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61" r:id="rId3"/>
    <p:sldId id="352" r:id="rId4"/>
    <p:sldId id="364" r:id="rId5"/>
    <p:sldId id="348" r:id="rId6"/>
    <p:sldId id="347" r:id="rId7"/>
    <p:sldId id="388" r:id="rId8"/>
    <p:sldId id="262" r:id="rId9"/>
    <p:sldId id="359" r:id="rId10"/>
    <p:sldId id="350" r:id="rId11"/>
    <p:sldId id="343" r:id="rId12"/>
    <p:sldId id="263" r:id="rId13"/>
    <p:sldId id="302" r:id="rId14"/>
    <p:sldId id="332" r:id="rId15"/>
    <p:sldId id="351" r:id="rId16"/>
    <p:sldId id="331" r:id="rId17"/>
    <p:sldId id="334" r:id="rId18"/>
    <p:sldId id="336" r:id="rId19"/>
    <p:sldId id="337" r:id="rId20"/>
    <p:sldId id="338" r:id="rId21"/>
    <p:sldId id="339" r:id="rId22"/>
    <p:sldId id="268" r:id="rId23"/>
    <p:sldId id="353" r:id="rId24"/>
    <p:sldId id="340" r:id="rId25"/>
    <p:sldId id="341" r:id="rId26"/>
    <p:sldId id="360" r:id="rId27"/>
    <p:sldId id="342" r:id="rId28"/>
    <p:sldId id="355" r:id="rId29"/>
    <p:sldId id="357" r:id="rId30"/>
    <p:sldId id="358" r:id="rId31"/>
    <p:sldId id="314" r:id="rId32"/>
    <p:sldId id="303" r:id="rId33"/>
    <p:sldId id="289" r:id="rId34"/>
    <p:sldId id="312" r:id="rId35"/>
    <p:sldId id="309" r:id="rId36"/>
    <p:sldId id="290" r:id="rId37"/>
    <p:sldId id="269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008000"/>
    <a:srgbClr val="B2B2B2"/>
    <a:srgbClr val="EAEAEA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12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FA21340-DBF0-4FAC-9DE2-FD6DB24B56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ransistor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n.wikipedia.org/wiki/Exponential_growth" TargetMode="External"/><Relationship Id="rId4" Type="http://schemas.openxmlformats.org/officeDocument/2006/relationships/hyperlink" Target="http://en.wikipedia.org/wiki/Integrated_circuit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487B8A-27EE-417B-8EA7-1B4C1D43B967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C04076-DBED-4CFA-A308-874C54D6F626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E00A48-799C-4EC2-9F79-E4F24C955A93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3D0113-6895-4946-91A1-2B0B1E16F76D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5BAE82-7F67-4833-86E3-C67BAF067059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ECF74F-7A06-4C95-924D-9E31385FE2E3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DA8946-FC63-40E5-8BEE-E8B11C70C70C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D43BC-D9BE-40F1-898D-A727DDB7EC25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1FDC29-6B29-4AF3-B31C-660FD1FBE8DB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FF699E-2F63-41A1-B5DE-163B02463214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B7C7D7-B475-4AF8-BFF9-440D241C73ED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94DF34-5374-4CF7-9BB8-FE3C54CE07D8}" type="slidenum">
              <a:rPr lang="it-IT" altLang="zh-CN" smtClean="0"/>
              <a:pPr/>
              <a:t>2</a:t>
            </a:fld>
            <a:endParaRPr lang="it-IT" altLang="zh-CN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it-IT" altLang="zh-CN"/>
              <a:t>the number of </a:t>
            </a:r>
            <a:r>
              <a:rPr lang="it-IT" altLang="zh-CN">
                <a:hlinkClick r:id="rId3" tooltip="Transistors"/>
              </a:rPr>
              <a:t>transistors</a:t>
            </a:r>
            <a:r>
              <a:rPr lang="it-IT" altLang="zh-CN"/>
              <a:t> that can be inexpensively placed on an </a:t>
            </a:r>
            <a:r>
              <a:rPr lang="it-IT" altLang="zh-CN">
                <a:hlinkClick r:id="rId4" tooltip="Integrated circuit"/>
              </a:rPr>
              <a:t>integrated circuit</a:t>
            </a:r>
            <a:r>
              <a:rPr lang="it-IT" altLang="zh-CN"/>
              <a:t> is increasing </a:t>
            </a:r>
            <a:r>
              <a:rPr lang="it-IT" altLang="zh-CN">
                <a:hlinkClick r:id="rId5" tooltip="Exponential growth"/>
              </a:rPr>
              <a:t>exponentially</a:t>
            </a:r>
            <a:r>
              <a:rPr lang="it-IT" altLang="zh-CN"/>
              <a:t>, doubling approximately every two years </a:t>
            </a:r>
          </a:p>
          <a:p>
            <a:pPr eaLnBrk="1" hangingPunct="1"/>
            <a:endParaRPr lang="it-IT" altLang="zh-CN"/>
          </a:p>
          <a:p>
            <a:pPr eaLnBrk="1" hangingPunct="1"/>
            <a:r>
              <a:rPr lang="it-IT" altLang="zh-CN"/>
              <a:t>Patterson &amp; Hennessy: number of cores will double every 18 months, while power, clock frequency and costs will remain constant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983374-663C-4CB5-A575-66079A2A28BE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FC238A-E81C-4EA0-9901-43DAEF266DCF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09454B-D615-4F4A-A5D1-1CD279D11734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71FE6B-456F-40F8-8C4A-AF0DB7CCE2B0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7D4784-4652-4A80-A5D6-A9019F664F6A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59EFFA-4068-4019-B45A-E5E06CA7F946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0E8BDA-4B44-438E-BA7C-B611FF771D77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357ECB-3B00-4A2D-839D-277E4F0EF9B2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4049C4-F037-4A86-BE4D-BDDA0BEB30C5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27CEB-2D80-4942-B641-16FCF845EC1C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62BDBA-83D6-49D5-855D-7258618F5A46}" type="slidenum">
              <a:rPr lang="it-IT" altLang="zh-CN" smtClean="0"/>
              <a:pPr/>
              <a:t>3</a:t>
            </a:fld>
            <a:endParaRPr lang="it-IT" altLang="zh-CN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61600-BE0F-4227-96F7-352C653DF107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6E5894-11F3-46FE-BD7E-4E6D49EB2DCD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28B82F-D703-418B-8465-A146FD001569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F88A12-E7B9-43D5-8C31-47D27C499990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A34B67-8F47-4272-B379-6C92F27C29B3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04EC90-868C-4735-B795-BBCB688E01E6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9C467D-7697-4C97-9143-AE3DA08C9C59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7878A2-F091-4999-B58A-A744524B3A79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A8B703-FE38-46FD-9308-3A8DB17F8FD4}" type="slidenum">
              <a:rPr lang="it-IT" altLang="zh-CN" smtClean="0"/>
              <a:pPr/>
              <a:t>4</a:t>
            </a:fld>
            <a:endParaRPr lang="it-IT" altLang="zh-CN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DC2E91-B9C7-45C3-A459-FE210F5018AE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32080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9F9D1A-9AA7-4BFA-83FD-019F7A19E05A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22997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D92469-0D26-46B1-9C75-C5EAA3BAF514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sz="2400"/>
              <a:t>Two or more processor cores on the same chip</a:t>
            </a:r>
          </a:p>
          <a:p>
            <a:pPr lvl="1" eaLnBrk="1" hangingPunct="1"/>
            <a:r>
              <a:rPr lang="en-US" altLang="zh-CN" sz="2000"/>
              <a:t>Intel Core Duo processor</a:t>
            </a:r>
          </a:p>
          <a:p>
            <a:pPr eaLnBrk="1" hangingPunct="1"/>
            <a:r>
              <a:rPr lang="en-US" altLang="zh-CN" sz="2400"/>
              <a:t>Semiconductor trends</a:t>
            </a:r>
          </a:p>
          <a:p>
            <a:pPr lvl="1" eaLnBrk="1" hangingPunct="1"/>
            <a:r>
              <a:rPr lang="en-US" altLang="zh-CN" sz="2000"/>
              <a:t>More transistors available per die </a:t>
            </a:r>
          </a:p>
          <a:p>
            <a:pPr lvl="1" eaLnBrk="1" hangingPunct="1"/>
            <a:r>
              <a:rPr lang="en-US" altLang="zh-CN" sz="2000"/>
              <a:t>Clock scaling reaching limits due to power constraints. An empirical study suggests that a 1% clock increase results in a 3% power increase. </a:t>
            </a:r>
          </a:p>
          <a:p>
            <a:pPr lvl="2" eaLnBrk="1" hangingPunct="1"/>
            <a:r>
              <a:rPr lang="en-US" altLang="zh-CN" sz="1800"/>
              <a:t>Moore’s Law has hit a wall due to power constraints</a:t>
            </a:r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680721-A7B5-4CCA-842F-1C420D3825AE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9780AE-B8A3-4060-B262-D0231A80FABB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8B59A-4620-4A5F-B4D4-D69E4C2F80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3E136-5671-4AA7-9BB5-F44999DD91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02324-2D41-452E-A7C6-89502392E8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C9B42-DC4F-4955-8A6B-AF74C68745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C1126-23CC-4559-B546-BAC515D1D4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B2DEA-3332-4DF6-A348-197FA3F2EA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CDADD9-0D46-47CA-920C-89B128D434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5A6F0-F7F6-4A9C-8DDB-0901B41F09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6B167-671D-4E4A-9477-929F3CC6BF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76587-E52D-4E7F-9C09-8E517355C7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2133600" cy="476250"/>
          </a:xfrm>
          <a:noFill/>
        </p:spPr>
        <p:txBody>
          <a:bodyPr/>
          <a:lstStyle/>
          <a:p>
            <a:fld id="{57A9D7A2-D357-4730-B71E-B18EDB52AADE}" type="slidenum">
              <a:rPr lang="en-US" altLang="zh-CN">
                <a:ea typeface="宋体" pitchFamily="2" charset="-122"/>
              </a:rPr>
              <a:pPr/>
              <a:t>1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Multicore Architectures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/>
            <a:r>
              <a:rPr lang="en-US" altLang="zh-CN" dirty="0"/>
              <a:t>Summer 2019, ZJU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6FD675-86C8-46A2-A20C-D8BD26AECDAD}" type="slidenum">
              <a:rPr lang="en-US" altLang="zh-CN">
                <a:ea typeface="宋体" pitchFamily="2" charset="-122"/>
              </a:rPr>
              <a:pPr/>
              <a:t>10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Multiprocessor memory types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Shared memory: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In this model, there is one (large) common shared memory for all processors</a:t>
            </a:r>
          </a:p>
          <a:p>
            <a:pPr eaLnBrk="1" hangingPunct="1"/>
            <a:endParaRPr lang="en-US" altLang="zh-CN" dirty="0"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Distributed memory: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In this model, each processor has its own (small) local memory, inter-connection is Network-on-Chip instead of bus. Suitable for manycore processors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454EC6-6AA4-445E-8DDD-10119AE1D598}" type="slidenum">
              <a:rPr lang="en-US" altLang="zh-CN">
                <a:ea typeface="宋体" pitchFamily="2" charset="-122"/>
              </a:rPr>
              <a:pPr/>
              <a:t>11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14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tx1"/>
                </a:solidFill>
                <a:ea typeface="宋体" pitchFamily="2" charset="-122"/>
              </a:rPr>
              <a:t>Multicore processor is a special kind of a multiprocessor:</a:t>
            </a:r>
            <a:br>
              <a:rPr lang="en-US" altLang="zh-CN" sz="4000" dirty="0">
                <a:solidFill>
                  <a:schemeClr val="tx1"/>
                </a:solidFill>
                <a:ea typeface="宋体" pitchFamily="2" charset="-122"/>
              </a:rPr>
            </a:br>
            <a:r>
              <a:rPr lang="en-US" altLang="zh-CN" sz="3600" dirty="0">
                <a:solidFill>
                  <a:schemeClr val="tx1"/>
                </a:solidFill>
                <a:ea typeface="宋体" pitchFamily="2" charset="-122"/>
              </a:rPr>
              <a:t>All processors are on the same chip</a:t>
            </a:r>
            <a:br>
              <a:rPr lang="en-US" altLang="zh-CN" sz="3600" dirty="0">
                <a:solidFill>
                  <a:schemeClr val="tx1"/>
                </a:solidFill>
                <a:ea typeface="宋体" pitchFamily="2" charset="-122"/>
              </a:rPr>
            </a:br>
            <a:endParaRPr lang="en-US" altLang="zh-CN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514600"/>
            <a:ext cx="8229600" cy="2971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Multicore processors are MIMD:</a:t>
            </a:r>
            <a:br>
              <a:rPr lang="en-US" altLang="zh-CN" sz="2800" dirty="0">
                <a:ea typeface="宋体" pitchFamily="2" charset="-122"/>
              </a:rPr>
            </a:br>
            <a:r>
              <a:rPr lang="en-US" altLang="zh-CN" sz="2800" dirty="0">
                <a:ea typeface="宋体" pitchFamily="2" charset="-122"/>
              </a:rPr>
              <a:t>Different cores execute different threads (</a:t>
            </a:r>
            <a:r>
              <a:rPr lang="en-US" altLang="zh-CN" sz="2800" dirty="0">
                <a:solidFill>
                  <a:srgbClr val="FF3300"/>
                </a:solidFill>
                <a:ea typeface="宋体" pitchFamily="2" charset="-122"/>
              </a:rPr>
              <a:t>M</a:t>
            </a:r>
            <a:r>
              <a:rPr lang="en-US" altLang="zh-CN" sz="2800" dirty="0">
                <a:ea typeface="宋体" pitchFamily="2" charset="-122"/>
              </a:rPr>
              <a:t>ultiple </a:t>
            </a:r>
            <a:r>
              <a:rPr lang="en-US" altLang="zh-CN" sz="2800" dirty="0">
                <a:solidFill>
                  <a:srgbClr val="FF3300"/>
                </a:solidFill>
                <a:ea typeface="宋体" pitchFamily="2" charset="-122"/>
              </a:rPr>
              <a:t>I</a:t>
            </a:r>
            <a:r>
              <a:rPr lang="en-US" altLang="zh-CN" sz="2800" dirty="0">
                <a:ea typeface="宋体" pitchFamily="2" charset="-122"/>
              </a:rPr>
              <a:t>nstructions), operating on different parts of memory (</a:t>
            </a:r>
            <a:r>
              <a:rPr lang="en-US" altLang="zh-CN" sz="2800" dirty="0">
                <a:solidFill>
                  <a:srgbClr val="FF3300"/>
                </a:solidFill>
                <a:ea typeface="宋体" pitchFamily="2" charset="-122"/>
              </a:rPr>
              <a:t>M</a:t>
            </a:r>
            <a:r>
              <a:rPr lang="en-US" altLang="zh-CN" sz="2800" dirty="0">
                <a:ea typeface="宋体" pitchFamily="2" charset="-122"/>
              </a:rPr>
              <a:t>ultiple </a:t>
            </a:r>
            <a:r>
              <a:rPr lang="en-US" altLang="zh-CN" sz="2800" dirty="0">
                <a:solidFill>
                  <a:srgbClr val="FF3300"/>
                </a:solidFill>
                <a:ea typeface="宋体" pitchFamily="2" charset="-122"/>
              </a:rPr>
              <a:t>D</a:t>
            </a:r>
            <a:r>
              <a:rPr lang="en-US" altLang="zh-CN" sz="2800" dirty="0">
                <a:ea typeface="宋体" pitchFamily="2" charset="-122"/>
              </a:rPr>
              <a:t>ata).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dirty="0">
              <a:solidFill>
                <a:srgbClr val="008000"/>
              </a:solidFill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Multicore is a shared memory multiprocessor:</a:t>
            </a:r>
            <a:br>
              <a:rPr lang="en-US" altLang="zh-CN" sz="2800" dirty="0">
                <a:ea typeface="宋体" pitchFamily="2" charset="-122"/>
              </a:rPr>
            </a:br>
            <a:r>
              <a:rPr lang="en-US" altLang="zh-CN" sz="2800" dirty="0">
                <a:solidFill>
                  <a:srgbClr val="008000"/>
                </a:solidFill>
                <a:ea typeface="宋体" pitchFamily="2" charset="-122"/>
              </a:rPr>
              <a:t>All cores share the same memory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54DD15-B1CE-455D-BE7A-FDFDAFFD9225}" type="slidenum">
              <a:rPr lang="en-US" altLang="zh-CN">
                <a:ea typeface="宋体" pitchFamily="2" charset="-122"/>
              </a:rPr>
              <a:pPr/>
              <a:t>12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The memory hierarchy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L1 caches private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L2/L3 caches may be private or shared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Main memory is always shared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8F96FB-3832-418F-83B5-922DB211066F}" type="slidenum">
              <a:rPr lang="en-US" altLang="zh-CN">
                <a:ea typeface="宋体" pitchFamily="2" charset="-122"/>
              </a:rPr>
              <a:pPr/>
              <a:t>13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5843" name="Rectangle 16"/>
          <p:cNvSpPr>
            <a:spLocks noChangeArrowheads="1"/>
          </p:cNvSpPr>
          <p:nvPr/>
        </p:nvSpPr>
        <p:spPr bwMode="auto">
          <a:xfrm>
            <a:off x="6629400" y="2133600"/>
            <a:ext cx="2209800" cy="182880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5844" name="Rectangle 15"/>
          <p:cNvSpPr>
            <a:spLocks noChangeArrowheads="1"/>
          </p:cNvSpPr>
          <p:nvPr/>
        </p:nvSpPr>
        <p:spPr bwMode="auto">
          <a:xfrm>
            <a:off x="5105400" y="2133600"/>
            <a:ext cx="1905000" cy="1828800"/>
          </a:xfrm>
          <a:prstGeom prst="rect">
            <a:avLst/>
          </a:prstGeom>
          <a:solidFill>
            <a:srgbClr val="33996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Intel Xeon processors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Dual-core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Intel Xeon processors</a:t>
            </a:r>
            <a:br>
              <a:rPr lang="en-US" altLang="zh-CN" dirty="0">
                <a:ea typeface="宋体" pitchFamily="2" charset="-122"/>
              </a:rPr>
            </a:br>
            <a:endParaRPr lang="en-US" altLang="zh-CN" dirty="0"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Each core is 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hyper-threaded</a:t>
            </a:r>
            <a:br>
              <a:rPr lang="en-US" altLang="zh-CN" dirty="0">
                <a:ea typeface="宋体" pitchFamily="2" charset="-122"/>
              </a:rPr>
            </a:br>
            <a:endParaRPr lang="en-US" altLang="zh-CN" dirty="0"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Private L1 caches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Shared L2 caches</a:t>
            </a:r>
          </a:p>
        </p:txBody>
      </p:sp>
      <p:sp>
        <p:nvSpPr>
          <p:cNvPr id="35847" name="Rectangle 4"/>
          <p:cNvSpPr>
            <a:spLocks noChangeArrowheads="1"/>
          </p:cNvSpPr>
          <p:nvPr/>
        </p:nvSpPr>
        <p:spPr bwMode="auto">
          <a:xfrm>
            <a:off x="5105400" y="2133600"/>
            <a:ext cx="3733800" cy="3810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5848" name="Line 5"/>
          <p:cNvSpPr>
            <a:spLocks noChangeShapeType="1"/>
          </p:cNvSpPr>
          <p:nvPr/>
        </p:nvSpPr>
        <p:spPr bwMode="auto">
          <a:xfrm>
            <a:off x="5105400" y="46482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49" name="Line 6"/>
          <p:cNvSpPr>
            <a:spLocks noChangeShapeType="1"/>
          </p:cNvSpPr>
          <p:nvPr/>
        </p:nvSpPr>
        <p:spPr bwMode="auto">
          <a:xfrm>
            <a:off x="5105400" y="39624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0" name="Line 7"/>
          <p:cNvSpPr>
            <a:spLocks noChangeShapeType="1"/>
          </p:cNvSpPr>
          <p:nvPr/>
        </p:nvSpPr>
        <p:spPr bwMode="auto">
          <a:xfrm flipH="1" flipV="1">
            <a:off x="7010400" y="2133600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1" name="Line 8"/>
          <p:cNvSpPr>
            <a:spLocks noChangeShapeType="1"/>
          </p:cNvSpPr>
          <p:nvPr/>
        </p:nvSpPr>
        <p:spPr bwMode="auto">
          <a:xfrm>
            <a:off x="5105400" y="32766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2" name="Text Box 9"/>
          <p:cNvSpPr txBox="1">
            <a:spLocks noChangeArrowheads="1"/>
          </p:cNvSpPr>
          <p:nvPr/>
        </p:nvSpPr>
        <p:spPr bwMode="auto">
          <a:xfrm>
            <a:off x="6400800" y="5105400"/>
            <a:ext cx="11938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memory</a:t>
            </a:r>
          </a:p>
        </p:txBody>
      </p:sp>
      <p:sp>
        <p:nvSpPr>
          <p:cNvPr id="35853" name="Text Box 10"/>
          <p:cNvSpPr txBox="1">
            <a:spLocks noChangeArrowheads="1"/>
          </p:cNvSpPr>
          <p:nvPr/>
        </p:nvSpPr>
        <p:spPr bwMode="auto">
          <a:xfrm>
            <a:off x="6324600" y="4114800"/>
            <a:ext cx="1317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L2 cache</a:t>
            </a:r>
          </a:p>
        </p:txBody>
      </p:sp>
      <p:sp>
        <p:nvSpPr>
          <p:cNvPr id="35854" name="Text Box 11"/>
          <p:cNvSpPr txBox="1">
            <a:spLocks noChangeArrowheads="1"/>
          </p:cNvSpPr>
          <p:nvPr/>
        </p:nvSpPr>
        <p:spPr bwMode="auto">
          <a:xfrm>
            <a:off x="5562600" y="3429000"/>
            <a:ext cx="1317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L1 cache</a:t>
            </a:r>
          </a:p>
        </p:txBody>
      </p:sp>
      <p:sp>
        <p:nvSpPr>
          <p:cNvPr id="35855" name="Text Box 12"/>
          <p:cNvSpPr txBox="1">
            <a:spLocks noChangeArrowheads="1"/>
          </p:cNvSpPr>
          <p:nvPr/>
        </p:nvSpPr>
        <p:spPr bwMode="auto">
          <a:xfrm>
            <a:off x="7391400" y="3429000"/>
            <a:ext cx="1317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L1 cache</a:t>
            </a:r>
          </a:p>
        </p:txBody>
      </p:sp>
      <p:sp>
        <p:nvSpPr>
          <p:cNvPr id="35856" name="Text Box 17"/>
          <p:cNvSpPr txBox="1">
            <a:spLocks noChangeArrowheads="1"/>
          </p:cNvSpPr>
          <p:nvPr/>
        </p:nvSpPr>
        <p:spPr bwMode="auto">
          <a:xfrm rot="-5400000">
            <a:off x="4668044" y="2794794"/>
            <a:ext cx="1457325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b="1">
                <a:ea typeface="宋体" pitchFamily="2" charset="-122"/>
              </a:rPr>
              <a:t>C O R E 1</a:t>
            </a:r>
          </a:p>
        </p:txBody>
      </p:sp>
      <p:sp>
        <p:nvSpPr>
          <p:cNvPr id="35857" name="Text Box 18"/>
          <p:cNvSpPr txBox="1">
            <a:spLocks noChangeArrowheads="1"/>
          </p:cNvSpPr>
          <p:nvPr/>
        </p:nvSpPr>
        <p:spPr bwMode="auto">
          <a:xfrm rot="-5400000">
            <a:off x="6573044" y="2794794"/>
            <a:ext cx="1457325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b="1">
                <a:ea typeface="宋体" pitchFamily="2" charset="-122"/>
              </a:rPr>
              <a:t>C O R E 0</a:t>
            </a:r>
          </a:p>
        </p:txBody>
      </p:sp>
      <p:sp>
        <p:nvSpPr>
          <p:cNvPr id="35858" name="Freeform 19"/>
          <p:cNvSpPr>
            <a:spLocks/>
          </p:cNvSpPr>
          <p:nvPr/>
        </p:nvSpPr>
        <p:spPr bwMode="auto">
          <a:xfrm>
            <a:off x="6019800" y="2362200"/>
            <a:ext cx="200025" cy="652463"/>
          </a:xfrm>
          <a:custGeom>
            <a:avLst/>
            <a:gdLst>
              <a:gd name="T0" fmla="*/ 7 w 126"/>
              <a:gd name="T1" fmla="*/ 27 h 411"/>
              <a:gd name="T2" fmla="*/ 108 w 126"/>
              <a:gd name="T3" fmla="*/ 64 h 411"/>
              <a:gd name="T4" fmla="*/ 44 w 126"/>
              <a:gd name="T5" fmla="*/ 46 h 411"/>
              <a:gd name="T6" fmla="*/ 25 w 126"/>
              <a:gd name="T7" fmla="*/ 101 h 411"/>
              <a:gd name="T8" fmla="*/ 99 w 126"/>
              <a:gd name="T9" fmla="*/ 137 h 411"/>
              <a:gd name="T10" fmla="*/ 25 w 126"/>
              <a:gd name="T11" fmla="*/ 155 h 411"/>
              <a:gd name="T12" fmla="*/ 53 w 126"/>
              <a:gd name="T13" fmla="*/ 219 h 411"/>
              <a:gd name="T14" fmla="*/ 16 w 126"/>
              <a:gd name="T15" fmla="*/ 210 h 411"/>
              <a:gd name="T16" fmla="*/ 80 w 126"/>
              <a:gd name="T17" fmla="*/ 311 h 411"/>
              <a:gd name="T18" fmla="*/ 99 w 126"/>
              <a:gd name="T19" fmla="*/ 283 h 411"/>
              <a:gd name="T20" fmla="*/ 44 w 126"/>
              <a:gd name="T21" fmla="*/ 265 h 411"/>
              <a:gd name="T22" fmla="*/ 71 w 126"/>
              <a:gd name="T23" fmla="*/ 384 h 411"/>
              <a:gd name="T24" fmla="*/ 99 w 126"/>
              <a:gd name="T25" fmla="*/ 375 h 411"/>
              <a:gd name="T26" fmla="*/ 89 w 126"/>
              <a:gd name="T27" fmla="*/ 347 h 411"/>
              <a:gd name="T28" fmla="*/ 44 w 126"/>
              <a:gd name="T29" fmla="*/ 357 h 411"/>
              <a:gd name="T30" fmla="*/ 16 w 126"/>
              <a:gd name="T31" fmla="*/ 411 h 41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26"/>
              <a:gd name="T49" fmla="*/ 0 h 411"/>
              <a:gd name="T50" fmla="*/ 126 w 126"/>
              <a:gd name="T51" fmla="*/ 411 h 41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26" h="411">
                <a:moveTo>
                  <a:pt x="7" y="27"/>
                </a:moveTo>
                <a:cubicBezTo>
                  <a:pt x="26" y="85"/>
                  <a:pt x="50" y="72"/>
                  <a:pt x="108" y="64"/>
                </a:cubicBezTo>
                <a:cubicBezTo>
                  <a:pt x="99" y="37"/>
                  <a:pt x="97" y="0"/>
                  <a:pt x="44" y="46"/>
                </a:cubicBezTo>
                <a:cubicBezTo>
                  <a:pt x="29" y="59"/>
                  <a:pt x="25" y="101"/>
                  <a:pt x="25" y="101"/>
                </a:cubicBezTo>
                <a:cubicBezTo>
                  <a:pt x="41" y="145"/>
                  <a:pt x="54" y="148"/>
                  <a:pt x="99" y="137"/>
                </a:cubicBezTo>
                <a:cubicBezTo>
                  <a:pt x="63" y="126"/>
                  <a:pt x="52" y="129"/>
                  <a:pt x="25" y="155"/>
                </a:cubicBezTo>
                <a:cubicBezTo>
                  <a:pt x="11" y="197"/>
                  <a:pt x="9" y="205"/>
                  <a:pt x="53" y="219"/>
                </a:cubicBezTo>
                <a:cubicBezTo>
                  <a:pt x="126" y="195"/>
                  <a:pt x="25" y="208"/>
                  <a:pt x="16" y="210"/>
                </a:cubicBezTo>
                <a:cubicBezTo>
                  <a:pt x="25" y="284"/>
                  <a:pt x="17" y="290"/>
                  <a:pt x="80" y="311"/>
                </a:cubicBezTo>
                <a:cubicBezTo>
                  <a:pt x="86" y="302"/>
                  <a:pt x="106" y="292"/>
                  <a:pt x="99" y="283"/>
                </a:cubicBezTo>
                <a:cubicBezTo>
                  <a:pt x="87" y="268"/>
                  <a:pt x="44" y="265"/>
                  <a:pt x="44" y="265"/>
                </a:cubicBezTo>
                <a:cubicBezTo>
                  <a:pt x="0" y="307"/>
                  <a:pt x="14" y="365"/>
                  <a:pt x="71" y="384"/>
                </a:cubicBezTo>
                <a:cubicBezTo>
                  <a:pt x="80" y="381"/>
                  <a:pt x="95" y="384"/>
                  <a:pt x="99" y="375"/>
                </a:cubicBezTo>
                <a:cubicBezTo>
                  <a:pt x="103" y="366"/>
                  <a:pt x="98" y="350"/>
                  <a:pt x="89" y="347"/>
                </a:cubicBezTo>
                <a:cubicBezTo>
                  <a:pt x="74" y="342"/>
                  <a:pt x="59" y="354"/>
                  <a:pt x="44" y="357"/>
                </a:cubicBezTo>
                <a:cubicBezTo>
                  <a:pt x="26" y="374"/>
                  <a:pt x="16" y="385"/>
                  <a:pt x="16" y="411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5859" name="Freeform 20"/>
          <p:cNvSpPr>
            <a:spLocks/>
          </p:cNvSpPr>
          <p:nvPr/>
        </p:nvSpPr>
        <p:spPr bwMode="auto">
          <a:xfrm>
            <a:off x="6477000" y="2362200"/>
            <a:ext cx="200025" cy="652463"/>
          </a:xfrm>
          <a:custGeom>
            <a:avLst/>
            <a:gdLst>
              <a:gd name="T0" fmla="*/ 7 w 126"/>
              <a:gd name="T1" fmla="*/ 27 h 411"/>
              <a:gd name="T2" fmla="*/ 108 w 126"/>
              <a:gd name="T3" fmla="*/ 64 h 411"/>
              <a:gd name="T4" fmla="*/ 44 w 126"/>
              <a:gd name="T5" fmla="*/ 46 h 411"/>
              <a:gd name="T6" fmla="*/ 25 w 126"/>
              <a:gd name="T7" fmla="*/ 101 h 411"/>
              <a:gd name="T8" fmla="*/ 99 w 126"/>
              <a:gd name="T9" fmla="*/ 137 h 411"/>
              <a:gd name="T10" fmla="*/ 25 w 126"/>
              <a:gd name="T11" fmla="*/ 155 h 411"/>
              <a:gd name="T12" fmla="*/ 53 w 126"/>
              <a:gd name="T13" fmla="*/ 219 h 411"/>
              <a:gd name="T14" fmla="*/ 16 w 126"/>
              <a:gd name="T15" fmla="*/ 210 h 411"/>
              <a:gd name="T16" fmla="*/ 80 w 126"/>
              <a:gd name="T17" fmla="*/ 311 h 411"/>
              <a:gd name="T18" fmla="*/ 99 w 126"/>
              <a:gd name="T19" fmla="*/ 283 h 411"/>
              <a:gd name="T20" fmla="*/ 44 w 126"/>
              <a:gd name="T21" fmla="*/ 265 h 411"/>
              <a:gd name="T22" fmla="*/ 71 w 126"/>
              <a:gd name="T23" fmla="*/ 384 h 411"/>
              <a:gd name="T24" fmla="*/ 99 w 126"/>
              <a:gd name="T25" fmla="*/ 375 h 411"/>
              <a:gd name="T26" fmla="*/ 89 w 126"/>
              <a:gd name="T27" fmla="*/ 347 h 411"/>
              <a:gd name="T28" fmla="*/ 44 w 126"/>
              <a:gd name="T29" fmla="*/ 357 h 411"/>
              <a:gd name="T30" fmla="*/ 16 w 126"/>
              <a:gd name="T31" fmla="*/ 411 h 41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26"/>
              <a:gd name="T49" fmla="*/ 0 h 411"/>
              <a:gd name="T50" fmla="*/ 126 w 126"/>
              <a:gd name="T51" fmla="*/ 411 h 41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26" h="411">
                <a:moveTo>
                  <a:pt x="7" y="27"/>
                </a:moveTo>
                <a:cubicBezTo>
                  <a:pt x="26" y="85"/>
                  <a:pt x="50" y="72"/>
                  <a:pt x="108" y="64"/>
                </a:cubicBezTo>
                <a:cubicBezTo>
                  <a:pt x="99" y="37"/>
                  <a:pt x="97" y="0"/>
                  <a:pt x="44" y="46"/>
                </a:cubicBezTo>
                <a:cubicBezTo>
                  <a:pt x="29" y="59"/>
                  <a:pt x="25" y="101"/>
                  <a:pt x="25" y="101"/>
                </a:cubicBezTo>
                <a:cubicBezTo>
                  <a:pt x="41" y="145"/>
                  <a:pt x="54" y="148"/>
                  <a:pt x="99" y="137"/>
                </a:cubicBezTo>
                <a:cubicBezTo>
                  <a:pt x="63" y="126"/>
                  <a:pt x="52" y="129"/>
                  <a:pt x="25" y="155"/>
                </a:cubicBezTo>
                <a:cubicBezTo>
                  <a:pt x="11" y="197"/>
                  <a:pt x="9" y="205"/>
                  <a:pt x="53" y="219"/>
                </a:cubicBezTo>
                <a:cubicBezTo>
                  <a:pt x="126" y="195"/>
                  <a:pt x="25" y="208"/>
                  <a:pt x="16" y="210"/>
                </a:cubicBezTo>
                <a:cubicBezTo>
                  <a:pt x="25" y="284"/>
                  <a:pt x="17" y="290"/>
                  <a:pt x="80" y="311"/>
                </a:cubicBezTo>
                <a:cubicBezTo>
                  <a:pt x="86" y="302"/>
                  <a:pt x="106" y="292"/>
                  <a:pt x="99" y="283"/>
                </a:cubicBezTo>
                <a:cubicBezTo>
                  <a:pt x="87" y="268"/>
                  <a:pt x="44" y="265"/>
                  <a:pt x="44" y="265"/>
                </a:cubicBezTo>
                <a:cubicBezTo>
                  <a:pt x="0" y="307"/>
                  <a:pt x="14" y="365"/>
                  <a:pt x="71" y="384"/>
                </a:cubicBezTo>
                <a:cubicBezTo>
                  <a:pt x="80" y="381"/>
                  <a:pt x="95" y="384"/>
                  <a:pt x="99" y="375"/>
                </a:cubicBezTo>
                <a:cubicBezTo>
                  <a:pt x="103" y="366"/>
                  <a:pt x="98" y="350"/>
                  <a:pt x="89" y="347"/>
                </a:cubicBezTo>
                <a:cubicBezTo>
                  <a:pt x="74" y="342"/>
                  <a:pt x="59" y="354"/>
                  <a:pt x="44" y="357"/>
                </a:cubicBezTo>
                <a:cubicBezTo>
                  <a:pt x="26" y="374"/>
                  <a:pt x="16" y="385"/>
                  <a:pt x="16" y="411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5860" name="Freeform 21"/>
          <p:cNvSpPr>
            <a:spLocks/>
          </p:cNvSpPr>
          <p:nvPr/>
        </p:nvSpPr>
        <p:spPr bwMode="auto">
          <a:xfrm>
            <a:off x="7848600" y="2362200"/>
            <a:ext cx="200025" cy="652463"/>
          </a:xfrm>
          <a:custGeom>
            <a:avLst/>
            <a:gdLst>
              <a:gd name="T0" fmla="*/ 7 w 126"/>
              <a:gd name="T1" fmla="*/ 27 h 411"/>
              <a:gd name="T2" fmla="*/ 108 w 126"/>
              <a:gd name="T3" fmla="*/ 64 h 411"/>
              <a:gd name="T4" fmla="*/ 44 w 126"/>
              <a:gd name="T5" fmla="*/ 46 h 411"/>
              <a:gd name="T6" fmla="*/ 25 w 126"/>
              <a:gd name="T7" fmla="*/ 101 h 411"/>
              <a:gd name="T8" fmla="*/ 99 w 126"/>
              <a:gd name="T9" fmla="*/ 137 h 411"/>
              <a:gd name="T10" fmla="*/ 25 w 126"/>
              <a:gd name="T11" fmla="*/ 155 h 411"/>
              <a:gd name="T12" fmla="*/ 53 w 126"/>
              <a:gd name="T13" fmla="*/ 219 h 411"/>
              <a:gd name="T14" fmla="*/ 16 w 126"/>
              <a:gd name="T15" fmla="*/ 210 h 411"/>
              <a:gd name="T16" fmla="*/ 80 w 126"/>
              <a:gd name="T17" fmla="*/ 311 h 411"/>
              <a:gd name="T18" fmla="*/ 99 w 126"/>
              <a:gd name="T19" fmla="*/ 283 h 411"/>
              <a:gd name="T20" fmla="*/ 44 w 126"/>
              <a:gd name="T21" fmla="*/ 265 h 411"/>
              <a:gd name="T22" fmla="*/ 71 w 126"/>
              <a:gd name="T23" fmla="*/ 384 h 411"/>
              <a:gd name="T24" fmla="*/ 99 w 126"/>
              <a:gd name="T25" fmla="*/ 375 h 411"/>
              <a:gd name="T26" fmla="*/ 89 w 126"/>
              <a:gd name="T27" fmla="*/ 347 h 411"/>
              <a:gd name="T28" fmla="*/ 44 w 126"/>
              <a:gd name="T29" fmla="*/ 357 h 411"/>
              <a:gd name="T30" fmla="*/ 16 w 126"/>
              <a:gd name="T31" fmla="*/ 411 h 41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26"/>
              <a:gd name="T49" fmla="*/ 0 h 411"/>
              <a:gd name="T50" fmla="*/ 126 w 126"/>
              <a:gd name="T51" fmla="*/ 411 h 41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26" h="411">
                <a:moveTo>
                  <a:pt x="7" y="27"/>
                </a:moveTo>
                <a:cubicBezTo>
                  <a:pt x="26" y="85"/>
                  <a:pt x="50" y="72"/>
                  <a:pt x="108" y="64"/>
                </a:cubicBezTo>
                <a:cubicBezTo>
                  <a:pt x="99" y="37"/>
                  <a:pt x="97" y="0"/>
                  <a:pt x="44" y="46"/>
                </a:cubicBezTo>
                <a:cubicBezTo>
                  <a:pt x="29" y="59"/>
                  <a:pt x="25" y="101"/>
                  <a:pt x="25" y="101"/>
                </a:cubicBezTo>
                <a:cubicBezTo>
                  <a:pt x="41" y="145"/>
                  <a:pt x="54" y="148"/>
                  <a:pt x="99" y="137"/>
                </a:cubicBezTo>
                <a:cubicBezTo>
                  <a:pt x="63" y="126"/>
                  <a:pt x="52" y="129"/>
                  <a:pt x="25" y="155"/>
                </a:cubicBezTo>
                <a:cubicBezTo>
                  <a:pt x="11" y="197"/>
                  <a:pt x="9" y="205"/>
                  <a:pt x="53" y="219"/>
                </a:cubicBezTo>
                <a:cubicBezTo>
                  <a:pt x="126" y="195"/>
                  <a:pt x="25" y="208"/>
                  <a:pt x="16" y="210"/>
                </a:cubicBezTo>
                <a:cubicBezTo>
                  <a:pt x="25" y="284"/>
                  <a:pt x="17" y="290"/>
                  <a:pt x="80" y="311"/>
                </a:cubicBezTo>
                <a:cubicBezTo>
                  <a:pt x="86" y="302"/>
                  <a:pt x="106" y="292"/>
                  <a:pt x="99" y="283"/>
                </a:cubicBezTo>
                <a:cubicBezTo>
                  <a:pt x="87" y="268"/>
                  <a:pt x="44" y="265"/>
                  <a:pt x="44" y="265"/>
                </a:cubicBezTo>
                <a:cubicBezTo>
                  <a:pt x="0" y="307"/>
                  <a:pt x="14" y="365"/>
                  <a:pt x="71" y="384"/>
                </a:cubicBezTo>
                <a:cubicBezTo>
                  <a:pt x="80" y="381"/>
                  <a:pt x="95" y="384"/>
                  <a:pt x="99" y="375"/>
                </a:cubicBezTo>
                <a:cubicBezTo>
                  <a:pt x="103" y="366"/>
                  <a:pt x="98" y="350"/>
                  <a:pt x="89" y="347"/>
                </a:cubicBezTo>
                <a:cubicBezTo>
                  <a:pt x="74" y="342"/>
                  <a:pt x="59" y="354"/>
                  <a:pt x="44" y="357"/>
                </a:cubicBezTo>
                <a:cubicBezTo>
                  <a:pt x="26" y="374"/>
                  <a:pt x="16" y="385"/>
                  <a:pt x="16" y="411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5861" name="Freeform 22"/>
          <p:cNvSpPr>
            <a:spLocks/>
          </p:cNvSpPr>
          <p:nvPr/>
        </p:nvSpPr>
        <p:spPr bwMode="auto">
          <a:xfrm>
            <a:off x="8305800" y="2362200"/>
            <a:ext cx="200025" cy="652463"/>
          </a:xfrm>
          <a:custGeom>
            <a:avLst/>
            <a:gdLst>
              <a:gd name="T0" fmla="*/ 7 w 126"/>
              <a:gd name="T1" fmla="*/ 27 h 411"/>
              <a:gd name="T2" fmla="*/ 108 w 126"/>
              <a:gd name="T3" fmla="*/ 64 h 411"/>
              <a:gd name="T4" fmla="*/ 44 w 126"/>
              <a:gd name="T5" fmla="*/ 46 h 411"/>
              <a:gd name="T6" fmla="*/ 25 w 126"/>
              <a:gd name="T7" fmla="*/ 101 h 411"/>
              <a:gd name="T8" fmla="*/ 99 w 126"/>
              <a:gd name="T9" fmla="*/ 137 h 411"/>
              <a:gd name="T10" fmla="*/ 25 w 126"/>
              <a:gd name="T11" fmla="*/ 155 h 411"/>
              <a:gd name="T12" fmla="*/ 53 w 126"/>
              <a:gd name="T13" fmla="*/ 219 h 411"/>
              <a:gd name="T14" fmla="*/ 16 w 126"/>
              <a:gd name="T15" fmla="*/ 210 h 411"/>
              <a:gd name="T16" fmla="*/ 80 w 126"/>
              <a:gd name="T17" fmla="*/ 311 h 411"/>
              <a:gd name="T18" fmla="*/ 99 w 126"/>
              <a:gd name="T19" fmla="*/ 283 h 411"/>
              <a:gd name="T20" fmla="*/ 44 w 126"/>
              <a:gd name="T21" fmla="*/ 265 h 411"/>
              <a:gd name="T22" fmla="*/ 71 w 126"/>
              <a:gd name="T23" fmla="*/ 384 h 411"/>
              <a:gd name="T24" fmla="*/ 99 w 126"/>
              <a:gd name="T25" fmla="*/ 375 h 411"/>
              <a:gd name="T26" fmla="*/ 89 w 126"/>
              <a:gd name="T27" fmla="*/ 347 h 411"/>
              <a:gd name="T28" fmla="*/ 44 w 126"/>
              <a:gd name="T29" fmla="*/ 357 h 411"/>
              <a:gd name="T30" fmla="*/ 16 w 126"/>
              <a:gd name="T31" fmla="*/ 411 h 41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26"/>
              <a:gd name="T49" fmla="*/ 0 h 411"/>
              <a:gd name="T50" fmla="*/ 126 w 126"/>
              <a:gd name="T51" fmla="*/ 411 h 41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26" h="411">
                <a:moveTo>
                  <a:pt x="7" y="27"/>
                </a:moveTo>
                <a:cubicBezTo>
                  <a:pt x="26" y="85"/>
                  <a:pt x="50" y="72"/>
                  <a:pt x="108" y="64"/>
                </a:cubicBezTo>
                <a:cubicBezTo>
                  <a:pt x="99" y="37"/>
                  <a:pt x="97" y="0"/>
                  <a:pt x="44" y="46"/>
                </a:cubicBezTo>
                <a:cubicBezTo>
                  <a:pt x="29" y="59"/>
                  <a:pt x="25" y="101"/>
                  <a:pt x="25" y="101"/>
                </a:cubicBezTo>
                <a:cubicBezTo>
                  <a:pt x="41" y="145"/>
                  <a:pt x="54" y="148"/>
                  <a:pt x="99" y="137"/>
                </a:cubicBezTo>
                <a:cubicBezTo>
                  <a:pt x="63" y="126"/>
                  <a:pt x="52" y="129"/>
                  <a:pt x="25" y="155"/>
                </a:cubicBezTo>
                <a:cubicBezTo>
                  <a:pt x="11" y="197"/>
                  <a:pt x="9" y="205"/>
                  <a:pt x="53" y="219"/>
                </a:cubicBezTo>
                <a:cubicBezTo>
                  <a:pt x="126" y="195"/>
                  <a:pt x="25" y="208"/>
                  <a:pt x="16" y="210"/>
                </a:cubicBezTo>
                <a:cubicBezTo>
                  <a:pt x="25" y="284"/>
                  <a:pt x="17" y="290"/>
                  <a:pt x="80" y="311"/>
                </a:cubicBezTo>
                <a:cubicBezTo>
                  <a:pt x="86" y="302"/>
                  <a:pt x="106" y="292"/>
                  <a:pt x="99" y="283"/>
                </a:cubicBezTo>
                <a:cubicBezTo>
                  <a:pt x="87" y="268"/>
                  <a:pt x="44" y="265"/>
                  <a:pt x="44" y="265"/>
                </a:cubicBezTo>
                <a:cubicBezTo>
                  <a:pt x="0" y="307"/>
                  <a:pt x="14" y="365"/>
                  <a:pt x="71" y="384"/>
                </a:cubicBezTo>
                <a:cubicBezTo>
                  <a:pt x="80" y="381"/>
                  <a:pt x="95" y="384"/>
                  <a:pt x="99" y="375"/>
                </a:cubicBezTo>
                <a:cubicBezTo>
                  <a:pt x="103" y="366"/>
                  <a:pt x="98" y="350"/>
                  <a:pt x="89" y="347"/>
                </a:cubicBezTo>
                <a:cubicBezTo>
                  <a:pt x="74" y="342"/>
                  <a:pt x="59" y="354"/>
                  <a:pt x="44" y="357"/>
                </a:cubicBezTo>
                <a:cubicBezTo>
                  <a:pt x="26" y="374"/>
                  <a:pt x="16" y="385"/>
                  <a:pt x="16" y="411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5862" name="Text Box 23"/>
          <p:cNvSpPr txBox="1">
            <a:spLocks noChangeArrowheads="1"/>
          </p:cNvSpPr>
          <p:nvPr/>
        </p:nvSpPr>
        <p:spPr bwMode="auto">
          <a:xfrm>
            <a:off x="6172200" y="1371600"/>
            <a:ext cx="17510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pitchFamily="2" charset="-122"/>
              </a:rPr>
              <a:t>hyper-threads</a:t>
            </a:r>
          </a:p>
        </p:txBody>
      </p:sp>
      <p:sp>
        <p:nvSpPr>
          <p:cNvPr id="35863" name="Line 24"/>
          <p:cNvSpPr>
            <a:spLocks noChangeShapeType="1"/>
          </p:cNvSpPr>
          <p:nvPr/>
        </p:nvSpPr>
        <p:spPr bwMode="auto">
          <a:xfrm flipH="1">
            <a:off x="6172200" y="1752600"/>
            <a:ext cx="6096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4" name="Line 25"/>
          <p:cNvSpPr>
            <a:spLocks noChangeShapeType="1"/>
          </p:cNvSpPr>
          <p:nvPr/>
        </p:nvSpPr>
        <p:spPr bwMode="auto">
          <a:xfrm flipH="1">
            <a:off x="6629400" y="1752600"/>
            <a:ext cx="3048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5" name="Line 26"/>
          <p:cNvSpPr>
            <a:spLocks noChangeShapeType="1"/>
          </p:cNvSpPr>
          <p:nvPr/>
        </p:nvSpPr>
        <p:spPr bwMode="auto">
          <a:xfrm>
            <a:off x="7315200" y="1752600"/>
            <a:ext cx="6096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6" name="Line 27"/>
          <p:cNvSpPr>
            <a:spLocks noChangeShapeType="1"/>
          </p:cNvSpPr>
          <p:nvPr/>
        </p:nvSpPr>
        <p:spPr bwMode="auto">
          <a:xfrm>
            <a:off x="7467600" y="1752600"/>
            <a:ext cx="914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14C21D-7833-4C7C-A601-6917004E4E92}" type="slidenum">
              <a:rPr lang="en-US" altLang="zh-CN">
                <a:ea typeface="宋体" pitchFamily="2" charset="-122"/>
              </a:rPr>
              <a:pPr/>
              <a:t>14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>
                <a:ea typeface="宋体" pitchFamily="2" charset="-122"/>
              </a:rPr>
              <a:t>Designs with private L2 caches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2133600" y="1143000"/>
            <a:ext cx="2209800" cy="251460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609600" y="1143000"/>
            <a:ext cx="1905000" cy="2514600"/>
          </a:xfrm>
          <a:prstGeom prst="rect">
            <a:avLst/>
          </a:prstGeom>
          <a:solidFill>
            <a:srgbClr val="33996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609600" y="1143000"/>
            <a:ext cx="3733800" cy="3810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609600" y="36576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609600" y="29718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 flipH="1" flipV="1">
            <a:off x="2514600" y="1143000"/>
            <a:ext cx="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609600" y="22860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1905000" y="4114800"/>
            <a:ext cx="11938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memory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1066800" y="3124200"/>
            <a:ext cx="1317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L2 cache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1066800" y="2438400"/>
            <a:ext cx="1317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L1 cache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2895600" y="2438400"/>
            <a:ext cx="1317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L1 cache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 rot="-5400000">
            <a:off x="172244" y="1804194"/>
            <a:ext cx="1457325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b="1">
                <a:ea typeface="宋体" pitchFamily="2" charset="-122"/>
              </a:rPr>
              <a:t>C O R E 1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 rot="-5400000">
            <a:off x="2077244" y="1804194"/>
            <a:ext cx="1457325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b="1">
                <a:ea typeface="宋体" pitchFamily="2" charset="-122"/>
              </a:rPr>
              <a:t>C O R E 0</a:t>
            </a:r>
          </a:p>
        </p:txBody>
      </p:sp>
      <p:sp>
        <p:nvSpPr>
          <p:cNvPr id="36881" name="Text Box 26"/>
          <p:cNvSpPr txBox="1">
            <a:spLocks noChangeArrowheads="1"/>
          </p:cNvSpPr>
          <p:nvPr/>
        </p:nvSpPr>
        <p:spPr bwMode="auto">
          <a:xfrm>
            <a:off x="2895600" y="3124200"/>
            <a:ext cx="1317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L2 cache</a:t>
            </a:r>
          </a:p>
        </p:txBody>
      </p:sp>
      <p:sp>
        <p:nvSpPr>
          <p:cNvPr id="36882" name="Rectangle 27"/>
          <p:cNvSpPr>
            <a:spLocks noChangeArrowheads="1"/>
          </p:cNvSpPr>
          <p:nvPr/>
        </p:nvSpPr>
        <p:spPr bwMode="auto">
          <a:xfrm>
            <a:off x="6400800" y="1143000"/>
            <a:ext cx="2209800" cy="312420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6883" name="Rectangle 28"/>
          <p:cNvSpPr>
            <a:spLocks noChangeArrowheads="1"/>
          </p:cNvSpPr>
          <p:nvPr/>
        </p:nvSpPr>
        <p:spPr bwMode="auto">
          <a:xfrm>
            <a:off x="4876800" y="1143000"/>
            <a:ext cx="1905000" cy="3124200"/>
          </a:xfrm>
          <a:prstGeom prst="rect">
            <a:avLst/>
          </a:prstGeom>
          <a:solidFill>
            <a:srgbClr val="33996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6884" name="Rectangle 29"/>
          <p:cNvSpPr>
            <a:spLocks noChangeArrowheads="1"/>
          </p:cNvSpPr>
          <p:nvPr/>
        </p:nvSpPr>
        <p:spPr bwMode="auto">
          <a:xfrm>
            <a:off x="4876800" y="1143000"/>
            <a:ext cx="3733800" cy="426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6885" name="Line 30"/>
          <p:cNvSpPr>
            <a:spLocks noChangeShapeType="1"/>
          </p:cNvSpPr>
          <p:nvPr/>
        </p:nvSpPr>
        <p:spPr bwMode="auto">
          <a:xfrm>
            <a:off x="4876800" y="36576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86" name="Line 31"/>
          <p:cNvSpPr>
            <a:spLocks noChangeShapeType="1"/>
          </p:cNvSpPr>
          <p:nvPr/>
        </p:nvSpPr>
        <p:spPr bwMode="auto">
          <a:xfrm>
            <a:off x="4876800" y="29718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87" name="Line 32"/>
          <p:cNvSpPr>
            <a:spLocks noChangeShapeType="1"/>
          </p:cNvSpPr>
          <p:nvPr/>
        </p:nvSpPr>
        <p:spPr bwMode="auto">
          <a:xfrm flipH="1" flipV="1">
            <a:off x="6781800" y="1143000"/>
            <a:ext cx="0" cy="3124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88" name="Line 33"/>
          <p:cNvSpPr>
            <a:spLocks noChangeShapeType="1"/>
          </p:cNvSpPr>
          <p:nvPr/>
        </p:nvSpPr>
        <p:spPr bwMode="auto">
          <a:xfrm>
            <a:off x="4876800" y="22860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89" name="Text Box 34"/>
          <p:cNvSpPr txBox="1">
            <a:spLocks noChangeArrowheads="1"/>
          </p:cNvSpPr>
          <p:nvPr/>
        </p:nvSpPr>
        <p:spPr bwMode="auto">
          <a:xfrm>
            <a:off x="6096000" y="4648200"/>
            <a:ext cx="11938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memory</a:t>
            </a:r>
          </a:p>
        </p:txBody>
      </p:sp>
      <p:sp>
        <p:nvSpPr>
          <p:cNvPr id="36890" name="Text Box 35"/>
          <p:cNvSpPr txBox="1">
            <a:spLocks noChangeArrowheads="1"/>
          </p:cNvSpPr>
          <p:nvPr/>
        </p:nvSpPr>
        <p:spPr bwMode="auto">
          <a:xfrm>
            <a:off x="5334000" y="3124200"/>
            <a:ext cx="1317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L2 cache</a:t>
            </a:r>
          </a:p>
        </p:txBody>
      </p:sp>
      <p:sp>
        <p:nvSpPr>
          <p:cNvPr id="36891" name="Text Box 36"/>
          <p:cNvSpPr txBox="1">
            <a:spLocks noChangeArrowheads="1"/>
          </p:cNvSpPr>
          <p:nvPr/>
        </p:nvSpPr>
        <p:spPr bwMode="auto">
          <a:xfrm>
            <a:off x="5334000" y="2438400"/>
            <a:ext cx="1317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L1 cache</a:t>
            </a:r>
          </a:p>
        </p:txBody>
      </p:sp>
      <p:sp>
        <p:nvSpPr>
          <p:cNvPr id="36892" name="Text Box 37"/>
          <p:cNvSpPr txBox="1">
            <a:spLocks noChangeArrowheads="1"/>
          </p:cNvSpPr>
          <p:nvPr/>
        </p:nvSpPr>
        <p:spPr bwMode="auto">
          <a:xfrm>
            <a:off x="7162800" y="2438400"/>
            <a:ext cx="1317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L1 cache</a:t>
            </a:r>
          </a:p>
        </p:txBody>
      </p:sp>
      <p:sp>
        <p:nvSpPr>
          <p:cNvPr id="36893" name="Text Box 38"/>
          <p:cNvSpPr txBox="1">
            <a:spLocks noChangeArrowheads="1"/>
          </p:cNvSpPr>
          <p:nvPr/>
        </p:nvSpPr>
        <p:spPr bwMode="auto">
          <a:xfrm rot="-5400000">
            <a:off x="4439444" y="1804194"/>
            <a:ext cx="1457325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b="1">
                <a:ea typeface="宋体" pitchFamily="2" charset="-122"/>
              </a:rPr>
              <a:t>C O R E 1</a:t>
            </a:r>
          </a:p>
        </p:txBody>
      </p:sp>
      <p:sp>
        <p:nvSpPr>
          <p:cNvPr id="36894" name="Text Box 39"/>
          <p:cNvSpPr txBox="1">
            <a:spLocks noChangeArrowheads="1"/>
          </p:cNvSpPr>
          <p:nvPr/>
        </p:nvSpPr>
        <p:spPr bwMode="auto">
          <a:xfrm rot="-5400000">
            <a:off x="6344444" y="1804194"/>
            <a:ext cx="1457325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b="1">
                <a:ea typeface="宋体" pitchFamily="2" charset="-122"/>
              </a:rPr>
              <a:t>C O R E 0</a:t>
            </a:r>
          </a:p>
        </p:txBody>
      </p:sp>
      <p:sp>
        <p:nvSpPr>
          <p:cNvPr id="36895" name="Text Box 40"/>
          <p:cNvSpPr txBox="1">
            <a:spLocks noChangeArrowheads="1"/>
          </p:cNvSpPr>
          <p:nvPr/>
        </p:nvSpPr>
        <p:spPr bwMode="auto">
          <a:xfrm>
            <a:off x="7086600" y="3124200"/>
            <a:ext cx="1317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L2 cache</a:t>
            </a:r>
          </a:p>
        </p:txBody>
      </p:sp>
      <p:sp>
        <p:nvSpPr>
          <p:cNvPr id="36896" name="Text Box 41"/>
          <p:cNvSpPr txBox="1">
            <a:spLocks noChangeArrowheads="1"/>
          </p:cNvSpPr>
          <p:nvPr/>
        </p:nvSpPr>
        <p:spPr bwMode="auto">
          <a:xfrm>
            <a:off x="838200" y="5181600"/>
            <a:ext cx="3416300" cy="1616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pitchFamily="2" charset="-122"/>
              </a:rPr>
              <a:t>Both L1 and L2 are private</a:t>
            </a:r>
            <a:br>
              <a:rPr lang="en-US" altLang="zh-CN" sz="2000">
                <a:ea typeface="宋体" pitchFamily="2" charset="-122"/>
              </a:rPr>
            </a:br>
            <a:endParaRPr lang="en-US" altLang="zh-CN" sz="2000">
              <a:ea typeface="宋体" pitchFamily="2" charset="-122"/>
            </a:endParaRPr>
          </a:p>
          <a:p>
            <a:r>
              <a:rPr lang="en-US" altLang="zh-CN" sz="2000">
                <a:ea typeface="宋体" pitchFamily="2" charset="-122"/>
              </a:rPr>
              <a:t>Examples: AMD Opteron, </a:t>
            </a:r>
            <a:br>
              <a:rPr lang="en-US" altLang="zh-CN" sz="2000">
                <a:ea typeface="宋体" pitchFamily="2" charset="-122"/>
              </a:rPr>
            </a:br>
            <a:r>
              <a:rPr lang="en-US" altLang="zh-CN" sz="2000">
                <a:ea typeface="宋体" pitchFamily="2" charset="-122"/>
              </a:rPr>
              <a:t>AMD Athlon, Intel Pentium D</a:t>
            </a:r>
          </a:p>
          <a:p>
            <a:endParaRPr lang="en-US" altLang="zh-CN" sz="2000">
              <a:ea typeface="宋体" pitchFamily="2" charset="-122"/>
            </a:endParaRPr>
          </a:p>
        </p:txBody>
      </p:sp>
      <p:sp>
        <p:nvSpPr>
          <p:cNvPr id="36897" name="Text Box 42"/>
          <p:cNvSpPr txBox="1">
            <a:spLocks noChangeArrowheads="1"/>
          </p:cNvSpPr>
          <p:nvPr/>
        </p:nvSpPr>
        <p:spPr bwMode="auto">
          <a:xfrm>
            <a:off x="5334000" y="3733800"/>
            <a:ext cx="1317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L3 cache</a:t>
            </a:r>
          </a:p>
        </p:txBody>
      </p:sp>
      <p:sp>
        <p:nvSpPr>
          <p:cNvPr id="36898" name="Line 43"/>
          <p:cNvSpPr>
            <a:spLocks noChangeShapeType="1"/>
          </p:cNvSpPr>
          <p:nvPr/>
        </p:nvSpPr>
        <p:spPr bwMode="auto">
          <a:xfrm>
            <a:off x="4876800" y="42672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99" name="Text Box 44"/>
          <p:cNvSpPr txBox="1">
            <a:spLocks noChangeArrowheads="1"/>
          </p:cNvSpPr>
          <p:nvPr/>
        </p:nvSpPr>
        <p:spPr bwMode="auto">
          <a:xfrm>
            <a:off x="7086600" y="3733800"/>
            <a:ext cx="1317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L3 cache</a:t>
            </a:r>
          </a:p>
        </p:txBody>
      </p:sp>
      <p:sp>
        <p:nvSpPr>
          <p:cNvPr id="36900" name="Text Box 45"/>
          <p:cNvSpPr txBox="1">
            <a:spLocks noChangeArrowheads="1"/>
          </p:cNvSpPr>
          <p:nvPr/>
        </p:nvSpPr>
        <p:spPr bwMode="auto">
          <a:xfrm>
            <a:off x="5257800" y="5562600"/>
            <a:ext cx="2922588" cy="1006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pitchFamily="2" charset="-122"/>
              </a:rPr>
              <a:t>A design with L3 caches</a:t>
            </a:r>
            <a:br>
              <a:rPr lang="en-US" altLang="zh-CN" sz="2000">
                <a:ea typeface="宋体" pitchFamily="2" charset="-122"/>
              </a:rPr>
            </a:br>
            <a:br>
              <a:rPr lang="en-US" altLang="zh-CN" sz="2000">
                <a:ea typeface="宋体" pitchFamily="2" charset="-122"/>
              </a:rPr>
            </a:br>
            <a:r>
              <a:rPr lang="en-US" altLang="zh-CN" sz="2000">
                <a:ea typeface="宋体" pitchFamily="2" charset="-122"/>
              </a:rPr>
              <a:t>Example: Intel Itanium 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A512D0-6F38-4FF5-A5EB-E3C8599F59E6}" type="slidenum">
              <a:rPr lang="en-US" altLang="zh-CN">
                <a:ea typeface="宋体" pitchFamily="2" charset="-122"/>
              </a:rPr>
              <a:pPr/>
              <a:t>15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Private vs shared caches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Advantages of private: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Faster access time due to its closeness to its core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No interference and contention between different cores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Advantages of shared: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Efficient utilization of limited cache space, since threads on different cores share the same cache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Efficient inter-core communication, since data can be written by one core and read by another core, without going through memory (assuming write-back cache instead of write-through)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7BBC9C-B15F-4741-A86C-4D57DAF2F5CB}" type="slidenum">
              <a:rPr lang="en-US" altLang="zh-CN">
                <a:ea typeface="宋体" pitchFamily="2" charset="-122"/>
              </a:rPr>
              <a:pPr/>
              <a:t>16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The cache coherence problem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382000" cy="4525963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ea typeface="宋体" pitchFamily="2" charset="-122"/>
              </a:rPr>
              <a:t>Since we have private caches:</a:t>
            </a:r>
            <a:br>
              <a:rPr lang="en-US" altLang="zh-CN" sz="2800" dirty="0">
                <a:ea typeface="宋体" pitchFamily="2" charset="-122"/>
              </a:rPr>
            </a:br>
            <a:r>
              <a:rPr lang="en-US" altLang="zh-CN" sz="2800" dirty="0">
                <a:ea typeface="宋体" pitchFamily="2" charset="-122"/>
              </a:rPr>
              <a:t>How to keep the data consistent across caches?</a:t>
            </a:r>
          </a:p>
          <a:p>
            <a:pPr eaLnBrk="1" hangingPunct="1"/>
            <a:r>
              <a:rPr lang="en-US" altLang="zh-CN" sz="2800" dirty="0">
                <a:ea typeface="宋体" pitchFamily="2" charset="-122"/>
              </a:rPr>
              <a:t>Each core should perceive the memory as a contiguous array of addresses, shared among all cores</a:t>
            </a:r>
          </a:p>
          <a:p>
            <a:pPr eaLnBrk="1" hangingPunct="1"/>
            <a:endParaRPr lang="en-US" altLang="zh-CN" sz="2800" dirty="0">
              <a:ea typeface="宋体" pitchFamily="2" charset="-122"/>
            </a:endParaRPr>
          </a:p>
          <a:p>
            <a:pPr eaLnBrk="1" hangingPunct="1"/>
            <a:endParaRPr lang="en-US" altLang="zh-CN" sz="2800" dirty="0">
              <a:ea typeface="宋体" pitchFamily="2" charset="-122"/>
            </a:endParaRPr>
          </a:p>
          <a:p>
            <a:pPr eaLnBrk="1" hangingPunct="1"/>
            <a:endParaRPr lang="en-US" altLang="zh-CN" sz="2800" dirty="0">
              <a:ea typeface="宋体" pitchFamily="2" charset="-122"/>
            </a:endParaRPr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752600" y="3276600"/>
          <a:ext cx="5791200" cy="342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Paint Shop Pro Image" r:id="rId4" imgW="6760976" imgH="4000000" progId="">
                  <p:embed/>
                </p:oleObj>
              </mc:Choice>
              <mc:Fallback>
                <p:oleObj name="Paint Shop Pro Image" r:id="rId4" imgW="6760976" imgH="4000000" progId="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76600"/>
                        <a:ext cx="5791200" cy="342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58D6F1-C590-45E1-8F4B-3F213F0AABFD}" type="slidenum">
              <a:rPr lang="en-US" altLang="zh-CN">
                <a:ea typeface="宋体" pitchFamily="2" charset="-122"/>
              </a:rPr>
              <a:pPr/>
              <a:t>17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The cache coherence problem</a:t>
            </a:r>
          </a:p>
        </p:txBody>
      </p:sp>
      <p:sp>
        <p:nvSpPr>
          <p:cNvPr id="39940" name="Rectangle 7"/>
          <p:cNvSpPr>
            <a:spLocks noChangeArrowheads="1"/>
          </p:cNvSpPr>
          <p:nvPr/>
        </p:nvSpPr>
        <p:spPr bwMode="auto">
          <a:xfrm>
            <a:off x="381000" y="11430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3200">
                <a:ea typeface="宋体" pitchFamily="2" charset="-122"/>
              </a:rPr>
              <a:t>Suppose variable x initially contains 15213</a:t>
            </a:r>
          </a:p>
        </p:txBody>
      </p:sp>
      <p:grpSp>
        <p:nvGrpSpPr>
          <p:cNvPr id="39941" name="Group 9"/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39968" name="Oval 10"/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9969" name="Text Box 11"/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1</a:t>
              </a:r>
            </a:p>
          </p:txBody>
        </p:sp>
      </p:grpSp>
      <p:grpSp>
        <p:nvGrpSpPr>
          <p:cNvPr id="39942" name="Group 12"/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39966" name="Oval 13"/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9967" name="Text Box 14"/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2</a:t>
              </a:r>
            </a:p>
          </p:txBody>
        </p:sp>
      </p:grpSp>
      <p:grpSp>
        <p:nvGrpSpPr>
          <p:cNvPr id="39943" name="Group 15"/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39964" name="Oval 16"/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9965" name="Text Box 17"/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3</a:t>
              </a:r>
            </a:p>
          </p:txBody>
        </p:sp>
      </p:grpSp>
      <p:grpSp>
        <p:nvGrpSpPr>
          <p:cNvPr id="39944" name="Group 18"/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39962" name="Oval 19"/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9963" name="Text Box 20"/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4</a:t>
              </a:r>
            </a:p>
          </p:txBody>
        </p:sp>
      </p:grpSp>
      <p:sp>
        <p:nvSpPr>
          <p:cNvPr id="39945" name="Text Box 21"/>
          <p:cNvSpPr txBox="1">
            <a:spLocks noChangeArrowheads="1"/>
          </p:cNvSpPr>
          <p:nvPr/>
        </p:nvSpPr>
        <p:spPr bwMode="auto">
          <a:xfrm>
            <a:off x="685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39946" name="Text Box 22"/>
          <p:cNvSpPr txBox="1">
            <a:spLocks noChangeArrowheads="1"/>
          </p:cNvSpPr>
          <p:nvPr/>
        </p:nvSpPr>
        <p:spPr bwMode="auto">
          <a:xfrm>
            <a:off x="2590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39947" name="Text Box 23"/>
          <p:cNvSpPr txBox="1">
            <a:spLocks noChangeArrowheads="1"/>
          </p:cNvSpPr>
          <p:nvPr/>
        </p:nvSpPr>
        <p:spPr bwMode="auto">
          <a:xfrm>
            <a:off x="4572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39948" name="Text Box 24"/>
          <p:cNvSpPr txBox="1">
            <a:spLocks noChangeArrowheads="1"/>
          </p:cNvSpPr>
          <p:nvPr/>
        </p:nvSpPr>
        <p:spPr bwMode="auto">
          <a:xfrm>
            <a:off x="6477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39949" name="Text Box 25"/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altLang="zh-CN">
              <a:ea typeface="宋体" pitchFamily="2" charset="-122"/>
            </a:endParaRPr>
          </a:p>
          <a:p>
            <a:pPr algn="ctr"/>
            <a:r>
              <a:rPr lang="en-US" altLang="zh-CN">
                <a:ea typeface="宋体" pitchFamily="2" charset="-122"/>
              </a:rPr>
              <a:t>Main memory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x=15213</a:t>
            </a:r>
          </a:p>
        </p:txBody>
      </p:sp>
      <p:sp>
        <p:nvSpPr>
          <p:cNvPr id="39950" name="Line 26"/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1" name="Line 27"/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2" name="Line 28"/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3" name="Line 29"/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4" name="Line 30"/>
          <p:cNvSpPr>
            <a:spLocks noChangeShapeType="1"/>
          </p:cNvSpPr>
          <p:nvPr/>
        </p:nvSpPr>
        <p:spPr bwMode="auto">
          <a:xfrm>
            <a:off x="1524000" y="5257800"/>
            <a:ext cx="609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5" name="Line 31"/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6" name="Line 32"/>
          <p:cNvSpPr>
            <a:spLocks noChangeShapeType="1"/>
          </p:cNvSpPr>
          <p:nvPr/>
        </p:nvSpPr>
        <p:spPr bwMode="auto">
          <a:xfrm flipV="1">
            <a:off x="7620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7" name="Line 33"/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8" name="Line 34"/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9" name="Line 35"/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60" name="Rectangle 36"/>
          <p:cNvSpPr>
            <a:spLocks noChangeArrowheads="1"/>
          </p:cNvSpPr>
          <p:nvPr/>
        </p:nvSpPr>
        <p:spPr bwMode="auto">
          <a:xfrm>
            <a:off x="457200" y="1905000"/>
            <a:ext cx="7848600" cy="35052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9961" name="Text Box 37"/>
          <p:cNvSpPr txBox="1">
            <a:spLocks noChangeArrowheads="1"/>
          </p:cNvSpPr>
          <p:nvPr/>
        </p:nvSpPr>
        <p:spPr bwMode="auto">
          <a:xfrm>
            <a:off x="6248400" y="5486400"/>
            <a:ext cx="20002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8000"/>
                </a:solidFill>
                <a:ea typeface="宋体" pitchFamily="2" charset="-122"/>
              </a:rPr>
              <a:t>multicore chip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4271D5-7D37-4A3E-8174-5FD7C9156D2E}" type="slidenum">
              <a:rPr lang="en-US" altLang="zh-CN">
                <a:ea typeface="宋体" pitchFamily="2" charset="-122"/>
              </a:rPr>
              <a:pPr/>
              <a:t>18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>
                <a:solidFill>
                  <a:schemeClr val="tx2"/>
                </a:solidFill>
                <a:ea typeface="宋体" pitchFamily="2" charset="-122"/>
              </a:rPr>
              <a:t>The cache coherence problem</a:t>
            </a:r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381000" y="11430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3200">
                <a:ea typeface="宋体" pitchFamily="2" charset="-122"/>
              </a:rPr>
              <a:t>Core 1 reads x</a:t>
            </a:r>
          </a:p>
        </p:txBody>
      </p:sp>
      <p:grpSp>
        <p:nvGrpSpPr>
          <p:cNvPr id="40965" name="Group 6"/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40992" name="Oval 7"/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93" name="Text Box 8"/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1</a:t>
              </a:r>
            </a:p>
          </p:txBody>
        </p:sp>
      </p:grpSp>
      <p:grpSp>
        <p:nvGrpSpPr>
          <p:cNvPr id="40966" name="Group 9"/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40990" name="Oval 10"/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91" name="Text Box 11"/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2</a:t>
              </a:r>
            </a:p>
          </p:txBody>
        </p:sp>
      </p:grpSp>
      <p:grpSp>
        <p:nvGrpSpPr>
          <p:cNvPr id="40967" name="Group 12"/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40988" name="Oval 13"/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89" name="Text Box 14"/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3</a:t>
              </a:r>
            </a:p>
          </p:txBody>
        </p:sp>
      </p:grpSp>
      <p:grpSp>
        <p:nvGrpSpPr>
          <p:cNvPr id="40968" name="Group 15"/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40986" name="Oval 16"/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87" name="Text Box 17"/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4</a:t>
              </a:r>
            </a:p>
          </p:txBody>
        </p:sp>
      </p:grpSp>
      <p:sp>
        <p:nvSpPr>
          <p:cNvPr id="40969" name="Text Box 18"/>
          <p:cNvSpPr txBox="1">
            <a:spLocks noChangeArrowheads="1"/>
          </p:cNvSpPr>
          <p:nvPr/>
        </p:nvSpPr>
        <p:spPr bwMode="auto">
          <a:xfrm>
            <a:off x="685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x=15213</a:t>
            </a:r>
          </a:p>
        </p:txBody>
      </p:sp>
      <p:sp>
        <p:nvSpPr>
          <p:cNvPr id="40970" name="Text Box 19"/>
          <p:cNvSpPr txBox="1">
            <a:spLocks noChangeArrowheads="1"/>
          </p:cNvSpPr>
          <p:nvPr/>
        </p:nvSpPr>
        <p:spPr bwMode="auto">
          <a:xfrm>
            <a:off x="2590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40971" name="Text Box 20"/>
          <p:cNvSpPr txBox="1">
            <a:spLocks noChangeArrowheads="1"/>
          </p:cNvSpPr>
          <p:nvPr/>
        </p:nvSpPr>
        <p:spPr bwMode="auto">
          <a:xfrm>
            <a:off x="4572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40972" name="Text Box 21"/>
          <p:cNvSpPr txBox="1">
            <a:spLocks noChangeArrowheads="1"/>
          </p:cNvSpPr>
          <p:nvPr/>
        </p:nvSpPr>
        <p:spPr bwMode="auto">
          <a:xfrm>
            <a:off x="6477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40973" name="Text Box 22"/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altLang="zh-CN">
              <a:ea typeface="宋体" pitchFamily="2" charset="-122"/>
            </a:endParaRPr>
          </a:p>
          <a:p>
            <a:pPr algn="ctr"/>
            <a:r>
              <a:rPr lang="en-US" altLang="zh-CN">
                <a:ea typeface="宋体" pitchFamily="2" charset="-122"/>
              </a:rPr>
              <a:t>Main memory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x=15213</a:t>
            </a:r>
          </a:p>
        </p:txBody>
      </p:sp>
      <p:sp>
        <p:nvSpPr>
          <p:cNvPr id="40974" name="Line 23"/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5" name="Line 24"/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6" name="Line 25"/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7" name="Line 26"/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8" name="Line 27"/>
          <p:cNvSpPr>
            <a:spLocks noChangeShapeType="1"/>
          </p:cNvSpPr>
          <p:nvPr/>
        </p:nvSpPr>
        <p:spPr bwMode="auto">
          <a:xfrm>
            <a:off x="1524000" y="5257800"/>
            <a:ext cx="609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9" name="Line 28"/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0" name="Line 29"/>
          <p:cNvSpPr>
            <a:spLocks noChangeShapeType="1"/>
          </p:cNvSpPr>
          <p:nvPr/>
        </p:nvSpPr>
        <p:spPr bwMode="auto">
          <a:xfrm flipV="1">
            <a:off x="7620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1" name="Line 30"/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2" name="Line 31"/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3" name="Line 32"/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4" name="Rectangle 33"/>
          <p:cNvSpPr>
            <a:spLocks noChangeArrowheads="1"/>
          </p:cNvSpPr>
          <p:nvPr/>
        </p:nvSpPr>
        <p:spPr bwMode="auto">
          <a:xfrm>
            <a:off x="457200" y="1905000"/>
            <a:ext cx="7848600" cy="35052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0985" name="Text Box 34"/>
          <p:cNvSpPr txBox="1">
            <a:spLocks noChangeArrowheads="1"/>
          </p:cNvSpPr>
          <p:nvPr/>
        </p:nvSpPr>
        <p:spPr bwMode="auto">
          <a:xfrm>
            <a:off x="6248400" y="5486400"/>
            <a:ext cx="20002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8000"/>
                </a:solidFill>
                <a:ea typeface="宋体" pitchFamily="2" charset="-122"/>
              </a:rPr>
              <a:t>multicore chip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7AE829-75D7-4499-B48A-A8BC53833BA9}" type="slidenum">
              <a:rPr lang="en-US" altLang="zh-CN">
                <a:ea typeface="宋体" pitchFamily="2" charset="-122"/>
              </a:rPr>
              <a:pPr/>
              <a:t>19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>
                <a:solidFill>
                  <a:schemeClr val="tx2"/>
                </a:solidFill>
                <a:ea typeface="宋体" pitchFamily="2" charset="-122"/>
              </a:rPr>
              <a:t>The cache coherence problem</a:t>
            </a:r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381000" y="11430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3200">
                <a:ea typeface="宋体" pitchFamily="2" charset="-122"/>
              </a:rPr>
              <a:t>Core 2 reads x</a:t>
            </a:r>
          </a:p>
        </p:txBody>
      </p:sp>
      <p:grpSp>
        <p:nvGrpSpPr>
          <p:cNvPr id="41989" name="Group 6"/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42016" name="Oval 7"/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2017" name="Text Box 8"/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1</a:t>
              </a:r>
            </a:p>
          </p:txBody>
        </p:sp>
      </p:grpSp>
      <p:grpSp>
        <p:nvGrpSpPr>
          <p:cNvPr id="41990" name="Group 9"/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42014" name="Oval 10"/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2015" name="Text Box 11"/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2</a:t>
              </a:r>
            </a:p>
          </p:txBody>
        </p:sp>
      </p:grpSp>
      <p:grpSp>
        <p:nvGrpSpPr>
          <p:cNvPr id="41991" name="Group 12"/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42012" name="Oval 13"/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2013" name="Text Box 14"/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3</a:t>
              </a:r>
            </a:p>
          </p:txBody>
        </p:sp>
      </p:grpSp>
      <p:grpSp>
        <p:nvGrpSpPr>
          <p:cNvPr id="41992" name="Group 15"/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42010" name="Oval 16"/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2011" name="Text Box 17"/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4</a:t>
              </a:r>
            </a:p>
          </p:txBody>
        </p:sp>
      </p:grpSp>
      <p:sp>
        <p:nvSpPr>
          <p:cNvPr id="41993" name="Text Box 18"/>
          <p:cNvSpPr txBox="1">
            <a:spLocks noChangeArrowheads="1"/>
          </p:cNvSpPr>
          <p:nvPr/>
        </p:nvSpPr>
        <p:spPr bwMode="auto">
          <a:xfrm>
            <a:off x="685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x=15213</a:t>
            </a:r>
          </a:p>
        </p:txBody>
      </p:sp>
      <p:sp>
        <p:nvSpPr>
          <p:cNvPr id="41994" name="Text Box 19"/>
          <p:cNvSpPr txBox="1">
            <a:spLocks noChangeArrowheads="1"/>
          </p:cNvSpPr>
          <p:nvPr/>
        </p:nvSpPr>
        <p:spPr bwMode="auto">
          <a:xfrm>
            <a:off x="2590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x=15213</a:t>
            </a:r>
          </a:p>
        </p:txBody>
      </p:sp>
      <p:sp>
        <p:nvSpPr>
          <p:cNvPr id="41995" name="Text Box 20"/>
          <p:cNvSpPr txBox="1">
            <a:spLocks noChangeArrowheads="1"/>
          </p:cNvSpPr>
          <p:nvPr/>
        </p:nvSpPr>
        <p:spPr bwMode="auto">
          <a:xfrm>
            <a:off x="4572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41996" name="Text Box 21"/>
          <p:cNvSpPr txBox="1">
            <a:spLocks noChangeArrowheads="1"/>
          </p:cNvSpPr>
          <p:nvPr/>
        </p:nvSpPr>
        <p:spPr bwMode="auto">
          <a:xfrm>
            <a:off x="6477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41997" name="Text Box 22"/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altLang="zh-CN">
              <a:ea typeface="宋体" pitchFamily="2" charset="-122"/>
            </a:endParaRPr>
          </a:p>
          <a:p>
            <a:pPr algn="ctr"/>
            <a:r>
              <a:rPr lang="en-US" altLang="zh-CN">
                <a:ea typeface="宋体" pitchFamily="2" charset="-122"/>
              </a:rPr>
              <a:t>Main memory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x=15213</a:t>
            </a:r>
          </a:p>
        </p:txBody>
      </p:sp>
      <p:sp>
        <p:nvSpPr>
          <p:cNvPr id="41998" name="Line 23"/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999" name="Line 24"/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00" name="Line 25"/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01" name="Line 26"/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02" name="Line 27"/>
          <p:cNvSpPr>
            <a:spLocks noChangeShapeType="1"/>
          </p:cNvSpPr>
          <p:nvPr/>
        </p:nvSpPr>
        <p:spPr bwMode="auto">
          <a:xfrm>
            <a:off x="1524000" y="5257800"/>
            <a:ext cx="609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03" name="Line 28"/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04" name="Line 29"/>
          <p:cNvSpPr>
            <a:spLocks noChangeShapeType="1"/>
          </p:cNvSpPr>
          <p:nvPr/>
        </p:nvSpPr>
        <p:spPr bwMode="auto">
          <a:xfrm flipV="1">
            <a:off x="7620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05" name="Line 30"/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06" name="Line 31"/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07" name="Line 32"/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08" name="Rectangle 33"/>
          <p:cNvSpPr>
            <a:spLocks noChangeArrowheads="1"/>
          </p:cNvSpPr>
          <p:nvPr/>
        </p:nvSpPr>
        <p:spPr bwMode="auto">
          <a:xfrm>
            <a:off x="457200" y="1905000"/>
            <a:ext cx="7848600" cy="35052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2009" name="Text Box 34"/>
          <p:cNvSpPr txBox="1">
            <a:spLocks noChangeArrowheads="1"/>
          </p:cNvSpPr>
          <p:nvPr/>
        </p:nvSpPr>
        <p:spPr bwMode="auto">
          <a:xfrm>
            <a:off x="6248400" y="5486400"/>
            <a:ext cx="20002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8000"/>
                </a:solidFill>
                <a:ea typeface="宋体" pitchFamily="2" charset="-122"/>
              </a:rPr>
              <a:t>multicore chip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title"/>
          </p:nvPr>
        </p:nvSpPr>
        <p:spPr>
          <a:xfrm>
            <a:off x="1133475" y="198438"/>
            <a:ext cx="7237412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As Moore</a:t>
            </a:r>
            <a:r>
              <a:rPr lang="en-US" altLang="zh-CN" dirty="0">
                <a:latin typeface="Times New Roman" pitchFamily="18" charset="0"/>
                <a:ea typeface="宋体" charset="-122"/>
              </a:rPr>
              <a:t>’</a:t>
            </a:r>
            <a:r>
              <a:rPr lang="en-US" altLang="zh-CN" dirty="0">
                <a:ea typeface="宋体" charset="-122"/>
              </a:rPr>
              <a:t>s law goes on</a:t>
            </a:r>
            <a:r>
              <a:rPr lang="en-US" altLang="zh-CN" dirty="0">
                <a:latin typeface="Times New Roman" pitchFamily="18" charset="0"/>
                <a:ea typeface="宋体" charset="-122"/>
              </a:rPr>
              <a:t>…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0243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46100" y="1557338"/>
            <a:ext cx="7913688" cy="2447925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宋体" charset="-122"/>
              </a:rPr>
              <a:t>Number of transistor/chip doubles every 18 to 24 mm</a:t>
            </a:r>
          </a:p>
        </p:txBody>
      </p:sp>
      <p:pic>
        <p:nvPicPr>
          <p:cNvPr id="10244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331913" y="1989138"/>
            <a:ext cx="6840537" cy="4578350"/>
          </a:xfr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4614D2-8B99-47BE-8C13-3BC9743A728F}" type="slidenum">
              <a:rPr lang="en-US" altLang="zh-CN">
                <a:ea typeface="宋体" pitchFamily="2" charset="-122"/>
              </a:rPr>
              <a:pPr/>
              <a:t>20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>
                <a:solidFill>
                  <a:schemeClr val="tx2"/>
                </a:solidFill>
                <a:ea typeface="宋体" pitchFamily="2" charset="-122"/>
              </a:rPr>
              <a:t>The cache coherence problem</a:t>
            </a:r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381000" y="11430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3200">
                <a:ea typeface="宋体" pitchFamily="2" charset="-122"/>
              </a:rPr>
              <a:t>Core 1 writes to x, setting it to 21660</a:t>
            </a:r>
          </a:p>
        </p:txBody>
      </p:sp>
      <p:grpSp>
        <p:nvGrpSpPr>
          <p:cNvPr id="43013" name="Group 6"/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43042" name="Oval 7"/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3043" name="Text Box 8"/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1</a:t>
              </a:r>
            </a:p>
          </p:txBody>
        </p:sp>
      </p:grpSp>
      <p:grpSp>
        <p:nvGrpSpPr>
          <p:cNvPr id="43014" name="Group 9"/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43040" name="Oval 10"/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3041" name="Text Box 11"/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2</a:t>
              </a:r>
            </a:p>
          </p:txBody>
        </p:sp>
      </p:grpSp>
      <p:grpSp>
        <p:nvGrpSpPr>
          <p:cNvPr id="43015" name="Group 12"/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43038" name="Oval 13"/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3039" name="Text Box 14"/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3</a:t>
              </a:r>
            </a:p>
          </p:txBody>
        </p:sp>
      </p:grpSp>
      <p:grpSp>
        <p:nvGrpSpPr>
          <p:cNvPr id="43016" name="Group 15"/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43036" name="Oval 16"/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3037" name="Text Box 17"/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4</a:t>
              </a:r>
            </a:p>
          </p:txBody>
        </p:sp>
      </p:grpSp>
      <p:sp>
        <p:nvSpPr>
          <p:cNvPr id="43017" name="Text Box 18"/>
          <p:cNvSpPr txBox="1">
            <a:spLocks noChangeArrowheads="1"/>
          </p:cNvSpPr>
          <p:nvPr/>
        </p:nvSpPr>
        <p:spPr bwMode="auto">
          <a:xfrm>
            <a:off x="685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x=21660</a:t>
            </a:r>
          </a:p>
        </p:txBody>
      </p:sp>
      <p:sp>
        <p:nvSpPr>
          <p:cNvPr id="43018" name="Text Box 19"/>
          <p:cNvSpPr txBox="1">
            <a:spLocks noChangeArrowheads="1"/>
          </p:cNvSpPr>
          <p:nvPr/>
        </p:nvSpPr>
        <p:spPr bwMode="auto">
          <a:xfrm>
            <a:off x="2590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x=15213</a:t>
            </a:r>
          </a:p>
        </p:txBody>
      </p:sp>
      <p:sp>
        <p:nvSpPr>
          <p:cNvPr id="43019" name="Text Box 20"/>
          <p:cNvSpPr txBox="1">
            <a:spLocks noChangeArrowheads="1"/>
          </p:cNvSpPr>
          <p:nvPr/>
        </p:nvSpPr>
        <p:spPr bwMode="auto">
          <a:xfrm>
            <a:off x="4572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43020" name="Text Box 21"/>
          <p:cNvSpPr txBox="1">
            <a:spLocks noChangeArrowheads="1"/>
          </p:cNvSpPr>
          <p:nvPr/>
        </p:nvSpPr>
        <p:spPr bwMode="auto">
          <a:xfrm>
            <a:off x="6477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43021" name="Text Box 22"/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altLang="zh-CN">
              <a:ea typeface="宋体" pitchFamily="2" charset="-122"/>
            </a:endParaRPr>
          </a:p>
          <a:p>
            <a:pPr algn="ctr"/>
            <a:r>
              <a:rPr lang="en-US" altLang="zh-CN">
                <a:ea typeface="宋体" pitchFamily="2" charset="-122"/>
              </a:rPr>
              <a:t>Main memory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x=21660</a:t>
            </a:r>
          </a:p>
        </p:txBody>
      </p:sp>
      <p:sp>
        <p:nvSpPr>
          <p:cNvPr id="43022" name="Line 23"/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3" name="Line 24"/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4" name="Line 25"/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5" name="Line 26"/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6" name="Line 27"/>
          <p:cNvSpPr>
            <a:spLocks noChangeShapeType="1"/>
          </p:cNvSpPr>
          <p:nvPr/>
        </p:nvSpPr>
        <p:spPr bwMode="auto">
          <a:xfrm>
            <a:off x="1524000" y="5257800"/>
            <a:ext cx="609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7" name="Line 28"/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8" name="Line 29"/>
          <p:cNvSpPr>
            <a:spLocks noChangeShapeType="1"/>
          </p:cNvSpPr>
          <p:nvPr/>
        </p:nvSpPr>
        <p:spPr bwMode="auto">
          <a:xfrm flipV="1">
            <a:off x="7620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9" name="Line 30"/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30" name="Line 31"/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31" name="Line 32"/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32" name="Rectangle 33"/>
          <p:cNvSpPr>
            <a:spLocks noChangeArrowheads="1"/>
          </p:cNvSpPr>
          <p:nvPr/>
        </p:nvSpPr>
        <p:spPr bwMode="auto">
          <a:xfrm>
            <a:off x="457200" y="1905000"/>
            <a:ext cx="7848600" cy="35052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3033" name="Text Box 34"/>
          <p:cNvSpPr txBox="1">
            <a:spLocks noChangeArrowheads="1"/>
          </p:cNvSpPr>
          <p:nvPr/>
        </p:nvSpPr>
        <p:spPr bwMode="auto">
          <a:xfrm>
            <a:off x="6248400" y="5486400"/>
            <a:ext cx="20002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8000"/>
                </a:solidFill>
                <a:ea typeface="宋体" pitchFamily="2" charset="-122"/>
              </a:rPr>
              <a:t>multicore chip</a:t>
            </a:r>
          </a:p>
        </p:txBody>
      </p:sp>
      <p:sp>
        <p:nvSpPr>
          <p:cNvPr id="43034" name="AutoShape 35"/>
          <p:cNvSpPr>
            <a:spLocks/>
          </p:cNvSpPr>
          <p:nvPr/>
        </p:nvSpPr>
        <p:spPr bwMode="auto">
          <a:xfrm>
            <a:off x="4114800" y="6172200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3035" name="Text Box 36"/>
          <p:cNvSpPr txBox="1">
            <a:spLocks noChangeArrowheads="1"/>
          </p:cNvSpPr>
          <p:nvPr/>
        </p:nvSpPr>
        <p:spPr bwMode="auto">
          <a:xfrm>
            <a:off x="4191000" y="5942013"/>
            <a:ext cx="1581150" cy="915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assuming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write-through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8EEEA6-C9A9-4744-B441-97F5A05F76B2}" type="slidenum">
              <a:rPr lang="en-US" altLang="zh-CN">
                <a:ea typeface="宋体" pitchFamily="2" charset="-122"/>
              </a:rPr>
              <a:pPr/>
              <a:t>21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>
                <a:solidFill>
                  <a:schemeClr val="tx2"/>
                </a:solidFill>
                <a:ea typeface="宋体" pitchFamily="2" charset="-122"/>
              </a:rPr>
              <a:t>The cache coherence problem</a:t>
            </a: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381000" y="11430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3200">
                <a:ea typeface="宋体" pitchFamily="2" charset="-122"/>
              </a:rPr>
              <a:t>Core 2 attempts to read x… gets a stale copy</a:t>
            </a:r>
          </a:p>
        </p:txBody>
      </p:sp>
      <p:grpSp>
        <p:nvGrpSpPr>
          <p:cNvPr id="44037" name="Group 6"/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44064" name="Oval 7"/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4065" name="Text Box 8"/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1</a:t>
              </a:r>
            </a:p>
          </p:txBody>
        </p:sp>
      </p:grpSp>
      <p:grpSp>
        <p:nvGrpSpPr>
          <p:cNvPr id="44038" name="Group 9"/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44062" name="Oval 10"/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4063" name="Text Box 11"/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2</a:t>
              </a:r>
            </a:p>
          </p:txBody>
        </p:sp>
      </p:grpSp>
      <p:grpSp>
        <p:nvGrpSpPr>
          <p:cNvPr id="44039" name="Group 12"/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44060" name="Oval 13"/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4061" name="Text Box 14"/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3</a:t>
              </a:r>
            </a:p>
          </p:txBody>
        </p:sp>
      </p:grpSp>
      <p:grpSp>
        <p:nvGrpSpPr>
          <p:cNvPr id="44040" name="Group 15"/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44058" name="Oval 16"/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4059" name="Text Box 17"/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4</a:t>
              </a:r>
            </a:p>
          </p:txBody>
        </p:sp>
      </p:grpSp>
      <p:sp>
        <p:nvSpPr>
          <p:cNvPr id="44041" name="Text Box 18"/>
          <p:cNvSpPr txBox="1">
            <a:spLocks noChangeArrowheads="1"/>
          </p:cNvSpPr>
          <p:nvPr/>
        </p:nvSpPr>
        <p:spPr bwMode="auto">
          <a:xfrm>
            <a:off x="685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x=21660</a:t>
            </a:r>
          </a:p>
        </p:txBody>
      </p:sp>
      <p:sp>
        <p:nvSpPr>
          <p:cNvPr id="44042" name="Text Box 19"/>
          <p:cNvSpPr txBox="1">
            <a:spLocks noChangeArrowheads="1"/>
          </p:cNvSpPr>
          <p:nvPr/>
        </p:nvSpPr>
        <p:spPr bwMode="auto">
          <a:xfrm>
            <a:off x="2590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x=15213</a:t>
            </a:r>
          </a:p>
        </p:txBody>
      </p:sp>
      <p:sp>
        <p:nvSpPr>
          <p:cNvPr id="44043" name="Text Box 20"/>
          <p:cNvSpPr txBox="1">
            <a:spLocks noChangeArrowheads="1"/>
          </p:cNvSpPr>
          <p:nvPr/>
        </p:nvSpPr>
        <p:spPr bwMode="auto">
          <a:xfrm>
            <a:off x="4572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44044" name="Text Box 21"/>
          <p:cNvSpPr txBox="1">
            <a:spLocks noChangeArrowheads="1"/>
          </p:cNvSpPr>
          <p:nvPr/>
        </p:nvSpPr>
        <p:spPr bwMode="auto">
          <a:xfrm>
            <a:off x="6477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44045" name="Text Box 22"/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altLang="zh-CN">
              <a:ea typeface="宋体" pitchFamily="2" charset="-122"/>
            </a:endParaRPr>
          </a:p>
          <a:p>
            <a:pPr algn="ctr"/>
            <a:r>
              <a:rPr lang="en-US" altLang="zh-CN">
                <a:ea typeface="宋体" pitchFamily="2" charset="-122"/>
              </a:rPr>
              <a:t>Main memory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x=21660</a:t>
            </a:r>
          </a:p>
        </p:txBody>
      </p:sp>
      <p:sp>
        <p:nvSpPr>
          <p:cNvPr id="44046" name="Line 23"/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47" name="Line 24"/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48" name="Line 25"/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49" name="Line 26"/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50" name="Line 27"/>
          <p:cNvSpPr>
            <a:spLocks noChangeShapeType="1"/>
          </p:cNvSpPr>
          <p:nvPr/>
        </p:nvSpPr>
        <p:spPr bwMode="auto">
          <a:xfrm>
            <a:off x="1524000" y="5257800"/>
            <a:ext cx="609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51" name="Line 28"/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52" name="Line 29"/>
          <p:cNvSpPr>
            <a:spLocks noChangeShapeType="1"/>
          </p:cNvSpPr>
          <p:nvPr/>
        </p:nvSpPr>
        <p:spPr bwMode="auto">
          <a:xfrm flipV="1">
            <a:off x="7620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53" name="Line 30"/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54" name="Line 31"/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55" name="Line 32"/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56" name="Rectangle 33"/>
          <p:cNvSpPr>
            <a:spLocks noChangeArrowheads="1"/>
          </p:cNvSpPr>
          <p:nvPr/>
        </p:nvSpPr>
        <p:spPr bwMode="auto">
          <a:xfrm>
            <a:off x="457200" y="1905000"/>
            <a:ext cx="7848600" cy="35052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4057" name="Text Box 34"/>
          <p:cNvSpPr txBox="1">
            <a:spLocks noChangeArrowheads="1"/>
          </p:cNvSpPr>
          <p:nvPr/>
        </p:nvSpPr>
        <p:spPr bwMode="auto">
          <a:xfrm>
            <a:off x="6248400" y="5486400"/>
            <a:ext cx="20002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8000"/>
                </a:solidFill>
                <a:ea typeface="宋体" pitchFamily="2" charset="-122"/>
              </a:rPr>
              <a:t>multicore chip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AD9F75-CC3D-4AAB-B086-FBB1C961DB08}" type="slidenum">
              <a:rPr lang="en-US" altLang="zh-CN">
                <a:ea typeface="宋体" pitchFamily="2" charset="-122"/>
              </a:rPr>
              <a:pPr/>
              <a:t>22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ea typeface="宋体" pitchFamily="2" charset="-122"/>
              </a:rPr>
              <a:t>Invalidation Protocol with Snooping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A simple cache coherence protocol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Invalidation: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If a core writes to a data item, all other copies of this data item in other caches are </a:t>
            </a:r>
            <a:r>
              <a:rPr lang="en-US" altLang="zh-CN" i="1" dirty="0">
                <a:ea typeface="宋体" pitchFamily="2" charset="-122"/>
              </a:rPr>
              <a:t>invalidated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Snooping: 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All cores continuously “snoop” (monitor) the bus connecting the cores.</a:t>
            </a:r>
          </a:p>
          <a:p>
            <a:pPr eaLnBrk="1" hangingPunct="1"/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B53324-7C03-4A1A-827A-86B5008176F6}" type="slidenum">
              <a:rPr lang="en-US" altLang="zh-CN">
                <a:ea typeface="宋体" pitchFamily="2" charset="-122"/>
              </a:rPr>
              <a:pPr/>
              <a:t>23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Inter-core bus</a:t>
            </a:r>
          </a:p>
        </p:txBody>
      </p:sp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46113" name="Oval 5"/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6114" name="Text Box 6"/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1</a:t>
              </a:r>
            </a:p>
          </p:txBody>
        </p:sp>
      </p:grpSp>
      <p:grpSp>
        <p:nvGrpSpPr>
          <p:cNvPr id="46085" name="Group 7"/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46111" name="Oval 8"/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6112" name="Text Box 9"/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2</a:t>
              </a:r>
            </a:p>
          </p:txBody>
        </p:sp>
      </p:grpSp>
      <p:grpSp>
        <p:nvGrpSpPr>
          <p:cNvPr id="46086" name="Group 10"/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46109" name="Oval 11"/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6110" name="Text Box 12"/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3</a:t>
              </a:r>
            </a:p>
          </p:txBody>
        </p:sp>
      </p:grpSp>
      <p:grpSp>
        <p:nvGrpSpPr>
          <p:cNvPr id="46087" name="Group 13"/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46107" name="Oval 14"/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6108" name="Text Box 15"/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4</a:t>
              </a:r>
            </a:p>
          </p:txBody>
        </p:sp>
      </p:grpSp>
      <p:sp>
        <p:nvSpPr>
          <p:cNvPr id="46088" name="Text Box 16"/>
          <p:cNvSpPr txBox="1">
            <a:spLocks noChangeArrowheads="1"/>
          </p:cNvSpPr>
          <p:nvPr/>
        </p:nvSpPr>
        <p:spPr bwMode="auto">
          <a:xfrm>
            <a:off x="685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46089" name="Text Box 17"/>
          <p:cNvSpPr txBox="1">
            <a:spLocks noChangeArrowheads="1"/>
          </p:cNvSpPr>
          <p:nvPr/>
        </p:nvSpPr>
        <p:spPr bwMode="auto">
          <a:xfrm>
            <a:off x="2590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46090" name="Text Box 18"/>
          <p:cNvSpPr txBox="1">
            <a:spLocks noChangeArrowheads="1"/>
          </p:cNvSpPr>
          <p:nvPr/>
        </p:nvSpPr>
        <p:spPr bwMode="auto">
          <a:xfrm>
            <a:off x="4572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46091" name="Text Box 19"/>
          <p:cNvSpPr txBox="1">
            <a:spLocks noChangeArrowheads="1"/>
          </p:cNvSpPr>
          <p:nvPr/>
        </p:nvSpPr>
        <p:spPr bwMode="auto">
          <a:xfrm>
            <a:off x="6477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46092" name="Text Box 20"/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altLang="zh-CN">
              <a:ea typeface="宋体" pitchFamily="2" charset="-122"/>
            </a:endParaRPr>
          </a:p>
          <a:p>
            <a:pPr algn="ctr"/>
            <a:r>
              <a:rPr lang="en-US" altLang="zh-CN">
                <a:ea typeface="宋体" pitchFamily="2" charset="-122"/>
              </a:rPr>
              <a:t>Main memory</a:t>
            </a:r>
          </a:p>
          <a:p>
            <a:pPr algn="ctr"/>
            <a:endParaRPr lang="en-US" altLang="zh-CN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46093" name="Line 21"/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4" name="Line 22"/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5" name="Line 23"/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6" name="Line 24"/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7" name="Line 25"/>
          <p:cNvSpPr>
            <a:spLocks noChangeShapeType="1"/>
          </p:cNvSpPr>
          <p:nvPr/>
        </p:nvSpPr>
        <p:spPr bwMode="auto">
          <a:xfrm>
            <a:off x="1524000" y="5257800"/>
            <a:ext cx="6096000" cy="0"/>
          </a:xfrm>
          <a:prstGeom prst="line">
            <a:avLst/>
          </a:prstGeom>
          <a:noFill/>
          <a:ln w="63500">
            <a:solidFill>
              <a:srgbClr val="996633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8" name="Line 26"/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9" name="Line 27"/>
          <p:cNvSpPr>
            <a:spLocks noChangeShapeType="1"/>
          </p:cNvSpPr>
          <p:nvPr/>
        </p:nvSpPr>
        <p:spPr bwMode="auto">
          <a:xfrm flipV="1">
            <a:off x="7620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00" name="Line 28"/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01" name="Line 29"/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02" name="Line 30"/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03" name="Rectangle 31"/>
          <p:cNvSpPr>
            <a:spLocks noChangeArrowheads="1"/>
          </p:cNvSpPr>
          <p:nvPr/>
        </p:nvSpPr>
        <p:spPr bwMode="auto">
          <a:xfrm>
            <a:off x="457200" y="1905000"/>
            <a:ext cx="7848600" cy="35814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>
              <a:ea typeface="宋体" pitchFamily="2" charset="-122"/>
            </a:endParaRPr>
          </a:p>
        </p:txBody>
      </p:sp>
      <p:sp>
        <p:nvSpPr>
          <p:cNvPr id="46104" name="Text Box 32"/>
          <p:cNvSpPr txBox="1">
            <a:spLocks noChangeArrowheads="1"/>
          </p:cNvSpPr>
          <p:nvPr/>
        </p:nvSpPr>
        <p:spPr bwMode="auto">
          <a:xfrm>
            <a:off x="6248400" y="5486400"/>
            <a:ext cx="20002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8000"/>
                </a:solidFill>
                <a:ea typeface="宋体" pitchFamily="2" charset="-122"/>
              </a:rPr>
              <a:t>multicore chip</a:t>
            </a:r>
          </a:p>
        </p:txBody>
      </p:sp>
      <p:sp>
        <p:nvSpPr>
          <p:cNvPr id="46105" name="Freeform 40"/>
          <p:cNvSpPr>
            <a:spLocks/>
          </p:cNvSpPr>
          <p:nvPr/>
        </p:nvSpPr>
        <p:spPr bwMode="auto">
          <a:xfrm>
            <a:off x="5867400" y="5257800"/>
            <a:ext cx="457200" cy="914400"/>
          </a:xfrm>
          <a:custGeom>
            <a:avLst/>
            <a:gdLst>
              <a:gd name="T0" fmla="*/ 288 w 288"/>
              <a:gd name="T1" fmla="*/ 576 h 576"/>
              <a:gd name="T2" fmla="*/ 48 w 288"/>
              <a:gd name="T3" fmla="*/ 336 h 576"/>
              <a:gd name="T4" fmla="*/ 0 w 288"/>
              <a:gd name="T5" fmla="*/ 0 h 576"/>
              <a:gd name="T6" fmla="*/ 0 60000 65536"/>
              <a:gd name="T7" fmla="*/ 0 60000 65536"/>
              <a:gd name="T8" fmla="*/ 0 60000 65536"/>
              <a:gd name="T9" fmla="*/ 0 w 288"/>
              <a:gd name="T10" fmla="*/ 0 h 576"/>
              <a:gd name="T11" fmla="*/ 288 w 288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576">
                <a:moveTo>
                  <a:pt x="288" y="576"/>
                </a:moveTo>
                <a:cubicBezTo>
                  <a:pt x="192" y="504"/>
                  <a:pt x="96" y="432"/>
                  <a:pt x="48" y="336"/>
                </a:cubicBezTo>
                <a:cubicBezTo>
                  <a:pt x="0" y="240"/>
                  <a:pt x="0" y="120"/>
                  <a:pt x="0" y="0"/>
                </a:cubicBezTo>
              </a:path>
            </a:pathLst>
          </a:custGeom>
          <a:noFill/>
          <a:ln w="38100">
            <a:solidFill>
              <a:srgbClr val="996633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6106" name="Text Box 41"/>
          <p:cNvSpPr txBox="1">
            <a:spLocks noChangeArrowheads="1"/>
          </p:cNvSpPr>
          <p:nvPr/>
        </p:nvSpPr>
        <p:spPr bwMode="auto">
          <a:xfrm>
            <a:off x="6308725" y="6056313"/>
            <a:ext cx="11493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996633"/>
                </a:solidFill>
                <a:ea typeface="宋体" pitchFamily="2" charset="-122"/>
              </a:rPr>
              <a:t>inter-core</a:t>
            </a:r>
            <a:br>
              <a:rPr lang="en-US" altLang="zh-CN">
                <a:solidFill>
                  <a:srgbClr val="996633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996633"/>
                </a:solidFill>
                <a:ea typeface="宋体" pitchFamily="2" charset="-122"/>
              </a:rPr>
              <a:t>bus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48BB52-86E0-49FF-BF8B-F739B4BF15CE}" type="slidenum">
              <a:rPr lang="en-US" altLang="zh-CN">
                <a:ea typeface="宋体" pitchFamily="2" charset="-122"/>
              </a:rPr>
              <a:pPr/>
              <a:t>24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>
                <a:solidFill>
                  <a:schemeClr val="tx2"/>
                </a:solidFill>
                <a:ea typeface="宋体" pitchFamily="2" charset="-122"/>
              </a:rPr>
              <a:t>The cache coherence problem</a:t>
            </a:r>
          </a:p>
        </p:txBody>
      </p:sp>
      <p:sp>
        <p:nvSpPr>
          <p:cNvPr id="48132" name="Rectangle 5"/>
          <p:cNvSpPr>
            <a:spLocks noChangeArrowheads="1"/>
          </p:cNvSpPr>
          <p:nvPr/>
        </p:nvSpPr>
        <p:spPr bwMode="auto">
          <a:xfrm>
            <a:off x="381000" y="11430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3200">
                <a:ea typeface="宋体" pitchFamily="2" charset="-122"/>
              </a:rPr>
              <a:t>Revisited: Cores 1 and 2 have both read x</a:t>
            </a:r>
          </a:p>
        </p:txBody>
      </p:sp>
      <p:grpSp>
        <p:nvGrpSpPr>
          <p:cNvPr id="48133" name="Group 6"/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48160" name="Oval 7"/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8161" name="Text Box 8"/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1</a:t>
              </a:r>
            </a:p>
          </p:txBody>
        </p:sp>
      </p:grpSp>
      <p:grpSp>
        <p:nvGrpSpPr>
          <p:cNvPr id="48134" name="Group 9"/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48158" name="Oval 10"/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8159" name="Text Box 11"/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2</a:t>
              </a:r>
            </a:p>
          </p:txBody>
        </p:sp>
      </p:grpSp>
      <p:grpSp>
        <p:nvGrpSpPr>
          <p:cNvPr id="48135" name="Group 12"/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48156" name="Oval 13"/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8157" name="Text Box 14"/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3</a:t>
              </a:r>
            </a:p>
          </p:txBody>
        </p:sp>
      </p:grpSp>
      <p:grpSp>
        <p:nvGrpSpPr>
          <p:cNvPr id="48136" name="Group 15"/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48154" name="Oval 16"/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8155" name="Text Box 17"/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4</a:t>
              </a:r>
            </a:p>
          </p:txBody>
        </p:sp>
      </p:grpSp>
      <p:sp>
        <p:nvSpPr>
          <p:cNvPr id="48137" name="Text Box 18"/>
          <p:cNvSpPr txBox="1">
            <a:spLocks noChangeArrowheads="1"/>
          </p:cNvSpPr>
          <p:nvPr/>
        </p:nvSpPr>
        <p:spPr bwMode="auto">
          <a:xfrm>
            <a:off x="685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x=15213</a:t>
            </a:r>
          </a:p>
        </p:txBody>
      </p:sp>
      <p:sp>
        <p:nvSpPr>
          <p:cNvPr id="48138" name="Text Box 19"/>
          <p:cNvSpPr txBox="1">
            <a:spLocks noChangeArrowheads="1"/>
          </p:cNvSpPr>
          <p:nvPr/>
        </p:nvSpPr>
        <p:spPr bwMode="auto">
          <a:xfrm>
            <a:off x="2590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x=15213</a:t>
            </a:r>
          </a:p>
        </p:txBody>
      </p:sp>
      <p:sp>
        <p:nvSpPr>
          <p:cNvPr id="48139" name="Text Box 20"/>
          <p:cNvSpPr txBox="1">
            <a:spLocks noChangeArrowheads="1"/>
          </p:cNvSpPr>
          <p:nvPr/>
        </p:nvSpPr>
        <p:spPr bwMode="auto">
          <a:xfrm>
            <a:off x="4572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48140" name="Text Box 21"/>
          <p:cNvSpPr txBox="1">
            <a:spLocks noChangeArrowheads="1"/>
          </p:cNvSpPr>
          <p:nvPr/>
        </p:nvSpPr>
        <p:spPr bwMode="auto">
          <a:xfrm>
            <a:off x="6477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48141" name="Text Box 22"/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altLang="zh-CN">
              <a:ea typeface="宋体" pitchFamily="2" charset="-122"/>
            </a:endParaRPr>
          </a:p>
          <a:p>
            <a:pPr algn="ctr"/>
            <a:r>
              <a:rPr lang="en-US" altLang="zh-CN">
                <a:ea typeface="宋体" pitchFamily="2" charset="-122"/>
              </a:rPr>
              <a:t>Main memory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x=15213</a:t>
            </a:r>
          </a:p>
        </p:txBody>
      </p:sp>
      <p:sp>
        <p:nvSpPr>
          <p:cNvPr id="48142" name="Line 23"/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43" name="Line 24"/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44" name="Line 25"/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45" name="Line 26"/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46" name="Line 27"/>
          <p:cNvSpPr>
            <a:spLocks noChangeShapeType="1"/>
          </p:cNvSpPr>
          <p:nvPr/>
        </p:nvSpPr>
        <p:spPr bwMode="auto">
          <a:xfrm>
            <a:off x="1524000" y="5257800"/>
            <a:ext cx="609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47" name="Line 28"/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48" name="Line 29"/>
          <p:cNvSpPr>
            <a:spLocks noChangeShapeType="1"/>
          </p:cNvSpPr>
          <p:nvPr/>
        </p:nvSpPr>
        <p:spPr bwMode="auto">
          <a:xfrm flipV="1">
            <a:off x="7620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49" name="Line 30"/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50" name="Line 31"/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51" name="Line 32"/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52" name="Rectangle 33"/>
          <p:cNvSpPr>
            <a:spLocks noChangeArrowheads="1"/>
          </p:cNvSpPr>
          <p:nvPr/>
        </p:nvSpPr>
        <p:spPr bwMode="auto">
          <a:xfrm>
            <a:off x="457200" y="1905000"/>
            <a:ext cx="7848600" cy="35052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8153" name="Text Box 34"/>
          <p:cNvSpPr txBox="1">
            <a:spLocks noChangeArrowheads="1"/>
          </p:cNvSpPr>
          <p:nvPr/>
        </p:nvSpPr>
        <p:spPr bwMode="auto">
          <a:xfrm>
            <a:off x="6248400" y="5486400"/>
            <a:ext cx="20002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8000"/>
                </a:solidFill>
                <a:ea typeface="宋体" pitchFamily="2" charset="-122"/>
              </a:rPr>
              <a:t>multicore chip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1818BB-FB72-448B-B964-69FBB7FBEE42}" type="slidenum">
              <a:rPr lang="en-US" altLang="zh-CN">
                <a:ea typeface="宋体" pitchFamily="2" charset="-122"/>
              </a:rPr>
              <a:pPr/>
              <a:t>25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9155" name="Rectangle 4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>
                <a:solidFill>
                  <a:schemeClr val="tx2"/>
                </a:solidFill>
                <a:ea typeface="宋体" pitchFamily="2" charset="-122"/>
              </a:rPr>
              <a:t>The cache coherence problem</a:t>
            </a:r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381000" y="11430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3200">
                <a:ea typeface="宋体" pitchFamily="2" charset="-122"/>
              </a:rPr>
              <a:t>Core 1 writes to x, setting it to 21660</a:t>
            </a:r>
          </a:p>
        </p:txBody>
      </p:sp>
      <p:grpSp>
        <p:nvGrpSpPr>
          <p:cNvPr id="49157" name="Group 6"/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49193" name="Oval 7"/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194" name="Text Box 8"/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1</a:t>
              </a:r>
            </a:p>
          </p:txBody>
        </p:sp>
      </p:grpSp>
      <p:grpSp>
        <p:nvGrpSpPr>
          <p:cNvPr id="49158" name="Group 9"/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49191" name="Oval 10"/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192" name="Text Box 11"/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2</a:t>
              </a:r>
            </a:p>
          </p:txBody>
        </p:sp>
      </p:grpSp>
      <p:grpSp>
        <p:nvGrpSpPr>
          <p:cNvPr id="49159" name="Group 12"/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49189" name="Oval 13"/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190" name="Text Box 14"/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3</a:t>
              </a:r>
            </a:p>
          </p:txBody>
        </p:sp>
      </p:grpSp>
      <p:grpSp>
        <p:nvGrpSpPr>
          <p:cNvPr id="49160" name="Group 15"/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49187" name="Oval 16"/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188" name="Text Box 17"/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4</a:t>
              </a:r>
            </a:p>
          </p:txBody>
        </p:sp>
      </p:grpSp>
      <p:sp>
        <p:nvSpPr>
          <p:cNvPr id="49161" name="Text Box 18"/>
          <p:cNvSpPr txBox="1">
            <a:spLocks noChangeArrowheads="1"/>
          </p:cNvSpPr>
          <p:nvPr/>
        </p:nvSpPr>
        <p:spPr bwMode="auto">
          <a:xfrm>
            <a:off x="685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x=21660</a:t>
            </a:r>
          </a:p>
        </p:txBody>
      </p:sp>
      <p:sp>
        <p:nvSpPr>
          <p:cNvPr id="49162" name="Text Box 19"/>
          <p:cNvSpPr txBox="1">
            <a:spLocks noChangeArrowheads="1"/>
          </p:cNvSpPr>
          <p:nvPr/>
        </p:nvSpPr>
        <p:spPr bwMode="auto">
          <a:xfrm>
            <a:off x="2590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x=15213</a:t>
            </a:r>
          </a:p>
        </p:txBody>
      </p:sp>
      <p:sp>
        <p:nvSpPr>
          <p:cNvPr id="49163" name="Text Box 20"/>
          <p:cNvSpPr txBox="1">
            <a:spLocks noChangeArrowheads="1"/>
          </p:cNvSpPr>
          <p:nvPr/>
        </p:nvSpPr>
        <p:spPr bwMode="auto">
          <a:xfrm>
            <a:off x="4572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49164" name="Text Box 21"/>
          <p:cNvSpPr txBox="1">
            <a:spLocks noChangeArrowheads="1"/>
          </p:cNvSpPr>
          <p:nvPr/>
        </p:nvSpPr>
        <p:spPr bwMode="auto">
          <a:xfrm>
            <a:off x="6477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49165" name="Text Box 22"/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altLang="zh-CN">
              <a:ea typeface="宋体" pitchFamily="2" charset="-122"/>
            </a:endParaRPr>
          </a:p>
          <a:p>
            <a:pPr algn="ctr"/>
            <a:r>
              <a:rPr lang="en-US" altLang="zh-CN">
                <a:ea typeface="宋体" pitchFamily="2" charset="-122"/>
              </a:rPr>
              <a:t>Main memory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x=21660</a:t>
            </a:r>
          </a:p>
        </p:txBody>
      </p:sp>
      <p:sp>
        <p:nvSpPr>
          <p:cNvPr id="49166" name="Line 23"/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67" name="Line 24"/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68" name="Line 25"/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69" name="Line 26"/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70" name="Line 27"/>
          <p:cNvSpPr>
            <a:spLocks noChangeShapeType="1"/>
          </p:cNvSpPr>
          <p:nvPr/>
        </p:nvSpPr>
        <p:spPr bwMode="auto">
          <a:xfrm>
            <a:off x="1524000" y="5257800"/>
            <a:ext cx="6096000" cy="0"/>
          </a:xfrm>
          <a:prstGeom prst="line">
            <a:avLst/>
          </a:prstGeom>
          <a:noFill/>
          <a:ln w="63500">
            <a:solidFill>
              <a:srgbClr val="996633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71" name="Line 28"/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72" name="Line 29"/>
          <p:cNvSpPr>
            <a:spLocks noChangeShapeType="1"/>
          </p:cNvSpPr>
          <p:nvPr/>
        </p:nvSpPr>
        <p:spPr bwMode="auto">
          <a:xfrm flipV="1">
            <a:off x="7620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73" name="Line 30"/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74" name="Line 31"/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75" name="Line 32"/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76" name="Rectangle 33"/>
          <p:cNvSpPr>
            <a:spLocks noChangeArrowheads="1"/>
          </p:cNvSpPr>
          <p:nvPr/>
        </p:nvSpPr>
        <p:spPr bwMode="auto">
          <a:xfrm>
            <a:off x="457200" y="1905000"/>
            <a:ext cx="7848600" cy="35814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>
              <a:ea typeface="宋体" pitchFamily="2" charset="-122"/>
            </a:endParaRPr>
          </a:p>
        </p:txBody>
      </p:sp>
      <p:sp>
        <p:nvSpPr>
          <p:cNvPr id="49177" name="Text Box 34"/>
          <p:cNvSpPr txBox="1">
            <a:spLocks noChangeArrowheads="1"/>
          </p:cNvSpPr>
          <p:nvPr/>
        </p:nvSpPr>
        <p:spPr bwMode="auto">
          <a:xfrm>
            <a:off x="6248400" y="5486400"/>
            <a:ext cx="20002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8000"/>
                </a:solidFill>
                <a:ea typeface="宋体" pitchFamily="2" charset="-122"/>
              </a:rPr>
              <a:t>multicore chip</a:t>
            </a:r>
          </a:p>
        </p:txBody>
      </p:sp>
      <p:sp>
        <p:nvSpPr>
          <p:cNvPr id="49178" name="AutoShape 35"/>
          <p:cNvSpPr>
            <a:spLocks/>
          </p:cNvSpPr>
          <p:nvPr/>
        </p:nvSpPr>
        <p:spPr bwMode="auto">
          <a:xfrm>
            <a:off x="4114800" y="6172200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9179" name="Text Box 36"/>
          <p:cNvSpPr txBox="1">
            <a:spLocks noChangeArrowheads="1"/>
          </p:cNvSpPr>
          <p:nvPr/>
        </p:nvSpPr>
        <p:spPr bwMode="auto">
          <a:xfrm>
            <a:off x="4191000" y="5942013"/>
            <a:ext cx="1581150" cy="915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assuming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write-through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caches</a:t>
            </a:r>
          </a:p>
        </p:txBody>
      </p:sp>
      <p:sp>
        <p:nvSpPr>
          <p:cNvPr id="49180" name="Line 37"/>
          <p:cNvSpPr>
            <a:spLocks noChangeShapeType="1"/>
          </p:cNvSpPr>
          <p:nvPr/>
        </p:nvSpPr>
        <p:spPr bwMode="auto">
          <a:xfrm flipV="1">
            <a:off x="2743200" y="4419600"/>
            <a:ext cx="1295400" cy="7620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81" name="Line 38"/>
          <p:cNvSpPr>
            <a:spLocks noChangeShapeType="1"/>
          </p:cNvSpPr>
          <p:nvPr/>
        </p:nvSpPr>
        <p:spPr bwMode="auto">
          <a:xfrm>
            <a:off x="2743200" y="4419600"/>
            <a:ext cx="1295400" cy="7620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82" name="Text Box 40"/>
          <p:cNvSpPr txBox="1">
            <a:spLocks noChangeArrowheads="1"/>
          </p:cNvSpPr>
          <p:nvPr/>
        </p:nvSpPr>
        <p:spPr bwMode="auto">
          <a:xfrm>
            <a:off x="3313113" y="5191125"/>
            <a:ext cx="1682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INVALIDATED</a:t>
            </a:r>
          </a:p>
        </p:txBody>
      </p:sp>
      <p:sp>
        <p:nvSpPr>
          <p:cNvPr id="49183" name="Freeform 41"/>
          <p:cNvSpPr>
            <a:spLocks/>
          </p:cNvSpPr>
          <p:nvPr/>
        </p:nvSpPr>
        <p:spPr bwMode="auto">
          <a:xfrm>
            <a:off x="1228725" y="5029200"/>
            <a:ext cx="920750" cy="360363"/>
          </a:xfrm>
          <a:custGeom>
            <a:avLst/>
            <a:gdLst>
              <a:gd name="T0" fmla="*/ 42 w 580"/>
              <a:gd name="T1" fmla="*/ 0 h 227"/>
              <a:gd name="T2" fmla="*/ 90 w 580"/>
              <a:gd name="T3" fmla="*/ 192 h 227"/>
              <a:gd name="T4" fmla="*/ 580 w 580"/>
              <a:gd name="T5" fmla="*/ 213 h 227"/>
              <a:gd name="T6" fmla="*/ 0 60000 65536"/>
              <a:gd name="T7" fmla="*/ 0 60000 65536"/>
              <a:gd name="T8" fmla="*/ 0 60000 65536"/>
              <a:gd name="T9" fmla="*/ 0 w 580"/>
              <a:gd name="T10" fmla="*/ 0 h 227"/>
              <a:gd name="T11" fmla="*/ 580 w 580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0" h="227">
                <a:moveTo>
                  <a:pt x="42" y="0"/>
                </a:moveTo>
                <a:cubicBezTo>
                  <a:pt x="21" y="78"/>
                  <a:pt x="0" y="157"/>
                  <a:pt x="90" y="192"/>
                </a:cubicBezTo>
                <a:cubicBezTo>
                  <a:pt x="180" y="227"/>
                  <a:pt x="498" y="210"/>
                  <a:pt x="580" y="213"/>
                </a:cubicBezTo>
              </a:path>
            </a:pathLst>
          </a:cu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9184" name="Text Box 42"/>
          <p:cNvSpPr txBox="1">
            <a:spLocks noChangeArrowheads="1"/>
          </p:cNvSpPr>
          <p:nvPr/>
        </p:nvSpPr>
        <p:spPr bwMode="auto">
          <a:xfrm>
            <a:off x="474663" y="5141913"/>
            <a:ext cx="1327150" cy="915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sends</a:t>
            </a:r>
            <a:br>
              <a:rPr lang="en-US" altLang="zh-CN">
                <a:solidFill>
                  <a:srgbClr val="FF3300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invalidation</a:t>
            </a:r>
            <a:br>
              <a:rPr lang="en-US" altLang="zh-CN">
                <a:solidFill>
                  <a:srgbClr val="FF3300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request</a:t>
            </a:r>
          </a:p>
        </p:txBody>
      </p:sp>
      <p:sp>
        <p:nvSpPr>
          <p:cNvPr id="49185" name="Freeform 43"/>
          <p:cNvSpPr>
            <a:spLocks/>
          </p:cNvSpPr>
          <p:nvPr/>
        </p:nvSpPr>
        <p:spPr bwMode="auto">
          <a:xfrm>
            <a:off x="5867400" y="5257800"/>
            <a:ext cx="457200" cy="914400"/>
          </a:xfrm>
          <a:custGeom>
            <a:avLst/>
            <a:gdLst>
              <a:gd name="T0" fmla="*/ 288 w 288"/>
              <a:gd name="T1" fmla="*/ 576 h 576"/>
              <a:gd name="T2" fmla="*/ 48 w 288"/>
              <a:gd name="T3" fmla="*/ 336 h 576"/>
              <a:gd name="T4" fmla="*/ 0 w 288"/>
              <a:gd name="T5" fmla="*/ 0 h 576"/>
              <a:gd name="T6" fmla="*/ 0 60000 65536"/>
              <a:gd name="T7" fmla="*/ 0 60000 65536"/>
              <a:gd name="T8" fmla="*/ 0 60000 65536"/>
              <a:gd name="T9" fmla="*/ 0 w 288"/>
              <a:gd name="T10" fmla="*/ 0 h 576"/>
              <a:gd name="T11" fmla="*/ 288 w 288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576">
                <a:moveTo>
                  <a:pt x="288" y="576"/>
                </a:moveTo>
                <a:cubicBezTo>
                  <a:pt x="192" y="504"/>
                  <a:pt x="96" y="432"/>
                  <a:pt x="48" y="336"/>
                </a:cubicBezTo>
                <a:cubicBezTo>
                  <a:pt x="0" y="240"/>
                  <a:pt x="0" y="120"/>
                  <a:pt x="0" y="0"/>
                </a:cubicBezTo>
              </a:path>
            </a:pathLst>
          </a:custGeom>
          <a:noFill/>
          <a:ln w="38100">
            <a:solidFill>
              <a:srgbClr val="996633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9186" name="Text Box 44"/>
          <p:cNvSpPr txBox="1">
            <a:spLocks noChangeArrowheads="1"/>
          </p:cNvSpPr>
          <p:nvPr/>
        </p:nvSpPr>
        <p:spPr bwMode="auto">
          <a:xfrm>
            <a:off x="6308725" y="6056313"/>
            <a:ext cx="11493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996633"/>
                </a:solidFill>
                <a:ea typeface="宋体" pitchFamily="2" charset="-122"/>
              </a:rPr>
              <a:t>inter-core</a:t>
            </a:r>
            <a:br>
              <a:rPr lang="en-US" altLang="zh-CN">
                <a:solidFill>
                  <a:srgbClr val="996633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996633"/>
                </a:solidFill>
                <a:ea typeface="宋体" pitchFamily="2" charset="-122"/>
              </a:rPr>
              <a:t>bus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8C07C9-4FCF-4A91-AA17-D717DB125DC5}" type="slidenum">
              <a:rPr lang="en-US" altLang="zh-CN">
                <a:ea typeface="宋体" pitchFamily="2" charset="-122"/>
              </a:rPr>
              <a:pPr/>
              <a:t>26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>
                <a:solidFill>
                  <a:schemeClr val="tx2"/>
                </a:solidFill>
                <a:ea typeface="宋体" pitchFamily="2" charset="-122"/>
              </a:rPr>
              <a:t>The cache coherence problem</a:t>
            </a:r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76200" y="1143000"/>
            <a:ext cx="8991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3200">
                <a:ea typeface="宋体" pitchFamily="2" charset="-122"/>
              </a:rPr>
              <a:t>   After invalidation:</a:t>
            </a:r>
          </a:p>
        </p:txBody>
      </p:sp>
      <p:grpSp>
        <p:nvGrpSpPr>
          <p:cNvPr id="50181" name="Group 4"/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50208" name="Oval 5"/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0209" name="Text Box 6"/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1</a:t>
              </a:r>
            </a:p>
          </p:txBody>
        </p:sp>
      </p:grpSp>
      <p:grpSp>
        <p:nvGrpSpPr>
          <p:cNvPr id="50182" name="Group 7"/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50206" name="Oval 8"/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0207" name="Text Box 9"/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2</a:t>
              </a:r>
            </a:p>
          </p:txBody>
        </p:sp>
      </p:grpSp>
      <p:grpSp>
        <p:nvGrpSpPr>
          <p:cNvPr id="50183" name="Group 10"/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50204" name="Oval 11"/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0205" name="Text Box 12"/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3</a:t>
              </a:r>
            </a:p>
          </p:txBody>
        </p:sp>
      </p:grpSp>
      <p:grpSp>
        <p:nvGrpSpPr>
          <p:cNvPr id="50184" name="Group 13"/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50202" name="Oval 14"/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0203" name="Text Box 15"/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4</a:t>
              </a:r>
            </a:p>
          </p:txBody>
        </p:sp>
      </p:grpSp>
      <p:sp>
        <p:nvSpPr>
          <p:cNvPr id="50185" name="Text Box 16"/>
          <p:cNvSpPr txBox="1">
            <a:spLocks noChangeArrowheads="1"/>
          </p:cNvSpPr>
          <p:nvPr/>
        </p:nvSpPr>
        <p:spPr bwMode="auto">
          <a:xfrm>
            <a:off x="685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x=21660</a:t>
            </a:r>
          </a:p>
        </p:txBody>
      </p:sp>
      <p:sp>
        <p:nvSpPr>
          <p:cNvPr id="50186" name="Text Box 17"/>
          <p:cNvSpPr txBox="1">
            <a:spLocks noChangeArrowheads="1"/>
          </p:cNvSpPr>
          <p:nvPr/>
        </p:nvSpPr>
        <p:spPr bwMode="auto">
          <a:xfrm>
            <a:off x="2590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50187" name="Text Box 18"/>
          <p:cNvSpPr txBox="1">
            <a:spLocks noChangeArrowheads="1"/>
          </p:cNvSpPr>
          <p:nvPr/>
        </p:nvSpPr>
        <p:spPr bwMode="auto">
          <a:xfrm>
            <a:off x="4572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50188" name="Text Box 19"/>
          <p:cNvSpPr txBox="1">
            <a:spLocks noChangeArrowheads="1"/>
          </p:cNvSpPr>
          <p:nvPr/>
        </p:nvSpPr>
        <p:spPr bwMode="auto">
          <a:xfrm>
            <a:off x="6477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50189" name="Text Box 20"/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altLang="zh-CN">
              <a:ea typeface="宋体" pitchFamily="2" charset="-122"/>
            </a:endParaRPr>
          </a:p>
          <a:p>
            <a:pPr algn="ctr"/>
            <a:r>
              <a:rPr lang="en-US" altLang="zh-CN">
                <a:ea typeface="宋体" pitchFamily="2" charset="-122"/>
              </a:rPr>
              <a:t>Main memory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x=21660</a:t>
            </a:r>
          </a:p>
        </p:txBody>
      </p:sp>
      <p:sp>
        <p:nvSpPr>
          <p:cNvPr id="50190" name="Line 21"/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91" name="Line 22"/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92" name="Line 23"/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93" name="Line 24"/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94" name="Line 25"/>
          <p:cNvSpPr>
            <a:spLocks noChangeShapeType="1"/>
          </p:cNvSpPr>
          <p:nvPr/>
        </p:nvSpPr>
        <p:spPr bwMode="auto">
          <a:xfrm>
            <a:off x="1524000" y="5257800"/>
            <a:ext cx="609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95" name="Line 26"/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96" name="Line 27"/>
          <p:cNvSpPr>
            <a:spLocks noChangeShapeType="1"/>
          </p:cNvSpPr>
          <p:nvPr/>
        </p:nvSpPr>
        <p:spPr bwMode="auto">
          <a:xfrm flipV="1">
            <a:off x="7620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97" name="Line 28"/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98" name="Line 29"/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99" name="Line 30"/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200" name="Rectangle 31"/>
          <p:cNvSpPr>
            <a:spLocks noChangeArrowheads="1"/>
          </p:cNvSpPr>
          <p:nvPr/>
        </p:nvSpPr>
        <p:spPr bwMode="auto">
          <a:xfrm>
            <a:off x="457200" y="1905000"/>
            <a:ext cx="7848600" cy="35052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0201" name="Text Box 32"/>
          <p:cNvSpPr txBox="1">
            <a:spLocks noChangeArrowheads="1"/>
          </p:cNvSpPr>
          <p:nvPr/>
        </p:nvSpPr>
        <p:spPr bwMode="auto">
          <a:xfrm>
            <a:off x="6248400" y="5486400"/>
            <a:ext cx="20002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8000"/>
                </a:solidFill>
                <a:ea typeface="宋体" pitchFamily="2" charset="-122"/>
              </a:rPr>
              <a:t>multicore chip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42923A-246C-410D-A764-5BB437D76369}" type="slidenum">
              <a:rPr lang="en-US" altLang="zh-CN">
                <a:ea typeface="宋体" pitchFamily="2" charset="-122"/>
              </a:rPr>
              <a:pPr/>
              <a:t>27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>
                <a:solidFill>
                  <a:schemeClr val="tx2"/>
                </a:solidFill>
                <a:ea typeface="宋体" pitchFamily="2" charset="-122"/>
              </a:rPr>
              <a:t>The cache coherence problem</a:t>
            </a:r>
          </a:p>
        </p:txBody>
      </p:sp>
      <p:sp>
        <p:nvSpPr>
          <p:cNvPr id="51204" name="Rectangle 5"/>
          <p:cNvSpPr>
            <a:spLocks noChangeArrowheads="1"/>
          </p:cNvSpPr>
          <p:nvPr/>
        </p:nvSpPr>
        <p:spPr bwMode="auto">
          <a:xfrm>
            <a:off x="76200" y="1143000"/>
            <a:ext cx="8991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2800">
                <a:ea typeface="宋体" pitchFamily="2" charset="-122"/>
              </a:rPr>
              <a:t>Core 2 reads x. Cache misses,</a:t>
            </a:r>
            <a:r>
              <a:rPr lang="en-US" altLang="zh-CN" sz="2000">
                <a:ea typeface="宋体" pitchFamily="2" charset="-122"/>
              </a:rPr>
              <a:t> </a:t>
            </a:r>
            <a:r>
              <a:rPr lang="en-US" altLang="zh-CN" sz="2800">
                <a:ea typeface="宋体" pitchFamily="2" charset="-122"/>
              </a:rPr>
              <a:t>and loads the new copy.</a:t>
            </a:r>
          </a:p>
        </p:txBody>
      </p:sp>
      <p:grpSp>
        <p:nvGrpSpPr>
          <p:cNvPr id="51205" name="Group 6"/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51232" name="Oval 7"/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1233" name="Text Box 8"/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1</a:t>
              </a:r>
            </a:p>
          </p:txBody>
        </p:sp>
      </p:grpSp>
      <p:grpSp>
        <p:nvGrpSpPr>
          <p:cNvPr id="51206" name="Group 9"/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51230" name="Oval 10"/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1231" name="Text Box 11"/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2</a:t>
              </a:r>
            </a:p>
          </p:txBody>
        </p:sp>
      </p:grpSp>
      <p:grpSp>
        <p:nvGrpSpPr>
          <p:cNvPr id="51207" name="Group 12"/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51228" name="Oval 13"/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1229" name="Text Box 14"/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3</a:t>
              </a:r>
            </a:p>
          </p:txBody>
        </p:sp>
      </p:grpSp>
      <p:grpSp>
        <p:nvGrpSpPr>
          <p:cNvPr id="51208" name="Group 15"/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51226" name="Oval 16"/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1227" name="Text Box 17"/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4</a:t>
              </a:r>
            </a:p>
          </p:txBody>
        </p:sp>
      </p:grpSp>
      <p:sp>
        <p:nvSpPr>
          <p:cNvPr id="51209" name="Text Box 18"/>
          <p:cNvSpPr txBox="1">
            <a:spLocks noChangeArrowheads="1"/>
          </p:cNvSpPr>
          <p:nvPr/>
        </p:nvSpPr>
        <p:spPr bwMode="auto">
          <a:xfrm>
            <a:off x="685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x=21660</a:t>
            </a:r>
          </a:p>
        </p:txBody>
      </p:sp>
      <p:sp>
        <p:nvSpPr>
          <p:cNvPr id="51210" name="Text Box 19"/>
          <p:cNvSpPr txBox="1">
            <a:spLocks noChangeArrowheads="1"/>
          </p:cNvSpPr>
          <p:nvPr/>
        </p:nvSpPr>
        <p:spPr bwMode="auto">
          <a:xfrm>
            <a:off x="2590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x=21660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51211" name="Text Box 20"/>
          <p:cNvSpPr txBox="1">
            <a:spLocks noChangeArrowheads="1"/>
          </p:cNvSpPr>
          <p:nvPr/>
        </p:nvSpPr>
        <p:spPr bwMode="auto">
          <a:xfrm>
            <a:off x="4572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51212" name="Text Box 21"/>
          <p:cNvSpPr txBox="1">
            <a:spLocks noChangeArrowheads="1"/>
          </p:cNvSpPr>
          <p:nvPr/>
        </p:nvSpPr>
        <p:spPr bwMode="auto">
          <a:xfrm>
            <a:off x="6477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51213" name="Text Box 22"/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altLang="zh-CN">
              <a:ea typeface="宋体" pitchFamily="2" charset="-122"/>
            </a:endParaRPr>
          </a:p>
          <a:p>
            <a:pPr algn="ctr"/>
            <a:r>
              <a:rPr lang="en-US" altLang="zh-CN">
                <a:ea typeface="宋体" pitchFamily="2" charset="-122"/>
              </a:rPr>
              <a:t>Main memory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x=21660</a:t>
            </a:r>
          </a:p>
        </p:txBody>
      </p:sp>
      <p:sp>
        <p:nvSpPr>
          <p:cNvPr id="51214" name="Line 23"/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15" name="Line 24"/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16" name="Line 25"/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17" name="Line 26"/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18" name="Line 27"/>
          <p:cNvSpPr>
            <a:spLocks noChangeShapeType="1"/>
          </p:cNvSpPr>
          <p:nvPr/>
        </p:nvSpPr>
        <p:spPr bwMode="auto">
          <a:xfrm>
            <a:off x="1524000" y="5257800"/>
            <a:ext cx="609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19" name="Line 28"/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20" name="Line 29"/>
          <p:cNvSpPr>
            <a:spLocks noChangeShapeType="1"/>
          </p:cNvSpPr>
          <p:nvPr/>
        </p:nvSpPr>
        <p:spPr bwMode="auto">
          <a:xfrm flipV="1">
            <a:off x="7620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21" name="Line 30"/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22" name="Line 31"/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23" name="Line 32"/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24" name="Rectangle 33"/>
          <p:cNvSpPr>
            <a:spLocks noChangeArrowheads="1"/>
          </p:cNvSpPr>
          <p:nvPr/>
        </p:nvSpPr>
        <p:spPr bwMode="auto">
          <a:xfrm>
            <a:off x="457200" y="1905000"/>
            <a:ext cx="7848600" cy="35052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1225" name="Text Box 34"/>
          <p:cNvSpPr txBox="1">
            <a:spLocks noChangeArrowheads="1"/>
          </p:cNvSpPr>
          <p:nvPr/>
        </p:nvSpPr>
        <p:spPr bwMode="auto">
          <a:xfrm>
            <a:off x="6248400" y="5486400"/>
            <a:ext cx="20002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8000"/>
                </a:solidFill>
                <a:ea typeface="宋体" pitchFamily="2" charset="-122"/>
              </a:rPr>
              <a:t>multicore chip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B8912A-A8FF-4D9C-B730-80849A3109D6}" type="slidenum">
              <a:rPr lang="en-US" altLang="zh-CN">
                <a:ea typeface="宋体" pitchFamily="2" charset="-122"/>
              </a:rPr>
              <a:pPr/>
              <a:t>28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2227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600">
                <a:solidFill>
                  <a:schemeClr val="tx2"/>
                </a:solidFill>
                <a:ea typeface="宋体" pitchFamily="2" charset="-122"/>
              </a:rPr>
              <a:t>Alternative to invalidate protocol: update protocol</a:t>
            </a:r>
            <a:endParaRPr lang="en-US" altLang="zh-CN" sz="4400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52228" name="Rectangle 3"/>
          <p:cNvSpPr>
            <a:spLocks noChangeArrowheads="1"/>
          </p:cNvSpPr>
          <p:nvPr/>
        </p:nvSpPr>
        <p:spPr bwMode="auto">
          <a:xfrm>
            <a:off x="381000" y="11430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3200">
                <a:ea typeface="宋体" pitchFamily="2" charset="-122"/>
              </a:rPr>
              <a:t>Core 1 writes x=21660:</a:t>
            </a:r>
          </a:p>
        </p:txBody>
      </p:sp>
      <p:grpSp>
        <p:nvGrpSpPr>
          <p:cNvPr id="52229" name="Group 4"/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52263" name="Oval 5"/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2264" name="Text Box 6"/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1</a:t>
              </a:r>
            </a:p>
          </p:txBody>
        </p:sp>
      </p:grpSp>
      <p:grpSp>
        <p:nvGrpSpPr>
          <p:cNvPr id="52230" name="Group 7"/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52261" name="Oval 8"/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2262" name="Text Box 9"/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2</a:t>
              </a:r>
            </a:p>
          </p:txBody>
        </p:sp>
      </p:grpSp>
      <p:grpSp>
        <p:nvGrpSpPr>
          <p:cNvPr id="52231" name="Group 10"/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52259" name="Oval 11"/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2260" name="Text Box 12"/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3</a:t>
              </a:r>
            </a:p>
          </p:txBody>
        </p:sp>
      </p:grpSp>
      <p:grpSp>
        <p:nvGrpSpPr>
          <p:cNvPr id="52232" name="Group 13"/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52257" name="Oval 14"/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2258" name="Text Box 15"/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4</a:t>
              </a:r>
            </a:p>
          </p:txBody>
        </p:sp>
      </p:grpSp>
      <p:sp>
        <p:nvSpPr>
          <p:cNvPr id="52233" name="Text Box 16"/>
          <p:cNvSpPr txBox="1">
            <a:spLocks noChangeArrowheads="1"/>
          </p:cNvSpPr>
          <p:nvPr/>
        </p:nvSpPr>
        <p:spPr bwMode="auto">
          <a:xfrm>
            <a:off x="685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x=21660</a:t>
            </a:r>
          </a:p>
        </p:txBody>
      </p:sp>
      <p:sp>
        <p:nvSpPr>
          <p:cNvPr id="52234" name="Text Box 17"/>
          <p:cNvSpPr txBox="1">
            <a:spLocks noChangeArrowheads="1"/>
          </p:cNvSpPr>
          <p:nvPr/>
        </p:nvSpPr>
        <p:spPr bwMode="auto">
          <a:xfrm>
            <a:off x="2590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</a:t>
            </a:r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21660</a:t>
            </a:r>
            <a:endParaRPr lang="en-US" altLang="zh-CN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52235" name="Text Box 18"/>
          <p:cNvSpPr txBox="1">
            <a:spLocks noChangeArrowheads="1"/>
          </p:cNvSpPr>
          <p:nvPr/>
        </p:nvSpPr>
        <p:spPr bwMode="auto">
          <a:xfrm>
            <a:off x="4572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52236" name="Text Box 19"/>
          <p:cNvSpPr txBox="1">
            <a:spLocks noChangeArrowheads="1"/>
          </p:cNvSpPr>
          <p:nvPr/>
        </p:nvSpPr>
        <p:spPr bwMode="auto">
          <a:xfrm>
            <a:off x="6477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52237" name="Text Box 20"/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altLang="zh-CN">
              <a:ea typeface="宋体" pitchFamily="2" charset="-122"/>
            </a:endParaRPr>
          </a:p>
          <a:p>
            <a:pPr algn="ctr"/>
            <a:r>
              <a:rPr lang="en-US" altLang="zh-CN">
                <a:ea typeface="宋体" pitchFamily="2" charset="-122"/>
              </a:rPr>
              <a:t>Main memory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x=21660</a:t>
            </a:r>
          </a:p>
        </p:txBody>
      </p:sp>
      <p:sp>
        <p:nvSpPr>
          <p:cNvPr id="52238" name="Line 21"/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39" name="Line 22"/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0" name="Line 23"/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1" name="Line 24"/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2" name="Line 25"/>
          <p:cNvSpPr>
            <a:spLocks noChangeShapeType="1"/>
          </p:cNvSpPr>
          <p:nvPr/>
        </p:nvSpPr>
        <p:spPr bwMode="auto">
          <a:xfrm>
            <a:off x="1524000" y="5257800"/>
            <a:ext cx="6096000" cy="0"/>
          </a:xfrm>
          <a:prstGeom prst="line">
            <a:avLst/>
          </a:prstGeom>
          <a:noFill/>
          <a:ln w="63500">
            <a:solidFill>
              <a:srgbClr val="996633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3" name="Line 26"/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4" name="Line 27"/>
          <p:cNvSpPr>
            <a:spLocks noChangeShapeType="1"/>
          </p:cNvSpPr>
          <p:nvPr/>
        </p:nvSpPr>
        <p:spPr bwMode="auto">
          <a:xfrm flipV="1">
            <a:off x="7620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5" name="Line 28"/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6" name="Line 29"/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7" name="Line 30"/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8" name="Rectangle 31"/>
          <p:cNvSpPr>
            <a:spLocks noChangeArrowheads="1"/>
          </p:cNvSpPr>
          <p:nvPr/>
        </p:nvSpPr>
        <p:spPr bwMode="auto">
          <a:xfrm>
            <a:off x="457200" y="1905000"/>
            <a:ext cx="7848600" cy="35814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>
              <a:ea typeface="宋体" pitchFamily="2" charset="-122"/>
            </a:endParaRPr>
          </a:p>
        </p:txBody>
      </p:sp>
      <p:sp>
        <p:nvSpPr>
          <p:cNvPr id="52249" name="Text Box 32"/>
          <p:cNvSpPr txBox="1">
            <a:spLocks noChangeArrowheads="1"/>
          </p:cNvSpPr>
          <p:nvPr/>
        </p:nvSpPr>
        <p:spPr bwMode="auto">
          <a:xfrm>
            <a:off x="6248400" y="5486400"/>
            <a:ext cx="20002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8000"/>
                </a:solidFill>
                <a:ea typeface="宋体" pitchFamily="2" charset="-122"/>
              </a:rPr>
              <a:t>multicore chip</a:t>
            </a:r>
          </a:p>
        </p:txBody>
      </p:sp>
      <p:sp>
        <p:nvSpPr>
          <p:cNvPr id="52250" name="AutoShape 33"/>
          <p:cNvSpPr>
            <a:spLocks/>
          </p:cNvSpPr>
          <p:nvPr/>
        </p:nvSpPr>
        <p:spPr bwMode="auto">
          <a:xfrm>
            <a:off x="4114800" y="6172200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2251" name="Text Box 34"/>
          <p:cNvSpPr txBox="1">
            <a:spLocks noChangeArrowheads="1"/>
          </p:cNvSpPr>
          <p:nvPr/>
        </p:nvSpPr>
        <p:spPr bwMode="auto">
          <a:xfrm>
            <a:off x="4191000" y="5942013"/>
            <a:ext cx="1581150" cy="915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assuming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write-through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caches</a:t>
            </a:r>
          </a:p>
        </p:txBody>
      </p:sp>
      <p:sp>
        <p:nvSpPr>
          <p:cNvPr id="52252" name="Text Box 37"/>
          <p:cNvSpPr txBox="1">
            <a:spLocks noChangeArrowheads="1"/>
          </p:cNvSpPr>
          <p:nvPr/>
        </p:nvSpPr>
        <p:spPr bwMode="auto">
          <a:xfrm>
            <a:off x="3352800" y="4953000"/>
            <a:ext cx="1276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UPDATED</a:t>
            </a:r>
          </a:p>
        </p:txBody>
      </p:sp>
      <p:sp>
        <p:nvSpPr>
          <p:cNvPr id="52253" name="Freeform 38"/>
          <p:cNvSpPr>
            <a:spLocks/>
          </p:cNvSpPr>
          <p:nvPr/>
        </p:nvSpPr>
        <p:spPr bwMode="auto">
          <a:xfrm>
            <a:off x="1228725" y="5029200"/>
            <a:ext cx="920750" cy="360363"/>
          </a:xfrm>
          <a:custGeom>
            <a:avLst/>
            <a:gdLst>
              <a:gd name="T0" fmla="*/ 42 w 580"/>
              <a:gd name="T1" fmla="*/ 0 h 227"/>
              <a:gd name="T2" fmla="*/ 90 w 580"/>
              <a:gd name="T3" fmla="*/ 192 h 227"/>
              <a:gd name="T4" fmla="*/ 580 w 580"/>
              <a:gd name="T5" fmla="*/ 213 h 227"/>
              <a:gd name="T6" fmla="*/ 0 60000 65536"/>
              <a:gd name="T7" fmla="*/ 0 60000 65536"/>
              <a:gd name="T8" fmla="*/ 0 60000 65536"/>
              <a:gd name="T9" fmla="*/ 0 w 580"/>
              <a:gd name="T10" fmla="*/ 0 h 227"/>
              <a:gd name="T11" fmla="*/ 580 w 580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0" h="227">
                <a:moveTo>
                  <a:pt x="42" y="0"/>
                </a:moveTo>
                <a:cubicBezTo>
                  <a:pt x="21" y="78"/>
                  <a:pt x="0" y="157"/>
                  <a:pt x="90" y="192"/>
                </a:cubicBezTo>
                <a:cubicBezTo>
                  <a:pt x="180" y="227"/>
                  <a:pt x="498" y="210"/>
                  <a:pt x="580" y="213"/>
                </a:cubicBezTo>
              </a:path>
            </a:pathLst>
          </a:cu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2254" name="Text Box 39"/>
          <p:cNvSpPr txBox="1">
            <a:spLocks noChangeArrowheads="1"/>
          </p:cNvSpPr>
          <p:nvPr/>
        </p:nvSpPr>
        <p:spPr bwMode="auto">
          <a:xfrm>
            <a:off x="457200" y="5410200"/>
            <a:ext cx="1301750" cy="915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broadcasts</a:t>
            </a:r>
            <a:br>
              <a:rPr lang="en-US" altLang="zh-CN">
                <a:solidFill>
                  <a:srgbClr val="FF3300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updated</a:t>
            </a:r>
            <a:br>
              <a:rPr lang="en-US" altLang="zh-CN">
                <a:solidFill>
                  <a:srgbClr val="FF3300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value</a:t>
            </a:r>
          </a:p>
        </p:txBody>
      </p:sp>
      <p:sp>
        <p:nvSpPr>
          <p:cNvPr id="52255" name="Freeform 40"/>
          <p:cNvSpPr>
            <a:spLocks/>
          </p:cNvSpPr>
          <p:nvPr/>
        </p:nvSpPr>
        <p:spPr bwMode="auto">
          <a:xfrm>
            <a:off x="5867400" y="5257800"/>
            <a:ext cx="457200" cy="914400"/>
          </a:xfrm>
          <a:custGeom>
            <a:avLst/>
            <a:gdLst>
              <a:gd name="T0" fmla="*/ 288 w 288"/>
              <a:gd name="T1" fmla="*/ 576 h 576"/>
              <a:gd name="T2" fmla="*/ 48 w 288"/>
              <a:gd name="T3" fmla="*/ 336 h 576"/>
              <a:gd name="T4" fmla="*/ 0 w 288"/>
              <a:gd name="T5" fmla="*/ 0 h 576"/>
              <a:gd name="T6" fmla="*/ 0 60000 65536"/>
              <a:gd name="T7" fmla="*/ 0 60000 65536"/>
              <a:gd name="T8" fmla="*/ 0 60000 65536"/>
              <a:gd name="T9" fmla="*/ 0 w 288"/>
              <a:gd name="T10" fmla="*/ 0 h 576"/>
              <a:gd name="T11" fmla="*/ 288 w 288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576">
                <a:moveTo>
                  <a:pt x="288" y="576"/>
                </a:moveTo>
                <a:cubicBezTo>
                  <a:pt x="192" y="504"/>
                  <a:pt x="96" y="432"/>
                  <a:pt x="48" y="336"/>
                </a:cubicBezTo>
                <a:cubicBezTo>
                  <a:pt x="0" y="240"/>
                  <a:pt x="0" y="120"/>
                  <a:pt x="0" y="0"/>
                </a:cubicBezTo>
              </a:path>
            </a:pathLst>
          </a:custGeom>
          <a:noFill/>
          <a:ln w="38100">
            <a:solidFill>
              <a:srgbClr val="996633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2256" name="Text Box 41"/>
          <p:cNvSpPr txBox="1">
            <a:spLocks noChangeArrowheads="1"/>
          </p:cNvSpPr>
          <p:nvPr/>
        </p:nvSpPr>
        <p:spPr bwMode="auto">
          <a:xfrm>
            <a:off x="6308725" y="6056313"/>
            <a:ext cx="11493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996633"/>
                </a:solidFill>
                <a:ea typeface="宋体" pitchFamily="2" charset="-122"/>
              </a:rPr>
              <a:t>inter-core</a:t>
            </a:r>
            <a:br>
              <a:rPr lang="en-US" altLang="zh-CN">
                <a:solidFill>
                  <a:srgbClr val="996633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996633"/>
                </a:solidFill>
                <a:ea typeface="宋体" pitchFamily="2" charset="-122"/>
              </a:rPr>
              <a:t>bus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C34B66-EC0E-4E95-BA0C-3F65313FEAB3}" type="slidenum">
              <a:rPr lang="en-US" altLang="zh-CN">
                <a:ea typeface="宋体" pitchFamily="2" charset="-122"/>
              </a:rPr>
              <a:pPr/>
              <a:t>29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4275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>
                <a:solidFill>
                  <a:schemeClr val="tx2"/>
                </a:solidFill>
                <a:ea typeface="宋体" pitchFamily="2" charset="-122"/>
              </a:rPr>
              <a:t>Invalidation vs update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3200" dirty="0">
                <a:ea typeface="宋体" pitchFamily="2" charset="-122"/>
              </a:rPr>
              <a:t>Multiple writes to the same variable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CN" sz="2800" dirty="0">
                <a:ea typeface="宋体" pitchFamily="2" charset="-122"/>
              </a:rPr>
              <a:t>invalidation: only the first time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CN" sz="2800" dirty="0">
                <a:ea typeface="宋体" pitchFamily="2" charset="-122"/>
              </a:rPr>
              <a:t>update: must broadcast each write            (which includes new variable value)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3200" dirty="0">
                <a:ea typeface="宋体" pitchFamily="2" charset="-122"/>
              </a:rPr>
              <a:t>Invalidation generally performs better:</a:t>
            </a:r>
            <a:br>
              <a:rPr lang="en-US" altLang="zh-CN" sz="3200" dirty="0">
                <a:ea typeface="宋体" pitchFamily="2" charset="-122"/>
              </a:rPr>
            </a:br>
            <a:r>
              <a:rPr lang="en-US" altLang="zh-CN" sz="3200" dirty="0">
                <a:ea typeface="宋体" pitchFamily="2" charset="-122"/>
              </a:rPr>
              <a:t>it generates less bus traffic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420687" y="1095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itchFamily="18" charset="0"/>
                <a:ea typeface="宋体" charset="-122"/>
              </a:rPr>
              <a:t>…</a:t>
            </a:r>
            <a:r>
              <a:rPr lang="it-IT" altLang="zh-CN" dirty="0">
                <a:ea typeface="宋体" charset="-122"/>
              </a:rPr>
              <a:t>heating becomes a problem</a:t>
            </a:r>
          </a:p>
        </p:txBody>
      </p:sp>
      <p:sp>
        <p:nvSpPr>
          <p:cNvPr id="570394" name="Rectangle 26"/>
          <p:cNvSpPr>
            <a:spLocks noChangeArrowheads="1"/>
          </p:cNvSpPr>
          <p:nvPr/>
        </p:nvSpPr>
        <p:spPr bwMode="auto">
          <a:xfrm>
            <a:off x="493713" y="1166813"/>
            <a:ext cx="7912100" cy="503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>
                <a:ea typeface="宋体" charset="-122"/>
              </a:rPr>
              <a:t>P </a:t>
            </a:r>
            <a:r>
              <a:rPr lang="en-US" altLang="zh-CN">
                <a:ea typeface="宋体" charset="-122"/>
                <a:sym typeface="Wingdings" pitchFamily="2" charset="2"/>
              </a:rPr>
              <a:t> V  f: </a:t>
            </a:r>
            <a:r>
              <a:rPr lang="en-US" altLang="zh-CN">
                <a:ea typeface="宋体" charset="-122"/>
              </a:rPr>
              <a:t>Clock speed limited to less than 4 GHz</a:t>
            </a:r>
          </a:p>
        </p:txBody>
      </p:sp>
      <p:grpSp>
        <p:nvGrpSpPr>
          <p:cNvPr id="1029" name="Group 83"/>
          <p:cNvGrpSpPr>
            <a:grpSpLocks/>
          </p:cNvGrpSpPr>
          <p:nvPr/>
        </p:nvGrpSpPr>
        <p:grpSpPr bwMode="auto">
          <a:xfrm>
            <a:off x="685800" y="2051050"/>
            <a:ext cx="7778750" cy="4464050"/>
            <a:chOff x="520" y="1389"/>
            <a:chExt cx="4900" cy="2812"/>
          </a:xfrm>
        </p:grpSpPr>
        <p:graphicFrame>
          <p:nvGraphicFramePr>
            <p:cNvPr id="1026" name="Object 52"/>
            <p:cNvGraphicFramePr>
              <a:graphicFrameLocks noChangeAspect="1"/>
            </p:cNvGraphicFramePr>
            <p:nvPr/>
          </p:nvGraphicFramePr>
          <p:xfrm>
            <a:off x="520" y="1641"/>
            <a:ext cx="4821" cy="2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3" name="Microsoft Graph 图表" r:id="rId4" imgW="6095984" imgH="4067062" progId="MSGraph.Chart.8">
                    <p:embed followColorScheme="full"/>
                  </p:oleObj>
                </mc:Choice>
                <mc:Fallback>
                  <p:oleObj name="Microsoft Graph 图表" r:id="rId4" imgW="6095984" imgH="4067062" progId="MSGraph.Chart.8">
                    <p:embed followColorScheme="full"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" y="1641"/>
                          <a:ext cx="4821" cy="25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" name="Text Box 53"/>
            <p:cNvSpPr txBox="1">
              <a:spLocks noChangeArrowheads="1"/>
            </p:cNvSpPr>
            <p:nvPr/>
          </p:nvSpPr>
          <p:spPr bwMode="auto">
            <a:xfrm>
              <a:off x="1066" y="3445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4004</a:t>
              </a:r>
            </a:p>
          </p:txBody>
        </p:sp>
        <p:sp>
          <p:nvSpPr>
            <p:cNvPr id="54" name="Text Box 54"/>
            <p:cNvSpPr txBox="1">
              <a:spLocks noChangeArrowheads="1"/>
            </p:cNvSpPr>
            <p:nvPr/>
          </p:nvSpPr>
          <p:spPr bwMode="auto">
            <a:xfrm>
              <a:off x="1282" y="3331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8008</a:t>
              </a:r>
            </a:p>
          </p:txBody>
        </p:sp>
        <p:sp>
          <p:nvSpPr>
            <p:cNvPr id="55" name="Text Box 55"/>
            <p:cNvSpPr txBox="1">
              <a:spLocks noChangeArrowheads="1"/>
            </p:cNvSpPr>
            <p:nvPr/>
          </p:nvSpPr>
          <p:spPr bwMode="auto">
            <a:xfrm>
              <a:off x="1479" y="3195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8080</a:t>
              </a:r>
            </a:p>
          </p:txBody>
        </p:sp>
        <p:sp>
          <p:nvSpPr>
            <p:cNvPr id="56" name="Text Box 56"/>
            <p:cNvSpPr txBox="1">
              <a:spLocks noChangeArrowheads="1"/>
            </p:cNvSpPr>
            <p:nvPr/>
          </p:nvSpPr>
          <p:spPr bwMode="auto">
            <a:xfrm>
              <a:off x="1709" y="3067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8085</a:t>
              </a:r>
            </a:p>
          </p:txBody>
        </p:sp>
        <p:sp>
          <p:nvSpPr>
            <p:cNvPr id="57" name="Text Box 57"/>
            <p:cNvSpPr txBox="1">
              <a:spLocks noChangeArrowheads="1"/>
            </p:cNvSpPr>
            <p:nvPr/>
          </p:nvSpPr>
          <p:spPr bwMode="auto">
            <a:xfrm>
              <a:off x="1927" y="2931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8086</a:t>
              </a:r>
            </a:p>
          </p:txBody>
        </p:sp>
        <p:sp>
          <p:nvSpPr>
            <p:cNvPr id="58" name="Text Box 58"/>
            <p:cNvSpPr txBox="1">
              <a:spLocks noChangeArrowheads="1"/>
            </p:cNvSpPr>
            <p:nvPr/>
          </p:nvSpPr>
          <p:spPr bwMode="auto">
            <a:xfrm>
              <a:off x="2166" y="2810"/>
              <a:ext cx="3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286</a:t>
              </a:r>
            </a:p>
          </p:txBody>
        </p:sp>
        <p:sp>
          <p:nvSpPr>
            <p:cNvPr id="59" name="Text Box 59"/>
            <p:cNvSpPr txBox="1">
              <a:spLocks noChangeArrowheads="1"/>
            </p:cNvSpPr>
            <p:nvPr/>
          </p:nvSpPr>
          <p:spPr bwMode="auto">
            <a:xfrm>
              <a:off x="2382" y="2968"/>
              <a:ext cx="3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386</a:t>
              </a:r>
            </a:p>
          </p:txBody>
        </p:sp>
        <p:sp>
          <p:nvSpPr>
            <p:cNvPr id="60" name="Text Box 60"/>
            <p:cNvSpPr txBox="1">
              <a:spLocks noChangeArrowheads="1"/>
            </p:cNvSpPr>
            <p:nvPr/>
          </p:nvSpPr>
          <p:spPr bwMode="auto">
            <a:xfrm>
              <a:off x="2562" y="2810"/>
              <a:ext cx="3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486</a:t>
              </a:r>
            </a:p>
          </p:txBody>
        </p:sp>
        <p:sp>
          <p:nvSpPr>
            <p:cNvPr id="61" name="Text Box 61"/>
            <p:cNvSpPr txBox="1">
              <a:spLocks noChangeArrowheads="1"/>
            </p:cNvSpPr>
            <p:nvPr/>
          </p:nvSpPr>
          <p:spPr bwMode="auto">
            <a:xfrm>
              <a:off x="2447" y="2356"/>
              <a:ext cx="621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Pentium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P1</a:t>
              </a:r>
            </a:p>
          </p:txBody>
        </p:sp>
        <p:sp>
          <p:nvSpPr>
            <p:cNvPr id="62" name="Text Box 62"/>
            <p:cNvSpPr txBox="1">
              <a:spLocks noChangeArrowheads="1"/>
            </p:cNvSpPr>
            <p:nvPr/>
          </p:nvSpPr>
          <p:spPr bwMode="auto">
            <a:xfrm>
              <a:off x="3016" y="2378"/>
              <a:ext cx="2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P2</a:t>
              </a:r>
            </a:p>
          </p:txBody>
        </p:sp>
        <p:sp>
          <p:nvSpPr>
            <p:cNvPr id="63" name="Text Box 63"/>
            <p:cNvSpPr txBox="1">
              <a:spLocks noChangeArrowheads="1"/>
            </p:cNvSpPr>
            <p:nvPr/>
          </p:nvSpPr>
          <p:spPr bwMode="auto">
            <a:xfrm>
              <a:off x="3424" y="2115"/>
              <a:ext cx="2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P4</a:t>
              </a:r>
            </a:p>
          </p:txBody>
        </p:sp>
        <p:sp>
          <p:nvSpPr>
            <p:cNvPr id="64" name="Text Box 64"/>
            <p:cNvSpPr txBox="1">
              <a:spLocks noChangeArrowheads="1"/>
            </p:cNvSpPr>
            <p:nvPr/>
          </p:nvSpPr>
          <p:spPr bwMode="auto">
            <a:xfrm>
              <a:off x="3155" y="1389"/>
              <a:ext cx="113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2000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Pentium Tejas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2000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cancelled!</a:t>
              </a:r>
            </a:p>
          </p:txBody>
        </p:sp>
        <p:sp>
          <p:nvSpPr>
            <p:cNvPr id="65" name="Text Box 65"/>
            <p:cNvSpPr txBox="1">
              <a:spLocks noChangeArrowheads="1"/>
            </p:cNvSpPr>
            <p:nvPr/>
          </p:nvSpPr>
          <p:spPr bwMode="auto">
            <a:xfrm>
              <a:off x="3198" y="2205"/>
              <a:ext cx="2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P3</a:t>
              </a:r>
            </a:p>
          </p:txBody>
        </p:sp>
        <p:sp>
          <p:nvSpPr>
            <p:cNvPr id="66" name="Line 66"/>
            <p:cNvSpPr>
              <a:spLocks noChangeShapeType="1"/>
            </p:cNvSpPr>
            <p:nvPr/>
          </p:nvSpPr>
          <p:spPr bwMode="auto">
            <a:xfrm flipH="1">
              <a:off x="3766" y="1788"/>
              <a:ext cx="0" cy="454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Line 67"/>
            <p:cNvSpPr>
              <a:spLocks noChangeShapeType="1"/>
            </p:cNvSpPr>
            <p:nvPr/>
          </p:nvSpPr>
          <p:spPr bwMode="auto">
            <a:xfrm>
              <a:off x="3275" y="2500"/>
              <a:ext cx="124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Text Box 68"/>
            <p:cNvSpPr txBox="1">
              <a:spLocks noChangeArrowheads="1"/>
            </p:cNvSpPr>
            <p:nvPr/>
          </p:nvSpPr>
          <p:spPr bwMode="auto">
            <a:xfrm>
              <a:off x="4524" y="2387"/>
              <a:ext cx="8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kern="0">
                  <a:solidFill>
                    <a:srgbClr val="FF0000"/>
                  </a:solidFill>
                  <a:latin typeface="Arial" charset="0"/>
                  <a:ea typeface="宋体" charset="-122"/>
                </a:rPr>
                <a:t>Hot-plate</a:t>
              </a:r>
            </a:p>
          </p:txBody>
        </p:sp>
        <p:sp>
          <p:nvSpPr>
            <p:cNvPr id="69" name="Line 69"/>
            <p:cNvSpPr>
              <a:spLocks noChangeShapeType="1"/>
            </p:cNvSpPr>
            <p:nvPr/>
          </p:nvSpPr>
          <p:spPr bwMode="auto">
            <a:xfrm>
              <a:off x="3286" y="1865"/>
              <a:ext cx="124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Text Box 70"/>
            <p:cNvSpPr txBox="1">
              <a:spLocks noChangeArrowheads="1"/>
            </p:cNvSpPr>
            <p:nvPr/>
          </p:nvSpPr>
          <p:spPr bwMode="auto">
            <a:xfrm>
              <a:off x="4524" y="1642"/>
              <a:ext cx="79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kern="0">
                  <a:solidFill>
                    <a:srgbClr val="FF0000"/>
                  </a:solidFill>
                  <a:latin typeface="Arial" charset="0"/>
                  <a:ea typeface="宋体" charset="-122"/>
                </a:rPr>
                <a:t>Nuclear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kern="0">
                  <a:solidFill>
                    <a:srgbClr val="FF0000"/>
                  </a:solidFill>
                  <a:latin typeface="Arial" charset="0"/>
                  <a:ea typeface="宋体" charset="-122"/>
                </a:rPr>
                <a:t>Reactor</a:t>
              </a:r>
            </a:p>
          </p:txBody>
        </p:sp>
        <p:sp>
          <p:nvSpPr>
            <p:cNvPr id="71" name="Line 71"/>
            <p:cNvSpPr>
              <a:spLocks noChangeShapeType="1"/>
            </p:cNvSpPr>
            <p:nvPr/>
          </p:nvSpPr>
          <p:spPr bwMode="auto">
            <a:xfrm>
              <a:off x="3490" y="2342"/>
              <a:ext cx="990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Text Box 72"/>
            <p:cNvSpPr txBox="1">
              <a:spLocks noChangeArrowheads="1"/>
            </p:cNvSpPr>
            <p:nvPr/>
          </p:nvSpPr>
          <p:spPr bwMode="auto">
            <a:xfrm>
              <a:off x="4524" y="2160"/>
              <a:ext cx="6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STOP</a:t>
              </a:r>
            </a:p>
          </p:txBody>
        </p:sp>
        <p:sp>
          <p:nvSpPr>
            <p:cNvPr id="73" name="Text Box 73"/>
            <p:cNvSpPr txBox="1">
              <a:spLocks noChangeArrowheads="1"/>
            </p:cNvSpPr>
            <p:nvPr/>
          </p:nvSpPr>
          <p:spPr bwMode="auto">
            <a:xfrm>
              <a:off x="4385" y="3850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i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Year</a:t>
              </a:r>
            </a:p>
          </p:txBody>
        </p:sp>
        <p:sp>
          <p:nvSpPr>
            <p:cNvPr id="74" name="Text Box 74"/>
            <p:cNvSpPr txBox="1">
              <a:spLocks noChangeArrowheads="1"/>
            </p:cNvSpPr>
            <p:nvPr/>
          </p:nvSpPr>
          <p:spPr bwMode="auto">
            <a:xfrm>
              <a:off x="616" y="1450"/>
              <a:ext cx="7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i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Power (W)</a:t>
              </a: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9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A2D607-3163-46D1-8435-060B1A71748D}" type="slidenum">
              <a:rPr lang="en-US" altLang="zh-CN">
                <a:ea typeface="宋体" pitchFamily="2" charset="-122"/>
              </a:rPr>
              <a:pPr/>
              <a:t>30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529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>
                <a:solidFill>
                  <a:schemeClr val="tx2"/>
                </a:solidFill>
                <a:ea typeface="宋体" pitchFamily="2" charset="-122"/>
              </a:rPr>
              <a:t>Invalidation protocols</a:t>
            </a:r>
          </a:p>
        </p:txBody>
      </p:sp>
      <p:sp>
        <p:nvSpPr>
          <p:cNvPr id="55300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3200" dirty="0">
                <a:ea typeface="宋体" pitchFamily="2" charset="-122"/>
              </a:rPr>
              <a:t>This is just the basic invalidation protocol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3200" dirty="0">
                <a:ea typeface="宋体" pitchFamily="2" charset="-122"/>
              </a:rPr>
              <a:t>More sophisticated protocols </a:t>
            </a:r>
            <a:br>
              <a:rPr lang="en-US" altLang="zh-CN" sz="3200" dirty="0">
                <a:ea typeface="宋体" pitchFamily="2" charset="-122"/>
              </a:rPr>
            </a:br>
            <a:r>
              <a:rPr lang="en-US" altLang="zh-CN" sz="3200" dirty="0">
                <a:ea typeface="宋体" pitchFamily="2" charset="-122"/>
              </a:rPr>
              <a:t>use extra cache state bits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altLang="zh-CN" sz="3200" dirty="0">
                <a:ea typeface="宋体" pitchFamily="2" charset="-122"/>
              </a:rPr>
              <a:t>MESI (Modified, Exclusive, Shared, Invalid)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814DA1-EB03-44FB-AA05-553E5E5707FE}" type="slidenum">
              <a:rPr lang="en-US" altLang="zh-CN">
                <a:ea typeface="宋体" pitchFamily="2" charset="-122"/>
              </a:rPr>
              <a:pPr/>
              <a:t>31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Programming for multicore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Programmers must use threads or processes</a:t>
            </a:r>
            <a:br>
              <a:rPr lang="en-US" altLang="zh-CN">
                <a:ea typeface="宋体" pitchFamily="2" charset="-122"/>
              </a:rPr>
            </a:br>
            <a:endParaRPr lang="en-US" altLang="zh-CN">
              <a:ea typeface="宋体" pitchFamily="2" charset="-122"/>
            </a:endParaRPr>
          </a:p>
          <a:p>
            <a:pPr eaLnBrk="1" hangingPunct="1"/>
            <a:r>
              <a:rPr lang="en-US" altLang="zh-CN">
                <a:ea typeface="宋体" pitchFamily="2" charset="-122"/>
              </a:rPr>
              <a:t>Spread the workload across multiple cores</a:t>
            </a:r>
            <a:br>
              <a:rPr lang="en-US" altLang="zh-CN">
                <a:ea typeface="宋体" pitchFamily="2" charset="-122"/>
              </a:rPr>
            </a:br>
            <a:endParaRPr lang="en-US" altLang="zh-CN">
              <a:ea typeface="宋体" pitchFamily="2" charset="-122"/>
            </a:endParaRPr>
          </a:p>
          <a:p>
            <a:pPr eaLnBrk="1" hangingPunct="1"/>
            <a:r>
              <a:rPr lang="en-US" altLang="zh-CN">
                <a:ea typeface="宋体" pitchFamily="2" charset="-122"/>
              </a:rPr>
              <a:t>Write parallel algorithms</a:t>
            </a:r>
            <a:br>
              <a:rPr lang="en-US" altLang="zh-CN">
                <a:ea typeface="宋体" pitchFamily="2" charset="-122"/>
              </a:rPr>
            </a:br>
            <a:endParaRPr lang="en-US" altLang="zh-CN">
              <a:ea typeface="宋体" pitchFamily="2" charset="-122"/>
            </a:endParaRPr>
          </a:p>
          <a:p>
            <a:pPr eaLnBrk="1" hangingPunct="1"/>
            <a:r>
              <a:rPr lang="en-US" altLang="zh-CN">
                <a:ea typeface="宋体" pitchFamily="2" charset="-122"/>
              </a:rPr>
              <a:t>OS will map threads/processes to cores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74BE6D-8D7D-475B-9819-FDF458169268}" type="slidenum">
              <a:rPr lang="en-US" altLang="zh-CN">
                <a:ea typeface="宋体" pitchFamily="2" charset="-122"/>
              </a:rPr>
              <a:pPr/>
              <a:t>32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>
                <a:ea typeface="宋体" pitchFamily="2" charset="-122"/>
              </a:rPr>
              <a:t>Assigning threads to the cores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Each thread/process has an </a:t>
            </a:r>
            <a:r>
              <a:rPr lang="en-US" altLang="zh-CN" i="1" dirty="0">
                <a:ea typeface="宋体" pitchFamily="2" charset="-122"/>
              </a:rPr>
              <a:t>affinity mask </a:t>
            </a:r>
            <a:r>
              <a:rPr lang="en-US" altLang="zh-CN" dirty="0">
                <a:ea typeface="宋体" pitchFamily="2" charset="-122"/>
              </a:rPr>
              <a:t>that specifies what core(s) the thread is allowed to run 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Affinities are inherited across fork()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Example:</a:t>
            </a:r>
            <a:r>
              <a:rPr lang="zh-CN" altLang="en-US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this</a:t>
            </a:r>
            <a:r>
              <a:rPr lang="zh-CN" altLang="en-US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thread is allowed to run on  cores 0,2,3, but not on core 1, on a quadcore processor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788150-F6A8-4D3D-B033-02A1D2380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812289"/>
            <a:ext cx="58674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4602C279-AE65-4308-A80F-325B4EACB7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812289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F7FA6639-91F8-417C-8CFF-2ABB4DF778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812289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70BE585C-BA47-4BA1-84DA-6E678EDB1F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4812289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4104D766-D83C-476E-85DB-1E7436AAF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9725" y="4851977"/>
            <a:ext cx="339725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1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62FF5662-CB99-4851-BDB4-11AF6FD96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4848802"/>
            <a:ext cx="339725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0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B79FF7DD-1C60-4CDB-8B96-A6E5E97EA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975" y="4847214"/>
            <a:ext cx="3397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1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ECF0A2D2-B875-46E5-BD6A-2FA9AE053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4847214"/>
            <a:ext cx="3397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1</a:t>
            </a: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2F8CBD78-09EA-43A6-A34A-A0D0506063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5498089"/>
            <a:ext cx="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5EF25353-1C9C-4784-8CC1-2ECB69C6E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336289"/>
            <a:ext cx="8191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core 3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DF56D10B-0E2C-4A4E-B2CE-463CA638CF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5498089"/>
            <a:ext cx="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52008AD0-CA24-4272-8581-7D94D0116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6336289"/>
            <a:ext cx="8191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core 2</a:t>
            </a: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196472EE-6D6F-45F5-A787-919D7BC338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5498089"/>
            <a:ext cx="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91AC9707-CB0E-4952-BBC0-F12BDF94C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36289"/>
            <a:ext cx="8191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core 1</a:t>
            </a: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B87BAB01-7878-40B1-B860-8403891476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5498089"/>
            <a:ext cx="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0C26A7EB-7D1E-48A8-B782-8F02FC349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36289"/>
            <a:ext cx="8191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core 0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CF0E15-7C54-42C9-800B-B654E44618CD}" type="slidenum">
              <a:rPr lang="en-US" altLang="zh-CN">
                <a:ea typeface="宋体" pitchFamily="2" charset="-122"/>
              </a:rPr>
              <a:pPr/>
              <a:t>33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Default Affinities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Default affinity mask is all 1s: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all threads can run on all cores of the processor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OS scheduler decides what threads run on what core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Load balancing: upon detection of skewed workloads, threads are migrated to less busy cores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5D1FEA-6615-42C6-A0B2-3D2F26A2511D}" type="slidenum">
              <a:rPr lang="en-US" altLang="zh-CN">
                <a:ea typeface="宋体" pitchFamily="2" charset="-122"/>
              </a:rPr>
              <a:pPr/>
              <a:t>34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Soft affinity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534400" cy="4525963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Thread/process migration is costly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Need to restart the CPU execution pipeline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Data in the private cache is invalidated and needs to be reloaded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OS scheduler tries to avoid migration as much as possible: 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It tends to keeps a running thread/process on the same core, unless otherwise dictated by loading balancing requirements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4A9772-817D-42F2-BE67-6C653BB05DF8}" type="slidenum">
              <a:rPr lang="en-US" altLang="zh-CN">
                <a:ea typeface="宋体" pitchFamily="2" charset="-122"/>
              </a:rPr>
              <a:pPr/>
              <a:t>35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Hard affinity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>
              <a:ea typeface="宋体" pitchFamily="2" charset="-122"/>
            </a:endParaRPr>
          </a:p>
          <a:p>
            <a:pPr eaLnBrk="1" hangingPunct="1"/>
            <a:r>
              <a:rPr lang="en-US" altLang="zh-CN">
                <a:ea typeface="宋体" pitchFamily="2" charset="-122"/>
              </a:rPr>
              <a:t>The programmer can prescribe her own affinities (hard affinities)</a:t>
            </a:r>
          </a:p>
          <a:p>
            <a:pPr eaLnBrk="1" hangingPunct="1"/>
            <a:endParaRPr lang="en-US" altLang="zh-CN">
              <a:ea typeface="宋体" pitchFamily="2" charset="-122"/>
            </a:endParaRPr>
          </a:p>
          <a:p>
            <a:pPr eaLnBrk="1" hangingPunct="1"/>
            <a:r>
              <a:rPr lang="en-US" altLang="zh-CN">
                <a:ea typeface="宋体" pitchFamily="2" charset="-122"/>
              </a:rPr>
              <a:t>Rule of thumb: use the default scheduler unless a good reason not to</a:t>
            </a:r>
          </a:p>
          <a:p>
            <a:pPr eaLnBrk="1" hangingPunct="1"/>
            <a:endParaRPr lang="en-US" altLang="zh-CN">
              <a:ea typeface="宋体" pitchFamily="2" charset="-122"/>
            </a:endParaRPr>
          </a:p>
          <a:p>
            <a:pPr eaLnBrk="1" hangingPunct="1"/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41AE45-C6C5-4FC8-978F-C8FF4CC2699B}" type="slidenum">
              <a:rPr lang="en-US" altLang="zh-CN">
                <a:ea typeface="宋体" pitchFamily="2" charset="-122"/>
              </a:rPr>
              <a:pPr/>
              <a:t>36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When to set your own affinities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ea typeface="宋体" pitchFamily="2" charset="-122"/>
              </a:rPr>
              <a:t>Multiple threads have frequently-accessed shared variables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map to same core so that can </a:t>
            </a:r>
            <a:r>
              <a:rPr lang="en-US" altLang="zh-CN">
                <a:ea typeface="宋体" pitchFamily="2" charset="-122"/>
              </a:rPr>
              <a:t>share L1 cache</a:t>
            </a:r>
            <a:endParaRPr lang="en-US" altLang="zh-CN" dirty="0">
              <a:ea typeface="宋体" pitchFamily="2" charset="-122"/>
            </a:endParaRPr>
          </a:p>
          <a:p>
            <a:pPr eaLnBrk="1" hangingPunct="1"/>
            <a:r>
              <a:rPr lang="en-US" altLang="zh-CN" sz="2800" dirty="0">
                <a:ea typeface="宋体" pitchFamily="2" charset="-122"/>
              </a:rPr>
              <a:t>Real-time threads:</a:t>
            </a:r>
            <a:br>
              <a:rPr lang="en-US" altLang="zh-CN" sz="2800" dirty="0">
                <a:ea typeface="宋体" pitchFamily="2" charset="-122"/>
              </a:rPr>
            </a:br>
            <a:r>
              <a:rPr lang="en-US" altLang="zh-CN" sz="2800" dirty="0">
                <a:ea typeface="宋体" pitchFamily="2" charset="-122"/>
              </a:rPr>
              <a:t>Example: a thread running </a:t>
            </a:r>
            <a:br>
              <a:rPr lang="en-US" altLang="zh-CN" sz="2800" dirty="0">
                <a:ea typeface="宋体" pitchFamily="2" charset="-122"/>
              </a:rPr>
            </a:br>
            <a:r>
              <a:rPr lang="en-US" altLang="zh-CN" sz="2800" dirty="0">
                <a:ea typeface="宋体" pitchFamily="2" charset="-122"/>
              </a:rPr>
              <a:t>a robot controller:</a:t>
            </a:r>
            <a:br>
              <a:rPr lang="en-US" altLang="zh-CN" sz="2800" dirty="0">
                <a:ea typeface="宋体" pitchFamily="2" charset="-122"/>
              </a:rPr>
            </a:br>
            <a:r>
              <a:rPr lang="en-US" altLang="zh-CN" sz="2800" dirty="0">
                <a:ea typeface="宋体" pitchFamily="2" charset="-122"/>
              </a:rPr>
              <a:t>- must not be context switched, </a:t>
            </a:r>
            <a:br>
              <a:rPr lang="en-US" altLang="zh-CN" sz="2800" dirty="0">
                <a:ea typeface="宋体" pitchFamily="2" charset="-122"/>
              </a:rPr>
            </a:br>
            <a:r>
              <a:rPr lang="en-US" altLang="zh-CN" sz="2800" dirty="0">
                <a:ea typeface="宋体" pitchFamily="2" charset="-122"/>
              </a:rPr>
              <a:t>  or else robot can go unstable</a:t>
            </a:r>
            <a:br>
              <a:rPr lang="en-US" altLang="zh-CN" sz="2800" dirty="0">
                <a:ea typeface="宋体" pitchFamily="2" charset="-122"/>
              </a:rPr>
            </a:br>
            <a:r>
              <a:rPr lang="en-US" altLang="zh-CN" sz="2800" dirty="0">
                <a:ea typeface="宋体" pitchFamily="2" charset="-122"/>
              </a:rPr>
              <a:t>- dedicate an entire core just to this thread</a:t>
            </a:r>
          </a:p>
        </p:txBody>
      </p:sp>
      <p:pic>
        <p:nvPicPr>
          <p:cNvPr id="66565" name="Picture 4" descr="P6dof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3124200"/>
            <a:ext cx="2438400" cy="192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6" name="Text Box 5"/>
          <p:cNvSpPr txBox="1">
            <a:spLocks noChangeArrowheads="1"/>
          </p:cNvSpPr>
          <p:nvPr/>
        </p:nvSpPr>
        <p:spPr bwMode="auto">
          <a:xfrm>
            <a:off x="7391400" y="5105400"/>
            <a:ext cx="1717675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ea typeface="宋体" pitchFamily="2" charset="-122"/>
              </a:rPr>
              <a:t>Source: Sensable.com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9ED06A-9841-4E17-82F9-AF2CAA0963A8}" type="slidenum">
              <a:rPr lang="en-US" altLang="zh-CN">
                <a:ea typeface="宋体" pitchFamily="2" charset="-122"/>
              </a:rPr>
              <a:pPr/>
              <a:t>37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Summary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Multicore architecture is prevalent in all segments: embedded, desktop, server…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Cache coherence protocols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Processor affinities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Keeping Moore</a:t>
            </a:r>
            <a:r>
              <a:rPr lang="en-US" altLang="zh-CN">
                <a:latin typeface="Times New Roman" pitchFamily="18" charset="0"/>
                <a:ea typeface="宋体" charset="-122"/>
              </a:rPr>
              <a:t>’</a:t>
            </a:r>
            <a:r>
              <a:rPr lang="en-US" altLang="zh-CN">
                <a:ea typeface="宋体" charset="-122"/>
              </a:rPr>
              <a:t>s law alive</a:t>
            </a:r>
            <a:endParaRPr lang="it-IT" altLang="zh-CN">
              <a:ea typeface="宋体" charset="-122"/>
            </a:endParaRPr>
          </a:p>
        </p:txBody>
      </p:sp>
      <p:sp>
        <p:nvSpPr>
          <p:cNvPr id="19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Exploit the immense number of transistors in other ways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How to reduce gate size while keeping CPU frequency relatively low?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Put multiple cores on the chip, each operating at lower frequencies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F4DB160-D322-4AC3-B7A9-B342722B08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09150"/>
              </p:ext>
            </p:extLst>
          </p:nvPr>
        </p:nvGraphicFramePr>
        <p:xfrm>
          <a:off x="1066800" y="4227512"/>
          <a:ext cx="8229600" cy="263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Paint Shop Pro Image" r:id="rId4" imgW="10107317" imgH="2848780" progId="">
                  <p:embed/>
                </p:oleObj>
              </mc:Choice>
              <mc:Fallback>
                <p:oleObj name="Paint Shop Pro Image" r:id="rId4" imgW="10107317" imgH="284878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227512"/>
                        <a:ext cx="8229600" cy="263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>
            <a:extLst>
              <a:ext uri="{FF2B5EF4-FFF2-40B4-BE49-F238E27FC236}">
                <a16:creationId xmlns:a16="http://schemas.microsoft.com/office/drawing/2014/main" id="{D9212544-AD62-4538-8E7F-98FC65C91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488" y="4027487"/>
            <a:ext cx="86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Core 1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11E5B17B-D407-4F30-BE19-188858002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4088" y="4027487"/>
            <a:ext cx="86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Core 2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717C0CAC-6217-4671-AF6A-0BA14A383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0488" y="4027487"/>
            <a:ext cx="86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Core 3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D0AC49F0-A8F2-4B78-9AEA-7F61771C4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3088" y="4027487"/>
            <a:ext cx="86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Core 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6AFC8A-514C-4884-B2A1-6F9870477E0C}" type="slidenum">
              <a:rPr lang="en-US" altLang="zh-CN">
                <a:ea typeface="宋体" pitchFamily="2" charset="-122"/>
              </a:rPr>
              <a:pPr/>
              <a:t>5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Instruction-level parallelism (ILP)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Parallelism at the machine-instruction level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The processor can re-order, pipeline instructions, do aggressive branch prediction, etc.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Single-core processor performance improvement is due to ILP</a:t>
            </a:r>
          </a:p>
        </p:txBody>
      </p:sp>
    </p:spTree>
    <p:extLst>
      <p:ext uri="{BB962C8B-B14F-4D97-AF65-F5344CB8AC3E}">
        <p14:creationId xmlns:p14="http://schemas.microsoft.com/office/powerpoint/2010/main" val="363839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C1DC3D-111F-455E-8FB6-FFF834026057}" type="slidenum">
              <a:rPr lang="en-US" altLang="zh-CN">
                <a:ea typeface="宋体" pitchFamily="2" charset="-122"/>
              </a:rPr>
              <a:pPr/>
              <a:t>6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Thread-level parallelism (TLP)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599"/>
            <a:ext cx="8686800" cy="5349875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Multiple threads execute concurrently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Server can serve each client in a separate thread (Web server, database server)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A computer game can do AI, graphics, and physics in separate threads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Multicore architectures can exploit TLP with parallel execution of application threads on different cores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Single-core processors can also exploit TLP by time-sharing multiple threads with context-switching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Not true parallelism like multicore</a:t>
            </a:r>
          </a:p>
          <a:p>
            <a:pPr lvl="1" eaLnBrk="1" hangingPunct="1"/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262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7630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Multicore power vs. performance</a:t>
            </a:r>
          </a:p>
        </p:txBody>
      </p:sp>
      <p:sp>
        <p:nvSpPr>
          <p:cNvPr id="21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71055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b="1" dirty="0">
                <a:ea typeface="宋体" charset="-122"/>
              </a:rPr>
              <a:t>1.</a:t>
            </a:r>
            <a:r>
              <a:rPr lang="en-US" altLang="zh-CN" dirty="0">
                <a:ea typeface="宋体" charset="-122"/>
              </a:rPr>
              <a:t> Standard processor over-clocked 20%</a:t>
            </a:r>
            <a:br>
              <a:rPr lang="en-US" altLang="zh-CN" dirty="0">
                <a:ea typeface="宋体" charset="-122"/>
              </a:rPr>
            </a:br>
            <a:r>
              <a:rPr lang="en-US" altLang="zh-CN" b="1" dirty="0">
                <a:ea typeface="宋体" charset="-122"/>
              </a:rPr>
              <a:t>2.</a:t>
            </a:r>
            <a:r>
              <a:rPr lang="en-US" altLang="zh-CN" dirty="0">
                <a:ea typeface="宋体" charset="-122"/>
              </a:rPr>
              <a:t> Standard processor</a:t>
            </a:r>
            <a:br>
              <a:rPr lang="en-US" altLang="zh-CN" dirty="0">
                <a:ea typeface="宋体" charset="-122"/>
              </a:rPr>
            </a:br>
            <a:r>
              <a:rPr lang="en-US" altLang="zh-CN" b="1" dirty="0">
                <a:ea typeface="宋体" charset="-122"/>
              </a:rPr>
              <a:t>3.</a:t>
            </a:r>
            <a:r>
              <a:rPr lang="en-US" altLang="zh-CN" dirty="0">
                <a:ea typeface="宋体" charset="-122"/>
              </a:rPr>
              <a:t> Two standard processors each under-clocked 20% 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3700462"/>
            <a:ext cx="556260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254506-BD73-43F9-946C-85DAE4F47293}" type="slidenum">
              <a:rPr lang="en-US" altLang="zh-CN">
                <a:ea typeface="宋体" pitchFamily="2" charset="-122"/>
              </a:rPr>
              <a:pPr/>
              <a:t>8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The cores run in parallel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1066800" y="2362200"/>
            <a:ext cx="7212013" cy="3395663"/>
          </a:xfrm>
          <a:prstGeom prst="rect">
            <a:avLst/>
          </a:prstGeom>
          <a:solidFill>
            <a:srgbClr val="EAEAEA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269" name="Line 6"/>
          <p:cNvSpPr>
            <a:spLocks noChangeShapeType="1"/>
          </p:cNvSpPr>
          <p:nvPr/>
        </p:nvSpPr>
        <p:spPr bwMode="auto">
          <a:xfrm>
            <a:off x="4673600" y="2362200"/>
            <a:ext cx="0" cy="3389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0" name="Line 7"/>
          <p:cNvSpPr>
            <a:spLocks noChangeShapeType="1"/>
          </p:cNvSpPr>
          <p:nvPr/>
        </p:nvSpPr>
        <p:spPr bwMode="auto">
          <a:xfrm flipH="1">
            <a:off x="2819400" y="2362200"/>
            <a:ext cx="12700" cy="339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1" name="Line 8"/>
          <p:cNvSpPr>
            <a:spLocks noChangeShapeType="1"/>
          </p:cNvSpPr>
          <p:nvPr/>
        </p:nvSpPr>
        <p:spPr bwMode="auto">
          <a:xfrm>
            <a:off x="6477000" y="2362200"/>
            <a:ext cx="0" cy="3389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2" name="Text Box 10"/>
          <p:cNvSpPr txBox="1">
            <a:spLocks noChangeArrowheads="1"/>
          </p:cNvSpPr>
          <p:nvPr/>
        </p:nvSpPr>
        <p:spPr bwMode="auto">
          <a:xfrm>
            <a:off x="1143000" y="3200400"/>
            <a:ext cx="328613" cy="1739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core</a:t>
            </a: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1</a:t>
            </a:r>
          </a:p>
        </p:txBody>
      </p:sp>
      <p:sp>
        <p:nvSpPr>
          <p:cNvPr id="11273" name="Text Box 11"/>
          <p:cNvSpPr txBox="1">
            <a:spLocks noChangeArrowheads="1"/>
          </p:cNvSpPr>
          <p:nvPr/>
        </p:nvSpPr>
        <p:spPr bwMode="auto">
          <a:xfrm>
            <a:off x="2971800" y="3200400"/>
            <a:ext cx="328613" cy="1739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core</a:t>
            </a: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2</a:t>
            </a:r>
          </a:p>
        </p:txBody>
      </p:sp>
      <p:sp>
        <p:nvSpPr>
          <p:cNvPr id="11274" name="Text Box 12"/>
          <p:cNvSpPr txBox="1">
            <a:spLocks noChangeArrowheads="1"/>
          </p:cNvSpPr>
          <p:nvPr/>
        </p:nvSpPr>
        <p:spPr bwMode="auto">
          <a:xfrm>
            <a:off x="4800600" y="3200400"/>
            <a:ext cx="328613" cy="1739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core</a:t>
            </a: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3</a:t>
            </a:r>
          </a:p>
        </p:txBody>
      </p:sp>
      <p:sp>
        <p:nvSpPr>
          <p:cNvPr id="11275" name="Text Box 13"/>
          <p:cNvSpPr txBox="1">
            <a:spLocks noChangeArrowheads="1"/>
          </p:cNvSpPr>
          <p:nvPr/>
        </p:nvSpPr>
        <p:spPr bwMode="auto">
          <a:xfrm>
            <a:off x="6629400" y="3200400"/>
            <a:ext cx="328613" cy="1739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core</a:t>
            </a: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4</a:t>
            </a:r>
          </a:p>
        </p:txBody>
      </p:sp>
      <p:sp>
        <p:nvSpPr>
          <p:cNvPr id="11276" name="Line 14"/>
          <p:cNvSpPr>
            <a:spLocks noChangeShapeType="1"/>
          </p:cNvSpPr>
          <p:nvPr/>
        </p:nvSpPr>
        <p:spPr bwMode="auto">
          <a:xfrm>
            <a:off x="1981200" y="18288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7" name="Line 15"/>
          <p:cNvSpPr>
            <a:spLocks noChangeShapeType="1"/>
          </p:cNvSpPr>
          <p:nvPr/>
        </p:nvSpPr>
        <p:spPr bwMode="auto">
          <a:xfrm>
            <a:off x="3810000" y="18288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8" name="Line 16"/>
          <p:cNvSpPr>
            <a:spLocks noChangeShapeType="1"/>
          </p:cNvSpPr>
          <p:nvPr/>
        </p:nvSpPr>
        <p:spPr bwMode="auto">
          <a:xfrm>
            <a:off x="5638800" y="18288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9" name="Line 17"/>
          <p:cNvSpPr>
            <a:spLocks noChangeShapeType="1"/>
          </p:cNvSpPr>
          <p:nvPr/>
        </p:nvSpPr>
        <p:spPr bwMode="auto">
          <a:xfrm>
            <a:off x="7467600" y="18288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80" name="Text Box 18"/>
          <p:cNvSpPr txBox="1">
            <a:spLocks noChangeArrowheads="1"/>
          </p:cNvSpPr>
          <p:nvPr/>
        </p:nvSpPr>
        <p:spPr bwMode="auto">
          <a:xfrm>
            <a:off x="1447800" y="1371600"/>
            <a:ext cx="1022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thread 1</a:t>
            </a:r>
          </a:p>
        </p:txBody>
      </p:sp>
      <p:sp>
        <p:nvSpPr>
          <p:cNvPr id="11281" name="Text Box 19"/>
          <p:cNvSpPr txBox="1">
            <a:spLocks noChangeArrowheads="1"/>
          </p:cNvSpPr>
          <p:nvPr/>
        </p:nvSpPr>
        <p:spPr bwMode="auto">
          <a:xfrm>
            <a:off x="3276600" y="1371600"/>
            <a:ext cx="1022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thread 2</a:t>
            </a:r>
          </a:p>
        </p:txBody>
      </p:sp>
      <p:sp>
        <p:nvSpPr>
          <p:cNvPr id="11282" name="Text Box 20"/>
          <p:cNvSpPr txBox="1">
            <a:spLocks noChangeArrowheads="1"/>
          </p:cNvSpPr>
          <p:nvPr/>
        </p:nvSpPr>
        <p:spPr bwMode="auto">
          <a:xfrm>
            <a:off x="5105400" y="1371600"/>
            <a:ext cx="1022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thread 3</a:t>
            </a:r>
          </a:p>
        </p:txBody>
      </p:sp>
      <p:sp>
        <p:nvSpPr>
          <p:cNvPr id="11283" name="Text Box 21"/>
          <p:cNvSpPr txBox="1">
            <a:spLocks noChangeArrowheads="1"/>
          </p:cNvSpPr>
          <p:nvPr/>
        </p:nvSpPr>
        <p:spPr bwMode="auto">
          <a:xfrm>
            <a:off x="6934200" y="1371600"/>
            <a:ext cx="1022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thread 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F3479E-3B60-4F74-B481-43CFCBC75A8A}" type="slidenum">
              <a:rPr lang="en-US" altLang="zh-CN">
                <a:ea typeface="宋体" pitchFamily="2" charset="-122"/>
              </a:rPr>
              <a:pPr/>
              <a:t>9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宋体" pitchFamily="2" charset="-122"/>
              </a:rPr>
              <a:t>Within each core, threads are time-sliced (just like on a uniprocessor)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1066800" y="2362200"/>
            <a:ext cx="7212013" cy="3395663"/>
          </a:xfrm>
          <a:prstGeom prst="rect">
            <a:avLst/>
          </a:prstGeom>
          <a:solidFill>
            <a:srgbClr val="EAEAEA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293" name="Line 4"/>
          <p:cNvSpPr>
            <a:spLocks noChangeShapeType="1"/>
          </p:cNvSpPr>
          <p:nvPr/>
        </p:nvSpPr>
        <p:spPr bwMode="auto">
          <a:xfrm>
            <a:off x="4673600" y="2362200"/>
            <a:ext cx="0" cy="3389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4" name="Line 5"/>
          <p:cNvSpPr>
            <a:spLocks noChangeShapeType="1"/>
          </p:cNvSpPr>
          <p:nvPr/>
        </p:nvSpPr>
        <p:spPr bwMode="auto">
          <a:xfrm flipH="1">
            <a:off x="2819400" y="2362200"/>
            <a:ext cx="12700" cy="339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5" name="Line 6"/>
          <p:cNvSpPr>
            <a:spLocks noChangeShapeType="1"/>
          </p:cNvSpPr>
          <p:nvPr/>
        </p:nvSpPr>
        <p:spPr bwMode="auto">
          <a:xfrm>
            <a:off x="6477000" y="2362200"/>
            <a:ext cx="0" cy="3389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1143000" y="3200400"/>
            <a:ext cx="328613" cy="1739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core</a:t>
            </a: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1</a:t>
            </a:r>
          </a:p>
        </p:txBody>
      </p:sp>
      <p:sp>
        <p:nvSpPr>
          <p:cNvPr id="12297" name="Text Box 8"/>
          <p:cNvSpPr txBox="1">
            <a:spLocks noChangeArrowheads="1"/>
          </p:cNvSpPr>
          <p:nvPr/>
        </p:nvSpPr>
        <p:spPr bwMode="auto">
          <a:xfrm>
            <a:off x="2971800" y="3200400"/>
            <a:ext cx="328613" cy="1739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core</a:t>
            </a: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2</a:t>
            </a:r>
          </a:p>
        </p:txBody>
      </p:sp>
      <p:sp>
        <p:nvSpPr>
          <p:cNvPr id="12298" name="Text Box 9"/>
          <p:cNvSpPr txBox="1">
            <a:spLocks noChangeArrowheads="1"/>
          </p:cNvSpPr>
          <p:nvPr/>
        </p:nvSpPr>
        <p:spPr bwMode="auto">
          <a:xfrm>
            <a:off x="4800600" y="3200400"/>
            <a:ext cx="328613" cy="1739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core</a:t>
            </a: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3</a:t>
            </a:r>
          </a:p>
        </p:txBody>
      </p:sp>
      <p:sp>
        <p:nvSpPr>
          <p:cNvPr id="12299" name="Text Box 10"/>
          <p:cNvSpPr txBox="1">
            <a:spLocks noChangeArrowheads="1"/>
          </p:cNvSpPr>
          <p:nvPr/>
        </p:nvSpPr>
        <p:spPr bwMode="auto">
          <a:xfrm>
            <a:off x="6629400" y="3200400"/>
            <a:ext cx="328613" cy="1739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core</a:t>
            </a: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4</a:t>
            </a:r>
          </a:p>
        </p:txBody>
      </p:sp>
      <p:sp>
        <p:nvSpPr>
          <p:cNvPr id="12300" name="Text Box 15"/>
          <p:cNvSpPr txBox="1">
            <a:spLocks noChangeArrowheads="1"/>
          </p:cNvSpPr>
          <p:nvPr/>
        </p:nvSpPr>
        <p:spPr bwMode="auto">
          <a:xfrm>
            <a:off x="1447800" y="1295400"/>
            <a:ext cx="9842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several </a:t>
            </a:r>
            <a:br>
              <a:rPr lang="en-US" altLang="zh-CN">
                <a:solidFill>
                  <a:srgbClr val="0000FF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threads</a:t>
            </a:r>
          </a:p>
        </p:txBody>
      </p:sp>
      <p:sp>
        <p:nvSpPr>
          <p:cNvPr id="12301" name="Line 19"/>
          <p:cNvSpPr>
            <a:spLocks noChangeShapeType="1"/>
          </p:cNvSpPr>
          <p:nvPr/>
        </p:nvSpPr>
        <p:spPr bwMode="auto">
          <a:xfrm>
            <a:off x="18288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2" name="Line 20"/>
          <p:cNvSpPr>
            <a:spLocks noChangeShapeType="1"/>
          </p:cNvSpPr>
          <p:nvPr/>
        </p:nvSpPr>
        <p:spPr bwMode="auto">
          <a:xfrm>
            <a:off x="20574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3" name="Line 21"/>
          <p:cNvSpPr>
            <a:spLocks noChangeShapeType="1"/>
          </p:cNvSpPr>
          <p:nvPr/>
        </p:nvSpPr>
        <p:spPr bwMode="auto">
          <a:xfrm>
            <a:off x="22860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4" name="Line 22"/>
          <p:cNvSpPr>
            <a:spLocks noChangeShapeType="1"/>
          </p:cNvSpPr>
          <p:nvPr/>
        </p:nvSpPr>
        <p:spPr bwMode="auto">
          <a:xfrm>
            <a:off x="34290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5" name="Text Box 23"/>
          <p:cNvSpPr txBox="1">
            <a:spLocks noChangeArrowheads="1"/>
          </p:cNvSpPr>
          <p:nvPr/>
        </p:nvSpPr>
        <p:spPr bwMode="auto">
          <a:xfrm>
            <a:off x="3276600" y="1295400"/>
            <a:ext cx="9842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several </a:t>
            </a:r>
            <a:br>
              <a:rPr lang="en-US" altLang="zh-CN">
                <a:solidFill>
                  <a:srgbClr val="0000FF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threads</a:t>
            </a:r>
          </a:p>
        </p:txBody>
      </p:sp>
      <p:sp>
        <p:nvSpPr>
          <p:cNvPr id="12306" name="Line 24"/>
          <p:cNvSpPr>
            <a:spLocks noChangeShapeType="1"/>
          </p:cNvSpPr>
          <p:nvPr/>
        </p:nvSpPr>
        <p:spPr bwMode="auto">
          <a:xfrm>
            <a:off x="36576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7" name="Line 25"/>
          <p:cNvSpPr>
            <a:spLocks noChangeShapeType="1"/>
          </p:cNvSpPr>
          <p:nvPr/>
        </p:nvSpPr>
        <p:spPr bwMode="auto">
          <a:xfrm>
            <a:off x="38862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8" name="Line 26"/>
          <p:cNvSpPr>
            <a:spLocks noChangeShapeType="1"/>
          </p:cNvSpPr>
          <p:nvPr/>
        </p:nvSpPr>
        <p:spPr bwMode="auto">
          <a:xfrm>
            <a:off x="41148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9" name="Line 27"/>
          <p:cNvSpPr>
            <a:spLocks noChangeShapeType="1"/>
          </p:cNvSpPr>
          <p:nvPr/>
        </p:nvSpPr>
        <p:spPr bwMode="auto">
          <a:xfrm>
            <a:off x="52578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0" name="Text Box 28"/>
          <p:cNvSpPr txBox="1">
            <a:spLocks noChangeArrowheads="1"/>
          </p:cNvSpPr>
          <p:nvPr/>
        </p:nvSpPr>
        <p:spPr bwMode="auto">
          <a:xfrm>
            <a:off x="5105400" y="1295400"/>
            <a:ext cx="9842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several </a:t>
            </a:r>
            <a:br>
              <a:rPr lang="en-US" altLang="zh-CN">
                <a:solidFill>
                  <a:srgbClr val="0000FF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threads</a:t>
            </a:r>
          </a:p>
        </p:txBody>
      </p:sp>
      <p:sp>
        <p:nvSpPr>
          <p:cNvPr id="12311" name="Line 29"/>
          <p:cNvSpPr>
            <a:spLocks noChangeShapeType="1"/>
          </p:cNvSpPr>
          <p:nvPr/>
        </p:nvSpPr>
        <p:spPr bwMode="auto">
          <a:xfrm>
            <a:off x="54864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2" name="Line 30"/>
          <p:cNvSpPr>
            <a:spLocks noChangeShapeType="1"/>
          </p:cNvSpPr>
          <p:nvPr/>
        </p:nvSpPr>
        <p:spPr bwMode="auto">
          <a:xfrm>
            <a:off x="57150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3" name="Text Box 33"/>
          <p:cNvSpPr txBox="1">
            <a:spLocks noChangeArrowheads="1"/>
          </p:cNvSpPr>
          <p:nvPr/>
        </p:nvSpPr>
        <p:spPr bwMode="auto">
          <a:xfrm>
            <a:off x="6934200" y="1295400"/>
            <a:ext cx="9842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several </a:t>
            </a:r>
            <a:br>
              <a:rPr lang="en-US" altLang="zh-CN">
                <a:solidFill>
                  <a:srgbClr val="0000FF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threads</a:t>
            </a:r>
          </a:p>
        </p:txBody>
      </p:sp>
      <p:sp>
        <p:nvSpPr>
          <p:cNvPr id="12314" name="Line 34"/>
          <p:cNvSpPr>
            <a:spLocks noChangeShapeType="1"/>
          </p:cNvSpPr>
          <p:nvPr/>
        </p:nvSpPr>
        <p:spPr bwMode="auto">
          <a:xfrm>
            <a:off x="73152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5" name="Line 35"/>
          <p:cNvSpPr>
            <a:spLocks noChangeShapeType="1"/>
          </p:cNvSpPr>
          <p:nvPr/>
        </p:nvSpPr>
        <p:spPr bwMode="auto">
          <a:xfrm>
            <a:off x="75438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6" name="Line 36"/>
          <p:cNvSpPr>
            <a:spLocks noChangeShapeType="1"/>
          </p:cNvSpPr>
          <p:nvPr/>
        </p:nvSpPr>
        <p:spPr bwMode="auto">
          <a:xfrm>
            <a:off x="77724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6166</TotalTime>
  <Words>1983</Words>
  <Application>Microsoft Office PowerPoint</Application>
  <PresentationFormat>On-screen Show (4:3)</PresentationFormat>
  <Paragraphs>451</Paragraphs>
  <Slides>37</Slides>
  <Notes>37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Times New Roman</vt:lpstr>
      <vt:lpstr>Wingdings</vt:lpstr>
      <vt:lpstr>Default Design</vt:lpstr>
      <vt:lpstr>Microsoft Graph 图表</vt:lpstr>
      <vt:lpstr>Paint Shop Pro Image</vt:lpstr>
      <vt:lpstr>Multicore Architectures</vt:lpstr>
      <vt:lpstr>As Moore’s law goes on…</vt:lpstr>
      <vt:lpstr>…heating becomes a problem</vt:lpstr>
      <vt:lpstr>Keeping Moore’s law alive</vt:lpstr>
      <vt:lpstr>Instruction-level parallelism (ILP)</vt:lpstr>
      <vt:lpstr>Thread-level parallelism (TLP)</vt:lpstr>
      <vt:lpstr>Multicore power vs. performance</vt:lpstr>
      <vt:lpstr>The cores run in parallel</vt:lpstr>
      <vt:lpstr>Within each core, threads are time-sliced (just like on a uniprocessor)</vt:lpstr>
      <vt:lpstr>Multiprocessor memory types</vt:lpstr>
      <vt:lpstr>Multicore processor is a special kind of a multiprocessor: All processors are on the same chip </vt:lpstr>
      <vt:lpstr>The memory hierarchy</vt:lpstr>
      <vt:lpstr>Intel Xeon processors</vt:lpstr>
      <vt:lpstr>Designs with private L2 caches</vt:lpstr>
      <vt:lpstr>Private vs shared caches</vt:lpstr>
      <vt:lpstr>The cache coherence problem</vt:lpstr>
      <vt:lpstr>The cache coherence problem</vt:lpstr>
      <vt:lpstr>PowerPoint Presentation</vt:lpstr>
      <vt:lpstr>PowerPoint Presentation</vt:lpstr>
      <vt:lpstr>PowerPoint Presentation</vt:lpstr>
      <vt:lpstr>PowerPoint Presentation</vt:lpstr>
      <vt:lpstr>Invalidation Protocol with Snooping</vt:lpstr>
      <vt:lpstr>Inter-core bus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Programming for multicore</vt:lpstr>
      <vt:lpstr>Assigning threads to the cores</vt:lpstr>
      <vt:lpstr>Default Affinities</vt:lpstr>
      <vt:lpstr>Soft affinity</vt:lpstr>
      <vt:lpstr>Hard affinity</vt:lpstr>
      <vt:lpstr>When to set your own affinities</vt:lpstr>
      <vt:lpstr>Summary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Multi-core architectures</dc:title>
  <dc:creator>SCS</dc:creator>
  <cp:lastModifiedBy>Zonghua Gu</cp:lastModifiedBy>
  <cp:revision>596</cp:revision>
  <dcterms:created xsi:type="dcterms:W3CDTF">2006-04-25T21:28:16Z</dcterms:created>
  <dcterms:modified xsi:type="dcterms:W3CDTF">2020-04-21T07:17:56Z</dcterms:modified>
</cp:coreProperties>
</file>