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1"/>
  </p:notesMasterIdLst>
  <p:handoutMasterIdLst>
    <p:handoutMasterId r:id="rId52"/>
  </p:handoutMasterIdLst>
  <p:sldIdLst>
    <p:sldId id="384" r:id="rId2"/>
    <p:sldId id="387" r:id="rId3"/>
    <p:sldId id="506" r:id="rId4"/>
    <p:sldId id="507" r:id="rId5"/>
    <p:sldId id="363" r:id="rId6"/>
    <p:sldId id="508" r:id="rId7"/>
    <p:sldId id="509" r:id="rId8"/>
    <p:sldId id="366" r:id="rId9"/>
    <p:sldId id="367" r:id="rId10"/>
    <p:sldId id="408" r:id="rId11"/>
    <p:sldId id="511" r:id="rId12"/>
    <p:sldId id="430" r:id="rId13"/>
    <p:sldId id="504" r:id="rId14"/>
    <p:sldId id="415" r:id="rId15"/>
    <p:sldId id="512" r:id="rId16"/>
    <p:sldId id="369" r:id="rId17"/>
    <p:sldId id="520" r:id="rId18"/>
    <p:sldId id="519" r:id="rId19"/>
    <p:sldId id="435" r:id="rId20"/>
    <p:sldId id="371" r:id="rId21"/>
    <p:sldId id="513" r:id="rId22"/>
    <p:sldId id="372" r:id="rId23"/>
    <p:sldId id="434" r:id="rId24"/>
    <p:sldId id="373" r:id="rId25"/>
    <p:sldId id="424" r:id="rId26"/>
    <p:sldId id="505" r:id="rId27"/>
    <p:sldId id="514" r:id="rId28"/>
    <p:sldId id="515" r:id="rId29"/>
    <p:sldId id="383" r:id="rId30"/>
    <p:sldId id="516" r:id="rId31"/>
    <p:sldId id="517" r:id="rId32"/>
    <p:sldId id="518" r:id="rId33"/>
    <p:sldId id="416" r:id="rId34"/>
    <p:sldId id="417" r:id="rId35"/>
    <p:sldId id="418" r:id="rId36"/>
    <p:sldId id="501" r:id="rId37"/>
    <p:sldId id="503" r:id="rId38"/>
    <p:sldId id="428" r:id="rId39"/>
    <p:sldId id="429" r:id="rId40"/>
    <p:sldId id="431" r:id="rId41"/>
    <p:sldId id="432" r:id="rId42"/>
    <p:sldId id="472" r:id="rId43"/>
    <p:sldId id="474" r:id="rId44"/>
    <p:sldId id="478" r:id="rId45"/>
    <p:sldId id="479" r:id="rId46"/>
    <p:sldId id="475" r:id="rId47"/>
    <p:sldId id="484" r:id="rId48"/>
    <p:sldId id="480" r:id="rId49"/>
    <p:sldId id="481" r:id="rId5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387"/>
            <p14:sldId id="506"/>
            <p14:sldId id="507"/>
            <p14:sldId id="363"/>
            <p14:sldId id="508"/>
            <p14:sldId id="509"/>
            <p14:sldId id="366"/>
            <p14:sldId id="367"/>
            <p14:sldId id="408"/>
            <p14:sldId id="511"/>
            <p14:sldId id="430"/>
            <p14:sldId id="504"/>
            <p14:sldId id="415"/>
            <p14:sldId id="512"/>
            <p14:sldId id="369"/>
            <p14:sldId id="520"/>
            <p14:sldId id="519"/>
            <p14:sldId id="435"/>
            <p14:sldId id="371"/>
            <p14:sldId id="513"/>
            <p14:sldId id="372"/>
            <p14:sldId id="434"/>
            <p14:sldId id="373"/>
            <p14:sldId id="424"/>
            <p14:sldId id="505"/>
            <p14:sldId id="514"/>
            <p14:sldId id="515"/>
            <p14:sldId id="383"/>
            <p14:sldId id="516"/>
            <p14:sldId id="517"/>
            <p14:sldId id="518"/>
            <p14:sldId id="416"/>
            <p14:sldId id="417"/>
            <p14:sldId id="418"/>
            <p14:sldId id="501"/>
            <p14:sldId id="503"/>
            <p14:sldId id="428"/>
            <p14:sldId id="429"/>
            <p14:sldId id="431"/>
            <p14:sldId id="432"/>
            <p14:sldId id="472"/>
            <p14:sldId id="474"/>
            <p14:sldId id="478"/>
            <p14:sldId id="479"/>
            <p14:sldId id="475"/>
            <p14:sldId id="484"/>
            <p14:sldId id="480"/>
            <p14:sldId id="4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659" autoAdjust="0"/>
    <p:restoredTop sz="83110" autoAdjust="0"/>
  </p:normalViewPr>
  <p:slideViewPr>
    <p:cSldViewPr>
      <p:cViewPr varScale="1">
        <p:scale>
          <a:sx n="108" d="100"/>
          <a:sy n="108" d="100"/>
        </p:scale>
        <p:origin x="19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8"/>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76947-F161-7542-B30F-8D249BB9564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F0AA7D3-BD62-0E48-A792-5A662CC5D701}">
      <dgm:prSet phldrT="[Text]"/>
      <dgm:spPr/>
      <dgm:t>
        <a:bodyPr/>
        <a:lstStyle/>
        <a:p>
          <a:r>
            <a:rPr lang="en-US" dirty="0">
              <a:latin typeface="+mj-lt"/>
            </a:rPr>
            <a:t>D</a:t>
          </a:r>
          <a:r>
            <a:rPr lang="en-US" dirty="0">
              <a:latin typeface="+mj-lt"/>
              <a:ea typeface="+mn-ea"/>
              <a:cs typeface="+mn-cs"/>
            </a:rPr>
            <a:t>atabase management system (DBMS)</a:t>
          </a:r>
          <a:endParaRPr lang="en-US" dirty="0">
            <a:latin typeface="+mj-lt"/>
          </a:endParaRPr>
        </a:p>
      </dgm:t>
    </dgm:pt>
    <dgm:pt modelId="{561906E6-2DF5-214C-B250-F52B4D78A433}" type="parTrans" cxnId="{094F8C80-4F9D-9141-A1A2-3F16BFE8E92A}">
      <dgm:prSet/>
      <dgm:spPr/>
      <dgm:t>
        <a:bodyPr/>
        <a:lstStyle/>
        <a:p>
          <a:endParaRPr lang="en-US"/>
        </a:p>
      </dgm:t>
    </dgm:pt>
    <dgm:pt modelId="{F2606400-A3D7-8B49-8472-301E5153E25E}" type="sibTrans" cxnId="{094F8C80-4F9D-9141-A1A2-3F16BFE8E92A}">
      <dgm:prSet/>
      <dgm:spPr/>
      <dgm:t>
        <a:bodyPr/>
        <a:lstStyle/>
        <a:p>
          <a:endParaRPr lang="en-US"/>
        </a:p>
      </dgm:t>
    </dgm:pt>
    <dgm:pt modelId="{87AC066D-44C6-1B43-8284-E2F12D3817BB}">
      <dgm:prSet/>
      <dgm:spPr/>
      <dgm:t>
        <a:bodyPr/>
        <a:lstStyle/>
        <a:p>
          <a:r>
            <a:rPr lang="en-US" dirty="0">
              <a:latin typeface="+mj-lt"/>
            </a:rPr>
            <a:t>S</a:t>
          </a:r>
          <a:r>
            <a:rPr lang="en-US" dirty="0">
              <a:latin typeface="+mj-lt"/>
              <a:ea typeface="+mn-ea"/>
            </a:rPr>
            <a:t>uite of programs for constructing and maintaining the database</a:t>
          </a:r>
        </a:p>
      </dgm:t>
    </dgm:pt>
    <dgm:pt modelId="{1EEAFFC9-EDFC-4540-8816-D030D1E4E65D}" type="parTrans" cxnId="{BDF9D263-285C-9E4D-B976-879B5EF8F2A3}">
      <dgm:prSet/>
      <dgm:spPr/>
      <dgm:t>
        <a:bodyPr/>
        <a:lstStyle/>
        <a:p>
          <a:endParaRPr lang="en-US"/>
        </a:p>
      </dgm:t>
    </dgm:pt>
    <dgm:pt modelId="{2FF38173-8318-2A4F-BCA4-9F3B406B8BF9}" type="sibTrans" cxnId="{BDF9D263-285C-9E4D-B976-879B5EF8F2A3}">
      <dgm:prSet/>
      <dgm:spPr/>
      <dgm:t>
        <a:bodyPr/>
        <a:lstStyle/>
        <a:p>
          <a:endParaRPr lang="en-US"/>
        </a:p>
      </dgm:t>
    </dgm:pt>
    <dgm:pt modelId="{94F49E41-03FC-9E43-95C0-C1806F09893E}">
      <dgm:prSet/>
      <dgm:spPr/>
      <dgm:t>
        <a:bodyPr/>
        <a:lstStyle/>
        <a:p>
          <a:r>
            <a:rPr lang="en-US" altLang="zh-CN" dirty="0">
              <a:latin typeface="+mj-lt"/>
              <a:ea typeface="+mn-ea"/>
            </a:rPr>
            <a:t>SQL (Structured </a:t>
          </a:r>
          <a:r>
            <a:rPr lang="en-US" dirty="0">
              <a:latin typeface="+mj-lt"/>
              <a:ea typeface="+mn-ea"/>
            </a:rPr>
            <a:t>Query language) provides a uniform interface to the database</a:t>
          </a:r>
        </a:p>
      </dgm:t>
    </dgm:pt>
    <dgm:pt modelId="{C8480A74-99E2-2B42-B2AB-FA8188F482F9}" type="parTrans" cxnId="{C469F6A0-B37F-8644-8586-025A289A983D}">
      <dgm:prSet/>
      <dgm:spPr/>
      <dgm:t>
        <a:bodyPr/>
        <a:lstStyle/>
        <a:p>
          <a:endParaRPr lang="en-US"/>
        </a:p>
      </dgm:t>
    </dgm:pt>
    <dgm:pt modelId="{0799FA2D-67C8-B74B-9AFF-FB2EC8199BC9}" type="sibTrans" cxnId="{C469F6A0-B37F-8644-8586-025A289A983D}">
      <dgm:prSet/>
      <dgm:spPr/>
      <dgm:t>
        <a:bodyPr/>
        <a:lstStyle/>
        <a:p>
          <a:endParaRPr lang="en-US"/>
        </a:p>
      </dgm:t>
    </dgm:pt>
    <dgm:pt modelId="{4BD554FD-5624-D540-9D0B-15CE56AB3AEC}" type="pres">
      <dgm:prSet presAssocID="{D8676947-F161-7542-B30F-8D249BB95649}" presName="Name0" presStyleCnt="0">
        <dgm:presLayoutVars>
          <dgm:dir/>
          <dgm:animLvl val="lvl"/>
          <dgm:resizeHandles val="exact"/>
        </dgm:presLayoutVars>
      </dgm:prSet>
      <dgm:spPr/>
    </dgm:pt>
    <dgm:pt modelId="{592666C3-9DC5-AE4A-A7B5-9EA0A106C73E}" type="pres">
      <dgm:prSet presAssocID="{BF0AA7D3-BD62-0E48-A792-5A662CC5D701}" presName="composite" presStyleCnt="0"/>
      <dgm:spPr/>
    </dgm:pt>
    <dgm:pt modelId="{C47B15C8-A880-7648-A14E-9CF40B4018BE}" type="pres">
      <dgm:prSet presAssocID="{BF0AA7D3-BD62-0E48-A792-5A662CC5D701}" presName="parTx" presStyleLbl="alignNode1" presStyleIdx="0" presStyleCnt="1">
        <dgm:presLayoutVars>
          <dgm:chMax val="0"/>
          <dgm:chPref val="0"/>
          <dgm:bulletEnabled val="1"/>
        </dgm:presLayoutVars>
      </dgm:prSet>
      <dgm:spPr/>
    </dgm:pt>
    <dgm:pt modelId="{F9ADF569-AC0A-C44F-8A4D-F54EE5B06548}" type="pres">
      <dgm:prSet presAssocID="{BF0AA7D3-BD62-0E48-A792-5A662CC5D701}" presName="desTx" presStyleLbl="alignAccFollowNode1" presStyleIdx="0" presStyleCnt="1">
        <dgm:presLayoutVars>
          <dgm:bulletEnabled val="1"/>
        </dgm:presLayoutVars>
      </dgm:prSet>
      <dgm:spPr/>
    </dgm:pt>
  </dgm:ptLst>
  <dgm:cxnLst>
    <dgm:cxn modelId="{BE72F22C-D732-C54C-BAA3-C848300FF89C}" type="presOf" srcId="{87AC066D-44C6-1B43-8284-E2F12D3817BB}" destId="{F9ADF569-AC0A-C44F-8A4D-F54EE5B06548}" srcOrd="0" destOrd="0" presId="urn:microsoft.com/office/officeart/2005/8/layout/hList1"/>
    <dgm:cxn modelId="{BDF9D263-285C-9E4D-B976-879B5EF8F2A3}" srcId="{BF0AA7D3-BD62-0E48-A792-5A662CC5D701}" destId="{87AC066D-44C6-1B43-8284-E2F12D3817BB}" srcOrd="0" destOrd="0" parTransId="{1EEAFFC9-EDFC-4540-8816-D030D1E4E65D}" sibTransId="{2FF38173-8318-2A4F-BCA4-9F3B406B8BF9}"/>
    <dgm:cxn modelId="{6E680154-9150-A846-896E-99117B1F312B}" type="presOf" srcId="{BF0AA7D3-BD62-0E48-A792-5A662CC5D701}" destId="{C47B15C8-A880-7648-A14E-9CF40B4018BE}" srcOrd="0" destOrd="0" presId="urn:microsoft.com/office/officeart/2005/8/layout/hList1"/>
    <dgm:cxn modelId="{094F8C80-4F9D-9141-A1A2-3F16BFE8E92A}" srcId="{D8676947-F161-7542-B30F-8D249BB95649}" destId="{BF0AA7D3-BD62-0E48-A792-5A662CC5D701}" srcOrd="0" destOrd="0" parTransId="{561906E6-2DF5-214C-B250-F52B4D78A433}" sibTransId="{F2606400-A3D7-8B49-8472-301E5153E25E}"/>
    <dgm:cxn modelId="{C469F6A0-B37F-8644-8586-025A289A983D}" srcId="{BF0AA7D3-BD62-0E48-A792-5A662CC5D701}" destId="{94F49E41-03FC-9E43-95C0-C1806F09893E}" srcOrd="1" destOrd="0" parTransId="{C8480A74-99E2-2B42-B2AB-FA8188F482F9}" sibTransId="{0799FA2D-67C8-B74B-9AFF-FB2EC8199BC9}"/>
    <dgm:cxn modelId="{4D60DCAE-D4E1-4B46-8635-974A73025942}" type="presOf" srcId="{D8676947-F161-7542-B30F-8D249BB95649}" destId="{4BD554FD-5624-D540-9D0B-15CE56AB3AEC}" srcOrd="0" destOrd="0" presId="urn:microsoft.com/office/officeart/2005/8/layout/hList1"/>
    <dgm:cxn modelId="{A0BA7EC5-13DF-F844-A954-F202058302DE}" type="presOf" srcId="{94F49E41-03FC-9E43-95C0-C1806F09893E}" destId="{F9ADF569-AC0A-C44F-8A4D-F54EE5B06548}" srcOrd="0" destOrd="1" presId="urn:microsoft.com/office/officeart/2005/8/layout/hList1"/>
    <dgm:cxn modelId="{46808064-9E17-014A-9F5A-2DDC862197A8}" type="presParOf" srcId="{4BD554FD-5624-D540-9D0B-15CE56AB3AEC}" destId="{592666C3-9DC5-AE4A-A7B5-9EA0A106C73E}" srcOrd="0" destOrd="0" presId="urn:microsoft.com/office/officeart/2005/8/layout/hList1"/>
    <dgm:cxn modelId="{3829B52E-47B8-8345-8BC8-A2F1AF513838}" type="presParOf" srcId="{592666C3-9DC5-AE4A-A7B5-9EA0A106C73E}" destId="{C47B15C8-A880-7648-A14E-9CF40B4018BE}" srcOrd="0" destOrd="0" presId="urn:microsoft.com/office/officeart/2005/8/layout/hList1"/>
    <dgm:cxn modelId="{4CB7B02C-56D8-6D4D-90D8-B8D4434AAD8F}" type="presParOf" srcId="{592666C3-9DC5-AE4A-A7B5-9EA0A106C73E}" destId="{F9ADF569-AC0A-C44F-8A4D-F54EE5B065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05404-D79C-8242-ADA1-868C0474B31D}" type="doc">
      <dgm:prSet loTypeId="urn:microsoft.com/office/officeart/2005/8/layout/hList1" loCatId="list" qsTypeId="urn:microsoft.com/office/officeart/2005/8/quickstyle/simple4" qsCatId="simple" csTypeId="urn:microsoft.com/office/officeart/2005/8/colors/accent1_3" csCatId="accent1" phldr="1"/>
      <dgm:spPr/>
      <dgm:t>
        <a:bodyPr/>
        <a:lstStyle/>
        <a:p>
          <a:endParaRPr lang="en-US"/>
        </a:p>
      </dgm:t>
    </dgm:pt>
    <dgm:pt modelId="{073F2D7D-7B12-5443-9C8C-2E0745CAE5C2}">
      <dgm:prSet custT="1"/>
      <dgm:spPr>
        <a:solidFill>
          <a:schemeClr val="accent5"/>
        </a:solidFill>
        <a:ln w="19050">
          <a:solidFill>
            <a:schemeClr val="bg1"/>
          </a:solidFill>
        </a:ln>
      </dgm:spPr>
      <dgm:t>
        <a:bodyPr/>
        <a:lstStyle/>
        <a:p>
          <a:r>
            <a:rPr lang="en-US" sz="2000" b="0" i="0" dirty="0">
              <a:solidFill>
                <a:schemeClr val="bg1"/>
              </a:solidFill>
              <a:effectLst/>
              <a:latin typeface="+mj-lt"/>
            </a:rPr>
            <a:t>Application owner</a:t>
          </a:r>
        </a:p>
      </dgm:t>
    </dgm:pt>
    <dgm:pt modelId="{FAE921F1-5695-E643-9DEB-142906FF7E81}" type="parTrans" cxnId="{00CD53DC-40C5-4F47-ABCE-BCD3F006446C}">
      <dgm:prSet/>
      <dgm:spPr/>
      <dgm:t>
        <a:bodyPr/>
        <a:lstStyle/>
        <a:p>
          <a:endParaRPr lang="en-US" sz="2000"/>
        </a:p>
      </dgm:t>
    </dgm:pt>
    <dgm:pt modelId="{7071FB6B-00F7-384E-A4A3-D3E005662C56}" type="sibTrans" cxnId="{00CD53DC-40C5-4F47-ABCE-BCD3F006446C}">
      <dgm:prSet/>
      <dgm:spPr/>
      <dgm:t>
        <a:bodyPr/>
        <a:lstStyle/>
        <a:p>
          <a:endParaRPr lang="en-US" sz="2000"/>
        </a:p>
      </dgm:t>
    </dgm:pt>
    <dgm:pt modelId="{2FBF415C-5933-0442-BE06-448117A0CA37}">
      <dgm:prSet custT="1"/>
      <dgm:spPr>
        <a:solidFill>
          <a:schemeClr val="accent5"/>
        </a:solidFill>
        <a:ln w="19050">
          <a:solidFill>
            <a:schemeClr val="bg1"/>
          </a:solidFill>
        </a:ln>
      </dgm:spPr>
      <dgm:t>
        <a:bodyPr/>
        <a:lstStyle/>
        <a:p>
          <a:r>
            <a:rPr lang="en-US" sz="2000" dirty="0">
              <a:solidFill>
                <a:schemeClr val="bg1"/>
              </a:solidFill>
              <a:effectLst/>
              <a:latin typeface="+mj-lt"/>
            </a:rPr>
            <a:t>End user</a:t>
          </a:r>
        </a:p>
      </dgm:t>
    </dgm:pt>
    <dgm:pt modelId="{B7BF6BEB-5A14-0346-B7E8-56B69C7E82ED}" type="parTrans" cxnId="{976303D3-6D3A-5B4C-BE1A-85C7C1E5F989}">
      <dgm:prSet/>
      <dgm:spPr/>
      <dgm:t>
        <a:bodyPr/>
        <a:lstStyle/>
        <a:p>
          <a:endParaRPr lang="en-US" sz="2000"/>
        </a:p>
      </dgm:t>
    </dgm:pt>
    <dgm:pt modelId="{D87C1D95-59DE-674A-A60E-9BAE93D4A510}" type="sibTrans" cxnId="{976303D3-6D3A-5B4C-BE1A-85C7C1E5F989}">
      <dgm:prSet/>
      <dgm:spPr/>
      <dgm:t>
        <a:bodyPr/>
        <a:lstStyle/>
        <a:p>
          <a:endParaRPr lang="en-US" sz="2000"/>
        </a:p>
      </dgm:t>
    </dgm:pt>
    <dgm:pt modelId="{EB757D2A-28D2-244C-BAC9-353C6AD5FDE0}">
      <dgm:prSet custT="1"/>
      <dgm:spPr>
        <a:ln w="19050">
          <a:solidFill>
            <a:schemeClr val="bg1"/>
          </a:solidFill>
        </a:ln>
      </dgm:spPr>
      <dgm:t>
        <a:bodyPr/>
        <a:lstStyle/>
        <a:p>
          <a:r>
            <a:rPr lang="en-US" sz="1600" dirty="0">
              <a:effectLst/>
              <a:latin typeface="+mj-lt"/>
              <a:ea typeface="ＭＳ Ｐゴシック" pitchFamily="-109" charset="-128"/>
            </a:rPr>
            <a:t>An end user who operates on database objects via a particular application but does not own any of the database objects</a:t>
          </a:r>
        </a:p>
      </dgm:t>
    </dgm:pt>
    <dgm:pt modelId="{610DD4F8-AAF6-934A-9E06-6A60E869A9DD}" type="parTrans" cxnId="{636CFA4D-344C-5B40-97C2-CB947EED6815}">
      <dgm:prSet/>
      <dgm:spPr/>
      <dgm:t>
        <a:bodyPr/>
        <a:lstStyle/>
        <a:p>
          <a:endParaRPr lang="en-US" sz="2000"/>
        </a:p>
      </dgm:t>
    </dgm:pt>
    <dgm:pt modelId="{948E45A3-B7B6-A640-97ED-2EC296E3DAE2}" type="sibTrans" cxnId="{636CFA4D-344C-5B40-97C2-CB947EED6815}">
      <dgm:prSet/>
      <dgm:spPr/>
      <dgm:t>
        <a:bodyPr/>
        <a:lstStyle/>
        <a:p>
          <a:endParaRPr lang="en-US" sz="2000"/>
        </a:p>
      </dgm:t>
    </dgm:pt>
    <dgm:pt modelId="{BB163543-EFCD-E84A-9737-549C945F9EE9}">
      <dgm:prSet custT="1"/>
      <dgm:spPr>
        <a:solidFill>
          <a:schemeClr val="accent5"/>
        </a:solidFill>
        <a:ln w="19050">
          <a:solidFill>
            <a:schemeClr val="bg1"/>
          </a:solidFill>
        </a:ln>
      </dgm:spPr>
      <dgm:t>
        <a:bodyPr/>
        <a:lstStyle/>
        <a:p>
          <a:r>
            <a:rPr lang="en-US" sz="2000" dirty="0">
              <a:solidFill>
                <a:schemeClr val="bg1"/>
              </a:solidFill>
              <a:effectLst/>
              <a:latin typeface="+mj-lt"/>
            </a:rPr>
            <a:t>Administrator</a:t>
          </a:r>
        </a:p>
      </dgm:t>
    </dgm:pt>
    <dgm:pt modelId="{83838ED9-1286-7A42-A4A8-8549393512A9}" type="parTrans" cxnId="{E2BC0F2E-0987-5D46-BF08-A32C9A85C72B}">
      <dgm:prSet/>
      <dgm:spPr/>
      <dgm:t>
        <a:bodyPr/>
        <a:lstStyle/>
        <a:p>
          <a:endParaRPr lang="en-US" sz="2000"/>
        </a:p>
      </dgm:t>
    </dgm:pt>
    <dgm:pt modelId="{80AED100-8F8E-3649-90C6-F7A305ACB602}" type="sibTrans" cxnId="{E2BC0F2E-0987-5D46-BF08-A32C9A85C72B}">
      <dgm:prSet/>
      <dgm:spPr/>
      <dgm:t>
        <a:bodyPr/>
        <a:lstStyle/>
        <a:p>
          <a:endParaRPr lang="en-US" sz="2000"/>
        </a:p>
      </dgm:t>
    </dgm:pt>
    <dgm:pt modelId="{60DB49EC-3C25-5E42-AFDD-57D4BCEE3D46}">
      <dgm:prSet custT="1"/>
      <dgm:spPr>
        <a:ln w="19050">
          <a:solidFill>
            <a:schemeClr val="bg1"/>
          </a:solidFill>
        </a:ln>
      </dgm:spPr>
      <dgm:t>
        <a:bodyPr/>
        <a:lstStyle/>
        <a:p>
          <a:r>
            <a:rPr lang="en-US" sz="1600" dirty="0">
              <a:effectLst/>
              <a:latin typeface="+mj-lt"/>
              <a:ea typeface="ＭＳ Ｐゴシック" pitchFamily="-109" charset="-128"/>
            </a:rPr>
            <a:t>User who has administrative responsibility for part or all of the database</a:t>
          </a:r>
        </a:p>
      </dgm:t>
    </dgm:pt>
    <dgm:pt modelId="{EAB19AE8-7553-8C4C-9AA4-97AE38E20E6D}" type="parTrans" cxnId="{3182F4A5-734A-AE45-97ED-CFFF2EBCD75F}">
      <dgm:prSet/>
      <dgm:spPr/>
      <dgm:t>
        <a:bodyPr/>
        <a:lstStyle/>
        <a:p>
          <a:endParaRPr lang="en-US" sz="2000"/>
        </a:p>
      </dgm:t>
    </dgm:pt>
    <dgm:pt modelId="{5DA5D212-08C6-D047-94E2-BF14052D8504}" type="sibTrans" cxnId="{3182F4A5-734A-AE45-97ED-CFFF2EBCD75F}">
      <dgm:prSet/>
      <dgm:spPr/>
      <dgm:t>
        <a:bodyPr/>
        <a:lstStyle/>
        <a:p>
          <a:endParaRPr lang="en-US" sz="2000"/>
        </a:p>
      </dgm:t>
    </dgm:pt>
    <dgm:pt modelId="{5ABD1CB0-9C1C-7F46-8517-75393D7A26F9}">
      <dgm:prSet custT="1"/>
      <dgm:spPr>
        <a:ln w="19050">
          <a:solidFill>
            <a:schemeClr val="bg1"/>
          </a:solidFill>
        </a:ln>
      </dgm:spPr>
      <dgm:t>
        <a:bodyPr/>
        <a:lstStyle/>
        <a:p>
          <a:r>
            <a:rPr lang="en-US" sz="1600" dirty="0">
              <a:effectLst/>
              <a:latin typeface="+mj-lt"/>
              <a:ea typeface="ＭＳ Ｐゴシック" pitchFamily="-109" charset="-128"/>
            </a:rPr>
            <a:t>An end user who owns database objects as part of an application</a:t>
          </a:r>
          <a:endParaRPr lang="en-US" sz="1800" dirty="0">
            <a:effectLst/>
            <a:latin typeface="+mj-lt"/>
          </a:endParaRPr>
        </a:p>
      </dgm:t>
    </dgm:pt>
    <dgm:pt modelId="{DF240F3E-0077-1E4D-AA2A-F7313EF20117}" type="parTrans" cxnId="{89F67F8C-0D6B-D941-B9B4-95EBD7BD91E4}">
      <dgm:prSet/>
      <dgm:spPr/>
      <dgm:t>
        <a:bodyPr/>
        <a:lstStyle/>
        <a:p>
          <a:endParaRPr lang="en-US" sz="2000"/>
        </a:p>
      </dgm:t>
    </dgm:pt>
    <dgm:pt modelId="{B32B0882-3FCB-BF40-8B3F-B0854A5EED26}" type="sibTrans" cxnId="{89F67F8C-0D6B-D941-B9B4-95EBD7BD91E4}">
      <dgm:prSet/>
      <dgm:spPr/>
      <dgm:t>
        <a:bodyPr/>
        <a:lstStyle/>
        <a:p>
          <a:endParaRPr lang="en-US" sz="2000"/>
        </a:p>
      </dgm:t>
    </dgm:pt>
    <dgm:pt modelId="{0DDF242A-832C-D348-B43D-48C85DDA1821}" type="pres">
      <dgm:prSet presAssocID="{0AC05404-D79C-8242-ADA1-868C0474B31D}" presName="Name0" presStyleCnt="0">
        <dgm:presLayoutVars>
          <dgm:dir/>
          <dgm:animLvl val="lvl"/>
          <dgm:resizeHandles val="exact"/>
        </dgm:presLayoutVars>
      </dgm:prSet>
      <dgm:spPr/>
    </dgm:pt>
    <dgm:pt modelId="{97FB3A73-F269-B549-882A-25A277DD7E8C}" type="pres">
      <dgm:prSet presAssocID="{073F2D7D-7B12-5443-9C8C-2E0745CAE5C2}" presName="composite" presStyleCnt="0"/>
      <dgm:spPr/>
    </dgm:pt>
    <dgm:pt modelId="{844F264B-30FD-E241-9CBE-34B109D2539E}" type="pres">
      <dgm:prSet presAssocID="{073F2D7D-7B12-5443-9C8C-2E0745CAE5C2}" presName="parTx" presStyleLbl="alignNode1" presStyleIdx="0" presStyleCnt="3">
        <dgm:presLayoutVars>
          <dgm:chMax val="0"/>
          <dgm:chPref val="0"/>
          <dgm:bulletEnabled val="1"/>
        </dgm:presLayoutVars>
      </dgm:prSet>
      <dgm:spPr/>
    </dgm:pt>
    <dgm:pt modelId="{7ECD17B7-684C-2845-ACF8-8E9050953787}" type="pres">
      <dgm:prSet presAssocID="{073F2D7D-7B12-5443-9C8C-2E0745CAE5C2}" presName="desTx" presStyleLbl="alignAccFollowNode1" presStyleIdx="0" presStyleCnt="3">
        <dgm:presLayoutVars>
          <dgm:bulletEnabled val="1"/>
        </dgm:presLayoutVars>
      </dgm:prSet>
      <dgm:spPr/>
    </dgm:pt>
    <dgm:pt modelId="{FB774BDE-6727-7343-9672-A832EECDBE02}" type="pres">
      <dgm:prSet presAssocID="{7071FB6B-00F7-384E-A4A3-D3E005662C56}" presName="space" presStyleCnt="0"/>
      <dgm:spPr/>
    </dgm:pt>
    <dgm:pt modelId="{7E267DF8-9A1A-8D48-82AE-2D88B7199E77}" type="pres">
      <dgm:prSet presAssocID="{2FBF415C-5933-0442-BE06-448117A0CA37}" presName="composite" presStyleCnt="0"/>
      <dgm:spPr/>
    </dgm:pt>
    <dgm:pt modelId="{67E38C9A-8161-4343-AF00-E9C298D53430}" type="pres">
      <dgm:prSet presAssocID="{2FBF415C-5933-0442-BE06-448117A0CA37}" presName="parTx" presStyleLbl="alignNode1" presStyleIdx="1" presStyleCnt="3">
        <dgm:presLayoutVars>
          <dgm:chMax val="0"/>
          <dgm:chPref val="0"/>
          <dgm:bulletEnabled val="1"/>
        </dgm:presLayoutVars>
      </dgm:prSet>
      <dgm:spPr/>
    </dgm:pt>
    <dgm:pt modelId="{C8583E30-73F6-DD4F-B30F-D721DA3337DC}" type="pres">
      <dgm:prSet presAssocID="{2FBF415C-5933-0442-BE06-448117A0CA37}" presName="desTx" presStyleLbl="alignAccFollowNode1" presStyleIdx="1" presStyleCnt="3">
        <dgm:presLayoutVars>
          <dgm:bulletEnabled val="1"/>
        </dgm:presLayoutVars>
      </dgm:prSet>
      <dgm:spPr/>
    </dgm:pt>
    <dgm:pt modelId="{5249284E-B161-0641-8131-D35C34404772}" type="pres">
      <dgm:prSet presAssocID="{D87C1D95-59DE-674A-A60E-9BAE93D4A510}" presName="space" presStyleCnt="0"/>
      <dgm:spPr/>
    </dgm:pt>
    <dgm:pt modelId="{764E1CA0-604E-6A4B-B06C-9829C2C0A2CB}" type="pres">
      <dgm:prSet presAssocID="{BB163543-EFCD-E84A-9737-549C945F9EE9}" presName="composite" presStyleCnt="0"/>
      <dgm:spPr/>
    </dgm:pt>
    <dgm:pt modelId="{CE35C468-6D03-A74E-9D2B-4E2866954FF6}" type="pres">
      <dgm:prSet presAssocID="{BB163543-EFCD-E84A-9737-549C945F9EE9}" presName="parTx" presStyleLbl="alignNode1" presStyleIdx="2" presStyleCnt="3">
        <dgm:presLayoutVars>
          <dgm:chMax val="0"/>
          <dgm:chPref val="0"/>
          <dgm:bulletEnabled val="1"/>
        </dgm:presLayoutVars>
      </dgm:prSet>
      <dgm:spPr/>
    </dgm:pt>
    <dgm:pt modelId="{B2FEAAE6-536C-9647-88D6-687BF654CC73}" type="pres">
      <dgm:prSet presAssocID="{BB163543-EFCD-E84A-9737-549C945F9EE9}" presName="desTx" presStyleLbl="alignAccFollowNode1" presStyleIdx="2" presStyleCnt="3">
        <dgm:presLayoutVars>
          <dgm:bulletEnabled val="1"/>
        </dgm:presLayoutVars>
      </dgm:prSet>
      <dgm:spPr/>
    </dgm:pt>
  </dgm:ptLst>
  <dgm:cxnLst>
    <dgm:cxn modelId="{89976F02-42B8-B740-8BEA-F3357F12E39C}" type="presOf" srcId="{BB163543-EFCD-E84A-9737-549C945F9EE9}" destId="{CE35C468-6D03-A74E-9D2B-4E2866954FF6}" srcOrd="0" destOrd="0" presId="urn:microsoft.com/office/officeart/2005/8/layout/hList1"/>
    <dgm:cxn modelId="{EF9E8415-CA7E-194C-BE9F-FA58E0AA7516}" type="presOf" srcId="{EB757D2A-28D2-244C-BAC9-353C6AD5FDE0}" destId="{C8583E30-73F6-DD4F-B30F-D721DA3337DC}" srcOrd="0" destOrd="0" presId="urn:microsoft.com/office/officeart/2005/8/layout/hList1"/>
    <dgm:cxn modelId="{E2BC0F2E-0987-5D46-BF08-A32C9A85C72B}" srcId="{0AC05404-D79C-8242-ADA1-868C0474B31D}" destId="{BB163543-EFCD-E84A-9737-549C945F9EE9}" srcOrd="2" destOrd="0" parTransId="{83838ED9-1286-7A42-A4A8-8549393512A9}" sibTransId="{80AED100-8F8E-3649-90C6-F7A305ACB602}"/>
    <dgm:cxn modelId="{47F0CE5B-F0B3-334F-B1EE-EC2A63D12547}" type="presOf" srcId="{5ABD1CB0-9C1C-7F46-8517-75393D7A26F9}" destId="{7ECD17B7-684C-2845-ACF8-8E9050953787}" srcOrd="0" destOrd="0" presId="urn:microsoft.com/office/officeart/2005/8/layout/hList1"/>
    <dgm:cxn modelId="{7DC2116A-43EE-B644-82BC-7D2596EEF011}" type="presOf" srcId="{60DB49EC-3C25-5E42-AFDD-57D4BCEE3D46}" destId="{B2FEAAE6-536C-9647-88D6-687BF654CC73}" srcOrd="0" destOrd="0" presId="urn:microsoft.com/office/officeart/2005/8/layout/hList1"/>
    <dgm:cxn modelId="{636CFA4D-344C-5B40-97C2-CB947EED6815}" srcId="{2FBF415C-5933-0442-BE06-448117A0CA37}" destId="{EB757D2A-28D2-244C-BAC9-353C6AD5FDE0}" srcOrd="0" destOrd="0" parTransId="{610DD4F8-AAF6-934A-9E06-6A60E869A9DD}" sibTransId="{948E45A3-B7B6-A640-97ED-2EC296E3DAE2}"/>
    <dgm:cxn modelId="{89F67F8C-0D6B-D941-B9B4-95EBD7BD91E4}" srcId="{073F2D7D-7B12-5443-9C8C-2E0745CAE5C2}" destId="{5ABD1CB0-9C1C-7F46-8517-75393D7A26F9}" srcOrd="0" destOrd="0" parTransId="{DF240F3E-0077-1E4D-AA2A-F7313EF20117}" sibTransId="{B32B0882-3FCB-BF40-8B3F-B0854A5EED26}"/>
    <dgm:cxn modelId="{3182F4A5-734A-AE45-97ED-CFFF2EBCD75F}" srcId="{BB163543-EFCD-E84A-9737-549C945F9EE9}" destId="{60DB49EC-3C25-5E42-AFDD-57D4BCEE3D46}" srcOrd="0" destOrd="0" parTransId="{EAB19AE8-7553-8C4C-9AA4-97AE38E20E6D}" sibTransId="{5DA5D212-08C6-D047-94E2-BF14052D8504}"/>
    <dgm:cxn modelId="{3F1A28CB-12C4-384B-9B7A-DFB92F0BEBAE}" type="presOf" srcId="{2FBF415C-5933-0442-BE06-448117A0CA37}" destId="{67E38C9A-8161-4343-AF00-E9C298D53430}" srcOrd="0" destOrd="0" presId="urn:microsoft.com/office/officeart/2005/8/layout/hList1"/>
    <dgm:cxn modelId="{976303D3-6D3A-5B4C-BE1A-85C7C1E5F989}" srcId="{0AC05404-D79C-8242-ADA1-868C0474B31D}" destId="{2FBF415C-5933-0442-BE06-448117A0CA37}" srcOrd="1" destOrd="0" parTransId="{B7BF6BEB-5A14-0346-B7E8-56B69C7E82ED}" sibTransId="{D87C1D95-59DE-674A-A60E-9BAE93D4A510}"/>
    <dgm:cxn modelId="{00CD53DC-40C5-4F47-ABCE-BCD3F006446C}" srcId="{0AC05404-D79C-8242-ADA1-868C0474B31D}" destId="{073F2D7D-7B12-5443-9C8C-2E0745CAE5C2}" srcOrd="0" destOrd="0" parTransId="{FAE921F1-5695-E643-9DEB-142906FF7E81}" sibTransId="{7071FB6B-00F7-384E-A4A3-D3E005662C56}"/>
    <dgm:cxn modelId="{6B1DBCDE-881F-B84D-B043-4969228A4D22}" type="presOf" srcId="{0AC05404-D79C-8242-ADA1-868C0474B31D}" destId="{0DDF242A-832C-D348-B43D-48C85DDA1821}" srcOrd="0" destOrd="0" presId="urn:microsoft.com/office/officeart/2005/8/layout/hList1"/>
    <dgm:cxn modelId="{36D33BF1-7670-3A4D-8055-234E40980A8F}" type="presOf" srcId="{073F2D7D-7B12-5443-9C8C-2E0745CAE5C2}" destId="{844F264B-30FD-E241-9CBE-34B109D2539E}" srcOrd="0" destOrd="0" presId="urn:microsoft.com/office/officeart/2005/8/layout/hList1"/>
    <dgm:cxn modelId="{DE6B50B5-A741-904A-A62F-82C5120DF3EC}" type="presParOf" srcId="{0DDF242A-832C-D348-B43D-48C85DDA1821}" destId="{97FB3A73-F269-B549-882A-25A277DD7E8C}" srcOrd="0" destOrd="0" presId="urn:microsoft.com/office/officeart/2005/8/layout/hList1"/>
    <dgm:cxn modelId="{7169BEE4-C2F3-7B44-B31C-93FF521334A4}" type="presParOf" srcId="{97FB3A73-F269-B549-882A-25A277DD7E8C}" destId="{844F264B-30FD-E241-9CBE-34B109D2539E}" srcOrd="0" destOrd="0" presId="urn:microsoft.com/office/officeart/2005/8/layout/hList1"/>
    <dgm:cxn modelId="{31AD9CCE-0670-EB4F-A5B3-8E5CE658C39F}" type="presParOf" srcId="{97FB3A73-F269-B549-882A-25A277DD7E8C}" destId="{7ECD17B7-684C-2845-ACF8-8E9050953787}" srcOrd="1" destOrd="0" presId="urn:microsoft.com/office/officeart/2005/8/layout/hList1"/>
    <dgm:cxn modelId="{EA861C79-F503-614E-84FF-9AB11C29BFE5}" type="presParOf" srcId="{0DDF242A-832C-D348-B43D-48C85DDA1821}" destId="{FB774BDE-6727-7343-9672-A832EECDBE02}" srcOrd="1" destOrd="0" presId="urn:microsoft.com/office/officeart/2005/8/layout/hList1"/>
    <dgm:cxn modelId="{E4C7F074-1F56-E445-B644-68EB19609578}" type="presParOf" srcId="{0DDF242A-832C-D348-B43D-48C85DDA1821}" destId="{7E267DF8-9A1A-8D48-82AE-2D88B7199E77}" srcOrd="2" destOrd="0" presId="urn:microsoft.com/office/officeart/2005/8/layout/hList1"/>
    <dgm:cxn modelId="{D227A470-3DAE-2D41-88BC-EDB074C0F7BE}" type="presParOf" srcId="{7E267DF8-9A1A-8D48-82AE-2D88B7199E77}" destId="{67E38C9A-8161-4343-AF00-E9C298D53430}" srcOrd="0" destOrd="0" presId="urn:microsoft.com/office/officeart/2005/8/layout/hList1"/>
    <dgm:cxn modelId="{3097E83C-A43E-FF48-B6E0-4C000748FD3A}" type="presParOf" srcId="{7E267DF8-9A1A-8D48-82AE-2D88B7199E77}" destId="{C8583E30-73F6-DD4F-B30F-D721DA3337DC}" srcOrd="1" destOrd="0" presId="urn:microsoft.com/office/officeart/2005/8/layout/hList1"/>
    <dgm:cxn modelId="{30BA8E34-9E63-5D4E-858B-E6B8C7A34108}" type="presParOf" srcId="{0DDF242A-832C-D348-B43D-48C85DDA1821}" destId="{5249284E-B161-0641-8131-D35C34404772}" srcOrd="3" destOrd="0" presId="urn:microsoft.com/office/officeart/2005/8/layout/hList1"/>
    <dgm:cxn modelId="{652FBE45-2944-F144-A4D3-1FC879F38FA9}" type="presParOf" srcId="{0DDF242A-832C-D348-B43D-48C85DDA1821}" destId="{764E1CA0-604E-6A4B-B06C-9829C2C0A2CB}" srcOrd="4" destOrd="0" presId="urn:microsoft.com/office/officeart/2005/8/layout/hList1"/>
    <dgm:cxn modelId="{0E093F17-8111-A44B-B43E-BCFF8FB0DD4B}" type="presParOf" srcId="{764E1CA0-604E-6A4B-B06C-9829C2C0A2CB}" destId="{CE35C468-6D03-A74E-9D2B-4E2866954FF6}" srcOrd="0" destOrd="0" presId="urn:microsoft.com/office/officeart/2005/8/layout/hList1"/>
    <dgm:cxn modelId="{280DB419-2823-F94B-AA54-03282D7A4A9A}" type="presParOf" srcId="{764E1CA0-604E-6A4B-B06C-9829C2C0A2CB}" destId="{B2FEAAE6-536C-9647-88D6-687BF654CC7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A86BC4-D146-9E42-AAE2-F230F1D72B15}" type="doc">
      <dgm:prSet loTypeId="urn:microsoft.com/office/officeart/2005/8/layout/venn1" loCatId="relationship" qsTypeId="urn:microsoft.com/office/officeart/2005/8/quickstyle/3D1" qsCatId="3D" csTypeId="urn:microsoft.com/office/officeart/2005/8/colors/colorful4" csCatId="colorful" phldr="1"/>
      <dgm:spPr/>
      <dgm:t>
        <a:bodyPr/>
        <a:lstStyle/>
        <a:p>
          <a:endParaRPr lang="en-US"/>
        </a:p>
      </dgm:t>
    </dgm:pt>
    <dgm:pt modelId="{E3A37495-5A35-6147-A934-EA04BFC5A5D1}">
      <dgm:prSet custT="1"/>
      <dgm:spPr/>
      <dgm:t>
        <a:bodyPr/>
        <a:lstStyle/>
        <a:p>
          <a:pPr rtl="0"/>
          <a:r>
            <a:rPr lang="en-US" sz="11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gm:t>
    </dgm:pt>
    <dgm:pt modelId="{974015C9-59F5-3544-A7C9-AD2FBD7B3C0F}" type="parTrans" cxnId="{139EB84A-73FC-2749-A106-FE4F0FD4CDE1}">
      <dgm:prSet/>
      <dgm:spPr/>
      <dgm:t>
        <a:bodyPr/>
        <a:lstStyle/>
        <a:p>
          <a:endParaRPr lang="en-US"/>
        </a:p>
      </dgm:t>
    </dgm:pt>
    <dgm:pt modelId="{D4633B89-25C8-4F47-856D-122E6BAC8BC8}" type="sibTrans" cxnId="{139EB84A-73FC-2749-A106-FE4F0FD4CDE1}">
      <dgm:prSet/>
      <dgm:spPr/>
      <dgm:t>
        <a:bodyPr/>
        <a:lstStyle/>
        <a:p>
          <a:endParaRPr lang="en-US"/>
        </a:p>
      </dgm:t>
    </dgm:pt>
    <dgm:pt modelId="{0D0534D7-1B88-554E-B6E8-61CAD4C0F781}">
      <dgm:prSet/>
      <dgm:spPr/>
      <dgm:t>
        <a:bodyPr/>
        <a:lstStyle/>
        <a:p>
          <a:pPr rtl="0"/>
          <a:r>
            <a:rPr lang="en-US" dirty="0"/>
            <a:t>Data must be secured while at rest, in transit, and in use, and access to the data must be controlled</a:t>
          </a:r>
        </a:p>
      </dgm:t>
    </dgm:pt>
    <dgm:pt modelId="{ACC4C760-5133-7142-ACB9-8B62CAFB80DE}" type="parTrans" cxnId="{966CF07D-BF45-4F4F-9EB5-C0A97A539480}">
      <dgm:prSet/>
      <dgm:spPr/>
      <dgm:t>
        <a:bodyPr/>
        <a:lstStyle/>
        <a:p>
          <a:endParaRPr lang="en-US"/>
        </a:p>
      </dgm:t>
    </dgm:pt>
    <dgm:pt modelId="{67B37E20-5B82-3046-911A-F73E45F5D252}" type="sibTrans" cxnId="{966CF07D-BF45-4F4F-9EB5-C0A97A539480}">
      <dgm:prSet/>
      <dgm:spPr/>
      <dgm:t>
        <a:bodyPr/>
        <a:lstStyle/>
        <a:p>
          <a:endParaRPr lang="en-US"/>
        </a:p>
      </dgm:t>
    </dgm:pt>
    <dgm:pt modelId="{52497B25-8118-954E-B347-9432F8CA6842}">
      <dgm:prSet/>
      <dgm:spPr/>
      <dgm:t>
        <a:bodyPr/>
        <a:lstStyle/>
        <a:p>
          <a:pPr rtl="0"/>
          <a:r>
            <a:rPr lang="en-US" dirty="0"/>
            <a:t>The client can employ encryption to protect data in transit, though this involves key management responsibilities for the CSP</a:t>
          </a:r>
        </a:p>
      </dgm:t>
    </dgm:pt>
    <dgm:pt modelId="{2BFAFD42-862D-2240-913C-A6FE07A95667}" type="parTrans" cxnId="{AAAF9538-770B-3D4B-BE72-3E1EC13A6A5C}">
      <dgm:prSet/>
      <dgm:spPr/>
      <dgm:t>
        <a:bodyPr/>
        <a:lstStyle/>
        <a:p>
          <a:endParaRPr lang="en-US"/>
        </a:p>
      </dgm:t>
    </dgm:pt>
    <dgm:pt modelId="{024BD00B-8E75-7F46-86F1-3C69C525B6B8}" type="sibTrans" cxnId="{AAAF9538-770B-3D4B-BE72-3E1EC13A6A5C}">
      <dgm:prSet/>
      <dgm:spPr/>
      <dgm:t>
        <a:bodyPr/>
        <a:lstStyle/>
        <a:p>
          <a:endParaRPr lang="en-US"/>
        </a:p>
      </dgm:t>
    </dgm:pt>
    <dgm:pt modelId="{1A8A4C85-088B-754E-B1FC-A2DA7F44DE22}">
      <dgm:prSet/>
      <dgm:spPr/>
      <dgm:t>
        <a:bodyPr/>
        <a:lstStyle/>
        <a:p>
          <a:pPr rtl="0"/>
          <a:r>
            <a:rPr lang="en-US" dirty="0"/>
            <a:t>The client can enforce access control techniques, but CSP is involved to some extent depending on the service model used</a:t>
          </a:r>
        </a:p>
      </dgm:t>
    </dgm:pt>
    <dgm:pt modelId="{3AD5B92D-E343-7946-A93F-04DE78515B51}" type="parTrans" cxnId="{85A7907D-B748-A346-A96A-08116DB7968C}">
      <dgm:prSet/>
      <dgm:spPr/>
      <dgm:t>
        <a:bodyPr/>
        <a:lstStyle/>
        <a:p>
          <a:endParaRPr lang="en-US"/>
        </a:p>
      </dgm:t>
    </dgm:pt>
    <dgm:pt modelId="{E976A8A5-38FD-C340-9A74-AFA9E3E456AF}" type="sibTrans" cxnId="{85A7907D-B748-A346-A96A-08116DB7968C}">
      <dgm:prSet/>
      <dgm:spPr/>
      <dgm:t>
        <a:bodyPr/>
        <a:lstStyle/>
        <a:p>
          <a:endParaRPr lang="en-US"/>
        </a:p>
      </dgm:t>
    </dgm:pt>
    <dgm:pt modelId="{B3578584-D681-AD43-83C9-93D4801725C5}">
      <dgm:prSet/>
      <dgm:spPr/>
      <dgm:t>
        <a:bodyPr/>
        <a:lstStyle/>
        <a:p>
          <a:pPr rtl="0"/>
          <a:r>
            <a:rPr lang="en-US" dirty="0"/>
            <a:t>For data at rest, the ideal security measure is for the client to encrypt the database and only store encrypted data in the cloud, with the CSP having no access to the encryption key</a:t>
          </a:r>
        </a:p>
      </dgm:t>
    </dgm:pt>
    <dgm:pt modelId="{8FBB6971-F247-304B-B61B-9094B8B0EA6F}" type="parTrans" cxnId="{042B036B-2ECB-CB49-B2FA-EC2A30A9FC9A}">
      <dgm:prSet/>
      <dgm:spPr/>
      <dgm:t>
        <a:bodyPr/>
        <a:lstStyle/>
        <a:p>
          <a:endParaRPr lang="en-US"/>
        </a:p>
      </dgm:t>
    </dgm:pt>
    <dgm:pt modelId="{A28B458D-7229-674D-8003-A8F51A0E386B}" type="sibTrans" cxnId="{042B036B-2ECB-CB49-B2FA-EC2A30A9FC9A}">
      <dgm:prSet/>
      <dgm:spPr/>
      <dgm:t>
        <a:bodyPr/>
        <a:lstStyle/>
        <a:p>
          <a:endParaRPr lang="en-US"/>
        </a:p>
      </dgm:t>
    </dgm:pt>
    <dgm:pt modelId="{EE29A0C8-7B3B-D948-99B4-82EB7422C1FB}">
      <dgm:prSet/>
      <dgm:spPr/>
      <dgm:t>
        <a:bodyPr/>
        <a:lstStyle/>
        <a:p>
          <a:pPr rtl="0"/>
          <a:r>
            <a:rPr lang="en-US" dirty="0"/>
            <a:t>Even with these precautions, corruption and other denial-of-service attacks remain a risk</a:t>
          </a:r>
        </a:p>
      </dgm:t>
    </dgm:pt>
    <dgm:pt modelId="{D8410885-DCA8-F846-A4D1-52E6E7BB408D}" type="parTrans" cxnId="{CB2C6FF6-773A-5C48-AD27-17C960F3E4FB}">
      <dgm:prSet/>
      <dgm:spPr/>
      <dgm:t>
        <a:bodyPr/>
        <a:lstStyle/>
        <a:p>
          <a:endParaRPr lang="en-US"/>
        </a:p>
      </dgm:t>
    </dgm:pt>
    <dgm:pt modelId="{163DEB4E-605E-B749-850E-4C4E3D9A6DA7}" type="sibTrans" cxnId="{CB2C6FF6-773A-5C48-AD27-17C960F3E4FB}">
      <dgm:prSet/>
      <dgm:spPr/>
      <dgm:t>
        <a:bodyPr/>
        <a:lstStyle/>
        <a:p>
          <a:endParaRPr lang="en-US"/>
        </a:p>
      </dgm:t>
    </dgm:pt>
    <dgm:pt modelId="{7B707AE2-4C20-6444-B429-BF51A6214A0C}" type="pres">
      <dgm:prSet presAssocID="{C8A86BC4-D146-9E42-AAE2-F230F1D72B15}" presName="compositeShape" presStyleCnt="0">
        <dgm:presLayoutVars>
          <dgm:chMax val="7"/>
          <dgm:dir/>
          <dgm:resizeHandles val="exact"/>
        </dgm:presLayoutVars>
      </dgm:prSet>
      <dgm:spPr/>
    </dgm:pt>
    <dgm:pt modelId="{29A817A0-C4CA-3D47-A8CB-F0B3F12C7AA5}" type="pres">
      <dgm:prSet presAssocID="{E3A37495-5A35-6147-A934-EA04BFC5A5D1}" presName="circ1" presStyleLbl="vennNode1" presStyleIdx="0" presStyleCnt="6"/>
      <dgm:spPr/>
    </dgm:pt>
    <dgm:pt modelId="{EE65F713-2992-6C4E-8DCF-3782EBD6E290}" type="pres">
      <dgm:prSet presAssocID="{E3A37495-5A35-6147-A934-EA04BFC5A5D1}" presName="circ1Tx" presStyleLbl="revTx" presStyleIdx="0" presStyleCnt="0" custScaleX="176873" custScaleY="99920">
        <dgm:presLayoutVars>
          <dgm:chMax val="0"/>
          <dgm:chPref val="0"/>
          <dgm:bulletEnabled val="1"/>
        </dgm:presLayoutVars>
      </dgm:prSet>
      <dgm:spPr/>
    </dgm:pt>
    <dgm:pt modelId="{C7D712C5-9F87-7648-A70C-FAB9B331172E}" type="pres">
      <dgm:prSet presAssocID="{0D0534D7-1B88-554E-B6E8-61CAD4C0F781}" presName="circ2" presStyleLbl="vennNode1" presStyleIdx="1" presStyleCnt="6"/>
      <dgm:spPr/>
    </dgm:pt>
    <dgm:pt modelId="{DB70DB71-0B2D-E040-9E7B-D5D5F87AC1E6}" type="pres">
      <dgm:prSet presAssocID="{0D0534D7-1B88-554E-B6E8-61CAD4C0F781}" presName="circ2Tx" presStyleLbl="revTx" presStyleIdx="0" presStyleCnt="0" custLinFactNeighborX="1896" custLinFactNeighborY="16682">
        <dgm:presLayoutVars>
          <dgm:chMax val="0"/>
          <dgm:chPref val="0"/>
          <dgm:bulletEnabled val="1"/>
        </dgm:presLayoutVars>
      </dgm:prSet>
      <dgm:spPr/>
    </dgm:pt>
    <dgm:pt modelId="{F1B01E82-D429-404C-9C33-619EF8DCAED7}" type="pres">
      <dgm:prSet presAssocID="{52497B25-8118-954E-B347-9432F8CA6842}" presName="circ3" presStyleLbl="vennNode1" presStyleIdx="2" presStyleCnt="6"/>
      <dgm:spPr/>
    </dgm:pt>
    <dgm:pt modelId="{13B3436D-0CB0-D346-972D-4420C12A97AF}" type="pres">
      <dgm:prSet presAssocID="{52497B25-8118-954E-B347-9432F8CA6842}" presName="circ3Tx" presStyleLbl="revTx" presStyleIdx="0" presStyleCnt="0" custScaleX="133301" custLinFactNeighborX="16627" custLinFactNeighborY="-7988">
        <dgm:presLayoutVars>
          <dgm:chMax val="0"/>
          <dgm:chPref val="0"/>
          <dgm:bulletEnabled val="1"/>
        </dgm:presLayoutVars>
      </dgm:prSet>
      <dgm:spPr/>
    </dgm:pt>
    <dgm:pt modelId="{C0DB69AA-8C52-0D48-A548-B2E40F4B461F}" type="pres">
      <dgm:prSet presAssocID="{1A8A4C85-088B-754E-B1FC-A2DA7F44DE22}" presName="circ4" presStyleLbl="vennNode1" presStyleIdx="3" presStyleCnt="6"/>
      <dgm:spPr/>
    </dgm:pt>
    <dgm:pt modelId="{4EEBDF23-A8E0-6040-9A31-F5E1708E2096}" type="pres">
      <dgm:prSet presAssocID="{1A8A4C85-088B-754E-B1FC-A2DA7F44DE22}" presName="circ4Tx" presStyleLbl="revTx" presStyleIdx="0" presStyleCnt="0" custScaleX="143755">
        <dgm:presLayoutVars>
          <dgm:chMax val="0"/>
          <dgm:chPref val="0"/>
          <dgm:bulletEnabled val="1"/>
        </dgm:presLayoutVars>
      </dgm:prSet>
      <dgm:spPr/>
    </dgm:pt>
    <dgm:pt modelId="{9DECB9C1-7B29-C648-9301-E9BCA216BC5E}" type="pres">
      <dgm:prSet presAssocID="{B3578584-D681-AD43-83C9-93D4801725C5}" presName="circ5" presStyleLbl="vennNode1" presStyleIdx="4" presStyleCnt="6"/>
      <dgm:spPr/>
    </dgm:pt>
    <dgm:pt modelId="{30B1E571-AE94-0344-B436-7566C88C2A97}" type="pres">
      <dgm:prSet presAssocID="{B3578584-D681-AD43-83C9-93D4801725C5}" presName="circ5Tx" presStyleLbl="revTx" presStyleIdx="0" presStyleCnt="0" custScaleX="140982" custLinFactNeighborX="-19966" custLinFactNeighborY="-2461">
        <dgm:presLayoutVars>
          <dgm:chMax val="0"/>
          <dgm:chPref val="0"/>
          <dgm:bulletEnabled val="1"/>
        </dgm:presLayoutVars>
      </dgm:prSet>
      <dgm:spPr/>
    </dgm:pt>
    <dgm:pt modelId="{C4603A6F-67D9-1C49-B194-512705741A5D}" type="pres">
      <dgm:prSet presAssocID="{EE29A0C8-7B3B-D948-99B4-82EB7422C1FB}" presName="circ6" presStyleLbl="vennNode1" presStyleIdx="5" presStyleCnt="6"/>
      <dgm:spPr/>
    </dgm:pt>
    <dgm:pt modelId="{AADA031D-FAE4-F74C-90C3-E09497E38B3E}" type="pres">
      <dgm:prSet presAssocID="{EE29A0C8-7B3B-D948-99B4-82EB7422C1FB}" presName="circ6Tx" presStyleLbl="revTx" presStyleIdx="0" presStyleCnt="0" custScaleX="123330" custLinFactNeighborX="-10770" custLinFactNeighborY="9402">
        <dgm:presLayoutVars>
          <dgm:chMax val="0"/>
          <dgm:chPref val="0"/>
          <dgm:bulletEnabled val="1"/>
        </dgm:presLayoutVars>
      </dgm:prSet>
      <dgm:spPr/>
    </dgm:pt>
  </dgm:ptLst>
  <dgm:cxnLst>
    <dgm:cxn modelId="{CBF0CF04-FCF7-854F-BC45-3211D458E7F0}" type="presOf" srcId="{E3A37495-5A35-6147-A934-EA04BFC5A5D1}" destId="{EE65F713-2992-6C4E-8DCF-3782EBD6E290}" srcOrd="0" destOrd="0" presId="urn:microsoft.com/office/officeart/2005/8/layout/venn1"/>
    <dgm:cxn modelId="{1CF63208-E6D8-3A4D-9812-7C827DEAE51D}" type="presOf" srcId="{C8A86BC4-D146-9E42-AAE2-F230F1D72B15}" destId="{7B707AE2-4C20-6444-B429-BF51A6214A0C}" srcOrd="0" destOrd="0" presId="urn:microsoft.com/office/officeart/2005/8/layout/venn1"/>
    <dgm:cxn modelId="{E62C231B-7317-284E-9458-2D51A7D7DC28}" type="presOf" srcId="{B3578584-D681-AD43-83C9-93D4801725C5}" destId="{30B1E571-AE94-0344-B436-7566C88C2A97}" srcOrd="0" destOrd="0" presId="urn:microsoft.com/office/officeart/2005/8/layout/venn1"/>
    <dgm:cxn modelId="{AAAF9538-770B-3D4B-BE72-3E1EC13A6A5C}" srcId="{C8A86BC4-D146-9E42-AAE2-F230F1D72B15}" destId="{52497B25-8118-954E-B347-9432F8CA6842}" srcOrd="2" destOrd="0" parTransId="{2BFAFD42-862D-2240-913C-A6FE07A95667}" sibTransId="{024BD00B-8E75-7F46-86F1-3C69C525B6B8}"/>
    <dgm:cxn modelId="{139EB84A-73FC-2749-A106-FE4F0FD4CDE1}" srcId="{C8A86BC4-D146-9E42-AAE2-F230F1D72B15}" destId="{E3A37495-5A35-6147-A934-EA04BFC5A5D1}" srcOrd="0" destOrd="0" parTransId="{974015C9-59F5-3544-A7C9-AD2FBD7B3C0F}" sibTransId="{D4633B89-25C8-4F47-856D-122E6BAC8BC8}"/>
    <dgm:cxn modelId="{042B036B-2ECB-CB49-B2FA-EC2A30A9FC9A}" srcId="{C8A86BC4-D146-9E42-AAE2-F230F1D72B15}" destId="{B3578584-D681-AD43-83C9-93D4801725C5}" srcOrd="4" destOrd="0" parTransId="{8FBB6971-F247-304B-B61B-9094B8B0EA6F}" sibTransId="{A28B458D-7229-674D-8003-A8F51A0E386B}"/>
    <dgm:cxn modelId="{7C63FE6E-D21A-1044-A1C4-3C65F6F95B06}" type="presOf" srcId="{EE29A0C8-7B3B-D948-99B4-82EB7422C1FB}" destId="{AADA031D-FAE4-F74C-90C3-E09497E38B3E}" srcOrd="0" destOrd="0" presId="urn:microsoft.com/office/officeart/2005/8/layout/venn1"/>
    <dgm:cxn modelId="{609A254F-2D61-6441-A6A1-F8AEE8BD55B8}" type="presOf" srcId="{52497B25-8118-954E-B347-9432F8CA6842}" destId="{13B3436D-0CB0-D346-972D-4420C12A97AF}" srcOrd="0" destOrd="0" presId="urn:microsoft.com/office/officeart/2005/8/layout/venn1"/>
    <dgm:cxn modelId="{85A7907D-B748-A346-A96A-08116DB7968C}" srcId="{C8A86BC4-D146-9E42-AAE2-F230F1D72B15}" destId="{1A8A4C85-088B-754E-B1FC-A2DA7F44DE22}" srcOrd="3" destOrd="0" parTransId="{3AD5B92D-E343-7946-A93F-04DE78515B51}" sibTransId="{E976A8A5-38FD-C340-9A74-AFA9E3E456AF}"/>
    <dgm:cxn modelId="{966CF07D-BF45-4F4F-9EB5-C0A97A539480}" srcId="{C8A86BC4-D146-9E42-AAE2-F230F1D72B15}" destId="{0D0534D7-1B88-554E-B6E8-61CAD4C0F781}" srcOrd="1" destOrd="0" parTransId="{ACC4C760-5133-7142-ACB9-8B62CAFB80DE}" sibTransId="{67B37E20-5B82-3046-911A-F73E45F5D252}"/>
    <dgm:cxn modelId="{0988D0A3-B078-0349-862A-0E97F884230E}" type="presOf" srcId="{1A8A4C85-088B-754E-B1FC-A2DA7F44DE22}" destId="{4EEBDF23-A8E0-6040-9A31-F5E1708E2096}" srcOrd="0" destOrd="0" presId="urn:microsoft.com/office/officeart/2005/8/layout/venn1"/>
    <dgm:cxn modelId="{B59616DF-35D4-9243-8856-FCA0904ABEA8}" type="presOf" srcId="{0D0534D7-1B88-554E-B6E8-61CAD4C0F781}" destId="{DB70DB71-0B2D-E040-9E7B-D5D5F87AC1E6}" srcOrd="0" destOrd="0" presId="urn:microsoft.com/office/officeart/2005/8/layout/venn1"/>
    <dgm:cxn modelId="{CB2C6FF6-773A-5C48-AD27-17C960F3E4FB}" srcId="{C8A86BC4-D146-9E42-AAE2-F230F1D72B15}" destId="{EE29A0C8-7B3B-D948-99B4-82EB7422C1FB}" srcOrd="5" destOrd="0" parTransId="{D8410885-DCA8-F846-A4D1-52E6E7BB408D}" sibTransId="{163DEB4E-605E-B749-850E-4C4E3D9A6DA7}"/>
    <dgm:cxn modelId="{96669DC5-433F-0B40-B8B4-22E1367C8CCA}" type="presParOf" srcId="{7B707AE2-4C20-6444-B429-BF51A6214A0C}" destId="{29A817A0-C4CA-3D47-A8CB-F0B3F12C7AA5}" srcOrd="0" destOrd="0" presId="urn:microsoft.com/office/officeart/2005/8/layout/venn1"/>
    <dgm:cxn modelId="{3208E08C-58E7-E149-862E-FD8AF93E304C}" type="presParOf" srcId="{7B707AE2-4C20-6444-B429-BF51A6214A0C}" destId="{EE65F713-2992-6C4E-8DCF-3782EBD6E290}" srcOrd="1" destOrd="0" presId="urn:microsoft.com/office/officeart/2005/8/layout/venn1"/>
    <dgm:cxn modelId="{98740BD5-5616-3040-9786-1B266C367FE7}" type="presParOf" srcId="{7B707AE2-4C20-6444-B429-BF51A6214A0C}" destId="{C7D712C5-9F87-7648-A70C-FAB9B331172E}" srcOrd="2" destOrd="0" presId="urn:microsoft.com/office/officeart/2005/8/layout/venn1"/>
    <dgm:cxn modelId="{73A64EEF-8BFA-FB48-83D9-7AD8819B307A}" type="presParOf" srcId="{7B707AE2-4C20-6444-B429-BF51A6214A0C}" destId="{DB70DB71-0B2D-E040-9E7B-D5D5F87AC1E6}" srcOrd="3" destOrd="0" presId="urn:microsoft.com/office/officeart/2005/8/layout/venn1"/>
    <dgm:cxn modelId="{77D12E96-DB47-884C-B2D7-1C3447EC73C8}" type="presParOf" srcId="{7B707AE2-4C20-6444-B429-BF51A6214A0C}" destId="{F1B01E82-D429-404C-9C33-619EF8DCAED7}" srcOrd="4" destOrd="0" presId="urn:microsoft.com/office/officeart/2005/8/layout/venn1"/>
    <dgm:cxn modelId="{2F1D5EC7-AF80-2345-947D-2F3C292967EB}" type="presParOf" srcId="{7B707AE2-4C20-6444-B429-BF51A6214A0C}" destId="{13B3436D-0CB0-D346-972D-4420C12A97AF}" srcOrd="5" destOrd="0" presId="urn:microsoft.com/office/officeart/2005/8/layout/venn1"/>
    <dgm:cxn modelId="{E19CCEF6-00FD-E445-A303-EC8D024295CB}" type="presParOf" srcId="{7B707AE2-4C20-6444-B429-BF51A6214A0C}" destId="{C0DB69AA-8C52-0D48-A548-B2E40F4B461F}" srcOrd="6" destOrd="0" presId="urn:microsoft.com/office/officeart/2005/8/layout/venn1"/>
    <dgm:cxn modelId="{06344C17-0DCA-9746-A92F-7A8E5CB692A2}" type="presParOf" srcId="{7B707AE2-4C20-6444-B429-BF51A6214A0C}" destId="{4EEBDF23-A8E0-6040-9A31-F5E1708E2096}" srcOrd="7" destOrd="0" presId="urn:microsoft.com/office/officeart/2005/8/layout/venn1"/>
    <dgm:cxn modelId="{9E153FA9-7319-5246-979C-1FD1F74A5754}" type="presParOf" srcId="{7B707AE2-4C20-6444-B429-BF51A6214A0C}" destId="{9DECB9C1-7B29-C648-9301-E9BCA216BC5E}" srcOrd="8" destOrd="0" presId="urn:microsoft.com/office/officeart/2005/8/layout/venn1"/>
    <dgm:cxn modelId="{1E15FC06-BAAF-5847-9B28-C3F7AED01772}" type="presParOf" srcId="{7B707AE2-4C20-6444-B429-BF51A6214A0C}" destId="{30B1E571-AE94-0344-B436-7566C88C2A97}" srcOrd="9" destOrd="0" presId="urn:microsoft.com/office/officeart/2005/8/layout/venn1"/>
    <dgm:cxn modelId="{82322EAA-DEF0-7F40-9E47-A7162591EF0F}" type="presParOf" srcId="{7B707AE2-4C20-6444-B429-BF51A6214A0C}" destId="{C4603A6F-67D9-1C49-B194-512705741A5D}" srcOrd="10" destOrd="0" presId="urn:microsoft.com/office/officeart/2005/8/layout/venn1"/>
    <dgm:cxn modelId="{66045DCB-6064-9849-AB96-3985B09E2915}" type="presParOf" srcId="{7B707AE2-4C20-6444-B429-BF51A6214A0C}" destId="{AADA031D-FAE4-F74C-90C3-E09497E38B3E}"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B15C8-A880-7648-A14E-9CF40B4018BE}">
      <dsp:nvSpPr>
        <dsp:cNvPr id="0" name=""/>
        <dsp:cNvSpPr/>
      </dsp:nvSpPr>
      <dsp:spPr>
        <a:xfrm>
          <a:off x="0" y="4031"/>
          <a:ext cx="3581400" cy="7341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j-lt"/>
            </a:rPr>
            <a:t>D</a:t>
          </a:r>
          <a:r>
            <a:rPr lang="en-US" sz="2100" kern="1200" dirty="0">
              <a:latin typeface="+mj-lt"/>
              <a:ea typeface="+mn-ea"/>
              <a:cs typeface="+mn-cs"/>
            </a:rPr>
            <a:t>atabase management system (DBMS)</a:t>
          </a:r>
          <a:endParaRPr lang="en-US" sz="2100" kern="1200" dirty="0">
            <a:latin typeface="+mj-lt"/>
          </a:endParaRPr>
        </a:p>
      </dsp:txBody>
      <dsp:txXfrm>
        <a:off x="0" y="4031"/>
        <a:ext cx="3581400" cy="734137"/>
      </dsp:txXfrm>
    </dsp:sp>
    <dsp:sp modelId="{F9ADF569-AC0A-C44F-8A4D-F54EE5B06548}">
      <dsp:nvSpPr>
        <dsp:cNvPr id="0" name=""/>
        <dsp:cNvSpPr/>
      </dsp:nvSpPr>
      <dsp:spPr>
        <a:xfrm>
          <a:off x="0" y="738168"/>
          <a:ext cx="3581400" cy="23058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mj-lt"/>
            </a:rPr>
            <a:t>S</a:t>
          </a:r>
          <a:r>
            <a:rPr lang="en-US" sz="2100" kern="1200" dirty="0">
              <a:latin typeface="+mj-lt"/>
              <a:ea typeface="+mn-ea"/>
            </a:rPr>
            <a:t>uite of programs for constructing and maintaining the database</a:t>
          </a:r>
        </a:p>
        <a:p>
          <a:pPr marL="228600" lvl="1" indent="-228600" algn="l" defTabSz="933450">
            <a:lnSpc>
              <a:spcPct val="90000"/>
            </a:lnSpc>
            <a:spcBef>
              <a:spcPct val="0"/>
            </a:spcBef>
            <a:spcAft>
              <a:spcPct val="15000"/>
            </a:spcAft>
            <a:buChar char="•"/>
          </a:pPr>
          <a:r>
            <a:rPr lang="en-US" altLang="zh-CN" sz="2100" kern="1200" dirty="0">
              <a:latin typeface="+mj-lt"/>
              <a:ea typeface="+mn-ea"/>
            </a:rPr>
            <a:t>SQL (Structured </a:t>
          </a:r>
          <a:r>
            <a:rPr lang="en-US" sz="2100" kern="1200" dirty="0">
              <a:latin typeface="+mj-lt"/>
              <a:ea typeface="+mn-ea"/>
            </a:rPr>
            <a:t>Query language) provides a uniform interface to the database</a:t>
          </a:r>
        </a:p>
      </dsp:txBody>
      <dsp:txXfrm>
        <a:off x="0" y="738168"/>
        <a:ext cx="3581400" cy="2305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264B-30FD-E241-9CBE-34B109D2539E}">
      <dsp:nvSpPr>
        <dsp:cNvPr id="0" name=""/>
        <dsp:cNvSpPr/>
      </dsp:nvSpPr>
      <dsp:spPr>
        <a:xfrm>
          <a:off x="2632"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mj-lt"/>
            </a:rPr>
            <a:t>Application owner</a:t>
          </a:r>
        </a:p>
      </dsp:txBody>
      <dsp:txXfrm>
        <a:off x="2632" y="3951"/>
        <a:ext cx="2566972" cy="1026789"/>
      </dsp:txXfrm>
    </dsp:sp>
    <dsp:sp modelId="{7ECD17B7-684C-2845-ACF8-8E9050953787}">
      <dsp:nvSpPr>
        <dsp:cNvPr id="0" name=""/>
        <dsp:cNvSpPr/>
      </dsp:nvSpPr>
      <dsp:spPr>
        <a:xfrm>
          <a:off x="2632"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owns database objects as part of an application</a:t>
          </a:r>
          <a:endParaRPr lang="en-US" sz="1800" kern="1200" dirty="0">
            <a:effectLst/>
            <a:latin typeface="+mj-lt"/>
          </a:endParaRPr>
        </a:p>
      </dsp:txBody>
      <dsp:txXfrm>
        <a:off x="2632" y="1030740"/>
        <a:ext cx="2566972" cy="1625040"/>
      </dsp:txXfrm>
    </dsp:sp>
    <dsp:sp modelId="{67E38C9A-8161-4343-AF00-E9C298D53430}">
      <dsp:nvSpPr>
        <dsp:cNvPr id="0" name=""/>
        <dsp:cNvSpPr/>
      </dsp:nvSpPr>
      <dsp:spPr>
        <a:xfrm>
          <a:off x="2928981"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End user</a:t>
          </a:r>
        </a:p>
      </dsp:txBody>
      <dsp:txXfrm>
        <a:off x="2928981" y="3951"/>
        <a:ext cx="2566972" cy="1026789"/>
      </dsp:txXfrm>
    </dsp:sp>
    <dsp:sp modelId="{C8583E30-73F6-DD4F-B30F-D721DA3337DC}">
      <dsp:nvSpPr>
        <dsp:cNvPr id="0" name=""/>
        <dsp:cNvSpPr/>
      </dsp:nvSpPr>
      <dsp:spPr>
        <a:xfrm>
          <a:off x="2928981"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operates on database objects via a particular application but does not own any of the database objects</a:t>
          </a:r>
        </a:p>
      </dsp:txBody>
      <dsp:txXfrm>
        <a:off x="2928981" y="1030740"/>
        <a:ext cx="2566972" cy="1625040"/>
      </dsp:txXfrm>
    </dsp:sp>
    <dsp:sp modelId="{CE35C468-6D03-A74E-9D2B-4E2866954FF6}">
      <dsp:nvSpPr>
        <dsp:cNvPr id="0" name=""/>
        <dsp:cNvSpPr/>
      </dsp:nvSpPr>
      <dsp:spPr>
        <a:xfrm>
          <a:off x="5855330" y="3951"/>
          <a:ext cx="2566972" cy="1026789"/>
        </a:xfrm>
        <a:prstGeom prst="rect">
          <a:avLst/>
        </a:prstGeom>
        <a:solidFill>
          <a:schemeClr val="accent5"/>
        </a:solidFill>
        <a:ln w="19050" cap="flat" cmpd="sng" algn="ctr">
          <a:solidFill>
            <a:schemeClr val="bg1"/>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Administrator</a:t>
          </a:r>
        </a:p>
      </dsp:txBody>
      <dsp:txXfrm>
        <a:off x="5855330" y="3951"/>
        <a:ext cx="2566972" cy="1026789"/>
      </dsp:txXfrm>
    </dsp:sp>
    <dsp:sp modelId="{B2FEAAE6-536C-9647-88D6-687BF654CC73}">
      <dsp:nvSpPr>
        <dsp:cNvPr id="0" name=""/>
        <dsp:cNvSpPr/>
      </dsp:nvSpPr>
      <dsp:spPr>
        <a:xfrm>
          <a:off x="5855330"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User who has administrative responsibility for part or all of the database</a:t>
          </a:r>
        </a:p>
      </dsp:txBody>
      <dsp:txXfrm>
        <a:off x="5855330" y="1030740"/>
        <a:ext cx="2566972"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17A0-C4CA-3D47-A8CB-F0B3F12C7AA5}">
      <dsp:nvSpPr>
        <dsp:cNvPr id="0" name=""/>
        <dsp:cNvSpPr/>
      </dsp:nvSpPr>
      <dsp:spPr>
        <a:xfrm>
          <a:off x="3511027" y="1209759"/>
          <a:ext cx="1621016" cy="1621016"/>
        </a:xfrm>
        <a:prstGeom prst="ellipse">
          <a:avLst/>
        </a:prstGeom>
        <a:solidFill>
          <a:schemeClr val="accent4">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E65F713-2992-6C4E-8DCF-3782EBD6E290}">
      <dsp:nvSpPr>
        <dsp:cNvPr id="0" name=""/>
        <dsp:cNvSpPr/>
      </dsp:nvSpPr>
      <dsp:spPr>
        <a:xfrm>
          <a:off x="2529573" y="220"/>
          <a:ext cx="3583924" cy="110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rtl="0">
            <a:lnSpc>
              <a:spcPct val="90000"/>
            </a:lnSpc>
            <a:spcBef>
              <a:spcPct val="0"/>
            </a:spcBef>
            <a:spcAft>
              <a:spcPct val="35000"/>
            </a:spcAft>
            <a:buNone/>
          </a:pPr>
          <a:r>
            <a:rPr lang="en-US" sz="1100" kern="12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sp:txBody>
      <dsp:txXfrm>
        <a:off x="2529573" y="220"/>
        <a:ext cx="3583924" cy="1102921"/>
      </dsp:txXfrm>
    </dsp:sp>
    <dsp:sp modelId="{C7D712C5-9F87-7648-A70C-FAB9B331172E}">
      <dsp:nvSpPr>
        <dsp:cNvPr id="0" name=""/>
        <dsp:cNvSpPr/>
      </dsp:nvSpPr>
      <dsp:spPr>
        <a:xfrm>
          <a:off x="4037182" y="1513568"/>
          <a:ext cx="1621016" cy="1621016"/>
        </a:xfrm>
        <a:prstGeom prst="ellipse">
          <a:avLst/>
        </a:prstGeom>
        <a:solidFill>
          <a:schemeClr val="accent4">
            <a:alpha val="50000"/>
            <a:hueOff val="2228595"/>
            <a:satOff val="7925"/>
            <a:lumOff val="1792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B70DB71-0B2D-E040-9E7B-D5D5F87AC1E6}">
      <dsp:nvSpPr>
        <dsp:cNvPr id="0" name=""/>
        <dsp:cNvSpPr/>
      </dsp:nvSpPr>
      <dsp:spPr>
        <a:xfrm>
          <a:off x="5814831" y="1252695"/>
          <a:ext cx="1920228" cy="12089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Data must be secured while at rest, in transit, and in use, and access to the data must be controlled</a:t>
          </a:r>
        </a:p>
      </dsp:txBody>
      <dsp:txXfrm>
        <a:off x="5814831" y="1252695"/>
        <a:ext cx="1920228" cy="1208928"/>
      </dsp:txXfrm>
    </dsp:sp>
    <dsp:sp modelId="{F1B01E82-D429-404C-9C33-619EF8DCAED7}">
      <dsp:nvSpPr>
        <dsp:cNvPr id="0" name=""/>
        <dsp:cNvSpPr/>
      </dsp:nvSpPr>
      <dsp:spPr>
        <a:xfrm>
          <a:off x="4037182" y="2121186"/>
          <a:ext cx="1621016" cy="1621016"/>
        </a:xfrm>
        <a:prstGeom prst="ellipse">
          <a:avLst/>
        </a:prstGeom>
        <a:solidFill>
          <a:schemeClr val="accent4">
            <a:alpha val="50000"/>
            <a:hueOff val="4457189"/>
            <a:satOff val="15850"/>
            <a:lumOff val="3584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3B3436D-0CB0-D346-972D-4420C12A97AF}">
      <dsp:nvSpPr>
        <dsp:cNvPr id="0" name=""/>
        <dsp:cNvSpPr/>
      </dsp:nvSpPr>
      <dsp:spPr>
        <a:xfrm>
          <a:off x="5777972" y="2745997"/>
          <a:ext cx="2559683"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employ encryption to protect data in transit, though this involves key management responsibilities for the CSP</a:t>
          </a:r>
        </a:p>
      </dsp:txBody>
      <dsp:txXfrm>
        <a:off x="5777972" y="2745997"/>
        <a:ext cx="2559683" cy="1350846"/>
      </dsp:txXfrm>
    </dsp:sp>
    <dsp:sp modelId="{C0DB69AA-8C52-0D48-A548-B2E40F4B461F}">
      <dsp:nvSpPr>
        <dsp:cNvPr id="0" name=""/>
        <dsp:cNvSpPr/>
      </dsp:nvSpPr>
      <dsp:spPr>
        <a:xfrm>
          <a:off x="3511027" y="2425521"/>
          <a:ext cx="1621016" cy="1621016"/>
        </a:xfrm>
        <a:prstGeom prst="ellipse">
          <a:avLst/>
        </a:prstGeom>
        <a:solidFill>
          <a:schemeClr val="accent4">
            <a:alpha val="50000"/>
            <a:hueOff val="6685784"/>
            <a:satOff val="23774"/>
            <a:lumOff val="537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4EEBDF23-A8E0-6040-9A31-F5E1708E2096}">
      <dsp:nvSpPr>
        <dsp:cNvPr id="0" name=""/>
        <dsp:cNvSpPr/>
      </dsp:nvSpPr>
      <dsp:spPr>
        <a:xfrm>
          <a:off x="2865103" y="4152187"/>
          <a:ext cx="2912864" cy="11038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The client can enforce access control techniques, but CSP is involved to some extent depending on the service model used</a:t>
          </a:r>
        </a:p>
      </dsp:txBody>
      <dsp:txXfrm>
        <a:off x="2865103" y="4152187"/>
        <a:ext cx="2912864" cy="1103804"/>
      </dsp:txXfrm>
    </dsp:sp>
    <dsp:sp modelId="{9DECB9C1-7B29-C648-9301-E9BCA216BC5E}">
      <dsp:nvSpPr>
        <dsp:cNvPr id="0" name=""/>
        <dsp:cNvSpPr/>
      </dsp:nvSpPr>
      <dsp:spPr>
        <a:xfrm>
          <a:off x="2984872" y="2121186"/>
          <a:ext cx="1621016" cy="1621016"/>
        </a:xfrm>
        <a:prstGeom prst="ellipse">
          <a:avLst/>
        </a:prstGeom>
        <a:solidFill>
          <a:schemeClr val="accent4">
            <a:alpha val="50000"/>
            <a:hueOff val="8914379"/>
            <a:satOff val="31699"/>
            <a:lumOff val="7168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30B1E571-AE94-0344-B436-7566C88C2A97}">
      <dsp:nvSpPr>
        <dsp:cNvPr id="0" name=""/>
        <dsp:cNvSpPr/>
      </dsp:nvSpPr>
      <dsp:spPr>
        <a:xfrm>
          <a:off x="167551" y="2820658"/>
          <a:ext cx="2707176"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For data at rest, the ideal security measure is for the client to encrypt the database and only store encrypted data in the cloud, with the CSP having no access to the encryption key</a:t>
          </a:r>
        </a:p>
      </dsp:txBody>
      <dsp:txXfrm>
        <a:off x="167551" y="2820658"/>
        <a:ext cx="2707176" cy="1350846"/>
      </dsp:txXfrm>
    </dsp:sp>
    <dsp:sp modelId="{C4603A6F-67D9-1C49-B194-512705741A5D}">
      <dsp:nvSpPr>
        <dsp:cNvPr id="0" name=""/>
        <dsp:cNvSpPr/>
      </dsp:nvSpPr>
      <dsp:spPr>
        <a:xfrm>
          <a:off x="2984872" y="1513568"/>
          <a:ext cx="1621016" cy="1621016"/>
        </a:xfrm>
        <a:prstGeom prst="ellipse">
          <a:avLst/>
        </a:prstGeom>
        <a:solidFill>
          <a:schemeClr val="accent4">
            <a:alpha val="50000"/>
            <a:hueOff val="11142974"/>
            <a:satOff val="39624"/>
            <a:lumOff val="8960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ADA031D-FAE4-F74C-90C3-E09497E38B3E}">
      <dsp:nvSpPr>
        <dsp:cNvPr id="0" name=""/>
        <dsp:cNvSpPr/>
      </dsp:nvSpPr>
      <dsp:spPr>
        <a:xfrm>
          <a:off x="513615" y="1178028"/>
          <a:ext cx="2368217" cy="135084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77850" rtl="0">
            <a:lnSpc>
              <a:spcPct val="90000"/>
            </a:lnSpc>
            <a:spcBef>
              <a:spcPct val="0"/>
            </a:spcBef>
            <a:spcAft>
              <a:spcPct val="35000"/>
            </a:spcAft>
            <a:buNone/>
          </a:pPr>
          <a:r>
            <a:rPr lang="en-US" sz="1300" kern="1200" dirty="0"/>
            <a:t>Even with these precautions, corruption and other denial-of-service attacks remain a risk</a:t>
          </a:r>
        </a:p>
      </dsp:txBody>
      <dsp:txXfrm>
        <a:off x="513615" y="1178028"/>
        <a:ext cx="2368217" cy="135084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The DBMS operates on the assumption that the computer system</a:t>
            </a:r>
          </a:p>
          <a:p>
            <a:pPr eaLnBrk="1" hangingPunct="1"/>
            <a:r>
              <a:rPr lang="en-US" b="0" dirty="0">
                <a:latin typeface="Arial" pitchFamily="-109" charset="0"/>
                <a:ea typeface="ＭＳ Ｐゴシック" pitchFamily="-109" charset="-128"/>
                <a:cs typeface="ＭＳ Ｐゴシック" pitchFamily="-109" charset="-128"/>
              </a:rPr>
              <a:t>has authenticated each user. 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0" dirty="0">
                <a:latin typeface="Arial" pitchFamily="-109" charset="0"/>
                <a:ea typeface="ＭＳ Ｐゴシック" pitchFamily="-109" charset="-128"/>
                <a:cs typeface="ＭＳ Ｐゴシック" pitchFamily="-109" charset="-128"/>
              </a:rPr>
              <a:t>access control. 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13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Centralized administration: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Ownership-based administration: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Decentralized administration: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a:p>
            <a:pPr eaLnBrk="1" hangingPunct="1"/>
            <a:endParaRPr lang="en-US" b="0" dirty="0">
              <a:latin typeface="Arial"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164690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47C0D2D-7D33-9045-89D9-D9FBD7DBBB98}" type="slidenum">
              <a:rPr lang="en-AU">
                <a:latin typeface="Arial" pitchFamily="-109" charset="0"/>
              </a:rPr>
              <a:pPr/>
              <a:t>16</a:t>
            </a:fld>
            <a:endParaRPr lang="en-AU">
              <a:latin typeface="Arial" pitchFamily="-109"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1066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The grant option enables an access right to cascade through a number of </a:t>
            </a:r>
            <a:r>
              <a:rPr lang="en-US" dirty="0" err="1">
                <a:latin typeface="Arial" pitchFamily="-109" charset="0"/>
                <a:ea typeface="ＭＳ Ｐゴシック" pitchFamily="-109" charset="-128"/>
                <a:cs typeface="ＭＳ Ｐゴシック" pitchFamily="-109" charset="-128"/>
              </a:rPr>
              <a:t>users.We</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5.4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dirty="0">
                <a:latin typeface="Arial" pitchFamily="-109" charset="0"/>
                <a:ea typeface="ＭＳ Ｐゴシック" pitchFamily="-109" charset="-128"/>
                <a:cs typeface="ＭＳ Ｐゴシック" pitchFamily="-109" charset="-128"/>
              </a:rPr>
              <a:t>the grant option, the revocation of privileges also cascaded. 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dirty="0">
                <a:latin typeface="Arial" pitchFamily="-109" charset="0"/>
                <a:ea typeface="ＭＳ Ｐゴシック" pitchFamily="-109" charset="-128"/>
                <a:cs typeface="ＭＳ Ｐゴシック" pitchFamily="-109" charset="-128"/>
              </a:rPr>
              <a:t>occurred. This convention was first proposed in [GRIF76].</a:t>
            </a:r>
          </a:p>
          <a:p>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150481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BA7207-1D25-9B41-87F2-0214F803B675}" type="slidenum">
              <a:rPr lang="en-AU">
                <a:latin typeface="Arial" pitchFamily="-109" charset="0"/>
              </a:rPr>
              <a:pPr/>
              <a:t>20</a:t>
            </a:fld>
            <a:endParaRPr lang="en-AU">
              <a:latin typeface="Arial" pitchFamily="-109"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b="0"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b="0" dirty="0">
                <a:latin typeface="Arial" pitchFamily="-109" charset="0"/>
                <a:ea typeface="ＭＳ Ｐゴシック" pitchFamily="-109" charset="-128"/>
                <a:cs typeface="ＭＳ Ｐゴシック" pitchFamily="-109" charset="-128"/>
              </a:rPr>
              <a:t>control. Unlike a file system associated with a single or a few applications, a</a:t>
            </a:r>
          </a:p>
          <a:p>
            <a:r>
              <a:rPr lang="en-US"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b="0" dirty="0">
                <a:latin typeface="Arial" pitchFamily="-109" charset="0"/>
                <a:ea typeface="ＭＳ Ｐゴシック" pitchFamily="-109" charset="-128"/>
                <a:cs typeface="ＭＳ Ｐゴシック" pitchFamily="-109" charset="-128"/>
              </a:rPr>
              <a:t>improving security.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b="0" dirty="0">
                <a:latin typeface="Arial" pitchFamily="-109" charset="0"/>
                <a:ea typeface="ＭＳ Ｐゴシック" pitchFamily="-109" charset="-128"/>
                <a:cs typeface="ＭＳ Ｐゴシック" pitchFamily="-109" charset="-128"/>
              </a:rPr>
              <a:t>in three broad categories: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Application owner: An end user who owns database objects (tables, columns,</a:t>
            </a:r>
          </a:p>
          <a:p>
            <a:r>
              <a:rPr lang="en-US"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b="0" dirty="0">
                <a:latin typeface="Arial" pitchFamily="-109" charset="0"/>
                <a:ea typeface="ＭＳ Ｐゴシック" pitchFamily="-109" charset="-128"/>
                <a:cs typeface="ＭＳ Ｐゴシック" pitchFamily="-109" charset="-128"/>
              </a:rPr>
              <a:t>the application or are prepared for use by the application.</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End user other than application owner: An end user who operates on database</a:t>
            </a:r>
          </a:p>
          <a:p>
            <a:r>
              <a:rPr lang="en-US"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Administrator: User who has administrative responsibility for part or all of the</a:t>
            </a:r>
          </a:p>
          <a:p>
            <a:r>
              <a:rPr lang="en-US" b="0" dirty="0">
                <a:latin typeface="Arial" pitchFamily="-109" charset="0"/>
                <a:ea typeface="ＭＳ Ｐゴシック" pitchFamily="-109" charset="-128"/>
                <a:cs typeface="ＭＳ Ｐゴシック" pitchFamily="-109" charset="-128"/>
              </a:rPr>
              <a:t>database.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We can make some general statements about RBAC concerning these</a:t>
            </a:r>
          </a:p>
          <a:p>
            <a:r>
              <a:rPr lang="en-US"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b="0" dirty="0">
                <a:latin typeface="Arial" pitchFamily="-109" charset="0"/>
                <a:ea typeface="ＭＳ Ｐゴシック" pitchFamily="-109" charset="-128"/>
                <a:cs typeface="ＭＳ Ｐゴシック" pitchFamily="-109" charset="-128"/>
              </a:rPr>
              <a:t>administrative-related roles.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Create and delete roles.</a:t>
            </a:r>
          </a:p>
          <a:p>
            <a:r>
              <a:rPr lang="en-US" b="0" dirty="0">
                <a:latin typeface="Arial" pitchFamily="-109" charset="0"/>
                <a:ea typeface="ＭＳ Ｐゴシック" pitchFamily="-109" charset="-128"/>
                <a:cs typeface="ＭＳ Ｐゴシック" pitchFamily="-109" charset="-128"/>
              </a:rPr>
              <a:t>• Define permissions for a role.</a:t>
            </a:r>
          </a:p>
          <a:p>
            <a:r>
              <a:rPr lang="en-US" b="0" dirty="0">
                <a:latin typeface="Arial" pitchFamily="-109" charset="0"/>
                <a:ea typeface="ＭＳ Ｐゴシック" pitchFamily="-109" charset="-128"/>
                <a:cs typeface="ＭＳ Ｐゴシック" pitchFamily="-109" charset="-128"/>
              </a:rPr>
              <a:t>• Assign and cancel assignment of users to roles.</a:t>
            </a:r>
          </a:p>
          <a:p>
            <a:endParaRPr lang="en-US" b="0"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931200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205C64A-2167-0E48-9646-7AAF3D7FCD35}" type="slidenum">
              <a:rPr lang="en-AU">
                <a:latin typeface="Arial" pitchFamily="-109" charset="0"/>
              </a:rPr>
              <a:pPr/>
              <a:t>22</a:t>
            </a:fld>
            <a:endParaRPr lang="en-AU">
              <a:latin typeface="Arial" pitchFamily="-109"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Inference, as it relates to database security, is the process of performing authorized</a:t>
            </a:r>
          </a:p>
          <a:p>
            <a:r>
              <a:rPr lang="en-US"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dirty="0">
                <a:latin typeface="Arial" pitchFamily="-109" charset="0"/>
                <a:ea typeface="ＭＳ Ｐゴシック" pitchFamily="-109" charset="-128"/>
                <a:cs typeface="ＭＳ Ｐゴシック" pitchFamily="-109" charset="-128"/>
              </a:rPr>
              <a:t>received. 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a:t>
            </a:r>
            <a:r>
              <a:rPr lang="en-US" dirty="0" err="1">
                <a:latin typeface="Arial" pitchFamily="-109" charset="0"/>
                <a:ea typeface="ＭＳ Ｐゴシック" pitchFamily="-109" charset="-128"/>
                <a:cs typeface="ＭＳ Ｐゴシック" pitchFamily="-109" charset="-128"/>
              </a:rPr>
              <a:t>nonsensitive</a:t>
            </a:r>
            <a:r>
              <a:rPr lang="en-US" dirty="0">
                <a:latin typeface="Arial" pitchFamily="-109" charset="0"/>
                <a:ea typeface="ＭＳ Ｐゴシック" pitchFamily="-109" charset="-128"/>
                <a:cs typeface="ＭＳ Ｐゴシック" pitchFamily="-109" charset="-128"/>
              </a:rPr>
              <a:t>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The information transfer path by which unauthorized data is</a:t>
            </a:r>
          </a:p>
          <a:p>
            <a:r>
              <a:rPr lang="en-US" dirty="0">
                <a:latin typeface="Arial" pitchFamily="-109" charset="0"/>
                <a:ea typeface="ＭＳ Ｐゴシック" pitchFamily="-109" charset="-128"/>
                <a:cs typeface="ＭＳ Ｐゴシック" pitchFamily="-109" charset="-128"/>
              </a:rPr>
              <a:t>obtained is referred to as an </a:t>
            </a:r>
            <a:r>
              <a:rPr lang="en-US" b="1" dirty="0">
                <a:latin typeface="Arial" pitchFamily="-109" charset="0"/>
                <a:ea typeface="ＭＳ Ｐゴシック" pitchFamily="-109" charset="-128"/>
                <a:cs typeface="ＭＳ Ｐゴシック" pitchFamily="-109" charset="-128"/>
              </a:rPr>
              <a:t>inference channel .</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41938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7F0CFB9-E128-4B40-BB91-6403C7E178AB}" type="slidenum">
              <a:rPr lang="en-AU">
                <a:latin typeface="Arial" pitchFamily="-109" charset="0"/>
              </a:rPr>
              <a:pPr/>
              <a:t>24</a:t>
            </a:fld>
            <a:endParaRPr lang="en-AU">
              <a:latin typeface="Arial" pitchFamily="-109"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Employee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Employee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must not be disclosed.</a:t>
            </a:r>
            <a:endParaRPr lang="en-US" dirty="0">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35565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itchFamily="-109" charset="0"/>
                <a:ea typeface="ＭＳ Ｐゴシック" pitchFamily="-109" charset="-128"/>
                <a:cs typeface="ＭＳ Ｐゴシック" pitchFamily="-109" charset="-128"/>
              </a:rPr>
              <a:t> Consider a database containing personnel information,</a:t>
            </a:r>
          </a:p>
          <a:p>
            <a:r>
              <a:rPr lang="en-US" altLang="zh-CN"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altLang="zh-CN"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altLang="zh-CN"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altLang="zh-CN"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altLang="zh-CN"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altLang="zh-CN" b="0" dirty="0">
                <a:latin typeface="Arial" pitchFamily="-109" charset="0"/>
                <a:ea typeface="ＭＳ Ｐゴシック" pitchFamily="-109" charset="-128"/>
                <a:cs typeface="ＭＳ Ｐゴシック" pitchFamily="-109" charset="-128"/>
              </a:rPr>
              <a:t>following information:</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altLang="zh-CN" b="0" dirty="0">
                <a:latin typeface="Arial" pitchFamily="-109" charset="0"/>
                <a:ea typeface="ＭＳ Ｐゴシック" pitchFamily="-109" charset="-128"/>
                <a:cs typeface="ＭＳ Ｐゴシック" pitchFamily="-109" charset="-128"/>
              </a:rPr>
              <a:t>table. In this case, each employee is assigned a unique employee number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a:t>
            </a:r>
          </a:p>
          <a:p>
            <a:r>
              <a:rPr lang="en-US" altLang="zh-CN"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altLang="zh-CN" b="0" dirty="0">
                <a:latin typeface="Arial" pitchFamily="-109" charset="0"/>
                <a:ea typeface="ＭＳ Ｐゴシック" pitchFamily="-109" charset="-128"/>
                <a:cs typeface="ＭＳ Ｐゴシック" pitchFamily="-109" charset="-128"/>
              </a:rPr>
              <a:t>are accessible to the Clerk role, but the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table is only available to the</a:t>
            </a:r>
          </a:p>
          <a:p>
            <a:r>
              <a:rPr lang="en-US" altLang="zh-CN"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altLang="zh-CN"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altLang="zh-CN"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altLang="zh-CN" b="0" dirty="0">
                <a:latin typeface="Arial" pitchFamily="-109" charset="0"/>
                <a:ea typeface="ＭＳ Ｐゴシック" pitchFamily="-109" charset="-128"/>
                <a:cs typeface="ＭＳ Ｐゴシック" pitchFamily="-109" charset="-128"/>
              </a:rPr>
              <a:t>be added to the Salaries table as follows: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Employees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Name, Address)</a:t>
            </a:r>
          </a:p>
          <a:p>
            <a:r>
              <a:rPr lang="en-US" altLang="zh-CN" b="0" dirty="0">
                <a:latin typeface="Arial" pitchFamily="-109" charset="0"/>
                <a:ea typeface="ＭＳ Ｐゴシック" pitchFamily="-109" charset="-128"/>
                <a:cs typeface="ＭＳ Ｐゴシック" pitchFamily="-109" charset="-128"/>
              </a:rPr>
              <a:t>Salaries (S#, Salary, Start-Date)</a:t>
            </a:r>
          </a:p>
          <a:p>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-Salary (</a:t>
            </a:r>
            <a:r>
              <a:rPr lang="en-US" altLang="zh-CN" b="0" dirty="0" err="1">
                <a:latin typeface="Arial" pitchFamily="-109" charset="0"/>
                <a:ea typeface="ＭＳ Ｐゴシック" pitchFamily="-109" charset="-128"/>
                <a:cs typeface="ＭＳ Ｐゴシック" pitchFamily="-109" charset="-128"/>
              </a:rPr>
              <a:t>Emp</a:t>
            </a:r>
            <a:r>
              <a:rPr lang="en-US" altLang="zh-CN" b="0" dirty="0">
                <a:latin typeface="Arial" pitchFamily="-109" charset="0"/>
                <a:ea typeface="ＭＳ Ｐゴシック" pitchFamily="-109" charset="-128"/>
                <a:cs typeface="ＭＳ Ｐゴシック" pitchFamily="-109" charset="-128"/>
              </a:rPr>
              <a:t>#, S#)</a:t>
            </a:r>
          </a:p>
          <a:p>
            <a:endParaRPr lang="en-US" altLang="zh-CN" b="0" dirty="0">
              <a:latin typeface="Arial" pitchFamily="-109" charset="0"/>
              <a:ea typeface="ＭＳ Ｐゴシック" pitchFamily="-109" charset="-128"/>
              <a:cs typeface="ＭＳ Ｐゴシック" pitchFamily="-109" charset="-128"/>
            </a:endParaRPr>
          </a:p>
          <a:p>
            <a:r>
              <a:rPr lang="en-US" altLang="zh-CN"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altLang="zh-CN"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altLang="zh-CN"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altLang="zh-CN"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altLang="zh-CN"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zh-CN" altLang="en-US" dirty="0"/>
          </a:p>
        </p:txBody>
      </p:sp>
      <p:sp>
        <p:nvSpPr>
          <p:cNvPr id="4" name="灯片编号占位符 3"/>
          <p:cNvSpPr>
            <a:spLocks noGrp="1"/>
          </p:cNvSpPr>
          <p:nvPr>
            <p:ph type="sldNum" sz="quarter" idx="10"/>
          </p:nvPr>
        </p:nvSpPr>
        <p:spPr/>
        <p:txBody>
          <a:bodyPr/>
          <a:lstStyle/>
          <a:p>
            <a:pPr>
              <a:defRPr/>
            </a:pPr>
            <a:fld id="{3C198186-20EE-9348-AA27-7E60E141A490}" type="slidenum">
              <a:rPr lang="en-AU" smtClean="0"/>
              <a:pPr>
                <a:defRPr/>
              </a:pPr>
              <a:t>25</a:t>
            </a:fld>
            <a:endParaRPr lang="en-AU"/>
          </a:p>
        </p:txBody>
      </p:sp>
    </p:spTree>
    <p:extLst>
      <p:ext uri="{BB962C8B-B14F-4D97-AF65-F5344CB8AC3E}">
        <p14:creationId xmlns:p14="http://schemas.microsoft.com/office/powerpoint/2010/main" val="257498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during database design: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Inference detection at query time: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a:t>
            </a: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13 ,</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2301072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Key management: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Inflexibility: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378672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4393787-4D88-6946-A8EA-F4EDF3C3DB04}" type="slidenum">
              <a:rPr lang="en-AU">
                <a:latin typeface="Arial" pitchFamily="-109" charset="0"/>
              </a:rPr>
              <a:pPr/>
              <a:t>29</a:t>
            </a:fld>
            <a:endParaRPr lang="en-AU">
              <a:latin typeface="Arial" pitchFamily="-109" charset="0"/>
            </a:endParaRPr>
          </a:p>
        </p:txBody>
      </p:sp>
      <p:sp>
        <p:nvSpPr>
          <p:cNvPr id="73731" name="Rectangle 1026"/>
          <p:cNvSpPr>
            <a:spLocks noGrp="1" noRot="1" noChangeAspect="1" noChangeArrowheads="1" noTextEdit="1"/>
          </p:cNvSpPr>
          <p:nvPr>
            <p:ph type="sldImg"/>
          </p:nvPr>
        </p:nvSpPr>
        <p:spPr>
          <a:ln/>
        </p:spPr>
      </p:sp>
      <p:sp>
        <p:nvSpPr>
          <p:cNvPr id="73732"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91434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eaLnBrk="1" hangingPunct="1">
              <a:defRPr/>
            </a:pPr>
            <a:r>
              <a:rPr lang="en-US" b="0" dirty="0">
                <a:ea typeface="+mn-ea"/>
                <a:cs typeface="+mn-cs"/>
              </a:rPr>
              <a:t> Organizational databases tend to concentrate sensitive information in a single</a:t>
            </a:r>
          </a:p>
          <a:p>
            <a:pPr eaLnBrk="1" hangingPunct="1">
              <a:defRPr/>
            </a:pPr>
            <a:r>
              <a:rPr lang="en-US" b="0" dirty="0">
                <a:ea typeface="+mn-ea"/>
                <a:cs typeface="+mn-cs"/>
              </a:rPr>
              <a:t>logical system. Examples include:</a:t>
            </a:r>
          </a:p>
          <a:p>
            <a:pPr eaLnBrk="1" hangingPunct="1">
              <a:defRPr/>
            </a:pPr>
            <a:endParaRPr lang="en-US" b="0" dirty="0">
              <a:ea typeface="+mn-ea"/>
              <a:cs typeface="+mn-cs"/>
            </a:endParaRPr>
          </a:p>
          <a:p>
            <a:pPr eaLnBrk="1" hangingPunct="1">
              <a:defRPr/>
            </a:pPr>
            <a:r>
              <a:rPr lang="en-US" b="0" dirty="0">
                <a:ea typeface="+mn-ea"/>
                <a:cs typeface="+mn-cs"/>
              </a:rPr>
              <a:t>• Corporate financial data</a:t>
            </a:r>
          </a:p>
          <a:p>
            <a:pPr eaLnBrk="1" hangingPunct="1">
              <a:defRPr/>
            </a:pPr>
            <a:r>
              <a:rPr lang="en-US" b="0" dirty="0">
                <a:ea typeface="+mn-ea"/>
                <a:cs typeface="+mn-cs"/>
              </a:rPr>
              <a:t>• Confidential phone records</a:t>
            </a:r>
          </a:p>
          <a:p>
            <a:pPr eaLnBrk="1" hangingPunct="1">
              <a:defRPr/>
            </a:pPr>
            <a:r>
              <a:rPr lang="en-US" b="0" dirty="0">
                <a:ea typeface="+mn-ea"/>
                <a:cs typeface="+mn-cs"/>
              </a:rPr>
              <a:t>• Customer and employee information, such as name, Social Security number,</a:t>
            </a:r>
          </a:p>
          <a:p>
            <a:pPr eaLnBrk="1" hangingPunct="1">
              <a:defRPr/>
            </a:pPr>
            <a:r>
              <a:rPr lang="en-US" b="0" dirty="0">
                <a:ea typeface="+mn-ea"/>
                <a:cs typeface="+mn-cs"/>
              </a:rPr>
              <a:t>bank account information, credit card information</a:t>
            </a:r>
          </a:p>
          <a:p>
            <a:pPr eaLnBrk="1" hangingPunct="1">
              <a:defRPr/>
            </a:pPr>
            <a:r>
              <a:rPr lang="en-US" b="0" dirty="0">
                <a:ea typeface="+mn-ea"/>
                <a:cs typeface="+mn-cs"/>
              </a:rPr>
              <a:t>• Proprietary product information</a:t>
            </a:r>
          </a:p>
          <a:p>
            <a:pPr eaLnBrk="1" hangingPunct="1">
              <a:defRPr/>
            </a:pPr>
            <a:r>
              <a:rPr lang="en-US" b="0" dirty="0">
                <a:ea typeface="+mn-ea"/>
                <a:cs typeface="+mn-cs"/>
              </a:rPr>
              <a:t>• Health care information and medical records</a:t>
            </a:r>
          </a:p>
          <a:p>
            <a:pPr eaLnBrk="1" hangingPunct="1">
              <a:defRPr/>
            </a:pPr>
            <a:endParaRPr lang="en-US" b="0" dirty="0">
              <a:ea typeface="+mn-ea"/>
              <a:cs typeface="+mn-cs"/>
            </a:endParaRPr>
          </a:p>
          <a:p>
            <a:pPr eaLnBrk="1" hangingPunct="1">
              <a:defRPr/>
            </a:pPr>
            <a:r>
              <a:rPr lang="en-US" b="0" dirty="0">
                <a:ea typeface="+mn-ea"/>
                <a:cs typeface="+mn-cs"/>
              </a:rPr>
              <a:t>For many businesses and other organizations, it is important to be able to</a:t>
            </a:r>
          </a:p>
          <a:p>
            <a:pPr eaLnBrk="1" hangingPunct="1">
              <a:defRPr/>
            </a:pPr>
            <a:r>
              <a:rPr lang="en-US" b="0" dirty="0">
                <a:ea typeface="+mn-ea"/>
                <a:cs typeface="+mn-cs"/>
              </a:rPr>
              <a:t>provide customers, partners, and employees with access to this information. But such</a:t>
            </a:r>
          </a:p>
          <a:p>
            <a:pPr eaLnBrk="1" hangingPunct="1">
              <a:defRPr/>
            </a:pPr>
            <a:r>
              <a:rPr lang="en-US" b="0" dirty="0">
                <a:ea typeface="+mn-ea"/>
                <a:cs typeface="+mn-cs"/>
              </a:rPr>
              <a:t>information can be targeted by internal and external threats of misuse or unauthorized</a:t>
            </a:r>
          </a:p>
          <a:p>
            <a:pPr eaLnBrk="1" hangingPunct="1">
              <a:defRPr/>
            </a:pPr>
            <a:r>
              <a:rPr lang="en-US" b="0" dirty="0">
                <a:ea typeface="+mn-ea"/>
                <a:cs typeface="+mn-cs"/>
              </a:rPr>
              <a:t>change. Accordingly, security specifically tailored to databases is an increasingly</a:t>
            </a:r>
          </a:p>
          <a:p>
            <a:pPr eaLnBrk="1" hangingPunct="1">
              <a:defRPr/>
            </a:pPr>
            <a:r>
              <a:rPr lang="en-US" b="0" dirty="0">
                <a:ea typeface="+mn-ea"/>
                <a:cs typeface="+mn-cs"/>
              </a:rPr>
              <a:t>important component of an overall organizational security strategy.</a:t>
            </a:r>
          </a:p>
          <a:p>
            <a:pPr eaLnBrk="1" hangingPunct="1">
              <a:defRPr/>
            </a:pPr>
            <a:endParaRPr lang="en-US" b="0" dirty="0">
              <a:ea typeface="+mn-ea"/>
              <a:cs typeface="+mn-cs"/>
            </a:endParaRPr>
          </a:p>
          <a:p>
            <a:pPr eaLnBrk="1" hangingPunct="1">
              <a:defRPr/>
            </a:pPr>
            <a:r>
              <a:rPr lang="en-US" b="0" dirty="0">
                <a:ea typeface="+mn-ea"/>
                <a:cs typeface="+mn-cs"/>
              </a:rPr>
              <a:t>In some cases, an organization can function with a relatively simple collection of files of</a:t>
            </a:r>
          </a:p>
          <a:p>
            <a:pPr eaLnBrk="1" hangingPunct="1">
              <a:defRPr/>
            </a:pPr>
            <a:r>
              <a:rPr lang="en-US" b="0" dirty="0">
                <a:ea typeface="+mn-ea"/>
                <a:cs typeface="+mn-cs"/>
              </a:rPr>
              <a:t>data. Each file may contain text (e.g., copies of memos and reports) or numerical data</a:t>
            </a:r>
          </a:p>
          <a:p>
            <a:pPr eaLnBrk="1" hangingPunct="1">
              <a:defRPr/>
            </a:pPr>
            <a:r>
              <a:rPr lang="en-US" b="0" dirty="0">
                <a:ea typeface="+mn-ea"/>
                <a:cs typeface="+mn-cs"/>
              </a:rPr>
              <a:t>(e.g., spreadsheets). A more elaborate file consists of a set of records. However, for an</a:t>
            </a:r>
          </a:p>
          <a:p>
            <a:pPr eaLnBrk="1" hangingPunct="1">
              <a:defRPr/>
            </a:pPr>
            <a:r>
              <a:rPr lang="en-US" b="0" dirty="0">
                <a:ea typeface="+mn-ea"/>
                <a:cs typeface="+mn-cs"/>
              </a:rPr>
              <a:t>organization of any appreciable size, a more complex structure known as a database</a:t>
            </a:r>
          </a:p>
          <a:p>
            <a:pPr eaLnBrk="1" hangingPunct="1">
              <a:defRPr/>
            </a:pPr>
            <a:r>
              <a:rPr lang="en-US" b="0" dirty="0">
                <a:ea typeface="+mn-ea"/>
                <a:cs typeface="+mn-cs"/>
              </a:rPr>
              <a:t>is required. A database is a structured collection of data stored for use by one or more</a:t>
            </a:r>
          </a:p>
          <a:p>
            <a:pPr eaLnBrk="1" hangingPunct="1">
              <a:defRPr/>
            </a:pPr>
            <a:r>
              <a:rPr lang="en-US" b="0" dirty="0">
                <a:ea typeface="+mn-ea"/>
                <a:cs typeface="+mn-cs"/>
              </a:rPr>
              <a:t>applications. In addition to data, a database contains the relationships between data</a:t>
            </a:r>
          </a:p>
          <a:p>
            <a:pPr eaLnBrk="1" hangingPunct="1">
              <a:defRPr/>
            </a:pPr>
            <a:r>
              <a:rPr lang="en-US" b="0" dirty="0">
                <a:ea typeface="+mn-ea"/>
                <a:cs typeface="+mn-cs"/>
              </a:rPr>
              <a:t>items and groups of data items. As an example of the distinction between data files</a:t>
            </a:r>
          </a:p>
          <a:p>
            <a:pPr eaLnBrk="1" hangingPunct="1">
              <a:defRPr/>
            </a:pPr>
            <a:r>
              <a:rPr lang="en-US" b="0" dirty="0">
                <a:ea typeface="+mn-ea"/>
                <a:cs typeface="+mn-cs"/>
              </a:rPr>
              <a:t>and a database, consider the following. A simple personnel file might consist of a set</a:t>
            </a:r>
          </a:p>
          <a:p>
            <a:pPr eaLnBrk="1" hangingPunct="1">
              <a:defRPr/>
            </a:pPr>
            <a:r>
              <a:rPr lang="en-US" b="0" dirty="0">
                <a:ea typeface="+mn-ea"/>
                <a:cs typeface="+mn-cs"/>
              </a:rPr>
              <a:t>of records, one for each employee. Each record gives the employee’s name, address,</a:t>
            </a:r>
          </a:p>
          <a:p>
            <a:pPr eaLnBrk="1" hangingPunct="1">
              <a:defRPr/>
            </a:pPr>
            <a:r>
              <a:rPr lang="en-US" b="0" dirty="0">
                <a:ea typeface="+mn-ea"/>
                <a:cs typeface="+mn-cs"/>
              </a:rPr>
              <a:t>date of birth, position, salary, and other details needed by the personnel department.</a:t>
            </a:r>
          </a:p>
          <a:p>
            <a:pPr eaLnBrk="1" hangingPunct="1">
              <a:defRPr/>
            </a:pPr>
            <a:r>
              <a:rPr lang="en-US" b="0" dirty="0">
                <a:ea typeface="+mn-ea"/>
                <a:cs typeface="+mn-cs"/>
              </a:rPr>
              <a:t>A personnel database includes a personnel file, as just described. It may also</a:t>
            </a:r>
          </a:p>
          <a:p>
            <a:pPr eaLnBrk="1" hangingPunct="1">
              <a:defRPr/>
            </a:pPr>
            <a:r>
              <a:rPr lang="en-US" b="0" dirty="0">
                <a:ea typeface="+mn-ea"/>
                <a:cs typeface="+mn-cs"/>
              </a:rPr>
              <a:t>include a time and attendance file, showing for each week the hours worked by each</a:t>
            </a:r>
          </a:p>
          <a:p>
            <a:pPr eaLnBrk="1" hangingPunct="1">
              <a:defRPr/>
            </a:pPr>
            <a:r>
              <a:rPr lang="en-US" b="0" dirty="0">
                <a:ea typeface="+mn-ea"/>
                <a:cs typeface="+mn-cs"/>
              </a:rPr>
              <a:t>employee. With a database organization, these two files are tied together so that a</a:t>
            </a:r>
          </a:p>
          <a:p>
            <a:pPr eaLnBrk="1" hangingPunct="1">
              <a:defRPr/>
            </a:pPr>
            <a:r>
              <a:rPr lang="en-US" b="0" dirty="0">
                <a:ea typeface="+mn-ea"/>
                <a:cs typeface="+mn-cs"/>
              </a:rPr>
              <a:t>payroll program can extract the information about time worked and salary for each</a:t>
            </a:r>
          </a:p>
          <a:p>
            <a:pPr eaLnBrk="1" hangingPunct="1">
              <a:defRPr/>
            </a:pPr>
            <a:r>
              <a:rPr lang="en-US" b="0" dirty="0">
                <a:ea typeface="+mn-ea"/>
                <a:cs typeface="+mn-cs"/>
              </a:rPr>
              <a:t>employee to generate paychecks.</a:t>
            </a:r>
          </a:p>
          <a:p>
            <a:pPr eaLnBrk="1" hangingPunct="1">
              <a:defRPr/>
            </a:pPr>
            <a:endParaRPr lang="en-US" b="0" dirty="0">
              <a:ea typeface="+mn-ea"/>
              <a:cs typeface="+mn-cs"/>
            </a:endParaRPr>
          </a:p>
          <a:p>
            <a:pPr eaLnBrk="1" hangingPunct="1">
              <a:defRPr/>
            </a:pPr>
            <a:r>
              <a:rPr lang="en-US" b="0" dirty="0">
                <a:ea typeface="+mn-ea"/>
                <a:cs typeface="+mn-cs"/>
              </a:rPr>
              <a:t>Accompanying the database is a database management system (DBMS) ,</a:t>
            </a:r>
          </a:p>
          <a:p>
            <a:pPr eaLnBrk="1" hangingPunct="1">
              <a:defRPr/>
            </a:pPr>
            <a:r>
              <a:rPr lang="en-US" b="0" dirty="0">
                <a:ea typeface="+mn-ea"/>
                <a:cs typeface="+mn-cs"/>
              </a:rPr>
              <a:t>which is a suite of programs for constructing and maintaining the database and for</a:t>
            </a:r>
          </a:p>
          <a:p>
            <a:pPr eaLnBrk="1" hangingPunct="1">
              <a:defRPr/>
            </a:pPr>
            <a:r>
              <a:rPr lang="en-US" b="0" dirty="0">
                <a:ea typeface="+mn-ea"/>
                <a:cs typeface="+mn-cs"/>
              </a:rPr>
              <a:t>offering ad hoc query facilities to multiple users and applications. A query language</a:t>
            </a:r>
          </a:p>
          <a:p>
            <a:pPr eaLnBrk="1" hangingPunct="1">
              <a:defRPr/>
            </a:pPr>
            <a:r>
              <a:rPr lang="en-US" b="0" dirty="0">
                <a:ea typeface="+mn-ea"/>
                <a:cs typeface="+mn-cs"/>
              </a:rPr>
              <a:t>provides a uniform interface to the database for users and applications.</a:t>
            </a:r>
          </a:p>
        </p:txBody>
      </p:sp>
      <p:sp>
        <p:nvSpPr>
          <p:cNvPr id="20484" name="Slide Number Placeholder 3"/>
          <p:cNvSpPr>
            <a:spLocks noGrp="1"/>
          </p:cNvSpPr>
          <p:nvPr>
            <p:ph type="sldNum" sz="quarter" idx="5"/>
          </p:nvPr>
        </p:nvSpPr>
        <p:spPr>
          <a:noFill/>
        </p:spPr>
        <p:txBody>
          <a:bodyPr/>
          <a:lstStyle/>
          <a:p>
            <a:fld id="{57534C4E-6EB5-0E47-99EC-F05CF0F9BF2D}" type="slidenum">
              <a:rPr lang="en-AU" smtClean="0">
                <a:latin typeface="Arial" pitchFamily="-109" charset="0"/>
              </a:rPr>
              <a:pPr/>
              <a:t>2</a:t>
            </a:fld>
            <a:endParaRPr lang="en-AU">
              <a:latin typeface="Arial" pitchFamily="-109" charset="0"/>
            </a:endParaRPr>
          </a:p>
        </p:txBody>
      </p:sp>
    </p:spTree>
    <p:extLst>
      <p:ext uri="{BB962C8B-B14F-4D97-AF65-F5344CB8AC3E}">
        <p14:creationId xmlns:p14="http://schemas.microsoft.com/office/powerpoint/2010/main" val="1863584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table in the database is encrypted as a block. Referring to the abstract model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block</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a:p>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3757418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eid</a:t>
            </a:r>
            <a:r>
              <a:rPr lang="en-US" sz="1200" kern="1200" dirty="0">
                <a:solidFill>
                  <a:schemeClr val="tx1"/>
                </a:solidFill>
                <a:effectLst/>
                <a:latin typeface="Arial" pitchFamily="-110" charset="0"/>
                <a:ea typeface="ＭＳ Ｐゴシック" pitchFamily="-110" charset="-128"/>
                <a:cs typeface="ＭＳ Ｐゴシック" pitchFamily="-110" charset="-128"/>
              </a:rPr>
              <a:t>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40167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kern="1200" dirty="0">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kern="1200" dirty="0">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kern="1200" dirty="0">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kern="1200" dirty="0">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kern="1200" dirty="0">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kern="1200" dirty="0">
                <a:latin typeface="Arial" pitchFamily="-110" charset="0"/>
                <a:ea typeface="ＭＳ Ｐゴシック" pitchFamily="-110" charset="-128"/>
                <a:cs typeface="ＭＳ Ｐゴシック" pitchFamily="-110" charset="-128"/>
              </a:rPr>
              <a:t>could be incorporated into a role-based access control system.</a:t>
            </a:r>
          </a:p>
          <a:p>
            <a:endParaRPr lang="en-US" kern="1200" dirty="0">
              <a:latin typeface="Arial" pitchFamily="-110" charset="0"/>
              <a:ea typeface="ＭＳ Ｐゴシック" pitchFamily="-110" charset="-128"/>
              <a:cs typeface="ＭＳ Ｐゴシック" pitchFamily="-110" charset="-128"/>
            </a:endParaRPr>
          </a:p>
          <a:p>
            <a:endParaRPr lang="en-SE" dirty="0"/>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26077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NIST defines cloud computing, in NIST SP-800-145 (The NIST Definition of Cloud</a:t>
            </a:r>
          </a:p>
          <a:p>
            <a:r>
              <a:rPr lang="en-US" sz="1200" kern="1200" dirty="0">
                <a:solidFill>
                  <a:schemeClr val="tx1"/>
                </a:solidFill>
                <a:effectLst/>
                <a:latin typeface="+mn-lt"/>
                <a:ea typeface="+mn-ea"/>
                <a:cs typeface="+mn-cs"/>
              </a:rPr>
              <a:t>Computing ) as follows: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computing: A model for enabling ubiquitous, convenient, on-demand network</a:t>
            </a:r>
          </a:p>
          <a:p>
            <a:r>
              <a:rPr lang="en-US" sz="1200" kern="1200" dirty="0">
                <a:solidFill>
                  <a:schemeClr val="tx1"/>
                </a:solidFill>
                <a:effectLst/>
                <a:latin typeface="+mn-lt"/>
                <a:ea typeface="+mn-ea"/>
                <a:cs typeface="+mn-cs"/>
              </a:rPr>
              <a:t>access to a shared pool of configurable computing resources (e.g., networks,</a:t>
            </a:r>
          </a:p>
          <a:p>
            <a:r>
              <a:rPr lang="en-US" sz="1200" kern="1200" dirty="0">
                <a:solidFill>
                  <a:schemeClr val="tx1"/>
                </a:solidFill>
                <a:effectLst/>
                <a:latin typeface="+mn-lt"/>
                <a:ea typeface="+mn-ea"/>
                <a:cs typeface="+mn-cs"/>
              </a:rPr>
              <a:t>servers, storage, applications, and services) that can be rapidly provisioned and</a:t>
            </a:r>
          </a:p>
          <a:p>
            <a:r>
              <a:rPr lang="en-US" sz="1200" kern="1200" dirty="0">
                <a:solidFill>
                  <a:schemeClr val="tx1"/>
                </a:solidFill>
                <a:effectLst/>
                <a:latin typeface="+mn-lt"/>
                <a:ea typeface="+mn-ea"/>
                <a:cs typeface="+mn-cs"/>
              </a:rPr>
              <a:t>released with minimal management effort or service provider interaction. This</a:t>
            </a:r>
          </a:p>
          <a:p>
            <a:r>
              <a:rPr lang="en-US" sz="1200" kern="1200" dirty="0">
                <a:solidFill>
                  <a:schemeClr val="tx1"/>
                </a:solidFill>
                <a:effectLst/>
                <a:latin typeface="+mn-lt"/>
                <a:ea typeface="+mn-ea"/>
                <a:cs typeface="+mn-cs"/>
              </a:rPr>
              <a:t>cloud model promotes availability and is composed of five essential characteristics,</a:t>
            </a:r>
          </a:p>
          <a:p>
            <a:r>
              <a:rPr lang="en-US" sz="1200" kern="1200" dirty="0">
                <a:solidFill>
                  <a:schemeClr val="tx1"/>
                </a:solidFill>
                <a:effectLst/>
                <a:latin typeface="+mn-lt"/>
                <a:ea typeface="+mn-ea"/>
                <a:cs typeface="+mn-cs"/>
              </a:rPr>
              <a:t>three service models, and four deployment models.</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348896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mn-lt"/>
                <a:ea typeface="+mn-ea"/>
                <a:cs typeface="+mn-cs"/>
              </a:rPr>
              <a:t>The definition refers to various models and characteristics, whose relationship</a:t>
            </a:r>
          </a:p>
          <a:p>
            <a:r>
              <a:rPr lang="en-US" sz="1200" kern="1200" dirty="0">
                <a:solidFill>
                  <a:schemeClr val="tx1"/>
                </a:solidFill>
                <a:effectLst/>
                <a:latin typeface="+mn-lt"/>
                <a:ea typeface="+mn-ea"/>
                <a:cs typeface="+mn-cs"/>
              </a:rPr>
              <a:t>is illustrated in Figure 13.1. The essential characteristics of cloud computing include</a:t>
            </a:r>
          </a:p>
          <a:p>
            <a:r>
              <a:rPr lang="en-US" sz="1200" kern="1200" dirty="0">
                <a:solidFill>
                  <a:schemeClr val="tx1"/>
                </a:solidFill>
                <a:effectLst/>
                <a:latin typeface="+mn-lt"/>
                <a:ea typeface="+mn-ea"/>
                <a:cs typeface="+mn-cs"/>
              </a:rPr>
              <a:t>the following: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Broad network access: </a:t>
            </a:r>
            <a:r>
              <a:rPr lang="en-US" sz="1200" kern="1200" dirty="0">
                <a:solidFill>
                  <a:schemeClr val="tx1"/>
                </a:solidFill>
                <a:effectLst/>
                <a:latin typeface="+mn-lt"/>
                <a:ea typeface="+mn-ea"/>
                <a:cs typeface="+mn-cs"/>
              </a:rPr>
              <a:t> Capabilities are available over the network and accessed</a:t>
            </a:r>
          </a:p>
          <a:p>
            <a:r>
              <a:rPr lang="en-US" sz="1200" kern="1200" dirty="0">
                <a:solidFill>
                  <a:schemeClr val="tx1"/>
                </a:solidFill>
                <a:effectLst/>
                <a:latin typeface="+mn-lt"/>
                <a:ea typeface="+mn-ea"/>
                <a:cs typeface="+mn-cs"/>
              </a:rPr>
              <a:t>through standard mechanisms that promote use by heterogeneous thin or thick</a:t>
            </a:r>
          </a:p>
          <a:p>
            <a:r>
              <a:rPr lang="en-US" sz="1200" kern="1200" dirty="0">
                <a:solidFill>
                  <a:schemeClr val="tx1"/>
                </a:solidFill>
                <a:effectLst/>
                <a:latin typeface="+mn-lt"/>
                <a:ea typeface="+mn-ea"/>
                <a:cs typeface="+mn-cs"/>
              </a:rPr>
              <a:t>client platforms (e.g., mobile phones, laptops, and tablets) as well as other traditional</a:t>
            </a:r>
          </a:p>
          <a:p>
            <a:r>
              <a:rPr lang="en-US" sz="1200" kern="1200" dirty="0">
                <a:solidFill>
                  <a:schemeClr val="tx1"/>
                </a:solidFill>
                <a:effectLst/>
                <a:latin typeface="+mn-lt"/>
                <a:ea typeface="+mn-ea"/>
                <a:cs typeface="+mn-cs"/>
              </a:rPr>
              <a:t>or cloud-based software services.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Rapid elasticity:</a:t>
            </a:r>
            <a:r>
              <a:rPr lang="en-US" sz="1200" kern="1200" dirty="0">
                <a:solidFill>
                  <a:schemeClr val="tx1"/>
                </a:solidFill>
                <a:effectLst/>
                <a:latin typeface="+mn-lt"/>
                <a:ea typeface="+mn-ea"/>
                <a:cs typeface="+mn-cs"/>
              </a:rPr>
              <a:t>  Cloud computing gives you the ability to expand and reduce</a:t>
            </a:r>
          </a:p>
          <a:p>
            <a:r>
              <a:rPr lang="en-US" sz="1200" kern="1200" dirty="0">
                <a:solidFill>
                  <a:schemeClr val="tx1"/>
                </a:solidFill>
                <a:effectLst/>
                <a:latin typeface="+mn-lt"/>
                <a:ea typeface="+mn-ea"/>
                <a:cs typeface="+mn-cs"/>
              </a:rPr>
              <a:t>resources according to your specific service requirement. For example, you may</a:t>
            </a:r>
          </a:p>
          <a:p>
            <a:r>
              <a:rPr lang="en-US" sz="1200" kern="1200" dirty="0">
                <a:solidFill>
                  <a:schemeClr val="tx1"/>
                </a:solidFill>
                <a:effectLst/>
                <a:latin typeface="+mn-lt"/>
                <a:ea typeface="+mn-ea"/>
                <a:cs typeface="+mn-cs"/>
              </a:rPr>
              <a:t>need a large number of server resources for the duration of a specific task. You</a:t>
            </a:r>
          </a:p>
          <a:p>
            <a:r>
              <a:rPr lang="en-US" sz="1200" kern="1200" dirty="0">
                <a:solidFill>
                  <a:schemeClr val="tx1"/>
                </a:solidFill>
                <a:effectLst/>
                <a:latin typeface="+mn-lt"/>
                <a:ea typeface="+mn-ea"/>
                <a:cs typeface="+mn-cs"/>
              </a:rPr>
              <a:t>can then release these resources upon completion of the task.</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Measured service:</a:t>
            </a:r>
            <a:r>
              <a:rPr lang="en-US" sz="1200" kern="1200" dirty="0">
                <a:solidFill>
                  <a:schemeClr val="tx1"/>
                </a:solidFill>
                <a:effectLst/>
                <a:latin typeface="+mn-lt"/>
                <a:ea typeface="+mn-ea"/>
                <a:cs typeface="+mn-cs"/>
              </a:rPr>
              <a:t>  Cloud systems automatically control and optimize resource</a:t>
            </a:r>
          </a:p>
          <a:p>
            <a:r>
              <a:rPr lang="en-US" sz="1200" kern="1200" dirty="0">
                <a:solidFill>
                  <a:schemeClr val="tx1"/>
                </a:solidFill>
                <a:effectLst/>
                <a:latin typeface="+mn-lt"/>
                <a:ea typeface="+mn-ea"/>
                <a:cs typeface="+mn-cs"/>
              </a:rPr>
              <a:t>use by leveraging a metering capability at some level of abstraction appropriate</a:t>
            </a:r>
          </a:p>
          <a:p>
            <a:r>
              <a:rPr lang="en-US" sz="1200" kern="1200" dirty="0">
                <a:solidFill>
                  <a:schemeClr val="tx1"/>
                </a:solidFill>
                <a:effectLst/>
                <a:latin typeface="+mn-lt"/>
                <a:ea typeface="+mn-ea"/>
                <a:cs typeface="+mn-cs"/>
              </a:rPr>
              <a:t>to the type of service (e.g., storage, processing, bandwidth, and active user</a:t>
            </a:r>
          </a:p>
          <a:p>
            <a:r>
              <a:rPr lang="en-US" sz="1200" kern="1200" dirty="0">
                <a:solidFill>
                  <a:schemeClr val="tx1"/>
                </a:solidFill>
                <a:effectLst/>
                <a:latin typeface="+mn-lt"/>
                <a:ea typeface="+mn-ea"/>
                <a:cs typeface="+mn-cs"/>
              </a:rPr>
              <a:t>accounts). Resource usage can be monitored, controlled, and reported, providing</a:t>
            </a:r>
          </a:p>
          <a:p>
            <a:r>
              <a:rPr lang="en-US" sz="1200" kern="1200" dirty="0">
                <a:solidFill>
                  <a:schemeClr val="tx1"/>
                </a:solidFill>
                <a:effectLst/>
                <a:latin typeface="+mn-lt"/>
                <a:ea typeface="+mn-ea"/>
                <a:cs typeface="+mn-cs"/>
              </a:rPr>
              <a:t>transparency for both the provider and consumer of the utilized service.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On-demand self-service:</a:t>
            </a:r>
            <a:r>
              <a:rPr lang="en-US" sz="1200" kern="1200" dirty="0">
                <a:solidFill>
                  <a:schemeClr val="tx1"/>
                </a:solidFill>
                <a:effectLst/>
                <a:latin typeface="+mn-lt"/>
                <a:ea typeface="+mn-ea"/>
                <a:cs typeface="+mn-cs"/>
              </a:rPr>
              <a:t>  A cloud service consumer (CSC) can unilaterally</a:t>
            </a:r>
          </a:p>
          <a:p>
            <a:r>
              <a:rPr lang="en-US" sz="1200" kern="1200" dirty="0">
                <a:solidFill>
                  <a:schemeClr val="tx1"/>
                </a:solidFill>
                <a:effectLst/>
                <a:latin typeface="+mn-lt"/>
                <a:ea typeface="+mn-ea"/>
                <a:cs typeface="+mn-cs"/>
              </a:rPr>
              <a:t>provision computing capabilities, such as server time and network storage, as</a:t>
            </a:r>
          </a:p>
          <a:p>
            <a:r>
              <a:rPr lang="en-US" sz="1200" kern="1200" dirty="0">
                <a:solidFill>
                  <a:schemeClr val="tx1"/>
                </a:solidFill>
                <a:effectLst/>
                <a:latin typeface="+mn-lt"/>
                <a:ea typeface="+mn-ea"/>
                <a:cs typeface="+mn-cs"/>
              </a:rPr>
              <a:t>needed automatically without requiring human interaction with each service</a:t>
            </a:r>
          </a:p>
          <a:p>
            <a:r>
              <a:rPr lang="en-US" sz="1200" kern="1200" dirty="0">
                <a:solidFill>
                  <a:schemeClr val="tx1"/>
                </a:solidFill>
                <a:effectLst/>
                <a:latin typeface="+mn-lt"/>
                <a:ea typeface="+mn-ea"/>
                <a:cs typeface="+mn-cs"/>
              </a:rPr>
              <a:t>provider. Because the service is on demand, the resources are not permanent</a:t>
            </a:r>
          </a:p>
          <a:p>
            <a:r>
              <a:rPr lang="en-US" sz="1200" kern="1200" dirty="0">
                <a:solidFill>
                  <a:schemeClr val="tx1"/>
                </a:solidFill>
                <a:effectLst/>
                <a:latin typeface="+mn-lt"/>
                <a:ea typeface="+mn-ea"/>
                <a:cs typeface="+mn-cs"/>
              </a:rPr>
              <a:t>parts of</a:t>
            </a:r>
            <a:r>
              <a:rPr lang="en-US" sz="1200" kern="1200" baseline="0" dirty="0">
                <a:solidFill>
                  <a:schemeClr val="tx1"/>
                </a:solidFill>
                <a:effectLst/>
                <a:latin typeface="+mn-lt"/>
                <a:ea typeface="+mn-ea"/>
                <a:cs typeface="+mn-cs"/>
              </a:rPr>
              <a:t> the consumer’s </a:t>
            </a:r>
            <a:r>
              <a:rPr lang="en-US" sz="1200" kern="1200" dirty="0">
                <a:solidFill>
                  <a:schemeClr val="tx1"/>
                </a:solidFill>
                <a:effectLst/>
                <a:latin typeface="+mn-lt"/>
                <a:ea typeface="+mn-ea"/>
                <a:cs typeface="+mn-cs"/>
              </a:rPr>
              <a:t>IT infrastructure.</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Resource pooling: </a:t>
            </a:r>
            <a:r>
              <a:rPr lang="en-US" sz="1200" kern="1200" dirty="0">
                <a:solidFill>
                  <a:schemeClr val="tx1"/>
                </a:solidFill>
                <a:effectLst/>
                <a:latin typeface="+mn-lt"/>
                <a:ea typeface="+mn-ea"/>
                <a:cs typeface="+mn-cs"/>
              </a:rPr>
              <a:t>The provider’s computing resources are pooled to serve</a:t>
            </a:r>
          </a:p>
          <a:p>
            <a:r>
              <a:rPr lang="en-US" sz="1200" kern="1200" dirty="0">
                <a:solidFill>
                  <a:schemeClr val="tx1"/>
                </a:solidFill>
                <a:effectLst/>
                <a:latin typeface="+mn-lt"/>
                <a:ea typeface="+mn-ea"/>
                <a:cs typeface="+mn-cs"/>
              </a:rPr>
              <a:t>multiple CSCs using a multitenant model, with different physical and virtual</a:t>
            </a:r>
          </a:p>
          <a:p>
            <a:r>
              <a:rPr lang="en-US" sz="1200" kern="1200" dirty="0">
                <a:solidFill>
                  <a:schemeClr val="tx1"/>
                </a:solidFill>
                <a:effectLst/>
                <a:latin typeface="+mn-lt"/>
                <a:ea typeface="+mn-ea"/>
                <a:cs typeface="+mn-cs"/>
              </a:rPr>
              <a:t>resources dynamically assigned and reassigned according to consumer demand.</a:t>
            </a:r>
          </a:p>
          <a:p>
            <a:r>
              <a:rPr lang="en-US" sz="1200" kern="1200" dirty="0">
                <a:solidFill>
                  <a:schemeClr val="tx1"/>
                </a:solidFill>
                <a:effectLst/>
                <a:latin typeface="+mn-lt"/>
                <a:ea typeface="+mn-ea"/>
                <a:cs typeface="+mn-cs"/>
              </a:rPr>
              <a:t>There is a degree of location independence, in that the CSC generally has no</a:t>
            </a:r>
          </a:p>
          <a:p>
            <a:r>
              <a:rPr lang="en-US" sz="1200" kern="1200" dirty="0">
                <a:solidFill>
                  <a:schemeClr val="tx1"/>
                </a:solidFill>
                <a:effectLst/>
                <a:latin typeface="+mn-lt"/>
                <a:ea typeface="+mn-ea"/>
                <a:cs typeface="+mn-cs"/>
              </a:rPr>
              <a:t>control or knowledge of the exact location of the provided resources, but may</a:t>
            </a:r>
          </a:p>
          <a:p>
            <a:r>
              <a:rPr lang="en-US" sz="1200" kern="1200" dirty="0">
                <a:solidFill>
                  <a:schemeClr val="tx1"/>
                </a:solidFill>
                <a:effectLst/>
                <a:latin typeface="+mn-lt"/>
                <a:ea typeface="+mn-ea"/>
                <a:cs typeface="+mn-cs"/>
              </a:rPr>
              <a:t>be able to specify location at a higher level of abstraction (e.g., country, state,</a:t>
            </a:r>
          </a:p>
          <a:p>
            <a:r>
              <a:rPr lang="en-US" sz="1200" kern="1200" dirty="0">
                <a:solidFill>
                  <a:schemeClr val="tx1"/>
                </a:solidFill>
                <a:effectLst/>
                <a:latin typeface="+mn-lt"/>
                <a:ea typeface="+mn-ea"/>
                <a:cs typeface="+mn-cs"/>
              </a:rPr>
              <a:t>or datacenter). Examples of resources include storage, processing, memory,</a:t>
            </a:r>
          </a:p>
          <a:p>
            <a:r>
              <a:rPr lang="en-US" sz="1200" kern="1200" dirty="0">
                <a:solidFill>
                  <a:schemeClr val="tx1"/>
                </a:solidFill>
                <a:effectLst/>
                <a:latin typeface="+mn-lt"/>
                <a:ea typeface="+mn-ea"/>
                <a:cs typeface="+mn-cs"/>
              </a:rPr>
              <a:t>network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bandwidth, and virtual machines (VMs). Even private clouds tend to</a:t>
            </a:r>
          </a:p>
          <a:p>
            <a:r>
              <a:rPr lang="en-US" sz="1200" kern="1200" dirty="0">
                <a:solidFill>
                  <a:schemeClr val="tx1"/>
                </a:solidFill>
                <a:effectLst/>
                <a:latin typeface="+mn-lt"/>
                <a:ea typeface="+mn-ea"/>
                <a:cs typeface="+mn-cs"/>
              </a:rPr>
              <a:t>pool resources between different parts of the same organization.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564745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800-145 defines three service models , which can be viewed as nested service alternatives:</a:t>
            </a:r>
          </a:p>
          <a:p>
            <a:r>
              <a:rPr lang="en-US" sz="1200" kern="1200" dirty="0">
                <a:solidFill>
                  <a:schemeClr val="tx1"/>
                </a:solidFill>
                <a:effectLst/>
                <a:latin typeface="+mn-lt"/>
                <a:ea typeface="+mn-ea"/>
                <a:cs typeface="+mn-cs"/>
              </a:rPr>
              <a:t>software as a service (SaaS), platform as a service (PaaS), and infrastructure</a:t>
            </a:r>
          </a:p>
          <a:p>
            <a:r>
              <a:rPr lang="en-US" sz="1200" kern="1200" dirty="0">
                <a:solidFill>
                  <a:schemeClr val="tx1"/>
                </a:solidFill>
                <a:effectLst/>
                <a:latin typeface="+mn-lt"/>
                <a:ea typeface="+mn-ea"/>
                <a:cs typeface="+mn-cs"/>
              </a:rPr>
              <a:t>as a service (IaaS).</a:t>
            </a: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19421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NIST defines four deployment models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Public cloud:  The cloud infrastructure is made available to the general public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a large industry group and is owned by an organization selling cloud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The cloud provider is responsible both for the cloud infrastructure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for the control of data and operations within the cloud.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Private cloud: The cloud infrastructure is operated solely for an organization.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may be managed by the organization or a third party and may exist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premise or off premise. The cloud provider is responsible only for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infrastructure and not for the control.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Community cloud: The cloud infrastructure is shared by several organizations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supports a specific community that has shared concerns (e.g., mission,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requirements, policy, and compliance considerations). It may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managed by the organizations or a third party and may exist on premise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 premise.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Hybrid cloud: The cloud infrastructure is a composition of two or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clouds (private, community, or public) that remain unique entities but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bound together by standardized or proprietary technology that enables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 and application portability (e.g., cloud bursting for load balancing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clouds).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1862357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Table 13.1 lists some of the relative strengths and weaknesses of the four cloud</a:t>
            </a:r>
          </a:p>
          <a:p>
            <a:r>
              <a:rPr lang="en-US" sz="1200" kern="1200" dirty="0">
                <a:solidFill>
                  <a:schemeClr val="tx1"/>
                </a:solidFill>
                <a:effectLst/>
                <a:latin typeface="+mn-lt"/>
                <a:ea typeface="+mn-ea"/>
                <a:cs typeface="+mn-cs"/>
              </a:rPr>
              <a:t>deployment models.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711830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NIST SP 500-292 (</a:t>
            </a:r>
            <a:r>
              <a:rPr lang="en-US" sz="1200" i="1" kern="1200" dirty="0">
                <a:solidFill>
                  <a:schemeClr val="tx1"/>
                </a:solidFill>
                <a:effectLst/>
                <a:latin typeface="+mn-lt"/>
                <a:ea typeface="+mn-ea"/>
                <a:cs typeface="+mn-cs"/>
              </a:rPr>
              <a:t>NIST Cloud Computing Reference Architecture</a:t>
            </a:r>
            <a:r>
              <a:rPr lang="en-US" sz="1200" i="0" kern="1200" dirty="0">
                <a:solidFill>
                  <a:schemeClr val="tx1"/>
                </a:solidFill>
                <a:effectLst/>
                <a:latin typeface="+mn-lt"/>
                <a:ea typeface="+mn-ea"/>
                <a:cs typeface="+mn-cs"/>
              </a:rPr>
              <a:t>,</a:t>
            </a:r>
            <a:r>
              <a:rPr lang="en-US" sz="1200" i="0" kern="1200" baseline="0" dirty="0">
                <a:solidFill>
                  <a:schemeClr val="tx1"/>
                </a:solidFill>
                <a:effectLst/>
                <a:latin typeface="+mn-lt"/>
                <a:ea typeface="+mn-ea"/>
                <a:cs typeface="+mn-cs"/>
              </a:rPr>
              <a:t> September 2011</a:t>
            </a:r>
            <a:r>
              <a:rPr lang="en-US" sz="1200" kern="1200" dirty="0">
                <a:solidFill>
                  <a:schemeClr val="tx1"/>
                </a:solidFill>
                <a:effectLst/>
                <a:latin typeface="+mn-lt"/>
                <a:ea typeface="+mn-ea"/>
                <a:cs typeface="+mn-cs"/>
              </a:rPr>
              <a:t>) establishes reference</a:t>
            </a:r>
          </a:p>
          <a:p>
            <a:r>
              <a:rPr lang="en-US" sz="1200" kern="1200" dirty="0">
                <a:solidFill>
                  <a:schemeClr val="tx1"/>
                </a:solidFill>
                <a:effectLst/>
                <a:latin typeface="+mn-lt"/>
                <a:ea typeface="+mn-ea"/>
                <a:cs typeface="+mn-cs"/>
              </a:rPr>
              <a:t>architecture, described as follows:</a:t>
            </a:r>
          </a:p>
          <a:p>
            <a:endParaRPr lang="en-US" sz="1200" b="0" i="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 The NIST cloud computing reference architecture focuses on the requirements</a:t>
            </a:r>
          </a:p>
          <a:p>
            <a:r>
              <a:rPr lang="en-US" sz="1200" kern="1200" dirty="0">
                <a:solidFill>
                  <a:schemeClr val="tx1"/>
                </a:solidFill>
                <a:effectLst/>
                <a:latin typeface="+mn-lt"/>
                <a:ea typeface="+mn-ea"/>
                <a:cs typeface="+mn-cs"/>
              </a:rPr>
              <a:t>of “what” cloud services provide, not a “how to” design solution and implementation.</a:t>
            </a:r>
          </a:p>
          <a:p>
            <a:r>
              <a:rPr lang="en-US" sz="1200" kern="1200" dirty="0">
                <a:solidFill>
                  <a:schemeClr val="tx1"/>
                </a:solidFill>
                <a:effectLst/>
                <a:latin typeface="+mn-lt"/>
                <a:ea typeface="+mn-ea"/>
                <a:cs typeface="+mn-cs"/>
              </a:rPr>
              <a:t>The reference architecture is intended to facilitate the understanding of</a:t>
            </a:r>
          </a:p>
          <a:p>
            <a:r>
              <a:rPr lang="en-US" sz="1200" kern="1200" dirty="0">
                <a:solidFill>
                  <a:schemeClr val="tx1"/>
                </a:solidFill>
                <a:effectLst/>
                <a:latin typeface="+mn-lt"/>
                <a:ea typeface="+mn-ea"/>
                <a:cs typeface="+mn-cs"/>
              </a:rPr>
              <a:t>the operational intricacies in cloud computing. It does not represent the system</a:t>
            </a:r>
          </a:p>
          <a:p>
            <a:r>
              <a:rPr lang="en-US" sz="1200" kern="1200" dirty="0">
                <a:solidFill>
                  <a:schemeClr val="tx1"/>
                </a:solidFill>
                <a:effectLst/>
                <a:latin typeface="+mn-lt"/>
                <a:ea typeface="+mn-ea"/>
                <a:cs typeface="+mn-cs"/>
              </a:rPr>
              <a:t>architecture of a specific cloud computing system; instead it is a tool for describing,</a:t>
            </a:r>
          </a:p>
          <a:p>
            <a:r>
              <a:rPr lang="en-US" sz="1200" kern="1200" dirty="0">
                <a:solidFill>
                  <a:schemeClr val="tx1"/>
                </a:solidFill>
                <a:effectLst/>
                <a:latin typeface="+mn-lt"/>
                <a:ea typeface="+mn-ea"/>
                <a:cs typeface="+mn-cs"/>
              </a:rPr>
              <a:t>discussing, and developing a system-specific architecture using a common framework</a:t>
            </a:r>
          </a:p>
          <a:p>
            <a:r>
              <a:rPr lang="en-US" sz="1200" kern="1200" dirty="0">
                <a:solidFill>
                  <a:schemeClr val="tx1"/>
                </a:solidFill>
                <a:effectLst/>
                <a:latin typeface="+mn-lt"/>
                <a:ea typeface="+mn-ea"/>
                <a:cs typeface="+mn-cs"/>
              </a:rPr>
              <a:t>of reference.</a:t>
            </a:r>
          </a:p>
          <a:p>
            <a:endParaRPr lang="en-US" sz="1200" b="0" i="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63353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 The reference architecture, depicted in Figure 13.3, defines five major actors in</a:t>
            </a:r>
          </a:p>
          <a:p>
            <a:r>
              <a:rPr lang="en-US" sz="1200" kern="1200" dirty="0">
                <a:solidFill>
                  <a:schemeClr val="tx1"/>
                </a:solidFill>
                <a:effectLst/>
                <a:latin typeface="+mn-lt"/>
                <a:ea typeface="+mn-ea"/>
                <a:cs typeface="+mn-cs"/>
              </a:rPr>
              <a:t>terms of the roles and responsibilities: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consumer</a:t>
            </a:r>
            <a:r>
              <a:rPr lang="en-US" sz="1200" kern="1200" dirty="0">
                <a:solidFill>
                  <a:schemeClr val="tx1"/>
                </a:solidFill>
                <a:effectLst/>
                <a:latin typeface="+mn-lt"/>
                <a:ea typeface="+mn-ea"/>
                <a:cs typeface="+mn-cs"/>
              </a:rPr>
              <a:t> (CSC):  A person or organization that maintains a business</a:t>
            </a:r>
          </a:p>
          <a:p>
            <a:r>
              <a:rPr lang="en-US" sz="1200" kern="1200" dirty="0">
                <a:solidFill>
                  <a:schemeClr val="tx1"/>
                </a:solidFill>
                <a:effectLst/>
                <a:latin typeface="+mn-lt"/>
                <a:ea typeface="+mn-ea"/>
                <a:cs typeface="+mn-cs"/>
              </a:rPr>
              <a:t>relationship with, and uses service from, cloud providers.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provider </a:t>
            </a:r>
            <a:r>
              <a:rPr lang="en-US" sz="1200" kern="1200" dirty="0">
                <a:solidFill>
                  <a:schemeClr val="tx1"/>
                </a:solidFill>
                <a:effectLst/>
                <a:latin typeface="+mn-lt"/>
                <a:ea typeface="+mn-ea"/>
                <a:cs typeface="+mn-cs"/>
              </a:rPr>
              <a:t>(CSP):  A person, organization, or entity responsible for</a:t>
            </a:r>
          </a:p>
          <a:p>
            <a:r>
              <a:rPr lang="en-US" sz="1200" kern="1200" dirty="0">
                <a:solidFill>
                  <a:schemeClr val="tx1"/>
                </a:solidFill>
                <a:effectLst/>
                <a:latin typeface="+mn-lt"/>
                <a:ea typeface="+mn-ea"/>
                <a:cs typeface="+mn-cs"/>
              </a:rPr>
              <a:t>making a service available to interested parties.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auditor</a:t>
            </a:r>
            <a:r>
              <a:rPr lang="en-US" sz="1200" kern="1200" dirty="0">
                <a:solidFill>
                  <a:schemeClr val="tx1"/>
                </a:solidFill>
                <a:effectLst/>
                <a:latin typeface="+mn-lt"/>
                <a:ea typeface="+mn-ea"/>
                <a:cs typeface="+mn-cs"/>
              </a:rPr>
              <a:t>:  A party that can conduct independent assessment of cloud services,</a:t>
            </a:r>
          </a:p>
          <a:p>
            <a:r>
              <a:rPr lang="en-US" sz="1200" kern="1200" dirty="0">
                <a:solidFill>
                  <a:schemeClr val="tx1"/>
                </a:solidFill>
                <a:effectLst/>
                <a:latin typeface="+mn-lt"/>
                <a:ea typeface="+mn-ea"/>
                <a:cs typeface="+mn-cs"/>
              </a:rPr>
              <a:t>information system operations, performance, and security of the cloud</a:t>
            </a:r>
          </a:p>
          <a:p>
            <a:r>
              <a:rPr lang="en-US" sz="1200" kern="1200" dirty="0">
                <a:solidFill>
                  <a:schemeClr val="tx1"/>
                </a:solidFill>
                <a:effectLst/>
                <a:latin typeface="+mn-lt"/>
                <a:ea typeface="+mn-ea"/>
                <a:cs typeface="+mn-cs"/>
              </a:rPr>
              <a:t>implementation.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broker</a:t>
            </a:r>
            <a:r>
              <a:rPr lang="en-US" sz="1200" kern="1200" dirty="0">
                <a:solidFill>
                  <a:schemeClr val="tx1"/>
                </a:solidFill>
                <a:effectLst/>
                <a:latin typeface="+mn-lt"/>
                <a:ea typeface="+mn-ea"/>
                <a:cs typeface="+mn-cs"/>
              </a:rPr>
              <a:t>:  An entity that manages the use, performance, and delivery of</a:t>
            </a:r>
          </a:p>
          <a:p>
            <a:r>
              <a:rPr lang="en-US" sz="1200" kern="1200" dirty="0">
                <a:solidFill>
                  <a:schemeClr val="tx1"/>
                </a:solidFill>
                <a:effectLst/>
                <a:latin typeface="+mn-lt"/>
                <a:ea typeface="+mn-ea"/>
                <a:cs typeface="+mn-cs"/>
              </a:rPr>
              <a:t>cloud services, and negotiates relationships between CSPs and cloud consumers.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carrier:</a:t>
            </a:r>
            <a:r>
              <a:rPr lang="en-US" sz="1200" kern="1200" dirty="0">
                <a:solidFill>
                  <a:schemeClr val="tx1"/>
                </a:solidFill>
                <a:effectLst/>
                <a:latin typeface="+mn-lt"/>
                <a:ea typeface="+mn-ea"/>
                <a:cs typeface="+mn-cs"/>
              </a:rPr>
              <a:t>  An intermediary that provides connectivity and transport of</a:t>
            </a:r>
          </a:p>
          <a:p>
            <a:r>
              <a:rPr lang="en-US" sz="1200" kern="1200" dirty="0">
                <a:solidFill>
                  <a:schemeClr val="tx1"/>
                </a:solidFill>
                <a:effectLst/>
                <a:latin typeface="+mn-lt"/>
                <a:ea typeface="+mn-ea"/>
                <a:cs typeface="+mn-cs"/>
              </a:rPr>
              <a:t>cloud services from CSPs to cloud consumers.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roles of the cloud consumer and provider have already been discussed.</a:t>
            </a:r>
          </a:p>
          <a:p>
            <a:r>
              <a:rPr lang="en-US" sz="1200" kern="1200" dirty="0">
                <a:solidFill>
                  <a:schemeClr val="tx1"/>
                </a:solidFill>
                <a:effectLst/>
                <a:latin typeface="+mn-lt"/>
                <a:ea typeface="+mn-ea"/>
                <a:cs typeface="+mn-cs"/>
              </a:rPr>
              <a:t>To summarize, a </a:t>
            </a:r>
            <a:r>
              <a:rPr lang="en-US" sz="1200" b="1" kern="1200" dirty="0">
                <a:solidFill>
                  <a:schemeClr val="tx1"/>
                </a:solidFill>
                <a:effectLst/>
                <a:latin typeface="+mn-lt"/>
                <a:ea typeface="+mn-ea"/>
                <a:cs typeface="+mn-cs"/>
              </a:rPr>
              <a:t>cloud service provider</a:t>
            </a:r>
            <a:r>
              <a:rPr lang="en-US" sz="1200" kern="1200" dirty="0">
                <a:solidFill>
                  <a:schemeClr val="tx1"/>
                </a:solidFill>
                <a:effectLst/>
                <a:latin typeface="+mn-lt"/>
                <a:ea typeface="+mn-ea"/>
                <a:cs typeface="+mn-cs"/>
              </a:rPr>
              <a:t>  can provide one or more of the cloud services</a:t>
            </a:r>
          </a:p>
          <a:p>
            <a:r>
              <a:rPr lang="en-US" sz="1200" kern="1200" dirty="0">
                <a:solidFill>
                  <a:schemeClr val="tx1"/>
                </a:solidFill>
                <a:effectLst/>
                <a:latin typeface="+mn-lt"/>
                <a:ea typeface="+mn-ea"/>
                <a:cs typeface="+mn-cs"/>
              </a:rPr>
              <a:t> to meet IT and business requirements of </a:t>
            </a:r>
            <a:r>
              <a:rPr lang="en-US" sz="1200" b="1" kern="1200" dirty="0">
                <a:solidFill>
                  <a:schemeClr val="tx1"/>
                </a:solidFill>
                <a:effectLst/>
                <a:latin typeface="+mn-lt"/>
                <a:ea typeface="+mn-ea"/>
                <a:cs typeface="+mn-cs"/>
              </a:rPr>
              <a:t>cloud service consumers </a:t>
            </a:r>
            <a:r>
              <a:rPr lang="en-US" sz="1200" kern="1200" dirty="0">
                <a:solidFill>
                  <a:schemeClr val="tx1"/>
                </a:solidFill>
                <a:effectLst/>
                <a:latin typeface="+mn-lt"/>
                <a:ea typeface="+mn-ea"/>
                <a:cs typeface="+mn-cs"/>
              </a:rPr>
              <a:t>. For each of the</a:t>
            </a:r>
          </a:p>
          <a:p>
            <a:r>
              <a:rPr lang="en-US" sz="1200" kern="1200" dirty="0">
                <a:solidFill>
                  <a:schemeClr val="tx1"/>
                </a:solidFill>
                <a:effectLst/>
                <a:latin typeface="+mn-lt"/>
                <a:ea typeface="+mn-ea"/>
                <a:cs typeface="+mn-cs"/>
              </a:rPr>
              <a:t>three service models (SaaS, PaaS, IaaS), the CSP provides the storage and processing</a:t>
            </a:r>
          </a:p>
          <a:p>
            <a:r>
              <a:rPr lang="en-US" sz="1200" kern="1200" dirty="0">
                <a:solidFill>
                  <a:schemeClr val="tx1"/>
                </a:solidFill>
                <a:effectLst/>
                <a:latin typeface="+mn-lt"/>
                <a:ea typeface="+mn-ea"/>
                <a:cs typeface="+mn-cs"/>
              </a:rPr>
              <a:t>facilities needed to support that service model, together with a cloud interface</a:t>
            </a:r>
          </a:p>
          <a:p>
            <a:r>
              <a:rPr lang="en-US" sz="1200" kern="1200" dirty="0">
                <a:solidFill>
                  <a:schemeClr val="tx1"/>
                </a:solidFill>
                <a:effectLst/>
                <a:latin typeface="+mn-lt"/>
                <a:ea typeface="+mn-ea"/>
                <a:cs typeface="+mn-cs"/>
              </a:rPr>
              <a:t>for cloud service consumers. For SaaS, the CSP deploys, configures, maintains, and</a:t>
            </a:r>
          </a:p>
          <a:p>
            <a:r>
              <a:rPr lang="en-US" sz="1200" kern="1200" dirty="0">
                <a:solidFill>
                  <a:schemeClr val="tx1"/>
                </a:solidFill>
                <a:effectLst/>
                <a:latin typeface="+mn-lt"/>
                <a:ea typeface="+mn-ea"/>
                <a:cs typeface="+mn-cs"/>
              </a:rPr>
              <a:t>updates the operation of the software applications on a cloud infrastructure so that</a:t>
            </a:r>
          </a:p>
          <a:p>
            <a:r>
              <a:rPr lang="en-US" sz="1200" kern="1200" dirty="0">
                <a:solidFill>
                  <a:schemeClr val="tx1"/>
                </a:solidFill>
                <a:effectLst/>
                <a:latin typeface="+mn-lt"/>
                <a:ea typeface="+mn-ea"/>
                <a:cs typeface="+mn-cs"/>
              </a:rPr>
              <a:t>the services are provisioned at the expected service levels to cloud consumers. The</a:t>
            </a:r>
          </a:p>
          <a:p>
            <a:r>
              <a:rPr lang="en-US" sz="1200" kern="1200" dirty="0">
                <a:solidFill>
                  <a:schemeClr val="tx1"/>
                </a:solidFill>
                <a:effectLst/>
                <a:latin typeface="+mn-lt"/>
                <a:ea typeface="+mn-ea"/>
                <a:cs typeface="+mn-cs"/>
              </a:rPr>
              <a:t>consumers of SaaS can be organizations that provide their members with access to</a:t>
            </a:r>
          </a:p>
          <a:p>
            <a:r>
              <a:rPr lang="en-US" sz="1200" kern="1200" dirty="0">
                <a:solidFill>
                  <a:schemeClr val="tx1"/>
                </a:solidFill>
                <a:effectLst/>
                <a:latin typeface="+mn-lt"/>
                <a:ea typeface="+mn-ea"/>
                <a:cs typeface="+mn-cs"/>
              </a:rPr>
              <a:t>software applications, end users who directly use software applications, or software</a:t>
            </a:r>
          </a:p>
          <a:p>
            <a:r>
              <a:rPr lang="en-US" sz="1200" kern="1200" dirty="0">
                <a:solidFill>
                  <a:schemeClr val="tx1"/>
                </a:solidFill>
                <a:effectLst/>
                <a:latin typeface="+mn-lt"/>
                <a:ea typeface="+mn-ea"/>
                <a:cs typeface="+mn-cs"/>
              </a:rPr>
              <a:t>application administrators who configure applications for end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PaaS, the CSP manages the computing infrastructure for the platform and</a:t>
            </a:r>
          </a:p>
          <a:p>
            <a:r>
              <a:rPr lang="en-US" sz="1200" kern="1200" dirty="0">
                <a:solidFill>
                  <a:schemeClr val="tx1"/>
                </a:solidFill>
                <a:effectLst/>
                <a:latin typeface="+mn-lt"/>
                <a:ea typeface="+mn-ea"/>
                <a:cs typeface="+mn-cs"/>
              </a:rPr>
              <a:t>runs the cloud software that provides the components of the platform, such as runtime</a:t>
            </a:r>
          </a:p>
          <a:p>
            <a:r>
              <a:rPr lang="en-US" sz="1200" kern="1200" dirty="0">
                <a:solidFill>
                  <a:schemeClr val="tx1"/>
                </a:solidFill>
                <a:effectLst/>
                <a:latin typeface="+mn-lt"/>
                <a:ea typeface="+mn-ea"/>
                <a:cs typeface="+mn-cs"/>
              </a:rPr>
              <a:t>software execution stacks, databases, and other middleware components. Cloud</a:t>
            </a:r>
          </a:p>
          <a:p>
            <a:r>
              <a:rPr lang="en-US" sz="1200" kern="1200" dirty="0">
                <a:solidFill>
                  <a:schemeClr val="tx1"/>
                </a:solidFill>
                <a:effectLst/>
                <a:latin typeface="+mn-lt"/>
                <a:ea typeface="+mn-ea"/>
                <a:cs typeface="+mn-cs"/>
              </a:rPr>
              <a:t>consumers of PaaS can employ the tools and execution resources provided by CSPs</a:t>
            </a:r>
          </a:p>
          <a:p>
            <a:r>
              <a:rPr lang="en-US" sz="1200" kern="1200" dirty="0">
                <a:solidFill>
                  <a:schemeClr val="tx1"/>
                </a:solidFill>
                <a:effectLst/>
                <a:latin typeface="+mn-lt"/>
                <a:ea typeface="+mn-ea"/>
                <a:cs typeface="+mn-cs"/>
              </a:rPr>
              <a:t>to develop, test, deploy, and manage the applications hosted in a cloud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IaaS, the CSP acquires the physical computing resources underlying the</a:t>
            </a:r>
          </a:p>
          <a:p>
            <a:r>
              <a:rPr lang="en-US" sz="1200" kern="1200" dirty="0">
                <a:solidFill>
                  <a:schemeClr val="tx1"/>
                </a:solidFill>
                <a:effectLst/>
                <a:latin typeface="+mn-lt"/>
                <a:ea typeface="+mn-ea"/>
                <a:cs typeface="+mn-cs"/>
              </a:rPr>
              <a:t>service, including the servers, networks, storage, and hosting infrastructure. The IaaS</a:t>
            </a:r>
          </a:p>
          <a:p>
            <a:r>
              <a:rPr lang="en-US" sz="1200" kern="1200" dirty="0">
                <a:solidFill>
                  <a:schemeClr val="tx1"/>
                </a:solidFill>
                <a:effectLst/>
                <a:latin typeface="+mn-lt"/>
                <a:ea typeface="+mn-ea"/>
                <a:cs typeface="+mn-cs"/>
              </a:rPr>
              <a:t>CSC in turn uses these computing resources, such as a virtual machine, for their fundamental</a:t>
            </a:r>
          </a:p>
          <a:p>
            <a:r>
              <a:rPr lang="en-US" sz="1200" kern="1200" dirty="0">
                <a:solidFill>
                  <a:schemeClr val="tx1"/>
                </a:solidFill>
                <a:effectLst/>
                <a:latin typeface="+mn-lt"/>
                <a:ea typeface="+mn-ea"/>
                <a:cs typeface="+mn-cs"/>
              </a:rPr>
              <a:t>computing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cloud carrier</a:t>
            </a:r>
            <a:r>
              <a:rPr lang="en-US" sz="1200" kern="1200" dirty="0">
                <a:solidFill>
                  <a:schemeClr val="tx1"/>
                </a:solidFill>
                <a:effectLst/>
                <a:latin typeface="+mn-lt"/>
                <a:ea typeface="+mn-ea"/>
                <a:cs typeface="+mn-cs"/>
              </a:rPr>
              <a:t>  is a networking facility that provides connectivity and transport</a:t>
            </a:r>
          </a:p>
          <a:p>
            <a:r>
              <a:rPr lang="en-US" sz="1200" kern="1200" dirty="0">
                <a:solidFill>
                  <a:schemeClr val="tx1"/>
                </a:solidFill>
                <a:effectLst/>
                <a:latin typeface="+mn-lt"/>
                <a:ea typeface="+mn-ea"/>
                <a:cs typeface="+mn-cs"/>
              </a:rPr>
              <a:t>of cloud services between cloud consumers and CSPs. Typically, a CSP will set</a:t>
            </a:r>
          </a:p>
          <a:p>
            <a:r>
              <a:rPr lang="en-US" sz="1200" kern="1200" dirty="0">
                <a:solidFill>
                  <a:schemeClr val="tx1"/>
                </a:solidFill>
                <a:effectLst/>
                <a:latin typeface="+mn-lt"/>
                <a:ea typeface="+mn-ea"/>
                <a:cs typeface="+mn-cs"/>
              </a:rPr>
              <a:t>up service level agreements (SLAs) with a cloud carrier to provide services consistent</a:t>
            </a:r>
          </a:p>
          <a:p>
            <a:r>
              <a:rPr lang="en-US" sz="1200" kern="1200" dirty="0">
                <a:solidFill>
                  <a:schemeClr val="tx1"/>
                </a:solidFill>
                <a:effectLst/>
                <a:latin typeface="+mn-lt"/>
                <a:ea typeface="+mn-ea"/>
                <a:cs typeface="+mn-cs"/>
              </a:rPr>
              <a:t>with the level of SLAs offered to cloud consumers, and may require the cloud carrier</a:t>
            </a:r>
          </a:p>
          <a:p>
            <a:r>
              <a:rPr lang="en-US" sz="1200" kern="1200" dirty="0">
                <a:solidFill>
                  <a:schemeClr val="tx1"/>
                </a:solidFill>
                <a:effectLst/>
                <a:latin typeface="+mn-lt"/>
                <a:ea typeface="+mn-ea"/>
                <a:cs typeface="+mn-cs"/>
              </a:rPr>
              <a:t>to provide dedicated and secure connections between cloud consumers and CSPs.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broker </a:t>
            </a:r>
            <a:r>
              <a:rPr lang="en-US" sz="1200" kern="1200" dirty="0">
                <a:solidFill>
                  <a:schemeClr val="tx1"/>
                </a:solidFill>
                <a:effectLst/>
                <a:latin typeface="+mn-lt"/>
                <a:ea typeface="+mn-ea"/>
                <a:cs typeface="+mn-cs"/>
              </a:rPr>
              <a:t> is useful when cloud services are too complex for a cloud consumer</a:t>
            </a:r>
          </a:p>
          <a:p>
            <a:r>
              <a:rPr lang="en-US" sz="1200" kern="1200" dirty="0">
                <a:solidFill>
                  <a:schemeClr val="tx1"/>
                </a:solidFill>
                <a:effectLst/>
                <a:latin typeface="+mn-lt"/>
                <a:ea typeface="+mn-ea"/>
                <a:cs typeface="+mn-cs"/>
              </a:rPr>
              <a:t>to easily manage. A cloud broker can offer three areas of support: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intermediation:</a:t>
            </a:r>
            <a:r>
              <a:rPr lang="en-US" sz="1200" kern="1200" dirty="0">
                <a:solidFill>
                  <a:schemeClr val="tx1"/>
                </a:solidFill>
                <a:effectLst/>
                <a:latin typeface="+mn-lt"/>
                <a:ea typeface="+mn-ea"/>
                <a:cs typeface="+mn-cs"/>
              </a:rPr>
              <a:t>  These are value-added services, such as identity management,</a:t>
            </a:r>
          </a:p>
          <a:p>
            <a:r>
              <a:rPr lang="en-US" sz="1200" kern="1200" dirty="0">
                <a:solidFill>
                  <a:schemeClr val="tx1"/>
                </a:solidFill>
                <a:effectLst/>
                <a:latin typeface="+mn-lt"/>
                <a:ea typeface="+mn-ea"/>
                <a:cs typeface="+mn-cs"/>
              </a:rPr>
              <a:t>performance reporting, and enhanced security.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aggregation:</a:t>
            </a:r>
            <a:r>
              <a:rPr lang="en-US" sz="1200" kern="1200" dirty="0">
                <a:solidFill>
                  <a:schemeClr val="tx1"/>
                </a:solidFill>
                <a:effectLst/>
                <a:latin typeface="+mn-lt"/>
                <a:ea typeface="+mn-ea"/>
                <a:cs typeface="+mn-cs"/>
              </a:rPr>
              <a:t>  The broker combines multiple cloud services to meet consumer</a:t>
            </a:r>
          </a:p>
          <a:p>
            <a:r>
              <a:rPr lang="en-US" sz="1200" kern="1200" dirty="0">
                <a:solidFill>
                  <a:schemeClr val="tx1"/>
                </a:solidFill>
                <a:effectLst/>
                <a:latin typeface="+mn-lt"/>
                <a:ea typeface="+mn-ea"/>
                <a:cs typeface="+mn-cs"/>
              </a:rPr>
              <a:t>needs not specifically addressed by a single CSP, or to optimize performance</a:t>
            </a:r>
          </a:p>
          <a:p>
            <a:r>
              <a:rPr lang="en-US" sz="1200" kern="1200" dirty="0">
                <a:solidFill>
                  <a:schemeClr val="tx1"/>
                </a:solidFill>
                <a:effectLst/>
                <a:latin typeface="+mn-lt"/>
                <a:ea typeface="+mn-ea"/>
                <a:cs typeface="+mn-cs"/>
              </a:rPr>
              <a:t>or minimize cost.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arbitrage:</a:t>
            </a:r>
            <a:r>
              <a:rPr lang="en-US" sz="1200" kern="1200" dirty="0">
                <a:solidFill>
                  <a:schemeClr val="tx1"/>
                </a:solidFill>
                <a:effectLst/>
                <a:latin typeface="+mn-lt"/>
                <a:ea typeface="+mn-ea"/>
                <a:cs typeface="+mn-cs"/>
              </a:rPr>
              <a:t>  This is similar to service aggregation except that the services</a:t>
            </a:r>
          </a:p>
          <a:p>
            <a:r>
              <a:rPr lang="en-US" sz="1200" kern="1200" dirty="0">
                <a:solidFill>
                  <a:schemeClr val="tx1"/>
                </a:solidFill>
                <a:effectLst/>
                <a:latin typeface="+mn-lt"/>
                <a:ea typeface="+mn-ea"/>
                <a:cs typeface="+mn-cs"/>
              </a:rPr>
              <a:t>being aggregated are not fixed. Service arbitrage means a broker has the flexibility</a:t>
            </a:r>
          </a:p>
          <a:p>
            <a:r>
              <a:rPr lang="en-US" sz="1200" kern="1200" dirty="0">
                <a:solidFill>
                  <a:schemeClr val="tx1"/>
                </a:solidFill>
                <a:effectLst/>
                <a:latin typeface="+mn-lt"/>
                <a:ea typeface="+mn-ea"/>
                <a:cs typeface="+mn-cs"/>
              </a:rPr>
              <a:t>to choose services from multiple agencies. The cloud broker, for example,</a:t>
            </a:r>
          </a:p>
          <a:p>
            <a:r>
              <a:rPr lang="en-US" sz="1200" kern="1200" dirty="0">
                <a:solidFill>
                  <a:schemeClr val="tx1"/>
                </a:solidFill>
                <a:effectLst/>
                <a:latin typeface="+mn-lt"/>
                <a:ea typeface="+mn-ea"/>
                <a:cs typeface="+mn-cs"/>
              </a:rPr>
              <a:t>can use a credit-scoring service to measure and select an agency with the best</a:t>
            </a:r>
          </a:p>
          <a:p>
            <a:r>
              <a:rPr lang="en-US" sz="1200" kern="1200" dirty="0">
                <a:solidFill>
                  <a:schemeClr val="tx1"/>
                </a:solidFill>
                <a:effectLst/>
                <a:latin typeface="+mn-lt"/>
                <a:ea typeface="+mn-ea"/>
                <a:cs typeface="+mn-cs"/>
              </a:rPr>
              <a:t>score.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 auditor </a:t>
            </a:r>
            <a:r>
              <a:rPr lang="en-US" sz="1200" kern="1200" dirty="0">
                <a:solidFill>
                  <a:schemeClr val="tx1"/>
                </a:solidFill>
                <a:effectLst/>
                <a:latin typeface="+mn-lt"/>
                <a:ea typeface="+mn-ea"/>
                <a:cs typeface="+mn-cs"/>
              </a:rPr>
              <a:t> can evaluate the services provided by a CSP in terms of security</a:t>
            </a:r>
          </a:p>
          <a:p>
            <a:r>
              <a:rPr lang="en-US" sz="1200" kern="1200" dirty="0">
                <a:solidFill>
                  <a:schemeClr val="tx1"/>
                </a:solidFill>
                <a:effectLst/>
                <a:latin typeface="+mn-lt"/>
                <a:ea typeface="+mn-ea"/>
                <a:cs typeface="+mn-cs"/>
              </a:rPr>
              <a:t>controls, privacy impact, performance, and so on. The auditor is an independent entity</a:t>
            </a:r>
          </a:p>
          <a:p>
            <a:r>
              <a:rPr lang="en-US" sz="1200" kern="1200" dirty="0">
                <a:solidFill>
                  <a:schemeClr val="tx1"/>
                </a:solidFill>
                <a:effectLst/>
                <a:latin typeface="+mn-lt"/>
                <a:ea typeface="+mn-ea"/>
                <a:cs typeface="+mn-cs"/>
              </a:rPr>
              <a:t>that can assure that the CSP conforms to a set of standards.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101561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49E7852-0CE3-1F42-AE1F-2C6BEDCEB64F}" type="slidenum">
              <a:rPr lang="en-AU">
                <a:latin typeface="Arial" pitchFamily="-109" charset="0"/>
              </a:rPr>
              <a:pPr/>
              <a:t>5</a:t>
            </a:fld>
            <a:endParaRPr lang="en-AU">
              <a:latin typeface="Arial" pitchFamily="-109"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similar to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of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a number of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of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In essence,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133774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Figure 13.4 illustrates the interactions between the actors. A cloud consumer</a:t>
            </a:r>
          </a:p>
          <a:p>
            <a:r>
              <a:rPr lang="en-US" sz="1200" kern="1200" dirty="0">
                <a:solidFill>
                  <a:schemeClr val="tx1"/>
                </a:solidFill>
                <a:effectLst/>
                <a:latin typeface="+mn-lt"/>
                <a:ea typeface="+mn-ea"/>
                <a:cs typeface="+mn-cs"/>
              </a:rPr>
              <a:t>may request cloud services from a cloud provider directly or via a cloud broker. A</a:t>
            </a:r>
          </a:p>
          <a:p>
            <a:r>
              <a:rPr lang="en-US" sz="1200" kern="1200" dirty="0">
                <a:solidFill>
                  <a:schemeClr val="tx1"/>
                </a:solidFill>
                <a:effectLst/>
                <a:latin typeface="+mn-lt"/>
                <a:ea typeface="+mn-ea"/>
                <a:cs typeface="+mn-cs"/>
              </a:rPr>
              <a:t>cloud auditor conducts independent audits and may contact the others to collect</a:t>
            </a:r>
          </a:p>
          <a:p>
            <a:r>
              <a:rPr lang="en-US" sz="1200" kern="1200" dirty="0">
                <a:solidFill>
                  <a:schemeClr val="tx1"/>
                </a:solidFill>
                <a:effectLst/>
                <a:latin typeface="+mn-lt"/>
                <a:ea typeface="+mn-ea"/>
                <a:cs typeface="+mn-cs"/>
              </a:rPr>
              <a:t>necessary information. This figure shows that cloud networking issues involve three</a:t>
            </a:r>
          </a:p>
          <a:p>
            <a:r>
              <a:rPr lang="en-US" sz="1200" kern="1200" dirty="0">
                <a:solidFill>
                  <a:schemeClr val="tx1"/>
                </a:solidFill>
                <a:effectLst/>
                <a:latin typeface="+mn-lt"/>
                <a:ea typeface="+mn-ea"/>
                <a:cs typeface="+mn-cs"/>
              </a:rPr>
              <a:t>separate types of networks. For a cloud producer, the network architecture is that of</a:t>
            </a:r>
          </a:p>
          <a:p>
            <a:r>
              <a:rPr lang="en-US" sz="1200" kern="1200" dirty="0">
                <a:solidFill>
                  <a:schemeClr val="tx1"/>
                </a:solidFill>
                <a:effectLst/>
                <a:latin typeface="+mn-lt"/>
                <a:ea typeface="+mn-ea"/>
                <a:cs typeface="+mn-cs"/>
              </a:rPr>
              <a:t>a typical large datacenter, which consists of racks of high-performance servers and</a:t>
            </a:r>
          </a:p>
          <a:p>
            <a:r>
              <a:rPr lang="en-US" sz="1200" kern="1200" dirty="0">
                <a:solidFill>
                  <a:schemeClr val="tx1"/>
                </a:solidFill>
                <a:effectLst/>
                <a:latin typeface="+mn-lt"/>
                <a:ea typeface="+mn-ea"/>
                <a:cs typeface="+mn-cs"/>
              </a:rPr>
              <a:t>storage devices, interconnected with high-speed top-of-rack Ethernet switches. The</a:t>
            </a:r>
          </a:p>
          <a:p>
            <a:r>
              <a:rPr lang="en-US" sz="1200" kern="1200" dirty="0">
                <a:solidFill>
                  <a:schemeClr val="tx1"/>
                </a:solidFill>
                <a:effectLst/>
                <a:latin typeface="+mn-lt"/>
                <a:ea typeface="+mn-ea"/>
                <a:cs typeface="+mn-cs"/>
              </a:rPr>
              <a:t> concerns in this context focus on virtual machine placement and movement, load</a:t>
            </a:r>
          </a:p>
          <a:p>
            <a:r>
              <a:rPr lang="en-US" sz="1200" kern="1200" dirty="0">
                <a:solidFill>
                  <a:schemeClr val="tx1"/>
                </a:solidFill>
                <a:effectLst/>
                <a:latin typeface="+mn-lt"/>
                <a:ea typeface="+mn-ea"/>
                <a:cs typeface="+mn-cs"/>
              </a:rPr>
              <a:t>balancing, and availability issues. The enterprise network is likely to have a quite</a:t>
            </a:r>
          </a:p>
          <a:p>
            <a:r>
              <a:rPr lang="en-US" sz="1200" kern="1200" dirty="0">
                <a:solidFill>
                  <a:schemeClr val="tx1"/>
                </a:solidFill>
                <a:effectLst/>
                <a:latin typeface="+mn-lt"/>
                <a:ea typeface="+mn-ea"/>
                <a:cs typeface="+mn-cs"/>
              </a:rPr>
              <a:t>different architecture, typically including a number of LANs, servers, workstations,</a:t>
            </a:r>
          </a:p>
          <a:p>
            <a:r>
              <a:rPr lang="en-US" sz="1200" kern="1200" dirty="0">
                <a:solidFill>
                  <a:schemeClr val="tx1"/>
                </a:solidFill>
                <a:effectLst/>
                <a:latin typeface="+mn-lt"/>
                <a:ea typeface="+mn-ea"/>
                <a:cs typeface="+mn-cs"/>
              </a:rPr>
              <a:t>PCs, and mobile devices, with a broad range of network performance, security, and</a:t>
            </a:r>
          </a:p>
          <a:p>
            <a:r>
              <a:rPr lang="en-US" sz="1200" kern="1200" dirty="0">
                <a:solidFill>
                  <a:schemeClr val="tx1"/>
                </a:solidFill>
                <a:effectLst/>
                <a:latin typeface="+mn-lt"/>
                <a:ea typeface="+mn-ea"/>
                <a:cs typeface="+mn-cs"/>
              </a:rPr>
              <a:t>management issues. The concern of both producer and consumer with respect to the</a:t>
            </a:r>
          </a:p>
          <a:p>
            <a:r>
              <a:rPr lang="en-US" sz="1200" kern="1200" dirty="0">
                <a:solidFill>
                  <a:schemeClr val="tx1"/>
                </a:solidFill>
                <a:effectLst/>
                <a:latin typeface="+mn-lt"/>
                <a:ea typeface="+mn-ea"/>
                <a:cs typeface="+mn-cs"/>
              </a:rPr>
              <a:t>cloud carrier, which is shared with many users, is the ability to create virtual networks,</a:t>
            </a:r>
          </a:p>
          <a:p>
            <a:r>
              <a:rPr lang="en-US" sz="1200" kern="1200" dirty="0">
                <a:solidFill>
                  <a:schemeClr val="tx1"/>
                </a:solidFill>
                <a:effectLst/>
                <a:latin typeface="+mn-lt"/>
                <a:ea typeface="+mn-ea"/>
                <a:cs typeface="+mn-cs"/>
              </a:rPr>
              <a:t>with appropriate SLA and security guarantees.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134847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Security is important to any computing infrastructure. Companies go to great lengths</a:t>
            </a:r>
          </a:p>
          <a:p>
            <a:r>
              <a:rPr lang="en-US" sz="1200" kern="1200" dirty="0">
                <a:solidFill>
                  <a:schemeClr val="tx1"/>
                </a:solidFill>
                <a:effectLst/>
                <a:latin typeface="Arial" pitchFamily="-109" charset="0"/>
                <a:ea typeface="+mn-ea"/>
                <a:cs typeface="+mn-cs"/>
              </a:rPr>
              <a:t>to secure on-premises computing systems, so it is not surprising that security looms as</a:t>
            </a:r>
          </a:p>
          <a:p>
            <a:r>
              <a:rPr lang="en-US" sz="1200" kern="1200" dirty="0">
                <a:solidFill>
                  <a:schemeClr val="tx1"/>
                </a:solidFill>
                <a:effectLst/>
                <a:latin typeface="Arial" pitchFamily="-109" charset="0"/>
                <a:ea typeface="+mn-ea"/>
                <a:cs typeface="+mn-cs"/>
              </a:rPr>
              <a:t>a major consideration when augmenting or replacing on-premises systems with cloud</a:t>
            </a:r>
          </a:p>
          <a:p>
            <a:r>
              <a:rPr lang="en-US" sz="1200" kern="1200" dirty="0">
                <a:solidFill>
                  <a:schemeClr val="tx1"/>
                </a:solidFill>
                <a:effectLst/>
                <a:latin typeface="Arial" pitchFamily="-109" charset="0"/>
                <a:ea typeface="+mn-ea"/>
                <a:cs typeface="+mn-cs"/>
              </a:rPr>
              <a:t>services. Allaying security concerns is frequently a prerequisite for further discussions</a:t>
            </a:r>
          </a:p>
          <a:p>
            <a:r>
              <a:rPr lang="en-US" sz="1200" kern="1200" dirty="0">
                <a:solidFill>
                  <a:schemeClr val="tx1"/>
                </a:solidFill>
                <a:effectLst/>
                <a:latin typeface="Arial" pitchFamily="-109" charset="0"/>
                <a:ea typeface="+mn-ea"/>
                <a:cs typeface="+mn-cs"/>
              </a:rPr>
              <a:t>about migrating part or all of an organization’s computing architecture to the cloud.</a:t>
            </a:r>
          </a:p>
          <a:p>
            <a:r>
              <a:rPr lang="en-US" sz="1200" kern="1200" dirty="0">
                <a:solidFill>
                  <a:schemeClr val="tx1"/>
                </a:solidFill>
                <a:effectLst/>
                <a:latin typeface="Arial" pitchFamily="-109" charset="0"/>
                <a:ea typeface="+mn-ea"/>
                <a:cs typeface="+mn-cs"/>
              </a:rPr>
              <a:t>Availability is another major concern.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Generally speaking, such questions only arise when businesses contemplating</a:t>
            </a:r>
          </a:p>
          <a:p>
            <a:r>
              <a:rPr lang="en-US" sz="1200" kern="1200" dirty="0">
                <a:solidFill>
                  <a:schemeClr val="tx1"/>
                </a:solidFill>
                <a:effectLst/>
                <a:latin typeface="Arial" pitchFamily="-109" charset="0"/>
                <a:ea typeface="+mn-ea"/>
                <a:cs typeface="+mn-cs"/>
              </a:rPr>
              <a:t>moving core transaction processing, such as enterprise resource planning (ERP)</a:t>
            </a:r>
          </a:p>
          <a:p>
            <a:r>
              <a:rPr lang="en-US" sz="1200" kern="1200" dirty="0">
                <a:solidFill>
                  <a:schemeClr val="tx1"/>
                </a:solidFill>
                <a:effectLst/>
                <a:latin typeface="Arial" pitchFamily="-109" charset="0"/>
                <a:ea typeface="+mn-ea"/>
                <a:cs typeface="+mn-cs"/>
              </a:rPr>
              <a:t>systems, and other mission critical applications to the cloud. Companies have traditionally</a:t>
            </a:r>
          </a:p>
          <a:p>
            <a:r>
              <a:rPr lang="en-US" sz="1200" kern="1200" dirty="0">
                <a:solidFill>
                  <a:schemeClr val="tx1"/>
                </a:solidFill>
                <a:effectLst/>
                <a:latin typeface="Arial" pitchFamily="-109" charset="0"/>
                <a:ea typeface="+mn-ea"/>
                <a:cs typeface="+mn-cs"/>
              </a:rPr>
              <a:t>demonstrated less concern about migrating high maintenance applications</a:t>
            </a:r>
          </a:p>
          <a:p>
            <a:r>
              <a:rPr lang="en-US" sz="1200" kern="1200" dirty="0">
                <a:solidFill>
                  <a:schemeClr val="tx1"/>
                </a:solidFill>
                <a:effectLst/>
                <a:latin typeface="Arial" pitchFamily="-109" charset="0"/>
                <a:ea typeface="+mn-ea"/>
                <a:cs typeface="+mn-cs"/>
              </a:rPr>
              <a:t>such as e-mail and payroll to cloud service providers, even though such applications</a:t>
            </a:r>
          </a:p>
          <a:p>
            <a:r>
              <a:rPr lang="en-US" sz="1200" kern="1200" dirty="0">
                <a:solidFill>
                  <a:schemeClr val="tx1"/>
                </a:solidFill>
                <a:effectLst/>
                <a:latin typeface="Arial" pitchFamily="-109" charset="0"/>
                <a:ea typeface="+mn-ea"/>
                <a:cs typeface="+mn-cs"/>
              </a:rPr>
              <a:t>hold sensitive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Auditability is another concern for many organizations. For example, in the U.S.,</a:t>
            </a:r>
          </a:p>
          <a:p>
            <a:r>
              <a:rPr lang="en-US" sz="1200" kern="1200" dirty="0">
                <a:solidFill>
                  <a:schemeClr val="tx1"/>
                </a:solidFill>
                <a:effectLst/>
                <a:latin typeface="Arial" pitchFamily="-109" charset="0"/>
                <a:ea typeface="+mn-ea"/>
                <a:cs typeface="+mn-cs"/>
              </a:rPr>
              <a:t>many organizations must comply with Sarbanes-Oxley and/or Health and Human</a:t>
            </a:r>
          </a:p>
          <a:p>
            <a:r>
              <a:rPr lang="en-US" sz="1200" kern="1200" dirty="0">
                <a:solidFill>
                  <a:schemeClr val="tx1"/>
                </a:solidFill>
                <a:effectLst/>
                <a:latin typeface="Arial" pitchFamily="-109" charset="0"/>
                <a:ea typeface="+mn-ea"/>
                <a:cs typeface="+mn-cs"/>
              </a:rPr>
              <a:t>Services Health Insurance Portability and Accountability Act (HIPAA) regulations.</a:t>
            </a:r>
          </a:p>
          <a:p>
            <a:r>
              <a:rPr lang="en-US" sz="1200" kern="1200" dirty="0">
                <a:solidFill>
                  <a:schemeClr val="tx1"/>
                </a:solidFill>
                <a:effectLst/>
                <a:latin typeface="Arial" pitchFamily="-109" charset="0"/>
                <a:ea typeface="+mn-ea"/>
                <a:cs typeface="+mn-cs"/>
              </a:rPr>
              <a:t>The auditability of their data must be ensured whether it is stored on premises or</a:t>
            </a:r>
          </a:p>
          <a:p>
            <a:r>
              <a:rPr lang="en-US" sz="1200" kern="1200" dirty="0">
                <a:solidFill>
                  <a:schemeClr val="tx1"/>
                </a:solidFill>
                <a:effectLst/>
                <a:latin typeface="Arial" pitchFamily="-109" charset="0"/>
                <a:ea typeface="+mn-ea"/>
                <a:cs typeface="+mn-cs"/>
              </a:rPr>
              <a:t>moved to the cloud.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Before moving critical infrastructure to the cloud, businesses should perform due</a:t>
            </a:r>
          </a:p>
          <a:p>
            <a:r>
              <a:rPr lang="en-US" sz="1200" kern="1200" dirty="0">
                <a:solidFill>
                  <a:schemeClr val="tx1"/>
                </a:solidFill>
                <a:effectLst/>
                <a:latin typeface="Arial" pitchFamily="-109" charset="0"/>
                <a:ea typeface="+mn-ea"/>
                <a:cs typeface="+mn-cs"/>
              </a:rPr>
              <a:t>diligence on security threats both from outside and inside the cloud. Many of the security</a:t>
            </a:r>
          </a:p>
          <a:p>
            <a:r>
              <a:rPr lang="en-US" sz="1200" kern="1200" dirty="0">
                <a:solidFill>
                  <a:schemeClr val="tx1"/>
                </a:solidFill>
                <a:effectLst/>
                <a:latin typeface="Arial" pitchFamily="-109" charset="0"/>
                <a:ea typeface="+mn-ea"/>
                <a:cs typeface="+mn-cs"/>
              </a:rPr>
              <a:t>issues associated with protecting clouds from outside threats are similar to those that</a:t>
            </a:r>
          </a:p>
          <a:p>
            <a:r>
              <a:rPr lang="en-US" sz="1200" kern="1200" dirty="0">
                <a:solidFill>
                  <a:schemeClr val="tx1"/>
                </a:solidFill>
                <a:effectLst/>
                <a:latin typeface="Arial" pitchFamily="-109" charset="0"/>
                <a:ea typeface="+mn-ea"/>
                <a:cs typeface="+mn-cs"/>
              </a:rPr>
              <a:t>have traditionally faced centralized data centers. In the cloud, however, responsibility for</a:t>
            </a:r>
          </a:p>
          <a:p>
            <a:r>
              <a:rPr lang="en-US" sz="1200" kern="1200" dirty="0">
                <a:solidFill>
                  <a:schemeClr val="tx1"/>
                </a:solidFill>
                <a:effectLst/>
                <a:latin typeface="Arial" pitchFamily="-109" charset="0"/>
                <a:ea typeface="+mn-ea"/>
                <a:cs typeface="+mn-cs"/>
              </a:rPr>
              <a:t>assuring adequate security is frequently shared among users, vendors, and any third-party</a:t>
            </a:r>
          </a:p>
          <a:p>
            <a:r>
              <a:rPr lang="en-US" sz="1200" kern="1200" dirty="0">
                <a:solidFill>
                  <a:schemeClr val="tx1"/>
                </a:solidFill>
                <a:effectLst/>
                <a:latin typeface="Arial" pitchFamily="-109" charset="0"/>
                <a:ea typeface="+mn-ea"/>
                <a:cs typeface="+mn-cs"/>
              </a:rPr>
              <a:t>firms that users rely on for security-sensitive software or configurations. Cloud users are</a:t>
            </a:r>
          </a:p>
          <a:p>
            <a:r>
              <a:rPr lang="en-US" sz="1200" kern="1200" dirty="0">
                <a:solidFill>
                  <a:schemeClr val="tx1"/>
                </a:solidFill>
                <a:effectLst/>
                <a:latin typeface="Arial" pitchFamily="-109" charset="0"/>
                <a:ea typeface="+mn-ea"/>
                <a:cs typeface="+mn-cs"/>
              </a:rPr>
              <a:t>responsible for application-level security. Cloud vendors are responsible for physical</a:t>
            </a:r>
          </a:p>
          <a:p>
            <a:r>
              <a:rPr lang="en-US" sz="1200" kern="1200" dirty="0">
                <a:solidFill>
                  <a:schemeClr val="tx1"/>
                </a:solidFill>
                <a:effectLst/>
                <a:latin typeface="Arial" pitchFamily="-109" charset="0"/>
                <a:ea typeface="+mn-ea"/>
                <a:cs typeface="+mn-cs"/>
              </a:rPr>
              <a:t>security and some software security such as enforcing external firewall policies. Security</a:t>
            </a:r>
          </a:p>
          <a:p>
            <a:r>
              <a:rPr lang="en-US" sz="1200" kern="1200" dirty="0">
                <a:solidFill>
                  <a:schemeClr val="tx1"/>
                </a:solidFill>
                <a:effectLst/>
                <a:latin typeface="Arial" pitchFamily="-109" charset="0"/>
                <a:ea typeface="+mn-ea"/>
                <a:cs typeface="+mn-cs"/>
              </a:rPr>
              <a:t>for intermediate layers of the software stack is shared between users and vendors.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security risk that should not be overlooked by companies considering a</a:t>
            </a:r>
          </a:p>
          <a:p>
            <a:r>
              <a:rPr lang="en-US" sz="1200" kern="1200" dirty="0">
                <a:solidFill>
                  <a:schemeClr val="tx1"/>
                </a:solidFill>
                <a:effectLst/>
                <a:latin typeface="Arial" pitchFamily="-109" charset="0"/>
                <a:ea typeface="+mn-ea"/>
                <a:cs typeface="+mn-cs"/>
              </a:rPr>
              <a:t>migration to the cloud is that posed by sharing vendor resources with other cloud</a:t>
            </a:r>
          </a:p>
          <a:p>
            <a:r>
              <a:rPr lang="en-US" sz="1200" kern="1200" dirty="0">
                <a:solidFill>
                  <a:schemeClr val="tx1"/>
                </a:solidFill>
                <a:effectLst/>
                <a:latin typeface="Arial" pitchFamily="-109" charset="0"/>
                <a:ea typeface="+mn-ea"/>
                <a:cs typeface="+mn-cs"/>
              </a:rPr>
              <a:t>users. Cloud providers must guard against theft or denial-of-service attacks by their</a:t>
            </a:r>
          </a:p>
          <a:p>
            <a:r>
              <a:rPr lang="en-US" sz="1200" kern="1200" dirty="0">
                <a:solidFill>
                  <a:schemeClr val="tx1"/>
                </a:solidFill>
                <a:effectLst/>
                <a:latin typeface="Arial" pitchFamily="-109" charset="0"/>
                <a:ea typeface="+mn-ea"/>
                <a:cs typeface="+mn-cs"/>
              </a:rPr>
              <a:t>users and users need to be protected from one another. Virtualization can be a powerful</a:t>
            </a:r>
          </a:p>
          <a:p>
            <a:r>
              <a:rPr lang="en-US" sz="1200" kern="1200" dirty="0">
                <a:solidFill>
                  <a:schemeClr val="tx1"/>
                </a:solidFill>
                <a:effectLst/>
                <a:latin typeface="Arial" pitchFamily="-109" charset="0"/>
                <a:ea typeface="+mn-ea"/>
                <a:cs typeface="+mn-cs"/>
              </a:rPr>
              <a:t>mechanism for addressing these potential risks because it protects against most</a:t>
            </a:r>
          </a:p>
          <a:p>
            <a:r>
              <a:rPr lang="en-US" sz="1200" kern="1200" dirty="0">
                <a:solidFill>
                  <a:schemeClr val="tx1"/>
                </a:solidFill>
                <a:effectLst/>
                <a:latin typeface="Arial" pitchFamily="-109" charset="0"/>
                <a:ea typeface="+mn-ea"/>
                <a:cs typeface="+mn-cs"/>
              </a:rPr>
              <a:t>attempts by users to attack one another or the provider’s infrastructure. However,</a:t>
            </a:r>
          </a:p>
          <a:p>
            <a:r>
              <a:rPr lang="en-US" sz="1200" kern="1200" dirty="0">
                <a:solidFill>
                  <a:schemeClr val="tx1"/>
                </a:solidFill>
                <a:effectLst/>
                <a:latin typeface="Arial" pitchFamily="-109" charset="0"/>
                <a:ea typeface="+mn-ea"/>
                <a:cs typeface="+mn-cs"/>
              </a:rPr>
              <a:t>not all resources are virtualized, and not all virtualization environments are bug free.</a:t>
            </a:r>
          </a:p>
          <a:p>
            <a:r>
              <a:rPr lang="en-US" sz="1200" kern="1200" dirty="0">
                <a:solidFill>
                  <a:schemeClr val="tx1"/>
                </a:solidFill>
                <a:effectLst/>
                <a:latin typeface="Arial" pitchFamily="-109" charset="0"/>
                <a:ea typeface="+mn-ea"/>
                <a:cs typeface="+mn-cs"/>
              </a:rPr>
              <a:t>Incorrect virtualization may allow user code to access to sensitive portions of the provider’s</a:t>
            </a:r>
          </a:p>
          <a:p>
            <a:r>
              <a:rPr lang="en-US" sz="1200" kern="1200" dirty="0">
                <a:solidFill>
                  <a:schemeClr val="tx1"/>
                </a:solidFill>
                <a:effectLst/>
                <a:latin typeface="Arial" pitchFamily="-109" charset="0"/>
                <a:ea typeface="+mn-ea"/>
                <a:cs typeface="+mn-cs"/>
              </a:rPr>
              <a:t>infrastructure or the resources of other users. Once again, these security issues</a:t>
            </a:r>
          </a:p>
          <a:p>
            <a:r>
              <a:rPr lang="en-US" sz="1200" kern="1200" dirty="0">
                <a:solidFill>
                  <a:schemeClr val="tx1"/>
                </a:solidFill>
                <a:effectLst/>
                <a:latin typeface="Arial" pitchFamily="-109" charset="0"/>
                <a:ea typeface="+mn-ea"/>
                <a:cs typeface="+mn-cs"/>
              </a:rPr>
              <a:t>are not unique to the cloud and are similar to those involved in managing non-cloud</a:t>
            </a:r>
          </a:p>
          <a:p>
            <a:r>
              <a:rPr lang="en-US" sz="1200" kern="1200" dirty="0">
                <a:solidFill>
                  <a:schemeClr val="tx1"/>
                </a:solidFill>
                <a:effectLst/>
                <a:latin typeface="Arial" pitchFamily="-109" charset="0"/>
                <a:ea typeface="+mn-ea"/>
                <a:cs typeface="+mn-cs"/>
              </a:rPr>
              <a:t>data centers, where different applications need to be protected from one another.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Another security concern that businesses should consider is the extent to which</a:t>
            </a:r>
          </a:p>
          <a:p>
            <a:r>
              <a:rPr lang="en-US" sz="1200" kern="1200" dirty="0">
                <a:solidFill>
                  <a:schemeClr val="tx1"/>
                </a:solidFill>
                <a:effectLst/>
                <a:latin typeface="Arial" pitchFamily="-109" charset="0"/>
                <a:ea typeface="+mn-ea"/>
                <a:cs typeface="+mn-cs"/>
              </a:rPr>
              <a:t>subscribers are protected against the provider, especially in the area of inadvertent data</a:t>
            </a:r>
          </a:p>
          <a:p>
            <a:r>
              <a:rPr lang="en-US" sz="1200" kern="1200" dirty="0">
                <a:solidFill>
                  <a:schemeClr val="tx1"/>
                </a:solidFill>
                <a:effectLst/>
                <a:latin typeface="Arial" pitchFamily="-109" charset="0"/>
                <a:ea typeface="+mn-ea"/>
                <a:cs typeface="+mn-cs"/>
              </a:rPr>
              <a:t>loss. For example, in the event of provider infrastructure improvements, what happens to</a:t>
            </a:r>
          </a:p>
          <a:p>
            <a:r>
              <a:rPr lang="en-US" sz="1200" kern="1200" dirty="0">
                <a:solidFill>
                  <a:schemeClr val="tx1"/>
                </a:solidFill>
                <a:effectLst/>
                <a:latin typeface="Arial" pitchFamily="-109" charset="0"/>
                <a:ea typeface="+mn-ea"/>
                <a:cs typeface="+mn-cs"/>
              </a:rPr>
              <a:t>hardware that is retired or replaced? It is easy to imagine a hard disk being disposed of</a:t>
            </a:r>
          </a:p>
          <a:p>
            <a:r>
              <a:rPr lang="en-US" sz="1200" kern="1200" dirty="0">
                <a:solidFill>
                  <a:schemeClr val="tx1"/>
                </a:solidFill>
                <a:effectLst/>
                <a:latin typeface="Arial" pitchFamily="-109" charset="0"/>
                <a:ea typeface="+mn-ea"/>
                <a:cs typeface="+mn-cs"/>
              </a:rPr>
              <a:t>without being properly wiped clean of subscriber data. It is also easy to imagine permissions</a:t>
            </a:r>
          </a:p>
          <a:p>
            <a:r>
              <a:rPr lang="en-US" sz="1200" kern="1200" dirty="0">
                <a:solidFill>
                  <a:schemeClr val="tx1"/>
                </a:solidFill>
                <a:effectLst/>
                <a:latin typeface="Arial" pitchFamily="-109" charset="0"/>
                <a:ea typeface="+mn-ea"/>
                <a:cs typeface="+mn-cs"/>
              </a:rPr>
              <a:t>bugs or errors that make subscriber data visible to unauthorized users. User-level</a:t>
            </a:r>
          </a:p>
          <a:p>
            <a:r>
              <a:rPr lang="en-US" sz="1200" kern="1200" dirty="0">
                <a:solidFill>
                  <a:schemeClr val="tx1"/>
                </a:solidFill>
                <a:effectLst/>
                <a:latin typeface="Arial" pitchFamily="-109" charset="0"/>
                <a:ea typeface="+mn-ea"/>
                <a:cs typeface="+mn-cs"/>
              </a:rPr>
              <a:t>encryption may be an important self-help mechanism for subscribers, but businesses</a:t>
            </a:r>
          </a:p>
          <a:p>
            <a:r>
              <a:rPr lang="en-US" sz="1200" kern="1200" dirty="0">
                <a:solidFill>
                  <a:schemeClr val="tx1"/>
                </a:solidFill>
                <a:effectLst/>
                <a:latin typeface="Arial" pitchFamily="-109" charset="0"/>
                <a:ea typeface="+mn-ea"/>
                <a:cs typeface="+mn-cs"/>
              </a:rPr>
              <a:t>should ensure that other protections are in place to avoid inadvertent data loss.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42</a:t>
            </a:fld>
            <a:endParaRPr lang="en-AU"/>
          </a:p>
        </p:txBody>
      </p:sp>
    </p:spTree>
    <p:extLst>
      <p:ext uri="{BB962C8B-B14F-4D97-AF65-F5344CB8AC3E}">
        <p14:creationId xmlns:p14="http://schemas.microsoft.com/office/powerpoint/2010/main" val="843710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In general terms, security controls in cloud computing are similar to the security</a:t>
            </a:r>
          </a:p>
          <a:p>
            <a:r>
              <a:rPr lang="en-US" sz="1200" kern="1200" dirty="0">
                <a:solidFill>
                  <a:schemeClr val="tx1"/>
                </a:solidFill>
                <a:effectLst/>
                <a:latin typeface="Arial" pitchFamily="-109" charset="0"/>
                <a:ea typeface="+mn-ea"/>
                <a:cs typeface="+mn-cs"/>
              </a:rPr>
              <a:t>controls in any IT environment. However, because of the operational models and</a:t>
            </a:r>
          </a:p>
          <a:p>
            <a:r>
              <a:rPr lang="en-US" sz="1200" kern="1200" dirty="0">
                <a:solidFill>
                  <a:schemeClr val="tx1"/>
                </a:solidFill>
                <a:effectLst/>
                <a:latin typeface="Arial" pitchFamily="-109" charset="0"/>
                <a:ea typeface="+mn-ea"/>
                <a:cs typeface="+mn-cs"/>
              </a:rPr>
              <a:t>technologies used to enable cloud service, cloud computing may present risks that</a:t>
            </a:r>
          </a:p>
          <a:p>
            <a:r>
              <a:rPr lang="en-US" sz="1200" kern="1200" dirty="0">
                <a:solidFill>
                  <a:schemeClr val="tx1"/>
                </a:solidFill>
                <a:effectLst/>
                <a:latin typeface="Arial" pitchFamily="-109" charset="0"/>
                <a:ea typeface="+mn-ea"/>
                <a:cs typeface="+mn-cs"/>
              </a:rPr>
              <a:t>are specific to the cloud environment. The essential concept in this regard is that</a:t>
            </a:r>
          </a:p>
          <a:p>
            <a:r>
              <a:rPr lang="en-US" sz="1200" kern="1200" dirty="0">
                <a:solidFill>
                  <a:schemeClr val="tx1"/>
                </a:solidFill>
                <a:effectLst/>
                <a:latin typeface="Arial" pitchFamily="-109" charset="0"/>
                <a:ea typeface="+mn-ea"/>
                <a:cs typeface="+mn-cs"/>
              </a:rPr>
              <a:t>while the enterprise loses a substantial amount of control over resources, services,</a:t>
            </a:r>
          </a:p>
          <a:p>
            <a:r>
              <a:rPr lang="en-US" sz="1200" kern="1200" dirty="0">
                <a:solidFill>
                  <a:schemeClr val="tx1"/>
                </a:solidFill>
                <a:effectLst/>
                <a:latin typeface="Arial" pitchFamily="-109" charset="0"/>
                <a:ea typeface="+mn-ea"/>
                <a:cs typeface="+mn-cs"/>
              </a:rPr>
              <a:t>and applications, it must maintain accountability for security and privacy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The Cloud Security Alliance [CSA13] lists the following as the top cloud-specific</a:t>
            </a:r>
          </a:p>
          <a:p>
            <a:r>
              <a:rPr lang="en-US" sz="1200" kern="1200" dirty="0">
                <a:solidFill>
                  <a:schemeClr val="tx1"/>
                </a:solidFill>
                <a:effectLst/>
                <a:latin typeface="Arial" pitchFamily="-109" charset="0"/>
                <a:ea typeface="+mn-ea"/>
                <a:cs typeface="+mn-cs"/>
              </a:rPr>
              <a:t>security threats: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Abuse and nefarious use of cloud computing:</a:t>
            </a:r>
            <a:r>
              <a:rPr lang="en-US" sz="1200" kern="1200" dirty="0">
                <a:solidFill>
                  <a:schemeClr val="tx1"/>
                </a:solidFill>
                <a:effectLst/>
                <a:latin typeface="Arial" pitchFamily="-109" charset="0"/>
                <a:ea typeface="+mn-ea"/>
                <a:cs typeface="+mn-cs"/>
              </a:rPr>
              <a:t>  For many CSPs, it is relatively</a:t>
            </a:r>
          </a:p>
          <a:p>
            <a:r>
              <a:rPr lang="en-US" sz="1200" kern="1200" dirty="0">
                <a:solidFill>
                  <a:schemeClr val="tx1"/>
                </a:solidFill>
                <a:effectLst/>
                <a:latin typeface="Arial" pitchFamily="-109" charset="0"/>
                <a:ea typeface="+mn-ea"/>
                <a:cs typeface="+mn-cs"/>
              </a:rPr>
              <a:t>easy to register and begin using cloud services, some even offering free limited</a:t>
            </a:r>
          </a:p>
          <a:p>
            <a:r>
              <a:rPr lang="en-US" sz="1200" kern="1200" dirty="0">
                <a:solidFill>
                  <a:schemeClr val="tx1"/>
                </a:solidFill>
                <a:effectLst/>
                <a:latin typeface="Arial" pitchFamily="-109" charset="0"/>
                <a:ea typeface="+mn-ea"/>
                <a:cs typeface="+mn-cs"/>
              </a:rPr>
              <a:t>trial periods. This enables attackers to get inside the cloud to conduct various</a:t>
            </a:r>
          </a:p>
          <a:p>
            <a:r>
              <a:rPr lang="en-US" sz="1200" kern="1200" dirty="0">
                <a:solidFill>
                  <a:schemeClr val="tx1"/>
                </a:solidFill>
                <a:effectLst/>
                <a:latin typeface="Arial" pitchFamily="-109" charset="0"/>
                <a:ea typeface="+mn-ea"/>
                <a:cs typeface="+mn-cs"/>
              </a:rPr>
              <a:t>attacks, such as spamming, malicious code attacks, and denial of service. PaaS</a:t>
            </a:r>
          </a:p>
          <a:p>
            <a:r>
              <a:rPr lang="en-US" sz="1200" kern="1200" dirty="0">
                <a:solidFill>
                  <a:schemeClr val="tx1"/>
                </a:solidFill>
                <a:effectLst/>
                <a:latin typeface="Arial" pitchFamily="-109" charset="0"/>
                <a:ea typeface="+mn-ea"/>
                <a:cs typeface="+mn-cs"/>
              </a:rPr>
              <a:t>providers have traditionally suffered most from this kind of attacks; however,</a:t>
            </a:r>
          </a:p>
          <a:p>
            <a:r>
              <a:rPr lang="en-US" sz="1200" kern="1200" dirty="0">
                <a:solidFill>
                  <a:schemeClr val="tx1"/>
                </a:solidFill>
                <a:effectLst/>
                <a:latin typeface="Arial" pitchFamily="-109" charset="0"/>
                <a:ea typeface="+mn-ea"/>
                <a:cs typeface="+mn-cs"/>
              </a:rPr>
              <a:t>recent evidence shows that hackers have begun to target IaaS vendors as well.</a:t>
            </a:r>
          </a:p>
          <a:p>
            <a:r>
              <a:rPr lang="en-US" sz="1200" kern="1200" dirty="0">
                <a:solidFill>
                  <a:schemeClr val="tx1"/>
                </a:solidFill>
                <a:effectLst/>
                <a:latin typeface="Arial" pitchFamily="-109" charset="0"/>
                <a:ea typeface="+mn-ea"/>
                <a:cs typeface="+mn-cs"/>
              </a:rPr>
              <a:t>The burden is on the CSP to protect against such attacks, but cloud service</a:t>
            </a:r>
          </a:p>
          <a:p>
            <a:r>
              <a:rPr lang="en-US" sz="1200" kern="1200" dirty="0">
                <a:solidFill>
                  <a:schemeClr val="tx1"/>
                </a:solidFill>
                <a:effectLst/>
                <a:latin typeface="Arial" pitchFamily="-109" charset="0"/>
                <a:ea typeface="+mn-ea"/>
                <a:cs typeface="+mn-cs"/>
              </a:rPr>
              <a:t>clients must monitor activity with respect to their data and resources to detect</a:t>
            </a:r>
          </a:p>
          <a:p>
            <a:r>
              <a:rPr lang="en-US" sz="1200" kern="1200" dirty="0">
                <a:solidFill>
                  <a:schemeClr val="tx1"/>
                </a:solidFill>
                <a:effectLst/>
                <a:latin typeface="Arial" pitchFamily="-109" charset="0"/>
                <a:ea typeface="+mn-ea"/>
                <a:cs typeface="+mn-cs"/>
              </a:rPr>
              <a:t>any malicious behavior.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stricter initial registration and validation</a:t>
            </a:r>
          </a:p>
          <a:p>
            <a:r>
              <a:rPr lang="en-US" sz="1200" kern="1200" dirty="0">
                <a:solidFill>
                  <a:schemeClr val="tx1"/>
                </a:solidFill>
                <a:effectLst/>
                <a:latin typeface="Arial" pitchFamily="-109" charset="0"/>
                <a:ea typeface="+mn-ea"/>
                <a:cs typeface="+mn-cs"/>
              </a:rPr>
              <a:t>processes; (2) enhanced credit card fraud monitoring and coordination; (3) comprehensive</a:t>
            </a:r>
          </a:p>
          <a:p>
            <a:r>
              <a:rPr lang="en-US" sz="1200" kern="1200" dirty="0">
                <a:solidFill>
                  <a:schemeClr val="tx1"/>
                </a:solidFill>
                <a:effectLst/>
                <a:latin typeface="Arial" pitchFamily="-109" charset="0"/>
                <a:ea typeface="+mn-ea"/>
                <a:cs typeface="+mn-cs"/>
              </a:rPr>
              <a:t>inspection of customer network traffic; and (4) monitoring public</a:t>
            </a:r>
          </a:p>
          <a:p>
            <a:r>
              <a:rPr lang="en-US" sz="1200" kern="1200" dirty="0">
                <a:solidFill>
                  <a:schemeClr val="tx1"/>
                </a:solidFill>
                <a:effectLst/>
                <a:latin typeface="Arial" pitchFamily="-109" charset="0"/>
                <a:ea typeface="+mn-ea"/>
                <a:cs typeface="+mn-cs"/>
              </a:rPr>
              <a:t>blacklists for one’s own network blocks.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Insecure interfaces and APIs:</a:t>
            </a:r>
            <a:r>
              <a:rPr lang="en-US" sz="1200" kern="1200" dirty="0">
                <a:solidFill>
                  <a:schemeClr val="tx1"/>
                </a:solidFill>
                <a:effectLst/>
                <a:latin typeface="Arial" pitchFamily="-109" charset="0"/>
                <a:ea typeface="+mn-ea"/>
                <a:cs typeface="+mn-cs"/>
              </a:rPr>
              <a:t>  CSPs expose a set of software interfaces or APIs</a:t>
            </a:r>
          </a:p>
          <a:p>
            <a:r>
              <a:rPr lang="en-US" sz="1200" kern="1200" dirty="0">
                <a:solidFill>
                  <a:schemeClr val="tx1"/>
                </a:solidFill>
                <a:effectLst/>
                <a:latin typeface="Arial" pitchFamily="-109" charset="0"/>
                <a:ea typeface="+mn-ea"/>
                <a:cs typeface="+mn-cs"/>
              </a:rPr>
              <a:t>that customers use to manage and interact with cloud services. The security and</a:t>
            </a:r>
          </a:p>
          <a:p>
            <a:r>
              <a:rPr lang="en-US" sz="1200" kern="1200" dirty="0">
                <a:solidFill>
                  <a:schemeClr val="tx1"/>
                </a:solidFill>
                <a:effectLst/>
                <a:latin typeface="Arial" pitchFamily="-109" charset="0"/>
                <a:ea typeface="+mn-ea"/>
                <a:cs typeface="+mn-cs"/>
              </a:rPr>
              <a:t>availability of general cloud services is dependent upon the security of these</a:t>
            </a:r>
          </a:p>
          <a:p>
            <a:r>
              <a:rPr lang="en-US" sz="1200" kern="1200" dirty="0">
                <a:solidFill>
                  <a:schemeClr val="tx1"/>
                </a:solidFill>
                <a:effectLst/>
                <a:latin typeface="Arial" pitchFamily="-109" charset="0"/>
                <a:ea typeface="+mn-ea"/>
                <a:cs typeface="+mn-cs"/>
              </a:rPr>
              <a:t>basic APIs. From authentication and access control to encryption and activity</a:t>
            </a:r>
          </a:p>
          <a:p>
            <a:r>
              <a:rPr lang="en-US" sz="1200" kern="1200" dirty="0">
                <a:solidFill>
                  <a:schemeClr val="tx1"/>
                </a:solidFill>
                <a:effectLst/>
                <a:latin typeface="Arial" pitchFamily="-109" charset="0"/>
                <a:ea typeface="+mn-ea"/>
                <a:cs typeface="+mn-cs"/>
              </a:rPr>
              <a:t>monitoring, these interfaces must be designed to protect against both accidental</a:t>
            </a:r>
          </a:p>
          <a:p>
            <a:r>
              <a:rPr lang="en-US" sz="1200" kern="1200" dirty="0">
                <a:solidFill>
                  <a:schemeClr val="tx1"/>
                </a:solidFill>
                <a:effectLst/>
                <a:latin typeface="Arial" pitchFamily="-109" charset="0"/>
                <a:ea typeface="+mn-ea"/>
                <a:cs typeface="+mn-cs"/>
              </a:rPr>
              <a:t>and malicious attempts to circumvent policy.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analyzing the security model of CSP interfaces;</a:t>
            </a:r>
          </a:p>
          <a:p>
            <a:r>
              <a:rPr lang="en-US" sz="1200" kern="1200" dirty="0">
                <a:solidFill>
                  <a:schemeClr val="tx1"/>
                </a:solidFill>
                <a:effectLst/>
                <a:latin typeface="Arial" pitchFamily="-109" charset="0"/>
                <a:ea typeface="+mn-ea"/>
                <a:cs typeface="+mn-cs"/>
              </a:rPr>
              <a:t>(2) ensuring that strong authentication and access controls are implemented</a:t>
            </a:r>
          </a:p>
          <a:p>
            <a:r>
              <a:rPr lang="en-US" sz="1200" kern="1200" dirty="0">
                <a:solidFill>
                  <a:schemeClr val="tx1"/>
                </a:solidFill>
                <a:effectLst/>
                <a:latin typeface="Arial" pitchFamily="-109" charset="0"/>
                <a:ea typeface="+mn-ea"/>
                <a:cs typeface="+mn-cs"/>
              </a:rPr>
              <a:t>in concert with encrypted transmission; and (3) understanding the</a:t>
            </a:r>
          </a:p>
          <a:p>
            <a:r>
              <a:rPr lang="en-US" sz="1200" kern="1200" dirty="0">
                <a:solidFill>
                  <a:schemeClr val="tx1"/>
                </a:solidFill>
                <a:effectLst/>
                <a:latin typeface="Arial" pitchFamily="-109" charset="0"/>
                <a:ea typeface="+mn-ea"/>
                <a:cs typeface="+mn-cs"/>
              </a:rPr>
              <a:t>dependency chain associated with the API.</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Malicious insiders: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43</a:t>
            </a:fld>
            <a:endParaRPr lang="en-AU"/>
          </a:p>
        </p:txBody>
      </p:sp>
    </p:spTree>
    <p:extLst>
      <p:ext uri="{BB962C8B-B14F-4D97-AF65-F5344CB8AC3E}">
        <p14:creationId xmlns:p14="http://schemas.microsoft.com/office/powerpoint/2010/main" val="87079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Malicious insiders:</a:t>
            </a:r>
            <a:r>
              <a:rPr lang="en-US" sz="1200" kern="1200" dirty="0">
                <a:solidFill>
                  <a:schemeClr val="tx1"/>
                </a:solidFill>
                <a:effectLst/>
                <a:latin typeface="Arial" pitchFamily="-109" charset="0"/>
                <a:ea typeface="+mn-ea"/>
                <a:cs typeface="+mn-cs"/>
              </a:rPr>
              <a:t>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pPr marL="171450" indent="-171450">
              <a:buFont typeface="Arial" charset="0"/>
              <a:buChar char="•"/>
            </a:pPr>
            <a:endParaRPr lang="en-US" sz="1200" b="0" kern="1200" dirty="0">
              <a:solidFill>
                <a:schemeClr val="tx1"/>
              </a:solidFill>
              <a:effectLst/>
              <a:latin typeface="Arial" pitchFamily="-109" charset="0"/>
              <a:ea typeface="+mn-ea"/>
              <a:cs typeface="+mn-cs"/>
            </a:endParaRPr>
          </a:p>
          <a:p>
            <a:pPr marL="171450" indent="-171450">
              <a:buFont typeface="Arial" charset="0"/>
              <a:buChar char="•"/>
            </a:pPr>
            <a:r>
              <a:rPr lang="en-US" sz="1200" b="1" kern="1200" dirty="0">
                <a:solidFill>
                  <a:schemeClr val="tx1"/>
                </a:solidFill>
                <a:effectLst/>
                <a:latin typeface="Arial" pitchFamily="-109" charset="0"/>
                <a:ea typeface="+mn-ea"/>
                <a:cs typeface="+mn-cs"/>
              </a:rPr>
              <a:t>Shared technology issues: </a:t>
            </a:r>
            <a:r>
              <a:rPr lang="en-US" sz="1200" kern="1200" dirty="0">
                <a:solidFill>
                  <a:schemeClr val="tx1"/>
                </a:solidFill>
                <a:effectLst/>
                <a:latin typeface="Arial" pitchFamily="-109" charset="0"/>
                <a:ea typeface="+mn-ea"/>
                <a:cs typeface="+mn-cs"/>
              </a:rPr>
              <a:t>IaaS vendors deliver their services in a scalable way</a:t>
            </a:r>
          </a:p>
          <a:p>
            <a:r>
              <a:rPr lang="en-US" sz="1200" kern="1200" dirty="0">
                <a:solidFill>
                  <a:schemeClr val="tx1"/>
                </a:solidFill>
                <a:effectLst/>
                <a:latin typeface="Arial" pitchFamily="-109" charset="0"/>
                <a:ea typeface="+mn-ea"/>
                <a:cs typeface="+mn-cs"/>
              </a:rPr>
              <a:t>by sharing infrastructure. Often, the underlying components that make up this</a:t>
            </a:r>
          </a:p>
          <a:p>
            <a:r>
              <a:rPr lang="en-US" sz="1200" kern="1200" dirty="0">
                <a:solidFill>
                  <a:schemeClr val="tx1"/>
                </a:solidFill>
                <a:effectLst/>
                <a:latin typeface="Arial" pitchFamily="-109" charset="0"/>
                <a:ea typeface="+mn-ea"/>
                <a:cs typeface="+mn-cs"/>
              </a:rPr>
              <a:t>infrastructure (CPU caches, GPUs, etc.) were not designed to offer strong isolation</a:t>
            </a:r>
          </a:p>
          <a:p>
            <a:r>
              <a:rPr lang="en-US" sz="1200" kern="1200" dirty="0">
                <a:solidFill>
                  <a:schemeClr val="tx1"/>
                </a:solidFill>
                <a:effectLst/>
                <a:latin typeface="Arial" pitchFamily="-109" charset="0"/>
                <a:ea typeface="+mn-ea"/>
                <a:cs typeface="+mn-cs"/>
              </a:rPr>
              <a:t>properties for a multi-tenant architecture. CSPs typically approach this risk</a:t>
            </a:r>
          </a:p>
          <a:p>
            <a:r>
              <a:rPr lang="en-US" sz="1200" kern="1200" dirty="0">
                <a:solidFill>
                  <a:schemeClr val="tx1"/>
                </a:solidFill>
                <a:effectLst/>
                <a:latin typeface="Arial" pitchFamily="-109" charset="0"/>
                <a:ea typeface="+mn-ea"/>
                <a:cs typeface="+mn-cs"/>
              </a:rPr>
              <a:t>by using isolated VMs for individual clients. This approach is still vulnerable to</a:t>
            </a:r>
          </a:p>
          <a:p>
            <a:r>
              <a:rPr lang="en-US" sz="1200" kern="1200" dirty="0">
                <a:solidFill>
                  <a:schemeClr val="tx1"/>
                </a:solidFill>
                <a:effectLst/>
                <a:latin typeface="Arial" pitchFamily="-109" charset="0"/>
                <a:ea typeface="+mn-ea"/>
                <a:cs typeface="+mn-cs"/>
              </a:rPr>
              <a:t>attack, by both insiders and outsiders, and so can only be a part of an overall</a:t>
            </a:r>
          </a:p>
          <a:p>
            <a:r>
              <a:rPr lang="en-US" sz="1200" kern="1200" dirty="0">
                <a:solidFill>
                  <a:schemeClr val="tx1"/>
                </a:solidFill>
                <a:effectLst/>
                <a:latin typeface="Arial" pitchFamily="-109" charset="0"/>
                <a:ea typeface="+mn-ea"/>
                <a:cs typeface="+mn-cs"/>
              </a:rPr>
              <a:t>security strategy.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security best practices</a:t>
            </a:r>
          </a:p>
          <a:p>
            <a:r>
              <a:rPr lang="en-US" sz="1200" kern="1200" dirty="0">
                <a:solidFill>
                  <a:schemeClr val="tx1"/>
                </a:solidFill>
                <a:effectLst/>
                <a:latin typeface="Arial" pitchFamily="-109" charset="0"/>
                <a:ea typeface="+mn-ea"/>
                <a:cs typeface="+mn-cs"/>
              </a:rPr>
              <a:t>for installation/configuration; (2) monitor environment for unauthorized</a:t>
            </a:r>
          </a:p>
          <a:p>
            <a:r>
              <a:rPr lang="en-US" sz="1200" kern="1200" dirty="0">
                <a:solidFill>
                  <a:schemeClr val="tx1"/>
                </a:solidFill>
                <a:effectLst/>
                <a:latin typeface="Arial" pitchFamily="-109" charset="0"/>
                <a:ea typeface="+mn-ea"/>
                <a:cs typeface="+mn-cs"/>
              </a:rPr>
              <a:t>changes/activity; (3) promote strong authentication and access control for</a:t>
            </a:r>
          </a:p>
          <a:p>
            <a:r>
              <a:rPr lang="en-US" sz="1200" kern="1200" dirty="0">
                <a:solidFill>
                  <a:schemeClr val="tx1"/>
                </a:solidFill>
                <a:effectLst/>
                <a:latin typeface="Arial" pitchFamily="-109" charset="0"/>
                <a:ea typeface="+mn-ea"/>
                <a:cs typeface="+mn-cs"/>
              </a:rPr>
              <a:t>administrative access and operations; (4) enforce SLAs for patching and vulnerability</a:t>
            </a:r>
          </a:p>
          <a:p>
            <a:r>
              <a:rPr lang="en-US" sz="1200" kern="1200" dirty="0">
                <a:solidFill>
                  <a:schemeClr val="tx1"/>
                </a:solidFill>
                <a:effectLst/>
                <a:latin typeface="Arial" pitchFamily="-109" charset="0"/>
                <a:ea typeface="+mn-ea"/>
                <a:cs typeface="+mn-cs"/>
              </a:rPr>
              <a:t>remediation; and (5) conduct vulnerability scanning and configuration</a:t>
            </a:r>
          </a:p>
          <a:p>
            <a:r>
              <a:rPr lang="en-US" sz="1200" kern="1200" dirty="0">
                <a:solidFill>
                  <a:schemeClr val="tx1"/>
                </a:solidFill>
                <a:effectLst/>
                <a:latin typeface="Arial" pitchFamily="-109" charset="0"/>
                <a:ea typeface="+mn-ea"/>
                <a:cs typeface="+mn-cs"/>
              </a:rPr>
              <a:t>audits.</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44</a:t>
            </a:fld>
            <a:endParaRPr lang="en-AU"/>
          </a:p>
        </p:txBody>
      </p:sp>
    </p:spTree>
    <p:extLst>
      <p:ext uri="{BB962C8B-B14F-4D97-AF65-F5344CB8AC3E}">
        <p14:creationId xmlns:p14="http://schemas.microsoft.com/office/powerpoint/2010/main" val="1839677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Data loss or leakage</a:t>
            </a:r>
            <a:r>
              <a:rPr lang="en-US" sz="1200" kern="1200" dirty="0">
                <a:solidFill>
                  <a:schemeClr val="tx1"/>
                </a:solidFill>
                <a:effectLst/>
                <a:latin typeface="Arial" pitchFamily="-109" charset="0"/>
                <a:ea typeface="+mn-ea"/>
                <a:cs typeface="+mn-cs"/>
              </a:rPr>
              <a:t>:  For many clients, the most devastating impact from a</a:t>
            </a:r>
          </a:p>
          <a:p>
            <a:r>
              <a:rPr lang="en-US" sz="1200" kern="1200" dirty="0">
                <a:solidFill>
                  <a:schemeClr val="tx1"/>
                </a:solidFill>
                <a:effectLst/>
                <a:latin typeface="Arial" pitchFamily="-109" charset="0"/>
                <a:ea typeface="+mn-ea"/>
                <a:cs typeface="+mn-cs"/>
              </a:rPr>
              <a:t>security breach is the loss or leakage of data. We will address this issue in the</a:t>
            </a:r>
          </a:p>
          <a:p>
            <a:r>
              <a:rPr lang="en-US" sz="1200" kern="1200" dirty="0">
                <a:solidFill>
                  <a:schemeClr val="tx1"/>
                </a:solidFill>
                <a:effectLst/>
                <a:latin typeface="Arial" pitchFamily="-109" charset="0"/>
                <a:ea typeface="+mn-ea"/>
                <a:cs typeface="+mn-cs"/>
              </a:rPr>
              <a:t>next section.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strong API access</a:t>
            </a:r>
          </a:p>
          <a:p>
            <a:r>
              <a:rPr lang="en-US" sz="1200" kern="1200" dirty="0">
                <a:solidFill>
                  <a:schemeClr val="tx1"/>
                </a:solidFill>
                <a:effectLst/>
                <a:latin typeface="Arial" pitchFamily="-109" charset="0"/>
                <a:ea typeface="+mn-ea"/>
                <a:cs typeface="+mn-cs"/>
              </a:rPr>
              <a:t>control; (2) encrypt and protect integrity of data in transit and at rest; (3) analyze</a:t>
            </a:r>
          </a:p>
          <a:p>
            <a:r>
              <a:rPr lang="en-US" sz="1200" kern="1200" dirty="0">
                <a:solidFill>
                  <a:schemeClr val="tx1"/>
                </a:solidFill>
                <a:effectLst/>
                <a:latin typeface="Arial" pitchFamily="-109" charset="0"/>
                <a:ea typeface="+mn-ea"/>
                <a:cs typeface="+mn-cs"/>
              </a:rPr>
              <a:t>data protection at both design and run time; and (4) implement strong key</a:t>
            </a:r>
          </a:p>
          <a:p>
            <a:r>
              <a:rPr lang="en-US" sz="1200" kern="1200" dirty="0">
                <a:solidFill>
                  <a:schemeClr val="tx1"/>
                </a:solidFill>
                <a:effectLst/>
                <a:latin typeface="Arial" pitchFamily="-109" charset="0"/>
                <a:ea typeface="+mn-ea"/>
                <a:cs typeface="+mn-cs"/>
              </a:rPr>
              <a:t>generation, storage and management, and destruction practices.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Account or service hijacking:</a:t>
            </a:r>
            <a:r>
              <a:rPr lang="en-US" sz="1200" kern="1200" dirty="0">
                <a:solidFill>
                  <a:schemeClr val="tx1"/>
                </a:solidFill>
                <a:effectLst/>
                <a:latin typeface="Arial" pitchFamily="-109" charset="0"/>
                <a:ea typeface="+mn-ea"/>
                <a:cs typeface="+mn-cs"/>
              </a:rPr>
              <a:t>  Account and service hijacking, usually with stolen</a:t>
            </a:r>
          </a:p>
          <a:p>
            <a:r>
              <a:rPr lang="en-US" sz="1200" kern="1200" dirty="0">
                <a:solidFill>
                  <a:schemeClr val="tx1"/>
                </a:solidFill>
                <a:effectLst/>
                <a:latin typeface="Arial" pitchFamily="-109" charset="0"/>
                <a:ea typeface="+mn-ea"/>
                <a:cs typeface="+mn-cs"/>
              </a:rPr>
              <a:t>credentials, remains a top threat. With stolen credentials, attackers can often</a:t>
            </a:r>
          </a:p>
          <a:p>
            <a:r>
              <a:rPr lang="en-US" sz="1200" kern="1200" dirty="0">
                <a:solidFill>
                  <a:schemeClr val="tx1"/>
                </a:solidFill>
                <a:effectLst/>
                <a:latin typeface="Arial" pitchFamily="-109" charset="0"/>
                <a:ea typeface="+mn-ea"/>
                <a:cs typeface="+mn-cs"/>
              </a:rPr>
              <a:t>access critical areas of deployed cloud computing services, allowing them to</a:t>
            </a:r>
          </a:p>
          <a:p>
            <a:r>
              <a:rPr lang="en-US" sz="1200" kern="1200" dirty="0">
                <a:solidFill>
                  <a:schemeClr val="tx1"/>
                </a:solidFill>
                <a:effectLst/>
                <a:latin typeface="Arial" pitchFamily="-109" charset="0"/>
                <a:ea typeface="+mn-ea"/>
                <a:cs typeface="+mn-cs"/>
              </a:rPr>
              <a:t>compromise the confidentiality, integrity, and availability of those services.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prohibit the sharing of account</a:t>
            </a:r>
          </a:p>
          <a:p>
            <a:r>
              <a:rPr lang="en-US" sz="1200" kern="1200" dirty="0">
                <a:solidFill>
                  <a:schemeClr val="tx1"/>
                </a:solidFill>
                <a:effectLst/>
                <a:latin typeface="Arial" pitchFamily="-109" charset="0"/>
                <a:ea typeface="+mn-ea"/>
                <a:cs typeface="+mn-cs"/>
              </a:rPr>
              <a:t>credentials between users and services; (2) leverage strong two-factor authentication</a:t>
            </a:r>
          </a:p>
          <a:p>
            <a:r>
              <a:rPr lang="en-US" sz="1200" kern="1200" dirty="0">
                <a:solidFill>
                  <a:schemeClr val="tx1"/>
                </a:solidFill>
                <a:effectLst/>
                <a:latin typeface="Arial" pitchFamily="-109" charset="0"/>
                <a:ea typeface="+mn-ea"/>
                <a:cs typeface="+mn-cs"/>
              </a:rPr>
              <a:t>techniques where possible; (3) employ proactive monitoring  to detect</a:t>
            </a:r>
          </a:p>
          <a:p>
            <a:r>
              <a:rPr lang="en-US" sz="1200" kern="1200" dirty="0">
                <a:solidFill>
                  <a:schemeClr val="tx1"/>
                </a:solidFill>
                <a:effectLst/>
                <a:latin typeface="Arial" pitchFamily="-109" charset="0"/>
                <a:ea typeface="+mn-ea"/>
                <a:cs typeface="+mn-cs"/>
              </a:rPr>
              <a:t>unauthorized activity; and (4) understand CSP security policies and SLAs.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Unknown risk profile:</a:t>
            </a:r>
            <a:r>
              <a:rPr lang="en-US" sz="1200" kern="1200" dirty="0">
                <a:solidFill>
                  <a:schemeClr val="tx1"/>
                </a:solidFill>
                <a:effectLst/>
                <a:latin typeface="Arial" pitchFamily="-109" charset="0"/>
                <a:ea typeface="+mn-ea"/>
                <a:cs typeface="+mn-cs"/>
              </a:rPr>
              <a:t>  In using cloud infrastructures, the client necessarily cedes</a:t>
            </a:r>
          </a:p>
          <a:p>
            <a:r>
              <a:rPr lang="en-US" sz="1200" kern="1200" dirty="0">
                <a:solidFill>
                  <a:schemeClr val="tx1"/>
                </a:solidFill>
                <a:effectLst/>
                <a:latin typeface="Arial" pitchFamily="-109" charset="0"/>
                <a:ea typeface="+mn-ea"/>
                <a:cs typeface="+mn-cs"/>
              </a:rPr>
              <a:t>control to the cloud provider on a number of issues that may affect security.</a:t>
            </a:r>
          </a:p>
          <a:p>
            <a:r>
              <a:rPr lang="en-US" sz="1200" kern="1200" dirty="0">
                <a:solidFill>
                  <a:schemeClr val="tx1"/>
                </a:solidFill>
                <a:effectLst/>
                <a:latin typeface="Arial" pitchFamily="-109" charset="0"/>
                <a:ea typeface="+mn-ea"/>
                <a:cs typeface="+mn-cs"/>
              </a:rPr>
              <a:t>Thus the client must pay attention to and clearly define the roles and responsibilities</a:t>
            </a:r>
          </a:p>
          <a:p>
            <a:r>
              <a:rPr lang="en-US" sz="1200" kern="1200" dirty="0">
                <a:solidFill>
                  <a:schemeClr val="tx1"/>
                </a:solidFill>
                <a:effectLst/>
                <a:latin typeface="Arial" pitchFamily="-109" charset="0"/>
                <a:ea typeface="+mn-ea"/>
                <a:cs typeface="+mn-cs"/>
              </a:rPr>
              <a:t>involved for managing risks. For example, employees may deploy applications</a:t>
            </a:r>
          </a:p>
          <a:p>
            <a:r>
              <a:rPr lang="en-US" sz="1200" kern="1200" dirty="0">
                <a:solidFill>
                  <a:schemeClr val="tx1"/>
                </a:solidFill>
                <a:effectLst/>
                <a:latin typeface="Arial" pitchFamily="-109" charset="0"/>
                <a:ea typeface="+mn-ea"/>
                <a:cs typeface="+mn-cs"/>
              </a:rPr>
              <a:t>and data resources at the CSP without observing the normal policies</a:t>
            </a:r>
          </a:p>
          <a:p>
            <a:r>
              <a:rPr lang="en-US" sz="1200" kern="1200" dirty="0">
                <a:solidFill>
                  <a:schemeClr val="tx1"/>
                </a:solidFill>
                <a:effectLst/>
                <a:latin typeface="Arial" pitchFamily="-109" charset="0"/>
                <a:ea typeface="+mn-ea"/>
                <a:cs typeface="+mn-cs"/>
              </a:rPr>
              <a:t>and procedures for privacy, security, and oversight.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disclosure of applicable logs and data; (2)</a:t>
            </a:r>
          </a:p>
          <a:p>
            <a:r>
              <a:rPr lang="en-US" sz="1200" kern="1200" dirty="0">
                <a:solidFill>
                  <a:schemeClr val="tx1"/>
                </a:solidFill>
                <a:effectLst/>
                <a:latin typeface="Arial" pitchFamily="-109" charset="0"/>
                <a:ea typeface="+mn-ea"/>
                <a:cs typeface="+mn-cs"/>
              </a:rPr>
              <a:t>partial/full disclosure of infrastructure details (e.g., patch levels and firewalls);</a:t>
            </a:r>
          </a:p>
          <a:p>
            <a:r>
              <a:rPr lang="en-US" sz="1200" kern="1200" dirty="0">
                <a:solidFill>
                  <a:schemeClr val="tx1"/>
                </a:solidFill>
                <a:effectLst/>
                <a:latin typeface="Arial" pitchFamily="-109" charset="0"/>
                <a:ea typeface="+mn-ea"/>
                <a:cs typeface="+mn-cs"/>
              </a:rPr>
              <a:t>and (3) monitoring and alerting on necessary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Similar lists have been developed by the European Network and Information</a:t>
            </a:r>
          </a:p>
          <a:p>
            <a:r>
              <a:rPr lang="en-US" sz="1200" kern="1200" dirty="0">
                <a:solidFill>
                  <a:schemeClr val="tx1"/>
                </a:solidFill>
                <a:effectLst/>
                <a:latin typeface="Arial" pitchFamily="-109" charset="0"/>
                <a:ea typeface="+mn-ea"/>
                <a:cs typeface="+mn-cs"/>
              </a:rPr>
              <a:t>Security Agency [ENIS09] and NIST SP 800-144.</a:t>
            </a:r>
          </a:p>
          <a:p>
            <a:endParaRPr lang="en-US" sz="1200" kern="1200" dirty="0">
              <a:solidFill>
                <a:schemeClr val="tx1"/>
              </a:solidFill>
              <a:effectLst/>
              <a:latin typeface="Arial" pitchFamily="-109" charset="0"/>
              <a:ea typeface="+mn-ea"/>
              <a:cs typeface="+mn-cs"/>
            </a:endParaRPr>
          </a:p>
          <a:p>
            <a:endParaRPr lang="en-US" sz="1200" kern="1200" dirty="0">
              <a:solidFill>
                <a:schemeClr val="tx1"/>
              </a:solidFill>
              <a:effectLst/>
              <a:latin typeface="Arial" pitchFamily="-109"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45</a:t>
            </a:fld>
            <a:endParaRPr lang="en-AU"/>
          </a:p>
        </p:txBody>
      </p:sp>
    </p:spTree>
    <p:extLst>
      <p:ext uri="{BB962C8B-B14F-4D97-AF65-F5344CB8AC3E}">
        <p14:creationId xmlns:p14="http://schemas.microsoft.com/office/powerpoint/2010/main" val="409005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many ways to compromise data. Deletion or alteration of records without</a:t>
            </a:r>
          </a:p>
          <a:p>
            <a:r>
              <a:rPr lang="en-US" sz="1200" kern="1200" dirty="0">
                <a:solidFill>
                  <a:schemeClr val="tx1"/>
                </a:solidFill>
                <a:effectLst/>
                <a:latin typeface="Arial" pitchFamily="-109" charset="0"/>
                <a:ea typeface="+mn-ea"/>
                <a:cs typeface="+mn-cs"/>
              </a:rPr>
              <a:t>a backup of the original content is an obvious example. Unlinking a record from a</a:t>
            </a:r>
          </a:p>
          <a:p>
            <a:r>
              <a:rPr lang="en-US" sz="1200" kern="1200" dirty="0">
                <a:solidFill>
                  <a:schemeClr val="tx1"/>
                </a:solidFill>
                <a:effectLst/>
                <a:latin typeface="Arial" pitchFamily="-109" charset="0"/>
                <a:ea typeface="+mn-ea"/>
                <a:cs typeface="+mn-cs"/>
              </a:rPr>
              <a:t>larger context may render it unrecoverable, as can storage on unreliable media. Loss</a:t>
            </a:r>
          </a:p>
          <a:p>
            <a:r>
              <a:rPr lang="en-US" sz="1200" kern="1200" dirty="0">
                <a:solidFill>
                  <a:schemeClr val="tx1"/>
                </a:solidFill>
                <a:effectLst/>
                <a:latin typeface="Arial" pitchFamily="-109" charset="0"/>
                <a:ea typeface="+mn-ea"/>
                <a:cs typeface="+mn-cs"/>
              </a:rPr>
              <a:t>of an encoding key may result in effective destruction. Finally, unauthorized parties</a:t>
            </a:r>
          </a:p>
          <a:p>
            <a:r>
              <a:rPr lang="en-US" sz="1200" kern="1200" dirty="0">
                <a:solidFill>
                  <a:schemeClr val="tx1"/>
                </a:solidFill>
                <a:effectLst/>
                <a:latin typeface="Arial" pitchFamily="-109" charset="0"/>
                <a:ea typeface="+mn-ea"/>
                <a:cs typeface="+mn-cs"/>
              </a:rPr>
              <a:t>must be prevented from gaining access to sensitive data.</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threat of data compromise increases in the cloud, due to the number of,</a:t>
            </a:r>
          </a:p>
          <a:p>
            <a:r>
              <a:rPr lang="en-US" sz="1200" kern="1200" dirty="0">
                <a:solidFill>
                  <a:schemeClr val="tx1"/>
                </a:solidFill>
                <a:effectLst/>
                <a:latin typeface="Arial" pitchFamily="-109" charset="0"/>
                <a:ea typeface="+mn-ea"/>
                <a:cs typeface="+mn-cs"/>
              </a:rPr>
              <a:t>and interactions between, risks and challenges that are either unique to the cloud</a:t>
            </a:r>
          </a:p>
          <a:p>
            <a:r>
              <a:rPr lang="en-US" sz="1200" kern="1200" dirty="0">
                <a:solidFill>
                  <a:schemeClr val="tx1"/>
                </a:solidFill>
                <a:effectLst/>
                <a:latin typeface="Arial" pitchFamily="-109" charset="0"/>
                <a:ea typeface="+mn-ea"/>
                <a:cs typeface="+mn-cs"/>
              </a:rPr>
              <a:t>or more dangerous because of the architectural or operational characteristics of the</a:t>
            </a:r>
          </a:p>
          <a:p>
            <a:r>
              <a:rPr lang="en-US" sz="1200" kern="1200" dirty="0">
                <a:solidFill>
                  <a:schemeClr val="tx1"/>
                </a:solidFill>
                <a:effectLst/>
                <a:latin typeface="Arial" pitchFamily="-109" charset="0"/>
                <a:ea typeface="+mn-ea"/>
                <a:cs typeface="+mn-cs"/>
              </a:rPr>
              <a:t>cloud environment.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Data must be secured while at rest, in transit, and in use, and access to the</a:t>
            </a:r>
          </a:p>
          <a:p>
            <a:r>
              <a:rPr lang="en-US" sz="1200" kern="1200" dirty="0">
                <a:solidFill>
                  <a:schemeClr val="tx1"/>
                </a:solidFill>
                <a:effectLst/>
                <a:latin typeface="Arial" pitchFamily="-109" charset="0"/>
                <a:ea typeface="+mn-ea"/>
                <a:cs typeface="+mn-cs"/>
              </a:rPr>
              <a:t>data must be controlled. The client can employ encryption to protect data in transit,</a:t>
            </a:r>
          </a:p>
          <a:p>
            <a:r>
              <a:rPr lang="en-US" sz="1200" kern="1200" dirty="0">
                <a:solidFill>
                  <a:schemeClr val="tx1"/>
                </a:solidFill>
                <a:effectLst/>
                <a:latin typeface="Arial" pitchFamily="-109" charset="0"/>
                <a:ea typeface="+mn-ea"/>
                <a:cs typeface="+mn-cs"/>
              </a:rPr>
              <a:t>though this involves key management responsibilities for the CSP. The client can</a:t>
            </a:r>
          </a:p>
          <a:p>
            <a:r>
              <a:rPr lang="en-US" sz="1200" kern="1200" dirty="0">
                <a:solidFill>
                  <a:schemeClr val="tx1"/>
                </a:solidFill>
                <a:effectLst/>
                <a:latin typeface="Arial" pitchFamily="-109" charset="0"/>
                <a:ea typeface="+mn-ea"/>
                <a:cs typeface="+mn-cs"/>
              </a:rPr>
              <a:t>enforce access control techniques, but, again, the CSP is involved to some extent</a:t>
            </a:r>
          </a:p>
          <a:p>
            <a:r>
              <a:rPr lang="en-US" sz="1200" kern="1200" dirty="0">
                <a:solidFill>
                  <a:schemeClr val="tx1"/>
                </a:solidFill>
                <a:effectLst/>
                <a:latin typeface="Arial" pitchFamily="-109" charset="0"/>
                <a:ea typeface="+mn-ea"/>
                <a:cs typeface="+mn-cs"/>
              </a:rPr>
              <a:t>depending on the service model used.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data at rest, the ideal security measure is for the client to encrypt the</a:t>
            </a:r>
          </a:p>
          <a:p>
            <a:r>
              <a:rPr lang="en-US" sz="1200" kern="1200" dirty="0">
                <a:solidFill>
                  <a:schemeClr val="tx1"/>
                </a:solidFill>
                <a:effectLst/>
                <a:latin typeface="Arial" pitchFamily="-109" charset="0"/>
                <a:ea typeface="+mn-ea"/>
                <a:cs typeface="+mn-cs"/>
              </a:rPr>
              <a:t>database and only store encrypted data in the cloud, with the CSP having no access</a:t>
            </a:r>
          </a:p>
          <a:p>
            <a:r>
              <a:rPr lang="en-US" sz="1200" kern="1200" dirty="0">
                <a:solidFill>
                  <a:schemeClr val="tx1"/>
                </a:solidFill>
                <a:effectLst/>
                <a:latin typeface="Arial" pitchFamily="-109" charset="0"/>
                <a:ea typeface="+mn-ea"/>
                <a:cs typeface="+mn-cs"/>
              </a:rPr>
              <a:t>to the encryption key. So long as the key remains secure, the CSP has no ability to</a:t>
            </a:r>
          </a:p>
          <a:p>
            <a:r>
              <a:rPr lang="en-US" sz="1200" kern="1200" dirty="0">
                <a:solidFill>
                  <a:schemeClr val="tx1"/>
                </a:solidFill>
                <a:effectLst/>
                <a:latin typeface="Arial" pitchFamily="-109" charset="0"/>
                <a:ea typeface="+mn-ea"/>
                <a:cs typeface="+mn-cs"/>
              </a:rPr>
              <a:t>decipher the data, although corruption and other denial-of-service attacks remain</a:t>
            </a:r>
          </a:p>
          <a:p>
            <a:r>
              <a:rPr lang="en-US" sz="1200" kern="1200" dirty="0">
                <a:solidFill>
                  <a:schemeClr val="tx1"/>
                </a:solidFill>
                <a:effectLst/>
                <a:latin typeface="Arial" pitchFamily="-109" charset="0"/>
                <a:ea typeface="+mn-ea"/>
                <a:cs typeface="+mn-cs"/>
              </a:rPr>
              <a:t>a risk. The model depicted in Figure 5.9 works equally well when the data is stored</a:t>
            </a:r>
          </a:p>
          <a:p>
            <a:r>
              <a:rPr lang="en-US" sz="1200" kern="1200" dirty="0">
                <a:solidFill>
                  <a:schemeClr val="tx1"/>
                </a:solidFill>
                <a:effectLst/>
                <a:latin typeface="Arial" pitchFamily="-109" charset="0"/>
                <a:ea typeface="+mn-ea"/>
                <a:cs typeface="+mn-cs"/>
              </a:rPr>
              <a:t>in a cloud.</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46</a:t>
            </a:fld>
            <a:endParaRPr lang="en-AU"/>
          </a:p>
        </p:txBody>
      </p:sp>
    </p:spTree>
    <p:extLst>
      <p:ext uri="{BB962C8B-B14F-4D97-AF65-F5344CB8AC3E}">
        <p14:creationId xmlns:p14="http://schemas.microsoft.com/office/powerpoint/2010/main" val="78990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Database environments used in cloud computing can vary significantly. Some</a:t>
            </a:r>
          </a:p>
          <a:p>
            <a:r>
              <a:rPr lang="en-US" sz="1200" kern="1200" dirty="0">
                <a:solidFill>
                  <a:schemeClr val="tx1"/>
                </a:solidFill>
                <a:effectLst/>
                <a:latin typeface="Arial" pitchFamily="-109" charset="0"/>
                <a:ea typeface="+mn-ea"/>
                <a:cs typeface="+mn-cs"/>
              </a:rPr>
              <a:t>providers support a </a:t>
            </a:r>
            <a:r>
              <a:rPr lang="en-US" sz="1200" b="1" kern="1200" dirty="0">
                <a:solidFill>
                  <a:schemeClr val="tx1"/>
                </a:solidFill>
                <a:effectLst/>
                <a:latin typeface="Arial" pitchFamily="-109" charset="0"/>
                <a:ea typeface="+mn-ea"/>
                <a:cs typeface="+mn-cs"/>
              </a:rPr>
              <a:t>multi-instance model </a:t>
            </a:r>
            <a:r>
              <a:rPr lang="en-US" sz="1200" kern="1200" dirty="0">
                <a:solidFill>
                  <a:schemeClr val="tx1"/>
                </a:solidFill>
                <a:effectLst/>
                <a:latin typeface="Arial" pitchFamily="-109" charset="0"/>
                <a:ea typeface="+mn-ea"/>
                <a:cs typeface="+mn-cs"/>
              </a:rPr>
              <a:t>, which provide a unique DBMS running on</a:t>
            </a:r>
          </a:p>
          <a:p>
            <a:r>
              <a:rPr lang="en-US" sz="1200" kern="1200" dirty="0">
                <a:solidFill>
                  <a:schemeClr val="tx1"/>
                </a:solidFill>
                <a:effectLst/>
                <a:latin typeface="Arial" pitchFamily="-109" charset="0"/>
                <a:ea typeface="+mn-ea"/>
                <a:cs typeface="+mn-cs"/>
              </a:rPr>
              <a:t>a VM instance for each cloud subscriber. This gives the subscriber complete control</a:t>
            </a:r>
          </a:p>
          <a:p>
            <a:r>
              <a:rPr lang="en-US" sz="1200" kern="1200" dirty="0">
                <a:solidFill>
                  <a:schemeClr val="tx1"/>
                </a:solidFill>
                <a:effectLst/>
                <a:latin typeface="Arial" pitchFamily="-109" charset="0"/>
                <a:ea typeface="+mn-ea"/>
                <a:cs typeface="+mn-cs"/>
              </a:rPr>
              <a:t>over role definition, user authorization, and other administrative tasks related to</a:t>
            </a:r>
          </a:p>
          <a:p>
            <a:r>
              <a:rPr lang="en-US" sz="1200" kern="1200" dirty="0">
                <a:solidFill>
                  <a:schemeClr val="tx1"/>
                </a:solidFill>
                <a:effectLst/>
                <a:latin typeface="Arial" pitchFamily="-109" charset="0"/>
                <a:ea typeface="+mn-ea"/>
                <a:cs typeface="+mn-cs"/>
              </a:rPr>
              <a:t> security. Other providers support a </a:t>
            </a:r>
            <a:r>
              <a:rPr lang="en-US" sz="1200" b="1" kern="1200" dirty="0">
                <a:solidFill>
                  <a:schemeClr val="tx1"/>
                </a:solidFill>
                <a:effectLst/>
                <a:latin typeface="Arial" pitchFamily="-109" charset="0"/>
                <a:ea typeface="+mn-ea"/>
                <a:cs typeface="+mn-cs"/>
              </a:rPr>
              <a:t>multi-tenant model</a:t>
            </a:r>
            <a:r>
              <a:rPr lang="en-US" sz="1200" kern="1200" dirty="0">
                <a:solidFill>
                  <a:schemeClr val="tx1"/>
                </a:solidFill>
                <a:effectLst/>
                <a:latin typeface="Arial" pitchFamily="-109" charset="0"/>
                <a:ea typeface="+mn-ea"/>
                <a:cs typeface="+mn-cs"/>
              </a:rPr>
              <a:t>, which provides a predefined</a:t>
            </a:r>
          </a:p>
          <a:p>
            <a:r>
              <a:rPr lang="en-US" sz="1200" kern="1200" dirty="0">
                <a:solidFill>
                  <a:schemeClr val="tx1"/>
                </a:solidFill>
                <a:effectLst/>
                <a:latin typeface="Arial" pitchFamily="-109" charset="0"/>
                <a:ea typeface="+mn-ea"/>
                <a:cs typeface="+mn-cs"/>
              </a:rPr>
              <a:t>environment for the cloud subscriber that is shared with other tenants, typically</a:t>
            </a:r>
          </a:p>
          <a:p>
            <a:r>
              <a:rPr lang="en-US" sz="1200" kern="1200" dirty="0">
                <a:solidFill>
                  <a:schemeClr val="tx1"/>
                </a:solidFill>
                <a:effectLst/>
                <a:latin typeface="Arial" pitchFamily="-109" charset="0"/>
                <a:ea typeface="+mn-ea"/>
                <a:cs typeface="+mn-cs"/>
              </a:rPr>
              <a:t>through tagging data with a subscriber identifier. Tagging gives the appearance of</a:t>
            </a:r>
          </a:p>
          <a:p>
            <a:r>
              <a:rPr lang="en-US" sz="1200" kern="1200" dirty="0">
                <a:solidFill>
                  <a:schemeClr val="tx1"/>
                </a:solidFill>
                <a:effectLst/>
                <a:latin typeface="Arial" pitchFamily="-109" charset="0"/>
                <a:ea typeface="+mn-ea"/>
                <a:cs typeface="+mn-cs"/>
              </a:rPr>
              <a:t>exclusive use of the instance, but relies on the cloud provider to establish and maintain</a:t>
            </a:r>
          </a:p>
          <a:p>
            <a:r>
              <a:rPr lang="en-US" sz="1200" kern="1200" dirty="0">
                <a:solidFill>
                  <a:schemeClr val="tx1"/>
                </a:solidFill>
                <a:effectLst/>
                <a:latin typeface="Arial" pitchFamily="-109" charset="0"/>
                <a:ea typeface="+mn-ea"/>
                <a:cs typeface="+mn-cs"/>
              </a:rPr>
              <a:t>a sound secure database environment.</a:t>
            </a:r>
          </a:p>
        </p:txBody>
      </p:sp>
      <p:sp>
        <p:nvSpPr>
          <p:cNvPr id="4" name="Slide Number Placeholder 3"/>
          <p:cNvSpPr>
            <a:spLocks noGrp="1"/>
          </p:cNvSpPr>
          <p:nvPr>
            <p:ph type="sldNum" sz="quarter" idx="10"/>
          </p:nvPr>
        </p:nvSpPr>
        <p:spPr/>
        <p:txBody>
          <a:bodyPr/>
          <a:lstStyle/>
          <a:p>
            <a:fld id="{B8656240-BF3D-F441-92C4-A9FA2AA5FE77}" type="slidenum">
              <a:rPr lang="en-AU" smtClean="0"/>
              <a:pPr/>
              <a:t>47</a:t>
            </a:fld>
            <a:endParaRPr lang="en-AU"/>
          </a:p>
        </p:txBody>
      </p:sp>
    </p:spTree>
    <p:extLst>
      <p:ext uri="{BB962C8B-B14F-4D97-AF65-F5344CB8AC3E}">
        <p14:creationId xmlns:p14="http://schemas.microsoft.com/office/powerpoint/2010/main" val="2060667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Beyond the protection and isolation of data, the cloud service provider (CSP)</a:t>
            </a:r>
          </a:p>
          <a:p>
            <a:r>
              <a:rPr lang="en-US" sz="1200" kern="1200" dirty="0">
                <a:solidFill>
                  <a:schemeClr val="tx1"/>
                </a:solidFill>
                <a:effectLst/>
                <a:latin typeface="Arial" pitchFamily="-109" charset="0"/>
                <a:ea typeface="+mn-ea"/>
                <a:cs typeface="+mn-cs"/>
              </a:rPr>
              <a:t>needs to address the broader security considerations for the protection of its assets.</a:t>
            </a:r>
          </a:p>
          <a:p>
            <a:r>
              <a:rPr lang="en-US" sz="1200" kern="1200" dirty="0">
                <a:solidFill>
                  <a:schemeClr val="tx1"/>
                </a:solidFill>
                <a:effectLst/>
                <a:latin typeface="Arial" pitchFamily="-109" charset="0"/>
                <a:ea typeface="+mn-ea"/>
                <a:cs typeface="+mn-cs"/>
              </a:rPr>
              <a:t>Figure</a:t>
            </a:r>
          </a:p>
          <a:p>
            <a:r>
              <a:rPr lang="en-US" sz="1200" kern="1200" dirty="0">
                <a:solidFill>
                  <a:schemeClr val="tx1"/>
                </a:solidFill>
                <a:effectLst/>
                <a:latin typeface="Arial" pitchFamily="-109" charset="0"/>
                <a:ea typeface="+mn-ea"/>
                <a:cs typeface="+mn-cs"/>
              </a:rPr>
              <a:t>13.5a, adapted from [ENIS15], suggests a categorization of these assets for</a:t>
            </a:r>
          </a:p>
          <a:p>
            <a:r>
              <a:rPr lang="en-US" sz="1200" kern="1200" dirty="0">
                <a:solidFill>
                  <a:schemeClr val="tx1"/>
                </a:solidFill>
                <a:effectLst/>
                <a:latin typeface="Arial" pitchFamily="-109" charset="0"/>
                <a:ea typeface="+mn-ea"/>
                <a:cs typeface="+mn-cs"/>
              </a:rPr>
              <a:t>the three cloud service models. The bottom two layers shown in the figure include</a:t>
            </a:r>
          </a:p>
          <a:p>
            <a:r>
              <a:rPr lang="en-US" sz="1200" kern="1200" dirty="0">
                <a:solidFill>
                  <a:schemeClr val="tx1"/>
                </a:solidFill>
                <a:effectLst/>
                <a:latin typeface="Arial" pitchFamily="-109" charset="0"/>
                <a:ea typeface="+mn-ea"/>
                <a:cs typeface="+mn-cs"/>
              </a:rPr>
              <a:t>organization and facilities. Organization denotes the human resources and the policies</a:t>
            </a:r>
          </a:p>
          <a:p>
            <a:r>
              <a:rPr lang="en-US" sz="1200" kern="1200" dirty="0">
                <a:solidFill>
                  <a:schemeClr val="tx1"/>
                </a:solidFill>
                <a:effectLst/>
                <a:latin typeface="Arial" pitchFamily="-109" charset="0"/>
                <a:ea typeface="+mn-ea"/>
                <a:cs typeface="+mn-cs"/>
              </a:rPr>
              <a:t>and procedures for maintaining the facilities and supporting the delivery of the</a:t>
            </a:r>
          </a:p>
          <a:p>
            <a:r>
              <a:rPr lang="en-US" sz="1200" kern="1200" dirty="0">
                <a:solidFill>
                  <a:schemeClr val="tx1"/>
                </a:solidFill>
                <a:effectLst/>
                <a:latin typeface="Arial" pitchFamily="-109" charset="0"/>
                <a:ea typeface="+mn-ea"/>
                <a:cs typeface="+mn-cs"/>
              </a:rPr>
              <a:t>services. Facilities denote the physical structures and supplies such as networks, cooling,</a:t>
            </a:r>
          </a:p>
          <a:p>
            <a:r>
              <a:rPr lang="en-US" sz="1200" kern="1200" dirty="0">
                <a:solidFill>
                  <a:schemeClr val="tx1"/>
                </a:solidFill>
                <a:effectLst/>
                <a:latin typeface="Arial" pitchFamily="-109" charset="0"/>
                <a:ea typeface="+mn-ea"/>
                <a:cs typeface="+mn-cs"/>
              </a:rPr>
              <a:t>and power supply. Above these levels are the assets specific to the provision of</a:t>
            </a:r>
          </a:p>
          <a:p>
            <a:r>
              <a:rPr lang="en-US" sz="1200" kern="1200" dirty="0">
                <a:solidFill>
                  <a:schemeClr val="tx1"/>
                </a:solidFill>
                <a:effectLst/>
                <a:latin typeface="Arial" pitchFamily="-109" charset="0"/>
                <a:ea typeface="+mn-ea"/>
                <a:cs typeface="+mn-cs"/>
              </a:rPr>
              <a:t>services. For IaaS, the CSP maintains a hypervisor and/or OS on each of its servers, as</a:t>
            </a:r>
          </a:p>
          <a:p>
            <a:r>
              <a:rPr lang="en-US" sz="1200" kern="1200" dirty="0">
                <a:solidFill>
                  <a:schemeClr val="tx1"/>
                </a:solidFill>
                <a:effectLst/>
                <a:latin typeface="Arial" pitchFamily="-109" charset="0"/>
                <a:ea typeface="+mn-ea"/>
                <a:cs typeface="+mn-cs"/>
              </a:rPr>
              <a:t>well as the networking software for interconnection of CSP servers and connection</a:t>
            </a:r>
          </a:p>
          <a:p>
            <a:r>
              <a:rPr lang="en-US" sz="1200" kern="1200" dirty="0">
                <a:solidFill>
                  <a:schemeClr val="tx1"/>
                </a:solidFill>
                <a:effectLst/>
                <a:latin typeface="Arial" pitchFamily="-109" charset="0"/>
                <a:ea typeface="+mn-ea"/>
                <a:cs typeface="+mn-cs"/>
              </a:rPr>
              <a:t>to cloud service consumers (CSCs). Added to these assets for PaaS are the libraries,</a:t>
            </a:r>
          </a:p>
          <a:p>
            <a:r>
              <a:rPr lang="en-US" sz="1200" kern="1200" dirty="0">
                <a:solidFill>
                  <a:schemeClr val="tx1"/>
                </a:solidFill>
                <a:effectLst/>
                <a:latin typeface="Arial" pitchFamily="-109" charset="0"/>
                <a:ea typeface="+mn-ea"/>
                <a:cs typeface="+mn-cs"/>
              </a:rPr>
              <a:t>middleware, and other software to support CSC applications. For SaaS, the CSP also</a:t>
            </a:r>
          </a:p>
          <a:p>
            <a:r>
              <a:rPr lang="en-US" sz="1200" kern="1200" dirty="0">
                <a:solidFill>
                  <a:schemeClr val="tx1"/>
                </a:solidFill>
                <a:effectLst/>
                <a:latin typeface="Arial" pitchFamily="-109" charset="0"/>
                <a:ea typeface="+mn-ea"/>
                <a:cs typeface="+mn-cs"/>
              </a:rPr>
              <a:t>has application software assets for CSC use.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13.5b suggests key security tasks that are the responsibility of the CSP</a:t>
            </a:r>
          </a:p>
          <a:p>
            <a:r>
              <a:rPr lang="en-US" sz="1200" kern="1200" dirty="0">
                <a:solidFill>
                  <a:schemeClr val="tx1"/>
                </a:solidFill>
                <a:effectLst/>
                <a:latin typeface="Arial" pitchFamily="-109" charset="0"/>
                <a:ea typeface="+mn-ea"/>
                <a:cs typeface="+mn-cs"/>
              </a:rPr>
              <a:t>and of the CSC. The lowest level of the diagram has to do with organizational issues</a:t>
            </a:r>
          </a:p>
          <a:p>
            <a:r>
              <a:rPr lang="en-US" sz="1200" kern="1200" dirty="0">
                <a:solidFill>
                  <a:schemeClr val="tx1"/>
                </a:solidFill>
                <a:effectLst/>
                <a:latin typeface="Arial" pitchFamily="-109" charset="0"/>
                <a:ea typeface="+mn-ea"/>
                <a:cs typeface="+mn-cs"/>
              </a:rPr>
              <a:t>related to the management of its supplies and facilities. These issues will be dealt with</a:t>
            </a:r>
          </a:p>
          <a:p>
            <a:r>
              <a:rPr lang="en-US" sz="1200" kern="1200" dirty="0">
                <a:solidFill>
                  <a:schemeClr val="tx1"/>
                </a:solidFill>
                <a:effectLst/>
                <a:latin typeface="Arial" pitchFamily="-109" charset="0"/>
                <a:ea typeface="+mn-ea"/>
                <a:cs typeface="+mn-cs"/>
              </a:rPr>
              <a:t>in Chapters 14, 15, and 17. The next level of Figure 13.5b covers the physical security</a:t>
            </a:r>
          </a:p>
          <a:p>
            <a:r>
              <a:rPr lang="en-US" sz="1200" kern="1200" dirty="0">
                <a:solidFill>
                  <a:schemeClr val="tx1"/>
                </a:solidFill>
                <a:effectLst/>
                <a:latin typeface="Arial" pitchFamily="-109" charset="0"/>
                <a:ea typeface="+mn-ea"/>
                <a:cs typeface="+mn-cs"/>
              </a:rPr>
              <a:t>of the facility, a topic covered in Chapter 16. Above that, depending on the service</a:t>
            </a:r>
          </a:p>
          <a:p>
            <a:r>
              <a:rPr lang="en-US" sz="1200" kern="1200" dirty="0">
                <a:solidFill>
                  <a:schemeClr val="tx1"/>
                </a:solidFill>
                <a:effectLst/>
                <a:latin typeface="Arial" pitchFamily="-109" charset="0"/>
                <a:ea typeface="+mn-ea"/>
                <a:cs typeface="+mn-cs"/>
              </a:rPr>
              <a:t>model, the CSP is responsible for the security of a range of software capabilities;</a:t>
            </a:r>
          </a:p>
          <a:p>
            <a:r>
              <a:rPr lang="en-US" sz="1200" kern="1200" dirty="0">
                <a:solidFill>
                  <a:schemeClr val="tx1"/>
                </a:solidFill>
                <a:effectLst/>
                <a:latin typeface="Arial" pitchFamily="-109" charset="0"/>
                <a:ea typeface="+mn-ea"/>
                <a:cs typeface="+mn-cs"/>
              </a:rPr>
              <a:t>security measures in the area were addressed in Chapters 11 and 12.</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48</a:t>
            </a:fld>
            <a:endParaRPr lang="en-AU"/>
          </a:p>
        </p:txBody>
      </p:sp>
    </p:spTree>
    <p:extLst>
      <p:ext uri="{BB962C8B-B14F-4D97-AF65-F5344CB8AC3E}">
        <p14:creationId xmlns:p14="http://schemas.microsoft.com/office/powerpoint/2010/main" val="595516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latin typeface="Arial" pitchFamily="-107" charset="0"/>
                <a:ea typeface="+mn-ea"/>
                <a:cs typeface="+mn-cs"/>
              </a:rPr>
              <a:t>the provision of security applications and services via the cloud either to cloud-based infrastructure and software, or from the cloud to the customers’ on-premise system</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term </a:t>
            </a:r>
            <a:r>
              <a:rPr lang="en-US" sz="1200" b="1" kern="1200" dirty="0">
                <a:solidFill>
                  <a:schemeClr val="tx1"/>
                </a:solidFill>
                <a:effectLst/>
                <a:latin typeface="Arial" pitchFamily="-109" charset="0"/>
                <a:ea typeface="+mn-ea"/>
                <a:cs typeface="+mn-cs"/>
              </a:rPr>
              <a:t>security as a service</a:t>
            </a:r>
            <a:r>
              <a:rPr lang="en-US" sz="1200" kern="1200" dirty="0">
                <a:solidFill>
                  <a:schemeClr val="tx1"/>
                </a:solidFill>
                <a:effectLst/>
                <a:latin typeface="Arial" pitchFamily="-109" charset="0"/>
                <a:ea typeface="+mn-ea"/>
                <a:cs typeface="+mn-cs"/>
              </a:rPr>
              <a:t> has generally meant a package of security services</a:t>
            </a:r>
          </a:p>
          <a:p>
            <a:r>
              <a:rPr lang="en-US" sz="1200" kern="1200" dirty="0">
                <a:solidFill>
                  <a:schemeClr val="tx1"/>
                </a:solidFill>
                <a:effectLst/>
                <a:latin typeface="Arial" pitchFamily="-109" charset="0"/>
                <a:ea typeface="+mn-ea"/>
                <a:cs typeface="+mn-cs"/>
              </a:rPr>
              <a:t>offered by a service provider that offloads much of the security responsibility from</a:t>
            </a:r>
          </a:p>
          <a:p>
            <a:r>
              <a:rPr lang="en-US" sz="1200" kern="1200" dirty="0">
                <a:solidFill>
                  <a:schemeClr val="tx1"/>
                </a:solidFill>
                <a:effectLst/>
                <a:latin typeface="Arial" pitchFamily="-109" charset="0"/>
                <a:ea typeface="+mn-ea"/>
                <a:cs typeface="+mn-cs"/>
              </a:rPr>
              <a:t>an enterprise to the security service provider. Among the services typically provided</a:t>
            </a:r>
          </a:p>
          <a:p>
            <a:r>
              <a:rPr lang="en-US" sz="1200" kern="1200" dirty="0">
                <a:solidFill>
                  <a:schemeClr val="tx1"/>
                </a:solidFill>
                <a:effectLst/>
                <a:latin typeface="Arial" pitchFamily="-109" charset="0"/>
                <a:ea typeface="+mn-ea"/>
                <a:cs typeface="+mn-cs"/>
              </a:rPr>
              <a:t>are authentication, anti-virus, antimalware/spyware, intrusion detection, and security</a:t>
            </a:r>
          </a:p>
          <a:p>
            <a:r>
              <a:rPr lang="en-US" sz="1200" kern="1200" dirty="0">
                <a:solidFill>
                  <a:schemeClr val="tx1"/>
                </a:solidFill>
                <a:effectLst/>
                <a:latin typeface="Arial" pitchFamily="-109" charset="0"/>
                <a:ea typeface="+mn-ea"/>
                <a:cs typeface="+mn-cs"/>
              </a:rPr>
              <a:t>event management. In the context of cloud computing, cloud security as a service,</a:t>
            </a:r>
          </a:p>
          <a:p>
            <a:r>
              <a:rPr lang="en-US" sz="1200" kern="1200" dirty="0">
                <a:solidFill>
                  <a:schemeClr val="tx1"/>
                </a:solidFill>
                <a:effectLst/>
                <a:latin typeface="Arial" pitchFamily="-109" charset="0"/>
                <a:ea typeface="+mn-ea"/>
                <a:cs typeface="+mn-cs"/>
              </a:rPr>
              <a:t>designated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is a segment of the SaaS offering of a CSP.</a:t>
            </a:r>
          </a:p>
          <a:p>
            <a:endParaRPr lang="en-US" dirty="0"/>
          </a:p>
          <a:p>
            <a:r>
              <a:rPr lang="en-US" sz="1200" kern="1200" dirty="0">
                <a:solidFill>
                  <a:schemeClr val="tx1"/>
                </a:solidFill>
                <a:effectLst/>
                <a:latin typeface="Arial" pitchFamily="-109" charset="0"/>
                <a:ea typeface="+mn-ea"/>
                <a:cs typeface="+mn-cs"/>
              </a:rPr>
              <a:t> The CSA defines </a:t>
            </a:r>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as the provision of security applications and services</a:t>
            </a:r>
          </a:p>
          <a:p>
            <a:r>
              <a:rPr lang="en-US" sz="1200" kern="1200" dirty="0">
                <a:solidFill>
                  <a:schemeClr val="tx1"/>
                </a:solidFill>
                <a:effectLst/>
                <a:latin typeface="Arial" pitchFamily="-109" charset="0"/>
                <a:ea typeface="+mn-ea"/>
                <a:cs typeface="+mn-cs"/>
              </a:rPr>
              <a:t>via the cloud either to cloud-based infrastructure and software, or from the cloud to</a:t>
            </a:r>
          </a:p>
          <a:p>
            <a:r>
              <a:rPr lang="en-US" sz="1200" kern="1200" dirty="0">
                <a:solidFill>
                  <a:schemeClr val="tx1"/>
                </a:solidFill>
                <a:effectLst/>
                <a:latin typeface="Arial" pitchFamily="-109" charset="0"/>
                <a:ea typeface="+mn-ea"/>
                <a:cs typeface="+mn-cs"/>
              </a:rPr>
              <a:t>the customers’ </a:t>
            </a:r>
            <a:r>
              <a:rPr lang="en-US" sz="1200" kern="1200" dirty="0" err="1">
                <a:solidFill>
                  <a:schemeClr val="tx1"/>
                </a:solidFill>
                <a:effectLst/>
                <a:latin typeface="Arial" pitchFamily="-109" charset="0"/>
                <a:ea typeface="+mn-ea"/>
                <a:cs typeface="+mn-cs"/>
              </a:rPr>
              <a:t>on-premise</a:t>
            </a:r>
            <a:r>
              <a:rPr lang="en-US" sz="1200" kern="1200" dirty="0">
                <a:solidFill>
                  <a:schemeClr val="tx1"/>
                </a:solidFill>
                <a:effectLst/>
                <a:latin typeface="Arial" pitchFamily="-109" charset="0"/>
                <a:ea typeface="+mn-ea"/>
                <a:cs typeface="+mn-cs"/>
              </a:rPr>
              <a:t> systems [CSA11]. The CSA has identified the following</a:t>
            </a:r>
          </a:p>
          <a:p>
            <a:r>
              <a:rPr lang="en-US" sz="1200" kern="1200" dirty="0" err="1">
                <a:solidFill>
                  <a:schemeClr val="tx1"/>
                </a:solidFill>
                <a:effectLst/>
                <a:latin typeface="Arial" pitchFamily="-109" charset="0"/>
                <a:ea typeface="+mn-ea"/>
                <a:cs typeface="+mn-cs"/>
              </a:rPr>
              <a:t>SecaaS</a:t>
            </a:r>
            <a:r>
              <a:rPr lang="en-US" sz="1200" kern="1200" dirty="0">
                <a:solidFill>
                  <a:schemeClr val="tx1"/>
                </a:solidFill>
                <a:effectLst/>
                <a:latin typeface="Arial" pitchFamily="-109" charset="0"/>
                <a:ea typeface="+mn-ea"/>
                <a:cs typeface="+mn-cs"/>
              </a:rPr>
              <a:t> categories of service: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Identity and access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Data loss prevention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Web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E-mail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assessments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Intrusion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information and event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Encryption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Business continuity and disaster recovery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Network security</a:t>
            </a:r>
          </a:p>
          <a:p>
            <a:endParaRPr lang="en-US" dirty="0"/>
          </a:p>
        </p:txBody>
      </p:sp>
      <p:sp>
        <p:nvSpPr>
          <p:cNvPr id="4" name="Slide Number Placeholder 3"/>
          <p:cNvSpPr>
            <a:spLocks noGrp="1"/>
          </p:cNvSpPr>
          <p:nvPr>
            <p:ph type="sldNum" sz="quarter" idx="10"/>
          </p:nvPr>
        </p:nvSpPr>
        <p:spPr/>
        <p:txBody>
          <a:bodyPr/>
          <a:lstStyle/>
          <a:p>
            <a:fld id="{B8656240-BF3D-F441-92C4-A9FA2AA5FE77}" type="slidenum">
              <a:rPr lang="en-AU" smtClean="0"/>
              <a:pPr/>
              <a:t>49</a:t>
            </a:fld>
            <a:endParaRPr lang="en-AU"/>
          </a:p>
        </p:txBody>
      </p:sp>
    </p:spTree>
    <p:extLst>
      <p:ext uri="{BB962C8B-B14F-4D97-AF65-F5344CB8AC3E}">
        <p14:creationId xmlns:p14="http://schemas.microsoft.com/office/powerpoint/2010/main" val="98770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relation ,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tuples , and columns are referred to as 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primary key 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a:t>
            </a:r>
            <a:r>
              <a:rPr lang="en-US" b="0" dirty="0" err="1">
                <a:latin typeface="Arial" pitchFamily="-109" charset="0"/>
                <a:ea typeface="ＭＳ Ｐゴシック" pitchFamily="-109" charset="-128"/>
                <a:cs typeface="ＭＳ Ｐゴシック" pitchFamily="-109" charset="-128"/>
              </a:rPr>
              <a:t>PhoneNumber</a:t>
            </a:r>
            <a:r>
              <a:rPr lang="en-US" b="0" dirty="0">
                <a:latin typeface="Arial" pitchFamily="-109" charset="0"/>
                <a:ea typeface="ＭＳ Ｐゴシック" pitchFamily="-109" charset="-128"/>
                <a:cs typeface="ＭＳ Ｐゴシック" pitchFamily="-109" charset="-128"/>
              </a:rPr>
              <a:t>, is sufficient to</a:t>
            </a:r>
          </a:p>
          <a:p>
            <a:pPr eaLnBrk="1" hangingPunct="1"/>
            <a:r>
              <a:rPr lang="en-US" b="0" dirty="0">
                <a:latin typeface="Arial" pitchFamily="-109" charset="0"/>
                <a:ea typeface="ＭＳ Ｐゴシック" pitchFamily="-109" charset="-128"/>
                <a:cs typeface="ＭＳ Ｐゴシック" pitchFamily="-109" charset="-128"/>
              </a:rPr>
              <a:t>uniquely identify a row in a particular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foreign key .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In essence,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7631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F36489-DBA9-A943-B7AE-CDDB5A4708C7}" type="slidenum">
              <a:rPr lang="en-AU">
                <a:latin typeface="Arial" pitchFamily="-109" charset="0"/>
              </a:rPr>
              <a:pPr/>
              <a:t>8</a:t>
            </a:fld>
            <a:endParaRPr lang="en-AU">
              <a:latin typeface="Arial" pitchFamily="-109"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5.4a provides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In the Department table, the department ID (Did ) is the primary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value is unique. This table gives the ID, name, and account number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The Employee table contains the name, salary code, employee ID,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phone number of each employee. The Employee table also indicates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which each employee is assigned by including Did . Did  is identified as a foreign key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Did , so that the view table includes data from each row of the Employee table,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rows, with the salary code column deleted. A view can be qualified to include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Did =  15.</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50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9E3DD2A-7E87-A440-850D-3601378074C8}" type="slidenum">
              <a:rPr lang="en-AU">
                <a:latin typeface="Arial" pitchFamily="-109" charset="0"/>
              </a:rPr>
              <a:pPr/>
              <a:t>9</a:t>
            </a:fld>
            <a:endParaRPr lang="en-AU">
              <a:latin typeface="Arial" pitchFamily="-109"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Structured Query Language (SQL) is a standardized language that can be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schema, manipulate, and query data in a relational database. There are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create, select, insert, update, join, delete…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89654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SQL injection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Imperva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State of Software Security Report [VERA13]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around 32% and that</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account for 26% of all reported breaches.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Veracode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considers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among the most dangerous threats, reporting that three of the biggest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injection attacks in 2012 resulted in millions of email addresses,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names, and passwords being exposed and damaged the respective brands.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Trustwave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2013 Global Security Report [TRUS13] lists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The report notes that poor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have allowed the SQL injection attack vector to remain on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landscape for more than 15 years, but that proper programming and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measures can prevent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DoS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10</a:t>
            </a:fld>
            <a:endParaRPr lang="en-AU"/>
          </a:p>
        </p:txBody>
      </p:sp>
    </p:spTree>
    <p:extLst>
      <p:ext uri="{BB962C8B-B14F-4D97-AF65-F5344CB8AC3E}">
        <p14:creationId xmlns:p14="http://schemas.microsoft.com/office/powerpoint/2010/main" val="175246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184B84-23F2-2A4C-964E-7C5BEF8C3A53}" type="slidenum">
              <a:rPr lang="en-AU"/>
              <a:pPr/>
              <a:t>12</a:t>
            </a:fld>
            <a:endParaRPr lang="en-AU"/>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Another widely exploited variant of this attack is SQL injection . In this attack,</a:t>
            </a:r>
          </a:p>
          <a:p>
            <a:r>
              <a:rPr lang="en-US" sz="1200" b="0" kern="1200" baseline="0" dirty="0">
                <a:solidFill>
                  <a:schemeClr val="tx1"/>
                </a:solidFill>
                <a:latin typeface="Arial" pitchFamily="-110" charset="0"/>
                <a:ea typeface="+mn-ea"/>
                <a:cs typeface="+mn-cs"/>
              </a:rPr>
              <a:t>the user-supplied input is used to construct a SQL request to retrieve information</a:t>
            </a:r>
          </a:p>
          <a:p>
            <a:r>
              <a:rPr lang="en-US" sz="1200" b="0" kern="1200" baseline="0" dirty="0">
                <a:solidFill>
                  <a:schemeClr val="tx1"/>
                </a:solidFill>
                <a:latin typeface="Arial" pitchFamily="-110" charset="0"/>
                <a:ea typeface="+mn-ea"/>
                <a:cs typeface="+mn-cs"/>
              </a:rPr>
              <a:t>from a database. Consider </a:t>
            </a:r>
            <a:r>
              <a:rPr lang="en-US" sz="1200" kern="1200" baseline="0" dirty="0">
                <a:solidFill>
                  <a:schemeClr val="tx1"/>
                </a:solidFill>
                <a:latin typeface="Arial" pitchFamily="-110" charset="0"/>
                <a:ea typeface="+mn-ea"/>
                <a:cs typeface="+mn-cs"/>
              </a:rPr>
              <a:t>the excerpt of PHP code from a CGI script shown in</a:t>
            </a:r>
          </a:p>
          <a:p>
            <a:r>
              <a:rPr lang="en-US" sz="1200" kern="1200" baseline="0" dirty="0">
                <a:solidFill>
                  <a:schemeClr val="tx1"/>
                </a:solidFill>
                <a:latin typeface="Arial" pitchFamily="-110" charset="0"/>
                <a:ea typeface="+mn-ea"/>
                <a:cs typeface="+mn-cs"/>
              </a:rPr>
              <a:t>Figure 11.3a . It takes a name provided as input to the script, typically from a form</a:t>
            </a:r>
          </a:p>
          <a:p>
            <a:r>
              <a:rPr lang="en-US" sz="1200" kern="1200" baseline="0" dirty="0">
                <a:solidFill>
                  <a:schemeClr val="tx1"/>
                </a:solidFill>
                <a:latin typeface="Arial" pitchFamily="-110" charset="0"/>
                <a:ea typeface="+mn-ea"/>
                <a:cs typeface="+mn-cs"/>
              </a:rPr>
              <a:t>field similar to that shown in Figure 11.2b . It uses this value to construct a request</a:t>
            </a:r>
          </a:p>
          <a:p>
            <a:r>
              <a:rPr lang="en-US" sz="1200" kern="1200" baseline="0" dirty="0">
                <a:solidFill>
                  <a:schemeClr val="tx1"/>
                </a:solidFill>
                <a:latin typeface="Arial" pitchFamily="-110" charset="0"/>
                <a:ea typeface="+mn-ea"/>
                <a:cs typeface="+mn-cs"/>
              </a:rPr>
              <a:t>to retrieve the records relating to that name from the database. The vulnerability in</a:t>
            </a:r>
          </a:p>
          <a:p>
            <a:r>
              <a:rPr lang="en-US" sz="1200" kern="1200" baseline="0" dirty="0">
                <a:solidFill>
                  <a:schemeClr val="tx1"/>
                </a:solidFill>
                <a:latin typeface="Arial" pitchFamily="-110" charset="0"/>
                <a:ea typeface="+mn-ea"/>
                <a:cs typeface="+mn-cs"/>
              </a:rPr>
              <a:t>this code is very similar to that in the command injection example. The difference</a:t>
            </a:r>
          </a:p>
          <a:p>
            <a:r>
              <a:rPr lang="en-US" sz="1200" kern="1200" baseline="0" dirty="0">
                <a:solidFill>
                  <a:schemeClr val="tx1"/>
                </a:solidFill>
                <a:latin typeface="Arial" pitchFamily="-110" charset="0"/>
                <a:ea typeface="+mn-ea"/>
                <a:cs typeface="+mn-cs"/>
              </a:rPr>
              <a:t>is that SQL metacharacters are used, rather than shell metacharacters. If a suitable</a:t>
            </a:r>
          </a:p>
          <a:p>
            <a:r>
              <a:rPr lang="en-US" sz="1200" kern="1200" baseline="0" dirty="0">
                <a:solidFill>
                  <a:schemeClr val="tx1"/>
                </a:solidFill>
                <a:latin typeface="Arial" pitchFamily="-110" charset="0"/>
                <a:ea typeface="+mn-ea"/>
                <a:cs typeface="+mn-cs"/>
              </a:rPr>
              <a:t>name is provided, for example, Bob, then the code works as intended, retrieving</a:t>
            </a:r>
          </a:p>
          <a:p>
            <a:r>
              <a:rPr lang="en-US" sz="1200" kern="1200" baseline="0" dirty="0">
                <a:solidFill>
                  <a:schemeClr val="tx1"/>
                </a:solidFill>
                <a:latin typeface="Arial" pitchFamily="-110" charset="0"/>
                <a:ea typeface="+mn-ea"/>
                <a:cs typeface="+mn-cs"/>
              </a:rPr>
              <a:t>the desired record. However, an input such as Bob'; drop table suppliers</a:t>
            </a:r>
          </a:p>
          <a:p>
            <a:r>
              <a:rPr lang="en-US" sz="1200" kern="1200" baseline="0" dirty="0">
                <a:solidFill>
                  <a:schemeClr val="tx1"/>
                </a:solidFill>
                <a:latin typeface="Arial" pitchFamily="-110" charset="0"/>
                <a:ea typeface="+mn-ea"/>
                <a:cs typeface="+mn-cs"/>
              </a:rPr>
              <a:t>results in the specified record being retrieved, followed by deletion of the entire</a:t>
            </a:r>
          </a:p>
          <a:p>
            <a:r>
              <a:rPr lang="en-US" sz="1200" kern="1200" baseline="0" dirty="0">
                <a:solidFill>
                  <a:schemeClr val="tx1"/>
                </a:solidFill>
                <a:latin typeface="Arial" pitchFamily="-110" charset="0"/>
                <a:ea typeface="+mn-ea"/>
                <a:cs typeface="+mn-cs"/>
              </a:rPr>
              <a:t>table! This would have rather unfortunate consequences for subsequent users. To</a:t>
            </a:r>
          </a:p>
          <a:p>
            <a:r>
              <a:rPr lang="en-US" sz="1200" kern="1200" baseline="0" dirty="0">
                <a:solidFill>
                  <a:schemeClr val="tx1"/>
                </a:solidFill>
                <a:latin typeface="Arial" pitchFamily="-110" charset="0"/>
                <a:ea typeface="+mn-ea"/>
                <a:cs typeface="+mn-cs"/>
              </a:rPr>
              <a:t>prevent this type of attack, the input must be validated before use. Any metacharacters</a:t>
            </a:r>
          </a:p>
          <a:p>
            <a:r>
              <a:rPr lang="en-US" sz="1200" kern="1200" baseline="0" dirty="0">
                <a:solidFill>
                  <a:schemeClr val="tx1"/>
                </a:solidFill>
                <a:latin typeface="Arial" pitchFamily="-110" charset="0"/>
                <a:ea typeface="+mn-ea"/>
                <a:cs typeface="+mn-cs"/>
              </a:rPr>
              <a:t>must either be escaped, canceling their effect, or the input rejected entirely.</a:t>
            </a:r>
          </a:p>
          <a:p>
            <a:r>
              <a:rPr lang="en-US" sz="1200" kern="1200" baseline="0" dirty="0">
                <a:solidFill>
                  <a:schemeClr val="tx1"/>
                </a:solidFill>
                <a:latin typeface="Arial" pitchFamily="-110" charset="0"/>
                <a:ea typeface="+mn-ea"/>
                <a:cs typeface="+mn-cs"/>
              </a:rPr>
              <a:t>Given the widespread recognition of SQL injection attacks, many languages used</a:t>
            </a:r>
          </a:p>
          <a:p>
            <a:r>
              <a:rPr lang="en-US" sz="1200" kern="1200" baseline="0" dirty="0">
                <a:solidFill>
                  <a:schemeClr val="tx1"/>
                </a:solidFill>
                <a:latin typeface="Arial" pitchFamily="-110" charset="0"/>
                <a:ea typeface="+mn-ea"/>
                <a:cs typeface="+mn-cs"/>
              </a:rPr>
              <a:t>by CGI scripts contain functions that can sanitize any input that is subsequently</a:t>
            </a:r>
          </a:p>
          <a:p>
            <a:r>
              <a:rPr lang="en-US" sz="1200" kern="1200" baseline="0" dirty="0">
                <a:solidFill>
                  <a:schemeClr val="tx1"/>
                </a:solidFill>
                <a:latin typeface="Arial" pitchFamily="-110" charset="0"/>
                <a:ea typeface="+mn-ea"/>
                <a:cs typeface="+mn-cs"/>
              </a:rPr>
              <a:t>included in a SQL request. The code shown in Figure 11.3b illustrates the use of a</a:t>
            </a:r>
          </a:p>
          <a:p>
            <a:r>
              <a:rPr lang="en-US" sz="1200" kern="1200" baseline="0" dirty="0">
                <a:solidFill>
                  <a:schemeClr val="tx1"/>
                </a:solidFill>
                <a:latin typeface="Arial" pitchFamily="-110" charset="0"/>
                <a:ea typeface="+mn-ea"/>
                <a:cs typeface="+mn-cs"/>
              </a:rPr>
              <a:t>suitable PHP function to correct this vulnerability. </a:t>
            </a:r>
            <a:r>
              <a:rPr lang="en-US" sz="1200" b="0" i="0" u="none" strike="noStrike" kern="1200" baseline="0" dirty="0">
                <a:solidFill>
                  <a:schemeClr val="tx1"/>
                </a:solidFill>
                <a:latin typeface="Arial" pitchFamily="-110" charset="0"/>
                <a:ea typeface="+mn-ea"/>
                <a:cs typeface="+mn-cs"/>
              </a:rPr>
              <a:t>Alternatively, rather than constructing SQL statements</a:t>
            </a:r>
          </a:p>
          <a:p>
            <a:r>
              <a:rPr lang="en-US" sz="1200" b="0" i="0" u="none" strike="noStrike" kern="1200" baseline="0" dirty="0">
                <a:solidFill>
                  <a:schemeClr val="tx1"/>
                </a:solidFill>
                <a:latin typeface="Arial" pitchFamily="-110" charset="0"/>
                <a:ea typeface="+mn-ea"/>
                <a:cs typeface="+mn-cs"/>
              </a:rPr>
              <a:t>directly by concatenating values, recent advisories recommend the use of SQL</a:t>
            </a:r>
          </a:p>
          <a:p>
            <a:r>
              <a:rPr lang="en-US" sz="1200" b="0" i="0" u="none" strike="noStrike" kern="1200" baseline="0" dirty="0">
                <a:solidFill>
                  <a:schemeClr val="tx1"/>
                </a:solidFill>
                <a:latin typeface="Arial" pitchFamily="-110" charset="0"/>
                <a:ea typeface="+mn-ea"/>
                <a:cs typeface="+mn-cs"/>
              </a:rPr>
              <a:t>placeholders or parameters to securely build SQL statements. Combined with the</a:t>
            </a:r>
          </a:p>
          <a:p>
            <a:r>
              <a:rPr lang="en-US" sz="1200" b="0" i="0" u="none" strike="noStrike" kern="1200" baseline="0" dirty="0">
                <a:solidFill>
                  <a:schemeClr val="tx1"/>
                </a:solidFill>
                <a:latin typeface="Arial" pitchFamily="-110" charset="0"/>
                <a:ea typeface="+mn-ea"/>
                <a:cs typeface="+mn-cs"/>
              </a:rPr>
              <a:t>use of stored procedures, this can result in more robust and secure code.</a:t>
            </a:r>
            <a:endParaRPr lang="en-US" dirty="0"/>
          </a:p>
        </p:txBody>
      </p:sp>
    </p:spTree>
    <p:extLst>
      <p:ext uri="{BB962C8B-B14F-4D97-AF65-F5344CB8AC3E}">
        <p14:creationId xmlns:p14="http://schemas.microsoft.com/office/powerpoint/2010/main" val="260494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Examples of defensive coding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Manual defensive coding practices:  A common vulnerability exploited by</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Parameterized query insertion:  This approach attempts to prevent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detection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Signature based: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Anomaly based: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a number of run-time prevention  techniques have been developed as</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SQLi</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[CHAN12, SHAR13].</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14</a:t>
            </a:fld>
            <a:endParaRPr lang="en-AU"/>
          </a:p>
        </p:txBody>
      </p:sp>
    </p:spTree>
    <p:extLst>
      <p:ext uri="{BB962C8B-B14F-4D97-AF65-F5344CB8AC3E}">
        <p14:creationId xmlns:p14="http://schemas.microsoft.com/office/powerpoint/2010/main" val="327984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2350525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064397"/>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54524279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sz="4400" dirty="0"/>
              <a:t>CH05 Database and Cloud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Attacks (</a:t>
            </a:r>
            <a:r>
              <a:rPr lang="en-US" dirty="0" err="1"/>
              <a:t>SQLi</a:t>
            </a:r>
            <a:r>
              <a:rPr lang="en-US" dirty="0"/>
              <a:t>)</a:t>
            </a:r>
          </a:p>
        </p:txBody>
      </p:sp>
      <p:sp>
        <p:nvSpPr>
          <p:cNvPr id="3" name="Content Placeholder 2"/>
          <p:cNvSpPr>
            <a:spLocks noGrp="1"/>
          </p:cNvSpPr>
          <p:nvPr>
            <p:ph sz="half" idx="2"/>
          </p:nvPr>
        </p:nvSpPr>
        <p:spPr>
          <a:xfrm>
            <a:off x="304800" y="1905000"/>
            <a:ext cx="4038600" cy="4525963"/>
          </a:xfrm>
        </p:spPr>
        <p:txBody>
          <a:bodyPr>
            <a:normAutofit/>
          </a:bodyPr>
          <a:lstStyle/>
          <a:p>
            <a:endParaRPr lang="en-US" dirty="0"/>
          </a:p>
        </p:txBody>
      </p:sp>
      <p:sp>
        <p:nvSpPr>
          <p:cNvPr id="4" name="Content Placeholder 3"/>
          <p:cNvSpPr>
            <a:spLocks noGrp="1"/>
          </p:cNvSpPr>
          <p:nvPr>
            <p:ph sz="quarter" idx="13"/>
          </p:nvPr>
        </p:nvSpPr>
        <p:spPr>
          <a:xfrm>
            <a:off x="4800600" y="1981200"/>
            <a:ext cx="4041648" cy="4526280"/>
          </a:xfrm>
        </p:spPr>
        <p:txBody>
          <a:bodyPr>
            <a:normAutofit lnSpcReduction="10000"/>
          </a:bodyPr>
          <a:lstStyle/>
          <a:p>
            <a:pPr>
              <a:buClr>
                <a:schemeClr val="accent1"/>
              </a:buClr>
              <a:buSzPct val="180000"/>
            </a:pPr>
            <a:r>
              <a:rPr lang="en-US" dirty="0"/>
              <a:t>Most common attack goal is bulk extraction of data</a:t>
            </a:r>
          </a:p>
          <a:p>
            <a:pPr>
              <a:buClr>
                <a:schemeClr val="accent1"/>
              </a:buClr>
              <a:buSzPct val="180000"/>
            </a:pPr>
            <a:endParaRPr lang="en-US" dirty="0"/>
          </a:p>
          <a:p>
            <a:pPr>
              <a:buClr>
                <a:schemeClr val="accent1"/>
              </a:buClr>
              <a:buSzPct val="180000"/>
            </a:pPr>
            <a:r>
              <a:rPr lang="en-US" altLang="zh-CN" dirty="0"/>
              <a:t>C</a:t>
            </a:r>
            <a:r>
              <a:rPr lang="en-US" dirty="0"/>
              <a:t>an also </a:t>
            </a:r>
          </a:p>
          <a:p>
            <a:pPr lvl="1">
              <a:buSzPct val="100000"/>
            </a:pPr>
            <a:r>
              <a:rPr lang="en-US" sz="1800" dirty="0"/>
              <a:t>Modify or delete data</a:t>
            </a:r>
          </a:p>
          <a:p>
            <a:pPr lvl="1">
              <a:buSzPct val="100000"/>
            </a:pPr>
            <a:r>
              <a:rPr lang="en-US" sz="1800" dirty="0"/>
              <a:t>Execute arbitrary operating system commands</a:t>
            </a:r>
          </a:p>
        </p:txBody>
      </p:sp>
      <p:sp>
        <p:nvSpPr>
          <p:cNvPr id="5" name="灯片编号占位符 4"/>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1973633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D4E13-CA3E-4010-91E4-6F004ED5030B}"/>
              </a:ext>
            </a:extLst>
          </p:cNvPr>
          <p:cNvSpPr>
            <a:spLocks noGrp="1"/>
          </p:cNvSpPr>
          <p:nvPr>
            <p:ph type="title"/>
          </p:nvPr>
        </p:nvSpPr>
        <p:spPr>
          <a:xfrm>
            <a:off x="355546" y="188640"/>
            <a:ext cx="8568952" cy="868362"/>
          </a:xfrm>
        </p:spPr>
        <p:txBody>
          <a:bodyPr/>
          <a:lstStyle/>
          <a:p>
            <a:r>
              <a:rPr lang="en-US" dirty="0"/>
              <a:t>SQL Injection Attacks (</a:t>
            </a:r>
            <a:r>
              <a:rPr lang="en-US" dirty="0" err="1"/>
              <a:t>SQLi</a:t>
            </a:r>
            <a:r>
              <a:rPr lang="en-US" dirty="0"/>
              <a:t>)</a:t>
            </a:r>
            <a:endParaRPr lang="en-SE" dirty="0"/>
          </a:p>
        </p:txBody>
      </p:sp>
      <p:sp>
        <p:nvSpPr>
          <p:cNvPr id="7" name="Content Placeholder 6">
            <a:extLst>
              <a:ext uri="{FF2B5EF4-FFF2-40B4-BE49-F238E27FC236}">
                <a16:creationId xmlns:a16="http://schemas.microsoft.com/office/drawing/2014/main" id="{81B5A247-0C27-4233-B547-297CE9AA423B}"/>
              </a:ext>
            </a:extLst>
          </p:cNvPr>
          <p:cNvSpPr>
            <a:spLocks noGrp="1"/>
          </p:cNvSpPr>
          <p:nvPr>
            <p:ph idx="1"/>
          </p:nvPr>
        </p:nvSpPr>
        <p:spPr/>
        <p:txBody>
          <a:bodyPr>
            <a:normAutofit fontScale="92500" lnSpcReduction="10000"/>
          </a:bodyPr>
          <a:lstStyle/>
          <a:p>
            <a:r>
              <a:rPr lang="en-US" dirty="0"/>
              <a:t>Sends malicious SQL commands to the database</a:t>
            </a:r>
          </a:p>
          <a:p>
            <a:r>
              <a:rPr lang="en-US" dirty="0"/>
              <a:t>One of the most prevalent and dangerous network-based security threats</a:t>
            </a:r>
          </a:p>
          <a:p>
            <a:r>
              <a:rPr lang="en-US" dirty="0"/>
              <a:t>Designed to exploit the nature of Web application pages</a:t>
            </a:r>
          </a:p>
          <a:p>
            <a:r>
              <a:rPr lang="en-US" dirty="0"/>
              <a:t>Can be used to </a:t>
            </a:r>
          </a:p>
          <a:p>
            <a:pPr lvl="1"/>
            <a:r>
              <a:rPr lang="en-US" dirty="0"/>
              <a:t>Modify or delete data</a:t>
            </a:r>
          </a:p>
          <a:p>
            <a:pPr lvl="1"/>
            <a:r>
              <a:rPr lang="en-US" dirty="0"/>
              <a:t>Execute arbitrary OS commands</a:t>
            </a:r>
          </a:p>
          <a:p>
            <a:pPr lvl="1"/>
            <a:r>
              <a:rPr lang="en-US" dirty="0"/>
              <a:t>Launch DoS attacks</a:t>
            </a:r>
          </a:p>
        </p:txBody>
      </p:sp>
      <p:sp>
        <p:nvSpPr>
          <p:cNvPr id="4" name="Slide Number Placeholder 3">
            <a:extLst>
              <a:ext uri="{FF2B5EF4-FFF2-40B4-BE49-F238E27FC236}">
                <a16:creationId xmlns:a16="http://schemas.microsoft.com/office/drawing/2014/main" id="{927AA519-A0EC-483C-BA49-73AB0CED354B}"/>
              </a:ext>
            </a:extLst>
          </p:cNvPr>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192211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6" name="内容占位符 2"/>
          <p:cNvSpPr>
            <a:spLocks noGrp="1"/>
          </p:cNvSpPr>
          <p:nvPr>
            <p:ph idx="1"/>
          </p:nvPr>
        </p:nvSpPr>
        <p:spPr>
          <a:xfrm>
            <a:off x="65161" y="3576520"/>
            <a:ext cx="9187359" cy="3288971"/>
          </a:xfrm>
        </p:spPr>
        <p:txBody>
          <a:bodyPr>
            <a:normAutofit fontScale="92500" lnSpcReduction="20000"/>
          </a:bodyPr>
          <a:lstStyle/>
          <a:p>
            <a:r>
              <a:rPr lang="en-US" altLang="zh-CN" sz="2400" dirty="0">
                <a:solidFill>
                  <a:schemeClr val="tx1"/>
                </a:solidFill>
                <a:latin typeface="Arial" pitchFamily="-110" charset="0"/>
                <a:ea typeface="ＭＳ Ｐゴシック" pitchFamily="-110" charset="-128"/>
                <a:cs typeface="ＭＳ Ｐゴシック" pitchFamily="-110" charset="-128"/>
              </a:rPr>
              <a:t>This query works fine if the input $name = Bob</a:t>
            </a:r>
            <a:r>
              <a:rPr lang="zh-CN" altLang="en-US" sz="2400" dirty="0">
                <a:solidFill>
                  <a:schemeClr val="tx1"/>
                </a:solidFill>
                <a:latin typeface="Arial" pitchFamily="-110" charset="0"/>
                <a:ea typeface="ＭＳ Ｐゴシック" pitchFamily="-110" charset="-128"/>
                <a:cs typeface="ＭＳ Ｐゴシック" pitchFamily="-110" charset="-128"/>
              </a:rPr>
              <a:t>； </a:t>
            </a:r>
            <a:r>
              <a:rPr lang="en-US" altLang="zh-CN" sz="2400" dirty="0">
                <a:solidFill>
                  <a:schemeClr val="tx1"/>
                </a:solidFill>
                <a:latin typeface="Arial" pitchFamily="-110" charset="0"/>
                <a:ea typeface="ＭＳ Ｐゴシック" pitchFamily="-110" charset="-128"/>
                <a:cs typeface="ＭＳ Ｐゴシック" pitchFamily="-110" charset="-128"/>
              </a:rPr>
              <a:t>but if the input is $name = Bob'; drop table suppliers, then the query becomes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The database views this line as 2 separate SQL statements: first select all entries with name Bob, then delete the entire supplier table.</a:t>
            </a:r>
          </a:p>
          <a:p>
            <a:r>
              <a:rPr lang="en-US" altLang="zh-CN" sz="2400" dirty="0" err="1">
                <a:solidFill>
                  <a:schemeClr val="tx1"/>
                </a:solidFill>
                <a:latin typeface="Arial" pitchFamily="-110" charset="0"/>
                <a:ea typeface="ＭＳ Ｐゴシック" pitchFamily="-110" charset="-128"/>
                <a:cs typeface="ＭＳ Ｐゴシック" pitchFamily="-110" charset="-128"/>
              </a:rPr>
              <a:t>mysql_real_escape_string</a:t>
            </a:r>
            <a:r>
              <a:rPr lang="en-US" altLang="zh-CN" sz="2400" dirty="0">
                <a:solidFill>
                  <a:schemeClr val="tx1"/>
                </a:solidFill>
                <a:latin typeface="Arial" pitchFamily="-110" charset="0"/>
                <a:ea typeface="ＭＳ Ｐゴシック" pitchFamily="-110" charset="-128"/>
                <a:cs typeface="ＭＳ Ｐゴシック" pitchFamily="-110" charset="-128"/>
              </a:rPr>
              <a:t>() prepends backslashes to the some special characters, including \n, \r, \, ', " </a:t>
            </a:r>
          </a:p>
          <a:p>
            <a:pPr lvl="1"/>
            <a:r>
              <a:rPr lang="en-US" altLang="zh-CN" sz="1600" dirty="0">
                <a:solidFill>
                  <a:schemeClr val="tx1"/>
                </a:solidFill>
                <a:latin typeface="Arial" pitchFamily="-110" charset="0"/>
                <a:ea typeface="ＭＳ Ｐゴシック" pitchFamily="-110" charset="-128"/>
                <a:cs typeface="ＭＳ Ｐゴシック" pitchFamily="-110" charset="-128"/>
              </a:rPr>
              <a:t>Query becomes SELECT * FROM suppliers WHERE name = ‘Bob\‘\; drop table suppliers’</a:t>
            </a:r>
          </a:p>
          <a:p>
            <a:pPr lvl="1"/>
            <a:r>
              <a:rPr lang="en-US" altLang="zh-CN" sz="1600" dirty="0">
                <a:solidFill>
                  <a:schemeClr val="tx1"/>
                </a:solidFill>
                <a:latin typeface="Arial" pitchFamily="-110" charset="0"/>
                <a:ea typeface="ＭＳ Ｐゴシック" pitchFamily="-110" charset="-128"/>
                <a:cs typeface="ＭＳ Ｐゴシック" pitchFamily="-110" charset="-128"/>
              </a:rPr>
              <a:t>It looks for a database entry with name matching “Bob’; drop table suppliers”, and returns null.</a:t>
            </a:r>
          </a:p>
          <a:p>
            <a:r>
              <a:rPr lang="en-US" altLang="zh-CN" sz="2400" dirty="0">
                <a:solidFill>
                  <a:schemeClr val="tx1"/>
                </a:solidFill>
                <a:latin typeface="Arial" pitchFamily="-110" charset="0"/>
                <a:ea typeface="ＭＳ Ｐゴシック" pitchFamily="-110" charset="-128"/>
                <a:cs typeface="ＭＳ Ｐゴシック" pitchFamily="-110" charset="-128"/>
              </a:rPr>
              <a:t>Or, perform input validation:</a:t>
            </a:r>
          </a:p>
          <a:p>
            <a:pPr lvl="1"/>
            <a:r>
              <a:rPr lang="en-US" altLang="zh-CN" sz="1600" dirty="0">
                <a:solidFill>
                  <a:schemeClr val="tx1"/>
                </a:solidFill>
                <a:latin typeface="Arial" pitchFamily="-110" charset="0"/>
                <a:ea typeface="ＭＳ Ｐゴシック" pitchFamily="-110" charset="-128"/>
                <a:cs typeface="ＭＳ Ｐゴシック" pitchFamily="-110" charset="-128"/>
              </a:rPr>
              <a:t>die "The specified name contains illegal characters!“ unless ($name =~ /^\w+$/)</a:t>
            </a:r>
          </a:p>
          <a:p>
            <a:pPr lvl="1"/>
            <a:r>
              <a:rPr lang="en-US" altLang="zh-CN" sz="1600" dirty="0">
                <a:solidFill>
                  <a:schemeClr val="tx1"/>
                </a:solidFill>
                <a:latin typeface="Arial" pitchFamily="-110" charset="0"/>
                <a:ea typeface="ＭＳ Ｐゴシック" pitchFamily="-110" charset="-128"/>
                <a:cs typeface="ＭＳ Ｐゴシック" pitchFamily="-110" charset="-128"/>
              </a:rPr>
              <a:t>But this does not handle the name O’Connor</a:t>
            </a:r>
          </a:p>
        </p:txBody>
      </p:sp>
      <p:pic>
        <p:nvPicPr>
          <p:cNvPr id="3" name="图片 2">
            <a:extLst>
              <a:ext uri="{FF2B5EF4-FFF2-40B4-BE49-F238E27FC236}">
                <a16:creationId xmlns:a16="http://schemas.microsoft.com/office/drawing/2014/main" id="{8326C0EE-C45D-4E2B-82FF-747B59968173}"/>
              </a:ext>
            </a:extLst>
          </p:cNvPr>
          <p:cNvPicPr>
            <a:picLocks noChangeAspect="1"/>
          </p:cNvPicPr>
          <p:nvPr/>
        </p:nvPicPr>
        <p:blipFill>
          <a:blip r:embed="rId3"/>
          <a:stretch>
            <a:fillRect/>
          </a:stretch>
        </p:blipFill>
        <p:spPr>
          <a:xfrm>
            <a:off x="827584" y="120137"/>
            <a:ext cx="7796439" cy="3456384"/>
          </a:xfrm>
          <a:prstGeom prst="rect">
            <a:avLst/>
          </a:prstGeom>
        </p:spPr>
      </p:pic>
    </p:spTree>
    <p:extLst>
      <p:ext uri="{BB962C8B-B14F-4D97-AF65-F5344CB8AC3E}">
        <p14:creationId xmlns:p14="http://schemas.microsoft.com/office/powerpoint/2010/main" val="257261649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SQLi</a:t>
            </a:r>
            <a:r>
              <a:rPr lang="en-US" altLang="zh-CN" dirty="0"/>
              <a:t> is Application-Level Attack</a:t>
            </a:r>
            <a:endParaRPr lang="zh-CN" altLang="en-US" dirty="0"/>
          </a:p>
        </p:txBody>
      </p:sp>
      <p:sp>
        <p:nvSpPr>
          <p:cNvPr id="3" name="内容占位符 2"/>
          <p:cNvSpPr>
            <a:spLocks noGrp="1"/>
          </p:cNvSpPr>
          <p:nvPr>
            <p:ph idx="1"/>
          </p:nvPr>
        </p:nvSpPr>
        <p:spPr/>
        <p:txBody>
          <a:bodyPr/>
          <a:lstStyle/>
          <a:p>
            <a:r>
              <a:rPr lang="en-US" altLang="zh-CN" dirty="0"/>
              <a:t>Not detectable by lower-layer defense mechanisms such as firewalls</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9" name="图片 8"/>
          <p:cNvPicPr>
            <a:picLocks noChangeAspect="1"/>
          </p:cNvPicPr>
          <p:nvPr/>
        </p:nvPicPr>
        <p:blipFill>
          <a:blip r:embed="rId2"/>
          <a:stretch>
            <a:fillRect/>
          </a:stretch>
        </p:blipFill>
        <p:spPr>
          <a:xfrm>
            <a:off x="1433083" y="2636912"/>
            <a:ext cx="6896200" cy="3863454"/>
          </a:xfrm>
          <a:prstGeom prst="rect">
            <a:avLst/>
          </a:prstGeom>
        </p:spPr>
      </p:pic>
    </p:spTree>
    <p:extLst>
      <p:ext uri="{BB962C8B-B14F-4D97-AF65-F5344CB8AC3E}">
        <p14:creationId xmlns:p14="http://schemas.microsoft.com/office/powerpoint/2010/main" val="11119705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a:t>
            </a:r>
            <a:r>
              <a:rPr lang="en-US" dirty="0"/>
              <a:t> Countermeasures</a:t>
            </a:r>
          </a:p>
        </p:txBody>
      </p:sp>
      <p:sp>
        <p:nvSpPr>
          <p:cNvPr id="3" name="Content Placeholder 2"/>
          <p:cNvSpPr>
            <a:spLocks noGrp="1"/>
          </p:cNvSpPr>
          <p:nvPr>
            <p:ph idx="1"/>
          </p:nvPr>
        </p:nvSpPr>
        <p:spPr>
          <a:xfrm>
            <a:off x="457200" y="908721"/>
            <a:ext cx="8229600" cy="5544616"/>
          </a:xfrm>
        </p:spPr>
        <p:txBody>
          <a:bodyPr>
            <a:normAutofit/>
          </a:bodyPr>
          <a:lstStyle/>
          <a:p>
            <a:pPr lvl="0"/>
            <a:r>
              <a:rPr lang="en-US" sz="3200" dirty="0"/>
              <a:t>Defensive coding</a:t>
            </a:r>
          </a:p>
          <a:p>
            <a:pPr lvl="1">
              <a:buChar char="•"/>
            </a:pPr>
            <a:r>
              <a:rPr lang="en-US" sz="2800" dirty="0"/>
              <a:t>Parameterized query insertion</a:t>
            </a:r>
          </a:p>
          <a:p>
            <a:pPr lvl="1">
              <a:buChar char="•"/>
            </a:pPr>
            <a:r>
              <a:rPr lang="en-US" sz="2800" dirty="0"/>
              <a:t>SQL DOM</a:t>
            </a:r>
          </a:p>
          <a:p>
            <a:pPr lvl="0"/>
            <a:r>
              <a:rPr lang="en-US" sz="3200" dirty="0"/>
              <a:t>Detection </a:t>
            </a:r>
          </a:p>
          <a:p>
            <a:pPr lvl="1">
              <a:buChar char="•"/>
            </a:pPr>
            <a:r>
              <a:rPr lang="en-US" sz="2800" dirty="0"/>
              <a:t>Signature based</a:t>
            </a:r>
          </a:p>
          <a:p>
            <a:pPr lvl="1">
              <a:buChar char="•"/>
            </a:pPr>
            <a:r>
              <a:rPr lang="en-US" sz="2800" dirty="0"/>
              <a:t>Anomaly based</a:t>
            </a:r>
          </a:p>
          <a:p>
            <a:pPr lvl="1">
              <a:buChar char="•"/>
            </a:pPr>
            <a:r>
              <a:rPr lang="en-US" sz="2800" dirty="0"/>
              <a:t>Code analysis</a:t>
            </a:r>
          </a:p>
          <a:p>
            <a:pPr lvl="0"/>
            <a:r>
              <a:rPr lang="en-US" sz="3200" dirty="0"/>
              <a:t>Run-time prevention</a:t>
            </a:r>
          </a:p>
          <a:p>
            <a:pPr lvl="1">
              <a:buChar char="•"/>
            </a:pPr>
            <a:r>
              <a:rPr lang="en-US" sz="2800" dirty="0"/>
              <a:t>Check queries at runtime to see if they conform to a model of expected queries</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421936365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01ADBE-C043-4BE6-8977-81BCCA137018}"/>
              </a:ext>
            </a:extLst>
          </p:cNvPr>
          <p:cNvSpPr>
            <a:spLocks noGrp="1"/>
          </p:cNvSpPr>
          <p:nvPr>
            <p:ph type="title"/>
          </p:nvPr>
        </p:nvSpPr>
        <p:spPr/>
        <p:txBody>
          <a:bodyPr/>
          <a:lstStyle/>
          <a:p>
            <a:r>
              <a:rPr lang="en-US" dirty="0"/>
              <a:t>Database Access Control </a:t>
            </a:r>
            <a:endParaRPr lang="en-SE" dirty="0"/>
          </a:p>
        </p:txBody>
      </p:sp>
      <p:sp>
        <p:nvSpPr>
          <p:cNvPr id="5" name="Content Placeholder 4">
            <a:extLst>
              <a:ext uri="{FF2B5EF4-FFF2-40B4-BE49-F238E27FC236}">
                <a16:creationId xmlns:a16="http://schemas.microsoft.com/office/drawing/2014/main" id="{E70961D9-46CD-44A9-B2C3-69F6EA2982A3}"/>
              </a:ext>
            </a:extLst>
          </p:cNvPr>
          <p:cNvSpPr>
            <a:spLocks noGrp="1"/>
          </p:cNvSpPr>
          <p:nvPr>
            <p:ph idx="1"/>
          </p:nvPr>
        </p:nvSpPr>
        <p:spPr/>
        <p:txBody>
          <a:bodyPr>
            <a:normAutofit fontScale="70000" lnSpcReduction="20000"/>
          </a:bodyPr>
          <a:lstStyle/>
          <a:p>
            <a:r>
              <a:rPr lang="en-US" dirty="0"/>
              <a:t>Database access control system determines:</a:t>
            </a:r>
          </a:p>
          <a:p>
            <a:pPr lvl="1"/>
            <a:r>
              <a:rPr lang="en-US" dirty="0"/>
              <a:t>If the user has access to the entire database or just portions of it</a:t>
            </a:r>
          </a:p>
          <a:p>
            <a:pPr lvl="1"/>
            <a:r>
              <a:rPr lang="en-US" dirty="0"/>
              <a:t>What access rights the user has (create, insert, delete, update, read, write)</a:t>
            </a:r>
          </a:p>
          <a:p>
            <a:r>
              <a:rPr lang="en-US" dirty="0"/>
              <a:t>Can support a range of administrative policies</a:t>
            </a:r>
          </a:p>
          <a:p>
            <a:pPr lvl="1"/>
            <a:r>
              <a:rPr lang="en-US" dirty="0"/>
              <a:t>Centralized administration</a:t>
            </a:r>
          </a:p>
          <a:p>
            <a:pPr lvl="2"/>
            <a:r>
              <a:rPr lang="en-US" dirty="0"/>
              <a:t>Small number of privileged users may grant and revoke access rights</a:t>
            </a:r>
          </a:p>
          <a:p>
            <a:pPr lvl="1"/>
            <a:r>
              <a:rPr lang="en-US" dirty="0"/>
              <a:t>Ownership-based administration</a:t>
            </a:r>
          </a:p>
          <a:p>
            <a:pPr lvl="2"/>
            <a:r>
              <a:rPr lang="en-US" dirty="0"/>
              <a:t>The creator of a table may grant and revoke access rights to the table</a:t>
            </a:r>
          </a:p>
          <a:p>
            <a:pPr lvl="1"/>
            <a:r>
              <a:rPr lang="en-US" dirty="0"/>
              <a:t>Decentralized administration</a:t>
            </a:r>
          </a:p>
          <a:p>
            <a:pPr lvl="2"/>
            <a:r>
              <a:rPr lang="en-US" dirty="0"/>
              <a:t>The owner of the table may grant and revoke authorization rights to other users, allowing them to grant and revoke access rights to the table</a:t>
            </a:r>
          </a:p>
          <a:p>
            <a:endParaRPr lang="en-SE" dirty="0"/>
          </a:p>
        </p:txBody>
      </p:sp>
      <p:sp>
        <p:nvSpPr>
          <p:cNvPr id="3" name="Slide Number Placeholder 2">
            <a:extLst>
              <a:ext uri="{FF2B5EF4-FFF2-40B4-BE49-F238E27FC236}">
                <a16:creationId xmlns:a16="http://schemas.microsoft.com/office/drawing/2014/main" id="{0C21A242-5664-49A0-8113-FC12ECC8FA0C}"/>
              </a:ext>
            </a:extLst>
          </p:cNvPr>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836907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SQL Access Controls</a:t>
            </a:r>
          </a:p>
        </p:txBody>
      </p:sp>
      <p:sp>
        <p:nvSpPr>
          <p:cNvPr id="221187" name="Rectangle 3"/>
          <p:cNvSpPr>
            <a:spLocks noGrp="1" noChangeArrowheads="1"/>
          </p:cNvSpPr>
          <p:nvPr>
            <p:ph idx="1"/>
          </p:nvPr>
        </p:nvSpPr>
        <p:spPr>
          <a:xfrm>
            <a:off x="457200" y="1196752"/>
            <a:ext cx="8229600" cy="5591169"/>
          </a:xfrm>
        </p:spPr>
        <p:txBody>
          <a:bodyPr wrap="square" numCol="1" anchor="t" anchorCtr="0" compatLnSpc="1">
            <a:prstTxWarp prst="textNoShape">
              <a:avLst/>
            </a:prstTxWarp>
            <a:normAutofit fontScale="85000" lnSpcReduction="20000"/>
          </a:bodyPr>
          <a:lstStyle/>
          <a:p>
            <a:r>
              <a:rPr lang="en-US" altLang="zh-CN" sz="2800" dirty="0">
                <a:latin typeface="Arial" pitchFamily="-109" charset="0"/>
                <a:ea typeface="ＭＳ Ｐゴシック" pitchFamily="-109" charset="-128"/>
                <a:cs typeface="ＭＳ Ｐゴシック" pitchFamily="-109" charset="-128"/>
              </a:rPr>
              <a:t>Two commands for managing access rights:</a:t>
            </a:r>
          </a:p>
          <a:p>
            <a:pPr lvl="1"/>
            <a:r>
              <a:rPr lang="en-US" altLang="zh-CN" sz="2400" dirty="0">
                <a:latin typeface="Arial" pitchFamily="-109" charset="0"/>
                <a:ea typeface="ＭＳ Ｐゴシック" pitchFamily="-109" charset="-128"/>
                <a:cs typeface="ＭＳ Ｐゴシック" pitchFamily="-109" charset="-128"/>
              </a:rPr>
              <a:t>GRANT and REVOKE</a:t>
            </a:r>
          </a:p>
          <a:p>
            <a:r>
              <a:rPr lang="en-US" altLang="zh-CN" sz="2800" dirty="0">
                <a:latin typeface="Arial" pitchFamily="-109" charset="0"/>
                <a:ea typeface="ＭＳ Ｐゴシック" pitchFamily="-109" charset="-128"/>
                <a:cs typeface="ＭＳ Ｐゴシック" pitchFamily="-109" charset="-128"/>
              </a:rPr>
              <a:t>Typical access rights are:</a:t>
            </a:r>
          </a:p>
          <a:p>
            <a:pPr lvl="1"/>
            <a:r>
              <a:rPr lang="en-US" altLang="zh-CN" sz="2400" dirty="0">
                <a:latin typeface="Arial" pitchFamily="-109" charset="0"/>
                <a:ea typeface="ＭＳ Ｐゴシック" pitchFamily="-109" charset="-128"/>
                <a:cs typeface="ＭＳ Ｐゴシック" pitchFamily="-109" charset="-128"/>
              </a:rPr>
              <a:t>Select</a:t>
            </a:r>
          </a:p>
          <a:p>
            <a:pPr lvl="1"/>
            <a:r>
              <a:rPr lang="en-US" altLang="zh-CN" sz="2400" dirty="0">
                <a:latin typeface="Arial" pitchFamily="-109" charset="0"/>
                <a:ea typeface="ＭＳ Ｐゴシック" pitchFamily="-109" charset="-128"/>
                <a:cs typeface="ＭＳ Ｐゴシック" pitchFamily="-109" charset="-128"/>
              </a:rPr>
              <a:t>Insert</a:t>
            </a:r>
          </a:p>
          <a:p>
            <a:pPr lvl="1"/>
            <a:r>
              <a:rPr lang="en-US" altLang="zh-CN" sz="2400" dirty="0">
                <a:latin typeface="Arial" pitchFamily="-109" charset="0"/>
                <a:ea typeface="ＭＳ Ｐゴシック" pitchFamily="-109" charset="-128"/>
                <a:cs typeface="ＭＳ Ｐゴシック" pitchFamily="-109" charset="-128"/>
              </a:rPr>
              <a:t>Update</a:t>
            </a:r>
          </a:p>
          <a:p>
            <a:pPr lvl="1"/>
            <a:r>
              <a:rPr lang="en-US" altLang="zh-CN" sz="2400" dirty="0">
                <a:latin typeface="Arial" pitchFamily="-109" charset="0"/>
                <a:ea typeface="ＭＳ Ｐゴシック" pitchFamily="-109" charset="-128"/>
                <a:cs typeface="ＭＳ Ｐゴシック" pitchFamily="-109" charset="-128"/>
              </a:rPr>
              <a:t>Delete</a:t>
            </a:r>
          </a:p>
          <a:p>
            <a:pPr lvl="1"/>
            <a:r>
              <a:rPr lang="en-US" altLang="zh-CN" sz="2400" dirty="0">
                <a:latin typeface="Arial" pitchFamily="-109" charset="0"/>
                <a:ea typeface="ＭＳ Ｐゴシック" pitchFamily="-109" charset="-128"/>
                <a:cs typeface="ＭＳ Ｐゴシック" pitchFamily="-109" charset="-128"/>
              </a:rPr>
              <a:t>References</a:t>
            </a:r>
          </a:p>
          <a:p>
            <a:r>
              <a:rPr lang="en-US" altLang="zh-CN" sz="2800" dirty="0">
                <a:latin typeface="Arial" pitchFamily="-109" charset="0"/>
                <a:ea typeface="ＭＳ Ｐゴシック" pitchFamily="-109" charset="-128"/>
                <a:cs typeface="ＭＳ Ｐゴシック" pitchFamily="-109" charset="-128"/>
              </a:rPr>
              <a:t>Examples:</a:t>
            </a:r>
          </a:p>
          <a:p>
            <a:pPr lvl="1"/>
            <a:r>
              <a:rPr lang="en-US" altLang="zh-CN" sz="2200" dirty="0">
                <a:latin typeface="Arial" pitchFamily="-109" charset="0"/>
                <a:ea typeface="ＭＳ Ｐゴシック" pitchFamily="-109" charset="-128"/>
                <a:cs typeface="ＭＳ Ｐゴシック" pitchFamily="-109" charset="-128"/>
              </a:rPr>
              <a:t>GRANT SELECT on ANY TABLE to Alice</a:t>
            </a:r>
          </a:p>
          <a:p>
            <a:pPr lvl="2"/>
            <a:r>
              <a:rPr lang="en-US" altLang="zh-CN" sz="2200" dirty="0">
                <a:latin typeface="Arial" pitchFamily="-109" charset="0"/>
                <a:ea typeface="ＭＳ Ｐゴシック" pitchFamily="-109" charset="-128"/>
                <a:cs typeface="ＭＳ Ｐゴシック" pitchFamily="-109" charset="-128"/>
              </a:rPr>
              <a:t>It enables user Alice to query any table in the database; but Alice cannot further propagate the access to other users, due to lack of “WITH GRANT OPTION” (similar to * in Access Control Matrix in CH05)</a:t>
            </a:r>
          </a:p>
          <a:p>
            <a:pPr lvl="1"/>
            <a:r>
              <a:rPr lang="en-US" altLang="zh-CN" sz="2200" dirty="0">
                <a:latin typeface="Arial" pitchFamily="-109" charset="0"/>
                <a:ea typeface="ＭＳ Ｐゴシック" pitchFamily="-109" charset="-128"/>
                <a:cs typeface="ＭＳ Ｐゴシック" pitchFamily="-109" charset="-128"/>
              </a:rPr>
              <a:t>REVOKE SELECT on ANY TABLE from Alice</a:t>
            </a:r>
          </a:p>
          <a:p>
            <a:pPr lvl="2"/>
            <a:r>
              <a:rPr lang="en-US" altLang="zh-CN" sz="2200" dirty="0">
                <a:latin typeface="Arial" pitchFamily="-109" charset="0"/>
                <a:ea typeface="ＭＳ Ｐゴシック" pitchFamily="-109" charset="-128"/>
                <a:cs typeface="ＭＳ Ｐゴシック" pitchFamily="-109" charset="-128"/>
              </a:rPr>
              <a:t>Revokes the SELECT right from Alice</a:t>
            </a:r>
          </a:p>
          <a:p>
            <a:pPr lvl="1"/>
            <a:r>
              <a:rPr lang="zh-CN" altLang="en-US" sz="2200" dirty="0">
                <a:latin typeface="Arial" pitchFamily="-109" charset="0"/>
                <a:ea typeface="ＭＳ Ｐゴシック" pitchFamily="-109" charset="-128"/>
                <a:cs typeface="ＭＳ Ｐゴシック" pitchFamily="-109" charset="-128"/>
              </a:rPr>
              <a:t>（</a:t>
            </a:r>
            <a:r>
              <a:rPr lang="en-US" altLang="zh-CN" sz="2200" dirty="0">
                <a:latin typeface="Arial" pitchFamily="-109" charset="0"/>
                <a:ea typeface="ＭＳ Ｐゴシック" pitchFamily="-109" charset="-128"/>
                <a:cs typeface="ＭＳ Ｐゴシック" pitchFamily="-109" charset="-128"/>
              </a:rPr>
              <a:t>This is Discretionary Access Control</a:t>
            </a:r>
            <a:r>
              <a:rPr lang="zh-CN" altLang="en-US" sz="2200" dirty="0">
                <a:latin typeface="Arial" pitchFamily="-109" charset="0"/>
                <a:ea typeface="ＭＳ Ｐゴシック" pitchFamily="-109" charset="-128"/>
                <a:cs typeface="ＭＳ Ｐゴシック" pitchFamily="-109" charset="-128"/>
              </a:rPr>
              <a:t>）</a:t>
            </a:r>
            <a:endParaRPr lang="en-US" altLang="zh-CN" sz="2200" dirty="0">
              <a:latin typeface="Arial" pitchFamily="-109" charset="0"/>
              <a:ea typeface="ＭＳ Ｐゴシック" pitchFamily="-109" charset="-128"/>
              <a:cs typeface="ＭＳ Ｐゴシック" pitchFamily="-109"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4" name="矩形 3"/>
          <p:cNvSpPr/>
          <p:nvPr/>
        </p:nvSpPr>
        <p:spPr>
          <a:xfrm>
            <a:off x="3017567"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GRANT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TO { user | role | PUBLIC }</a:t>
            </a:r>
          </a:p>
          <a:p>
            <a:r>
              <a:rPr lang="en-US" altLang="zh-CN" sz="1600" dirty="0">
                <a:latin typeface="Arial" pitchFamily="-109" charset="0"/>
                <a:ea typeface="ＭＳ Ｐゴシック" pitchFamily="-109" charset="-128"/>
                <a:cs typeface="ＭＳ Ｐゴシック" pitchFamily="-109" charset="-128"/>
              </a:rPr>
              <a:t>[IDENTIFIED BY password]</a:t>
            </a:r>
          </a:p>
          <a:p>
            <a:r>
              <a:rPr lang="en-US" altLang="zh-CN" sz="1600" dirty="0">
                <a:latin typeface="Arial" pitchFamily="-109" charset="0"/>
                <a:ea typeface="ＭＳ Ｐゴシック" pitchFamily="-109" charset="-128"/>
                <a:cs typeface="ＭＳ Ｐゴシック" pitchFamily="-109" charset="-128"/>
              </a:rPr>
              <a:t>[WITH GRANT OPTION]</a:t>
            </a:r>
          </a:p>
        </p:txBody>
      </p:sp>
      <p:sp>
        <p:nvSpPr>
          <p:cNvPr id="7" name="矩形 6"/>
          <p:cNvSpPr/>
          <p:nvPr/>
        </p:nvSpPr>
        <p:spPr>
          <a:xfrm>
            <a:off x="5868144" y="2360064"/>
            <a:ext cx="2736304" cy="14401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altLang="zh-CN" sz="1600" dirty="0">
                <a:latin typeface="Arial" pitchFamily="-109" charset="0"/>
                <a:ea typeface="ＭＳ Ｐゴシック" pitchFamily="-109" charset="-128"/>
                <a:cs typeface="ＭＳ Ｐゴシック" pitchFamily="-109" charset="-128"/>
              </a:rPr>
              <a:t>REVOKE { privileges | role }</a:t>
            </a:r>
          </a:p>
          <a:p>
            <a:r>
              <a:rPr lang="en-US" altLang="zh-CN" sz="1600" dirty="0">
                <a:latin typeface="Arial" pitchFamily="-109" charset="0"/>
                <a:ea typeface="ＭＳ Ｐゴシック" pitchFamily="-109" charset="-128"/>
                <a:cs typeface="ＭＳ Ｐゴシック" pitchFamily="-109" charset="-128"/>
              </a:rPr>
              <a:t>[ON table]</a:t>
            </a:r>
          </a:p>
          <a:p>
            <a:r>
              <a:rPr lang="en-US" altLang="zh-CN" sz="1600" dirty="0">
                <a:latin typeface="Arial" pitchFamily="-109" charset="0"/>
                <a:ea typeface="ＭＳ Ｐゴシック" pitchFamily="-109" charset="-128"/>
                <a:cs typeface="ＭＳ Ｐゴシック" pitchFamily="-109" charset="-128"/>
              </a:rPr>
              <a:t>FROM { user | role | PUBLIC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396E-0C1B-4DA0-B2AA-4A97DEFE8401}"/>
              </a:ext>
            </a:extLst>
          </p:cNvPr>
          <p:cNvSpPr>
            <a:spLocks noGrp="1"/>
          </p:cNvSpPr>
          <p:nvPr>
            <p:ph type="title"/>
          </p:nvPr>
        </p:nvSpPr>
        <p:spPr/>
        <p:txBody>
          <a:bodyPr/>
          <a:lstStyle/>
          <a:p>
            <a:r>
              <a:rPr lang="en-US" altLang="zh-CN" dirty="0"/>
              <a:t>Cascaded Grants</a:t>
            </a:r>
            <a:endParaRPr lang="en-SE" dirty="0"/>
          </a:p>
        </p:txBody>
      </p:sp>
      <p:sp>
        <p:nvSpPr>
          <p:cNvPr id="3" name="Content Placeholder 2">
            <a:extLst>
              <a:ext uri="{FF2B5EF4-FFF2-40B4-BE49-F238E27FC236}">
                <a16:creationId xmlns:a16="http://schemas.microsoft.com/office/drawing/2014/main" id="{5DDDC9DA-DC81-4F1A-AF6E-A1E2BB3D8DF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49249AD-7AC9-439F-A5B8-721F1973D1E5}"/>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pic>
        <p:nvPicPr>
          <p:cNvPr id="5" name="Picture 4">
            <a:extLst>
              <a:ext uri="{FF2B5EF4-FFF2-40B4-BE49-F238E27FC236}">
                <a16:creationId xmlns:a16="http://schemas.microsoft.com/office/drawing/2014/main" id="{D15D23E8-7A49-4DDF-A02A-FAF865599542}"/>
              </a:ext>
            </a:extLst>
          </p:cNvPr>
          <p:cNvPicPr>
            <a:picLocks noChangeAspect="1"/>
          </p:cNvPicPr>
          <p:nvPr/>
        </p:nvPicPr>
        <p:blipFill>
          <a:blip r:embed="rId2"/>
          <a:stretch>
            <a:fillRect/>
          </a:stretch>
        </p:blipFill>
        <p:spPr>
          <a:xfrm>
            <a:off x="1416720" y="1059062"/>
            <a:ext cx="6382567" cy="5728859"/>
          </a:xfrm>
          <a:prstGeom prst="rect">
            <a:avLst/>
          </a:prstGeom>
        </p:spPr>
      </p:pic>
    </p:spTree>
    <p:extLst>
      <p:ext uri="{BB962C8B-B14F-4D97-AF65-F5344CB8AC3E}">
        <p14:creationId xmlns:p14="http://schemas.microsoft.com/office/powerpoint/2010/main" val="31012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197A-7751-4666-B18E-B0FC6C7F56F3}"/>
              </a:ext>
            </a:extLst>
          </p:cNvPr>
          <p:cNvSpPr>
            <a:spLocks noGrp="1"/>
          </p:cNvSpPr>
          <p:nvPr>
            <p:ph type="title"/>
          </p:nvPr>
        </p:nvSpPr>
        <p:spPr/>
        <p:txBody>
          <a:bodyPr/>
          <a:lstStyle/>
          <a:p>
            <a:r>
              <a:rPr lang="en-US" altLang="zh-CN" dirty="0"/>
              <a:t>Cascaded Grants Explanations</a:t>
            </a:r>
            <a:endParaRPr lang="en-SE" dirty="0"/>
          </a:p>
        </p:txBody>
      </p:sp>
      <p:sp>
        <p:nvSpPr>
          <p:cNvPr id="3" name="Content Placeholder 2">
            <a:extLst>
              <a:ext uri="{FF2B5EF4-FFF2-40B4-BE49-F238E27FC236}">
                <a16:creationId xmlns:a16="http://schemas.microsoft.com/office/drawing/2014/main" id="{93F4DECA-3E00-43C7-8BB7-9CADF1EB0F68}"/>
              </a:ext>
            </a:extLst>
          </p:cNvPr>
          <p:cNvSpPr>
            <a:spLocks noGrp="1"/>
          </p:cNvSpPr>
          <p:nvPr>
            <p:ph idx="1"/>
          </p:nvPr>
        </p:nvSpPr>
        <p:spPr>
          <a:xfrm>
            <a:off x="323528" y="1196752"/>
            <a:ext cx="8568952" cy="5760639"/>
          </a:xfrm>
        </p:spPr>
        <p:txBody>
          <a:bodyPr>
            <a:normAutofit fontScale="55000" lnSpcReduction="20000"/>
          </a:bodyPr>
          <a:lstStyle/>
          <a:p>
            <a:r>
              <a:rPr lang="en-US" dirty="0">
                <a:latin typeface="Arial" pitchFamily="-109" charset="0"/>
                <a:ea typeface="ＭＳ Ｐゴシック" pitchFamily="-109" charset="-128"/>
                <a:cs typeface="ＭＳ Ｐゴシック" pitchFamily="-109" charset="-128"/>
              </a:rPr>
              <a:t>The revocation of privileges is cascaded: </a:t>
            </a:r>
            <a:r>
              <a:rPr lang="en-US" altLang="zh-CN" dirty="0">
                <a:latin typeface="Arial" pitchFamily="-109" charset="0"/>
                <a:ea typeface="ＭＳ Ｐゴシック" pitchFamily="-109" charset="-128"/>
                <a:cs typeface="ＭＳ Ｐゴシック" pitchFamily="-109" charset="-128"/>
              </a:rPr>
              <a:t>when user A revokes an access right, any cascaded access right is also revoked, unless that access right would exist even if the original grant from A had never occurred. 	</a:t>
            </a:r>
          </a:p>
          <a:p>
            <a:r>
              <a:rPr lang="en-US" altLang="zh-CN" dirty="0">
                <a:latin typeface="Arial" pitchFamily="-109" charset="0"/>
                <a:ea typeface="ＭＳ Ｐゴシック" pitchFamily="-109" charset="-128"/>
                <a:cs typeface="ＭＳ Ｐゴシック" pitchFamily="-109" charset="-128"/>
              </a:rPr>
              <a:t>The figure indicates that Ann grants the access right to Bob at time t = 10 and to Chris at time t = 20. Assume that the </a:t>
            </a:r>
            <a:r>
              <a:rPr lang="en-US" altLang="zh-CN" i="1" dirty="0">
                <a:latin typeface="Arial" pitchFamily="-109" charset="0"/>
                <a:ea typeface="ＭＳ Ｐゴシック" pitchFamily="-109" charset="-128"/>
                <a:cs typeface="ＭＳ Ｐゴシック" pitchFamily="-109" charset="-128"/>
              </a:rPr>
              <a:t>grant option </a:t>
            </a:r>
            <a:r>
              <a:rPr lang="en-US" altLang="zh-CN" dirty="0">
                <a:latin typeface="Arial" pitchFamily="-109" charset="0"/>
                <a:ea typeface="ＭＳ Ｐゴシック" pitchFamily="-109" charset="-128"/>
                <a:cs typeface="ＭＳ Ｐゴシック" pitchFamily="-109" charset="-128"/>
              </a:rPr>
              <a:t>is always used. Thus, Bob is able to grant the access right to David at t = 30. Chris redundantly grants the access right to David at t = 50. Meanwhile, David grants the right to Ellen, who in turn grants it to Jim; and subsequently David grants the right to Frank.</a:t>
            </a:r>
          </a:p>
          <a:p>
            <a:pPr lvl="1"/>
            <a:r>
              <a:rPr lang="en-US" altLang="zh-CN" dirty="0">
                <a:latin typeface="Arial" pitchFamily="-109" charset="0"/>
                <a:ea typeface="ＭＳ Ｐゴシック" pitchFamily="-109" charset="-128"/>
                <a:cs typeface="ＭＳ Ｐゴシック" pitchFamily="-109" charset="-128"/>
              </a:rPr>
              <a:t>if Ann revokes the access right to Bob and Chris, then the access right is also revoked to David, Ellen, Jim, and Frank.</a:t>
            </a:r>
          </a:p>
          <a:p>
            <a:r>
              <a:rPr lang="en-US" dirty="0">
                <a:latin typeface="Arial" pitchFamily="-109" charset="0"/>
                <a:ea typeface="ＭＳ Ｐゴシック" pitchFamily="-109" charset="-128"/>
                <a:cs typeface="ＭＳ Ｐゴシック" pitchFamily="-109" charset="-128"/>
              </a:rPr>
              <a:t>A complication arises when a user (David) receives the same access right multiple times.</a:t>
            </a:r>
            <a:endParaRPr lang="en-US" altLang="zh-CN" dirty="0">
              <a:latin typeface="Arial" pitchFamily="-109" charset="0"/>
              <a:ea typeface="ＭＳ Ｐゴシック" pitchFamily="-109" charset="-128"/>
              <a:cs typeface="ＭＳ Ｐゴシック" pitchFamily="-109" charset="-128"/>
            </a:endParaRPr>
          </a:p>
          <a:p>
            <a:pPr lvl="1"/>
            <a:r>
              <a:rPr lang="en-US" altLang="zh-CN" dirty="0"/>
              <a:t>If the grant from Bob to David at t=30 is revoked, the grants from David to Ellen at time t=40, and from Ellen to Jim at t=70, are also revoked, since they depend on the grant from Bob to David at t=30. </a:t>
            </a:r>
          </a:p>
          <a:p>
            <a:pPr lvl="1"/>
            <a:r>
              <a:rPr lang="en-US" altLang="zh-CN" dirty="0"/>
              <a:t>But the grant from David to Frank at t=60 remains, since it depends on the grant from Chris to David at t=50.</a:t>
            </a:r>
          </a:p>
          <a:p>
            <a:pPr lvl="1"/>
            <a:endParaRPr lang="zh-CN" altLang="en-US" dirty="0"/>
          </a:p>
          <a:p>
            <a:endParaRPr lang="en-SE" dirty="0"/>
          </a:p>
        </p:txBody>
      </p:sp>
      <p:sp>
        <p:nvSpPr>
          <p:cNvPr id="4" name="Slide Number Placeholder 3">
            <a:extLst>
              <a:ext uri="{FF2B5EF4-FFF2-40B4-BE49-F238E27FC236}">
                <a16:creationId xmlns:a16="http://schemas.microsoft.com/office/drawing/2014/main" id="{5FB056AC-3704-4148-BAFE-D48FF01320D3}"/>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51348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86DB4-A5E9-412E-872E-C60FCA77C6FC}"/>
              </a:ext>
            </a:extLst>
          </p:cNvPr>
          <p:cNvSpPr>
            <a:spLocks noGrp="1"/>
          </p:cNvSpPr>
          <p:nvPr>
            <p:ph type="title"/>
          </p:nvPr>
        </p:nvSpPr>
        <p:spPr/>
        <p:txBody>
          <a:bodyPr/>
          <a:lstStyle/>
          <a:p>
            <a:r>
              <a:rPr lang="en-US" altLang="zh-CN" dirty="0"/>
              <a:t>Cascaded Grants Quiz </a:t>
            </a:r>
            <a:endParaRPr lang="zh-CN" altLang="en-US" dirty="0"/>
          </a:p>
        </p:txBody>
      </p:sp>
      <p:sp>
        <p:nvSpPr>
          <p:cNvPr id="3" name="内容占位符 2">
            <a:extLst>
              <a:ext uri="{FF2B5EF4-FFF2-40B4-BE49-F238E27FC236}">
                <a16:creationId xmlns:a16="http://schemas.microsoft.com/office/drawing/2014/main" id="{D97DFC93-D86D-4E4F-9AC3-5A53569FC17E}"/>
              </a:ext>
            </a:extLst>
          </p:cNvPr>
          <p:cNvSpPr>
            <a:spLocks noGrp="1"/>
          </p:cNvSpPr>
          <p:nvPr>
            <p:ph idx="1"/>
          </p:nvPr>
        </p:nvSpPr>
        <p:spPr>
          <a:xfrm>
            <a:off x="457200" y="1196752"/>
            <a:ext cx="8229600" cy="5328592"/>
          </a:xfrm>
        </p:spPr>
        <p:txBody>
          <a:bodyPr>
            <a:normAutofit fontScale="70000" lnSpcReduction="20000"/>
          </a:bodyPr>
          <a:lstStyle/>
          <a:p>
            <a:pPr algn="just"/>
            <a:r>
              <a:rPr lang="en-US" altLang="zh-CN" dirty="0"/>
              <a:t>Q: If the grant from Chris to David at t=30 is revoked at time 65, what happens to downstream grants?</a:t>
            </a:r>
          </a:p>
          <a:p>
            <a:pPr algn="just"/>
            <a:r>
              <a:rPr lang="en-US" altLang="zh-CN" dirty="0"/>
              <a:t>ANS: None of the downstream grants will be revoked, since they now depend on the grant from Bob to David at t=10, not the grant from Chris to David at t=30 </a:t>
            </a:r>
          </a:p>
          <a:p>
            <a:pPr algn="just"/>
            <a:r>
              <a:rPr lang="en-US" altLang="zh-CN" dirty="0"/>
              <a:t>Q: If the grant from Ann to Chris at t=20 is revoked at time 65, what happens to downstream grants?</a:t>
            </a:r>
          </a:p>
          <a:p>
            <a:pPr algn="just"/>
            <a:r>
              <a:rPr lang="en-US" altLang="zh-CN" dirty="0"/>
              <a:t>A: The grant from Chris to David at t=30 will be revoked; all other grants remain</a:t>
            </a:r>
          </a:p>
          <a:p>
            <a:pPr algn="just"/>
            <a:r>
              <a:rPr lang="en-US" altLang="zh-CN" dirty="0"/>
              <a:t>Q: If the grant from Ann to Bob at t=10 is revoked at time 65, what happens to downstream grants?</a:t>
            </a:r>
          </a:p>
          <a:p>
            <a:pPr algn="just"/>
            <a:r>
              <a:rPr lang="en-US" altLang="zh-CN" dirty="0"/>
              <a:t>A: The grant from Bob to David, from David to Ellen, and from Ellen to Jim will be revoked; all other grants remain</a:t>
            </a:r>
            <a:endParaRPr lang="zh-CN" altLang="en-US" dirty="0"/>
          </a:p>
          <a:p>
            <a:pPr algn="just"/>
            <a:endParaRPr lang="zh-CN" altLang="en-US" dirty="0"/>
          </a:p>
        </p:txBody>
      </p:sp>
      <p:sp>
        <p:nvSpPr>
          <p:cNvPr id="4" name="灯片编号占位符 3">
            <a:extLst>
              <a:ext uri="{FF2B5EF4-FFF2-40B4-BE49-F238E27FC236}">
                <a16:creationId xmlns:a16="http://schemas.microsoft.com/office/drawing/2014/main" id="{F73329F5-82A1-4ED0-BC63-08D98996E542}"/>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extLst>
      <p:ext uri="{BB962C8B-B14F-4D97-AF65-F5344CB8AC3E}">
        <p14:creationId xmlns:p14="http://schemas.microsoft.com/office/powerpoint/2010/main" val="4236935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ln w="10160">
                  <a:solidFill>
                    <a:schemeClr val="accent1"/>
                  </a:solidFill>
                  <a:prstDash val="solid"/>
                </a:ln>
                <a:solidFill>
                  <a:srgbClr val="FFFFFF"/>
                </a:solidFill>
                <a:effectLst>
                  <a:outerShdw blurRad="38100" dist="32000" dir="5400000" algn="tl">
                    <a:srgbClr val="000000">
                      <a:alpha val="30000"/>
                    </a:srgbClr>
                  </a:outerShdw>
                </a:effectLst>
                <a:ea typeface="+mj-ea"/>
                <a:cs typeface="+mj-cs"/>
              </a:rPr>
              <a:t>Databases</a:t>
            </a:r>
          </a:p>
        </p:txBody>
      </p:sp>
      <p:sp>
        <p:nvSpPr>
          <p:cNvPr id="3" name="Content Placeholder 2"/>
          <p:cNvSpPr>
            <a:spLocks noGrp="1"/>
          </p:cNvSpPr>
          <p:nvPr>
            <p:ph idx="1"/>
          </p:nvPr>
        </p:nvSpPr>
        <p:spPr>
          <a:xfrm>
            <a:off x="152400" y="1412776"/>
            <a:ext cx="4648200" cy="5184576"/>
          </a:xfrm>
        </p:spPr>
        <p:txBody>
          <a:bodyPr>
            <a:normAutofit fontScale="77500" lnSpcReduction="20000"/>
          </a:bodyPr>
          <a:lstStyle/>
          <a:p>
            <a:pPr eaLnBrk="1" fontAlgn="auto" hangingPunct="1">
              <a:spcAft>
                <a:spcPts val="0"/>
              </a:spcAft>
              <a:buClr>
                <a:schemeClr val="accent1"/>
              </a:buClr>
              <a:buSzPct val="70000"/>
              <a:buFont typeface="Wingdings" pitchFamily="2" charset="2"/>
              <a:buChar char=""/>
              <a:defRPr/>
            </a:pPr>
            <a:r>
              <a:rPr lang="en-US" dirty="0"/>
              <a:t>S</a:t>
            </a:r>
            <a:r>
              <a:rPr lang="en-US" dirty="0">
                <a:ea typeface="+mn-ea"/>
                <a:cs typeface="+mn-cs"/>
              </a:rPr>
              <a:t>tructured collection of data stored for use by one or more applications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ontains the relationships between data items and groups of data items</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eaLnBrk="1" fontAlgn="auto" hangingPunct="1">
              <a:spcAft>
                <a:spcPts val="0"/>
              </a:spcAft>
              <a:buClr>
                <a:schemeClr val="accent1"/>
              </a:buClr>
              <a:buSzPct val="70000"/>
              <a:buFont typeface="Wingdings" pitchFamily="2" charset="2"/>
              <a:buChar char=""/>
              <a:defRPr/>
            </a:pPr>
            <a:r>
              <a:rPr lang="en-US" dirty="0"/>
              <a:t>C</a:t>
            </a:r>
            <a:r>
              <a:rPr lang="en-US" dirty="0">
                <a:ea typeface="+mn-ea"/>
                <a:cs typeface="+mn-cs"/>
              </a:rPr>
              <a:t>an contain sensitive data that needs to be secured</a:t>
            </a:r>
          </a:p>
          <a:p>
            <a:pPr eaLnBrk="1" fontAlgn="auto" hangingPunct="1">
              <a:spcAft>
                <a:spcPts val="0"/>
              </a:spcAft>
              <a:buClr>
                <a:schemeClr val="accent1"/>
              </a:buClr>
              <a:buSzPct val="70000"/>
              <a:buFont typeface="Wingdings" pitchFamily="2" charset="2"/>
              <a:buChar char=""/>
              <a:defRPr/>
            </a:pPr>
            <a:endParaRPr lang="en-US" dirty="0">
              <a:ea typeface="+mn-ea"/>
              <a:cs typeface="+mn-cs"/>
            </a:endParaRPr>
          </a:p>
          <a:p>
            <a:pPr lvl="2" eaLnBrk="1" fontAlgn="auto" hangingPunct="1">
              <a:spcBef>
                <a:spcPts val="0"/>
              </a:spcBef>
              <a:spcAft>
                <a:spcPts val="0"/>
              </a:spcAft>
              <a:buClr>
                <a:schemeClr val="accent2"/>
              </a:buClr>
              <a:buFont typeface="Wingdings" pitchFamily="2" charset="2"/>
              <a:buChar char=""/>
              <a:defRPr/>
            </a:pPr>
            <a:endParaRPr lang="en-US" dirty="0">
              <a:ea typeface="+mn-ea"/>
            </a:endParaRPr>
          </a:p>
        </p:txBody>
      </p:sp>
      <p:graphicFrame>
        <p:nvGraphicFramePr>
          <p:cNvPr id="5" name="Diagram 4"/>
          <p:cNvGraphicFramePr/>
          <p:nvPr/>
        </p:nvGraphicFramePr>
        <p:xfrm>
          <a:off x="5105400" y="2438400"/>
          <a:ext cx="3581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30708"/>
            <a:ext cx="9144000" cy="1600200"/>
          </a:xfrm>
        </p:spPr>
        <p:txBody>
          <a:bodyPr wrap="square" numCol="1" anchorCtr="0" compatLnSpc="1">
            <a:prstTxWarp prst="textNoShape">
              <a:avLst/>
            </a:prstTxWarp>
            <a:noAutofit/>
          </a:bodyPr>
          <a:lstStyle/>
          <a:p>
            <a:pPr>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Role-Based Access Control </a:t>
            </a:r>
            <a:b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(RBAC)</a:t>
            </a:r>
          </a:p>
        </p:txBody>
      </p:sp>
      <p:sp>
        <p:nvSpPr>
          <p:cNvPr id="225283" name="Rectangle 3"/>
          <p:cNvSpPr>
            <a:spLocks noGrp="1" noChangeArrowheads="1"/>
          </p:cNvSpPr>
          <p:nvPr>
            <p:ph idx="1"/>
          </p:nvPr>
        </p:nvSpPr>
        <p:spPr>
          <a:xfrm>
            <a:off x="395536" y="1569492"/>
            <a:ext cx="8496944" cy="2507580"/>
          </a:xfrm>
        </p:spPr>
        <p:txBody>
          <a:bodyPr wrap="square" numCol="1" anchor="t" anchorCtr="0" compatLnSpc="1">
            <a:prstTxWarp prst="textNoShape">
              <a:avLst/>
            </a:prstTxWarp>
            <a:normAutofit fontScale="92500" lnSpcReduction="20000"/>
          </a:bodyPr>
          <a:lstStyle/>
          <a:p>
            <a:pPr>
              <a:lnSpc>
                <a:spcPct val="90000"/>
              </a:lnSpc>
              <a:buClr>
                <a:schemeClr val="tx2"/>
              </a:buClr>
              <a:buSzPct val="180000"/>
            </a:pPr>
            <a:r>
              <a:rPr lang="en-US" sz="1800" dirty="0">
                <a:ea typeface="ＭＳ Ｐゴシック" pitchFamily="-109" charset="-128"/>
                <a:cs typeface="ＭＳ Ｐゴシック" pitchFamily="-109" charset="-128"/>
              </a:rPr>
              <a:t>RBAC is a natural fit for database access control. </a:t>
            </a:r>
          </a:p>
          <a:p>
            <a:pPr lvl="1">
              <a:lnSpc>
                <a:spcPct val="90000"/>
              </a:lnSpc>
              <a:buClr>
                <a:schemeClr val="tx2"/>
              </a:buClr>
              <a:buSzPct val="180000"/>
            </a:pPr>
            <a:r>
              <a:rPr lang="en-US" sz="1500" dirty="0">
                <a:ea typeface="ＭＳ Ｐゴシック" pitchFamily="-109" charset="-128"/>
                <a:cs typeface="ＭＳ Ｐゴシック" pitchFamily="-109" charset="-128"/>
              </a:rPr>
              <a:t>Unlike a file system associated with a single or a few applications, a database system often supports dozens of applications. An individual user may use a variety of applications to perform a variety of tasks, each of which requires its own set of privileges</a:t>
            </a:r>
          </a:p>
          <a:p>
            <a:pPr lvl="1">
              <a:lnSpc>
                <a:spcPct val="90000"/>
              </a:lnSpc>
              <a:buClr>
                <a:schemeClr val="tx2"/>
              </a:buClr>
              <a:buSzPct val="180000"/>
            </a:pPr>
            <a:r>
              <a:rPr lang="en-US" altLang="zh-CN" sz="1500" dirty="0">
                <a:ea typeface="ＭＳ Ｐゴシック" pitchFamily="-109" charset="-128"/>
                <a:cs typeface="ＭＳ Ｐゴシック" pitchFamily="-109" charset="-128"/>
              </a:rPr>
              <a:t>RBAC</a:t>
            </a:r>
            <a:r>
              <a:rPr lang="en-US" sz="1500" dirty="0">
                <a:ea typeface="ＭＳ Ｐゴシック" pitchFamily="-109" charset="-128"/>
                <a:cs typeface="ＭＳ Ｐゴシック" pitchFamily="-109" charset="-128"/>
              </a:rPr>
              <a:t> eases administrative burden and improves security</a:t>
            </a:r>
          </a:p>
          <a:p>
            <a:pPr eaLnBrk="1" hangingPunct="1">
              <a:lnSpc>
                <a:spcPct val="90000"/>
              </a:lnSpc>
              <a:buClr>
                <a:schemeClr val="tx2"/>
              </a:buClr>
              <a:buSzPct val="180000"/>
            </a:pPr>
            <a:r>
              <a:rPr lang="en-US" sz="1800" dirty="0">
                <a:ea typeface="ＭＳ Ｐゴシック" pitchFamily="-109" charset="-128"/>
                <a:cs typeface="ＭＳ Ｐゴシック" pitchFamily="-109" charset="-128"/>
              </a:rPr>
              <a:t>A database RBAC needs to provide the following capabilities:</a:t>
            </a:r>
          </a:p>
          <a:p>
            <a:pPr lvl="2" eaLnBrk="1" hangingPunct="1">
              <a:lnSpc>
                <a:spcPct val="90000"/>
              </a:lnSpc>
              <a:buSzPct val="180000"/>
            </a:pPr>
            <a:r>
              <a:rPr lang="en-US" dirty="0">
                <a:ea typeface="ＭＳ Ｐゴシック" pitchFamily="-109" charset="-128"/>
              </a:rPr>
              <a:t>Create and delete roles</a:t>
            </a:r>
          </a:p>
          <a:p>
            <a:pPr lvl="2" eaLnBrk="1" hangingPunct="1">
              <a:lnSpc>
                <a:spcPct val="90000"/>
              </a:lnSpc>
              <a:buSzPct val="180000"/>
            </a:pPr>
            <a:r>
              <a:rPr lang="en-US" dirty="0">
                <a:ea typeface="ＭＳ Ｐゴシック" pitchFamily="-109" charset="-128"/>
              </a:rPr>
              <a:t>Define permissions for a role</a:t>
            </a:r>
          </a:p>
          <a:p>
            <a:pPr lvl="2" eaLnBrk="1" hangingPunct="1">
              <a:lnSpc>
                <a:spcPct val="90000"/>
              </a:lnSpc>
              <a:buSzPct val="180000"/>
            </a:pPr>
            <a:r>
              <a:rPr lang="en-US" dirty="0">
                <a:ea typeface="ＭＳ Ｐゴシック" pitchFamily="-109" charset="-128"/>
              </a:rPr>
              <a:t>Assign and cancel assignment of users to roles</a:t>
            </a:r>
          </a:p>
          <a:p>
            <a:pPr>
              <a:lnSpc>
                <a:spcPct val="90000"/>
              </a:lnSpc>
              <a:buClr>
                <a:schemeClr val="tx2"/>
              </a:buClr>
              <a:buSzPct val="180000"/>
            </a:pPr>
            <a:r>
              <a:rPr lang="en-US" sz="1800" dirty="0">
                <a:ea typeface="ＭＳ Ｐゴシック" pitchFamily="-109" charset="-128"/>
              </a:rPr>
              <a:t>Categories of database users:</a:t>
            </a:r>
          </a:p>
        </p:txBody>
      </p:sp>
      <p:graphicFrame>
        <p:nvGraphicFramePr>
          <p:cNvPr id="4" name="Diagram 3"/>
          <p:cNvGraphicFramePr/>
          <p:nvPr/>
        </p:nvGraphicFramePr>
        <p:xfrm>
          <a:off x="323528" y="4081636"/>
          <a:ext cx="8424936" cy="2659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13D3-5FF3-4174-8369-84BF779495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7B8027DD-CF0E-44D7-96AF-67C370EC82A8}"/>
              </a:ext>
            </a:extLst>
          </p:cNvPr>
          <p:cNvSpPr>
            <a:spLocks noGrp="1"/>
          </p:cNvSpPr>
          <p:nvPr>
            <p:ph idx="1"/>
          </p:nvPr>
        </p:nvSpPr>
        <p:spPr>
          <a:xfrm>
            <a:off x="-5909" y="1844824"/>
            <a:ext cx="1858439" cy="2808311"/>
          </a:xfrm>
        </p:spPr>
        <p:txBody>
          <a:bodyPr>
            <a:normAutofit/>
          </a:bodyPr>
          <a:lstStyle/>
          <a:p>
            <a:pPr marL="0" indent="0" algn="ctr">
              <a:buNone/>
            </a:pPr>
            <a:r>
              <a:rPr lang="en-US" sz="2800" dirty="0"/>
              <a:t>Table 5.2 Fixed Roles in Microsoft SQL Server </a:t>
            </a:r>
          </a:p>
          <a:p>
            <a:endParaRPr lang="en-SE" sz="2800" dirty="0"/>
          </a:p>
        </p:txBody>
      </p:sp>
      <p:sp>
        <p:nvSpPr>
          <p:cNvPr id="4" name="Slide Number Placeholder 3">
            <a:extLst>
              <a:ext uri="{FF2B5EF4-FFF2-40B4-BE49-F238E27FC236}">
                <a16:creationId xmlns:a16="http://schemas.microsoft.com/office/drawing/2014/main" id="{BA04DD68-664A-4FFA-8290-5773B24CE70B}"/>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dirty="0"/>
          </a:p>
        </p:txBody>
      </p:sp>
      <p:pic>
        <p:nvPicPr>
          <p:cNvPr id="5" name="Picture 4">
            <a:extLst>
              <a:ext uri="{FF2B5EF4-FFF2-40B4-BE49-F238E27FC236}">
                <a16:creationId xmlns:a16="http://schemas.microsoft.com/office/drawing/2014/main" id="{83801323-9514-4604-B883-04E7739F9733}"/>
              </a:ext>
            </a:extLst>
          </p:cNvPr>
          <p:cNvPicPr>
            <a:picLocks noChangeAspect="1"/>
          </p:cNvPicPr>
          <p:nvPr/>
        </p:nvPicPr>
        <p:blipFill>
          <a:blip r:embed="rId2"/>
          <a:stretch>
            <a:fillRect/>
          </a:stretch>
        </p:blipFill>
        <p:spPr>
          <a:xfrm>
            <a:off x="1858439" y="0"/>
            <a:ext cx="7285561" cy="7042201"/>
          </a:xfrm>
          <a:prstGeom prst="rect">
            <a:avLst/>
          </a:prstGeom>
        </p:spPr>
      </p:pic>
    </p:spTree>
    <p:extLst>
      <p:ext uri="{BB962C8B-B14F-4D97-AF65-F5344CB8AC3E}">
        <p14:creationId xmlns:p14="http://schemas.microsoft.com/office/powerpoint/2010/main" val="271141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6" name="Picture 5" descr="f7.pdf">
            <a:extLst>
              <a:ext uri="{FF2B5EF4-FFF2-40B4-BE49-F238E27FC236}">
                <a16:creationId xmlns:a16="http://schemas.microsoft.com/office/drawing/2014/main" id="{01C4C95D-CA1D-4C56-80E5-5C20841FB174}"/>
              </a:ext>
            </a:extLst>
          </p:cNvPr>
          <p:cNvPicPr>
            <a:picLocks noChangeAspect="1"/>
          </p:cNvPicPr>
          <p:nvPr/>
        </p:nvPicPr>
        <p:blipFill rotWithShape="1">
          <a:blip r:embed="rId3">
            <a:extLst>
              <a:ext uri="{28A0092B-C50C-407E-A947-70E740481C1C}">
                <a14:useLocalDpi xmlns:a14="http://schemas.microsoft.com/office/drawing/2010/main" val="0"/>
              </a:ext>
            </a:extLst>
          </a:blip>
          <a:srcRect t="12211" b="15824"/>
          <a:stretch/>
        </p:blipFill>
        <p:spPr>
          <a:xfrm>
            <a:off x="899591" y="0"/>
            <a:ext cx="7363847" cy="6858000"/>
          </a:xfrm>
          <a:prstGeom prst="rect">
            <a:avLst/>
          </a:prstGeom>
          <a:solidFill>
            <a:sysClr val="window" lastClr="FFFFFF"/>
          </a:solidFill>
        </p:spPr>
      </p:pic>
      <p:sp>
        <p:nvSpPr>
          <p:cNvPr id="7" name="横卷形 3">
            <a:extLst>
              <a:ext uri="{FF2B5EF4-FFF2-40B4-BE49-F238E27FC236}">
                <a16:creationId xmlns:a16="http://schemas.microsoft.com/office/drawing/2014/main" id="{DB00285F-F791-4235-8D28-7AF2AC63E006}"/>
              </a:ext>
            </a:extLst>
          </p:cNvPr>
          <p:cNvSpPr/>
          <p:nvPr/>
        </p:nvSpPr>
        <p:spPr>
          <a:xfrm>
            <a:off x="1691680" y="5229200"/>
            <a:ext cx="6192688" cy="1152128"/>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Arial" pitchFamily="-109" charset="0"/>
                <a:ea typeface="ＭＳ Ｐゴシック" pitchFamily="-109" charset="-128"/>
                <a:cs typeface="ＭＳ Ｐゴシック" pitchFamily="-109" charset="-128"/>
              </a:rPr>
              <a:t>Inference: performing authorized queries and deducing unauthorized information from the legitimate responses</a:t>
            </a:r>
          </a:p>
          <a:p>
            <a:r>
              <a:rPr lang="en-US" altLang="zh-CN" dirty="0">
                <a:latin typeface="Arial" pitchFamily="-109" charset="0"/>
                <a:ea typeface="ＭＳ Ｐゴシック" pitchFamily="-109" charset="-128"/>
                <a:cs typeface="ＭＳ Ｐゴシック" pitchFamily="-109" charset="-128"/>
              </a:rPr>
              <a:t>received.</a:t>
            </a:r>
            <a:endParaRPr lang="zh-CN" altLang="en-US" dirty="0"/>
          </a:p>
        </p:txBody>
      </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78C05-FDA8-4AC8-B14B-05F10AC68089}"/>
              </a:ext>
            </a:extLst>
          </p:cNvPr>
          <p:cNvSpPr>
            <a:spLocks noGrp="1"/>
          </p:cNvSpPr>
          <p:nvPr>
            <p:ph type="title"/>
          </p:nvPr>
        </p:nvSpPr>
        <p:spPr/>
        <p:txBody>
          <a:bodyPr/>
          <a:lstStyle/>
          <a:p>
            <a:r>
              <a:rPr lang="en-US" altLang="zh-CN" dirty="0"/>
              <a:t>Inference Attack Examples</a:t>
            </a:r>
            <a:endParaRPr lang="zh-CN" altLang="en-US" dirty="0"/>
          </a:p>
        </p:txBody>
      </p:sp>
      <p:sp>
        <p:nvSpPr>
          <p:cNvPr id="3" name="内容占位符 2">
            <a:extLst>
              <a:ext uri="{FF2B5EF4-FFF2-40B4-BE49-F238E27FC236}">
                <a16:creationId xmlns:a16="http://schemas.microsoft.com/office/drawing/2014/main" id="{03AA0D7B-0AB4-4B0E-AC19-407A54649E76}"/>
              </a:ext>
            </a:extLst>
          </p:cNvPr>
          <p:cNvSpPr>
            <a:spLocks noGrp="1"/>
          </p:cNvSpPr>
          <p:nvPr>
            <p:ph idx="1"/>
          </p:nvPr>
        </p:nvSpPr>
        <p:spPr>
          <a:xfrm>
            <a:off x="457200" y="1600200"/>
            <a:ext cx="8229600" cy="4925144"/>
          </a:xfrm>
        </p:spPr>
        <p:txBody>
          <a:bodyPr>
            <a:normAutofit fontScale="70000" lnSpcReduction="20000"/>
          </a:bodyPr>
          <a:lstStyle/>
          <a:p>
            <a:r>
              <a:rPr lang="en-US" altLang="zh-CN" dirty="0"/>
              <a:t>Consider a database of student grades with schema (</a:t>
            </a:r>
            <a:r>
              <a:rPr lang="en-US" altLang="zh-CN" dirty="0" err="1"/>
              <a:t>StudentID</a:t>
            </a:r>
            <a:r>
              <a:rPr lang="en-US" altLang="zh-CN" dirty="0"/>
              <a:t>, Standing (junior or senior), Exam Score). Attacker wants to find exam score of some student. Any student should be able to query for the average exam score </a:t>
            </a:r>
          </a:p>
          <a:p>
            <a:r>
              <a:rPr lang="en-US" altLang="zh-CN" dirty="0"/>
              <a:t>Example 1:</a:t>
            </a:r>
          </a:p>
          <a:p>
            <a:pPr lvl="1"/>
            <a:r>
              <a:rPr lang="en-US" altLang="zh-CN" dirty="0"/>
              <a:t>The target student Alice takes the exam late</a:t>
            </a:r>
          </a:p>
          <a:p>
            <a:pPr lvl="1"/>
            <a:r>
              <a:rPr lang="en-US" altLang="zh-CN" dirty="0"/>
              <a:t>Attacker queries for the average scores before and after Alice takes the exam, then calculate Alice’s score </a:t>
            </a:r>
          </a:p>
          <a:p>
            <a:r>
              <a:rPr lang="en-US" altLang="zh-CN" dirty="0"/>
              <a:t>Example 2: </a:t>
            </a:r>
          </a:p>
          <a:p>
            <a:pPr lvl="1"/>
            <a:r>
              <a:rPr lang="en-US" altLang="zh-CN" dirty="0"/>
              <a:t>Only one student Bob has junior standing in a class full of seniors</a:t>
            </a:r>
          </a:p>
          <a:p>
            <a:pPr lvl="1"/>
            <a:r>
              <a:rPr lang="en-US" altLang="zh-CN" dirty="0"/>
              <a:t>Attacker queries for the average score of all students with junior standing. This query discloses core of Bob</a:t>
            </a:r>
            <a:endParaRPr lang="zh-CN" altLang="en-US" dirty="0"/>
          </a:p>
        </p:txBody>
      </p:sp>
      <p:sp>
        <p:nvSpPr>
          <p:cNvPr id="4" name="灯片编号占位符 3">
            <a:extLst>
              <a:ext uri="{FF2B5EF4-FFF2-40B4-BE49-F238E27FC236}">
                <a16:creationId xmlns:a16="http://schemas.microsoft.com/office/drawing/2014/main" id="{B0DF11BD-69D8-44CA-A4B1-247AF52E70C3}"/>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extLst>
      <p:ext uri="{BB962C8B-B14F-4D97-AF65-F5344CB8AC3E}">
        <p14:creationId xmlns:p14="http://schemas.microsoft.com/office/powerpoint/2010/main" val="272745256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sp>
        <p:nvSpPr>
          <p:cNvPr id="4" name="内容占位符 2"/>
          <p:cNvSpPr>
            <a:spLocks noGrp="1"/>
          </p:cNvSpPr>
          <p:nvPr>
            <p:ph idx="1"/>
          </p:nvPr>
        </p:nvSpPr>
        <p:spPr>
          <a:xfrm>
            <a:off x="-121600" y="986725"/>
            <a:ext cx="3935651" cy="5708600"/>
          </a:xfrm>
        </p:spPr>
        <p:txBody>
          <a:bodyPr>
            <a:normAutofit fontScale="70000" lnSpcReduction="20000"/>
          </a:bodyPr>
          <a:lstStyle/>
          <a:p>
            <a:r>
              <a:rPr lang="en-US" altLang="zh-CN" dirty="0">
                <a:solidFill>
                  <a:schemeClr val="tx1"/>
                </a:solidFill>
                <a:latin typeface="Arial" pitchFamily="-110" charset="0"/>
                <a:ea typeface="ＭＳ Ｐゴシック" pitchFamily="-110" charset="-128"/>
                <a:cs typeface="ＭＳ Ｐゴシック" pitchFamily="-110" charset="-128"/>
              </a:rPr>
              <a:t>Each employee’s salary should be confidential</a:t>
            </a:r>
          </a:p>
          <a:p>
            <a:r>
              <a:rPr lang="en-US" altLang="zh-CN" dirty="0">
                <a:solidFill>
                  <a:schemeClr val="tx1"/>
                </a:solidFill>
                <a:latin typeface="Arial" pitchFamily="-110" charset="0"/>
                <a:ea typeface="ＭＳ Ｐゴシック" pitchFamily="-110" charset="-128"/>
                <a:cs typeface="ＭＳ Ｐゴシック" pitchFamily="-110" charset="-128"/>
              </a:rPr>
              <a:t>RBAC constraint: Name and Salary cannot be accessed together in the same query. </a:t>
            </a:r>
          </a:p>
          <a:p>
            <a:r>
              <a:rPr lang="en-US" altLang="zh-CN" dirty="0">
                <a:solidFill>
                  <a:schemeClr val="tx1"/>
                </a:solidFill>
                <a:latin typeface="Arial" pitchFamily="-110" charset="0"/>
                <a:ea typeface="ＭＳ Ｐゴシック" pitchFamily="-110" charset="-128"/>
                <a:cs typeface="ＭＳ Ｐゴシック" pitchFamily="-110" charset="-128"/>
              </a:rPr>
              <a:t>But a user who knows </a:t>
            </a:r>
          </a:p>
          <a:p>
            <a:pPr lvl="1"/>
            <a:r>
              <a:rPr lang="en-US" altLang="zh-CN" dirty="0">
                <a:solidFill>
                  <a:schemeClr val="tx1"/>
                </a:solidFill>
                <a:latin typeface="Arial" pitchFamily="-110" charset="0"/>
                <a:ea typeface="ＭＳ Ｐゴシック" pitchFamily="-110" charset="-128"/>
                <a:cs typeface="ＭＳ Ｐゴシック" pitchFamily="-110" charset="-128"/>
              </a:rPr>
              <a:t>1. the structure of the Employee table and </a:t>
            </a:r>
          </a:p>
          <a:p>
            <a:pPr lvl="1"/>
            <a:r>
              <a:rPr lang="en-US" altLang="zh-CN" dirty="0">
                <a:solidFill>
                  <a:schemeClr val="tx1"/>
                </a:solidFill>
                <a:latin typeface="Arial" pitchFamily="-110" charset="0"/>
                <a:ea typeface="ＭＳ Ｐゴシック" pitchFamily="-110" charset="-128"/>
                <a:cs typeface="ＭＳ Ｐゴシック" pitchFamily="-110" charset="-128"/>
              </a:rPr>
              <a:t>2. the view tables maintain the same row order as the Employee table </a:t>
            </a:r>
          </a:p>
          <a:p>
            <a:r>
              <a:rPr lang="en-US" altLang="zh-CN" dirty="0">
                <a:latin typeface="Arial" pitchFamily="-110" charset="0"/>
                <a:ea typeface="ＭＳ Ｐゴシック" pitchFamily="-110" charset="-128"/>
                <a:cs typeface="ＭＳ Ｐゴシック" pitchFamily="-110" charset="-128"/>
              </a:rPr>
              <a:t>i</a:t>
            </a:r>
            <a:r>
              <a:rPr lang="en-US" altLang="zh-CN" dirty="0">
                <a:solidFill>
                  <a:schemeClr val="tx1"/>
                </a:solidFill>
                <a:latin typeface="Arial" pitchFamily="-110" charset="0"/>
                <a:ea typeface="ＭＳ Ｐゴシック" pitchFamily="-110" charset="-128"/>
                <a:cs typeface="ＭＳ Ｐゴシック" pitchFamily="-110" charset="-128"/>
              </a:rPr>
              <a:t>s able to merge the two views in (b) to construct the table shown in (c) </a:t>
            </a:r>
            <a:endParaRPr lang="zh-CN" altLang="en-US" dirty="0"/>
          </a:p>
        </p:txBody>
      </p:sp>
      <p:pic>
        <p:nvPicPr>
          <p:cNvPr id="6" name="Picture 5">
            <a:extLst>
              <a:ext uri="{FF2B5EF4-FFF2-40B4-BE49-F238E27FC236}">
                <a16:creationId xmlns:a16="http://schemas.microsoft.com/office/drawing/2014/main" id="{F2B53CAA-7519-4E89-B00B-1C0A6EFC598E}"/>
              </a:ext>
            </a:extLst>
          </p:cNvPr>
          <p:cNvPicPr>
            <a:picLocks noChangeAspect="1"/>
          </p:cNvPicPr>
          <p:nvPr/>
        </p:nvPicPr>
        <p:blipFill>
          <a:blip r:embed="rId3"/>
          <a:stretch>
            <a:fillRect/>
          </a:stretch>
        </p:blipFill>
        <p:spPr>
          <a:xfrm>
            <a:off x="3837845" y="989581"/>
            <a:ext cx="5229955" cy="5382376"/>
          </a:xfrm>
          <a:prstGeom prst="rect">
            <a:avLst/>
          </a:prstGeom>
        </p:spPr>
      </p:pic>
      <p:sp>
        <p:nvSpPr>
          <p:cNvPr id="7" name="标题 1">
            <a:extLst>
              <a:ext uri="{FF2B5EF4-FFF2-40B4-BE49-F238E27FC236}">
                <a16:creationId xmlns:a16="http://schemas.microsoft.com/office/drawing/2014/main" id="{94E3A88C-FE58-453C-A455-13BA8631EF1E}"/>
              </a:ext>
            </a:extLst>
          </p:cNvPr>
          <p:cNvSpPr>
            <a:spLocks noGrp="1"/>
          </p:cNvSpPr>
          <p:nvPr>
            <p:ph type="title"/>
          </p:nvPr>
        </p:nvSpPr>
        <p:spPr>
          <a:xfrm>
            <a:off x="323528" y="188640"/>
            <a:ext cx="8568952" cy="868362"/>
          </a:xfrm>
        </p:spPr>
        <p:txBody>
          <a:bodyPr/>
          <a:lstStyle/>
          <a:p>
            <a:r>
              <a:rPr lang="en-US" altLang="zh-CN" dirty="0"/>
              <a:t>Inference Attack Examples cont’d</a:t>
            </a:r>
            <a:endParaRPr lang="zh-CN" altLang="en-US" dirty="0"/>
          </a:p>
        </p:txBody>
      </p:sp>
    </p:spTree>
  </p:cSld>
  <p:clrMapOvr>
    <a:masterClrMapping/>
  </p:clrMapOvr>
  <p:transition spd="slow">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a:xfrm>
            <a:off x="457200" y="980728"/>
            <a:ext cx="8229600" cy="5544616"/>
          </a:xfrm>
        </p:spPr>
        <p:txBody>
          <a:bodyPr>
            <a:normAutofit fontScale="47500" lnSpcReduction="20000"/>
          </a:bodyPr>
          <a:lstStyle/>
          <a:p>
            <a:r>
              <a:rPr lang="en-US" altLang="zh-CN" dirty="0">
                <a:latin typeface="Arial" pitchFamily="-109" charset="0"/>
                <a:ea typeface="ＭＳ Ｐゴシック" pitchFamily="-109" charset="-128"/>
                <a:cs typeface="ＭＳ Ｐゴシック" pitchFamily="-109" charset="-128"/>
              </a:rPr>
              <a:t>Construct three tables, which include the following information:</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Each line consists of the table name followed by a list of column names for that table. In this case, each employee is assigned a unique employee number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 and a unique salary number (S#). The Employees table and the Salaries table are accessible to the Clerk role, but the </a:t>
            </a:r>
            <a:r>
              <a:rPr lang="en-US" altLang="zh-CN" dirty="0" err="1">
                <a:latin typeface="Arial" pitchFamily="-109" charset="0"/>
                <a:ea typeface="ＭＳ Ｐゴシック" pitchFamily="-109" charset="-128"/>
                <a:cs typeface="ＭＳ Ｐゴシック" pitchFamily="-109" charset="-128"/>
              </a:rPr>
              <a:t>Emp</a:t>
            </a:r>
            <a:r>
              <a:rPr lang="en-US" altLang="zh-CN" dirty="0">
                <a:latin typeface="Arial" pitchFamily="-109" charset="0"/>
                <a:ea typeface="ＭＳ Ｐゴシック" pitchFamily="-109" charset="-128"/>
                <a:cs typeface="ＭＳ Ｐゴシック" pitchFamily="-109" charset="-128"/>
              </a:rPr>
              <a:t>-Salary table is only available to the Administrator role. In this structure, the sensitive relationship between employees and salaries is protected from users assigned the Clerk role.</a:t>
            </a:r>
          </a:p>
          <a:p>
            <a:r>
              <a:rPr lang="en-US" altLang="zh-CN" b="1" dirty="0">
                <a:latin typeface="Arial" pitchFamily="-109" charset="0"/>
                <a:ea typeface="ＭＳ Ｐゴシック" pitchFamily="-109" charset="-128"/>
                <a:cs typeface="ＭＳ Ｐゴシック" pitchFamily="-109" charset="-128"/>
              </a:rPr>
              <a:t>Another inference channel</a:t>
            </a:r>
            <a:r>
              <a:rPr lang="en-US" altLang="zh-CN" dirty="0">
                <a:latin typeface="Arial" pitchFamily="-109" charset="0"/>
                <a:ea typeface="ＭＳ Ｐゴシック" pitchFamily="-109" charset="-128"/>
                <a:cs typeface="ＭＳ Ｐゴシック" pitchFamily="-109" charset="-128"/>
              </a:rPr>
              <a:t>: suppose that we want to add a new attribute, employee start date, which is not sensitive. This could be added to the Salaries table as follows:</a:t>
            </a:r>
          </a:p>
          <a:p>
            <a:pPr lvl="1"/>
            <a:r>
              <a:rPr lang="en-US" altLang="zh-CN" sz="2500" dirty="0">
                <a:latin typeface="Arial" pitchFamily="-109" charset="0"/>
                <a:ea typeface="ＭＳ Ｐゴシック" pitchFamily="-109" charset="-128"/>
                <a:cs typeface="ＭＳ Ｐゴシック" pitchFamily="-109" charset="-128"/>
              </a:rPr>
              <a:t>Employees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Name, Address)</a:t>
            </a:r>
          </a:p>
          <a:p>
            <a:pPr lvl="1"/>
            <a:r>
              <a:rPr lang="en-US" altLang="zh-CN" sz="2500" dirty="0">
                <a:latin typeface="Arial" pitchFamily="-109" charset="0"/>
                <a:ea typeface="ＭＳ Ｐゴシック" pitchFamily="-109" charset="-128"/>
                <a:cs typeface="ＭＳ Ｐゴシック" pitchFamily="-109" charset="-128"/>
              </a:rPr>
              <a:t>Salaries (S#, Salary, Start-Date)</a:t>
            </a:r>
          </a:p>
          <a:p>
            <a:pPr lvl="1"/>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-Salary (</a:t>
            </a:r>
            <a:r>
              <a:rPr lang="en-US" altLang="zh-CN" sz="2500" dirty="0" err="1">
                <a:latin typeface="Arial" pitchFamily="-109" charset="0"/>
                <a:ea typeface="ＭＳ Ｐゴシック" pitchFamily="-109" charset="-128"/>
                <a:cs typeface="ＭＳ Ｐゴシック" pitchFamily="-109" charset="-128"/>
              </a:rPr>
              <a:t>Emp</a:t>
            </a:r>
            <a:r>
              <a:rPr lang="en-US" altLang="zh-CN" sz="2500" dirty="0">
                <a:latin typeface="Arial" pitchFamily="-109" charset="0"/>
                <a:ea typeface="ＭＳ Ｐゴシック" pitchFamily="-109" charset="-128"/>
                <a:cs typeface="ＭＳ Ｐゴシック" pitchFamily="-109" charset="-128"/>
              </a:rPr>
              <a:t>#, S#)</a:t>
            </a:r>
          </a:p>
          <a:p>
            <a:r>
              <a:rPr lang="en-US" altLang="zh-CN" dirty="0">
                <a:latin typeface="Arial" pitchFamily="-109" charset="0"/>
                <a:ea typeface="ＭＳ Ｐゴシック" pitchFamily="-109" charset="-128"/>
                <a:cs typeface="ＭＳ Ｐゴシック" pitchFamily="-109" charset="-128"/>
              </a:rPr>
              <a:t>However, an employee’s start date is an easily observable or discoverable attribute of an employee. Thus a user in the Clerk role may be able to infer the employee’s name. This would compromise the relationship between employee and salary. </a:t>
            </a:r>
          </a:p>
          <a:p>
            <a:r>
              <a:rPr lang="en-US" altLang="zh-CN" dirty="0">
                <a:latin typeface="Arial" pitchFamily="-109" charset="0"/>
                <a:ea typeface="ＭＳ Ｐゴシック" pitchFamily="-109" charset="-128"/>
                <a:cs typeface="ＭＳ Ｐゴシック" pitchFamily="-109" charset="-128"/>
              </a:rPr>
              <a:t>A straightforward way to remove the inference channel is to add the start-date column to the Employees table instead of the Salaries table.</a:t>
            </a:r>
          </a:p>
          <a:p>
            <a:endParaRPr lang="en-US" altLang="zh-CN" dirty="0">
              <a:latin typeface="Arial" pitchFamily="-109" charset="0"/>
              <a:ea typeface="ＭＳ Ｐゴシック" pitchFamily="-109" charset="-128"/>
              <a:cs typeface="ＭＳ Ｐゴシック" pitchFamily="-109" charset="-128"/>
            </a:endParaRP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42126550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Inference Detection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latin typeface="Arial" pitchFamily="-109" charset="0"/>
                <a:ea typeface="ＭＳ Ｐゴシック" pitchFamily="-109" charset="-128"/>
                <a:cs typeface="ＭＳ Ｐゴシック" pitchFamily="-109" charset="-128"/>
              </a:rPr>
              <a:t>The first inference problem, that it was possible to infer the relationship between employee and salary, can be detected through analysis of the data structures and security constraints.</a:t>
            </a:r>
          </a:p>
          <a:p>
            <a:r>
              <a:rPr lang="en-US" altLang="zh-CN" dirty="0">
                <a:latin typeface="Arial" pitchFamily="-109" charset="0"/>
                <a:ea typeface="ＭＳ Ｐゴシック" pitchFamily="-109" charset="-128"/>
                <a:cs typeface="ＭＳ Ｐゴシック" pitchFamily="-109" charset="-128"/>
              </a:rPr>
              <a:t>However, the second inference problem, in which the start-date column was added to the Salaries table, cannot be detected using only the information stored in the database. In particular, the database does not indicate that the employee name can be inferred from the start date.</a:t>
            </a:r>
          </a:p>
          <a:p>
            <a:pPr lvl="1"/>
            <a:r>
              <a:rPr lang="en-US" altLang="zh-CN" sz="3300" dirty="0"/>
              <a:t>Need human understanding of application semantics</a:t>
            </a:r>
            <a:endParaRPr lang="zh-CN" altLang="en-US" sz="47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Tree>
    <p:extLst>
      <p:ext uri="{BB962C8B-B14F-4D97-AF65-F5344CB8AC3E}">
        <p14:creationId xmlns:p14="http://schemas.microsoft.com/office/powerpoint/2010/main" val="155176999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0BDC-81F9-4CEB-AB76-DA6E28F19F9E}"/>
              </a:ext>
            </a:extLst>
          </p:cNvPr>
          <p:cNvSpPr>
            <a:spLocks noGrp="1"/>
          </p:cNvSpPr>
          <p:nvPr>
            <p:ph type="title"/>
          </p:nvPr>
        </p:nvSpPr>
        <p:spPr/>
        <p:txBody>
          <a:bodyPr/>
          <a:lstStyle/>
          <a:p>
            <a:r>
              <a:rPr lang="en-US" sz="3600" dirty="0"/>
              <a:t>Two Approaches to Inference Detection</a:t>
            </a:r>
            <a:endParaRPr lang="en-SE" sz="3600" dirty="0"/>
          </a:p>
        </p:txBody>
      </p:sp>
      <p:sp>
        <p:nvSpPr>
          <p:cNvPr id="3" name="Content Placeholder 2">
            <a:extLst>
              <a:ext uri="{FF2B5EF4-FFF2-40B4-BE49-F238E27FC236}">
                <a16:creationId xmlns:a16="http://schemas.microsoft.com/office/drawing/2014/main" id="{C0FAB34E-6CE5-4BB5-80CF-345641993834}"/>
              </a:ext>
            </a:extLst>
          </p:cNvPr>
          <p:cNvSpPr>
            <a:spLocks noGrp="1"/>
          </p:cNvSpPr>
          <p:nvPr>
            <p:ph idx="1"/>
          </p:nvPr>
        </p:nvSpPr>
        <p:spPr/>
        <p:txBody>
          <a:bodyPr>
            <a:normAutofit fontScale="92500" lnSpcReduction="20000"/>
          </a:bodyPr>
          <a:lstStyle/>
          <a:p>
            <a:r>
              <a:rPr lang="en-US" dirty="0"/>
              <a:t>During database design</a:t>
            </a:r>
          </a:p>
          <a:p>
            <a:pPr lvl="1"/>
            <a:r>
              <a:rPr lang="en-US" dirty="0"/>
              <a:t>Remove an inference channel by altering the database structure or by changing the access control regime to prevent inference</a:t>
            </a:r>
          </a:p>
          <a:p>
            <a:pPr lvl="1"/>
            <a:r>
              <a:rPr lang="en-US" dirty="0"/>
              <a:t>Techniques in this category often result in unnecessarily stricter access controls that reduce availability</a:t>
            </a:r>
          </a:p>
          <a:p>
            <a:r>
              <a:rPr lang="en-US" dirty="0"/>
              <a:t>Inference detection at query time</a:t>
            </a:r>
          </a:p>
          <a:p>
            <a:pPr lvl="1"/>
            <a:r>
              <a:rPr lang="en-US" dirty="0"/>
              <a:t>Seek to eliminate an inference channel violation during a query or series of queries</a:t>
            </a:r>
          </a:p>
          <a:p>
            <a:pPr lvl="1"/>
            <a:r>
              <a:rPr lang="en-US" dirty="0"/>
              <a:t>If an inference channel is detected, the query is denied or altered</a:t>
            </a:r>
          </a:p>
          <a:p>
            <a:endParaRPr lang="en-SE" dirty="0"/>
          </a:p>
        </p:txBody>
      </p:sp>
      <p:sp>
        <p:nvSpPr>
          <p:cNvPr id="4" name="Slide Number Placeholder 3">
            <a:extLst>
              <a:ext uri="{FF2B5EF4-FFF2-40B4-BE49-F238E27FC236}">
                <a16:creationId xmlns:a16="http://schemas.microsoft.com/office/drawing/2014/main" id="{C3BE2688-044B-4965-A963-D1E909014BFE}"/>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003618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EC6F-DE6A-49DE-A8A9-EFAF2652D5A0}"/>
              </a:ext>
            </a:extLst>
          </p:cNvPr>
          <p:cNvSpPr>
            <a:spLocks noGrp="1"/>
          </p:cNvSpPr>
          <p:nvPr>
            <p:ph type="title"/>
          </p:nvPr>
        </p:nvSpPr>
        <p:spPr/>
        <p:txBody>
          <a:bodyPr/>
          <a:lstStyle/>
          <a:p>
            <a:r>
              <a:rPr lang="en-US" dirty="0"/>
              <a:t>Database Encryption</a:t>
            </a:r>
            <a:endParaRPr lang="en-SE" dirty="0"/>
          </a:p>
        </p:txBody>
      </p:sp>
      <p:sp>
        <p:nvSpPr>
          <p:cNvPr id="3" name="Content Placeholder 2">
            <a:extLst>
              <a:ext uri="{FF2B5EF4-FFF2-40B4-BE49-F238E27FC236}">
                <a16:creationId xmlns:a16="http://schemas.microsoft.com/office/drawing/2014/main" id="{0BBE5D8F-5067-4D3B-BB39-F7F3E227B942}"/>
              </a:ext>
            </a:extLst>
          </p:cNvPr>
          <p:cNvSpPr>
            <a:spLocks noGrp="1"/>
          </p:cNvSpPr>
          <p:nvPr>
            <p:ph idx="1"/>
          </p:nvPr>
        </p:nvSpPr>
        <p:spPr/>
        <p:txBody>
          <a:bodyPr>
            <a:normAutofit fontScale="70000" lnSpcReduction="20000"/>
          </a:bodyPr>
          <a:lstStyle/>
          <a:p>
            <a:r>
              <a:rPr lang="en-US" dirty="0"/>
              <a:t>The database is typically the most valuable information resource for any organization, protected by multiple layers of security</a:t>
            </a:r>
          </a:p>
          <a:p>
            <a:pPr lvl="1"/>
            <a:r>
              <a:rPr lang="en-US" dirty="0"/>
              <a:t>Firewalls, authentication, general access control systems, DB access control systems</a:t>
            </a:r>
          </a:p>
          <a:p>
            <a:pPr lvl="1"/>
            <a:r>
              <a:rPr lang="en-US" dirty="0"/>
              <a:t>Encryption becomes the last line of defense in database security. Can be applied to the entire database, at the record level, the attribute level, or level of the individual field</a:t>
            </a:r>
          </a:p>
          <a:p>
            <a:r>
              <a:rPr lang="en-US" dirty="0"/>
              <a:t>Disadvantages to encryption:</a:t>
            </a:r>
          </a:p>
          <a:p>
            <a:pPr lvl="1"/>
            <a:r>
              <a:rPr lang="en-US" dirty="0"/>
              <a:t>Key management</a:t>
            </a:r>
          </a:p>
          <a:p>
            <a:pPr lvl="2"/>
            <a:r>
              <a:rPr lang="en-US" dirty="0"/>
              <a:t>Authorized users must have access to the decryption key for the data for which they have access</a:t>
            </a:r>
          </a:p>
          <a:p>
            <a:pPr lvl="1"/>
            <a:r>
              <a:rPr lang="en-US" dirty="0"/>
              <a:t>Inflexibility</a:t>
            </a:r>
          </a:p>
          <a:p>
            <a:pPr lvl="2"/>
            <a:r>
              <a:rPr lang="en-US" dirty="0"/>
              <a:t>When part or all of the database is encrypted it becomes more difficult to perform record searching</a:t>
            </a:r>
          </a:p>
          <a:p>
            <a:endParaRPr lang="en-SE" dirty="0"/>
          </a:p>
        </p:txBody>
      </p:sp>
      <p:sp>
        <p:nvSpPr>
          <p:cNvPr id="4" name="Slide Number Placeholder 3">
            <a:extLst>
              <a:ext uri="{FF2B5EF4-FFF2-40B4-BE49-F238E27FC236}">
                <a16:creationId xmlns:a16="http://schemas.microsoft.com/office/drawing/2014/main" id="{D528E3C5-4199-4EE1-A3C7-2724D1A2F6FF}"/>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102816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021270"/>
            <a:ext cx="3119264" cy="5355312"/>
          </a:xfrm>
          <a:prstGeom prst="rect">
            <a:avLst/>
          </a:prstGeom>
          <a:noFill/>
        </p:spPr>
        <p:txBody>
          <a:bodyPr wrap="square" rtlCol="0">
            <a:spAutoFit/>
          </a:bodyPr>
          <a:lstStyle/>
          <a:p>
            <a:r>
              <a:rPr lang="en-US" b="1" dirty="0"/>
              <a:t>Data owner</a:t>
            </a:r>
            <a:r>
              <a:rPr lang="en-US" dirty="0"/>
              <a:t>: organization that produces data to be made available for controlled release</a:t>
            </a:r>
          </a:p>
          <a:p>
            <a:endParaRPr lang="en-US" dirty="0"/>
          </a:p>
          <a:p>
            <a:r>
              <a:rPr lang="en-US" b="1" dirty="0"/>
              <a:t>User</a:t>
            </a:r>
            <a:r>
              <a:rPr lang="en-US" dirty="0"/>
              <a:t>: human entity that presents queries to the system</a:t>
            </a:r>
          </a:p>
          <a:p>
            <a:endParaRPr lang="en-US" dirty="0"/>
          </a:p>
          <a:p>
            <a:r>
              <a:rPr lang="en-US" b="1" dirty="0"/>
              <a:t>Client</a:t>
            </a:r>
            <a:r>
              <a:rPr lang="en-US" dirty="0"/>
              <a:t>: frontend that transforms user queries into queries on the encrypted data stored on the server</a:t>
            </a:r>
          </a:p>
          <a:p>
            <a:endParaRPr lang="en-US" dirty="0"/>
          </a:p>
          <a:p>
            <a:r>
              <a:rPr lang="en-US" b="1" dirty="0"/>
              <a:t>Server</a:t>
            </a:r>
            <a:r>
              <a:rPr lang="en-US" dirty="0"/>
              <a:t>: an organization that receives the encrypted data from a data owner and makes them available for distribution to clients</a:t>
            </a:r>
          </a:p>
        </p:txBody>
      </p:sp>
      <p:sp>
        <p:nvSpPr>
          <p:cNvPr id="5" name="Title 4">
            <a:extLst>
              <a:ext uri="{FF2B5EF4-FFF2-40B4-BE49-F238E27FC236}">
                <a16:creationId xmlns:a16="http://schemas.microsoft.com/office/drawing/2014/main" id="{71044DDD-0876-48E1-8066-74D4B987CE36}"/>
              </a:ext>
            </a:extLst>
          </p:cNvPr>
          <p:cNvSpPr>
            <a:spLocks noGrp="1"/>
          </p:cNvSpPr>
          <p:nvPr>
            <p:ph type="title"/>
          </p:nvPr>
        </p:nvSpPr>
        <p:spPr/>
        <p:txBody>
          <a:bodyPr/>
          <a:lstStyle/>
          <a:p>
            <a:r>
              <a:rPr lang="en-US" dirty="0"/>
              <a:t>A Database Encryption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4" name="Picture 3">
            <a:extLst>
              <a:ext uri="{FF2B5EF4-FFF2-40B4-BE49-F238E27FC236}">
                <a16:creationId xmlns:a16="http://schemas.microsoft.com/office/drawing/2014/main" id="{0F11FD8A-4114-4B64-A63A-0812F71601FF}"/>
              </a:ext>
            </a:extLst>
          </p:cNvPr>
          <p:cNvPicPr>
            <a:picLocks noChangeAspect="1"/>
          </p:cNvPicPr>
          <p:nvPr/>
        </p:nvPicPr>
        <p:blipFill>
          <a:blip r:embed="rId3"/>
          <a:stretch>
            <a:fillRect/>
          </a:stretch>
        </p:blipFill>
        <p:spPr>
          <a:xfrm>
            <a:off x="3047269" y="1340768"/>
            <a:ext cx="6066632" cy="4727025"/>
          </a:xfrm>
          <a:prstGeom prst="rect">
            <a:avLst/>
          </a:prstGeom>
        </p:spPr>
      </p:pic>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BA48-AE78-48E5-B642-F79141717956}"/>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C6009A45-1597-4956-9ADF-42DC166113FA}"/>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6E91C309-2B58-49BB-9AA5-C8A7E0A511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pic>
        <p:nvPicPr>
          <p:cNvPr id="5" name="Picture 4">
            <a:extLst>
              <a:ext uri="{FF2B5EF4-FFF2-40B4-BE49-F238E27FC236}">
                <a16:creationId xmlns:a16="http://schemas.microsoft.com/office/drawing/2014/main" id="{9A681CFF-FB4B-4532-AF48-0CC919D3CB00}"/>
              </a:ext>
            </a:extLst>
          </p:cNvPr>
          <p:cNvPicPr>
            <a:picLocks noChangeAspect="1"/>
          </p:cNvPicPr>
          <p:nvPr/>
        </p:nvPicPr>
        <p:blipFill>
          <a:blip r:embed="rId2"/>
          <a:stretch>
            <a:fillRect/>
          </a:stretch>
        </p:blipFill>
        <p:spPr>
          <a:xfrm>
            <a:off x="2339752" y="1170596"/>
            <a:ext cx="5391902" cy="5372850"/>
          </a:xfrm>
          <a:prstGeom prst="rect">
            <a:avLst/>
          </a:prstGeom>
        </p:spPr>
      </p:pic>
    </p:spTree>
    <p:extLst>
      <p:ext uri="{BB962C8B-B14F-4D97-AF65-F5344CB8AC3E}">
        <p14:creationId xmlns:p14="http://schemas.microsoft.com/office/powerpoint/2010/main" val="2762345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DE0-DC7A-4115-A989-580AB3DD6C36}"/>
              </a:ext>
            </a:extLst>
          </p:cNvPr>
          <p:cNvSpPr>
            <a:spLocks noGrp="1"/>
          </p:cNvSpPr>
          <p:nvPr>
            <p:ph type="title"/>
          </p:nvPr>
        </p:nvSpPr>
        <p:spPr/>
        <p:txBody>
          <a:bodyPr/>
          <a:lstStyle/>
          <a:p>
            <a:endParaRPr lang="en-SE"/>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41AA2F-28ED-40FE-8B04-5D067BC74F06}"/>
                  </a:ext>
                </a:extLst>
              </p:cNvPr>
              <p:cNvSpPr>
                <a:spLocks noGrp="1"/>
              </p:cNvSpPr>
              <p:nvPr>
                <p:ph idx="1"/>
              </p:nvPr>
            </p:nvSpPr>
            <p:spPr>
              <a:xfrm>
                <a:off x="323528" y="1196753"/>
                <a:ext cx="4212469" cy="5256584"/>
              </a:xfrm>
            </p:spPr>
            <p:txBody>
              <a:bodyPr>
                <a:normAutofit fontScale="70000" lnSpcReduction="20000"/>
              </a:bodyPr>
              <a:lstStyle/>
              <a:p>
                <a:r>
                  <a:rPr lang="en-US" kern="1200" dirty="0">
                    <a:latin typeface="Arial" pitchFamily="-110" charset="0"/>
                    <a:ea typeface="ＭＳ Ｐゴシック" pitchFamily="-110" charset="-128"/>
                    <a:cs typeface="ＭＳ Ｐゴシック" pitchFamily="-110" charset="-128"/>
                  </a:rPr>
                  <a:t>Each row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𝑅</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oMath>
                </a14:m>
                <a:r>
                  <a:rPr lang="en-US" kern="1200" dirty="0">
                    <a:latin typeface="Arial" pitchFamily="-110" charset="0"/>
                    <a:ea typeface="ＭＳ Ｐゴシック" pitchFamily="-110" charset="-128"/>
                    <a:cs typeface="ＭＳ Ｐゴシック" pitchFamily="-110" charset="-128"/>
                  </a:rPr>
                  <a:t> is treated as a contiguous binary block </a:t>
                </a:r>
                <a14:m>
                  <m:oMath xmlns:m="http://schemas.openxmlformats.org/officeDocument/2006/math">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𝑥</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b="0" i="1" kern="1200" dirty="0" smtClean="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r>
                  <a:rPr lang="en-US" kern="1200" dirty="0">
                    <a:latin typeface="Arial" pitchFamily="-110" charset="0"/>
                    <a:ea typeface="ＭＳ Ｐゴシック" pitchFamily="-110" charset="-128"/>
                    <a:cs typeface="ＭＳ Ｐゴシック" pitchFamily="-110" charset="-128"/>
                  </a:rPr>
                  <a:t>The entire row is encrypted as </a:t>
                </a:r>
                <a14:m>
                  <m:oMath xmlns:m="http://schemas.openxmlformats.org/officeDocument/2006/math">
                    <m:r>
                      <a:rPr lang="en-US" b="0" i="1" kern="1200" smtClean="0">
                        <a:latin typeface="Cambria Math" panose="02040503050406030204" pitchFamily="18" charset="0"/>
                        <a:ea typeface="ＭＳ Ｐゴシック" pitchFamily="-110" charset="-128"/>
                        <a:cs typeface="ＭＳ Ｐゴシック" pitchFamily="-110" charset="-128"/>
                      </a:rPr>
                      <m:t>𝐸</m:t>
                    </m:r>
                    <m:r>
                      <a:rPr lang="en-US" b="0" i="1" kern="1200" smtClean="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𝑘</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𝐵</m:t>
                        </m:r>
                      </m:e>
                      <m:sub>
                        <m:r>
                          <a:rPr lang="en-US" b="0" i="1" kern="1200" smtClean="0">
                            <a:latin typeface="Cambria Math" panose="02040503050406030204" pitchFamily="18" charset="0"/>
                            <a:ea typeface="ＭＳ Ｐゴシック" pitchFamily="-110" charset="-128"/>
                            <a:cs typeface="ＭＳ Ｐゴシック" pitchFamily="-110" charset="-128"/>
                          </a:rPr>
                          <m:t>𝑖</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r>
                  <a:rPr lang="en-US" kern="1200" dirty="0">
                    <a:latin typeface="Arial" pitchFamily="-110" charset="0"/>
                    <a:ea typeface="ＭＳ Ｐゴシック" pitchFamily="-110" charset="-128"/>
                    <a:cs typeface="ＭＳ Ｐゴシック" pitchFamily="-110" charset="-128"/>
                  </a:rPr>
                  <a:t>.</a:t>
                </a:r>
              </a:p>
              <a:p>
                <a:r>
                  <a:rPr lang="en-US" kern="1200" dirty="0">
                    <a:latin typeface="Arial" pitchFamily="-110" charset="0"/>
                    <a:ea typeface="ＭＳ Ｐゴシック" pitchFamily="-110" charset="-128"/>
                    <a:cs typeface="ＭＳ Ｐゴシック" pitchFamily="-110" charset="-128"/>
                  </a:rPr>
                  <a:t>To assist in data retrieval, attribute indexes are created for some or all of the attributes. For each row, the mapping from unencrypted to encrypted database is as follows:</a:t>
                </a:r>
              </a:p>
              <a:p>
                <a14:m>
                  <m:oMath xmlns:m="http://schemas.openxmlformats.org/officeDocument/2006/math">
                    <m:d>
                      <m:dPr>
                        <m:ctrlPr>
                          <a:rPr lang="en-US" i="1" kern="1200">
                            <a:latin typeface="Cambria Math" panose="02040503050406030204" pitchFamily="18" charset="0"/>
                            <a:ea typeface="ＭＳ Ｐゴシック" pitchFamily="-110" charset="-128"/>
                            <a:cs typeface="ＭＳ Ｐゴシック" pitchFamily="-110" charset="-128"/>
                          </a:rPr>
                        </m:ctrlPr>
                      </m:dPr>
                      <m:e>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2</m:t>
                            </m:r>
                          </m:sub>
                        </m:sSub>
                        <m:r>
                          <m:rPr>
                            <m:nor/>
                          </m:rPr>
                          <a:rPr lang="en-US" kern="1200" dirty="0">
                            <a:latin typeface="Arial" pitchFamily="-110" charset="0"/>
                            <a:ea typeface="ＭＳ Ｐゴシック" pitchFamily="-110" charset="-128"/>
                            <a:cs typeface="ＭＳ Ｐゴシック" pitchFamily="-110" charset="-128"/>
                          </a:rPr>
                          <m:t>||</m:t>
                        </m:r>
                        <m:r>
                          <a:rPr lang="en-US" i="1" kern="1200" dirty="0">
                            <a:latin typeface="Cambria Math" panose="02040503050406030204" pitchFamily="18" charset="0"/>
                            <a:ea typeface="ＭＳ Ｐゴシック" pitchFamily="-110" charset="-128"/>
                            <a:cs typeface="ＭＳ Ｐゴシック" pitchFamily="-110" charset="-128"/>
                          </a:rPr>
                          <m:t>…</m:t>
                        </m:r>
                        <m:r>
                          <m:rPr>
                            <m:nor/>
                          </m:rPr>
                          <a:rPr lang="en-US" kern="1200" dirty="0">
                            <a:latin typeface="Arial" pitchFamily="-110"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𝑥</m:t>
                            </m:r>
                          </m:e>
                          <m:sub>
                            <m:r>
                              <a:rPr lang="en-US" i="1" kern="1200">
                                <a:latin typeface="Cambria Math" panose="02040503050406030204" pitchFamily="18" charset="0"/>
                                <a:ea typeface="ＭＳ Ｐゴシック" pitchFamily="-110" charset="-128"/>
                                <a:cs typeface="ＭＳ Ｐゴシック" pitchFamily="-110" charset="-128"/>
                              </a:rPr>
                              <m:t>𝑖𝑀</m:t>
                            </m:r>
                          </m:sub>
                        </m:sSub>
                      </m:e>
                    </m:d>
                    <m:r>
                      <a:rPr lang="en-US" b="0" i="1" kern="1200" smtClean="0">
                        <a:latin typeface="Cambria Math" panose="02040503050406030204" pitchFamily="18" charset="0"/>
                        <a:ea typeface="ＭＳ Ｐゴシック" pitchFamily="-110" charset="-128"/>
                        <a:cs typeface="ＭＳ Ｐゴシック" pitchFamily="-110" charset="-128"/>
                      </a:rPr>
                      <m:t>→[</m:t>
                    </m:r>
                    <m:r>
                      <a:rPr lang="en-US" i="1" kern="1200">
                        <a:latin typeface="Cambria Math" panose="02040503050406030204" pitchFamily="18" charset="0"/>
                        <a:ea typeface="ＭＳ Ｐゴシック" pitchFamily="-110" charset="-128"/>
                        <a:cs typeface="ＭＳ Ｐゴシック" pitchFamily="-110" charset="-128"/>
                      </a:rPr>
                      <m:t>𝐸</m:t>
                    </m:r>
                    <m:d>
                      <m:dPr>
                        <m:ctrlPr>
                          <a:rPr lang="en-US" i="1" kern="1200">
                            <a:latin typeface="Cambria Math" panose="02040503050406030204" pitchFamily="18" charset="0"/>
                            <a:ea typeface="ＭＳ Ｐゴシック" pitchFamily="-110" charset="-128"/>
                            <a:cs typeface="ＭＳ Ｐゴシック" pitchFamily="-110" charset="-128"/>
                          </a:rPr>
                        </m:ctrlPr>
                      </m:dPr>
                      <m:e>
                        <m:r>
                          <a:rPr lang="en-US" i="1" kern="1200">
                            <a:latin typeface="Cambria Math" panose="02040503050406030204" pitchFamily="18" charset="0"/>
                            <a:ea typeface="ＭＳ Ｐゴシック" pitchFamily="-110" charset="-128"/>
                            <a:cs typeface="ＭＳ Ｐゴシック" pitchFamily="-110" charset="-128"/>
                          </a:rPr>
                          <m:t>𝑘</m:t>
                        </m:r>
                        <m:r>
                          <a:rPr lang="en-US" i="1" kern="120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𝐵</m:t>
                            </m:r>
                          </m:e>
                          <m:sub>
                            <m:r>
                              <a:rPr lang="en-US" i="1" kern="1200">
                                <a:latin typeface="Cambria Math" panose="02040503050406030204" pitchFamily="18" charset="0"/>
                                <a:ea typeface="ＭＳ Ｐゴシック" pitchFamily="-110" charset="-128"/>
                                <a:cs typeface="ＭＳ Ｐゴシック" pitchFamily="-110" charset="-128"/>
                              </a:rPr>
                              <m:t>𝑖</m:t>
                            </m:r>
                          </m:sub>
                        </m:sSub>
                      </m:e>
                    </m:d>
                    <m:r>
                      <a:rPr lang="en-US" b="0" i="1" kern="1200" smtClean="0">
                        <a:latin typeface="Cambria Math" panose="02040503050406030204" pitchFamily="18" charset="0"/>
                        <a:ea typeface="ＭＳ Ｐゴシック" pitchFamily="-110" charset="-128"/>
                        <a:cs typeface="ＭＳ Ｐゴシック" pitchFamily="-110" charset="-128"/>
                      </a:rPr>
                      <m:t>, </m:t>
                    </m:r>
                    <m:sSub>
                      <m:sSubPr>
                        <m:ctrlPr>
                          <a:rPr lang="en-US" b="0" i="1" kern="1200" smtClean="0">
                            <a:latin typeface="Cambria Math" panose="02040503050406030204" pitchFamily="18" charset="0"/>
                            <a:ea typeface="ＭＳ Ｐゴシック" pitchFamily="-110" charset="-128"/>
                            <a:cs typeface="ＭＳ Ｐゴシック" pitchFamily="-110" charset="-128"/>
                          </a:rPr>
                        </m:ctrlPr>
                      </m:sSubPr>
                      <m:e>
                        <m:r>
                          <a:rPr lang="en-US" b="0" i="1" kern="1200" smtClean="0">
                            <a:latin typeface="Cambria Math" panose="02040503050406030204" pitchFamily="18" charset="0"/>
                            <a:ea typeface="ＭＳ Ｐゴシック" pitchFamily="-110" charset="-128"/>
                            <a:cs typeface="ＭＳ Ｐゴシック" pitchFamily="-110" charset="-128"/>
                          </a:rPr>
                          <m:t>𝐼</m:t>
                        </m:r>
                      </m:e>
                      <m:sub>
                        <m:r>
                          <a:rPr lang="en-US" b="0" i="1" kern="1200" smtClean="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1</m:t>
                        </m:r>
                      </m:sub>
                    </m:sSub>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i="1" kern="1200">
                            <a:latin typeface="Cambria Math" panose="02040503050406030204" pitchFamily="18" charset="0"/>
                            <a:ea typeface="ＭＳ Ｐゴシック" pitchFamily="-110" charset="-128"/>
                            <a:cs typeface="ＭＳ Ｐゴシック" pitchFamily="-110" charset="-128"/>
                          </a:rPr>
                          <m:t>1</m:t>
                        </m:r>
                      </m:sub>
                    </m:sSub>
                    <m:r>
                      <a:rPr lang="en-US" i="1" kern="1200">
                        <a:latin typeface="Cambria Math" panose="02040503050406030204" pitchFamily="18" charset="0"/>
                        <a:ea typeface="ＭＳ Ｐゴシック" pitchFamily="-110" charset="-128"/>
                        <a:cs typeface="ＭＳ Ｐゴシック" pitchFamily="-110" charset="-128"/>
                      </a:rPr>
                      <m:t>,</m:t>
                    </m:r>
                    <m:r>
                      <a:rPr lang="en-US" b="0" i="1" kern="1200" smtClean="0">
                        <a:latin typeface="Cambria Math" panose="02040503050406030204" pitchFamily="18" charset="0"/>
                        <a:ea typeface="ＭＳ Ｐゴシック" pitchFamily="-110" charset="-128"/>
                        <a:cs typeface="ＭＳ Ｐゴシック" pitchFamily="-110" charset="-128"/>
                      </a:rPr>
                      <m:t>…,</m:t>
                    </m:r>
                    <m:sSub>
                      <m:sSubPr>
                        <m:ctrlPr>
                          <a:rPr lang="en-US" i="1" kern="1200">
                            <a:latin typeface="Cambria Math" panose="02040503050406030204" pitchFamily="18" charset="0"/>
                            <a:ea typeface="ＭＳ Ｐゴシック" pitchFamily="-110" charset="-128"/>
                            <a:cs typeface="ＭＳ Ｐゴシック" pitchFamily="-110" charset="-128"/>
                          </a:rPr>
                        </m:ctrlPr>
                      </m:sSubPr>
                      <m:e>
                        <m:r>
                          <a:rPr lang="en-US" i="1" kern="1200">
                            <a:latin typeface="Cambria Math" panose="02040503050406030204" pitchFamily="18" charset="0"/>
                            <a:ea typeface="ＭＳ Ｐゴシック" pitchFamily="-110" charset="-128"/>
                            <a:cs typeface="ＭＳ Ｐゴシック" pitchFamily="-110" charset="-128"/>
                          </a:rPr>
                          <m:t>𝐼</m:t>
                        </m:r>
                      </m:e>
                      <m:sub>
                        <m:r>
                          <a:rPr lang="en-US" i="1" kern="1200">
                            <a:latin typeface="Cambria Math" panose="02040503050406030204" pitchFamily="18" charset="0"/>
                            <a:ea typeface="ＭＳ Ｐゴシック" pitchFamily="-110" charset="-128"/>
                            <a:cs typeface="ＭＳ Ｐゴシック" pitchFamily="-110" charset="-128"/>
                          </a:rPr>
                          <m:t>𝑖</m:t>
                        </m:r>
                        <m:r>
                          <a:rPr lang="en-US" b="0" i="1" kern="1200" smtClean="0">
                            <a:latin typeface="Cambria Math" panose="02040503050406030204" pitchFamily="18" charset="0"/>
                            <a:ea typeface="ＭＳ Ｐゴシック" pitchFamily="-110" charset="-128"/>
                            <a:cs typeface="ＭＳ Ｐゴシック" pitchFamily="-110" charset="-128"/>
                          </a:rPr>
                          <m:t>𝑀</m:t>
                        </m:r>
                      </m:sub>
                    </m:sSub>
                    <m:r>
                      <a:rPr lang="en-US" b="0" i="1" kern="1200" smtClean="0">
                        <a:latin typeface="Cambria Math" panose="02040503050406030204" pitchFamily="18" charset="0"/>
                        <a:ea typeface="ＭＳ Ｐゴシック" pitchFamily="-110" charset="-128"/>
                        <a:cs typeface="ＭＳ Ｐゴシック" pitchFamily="-110" charset="-128"/>
                      </a:rPr>
                      <m:t>]</m:t>
                    </m:r>
                  </m:oMath>
                </a14:m>
                <a:endParaRPr lang="en-US" kern="1200" dirty="0">
                  <a:latin typeface="Arial" pitchFamily="-110" charset="0"/>
                  <a:ea typeface="ＭＳ Ｐゴシック" pitchFamily="-110" charset="-128"/>
                  <a:cs typeface="ＭＳ Ｐゴシック" pitchFamily="-110" charset="-128"/>
                </a:endParaRPr>
              </a:p>
              <a:p>
                <a:endParaRPr lang="en-US" kern="1200" dirty="0">
                  <a:latin typeface="Arial" pitchFamily="-110" charset="0"/>
                  <a:ea typeface="ＭＳ Ｐゴシック" pitchFamily="-110" charset="-128"/>
                  <a:cs typeface="ＭＳ Ｐゴシック" pitchFamily="-110" charset="-128"/>
                </a:endParaRPr>
              </a:p>
            </p:txBody>
          </p:sp>
        </mc:Choice>
        <mc:Fallback xmlns="">
          <p:sp>
            <p:nvSpPr>
              <p:cNvPr id="3" name="Content Placeholder 2">
                <a:extLst>
                  <a:ext uri="{FF2B5EF4-FFF2-40B4-BE49-F238E27FC236}">
                    <a16:creationId xmlns:a16="http://schemas.microsoft.com/office/drawing/2014/main" id="{1341AA2F-28ED-40FE-8B04-5D067BC74F06}"/>
                  </a:ext>
                </a:extLst>
              </p:cNvPr>
              <p:cNvSpPr>
                <a:spLocks noGrp="1" noRot="1" noChangeAspect="1" noMove="1" noResize="1" noEditPoints="1" noAdjustHandles="1" noChangeArrowheads="1" noChangeShapeType="1" noTextEdit="1"/>
              </p:cNvSpPr>
              <p:nvPr>
                <p:ph idx="1"/>
              </p:nvPr>
            </p:nvSpPr>
            <p:spPr>
              <a:xfrm>
                <a:off x="323528" y="1196753"/>
                <a:ext cx="4212469" cy="5256584"/>
              </a:xfrm>
              <a:blipFill>
                <a:blip r:embed="rId3"/>
                <a:stretch>
                  <a:fillRect l="-2315" t="-2317" r="-202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93B5062-5F73-49D5-A81F-B1C01E4893C4}"/>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pic>
        <p:nvPicPr>
          <p:cNvPr id="5" name="Picture 4">
            <a:extLst>
              <a:ext uri="{FF2B5EF4-FFF2-40B4-BE49-F238E27FC236}">
                <a16:creationId xmlns:a16="http://schemas.microsoft.com/office/drawing/2014/main" id="{7D748F0D-CAFC-441B-B561-81D0603D3590}"/>
              </a:ext>
            </a:extLst>
          </p:cNvPr>
          <p:cNvPicPr>
            <a:picLocks noChangeAspect="1"/>
          </p:cNvPicPr>
          <p:nvPr/>
        </p:nvPicPr>
        <p:blipFill>
          <a:blip r:embed="rId4"/>
          <a:stretch>
            <a:fillRect/>
          </a:stretch>
        </p:blipFill>
        <p:spPr>
          <a:xfrm>
            <a:off x="4332813" y="3507233"/>
            <a:ext cx="4724149" cy="2946104"/>
          </a:xfrm>
          <a:prstGeom prst="rect">
            <a:avLst/>
          </a:prstGeom>
        </p:spPr>
      </p:pic>
      <p:pic>
        <p:nvPicPr>
          <p:cNvPr id="6" name="Picture 5" descr="f3.pdf">
            <a:extLst>
              <a:ext uri="{FF2B5EF4-FFF2-40B4-BE49-F238E27FC236}">
                <a16:creationId xmlns:a16="http://schemas.microsoft.com/office/drawing/2014/main" id="{DF6C6E56-A52B-46B3-BE3A-CFDAAC6EDA25}"/>
              </a:ext>
            </a:extLst>
          </p:cNvPr>
          <p:cNvPicPr>
            <a:picLocks noChangeAspect="1"/>
          </p:cNvPicPr>
          <p:nvPr/>
        </p:nvPicPr>
        <p:blipFill rotWithShape="1">
          <a:blip r:embed="rId5">
            <a:extLst>
              <a:ext uri="{28A0092B-C50C-407E-A947-70E740481C1C}">
                <a14:useLocalDpi xmlns:a14="http://schemas.microsoft.com/office/drawing/2010/main" val="0"/>
              </a:ext>
            </a:extLst>
          </a:blip>
          <a:srcRect l="22080" t="10830" r="17750" b="52644"/>
          <a:stretch/>
        </p:blipFill>
        <p:spPr>
          <a:xfrm>
            <a:off x="4608004" y="37614"/>
            <a:ext cx="4448958" cy="3495101"/>
          </a:xfrm>
          <a:prstGeom prst="rect">
            <a:avLst/>
          </a:prstGeom>
          <a:solidFill>
            <a:sysClr val="window" lastClr="FFFFFF"/>
          </a:solidFill>
        </p:spPr>
      </p:pic>
    </p:spTree>
    <p:extLst>
      <p:ext uri="{BB962C8B-B14F-4D97-AF65-F5344CB8AC3E}">
        <p14:creationId xmlns:p14="http://schemas.microsoft.com/office/powerpoint/2010/main" val="1096342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503-DA92-4BF9-A1EC-B1BB24B79E61}"/>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8D7A03A2-E028-49B9-983C-5303DE51DF93}"/>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E8FE5BB7-56D8-4E57-81DC-268EAB888AD8}"/>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pic>
        <p:nvPicPr>
          <p:cNvPr id="5" name="Picture 4">
            <a:extLst>
              <a:ext uri="{FF2B5EF4-FFF2-40B4-BE49-F238E27FC236}">
                <a16:creationId xmlns:a16="http://schemas.microsoft.com/office/drawing/2014/main" id="{86D3D5D6-B376-43E8-9395-5CADE796E870}"/>
              </a:ext>
            </a:extLst>
          </p:cNvPr>
          <p:cNvPicPr>
            <a:picLocks noChangeAspect="1"/>
          </p:cNvPicPr>
          <p:nvPr/>
        </p:nvPicPr>
        <p:blipFill>
          <a:blip r:embed="rId3"/>
          <a:stretch>
            <a:fillRect/>
          </a:stretch>
        </p:blipFill>
        <p:spPr>
          <a:xfrm>
            <a:off x="683568" y="70079"/>
            <a:ext cx="7704856" cy="6628354"/>
          </a:xfrm>
          <a:prstGeom prst="rect">
            <a:avLst/>
          </a:prstGeom>
        </p:spPr>
      </p:pic>
    </p:spTree>
    <p:extLst>
      <p:ext uri="{BB962C8B-B14F-4D97-AF65-F5344CB8AC3E}">
        <p14:creationId xmlns:p14="http://schemas.microsoft.com/office/powerpoint/2010/main" val="4213302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9C1-C367-4526-AF21-6E2842BC567E}"/>
              </a:ext>
            </a:extLst>
          </p:cNvPr>
          <p:cNvSpPr>
            <a:spLocks noGrp="1"/>
          </p:cNvSpPr>
          <p:nvPr>
            <p:ph type="title"/>
          </p:nvPr>
        </p:nvSpPr>
        <p:spPr/>
        <p:txBody>
          <a:bodyPr/>
          <a:lstStyle/>
          <a:p>
            <a:r>
              <a:rPr lang="en-US" kern="1200" dirty="0">
                <a:latin typeface="Arial" pitchFamily="-110" charset="0"/>
                <a:ea typeface="ＭＳ Ｐゴシック" pitchFamily="-110" charset="-128"/>
                <a:cs typeface="ＭＳ Ｐゴシック" pitchFamily="-110" charset="-128"/>
              </a:rPr>
              <a:t>Table 5.3 Explanations</a:t>
            </a:r>
            <a:endParaRPr lang="en-SE" dirty="0"/>
          </a:p>
        </p:txBody>
      </p:sp>
      <p:sp>
        <p:nvSpPr>
          <p:cNvPr id="3" name="Content Placeholder 2">
            <a:extLst>
              <a:ext uri="{FF2B5EF4-FFF2-40B4-BE49-F238E27FC236}">
                <a16:creationId xmlns:a16="http://schemas.microsoft.com/office/drawing/2014/main" id="{40A33FA0-E810-4782-A59E-9F312AACBAF7}"/>
              </a:ext>
            </a:extLst>
          </p:cNvPr>
          <p:cNvSpPr>
            <a:spLocks noGrp="1"/>
          </p:cNvSpPr>
          <p:nvPr>
            <p:ph idx="1"/>
          </p:nvPr>
        </p:nvSpPr>
        <p:spPr/>
        <p:txBody>
          <a:bodyPr>
            <a:normAutofit fontScale="47500" lnSpcReduction="20000"/>
          </a:bodyPr>
          <a:lstStyle/>
          <a:p>
            <a:r>
              <a:rPr lang="en-US" kern="1200" dirty="0">
                <a:latin typeface="Arial" pitchFamily="-110" charset="0"/>
                <a:ea typeface="ＭＳ Ｐゴシック" pitchFamily="-110" charset="-128"/>
                <a:cs typeface="ＭＳ Ｐゴシック" pitchFamily="-110" charset="-128"/>
              </a:rPr>
              <a:t>Suppose employee ID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values lie in the range [1, 1000]. We can divide these values into five partitions: [1, 200], [201, 400], [401, 600], [601, 800], and [801, 1000], assigned index values 1, 2, 3, 4, and 5, respectively. For a text field, we can derive an index from the first letter of the attribute value. For the attribute </a:t>
            </a:r>
            <a:r>
              <a:rPr lang="en-US" kern="1200" dirty="0" err="1">
                <a:latin typeface="Arial" pitchFamily="-110" charset="0"/>
                <a:ea typeface="ＭＳ Ｐゴシック" pitchFamily="-110" charset="-128"/>
                <a:cs typeface="ＭＳ Ｐゴシック" pitchFamily="-110" charset="-128"/>
              </a:rPr>
              <a:t>ename</a:t>
            </a:r>
            <a:r>
              <a:rPr lang="en-US" kern="1200" dirty="0">
                <a:latin typeface="Arial" pitchFamily="-110" charset="0"/>
                <a:ea typeface="ＭＳ Ｐゴシック" pitchFamily="-110" charset="-128"/>
                <a:cs typeface="ＭＳ Ｐゴシック" pitchFamily="-110" charset="-128"/>
              </a:rPr>
              <a:t> , let us assign index 1 to values starting with A or B, index 2 to values starting with C or D, and so on. Similar partitioning schemes can be used for each of the attributes. </a:t>
            </a:r>
          </a:p>
          <a:p>
            <a:r>
              <a:rPr lang="en-US" kern="1200" dirty="0">
                <a:latin typeface="Arial" pitchFamily="-110" charset="0"/>
                <a:ea typeface="ＭＳ Ｐゴシック" pitchFamily="-110" charset="-128"/>
                <a:cs typeface="ＭＳ Ｐゴシック" pitchFamily="-110" charset="-128"/>
              </a:rPr>
              <a:t>In Table 5.3b, the values in the first column represent the encrypted values for each row. The remaining columns show index values for the corresponding attribute values. The mapping functions between attribute values and index values constitute metadata that are stored at the client and data owner locations but not at the server.</a:t>
            </a:r>
          </a:p>
          <a:p>
            <a:r>
              <a:rPr lang="en-US" kern="1200" dirty="0">
                <a:latin typeface="Arial" pitchFamily="-110" charset="0"/>
                <a:ea typeface="ＭＳ Ｐゴシック" pitchFamily="-110" charset="-128"/>
                <a:cs typeface="ＭＳ Ｐゴシック" pitchFamily="-110" charset="-128"/>
              </a:rPr>
              <a:t>This arrangement provides for more efficient data retrieval. Suppose, for example, a user requests records for all employees with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6 &lt; 300. The query processor requests all records with I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 =  2. These are returned by the server. The query processor decrypts all rows returned, discards those that do not match the original query, and returns the requested unencrypted data to the user. </a:t>
            </a:r>
          </a:p>
          <a:p>
            <a:r>
              <a:rPr lang="en-US" kern="1200" dirty="0">
                <a:latin typeface="Arial" pitchFamily="-110" charset="0"/>
                <a:ea typeface="ＭＳ Ｐゴシック" pitchFamily="-110" charset="-128"/>
                <a:cs typeface="ＭＳ Ｐゴシック" pitchFamily="-110" charset="-128"/>
              </a:rPr>
              <a:t>The indexing scheme provides some information to an attacker, namely a rough relative ordering of rows by a given attribute. To obscure such information, the ordering of indexes can be randomized. For example, the </a:t>
            </a:r>
            <a:r>
              <a:rPr lang="en-US" kern="1200" dirty="0" err="1">
                <a:latin typeface="Arial" pitchFamily="-110" charset="0"/>
                <a:ea typeface="ＭＳ Ｐゴシック" pitchFamily="-110" charset="-128"/>
                <a:cs typeface="ＭＳ Ｐゴシック" pitchFamily="-110" charset="-128"/>
              </a:rPr>
              <a:t>eid</a:t>
            </a:r>
            <a:r>
              <a:rPr lang="en-US" kern="1200" dirty="0">
                <a:latin typeface="Arial" pitchFamily="-110" charset="0"/>
                <a:ea typeface="ＭＳ Ｐゴシック" pitchFamily="-110" charset="-128"/>
                <a:cs typeface="ＭＳ Ｐゴシック" pitchFamily="-110" charset="-128"/>
              </a:rPr>
              <a:t>  values could be partitioned by mapping [1, 200], [201, 400], [401, 600], [601, 800], and [801, 1000] into 2, 3, 5, 1, and 4, respectively. Because the metadata are not stored at the server, an attacker could not gain this information from the server.</a:t>
            </a:r>
          </a:p>
        </p:txBody>
      </p:sp>
      <p:sp>
        <p:nvSpPr>
          <p:cNvPr id="4" name="Slide Number Placeholder 3">
            <a:extLst>
              <a:ext uri="{FF2B5EF4-FFF2-40B4-BE49-F238E27FC236}">
                <a16:creationId xmlns:a16="http://schemas.microsoft.com/office/drawing/2014/main" id="{D72294F6-29D2-451C-BC16-1F7BB4EB54E2}"/>
              </a:ext>
            </a:extLst>
          </p:cNvPr>
          <p:cNvSpPr>
            <a:spLocks noGrp="1"/>
          </p:cNvSpPr>
          <p:nvPr>
            <p:ph type="sldNum" sz="quarter" idx="12"/>
          </p:nvPr>
        </p:nvSpPr>
        <p:spPr/>
        <p:txBody>
          <a:bodyPr/>
          <a:lstStyle/>
          <a:p>
            <a:pPr>
              <a:defRPr/>
            </a:pPr>
            <a:fld id="{F57F456A-00AF-44E6-8D70-638C0D0130FF}" type="slidenum">
              <a:rPr lang="en-US" altLang="zh-CN" smtClean="0"/>
              <a:pPr>
                <a:defRPr/>
              </a:pPr>
              <a:t>32</a:t>
            </a:fld>
            <a:endParaRPr lang="en-US" altLang="zh-CN" dirty="0"/>
          </a:p>
        </p:txBody>
      </p:sp>
    </p:spTree>
    <p:extLst>
      <p:ext uri="{BB962C8B-B14F-4D97-AF65-F5344CB8AC3E}">
        <p14:creationId xmlns:p14="http://schemas.microsoft.com/office/powerpoint/2010/main" val="147776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Computing:</a:t>
            </a: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latin typeface="+mn-lt"/>
              </a:rPr>
              <a:t>NIST defines cloud computing, in NIST SP-800-145 (</a:t>
            </a:r>
            <a:r>
              <a:rPr lang="en-US" sz="2200" i="1" dirty="0">
                <a:latin typeface="+mn-lt"/>
              </a:rPr>
              <a:t>The</a:t>
            </a:r>
            <a:r>
              <a:rPr lang="en-US" sz="2200" dirty="0">
                <a:latin typeface="+mn-lt"/>
              </a:rPr>
              <a:t> </a:t>
            </a:r>
            <a:r>
              <a:rPr lang="en-US" sz="2200" i="1" dirty="0">
                <a:latin typeface="+mn-lt"/>
              </a:rPr>
              <a:t>NIST Definition of Cloud Computing</a:t>
            </a:r>
            <a:r>
              <a:rPr lang="en-US" sz="2200" dirty="0">
                <a:latin typeface="+mn-lt"/>
              </a:rPr>
              <a:t>, September 2011</a:t>
            </a:r>
            <a:r>
              <a:rPr lang="en-US" sz="2200" i="1" dirty="0">
                <a:latin typeface="+mn-lt"/>
              </a:rPr>
              <a:t>) </a:t>
            </a:r>
            <a:r>
              <a:rPr lang="en-US" sz="2200" dirty="0">
                <a:latin typeface="+mn-lt"/>
              </a:rPr>
              <a:t>as follows:</a:t>
            </a:r>
          </a:p>
        </p:txBody>
      </p:sp>
      <p:sp>
        <p:nvSpPr>
          <p:cNvPr id="6" name="TextBox 5"/>
          <p:cNvSpPr txBox="1"/>
          <p:nvPr/>
        </p:nvSpPr>
        <p:spPr>
          <a:xfrm>
            <a:off x="899592" y="2162071"/>
            <a:ext cx="7344816" cy="4154984"/>
          </a:xfrm>
          <a:prstGeom prst="rect">
            <a:avLst/>
          </a:prstGeom>
          <a:noFill/>
        </p:spPr>
        <p:txBody>
          <a:bodyPr wrap="square" rtlCol="0">
            <a:spAutoFit/>
          </a:bodyPr>
          <a:lstStyle/>
          <a:p>
            <a:r>
              <a:rPr lang="en-US" sz="2400" dirty="0">
                <a:latin typeface="+mn-lt"/>
              </a:rPr>
              <a:t>“</a:t>
            </a:r>
            <a:r>
              <a:rPr lang="en-US" sz="2400" b="1" dirty="0">
                <a:latin typeface="+mn-lt"/>
              </a:rPr>
              <a:t>Cloud computing: </a:t>
            </a:r>
            <a:r>
              <a:rPr lang="en-US" sz="2400" dirty="0">
                <a:latin typeface="+mn-lt"/>
              </a:rPr>
              <a:t>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a:t>
            </a:r>
          </a:p>
          <a:p>
            <a:r>
              <a:rPr lang="en-US" sz="2400" dirty="0">
                <a:latin typeface="+mn-lt"/>
              </a:rPr>
              <a:t>three service models, and four deployment models.”</a:t>
            </a:r>
          </a:p>
          <a:p>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1FAC33-D28C-4B5F-95F5-18EE13640987}"/>
              </a:ext>
            </a:extLst>
          </p:cNvPr>
          <p:cNvPicPr>
            <a:picLocks noChangeAspect="1"/>
          </p:cNvPicPr>
          <p:nvPr/>
        </p:nvPicPr>
        <p:blipFill rotWithShape="1">
          <a:blip r:embed="rId3">
            <a:extLst>
              <a:ext uri="{28A0092B-C50C-407E-A947-70E740481C1C}">
                <a14:useLocalDpi xmlns:a14="http://schemas.microsoft.com/office/drawing/2010/main" val="0"/>
              </a:ext>
            </a:extLst>
          </a:blip>
          <a:srcRect t="16800" r="-3270" b="7601"/>
          <a:stretch/>
        </p:blipFill>
        <p:spPr>
          <a:xfrm>
            <a:off x="1255631" y="506137"/>
            <a:ext cx="6704745" cy="6351863"/>
          </a:xfrm>
          <a:prstGeom prst="rect">
            <a:avLst/>
          </a:prstGeom>
          <a:solidFill>
            <a:sysClr val="window" lastClr="FFFFFF"/>
          </a:solidFill>
        </p:spPr>
      </p:pic>
      <p:sp>
        <p:nvSpPr>
          <p:cNvPr id="5" name="Title 4">
            <a:extLst>
              <a:ext uri="{FF2B5EF4-FFF2-40B4-BE49-F238E27FC236}">
                <a16:creationId xmlns:a16="http://schemas.microsoft.com/office/drawing/2014/main" id="{8EC8D528-77C9-4ADB-B1EA-76663E736826}"/>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476BD1C9-1880-4537-9168-B0D48A241419}"/>
              </a:ext>
            </a:extLst>
          </p:cNvPr>
          <p:cNvSpPr>
            <a:spLocks noGrp="1"/>
          </p:cNvSpPr>
          <p:nvPr>
            <p:ph idx="1"/>
          </p:nvPr>
        </p:nvSpPr>
        <p:spPr/>
        <p:txBody>
          <a:bodyPr/>
          <a:lstStyle/>
          <a:p>
            <a:endParaRPr lang="en-SE"/>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DA1D742-1CA8-4AC7-9317-FB61DD2E4BED}"/>
              </a:ext>
            </a:extLst>
          </p:cNvPr>
          <p:cNvPicPr>
            <a:picLocks noChangeAspect="1"/>
          </p:cNvPicPr>
          <p:nvPr/>
        </p:nvPicPr>
        <p:blipFill rotWithShape="1">
          <a:blip r:embed="rId3">
            <a:extLst>
              <a:ext uri="{28A0092B-C50C-407E-A947-70E740481C1C}">
                <a14:useLocalDpi xmlns:a14="http://schemas.microsoft.com/office/drawing/2010/main" val="0"/>
              </a:ext>
            </a:extLst>
          </a:blip>
          <a:srcRect l="189" t="12600" r="-189" b="11803"/>
          <a:stretch/>
        </p:blipFill>
        <p:spPr>
          <a:xfrm>
            <a:off x="1872773" y="1576480"/>
            <a:ext cx="5794456" cy="5668944"/>
          </a:xfrm>
          <a:prstGeom prst="rect">
            <a:avLst/>
          </a:prstGeom>
          <a:solidFill>
            <a:sysClr val="window" lastClr="FFFFFF"/>
          </a:solidFill>
        </p:spPr>
      </p:pic>
      <p:sp>
        <p:nvSpPr>
          <p:cNvPr id="5122" name="Title 1"/>
          <p:cNvSpPr>
            <a:spLocks noGrp="1"/>
          </p:cNvSpPr>
          <p:nvPr>
            <p:ph type="title"/>
          </p:nvPr>
        </p:nvSpPr>
        <p:spPr/>
        <p:txBody>
          <a:bodyPr/>
          <a:lstStyle/>
          <a:p>
            <a:pPr algn="ctr"/>
            <a:r>
              <a:rPr lang="en-US" dirty="0">
                <a:solidFill>
                  <a:schemeClr val="accent6">
                    <a:lumMod val="40000"/>
                    <a:lumOff val="60000"/>
                  </a:schemeClr>
                </a:solidFill>
              </a:rPr>
              <a:t>Cloud Service Models</a:t>
            </a:r>
          </a:p>
        </p:txBody>
      </p:sp>
      <p:sp>
        <p:nvSpPr>
          <p:cNvPr id="4" name="Content Placeholder 3">
            <a:extLst>
              <a:ext uri="{FF2B5EF4-FFF2-40B4-BE49-F238E27FC236}">
                <a16:creationId xmlns:a16="http://schemas.microsoft.com/office/drawing/2014/main" id="{A73E14E5-3CFC-41BF-90EE-0F8BFE43E7ED}"/>
              </a:ext>
            </a:extLst>
          </p:cNvPr>
          <p:cNvSpPr>
            <a:spLocks noGrp="1"/>
          </p:cNvSpPr>
          <p:nvPr>
            <p:ph idx="1"/>
          </p:nvPr>
        </p:nvSpPr>
        <p:spPr>
          <a:xfrm>
            <a:off x="323528" y="1196753"/>
            <a:ext cx="8568952" cy="1008111"/>
          </a:xfrm>
        </p:spPr>
        <p:txBody>
          <a:bodyPr>
            <a:normAutofit fontScale="70000" lnSpcReduction="20000"/>
          </a:bodyPr>
          <a:lstStyle/>
          <a:p>
            <a:r>
              <a:rPr lang="en-US" kern="1200" dirty="0"/>
              <a:t>Three service models: Platform as a Service (PaaS), Infrastructure as a Service (IaaS), Software as a Service (SaaS)</a:t>
            </a:r>
          </a:p>
          <a:p>
            <a:endParaRPr lang="en-S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4280-CBD3-4CF7-9C22-F83AE700EE51}"/>
              </a:ext>
            </a:extLst>
          </p:cNvPr>
          <p:cNvSpPr>
            <a:spLocks noGrp="1"/>
          </p:cNvSpPr>
          <p:nvPr>
            <p:ph type="title"/>
          </p:nvPr>
        </p:nvSpPr>
        <p:spPr/>
        <p:txBody>
          <a:bodyPr/>
          <a:lstStyle/>
          <a:p>
            <a:r>
              <a:rPr lang="en-US" dirty="0"/>
              <a:t>Three Cloud Service Models</a:t>
            </a:r>
            <a:endParaRPr lang="en-SE" dirty="0"/>
          </a:p>
        </p:txBody>
      </p:sp>
      <p:sp>
        <p:nvSpPr>
          <p:cNvPr id="3" name="Content Placeholder 2">
            <a:extLst>
              <a:ext uri="{FF2B5EF4-FFF2-40B4-BE49-F238E27FC236}">
                <a16:creationId xmlns:a16="http://schemas.microsoft.com/office/drawing/2014/main" id="{E963F21D-5EFB-430A-96E8-15F13C9292DB}"/>
              </a:ext>
            </a:extLst>
          </p:cNvPr>
          <p:cNvSpPr>
            <a:spLocks noGrp="1"/>
          </p:cNvSpPr>
          <p:nvPr>
            <p:ph idx="1"/>
          </p:nvPr>
        </p:nvSpPr>
        <p:spPr>
          <a:xfrm>
            <a:off x="323528" y="1196753"/>
            <a:ext cx="8568952" cy="4608511"/>
          </a:xfrm>
        </p:spPr>
        <p:txBody>
          <a:bodyPr>
            <a:normAutofit fontScale="62500" lnSpcReduction="20000"/>
          </a:bodyPr>
          <a:lstStyle/>
          <a:p>
            <a:r>
              <a:rPr lang="en-US" dirty="0"/>
              <a:t>Software as a service (SaaS):  Provides service in the form of application software running on and accessible in the cloud</a:t>
            </a:r>
          </a:p>
          <a:p>
            <a:pPr lvl="1"/>
            <a:r>
              <a:rPr lang="en-US" dirty="0"/>
              <a:t>e.g., webmail (Gmail, QQ mail, 163 mail…)</a:t>
            </a:r>
          </a:p>
          <a:p>
            <a:r>
              <a:rPr lang="en-US" dirty="0"/>
              <a:t>Platform as a service (PaaS):  Provides service in the form of a platform, including hardware infrastructure, software building blocks, development tools, runtime environments, and other tools that assist in deploying the customer’s own applications</a:t>
            </a:r>
          </a:p>
          <a:p>
            <a:pPr lvl="1"/>
            <a:r>
              <a:rPr lang="en-US" dirty="0"/>
              <a:t>e.g., Google App Engine</a:t>
            </a:r>
          </a:p>
          <a:p>
            <a:r>
              <a:rPr lang="en-US" dirty="0"/>
              <a:t>Infrastructure as a service (IaaS):  Provides the customer access to the hardware infrastructure, including processing, storage, networks, and other computing resources so that the customer is able to deploy and run arbitrary software</a:t>
            </a:r>
          </a:p>
          <a:p>
            <a:pPr lvl="1"/>
            <a:r>
              <a:rPr lang="en-US" dirty="0"/>
              <a:t>e.g., </a:t>
            </a:r>
            <a:r>
              <a:rPr lang="en-US" dirty="0" err="1"/>
              <a:t>Aliyun</a:t>
            </a:r>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61421D03-A802-49FE-8F24-60A90520ADC9}"/>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7" name="图片 4">
            <a:extLst>
              <a:ext uri="{FF2B5EF4-FFF2-40B4-BE49-F238E27FC236}">
                <a16:creationId xmlns:a16="http://schemas.microsoft.com/office/drawing/2014/main" id="{BF4D31CE-C3B7-4DE4-8EE0-934C1DB02829}"/>
              </a:ext>
            </a:extLst>
          </p:cNvPr>
          <p:cNvPicPr>
            <a:picLocks noChangeAspect="1"/>
          </p:cNvPicPr>
          <p:nvPr/>
        </p:nvPicPr>
        <p:blipFill>
          <a:blip r:embed="rId2"/>
          <a:stretch>
            <a:fillRect/>
          </a:stretch>
        </p:blipFill>
        <p:spPr>
          <a:xfrm>
            <a:off x="3059832" y="4913290"/>
            <a:ext cx="3496179" cy="1783948"/>
          </a:xfrm>
          <a:prstGeom prst="rect">
            <a:avLst/>
          </a:prstGeom>
        </p:spPr>
      </p:pic>
    </p:spTree>
    <p:extLst>
      <p:ext uri="{BB962C8B-B14F-4D97-AF65-F5344CB8AC3E}">
        <p14:creationId xmlns:p14="http://schemas.microsoft.com/office/powerpoint/2010/main" val="3822802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CB1A-5126-46A8-949B-A1743512F373}"/>
              </a:ext>
            </a:extLst>
          </p:cNvPr>
          <p:cNvSpPr>
            <a:spLocks noGrp="1"/>
          </p:cNvSpPr>
          <p:nvPr>
            <p:ph type="title"/>
          </p:nvPr>
        </p:nvSpPr>
        <p:spPr/>
        <p:txBody>
          <a:bodyPr/>
          <a:lstStyle/>
          <a:p>
            <a:r>
              <a:rPr lang="en-US" altLang="en-US" dirty="0"/>
              <a:t>NIST Deployment Models</a:t>
            </a:r>
            <a:endParaRPr lang="en-SE" dirty="0"/>
          </a:p>
        </p:txBody>
      </p:sp>
      <p:sp>
        <p:nvSpPr>
          <p:cNvPr id="3" name="Content Placeholder 2">
            <a:extLst>
              <a:ext uri="{FF2B5EF4-FFF2-40B4-BE49-F238E27FC236}">
                <a16:creationId xmlns:a16="http://schemas.microsoft.com/office/drawing/2014/main" id="{1D4CD776-6F58-478A-8E68-1F4CEE034EF2}"/>
              </a:ext>
            </a:extLst>
          </p:cNvPr>
          <p:cNvSpPr>
            <a:spLocks noGrp="1"/>
          </p:cNvSpPr>
          <p:nvPr>
            <p:ph idx="1"/>
          </p:nvPr>
        </p:nvSpPr>
        <p:spPr/>
        <p:txBody>
          <a:bodyPr/>
          <a:lstStyle/>
          <a:p>
            <a:pPr lvl="0"/>
            <a:r>
              <a:rPr lang="en-US" sz="2000" dirty="0"/>
              <a:t>Public cloud</a:t>
            </a:r>
          </a:p>
          <a:p>
            <a:pPr lvl="1"/>
            <a:r>
              <a:rPr lang="en-US" sz="1800" dirty="0"/>
              <a:t>The cloud infrastructure is made available to the general public or a large industry group and is owned by an organization selling cloud services</a:t>
            </a:r>
          </a:p>
          <a:p>
            <a:pPr lvl="1"/>
            <a:r>
              <a:rPr lang="en-US" sz="1800" dirty="0"/>
              <a:t>The cloud provider is responsible both for the cloud infrastructure and for the control of data and operations within the cloud</a:t>
            </a:r>
          </a:p>
          <a:p>
            <a:pPr lvl="0"/>
            <a:r>
              <a:rPr lang="en-US" sz="2000" dirty="0"/>
              <a:t>Private cloud</a:t>
            </a:r>
          </a:p>
          <a:p>
            <a:pPr lvl="1"/>
            <a:r>
              <a:rPr lang="en-US" sz="1800" dirty="0"/>
              <a:t>The cloud infrastructure is operated solely for an organization</a:t>
            </a:r>
          </a:p>
          <a:p>
            <a:pPr lvl="1"/>
            <a:r>
              <a:rPr lang="en-US" sz="1800" dirty="0"/>
              <a:t>It may be managed by the organization or a third party and may exist on premise or off premise</a:t>
            </a:r>
          </a:p>
          <a:p>
            <a:pPr lvl="1"/>
            <a:r>
              <a:rPr lang="en-US" sz="1800" dirty="0"/>
              <a:t>The cloud provider is responsible only for infrastructure and not for control</a:t>
            </a:r>
          </a:p>
          <a:p>
            <a:pPr lvl="0"/>
            <a:r>
              <a:rPr lang="en-US" sz="2000" dirty="0"/>
              <a:t>Community cloud</a:t>
            </a:r>
          </a:p>
          <a:p>
            <a:pPr lvl="1"/>
            <a:r>
              <a:rPr lang="en-US" sz="1800" dirty="0"/>
              <a:t>The cloud infrastructure is shared by several organizations and supports a specific community that has shared concerns</a:t>
            </a:r>
          </a:p>
          <a:p>
            <a:pPr lvl="1"/>
            <a:r>
              <a:rPr lang="en-US" sz="1800" dirty="0"/>
              <a:t>It may be managed by the organizations or a third party and may exist on premise or off premise</a:t>
            </a:r>
          </a:p>
          <a:p>
            <a:pPr lvl="0"/>
            <a:r>
              <a:rPr lang="en-US" sz="2000" dirty="0"/>
              <a:t>Hybrid cloud</a:t>
            </a:r>
          </a:p>
          <a:p>
            <a:pPr lvl="1"/>
            <a:r>
              <a:rPr lang="en-US" sz="1800" dirty="0"/>
              <a:t>The cloud infrastructure is a composition of two or more clouds</a:t>
            </a:r>
            <a:endParaRPr lang="en-SE" sz="4000" dirty="0"/>
          </a:p>
        </p:txBody>
      </p:sp>
      <p:sp>
        <p:nvSpPr>
          <p:cNvPr id="4" name="Slide Number Placeholder 3">
            <a:extLst>
              <a:ext uri="{FF2B5EF4-FFF2-40B4-BE49-F238E27FC236}">
                <a16:creationId xmlns:a16="http://schemas.microsoft.com/office/drawing/2014/main" id="{051079E2-CFA2-41A0-8379-AD26D14B2948}"/>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131394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199" y="1484782"/>
          <a:ext cx="8382002" cy="3600401"/>
        </p:xfrm>
        <a:graphic>
          <a:graphicData uri="http://schemas.openxmlformats.org/drawingml/2006/table">
            <a:tbl>
              <a:tblPr firstRow="1" firstCol="1" bandRow="1"/>
              <a:tblGrid>
                <a:gridCol w="1355860">
                  <a:extLst>
                    <a:ext uri="{9D8B030D-6E8A-4147-A177-3AD203B41FA5}">
                      <a16:colId xmlns:a16="http://schemas.microsoft.com/office/drawing/2014/main" val="20000"/>
                    </a:ext>
                  </a:extLst>
                </a:gridCol>
                <a:gridCol w="1811024">
                  <a:extLst>
                    <a:ext uri="{9D8B030D-6E8A-4147-A177-3AD203B41FA5}">
                      <a16:colId xmlns:a16="http://schemas.microsoft.com/office/drawing/2014/main" val="20001"/>
                    </a:ext>
                  </a:extLst>
                </a:gridCol>
                <a:gridCol w="1575565">
                  <a:extLst>
                    <a:ext uri="{9D8B030D-6E8A-4147-A177-3AD203B41FA5}">
                      <a16:colId xmlns:a16="http://schemas.microsoft.com/office/drawing/2014/main" val="20002"/>
                    </a:ext>
                  </a:extLst>
                </a:gridCol>
                <a:gridCol w="1962452">
                  <a:extLst>
                    <a:ext uri="{9D8B030D-6E8A-4147-A177-3AD203B41FA5}">
                      <a16:colId xmlns:a16="http://schemas.microsoft.com/office/drawing/2014/main" val="20003"/>
                    </a:ext>
                  </a:extLst>
                </a:gridCol>
                <a:gridCol w="1677101">
                  <a:extLst>
                    <a:ext uri="{9D8B030D-6E8A-4147-A177-3AD203B41FA5}">
                      <a16:colId xmlns:a16="http://schemas.microsoft.com/office/drawing/2014/main" val="20004"/>
                    </a:ext>
                  </a:extLst>
                </a:gridCol>
              </a:tblGrid>
              <a:tr h="514343">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 </a:t>
                      </a:r>
                      <a:endParaRPr lang="en-US" sz="1200">
                        <a:effectLst/>
                        <a:latin typeface="Times New Roman" charset="0"/>
                        <a:ea typeface="Times New Roman" charset="0"/>
                        <a:cs typeface="Times New Roman"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Private</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Community</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dirty="0">
                          <a:solidFill>
                            <a:srgbClr val="000000"/>
                          </a:solidFill>
                          <a:effectLst/>
                          <a:latin typeface="Times New Roman" charset="0"/>
                          <a:ea typeface="Times New Roman" charset="0"/>
                          <a:cs typeface="Times New Roman" charset="0"/>
                        </a:rPr>
                        <a:t>Public</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lgn="ctr">
                        <a:spcBef>
                          <a:spcPts val="300"/>
                        </a:spcBef>
                        <a:spcAft>
                          <a:spcPts val="300"/>
                        </a:spcAft>
                      </a:pPr>
                      <a:r>
                        <a:rPr lang="en-US" sz="1200" b="1">
                          <a:solidFill>
                            <a:srgbClr val="000000"/>
                          </a:solidFill>
                          <a:effectLst/>
                          <a:latin typeface="Times New Roman" charset="0"/>
                          <a:ea typeface="Times New Roman" charset="0"/>
                          <a:cs typeface="Times New Roman" charset="0"/>
                        </a:rPr>
                        <a:t>Hybrid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0"/>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Scalability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Limited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1"/>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Security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Most secure option</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Moderately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secure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2"/>
                  </a:ext>
                </a:extLst>
              </a:tr>
              <a:tr h="1028686">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Performance</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Very good </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 to 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Good</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3"/>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Reliability</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 </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Very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 to 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4"/>
                  </a:ext>
                </a:extLst>
              </a:tr>
              <a:tr h="514343">
                <a:tc>
                  <a:txBody>
                    <a:bodyPr/>
                    <a:lstStyle/>
                    <a:p>
                      <a:pPr marL="0" marR="0">
                        <a:spcBef>
                          <a:spcPts val="300"/>
                        </a:spcBef>
                        <a:spcAft>
                          <a:spcPts val="300"/>
                        </a:spcAft>
                      </a:pPr>
                      <a:r>
                        <a:rPr lang="en-US" sz="1200" b="1">
                          <a:solidFill>
                            <a:srgbClr val="000000"/>
                          </a:solidFill>
                          <a:effectLst/>
                          <a:latin typeface="Times New Roman" charset="0"/>
                          <a:ea typeface="Times New Roman" charset="0"/>
                          <a:cs typeface="Times New Roman" charset="0"/>
                        </a:rPr>
                        <a:t>Cost</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High</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Medium</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a:solidFill>
                            <a:srgbClr val="000000"/>
                          </a:solidFill>
                          <a:effectLst/>
                          <a:latin typeface="Times New Roman" charset="0"/>
                          <a:ea typeface="Times New Roman" charset="0"/>
                          <a:cs typeface="Times New Roman" charset="0"/>
                        </a:rPr>
                        <a:t>Low</a:t>
                      </a:r>
                      <a:endParaRPr lang="en-US" sz="120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L="0" marR="0">
                        <a:spcBef>
                          <a:spcPts val="300"/>
                        </a:spcBef>
                        <a:spcAft>
                          <a:spcPts val="300"/>
                        </a:spcAft>
                      </a:pPr>
                      <a:r>
                        <a:rPr lang="en-US" sz="1200" dirty="0">
                          <a:solidFill>
                            <a:srgbClr val="000000"/>
                          </a:solidFill>
                          <a:effectLst/>
                          <a:latin typeface="Times New Roman" charset="0"/>
                          <a:ea typeface="Times New Roman" charset="0"/>
                          <a:cs typeface="Times New Roman" charset="0"/>
                        </a:rPr>
                        <a:t>Medium</a:t>
                      </a:r>
                      <a:endParaRPr lang="en-US" sz="1200" dirty="0">
                        <a:effectLst/>
                        <a:latin typeface="Times New Roman" charset="0"/>
                        <a:ea typeface="Times New Roman"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457199" y="5257800"/>
            <a:ext cx="8382001" cy="830997"/>
          </a:xfrm>
          <a:prstGeom prst="rect">
            <a:avLst/>
          </a:prstGeom>
        </p:spPr>
        <p:txBody>
          <a:bodyPr wrap="square">
            <a:spAutoFit/>
          </a:bodyPr>
          <a:lstStyle/>
          <a:p>
            <a:pPr algn="ctr"/>
            <a:r>
              <a:rPr lang="en-US" sz="2400" b="1" dirty="0">
                <a:latin typeface="Times" charset="0"/>
                <a:ea typeface="Times New Roman" charset="0"/>
                <a:cs typeface="Times New Roman" charset="0"/>
              </a:rPr>
              <a:t>Table 13.1 </a:t>
            </a:r>
          </a:p>
          <a:p>
            <a:pPr algn="ctr"/>
            <a:r>
              <a:rPr lang="en-US" sz="2400" b="1" dirty="0">
                <a:latin typeface="Times" charset="0"/>
                <a:ea typeface="Times New Roman" charset="0"/>
                <a:cs typeface="Times New Roman" charset="0"/>
              </a:rPr>
              <a:t>Comparison of Cloud Deployment Models</a:t>
            </a:r>
            <a:r>
              <a:rPr lang="en-US" sz="2400" dirty="0"/>
              <a:t> </a:t>
            </a:r>
          </a:p>
        </p:txBody>
      </p:sp>
      <p:sp useBgFill="1">
        <p:nvSpPr>
          <p:cNvPr id="2" name="TextBox 1"/>
          <p:cNvSpPr txBox="1"/>
          <p:nvPr/>
        </p:nvSpPr>
        <p:spPr>
          <a:xfrm>
            <a:off x="323528" y="1312164"/>
            <a:ext cx="1512168" cy="676675"/>
          </a:xfrm>
          <a:prstGeom prst="rect">
            <a:avLst/>
          </a:prstGeom>
        </p:spPr>
        <p:txBody>
          <a:bodyPr wrap="square" rtlCol="0">
            <a:spAutoFit/>
          </a:bodyPr>
          <a:lstStyle/>
          <a:p>
            <a:endParaRPr lang="en-US"/>
          </a:p>
        </p:txBody>
      </p:sp>
      <p:sp>
        <p:nvSpPr>
          <p:cNvPr id="7" name="Title 6">
            <a:extLst>
              <a:ext uri="{FF2B5EF4-FFF2-40B4-BE49-F238E27FC236}">
                <a16:creationId xmlns:a16="http://schemas.microsoft.com/office/drawing/2014/main" id="{335D817F-E76D-40DC-9519-72A1F09E443F}"/>
              </a:ext>
            </a:extLst>
          </p:cNvPr>
          <p:cNvSpPr>
            <a:spLocks noGrp="1"/>
          </p:cNvSpPr>
          <p:nvPr>
            <p:ph type="title"/>
          </p:nvPr>
        </p:nvSpPr>
        <p:spPr/>
        <p:txBody>
          <a:bodyPr/>
          <a:lstStyle/>
          <a:p>
            <a:r>
              <a:rPr lang="en-US" altLang="en-US" dirty="0"/>
              <a:t>Deployment Models Comparison</a:t>
            </a:r>
            <a:endParaRPr lang="en-SE" dirty="0"/>
          </a:p>
        </p:txBody>
      </p:sp>
      <p:sp>
        <p:nvSpPr>
          <p:cNvPr id="8" name="Content Placeholder 7">
            <a:extLst>
              <a:ext uri="{FF2B5EF4-FFF2-40B4-BE49-F238E27FC236}">
                <a16:creationId xmlns:a16="http://schemas.microsoft.com/office/drawing/2014/main" id="{D081967C-3680-48C4-94F9-F89CBD81BDEC}"/>
              </a:ext>
            </a:extLst>
          </p:cNvPr>
          <p:cNvSpPr>
            <a:spLocks noGrp="1"/>
          </p:cNvSpPr>
          <p:nvPr>
            <p:ph idx="1"/>
          </p:nvPr>
        </p:nvSpPr>
        <p:spPr/>
        <p:txBody>
          <a:bodyPr/>
          <a:lstStyle/>
          <a:p>
            <a:endParaRPr lang="en-S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dirty="0"/>
              <a:t>Cloud Computing Reference Architecture</a:t>
            </a:r>
            <a:endParaRPr lang="en-US" dirty="0">
              <a:solidFill>
                <a:schemeClr val="accent6">
                  <a:lumMod val="40000"/>
                  <a:lumOff val="60000"/>
                </a:schemeClr>
              </a:solidFill>
            </a:endParaRPr>
          </a:p>
        </p:txBody>
      </p:sp>
      <p:sp>
        <p:nvSpPr>
          <p:cNvPr id="4" name="Content Placeholder 3"/>
          <p:cNvSpPr>
            <a:spLocks noGrp="1"/>
          </p:cNvSpPr>
          <p:nvPr>
            <p:ph idx="1"/>
          </p:nvPr>
        </p:nvSpPr>
        <p:spPr>
          <a:prstGeom prst="rect">
            <a:avLst/>
          </a:prstGeom>
        </p:spPr>
        <p:txBody>
          <a:bodyPr/>
          <a:lstStyle/>
          <a:p>
            <a:pPr>
              <a:buClr>
                <a:schemeClr val="accent3">
                  <a:lumMod val="50000"/>
                </a:schemeClr>
              </a:buClr>
            </a:pPr>
            <a:r>
              <a:rPr lang="en-US" sz="2200" dirty="0"/>
              <a:t>NIST SP-500-292 (</a:t>
            </a:r>
            <a:r>
              <a:rPr lang="en-US" sz="2200" i="1" dirty="0"/>
              <a:t>NIST Cloud Computing Reference Architecture) </a:t>
            </a:r>
            <a:r>
              <a:rPr lang="en-US" sz="2200" dirty="0"/>
              <a:t>establishes reference architecture, described as follows:</a:t>
            </a:r>
          </a:p>
        </p:txBody>
      </p:sp>
      <p:sp>
        <p:nvSpPr>
          <p:cNvPr id="6" name="TextBox 5"/>
          <p:cNvSpPr txBox="1"/>
          <p:nvPr/>
        </p:nvSpPr>
        <p:spPr>
          <a:xfrm>
            <a:off x="1140904" y="3068960"/>
            <a:ext cx="6934200" cy="2862322"/>
          </a:xfrm>
          <a:prstGeom prst="rect">
            <a:avLst/>
          </a:prstGeom>
          <a:noFill/>
        </p:spPr>
        <p:txBody>
          <a:bodyPr wrap="square" rtlCol="0">
            <a:spAutoFit/>
          </a:bodyPr>
          <a:lstStyle/>
          <a:p>
            <a:r>
              <a:rPr lang="en-US" sz="2000" dirty="0">
                <a:latin typeface="+mn-lt"/>
              </a:rPr>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a:t>
            </a:r>
            <a:endParaRPr lang="en-US" sz="2000" dirty="0"/>
          </a:p>
        </p:txBody>
      </p:sp>
    </p:spTree>
    <p:extLst>
      <p:ext uri="{BB962C8B-B14F-4D97-AF65-F5344CB8AC3E}">
        <p14:creationId xmlns:p14="http://schemas.microsoft.com/office/powerpoint/2010/main" val="20892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7A67-12CF-4F8B-A0F9-04A9EC060836}"/>
              </a:ext>
            </a:extLst>
          </p:cNvPr>
          <p:cNvSpPr>
            <a:spLocks noGrp="1"/>
          </p:cNvSpPr>
          <p:nvPr>
            <p:ph type="title"/>
          </p:nvPr>
        </p:nvSpPr>
        <p:spPr/>
        <p:txBody>
          <a:bodyPr/>
          <a:lstStyle/>
          <a:p>
            <a:r>
              <a:rPr lang="en-US" dirty="0"/>
              <a:t>OS vs. DB Security</a:t>
            </a:r>
            <a:endParaRPr lang="en-SE" dirty="0"/>
          </a:p>
        </p:txBody>
      </p:sp>
      <p:sp>
        <p:nvSpPr>
          <p:cNvPr id="3" name="Content Placeholder 2">
            <a:extLst>
              <a:ext uri="{FF2B5EF4-FFF2-40B4-BE49-F238E27FC236}">
                <a16:creationId xmlns:a16="http://schemas.microsoft.com/office/drawing/2014/main" id="{E375B524-E533-401E-94B4-FDCF9DC10271}"/>
              </a:ext>
            </a:extLst>
          </p:cNvPr>
          <p:cNvSpPr>
            <a:spLocks noGrp="1"/>
          </p:cNvSpPr>
          <p:nvPr>
            <p:ph idx="1"/>
          </p:nvPr>
        </p:nvSpPr>
        <p:spPr/>
        <p:txBody>
          <a:bodyPr>
            <a:normAutofit fontScale="85000" lnSpcReduction="20000"/>
          </a:bodyPr>
          <a:lstStyle/>
          <a:p>
            <a:r>
              <a:rPr lang="en-US" dirty="0">
                <a:latin typeface="Arial" pitchFamily="-109" charset="0"/>
                <a:ea typeface="ＭＳ Ｐゴシック" pitchFamily="-109" charset="-128"/>
                <a:cs typeface="ＭＳ Ｐゴシック" pitchFamily="-109" charset="-128"/>
              </a:rPr>
              <a:t>OS security mechanisms typically control read and write access to entire files, but they could not be used to limit access to specific records or fields in that file. </a:t>
            </a:r>
          </a:p>
          <a:p>
            <a:r>
              <a:rPr lang="en-US" dirty="0">
                <a:latin typeface="Arial" pitchFamily="-109" charset="0"/>
                <a:ea typeface="ＭＳ Ｐゴシック" pitchFamily="-109" charset="-128"/>
                <a:cs typeface="ＭＳ Ｐゴシック" pitchFamily="-109" charset="-128"/>
              </a:rPr>
              <a:t>A DBMS typically allows this type Fine-grained access control to be specified. It also enables access controls to be specified over a range of SQL commands, such as to select, insert, update, or delete specified items in the database. </a:t>
            </a:r>
          </a:p>
          <a:p>
            <a:r>
              <a:rPr lang="en-US" dirty="0">
                <a:latin typeface="Arial" pitchFamily="-109" charset="0"/>
                <a:ea typeface="ＭＳ Ｐゴシック" pitchFamily="-109" charset="-128"/>
                <a:cs typeface="ＭＳ Ｐゴシック" pitchFamily="-109" charset="-128"/>
              </a:rPr>
              <a:t>Thus, security services and mechanisms are needed that are designed specifically </a:t>
            </a:r>
            <a:r>
              <a:rPr lang="en-US" dirty="0" err="1">
                <a:latin typeface="Arial" pitchFamily="-109" charset="0"/>
                <a:ea typeface="ＭＳ Ｐゴシック" pitchFamily="-109" charset="-128"/>
                <a:cs typeface="ＭＳ Ｐゴシック" pitchFamily="-109" charset="-128"/>
              </a:rPr>
              <a:t>fordatabase</a:t>
            </a:r>
            <a:r>
              <a:rPr lang="en-US" dirty="0">
                <a:latin typeface="Arial" pitchFamily="-109" charset="0"/>
                <a:ea typeface="ＭＳ Ｐゴシック" pitchFamily="-109" charset="-128"/>
                <a:cs typeface="ＭＳ Ｐゴシック" pitchFamily="-109" charset="-128"/>
              </a:rPr>
              <a:t> systems.</a:t>
            </a:r>
            <a:endParaRPr lang="en-US" dirty="0">
              <a:latin typeface="Times New Roman" pitchFamily="-109" charset="0"/>
              <a:ea typeface="ＭＳ Ｐゴシック" pitchFamily="-109" charset="-128"/>
              <a:cs typeface="ＭＳ Ｐゴシック" pitchFamily="-109" charset="-128"/>
            </a:endParaRPr>
          </a:p>
          <a:p>
            <a:endParaRPr lang="en-SE" dirty="0"/>
          </a:p>
        </p:txBody>
      </p:sp>
      <p:sp>
        <p:nvSpPr>
          <p:cNvPr id="4" name="Slide Number Placeholder 3">
            <a:extLst>
              <a:ext uri="{FF2B5EF4-FFF2-40B4-BE49-F238E27FC236}">
                <a16:creationId xmlns:a16="http://schemas.microsoft.com/office/drawing/2014/main" id="{C0A0A925-B09E-495B-BE84-FBC27E211C1C}"/>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504202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FAF87-8D82-4D07-B3D1-0906EE7BA5E0}"/>
              </a:ext>
            </a:extLst>
          </p:cNvPr>
          <p:cNvSpPr>
            <a:spLocks noGrp="1"/>
          </p:cNvSpPr>
          <p:nvPr>
            <p:ph type="title"/>
          </p:nvPr>
        </p:nvSpPr>
        <p:spPr/>
        <p:txBody>
          <a:bodyPr/>
          <a:lstStyle/>
          <a:p>
            <a:r>
              <a:rPr lang="en-US" dirty="0"/>
              <a:t>Actors in the Ref Architecture</a:t>
            </a:r>
            <a:endParaRPr lang="en-SE" dirty="0"/>
          </a:p>
        </p:txBody>
      </p:sp>
      <p:sp>
        <p:nvSpPr>
          <p:cNvPr id="6" name="Content Placeholder 5">
            <a:extLst>
              <a:ext uri="{FF2B5EF4-FFF2-40B4-BE49-F238E27FC236}">
                <a16:creationId xmlns:a16="http://schemas.microsoft.com/office/drawing/2014/main" id="{63B60065-6343-470F-A141-DDECBE70F3A7}"/>
              </a:ext>
            </a:extLst>
          </p:cNvPr>
          <p:cNvSpPr>
            <a:spLocks noGrp="1"/>
          </p:cNvSpPr>
          <p:nvPr>
            <p:ph idx="1"/>
          </p:nvPr>
        </p:nvSpPr>
        <p:spPr>
          <a:xfrm>
            <a:off x="353130" y="1069847"/>
            <a:ext cx="8568952" cy="2664295"/>
          </a:xfrm>
        </p:spPr>
        <p:txBody>
          <a:bodyPr>
            <a:normAutofit fontScale="47500" lnSpcReduction="20000"/>
          </a:bodyPr>
          <a:lstStyle/>
          <a:p>
            <a:r>
              <a:rPr lang="en-US" kern="1200" dirty="0"/>
              <a:t>Five major actors in terms of the roles and responsibilities:</a:t>
            </a:r>
          </a:p>
          <a:p>
            <a:pPr lvl="1"/>
            <a:r>
              <a:rPr lang="en-US" b="1" kern="1200" dirty="0"/>
              <a:t>Cloud service consumer</a:t>
            </a:r>
            <a:r>
              <a:rPr lang="en-US" kern="1200" dirty="0"/>
              <a:t> (CSC):  A person or organization that maintains a business relationship with, and uses service from, cloud providers.</a:t>
            </a:r>
          </a:p>
          <a:p>
            <a:pPr lvl="1"/>
            <a:r>
              <a:rPr lang="en-US" b="1" kern="1200" dirty="0"/>
              <a:t>Cloud service provider </a:t>
            </a:r>
            <a:r>
              <a:rPr lang="en-US" kern="1200" dirty="0"/>
              <a:t>(CSP):  A person, organization, or entity responsible for making a service available to interested parties.</a:t>
            </a:r>
          </a:p>
          <a:p>
            <a:pPr lvl="1"/>
            <a:r>
              <a:rPr lang="en-US" b="1" kern="1200" dirty="0"/>
              <a:t>Cloud auditor</a:t>
            </a:r>
            <a:r>
              <a:rPr lang="en-US" kern="1200" dirty="0"/>
              <a:t>:  A party that can conduct independent assessment of cloud services, information system operations, performance, and security of the cloud implementation.</a:t>
            </a:r>
          </a:p>
          <a:p>
            <a:pPr lvl="1"/>
            <a:r>
              <a:rPr lang="en-US" b="1" kern="1200" dirty="0"/>
              <a:t>Cloud broker</a:t>
            </a:r>
            <a:r>
              <a:rPr lang="en-US" kern="1200" dirty="0"/>
              <a:t>:  An entity that manages the use, performance, and delivery of cloud services, and negotiates relationships between CSPs and cloud consumers.</a:t>
            </a:r>
          </a:p>
          <a:p>
            <a:pPr lvl="1"/>
            <a:r>
              <a:rPr lang="en-US" b="1" kern="1200" dirty="0"/>
              <a:t>Cloud carrier:</a:t>
            </a:r>
            <a:r>
              <a:rPr lang="en-US" kern="1200" dirty="0"/>
              <a:t>  An intermediary that provides connectivity and transport of cloud services from CSPs to cloud consumers.</a:t>
            </a:r>
          </a:p>
        </p:txBody>
      </p:sp>
      <p:pic>
        <p:nvPicPr>
          <p:cNvPr id="3" name="Picture 2">
            <a:extLst>
              <a:ext uri="{FF2B5EF4-FFF2-40B4-BE49-F238E27FC236}">
                <a16:creationId xmlns:a16="http://schemas.microsoft.com/office/drawing/2014/main" id="{FBDDE70D-A0BC-4FB0-8623-856442BCFBAA}"/>
              </a:ext>
            </a:extLst>
          </p:cNvPr>
          <p:cNvPicPr>
            <a:picLocks noChangeAspect="1"/>
          </p:cNvPicPr>
          <p:nvPr/>
        </p:nvPicPr>
        <p:blipFill>
          <a:blip r:embed="rId3"/>
          <a:stretch>
            <a:fillRect/>
          </a:stretch>
        </p:blipFill>
        <p:spPr>
          <a:xfrm>
            <a:off x="1695048" y="3455201"/>
            <a:ext cx="5753903" cy="3362794"/>
          </a:xfrm>
          <a:prstGeom prst="rect">
            <a:avLst/>
          </a:prstGeom>
        </p:spPr>
      </p:pic>
    </p:spTree>
    <p:extLst>
      <p:ext uri="{BB962C8B-B14F-4D97-AF65-F5344CB8AC3E}">
        <p14:creationId xmlns:p14="http://schemas.microsoft.com/office/powerpoint/2010/main" val="525719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4300" b="27951"/>
          <a:stretch/>
        </p:blipFill>
        <p:spPr>
          <a:xfrm>
            <a:off x="1619672" y="2564904"/>
            <a:ext cx="6185632" cy="4622786"/>
          </a:xfrm>
          <a:prstGeom prst="rect">
            <a:avLst/>
          </a:prstGeom>
          <a:solidFill>
            <a:schemeClr val="lt1">
              <a:hueOff val="0"/>
              <a:satOff val="0"/>
              <a:lumOff val="0"/>
            </a:schemeClr>
          </a:solidFill>
        </p:spPr>
      </p:pic>
      <p:sp>
        <p:nvSpPr>
          <p:cNvPr id="5" name="Title 4">
            <a:extLst>
              <a:ext uri="{FF2B5EF4-FFF2-40B4-BE49-F238E27FC236}">
                <a16:creationId xmlns:a16="http://schemas.microsoft.com/office/drawing/2014/main" id="{8DCB77C0-5CB4-4900-A11F-2A96041B2054}"/>
              </a:ext>
            </a:extLst>
          </p:cNvPr>
          <p:cNvSpPr>
            <a:spLocks noGrp="1"/>
          </p:cNvSpPr>
          <p:nvPr>
            <p:ph type="title"/>
          </p:nvPr>
        </p:nvSpPr>
        <p:spPr/>
        <p:txBody>
          <a:bodyPr/>
          <a:lstStyle/>
          <a:p>
            <a:r>
              <a:rPr lang="en-US" dirty="0"/>
              <a:t>Interactions between Actors</a:t>
            </a:r>
            <a:endParaRPr lang="en-SE" dirty="0"/>
          </a:p>
        </p:txBody>
      </p:sp>
      <p:sp>
        <p:nvSpPr>
          <p:cNvPr id="6" name="Content Placeholder 5">
            <a:extLst>
              <a:ext uri="{FF2B5EF4-FFF2-40B4-BE49-F238E27FC236}">
                <a16:creationId xmlns:a16="http://schemas.microsoft.com/office/drawing/2014/main" id="{B6AD489A-6303-4D61-BE98-5FA770184F5E}"/>
              </a:ext>
            </a:extLst>
          </p:cNvPr>
          <p:cNvSpPr>
            <a:spLocks noGrp="1"/>
          </p:cNvSpPr>
          <p:nvPr>
            <p:ph idx="1"/>
          </p:nvPr>
        </p:nvSpPr>
        <p:spPr>
          <a:xfrm>
            <a:off x="323528" y="1196752"/>
            <a:ext cx="8568952" cy="1800200"/>
          </a:xfrm>
        </p:spPr>
        <p:txBody>
          <a:bodyPr>
            <a:normAutofit fontScale="47500" lnSpcReduction="20000"/>
          </a:bodyPr>
          <a:lstStyle/>
          <a:p>
            <a:r>
              <a:rPr lang="en-US" kern="1200" dirty="0"/>
              <a:t>Three types of networks. 	</a:t>
            </a:r>
          </a:p>
          <a:p>
            <a:pPr lvl="1"/>
            <a:r>
              <a:rPr lang="en-US" kern="1200" dirty="0"/>
              <a:t>The Data Center Network of the CSP consists of racks of high-performance servers and storage devices, interconnected with high-speed Ethernet switches. </a:t>
            </a:r>
          </a:p>
          <a:p>
            <a:pPr lvl="1"/>
            <a:r>
              <a:rPr lang="en-US" kern="1200" dirty="0"/>
              <a:t>The Enterprise Network of the CSC typically includes a number of LANs, servers, workstations, PCs, and mobile devices, with a broad range of network performance, security, and management issues. </a:t>
            </a:r>
          </a:p>
          <a:p>
            <a:pPr lvl="1"/>
            <a:r>
              <a:rPr lang="en-US" kern="1200" dirty="0"/>
              <a:t>The Cloud Carrier, which is shared with many users, cab create virtual networks with appropriate SLA and security guarantees.</a:t>
            </a:r>
          </a:p>
          <a:p>
            <a:endParaRPr lang="en-SE" dirty="0"/>
          </a:p>
        </p:txBody>
      </p:sp>
    </p:spTree>
    <p:extLst>
      <p:ext uri="{BB962C8B-B14F-4D97-AF65-F5344CB8AC3E}">
        <p14:creationId xmlns:p14="http://schemas.microsoft.com/office/powerpoint/2010/main" val="832058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Security Issues for Cloud Computing</a:t>
            </a:r>
          </a:p>
        </p:txBody>
      </p:sp>
      <p:sp>
        <p:nvSpPr>
          <p:cNvPr id="3" name="Content Placeholder 2"/>
          <p:cNvSpPr>
            <a:spLocks noGrp="1"/>
          </p:cNvSpPr>
          <p:nvPr>
            <p:ph idx="1"/>
          </p:nvPr>
        </p:nvSpPr>
        <p:spPr/>
        <p:txBody>
          <a:bodyPr>
            <a:normAutofit fontScale="55000" lnSpcReduction="20000"/>
          </a:bodyPr>
          <a:lstStyle/>
          <a:p>
            <a:pPr>
              <a:spcAft>
                <a:spcPts val="1200"/>
              </a:spcAft>
              <a:buClr>
                <a:schemeClr val="accent6">
                  <a:lumMod val="60000"/>
                  <a:lumOff val="40000"/>
                </a:schemeClr>
              </a:buClr>
              <a:buSzPct val="140000"/>
            </a:pPr>
            <a:r>
              <a:rPr lang="en-US" dirty="0">
                <a:latin typeface="+mn-lt"/>
              </a:rPr>
              <a:t>Security is a major consideration when augmenting or replacing on-premises systems with cloud services</a:t>
            </a:r>
          </a:p>
          <a:p>
            <a:pPr>
              <a:spcAft>
                <a:spcPts val="1200"/>
              </a:spcAft>
              <a:buClr>
                <a:schemeClr val="accent6">
                  <a:lumMod val="60000"/>
                  <a:lumOff val="40000"/>
                </a:schemeClr>
              </a:buClr>
              <a:buSzPct val="140000"/>
            </a:pPr>
            <a:r>
              <a:rPr lang="en-US" dirty="0">
                <a:latin typeface="+mn-lt"/>
              </a:rPr>
              <a:t>Allaying security concerns is frequently a prerequisite for further discussions about migrating part or all of an organization’s computing architecture to the cloud</a:t>
            </a:r>
          </a:p>
          <a:p>
            <a:pPr>
              <a:spcAft>
                <a:spcPts val="1200"/>
              </a:spcAft>
              <a:buClr>
                <a:schemeClr val="accent6">
                  <a:lumMod val="60000"/>
                  <a:lumOff val="40000"/>
                </a:schemeClr>
              </a:buClr>
              <a:buSzPct val="140000"/>
            </a:pPr>
            <a:r>
              <a:rPr lang="en-US" dirty="0">
                <a:latin typeface="+mn-lt"/>
              </a:rPr>
              <a:t>Availability is another major concern</a:t>
            </a:r>
          </a:p>
          <a:p>
            <a:pPr>
              <a:spcAft>
                <a:spcPts val="1200"/>
              </a:spcAft>
              <a:buClr>
                <a:schemeClr val="accent6">
                  <a:lumMod val="60000"/>
                  <a:lumOff val="40000"/>
                </a:schemeClr>
              </a:buClr>
              <a:buSzPct val="140000"/>
            </a:pPr>
            <a:r>
              <a:rPr lang="en-US" dirty="0">
                <a:latin typeface="+mn-lt"/>
              </a:rPr>
              <a:t>Auditability of data must be ensured</a:t>
            </a:r>
          </a:p>
          <a:p>
            <a:pPr>
              <a:buClr>
                <a:schemeClr val="accent6">
                  <a:lumMod val="60000"/>
                  <a:lumOff val="40000"/>
                </a:schemeClr>
              </a:buClr>
              <a:buSzPct val="140000"/>
            </a:pPr>
            <a:r>
              <a:rPr lang="en-US" dirty="0">
                <a:latin typeface="+mn-lt"/>
              </a:rPr>
              <a:t>Businesses should perform due diligence on security threats both from outside and inside the cloud</a:t>
            </a:r>
          </a:p>
          <a:p>
            <a:pPr lvl="2">
              <a:buClr>
                <a:schemeClr val="accent6">
                  <a:lumMod val="60000"/>
                  <a:lumOff val="40000"/>
                </a:schemeClr>
              </a:buClr>
              <a:buSzPct val="140000"/>
            </a:pPr>
            <a:r>
              <a:rPr lang="en-US" sz="1900" dirty="0">
                <a:latin typeface="+mn-lt"/>
              </a:rPr>
              <a:t>Cloud users are responsible for application-level security</a:t>
            </a:r>
          </a:p>
          <a:p>
            <a:pPr lvl="2">
              <a:buClr>
                <a:schemeClr val="accent6">
                  <a:lumMod val="60000"/>
                  <a:lumOff val="40000"/>
                </a:schemeClr>
              </a:buClr>
              <a:buSzPct val="140000"/>
            </a:pPr>
            <a:r>
              <a:rPr lang="en-US" sz="1900" dirty="0">
                <a:latin typeface="+mn-lt"/>
              </a:rPr>
              <a:t>Cloud vendors are responsible for physical security and some software security</a:t>
            </a:r>
          </a:p>
          <a:p>
            <a:pPr lvl="2">
              <a:spcAft>
                <a:spcPts val="1200"/>
              </a:spcAft>
              <a:buClr>
                <a:schemeClr val="accent6">
                  <a:lumMod val="60000"/>
                  <a:lumOff val="40000"/>
                </a:schemeClr>
              </a:buClr>
              <a:buSzPct val="140000"/>
            </a:pPr>
            <a:r>
              <a:rPr lang="en-US" sz="1900" dirty="0">
                <a:latin typeface="+mn-lt"/>
              </a:rPr>
              <a:t>Security for intermediate layers of the software stack is shared between users and vendors</a:t>
            </a:r>
          </a:p>
          <a:p>
            <a:pPr>
              <a:spcAft>
                <a:spcPts val="1200"/>
              </a:spcAft>
              <a:buClr>
                <a:schemeClr val="accent6">
                  <a:lumMod val="60000"/>
                  <a:lumOff val="40000"/>
                </a:schemeClr>
              </a:buClr>
              <a:buSzPct val="140000"/>
            </a:pPr>
            <a:r>
              <a:rPr lang="en-US" dirty="0">
                <a:latin typeface="+mn-lt"/>
              </a:rPr>
              <a:t>Cloud providers must guard against theft or denial-of-service attacks by their users and users need to be protected from one another</a:t>
            </a:r>
          </a:p>
          <a:p>
            <a:pPr>
              <a:buClr>
                <a:schemeClr val="accent6">
                  <a:lumMod val="60000"/>
                  <a:lumOff val="40000"/>
                </a:schemeClr>
              </a:buClr>
              <a:buSzPct val="140000"/>
            </a:pPr>
            <a:r>
              <a:rPr lang="en-US" dirty="0">
                <a:latin typeface="+mn-lt"/>
              </a:rPr>
              <a:t>Businesses should consider the extent to which subscribers are protected against the provider, especially in the area of inadvertent data loss</a:t>
            </a:r>
          </a:p>
          <a:p>
            <a:pPr>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1042304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Risks and </a:t>
            </a:r>
            <a:br>
              <a:rPr lang="en-US" dirty="0">
                <a:solidFill>
                  <a:schemeClr val="accent6">
                    <a:lumMod val="40000"/>
                    <a:lumOff val="60000"/>
                  </a:schemeClr>
                </a:solidFill>
              </a:rPr>
            </a:br>
            <a:r>
              <a:rPr lang="en-US" dirty="0">
                <a:solidFill>
                  <a:schemeClr val="accent6">
                    <a:lumMod val="40000"/>
                    <a:lumOff val="60000"/>
                  </a:schemeClr>
                </a:solidFill>
              </a:rPr>
              <a:t>Countermeasures</a:t>
            </a:r>
          </a:p>
        </p:txBody>
      </p:sp>
      <p:sp>
        <p:nvSpPr>
          <p:cNvPr id="3" name="Content Placeholder 2"/>
          <p:cNvSpPr>
            <a:spLocks noGrp="1"/>
          </p:cNvSpPr>
          <p:nvPr>
            <p:ph idx="1"/>
          </p:nvPr>
        </p:nvSpPr>
        <p:spPr/>
        <p:txBody>
          <a:bodyPr>
            <a:normAutofit fontScale="70000" lnSpcReduction="20000"/>
          </a:bodyPr>
          <a:lstStyle/>
          <a:p>
            <a:pPr marL="0" indent="0">
              <a:spcAft>
                <a:spcPts val="1200"/>
              </a:spcAft>
              <a:buClr>
                <a:schemeClr val="accent6">
                  <a:lumMod val="60000"/>
                  <a:lumOff val="40000"/>
                </a:schemeClr>
              </a:buClr>
              <a:buSzPct val="140000"/>
              <a:buNone/>
            </a:pPr>
            <a:r>
              <a:rPr lang="en-US" sz="2800" dirty="0">
                <a:latin typeface="+mn-lt"/>
              </a:rPr>
              <a:t>The Cloud Security Alliance lists the following as the top cloud-specific security threats</a:t>
            </a:r>
            <a:r>
              <a:rPr lang="en-US" sz="2800" dirty="0"/>
              <a:t>:</a:t>
            </a:r>
            <a:endParaRPr lang="en-US" sz="2800" dirty="0">
              <a:latin typeface="+mn-lt"/>
            </a:endParaRPr>
          </a:p>
          <a:p>
            <a:pPr>
              <a:buClr>
                <a:schemeClr val="accent6">
                  <a:lumMod val="60000"/>
                  <a:lumOff val="40000"/>
                </a:schemeClr>
              </a:buClr>
              <a:buSzPct val="140000"/>
            </a:pPr>
            <a:r>
              <a:rPr lang="en-US" dirty="0">
                <a:latin typeface="+mn-lt"/>
              </a:rPr>
              <a:t>Abuse and nefarious use of cloud computing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Stricter initial registration and validation processes</a:t>
            </a:r>
          </a:p>
          <a:p>
            <a:pPr lvl="2">
              <a:buClr>
                <a:schemeClr val="accent6">
                  <a:lumMod val="60000"/>
                  <a:lumOff val="40000"/>
                </a:schemeClr>
              </a:buClr>
              <a:buSzPct val="140000"/>
            </a:pPr>
            <a:r>
              <a:rPr lang="en-US" dirty="0">
                <a:latin typeface="+mn-lt"/>
              </a:rPr>
              <a:t>Enhanced credit card fraud monitoring and coordination</a:t>
            </a:r>
          </a:p>
          <a:p>
            <a:pPr lvl="2">
              <a:buClr>
                <a:schemeClr val="accent6">
                  <a:lumMod val="60000"/>
                  <a:lumOff val="40000"/>
                </a:schemeClr>
              </a:buClr>
              <a:buSzPct val="140000"/>
            </a:pPr>
            <a:r>
              <a:rPr lang="en-US" dirty="0">
                <a:latin typeface="+mn-lt"/>
              </a:rPr>
              <a:t>Comprehensive inspection of customer network traffic</a:t>
            </a:r>
          </a:p>
          <a:p>
            <a:pPr lvl="2">
              <a:buClr>
                <a:schemeClr val="accent6">
                  <a:lumMod val="60000"/>
                  <a:lumOff val="40000"/>
                </a:schemeClr>
              </a:buClr>
              <a:buSzPct val="140000"/>
            </a:pPr>
            <a:r>
              <a:rPr lang="en-US" dirty="0">
                <a:latin typeface="+mn-lt"/>
              </a:rPr>
              <a:t>Monitoring public blacklists for one’s own network blocks</a:t>
            </a:r>
          </a:p>
          <a:p>
            <a:pPr>
              <a:buClr>
                <a:schemeClr val="accent6">
                  <a:lumMod val="60000"/>
                  <a:lumOff val="40000"/>
                </a:schemeClr>
              </a:buClr>
              <a:buSzPct val="140000"/>
            </a:pPr>
            <a:r>
              <a:rPr lang="en-US" dirty="0">
                <a:latin typeface="+mn-lt"/>
              </a:rPr>
              <a:t>Insecure interfaces and APIs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Analyzing the security model of CSP interfaces</a:t>
            </a:r>
          </a:p>
          <a:p>
            <a:pPr lvl="2">
              <a:buClr>
                <a:schemeClr val="accent6">
                  <a:lumMod val="60000"/>
                  <a:lumOff val="40000"/>
                </a:schemeClr>
              </a:buClr>
              <a:buSzPct val="140000"/>
            </a:pPr>
            <a:r>
              <a:rPr lang="en-US" dirty="0">
                <a:latin typeface="+mn-lt"/>
              </a:rPr>
              <a:t>Ensuring that strong authentication and access controls are implemented in concert with encrypted transmission</a:t>
            </a:r>
          </a:p>
          <a:p>
            <a:pPr lvl="2">
              <a:buClr>
                <a:schemeClr val="accent6">
                  <a:lumMod val="60000"/>
                  <a:lumOff val="40000"/>
                </a:schemeClr>
              </a:buClr>
              <a:buSzPct val="140000"/>
            </a:pPr>
            <a:r>
              <a:rPr lang="en-US" dirty="0">
                <a:latin typeface="+mn-lt"/>
              </a:rPr>
              <a:t>Understanding the dependency chain associated with the API</a:t>
            </a:r>
          </a:p>
        </p:txBody>
      </p:sp>
    </p:spTree>
    <p:extLst>
      <p:ext uri="{BB962C8B-B14F-4D97-AF65-F5344CB8AC3E}">
        <p14:creationId xmlns:p14="http://schemas.microsoft.com/office/powerpoint/2010/main" val="941495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58181-E6C2-4696-9F0D-2B833EFE6E02}"/>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70000" lnSpcReduction="20000"/>
          </a:bodyPr>
          <a:lstStyle/>
          <a:p>
            <a:pPr>
              <a:buClr>
                <a:schemeClr val="accent6">
                  <a:lumMod val="60000"/>
                  <a:lumOff val="40000"/>
                </a:schemeClr>
              </a:buClr>
              <a:buSzPct val="140000"/>
            </a:pPr>
            <a:r>
              <a:rPr lang="en-US" dirty="0">
                <a:latin typeface="+mn-lt"/>
              </a:rPr>
              <a:t>Malicious insiders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Enforce strict supply chain management and conduct a comprehensive supplier assessment</a:t>
            </a:r>
          </a:p>
          <a:p>
            <a:pPr lvl="2">
              <a:buClr>
                <a:schemeClr val="accent6">
                  <a:lumMod val="60000"/>
                  <a:lumOff val="40000"/>
                </a:schemeClr>
              </a:buClr>
              <a:buSzPct val="140000"/>
            </a:pPr>
            <a:r>
              <a:rPr lang="en-US" dirty="0">
                <a:latin typeface="+mn-lt"/>
              </a:rPr>
              <a:t>Specify human resource requirements as part of legal contract</a:t>
            </a:r>
          </a:p>
          <a:p>
            <a:pPr lvl="2">
              <a:buClr>
                <a:schemeClr val="accent6">
                  <a:lumMod val="60000"/>
                  <a:lumOff val="40000"/>
                </a:schemeClr>
              </a:buClr>
              <a:buSzPct val="140000"/>
            </a:pPr>
            <a:r>
              <a:rPr lang="en-US" dirty="0">
                <a:latin typeface="+mn-lt"/>
              </a:rPr>
              <a:t>Require transparency into overall information security and management practices, as well as compliance reporting</a:t>
            </a:r>
          </a:p>
          <a:p>
            <a:pPr lvl="2">
              <a:buClr>
                <a:schemeClr val="accent6">
                  <a:lumMod val="60000"/>
                  <a:lumOff val="40000"/>
                </a:schemeClr>
              </a:buClr>
              <a:buSzPct val="140000"/>
            </a:pPr>
            <a:r>
              <a:rPr lang="en-US" dirty="0">
                <a:latin typeface="+mn-lt"/>
              </a:rPr>
              <a:t>Determine security breach notification processes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Shared technology issues</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security best practices for installation/configuration</a:t>
            </a:r>
          </a:p>
          <a:p>
            <a:pPr lvl="2">
              <a:buClr>
                <a:schemeClr val="accent6">
                  <a:lumMod val="60000"/>
                  <a:lumOff val="40000"/>
                </a:schemeClr>
              </a:buClr>
              <a:buSzPct val="140000"/>
            </a:pPr>
            <a:r>
              <a:rPr lang="en-US" dirty="0">
                <a:latin typeface="+mn-lt"/>
              </a:rPr>
              <a:t>Monitor environment for unauthorized changes/activity</a:t>
            </a:r>
          </a:p>
          <a:p>
            <a:pPr lvl="2">
              <a:buClr>
                <a:schemeClr val="accent6">
                  <a:lumMod val="60000"/>
                  <a:lumOff val="40000"/>
                </a:schemeClr>
              </a:buClr>
              <a:buSzPct val="140000"/>
            </a:pPr>
            <a:r>
              <a:rPr lang="en-US" dirty="0">
                <a:latin typeface="+mn-lt"/>
              </a:rPr>
              <a:t>Promote strong authentication and access control for administrative access and operations</a:t>
            </a:r>
          </a:p>
          <a:p>
            <a:pPr lvl="2">
              <a:buClr>
                <a:schemeClr val="accent6">
                  <a:lumMod val="60000"/>
                  <a:lumOff val="40000"/>
                </a:schemeClr>
              </a:buClr>
              <a:buSzPct val="140000"/>
            </a:pPr>
            <a:r>
              <a:rPr lang="en-US" dirty="0">
                <a:latin typeface="+mn-lt"/>
              </a:rPr>
              <a:t>Enforce SLAs for patching and vulnerability remediation</a:t>
            </a:r>
          </a:p>
          <a:p>
            <a:pPr lvl="2">
              <a:buClr>
                <a:schemeClr val="accent6">
                  <a:lumMod val="60000"/>
                  <a:lumOff val="40000"/>
                </a:schemeClr>
              </a:buClr>
              <a:buSzPct val="140000"/>
            </a:pPr>
            <a:r>
              <a:rPr lang="en-US" dirty="0">
                <a:latin typeface="+mn-lt"/>
              </a:rPr>
              <a:t>Conduct vulnerability scanning and configuration audits</a:t>
            </a:r>
          </a:p>
          <a:p>
            <a:pPr lvl="2">
              <a:buClr>
                <a:schemeClr val="accent6">
                  <a:lumMod val="60000"/>
                  <a:lumOff val="40000"/>
                </a:schemeClr>
              </a:buClr>
              <a:buSzPct val="140000"/>
            </a:pPr>
            <a:endParaRPr lang="en-US" dirty="0">
              <a:latin typeface="+mn-lt"/>
            </a:endParaRPr>
          </a:p>
        </p:txBody>
      </p:sp>
    </p:spTree>
    <p:extLst>
      <p:ext uri="{BB962C8B-B14F-4D97-AF65-F5344CB8AC3E}">
        <p14:creationId xmlns:p14="http://schemas.microsoft.com/office/powerpoint/2010/main" val="57636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6FF269-324C-4129-8F0E-6885C6D85A4C}"/>
              </a:ext>
            </a:extLst>
          </p:cNvPr>
          <p:cNvSpPr>
            <a:spLocks noGrp="1"/>
          </p:cNvSpPr>
          <p:nvPr>
            <p:ph type="title"/>
          </p:nvPr>
        </p:nvSpPr>
        <p:spPr/>
        <p:txBody>
          <a:bodyPr/>
          <a:lstStyle/>
          <a:p>
            <a:endParaRPr lang="en-SE"/>
          </a:p>
        </p:txBody>
      </p:sp>
      <p:sp>
        <p:nvSpPr>
          <p:cNvPr id="3" name="Content Placeholder 2"/>
          <p:cNvSpPr>
            <a:spLocks noGrp="1"/>
          </p:cNvSpPr>
          <p:nvPr>
            <p:ph idx="1"/>
          </p:nvPr>
        </p:nvSpPr>
        <p:spPr/>
        <p:txBody>
          <a:bodyPr>
            <a:normAutofit fontScale="55000" lnSpcReduction="20000"/>
          </a:bodyPr>
          <a:lstStyle/>
          <a:p>
            <a:pPr>
              <a:buClr>
                <a:schemeClr val="accent6">
                  <a:lumMod val="60000"/>
                  <a:lumOff val="40000"/>
                </a:schemeClr>
              </a:buClr>
              <a:buSzPct val="140000"/>
            </a:pPr>
            <a:r>
              <a:rPr lang="en-US" dirty="0">
                <a:latin typeface="+mn-lt"/>
              </a:rPr>
              <a:t>Data loss or leakage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Implement strong API access control</a:t>
            </a:r>
          </a:p>
          <a:p>
            <a:pPr lvl="2">
              <a:buClr>
                <a:schemeClr val="accent6">
                  <a:lumMod val="60000"/>
                  <a:lumOff val="40000"/>
                </a:schemeClr>
              </a:buClr>
              <a:buSzPct val="140000"/>
            </a:pPr>
            <a:r>
              <a:rPr lang="en-US" dirty="0">
                <a:latin typeface="+mn-lt"/>
              </a:rPr>
              <a:t>Encrypt and protect integrity of data in transit and at rest</a:t>
            </a:r>
          </a:p>
          <a:p>
            <a:pPr lvl="2">
              <a:buClr>
                <a:schemeClr val="accent6">
                  <a:lumMod val="60000"/>
                  <a:lumOff val="40000"/>
                </a:schemeClr>
              </a:buClr>
              <a:buSzPct val="140000"/>
            </a:pPr>
            <a:r>
              <a:rPr lang="en-US" dirty="0">
                <a:latin typeface="+mn-lt"/>
              </a:rPr>
              <a:t>Analyze data protection at both design and run time</a:t>
            </a:r>
          </a:p>
          <a:p>
            <a:pPr lvl="2">
              <a:buClr>
                <a:schemeClr val="accent6">
                  <a:lumMod val="60000"/>
                  <a:lumOff val="40000"/>
                </a:schemeClr>
              </a:buClr>
              <a:buSzPct val="140000"/>
            </a:pPr>
            <a:r>
              <a:rPr lang="en-US" dirty="0">
                <a:latin typeface="+mn-lt"/>
              </a:rPr>
              <a:t>Implement strong key generation, storage and management, and destruction practices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Account or service hijacking</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Prohibit the sharing of account credentials between users and services</a:t>
            </a:r>
          </a:p>
          <a:p>
            <a:pPr lvl="2">
              <a:buClr>
                <a:schemeClr val="accent6">
                  <a:lumMod val="60000"/>
                  <a:lumOff val="40000"/>
                </a:schemeClr>
              </a:buClr>
              <a:buSzPct val="140000"/>
            </a:pPr>
            <a:r>
              <a:rPr lang="en-US" dirty="0">
                <a:latin typeface="+mn-lt"/>
              </a:rPr>
              <a:t>Leverage strong two-factor authentication techniques where possible</a:t>
            </a:r>
          </a:p>
          <a:p>
            <a:pPr lvl="2">
              <a:buClr>
                <a:schemeClr val="accent6">
                  <a:lumMod val="60000"/>
                  <a:lumOff val="40000"/>
                </a:schemeClr>
              </a:buClr>
              <a:buSzPct val="140000"/>
            </a:pPr>
            <a:r>
              <a:rPr lang="en-US" dirty="0">
                <a:latin typeface="+mn-lt"/>
              </a:rPr>
              <a:t>Employ proactive monitoring to detect unauthorized activity</a:t>
            </a:r>
          </a:p>
          <a:p>
            <a:pPr lvl="2">
              <a:buClr>
                <a:schemeClr val="accent6">
                  <a:lumMod val="60000"/>
                  <a:lumOff val="40000"/>
                </a:schemeClr>
              </a:buClr>
              <a:buSzPct val="140000"/>
            </a:pPr>
            <a:r>
              <a:rPr lang="en-US" dirty="0">
                <a:latin typeface="+mn-lt"/>
              </a:rPr>
              <a:t>Understand CSP security policies and SLAs</a:t>
            </a:r>
          </a:p>
          <a:p>
            <a:pPr marL="914400" lvl="2" indent="0">
              <a:buClr>
                <a:schemeClr val="accent6">
                  <a:lumMod val="60000"/>
                  <a:lumOff val="40000"/>
                </a:schemeClr>
              </a:buClr>
              <a:buSzPct val="140000"/>
              <a:buNone/>
            </a:pPr>
            <a:endParaRPr lang="en-US" dirty="0">
              <a:latin typeface="+mn-lt"/>
            </a:endParaRPr>
          </a:p>
          <a:p>
            <a:pPr>
              <a:buClr>
                <a:schemeClr val="accent6">
                  <a:lumMod val="60000"/>
                  <a:lumOff val="40000"/>
                </a:schemeClr>
              </a:buClr>
              <a:buSzPct val="140000"/>
            </a:pPr>
            <a:r>
              <a:rPr lang="en-US" dirty="0">
                <a:latin typeface="+mn-lt"/>
              </a:rPr>
              <a:t>Unknown risk profile</a:t>
            </a:r>
          </a:p>
          <a:p>
            <a:pPr lvl="1">
              <a:buClr>
                <a:schemeClr val="accent6">
                  <a:lumMod val="60000"/>
                  <a:lumOff val="40000"/>
                </a:schemeClr>
              </a:buClr>
              <a:buSzPct val="140000"/>
            </a:pPr>
            <a:r>
              <a:rPr lang="en-US" dirty="0">
                <a:latin typeface="+mn-lt"/>
              </a:rPr>
              <a:t>Countermeasures include:</a:t>
            </a:r>
          </a:p>
          <a:p>
            <a:pPr lvl="2">
              <a:buClr>
                <a:schemeClr val="accent6">
                  <a:lumMod val="60000"/>
                  <a:lumOff val="40000"/>
                </a:schemeClr>
              </a:buClr>
              <a:buSzPct val="140000"/>
            </a:pPr>
            <a:r>
              <a:rPr lang="en-US" dirty="0">
                <a:latin typeface="+mn-lt"/>
              </a:rPr>
              <a:t>Disclosure of applicable logs and data</a:t>
            </a:r>
          </a:p>
          <a:p>
            <a:pPr lvl="2">
              <a:buClr>
                <a:schemeClr val="accent6">
                  <a:lumMod val="60000"/>
                  <a:lumOff val="40000"/>
                </a:schemeClr>
              </a:buClr>
              <a:buSzPct val="140000"/>
            </a:pPr>
            <a:r>
              <a:rPr lang="en-US" dirty="0">
                <a:latin typeface="+mn-lt"/>
              </a:rPr>
              <a:t>Partial/full disclosure of infrastructure details</a:t>
            </a:r>
          </a:p>
          <a:p>
            <a:pPr lvl="2">
              <a:buClr>
                <a:schemeClr val="accent6">
                  <a:lumMod val="60000"/>
                  <a:lumOff val="40000"/>
                </a:schemeClr>
              </a:buClr>
              <a:buSzPct val="140000"/>
            </a:pPr>
            <a:r>
              <a:rPr lang="en-US" dirty="0">
                <a:latin typeface="+mn-lt"/>
              </a:rPr>
              <a:t>Monitoring and alerting on necessary information</a:t>
            </a:r>
          </a:p>
        </p:txBody>
      </p:sp>
    </p:spTree>
    <p:extLst>
      <p:ext uri="{BB962C8B-B14F-4D97-AF65-F5344CB8AC3E}">
        <p14:creationId xmlns:p14="http://schemas.microsoft.com/office/powerpoint/2010/main" val="416948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graphicFrame>
        <p:nvGraphicFramePr>
          <p:cNvPr id="11" name="Content Placeholder 10"/>
          <p:cNvGraphicFramePr>
            <a:graphicFrameLocks noGrp="1"/>
          </p:cNvGraphicFramePr>
          <p:nvPr>
            <p:ph idx="1"/>
          </p:nvPr>
        </p:nvGraphicFramePr>
        <p:xfrm>
          <a:off x="323850" y="1196975"/>
          <a:ext cx="8569325" cy="5256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870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Data Protection </a:t>
            </a:r>
            <a:br>
              <a:rPr lang="en-US" dirty="0">
                <a:solidFill>
                  <a:schemeClr val="accent6">
                    <a:lumMod val="40000"/>
                    <a:lumOff val="60000"/>
                  </a:schemeClr>
                </a:solidFill>
              </a:rPr>
            </a:br>
            <a:r>
              <a:rPr lang="en-US" dirty="0">
                <a:solidFill>
                  <a:schemeClr val="accent6">
                    <a:lumMod val="40000"/>
                    <a:lumOff val="60000"/>
                  </a:schemeClr>
                </a:solidFill>
              </a:rPr>
              <a:t>in the Cloud</a:t>
            </a:r>
          </a:p>
        </p:txBody>
      </p:sp>
      <p:sp>
        <p:nvSpPr>
          <p:cNvPr id="3" name="Content Placeholder 2"/>
          <p:cNvSpPr>
            <a:spLocks noGrp="1"/>
          </p:cNvSpPr>
          <p:nvPr>
            <p:ph idx="1"/>
          </p:nvPr>
        </p:nvSpPr>
        <p:spPr/>
        <p:txBody>
          <a:bodyPr>
            <a:normAutofit/>
          </a:bodyPr>
          <a:lstStyle/>
          <a:p>
            <a:pPr marL="342900" lvl="2" indent="-342900">
              <a:buClr>
                <a:schemeClr val="accent6">
                  <a:lumMod val="60000"/>
                  <a:lumOff val="40000"/>
                </a:schemeClr>
              </a:buClr>
              <a:buSzPct val="140000"/>
            </a:pPr>
            <a:r>
              <a:rPr lang="en-US" sz="2000" dirty="0">
                <a:latin typeface="+mn-lt"/>
              </a:rPr>
              <a:t>Provides a unique DBMS running on a VM instance for each cloud subscriber</a:t>
            </a:r>
          </a:p>
          <a:p>
            <a:pPr marL="342900" lvl="2" indent="-342900">
              <a:buClr>
                <a:schemeClr val="accent6">
                  <a:lumMod val="60000"/>
                  <a:lumOff val="40000"/>
                </a:schemeClr>
              </a:buClr>
              <a:buSzPct val="140000"/>
            </a:pPr>
            <a:r>
              <a:rPr lang="en-US" sz="2000" dirty="0">
                <a:latin typeface="+mn-lt"/>
              </a:rPr>
              <a:t>This gives the subscriber complete control over role definition, user authorization, and other administrative tasks related to security</a:t>
            </a:r>
            <a:endParaRPr lang="en-US" sz="1400" dirty="0">
              <a:latin typeface="+mn-lt"/>
            </a:endParaRPr>
          </a:p>
        </p:txBody>
      </p:sp>
      <p:sp>
        <p:nvSpPr>
          <p:cNvPr id="4" name="Text Placeholder 3"/>
          <p:cNvSpPr>
            <a:spLocks noGrp="1"/>
          </p:cNvSpPr>
          <p:nvPr>
            <p:ph type="body" idx="4294967295"/>
          </p:nvPr>
        </p:nvSpPr>
        <p:spPr>
          <a:xfrm>
            <a:off x="0" y="1773238"/>
            <a:ext cx="4040188" cy="609600"/>
          </a:xfrm>
        </p:spPr>
        <p:txBody>
          <a:bodyPr/>
          <a:lstStyle/>
          <a:p>
            <a:r>
              <a:rPr lang="en-US" sz="2800" dirty="0">
                <a:solidFill>
                  <a:schemeClr val="accent6">
                    <a:lumMod val="40000"/>
                    <a:lumOff val="60000"/>
                  </a:schemeClr>
                </a:solidFill>
                <a:latin typeface="+mn-lt"/>
              </a:rPr>
              <a:t>Multi-instance Model</a:t>
            </a:r>
          </a:p>
        </p:txBody>
      </p:sp>
      <p:sp>
        <p:nvSpPr>
          <p:cNvPr id="5" name="Text Placeholder 4"/>
          <p:cNvSpPr>
            <a:spLocks noGrp="1"/>
          </p:cNvSpPr>
          <p:nvPr>
            <p:ph type="body" sz="quarter" idx="4294967295"/>
          </p:nvPr>
        </p:nvSpPr>
        <p:spPr>
          <a:xfrm>
            <a:off x="5102225" y="1782763"/>
            <a:ext cx="4041775" cy="609600"/>
          </a:xfrm>
        </p:spPr>
        <p:txBody>
          <a:bodyPr/>
          <a:lstStyle/>
          <a:p>
            <a:r>
              <a:rPr lang="en-US" sz="2800" dirty="0">
                <a:solidFill>
                  <a:schemeClr val="accent6">
                    <a:lumMod val="40000"/>
                    <a:lumOff val="60000"/>
                  </a:schemeClr>
                </a:solidFill>
                <a:latin typeface="+mn-lt"/>
              </a:rPr>
              <a:t>Multi-tenant Model</a:t>
            </a:r>
          </a:p>
        </p:txBody>
      </p:sp>
      <p:sp>
        <p:nvSpPr>
          <p:cNvPr id="6" name="Content Placeholder 5"/>
          <p:cNvSpPr>
            <a:spLocks noGrp="1"/>
          </p:cNvSpPr>
          <p:nvPr>
            <p:ph sz="quarter" idx="4294967295"/>
          </p:nvPr>
        </p:nvSpPr>
        <p:spPr>
          <a:xfrm>
            <a:off x="5102225" y="2579688"/>
            <a:ext cx="4041775" cy="3913187"/>
          </a:xfrm>
        </p:spPr>
        <p:txBody>
          <a:bodyPr>
            <a:normAutofit/>
          </a:bodyPr>
          <a:lstStyle/>
          <a:p>
            <a:pPr marL="342900" lvl="2" indent="-342900">
              <a:buClr>
                <a:schemeClr val="accent6">
                  <a:lumMod val="60000"/>
                  <a:lumOff val="40000"/>
                </a:schemeClr>
              </a:buClr>
              <a:buSzPct val="140000"/>
            </a:pPr>
            <a:r>
              <a:rPr lang="en-US" sz="2000" dirty="0">
                <a:latin typeface="+mn-lt"/>
              </a:rPr>
              <a:t>Provides a predefined environment for the cloud subscriber that is shared with other tenants, typically through tagging data with a subscriber identifier</a:t>
            </a:r>
          </a:p>
          <a:p>
            <a:pPr marL="342900" lvl="2" indent="-342900">
              <a:buClr>
                <a:schemeClr val="accent6">
                  <a:lumMod val="60000"/>
                  <a:lumOff val="40000"/>
                </a:schemeClr>
              </a:buClr>
              <a:buSzPct val="140000"/>
            </a:pPr>
            <a:r>
              <a:rPr lang="en-US" sz="2000" dirty="0">
                <a:latin typeface="+mn-lt"/>
              </a:rPr>
              <a:t>Tagging gives the appearance of exclusive use of the instance, but relies on the cloud provider to establish and maintain a sound secure database environment</a:t>
            </a:r>
          </a:p>
        </p:txBody>
      </p:sp>
    </p:spTree>
    <p:extLst>
      <p:ext uri="{BB962C8B-B14F-4D97-AF65-F5344CB8AC3E}">
        <p14:creationId xmlns:p14="http://schemas.microsoft.com/office/powerpoint/2010/main" val="1969873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1763B6-4498-4BFD-B2C8-21C8A258E0FD}"/>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5149DCBD-BAAF-441A-8BCA-27EADD179190}"/>
              </a:ext>
            </a:extLst>
          </p:cNvPr>
          <p:cNvSpPr>
            <a:spLocks noGrp="1"/>
          </p:cNvSpPr>
          <p:nvPr>
            <p:ph idx="1"/>
          </p:nvPr>
        </p:nvSpPr>
        <p:spPr>
          <a:xfrm>
            <a:off x="323528" y="1196753"/>
            <a:ext cx="8568952" cy="720079"/>
          </a:xfrm>
        </p:spPr>
        <p:txBody>
          <a:bodyPr/>
          <a:lstStyle/>
          <a:p>
            <a:endParaRPr lang="en-SE" dirty="0"/>
          </a:p>
        </p:txBody>
      </p:sp>
      <p:pic>
        <p:nvPicPr>
          <p:cNvPr id="8" name="Picture 7">
            <a:extLst>
              <a:ext uri="{FF2B5EF4-FFF2-40B4-BE49-F238E27FC236}">
                <a16:creationId xmlns:a16="http://schemas.microsoft.com/office/drawing/2014/main" id="{879005D7-2B56-4BDE-A7A9-70A7E1B3F0A3}"/>
              </a:ext>
            </a:extLst>
          </p:cNvPr>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07703" y="188640"/>
            <a:ext cx="5418451" cy="6552728"/>
          </a:xfrm>
          <a:prstGeom prst="rect">
            <a:avLst/>
          </a:prstGeom>
          <a:solidFill>
            <a:sysClr val="window" lastClr="FFFFFF"/>
          </a:solidFill>
        </p:spPr>
      </p:pic>
    </p:spTree>
    <p:extLst>
      <p:ext uri="{BB962C8B-B14F-4D97-AF65-F5344CB8AC3E}">
        <p14:creationId xmlns:p14="http://schemas.microsoft.com/office/powerpoint/2010/main" val="593617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80920" cy="868362"/>
          </a:xfrm>
        </p:spPr>
        <p:txBody>
          <a:bodyPr/>
          <a:lstStyle/>
          <a:p>
            <a:r>
              <a:rPr lang="en-US" dirty="0">
                <a:solidFill>
                  <a:schemeClr val="accent6">
                    <a:lumMod val="40000"/>
                    <a:lumOff val="60000"/>
                  </a:schemeClr>
                </a:solidFill>
              </a:rPr>
              <a:t>Cloud Security as a Service</a:t>
            </a:r>
          </a:p>
        </p:txBody>
      </p:sp>
      <p:sp>
        <p:nvSpPr>
          <p:cNvPr id="3" name="Content Placeholder 2"/>
          <p:cNvSpPr>
            <a:spLocks noGrp="1"/>
          </p:cNvSpPr>
          <p:nvPr>
            <p:ph idx="1"/>
          </p:nvPr>
        </p:nvSpPr>
        <p:spPr>
          <a:xfrm>
            <a:off x="76431" y="1196753"/>
            <a:ext cx="4711593" cy="5256584"/>
          </a:xfrm>
        </p:spPr>
        <p:txBody>
          <a:bodyPr>
            <a:normAutofit fontScale="55000" lnSpcReduction="20000"/>
          </a:bodyPr>
          <a:lstStyle/>
          <a:p>
            <a:pPr>
              <a:spcAft>
                <a:spcPts val="1200"/>
              </a:spcAft>
            </a:pPr>
            <a:r>
              <a:rPr lang="en-US" dirty="0">
                <a:latin typeface="+mn-lt"/>
              </a:rPr>
              <a:t>Cloud Security as a Service (</a:t>
            </a:r>
            <a:r>
              <a:rPr lang="en-US" dirty="0" err="1">
                <a:latin typeface="+mn-lt"/>
              </a:rPr>
              <a:t>SecaaS</a:t>
            </a:r>
            <a:r>
              <a:rPr lang="en-US" dirty="0">
                <a:latin typeface="+mn-lt"/>
              </a:rPr>
              <a:t>), is one type of SaaS offered by a CSP. </a:t>
            </a:r>
          </a:p>
          <a:p>
            <a:pPr lvl="1">
              <a:spcAft>
                <a:spcPts val="1200"/>
              </a:spcAft>
            </a:pPr>
            <a:r>
              <a:rPr lang="en-US" kern="1200" dirty="0">
                <a:latin typeface="Arial" pitchFamily="-107" charset="0"/>
              </a:rPr>
              <a:t>provision of security applications and services via the cloud either to cloud-based infrastructure and software, or from the cloud to the customers’ on-premise system</a:t>
            </a:r>
          </a:p>
          <a:p>
            <a:r>
              <a:rPr lang="en-US" dirty="0" err="1">
                <a:latin typeface="+mn-lt"/>
              </a:rPr>
              <a:t>SecaaS</a:t>
            </a:r>
            <a:r>
              <a:rPr lang="en-US" dirty="0">
                <a:latin typeface="+mn-lt"/>
              </a:rPr>
              <a:t> categories of service:</a:t>
            </a:r>
          </a:p>
          <a:p>
            <a:pPr lvl="2"/>
            <a:r>
              <a:rPr lang="en-US" dirty="0">
                <a:latin typeface="+mn-lt"/>
              </a:rPr>
              <a:t>Identity and access management</a:t>
            </a:r>
          </a:p>
          <a:p>
            <a:pPr lvl="2"/>
            <a:r>
              <a:rPr lang="en-US" dirty="0">
                <a:latin typeface="+mn-lt"/>
              </a:rPr>
              <a:t>Data loss prevention</a:t>
            </a:r>
          </a:p>
          <a:p>
            <a:pPr lvl="2"/>
            <a:r>
              <a:rPr lang="en-US" dirty="0">
                <a:latin typeface="+mn-lt"/>
              </a:rPr>
              <a:t>Web security</a:t>
            </a:r>
          </a:p>
          <a:p>
            <a:pPr lvl="2"/>
            <a:r>
              <a:rPr lang="en-US" dirty="0">
                <a:latin typeface="+mn-lt"/>
              </a:rPr>
              <a:t>E-mail security </a:t>
            </a:r>
          </a:p>
          <a:p>
            <a:pPr lvl="2"/>
            <a:r>
              <a:rPr lang="en-US" dirty="0">
                <a:latin typeface="+mn-lt"/>
              </a:rPr>
              <a:t>Security assessments </a:t>
            </a:r>
          </a:p>
          <a:p>
            <a:pPr lvl="2"/>
            <a:r>
              <a:rPr lang="en-US" dirty="0">
                <a:latin typeface="+mn-lt"/>
              </a:rPr>
              <a:t>Intrusion management</a:t>
            </a:r>
          </a:p>
          <a:p>
            <a:pPr lvl="2"/>
            <a:r>
              <a:rPr lang="en-US" dirty="0">
                <a:latin typeface="+mn-lt"/>
              </a:rPr>
              <a:t>Security information and event management</a:t>
            </a:r>
          </a:p>
          <a:p>
            <a:pPr lvl="2"/>
            <a:r>
              <a:rPr lang="en-US" dirty="0">
                <a:latin typeface="+mn-lt"/>
              </a:rPr>
              <a:t>Encryption</a:t>
            </a:r>
          </a:p>
          <a:p>
            <a:pPr lvl="2"/>
            <a:r>
              <a:rPr lang="en-US" dirty="0">
                <a:latin typeface="+mn-lt"/>
              </a:rPr>
              <a:t>Business continuity and disaster recovery</a:t>
            </a:r>
          </a:p>
          <a:p>
            <a:pPr lvl="2"/>
            <a:r>
              <a:rPr lang="en-US" dirty="0">
                <a:latin typeface="+mn-lt"/>
              </a:rPr>
              <a:t>Network security</a:t>
            </a:r>
          </a:p>
        </p:txBody>
      </p:sp>
      <p:pic>
        <p:nvPicPr>
          <p:cNvPr id="4" name="Picture 3">
            <a:extLst>
              <a:ext uri="{FF2B5EF4-FFF2-40B4-BE49-F238E27FC236}">
                <a16:creationId xmlns:a16="http://schemas.microsoft.com/office/drawing/2014/main" id="{53E21F0E-1BFB-455E-82AF-17C6CB896B61}"/>
              </a:ext>
            </a:extLst>
          </p:cNvPr>
          <p:cNvPicPr>
            <a:picLocks noChangeAspect="1"/>
          </p:cNvPicPr>
          <p:nvPr/>
        </p:nvPicPr>
        <p:blipFill>
          <a:blip r:embed="rId3"/>
          <a:stretch>
            <a:fillRect/>
          </a:stretch>
        </p:blipFill>
        <p:spPr>
          <a:xfrm>
            <a:off x="4806099" y="1389385"/>
            <a:ext cx="4279545" cy="4871320"/>
          </a:xfrm>
          <a:prstGeom prst="rect">
            <a:avLst/>
          </a:prstGeom>
        </p:spPr>
      </p:pic>
    </p:spTree>
    <p:extLst>
      <p:ext uri="{BB962C8B-B14F-4D97-AF65-F5344CB8AC3E}">
        <p14:creationId xmlns:p14="http://schemas.microsoft.com/office/powerpoint/2010/main" val="185963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152400"/>
            <a:ext cx="8229600" cy="1600200"/>
          </a:xfrm>
        </p:spPr>
        <p:txBody>
          <a:bodyPr/>
          <a:lstStyle/>
          <a:p>
            <a:pPr eaLnBrk="1" fontAlgn="auto" hangingPunct="1">
              <a:spcAft>
                <a:spcPts val="0"/>
              </a:spcAft>
              <a:defRPr/>
            </a:pPr>
            <a:r>
              <a:rPr lang="en-US" altLang="en-US" dirty="0"/>
              <a:t>Relational Databases</a:t>
            </a:r>
          </a:p>
        </p:txBody>
      </p:sp>
      <p:sp>
        <p:nvSpPr>
          <p:cNvPr id="208899" name="Rectangle 3"/>
          <p:cNvSpPr>
            <a:spLocks noGrp="1" noChangeArrowheads="1"/>
          </p:cNvSpPr>
          <p:nvPr>
            <p:ph idx="1"/>
          </p:nvPr>
        </p:nvSpPr>
        <p:spPr>
          <a:xfrm>
            <a:off x="76200" y="1447801"/>
            <a:ext cx="4495800" cy="5340120"/>
          </a:xfrm>
        </p:spPr>
        <p:txBody>
          <a:bodyPr wrap="square" numCol="1" anchor="t" anchorCtr="0" compatLnSpc="1">
            <a:prstTxWarp prst="textNoShape">
              <a:avLst/>
            </a:prstTxWarp>
            <a:normAutofit fontScale="77500" lnSpcReduction="20000"/>
          </a:bodyPr>
          <a:lstStyle/>
          <a:p>
            <a:pPr eaLnBrk="1" hangingPunct="1">
              <a:lnSpc>
                <a:spcPct val="90000"/>
              </a:lnSpc>
              <a:buClr>
                <a:schemeClr val="accent1"/>
              </a:buClr>
              <a:buSzPct val="70000"/>
              <a:buFont typeface="Wingdings" pitchFamily="-110" charset="2"/>
              <a:buChar char=""/>
              <a:defRPr/>
            </a:pPr>
            <a:r>
              <a:rPr lang="en-US" altLang="zh-CN" dirty="0"/>
              <a:t>A relational database consists of relations or tables</a:t>
            </a:r>
          </a:p>
          <a:p>
            <a:pPr eaLnBrk="1" hangingPunct="1">
              <a:lnSpc>
                <a:spcPct val="90000"/>
              </a:lnSpc>
              <a:buClr>
                <a:schemeClr val="accent1"/>
              </a:buClr>
              <a:buSzPct val="70000"/>
              <a:buFont typeface="Wingdings" pitchFamily="-110" charset="2"/>
              <a:buChar char=""/>
              <a:defRPr/>
            </a:pPr>
            <a:r>
              <a:rPr lang="en-US" altLang="zh-CN" dirty="0"/>
              <a:t>A t</a:t>
            </a:r>
            <a:r>
              <a:rPr lang="en-US" dirty="0"/>
              <a:t>able is defined by a schema and consis</a:t>
            </a:r>
            <a:r>
              <a:rPr lang="en-US" altLang="zh-CN" dirty="0"/>
              <a:t>t</a:t>
            </a:r>
            <a:r>
              <a:rPr lang="en-US" dirty="0"/>
              <a:t>s of tuples</a:t>
            </a:r>
          </a:p>
          <a:p>
            <a:pPr lvl="1" eaLnBrk="1" hangingPunct="1">
              <a:lnSpc>
                <a:spcPct val="90000"/>
              </a:lnSpc>
              <a:buSzPct val="70000"/>
              <a:buFont typeface="Wingdings" pitchFamily="-110" charset="2"/>
              <a:buChar char=""/>
              <a:defRPr/>
            </a:pPr>
            <a:r>
              <a:rPr lang="en-US" sz="3100" dirty="0"/>
              <a:t>Each tuple (row) stores attribute values as define by schema</a:t>
            </a:r>
          </a:p>
          <a:p>
            <a:pPr lvl="1" eaLnBrk="1" hangingPunct="1">
              <a:lnSpc>
                <a:spcPct val="90000"/>
              </a:lnSpc>
              <a:buSzPct val="70000"/>
              <a:buFont typeface="Wingdings" pitchFamily="-110" charset="2"/>
              <a:buChar char=""/>
              <a:defRPr/>
            </a:pPr>
            <a:r>
              <a:rPr lang="en-US" sz="3100" dirty="0"/>
              <a:t>Typically, one column contains the primary key, each uniquely identifies a tuple</a:t>
            </a:r>
          </a:p>
          <a:p>
            <a:pPr eaLnBrk="1" hangingPunct="1">
              <a:lnSpc>
                <a:spcPct val="90000"/>
              </a:lnSpc>
              <a:buClr>
                <a:schemeClr val="accent1"/>
              </a:buClr>
              <a:buSzPct val="70000"/>
              <a:buFont typeface="Wingdings" pitchFamily="-110" charset="2"/>
              <a:buChar char=""/>
              <a:defRPr/>
            </a:pPr>
            <a:r>
              <a:rPr lang="en-US" dirty="0"/>
              <a:t>Enables the creation of multiple tables linked together by keys</a:t>
            </a:r>
          </a:p>
          <a:p>
            <a:pPr eaLnBrk="1" hangingPunct="1">
              <a:lnSpc>
                <a:spcPct val="90000"/>
              </a:lnSpc>
              <a:buClr>
                <a:schemeClr val="accent1"/>
              </a:buClr>
              <a:buSzPct val="70000"/>
              <a:buFont typeface="Wingdings" pitchFamily="-110" charset="2"/>
              <a:buChar char=""/>
              <a:defRPr/>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pic>
        <p:nvPicPr>
          <p:cNvPr id="3" name="Picture 2">
            <a:extLst>
              <a:ext uri="{FF2B5EF4-FFF2-40B4-BE49-F238E27FC236}">
                <a16:creationId xmlns:a16="http://schemas.microsoft.com/office/drawing/2014/main" id="{1CCB896A-556B-4C3D-A2E0-BF5B44275789}"/>
              </a:ext>
            </a:extLst>
          </p:cNvPr>
          <p:cNvPicPr>
            <a:picLocks noChangeAspect="1"/>
          </p:cNvPicPr>
          <p:nvPr/>
        </p:nvPicPr>
        <p:blipFill>
          <a:blip r:embed="rId3"/>
          <a:stretch>
            <a:fillRect/>
          </a:stretch>
        </p:blipFill>
        <p:spPr>
          <a:xfrm>
            <a:off x="4494015" y="1044897"/>
            <a:ext cx="4544059" cy="5344271"/>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CD46-BB77-4C36-816E-2CE531F85788}"/>
              </a:ext>
            </a:extLst>
          </p:cNvPr>
          <p:cNvSpPr>
            <a:spLocks noGrp="1"/>
          </p:cNvSpPr>
          <p:nvPr>
            <p:ph type="title"/>
          </p:nvPr>
        </p:nvSpPr>
        <p:spPr/>
        <p:txBody>
          <a:bodyPr/>
          <a:lstStyle/>
          <a:p>
            <a:r>
              <a:rPr lang="en-US" dirty="0"/>
              <a:t>Relational Database Elements</a:t>
            </a:r>
            <a:endParaRPr lang="en-SE" dirty="0"/>
          </a:p>
        </p:txBody>
      </p:sp>
      <p:sp>
        <p:nvSpPr>
          <p:cNvPr id="3" name="Content Placeholder 2">
            <a:extLst>
              <a:ext uri="{FF2B5EF4-FFF2-40B4-BE49-F238E27FC236}">
                <a16:creationId xmlns:a16="http://schemas.microsoft.com/office/drawing/2014/main" id="{454F993E-D631-43F1-9635-897CDD122315}"/>
              </a:ext>
            </a:extLst>
          </p:cNvPr>
          <p:cNvSpPr>
            <a:spLocks noGrp="1"/>
          </p:cNvSpPr>
          <p:nvPr>
            <p:ph idx="1"/>
          </p:nvPr>
        </p:nvSpPr>
        <p:spPr>
          <a:xfrm>
            <a:off x="323528" y="1196753"/>
            <a:ext cx="8568952" cy="3570753"/>
          </a:xfrm>
        </p:spPr>
        <p:txBody>
          <a:bodyPr>
            <a:normAutofit fontScale="85000" lnSpcReduction="20000"/>
          </a:bodyPr>
          <a:lstStyle/>
          <a:p>
            <a:r>
              <a:rPr lang="en-US" dirty="0"/>
              <a:t>Primary key</a:t>
            </a:r>
          </a:p>
          <a:p>
            <a:pPr lvl="1"/>
            <a:r>
              <a:rPr lang="en-US" dirty="0"/>
              <a:t>Uniquely identifies a row</a:t>
            </a:r>
          </a:p>
          <a:p>
            <a:pPr lvl="1"/>
            <a:r>
              <a:rPr lang="en-US" dirty="0"/>
              <a:t>Consists of one or more column names</a:t>
            </a:r>
          </a:p>
          <a:p>
            <a:r>
              <a:rPr lang="en-US" dirty="0"/>
              <a:t>Foreign key</a:t>
            </a:r>
          </a:p>
          <a:p>
            <a:pPr lvl="1"/>
            <a:r>
              <a:rPr lang="en-US" dirty="0"/>
              <a:t>Links one table to attributes in another</a:t>
            </a:r>
          </a:p>
          <a:p>
            <a:r>
              <a:rPr lang="en-US" dirty="0"/>
              <a:t>View/virtual table</a:t>
            </a:r>
          </a:p>
          <a:p>
            <a:pPr lvl="1"/>
            <a:r>
              <a:rPr lang="en-US" dirty="0"/>
              <a:t>Result of a query that returns selected rows and columns from one or more tables</a:t>
            </a:r>
          </a:p>
          <a:p>
            <a:endParaRPr lang="en-SE" dirty="0"/>
          </a:p>
        </p:txBody>
      </p:sp>
      <p:sp>
        <p:nvSpPr>
          <p:cNvPr id="4" name="Slide Number Placeholder 3">
            <a:extLst>
              <a:ext uri="{FF2B5EF4-FFF2-40B4-BE49-F238E27FC236}">
                <a16:creationId xmlns:a16="http://schemas.microsoft.com/office/drawing/2014/main" id="{A774DE00-6060-4557-B8EB-0F039D568D55}"/>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5" name="Picture 3">
            <a:extLst>
              <a:ext uri="{FF2B5EF4-FFF2-40B4-BE49-F238E27FC236}">
                <a16:creationId xmlns:a16="http://schemas.microsoft.com/office/drawing/2014/main" id="{C6DEE6B5-54E8-4328-BC1A-5F16652C7467}"/>
              </a:ext>
            </a:extLst>
          </p:cNvPr>
          <p:cNvPicPr>
            <a:picLocks noChangeAspect="1"/>
          </p:cNvPicPr>
          <p:nvPr/>
        </p:nvPicPr>
        <p:blipFill rotWithShape="1">
          <a:blip r:embed="rId3"/>
          <a:srcRect l="20228" r="20308" b="13892"/>
          <a:stretch/>
        </p:blipFill>
        <p:spPr>
          <a:xfrm>
            <a:off x="1547664" y="4589477"/>
            <a:ext cx="6732704" cy="1953969"/>
          </a:xfrm>
          <a:prstGeom prst="rect">
            <a:avLst/>
          </a:prstGeom>
        </p:spPr>
      </p:pic>
    </p:spTree>
    <p:extLst>
      <p:ext uri="{BB962C8B-B14F-4D97-AF65-F5344CB8AC3E}">
        <p14:creationId xmlns:p14="http://schemas.microsoft.com/office/powerpoint/2010/main" val="59296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C0F6-B453-4C74-9C35-385D617DB09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DAFEC07-2EDC-4D87-B5A0-38572575972E}"/>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9F331018-46B6-4D02-BA09-339BE90B82C0}"/>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6" name="Picture 5" descr="f3.pdf">
            <a:extLst>
              <a:ext uri="{FF2B5EF4-FFF2-40B4-BE49-F238E27FC236}">
                <a16:creationId xmlns:a16="http://schemas.microsoft.com/office/drawing/2014/main" id="{6BC0C6C2-661F-410D-9C7B-C802E0A58E18}"/>
              </a:ext>
            </a:extLst>
          </p:cNvPr>
          <p:cNvPicPr>
            <a:picLocks noChangeAspect="1"/>
          </p:cNvPicPr>
          <p:nvPr/>
        </p:nvPicPr>
        <p:blipFill rotWithShape="1">
          <a:blip r:embed="rId2">
            <a:extLst>
              <a:ext uri="{28A0092B-C50C-407E-A947-70E740481C1C}">
                <a14:useLocalDpi xmlns:a14="http://schemas.microsoft.com/office/drawing/2010/main" val="0"/>
              </a:ext>
            </a:extLst>
          </a:blip>
          <a:srcRect l="22080" t="10830" r="17750" b="52644"/>
          <a:stretch/>
        </p:blipFill>
        <p:spPr>
          <a:xfrm>
            <a:off x="251520" y="130726"/>
            <a:ext cx="8318429" cy="6534957"/>
          </a:xfrm>
          <a:prstGeom prst="rect">
            <a:avLst/>
          </a:prstGeom>
          <a:solidFill>
            <a:sysClr val="window" lastClr="FFFFFF"/>
          </a:solidFill>
        </p:spPr>
      </p:pic>
    </p:spTree>
    <p:extLst>
      <p:ext uri="{BB962C8B-B14F-4D97-AF65-F5344CB8AC3E}">
        <p14:creationId xmlns:p14="http://schemas.microsoft.com/office/powerpoint/2010/main" val="309070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6" name="Picture 5" descr="f4.pdf">
            <a:extLst>
              <a:ext uri="{FF2B5EF4-FFF2-40B4-BE49-F238E27FC236}">
                <a16:creationId xmlns:a16="http://schemas.microsoft.com/office/drawing/2014/main" id="{EDFE5FE5-29F3-42A5-A1AC-45BF301BE06E}"/>
              </a:ext>
            </a:extLst>
          </p:cNvPr>
          <p:cNvPicPr>
            <a:picLocks noChangeAspect="1"/>
          </p:cNvPicPr>
          <p:nvPr/>
        </p:nvPicPr>
        <p:blipFill rotWithShape="1">
          <a:blip r:embed="rId3">
            <a:extLst>
              <a:ext uri="{28A0092B-C50C-407E-A947-70E740481C1C}">
                <a14:useLocalDpi xmlns:a14="http://schemas.microsoft.com/office/drawing/2010/main" val="0"/>
              </a:ext>
            </a:extLst>
          </a:blip>
          <a:srcRect l="4793" t="14259" r="4619" b="16482"/>
          <a:stretch/>
        </p:blipFill>
        <p:spPr>
          <a:xfrm>
            <a:off x="1151620" y="0"/>
            <a:ext cx="6840760" cy="6768372"/>
          </a:xfrm>
          <a:prstGeom prst="rect">
            <a:avLst/>
          </a:prstGeom>
          <a:solidFill>
            <a:sysClr val="window" lastClr="FFFFFF"/>
          </a:solidFill>
        </p:spPr>
      </p:pic>
    </p:spTree>
  </p:cSld>
  <p:clrMapOvr>
    <a:masterClrMapping/>
  </p:clrMapOvr>
  <p:transition spd="slow">
    <p:pull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0" y="260649"/>
            <a:ext cx="9144000" cy="1152128"/>
          </a:xfrm>
        </p:spPr>
        <p:txBody>
          <a:bodyPr wrap="square" numCol="1" anchorCtr="0" compatLnSpc="1">
            <a:prstTxWarp prst="textNoShape">
              <a:avLst/>
            </a:prstTxWarp>
            <a:noAutofit/>
          </a:bodyPr>
          <a:lstStyle/>
          <a:p>
            <a:pPr eaLnBrk="1" hangingPunct="1"/>
            <a:r>
              <a:rPr lang="en-US" sz="4400" dirty="0"/>
              <a:t>Structured Query Language </a:t>
            </a:r>
            <a:br>
              <a:rPr lang="en-US" sz="4400" dirty="0"/>
            </a:br>
            <a:r>
              <a:rPr lang="en-US" sz="4400" dirty="0"/>
              <a:t>(SQL)</a:t>
            </a:r>
          </a:p>
        </p:txBody>
      </p:sp>
      <p:sp>
        <p:nvSpPr>
          <p:cNvPr id="217091" name="Rectangle 3"/>
          <p:cNvSpPr>
            <a:spLocks noGrp="1" noChangeArrowheads="1"/>
          </p:cNvSpPr>
          <p:nvPr>
            <p:ph idx="1"/>
          </p:nvPr>
        </p:nvSpPr>
        <p:spPr>
          <a:xfrm>
            <a:off x="381000" y="1447800"/>
            <a:ext cx="8305800" cy="5410200"/>
          </a:xfrm>
        </p:spPr>
        <p:txBody>
          <a:bodyPr wrap="square" numCol="1" anchor="t" anchorCtr="0" compatLnSpc="1">
            <a:prstTxWarp prst="textNoShape">
              <a:avLst/>
            </a:prstTxWarp>
            <a:normAutofit lnSpcReduction="10000"/>
          </a:bodyPr>
          <a:lstStyle/>
          <a:p>
            <a:pPr marL="342900" lvl="1" indent="-342900" eaLnBrk="1" hangingPunct="1">
              <a:spcBef>
                <a:spcPts val="2000"/>
              </a:spcBef>
              <a:buClr>
                <a:schemeClr val="accent2"/>
              </a:buClr>
              <a:buFont typeface="Wingdings" pitchFamily="-110" charset="2"/>
              <a:buChar char=""/>
              <a:defRPr/>
            </a:pPr>
            <a:r>
              <a:rPr lang="en-US" sz="2400" dirty="0"/>
              <a:t>Standardized language to define schema, manipulate, and query data in a relational database. </a:t>
            </a:r>
          </a:p>
          <a:p>
            <a:pPr marL="342900" lvl="1" indent="-342900" eaLnBrk="1" hangingPunct="1">
              <a:spcBef>
                <a:spcPts val="2000"/>
              </a:spcBef>
              <a:buClr>
                <a:schemeClr val="accent2"/>
              </a:buClr>
              <a:buFont typeface="Wingdings" pitchFamily="-110" charset="2"/>
              <a:buChar char=""/>
              <a:defRPr/>
            </a:pPr>
            <a:r>
              <a:rPr lang="en-US" sz="2400" dirty="0"/>
              <a:t>Operations include: </a:t>
            </a:r>
          </a:p>
          <a:p>
            <a:pPr marL="742950" lvl="2" indent="-342900">
              <a:spcBef>
                <a:spcPts val="2000"/>
              </a:spcBef>
              <a:buClr>
                <a:schemeClr val="accent2"/>
              </a:buClr>
              <a:buFont typeface="Wingdings" pitchFamily="-110" charset="2"/>
              <a:buChar char=""/>
              <a:defRPr/>
            </a:pPr>
            <a:r>
              <a:rPr lang="en-US" sz="2000" dirty="0"/>
              <a:t>Create tables </a:t>
            </a:r>
          </a:p>
          <a:p>
            <a:pPr marL="742950" lvl="2" indent="-342900">
              <a:spcBef>
                <a:spcPts val="2000"/>
              </a:spcBef>
              <a:buClr>
                <a:schemeClr val="accent2"/>
              </a:buClr>
              <a:buFont typeface="Wingdings" pitchFamily="-110" charset="2"/>
              <a:buChar char=""/>
              <a:defRPr/>
            </a:pPr>
            <a:r>
              <a:rPr lang="en-US" sz="2000" dirty="0"/>
              <a:t>Insert and delete data in tables </a:t>
            </a:r>
          </a:p>
          <a:p>
            <a:pPr marL="742950" lvl="2" indent="-342900">
              <a:spcBef>
                <a:spcPts val="2000"/>
              </a:spcBef>
              <a:buClr>
                <a:schemeClr val="accent2"/>
              </a:buClr>
              <a:buFont typeface="Wingdings" pitchFamily="-110" charset="2"/>
              <a:buChar char=""/>
              <a:defRPr/>
            </a:pPr>
            <a:r>
              <a:rPr lang="en-US" sz="2000" dirty="0"/>
              <a:t>Create views </a:t>
            </a:r>
          </a:p>
          <a:p>
            <a:pPr marL="742950" lvl="2" indent="-342900">
              <a:spcBef>
                <a:spcPts val="2000"/>
              </a:spcBef>
              <a:buClr>
                <a:schemeClr val="accent2"/>
              </a:buClr>
              <a:buFont typeface="Wingdings" pitchFamily="-110" charset="2"/>
              <a:buChar char=""/>
              <a:defRPr/>
            </a:pPr>
            <a:r>
              <a:rPr lang="en-US" sz="2000" dirty="0"/>
              <a:t>Retrieve data with query statements</a:t>
            </a:r>
          </a:p>
          <a:p>
            <a:pPr marL="342900" lvl="1" indent="-342900" eaLnBrk="1" hangingPunct="1">
              <a:spcBef>
                <a:spcPts val="2000"/>
              </a:spcBef>
              <a:buClr>
                <a:schemeClr val="accent2"/>
              </a:buClr>
              <a:buFont typeface="Wingdings" pitchFamily="-110" charset="2"/>
              <a:buChar char=""/>
              <a:defRPr/>
            </a:pPr>
            <a:r>
              <a:rPr lang="en-US" sz="2400" dirty="0"/>
              <a:t>Example: SELECT * FROM EMLPOYEE WHERE DID=‘15’</a:t>
            </a:r>
          </a:p>
          <a:p>
            <a:pPr marL="742950" lvl="2" indent="-342900">
              <a:spcBef>
                <a:spcPts val="2000"/>
              </a:spcBef>
              <a:buClr>
                <a:schemeClr val="accent2"/>
              </a:buClr>
              <a:buFont typeface="Wingdings" pitchFamily="-110" charset="2"/>
              <a:buChar char=""/>
              <a:defRPr/>
            </a:pPr>
            <a:r>
              <a:rPr lang="en-US" altLang="zh-CN" sz="2400" dirty="0"/>
              <a:t>return all tuples in EMPLOYEE table with attribute DID=‘15’</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109</TotalTime>
  <Words>15477</Words>
  <Application>Microsoft Office PowerPoint</Application>
  <PresentationFormat>On-screen Show (4:3)</PresentationFormat>
  <Paragraphs>1442</Paragraphs>
  <Slides>49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Gloria Hallelujah</vt:lpstr>
      <vt:lpstr>Arial</vt:lpstr>
      <vt:lpstr>Calibri</vt:lpstr>
      <vt:lpstr>Cambria Math</vt:lpstr>
      <vt:lpstr>Times</vt:lpstr>
      <vt:lpstr>Times New Roman</vt:lpstr>
      <vt:lpstr>Wingdings</vt:lpstr>
      <vt:lpstr>1_Default Design</vt:lpstr>
      <vt:lpstr>CH05 Database and Cloud Security</vt:lpstr>
      <vt:lpstr>Databases</vt:lpstr>
      <vt:lpstr>PowerPoint Presentation</vt:lpstr>
      <vt:lpstr>OS vs. DB Security</vt:lpstr>
      <vt:lpstr>Relational Databases</vt:lpstr>
      <vt:lpstr>Relational Database Elements</vt:lpstr>
      <vt:lpstr>PowerPoint Presentation</vt:lpstr>
      <vt:lpstr>PowerPoint Presentation</vt:lpstr>
      <vt:lpstr>Structured Query Language  (SQL)</vt:lpstr>
      <vt:lpstr>SQL Injection Attacks (SQLi)</vt:lpstr>
      <vt:lpstr>SQL Injection Attacks (SQLi)</vt:lpstr>
      <vt:lpstr>PowerPoint Presentation</vt:lpstr>
      <vt:lpstr>SQLi is Application-Level Attack</vt:lpstr>
      <vt:lpstr>SQLi Countermeasures</vt:lpstr>
      <vt:lpstr>Database Access Control </vt:lpstr>
      <vt:lpstr>SQL Access Controls</vt:lpstr>
      <vt:lpstr>Cascaded Grants</vt:lpstr>
      <vt:lpstr>Cascaded Grants Explanations</vt:lpstr>
      <vt:lpstr>Cascaded Grants Quiz </vt:lpstr>
      <vt:lpstr>Role-Based Access Control  (RBAC)</vt:lpstr>
      <vt:lpstr>PowerPoint Presentation</vt:lpstr>
      <vt:lpstr>PowerPoint Presentation</vt:lpstr>
      <vt:lpstr>Inference Attack Examples</vt:lpstr>
      <vt:lpstr>Inference Attack Examples cont’d</vt:lpstr>
      <vt:lpstr>Solution</vt:lpstr>
      <vt:lpstr>Inference Detection</vt:lpstr>
      <vt:lpstr>Two Approaches to Inference Detection</vt:lpstr>
      <vt:lpstr>Database Encryption</vt:lpstr>
      <vt:lpstr>A Database Encryption Scheme</vt:lpstr>
      <vt:lpstr>PowerPoint Presentation</vt:lpstr>
      <vt:lpstr>PowerPoint Presentation</vt:lpstr>
      <vt:lpstr>Table 5.3 Explanations</vt:lpstr>
      <vt:lpstr>Cloud Computing:</vt:lpstr>
      <vt:lpstr>PowerPoint Presentation</vt:lpstr>
      <vt:lpstr>Cloud Service Models</vt:lpstr>
      <vt:lpstr>Three Cloud Service Models</vt:lpstr>
      <vt:lpstr>NIST Deployment Models</vt:lpstr>
      <vt:lpstr>Deployment Models Comparison</vt:lpstr>
      <vt:lpstr>Cloud Computing Reference Architecture</vt:lpstr>
      <vt:lpstr>Actors in the Ref Architecture</vt:lpstr>
      <vt:lpstr>Interactions between Actors</vt:lpstr>
      <vt:lpstr>Security Issues for Cloud Computing</vt:lpstr>
      <vt:lpstr>Risks and  Countermeasures</vt:lpstr>
      <vt:lpstr>PowerPoint Presentation</vt:lpstr>
      <vt:lpstr>PowerPoint Presentation</vt:lpstr>
      <vt:lpstr>Data Protection  in the Cloud</vt:lpstr>
      <vt:lpstr>Data Protection  in the Cloud</vt:lpstr>
      <vt:lpstr>PowerPoint Presentation</vt:lpstr>
      <vt:lpstr>Cloud Security as a Service</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12</cp:revision>
  <dcterms:created xsi:type="dcterms:W3CDTF">2020-04-19T18:21:47Z</dcterms:created>
  <dcterms:modified xsi:type="dcterms:W3CDTF">2020-04-21T06:37:36Z</dcterms:modified>
</cp:coreProperties>
</file>