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506" r:id="rId3"/>
    <p:sldId id="416" r:id="rId4"/>
    <p:sldId id="417" r:id="rId5"/>
    <p:sldId id="418" r:id="rId6"/>
    <p:sldId id="501" r:id="rId7"/>
    <p:sldId id="503" r:id="rId8"/>
    <p:sldId id="428" r:id="rId9"/>
    <p:sldId id="429" r:id="rId10"/>
    <p:sldId id="431" r:id="rId11"/>
    <p:sldId id="432" r:id="rId12"/>
    <p:sldId id="472" r:id="rId13"/>
    <p:sldId id="474" r:id="rId14"/>
    <p:sldId id="478" r:id="rId15"/>
    <p:sldId id="479" r:id="rId16"/>
    <p:sldId id="475" r:id="rId17"/>
    <p:sldId id="484" r:id="rId18"/>
    <p:sldId id="480" r:id="rId19"/>
    <p:sldId id="481" r:id="rId20"/>
    <p:sldId id="485" r:id="rId21"/>
    <p:sldId id="486" r:id="rId22"/>
    <p:sldId id="504" r:id="rId23"/>
    <p:sldId id="453" r:id="rId24"/>
    <p:sldId id="488" r:id="rId25"/>
    <p:sldId id="489" r:id="rId26"/>
    <p:sldId id="456" r:id="rId27"/>
    <p:sldId id="457" r:id="rId28"/>
    <p:sldId id="458" r:id="rId29"/>
    <p:sldId id="459" r:id="rId30"/>
    <p:sldId id="460" r:id="rId31"/>
    <p:sldId id="490" r:id="rId32"/>
    <p:sldId id="491" r:id="rId33"/>
    <p:sldId id="505" r:id="rId34"/>
    <p:sldId id="493" r:id="rId35"/>
    <p:sldId id="483"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506"/>
            <p14:sldId id="416"/>
            <p14:sldId id="417"/>
            <p14:sldId id="418"/>
            <p14:sldId id="501"/>
            <p14:sldId id="503"/>
            <p14:sldId id="428"/>
            <p14:sldId id="429"/>
            <p14:sldId id="431"/>
            <p14:sldId id="432"/>
            <p14:sldId id="472"/>
            <p14:sldId id="474"/>
            <p14:sldId id="478"/>
            <p14:sldId id="479"/>
            <p14:sldId id="475"/>
            <p14:sldId id="484"/>
            <p14:sldId id="480"/>
            <p14:sldId id="481"/>
            <p14:sldId id="485"/>
            <p14:sldId id="486"/>
            <p14:sldId id="504"/>
            <p14:sldId id="453"/>
            <p14:sldId id="488"/>
            <p14:sldId id="489"/>
            <p14:sldId id="456"/>
            <p14:sldId id="457"/>
            <p14:sldId id="458"/>
            <p14:sldId id="459"/>
            <p14:sldId id="460"/>
            <p14:sldId id="490"/>
            <p14:sldId id="491"/>
            <p14:sldId id="505"/>
            <p14:sldId id="493"/>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59" autoAdjust="0"/>
    <p:restoredTop sz="75901" autoAdjust="0"/>
  </p:normalViewPr>
  <p:slideViewPr>
    <p:cSldViewPr>
      <p:cViewPr varScale="1">
        <p:scale>
          <a:sx n="99" d="100"/>
          <a:sy n="99" d="100"/>
        </p:scale>
        <p:origin x="22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A86BC4-D146-9E42-AAE2-F230F1D72B15}" type="doc">
      <dgm:prSet loTypeId="urn:microsoft.com/office/officeart/2005/8/layout/venn1" loCatId="relationship" qsTypeId="urn:microsoft.com/office/officeart/2005/8/quickstyle/3D1" qsCatId="3D" csTypeId="urn:microsoft.com/office/officeart/2005/8/colors/colorful4" csCatId="colorful" phldr="1"/>
      <dgm:spPr/>
      <dgm:t>
        <a:bodyPr/>
        <a:lstStyle/>
        <a:p>
          <a:endParaRPr lang="en-US"/>
        </a:p>
      </dgm:t>
    </dgm:pt>
    <dgm:pt modelId="{E3A37495-5A35-6147-A934-EA04BFC5A5D1}">
      <dgm:prSet custT="1"/>
      <dgm:spPr/>
      <dgm:t>
        <a:bodyPr/>
        <a:lstStyle/>
        <a:p>
          <a:pPr rtl="0"/>
          <a:r>
            <a:rPr lang="en-US" sz="11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gm:t>
    </dgm:pt>
    <dgm:pt modelId="{974015C9-59F5-3544-A7C9-AD2FBD7B3C0F}" type="parTrans" cxnId="{139EB84A-73FC-2749-A106-FE4F0FD4CDE1}">
      <dgm:prSet/>
      <dgm:spPr/>
      <dgm:t>
        <a:bodyPr/>
        <a:lstStyle/>
        <a:p>
          <a:endParaRPr lang="en-US"/>
        </a:p>
      </dgm:t>
    </dgm:pt>
    <dgm:pt modelId="{D4633B89-25C8-4F47-856D-122E6BAC8BC8}" type="sibTrans" cxnId="{139EB84A-73FC-2749-A106-FE4F0FD4CDE1}">
      <dgm:prSet/>
      <dgm:spPr/>
      <dgm:t>
        <a:bodyPr/>
        <a:lstStyle/>
        <a:p>
          <a:endParaRPr lang="en-US"/>
        </a:p>
      </dgm:t>
    </dgm:pt>
    <dgm:pt modelId="{0D0534D7-1B88-554E-B6E8-61CAD4C0F781}">
      <dgm:prSet/>
      <dgm:spPr/>
      <dgm:t>
        <a:bodyPr/>
        <a:lstStyle/>
        <a:p>
          <a:pPr rtl="0"/>
          <a:r>
            <a:rPr lang="en-US" dirty="0"/>
            <a:t>Data must be secured while at rest, in transit, and in use, and access to the data must be controlled</a:t>
          </a:r>
        </a:p>
      </dgm:t>
    </dgm:pt>
    <dgm:pt modelId="{ACC4C760-5133-7142-ACB9-8B62CAFB80DE}" type="parTrans" cxnId="{966CF07D-BF45-4F4F-9EB5-C0A97A539480}">
      <dgm:prSet/>
      <dgm:spPr/>
      <dgm:t>
        <a:bodyPr/>
        <a:lstStyle/>
        <a:p>
          <a:endParaRPr lang="en-US"/>
        </a:p>
      </dgm:t>
    </dgm:pt>
    <dgm:pt modelId="{67B37E20-5B82-3046-911A-F73E45F5D252}" type="sibTrans" cxnId="{966CF07D-BF45-4F4F-9EB5-C0A97A539480}">
      <dgm:prSet/>
      <dgm:spPr/>
      <dgm:t>
        <a:bodyPr/>
        <a:lstStyle/>
        <a:p>
          <a:endParaRPr lang="en-US"/>
        </a:p>
      </dgm:t>
    </dgm:pt>
    <dgm:pt modelId="{52497B25-8118-954E-B347-9432F8CA6842}">
      <dgm:prSet/>
      <dgm:spPr/>
      <dgm:t>
        <a:bodyPr/>
        <a:lstStyle/>
        <a:p>
          <a:pPr rtl="0"/>
          <a:r>
            <a:rPr lang="en-US" dirty="0"/>
            <a:t>The client can employ encryption to protect data in transit, though this involves key management responsibilities for the CSP</a:t>
          </a:r>
        </a:p>
      </dgm:t>
    </dgm:pt>
    <dgm:pt modelId="{2BFAFD42-862D-2240-913C-A6FE07A95667}" type="parTrans" cxnId="{AAAF9538-770B-3D4B-BE72-3E1EC13A6A5C}">
      <dgm:prSet/>
      <dgm:spPr/>
      <dgm:t>
        <a:bodyPr/>
        <a:lstStyle/>
        <a:p>
          <a:endParaRPr lang="en-US"/>
        </a:p>
      </dgm:t>
    </dgm:pt>
    <dgm:pt modelId="{024BD00B-8E75-7F46-86F1-3C69C525B6B8}" type="sibTrans" cxnId="{AAAF9538-770B-3D4B-BE72-3E1EC13A6A5C}">
      <dgm:prSet/>
      <dgm:spPr/>
      <dgm:t>
        <a:bodyPr/>
        <a:lstStyle/>
        <a:p>
          <a:endParaRPr lang="en-US"/>
        </a:p>
      </dgm:t>
    </dgm:pt>
    <dgm:pt modelId="{1A8A4C85-088B-754E-B1FC-A2DA7F44DE22}">
      <dgm:prSet/>
      <dgm:spPr/>
      <dgm:t>
        <a:bodyPr/>
        <a:lstStyle/>
        <a:p>
          <a:pPr rtl="0"/>
          <a:r>
            <a:rPr lang="en-US" dirty="0"/>
            <a:t>The client can enforce access control techniques, but CSP is involved to some extent depending on the service model used</a:t>
          </a:r>
        </a:p>
      </dgm:t>
    </dgm:pt>
    <dgm:pt modelId="{3AD5B92D-E343-7946-A93F-04DE78515B51}" type="parTrans" cxnId="{85A7907D-B748-A346-A96A-08116DB7968C}">
      <dgm:prSet/>
      <dgm:spPr/>
      <dgm:t>
        <a:bodyPr/>
        <a:lstStyle/>
        <a:p>
          <a:endParaRPr lang="en-US"/>
        </a:p>
      </dgm:t>
    </dgm:pt>
    <dgm:pt modelId="{E976A8A5-38FD-C340-9A74-AFA9E3E456AF}" type="sibTrans" cxnId="{85A7907D-B748-A346-A96A-08116DB7968C}">
      <dgm:prSet/>
      <dgm:spPr/>
      <dgm:t>
        <a:bodyPr/>
        <a:lstStyle/>
        <a:p>
          <a:endParaRPr lang="en-US"/>
        </a:p>
      </dgm:t>
    </dgm:pt>
    <dgm:pt modelId="{B3578584-D681-AD43-83C9-93D4801725C5}">
      <dgm:prSet/>
      <dgm:spPr/>
      <dgm:t>
        <a:bodyPr/>
        <a:lstStyle/>
        <a:p>
          <a:pPr rtl="0"/>
          <a:r>
            <a:rPr lang="en-US" dirty="0"/>
            <a:t>For data at rest, the ideal security measure is for the client to encrypt the database and only store encrypted data in the cloud, with the CSP having no access to the encryption key</a:t>
          </a:r>
        </a:p>
      </dgm:t>
    </dgm:pt>
    <dgm:pt modelId="{8FBB6971-F247-304B-B61B-9094B8B0EA6F}" type="parTrans" cxnId="{042B036B-2ECB-CB49-B2FA-EC2A30A9FC9A}">
      <dgm:prSet/>
      <dgm:spPr/>
      <dgm:t>
        <a:bodyPr/>
        <a:lstStyle/>
        <a:p>
          <a:endParaRPr lang="en-US"/>
        </a:p>
      </dgm:t>
    </dgm:pt>
    <dgm:pt modelId="{A28B458D-7229-674D-8003-A8F51A0E386B}" type="sibTrans" cxnId="{042B036B-2ECB-CB49-B2FA-EC2A30A9FC9A}">
      <dgm:prSet/>
      <dgm:spPr/>
      <dgm:t>
        <a:bodyPr/>
        <a:lstStyle/>
        <a:p>
          <a:endParaRPr lang="en-US"/>
        </a:p>
      </dgm:t>
    </dgm:pt>
    <dgm:pt modelId="{EE29A0C8-7B3B-D948-99B4-82EB7422C1FB}">
      <dgm:prSet/>
      <dgm:spPr/>
      <dgm:t>
        <a:bodyPr/>
        <a:lstStyle/>
        <a:p>
          <a:pPr rtl="0"/>
          <a:r>
            <a:rPr lang="en-US" dirty="0"/>
            <a:t>Even with these precautions, corruption and other denial-of-service attacks remain a risk</a:t>
          </a:r>
        </a:p>
      </dgm:t>
    </dgm:pt>
    <dgm:pt modelId="{D8410885-DCA8-F846-A4D1-52E6E7BB408D}" type="parTrans" cxnId="{CB2C6FF6-773A-5C48-AD27-17C960F3E4FB}">
      <dgm:prSet/>
      <dgm:spPr/>
      <dgm:t>
        <a:bodyPr/>
        <a:lstStyle/>
        <a:p>
          <a:endParaRPr lang="en-US"/>
        </a:p>
      </dgm:t>
    </dgm:pt>
    <dgm:pt modelId="{163DEB4E-605E-B749-850E-4C4E3D9A6DA7}" type="sibTrans" cxnId="{CB2C6FF6-773A-5C48-AD27-17C960F3E4FB}">
      <dgm:prSet/>
      <dgm:spPr/>
      <dgm:t>
        <a:bodyPr/>
        <a:lstStyle/>
        <a:p>
          <a:endParaRPr lang="en-US"/>
        </a:p>
      </dgm:t>
    </dgm:pt>
    <dgm:pt modelId="{7B707AE2-4C20-6444-B429-BF51A6214A0C}" type="pres">
      <dgm:prSet presAssocID="{C8A86BC4-D146-9E42-AAE2-F230F1D72B15}" presName="compositeShape" presStyleCnt="0">
        <dgm:presLayoutVars>
          <dgm:chMax val="7"/>
          <dgm:dir/>
          <dgm:resizeHandles val="exact"/>
        </dgm:presLayoutVars>
      </dgm:prSet>
      <dgm:spPr/>
    </dgm:pt>
    <dgm:pt modelId="{29A817A0-C4CA-3D47-A8CB-F0B3F12C7AA5}" type="pres">
      <dgm:prSet presAssocID="{E3A37495-5A35-6147-A934-EA04BFC5A5D1}" presName="circ1" presStyleLbl="vennNode1" presStyleIdx="0" presStyleCnt="6"/>
      <dgm:spPr/>
    </dgm:pt>
    <dgm:pt modelId="{EE65F713-2992-6C4E-8DCF-3782EBD6E290}" type="pres">
      <dgm:prSet presAssocID="{E3A37495-5A35-6147-A934-EA04BFC5A5D1}" presName="circ1Tx" presStyleLbl="revTx" presStyleIdx="0" presStyleCnt="0" custScaleX="176873" custScaleY="99920">
        <dgm:presLayoutVars>
          <dgm:chMax val="0"/>
          <dgm:chPref val="0"/>
          <dgm:bulletEnabled val="1"/>
        </dgm:presLayoutVars>
      </dgm:prSet>
      <dgm:spPr/>
    </dgm:pt>
    <dgm:pt modelId="{C7D712C5-9F87-7648-A70C-FAB9B331172E}" type="pres">
      <dgm:prSet presAssocID="{0D0534D7-1B88-554E-B6E8-61CAD4C0F781}" presName="circ2" presStyleLbl="vennNode1" presStyleIdx="1" presStyleCnt="6"/>
      <dgm:spPr/>
    </dgm:pt>
    <dgm:pt modelId="{DB70DB71-0B2D-E040-9E7B-D5D5F87AC1E6}" type="pres">
      <dgm:prSet presAssocID="{0D0534D7-1B88-554E-B6E8-61CAD4C0F781}" presName="circ2Tx" presStyleLbl="revTx" presStyleIdx="0" presStyleCnt="0" custLinFactNeighborX="1896" custLinFactNeighborY="16682">
        <dgm:presLayoutVars>
          <dgm:chMax val="0"/>
          <dgm:chPref val="0"/>
          <dgm:bulletEnabled val="1"/>
        </dgm:presLayoutVars>
      </dgm:prSet>
      <dgm:spPr/>
    </dgm:pt>
    <dgm:pt modelId="{F1B01E82-D429-404C-9C33-619EF8DCAED7}" type="pres">
      <dgm:prSet presAssocID="{52497B25-8118-954E-B347-9432F8CA6842}" presName="circ3" presStyleLbl="vennNode1" presStyleIdx="2" presStyleCnt="6"/>
      <dgm:spPr/>
    </dgm:pt>
    <dgm:pt modelId="{13B3436D-0CB0-D346-972D-4420C12A97AF}" type="pres">
      <dgm:prSet presAssocID="{52497B25-8118-954E-B347-9432F8CA6842}" presName="circ3Tx" presStyleLbl="revTx" presStyleIdx="0" presStyleCnt="0" custScaleX="133301" custLinFactNeighborX="16627" custLinFactNeighborY="-7988">
        <dgm:presLayoutVars>
          <dgm:chMax val="0"/>
          <dgm:chPref val="0"/>
          <dgm:bulletEnabled val="1"/>
        </dgm:presLayoutVars>
      </dgm:prSet>
      <dgm:spPr/>
    </dgm:pt>
    <dgm:pt modelId="{C0DB69AA-8C52-0D48-A548-B2E40F4B461F}" type="pres">
      <dgm:prSet presAssocID="{1A8A4C85-088B-754E-B1FC-A2DA7F44DE22}" presName="circ4" presStyleLbl="vennNode1" presStyleIdx="3" presStyleCnt="6"/>
      <dgm:spPr/>
    </dgm:pt>
    <dgm:pt modelId="{4EEBDF23-A8E0-6040-9A31-F5E1708E2096}" type="pres">
      <dgm:prSet presAssocID="{1A8A4C85-088B-754E-B1FC-A2DA7F44DE22}" presName="circ4Tx" presStyleLbl="revTx" presStyleIdx="0" presStyleCnt="0" custScaleX="143755">
        <dgm:presLayoutVars>
          <dgm:chMax val="0"/>
          <dgm:chPref val="0"/>
          <dgm:bulletEnabled val="1"/>
        </dgm:presLayoutVars>
      </dgm:prSet>
      <dgm:spPr/>
    </dgm:pt>
    <dgm:pt modelId="{9DECB9C1-7B29-C648-9301-E9BCA216BC5E}" type="pres">
      <dgm:prSet presAssocID="{B3578584-D681-AD43-83C9-93D4801725C5}" presName="circ5" presStyleLbl="vennNode1" presStyleIdx="4" presStyleCnt="6"/>
      <dgm:spPr/>
    </dgm:pt>
    <dgm:pt modelId="{30B1E571-AE94-0344-B436-7566C88C2A97}" type="pres">
      <dgm:prSet presAssocID="{B3578584-D681-AD43-83C9-93D4801725C5}" presName="circ5Tx" presStyleLbl="revTx" presStyleIdx="0" presStyleCnt="0" custScaleX="140982" custLinFactNeighborX="-19966" custLinFactNeighborY="-2461">
        <dgm:presLayoutVars>
          <dgm:chMax val="0"/>
          <dgm:chPref val="0"/>
          <dgm:bulletEnabled val="1"/>
        </dgm:presLayoutVars>
      </dgm:prSet>
      <dgm:spPr/>
    </dgm:pt>
    <dgm:pt modelId="{C4603A6F-67D9-1C49-B194-512705741A5D}" type="pres">
      <dgm:prSet presAssocID="{EE29A0C8-7B3B-D948-99B4-82EB7422C1FB}" presName="circ6" presStyleLbl="vennNode1" presStyleIdx="5" presStyleCnt="6"/>
      <dgm:spPr/>
    </dgm:pt>
    <dgm:pt modelId="{AADA031D-FAE4-F74C-90C3-E09497E38B3E}" type="pres">
      <dgm:prSet presAssocID="{EE29A0C8-7B3B-D948-99B4-82EB7422C1FB}" presName="circ6Tx" presStyleLbl="revTx" presStyleIdx="0" presStyleCnt="0" custScaleX="123330" custLinFactNeighborX="-10770" custLinFactNeighborY="9402">
        <dgm:presLayoutVars>
          <dgm:chMax val="0"/>
          <dgm:chPref val="0"/>
          <dgm:bulletEnabled val="1"/>
        </dgm:presLayoutVars>
      </dgm:prSet>
      <dgm:spPr/>
    </dgm:pt>
  </dgm:ptLst>
  <dgm:cxnLst>
    <dgm:cxn modelId="{CBF0CF04-FCF7-854F-BC45-3211D458E7F0}" type="presOf" srcId="{E3A37495-5A35-6147-A934-EA04BFC5A5D1}" destId="{EE65F713-2992-6C4E-8DCF-3782EBD6E290}" srcOrd="0" destOrd="0" presId="urn:microsoft.com/office/officeart/2005/8/layout/venn1"/>
    <dgm:cxn modelId="{1CF63208-E6D8-3A4D-9812-7C827DEAE51D}" type="presOf" srcId="{C8A86BC4-D146-9E42-AAE2-F230F1D72B15}" destId="{7B707AE2-4C20-6444-B429-BF51A6214A0C}" srcOrd="0" destOrd="0" presId="urn:microsoft.com/office/officeart/2005/8/layout/venn1"/>
    <dgm:cxn modelId="{E62C231B-7317-284E-9458-2D51A7D7DC28}" type="presOf" srcId="{B3578584-D681-AD43-83C9-93D4801725C5}" destId="{30B1E571-AE94-0344-B436-7566C88C2A97}" srcOrd="0" destOrd="0" presId="urn:microsoft.com/office/officeart/2005/8/layout/venn1"/>
    <dgm:cxn modelId="{AAAF9538-770B-3D4B-BE72-3E1EC13A6A5C}" srcId="{C8A86BC4-D146-9E42-AAE2-F230F1D72B15}" destId="{52497B25-8118-954E-B347-9432F8CA6842}" srcOrd="2" destOrd="0" parTransId="{2BFAFD42-862D-2240-913C-A6FE07A95667}" sibTransId="{024BD00B-8E75-7F46-86F1-3C69C525B6B8}"/>
    <dgm:cxn modelId="{139EB84A-73FC-2749-A106-FE4F0FD4CDE1}" srcId="{C8A86BC4-D146-9E42-AAE2-F230F1D72B15}" destId="{E3A37495-5A35-6147-A934-EA04BFC5A5D1}" srcOrd="0" destOrd="0" parTransId="{974015C9-59F5-3544-A7C9-AD2FBD7B3C0F}" sibTransId="{D4633B89-25C8-4F47-856D-122E6BAC8BC8}"/>
    <dgm:cxn modelId="{042B036B-2ECB-CB49-B2FA-EC2A30A9FC9A}" srcId="{C8A86BC4-D146-9E42-AAE2-F230F1D72B15}" destId="{B3578584-D681-AD43-83C9-93D4801725C5}" srcOrd="4" destOrd="0" parTransId="{8FBB6971-F247-304B-B61B-9094B8B0EA6F}" sibTransId="{A28B458D-7229-674D-8003-A8F51A0E386B}"/>
    <dgm:cxn modelId="{7C63FE6E-D21A-1044-A1C4-3C65F6F95B06}" type="presOf" srcId="{EE29A0C8-7B3B-D948-99B4-82EB7422C1FB}" destId="{AADA031D-FAE4-F74C-90C3-E09497E38B3E}" srcOrd="0" destOrd="0" presId="urn:microsoft.com/office/officeart/2005/8/layout/venn1"/>
    <dgm:cxn modelId="{609A254F-2D61-6441-A6A1-F8AEE8BD55B8}" type="presOf" srcId="{52497B25-8118-954E-B347-9432F8CA6842}" destId="{13B3436D-0CB0-D346-972D-4420C12A97AF}" srcOrd="0" destOrd="0" presId="urn:microsoft.com/office/officeart/2005/8/layout/venn1"/>
    <dgm:cxn modelId="{85A7907D-B748-A346-A96A-08116DB7968C}" srcId="{C8A86BC4-D146-9E42-AAE2-F230F1D72B15}" destId="{1A8A4C85-088B-754E-B1FC-A2DA7F44DE22}" srcOrd="3" destOrd="0" parTransId="{3AD5B92D-E343-7946-A93F-04DE78515B51}" sibTransId="{E976A8A5-38FD-C340-9A74-AFA9E3E456AF}"/>
    <dgm:cxn modelId="{966CF07D-BF45-4F4F-9EB5-C0A97A539480}" srcId="{C8A86BC4-D146-9E42-AAE2-F230F1D72B15}" destId="{0D0534D7-1B88-554E-B6E8-61CAD4C0F781}" srcOrd="1" destOrd="0" parTransId="{ACC4C760-5133-7142-ACB9-8B62CAFB80DE}" sibTransId="{67B37E20-5B82-3046-911A-F73E45F5D252}"/>
    <dgm:cxn modelId="{0988D0A3-B078-0349-862A-0E97F884230E}" type="presOf" srcId="{1A8A4C85-088B-754E-B1FC-A2DA7F44DE22}" destId="{4EEBDF23-A8E0-6040-9A31-F5E1708E2096}" srcOrd="0" destOrd="0" presId="urn:microsoft.com/office/officeart/2005/8/layout/venn1"/>
    <dgm:cxn modelId="{B59616DF-35D4-9243-8856-FCA0904ABEA8}" type="presOf" srcId="{0D0534D7-1B88-554E-B6E8-61CAD4C0F781}" destId="{DB70DB71-0B2D-E040-9E7B-D5D5F87AC1E6}" srcOrd="0" destOrd="0" presId="urn:microsoft.com/office/officeart/2005/8/layout/venn1"/>
    <dgm:cxn modelId="{CB2C6FF6-773A-5C48-AD27-17C960F3E4FB}" srcId="{C8A86BC4-D146-9E42-AAE2-F230F1D72B15}" destId="{EE29A0C8-7B3B-D948-99B4-82EB7422C1FB}" srcOrd="5" destOrd="0" parTransId="{D8410885-DCA8-F846-A4D1-52E6E7BB408D}" sibTransId="{163DEB4E-605E-B749-850E-4C4E3D9A6DA7}"/>
    <dgm:cxn modelId="{96669DC5-433F-0B40-B8B4-22E1367C8CCA}" type="presParOf" srcId="{7B707AE2-4C20-6444-B429-BF51A6214A0C}" destId="{29A817A0-C4CA-3D47-A8CB-F0B3F12C7AA5}" srcOrd="0" destOrd="0" presId="urn:microsoft.com/office/officeart/2005/8/layout/venn1"/>
    <dgm:cxn modelId="{3208E08C-58E7-E149-862E-FD8AF93E304C}" type="presParOf" srcId="{7B707AE2-4C20-6444-B429-BF51A6214A0C}" destId="{EE65F713-2992-6C4E-8DCF-3782EBD6E290}" srcOrd="1" destOrd="0" presId="urn:microsoft.com/office/officeart/2005/8/layout/venn1"/>
    <dgm:cxn modelId="{98740BD5-5616-3040-9786-1B266C367FE7}" type="presParOf" srcId="{7B707AE2-4C20-6444-B429-BF51A6214A0C}" destId="{C7D712C5-9F87-7648-A70C-FAB9B331172E}" srcOrd="2" destOrd="0" presId="urn:microsoft.com/office/officeart/2005/8/layout/venn1"/>
    <dgm:cxn modelId="{73A64EEF-8BFA-FB48-83D9-7AD8819B307A}" type="presParOf" srcId="{7B707AE2-4C20-6444-B429-BF51A6214A0C}" destId="{DB70DB71-0B2D-E040-9E7B-D5D5F87AC1E6}" srcOrd="3" destOrd="0" presId="urn:microsoft.com/office/officeart/2005/8/layout/venn1"/>
    <dgm:cxn modelId="{77D12E96-DB47-884C-B2D7-1C3447EC73C8}" type="presParOf" srcId="{7B707AE2-4C20-6444-B429-BF51A6214A0C}" destId="{F1B01E82-D429-404C-9C33-619EF8DCAED7}" srcOrd="4" destOrd="0" presId="urn:microsoft.com/office/officeart/2005/8/layout/venn1"/>
    <dgm:cxn modelId="{2F1D5EC7-AF80-2345-947D-2F3C292967EB}" type="presParOf" srcId="{7B707AE2-4C20-6444-B429-BF51A6214A0C}" destId="{13B3436D-0CB0-D346-972D-4420C12A97AF}" srcOrd="5" destOrd="0" presId="urn:microsoft.com/office/officeart/2005/8/layout/venn1"/>
    <dgm:cxn modelId="{E19CCEF6-00FD-E445-A303-EC8D024295CB}" type="presParOf" srcId="{7B707AE2-4C20-6444-B429-BF51A6214A0C}" destId="{C0DB69AA-8C52-0D48-A548-B2E40F4B461F}" srcOrd="6" destOrd="0" presId="urn:microsoft.com/office/officeart/2005/8/layout/venn1"/>
    <dgm:cxn modelId="{06344C17-0DCA-9746-A92F-7A8E5CB692A2}" type="presParOf" srcId="{7B707AE2-4C20-6444-B429-BF51A6214A0C}" destId="{4EEBDF23-A8E0-6040-9A31-F5E1708E2096}" srcOrd="7" destOrd="0" presId="urn:microsoft.com/office/officeart/2005/8/layout/venn1"/>
    <dgm:cxn modelId="{9E153FA9-7319-5246-979C-1FD1F74A5754}" type="presParOf" srcId="{7B707AE2-4C20-6444-B429-BF51A6214A0C}" destId="{9DECB9C1-7B29-C648-9301-E9BCA216BC5E}" srcOrd="8" destOrd="0" presId="urn:microsoft.com/office/officeart/2005/8/layout/venn1"/>
    <dgm:cxn modelId="{1E15FC06-BAAF-5847-9B28-C3F7AED01772}" type="presParOf" srcId="{7B707AE2-4C20-6444-B429-BF51A6214A0C}" destId="{30B1E571-AE94-0344-B436-7566C88C2A97}" srcOrd="9" destOrd="0" presId="urn:microsoft.com/office/officeart/2005/8/layout/venn1"/>
    <dgm:cxn modelId="{82322EAA-DEF0-7F40-9E47-A7162591EF0F}" type="presParOf" srcId="{7B707AE2-4C20-6444-B429-BF51A6214A0C}" destId="{C4603A6F-67D9-1C49-B194-512705741A5D}" srcOrd="10" destOrd="0" presId="urn:microsoft.com/office/officeart/2005/8/layout/venn1"/>
    <dgm:cxn modelId="{66045DCB-6064-9849-AB96-3985B09E2915}" type="presParOf" srcId="{7B707AE2-4C20-6444-B429-BF51A6214A0C}" destId="{AADA031D-FAE4-F74C-90C3-E09497E38B3E}"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2E90B1C-68BA-8648-861B-3F9540BD603A}" type="doc">
      <dgm:prSet loTypeId="urn:microsoft.com/office/officeart/2009/3/layout/StepUpProcess" loCatId="list" qsTypeId="urn:microsoft.com/office/officeart/2005/8/quickstyle/simple4" qsCatId="simple" csTypeId="urn:microsoft.com/office/officeart/2005/8/colors/accent1_2" csCatId="accent1" phldr="1"/>
      <dgm:spPr/>
      <dgm:t>
        <a:bodyPr/>
        <a:lstStyle/>
        <a:p>
          <a:endParaRPr lang="en-US"/>
        </a:p>
      </dgm:t>
    </dgm:pt>
    <dgm:pt modelId="{75BC6600-36F2-8C45-9ED8-C904F5C5412E}">
      <dgm:prSet custT="1"/>
      <dgm:spPr/>
      <dgm:t>
        <a:bodyPr/>
        <a:lstStyle/>
        <a:p>
          <a:pPr rtl="0"/>
          <a:r>
            <a:rPr lang="en-US" sz="1800" dirty="0"/>
            <a:t>At the edge of a typical enterprise network is a network of </a:t>
          </a:r>
          <a:r>
            <a:rPr lang="en-US" sz="1800" dirty="0" err="1"/>
            <a:t>IoT</a:t>
          </a:r>
          <a:r>
            <a:rPr lang="en-US" sz="1800" dirty="0"/>
            <a:t>-enabled devices consisting of sensors and perhaps actuators</a:t>
          </a:r>
        </a:p>
      </dgm:t>
    </dgm:pt>
    <dgm:pt modelId="{BDAFEE0E-075E-954A-8801-738560366EFF}" type="parTrans" cxnId="{B3F3A0AE-5D29-B04A-A0B6-0EFD3AED47B1}">
      <dgm:prSet/>
      <dgm:spPr/>
      <dgm:t>
        <a:bodyPr/>
        <a:lstStyle/>
        <a:p>
          <a:endParaRPr lang="en-US"/>
        </a:p>
      </dgm:t>
    </dgm:pt>
    <dgm:pt modelId="{3D15D140-1585-B743-8660-C9E704AF649A}" type="sibTrans" cxnId="{B3F3A0AE-5D29-B04A-A0B6-0EFD3AED47B1}">
      <dgm:prSet/>
      <dgm:spPr/>
      <dgm:t>
        <a:bodyPr/>
        <a:lstStyle/>
        <a:p>
          <a:endParaRPr lang="en-US"/>
        </a:p>
      </dgm:t>
    </dgm:pt>
    <dgm:pt modelId="{1C848573-BB31-CA4A-A9B3-FEB2A13C8F9B}">
      <dgm:prSet custT="1"/>
      <dgm:spPr/>
      <dgm:t>
        <a:bodyPr/>
        <a:lstStyle/>
        <a:p>
          <a:pPr rtl="0"/>
          <a:r>
            <a:rPr lang="en-US" sz="1400" dirty="0"/>
            <a:t>These devices may communicate with one another</a:t>
          </a:r>
        </a:p>
      </dgm:t>
    </dgm:pt>
    <dgm:pt modelId="{375170AF-766F-9E4A-AA00-DFB732D3F3C9}" type="parTrans" cxnId="{9E712286-A168-C840-BD8B-7DCBFA4FEB1B}">
      <dgm:prSet/>
      <dgm:spPr/>
      <dgm:t>
        <a:bodyPr/>
        <a:lstStyle/>
        <a:p>
          <a:endParaRPr lang="en-US"/>
        </a:p>
      </dgm:t>
    </dgm:pt>
    <dgm:pt modelId="{D583004E-4223-7B4B-B6AA-0BCA2D1498D0}" type="sibTrans" cxnId="{9E712286-A168-C840-BD8B-7DCBFA4FEB1B}">
      <dgm:prSet/>
      <dgm:spPr/>
      <dgm:t>
        <a:bodyPr/>
        <a:lstStyle/>
        <a:p>
          <a:endParaRPr lang="en-US"/>
        </a:p>
      </dgm:t>
    </dgm:pt>
    <dgm:pt modelId="{D00B57BD-0CA3-874B-B8CB-3770E4B5828B}">
      <dgm:prSet custT="1"/>
      <dgm:spPr/>
      <dgm:t>
        <a:bodyPr/>
        <a:lstStyle/>
        <a:p>
          <a:pPr rtl="0"/>
          <a:r>
            <a:rPr lang="en-US" sz="1400" dirty="0"/>
            <a:t>A cluster of sensors may all transmit their data to one sensor that aggregates the data to be collected by a higher-level entity</a:t>
          </a:r>
        </a:p>
      </dgm:t>
    </dgm:pt>
    <dgm:pt modelId="{AB84B785-7197-C344-85CC-6C4E54CC192D}" type="parTrans" cxnId="{C1382150-F66E-4343-992A-7FECF96F2877}">
      <dgm:prSet/>
      <dgm:spPr/>
      <dgm:t>
        <a:bodyPr/>
        <a:lstStyle/>
        <a:p>
          <a:endParaRPr lang="en-US"/>
        </a:p>
      </dgm:t>
    </dgm:pt>
    <dgm:pt modelId="{618352C7-E006-4148-93CE-C36B06C23273}" type="sibTrans" cxnId="{C1382150-F66E-4343-992A-7FECF96F2877}">
      <dgm:prSet/>
      <dgm:spPr/>
      <dgm:t>
        <a:bodyPr/>
        <a:lstStyle/>
        <a:p>
          <a:endParaRPr lang="en-US"/>
        </a:p>
      </dgm:t>
    </dgm:pt>
    <dgm:pt modelId="{C7B52811-AA5B-9C4B-9A3D-54B8929DC96E}">
      <dgm:prSet custT="1"/>
      <dgm:spPr/>
      <dgm:t>
        <a:bodyPr/>
        <a:lstStyle/>
        <a:p>
          <a:pPr rtl="0"/>
          <a:r>
            <a:rPr lang="en-US" sz="1800" dirty="0"/>
            <a:t>A </a:t>
          </a:r>
          <a:r>
            <a:rPr lang="en-US" sz="1800" i="1" dirty="0"/>
            <a:t>gateway</a:t>
          </a:r>
          <a:r>
            <a:rPr lang="en-US" sz="1800" dirty="0"/>
            <a:t> interconnects the </a:t>
          </a:r>
          <a:r>
            <a:rPr lang="en-US" sz="1800" dirty="0" err="1"/>
            <a:t>IoT</a:t>
          </a:r>
          <a:r>
            <a:rPr lang="en-US" sz="1800" dirty="0"/>
            <a:t>-enabled devices with the higher-level communication networks</a:t>
          </a:r>
        </a:p>
      </dgm:t>
    </dgm:pt>
    <dgm:pt modelId="{D8C20795-A5D1-0141-907E-AEEDBAB7BEDD}" type="parTrans" cxnId="{AADB9680-B960-8748-A375-491E9F3D7C4E}">
      <dgm:prSet/>
      <dgm:spPr/>
      <dgm:t>
        <a:bodyPr/>
        <a:lstStyle/>
        <a:p>
          <a:endParaRPr lang="en-US"/>
        </a:p>
      </dgm:t>
    </dgm:pt>
    <dgm:pt modelId="{946A7A1B-6F5B-1747-9F28-7D8ADE87C1AF}" type="sibTrans" cxnId="{AADB9680-B960-8748-A375-491E9F3D7C4E}">
      <dgm:prSet/>
      <dgm:spPr/>
      <dgm:t>
        <a:bodyPr/>
        <a:lstStyle/>
        <a:p>
          <a:endParaRPr lang="en-US"/>
        </a:p>
      </dgm:t>
    </dgm:pt>
    <dgm:pt modelId="{D895FB36-5C61-A446-B4A6-0DD47E33302F}">
      <dgm:prSet custT="1"/>
      <dgm:spPr/>
      <dgm:t>
        <a:bodyPr/>
        <a:lstStyle/>
        <a:p>
          <a:pPr rtl="0"/>
          <a:r>
            <a:rPr lang="en-US" sz="1400" dirty="0"/>
            <a:t>It performs the necessary translation between the protocols used in the communication networks and those used by devices</a:t>
          </a:r>
        </a:p>
      </dgm:t>
    </dgm:pt>
    <dgm:pt modelId="{C5FC746A-F00D-8E4C-BEF4-D604F51B4668}" type="parTrans" cxnId="{998EA4D3-E442-EF4C-91E0-0B0E91BBF7FA}">
      <dgm:prSet/>
      <dgm:spPr/>
      <dgm:t>
        <a:bodyPr/>
        <a:lstStyle/>
        <a:p>
          <a:endParaRPr lang="en-US"/>
        </a:p>
      </dgm:t>
    </dgm:pt>
    <dgm:pt modelId="{60D24EAE-C187-824B-80AB-356D70A3D5B3}" type="sibTrans" cxnId="{998EA4D3-E442-EF4C-91E0-0B0E91BBF7FA}">
      <dgm:prSet/>
      <dgm:spPr/>
      <dgm:t>
        <a:bodyPr/>
        <a:lstStyle/>
        <a:p>
          <a:endParaRPr lang="en-US"/>
        </a:p>
      </dgm:t>
    </dgm:pt>
    <dgm:pt modelId="{9C47A3EC-6A68-5040-B9B6-2125085EA66F}">
      <dgm:prSet custT="1"/>
      <dgm:spPr/>
      <dgm:t>
        <a:bodyPr/>
        <a:lstStyle/>
        <a:p>
          <a:pPr rtl="0"/>
          <a:r>
            <a:rPr lang="en-US" sz="1400" dirty="0"/>
            <a:t>It may also perform a basic data aggregation function</a:t>
          </a:r>
        </a:p>
      </dgm:t>
    </dgm:pt>
    <dgm:pt modelId="{206EB283-A2BF-6949-96ED-88BE181E741E}" type="parTrans" cxnId="{278B1150-F5AF-2145-B16B-597B0FF12567}">
      <dgm:prSet/>
      <dgm:spPr/>
      <dgm:t>
        <a:bodyPr/>
        <a:lstStyle/>
        <a:p>
          <a:endParaRPr lang="en-US"/>
        </a:p>
      </dgm:t>
    </dgm:pt>
    <dgm:pt modelId="{998952D0-1726-2442-98DD-68993B93A35C}" type="sibTrans" cxnId="{278B1150-F5AF-2145-B16B-597B0FF12567}">
      <dgm:prSet/>
      <dgm:spPr/>
      <dgm:t>
        <a:bodyPr/>
        <a:lstStyle/>
        <a:p>
          <a:endParaRPr lang="en-US"/>
        </a:p>
      </dgm:t>
    </dgm:pt>
    <dgm:pt modelId="{D48C760D-CB46-BF46-A5A3-153A3A25A90F}" type="pres">
      <dgm:prSet presAssocID="{72E90B1C-68BA-8648-861B-3F9540BD603A}" presName="rootnode" presStyleCnt="0">
        <dgm:presLayoutVars>
          <dgm:chMax/>
          <dgm:chPref/>
          <dgm:dir/>
          <dgm:animLvl val="lvl"/>
        </dgm:presLayoutVars>
      </dgm:prSet>
      <dgm:spPr/>
    </dgm:pt>
    <dgm:pt modelId="{56E8565D-F449-774C-B581-21E2DD5326C3}" type="pres">
      <dgm:prSet presAssocID="{75BC6600-36F2-8C45-9ED8-C904F5C5412E}" presName="composite" presStyleCnt="0"/>
      <dgm:spPr/>
    </dgm:pt>
    <dgm:pt modelId="{06270063-B88A-854B-A0E7-13D607A156DC}" type="pres">
      <dgm:prSet presAssocID="{75BC6600-36F2-8C45-9ED8-C904F5C5412E}" presName="LShape" presStyleLbl="alignNode1" presStyleIdx="0" presStyleCnt="3"/>
      <dgm:spPr>
        <a:solidFill>
          <a:schemeClr val="accent3">
            <a:lumMod val="75000"/>
          </a:schemeClr>
        </a:solidFill>
        <a:ln>
          <a:solidFill>
            <a:schemeClr val="accent3">
              <a:lumMod val="50000"/>
            </a:schemeClr>
          </a:solidFill>
        </a:ln>
      </dgm:spPr>
    </dgm:pt>
    <dgm:pt modelId="{4C97231B-7526-EC4D-844F-DF38B1A13D3F}" type="pres">
      <dgm:prSet presAssocID="{75BC6600-36F2-8C45-9ED8-C904F5C5412E}" presName="ParentText" presStyleLbl="revTx" presStyleIdx="0" presStyleCnt="2" custScaleX="106878" custLinFactNeighborX="4288" custLinFactNeighborY="-388">
        <dgm:presLayoutVars>
          <dgm:chMax val="0"/>
          <dgm:chPref val="0"/>
          <dgm:bulletEnabled val="1"/>
        </dgm:presLayoutVars>
      </dgm:prSet>
      <dgm:spPr/>
    </dgm:pt>
    <dgm:pt modelId="{8286E07F-CE4D-B446-9FD4-DC83F9C1F9EC}" type="pres">
      <dgm:prSet presAssocID="{75BC6600-36F2-8C45-9ED8-C904F5C5412E}" presName="Triangle" presStyleLbl="alignNode1" presStyleIdx="1" presStyleCnt="3"/>
      <dgm:spPr>
        <a:solidFill>
          <a:schemeClr val="accent4">
            <a:lumMod val="60000"/>
            <a:lumOff val="40000"/>
          </a:schemeClr>
        </a:solidFill>
        <a:ln>
          <a:solidFill>
            <a:schemeClr val="accent4">
              <a:lumMod val="75000"/>
            </a:schemeClr>
          </a:solidFill>
        </a:ln>
      </dgm:spPr>
    </dgm:pt>
    <dgm:pt modelId="{3BCE3DA1-84CF-BE43-B267-741B68C33C63}" type="pres">
      <dgm:prSet presAssocID="{3D15D140-1585-B743-8660-C9E704AF649A}" presName="sibTrans" presStyleCnt="0"/>
      <dgm:spPr/>
    </dgm:pt>
    <dgm:pt modelId="{EB024DBF-734F-D24A-AE5C-0272C70DCC58}" type="pres">
      <dgm:prSet presAssocID="{3D15D140-1585-B743-8660-C9E704AF649A}" presName="space" presStyleCnt="0"/>
      <dgm:spPr/>
    </dgm:pt>
    <dgm:pt modelId="{A12C432A-7073-1044-83B2-FA93F0ED294B}" type="pres">
      <dgm:prSet presAssocID="{C7B52811-AA5B-9C4B-9A3D-54B8929DC96E}" presName="composite" presStyleCnt="0"/>
      <dgm:spPr/>
    </dgm:pt>
    <dgm:pt modelId="{519B0E5D-0461-1A4A-A716-7B7927733B0A}" type="pres">
      <dgm:prSet presAssocID="{C7B52811-AA5B-9C4B-9A3D-54B8929DC96E}" presName="LShape" presStyleLbl="alignNode1" presStyleIdx="2" presStyleCnt="3"/>
      <dgm:spPr>
        <a:solidFill>
          <a:schemeClr val="accent5">
            <a:lumMod val="75000"/>
          </a:schemeClr>
        </a:solidFill>
        <a:ln>
          <a:solidFill>
            <a:schemeClr val="accent5">
              <a:lumMod val="50000"/>
            </a:schemeClr>
          </a:solidFill>
        </a:ln>
      </dgm:spPr>
    </dgm:pt>
    <dgm:pt modelId="{21CA97D6-E261-ED47-8F03-DD09FA13C073}" type="pres">
      <dgm:prSet presAssocID="{C7B52811-AA5B-9C4B-9A3D-54B8929DC96E}" presName="ParentText" presStyleLbl="revTx" presStyleIdx="1" presStyleCnt="2" custScaleY="136636" custLinFactNeighborX="4027" custLinFactNeighborY="20936">
        <dgm:presLayoutVars>
          <dgm:chMax val="0"/>
          <dgm:chPref val="0"/>
          <dgm:bulletEnabled val="1"/>
        </dgm:presLayoutVars>
      </dgm:prSet>
      <dgm:spPr/>
    </dgm:pt>
  </dgm:ptLst>
  <dgm:cxnLst>
    <dgm:cxn modelId="{6C06150C-1983-7440-8999-B80239B76506}" type="presOf" srcId="{72E90B1C-68BA-8648-861B-3F9540BD603A}" destId="{D48C760D-CB46-BF46-A5A3-153A3A25A90F}" srcOrd="0" destOrd="0" presId="urn:microsoft.com/office/officeart/2009/3/layout/StepUpProcess"/>
    <dgm:cxn modelId="{FE7BC420-008A-5D42-9708-52E852ED813F}" type="presOf" srcId="{D00B57BD-0CA3-874B-B8CB-3770E4B5828B}" destId="{4C97231B-7526-EC4D-844F-DF38B1A13D3F}" srcOrd="0" destOrd="2" presId="urn:microsoft.com/office/officeart/2009/3/layout/StepUpProcess"/>
    <dgm:cxn modelId="{278B1150-F5AF-2145-B16B-597B0FF12567}" srcId="{C7B52811-AA5B-9C4B-9A3D-54B8929DC96E}" destId="{9C47A3EC-6A68-5040-B9B6-2125085EA66F}" srcOrd="1" destOrd="0" parTransId="{206EB283-A2BF-6949-96ED-88BE181E741E}" sibTransId="{998952D0-1726-2442-98DD-68993B93A35C}"/>
    <dgm:cxn modelId="{C1382150-F66E-4343-992A-7FECF96F2877}" srcId="{75BC6600-36F2-8C45-9ED8-C904F5C5412E}" destId="{D00B57BD-0CA3-874B-B8CB-3770E4B5828B}" srcOrd="1" destOrd="0" parTransId="{AB84B785-7197-C344-85CC-6C4E54CC192D}" sibTransId="{618352C7-E006-4148-93CE-C36B06C23273}"/>
    <dgm:cxn modelId="{3BD87756-8160-164D-8199-41A2A39ABC49}" type="presOf" srcId="{75BC6600-36F2-8C45-9ED8-C904F5C5412E}" destId="{4C97231B-7526-EC4D-844F-DF38B1A13D3F}" srcOrd="0" destOrd="0" presId="urn:microsoft.com/office/officeart/2009/3/layout/StepUpProcess"/>
    <dgm:cxn modelId="{AADB9680-B960-8748-A375-491E9F3D7C4E}" srcId="{72E90B1C-68BA-8648-861B-3F9540BD603A}" destId="{C7B52811-AA5B-9C4B-9A3D-54B8929DC96E}" srcOrd="1" destOrd="0" parTransId="{D8C20795-A5D1-0141-907E-AEEDBAB7BEDD}" sibTransId="{946A7A1B-6F5B-1747-9F28-7D8ADE87C1AF}"/>
    <dgm:cxn modelId="{9E712286-A168-C840-BD8B-7DCBFA4FEB1B}" srcId="{75BC6600-36F2-8C45-9ED8-C904F5C5412E}" destId="{1C848573-BB31-CA4A-A9B3-FEB2A13C8F9B}" srcOrd="0" destOrd="0" parTransId="{375170AF-766F-9E4A-AA00-DFB732D3F3C9}" sibTransId="{D583004E-4223-7B4B-B6AA-0BCA2D1498D0}"/>
    <dgm:cxn modelId="{3BCC0A90-1BCE-1542-916F-F61309F58ABB}" type="presOf" srcId="{9C47A3EC-6A68-5040-B9B6-2125085EA66F}" destId="{21CA97D6-E261-ED47-8F03-DD09FA13C073}" srcOrd="0" destOrd="2" presId="urn:microsoft.com/office/officeart/2009/3/layout/StepUpProcess"/>
    <dgm:cxn modelId="{B3F3A0AE-5D29-B04A-A0B6-0EFD3AED47B1}" srcId="{72E90B1C-68BA-8648-861B-3F9540BD603A}" destId="{75BC6600-36F2-8C45-9ED8-C904F5C5412E}" srcOrd="0" destOrd="0" parTransId="{BDAFEE0E-075E-954A-8801-738560366EFF}" sibTransId="{3D15D140-1585-B743-8660-C9E704AF649A}"/>
    <dgm:cxn modelId="{998EA4D3-E442-EF4C-91E0-0B0E91BBF7FA}" srcId="{C7B52811-AA5B-9C4B-9A3D-54B8929DC96E}" destId="{D895FB36-5C61-A446-B4A6-0DD47E33302F}" srcOrd="0" destOrd="0" parTransId="{C5FC746A-F00D-8E4C-BEF4-D604F51B4668}" sibTransId="{60D24EAE-C187-824B-80AB-356D70A3D5B3}"/>
    <dgm:cxn modelId="{FCD057D4-380B-B24A-9C22-2CDDB7ED76A4}" type="presOf" srcId="{1C848573-BB31-CA4A-A9B3-FEB2A13C8F9B}" destId="{4C97231B-7526-EC4D-844F-DF38B1A13D3F}" srcOrd="0" destOrd="1" presId="urn:microsoft.com/office/officeart/2009/3/layout/StepUpProcess"/>
    <dgm:cxn modelId="{385FBDF4-9782-F747-A7CA-DED77FF6979E}" type="presOf" srcId="{C7B52811-AA5B-9C4B-9A3D-54B8929DC96E}" destId="{21CA97D6-E261-ED47-8F03-DD09FA13C073}" srcOrd="0" destOrd="0" presId="urn:microsoft.com/office/officeart/2009/3/layout/StepUpProcess"/>
    <dgm:cxn modelId="{34F89EF5-374E-2D43-976F-DA3764DB8020}" type="presOf" srcId="{D895FB36-5C61-A446-B4A6-0DD47E33302F}" destId="{21CA97D6-E261-ED47-8F03-DD09FA13C073}" srcOrd="0" destOrd="1" presId="urn:microsoft.com/office/officeart/2009/3/layout/StepUpProcess"/>
    <dgm:cxn modelId="{8DE6AF8D-D64F-4E41-BE15-733C2DDE7763}" type="presParOf" srcId="{D48C760D-CB46-BF46-A5A3-153A3A25A90F}" destId="{56E8565D-F449-774C-B581-21E2DD5326C3}" srcOrd="0" destOrd="0" presId="urn:microsoft.com/office/officeart/2009/3/layout/StepUpProcess"/>
    <dgm:cxn modelId="{34F701EC-4E95-4346-986E-0C05E48DBAFF}" type="presParOf" srcId="{56E8565D-F449-774C-B581-21E2DD5326C3}" destId="{06270063-B88A-854B-A0E7-13D607A156DC}" srcOrd="0" destOrd="0" presId="urn:microsoft.com/office/officeart/2009/3/layout/StepUpProcess"/>
    <dgm:cxn modelId="{59009C32-F504-F54E-991A-146B2C77D68F}" type="presParOf" srcId="{56E8565D-F449-774C-B581-21E2DD5326C3}" destId="{4C97231B-7526-EC4D-844F-DF38B1A13D3F}" srcOrd="1" destOrd="0" presId="urn:microsoft.com/office/officeart/2009/3/layout/StepUpProcess"/>
    <dgm:cxn modelId="{171170B0-B072-444C-BD8A-94DC42402ED3}" type="presParOf" srcId="{56E8565D-F449-774C-B581-21E2DD5326C3}" destId="{8286E07F-CE4D-B446-9FD4-DC83F9C1F9EC}" srcOrd="2" destOrd="0" presId="urn:microsoft.com/office/officeart/2009/3/layout/StepUpProcess"/>
    <dgm:cxn modelId="{C8F73F28-F187-8A45-81B3-088D2D4B0D15}" type="presParOf" srcId="{D48C760D-CB46-BF46-A5A3-153A3A25A90F}" destId="{3BCE3DA1-84CF-BE43-B267-741B68C33C63}" srcOrd="1" destOrd="0" presId="urn:microsoft.com/office/officeart/2009/3/layout/StepUpProcess"/>
    <dgm:cxn modelId="{1AA2AA79-02AB-9A46-929F-5F1BCB3CA8EE}" type="presParOf" srcId="{3BCE3DA1-84CF-BE43-B267-741B68C33C63}" destId="{EB024DBF-734F-D24A-AE5C-0272C70DCC58}" srcOrd="0" destOrd="0" presId="urn:microsoft.com/office/officeart/2009/3/layout/StepUpProcess"/>
    <dgm:cxn modelId="{99DF080F-3B77-A04D-828F-3DED3D2B49C2}" type="presParOf" srcId="{D48C760D-CB46-BF46-A5A3-153A3A25A90F}" destId="{A12C432A-7073-1044-83B2-FA93F0ED294B}" srcOrd="2" destOrd="0" presId="urn:microsoft.com/office/officeart/2009/3/layout/StepUpProcess"/>
    <dgm:cxn modelId="{9E2F7C4F-6EC5-504C-9B4D-418D345AC9D3}" type="presParOf" srcId="{A12C432A-7073-1044-83B2-FA93F0ED294B}" destId="{519B0E5D-0461-1A4A-A716-7B7927733B0A}" srcOrd="0" destOrd="0" presId="urn:microsoft.com/office/officeart/2009/3/layout/StepUpProcess"/>
    <dgm:cxn modelId="{0621AB25-E5D3-5D48-A1CD-0158B8DB4C89}" type="presParOf" srcId="{A12C432A-7073-1044-83B2-FA93F0ED294B}" destId="{21CA97D6-E261-ED47-8F03-DD09FA13C07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76D8E8-172D-914B-8F9D-AF29A29F22A3}" type="doc">
      <dgm:prSet loTypeId="urn:microsoft.com/office/officeart/2005/8/layout/default#8" loCatId="list" qsTypeId="urn:microsoft.com/office/officeart/2005/8/quickstyle/simple4" qsCatId="simple" csTypeId="urn:microsoft.com/office/officeart/2005/8/colors/accent1_2" csCatId="accent1" phldr="1"/>
      <dgm:spPr/>
      <dgm:t>
        <a:bodyPr/>
        <a:lstStyle/>
        <a:p>
          <a:endParaRPr lang="en-US"/>
        </a:p>
      </dgm:t>
    </dgm:pt>
    <dgm:pt modelId="{40652C1C-59EE-7A40-8404-1F9D7AE286C2}">
      <dgm:prSet phldrT="[Text]"/>
      <dgm:spPr>
        <a:solidFill>
          <a:schemeClr val="accent3">
            <a:lumMod val="75000"/>
          </a:schemeClr>
        </a:solidFill>
        <a:ln>
          <a:solidFill>
            <a:schemeClr val="tx1"/>
          </a:solidFill>
        </a:ln>
      </dgm:spPr>
      <dgm:t>
        <a:bodyPr/>
        <a:lstStyle/>
        <a:p>
          <a:endParaRPr lang="en-NZ" dirty="0">
            <a:solidFill>
              <a:schemeClr val="tx1"/>
            </a:solidFill>
          </a:endParaRPr>
        </a:p>
        <a:p>
          <a:r>
            <a:rPr lang="en-NZ" dirty="0">
              <a:solidFill>
                <a:schemeClr val="tx1"/>
              </a:solidFill>
            </a:rPr>
            <a:t>Evaluation</a:t>
          </a:r>
        </a:p>
        <a:p>
          <a:endParaRPr lang="en-US" dirty="0">
            <a:solidFill>
              <a:schemeClr val="bg1"/>
            </a:solidFill>
          </a:endParaRPr>
        </a:p>
      </dgm:t>
    </dgm:pt>
    <dgm:pt modelId="{9EF67A09-3331-CF47-BB5E-97CFC7AD5C13}" type="parTrans" cxnId="{F1F45759-69F0-AD45-B969-D0B41261AE31}">
      <dgm:prSet/>
      <dgm:spPr/>
      <dgm:t>
        <a:bodyPr/>
        <a:lstStyle/>
        <a:p>
          <a:endParaRPr lang="en-US"/>
        </a:p>
      </dgm:t>
    </dgm:pt>
    <dgm:pt modelId="{24AE5A46-01A8-8B46-9406-E0638F7DA9E9}" type="sibTrans" cxnId="{F1F45759-69F0-AD45-B969-D0B41261AE31}">
      <dgm:prSet/>
      <dgm:spPr/>
      <dgm:t>
        <a:bodyPr/>
        <a:lstStyle/>
        <a:p>
          <a:endParaRPr lang="en-US"/>
        </a:p>
      </dgm:t>
    </dgm:pt>
    <dgm:pt modelId="{4B9466A7-B96C-6F46-8DC1-A0DE46BB90ED}">
      <dgm:prSet/>
      <dgm:spPr>
        <a:solidFill>
          <a:schemeClr val="accent4">
            <a:lumMod val="75000"/>
          </a:schemeClr>
        </a:solidFill>
        <a:ln>
          <a:solidFill>
            <a:schemeClr val="tx1"/>
          </a:solidFill>
        </a:ln>
      </dgm:spPr>
      <dgm:t>
        <a:bodyPr/>
        <a:lstStyle/>
        <a:p>
          <a:r>
            <a:rPr lang="en-NZ" dirty="0"/>
            <a:t>Formatting </a:t>
          </a:r>
        </a:p>
      </dgm:t>
    </dgm:pt>
    <dgm:pt modelId="{1E288986-1011-7E43-B7C3-DA9CA93E962E}" type="parTrans" cxnId="{CE0607E3-8790-7C47-95E8-572234B5A4C8}">
      <dgm:prSet/>
      <dgm:spPr/>
      <dgm:t>
        <a:bodyPr/>
        <a:lstStyle/>
        <a:p>
          <a:endParaRPr lang="en-US"/>
        </a:p>
      </dgm:t>
    </dgm:pt>
    <dgm:pt modelId="{EE7508FE-DFC2-D849-A6FD-44CDF9F3617E}" type="sibTrans" cxnId="{CE0607E3-8790-7C47-95E8-572234B5A4C8}">
      <dgm:prSet/>
      <dgm:spPr/>
      <dgm:t>
        <a:bodyPr/>
        <a:lstStyle/>
        <a:p>
          <a:endParaRPr lang="en-US"/>
        </a:p>
      </dgm:t>
    </dgm:pt>
    <dgm:pt modelId="{CA1E4D54-F241-6843-B693-B661D3859669}">
      <dgm:prSet/>
      <dgm:spPr>
        <a:solidFill>
          <a:schemeClr val="accent5">
            <a:lumMod val="75000"/>
          </a:schemeClr>
        </a:solidFill>
        <a:ln>
          <a:solidFill>
            <a:schemeClr val="tx1"/>
          </a:solidFill>
        </a:ln>
      </dgm:spPr>
      <dgm:t>
        <a:bodyPr/>
        <a:lstStyle/>
        <a:p>
          <a:r>
            <a:rPr lang="en-NZ" dirty="0">
              <a:solidFill>
                <a:schemeClr val="tx1"/>
              </a:solidFill>
            </a:rPr>
            <a:t>Expanding/decoding</a:t>
          </a:r>
        </a:p>
      </dgm:t>
    </dgm:pt>
    <dgm:pt modelId="{12D97EDD-A768-EA43-87DF-2AE5117450C2}" type="parTrans" cxnId="{5B8A2F5B-B39E-2D47-874A-04618712CD63}">
      <dgm:prSet/>
      <dgm:spPr/>
      <dgm:t>
        <a:bodyPr/>
        <a:lstStyle/>
        <a:p>
          <a:endParaRPr lang="en-US"/>
        </a:p>
      </dgm:t>
    </dgm:pt>
    <dgm:pt modelId="{7554E32A-3F15-F742-8463-B861A7240958}" type="sibTrans" cxnId="{5B8A2F5B-B39E-2D47-874A-04618712CD63}">
      <dgm:prSet/>
      <dgm:spPr/>
      <dgm:t>
        <a:bodyPr/>
        <a:lstStyle/>
        <a:p>
          <a:endParaRPr lang="en-US"/>
        </a:p>
      </dgm:t>
    </dgm:pt>
    <dgm:pt modelId="{8E1120D1-9D8C-3C4A-93B5-C5197750F14B}">
      <dgm:prSet/>
      <dgm:spPr>
        <a:solidFill>
          <a:schemeClr val="accent6">
            <a:lumMod val="75000"/>
          </a:schemeClr>
        </a:solidFill>
        <a:ln>
          <a:solidFill>
            <a:schemeClr val="tx1"/>
          </a:solidFill>
        </a:ln>
      </dgm:spPr>
      <dgm:t>
        <a:bodyPr/>
        <a:lstStyle/>
        <a:p>
          <a:r>
            <a:rPr lang="en-NZ" dirty="0"/>
            <a:t>Distillation/reduction</a:t>
          </a:r>
        </a:p>
      </dgm:t>
    </dgm:pt>
    <dgm:pt modelId="{D8321D75-2810-8F47-9AA4-AE468BB20395}" type="parTrans" cxnId="{52223553-404F-8143-85A5-C069AAF49EE4}">
      <dgm:prSet/>
      <dgm:spPr/>
      <dgm:t>
        <a:bodyPr/>
        <a:lstStyle/>
        <a:p>
          <a:endParaRPr lang="en-US"/>
        </a:p>
      </dgm:t>
    </dgm:pt>
    <dgm:pt modelId="{7C0E93ED-B58B-454C-82CE-43746C45DB29}" type="sibTrans" cxnId="{52223553-404F-8143-85A5-C069AAF49EE4}">
      <dgm:prSet/>
      <dgm:spPr/>
      <dgm:t>
        <a:bodyPr/>
        <a:lstStyle/>
        <a:p>
          <a:endParaRPr lang="en-US"/>
        </a:p>
      </dgm:t>
    </dgm:pt>
    <dgm:pt modelId="{564E92D3-A19F-4D4B-A939-5520557A9A98}">
      <dgm:prSet/>
      <dgm:spPr>
        <a:solidFill>
          <a:schemeClr val="accent1">
            <a:lumMod val="50000"/>
          </a:schemeClr>
        </a:solidFill>
        <a:ln>
          <a:solidFill>
            <a:schemeClr val="tx1"/>
          </a:solidFill>
        </a:ln>
      </dgm:spPr>
      <dgm:t>
        <a:bodyPr/>
        <a:lstStyle/>
        <a:p>
          <a:r>
            <a:rPr lang="en-NZ" dirty="0"/>
            <a:t>Assessment</a:t>
          </a:r>
        </a:p>
      </dgm:t>
    </dgm:pt>
    <dgm:pt modelId="{A7052ACF-E7AF-4A44-8177-729267754E7B}" type="parTrans" cxnId="{78D15BF1-851D-CE40-B8A0-86024D4276F5}">
      <dgm:prSet/>
      <dgm:spPr/>
      <dgm:t>
        <a:bodyPr/>
        <a:lstStyle/>
        <a:p>
          <a:endParaRPr lang="en-US"/>
        </a:p>
      </dgm:t>
    </dgm:pt>
    <dgm:pt modelId="{C183B45C-4698-0742-B0FB-94D20B24FE42}" type="sibTrans" cxnId="{78D15BF1-851D-CE40-B8A0-86024D4276F5}">
      <dgm:prSet/>
      <dgm:spPr/>
      <dgm:t>
        <a:bodyPr/>
        <a:lstStyle/>
        <a:p>
          <a:endParaRPr lang="en-US"/>
        </a:p>
      </dgm:t>
    </dgm:pt>
    <dgm:pt modelId="{3A89320D-BAE7-1E4A-8EFF-A572B6824808}" type="pres">
      <dgm:prSet presAssocID="{3D76D8E8-172D-914B-8F9D-AF29A29F22A3}" presName="diagram" presStyleCnt="0">
        <dgm:presLayoutVars>
          <dgm:dir/>
          <dgm:resizeHandles val="exact"/>
        </dgm:presLayoutVars>
      </dgm:prSet>
      <dgm:spPr/>
    </dgm:pt>
    <dgm:pt modelId="{6A147748-17D6-2248-BE70-E5E35BFD35BF}" type="pres">
      <dgm:prSet presAssocID="{40652C1C-59EE-7A40-8404-1F9D7AE286C2}" presName="node" presStyleLbl="node1" presStyleIdx="0" presStyleCnt="5">
        <dgm:presLayoutVars>
          <dgm:bulletEnabled val="1"/>
        </dgm:presLayoutVars>
      </dgm:prSet>
      <dgm:spPr/>
    </dgm:pt>
    <dgm:pt modelId="{F684CCB8-9623-E34D-A373-FB99CF076A91}" type="pres">
      <dgm:prSet presAssocID="{24AE5A46-01A8-8B46-9406-E0638F7DA9E9}" presName="sibTrans" presStyleCnt="0"/>
      <dgm:spPr/>
    </dgm:pt>
    <dgm:pt modelId="{E89FB18B-418C-D447-A2FE-E87A83D3B6C2}" type="pres">
      <dgm:prSet presAssocID="{4B9466A7-B96C-6F46-8DC1-A0DE46BB90ED}" presName="node" presStyleLbl="node1" presStyleIdx="1" presStyleCnt="5">
        <dgm:presLayoutVars>
          <dgm:bulletEnabled val="1"/>
        </dgm:presLayoutVars>
      </dgm:prSet>
      <dgm:spPr/>
    </dgm:pt>
    <dgm:pt modelId="{C3E38BEB-629F-2D4E-B14D-1F35A1F39BCC}" type="pres">
      <dgm:prSet presAssocID="{EE7508FE-DFC2-D849-A6FD-44CDF9F3617E}" presName="sibTrans" presStyleCnt="0"/>
      <dgm:spPr/>
    </dgm:pt>
    <dgm:pt modelId="{EAE49CCB-537B-1A49-86E5-B4EBBEB55279}" type="pres">
      <dgm:prSet presAssocID="{CA1E4D54-F241-6843-B693-B661D3859669}" presName="node" presStyleLbl="node1" presStyleIdx="2" presStyleCnt="5">
        <dgm:presLayoutVars>
          <dgm:bulletEnabled val="1"/>
        </dgm:presLayoutVars>
      </dgm:prSet>
      <dgm:spPr/>
    </dgm:pt>
    <dgm:pt modelId="{44790106-7688-A045-8F36-B9BA08C01563}" type="pres">
      <dgm:prSet presAssocID="{7554E32A-3F15-F742-8463-B861A7240958}" presName="sibTrans" presStyleCnt="0"/>
      <dgm:spPr/>
    </dgm:pt>
    <dgm:pt modelId="{8A104961-5BB4-3145-9E46-9DF0E8A93D72}" type="pres">
      <dgm:prSet presAssocID="{8E1120D1-9D8C-3C4A-93B5-C5197750F14B}" presName="node" presStyleLbl="node1" presStyleIdx="3" presStyleCnt="5">
        <dgm:presLayoutVars>
          <dgm:bulletEnabled val="1"/>
        </dgm:presLayoutVars>
      </dgm:prSet>
      <dgm:spPr/>
    </dgm:pt>
    <dgm:pt modelId="{117D40C6-9D6B-064E-8BE3-7493ED71D138}" type="pres">
      <dgm:prSet presAssocID="{7C0E93ED-B58B-454C-82CE-43746C45DB29}" presName="sibTrans" presStyleCnt="0"/>
      <dgm:spPr/>
    </dgm:pt>
    <dgm:pt modelId="{6C334D89-74AD-9F43-8320-0C868F383DBA}" type="pres">
      <dgm:prSet presAssocID="{564E92D3-A19F-4D4B-A939-5520557A9A98}" presName="node" presStyleLbl="node1" presStyleIdx="4" presStyleCnt="5">
        <dgm:presLayoutVars>
          <dgm:bulletEnabled val="1"/>
        </dgm:presLayoutVars>
      </dgm:prSet>
      <dgm:spPr/>
    </dgm:pt>
  </dgm:ptLst>
  <dgm:cxnLst>
    <dgm:cxn modelId="{5B8A2F5B-B39E-2D47-874A-04618712CD63}" srcId="{3D76D8E8-172D-914B-8F9D-AF29A29F22A3}" destId="{CA1E4D54-F241-6843-B693-B661D3859669}" srcOrd="2" destOrd="0" parTransId="{12D97EDD-A768-EA43-87DF-2AE5117450C2}" sibTransId="{7554E32A-3F15-F742-8463-B861A7240958}"/>
    <dgm:cxn modelId="{BFB7A442-BD30-144C-B76F-FC6FB4A73F4E}" type="presOf" srcId="{4B9466A7-B96C-6F46-8DC1-A0DE46BB90ED}" destId="{E89FB18B-418C-D447-A2FE-E87A83D3B6C2}" srcOrd="0" destOrd="0" presId="urn:microsoft.com/office/officeart/2005/8/layout/default#8"/>
    <dgm:cxn modelId="{93498548-A701-8745-BC56-C46583D5ADD6}" type="presOf" srcId="{3D76D8E8-172D-914B-8F9D-AF29A29F22A3}" destId="{3A89320D-BAE7-1E4A-8EFF-A572B6824808}" srcOrd="0" destOrd="0" presId="urn:microsoft.com/office/officeart/2005/8/layout/default#8"/>
    <dgm:cxn modelId="{52223553-404F-8143-85A5-C069AAF49EE4}" srcId="{3D76D8E8-172D-914B-8F9D-AF29A29F22A3}" destId="{8E1120D1-9D8C-3C4A-93B5-C5197750F14B}" srcOrd="3" destOrd="0" parTransId="{D8321D75-2810-8F47-9AA4-AE468BB20395}" sibTransId="{7C0E93ED-B58B-454C-82CE-43746C45DB29}"/>
    <dgm:cxn modelId="{F1F45759-69F0-AD45-B969-D0B41261AE31}" srcId="{3D76D8E8-172D-914B-8F9D-AF29A29F22A3}" destId="{40652C1C-59EE-7A40-8404-1F9D7AE286C2}" srcOrd="0" destOrd="0" parTransId="{9EF67A09-3331-CF47-BB5E-97CFC7AD5C13}" sibTransId="{24AE5A46-01A8-8B46-9406-E0638F7DA9E9}"/>
    <dgm:cxn modelId="{9B004192-C938-E04C-9EBF-83076570A94F}" type="presOf" srcId="{564E92D3-A19F-4D4B-A939-5520557A9A98}" destId="{6C334D89-74AD-9F43-8320-0C868F383DBA}" srcOrd="0" destOrd="0" presId="urn:microsoft.com/office/officeart/2005/8/layout/default#8"/>
    <dgm:cxn modelId="{81CD55CB-D1DA-F049-B42F-A43A7A6076E8}" type="presOf" srcId="{CA1E4D54-F241-6843-B693-B661D3859669}" destId="{EAE49CCB-537B-1A49-86E5-B4EBBEB55279}" srcOrd="0" destOrd="0" presId="urn:microsoft.com/office/officeart/2005/8/layout/default#8"/>
    <dgm:cxn modelId="{3C2217CD-27D6-274F-A88F-A64006D1F2A9}" type="presOf" srcId="{40652C1C-59EE-7A40-8404-1F9D7AE286C2}" destId="{6A147748-17D6-2248-BE70-E5E35BFD35BF}" srcOrd="0" destOrd="0" presId="urn:microsoft.com/office/officeart/2005/8/layout/default#8"/>
    <dgm:cxn modelId="{CE0607E3-8790-7C47-95E8-572234B5A4C8}" srcId="{3D76D8E8-172D-914B-8F9D-AF29A29F22A3}" destId="{4B9466A7-B96C-6F46-8DC1-A0DE46BB90ED}" srcOrd="1" destOrd="0" parTransId="{1E288986-1011-7E43-B7C3-DA9CA93E962E}" sibTransId="{EE7508FE-DFC2-D849-A6FD-44CDF9F3617E}"/>
    <dgm:cxn modelId="{B0F99BEE-FD0B-2D45-8060-C3B191269F42}" type="presOf" srcId="{8E1120D1-9D8C-3C4A-93B5-C5197750F14B}" destId="{8A104961-5BB4-3145-9E46-9DF0E8A93D72}" srcOrd="0" destOrd="0" presId="urn:microsoft.com/office/officeart/2005/8/layout/default#8"/>
    <dgm:cxn modelId="{78D15BF1-851D-CE40-B8A0-86024D4276F5}" srcId="{3D76D8E8-172D-914B-8F9D-AF29A29F22A3}" destId="{564E92D3-A19F-4D4B-A939-5520557A9A98}" srcOrd="4" destOrd="0" parTransId="{A7052ACF-E7AF-4A44-8177-729267754E7B}" sibTransId="{C183B45C-4698-0742-B0FB-94D20B24FE42}"/>
    <dgm:cxn modelId="{5971B404-E270-CF4C-9FF0-4D839CD2C4FA}" type="presParOf" srcId="{3A89320D-BAE7-1E4A-8EFF-A572B6824808}" destId="{6A147748-17D6-2248-BE70-E5E35BFD35BF}" srcOrd="0" destOrd="0" presId="urn:microsoft.com/office/officeart/2005/8/layout/default#8"/>
    <dgm:cxn modelId="{D934A584-5D76-B149-9693-F745E38A1493}" type="presParOf" srcId="{3A89320D-BAE7-1E4A-8EFF-A572B6824808}" destId="{F684CCB8-9623-E34D-A373-FB99CF076A91}" srcOrd="1" destOrd="0" presId="urn:microsoft.com/office/officeart/2005/8/layout/default#8"/>
    <dgm:cxn modelId="{9C2B7CA6-C701-1542-BE3B-B900B7798F96}" type="presParOf" srcId="{3A89320D-BAE7-1E4A-8EFF-A572B6824808}" destId="{E89FB18B-418C-D447-A2FE-E87A83D3B6C2}" srcOrd="2" destOrd="0" presId="urn:microsoft.com/office/officeart/2005/8/layout/default#8"/>
    <dgm:cxn modelId="{98AE02C4-33A5-F141-9390-4A047F3AE839}" type="presParOf" srcId="{3A89320D-BAE7-1E4A-8EFF-A572B6824808}" destId="{C3E38BEB-629F-2D4E-B14D-1F35A1F39BCC}" srcOrd="3" destOrd="0" presId="urn:microsoft.com/office/officeart/2005/8/layout/default#8"/>
    <dgm:cxn modelId="{504E7F5A-F181-774D-9B45-05130D8B8B4A}" type="presParOf" srcId="{3A89320D-BAE7-1E4A-8EFF-A572B6824808}" destId="{EAE49CCB-537B-1A49-86E5-B4EBBEB55279}" srcOrd="4" destOrd="0" presId="urn:microsoft.com/office/officeart/2005/8/layout/default#8"/>
    <dgm:cxn modelId="{5BAB37C0-EA11-E344-BEE6-D6AC1CAB3D9F}" type="presParOf" srcId="{3A89320D-BAE7-1E4A-8EFF-A572B6824808}" destId="{44790106-7688-A045-8F36-B9BA08C01563}" srcOrd="5" destOrd="0" presId="urn:microsoft.com/office/officeart/2005/8/layout/default#8"/>
    <dgm:cxn modelId="{B76035EA-926B-E646-B01E-67A84448F33A}" type="presParOf" srcId="{3A89320D-BAE7-1E4A-8EFF-A572B6824808}" destId="{8A104961-5BB4-3145-9E46-9DF0E8A93D72}" srcOrd="6" destOrd="0" presId="urn:microsoft.com/office/officeart/2005/8/layout/default#8"/>
    <dgm:cxn modelId="{41FACD52-31AB-2A4A-8564-7A39C77497B3}" type="presParOf" srcId="{3A89320D-BAE7-1E4A-8EFF-A572B6824808}" destId="{117D40C6-9D6B-064E-8BE3-7493ED71D138}" srcOrd="7" destOrd="0" presId="urn:microsoft.com/office/officeart/2005/8/layout/default#8"/>
    <dgm:cxn modelId="{00E1B650-0EE8-E748-A15A-3935D38F9269}" type="presParOf" srcId="{3A89320D-BAE7-1E4A-8EFF-A572B6824808}" destId="{6C334D89-74AD-9F43-8320-0C868F383DBA}" srcOrd="8" destOrd="0" presId="urn:microsoft.com/office/officeart/2005/8/layout/default#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17A0-C4CA-3D47-A8CB-F0B3F12C7AA5}">
      <dsp:nvSpPr>
        <dsp:cNvPr id="0" name=""/>
        <dsp:cNvSpPr/>
      </dsp:nvSpPr>
      <dsp:spPr>
        <a:xfrm>
          <a:off x="3511027" y="1209759"/>
          <a:ext cx="1621016" cy="1621016"/>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E65F713-2992-6C4E-8DCF-3782EBD6E290}">
      <dsp:nvSpPr>
        <dsp:cNvPr id="0" name=""/>
        <dsp:cNvSpPr/>
      </dsp:nvSpPr>
      <dsp:spPr>
        <a:xfrm>
          <a:off x="2529573" y="220"/>
          <a:ext cx="3583924" cy="110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sp:txBody>
      <dsp:txXfrm>
        <a:off x="2529573" y="220"/>
        <a:ext cx="3583924" cy="1102921"/>
      </dsp:txXfrm>
    </dsp:sp>
    <dsp:sp modelId="{C7D712C5-9F87-7648-A70C-FAB9B331172E}">
      <dsp:nvSpPr>
        <dsp:cNvPr id="0" name=""/>
        <dsp:cNvSpPr/>
      </dsp:nvSpPr>
      <dsp:spPr>
        <a:xfrm>
          <a:off x="4037182" y="1513568"/>
          <a:ext cx="1621016" cy="1621016"/>
        </a:xfrm>
        <a:prstGeom prst="ellipse">
          <a:avLst/>
        </a:prstGeom>
        <a:solidFill>
          <a:schemeClr val="accent4">
            <a:alpha val="50000"/>
            <a:hueOff val="2228595"/>
            <a:satOff val="7925"/>
            <a:lumOff val="1792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B70DB71-0B2D-E040-9E7B-D5D5F87AC1E6}">
      <dsp:nvSpPr>
        <dsp:cNvPr id="0" name=""/>
        <dsp:cNvSpPr/>
      </dsp:nvSpPr>
      <dsp:spPr>
        <a:xfrm>
          <a:off x="5814831" y="1252695"/>
          <a:ext cx="1920228" cy="1208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Data must be secured while at rest, in transit, and in use, and access to the data must be controlled</a:t>
          </a:r>
        </a:p>
      </dsp:txBody>
      <dsp:txXfrm>
        <a:off x="5814831" y="1252695"/>
        <a:ext cx="1920228" cy="1208928"/>
      </dsp:txXfrm>
    </dsp:sp>
    <dsp:sp modelId="{F1B01E82-D429-404C-9C33-619EF8DCAED7}">
      <dsp:nvSpPr>
        <dsp:cNvPr id="0" name=""/>
        <dsp:cNvSpPr/>
      </dsp:nvSpPr>
      <dsp:spPr>
        <a:xfrm>
          <a:off x="4037182" y="2121186"/>
          <a:ext cx="1621016" cy="1621016"/>
        </a:xfrm>
        <a:prstGeom prst="ellipse">
          <a:avLst/>
        </a:prstGeom>
        <a:solidFill>
          <a:schemeClr val="accent4">
            <a:alpha val="50000"/>
            <a:hueOff val="4457189"/>
            <a:satOff val="15850"/>
            <a:lumOff val="3584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3B3436D-0CB0-D346-972D-4420C12A97AF}">
      <dsp:nvSpPr>
        <dsp:cNvPr id="0" name=""/>
        <dsp:cNvSpPr/>
      </dsp:nvSpPr>
      <dsp:spPr>
        <a:xfrm>
          <a:off x="5777972" y="2745997"/>
          <a:ext cx="2559683"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employ encryption to protect data in transit, though this involves key management responsibilities for the CSP</a:t>
          </a:r>
        </a:p>
      </dsp:txBody>
      <dsp:txXfrm>
        <a:off x="5777972" y="2745997"/>
        <a:ext cx="2559683" cy="1350846"/>
      </dsp:txXfrm>
    </dsp:sp>
    <dsp:sp modelId="{C0DB69AA-8C52-0D48-A548-B2E40F4B461F}">
      <dsp:nvSpPr>
        <dsp:cNvPr id="0" name=""/>
        <dsp:cNvSpPr/>
      </dsp:nvSpPr>
      <dsp:spPr>
        <a:xfrm>
          <a:off x="3511027" y="2425521"/>
          <a:ext cx="1621016" cy="1621016"/>
        </a:xfrm>
        <a:prstGeom prst="ellipse">
          <a:avLst/>
        </a:prstGeom>
        <a:solidFill>
          <a:schemeClr val="accent4">
            <a:alpha val="50000"/>
            <a:hueOff val="6685784"/>
            <a:satOff val="23774"/>
            <a:lumOff val="537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4EEBDF23-A8E0-6040-9A31-F5E1708E2096}">
      <dsp:nvSpPr>
        <dsp:cNvPr id="0" name=""/>
        <dsp:cNvSpPr/>
      </dsp:nvSpPr>
      <dsp:spPr>
        <a:xfrm>
          <a:off x="2865103" y="4152187"/>
          <a:ext cx="2912864" cy="11038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enforce access control techniques, but CSP is involved to some extent depending on the service model used</a:t>
          </a:r>
        </a:p>
      </dsp:txBody>
      <dsp:txXfrm>
        <a:off x="2865103" y="4152187"/>
        <a:ext cx="2912864" cy="1103804"/>
      </dsp:txXfrm>
    </dsp:sp>
    <dsp:sp modelId="{9DECB9C1-7B29-C648-9301-E9BCA216BC5E}">
      <dsp:nvSpPr>
        <dsp:cNvPr id="0" name=""/>
        <dsp:cNvSpPr/>
      </dsp:nvSpPr>
      <dsp:spPr>
        <a:xfrm>
          <a:off x="2984872" y="2121186"/>
          <a:ext cx="1621016" cy="1621016"/>
        </a:xfrm>
        <a:prstGeom prst="ellipse">
          <a:avLst/>
        </a:prstGeom>
        <a:solidFill>
          <a:schemeClr val="accent4">
            <a:alpha val="50000"/>
            <a:hueOff val="8914379"/>
            <a:satOff val="31699"/>
            <a:lumOff val="7168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30B1E571-AE94-0344-B436-7566C88C2A97}">
      <dsp:nvSpPr>
        <dsp:cNvPr id="0" name=""/>
        <dsp:cNvSpPr/>
      </dsp:nvSpPr>
      <dsp:spPr>
        <a:xfrm>
          <a:off x="167551" y="2820658"/>
          <a:ext cx="2707176"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For data at rest, the ideal security measure is for the client to encrypt the database and only store encrypted data in the cloud, with the CSP having no access to the encryption key</a:t>
          </a:r>
        </a:p>
      </dsp:txBody>
      <dsp:txXfrm>
        <a:off x="167551" y="2820658"/>
        <a:ext cx="2707176" cy="1350846"/>
      </dsp:txXfrm>
    </dsp:sp>
    <dsp:sp modelId="{C4603A6F-67D9-1C49-B194-512705741A5D}">
      <dsp:nvSpPr>
        <dsp:cNvPr id="0" name=""/>
        <dsp:cNvSpPr/>
      </dsp:nvSpPr>
      <dsp:spPr>
        <a:xfrm>
          <a:off x="2984872" y="1513568"/>
          <a:ext cx="1621016" cy="1621016"/>
        </a:xfrm>
        <a:prstGeom prst="ellipse">
          <a:avLst/>
        </a:prstGeom>
        <a:solidFill>
          <a:schemeClr val="accent4">
            <a:alpha val="50000"/>
            <a:hueOff val="11142974"/>
            <a:satOff val="39624"/>
            <a:lumOff val="8960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ADA031D-FAE4-F74C-90C3-E09497E38B3E}">
      <dsp:nvSpPr>
        <dsp:cNvPr id="0" name=""/>
        <dsp:cNvSpPr/>
      </dsp:nvSpPr>
      <dsp:spPr>
        <a:xfrm>
          <a:off x="513615" y="1178028"/>
          <a:ext cx="2368217"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Even with these precautions, corruption and other denial-of-service attacks remain a risk</a:t>
          </a:r>
        </a:p>
      </dsp:txBody>
      <dsp:txXfrm>
        <a:off x="513615" y="1178028"/>
        <a:ext cx="2368217" cy="1350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70063-B88A-854B-A0E7-13D607A156DC}">
      <dsp:nvSpPr>
        <dsp:cNvPr id="0" name=""/>
        <dsp:cNvSpPr/>
      </dsp:nvSpPr>
      <dsp:spPr>
        <a:xfrm rot="5400000">
          <a:off x="913163" y="1027832"/>
          <a:ext cx="2329958" cy="3876997"/>
        </a:xfrm>
        <a:prstGeom prst="corner">
          <a:avLst>
            <a:gd name="adj1" fmla="val 16120"/>
            <a:gd name="adj2" fmla="val 16110"/>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C97231B-7526-EC4D-844F-DF38B1A13D3F}">
      <dsp:nvSpPr>
        <dsp:cNvPr id="0" name=""/>
        <dsp:cNvSpPr/>
      </dsp:nvSpPr>
      <dsp:spPr>
        <a:xfrm>
          <a:off x="553952" y="2174315"/>
          <a:ext cx="3740917" cy="3068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At the edge of a typical enterprise network is a network of </a:t>
          </a:r>
          <a:r>
            <a:rPr lang="en-US" sz="1800" kern="1200" dirty="0" err="1"/>
            <a:t>IoT</a:t>
          </a:r>
          <a:r>
            <a:rPr lang="en-US" sz="1800" kern="1200" dirty="0"/>
            <a:t>-enabled devices consisting of sensors and perhaps actuators</a:t>
          </a:r>
        </a:p>
        <a:p>
          <a:pPr marL="114300" lvl="1" indent="-114300" algn="l" defTabSz="622300" rtl="0">
            <a:lnSpc>
              <a:spcPct val="90000"/>
            </a:lnSpc>
            <a:spcBef>
              <a:spcPct val="0"/>
            </a:spcBef>
            <a:spcAft>
              <a:spcPct val="15000"/>
            </a:spcAft>
            <a:buChar char="•"/>
          </a:pPr>
          <a:r>
            <a:rPr lang="en-US" sz="1400" kern="1200" dirty="0"/>
            <a:t>These devices may communicate with one another</a:t>
          </a:r>
        </a:p>
        <a:p>
          <a:pPr marL="114300" lvl="1" indent="-114300" algn="l" defTabSz="622300" rtl="0">
            <a:lnSpc>
              <a:spcPct val="90000"/>
            </a:lnSpc>
            <a:spcBef>
              <a:spcPct val="0"/>
            </a:spcBef>
            <a:spcAft>
              <a:spcPct val="15000"/>
            </a:spcAft>
            <a:buChar char="•"/>
          </a:pPr>
          <a:r>
            <a:rPr lang="en-US" sz="1400" kern="1200" dirty="0"/>
            <a:t>A cluster of sensors may all transmit their data to one sensor that aggregates the data to be collected by a higher-level entity</a:t>
          </a:r>
        </a:p>
      </dsp:txBody>
      <dsp:txXfrm>
        <a:off x="553952" y="2174315"/>
        <a:ext cx="3740917" cy="3068109"/>
      </dsp:txXfrm>
    </dsp:sp>
    <dsp:sp modelId="{8286E07F-CE4D-B446-9FD4-DC83F9C1F9EC}">
      <dsp:nvSpPr>
        <dsp:cNvPr id="0" name=""/>
        <dsp:cNvSpPr/>
      </dsp:nvSpPr>
      <dsp:spPr>
        <a:xfrm>
          <a:off x="3364000" y="742403"/>
          <a:ext cx="660410" cy="660410"/>
        </a:xfrm>
        <a:prstGeom prst="triangle">
          <a:avLst>
            <a:gd name="adj" fmla="val 100000"/>
          </a:avLst>
        </a:prstGeom>
        <a:solidFill>
          <a:schemeClr val="accent4">
            <a:lumMod val="60000"/>
            <a:lumOff val="40000"/>
          </a:schemeClr>
        </a:solidFill>
        <a:ln w="9525" cap="flat" cmpd="sng" algn="ctr">
          <a:solidFill>
            <a:schemeClr val="accent4">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19B0E5D-0461-1A4A-A716-7B7927733B0A}">
      <dsp:nvSpPr>
        <dsp:cNvPr id="0" name=""/>
        <dsp:cNvSpPr/>
      </dsp:nvSpPr>
      <dsp:spPr>
        <a:xfrm rot="5400000">
          <a:off x="5318433" y="-594486"/>
          <a:ext cx="2329958" cy="3876997"/>
        </a:xfrm>
        <a:prstGeom prst="corner">
          <a:avLst>
            <a:gd name="adj1" fmla="val 16120"/>
            <a:gd name="adj2" fmla="val 16110"/>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1CA97D6-E261-ED47-8F03-DD09FA13C073}">
      <dsp:nvSpPr>
        <dsp:cNvPr id="0" name=""/>
        <dsp:cNvSpPr/>
      </dsp:nvSpPr>
      <dsp:spPr>
        <a:xfrm>
          <a:off x="5069149" y="644223"/>
          <a:ext cx="3500175" cy="4192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A </a:t>
          </a:r>
          <a:r>
            <a:rPr lang="en-US" sz="1800" i="1" kern="1200" dirty="0"/>
            <a:t>gateway</a:t>
          </a:r>
          <a:r>
            <a:rPr lang="en-US" sz="1800" kern="1200" dirty="0"/>
            <a:t> interconnects the </a:t>
          </a:r>
          <a:r>
            <a:rPr lang="en-US" sz="1800" kern="1200" dirty="0" err="1"/>
            <a:t>IoT</a:t>
          </a:r>
          <a:r>
            <a:rPr lang="en-US" sz="1800" kern="1200" dirty="0"/>
            <a:t>-enabled devices with the higher-level communication networks</a:t>
          </a:r>
        </a:p>
        <a:p>
          <a:pPr marL="114300" lvl="1" indent="-114300" algn="l" defTabSz="622300" rtl="0">
            <a:lnSpc>
              <a:spcPct val="90000"/>
            </a:lnSpc>
            <a:spcBef>
              <a:spcPct val="0"/>
            </a:spcBef>
            <a:spcAft>
              <a:spcPct val="15000"/>
            </a:spcAft>
            <a:buChar char="•"/>
          </a:pPr>
          <a:r>
            <a:rPr lang="en-US" sz="1400" kern="1200" dirty="0"/>
            <a:t>It performs the necessary translation between the protocols used in the communication networks and those used by devices</a:t>
          </a:r>
        </a:p>
        <a:p>
          <a:pPr marL="114300" lvl="1" indent="-114300" algn="l" defTabSz="622300" rtl="0">
            <a:lnSpc>
              <a:spcPct val="90000"/>
            </a:lnSpc>
            <a:spcBef>
              <a:spcPct val="0"/>
            </a:spcBef>
            <a:spcAft>
              <a:spcPct val="15000"/>
            </a:spcAft>
            <a:buChar char="•"/>
          </a:pPr>
          <a:r>
            <a:rPr lang="en-US" sz="1400" kern="1200" dirty="0"/>
            <a:t>It may also perform a basic data aggregation function</a:t>
          </a:r>
        </a:p>
      </dsp:txBody>
      <dsp:txXfrm>
        <a:off x="5069149" y="644223"/>
        <a:ext cx="3500175" cy="4192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47748-17D6-2248-BE70-E5E35BFD35BF}">
      <dsp:nvSpPr>
        <dsp:cNvPr id="0" name=""/>
        <dsp:cNvSpPr/>
      </dsp:nvSpPr>
      <dsp:spPr>
        <a:xfrm>
          <a:off x="3002" y="223479"/>
          <a:ext cx="1625735" cy="975441"/>
        </a:xfrm>
        <a:prstGeom prst="rect">
          <a:avLst/>
        </a:prstGeom>
        <a:solidFill>
          <a:schemeClr val="accent3">
            <a:lumMod val="75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NZ" sz="1300" kern="1200" dirty="0">
            <a:solidFill>
              <a:schemeClr val="tx1"/>
            </a:solidFill>
          </a:endParaRPr>
        </a:p>
        <a:p>
          <a:pPr marL="0" lvl="0" indent="0" algn="ctr" defTabSz="577850">
            <a:lnSpc>
              <a:spcPct val="90000"/>
            </a:lnSpc>
            <a:spcBef>
              <a:spcPct val="0"/>
            </a:spcBef>
            <a:spcAft>
              <a:spcPct val="35000"/>
            </a:spcAft>
            <a:buNone/>
          </a:pPr>
          <a:r>
            <a:rPr lang="en-NZ" sz="1300" kern="1200" dirty="0">
              <a:solidFill>
                <a:schemeClr val="tx1"/>
              </a:solidFill>
            </a:rPr>
            <a:t>Evaluation</a:t>
          </a:r>
        </a:p>
        <a:p>
          <a:pPr marL="0" lvl="0" indent="0" algn="ctr" defTabSz="577850">
            <a:lnSpc>
              <a:spcPct val="90000"/>
            </a:lnSpc>
            <a:spcBef>
              <a:spcPct val="0"/>
            </a:spcBef>
            <a:spcAft>
              <a:spcPct val="35000"/>
            </a:spcAft>
            <a:buNone/>
          </a:pPr>
          <a:endParaRPr lang="en-US" sz="1300" kern="1200" dirty="0">
            <a:solidFill>
              <a:schemeClr val="bg1"/>
            </a:solidFill>
          </a:endParaRPr>
        </a:p>
      </dsp:txBody>
      <dsp:txXfrm>
        <a:off x="3002" y="223479"/>
        <a:ext cx="1625735" cy="975441"/>
      </dsp:txXfrm>
    </dsp:sp>
    <dsp:sp modelId="{E89FB18B-418C-D447-A2FE-E87A83D3B6C2}">
      <dsp:nvSpPr>
        <dsp:cNvPr id="0" name=""/>
        <dsp:cNvSpPr/>
      </dsp:nvSpPr>
      <dsp:spPr>
        <a:xfrm>
          <a:off x="1791311" y="223479"/>
          <a:ext cx="1625735" cy="975441"/>
        </a:xfrm>
        <a:prstGeom prst="rect">
          <a:avLst/>
        </a:prstGeom>
        <a:solidFill>
          <a:schemeClr val="accent4">
            <a:lumMod val="75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kern="1200" dirty="0"/>
            <a:t>Formatting </a:t>
          </a:r>
        </a:p>
      </dsp:txBody>
      <dsp:txXfrm>
        <a:off x="1791311" y="223479"/>
        <a:ext cx="1625735" cy="975441"/>
      </dsp:txXfrm>
    </dsp:sp>
    <dsp:sp modelId="{EAE49CCB-537B-1A49-86E5-B4EBBEB55279}">
      <dsp:nvSpPr>
        <dsp:cNvPr id="0" name=""/>
        <dsp:cNvSpPr/>
      </dsp:nvSpPr>
      <dsp:spPr>
        <a:xfrm>
          <a:off x="3579620" y="223479"/>
          <a:ext cx="1625735" cy="975441"/>
        </a:xfrm>
        <a:prstGeom prst="rect">
          <a:avLst/>
        </a:prstGeom>
        <a:solidFill>
          <a:schemeClr val="accent5">
            <a:lumMod val="75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kern="1200" dirty="0">
              <a:solidFill>
                <a:schemeClr val="tx1"/>
              </a:solidFill>
            </a:rPr>
            <a:t>Expanding/decoding</a:t>
          </a:r>
        </a:p>
      </dsp:txBody>
      <dsp:txXfrm>
        <a:off x="3579620" y="223479"/>
        <a:ext cx="1625735" cy="975441"/>
      </dsp:txXfrm>
    </dsp:sp>
    <dsp:sp modelId="{8A104961-5BB4-3145-9E46-9DF0E8A93D72}">
      <dsp:nvSpPr>
        <dsp:cNvPr id="0" name=""/>
        <dsp:cNvSpPr/>
      </dsp:nvSpPr>
      <dsp:spPr>
        <a:xfrm>
          <a:off x="5367929" y="223479"/>
          <a:ext cx="1625735" cy="975441"/>
        </a:xfrm>
        <a:prstGeom prst="rect">
          <a:avLst/>
        </a:prstGeom>
        <a:solidFill>
          <a:schemeClr val="accent6">
            <a:lumMod val="75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kern="1200" dirty="0"/>
            <a:t>Distillation/reduction</a:t>
          </a:r>
        </a:p>
      </dsp:txBody>
      <dsp:txXfrm>
        <a:off x="5367929" y="223479"/>
        <a:ext cx="1625735" cy="975441"/>
      </dsp:txXfrm>
    </dsp:sp>
    <dsp:sp modelId="{6C334D89-74AD-9F43-8320-0C868F383DBA}">
      <dsp:nvSpPr>
        <dsp:cNvPr id="0" name=""/>
        <dsp:cNvSpPr/>
      </dsp:nvSpPr>
      <dsp:spPr>
        <a:xfrm>
          <a:off x="7156238" y="223479"/>
          <a:ext cx="1625735" cy="975441"/>
        </a:xfrm>
        <a:prstGeom prst="rect">
          <a:avLst/>
        </a:prstGeom>
        <a:solidFill>
          <a:schemeClr val="accent1">
            <a:lumMod val="50000"/>
          </a:schemeClr>
        </a:soli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kern="1200" dirty="0"/>
            <a:t>Assessment</a:t>
          </a:r>
        </a:p>
      </dsp:txBody>
      <dsp:txXfrm>
        <a:off x="7156238" y="223479"/>
        <a:ext cx="1625735" cy="97544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Figure 13.4 illustrates the interactions between the actors. A cloud consumer</a:t>
            </a:r>
          </a:p>
          <a:p>
            <a:r>
              <a:rPr lang="en-US" sz="1200" kern="1200" dirty="0">
                <a:solidFill>
                  <a:schemeClr val="tx1"/>
                </a:solidFill>
                <a:effectLst/>
                <a:latin typeface="+mn-lt"/>
                <a:ea typeface="+mn-ea"/>
                <a:cs typeface="+mn-cs"/>
              </a:rPr>
              <a:t>may request cloud services from a cloud provider directly or via a cloud broker. A</a:t>
            </a:r>
          </a:p>
          <a:p>
            <a:r>
              <a:rPr lang="en-US" sz="1200" kern="1200" dirty="0">
                <a:solidFill>
                  <a:schemeClr val="tx1"/>
                </a:solidFill>
                <a:effectLst/>
                <a:latin typeface="+mn-lt"/>
                <a:ea typeface="+mn-ea"/>
                <a:cs typeface="+mn-cs"/>
              </a:rPr>
              <a:t>cloud auditor conducts independent audits and may contact the others to collect</a:t>
            </a:r>
          </a:p>
          <a:p>
            <a:r>
              <a:rPr lang="en-US" sz="1200" kern="1200" dirty="0">
                <a:solidFill>
                  <a:schemeClr val="tx1"/>
                </a:solidFill>
                <a:effectLst/>
                <a:latin typeface="+mn-lt"/>
                <a:ea typeface="+mn-ea"/>
                <a:cs typeface="+mn-cs"/>
              </a:rPr>
              <a:t>necessary information. This figure shows that cloud networking issues involve three</a:t>
            </a:r>
          </a:p>
          <a:p>
            <a:r>
              <a:rPr lang="en-US" sz="1200" kern="1200" dirty="0">
                <a:solidFill>
                  <a:schemeClr val="tx1"/>
                </a:solidFill>
                <a:effectLst/>
                <a:latin typeface="+mn-lt"/>
                <a:ea typeface="+mn-ea"/>
                <a:cs typeface="+mn-cs"/>
              </a:rPr>
              <a:t>separate types of networks. For a cloud producer, the network architecture is that of</a:t>
            </a:r>
          </a:p>
          <a:p>
            <a:r>
              <a:rPr lang="en-US" sz="1200" kern="1200" dirty="0">
                <a:solidFill>
                  <a:schemeClr val="tx1"/>
                </a:solidFill>
                <a:effectLst/>
                <a:latin typeface="+mn-lt"/>
                <a:ea typeface="+mn-ea"/>
                <a:cs typeface="+mn-cs"/>
              </a:rPr>
              <a:t>a typical large datacenter, which consists of racks of high-performance servers and</a:t>
            </a:r>
          </a:p>
          <a:p>
            <a:r>
              <a:rPr lang="en-US" sz="1200" kern="1200" dirty="0">
                <a:solidFill>
                  <a:schemeClr val="tx1"/>
                </a:solidFill>
                <a:effectLst/>
                <a:latin typeface="+mn-lt"/>
                <a:ea typeface="+mn-ea"/>
                <a:cs typeface="+mn-cs"/>
              </a:rPr>
              <a:t>storage devices, interconnected with high-speed top-of-rack Ethernet switches. The</a:t>
            </a:r>
          </a:p>
          <a:p>
            <a:r>
              <a:rPr lang="en-US" sz="1200" kern="1200" dirty="0">
                <a:solidFill>
                  <a:schemeClr val="tx1"/>
                </a:solidFill>
                <a:effectLst/>
                <a:latin typeface="+mn-lt"/>
                <a:ea typeface="+mn-ea"/>
                <a:cs typeface="+mn-cs"/>
              </a:rPr>
              <a:t> concerns in this context focus on virtual machine placement and movement, load</a:t>
            </a:r>
          </a:p>
          <a:p>
            <a:r>
              <a:rPr lang="en-US" sz="1200" kern="1200" dirty="0">
                <a:solidFill>
                  <a:schemeClr val="tx1"/>
                </a:solidFill>
                <a:effectLst/>
                <a:latin typeface="+mn-lt"/>
                <a:ea typeface="+mn-ea"/>
                <a:cs typeface="+mn-cs"/>
              </a:rPr>
              <a:t>balancing, and availability issues. The enterprise network is likely to have a quite</a:t>
            </a:r>
          </a:p>
          <a:p>
            <a:r>
              <a:rPr lang="en-US" sz="1200" kern="1200" dirty="0">
                <a:solidFill>
                  <a:schemeClr val="tx1"/>
                </a:solidFill>
                <a:effectLst/>
                <a:latin typeface="+mn-lt"/>
                <a:ea typeface="+mn-ea"/>
                <a:cs typeface="+mn-cs"/>
              </a:rPr>
              <a:t>different architecture, typically including a number of LANs, servers, workstations,</a:t>
            </a:r>
          </a:p>
          <a:p>
            <a:r>
              <a:rPr lang="en-US" sz="1200" kern="1200" dirty="0">
                <a:solidFill>
                  <a:schemeClr val="tx1"/>
                </a:solidFill>
                <a:effectLst/>
                <a:latin typeface="+mn-lt"/>
                <a:ea typeface="+mn-ea"/>
                <a:cs typeface="+mn-cs"/>
              </a:rPr>
              <a:t>PCs, and mobile devices, with a broad range of network performance, security, and</a:t>
            </a:r>
          </a:p>
          <a:p>
            <a:r>
              <a:rPr lang="en-US" sz="1200" kern="1200" dirty="0">
                <a:solidFill>
                  <a:schemeClr val="tx1"/>
                </a:solidFill>
                <a:effectLst/>
                <a:latin typeface="+mn-lt"/>
                <a:ea typeface="+mn-ea"/>
                <a:cs typeface="+mn-cs"/>
              </a:rPr>
              <a:t>management issues. The concern of both producer and consumer with respect to the</a:t>
            </a:r>
          </a:p>
          <a:p>
            <a:r>
              <a:rPr lang="en-US" sz="1200" kern="1200" dirty="0">
                <a:solidFill>
                  <a:schemeClr val="tx1"/>
                </a:solidFill>
                <a:effectLst/>
                <a:latin typeface="+mn-lt"/>
                <a:ea typeface="+mn-ea"/>
                <a:cs typeface="+mn-cs"/>
              </a:rPr>
              <a:t>cloud carrier, which is shared with many users, is the ability to create virtual networks,</a:t>
            </a:r>
          </a:p>
          <a:p>
            <a:r>
              <a:rPr lang="en-US" sz="1200" kern="1200" dirty="0">
                <a:solidFill>
                  <a:schemeClr val="tx1"/>
                </a:solidFill>
                <a:effectLst/>
                <a:latin typeface="+mn-lt"/>
                <a:ea typeface="+mn-ea"/>
                <a:cs typeface="+mn-cs"/>
              </a:rPr>
              <a:t>with appropriate SLA and security guarantees.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13484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Security is important to any computing infrastructure. Companies go to great lengths</a:t>
            </a:r>
          </a:p>
          <a:p>
            <a:r>
              <a:rPr lang="en-US" sz="1200" kern="1200" dirty="0">
                <a:solidFill>
                  <a:schemeClr val="tx1"/>
                </a:solidFill>
                <a:effectLst/>
                <a:latin typeface="Arial" pitchFamily="-109" charset="0"/>
                <a:ea typeface="+mn-ea"/>
                <a:cs typeface="+mn-cs"/>
              </a:rPr>
              <a:t>to secure on-premises computing systems, so it is not surprising that security looms as</a:t>
            </a:r>
          </a:p>
          <a:p>
            <a:r>
              <a:rPr lang="en-US" sz="1200" kern="1200" dirty="0">
                <a:solidFill>
                  <a:schemeClr val="tx1"/>
                </a:solidFill>
                <a:effectLst/>
                <a:latin typeface="Arial" pitchFamily="-109" charset="0"/>
                <a:ea typeface="+mn-ea"/>
                <a:cs typeface="+mn-cs"/>
              </a:rPr>
              <a:t>a major consideration when augmenting or replacing on-premises systems with cloud</a:t>
            </a:r>
          </a:p>
          <a:p>
            <a:r>
              <a:rPr lang="en-US" sz="1200" kern="1200" dirty="0">
                <a:solidFill>
                  <a:schemeClr val="tx1"/>
                </a:solidFill>
                <a:effectLst/>
                <a:latin typeface="Arial" pitchFamily="-109" charset="0"/>
                <a:ea typeface="+mn-ea"/>
                <a:cs typeface="+mn-cs"/>
              </a:rPr>
              <a:t>services. Allaying security concerns is frequently a prerequisite for further discussions</a:t>
            </a:r>
          </a:p>
          <a:p>
            <a:r>
              <a:rPr lang="en-US" sz="1200" kern="1200" dirty="0">
                <a:solidFill>
                  <a:schemeClr val="tx1"/>
                </a:solidFill>
                <a:effectLst/>
                <a:latin typeface="Arial" pitchFamily="-109" charset="0"/>
                <a:ea typeface="+mn-ea"/>
                <a:cs typeface="+mn-cs"/>
              </a:rPr>
              <a:t>about migrating part or all of an organization’s computing architecture to the cloud.</a:t>
            </a:r>
          </a:p>
          <a:p>
            <a:r>
              <a:rPr lang="en-US" sz="1200" kern="1200" dirty="0">
                <a:solidFill>
                  <a:schemeClr val="tx1"/>
                </a:solidFill>
                <a:effectLst/>
                <a:latin typeface="Arial" pitchFamily="-109" charset="0"/>
                <a:ea typeface="+mn-ea"/>
                <a:cs typeface="+mn-cs"/>
              </a:rPr>
              <a:t>Availability is another major concern.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Generally speaking, such questions only arise when businesses contemplating</a:t>
            </a:r>
          </a:p>
          <a:p>
            <a:r>
              <a:rPr lang="en-US" sz="1200" kern="1200" dirty="0">
                <a:solidFill>
                  <a:schemeClr val="tx1"/>
                </a:solidFill>
                <a:effectLst/>
                <a:latin typeface="Arial" pitchFamily="-109" charset="0"/>
                <a:ea typeface="+mn-ea"/>
                <a:cs typeface="+mn-cs"/>
              </a:rPr>
              <a:t>moving core transaction processing, such as enterprise resource planning (ERP)</a:t>
            </a:r>
          </a:p>
          <a:p>
            <a:r>
              <a:rPr lang="en-US" sz="1200" kern="1200" dirty="0">
                <a:solidFill>
                  <a:schemeClr val="tx1"/>
                </a:solidFill>
                <a:effectLst/>
                <a:latin typeface="Arial" pitchFamily="-109" charset="0"/>
                <a:ea typeface="+mn-ea"/>
                <a:cs typeface="+mn-cs"/>
              </a:rPr>
              <a:t>systems, and other mission critical applications to the cloud. Companies have traditionally</a:t>
            </a:r>
          </a:p>
          <a:p>
            <a:r>
              <a:rPr lang="en-US" sz="1200" kern="1200" dirty="0">
                <a:solidFill>
                  <a:schemeClr val="tx1"/>
                </a:solidFill>
                <a:effectLst/>
                <a:latin typeface="Arial" pitchFamily="-109" charset="0"/>
                <a:ea typeface="+mn-ea"/>
                <a:cs typeface="+mn-cs"/>
              </a:rPr>
              <a:t>demonstrated less concern about migrating high maintenance applications</a:t>
            </a:r>
          </a:p>
          <a:p>
            <a:r>
              <a:rPr lang="en-US" sz="1200" kern="1200" dirty="0">
                <a:solidFill>
                  <a:schemeClr val="tx1"/>
                </a:solidFill>
                <a:effectLst/>
                <a:latin typeface="Arial" pitchFamily="-109" charset="0"/>
                <a:ea typeface="+mn-ea"/>
                <a:cs typeface="+mn-cs"/>
              </a:rPr>
              <a:t>such as e-mail and payroll to cloud service providers, even though such applications</a:t>
            </a:r>
          </a:p>
          <a:p>
            <a:r>
              <a:rPr lang="en-US" sz="1200" kern="1200" dirty="0">
                <a:solidFill>
                  <a:schemeClr val="tx1"/>
                </a:solidFill>
                <a:effectLst/>
                <a:latin typeface="Arial" pitchFamily="-109" charset="0"/>
                <a:ea typeface="+mn-ea"/>
                <a:cs typeface="+mn-cs"/>
              </a:rPr>
              <a:t>hold sensitive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Auditability is another concern for many organizations. For example, in the U.S.,</a:t>
            </a:r>
          </a:p>
          <a:p>
            <a:r>
              <a:rPr lang="en-US" sz="1200" kern="1200" dirty="0">
                <a:solidFill>
                  <a:schemeClr val="tx1"/>
                </a:solidFill>
                <a:effectLst/>
                <a:latin typeface="Arial" pitchFamily="-109" charset="0"/>
                <a:ea typeface="+mn-ea"/>
                <a:cs typeface="+mn-cs"/>
              </a:rPr>
              <a:t>many organizations must comply with Sarbanes-Oxley and/or Health and Human</a:t>
            </a:r>
          </a:p>
          <a:p>
            <a:r>
              <a:rPr lang="en-US" sz="1200" kern="1200" dirty="0">
                <a:solidFill>
                  <a:schemeClr val="tx1"/>
                </a:solidFill>
                <a:effectLst/>
                <a:latin typeface="Arial" pitchFamily="-109" charset="0"/>
                <a:ea typeface="+mn-ea"/>
                <a:cs typeface="+mn-cs"/>
              </a:rPr>
              <a:t>Services Health Insurance Portability and Accountability Act (HIPAA) regulations.</a:t>
            </a:r>
          </a:p>
          <a:p>
            <a:r>
              <a:rPr lang="en-US" sz="1200" kern="1200" dirty="0">
                <a:solidFill>
                  <a:schemeClr val="tx1"/>
                </a:solidFill>
                <a:effectLst/>
                <a:latin typeface="Arial" pitchFamily="-109" charset="0"/>
                <a:ea typeface="+mn-ea"/>
                <a:cs typeface="+mn-cs"/>
              </a:rPr>
              <a:t>The auditability of their data must be ensured whether it is stored on premises or</a:t>
            </a:r>
          </a:p>
          <a:p>
            <a:r>
              <a:rPr lang="en-US" sz="1200" kern="1200" dirty="0">
                <a:solidFill>
                  <a:schemeClr val="tx1"/>
                </a:solidFill>
                <a:effectLst/>
                <a:latin typeface="Arial" pitchFamily="-109" charset="0"/>
                <a:ea typeface="+mn-ea"/>
                <a:cs typeface="+mn-cs"/>
              </a:rPr>
              <a:t>moved to the cloud.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Before moving critical infrastructure to the cloud, businesses should perform due</a:t>
            </a:r>
          </a:p>
          <a:p>
            <a:r>
              <a:rPr lang="en-US" sz="1200" kern="1200" dirty="0">
                <a:solidFill>
                  <a:schemeClr val="tx1"/>
                </a:solidFill>
                <a:effectLst/>
                <a:latin typeface="Arial" pitchFamily="-109" charset="0"/>
                <a:ea typeface="+mn-ea"/>
                <a:cs typeface="+mn-cs"/>
              </a:rPr>
              <a:t>diligence on security threats both from outside and inside the cloud. Many of the security</a:t>
            </a:r>
          </a:p>
          <a:p>
            <a:r>
              <a:rPr lang="en-US" sz="1200" kern="1200" dirty="0">
                <a:solidFill>
                  <a:schemeClr val="tx1"/>
                </a:solidFill>
                <a:effectLst/>
                <a:latin typeface="Arial" pitchFamily="-109" charset="0"/>
                <a:ea typeface="+mn-ea"/>
                <a:cs typeface="+mn-cs"/>
              </a:rPr>
              <a:t>issues associated with protecting clouds from outside threats are similar to those that</a:t>
            </a:r>
          </a:p>
          <a:p>
            <a:r>
              <a:rPr lang="en-US" sz="1200" kern="1200" dirty="0">
                <a:solidFill>
                  <a:schemeClr val="tx1"/>
                </a:solidFill>
                <a:effectLst/>
                <a:latin typeface="Arial" pitchFamily="-109" charset="0"/>
                <a:ea typeface="+mn-ea"/>
                <a:cs typeface="+mn-cs"/>
              </a:rPr>
              <a:t>have traditionally faced centralized data centers. In the cloud, however, responsibility for</a:t>
            </a:r>
          </a:p>
          <a:p>
            <a:r>
              <a:rPr lang="en-US" sz="1200" kern="1200" dirty="0">
                <a:solidFill>
                  <a:schemeClr val="tx1"/>
                </a:solidFill>
                <a:effectLst/>
                <a:latin typeface="Arial" pitchFamily="-109" charset="0"/>
                <a:ea typeface="+mn-ea"/>
                <a:cs typeface="+mn-cs"/>
              </a:rPr>
              <a:t>assuring adequate security is frequently shared among users, vendors, and any third-party</a:t>
            </a:r>
          </a:p>
          <a:p>
            <a:r>
              <a:rPr lang="en-US" sz="1200" kern="1200" dirty="0">
                <a:solidFill>
                  <a:schemeClr val="tx1"/>
                </a:solidFill>
                <a:effectLst/>
                <a:latin typeface="Arial" pitchFamily="-109" charset="0"/>
                <a:ea typeface="+mn-ea"/>
                <a:cs typeface="+mn-cs"/>
              </a:rPr>
              <a:t>firms that users rely on for security-sensitive software or configurations. Cloud users are</a:t>
            </a:r>
          </a:p>
          <a:p>
            <a:r>
              <a:rPr lang="en-US" sz="1200" kern="1200" dirty="0">
                <a:solidFill>
                  <a:schemeClr val="tx1"/>
                </a:solidFill>
                <a:effectLst/>
                <a:latin typeface="Arial" pitchFamily="-109" charset="0"/>
                <a:ea typeface="+mn-ea"/>
                <a:cs typeface="+mn-cs"/>
              </a:rPr>
              <a:t>responsible for application-level security. Cloud vendors are responsible for physical</a:t>
            </a:r>
          </a:p>
          <a:p>
            <a:r>
              <a:rPr lang="en-US" sz="1200" kern="1200" dirty="0">
                <a:solidFill>
                  <a:schemeClr val="tx1"/>
                </a:solidFill>
                <a:effectLst/>
                <a:latin typeface="Arial" pitchFamily="-109" charset="0"/>
                <a:ea typeface="+mn-ea"/>
                <a:cs typeface="+mn-cs"/>
              </a:rPr>
              <a:t>security and some software security such as enforcing external firewall policies. Security</a:t>
            </a:r>
          </a:p>
          <a:p>
            <a:r>
              <a:rPr lang="en-US" sz="1200" kern="1200" dirty="0">
                <a:solidFill>
                  <a:schemeClr val="tx1"/>
                </a:solidFill>
                <a:effectLst/>
                <a:latin typeface="Arial" pitchFamily="-109" charset="0"/>
                <a:ea typeface="+mn-ea"/>
                <a:cs typeface="+mn-cs"/>
              </a:rPr>
              <a:t>for intermediate layers of the software stack is shared between users and vendors.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security risk that should not be overlooked by companies considering a</a:t>
            </a:r>
          </a:p>
          <a:p>
            <a:r>
              <a:rPr lang="en-US" sz="1200" kern="1200" dirty="0">
                <a:solidFill>
                  <a:schemeClr val="tx1"/>
                </a:solidFill>
                <a:effectLst/>
                <a:latin typeface="Arial" pitchFamily="-109" charset="0"/>
                <a:ea typeface="+mn-ea"/>
                <a:cs typeface="+mn-cs"/>
              </a:rPr>
              <a:t>migration to the cloud is that posed by sharing vendor resources with other cloud</a:t>
            </a:r>
          </a:p>
          <a:p>
            <a:r>
              <a:rPr lang="en-US" sz="1200" kern="1200" dirty="0">
                <a:solidFill>
                  <a:schemeClr val="tx1"/>
                </a:solidFill>
                <a:effectLst/>
                <a:latin typeface="Arial" pitchFamily="-109" charset="0"/>
                <a:ea typeface="+mn-ea"/>
                <a:cs typeface="+mn-cs"/>
              </a:rPr>
              <a:t>users. Cloud providers must guard against theft or denial-of-service attacks by their</a:t>
            </a:r>
          </a:p>
          <a:p>
            <a:r>
              <a:rPr lang="en-US" sz="1200" kern="1200" dirty="0">
                <a:solidFill>
                  <a:schemeClr val="tx1"/>
                </a:solidFill>
                <a:effectLst/>
                <a:latin typeface="Arial" pitchFamily="-109" charset="0"/>
                <a:ea typeface="+mn-ea"/>
                <a:cs typeface="+mn-cs"/>
              </a:rPr>
              <a:t>users and users need to be protected from one another. Virtualization can be a powerful</a:t>
            </a:r>
          </a:p>
          <a:p>
            <a:r>
              <a:rPr lang="en-US" sz="1200" kern="1200" dirty="0">
                <a:solidFill>
                  <a:schemeClr val="tx1"/>
                </a:solidFill>
                <a:effectLst/>
                <a:latin typeface="Arial" pitchFamily="-109" charset="0"/>
                <a:ea typeface="+mn-ea"/>
                <a:cs typeface="+mn-cs"/>
              </a:rPr>
              <a:t>mechanism for addressing these potential risks because it protects against most</a:t>
            </a:r>
          </a:p>
          <a:p>
            <a:r>
              <a:rPr lang="en-US" sz="1200" kern="1200" dirty="0">
                <a:solidFill>
                  <a:schemeClr val="tx1"/>
                </a:solidFill>
                <a:effectLst/>
                <a:latin typeface="Arial" pitchFamily="-109" charset="0"/>
                <a:ea typeface="+mn-ea"/>
                <a:cs typeface="+mn-cs"/>
              </a:rPr>
              <a:t>attempts by users to attack one another or the provider’s infrastructure. However,</a:t>
            </a:r>
          </a:p>
          <a:p>
            <a:r>
              <a:rPr lang="en-US" sz="1200" kern="1200" dirty="0">
                <a:solidFill>
                  <a:schemeClr val="tx1"/>
                </a:solidFill>
                <a:effectLst/>
                <a:latin typeface="Arial" pitchFamily="-109" charset="0"/>
                <a:ea typeface="+mn-ea"/>
                <a:cs typeface="+mn-cs"/>
              </a:rPr>
              <a:t>not all resources are virtualized, and not all virtualization environments are bug free.</a:t>
            </a:r>
          </a:p>
          <a:p>
            <a:r>
              <a:rPr lang="en-US" sz="1200" kern="1200" dirty="0">
                <a:solidFill>
                  <a:schemeClr val="tx1"/>
                </a:solidFill>
                <a:effectLst/>
                <a:latin typeface="Arial" pitchFamily="-109" charset="0"/>
                <a:ea typeface="+mn-ea"/>
                <a:cs typeface="+mn-cs"/>
              </a:rPr>
              <a:t>Incorrect virtualization may allow user code to access to sensitive portions of the provider’s</a:t>
            </a:r>
          </a:p>
          <a:p>
            <a:r>
              <a:rPr lang="en-US" sz="1200" kern="1200" dirty="0">
                <a:solidFill>
                  <a:schemeClr val="tx1"/>
                </a:solidFill>
                <a:effectLst/>
                <a:latin typeface="Arial" pitchFamily="-109" charset="0"/>
                <a:ea typeface="+mn-ea"/>
                <a:cs typeface="+mn-cs"/>
              </a:rPr>
              <a:t>infrastructure or the resources of other users. Once again, these security issues</a:t>
            </a:r>
          </a:p>
          <a:p>
            <a:r>
              <a:rPr lang="en-US" sz="1200" kern="1200" dirty="0">
                <a:solidFill>
                  <a:schemeClr val="tx1"/>
                </a:solidFill>
                <a:effectLst/>
                <a:latin typeface="Arial" pitchFamily="-109" charset="0"/>
                <a:ea typeface="+mn-ea"/>
                <a:cs typeface="+mn-cs"/>
              </a:rPr>
              <a:t>are not unique to the cloud and are similar to those involved in managing non-cloud</a:t>
            </a:r>
          </a:p>
          <a:p>
            <a:r>
              <a:rPr lang="en-US" sz="1200" kern="1200" dirty="0">
                <a:solidFill>
                  <a:schemeClr val="tx1"/>
                </a:solidFill>
                <a:effectLst/>
                <a:latin typeface="Arial" pitchFamily="-109" charset="0"/>
                <a:ea typeface="+mn-ea"/>
                <a:cs typeface="+mn-cs"/>
              </a:rPr>
              <a:t>data centers, where different applications need to be protected from one another.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Another security concern that businesses should consider is the extent to which</a:t>
            </a:r>
          </a:p>
          <a:p>
            <a:r>
              <a:rPr lang="en-US" sz="1200" kern="1200" dirty="0">
                <a:solidFill>
                  <a:schemeClr val="tx1"/>
                </a:solidFill>
                <a:effectLst/>
                <a:latin typeface="Arial" pitchFamily="-109" charset="0"/>
                <a:ea typeface="+mn-ea"/>
                <a:cs typeface="+mn-cs"/>
              </a:rPr>
              <a:t>subscribers are protected against the provider, especially in the area of inadvertent data</a:t>
            </a:r>
          </a:p>
          <a:p>
            <a:r>
              <a:rPr lang="en-US" sz="1200" kern="1200" dirty="0">
                <a:solidFill>
                  <a:schemeClr val="tx1"/>
                </a:solidFill>
                <a:effectLst/>
                <a:latin typeface="Arial" pitchFamily="-109" charset="0"/>
                <a:ea typeface="+mn-ea"/>
                <a:cs typeface="+mn-cs"/>
              </a:rPr>
              <a:t>loss. For example, in the event of provider infrastructure improvements, what happens to</a:t>
            </a:r>
          </a:p>
          <a:p>
            <a:r>
              <a:rPr lang="en-US" sz="1200" kern="1200" dirty="0">
                <a:solidFill>
                  <a:schemeClr val="tx1"/>
                </a:solidFill>
                <a:effectLst/>
                <a:latin typeface="Arial" pitchFamily="-109" charset="0"/>
                <a:ea typeface="+mn-ea"/>
                <a:cs typeface="+mn-cs"/>
              </a:rPr>
              <a:t>hardware that is retired or replaced? It is easy to imagine a hard disk being disposed of</a:t>
            </a:r>
          </a:p>
          <a:p>
            <a:r>
              <a:rPr lang="en-US" sz="1200" kern="1200" dirty="0">
                <a:solidFill>
                  <a:schemeClr val="tx1"/>
                </a:solidFill>
                <a:effectLst/>
                <a:latin typeface="Arial" pitchFamily="-109" charset="0"/>
                <a:ea typeface="+mn-ea"/>
                <a:cs typeface="+mn-cs"/>
              </a:rPr>
              <a:t>without being properly wiped clean of subscriber data. It is also easy to imagine permissions</a:t>
            </a:r>
          </a:p>
          <a:p>
            <a:r>
              <a:rPr lang="en-US" sz="1200" kern="1200" dirty="0">
                <a:solidFill>
                  <a:schemeClr val="tx1"/>
                </a:solidFill>
                <a:effectLst/>
                <a:latin typeface="Arial" pitchFamily="-109" charset="0"/>
                <a:ea typeface="+mn-ea"/>
                <a:cs typeface="+mn-cs"/>
              </a:rPr>
              <a:t>bugs or errors that make subscriber data visible to unauthorized users. User-level</a:t>
            </a:r>
          </a:p>
          <a:p>
            <a:r>
              <a:rPr lang="en-US" sz="1200" kern="1200" dirty="0">
                <a:solidFill>
                  <a:schemeClr val="tx1"/>
                </a:solidFill>
                <a:effectLst/>
                <a:latin typeface="Arial" pitchFamily="-109" charset="0"/>
                <a:ea typeface="+mn-ea"/>
                <a:cs typeface="+mn-cs"/>
              </a:rPr>
              <a:t>encryption may be an important self-help mechanism for subscribers, but businesses</a:t>
            </a:r>
          </a:p>
          <a:p>
            <a:r>
              <a:rPr lang="en-US" sz="1200" kern="1200" dirty="0">
                <a:solidFill>
                  <a:schemeClr val="tx1"/>
                </a:solidFill>
                <a:effectLst/>
                <a:latin typeface="Arial" pitchFamily="-109" charset="0"/>
                <a:ea typeface="+mn-ea"/>
                <a:cs typeface="+mn-cs"/>
              </a:rPr>
              <a:t>should ensure that other protections are in place to avoid inadvertent data loss.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12</a:t>
            </a:fld>
            <a:endParaRPr lang="en-AU"/>
          </a:p>
        </p:txBody>
      </p:sp>
    </p:spTree>
    <p:extLst>
      <p:ext uri="{BB962C8B-B14F-4D97-AF65-F5344CB8AC3E}">
        <p14:creationId xmlns:p14="http://schemas.microsoft.com/office/powerpoint/2010/main" val="84371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In general terms, security controls in cloud computing are similar to the security</a:t>
            </a:r>
          </a:p>
          <a:p>
            <a:r>
              <a:rPr lang="en-US" sz="1200" kern="1200" dirty="0">
                <a:solidFill>
                  <a:schemeClr val="tx1"/>
                </a:solidFill>
                <a:effectLst/>
                <a:latin typeface="Arial" pitchFamily="-109" charset="0"/>
                <a:ea typeface="+mn-ea"/>
                <a:cs typeface="+mn-cs"/>
              </a:rPr>
              <a:t>controls in any IT environment. However, because of the operational models and</a:t>
            </a:r>
          </a:p>
          <a:p>
            <a:r>
              <a:rPr lang="en-US" sz="1200" kern="1200" dirty="0">
                <a:solidFill>
                  <a:schemeClr val="tx1"/>
                </a:solidFill>
                <a:effectLst/>
                <a:latin typeface="Arial" pitchFamily="-109" charset="0"/>
                <a:ea typeface="+mn-ea"/>
                <a:cs typeface="+mn-cs"/>
              </a:rPr>
              <a:t>technologies used to enable cloud service, cloud computing may present risks that</a:t>
            </a:r>
          </a:p>
          <a:p>
            <a:r>
              <a:rPr lang="en-US" sz="1200" kern="1200" dirty="0">
                <a:solidFill>
                  <a:schemeClr val="tx1"/>
                </a:solidFill>
                <a:effectLst/>
                <a:latin typeface="Arial" pitchFamily="-109" charset="0"/>
                <a:ea typeface="+mn-ea"/>
                <a:cs typeface="+mn-cs"/>
              </a:rPr>
              <a:t>are specific to the cloud environment. The essential concept in this regard is that</a:t>
            </a:r>
          </a:p>
          <a:p>
            <a:r>
              <a:rPr lang="en-US" sz="1200" kern="1200" dirty="0">
                <a:solidFill>
                  <a:schemeClr val="tx1"/>
                </a:solidFill>
                <a:effectLst/>
                <a:latin typeface="Arial" pitchFamily="-109" charset="0"/>
                <a:ea typeface="+mn-ea"/>
                <a:cs typeface="+mn-cs"/>
              </a:rPr>
              <a:t>while the enterprise loses a substantial amount of control over resources, services,</a:t>
            </a:r>
          </a:p>
          <a:p>
            <a:r>
              <a:rPr lang="en-US" sz="1200" kern="1200" dirty="0">
                <a:solidFill>
                  <a:schemeClr val="tx1"/>
                </a:solidFill>
                <a:effectLst/>
                <a:latin typeface="Arial" pitchFamily="-109" charset="0"/>
                <a:ea typeface="+mn-ea"/>
                <a:cs typeface="+mn-cs"/>
              </a:rPr>
              <a:t>and applications, it must maintain accountability for security and privacy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The Cloud Security Alliance [CSA13] lists the following as the top cloud-specific</a:t>
            </a:r>
          </a:p>
          <a:p>
            <a:r>
              <a:rPr lang="en-US" sz="1200" kern="1200" dirty="0">
                <a:solidFill>
                  <a:schemeClr val="tx1"/>
                </a:solidFill>
                <a:effectLst/>
                <a:latin typeface="Arial" pitchFamily="-109" charset="0"/>
                <a:ea typeface="+mn-ea"/>
                <a:cs typeface="+mn-cs"/>
              </a:rPr>
              <a:t>security threats: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Abuse and nefarious use of cloud computing:</a:t>
            </a:r>
            <a:r>
              <a:rPr lang="en-US" sz="1200" kern="1200" dirty="0">
                <a:solidFill>
                  <a:schemeClr val="tx1"/>
                </a:solidFill>
                <a:effectLst/>
                <a:latin typeface="Arial" pitchFamily="-109" charset="0"/>
                <a:ea typeface="+mn-ea"/>
                <a:cs typeface="+mn-cs"/>
              </a:rPr>
              <a:t>  For many CSPs, it is relatively</a:t>
            </a:r>
          </a:p>
          <a:p>
            <a:r>
              <a:rPr lang="en-US" sz="1200" kern="1200" dirty="0">
                <a:solidFill>
                  <a:schemeClr val="tx1"/>
                </a:solidFill>
                <a:effectLst/>
                <a:latin typeface="Arial" pitchFamily="-109" charset="0"/>
                <a:ea typeface="+mn-ea"/>
                <a:cs typeface="+mn-cs"/>
              </a:rPr>
              <a:t>easy to register and begin using cloud services, some even offering free limited</a:t>
            </a:r>
          </a:p>
          <a:p>
            <a:r>
              <a:rPr lang="en-US" sz="1200" kern="1200" dirty="0">
                <a:solidFill>
                  <a:schemeClr val="tx1"/>
                </a:solidFill>
                <a:effectLst/>
                <a:latin typeface="Arial" pitchFamily="-109" charset="0"/>
                <a:ea typeface="+mn-ea"/>
                <a:cs typeface="+mn-cs"/>
              </a:rPr>
              <a:t>trial periods. This enables attackers to get inside the cloud to conduct various</a:t>
            </a:r>
          </a:p>
          <a:p>
            <a:r>
              <a:rPr lang="en-US" sz="1200" kern="1200" dirty="0">
                <a:solidFill>
                  <a:schemeClr val="tx1"/>
                </a:solidFill>
                <a:effectLst/>
                <a:latin typeface="Arial" pitchFamily="-109" charset="0"/>
                <a:ea typeface="+mn-ea"/>
                <a:cs typeface="+mn-cs"/>
              </a:rPr>
              <a:t>attacks, such as spamming, malicious code attacks, and denial of service. PaaS</a:t>
            </a:r>
          </a:p>
          <a:p>
            <a:r>
              <a:rPr lang="en-US" sz="1200" kern="1200" dirty="0">
                <a:solidFill>
                  <a:schemeClr val="tx1"/>
                </a:solidFill>
                <a:effectLst/>
                <a:latin typeface="Arial" pitchFamily="-109" charset="0"/>
                <a:ea typeface="+mn-ea"/>
                <a:cs typeface="+mn-cs"/>
              </a:rPr>
              <a:t>providers have traditionally suffered most from this kind of attacks; however,</a:t>
            </a:r>
          </a:p>
          <a:p>
            <a:r>
              <a:rPr lang="en-US" sz="1200" kern="1200" dirty="0">
                <a:solidFill>
                  <a:schemeClr val="tx1"/>
                </a:solidFill>
                <a:effectLst/>
                <a:latin typeface="Arial" pitchFamily="-109" charset="0"/>
                <a:ea typeface="+mn-ea"/>
                <a:cs typeface="+mn-cs"/>
              </a:rPr>
              <a:t>recent evidence shows that hackers have begun to target IaaS vendors as well.</a:t>
            </a:r>
          </a:p>
          <a:p>
            <a:r>
              <a:rPr lang="en-US" sz="1200" kern="1200" dirty="0">
                <a:solidFill>
                  <a:schemeClr val="tx1"/>
                </a:solidFill>
                <a:effectLst/>
                <a:latin typeface="Arial" pitchFamily="-109" charset="0"/>
                <a:ea typeface="+mn-ea"/>
                <a:cs typeface="+mn-cs"/>
              </a:rPr>
              <a:t>The burden is on the CSP to protect against such attacks, but cloud service</a:t>
            </a:r>
          </a:p>
          <a:p>
            <a:r>
              <a:rPr lang="en-US" sz="1200" kern="1200" dirty="0">
                <a:solidFill>
                  <a:schemeClr val="tx1"/>
                </a:solidFill>
                <a:effectLst/>
                <a:latin typeface="Arial" pitchFamily="-109" charset="0"/>
                <a:ea typeface="+mn-ea"/>
                <a:cs typeface="+mn-cs"/>
              </a:rPr>
              <a:t>clients must monitor activity with respect to their data and resources to detect</a:t>
            </a:r>
          </a:p>
          <a:p>
            <a:r>
              <a:rPr lang="en-US" sz="1200" kern="1200" dirty="0">
                <a:solidFill>
                  <a:schemeClr val="tx1"/>
                </a:solidFill>
                <a:effectLst/>
                <a:latin typeface="Arial" pitchFamily="-109" charset="0"/>
                <a:ea typeface="+mn-ea"/>
                <a:cs typeface="+mn-cs"/>
              </a:rPr>
              <a:t>any malicious behavior.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stricter initial registration and validation</a:t>
            </a:r>
          </a:p>
          <a:p>
            <a:r>
              <a:rPr lang="en-US" sz="1200" kern="1200" dirty="0">
                <a:solidFill>
                  <a:schemeClr val="tx1"/>
                </a:solidFill>
                <a:effectLst/>
                <a:latin typeface="Arial" pitchFamily="-109" charset="0"/>
                <a:ea typeface="+mn-ea"/>
                <a:cs typeface="+mn-cs"/>
              </a:rPr>
              <a:t>processes; (2) enhanced credit card fraud monitoring and coordination; (3) comprehensive</a:t>
            </a:r>
          </a:p>
          <a:p>
            <a:r>
              <a:rPr lang="en-US" sz="1200" kern="1200" dirty="0">
                <a:solidFill>
                  <a:schemeClr val="tx1"/>
                </a:solidFill>
                <a:effectLst/>
                <a:latin typeface="Arial" pitchFamily="-109" charset="0"/>
                <a:ea typeface="+mn-ea"/>
                <a:cs typeface="+mn-cs"/>
              </a:rPr>
              <a:t>inspection of customer network traffic; and (4) monitoring public</a:t>
            </a:r>
          </a:p>
          <a:p>
            <a:r>
              <a:rPr lang="en-US" sz="1200" kern="1200" dirty="0">
                <a:solidFill>
                  <a:schemeClr val="tx1"/>
                </a:solidFill>
                <a:effectLst/>
                <a:latin typeface="Arial" pitchFamily="-109" charset="0"/>
                <a:ea typeface="+mn-ea"/>
                <a:cs typeface="+mn-cs"/>
              </a:rPr>
              <a:t>blacklists for one’s own network blocks.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Insecure interfaces and APIs:</a:t>
            </a:r>
            <a:r>
              <a:rPr lang="en-US" sz="1200" kern="1200" dirty="0">
                <a:solidFill>
                  <a:schemeClr val="tx1"/>
                </a:solidFill>
                <a:effectLst/>
                <a:latin typeface="Arial" pitchFamily="-109" charset="0"/>
                <a:ea typeface="+mn-ea"/>
                <a:cs typeface="+mn-cs"/>
              </a:rPr>
              <a:t>  CSPs expose a set of software interfaces or APIs</a:t>
            </a:r>
          </a:p>
          <a:p>
            <a:r>
              <a:rPr lang="en-US" sz="1200" kern="1200" dirty="0">
                <a:solidFill>
                  <a:schemeClr val="tx1"/>
                </a:solidFill>
                <a:effectLst/>
                <a:latin typeface="Arial" pitchFamily="-109" charset="0"/>
                <a:ea typeface="+mn-ea"/>
                <a:cs typeface="+mn-cs"/>
              </a:rPr>
              <a:t>that customers use to manage and interact with cloud services. The security and</a:t>
            </a:r>
          </a:p>
          <a:p>
            <a:r>
              <a:rPr lang="en-US" sz="1200" kern="1200" dirty="0">
                <a:solidFill>
                  <a:schemeClr val="tx1"/>
                </a:solidFill>
                <a:effectLst/>
                <a:latin typeface="Arial" pitchFamily="-109" charset="0"/>
                <a:ea typeface="+mn-ea"/>
                <a:cs typeface="+mn-cs"/>
              </a:rPr>
              <a:t>availability of general cloud services is dependent upon the security of these</a:t>
            </a:r>
          </a:p>
          <a:p>
            <a:r>
              <a:rPr lang="en-US" sz="1200" kern="1200" dirty="0">
                <a:solidFill>
                  <a:schemeClr val="tx1"/>
                </a:solidFill>
                <a:effectLst/>
                <a:latin typeface="Arial" pitchFamily="-109" charset="0"/>
                <a:ea typeface="+mn-ea"/>
                <a:cs typeface="+mn-cs"/>
              </a:rPr>
              <a:t>basic APIs. From authentication and access control to encryption and activity</a:t>
            </a:r>
          </a:p>
          <a:p>
            <a:r>
              <a:rPr lang="en-US" sz="1200" kern="1200" dirty="0">
                <a:solidFill>
                  <a:schemeClr val="tx1"/>
                </a:solidFill>
                <a:effectLst/>
                <a:latin typeface="Arial" pitchFamily="-109" charset="0"/>
                <a:ea typeface="+mn-ea"/>
                <a:cs typeface="+mn-cs"/>
              </a:rPr>
              <a:t>monitoring, these interfaces must be designed to protect against both accidental</a:t>
            </a:r>
          </a:p>
          <a:p>
            <a:r>
              <a:rPr lang="en-US" sz="1200" kern="1200" dirty="0">
                <a:solidFill>
                  <a:schemeClr val="tx1"/>
                </a:solidFill>
                <a:effectLst/>
                <a:latin typeface="Arial" pitchFamily="-109" charset="0"/>
                <a:ea typeface="+mn-ea"/>
                <a:cs typeface="+mn-cs"/>
              </a:rPr>
              <a:t>and malicious attempts to circumvent policy.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analyzing the security model of CSP interfaces;</a:t>
            </a:r>
          </a:p>
          <a:p>
            <a:r>
              <a:rPr lang="en-US" sz="1200" kern="1200" dirty="0">
                <a:solidFill>
                  <a:schemeClr val="tx1"/>
                </a:solidFill>
                <a:effectLst/>
                <a:latin typeface="Arial" pitchFamily="-109" charset="0"/>
                <a:ea typeface="+mn-ea"/>
                <a:cs typeface="+mn-cs"/>
              </a:rPr>
              <a:t>(2) ensuring that strong authentication and access controls are implemented</a:t>
            </a:r>
          </a:p>
          <a:p>
            <a:r>
              <a:rPr lang="en-US" sz="1200" kern="1200" dirty="0">
                <a:solidFill>
                  <a:schemeClr val="tx1"/>
                </a:solidFill>
                <a:effectLst/>
                <a:latin typeface="Arial" pitchFamily="-109" charset="0"/>
                <a:ea typeface="+mn-ea"/>
                <a:cs typeface="+mn-cs"/>
              </a:rPr>
              <a:t>in concert with encrypted transmission; and (3) understanding the</a:t>
            </a:r>
          </a:p>
          <a:p>
            <a:r>
              <a:rPr lang="en-US" sz="1200" kern="1200" dirty="0">
                <a:solidFill>
                  <a:schemeClr val="tx1"/>
                </a:solidFill>
                <a:effectLst/>
                <a:latin typeface="Arial" pitchFamily="-109" charset="0"/>
                <a:ea typeface="+mn-ea"/>
                <a:cs typeface="+mn-cs"/>
              </a:rPr>
              <a:t>dependency chain associated with the API.</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Malicious insiders: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13</a:t>
            </a:fld>
            <a:endParaRPr lang="en-AU"/>
          </a:p>
        </p:txBody>
      </p:sp>
    </p:spTree>
    <p:extLst>
      <p:ext uri="{BB962C8B-B14F-4D97-AF65-F5344CB8AC3E}">
        <p14:creationId xmlns:p14="http://schemas.microsoft.com/office/powerpoint/2010/main" val="87079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Malicious insiders:</a:t>
            </a:r>
            <a:r>
              <a:rPr lang="en-US" sz="1200" kern="1200" dirty="0">
                <a:solidFill>
                  <a:schemeClr val="tx1"/>
                </a:solidFill>
                <a:effectLst/>
                <a:latin typeface="Arial" pitchFamily="-109" charset="0"/>
                <a:ea typeface="+mn-ea"/>
                <a:cs typeface="+mn-cs"/>
              </a:rPr>
              <a:t>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pPr marL="171450" indent="-171450">
              <a:buFont typeface="Arial" charset="0"/>
              <a:buChar char="•"/>
            </a:pPr>
            <a:endParaRPr lang="en-US" sz="1200" b="0" kern="1200" dirty="0">
              <a:solidFill>
                <a:schemeClr val="tx1"/>
              </a:solidFill>
              <a:effectLst/>
              <a:latin typeface="Arial" pitchFamily="-109" charset="0"/>
              <a:ea typeface="+mn-ea"/>
              <a:cs typeface="+mn-cs"/>
            </a:endParaRPr>
          </a:p>
          <a:p>
            <a:pPr marL="171450" indent="-171450">
              <a:buFont typeface="Arial" charset="0"/>
              <a:buChar char="•"/>
            </a:pPr>
            <a:r>
              <a:rPr lang="en-US" sz="1200" b="1" kern="1200" dirty="0">
                <a:solidFill>
                  <a:schemeClr val="tx1"/>
                </a:solidFill>
                <a:effectLst/>
                <a:latin typeface="Arial" pitchFamily="-109" charset="0"/>
                <a:ea typeface="+mn-ea"/>
                <a:cs typeface="+mn-cs"/>
              </a:rPr>
              <a:t>Shared technology issues: </a:t>
            </a:r>
            <a:r>
              <a:rPr lang="en-US" sz="1200" kern="1200" dirty="0">
                <a:solidFill>
                  <a:schemeClr val="tx1"/>
                </a:solidFill>
                <a:effectLst/>
                <a:latin typeface="Arial" pitchFamily="-109" charset="0"/>
                <a:ea typeface="+mn-ea"/>
                <a:cs typeface="+mn-cs"/>
              </a:rPr>
              <a:t>IaaS vendors deliver their services in a scalable way</a:t>
            </a:r>
          </a:p>
          <a:p>
            <a:r>
              <a:rPr lang="en-US" sz="1200" kern="1200" dirty="0">
                <a:solidFill>
                  <a:schemeClr val="tx1"/>
                </a:solidFill>
                <a:effectLst/>
                <a:latin typeface="Arial" pitchFamily="-109" charset="0"/>
                <a:ea typeface="+mn-ea"/>
                <a:cs typeface="+mn-cs"/>
              </a:rPr>
              <a:t>by sharing infrastructure. Often, the underlying components that make up this</a:t>
            </a:r>
          </a:p>
          <a:p>
            <a:r>
              <a:rPr lang="en-US" sz="1200" kern="1200" dirty="0">
                <a:solidFill>
                  <a:schemeClr val="tx1"/>
                </a:solidFill>
                <a:effectLst/>
                <a:latin typeface="Arial" pitchFamily="-109" charset="0"/>
                <a:ea typeface="+mn-ea"/>
                <a:cs typeface="+mn-cs"/>
              </a:rPr>
              <a:t>infrastructure (CPU caches, GPUs, etc.) were not designed to offer strong isolation</a:t>
            </a:r>
          </a:p>
          <a:p>
            <a:r>
              <a:rPr lang="en-US" sz="1200" kern="1200" dirty="0">
                <a:solidFill>
                  <a:schemeClr val="tx1"/>
                </a:solidFill>
                <a:effectLst/>
                <a:latin typeface="Arial" pitchFamily="-109" charset="0"/>
                <a:ea typeface="+mn-ea"/>
                <a:cs typeface="+mn-cs"/>
              </a:rPr>
              <a:t>properties for a multi-tenant architecture. CSPs typically approach this risk</a:t>
            </a:r>
          </a:p>
          <a:p>
            <a:r>
              <a:rPr lang="en-US" sz="1200" kern="1200" dirty="0">
                <a:solidFill>
                  <a:schemeClr val="tx1"/>
                </a:solidFill>
                <a:effectLst/>
                <a:latin typeface="Arial" pitchFamily="-109" charset="0"/>
                <a:ea typeface="+mn-ea"/>
                <a:cs typeface="+mn-cs"/>
              </a:rPr>
              <a:t>by using isolated VMs for individual clients. This approach is still vulnerable to</a:t>
            </a:r>
          </a:p>
          <a:p>
            <a:r>
              <a:rPr lang="en-US" sz="1200" kern="1200" dirty="0">
                <a:solidFill>
                  <a:schemeClr val="tx1"/>
                </a:solidFill>
                <a:effectLst/>
                <a:latin typeface="Arial" pitchFamily="-109" charset="0"/>
                <a:ea typeface="+mn-ea"/>
                <a:cs typeface="+mn-cs"/>
              </a:rPr>
              <a:t>attack, by both insiders and outsiders, and so can only be a part of an overall</a:t>
            </a:r>
          </a:p>
          <a:p>
            <a:r>
              <a:rPr lang="en-US" sz="1200" kern="1200" dirty="0">
                <a:solidFill>
                  <a:schemeClr val="tx1"/>
                </a:solidFill>
                <a:effectLst/>
                <a:latin typeface="Arial" pitchFamily="-109" charset="0"/>
                <a:ea typeface="+mn-ea"/>
                <a:cs typeface="+mn-cs"/>
              </a:rPr>
              <a:t>security strategy.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security best practices</a:t>
            </a:r>
          </a:p>
          <a:p>
            <a:r>
              <a:rPr lang="en-US" sz="1200" kern="1200" dirty="0">
                <a:solidFill>
                  <a:schemeClr val="tx1"/>
                </a:solidFill>
                <a:effectLst/>
                <a:latin typeface="Arial" pitchFamily="-109" charset="0"/>
                <a:ea typeface="+mn-ea"/>
                <a:cs typeface="+mn-cs"/>
              </a:rPr>
              <a:t>for installation/configuration; (2) monitor environment for unauthorized</a:t>
            </a:r>
          </a:p>
          <a:p>
            <a:r>
              <a:rPr lang="en-US" sz="1200" kern="1200" dirty="0">
                <a:solidFill>
                  <a:schemeClr val="tx1"/>
                </a:solidFill>
                <a:effectLst/>
                <a:latin typeface="Arial" pitchFamily="-109" charset="0"/>
                <a:ea typeface="+mn-ea"/>
                <a:cs typeface="+mn-cs"/>
              </a:rPr>
              <a:t>changes/activity; (3) promote strong authentication and access control for</a:t>
            </a:r>
          </a:p>
          <a:p>
            <a:r>
              <a:rPr lang="en-US" sz="1200" kern="1200" dirty="0">
                <a:solidFill>
                  <a:schemeClr val="tx1"/>
                </a:solidFill>
                <a:effectLst/>
                <a:latin typeface="Arial" pitchFamily="-109" charset="0"/>
                <a:ea typeface="+mn-ea"/>
                <a:cs typeface="+mn-cs"/>
              </a:rPr>
              <a:t>administrative access and operations; (4) enforce SLAs for patching and vulnerability</a:t>
            </a:r>
          </a:p>
          <a:p>
            <a:r>
              <a:rPr lang="en-US" sz="1200" kern="1200" dirty="0">
                <a:solidFill>
                  <a:schemeClr val="tx1"/>
                </a:solidFill>
                <a:effectLst/>
                <a:latin typeface="Arial" pitchFamily="-109" charset="0"/>
                <a:ea typeface="+mn-ea"/>
                <a:cs typeface="+mn-cs"/>
              </a:rPr>
              <a:t>remediation; and (5) conduct vulnerability scanning and configuration</a:t>
            </a:r>
          </a:p>
          <a:p>
            <a:r>
              <a:rPr lang="en-US" sz="1200" kern="1200" dirty="0">
                <a:solidFill>
                  <a:schemeClr val="tx1"/>
                </a:solidFill>
                <a:effectLst/>
                <a:latin typeface="Arial" pitchFamily="-109" charset="0"/>
                <a:ea typeface="+mn-ea"/>
                <a:cs typeface="+mn-cs"/>
              </a:rPr>
              <a:t>audits.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14</a:t>
            </a:fld>
            <a:endParaRPr lang="en-AU"/>
          </a:p>
        </p:txBody>
      </p:sp>
    </p:spTree>
    <p:extLst>
      <p:ext uri="{BB962C8B-B14F-4D97-AF65-F5344CB8AC3E}">
        <p14:creationId xmlns:p14="http://schemas.microsoft.com/office/powerpoint/2010/main" val="1839677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Data loss or leakage</a:t>
            </a:r>
            <a:r>
              <a:rPr lang="en-US" sz="1200" kern="1200" dirty="0">
                <a:solidFill>
                  <a:schemeClr val="tx1"/>
                </a:solidFill>
                <a:effectLst/>
                <a:latin typeface="Arial" pitchFamily="-109" charset="0"/>
                <a:ea typeface="+mn-ea"/>
                <a:cs typeface="+mn-cs"/>
              </a:rPr>
              <a:t>:  For many clients, the most devastating impact from a</a:t>
            </a:r>
          </a:p>
          <a:p>
            <a:r>
              <a:rPr lang="en-US" sz="1200" kern="1200" dirty="0">
                <a:solidFill>
                  <a:schemeClr val="tx1"/>
                </a:solidFill>
                <a:effectLst/>
                <a:latin typeface="Arial" pitchFamily="-109" charset="0"/>
                <a:ea typeface="+mn-ea"/>
                <a:cs typeface="+mn-cs"/>
              </a:rPr>
              <a:t>security breach is the loss or leakage of data. We will address this issue in the</a:t>
            </a:r>
          </a:p>
          <a:p>
            <a:r>
              <a:rPr lang="en-US" sz="1200" kern="1200" dirty="0">
                <a:solidFill>
                  <a:schemeClr val="tx1"/>
                </a:solidFill>
                <a:effectLst/>
                <a:latin typeface="Arial" pitchFamily="-109" charset="0"/>
                <a:ea typeface="+mn-ea"/>
                <a:cs typeface="+mn-cs"/>
              </a:rPr>
              <a:t>next section.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strong API access</a:t>
            </a:r>
          </a:p>
          <a:p>
            <a:r>
              <a:rPr lang="en-US" sz="1200" kern="1200" dirty="0">
                <a:solidFill>
                  <a:schemeClr val="tx1"/>
                </a:solidFill>
                <a:effectLst/>
                <a:latin typeface="Arial" pitchFamily="-109" charset="0"/>
                <a:ea typeface="+mn-ea"/>
                <a:cs typeface="+mn-cs"/>
              </a:rPr>
              <a:t>control; (2) encrypt and protect integrity of data in transit and at rest; (3) analyze</a:t>
            </a:r>
          </a:p>
          <a:p>
            <a:r>
              <a:rPr lang="en-US" sz="1200" kern="1200" dirty="0">
                <a:solidFill>
                  <a:schemeClr val="tx1"/>
                </a:solidFill>
                <a:effectLst/>
                <a:latin typeface="Arial" pitchFamily="-109" charset="0"/>
                <a:ea typeface="+mn-ea"/>
                <a:cs typeface="+mn-cs"/>
              </a:rPr>
              <a:t>data protection at both design and run time; and (4) implement strong key</a:t>
            </a:r>
          </a:p>
          <a:p>
            <a:r>
              <a:rPr lang="en-US" sz="1200" kern="1200" dirty="0">
                <a:solidFill>
                  <a:schemeClr val="tx1"/>
                </a:solidFill>
                <a:effectLst/>
                <a:latin typeface="Arial" pitchFamily="-109" charset="0"/>
                <a:ea typeface="+mn-ea"/>
                <a:cs typeface="+mn-cs"/>
              </a:rPr>
              <a:t>generation, storage and management, and destruction practices.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Account or service hijacking:</a:t>
            </a:r>
            <a:r>
              <a:rPr lang="en-US" sz="1200" kern="1200" dirty="0">
                <a:solidFill>
                  <a:schemeClr val="tx1"/>
                </a:solidFill>
                <a:effectLst/>
                <a:latin typeface="Arial" pitchFamily="-109" charset="0"/>
                <a:ea typeface="+mn-ea"/>
                <a:cs typeface="+mn-cs"/>
              </a:rPr>
              <a:t>  Account and service hijacking, usually with stolen</a:t>
            </a:r>
          </a:p>
          <a:p>
            <a:r>
              <a:rPr lang="en-US" sz="1200" kern="1200" dirty="0">
                <a:solidFill>
                  <a:schemeClr val="tx1"/>
                </a:solidFill>
                <a:effectLst/>
                <a:latin typeface="Arial" pitchFamily="-109" charset="0"/>
                <a:ea typeface="+mn-ea"/>
                <a:cs typeface="+mn-cs"/>
              </a:rPr>
              <a:t>credentials, remains a top threat. With stolen credentials, attackers can often</a:t>
            </a:r>
          </a:p>
          <a:p>
            <a:r>
              <a:rPr lang="en-US" sz="1200" kern="1200" dirty="0">
                <a:solidFill>
                  <a:schemeClr val="tx1"/>
                </a:solidFill>
                <a:effectLst/>
                <a:latin typeface="Arial" pitchFamily="-109" charset="0"/>
                <a:ea typeface="+mn-ea"/>
                <a:cs typeface="+mn-cs"/>
              </a:rPr>
              <a:t>access critical areas of deployed cloud computing services, allowing them to</a:t>
            </a:r>
          </a:p>
          <a:p>
            <a:r>
              <a:rPr lang="en-US" sz="1200" kern="1200" dirty="0">
                <a:solidFill>
                  <a:schemeClr val="tx1"/>
                </a:solidFill>
                <a:effectLst/>
                <a:latin typeface="Arial" pitchFamily="-109" charset="0"/>
                <a:ea typeface="+mn-ea"/>
                <a:cs typeface="+mn-cs"/>
              </a:rPr>
              <a:t>compromise the confidentiality, integrity, and availability of those services.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prohibit the sharing of account</a:t>
            </a:r>
          </a:p>
          <a:p>
            <a:r>
              <a:rPr lang="en-US" sz="1200" kern="1200" dirty="0">
                <a:solidFill>
                  <a:schemeClr val="tx1"/>
                </a:solidFill>
                <a:effectLst/>
                <a:latin typeface="Arial" pitchFamily="-109" charset="0"/>
                <a:ea typeface="+mn-ea"/>
                <a:cs typeface="+mn-cs"/>
              </a:rPr>
              <a:t>credentials between users and services; (2) leverage strong two-factor authentication</a:t>
            </a:r>
          </a:p>
          <a:p>
            <a:r>
              <a:rPr lang="en-US" sz="1200" kern="1200" dirty="0">
                <a:solidFill>
                  <a:schemeClr val="tx1"/>
                </a:solidFill>
                <a:effectLst/>
                <a:latin typeface="Arial" pitchFamily="-109" charset="0"/>
                <a:ea typeface="+mn-ea"/>
                <a:cs typeface="+mn-cs"/>
              </a:rPr>
              <a:t>techniques where possible; (3) employ proactive monitoring  to detect</a:t>
            </a:r>
          </a:p>
          <a:p>
            <a:r>
              <a:rPr lang="en-US" sz="1200" kern="1200" dirty="0">
                <a:solidFill>
                  <a:schemeClr val="tx1"/>
                </a:solidFill>
                <a:effectLst/>
                <a:latin typeface="Arial" pitchFamily="-109" charset="0"/>
                <a:ea typeface="+mn-ea"/>
                <a:cs typeface="+mn-cs"/>
              </a:rPr>
              <a:t>unauthorized activity; and (4) understand CSP security policies and SLAs.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Unknown risk profile:</a:t>
            </a:r>
            <a:r>
              <a:rPr lang="en-US" sz="1200" kern="1200" dirty="0">
                <a:solidFill>
                  <a:schemeClr val="tx1"/>
                </a:solidFill>
                <a:effectLst/>
                <a:latin typeface="Arial" pitchFamily="-109" charset="0"/>
                <a:ea typeface="+mn-ea"/>
                <a:cs typeface="+mn-cs"/>
              </a:rPr>
              <a:t>  In using cloud infrastructures, the client necessarily cedes</a:t>
            </a:r>
          </a:p>
          <a:p>
            <a:r>
              <a:rPr lang="en-US" sz="1200" kern="1200" dirty="0">
                <a:solidFill>
                  <a:schemeClr val="tx1"/>
                </a:solidFill>
                <a:effectLst/>
                <a:latin typeface="Arial" pitchFamily="-109" charset="0"/>
                <a:ea typeface="+mn-ea"/>
                <a:cs typeface="+mn-cs"/>
              </a:rPr>
              <a:t>control to the cloud provider on a number of issues that may affect security.</a:t>
            </a:r>
          </a:p>
          <a:p>
            <a:r>
              <a:rPr lang="en-US" sz="1200" kern="1200" dirty="0">
                <a:solidFill>
                  <a:schemeClr val="tx1"/>
                </a:solidFill>
                <a:effectLst/>
                <a:latin typeface="Arial" pitchFamily="-109" charset="0"/>
                <a:ea typeface="+mn-ea"/>
                <a:cs typeface="+mn-cs"/>
              </a:rPr>
              <a:t>Thus the client must pay attention to and clearly define the roles and responsibilities</a:t>
            </a:r>
          </a:p>
          <a:p>
            <a:r>
              <a:rPr lang="en-US" sz="1200" kern="1200" dirty="0">
                <a:solidFill>
                  <a:schemeClr val="tx1"/>
                </a:solidFill>
                <a:effectLst/>
                <a:latin typeface="Arial" pitchFamily="-109" charset="0"/>
                <a:ea typeface="+mn-ea"/>
                <a:cs typeface="+mn-cs"/>
              </a:rPr>
              <a:t>involved for managing risks. For example, employees may deploy applications</a:t>
            </a:r>
          </a:p>
          <a:p>
            <a:r>
              <a:rPr lang="en-US" sz="1200" kern="1200" dirty="0">
                <a:solidFill>
                  <a:schemeClr val="tx1"/>
                </a:solidFill>
                <a:effectLst/>
                <a:latin typeface="Arial" pitchFamily="-109" charset="0"/>
                <a:ea typeface="+mn-ea"/>
                <a:cs typeface="+mn-cs"/>
              </a:rPr>
              <a:t>and data resources at the CSP without observing the normal policies</a:t>
            </a:r>
          </a:p>
          <a:p>
            <a:r>
              <a:rPr lang="en-US" sz="1200" kern="1200" dirty="0">
                <a:solidFill>
                  <a:schemeClr val="tx1"/>
                </a:solidFill>
                <a:effectLst/>
                <a:latin typeface="Arial" pitchFamily="-109" charset="0"/>
                <a:ea typeface="+mn-ea"/>
                <a:cs typeface="+mn-cs"/>
              </a:rPr>
              <a:t>and procedures for privacy, security, and oversight.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disclosure of applicable logs and data; (2)</a:t>
            </a:r>
          </a:p>
          <a:p>
            <a:r>
              <a:rPr lang="en-US" sz="1200" kern="1200" dirty="0">
                <a:solidFill>
                  <a:schemeClr val="tx1"/>
                </a:solidFill>
                <a:effectLst/>
                <a:latin typeface="Arial" pitchFamily="-109" charset="0"/>
                <a:ea typeface="+mn-ea"/>
                <a:cs typeface="+mn-cs"/>
              </a:rPr>
              <a:t>partial/full disclosure of infrastructure details (e.g., patch levels and firewalls);</a:t>
            </a:r>
          </a:p>
          <a:p>
            <a:r>
              <a:rPr lang="en-US" sz="1200" kern="1200" dirty="0">
                <a:solidFill>
                  <a:schemeClr val="tx1"/>
                </a:solidFill>
                <a:effectLst/>
                <a:latin typeface="Arial" pitchFamily="-109" charset="0"/>
                <a:ea typeface="+mn-ea"/>
                <a:cs typeface="+mn-cs"/>
              </a:rPr>
              <a:t>and (3) monitoring and alerting on necessary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Similar lists have been developed by the European Network and Information</a:t>
            </a:r>
          </a:p>
          <a:p>
            <a:r>
              <a:rPr lang="en-US" sz="1200" kern="1200" dirty="0">
                <a:solidFill>
                  <a:schemeClr val="tx1"/>
                </a:solidFill>
                <a:effectLst/>
                <a:latin typeface="Arial" pitchFamily="-109" charset="0"/>
                <a:ea typeface="+mn-ea"/>
                <a:cs typeface="+mn-cs"/>
              </a:rPr>
              <a:t>Security Agency [ENIS09] and NIST SP 800-144.</a:t>
            </a:r>
          </a:p>
          <a:p>
            <a:endParaRPr lang="en-US" sz="1200" kern="1200" dirty="0">
              <a:solidFill>
                <a:schemeClr val="tx1"/>
              </a:solidFill>
              <a:effectLst/>
              <a:latin typeface="Arial" pitchFamily="-109" charset="0"/>
              <a:ea typeface="+mn-ea"/>
              <a:cs typeface="+mn-cs"/>
            </a:endParaRP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15</a:t>
            </a:fld>
            <a:endParaRPr lang="en-AU"/>
          </a:p>
        </p:txBody>
      </p:sp>
    </p:spTree>
    <p:extLst>
      <p:ext uri="{BB962C8B-B14F-4D97-AF65-F5344CB8AC3E}">
        <p14:creationId xmlns:p14="http://schemas.microsoft.com/office/powerpoint/2010/main" val="409005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many ways to compromise data. Deletion or alteration of records without</a:t>
            </a:r>
          </a:p>
          <a:p>
            <a:r>
              <a:rPr lang="en-US" sz="1200" kern="1200" dirty="0">
                <a:solidFill>
                  <a:schemeClr val="tx1"/>
                </a:solidFill>
                <a:effectLst/>
                <a:latin typeface="Arial" pitchFamily="-109" charset="0"/>
                <a:ea typeface="+mn-ea"/>
                <a:cs typeface="+mn-cs"/>
              </a:rPr>
              <a:t>a backup of the original content is an obvious example. Unlinking a record from a</a:t>
            </a:r>
          </a:p>
          <a:p>
            <a:r>
              <a:rPr lang="en-US" sz="1200" kern="1200" dirty="0">
                <a:solidFill>
                  <a:schemeClr val="tx1"/>
                </a:solidFill>
                <a:effectLst/>
                <a:latin typeface="Arial" pitchFamily="-109" charset="0"/>
                <a:ea typeface="+mn-ea"/>
                <a:cs typeface="+mn-cs"/>
              </a:rPr>
              <a:t>larger context may render it unrecoverable, as can storage on unreliable media. Loss</a:t>
            </a:r>
          </a:p>
          <a:p>
            <a:r>
              <a:rPr lang="en-US" sz="1200" kern="1200" dirty="0">
                <a:solidFill>
                  <a:schemeClr val="tx1"/>
                </a:solidFill>
                <a:effectLst/>
                <a:latin typeface="Arial" pitchFamily="-109" charset="0"/>
                <a:ea typeface="+mn-ea"/>
                <a:cs typeface="+mn-cs"/>
              </a:rPr>
              <a:t>of an encoding key may result in effective destruction. Finally, unauthorized parties</a:t>
            </a:r>
          </a:p>
          <a:p>
            <a:r>
              <a:rPr lang="en-US" sz="1200" kern="1200" dirty="0">
                <a:solidFill>
                  <a:schemeClr val="tx1"/>
                </a:solidFill>
                <a:effectLst/>
                <a:latin typeface="Arial" pitchFamily="-109" charset="0"/>
                <a:ea typeface="+mn-ea"/>
                <a:cs typeface="+mn-cs"/>
              </a:rPr>
              <a:t>must be prevented from gaining access to sensitive data.</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threat of data compromise increases in the cloud, due to the number of,</a:t>
            </a:r>
          </a:p>
          <a:p>
            <a:r>
              <a:rPr lang="en-US" sz="1200" kern="1200" dirty="0">
                <a:solidFill>
                  <a:schemeClr val="tx1"/>
                </a:solidFill>
                <a:effectLst/>
                <a:latin typeface="Arial" pitchFamily="-109" charset="0"/>
                <a:ea typeface="+mn-ea"/>
                <a:cs typeface="+mn-cs"/>
              </a:rPr>
              <a:t>and interactions between, risks and challenges that are either unique to the cloud</a:t>
            </a:r>
          </a:p>
          <a:p>
            <a:r>
              <a:rPr lang="en-US" sz="1200" kern="1200" dirty="0">
                <a:solidFill>
                  <a:schemeClr val="tx1"/>
                </a:solidFill>
                <a:effectLst/>
                <a:latin typeface="Arial" pitchFamily="-109" charset="0"/>
                <a:ea typeface="+mn-ea"/>
                <a:cs typeface="+mn-cs"/>
              </a:rPr>
              <a:t>or more dangerous because of the architectural or operational characteristics of the</a:t>
            </a:r>
          </a:p>
          <a:p>
            <a:r>
              <a:rPr lang="en-US" sz="1200" kern="1200" dirty="0">
                <a:solidFill>
                  <a:schemeClr val="tx1"/>
                </a:solidFill>
                <a:effectLst/>
                <a:latin typeface="Arial" pitchFamily="-109" charset="0"/>
                <a:ea typeface="+mn-ea"/>
                <a:cs typeface="+mn-cs"/>
              </a:rPr>
              <a:t>cloud environment.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Data must be secured while at rest, in transit, and in use, and access to the</a:t>
            </a:r>
          </a:p>
          <a:p>
            <a:r>
              <a:rPr lang="en-US" sz="1200" kern="1200" dirty="0">
                <a:solidFill>
                  <a:schemeClr val="tx1"/>
                </a:solidFill>
                <a:effectLst/>
                <a:latin typeface="Arial" pitchFamily="-109" charset="0"/>
                <a:ea typeface="+mn-ea"/>
                <a:cs typeface="+mn-cs"/>
              </a:rPr>
              <a:t>data must be controlled. The client can employ encryption to protect data in transit,</a:t>
            </a:r>
          </a:p>
          <a:p>
            <a:r>
              <a:rPr lang="en-US" sz="1200" kern="1200" dirty="0">
                <a:solidFill>
                  <a:schemeClr val="tx1"/>
                </a:solidFill>
                <a:effectLst/>
                <a:latin typeface="Arial" pitchFamily="-109" charset="0"/>
                <a:ea typeface="+mn-ea"/>
                <a:cs typeface="+mn-cs"/>
              </a:rPr>
              <a:t>though this involves key management responsibilities for the CSP. The client can</a:t>
            </a:r>
          </a:p>
          <a:p>
            <a:r>
              <a:rPr lang="en-US" sz="1200" kern="1200" dirty="0">
                <a:solidFill>
                  <a:schemeClr val="tx1"/>
                </a:solidFill>
                <a:effectLst/>
                <a:latin typeface="Arial" pitchFamily="-109" charset="0"/>
                <a:ea typeface="+mn-ea"/>
                <a:cs typeface="+mn-cs"/>
              </a:rPr>
              <a:t>enforce access control techniques, but, again, the CSP is involved to some extent</a:t>
            </a:r>
          </a:p>
          <a:p>
            <a:r>
              <a:rPr lang="en-US" sz="1200" kern="1200" dirty="0">
                <a:solidFill>
                  <a:schemeClr val="tx1"/>
                </a:solidFill>
                <a:effectLst/>
                <a:latin typeface="Arial" pitchFamily="-109" charset="0"/>
                <a:ea typeface="+mn-ea"/>
                <a:cs typeface="+mn-cs"/>
              </a:rPr>
              <a:t>depending on the service model used.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data at rest, the ideal security measure is for the client to encrypt the</a:t>
            </a:r>
          </a:p>
          <a:p>
            <a:r>
              <a:rPr lang="en-US" sz="1200" kern="1200" dirty="0">
                <a:solidFill>
                  <a:schemeClr val="tx1"/>
                </a:solidFill>
                <a:effectLst/>
                <a:latin typeface="Arial" pitchFamily="-109" charset="0"/>
                <a:ea typeface="+mn-ea"/>
                <a:cs typeface="+mn-cs"/>
              </a:rPr>
              <a:t>database and only store encrypted data in the cloud, with the CSP having no access</a:t>
            </a:r>
          </a:p>
          <a:p>
            <a:r>
              <a:rPr lang="en-US" sz="1200" kern="1200" dirty="0">
                <a:solidFill>
                  <a:schemeClr val="tx1"/>
                </a:solidFill>
                <a:effectLst/>
                <a:latin typeface="Arial" pitchFamily="-109" charset="0"/>
                <a:ea typeface="+mn-ea"/>
                <a:cs typeface="+mn-cs"/>
              </a:rPr>
              <a:t>to the encryption key. So long as the key remains secure, the CSP has no ability to</a:t>
            </a:r>
          </a:p>
          <a:p>
            <a:r>
              <a:rPr lang="en-US" sz="1200" kern="1200" dirty="0">
                <a:solidFill>
                  <a:schemeClr val="tx1"/>
                </a:solidFill>
                <a:effectLst/>
                <a:latin typeface="Arial" pitchFamily="-109" charset="0"/>
                <a:ea typeface="+mn-ea"/>
                <a:cs typeface="+mn-cs"/>
              </a:rPr>
              <a:t>decipher the data, although corruption and other denial-of-service attacks remain</a:t>
            </a:r>
          </a:p>
          <a:p>
            <a:r>
              <a:rPr lang="en-US" sz="1200" kern="1200" dirty="0">
                <a:solidFill>
                  <a:schemeClr val="tx1"/>
                </a:solidFill>
                <a:effectLst/>
                <a:latin typeface="Arial" pitchFamily="-109" charset="0"/>
                <a:ea typeface="+mn-ea"/>
                <a:cs typeface="+mn-cs"/>
              </a:rPr>
              <a:t>a risk. The model depicted in Figure 5.9 works equally well when the data is stored</a:t>
            </a:r>
          </a:p>
          <a:p>
            <a:r>
              <a:rPr lang="en-US" sz="1200" kern="1200" dirty="0">
                <a:solidFill>
                  <a:schemeClr val="tx1"/>
                </a:solidFill>
                <a:effectLst/>
                <a:latin typeface="Arial" pitchFamily="-109" charset="0"/>
                <a:ea typeface="+mn-ea"/>
                <a:cs typeface="+mn-cs"/>
              </a:rPr>
              <a:t>in a cloud.</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16</a:t>
            </a:fld>
            <a:endParaRPr lang="en-AU"/>
          </a:p>
        </p:txBody>
      </p:sp>
    </p:spTree>
    <p:extLst>
      <p:ext uri="{BB962C8B-B14F-4D97-AF65-F5344CB8AC3E}">
        <p14:creationId xmlns:p14="http://schemas.microsoft.com/office/powerpoint/2010/main" val="78990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Database environments used in cloud computing can vary significantly. Some</a:t>
            </a:r>
          </a:p>
          <a:p>
            <a:r>
              <a:rPr lang="en-US" sz="1200" kern="1200" dirty="0">
                <a:solidFill>
                  <a:schemeClr val="tx1"/>
                </a:solidFill>
                <a:effectLst/>
                <a:latin typeface="Arial" pitchFamily="-109" charset="0"/>
                <a:ea typeface="+mn-ea"/>
                <a:cs typeface="+mn-cs"/>
              </a:rPr>
              <a:t>providers support a </a:t>
            </a:r>
            <a:r>
              <a:rPr lang="en-US" sz="1200" b="1" kern="1200" dirty="0">
                <a:solidFill>
                  <a:schemeClr val="tx1"/>
                </a:solidFill>
                <a:effectLst/>
                <a:latin typeface="Arial" pitchFamily="-109" charset="0"/>
                <a:ea typeface="+mn-ea"/>
                <a:cs typeface="+mn-cs"/>
              </a:rPr>
              <a:t>multi-instance model </a:t>
            </a:r>
            <a:r>
              <a:rPr lang="en-US" sz="1200" kern="1200" dirty="0">
                <a:solidFill>
                  <a:schemeClr val="tx1"/>
                </a:solidFill>
                <a:effectLst/>
                <a:latin typeface="Arial" pitchFamily="-109" charset="0"/>
                <a:ea typeface="+mn-ea"/>
                <a:cs typeface="+mn-cs"/>
              </a:rPr>
              <a:t>, which provide a unique DBMS running on</a:t>
            </a:r>
          </a:p>
          <a:p>
            <a:r>
              <a:rPr lang="en-US" sz="1200" kern="1200" dirty="0">
                <a:solidFill>
                  <a:schemeClr val="tx1"/>
                </a:solidFill>
                <a:effectLst/>
                <a:latin typeface="Arial" pitchFamily="-109" charset="0"/>
                <a:ea typeface="+mn-ea"/>
                <a:cs typeface="+mn-cs"/>
              </a:rPr>
              <a:t>a VM instance for each cloud subscriber. This gives the subscriber complete control</a:t>
            </a:r>
          </a:p>
          <a:p>
            <a:r>
              <a:rPr lang="en-US" sz="1200" kern="1200" dirty="0">
                <a:solidFill>
                  <a:schemeClr val="tx1"/>
                </a:solidFill>
                <a:effectLst/>
                <a:latin typeface="Arial" pitchFamily="-109" charset="0"/>
                <a:ea typeface="+mn-ea"/>
                <a:cs typeface="+mn-cs"/>
              </a:rPr>
              <a:t>over role definition, user authorization, and other administrative tasks related to</a:t>
            </a:r>
          </a:p>
          <a:p>
            <a:r>
              <a:rPr lang="en-US" sz="1200" kern="1200" dirty="0">
                <a:solidFill>
                  <a:schemeClr val="tx1"/>
                </a:solidFill>
                <a:effectLst/>
                <a:latin typeface="Arial" pitchFamily="-109" charset="0"/>
                <a:ea typeface="+mn-ea"/>
                <a:cs typeface="+mn-cs"/>
              </a:rPr>
              <a:t> security. Other providers support a </a:t>
            </a:r>
            <a:r>
              <a:rPr lang="en-US" sz="1200" b="1" kern="1200" dirty="0">
                <a:solidFill>
                  <a:schemeClr val="tx1"/>
                </a:solidFill>
                <a:effectLst/>
                <a:latin typeface="Arial" pitchFamily="-109" charset="0"/>
                <a:ea typeface="+mn-ea"/>
                <a:cs typeface="+mn-cs"/>
              </a:rPr>
              <a:t>multi-tenant model</a:t>
            </a:r>
            <a:r>
              <a:rPr lang="en-US" sz="1200" kern="1200" dirty="0">
                <a:solidFill>
                  <a:schemeClr val="tx1"/>
                </a:solidFill>
                <a:effectLst/>
                <a:latin typeface="Arial" pitchFamily="-109" charset="0"/>
                <a:ea typeface="+mn-ea"/>
                <a:cs typeface="+mn-cs"/>
              </a:rPr>
              <a:t>, which provides a predefined</a:t>
            </a:r>
          </a:p>
          <a:p>
            <a:r>
              <a:rPr lang="en-US" sz="1200" kern="1200" dirty="0">
                <a:solidFill>
                  <a:schemeClr val="tx1"/>
                </a:solidFill>
                <a:effectLst/>
                <a:latin typeface="Arial" pitchFamily="-109" charset="0"/>
                <a:ea typeface="+mn-ea"/>
                <a:cs typeface="+mn-cs"/>
              </a:rPr>
              <a:t>environment for the cloud subscriber that is shared with other tenants, typically</a:t>
            </a:r>
          </a:p>
          <a:p>
            <a:r>
              <a:rPr lang="en-US" sz="1200" kern="1200" dirty="0">
                <a:solidFill>
                  <a:schemeClr val="tx1"/>
                </a:solidFill>
                <a:effectLst/>
                <a:latin typeface="Arial" pitchFamily="-109" charset="0"/>
                <a:ea typeface="+mn-ea"/>
                <a:cs typeface="+mn-cs"/>
              </a:rPr>
              <a:t>through tagging data with a subscriber identifier. Tagging gives the appearance of</a:t>
            </a:r>
          </a:p>
          <a:p>
            <a:r>
              <a:rPr lang="en-US" sz="1200" kern="1200" dirty="0">
                <a:solidFill>
                  <a:schemeClr val="tx1"/>
                </a:solidFill>
                <a:effectLst/>
                <a:latin typeface="Arial" pitchFamily="-109" charset="0"/>
                <a:ea typeface="+mn-ea"/>
                <a:cs typeface="+mn-cs"/>
              </a:rPr>
              <a:t>exclusive use of the instance, but relies on the cloud provider to establish and maintain</a:t>
            </a:r>
          </a:p>
          <a:p>
            <a:r>
              <a:rPr lang="en-US" sz="1200" kern="1200" dirty="0">
                <a:solidFill>
                  <a:schemeClr val="tx1"/>
                </a:solidFill>
                <a:effectLst/>
                <a:latin typeface="Arial" pitchFamily="-109" charset="0"/>
                <a:ea typeface="+mn-ea"/>
                <a:cs typeface="+mn-cs"/>
              </a:rPr>
              <a:t>a sound secure database environment.</a:t>
            </a:r>
          </a:p>
        </p:txBody>
      </p:sp>
      <p:sp>
        <p:nvSpPr>
          <p:cNvPr id="4" name="Slide Number Placeholder 3"/>
          <p:cNvSpPr>
            <a:spLocks noGrp="1"/>
          </p:cNvSpPr>
          <p:nvPr>
            <p:ph type="sldNum" sz="quarter" idx="10"/>
          </p:nvPr>
        </p:nvSpPr>
        <p:spPr/>
        <p:txBody>
          <a:bodyPr/>
          <a:lstStyle/>
          <a:p>
            <a:fld id="{B8656240-BF3D-F441-92C4-A9FA2AA5FE77}" type="slidenum">
              <a:rPr lang="en-AU" smtClean="0"/>
              <a:pPr/>
              <a:t>17</a:t>
            </a:fld>
            <a:endParaRPr lang="en-AU"/>
          </a:p>
        </p:txBody>
      </p:sp>
    </p:spTree>
    <p:extLst>
      <p:ext uri="{BB962C8B-B14F-4D97-AF65-F5344CB8AC3E}">
        <p14:creationId xmlns:p14="http://schemas.microsoft.com/office/powerpoint/2010/main" val="2060667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Beyond the protection and isolation of data, the cloud service provider (CSP)</a:t>
            </a:r>
          </a:p>
          <a:p>
            <a:r>
              <a:rPr lang="en-US" sz="1200" kern="1200" dirty="0">
                <a:solidFill>
                  <a:schemeClr val="tx1"/>
                </a:solidFill>
                <a:effectLst/>
                <a:latin typeface="Arial" pitchFamily="-109" charset="0"/>
                <a:ea typeface="+mn-ea"/>
                <a:cs typeface="+mn-cs"/>
              </a:rPr>
              <a:t>needs to address the broader security considerations for the protection of its assets.</a:t>
            </a:r>
          </a:p>
          <a:p>
            <a:r>
              <a:rPr lang="en-US" sz="1200" kern="1200" dirty="0">
                <a:solidFill>
                  <a:schemeClr val="tx1"/>
                </a:solidFill>
                <a:effectLst/>
                <a:latin typeface="Arial" pitchFamily="-109" charset="0"/>
                <a:ea typeface="+mn-ea"/>
                <a:cs typeface="+mn-cs"/>
              </a:rPr>
              <a:t>Figure</a:t>
            </a:r>
          </a:p>
          <a:p>
            <a:r>
              <a:rPr lang="en-US" sz="1200" kern="1200" dirty="0">
                <a:solidFill>
                  <a:schemeClr val="tx1"/>
                </a:solidFill>
                <a:effectLst/>
                <a:latin typeface="Arial" pitchFamily="-109" charset="0"/>
                <a:ea typeface="+mn-ea"/>
                <a:cs typeface="+mn-cs"/>
              </a:rPr>
              <a:t>13.5a, adapted from [ENIS15], suggests a categorization of these assets for</a:t>
            </a:r>
          </a:p>
          <a:p>
            <a:r>
              <a:rPr lang="en-US" sz="1200" kern="1200" dirty="0">
                <a:solidFill>
                  <a:schemeClr val="tx1"/>
                </a:solidFill>
                <a:effectLst/>
                <a:latin typeface="Arial" pitchFamily="-109" charset="0"/>
                <a:ea typeface="+mn-ea"/>
                <a:cs typeface="+mn-cs"/>
              </a:rPr>
              <a:t>the three cloud service models. The bottom two layers shown in the figure include</a:t>
            </a:r>
          </a:p>
          <a:p>
            <a:r>
              <a:rPr lang="en-US" sz="1200" kern="1200" dirty="0">
                <a:solidFill>
                  <a:schemeClr val="tx1"/>
                </a:solidFill>
                <a:effectLst/>
                <a:latin typeface="Arial" pitchFamily="-109" charset="0"/>
                <a:ea typeface="+mn-ea"/>
                <a:cs typeface="+mn-cs"/>
              </a:rPr>
              <a:t>organization and facilities. Organization denotes the human resources and the policies</a:t>
            </a:r>
          </a:p>
          <a:p>
            <a:r>
              <a:rPr lang="en-US" sz="1200" kern="1200" dirty="0">
                <a:solidFill>
                  <a:schemeClr val="tx1"/>
                </a:solidFill>
                <a:effectLst/>
                <a:latin typeface="Arial" pitchFamily="-109" charset="0"/>
                <a:ea typeface="+mn-ea"/>
                <a:cs typeface="+mn-cs"/>
              </a:rPr>
              <a:t>and procedures for maintaining the facilities and supporting the delivery of the</a:t>
            </a:r>
          </a:p>
          <a:p>
            <a:r>
              <a:rPr lang="en-US" sz="1200" kern="1200" dirty="0">
                <a:solidFill>
                  <a:schemeClr val="tx1"/>
                </a:solidFill>
                <a:effectLst/>
                <a:latin typeface="Arial" pitchFamily="-109" charset="0"/>
                <a:ea typeface="+mn-ea"/>
                <a:cs typeface="+mn-cs"/>
              </a:rPr>
              <a:t>services. Facilities denote the physical structures and supplies such as networks, cooling,</a:t>
            </a:r>
          </a:p>
          <a:p>
            <a:r>
              <a:rPr lang="en-US" sz="1200" kern="1200" dirty="0">
                <a:solidFill>
                  <a:schemeClr val="tx1"/>
                </a:solidFill>
                <a:effectLst/>
                <a:latin typeface="Arial" pitchFamily="-109" charset="0"/>
                <a:ea typeface="+mn-ea"/>
                <a:cs typeface="+mn-cs"/>
              </a:rPr>
              <a:t>and power supply. Above these levels are the assets specific to the provision of</a:t>
            </a:r>
          </a:p>
          <a:p>
            <a:r>
              <a:rPr lang="en-US" sz="1200" kern="1200" dirty="0">
                <a:solidFill>
                  <a:schemeClr val="tx1"/>
                </a:solidFill>
                <a:effectLst/>
                <a:latin typeface="Arial" pitchFamily="-109" charset="0"/>
                <a:ea typeface="+mn-ea"/>
                <a:cs typeface="+mn-cs"/>
              </a:rPr>
              <a:t>services. For IaaS, the CSP maintains a hypervisor and/or OS on each of its servers, as</a:t>
            </a:r>
          </a:p>
          <a:p>
            <a:r>
              <a:rPr lang="en-US" sz="1200" kern="1200" dirty="0">
                <a:solidFill>
                  <a:schemeClr val="tx1"/>
                </a:solidFill>
                <a:effectLst/>
                <a:latin typeface="Arial" pitchFamily="-109" charset="0"/>
                <a:ea typeface="+mn-ea"/>
                <a:cs typeface="+mn-cs"/>
              </a:rPr>
              <a:t>well as the networking software for interconnection of CSP servers and connection</a:t>
            </a:r>
          </a:p>
          <a:p>
            <a:r>
              <a:rPr lang="en-US" sz="1200" kern="1200" dirty="0">
                <a:solidFill>
                  <a:schemeClr val="tx1"/>
                </a:solidFill>
                <a:effectLst/>
                <a:latin typeface="Arial" pitchFamily="-109" charset="0"/>
                <a:ea typeface="+mn-ea"/>
                <a:cs typeface="+mn-cs"/>
              </a:rPr>
              <a:t>to cloud service consumers (CSCs). Added to these assets for PaaS are the libraries,</a:t>
            </a:r>
          </a:p>
          <a:p>
            <a:r>
              <a:rPr lang="en-US" sz="1200" kern="1200" dirty="0">
                <a:solidFill>
                  <a:schemeClr val="tx1"/>
                </a:solidFill>
                <a:effectLst/>
                <a:latin typeface="Arial" pitchFamily="-109" charset="0"/>
                <a:ea typeface="+mn-ea"/>
                <a:cs typeface="+mn-cs"/>
              </a:rPr>
              <a:t>middleware, and other software to support CSC applications. For SaaS, the CSP also</a:t>
            </a:r>
          </a:p>
          <a:p>
            <a:r>
              <a:rPr lang="en-US" sz="1200" kern="1200" dirty="0">
                <a:solidFill>
                  <a:schemeClr val="tx1"/>
                </a:solidFill>
                <a:effectLst/>
                <a:latin typeface="Arial" pitchFamily="-109" charset="0"/>
                <a:ea typeface="+mn-ea"/>
                <a:cs typeface="+mn-cs"/>
              </a:rPr>
              <a:t>has application software assets for CSC use.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13.5b suggests key security tasks that are the responsibility of the CSP</a:t>
            </a:r>
          </a:p>
          <a:p>
            <a:r>
              <a:rPr lang="en-US" sz="1200" kern="1200" dirty="0">
                <a:solidFill>
                  <a:schemeClr val="tx1"/>
                </a:solidFill>
                <a:effectLst/>
                <a:latin typeface="Arial" pitchFamily="-109" charset="0"/>
                <a:ea typeface="+mn-ea"/>
                <a:cs typeface="+mn-cs"/>
              </a:rPr>
              <a:t>and of the CSC. The lowest level of the diagram has to do with organizational issues</a:t>
            </a:r>
          </a:p>
          <a:p>
            <a:r>
              <a:rPr lang="en-US" sz="1200" kern="1200" dirty="0">
                <a:solidFill>
                  <a:schemeClr val="tx1"/>
                </a:solidFill>
                <a:effectLst/>
                <a:latin typeface="Arial" pitchFamily="-109" charset="0"/>
                <a:ea typeface="+mn-ea"/>
                <a:cs typeface="+mn-cs"/>
              </a:rPr>
              <a:t>related to the management of its supplies and facilities. These issues will be dealt with</a:t>
            </a:r>
          </a:p>
          <a:p>
            <a:r>
              <a:rPr lang="en-US" sz="1200" kern="1200" dirty="0">
                <a:solidFill>
                  <a:schemeClr val="tx1"/>
                </a:solidFill>
                <a:effectLst/>
                <a:latin typeface="Arial" pitchFamily="-109" charset="0"/>
                <a:ea typeface="+mn-ea"/>
                <a:cs typeface="+mn-cs"/>
              </a:rPr>
              <a:t>in Chapters 14, 15, and 17. The next level of Figure 13.5b covers the physical security</a:t>
            </a:r>
          </a:p>
          <a:p>
            <a:r>
              <a:rPr lang="en-US" sz="1200" kern="1200" dirty="0">
                <a:solidFill>
                  <a:schemeClr val="tx1"/>
                </a:solidFill>
                <a:effectLst/>
                <a:latin typeface="Arial" pitchFamily="-109" charset="0"/>
                <a:ea typeface="+mn-ea"/>
                <a:cs typeface="+mn-cs"/>
              </a:rPr>
              <a:t>of the facility, a topic covered in Chapter 16. Above that, depending on the service</a:t>
            </a:r>
          </a:p>
          <a:p>
            <a:r>
              <a:rPr lang="en-US" sz="1200" kern="1200" dirty="0">
                <a:solidFill>
                  <a:schemeClr val="tx1"/>
                </a:solidFill>
                <a:effectLst/>
                <a:latin typeface="Arial" pitchFamily="-109" charset="0"/>
                <a:ea typeface="+mn-ea"/>
                <a:cs typeface="+mn-cs"/>
              </a:rPr>
              <a:t>model, the CSP is responsible for the security of a range of software capabilities;</a:t>
            </a:r>
          </a:p>
          <a:p>
            <a:r>
              <a:rPr lang="en-US" sz="1200" kern="1200" dirty="0">
                <a:solidFill>
                  <a:schemeClr val="tx1"/>
                </a:solidFill>
                <a:effectLst/>
                <a:latin typeface="Arial" pitchFamily="-109" charset="0"/>
                <a:ea typeface="+mn-ea"/>
                <a:cs typeface="+mn-cs"/>
              </a:rPr>
              <a:t>security measures in the area were addressed in Chapters 11 and 12.</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18</a:t>
            </a:fld>
            <a:endParaRPr lang="en-AU"/>
          </a:p>
        </p:txBody>
      </p:sp>
    </p:spTree>
    <p:extLst>
      <p:ext uri="{BB962C8B-B14F-4D97-AF65-F5344CB8AC3E}">
        <p14:creationId xmlns:p14="http://schemas.microsoft.com/office/powerpoint/2010/main" val="59551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latin typeface="Arial" pitchFamily="-107" charset="0"/>
                <a:ea typeface="+mn-ea"/>
                <a:cs typeface="+mn-cs"/>
              </a:rPr>
              <a:t>the provision of security applications and services via the cloud either to cloud-based infrastructure and software, or from the cloud to the customers’ on-premise system</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term </a:t>
            </a:r>
            <a:r>
              <a:rPr lang="en-US" sz="1200" b="1" kern="1200" dirty="0">
                <a:solidFill>
                  <a:schemeClr val="tx1"/>
                </a:solidFill>
                <a:effectLst/>
                <a:latin typeface="Arial" pitchFamily="-109" charset="0"/>
                <a:ea typeface="+mn-ea"/>
                <a:cs typeface="+mn-cs"/>
              </a:rPr>
              <a:t>security as a service</a:t>
            </a:r>
            <a:r>
              <a:rPr lang="en-US" sz="1200" kern="1200" dirty="0">
                <a:solidFill>
                  <a:schemeClr val="tx1"/>
                </a:solidFill>
                <a:effectLst/>
                <a:latin typeface="Arial" pitchFamily="-109" charset="0"/>
                <a:ea typeface="+mn-ea"/>
                <a:cs typeface="+mn-cs"/>
              </a:rPr>
              <a:t> has generally meant a package of security services</a:t>
            </a:r>
          </a:p>
          <a:p>
            <a:r>
              <a:rPr lang="en-US" sz="1200" kern="1200" dirty="0">
                <a:solidFill>
                  <a:schemeClr val="tx1"/>
                </a:solidFill>
                <a:effectLst/>
                <a:latin typeface="Arial" pitchFamily="-109" charset="0"/>
                <a:ea typeface="+mn-ea"/>
                <a:cs typeface="+mn-cs"/>
              </a:rPr>
              <a:t>offered by a service provider that offloads much of the security responsibility from</a:t>
            </a:r>
          </a:p>
          <a:p>
            <a:r>
              <a:rPr lang="en-US" sz="1200" kern="1200" dirty="0">
                <a:solidFill>
                  <a:schemeClr val="tx1"/>
                </a:solidFill>
                <a:effectLst/>
                <a:latin typeface="Arial" pitchFamily="-109" charset="0"/>
                <a:ea typeface="+mn-ea"/>
                <a:cs typeface="+mn-cs"/>
              </a:rPr>
              <a:t>an enterprise to the security service provider. Among the services typically provided</a:t>
            </a:r>
          </a:p>
          <a:p>
            <a:r>
              <a:rPr lang="en-US" sz="1200" kern="1200" dirty="0">
                <a:solidFill>
                  <a:schemeClr val="tx1"/>
                </a:solidFill>
                <a:effectLst/>
                <a:latin typeface="Arial" pitchFamily="-109" charset="0"/>
                <a:ea typeface="+mn-ea"/>
                <a:cs typeface="+mn-cs"/>
              </a:rPr>
              <a:t>are authentication, anti-virus, antimalware/spyware, intrusion detection, and security</a:t>
            </a:r>
          </a:p>
          <a:p>
            <a:r>
              <a:rPr lang="en-US" sz="1200" kern="1200" dirty="0">
                <a:solidFill>
                  <a:schemeClr val="tx1"/>
                </a:solidFill>
                <a:effectLst/>
                <a:latin typeface="Arial" pitchFamily="-109" charset="0"/>
                <a:ea typeface="+mn-ea"/>
                <a:cs typeface="+mn-cs"/>
              </a:rPr>
              <a:t>event management. In the context of cloud computing, cloud security as a service,</a:t>
            </a:r>
          </a:p>
          <a:p>
            <a:r>
              <a:rPr lang="en-US" sz="1200" kern="1200" dirty="0">
                <a:solidFill>
                  <a:schemeClr val="tx1"/>
                </a:solidFill>
                <a:effectLst/>
                <a:latin typeface="Arial" pitchFamily="-109" charset="0"/>
                <a:ea typeface="+mn-ea"/>
                <a:cs typeface="+mn-cs"/>
              </a:rPr>
              <a:t>designated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is a segment of the SaaS offering of a CSP.</a:t>
            </a:r>
          </a:p>
          <a:p>
            <a:endParaRPr lang="en-US" dirty="0"/>
          </a:p>
          <a:p>
            <a:r>
              <a:rPr lang="en-US" sz="1200" kern="1200" dirty="0">
                <a:solidFill>
                  <a:schemeClr val="tx1"/>
                </a:solidFill>
                <a:effectLst/>
                <a:latin typeface="Arial" pitchFamily="-109" charset="0"/>
                <a:ea typeface="+mn-ea"/>
                <a:cs typeface="+mn-cs"/>
              </a:rPr>
              <a:t> The CSA defines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as the provision of security applications and services</a:t>
            </a:r>
          </a:p>
          <a:p>
            <a:r>
              <a:rPr lang="en-US" sz="1200" kern="1200" dirty="0">
                <a:solidFill>
                  <a:schemeClr val="tx1"/>
                </a:solidFill>
                <a:effectLst/>
                <a:latin typeface="Arial" pitchFamily="-109" charset="0"/>
                <a:ea typeface="+mn-ea"/>
                <a:cs typeface="+mn-cs"/>
              </a:rPr>
              <a:t>via the cloud either to cloud-based infrastructure and software, or from the cloud to</a:t>
            </a:r>
          </a:p>
          <a:p>
            <a:r>
              <a:rPr lang="en-US" sz="1200" kern="1200" dirty="0">
                <a:solidFill>
                  <a:schemeClr val="tx1"/>
                </a:solidFill>
                <a:effectLst/>
                <a:latin typeface="Arial" pitchFamily="-109" charset="0"/>
                <a:ea typeface="+mn-ea"/>
                <a:cs typeface="+mn-cs"/>
              </a:rPr>
              <a:t>the customers’ </a:t>
            </a:r>
            <a:r>
              <a:rPr lang="en-US" sz="1200" kern="1200" dirty="0" err="1">
                <a:solidFill>
                  <a:schemeClr val="tx1"/>
                </a:solidFill>
                <a:effectLst/>
                <a:latin typeface="Arial" pitchFamily="-109" charset="0"/>
                <a:ea typeface="+mn-ea"/>
                <a:cs typeface="+mn-cs"/>
              </a:rPr>
              <a:t>on-premise</a:t>
            </a:r>
            <a:r>
              <a:rPr lang="en-US" sz="1200" kern="1200" dirty="0">
                <a:solidFill>
                  <a:schemeClr val="tx1"/>
                </a:solidFill>
                <a:effectLst/>
                <a:latin typeface="Arial" pitchFamily="-109" charset="0"/>
                <a:ea typeface="+mn-ea"/>
                <a:cs typeface="+mn-cs"/>
              </a:rPr>
              <a:t> systems [CSA11]. The CSA has identified the following</a:t>
            </a:r>
          </a:p>
          <a:p>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categories of service: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Identity and access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Data loss prevention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Web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E-mail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assessments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Intrusion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information and event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Encryption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Business continuity and disaster recovery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Network security</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19</a:t>
            </a:fld>
            <a:endParaRPr lang="en-AU"/>
          </a:p>
        </p:txBody>
      </p:sp>
    </p:spTree>
    <p:extLst>
      <p:ext uri="{BB962C8B-B14F-4D97-AF65-F5344CB8AC3E}">
        <p14:creationId xmlns:p14="http://schemas.microsoft.com/office/powerpoint/2010/main" val="98770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This section provides an overview of an open-source security module that is part</a:t>
            </a:r>
          </a:p>
          <a:p>
            <a:r>
              <a:rPr lang="en-US" sz="1200" kern="1200" dirty="0">
                <a:solidFill>
                  <a:schemeClr val="tx1"/>
                </a:solidFill>
                <a:effectLst/>
                <a:latin typeface="Arial" pitchFamily="-109" charset="0"/>
                <a:ea typeface="+mn-ea"/>
                <a:cs typeface="+mn-cs"/>
              </a:rPr>
              <a:t>of the OpenStack cloud OS. OpenStack is an open-source software project of the</a:t>
            </a:r>
          </a:p>
          <a:p>
            <a:r>
              <a:rPr lang="en-US" sz="1200" kern="1200" dirty="0">
                <a:solidFill>
                  <a:schemeClr val="tx1"/>
                </a:solidFill>
                <a:effectLst/>
                <a:latin typeface="Arial" pitchFamily="-109" charset="0"/>
                <a:ea typeface="+mn-ea"/>
                <a:cs typeface="+mn-cs"/>
              </a:rPr>
              <a:t>OpenStack Foundation that aims to produce an open-source cloud operating system</a:t>
            </a:r>
          </a:p>
          <a:p>
            <a:r>
              <a:rPr lang="en-US" sz="1200" kern="1200" dirty="0">
                <a:solidFill>
                  <a:schemeClr val="tx1"/>
                </a:solidFill>
                <a:effectLst/>
                <a:latin typeface="Arial" pitchFamily="-109" charset="0"/>
                <a:ea typeface="+mn-ea"/>
                <a:cs typeface="+mn-cs"/>
              </a:rPr>
              <a:t>[ROSA14, SEFR12]. The principal objective is to enable creating and managing</a:t>
            </a:r>
          </a:p>
          <a:p>
            <a:r>
              <a:rPr lang="en-US" sz="1200" kern="1200" dirty="0">
                <a:solidFill>
                  <a:schemeClr val="tx1"/>
                </a:solidFill>
                <a:effectLst/>
                <a:latin typeface="Arial" pitchFamily="-109" charset="0"/>
                <a:ea typeface="+mn-ea"/>
                <a:cs typeface="+mn-cs"/>
              </a:rPr>
              <a:t>huge groups of virtual private servers in a cloud computing environment. OpenStack</a:t>
            </a:r>
          </a:p>
          <a:p>
            <a:r>
              <a:rPr lang="en-US" sz="1200" kern="1200" dirty="0">
                <a:solidFill>
                  <a:schemeClr val="tx1"/>
                </a:solidFill>
                <a:effectLst/>
                <a:latin typeface="Arial" pitchFamily="-109" charset="0"/>
                <a:ea typeface="+mn-ea"/>
                <a:cs typeface="+mn-cs"/>
              </a:rPr>
              <a:t>is embedded, to one degree or another, into data center infrastructure and cloud</a:t>
            </a:r>
          </a:p>
          <a:p>
            <a:r>
              <a:rPr lang="en-US" sz="1200" kern="1200" dirty="0">
                <a:solidFill>
                  <a:schemeClr val="tx1"/>
                </a:solidFill>
                <a:effectLst/>
                <a:latin typeface="Arial" pitchFamily="-109" charset="0"/>
                <a:ea typeface="+mn-ea"/>
                <a:cs typeface="+mn-cs"/>
              </a:rPr>
              <a:t>computing products offered by Cisco, IBM, Hewlett-Packard, and other vendors. It</a:t>
            </a:r>
          </a:p>
          <a:p>
            <a:r>
              <a:rPr lang="en-US" sz="1200" kern="1200" dirty="0">
                <a:solidFill>
                  <a:schemeClr val="tx1"/>
                </a:solidFill>
                <a:effectLst/>
                <a:latin typeface="Arial" pitchFamily="-109" charset="0"/>
                <a:ea typeface="+mn-ea"/>
                <a:cs typeface="+mn-cs"/>
              </a:rPr>
              <a:t>provides multi-tenant IaaS, and aims to meets the needs of public and private clouds</a:t>
            </a:r>
          </a:p>
          <a:p>
            <a:r>
              <a:rPr lang="en-US" sz="1200" kern="1200" dirty="0">
                <a:solidFill>
                  <a:schemeClr val="tx1"/>
                </a:solidFill>
                <a:effectLst/>
                <a:latin typeface="Arial" pitchFamily="-109" charset="0"/>
                <a:ea typeface="+mn-ea"/>
                <a:cs typeface="+mn-cs"/>
              </a:rPr>
              <a:t>regardless of size, by being simple to implement and massively scalable.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solidFill>
                  <a:schemeClr val="tx1"/>
                </a:solidFill>
              </a:rPr>
              <a:t>OpenStack is embedded, to one degree or another, into data center infrastructure and cloud computing products</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10"/>
          </p:nvPr>
        </p:nvSpPr>
        <p:spPr/>
        <p:txBody>
          <a:bodyPr/>
          <a:lstStyle/>
          <a:p>
            <a:fld id="{B8656240-BF3D-F441-92C4-A9FA2AA5FE77}" type="slidenum">
              <a:rPr lang="en-AU" smtClean="0"/>
              <a:pPr/>
              <a:t>20</a:t>
            </a:fld>
            <a:endParaRPr lang="en-AU"/>
          </a:p>
        </p:txBody>
      </p:sp>
    </p:spTree>
    <p:extLst>
      <p:ext uri="{BB962C8B-B14F-4D97-AF65-F5344CB8AC3E}">
        <p14:creationId xmlns:p14="http://schemas.microsoft.com/office/powerpoint/2010/main" val="145269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chemeClr val="accent6">
                  <a:lumMod val="60000"/>
                  <a:lumOff val="40000"/>
                </a:schemeClr>
              </a:buClr>
              <a:buSzPct val="140000"/>
              <a:buFont typeface="Arial" charset="0"/>
              <a:buChar char="•"/>
            </a:pPr>
            <a:r>
              <a:rPr lang="en-US" dirty="0"/>
              <a:t>The patching vulnerability</a:t>
            </a:r>
          </a:p>
          <a:p>
            <a:pPr lvl="1">
              <a:buClr>
                <a:schemeClr val="accent6">
                  <a:lumMod val="60000"/>
                  <a:lumOff val="40000"/>
                </a:schemeClr>
              </a:buClr>
              <a:buSzPct val="140000"/>
              <a:buFont typeface="Arial" charset="0"/>
              <a:buChar char="•"/>
            </a:pPr>
            <a:r>
              <a:rPr lang="en-US" dirty="0"/>
              <a:t>IoT security and privacy requirements defined by ITU-T</a:t>
            </a:r>
          </a:p>
          <a:p>
            <a:pPr lvl="1">
              <a:buClr>
                <a:schemeClr val="accent6">
                  <a:lumMod val="60000"/>
                  <a:lumOff val="40000"/>
                </a:schemeClr>
              </a:buClr>
              <a:buSzPct val="140000"/>
              <a:buFont typeface="Arial" charset="0"/>
              <a:buChar char="•"/>
            </a:pPr>
            <a:r>
              <a:rPr lang="en-US" dirty="0"/>
              <a:t>An IoT security framework</a:t>
            </a:r>
          </a:p>
          <a:p>
            <a:pPr lvl="1">
              <a:buClr>
                <a:schemeClr val="accent6">
                  <a:lumMod val="60000"/>
                  <a:lumOff val="40000"/>
                </a:schemeClr>
              </a:buClr>
              <a:buSzPct val="140000"/>
              <a:buFont typeface="Arial" charset="0"/>
              <a:buChar char="•"/>
            </a:pPr>
            <a:r>
              <a:rPr lang="en-US" dirty="0"/>
              <a:t>An open-source IoT security module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11730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 OpenStack OS consists of a number of independent modules, each of</a:t>
            </a:r>
          </a:p>
          <a:p>
            <a:r>
              <a:rPr lang="en-US" sz="1200" kern="1200" dirty="0">
                <a:solidFill>
                  <a:schemeClr val="tx1"/>
                </a:solidFill>
                <a:effectLst/>
                <a:latin typeface="Arial" pitchFamily="-109" charset="0"/>
                <a:ea typeface="+mn-ea"/>
                <a:cs typeface="+mn-cs"/>
              </a:rPr>
              <a:t>which has a project name and a functional name. The modular structure is easy to</a:t>
            </a:r>
          </a:p>
          <a:p>
            <a:r>
              <a:rPr lang="en-US" sz="1200" kern="1200" dirty="0">
                <a:solidFill>
                  <a:schemeClr val="tx1"/>
                </a:solidFill>
                <a:effectLst/>
                <a:latin typeface="Arial" pitchFamily="-109" charset="0"/>
                <a:ea typeface="+mn-ea"/>
                <a:cs typeface="+mn-cs"/>
              </a:rPr>
              <a:t>scale out and provides a commonly used set of core services. Typically, the components</a:t>
            </a:r>
          </a:p>
          <a:p>
            <a:r>
              <a:rPr lang="en-US" sz="1200" kern="1200" dirty="0">
                <a:solidFill>
                  <a:schemeClr val="tx1"/>
                </a:solidFill>
                <a:effectLst/>
                <a:latin typeface="Arial" pitchFamily="-109" charset="0"/>
                <a:ea typeface="+mn-ea"/>
                <a:cs typeface="+mn-cs"/>
              </a:rPr>
              <a:t>are configured together to provide a comprehensive IaaS capability. However,</a:t>
            </a:r>
          </a:p>
          <a:p>
            <a:r>
              <a:rPr lang="en-US" sz="1200" kern="1200" dirty="0">
                <a:solidFill>
                  <a:schemeClr val="tx1"/>
                </a:solidFill>
                <a:effectLst/>
                <a:latin typeface="Arial" pitchFamily="-109" charset="0"/>
                <a:ea typeface="+mn-ea"/>
                <a:cs typeface="+mn-cs"/>
              </a:rPr>
              <a:t>the modular design is such that the components are generally capable of being used</a:t>
            </a:r>
          </a:p>
          <a:p>
            <a:r>
              <a:rPr lang="en-US" sz="1200" kern="1200" dirty="0">
                <a:solidFill>
                  <a:schemeClr val="tx1"/>
                </a:solidFill>
                <a:effectLst/>
                <a:latin typeface="Arial" pitchFamily="-109" charset="0"/>
                <a:ea typeface="+mn-ea"/>
                <a:cs typeface="+mn-cs"/>
              </a:rPr>
              <a:t>independently.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security module for OpenStack is Keystone. Keystone provides the shared</a:t>
            </a:r>
          </a:p>
          <a:p>
            <a:r>
              <a:rPr lang="en-US" sz="1200" kern="1200" dirty="0">
                <a:solidFill>
                  <a:schemeClr val="tx1"/>
                </a:solidFill>
                <a:effectLst/>
                <a:latin typeface="Arial" pitchFamily="-109" charset="0"/>
                <a:ea typeface="+mn-ea"/>
                <a:cs typeface="+mn-cs"/>
              </a:rPr>
              <a:t>security services essential for a functioning cloud computing infrastructure. It provides</a:t>
            </a:r>
          </a:p>
          <a:p>
            <a:r>
              <a:rPr lang="en-US" sz="1200" kern="1200" dirty="0">
                <a:solidFill>
                  <a:schemeClr val="tx1"/>
                </a:solidFill>
                <a:effectLst/>
                <a:latin typeface="Arial" pitchFamily="-109" charset="0"/>
                <a:ea typeface="+mn-ea"/>
                <a:cs typeface="+mn-cs"/>
              </a:rPr>
              <a:t>the following main services:</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Identity:</a:t>
            </a:r>
            <a:r>
              <a:rPr lang="en-US" sz="1200" kern="1200" dirty="0">
                <a:solidFill>
                  <a:schemeClr val="tx1"/>
                </a:solidFill>
                <a:effectLst/>
                <a:latin typeface="Arial" pitchFamily="-109" charset="0"/>
                <a:ea typeface="+mn-ea"/>
                <a:cs typeface="+mn-cs"/>
              </a:rPr>
              <a:t>  This is user information authentication. This information defines a</a:t>
            </a:r>
          </a:p>
          <a:p>
            <a:r>
              <a:rPr lang="en-US" sz="1200" kern="1200" dirty="0">
                <a:solidFill>
                  <a:schemeClr val="tx1"/>
                </a:solidFill>
                <a:effectLst/>
                <a:latin typeface="Arial" pitchFamily="-109" charset="0"/>
                <a:ea typeface="+mn-ea"/>
                <a:cs typeface="+mn-cs"/>
              </a:rPr>
              <a:t>user’s role and permissions within a project, and is the basis for a role-based</a:t>
            </a:r>
          </a:p>
          <a:p>
            <a:r>
              <a:rPr lang="en-US" sz="1200" kern="1200" dirty="0">
                <a:solidFill>
                  <a:schemeClr val="tx1"/>
                </a:solidFill>
                <a:effectLst/>
                <a:latin typeface="Arial" pitchFamily="-109" charset="0"/>
                <a:ea typeface="+mn-ea"/>
                <a:cs typeface="+mn-cs"/>
              </a:rPr>
              <a:t>access control (RBAC) mechanism. Keystone supports multiple methods of</a:t>
            </a:r>
          </a:p>
          <a:p>
            <a:r>
              <a:rPr lang="en-US" sz="1200" kern="1200" dirty="0">
                <a:solidFill>
                  <a:schemeClr val="tx1"/>
                </a:solidFill>
                <a:effectLst/>
                <a:latin typeface="Arial" pitchFamily="-109" charset="0"/>
                <a:ea typeface="+mn-ea"/>
                <a:cs typeface="+mn-cs"/>
              </a:rPr>
              <a:t>authentication, including user name and password, Lightweight Directory</a:t>
            </a:r>
          </a:p>
          <a:p>
            <a:r>
              <a:rPr lang="en-US" sz="1200" kern="1200" dirty="0">
                <a:solidFill>
                  <a:schemeClr val="tx1"/>
                </a:solidFill>
                <a:effectLst/>
                <a:latin typeface="Arial" pitchFamily="-109" charset="0"/>
                <a:ea typeface="+mn-ea"/>
                <a:cs typeface="+mn-cs"/>
              </a:rPr>
              <a:t>Access Protocol (LDAP), and a means of configuring external authentication</a:t>
            </a:r>
          </a:p>
          <a:p>
            <a:r>
              <a:rPr lang="en-US" sz="1200" kern="1200" dirty="0">
                <a:solidFill>
                  <a:schemeClr val="tx1"/>
                </a:solidFill>
                <a:effectLst/>
                <a:latin typeface="Arial" pitchFamily="-109" charset="0"/>
                <a:ea typeface="+mn-ea"/>
                <a:cs typeface="+mn-cs"/>
              </a:rPr>
              <a:t>methods supplied by the CSC.</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Token:</a:t>
            </a:r>
            <a:r>
              <a:rPr lang="en-US" sz="1200" kern="1200" dirty="0">
                <a:solidFill>
                  <a:schemeClr val="tx1"/>
                </a:solidFill>
                <a:effectLst/>
                <a:latin typeface="Arial" pitchFamily="-109" charset="0"/>
                <a:ea typeface="+mn-ea"/>
                <a:cs typeface="+mn-cs"/>
              </a:rPr>
              <a:t>  After authentication, a token is assigned and used for access control.</a:t>
            </a:r>
          </a:p>
          <a:p>
            <a:r>
              <a:rPr lang="en-US" sz="1200" kern="1200" dirty="0">
                <a:solidFill>
                  <a:schemeClr val="tx1"/>
                </a:solidFill>
                <a:effectLst/>
                <a:latin typeface="Arial" pitchFamily="-109" charset="0"/>
                <a:ea typeface="+mn-ea"/>
                <a:cs typeface="+mn-cs"/>
              </a:rPr>
              <a:t>OpenStack services retain tokens and use them to query Keystone during</a:t>
            </a:r>
          </a:p>
          <a:p>
            <a:r>
              <a:rPr lang="en-US" sz="1200" kern="1200" dirty="0">
                <a:solidFill>
                  <a:schemeClr val="tx1"/>
                </a:solidFill>
                <a:effectLst/>
                <a:latin typeface="Arial" pitchFamily="-109" charset="0"/>
                <a:ea typeface="+mn-ea"/>
                <a:cs typeface="+mn-cs"/>
              </a:rPr>
              <a:t>operations.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Service catalog</a:t>
            </a:r>
            <a:r>
              <a:rPr lang="en-US" sz="1200" kern="1200" dirty="0">
                <a:solidFill>
                  <a:schemeClr val="tx1"/>
                </a:solidFill>
                <a:effectLst/>
                <a:latin typeface="Arial" pitchFamily="-109" charset="0"/>
                <a:ea typeface="+mn-ea"/>
                <a:cs typeface="+mn-cs"/>
              </a:rPr>
              <a:t>:  OpenStack service endpoints are registered with Keystone to</a:t>
            </a:r>
          </a:p>
          <a:p>
            <a:r>
              <a:rPr lang="en-US" sz="1200" kern="1200" dirty="0">
                <a:solidFill>
                  <a:schemeClr val="tx1"/>
                </a:solidFill>
                <a:effectLst/>
                <a:latin typeface="Arial" pitchFamily="-109" charset="0"/>
                <a:ea typeface="+mn-ea"/>
                <a:cs typeface="+mn-cs"/>
              </a:rPr>
              <a:t>create a service catalog. A client for a service connects to Keystone and determines</a:t>
            </a:r>
          </a:p>
          <a:p>
            <a:r>
              <a:rPr lang="en-US" sz="1200" kern="1200" dirty="0">
                <a:solidFill>
                  <a:schemeClr val="tx1"/>
                </a:solidFill>
                <a:effectLst/>
                <a:latin typeface="Arial" pitchFamily="-109" charset="0"/>
                <a:ea typeface="+mn-ea"/>
                <a:cs typeface="+mn-cs"/>
              </a:rPr>
              <a:t>an endpoint to call based on the returned catalog.</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Policies</a:t>
            </a:r>
            <a:r>
              <a:rPr lang="en-US" sz="1200" kern="1200" dirty="0">
                <a:solidFill>
                  <a:schemeClr val="tx1"/>
                </a:solidFill>
                <a:effectLst/>
                <a:latin typeface="Arial" pitchFamily="-109" charset="0"/>
                <a:ea typeface="+mn-ea"/>
                <a:cs typeface="+mn-cs"/>
              </a:rPr>
              <a:t>:  This service enforces different user access levels. Each OpenStack</a:t>
            </a:r>
          </a:p>
          <a:p>
            <a:r>
              <a:rPr lang="en-US" sz="1200" kern="1200" dirty="0">
                <a:solidFill>
                  <a:schemeClr val="tx1"/>
                </a:solidFill>
                <a:effectLst/>
                <a:latin typeface="Arial" pitchFamily="-109" charset="0"/>
                <a:ea typeface="+mn-ea"/>
                <a:cs typeface="+mn-cs"/>
              </a:rPr>
              <a:t>service defines the access policies for its resources in an associated policy file.</a:t>
            </a:r>
          </a:p>
          <a:p>
            <a:r>
              <a:rPr lang="en-US" sz="1200" kern="1200" dirty="0">
                <a:solidFill>
                  <a:schemeClr val="tx1"/>
                </a:solidFill>
                <a:effectLst/>
                <a:latin typeface="Arial" pitchFamily="-109" charset="0"/>
                <a:ea typeface="+mn-ea"/>
                <a:cs typeface="+mn-cs"/>
              </a:rPr>
              <a:t>A resource, for example, could be API access, the ability to attach to a volume,</a:t>
            </a:r>
          </a:p>
          <a:p>
            <a:r>
              <a:rPr lang="en-US" sz="1200" kern="1200" dirty="0">
                <a:solidFill>
                  <a:schemeClr val="tx1"/>
                </a:solidFill>
                <a:effectLst/>
                <a:latin typeface="Arial" pitchFamily="-109" charset="0"/>
                <a:ea typeface="+mn-ea"/>
                <a:cs typeface="+mn-cs"/>
              </a:rPr>
              <a:t>or to fire up instances. These policies can be modified or updated by the cloud</a:t>
            </a:r>
          </a:p>
          <a:p>
            <a:r>
              <a:rPr lang="en-US" sz="1200" kern="1200" dirty="0">
                <a:solidFill>
                  <a:schemeClr val="tx1"/>
                </a:solidFill>
                <a:effectLst/>
                <a:latin typeface="Arial" pitchFamily="-109" charset="0"/>
                <a:ea typeface="+mn-ea"/>
                <a:cs typeface="+mn-cs"/>
              </a:rPr>
              <a:t>administrator to control the access to the various resources.</a:t>
            </a:r>
          </a:p>
          <a:p>
            <a:endParaRPr lang="en-US" sz="1200" kern="1200" dirty="0">
              <a:solidFill>
                <a:schemeClr val="tx1"/>
              </a:solidFill>
              <a:effectLst/>
              <a:latin typeface="Arial" pitchFamily="-109" charset="0"/>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21</a:t>
            </a:fld>
            <a:endParaRPr lang="en-AU"/>
          </a:p>
        </p:txBody>
      </p:sp>
    </p:spTree>
    <p:extLst>
      <p:ext uri="{BB962C8B-B14F-4D97-AF65-F5344CB8AC3E}">
        <p14:creationId xmlns:p14="http://schemas.microsoft.com/office/powerpoint/2010/main" val="635968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The Internet of Things is the latest development in the long and continuing revolution</a:t>
            </a:r>
          </a:p>
          <a:p>
            <a:r>
              <a:rPr lang="en-US" sz="1200" kern="1200" dirty="0">
                <a:solidFill>
                  <a:schemeClr val="tx1"/>
                </a:solidFill>
                <a:effectLst/>
                <a:latin typeface="Arial" pitchFamily="-107" charset="0"/>
                <a:ea typeface="+mn-ea"/>
                <a:cs typeface="+mn-cs"/>
              </a:rPr>
              <a:t>of computing and communications. Its size, ubiquity, and influence on everyday</a:t>
            </a:r>
          </a:p>
          <a:p>
            <a:r>
              <a:rPr lang="en-US" sz="1200" kern="1200" dirty="0">
                <a:solidFill>
                  <a:schemeClr val="tx1"/>
                </a:solidFill>
                <a:effectLst/>
                <a:latin typeface="Arial" pitchFamily="-107" charset="0"/>
                <a:ea typeface="+mn-ea"/>
                <a:cs typeface="+mn-cs"/>
              </a:rPr>
              <a:t>lives, business, and government dwarf any technical advance that has gone before.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The Internet of Things (IoT) is a term that refers to the expanding interconnection</a:t>
            </a:r>
          </a:p>
          <a:p>
            <a:r>
              <a:rPr lang="en-US" sz="1200" kern="1200" dirty="0">
                <a:solidFill>
                  <a:schemeClr val="tx1"/>
                </a:solidFill>
                <a:effectLst/>
                <a:latin typeface="Arial" pitchFamily="-107" charset="0"/>
                <a:ea typeface="+mn-ea"/>
                <a:cs typeface="+mn-cs"/>
              </a:rPr>
              <a:t>of smart devices, ranging from appliances to tiny sensors. A dominant theme</a:t>
            </a:r>
          </a:p>
          <a:p>
            <a:r>
              <a:rPr lang="en-US" sz="1200" kern="1200" dirty="0">
                <a:solidFill>
                  <a:schemeClr val="tx1"/>
                </a:solidFill>
                <a:effectLst/>
                <a:latin typeface="Arial" pitchFamily="-107" charset="0"/>
                <a:ea typeface="+mn-ea"/>
                <a:cs typeface="+mn-cs"/>
              </a:rPr>
              <a:t>is the embedding of short-range mobile transceivers into a wide array of gadgets</a:t>
            </a:r>
          </a:p>
          <a:p>
            <a:r>
              <a:rPr lang="en-US" sz="1200" kern="1200" dirty="0">
                <a:solidFill>
                  <a:schemeClr val="tx1"/>
                </a:solidFill>
                <a:effectLst/>
                <a:latin typeface="Arial" pitchFamily="-107" charset="0"/>
                <a:ea typeface="+mn-ea"/>
                <a:cs typeface="+mn-cs"/>
              </a:rPr>
              <a:t>and everyday items, enabling new forms of communication between people and</a:t>
            </a:r>
          </a:p>
          <a:p>
            <a:r>
              <a:rPr lang="en-US" sz="1200" kern="1200" dirty="0">
                <a:solidFill>
                  <a:schemeClr val="tx1"/>
                </a:solidFill>
                <a:effectLst/>
                <a:latin typeface="Arial" pitchFamily="-107" charset="0"/>
                <a:ea typeface="+mn-ea"/>
                <a:cs typeface="+mn-cs"/>
              </a:rPr>
              <a:t>things, and between things themselves. The Internet now supports the interconnection</a:t>
            </a:r>
          </a:p>
          <a:p>
            <a:r>
              <a:rPr lang="en-US" sz="1200" kern="1200" dirty="0">
                <a:solidFill>
                  <a:schemeClr val="tx1"/>
                </a:solidFill>
                <a:effectLst/>
                <a:latin typeface="Arial" pitchFamily="-107" charset="0"/>
                <a:ea typeface="+mn-ea"/>
                <a:cs typeface="+mn-cs"/>
              </a:rPr>
              <a:t>of billions of industrial and personal objects, usually through cloud systems.</a:t>
            </a:r>
          </a:p>
          <a:p>
            <a:r>
              <a:rPr lang="en-US" sz="1200" kern="1200" dirty="0">
                <a:solidFill>
                  <a:schemeClr val="tx1"/>
                </a:solidFill>
                <a:effectLst/>
                <a:latin typeface="Arial" pitchFamily="-107" charset="0"/>
                <a:ea typeface="+mn-ea"/>
                <a:cs typeface="+mn-cs"/>
              </a:rPr>
              <a:t>The objects deliver sensor information, act on their environment, and in some</a:t>
            </a:r>
          </a:p>
          <a:p>
            <a:r>
              <a:rPr lang="en-US" sz="1200" kern="1200" dirty="0">
                <a:solidFill>
                  <a:schemeClr val="tx1"/>
                </a:solidFill>
                <a:effectLst/>
                <a:latin typeface="Arial" pitchFamily="-107" charset="0"/>
                <a:ea typeface="+mn-ea"/>
                <a:cs typeface="+mn-cs"/>
              </a:rPr>
              <a:t>cases modify themselves, to create overall management of a larger system, like a</a:t>
            </a:r>
          </a:p>
          <a:p>
            <a:r>
              <a:rPr lang="en-US" sz="1200" kern="1200" dirty="0">
                <a:solidFill>
                  <a:schemeClr val="tx1"/>
                </a:solidFill>
                <a:effectLst/>
                <a:latin typeface="Arial" pitchFamily="-107" charset="0"/>
                <a:ea typeface="+mn-ea"/>
                <a:cs typeface="+mn-cs"/>
              </a:rPr>
              <a:t>factory or city.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The IoT is primarily driven by deeply embedded devices. These devices are low-bandwidth,</a:t>
            </a:r>
          </a:p>
          <a:p>
            <a:r>
              <a:rPr lang="en-US" sz="1200" kern="1200" dirty="0">
                <a:solidFill>
                  <a:schemeClr val="tx1"/>
                </a:solidFill>
                <a:effectLst/>
                <a:latin typeface="Arial" pitchFamily="-107" charset="0"/>
                <a:ea typeface="+mn-ea"/>
                <a:cs typeface="+mn-cs"/>
              </a:rPr>
              <a:t>low-repetition data capture, and low-bandwidth data-usage appliances</a:t>
            </a:r>
          </a:p>
          <a:p>
            <a:r>
              <a:rPr lang="en-US" sz="1200" kern="1200" dirty="0">
                <a:solidFill>
                  <a:schemeClr val="tx1"/>
                </a:solidFill>
                <a:effectLst/>
                <a:latin typeface="Arial" pitchFamily="-107" charset="0"/>
                <a:ea typeface="+mn-ea"/>
                <a:cs typeface="+mn-cs"/>
              </a:rPr>
              <a:t>that communicate with each other and provide data via user interfaces. Embedded</a:t>
            </a:r>
          </a:p>
          <a:p>
            <a:r>
              <a:rPr lang="en-US" sz="1200" kern="1200" dirty="0">
                <a:solidFill>
                  <a:schemeClr val="tx1"/>
                </a:solidFill>
                <a:effectLst/>
                <a:latin typeface="Arial" pitchFamily="-107" charset="0"/>
                <a:ea typeface="+mn-ea"/>
                <a:cs typeface="+mn-cs"/>
              </a:rPr>
              <a:t>appliances, such as high-resolution video security cameras, video VoIP phones, and a</a:t>
            </a:r>
          </a:p>
          <a:p>
            <a:r>
              <a:rPr lang="en-US" sz="1200" kern="1200" dirty="0">
                <a:solidFill>
                  <a:schemeClr val="tx1"/>
                </a:solidFill>
                <a:effectLst/>
                <a:latin typeface="Arial" pitchFamily="-107" charset="0"/>
                <a:ea typeface="+mn-ea"/>
                <a:cs typeface="+mn-cs"/>
              </a:rPr>
              <a:t>handful of others, require high-bandwidth streaming capabilities. Yet countless products</a:t>
            </a:r>
          </a:p>
          <a:p>
            <a:r>
              <a:rPr lang="en-US" sz="1200" kern="1200" dirty="0">
                <a:solidFill>
                  <a:schemeClr val="tx1"/>
                </a:solidFill>
                <a:effectLst/>
                <a:latin typeface="Arial" pitchFamily="-107" charset="0"/>
                <a:ea typeface="+mn-ea"/>
                <a:cs typeface="+mn-cs"/>
              </a:rPr>
              <a:t>simply require packets of data to be intermittently delivered.</a:t>
            </a:r>
          </a:p>
          <a:p>
            <a:endParaRPr lang="en-US" sz="1200" kern="1200" dirty="0">
              <a:solidFill>
                <a:schemeClr val="tx1"/>
              </a:solidFill>
              <a:effectLst/>
              <a:latin typeface="Arial" pitchFamily="-107"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6880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mn-lt"/>
                <a:ea typeface="+mn-ea"/>
                <a:cs typeface="+mn-cs"/>
              </a:rPr>
              <a:t> With reference to the end systems supported, the Internet has gone through roughly</a:t>
            </a:r>
          </a:p>
          <a:p>
            <a:r>
              <a:rPr lang="en-US" sz="1200" kern="1200" dirty="0">
                <a:solidFill>
                  <a:schemeClr val="tx1"/>
                </a:solidFill>
                <a:effectLst/>
                <a:latin typeface="+mn-lt"/>
                <a:ea typeface="+mn-ea"/>
                <a:cs typeface="+mn-cs"/>
              </a:rPr>
              <a:t>four generations of deployment culminating in the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 Information technology (IT): </a:t>
            </a:r>
            <a:r>
              <a:rPr lang="en-US" sz="1200" kern="1200" dirty="0">
                <a:solidFill>
                  <a:schemeClr val="tx1"/>
                </a:solidFill>
                <a:effectLst/>
                <a:latin typeface="+mn-lt"/>
                <a:ea typeface="+mn-ea"/>
                <a:cs typeface="+mn-cs"/>
              </a:rPr>
              <a:t>PCs, servers, routers, firewalls, and so on, bought</a:t>
            </a:r>
          </a:p>
          <a:p>
            <a:r>
              <a:rPr lang="en-US" sz="1200" kern="1200" dirty="0">
                <a:solidFill>
                  <a:schemeClr val="tx1"/>
                </a:solidFill>
                <a:effectLst/>
                <a:latin typeface="+mn-lt"/>
                <a:ea typeface="+mn-ea"/>
                <a:cs typeface="+mn-cs"/>
              </a:rPr>
              <a:t>as IT devices by enterprise IT people, primarily using wired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 Operational technology (OT): </a:t>
            </a:r>
            <a:r>
              <a:rPr lang="en-US" sz="1200" kern="1200" dirty="0">
                <a:solidFill>
                  <a:schemeClr val="tx1"/>
                </a:solidFill>
                <a:effectLst/>
                <a:latin typeface="+mn-lt"/>
                <a:ea typeface="+mn-ea"/>
                <a:cs typeface="+mn-cs"/>
              </a:rPr>
              <a:t>Machines/appliances with embedded IT built</a:t>
            </a:r>
          </a:p>
          <a:p>
            <a:r>
              <a:rPr lang="en-US" sz="1200" kern="1200" dirty="0">
                <a:solidFill>
                  <a:schemeClr val="tx1"/>
                </a:solidFill>
                <a:effectLst/>
                <a:latin typeface="+mn-lt"/>
                <a:ea typeface="+mn-ea"/>
                <a:cs typeface="+mn-cs"/>
              </a:rPr>
              <a:t>by non-IT companies, such as medical machinery, SCADA (supervisory control</a:t>
            </a:r>
          </a:p>
          <a:p>
            <a:r>
              <a:rPr lang="en-US" sz="1200" kern="1200" dirty="0">
                <a:solidFill>
                  <a:schemeClr val="tx1"/>
                </a:solidFill>
                <a:effectLst/>
                <a:latin typeface="+mn-lt"/>
                <a:ea typeface="+mn-ea"/>
                <a:cs typeface="+mn-cs"/>
              </a:rPr>
              <a:t>and data acquisition), process control, and kiosks, bought as appliances by</a:t>
            </a:r>
          </a:p>
          <a:p>
            <a:r>
              <a:rPr lang="en-US" sz="1200" kern="1200" dirty="0">
                <a:solidFill>
                  <a:schemeClr val="tx1"/>
                </a:solidFill>
                <a:effectLst/>
                <a:latin typeface="+mn-lt"/>
                <a:ea typeface="+mn-ea"/>
                <a:cs typeface="+mn-cs"/>
              </a:rPr>
              <a:t>enterprise OT people, primarily using wired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3. Personal technology: </a:t>
            </a:r>
            <a:r>
              <a:rPr lang="en-US" sz="1200" kern="1200" dirty="0">
                <a:solidFill>
                  <a:schemeClr val="tx1"/>
                </a:solidFill>
                <a:effectLst/>
                <a:latin typeface="+mn-lt"/>
                <a:ea typeface="+mn-ea"/>
                <a:cs typeface="+mn-cs"/>
              </a:rPr>
              <a:t>Smartphones, tablets, and eBook readers bought as IT</a:t>
            </a:r>
          </a:p>
          <a:p>
            <a:r>
              <a:rPr lang="en-US" sz="1200" kern="1200" dirty="0">
                <a:solidFill>
                  <a:schemeClr val="tx1"/>
                </a:solidFill>
                <a:effectLst/>
                <a:latin typeface="+mn-lt"/>
                <a:ea typeface="+mn-ea"/>
                <a:cs typeface="+mn-cs"/>
              </a:rPr>
              <a:t>devices by consumers (employees) exclusively using wireless connectivity and</a:t>
            </a:r>
          </a:p>
          <a:p>
            <a:r>
              <a:rPr lang="en-US" sz="1200" kern="1200" dirty="0">
                <a:solidFill>
                  <a:schemeClr val="tx1"/>
                </a:solidFill>
                <a:effectLst/>
                <a:latin typeface="+mn-lt"/>
                <a:ea typeface="+mn-ea"/>
                <a:cs typeface="+mn-cs"/>
              </a:rPr>
              <a:t>often multiple forms of wireless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Sensor/actuator technology: </a:t>
            </a:r>
            <a:r>
              <a:rPr lang="en-US" sz="1200" kern="1200" dirty="0">
                <a:solidFill>
                  <a:schemeClr val="tx1"/>
                </a:solidFill>
                <a:effectLst/>
                <a:latin typeface="+mn-lt"/>
                <a:ea typeface="+mn-ea"/>
                <a:cs typeface="+mn-cs"/>
              </a:rPr>
              <a:t>Single-purpose devices bought by consumers, IT,</a:t>
            </a:r>
          </a:p>
          <a:p>
            <a:r>
              <a:rPr lang="en-US" sz="1200" kern="1200" dirty="0">
                <a:solidFill>
                  <a:schemeClr val="tx1"/>
                </a:solidFill>
                <a:effectLst/>
                <a:latin typeface="+mn-lt"/>
                <a:ea typeface="+mn-ea"/>
                <a:cs typeface="+mn-cs"/>
              </a:rPr>
              <a:t>and OT people exclusively using wireless connectivity, generally of a single</a:t>
            </a:r>
          </a:p>
          <a:p>
            <a:r>
              <a:rPr lang="en-US" sz="1200" kern="1200" dirty="0">
                <a:solidFill>
                  <a:schemeClr val="tx1"/>
                </a:solidFill>
                <a:effectLst/>
                <a:latin typeface="+mn-lt"/>
                <a:ea typeface="+mn-ea"/>
                <a:cs typeface="+mn-cs"/>
              </a:rPr>
              <a:t>form, as part of larger systems.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Arial" pitchFamily="-109" charset="0"/>
                <a:ea typeface="+mn-ea"/>
                <a:cs typeface="+mn-cs"/>
              </a:rPr>
              <a:t>The fourth generation is usually thought of as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and which is marked by</a:t>
            </a:r>
          </a:p>
          <a:p>
            <a:r>
              <a:rPr lang="en-US" sz="1200" kern="1200" dirty="0">
                <a:solidFill>
                  <a:schemeClr val="tx1"/>
                </a:solidFill>
                <a:effectLst/>
                <a:latin typeface="Arial" pitchFamily="-109" charset="0"/>
                <a:ea typeface="+mn-ea"/>
                <a:cs typeface="+mn-cs"/>
              </a:rPr>
              <a:t>using billions of embedded devices.</a:t>
            </a:r>
          </a:p>
          <a:p>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006840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The key components of an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-enabled device are the following (see Figure 13.8):</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Sensor:</a:t>
            </a:r>
            <a:r>
              <a:rPr lang="en-US" sz="1200" kern="1200" dirty="0">
                <a:solidFill>
                  <a:schemeClr val="tx1"/>
                </a:solidFill>
                <a:effectLst/>
                <a:latin typeface="Arial" pitchFamily="-109" charset="0"/>
                <a:ea typeface="+mn-ea"/>
                <a:cs typeface="+mn-cs"/>
              </a:rPr>
              <a:t>  A sensor measures some parameter of a physical, chemical, or biological</a:t>
            </a:r>
          </a:p>
          <a:p>
            <a:r>
              <a:rPr lang="en-US" sz="1200" kern="1200" dirty="0">
                <a:solidFill>
                  <a:schemeClr val="tx1"/>
                </a:solidFill>
                <a:effectLst/>
                <a:latin typeface="Arial" pitchFamily="-109" charset="0"/>
                <a:ea typeface="+mn-ea"/>
                <a:cs typeface="+mn-cs"/>
              </a:rPr>
              <a:t>entity and delivers an electronic signal proportional to the observed</a:t>
            </a:r>
          </a:p>
          <a:p>
            <a:r>
              <a:rPr lang="en-US" sz="1200" kern="1200" dirty="0">
                <a:solidFill>
                  <a:schemeClr val="tx1"/>
                </a:solidFill>
                <a:effectLst/>
                <a:latin typeface="Arial" pitchFamily="-109" charset="0"/>
                <a:ea typeface="+mn-ea"/>
                <a:cs typeface="+mn-cs"/>
              </a:rPr>
              <a:t> characteristic, either in the form of an analog voltage level or a digital signal.</a:t>
            </a:r>
          </a:p>
          <a:p>
            <a:r>
              <a:rPr lang="en-US" sz="1200" kern="1200" dirty="0">
                <a:solidFill>
                  <a:schemeClr val="tx1"/>
                </a:solidFill>
                <a:effectLst/>
                <a:latin typeface="Arial" pitchFamily="-109" charset="0"/>
                <a:ea typeface="+mn-ea"/>
                <a:cs typeface="+mn-cs"/>
              </a:rPr>
              <a:t>In both cases, the sensor output is typically input to a microcontroller or other</a:t>
            </a:r>
          </a:p>
          <a:p>
            <a:r>
              <a:rPr lang="en-US" sz="1200" kern="1200" dirty="0">
                <a:solidFill>
                  <a:schemeClr val="tx1"/>
                </a:solidFill>
                <a:effectLst/>
                <a:latin typeface="Arial" pitchFamily="-109" charset="0"/>
                <a:ea typeface="+mn-ea"/>
                <a:cs typeface="+mn-cs"/>
              </a:rPr>
              <a:t>management element.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Actuator</a:t>
            </a:r>
            <a:r>
              <a:rPr lang="en-US" sz="1200" kern="1200" dirty="0">
                <a:solidFill>
                  <a:schemeClr val="tx1"/>
                </a:solidFill>
                <a:effectLst/>
                <a:latin typeface="Arial" pitchFamily="-109" charset="0"/>
                <a:ea typeface="+mn-ea"/>
                <a:cs typeface="+mn-cs"/>
              </a:rPr>
              <a:t>:  An actuator receives an electronic signal from a controller and</a:t>
            </a:r>
          </a:p>
          <a:p>
            <a:r>
              <a:rPr lang="en-US" sz="1200" kern="1200" dirty="0">
                <a:solidFill>
                  <a:schemeClr val="tx1"/>
                </a:solidFill>
                <a:effectLst/>
                <a:latin typeface="Arial" pitchFamily="-109" charset="0"/>
                <a:ea typeface="+mn-ea"/>
                <a:cs typeface="+mn-cs"/>
              </a:rPr>
              <a:t>responds by interacting with its environment to produce an effect on some</a:t>
            </a:r>
          </a:p>
          <a:p>
            <a:r>
              <a:rPr lang="en-US" sz="1200" kern="1200" dirty="0">
                <a:solidFill>
                  <a:schemeClr val="tx1"/>
                </a:solidFill>
                <a:effectLst/>
                <a:latin typeface="Arial" pitchFamily="-109" charset="0"/>
                <a:ea typeface="+mn-ea"/>
                <a:cs typeface="+mn-cs"/>
              </a:rPr>
              <a:t>parameter of a physical, chemical, or biological entity.</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Microcontroller:</a:t>
            </a:r>
            <a:r>
              <a:rPr lang="en-US" sz="1200" kern="1200" dirty="0">
                <a:solidFill>
                  <a:schemeClr val="tx1"/>
                </a:solidFill>
                <a:effectLst/>
                <a:latin typeface="Arial" pitchFamily="-109" charset="0"/>
                <a:ea typeface="+mn-ea"/>
                <a:cs typeface="+mn-cs"/>
              </a:rPr>
              <a:t>  The “smart” in a smart device is provided by a deeply embedded</a:t>
            </a:r>
          </a:p>
          <a:p>
            <a:r>
              <a:rPr lang="en-US" sz="1200" kern="1200" dirty="0">
                <a:solidFill>
                  <a:schemeClr val="tx1"/>
                </a:solidFill>
                <a:effectLst/>
                <a:latin typeface="Arial" pitchFamily="-109" charset="0"/>
                <a:ea typeface="+mn-ea"/>
                <a:cs typeface="+mn-cs"/>
              </a:rPr>
              <a:t>microcontroller.</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Transceiver:</a:t>
            </a:r>
            <a:r>
              <a:rPr lang="en-US" sz="1200" kern="1200" dirty="0">
                <a:solidFill>
                  <a:schemeClr val="tx1"/>
                </a:solidFill>
                <a:effectLst/>
                <a:latin typeface="Arial" pitchFamily="-109" charset="0"/>
                <a:ea typeface="+mn-ea"/>
                <a:cs typeface="+mn-cs"/>
              </a:rPr>
              <a:t>  A transceiver contains the electronics needed to transmit and</a:t>
            </a:r>
          </a:p>
          <a:p>
            <a:r>
              <a:rPr lang="en-US" sz="1200" kern="1200" dirty="0">
                <a:solidFill>
                  <a:schemeClr val="tx1"/>
                </a:solidFill>
                <a:effectLst/>
                <a:latin typeface="Arial" pitchFamily="-109" charset="0"/>
                <a:ea typeface="+mn-ea"/>
                <a:cs typeface="+mn-cs"/>
              </a:rPr>
              <a:t>receive data. Most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 contain a wireless transceiver, capable of communication</a:t>
            </a:r>
          </a:p>
          <a:p>
            <a:r>
              <a:rPr lang="en-US" sz="1200" kern="1200" dirty="0">
                <a:solidFill>
                  <a:schemeClr val="tx1"/>
                </a:solidFill>
                <a:effectLst/>
                <a:latin typeface="Arial" pitchFamily="-109" charset="0"/>
                <a:ea typeface="+mn-ea"/>
                <a:cs typeface="+mn-cs"/>
              </a:rPr>
              <a:t>using Wi-Fi, ZigBee, or some other wireless scheme.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Radio-frequency Identification (RFID):</a:t>
            </a:r>
            <a:r>
              <a:rPr lang="en-US" sz="1200" kern="1200" dirty="0">
                <a:solidFill>
                  <a:schemeClr val="tx1"/>
                </a:solidFill>
                <a:effectLst/>
                <a:latin typeface="Arial" pitchFamily="-109" charset="0"/>
                <a:ea typeface="+mn-ea"/>
                <a:cs typeface="+mn-cs"/>
              </a:rPr>
              <a:t>  (RFID) technology, which uses radio</a:t>
            </a:r>
          </a:p>
          <a:p>
            <a:r>
              <a:rPr lang="en-US" sz="1200" kern="1200" dirty="0">
                <a:solidFill>
                  <a:schemeClr val="tx1"/>
                </a:solidFill>
                <a:effectLst/>
                <a:latin typeface="Arial" pitchFamily="-109" charset="0"/>
                <a:ea typeface="+mn-ea"/>
                <a:cs typeface="+mn-cs"/>
              </a:rPr>
              <a:t>waves to identify items, is increasingly becoming an enabling technology for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a:t>
            </a:r>
          </a:p>
          <a:p>
            <a:r>
              <a:rPr lang="en-US" sz="1200" kern="1200" dirty="0">
                <a:solidFill>
                  <a:schemeClr val="tx1"/>
                </a:solidFill>
                <a:effectLst/>
                <a:latin typeface="Arial" pitchFamily="-109" charset="0"/>
                <a:ea typeface="+mn-ea"/>
                <a:cs typeface="+mn-cs"/>
              </a:rPr>
              <a:t>The main elements of an RFID system are tags and readers. RFID tags are small</a:t>
            </a:r>
          </a:p>
          <a:p>
            <a:r>
              <a:rPr lang="en-US" sz="1200" kern="1200" dirty="0">
                <a:solidFill>
                  <a:schemeClr val="tx1"/>
                </a:solidFill>
                <a:effectLst/>
                <a:latin typeface="Arial" pitchFamily="-109" charset="0"/>
                <a:ea typeface="+mn-ea"/>
                <a:cs typeface="+mn-cs"/>
              </a:rPr>
              <a:t>programmable devices used for object, animal, and human tracking. They come</a:t>
            </a:r>
          </a:p>
          <a:p>
            <a:r>
              <a:rPr lang="en-US" sz="1200" kern="1200" dirty="0">
                <a:solidFill>
                  <a:schemeClr val="tx1"/>
                </a:solidFill>
                <a:effectLst/>
                <a:latin typeface="Arial" pitchFamily="-109" charset="0"/>
                <a:ea typeface="+mn-ea"/>
                <a:cs typeface="+mn-cs"/>
              </a:rPr>
              <a:t>in a variety of shapes, sizes, functionalities, and costs. RFID readers acquire and</a:t>
            </a:r>
          </a:p>
          <a:p>
            <a:r>
              <a:rPr lang="en-US" sz="1200" kern="1200" dirty="0">
                <a:solidFill>
                  <a:schemeClr val="tx1"/>
                </a:solidFill>
                <a:effectLst/>
                <a:latin typeface="Arial" pitchFamily="-109" charset="0"/>
                <a:ea typeface="+mn-ea"/>
                <a:cs typeface="+mn-cs"/>
              </a:rPr>
              <a:t>sometimes rewrite information stored on RFID tags that come within operating</a:t>
            </a:r>
          </a:p>
          <a:p>
            <a:r>
              <a:rPr lang="en-US" sz="1200" kern="1200" dirty="0">
                <a:solidFill>
                  <a:schemeClr val="tx1"/>
                </a:solidFill>
                <a:effectLst/>
                <a:latin typeface="Arial" pitchFamily="-109" charset="0"/>
                <a:ea typeface="+mn-ea"/>
                <a:cs typeface="+mn-cs"/>
              </a:rPr>
              <a:t>range (a few inches up to several feet). Readers are usually connected to a computer</a:t>
            </a:r>
          </a:p>
          <a:p>
            <a:r>
              <a:rPr lang="en-US" sz="1200" kern="1200" dirty="0">
                <a:solidFill>
                  <a:schemeClr val="tx1"/>
                </a:solidFill>
                <a:effectLst/>
                <a:latin typeface="Arial" pitchFamily="-109" charset="0"/>
                <a:ea typeface="+mn-ea"/>
                <a:cs typeface="+mn-cs"/>
              </a:rPr>
              <a:t>system that records and formats the acquired information for further uses.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24</a:t>
            </a:fld>
            <a:endParaRPr lang="en-AU"/>
          </a:p>
        </p:txBody>
      </p:sp>
    </p:spTree>
    <p:extLst>
      <p:ext uri="{BB962C8B-B14F-4D97-AF65-F5344CB8AC3E}">
        <p14:creationId xmlns:p14="http://schemas.microsoft.com/office/powerpoint/2010/main" val="125856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To better understand the function of an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it is useful to view it in the context of a</a:t>
            </a:r>
          </a:p>
          <a:p>
            <a:r>
              <a:rPr lang="en-US" sz="1200" kern="1200" dirty="0">
                <a:solidFill>
                  <a:schemeClr val="tx1"/>
                </a:solidFill>
                <a:effectLst/>
                <a:latin typeface="Arial" pitchFamily="-109" charset="0"/>
                <a:ea typeface="+mn-ea"/>
                <a:cs typeface="+mn-cs"/>
              </a:rPr>
              <a:t>complete enterprise network that includes third-party networking and cloud computing</a:t>
            </a:r>
          </a:p>
          <a:p>
            <a:r>
              <a:rPr lang="en-US" sz="1200" kern="1200" dirty="0">
                <a:solidFill>
                  <a:schemeClr val="tx1"/>
                </a:solidFill>
                <a:effectLst/>
                <a:latin typeface="Arial" pitchFamily="-109" charset="0"/>
                <a:ea typeface="+mn-ea"/>
                <a:cs typeface="+mn-cs"/>
              </a:rPr>
              <a:t>elements. Figure 13.9 provides an overview illustration.</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25</a:t>
            </a:fld>
            <a:endParaRPr lang="en-AU"/>
          </a:p>
        </p:txBody>
      </p:sp>
    </p:spTree>
    <p:extLst>
      <p:ext uri="{BB962C8B-B14F-4D97-AF65-F5344CB8AC3E}">
        <p14:creationId xmlns:p14="http://schemas.microsoft.com/office/powerpoint/2010/main" val="1218936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the edge of a typical enterprise network is a network of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-enabled devices,</a:t>
            </a:r>
          </a:p>
          <a:p>
            <a:r>
              <a:rPr lang="en-US" sz="1200" kern="1200" dirty="0">
                <a:solidFill>
                  <a:schemeClr val="tx1"/>
                </a:solidFill>
                <a:effectLst/>
                <a:latin typeface="+mn-lt"/>
                <a:ea typeface="+mn-ea"/>
                <a:cs typeface="+mn-cs"/>
              </a:rPr>
              <a:t>consisting of sensors and perhaps actuators. These devices may communicate with</a:t>
            </a:r>
          </a:p>
          <a:p>
            <a:r>
              <a:rPr lang="en-US" sz="1200" kern="1200" dirty="0">
                <a:solidFill>
                  <a:schemeClr val="tx1"/>
                </a:solidFill>
                <a:effectLst/>
                <a:latin typeface="+mn-lt"/>
                <a:ea typeface="+mn-ea"/>
                <a:cs typeface="+mn-cs"/>
              </a:rPr>
              <a:t>one another. For example, a cluster of sensors may all transmit their data to one</a:t>
            </a:r>
          </a:p>
          <a:p>
            <a:r>
              <a:rPr lang="en-US" sz="1200" kern="1200" dirty="0">
                <a:solidFill>
                  <a:schemeClr val="tx1"/>
                </a:solidFill>
                <a:effectLst/>
                <a:latin typeface="+mn-lt"/>
                <a:ea typeface="+mn-ea"/>
                <a:cs typeface="+mn-cs"/>
              </a:rPr>
              <a:t>sensor that aggregates the data to be collected by a higher-level entity. At this</a:t>
            </a:r>
          </a:p>
          <a:p>
            <a:r>
              <a:rPr lang="en-US" sz="1200" kern="1200" dirty="0">
                <a:solidFill>
                  <a:schemeClr val="tx1"/>
                </a:solidFill>
                <a:effectLst/>
                <a:latin typeface="+mn-lt"/>
                <a:ea typeface="+mn-ea"/>
                <a:cs typeface="+mn-cs"/>
              </a:rPr>
              <a:t>level also there may also be a number of </a:t>
            </a:r>
            <a:r>
              <a:rPr lang="en-US" sz="1200" b="1" kern="1200" dirty="0">
                <a:solidFill>
                  <a:schemeClr val="tx1"/>
                </a:solidFill>
                <a:effectLst/>
                <a:latin typeface="+mn-lt"/>
                <a:ea typeface="+mn-ea"/>
                <a:cs typeface="+mn-cs"/>
              </a:rPr>
              <a:t>gateways</a:t>
            </a:r>
            <a:r>
              <a:rPr lang="en-US" sz="1200" kern="1200" dirty="0">
                <a:solidFill>
                  <a:schemeClr val="tx1"/>
                </a:solidFill>
                <a:effectLst/>
                <a:latin typeface="+mn-lt"/>
                <a:ea typeface="+mn-ea"/>
                <a:cs typeface="+mn-cs"/>
              </a:rPr>
              <a:t>. A gateway interconnects the</a:t>
            </a:r>
          </a:p>
          <a:p>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-enabled devices with the higher-level communication networks. It performs</a:t>
            </a:r>
          </a:p>
          <a:p>
            <a:r>
              <a:rPr lang="en-US" sz="1200" kern="1200" dirty="0">
                <a:solidFill>
                  <a:schemeClr val="tx1"/>
                </a:solidFill>
                <a:effectLst/>
                <a:latin typeface="+mn-lt"/>
                <a:ea typeface="+mn-ea"/>
                <a:cs typeface="+mn-cs"/>
              </a:rPr>
              <a:t>the necessary translation between the protocols used in the communication networks</a:t>
            </a:r>
          </a:p>
          <a:p>
            <a:r>
              <a:rPr lang="en-US" sz="1200" kern="1200" dirty="0">
                <a:solidFill>
                  <a:schemeClr val="tx1"/>
                </a:solidFill>
                <a:effectLst/>
                <a:latin typeface="+mn-lt"/>
                <a:ea typeface="+mn-ea"/>
                <a:cs typeface="+mn-cs"/>
              </a:rPr>
              <a:t>and those used by devices. A gateway may also perform a basic data aggregation</a:t>
            </a:r>
          </a:p>
          <a:p>
            <a:r>
              <a:rPr lang="en-US" sz="1200" kern="1200" dirty="0">
                <a:solidFill>
                  <a:schemeClr val="tx1"/>
                </a:solidFill>
                <a:effectLst/>
                <a:latin typeface="+mn-lt"/>
                <a:ea typeface="+mn-ea"/>
                <a:cs typeface="+mn-cs"/>
              </a:rPr>
              <a:t>function.</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229957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mn-lt"/>
                <a:ea typeface="+mn-ea"/>
                <a:cs typeface="+mn-cs"/>
              </a:rPr>
              <a:t> In many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deployments, massive amounts of data may be generated by a distributed</a:t>
            </a:r>
          </a:p>
          <a:p>
            <a:r>
              <a:rPr lang="en-US" sz="1200" kern="1200" dirty="0">
                <a:solidFill>
                  <a:schemeClr val="tx1"/>
                </a:solidFill>
                <a:effectLst/>
                <a:latin typeface="+mn-lt"/>
                <a:ea typeface="+mn-ea"/>
                <a:cs typeface="+mn-cs"/>
              </a:rPr>
              <a:t>network of sensors. For example, offshore oil fields and refineries can generate</a:t>
            </a:r>
          </a:p>
          <a:p>
            <a:r>
              <a:rPr lang="en-US" sz="1200" kern="1200" dirty="0">
                <a:solidFill>
                  <a:schemeClr val="tx1"/>
                </a:solidFill>
                <a:effectLst/>
                <a:latin typeface="+mn-lt"/>
                <a:ea typeface="+mn-ea"/>
                <a:cs typeface="+mn-cs"/>
              </a:rPr>
              <a:t>a terabyte of data per day. An airplane can create multiple terabytes of data per</a:t>
            </a:r>
          </a:p>
          <a:p>
            <a:r>
              <a:rPr lang="en-US" sz="1200" kern="1200" dirty="0">
                <a:solidFill>
                  <a:schemeClr val="tx1"/>
                </a:solidFill>
                <a:effectLst/>
                <a:latin typeface="+mn-lt"/>
                <a:ea typeface="+mn-ea"/>
                <a:cs typeface="+mn-cs"/>
              </a:rPr>
              <a:t>hour. Rather than store all of that data permanently (or at least for a long period) in</a:t>
            </a:r>
          </a:p>
          <a:p>
            <a:r>
              <a:rPr lang="en-US" sz="1200" kern="1200" dirty="0">
                <a:solidFill>
                  <a:schemeClr val="tx1"/>
                </a:solidFill>
                <a:effectLst/>
                <a:latin typeface="+mn-lt"/>
                <a:ea typeface="+mn-ea"/>
                <a:cs typeface="+mn-cs"/>
              </a:rPr>
              <a:t>central storage accessible to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applications, it is often desirable to do as much data</a:t>
            </a:r>
          </a:p>
          <a:p>
            <a:r>
              <a:rPr lang="en-US" sz="1200" kern="1200" dirty="0">
                <a:solidFill>
                  <a:schemeClr val="tx1"/>
                </a:solidFill>
                <a:effectLst/>
                <a:latin typeface="+mn-lt"/>
                <a:ea typeface="+mn-ea"/>
                <a:cs typeface="+mn-cs"/>
              </a:rPr>
              <a:t>processing close to the sensors as possible. Thus, the purpose of what is sometimes</a:t>
            </a:r>
          </a:p>
          <a:p>
            <a:r>
              <a:rPr lang="en-US" sz="1200" kern="1200" dirty="0">
                <a:solidFill>
                  <a:schemeClr val="tx1"/>
                </a:solidFill>
                <a:effectLst/>
                <a:latin typeface="+mn-lt"/>
                <a:ea typeface="+mn-ea"/>
                <a:cs typeface="+mn-cs"/>
              </a:rPr>
              <a:t>referred to as the edge computing level is to convert network data flows into information</a:t>
            </a:r>
          </a:p>
          <a:p>
            <a:r>
              <a:rPr lang="en-US" sz="1200" kern="1200" dirty="0">
                <a:solidFill>
                  <a:schemeClr val="tx1"/>
                </a:solidFill>
                <a:effectLst/>
                <a:latin typeface="+mn-lt"/>
                <a:ea typeface="+mn-ea"/>
                <a:cs typeface="+mn-cs"/>
              </a:rPr>
              <a:t>that is suitable for storage and higher-level processing. Processing elements</a:t>
            </a:r>
          </a:p>
          <a:p>
            <a:r>
              <a:rPr lang="en-US" sz="1200" kern="1200" dirty="0">
                <a:solidFill>
                  <a:schemeClr val="tx1"/>
                </a:solidFill>
                <a:effectLst/>
                <a:latin typeface="+mn-lt"/>
                <a:ea typeface="+mn-ea"/>
                <a:cs typeface="+mn-cs"/>
              </a:rPr>
              <a:t>at these level may deal with high volumes of data and perform data transformation</a:t>
            </a:r>
          </a:p>
          <a:p>
            <a:r>
              <a:rPr lang="en-US" sz="1200" kern="1200" dirty="0">
                <a:solidFill>
                  <a:schemeClr val="tx1"/>
                </a:solidFill>
                <a:effectLst/>
                <a:latin typeface="+mn-lt"/>
                <a:ea typeface="+mn-ea"/>
                <a:cs typeface="+mn-cs"/>
              </a:rPr>
              <a:t>operations, resulting in the storage of much lower volumes of data. The following are</a:t>
            </a:r>
          </a:p>
          <a:p>
            <a:r>
              <a:rPr lang="en-US" sz="1200" kern="1200" dirty="0">
                <a:solidFill>
                  <a:schemeClr val="tx1"/>
                </a:solidFill>
                <a:effectLst/>
                <a:latin typeface="+mn-lt"/>
                <a:ea typeface="+mn-ea"/>
                <a:cs typeface="+mn-cs"/>
              </a:rPr>
              <a:t>examples of fog computing operations: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Evaluation </a:t>
            </a:r>
            <a:r>
              <a:rPr lang="en-US" sz="1200" kern="1200" dirty="0">
                <a:solidFill>
                  <a:schemeClr val="tx1"/>
                </a:solidFill>
                <a:effectLst/>
                <a:latin typeface="+mn-lt"/>
                <a:ea typeface="+mn-ea"/>
                <a:cs typeface="+mn-cs"/>
              </a:rPr>
              <a:t>: Evaluating data for criteria as to whether it should be processed</a:t>
            </a:r>
          </a:p>
          <a:p>
            <a:r>
              <a:rPr lang="en-US" sz="1200" kern="1200" dirty="0">
                <a:solidFill>
                  <a:schemeClr val="tx1"/>
                </a:solidFill>
                <a:effectLst/>
                <a:latin typeface="+mn-lt"/>
                <a:ea typeface="+mn-ea"/>
                <a:cs typeface="+mn-cs"/>
              </a:rPr>
              <a:t>at a higher level.</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Formatting </a:t>
            </a:r>
            <a:r>
              <a:rPr lang="en-US" sz="1200" kern="1200" dirty="0">
                <a:solidFill>
                  <a:schemeClr val="tx1"/>
                </a:solidFill>
                <a:effectLst/>
                <a:latin typeface="+mn-lt"/>
                <a:ea typeface="+mn-ea"/>
                <a:cs typeface="+mn-cs"/>
              </a:rPr>
              <a:t>: Reformatting data for consistent higher-level processing.</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Expanding/decoding </a:t>
            </a:r>
            <a:r>
              <a:rPr lang="en-US" sz="1200" kern="1200" dirty="0">
                <a:solidFill>
                  <a:schemeClr val="tx1"/>
                </a:solidFill>
                <a:effectLst/>
                <a:latin typeface="+mn-lt"/>
                <a:ea typeface="+mn-ea"/>
                <a:cs typeface="+mn-cs"/>
              </a:rPr>
              <a:t>: Handling cryptic data with additional context (such as</a:t>
            </a:r>
          </a:p>
          <a:p>
            <a:r>
              <a:rPr lang="en-US" sz="1200" kern="1200" dirty="0">
                <a:solidFill>
                  <a:schemeClr val="tx1"/>
                </a:solidFill>
                <a:effectLst/>
                <a:latin typeface="+mn-lt"/>
                <a:ea typeface="+mn-ea"/>
                <a:cs typeface="+mn-cs"/>
              </a:rPr>
              <a:t>the origin).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Distillation/reduction </a:t>
            </a:r>
            <a:r>
              <a:rPr lang="en-US" sz="1200" kern="1200" dirty="0">
                <a:solidFill>
                  <a:schemeClr val="tx1"/>
                </a:solidFill>
                <a:effectLst/>
                <a:latin typeface="+mn-lt"/>
                <a:ea typeface="+mn-ea"/>
                <a:cs typeface="+mn-cs"/>
              </a:rPr>
              <a:t>: Reducing and/or summarizing data to minimize the</a:t>
            </a:r>
          </a:p>
          <a:p>
            <a:r>
              <a:rPr lang="en-US" sz="1200" kern="1200" dirty="0">
                <a:solidFill>
                  <a:schemeClr val="tx1"/>
                </a:solidFill>
                <a:effectLst/>
                <a:latin typeface="+mn-lt"/>
                <a:ea typeface="+mn-ea"/>
                <a:cs typeface="+mn-cs"/>
              </a:rPr>
              <a:t>impact of data and traffic on the network and higher-level processing systems.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Assessment </a:t>
            </a:r>
            <a:r>
              <a:rPr lang="en-US" sz="1200" kern="1200" dirty="0">
                <a:solidFill>
                  <a:schemeClr val="tx1"/>
                </a:solidFill>
                <a:effectLst/>
                <a:latin typeface="+mn-lt"/>
                <a:ea typeface="+mn-ea"/>
                <a:cs typeface="+mn-cs"/>
              </a:rPr>
              <a:t>: Determining whether data represents a threshold or alert; this</a:t>
            </a:r>
          </a:p>
          <a:p>
            <a:r>
              <a:rPr lang="en-US" sz="1200" kern="1200" dirty="0">
                <a:solidFill>
                  <a:schemeClr val="tx1"/>
                </a:solidFill>
                <a:effectLst/>
                <a:latin typeface="+mn-lt"/>
                <a:ea typeface="+mn-ea"/>
                <a:cs typeface="+mn-cs"/>
              </a:rPr>
              <a:t>could include redirecting data to additional destinations.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991317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Generally, fog computing devices they are deployed physically near the edge</a:t>
            </a:r>
          </a:p>
          <a:p>
            <a:r>
              <a:rPr lang="en-US" sz="1200" kern="1200" dirty="0">
                <a:solidFill>
                  <a:schemeClr val="tx1"/>
                </a:solidFill>
                <a:effectLst/>
                <a:latin typeface="+mn-lt"/>
                <a:ea typeface="+mn-ea"/>
                <a:cs typeface="+mn-cs"/>
              </a:rPr>
              <a:t>of the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network; that is, near the sensors and other data-generating devices. Thus,</a:t>
            </a:r>
          </a:p>
          <a:p>
            <a:r>
              <a:rPr lang="en-US" sz="1200" kern="1200" dirty="0">
                <a:solidFill>
                  <a:schemeClr val="tx1"/>
                </a:solidFill>
                <a:effectLst/>
                <a:latin typeface="+mn-lt"/>
                <a:ea typeface="+mn-ea"/>
                <a:cs typeface="+mn-cs"/>
              </a:rPr>
              <a:t>some of the basic processing of large volumes of generated data is offloaded and</a:t>
            </a:r>
          </a:p>
          <a:p>
            <a:r>
              <a:rPr lang="en-US" sz="1200" kern="1200" dirty="0">
                <a:solidFill>
                  <a:schemeClr val="tx1"/>
                </a:solidFill>
                <a:effectLst/>
                <a:latin typeface="+mn-lt"/>
                <a:ea typeface="+mn-ea"/>
                <a:cs typeface="+mn-cs"/>
              </a:rPr>
              <a:t>outsourced from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application software located at the center.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Fog computing and fog services are expected to be a distinguishing characteristic</a:t>
            </a:r>
          </a:p>
          <a:p>
            <a:r>
              <a:rPr lang="en-US" sz="1200" kern="1200" dirty="0">
                <a:solidFill>
                  <a:schemeClr val="tx1"/>
                </a:solidFill>
                <a:effectLst/>
                <a:latin typeface="+mn-lt"/>
                <a:ea typeface="+mn-ea"/>
                <a:cs typeface="+mn-cs"/>
              </a:rPr>
              <a:t>of the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Fog computing represents an opposite trend in modern networking</a:t>
            </a:r>
          </a:p>
          <a:p>
            <a:r>
              <a:rPr lang="en-US" sz="1200" kern="1200" dirty="0">
                <a:solidFill>
                  <a:schemeClr val="tx1"/>
                </a:solidFill>
                <a:effectLst/>
                <a:latin typeface="+mn-lt"/>
                <a:ea typeface="+mn-ea"/>
                <a:cs typeface="+mn-cs"/>
              </a:rPr>
              <a:t>from cloud computing. With cloud computing, massive, centralized storage and processing</a:t>
            </a:r>
          </a:p>
          <a:p>
            <a:r>
              <a:rPr lang="en-US" sz="1200" kern="1200" dirty="0">
                <a:solidFill>
                  <a:schemeClr val="tx1"/>
                </a:solidFill>
                <a:effectLst/>
                <a:latin typeface="+mn-lt"/>
                <a:ea typeface="+mn-ea"/>
                <a:cs typeface="+mn-cs"/>
              </a:rPr>
              <a:t>resources are made available to distributed customers over cloud networking</a:t>
            </a:r>
          </a:p>
          <a:p>
            <a:r>
              <a:rPr lang="en-US" sz="1200" kern="1200" dirty="0">
                <a:solidFill>
                  <a:schemeClr val="tx1"/>
                </a:solidFill>
                <a:effectLst/>
                <a:latin typeface="+mn-lt"/>
                <a:ea typeface="+mn-ea"/>
                <a:cs typeface="+mn-cs"/>
              </a:rPr>
              <a:t>facilities to a relatively small number of users. With fog computing, massive numbers</a:t>
            </a:r>
          </a:p>
          <a:p>
            <a:r>
              <a:rPr lang="en-US" sz="1200" kern="1200" dirty="0">
                <a:solidFill>
                  <a:schemeClr val="tx1"/>
                </a:solidFill>
                <a:effectLst/>
                <a:latin typeface="+mn-lt"/>
                <a:ea typeface="+mn-ea"/>
                <a:cs typeface="+mn-cs"/>
              </a:rPr>
              <a:t>of individual smart objects are interconnected with fog networking facilities that</a:t>
            </a:r>
          </a:p>
          <a:p>
            <a:r>
              <a:rPr lang="en-US" sz="1200" kern="1200" dirty="0">
                <a:solidFill>
                  <a:schemeClr val="tx1"/>
                </a:solidFill>
                <a:effectLst/>
                <a:latin typeface="+mn-lt"/>
                <a:ea typeface="+mn-ea"/>
                <a:cs typeface="+mn-cs"/>
              </a:rPr>
              <a:t>provide processing and storage resources close to the edge devices in an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Fog</a:t>
            </a:r>
          </a:p>
          <a:p>
            <a:r>
              <a:rPr lang="en-US" sz="1200" kern="1200" dirty="0">
                <a:solidFill>
                  <a:schemeClr val="tx1"/>
                </a:solidFill>
                <a:effectLst/>
                <a:latin typeface="+mn-lt"/>
                <a:ea typeface="+mn-ea"/>
                <a:cs typeface="+mn-cs"/>
              </a:rPr>
              <a:t>computing addresses the challenges raised by the activity of thousands or millions of</a:t>
            </a:r>
          </a:p>
          <a:p>
            <a:r>
              <a:rPr lang="en-US" sz="1200" kern="1200" dirty="0">
                <a:solidFill>
                  <a:schemeClr val="tx1"/>
                </a:solidFill>
                <a:effectLst/>
                <a:latin typeface="+mn-lt"/>
                <a:ea typeface="+mn-ea"/>
                <a:cs typeface="+mn-cs"/>
              </a:rPr>
              <a:t>smart devices, including security, privacy, network capacity constraints, and latency</a:t>
            </a:r>
          </a:p>
          <a:p>
            <a:r>
              <a:rPr lang="en-US" sz="1200" kern="1200" dirty="0">
                <a:solidFill>
                  <a:schemeClr val="tx1"/>
                </a:solidFill>
                <a:effectLst/>
                <a:latin typeface="+mn-lt"/>
                <a:ea typeface="+mn-ea"/>
                <a:cs typeface="+mn-cs"/>
              </a:rPr>
              <a:t>requirements. The term fog computing  is inspired by the fact that fog tends to hover</a:t>
            </a:r>
          </a:p>
          <a:p>
            <a:r>
              <a:rPr lang="en-US" sz="1200" kern="1200" dirty="0">
                <a:solidFill>
                  <a:schemeClr val="tx1"/>
                </a:solidFill>
                <a:effectLst/>
                <a:latin typeface="+mn-lt"/>
                <a:ea typeface="+mn-ea"/>
                <a:cs typeface="+mn-cs"/>
              </a:rPr>
              <a:t>low to the ground, whereas clouds are high in the sky.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063398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The core network, also referred to as a </a:t>
            </a:r>
            <a:r>
              <a:rPr lang="en-US" sz="1200" b="1" kern="1200" dirty="0">
                <a:solidFill>
                  <a:schemeClr val="tx1"/>
                </a:solidFill>
                <a:effectLst/>
                <a:latin typeface="+mn-lt"/>
                <a:ea typeface="+mn-ea"/>
                <a:cs typeface="+mn-cs"/>
              </a:rPr>
              <a:t>backbone network</a:t>
            </a:r>
            <a:r>
              <a:rPr lang="en-US" sz="1200" b="0" kern="1200" dirty="0">
                <a:solidFill>
                  <a:schemeClr val="tx1"/>
                </a:solidFill>
                <a:effectLst/>
                <a:latin typeface="+mn-lt"/>
                <a:ea typeface="+mn-ea"/>
                <a:cs typeface="+mn-cs"/>
              </a:rPr>
              <a:t>, connects geographically</a:t>
            </a:r>
          </a:p>
          <a:p>
            <a:r>
              <a:rPr lang="en-US" sz="1200" b="0" kern="1200" dirty="0">
                <a:solidFill>
                  <a:schemeClr val="tx1"/>
                </a:solidFill>
                <a:effectLst/>
                <a:latin typeface="+mn-lt"/>
                <a:ea typeface="+mn-ea"/>
                <a:cs typeface="+mn-cs"/>
              </a:rPr>
              <a:t>dispersed fog networks as well as providing access to other </a:t>
            </a:r>
            <a:r>
              <a:rPr lang="en-US" sz="1200" kern="1200" dirty="0">
                <a:solidFill>
                  <a:schemeClr val="tx1"/>
                </a:solidFill>
                <a:effectLst/>
                <a:latin typeface="+mn-lt"/>
                <a:ea typeface="+mn-ea"/>
                <a:cs typeface="+mn-cs"/>
              </a:rPr>
              <a:t>networks that are not part</a:t>
            </a:r>
          </a:p>
          <a:p>
            <a:r>
              <a:rPr lang="en-US" sz="1200" kern="1200" dirty="0">
                <a:solidFill>
                  <a:schemeClr val="tx1"/>
                </a:solidFill>
                <a:effectLst/>
                <a:latin typeface="+mn-lt"/>
                <a:ea typeface="+mn-ea"/>
                <a:cs typeface="+mn-cs"/>
              </a:rPr>
              <a:t>of the enterprise network. Typically, the core network will use very high-performance</a:t>
            </a:r>
          </a:p>
          <a:p>
            <a:r>
              <a:rPr lang="en-US" sz="1200" kern="1200" dirty="0">
                <a:solidFill>
                  <a:schemeClr val="tx1"/>
                </a:solidFill>
                <a:effectLst/>
                <a:latin typeface="+mn-lt"/>
                <a:ea typeface="+mn-ea"/>
                <a:cs typeface="+mn-cs"/>
              </a:rPr>
              <a:t>routers, high-capacity transmission lines, and multiple interconnected routers for</a:t>
            </a:r>
          </a:p>
          <a:p>
            <a:r>
              <a:rPr lang="en-US" sz="1200" kern="1200" dirty="0">
                <a:solidFill>
                  <a:schemeClr val="tx1"/>
                </a:solidFill>
                <a:effectLst/>
                <a:latin typeface="+mn-lt"/>
                <a:ea typeface="+mn-ea"/>
                <a:cs typeface="+mn-cs"/>
              </a:rPr>
              <a:t>increased redundancy and capacity. The core network may also connect to high-performance,</a:t>
            </a:r>
          </a:p>
          <a:p>
            <a:r>
              <a:rPr lang="en-US" sz="1200" kern="1200" dirty="0">
                <a:solidFill>
                  <a:schemeClr val="tx1"/>
                </a:solidFill>
                <a:effectLst/>
                <a:latin typeface="+mn-lt"/>
                <a:ea typeface="+mn-ea"/>
                <a:cs typeface="+mn-cs"/>
              </a:rPr>
              <a:t>high-capacity servers such as large database servers and private cloud</a:t>
            </a:r>
          </a:p>
          <a:p>
            <a:r>
              <a:rPr lang="en-US" sz="1200" kern="1200" dirty="0">
                <a:solidFill>
                  <a:schemeClr val="tx1"/>
                </a:solidFill>
                <a:effectLst/>
                <a:latin typeface="+mn-lt"/>
                <a:ea typeface="+mn-ea"/>
                <a:cs typeface="+mn-cs"/>
              </a:rPr>
              <a:t> facilities. Some of the core routers may be purely internal, providing redundancy and</a:t>
            </a:r>
          </a:p>
          <a:p>
            <a:r>
              <a:rPr lang="en-US" sz="1200" kern="1200" dirty="0">
                <a:solidFill>
                  <a:schemeClr val="tx1"/>
                </a:solidFill>
                <a:effectLst/>
                <a:latin typeface="+mn-lt"/>
                <a:ea typeface="+mn-ea"/>
                <a:cs typeface="+mn-cs"/>
              </a:rPr>
              <a:t>additional capacity without serving as edge routers.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72608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The cloud network provides storage and processing capabilities for the massive</a:t>
            </a:r>
          </a:p>
          <a:p>
            <a:r>
              <a:rPr lang="en-US" sz="1200" kern="1200" dirty="0">
                <a:solidFill>
                  <a:schemeClr val="tx1"/>
                </a:solidFill>
                <a:effectLst/>
                <a:latin typeface="Arial" pitchFamily="-109" charset="0"/>
                <a:ea typeface="+mn-ea"/>
                <a:cs typeface="+mn-cs"/>
              </a:rPr>
              <a:t>amounts of aggregated data that originate in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-enabled devices at the edge.</a:t>
            </a:r>
          </a:p>
          <a:p>
            <a:r>
              <a:rPr lang="en-US" sz="1200" kern="1200" dirty="0">
                <a:solidFill>
                  <a:schemeClr val="tx1"/>
                </a:solidFill>
                <a:effectLst/>
                <a:latin typeface="Arial" pitchFamily="-109" charset="0"/>
                <a:ea typeface="+mn-ea"/>
                <a:cs typeface="+mn-cs"/>
              </a:rPr>
              <a:t>Cloud servers also host the applications that (1) interact with and manage the </a:t>
            </a:r>
            <a:r>
              <a:rPr lang="en-US" sz="1200" kern="1200" dirty="0" err="1">
                <a:solidFill>
                  <a:schemeClr val="tx1"/>
                </a:solidFill>
                <a:effectLst/>
                <a:latin typeface="Arial" pitchFamily="-109" charset="0"/>
                <a:ea typeface="+mn-ea"/>
                <a:cs typeface="+mn-cs"/>
              </a:rPr>
              <a:t>IoT</a:t>
            </a:r>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devices, and (2) analyze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-generated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Table 13.4 compares cloud and fog computing.</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2468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NIST defines cloud computing, in NIST SP-800-145 (The NIST Definition of Cloud</a:t>
            </a:r>
          </a:p>
          <a:p>
            <a:r>
              <a:rPr lang="en-US" sz="1200" kern="1200" dirty="0">
                <a:solidFill>
                  <a:schemeClr val="tx1"/>
                </a:solidFill>
                <a:effectLst/>
                <a:latin typeface="+mn-lt"/>
                <a:ea typeface="+mn-ea"/>
                <a:cs typeface="+mn-cs"/>
              </a:rPr>
              <a:t>Computing ) as follows: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computing: A model for enabling ubiquitous, convenient, on-demand network</a:t>
            </a:r>
          </a:p>
          <a:p>
            <a:r>
              <a:rPr lang="en-US" sz="1200" kern="1200" dirty="0">
                <a:solidFill>
                  <a:schemeClr val="tx1"/>
                </a:solidFill>
                <a:effectLst/>
                <a:latin typeface="+mn-lt"/>
                <a:ea typeface="+mn-ea"/>
                <a:cs typeface="+mn-cs"/>
              </a:rPr>
              <a:t>access to a shared pool of configurable computing resources (e.g., networks,</a:t>
            </a:r>
          </a:p>
          <a:p>
            <a:r>
              <a:rPr lang="en-US" sz="1200" kern="1200" dirty="0">
                <a:solidFill>
                  <a:schemeClr val="tx1"/>
                </a:solidFill>
                <a:effectLst/>
                <a:latin typeface="+mn-lt"/>
                <a:ea typeface="+mn-ea"/>
                <a:cs typeface="+mn-cs"/>
              </a:rPr>
              <a:t>servers, storage, applications, and services) that can be rapidly provisioned and</a:t>
            </a:r>
          </a:p>
          <a:p>
            <a:r>
              <a:rPr lang="en-US" sz="1200" kern="1200" dirty="0">
                <a:solidFill>
                  <a:schemeClr val="tx1"/>
                </a:solidFill>
                <a:effectLst/>
                <a:latin typeface="+mn-lt"/>
                <a:ea typeface="+mn-ea"/>
                <a:cs typeface="+mn-cs"/>
              </a:rPr>
              <a:t>released with minimal management effort or service provider interaction. This</a:t>
            </a:r>
          </a:p>
          <a:p>
            <a:r>
              <a:rPr lang="en-US" sz="1200" kern="1200" dirty="0">
                <a:solidFill>
                  <a:schemeClr val="tx1"/>
                </a:solidFill>
                <a:effectLst/>
                <a:latin typeface="+mn-lt"/>
                <a:ea typeface="+mn-ea"/>
                <a:cs typeface="+mn-cs"/>
              </a:rPr>
              <a:t>cloud model promotes availability and is composed of five essential characteristics,</a:t>
            </a:r>
          </a:p>
          <a:p>
            <a:r>
              <a:rPr lang="en-US" sz="1200" kern="1200" dirty="0">
                <a:solidFill>
                  <a:schemeClr val="tx1"/>
                </a:solidFill>
                <a:effectLst/>
                <a:latin typeface="+mn-lt"/>
                <a:ea typeface="+mn-ea"/>
                <a:cs typeface="+mn-cs"/>
              </a:rPr>
              <a:t>three service models, and four deployment models.</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34889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is perhaps the most complex and undeveloped area of network security. To</a:t>
            </a:r>
          </a:p>
          <a:p>
            <a:r>
              <a:rPr lang="en-US" sz="1200" kern="1200" dirty="0">
                <a:solidFill>
                  <a:schemeClr val="tx1"/>
                </a:solidFill>
                <a:effectLst/>
                <a:latin typeface="Arial" pitchFamily="-109" charset="0"/>
                <a:ea typeface="+mn-ea"/>
                <a:cs typeface="+mn-cs"/>
              </a:rPr>
              <a:t>see this, consider Figure 13.10, which shows the main elements of interest for </a:t>
            </a:r>
            <a:r>
              <a:rPr lang="en-US" sz="1200" kern="1200" dirty="0" err="1">
                <a:solidFill>
                  <a:schemeClr val="tx1"/>
                </a:solidFill>
                <a:effectLst/>
                <a:latin typeface="Arial" pitchFamily="-109" charset="0"/>
                <a:ea typeface="+mn-ea"/>
                <a:cs typeface="+mn-cs"/>
              </a:rPr>
              <a:t>IoT</a:t>
            </a:r>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security. At the center of the network are the application platforms, data storage</a:t>
            </a:r>
          </a:p>
          <a:p>
            <a:r>
              <a:rPr lang="en-US" sz="1200" kern="1200" dirty="0">
                <a:solidFill>
                  <a:schemeClr val="tx1"/>
                </a:solidFill>
                <a:effectLst/>
                <a:latin typeface="Arial" pitchFamily="-109" charset="0"/>
                <a:ea typeface="+mn-ea"/>
                <a:cs typeface="+mn-cs"/>
              </a:rPr>
              <a:t>servers, and network and security management systems. These central systems</a:t>
            </a:r>
          </a:p>
          <a:p>
            <a:r>
              <a:rPr lang="en-US" sz="1200" kern="1200" dirty="0">
                <a:solidFill>
                  <a:schemeClr val="tx1"/>
                </a:solidFill>
                <a:effectLst/>
                <a:latin typeface="Arial" pitchFamily="-109" charset="0"/>
                <a:ea typeface="+mn-ea"/>
                <a:cs typeface="+mn-cs"/>
              </a:rPr>
              <a:t>gather data from sensors, send control signals to actuators, and are responsible</a:t>
            </a:r>
          </a:p>
          <a:p>
            <a:r>
              <a:rPr lang="en-US" sz="1200" kern="1200" dirty="0">
                <a:solidFill>
                  <a:schemeClr val="tx1"/>
                </a:solidFill>
                <a:effectLst/>
                <a:latin typeface="Arial" pitchFamily="-109" charset="0"/>
                <a:ea typeface="+mn-ea"/>
                <a:cs typeface="+mn-cs"/>
              </a:rPr>
              <a:t>for managing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 and their communication networks. At the edge of</a:t>
            </a:r>
          </a:p>
          <a:p>
            <a:r>
              <a:rPr lang="en-US" sz="1200" kern="1200" dirty="0">
                <a:solidFill>
                  <a:schemeClr val="tx1"/>
                </a:solidFill>
                <a:effectLst/>
                <a:latin typeface="Arial" pitchFamily="-109" charset="0"/>
                <a:ea typeface="+mn-ea"/>
                <a:cs typeface="+mn-cs"/>
              </a:rPr>
              <a:t>the network are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-enabled devices, some of which are quite simple constrained</a:t>
            </a:r>
          </a:p>
          <a:p>
            <a:r>
              <a:rPr lang="en-US" sz="1200" kern="1200" dirty="0">
                <a:solidFill>
                  <a:schemeClr val="tx1"/>
                </a:solidFill>
                <a:effectLst/>
                <a:latin typeface="Arial" pitchFamily="-109" charset="0"/>
                <a:ea typeface="+mn-ea"/>
                <a:cs typeface="+mn-cs"/>
              </a:rPr>
              <a:t>devices, and some of which are more intelligent unconstrained devices. As well,</a:t>
            </a:r>
          </a:p>
          <a:p>
            <a:r>
              <a:rPr lang="en-US" sz="1200" kern="1200" dirty="0">
                <a:solidFill>
                  <a:schemeClr val="tx1"/>
                </a:solidFill>
                <a:effectLst/>
                <a:latin typeface="Arial" pitchFamily="-109" charset="0"/>
                <a:ea typeface="+mn-ea"/>
                <a:cs typeface="+mn-cs"/>
              </a:rPr>
              <a:t>gateways may perform protocol conversion and other networking service on behalf</a:t>
            </a:r>
          </a:p>
          <a:p>
            <a:r>
              <a:rPr lang="en-US" sz="1200" kern="1200" dirty="0">
                <a:solidFill>
                  <a:schemeClr val="tx1"/>
                </a:solidFill>
                <a:effectLst/>
                <a:latin typeface="Arial" pitchFamily="-109" charset="0"/>
                <a:ea typeface="+mn-ea"/>
                <a:cs typeface="+mn-cs"/>
              </a:rPr>
              <a:t>of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13.10 illustrates a number of typical scenarios for interconnection and</a:t>
            </a:r>
          </a:p>
          <a:p>
            <a:r>
              <a:rPr lang="en-US" sz="1200" kern="1200" dirty="0">
                <a:solidFill>
                  <a:schemeClr val="tx1"/>
                </a:solidFill>
                <a:effectLst/>
                <a:latin typeface="Arial" pitchFamily="-109" charset="0"/>
                <a:ea typeface="+mn-ea"/>
                <a:cs typeface="+mn-cs"/>
              </a:rPr>
              <a:t>the inclusion of security features. The shading in Figure 13.10 indicates the systems</a:t>
            </a:r>
          </a:p>
          <a:p>
            <a:r>
              <a:rPr lang="en-US" sz="1200" kern="1200" dirty="0">
                <a:solidFill>
                  <a:schemeClr val="tx1"/>
                </a:solidFill>
                <a:effectLst/>
                <a:latin typeface="Arial" pitchFamily="-109" charset="0"/>
                <a:ea typeface="+mn-ea"/>
                <a:cs typeface="+mn-cs"/>
              </a:rPr>
              <a:t>that support at least some of these functions. Typically, gateways will implement</a:t>
            </a:r>
          </a:p>
          <a:p>
            <a:r>
              <a:rPr lang="en-US" sz="1200" kern="1200" dirty="0">
                <a:solidFill>
                  <a:schemeClr val="tx1"/>
                </a:solidFill>
                <a:effectLst/>
                <a:latin typeface="Arial" pitchFamily="-109" charset="0"/>
                <a:ea typeface="+mn-ea"/>
                <a:cs typeface="+mn-cs"/>
              </a:rPr>
              <a:t>secure functions, such as TLS and IPsec. Unconstrained devices may or may not</a:t>
            </a:r>
          </a:p>
          <a:p>
            <a:r>
              <a:rPr lang="en-US" sz="1200" kern="1200" dirty="0">
                <a:solidFill>
                  <a:schemeClr val="tx1"/>
                </a:solidFill>
                <a:effectLst/>
                <a:latin typeface="Arial" pitchFamily="-109" charset="0"/>
                <a:ea typeface="+mn-ea"/>
                <a:cs typeface="+mn-cs"/>
              </a:rPr>
              <a:t>implement some security capability. Constrained devices generally have limited or no</a:t>
            </a:r>
          </a:p>
          <a:p>
            <a:r>
              <a:rPr lang="en-US" sz="1200" kern="1200" dirty="0">
                <a:solidFill>
                  <a:schemeClr val="tx1"/>
                </a:solidFill>
                <a:effectLst/>
                <a:latin typeface="Arial" pitchFamily="-109" charset="0"/>
                <a:ea typeface="+mn-ea"/>
                <a:cs typeface="+mn-cs"/>
              </a:rPr>
              <a:t>security features. As suggested in the figure, gateway devices can provide secure communication</a:t>
            </a:r>
          </a:p>
          <a:p>
            <a:r>
              <a:rPr lang="en-US" sz="1200" kern="1200" dirty="0">
                <a:solidFill>
                  <a:schemeClr val="tx1"/>
                </a:solidFill>
                <a:effectLst/>
                <a:latin typeface="Arial" pitchFamily="-109" charset="0"/>
                <a:ea typeface="+mn-ea"/>
                <a:cs typeface="+mn-cs"/>
              </a:rPr>
              <a:t>between the gateway and the devices at the center, such as application</a:t>
            </a:r>
          </a:p>
          <a:p>
            <a:r>
              <a:rPr lang="en-US" sz="1200" kern="1200" dirty="0">
                <a:solidFill>
                  <a:schemeClr val="tx1"/>
                </a:solidFill>
                <a:effectLst/>
                <a:latin typeface="Arial" pitchFamily="-109" charset="0"/>
                <a:ea typeface="+mn-ea"/>
                <a:cs typeface="+mn-cs"/>
              </a:rPr>
              <a:t>platforms and management platforms. However, any constrained or unconstrained</a:t>
            </a:r>
          </a:p>
          <a:p>
            <a:r>
              <a:rPr lang="en-US" sz="1200" kern="1200" dirty="0">
                <a:solidFill>
                  <a:schemeClr val="tx1"/>
                </a:solidFill>
                <a:effectLst/>
                <a:latin typeface="Arial" pitchFamily="-109" charset="0"/>
                <a:ea typeface="+mn-ea"/>
                <a:cs typeface="+mn-cs"/>
              </a:rPr>
              <a:t>devices attached to the gateway are outside the zone of security established between</a:t>
            </a:r>
          </a:p>
          <a:p>
            <a:r>
              <a:rPr lang="en-US" sz="1200" kern="1200" dirty="0">
                <a:solidFill>
                  <a:schemeClr val="tx1"/>
                </a:solidFill>
                <a:effectLst/>
                <a:latin typeface="Arial" pitchFamily="-109" charset="0"/>
                <a:ea typeface="+mn-ea"/>
                <a:cs typeface="+mn-cs"/>
              </a:rPr>
              <a:t>the gateway and the central systems. As shown, unconstrained devices can communicate</a:t>
            </a:r>
          </a:p>
          <a:p>
            <a:r>
              <a:rPr lang="en-US" sz="1200" kern="1200" dirty="0">
                <a:solidFill>
                  <a:schemeClr val="tx1"/>
                </a:solidFill>
                <a:effectLst/>
                <a:latin typeface="Arial" pitchFamily="-109" charset="0"/>
                <a:ea typeface="+mn-ea"/>
                <a:cs typeface="+mn-cs"/>
              </a:rPr>
              <a:t>directly with the center and support security functions. However, constrained</a:t>
            </a:r>
          </a:p>
          <a:p>
            <a:r>
              <a:rPr lang="en-US" sz="1200" kern="1200" dirty="0">
                <a:solidFill>
                  <a:schemeClr val="tx1"/>
                </a:solidFill>
                <a:effectLst/>
                <a:latin typeface="Arial" pitchFamily="-109" charset="0"/>
                <a:ea typeface="+mn-ea"/>
                <a:cs typeface="+mn-cs"/>
              </a:rPr>
              <a:t>devices that are not connected to gateways have no secure communications with</a:t>
            </a:r>
          </a:p>
          <a:p>
            <a:r>
              <a:rPr lang="en-US" sz="1200" kern="1200" dirty="0">
                <a:solidFill>
                  <a:schemeClr val="tx1"/>
                </a:solidFill>
                <a:effectLst/>
                <a:latin typeface="Arial" pitchFamily="-109" charset="0"/>
                <a:ea typeface="+mn-ea"/>
                <a:cs typeface="+mn-cs"/>
              </a:rPr>
              <a:t>central devices.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31</a:t>
            </a:fld>
            <a:endParaRPr lang="en-AU"/>
          </a:p>
        </p:txBody>
      </p:sp>
    </p:spTree>
    <p:extLst>
      <p:ext uri="{BB962C8B-B14F-4D97-AF65-F5344CB8AC3E}">
        <p14:creationId xmlns:p14="http://schemas.microsoft.com/office/powerpoint/2010/main" val="1869947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In an often-quoted 2014 article, security expert Bruce </a:t>
            </a:r>
            <a:r>
              <a:rPr lang="en-US" sz="1200" kern="1200" dirty="0" err="1">
                <a:solidFill>
                  <a:schemeClr val="tx1"/>
                </a:solidFill>
                <a:effectLst/>
                <a:latin typeface="Arial" pitchFamily="-109" charset="0"/>
                <a:ea typeface="+mn-ea"/>
                <a:cs typeface="+mn-cs"/>
              </a:rPr>
              <a:t>Schneier</a:t>
            </a:r>
            <a:r>
              <a:rPr lang="en-US" sz="1200" kern="1200" dirty="0">
                <a:solidFill>
                  <a:schemeClr val="tx1"/>
                </a:solidFill>
                <a:effectLst/>
                <a:latin typeface="Arial" pitchFamily="-109" charset="0"/>
                <a:ea typeface="+mn-ea"/>
                <a:cs typeface="+mn-cs"/>
              </a:rPr>
              <a:t> stated that we are at</a:t>
            </a:r>
          </a:p>
          <a:p>
            <a:r>
              <a:rPr lang="en-US" sz="1200" kern="1200" dirty="0">
                <a:solidFill>
                  <a:schemeClr val="tx1"/>
                </a:solidFill>
                <a:effectLst/>
                <a:latin typeface="Arial" pitchFamily="-109" charset="0"/>
                <a:ea typeface="+mn-ea"/>
                <a:cs typeface="+mn-cs"/>
              </a:rPr>
              <a:t>a crisis point with regard to the security of embedded systems, including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a:t>
            </a:r>
          </a:p>
          <a:p>
            <a:r>
              <a:rPr lang="en-US" sz="1200" kern="1200" dirty="0">
                <a:solidFill>
                  <a:schemeClr val="tx1"/>
                </a:solidFill>
                <a:effectLst/>
                <a:latin typeface="Arial" pitchFamily="-109" charset="0"/>
                <a:ea typeface="+mn-ea"/>
                <a:cs typeface="+mn-cs"/>
              </a:rPr>
              <a:t>[SCHN14]. The embedded devices are riddled with vulnerabilities and there is no</a:t>
            </a:r>
          </a:p>
          <a:p>
            <a:r>
              <a:rPr lang="en-US" sz="1200" kern="1200" dirty="0">
                <a:solidFill>
                  <a:schemeClr val="tx1"/>
                </a:solidFill>
                <a:effectLst/>
                <a:latin typeface="Arial" pitchFamily="-109" charset="0"/>
                <a:ea typeface="+mn-ea"/>
                <a:cs typeface="+mn-cs"/>
              </a:rPr>
              <a:t>good way to patch them. The chip manufacturers have strong incentives to produce</a:t>
            </a:r>
          </a:p>
          <a:p>
            <a:r>
              <a:rPr lang="en-US" sz="1200" kern="1200" dirty="0">
                <a:solidFill>
                  <a:schemeClr val="tx1"/>
                </a:solidFill>
                <a:effectLst/>
                <a:latin typeface="Arial" pitchFamily="-109" charset="0"/>
                <a:ea typeface="+mn-ea"/>
                <a:cs typeface="+mn-cs"/>
              </a:rPr>
              <a:t>their product with its firmware and software as quickly and cheaply as possible. The</a:t>
            </a:r>
          </a:p>
          <a:p>
            <a:r>
              <a:rPr lang="en-US" sz="1200" kern="1200" dirty="0">
                <a:solidFill>
                  <a:schemeClr val="tx1"/>
                </a:solidFill>
                <a:effectLst/>
                <a:latin typeface="Arial" pitchFamily="-109" charset="0"/>
                <a:ea typeface="+mn-ea"/>
                <a:cs typeface="+mn-cs"/>
              </a:rPr>
              <a:t>device manufacturers choose a chip based on price and features and do very little</a:t>
            </a:r>
          </a:p>
          <a:p>
            <a:r>
              <a:rPr lang="en-US" sz="1200" kern="1200" dirty="0">
                <a:solidFill>
                  <a:schemeClr val="tx1"/>
                </a:solidFill>
                <a:effectLst/>
                <a:latin typeface="Arial" pitchFamily="-109" charset="0"/>
                <a:ea typeface="+mn-ea"/>
                <a:cs typeface="+mn-cs"/>
              </a:rPr>
              <a:t>if anything to the chip software and firmware. Their focus is the functionality of</a:t>
            </a:r>
          </a:p>
          <a:p>
            <a:r>
              <a:rPr lang="en-US" sz="1200" kern="1200" dirty="0">
                <a:solidFill>
                  <a:schemeClr val="tx1"/>
                </a:solidFill>
                <a:effectLst/>
                <a:latin typeface="Arial" pitchFamily="-109" charset="0"/>
                <a:ea typeface="+mn-ea"/>
                <a:cs typeface="+mn-cs"/>
              </a:rPr>
              <a:t>the device itself. The end user may have no means of patching the system or, if so, little</a:t>
            </a:r>
          </a:p>
          <a:p>
            <a:r>
              <a:rPr lang="en-US" sz="1200" kern="1200" dirty="0">
                <a:solidFill>
                  <a:schemeClr val="tx1"/>
                </a:solidFill>
                <a:effectLst/>
                <a:latin typeface="Arial" pitchFamily="-109" charset="0"/>
                <a:ea typeface="+mn-ea"/>
                <a:cs typeface="+mn-cs"/>
              </a:rPr>
              <a:t>information about when and how to patch. The result is that the hundreds of millions</a:t>
            </a:r>
          </a:p>
          <a:p>
            <a:r>
              <a:rPr lang="en-US" sz="1200" kern="1200" dirty="0">
                <a:solidFill>
                  <a:schemeClr val="tx1"/>
                </a:solidFill>
                <a:effectLst/>
                <a:latin typeface="Arial" pitchFamily="-109" charset="0"/>
                <a:ea typeface="+mn-ea"/>
                <a:cs typeface="+mn-cs"/>
              </a:rPr>
              <a:t>of Internet-connected devices in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are vulnerable to attack. This is certainly a</a:t>
            </a:r>
          </a:p>
          <a:p>
            <a:r>
              <a:rPr lang="en-US" sz="1200" kern="1200" dirty="0">
                <a:solidFill>
                  <a:schemeClr val="tx1"/>
                </a:solidFill>
                <a:effectLst/>
                <a:latin typeface="Arial" pitchFamily="-109" charset="0"/>
                <a:ea typeface="+mn-ea"/>
                <a:cs typeface="+mn-cs"/>
              </a:rPr>
              <a:t>problem with sensors, allowing attackers to insert false data into the network. It is</a:t>
            </a:r>
          </a:p>
          <a:p>
            <a:r>
              <a:rPr lang="en-US" sz="1200" kern="1200" dirty="0">
                <a:solidFill>
                  <a:schemeClr val="tx1"/>
                </a:solidFill>
                <a:effectLst/>
                <a:latin typeface="Arial" pitchFamily="-109" charset="0"/>
                <a:ea typeface="+mn-ea"/>
                <a:cs typeface="+mn-cs"/>
              </a:rPr>
              <a:t>potentially a graver threat with actuators, where the attacker can affect the operation</a:t>
            </a:r>
          </a:p>
          <a:p>
            <a:r>
              <a:rPr lang="en-US" sz="1200" kern="1200" dirty="0">
                <a:solidFill>
                  <a:schemeClr val="tx1"/>
                </a:solidFill>
                <a:effectLst/>
                <a:latin typeface="Arial" pitchFamily="-109" charset="0"/>
                <a:ea typeface="+mn-ea"/>
                <a:cs typeface="+mn-cs"/>
              </a:rPr>
              <a:t>of machinery and other devices.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32</a:t>
            </a:fld>
            <a:endParaRPr lang="en-AU"/>
          </a:p>
        </p:txBody>
      </p:sp>
    </p:spTree>
    <p:extLst>
      <p:ext uri="{BB962C8B-B14F-4D97-AF65-F5344CB8AC3E}">
        <p14:creationId xmlns:p14="http://schemas.microsoft.com/office/powerpoint/2010/main" val="198135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ITU-T Recommendation Y.2066 (</a:t>
            </a:r>
            <a:r>
              <a:rPr lang="en-US" sz="1200" i="1" kern="1200" dirty="0">
                <a:solidFill>
                  <a:schemeClr val="tx1"/>
                </a:solidFill>
                <a:effectLst/>
                <a:latin typeface="Arial" pitchFamily="-109" charset="0"/>
                <a:ea typeface="+mn-ea"/>
                <a:cs typeface="+mn-cs"/>
              </a:rPr>
              <a:t>Common Requirements of the Internet of Things</a:t>
            </a:r>
            <a:r>
              <a:rPr lang="en-US" sz="1200" kern="1200" dirty="0">
                <a:solidFill>
                  <a:schemeClr val="tx1"/>
                </a:solidFill>
                <a:effectLst/>
                <a:latin typeface="Arial" pitchFamily="-109" charset="0"/>
                <a:ea typeface="+mn-ea"/>
                <a:cs typeface="+mn-cs"/>
              </a:rPr>
              <a:t>,</a:t>
            </a:r>
          </a:p>
          <a:p>
            <a:r>
              <a:rPr lang="en-US" sz="1200" kern="1200" dirty="0">
                <a:solidFill>
                  <a:schemeClr val="tx1"/>
                </a:solidFill>
                <a:effectLst/>
                <a:latin typeface="Arial" pitchFamily="-109" charset="0"/>
                <a:ea typeface="+mn-ea"/>
                <a:cs typeface="+mn-cs"/>
              </a:rPr>
              <a:t>June 2014) includes a list of security requirements for the IoT. This list is a useful</a:t>
            </a:r>
          </a:p>
          <a:p>
            <a:r>
              <a:rPr lang="en-US" sz="1200" kern="1200" dirty="0">
                <a:solidFill>
                  <a:schemeClr val="tx1"/>
                </a:solidFill>
                <a:effectLst/>
                <a:latin typeface="Arial" pitchFamily="-109" charset="0"/>
                <a:ea typeface="+mn-ea"/>
                <a:cs typeface="+mn-cs"/>
              </a:rPr>
              <a:t>baseline for understanding the scope of security implementation needed for an</a:t>
            </a:r>
          </a:p>
          <a:p>
            <a:r>
              <a:rPr lang="en-US" sz="1200" kern="1200" dirty="0">
                <a:solidFill>
                  <a:schemeClr val="tx1"/>
                </a:solidFill>
                <a:effectLst/>
                <a:latin typeface="Arial" pitchFamily="-109" charset="0"/>
                <a:ea typeface="+mn-ea"/>
                <a:cs typeface="+mn-cs"/>
              </a:rPr>
              <a:t>IoT deployment. The requirements are defined as being the functional requirements</a:t>
            </a:r>
          </a:p>
          <a:p>
            <a:r>
              <a:rPr lang="en-US" sz="1200" kern="1200" dirty="0">
                <a:solidFill>
                  <a:schemeClr val="tx1"/>
                </a:solidFill>
                <a:effectLst/>
                <a:latin typeface="Arial" pitchFamily="-109" charset="0"/>
                <a:ea typeface="+mn-ea"/>
                <a:cs typeface="+mn-cs"/>
              </a:rPr>
              <a:t> during capturing, storing, transferring, aggregating, and processing the data of things,</a:t>
            </a:r>
          </a:p>
          <a:p>
            <a:r>
              <a:rPr lang="en-US" sz="1200" kern="1200" dirty="0">
                <a:solidFill>
                  <a:schemeClr val="tx1"/>
                </a:solidFill>
                <a:effectLst/>
                <a:latin typeface="Arial" pitchFamily="-109" charset="0"/>
                <a:ea typeface="+mn-ea"/>
                <a:cs typeface="+mn-cs"/>
              </a:rPr>
              <a:t>as well as to the provision of services which involve things. These requirements are</a:t>
            </a:r>
          </a:p>
          <a:p>
            <a:r>
              <a:rPr lang="en-US" sz="1200" kern="1200" dirty="0">
                <a:solidFill>
                  <a:schemeClr val="tx1"/>
                </a:solidFill>
                <a:effectLst/>
                <a:latin typeface="Arial" pitchFamily="-109" charset="0"/>
                <a:ea typeface="+mn-ea"/>
                <a:cs typeface="+mn-cs"/>
              </a:rPr>
              <a:t>related to all the IoT actors. The requirements are the following:</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Communication security:</a:t>
            </a:r>
            <a:r>
              <a:rPr lang="en-US" sz="1200" kern="1200" dirty="0">
                <a:solidFill>
                  <a:schemeClr val="tx1"/>
                </a:solidFill>
                <a:effectLst/>
                <a:latin typeface="Arial" pitchFamily="-109" charset="0"/>
                <a:ea typeface="+mn-ea"/>
                <a:cs typeface="+mn-cs"/>
              </a:rPr>
              <a:t>  Secure, trusted, and privacy protected communication</a:t>
            </a:r>
          </a:p>
          <a:p>
            <a:r>
              <a:rPr lang="en-US" sz="1200" kern="1200" dirty="0">
                <a:solidFill>
                  <a:schemeClr val="tx1"/>
                </a:solidFill>
                <a:effectLst/>
                <a:latin typeface="Arial" pitchFamily="-109" charset="0"/>
                <a:ea typeface="+mn-ea"/>
                <a:cs typeface="+mn-cs"/>
              </a:rPr>
              <a:t>capability is required, so unauthorized access to the content of data can be</a:t>
            </a:r>
          </a:p>
          <a:p>
            <a:r>
              <a:rPr lang="en-US" sz="1200" kern="1200" dirty="0">
                <a:solidFill>
                  <a:schemeClr val="tx1"/>
                </a:solidFill>
                <a:effectLst/>
                <a:latin typeface="Arial" pitchFamily="-109" charset="0"/>
                <a:ea typeface="+mn-ea"/>
                <a:cs typeface="+mn-cs"/>
              </a:rPr>
              <a:t>prohibited, integrity of data can be guaranteed and privacy-related content of</a:t>
            </a:r>
          </a:p>
          <a:p>
            <a:r>
              <a:rPr lang="en-US" sz="1200" kern="1200" dirty="0">
                <a:solidFill>
                  <a:schemeClr val="tx1"/>
                </a:solidFill>
                <a:effectLst/>
                <a:latin typeface="Arial" pitchFamily="-109" charset="0"/>
                <a:ea typeface="+mn-ea"/>
                <a:cs typeface="+mn-cs"/>
              </a:rPr>
              <a:t>data can be protected during data transmission or transfer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management security:</a:t>
            </a:r>
            <a:r>
              <a:rPr lang="en-US" sz="1200" kern="1200" dirty="0">
                <a:solidFill>
                  <a:schemeClr val="tx1"/>
                </a:solidFill>
                <a:effectLst/>
                <a:latin typeface="Arial" pitchFamily="-109" charset="0"/>
                <a:ea typeface="+mn-ea"/>
                <a:cs typeface="+mn-cs"/>
              </a:rPr>
              <a:t>  Secure, trusted, and privacy protected data management</a:t>
            </a:r>
          </a:p>
          <a:p>
            <a:r>
              <a:rPr lang="en-US" sz="1200" kern="1200" dirty="0">
                <a:solidFill>
                  <a:schemeClr val="tx1"/>
                </a:solidFill>
                <a:effectLst/>
                <a:latin typeface="Arial" pitchFamily="-109" charset="0"/>
                <a:ea typeface="+mn-ea"/>
                <a:cs typeface="+mn-cs"/>
              </a:rPr>
              <a:t>capability is required, so unauthorized access to the content of data can</a:t>
            </a:r>
          </a:p>
          <a:p>
            <a:r>
              <a:rPr lang="en-US" sz="1200" kern="1200" dirty="0">
                <a:solidFill>
                  <a:schemeClr val="tx1"/>
                </a:solidFill>
                <a:effectLst/>
                <a:latin typeface="Arial" pitchFamily="-109" charset="0"/>
                <a:ea typeface="+mn-ea"/>
                <a:cs typeface="+mn-cs"/>
              </a:rPr>
              <a:t>be prohibited, integrity of data can be guaranteed, and privacy-related content</a:t>
            </a:r>
          </a:p>
          <a:p>
            <a:r>
              <a:rPr lang="en-US" sz="1200" kern="1200" dirty="0">
                <a:solidFill>
                  <a:schemeClr val="tx1"/>
                </a:solidFill>
                <a:effectLst/>
                <a:latin typeface="Arial" pitchFamily="-109" charset="0"/>
                <a:ea typeface="+mn-ea"/>
                <a:cs typeface="+mn-cs"/>
              </a:rPr>
              <a:t>of data can be protected when storing or processing data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Service provision security:</a:t>
            </a:r>
            <a:r>
              <a:rPr lang="en-US" sz="1200" kern="1200" dirty="0">
                <a:solidFill>
                  <a:schemeClr val="tx1"/>
                </a:solidFill>
                <a:effectLst/>
                <a:latin typeface="Arial" pitchFamily="-109" charset="0"/>
                <a:ea typeface="+mn-ea"/>
                <a:cs typeface="+mn-cs"/>
              </a:rPr>
              <a:t>  Secure, trusted, and privacy protected service provision</a:t>
            </a:r>
          </a:p>
          <a:p>
            <a:r>
              <a:rPr lang="en-US" sz="1200" kern="1200" dirty="0">
                <a:solidFill>
                  <a:schemeClr val="tx1"/>
                </a:solidFill>
                <a:effectLst/>
                <a:latin typeface="Arial" pitchFamily="-109" charset="0"/>
                <a:ea typeface="+mn-ea"/>
                <a:cs typeface="+mn-cs"/>
              </a:rPr>
              <a:t>capability is required, so unauthorized access to service and fraudulent</a:t>
            </a:r>
          </a:p>
          <a:p>
            <a:r>
              <a:rPr lang="en-US" sz="1200" kern="1200" dirty="0">
                <a:solidFill>
                  <a:schemeClr val="tx1"/>
                </a:solidFill>
                <a:effectLst/>
                <a:latin typeface="Arial" pitchFamily="-109" charset="0"/>
                <a:ea typeface="+mn-ea"/>
                <a:cs typeface="+mn-cs"/>
              </a:rPr>
              <a:t>service provision can be prohibited and privacy information related to IoT users</a:t>
            </a:r>
          </a:p>
          <a:p>
            <a:r>
              <a:rPr lang="en-US" sz="1200" kern="1200" dirty="0">
                <a:solidFill>
                  <a:schemeClr val="tx1"/>
                </a:solidFill>
                <a:effectLst/>
                <a:latin typeface="Arial" pitchFamily="-109" charset="0"/>
                <a:ea typeface="+mn-ea"/>
                <a:cs typeface="+mn-cs"/>
              </a:rPr>
              <a:t>can be protected.</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Integration of security policies and techniques:</a:t>
            </a:r>
            <a:r>
              <a:rPr lang="en-US" sz="1200" kern="1200" dirty="0">
                <a:solidFill>
                  <a:schemeClr val="tx1"/>
                </a:solidFill>
                <a:effectLst/>
                <a:latin typeface="Arial" pitchFamily="-109" charset="0"/>
                <a:ea typeface="+mn-ea"/>
                <a:cs typeface="+mn-cs"/>
              </a:rPr>
              <a:t>  The ability to integrate different</a:t>
            </a:r>
          </a:p>
          <a:p>
            <a:r>
              <a:rPr lang="en-US" sz="1200" kern="1200" dirty="0">
                <a:solidFill>
                  <a:schemeClr val="tx1"/>
                </a:solidFill>
                <a:effectLst/>
                <a:latin typeface="Arial" pitchFamily="-109" charset="0"/>
                <a:ea typeface="+mn-ea"/>
                <a:cs typeface="+mn-cs"/>
              </a:rPr>
              <a:t>security policies and techniques is required, so as to ensure a consistent security</a:t>
            </a:r>
          </a:p>
          <a:p>
            <a:r>
              <a:rPr lang="en-US" sz="1200" kern="1200" dirty="0">
                <a:solidFill>
                  <a:schemeClr val="tx1"/>
                </a:solidFill>
                <a:effectLst/>
                <a:latin typeface="Arial" pitchFamily="-109" charset="0"/>
                <a:ea typeface="+mn-ea"/>
                <a:cs typeface="+mn-cs"/>
              </a:rPr>
              <a:t>control over the variety of devices and user networks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Mutual authentication and authorization</a:t>
            </a:r>
            <a:r>
              <a:rPr lang="en-US" sz="1200" kern="1200" dirty="0">
                <a:solidFill>
                  <a:schemeClr val="tx1"/>
                </a:solidFill>
                <a:effectLst/>
                <a:latin typeface="Arial" pitchFamily="-109" charset="0"/>
                <a:ea typeface="+mn-ea"/>
                <a:cs typeface="+mn-cs"/>
              </a:rPr>
              <a:t>:  Before a device (or an IoT user) can</a:t>
            </a:r>
          </a:p>
          <a:p>
            <a:r>
              <a:rPr lang="en-US" sz="1200" kern="1200" dirty="0">
                <a:solidFill>
                  <a:schemeClr val="tx1"/>
                </a:solidFill>
                <a:effectLst/>
                <a:latin typeface="Arial" pitchFamily="-109" charset="0"/>
                <a:ea typeface="+mn-ea"/>
                <a:cs typeface="+mn-cs"/>
              </a:rPr>
              <a:t>access the IoT, mutual authentication and authorization between the device</a:t>
            </a:r>
          </a:p>
          <a:p>
            <a:r>
              <a:rPr lang="en-US" sz="1200" kern="1200" dirty="0">
                <a:solidFill>
                  <a:schemeClr val="tx1"/>
                </a:solidFill>
                <a:effectLst/>
                <a:latin typeface="Arial" pitchFamily="-109" charset="0"/>
                <a:ea typeface="+mn-ea"/>
                <a:cs typeface="+mn-cs"/>
              </a:rPr>
              <a:t>(or the IoT user) and IoT is required to be performed according to predefined</a:t>
            </a:r>
          </a:p>
          <a:p>
            <a:r>
              <a:rPr lang="en-US" sz="1200" kern="1200" dirty="0">
                <a:solidFill>
                  <a:schemeClr val="tx1"/>
                </a:solidFill>
                <a:effectLst/>
                <a:latin typeface="Arial" pitchFamily="-109" charset="0"/>
                <a:ea typeface="+mn-ea"/>
                <a:cs typeface="+mn-cs"/>
              </a:rPr>
              <a:t>security policies</a:t>
            </a:r>
          </a:p>
          <a:p>
            <a:r>
              <a:rPr lang="en-US" sz="1200" kern="1200" dirty="0">
                <a:solidFill>
                  <a:schemeClr val="tx1"/>
                </a:solidFill>
                <a:effectLst/>
                <a:latin typeface="Arial" pitchFamily="-109" charset="0"/>
                <a:ea typeface="+mn-ea"/>
                <a:cs typeface="+mn-cs"/>
              </a:rPr>
              <a:t>.</a:t>
            </a:r>
          </a:p>
          <a:p>
            <a:r>
              <a:rPr lang="en-US" sz="1200" b="1" kern="1200" dirty="0">
                <a:solidFill>
                  <a:schemeClr val="tx1"/>
                </a:solidFill>
                <a:effectLst/>
                <a:latin typeface="Arial" pitchFamily="-109" charset="0"/>
                <a:ea typeface="+mn-ea"/>
                <a:cs typeface="+mn-cs"/>
              </a:rPr>
              <a:t>• Security audit:</a:t>
            </a:r>
            <a:r>
              <a:rPr lang="en-US" sz="1200" kern="1200" dirty="0">
                <a:solidFill>
                  <a:schemeClr val="tx1"/>
                </a:solidFill>
                <a:effectLst/>
                <a:latin typeface="Arial" pitchFamily="-109" charset="0"/>
                <a:ea typeface="+mn-ea"/>
                <a:cs typeface="+mn-cs"/>
              </a:rPr>
              <a:t>  Security audit is required to be supported in IoT. Any data</a:t>
            </a:r>
          </a:p>
          <a:p>
            <a:r>
              <a:rPr lang="en-US" sz="1200" kern="1200" dirty="0">
                <a:solidFill>
                  <a:schemeClr val="tx1"/>
                </a:solidFill>
                <a:effectLst/>
                <a:latin typeface="Arial" pitchFamily="-109" charset="0"/>
                <a:ea typeface="+mn-ea"/>
                <a:cs typeface="+mn-cs"/>
              </a:rPr>
              <a:t>access or attempt to access IoT applications are required to be fully transparent,</a:t>
            </a:r>
          </a:p>
          <a:p>
            <a:r>
              <a:rPr lang="en-US" sz="1200" kern="1200" dirty="0">
                <a:solidFill>
                  <a:schemeClr val="tx1"/>
                </a:solidFill>
                <a:effectLst/>
                <a:latin typeface="Arial" pitchFamily="-109" charset="0"/>
                <a:ea typeface="+mn-ea"/>
                <a:cs typeface="+mn-cs"/>
              </a:rPr>
              <a:t>traceable and reproducible according to appropriate regulation and laws.</a:t>
            </a:r>
          </a:p>
          <a:p>
            <a:r>
              <a:rPr lang="en-US" sz="1200" kern="1200" dirty="0">
                <a:solidFill>
                  <a:schemeClr val="tx1"/>
                </a:solidFill>
                <a:effectLst/>
                <a:latin typeface="Arial" pitchFamily="-109" charset="0"/>
                <a:ea typeface="+mn-ea"/>
                <a:cs typeface="+mn-cs"/>
              </a:rPr>
              <a:t>In particular, IoT is required to support security audit for data transmission,</a:t>
            </a:r>
          </a:p>
          <a:p>
            <a:r>
              <a:rPr lang="en-US" sz="1200" kern="1200" dirty="0">
                <a:solidFill>
                  <a:schemeClr val="tx1"/>
                </a:solidFill>
                <a:effectLst/>
                <a:latin typeface="Arial" pitchFamily="-109" charset="0"/>
                <a:ea typeface="+mn-ea"/>
                <a:cs typeface="+mn-cs"/>
              </a:rPr>
              <a:t>storage, processing, and application access.</a:t>
            </a: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602631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A key element in providing security in an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deployment is the gateway. ITU-T</a:t>
            </a:r>
          </a:p>
          <a:p>
            <a:r>
              <a:rPr lang="en-US" sz="1200" kern="1200" dirty="0">
                <a:solidFill>
                  <a:schemeClr val="tx1"/>
                </a:solidFill>
                <a:effectLst/>
                <a:latin typeface="Arial" pitchFamily="-109" charset="0"/>
                <a:ea typeface="+mn-ea"/>
                <a:cs typeface="+mn-cs"/>
              </a:rPr>
              <a:t>Recommendation Y.2067 (</a:t>
            </a:r>
            <a:r>
              <a:rPr lang="en-US" sz="1200" i="1" kern="1200" dirty="0">
                <a:solidFill>
                  <a:schemeClr val="tx1"/>
                </a:solidFill>
                <a:effectLst/>
                <a:latin typeface="Arial" pitchFamily="-109" charset="0"/>
                <a:ea typeface="+mn-ea"/>
                <a:cs typeface="+mn-cs"/>
              </a:rPr>
              <a:t>Common Requirements and Capabilities of a Gateway for</a:t>
            </a:r>
          </a:p>
          <a:p>
            <a:r>
              <a:rPr lang="en-US" sz="1200" i="1" kern="1200" dirty="0">
                <a:solidFill>
                  <a:schemeClr val="tx1"/>
                </a:solidFill>
                <a:effectLst/>
                <a:latin typeface="Arial" pitchFamily="-109" charset="0"/>
                <a:ea typeface="+mn-ea"/>
                <a:cs typeface="+mn-cs"/>
              </a:rPr>
              <a:t>Internet of Things Applications</a:t>
            </a:r>
            <a:r>
              <a:rPr lang="en-US" sz="1200" kern="1200" dirty="0">
                <a:solidFill>
                  <a:schemeClr val="tx1"/>
                </a:solidFill>
                <a:effectLst/>
                <a:latin typeface="Arial" pitchFamily="-109" charset="0"/>
                <a:ea typeface="+mn-ea"/>
                <a:cs typeface="+mn-cs"/>
              </a:rPr>
              <a:t>, June 2014) details specific security functions that</a:t>
            </a:r>
          </a:p>
          <a:p>
            <a:r>
              <a:rPr lang="en-US" sz="1200" kern="1200" dirty="0">
                <a:solidFill>
                  <a:schemeClr val="tx1"/>
                </a:solidFill>
                <a:effectLst/>
                <a:latin typeface="Arial" pitchFamily="-109" charset="0"/>
                <a:ea typeface="+mn-ea"/>
                <a:cs typeface="+mn-cs"/>
              </a:rPr>
              <a:t>the gateway should implement, some of which are illustrated in Figure 13.11. These</a:t>
            </a:r>
          </a:p>
          <a:p>
            <a:r>
              <a:rPr lang="en-US" sz="1200" kern="1200" dirty="0">
                <a:solidFill>
                  <a:schemeClr val="tx1"/>
                </a:solidFill>
                <a:effectLst/>
                <a:latin typeface="Arial" pitchFamily="-109" charset="0"/>
                <a:ea typeface="+mn-ea"/>
                <a:cs typeface="+mn-cs"/>
              </a:rPr>
              <a:t>consist of the following:</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identification of each access to the connected devices.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authentication with devices. Based on application requirements and</a:t>
            </a:r>
          </a:p>
          <a:p>
            <a:r>
              <a:rPr lang="en-US" sz="1200" kern="1200" dirty="0">
                <a:solidFill>
                  <a:schemeClr val="tx1"/>
                </a:solidFill>
                <a:effectLst/>
                <a:latin typeface="Arial" pitchFamily="-109" charset="0"/>
                <a:ea typeface="+mn-ea"/>
                <a:cs typeface="+mn-cs"/>
              </a:rPr>
              <a:t>device capabilities, it is required to support mutual or one-way authentication</a:t>
            </a:r>
          </a:p>
          <a:p>
            <a:r>
              <a:rPr lang="en-US" sz="1200" kern="1200" dirty="0">
                <a:solidFill>
                  <a:schemeClr val="tx1"/>
                </a:solidFill>
                <a:effectLst/>
                <a:latin typeface="Arial" pitchFamily="-109" charset="0"/>
                <a:ea typeface="+mn-ea"/>
                <a:cs typeface="+mn-cs"/>
              </a:rPr>
              <a:t>with devices. With one-way authentication, either the device authenticates itself</a:t>
            </a:r>
          </a:p>
          <a:p>
            <a:r>
              <a:rPr lang="en-US" sz="1200" kern="1200" dirty="0">
                <a:solidFill>
                  <a:schemeClr val="tx1"/>
                </a:solidFill>
                <a:effectLst/>
                <a:latin typeface="Arial" pitchFamily="-109" charset="0"/>
                <a:ea typeface="+mn-ea"/>
                <a:cs typeface="+mn-cs"/>
              </a:rPr>
              <a:t>to the gateway or the gateway authenticates itself to the device, but not both.</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mutual authentication with applications.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the security of the data that are stored in devices and the gateway,</a:t>
            </a:r>
          </a:p>
          <a:p>
            <a:r>
              <a:rPr lang="en-US" sz="1200" kern="1200" dirty="0">
                <a:solidFill>
                  <a:schemeClr val="tx1"/>
                </a:solidFill>
                <a:effectLst/>
                <a:latin typeface="Arial" pitchFamily="-109" charset="0"/>
                <a:ea typeface="+mn-ea"/>
                <a:cs typeface="+mn-cs"/>
              </a:rPr>
              <a:t>or transferred between the gateway and devices, or transferred between the</a:t>
            </a:r>
          </a:p>
          <a:p>
            <a:r>
              <a:rPr lang="en-US" sz="1200" kern="1200" dirty="0">
                <a:solidFill>
                  <a:schemeClr val="tx1"/>
                </a:solidFill>
                <a:effectLst/>
                <a:latin typeface="Arial" pitchFamily="-109" charset="0"/>
                <a:ea typeface="+mn-ea"/>
                <a:cs typeface="+mn-cs"/>
              </a:rPr>
              <a:t>gateway and applications. Support the security of these data based on security</a:t>
            </a:r>
          </a:p>
          <a:p>
            <a:r>
              <a:rPr lang="en-US" sz="1200" kern="1200" dirty="0">
                <a:solidFill>
                  <a:schemeClr val="tx1"/>
                </a:solidFill>
                <a:effectLst/>
                <a:latin typeface="Arial" pitchFamily="-109" charset="0"/>
                <a:ea typeface="+mn-ea"/>
                <a:cs typeface="+mn-cs"/>
              </a:rPr>
              <a:t>levels.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mechanisms to protect privacy for devices and the gateway.</a:t>
            </a:r>
          </a:p>
          <a:p>
            <a:endParaRPr lang="en-US" dirty="0"/>
          </a:p>
          <a:p>
            <a:r>
              <a:rPr lang="en-US" sz="1200" kern="1200" dirty="0">
                <a:solidFill>
                  <a:schemeClr val="tx1"/>
                </a:solidFill>
                <a:effectLst/>
                <a:latin typeface="Arial" pitchFamily="-109" charset="0"/>
                <a:ea typeface="+mn-ea"/>
                <a:cs typeface="+mn-cs"/>
              </a:rPr>
              <a:t>•  Support self-diagnosis and self-repair as well as remote maintenance.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firmware and software update.</a:t>
            </a:r>
          </a:p>
          <a:p>
            <a:br>
              <a:rPr lang="en-US" sz="1200" kern="1200" dirty="0">
                <a:solidFill>
                  <a:schemeClr val="tx1"/>
                </a:solidFill>
                <a:effectLst/>
                <a:latin typeface="Arial" pitchFamily="-109" charset="0"/>
                <a:ea typeface="+mn-ea"/>
                <a:cs typeface="+mn-cs"/>
              </a:rPr>
            </a:br>
            <a:r>
              <a:rPr lang="en-US" sz="1200" kern="1200" dirty="0">
                <a:solidFill>
                  <a:schemeClr val="tx1"/>
                </a:solidFill>
                <a:effectLst/>
                <a:latin typeface="Arial" pitchFamily="-109" charset="0"/>
                <a:ea typeface="+mn-ea"/>
                <a:cs typeface="+mn-cs"/>
              </a:rPr>
              <a:t>•  Support auto configuration or configuration by applications. The gateway is</a:t>
            </a:r>
          </a:p>
          <a:p>
            <a:r>
              <a:rPr lang="en-US" sz="1200" kern="1200" dirty="0">
                <a:solidFill>
                  <a:schemeClr val="tx1"/>
                </a:solidFill>
                <a:effectLst/>
                <a:latin typeface="Arial" pitchFamily="-109" charset="0"/>
                <a:ea typeface="+mn-ea"/>
                <a:cs typeface="+mn-cs"/>
              </a:rPr>
              <a:t>required to support multiple configuration modes, for example, remote and</a:t>
            </a:r>
          </a:p>
          <a:p>
            <a:r>
              <a:rPr lang="en-US" sz="1200" kern="1200" dirty="0">
                <a:solidFill>
                  <a:schemeClr val="tx1"/>
                </a:solidFill>
                <a:effectLst/>
                <a:latin typeface="Arial" pitchFamily="-109" charset="0"/>
                <a:ea typeface="+mn-ea"/>
                <a:cs typeface="+mn-cs"/>
              </a:rPr>
              <a:t>local configuration, automatic and manual configuration, and dynamic configuration</a:t>
            </a:r>
          </a:p>
          <a:p>
            <a:r>
              <a:rPr lang="en-US" sz="1200" kern="1200" dirty="0">
                <a:solidFill>
                  <a:schemeClr val="tx1"/>
                </a:solidFill>
                <a:effectLst/>
                <a:latin typeface="Arial" pitchFamily="-109" charset="0"/>
                <a:ea typeface="+mn-ea"/>
                <a:cs typeface="+mn-cs"/>
              </a:rPr>
              <a:t>based on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Some of these requirements may be difficult to achieve when they involve providing</a:t>
            </a:r>
          </a:p>
          <a:p>
            <a:r>
              <a:rPr lang="en-US" sz="1200" kern="1200" dirty="0">
                <a:solidFill>
                  <a:schemeClr val="tx1"/>
                </a:solidFill>
                <a:effectLst/>
                <a:latin typeface="Arial" pitchFamily="-109" charset="0"/>
                <a:ea typeface="+mn-ea"/>
                <a:cs typeface="+mn-cs"/>
              </a:rPr>
              <a:t>security services for constrained devices. For example, the gateway should</a:t>
            </a:r>
          </a:p>
          <a:p>
            <a:r>
              <a:rPr lang="en-US" sz="1200" kern="1200" dirty="0">
                <a:solidFill>
                  <a:schemeClr val="tx1"/>
                </a:solidFill>
                <a:effectLst/>
                <a:latin typeface="Arial" pitchFamily="-109" charset="0"/>
                <a:ea typeface="+mn-ea"/>
                <a:cs typeface="+mn-cs"/>
              </a:rPr>
              <a:t>support security of data stored in devices. Without encryption capability at the constrained</a:t>
            </a:r>
          </a:p>
          <a:p>
            <a:r>
              <a:rPr lang="en-US" sz="1200" kern="1200" dirty="0">
                <a:solidFill>
                  <a:schemeClr val="tx1"/>
                </a:solidFill>
                <a:effectLst/>
                <a:latin typeface="Arial" pitchFamily="-109" charset="0"/>
                <a:ea typeface="+mn-ea"/>
                <a:cs typeface="+mn-cs"/>
              </a:rPr>
              <a:t>device, this may be impractical to achieve.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Note the Y.2067 requirements make a number of references to privacy requirements.</a:t>
            </a:r>
          </a:p>
          <a:p>
            <a:r>
              <a:rPr lang="en-US" sz="1200" kern="1200" dirty="0">
                <a:solidFill>
                  <a:schemeClr val="tx1"/>
                </a:solidFill>
                <a:effectLst/>
                <a:latin typeface="Arial" pitchFamily="-109" charset="0"/>
                <a:ea typeface="+mn-ea"/>
                <a:cs typeface="+mn-cs"/>
              </a:rPr>
              <a:t>Privacy is an area of growing concern with the widespread deployment of</a:t>
            </a:r>
          </a:p>
          <a:p>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-enabled things in homes, retail outlets, and vehicles and humans. As more things</a:t>
            </a:r>
          </a:p>
          <a:p>
            <a:r>
              <a:rPr lang="en-US" sz="1200" kern="1200" dirty="0">
                <a:solidFill>
                  <a:schemeClr val="tx1"/>
                </a:solidFill>
                <a:effectLst/>
                <a:latin typeface="Arial" pitchFamily="-109" charset="0"/>
                <a:ea typeface="+mn-ea"/>
                <a:cs typeface="+mn-cs"/>
              </a:rPr>
              <a:t>are interconnected, governments and private enterprises will collect massive amounts</a:t>
            </a:r>
          </a:p>
          <a:p>
            <a:r>
              <a:rPr lang="en-US" sz="1200" kern="1200" dirty="0">
                <a:solidFill>
                  <a:schemeClr val="tx1"/>
                </a:solidFill>
                <a:effectLst/>
                <a:latin typeface="Arial" pitchFamily="-109" charset="0"/>
                <a:ea typeface="+mn-ea"/>
                <a:cs typeface="+mn-cs"/>
              </a:rPr>
              <a:t>of data about individuals, including medical information, location and movement</a:t>
            </a:r>
          </a:p>
          <a:p>
            <a:r>
              <a:rPr lang="en-US" sz="1200" kern="1200" dirty="0">
                <a:solidFill>
                  <a:schemeClr val="tx1"/>
                </a:solidFill>
                <a:effectLst/>
                <a:latin typeface="Arial" pitchFamily="-109" charset="0"/>
                <a:ea typeface="+mn-ea"/>
                <a:cs typeface="+mn-cs"/>
              </a:rPr>
              <a:t>information, and application usage.</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34</a:t>
            </a:fld>
            <a:endParaRPr lang="en-AU"/>
          </a:p>
        </p:txBody>
      </p:sp>
    </p:spTree>
    <p:extLst>
      <p:ext uri="{BB962C8B-B14F-4D97-AF65-F5344CB8AC3E}">
        <p14:creationId xmlns:p14="http://schemas.microsoft.com/office/powerpoint/2010/main" val="699034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Cisco has developed a framework for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security [FRAH15] that serves as a useful</a:t>
            </a:r>
          </a:p>
          <a:p>
            <a:r>
              <a:rPr lang="en-US" sz="1200" kern="1200" dirty="0">
                <a:solidFill>
                  <a:schemeClr val="tx1"/>
                </a:solidFill>
                <a:effectLst/>
                <a:latin typeface="Arial" pitchFamily="-109" charset="0"/>
                <a:ea typeface="+mn-ea"/>
                <a:cs typeface="+mn-cs"/>
              </a:rPr>
              <a:t>guide to the security requirements for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Figure 13.12 illustrates the security</a:t>
            </a:r>
          </a:p>
          <a:p>
            <a:r>
              <a:rPr lang="en-US" sz="1200" kern="1200" dirty="0">
                <a:solidFill>
                  <a:schemeClr val="tx1"/>
                </a:solidFill>
                <a:effectLst/>
                <a:latin typeface="Arial" pitchFamily="-109" charset="0"/>
                <a:ea typeface="+mn-ea"/>
                <a:cs typeface="+mn-cs"/>
              </a:rPr>
              <a:t>environment related to the logical structure of an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model is a simplified</a:t>
            </a:r>
          </a:p>
          <a:p>
            <a:r>
              <a:rPr lang="en-US" sz="1200" kern="1200" dirty="0">
                <a:solidFill>
                  <a:schemeClr val="tx1"/>
                </a:solidFill>
                <a:effectLst/>
                <a:latin typeface="Arial" pitchFamily="-109" charset="0"/>
                <a:ea typeface="+mn-ea"/>
                <a:cs typeface="+mn-cs"/>
              </a:rPr>
              <a:t>version of the World Forum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Reference Model. It consists of the following levels:</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Smart objects/embedded systems:</a:t>
            </a:r>
            <a:r>
              <a:rPr lang="en-US" sz="1200" kern="1200" dirty="0">
                <a:solidFill>
                  <a:schemeClr val="tx1"/>
                </a:solidFill>
                <a:effectLst/>
                <a:latin typeface="Arial" pitchFamily="-109" charset="0"/>
                <a:ea typeface="+mn-ea"/>
                <a:cs typeface="+mn-cs"/>
              </a:rPr>
              <a:t>  Consists of sensors, actuators, and other embedded</a:t>
            </a:r>
          </a:p>
          <a:p>
            <a:r>
              <a:rPr lang="en-US" sz="1200" kern="1200" dirty="0">
                <a:solidFill>
                  <a:schemeClr val="tx1"/>
                </a:solidFill>
                <a:effectLst/>
                <a:latin typeface="Arial" pitchFamily="-109" charset="0"/>
                <a:ea typeface="+mn-ea"/>
                <a:cs typeface="+mn-cs"/>
              </a:rPr>
              <a:t>systems at the edge of the network. This is the most vulnerable part of an</a:t>
            </a:r>
          </a:p>
          <a:p>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The devices may not be in a physically secure environment and may need to</a:t>
            </a:r>
          </a:p>
          <a:p>
            <a:r>
              <a:rPr lang="en-US" sz="1200" kern="1200" dirty="0">
                <a:solidFill>
                  <a:schemeClr val="tx1"/>
                </a:solidFill>
                <a:effectLst/>
                <a:latin typeface="Arial" pitchFamily="-109" charset="0"/>
                <a:ea typeface="+mn-ea"/>
                <a:cs typeface="+mn-cs"/>
              </a:rPr>
              <a:t>function for years. Availability is certainly an issue. Network managers also need</a:t>
            </a:r>
          </a:p>
          <a:p>
            <a:r>
              <a:rPr lang="en-US" sz="1200" kern="1200" dirty="0">
                <a:solidFill>
                  <a:schemeClr val="tx1"/>
                </a:solidFill>
                <a:effectLst/>
                <a:latin typeface="Arial" pitchFamily="-109" charset="0"/>
                <a:ea typeface="+mn-ea"/>
                <a:cs typeface="+mn-cs"/>
              </a:rPr>
              <a:t>to be concerned about the authenticity and integrity of the data generated by</a:t>
            </a:r>
          </a:p>
          <a:p>
            <a:r>
              <a:rPr lang="en-US" sz="1200" kern="1200" dirty="0">
                <a:solidFill>
                  <a:schemeClr val="tx1"/>
                </a:solidFill>
                <a:effectLst/>
                <a:latin typeface="Arial" pitchFamily="-109" charset="0"/>
                <a:ea typeface="+mn-ea"/>
                <a:cs typeface="+mn-cs"/>
              </a:rPr>
              <a:t>sensors and about protecting actuators and other smart devices from unauthorized</a:t>
            </a:r>
          </a:p>
          <a:p>
            <a:r>
              <a:rPr lang="en-US" sz="1200" kern="1200" dirty="0">
                <a:solidFill>
                  <a:schemeClr val="tx1"/>
                </a:solidFill>
                <a:effectLst/>
                <a:latin typeface="Arial" pitchFamily="-109" charset="0"/>
                <a:ea typeface="+mn-ea"/>
                <a:cs typeface="+mn-cs"/>
              </a:rPr>
              <a:t>use. Privacy and protection from eavesdropping may also be requirements.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Fog/edge network: </a:t>
            </a:r>
            <a:r>
              <a:rPr lang="en-US" sz="1200" kern="1200" dirty="0">
                <a:solidFill>
                  <a:schemeClr val="tx1"/>
                </a:solidFill>
                <a:effectLst/>
                <a:latin typeface="Arial" pitchFamily="-109" charset="0"/>
                <a:ea typeface="+mn-ea"/>
                <a:cs typeface="+mn-cs"/>
              </a:rPr>
              <a:t> This level is concerned with the wired and wireless interconnection</a:t>
            </a:r>
          </a:p>
          <a:p>
            <a:r>
              <a:rPr lang="en-US" sz="1200" kern="1200" dirty="0">
                <a:solidFill>
                  <a:schemeClr val="tx1"/>
                </a:solidFill>
                <a:effectLst/>
                <a:latin typeface="Arial" pitchFamily="-109" charset="0"/>
                <a:ea typeface="+mn-ea"/>
                <a:cs typeface="+mn-cs"/>
              </a:rPr>
              <a:t>of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 In addition, a certain amount of data processing</a:t>
            </a:r>
          </a:p>
          <a:p>
            <a:r>
              <a:rPr lang="en-US" sz="1200" kern="1200" dirty="0">
                <a:solidFill>
                  <a:schemeClr val="tx1"/>
                </a:solidFill>
                <a:effectLst/>
                <a:latin typeface="Arial" pitchFamily="-109" charset="0"/>
                <a:ea typeface="+mn-ea"/>
                <a:cs typeface="+mn-cs"/>
              </a:rPr>
              <a:t>and consolidation may be done at this level. A key issue of concern is the wide</a:t>
            </a:r>
          </a:p>
          <a:p>
            <a:r>
              <a:rPr lang="en-US" sz="1200" kern="1200" dirty="0">
                <a:solidFill>
                  <a:schemeClr val="tx1"/>
                </a:solidFill>
                <a:effectLst/>
                <a:latin typeface="Arial" pitchFamily="-109" charset="0"/>
                <a:ea typeface="+mn-ea"/>
                <a:cs typeface="+mn-cs"/>
              </a:rPr>
              <a:t>variety of network technologies and protocols used by the various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a:t>
            </a:r>
          </a:p>
          <a:p>
            <a:r>
              <a:rPr lang="en-US" sz="1200" kern="1200" dirty="0">
                <a:solidFill>
                  <a:schemeClr val="tx1"/>
                </a:solidFill>
                <a:effectLst/>
                <a:latin typeface="Arial" pitchFamily="-109" charset="0"/>
                <a:ea typeface="+mn-ea"/>
                <a:cs typeface="+mn-cs"/>
              </a:rPr>
              <a:t>and the need to develop and enforce a uniform security policy.</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Core network:</a:t>
            </a:r>
            <a:r>
              <a:rPr lang="en-US" sz="1200" kern="1200" dirty="0">
                <a:solidFill>
                  <a:schemeClr val="tx1"/>
                </a:solidFill>
                <a:effectLst/>
                <a:latin typeface="Arial" pitchFamily="-109" charset="0"/>
                <a:ea typeface="+mn-ea"/>
                <a:cs typeface="+mn-cs"/>
              </a:rPr>
              <a:t>  The core network level provides data paths between network</a:t>
            </a:r>
          </a:p>
          <a:p>
            <a:r>
              <a:rPr lang="en-US" sz="1200" kern="1200" dirty="0">
                <a:solidFill>
                  <a:schemeClr val="tx1"/>
                </a:solidFill>
                <a:effectLst/>
                <a:latin typeface="Arial" pitchFamily="-109" charset="0"/>
                <a:ea typeface="+mn-ea"/>
                <a:cs typeface="+mn-cs"/>
              </a:rPr>
              <a:t>center platforms and 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 The security issues here are those confronted</a:t>
            </a:r>
          </a:p>
          <a:p>
            <a:r>
              <a:rPr lang="en-US" sz="1200" kern="1200" dirty="0">
                <a:solidFill>
                  <a:schemeClr val="tx1"/>
                </a:solidFill>
                <a:effectLst/>
                <a:latin typeface="Arial" pitchFamily="-109" charset="0"/>
                <a:ea typeface="+mn-ea"/>
                <a:cs typeface="+mn-cs"/>
              </a:rPr>
              <a:t>in traditional core networks. However, the vast number of endpoints to</a:t>
            </a:r>
          </a:p>
          <a:p>
            <a:r>
              <a:rPr lang="en-US" sz="1200" kern="1200" dirty="0">
                <a:solidFill>
                  <a:schemeClr val="tx1"/>
                </a:solidFill>
                <a:effectLst/>
                <a:latin typeface="Arial" pitchFamily="-109" charset="0"/>
                <a:ea typeface="+mn-ea"/>
                <a:cs typeface="+mn-cs"/>
              </a:rPr>
              <a:t>interact with and manage creates a substantial security burden.</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center/cloud:</a:t>
            </a:r>
            <a:r>
              <a:rPr lang="en-US" sz="1200" kern="1200" dirty="0">
                <a:solidFill>
                  <a:schemeClr val="tx1"/>
                </a:solidFill>
                <a:effectLst/>
                <a:latin typeface="Arial" pitchFamily="-109" charset="0"/>
                <a:ea typeface="+mn-ea"/>
                <a:cs typeface="+mn-cs"/>
              </a:rPr>
              <a:t>  This level contains the application, data storage, and network</a:t>
            </a:r>
          </a:p>
          <a:p>
            <a:r>
              <a:rPr lang="en-US" sz="1200" kern="1200" dirty="0">
                <a:solidFill>
                  <a:schemeClr val="tx1"/>
                </a:solidFill>
                <a:effectLst/>
                <a:latin typeface="Arial" pitchFamily="-109" charset="0"/>
                <a:ea typeface="+mn-ea"/>
                <a:cs typeface="+mn-cs"/>
              </a:rPr>
              <a:t>management platforms.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does not introduce any new security issues at</a:t>
            </a:r>
          </a:p>
          <a:p>
            <a:r>
              <a:rPr lang="en-US" sz="1200" kern="1200" dirty="0">
                <a:solidFill>
                  <a:schemeClr val="tx1"/>
                </a:solidFill>
                <a:effectLst/>
                <a:latin typeface="Arial" pitchFamily="-109" charset="0"/>
                <a:ea typeface="+mn-ea"/>
                <a:cs typeface="+mn-cs"/>
              </a:rPr>
              <a:t>this level, other than the necessity of dealing with huge numbers of individual</a:t>
            </a:r>
          </a:p>
          <a:p>
            <a:r>
              <a:rPr lang="en-US" sz="1200" kern="1200" dirty="0">
                <a:solidFill>
                  <a:schemeClr val="tx1"/>
                </a:solidFill>
                <a:effectLst/>
                <a:latin typeface="Arial" pitchFamily="-109" charset="0"/>
                <a:ea typeface="+mn-ea"/>
                <a:cs typeface="+mn-cs"/>
              </a:rPr>
              <a:t>endpoints.</a:t>
            </a:r>
          </a:p>
          <a:p>
            <a:endParaRPr lang="en-US" dirty="0"/>
          </a:p>
          <a:p>
            <a:r>
              <a:rPr lang="en-US" sz="1200" kern="1200" dirty="0">
                <a:solidFill>
                  <a:schemeClr val="tx1"/>
                </a:solidFill>
                <a:effectLst/>
                <a:latin typeface="Arial" pitchFamily="-109" charset="0"/>
                <a:ea typeface="+mn-ea"/>
                <a:cs typeface="+mn-cs"/>
              </a:rPr>
              <a:t> Within this four-level architecture, the Cisco model defines four general security</a:t>
            </a:r>
          </a:p>
          <a:p>
            <a:r>
              <a:rPr lang="en-US" sz="1200" kern="1200" dirty="0">
                <a:solidFill>
                  <a:schemeClr val="tx1"/>
                </a:solidFill>
                <a:effectLst/>
                <a:latin typeface="Arial" pitchFamily="-109" charset="0"/>
                <a:ea typeface="+mn-ea"/>
                <a:cs typeface="+mn-cs"/>
              </a:rPr>
              <a:t>capabilities that span multiple levels: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Role-based security</a:t>
            </a:r>
            <a:r>
              <a:rPr lang="en-US" sz="1200" kern="1200" dirty="0">
                <a:solidFill>
                  <a:schemeClr val="tx1"/>
                </a:solidFill>
                <a:effectLst/>
                <a:latin typeface="Arial" pitchFamily="-109" charset="0"/>
                <a:ea typeface="+mn-ea"/>
                <a:cs typeface="+mn-cs"/>
              </a:rPr>
              <a:t>:  RBAC systems assign access rights to roles instead of</a:t>
            </a:r>
          </a:p>
          <a:p>
            <a:r>
              <a:rPr lang="en-US" sz="1200" kern="1200" dirty="0">
                <a:solidFill>
                  <a:schemeClr val="tx1"/>
                </a:solidFill>
                <a:effectLst/>
                <a:latin typeface="Arial" pitchFamily="-109" charset="0"/>
                <a:ea typeface="+mn-ea"/>
                <a:cs typeface="+mn-cs"/>
              </a:rPr>
              <a:t>individual users. In turn, users are assigned to different roles, either statically</a:t>
            </a:r>
          </a:p>
          <a:p>
            <a:r>
              <a:rPr lang="en-US" sz="1200" kern="1200" dirty="0">
                <a:solidFill>
                  <a:schemeClr val="tx1"/>
                </a:solidFill>
                <a:effectLst/>
                <a:latin typeface="Arial" pitchFamily="-109" charset="0"/>
                <a:ea typeface="+mn-ea"/>
                <a:cs typeface="+mn-cs"/>
              </a:rPr>
              <a:t> or dynamically, according to their responsibilities. RBAC enjoys widespread</a:t>
            </a:r>
          </a:p>
          <a:p>
            <a:r>
              <a:rPr lang="en-US" sz="1200" kern="1200" dirty="0">
                <a:solidFill>
                  <a:schemeClr val="tx1"/>
                </a:solidFill>
                <a:effectLst/>
                <a:latin typeface="Arial" pitchFamily="-109" charset="0"/>
                <a:ea typeface="+mn-ea"/>
                <a:cs typeface="+mn-cs"/>
              </a:rPr>
              <a:t>commercial use in cloud and enterprise systems and is a well-understood tool</a:t>
            </a:r>
          </a:p>
          <a:p>
            <a:r>
              <a:rPr lang="en-US" sz="1200" kern="1200" dirty="0">
                <a:solidFill>
                  <a:schemeClr val="tx1"/>
                </a:solidFill>
                <a:effectLst/>
                <a:latin typeface="Arial" pitchFamily="-109" charset="0"/>
                <a:ea typeface="+mn-ea"/>
                <a:cs typeface="+mn-cs"/>
              </a:rPr>
              <a:t>that can be used to manage access to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devices and the data they generate.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Anti-tamper and detection:</a:t>
            </a:r>
            <a:r>
              <a:rPr lang="en-US" sz="1200" kern="1200" dirty="0">
                <a:solidFill>
                  <a:schemeClr val="tx1"/>
                </a:solidFill>
                <a:effectLst/>
                <a:latin typeface="Arial" pitchFamily="-109" charset="0"/>
                <a:ea typeface="+mn-ea"/>
                <a:cs typeface="+mn-cs"/>
              </a:rPr>
              <a:t>  This function is particularly important at the device</a:t>
            </a:r>
          </a:p>
          <a:p>
            <a:r>
              <a:rPr lang="en-US" sz="1200" kern="1200" dirty="0">
                <a:solidFill>
                  <a:schemeClr val="tx1"/>
                </a:solidFill>
                <a:effectLst/>
                <a:latin typeface="Arial" pitchFamily="-109" charset="0"/>
                <a:ea typeface="+mn-ea"/>
                <a:cs typeface="+mn-cs"/>
              </a:rPr>
              <a:t>and fog network levels but also extends to the core network level. All of these</a:t>
            </a:r>
          </a:p>
          <a:p>
            <a:r>
              <a:rPr lang="en-US" sz="1200" kern="1200" dirty="0">
                <a:solidFill>
                  <a:schemeClr val="tx1"/>
                </a:solidFill>
                <a:effectLst/>
                <a:latin typeface="Arial" pitchFamily="-109" charset="0"/>
                <a:ea typeface="+mn-ea"/>
                <a:cs typeface="+mn-cs"/>
              </a:rPr>
              <a:t>levels may involve components that are physically outside the area of the enterprise</a:t>
            </a:r>
          </a:p>
          <a:p>
            <a:r>
              <a:rPr lang="en-US" sz="1200" kern="1200" dirty="0">
                <a:solidFill>
                  <a:schemeClr val="tx1"/>
                </a:solidFill>
                <a:effectLst/>
                <a:latin typeface="Arial" pitchFamily="-109" charset="0"/>
                <a:ea typeface="+mn-ea"/>
                <a:cs typeface="+mn-cs"/>
              </a:rPr>
              <a:t>that is protected by physical security measures.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protection and confidentiality:</a:t>
            </a:r>
            <a:r>
              <a:rPr lang="en-US" sz="1200" kern="1200" dirty="0">
                <a:solidFill>
                  <a:schemeClr val="tx1"/>
                </a:solidFill>
                <a:effectLst/>
                <a:latin typeface="Arial" pitchFamily="-109" charset="0"/>
                <a:ea typeface="+mn-ea"/>
                <a:cs typeface="+mn-cs"/>
              </a:rPr>
              <a:t>  These functions extend to all level of the</a:t>
            </a:r>
          </a:p>
          <a:p>
            <a:r>
              <a:rPr lang="en-US" sz="1200" kern="1200" dirty="0">
                <a:solidFill>
                  <a:schemeClr val="tx1"/>
                </a:solidFill>
                <a:effectLst/>
                <a:latin typeface="Arial" pitchFamily="-109" charset="0"/>
                <a:ea typeface="+mn-ea"/>
                <a:cs typeface="+mn-cs"/>
              </a:rPr>
              <a:t>architecture.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Internet protocol protection:</a:t>
            </a:r>
            <a:r>
              <a:rPr lang="en-US" sz="1200" kern="1200" dirty="0">
                <a:solidFill>
                  <a:schemeClr val="tx1"/>
                </a:solidFill>
                <a:effectLst/>
                <a:latin typeface="Arial" pitchFamily="-109" charset="0"/>
                <a:ea typeface="+mn-ea"/>
                <a:cs typeface="+mn-cs"/>
              </a:rPr>
              <a:t>  Protection of data in motion from eavesdropping</a:t>
            </a:r>
          </a:p>
          <a:p>
            <a:r>
              <a:rPr lang="en-US" sz="1200" kern="1200" dirty="0">
                <a:solidFill>
                  <a:schemeClr val="tx1"/>
                </a:solidFill>
                <a:effectLst/>
                <a:latin typeface="Arial" pitchFamily="-109" charset="0"/>
                <a:ea typeface="+mn-ea"/>
                <a:cs typeface="+mn-cs"/>
              </a:rPr>
              <a:t>and snooping is essential between all levels.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13.12 maps specific security functional areas across the four layers of</a:t>
            </a:r>
          </a:p>
          <a:p>
            <a:r>
              <a:rPr lang="en-US" sz="1200" kern="1200" dirty="0">
                <a:solidFill>
                  <a:schemeClr val="tx1"/>
                </a:solidFill>
                <a:effectLst/>
                <a:latin typeface="Arial" pitchFamily="-109" charset="0"/>
                <a:ea typeface="+mn-ea"/>
                <a:cs typeface="+mn-cs"/>
              </a:rPr>
              <a:t>the </a:t>
            </a:r>
            <a:r>
              <a:rPr lang="en-US" sz="1200" kern="1200" dirty="0" err="1">
                <a:solidFill>
                  <a:schemeClr val="tx1"/>
                </a:solidFill>
                <a:effectLst/>
                <a:latin typeface="Arial" pitchFamily="-109" charset="0"/>
                <a:ea typeface="+mn-ea"/>
                <a:cs typeface="+mn-cs"/>
              </a:rPr>
              <a:t>IoT</a:t>
            </a:r>
            <a:r>
              <a:rPr lang="en-US" sz="1200" kern="1200" dirty="0">
                <a:solidFill>
                  <a:schemeClr val="tx1"/>
                </a:solidFill>
                <a:effectLst/>
                <a:latin typeface="Arial" pitchFamily="-109" charset="0"/>
                <a:ea typeface="+mn-ea"/>
                <a:cs typeface="+mn-cs"/>
              </a:rPr>
              <a:t> model.</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35</a:t>
            </a:fld>
            <a:endParaRPr lang="en-AU"/>
          </a:p>
        </p:txBody>
      </p:sp>
    </p:spTree>
    <p:extLst>
      <p:ext uri="{BB962C8B-B14F-4D97-AF65-F5344CB8AC3E}">
        <p14:creationId xmlns:p14="http://schemas.microsoft.com/office/powerpoint/2010/main" val="126480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mn-lt"/>
                <a:ea typeface="+mn-ea"/>
                <a:cs typeface="+mn-cs"/>
              </a:rPr>
              <a:t>The definition refers to various models and characteristics, whose relationship</a:t>
            </a:r>
          </a:p>
          <a:p>
            <a:r>
              <a:rPr lang="en-US" sz="1200" kern="1200" dirty="0">
                <a:solidFill>
                  <a:schemeClr val="tx1"/>
                </a:solidFill>
                <a:effectLst/>
                <a:latin typeface="+mn-lt"/>
                <a:ea typeface="+mn-ea"/>
                <a:cs typeface="+mn-cs"/>
              </a:rPr>
              <a:t>is illustrated in Figure 13.1. The essential characteristics of cloud computing include</a:t>
            </a:r>
          </a:p>
          <a:p>
            <a:r>
              <a:rPr lang="en-US" sz="1200" kern="1200" dirty="0">
                <a:solidFill>
                  <a:schemeClr val="tx1"/>
                </a:solidFill>
                <a:effectLst/>
                <a:latin typeface="+mn-lt"/>
                <a:ea typeface="+mn-ea"/>
                <a:cs typeface="+mn-cs"/>
              </a:rPr>
              <a:t>the following: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Broad network access: </a:t>
            </a:r>
            <a:r>
              <a:rPr lang="en-US" sz="1200" kern="1200" dirty="0">
                <a:solidFill>
                  <a:schemeClr val="tx1"/>
                </a:solidFill>
                <a:effectLst/>
                <a:latin typeface="+mn-lt"/>
                <a:ea typeface="+mn-ea"/>
                <a:cs typeface="+mn-cs"/>
              </a:rPr>
              <a:t> Capabilities are available over the network and accessed</a:t>
            </a:r>
          </a:p>
          <a:p>
            <a:r>
              <a:rPr lang="en-US" sz="1200" kern="1200" dirty="0">
                <a:solidFill>
                  <a:schemeClr val="tx1"/>
                </a:solidFill>
                <a:effectLst/>
                <a:latin typeface="+mn-lt"/>
                <a:ea typeface="+mn-ea"/>
                <a:cs typeface="+mn-cs"/>
              </a:rPr>
              <a:t>through standard mechanisms that promote use by heterogeneous thin or thick</a:t>
            </a:r>
          </a:p>
          <a:p>
            <a:r>
              <a:rPr lang="en-US" sz="1200" kern="1200" dirty="0">
                <a:solidFill>
                  <a:schemeClr val="tx1"/>
                </a:solidFill>
                <a:effectLst/>
                <a:latin typeface="+mn-lt"/>
                <a:ea typeface="+mn-ea"/>
                <a:cs typeface="+mn-cs"/>
              </a:rPr>
              <a:t>client platforms (e.g., mobile phones, laptops, and tablets) as well as other traditional</a:t>
            </a:r>
          </a:p>
          <a:p>
            <a:r>
              <a:rPr lang="en-US" sz="1200" kern="1200" dirty="0">
                <a:solidFill>
                  <a:schemeClr val="tx1"/>
                </a:solidFill>
                <a:effectLst/>
                <a:latin typeface="+mn-lt"/>
                <a:ea typeface="+mn-ea"/>
                <a:cs typeface="+mn-cs"/>
              </a:rPr>
              <a:t>or cloud-based software services.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Rapid elasticity:</a:t>
            </a:r>
            <a:r>
              <a:rPr lang="en-US" sz="1200" kern="1200" dirty="0">
                <a:solidFill>
                  <a:schemeClr val="tx1"/>
                </a:solidFill>
                <a:effectLst/>
                <a:latin typeface="+mn-lt"/>
                <a:ea typeface="+mn-ea"/>
                <a:cs typeface="+mn-cs"/>
              </a:rPr>
              <a:t>  Cloud computing gives you the ability to expand and reduce</a:t>
            </a:r>
          </a:p>
          <a:p>
            <a:r>
              <a:rPr lang="en-US" sz="1200" kern="1200" dirty="0">
                <a:solidFill>
                  <a:schemeClr val="tx1"/>
                </a:solidFill>
                <a:effectLst/>
                <a:latin typeface="+mn-lt"/>
                <a:ea typeface="+mn-ea"/>
                <a:cs typeface="+mn-cs"/>
              </a:rPr>
              <a:t>resources according to your specific service requirement. For example, you may</a:t>
            </a:r>
          </a:p>
          <a:p>
            <a:r>
              <a:rPr lang="en-US" sz="1200" kern="1200" dirty="0">
                <a:solidFill>
                  <a:schemeClr val="tx1"/>
                </a:solidFill>
                <a:effectLst/>
                <a:latin typeface="+mn-lt"/>
                <a:ea typeface="+mn-ea"/>
                <a:cs typeface="+mn-cs"/>
              </a:rPr>
              <a:t>need a large number of server resources for the duration of a specific task. You</a:t>
            </a:r>
          </a:p>
          <a:p>
            <a:r>
              <a:rPr lang="en-US" sz="1200" kern="1200" dirty="0">
                <a:solidFill>
                  <a:schemeClr val="tx1"/>
                </a:solidFill>
                <a:effectLst/>
                <a:latin typeface="+mn-lt"/>
                <a:ea typeface="+mn-ea"/>
                <a:cs typeface="+mn-cs"/>
              </a:rPr>
              <a:t>can then release these resources upon completion of the task.</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Measured service:</a:t>
            </a:r>
            <a:r>
              <a:rPr lang="en-US" sz="1200" kern="1200" dirty="0">
                <a:solidFill>
                  <a:schemeClr val="tx1"/>
                </a:solidFill>
                <a:effectLst/>
                <a:latin typeface="+mn-lt"/>
                <a:ea typeface="+mn-ea"/>
                <a:cs typeface="+mn-cs"/>
              </a:rPr>
              <a:t>  Cloud systems automatically control and optimize resource</a:t>
            </a:r>
          </a:p>
          <a:p>
            <a:r>
              <a:rPr lang="en-US" sz="1200" kern="1200" dirty="0">
                <a:solidFill>
                  <a:schemeClr val="tx1"/>
                </a:solidFill>
                <a:effectLst/>
                <a:latin typeface="+mn-lt"/>
                <a:ea typeface="+mn-ea"/>
                <a:cs typeface="+mn-cs"/>
              </a:rPr>
              <a:t>use by leveraging a metering capability at some level of abstraction appropriate</a:t>
            </a:r>
          </a:p>
          <a:p>
            <a:r>
              <a:rPr lang="en-US" sz="1200" kern="1200" dirty="0">
                <a:solidFill>
                  <a:schemeClr val="tx1"/>
                </a:solidFill>
                <a:effectLst/>
                <a:latin typeface="+mn-lt"/>
                <a:ea typeface="+mn-ea"/>
                <a:cs typeface="+mn-cs"/>
              </a:rPr>
              <a:t>to the type of service (e.g., storage, processing, bandwidth, and active user</a:t>
            </a:r>
          </a:p>
          <a:p>
            <a:r>
              <a:rPr lang="en-US" sz="1200" kern="1200" dirty="0">
                <a:solidFill>
                  <a:schemeClr val="tx1"/>
                </a:solidFill>
                <a:effectLst/>
                <a:latin typeface="+mn-lt"/>
                <a:ea typeface="+mn-ea"/>
                <a:cs typeface="+mn-cs"/>
              </a:rPr>
              <a:t>accounts). Resource usage can be monitored, controlled, and reported, providing</a:t>
            </a:r>
          </a:p>
          <a:p>
            <a:r>
              <a:rPr lang="en-US" sz="1200" kern="1200" dirty="0">
                <a:solidFill>
                  <a:schemeClr val="tx1"/>
                </a:solidFill>
                <a:effectLst/>
                <a:latin typeface="+mn-lt"/>
                <a:ea typeface="+mn-ea"/>
                <a:cs typeface="+mn-cs"/>
              </a:rPr>
              <a:t>transparency for both the provider and consumer of the utilized service.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On-demand self-service:</a:t>
            </a:r>
            <a:r>
              <a:rPr lang="en-US" sz="1200" kern="1200" dirty="0">
                <a:solidFill>
                  <a:schemeClr val="tx1"/>
                </a:solidFill>
                <a:effectLst/>
                <a:latin typeface="+mn-lt"/>
                <a:ea typeface="+mn-ea"/>
                <a:cs typeface="+mn-cs"/>
              </a:rPr>
              <a:t>  A cloud service consumer (CSC) can unilaterally</a:t>
            </a:r>
          </a:p>
          <a:p>
            <a:r>
              <a:rPr lang="en-US" sz="1200" kern="1200" dirty="0">
                <a:solidFill>
                  <a:schemeClr val="tx1"/>
                </a:solidFill>
                <a:effectLst/>
                <a:latin typeface="+mn-lt"/>
                <a:ea typeface="+mn-ea"/>
                <a:cs typeface="+mn-cs"/>
              </a:rPr>
              <a:t>provision computing capabilities, such as server time and network storage, as</a:t>
            </a:r>
          </a:p>
          <a:p>
            <a:r>
              <a:rPr lang="en-US" sz="1200" kern="1200" dirty="0">
                <a:solidFill>
                  <a:schemeClr val="tx1"/>
                </a:solidFill>
                <a:effectLst/>
                <a:latin typeface="+mn-lt"/>
                <a:ea typeface="+mn-ea"/>
                <a:cs typeface="+mn-cs"/>
              </a:rPr>
              <a:t>needed automatically without requiring human interaction with each service</a:t>
            </a:r>
          </a:p>
          <a:p>
            <a:r>
              <a:rPr lang="en-US" sz="1200" kern="1200" dirty="0">
                <a:solidFill>
                  <a:schemeClr val="tx1"/>
                </a:solidFill>
                <a:effectLst/>
                <a:latin typeface="+mn-lt"/>
                <a:ea typeface="+mn-ea"/>
                <a:cs typeface="+mn-cs"/>
              </a:rPr>
              <a:t>provider. Because the service is on demand, the resources are not permanent</a:t>
            </a:r>
          </a:p>
          <a:p>
            <a:r>
              <a:rPr lang="en-US" sz="1200" kern="1200" dirty="0">
                <a:solidFill>
                  <a:schemeClr val="tx1"/>
                </a:solidFill>
                <a:effectLst/>
                <a:latin typeface="+mn-lt"/>
                <a:ea typeface="+mn-ea"/>
                <a:cs typeface="+mn-cs"/>
              </a:rPr>
              <a:t>parts of</a:t>
            </a:r>
            <a:r>
              <a:rPr lang="en-US" sz="1200" kern="1200" baseline="0" dirty="0">
                <a:solidFill>
                  <a:schemeClr val="tx1"/>
                </a:solidFill>
                <a:effectLst/>
                <a:latin typeface="+mn-lt"/>
                <a:ea typeface="+mn-ea"/>
                <a:cs typeface="+mn-cs"/>
              </a:rPr>
              <a:t> the consumer’s </a:t>
            </a:r>
            <a:r>
              <a:rPr lang="en-US" sz="1200" kern="1200" dirty="0">
                <a:solidFill>
                  <a:schemeClr val="tx1"/>
                </a:solidFill>
                <a:effectLst/>
                <a:latin typeface="+mn-lt"/>
                <a:ea typeface="+mn-ea"/>
                <a:cs typeface="+mn-cs"/>
              </a:rPr>
              <a:t>IT infrastructure.</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Resource pooling: </a:t>
            </a:r>
            <a:r>
              <a:rPr lang="en-US" sz="1200" kern="1200" dirty="0">
                <a:solidFill>
                  <a:schemeClr val="tx1"/>
                </a:solidFill>
                <a:effectLst/>
                <a:latin typeface="+mn-lt"/>
                <a:ea typeface="+mn-ea"/>
                <a:cs typeface="+mn-cs"/>
              </a:rPr>
              <a:t>The provider’s computing resources are pooled to serve</a:t>
            </a:r>
          </a:p>
          <a:p>
            <a:r>
              <a:rPr lang="en-US" sz="1200" kern="1200" dirty="0">
                <a:solidFill>
                  <a:schemeClr val="tx1"/>
                </a:solidFill>
                <a:effectLst/>
                <a:latin typeface="+mn-lt"/>
                <a:ea typeface="+mn-ea"/>
                <a:cs typeface="+mn-cs"/>
              </a:rPr>
              <a:t>multiple CSCs using a multitenant model, with different physical and virtual</a:t>
            </a:r>
          </a:p>
          <a:p>
            <a:r>
              <a:rPr lang="en-US" sz="1200" kern="1200" dirty="0">
                <a:solidFill>
                  <a:schemeClr val="tx1"/>
                </a:solidFill>
                <a:effectLst/>
                <a:latin typeface="+mn-lt"/>
                <a:ea typeface="+mn-ea"/>
                <a:cs typeface="+mn-cs"/>
              </a:rPr>
              <a:t>resources dynamically assigned and reassigned according to consumer demand.</a:t>
            </a:r>
          </a:p>
          <a:p>
            <a:r>
              <a:rPr lang="en-US" sz="1200" kern="1200" dirty="0">
                <a:solidFill>
                  <a:schemeClr val="tx1"/>
                </a:solidFill>
                <a:effectLst/>
                <a:latin typeface="+mn-lt"/>
                <a:ea typeface="+mn-ea"/>
                <a:cs typeface="+mn-cs"/>
              </a:rPr>
              <a:t>There is a degree of location independence, in that the CSC generally has no</a:t>
            </a:r>
          </a:p>
          <a:p>
            <a:r>
              <a:rPr lang="en-US" sz="1200" kern="1200" dirty="0">
                <a:solidFill>
                  <a:schemeClr val="tx1"/>
                </a:solidFill>
                <a:effectLst/>
                <a:latin typeface="+mn-lt"/>
                <a:ea typeface="+mn-ea"/>
                <a:cs typeface="+mn-cs"/>
              </a:rPr>
              <a:t>control or knowledge of the exact location of the provided resources, but may</a:t>
            </a:r>
          </a:p>
          <a:p>
            <a:r>
              <a:rPr lang="en-US" sz="1200" kern="1200" dirty="0">
                <a:solidFill>
                  <a:schemeClr val="tx1"/>
                </a:solidFill>
                <a:effectLst/>
                <a:latin typeface="+mn-lt"/>
                <a:ea typeface="+mn-ea"/>
                <a:cs typeface="+mn-cs"/>
              </a:rPr>
              <a:t>be able to specify location at a higher level of abstraction (e.g., country, state,</a:t>
            </a:r>
          </a:p>
          <a:p>
            <a:r>
              <a:rPr lang="en-US" sz="1200" kern="1200" dirty="0">
                <a:solidFill>
                  <a:schemeClr val="tx1"/>
                </a:solidFill>
                <a:effectLst/>
                <a:latin typeface="+mn-lt"/>
                <a:ea typeface="+mn-ea"/>
                <a:cs typeface="+mn-cs"/>
              </a:rPr>
              <a:t>or datacenter). Examples of resources include storage, processing, memory,</a:t>
            </a:r>
          </a:p>
          <a:p>
            <a:r>
              <a:rPr lang="en-US" sz="1200" kern="1200" dirty="0">
                <a:solidFill>
                  <a:schemeClr val="tx1"/>
                </a:solidFill>
                <a:effectLst/>
                <a:latin typeface="+mn-lt"/>
                <a:ea typeface="+mn-ea"/>
                <a:cs typeface="+mn-cs"/>
              </a:rPr>
              <a:t>network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bandwidth, and virtual machines (VMs). Even private clouds tend to</a:t>
            </a:r>
          </a:p>
          <a:p>
            <a:r>
              <a:rPr lang="en-US" sz="1200" kern="1200" dirty="0">
                <a:solidFill>
                  <a:schemeClr val="tx1"/>
                </a:solidFill>
                <a:effectLst/>
                <a:latin typeface="+mn-lt"/>
                <a:ea typeface="+mn-ea"/>
                <a:cs typeface="+mn-cs"/>
              </a:rPr>
              <a:t>pool resources between different parts of the same organization.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56474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800-145 defines three service models , which can be viewed as nested service alternatives:</a:t>
            </a:r>
          </a:p>
          <a:p>
            <a:r>
              <a:rPr lang="en-US" sz="1200" kern="1200" dirty="0">
                <a:solidFill>
                  <a:schemeClr val="tx1"/>
                </a:solidFill>
                <a:effectLst/>
                <a:latin typeface="+mn-lt"/>
                <a:ea typeface="+mn-ea"/>
                <a:cs typeface="+mn-cs"/>
              </a:rPr>
              <a:t>software as a service (SaaS), platform as a service (PaaS), and infrastructure</a:t>
            </a:r>
          </a:p>
          <a:p>
            <a:r>
              <a:rPr lang="en-US" sz="1200" kern="1200" dirty="0">
                <a:solidFill>
                  <a:schemeClr val="tx1"/>
                </a:solidFill>
                <a:effectLst/>
                <a:latin typeface="+mn-lt"/>
                <a:ea typeface="+mn-ea"/>
                <a:cs typeface="+mn-cs"/>
              </a:rPr>
              <a:t>as a service (IaaS).</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194210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NIST defines four deployment models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Public cloud:  The cloud infrastructure is made available to the general public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a large industry group and is owned by an organization selling cloud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The cloud provider is responsible both for the cloud infrastructure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for the control of data and operations within the cloud.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Private cloud: The cloud infrastructure is operated solely for an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may be managed by the organization or a third party and may exist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premise or off premise. The cloud provider is responsible only for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infrastructure and not for the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Community cloud: The cloud infrastructure is shared by several organizations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supports a specific community that has shared concerns (e.g., mission,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requirements, policy, and compliance considerations). It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managed by the organizations or a third party and may exist on premise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 premise.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Hybrid cloud: The cloud infrastructure is a composition of two or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clouds (private, community, or public) that remain unique entities but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bound together by standardized or proprietary technology that enables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 and application portability (e.g., cloud bursting for load balancing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clouds).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86235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Table 13.1 lists some of the relative strengths and weaknesses of the four cloud</a:t>
            </a:r>
          </a:p>
          <a:p>
            <a:r>
              <a:rPr lang="en-US" sz="1200" kern="1200" dirty="0">
                <a:solidFill>
                  <a:schemeClr val="tx1"/>
                </a:solidFill>
                <a:effectLst/>
                <a:latin typeface="+mn-lt"/>
                <a:ea typeface="+mn-ea"/>
                <a:cs typeface="+mn-cs"/>
              </a:rPr>
              <a:t>deployment models.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711830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500-292 (</a:t>
            </a:r>
            <a:r>
              <a:rPr lang="en-US" sz="1200" i="1" kern="1200" dirty="0">
                <a:solidFill>
                  <a:schemeClr val="tx1"/>
                </a:solidFill>
                <a:effectLst/>
                <a:latin typeface="+mn-lt"/>
                <a:ea typeface="+mn-ea"/>
                <a:cs typeface="+mn-cs"/>
              </a:rPr>
              <a:t>NIST Cloud Computing Reference Architecture</a:t>
            </a:r>
            <a:r>
              <a:rPr lang="en-US" sz="1200" i="0" kern="1200" dirty="0">
                <a:solidFill>
                  <a:schemeClr val="tx1"/>
                </a:solidFill>
                <a:effectLst/>
                <a:latin typeface="+mn-lt"/>
                <a:ea typeface="+mn-ea"/>
                <a:cs typeface="+mn-cs"/>
              </a:rPr>
              <a:t>,</a:t>
            </a:r>
            <a:r>
              <a:rPr lang="en-US" sz="1200" i="0" kern="1200" baseline="0" dirty="0">
                <a:solidFill>
                  <a:schemeClr val="tx1"/>
                </a:solidFill>
                <a:effectLst/>
                <a:latin typeface="+mn-lt"/>
                <a:ea typeface="+mn-ea"/>
                <a:cs typeface="+mn-cs"/>
              </a:rPr>
              <a:t> September 2011</a:t>
            </a:r>
            <a:r>
              <a:rPr lang="en-US" sz="1200" kern="1200" dirty="0">
                <a:solidFill>
                  <a:schemeClr val="tx1"/>
                </a:solidFill>
                <a:effectLst/>
                <a:latin typeface="+mn-lt"/>
                <a:ea typeface="+mn-ea"/>
                <a:cs typeface="+mn-cs"/>
              </a:rPr>
              <a:t>) establishes reference</a:t>
            </a:r>
          </a:p>
          <a:p>
            <a:r>
              <a:rPr lang="en-US" sz="1200" kern="1200" dirty="0">
                <a:solidFill>
                  <a:schemeClr val="tx1"/>
                </a:solidFill>
                <a:effectLst/>
                <a:latin typeface="+mn-lt"/>
                <a:ea typeface="+mn-ea"/>
                <a:cs typeface="+mn-cs"/>
              </a:rPr>
              <a:t>architecture, described as follows:</a:t>
            </a:r>
          </a:p>
          <a:p>
            <a:endParaRPr lang="en-US" sz="1200" b="0" i="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The NIST cloud computing reference architecture focuses on the requirements</a:t>
            </a:r>
          </a:p>
          <a:p>
            <a:r>
              <a:rPr lang="en-US" sz="1200" kern="1200" dirty="0">
                <a:solidFill>
                  <a:schemeClr val="tx1"/>
                </a:solidFill>
                <a:effectLst/>
                <a:latin typeface="+mn-lt"/>
                <a:ea typeface="+mn-ea"/>
                <a:cs typeface="+mn-cs"/>
              </a:rPr>
              <a:t>of “what” cloud services provide, not a “how to” design solution and implementation.</a:t>
            </a:r>
          </a:p>
          <a:p>
            <a:r>
              <a:rPr lang="en-US" sz="1200" kern="1200" dirty="0">
                <a:solidFill>
                  <a:schemeClr val="tx1"/>
                </a:solidFill>
                <a:effectLst/>
                <a:latin typeface="+mn-lt"/>
                <a:ea typeface="+mn-ea"/>
                <a:cs typeface="+mn-cs"/>
              </a:rPr>
              <a:t>The reference architecture is intended to facilitate the understanding of</a:t>
            </a:r>
          </a:p>
          <a:p>
            <a:r>
              <a:rPr lang="en-US" sz="1200" kern="1200" dirty="0">
                <a:solidFill>
                  <a:schemeClr val="tx1"/>
                </a:solidFill>
                <a:effectLst/>
                <a:latin typeface="+mn-lt"/>
                <a:ea typeface="+mn-ea"/>
                <a:cs typeface="+mn-cs"/>
              </a:rPr>
              <a:t>the operational intricacies in cloud computing. It does not represent the system</a:t>
            </a:r>
          </a:p>
          <a:p>
            <a:r>
              <a:rPr lang="en-US" sz="1200" kern="1200" dirty="0">
                <a:solidFill>
                  <a:schemeClr val="tx1"/>
                </a:solidFill>
                <a:effectLst/>
                <a:latin typeface="+mn-lt"/>
                <a:ea typeface="+mn-ea"/>
                <a:cs typeface="+mn-cs"/>
              </a:rPr>
              <a:t>architecture of a specific cloud computing system; instead it is a tool for describing,</a:t>
            </a:r>
          </a:p>
          <a:p>
            <a:r>
              <a:rPr lang="en-US" sz="1200" kern="1200" dirty="0">
                <a:solidFill>
                  <a:schemeClr val="tx1"/>
                </a:solidFill>
                <a:effectLst/>
                <a:latin typeface="+mn-lt"/>
                <a:ea typeface="+mn-ea"/>
                <a:cs typeface="+mn-cs"/>
              </a:rPr>
              <a:t>discussing, and developing a system-specific architecture using a common framework</a:t>
            </a:r>
          </a:p>
          <a:p>
            <a:r>
              <a:rPr lang="en-US" sz="1200" kern="1200" dirty="0">
                <a:solidFill>
                  <a:schemeClr val="tx1"/>
                </a:solidFill>
                <a:effectLst/>
                <a:latin typeface="+mn-lt"/>
                <a:ea typeface="+mn-ea"/>
                <a:cs typeface="+mn-cs"/>
              </a:rPr>
              <a:t>of reference.</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63353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 The reference architecture, depicted in Figure 13.3, defines five major actors in</a:t>
            </a:r>
          </a:p>
          <a:p>
            <a:r>
              <a:rPr lang="en-US" sz="1200" kern="1200" dirty="0">
                <a:solidFill>
                  <a:schemeClr val="tx1"/>
                </a:solidFill>
                <a:effectLst/>
                <a:latin typeface="+mn-lt"/>
                <a:ea typeface="+mn-ea"/>
                <a:cs typeface="+mn-cs"/>
              </a:rPr>
              <a:t>terms of the roles and responsibilities: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consumer</a:t>
            </a:r>
            <a:r>
              <a:rPr lang="en-US" sz="1200" kern="1200" dirty="0">
                <a:solidFill>
                  <a:schemeClr val="tx1"/>
                </a:solidFill>
                <a:effectLst/>
                <a:latin typeface="+mn-lt"/>
                <a:ea typeface="+mn-ea"/>
                <a:cs typeface="+mn-cs"/>
              </a:rPr>
              <a:t> (CSC):  A person or organization that maintains a business</a:t>
            </a:r>
          </a:p>
          <a:p>
            <a:r>
              <a:rPr lang="en-US" sz="1200" kern="1200" dirty="0">
                <a:solidFill>
                  <a:schemeClr val="tx1"/>
                </a:solidFill>
                <a:effectLst/>
                <a:latin typeface="+mn-lt"/>
                <a:ea typeface="+mn-ea"/>
                <a:cs typeface="+mn-cs"/>
              </a:rPr>
              <a:t>relationship with, and uses service from, cloud providers.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provider </a:t>
            </a:r>
            <a:r>
              <a:rPr lang="en-US" sz="1200" kern="1200" dirty="0">
                <a:solidFill>
                  <a:schemeClr val="tx1"/>
                </a:solidFill>
                <a:effectLst/>
                <a:latin typeface="+mn-lt"/>
                <a:ea typeface="+mn-ea"/>
                <a:cs typeface="+mn-cs"/>
              </a:rPr>
              <a:t>(CSP):  A person, organization, or entity responsible for</a:t>
            </a:r>
          </a:p>
          <a:p>
            <a:r>
              <a:rPr lang="en-US" sz="1200" kern="1200" dirty="0">
                <a:solidFill>
                  <a:schemeClr val="tx1"/>
                </a:solidFill>
                <a:effectLst/>
                <a:latin typeface="+mn-lt"/>
                <a:ea typeface="+mn-ea"/>
                <a:cs typeface="+mn-cs"/>
              </a:rPr>
              <a:t>making a service available to interested parties.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auditor</a:t>
            </a:r>
            <a:r>
              <a:rPr lang="en-US" sz="1200" kern="1200" dirty="0">
                <a:solidFill>
                  <a:schemeClr val="tx1"/>
                </a:solidFill>
                <a:effectLst/>
                <a:latin typeface="+mn-lt"/>
                <a:ea typeface="+mn-ea"/>
                <a:cs typeface="+mn-cs"/>
              </a:rPr>
              <a:t>:  A party that can conduct independent assessment of cloud services,</a:t>
            </a:r>
          </a:p>
          <a:p>
            <a:r>
              <a:rPr lang="en-US" sz="1200" kern="1200" dirty="0">
                <a:solidFill>
                  <a:schemeClr val="tx1"/>
                </a:solidFill>
                <a:effectLst/>
                <a:latin typeface="+mn-lt"/>
                <a:ea typeface="+mn-ea"/>
                <a:cs typeface="+mn-cs"/>
              </a:rPr>
              <a:t>information system operations, performance, and security of the cloud</a:t>
            </a:r>
          </a:p>
          <a:p>
            <a:r>
              <a:rPr lang="en-US" sz="1200" kern="1200" dirty="0">
                <a:solidFill>
                  <a:schemeClr val="tx1"/>
                </a:solidFill>
                <a:effectLst/>
                <a:latin typeface="+mn-lt"/>
                <a:ea typeface="+mn-ea"/>
                <a:cs typeface="+mn-cs"/>
              </a:rPr>
              <a:t>implementation.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broker</a:t>
            </a:r>
            <a:r>
              <a:rPr lang="en-US" sz="1200" kern="1200" dirty="0">
                <a:solidFill>
                  <a:schemeClr val="tx1"/>
                </a:solidFill>
                <a:effectLst/>
                <a:latin typeface="+mn-lt"/>
                <a:ea typeface="+mn-ea"/>
                <a:cs typeface="+mn-cs"/>
              </a:rPr>
              <a:t>:  An entity that manages the use, performance, and delivery of</a:t>
            </a:r>
          </a:p>
          <a:p>
            <a:r>
              <a:rPr lang="en-US" sz="1200" kern="1200" dirty="0">
                <a:solidFill>
                  <a:schemeClr val="tx1"/>
                </a:solidFill>
                <a:effectLst/>
                <a:latin typeface="+mn-lt"/>
                <a:ea typeface="+mn-ea"/>
                <a:cs typeface="+mn-cs"/>
              </a:rPr>
              <a:t>cloud services, and negotiates relationships between CSPs and cloud consumers.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carrier:</a:t>
            </a:r>
            <a:r>
              <a:rPr lang="en-US" sz="1200" kern="1200" dirty="0">
                <a:solidFill>
                  <a:schemeClr val="tx1"/>
                </a:solidFill>
                <a:effectLst/>
                <a:latin typeface="+mn-lt"/>
                <a:ea typeface="+mn-ea"/>
                <a:cs typeface="+mn-cs"/>
              </a:rPr>
              <a:t>  An intermediary that provides connectivity and transport of</a:t>
            </a:r>
          </a:p>
          <a:p>
            <a:r>
              <a:rPr lang="en-US" sz="1200" kern="1200" dirty="0">
                <a:solidFill>
                  <a:schemeClr val="tx1"/>
                </a:solidFill>
                <a:effectLst/>
                <a:latin typeface="+mn-lt"/>
                <a:ea typeface="+mn-ea"/>
                <a:cs typeface="+mn-cs"/>
              </a:rPr>
              <a:t>cloud services from CSPs to cloud consumers.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roles of the cloud consumer and provider have already been discussed.</a:t>
            </a:r>
          </a:p>
          <a:p>
            <a:r>
              <a:rPr lang="en-US" sz="1200" kern="1200" dirty="0">
                <a:solidFill>
                  <a:schemeClr val="tx1"/>
                </a:solidFill>
                <a:effectLst/>
                <a:latin typeface="+mn-lt"/>
                <a:ea typeface="+mn-ea"/>
                <a:cs typeface="+mn-cs"/>
              </a:rPr>
              <a:t>To summarize, a </a:t>
            </a:r>
            <a:r>
              <a:rPr lang="en-US" sz="1200" b="1" kern="1200" dirty="0">
                <a:solidFill>
                  <a:schemeClr val="tx1"/>
                </a:solidFill>
                <a:effectLst/>
                <a:latin typeface="+mn-lt"/>
                <a:ea typeface="+mn-ea"/>
                <a:cs typeface="+mn-cs"/>
              </a:rPr>
              <a:t>cloud service provider</a:t>
            </a:r>
            <a:r>
              <a:rPr lang="en-US" sz="1200" kern="1200" dirty="0">
                <a:solidFill>
                  <a:schemeClr val="tx1"/>
                </a:solidFill>
                <a:effectLst/>
                <a:latin typeface="+mn-lt"/>
                <a:ea typeface="+mn-ea"/>
                <a:cs typeface="+mn-cs"/>
              </a:rPr>
              <a:t>  can provide one or more of the cloud services</a:t>
            </a:r>
          </a:p>
          <a:p>
            <a:r>
              <a:rPr lang="en-US" sz="1200" kern="1200" dirty="0">
                <a:solidFill>
                  <a:schemeClr val="tx1"/>
                </a:solidFill>
                <a:effectLst/>
                <a:latin typeface="+mn-lt"/>
                <a:ea typeface="+mn-ea"/>
                <a:cs typeface="+mn-cs"/>
              </a:rPr>
              <a:t> to meet IT and business requirements of </a:t>
            </a:r>
            <a:r>
              <a:rPr lang="en-US" sz="1200" b="1" kern="1200" dirty="0">
                <a:solidFill>
                  <a:schemeClr val="tx1"/>
                </a:solidFill>
                <a:effectLst/>
                <a:latin typeface="+mn-lt"/>
                <a:ea typeface="+mn-ea"/>
                <a:cs typeface="+mn-cs"/>
              </a:rPr>
              <a:t>cloud service consumers </a:t>
            </a:r>
            <a:r>
              <a:rPr lang="en-US" sz="1200" kern="1200" dirty="0">
                <a:solidFill>
                  <a:schemeClr val="tx1"/>
                </a:solidFill>
                <a:effectLst/>
                <a:latin typeface="+mn-lt"/>
                <a:ea typeface="+mn-ea"/>
                <a:cs typeface="+mn-cs"/>
              </a:rPr>
              <a:t>. For each of the</a:t>
            </a:r>
          </a:p>
          <a:p>
            <a:r>
              <a:rPr lang="en-US" sz="1200" kern="1200" dirty="0">
                <a:solidFill>
                  <a:schemeClr val="tx1"/>
                </a:solidFill>
                <a:effectLst/>
                <a:latin typeface="+mn-lt"/>
                <a:ea typeface="+mn-ea"/>
                <a:cs typeface="+mn-cs"/>
              </a:rPr>
              <a:t>three service models (SaaS, PaaS, IaaS), the CSP provides the storage and processing</a:t>
            </a:r>
          </a:p>
          <a:p>
            <a:r>
              <a:rPr lang="en-US" sz="1200" kern="1200" dirty="0">
                <a:solidFill>
                  <a:schemeClr val="tx1"/>
                </a:solidFill>
                <a:effectLst/>
                <a:latin typeface="+mn-lt"/>
                <a:ea typeface="+mn-ea"/>
                <a:cs typeface="+mn-cs"/>
              </a:rPr>
              <a:t>facilities needed to support that service model, together with a cloud interface</a:t>
            </a:r>
          </a:p>
          <a:p>
            <a:r>
              <a:rPr lang="en-US" sz="1200" kern="1200" dirty="0">
                <a:solidFill>
                  <a:schemeClr val="tx1"/>
                </a:solidFill>
                <a:effectLst/>
                <a:latin typeface="+mn-lt"/>
                <a:ea typeface="+mn-ea"/>
                <a:cs typeface="+mn-cs"/>
              </a:rPr>
              <a:t>for cloud service consumers. For SaaS, the CSP deploys, configures, maintains, and</a:t>
            </a:r>
          </a:p>
          <a:p>
            <a:r>
              <a:rPr lang="en-US" sz="1200" kern="1200" dirty="0">
                <a:solidFill>
                  <a:schemeClr val="tx1"/>
                </a:solidFill>
                <a:effectLst/>
                <a:latin typeface="+mn-lt"/>
                <a:ea typeface="+mn-ea"/>
                <a:cs typeface="+mn-cs"/>
              </a:rPr>
              <a:t>updates the operation of the software applications on a cloud infrastructure so that</a:t>
            </a:r>
          </a:p>
          <a:p>
            <a:r>
              <a:rPr lang="en-US" sz="1200" kern="1200" dirty="0">
                <a:solidFill>
                  <a:schemeClr val="tx1"/>
                </a:solidFill>
                <a:effectLst/>
                <a:latin typeface="+mn-lt"/>
                <a:ea typeface="+mn-ea"/>
                <a:cs typeface="+mn-cs"/>
              </a:rPr>
              <a:t>the services are provisioned at the expected service levels to cloud consumers. The</a:t>
            </a:r>
          </a:p>
          <a:p>
            <a:r>
              <a:rPr lang="en-US" sz="1200" kern="1200" dirty="0">
                <a:solidFill>
                  <a:schemeClr val="tx1"/>
                </a:solidFill>
                <a:effectLst/>
                <a:latin typeface="+mn-lt"/>
                <a:ea typeface="+mn-ea"/>
                <a:cs typeface="+mn-cs"/>
              </a:rPr>
              <a:t>consumers of SaaS can be organizations that provide their members with access to</a:t>
            </a:r>
          </a:p>
          <a:p>
            <a:r>
              <a:rPr lang="en-US" sz="1200" kern="1200" dirty="0">
                <a:solidFill>
                  <a:schemeClr val="tx1"/>
                </a:solidFill>
                <a:effectLst/>
                <a:latin typeface="+mn-lt"/>
                <a:ea typeface="+mn-ea"/>
                <a:cs typeface="+mn-cs"/>
              </a:rPr>
              <a:t>software applications, end users who directly use software applications, or software</a:t>
            </a:r>
          </a:p>
          <a:p>
            <a:r>
              <a:rPr lang="en-US" sz="1200" kern="1200" dirty="0">
                <a:solidFill>
                  <a:schemeClr val="tx1"/>
                </a:solidFill>
                <a:effectLst/>
                <a:latin typeface="+mn-lt"/>
                <a:ea typeface="+mn-ea"/>
                <a:cs typeface="+mn-cs"/>
              </a:rPr>
              <a:t>application administrators who configure applications for end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PaaS, the CSP manages the computing infrastructure for the platform and</a:t>
            </a:r>
          </a:p>
          <a:p>
            <a:r>
              <a:rPr lang="en-US" sz="1200" kern="1200" dirty="0">
                <a:solidFill>
                  <a:schemeClr val="tx1"/>
                </a:solidFill>
                <a:effectLst/>
                <a:latin typeface="+mn-lt"/>
                <a:ea typeface="+mn-ea"/>
                <a:cs typeface="+mn-cs"/>
              </a:rPr>
              <a:t>runs the cloud software that provides the components of the platform, such as runtime</a:t>
            </a:r>
          </a:p>
          <a:p>
            <a:r>
              <a:rPr lang="en-US" sz="1200" kern="1200" dirty="0">
                <a:solidFill>
                  <a:schemeClr val="tx1"/>
                </a:solidFill>
                <a:effectLst/>
                <a:latin typeface="+mn-lt"/>
                <a:ea typeface="+mn-ea"/>
                <a:cs typeface="+mn-cs"/>
              </a:rPr>
              <a:t>software execution stacks, databases, and other middleware components. Cloud</a:t>
            </a:r>
          </a:p>
          <a:p>
            <a:r>
              <a:rPr lang="en-US" sz="1200" kern="1200" dirty="0">
                <a:solidFill>
                  <a:schemeClr val="tx1"/>
                </a:solidFill>
                <a:effectLst/>
                <a:latin typeface="+mn-lt"/>
                <a:ea typeface="+mn-ea"/>
                <a:cs typeface="+mn-cs"/>
              </a:rPr>
              <a:t>consumers of PaaS can employ the tools and execution resources provided by CSPs</a:t>
            </a:r>
          </a:p>
          <a:p>
            <a:r>
              <a:rPr lang="en-US" sz="1200" kern="1200" dirty="0">
                <a:solidFill>
                  <a:schemeClr val="tx1"/>
                </a:solidFill>
                <a:effectLst/>
                <a:latin typeface="+mn-lt"/>
                <a:ea typeface="+mn-ea"/>
                <a:cs typeface="+mn-cs"/>
              </a:rPr>
              <a:t>to develop, test, deploy, and manage the applications hosted in a cloud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IaaS, the CSP acquires the physical computing resources underlying the</a:t>
            </a:r>
          </a:p>
          <a:p>
            <a:r>
              <a:rPr lang="en-US" sz="1200" kern="1200" dirty="0">
                <a:solidFill>
                  <a:schemeClr val="tx1"/>
                </a:solidFill>
                <a:effectLst/>
                <a:latin typeface="+mn-lt"/>
                <a:ea typeface="+mn-ea"/>
                <a:cs typeface="+mn-cs"/>
              </a:rPr>
              <a:t>service, including the servers, networks, storage, and hosting infrastructure. The IaaS</a:t>
            </a:r>
          </a:p>
          <a:p>
            <a:r>
              <a:rPr lang="en-US" sz="1200" kern="1200" dirty="0">
                <a:solidFill>
                  <a:schemeClr val="tx1"/>
                </a:solidFill>
                <a:effectLst/>
                <a:latin typeface="+mn-lt"/>
                <a:ea typeface="+mn-ea"/>
                <a:cs typeface="+mn-cs"/>
              </a:rPr>
              <a:t>CSC in turn uses these computing resources, such as a virtual machine, for their fundamental</a:t>
            </a:r>
          </a:p>
          <a:p>
            <a:r>
              <a:rPr lang="en-US" sz="1200" kern="1200" dirty="0">
                <a:solidFill>
                  <a:schemeClr val="tx1"/>
                </a:solidFill>
                <a:effectLst/>
                <a:latin typeface="+mn-lt"/>
                <a:ea typeface="+mn-ea"/>
                <a:cs typeface="+mn-cs"/>
              </a:rPr>
              <a:t>computing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cloud carrier</a:t>
            </a:r>
            <a:r>
              <a:rPr lang="en-US" sz="1200" kern="1200" dirty="0">
                <a:solidFill>
                  <a:schemeClr val="tx1"/>
                </a:solidFill>
                <a:effectLst/>
                <a:latin typeface="+mn-lt"/>
                <a:ea typeface="+mn-ea"/>
                <a:cs typeface="+mn-cs"/>
              </a:rPr>
              <a:t>  is a networking facility that provides connectivity and transport</a:t>
            </a:r>
          </a:p>
          <a:p>
            <a:r>
              <a:rPr lang="en-US" sz="1200" kern="1200" dirty="0">
                <a:solidFill>
                  <a:schemeClr val="tx1"/>
                </a:solidFill>
                <a:effectLst/>
                <a:latin typeface="+mn-lt"/>
                <a:ea typeface="+mn-ea"/>
                <a:cs typeface="+mn-cs"/>
              </a:rPr>
              <a:t>of cloud services between cloud consumers and CSPs. Typically, a CSP will set</a:t>
            </a:r>
          </a:p>
          <a:p>
            <a:r>
              <a:rPr lang="en-US" sz="1200" kern="1200" dirty="0">
                <a:solidFill>
                  <a:schemeClr val="tx1"/>
                </a:solidFill>
                <a:effectLst/>
                <a:latin typeface="+mn-lt"/>
                <a:ea typeface="+mn-ea"/>
                <a:cs typeface="+mn-cs"/>
              </a:rPr>
              <a:t>up service level agreements (SLAs) with a cloud carrier to provide services consistent</a:t>
            </a:r>
          </a:p>
          <a:p>
            <a:r>
              <a:rPr lang="en-US" sz="1200" kern="1200" dirty="0">
                <a:solidFill>
                  <a:schemeClr val="tx1"/>
                </a:solidFill>
                <a:effectLst/>
                <a:latin typeface="+mn-lt"/>
                <a:ea typeface="+mn-ea"/>
                <a:cs typeface="+mn-cs"/>
              </a:rPr>
              <a:t>with the level of SLAs offered to cloud consumers, and may require the cloud carrier</a:t>
            </a:r>
          </a:p>
          <a:p>
            <a:r>
              <a:rPr lang="en-US" sz="1200" kern="1200" dirty="0">
                <a:solidFill>
                  <a:schemeClr val="tx1"/>
                </a:solidFill>
                <a:effectLst/>
                <a:latin typeface="+mn-lt"/>
                <a:ea typeface="+mn-ea"/>
                <a:cs typeface="+mn-cs"/>
              </a:rPr>
              <a:t>to provide dedicated and secure connections between cloud consumers and CSPs.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broker </a:t>
            </a:r>
            <a:r>
              <a:rPr lang="en-US" sz="1200" kern="1200" dirty="0">
                <a:solidFill>
                  <a:schemeClr val="tx1"/>
                </a:solidFill>
                <a:effectLst/>
                <a:latin typeface="+mn-lt"/>
                <a:ea typeface="+mn-ea"/>
                <a:cs typeface="+mn-cs"/>
              </a:rPr>
              <a:t> is useful when cloud services are too complex for a cloud consumer</a:t>
            </a:r>
          </a:p>
          <a:p>
            <a:r>
              <a:rPr lang="en-US" sz="1200" kern="1200" dirty="0">
                <a:solidFill>
                  <a:schemeClr val="tx1"/>
                </a:solidFill>
                <a:effectLst/>
                <a:latin typeface="+mn-lt"/>
                <a:ea typeface="+mn-ea"/>
                <a:cs typeface="+mn-cs"/>
              </a:rPr>
              <a:t>to easily manage. A cloud broker can offer three areas of support: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intermediation:</a:t>
            </a:r>
            <a:r>
              <a:rPr lang="en-US" sz="1200" kern="1200" dirty="0">
                <a:solidFill>
                  <a:schemeClr val="tx1"/>
                </a:solidFill>
                <a:effectLst/>
                <a:latin typeface="+mn-lt"/>
                <a:ea typeface="+mn-ea"/>
                <a:cs typeface="+mn-cs"/>
              </a:rPr>
              <a:t>  These are value-added services, such as identity management,</a:t>
            </a:r>
          </a:p>
          <a:p>
            <a:r>
              <a:rPr lang="en-US" sz="1200" kern="1200" dirty="0">
                <a:solidFill>
                  <a:schemeClr val="tx1"/>
                </a:solidFill>
                <a:effectLst/>
                <a:latin typeface="+mn-lt"/>
                <a:ea typeface="+mn-ea"/>
                <a:cs typeface="+mn-cs"/>
              </a:rPr>
              <a:t>performance reporting, and enhanced security.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aggregation:</a:t>
            </a:r>
            <a:r>
              <a:rPr lang="en-US" sz="1200" kern="1200" dirty="0">
                <a:solidFill>
                  <a:schemeClr val="tx1"/>
                </a:solidFill>
                <a:effectLst/>
                <a:latin typeface="+mn-lt"/>
                <a:ea typeface="+mn-ea"/>
                <a:cs typeface="+mn-cs"/>
              </a:rPr>
              <a:t>  The broker combines multiple cloud services to meet consumer</a:t>
            </a:r>
          </a:p>
          <a:p>
            <a:r>
              <a:rPr lang="en-US" sz="1200" kern="1200" dirty="0">
                <a:solidFill>
                  <a:schemeClr val="tx1"/>
                </a:solidFill>
                <a:effectLst/>
                <a:latin typeface="+mn-lt"/>
                <a:ea typeface="+mn-ea"/>
                <a:cs typeface="+mn-cs"/>
              </a:rPr>
              <a:t>needs not specifically addressed by a single CSP, or to optimize performance</a:t>
            </a:r>
          </a:p>
          <a:p>
            <a:r>
              <a:rPr lang="en-US" sz="1200" kern="1200" dirty="0">
                <a:solidFill>
                  <a:schemeClr val="tx1"/>
                </a:solidFill>
                <a:effectLst/>
                <a:latin typeface="+mn-lt"/>
                <a:ea typeface="+mn-ea"/>
                <a:cs typeface="+mn-cs"/>
              </a:rPr>
              <a:t>or minimize cost.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arbitrage:</a:t>
            </a:r>
            <a:r>
              <a:rPr lang="en-US" sz="1200" kern="1200" dirty="0">
                <a:solidFill>
                  <a:schemeClr val="tx1"/>
                </a:solidFill>
                <a:effectLst/>
                <a:latin typeface="+mn-lt"/>
                <a:ea typeface="+mn-ea"/>
                <a:cs typeface="+mn-cs"/>
              </a:rPr>
              <a:t>  This is similar to service aggregation except that the services</a:t>
            </a:r>
          </a:p>
          <a:p>
            <a:r>
              <a:rPr lang="en-US" sz="1200" kern="1200" dirty="0">
                <a:solidFill>
                  <a:schemeClr val="tx1"/>
                </a:solidFill>
                <a:effectLst/>
                <a:latin typeface="+mn-lt"/>
                <a:ea typeface="+mn-ea"/>
                <a:cs typeface="+mn-cs"/>
              </a:rPr>
              <a:t>being aggregated are not fixed. Service arbitrage means a broker has the flexibility</a:t>
            </a:r>
          </a:p>
          <a:p>
            <a:r>
              <a:rPr lang="en-US" sz="1200" kern="1200" dirty="0">
                <a:solidFill>
                  <a:schemeClr val="tx1"/>
                </a:solidFill>
                <a:effectLst/>
                <a:latin typeface="+mn-lt"/>
                <a:ea typeface="+mn-ea"/>
                <a:cs typeface="+mn-cs"/>
              </a:rPr>
              <a:t>to choose services from multiple agencies. The cloud broker, for example,</a:t>
            </a:r>
          </a:p>
          <a:p>
            <a:r>
              <a:rPr lang="en-US" sz="1200" kern="1200" dirty="0">
                <a:solidFill>
                  <a:schemeClr val="tx1"/>
                </a:solidFill>
                <a:effectLst/>
                <a:latin typeface="+mn-lt"/>
                <a:ea typeface="+mn-ea"/>
                <a:cs typeface="+mn-cs"/>
              </a:rPr>
              <a:t>can use a credit-scoring service to measure and select an agency with the best</a:t>
            </a:r>
          </a:p>
          <a:p>
            <a:r>
              <a:rPr lang="en-US" sz="1200" kern="1200" dirty="0">
                <a:solidFill>
                  <a:schemeClr val="tx1"/>
                </a:solidFill>
                <a:effectLst/>
                <a:latin typeface="+mn-lt"/>
                <a:ea typeface="+mn-ea"/>
                <a:cs typeface="+mn-cs"/>
              </a:rPr>
              <a:t>score.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 auditor </a:t>
            </a:r>
            <a:r>
              <a:rPr lang="en-US" sz="1200" kern="1200" dirty="0">
                <a:solidFill>
                  <a:schemeClr val="tx1"/>
                </a:solidFill>
                <a:effectLst/>
                <a:latin typeface="+mn-lt"/>
                <a:ea typeface="+mn-ea"/>
                <a:cs typeface="+mn-cs"/>
              </a:rPr>
              <a:t> can evaluate the services provided by a CSP in terms of security</a:t>
            </a:r>
          </a:p>
          <a:p>
            <a:r>
              <a:rPr lang="en-US" sz="1200" kern="1200" dirty="0">
                <a:solidFill>
                  <a:schemeClr val="tx1"/>
                </a:solidFill>
                <a:effectLst/>
                <a:latin typeface="+mn-lt"/>
                <a:ea typeface="+mn-ea"/>
                <a:cs typeface="+mn-cs"/>
              </a:rPr>
              <a:t>controls, privacy impact, performance, and so on. The auditor is an independent entity</a:t>
            </a:r>
          </a:p>
          <a:p>
            <a:r>
              <a:rPr lang="en-US" sz="1200" kern="1200" dirty="0">
                <a:solidFill>
                  <a:schemeClr val="tx1"/>
                </a:solidFill>
                <a:effectLst/>
                <a:latin typeface="+mn-lt"/>
                <a:ea typeface="+mn-ea"/>
                <a:cs typeface="+mn-cs"/>
              </a:rPr>
              <a:t>that can assure that the CSP conforms to a set of standards.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01561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453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87240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6" r:id="rId6"/>
  </p:sldLayoutIdLst>
  <p:hf hdr="0" ftr="0" dt="0"/>
  <p:txStyles>
    <p:titleStyle>
      <a:lvl1pPr algn="ctr" rtl="0" eaLnBrk="1" fontAlgn="base" hangingPunct="1">
        <a:spcBef>
          <a:spcPct val="0"/>
        </a:spcBef>
        <a:spcAft>
          <a:spcPct val="0"/>
        </a:spcAft>
        <a:defRPr lang="en-US" altLang="zh-CN" sz="4000" dirty="0">
          <a:solidFill>
            <a:srgbClr val="9B37AA"/>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CH13 Cloud and IoT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FAF87-8D82-4D07-B3D1-0906EE7BA5E0}"/>
              </a:ext>
            </a:extLst>
          </p:cNvPr>
          <p:cNvSpPr>
            <a:spLocks noGrp="1"/>
          </p:cNvSpPr>
          <p:nvPr>
            <p:ph type="title"/>
          </p:nvPr>
        </p:nvSpPr>
        <p:spPr/>
        <p:txBody>
          <a:bodyPr/>
          <a:lstStyle/>
          <a:p>
            <a:r>
              <a:rPr lang="en-US" dirty="0"/>
              <a:t>Actors in the Ref Architecture</a:t>
            </a:r>
            <a:endParaRPr lang="en-SE" dirty="0"/>
          </a:p>
        </p:txBody>
      </p:sp>
      <p:sp>
        <p:nvSpPr>
          <p:cNvPr id="6" name="Content Placeholder 5">
            <a:extLst>
              <a:ext uri="{FF2B5EF4-FFF2-40B4-BE49-F238E27FC236}">
                <a16:creationId xmlns:a16="http://schemas.microsoft.com/office/drawing/2014/main" id="{63B60065-6343-470F-A141-DDECBE70F3A7}"/>
              </a:ext>
            </a:extLst>
          </p:cNvPr>
          <p:cNvSpPr>
            <a:spLocks noGrp="1"/>
          </p:cNvSpPr>
          <p:nvPr>
            <p:ph idx="1"/>
          </p:nvPr>
        </p:nvSpPr>
        <p:spPr>
          <a:xfrm>
            <a:off x="353130" y="1069847"/>
            <a:ext cx="8568952" cy="2664295"/>
          </a:xfrm>
        </p:spPr>
        <p:txBody>
          <a:bodyPr>
            <a:normAutofit fontScale="47500" lnSpcReduction="20000"/>
          </a:bodyPr>
          <a:lstStyle/>
          <a:p>
            <a:r>
              <a:rPr lang="en-US" kern="1200" dirty="0"/>
              <a:t>Five major actors in terms of the roles and responsibilities:</a:t>
            </a:r>
          </a:p>
          <a:p>
            <a:pPr lvl="1"/>
            <a:r>
              <a:rPr lang="en-US" b="1" kern="1200" dirty="0"/>
              <a:t>Cloud service consumer</a:t>
            </a:r>
            <a:r>
              <a:rPr lang="en-US" kern="1200" dirty="0"/>
              <a:t> (CSC):  A person or organization that maintains a business relationship with, and uses service from, cloud providers.</a:t>
            </a:r>
          </a:p>
          <a:p>
            <a:pPr lvl="1"/>
            <a:r>
              <a:rPr lang="en-US" b="1" kern="1200" dirty="0"/>
              <a:t>Cloud service provider </a:t>
            </a:r>
            <a:r>
              <a:rPr lang="en-US" kern="1200" dirty="0"/>
              <a:t>(CSP):  A person, organization, or entity responsible for making a service available to interested parties.</a:t>
            </a:r>
          </a:p>
          <a:p>
            <a:pPr lvl="1"/>
            <a:r>
              <a:rPr lang="en-US" b="1" kern="1200" dirty="0"/>
              <a:t>Cloud auditor</a:t>
            </a:r>
            <a:r>
              <a:rPr lang="en-US" kern="1200" dirty="0"/>
              <a:t>:  A party that can conduct independent assessment of cloud services, information system operations, performance, and security of the cloud implementation.</a:t>
            </a:r>
          </a:p>
          <a:p>
            <a:pPr lvl="1"/>
            <a:r>
              <a:rPr lang="en-US" b="1" kern="1200" dirty="0"/>
              <a:t>Cloud broker</a:t>
            </a:r>
            <a:r>
              <a:rPr lang="en-US" kern="1200" dirty="0"/>
              <a:t>:  An entity that manages the use, performance, and delivery of cloud services, and negotiates relationships between CSPs and cloud consumers.</a:t>
            </a:r>
          </a:p>
          <a:p>
            <a:pPr lvl="1"/>
            <a:r>
              <a:rPr lang="en-US" b="1" kern="1200" dirty="0"/>
              <a:t>Cloud carrier:</a:t>
            </a:r>
            <a:r>
              <a:rPr lang="en-US" kern="1200" dirty="0"/>
              <a:t>  An intermediary that provides connectivity and transport of cloud services from CSPs to cloud consumers.</a:t>
            </a:r>
          </a:p>
        </p:txBody>
      </p:sp>
      <p:pic>
        <p:nvPicPr>
          <p:cNvPr id="3" name="Picture 2">
            <a:extLst>
              <a:ext uri="{FF2B5EF4-FFF2-40B4-BE49-F238E27FC236}">
                <a16:creationId xmlns:a16="http://schemas.microsoft.com/office/drawing/2014/main" id="{FBDDE70D-A0BC-4FB0-8623-856442BCFBAA}"/>
              </a:ext>
            </a:extLst>
          </p:cNvPr>
          <p:cNvPicPr>
            <a:picLocks noChangeAspect="1"/>
          </p:cNvPicPr>
          <p:nvPr/>
        </p:nvPicPr>
        <p:blipFill>
          <a:blip r:embed="rId3"/>
          <a:stretch>
            <a:fillRect/>
          </a:stretch>
        </p:blipFill>
        <p:spPr>
          <a:xfrm>
            <a:off x="1695048" y="3455201"/>
            <a:ext cx="5753903" cy="3362794"/>
          </a:xfrm>
          <a:prstGeom prst="rect">
            <a:avLst/>
          </a:prstGeom>
        </p:spPr>
      </p:pic>
    </p:spTree>
    <p:extLst>
      <p:ext uri="{BB962C8B-B14F-4D97-AF65-F5344CB8AC3E}">
        <p14:creationId xmlns:p14="http://schemas.microsoft.com/office/powerpoint/2010/main" val="5257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300" b="27951"/>
          <a:stretch/>
        </p:blipFill>
        <p:spPr>
          <a:xfrm>
            <a:off x="1619672" y="2564904"/>
            <a:ext cx="6185632" cy="4622786"/>
          </a:xfrm>
          <a:prstGeom prst="rect">
            <a:avLst/>
          </a:prstGeom>
          <a:solidFill>
            <a:schemeClr val="lt1">
              <a:hueOff val="0"/>
              <a:satOff val="0"/>
              <a:lumOff val="0"/>
            </a:schemeClr>
          </a:solidFill>
        </p:spPr>
      </p:pic>
      <p:sp>
        <p:nvSpPr>
          <p:cNvPr id="5" name="Title 4">
            <a:extLst>
              <a:ext uri="{FF2B5EF4-FFF2-40B4-BE49-F238E27FC236}">
                <a16:creationId xmlns:a16="http://schemas.microsoft.com/office/drawing/2014/main" id="{8DCB77C0-5CB4-4900-A11F-2A96041B2054}"/>
              </a:ext>
            </a:extLst>
          </p:cNvPr>
          <p:cNvSpPr>
            <a:spLocks noGrp="1"/>
          </p:cNvSpPr>
          <p:nvPr>
            <p:ph type="title"/>
          </p:nvPr>
        </p:nvSpPr>
        <p:spPr/>
        <p:txBody>
          <a:bodyPr/>
          <a:lstStyle/>
          <a:p>
            <a:r>
              <a:rPr lang="en-US" dirty="0"/>
              <a:t>Interactions between Actors</a:t>
            </a:r>
            <a:endParaRPr lang="en-SE" dirty="0"/>
          </a:p>
        </p:txBody>
      </p:sp>
      <p:sp>
        <p:nvSpPr>
          <p:cNvPr id="6" name="Content Placeholder 5">
            <a:extLst>
              <a:ext uri="{FF2B5EF4-FFF2-40B4-BE49-F238E27FC236}">
                <a16:creationId xmlns:a16="http://schemas.microsoft.com/office/drawing/2014/main" id="{B6AD489A-6303-4D61-BE98-5FA770184F5E}"/>
              </a:ext>
            </a:extLst>
          </p:cNvPr>
          <p:cNvSpPr>
            <a:spLocks noGrp="1"/>
          </p:cNvSpPr>
          <p:nvPr>
            <p:ph idx="1"/>
          </p:nvPr>
        </p:nvSpPr>
        <p:spPr>
          <a:xfrm>
            <a:off x="323528" y="1196752"/>
            <a:ext cx="8568952" cy="1800200"/>
          </a:xfrm>
        </p:spPr>
        <p:txBody>
          <a:bodyPr>
            <a:normAutofit fontScale="47500" lnSpcReduction="20000"/>
          </a:bodyPr>
          <a:lstStyle/>
          <a:p>
            <a:r>
              <a:rPr lang="en-US" kern="1200" dirty="0"/>
              <a:t>Three types of networks. 	</a:t>
            </a:r>
          </a:p>
          <a:p>
            <a:pPr lvl="1"/>
            <a:r>
              <a:rPr lang="en-US" kern="1200" dirty="0"/>
              <a:t>The Data Center Network of the CSP consists of racks of high-performance servers and storage devices, interconnected with high-speed Ethernet switches. </a:t>
            </a:r>
          </a:p>
          <a:p>
            <a:pPr lvl="1"/>
            <a:r>
              <a:rPr lang="en-US" kern="1200" dirty="0"/>
              <a:t>The Enterprise Network of the CSC typically includes a number of LANs, servers, workstations, PCs, and mobile devices, with a broad range of network performance, security, and management issues. </a:t>
            </a:r>
          </a:p>
          <a:p>
            <a:pPr lvl="1"/>
            <a:r>
              <a:rPr lang="en-US" kern="1200" dirty="0"/>
              <a:t>The Cloud Carrier, which is shared with many users, cab create virtual networks with appropriate SLA and security guarantees.</a:t>
            </a:r>
          </a:p>
          <a:p>
            <a:endParaRPr lang="en-SE" dirty="0"/>
          </a:p>
        </p:txBody>
      </p:sp>
    </p:spTree>
    <p:extLst>
      <p:ext uri="{BB962C8B-B14F-4D97-AF65-F5344CB8AC3E}">
        <p14:creationId xmlns:p14="http://schemas.microsoft.com/office/powerpoint/2010/main" val="8320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Security Issues for Cloud Computing</a:t>
            </a:r>
          </a:p>
        </p:txBody>
      </p:sp>
      <p:sp>
        <p:nvSpPr>
          <p:cNvPr id="3" name="Content Placeholder 2"/>
          <p:cNvSpPr>
            <a:spLocks noGrp="1"/>
          </p:cNvSpPr>
          <p:nvPr>
            <p:ph idx="1"/>
          </p:nvPr>
        </p:nvSpPr>
        <p:spPr/>
        <p:txBody>
          <a:bodyPr>
            <a:normAutofit fontScale="55000" lnSpcReduction="20000"/>
          </a:bodyPr>
          <a:lstStyle/>
          <a:p>
            <a:pPr>
              <a:spcAft>
                <a:spcPts val="1200"/>
              </a:spcAft>
              <a:buClr>
                <a:schemeClr val="accent6">
                  <a:lumMod val="60000"/>
                  <a:lumOff val="40000"/>
                </a:schemeClr>
              </a:buClr>
              <a:buSzPct val="140000"/>
            </a:pPr>
            <a:r>
              <a:rPr lang="en-US" dirty="0">
                <a:latin typeface="+mn-lt"/>
              </a:rPr>
              <a:t>Security is a major consideration when augmenting or replacing on-premises systems with cloud services</a:t>
            </a:r>
          </a:p>
          <a:p>
            <a:pPr>
              <a:spcAft>
                <a:spcPts val="1200"/>
              </a:spcAft>
              <a:buClr>
                <a:schemeClr val="accent6">
                  <a:lumMod val="60000"/>
                  <a:lumOff val="40000"/>
                </a:schemeClr>
              </a:buClr>
              <a:buSzPct val="140000"/>
            </a:pPr>
            <a:r>
              <a:rPr lang="en-US" dirty="0">
                <a:latin typeface="+mn-lt"/>
              </a:rPr>
              <a:t>Allaying security concerns is frequently a prerequisite for further discussions about migrating part or all of an organization’s computing architecture to the cloud</a:t>
            </a:r>
          </a:p>
          <a:p>
            <a:pPr>
              <a:spcAft>
                <a:spcPts val="1200"/>
              </a:spcAft>
              <a:buClr>
                <a:schemeClr val="accent6">
                  <a:lumMod val="60000"/>
                  <a:lumOff val="40000"/>
                </a:schemeClr>
              </a:buClr>
              <a:buSzPct val="140000"/>
            </a:pPr>
            <a:r>
              <a:rPr lang="en-US" dirty="0">
                <a:latin typeface="+mn-lt"/>
              </a:rPr>
              <a:t>Availability is another major concern</a:t>
            </a:r>
          </a:p>
          <a:p>
            <a:pPr>
              <a:spcAft>
                <a:spcPts val="1200"/>
              </a:spcAft>
              <a:buClr>
                <a:schemeClr val="accent6">
                  <a:lumMod val="60000"/>
                  <a:lumOff val="40000"/>
                </a:schemeClr>
              </a:buClr>
              <a:buSzPct val="140000"/>
            </a:pPr>
            <a:r>
              <a:rPr lang="en-US" dirty="0">
                <a:latin typeface="+mn-lt"/>
              </a:rPr>
              <a:t>Auditability of data must be ensured</a:t>
            </a:r>
          </a:p>
          <a:p>
            <a:pPr>
              <a:buClr>
                <a:schemeClr val="accent6">
                  <a:lumMod val="60000"/>
                  <a:lumOff val="40000"/>
                </a:schemeClr>
              </a:buClr>
              <a:buSzPct val="140000"/>
            </a:pPr>
            <a:r>
              <a:rPr lang="en-US" dirty="0">
                <a:latin typeface="+mn-lt"/>
              </a:rPr>
              <a:t>Businesses should perform due diligence on security threats both from outside and inside the cloud</a:t>
            </a:r>
          </a:p>
          <a:p>
            <a:pPr lvl="2">
              <a:buClr>
                <a:schemeClr val="accent6">
                  <a:lumMod val="60000"/>
                  <a:lumOff val="40000"/>
                </a:schemeClr>
              </a:buClr>
              <a:buSzPct val="140000"/>
            </a:pPr>
            <a:r>
              <a:rPr lang="en-US" sz="1900" dirty="0">
                <a:latin typeface="+mn-lt"/>
              </a:rPr>
              <a:t>Cloud users are responsible for application-level security</a:t>
            </a:r>
          </a:p>
          <a:p>
            <a:pPr lvl="2">
              <a:buClr>
                <a:schemeClr val="accent6">
                  <a:lumMod val="60000"/>
                  <a:lumOff val="40000"/>
                </a:schemeClr>
              </a:buClr>
              <a:buSzPct val="140000"/>
            </a:pPr>
            <a:r>
              <a:rPr lang="en-US" sz="1900" dirty="0">
                <a:latin typeface="+mn-lt"/>
              </a:rPr>
              <a:t>Cloud vendors are responsible for physical security and some software security</a:t>
            </a:r>
          </a:p>
          <a:p>
            <a:pPr lvl="2">
              <a:spcAft>
                <a:spcPts val="1200"/>
              </a:spcAft>
              <a:buClr>
                <a:schemeClr val="accent6">
                  <a:lumMod val="60000"/>
                  <a:lumOff val="40000"/>
                </a:schemeClr>
              </a:buClr>
              <a:buSzPct val="140000"/>
            </a:pPr>
            <a:r>
              <a:rPr lang="en-US" sz="1900" dirty="0">
                <a:latin typeface="+mn-lt"/>
              </a:rPr>
              <a:t>Security for intermediate layers of the software stack is shared between users and vendors</a:t>
            </a:r>
          </a:p>
          <a:p>
            <a:pPr>
              <a:spcAft>
                <a:spcPts val="1200"/>
              </a:spcAft>
              <a:buClr>
                <a:schemeClr val="accent6">
                  <a:lumMod val="60000"/>
                  <a:lumOff val="40000"/>
                </a:schemeClr>
              </a:buClr>
              <a:buSzPct val="140000"/>
            </a:pPr>
            <a:r>
              <a:rPr lang="en-US" dirty="0">
                <a:latin typeface="+mn-lt"/>
              </a:rPr>
              <a:t>Cloud providers must guard against theft or denial-of-service attacks by their users and users need to be protected from one another</a:t>
            </a:r>
          </a:p>
          <a:p>
            <a:pPr>
              <a:buClr>
                <a:schemeClr val="accent6">
                  <a:lumMod val="60000"/>
                  <a:lumOff val="40000"/>
                </a:schemeClr>
              </a:buClr>
              <a:buSzPct val="140000"/>
            </a:pPr>
            <a:r>
              <a:rPr lang="en-US" dirty="0">
                <a:latin typeface="+mn-lt"/>
              </a:rPr>
              <a:t>Businesses should consider the extent to which subscribers are protected against the provider, especially in the area of inadvertent data loss</a:t>
            </a:r>
          </a:p>
          <a:p>
            <a:pPr>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104230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Risks and </a:t>
            </a:r>
            <a:br>
              <a:rPr lang="en-US" dirty="0">
                <a:solidFill>
                  <a:schemeClr val="accent6">
                    <a:lumMod val="40000"/>
                    <a:lumOff val="60000"/>
                  </a:schemeClr>
                </a:solidFill>
              </a:rPr>
            </a:br>
            <a:r>
              <a:rPr lang="en-US" dirty="0">
                <a:solidFill>
                  <a:schemeClr val="accent6">
                    <a:lumMod val="40000"/>
                    <a:lumOff val="60000"/>
                  </a:schemeClr>
                </a:solidFill>
              </a:rPr>
              <a:t>Countermeasures</a:t>
            </a:r>
          </a:p>
        </p:txBody>
      </p:sp>
      <p:sp>
        <p:nvSpPr>
          <p:cNvPr id="3" name="Content Placeholder 2"/>
          <p:cNvSpPr>
            <a:spLocks noGrp="1"/>
          </p:cNvSpPr>
          <p:nvPr>
            <p:ph idx="1"/>
          </p:nvPr>
        </p:nvSpPr>
        <p:spPr/>
        <p:txBody>
          <a:bodyPr>
            <a:normAutofit fontScale="70000" lnSpcReduction="20000"/>
          </a:bodyPr>
          <a:lstStyle/>
          <a:p>
            <a:pPr marL="0" indent="0">
              <a:spcAft>
                <a:spcPts val="1200"/>
              </a:spcAft>
              <a:buClr>
                <a:schemeClr val="accent6">
                  <a:lumMod val="60000"/>
                  <a:lumOff val="40000"/>
                </a:schemeClr>
              </a:buClr>
              <a:buSzPct val="140000"/>
              <a:buNone/>
            </a:pPr>
            <a:r>
              <a:rPr lang="en-US" sz="2800" dirty="0">
                <a:latin typeface="+mn-lt"/>
              </a:rPr>
              <a:t>The Cloud Security Alliance lists the following as the top cloud-specific security threats</a:t>
            </a:r>
            <a:r>
              <a:rPr lang="en-US" sz="2800" dirty="0"/>
              <a:t>:</a:t>
            </a:r>
            <a:endParaRPr lang="en-US" sz="2800" dirty="0">
              <a:latin typeface="+mn-lt"/>
            </a:endParaRPr>
          </a:p>
          <a:p>
            <a:pPr>
              <a:buClr>
                <a:schemeClr val="accent6">
                  <a:lumMod val="60000"/>
                  <a:lumOff val="40000"/>
                </a:schemeClr>
              </a:buClr>
              <a:buSzPct val="140000"/>
            </a:pPr>
            <a:r>
              <a:rPr lang="en-US" dirty="0">
                <a:latin typeface="+mn-lt"/>
              </a:rPr>
              <a:t>Abuse and nefarious use of cloud computing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Stricter initial registration and validation processes</a:t>
            </a:r>
          </a:p>
          <a:p>
            <a:pPr lvl="2">
              <a:buClr>
                <a:schemeClr val="accent6">
                  <a:lumMod val="60000"/>
                  <a:lumOff val="40000"/>
                </a:schemeClr>
              </a:buClr>
              <a:buSzPct val="140000"/>
            </a:pPr>
            <a:r>
              <a:rPr lang="en-US" dirty="0">
                <a:latin typeface="+mn-lt"/>
              </a:rPr>
              <a:t>Enhanced credit card fraud monitoring and coordination</a:t>
            </a:r>
          </a:p>
          <a:p>
            <a:pPr lvl="2">
              <a:buClr>
                <a:schemeClr val="accent6">
                  <a:lumMod val="60000"/>
                  <a:lumOff val="40000"/>
                </a:schemeClr>
              </a:buClr>
              <a:buSzPct val="140000"/>
            </a:pPr>
            <a:r>
              <a:rPr lang="en-US" dirty="0">
                <a:latin typeface="+mn-lt"/>
              </a:rPr>
              <a:t>Comprehensive inspection of customer network traffic</a:t>
            </a:r>
          </a:p>
          <a:p>
            <a:pPr lvl="2">
              <a:buClr>
                <a:schemeClr val="accent6">
                  <a:lumMod val="60000"/>
                  <a:lumOff val="40000"/>
                </a:schemeClr>
              </a:buClr>
              <a:buSzPct val="140000"/>
            </a:pPr>
            <a:r>
              <a:rPr lang="en-US" dirty="0">
                <a:latin typeface="+mn-lt"/>
              </a:rPr>
              <a:t>Monitoring public blacklists for one’s own network blocks</a:t>
            </a:r>
          </a:p>
          <a:p>
            <a:pPr>
              <a:buClr>
                <a:schemeClr val="accent6">
                  <a:lumMod val="60000"/>
                  <a:lumOff val="40000"/>
                </a:schemeClr>
              </a:buClr>
              <a:buSzPct val="140000"/>
            </a:pPr>
            <a:r>
              <a:rPr lang="en-US" dirty="0">
                <a:latin typeface="+mn-lt"/>
              </a:rPr>
              <a:t>Insecure interfaces and APIs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Analyzing the security model of CSP interfaces</a:t>
            </a:r>
          </a:p>
          <a:p>
            <a:pPr lvl="2">
              <a:buClr>
                <a:schemeClr val="accent6">
                  <a:lumMod val="60000"/>
                  <a:lumOff val="40000"/>
                </a:schemeClr>
              </a:buClr>
              <a:buSzPct val="140000"/>
            </a:pPr>
            <a:r>
              <a:rPr lang="en-US" dirty="0">
                <a:latin typeface="+mn-lt"/>
              </a:rPr>
              <a:t>Ensuring that strong authentication and access controls are implemented in concert with encrypted transmission</a:t>
            </a:r>
          </a:p>
          <a:p>
            <a:pPr lvl="2">
              <a:buClr>
                <a:schemeClr val="accent6">
                  <a:lumMod val="60000"/>
                  <a:lumOff val="40000"/>
                </a:schemeClr>
              </a:buClr>
              <a:buSzPct val="140000"/>
            </a:pPr>
            <a:r>
              <a:rPr lang="en-US" dirty="0">
                <a:latin typeface="+mn-lt"/>
              </a:rPr>
              <a:t>Understanding the dependency chain associated with the API</a:t>
            </a:r>
          </a:p>
        </p:txBody>
      </p:sp>
    </p:spTree>
    <p:extLst>
      <p:ext uri="{BB962C8B-B14F-4D97-AF65-F5344CB8AC3E}">
        <p14:creationId xmlns:p14="http://schemas.microsoft.com/office/powerpoint/2010/main" val="94149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58181-E6C2-4696-9F0D-2B833EFE6E02}"/>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70000" lnSpcReduction="20000"/>
          </a:bodyPr>
          <a:lstStyle/>
          <a:p>
            <a:pPr>
              <a:buClr>
                <a:schemeClr val="accent6">
                  <a:lumMod val="60000"/>
                  <a:lumOff val="40000"/>
                </a:schemeClr>
              </a:buClr>
              <a:buSzPct val="140000"/>
            </a:pPr>
            <a:r>
              <a:rPr lang="en-US" dirty="0">
                <a:latin typeface="+mn-lt"/>
              </a:rPr>
              <a:t>Malicious insiders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Enforce strict supply chain management and conduct a comprehensive supplier assessment</a:t>
            </a:r>
          </a:p>
          <a:p>
            <a:pPr lvl="2">
              <a:buClr>
                <a:schemeClr val="accent6">
                  <a:lumMod val="60000"/>
                  <a:lumOff val="40000"/>
                </a:schemeClr>
              </a:buClr>
              <a:buSzPct val="140000"/>
            </a:pPr>
            <a:r>
              <a:rPr lang="en-US" dirty="0">
                <a:latin typeface="+mn-lt"/>
              </a:rPr>
              <a:t>Specify human resource requirements as part of legal contract</a:t>
            </a:r>
          </a:p>
          <a:p>
            <a:pPr lvl="2">
              <a:buClr>
                <a:schemeClr val="accent6">
                  <a:lumMod val="60000"/>
                  <a:lumOff val="40000"/>
                </a:schemeClr>
              </a:buClr>
              <a:buSzPct val="140000"/>
            </a:pPr>
            <a:r>
              <a:rPr lang="en-US" dirty="0">
                <a:latin typeface="+mn-lt"/>
              </a:rPr>
              <a:t>Require transparency into overall information security and management practices, as well as compliance reporting</a:t>
            </a:r>
          </a:p>
          <a:p>
            <a:pPr lvl="2">
              <a:buClr>
                <a:schemeClr val="accent6">
                  <a:lumMod val="60000"/>
                  <a:lumOff val="40000"/>
                </a:schemeClr>
              </a:buClr>
              <a:buSzPct val="140000"/>
            </a:pPr>
            <a:r>
              <a:rPr lang="en-US" dirty="0">
                <a:latin typeface="+mn-lt"/>
              </a:rPr>
              <a:t>Determine security breach notification processes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Shared technology issues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security best practices for installation/configuration</a:t>
            </a:r>
          </a:p>
          <a:p>
            <a:pPr lvl="2">
              <a:buClr>
                <a:schemeClr val="accent6">
                  <a:lumMod val="60000"/>
                  <a:lumOff val="40000"/>
                </a:schemeClr>
              </a:buClr>
              <a:buSzPct val="140000"/>
            </a:pPr>
            <a:r>
              <a:rPr lang="en-US" dirty="0">
                <a:latin typeface="+mn-lt"/>
              </a:rPr>
              <a:t>Monitor environment for unauthorized changes/activity</a:t>
            </a:r>
          </a:p>
          <a:p>
            <a:pPr lvl="2">
              <a:buClr>
                <a:schemeClr val="accent6">
                  <a:lumMod val="60000"/>
                  <a:lumOff val="40000"/>
                </a:schemeClr>
              </a:buClr>
              <a:buSzPct val="140000"/>
            </a:pPr>
            <a:r>
              <a:rPr lang="en-US" dirty="0">
                <a:latin typeface="+mn-lt"/>
              </a:rPr>
              <a:t>Promote strong authentication and access control for administrative access and operations</a:t>
            </a:r>
          </a:p>
          <a:p>
            <a:pPr lvl="2">
              <a:buClr>
                <a:schemeClr val="accent6">
                  <a:lumMod val="60000"/>
                  <a:lumOff val="40000"/>
                </a:schemeClr>
              </a:buClr>
              <a:buSzPct val="140000"/>
            </a:pPr>
            <a:r>
              <a:rPr lang="en-US" dirty="0">
                <a:latin typeface="+mn-lt"/>
              </a:rPr>
              <a:t>Enforce SLAs for patching and vulnerability remediation</a:t>
            </a:r>
          </a:p>
          <a:p>
            <a:pPr lvl="2">
              <a:buClr>
                <a:schemeClr val="accent6">
                  <a:lumMod val="60000"/>
                  <a:lumOff val="40000"/>
                </a:schemeClr>
              </a:buClr>
              <a:buSzPct val="140000"/>
            </a:pPr>
            <a:r>
              <a:rPr lang="en-US" dirty="0">
                <a:latin typeface="+mn-lt"/>
              </a:rPr>
              <a:t>Conduct vulnerability scanning and configuration audits</a:t>
            </a:r>
          </a:p>
          <a:p>
            <a:pPr lvl="2">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57636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6FF269-324C-4129-8F0E-6885C6D85A4C}"/>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55000" lnSpcReduction="20000"/>
          </a:bodyPr>
          <a:lstStyle/>
          <a:p>
            <a:pPr>
              <a:buClr>
                <a:schemeClr val="accent6">
                  <a:lumMod val="60000"/>
                  <a:lumOff val="40000"/>
                </a:schemeClr>
              </a:buClr>
              <a:buSzPct val="140000"/>
            </a:pPr>
            <a:r>
              <a:rPr lang="en-US" dirty="0">
                <a:latin typeface="+mn-lt"/>
              </a:rPr>
              <a:t>Data loss or leakage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strong API access control</a:t>
            </a:r>
          </a:p>
          <a:p>
            <a:pPr lvl="2">
              <a:buClr>
                <a:schemeClr val="accent6">
                  <a:lumMod val="60000"/>
                  <a:lumOff val="40000"/>
                </a:schemeClr>
              </a:buClr>
              <a:buSzPct val="140000"/>
            </a:pPr>
            <a:r>
              <a:rPr lang="en-US" dirty="0">
                <a:latin typeface="+mn-lt"/>
              </a:rPr>
              <a:t>Encrypt and protect integrity of data in transit and at rest</a:t>
            </a:r>
          </a:p>
          <a:p>
            <a:pPr lvl="2">
              <a:buClr>
                <a:schemeClr val="accent6">
                  <a:lumMod val="60000"/>
                  <a:lumOff val="40000"/>
                </a:schemeClr>
              </a:buClr>
              <a:buSzPct val="140000"/>
            </a:pPr>
            <a:r>
              <a:rPr lang="en-US" dirty="0">
                <a:latin typeface="+mn-lt"/>
              </a:rPr>
              <a:t>Analyze data protection at both design and run time</a:t>
            </a:r>
          </a:p>
          <a:p>
            <a:pPr lvl="2">
              <a:buClr>
                <a:schemeClr val="accent6">
                  <a:lumMod val="60000"/>
                  <a:lumOff val="40000"/>
                </a:schemeClr>
              </a:buClr>
              <a:buSzPct val="140000"/>
            </a:pPr>
            <a:r>
              <a:rPr lang="en-US" dirty="0">
                <a:latin typeface="+mn-lt"/>
              </a:rPr>
              <a:t>Implement strong key generation, storage and management, and destruction practices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Account or service hijacking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Prohibit the sharing of account credentials between users and services</a:t>
            </a:r>
          </a:p>
          <a:p>
            <a:pPr lvl="2">
              <a:buClr>
                <a:schemeClr val="accent6">
                  <a:lumMod val="60000"/>
                  <a:lumOff val="40000"/>
                </a:schemeClr>
              </a:buClr>
              <a:buSzPct val="140000"/>
            </a:pPr>
            <a:r>
              <a:rPr lang="en-US" dirty="0">
                <a:latin typeface="+mn-lt"/>
              </a:rPr>
              <a:t>Leverage strong two-factor authentication techniques where possible</a:t>
            </a:r>
          </a:p>
          <a:p>
            <a:pPr lvl="2">
              <a:buClr>
                <a:schemeClr val="accent6">
                  <a:lumMod val="60000"/>
                  <a:lumOff val="40000"/>
                </a:schemeClr>
              </a:buClr>
              <a:buSzPct val="140000"/>
            </a:pPr>
            <a:r>
              <a:rPr lang="en-US" dirty="0">
                <a:latin typeface="+mn-lt"/>
              </a:rPr>
              <a:t>Employ proactive monitoring to detect unauthorized activity</a:t>
            </a:r>
          </a:p>
          <a:p>
            <a:pPr lvl="2">
              <a:buClr>
                <a:schemeClr val="accent6">
                  <a:lumMod val="60000"/>
                  <a:lumOff val="40000"/>
                </a:schemeClr>
              </a:buClr>
              <a:buSzPct val="140000"/>
            </a:pPr>
            <a:r>
              <a:rPr lang="en-US" dirty="0">
                <a:latin typeface="+mn-lt"/>
              </a:rPr>
              <a:t>Understand CSP security policies and SLAs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Unknown risk profile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Disclosure of applicable logs and data</a:t>
            </a:r>
          </a:p>
          <a:p>
            <a:pPr lvl="2">
              <a:buClr>
                <a:schemeClr val="accent6">
                  <a:lumMod val="60000"/>
                  <a:lumOff val="40000"/>
                </a:schemeClr>
              </a:buClr>
              <a:buSzPct val="140000"/>
            </a:pPr>
            <a:r>
              <a:rPr lang="en-US" dirty="0">
                <a:latin typeface="+mn-lt"/>
              </a:rPr>
              <a:t>Partial/full disclosure of infrastructure details</a:t>
            </a:r>
          </a:p>
          <a:p>
            <a:pPr lvl="2">
              <a:buClr>
                <a:schemeClr val="accent6">
                  <a:lumMod val="60000"/>
                  <a:lumOff val="40000"/>
                </a:schemeClr>
              </a:buClr>
              <a:buSzPct val="140000"/>
            </a:pPr>
            <a:r>
              <a:rPr lang="en-US" dirty="0">
                <a:latin typeface="+mn-lt"/>
              </a:rPr>
              <a:t>Monitoring and alerting on necessary information</a:t>
            </a:r>
          </a:p>
        </p:txBody>
      </p:sp>
    </p:spTree>
    <p:extLst>
      <p:ext uri="{BB962C8B-B14F-4D97-AF65-F5344CB8AC3E}">
        <p14:creationId xmlns:p14="http://schemas.microsoft.com/office/powerpoint/2010/main" val="41694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graphicFrame>
        <p:nvGraphicFramePr>
          <p:cNvPr id="11" name="Content Placeholder 10"/>
          <p:cNvGraphicFramePr>
            <a:graphicFrameLocks noGrp="1"/>
          </p:cNvGraphicFramePr>
          <p:nvPr>
            <p:ph idx="1"/>
          </p:nvPr>
        </p:nvGraphicFramePr>
        <p:xfrm>
          <a:off x="323850" y="1196975"/>
          <a:ext cx="8569325" cy="525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87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sp>
        <p:nvSpPr>
          <p:cNvPr id="3" name="Content Placeholder 2"/>
          <p:cNvSpPr>
            <a:spLocks noGrp="1"/>
          </p:cNvSpPr>
          <p:nvPr>
            <p:ph idx="1"/>
          </p:nvPr>
        </p:nvSpPr>
        <p:spPr/>
        <p:txBody>
          <a:bodyPr>
            <a:normAutofit/>
          </a:bodyPr>
          <a:lstStyle/>
          <a:p>
            <a:pPr marL="342900" lvl="2" indent="-342900">
              <a:buClr>
                <a:schemeClr val="accent6">
                  <a:lumMod val="60000"/>
                  <a:lumOff val="40000"/>
                </a:schemeClr>
              </a:buClr>
              <a:buSzPct val="140000"/>
            </a:pPr>
            <a:r>
              <a:rPr lang="en-US" sz="2000" dirty="0">
                <a:latin typeface="+mn-lt"/>
              </a:rPr>
              <a:t>Provides a unique DBMS running on a VM instance for each cloud subscriber</a:t>
            </a:r>
          </a:p>
          <a:p>
            <a:pPr marL="342900" lvl="2" indent="-342900">
              <a:buClr>
                <a:schemeClr val="accent6">
                  <a:lumMod val="60000"/>
                  <a:lumOff val="40000"/>
                </a:schemeClr>
              </a:buClr>
              <a:buSzPct val="140000"/>
            </a:pPr>
            <a:r>
              <a:rPr lang="en-US" sz="2000" dirty="0">
                <a:latin typeface="+mn-lt"/>
              </a:rPr>
              <a:t>This gives the subscriber complete control over role definition, user authorization, and other administrative tasks related to security</a:t>
            </a:r>
            <a:endParaRPr lang="en-US" sz="1400" dirty="0">
              <a:latin typeface="+mn-lt"/>
            </a:endParaRPr>
          </a:p>
        </p:txBody>
      </p:sp>
      <p:sp>
        <p:nvSpPr>
          <p:cNvPr id="4" name="Text Placeholder 3"/>
          <p:cNvSpPr>
            <a:spLocks noGrp="1"/>
          </p:cNvSpPr>
          <p:nvPr>
            <p:ph type="body" idx="4294967295"/>
          </p:nvPr>
        </p:nvSpPr>
        <p:spPr>
          <a:xfrm>
            <a:off x="0" y="1773238"/>
            <a:ext cx="4040188" cy="609600"/>
          </a:xfrm>
        </p:spPr>
        <p:txBody>
          <a:bodyPr/>
          <a:lstStyle/>
          <a:p>
            <a:r>
              <a:rPr lang="en-US" sz="2800" dirty="0">
                <a:solidFill>
                  <a:schemeClr val="accent6">
                    <a:lumMod val="40000"/>
                    <a:lumOff val="60000"/>
                  </a:schemeClr>
                </a:solidFill>
                <a:latin typeface="+mn-lt"/>
              </a:rPr>
              <a:t>Multi-instance Model</a:t>
            </a:r>
          </a:p>
        </p:txBody>
      </p:sp>
      <p:sp>
        <p:nvSpPr>
          <p:cNvPr id="5" name="Text Placeholder 4"/>
          <p:cNvSpPr>
            <a:spLocks noGrp="1"/>
          </p:cNvSpPr>
          <p:nvPr>
            <p:ph type="body" sz="quarter" idx="4294967295"/>
          </p:nvPr>
        </p:nvSpPr>
        <p:spPr>
          <a:xfrm>
            <a:off x="5102225" y="1782763"/>
            <a:ext cx="4041775" cy="609600"/>
          </a:xfrm>
        </p:spPr>
        <p:txBody>
          <a:bodyPr/>
          <a:lstStyle/>
          <a:p>
            <a:r>
              <a:rPr lang="en-US" sz="2800" dirty="0">
                <a:solidFill>
                  <a:schemeClr val="accent6">
                    <a:lumMod val="40000"/>
                    <a:lumOff val="60000"/>
                  </a:schemeClr>
                </a:solidFill>
                <a:latin typeface="+mn-lt"/>
              </a:rPr>
              <a:t>Multi-tenant Model</a:t>
            </a:r>
          </a:p>
        </p:txBody>
      </p:sp>
      <p:sp>
        <p:nvSpPr>
          <p:cNvPr id="6" name="Content Placeholder 5"/>
          <p:cNvSpPr>
            <a:spLocks noGrp="1"/>
          </p:cNvSpPr>
          <p:nvPr>
            <p:ph sz="quarter" idx="4294967295"/>
          </p:nvPr>
        </p:nvSpPr>
        <p:spPr>
          <a:xfrm>
            <a:off x="5102225" y="2579688"/>
            <a:ext cx="4041775" cy="3913187"/>
          </a:xfrm>
        </p:spPr>
        <p:txBody>
          <a:bodyPr>
            <a:normAutofit/>
          </a:bodyPr>
          <a:lstStyle/>
          <a:p>
            <a:pPr marL="342900" lvl="2" indent="-342900">
              <a:buClr>
                <a:schemeClr val="accent6">
                  <a:lumMod val="60000"/>
                  <a:lumOff val="40000"/>
                </a:schemeClr>
              </a:buClr>
              <a:buSzPct val="140000"/>
            </a:pPr>
            <a:r>
              <a:rPr lang="en-US" sz="2000" dirty="0">
                <a:latin typeface="+mn-lt"/>
              </a:rPr>
              <a:t>Provides a predefined environment for the cloud subscriber that is shared with other tenants, typically through tagging data with a subscriber identifier</a:t>
            </a:r>
          </a:p>
          <a:p>
            <a:pPr marL="342900" lvl="2" indent="-342900">
              <a:buClr>
                <a:schemeClr val="accent6">
                  <a:lumMod val="60000"/>
                  <a:lumOff val="40000"/>
                </a:schemeClr>
              </a:buClr>
              <a:buSzPct val="140000"/>
            </a:pPr>
            <a:r>
              <a:rPr lang="en-US" sz="2000" dirty="0">
                <a:latin typeface="+mn-lt"/>
              </a:rPr>
              <a:t>Tagging gives the appearance of exclusive use of the instance, but relies on the cloud provider to establish and maintain a sound secure database environment</a:t>
            </a:r>
          </a:p>
        </p:txBody>
      </p:sp>
    </p:spTree>
    <p:extLst>
      <p:ext uri="{BB962C8B-B14F-4D97-AF65-F5344CB8AC3E}">
        <p14:creationId xmlns:p14="http://schemas.microsoft.com/office/powerpoint/2010/main" val="196987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1763B6-4498-4BFD-B2C8-21C8A258E0FD}"/>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5149DCBD-BAAF-441A-8BCA-27EADD179190}"/>
              </a:ext>
            </a:extLst>
          </p:cNvPr>
          <p:cNvSpPr>
            <a:spLocks noGrp="1"/>
          </p:cNvSpPr>
          <p:nvPr>
            <p:ph idx="1"/>
          </p:nvPr>
        </p:nvSpPr>
        <p:spPr>
          <a:xfrm>
            <a:off x="323528" y="1196753"/>
            <a:ext cx="8568952" cy="720079"/>
          </a:xfrm>
        </p:spPr>
        <p:txBody>
          <a:bodyPr/>
          <a:lstStyle/>
          <a:p>
            <a:endParaRPr lang="en-SE" dirty="0"/>
          </a:p>
        </p:txBody>
      </p:sp>
      <p:pic>
        <p:nvPicPr>
          <p:cNvPr id="8" name="Picture 7">
            <a:extLst>
              <a:ext uri="{FF2B5EF4-FFF2-40B4-BE49-F238E27FC236}">
                <a16:creationId xmlns:a16="http://schemas.microsoft.com/office/drawing/2014/main" id="{879005D7-2B56-4BDE-A7A9-70A7E1B3F0A3}"/>
              </a:ext>
            </a:extLst>
          </p:cNvPr>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07703" y="188640"/>
            <a:ext cx="5418451" cy="6552728"/>
          </a:xfrm>
          <a:prstGeom prst="rect">
            <a:avLst/>
          </a:prstGeom>
          <a:solidFill>
            <a:sysClr val="window" lastClr="FFFFFF"/>
          </a:solidFill>
        </p:spPr>
      </p:pic>
    </p:spTree>
    <p:extLst>
      <p:ext uri="{BB962C8B-B14F-4D97-AF65-F5344CB8AC3E}">
        <p14:creationId xmlns:p14="http://schemas.microsoft.com/office/powerpoint/2010/main" val="59361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80920" cy="868362"/>
          </a:xfrm>
        </p:spPr>
        <p:txBody>
          <a:bodyPr/>
          <a:lstStyle/>
          <a:p>
            <a:r>
              <a:rPr lang="en-US" dirty="0">
                <a:solidFill>
                  <a:schemeClr val="accent6">
                    <a:lumMod val="40000"/>
                    <a:lumOff val="60000"/>
                  </a:schemeClr>
                </a:solidFill>
              </a:rPr>
              <a:t>Cloud Security as a Service</a:t>
            </a:r>
          </a:p>
        </p:txBody>
      </p:sp>
      <p:sp>
        <p:nvSpPr>
          <p:cNvPr id="3" name="Content Placeholder 2"/>
          <p:cNvSpPr>
            <a:spLocks noGrp="1"/>
          </p:cNvSpPr>
          <p:nvPr>
            <p:ph idx="1"/>
          </p:nvPr>
        </p:nvSpPr>
        <p:spPr>
          <a:xfrm>
            <a:off x="76431" y="1196753"/>
            <a:ext cx="4711593" cy="5256584"/>
          </a:xfrm>
        </p:spPr>
        <p:txBody>
          <a:bodyPr>
            <a:normAutofit fontScale="55000" lnSpcReduction="20000"/>
          </a:bodyPr>
          <a:lstStyle/>
          <a:p>
            <a:pPr>
              <a:spcAft>
                <a:spcPts val="1200"/>
              </a:spcAft>
            </a:pPr>
            <a:r>
              <a:rPr lang="en-US" dirty="0">
                <a:latin typeface="+mn-lt"/>
              </a:rPr>
              <a:t>Cloud Security as a Service (</a:t>
            </a:r>
            <a:r>
              <a:rPr lang="en-US" dirty="0" err="1">
                <a:latin typeface="+mn-lt"/>
              </a:rPr>
              <a:t>SecaaS</a:t>
            </a:r>
            <a:r>
              <a:rPr lang="en-US" dirty="0">
                <a:latin typeface="+mn-lt"/>
              </a:rPr>
              <a:t>), is one type of SaaS offered by a CSP. </a:t>
            </a:r>
          </a:p>
          <a:p>
            <a:pPr lvl="1">
              <a:spcAft>
                <a:spcPts val="1200"/>
              </a:spcAft>
            </a:pPr>
            <a:r>
              <a:rPr lang="en-US" kern="1200" dirty="0">
                <a:latin typeface="Arial" pitchFamily="-107" charset="0"/>
              </a:rPr>
              <a:t>provision of security applications and services via the cloud either to cloud-based infrastructure and software, or from the cloud to the customers’ on-premise system</a:t>
            </a:r>
          </a:p>
          <a:p>
            <a:r>
              <a:rPr lang="en-US" dirty="0" err="1">
                <a:latin typeface="+mn-lt"/>
              </a:rPr>
              <a:t>SecaaS</a:t>
            </a:r>
            <a:r>
              <a:rPr lang="en-US" dirty="0">
                <a:latin typeface="+mn-lt"/>
              </a:rPr>
              <a:t> categories of service:</a:t>
            </a:r>
          </a:p>
          <a:p>
            <a:pPr lvl="2"/>
            <a:r>
              <a:rPr lang="en-US" dirty="0">
                <a:latin typeface="+mn-lt"/>
              </a:rPr>
              <a:t>Identity and access management</a:t>
            </a:r>
          </a:p>
          <a:p>
            <a:pPr lvl="2"/>
            <a:r>
              <a:rPr lang="en-US" dirty="0">
                <a:latin typeface="+mn-lt"/>
              </a:rPr>
              <a:t>Data loss prevention</a:t>
            </a:r>
          </a:p>
          <a:p>
            <a:pPr lvl="2"/>
            <a:r>
              <a:rPr lang="en-US" dirty="0">
                <a:latin typeface="+mn-lt"/>
              </a:rPr>
              <a:t>Web security</a:t>
            </a:r>
          </a:p>
          <a:p>
            <a:pPr lvl="2"/>
            <a:r>
              <a:rPr lang="en-US" dirty="0">
                <a:latin typeface="+mn-lt"/>
              </a:rPr>
              <a:t>E-mail security </a:t>
            </a:r>
          </a:p>
          <a:p>
            <a:pPr lvl="2"/>
            <a:r>
              <a:rPr lang="en-US" dirty="0">
                <a:latin typeface="+mn-lt"/>
              </a:rPr>
              <a:t>Security assessments </a:t>
            </a:r>
          </a:p>
          <a:p>
            <a:pPr lvl="2"/>
            <a:r>
              <a:rPr lang="en-US" dirty="0">
                <a:latin typeface="+mn-lt"/>
              </a:rPr>
              <a:t>Intrusion management</a:t>
            </a:r>
          </a:p>
          <a:p>
            <a:pPr lvl="2"/>
            <a:r>
              <a:rPr lang="en-US" dirty="0">
                <a:latin typeface="+mn-lt"/>
              </a:rPr>
              <a:t>Security information and event management</a:t>
            </a:r>
          </a:p>
          <a:p>
            <a:pPr lvl="2"/>
            <a:r>
              <a:rPr lang="en-US" dirty="0">
                <a:latin typeface="+mn-lt"/>
              </a:rPr>
              <a:t>Encryption</a:t>
            </a:r>
          </a:p>
          <a:p>
            <a:pPr lvl="2"/>
            <a:r>
              <a:rPr lang="en-US" dirty="0">
                <a:latin typeface="+mn-lt"/>
              </a:rPr>
              <a:t>Business continuity and disaster recovery</a:t>
            </a:r>
          </a:p>
          <a:p>
            <a:pPr lvl="2"/>
            <a:r>
              <a:rPr lang="en-US" dirty="0">
                <a:latin typeface="+mn-lt"/>
              </a:rPr>
              <a:t>Network security</a:t>
            </a:r>
          </a:p>
        </p:txBody>
      </p:sp>
      <p:pic>
        <p:nvPicPr>
          <p:cNvPr id="4" name="Picture 3">
            <a:extLst>
              <a:ext uri="{FF2B5EF4-FFF2-40B4-BE49-F238E27FC236}">
                <a16:creationId xmlns:a16="http://schemas.microsoft.com/office/drawing/2014/main" id="{53E21F0E-1BFB-455E-82AF-17C6CB896B61}"/>
              </a:ext>
            </a:extLst>
          </p:cNvPr>
          <p:cNvPicPr>
            <a:picLocks noChangeAspect="1"/>
          </p:cNvPicPr>
          <p:nvPr/>
        </p:nvPicPr>
        <p:blipFill>
          <a:blip r:embed="rId3"/>
          <a:stretch>
            <a:fillRect/>
          </a:stretch>
        </p:blipFill>
        <p:spPr>
          <a:xfrm>
            <a:off x="4806099" y="1389385"/>
            <a:ext cx="4279545" cy="4871320"/>
          </a:xfrm>
          <a:prstGeom prst="rect">
            <a:avLst/>
          </a:prstGeom>
        </p:spPr>
      </p:pic>
    </p:spTree>
    <p:extLst>
      <p:ext uri="{BB962C8B-B14F-4D97-AF65-F5344CB8AC3E}">
        <p14:creationId xmlns:p14="http://schemas.microsoft.com/office/powerpoint/2010/main" val="185963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93A8-34F5-4314-855E-47B69C995125}"/>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981CCF37-BCA6-4E26-8488-CFA931B15BE1}"/>
              </a:ext>
            </a:extLst>
          </p:cNvPr>
          <p:cNvSpPr>
            <a:spLocks noGrp="1"/>
          </p:cNvSpPr>
          <p:nvPr>
            <p:ph idx="1"/>
          </p:nvPr>
        </p:nvSpPr>
        <p:spPr/>
        <p:txBody>
          <a:bodyPr>
            <a:normAutofit/>
          </a:bodyPr>
          <a:lstStyle/>
          <a:p>
            <a:r>
              <a:rPr lang="en-US" dirty="0"/>
              <a:t>Cloud computing</a:t>
            </a:r>
          </a:p>
          <a:p>
            <a:r>
              <a:rPr lang="en-US" dirty="0"/>
              <a:t>Cloud security approaches</a:t>
            </a:r>
          </a:p>
          <a:p>
            <a:pPr>
              <a:buClr>
                <a:schemeClr val="accent6">
                  <a:lumMod val="60000"/>
                  <a:lumOff val="40000"/>
                </a:schemeClr>
              </a:buClr>
              <a:buSzPct val="140000"/>
            </a:pPr>
            <a:r>
              <a:rPr lang="en-US" dirty="0"/>
              <a:t>Cloud security concepts</a:t>
            </a:r>
          </a:p>
          <a:p>
            <a:pPr>
              <a:buClr>
                <a:schemeClr val="accent6">
                  <a:lumMod val="60000"/>
                  <a:lumOff val="40000"/>
                </a:schemeClr>
              </a:buClr>
              <a:buSzPct val="140000"/>
            </a:pPr>
            <a:r>
              <a:rPr lang="en-US" dirty="0"/>
              <a:t>The Internet of Things</a:t>
            </a:r>
          </a:p>
          <a:p>
            <a:pPr>
              <a:buClr>
                <a:schemeClr val="accent6">
                  <a:lumMod val="60000"/>
                  <a:lumOff val="40000"/>
                </a:schemeClr>
              </a:buClr>
              <a:buSzPct val="140000"/>
            </a:pPr>
            <a:r>
              <a:rPr lang="en-US" dirty="0"/>
              <a:t>IoT security</a:t>
            </a:r>
          </a:p>
          <a:p>
            <a:endParaRPr lang="en-SE" dirty="0"/>
          </a:p>
        </p:txBody>
      </p:sp>
      <p:sp>
        <p:nvSpPr>
          <p:cNvPr id="4" name="Slide Number Placeholder 3">
            <a:extLst>
              <a:ext uri="{FF2B5EF4-FFF2-40B4-BE49-F238E27FC236}">
                <a16:creationId xmlns:a16="http://schemas.microsoft.com/office/drawing/2014/main" id="{88F1B5CE-2A5E-4837-8409-395C66467DDA}"/>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034397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OpenStack</a:t>
            </a:r>
          </a:p>
        </p:txBody>
      </p:sp>
      <p:sp>
        <p:nvSpPr>
          <p:cNvPr id="3" name="Content Placeholder 2">
            <a:extLst>
              <a:ext uri="{FF2B5EF4-FFF2-40B4-BE49-F238E27FC236}">
                <a16:creationId xmlns:a16="http://schemas.microsoft.com/office/drawing/2014/main" id="{CC5B96E2-22E9-439E-A93A-9BE7FE8569F1}"/>
              </a:ext>
            </a:extLst>
          </p:cNvPr>
          <p:cNvSpPr>
            <a:spLocks noGrp="1"/>
          </p:cNvSpPr>
          <p:nvPr>
            <p:ph idx="1"/>
          </p:nvPr>
        </p:nvSpPr>
        <p:spPr/>
        <p:txBody>
          <a:bodyPr>
            <a:normAutofit fontScale="92500" lnSpcReduction="20000"/>
          </a:bodyPr>
          <a:lstStyle/>
          <a:p>
            <a:pPr lvl="0" rtl="0"/>
            <a:r>
              <a:rPr lang="en-US" dirty="0">
                <a:solidFill>
                  <a:schemeClr val="tx1"/>
                </a:solidFill>
              </a:rPr>
              <a:t>Open-source software project of the OpenStack Foundation that aims to produce an open-source cloud operating system</a:t>
            </a:r>
          </a:p>
          <a:p>
            <a:pPr lvl="0" rtl="0"/>
            <a:r>
              <a:rPr lang="en-US" dirty="0">
                <a:solidFill>
                  <a:schemeClr val="tx1"/>
                </a:solidFill>
              </a:rPr>
              <a:t>The principal objective is to enable creating and managing huge groups of virtual private servers in a cloud computing environment</a:t>
            </a:r>
          </a:p>
          <a:p>
            <a:pPr lvl="0" rtl="0"/>
            <a:r>
              <a:rPr lang="en-US" dirty="0">
                <a:solidFill>
                  <a:schemeClr val="tx1"/>
                </a:solidFill>
              </a:rPr>
              <a:t>It provides multi-tenant IaaS, and aims to meet the needs of public and private clouds, regardless of size, by being simple to implement and massively scalable</a:t>
            </a:r>
          </a:p>
        </p:txBody>
      </p:sp>
    </p:spTree>
    <p:extLst>
      <p:ext uri="{BB962C8B-B14F-4D97-AF65-F5344CB8AC3E}">
        <p14:creationId xmlns:p14="http://schemas.microsoft.com/office/powerpoint/2010/main" val="61337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OpenStack</a:t>
            </a:r>
          </a:p>
        </p:txBody>
      </p:sp>
      <p:sp>
        <p:nvSpPr>
          <p:cNvPr id="3" name="Content Placeholder 2"/>
          <p:cNvSpPr>
            <a:spLocks noGrp="1"/>
          </p:cNvSpPr>
          <p:nvPr>
            <p:ph idx="1"/>
          </p:nvPr>
        </p:nvSpPr>
        <p:spPr/>
        <p:txBody>
          <a:bodyPr>
            <a:normAutofit fontScale="92500"/>
          </a:bodyPr>
          <a:lstStyle/>
          <a:p>
            <a:pPr>
              <a:buClr>
                <a:schemeClr val="accent6">
                  <a:lumMod val="60000"/>
                  <a:lumOff val="40000"/>
                </a:schemeClr>
              </a:buClr>
              <a:buSzPct val="140000"/>
            </a:pPr>
            <a:r>
              <a:rPr lang="en-US" dirty="0">
                <a:latin typeface="+mn-lt"/>
              </a:rPr>
              <a:t>The OpenStack OS consists of a number of independent modules, each of which has a project name and a functional name</a:t>
            </a:r>
          </a:p>
          <a:p>
            <a:pPr>
              <a:buClr>
                <a:schemeClr val="accent6">
                  <a:lumMod val="60000"/>
                  <a:lumOff val="40000"/>
                </a:schemeClr>
              </a:buClr>
              <a:buSzPct val="140000"/>
            </a:pPr>
            <a:r>
              <a:rPr lang="en-US" dirty="0">
                <a:latin typeface="+mn-lt"/>
              </a:rPr>
              <a:t>The security module for OpenStack is Keystone</a:t>
            </a:r>
          </a:p>
          <a:p>
            <a:pPr>
              <a:buClr>
                <a:schemeClr val="accent6">
                  <a:lumMod val="60000"/>
                  <a:lumOff val="40000"/>
                </a:schemeClr>
              </a:buClr>
              <a:buSzPct val="140000"/>
            </a:pPr>
            <a:r>
              <a:rPr lang="en-US" dirty="0">
                <a:latin typeface="+mn-lt"/>
              </a:rPr>
              <a:t>Keystone provides the shared security services essential for a functioning cloud computing infrastructure, incl</a:t>
            </a:r>
            <a:r>
              <a:rPr lang="en-US" dirty="0"/>
              <a:t>. Identity, Token, Service catalog, Policies</a:t>
            </a:r>
          </a:p>
          <a:p>
            <a:pPr>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107563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E084-5519-43B6-B5A3-19F739363491}"/>
              </a:ext>
            </a:extLst>
          </p:cNvPr>
          <p:cNvSpPr>
            <a:spLocks noGrp="1"/>
          </p:cNvSpPr>
          <p:nvPr>
            <p:ph type="title"/>
          </p:nvPr>
        </p:nvSpPr>
        <p:spPr/>
        <p:txBody>
          <a:bodyPr/>
          <a:lstStyle/>
          <a:p>
            <a:r>
              <a:rPr lang="en-US" dirty="0"/>
              <a:t>Internet of Things (IoT)</a:t>
            </a:r>
            <a:endParaRPr lang="en-SE" dirty="0"/>
          </a:p>
        </p:txBody>
      </p:sp>
      <p:sp>
        <p:nvSpPr>
          <p:cNvPr id="3" name="Content Placeholder 2">
            <a:extLst>
              <a:ext uri="{FF2B5EF4-FFF2-40B4-BE49-F238E27FC236}">
                <a16:creationId xmlns:a16="http://schemas.microsoft.com/office/drawing/2014/main" id="{AB9CD593-E954-44CE-9AF6-7E3772D0DFA4}"/>
              </a:ext>
            </a:extLst>
          </p:cNvPr>
          <p:cNvSpPr>
            <a:spLocks noGrp="1"/>
          </p:cNvSpPr>
          <p:nvPr>
            <p:ph idx="1"/>
          </p:nvPr>
        </p:nvSpPr>
        <p:spPr/>
        <p:txBody>
          <a:bodyPr/>
          <a:lstStyle/>
          <a:p>
            <a:r>
              <a:rPr lang="en-US" dirty="0"/>
              <a:t>IoT refers to the expanding interconnection of smart devices, ranging from appliances to tiny sensors</a:t>
            </a:r>
          </a:p>
          <a:p>
            <a:pPr lvl="1"/>
            <a:r>
              <a:rPr lang="en-US" dirty="0"/>
              <a:t>Embedding of short-range mobile transceivers into a wide array of gadgets and everyday items enables new forms of communication between people and things, and between things themselves</a:t>
            </a:r>
          </a:p>
          <a:p>
            <a:pPr lvl="1"/>
            <a:r>
              <a:rPr lang="en-US" dirty="0"/>
              <a:t>The Internet supports the interconnectivity usually through cloud systems</a:t>
            </a:r>
          </a:p>
          <a:p>
            <a:endParaRPr lang="en-SE" dirty="0"/>
          </a:p>
        </p:txBody>
      </p:sp>
      <p:sp>
        <p:nvSpPr>
          <p:cNvPr id="4" name="Slide Number Placeholder 3">
            <a:extLst>
              <a:ext uri="{FF2B5EF4-FFF2-40B4-BE49-F238E27FC236}">
                <a16:creationId xmlns:a16="http://schemas.microsoft.com/office/drawing/2014/main" id="{92BF0D23-92F3-4D5C-8950-33CA81A4264C}"/>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314497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Evolution</a:t>
            </a:r>
            <a:r>
              <a:rPr lang="en-US" dirty="0">
                <a:solidFill>
                  <a:schemeClr val="accent6">
                    <a:lumMod val="40000"/>
                    <a:lumOff val="60000"/>
                  </a:schemeClr>
                </a:solidFill>
              </a:rPr>
              <a:t> </a:t>
            </a:r>
          </a:p>
        </p:txBody>
      </p:sp>
      <p:sp>
        <p:nvSpPr>
          <p:cNvPr id="4" name="Straight Connector 3">
            <a:extLst>
              <a:ext uri="{FF2B5EF4-FFF2-40B4-BE49-F238E27FC236}">
                <a16:creationId xmlns:a16="http://schemas.microsoft.com/office/drawing/2014/main" id="{10734D85-280A-46BE-B4E3-70BC4D33B13E}"/>
              </a:ext>
            </a:extLst>
          </p:cNvPr>
          <p:cNvSpPr/>
          <p:nvPr/>
        </p:nvSpPr>
        <p:spPr>
          <a:xfrm flipV="1">
            <a:off x="1076604" y="1237717"/>
            <a:ext cx="6857134" cy="56089"/>
          </a:xfrm>
          <a:prstGeom prst="line">
            <a:avLst/>
          </a:prstGeom>
          <a:ln>
            <a:solidFill>
              <a:schemeClr val="accent3">
                <a:lumMod val="75000"/>
              </a:schemeClr>
            </a:solidFill>
          </a:ln>
        </p:spPr>
        <p:style>
          <a:lnRef idx="1">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C8725313-754D-42B3-877C-66E6E3A54255}"/>
              </a:ext>
            </a:extLst>
          </p:cNvPr>
          <p:cNvSpPr/>
          <p:nvPr/>
        </p:nvSpPr>
        <p:spPr>
          <a:xfrm>
            <a:off x="1396568" y="1309127"/>
            <a:ext cx="3094551" cy="920796"/>
          </a:xfrm>
          <a:custGeom>
            <a:avLst/>
            <a:gdLst>
              <a:gd name="connsiteX0" fmla="*/ 0 w 3094551"/>
              <a:gd name="connsiteY0" fmla="*/ 0 h 920796"/>
              <a:gd name="connsiteX1" fmla="*/ 3094551 w 3094551"/>
              <a:gd name="connsiteY1" fmla="*/ 0 h 920796"/>
              <a:gd name="connsiteX2" fmla="*/ 3094551 w 3094551"/>
              <a:gd name="connsiteY2" fmla="*/ 920796 h 920796"/>
              <a:gd name="connsiteX3" fmla="*/ 0 w 3094551"/>
              <a:gd name="connsiteY3" fmla="*/ 920796 h 920796"/>
              <a:gd name="connsiteX4" fmla="*/ 0 w 3094551"/>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4551" h="920796">
                <a:moveTo>
                  <a:pt x="0" y="0"/>
                </a:moveTo>
                <a:lnTo>
                  <a:pt x="3094551" y="0"/>
                </a:lnTo>
                <a:lnTo>
                  <a:pt x="3094551"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Information technology (IT)</a:t>
            </a:r>
          </a:p>
        </p:txBody>
      </p:sp>
      <p:sp>
        <p:nvSpPr>
          <p:cNvPr id="8" name="Freeform: Shape 7">
            <a:extLst>
              <a:ext uri="{FF2B5EF4-FFF2-40B4-BE49-F238E27FC236}">
                <a16:creationId xmlns:a16="http://schemas.microsoft.com/office/drawing/2014/main" id="{875F4DCF-4237-4D7B-A4EF-03EE9FB07C7F}"/>
              </a:ext>
            </a:extLst>
          </p:cNvPr>
          <p:cNvSpPr/>
          <p:nvPr/>
        </p:nvSpPr>
        <p:spPr>
          <a:xfrm>
            <a:off x="4427984" y="1283759"/>
            <a:ext cx="3295968" cy="920796"/>
          </a:xfrm>
          <a:custGeom>
            <a:avLst/>
            <a:gdLst>
              <a:gd name="connsiteX0" fmla="*/ 0 w 3295968"/>
              <a:gd name="connsiteY0" fmla="*/ 0 h 920796"/>
              <a:gd name="connsiteX1" fmla="*/ 3295968 w 3295968"/>
              <a:gd name="connsiteY1" fmla="*/ 0 h 920796"/>
              <a:gd name="connsiteX2" fmla="*/ 3295968 w 3295968"/>
              <a:gd name="connsiteY2" fmla="*/ 920796 h 920796"/>
              <a:gd name="connsiteX3" fmla="*/ 0 w 3295968"/>
              <a:gd name="connsiteY3" fmla="*/ 920796 h 920796"/>
              <a:gd name="connsiteX4" fmla="*/ 0 w 3295968"/>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968" h="920796">
                <a:moveTo>
                  <a:pt x="0" y="0"/>
                </a:moveTo>
                <a:lnTo>
                  <a:pt x="3295968" y="0"/>
                </a:lnTo>
                <a:lnTo>
                  <a:pt x="3295968"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PCs, servers, routers, firewalls, and so on, bought as IT devices by enterprise IT people, primarily using wired connectivity</a:t>
            </a:r>
          </a:p>
        </p:txBody>
      </p:sp>
      <p:sp>
        <p:nvSpPr>
          <p:cNvPr id="9" name="Straight Connector 8">
            <a:extLst>
              <a:ext uri="{FF2B5EF4-FFF2-40B4-BE49-F238E27FC236}">
                <a16:creationId xmlns:a16="http://schemas.microsoft.com/office/drawing/2014/main" id="{876CD52D-D201-46F3-8DC7-1C2422EA826F}"/>
              </a:ext>
            </a:extLst>
          </p:cNvPr>
          <p:cNvSpPr/>
          <p:nvPr/>
        </p:nvSpPr>
        <p:spPr>
          <a:xfrm>
            <a:off x="1076604" y="2204556"/>
            <a:ext cx="6848765"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04D6E4C7-D9AB-442E-A1B7-980F572D08B5}"/>
              </a:ext>
            </a:extLst>
          </p:cNvPr>
          <p:cNvSpPr/>
          <p:nvPr/>
        </p:nvSpPr>
        <p:spPr>
          <a:xfrm>
            <a:off x="1396568" y="2245237"/>
            <a:ext cx="3152066" cy="920796"/>
          </a:xfrm>
          <a:custGeom>
            <a:avLst/>
            <a:gdLst>
              <a:gd name="connsiteX0" fmla="*/ 0 w 3152066"/>
              <a:gd name="connsiteY0" fmla="*/ 0 h 920796"/>
              <a:gd name="connsiteX1" fmla="*/ 3152066 w 3152066"/>
              <a:gd name="connsiteY1" fmla="*/ 0 h 920796"/>
              <a:gd name="connsiteX2" fmla="*/ 3152066 w 3152066"/>
              <a:gd name="connsiteY2" fmla="*/ 920796 h 920796"/>
              <a:gd name="connsiteX3" fmla="*/ 0 w 3152066"/>
              <a:gd name="connsiteY3" fmla="*/ 920796 h 920796"/>
              <a:gd name="connsiteX4" fmla="*/ 0 w 3152066"/>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2066" h="920796">
                <a:moveTo>
                  <a:pt x="0" y="0"/>
                </a:moveTo>
                <a:lnTo>
                  <a:pt x="3152066" y="0"/>
                </a:lnTo>
                <a:lnTo>
                  <a:pt x="3152066"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Operational technology (OT)</a:t>
            </a:r>
          </a:p>
        </p:txBody>
      </p:sp>
      <p:sp>
        <p:nvSpPr>
          <p:cNvPr id="11" name="Freeform: Shape 10">
            <a:extLst>
              <a:ext uri="{FF2B5EF4-FFF2-40B4-BE49-F238E27FC236}">
                <a16:creationId xmlns:a16="http://schemas.microsoft.com/office/drawing/2014/main" id="{C1199483-539E-4CFB-A071-2B6241B73902}"/>
              </a:ext>
            </a:extLst>
          </p:cNvPr>
          <p:cNvSpPr/>
          <p:nvPr/>
        </p:nvSpPr>
        <p:spPr>
          <a:xfrm>
            <a:off x="4477193" y="2218506"/>
            <a:ext cx="3439903" cy="920796"/>
          </a:xfrm>
          <a:custGeom>
            <a:avLst/>
            <a:gdLst>
              <a:gd name="connsiteX0" fmla="*/ 0 w 3439903"/>
              <a:gd name="connsiteY0" fmla="*/ 0 h 920796"/>
              <a:gd name="connsiteX1" fmla="*/ 3439903 w 3439903"/>
              <a:gd name="connsiteY1" fmla="*/ 0 h 920796"/>
              <a:gd name="connsiteX2" fmla="*/ 3439903 w 3439903"/>
              <a:gd name="connsiteY2" fmla="*/ 920796 h 920796"/>
              <a:gd name="connsiteX3" fmla="*/ 0 w 3439903"/>
              <a:gd name="connsiteY3" fmla="*/ 920796 h 920796"/>
              <a:gd name="connsiteX4" fmla="*/ 0 w 3439903"/>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03" h="920796">
                <a:moveTo>
                  <a:pt x="0" y="0"/>
                </a:moveTo>
                <a:lnTo>
                  <a:pt x="3439903" y="0"/>
                </a:lnTo>
                <a:lnTo>
                  <a:pt x="3439903"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Machines/appliances with embedded IT built by non-IT companies, such as medical machinery, SCADA, process control, and kiosks, bought as appliances by enterprise OT people, primarily using wired connectivity</a:t>
            </a:r>
          </a:p>
        </p:txBody>
      </p:sp>
      <p:sp>
        <p:nvSpPr>
          <p:cNvPr id="12" name="Straight Connector 11">
            <a:extLst>
              <a:ext uri="{FF2B5EF4-FFF2-40B4-BE49-F238E27FC236}">
                <a16:creationId xmlns:a16="http://schemas.microsoft.com/office/drawing/2014/main" id="{24361703-66ED-46B7-AEF4-448C53793C9B}"/>
              </a:ext>
            </a:extLst>
          </p:cNvPr>
          <p:cNvSpPr/>
          <p:nvPr/>
        </p:nvSpPr>
        <p:spPr>
          <a:xfrm>
            <a:off x="1076604" y="3171393"/>
            <a:ext cx="6848765"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993DFB8D-326B-4BC9-9AF0-7BC7F78E14C0}"/>
              </a:ext>
            </a:extLst>
          </p:cNvPr>
          <p:cNvSpPr/>
          <p:nvPr/>
        </p:nvSpPr>
        <p:spPr>
          <a:xfrm>
            <a:off x="1396568" y="3217433"/>
            <a:ext cx="3152099" cy="920796"/>
          </a:xfrm>
          <a:custGeom>
            <a:avLst/>
            <a:gdLst>
              <a:gd name="connsiteX0" fmla="*/ 0 w 3152099"/>
              <a:gd name="connsiteY0" fmla="*/ 0 h 920796"/>
              <a:gd name="connsiteX1" fmla="*/ 3152099 w 3152099"/>
              <a:gd name="connsiteY1" fmla="*/ 0 h 920796"/>
              <a:gd name="connsiteX2" fmla="*/ 3152099 w 3152099"/>
              <a:gd name="connsiteY2" fmla="*/ 920796 h 920796"/>
              <a:gd name="connsiteX3" fmla="*/ 0 w 3152099"/>
              <a:gd name="connsiteY3" fmla="*/ 920796 h 920796"/>
              <a:gd name="connsiteX4" fmla="*/ 0 w 3152099"/>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2099" h="920796">
                <a:moveTo>
                  <a:pt x="0" y="0"/>
                </a:moveTo>
                <a:lnTo>
                  <a:pt x="3152099" y="0"/>
                </a:lnTo>
                <a:lnTo>
                  <a:pt x="3152099"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Personal technology</a:t>
            </a:r>
          </a:p>
        </p:txBody>
      </p:sp>
      <p:sp>
        <p:nvSpPr>
          <p:cNvPr id="14" name="Freeform: Shape 13">
            <a:extLst>
              <a:ext uri="{FF2B5EF4-FFF2-40B4-BE49-F238E27FC236}">
                <a16:creationId xmlns:a16="http://schemas.microsoft.com/office/drawing/2014/main" id="{BD395D39-5372-4648-B1B0-94158AF17F1A}"/>
              </a:ext>
            </a:extLst>
          </p:cNvPr>
          <p:cNvSpPr/>
          <p:nvPr/>
        </p:nvSpPr>
        <p:spPr>
          <a:xfrm>
            <a:off x="4485532" y="3217433"/>
            <a:ext cx="3439837" cy="920796"/>
          </a:xfrm>
          <a:custGeom>
            <a:avLst/>
            <a:gdLst>
              <a:gd name="connsiteX0" fmla="*/ 0 w 3439837"/>
              <a:gd name="connsiteY0" fmla="*/ 0 h 920796"/>
              <a:gd name="connsiteX1" fmla="*/ 3439837 w 3439837"/>
              <a:gd name="connsiteY1" fmla="*/ 0 h 920796"/>
              <a:gd name="connsiteX2" fmla="*/ 3439837 w 3439837"/>
              <a:gd name="connsiteY2" fmla="*/ 920796 h 920796"/>
              <a:gd name="connsiteX3" fmla="*/ 0 w 3439837"/>
              <a:gd name="connsiteY3" fmla="*/ 920796 h 920796"/>
              <a:gd name="connsiteX4" fmla="*/ 0 w 3439837"/>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837" h="920796">
                <a:moveTo>
                  <a:pt x="0" y="0"/>
                </a:moveTo>
                <a:lnTo>
                  <a:pt x="3439837" y="0"/>
                </a:lnTo>
                <a:lnTo>
                  <a:pt x="3439837"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Smartphones, tablets, and eBook readers bought as IT devices by consumers (employees) exclusively using wireless connectivity and often multiple forms of wireless connectivity</a:t>
            </a:r>
          </a:p>
        </p:txBody>
      </p:sp>
      <p:sp>
        <p:nvSpPr>
          <p:cNvPr id="15" name="Straight Connector 14">
            <a:extLst>
              <a:ext uri="{FF2B5EF4-FFF2-40B4-BE49-F238E27FC236}">
                <a16:creationId xmlns:a16="http://schemas.microsoft.com/office/drawing/2014/main" id="{89B3D064-E9D7-4E91-95DF-B8D1E7B485D1}"/>
              </a:ext>
            </a:extLst>
          </p:cNvPr>
          <p:cNvSpPr/>
          <p:nvPr/>
        </p:nvSpPr>
        <p:spPr>
          <a:xfrm>
            <a:off x="1076604" y="4138230"/>
            <a:ext cx="6848765"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B2BDDC0E-99AA-4BE8-B6AA-B602CF902D5B}"/>
              </a:ext>
            </a:extLst>
          </p:cNvPr>
          <p:cNvSpPr/>
          <p:nvPr/>
        </p:nvSpPr>
        <p:spPr>
          <a:xfrm>
            <a:off x="1396568" y="4184269"/>
            <a:ext cx="3094551" cy="920796"/>
          </a:xfrm>
          <a:custGeom>
            <a:avLst/>
            <a:gdLst>
              <a:gd name="connsiteX0" fmla="*/ 0 w 3094551"/>
              <a:gd name="connsiteY0" fmla="*/ 0 h 920796"/>
              <a:gd name="connsiteX1" fmla="*/ 3094551 w 3094551"/>
              <a:gd name="connsiteY1" fmla="*/ 0 h 920796"/>
              <a:gd name="connsiteX2" fmla="*/ 3094551 w 3094551"/>
              <a:gd name="connsiteY2" fmla="*/ 920796 h 920796"/>
              <a:gd name="connsiteX3" fmla="*/ 0 w 3094551"/>
              <a:gd name="connsiteY3" fmla="*/ 920796 h 920796"/>
              <a:gd name="connsiteX4" fmla="*/ 0 w 3094551"/>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4551" h="920796">
                <a:moveTo>
                  <a:pt x="0" y="0"/>
                </a:moveTo>
                <a:lnTo>
                  <a:pt x="3094551" y="0"/>
                </a:lnTo>
                <a:lnTo>
                  <a:pt x="3094551"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2870" tIns="102870" rIns="102870" bIns="102870" numCol="1" spcCol="1270" anchor="t" anchorCtr="0">
            <a:noAutofit/>
          </a:bodyPr>
          <a:lstStyle/>
          <a:p>
            <a:pPr marL="0" lvl="0" indent="0" algn="l" defTabSz="1200150" rtl="0">
              <a:lnSpc>
                <a:spcPct val="90000"/>
              </a:lnSpc>
              <a:spcBef>
                <a:spcPct val="0"/>
              </a:spcBef>
              <a:spcAft>
                <a:spcPct val="35000"/>
              </a:spcAft>
              <a:buNone/>
            </a:pPr>
            <a:r>
              <a:rPr lang="en-US" sz="2700" kern="1200" dirty="0"/>
              <a:t>Sensor/actuator technology</a:t>
            </a:r>
          </a:p>
        </p:txBody>
      </p:sp>
      <p:sp>
        <p:nvSpPr>
          <p:cNvPr id="17" name="Freeform: Shape 16">
            <a:extLst>
              <a:ext uri="{FF2B5EF4-FFF2-40B4-BE49-F238E27FC236}">
                <a16:creationId xmlns:a16="http://schemas.microsoft.com/office/drawing/2014/main" id="{2D88BA92-DA80-4BE1-97EB-A2F39D57F7FE}"/>
              </a:ext>
            </a:extLst>
          </p:cNvPr>
          <p:cNvSpPr/>
          <p:nvPr/>
        </p:nvSpPr>
        <p:spPr>
          <a:xfrm>
            <a:off x="4468096" y="4180826"/>
            <a:ext cx="3295968" cy="920796"/>
          </a:xfrm>
          <a:custGeom>
            <a:avLst/>
            <a:gdLst>
              <a:gd name="connsiteX0" fmla="*/ 0 w 3295968"/>
              <a:gd name="connsiteY0" fmla="*/ 0 h 920796"/>
              <a:gd name="connsiteX1" fmla="*/ 3295968 w 3295968"/>
              <a:gd name="connsiteY1" fmla="*/ 0 h 920796"/>
              <a:gd name="connsiteX2" fmla="*/ 3295968 w 3295968"/>
              <a:gd name="connsiteY2" fmla="*/ 920796 h 920796"/>
              <a:gd name="connsiteX3" fmla="*/ 0 w 3295968"/>
              <a:gd name="connsiteY3" fmla="*/ 920796 h 920796"/>
              <a:gd name="connsiteX4" fmla="*/ 0 w 3295968"/>
              <a:gd name="connsiteY4" fmla="*/ 0 h 920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5968" h="920796">
                <a:moveTo>
                  <a:pt x="0" y="0"/>
                </a:moveTo>
                <a:lnTo>
                  <a:pt x="3295968" y="0"/>
                </a:lnTo>
                <a:lnTo>
                  <a:pt x="3295968" y="920796"/>
                </a:lnTo>
                <a:lnTo>
                  <a:pt x="0" y="9207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en-US" sz="1200" kern="1200" dirty="0"/>
              <a:t>Single-purpose devices bought by consumers, IT and OT people exclusively using wireless connectivity, generally of a single form, as part of larger systems</a:t>
            </a:r>
          </a:p>
        </p:txBody>
      </p:sp>
      <p:sp>
        <p:nvSpPr>
          <p:cNvPr id="18" name="Straight Connector 17">
            <a:extLst>
              <a:ext uri="{FF2B5EF4-FFF2-40B4-BE49-F238E27FC236}">
                <a16:creationId xmlns:a16="http://schemas.microsoft.com/office/drawing/2014/main" id="{5473E557-C145-499E-8197-652045578A7B}"/>
              </a:ext>
            </a:extLst>
          </p:cNvPr>
          <p:cNvSpPr/>
          <p:nvPr/>
        </p:nvSpPr>
        <p:spPr>
          <a:xfrm>
            <a:off x="1076604" y="5105066"/>
            <a:ext cx="6848765"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tx1">
              <a:hueOff val="0"/>
              <a:satOff val="0"/>
              <a:lumOff val="0"/>
              <a:alphaOff val="0"/>
            </a:schemeClr>
          </a:fontRef>
        </p:style>
      </p:sp>
      <p:sp>
        <p:nvSpPr>
          <p:cNvPr id="19" name="Straight Connector 18">
            <a:extLst>
              <a:ext uri="{FF2B5EF4-FFF2-40B4-BE49-F238E27FC236}">
                <a16:creationId xmlns:a16="http://schemas.microsoft.com/office/drawing/2014/main" id="{5289353E-2964-40BA-B217-4AB049317A41}"/>
              </a:ext>
            </a:extLst>
          </p:cNvPr>
          <p:cNvSpPr/>
          <p:nvPr/>
        </p:nvSpPr>
        <p:spPr>
          <a:xfrm>
            <a:off x="1076604" y="5144217"/>
            <a:ext cx="6857134" cy="9997"/>
          </a:xfrm>
          <a:prstGeom prst="line">
            <a:avLst/>
          </a:prstGeom>
          <a:ln>
            <a:solidFill>
              <a:schemeClr val="accent3">
                <a:lumMod val="75000"/>
              </a:schemeClr>
            </a:solidFill>
          </a:ln>
        </p:spPr>
        <p:style>
          <a:lnRef idx="1">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Freeform: Shape 19">
            <a:extLst>
              <a:ext uri="{FF2B5EF4-FFF2-40B4-BE49-F238E27FC236}">
                <a16:creationId xmlns:a16="http://schemas.microsoft.com/office/drawing/2014/main" id="{F3F94CBE-ECBD-4AF6-B698-49D151A1E5FF}"/>
              </a:ext>
            </a:extLst>
          </p:cNvPr>
          <p:cNvSpPr/>
          <p:nvPr/>
        </p:nvSpPr>
        <p:spPr>
          <a:xfrm>
            <a:off x="323850" y="5113843"/>
            <a:ext cx="8569325" cy="1338971"/>
          </a:xfrm>
          <a:custGeom>
            <a:avLst/>
            <a:gdLst>
              <a:gd name="connsiteX0" fmla="*/ 0 w 8569325"/>
              <a:gd name="connsiteY0" fmla="*/ 0 h 1338971"/>
              <a:gd name="connsiteX1" fmla="*/ 8569325 w 8569325"/>
              <a:gd name="connsiteY1" fmla="*/ 0 h 1338971"/>
              <a:gd name="connsiteX2" fmla="*/ 8569325 w 8569325"/>
              <a:gd name="connsiteY2" fmla="*/ 1338971 h 1338971"/>
              <a:gd name="connsiteX3" fmla="*/ 0 w 8569325"/>
              <a:gd name="connsiteY3" fmla="*/ 1338971 h 1338971"/>
              <a:gd name="connsiteX4" fmla="*/ 0 w 8569325"/>
              <a:gd name="connsiteY4" fmla="*/ 0 h 1338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9325" h="1338971">
                <a:moveTo>
                  <a:pt x="0" y="0"/>
                </a:moveTo>
                <a:lnTo>
                  <a:pt x="8569325" y="0"/>
                </a:lnTo>
                <a:lnTo>
                  <a:pt x="8569325" y="1338971"/>
                </a:lnTo>
                <a:lnTo>
                  <a:pt x="0" y="133897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endParaRPr lang="en-US" sz="1400" kern="1200" dirty="0"/>
          </a:p>
          <a:p>
            <a:pPr lvl="0" defTabSz="622300">
              <a:lnSpc>
                <a:spcPct val="90000"/>
              </a:lnSpc>
              <a:spcAft>
                <a:spcPct val="35000"/>
              </a:spcAft>
            </a:pPr>
            <a:r>
              <a:rPr lang="en-US" sz="2000" dirty="0"/>
              <a:t>the Internet has gone through roughly four generations; </a:t>
            </a:r>
            <a:r>
              <a:rPr lang="en-US" sz="2000" kern="1200" dirty="0"/>
              <a:t>the fourth generation is the IoT, marked by the use of billions of embedded devices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3975FA-1C1D-4466-83D5-423EBFD1C3A3}"/>
              </a:ext>
            </a:extLst>
          </p:cNvPr>
          <p:cNvSpPr>
            <a:spLocks noGrp="1"/>
          </p:cNvSpPr>
          <p:nvPr>
            <p:ph type="title"/>
          </p:nvPr>
        </p:nvSpPr>
        <p:spPr/>
        <p:txBody>
          <a:bodyPr/>
          <a:lstStyle/>
          <a:p>
            <a:r>
              <a:rPr lang="en-US" dirty="0"/>
              <a:t>Components of an IoT Device</a:t>
            </a:r>
            <a:endParaRPr lang="en-SE" dirty="0"/>
          </a:p>
        </p:txBody>
      </p:sp>
      <p:sp>
        <p:nvSpPr>
          <p:cNvPr id="6" name="Content Placeholder 5">
            <a:extLst>
              <a:ext uri="{FF2B5EF4-FFF2-40B4-BE49-F238E27FC236}">
                <a16:creationId xmlns:a16="http://schemas.microsoft.com/office/drawing/2014/main" id="{BCDA23D3-3ED8-4E6B-8FC5-E82B2C3B9E47}"/>
              </a:ext>
            </a:extLst>
          </p:cNvPr>
          <p:cNvSpPr>
            <a:spLocks noGrp="1"/>
          </p:cNvSpPr>
          <p:nvPr>
            <p:ph idx="1"/>
          </p:nvPr>
        </p:nvSpPr>
        <p:spPr>
          <a:xfrm>
            <a:off x="323528" y="1196752"/>
            <a:ext cx="4536504" cy="5472607"/>
          </a:xfrm>
        </p:spPr>
        <p:txBody>
          <a:bodyPr>
            <a:normAutofit fontScale="55000" lnSpcReduction="20000"/>
          </a:bodyPr>
          <a:lstStyle/>
          <a:p>
            <a:r>
              <a:rPr lang="en-US" b="1" kern="1200" dirty="0">
                <a:latin typeface="Arial" pitchFamily="-109" charset="0"/>
              </a:rPr>
              <a:t>Sensor:</a:t>
            </a:r>
            <a:r>
              <a:rPr lang="en-US" kern="1200" dirty="0">
                <a:latin typeface="Arial" pitchFamily="-109" charset="0"/>
              </a:rPr>
              <a:t>  A sensor measures some environment condition, e.g., temperature, humidity, pressure…</a:t>
            </a:r>
          </a:p>
          <a:p>
            <a:r>
              <a:rPr lang="en-US" b="1" kern="1200" dirty="0">
                <a:latin typeface="Arial" pitchFamily="-109" charset="0"/>
              </a:rPr>
              <a:t>Actuator</a:t>
            </a:r>
            <a:r>
              <a:rPr lang="en-US" kern="1200" dirty="0">
                <a:latin typeface="Arial" pitchFamily="-109" charset="0"/>
              </a:rPr>
              <a:t>:  An actuator exerts control over the environment </a:t>
            </a:r>
          </a:p>
          <a:p>
            <a:r>
              <a:rPr lang="en-US" b="1" kern="1200" dirty="0">
                <a:latin typeface="Arial" pitchFamily="-109" charset="0"/>
              </a:rPr>
              <a:t>Microcontroller:</a:t>
            </a:r>
            <a:r>
              <a:rPr lang="en-US" kern="1200" dirty="0">
                <a:latin typeface="Arial" pitchFamily="-109" charset="0"/>
              </a:rPr>
              <a:t> an embedded chip that reads sensor inputs, performs computation and issues commands to the actuator</a:t>
            </a:r>
          </a:p>
          <a:p>
            <a:r>
              <a:rPr lang="en-US" b="1" kern="1200" dirty="0">
                <a:latin typeface="Arial" pitchFamily="-109" charset="0"/>
              </a:rPr>
              <a:t>Transceiver:</a:t>
            </a:r>
            <a:r>
              <a:rPr lang="en-US" kern="1200" dirty="0">
                <a:latin typeface="Arial" pitchFamily="-109" charset="0"/>
              </a:rPr>
              <a:t>  A transceiver contains the electronics needed to transmit and receive data, using wireless protocols such as cellular, Wi-Fi, ZigBee</a:t>
            </a:r>
          </a:p>
          <a:p>
            <a:r>
              <a:rPr lang="en-US" b="1" kern="1200" dirty="0">
                <a:latin typeface="Arial" pitchFamily="-109" charset="0"/>
              </a:rPr>
              <a:t>Radio-frequency Identification (RFID):</a:t>
            </a:r>
            <a:r>
              <a:rPr lang="en-US" kern="1200" dirty="0">
                <a:latin typeface="Arial" pitchFamily="-109" charset="0"/>
              </a:rPr>
              <a:t>  uses radio waves to identify items</a:t>
            </a:r>
          </a:p>
          <a:p>
            <a:endParaRPr lang="en-SE" dirty="0"/>
          </a:p>
        </p:txBody>
      </p:sp>
      <p:pic>
        <p:nvPicPr>
          <p:cNvPr id="2" name="Picture 1">
            <a:extLst>
              <a:ext uri="{FF2B5EF4-FFF2-40B4-BE49-F238E27FC236}">
                <a16:creationId xmlns:a16="http://schemas.microsoft.com/office/drawing/2014/main" id="{3B94ADBB-12A8-4EA2-B915-CB8AAE177CEB}"/>
              </a:ext>
            </a:extLst>
          </p:cNvPr>
          <p:cNvPicPr>
            <a:picLocks noChangeAspect="1"/>
          </p:cNvPicPr>
          <p:nvPr/>
        </p:nvPicPr>
        <p:blipFill>
          <a:blip r:embed="rId3"/>
          <a:stretch>
            <a:fillRect/>
          </a:stretch>
        </p:blipFill>
        <p:spPr>
          <a:xfrm>
            <a:off x="5004048" y="1057002"/>
            <a:ext cx="4010585" cy="4858428"/>
          </a:xfrm>
          <a:prstGeom prst="rect">
            <a:avLst/>
          </a:prstGeom>
        </p:spPr>
      </p:pic>
    </p:spTree>
    <p:extLst>
      <p:ext uri="{BB962C8B-B14F-4D97-AF65-F5344CB8AC3E}">
        <p14:creationId xmlns:p14="http://schemas.microsoft.com/office/powerpoint/2010/main" val="908151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14FB1C-3019-4C74-BA49-9A1D2BD1F75E}"/>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E6EE2588-6C21-48DB-868A-EC13911D6ACD}"/>
              </a:ext>
            </a:extLst>
          </p:cNvPr>
          <p:cNvSpPr>
            <a:spLocks noGrp="1"/>
          </p:cNvSpPr>
          <p:nvPr>
            <p:ph idx="1"/>
          </p:nvPr>
        </p:nvSpPr>
        <p:spPr>
          <a:xfrm>
            <a:off x="323528" y="1196753"/>
            <a:ext cx="3528392" cy="5544615"/>
          </a:xfrm>
        </p:spPr>
        <p:txBody>
          <a:bodyPr>
            <a:normAutofit fontScale="92500" lnSpcReduction="10000"/>
          </a:bodyPr>
          <a:lstStyle/>
          <a:p>
            <a:r>
              <a:rPr lang="en-US" kern="1200" dirty="0">
                <a:latin typeface="Arial" pitchFamily="-109" charset="0"/>
              </a:rPr>
              <a:t>IoT in the context of a</a:t>
            </a:r>
          </a:p>
          <a:p>
            <a:r>
              <a:rPr lang="en-US" kern="1200" dirty="0">
                <a:latin typeface="Arial" pitchFamily="-109" charset="0"/>
              </a:rPr>
              <a:t>complete enterprise network that includes third-party networking and cloud computing</a:t>
            </a:r>
          </a:p>
          <a:p>
            <a:r>
              <a:rPr lang="en-US" kern="1200" dirty="0">
                <a:latin typeface="Arial" pitchFamily="-109" charset="0"/>
              </a:rPr>
              <a:t>elements.</a:t>
            </a:r>
            <a:endParaRPr lang="en-SE" dirty="0"/>
          </a:p>
        </p:txBody>
      </p:sp>
      <p:pic>
        <p:nvPicPr>
          <p:cNvPr id="2" name="Picture 1">
            <a:extLst>
              <a:ext uri="{FF2B5EF4-FFF2-40B4-BE49-F238E27FC236}">
                <a16:creationId xmlns:a16="http://schemas.microsoft.com/office/drawing/2014/main" id="{3E07BF21-7EC4-40DC-A97C-C279531FC15F}"/>
              </a:ext>
            </a:extLst>
          </p:cNvPr>
          <p:cNvPicPr>
            <a:picLocks noChangeAspect="1"/>
          </p:cNvPicPr>
          <p:nvPr/>
        </p:nvPicPr>
        <p:blipFill>
          <a:blip r:embed="rId3"/>
          <a:stretch>
            <a:fillRect/>
          </a:stretch>
        </p:blipFill>
        <p:spPr>
          <a:xfrm>
            <a:off x="3595768" y="332656"/>
            <a:ext cx="5477606" cy="6120680"/>
          </a:xfrm>
          <a:prstGeom prst="rect">
            <a:avLst/>
          </a:prstGeom>
        </p:spPr>
      </p:pic>
    </p:spTree>
    <p:extLst>
      <p:ext uri="{BB962C8B-B14F-4D97-AF65-F5344CB8AC3E}">
        <p14:creationId xmlns:p14="http://schemas.microsoft.com/office/powerpoint/2010/main" val="113048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solidFill>
                  <a:schemeClr val="accent6">
                    <a:lumMod val="40000"/>
                    <a:lumOff val="60000"/>
                  </a:schemeClr>
                </a:solidFill>
              </a:rPr>
              <a:t>Edge </a:t>
            </a:r>
          </a:p>
        </p:txBody>
      </p:sp>
      <p:graphicFrame>
        <p:nvGraphicFramePr>
          <p:cNvPr id="7" name="Content Placeholder 6"/>
          <p:cNvGraphicFramePr>
            <a:graphicFrameLocks noGrp="1"/>
          </p:cNvGraphicFramePr>
          <p:nvPr>
            <p:ph idx="1"/>
          </p:nvPr>
        </p:nvGraphicFramePr>
        <p:xfrm>
          <a:off x="323850" y="1196975"/>
          <a:ext cx="8569325" cy="525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63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solidFill>
                  <a:schemeClr val="accent6">
                    <a:lumMod val="40000"/>
                    <a:lumOff val="60000"/>
                  </a:schemeClr>
                </a:solidFill>
              </a:rPr>
              <a:t>Fog</a:t>
            </a:r>
          </a:p>
        </p:txBody>
      </p:sp>
      <p:sp>
        <p:nvSpPr>
          <p:cNvPr id="3" name="Content Placeholder 2"/>
          <p:cNvSpPr>
            <a:spLocks noGrp="1"/>
          </p:cNvSpPr>
          <p:nvPr>
            <p:ph idx="1"/>
          </p:nvPr>
        </p:nvSpPr>
        <p:spPr/>
        <p:txBody>
          <a:bodyPr>
            <a:normAutofit/>
          </a:bodyPr>
          <a:lstStyle/>
          <a:p>
            <a:pPr>
              <a:spcAft>
                <a:spcPts val="600"/>
              </a:spcAft>
              <a:buClr>
                <a:schemeClr val="accent6">
                  <a:lumMod val="60000"/>
                  <a:lumOff val="40000"/>
                </a:schemeClr>
              </a:buClr>
              <a:buSzPct val="140000"/>
            </a:pPr>
            <a:r>
              <a:rPr lang="en-NZ" sz="1600" dirty="0">
                <a:latin typeface="+mn-lt"/>
              </a:rPr>
              <a:t>In many </a:t>
            </a:r>
            <a:r>
              <a:rPr lang="en-NZ" sz="1600" dirty="0" err="1">
                <a:latin typeface="+mn-lt"/>
              </a:rPr>
              <a:t>IoT</a:t>
            </a:r>
            <a:r>
              <a:rPr lang="en-NZ" sz="1600" dirty="0">
                <a:latin typeface="+mn-lt"/>
              </a:rPr>
              <a:t> deployments, massive amounts of data may be generated by a distributed network of sensors</a:t>
            </a:r>
          </a:p>
          <a:p>
            <a:pPr>
              <a:spcAft>
                <a:spcPts val="600"/>
              </a:spcAft>
              <a:buClr>
                <a:schemeClr val="accent6">
                  <a:lumMod val="60000"/>
                  <a:lumOff val="40000"/>
                </a:schemeClr>
              </a:buClr>
              <a:buSzPct val="140000"/>
            </a:pPr>
            <a:r>
              <a:rPr lang="en-NZ" sz="1600" dirty="0">
                <a:latin typeface="+mn-lt"/>
              </a:rPr>
              <a:t>Rather than store all of that data permanently (or at least for a long period) in central storage accessible to </a:t>
            </a:r>
            <a:r>
              <a:rPr lang="en-NZ" sz="1600" dirty="0" err="1">
                <a:latin typeface="+mn-lt"/>
              </a:rPr>
              <a:t>IoT</a:t>
            </a:r>
            <a:r>
              <a:rPr lang="en-NZ" sz="1600" dirty="0">
                <a:latin typeface="+mn-lt"/>
              </a:rPr>
              <a:t> applications, it is often desirable to do as much data processing close to the sensors as possible</a:t>
            </a:r>
          </a:p>
          <a:p>
            <a:pPr>
              <a:spcAft>
                <a:spcPts val="600"/>
              </a:spcAft>
              <a:buClr>
                <a:schemeClr val="accent6">
                  <a:lumMod val="60000"/>
                  <a:lumOff val="40000"/>
                </a:schemeClr>
              </a:buClr>
              <a:buSzPct val="140000"/>
            </a:pPr>
            <a:r>
              <a:rPr lang="en-NZ" sz="1600" dirty="0">
                <a:latin typeface="+mn-lt"/>
              </a:rPr>
              <a:t>The purpose of what is sometimes referred to as the edge computing level is to convert network data flows into information that is suitable for storage and higher-level processing</a:t>
            </a:r>
          </a:p>
          <a:p>
            <a:pPr>
              <a:spcAft>
                <a:spcPts val="600"/>
              </a:spcAft>
              <a:buClr>
                <a:schemeClr val="accent6">
                  <a:lumMod val="60000"/>
                  <a:lumOff val="40000"/>
                </a:schemeClr>
              </a:buClr>
              <a:buSzPct val="140000"/>
            </a:pPr>
            <a:r>
              <a:rPr lang="en-NZ" sz="1600" dirty="0">
                <a:latin typeface="+mn-lt"/>
              </a:rPr>
              <a:t>Processing elements at these levels may deal with high volumes of data and perform data transformation operations, resulting in the storage of much lower volumes of data</a:t>
            </a:r>
          </a:p>
          <a:p>
            <a:pPr>
              <a:buClr>
                <a:schemeClr val="accent6">
                  <a:lumMod val="60000"/>
                  <a:lumOff val="40000"/>
                </a:schemeClr>
              </a:buClr>
              <a:buSzPct val="140000"/>
            </a:pPr>
            <a:r>
              <a:rPr lang="en-NZ" sz="1600" dirty="0">
                <a:latin typeface="+mn-lt"/>
              </a:rPr>
              <a:t>The following are examples of fog computing operations:</a:t>
            </a:r>
          </a:p>
          <a:p>
            <a:endParaRPr lang="en-NZ" dirty="0"/>
          </a:p>
        </p:txBody>
      </p:sp>
      <p:graphicFrame>
        <p:nvGraphicFramePr>
          <p:cNvPr id="4" name="Diagram 3"/>
          <p:cNvGraphicFramePr/>
          <p:nvPr/>
        </p:nvGraphicFramePr>
        <p:xfrm>
          <a:off x="179512" y="5127171"/>
          <a:ext cx="8784976"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chemeClr val="accent6">
                    <a:lumMod val="40000"/>
                    <a:lumOff val="60000"/>
                  </a:schemeClr>
                </a:solidFill>
              </a:rPr>
              <a:t>Fog</a:t>
            </a:r>
          </a:p>
        </p:txBody>
      </p:sp>
      <p:sp>
        <p:nvSpPr>
          <p:cNvPr id="5" name="Content Placeholder 4"/>
          <p:cNvSpPr>
            <a:spLocks noGrp="1"/>
          </p:cNvSpPr>
          <p:nvPr>
            <p:ph idx="1"/>
          </p:nvPr>
        </p:nvSpPr>
        <p:spPr>
          <a:prstGeom prst="rect">
            <a:avLst/>
          </a:prstGeom>
        </p:spPr>
        <p:txBody>
          <a:bodyPr>
            <a:normAutofit fontScale="62500" lnSpcReduction="20000"/>
          </a:bodyPr>
          <a:lstStyle/>
          <a:p>
            <a:pPr>
              <a:spcAft>
                <a:spcPts val="600"/>
              </a:spcAft>
            </a:pPr>
            <a:r>
              <a:rPr lang="en-US" dirty="0">
                <a:latin typeface="+mn-lt"/>
              </a:rPr>
              <a:t>Generally fog computing devices are deployed physically near the edge of the </a:t>
            </a:r>
            <a:r>
              <a:rPr lang="en-US" dirty="0" err="1">
                <a:latin typeface="+mn-lt"/>
              </a:rPr>
              <a:t>IoT</a:t>
            </a:r>
            <a:r>
              <a:rPr lang="en-US" dirty="0">
                <a:latin typeface="+mn-lt"/>
              </a:rPr>
              <a:t> network near the sensors and other data-generating devices</a:t>
            </a:r>
          </a:p>
          <a:p>
            <a:pPr>
              <a:spcAft>
                <a:spcPts val="600"/>
              </a:spcAft>
            </a:pPr>
            <a:r>
              <a:rPr lang="en-US" dirty="0">
                <a:latin typeface="+mn-lt"/>
              </a:rPr>
              <a:t>Fog computing and fog services are expected to be a distinguishing characteristic of the </a:t>
            </a:r>
            <a:r>
              <a:rPr lang="en-US" dirty="0" err="1">
                <a:latin typeface="+mn-lt"/>
              </a:rPr>
              <a:t>IoT</a:t>
            </a:r>
            <a:endParaRPr lang="en-US" dirty="0">
              <a:latin typeface="+mn-lt"/>
            </a:endParaRPr>
          </a:p>
          <a:p>
            <a:pPr>
              <a:spcAft>
                <a:spcPts val="600"/>
              </a:spcAft>
            </a:pPr>
            <a:r>
              <a:rPr lang="en-US" dirty="0">
                <a:latin typeface="+mn-lt"/>
              </a:rPr>
              <a:t>Fog computing represents an opposite trend in modern networking from cloud computing</a:t>
            </a:r>
          </a:p>
          <a:p>
            <a:pPr lvl="2">
              <a:spcAft>
                <a:spcPts val="600"/>
              </a:spcAft>
            </a:pPr>
            <a:r>
              <a:rPr lang="en-US" sz="1800" dirty="0">
                <a:latin typeface="+mn-lt"/>
              </a:rPr>
              <a:t>With cloud computing, massive, centralized storage and processing resources are made available to distributed customers over cloud networking facilities to a relatively small number of users</a:t>
            </a:r>
          </a:p>
          <a:p>
            <a:pPr lvl="2">
              <a:spcAft>
                <a:spcPts val="600"/>
              </a:spcAft>
            </a:pPr>
            <a:r>
              <a:rPr lang="en-US" sz="1800" dirty="0">
                <a:latin typeface="+mn-lt"/>
              </a:rPr>
              <a:t>With fog computing, massive numbers of individual smart objects are interconnected with fog networking facilities that provide processing and storage resources close to the edge devices in an </a:t>
            </a:r>
            <a:r>
              <a:rPr lang="en-US" sz="1800" dirty="0" err="1">
                <a:latin typeface="+mn-lt"/>
              </a:rPr>
              <a:t>IoT</a:t>
            </a:r>
            <a:endParaRPr lang="en-US" sz="1800" dirty="0">
              <a:latin typeface="+mn-lt"/>
            </a:endParaRPr>
          </a:p>
          <a:p>
            <a:pPr>
              <a:spcAft>
                <a:spcPts val="600"/>
              </a:spcAft>
            </a:pPr>
            <a:r>
              <a:rPr lang="en-US" dirty="0">
                <a:latin typeface="+mn-lt"/>
              </a:rPr>
              <a:t>Fog computing addresses the challenges raised by the activity of thousands or millions of smart devices, including security, privacy, network capacity constraints, and latency requirements</a:t>
            </a:r>
          </a:p>
          <a:p>
            <a:pPr>
              <a:spcAft>
                <a:spcPts val="600"/>
              </a:spcAft>
            </a:pPr>
            <a:r>
              <a:rPr lang="en-US" dirty="0">
                <a:latin typeface="+mn-lt"/>
              </a:rPr>
              <a:t>The term </a:t>
            </a:r>
            <a:r>
              <a:rPr lang="en-US" i="1" dirty="0">
                <a:latin typeface="+mn-lt"/>
              </a:rPr>
              <a:t>fog computing </a:t>
            </a:r>
            <a:r>
              <a:rPr lang="en-US" dirty="0">
                <a:latin typeface="+mn-lt"/>
              </a:rPr>
              <a:t>is inspired by the fact that fog tends to hover low to the ground, whereas clouds are high in the sky</a:t>
            </a:r>
          </a:p>
        </p:txBody>
      </p:sp>
    </p:spTree>
    <p:extLst>
      <p:ext uri="{BB962C8B-B14F-4D97-AF65-F5344CB8AC3E}">
        <p14:creationId xmlns:p14="http://schemas.microsoft.com/office/powerpoint/2010/main" val="108105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6">
                    <a:lumMod val="40000"/>
                    <a:lumOff val="60000"/>
                  </a:schemeClr>
                </a:solidFill>
              </a:rPr>
              <a:t>Core </a:t>
            </a:r>
          </a:p>
        </p:txBody>
      </p:sp>
      <p:sp>
        <p:nvSpPr>
          <p:cNvPr id="3" name="Content Placeholder 2"/>
          <p:cNvSpPr>
            <a:spLocks noGrp="1"/>
          </p:cNvSpPr>
          <p:nvPr>
            <p:ph idx="1"/>
          </p:nvPr>
        </p:nvSpPr>
        <p:spPr>
          <a:prstGeom prst="rect">
            <a:avLst/>
          </a:prstGeom>
        </p:spPr>
        <p:txBody>
          <a:bodyPr/>
          <a:lstStyle/>
          <a:p>
            <a:pPr>
              <a:spcAft>
                <a:spcPts val="1200"/>
              </a:spcAft>
              <a:buClr>
                <a:schemeClr val="accent6">
                  <a:lumMod val="60000"/>
                  <a:lumOff val="40000"/>
                </a:schemeClr>
              </a:buClr>
              <a:buSzPct val="140000"/>
            </a:pPr>
            <a:r>
              <a:rPr lang="en-US" sz="2000" dirty="0">
                <a:latin typeface="+mn-lt"/>
              </a:rPr>
              <a:t>The </a:t>
            </a:r>
            <a:r>
              <a:rPr lang="en-US" sz="2000" i="1" dirty="0">
                <a:latin typeface="+mn-lt"/>
              </a:rPr>
              <a:t>core network, </a:t>
            </a:r>
            <a:r>
              <a:rPr lang="en-US" sz="2000" dirty="0">
                <a:latin typeface="+mn-lt"/>
              </a:rPr>
              <a:t>also referred to as a </a:t>
            </a:r>
            <a:r>
              <a:rPr lang="en-US" sz="2000" i="1" dirty="0">
                <a:latin typeface="+mn-lt"/>
              </a:rPr>
              <a:t>backbone network, </a:t>
            </a:r>
            <a:r>
              <a:rPr lang="en-US" sz="2000" dirty="0">
                <a:latin typeface="+mn-lt"/>
              </a:rPr>
              <a:t>connects geographically dispersed fog networks as well as providing access to other networks that are not part of the enterprise network</a:t>
            </a:r>
          </a:p>
          <a:p>
            <a:pPr>
              <a:spcAft>
                <a:spcPts val="1200"/>
              </a:spcAft>
              <a:buClr>
                <a:schemeClr val="accent6">
                  <a:lumMod val="60000"/>
                  <a:lumOff val="40000"/>
                </a:schemeClr>
              </a:buClr>
              <a:buSzPct val="140000"/>
            </a:pPr>
            <a:r>
              <a:rPr lang="en-US" sz="2000" dirty="0">
                <a:latin typeface="+mn-lt"/>
              </a:rPr>
              <a:t>Typically the core network will use very high-performance routers, high-capacity transmission lines, and multiple interconnected routers for increased redundancy and capacity</a:t>
            </a:r>
          </a:p>
          <a:p>
            <a:pPr>
              <a:spcAft>
                <a:spcPts val="1200"/>
              </a:spcAft>
              <a:buClr>
                <a:schemeClr val="accent6">
                  <a:lumMod val="60000"/>
                  <a:lumOff val="40000"/>
                </a:schemeClr>
              </a:buClr>
              <a:buSzPct val="140000"/>
            </a:pPr>
            <a:r>
              <a:rPr lang="en-US" sz="2000" dirty="0">
                <a:latin typeface="+mn-lt"/>
              </a:rPr>
              <a:t>The core network may also connect to high-performance, high-capacity servers such as large database servers and private cloud facilities</a:t>
            </a:r>
          </a:p>
          <a:p>
            <a:pPr>
              <a:spcAft>
                <a:spcPts val="1200"/>
              </a:spcAft>
              <a:buClr>
                <a:schemeClr val="accent6">
                  <a:lumMod val="60000"/>
                  <a:lumOff val="40000"/>
                </a:schemeClr>
              </a:buClr>
              <a:buSzPct val="140000"/>
            </a:pPr>
            <a:r>
              <a:rPr lang="en-US" sz="2000" dirty="0">
                <a:latin typeface="+mn-lt"/>
              </a:rPr>
              <a:t>Some of the core routers may be purely internal, providing redundancy and additional capacity without serving as edge routers</a:t>
            </a:r>
          </a:p>
        </p:txBody>
      </p:sp>
    </p:spTree>
    <p:extLst>
      <p:ext uri="{BB962C8B-B14F-4D97-AF65-F5344CB8AC3E}">
        <p14:creationId xmlns:p14="http://schemas.microsoft.com/office/powerpoint/2010/main" val="13680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Computing:</a:t>
            </a: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latin typeface="+mn-lt"/>
              </a:rPr>
              <a:t>NIST defines cloud computing, in NIST SP-800-145 (</a:t>
            </a:r>
            <a:r>
              <a:rPr lang="en-US" sz="2200" i="1" dirty="0">
                <a:latin typeface="+mn-lt"/>
              </a:rPr>
              <a:t>The</a:t>
            </a:r>
            <a:r>
              <a:rPr lang="en-US" sz="2200" dirty="0">
                <a:latin typeface="+mn-lt"/>
              </a:rPr>
              <a:t> </a:t>
            </a:r>
            <a:r>
              <a:rPr lang="en-US" sz="2200" i="1" dirty="0">
                <a:latin typeface="+mn-lt"/>
              </a:rPr>
              <a:t>NIST Definition of Cloud Computing</a:t>
            </a:r>
            <a:r>
              <a:rPr lang="en-US" sz="2200" dirty="0">
                <a:latin typeface="+mn-lt"/>
              </a:rPr>
              <a:t>, September 2011</a:t>
            </a:r>
            <a:r>
              <a:rPr lang="en-US" sz="2200" i="1" dirty="0">
                <a:latin typeface="+mn-lt"/>
              </a:rPr>
              <a:t>) </a:t>
            </a:r>
            <a:r>
              <a:rPr lang="en-US" sz="2200" dirty="0">
                <a:latin typeface="+mn-lt"/>
              </a:rPr>
              <a:t>as follows:</a:t>
            </a:r>
          </a:p>
        </p:txBody>
      </p:sp>
      <p:sp>
        <p:nvSpPr>
          <p:cNvPr id="6" name="TextBox 5"/>
          <p:cNvSpPr txBox="1"/>
          <p:nvPr/>
        </p:nvSpPr>
        <p:spPr>
          <a:xfrm>
            <a:off x="899592" y="2162071"/>
            <a:ext cx="7344816" cy="4154984"/>
          </a:xfrm>
          <a:prstGeom prst="rect">
            <a:avLst/>
          </a:prstGeom>
          <a:noFill/>
        </p:spPr>
        <p:txBody>
          <a:bodyPr wrap="square" rtlCol="0">
            <a:spAutoFit/>
          </a:bodyPr>
          <a:lstStyle/>
          <a:p>
            <a:r>
              <a:rPr lang="en-US" sz="2400" dirty="0">
                <a:latin typeface="+mn-lt"/>
              </a:rPr>
              <a:t>“</a:t>
            </a:r>
            <a:r>
              <a:rPr lang="en-US" sz="2400" b="1" dirty="0">
                <a:latin typeface="+mn-lt"/>
              </a:rPr>
              <a:t>Cloud computing: </a:t>
            </a:r>
            <a:r>
              <a:rPr lang="en-US" sz="2400" dirty="0">
                <a:latin typeface="+mn-lt"/>
              </a:rPr>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a:t>
            </a:r>
          </a:p>
          <a:p>
            <a:r>
              <a:rPr lang="en-US" sz="2400" dirty="0">
                <a:latin typeface="+mn-lt"/>
              </a:rPr>
              <a:t>three service models, and four deployment models.”</a:t>
            </a:r>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340584784"/>
              </p:ext>
            </p:extLst>
          </p:nvPr>
        </p:nvGraphicFramePr>
        <p:xfrm>
          <a:off x="670933" y="1094016"/>
          <a:ext cx="7815579" cy="4922363"/>
        </p:xfrm>
        <a:graphic>
          <a:graphicData uri="http://schemas.openxmlformats.org/drawingml/2006/table">
            <a:tbl>
              <a:tblPr firstRow="1" firstCol="1" bandRow="1"/>
              <a:tblGrid>
                <a:gridCol w="2605193">
                  <a:extLst>
                    <a:ext uri="{9D8B030D-6E8A-4147-A177-3AD203B41FA5}">
                      <a16:colId xmlns:a16="http://schemas.microsoft.com/office/drawing/2014/main" val="20000"/>
                    </a:ext>
                  </a:extLst>
                </a:gridCol>
                <a:gridCol w="2605193">
                  <a:extLst>
                    <a:ext uri="{9D8B030D-6E8A-4147-A177-3AD203B41FA5}">
                      <a16:colId xmlns:a16="http://schemas.microsoft.com/office/drawing/2014/main" val="20001"/>
                    </a:ext>
                  </a:extLst>
                </a:gridCol>
                <a:gridCol w="2605193">
                  <a:extLst>
                    <a:ext uri="{9D8B030D-6E8A-4147-A177-3AD203B41FA5}">
                      <a16:colId xmlns:a16="http://schemas.microsoft.com/office/drawing/2014/main" val="20002"/>
                    </a:ext>
                  </a:extLst>
                </a:gridCol>
              </a:tblGrid>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 </a:t>
                      </a:r>
                      <a:endParaRPr lang="en-US" sz="1200" dirty="0">
                        <a:solidFill>
                          <a:schemeClr val="tx1"/>
                        </a:solidFill>
                        <a:effectLst/>
                        <a:latin typeface="Times New Roman" charset="0"/>
                        <a:ea typeface="Times New Roman" charset="0"/>
                        <a:cs typeface="Times New Roman"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300"/>
                        </a:spcBef>
                        <a:spcAft>
                          <a:spcPts val="300"/>
                        </a:spcAft>
                      </a:pPr>
                      <a:r>
                        <a:rPr lang="en-US" sz="1200" b="1" dirty="0">
                          <a:solidFill>
                            <a:schemeClr val="tx1"/>
                          </a:solidFill>
                          <a:effectLst/>
                          <a:latin typeface="Times New Roman" charset="0"/>
                          <a:ea typeface="Times" charset="0"/>
                          <a:cs typeface="Times New Roman" charset="0"/>
                        </a:rPr>
                        <a:t>Cloud</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chemeClr val="tx1"/>
                          </a:solidFill>
                          <a:effectLst/>
                          <a:latin typeface="Times New Roman" charset="0"/>
                          <a:ea typeface="Times" charset="0"/>
                          <a:cs typeface="Times New Roman" charset="0"/>
                        </a:rPr>
                        <a:t>Fog</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57910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Location of processing/storage resources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Center</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Edge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1"/>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Latency</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High</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Low</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2"/>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Access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Fixed or wireless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Mainly wireless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3"/>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Support for mobility</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Not applicable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Yes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4"/>
                  </a:ext>
                </a:extLst>
              </a:tr>
              <a:tr h="57910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Control</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Centralized/hierarchical (full control)</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Distributed/hierarchical (partial control)</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5"/>
                  </a:ext>
                </a:extLst>
              </a:tr>
              <a:tr h="57910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Service access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Through core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At the edge/on handheld device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6"/>
                  </a:ext>
                </a:extLst>
              </a:tr>
              <a:tr h="57910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Availability</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99.99%</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Highly volatile/highly redundant</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7"/>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Number of users/devices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Tens/hundreds of millions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Tens of billions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8"/>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Main content generator</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Human</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Devices/sensors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9"/>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Content generation</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Central location</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Anywhere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Content consumption</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End device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Anywhere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11"/>
                  </a:ext>
                </a:extLst>
              </a:tr>
              <a:tr h="289551">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Software virtual infrastructure</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Central enterprise servers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chemeClr val="tx1"/>
                          </a:solidFill>
                          <a:effectLst/>
                          <a:latin typeface="Times New Roman" charset="0"/>
                          <a:ea typeface="Times" charset="0"/>
                          <a:cs typeface="Times New Roman" charset="0"/>
                        </a:rPr>
                        <a:t>User devices</a:t>
                      </a:r>
                      <a:endParaRPr lang="en-US" sz="1200" dirty="0">
                        <a:solidFill>
                          <a:schemeClr val="tx1"/>
                        </a:solidFill>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12"/>
                  </a:ext>
                </a:extLst>
              </a:tr>
            </a:tbl>
          </a:graphicData>
        </a:graphic>
      </p:graphicFrame>
      <p:sp>
        <p:nvSpPr>
          <p:cNvPr id="7" name="TextBox 6"/>
          <p:cNvSpPr txBox="1"/>
          <p:nvPr/>
        </p:nvSpPr>
        <p:spPr>
          <a:xfrm>
            <a:off x="318246" y="6125234"/>
            <a:ext cx="8520954" cy="400110"/>
          </a:xfrm>
          <a:prstGeom prst="rect">
            <a:avLst/>
          </a:prstGeom>
          <a:noFill/>
        </p:spPr>
        <p:txBody>
          <a:bodyPr wrap="square" rtlCol="0">
            <a:spAutoFit/>
          </a:bodyPr>
          <a:lstStyle/>
          <a:p>
            <a:pPr algn="ctr"/>
            <a:r>
              <a:rPr lang="en-US" sz="2000" b="1" dirty="0">
                <a:latin typeface="+mn-lt"/>
              </a:rPr>
              <a:t>Table 13.4 Comparison of Cloud and Fog Features</a:t>
            </a:r>
            <a:r>
              <a:rPr lang="en-US" sz="2000" dirty="0">
                <a:latin typeface="+mn-lt"/>
              </a:rPr>
              <a:t> </a:t>
            </a:r>
          </a:p>
        </p:txBody>
      </p:sp>
      <p:sp>
        <p:nvSpPr>
          <p:cNvPr id="8" name="TextBox 7"/>
          <p:cNvSpPr txBox="1"/>
          <p:nvPr/>
        </p:nvSpPr>
        <p:spPr>
          <a:xfrm>
            <a:off x="539552" y="0"/>
            <a:ext cx="2607733" cy="369332"/>
          </a:xfrm>
          <a:prstGeom prst="rect">
            <a:avLst/>
          </a:prstGeom>
        </p:spPr>
        <p:txBody>
          <a:bodyPr wrap="square" rtlCol="0">
            <a:spAutoFit/>
          </a:bodyPr>
          <a:lstStyle/>
          <a:p>
            <a:endParaRPr lang="en-US"/>
          </a:p>
        </p:txBody>
      </p:sp>
      <p:sp>
        <p:nvSpPr>
          <p:cNvPr id="4" name="Title 3">
            <a:extLst>
              <a:ext uri="{FF2B5EF4-FFF2-40B4-BE49-F238E27FC236}">
                <a16:creationId xmlns:a16="http://schemas.microsoft.com/office/drawing/2014/main" id="{B5F06B5A-29F0-4A03-BD66-5C1BD55BF233}"/>
              </a:ext>
            </a:extLst>
          </p:cNvPr>
          <p:cNvSpPr>
            <a:spLocks noGrp="1"/>
          </p:cNvSpPr>
          <p:nvPr>
            <p:ph type="title"/>
          </p:nvPr>
        </p:nvSpPr>
        <p:spPr/>
        <p:txBody>
          <a:bodyPr/>
          <a:lstStyle/>
          <a:p>
            <a:r>
              <a:rPr lang="en-US" dirty="0">
                <a:solidFill>
                  <a:schemeClr val="tx1"/>
                </a:solidFill>
              </a:rPr>
              <a:t>Cloud vs. Fog</a:t>
            </a:r>
            <a:endParaRPr lang="en-SE" dirty="0">
              <a:solidFill>
                <a:schemeClr val="tx1"/>
              </a:solidFill>
            </a:endParaRPr>
          </a:p>
        </p:txBody>
      </p:sp>
      <p:sp>
        <p:nvSpPr>
          <p:cNvPr id="5" name="Content Placeholder 4">
            <a:extLst>
              <a:ext uri="{FF2B5EF4-FFF2-40B4-BE49-F238E27FC236}">
                <a16:creationId xmlns:a16="http://schemas.microsoft.com/office/drawing/2014/main" id="{2F9E445C-5517-4119-AB67-09DA3A14C757}"/>
              </a:ext>
            </a:extLst>
          </p:cNvPr>
          <p:cNvSpPr>
            <a:spLocks noGrp="1"/>
          </p:cNvSpPr>
          <p:nvPr>
            <p:ph idx="1"/>
          </p:nvPr>
        </p:nvSpPr>
        <p:spPr>
          <a:xfrm>
            <a:off x="0" y="4481096"/>
            <a:ext cx="8568952" cy="707887"/>
          </a:xfrm>
        </p:spPr>
        <p:txBody>
          <a:bodyPr/>
          <a:lstStyle/>
          <a:p>
            <a:endParaRPr lang="en-SE" dirty="0"/>
          </a:p>
        </p:txBody>
      </p:sp>
    </p:spTree>
    <p:extLst>
      <p:ext uri="{BB962C8B-B14F-4D97-AF65-F5344CB8AC3E}">
        <p14:creationId xmlns:p14="http://schemas.microsoft.com/office/powerpoint/2010/main" val="1420451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1FA361-6DF7-4050-99CF-24CD71C0A389}"/>
              </a:ext>
            </a:extLst>
          </p:cNvPr>
          <p:cNvSpPr>
            <a:spLocks noGrp="1"/>
          </p:cNvSpPr>
          <p:nvPr>
            <p:ph type="title"/>
          </p:nvPr>
        </p:nvSpPr>
        <p:spPr/>
        <p:txBody>
          <a:bodyPr/>
          <a:lstStyle/>
          <a:p>
            <a:r>
              <a:rPr lang="en-US" dirty="0"/>
              <a:t>IoT Security</a:t>
            </a:r>
            <a:endParaRPr lang="en-SE" dirty="0"/>
          </a:p>
        </p:txBody>
      </p:sp>
      <p:sp>
        <p:nvSpPr>
          <p:cNvPr id="6" name="Content Placeholder 5">
            <a:extLst>
              <a:ext uri="{FF2B5EF4-FFF2-40B4-BE49-F238E27FC236}">
                <a16:creationId xmlns:a16="http://schemas.microsoft.com/office/drawing/2014/main" id="{A9124814-1D5C-4D4E-BBEA-2E75946102C1}"/>
              </a:ext>
            </a:extLst>
          </p:cNvPr>
          <p:cNvSpPr>
            <a:spLocks noGrp="1"/>
          </p:cNvSpPr>
          <p:nvPr>
            <p:ph idx="1"/>
          </p:nvPr>
        </p:nvSpPr>
        <p:spPr>
          <a:xfrm>
            <a:off x="-144524" y="1089096"/>
            <a:ext cx="4752528" cy="5640279"/>
          </a:xfrm>
        </p:spPr>
        <p:txBody>
          <a:bodyPr>
            <a:normAutofit fontScale="55000" lnSpcReduction="20000"/>
          </a:bodyPr>
          <a:lstStyle/>
          <a:p>
            <a:r>
              <a:rPr lang="en-US" kern="1200" dirty="0">
                <a:latin typeface="Arial" pitchFamily="-109" charset="0"/>
              </a:rPr>
              <a:t>A: Application platforms, data storage servers, and network and security management systems at the center of the network that gather data from sensors, send control signals to actuators, and are responsible for managing the IoT devices and their communication networks. </a:t>
            </a:r>
          </a:p>
          <a:p>
            <a:r>
              <a:rPr lang="en-US" kern="1200" dirty="0">
                <a:latin typeface="Arial" pitchFamily="-109" charset="0"/>
              </a:rPr>
              <a:t>C&amp;U: IoT devices at the edge of the network, some may be simple resource-constrained devices, and some may be more powerful unconstrained devices. </a:t>
            </a:r>
          </a:p>
          <a:p>
            <a:r>
              <a:rPr lang="en-US" kern="1200" dirty="0">
                <a:latin typeface="Arial" pitchFamily="-109" charset="0"/>
              </a:rPr>
              <a:t>G: Gateways that perform protocol conversion and other networking service on behalf of IoT devices.</a:t>
            </a:r>
          </a:p>
          <a:p>
            <a:r>
              <a:rPr lang="en-US" kern="1200" dirty="0">
                <a:latin typeface="Arial" pitchFamily="-109" charset="0"/>
              </a:rPr>
              <a:t>A and G typically implements secure functions such as TLS and IPsec; U (unconstrained devices) may implement some security functions: C (constrained devices) have limited or no security features .</a:t>
            </a:r>
          </a:p>
          <a:p>
            <a:endParaRPr lang="en-SE" dirty="0"/>
          </a:p>
        </p:txBody>
      </p:sp>
      <p:pic>
        <p:nvPicPr>
          <p:cNvPr id="2" name="Picture 1">
            <a:extLst>
              <a:ext uri="{FF2B5EF4-FFF2-40B4-BE49-F238E27FC236}">
                <a16:creationId xmlns:a16="http://schemas.microsoft.com/office/drawing/2014/main" id="{73D4787C-C910-43FB-AB06-55355CFCC9C5}"/>
              </a:ext>
            </a:extLst>
          </p:cNvPr>
          <p:cNvPicPr>
            <a:picLocks noChangeAspect="1"/>
          </p:cNvPicPr>
          <p:nvPr/>
        </p:nvPicPr>
        <p:blipFill>
          <a:blip r:embed="rId3"/>
          <a:stretch>
            <a:fillRect/>
          </a:stretch>
        </p:blipFill>
        <p:spPr>
          <a:xfrm>
            <a:off x="4463769" y="1004905"/>
            <a:ext cx="4680231" cy="5640279"/>
          </a:xfrm>
          <a:prstGeom prst="rect">
            <a:avLst/>
          </a:prstGeom>
        </p:spPr>
      </p:pic>
    </p:spTree>
    <p:extLst>
      <p:ext uri="{BB962C8B-B14F-4D97-AF65-F5344CB8AC3E}">
        <p14:creationId xmlns:p14="http://schemas.microsoft.com/office/powerpoint/2010/main" val="1279990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IoT Vulnerability</a:t>
            </a:r>
          </a:p>
        </p:txBody>
      </p:sp>
      <p:sp>
        <p:nvSpPr>
          <p:cNvPr id="3" name="Content Placeholder 2">
            <a:extLst>
              <a:ext uri="{FF2B5EF4-FFF2-40B4-BE49-F238E27FC236}">
                <a16:creationId xmlns:a16="http://schemas.microsoft.com/office/drawing/2014/main" id="{87671311-C8FA-487A-8E06-5132182C02FC}"/>
              </a:ext>
            </a:extLst>
          </p:cNvPr>
          <p:cNvSpPr>
            <a:spLocks noGrp="1"/>
          </p:cNvSpPr>
          <p:nvPr>
            <p:ph idx="1"/>
          </p:nvPr>
        </p:nvSpPr>
        <p:spPr/>
        <p:txBody>
          <a:bodyPr>
            <a:normAutofit fontScale="70000" lnSpcReduction="20000"/>
          </a:bodyPr>
          <a:lstStyle/>
          <a:p>
            <a:pPr lvl="0"/>
            <a:r>
              <a:rPr lang="en-US" dirty="0"/>
              <a:t>Hundreds of millions of IoT devices are vulnerable to attack </a:t>
            </a:r>
          </a:p>
          <a:p>
            <a:pPr lvl="0"/>
            <a:r>
              <a:rPr lang="en-US" dirty="0"/>
              <a:t>Chip manufacturers have strong incentives to produce their product as quickly and cheaply as possible</a:t>
            </a:r>
          </a:p>
          <a:p>
            <a:pPr lvl="0" rtl="0"/>
            <a:r>
              <a:rPr lang="en-US" dirty="0"/>
              <a:t>The device manufacturers focus is the functionality of the device itself</a:t>
            </a:r>
          </a:p>
          <a:p>
            <a:pPr lvl="0" rtl="0"/>
            <a:r>
              <a:rPr lang="en-US" dirty="0"/>
              <a:t>The end user may have no means of patching the system or, if so, little information about when and how to patch</a:t>
            </a:r>
          </a:p>
          <a:p>
            <a:pPr lvl="0" rtl="0"/>
            <a:r>
              <a:rPr lang="en-US" dirty="0"/>
              <a:t>This is certainly a problem with sensors, allowing attackers to insert false data into the network</a:t>
            </a:r>
          </a:p>
          <a:p>
            <a:pPr lvl="0" rtl="0"/>
            <a:r>
              <a:rPr lang="en-US" dirty="0"/>
              <a:t>It is potentially a graver threat with actuators, where the attacker can affect the operation of machinery and other devices</a:t>
            </a:r>
          </a:p>
        </p:txBody>
      </p:sp>
    </p:spTree>
    <p:extLst>
      <p:ext uri="{BB962C8B-B14F-4D97-AF65-F5344CB8AC3E}">
        <p14:creationId xmlns:p14="http://schemas.microsoft.com/office/powerpoint/2010/main" val="104670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3718-BBB6-454E-92C4-CC2C55886BA1}"/>
              </a:ext>
            </a:extLst>
          </p:cNvPr>
          <p:cNvSpPr>
            <a:spLocks noGrp="1"/>
          </p:cNvSpPr>
          <p:nvPr>
            <p:ph type="title"/>
          </p:nvPr>
        </p:nvSpPr>
        <p:spPr/>
        <p:txBody>
          <a:bodyPr/>
          <a:lstStyle/>
          <a:p>
            <a:r>
              <a:rPr lang="en-US" dirty="0"/>
              <a:t>IoT Security and Privacy Requirements</a:t>
            </a:r>
            <a:endParaRPr lang="en-SE" dirty="0"/>
          </a:p>
        </p:txBody>
      </p:sp>
      <p:sp>
        <p:nvSpPr>
          <p:cNvPr id="3" name="Content Placeholder 2">
            <a:extLst>
              <a:ext uri="{FF2B5EF4-FFF2-40B4-BE49-F238E27FC236}">
                <a16:creationId xmlns:a16="http://schemas.microsoft.com/office/drawing/2014/main" id="{F28C8BEA-0200-4C3D-8C0F-C611B22D0309}"/>
              </a:ext>
            </a:extLst>
          </p:cNvPr>
          <p:cNvSpPr>
            <a:spLocks noGrp="1"/>
          </p:cNvSpPr>
          <p:nvPr>
            <p:ph idx="1"/>
          </p:nvPr>
        </p:nvSpPr>
        <p:spPr/>
        <p:txBody>
          <a:bodyPr>
            <a:normAutofit lnSpcReduction="10000"/>
          </a:bodyPr>
          <a:lstStyle/>
          <a:p>
            <a:r>
              <a:rPr lang="en-US" dirty="0"/>
              <a:t>ITU-T Recommendation Y.2066 includes a list of security requirements for the IoT, incl. :</a:t>
            </a:r>
          </a:p>
          <a:p>
            <a:pPr lvl="1"/>
            <a:r>
              <a:rPr lang="en-US" dirty="0"/>
              <a:t>Communication security</a:t>
            </a:r>
          </a:p>
          <a:p>
            <a:pPr lvl="1"/>
            <a:r>
              <a:rPr lang="en-US" dirty="0"/>
              <a:t>Data management security</a:t>
            </a:r>
          </a:p>
          <a:p>
            <a:pPr lvl="1"/>
            <a:r>
              <a:rPr lang="en-US" dirty="0"/>
              <a:t>Service provision security</a:t>
            </a:r>
          </a:p>
          <a:p>
            <a:pPr lvl="1"/>
            <a:r>
              <a:rPr lang="en-US" dirty="0"/>
              <a:t>Integration of security policies and techniques</a:t>
            </a:r>
          </a:p>
          <a:p>
            <a:pPr lvl="1"/>
            <a:r>
              <a:rPr lang="en-US" dirty="0"/>
              <a:t>Mutual authentication and authorization</a:t>
            </a:r>
          </a:p>
          <a:p>
            <a:pPr lvl="1"/>
            <a:r>
              <a:rPr lang="en-US" dirty="0"/>
              <a:t>Security audit</a:t>
            </a:r>
          </a:p>
          <a:p>
            <a:endParaRPr lang="en-SE" dirty="0"/>
          </a:p>
        </p:txBody>
      </p:sp>
      <p:sp>
        <p:nvSpPr>
          <p:cNvPr id="4" name="Slide Number Placeholder 3">
            <a:extLst>
              <a:ext uri="{FF2B5EF4-FFF2-40B4-BE49-F238E27FC236}">
                <a16:creationId xmlns:a16="http://schemas.microsoft.com/office/drawing/2014/main" id="{803149A4-EBED-4783-B18E-C1DE39056D1C}"/>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105343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5EC416-2A74-45D9-B24B-DB230DFE4AEE}"/>
              </a:ext>
            </a:extLst>
          </p:cNvPr>
          <p:cNvSpPr>
            <a:spLocks noGrp="1"/>
          </p:cNvSpPr>
          <p:nvPr>
            <p:ph type="title"/>
          </p:nvPr>
        </p:nvSpPr>
        <p:spPr/>
        <p:txBody>
          <a:bodyPr/>
          <a:lstStyle/>
          <a:p>
            <a:r>
              <a:rPr lang="en-US" dirty="0"/>
              <a:t>IoT Gateway Security Functions</a:t>
            </a:r>
            <a:endParaRPr lang="en-SE" dirty="0"/>
          </a:p>
        </p:txBody>
      </p:sp>
      <p:sp>
        <p:nvSpPr>
          <p:cNvPr id="6" name="Content Placeholder 5">
            <a:extLst>
              <a:ext uri="{FF2B5EF4-FFF2-40B4-BE49-F238E27FC236}">
                <a16:creationId xmlns:a16="http://schemas.microsoft.com/office/drawing/2014/main" id="{14DDC38F-D851-4DBC-B860-7D4257AD93A6}"/>
              </a:ext>
            </a:extLst>
          </p:cNvPr>
          <p:cNvSpPr>
            <a:spLocks noGrp="1"/>
          </p:cNvSpPr>
          <p:nvPr>
            <p:ph idx="1"/>
          </p:nvPr>
        </p:nvSpPr>
        <p:spPr>
          <a:xfrm>
            <a:off x="323528" y="1196753"/>
            <a:ext cx="3960440" cy="5400599"/>
          </a:xfrm>
        </p:spPr>
        <p:txBody>
          <a:bodyPr>
            <a:normAutofit fontScale="47500" lnSpcReduction="20000"/>
          </a:bodyPr>
          <a:lstStyle/>
          <a:p>
            <a:r>
              <a:rPr lang="en-US" kern="1200" dirty="0">
                <a:latin typeface="Arial" pitchFamily="-109" charset="0"/>
              </a:rPr>
              <a:t>ITU-T Recommendation Y.2067 (</a:t>
            </a:r>
            <a:r>
              <a:rPr lang="en-US" i="1" kern="1200" dirty="0">
                <a:latin typeface="Arial" pitchFamily="-109" charset="0"/>
              </a:rPr>
              <a:t>Common Requirements and Capabilities of a Gateway for Internet of Things Applications</a:t>
            </a:r>
            <a:r>
              <a:rPr lang="en-US" kern="1200" dirty="0">
                <a:latin typeface="Arial" pitchFamily="-109" charset="0"/>
              </a:rPr>
              <a:t>) specifies security functions that the gateway should implement, incl. </a:t>
            </a:r>
          </a:p>
          <a:p>
            <a:pPr lvl="1"/>
            <a:r>
              <a:rPr lang="en-US" kern="1200" dirty="0">
                <a:latin typeface="Arial" pitchFamily="-109" charset="0"/>
              </a:rPr>
              <a:t>Support identification of each access to the connected devices.</a:t>
            </a:r>
          </a:p>
          <a:p>
            <a:pPr lvl="1"/>
            <a:r>
              <a:rPr lang="en-US" kern="1200" dirty="0">
                <a:latin typeface="Arial" pitchFamily="-109" charset="0"/>
              </a:rPr>
              <a:t>Support authentication with devices, either mutual or one-way authentication</a:t>
            </a:r>
          </a:p>
          <a:p>
            <a:pPr lvl="1"/>
            <a:r>
              <a:rPr lang="en-US" kern="1200" dirty="0">
                <a:latin typeface="Arial" pitchFamily="-109" charset="0"/>
              </a:rPr>
              <a:t>Support the security of the data that are stored in devices and the gateway, or transferred between the gateway and devices, or transferred between the gateway and applications.</a:t>
            </a:r>
          </a:p>
          <a:p>
            <a:pPr lvl="1"/>
            <a:r>
              <a:rPr lang="en-US" kern="1200" dirty="0">
                <a:latin typeface="Arial" pitchFamily="-109" charset="0"/>
              </a:rPr>
              <a:t>Support mechanisms to protect privacy for devices and the gateway.</a:t>
            </a:r>
          </a:p>
          <a:p>
            <a:pPr lvl="1"/>
            <a:r>
              <a:rPr lang="en-US" kern="1200" dirty="0">
                <a:latin typeface="Arial" pitchFamily="-109" charset="0"/>
              </a:rPr>
              <a:t>Support self-diagnosis and self-repair as well as remote maintenance.</a:t>
            </a:r>
          </a:p>
          <a:p>
            <a:pPr lvl="1"/>
            <a:r>
              <a:rPr lang="en-US" kern="1200" dirty="0">
                <a:latin typeface="Arial" pitchFamily="-109" charset="0"/>
              </a:rPr>
              <a:t>Support firmware and software update.</a:t>
            </a:r>
          </a:p>
          <a:p>
            <a:pPr lvl="1"/>
            <a:r>
              <a:rPr lang="en-US" kern="1200" dirty="0">
                <a:latin typeface="Arial" pitchFamily="-109" charset="0"/>
              </a:rPr>
              <a:t>…</a:t>
            </a:r>
          </a:p>
        </p:txBody>
      </p:sp>
      <p:pic>
        <p:nvPicPr>
          <p:cNvPr id="2" name="Picture 1">
            <a:extLst>
              <a:ext uri="{FF2B5EF4-FFF2-40B4-BE49-F238E27FC236}">
                <a16:creationId xmlns:a16="http://schemas.microsoft.com/office/drawing/2014/main" id="{525405AB-C0B9-454F-8B1B-0758A38FF218}"/>
              </a:ext>
            </a:extLst>
          </p:cNvPr>
          <p:cNvPicPr>
            <a:picLocks noChangeAspect="1"/>
          </p:cNvPicPr>
          <p:nvPr/>
        </p:nvPicPr>
        <p:blipFill>
          <a:blip r:embed="rId3"/>
          <a:stretch>
            <a:fillRect/>
          </a:stretch>
        </p:blipFill>
        <p:spPr>
          <a:xfrm>
            <a:off x="4384839" y="1049870"/>
            <a:ext cx="4435633" cy="5662024"/>
          </a:xfrm>
          <a:prstGeom prst="rect">
            <a:avLst/>
          </a:prstGeom>
        </p:spPr>
      </p:pic>
    </p:spTree>
    <p:extLst>
      <p:ext uri="{BB962C8B-B14F-4D97-AF65-F5344CB8AC3E}">
        <p14:creationId xmlns:p14="http://schemas.microsoft.com/office/powerpoint/2010/main" val="888290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93E77-120A-430F-A55B-301622C9941E}"/>
              </a:ext>
            </a:extLst>
          </p:cNvPr>
          <p:cNvSpPr>
            <a:spLocks noGrp="1"/>
          </p:cNvSpPr>
          <p:nvPr>
            <p:ph type="title"/>
          </p:nvPr>
        </p:nvSpPr>
        <p:spPr/>
        <p:txBody>
          <a:bodyPr/>
          <a:lstStyle/>
          <a:p>
            <a:r>
              <a:rPr lang="en-US" dirty="0"/>
              <a:t>Cisco’s IoT Security Framework</a:t>
            </a:r>
            <a:endParaRPr lang="en-SE" dirty="0"/>
          </a:p>
        </p:txBody>
      </p:sp>
      <p:sp>
        <p:nvSpPr>
          <p:cNvPr id="6" name="Content Placeholder 5">
            <a:extLst>
              <a:ext uri="{FF2B5EF4-FFF2-40B4-BE49-F238E27FC236}">
                <a16:creationId xmlns:a16="http://schemas.microsoft.com/office/drawing/2014/main" id="{717B2B0E-AA59-4A83-80D7-B0DC310EBB68}"/>
              </a:ext>
            </a:extLst>
          </p:cNvPr>
          <p:cNvSpPr>
            <a:spLocks noGrp="1"/>
          </p:cNvSpPr>
          <p:nvPr>
            <p:ph idx="1"/>
          </p:nvPr>
        </p:nvSpPr>
        <p:spPr>
          <a:xfrm>
            <a:off x="323528" y="1069847"/>
            <a:ext cx="8568952" cy="2520279"/>
          </a:xfrm>
        </p:spPr>
        <p:txBody>
          <a:bodyPr>
            <a:normAutofit fontScale="47500" lnSpcReduction="20000"/>
          </a:bodyPr>
          <a:lstStyle/>
          <a:p>
            <a:r>
              <a:rPr lang="en-US" b="1" kern="1200" dirty="0">
                <a:latin typeface="Arial" pitchFamily="-109" charset="0"/>
              </a:rPr>
              <a:t>Role-based security</a:t>
            </a:r>
            <a:r>
              <a:rPr lang="en-US" kern="1200" dirty="0">
                <a:latin typeface="Arial" pitchFamily="-109" charset="0"/>
              </a:rPr>
              <a:t>:  RBAC systems assign access rights to roles instead of individual users. In turn, users are assigned to different roles, either statically  or dynamically, according to their responsibilities</a:t>
            </a:r>
          </a:p>
          <a:p>
            <a:r>
              <a:rPr lang="en-US" b="1" kern="1200" dirty="0">
                <a:latin typeface="Arial" pitchFamily="-109" charset="0"/>
              </a:rPr>
              <a:t>Anti-tamper and detection:</a:t>
            </a:r>
            <a:r>
              <a:rPr lang="en-US" kern="1200" dirty="0">
                <a:latin typeface="Arial" pitchFamily="-109" charset="0"/>
              </a:rPr>
              <a:t>  This function is particularly important at the device and fog network levels, with components that are physically outside the area of the enterprise.</a:t>
            </a:r>
          </a:p>
          <a:p>
            <a:r>
              <a:rPr lang="en-US" b="1" kern="1200" dirty="0">
                <a:latin typeface="Arial" pitchFamily="-109" charset="0"/>
              </a:rPr>
              <a:t>Data protection and confidentiality:</a:t>
            </a:r>
            <a:r>
              <a:rPr lang="en-US" kern="1200" dirty="0">
                <a:latin typeface="Arial" pitchFamily="-109" charset="0"/>
              </a:rPr>
              <a:t>  These functions extend to all level of the architecture.</a:t>
            </a:r>
          </a:p>
          <a:p>
            <a:r>
              <a:rPr lang="en-US" b="1" kern="1200" dirty="0">
                <a:latin typeface="Arial" pitchFamily="-109" charset="0"/>
              </a:rPr>
              <a:t>Internet protocol protection:</a:t>
            </a:r>
            <a:r>
              <a:rPr lang="en-US" kern="1200" dirty="0">
                <a:latin typeface="Arial" pitchFamily="-109" charset="0"/>
              </a:rPr>
              <a:t>  Protection of data in motion from eavesdropping and snooping is essential between all levels.</a:t>
            </a:r>
          </a:p>
          <a:p>
            <a:endParaRPr lang="en-SE" dirty="0"/>
          </a:p>
        </p:txBody>
      </p:sp>
      <p:pic>
        <p:nvPicPr>
          <p:cNvPr id="2" name="Picture 1">
            <a:extLst>
              <a:ext uri="{FF2B5EF4-FFF2-40B4-BE49-F238E27FC236}">
                <a16:creationId xmlns:a16="http://schemas.microsoft.com/office/drawing/2014/main" id="{127EEF30-BAE7-47FB-A51B-28BB174E099D}"/>
              </a:ext>
            </a:extLst>
          </p:cNvPr>
          <p:cNvPicPr>
            <a:picLocks noChangeAspect="1"/>
          </p:cNvPicPr>
          <p:nvPr/>
        </p:nvPicPr>
        <p:blipFill>
          <a:blip r:embed="rId3"/>
          <a:stretch>
            <a:fillRect/>
          </a:stretch>
        </p:blipFill>
        <p:spPr>
          <a:xfrm>
            <a:off x="2339752" y="3359252"/>
            <a:ext cx="4716091" cy="3475821"/>
          </a:xfrm>
          <a:prstGeom prst="rect">
            <a:avLst/>
          </a:prstGeom>
        </p:spPr>
      </p:pic>
    </p:spTree>
    <p:extLst>
      <p:ext uri="{BB962C8B-B14F-4D97-AF65-F5344CB8AC3E}">
        <p14:creationId xmlns:p14="http://schemas.microsoft.com/office/powerpoint/2010/main" val="188877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1FAC33-D28C-4B5F-95F5-18EE13640987}"/>
              </a:ext>
            </a:extLst>
          </p:cNvPr>
          <p:cNvPicPr>
            <a:picLocks noChangeAspect="1"/>
          </p:cNvPicPr>
          <p:nvPr/>
        </p:nvPicPr>
        <p:blipFill rotWithShape="1">
          <a:blip r:embed="rId3">
            <a:extLst>
              <a:ext uri="{28A0092B-C50C-407E-A947-70E740481C1C}">
                <a14:useLocalDpi xmlns:a14="http://schemas.microsoft.com/office/drawing/2010/main" val="0"/>
              </a:ext>
            </a:extLst>
          </a:blip>
          <a:srcRect t="16800" r="-3270" b="7601"/>
          <a:stretch/>
        </p:blipFill>
        <p:spPr>
          <a:xfrm>
            <a:off x="1255631" y="506137"/>
            <a:ext cx="6704745" cy="6351863"/>
          </a:xfrm>
          <a:prstGeom prst="rect">
            <a:avLst/>
          </a:prstGeom>
          <a:solidFill>
            <a:sysClr val="window" lastClr="FFFFFF"/>
          </a:solidFill>
        </p:spPr>
      </p:pic>
      <p:sp>
        <p:nvSpPr>
          <p:cNvPr id="5" name="Title 4">
            <a:extLst>
              <a:ext uri="{FF2B5EF4-FFF2-40B4-BE49-F238E27FC236}">
                <a16:creationId xmlns:a16="http://schemas.microsoft.com/office/drawing/2014/main" id="{8EC8D528-77C9-4ADB-B1EA-76663E736826}"/>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76BD1C9-1880-4537-9168-B0D48A241419}"/>
              </a:ext>
            </a:extLst>
          </p:cNvPr>
          <p:cNvSpPr>
            <a:spLocks noGrp="1"/>
          </p:cNvSpPr>
          <p:nvPr>
            <p:ph idx="1"/>
          </p:nvPr>
        </p:nvSpPr>
        <p:spPr/>
        <p:txBody>
          <a:bodyPr/>
          <a:lstStyle/>
          <a:p>
            <a:endParaRPr lang="en-SE"/>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A1D742-1CA8-4AC7-9317-FB61DD2E4BED}"/>
              </a:ext>
            </a:extLst>
          </p:cNvPr>
          <p:cNvPicPr>
            <a:picLocks noChangeAspect="1"/>
          </p:cNvPicPr>
          <p:nvPr/>
        </p:nvPicPr>
        <p:blipFill rotWithShape="1">
          <a:blip r:embed="rId3">
            <a:extLst>
              <a:ext uri="{28A0092B-C50C-407E-A947-70E740481C1C}">
                <a14:useLocalDpi xmlns:a14="http://schemas.microsoft.com/office/drawing/2010/main" val="0"/>
              </a:ext>
            </a:extLst>
          </a:blip>
          <a:srcRect l="189" t="12600" r="-189" b="11803"/>
          <a:stretch/>
        </p:blipFill>
        <p:spPr>
          <a:xfrm>
            <a:off x="1872773" y="1576480"/>
            <a:ext cx="5794456" cy="5668944"/>
          </a:xfrm>
          <a:prstGeom prst="rect">
            <a:avLst/>
          </a:prstGeom>
          <a:solidFill>
            <a:sysClr val="window" lastClr="FFFFFF"/>
          </a:solidFill>
        </p:spPr>
      </p:pic>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Service Models</a:t>
            </a:r>
          </a:p>
        </p:txBody>
      </p:sp>
      <p:sp>
        <p:nvSpPr>
          <p:cNvPr id="4" name="Content Placeholder 3">
            <a:extLst>
              <a:ext uri="{FF2B5EF4-FFF2-40B4-BE49-F238E27FC236}">
                <a16:creationId xmlns:a16="http://schemas.microsoft.com/office/drawing/2014/main" id="{A73E14E5-3CFC-41BF-90EE-0F8BFE43E7ED}"/>
              </a:ext>
            </a:extLst>
          </p:cNvPr>
          <p:cNvSpPr>
            <a:spLocks noGrp="1"/>
          </p:cNvSpPr>
          <p:nvPr>
            <p:ph idx="1"/>
          </p:nvPr>
        </p:nvSpPr>
        <p:spPr>
          <a:xfrm>
            <a:off x="323528" y="1196753"/>
            <a:ext cx="8568952" cy="1008111"/>
          </a:xfrm>
        </p:spPr>
        <p:txBody>
          <a:bodyPr>
            <a:normAutofit fontScale="70000" lnSpcReduction="20000"/>
          </a:bodyPr>
          <a:lstStyle/>
          <a:p>
            <a:r>
              <a:rPr lang="en-US" kern="1200" dirty="0"/>
              <a:t>Three service models: Platform as a Service (PaaS), Infrastructure as a Service (IaaS), Software as a Service (SaaS)</a:t>
            </a:r>
          </a:p>
          <a:p>
            <a:endParaRPr lang="en-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4280-CBD3-4CF7-9C22-F83AE700EE51}"/>
              </a:ext>
            </a:extLst>
          </p:cNvPr>
          <p:cNvSpPr>
            <a:spLocks noGrp="1"/>
          </p:cNvSpPr>
          <p:nvPr>
            <p:ph type="title"/>
          </p:nvPr>
        </p:nvSpPr>
        <p:spPr/>
        <p:txBody>
          <a:bodyPr/>
          <a:lstStyle/>
          <a:p>
            <a:r>
              <a:rPr lang="en-US" dirty="0"/>
              <a:t>Three Cloud Service Models</a:t>
            </a:r>
            <a:endParaRPr lang="en-SE" dirty="0"/>
          </a:p>
        </p:txBody>
      </p:sp>
      <p:sp>
        <p:nvSpPr>
          <p:cNvPr id="3" name="Content Placeholder 2">
            <a:extLst>
              <a:ext uri="{FF2B5EF4-FFF2-40B4-BE49-F238E27FC236}">
                <a16:creationId xmlns:a16="http://schemas.microsoft.com/office/drawing/2014/main" id="{E963F21D-5EFB-430A-96E8-15F13C9292DB}"/>
              </a:ext>
            </a:extLst>
          </p:cNvPr>
          <p:cNvSpPr>
            <a:spLocks noGrp="1"/>
          </p:cNvSpPr>
          <p:nvPr>
            <p:ph idx="1"/>
          </p:nvPr>
        </p:nvSpPr>
        <p:spPr>
          <a:xfrm>
            <a:off x="323528" y="1196753"/>
            <a:ext cx="8568952" cy="4608511"/>
          </a:xfrm>
        </p:spPr>
        <p:txBody>
          <a:bodyPr>
            <a:normAutofit fontScale="62500" lnSpcReduction="20000"/>
          </a:bodyPr>
          <a:lstStyle/>
          <a:p>
            <a:r>
              <a:rPr lang="en-US" dirty="0"/>
              <a:t>Software as a service (SaaS):  Provides service in the form of application software running on and accessible in the cloud</a:t>
            </a:r>
          </a:p>
          <a:p>
            <a:pPr lvl="1"/>
            <a:r>
              <a:rPr lang="en-US" dirty="0"/>
              <a:t>e.g., webmail (Gmail, QQ mail, 163 mail…)</a:t>
            </a:r>
          </a:p>
          <a:p>
            <a:r>
              <a:rPr lang="en-US" dirty="0"/>
              <a:t>Platform as a service (PaaS):  Provides service in the form of a platform, including hardware infrastructure, software building blocks, development tools, runtime environments, and other tools that assist in deploying the customer’s own applications</a:t>
            </a:r>
          </a:p>
          <a:p>
            <a:pPr lvl="1"/>
            <a:r>
              <a:rPr lang="en-US" dirty="0"/>
              <a:t>e.g., Google App Engine</a:t>
            </a:r>
          </a:p>
          <a:p>
            <a:r>
              <a:rPr lang="en-US" dirty="0"/>
              <a:t>Infrastructure as a service (IaaS):  Provides the customer access to the hardware infrastructure, including processing, storage, networks, and other computing resources so that the customer is able to deploy and run arbitrary software</a:t>
            </a:r>
          </a:p>
          <a:p>
            <a:pPr lvl="1"/>
            <a:r>
              <a:rPr lang="en-US" dirty="0"/>
              <a:t>e.g., </a:t>
            </a:r>
            <a:r>
              <a:rPr lang="en-US" dirty="0" err="1"/>
              <a:t>Aliyun</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61421D03-A802-49FE-8F24-60A90520ADC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7" name="图片 4">
            <a:extLst>
              <a:ext uri="{FF2B5EF4-FFF2-40B4-BE49-F238E27FC236}">
                <a16:creationId xmlns:a16="http://schemas.microsoft.com/office/drawing/2014/main" id="{BF4D31CE-C3B7-4DE4-8EE0-934C1DB02829}"/>
              </a:ext>
            </a:extLst>
          </p:cNvPr>
          <p:cNvPicPr>
            <a:picLocks noChangeAspect="1"/>
          </p:cNvPicPr>
          <p:nvPr/>
        </p:nvPicPr>
        <p:blipFill>
          <a:blip r:embed="rId2"/>
          <a:stretch>
            <a:fillRect/>
          </a:stretch>
        </p:blipFill>
        <p:spPr>
          <a:xfrm>
            <a:off x="3059832" y="4913290"/>
            <a:ext cx="3496179" cy="1783948"/>
          </a:xfrm>
          <a:prstGeom prst="rect">
            <a:avLst/>
          </a:prstGeom>
        </p:spPr>
      </p:pic>
    </p:spTree>
    <p:extLst>
      <p:ext uri="{BB962C8B-B14F-4D97-AF65-F5344CB8AC3E}">
        <p14:creationId xmlns:p14="http://schemas.microsoft.com/office/powerpoint/2010/main" val="382280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CB1A-5126-46A8-949B-A1743512F373}"/>
              </a:ext>
            </a:extLst>
          </p:cNvPr>
          <p:cNvSpPr>
            <a:spLocks noGrp="1"/>
          </p:cNvSpPr>
          <p:nvPr>
            <p:ph type="title"/>
          </p:nvPr>
        </p:nvSpPr>
        <p:spPr/>
        <p:txBody>
          <a:bodyPr/>
          <a:lstStyle/>
          <a:p>
            <a:r>
              <a:rPr lang="en-US" altLang="en-US" dirty="0"/>
              <a:t>NIST Deployment Models</a:t>
            </a:r>
            <a:endParaRPr lang="en-SE" dirty="0"/>
          </a:p>
        </p:txBody>
      </p:sp>
      <p:sp>
        <p:nvSpPr>
          <p:cNvPr id="3" name="Content Placeholder 2">
            <a:extLst>
              <a:ext uri="{FF2B5EF4-FFF2-40B4-BE49-F238E27FC236}">
                <a16:creationId xmlns:a16="http://schemas.microsoft.com/office/drawing/2014/main" id="{1D4CD776-6F58-478A-8E68-1F4CEE034EF2}"/>
              </a:ext>
            </a:extLst>
          </p:cNvPr>
          <p:cNvSpPr>
            <a:spLocks noGrp="1"/>
          </p:cNvSpPr>
          <p:nvPr>
            <p:ph idx="1"/>
          </p:nvPr>
        </p:nvSpPr>
        <p:spPr/>
        <p:txBody>
          <a:bodyPr/>
          <a:lstStyle/>
          <a:p>
            <a:pPr lvl="0"/>
            <a:r>
              <a:rPr lang="en-US" sz="2000" dirty="0"/>
              <a:t>Public cloud</a:t>
            </a:r>
          </a:p>
          <a:p>
            <a:pPr lvl="1"/>
            <a:r>
              <a:rPr lang="en-US" sz="1800" dirty="0"/>
              <a:t>The cloud infrastructure is made available to the general public or a large industry group and is owned by an organization selling cloud services</a:t>
            </a:r>
          </a:p>
          <a:p>
            <a:pPr lvl="1"/>
            <a:r>
              <a:rPr lang="en-US" sz="1800" dirty="0"/>
              <a:t>The cloud provider is responsible both for the cloud infrastructure and for the control of data and operations within the cloud</a:t>
            </a:r>
          </a:p>
          <a:p>
            <a:pPr lvl="0"/>
            <a:r>
              <a:rPr lang="en-US" sz="2000" dirty="0"/>
              <a:t>Private cloud</a:t>
            </a:r>
          </a:p>
          <a:p>
            <a:pPr lvl="1"/>
            <a:r>
              <a:rPr lang="en-US" sz="1800" dirty="0"/>
              <a:t>The cloud infrastructure is operated solely for an organization</a:t>
            </a:r>
          </a:p>
          <a:p>
            <a:pPr lvl="1"/>
            <a:r>
              <a:rPr lang="en-US" sz="1800" dirty="0"/>
              <a:t>It may be managed by the organization or a third party and may exist on premise or off premise</a:t>
            </a:r>
          </a:p>
          <a:p>
            <a:pPr lvl="1"/>
            <a:r>
              <a:rPr lang="en-US" sz="1800" dirty="0"/>
              <a:t>The cloud provider is responsible only for infrastructure and not for control</a:t>
            </a:r>
          </a:p>
          <a:p>
            <a:pPr lvl="0"/>
            <a:r>
              <a:rPr lang="en-US" sz="2000" dirty="0"/>
              <a:t>Community cloud</a:t>
            </a:r>
          </a:p>
          <a:p>
            <a:pPr lvl="1"/>
            <a:r>
              <a:rPr lang="en-US" sz="1800" dirty="0"/>
              <a:t>The cloud infrastructure is shared by several organizations and supports a specific community that has shared concerns</a:t>
            </a:r>
          </a:p>
          <a:p>
            <a:pPr lvl="1"/>
            <a:r>
              <a:rPr lang="en-US" sz="1800" dirty="0"/>
              <a:t>It may be managed by the organizations or a third party and may exist on premise or off premise</a:t>
            </a:r>
          </a:p>
          <a:p>
            <a:pPr lvl="0"/>
            <a:r>
              <a:rPr lang="en-US" sz="2000" dirty="0"/>
              <a:t>Hybrid cloud</a:t>
            </a:r>
          </a:p>
          <a:p>
            <a:pPr lvl="1"/>
            <a:r>
              <a:rPr lang="en-US" sz="1800" dirty="0"/>
              <a:t>The cloud infrastructure is a composition of two or more clouds</a:t>
            </a:r>
            <a:endParaRPr lang="en-SE" sz="4000" dirty="0"/>
          </a:p>
        </p:txBody>
      </p:sp>
      <p:sp>
        <p:nvSpPr>
          <p:cNvPr id="4" name="Slide Number Placeholder 3">
            <a:extLst>
              <a:ext uri="{FF2B5EF4-FFF2-40B4-BE49-F238E27FC236}">
                <a16:creationId xmlns:a16="http://schemas.microsoft.com/office/drawing/2014/main" id="{051079E2-CFA2-41A0-8379-AD26D14B2948}"/>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1394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199" y="1484782"/>
          <a:ext cx="8382002" cy="3600401"/>
        </p:xfrm>
        <a:graphic>
          <a:graphicData uri="http://schemas.openxmlformats.org/drawingml/2006/table">
            <a:tbl>
              <a:tblPr firstRow="1" firstCol="1" bandRow="1"/>
              <a:tblGrid>
                <a:gridCol w="1355860">
                  <a:extLst>
                    <a:ext uri="{9D8B030D-6E8A-4147-A177-3AD203B41FA5}">
                      <a16:colId xmlns:a16="http://schemas.microsoft.com/office/drawing/2014/main" val="20000"/>
                    </a:ext>
                  </a:extLst>
                </a:gridCol>
                <a:gridCol w="1811024">
                  <a:extLst>
                    <a:ext uri="{9D8B030D-6E8A-4147-A177-3AD203B41FA5}">
                      <a16:colId xmlns:a16="http://schemas.microsoft.com/office/drawing/2014/main" val="20001"/>
                    </a:ext>
                  </a:extLst>
                </a:gridCol>
                <a:gridCol w="1575565">
                  <a:extLst>
                    <a:ext uri="{9D8B030D-6E8A-4147-A177-3AD203B41FA5}">
                      <a16:colId xmlns:a16="http://schemas.microsoft.com/office/drawing/2014/main" val="20002"/>
                    </a:ext>
                  </a:extLst>
                </a:gridCol>
                <a:gridCol w="1962452">
                  <a:extLst>
                    <a:ext uri="{9D8B030D-6E8A-4147-A177-3AD203B41FA5}">
                      <a16:colId xmlns:a16="http://schemas.microsoft.com/office/drawing/2014/main" val="20003"/>
                    </a:ext>
                  </a:extLst>
                </a:gridCol>
                <a:gridCol w="1677101">
                  <a:extLst>
                    <a:ext uri="{9D8B030D-6E8A-4147-A177-3AD203B41FA5}">
                      <a16:colId xmlns:a16="http://schemas.microsoft.com/office/drawing/2014/main" val="20004"/>
                    </a:ext>
                  </a:extLst>
                </a:gridCol>
              </a:tblGrid>
              <a:tr h="514343">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 </a:t>
                      </a:r>
                      <a:endParaRPr lang="en-US" sz="1200">
                        <a:effectLst/>
                        <a:latin typeface="Times New Roman" charset="0"/>
                        <a:ea typeface="Times New Roman" charset="0"/>
                        <a:cs typeface="Times New Roman"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Private</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Community</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Public</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Hybrid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Scalability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1"/>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Security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Most secure option</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Moderately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2"/>
                  </a:ext>
                </a:extLst>
              </a:tr>
              <a:tr h="1028686">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Performance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Very good </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 to 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3"/>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Reliability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 </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 to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4"/>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Cost</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Medium</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7199" y="5257800"/>
            <a:ext cx="8382001" cy="830997"/>
          </a:xfrm>
          <a:prstGeom prst="rect">
            <a:avLst/>
          </a:prstGeom>
        </p:spPr>
        <p:txBody>
          <a:bodyPr wrap="square">
            <a:spAutoFit/>
          </a:bodyPr>
          <a:lstStyle/>
          <a:p>
            <a:pPr algn="ctr"/>
            <a:r>
              <a:rPr lang="en-US" sz="2400" b="1" dirty="0">
                <a:latin typeface="Times" charset="0"/>
                <a:ea typeface="Times New Roman" charset="0"/>
                <a:cs typeface="Times New Roman" charset="0"/>
              </a:rPr>
              <a:t>Table 13.1 </a:t>
            </a:r>
          </a:p>
          <a:p>
            <a:pPr algn="ctr"/>
            <a:r>
              <a:rPr lang="en-US" sz="2400" b="1" dirty="0">
                <a:latin typeface="Times" charset="0"/>
                <a:ea typeface="Times New Roman" charset="0"/>
                <a:cs typeface="Times New Roman" charset="0"/>
              </a:rPr>
              <a:t>Comparison of Cloud Deployment Models</a:t>
            </a:r>
            <a:r>
              <a:rPr lang="en-US" sz="2400" dirty="0"/>
              <a:t> </a:t>
            </a:r>
          </a:p>
        </p:txBody>
      </p:sp>
      <p:sp useBgFill="1">
        <p:nvSpPr>
          <p:cNvPr id="2" name="TextBox 1"/>
          <p:cNvSpPr txBox="1"/>
          <p:nvPr/>
        </p:nvSpPr>
        <p:spPr>
          <a:xfrm>
            <a:off x="323528" y="1312164"/>
            <a:ext cx="1512168" cy="676675"/>
          </a:xfrm>
          <a:prstGeom prst="rect">
            <a:avLst/>
          </a:prstGeom>
        </p:spPr>
        <p:txBody>
          <a:bodyPr wrap="square" rtlCol="0">
            <a:spAutoFit/>
          </a:bodyPr>
          <a:lstStyle/>
          <a:p>
            <a:endParaRPr lang="en-US"/>
          </a:p>
        </p:txBody>
      </p:sp>
      <p:sp>
        <p:nvSpPr>
          <p:cNvPr id="7" name="Title 6">
            <a:extLst>
              <a:ext uri="{FF2B5EF4-FFF2-40B4-BE49-F238E27FC236}">
                <a16:creationId xmlns:a16="http://schemas.microsoft.com/office/drawing/2014/main" id="{335D817F-E76D-40DC-9519-72A1F09E443F}"/>
              </a:ext>
            </a:extLst>
          </p:cNvPr>
          <p:cNvSpPr>
            <a:spLocks noGrp="1"/>
          </p:cNvSpPr>
          <p:nvPr>
            <p:ph type="title"/>
          </p:nvPr>
        </p:nvSpPr>
        <p:spPr/>
        <p:txBody>
          <a:bodyPr/>
          <a:lstStyle/>
          <a:p>
            <a:r>
              <a:rPr lang="en-US" altLang="en-US" dirty="0"/>
              <a:t>Deployment Models Comparison</a:t>
            </a:r>
            <a:endParaRPr lang="en-SE" dirty="0"/>
          </a:p>
        </p:txBody>
      </p:sp>
      <p:sp>
        <p:nvSpPr>
          <p:cNvPr id="8" name="Content Placeholder 7">
            <a:extLst>
              <a:ext uri="{FF2B5EF4-FFF2-40B4-BE49-F238E27FC236}">
                <a16:creationId xmlns:a16="http://schemas.microsoft.com/office/drawing/2014/main" id="{D081967C-3680-48C4-94F9-F89CBD81BDEC}"/>
              </a:ext>
            </a:extLst>
          </p:cNvPr>
          <p:cNvSpPr>
            <a:spLocks noGrp="1"/>
          </p:cNvSpPr>
          <p:nvPr>
            <p:ph idx="1"/>
          </p:nvPr>
        </p:nvSpPr>
        <p:spPr/>
        <p:txBody>
          <a:bodyPr/>
          <a:lstStyle/>
          <a:p>
            <a:endParaRPr lang="en-S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dirty="0"/>
              <a:t>Cloud Computing Reference Architecture</a:t>
            </a:r>
            <a:endParaRPr lang="en-US" dirty="0">
              <a:solidFill>
                <a:schemeClr val="accent6">
                  <a:lumMod val="40000"/>
                  <a:lumOff val="60000"/>
                </a:schemeClr>
              </a:solidFill>
            </a:endParaRP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t>NIST SP-500-292 (</a:t>
            </a:r>
            <a:r>
              <a:rPr lang="en-US" sz="2200" i="1" dirty="0"/>
              <a:t>NIST Cloud Computing Reference Architecture) </a:t>
            </a:r>
            <a:r>
              <a:rPr lang="en-US" sz="2200" dirty="0"/>
              <a:t>establishes reference architecture, described as follows:</a:t>
            </a:r>
          </a:p>
        </p:txBody>
      </p:sp>
      <p:sp>
        <p:nvSpPr>
          <p:cNvPr id="6" name="TextBox 5"/>
          <p:cNvSpPr txBox="1"/>
          <p:nvPr/>
        </p:nvSpPr>
        <p:spPr>
          <a:xfrm>
            <a:off x="1140904" y="3068960"/>
            <a:ext cx="6934200" cy="2862322"/>
          </a:xfrm>
          <a:prstGeom prst="rect">
            <a:avLst/>
          </a:prstGeom>
          <a:noFill/>
        </p:spPr>
        <p:txBody>
          <a:bodyPr wrap="square" rtlCol="0">
            <a:spAutoFit/>
          </a:bodyPr>
          <a:lstStyle/>
          <a:p>
            <a:r>
              <a:rPr lang="en-US" sz="2000" dirty="0">
                <a:latin typeface="+mn-lt"/>
              </a:rPr>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a:t>
            </a:r>
            <a:endParaRPr lang="en-US" sz="2000" dirty="0"/>
          </a:p>
        </p:txBody>
      </p:sp>
    </p:spTree>
    <p:extLst>
      <p:ext uri="{BB962C8B-B14F-4D97-AF65-F5344CB8AC3E}">
        <p14:creationId xmlns:p14="http://schemas.microsoft.com/office/powerpoint/2010/main" val="2089256777"/>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11344</Words>
  <Application>Microsoft Office PowerPoint</Application>
  <PresentationFormat>On-screen Show (4:3)</PresentationFormat>
  <Paragraphs>1118</Paragraphs>
  <Slides>35</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Gloria Hallelujah</vt:lpstr>
      <vt:lpstr>Arial</vt:lpstr>
      <vt:lpstr>Calibri</vt:lpstr>
      <vt:lpstr>Times</vt:lpstr>
      <vt:lpstr>Times New Roman</vt:lpstr>
      <vt:lpstr>1_Default Design</vt:lpstr>
      <vt:lpstr>CH13 Cloud and IoT Security</vt:lpstr>
      <vt:lpstr>Outline</vt:lpstr>
      <vt:lpstr>Cloud Computing:</vt:lpstr>
      <vt:lpstr>PowerPoint Presentation</vt:lpstr>
      <vt:lpstr>Cloud Service Models</vt:lpstr>
      <vt:lpstr>Three Cloud Service Models</vt:lpstr>
      <vt:lpstr>NIST Deployment Models</vt:lpstr>
      <vt:lpstr>Deployment Models Comparison</vt:lpstr>
      <vt:lpstr>Cloud Computing Reference Architecture</vt:lpstr>
      <vt:lpstr>Actors in the Ref Architecture</vt:lpstr>
      <vt:lpstr>Interactions between Actors</vt:lpstr>
      <vt:lpstr>Security Issues for Cloud Computing</vt:lpstr>
      <vt:lpstr>Risks and  Countermeasures</vt:lpstr>
      <vt:lpstr>PowerPoint Presentation</vt:lpstr>
      <vt:lpstr>PowerPoint Presentation</vt:lpstr>
      <vt:lpstr>Data Protection  in the Cloud</vt:lpstr>
      <vt:lpstr>Data Protection  in the Cloud</vt:lpstr>
      <vt:lpstr>PowerPoint Presentation</vt:lpstr>
      <vt:lpstr>Cloud Security as a Service</vt:lpstr>
      <vt:lpstr>OpenStack</vt:lpstr>
      <vt:lpstr>OpenStack</vt:lpstr>
      <vt:lpstr>Internet of Things (IoT)</vt:lpstr>
      <vt:lpstr>Evolution </vt:lpstr>
      <vt:lpstr>Components of an IoT Device</vt:lpstr>
      <vt:lpstr>PowerPoint Presentation</vt:lpstr>
      <vt:lpstr>Edge </vt:lpstr>
      <vt:lpstr>Fog</vt:lpstr>
      <vt:lpstr>Fog</vt:lpstr>
      <vt:lpstr>Core </vt:lpstr>
      <vt:lpstr>Cloud vs. Fog</vt:lpstr>
      <vt:lpstr>IoT Security</vt:lpstr>
      <vt:lpstr>IoT Vulnerability</vt:lpstr>
      <vt:lpstr>IoT Security and Privacy Requirements</vt:lpstr>
      <vt:lpstr>IoT Gateway Security Functions</vt:lpstr>
      <vt:lpstr>Cisco’s IoT Security Framework</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12</cp:revision>
  <dcterms:created xsi:type="dcterms:W3CDTF">2020-04-19T16:58:39Z</dcterms:created>
  <dcterms:modified xsi:type="dcterms:W3CDTF">2020-04-19T18:28:04Z</dcterms:modified>
</cp:coreProperties>
</file>