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6" r:id="rId5"/>
    <p:sldId id="257" r:id="rId6"/>
    <p:sldId id="258" r:id="rId7"/>
    <p:sldId id="292" r:id="rId8"/>
    <p:sldId id="791" r:id="rId9"/>
    <p:sldId id="79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p:cViewPr varScale="1">
        <p:scale>
          <a:sx n="130" d="100"/>
          <a:sy n="130" d="100"/>
        </p:scale>
        <p:origin x="93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5T16:56:07.874"/>
    </inkml:context>
    <inkml:brush xml:id="br0">
      <inkml:brushProperty name="width" value="0.1" units="cm"/>
      <inkml:brushProperty name="height" value="0.1" units="cm"/>
      <inkml:brushProperty name="color" value="#3165BB"/>
    </inkml:brush>
  </inkml:definitions>
  <inkml:trace contextRef="#ctx0" brushRef="#br0">1 1,'5265'0,"-5265"5590,-5265-5590,5265-5590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6T16:41:40.753"/>
    </inkml:context>
    <inkml:brush xml:id="br0">
      <inkml:brushProperty name="width" value="0.1" units="cm"/>
      <inkml:brushProperty name="height" value="0.1" units="cm"/>
      <inkml:brushProperty name="color" value="#3165BB"/>
    </inkml:brush>
  </inkml:definitions>
  <inkml:trace contextRef="#ctx0" brushRef="#br0">1 1,'5265'0,"-5265"5590,-5265-5590,5265-5590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5/6/2020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Suppose all light bulb-to-switch connections are known, and you can reset all lightbulbs to be off without entering the room</a:t>
            </a: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93847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Turning on the light switch that encodes the secret 7: bring element array[7*STEP] into the cache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(assuming </a:t>
            </a:r>
            <a:r>
              <a:rPr lang="en-US" dirty="0"/>
              <a:t>security guard and you share the same CPU core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11684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a:solidFill>
                  <a:schemeClr val="tx1"/>
                </a:solidFill>
                <a:effectLst/>
                <a:latin typeface="+mn-lt"/>
                <a:ea typeface="+mn-ea"/>
                <a:cs typeface="+mn-cs"/>
              </a:rPr>
              <a:t>Plays two </a:t>
            </a:r>
            <a:r>
              <a:rPr lang="en-US" sz="1200" b="1" i="0" u="none" strike="noStrike" kern="1200" dirty="0" err="1">
                <a:solidFill>
                  <a:schemeClr val="tx1"/>
                </a:solidFill>
                <a:effectLst/>
                <a:latin typeface="+mn-lt"/>
                <a:ea typeface="+mn-ea"/>
                <a:cs typeface="+mn-cs"/>
              </a:rPr>
              <a:t>rolessimultaneously</a:t>
            </a:r>
            <a:r>
              <a:rPr lang="en-US" sz="1200" b="1" i="0" u="none" strike="noStrike" kern="1200" dirty="0">
                <a:solidFill>
                  <a:schemeClr val="tx1"/>
                </a:solidFill>
                <a:effectLst/>
                <a:latin typeface="+mn-lt"/>
                <a:ea typeface="+mn-ea"/>
                <a:cs typeface="+mn-cs"/>
              </a:rPr>
              <a:t> </a:t>
            </a:r>
            <a:endParaRPr lang="en-SE"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1) variable assignment to </a:t>
            </a:r>
            <a:r>
              <a:rPr lang="en-US" sz="1200" b="1" i="0" u="none" strike="noStrike" kern="1200" dirty="0" err="1">
                <a:solidFill>
                  <a:schemeClr val="tx1"/>
                </a:solidFill>
                <a:effectLst/>
                <a:latin typeface="+mn-lt"/>
                <a:ea typeface="+mn-ea"/>
                <a:cs typeface="+mn-cs"/>
              </a:rPr>
              <a:t>kernel_data</a:t>
            </a:r>
            <a:r>
              <a:rPr lang="en-US" sz="1200" b="1" i="0" u="none" strike="noStrike" kern="1200" dirty="0">
                <a:solidFill>
                  <a:schemeClr val="tx1"/>
                </a:solidFill>
                <a:effectLst/>
                <a:latin typeface="+mn-lt"/>
                <a:ea typeface="+mn-ea"/>
                <a:cs typeface="+mn-cs"/>
              </a:rPr>
              <a:t> in memory AND</a:t>
            </a:r>
            <a:endParaRPr lang="en-SE"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2) Probing array in cache</a:t>
            </a:r>
            <a:endParaRPr lang="en-SE" sz="1200" b="0" i="0" u="none" strike="noStrike" kern="1200" dirty="0">
              <a:solidFill>
                <a:schemeClr val="tx1"/>
              </a:solidFill>
              <a:effectLst/>
              <a:latin typeface="+mn-lt"/>
              <a:ea typeface="+mn-ea"/>
              <a:cs typeface="+mn-cs"/>
            </a:endParaRPr>
          </a:p>
          <a:p>
            <a:pPr rtl="0" eaLnBrk="1" fontAlgn="auto" latinLnBrk="0" hangingPunct="1"/>
            <a:r>
              <a:rPr lang="en-US" sz="1200" b="1" i="0" u="none" strike="noStrike" kern="1200" dirty="0">
                <a:solidFill>
                  <a:schemeClr val="tx1"/>
                </a:solidFill>
                <a:effectLst/>
                <a:latin typeface="+mn-lt"/>
                <a:ea typeface="+mn-ea"/>
                <a:cs typeface="+mn-cs"/>
              </a:rPr>
              <a:t>N/A</a:t>
            </a:r>
            <a:endParaRPr lang="en-SE" sz="1200" b="0" i="0" u="none" strike="noStrike" kern="1200" dirty="0">
              <a:solidFill>
                <a:schemeClr val="tx1"/>
              </a:solidFill>
              <a:effectLst/>
              <a:latin typeface="+mn-lt"/>
              <a:ea typeface="+mn-ea"/>
              <a:cs typeface="+mn-cs"/>
            </a:endParaRPr>
          </a:p>
          <a:p>
            <a:pPr rtl="0" eaLnBrk="1" fontAlgn="auto" latinLnBrk="0" hangingPunct="1"/>
            <a:r>
              <a:rPr lang="en-US" sz="1200" b="1" i="0" u="none" strike="noStrike" kern="1200" dirty="0">
                <a:solidFill>
                  <a:schemeClr val="tx1"/>
                </a:solidFill>
                <a:effectLst/>
                <a:latin typeface="+mn-lt"/>
                <a:ea typeface="+mn-ea"/>
                <a:cs typeface="+mn-cs"/>
              </a:rPr>
              <a:t>Rollback value of 1) </a:t>
            </a:r>
            <a:r>
              <a:rPr lang="en-US" sz="1200" b="1" i="0" u="none" strike="noStrike" kern="1200" dirty="0" err="1">
                <a:solidFill>
                  <a:schemeClr val="tx1"/>
                </a:solidFill>
                <a:effectLst/>
                <a:latin typeface="+mn-lt"/>
                <a:ea typeface="+mn-ea"/>
                <a:cs typeface="+mn-cs"/>
              </a:rPr>
              <a:t>kernel_data</a:t>
            </a:r>
            <a:r>
              <a:rPr lang="en-US" sz="1200" b="1" i="0" u="none" strike="noStrike" kern="1200" dirty="0">
                <a:solidFill>
                  <a:schemeClr val="tx1"/>
                </a:solidFill>
                <a:effectLst/>
                <a:latin typeface="+mn-lt"/>
                <a:ea typeface="+mn-ea"/>
                <a:cs typeface="+mn-cs"/>
              </a:rPr>
              <a:t> (turn off lightbulbs)  but cannot affect 2) the probing array (lightbulb stays warm) </a:t>
            </a:r>
            <a:endParaRPr lang="en-SE" sz="1200" b="0" i="0" u="none" strike="noStrike" kern="1200" dirty="0">
              <a:solidFill>
                <a:schemeClr val="tx1"/>
              </a:solidFill>
              <a:effectLst/>
              <a:latin typeface="+mn-lt"/>
              <a:ea typeface="+mn-ea"/>
              <a:cs typeface="+mn-cs"/>
            </a:endParaRP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6</a:t>
            </a:fld>
            <a:endParaRPr lang="en-US"/>
          </a:p>
        </p:txBody>
      </p:sp>
    </p:spTree>
    <p:extLst>
      <p:ext uri="{BB962C8B-B14F-4D97-AF65-F5344CB8AC3E}">
        <p14:creationId xmlns:p14="http://schemas.microsoft.com/office/powerpoint/2010/main" val="2957730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en-US" altLang="zh-CN"/>
              <a:t>Click to edit Master title style</a:t>
            </a:r>
            <a:endParaRPr lang="en-US" dirty="0"/>
          </a:p>
        </p:txBody>
      </p:sp>
      <p:sp>
        <p:nvSpPr>
          <p:cNvPr id="3" name="Content Placeholder 2"/>
          <p:cNvSpPr>
            <a:spLocks noGrp="1"/>
          </p:cNvSpPr>
          <p:nvPr>
            <p:ph idx="1"/>
          </p:nvPr>
        </p:nvSpPr>
        <p:spPr>
          <a:xfrm>
            <a:off x="152400" y="1285860"/>
            <a:ext cx="8839200" cy="520701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Slide Number Placeholder 5">
            <a:extLst>
              <a:ext uri="{FF2B5EF4-FFF2-40B4-BE49-F238E27FC236}">
                <a16:creationId xmlns:a16="http://schemas.microsoft.com/office/drawing/2014/main" id="{829CB529-40A6-4FD3-993F-E6538A12F49D}"/>
              </a:ext>
            </a:extLst>
          </p:cNvPr>
          <p:cNvSpPr txBox="1">
            <a:spLocks/>
          </p:cNvSpPr>
          <p:nvPr userDrawn="1"/>
        </p:nvSpPr>
        <p:spPr>
          <a:xfrm>
            <a:off x="70104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A80A60-093F-4BCA-AE36-E5BEF79E0B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5/6/2020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23.emf"/><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customXml" Target="../ink/ink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Meltdown </a:t>
            </a:r>
            <a:r>
              <a:rPr lang="en-US" dirty="0" err="1"/>
              <a:t>Spectre</a:t>
            </a:r>
            <a:r>
              <a:rPr lang="en-US" dirty="0"/>
              <a:t> Notes</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A4B5C-223D-48A6-A3AC-8BDF6FD01D23}"/>
              </a:ext>
            </a:extLst>
          </p:cNvPr>
          <p:cNvSpPr>
            <a:spLocks noGrp="1"/>
          </p:cNvSpPr>
          <p:nvPr>
            <p:ph type="title"/>
          </p:nvPr>
        </p:nvSpPr>
        <p:spPr>
          <a:xfrm>
            <a:off x="152400" y="71422"/>
            <a:ext cx="8839200" cy="837298"/>
          </a:xfrm>
        </p:spPr>
        <p:txBody>
          <a:bodyPr/>
          <a:lstStyle/>
          <a:p>
            <a:r>
              <a:rPr lang="en-US" altLang="zh-CN" dirty="0">
                <a:latin typeface="Times New Roman" panose="02020603050405020304" pitchFamily="18" charset="0"/>
                <a:cs typeface="Times New Roman" panose="02020603050405020304" pitchFamily="18" charset="0"/>
              </a:rPr>
              <a:t>Meltdown</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8C6DB25-1B67-4051-A509-B54478BDAA71}"/>
              </a:ext>
            </a:extLst>
          </p:cNvPr>
          <p:cNvSpPr>
            <a:spLocks noGrp="1"/>
          </p:cNvSpPr>
          <p:nvPr>
            <p:ph idx="1"/>
          </p:nvPr>
        </p:nvSpPr>
        <p:spPr>
          <a:xfrm>
            <a:off x="152400" y="980728"/>
            <a:ext cx="8839200" cy="5512147"/>
          </a:xfrm>
        </p:spPr>
        <p:txBody>
          <a:bodyPr/>
          <a:lstStyle/>
          <a:p>
            <a:endParaRPr lang="zh-CN" alt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D5F3617-F6E9-45B9-9FF1-CB66F1F31511}"/>
              </a:ext>
            </a:extLst>
          </p:cNvPr>
          <p:cNvPicPr>
            <a:picLocks noChangeAspect="1"/>
          </p:cNvPicPr>
          <p:nvPr/>
        </p:nvPicPr>
        <p:blipFill>
          <a:blip r:embed="rId2"/>
          <a:stretch>
            <a:fillRect/>
          </a:stretch>
        </p:blipFill>
        <p:spPr>
          <a:xfrm>
            <a:off x="3669807" y="866217"/>
            <a:ext cx="4752528" cy="2803523"/>
          </a:xfrm>
          <a:prstGeom prst="rect">
            <a:avLst/>
          </a:prstGeom>
        </p:spPr>
      </p:pic>
      <p:sp>
        <p:nvSpPr>
          <p:cNvPr id="6" name="Rectangle 5">
            <a:extLst>
              <a:ext uri="{FF2B5EF4-FFF2-40B4-BE49-F238E27FC236}">
                <a16:creationId xmlns:a16="http://schemas.microsoft.com/office/drawing/2014/main" id="{E688C218-5F2F-47DC-A5DC-9A4E35592636}"/>
              </a:ext>
            </a:extLst>
          </p:cNvPr>
          <p:cNvSpPr/>
          <p:nvPr/>
        </p:nvSpPr>
        <p:spPr>
          <a:xfrm>
            <a:off x="4893943" y="4224955"/>
            <a:ext cx="2304256"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Just before </a:t>
            </a:r>
            <a:r>
              <a:rPr lang="en-US" dirty="0"/>
              <a:t>accessing kernel memory address </a:t>
            </a:r>
            <a:r>
              <a:rPr lang="en-US" dirty="0" err="1"/>
              <a:t>kernel_addr</a:t>
            </a:r>
            <a:endParaRPr lang="en-SE" dirty="0"/>
          </a:p>
        </p:txBody>
      </p:sp>
      <p:sp>
        <p:nvSpPr>
          <p:cNvPr id="7" name="Rectangle 6">
            <a:extLst>
              <a:ext uri="{FF2B5EF4-FFF2-40B4-BE49-F238E27FC236}">
                <a16:creationId xmlns:a16="http://schemas.microsoft.com/office/drawing/2014/main" id="{8CFFD012-ECD9-4332-913D-246D60ABEDE1}"/>
              </a:ext>
            </a:extLst>
          </p:cNvPr>
          <p:cNvSpPr/>
          <p:nvPr/>
        </p:nvSpPr>
        <p:spPr>
          <a:xfrm>
            <a:off x="3781240" y="5517232"/>
            <a:ext cx="2140376" cy="10081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Read memory content *</a:t>
            </a:r>
            <a:r>
              <a:rPr lang="en-US" sz="1400" dirty="0" err="1"/>
              <a:t>kernel_addr</a:t>
            </a:r>
            <a:r>
              <a:rPr lang="en-US" sz="1400" dirty="0"/>
              <a:t>, bringing it into cache during this process</a:t>
            </a:r>
          </a:p>
          <a:p>
            <a:pPr algn="ctr"/>
            <a:r>
              <a:rPr lang="en-US" sz="1400" dirty="0" err="1"/>
              <a:t>Kernel_data</a:t>
            </a:r>
            <a:r>
              <a:rPr lang="en-US" sz="1400" dirty="0"/>
              <a:t>=*</a:t>
            </a:r>
            <a:r>
              <a:rPr lang="en-US" sz="1400" dirty="0" err="1"/>
              <a:t>kernel_addr</a:t>
            </a:r>
            <a:endParaRPr lang="en-SE" sz="1400" dirty="0"/>
          </a:p>
        </p:txBody>
      </p:sp>
      <p:sp>
        <p:nvSpPr>
          <p:cNvPr id="8" name="Rectangle 7">
            <a:extLst>
              <a:ext uri="{FF2B5EF4-FFF2-40B4-BE49-F238E27FC236}">
                <a16:creationId xmlns:a16="http://schemas.microsoft.com/office/drawing/2014/main" id="{C28F3FE7-694D-4C72-90E8-C28CE2E55562}"/>
              </a:ext>
            </a:extLst>
          </p:cNvPr>
          <p:cNvSpPr/>
          <p:nvPr/>
        </p:nvSpPr>
        <p:spPr>
          <a:xfrm>
            <a:off x="6300192" y="5517232"/>
            <a:ext cx="183248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Access Permission Check</a:t>
            </a:r>
            <a:endParaRPr lang="en-SE" dirty="0"/>
          </a:p>
        </p:txBody>
      </p:sp>
      <p:cxnSp>
        <p:nvCxnSpPr>
          <p:cNvPr id="10" name="Straight Arrow Connector 9">
            <a:extLst>
              <a:ext uri="{FF2B5EF4-FFF2-40B4-BE49-F238E27FC236}">
                <a16:creationId xmlns:a16="http://schemas.microsoft.com/office/drawing/2014/main" id="{C6F118EA-473F-44A7-ABBE-7E7C41F18260}"/>
              </a:ext>
            </a:extLst>
          </p:cNvPr>
          <p:cNvCxnSpPr>
            <a:cxnSpLocks/>
            <a:stCxn id="6" idx="2"/>
            <a:endCxn id="7" idx="0"/>
          </p:cNvCxnSpPr>
          <p:nvPr/>
        </p:nvCxnSpPr>
        <p:spPr>
          <a:xfrm flipH="1">
            <a:off x="4851428" y="4945035"/>
            <a:ext cx="1194643" cy="572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F8A6247-8965-4E3E-9B96-562C5B4F4806}"/>
              </a:ext>
            </a:extLst>
          </p:cNvPr>
          <p:cNvCxnSpPr>
            <a:stCxn id="6" idx="2"/>
          </p:cNvCxnSpPr>
          <p:nvPr/>
        </p:nvCxnSpPr>
        <p:spPr>
          <a:xfrm>
            <a:off x="6046071" y="4945035"/>
            <a:ext cx="1191553" cy="572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1F3636E-CCF1-41A5-ACC2-28D58C111029}"/>
              </a:ext>
            </a:extLst>
          </p:cNvPr>
          <p:cNvSpPr txBox="1"/>
          <p:nvPr/>
        </p:nvSpPr>
        <p:spPr>
          <a:xfrm>
            <a:off x="675453" y="5085184"/>
            <a:ext cx="3105787" cy="523220"/>
          </a:xfrm>
          <a:prstGeom prst="rect">
            <a:avLst/>
          </a:prstGeom>
          <a:noFill/>
        </p:spPr>
        <p:txBody>
          <a:bodyPr wrap="none" rtlCol="0">
            <a:spAutoFit/>
          </a:bodyPr>
          <a:lstStyle/>
          <a:p>
            <a:r>
              <a:rPr lang="en-US" sz="2800" dirty="0"/>
              <a:t>Is this figure better?</a:t>
            </a:r>
            <a:endParaRPr lang="en-SE" sz="2800" dirty="0"/>
          </a:p>
        </p:txBody>
      </p:sp>
    </p:spTree>
    <p:extLst>
      <p:ext uri="{BB962C8B-B14F-4D97-AF65-F5344CB8AC3E}">
        <p14:creationId xmlns:p14="http://schemas.microsoft.com/office/powerpoint/2010/main" val="1939888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AE37-3D51-4444-B3E5-336082C679C1}"/>
              </a:ext>
            </a:extLst>
          </p:cNvPr>
          <p:cNvSpPr>
            <a:spLocks noGrp="1"/>
          </p:cNvSpPr>
          <p:nvPr>
            <p:ph type="title"/>
          </p:nvPr>
        </p:nvSpPr>
        <p:spPr/>
        <p:txBody>
          <a:bodyPr/>
          <a:lstStyle/>
          <a:p>
            <a:r>
              <a:rPr lang="en-US" dirty="0" err="1"/>
              <a:t>Spectre</a:t>
            </a:r>
            <a:endParaRPr lang="en-SE" dirty="0"/>
          </a:p>
        </p:txBody>
      </p:sp>
      <p:sp>
        <p:nvSpPr>
          <p:cNvPr id="3" name="Content Placeholder 2">
            <a:extLst>
              <a:ext uri="{FF2B5EF4-FFF2-40B4-BE49-F238E27FC236}">
                <a16:creationId xmlns:a16="http://schemas.microsoft.com/office/drawing/2014/main" id="{AEAB423B-B829-4117-9993-FC7F9BF6FFD9}"/>
              </a:ext>
            </a:extLst>
          </p:cNvPr>
          <p:cNvSpPr>
            <a:spLocks noGrp="1"/>
          </p:cNvSpPr>
          <p:nvPr>
            <p:ph idx="1"/>
          </p:nvPr>
        </p:nvSpPr>
        <p:spPr>
          <a:xfrm>
            <a:off x="152400" y="1285860"/>
            <a:ext cx="4589702" cy="5207015"/>
          </a:xfrm>
        </p:spPr>
        <p:txBody>
          <a:bodyPr>
            <a:normAutofit fontScale="85000" lnSpcReduction="10000"/>
          </a:bodyPr>
          <a:lstStyle/>
          <a:p>
            <a:r>
              <a:rPr lang="en-US" dirty="0"/>
              <a:t>In Listing 4: </a:t>
            </a:r>
            <a:r>
              <a:rPr lang="en-US" dirty="0" err="1"/>
              <a:t>SpectreAttack.c</a:t>
            </a:r>
            <a:r>
              <a:rPr lang="en-US" dirty="0"/>
              <a:t>,</a:t>
            </a:r>
          </a:p>
          <a:p>
            <a:pPr lvl="1"/>
            <a:r>
              <a:rPr lang="en-US" dirty="0" err="1"/>
              <a:t>size_t</a:t>
            </a:r>
            <a:r>
              <a:rPr lang="en-US" dirty="0"/>
              <a:t> </a:t>
            </a:r>
            <a:r>
              <a:rPr lang="en-US" dirty="0" err="1"/>
              <a:t>larger_x</a:t>
            </a:r>
            <a:r>
              <a:rPr lang="en-US" dirty="0"/>
              <a:t> = (</a:t>
            </a:r>
            <a:r>
              <a:rPr lang="en-US" dirty="0" err="1"/>
              <a:t>size_t</a:t>
            </a:r>
            <a:r>
              <a:rPr lang="en-US" dirty="0"/>
              <a:t>)(secret - (char*)buffer); </a:t>
            </a:r>
          </a:p>
          <a:p>
            <a:pPr lvl="1"/>
            <a:r>
              <a:rPr lang="en-US" dirty="0" err="1"/>
              <a:t>spectreAttack</a:t>
            </a:r>
            <a:r>
              <a:rPr lang="en-US" dirty="0"/>
              <a:t>(</a:t>
            </a:r>
            <a:r>
              <a:rPr lang="en-US" dirty="0" err="1"/>
              <a:t>larger_x</a:t>
            </a:r>
            <a:r>
              <a:rPr lang="en-US" dirty="0"/>
              <a:t>); </a:t>
            </a:r>
          </a:p>
          <a:p>
            <a:r>
              <a:rPr lang="en-US" dirty="0"/>
              <a:t>If we flush both </a:t>
            </a:r>
            <a:r>
              <a:rPr lang="en-US" dirty="0" err="1"/>
              <a:t>larger_x</a:t>
            </a:r>
            <a:r>
              <a:rPr lang="en-US" dirty="0"/>
              <a:t> and size to memory before calling </a:t>
            </a:r>
            <a:r>
              <a:rPr lang="en-US" dirty="0" err="1"/>
              <a:t>spectreAttack</a:t>
            </a:r>
            <a:r>
              <a:rPr lang="en-US" dirty="0"/>
              <a:t>(), would it increase probability of success, since both variables need to be read from memory? </a:t>
            </a:r>
            <a:endParaRPr lang="en-SE" dirty="0"/>
          </a:p>
          <a:p>
            <a:endParaRPr lang="en-SE" dirty="0"/>
          </a:p>
        </p:txBody>
      </p:sp>
      <p:pic>
        <p:nvPicPr>
          <p:cNvPr id="4" name="Picture 3">
            <a:extLst>
              <a:ext uri="{FF2B5EF4-FFF2-40B4-BE49-F238E27FC236}">
                <a16:creationId xmlns:a16="http://schemas.microsoft.com/office/drawing/2014/main" id="{BFC8859B-3F68-47EE-9D6C-F08715D8689B}"/>
              </a:ext>
            </a:extLst>
          </p:cNvPr>
          <p:cNvPicPr>
            <a:picLocks noChangeAspect="1"/>
          </p:cNvPicPr>
          <p:nvPr/>
        </p:nvPicPr>
        <p:blipFill>
          <a:blip r:embed="rId2"/>
          <a:stretch>
            <a:fillRect/>
          </a:stretch>
        </p:blipFill>
        <p:spPr>
          <a:xfrm>
            <a:off x="4895257" y="1285860"/>
            <a:ext cx="4248743" cy="2581635"/>
          </a:xfrm>
          <a:prstGeom prst="rect">
            <a:avLst/>
          </a:prstGeom>
        </p:spPr>
      </p:pic>
      <p:sp>
        <p:nvSpPr>
          <p:cNvPr id="5" name="Rectangle 4">
            <a:extLst>
              <a:ext uri="{FF2B5EF4-FFF2-40B4-BE49-F238E27FC236}">
                <a16:creationId xmlns:a16="http://schemas.microsoft.com/office/drawing/2014/main" id="{8058C003-0516-47F2-A168-3C016781A67B}"/>
              </a:ext>
            </a:extLst>
          </p:cNvPr>
          <p:cNvSpPr/>
          <p:nvPr/>
        </p:nvSpPr>
        <p:spPr>
          <a:xfrm>
            <a:off x="5730350" y="4259599"/>
            <a:ext cx="2304256"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Just before </a:t>
            </a:r>
            <a:r>
              <a:rPr lang="en-US" dirty="0"/>
              <a:t>if (x&lt;size)</a:t>
            </a:r>
            <a:endParaRPr lang="en-SE" dirty="0"/>
          </a:p>
        </p:txBody>
      </p:sp>
      <p:sp>
        <p:nvSpPr>
          <p:cNvPr id="6" name="Rectangle 5">
            <a:extLst>
              <a:ext uri="{FF2B5EF4-FFF2-40B4-BE49-F238E27FC236}">
                <a16:creationId xmlns:a16="http://schemas.microsoft.com/office/drawing/2014/main" id="{270A3ADF-573E-489F-BF56-86B4FF4A5AA4}"/>
              </a:ext>
            </a:extLst>
          </p:cNvPr>
          <p:cNvSpPr/>
          <p:nvPr/>
        </p:nvSpPr>
        <p:spPr>
          <a:xfrm>
            <a:off x="4781527" y="5551876"/>
            <a:ext cx="1976496" cy="10081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Speculative Execution of wrong branch.</a:t>
            </a:r>
            <a:endParaRPr lang="en-SE" sz="1400" dirty="0"/>
          </a:p>
        </p:txBody>
      </p:sp>
      <p:sp>
        <p:nvSpPr>
          <p:cNvPr id="7" name="Rectangle 6">
            <a:extLst>
              <a:ext uri="{FF2B5EF4-FFF2-40B4-BE49-F238E27FC236}">
                <a16:creationId xmlns:a16="http://schemas.microsoft.com/office/drawing/2014/main" id="{1A708A1E-D60F-44A9-B078-D8E7D5E42A80}"/>
              </a:ext>
            </a:extLst>
          </p:cNvPr>
          <p:cNvSpPr/>
          <p:nvPr/>
        </p:nvSpPr>
        <p:spPr>
          <a:xfrm>
            <a:off x="7136599" y="5551875"/>
            <a:ext cx="1832480" cy="1008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Get </a:t>
            </a:r>
            <a:r>
              <a:rPr lang="en-US" dirty="0">
                <a:solidFill>
                  <a:srgbClr val="FF0000"/>
                </a:solidFill>
              </a:rPr>
              <a:t>x and size</a:t>
            </a:r>
            <a:r>
              <a:rPr lang="en-US" dirty="0"/>
              <a:t> from memory, check the if condition</a:t>
            </a:r>
            <a:endParaRPr lang="en-SE" dirty="0"/>
          </a:p>
        </p:txBody>
      </p:sp>
      <p:cxnSp>
        <p:nvCxnSpPr>
          <p:cNvPr id="8" name="Straight Arrow Connector 7">
            <a:extLst>
              <a:ext uri="{FF2B5EF4-FFF2-40B4-BE49-F238E27FC236}">
                <a16:creationId xmlns:a16="http://schemas.microsoft.com/office/drawing/2014/main" id="{17E5E4EE-03F4-496F-9372-0B4E38DBF890}"/>
              </a:ext>
            </a:extLst>
          </p:cNvPr>
          <p:cNvCxnSpPr>
            <a:stCxn id="5" idx="2"/>
            <a:endCxn id="6" idx="0"/>
          </p:cNvCxnSpPr>
          <p:nvPr/>
        </p:nvCxnSpPr>
        <p:spPr>
          <a:xfrm flipH="1">
            <a:off x="5769775" y="4979679"/>
            <a:ext cx="1112703" cy="572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A6FF652-6F03-40EB-9AF8-61ED8D69160F}"/>
              </a:ext>
            </a:extLst>
          </p:cNvPr>
          <p:cNvCxnSpPr>
            <a:stCxn id="5" idx="2"/>
          </p:cNvCxnSpPr>
          <p:nvPr/>
        </p:nvCxnSpPr>
        <p:spPr>
          <a:xfrm>
            <a:off x="6882478" y="4979679"/>
            <a:ext cx="1191553" cy="572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59D6A9-AAB9-4193-8732-C619B22437A6}"/>
              </a:ext>
            </a:extLst>
          </p:cNvPr>
          <p:cNvSpPr txBox="1"/>
          <p:nvPr/>
        </p:nvSpPr>
        <p:spPr>
          <a:xfrm>
            <a:off x="1698542" y="6298376"/>
            <a:ext cx="3105787" cy="523220"/>
          </a:xfrm>
          <a:prstGeom prst="rect">
            <a:avLst/>
          </a:prstGeom>
          <a:noFill/>
        </p:spPr>
        <p:txBody>
          <a:bodyPr wrap="none" rtlCol="0">
            <a:spAutoFit/>
          </a:bodyPr>
          <a:lstStyle/>
          <a:p>
            <a:r>
              <a:rPr lang="en-US" sz="2800" dirty="0"/>
              <a:t>Is this figure better?</a:t>
            </a:r>
            <a:endParaRPr lang="en-SE" sz="2800" dirty="0"/>
          </a:p>
        </p:txBody>
      </p:sp>
    </p:spTree>
    <p:extLst>
      <p:ext uri="{BB962C8B-B14F-4D97-AF65-F5344CB8AC3E}">
        <p14:creationId xmlns:p14="http://schemas.microsoft.com/office/powerpoint/2010/main" val="269817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69" y="90940"/>
            <a:ext cx="7886700" cy="994172"/>
          </a:xfrm>
        </p:spPr>
        <p:txBody>
          <a:bodyPr/>
          <a:lstStyle/>
          <a:p>
            <a:r>
              <a:rPr lang="en-US" dirty="0"/>
              <a:t>Meltdown Attack Analogy</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1027"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79" y="1008709"/>
            <a:ext cx="481451" cy="6652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6948264" y="908720"/>
              <a:ext cx="1895480" cy="2012307"/>
            </p14:xfrm>
          </p:contentPart>
        </mc:Choice>
        <mc:Fallback xmlns="">
          <p:pic>
            <p:nvPicPr>
              <p:cNvPr id="6" name="Ink 5"/>
              <p:cNvPicPr/>
              <p:nvPr/>
            </p:nvPicPr>
            <p:blipFill>
              <a:blip r:embed="rId5"/>
              <a:stretch>
                <a:fillRect/>
              </a:stretch>
            </p:blipFill>
            <p:spPr>
              <a:xfrm>
                <a:off x="6930267" y="890724"/>
                <a:ext cx="1931115" cy="2047939"/>
              </a:xfrm>
              <a:prstGeom prst="rect">
                <a:avLst/>
              </a:prstGeom>
            </p:spPr>
          </p:pic>
        </mc:Fallback>
      </mc:AlternateContent>
      <p:pic>
        <p:nvPicPr>
          <p:cNvPr id="2052" name="Picture 4"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9167" y="1168596"/>
            <a:ext cx="1122454" cy="12852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379175" y="898516"/>
            <a:ext cx="1139864" cy="415498"/>
          </a:xfrm>
          <a:prstGeom prst="rect">
            <a:avLst/>
          </a:prstGeom>
          <a:noFill/>
        </p:spPr>
        <p:txBody>
          <a:bodyPr wrap="none" rtlCol="0">
            <a:spAutoFit/>
          </a:bodyPr>
          <a:lstStyle/>
          <a:p>
            <a:r>
              <a:rPr lang="en-US" sz="2100" dirty="0"/>
              <a:t>Secret: </a:t>
            </a:r>
            <a:r>
              <a:rPr lang="en-US" sz="2100" dirty="0">
                <a:solidFill>
                  <a:srgbClr val="FF0000"/>
                </a:solidFill>
              </a:rPr>
              <a:t>7</a:t>
            </a:r>
          </a:p>
        </p:txBody>
      </p:sp>
      <p:pic>
        <p:nvPicPr>
          <p:cNvPr id="12"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08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0963"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089"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16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79" y="1722850"/>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08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0963"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089"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16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4280845" y="1106265"/>
            <a:ext cx="1853015" cy="1224798"/>
            <a:chOff x="8222123" y="2527298"/>
            <a:chExt cx="2470686" cy="1633064"/>
          </a:xfrm>
        </p:grpSpPr>
        <p:grpSp>
          <p:nvGrpSpPr>
            <p:cNvPr id="9" name="Group 8"/>
            <p:cNvGrpSpPr/>
            <p:nvPr/>
          </p:nvGrpSpPr>
          <p:grpSpPr>
            <a:xfrm>
              <a:off x="8222124" y="2527298"/>
              <a:ext cx="2470685" cy="816533"/>
              <a:chOff x="8222124" y="2527298"/>
              <a:chExt cx="2470685" cy="816533"/>
            </a:xfrm>
          </p:grpSpPr>
          <p:pic>
            <p:nvPicPr>
              <p:cNvPr id="8" name="Picture 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26" name="Picture 25"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27" name="Picture 26"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28" name="Picture 2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29" name="Picture 28"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nvGrpSpPr>
            <p:cNvPr id="39" name="Group 38"/>
            <p:cNvGrpSpPr/>
            <p:nvPr/>
          </p:nvGrpSpPr>
          <p:grpSpPr>
            <a:xfrm>
              <a:off x="8222123" y="3343829"/>
              <a:ext cx="2470685" cy="816533"/>
              <a:chOff x="8222124" y="2527298"/>
              <a:chExt cx="2470685" cy="816533"/>
            </a:xfrm>
          </p:grpSpPr>
          <p:pic>
            <p:nvPicPr>
              <p:cNvPr id="40" name="Picture 39"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41" name="Picture 40"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42" name="Picture 41"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43" name="Picture 42"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44" name="Picture 43"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sp>
        <p:nvSpPr>
          <p:cNvPr id="11" name="TextBox 10"/>
          <p:cNvSpPr txBox="1"/>
          <p:nvPr/>
        </p:nvSpPr>
        <p:spPr>
          <a:xfrm>
            <a:off x="7259473" y="1859980"/>
            <a:ext cx="1435162" cy="523220"/>
          </a:xfrm>
          <a:prstGeom prst="rect">
            <a:avLst/>
          </a:prstGeom>
          <a:noFill/>
        </p:spPr>
        <p:txBody>
          <a:bodyPr wrap="square" rtlCol="0">
            <a:spAutoFit/>
          </a:bodyPr>
          <a:lstStyle/>
          <a:p>
            <a:r>
              <a:rPr lang="en-US" sz="1400" dirty="0"/>
              <a:t>Guard with </a:t>
            </a:r>
          </a:p>
          <a:p>
            <a:r>
              <a:rPr lang="en-US" sz="1400" dirty="0"/>
              <a:t>Memory Eraser</a:t>
            </a:r>
          </a:p>
        </p:txBody>
      </p:sp>
      <p:sp>
        <p:nvSpPr>
          <p:cNvPr id="21" name="TextBox 20"/>
          <p:cNvSpPr txBox="1"/>
          <p:nvPr/>
        </p:nvSpPr>
        <p:spPr>
          <a:xfrm>
            <a:off x="7190848" y="2551695"/>
            <a:ext cx="1728935" cy="369332"/>
          </a:xfrm>
          <a:prstGeom prst="rect">
            <a:avLst/>
          </a:prstGeom>
          <a:noFill/>
        </p:spPr>
        <p:txBody>
          <a:bodyPr wrap="none" rtlCol="0">
            <a:spAutoFit/>
          </a:bodyPr>
          <a:lstStyle/>
          <a:p>
            <a:r>
              <a:rPr lang="en-US" dirty="0"/>
              <a:t>Restricted Room</a:t>
            </a:r>
          </a:p>
        </p:txBody>
      </p:sp>
      <p:sp>
        <p:nvSpPr>
          <p:cNvPr id="33" name="Google Shape;95;p14">
            <a:extLst>
              <a:ext uri="{FF2B5EF4-FFF2-40B4-BE49-F238E27FC236}">
                <a16:creationId xmlns:a16="http://schemas.microsoft.com/office/drawing/2014/main" id="{1EE0AAF7-E9E1-49B6-8C69-3B436D73CEA3}"/>
              </a:ext>
            </a:extLst>
          </p:cNvPr>
          <p:cNvSpPr txBox="1">
            <a:spLocks noGrp="1"/>
          </p:cNvSpPr>
          <p:nvPr>
            <p:ph type="body" idx="1"/>
          </p:nvPr>
        </p:nvSpPr>
        <p:spPr>
          <a:xfrm>
            <a:off x="251519" y="3093097"/>
            <a:ext cx="8668263" cy="3673963"/>
          </a:xfrm>
          <a:prstGeom prst="rect">
            <a:avLst/>
          </a:prstGeom>
        </p:spPr>
        <p:txBody>
          <a:bodyPr spcFirstLastPara="1" vert="horz" wrap="square" lIns="68569" tIns="34275" rIns="68569" bIns="34275" rtlCol="0" anchor="t" anchorCtr="0">
            <a:normAutofit fontScale="92500"/>
          </a:bodyPr>
          <a:lstStyle/>
          <a:p>
            <a:pPr lvl="0">
              <a:lnSpc>
                <a:spcPct val="120000"/>
              </a:lnSpc>
            </a:pPr>
            <a:r>
              <a:rPr lang="en-US" sz="1600" dirty="0"/>
              <a:t>Bob has a secret (say 7) inside the restricted room. You want to steal the secret, but you do not have the security clearance to enter the room. </a:t>
            </a:r>
          </a:p>
          <a:p>
            <a:pPr lvl="0">
              <a:lnSpc>
                <a:spcPct val="120000"/>
              </a:lnSpc>
            </a:pPr>
            <a:r>
              <a:rPr lang="en-US" sz="1600" dirty="0"/>
              <a:t>Outside of the room: you prepare 10 lightbulbs with 10 light switches. All lightbulb-to-switch connections are known, and you fully control them anytime and anywhere (wirelessly).</a:t>
            </a:r>
          </a:p>
          <a:p>
            <a:pPr lvl="0">
              <a:lnSpc>
                <a:spcPct val="120000"/>
              </a:lnSpc>
            </a:pPr>
            <a:r>
              <a:rPr lang="en-US" sz="1600" dirty="0"/>
              <a:t>The security guard is busy. He usually stops you from entering the room, but sometimes he tries to optimize performance and lets you into the room regardless of your security clearance. But if he later finds out that you do not have security clearance, he will erase your memory and kick you out.</a:t>
            </a:r>
          </a:p>
          <a:p>
            <a:pPr lvl="0">
              <a:lnSpc>
                <a:spcPct val="120000"/>
              </a:lnSpc>
            </a:pPr>
            <a:r>
              <a:rPr lang="en-US" sz="1600" dirty="0"/>
              <a:t>Q: Can you steal the secret 7 with side channel analysis?</a:t>
            </a:r>
          </a:p>
          <a:p>
            <a:pPr lvl="0">
              <a:lnSpc>
                <a:spcPct val="120000"/>
              </a:lnSpc>
            </a:pPr>
            <a:r>
              <a:rPr lang="en-US" sz="1600" dirty="0"/>
              <a:t>A: Yes. Initially reset all lightbulbs to be off. Try many times to enter the room. If you get lucky and enter the room, see Bob’s secret 7, copy it into your memory by turning on lightbulb #7. The guard later finds out,  erases your memory and kicks you out. Once outside, you don’t remember the secret 7 since your memory has been erased, but you can see that lightbulb #7 is on, so you have stolen the secret 7.</a:t>
            </a:r>
            <a:endParaRPr sz="1400" dirty="0"/>
          </a:p>
        </p:txBody>
      </p:sp>
    </p:spTree>
    <p:extLst>
      <p:ext uri="{BB962C8B-B14F-4D97-AF65-F5344CB8AC3E}">
        <p14:creationId xmlns:p14="http://schemas.microsoft.com/office/powerpoint/2010/main" val="891524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69" y="90940"/>
            <a:ext cx="7886700" cy="994172"/>
          </a:xfrm>
        </p:spPr>
        <p:txBody>
          <a:bodyPr/>
          <a:lstStyle/>
          <a:p>
            <a:r>
              <a:rPr lang="en-US" dirty="0"/>
              <a:t>Meltdown Attack Analogy</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a14="http://schemas.microsoft.com/office/drawing/2010/main" Requires="a14">
          <p:sp>
            <p:nvSpPr>
              <p:cNvPr id="33" name="Google Shape;95;p14">
                <a:extLst>
                  <a:ext uri="{FF2B5EF4-FFF2-40B4-BE49-F238E27FC236}">
                    <a16:creationId xmlns:a16="http://schemas.microsoft.com/office/drawing/2014/main" id="{1EE0AAF7-E9E1-49B6-8C69-3B436D73CEA3}"/>
                  </a:ext>
                </a:extLst>
              </p:cNvPr>
              <p:cNvSpPr txBox="1">
                <a:spLocks noGrp="1"/>
              </p:cNvSpPr>
              <p:nvPr>
                <p:ph type="body" idx="1"/>
              </p:nvPr>
            </p:nvSpPr>
            <p:spPr>
              <a:xfrm>
                <a:off x="237868" y="2481634"/>
                <a:ext cx="8668263" cy="4403750"/>
              </a:xfrm>
              <a:prstGeom prst="rect">
                <a:avLst/>
              </a:prstGeom>
            </p:spPr>
            <p:txBody>
              <a:bodyPr spcFirstLastPara="1" vert="horz" wrap="square" lIns="68569" tIns="34275" rIns="68569" bIns="34275" rtlCol="0" anchor="t" anchorCtr="0">
                <a:normAutofit fontScale="77500" lnSpcReduction="20000"/>
              </a:bodyPr>
              <a:lstStyle/>
              <a:p>
                <a:pPr lvl="0">
                  <a:lnSpc>
                    <a:spcPct val="120000"/>
                  </a:lnSpc>
                </a:pPr>
                <a:r>
                  <a:rPr lang="en-US" sz="1800" dirty="0"/>
                  <a:t>The secret: secret value contained at </a:t>
                </a:r>
                <a:r>
                  <a:rPr lang="en-US" sz="1800" dirty="0" err="1"/>
                  <a:t>kernel_data_addr</a:t>
                </a:r>
                <a:r>
                  <a:rPr lang="en-US" sz="1800" dirty="0"/>
                  <a:t>. Assume secret </a:t>
                </a:r>
                <a14:m>
                  <m:oMath xmlns:m="http://schemas.openxmlformats.org/officeDocument/2006/math">
                    <m:r>
                      <a:rPr lang="en-US" sz="1800" i="1">
                        <a:latin typeface="Cambria Math" panose="02040503050406030204" pitchFamily="18" charset="0"/>
                      </a:rPr>
                      <m:t>∈[0,255]</m:t>
                    </m:r>
                  </m:oMath>
                </a14:m>
                <a:r>
                  <a:rPr lang="en-US" sz="1800" dirty="0"/>
                  <a:t>.</a:t>
                </a:r>
              </a:p>
              <a:p>
                <a:pPr lvl="0">
                  <a:lnSpc>
                    <a:spcPct val="120000"/>
                  </a:lnSpc>
                </a:pPr>
                <a:r>
                  <a:rPr lang="en-US" sz="1800" dirty="0"/>
                  <a:t>Restricted room: kernel memory space</a:t>
                </a:r>
              </a:p>
              <a:p>
                <a:pPr lvl="0">
                  <a:lnSpc>
                    <a:spcPct val="120000"/>
                  </a:lnSpc>
                </a:pPr>
                <a:r>
                  <a:rPr lang="en-US" sz="1800" dirty="0"/>
                  <a:t>Outside: user memory space</a:t>
                </a:r>
              </a:p>
              <a:p>
                <a:pPr lvl="0">
                  <a:lnSpc>
                    <a:spcPct val="120000"/>
                  </a:lnSpc>
                </a:pPr>
                <a:r>
                  <a:rPr lang="en-US" sz="1800" dirty="0"/>
                  <a:t>Guard: CPU’s </a:t>
                </a:r>
                <a:r>
                  <a:rPr lang="en-US" altLang="zh-CN" sz="1800" dirty="0"/>
                  <a:t>access permission check that</a:t>
                </a:r>
                <a:r>
                  <a:rPr lang="en-US" sz="1800" dirty="0"/>
                  <a:t> user process cannot access kernel memory</a:t>
                </a:r>
                <a:endParaRPr lang="en-US" altLang="zh-CN" sz="1800" dirty="0"/>
              </a:p>
              <a:p>
                <a:pPr lvl="0">
                  <a:lnSpc>
                    <a:spcPct val="120000"/>
                  </a:lnSpc>
                </a:pPr>
                <a:r>
                  <a:rPr lang="en-US" sz="1800" dirty="0"/>
                  <a:t>Lightbulbs: probing array array[256*STEPSIZE] (assuming secret </a:t>
                </a:r>
                <a14:m>
                  <m:oMath xmlns:m="http://schemas.openxmlformats.org/officeDocument/2006/math">
                    <m:r>
                      <a:rPr lang="en-US" sz="1800" b="0" i="1" smtClean="0">
                        <a:latin typeface="Cambria Math" panose="02040503050406030204" pitchFamily="18" charset="0"/>
                      </a:rPr>
                      <m:t>∈[0,255]</m:t>
                    </m:r>
                  </m:oMath>
                </a14:m>
                <a:r>
                  <a:rPr lang="en-US" sz="1800" dirty="0"/>
                  <a:t>)</a:t>
                </a:r>
              </a:p>
              <a:p>
                <a:pPr lvl="0">
                  <a:lnSpc>
                    <a:spcPct val="120000"/>
                  </a:lnSpc>
                </a:pPr>
                <a:r>
                  <a:rPr lang="en-US" sz="1800" dirty="0"/>
                  <a:t>Turning off all lightbulbs: flush probing array from cache to memory</a:t>
                </a:r>
              </a:p>
              <a:p>
                <a:pPr>
                  <a:lnSpc>
                    <a:spcPct val="120000"/>
                  </a:lnSpc>
                </a:pPr>
                <a:r>
                  <a:rPr lang="en-US" altLang="zh-CN" sz="1800" dirty="0"/>
                  <a:t>Race condition: if permission check finishes first and fails, you cannot even get into the restricted room, and attack fails; if instruction 4 executes speculatively before permission check finishes, then you get lucky and enters the restricted room, read the secret value (</a:t>
                </a:r>
                <a:r>
                  <a:rPr lang="en-US" sz="1800" dirty="0" err="1"/>
                  <a:t>kernel_data</a:t>
                </a:r>
                <a:r>
                  <a:rPr lang="en-US" sz="1800" dirty="0"/>
                  <a:t> = *</a:t>
                </a:r>
                <a:r>
                  <a:rPr lang="en-US" sz="1800" dirty="0" err="1"/>
                  <a:t>kernel_data_addr</a:t>
                </a:r>
                <a:r>
                  <a:rPr lang="en-US" altLang="zh-CN" sz="1800" dirty="0"/>
                  <a:t>) into your brain, and turn on the corresponding lightbulb by accessing the corresponding array element to bring it into cache (</a:t>
                </a:r>
                <a:r>
                  <a:rPr lang="en-US" sz="1800" dirty="0"/>
                  <a:t>array[</a:t>
                </a:r>
                <a:r>
                  <a:rPr lang="en-US" sz="1800" dirty="0" err="1"/>
                  <a:t>kernel_data</a:t>
                </a:r>
                <a:r>
                  <a:rPr lang="en-US" sz="1800" dirty="0"/>
                  <a:t> * 4096 + DELTA] += 1</a:t>
                </a:r>
                <a:r>
                  <a:rPr lang="en-US" altLang="zh-CN" sz="1800" dirty="0"/>
                  <a:t>).</a:t>
                </a:r>
                <a:endParaRPr lang="en-US" altLang="zh-CN" sz="1400" dirty="0"/>
              </a:p>
              <a:p>
                <a:pPr>
                  <a:lnSpc>
                    <a:spcPct val="120000"/>
                  </a:lnSpc>
                </a:pPr>
                <a:r>
                  <a:rPr lang="en-US" sz="1800" dirty="0"/>
                  <a:t>Security guard kicks you out and erases your memory in your brain: instruction 4 is rolled back, so the variable </a:t>
                </a:r>
                <a:r>
                  <a:rPr lang="en-US" sz="1800" dirty="0" err="1"/>
                  <a:t>kernel_data’s</a:t>
                </a:r>
                <a:r>
                  <a:rPr lang="en-US" sz="1800" dirty="0"/>
                  <a:t> old value is restored, and no longer contains the secret value contained at </a:t>
                </a:r>
                <a:r>
                  <a:rPr lang="en-US" sz="1800" dirty="0" err="1"/>
                  <a:t>kernel_data_addr</a:t>
                </a:r>
                <a:r>
                  <a:rPr lang="en-US" sz="1800" dirty="0"/>
                  <a:t>.</a:t>
                </a:r>
              </a:p>
              <a:p>
                <a:pPr>
                  <a:lnSpc>
                    <a:spcPct val="120000"/>
                  </a:lnSpc>
                </a:pPr>
                <a:r>
                  <a:rPr lang="en-US" sz="1800" dirty="0"/>
                  <a:t>Light bulb #7 is on: the cache block containing array[</a:t>
                </a:r>
                <a:r>
                  <a:rPr lang="en-US" sz="1800" dirty="0" err="1"/>
                  <a:t>kernel_data</a:t>
                </a:r>
                <a:r>
                  <a:rPr lang="en-US" sz="1800" dirty="0"/>
                  <a:t> * 4096 + DELTA] remains in the cache. You can find out which lightbulb is on by the reload operation, and that cache block will load faster than other blocks.</a:t>
                </a:r>
              </a:p>
              <a:p>
                <a:pPr>
                  <a:lnSpc>
                    <a:spcPct val="120000"/>
                  </a:lnSpc>
                </a:pPr>
                <a:r>
                  <a:rPr lang="en-US" altLang="zh-CN" sz="1800" dirty="0"/>
                  <a:t>Keeping the security guard busy: use </a:t>
                </a:r>
                <a:r>
                  <a:rPr lang="en-US" altLang="zh-CN" sz="1800" dirty="0" err="1"/>
                  <a:t>meltdown_asm</a:t>
                </a:r>
                <a:r>
                  <a:rPr lang="en-US" altLang="zh-CN" sz="1800" dirty="0"/>
                  <a:t>() to run a useless computation loop to delay execution of Permission Check and increase your chance of getting lucky in the race condition.</a:t>
                </a:r>
                <a:endParaRPr lang="en-US" sz="1800" dirty="0"/>
              </a:p>
            </p:txBody>
          </p:sp>
        </mc:Choice>
        <mc:Fallback>
          <p:sp>
            <p:nvSpPr>
              <p:cNvPr id="33" name="Google Shape;95;p14">
                <a:extLst>
                  <a:ext uri="{FF2B5EF4-FFF2-40B4-BE49-F238E27FC236}">
                    <a16:creationId xmlns:a16="http://schemas.microsoft.com/office/drawing/2014/main" id="{1EE0AAF7-E9E1-49B6-8C69-3B436D73CEA3}"/>
                  </a:ext>
                </a:extLst>
              </p:cNvPr>
              <p:cNvSpPr txBox="1">
                <a:spLocks noGrp="1" noRot="1" noChangeAspect="1" noMove="1" noResize="1" noEditPoints="1" noAdjustHandles="1" noChangeArrowheads="1" noChangeShapeType="1" noTextEdit="1"/>
              </p:cNvSpPr>
              <p:nvPr>
                <p:ph type="body" idx="1"/>
              </p:nvPr>
            </p:nvSpPr>
            <p:spPr>
              <a:xfrm>
                <a:off x="237868" y="2481634"/>
                <a:ext cx="8668263" cy="4403750"/>
              </a:xfrm>
              <a:prstGeom prst="rect">
                <a:avLst/>
              </a:prstGeom>
              <a:blipFill>
                <a:blip r:embed="rId3"/>
                <a:stretch>
                  <a:fillRect l="-352" r="-633"/>
                </a:stretch>
              </a:blipFill>
            </p:spPr>
            <p:txBody>
              <a:bodyPr/>
              <a:lstStyle/>
              <a:p>
                <a:r>
                  <a:rPr lang="en-SE">
                    <a:noFill/>
                  </a:rPr>
                  <a:t> </a:t>
                </a:r>
              </a:p>
            </p:txBody>
          </p:sp>
        </mc:Fallback>
      </mc:AlternateContent>
      <p:pic>
        <p:nvPicPr>
          <p:cNvPr id="34" name="Picture 3" descr="Machine generated alternative text:&#10;f">
            <a:extLst>
              <a:ext uri="{FF2B5EF4-FFF2-40B4-BE49-F238E27FC236}">
                <a16:creationId xmlns:a16="http://schemas.microsoft.com/office/drawing/2014/main" id="{86E81852-95E7-4426-9AB7-6829A4BD145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679" y="1008709"/>
            <a:ext cx="481451" cy="6652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35" name="Ink 34">
                <a:extLst>
                  <a:ext uri="{FF2B5EF4-FFF2-40B4-BE49-F238E27FC236}">
                    <a16:creationId xmlns:a16="http://schemas.microsoft.com/office/drawing/2014/main" id="{21346956-3FD4-449A-9A2E-BF0F2F6EBC17}"/>
                  </a:ext>
                </a:extLst>
              </p14:cNvPr>
              <p14:cNvContentPartPr/>
              <p14:nvPr/>
            </p14:nvContentPartPr>
            <p14:xfrm>
              <a:off x="6948264" y="908720"/>
              <a:ext cx="1895480" cy="2012307"/>
            </p14:xfrm>
          </p:contentPart>
        </mc:Choice>
        <mc:Fallback xmlns="">
          <p:pic>
            <p:nvPicPr>
              <p:cNvPr id="35" name="Ink 34">
                <a:extLst>
                  <a:ext uri="{FF2B5EF4-FFF2-40B4-BE49-F238E27FC236}">
                    <a16:creationId xmlns:a16="http://schemas.microsoft.com/office/drawing/2014/main" id="{21346956-3FD4-449A-9A2E-BF0F2F6EBC17}"/>
                  </a:ext>
                </a:extLst>
              </p:cNvPr>
              <p:cNvPicPr/>
              <p:nvPr/>
            </p:nvPicPr>
            <p:blipFill>
              <a:blip r:embed="rId6"/>
              <a:stretch>
                <a:fillRect/>
              </a:stretch>
            </p:blipFill>
            <p:spPr>
              <a:xfrm>
                <a:off x="6930267" y="890724"/>
                <a:ext cx="1931115" cy="2047939"/>
              </a:xfrm>
              <a:prstGeom prst="rect">
                <a:avLst/>
              </a:prstGeom>
            </p:spPr>
          </p:pic>
        </mc:Fallback>
      </mc:AlternateContent>
      <p:pic>
        <p:nvPicPr>
          <p:cNvPr id="36" name="Picture 4" descr="Related image">
            <a:extLst>
              <a:ext uri="{FF2B5EF4-FFF2-40B4-BE49-F238E27FC236}">
                <a16:creationId xmlns:a16="http://schemas.microsoft.com/office/drawing/2014/main" id="{E90803D8-4BF9-4493-9177-E8B749BEAE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9167" y="1168596"/>
            <a:ext cx="1122454" cy="1285210"/>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6D03E41F-FBCA-4E67-8EA4-12F923038C41}"/>
              </a:ext>
            </a:extLst>
          </p:cNvPr>
          <p:cNvSpPr txBox="1"/>
          <p:nvPr/>
        </p:nvSpPr>
        <p:spPr>
          <a:xfrm>
            <a:off x="7379175" y="898516"/>
            <a:ext cx="1139864" cy="415498"/>
          </a:xfrm>
          <a:prstGeom prst="rect">
            <a:avLst/>
          </a:prstGeom>
          <a:noFill/>
        </p:spPr>
        <p:txBody>
          <a:bodyPr wrap="none" rtlCol="0">
            <a:spAutoFit/>
          </a:bodyPr>
          <a:lstStyle/>
          <a:p>
            <a:r>
              <a:rPr lang="en-US" sz="2100" dirty="0"/>
              <a:t>Secret: </a:t>
            </a:r>
            <a:r>
              <a:rPr lang="en-US" sz="2100" dirty="0">
                <a:solidFill>
                  <a:srgbClr val="FF0000"/>
                </a:solidFill>
              </a:rPr>
              <a:t>7</a:t>
            </a:r>
          </a:p>
        </p:txBody>
      </p:sp>
      <p:pic>
        <p:nvPicPr>
          <p:cNvPr id="38" name="Picture 3" descr="Machine generated alternative text:&#10;f">
            <a:extLst>
              <a:ext uri="{FF2B5EF4-FFF2-40B4-BE49-F238E27FC236}">
                <a16:creationId xmlns:a16="http://schemas.microsoft.com/office/drawing/2014/main" id="{D6485791-8F9C-43BE-93F7-F41F9845D3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08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3" descr="Machine generated alternative text:&#10;f">
            <a:extLst>
              <a:ext uri="{FF2B5EF4-FFF2-40B4-BE49-F238E27FC236}">
                <a16:creationId xmlns:a16="http://schemas.microsoft.com/office/drawing/2014/main" id="{F8447502-E749-4830-AF29-C35CD62F9B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0963"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3" descr="Machine generated alternative text:&#10;f">
            <a:extLst>
              <a:ext uri="{FF2B5EF4-FFF2-40B4-BE49-F238E27FC236}">
                <a16:creationId xmlns:a16="http://schemas.microsoft.com/office/drawing/2014/main" id="{9FDAD353-114F-4FB0-B609-FFD40AD3DA2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8089"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descr="Machine generated alternative text:&#10;f">
            <a:extLst>
              <a:ext uri="{FF2B5EF4-FFF2-40B4-BE49-F238E27FC236}">
                <a16:creationId xmlns:a16="http://schemas.microsoft.com/office/drawing/2014/main" id="{36830E41-A526-4171-8C1D-9F30A4F03A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6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Machine generated alternative text:&#10;f">
            <a:extLst>
              <a:ext uri="{FF2B5EF4-FFF2-40B4-BE49-F238E27FC236}">
                <a16:creationId xmlns:a16="http://schemas.microsoft.com/office/drawing/2014/main" id="{AFAACE23-5BAE-4895-9460-A1D19D0E228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679" y="1722850"/>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3" descr="Machine generated alternative text:&#10;f">
            <a:extLst>
              <a:ext uri="{FF2B5EF4-FFF2-40B4-BE49-F238E27FC236}">
                <a16:creationId xmlns:a16="http://schemas.microsoft.com/office/drawing/2014/main" id="{51362233-9A69-4C63-A49C-231A1AF554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08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3" descr="Machine generated alternative text:&#10;f">
            <a:extLst>
              <a:ext uri="{FF2B5EF4-FFF2-40B4-BE49-F238E27FC236}">
                <a16:creationId xmlns:a16="http://schemas.microsoft.com/office/drawing/2014/main" id="{7E756EE9-EFA5-44D8-B0E7-3CBF1FE93C7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0963"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3" descr="Machine generated alternative text:&#10;f">
            <a:extLst>
              <a:ext uri="{FF2B5EF4-FFF2-40B4-BE49-F238E27FC236}">
                <a16:creationId xmlns:a16="http://schemas.microsoft.com/office/drawing/2014/main" id="{A53D0480-B60F-4EE3-BCC8-3DEDB9AA0F8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8089"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3" descr="Machine generated alternative text:&#10;f">
            <a:extLst>
              <a:ext uri="{FF2B5EF4-FFF2-40B4-BE49-F238E27FC236}">
                <a16:creationId xmlns:a16="http://schemas.microsoft.com/office/drawing/2014/main" id="{CDC7881D-0981-4385-953C-90A4E0AE549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6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65">
            <a:extLst>
              <a:ext uri="{FF2B5EF4-FFF2-40B4-BE49-F238E27FC236}">
                <a16:creationId xmlns:a16="http://schemas.microsoft.com/office/drawing/2014/main" id="{CFA3A013-0D0C-447B-A654-957840858852}"/>
              </a:ext>
            </a:extLst>
          </p:cNvPr>
          <p:cNvSpPr txBox="1"/>
          <p:nvPr/>
        </p:nvSpPr>
        <p:spPr>
          <a:xfrm>
            <a:off x="7259473" y="1859980"/>
            <a:ext cx="1435162" cy="523220"/>
          </a:xfrm>
          <a:prstGeom prst="rect">
            <a:avLst/>
          </a:prstGeom>
          <a:noFill/>
        </p:spPr>
        <p:txBody>
          <a:bodyPr wrap="square" rtlCol="0">
            <a:spAutoFit/>
          </a:bodyPr>
          <a:lstStyle/>
          <a:p>
            <a:r>
              <a:rPr lang="en-US" sz="1400" dirty="0"/>
              <a:t>Guard with </a:t>
            </a:r>
          </a:p>
          <a:p>
            <a:r>
              <a:rPr lang="en-US" sz="1400" dirty="0"/>
              <a:t>Memory Eraser</a:t>
            </a:r>
          </a:p>
        </p:txBody>
      </p:sp>
      <p:sp>
        <p:nvSpPr>
          <p:cNvPr id="67" name="TextBox 66">
            <a:extLst>
              <a:ext uri="{FF2B5EF4-FFF2-40B4-BE49-F238E27FC236}">
                <a16:creationId xmlns:a16="http://schemas.microsoft.com/office/drawing/2014/main" id="{B916D1B9-2D9A-44EB-B4D7-42A9B199BA7E}"/>
              </a:ext>
            </a:extLst>
          </p:cNvPr>
          <p:cNvSpPr txBox="1"/>
          <p:nvPr/>
        </p:nvSpPr>
        <p:spPr>
          <a:xfrm>
            <a:off x="7190848" y="2551695"/>
            <a:ext cx="1728935" cy="369332"/>
          </a:xfrm>
          <a:prstGeom prst="rect">
            <a:avLst/>
          </a:prstGeom>
          <a:noFill/>
        </p:spPr>
        <p:txBody>
          <a:bodyPr wrap="none" rtlCol="0">
            <a:spAutoFit/>
          </a:bodyPr>
          <a:lstStyle/>
          <a:p>
            <a:r>
              <a:rPr lang="en-US" dirty="0"/>
              <a:t>Restricted Room</a:t>
            </a:r>
          </a:p>
        </p:txBody>
      </p:sp>
      <p:grpSp>
        <p:nvGrpSpPr>
          <p:cNvPr id="39" name="Group 38">
            <a:extLst>
              <a:ext uri="{FF2B5EF4-FFF2-40B4-BE49-F238E27FC236}">
                <a16:creationId xmlns:a16="http://schemas.microsoft.com/office/drawing/2014/main" id="{1D4D406D-7607-42D2-824D-4AC1DE8D31BA}"/>
              </a:ext>
            </a:extLst>
          </p:cNvPr>
          <p:cNvGrpSpPr/>
          <p:nvPr/>
        </p:nvGrpSpPr>
        <p:grpSpPr>
          <a:xfrm>
            <a:off x="4280845" y="1106265"/>
            <a:ext cx="1853015" cy="1224798"/>
            <a:chOff x="8222123" y="2527298"/>
            <a:chExt cx="2470686" cy="1633064"/>
          </a:xfrm>
        </p:grpSpPr>
        <p:grpSp>
          <p:nvGrpSpPr>
            <p:cNvPr id="40" name="Group 39">
              <a:extLst>
                <a:ext uri="{FF2B5EF4-FFF2-40B4-BE49-F238E27FC236}">
                  <a16:creationId xmlns:a16="http://schemas.microsoft.com/office/drawing/2014/main" id="{6A2002E3-3923-4DBB-913B-6AFFDFA98496}"/>
                </a:ext>
              </a:extLst>
            </p:cNvPr>
            <p:cNvGrpSpPr/>
            <p:nvPr/>
          </p:nvGrpSpPr>
          <p:grpSpPr>
            <a:xfrm>
              <a:off x="8222124" y="2527298"/>
              <a:ext cx="2470685" cy="816533"/>
              <a:chOff x="8222124" y="2527298"/>
              <a:chExt cx="2470685" cy="816533"/>
            </a:xfrm>
          </p:grpSpPr>
          <p:pic>
            <p:nvPicPr>
              <p:cNvPr id="70" name="Picture 69" descr="Screen Clipping">
                <a:extLst>
                  <a:ext uri="{FF2B5EF4-FFF2-40B4-BE49-F238E27FC236}">
                    <a16:creationId xmlns:a16="http://schemas.microsoft.com/office/drawing/2014/main" id="{2C7B9041-BBE9-4D53-9003-AB5398CC9B4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71" name="Picture 70" descr="Screen Clipping">
                <a:extLst>
                  <a:ext uri="{FF2B5EF4-FFF2-40B4-BE49-F238E27FC236}">
                    <a16:creationId xmlns:a16="http://schemas.microsoft.com/office/drawing/2014/main" id="{0494417B-F6D3-4EA8-B8E4-040AC6DD326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72" name="Picture 71" descr="Screen Clipping">
                <a:extLst>
                  <a:ext uri="{FF2B5EF4-FFF2-40B4-BE49-F238E27FC236}">
                    <a16:creationId xmlns:a16="http://schemas.microsoft.com/office/drawing/2014/main" id="{9902F6E6-8BD9-47BC-9FD9-6195342002C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73" name="Picture 72" descr="Screen Clipping">
                <a:extLst>
                  <a:ext uri="{FF2B5EF4-FFF2-40B4-BE49-F238E27FC236}">
                    <a16:creationId xmlns:a16="http://schemas.microsoft.com/office/drawing/2014/main" id="{FF20C032-E6F9-42A1-808B-E15363FF6F0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74" name="Picture 73" descr="Screen Clipping">
                <a:extLst>
                  <a:ext uri="{FF2B5EF4-FFF2-40B4-BE49-F238E27FC236}">
                    <a16:creationId xmlns:a16="http://schemas.microsoft.com/office/drawing/2014/main" id="{EAECE8CE-8DDB-430F-94E1-C8946519D79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nvGrpSpPr>
            <p:cNvPr id="41" name="Group 40">
              <a:extLst>
                <a:ext uri="{FF2B5EF4-FFF2-40B4-BE49-F238E27FC236}">
                  <a16:creationId xmlns:a16="http://schemas.microsoft.com/office/drawing/2014/main" id="{D77231F0-2657-4388-BB70-493BACDC0361}"/>
                </a:ext>
              </a:extLst>
            </p:cNvPr>
            <p:cNvGrpSpPr/>
            <p:nvPr/>
          </p:nvGrpSpPr>
          <p:grpSpPr>
            <a:xfrm>
              <a:off x="8222123" y="3343829"/>
              <a:ext cx="2470685" cy="816533"/>
              <a:chOff x="8222124" y="2527298"/>
              <a:chExt cx="2470685" cy="816533"/>
            </a:xfrm>
          </p:grpSpPr>
          <p:pic>
            <p:nvPicPr>
              <p:cNvPr id="42" name="Picture 41" descr="Screen Clipping">
                <a:extLst>
                  <a:ext uri="{FF2B5EF4-FFF2-40B4-BE49-F238E27FC236}">
                    <a16:creationId xmlns:a16="http://schemas.microsoft.com/office/drawing/2014/main" id="{BC19D82F-10E3-463A-BABD-993408837AA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43" name="Picture 42" descr="Screen Clipping">
                <a:extLst>
                  <a:ext uri="{FF2B5EF4-FFF2-40B4-BE49-F238E27FC236}">
                    <a16:creationId xmlns:a16="http://schemas.microsoft.com/office/drawing/2014/main" id="{2F3218FA-7128-4D11-9DA5-55E1AA5386F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44" name="Picture 43" descr="Screen Clipping">
                <a:extLst>
                  <a:ext uri="{FF2B5EF4-FFF2-40B4-BE49-F238E27FC236}">
                    <a16:creationId xmlns:a16="http://schemas.microsoft.com/office/drawing/2014/main" id="{CB5B0643-1EC0-45AC-9F74-7C567D62F58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68" name="Picture 67" descr="Screen Clipping">
                <a:extLst>
                  <a:ext uri="{FF2B5EF4-FFF2-40B4-BE49-F238E27FC236}">
                    <a16:creationId xmlns:a16="http://schemas.microsoft.com/office/drawing/2014/main" id="{8F114E37-BA94-43BD-868A-656C2AEC4AE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69" name="Picture 68" descr="Screen Clipping">
                <a:extLst>
                  <a:ext uri="{FF2B5EF4-FFF2-40B4-BE49-F238E27FC236}">
                    <a16:creationId xmlns:a16="http://schemas.microsoft.com/office/drawing/2014/main" id="{606397D6-E029-4C46-8B15-77D5F055B13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spTree>
    <p:extLst>
      <p:ext uri="{BB962C8B-B14F-4D97-AF65-F5344CB8AC3E}">
        <p14:creationId xmlns:p14="http://schemas.microsoft.com/office/powerpoint/2010/main" val="3524652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EA10-6734-43CA-9A66-C39DC664BC65}"/>
              </a:ext>
            </a:extLst>
          </p:cNvPr>
          <p:cNvSpPr>
            <a:spLocks noGrp="1"/>
          </p:cNvSpPr>
          <p:nvPr>
            <p:ph type="title"/>
          </p:nvPr>
        </p:nvSpPr>
        <p:spPr/>
        <p:txBody>
          <a:bodyPr/>
          <a:lstStyle/>
          <a:p>
            <a:r>
              <a:rPr lang="en-US" dirty="0"/>
              <a:t>Meltdown Attack Analogy</a:t>
            </a:r>
            <a:endParaRPr lang="en-SE" dirty="0"/>
          </a:p>
        </p:txBody>
      </p:sp>
      <p:graphicFrame>
        <p:nvGraphicFramePr>
          <p:cNvPr id="4" name="Table 4">
            <a:extLst>
              <a:ext uri="{FF2B5EF4-FFF2-40B4-BE49-F238E27FC236}">
                <a16:creationId xmlns:a16="http://schemas.microsoft.com/office/drawing/2014/main" id="{D60BFAC9-3A3A-49C7-BBD3-294AC022425F}"/>
              </a:ext>
            </a:extLst>
          </p:cNvPr>
          <p:cNvGraphicFramePr>
            <a:graphicFrameLocks noGrp="1"/>
          </p:cNvGraphicFramePr>
          <p:nvPr>
            <p:ph idx="1"/>
          </p:nvPr>
        </p:nvGraphicFramePr>
        <p:xfrm>
          <a:off x="152400" y="1285875"/>
          <a:ext cx="8668071" cy="1681480"/>
        </p:xfrm>
        <a:graphic>
          <a:graphicData uri="http://schemas.openxmlformats.org/drawingml/2006/table">
            <a:tbl>
              <a:tblPr firstRow="1" bandRow="1">
                <a:tableStyleId>{5C22544A-7EE6-4342-B048-85BDC9FD1C3A}</a:tableStyleId>
              </a:tblPr>
              <a:tblGrid>
                <a:gridCol w="1971328">
                  <a:extLst>
                    <a:ext uri="{9D8B030D-6E8A-4147-A177-3AD203B41FA5}">
                      <a16:colId xmlns:a16="http://schemas.microsoft.com/office/drawing/2014/main" val="3055325188"/>
                    </a:ext>
                  </a:extLst>
                </a:gridCol>
                <a:gridCol w="2736304">
                  <a:extLst>
                    <a:ext uri="{9D8B030D-6E8A-4147-A177-3AD203B41FA5}">
                      <a16:colId xmlns:a16="http://schemas.microsoft.com/office/drawing/2014/main" val="1915815745"/>
                    </a:ext>
                  </a:extLst>
                </a:gridCol>
                <a:gridCol w="3960439">
                  <a:extLst>
                    <a:ext uri="{9D8B030D-6E8A-4147-A177-3AD203B41FA5}">
                      <a16:colId xmlns:a16="http://schemas.microsoft.com/office/drawing/2014/main" val="1398959530"/>
                    </a:ext>
                  </a:extLst>
                </a:gridCol>
              </a:tblGrid>
              <a:tr h="370840">
                <a:tc>
                  <a:txBody>
                    <a:bodyPr/>
                    <a:lstStyle/>
                    <a:p>
                      <a:r>
                        <a:rPr lang="en-US" sz="1600" dirty="0"/>
                        <a:t>Lightbulbs</a:t>
                      </a:r>
                      <a:endParaRPr lang="en-SE" sz="1600" dirty="0"/>
                    </a:p>
                  </a:txBody>
                  <a:tcPr/>
                </a:tc>
                <a:tc>
                  <a:txBody>
                    <a:bodyPr/>
                    <a:lstStyle/>
                    <a:p>
                      <a:r>
                        <a:rPr lang="en-US" sz="1600" dirty="0"/>
                        <a:t>Your memory in your brain</a:t>
                      </a:r>
                      <a:endParaRPr lang="en-SE" sz="1600" dirty="0"/>
                    </a:p>
                  </a:txBody>
                  <a:tcPr/>
                </a:tc>
                <a:tc>
                  <a:txBody>
                    <a:bodyPr/>
                    <a:lstStyle/>
                    <a:p>
                      <a:r>
                        <a:rPr lang="en-US" sz="1600" dirty="0"/>
                        <a:t>Guard erasing your memory</a:t>
                      </a:r>
                      <a:endParaRPr lang="en-SE" sz="1600" dirty="0"/>
                    </a:p>
                  </a:txBody>
                  <a:tcPr/>
                </a:tc>
                <a:extLst>
                  <a:ext uri="{0D108BD9-81ED-4DB2-BD59-A6C34878D82A}">
                    <a16:rowId xmlns:a16="http://schemas.microsoft.com/office/drawing/2014/main" val="1444676321"/>
                  </a:ext>
                </a:extLst>
              </a:tr>
              <a:tr h="370840">
                <a:tc>
                  <a:txBody>
                    <a:bodyPr/>
                    <a:lstStyle/>
                    <a:p>
                      <a:r>
                        <a:rPr lang="en-US" sz="1600" dirty="0"/>
                        <a:t>Attacker’s probing array for </a:t>
                      </a:r>
                      <a:r>
                        <a:rPr lang="en-US" sz="1800" b="0" i="0" u="none" strike="noStrike" kern="1200" baseline="0" dirty="0">
                          <a:solidFill>
                            <a:schemeClr val="dk1"/>
                          </a:solidFill>
                          <a:latin typeface="+mn-lt"/>
                          <a:ea typeface="+mn-ea"/>
                          <a:cs typeface="+mn-cs"/>
                        </a:rPr>
                        <a:t>FLUSH+RELOAD</a:t>
                      </a:r>
                      <a:r>
                        <a:rPr lang="en-US" sz="1600" dirty="0"/>
                        <a:t> array[256*STEPSIZE] </a:t>
                      </a:r>
                      <a:endParaRPr lang="en-SE"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Attacker program reads the secret value into variable </a:t>
                      </a:r>
                      <a:r>
                        <a:rPr lang="en-US" sz="1600" dirty="0" err="1"/>
                        <a:t>kernel_data</a:t>
                      </a:r>
                      <a:r>
                        <a:rPr lang="en-US" sz="1600" dirty="0"/>
                        <a:t> = *</a:t>
                      </a:r>
                      <a:r>
                        <a:rPr lang="en-US" sz="1600" dirty="0" err="1"/>
                        <a:t>kernel_data_addr</a:t>
                      </a:r>
                      <a:r>
                        <a:rPr lang="en-US" altLang="zh-CN" sz="1600" dirty="0"/>
                        <a:t>)</a:t>
                      </a:r>
                      <a:endParaRPr lang="en-US" sz="1600" dirty="0"/>
                    </a:p>
                  </a:txBody>
                  <a:tcPr/>
                </a:tc>
                <a:tc>
                  <a:txBody>
                    <a:bodyPr/>
                    <a:lstStyle/>
                    <a:p>
                      <a:r>
                        <a:rPr lang="en-US" sz="1600" dirty="0"/>
                        <a:t>CPU rollbacks variable assignment to </a:t>
                      </a:r>
                      <a:r>
                        <a:rPr lang="en-US" sz="1600" dirty="0" err="1"/>
                        <a:t>kernel_data</a:t>
                      </a:r>
                      <a:r>
                        <a:rPr lang="en-US" sz="1600" dirty="0"/>
                        <a:t>,  but cannot affect cache contents (turn off the lightbulb that you have turned on before to encode the secret *</a:t>
                      </a:r>
                      <a:r>
                        <a:rPr lang="en-US" sz="1600" dirty="0" err="1"/>
                        <a:t>kernel_data_addr</a:t>
                      </a:r>
                      <a:r>
                        <a:rPr lang="en-US" sz="1600" dirty="0"/>
                        <a:t>)</a:t>
                      </a:r>
                    </a:p>
                  </a:txBody>
                  <a:tcPr/>
                </a:tc>
                <a:extLst>
                  <a:ext uri="{0D108BD9-81ED-4DB2-BD59-A6C34878D82A}">
                    <a16:rowId xmlns:a16="http://schemas.microsoft.com/office/drawing/2014/main" val="3740232438"/>
                  </a:ext>
                </a:extLst>
              </a:tr>
            </a:tbl>
          </a:graphicData>
        </a:graphic>
      </p:graphicFrame>
    </p:spTree>
    <p:extLst>
      <p:ext uri="{BB962C8B-B14F-4D97-AF65-F5344CB8AC3E}">
        <p14:creationId xmlns:p14="http://schemas.microsoft.com/office/powerpoint/2010/main" val="3233808189"/>
      </p:ext>
    </p:extLst>
  </p:cSld>
  <p:clrMapOvr>
    <a:masterClrMapping/>
  </p:clrMapOvr>
</p:sld>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TightTImeNewRoman.potx" id="{59447852-37EA-4ABF-BBFF-150E12CDFC2B}" vid="{F76BE00F-24B4-4E55-8BA2-E9C4295DBD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4C9F4636FD8CF4DBA576E51CE9A9557" ma:contentTypeVersion="2" ma:contentTypeDescription="Create a new document." ma:contentTypeScope="" ma:versionID="f81b2d1ebf067b2fadb277216ce19594">
  <xsd:schema xmlns:xsd="http://www.w3.org/2001/XMLSchema" xmlns:xs="http://www.w3.org/2001/XMLSchema" xmlns:p="http://schemas.microsoft.com/office/2006/metadata/properties" xmlns:ns3="221e1496-d443-4306-ad63-a100e0046a13" targetNamespace="http://schemas.microsoft.com/office/2006/metadata/properties" ma:root="true" ma:fieldsID="090bdcfad224ed1fbc2c710fa119c475" ns3:_="">
    <xsd:import namespace="221e1496-d443-4306-ad63-a100e0046a1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e1496-d443-4306-ad63-a100e0046a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7B2AAA-3E84-49CC-BE6D-CB4399E554EF}">
  <ds:schemaRefs>
    <ds:schemaRef ds:uri="http://schemas.microsoft.com/sharepoint/v3/contenttype/forms"/>
  </ds:schemaRefs>
</ds:datastoreItem>
</file>

<file path=customXml/itemProps2.xml><?xml version="1.0" encoding="utf-8"?>
<ds:datastoreItem xmlns:ds="http://schemas.openxmlformats.org/officeDocument/2006/customXml" ds:itemID="{29A97BC6-6203-4F30-B7CB-9CE25787E7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e1496-d443-4306-ad63-a100e0046a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B8D1CD2-3289-4F40-8C3A-CFDE35750563}">
  <ds:schemaRefs>
    <ds:schemaRef ds:uri="221e1496-d443-4306-ad63-a100e0046a13"/>
    <ds:schemaRef ds:uri="http://schemas.microsoft.com/office/2006/documentManagement/types"/>
    <ds:schemaRef ds:uri="http://purl.org/dc/elements/1.1/"/>
    <ds:schemaRef ds:uri="http://schemas.microsoft.com/office/infopath/2007/PartnerControls"/>
    <ds:schemaRef ds:uri="http://purl.org/dc/dcmitype/"/>
    <ds:schemaRef ds:uri="http://schemas.microsoft.com/office/2006/metadata/propertie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_TemplateTightTImeNewRoman</Template>
  <TotalTime>25</TotalTime>
  <Words>879</Words>
  <Application>Microsoft Office PowerPoint</Application>
  <PresentationFormat>On-screen Show (4:3)</PresentationFormat>
  <Paragraphs>60</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Cambria Math</vt:lpstr>
      <vt:lpstr>Times New Roman</vt:lpstr>
      <vt:lpstr>_Template</vt:lpstr>
      <vt:lpstr>Meltdown Spectre Notes</vt:lpstr>
      <vt:lpstr>Meltdown</vt:lpstr>
      <vt:lpstr>Spectre</vt:lpstr>
      <vt:lpstr>Meltdown Attack Analogy</vt:lpstr>
      <vt:lpstr>Meltdown Attack Analogy</vt:lpstr>
      <vt:lpstr>Meltdown Attack Analogy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Zonghua Gu</dc:creator>
  <cp:lastModifiedBy>Zonghua Gu</cp:lastModifiedBy>
  <cp:revision>7</cp:revision>
  <dcterms:created xsi:type="dcterms:W3CDTF">2020-05-06T09:58:30Z</dcterms:created>
  <dcterms:modified xsi:type="dcterms:W3CDTF">2020-05-06T10:29:15Z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0x01010004C9F4636FD8CF4DBA576E51CE9A9557</vt:lpwstr>
  </property>
</Properties>
</file>