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68" d="100"/>
          <a:sy n="68" d="100"/>
        </p:scale>
        <p:origin x="211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312"/>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6/11/2020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smtClean="0"/>
              <a:t>Suppose a website echoes user-supplied data, e.g., his name, back to user on the html page.</a:t>
            </a:r>
          </a:p>
          <a:p>
            <a:pPr lvl="0" rtl="0">
              <a:spcBef>
                <a:spcPts val="0"/>
              </a:spcBef>
              <a:buClr>
                <a:schemeClr val="dk1"/>
              </a:buClr>
              <a:buSzPct val="25000"/>
              <a:buFont typeface="Arial"/>
              <a:buNone/>
            </a:pPr>
            <a:endParaRPr lang="en-SE" sz="1200" dirty="0" smtClean="0">
              <a:solidFill>
                <a:schemeClr val="dk1"/>
              </a:solidFill>
            </a:endParaRPr>
          </a:p>
          <a:p>
            <a:pPr lvl="0" rtl="0">
              <a:spcBef>
                <a:spcPts val="0"/>
              </a:spcBef>
              <a:buClr>
                <a:schemeClr val="dk1"/>
              </a:buClr>
              <a:buSzPct val="25000"/>
              <a:buFont typeface="Arial"/>
              <a:buNone/>
            </a:pPr>
            <a:r>
              <a:rPr lang="en-US" sz="1200" dirty="0" smtClean="0">
                <a:solidFill>
                  <a:schemeClr val="dk1"/>
                </a:solidFill>
              </a:rPr>
              <a:t>For </a:t>
            </a:r>
            <a:r>
              <a:rPr lang="en-US" sz="1200" dirty="0">
                <a:solidFill>
                  <a:schemeClr val="dk1"/>
                </a:solidFill>
              </a:rPr>
              <a:t>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smtClean="0"/>
              <a:t>T</a:t>
            </a:r>
            <a:r>
              <a:rPr lang="en-US" dirty="0" smtClean="0"/>
              <a:t>h</a:t>
            </a:r>
            <a:r>
              <a:rPr lang="en-SE" dirty="0" smtClean="0"/>
              <a:t>e script is</a:t>
            </a:r>
            <a:r>
              <a:rPr lang="en-SE" baseline="0" dirty="0" smtClean="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smtClean="0">
                <a:solidFill>
                  <a:schemeClr val="dk1"/>
                </a:solidFill>
              </a:rPr>
              <a:t>https://owasp.org/www-community/attacks/xss/</a:t>
            </a:r>
            <a:endParaRPr lang="en-SE" sz="1200" dirty="0" smtClean="0">
              <a:solidFill>
                <a:schemeClr val="dk1"/>
              </a:solidFill>
            </a:endParaRPr>
          </a:p>
          <a:p>
            <a:r>
              <a:rPr lang="en-GB" sz="1200" b="1" i="0" kern="1200" dirty="0" smtClean="0">
                <a:solidFill>
                  <a:schemeClr val="tx1"/>
                </a:solidFill>
                <a:effectLst/>
                <a:latin typeface="Arial" pitchFamily="-107" charset="0"/>
                <a:ea typeface="+mn-ea"/>
                <a:cs typeface="+mn-cs"/>
              </a:rPr>
              <a:t>Reflected XSS Attacks</a:t>
            </a:r>
          </a:p>
          <a:p>
            <a:r>
              <a:rPr lang="en-GB" sz="1200" b="0" i="0" kern="1200" dirty="0" smtClean="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smtClean="0">
              <a:solidFill>
                <a:schemeClr val="tx1"/>
              </a:solidFill>
              <a:effectLst/>
              <a:latin typeface="Arial" pitchFamily="-107" charset="0"/>
              <a:ea typeface="+mn-ea"/>
              <a:cs typeface="+mn-cs"/>
            </a:endParaRPr>
          </a:p>
          <a:p>
            <a:r>
              <a:rPr lang="en-GB" sz="1200" b="1" i="0" kern="1200" dirty="0" smtClean="0">
                <a:solidFill>
                  <a:schemeClr val="tx1"/>
                </a:solidFill>
                <a:effectLst/>
                <a:latin typeface="Arial" pitchFamily="-107" charset="0"/>
                <a:ea typeface="+mn-ea"/>
                <a:cs typeface="+mn-cs"/>
              </a:rPr>
              <a:t>Stored XSS Attacks</a:t>
            </a:r>
          </a:p>
          <a:p>
            <a:r>
              <a:rPr lang="en-GB" sz="1200" b="0" i="0" kern="1200" dirty="0" smtClean="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smtClean="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smtClean="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threat 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r>
              <a:rPr lang="en-US" sz="1200" dirty="0" smtClean="0">
                <a:solidFill>
                  <a:schemeClr val="dk1"/>
                </a:solidFill>
              </a:rPr>
              <a:t>.</a:t>
            </a:r>
            <a:endParaRPr lang="en-SE" sz="1200" dirty="0" smtClean="0">
              <a:solidFill>
                <a:schemeClr val="dk1"/>
              </a:solidFill>
            </a:endParaRPr>
          </a:p>
          <a:p>
            <a:pPr lvl="0" rtl="0">
              <a:spcBef>
                <a:spcPts val="0"/>
              </a:spcBef>
              <a:buClr>
                <a:schemeClr val="dk1"/>
              </a:buClr>
              <a:buSzPct val="25000"/>
              <a:buFont typeface="Times New Roman"/>
              <a:buNone/>
            </a:pPr>
            <a:r>
              <a:rPr lang="en-GB" sz="1200" dirty="0" smtClean="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smtClean="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US" sz="1200" dirty="0" smtClean="0">
                <a:solidFill>
                  <a:schemeClr val="dk1"/>
                </a:solidFill>
              </a:rPr>
              <a:t>.</a:t>
            </a:r>
            <a:r>
              <a:rPr lang="en-SE" sz="1200" dirty="0" smtClean="0">
                <a:solidFill>
                  <a:schemeClr val="dk1"/>
                </a:solidFill>
              </a:rPr>
              <a:t> </a:t>
            </a:r>
            <a:r>
              <a:rPr lang="en-US" sz="1200" dirty="0" smtClean="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smtClean="0"/>
          </a:p>
          <a:p>
            <a:r>
              <a:rPr lang="en-US" dirty="0" smtClean="0"/>
              <a:t>If a website allows users to input content without controls, </a:t>
            </a:r>
            <a:r>
              <a:rPr lang="en-SE" dirty="0" smtClean="0"/>
              <a:t>,e.g., s</a:t>
            </a:r>
            <a:r>
              <a:rPr lang="en-US" dirty="0" err="1" smtClean="0"/>
              <a:t>ocial</a:t>
            </a:r>
            <a:r>
              <a:rPr lang="en-US" dirty="0" smtClean="0"/>
              <a:t> networking sites, blogs, forums, then attackers can insert malicious code as well.</a:t>
            </a:r>
            <a:endParaRPr lang="en-SE" dirty="0" smtClean="0"/>
          </a:p>
          <a:p>
            <a:r>
              <a:rPr lang="en-GB" dirty="0" smtClean="0"/>
              <a:t>malicious scripts are injected into otherwise benign and trusted websites. </a:t>
            </a:r>
            <a:endParaRPr lang="en-US" dirty="0" smtClean="0"/>
          </a:p>
          <a:p>
            <a:endParaRPr lang="en-US" dirty="0" smtClean="0"/>
          </a:p>
          <a:p>
            <a:pPr lvl="1"/>
            <a:endParaRPr lang="en-US" dirty="0" smtClean="0"/>
          </a:p>
          <a:p>
            <a:endParaRPr lang="en-US" dirty="0" smtClean="0"/>
          </a:p>
          <a:p>
            <a:endParaRPr lang="en-SE" dirty="0" smtClean="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endParaRPr lang="en-SE"/>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smtClean="0">
                <a:solidFill>
                  <a:schemeClr val="dk1"/>
                </a:solidFill>
              </a:rPr>
              <a:t>Supposr a </a:t>
            </a:r>
            <a:r>
              <a:rPr lang="en-US" dirty="0" smtClean="0">
                <a:solidFill>
                  <a:schemeClr val="dk1"/>
                </a:solidFill>
              </a:rPr>
              <a:t>website allow</a:t>
            </a:r>
            <a:r>
              <a:rPr lang="en-SE" dirty="0" smtClean="0">
                <a:solidFill>
                  <a:schemeClr val="dk1"/>
                </a:solidFill>
              </a:rPr>
              <a:t>s</a:t>
            </a:r>
            <a:r>
              <a:rPr lang="en-US" dirty="0" smtClean="0">
                <a:solidFill>
                  <a:schemeClr val="dk1"/>
                </a:solidFill>
              </a:rPr>
              <a:t> </a:t>
            </a:r>
            <a:r>
              <a:rPr lang="en-US" dirty="0">
                <a:solidFill>
                  <a:schemeClr val="dk1"/>
                </a:solidFill>
              </a:rPr>
              <a:t>users to input data and then </a:t>
            </a:r>
            <a:r>
              <a:rPr lang="en-US" dirty="0" smtClean="0">
                <a:solidFill>
                  <a:schemeClr val="dk1"/>
                </a:solidFill>
              </a:rPr>
              <a:t>echo</a:t>
            </a:r>
            <a:r>
              <a:rPr lang="en-SE" dirty="0" smtClean="0">
                <a:solidFill>
                  <a:schemeClr val="dk1"/>
                </a:solidFill>
              </a:rPr>
              <a:t>s</a:t>
            </a:r>
            <a:r>
              <a:rPr lang="en-US" dirty="0" smtClean="0">
                <a:solidFill>
                  <a:schemeClr val="dk1"/>
                </a:solidFill>
              </a:rPr>
              <a:t> </a:t>
            </a:r>
            <a:r>
              <a:rPr lang="en-US" dirty="0">
                <a:solidFill>
                  <a:schemeClr val="dk1"/>
                </a:solidFill>
              </a:rPr>
              <a:t>the data back, that is, include the user-input data in the html page to the user’s browser. Such </a:t>
            </a:r>
            <a:r>
              <a:rPr lang="en-US" dirty="0" smtClean="0">
                <a:solidFill>
                  <a:schemeClr val="dk1"/>
                </a:solidFill>
              </a:rPr>
              <a:t>websites </a:t>
            </a:r>
            <a:r>
              <a:rPr lang="en-US" dirty="0">
                <a:solidFill>
                  <a:schemeClr val="dk1"/>
                </a:solidFill>
              </a:rPr>
              <a:t>include social networking sites,  blogs, etc</a:t>
            </a:r>
            <a:r>
              <a:rPr lang="en-US" dirty="0" smtClean="0">
                <a:solidFill>
                  <a:schemeClr val="dk1"/>
                </a:solidFill>
              </a:rPr>
              <a:t>.</a:t>
            </a:r>
            <a:endParaRPr lang="en-SE" dirty="0" smtClean="0"/>
          </a:p>
          <a:p>
            <a:r>
              <a:rPr lang="en-US" dirty="0" smtClean="0"/>
              <a:t>Suppose </a:t>
            </a:r>
            <a:r>
              <a:rPr lang="en-US" dirty="0"/>
              <a:t>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smtClean="0">
                <a:solidFill>
                  <a:schemeClr val="dk1"/>
                </a:solidFill>
              </a:rPr>
              <a:t>he </a:t>
            </a:r>
            <a:r>
              <a:rPr lang="en-US" dirty="0">
                <a:solidFill>
                  <a:schemeClr val="dk1"/>
                </a:solidFill>
              </a:rPr>
              <a:t>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a:t>
            </a:r>
            <a:r>
              <a:rPr lang="en-US" dirty="0" smtClean="0"/>
              <a:t>vulnerable</a:t>
            </a:r>
            <a:r>
              <a:rPr lang="en-SE" dirty="0" smtClean="0"/>
              <a:t>, trusted</a:t>
            </a:r>
            <a:r>
              <a:rPr lang="en-US" dirty="0" smtClean="0"/>
              <a:t> </a:t>
            </a:r>
            <a:r>
              <a:rPr lang="en-US" dirty="0"/>
              <a:t>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a:t>
            </a:r>
            <a:r>
              <a:rPr lang="en-US" dirty="0" smtClean="0"/>
              <a:t>script</a:t>
            </a:r>
            <a:r>
              <a:rPr lang="en-SE" dirty="0" smtClean="0"/>
              <a:t> since it </a:t>
            </a:r>
            <a:r>
              <a:rPr lang="en-GB" kern="1200" dirty="0" smtClean="0">
                <a:latin typeface="Arial" pitchFamily="-107" charset="0"/>
              </a:rPr>
              <a:t>came </a:t>
            </a:r>
            <a:r>
              <a:rPr lang="en-GB" kern="1200" dirty="0">
                <a:latin typeface="Arial" pitchFamily="-107" charset="0"/>
              </a:rPr>
              <a:t>from a </a:t>
            </a:r>
            <a:r>
              <a:rPr lang="en-GB" kern="1200" dirty="0" smtClean="0">
                <a:latin typeface="Arial" pitchFamily="-107" charset="0"/>
              </a:rPr>
              <a:t>trusted </a:t>
            </a:r>
            <a:r>
              <a:rPr lang="en-SE" kern="1200" dirty="0" smtClean="0">
                <a:latin typeface="Arial" pitchFamily="-107" charset="0"/>
              </a:rPr>
              <a:t>site</a:t>
            </a:r>
            <a:r>
              <a:rPr lang="en-US" dirty="0"/>
              <a:t> </a:t>
            </a:r>
            <a:r>
              <a:rPr lang="en-US" dirty="0" smtClean="0"/>
              <a:t>naive.com</a:t>
            </a:r>
            <a:r>
              <a:rPr lang="en-SE" dirty="0" smtClean="0"/>
              <a:t>,</a:t>
            </a:r>
            <a:r>
              <a:rPr lang="en-US" dirty="0" smtClean="0"/>
              <a:t> </a:t>
            </a:r>
            <a:r>
              <a:rPr lang="en-US" dirty="0"/>
              <a:t>which </a:t>
            </a:r>
            <a:r>
              <a:rPr lang="en-SE" dirty="0" smtClean="0"/>
              <a:t>may </a:t>
            </a:r>
            <a:r>
              <a:rPr lang="en-US" dirty="0" smtClean="0"/>
              <a:t>steal </a:t>
            </a:r>
            <a:r>
              <a:rPr lang="en-US" dirty="0"/>
              <a:t>the cookie to </a:t>
            </a:r>
            <a:r>
              <a:rPr lang="en-SE" dirty="0" smtClean="0"/>
              <a:t>nai</a:t>
            </a:r>
            <a:r>
              <a:rPr lang="en-US" dirty="0" smtClean="0"/>
              <a:t>ve.com </a:t>
            </a:r>
            <a:r>
              <a:rPr lang="en-US" dirty="0"/>
              <a:t>and </a:t>
            </a:r>
            <a:r>
              <a:rPr lang="en-US" dirty="0" smtClean="0"/>
              <a:t>send </a:t>
            </a:r>
            <a:r>
              <a:rPr lang="en-US" dirty="0"/>
              <a:t>it to </a:t>
            </a:r>
            <a:r>
              <a:rPr lang="en-SE" dirty="0" smtClean="0"/>
              <a:t>the</a:t>
            </a:r>
            <a:r>
              <a:rPr lang="en-US" dirty="0" smtClean="0"/>
              <a:t> </a:t>
            </a:r>
            <a:r>
              <a:rPr lang="en-US" dirty="0"/>
              <a:t>attacker.</a:t>
            </a:r>
          </a:p>
          <a:p>
            <a:r>
              <a:rPr lang="en-US" dirty="0"/>
              <a:t>So what if evil.com gets the cookie for naive.com? Cookies can include session authenticators for naive.com, that is, the attacker can now impersonate the </a:t>
            </a:r>
            <a:r>
              <a:rPr lang="en-US" dirty="0" smtClean="0"/>
              <a:t>user.</a:t>
            </a:r>
            <a:endParaRPr lang="en-US" dirty="0"/>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smtClean="0"/>
              <a:t>data, </a:t>
            </a:r>
            <a:r>
              <a:rPr lang="en-US" dirty="0" smtClean="0"/>
              <a:t>not </a:t>
            </a:r>
            <a:r>
              <a:rPr lang="en-US" dirty="0"/>
              <a:t>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smtClean="0"/>
              <a:t>Log</a:t>
            </a:r>
            <a:r>
              <a:rPr lang="en-SE" dirty="0" smtClean="0"/>
              <a:t> </a:t>
            </a:r>
            <a:r>
              <a:rPr lang="en-US" dirty="0" smtClean="0"/>
              <a:t>off </a:t>
            </a:r>
            <a:r>
              <a:rPr lang="en-US" dirty="0"/>
              <a:t>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smtClean="0">
                <a:solidFill>
                  <a:schemeClr val="dk1"/>
                </a:solidFill>
              </a:rPr>
              <a:t>S</a:t>
            </a:r>
            <a:r>
              <a:rPr lang="en-US" sz="2800" dirty="0" err="1" smtClean="0">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smtClean="0">
                <a:solidFill>
                  <a:schemeClr val="dk1"/>
                </a:solidFill>
              </a:rPr>
              <a:t>F</a:t>
            </a:r>
            <a:r>
              <a:rPr lang="en-US" sz="2800" dirty="0" err="1" smtClean="0">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Site Scripting</a:t>
            </a:r>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a:t>
            </a:r>
            <a:r>
              <a:rPr lang="en-US" dirty="0" smtClean="0"/>
              <a:t>may be</a:t>
            </a:r>
            <a:r>
              <a:rPr lang="en-US" dirty="0" smtClean="0"/>
              <a:t> </a:t>
            </a:r>
            <a:r>
              <a:rPr lang="en-US" dirty="0"/>
              <a:t>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t>
            </a:r>
            <a:r>
              <a:rPr lang="en-US" dirty="0" smtClean="0"/>
              <a:t>A, B</a:t>
            </a:r>
            <a:r>
              <a:rPr lang="en-US" dirty="0"/>
              <a:t>,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a:t>
            </a:r>
            <a:r>
              <a:rPr lang="en-US" dirty="0" smtClean="0"/>
              <a:t>website(s</a:t>
            </a:r>
            <a:r>
              <a:rPr lang="en-US" dirty="0"/>
              <a:t>)</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smtClean="0"/>
              <a:t>it </a:t>
            </a:r>
            <a:r>
              <a:rPr lang="en-US" dirty="0" smtClean="0"/>
              <a:t>may </a:t>
            </a:r>
            <a:r>
              <a:rPr lang="en-US" dirty="0"/>
              <a:t>have security vulnerabilities that allow attackers to inject malicious content that gets passed onto the users visiting the </a:t>
            </a:r>
            <a:r>
              <a:rPr lang="en-US" dirty="0" smtClean="0"/>
              <a:t>website</a:t>
            </a:r>
            <a:r>
              <a:rPr lang="en-US" dirty="0"/>
              <a:t>. </a:t>
            </a:r>
          </a:p>
          <a:p>
            <a:pPr lvl="1"/>
            <a:r>
              <a:rPr lang="en-US" dirty="0"/>
              <a:t>Or the </a:t>
            </a:r>
            <a:r>
              <a:rPr lang="en-US" dirty="0" smtClean="0"/>
              <a:t>website </a:t>
            </a:r>
            <a:r>
              <a:rPr lang="en-US" dirty="0"/>
              <a:t>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t>
            </a:r>
            <a:r>
              <a:rPr lang="en-US" dirty="0" smtClean="0">
                <a:solidFill>
                  <a:schemeClr val="dk1"/>
                </a:solidFill>
              </a:rPr>
              <a:t>applications may have security vulnerabilities. </a:t>
            </a:r>
            <a:endParaRPr lang="en-SE" dirty="0" smtClean="0">
              <a:solidFill>
                <a:schemeClr val="dk1"/>
              </a:solidFill>
            </a:endParaRPr>
          </a:p>
          <a:p>
            <a:r>
              <a:rPr lang="en-US" dirty="0" smtClean="0">
                <a:solidFill>
                  <a:schemeClr val="dk1"/>
                </a:solidFill>
              </a:rPr>
              <a:t>Furthermore</a:t>
            </a:r>
            <a:r>
              <a:rPr lang="en-US" dirty="0">
                <a:solidFill>
                  <a:schemeClr val="dk1"/>
                </a:solidFill>
              </a:rPr>
              <a:t>,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2907</Words>
  <Application>Microsoft Office PowerPoint</Application>
  <PresentationFormat>On-screen Show (4:3)</PresentationFormat>
  <Paragraphs>268</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Gloria Hallelujah</vt:lpstr>
      <vt:lpstr>ＭＳ Ｐゴシック</vt:lpstr>
      <vt:lpstr>宋体</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323</cp:revision>
  <dcterms:created xsi:type="dcterms:W3CDTF">2014-08-18T03:27:50Z</dcterms:created>
  <dcterms:modified xsi:type="dcterms:W3CDTF">2020-06-11T06:25:43Z</dcterms:modified>
</cp:coreProperties>
</file>