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notesSlides/notesSlide9.xml" ContentType="application/vnd.openxmlformats-officedocument.presentationml.notesSlide+xml"/>
  <Override PartName="/ppt/ink/ink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1" r:id="rId3"/>
    <p:sldId id="656" r:id="rId4"/>
    <p:sldId id="634" r:id="rId5"/>
    <p:sldId id="387" r:id="rId6"/>
    <p:sldId id="668" r:id="rId7"/>
    <p:sldId id="792" r:id="rId8"/>
    <p:sldId id="284" r:id="rId9"/>
    <p:sldId id="784" r:id="rId10"/>
    <p:sldId id="790" r:id="rId11"/>
    <p:sldId id="783" r:id="rId12"/>
    <p:sldId id="285" r:id="rId13"/>
    <p:sldId id="261" r:id="rId14"/>
    <p:sldId id="260" r:id="rId15"/>
    <p:sldId id="798" r:id="rId16"/>
    <p:sldId id="265" r:id="rId17"/>
    <p:sldId id="267" r:id="rId18"/>
    <p:sldId id="268" r:id="rId19"/>
    <p:sldId id="799" r:id="rId20"/>
    <p:sldId id="292" r:id="rId21"/>
    <p:sldId id="791" r:id="rId22"/>
    <p:sldId id="797" r:id="rId23"/>
    <p:sldId id="789" r:id="rId24"/>
    <p:sldId id="782" r:id="rId25"/>
    <p:sldId id="766" r:id="rId26"/>
    <p:sldId id="289" r:id="rId27"/>
    <p:sldId id="275" r:id="rId28"/>
    <p:sldId id="277" r:id="rId29"/>
    <p:sldId id="287" r:id="rId30"/>
    <p:sldId id="800" r:id="rId31"/>
    <p:sldId id="802" r:id="rId32"/>
    <p:sldId id="801" r:id="rId33"/>
    <p:sldId id="80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p:cViewPr varScale="1">
        <p:scale>
          <a:sx n="123" d="100"/>
          <a:sy n="123" d="100"/>
        </p:scale>
        <p:origin x="1176" y="102"/>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16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2"/>
    </inkml:context>
    <inkml:brush xml:id="br0">
      <inkml:brushProperty name="width" value="0.1" units="cm"/>
      <inkml:brushProperty name="height" value="0.1" units="cm"/>
      <inkml:brushProperty name="color" value="#3165BB"/>
    </inkml:brush>
  </inkml:definitions>
  <inkml:trace contextRef="#ctx0" brushRef="#br0">1 1,'3957'0,"-3957"4600,-3957-4600,3957-4600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4"/>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6T16:41:40.753"/>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ware.intel.com/security-software-guidance/insights/deep-dive-retpoline-branch-target-injection-mitigation#speculation_barrier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Plays two </a:t>
            </a:r>
            <a:r>
              <a:rPr lang="en-US" sz="1200" b="1" i="0" u="none" strike="noStrike" kern="1200" dirty="0" err="1">
                <a:solidFill>
                  <a:schemeClr val="tx1"/>
                </a:solidFill>
                <a:effectLst/>
                <a:latin typeface="+mn-lt"/>
                <a:ea typeface="+mn-ea"/>
                <a:cs typeface="+mn-cs"/>
              </a:rPr>
              <a:t>rolessimultaneously</a:t>
            </a:r>
            <a:r>
              <a:rPr lang="en-US" sz="1200" b="1" i="0" u="none" strike="noStrike" kern="1200" dirty="0">
                <a:solidFill>
                  <a:schemeClr val="tx1"/>
                </a:solidFill>
                <a:effectLst/>
                <a:latin typeface="+mn-lt"/>
                <a:ea typeface="+mn-ea"/>
                <a:cs typeface="+mn-cs"/>
              </a:rPr>
              <a:t> </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1) variable assignment to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in memory AND</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2) Probing array in cache</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N/A</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Rollback value of 1)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(turn off lightbulbs)  but cannot affect 2) the probing array (lightbulb stays warm) </a:t>
            </a:r>
            <a:endParaRPr lang="en-SE" sz="1200" b="0" i="0" u="none" strike="noStrike" kern="1200" dirty="0">
              <a:solidFill>
                <a:schemeClr val="tx1"/>
              </a:solidFill>
              <a:effectLst/>
              <a:latin typeface="+mn-lt"/>
              <a:ea typeface="+mn-ea"/>
              <a:cs typeface="+mn-cs"/>
            </a:endParaRP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2957730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24</a:t>
            </a:fld>
            <a:endParaRPr lang="en-US" dirty="0"/>
          </a:p>
        </p:txBody>
      </p:sp>
    </p:spTree>
    <p:extLst>
      <p:ext uri="{BB962C8B-B14F-4D97-AF65-F5344CB8AC3E}">
        <p14:creationId xmlns:p14="http://schemas.microsoft.com/office/powerpoint/2010/main" val="1476769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Thumb instructions are 16 or 32 bits wide, with the majority being 16 bits. Thus, while the address held in PC is being used to read one 16-bit instruction from memory, the previous instruction (from address PC-2) is decoded, and the one before that (from address PC-4) is executed. One instruction completed every  cycle.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25</a:t>
            </a:fld>
            <a:endParaRPr lang="en-US" dirty="0"/>
          </a:p>
        </p:txBody>
      </p:sp>
    </p:spTree>
    <p:extLst>
      <p:ext uri="{BB962C8B-B14F-4D97-AF65-F5344CB8AC3E}">
        <p14:creationId xmlns:p14="http://schemas.microsoft.com/office/powerpoint/2010/main" val="2359787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Race condition if branch predictor </a:t>
            </a:r>
            <a:r>
              <a:rPr lang="en-US" dirty="0"/>
              <a:t>Left branch executes function victim():</a:t>
            </a:r>
            <a:endParaRPr lang="en-SE" dirty="0"/>
          </a:p>
          <a:p>
            <a:endParaRPr lang="en-US" altLang="zh-CN" sz="1200" dirty="0"/>
          </a:p>
          <a:p>
            <a:r>
              <a:rPr lang="en-US" altLang="zh-CN" sz="1200" dirty="0"/>
              <a:t>predicts condition to be true</a:t>
            </a:r>
            <a:endParaRPr lang="zh-CN" altLang="en-US" sz="1200" dirty="0"/>
          </a:p>
          <a:p>
            <a:r>
              <a:rPr lang="en-US" altLang="zh-CN" dirty="0"/>
              <a:t>; its effects will be rolled back if (x &lt; size) is false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27</a:t>
            </a:fld>
            <a:endParaRPr lang="en-US"/>
          </a:p>
        </p:txBody>
      </p:sp>
    </p:spTree>
    <p:extLst>
      <p:ext uri="{BB962C8B-B14F-4D97-AF65-F5344CB8AC3E}">
        <p14:creationId xmlns:p14="http://schemas.microsoft.com/office/powerpoint/2010/main" val="3739581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a:hlinkClick r:id="rId3"/>
              </a:rPr>
              <a:t>Speculation Barriers section</a:t>
            </a:r>
            <a:r>
              <a:rPr lang="en-US" dirty="0"/>
              <a:t> has more details about the importance of this sequence.</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31</a:t>
            </a:fld>
            <a:endParaRPr lang="en-US"/>
          </a:p>
        </p:txBody>
      </p:sp>
    </p:spTree>
    <p:extLst>
      <p:ext uri="{BB962C8B-B14F-4D97-AF65-F5344CB8AC3E}">
        <p14:creationId xmlns:p14="http://schemas.microsoft.com/office/powerpoint/2010/main" val="2231607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the 31</a:t>
            </a:r>
          </a:p>
          <a:p>
            <a:r>
              <a:rPr lang="en-US" sz="1200" b="0" i="0" kern="1200" dirty="0">
                <a:solidFill>
                  <a:schemeClr val="tx1"/>
                </a:solidFill>
                <a:effectLst/>
                <a:latin typeface="+mn-lt"/>
                <a:ea typeface="+mn-ea"/>
                <a:cs typeface="+mn-cs"/>
              </a:rPr>
              <a:t>Ren X, Rodrigues K, Chen L, et al. An analysis of performance evolution of Linux's core operations[C]//Proceedings of the 27th ACM Symposium on Operating Systems Principles. 2019: 554-569.</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33</a:t>
            </a:fld>
            <a:endParaRPr lang="en-US"/>
          </a:p>
        </p:txBody>
      </p:sp>
    </p:spTree>
    <p:extLst>
      <p:ext uri="{BB962C8B-B14F-4D97-AF65-F5344CB8AC3E}">
        <p14:creationId xmlns:p14="http://schemas.microsoft.com/office/powerpoint/2010/main" val="42595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FF"/>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58D2B161-8397-9A4F-8916-FEA3F11FAB3E}" type="slidenum">
              <a:rPr kumimoji="0" lang="en-US" sz="1000" b="0" i="1" u="none" strike="noStrike" kern="1200" cap="none" spc="0" normalizeH="0" baseline="0" noProof="0">
                <a:ln>
                  <a:noFill/>
                </a:ln>
                <a:solidFill>
                  <a:srgbClr val="0000FF"/>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3</a:t>
            </a:fld>
            <a:endParaRPr kumimoji="0" lang="en-US" sz="1000" b="0" i="1" u="none" strike="noStrike" kern="1200" cap="none" spc="0" normalizeH="0" baseline="0" noProof="0">
              <a:ln>
                <a:noFill/>
              </a:ln>
              <a:solidFill>
                <a:srgbClr val="0000FF"/>
              </a:solidFill>
              <a:effectLst/>
              <a:uLnTx/>
              <a:uFillTx/>
              <a:latin typeface="Times New Roman" charset="0"/>
              <a:ea typeface="+mn-ea"/>
              <a:cs typeface="+mn-cs"/>
            </a:endParaRPr>
          </a:p>
        </p:txBody>
      </p:sp>
      <p:sp>
        <p:nvSpPr>
          <p:cNvPr id="1427458"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427459" name="Rectangle 3"/>
          <p:cNvSpPr>
            <a:spLocks noGrp="1" noChangeArrowheads="1"/>
          </p:cNvSpPr>
          <p:nvPr>
            <p:ph type="body" idx="1"/>
          </p:nvPr>
        </p:nvSpPr>
        <p:spPr bwMode="auto">
          <a:xfrm>
            <a:off x="974725" y="4557713"/>
            <a:ext cx="5364163" cy="4322762"/>
          </a:xfrm>
          <a:prstGeom prst="rect">
            <a:avLst/>
          </a:prstGeom>
          <a:solidFill>
            <a:srgbClr val="FFFFFF"/>
          </a:solidFill>
          <a:ln>
            <a:solidFill>
              <a:srgbClr val="000000"/>
            </a:solidFill>
            <a:miter lim="800000"/>
            <a:headEnd/>
            <a:tailEnd/>
          </a:ln>
        </p:spPr>
        <p:txBody>
          <a:bodyPr lIns="95118" tIns="47558" rIns="95118" bIns="47558">
            <a:prstTxWarp prst="textNoShape">
              <a:avLst/>
            </a:prstTxWarp>
          </a:bodyPr>
          <a:lstStyle/>
          <a:p>
            <a:r>
              <a:rPr lang="en-US" dirty="0"/>
              <a:t>Due to cost</a:t>
            </a:r>
          </a:p>
          <a:p>
            <a:r>
              <a:rPr lang="en-US" dirty="0"/>
              <a:t>Due to size of DRAM</a:t>
            </a:r>
          </a:p>
          <a:p>
            <a:r>
              <a:rPr lang="en-US" dirty="0"/>
              <a:t>Due to cost and wire delays (wires on-chip cost much less, and are faster)</a:t>
            </a:r>
          </a:p>
          <a:p>
            <a:endParaRPr lang="en-US" dirty="0"/>
          </a:p>
          <a:p>
            <a:r>
              <a:rPr lang="en-US" dirty="0">
                <a:ea typeface="ＭＳ Ｐゴシック" pitchFamily="34" charset="-128"/>
              </a:rPr>
              <a:t>When accessing a memory address, one of two things can happen: </a:t>
            </a:r>
          </a:p>
          <a:p>
            <a:pPr lvl="1"/>
            <a:r>
              <a:rPr lang="en-US" dirty="0">
                <a:solidFill>
                  <a:srgbClr val="FF0000"/>
                </a:solidFill>
                <a:ea typeface="ＭＳ Ｐゴシック" pitchFamily="34" charset="-128"/>
              </a:rPr>
              <a:t>Cache hit:</a:t>
            </a:r>
            <a:r>
              <a:rPr lang="en-US" dirty="0">
                <a:ea typeface="ＭＳ Ｐゴシック" pitchFamily="34" charset="-128"/>
              </a:rPr>
              <a:t> </a:t>
            </a:r>
            <a:br>
              <a:rPr lang="en-US" dirty="0">
                <a:ea typeface="ＭＳ Ｐゴシック" pitchFamily="34" charset="-128"/>
              </a:rPr>
            </a:br>
            <a:r>
              <a:rPr lang="en-US" dirty="0">
                <a:ea typeface="ＭＳ Ｐゴシック" pitchFamily="34" charset="-128"/>
              </a:rPr>
              <a:t>cache block is valid and refers to the proper memory address, so read from cache (fast)</a:t>
            </a:r>
          </a:p>
          <a:p>
            <a:pPr lvl="1"/>
            <a:r>
              <a:rPr lang="en-US" dirty="0">
                <a:solidFill>
                  <a:srgbClr val="FF0000"/>
                </a:solidFill>
                <a:ea typeface="ＭＳ Ｐゴシック" pitchFamily="34" charset="-128"/>
              </a:rPr>
              <a:t>Cache miss: </a:t>
            </a:r>
            <a:br>
              <a:rPr lang="en-US" dirty="0">
                <a:ea typeface="ＭＳ Ｐゴシック" pitchFamily="34" charset="-128"/>
              </a:rPr>
            </a:br>
            <a:r>
              <a:rPr lang="en-US" dirty="0">
                <a:ea typeface="ＭＳ Ｐゴシック" pitchFamily="34" charset="-128"/>
              </a:rPr>
              <a:t>cache block is invalid, or refers to the wrong memory address, so read from memory (slow)</a:t>
            </a:r>
          </a:p>
          <a:p>
            <a:endParaRPr lang="en-US" dirty="0"/>
          </a:p>
        </p:txBody>
      </p:sp>
    </p:spTree>
    <p:extLst>
      <p:ext uri="{BB962C8B-B14F-4D97-AF65-F5344CB8AC3E}">
        <p14:creationId xmlns:p14="http://schemas.microsoft.com/office/powerpoint/2010/main" val="406358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to physical address mapping assisted by the hardware (Translation LB)</a:t>
            </a:r>
          </a:p>
        </p:txBody>
      </p:sp>
      <p:sp>
        <p:nvSpPr>
          <p:cNvPr id="4" name="Slide Number Placeholder 3"/>
          <p:cNvSpPr>
            <a:spLocks noGrp="1"/>
          </p:cNvSpPr>
          <p:nvPr>
            <p:ph type="sldNum" sz="quarter" idx="10"/>
          </p:nvPr>
        </p:nvSpPr>
        <p:spPr/>
        <p:txBody>
          <a:bodyPr/>
          <a:lstStyle/>
          <a:p>
            <a:fld id="{EF97FDFF-7B9F-7D4D-BFC0-AAD1F3D3D3CB}" type="slidenum">
              <a:rPr lang="en-US" smtClean="0"/>
              <a:pPr/>
              <a:t>4</a:t>
            </a:fld>
            <a:endParaRPr lang="en-US"/>
          </a:p>
        </p:txBody>
      </p:sp>
    </p:spTree>
    <p:extLst>
      <p:ext uri="{BB962C8B-B14F-4D97-AF65-F5344CB8AC3E}">
        <p14:creationId xmlns:p14="http://schemas.microsoft.com/office/powerpoint/2010/main" val="7999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3638" y="588963"/>
            <a:ext cx="4551362" cy="3413125"/>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13</a:t>
            </a:fld>
            <a:endParaRPr lang="en-US"/>
          </a:p>
        </p:txBody>
      </p:sp>
    </p:spTree>
    <p:extLst>
      <p:ext uri="{BB962C8B-B14F-4D97-AF65-F5344CB8AC3E}">
        <p14:creationId xmlns:p14="http://schemas.microsoft.com/office/powerpoint/2010/main" val="3689023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array[] contains 10 pages (40KB) of 1-Byte elements, each page has starting address of 0*4096, 1*4096, …., 9*4096. </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79660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accessing variables in adjacent memory addresses  smaller than &amp;a[0] Since array[0] may be accidentally brought into cache before the attack, due to cache prefetching when some other program accesses variables in adjacent memory addresses smaller than &amp;array[0], we use array[k*4096 + DELTA] for all k values (DELTA=1024 in Listing 2)</a:t>
            </a:r>
          </a:p>
          <a:p>
            <a:endParaRPr lang="en-US" dirty="0"/>
          </a:p>
          <a:p>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3593079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Suppose all light bulb-to-switch connections are known, and you can reset all lightbulbs to be off without entering the room</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3847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Turning on the light switch that encodes the secret 7: bring element array[7*STEP] into the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(assuming </a:t>
            </a:r>
            <a:r>
              <a:rPr lang="en-US" dirty="0"/>
              <a:t>security guard and you share the same CPU core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1684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152400" y="1285860"/>
            <a:ext cx="8839200" cy="52394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63AA6A19-21A0-4E01-B231-4B9F11B13508}"/>
              </a:ext>
            </a:extLst>
          </p:cNvPr>
          <p:cNvSpPr>
            <a:spLocks noGrp="1"/>
          </p:cNvSpPr>
          <p:nvPr>
            <p:ph type="sldNum" sz="quarter" idx="4"/>
          </p:nvPr>
        </p:nvSpPr>
        <p:spPr>
          <a:xfrm>
            <a:off x="6948264" y="645373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7C1F2-90A3-446F-BCFF-405F7DDCB5CB}" type="datetime1">
              <a:rPr lang="en-US" smtClean="0"/>
              <a:pPr/>
              <a:t>5/6/2020</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9384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23.emf"/><Relationship Id="rId4" Type="http://schemas.openxmlformats.org/officeDocument/2006/relationships/customXml" Target="../ink/ink2.xml"/></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1.png"/><Relationship Id="rId7"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3.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tmp"/></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Meltdown &amp; </a:t>
            </a:r>
            <a:r>
              <a:rPr lang="en-US" dirty="0" err="1"/>
              <a:t>Spectre</a:t>
            </a:r>
            <a:endParaRPr lang="en-US" dirty="0"/>
          </a:p>
        </p:txBody>
      </p:sp>
      <p:sp>
        <p:nvSpPr>
          <p:cNvPr id="3" name="Subtitle 2"/>
          <p:cNvSpPr>
            <a:spLocks noGrp="1"/>
          </p:cNvSpPr>
          <p:nvPr>
            <p:ph type="subTitle" idx="1"/>
          </p:nvPr>
        </p:nvSpPr>
        <p:spPr/>
        <p:txBody>
          <a:bodyPr/>
          <a:lstStyle/>
          <a:p>
            <a:r>
              <a:rPr lang="en-US" dirty="0"/>
              <a:t>ZJU 2020</a:t>
            </a:r>
          </a:p>
        </p:txBody>
      </p:sp>
      <p:sp>
        <p:nvSpPr>
          <p:cNvPr id="4" name="Rectangle 3">
            <a:extLst>
              <a:ext uri="{FF2B5EF4-FFF2-40B4-BE49-F238E27FC236}">
                <a16:creationId xmlns:a16="http://schemas.microsoft.com/office/drawing/2014/main" id="{F3F43E0E-4EDF-4496-8FFD-6CE368DB3FEC}"/>
              </a:ext>
            </a:extLst>
          </p:cNvPr>
          <p:cNvSpPr/>
          <p:nvPr/>
        </p:nvSpPr>
        <p:spPr>
          <a:xfrm>
            <a:off x="3553932" y="6525344"/>
            <a:ext cx="2036135" cy="246221"/>
          </a:xfrm>
          <a:prstGeom prst="rect">
            <a:avLst/>
          </a:prstGeom>
        </p:spPr>
        <p:txBody>
          <a:bodyPr wrap="none">
            <a:spAutoFit/>
          </a:bodyPr>
          <a:lstStyle/>
          <a:p>
            <a:r>
              <a:rPr lang="en-US" sz="1000" dirty="0"/>
              <a:t>Credit: </a:t>
            </a:r>
            <a:r>
              <a:rPr lang="en-SE" sz="1000" dirty="0"/>
              <a:t>https://seedsecuritylabs.org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78EC6-A51E-4781-BA75-167080F1141E}"/>
              </a:ext>
            </a:extLst>
          </p:cNvPr>
          <p:cNvSpPr>
            <a:spLocks noGrp="1"/>
          </p:cNvSpPr>
          <p:nvPr>
            <p:ph type="title"/>
          </p:nvPr>
        </p:nvSpPr>
        <p:spPr/>
        <p:txBody>
          <a:bodyPr/>
          <a:lstStyle/>
          <a:p>
            <a:r>
              <a:rPr lang="en-US" altLang="zh-CN" dirty="0"/>
              <a:t>An Analogy of </a:t>
            </a:r>
            <a:r>
              <a:rPr lang="en-US" dirty="0"/>
              <a:t>FLUSH+RELOAD</a:t>
            </a:r>
            <a:endParaRPr lang="zh-CN" altLang="en-US" dirty="0"/>
          </a:p>
        </p:txBody>
      </p:sp>
      <p:sp>
        <p:nvSpPr>
          <p:cNvPr id="3" name="内容占位符 2">
            <a:extLst>
              <a:ext uri="{FF2B5EF4-FFF2-40B4-BE49-F238E27FC236}">
                <a16:creationId xmlns:a16="http://schemas.microsoft.com/office/drawing/2014/main" id="{96CAFD89-3C44-46E0-9DF2-26A75CDE574E}"/>
              </a:ext>
            </a:extLst>
          </p:cNvPr>
          <p:cNvSpPr>
            <a:spLocks noGrp="1"/>
          </p:cNvSpPr>
          <p:nvPr>
            <p:ph idx="1"/>
          </p:nvPr>
        </p:nvSpPr>
        <p:spPr/>
        <p:txBody>
          <a:bodyPr>
            <a:normAutofit fontScale="70000" lnSpcReduction="20000"/>
          </a:bodyPr>
          <a:lstStyle/>
          <a:p>
            <a:r>
              <a:rPr lang="en-US" altLang="zh-CN" dirty="0"/>
              <a:t>Imagine that you (i.e. a malicious process) want to know whether someone (i.e. a victim process) has checked out a particular library book. The library (i.e. the CPU) refuses to give you access to their records and does not keep a slip inside the front cover. You can only see the record of which books you have checked out. What you do is follow the person of interest into the library whenever they return a book. You then ask the librarian for a copy of the books you want to know whether the person has checked out. If the librarian looks down and says "You are in luck, I have a copy right here!" then you know the person had checked out that book. If the librarian has to go look in the stacks and comes back 5 minutes later with the book, you know that the person didn't check out that book (this time). The way to make the library secure against this kind of attack is to require that all books be </a:t>
            </a:r>
            <a:r>
              <a:rPr lang="en-US" altLang="zh-CN" dirty="0" err="1"/>
              <a:t>reshelved</a:t>
            </a:r>
            <a:r>
              <a:rPr lang="en-US" altLang="zh-CN" dirty="0"/>
              <a:t> before they can be lent out again, unless the current borrower is requesting an extension. There are many other ways to use the behavior of the librarian and the time it takes to retrieve a book to figure out which books a person is reading.</a:t>
            </a:r>
            <a:endParaRPr lang="zh-CN" altLang="en-US" dirty="0"/>
          </a:p>
        </p:txBody>
      </p:sp>
    </p:spTree>
    <p:extLst>
      <p:ext uri="{BB962C8B-B14F-4D97-AF65-F5344CB8AC3E}">
        <p14:creationId xmlns:p14="http://schemas.microsoft.com/office/powerpoint/2010/main" val="307308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Tree>
    <p:extLst>
      <p:ext uri="{BB962C8B-B14F-4D97-AF65-F5344CB8AC3E}">
        <p14:creationId xmlns:p14="http://schemas.microsoft.com/office/powerpoint/2010/main" val="292528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50C569-6DB7-45C3-9ED3-AB15DBB6A106}"/>
              </a:ext>
            </a:extLst>
          </p:cNvPr>
          <p:cNvPicPr>
            <a:picLocks noChangeAspect="1"/>
          </p:cNvPicPr>
          <p:nvPr/>
        </p:nvPicPr>
        <p:blipFill>
          <a:blip r:embed="rId2" cstate="print"/>
          <a:stretch>
            <a:fillRect/>
          </a:stretch>
        </p:blipFill>
        <p:spPr>
          <a:xfrm>
            <a:off x="35496" y="4509120"/>
            <a:ext cx="4896544" cy="2072380"/>
          </a:xfrm>
          <a:prstGeom prst="rect">
            <a:avLst/>
          </a:prstGeom>
        </p:spPr>
      </p:pic>
      <p:sp>
        <p:nvSpPr>
          <p:cNvPr id="2" name="标题 1">
            <a:extLst>
              <a:ext uri="{FF2B5EF4-FFF2-40B4-BE49-F238E27FC236}">
                <a16:creationId xmlns:a16="http://schemas.microsoft.com/office/drawing/2014/main" id="{E44CF813-09C8-44A3-A3FA-E84B81D5456C}"/>
              </a:ext>
            </a:extLst>
          </p:cNvPr>
          <p:cNvSpPr>
            <a:spLocks noGrp="1"/>
          </p:cNvSpPr>
          <p:nvPr>
            <p:ph type="title"/>
          </p:nvPr>
        </p:nvSpPr>
        <p:spPr/>
        <p:txBody>
          <a:bodyPr/>
          <a:lstStyle/>
          <a:p>
            <a:r>
              <a:rPr lang="en-US" altLang="zh-CN" dirty="0"/>
              <a:t>Virtual Memory</a:t>
            </a:r>
            <a:endParaRPr lang="zh-CN" altLang="en-US" dirty="0"/>
          </a:p>
        </p:txBody>
      </p:sp>
      <p:sp>
        <p:nvSpPr>
          <p:cNvPr id="3" name="内容占位符 2">
            <a:extLst>
              <a:ext uri="{FF2B5EF4-FFF2-40B4-BE49-F238E27FC236}">
                <a16:creationId xmlns:a16="http://schemas.microsoft.com/office/drawing/2014/main" id="{F7466A18-3299-442A-B3AF-2DB6672798EA}"/>
              </a:ext>
            </a:extLst>
          </p:cNvPr>
          <p:cNvSpPr>
            <a:spLocks noGrp="1"/>
          </p:cNvSpPr>
          <p:nvPr>
            <p:ph idx="1"/>
          </p:nvPr>
        </p:nvSpPr>
        <p:spPr>
          <a:xfrm>
            <a:off x="152400" y="1018398"/>
            <a:ext cx="8812088" cy="2698634"/>
          </a:xfrm>
        </p:spPr>
        <p:txBody>
          <a:bodyPr>
            <a:normAutofit fontScale="92500" lnSpcReduction="10000"/>
          </a:bodyPr>
          <a:lstStyle/>
          <a:p>
            <a:r>
              <a:rPr lang="en-US" altLang="zh-CN" sz="2400" dirty="0"/>
              <a:t>Each process sees a continuous virtual address space with size 2</a:t>
            </a:r>
            <a:r>
              <a:rPr lang="en-US" altLang="zh-CN" sz="2400" baseline="30000" dirty="0"/>
              <a:t>N</a:t>
            </a:r>
            <a:r>
              <a:rPr lang="en-US" altLang="zh-CN" sz="2400" dirty="0"/>
              <a:t> Bytes (N=16, 32, 64…)</a:t>
            </a:r>
          </a:p>
          <a:p>
            <a:pPr lvl="1"/>
            <a:r>
              <a:rPr lang="en-US" altLang="zh-CN" sz="2000" dirty="0"/>
              <a:t>Part of the address range is user-space, accessible by both user processes and OS kernel</a:t>
            </a:r>
          </a:p>
          <a:p>
            <a:pPr lvl="1"/>
            <a:r>
              <a:rPr lang="en-US" altLang="zh-CN" sz="2000" dirty="0"/>
              <a:t>Part of the address range is kernel-space, accessible by the OS kernel</a:t>
            </a:r>
          </a:p>
          <a:p>
            <a:pPr lvl="1"/>
            <a:r>
              <a:rPr lang="en-US" altLang="zh-CN" sz="2000" dirty="0"/>
              <a:t>Right fig shows the Linux address space of 2</a:t>
            </a:r>
            <a:r>
              <a:rPr lang="en-US" altLang="zh-CN" sz="2000" baseline="30000" dirty="0"/>
              <a:t>32</a:t>
            </a:r>
            <a:r>
              <a:rPr lang="en-US" altLang="zh-CN" sz="2000" dirty="0"/>
              <a:t> Bytes on a 32-bit computer.</a:t>
            </a:r>
          </a:p>
          <a:p>
            <a:r>
              <a:rPr lang="en-US" altLang="zh-CN" sz="2400" dirty="0"/>
              <a:t>Security isolation: user processes should not be able to access kernel-space.</a:t>
            </a:r>
            <a:endParaRPr lang="zh-CN" altLang="en-US" sz="2400" b="1" dirty="0"/>
          </a:p>
        </p:txBody>
      </p:sp>
      <p:pic>
        <p:nvPicPr>
          <p:cNvPr id="5" name="Picture 4">
            <a:extLst>
              <a:ext uri="{FF2B5EF4-FFF2-40B4-BE49-F238E27FC236}">
                <a16:creationId xmlns:a16="http://schemas.microsoft.com/office/drawing/2014/main" id="{84D0D6BF-4F36-4B99-9F08-5265B53C47C6}"/>
              </a:ext>
            </a:extLst>
          </p:cNvPr>
          <p:cNvPicPr>
            <a:picLocks noChangeAspect="1"/>
          </p:cNvPicPr>
          <p:nvPr/>
        </p:nvPicPr>
        <p:blipFill>
          <a:blip r:embed="rId3"/>
          <a:stretch>
            <a:fillRect/>
          </a:stretch>
        </p:blipFill>
        <p:spPr>
          <a:xfrm>
            <a:off x="5580112" y="3300387"/>
            <a:ext cx="2834925" cy="3486192"/>
          </a:xfrm>
          <a:prstGeom prst="rect">
            <a:avLst/>
          </a:prstGeom>
        </p:spPr>
      </p:pic>
    </p:spTree>
    <p:extLst>
      <p:ext uri="{BB962C8B-B14F-4D97-AF65-F5344CB8AC3E}">
        <p14:creationId xmlns:p14="http://schemas.microsoft.com/office/powerpoint/2010/main" val="277681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4A9F4-DEA8-4E0F-8BC4-1F7822C97F55}"/>
              </a:ext>
            </a:extLst>
          </p:cNvPr>
          <p:cNvSpPr>
            <a:spLocks noGrp="1"/>
          </p:cNvSpPr>
          <p:nvPr>
            <p:ph type="title"/>
          </p:nvPr>
        </p:nvSpPr>
        <p:spPr/>
        <p:txBody>
          <a:bodyPr>
            <a:normAutofit fontScale="90000"/>
          </a:bodyPr>
          <a:lstStyle/>
          <a:p>
            <a:r>
              <a:rPr lang="en-US" altLang="zh-CN" dirty="0"/>
              <a:t>Using Cache as a Side Channel: Flush-Reload</a:t>
            </a:r>
            <a:endParaRPr lang="zh-CN" altLang="en-US" dirty="0"/>
          </a:p>
        </p:txBody>
      </p:sp>
      <p:sp>
        <p:nvSpPr>
          <p:cNvPr id="3" name="内容占位符 2">
            <a:extLst>
              <a:ext uri="{FF2B5EF4-FFF2-40B4-BE49-F238E27FC236}">
                <a16:creationId xmlns:a16="http://schemas.microsoft.com/office/drawing/2014/main" id="{4F063401-E082-4050-8FF5-DCB6D45690B3}"/>
              </a:ext>
            </a:extLst>
          </p:cNvPr>
          <p:cNvSpPr>
            <a:spLocks noGrp="1"/>
          </p:cNvSpPr>
          <p:nvPr>
            <p:ph idx="1"/>
          </p:nvPr>
        </p:nvSpPr>
        <p:spPr>
          <a:xfrm>
            <a:off x="152400" y="4569128"/>
            <a:ext cx="8839200" cy="2136472"/>
          </a:xfrm>
        </p:spPr>
        <p:txBody>
          <a:bodyPr>
            <a:normAutofit/>
          </a:bodyPr>
          <a:lstStyle/>
          <a:p>
            <a:endParaRPr lang="zh-CN" altLang="en-US" dirty="0"/>
          </a:p>
        </p:txBody>
      </p:sp>
      <p:pic>
        <p:nvPicPr>
          <p:cNvPr id="5" name="图片 4">
            <a:extLst>
              <a:ext uri="{FF2B5EF4-FFF2-40B4-BE49-F238E27FC236}">
                <a16:creationId xmlns:a16="http://schemas.microsoft.com/office/drawing/2014/main" id="{711B6725-0CFE-4764-A3B8-BA0E9FB3E11D}"/>
              </a:ext>
            </a:extLst>
          </p:cNvPr>
          <p:cNvPicPr>
            <a:picLocks noChangeAspect="1"/>
          </p:cNvPicPr>
          <p:nvPr/>
        </p:nvPicPr>
        <p:blipFill>
          <a:blip r:embed="rId3" cstate="print"/>
          <a:stretch>
            <a:fillRect/>
          </a:stretch>
        </p:blipFill>
        <p:spPr>
          <a:xfrm>
            <a:off x="88843" y="1124744"/>
            <a:ext cx="4483157" cy="2255721"/>
          </a:xfrm>
          <a:prstGeom prst="rect">
            <a:avLst/>
          </a:prstGeom>
        </p:spPr>
      </p:pic>
      <p:pic>
        <p:nvPicPr>
          <p:cNvPr id="6" name="图片 5">
            <a:extLst>
              <a:ext uri="{FF2B5EF4-FFF2-40B4-BE49-F238E27FC236}">
                <a16:creationId xmlns:a16="http://schemas.microsoft.com/office/drawing/2014/main" id="{DE310F6E-B274-4D42-9F55-9BA8CFA73BF6}"/>
              </a:ext>
            </a:extLst>
          </p:cNvPr>
          <p:cNvPicPr>
            <a:picLocks noChangeAspect="1"/>
          </p:cNvPicPr>
          <p:nvPr/>
        </p:nvPicPr>
        <p:blipFill>
          <a:blip r:embed="rId4" cstate="print"/>
          <a:stretch>
            <a:fillRect/>
          </a:stretch>
        </p:blipFill>
        <p:spPr>
          <a:xfrm>
            <a:off x="4680679" y="1124744"/>
            <a:ext cx="4421314" cy="3396779"/>
          </a:xfrm>
          <a:prstGeom prst="rect">
            <a:avLst/>
          </a:prstGeom>
        </p:spPr>
      </p:pic>
      <p:pic>
        <p:nvPicPr>
          <p:cNvPr id="7" name="图片 6">
            <a:extLst>
              <a:ext uri="{FF2B5EF4-FFF2-40B4-BE49-F238E27FC236}">
                <a16:creationId xmlns:a16="http://schemas.microsoft.com/office/drawing/2014/main" id="{55AC059A-6AB5-4AD8-8A6F-38F3D8F59787}"/>
              </a:ext>
            </a:extLst>
          </p:cNvPr>
          <p:cNvPicPr>
            <a:picLocks noChangeAspect="1"/>
          </p:cNvPicPr>
          <p:nvPr/>
        </p:nvPicPr>
        <p:blipFill>
          <a:blip r:embed="rId5" cstate="print"/>
          <a:stretch>
            <a:fillRect/>
          </a:stretch>
        </p:blipFill>
        <p:spPr>
          <a:xfrm>
            <a:off x="96731" y="3384090"/>
            <a:ext cx="4483157" cy="1185038"/>
          </a:xfrm>
          <a:prstGeom prst="rect">
            <a:avLst/>
          </a:prstGeom>
        </p:spPr>
      </p:pic>
      <p:sp>
        <p:nvSpPr>
          <p:cNvPr id="13" name="Rectangle 12">
            <a:extLst>
              <a:ext uri="{FF2B5EF4-FFF2-40B4-BE49-F238E27FC236}">
                <a16:creationId xmlns:a16="http://schemas.microsoft.com/office/drawing/2014/main" id="{9084F263-5ECC-49CA-BD5B-985289CB57F5}"/>
              </a:ext>
            </a:extLst>
          </p:cNvPr>
          <p:cNvSpPr/>
          <p:nvPr/>
        </p:nvSpPr>
        <p:spPr>
          <a:xfrm>
            <a:off x="1590033" y="5229200"/>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14" name="Rectangle 13">
            <a:extLst>
              <a:ext uri="{FF2B5EF4-FFF2-40B4-BE49-F238E27FC236}">
                <a16:creationId xmlns:a16="http://schemas.microsoft.com/office/drawing/2014/main" id="{CFABCC76-2E3D-4987-8E90-228B68D83F74}"/>
              </a:ext>
            </a:extLst>
          </p:cNvPr>
          <p:cNvSpPr/>
          <p:nvPr/>
        </p:nvSpPr>
        <p:spPr>
          <a:xfrm>
            <a:off x="6003493" y="5247240"/>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15" name="Rectangle 14">
            <a:extLst>
              <a:ext uri="{FF2B5EF4-FFF2-40B4-BE49-F238E27FC236}">
                <a16:creationId xmlns:a16="http://schemas.microsoft.com/office/drawing/2014/main" id="{6E974777-4477-4EBE-89A4-142C535209A8}"/>
              </a:ext>
            </a:extLst>
          </p:cNvPr>
          <p:cNvSpPr/>
          <p:nvPr/>
        </p:nvSpPr>
        <p:spPr>
          <a:xfrm>
            <a:off x="3853592" y="5247240"/>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Invoke</a:t>
            </a:r>
          </a:p>
          <a:p>
            <a:pPr algn="ctr"/>
            <a:r>
              <a:rPr lang="en-US" sz="2000" dirty="0"/>
              <a:t>victim() w</a:t>
            </a:r>
          </a:p>
          <a:p>
            <a:pPr algn="ctr"/>
            <a:r>
              <a:rPr lang="en-US" sz="2000" dirty="0"/>
              <a:t>secret=94</a:t>
            </a:r>
          </a:p>
        </p:txBody>
      </p:sp>
      <p:sp>
        <p:nvSpPr>
          <p:cNvPr id="16" name="Right Arrow 12">
            <a:extLst>
              <a:ext uri="{FF2B5EF4-FFF2-40B4-BE49-F238E27FC236}">
                <a16:creationId xmlns:a16="http://schemas.microsoft.com/office/drawing/2014/main" id="{FC019C93-5721-421D-9B0A-D17AA62663DC}"/>
              </a:ext>
            </a:extLst>
          </p:cNvPr>
          <p:cNvSpPr/>
          <p:nvPr/>
        </p:nvSpPr>
        <p:spPr>
          <a:xfrm>
            <a:off x="3292838" y="5612539"/>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ight Arrow 13">
            <a:extLst>
              <a:ext uri="{FF2B5EF4-FFF2-40B4-BE49-F238E27FC236}">
                <a16:creationId xmlns:a16="http://schemas.microsoft.com/office/drawing/2014/main" id="{5E4B1EA8-A489-4755-B126-20D49C249CE8}"/>
              </a:ext>
            </a:extLst>
          </p:cNvPr>
          <p:cNvSpPr/>
          <p:nvPr/>
        </p:nvSpPr>
        <p:spPr>
          <a:xfrm>
            <a:off x="5453873" y="5607880"/>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2824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8D6F-0D1F-4E94-93CC-071DBC2470C8}"/>
              </a:ext>
            </a:extLst>
          </p:cNvPr>
          <p:cNvSpPr>
            <a:spLocks noGrp="1"/>
          </p:cNvSpPr>
          <p:nvPr>
            <p:ph type="title"/>
          </p:nvPr>
        </p:nvSpPr>
        <p:spPr/>
        <p:txBody>
          <a:bodyPr>
            <a:normAutofit fontScale="90000"/>
          </a:bodyPr>
          <a:lstStyle/>
          <a:p>
            <a:r>
              <a:rPr lang="en-US" altLang="zh-CN" dirty="0"/>
              <a:t>Using Cache as a Side Channel: Flush-Reload</a:t>
            </a:r>
          </a:p>
        </p:txBody>
      </p:sp>
      <p:sp>
        <p:nvSpPr>
          <p:cNvPr id="3" name="内容占位符 2">
            <a:extLst>
              <a:ext uri="{FF2B5EF4-FFF2-40B4-BE49-F238E27FC236}">
                <a16:creationId xmlns:a16="http://schemas.microsoft.com/office/drawing/2014/main" id="{E7A52683-7502-4BCE-8A39-E3D8029EE40B}"/>
              </a:ext>
            </a:extLst>
          </p:cNvPr>
          <p:cNvSpPr>
            <a:spLocks noGrp="1"/>
          </p:cNvSpPr>
          <p:nvPr>
            <p:ph idx="1"/>
          </p:nvPr>
        </p:nvSpPr>
        <p:spPr>
          <a:xfrm>
            <a:off x="150857" y="944492"/>
            <a:ext cx="8839200" cy="3546526"/>
          </a:xfrm>
        </p:spPr>
        <p:txBody>
          <a:bodyPr>
            <a:normAutofit fontScale="77500" lnSpcReduction="20000"/>
          </a:bodyPr>
          <a:lstStyle/>
          <a:p>
            <a:r>
              <a:rPr lang="en-US" altLang="zh-CN" dirty="0"/>
              <a:t>Each memory page is 4KB (STEP=4096 Bytes); Each cache block is 64 Bytes.</a:t>
            </a:r>
          </a:p>
          <a:p>
            <a:r>
              <a:rPr lang="en-US" altLang="zh-CN" dirty="0"/>
              <a:t>1. FLUSH the entire array from the cache to make sure the array is not cached. </a:t>
            </a:r>
          </a:p>
          <a:p>
            <a:r>
              <a:rPr lang="en-US" altLang="zh-CN" dirty="0"/>
              <a:t>2. Invoke the victim function, which accesses one of the array elements based on the value of the secret. This action causes the corresponding array element to be cached. </a:t>
            </a:r>
          </a:p>
          <a:p>
            <a:r>
              <a:rPr lang="en-US" altLang="zh-CN" dirty="0"/>
              <a:t>3. RELOAD the entire array, and measure the time it takes to reload each element. Loading element corresponding to the secret element will be a cache hit, and be much faster.</a:t>
            </a:r>
          </a:p>
        </p:txBody>
      </p:sp>
      <p:pic>
        <p:nvPicPr>
          <p:cNvPr id="4" name="图片 3">
            <a:extLst>
              <a:ext uri="{FF2B5EF4-FFF2-40B4-BE49-F238E27FC236}">
                <a16:creationId xmlns:a16="http://schemas.microsoft.com/office/drawing/2014/main" id="{4317E729-E7DD-40E3-927B-E5F97795478D}"/>
              </a:ext>
            </a:extLst>
          </p:cNvPr>
          <p:cNvPicPr>
            <a:picLocks noChangeAspect="1"/>
          </p:cNvPicPr>
          <p:nvPr/>
        </p:nvPicPr>
        <p:blipFill>
          <a:blip r:embed="rId3" cstate="print"/>
          <a:stretch>
            <a:fillRect/>
          </a:stretch>
        </p:blipFill>
        <p:spPr>
          <a:xfrm>
            <a:off x="1228725" y="4221088"/>
            <a:ext cx="6686550" cy="2524125"/>
          </a:xfrm>
          <a:prstGeom prst="rect">
            <a:avLst/>
          </a:prstGeom>
        </p:spPr>
      </p:pic>
    </p:spTree>
    <p:extLst>
      <p:ext uri="{BB962C8B-B14F-4D97-AF65-F5344CB8AC3E}">
        <p14:creationId xmlns:p14="http://schemas.microsoft.com/office/powerpoint/2010/main" val="783445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65A9F-AD01-4EE3-A441-21217187C764}"/>
              </a:ext>
            </a:extLst>
          </p:cNvPr>
          <p:cNvSpPr>
            <a:spLocks noGrp="1"/>
          </p:cNvSpPr>
          <p:nvPr>
            <p:ph type="title"/>
          </p:nvPr>
        </p:nvSpPr>
        <p:spPr/>
        <p:txBody>
          <a:bodyPr/>
          <a:lstStyle/>
          <a:p>
            <a:r>
              <a:rPr lang="en-US" altLang="zh-CN" dirty="0"/>
              <a:t>Toy Example with DELTA=2</a:t>
            </a:r>
            <a:endParaRPr lang="zh-CN" altLang="en-US" dirty="0"/>
          </a:p>
        </p:txBody>
      </p:sp>
      <p:graphicFrame>
        <p:nvGraphicFramePr>
          <p:cNvPr id="4" name="表格 3">
            <a:extLst>
              <a:ext uri="{FF2B5EF4-FFF2-40B4-BE49-F238E27FC236}">
                <a16:creationId xmlns:a16="http://schemas.microsoft.com/office/drawing/2014/main" id="{0EE82F81-838E-4879-8AFE-C159E8E79D15}"/>
              </a:ext>
            </a:extLst>
          </p:cNvPr>
          <p:cNvGraphicFramePr>
            <a:graphicFrameLocks noGrp="1"/>
          </p:cNvGraphicFramePr>
          <p:nvPr/>
        </p:nvGraphicFramePr>
        <p:xfrm>
          <a:off x="1691680" y="4624805"/>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chemeClr val="tx1"/>
                          </a:solidFill>
                        </a:rPr>
                        <a:t>a[2*STEP]</a:t>
                      </a:r>
                      <a:endParaRPr lang="zh-CN" altLang="en-US" sz="1400" dirty="0">
                        <a:solidFill>
                          <a:schemeClr val="tx1"/>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0000"/>
                          </a:solidFill>
                          <a:effectLst/>
                          <a:uLnTx/>
                          <a:uFillTx/>
                          <a:latin typeface="+mn-lt"/>
                          <a:ea typeface="+mn-ea"/>
                          <a:cs typeface="+mn-cs"/>
                        </a:rPr>
                        <a:t>a[2*STEP+2]</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5" name="矩形 4">
            <a:extLst>
              <a:ext uri="{FF2B5EF4-FFF2-40B4-BE49-F238E27FC236}">
                <a16:creationId xmlns:a16="http://schemas.microsoft.com/office/drawing/2014/main" id="{C1BD3967-1035-4A26-9593-34F1CB1DCDD3}"/>
              </a:ext>
            </a:extLst>
          </p:cNvPr>
          <p:cNvSpPr/>
          <p:nvPr/>
        </p:nvSpPr>
        <p:spPr>
          <a:xfrm>
            <a:off x="3739384" y="4597350"/>
            <a:ext cx="1192655" cy="18816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140B3C9-EC80-4064-A79B-7ADBCDB41854}"/>
              </a:ext>
            </a:extLst>
          </p:cNvPr>
          <p:cNvSpPr/>
          <p:nvPr/>
        </p:nvSpPr>
        <p:spPr>
          <a:xfrm>
            <a:off x="3769326" y="5347546"/>
            <a:ext cx="2170825"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B1F1C63-BABE-4B46-9F75-FA103B1FF26D}"/>
              </a:ext>
            </a:extLst>
          </p:cNvPr>
          <p:cNvSpPr txBox="1"/>
          <p:nvPr/>
        </p:nvSpPr>
        <p:spPr>
          <a:xfrm>
            <a:off x="3363428" y="6516052"/>
            <a:ext cx="1985095" cy="369332"/>
          </a:xfrm>
          <a:prstGeom prst="rect">
            <a:avLst/>
          </a:prstGeom>
          <a:noFill/>
        </p:spPr>
        <p:txBody>
          <a:bodyPr wrap="square" rtlCol="0">
            <a:spAutoFit/>
          </a:bodyPr>
          <a:lstStyle/>
          <a:p>
            <a:r>
              <a:rPr lang="en-US" altLang="zh-CN" dirty="0">
                <a:solidFill>
                  <a:schemeClr val="accent1">
                    <a:lumMod val="75000"/>
                  </a:schemeClr>
                </a:solidFill>
              </a:rPr>
              <a:t>Reloaded Elements</a:t>
            </a:r>
          </a:p>
        </p:txBody>
      </p:sp>
      <p:sp>
        <p:nvSpPr>
          <p:cNvPr id="8" name="文本框 7">
            <a:extLst>
              <a:ext uri="{FF2B5EF4-FFF2-40B4-BE49-F238E27FC236}">
                <a16:creationId xmlns:a16="http://schemas.microsoft.com/office/drawing/2014/main" id="{75C15213-6BC7-40FB-9866-9A891E97A2C7}"/>
              </a:ext>
            </a:extLst>
          </p:cNvPr>
          <p:cNvSpPr txBox="1"/>
          <p:nvPr/>
        </p:nvSpPr>
        <p:spPr>
          <a:xfrm>
            <a:off x="3563888" y="3861256"/>
            <a:ext cx="3163382" cy="646331"/>
          </a:xfrm>
          <a:prstGeom prst="rect">
            <a:avLst/>
          </a:prstGeom>
          <a:noFill/>
        </p:spPr>
        <p:txBody>
          <a:bodyPr wrap="square" rtlCol="0">
            <a:spAutoFit/>
          </a:bodyPr>
          <a:lstStyle/>
          <a:p>
            <a:r>
              <a:rPr lang="en-US" altLang="zh-CN" dirty="0">
                <a:solidFill>
                  <a:srgbClr val="FF0000"/>
                </a:solidFill>
              </a:rPr>
              <a:t>Cache block accessed by victim;</a:t>
            </a:r>
          </a:p>
          <a:p>
            <a:r>
              <a:rPr lang="en-US" altLang="zh-CN" dirty="0">
                <a:solidFill>
                  <a:srgbClr val="FF0000"/>
                </a:solidFill>
              </a:rPr>
              <a:t>Fast reload by attacker</a:t>
            </a:r>
            <a:endParaRPr lang="zh-CN" altLang="en-US" dirty="0">
              <a:solidFill>
                <a:srgbClr val="FF0000"/>
              </a:solidFill>
            </a:endParaRPr>
          </a:p>
        </p:txBody>
      </p:sp>
      <p:cxnSp>
        <p:nvCxnSpPr>
          <p:cNvPr id="10" name="直接箭头连接符 9">
            <a:extLst>
              <a:ext uri="{FF2B5EF4-FFF2-40B4-BE49-F238E27FC236}">
                <a16:creationId xmlns:a16="http://schemas.microsoft.com/office/drawing/2014/main" id="{2EE34C01-A793-48AC-82F3-F78E0473E7E1}"/>
              </a:ext>
            </a:extLst>
          </p:cNvPr>
          <p:cNvCxnSpPr>
            <a:cxnSpLocks/>
          </p:cNvCxnSpPr>
          <p:nvPr/>
        </p:nvCxnSpPr>
        <p:spPr>
          <a:xfrm>
            <a:off x="5004048" y="4480789"/>
            <a:ext cx="0" cy="8224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D7A6F6C-1472-47FD-8801-111AF9319ADE}"/>
              </a:ext>
            </a:extLst>
          </p:cNvPr>
          <p:cNvSpPr/>
          <p:nvPr/>
        </p:nvSpPr>
        <p:spPr>
          <a:xfrm>
            <a:off x="1691680" y="4597351"/>
            <a:ext cx="2077646" cy="408313"/>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 name="Straight Arrow Connector 10">
            <a:extLst>
              <a:ext uri="{FF2B5EF4-FFF2-40B4-BE49-F238E27FC236}">
                <a16:creationId xmlns:a16="http://schemas.microsoft.com/office/drawing/2014/main" id="{ED65F9C9-9535-4AD6-852A-BA2B406E78D3}"/>
              </a:ext>
            </a:extLst>
          </p:cNvPr>
          <p:cNvCxnSpPr>
            <a:cxnSpLocks/>
          </p:cNvCxnSpPr>
          <p:nvPr/>
        </p:nvCxnSpPr>
        <p:spPr>
          <a:xfrm flipH="1" flipV="1">
            <a:off x="2627784" y="4255469"/>
            <a:ext cx="112830" cy="3693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Content Placeholder 2">
            <a:extLst>
              <a:ext uri="{FF2B5EF4-FFF2-40B4-BE49-F238E27FC236}">
                <a16:creationId xmlns:a16="http://schemas.microsoft.com/office/drawing/2014/main" id="{5B1C9CDB-30F8-4FCB-9DA4-5CAF089D8A54}"/>
              </a:ext>
            </a:extLst>
          </p:cNvPr>
          <p:cNvSpPr>
            <a:spLocks noGrp="1"/>
          </p:cNvSpPr>
          <p:nvPr>
            <p:ph idx="1"/>
          </p:nvPr>
        </p:nvSpPr>
        <p:spPr>
          <a:xfrm>
            <a:off x="152399" y="992507"/>
            <a:ext cx="8884093" cy="3084565"/>
          </a:xfrm>
        </p:spPr>
        <p:txBody>
          <a:bodyPr>
            <a:normAutofit fontScale="85000" lnSpcReduction="20000"/>
          </a:bodyPr>
          <a:lstStyle/>
          <a:p>
            <a:r>
              <a:rPr lang="en-US" dirty="0"/>
              <a:t>Since a[0] may be accidentally brought into cache before the attack, due to due to cache block sharing or cache prefetching when some other program accesses variables in adjacent memory addresses smaller than &amp;a[0], we use array[k*STEP+ DELTA] for all k values </a:t>
            </a:r>
          </a:p>
          <a:p>
            <a:pPr lvl="1"/>
            <a:r>
              <a:rPr lang="en-US" dirty="0"/>
              <a:t>DELTA=2 in table below; DELTA=1024 in Listing 2.</a:t>
            </a:r>
          </a:p>
          <a:p>
            <a:pPr lvl="1"/>
            <a:r>
              <a:rPr lang="en-US" dirty="0"/>
              <a:t>a[0*STEP] to a[0*STEP+DELTA] act as a safety buffer to absorb accidental accesses by other programs so they do not affect the attack.</a:t>
            </a:r>
          </a:p>
        </p:txBody>
      </p:sp>
      <p:sp>
        <p:nvSpPr>
          <p:cNvPr id="21" name="TextBox 20">
            <a:extLst>
              <a:ext uri="{FF2B5EF4-FFF2-40B4-BE49-F238E27FC236}">
                <a16:creationId xmlns:a16="http://schemas.microsoft.com/office/drawing/2014/main" id="{346DCF3D-8EB8-4BC9-8CD8-CEC163D54706}"/>
              </a:ext>
            </a:extLst>
          </p:cNvPr>
          <p:cNvSpPr txBox="1"/>
          <p:nvPr/>
        </p:nvSpPr>
        <p:spPr>
          <a:xfrm>
            <a:off x="1933683" y="3973667"/>
            <a:ext cx="1388201" cy="369332"/>
          </a:xfrm>
          <a:prstGeom prst="rect">
            <a:avLst/>
          </a:prstGeom>
          <a:noFill/>
        </p:spPr>
        <p:txBody>
          <a:bodyPr wrap="none" rtlCol="0">
            <a:spAutoFit/>
          </a:bodyPr>
          <a:lstStyle/>
          <a:p>
            <a:r>
              <a:rPr lang="en-US" dirty="0"/>
              <a:t>Safety Buffer</a:t>
            </a:r>
            <a:endParaRPr lang="en-SE" dirty="0"/>
          </a:p>
        </p:txBody>
      </p:sp>
    </p:spTree>
    <p:extLst>
      <p:ext uri="{BB962C8B-B14F-4D97-AF65-F5344CB8AC3E}">
        <p14:creationId xmlns:p14="http://schemas.microsoft.com/office/powerpoint/2010/main" val="995573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501D0-9BD4-49EB-BFB8-8B67AEFDE5E4}"/>
              </a:ext>
            </a:extLst>
          </p:cNvPr>
          <p:cNvSpPr>
            <a:spLocks noGrp="1"/>
          </p:cNvSpPr>
          <p:nvPr>
            <p:ph type="title"/>
          </p:nvPr>
        </p:nvSpPr>
        <p:spPr/>
        <p:txBody>
          <a:bodyPr>
            <a:normAutofit/>
          </a:bodyPr>
          <a:lstStyle/>
          <a:p>
            <a:r>
              <a:rPr lang="en-US" altLang="zh-CN" dirty="0"/>
              <a:t>Access Kernel Memory from User Space</a:t>
            </a:r>
            <a:endParaRPr lang="zh-CN" altLang="en-US" dirty="0"/>
          </a:p>
        </p:txBody>
      </p:sp>
      <p:sp>
        <p:nvSpPr>
          <p:cNvPr id="3" name="内容占位符 2">
            <a:extLst>
              <a:ext uri="{FF2B5EF4-FFF2-40B4-BE49-F238E27FC236}">
                <a16:creationId xmlns:a16="http://schemas.microsoft.com/office/drawing/2014/main" id="{C6B9FA06-6D0F-42AA-BC0A-7CEB2517D210}"/>
              </a:ext>
            </a:extLst>
          </p:cNvPr>
          <p:cNvSpPr>
            <a:spLocks noGrp="1"/>
          </p:cNvSpPr>
          <p:nvPr>
            <p:ph idx="1"/>
          </p:nvPr>
        </p:nvSpPr>
        <p:spPr>
          <a:xfrm>
            <a:off x="152400" y="4005064"/>
            <a:ext cx="8839200" cy="2700536"/>
          </a:xfrm>
        </p:spPr>
        <p:txBody>
          <a:bodyPr/>
          <a:lstStyle/>
          <a:p>
            <a:r>
              <a:rPr lang="en-US" altLang="zh-CN" dirty="0"/>
              <a:t>This program will crash, since you </a:t>
            </a:r>
            <a:r>
              <a:rPr lang="en-US" altLang="zh-CN"/>
              <a:t>are illegally </a:t>
            </a:r>
            <a:r>
              <a:rPr lang="en-US" altLang="zh-CN" dirty="0"/>
              <a:t>trying to access kernel memory from user space</a:t>
            </a:r>
            <a:endParaRPr lang="zh-CN" altLang="en-US" dirty="0"/>
          </a:p>
        </p:txBody>
      </p:sp>
      <p:pic>
        <p:nvPicPr>
          <p:cNvPr id="4" name="图片 3">
            <a:extLst>
              <a:ext uri="{FF2B5EF4-FFF2-40B4-BE49-F238E27FC236}">
                <a16:creationId xmlns:a16="http://schemas.microsoft.com/office/drawing/2014/main" id="{B93B65FB-3984-4FB4-9752-7536B1D3726C}"/>
              </a:ext>
            </a:extLst>
          </p:cNvPr>
          <p:cNvPicPr>
            <a:picLocks noChangeAspect="1"/>
          </p:cNvPicPr>
          <p:nvPr/>
        </p:nvPicPr>
        <p:blipFill>
          <a:blip r:embed="rId2" cstate="print"/>
          <a:stretch>
            <a:fillRect/>
          </a:stretch>
        </p:blipFill>
        <p:spPr>
          <a:xfrm>
            <a:off x="1079105" y="1815562"/>
            <a:ext cx="6985790" cy="2016224"/>
          </a:xfrm>
          <a:prstGeom prst="rect">
            <a:avLst/>
          </a:prstGeom>
        </p:spPr>
      </p:pic>
    </p:spTree>
    <p:extLst>
      <p:ext uri="{BB962C8B-B14F-4D97-AF65-F5344CB8AC3E}">
        <p14:creationId xmlns:p14="http://schemas.microsoft.com/office/powerpoint/2010/main" val="743163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E648B-E737-42E3-8D6E-FA6DCAAD6562}"/>
              </a:ext>
            </a:extLst>
          </p:cNvPr>
          <p:cNvSpPr>
            <a:spLocks noGrp="1"/>
          </p:cNvSpPr>
          <p:nvPr>
            <p:ph type="title"/>
          </p:nvPr>
        </p:nvSpPr>
        <p:spPr/>
        <p:txBody>
          <a:bodyPr/>
          <a:lstStyle/>
          <a:p>
            <a:r>
              <a:rPr lang="en-US" altLang="zh-CN" dirty="0"/>
              <a:t>Out-of-Order Execution by CPU</a:t>
            </a:r>
            <a:endParaRPr lang="zh-CN" altLang="en-US" dirty="0"/>
          </a:p>
        </p:txBody>
      </p:sp>
      <p:sp>
        <p:nvSpPr>
          <p:cNvPr id="3" name="内容占位符 2">
            <a:extLst>
              <a:ext uri="{FF2B5EF4-FFF2-40B4-BE49-F238E27FC236}">
                <a16:creationId xmlns:a16="http://schemas.microsoft.com/office/drawing/2014/main" id="{BB98C96B-7CD4-47AA-96F2-FBE55EE1B280}"/>
              </a:ext>
            </a:extLst>
          </p:cNvPr>
          <p:cNvSpPr>
            <a:spLocks noGrp="1"/>
          </p:cNvSpPr>
          <p:nvPr>
            <p:ph idx="1"/>
          </p:nvPr>
        </p:nvSpPr>
        <p:spPr>
          <a:xfrm>
            <a:off x="5076056" y="1052736"/>
            <a:ext cx="4067944" cy="5805264"/>
          </a:xfrm>
        </p:spPr>
        <p:txBody>
          <a:bodyPr>
            <a:normAutofit fontScale="85000" lnSpcReduction="10000"/>
          </a:bodyPr>
          <a:lstStyle/>
          <a:p>
            <a:r>
              <a:rPr lang="en-US" altLang="zh-CN" sz="2400" dirty="0"/>
              <a:t>Line 3 involves two operations at assembly code level: </a:t>
            </a:r>
          </a:p>
          <a:p>
            <a:pPr lvl="1"/>
            <a:r>
              <a:rPr lang="en-US" altLang="zh-CN" sz="2000" dirty="0"/>
              <a:t>3.A assign content of </a:t>
            </a:r>
            <a:r>
              <a:rPr lang="en-US" altLang="zh-CN" sz="2000" dirty="0" err="1"/>
              <a:t>kernel_adderess</a:t>
            </a:r>
            <a:r>
              <a:rPr lang="en-US" altLang="zh-CN" sz="2000" dirty="0"/>
              <a:t> to </a:t>
            </a:r>
            <a:r>
              <a:rPr lang="en-US" altLang="zh-CN" sz="2000" dirty="0" err="1"/>
              <a:t>kernel_data</a:t>
            </a:r>
            <a:endParaRPr lang="en-US" altLang="zh-CN" sz="2000" dirty="0"/>
          </a:p>
          <a:p>
            <a:pPr lvl="1"/>
            <a:r>
              <a:rPr lang="en-US" altLang="zh-CN" sz="2000" dirty="0"/>
              <a:t>3.B check the data access permission, and if permission check fails, roll back any instructions (e.g., instruction 4) executed after the check)</a:t>
            </a:r>
          </a:p>
          <a:p>
            <a:r>
              <a:rPr lang="en-US" altLang="zh-CN" sz="2400" dirty="0"/>
              <a:t>Line 4: Load </a:t>
            </a:r>
            <a:r>
              <a:rPr lang="en-US" altLang="zh-CN" sz="2400" dirty="0" err="1"/>
              <a:t>kernel_data</a:t>
            </a:r>
            <a:r>
              <a:rPr lang="en-US" altLang="zh-CN" sz="2400" dirty="0"/>
              <a:t> into cache and then into CPU register</a:t>
            </a:r>
          </a:p>
          <a:p>
            <a:r>
              <a:rPr lang="en-US" altLang="zh-CN" sz="2400" dirty="0"/>
              <a:t>In-order execution: instructions 3.A, 3.B and 4 execute in order</a:t>
            </a:r>
          </a:p>
          <a:p>
            <a:r>
              <a:rPr lang="en-US" altLang="zh-CN" sz="2400" dirty="0"/>
              <a:t>Out-of-Order Execution: instruction 3.A executes first, then instructions 3.B and 4 execute in parallel in the CPU pipeline (since both 3.B and 4 depend on “</a:t>
            </a:r>
            <a:r>
              <a:rPr lang="en-US" altLang="zh-CN" sz="2400" dirty="0" err="1"/>
              <a:t>kernel_data</a:t>
            </a:r>
            <a:r>
              <a:rPr lang="en-US" altLang="zh-CN" sz="2400" dirty="0"/>
              <a:t>” loaded by 3.A) </a:t>
            </a:r>
          </a:p>
        </p:txBody>
      </p:sp>
      <p:pic>
        <p:nvPicPr>
          <p:cNvPr id="4" name="图片 3">
            <a:extLst>
              <a:ext uri="{FF2B5EF4-FFF2-40B4-BE49-F238E27FC236}">
                <a16:creationId xmlns:a16="http://schemas.microsoft.com/office/drawing/2014/main" id="{F5BC91CB-A0BD-4A76-A36B-066CEBBC516C}"/>
              </a:ext>
            </a:extLst>
          </p:cNvPr>
          <p:cNvPicPr>
            <a:picLocks noChangeAspect="1"/>
          </p:cNvPicPr>
          <p:nvPr/>
        </p:nvPicPr>
        <p:blipFill>
          <a:blip r:embed="rId2" cstate="print"/>
          <a:stretch>
            <a:fillRect/>
          </a:stretch>
        </p:blipFill>
        <p:spPr>
          <a:xfrm>
            <a:off x="152400" y="1437006"/>
            <a:ext cx="4995664" cy="1110148"/>
          </a:xfrm>
          <a:prstGeom prst="rect">
            <a:avLst/>
          </a:prstGeom>
        </p:spPr>
      </p:pic>
      <p:pic>
        <p:nvPicPr>
          <p:cNvPr id="5" name="图片 4">
            <a:extLst>
              <a:ext uri="{FF2B5EF4-FFF2-40B4-BE49-F238E27FC236}">
                <a16:creationId xmlns:a16="http://schemas.microsoft.com/office/drawing/2014/main" id="{5263FF23-A9BA-4083-BCC8-6FE97CF339DB}"/>
              </a:ext>
            </a:extLst>
          </p:cNvPr>
          <p:cNvPicPr>
            <a:picLocks noChangeAspect="1"/>
          </p:cNvPicPr>
          <p:nvPr/>
        </p:nvPicPr>
        <p:blipFill>
          <a:blip r:embed="rId3" cstate="print"/>
          <a:stretch>
            <a:fillRect/>
          </a:stretch>
        </p:blipFill>
        <p:spPr>
          <a:xfrm>
            <a:off x="152400" y="2780928"/>
            <a:ext cx="4995664" cy="2988931"/>
          </a:xfrm>
          <a:prstGeom prst="rect">
            <a:avLst/>
          </a:prstGeom>
        </p:spPr>
      </p:pic>
      <p:sp>
        <p:nvSpPr>
          <p:cNvPr id="6" name="矩形 5">
            <a:extLst>
              <a:ext uri="{FF2B5EF4-FFF2-40B4-BE49-F238E27FC236}">
                <a16:creationId xmlns:a16="http://schemas.microsoft.com/office/drawing/2014/main" id="{7A798333-1423-45A4-828B-8A0B23FB3F8B}"/>
              </a:ext>
            </a:extLst>
          </p:cNvPr>
          <p:cNvSpPr/>
          <p:nvPr/>
        </p:nvSpPr>
        <p:spPr>
          <a:xfrm>
            <a:off x="4139952" y="5481827"/>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a:t>
            </a:r>
            <a:endParaRPr lang="zh-CN" altLang="en-US" sz="2400" dirty="0"/>
          </a:p>
        </p:txBody>
      </p:sp>
      <p:sp>
        <p:nvSpPr>
          <p:cNvPr id="7" name="矩形 6">
            <a:extLst>
              <a:ext uri="{FF2B5EF4-FFF2-40B4-BE49-F238E27FC236}">
                <a16:creationId xmlns:a16="http://schemas.microsoft.com/office/drawing/2014/main" id="{E66CF665-79F4-446A-991D-62C86739FB6B}"/>
              </a:ext>
            </a:extLst>
          </p:cNvPr>
          <p:cNvSpPr/>
          <p:nvPr/>
        </p:nvSpPr>
        <p:spPr>
          <a:xfrm>
            <a:off x="3687351"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3B</a:t>
            </a:r>
            <a:endParaRPr lang="zh-CN" altLang="en-US" sz="2400" dirty="0"/>
          </a:p>
        </p:txBody>
      </p:sp>
      <p:sp>
        <p:nvSpPr>
          <p:cNvPr id="10" name="矩形 9">
            <a:extLst>
              <a:ext uri="{FF2B5EF4-FFF2-40B4-BE49-F238E27FC236}">
                <a16:creationId xmlns:a16="http://schemas.microsoft.com/office/drawing/2014/main" id="{ADBA8DC5-8049-4FDB-82D6-0293BF99FC9B}"/>
              </a:ext>
            </a:extLst>
          </p:cNvPr>
          <p:cNvSpPr/>
          <p:nvPr/>
        </p:nvSpPr>
        <p:spPr>
          <a:xfrm>
            <a:off x="4584169"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cxnSp>
        <p:nvCxnSpPr>
          <p:cNvPr id="12" name="直接箭头连接符 11">
            <a:extLst>
              <a:ext uri="{FF2B5EF4-FFF2-40B4-BE49-F238E27FC236}">
                <a16:creationId xmlns:a16="http://schemas.microsoft.com/office/drawing/2014/main" id="{1A405C54-7EA3-46B1-A5CC-94C31F3D352A}"/>
              </a:ext>
            </a:extLst>
          </p:cNvPr>
          <p:cNvCxnSpPr>
            <a:stCxn id="6" idx="2"/>
            <a:endCxn id="7" idx="0"/>
          </p:cNvCxnSpPr>
          <p:nvPr/>
        </p:nvCxnSpPr>
        <p:spPr>
          <a:xfrm flipH="1">
            <a:off x="4047391" y="5769859"/>
            <a:ext cx="452601"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FA6A3105-71B5-49DA-9F44-B05F5FACF130}"/>
              </a:ext>
            </a:extLst>
          </p:cNvPr>
          <p:cNvCxnSpPr>
            <a:stCxn id="6" idx="2"/>
            <a:endCxn id="10" idx="0"/>
          </p:cNvCxnSpPr>
          <p:nvPr/>
        </p:nvCxnSpPr>
        <p:spPr>
          <a:xfrm>
            <a:off x="4499992" y="5769859"/>
            <a:ext cx="444217"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14271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591DF-F793-4C8C-A735-4587EB588E4B}"/>
              </a:ext>
            </a:extLst>
          </p:cNvPr>
          <p:cNvSpPr>
            <a:spLocks noGrp="1"/>
          </p:cNvSpPr>
          <p:nvPr>
            <p:ph type="title"/>
          </p:nvPr>
        </p:nvSpPr>
        <p:spPr/>
        <p:txBody>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F8C3109E-994E-48E0-9C54-47FEB816DC50}"/>
              </a:ext>
            </a:extLst>
          </p:cNvPr>
          <p:cNvSpPr>
            <a:spLocks noGrp="1"/>
          </p:cNvSpPr>
          <p:nvPr>
            <p:ph idx="1"/>
          </p:nvPr>
        </p:nvSpPr>
        <p:spPr>
          <a:xfrm>
            <a:off x="152400" y="3789040"/>
            <a:ext cx="8740080" cy="2916559"/>
          </a:xfrm>
        </p:spPr>
        <p:txBody>
          <a:bodyPr>
            <a:normAutofit fontScale="62500" lnSpcReduction="20000"/>
          </a:bodyPr>
          <a:lstStyle/>
          <a:p>
            <a:r>
              <a:rPr lang="en-US" altLang="zh-CN" dirty="0"/>
              <a:t>Race condition between 3B and 4; either one may execute first</a:t>
            </a:r>
            <a:endParaRPr lang="zh-CN" altLang="en-US" dirty="0"/>
          </a:p>
          <a:p>
            <a:pPr lvl="1"/>
            <a:r>
              <a:rPr lang="en-US" altLang="zh-CN" dirty="0"/>
              <a:t>If instruction 3B executes before 4, and permission check fails, then 4 will not execute at all</a:t>
            </a:r>
          </a:p>
          <a:p>
            <a:pPr lvl="1"/>
            <a:r>
              <a:rPr lang="en-US" altLang="zh-CN" dirty="0"/>
              <a:t>If instruction 4 executes speculatively before 3B, and permission check fails, then roll back any effect of 4</a:t>
            </a:r>
          </a:p>
          <a:p>
            <a:r>
              <a:rPr lang="en-US" altLang="zh-CN" dirty="0"/>
              <a:t>The rolled-back instructions do not have any externally visible effect: variable number stays unchanged</a:t>
            </a:r>
          </a:p>
          <a:p>
            <a:r>
              <a:rPr lang="en-US" altLang="zh-CN" dirty="0"/>
              <a:t>However, </a:t>
            </a:r>
            <a:r>
              <a:rPr lang="en-US" altLang="zh-CN" dirty="0" err="1"/>
              <a:t>kernel_data</a:t>
            </a:r>
            <a:r>
              <a:rPr lang="en-US" altLang="zh-CN" dirty="0"/>
              <a:t>, the data stored at memory address </a:t>
            </a:r>
            <a:r>
              <a:rPr lang="en-US" altLang="zh-CN" dirty="0" err="1"/>
              <a:t>kernel_address</a:t>
            </a:r>
            <a:r>
              <a:rPr lang="en-US" altLang="zh-CN" dirty="0"/>
              <a:t>, has been brought into the cache, and attacker can find its value by cache side channel </a:t>
            </a:r>
            <a:r>
              <a:rPr lang="en-US" altLang="zh-CN" dirty="0" err="1"/>
              <a:t>analyis</a:t>
            </a:r>
            <a:endParaRPr lang="zh-CN" altLang="en-US" dirty="0"/>
          </a:p>
        </p:txBody>
      </p:sp>
      <p:sp>
        <p:nvSpPr>
          <p:cNvPr id="4" name="矩形 3">
            <a:extLst>
              <a:ext uri="{FF2B5EF4-FFF2-40B4-BE49-F238E27FC236}">
                <a16:creationId xmlns:a16="http://schemas.microsoft.com/office/drawing/2014/main" id="{F08E37BF-5335-4E7A-80B6-BE07DF7ABED7}"/>
              </a:ext>
            </a:extLst>
          </p:cNvPr>
          <p:cNvSpPr/>
          <p:nvPr/>
        </p:nvSpPr>
        <p:spPr>
          <a:xfrm>
            <a:off x="3213364" y="1028111"/>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Accessing kernel data (3A)</a:t>
            </a:r>
            <a:endParaRPr lang="zh-CN" altLang="en-US" sz="2400" dirty="0"/>
          </a:p>
        </p:txBody>
      </p:sp>
      <p:cxnSp>
        <p:nvCxnSpPr>
          <p:cNvPr id="7" name="直接箭头连接符 6">
            <a:extLst>
              <a:ext uri="{FF2B5EF4-FFF2-40B4-BE49-F238E27FC236}">
                <a16:creationId xmlns:a16="http://schemas.microsoft.com/office/drawing/2014/main" id="{E31B6836-78BA-4665-944A-0F2889DBD475}"/>
              </a:ext>
            </a:extLst>
          </p:cNvPr>
          <p:cNvCxnSpPr>
            <a:cxnSpLocks/>
            <a:stCxn id="4" idx="2"/>
            <a:endCxn id="19" idx="0"/>
          </p:cNvCxnSpPr>
          <p:nvPr/>
        </p:nvCxnSpPr>
        <p:spPr>
          <a:xfrm flipH="1">
            <a:off x="3161375" y="1712302"/>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2073F5A0-155C-4653-A980-9CDF86E4E126}"/>
              </a:ext>
            </a:extLst>
          </p:cNvPr>
          <p:cNvCxnSpPr>
            <a:cxnSpLocks/>
            <a:stCxn id="4" idx="2"/>
            <a:endCxn id="26" idx="0"/>
          </p:cNvCxnSpPr>
          <p:nvPr/>
        </p:nvCxnSpPr>
        <p:spPr>
          <a:xfrm>
            <a:off x="4313503" y="1712302"/>
            <a:ext cx="1251982"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矩形 18">
            <a:extLst>
              <a:ext uri="{FF2B5EF4-FFF2-40B4-BE49-F238E27FC236}">
                <a16:creationId xmlns:a16="http://schemas.microsoft.com/office/drawing/2014/main" id="{C840DE8C-03A4-4F9C-A56A-1C199C6F1F2B}"/>
              </a:ext>
            </a:extLst>
          </p:cNvPr>
          <p:cNvSpPr/>
          <p:nvPr/>
        </p:nvSpPr>
        <p:spPr>
          <a:xfrm>
            <a:off x="2061236" y="2128817"/>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 check (3B)</a:t>
            </a:r>
            <a:endParaRPr lang="zh-CN" altLang="en-US" sz="2400" dirty="0"/>
          </a:p>
        </p:txBody>
      </p:sp>
      <p:sp>
        <p:nvSpPr>
          <p:cNvPr id="26" name="矩形 25">
            <a:extLst>
              <a:ext uri="{FF2B5EF4-FFF2-40B4-BE49-F238E27FC236}">
                <a16:creationId xmlns:a16="http://schemas.microsoft.com/office/drawing/2014/main" id="{87AA6D3C-1345-4AF9-A422-8655C9F7EDAE}"/>
              </a:ext>
            </a:extLst>
          </p:cNvPr>
          <p:cNvSpPr/>
          <p:nvPr/>
        </p:nvSpPr>
        <p:spPr>
          <a:xfrm>
            <a:off x="4313324" y="2128817"/>
            <a:ext cx="2504321" cy="1156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Inst. that brings kernel data into cache (4) </a:t>
            </a:r>
            <a:endParaRPr lang="zh-CN" altLang="en-US" sz="2400" dirty="0"/>
          </a:p>
        </p:txBody>
      </p:sp>
      <p:sp>
        <p:nvSpPr>
          <p:cNvPr id="29" name="对话气泡: 椭圆形 28">
            <a:extLst>
              <a:ext uri="{FF2B5EF4-FFF2-40B4-BE49-F238E27FC236}">
                <a16:creationId xmlns:a16="http://schemas.microsoft.com/office/drawing/2014/main" id="{D9F8A506-4615-46B8-AB75-8F79327DF287}"/>
              </a:ext>
            </a:extLst>
          </p:cNvPr>
          <p:cNvSpPr/>
          <p:nvPr/>
        </p:nvSpPr>
        <p:spPr>
          <a:xfrm>
            <a:off x="6836219" y="1197935"/>
            <a:ext cx="2200277" cy="1294961"/>
          </a:xfrm>
          <a:prstGeom prst="wedgeEllipseCallout">
            <a:avLst>
              <a:gd name="adj1" fmla="val -50625"/>
              <a:gd name="adj2" fmla="val 33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They will </a:t>
            </a:r>
            <a:r>
              <a:rPr lang="en-US" altLang="zh-CN" dirty="0"/>
              <a:t>be rolled back if permission check fails</a:t>
            </a:r>
            <a:endParaRPr lang="zh-CN" altLang="en-US" dirty="0"/>
          </a:p>
        </p:txBody>
      </p:sp>
      <p:sp>
        <p:nvSpPr>
          <p:cNvPr id="10" name="文本框 9">
            <a:extLst>
              <a:ext uri="{FF2B5EF4-FFF2-40B4-BE49-F238E27FC236}">
                <a16:creationId xmlns:a16="http://schemas.microsoft.com/office/drawing/2014/main" id="{AC9D0EF2-00AF-4CD3-9A92-CE286BCBF277}"/>
              </a:ext>
            </a:extLst>
          </p:cNvPr>
          <p:cNvSpPr txBox="1"/>
          <p:nvPr/>
        </p:nvSpPr>
        <p:spPr>
          <a:xfrm>
            <a:off x="2411760" y="3372525"/>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1" name="直接箭头连接符 10">
            <a:extLst>
              <a:ext uri="{FF2B5EF4-FFF2-40B4-BE49-F238E27FC236}">
                <a16:creationId xmlns:a16="http://schemas.microsoft.com/office/drawing/2014/main" id="{1A7EA651-F345-4164-BEA7-46BFEE79573F}"/>
              </a:ext>
            </a:extLst>
          </p:cNvPr>
          <p:cNvCxnSpPr>
            <a:cxnSpLocks/>
          </p:cNvCxnSpPr>
          <p:nvPr/>
        </p:nvCxnSpPr>
        <p:spPr>
          <a:xfrm flipH="1" flipV="1">
            <a:off x="2931616" y="2916355"/>
            <a:ext cx="270639"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id="{8AB25380-ED77-40D3-9586-07ADB8E6C515}"/>
              </a:ext>
            </a:extLst>
          </p:cNvPr>
          <p:cNvCxnSpPr>
            <a:cxnSpLocks/>
          </p:cNvCxnSpPr>
          <p:nvPr/>
        </p:nvCxnSpPr>
        <p:spPr>
          <a:xfrm flipV="1">
            <a:off x="3376998" y="3120680"/>
            <a:ext cx="884515" cy="3420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15528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DCDBA-D217-4A83-9C18-85337637A13A}"/>
              </a:ext>
            </a:extLst>
          </p:cNvPr>
          <p:cNvSpPr>
            <a:spLocks noGrp="1"/>
          </p:cNvSpPr>
          <p:nvPr>
            <p:ph type="title"/>
          </p:nvPr>
        </p:nvSpPr>
        <p:spPr/>
        <p:txBody>
          <a:bodyPr>
            <a:normAutofit/>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C27B9FA6-6F88-4922-AA7F-CE013AA15363}"/>
              </a:ext>
            </a:extLst>
          </p:cNvPr>
          <p:cNvSpPr>
            <a:spLocks noGrp="1"/>
          </p:cNvSpPr>
          <p:nvPr>
            <p:ph idx="1"/>
          </p:nvPr>
        </p:nvSpPr>
        <p:spPr/>
        <p:txBody>
          <a:bodyPr/>
          <a:lstStyle/>
          <a:p>
            <a:r>
              <a:rPr lang="en-US" altLang="zh-CN" dirty="0"/>
              <a:t>We access array[</a:t>
            </a:r>
            <a:r>
              <a:rPr lang="en-US" altLang="zh-CN" dirty="0" err="1"/>
              <a:t>kernel_data</a:t>
            </a:r>
            <a:r>
              <a:rPr lang="en-US" altLang="zh-CN" dirty="0"/>
              <a:t>*STEP + DELTA]</a:t>
            </a:r>
          </a:p>
          <a:p>
            <a:r>
              <a:rPr lang="en-US" altLang="zh-CN" dirty="0"/>
              <a:t>Using the FLUSH+RELOAD technique, we check the access time of array[</a:t>
            </a:r>
            <a:r>
              <a:rPr lang="en-US" altLang="zh-CN" dirty="0" err="1"/>
              <a:t>i</a:t>
            </a:r>
            <a:r>
              <a:rPr lang="en-US" altLang="zh-CN" dirty="0"/>
              <a:t>*STEP + DELTA] for </a:t>
            </a:r>
            <a:r>
              <a:rPr lang="en-US" altLang="zh-CN" dirty="0" err="1"/>
              <a:t>i</a:t>
            </a:r>
            <a:r>
              <a:rPr lang="en-US" altLang="zh-CN" dirty="0"/>
              <a:t> = 0, . . ., 255. </a:t>
            </a:r>
          </a:p>
          <a:p>
            <a:r>
              <a:rPr lang="en-US" altLang="zh-CN" dirty="0"/>
              <a:t>If we find out that only array[k*STEP + DELTA] is in the cache, we can infer that the value of the “</a:t>
            </a:r>
            <a:r>
              <a:rPr lang="en-US" altLang="zh-CN" dirty="0" err="1"/>
              <a:t>kernel_data</a:t>
            </a:r>
            <a:r>
              <a:rPr lang="en-US" altLang="zh-CN" dirty="0"/>
              <a:t>” is k.</a:t>
            </a:r>
            <a:endParaRPr lang="zh-CN" altLang="en-US" dirty="0"/>
          </a:p>
        </p:txBody>
      </p:sp>
    </p:spTree>
    <p:extLst>
      <p:ext uri="{BB962C8B-B14F-4D97-AF65-F5344CB8AC3E}">
        <p14:creationId xmlns:p14="http://schemas.microsoft.com/office/powerpoint/2010/main" val="272756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4242"/>
            <a:ext cx="8839200" cy="1143000"/>
          </a:xfrm>
        </p:spPr>
        <p:txBody>
          <a:bodyPr/>
          <a:lstStyle/>
          <a:p>
            <a:r>
              <a:rPr lang="en-US" dirty="0"/>
              <a:t>An Example of Side Channel Analysis</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5" name="Picture 1"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808" y="941381"/>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generated alternative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344" y="890989"/>
            <a:ext cx="1308923"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738" y="941382"/>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5645612" y="1120184"/>
            <a:ext cx="825638" cy="1340715"/>
          </a:xfrm>
          <a:prstGeom prst="rect">
            <a:avLst/>
          </a:prstGeom>
        </p:spPr>
      </p:pic>
      <mc:AlternateContent xmlns:mc="http://schemas.openxmlformats.org/markup-compatibility/2006">
        <mc:Choice xmlns:p14="http://schemas.microsoft.com/office/powerpoint/2010/main" Requires="p14">
          <p:contentPart p14:bwMode="auto" r:id="rId5">
            <p14:nvContentPartPr>
              <p14:cNvPr id="6" name="Ink 5"/>
              <p14:cNvContentPartPr/>
              <p14:nvPr/>
            </p14:nvContentPartPr>
            <p14:xfrm>
              <a:off x="5451661" y="980728"/>
              <a:ext cx="1424595" cy="1656184"/>
            </p14:xfrm>
          </p:contentPart>
        </mc:Choice>
        <mc:Fallback>
          <p:pic>
            <p:nvPicPr>
              <p:cNvPr id="6" name="Ink 5"/>
              <p:cNvPicPr/>
              <p:nvPr/>
            </p:nvPicPr>
            <p:blipFill>
              <a:blip r:embed="rId6"/>
              <a:stretch>
                <a:fillRect/>
              </a:stretch>
            </p:blipFill>
            <p:spPr>
              <a:xfrm>
                <a:off x="5433665" y="962730"/>
                <a:ext cx="1460228" cy="1691820"/>
              </a:xfrm>
              <a:prstGeom prst="rect">
                <a:avLst/>
              </a:prstGeom>
            </p:spPr>
          </p:pic>
        </mc:Fallback>
      </mc:AlternateContent>
      <p:sp>
        <p:nvSpPr>
          <p:cNvPr id="9" name="Google Shape;95;p14">
            <a:extLst>
              <a:ext uri="{FF2B5EF4-FFF2-40B4-BE49-F238E27FC236}">
                <a16:creationId xmlns:a16="http://schemas.microsoft.com/office/drawing/2014/main" id="{0F9E5659-7BA0-4987-A773-B412150ADE88}"/>
              </a:ext>
            </a:extLst>
          </p:cNvPr>
          <p:cNvSpPr txBox="1">
            <a:spLocks noGrp="1"/>
          </p:cNvSpPr>
          <p:nvPr>
            <p:ph type="body" idx="1"/>
          </p:nvPr>
        </p:nvSpPr>
        <p:spPr>
          <a:xfrm>
            <a:off x="74267" y="2650050"/>
            <a:ext cx="8995466" cy="4093913"/>
          </a:xfrm>
          <a:prstGeom prst="rect">
            <a:avLst/>
          </a:prstGeom>
        </p:spPr>
        <p:txBody>
          <a:bodyPr spcFirstLastPara="1" vert="horz" wrap="square" lIns="68569" tIns="34275" rIns="68569" bIns="34275" rtlCol="0" anchor="t" anchorCtr="0">
            <a:normAutofit fontScale="92500"/>
          </a:bodyPr>
          <a:lstStyle/>
          <a:p>
            <a:pPr indent="-304800">
              <a:lnSpc>
                <a:spcPct val="120000"/>
              </a:lnSpc>
              <a:spcBef>
                <a:spcPts val="750"/>
              </a:spcBef>
              <a:buSzPts val="2800"/>
            </a:pPr>
            <a:r>
              <a:rPr lang="en-US" sz="2400" dirty="0"/>
              <a:t>Outside of the room: 3 light bulbs. Inside of the room: 3 light switches</a:t>
            </a:r>
          </a:p>
          <a:p>
            <a:pPr indent="-304800">
              <a:lnSpc>
                <a:spcPct val="120000"/>
              </a:lnSpc>
              <a:spcBef>
                <a:spcPts val="750"/>
              </a:spcBef>
              <a:buSzPts val="2800"/>
            </a:pPr>
            <a:r>
              <a:rPr lang="en-US" sz="2400" dirty="0"/>
              <a:t>Q: Can you determine which light bulb is connected to which switch, by going into the room once and playing with the switches and then come out to check the lights?</a:t>
            </a:r>
          </a:p>
          <a:p>
            <a:pPr indent="-304800">
              <a:lnSpc>
                <a:spcPct val="120000"/>
              </a:lnSpc>
              <a:spcBef>
                <a:spcPts val="750"/>
              </a:spcBef>
              <a:buSzPts val="2800"/>
            </a:pPr>
            <a:r>
              <a:rPr lang="en-US" sz="2400" dirty="0"/>
              <a:t>A: Yes. Initially all switches are off. Turn on switch 1, wait for 10 min, then turn on switch 2, and immediately come out. </a:t>
            </a:r>
          </a:p>
          <a:p>
            <a:pPr lvl="1" indent="-304800">
              <a:lnSpc>
                <a:spcPct val="120000"/>
              </a:lnSpc>
              <a:spcBef>
                <a:spcPts val="750"/>
              </a:spcBef>
              <a:buSzPts val="2800"/>
            </a:pPr>
            <a:r>
              <a:rPr lang="en-US" sz="1800" dirty="0"/>
              <a:t>The light bulb that is lit and warm is connected to Switch 1; </a:t>
            </a:r>
          </a:p>
          <a:p>
            <a:pPr lvl="1" indent="-304800">
              <a:lnSpc>
                <a:spcPct val="120000"/>
              </a:lnSpc>
              <a:spcBef>
                <a:spcPts val="750"/>
              </a:spcBef>
              <a:buSzPts val="2800"/>
            </a:pPr>
            <a:r>
              <a:rPr lang="en-US" sz="1800" dirty="0"/>
              <a:t>The light bulb that is lit and cold is connected to Switch 2; </a:t>
            </a:r>
          </a:p>
          <a:p>
            <a:pPr lvl="1" indent="-304800">
              <a:lnSpc>
                <a:spcPct val="120000"/>
              </a:lnSpc>
              <a:spcBef>
                <a:spcPts val="750"/>
              </a:spcBef>
              <a:buSzPts val="2800"/>
            </a:pPr>
            <a:r>
              <a:rPr lang="en-US" sz="1800" dirty="0"/>
              <a:t>The light bulb that is not lit is connected to Switch 3; </a:t>
            </a:r>
            <a:endParaRPr sz="1800" dirty="0"/>
          </a:p>
        </p:txBody>
      </p:sp>
      <p:sp>
        <p:nvSpPr>
          <p:cNvPr id="3" name="TextBox 2">
            <a:extLst>
              <a:ext uri="{FF2B5EF4-FFF2-40B4-BE49-F238E27FC236}">
                <a16:creationId xmlns:a16="http://schemas.microsoft.com/office/drawing/2014/main" id="{AA1FAD46-8BB6-4AE4-BFBD-59F6C0A0EA82}"/>
              </a:ext>
            </a:extLst>
          </p:cNvPr>
          <p:cNvSpPr txBox="1"/>
          <p:nvPr/>
        </p:nvSpPr>
        <p:spPr>
          <a:xfrm>
            <a:off x="7019766" y="1690589"/>
            <a:ext cx="914161" cy="461665"/>
          </a:xfrm>
          <a:prstGeom prst="rect">
            <a:avLst/>
          </a:prstGeom>
          <a:noFill/>
        </p:spPr>
        <p:txBody>
          <a:bodyPr wrap="none" rtlCol="0">
            <a:spAutoFit/>
          </a:bodyPr>
          <a:lstStyle/>
          <a:p>
            <a:r>
              <a:rPr lang="en-US" sz="2400" dirty="0"/>
              <a:t>Room</a:t>
            </a:r>
            <a:endParaRPr lang="en-SE" sz="2400" dirty="0"/>
          </a:p>
        </p:txBody>
      </p:sp>
    </p:spTree>
    <p:extLst>
      <p:ext uri="{BB962C8B-B14F-4D97-AF65-F5344CB8AC3E}">
        <p14:creationId xmlns:p14="http://schemas.microsoft.com/office/powerpoint/2010/main" val="905395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6948264" y="908720"/>
              <a:ext cx="1895480" cy="2012307"/>
            </p14:xfrm>
          </p:contentPart>
        </mc:Choice>
        <mc:Fallback xmlns="">
          <p:pic>
            <p:nvPicPr>
              <p:cNvPr id="6" name="Ink 5"/>
              <p:cNvPicPr/>
              <p:nvPr/>
            </p:nvPicPr>
            <p:blipFill>
              <a:blip r:embed="rId5"/>
              <a:stretch>
                <a:fillRect/>
              </a:stretch>
            </p:blipFill>
            <p:spPr>
              <a:xfrm>
                <a:off x="6930267" y="890724"/>
                <a:ext cx="1931115" cy="2047939"/>
              </a:xfrm>
              <a:prstGeom prst="rect">
                <a:avLst/>
              </a:prstGeom>
            </p:spPr>
          </p:pic>
        </mc:Fallback>
      </mc:AlternateContent>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12"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280845" y="1106265"/>
            <a:ext cx="1853015" cy="1224798"/>
            <a:chOff x="8222123" y="2527298"/>
            <a:chExt cx="2470686" cy="1633064"/>
          </a:xfrm>
        </p:grpSpPr>
        <p:grpSp>
          <p:nvGrpSpPr>
            <p:cNvPr id="9" name="Group 8"/>
            <p:cNvGrpSpPr/>
            <p:nvPr/>
          </p:nvGrpSpPr>
          <p:grpSpPr>
            <a:xfrm>
              <a:off x="8222124" y="2527298"/>
              <a:ext cx="2470685" cy="816533"/>
              <a:chOff x="8222124" y="2527298"/>
              <a:chExt cx="2470685" cy="816533"/>
            </a:xfrm>
          </p:grpSpPr>
          <p:pic>
            <p:nvPicPr>
              <p:cNvPr id="8" name="Picture 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26" name="Picture 2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27" name="Picture 26"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28" name="Picture 2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29" name="Picture 28"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39" name="Group 38"/>
            <p:cNvGrpSpPr/>
            <p:nvPr/>
          </p:nvGrpSpPr>
          <p:grpSpPr>
            <a:xfrm>
              <a:off x="8222123" y="3343829"/>
              <a:ext cx="2470685" cy="816533"/>
              <a:chOff x="8222124" y="2527298"/>
              <a:chExt cx="2470685" cy="816533"/>
            </a:xfrm>
          </p:grpSpPr>
          <p:pic>
            <p:nvPicPr>
              <p:cNvPr id="40" name="Picture 39"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1" name="Picture 40"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2" name="Picture 41"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43" name="Picture 42"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44" name="Picture 43"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11" name="TextBox 10"/>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21" name="TextBox 20"/>
          <p:cNvSpPr txBox="1"/>
          <p:nvPr/>
        </p:nvSpPr>
        <p:spPr>
          <a:xfrm>
            <a:off x="7190848" y="2551695"/>
            <a:ext cx="1728935" cy="369332"/>
          </a:xfrm>
          <a:prstGeom prst="rect">
            <a:avLst/>
          </a:prstGeom>
          <a:noFill/>
        </p:spPr>
        <p:txBody>
          <a:bodyPr wrap="none" rtlCol="0">
            <a:spAutoFit/>
          </a:bodyPr>
          <a:lstStyle/>
          <a:p>
            <a:r>
              <a:rPr lang="en-US" dirty="0"/>
              <a:t>Restricted Room</a:t>
            </a:r>
          </a:p>
        </p:txBody>
      </p:sp>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51519" y="3093097"/>
            <a:ext cx="8668263" cy="3673963"/>
          </a:xfrm>
          <a:prstGeom prst="rect">
            <a:avLst/>
          </a:prstGeom>
        </p:spPr>
        <p:txBody>
          <a:bodyPr spcFirstLastPara="1" vert="horz" wrap="square" lIns="68569" tIns="34275" rIns="68569" bIns="34275" rtlCol="0" anchor="t" anchorCtr="0">
            <a:normAutofit fontScale="92500"/>
          </a:bodyPr>
          <a:lstStyle/>
          <a:p>
            <a:pPr lvl="0">
              <a:lnSpc>
                <a:spcPct val="120000"/>
              </a:lnSpc>
            </a:pPr>
            <a:r>
              <a:rPr lang="en-US" sz="1600" dirty="0"/>
              <a:t>Bob has a secret (say 7) inside the restricted room. You want to steal the secret, but you do not have the security clearance to enter the room. </a:t>
            </a:r>
          </a:p>
          <a:p>
            <a:pPr lvl="0">
              <a:lnSpc>
                <a:spcPct val="120000"/>
              </a:lnSpc>
            </a:pPr>
            <a:r>
              <a:rPr lang="en-US" sz="1600" dirty="0"/>
              <a:t>Outside of the room: you prepare 10 lightbulbs with 10 light switches. All lightbulb-to-switch connections are known, and you fully control them anytime and anywhere (wirelessly).</a:t>
            </a:r>
          </a:p>
          <a:p>
            <a:pPr lvl="0">
              <a:lnSpc>
                <a:spcPct val="120000"/>
              </a:lnSpc>
            </a:pPr>
            <a:r>
              <a:rPr lang="en-US" sz="1600" dirty="0"/>
              <a:t>The security guard is busy. He usually stops you from entering the room, but sometimes he tries to optimize performance and lets you into the room regardless of your security clearance. But if he later finds out that you do not have security clearance, he will erase your memory and kick you out.</a:t>
            </a:r>
          </a:p>
          <a:p>
            <a:pPr lvl="0">
              <a:lnSpc>
                <a:spcPct val="120000"/>
              </a:lnSpc>
            </a:pPr>
            <a:r>
              <a:rPr lang="en-US" sz="1600" dirty="0"/>
              <a:t>Q: Can you steal the secret 7 with side channel analysis?</a:t>
            </a:r>
          </a:p>
          <a:p>
            <a:pPr lvl="0">
              <a:lnSpc>
                <a:spcPct val="120000"/>
              </a:lnSpc>
            </a:pPr>
            <a:r>
              <a:rPr lang="en-US" sz="1600" dirty="0"/>
              <a:t>A: Yes. Initially reset all lightbulbs to be off. Try many times to enter the room. If you get lucky and enter the room, see Bob’s secret 7, copy it into your memory by turning on lightbulb #7. The guard later finds out,  erases your memory and kicks you out. Once outside, you don’t remember the secret 7 since your memory has been erased, but you can see that lightbulb #7 is on, so you have stolen the secret 7.</a:t>
            </a:r>
            <a:endParaRPr sz="1400" dirty="0"/>
          </a:p>
        </p:txBody>
      </p:sp>
    </p:spTree>
    <p:extLst>
      <p:ext uri="{BB962C8B-B14F-4D97-AF65-F5344CB8AC3E}">
        <p14:creationId xmlns:p14="http://schemas.microsoft.com/office/powerpoint/2010/main" val="891524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37868" y="2481634"/>
                <a:ext cx="8668263" cy="4403750"/>
              </a:xfrm>
              <a:prstGeom prst="rect">
                <a:avLst/>
              </a:prstGeom>
            </p:spPr>
            <p:txBody>
              <a:bodyPr spcFirstLastPara="1" vert="horz" wrap="square" lIns="68569" tIns="34275" rIns="68569" bIns="34275" rtlCol="0" anchor="t" anchorCtr="0">
                <a:normAutofit fontScale="77500" lnSpcReduction="20000"/>
              </a:bodyPr>
              <a:lstStyle/>
              <a:p>
                <a:pPr lvl="0">
                  <a:lnSpc>
                    <a:spcPct val="120000"/>
                  </a:lnSpc>
                </a:pPr>
                <a:r>
                  <a:rPr lang="en-US" sz="1800" dirty="0"/>
                  <a:t>The secret: secret value contained at </a:t>
                </a:r>
                <a:r>
                  <a:rPr lang="en-US" sz="1800" dirty="0" err="1"/>
                  <a:t>kernel_data_addr</a:t>
                </a:r>
                <a:r>
                  <a:rPr lang="en-US" sz="1800" dirty="0"/>
                  <a:t>. Assume secret </a:t>
                </a:r>
                <a14:m>
                  <m:oMath xmlns:m="http://schemas.openxmlformats.org/officeDocument/2006/math">
                    <m:r>
                      <a:rPr lang="en-US" sz="1800" i="1">
                        <a:latin typeface="Cambria Math" panose="02040503050406030204" pitchFamily="18" charset="0"/>
                      </a:rPr>
                      <m:t>∈[0,255]</m:t>
                    </m:r>
                  </m:oMath>
                </a14:m>
                <a:r>
                  <a:rPr lang="en-US" sz="1800" dirty="0"/>
                  <a:t>.</a:t>
                </a:r>
              </a:p>
              <a:p>
                <a:pPr lvl="0">
                  <a:lnSpc>
                    <a:spcPct val="120000"/>
                  </a:lnSpc>
                </a:pPr>
                <a:r>
                  <a:rPr lang="en-US" sz="1800" dirty="0"/>
                  <a:t>Restricted room: kernel memory space</a:t>
                </a:r>
              </a:p>
              <a:p>
                <a:pPr lvl="0">
                  <a:lnSpc>
                    <a:spcPct val="120000"/>
                  </a:lnSpc>
                </a:pPr>
                <a:r>
                  <a:rPr lang="en-US" sz="1800" dirty="0"/>
                  <a:t>Outside: user memory space</a:t>
                </a:r>
              </a:p>
              <a:p>
                <a:pPr lvl="0">
                  <a:lnSpc>
                    <a:spcPct val="120000"/>
                  </a:lnSpc>
                </a:pPr>
                <a:r>
                  <a:rPr lang="en-US" sz="1800" dirty="0"/>
                  <a:t>Guard: CPU’s </a:t>
                </a:r>
                <a:r>
                  <a:rPr lang="en-US" altLang="zh-CN" sz="1800" dirty="0"/>
                  <a:t>access permission check that</a:t>
                </a:r>
                <a:r>
                  <a:rPr lang="en-US" sz="1800" dirty="0"/>
                  <a:t> user process cannot access kernel memory</a:t>
                </a:r>
                <a:endParaRPr lang="en-US" altLang="zh-CN" sz="1800" dirty="0"/>
              </a:p>
              <a:p>
                <a:pPr lvl="0">
                  <a:lnSpc>
                    <a:spcPct val="120000"/>
                  </a:lnSpc>
                </a:pPr>
                <a:r>
                  <a:rPr lang="en-US" sz="1800" dirty="0"/>
                  <a:t>Lightbulbs: probing array array[256*STEPSIZE] (assuming secret </a:t>
                </a:r>
                <a14:m>
                  <m:oMath xmlns:m="http://schemas.openxmlformats.org/officeDocument/2006/math">
                    <m:r>
                      <a:rPr lang="en-US" sz="1800" b="0" i="1" smtClean="0">
                        <a:latin typeface="Cambria Math" panose="02040503050406030204" pitchFamily="18" charset="0"/>
                      </a:rPr>
                      <m:t>∈[0,255]</m:t>
                    </m:r>
                  </m:oMath>
                </a14:m>
                <a:r>
                  <a:rPr lang="en-US" sz="1800" dirty="0"/>
                  <a:t>)</a:t>
                </a:r>
              </a:p>
              <a:p>
                <a:pPr lvl="0">
                  <a:lnSpc>
                    <a:spcPct val="120000"/>
                  </a:lnSpc>
                </a:pPr>
                <a:r>
                  <a:rPr lang="en-US" sz="1800" dirty="0"/>
                  <a:t>Turning off all lightbulbs: flush probing array from cache to memory</a:t>
                </a:r>
              </a:p>
              <a:p>
                <a:pPr>
                  <a:lnSpc>
                    <a:spcPct val="120000"/>
                  </a:lnSpc>
                </a:pPr>
                <a:r>
                  <a:rPr lang="en-US" altLang="zh-CN" sz="1800" dirty="0"/>
                  <a:t>Race condition: if permission check (instruction 3B) finishes first and fails, you cannot even get into the restricted room, and attack fails; if instruction 3A,4 execute speculatively before permission check finishes, then you get lucky and enters the restricted room, read the secret value (</a:t>
                </a:r>
                <a:r>
                  <a:rPr lang="en-US" sz="1800" dirty="0" err="1"/>
                  <a:t>kernel_data</a:t>
                </a:r>
                <a:r>
                  <a:rPr lang="en-US" sz="1800" dirty="0"/>
                  <a:t> = *</a:t>
                </a:r>
                <a:r>
                  <a:rPr lang="en-US" sz="1800" dirty="0" err="1"/>
                  <a:t>kernel_data_addr</a:t>
                </a:r>
                <a:r>
                  <a:rPr lang="en-US" altLang="zh-CN" sz="1800" dirty="0"/>
                  <a:t>) into your brain, and turn on the corresponding lightbulb by accessing the corresponding array element to bring it into cache (</a:t>
                </a:r>
                <a:r>
                  <a:rPr lang="en-US" sz="1800" dirty="0"/>
                  <a:t>array[</a:t>
                </a:r>
                <a:r>
                  <a:rPr lang="en-US" sz="1800" dirty="0" err="1"/>
                  <a:t>kernel_data</a:t>
                </a:r>
                <a:r>
                  <a:rPr lang="en-US" sz="1800" dirty="0"/>
                  <a:t> * 4096 + DELTA] += 1</a:t>
                </a:r>
                <a:r>
                  <a:rPr lang="en-US" altLang="zh-CN" sz="1800" dirty="0"/>
                  <a:t>).</a:t>
                </a:r>
                <a:endParaRPr lang="en-US" altLang="zh-CN" sz="1400" dirty="0"/>
              </a:p>
              <a:p>
                <a:pPr>
                  <a:lnSpc>
                    <a:spcPct val="120000"/>
                  </a:lnSpc>
                </a:pPr>
                <a:r>
                  <a:rPr lang="en-US" sz="1800" dirty="0"/>
                  <a:t>Security guard kicks you out and erases your memory in your brain: instructions 3A,4 are rolled back, so the variable </a:t>
                </a:r>
                <a:r>
                  <a:rPr lang="en-US" sz="1800" dirty="0" err="1"/>
                  <a:t>kernel_data’s</a:t>
                </a:r>
                <a:r>
                  <a:rPr lang="en-US" sz="1800" dirty="0"/>
                  <a:t> old value is restored, and no longer contains the secret value contained at </a:t>
                </a:r>
                <a:r>
                  <a:rPr lang="en-US" sz="1800" dirty="0" err="1"/>
                  <a:t>kernel_data_addr</a:t>
                </a:r>
                <a:r>
                  <a:rPr lang="en-US" sz="1800" dirty="0"/>
                  <a:t>.</a:t>
                </a:r>
              </a:p>
              <a:p>
                <a:pPr>
                  <a:lnSpc>
                    <a:spcPct val="120000"/>
                  </a:lnSpc>
                </a:pPr>
                <a:r>
                  <a:rPr lang="en-US" sz="1800" dirty="0"/>
                  <a:t>Light bulb #7 is on: the cache block containing array[</a:t>
                </a:r>
                <a:r>
                  <a:rPr lang="en-US" sz="1800" dirty="0" err="1"/>
                  <a:t>kernel_data</a:t>
                </a:r>
                <a:r>
                  <a:rPr lang="en-US" sz="1800" dirty="0"/>
                  <a:t> * 4096 + DELTA] remains in the cache. You can find out which lightbulb is on by the reload operation, and that cache block will load faster than other blocks.</a:t>
                </a:r>
              </a:p>
              <a:p>
                <a:pPr>
                  <a:lnSpc>
                    <a:spcPct val="120000"/>
                  </a:lnSpc>
                </a:pPr>
                <a:r>
                  <a:rPr lang="en-US" altLang="zh-CN" sz="1800" dirty="0"/>
                  <a:t>Keeping the security guard busy: use </a:t>
                </a:r>
                <a:r>
                  <a:rPr lang="en-US" altLang="zh-CN" sz="1800" dirty="0" err="1"/>
                  <a:t>meltdown_asm</a:t>
                </a:r>
                <a:r>
                  <a:rPr lang="en-US" altLang="zh-CN" sz="1800" dirty="0"/>
                  <a:t>() to run a useless computation loop to delay execution of Permission Check and increase your chance of getting lucky in the race condition.</a:t>
                </a:r>
                <a:endParaRPr lang="en-US" sz="1800" dirty="0"/>
              </a:p>
            </p:txBody>
          </p:sp>
        </mc:Choice>
        <mc:Fallback xmlns="">
          <p:sp>
            <p:nvSpPr>
              <p:cNvPr id="33" name="Google Shape;95;p14">
                <a:extLst>
                  <a:ext uri="{FF2B5EF4-FFF2-40B4-BE49-F238E27FC236}">
                    <a16:creationId xmlns:a16="http://schemas.microsoft.com/office/drawing/2014/main" id="{1EE0AAF7-E9E1-49B6-8C69-3B436D73CEA3}"/>
                  </a:ext>
                </a:extLst>
              </p:cNvPr>
              <p:cNvSpPr txBox="1">
                <a:spLocks noGrp="1" noRot="1" noChangeAspect="1" noMove="1" noResize="1" noEditPoints="1" noAdjustHandles="1" noChangeArrowheads="1" noChangeShapeType="1" noTextEdit="1"/>
              </p:cNvSpPr>
              <p:nvPr>
                <p:ph type="body" idx="1"/>
              </p:nvPr>
            </p:nvSpPr>
            <p:spPr>
              <a:xfrm>
                <a:off x="237868" y="2481634"/>
                <a:ext cx="8668263" cy="4403750"/>
              </a:xfrm>
              <a:prstGeom prst="rect">
                <a:avLst/>
              </a:prstGeom>
              <a:blipFill>
                <a:blip r:embed="rId3"/>
                <a:stretch>
                  <a:fillRect l="-352" r="-422" b="-277"/>
                </a:stretch>
              </a:blipFill>
            </p:spPr>
            <p:txBody>
              <a:bodyPr/>
              <a:lstStyle/>
              <a:p>
                <a:r>
                  <a:rPr lang="en-SE">
                    <a:noFill/>
                  </a:rPr>
                  <a:t> </a:t>
                </a:r>
              </a:p>
            </p:txBody>
          </p:sp>
        </mc:Fallback>
      </mc:AlternateContent>
      <p:pic>
        <p:nvPicPr>
          <p:cNvPr id="34" name="Picture 3" descr="Machine generated alternative text:&#10;f">
            <a:extLst>
              <a:ext uri="{FF2B5EF4-FFF2-40B4-BE49-F238E27FC236}">
                <a16:creationId xmlns:a16="http://schemas.microsoft.com/office/drawing/2014/main" id="{86E81852-95E7-4426-9AB7-6829A4BD14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21346956-3FD4-449A-9A2E-BF0F2F6EBC17}"/>
                  </a:ext>
                </a:extLst>
              </p14:cNvPr>
              <p14:cNvContentPartPr/>
              <p14:nvPr/>
            </p14:nvContentPartPr>
            <p14:xfrm>
              <a:off x="6948264" y="908720"/>
              <a:ext cx="1895480" cy="2012307"/>
            </p14:xfrm>
          </p:contentPart>
        </mc:Choice>
        <mc:Fallback xmlns="">
          <p:pic>
            <p:nvPicPr>
              <p:cNvPr id="35" name="Ink 34">
                <a:extLst>
                  <a:ext uri="{FF2B5EF4-FFF2-40B4-BE49-F238E27FC236}">
                    <a16:creationId xmlns:a16="http://schemas.microsoft.com/office/drawing/2014/main" id="{21346956-3FD4-449A-9A2E-BF0F2F6EBC17}"/>
                  </a:ext>
                </a:extLst>
              </p:cNvPr>
              <p:cNvPicPr/>
              <p:nvPr/>
            </p:nvPicPr>
            <p:blipFill>
              <a:blip r:embed="rId6"/>
              <a:stretch>
                <a:fillRect/>
              </a:stretch>
            </p:blipFill>
            <p:spPr>
              <a:xfrm>
                <a:off x="6930267" y="890724"/>
                <a:ext cx="1931115" cy="2047939"/>
              </a:xfrm>
              <a:prstGeom prst="rect">
                <a:avLst/>
              </a:prstGeom>
            </p:spPr>
          </p:pic>
        </mc:Fallback>
      </mc:AlternateContent>
      <p:pic>
        <p:nvPicPr>
          <p:cNvPr id="36" name="Picture 4" descr="Related image">
            <a:extLst>
              <a:ext uri="{FF2B5EF4-FFF2-40B4-BE49-F238E27FC236}">
                <a16:creationId xmlns:a16="http://schemas.microsoft.com/office/drawing/2014/main" id="{E90803D8-4BF9-4493-9177-E8B749BEAE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6D03E41F-FBCA-4E67-8EA4-12F923038C41}"/>
              </a:ext>
            </a:extLst>
          </p:cNvPr>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38" name="Picture 3" descr="Machine generated alternative text:&#10;f">
            <a:extLst>
              <a:ext uri="{FF2B5EF4-FFF2-40B4-BE49-F238E27FC236}">
                <a16:creationId xmlns:a16="http://schemas.microsoft.com/office/drawing/2014/main" id="{D6485791-8F9C-43BE-93F7-F41F9845D3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Machine generated alternative text:&#10;f">
            <a:extLst>
              <a:ext uri="{FF2B5EF4-FFF2-40B4-BE49-F238E27FC236}">
                <a16:creationId xmlns:a16="http://schemas.microsoft.com/office/drawing/2014/main" id="{F8447502-E749-4830-AF29-C35CD62F9B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Machine generated alternative text:&#10;f">
            <a:extLst>
              <a:ext uri="{FF2B5EF4-FFF2-40B4-BE49-F238E27FC236}">
                <a16:creationId xmlns:a16="http://schemas.microsoft.com/office/drawing/2014/main" id="{9FDAD353-114F-4FB0-B609-FFD40AD3DA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Machine generated alternative text:&#10;f">
            <a:extLst>
              <a:ext uri="{FF2B5EF4-FFF2-40B4-BE49-F238E27FC236}">
                <a16:creationId xmlns:a16="http://schemas.microsoft.com/office/drawing/2014/main" id="{36830E41-A526-4171-8C1D-9F30A4F03A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Machine generated alternative text:&#10;f">
            <a:extLst>
              <a:ext uri="{FF2B5EF4-FFF2-40B4-BE49-F238E27FC236}">
                <a16:creationId xmlns:a16="http://schemas.microsoft.com/office/drawing/2014/main" id="{AFAACE23-5BAE-4895-9460-A1D19D0E228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Machine generated alternative text:&#10;f">
            <a:extLst>
              <a:ext uri="{FF2B5EF4-FFF2-40B4-BE49-F238E27FC236}">
                <a16:creationId xmlns:a16="http://schemas.microsoft.com/office/drawing/2014/main" id="{51362233-9A69-4C63-A49C-231A1AF554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Machine generated alternative text:&#10;f">
            <a:extLst>
              <a:ext uri="{FF2B5EF4-FFF2-40B4-BE49-F238E27FC236}">
                <a16:creationId xmlns:a16="http://schemas.microsoft.com/office/drawing/2014/main" id="{7E756EE9-EFA5-44D8-B0E7-3CBF1FE93C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Machine generated alternative text:&#10;f">
            <a:extLst>
              <a:ext uri="{FF2B5EF4-FFF2-40B4-BE49-F238E27FC236}">
                <a16:creationId xmlns:a16="http://schemas.microsoft.com/office/drawing/2014/main" id="{A53D0480-B60F-4EE3-BCC8-3DEDB9AA0F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 descr="Machine generated alternative text:&#10;f">
            <a:extLst>
              <a:ext uri="{FF2B5EF4-FFF2-40B4-BE49-F238E27FC236}">
                <a16:creationId xmlns:a16="http://schemas.microsoft.com/office/drawing/2014/main" id="{CDC7881D-0981-4385-953C-90A4E0AE54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A619B11C-AE38-4546-A054-C28E27F6258A}"/>
              </a:ext>
            </a:extLst>
          </p:cNvPr>
          <p:cNvGrpSpPr/>
          <p:nvPr/>
        </p:nvGrpSpPr>
        <p:grpSpPr>
          <a:xfrm>
            <a:off x="4280845" y="1106265"/>
            <a:ext cx="1853015" cy="1224798"/>
            <a:chOff x="8222123" y="2527298"/>
            <a:chExt cx="2470686" cy="1633064"/>
          </a:xfrm>
        </p:grpSpPr>
        <p:grpSp>
          <p:nvGrpSpPr>
            <p:cNvPr id="54" name="Group 53">
              <a:extLst>
                <a:ext uri="{FF2B5EF4-FFF2-40B4-BE49-F238E27FC236}">
                  <a16:creationId xmlns:a16="http://schemas.microsoft.com/office/drawing/2014/main" id="{34B0579B-AE9F-4D9A-8A55-907EA9910FBC}"/>
                </a:ext>
              </a:extLst>
            </p:cNvPr>
            <p:cNvGrpSpPr/>
            <p:nvPr/>
          </p:nvGrpSpPr>
          <p:grpSpPr>
            <a:xfrm>
              <a:off x="8222124" y="2527298"/>
              <a:ext cx="2470685" cy="816533"/>
              <a:chOff x="8222124" y="2527298"/>
              <a:chExt cx="2470685" cy="816533"/>
            </a:xfrm>
          </p:grpSpPr>
          <p:pic>
            <p:nvPicPr>
              <p:cNvPr id="61" name="Picture 60" descr="Screen Clipping">
                <a:extLst>
                  <a:ext uri="{FF2B5EF4-FFF2-40B4-BE49-F238E27FC236}">
                    <a16:creationId xmlns:a16="http://schemas.microsoft.com/office/drawing/2014/main" id="{EACE0403-546B-4542-A6E6-53E85331A18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62" name="Picture 61" descr="Screen Clipping">
                <a:extLst>
                  <a:ext uri="{FF2B5EF4-FFF2-40B4-BE49-F238E27FC236}">
                    <a16:creationId xmlns:a16="http://schemas.microsoft.com/office/drawing/2014/main" id="{B73AA2FD-09F1-4BD2-ABA4-9F398DB2A2C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63" name="Picture 62" descr="Screen Clipping">
                <a:extLst>
                  <a:ext uri="{FF2B5EF4-FFF2-40B4-BE49-F238E27FC236}">
                    <a16:creationId xmlns:a16="http://schemas.microsoft.com/office/drawing/2014/main" id="{F52AF90E-D316-48B9-B651-CD6AB3E88CC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64" name="Picture 63" descr="Screen Clipping">
                <a:extLst>
                  <a:ext uri="{FF2B5EF4-FFF2-40B4-BE49-F238E27FC236}">
                    <a16:creationId xmlns:a16="http://schemas.microsoft.com/office/drawing/2014/main" id="{A0FD7C73-725A-40A0-9969-3F7D81CFE67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5" name="Picture 64" descr="Screen Clipping">
                <a:extLst>
                  <a:ext uri="{FF2B5EF4-FFF2-40B4-BE49-F238E27FC236}">
                    <a16:creationId xmlns:a16="http://schemas.microsoft.com/office/drawing/2014/main" id="{F9696735-A911-4AD1-8110-54E09D43590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55" name="Group 54">
              <a:extLst>
                <a:ext uri="{FF2B5EF4-FFF2-40B4-BE49-F238E27FC236}">
                  <a16:creationId xmlns:a16="http://schemas.microsoft.com/office/drawing/2014/main" id="{D22B0F13-9AA0-43FB-BC00-27D242275A09}"/>
                </a:ext>
              </a:extLst>
            </p:cNvPr>
            <p:cNvGrpSpPr/>
            <p:nvPr/>
          </p:nvGrpSpPr>
          <p:grpSpPr>
            <a:xfrm>
              <a:off x="8222123" y="3343829"/>
              <a:ext cx="2470685" cy="816533"/>
              <a:chOff x="8222124" y="2527298"/>
              <a:chExt cx="2470685" cy="816533"/>
            </a:xfrm>
          </p:grpSpPr>
          <p:pic>
            <p:nvPicPr>
              <p:cNvPr id="56" name="Picture 55" descr="Screen Clipping">
                <a:extLst>
                  <a:ext uri="{FF2B5EF4-FFF2-40B4-BE49-F238E27FC236}">
                    <a16:creationId xmlns:a16="http://schemas.microsoft.com/office/drawing/2014/main" id="{FDBE8BFC-5401-435E-89A3-A9E894F8A5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57" name="Picture 56" descr="Screen Clipping">
                <a:extLst>
                  <a:ext uri="{FF2B5EF4-FFF2-40B4-BE49-F238E27FC236}">
                    <a16:creationId xmlns:a16="http://schemas.microsoft.com/office/drawing/2014/main" id="{655FA78D-566A-40E6-951C-634FD062776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58" name="Picture 57" descr="Screen Clipping">
                <a:extLst>
                  <a:ext uri="{FF2B5EF4-FFF2-40B4-BE49-F238E27FC236}">
                    <a16:creationId xmlns:a16="http://schemas.microsoft.com/office/drawing/2014/main" id="{C33475D3-D202-4AA6-8522-E57570F767B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59" name="Picture 58" descr="Screen Clipping">
                <a:extLst>
                  <a:ext uri="{FF2B5EF4-FFF2-40B4-BE49-F238E27FC236}">
                    <a16:creationId xmlns:a16="http://schemas.microsoft.com/office/drawing/2014/main" id="{12A3DF8C-D91C-492D-805C-481872D8AFD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0" name="Picture 59" descr="Screen Clipping">
                <a:extLst>
                  <a:ext uri="{FF2B5EF4-FFF2-40B4-BE49-F238E27FC236}">
                    <a16:creationId xmlns:a16="http://schemas.microsoft.com/office/drawing/2014/main" id="{D4E2A41F-F0DB-466F-9022-F3328818694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66" name="TextBox 65">
            <a:extLst>
              <a:ext uri="{FF2B5EF4-FFF2-40B4-BE49-F238E27FC236}">
                <a16:creationId xmlns:a16="http://schemas.microsoft.com/office/drawing/2014/main" id="{CFA3A013-0D0C-447B-A654-957840858852}"/>
              </a:ext>
            </a:extLst>
          </p:cNvPr>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67" name="TextBox 66">
            <a:extLst>
              <a:ext uri="{FF2B5EF4-FFF2-40B4-BE49-F238E27FC236}">
                <a16:creationId xmlns:a16="http://schemas.microsoft.com/office/drawing/2014/main" id="{B916D1B9-2D9A-44EB-B4D7-42A9B199BA7E}"/>
              </a:ext>
            </a:extLst>
          </p:cNvPr>
          <p:cNvSpPr txBox="1"/>
          <p:nvPr/>
        </p:nvSpPr>
        <p:spPr>
          <a:xfrm>
            <a:off x="7190848" y="2551695"/>
            <a:ext cx="1728935" cy="369332"/>
          </a:xfrm>
          <a:prstGeom prst="rect">
            <a:avLst/>
          </a:prstGeom>
          <a:noFill/>
        </p:spPr>
        <p:txBody>
          <a:bodyPr wrap="none" rtlCol="0">
            <a:spAutoFit/>
          </a:bodyPr>
          <a:lstStyle/>
          <a:p>
            <a:r>
              <a:rPr lang="en-US" dirty="0"/>
              <a:t>Restricted Room</a:t>
            </a:r>
          </a:p>
        </p:txBody>
      </p:sp>
    </p:spTree>
    <p:extLst>
      <p:ext uri="{BB962C8B-B14F-4D97-AF65-F5344CB8AC3E}">
        <p14:creationId xmlns:p14="http://schemas.microsoft.com/office/powerpoint/2010/main" val="3524652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A10-6734-43CA-9A66-C39DC664BC65}"/>
              </a:ext>
            </a:extLst>
          </p:cNvPr>
          <p:cNvSpPr>
            <a:spLocks noGrp="1"/>
          </p:cNvSpPr>
          <p:nvPr>
            <p:ph type="title"/>
          </p:nvPr>
        </p:nvSpPr>
        <p:spPr/>
        <p:txBody>
          <a:bodyPr/>
          <a:lstStyle/>
          <a:p>
            <a:r>
              <a:rPr lang="en-US" dirty="0"/>
              <a:t>Meltdown Attack Analogy</a:t>
            </a:r>
            <a:endParaRPr lang="en-SE" dirty="0"/>
          </a:p>
        </p:txBody>
      </p:sp>
      <p:graphicFrame>
        <p:nvGraphicFramePr>
          <p:cNvPr id="4" name="Table 4">
            <a:extLst>
              <a:ext uri="{FF2B5EF4-FFF2-40B4-BE49-F238E27FC236}">
                <a16:creationId xmlns:a16="http://schemas.microsoft.com/office/drawing/2014/main" id="{D60BFAC9-3A3A-49C7-BBD3-294AC022425F}"/>
              </a:ext>
            </a:extLst>
          </p:cNvPr>
          <p:cNvGraphicFramePr>
            <a:graphicFrameLocks noGrp="1"/>
          </p:cNvGraphicFramePr>
          <p:nvPr>
            <p:ph idx="1"/>
            <p:extLst>
              <p:ext uri="{D42A27DB-BD31-4B8C-83A1-F6EECF244321}">
                <p14:modId xmlns:p14="http://schemas.microsoft.com/office/powerpoint/2010/main" val="3913002456"/>
              </p:ext>
            </p:extLst>
          </p:nvPr>
        </p:nvGraphicFramePr>
        <p:xfrm>
          <a:off x="152400" y="1285875"/>
          <a:ext cx="8668071" cy="1681480"/>
        </p:xfrm>
        <a:graphic>
          <a:graphicData uri="http://schemas.openxmlformats.org/drawingml/2006/table">
            <a:tbl>
              <a:tblPr firstRow="1" bandRow="1">
                <a:tableStyleId>{5C22544A-7EE6-4342-B048-85BDC9FD1C3A}</a:tableStyleId>
              </a:tblPr>
              <a:tblGrid>
                <a:gridCol w="1971328">
                  <a:extLst>
                    <a:ext uri="{9D8B030D-6E8A-4147-A177-3AD203B41FA5}">
                      <a16:colId xmlns:a16="http://schemas.microsoft.com/office/drawing/2014/main" val="3055325188"/>
                    </a:ext>
                  </a:extLst>
                </a:gridCol>
                <a:gridCol w="2736304">
                  <a:extLst>
                    <a:ext uri="{9D8B030D-6E8A-4147-A177-3AD203B41FA5}">
                      <a16:colId xmlns:a16="http://schemas.microsoft.com/office/drawing/2014/main" val="1915815745"/>
                    </a:ext>
                  </a:extLst>
                </a:gridCol>
                <a:gridCol w="3960439">
                  <a:extLst>
                    <a:ext uri="{9D8B030D-6E8A-4147-A177-3AD203B41FA5}">
                      <a16:colId xmlns:a16="http://schemas.microsoft.com/office/drawing/2014/main" val="1398959530"/>
                    </a:ext>
                  </a:extLst>
                </a:gridCol>
              </a:tblGrid>
              <a:tr h="370840">
                <a:tc>
                  <a:txBody>
                    <a:bodyPr/>
                    <a:lstStyle/>
                    <a:p>
                      <a:r>
                        <a:rPr lang="en-US" sz="1600" dirty="0"/>
                        <a:t>Lightbulbs</a:t>
                      </a:r>
                      <a:endParaRPr lang="en-SE" sz="1600" dirty="0"/>
                    </a:p>
                  </a:txBody>
                  <a:tcPr/>
                </a:tc>
                <a:tc>
                  <a:txBody>
                    <a:bodyPr/>
                    <a:lstStyle/>
                    <a:p>
                      <a:r>
                        <a:rPr lang="en-US" sz="1600" dirty="0"/>
                        <a:t>Your memory in your brain</a:t>
                      </a:r>
                      <a:endParaRPr lang="en-SE" sz="1600" dirty="0"/>
                    </a:p>
                  </a:txBody>
                  <a:tcPr/>
                </a:tc>
                <a:tc>
                  <a:txBody>
                    <a:bodyPr/>
                    <a:lstStyle/>
                    <a:p>
                      <a:r>
                        <a:rPr lang="en-US" sz="1600" dirty="0"/>
                        <a:t>Guard erasing your memory</a:t>
                      </a:r>
                      <a:endParaRPr lang="en-SE" sz="1600" dirty="0"/>
                    </a:p>
                  </a:txBody>
                  <a:tcPr/>
                </a:tc>
                <a:extLst>
                  <a:ext uri="{0D108BD9-81ED-4DB2-BD59-A6C34878D82A}">
                    <a16:rowId xmlns:a16="http://schemas.microsoft.com/office/drawing/2014/main" val="1444676321"/>
                  </a:ext>
                </a:extLst>
              </a:tr>
              <a:tr h="370840">
                <a:tc>
                  <a:txBody>
                    <a:bodyPr/>
                    <a:lstStyle/>
                    <a:p>
                      <a:r>
                        <a:rPr lang="en-US" sz="1600" dirty="0"/>
                        <a:t>Attacker’s probing array for </a:t>
                      </a:r>
                      <a:r>
                        <a:rPr lang="en-US" sz="1800" b="0" i="0" u="none" strike="noStrike" kern="1200" baseline="0" dirty="0">
                          <a:solidFill>
                            <a:schemeClr val="dk1"/>
                          </a:solidFill>
                          <a:latin typeface="+mn-lt"/>
                          <a:ea typeface="+mn-ea"/>
                          <a:cs typeface="+mn-cs"/>
                        </a:rPr>
                        <a:t>FLUSH+RELOAD</a:t>
                      </a:r>
                      <a:r>
                        <a:rPr lang="en-US" sz="1600" dirty="0"/>
                        <a:t> array[256*STEPSIZE] </a:t>
                      </a:r>
                      <a:endParaRPr lang="en-S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Attacker program reads the secret value into variable </a:t>
                      </a:r>
                      <a:r>
                        <a:rPr lang="en-US" sz="1600" dirty="0" err="1"/>
                        <a:t>kernel_data</a:t>
                      </a:r>
                      <a:r>
                        <a:rPr lang="en-US" sz="1600" dirty="0"/>
                        <a:t> = *</a:t>
                      </a:r>
                      <a:r>
                        <a:rPr lang="en-US" sz="1600" dirty="0" err="1"/>
                        <a:t>kernel_data_addr</a:t>
                      </a:r>
                      <a:r>
                        <a:rPr lang="en-US" altLang="zh-CN" sz="1600" dirty="0"/>
                        <a:t>)</a:t>
                      </a:r>
                      <a:endParaRPr lang="en-US" sz="1600" dirty="0"/>
                    </a:p>
                  </a:txBody>
                  <a:tcPr/>
                </a:tc>
                <a:tc>
                  <a:txBody>
                    <a:bodyPr/>
                    <a:lstStyle/>
                    <a:p>
                      <a:r>
                        <a:rPr lang="en-US" sz="1600" dirty="0"/>
                        <a:t>CPU rollbacks variable assignment to </a:t>
                      </a:r>
                      <a:r>
                        <a:rPr lang="en-US" sz="1600" dirty="0" err="1"/>
                        <a:t>kernel_data</a:t>
                      </a:r>
                      <a:r>
                        <a:rPr lang="en-US" sz="1600" dirty="0"/>
                        <a:t>,  but cannot affect cache contents (turn off the lightbulb that you have turned on before to encode the secret *</a:t>
                      </a:r>
                      <a:r>
                        <a:rPr lang="en-US" sz="1600" dirty="0" err="1"/>
                        <a:t>kernel_data_addr</a:t>
                      </a:r>
                      <a:r>
                        <a:rPr lang="en-US" sz="1600" dirty="0"/>
                        <a:t>)</a:t>
                      </a:r>
                    </a:p>
                  </a:txBody>
                  <a:tcPr/>
                </a:tc>
                <a:extLst>
                  <a:ext uri="{0D108BD9-81ED-4DB2-BD59-A6C34878D82A}">
                    <a16:rowId xmlns:a16="http://schemas.microsoft.com/office/drawing/2014/main" val="3740232438"/>
                  </a:ext>
                </a:extLst>
              </a:tr>
            </a:tbl>
          </a:graphicData>
        </a:graphic>
      </p:graphicFrame>
    </p:spTree>
    <p:extLst>
      <p:ext uri="{BB962C8B-B14F-4D97-AF65-F5344CB8AC3E}">
        <p14:creationId xmlns:p14="http://schemas.microsoft.com/office/powerpoint/2010/main" val="3233808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err="1"/>
              <a:t>Spectre</a:t>
            </a:r>
            <a:endParaRPr lang="zh-CN" altLang="en-US" sz="6600" dirty="0"/>
          </a:p>
        </p:txBody>
      </p:sp>
    </p:spTree>
    <p:extLst>
      <p:ext uri="{BB962C8B-B14F-4D97-AF65-F5344CB8AC3E}">
        <p14:creationId xmlns:p14="http://schemas.microsoft.com/office/powerpoint/2010/main" val="3496752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Non-Pipelined Instruction Execution (</a:t>
            </a:r>
            <a:r>
              <a:rPr lang="en-US" altLang="zh-CN" dirty="0"/>
              <a:t>hypothetical)</a:t>
            </a:r>
            <a:endParaRPr lang="en-US" dirty="0"/>
          </a:p>
        </p:txBody>
      </p:sp>
      <p:sp>
        <p:nvSpPr>
          <p:cNvPr id="15" name="Slide Number Placeholder 14"/>
          <p:cNvSpPr>
            <a:spLocks noGrp="1"/>
          </p:cNvSpPr>
          <p:nvPr>
            <p:ph type="sldNum" sz="quarter" idx="12"/>
          </p:nvPr>
        </p:nvSpPr>
        <p:spPr/>
        <p:txBody>
          <a:bodyPr/>
          <a:lstStyle/>
          <a:p>
            <a:fld id="{3CC63E4C-4642-794D-A2FD-70F6B81535F5}" type="slidenum">
              <a:rPr lang="en-US" smtClean="0"/>
              <a:pPr/>
              <a:t>24</a:t>
            </a:fld>
            <a:endParaRPr lang="en-US" dirty="0"/>
          </a:p>
        </p:txBody>
      </p:sp>
      <p:grpSp>
        <p:nvGrpSpPr>
          <p:cNvPr id="17" name="Group 16"/>
          <p:cNvGrpSpPr/>
          <p:nvPr/>
        </p:nvGrpSpPr>
        <p:grpSpPr>
          <a:xfrm>
            <a:off x="3131840" y="3459774"/>
            <a:ext cx="3071192" cy="568862"/>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0707" y="2538154"/>
            <a:ext cx="3071192" cy="568939"/>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6206294" y="4401742"/>
            <a:ext cx="2869356" cy="555582"/>
            <a:chOff x="3286561" y="3640724"/>
            <a:chExt cx="3825807" cy="740776"/>
          </a:xfrm>
        </p:grpSpPr>
        <p:cxnSp>
          <p:nvCxnSpPr>
            <p:cNvPr id="26" name="Straight Arrow Connector 25"/>
            <p:cNvCxnSpPr>
              <a:cxnSpLocks/>
            </p:cNvCxnSpPr>
            <p:nvPr/>
          </p:nvCxnSpPr>
          <p:spPr bwMode="auto">
            <a:xfrm>
              <a:off x="3286561" y="3810001"/>
              <a:ext cx="3825805"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3825807" cy="412473"/>
              <a:chOff x="1855304" y="1603513"/>
              <a:chExt cx="3825807"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6" y="1603513"/>
                <a:ext cx="1095875"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74122" y="5344488"/>
            <a:ext cx="8848742" cy="4860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4765495"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5851659"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875389" y="5296651"/>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7908765" y="5307367"/>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8410985" y="5407379"/>
            <a:ext cx="664663"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292515" y="5591671"/>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dirty="0"/>
              <a:t> </a:t>
            </a:r>
            <a:r>
              <a:rPr lang="en-US" altLang="zh-CN" sz="1500" dirty="0"/>
              <a:t>One instruction completed every  3 cycles. </a:t>
            </a:r>
            <a:r>
              <a:rPr lang="en-US" sz="1500" dirty="0"/>
              <a:t>Performance is </a:t>
            </a:r>
            <a:r>
              <a:rPr lang="en-US" altLang="zh-CN" sz="1500" dirty="0"/>
              <a:t>much lower than pipelined execution.</a:t>
            </a:r>
            <a:r>
              <a:rPr lang="en-US" sz="1500" dirty="0"/>
              <a:t> </a:t>
            </a:r>
          </a:p>
        </p:txBody>
      </p:sp>
      <p:cxnSp>
        <p:nvCxnSpPr>
          <p:cNvPr id="49" name="Straight Connector 48"/>
          <p:cNvCxnSpPr/>
          <p:nvPr/>
        </p:nvCxnSpPr>
        <p:spPr bwMode="auto">
          <a:xfrm>
            <a:off x="570963"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1657127"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2680857" y="524447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3714233" y="5255190"/>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 name="Group 12">
            <a:extLst>
              <a:ext uri="{FF2B5EF4-FFF2-40B4-BE49-F238E27FC236}">
                <a16:creationId xmlns:a16="http://schemas.microsoft.com/office/drawing/2014/main" id="{59B3A31C-0786-496D-A53A-232621B92D8E}"/>
              </a:ext>
            </a:extLst>
          </p:cNvPr>
          <p:cNvGrpSpPr/>
          <p:nvPr/>
        </p:nvGrpSpPr>
        <p:grpSpPr>
          <a:xfrm>
            <a:off x="6907100" y="1278062"/>
            <a:ext cx="1790700" cy="2667000"/>
            <a:chOff x="2755900" y="1130300"/>
            <a:chExt cx="2387600" cy="3556000"/>
          </a:xfrm>
        </p:grpSpPr>
        <p:sp>
          <p:nvSpPr>
            <p:cNvPr id="46" name="Rectangle 1">
              <a:extLst>
                <a:ext uri="{FF2B5EF4-FFF2-40B4-BE49-F238E27FC236}">
                  <a16:creationId xmlns:a16="http://schemas.microsoft.com/office/drawing/2014/main" id="{97AE87B9-EACB-42D0-967C-303447C27111}"/>
                </a:ext>
              </a:extLst>
            </p:cNvPr>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47" name="Rectangle 2">
              <a:extLst>
                <a:ext uri="{FF2B5EF4-FFF2-40B4-BE49-F238E27FC236}">
                  <a16:creationId xmlns:a16="http://schemas.microsoft.com/office/drawing/2014/main" id="{D9B16DCD-A4D7-4C8A-B23F-96745F0F62DB}"/>
                </a:ext>
              </a:extLst>
            </p:cNvPr>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8" name="Rectangle 3">
              <a:extLst>
                <a:ext uri="{FF2B5EF4-FFF2-40B4-BE49-F238E27FC236}">
                  <a16:creationId xmlns:a16="http://schemas.microsoft.com/office/drawing/2014/main" id="{9B6EE7FD-8F2C-4980-9E55-B13CD1A8970A}"/>
                </a:ext>
              </a:extLst>
            </p:cNvPr>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3" name="Down Arrow 4">
              <a:extLst>
                <a:ext uri="{FF2B5EF4-FFF2-40B4-BE49-F238E27FC236}">
                  <a16:creationId xmlns:a16="http://schemas.microsoft.com/office/drawing/2014/main" id="{0F8AF103-FC82-45AB-9BC7-1518767ED0F0}"/>
                </a:ext>
              </a:extLst>
            </p:cNvPr>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4" name="Down Arrow 5">
              <a:extLst>
                <a:ext uri="{FF2B5EF4-FFF2-40B4-BE49-F238E27FC236}">
                  <a16:creationId xmlns:a16="http://schemas.microsoft.com/office/drawing/2014/main" id="{64645092-0AA3-4202-A9E5-CCBFE4B94FDE}"/>
                </a:ext>
              </a:extLst>
            </p:cNvPr>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5" name="TextBox 9">
              <a:extLst>
                <a:ext uri="{FF2B5EF4-FFF2-40B4-BE49-F238E27FC236}">
                  <a16:creationId xmlns:a16="http://schemas.microsoft.com/office/drawing/2014/main" id="{7B73DFD7-9FE6-4FAE-8AAF-CCDF54ED210C}"/>
                </a:ext>
              </a:extLst>
            </p:cNvPr>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56" name="TextBox 10">
              <a:extLst>
                <a:ext uri="{FF2B5EF4-FFF2-40B4-BE49-F238E27FC236}">
                  <a16:creationId xmlns:a16="http://schemas.microsoft.com/office/drawing/2014/main" id="{338EEC56-6BDB-423B-B415-65EC02E3FB24}"/>
                </a:ext>
              </a:extLst>
            </p:cNvPr>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57" name="TextBox 11">
              <a:extLst>
                <a:ext uri="{FF2B5EF4-FFF2-40B4-BE49-F238E27FC236}">
                  <a16:creationId xmlns:a16="http://schemas.microsoft.com/office/drawing/2014/main" id="{8F517503-3E88-4AED-9FFC-68970D26DEAC}"/>
                </a:ext>
              </a:extLst>
            </p:cNvPr>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Tree>
    <p:extLst>
      <p:ext uri="{BB962C8B-B14F-4D97-AF65-F5344CB8AC3E}">
        <p14:creationId xmlns:p14="http://schemas.microsoft.com/office/powerpoint/2010/main" val="2088857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34922" y="1732008"/>
            <a:ext cx="1790700" cy="2667000"/>
            <a:chOff x="2755900" y="1130300"/>
            <a:chExt cx="2387600" cy="3556000"/>
          </a:xfrm>
        </p:grpSpPr>
        <p:sp>
          <p:nvSpPr>
            <p:cNvPr id="2" name="Rectangle 1"/>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3" name="Rectangle 2"/>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 name="Rectangle 3"/>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 name="Down Arrow 4"/>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6" name="Down Arrow 5"/>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10" name="TextBox 9"/>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11" name="TextBox 10"/>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12" name="TextBox 11"/>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
        <p:nvSpPr>
          <p:cNvPr id="14" name="Title 13"/>
          <p:cNvSpPr>
            <a:spLocks noGrp="1"/>
          </p:cNvSpPr>
          <p:nvPr>
            <p:ph type="title"/>
          </p:nvPr>
        </p:nvSpPr>
        <p:spPr/>
        <p:txBody>
          <a:bodyPr/>
          <a:lstStyle/>
          <a:p>
            <a:r>
              <a:rPr lang="en-US" dirty="0"/>
              <a:t>Pipelined Instruction Execution</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25</a:t>
            </a:fld>
            <a:endParaRPr lang="en-US" dirty="0"/>
          </a:p>
        </p:txBody>
      </p:sp>
      <p:grpSp>
        <p:nvGrpSpPr>
          <p:cNvPr id="16" name="Group 15"/>
          <p:cNvGrpSpPr/>
          <p:nvPr/>
        </p:nvGrpSpPr>
        <p:grpSpPr>
          <a:xfrm>
            <a:off x="3415350" y="1618891"/>
            <a:ext cx="5271450" cy="3169308"/>
            <a:chOff x="556595" y="1155940"/>
            <a:chExt cx="7028600" cy="4225744"/>
          </a:xfrm>
        </p:grpSpPr>
        <p:grpSp>
          <p:nvGrpSpPr>
            <p:cNvPr id="17" name="Group 16"/>
            <p:cNvGrpSpPr/>
            <p:nvPr/>
          </p:nvGrpSpPr>
          <p:grpSpPr>
            <a:xfrm>
              <a:off x="1921569" y="2384767"/>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56595" y="1155940"/>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3286561" y="3640724"/>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556595" y="4933950"/>
              <a:ext cx="6824888" cy="2857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1838325"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286543"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651517" y="4833937"/>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029351" y="4848224"/>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698978" y="4981575"/>
              <a:ext cx="886217"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grpSp>
      <p:sp>
        <p:nvSpPr>
          <p:cNvPr id="44" name="Rectangle 3"/>
          <p:cNvSpPr txBox="1">
            <a:spLocks noChangeArrowheads="1"/>
          </p:cNvSpPr>
          <p:nvPr/>
        </p:nvSpPr>
        <p:spPr>
          <a:xfrm>
            <a:off x="272393" y="4777646"/>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multiple instructions to be in progress simultaneously during any one processor clock cycle. While one instruction is fetched, another is decoded, and a third is executed. </a:t>
            </a:r>
          </a:p>
        </p:txBody>
      </p:sp>
    </p:spTree>
    <p:extLst>
      <p:ext uri="{BB962C8B-B14F-4D97-AF65-F5344CB8AC3E}">
        <p14:creationId xmlns:p14="http://schemas.microsoft.com/office/powerpoint/2010/main" val="623422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2AD97-BA6A-48B1-9BA6-A51357050C62}"/>
              </a:ext>
            </a:extLst>
          </p:cNvPr>
          <p:cNvSpPr>
            <a:spLocks noGrp="1"/>
          </p:cNvSpPr>
          <p:nvPr>
            <p:ph type="title"/>
          </p:nvPr>
        </p:nvSpPr>
        <p:spPr/>
        <p:txBody>
          <a:bodyPr>
            <a:normAutofit fontScale="90000"/>
          </a:bodyPr>
          <a:lstStyle/>
          <a:p>
            <a:r>
              <a:rPr lang="en-US" altLang="zh-CN" dirty="0"/>
              <a:t>Out-of-Order Execution (or Speculative Execution)</a:t>
            </a:r>
            <a:endParaRPr lang="zh-CN" altLang="en-US" dirty="0"/>
          </a:p>
        </p:txBody>
      </p:sp>
      <p:sp>
        <p:nvSpPr>
          <p:cNvPr id="66" name="Shape 120">
            <a:extLst>
              <a:ext uri="{FF2B5EF4-FFF2-40B4-BE49-F238E27FC236}">
                <a16:creationId xmlns:a16="http://schemas.microsoft.com/office/drawing/2014/main" id="{88437335-7C70-4C93-BB36-694AF2BB8D52}"/>
              </a:ext>
            </a:extLst>
          </p:cNvPr>
          <p:cNvSpPr txBox="1"/>
          <p:nvPr/>
        </p:nvSpPr>
        <p:spPr>
          <a:xfrm>
            <a:off x="4724375" y="3173057"/>
            <a:ext cx="3538244"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Predict branch direction</a:t>
            </a:r>
            <a:endParaRPr b="1" dirty="0"/>
          </a:p>
        </p:txBody>
      </p:sp>
      <p:sp>
        <p:nvSpPr>
          <p:cNvPr id="72" name="Shape 126">
            <a:extLst>
              <a:ext uri="{FF2B5EF4-FFF2-40B4-BE49-F238E27FC236}">
                <a16:creationId xmlns:a16="http://schemas.microsoft.com/office/drawing/2014/main" id="{99905592-7B53-4693-8E34-545D05055470}"/>
              </a:ext>
            </a:extLst>
          </p:cNvPr>
          <p:cNvSpPr txBox="1"/>
          <p:nvPr/>
        </p:nvSpPr>
        <p:spPr>
          <a:xfrm>
            <a:off x="568609" y="1981225"/>
            <a:ext cx="7290732"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000" dirty="0"/>
              <a:t>Go Faster: Pipelining, branch prediction, &amp; instruction speculation</a:t>
            </a:r>
            <a:endParaRPr sz="2000" dirty="0"/>
          </a:p>
        </p:txBody>
      </p:sp>
      <p:grpSp>
        <p:nvGrpSpPr>
          <p:cNvPr id="73" name="Shape 127">
            <a:extLst>
              <a:ext uri="{FF2B5EF4-FFF2-40B4-BE49-F238E27FC236}">
                <a16:creationId xmlns:a16="http://schemas.microsoft.com/office/drawing/2014/main" id="{59DCD304-12A8-4EBF-A911-72DE1479D029}"/>
              </a:ext>
            </a:extLst>
          </p:cNvPr>
          <p:cNvGrpSpPr/>
          <p:nvPr/>
        </p:nvGrpSpPr>
        <p:grpSpPr>
          <a:xfrm>
            <a:off x="541025" y="2590825"/>
            <a:ext cx="3192875" cy="381000"/>
            <a:chOff x="541025" y="2743225"/>
            <a:chExt cx="3192875" cy="381000"/>
          </a:xfrm>
        </p:grpSpPr>
        <p:sp>
          <p:nvSpPr>
            <p:cNvPr id="74" name="Shape 128">
              <a:extLst>
                <a:ext uri="{FF2B5EF4-FFF2-40B4-BE49-F238E27FC236}">
                  <a16:creationId xmlns:a16="http://schemas.microsoft.com/office/drawing/2014/main" id="{9F32C225-1498-4CFF-82CE-5014CE55509C}"/>
                </a:ext>
              </a:extLst>
            </p:cNvPr>
            <p:cNvSpPr txBox="1"/>
            <p:nvPr/>
          </p:nvSpPr>
          <p:spPr>
            <a:xfrm>
              <a:off x="541025" y="27432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add</a:t>
              </a:r>
              <a:r>
                <a:rPr lang="en"/>
                <a:t> </a:t>
              </a:r>
              <a:endParaRPr/>
            </a:p>
          </p:txBody>
        </p:sp>
        <p:grpSp>
          <p:nvGrpSpPr>
            <p:cNvPr id="75" name="Shape 129">
              <a:extLst>
                <a:ext uri="{FF2B5EF4-FFF2-40B4-BE49-F238E27FC236}">
                  <a16:creationId xmlns:a16="http://schemas.microsoft.com/office/drawing/2014/main" id="{9128B204-C5EB-4EB1-A3AB-EFCD1659B237}"/>
                </a:ext>
              </a:extLst>
            </p:cNvPr>
            <p:cNvGrpSpPr/>
            <p:nvPr/>
          </p:nvGrpSpPr>
          <p:grpSpPr>
            <a:xfrm>
              <a:off x="1554475" y="2842250"/>
              <a:ext cx="2179425" cy="183000"/>
              <a:chOff x="1554475" y="2842250"/>
              <a:chExt cx="2179425" cy="183000"/>
            </a:xfrm>
          </p:grpSpPr>
          <p:sp>
            <p:nvSpPr>
              <p:cNvPr id="76" name="Shape 130">
                <a:extLst>
                  <a:ext uri="{FF2B5EF4-FFF2-40B4-BE49-F238E27FC236}">
                    <a16:creationId xmlns:a16="http://schemas.microsoft.com/office/drawing/2014/main" id="{55973888-6BB6-494A-9E55-3915AF314161}"/>
                  </a:ext>
                </a:extLst>
              </p:cNvPr>
              <p:cNvSpPr/>
              <p:nvPr/>
            </p:nvSpPr>
            <p:spPr>
              <a:xfrm>
                <a:off x="15544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131">
                <a:extLst>
                  <a:ext uri="{FF2B5EF4-FFF2-40B4-BE49-F238E27FC236}">
                    <a16:creationId xmlns:a16="http://schemas.microsoft.com/office/drawing/2014/main" id="{1D587AA0-F515-4A56-A983-A83EED71B04A}"/>
                  </a:ext>
                </a:extLst>
              </p:cNvPr>
              <p:cNvSpPr/>
              <p:nvPr/>
            </p:nvSpPr>
            <p:spPr>
              <a:xfrm>
                <a:off x="201167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132">
                <a:extLst>
                  <a:ext uri="{FF2B5EF4-FFF2-40B4-BE49-F238E27FC236}">
                    <a16:creationId xmlns:a16="http://schemas.microsoft.com/office/drawing/2014/main" id="{96799926-E78F-4190-915D-02C62D61EA20}"/>
                  </a:ext>
                </a:extLst>
              </p:cNvPr>
              <p:cNvSpPr/>
              <p:nvPr/>
            </p:nvSpPr>
            <p:spPr>
              <a:xfrm>
                <a:off x="246125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133">
                <a:extLst>
                  <a:ext uri="{FF2B5EF4-FFF2-40B4-BE49-F238E27FC236}">
                    <a16:creationId xmlns:a16="http://schemas.microsoft.com/office/drawing/2014/main" id="{BAFDA1AB-8046-43B6-82F8-8DE2F6520DFE}"/>
                  </a:ext>
                </a:extLst>
              </p:cNvPr>
              <p:cNvSpPr/>
              <p:nvPr/>
            </p:nvSpPr>
            <p:spPr>
              <a:xfrm>
                <a:off x="2910825"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134">
                <a:extLst>
                  <a:ext uri="{FF2B5EF4-FFF2-40B4-BE49-F238E27FC236}">
                    <a16:creationId xmlns:a16="http://schemas.microsoft.com/office/drawing/2014/main" id="{90395391-3AC8-4723-B22C-80074890EAF4}"/>
                  </a:ext>
                </a:extLst>
              </p:cNvPr>
              <p:cNvSpPr/>
              <p:nvPr/>
            </p:nvSpPr>
            <p:spPr>
              <a:xfrm>
                <a:off x="3360400" y="28422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1" name="Shape 135">
            <a:extLst>
              <a:ext uri="{FF2B5EF4-FFF2-40B4-BE49-F238E27FC236}">
                <a16:creationId xmlns:a16="http://schemas.microsoft.com/office/drawing/2014/main" id="{603E40C6-B2CA-4535-B7A1-078241E90A6B}"/>
              </a:ext>
            </a:extLst>
          </p:cNvPr>
          <p:cNvGrpSpPr/>
          <p:nvPr/>
        </p:nvGrpSpPr>
        <p:grpSpPr>
          <a:xfrm>
            <a:off x="541025" y="2895625"/>
            <a:ext cx="3650075" cy="381000"/>
            <a:chOff x="541025" y="3048025"/>
            <a:chExt cx="3650075" cy="381000"/>
          </a:xfrm>
        </p:grpSpPr>
        <p:sp>
          <p:nvSpPr>
            <p:cNvPr id="82" name="Shape 136">
              <a:extLst>
                <a:ext uri="{FF2B5EF4-FFF2-40B4-BE49-F238E27FC236}">
                  <a16:creationId xmlns:a16="http://schemas.microsoft.com/office/drawing/2014/main" id="{1EE284E9-986B-47A2-8823-4FB8E4F20A05}"/>
                </a:ext>
              </a:extLst>
            </p:cNvPr>
            <p:cNvSpPr txBox="1"/>
            <p:nvPr/>
          </p:nvSpPr>
          <p:spPr>
            <a:xfrm>
              <a:off x="541025" y="30480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load</a:t>
              </a:r>
              <a:r>
                <a:rPr lang="en"/>
                <a:t> </a:t>
              </a:r>
              <a:endParaRPr/>
            </a:p>
          </p:txBody>
        </p:sp>
        <p:grpSp>
          <p:nvGrpSpPr>
            <p:cNvPr id="83" name="Shape 137">
              <a:extLst>
                <a:ext uri="{FF2B5EF4-FFF2-40B4-BE49-F238E27FC236}">
                  <a16:creationId xmlns:a16="http://schemas.microsoft.com/office/drawing/2014/main" id="{6323B49E-C4E6-43E0-AAF9-69A78A24A8EF}"/>
                </a:ext>
              </a:extLst>
            </p:cNvPr>
            <p:cNvGrpSpPr/>
            <p:nvPr/>
          </p:nvGrpSpPr>
          <p:grpSpPr>
            <a:xfrm>
              <a:off x="2011675" y="3147050"/>
              <a:ext cx="2179425" cy="183000"/>
              <a:chOff x="2011675" y="3147050"/>
              <a:chExt cx="2179425" cy="183000"/>
            </a:xfrm>
          </p:grpSpPr>
          <p:sp>
            <p:nvSpPr>
              <p:cNvPr id="84" name="Shape 138">
                <a:extLst>
                  <a:ext uri="{FF2B5EF4-FFF2-40B4-BE49-F238E27FC236}">
                    <a16:creationId xmlns:a16="http://schemas.microsoft.com/office/drawing/2014/main" id="{5A83CE5A-E67B-4E9B-9507-481554338F64}"/>
                  </a:ext>
                </a:extLst>
              </p:cNvPr>
              <p:cNvSpPr/>
              <p:nvPr/>
            </p:nvSpPr>
            <p:spPr>
              <a:xfrm>
                <a:off x="20116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139">
                <a:extLst>
                  <a:ext uri="{FF2B5EF4-FFF2-40B4-BE49-F238E27FC236}">
                    <a16:creationId xmlns:a16="http://schemas.microsoft.com/office/drawing/2014/main" id="{2494F502-4F2D-4380-88A8-349B0DF42671}"/>
                  </a:ext>
                </a:extLst>
              </p:cNvPr>
              <p:cNvSpPr/>
              <p:nvPr/>
            </p:nvSpPr>
            <p:spPr>
              <a:xfrm>
                <a:off x="246887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140">
                <a:extLst>
                  <a:ext uri="{FF2B5EF4-FFF2-40B4-BE49-F238E27FC236}">
                    <a16:creationId xmlns:a16="http://schemas.microsoft.com/office/drawing/2014/main" id="{B778D312-F755-4B9C-911C-4B145301A0BE}"/>
                  </a:ext>
                </a:extLst>
              </p:cNvPr>
              <p:cNvSpPr/>
              <p:nvPr/>
            </p:nvSpPr>
            <p:spPr>
              <a:xfrm>
                <a:off x="291845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141">
                <a:extLst>
                  <a:ext uri="{FF2B5EF4-FFF2-40B4-BE49-F238E27FC236}">
                    <a16:creationId xmlns:a16="http://schemas.microsoft.com/office/drawing/2014/main" id="{5BBD5DC9-C6EF-4D92-80ED-19F20615F9A7}"/>
                  </a:ext>
                </a:extLst>
              </p:cNvPr>
              <p:cNvSpPr/>
              <p:nvPr/>
            </p:nvSpPr>
            <p:spPr>
              <a:xfrm>
                <a:off x="3368025"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142">
                <a:extLst>
                  <a:ext uri="{FF2B5EF4-FFF2-40B4-BE49-F238E27FC236}">
                    <a16:creationId xmlns:a16="http://schemas.microsoft.com/office/drawing/2014/main" id="{76FB4D15-8634-43DD-B1C7-559B8DE58FD1}"/>
                  </a:ext>
                </a:extLst>
              </p:cNvPr>
              <p:cNvSpPr/>
              <p:nvPr/>
            </p:nvSpPr>
            <p:spPr>
              <a:xfrm>
                <a:off x="3817600" y="31470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89" name="Shape 143">
            <a:extLst>
              <a:ext uri="{FF2B5EF4-FFF2-40B4-BE49-F238E27FC236}">
                <a16:creationId xmlns:a16="http://schemas.microsoft.com/office/drawing/2014/main" id="{20CBC93D-088C-4AFF-8FC3-6F7ECCA4D561}"/>
              </a:ext>
            </a:extLst>
          </p:cNvPr>
          <p:cNvGrpSpPr/>
          <p:nvPr/>
        </p:nvGrpSpPr>
        <p:grpSpPr>
          <a:xfrm>
            <a:off x="541025" y="3200425"/>
            <a:ext cx="4107275" cy="381000"/>
            <a:chOff x="541025" y="3352825"/>
            <a:chExt cx="4107275" cy="381000"/>
          </a:xfrm>
        </p:grpSpPr>
        <p:sp>
          <p:nvSpPr>
            <p:cNvPr id="90" name="Shape 144">
              <a:extLst>
                <a:ext uri="{FF2B5EF4-FFF2-40B4-BE49-F238E27FC236}">
                  <a16:creationId xmlns:a16="http://schemas.microsoft.com/office/drawing/2014/main" id="{D2E622FE-9BE3-49A9-A17A-9959B3621AA4}"/>
                </a:ext>
              </a:extLst>
            </p:cNvPr>
            <p:cNvSpPr txBox="1"/>
            <p:nvPr/>
          </p:nvSpPr>
          <p:spPr>
            <a:xfrm>
              <a:off x="541025" y="3352825"/>
              <a:ext cx="101345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branch</a:t>
              </a:r>
              <a:r>
                <a:rPr lang="en" dirty="0"/>
                <a:t> </a:t>
              </a:r>
              <a:endParaRPr dirty="0"/>
            </a:p>
          </p:txBody>
        </p:sp>
        <p:grpSp>
          <p:nvGrpSpPr>
            <p:cNvPr id="91" name="Shape 145">
              <a:extLst>
                <a:ext uri="{FF2B5EF4-FFF2-40B4-BE49-F238E27FC236}">
                  <a16:creationId xmlns:a16="http://schemas.microsoft.com/office/drawing/2014/main" id="{C89CB0D0-314E-4F81-BBBC-3BA59ADFBE62}"/>
                </a:ext>
              </a:extLst>
            </p:cNvPr>
            <p:cNvGrpSpPr/>
            <p:nvPr/>
          </p:nvGrpSpPr>
          <p:grpSpPr>
            <a:xfrm>
              <a:off x="2468875" y="3451850"/>
              <a:ext cx="2179425" cy="183000"/>
              <a:chOff x="2468875" y="3451850"/>
              <a:chExt cx="2179425" cy="183000"/>
            </a:xfrm>
          </p:grpSpPr>
          <p:sp>
            <p:nvSpPr>
              <p:cNvPr id="92" name="Shape 146">
                <a:extLst>
                  <a:ext uri="{FF2B5EF4-FFF2-40B4-BE49-F238E27FC236}">
                    <a16:creationId xmlns:a16="http://schemas.microsoft.com/office/drawing/2014/main" id="{52961446-893F-4F29-BFFE-1E9D78DFD482}"/>
                  </a:ext>
                </a:extLst>
              </p:cNvPr>
              <p:cNvSpPr/>
              <p:nvPr/>
            </p:nvSpPr>
            <p:spPr>
              <a:xfrm>
                <a:off x="24688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147">
                <a:extLst>
                  <a:ext uri="{FF2B5EF4-FFF2-40B4-BE49-F238E27FC236}">
                    <a16:creationId xmlns:a16="http://schemas.microsoft.com/office/drawing/2014/main" id="{71AC1DEC-4E12-48CE-BF78-8F7A7F5C14C0}"/>
                  </a:ext>
                </a:extLst>
              </p:cNvPr>
              <p:cNvSpPr/>
              <p:nvPr/>
            </p:nvSpPr>
            <p:spPr>
              <a:xfrm>
                <a:off x="292607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148">
                <a:extLst>
                  <a:ext uri="{FF2B5EF4-FFF2-40B4-BE49-F238E27FC236}">
                    <a16:creationId xmlns:a16="http://schemas.microsoft.com/office/drawing/2014/main" id="{50B76E2B-412A-4392-9DC5-51FE5688B957}"/>
                  </a:ext>
                </a:extLst>
              </p:cNvPr>
              <p:cNvSpPr/>
              <p:nvPr/>
            </p:nvSpPr>
            <p:spPr>
              <a:xfrm>
                <a:off x="337565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149">
                <a:extLst>
                  <a:ext uri="{FF2B5EF4-FFF2-40B4-BE49-F238E27FC236}">
                    <a16:creationId xmlns:a16="http://schemas.microsoft.com/office/drawing/2014/main" id="{4C1452EA-2F96-4379-B41A-4E87541CB53A}"/>
                  </a:ext>
                </a:extLst>
              </p:cNvPr>
              <p:cNvSpPr/>
              <p:nvPr/>
            </p:nvSpPr>
            <p:spPr>
              <a:xfrm>
                <a:off x="3825225"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150">
                <a:extLst>
                  <a:ext uri="{FF2B5EF4-FFF2-40B4-BE49-F238E27FC236}">
                    <a16:creationId xmlns:a16="http://schemas.microsoft.com/office/drawing/2014/main" id="{24857A4B-44E8-4EDA-B0EA-4F7A98262451}"/>
                  </a:ext>
                </a:extLst>
              </p:cNvPr>
              <p:cNvSpPr/>
              <p:nvPr/>
            </p:nvSpPr>
            <p:spPr>
              <a:xfrm>
                <a:off x="4274800" y="3451850"/>
                <a:ext cx="373500" cy="1830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97" name="Shape 151">
            <a:extLst>
              <a:ext uri="{FF2B5EF4-FFF2-40B4-BE49-F238E27FC236}">
                <a16:creationId xmlns:a16="http://schemas.microsoft.com/office/drawing/2014/main" id="{6EE4047F-C2C4-4FB4-B528-D3C3F758A920}"/>
              </a:ext>
            </a:extLst>
          </p:cNvPr>
          <p:cNvGrpSpPr/>
          <p:nvPr/>
        </p:nvGrpSpPr>
        <p:grpSpPr>
          <a:xfrm>
            <a:off x="541025" y="3505225"/>
            <a:ext cx="7695321" cy="408100"/>
            <a:chOff x="541025" y="3657625"/>
            <a:chExt cx="7695321" cy="408100"/>
          </a:xfrm>
        </p:grpSpPr>
        <p:sp>
          <p:nvSpPr>
            <p:cNvPr id="98" name="Shape 152">
              <a:extLst>
                <a:ext uri="{FF2B5EF4-FFF2-40B4-BE49-F238E27FC236}">
                  <a16:creationId xmlns:a16="http://schemas.microsoft.com/office/drawing/2014/main" id="{7021DA83-CC1F-4BF3-AD85-99FB8A83435A}"/>
                </a:ext>
              </a:extLst>
            </p:cNvPr>
            <p:cNvSpPr txBox="1"/>
            <p:nvPr/>
          </p:nvSpPr>
          <p:spPr>
            <a:xfrm>
              <a:off x="541025" y="3657625"/>
              <a:ext cx="815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and</a:t>
              </a:r>
              <a:endParaRPr/>
            </a:p>
          </p:txBody>
        </p:sp>
        <p:sp>
          <p:nvSpPr>
            <p:cNvPr id="99" name="Shape 153">
              <a:extLst>
                <a:ext uri="{FF2B5EF4-FFF2-40B4-BE49-F238E27FC236}">
                  <a16:creationId xmlns:a16="http://schemas.microsoft.com/office/drawing/2014/main" id="{385DD2D6-2BA8-4715-8999-04898D21AF4B}"/>
                </a:ext>
              </a:extLst>
            </p:cNvPr>
            <p:cNvSpPr/>
            <p:nvPr/>
          </p:nvSpPr>
          <p:spPr>
            <a:xfrm>
              <a:off x="29260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54">
              <a:extLst>
                <a:ext uri="{FF2B5EF4-FFF2-40B4-BE49-F238E27FC236}">
                  <a16:creationId xmlns:a16="http://schemas.microsoft.com/office/drawing/2014/main" id="{3BE04606-049D-4729-A38C-088D50A1332C}"/>
                </a:ext>
              </a:extLst>
            </p:cNvPr>
            <p:cNvSpPr/>
            <p:nvPr/>
          </p:nvSpPr>
          <p:spPr>
            <a:xfrm>
              <a:off x="338327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55">
              <a:extLst>
                <a:ext uri="{FF2B5EF4-FFF2-40B4-BE49-F238E27FC236}">
                  <a16:creationId xmlns:a16="http://schemas.microsoft.com/office/drawing/2014/main" id="{4529CB0D-8560-4F86-BFA1-5BFDB05A8CEF}"/>
                </a:ext>
              </a:extLst>
            </p:cNvPr>
            <p:cNvSpPr/>
            <p:nvPr/>
          </p:nvSpPr>
          <p:spPr>
            <a:xfrm>
              <a:off x="383285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56">
              <a:extLst>
                <a:ext uri="{FF2B5EF4-FFF2-40B4-BE49-F238E27FC236}">
                  <a16:creationId xmlns:a16="http://schemas.microsoft.com/office/drawing/2014/main" id="{57DF4B41-D183-4485-89FD-0CC7CB68EDEE}"/>
                </a:ext>
              </a:extLst>
            </p:cNvPr>
            <p:cNvSpPr/>
            <p:nvPr/>
          </p:nvSpPr>
          <p:spPr>
            <a:xfrm>
              <a:off x="4282425"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57">
              <a:extLst>
                <a:ext uri="{FF2B5EF4-FFF2-40B4-BE49-F238E27FC236}">
                  <a16:creationId xmlns:a16="http://schemas.microsoft.com/office/drawing/2014/main" id="{1085E4FA-8F29-4967-98C9-3A6794C33373}"/>
                </a:ext>
              </a:extLst>
            </p:cNvPr>
            <p:cNvSpPr/>
            <p:nvPr/>
          </p:nvSpPr>
          <p:spPr>
            <a:xfrm>
              <a:off x="4732000" y="37566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58">
              <a:extLst>
                <a:ext uri="{FF2B5EF4-FFF2-40B4-BE49-F238E27FC236}">
                  <a16:creationId xmlns:a16="http://schemas.microsoft.com/office/drawing/2014/main" id="{227A2E8C-3873-44C7-B3B3-DA9B16D597AD}"/>
                </a:ext>
              </a:extLst>
            </p:cNvPr>
            <p:cNvSpPr txBox="1"/>
            <p:nvPr/>
          </p:nvSpPr>
          <p:spPr>
            <a:xfrm>
              <a:off x="5818277" y="3684725"/>
              <a:ext cx="2418069"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Speculate!</a:t>
              </a:r>
              <a:endParaRPr dirty="0"/>
            </a:p>
          </p:txBody>
        </p:sp>
      </p:grpSp>
      <p:grpSp>
        <p:nvGrpSpPr>
          <p:cNvPr id="105" name="Shape 159">
            <a:extLst>
              <a:ext uri="{FF2B5EF4-FFF2-40B4-BE49-F238E27FC236}">
                <a16:creationId xmlns:a16="http://schemas.microsoft.com/office/drawing/2014/main" id="{999285F8-1C14-4B66-850B-62362520261D}"/>
              </a:ext>
            </a:extLst>
          </p:cNvPr>
          <p:cNvGrpSpPr/>
          <p:nvPr/>
        </p:nvGrpSpPr>
        <p:grpSpPr>
          <a:xfrm>
            <a:off x="541024" y="3810025"/>
            <a:ext cx="7802826" cy="381000"/>
            <a:chOff x="541024" y="3962425"/>
            <a:chExt cx="7802826" cy="381000"/>
          </a:xfrm>
        </p:grpSpPr>
        <p:sp>
          <p:nvSpPr>
            <p:cNvPr id="106" name="Shape 160">
              <a:extLst>
                <a:ext uri="{FF2B5EF4-FFF2-40B4-BE49-F238E27FC236}">
                  <a16:creationId xmlns:a16="http://schemas.microsoft.com/office/drawing/2014/main" id="{E5800C36-CBE4-44ED-B0CB-6A67B0B44922}"/>
                </a:ext>
              </a:extLst>
            </p:cNvPr>
            <p:cNvSpPr txBox="1"/>
            <p:nvPr/>
          </p:nvSpPr>
          <p:spPr>
            <a:xfrm>
              <a:off x="541024" y="3962425"/>
              <a:ext cx="921975"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Courier New"/>
                  <a:ea typeface="Courier New"/>
                  <a:cs typeface="Courier New"/>
                  <a:sym typeface="Courier New"/>
                </a:rPr>
                <a:t>store</a:t>
              </a:r>
              <a:endParaRPr dirty="0"/>
            </a:p>
          </p:txBody>
        </p:sp>
        <p:sp>
          <p:nvSpPr>
            <p:cNvPr id="107" name="Shape 161">
              <a:extLst>
                <a:ext uri="{FF2B5EF4-FFF2-40B4-BE49-F238E27FC236}">
                  <a16:creationId xmlns:a16="http://schemas.microsoft.com/office/drawing/2014/main" id="{91C04080-1BFE-4E2C-B6C4-62B4D1BA7018}"/>
                </a:ext>
              </a:extLst>
            </p:cNvPr>
            <p:cNvSpPr/>
            <p:nvPr/>
          </p:nvSpPr>
          <p:spPr>
            <a:xfrm>
              <a:off x="33604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62">
              <a:extLst>
                <a:ext uri="{FF2B5EF4-FFF2-40B4-BE49-F238E27FC236}">
                  <a16:creationId xmlns:a16="http://schemas.microsoft.com/office/drawing/2014/main" id="{99FAD540-D196-4011-8095-918E62B6E74F}"/>
                </a:ext>
              </a:extLst>
            </p:cNvPr>
            <p:cNvSpPr/>
            <p:nvPr/>
          </p:nvSpPr>
          <p:spPr>
            <a:xfrm>
              <a:off x="384047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63">
              <a:extLst>
                <a:ext uri="{FF2B5EF4-FFF2-40B4-BE49-F238E27FC236}">
                  <a16:creationId xmlns:a16="http://schemas.microsoft.com/office/drawing/2014/main" id="{6363A77D-F4DF-4ED8-A28F-02C1AB82163C}"/>
                </a:ext>
              </a:extLst>
            </p:cNvPr>
            <p:cNvSpPr/>
            <p:nvPr/>
          </p:nvSpPr>
          <p:spPr>
            <a:xfrm>
              <a:off x="429005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64">
              <a:extLst>
                <a:ext uri="{FF2B5EF4-FFF2-40B4-BE49-F238E27FC236}">
                  <a16:creationId xmlns:a16="http://schemas.microsoft.com/office/drawing/2014/main" id="{299D4CFC-E7D2-4030-A78A-6473E26994AA}"/>
                </a:ext>
              </a:extLst>
            </p:cNvPr>
            <p:cNvSpPr/>
            <p:nvPr/>
          </p:nvSpPr>
          <p:spPr>
            <a:xfrm>
              <a:off x="4739625"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65">
              <a:extLst>
                <a:ext uri="{FF2B5EF4-FFF2-40B4-BE49-F238E27FC236}">
                  <a16:creationId xmlns:a16="http://schemas.microsoft.com/office/drawing/2014/main" id="{A6A631E7-EEA6-4973-82B5-3C2B4BC897E0}"/>
                </a:ext>
              </a:extLst>
            </p:cNvPr>
            <p:cNvSpPr/>
            <p:nvPr/>
          </p:nvSpPr>
          <p:spPr>
            <a:xfrm>
              <a:off x="5189200" y="4061450"/>
              <a:ext cx="373500" cy="1830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66">
              <a:extLst>
                <a:ext uri="{FF2B5EF4-FFF2-40B4-BE49-F238E27FC236}">
                  <a16:creationId xmlns:a16="http://schemas.microsoft.com/office/drawing/2014/main" id="{01A724DA-8BF2-46FD-B0D5-E1C28921DBDC}"/>
                </a:ext>
              </a:extLst>
            </p:cNvPr>
            <p:cNvSpPr txBox="1"/>
            <p:nvPr/>
          </p:nvSpPr>
          <p:spPr>
            <a:xfrm>
              <a:off x="5844550" y="3962425"/>
              <a:ext cx="24993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latin typeface="Courier New"/>
                  <a:ea typeface="Courier New"/>
                  <a:cs typeface="Courier New"/>
                  <a:sym typeface="Courier New"/>
                </a:rPr>
                <a:t>Speculate more!</a:t>
              </a:r>
              <a:endParaRPr/>
            </a:p>
          </p:txBody>
        </p:sp>
      </p:grpSp>
      <p:sp>
        <p:nvSpPr>
          <p:cNvPr id="114" name="Shape 168">
            <a:extLst>
              <a:ext uri="{FF2B5EF4-FFF2-40B4-BE49-F238E27FC236}">
                <a16:creationId xmlns:a16="http://schemas.microsoft.com/office/drawing/2014/main" id="{0DC65A87-7739-4D37-8F53-A2903F155BB7}"/>
              </a:ext>
            </a:extLst>
          </p:cNvPr>
          <p:cNvSpPr txBox="1"/>
          <p:nvPr/>
        </p:nvSpPr>
        <p:spPr>
          <a:xfrm>
            <a:off x="419100" y="4204575"/>
            <a:ext cx="78714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1"/>
                </a:solidFill>
              </a:rPr>
              <a:t>Speculation correct: Commit </a:t>
            </a:r>
            <a:r>
              <a:rPr lang="en" dirty="0">
                <a:solidFill>
                  <a:srgbClr val="0000FF"/>
                </a:solidFill>
              </a:rPr>
              <a:t>architectural</a:t>
            </a:r>
            <a:r>
              <a:rPr lang="en" dirty="0">
                <a:solidFill>
                  <a:schemeClr val="dk1"/>
                </a:solidFill>
              </a:rPr>
              <a:t> changes of </a:t>
            </a:r>
            <a:r>
              <a:rPr lang="en" b="1" dirty="0">
                <a:solidFill>
                  <a:schemeClr val="dk1"/>
                </a:solidFill>
                <a:latin typeface="Courier New"/>
                <a:ea typeface="Courier New"/>
                <a:cs typeface="Courier New"/>
                <a:sym typeface="Courier New"/>
              </a:rPr>
              <a:t>and</a:t>
            </a:r>
            <a:r>
              <a:rPr lang="en" b="1" dirty="0">
                <a:solidFill>
                  <a:schemeClr val="dk1"/>
                </a:solidFill>
              </a:rPr>
              <a:t> </a:t>
            </a:r>
            <a:r>
              <a:rPr lang="en" dirty="0">
                <a:solidFill>
                  <a:schemeClr val="dk1"/>
                </a:solidFill>
              </a:rPr>
              <a:t>(</a:t>
            </a:r>
            <a:r>
              <a:rPr lang="en" dirty="0">
                <a:solidFill>
                  <a:srgbClr val="0000FF"/>
                </a:solidFill>
              </a:rPr>
              <a:t>register</a:t>
            </a:r>
            <a:r>
              <a:rPr lang="en" dirty="0">
                <a:solidFill>
                  <a:schemeClr val="dk1"/>
                </a:solidFill>
              </a:rPr>
              <a:t>) &amp; </a:t>
            </a:r>
            <a:r>
              <a:rPr lang="en" b="1" dirty="0">
                <a:solidFill>
                  <a:schemeClr val="dk1"/>
                </a:solidFill>
                <a:latin typeface="Courier New"/>
                <a:ea typeface="Courier New"/>
                <a:cs typeface="Courier New"/>
                <a:sym typeface="Courier New"/>
              </a:rPr>
              <a:t>store</a:t>
            </a:r>
            <a:r>
              <a:rPr lang="en" dirty="0">
                <a:solidFill>
                  <a:schemeClr val="dk1"/>
                </a:solidFill>
              </a:rPr>
              <a:t> (</a:t>
            </a:r>
            <a:r>
              <a:rPr lang="en" dirty="0">
                <a:solidFill>
                  <a:srgbClr val="0000FF"/>
                </a:solidFill>
              </a:rPr>
              <a:t>memory</a:t>
            </a:r>
            <a:r>
              <a:rPr lang="en" dirty="0">
                <a:solidFill>
                  <a:schemeClr val="dk1"/>
                </a:solidFill>
              </a:rPr>
              <a:t>) instructions</a:t>
            </a:r>
            <a:endParaRPr dirty="0"/>
          </a:p>
        </p:txBody>
      </p:sp>
      <p:sp>
        <p:nvSpPr>
          <p:cNvPr id="115" name="Shape 169">
            <a:extLst>
              <a:ext uri="{FF2B5EF4-FFF2-40B4-BE49-F238E27FC236}">
                <a16:creationId xmlns:a16="http://schemas.microsoft.com/office/drawing/2014/main" id="{84DF825F-6ADC-4899-8CE3-4D5149432D0C}"/>
              </a:ext>
            </a:extLst>
          </p:cNvPr>
          <p:cNvSpPr txBox="1"/>
          <p:nvPr/>
        </p:nvSpPr>
        <p:spPr>
          <a:xfrm>
            <a:off x="419100" y="4926700"/>
            <a:ext cx="8458200" cy="381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t>Mis-speculate: Abort </a:t>
            </a:r>
            <a:r>
              <a:rPr lang="en" dirty="0">
                <a:solidFill>
                  <a:srgbClr val="0000FF"/>
                </a:solidFill>
              </a:rPr>
              <a:t>architectural</a:t>
            </a:r>
            <a:r>
              <a:rPr lang="en" dirty="0"/>
              <a:t> changes (</a:t>
            </a:r>
            <a:r>
              <a:rPr lang="en" dirty="0">
                <a:solidFill>
                  <a:srgbClr val="0000FF"/>
                </a:solidFill>
              </a:rPr>
              <a:t>registers, memory</a:t>
            </a:r>
            <a:r>
              <a:rPr lang="en" dirty="0"/>
              <a:t>); go in other branch direction   </a:t>
            </a:r>
            <a:endParaRPr dirty="0"/>
          </a:p>
        </p:txBody>
      </p:sp>
    </p:spTree>
    <p:extLst>
      <p:ext uri="{BB962C8B-B14F-4D97-AF65-F5344CB8AC3E}">
        <p14:creationId xmlns:p14="http://schemas.microsoft.com/office/powerpoint/2010/main" val="370027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1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10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10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10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1000"/>
                                        <p:tgtEl>
                                          <p:spTgt spid="9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10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fade">
                                      <p:cBhvr>
                                        <p:cTn id="42" dur="1000"/>
                                        <p:tgtEl>
                                          <p:spTgt spid="1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fade">
                                      <p:cBhvr>
                                        <p:cTn id="4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F2943-E54B-463C-9981-AAAA0A01A116}"/>
              </a:ext>
            </a:extLst>
          </p:cNvPr>
          <p:cNvSpPr>
            <a:spLocks noGrp="1"/>
          </p:cNvSpPr>
          <p:nvPr>
            <p:ph type="title"/>
          </p:nvPr>
        </p:nvSpPr>
        <p:spPr/>
        <p:txBody>
          <a:bodyPr>
            <a:normAutofit fontScale="90000"/>
          </a:bodyPr>
          <a:lstStyle/>
          <a:p>
            <a:r>
              <a:rPr lang="en-US" altLang="zh-CN" dirty="0"/>
              <a:t>Out-of-Order Execution and Branch Prediction</a:t>
            </a:r>
          </a:p>
        </p:txBody>
      </p:sp>
      <p:sp>
        <p:nvSpPr>
          <p:cNvPr id="3" name="内容占位符 2">
            <a:extLst>
              <a:ext uri="{FF2B5EF4-FFF2-40B4-BE49-F238E27FC236}">
                <a16:creationId xmlns:a16="http://schemas.microsoft.com/office/drawing/2014/main" id="{7FEF94C6-67BC-49FB-960E-89EAB44C61C4}"/>
              </a:ext>
            </a:extLst>
          </p:cNvPr>
          <p:cNvSpPr>
            <a:spLocks noGrp="1"/>
          </p:cNvSpPr>
          <p:nvPr>
            <p:ph idx="1"/>
          </p:nvPr>
        </p:nvSpPr>
        <p:spPr>
          <a:xfrm>
            <a:off x="4138141" y="1043038"/>
            <a:ext cx="4853459" cy="5743540"/>
          </a:xfrm>
        </p:spPr>
        <p:txBody>
          <a:bodyPr>
            <a:normAutofit fontScale="70000" lnSpcReduction="20000"/>
          </a:bodyPr>
          <a:lstStyle/>
          <a:p>
            <a:r>
              <a:rPr lang="en-US" altLang="zh-CN" dirty="0"/>
              <a:t>In-order execution: function victim() that accesses the probing array is executed only if condition (x &lt; size) is true</a:t>
            </a:r>
          </a:p>
          <a:p>
            <a:r>
              <a:rPr lang="en-US" altLang="zh-CN" dirty="0"/>
              <a:t>Out-of-order execution: even if condition (x &lt; size) is false, function victim() may be executed speculatively:</a:t>
            </a:r>
          </a:p>
          <a:p>
            <a:pPr lvl="1"/>
            <a:r>
              <a:rPr lang="en-US" altLang="zh-CN" dirty="0"/>
              <a:t>Condition check may be slow if x is in memory (not in cache)</a:t>
            </a:r>
          </a:p>
          <a:p>
            <a:pPr lvl="1"/>
            <a:r>
              <a:rPr lang="en-US" altLang="zh-CN" dirty="0"/>
              <a:t>The CPU branch predictor predicts direction of each branch, and the predicted branch, (x &lt; size) is true, may be executed speculatively before condition is checked</a:t>
            </a:r>
          </a:p>
          <a:p>
            <a:pPr lvl="1"/>
            <a:r>
              <a:rPr lang="en-US" altLang="zh-CN" dirty="0"/>
              <a:t>When x is read from memory, and it  turns out (x &lt; size) is false, then branch prediction was wrong, the speculative execution is rolled back, and the correct branch will be executed</a:t>
            </a:r>
            <a:endParaRPr lang="zh-CN" altLang="en-US" dirty="0"/>
          </a:p>
        </p:txBody>
      </p:sp>
      <p:pic>
        <p:nvPicPr>
          <p:cNvPr id="20" name="Picture 19">
            <a:extLst>
              <a:ext uri="{FF2B5EF4-FFF2-40B4-BE49-F238E27FC236}">
                <a16:creationId xmlns:a16="http://schemas.microsoft.com/office/drawing/2014/main" id="{E14E677B-011F-4925-BF42-9496B08B0388}"/>
              </a:ext>
            </a:extLst>
          </p:cNvPr>
          <p:cNvPicPr>
            <a:picLocks noChangeAspect="1"/>
          </p:cNvPicPr>
          <p:nvPr/>
        </p:nvPicPr>
        <p:blipFill>
          <a:blip r:embed="rId3"/>
          <a:stretch>
            <a:fillRect/>
          </a:stretch>
        </p:blipFill>
        <p:spPr>
          <a:xfrm>
            <a:off x="0" y="3470015"/>
            <a:ext cx="4536504" cy="2681370"/>
          </a:xfrm>
          <a:prstGeom prst="rect">
            <a:avLst/>
          </a:prstGeom>
        </p:spPr>
      </p:pic>
      <p:pic>
        <p:nvPicPr>
          <p:cNvPr id="8" name="Picture 7" descr="Screen Clipping">
            <a:extLst>
              <a:ext uri="{FF2B5EF4-FFF2-40B4-BE49-F238E27FC236}">
                <a16:creationId xmlns:a16="http://schemas.microsoft.com/office/drawing/2014/main" id="{CE20F80A-0D25-444F-99E9-FF957C86E6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44" y="1696996"/>
            <a:ext cx="4213703" cy="1642186"/>
          </a:xfrm>
          <a:prstGeom prst="rect">
            <a:avLst/>
          </a:prstGeom>
        </p:spPr>
      </p:pic>
    </p:spTree>
    <p:extLst>
      <p:ext uri="{BB962C8B-B14F-4D97-AF65-F5344CB8AC3E}">
        <p14:creationId xmlns:p14="http://schemas.microsoft.com/office/powerpoint/2010/main" val="3697030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7E5E-D88A-4926-91E3-8E2F1F766E8C}"/>
              </a:ext>
            </a:extLst>
          </p:cNvPr>
          <p:cNvSpPr>
            <a:spLocks noGrp="1"/>
          </p:cNvSpPr>
          <p:nvPr>
            <p:ph type="title"/>
          </p:nvPr>
        </p:nvSpPr>
        <p:spPr/>
        <p:txBody>
          <a:bodyPr/>
          <a:lstStyle/>
          <a:p>
            <a:r>
              <a:rPr lang="en-US" altLang="zh-CN" dirty="0"/>
              <a:t>The </a:t>
            </a:r>
            <a:r>
              <a:rPr lang="en-US" altLang="zh-CN" dirty="0" err="1"/>
              <a:t>Spectre</a:t>
            </a:r>
            <a:r>
              <a:rPr lang="en-US" altLang="zh-CN" dirty="0"/>
              <a:t> Attack</a:t>
            </a:r>
            <a:endParaRPr lang="zh-CN" altLang="en-US" dirty="0"/>
          </a:p>
        </p:txBody>
      </p:sp>
      <p:sp>
        <p:nvSpPr>
          <p:cNvPr id="3" name="内容占位符 2">
            <a:extLst>
              <a:ext uri="{FF2B5EF4-FFF2-40B4-BE49-F238E27FC236}">
                <a16:creationId xmlns:a16="http://schemas.microsoft.com/office/drawing/2014/main" id="{3AAB7A9B-B559-4084-820D-3AE2CE56ADBB}"/>
              </a:ext>
            </a:extLst>
          </p:cNvPr>
          <p:cNvSpPr>
            <a:spLocks noGrp="1"/>
          </p:cNvSpPr>
          <p:nvPr>
            <p:ph idx="1"/>
          </p:nvPr>
        </p:nvSpPr>
        <p:spPr>
          <a:xfrm>
            <a:off x="193742" y="3874605"/>
            <a:ext cx="8956104" cy="1733774"/>
          </a:xfrm>
        </p:spPr>
        <p:txBody>
          <a:bodyPr>
            <a:normAutofit fontScale="77500" lnSpcReduction="20000"/>
          </a:bodyPr>
          <a:lstStyle/>
          <a:p>
            <a:r>
              <a:rPr lang="en-US" altLang="zh-CN" dirty="0"/>
              <a:t>True-branch should not be executed if x is larger than the buffer size. </a:t>
            </a:r>
          </a:p>
          <a:p>
            <a:r>
              <a:rPr lang="en-US" altLang="zh-CN" dirty="0"/>
              <a:t>But at microarchitectural level, it can be executed speculatively and some traces can be left behind when the execution is rolled back.</a:t>
            </a:r>
            <a:endParaRPr lang="zh-CN" altLang="en-US" dirty="0"/>
          </a:p>
        </p:txBody>
      </p:sp>
      <p:pic>
        <p:nvPicPr>
          <p:cNvPr id="4" name="图片 3">
            <a:extLst>
              <a:ext uri="{FF2B5EF4-FFF2-40B4-BE49-F238E27FC236}">
                <a16:creationId xmlns:a16="http://schemas.microsoft.com/office/drawing/2014/main" id="{E8F7A0B5-5A7E-4F28-86EA-ED81972CB3B7}"/>
              </a:ext>
            </a:extLst>
          </p:cNvPr>
          <p:cNvPicPr>
            <a:picLocks noChangeAspect="1"/>
          </p:cNvPicPr>
          <p:nvPr/>
        </p:nvPicPr>
        <p:blipFill>
          <a:blip r:embed="rId2" cstate="print"/>
          <a:stretch>
            <a:fillRect/>
          </a:stretch>
        </p:blipFill>
        <p:spPr>
          <a:xfrm>
            <a:off x="4643009" y="908720"/>
            <a:ext cx="4500991" cy="2965885"/>
          </a:xfrm>
          <a:prstGeom prst="rect">
            <a:avLst/>
          </a:prstGeom>
        </p:spPr>
      </p:pic>
      <p:pic>
        <p:nvPicPr>
          <p:cNvPr id="5" name="图片 4">
            <a:extLst>
              <a:ext uri="{FF2B5EF4-FFF2-40B4-BE49-F238E27FC236}">
                <a16:creationId xmlns:a16="http://schemas.microsoft.com/office/drawing/2014/main" id="{4D165FBF-E0D5-4FF1-AD8C-C850B70CF2AC}"/>
              </a:ext>
            </a:extLst>
          </p:cNvPr>
          <p:cNvPicPr>
            <a:picLocks noChangeAspect="1"/>
          </p:cNvPicPr>
          <p:nvPr/>
        </p:nvPicPr>
        <p:blipFill>
          <a:blip r:embed="rId3" cstate="print"/>
          <a:stretch>
            <a:fillRect/>
          </a:stretch>
        </p:blipFill>
        <p:spPr>
          <a:xfrm>
            <a:off x="26889" y="1365483"/>
            <a:ext cx="4545111" cy="2293597"/>
          </a:xfrm>
          <a:prstGeom prst="rect">
            <a:avLst/>
          </a:prstGeom>
        </p:spPr>
      </p:pic>
      <p:grpSp>
        <p:nvGrpSpPr>
          <p:cNvPr id="23" name="Group 22">
            <a:extLst>
              <a:ext uri="{FF2B5EF4-FFF2-40B4-BE49-F238E27FC236}">
                <a16:creationId xmlns:a16="http://schemas.microsoft.com/office/drawing/2014/main" id="{1C483848-0980-4974-A3B6-F6FC629CC091}"/>
              </a:ext>
            </a:extLst>
          </p:cNvPr>
          <p:cNvGrpSpPr/>
          <p:nvPr/>
        </p:nvGrpSpPr>
        <p:grpSpPr>
          <a:xfrm>
            <a:off x="592647" y="5503319"/>
            <a:ext cx="8158294" cy="1142357"/>
            <a:chOff x="539552" y="5517232"/>
            <a:chExt cx="8158294" cy="1142357"/>
          </a:xfrm>
        </p:grpSpPr>
        <p:sp>
          <p:nvSpPr>
            <p:cNvPr id="24" name="Rectangle 23">
              <a:extLst>
                <a:ext uri="{FF2B5EF4-FFF2-40B4-BE49-F238E27FC236}">
                  <a16:creationId xmlns:a16="http://schemas.microsoft.com/office/drawing/2014/main" id="{A70BD459-11A9-478F-9C3F-E0D92DA265DB}"/>
                </a:ext>
              </a:extLst>
            </p:cNvPr>
            <p:cNvSpPr/>
            <p:nvPr/>
          </p:nvSpPr>
          <p:spPr>
            <a:xfrm>
              <a:off x="2600710" y="5517232"/>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25" name="Rectangle 24">
              <a:extLst>
                <a:ext uri="{FF2B5EF4-FFF2-40B4-BE49-F238E27FC236}">
                  <a16:creationId xmlns:a16="http://schemas.microsoft.com/office/drawing/2014/main" id="{075CFB7D-7B9E-4050-A006-F95222305615}"/>
                </a:ext>
              </a:extLst>
            </p:cNvPr>
            <p:cNvSpPr/>
            <p:nvPr/>
          </p:nvSpPr>
          <p:spPr>
            <a:xfrm>
              <a:off x="7014170" y="5535272"/>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26" name="Rectangle 25">
              <a:extLst>
                <a:ext uri="{FF2B5EF4-FFF2-40B4-BE49-F238E27FC236}">
                  <a16:creationId xmlns:a16="http://schemas.microsoft.com/office/drawing/2014/main" id="{2D3E1C12-4F5D-4247-AE7F-36E70346BDF2}"/>
                </a:ext>
              </a:extLst>
            </p:cNvPr>
            <p:cNvSpPr/>
            <p:nvPr/>
          </p:nvSpPr>
          <p:spPr>
            <a:xfrm>
              <a:off x="4864269" y="5535272"/>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Invoke</a:t>
              </a:r>
            </a:p>
            <a:p>
              <a:pPr algn="ctr"/>
              <a:r>
                <a:rPr lang="en-US" sz="2000" b="1" dirty="0"/>
                <a:t>victim(</a:t>
              </a:r>
              <a:r>
                <a:rPr lang="en-US" sz="2000" b="1" dirty="0">
                  <a:solidFill>
                    <a:schemeClr val="accent2">
                      <a:lumMod val="75000"/>
                    </a:schemeClr>
                  </a:solidFill>
                </a:rPr>
                <a:t>97</a:t>
              </a:r>
              <a:r>
                <a:rPr lang="en-US" sz="2000" b="1" dirty="0"/>
                <a:t>)</a:t>
              </a:r>
              <a:endParaRPr lang="en-US" sz="2000" b="1" dirty="0">
                <a:solidFill>
                  <a:srgbClr val="FF0000"/>
                </a:solidFill>
              </a:endParaRPr>
            </a:p>
          </p:txBody>
        </p:sp>
        <p:sp>
          <p:nvSpPr>
            <p:cNvPr id="27" name="Right Arrow 12">
              <a:extLst>
                <a:ext uri="{FF2B5EF4-FFF2-40B4-BE49-F238E27FC236}">
                  <a16:creationId xmlns:a16="http://schemas.microsoft.com/office/drawing/2014/main" id="{29CAD62D-560B-4A6E-8FE7-7518FB4E8FBA}"/>
                </a:ext>
              </a:extLst>
            </p:cNvPr>
            <p:cNvSpPr/>
            <p:nvPr/>
          </p:nvSpPr>
          <p:spPr>
            <a:xfrm>
              <a:off x="4303515" y="5900571"/>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ight Arrow 13">
              <a:extLst>
                <a:ext uri="{FF2B5EF4-FFF2-40B4-BE49-F238E27FC236}">
                  <a16:creationId xmlns:a16="http://schemas.microsoft.com/office/drawing/2014/main" id="{554B1BF2-7B13-449D-84D4-A48C00686F04}"/>
                </a:ext>
              </a:extLst>
            </p:cNvPr>
            <p:cNvSpPr/>
            <p:nvPr/>
          </p:nvSpPr>
          <p:spPr>
            <a:xfrm>
              <a:off x="6464550" y="5895912"/>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52D1C67B-A750-4641-A5A5-1E77BB344DB9}"/>
                </a:ext>
              </a:extLst>
            </p:cNvPr>
            <p:cNvSpPr/>
            <p:nvPr/>
          </p:nvSpPr>
          <p:spPr>
            <a:xfrm>
              <a:off x="539552" y="5540279"/>
              <a:ext cx="152786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Training</a:t>
              </a:r>
            </a:p>
            <a:p>
              <a:pPr algn="ctr"/>
              <a:r>
                <a:rPr lang="en-US" sz="2000" dirty="0">
                  <a:solidFill>
                    <a:schemeClr val="tx1"/>
                  </a:solidFill>
                </a:rPr>
                <a:t>Train CPU BP to go to the true branch</a:t>
              </a:r>
            </a:p>
          </p:txBody>
        </p:sp>
        <p:sp>
          <p:nvSpPr>
            <p:cNvPr id="30" name="Right Arrow 22">
              <a:extLst>
                <a:ext uri="{FF2B5EF4-FFF2-40B4-BE49-F238E27FC236}">
                  <a16:creationId xmlns:a16="http://schemas.microsoft.com/office/drawing/2014/main" id="{FB7A5A40-6083-47A0-8BC8-85BC00D7B2BE}"/>
                </a:ext>
              </a:extLst>
            </p:cNvPr>
            <p:cNvSpPr/>
            <p:nvPr/>
          </p:nvSpPr>
          <p:spPr>
            <a:xfrm>
              <a:off x="2148317" y="5918959"/>
              <a:ext cx="323004"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061685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49890-F1E1-4A88-8F1E-7E7F0A2D8BF8}"/>
              </a:ext>
            </a:extLst>
          </p:cNvPr>
          <p:cNvSpPr>
            <a:spLocks noGrp="1"/>
          </p:cNvSpPr>
          <p:nvPr>
            <p:ph type="title"/>
          </p:nvPr>
        </p:nvSpPr>
        <p:spPr/>
        <p:txBody>
          <a:bodyPr/>
          <a:lstStyle/>
          <a:p>
            <a:r>
              <a:rPr lang="en-US" altLang="zh-CN" dirty="0"/>
              <a:t>Meltdown vs. </a:t>
            </a:r>
            <a:r>
              <a:rPr lang="en-US" altLang="zh-CN" dirty="0" err="1"/>
              <a:t>Spectre</a:t>
            </a:r>
            <a:endParaRPr lang="zh-CN" altLang="en-US" dirty="0"/>
          </a:p>
        </p:txBody>
      </p:sp>
      <p:sp>
        <p:nvSpPr>
          <p:cNvPr id="3" name="内容占位符 2">
            <a:extLst>
              <a:ext uri="{FF2B5EF4-FFF2-40B4-BE49-F238E27FC236}">
                <a16:creationId xmlns:a16="http://schemas.microsoft.com/office/drawing/2014/main" id="{12300140-3827-4244-B98D-81E300C2A686}"/>
              </a:ext>
            </a:extLst>
          </p:cNvPr>
          <p:cNvSpPr>
            <a:spLocks noGrp="1"/>
          </p:cNvSpPr>
          <p:nvPr>
            <p:ph idx="1"/>
          </p:nvPr>
        </p:nvSpPr>
        <p:spPr>
          <a:xfrm>
            <a:off x="110510" y="1214422"/>
            <a:ext cx="4551845" cy="2719204"/>
          </a:xfrm>
        </p:spPr>
        <p:txBody>
          <a:bodyPr>
            <a:normAutofit fontScale="62500" lnSpcReduction="20000"/>
          </a:bodyPr>
          <a:lstStyle/>
          <a:p>
            <a:r>
              <a:rPr lang="en-US" altLang="zh-CN" dirty="0"/>
              <a:t>Meltdown: an instruction accessing kernel memory causes an exception, but subsequent instructions are executed speculatively, and bring array[x*STEP] into cache</a:t>
            </a:r>
          </a:p>
          <a:p>
            <a:r>
              <a:rPr lang="en-US" altLang="zh-CN" dirty="0"/>
              <a:t>The speculative execution is rolled back when permission check fails and causes an exception, but cache state is altered</a:t>
            </a:r>
            <a:endParaRPr lang="zh-CN" altLang="en-US" dirty="0"/>
          </a:p>
        </p:txBody>
      </p:sp>
      <p:pic>
        <p:nvPicPr>
          <p:cNvPr id="4" name="图片 3">
            <a:extLst>
              <a:ext uri="{FF2B5EF4-FFF2-40B4-BE49-F238E27FC236}">
                <a16:creationId xmlns:a16="http://schemas.microsoft.com/office/drawing/2014/main" id="{47405846-365D-4986-A86D-55CBBAF55F1C}"/>
              </a:ext>
            </a:extLst>
          </p:cNvPr>
          <p:cNvPicPr>
            <a:picLocks noChangeAspect="1"/>
          </p:cNvPicPr>
          <p:nvPr/>
        </p:nvPicPr>
        <p:blipFill>
          <a:blip r:embed="rId2" cstate="print"/>
          <a:stretch>
            <a:fillRect/>
          </a:stretch>
        </p:blipFill>
        <p:spPr>
          <a:xfrm>
            <a:off x="225708" y="3789041"/>
            <a:ext cx="4394758" cy="2552700"/>
          </a:xfrm>
          <a:prstGeom prst="rect">
            <a:avLst/>
          </a:prstGeom>
        </p:spPr>
      </p:pic>
      <p:pic>
        <p:nvPicPr>
          <p:cNvPr id="5" name="图片 4">
            <a:extLst>
              <a:ext uri="{FF2B5EF4-FFF2-40B4-BE49-F238E27FC236}">
                <a16:creationId xmlns:a16="http://schemas.microsoft.com/office/drawing/2014/main" id="{B547FACC-7AFC-4823-B2E1-AB6D3349AC81}"/>
              </a:ext>
            </a:extLst>
          </p:cNvPr>
          <p:cNvPicPr>
            <a:picLocks noChangeAspect="1"/>
          </p:cNvPicPr>
          <p:nvPr/>
        </p:nvPicPr>
        <p:blipFill>
          <a:blip r:embed="rId3" cstate="print"/>
          <a:stretch>
            <a:fillRect/>
          </a:stretch>
        </p:blipFill>
        <p:spPr>
          <a:xfrm>
            <a:off x="4704245" y="3789040"/>
            <a:ext cx="4162423" cy="2552699"/>
          </a:xfrm>
          <a:prstGeom prst="rect">
            <a:avLst/>
          </a:prstGeom>
        </p:spPr>
      </p:pic>
      <p:sp>
        <p:nvSpPr>
          <p:cNvPr id="6" name="内容占位符 2">
            <a:extLst>
              <a:ext uri="{FF2B5EF4-FFF2-40B4-BE49-F238E27FC236}">
                <a16:creationId xmlns:a16="http://schemas.microsoft.com/office/drawing/2014/main" id="{7A98EDD0-B79F-4E18-90FD-4CA9AEC384A4}"/>
              </a:ext>
            </a:extLst>
          </p:cNvPr>
          <p:cNvSpPr txBox="1">
            <a:spLocks/>
          </p:cNvSpPr>
          <p:nvPr/>
        </p:nvSpPr>
        <p:spPr>
          <a:xfrm>
            <a:off x="4704245" y="1250140"/>
            <a:ext cx="4394758" cy="2610907"/>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err="1"/>
              <a:t>Spectre</a:t>
            </a:r>
            <a:r>
              <a:rPr lang="en-US" altLang="zh-CN" dirty="0"/>
              <a:t>: a branch condition should prevent execution of certain instructions, but subsequent instructions in the wrong branch are executed speculatively, and bring array[x*STEP] into cache</a:t>
            </a:r>
          </a:p>
          <a:p>
            <a:r>
              <a:rPr lang="en-US" altLang="zh-CN" dirty="0"/>
              <a:t>The speculative execution is rolled back upon getting the actual branch condition, but cache state is altered</a:t>
            </a:r>
            <a:endParaRPr lang="zh-CN" altLang="en-US" dirty="0"/>
          </a:p>
        </p:txBody>
      </p:sp>
      <p:sp>
        <p:nvSpPr>
          <p:cNvPr id="7" name="文本框 6">
            <a:extLst>
              <a:ext uri="{FF2B5EF4-FFF2-40B4-BE49-F238E27FC236}">
                <a16:creationId xmlns:a16="http://schemas.microsoft.com/office/drawing/2014/main" id="{9881644F-4E06-493D-91E1-D7934E34A978}"/>
              </a:ext>
            </a:extLst>
          </p:cNvPr>
          <p:cNvSpPr txBox="1"/>
          <p:nvPr/>
        </p:nvSpPr>
        <p:spPr>
          <a:xfrm>
            <a:off x="920915" y="6273349"/>
            <a:ext cx="7482882" cy="369332"/>
          </a:xfrm>
          <a:prstGeom prst="rect">
            <a:avLst/>
          </a:prstGeom>
          <a:noFill/>
        </p:spPr>
        <p:txBody>
          <a:bodyPr wrap="none" rtlCol="0">
            <a:spAutoFit/>
          </a:bodyPr>
          <a:lstStyle/>
          <a:p>
            <a:r>
              <a:rPr lang="en-US" altLang="zh-CN" dirty="0"/>
              <a:t>(Assume each instruction is 16 bits (2 Bytes), hence the next instruction is n+2)</a:t>
            </a:r>
            <a:endParaRPr lang="zh-CN" altLang="en-US" dirty="0"/>
          </a:p>
        </p:txBody>
      </p:sp>
    </p:spTree>
    <p:extLst>
      <p:ext uri="{BB962C8B-B14F-4D97-AF65-F5344CB8AC3E}">
        <p14:creationId xmlns:p14="http://schemas.microsoft.com/office/powerpoint/2010/main" val="363148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434" name="Rectangle 2"/>
          <p:cNvSpPr>
            <a:spLocks noGrp="1" noChangeArrowheads="1"/>
          </p:cNvSpPr>
          <p:nvPr>
            <p:ph type="title"/>
          </p:nvPr>
        </p:nvSpPr>
        <p:spPr/>
        <p:txBody>
          <a:bodyPr>
            <a:normAutofit/>
          </a:bodyPr>
          <a:lstStyle/>
          <a:p>
            <a:r>
              <a:rPr lang="en-US" sz="3600" dirty="0"/>
              <a:t>Memory Hierarchy</a:t>
            </a:r>
          </a:p>
        </p:txBody>
      </p:sp>
      <p:sp>
        <p:nvSpPr>
          <p:cNvPr id="1426436" name="Rectangle 4"/>
          <p:cNvSpPr>
            <a:spLocks noChangeArrowheads="1"/>
          </p:cNvSpPr>
          <p:nvPr/>
        </p:nvSpPr>
        <p:spPr bwMode="auto">
          <a:xfrm>
            <a:off x="5220072" y="1700808"/>
            <a:ext cx="3923928" cy="4237700"/>
          </a:xfrm>
          <a:prstGeom prst="rect">
            <a:avLst/>
          </a:prstGeom>
          <a:noFill/>
          <a:ln w="25400">
            <a:noFill/>
            <a:miter lim="800000"/>
            <a:headEnd/>
            <a:tailEnd/>
          </a:ln>
          <a:effectLst/>
        </p:spPr>
        <p:txBody>
          <a:bodyPr wrap="square" lIns="67866" tIns="33338" rIns="67866" bIns="33338">
            <a:prstTxWarp prst="textNoShape">
              <a:avLst/>
            </a:prstTxWarp>
            <a:spAutoFit/>
          </a:bodyPr>
          <a:lstStyle/>
          <a:p>
            <a:pPr defTabSz="685800" eaLnBrk="0" fontAlgn="base" hangingPunct="0">
              <a:spcBef>
                <a:spcPct val="0"/>
              </a:spcBef>
              <a:spcAft>
                <a:spcPct val="0"/>
              </a:spcAft>
              <a:buFontTx/>
              <a:buChar char="•"/>
            </a:pPr>
            <a:r>
              <a:rPr lang="en-US" sz="2000" dirty="0">
                <a:solidFill>
                  <a:srgbClr val="000000"/>
                </a:solidFill>
                <a:latin typeface="Calibri"/>
                <a:cs typeface="Calibri"/>
              </a:rPr>
              <a:t> Capacity:  </a:t>
            </a:r>
            <a:r>
              <a:rPr lang="en-US" altLang="zh-CN" sz="2000" dirty="0">
                <a:solidFill>
                  <a:srgbClr val="000000"/>
                </a:solidFill>
                <a:latin typeface="Calibri"/>
                <a:cs typeface="Calibri"/>
              </a:rPr>
              <a:t>cache (typically on-chip) </a:t>
            </a:r>
            <a:r>
              <a:rPr lang="en-US" sz="2000" dirty="0">
                <a:solidFill>
                  <a:srgbClr val="000000"/>
                </a:solidFill>
                <a:latin typeface="Calibri"/>
                <a:cs typeface="Calibri"/>
              </a:rPr>
              <a:t>&lt;&lt; memory (off-chip)</a:t>
            </a:r>
          </a:p>
          <a:p>
            <a:pPr defTabSz="685800" eaLnBrk="0" fontAlgn="base" hangingPunct="0">
              <a:spcBef>
                <a:spcPct val="0"/>
              </a:spcBef>
              <a:spcAft>
                <a:spcPct val="0"/>
              </a:spcAft>
              <a:buFontTx/>
              <a:buChar char="•"/>
            </a:pPr>
            <a:r>
              <a:rPr lang="en-US" sz="2000" dirty="0">
                <a:solidFill>
                  <a:srgbClr val="000000"/>
                </a:solidFill>
                <a:latin typeface="Calibri"/>
                <a:cs typeface="Calibri"/>
              </a:rPr>
              <a:t> Latency:   cache </a:t>
            </a:r>
            <a:r>
              <a:rPr lang="en-US" altLang="zh-CN" sz="2000" dirty="0">
                <a:solidFill>
                  <a:srgbClr val="000000"/>
                </a:solidFill>
                <a:latin typeface="Calibri"/>
                <a:cs typeface="Calibri"/>
              </a:rPr>
              <a:t>(typically on-chip) </a:t>
            </a:r>
            <a:r>
              <a:rPr lang="en-US" sz="2000" dirty="0">
                <a:solidFill>
                  <a:srgbClr val="000000"/>
                </a:solidFill>
                <a:latin typeface="Calibri"/>
                <a:cs typeface="Calibri"/>
              </a:rPr>
              <a:t>&lt;&lt; memory (off-chip)</a:t>
            </a:r>
          </a:p>
          <a:p>
            <a:pPr lvl="1" defTabSz="685800" eaLnBrk="0" fontAlgn="base" hangingPunct="0">
              <a:spcBef>
                <a:spcPct val="0"/>
              </a:spcBef>
              <a:spcAft>
                <a:spcPct val="0"/>
              </a:spcAft>
            </a:pPr>
            <a:endParaRPr lang="en-US" sz="1100" dirty="0">
              <a:solidFill>
                <a:srgbClr val="000000"/>
              </a:solidFill>
              <a:latin typeface="Verdana" charset="0"/>
            </a:endParaRPr>
          </a:p>
          <a:p>
            <a:pPr defTabSz="685800" eaLnBrk="0" fontAlgn="base" hangingPunct="0">
              <a:spcBef>
                <a:spcPct val="0"/>
              </a:spcBef>
              <a:spcAft>
                <a:spcPct val="0"/>
              </a:spcAft>
            </a:pPr>
            <a:r>
              <a:rPr lang="en-US" sz="2000" dirty="0">
                <a:solidFill>
                  <a:srgbClr val="000000"/>
                </a:solidFill>
                <a:latin typeface="Calibri"/>
                <a:cs typeface="Calibri"/>
              </a:rPr>
              <a:t>On a data access:</a:t>
            </a:r>
          </a:p>
          <a:p>
            <a:pPr defTabSz="685800" eaLnBrk="0" fontAlgn="base" hangingPunct="0">
              <a:spcBef>
                <a:spcPct val="0"/>
              </a:spcBef>
              <a:spcAft>
                <a:spcPct val="0"/>
              </a:spcAft>
            </a:pPr>
            <a:r>
              <a:rPr lang="en-US" sz="2000" dirty="0">
                <a:solidFill>
                  <a:srgbClr val="56127A"/>
                </a:solidFill>
                <a:latin typeface="Calibri"/>
                <a:cs typeface="Calibri"/>
              </a:rPr>
              <a:t>if data </a:t>
            </a:r>
            <a:r>
              <a:rPr lang="en-US" sz="2000" dirty="0">
                <a:solidFill>
                  <a:srgbClr val="56127A"/>
                </a:solidFill>
                <a:latin typeface="Symbol" charset="2"/>
              </a:rPr>
              <a:t>Î</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hit </a:t>
            </a:r>
            <a:r>
              <a:rPr lang="en-US" sz="2000" dirty="0">
                <a:solidFill>
                  <a:srgbClr val="56127A"/>
                </a:solidFill>
                <a:latin typeface="Symbol" charset="2"/>
              </a:rPr>
              <a:t> </a:t>
            </a:r>
            <a:r>
              <a:rPr lang="en-US" sz="2000" dirty="0">
                <a:solidFill>
                  <a:srgbClr val="56127A"/>
                </a:solidFill>
                <a:latin typeface="Calibri"/>
                <a:cs typeface="Calibri"/>
              </a:rPr>
              <a:t>low latency access (SRAM)</a:t>
            </a:r>
          </a:p>
          <a:p>
            <a:pPr defTabSz="685800" eaLnBrk="0" fontAlgn="base" hangingPunct="0">
              <a:spcBef>
                <a:spcPct val="0"/>
              </a:spcBef>
              <a:spcAft>
                <a:spcPct val="0"/>
              </a:spcAft>
            </a:pPr>
            <a:r>
              <a:rPr lang="en-US" sz="2000" dirty="0">
                <a:solidFill>
                  <a:srgbClr val="56127A"/>
                </a:solidFill>
                <a:latin typeface="Calibri"/>
                <a:cs typeface="Calibri"/>
              </a:rPr>
              <a:t>if data </a:t>
            </a:r>
            <a:r>
              <a:rPr lang="en-US" sz="2000" dirty="0">
                <a:solidFill>
                  <a:srgbClr val="56127A"/>
                </a:solidFill>
                <a:latin typeface="Symbol" charset="2"/>
              </a:rPr>
              <a:t>Ï</a:t>
            </a:r>
            <a:r>
              <a:rPr lang="en-US" sz="2000" dirty="0">
                <a:solidFill>
                  <a:srgbClr val="56127A"/>
                </a:solidFill>
                <a:latin typeface="Verdana" charset="0"/>
              </a:rPr>
              <a:t> </a:t>
            </a:r>
            <a:r>
              <a:rPr lang="en-US" sz="2000" dirty="0">
                <a:solidFill>
                  <a:srgbClr val="56127A"/>
                </a:solidFill>
                <a:latin typeface="Calibri"/>
                <a:cs typeface="Calibri"/>
              </a:rPr>
              <a:t>cache </a:t>
            </a:r>
            <a:r>
              <a:rPr lang="en-US" sz="2000" dirty="0">
                <a:solidFill>
                  <a:srgbClr val="56127A"/>
                </a:solidFill>
                <a:latin typeface="Symbol" charset="2"/>
              </a:rPr>
              <a:t></a:t>
            </a:r>
            <a:r>
              <a:rPr lang="en-US" sz="2000" dirty="0">
                <a:solidFill>
                  <a:srgbClr val="56127A"/>
                </a:solidFill>
                <a:latin typeface="Verdana" charset="0"/>
              </a:rPr>
              <a:t> </a:t>
            </a:r>
            <a:r>
              <a:rPr lang="en-US" sz="2000" dirty="0">
                <a:solidFill>
                  <a:srgbClr val="56127A"/>
                </a:solidFill>
                <a:latin typeface="Calibri"/>
                <a:cs typeface="Calibri"/>
              </a:rPr>
              <a:t>cache miss </a:t>
            </a:r>
            <a:r>
              <a:rPr lang="en-US" sz="2000" dirty="0">
                <a:solidFill>
                  <a:srgbClr val="56127A"/>
                </a:solidFill>
                <a:latin typeface="Symbol" charset="2"/>
              </a:rPr>
              <a:t> </a:t>
            </a:r>
            <a:r>
              <a:rPr lang="en-US" sz="2000" dirty="0">
                <a:solidFill>
                  <a:srgbClr val="56127A"/>
                </a:solidFill>
                <a:latin typeface="Calibri"/>
                <a:cs typeface="Calibri"/>
              </a:rPr>
              <a:t>high latency access (DRAM)</a:t>
            </a:r>
          </a:p>
          <a:p>
            <a:pPr marL="0" lvl="1" defTabSz="685800" eaLnBrk="0" fontAlgn="base" hangingPunct="0">
              <a:spcBef>
                <a:spcPct val="0"/>
              </a:spcBef>
              <a:spcAft>
                <a:spcPct val="0"/>
              </a:spcAft>
            </a:pPr>
            <a:r>
              <a:rPr lang="en-US" altLang="zh-CN" sz="2000" dirty="0">
                <a:solidFill>
                  <a:srgbClr val="000000"/>
                </a:solidFill>
                <a:latin typeface="Calibri"/>
                <a:cs typeface="Calibri"/>
              </a:rPr>
              <a:t>Goal: </a:t>
            </a:r>
            <a:r>
              <a:rPr lang="en-US" sz="2000" dirty="0">
                <a:solidFill>
                  <a:srgbClr val="000000"/>
                </a:solidFill>
                <a:latin typeface="Calibri"/>
                <a:cs typeface="Calibri"/>
              </a:rPr>
              <a:t>create the illusion of accessing as much memory as is available in the slow memory at the speed of the fast cache</a:t>
            </a:r>
          </a:p>
        </p:txBody>
      </p:sp>
      <p:pic>
        <p:nvPicPr>
          <p:cNvPr id="1026" name="Picture 2">
            <a:extLst>
              <a:ext uri="{FF2B5EF4-FFF2-40B4-BE49-F238E27FC236}">
                <a16:creationId xmlns:a16="http://schemas.microsoft.com/office/drawing/2014/main" id="{30A6D297-A71F-49CA-A816-F96E1DF27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80" y="1052736"/>
            <a:ext cx="5000625" cy="536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1590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9B03-1C22-442B-97CA-7C23FCACE429}"/>
              </a:ext>
            </a:extLst>
          </p:cNvPr>
          <p:cNvSpPr>
            <a:spLocks noGrp="1"/>
          </p:cNvSpPr>
          <p:nvPr>
            <p:ph type="title"/>
          </p:nvPr>
        </p:nvSpPr>
        <p:spPr>
          <a:xfrm>
            <a:off x="152400" y="55923"/>
            <a:ext cx="8839200" cy="1143000"/>
          </a:xfrm>
        </p:spPr>
        <p:txBody>
          <a:bodyPr/>
          <a:lstStyle/>
          <a:p>
            <a:r>
              <a:rPr lang="en-US" altLang="zh-CN" dirty="0"/>
              <a:t>Meltdown vs. </a:t>
            </a:r>
            <a:r>
              <a:rPr lang="en-US" altLang="zh-CN" dirty="0" err="1"/>
              <a:t>Spectre</a:t>
            </a:r>
            <a:r>
              <a:rPr lang="en-US" altLang="zh-CN" dirty="0"/>
              <a:t> Cont’d</a:t>
            </a:r>
            <a:endParaRPr lang="en-SE" dirty="0"/>
          </a:p>
        </p:txBody>
      </p:sp>
      <p:sp>
        <p:nvSpPr>
          <p:cNvPr id="3" name="Content Placeholder 2">
            <a:extLst>
              <a:ext uri="{FF2B5EF4-FFF2-40B4-BE49-F238E27FC236}">
                <a16:creationId xmlns:a16="http://schemas.microsoft.com/office/drawing/2014/main" id="{E0126DF1-5874-481E-A34B-383E3D31978D}"/>
              </a:ext>
            </a:extLst>
          </p:cNvPr>
          <p:cNvSpPr>
            <a:spLocks noGrp="1"/>
          </p:cNvSpPr>
          <p:nvPr>
            <p:ph idx="1"/>
          </p:nvPr>
        </p:nvSpPr>
        <p:spPr>
          <a:xfrm>
            <a:off x="685142" y="4929765"/>
            <a:ext cx="3699520" cy="814696"/>
          </a:xfrm>
        </p:spPr>
        <p:txBody>
          <a:bodyPr>
            <a:normAutofit fontScale="77500" lnSpcReduction="20000"/>
          </a:bodyPr>
          <a:lstStyle/>
          <a:p>
            <a:pPr marL="0" indent="0">
              <a:buNone/>
            </a:pPr>
            <a:r>
              <a:rPr lang="en-US" dirty="0"/>
              <a:t>Meltdown steals secret from kernel address space</a:t>
            </a:r>
            <a:endParaRPr lang="en-SE" dirty="0"/>
          </a:p>
        </p:txBody>
      </p:sp>
      <p:sp>
        <p:nvSpPr>
          <p:cNvPr id="17" name="Content Placeholder 2">
            <a:extLst>
              <a:ext uri="{FF2B5EF4-FFF2-40B4-BE49-F238E27FC236}">
                <a16:creationId xmlns:a16="http://schemas.microsoft.com/office/drawing/2014/main" id="{D301E5C7-3937-44A0-892B-68134558877A}"/>
              </a:ext>
            </a:extLst>
          </p:cNvPr>
          <p:cNvSpPr txBox="1">
            <a:spLocks/>
          </p:cNvSpPr>
          <p:nvPr/>
        </p:nvSpPr>
        <p:spPr>
          <a:xfrm>
            <a:off x="4973789" y="4929765"/>
            <a:ext cx="3699520" cy="1061036"/>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err="1"/>
              <a:t>Spectre</a:t>
            </a:r>
            <a:r>
              <a:rPr lang="en-US" dirty="0"/>
              <a:t> steals secret from out-of-bound array element</a:t>
            </a:r>
            <a:endParaRPr lang="en-SE" dirty="0"/>
          </a:p>
        </p:txBody>
      </p:sp>
      <p:pic>
        <p:nvPicPr>
          <p:cNvPr id="18" name="Picture 17">
            <a:extLst>
              <a:ext uri="{FF2B5EF4-FFF2-40B4-BE49-F238E27FC236}">
                <a16:creationId xmlns:a16="http://schemas.microsoft.com/office/drawing/2014/main" id="{CAEFE02B-32A5-470D-82B6-6588BB1788A7}"/>
              </a:ext>
            </a:extLst>
          </p:cNvPr>
          <p:cNvPicPr>
            <a:picLocks noChangeAspect="1"/>
          </p:cNvPicPr>
          <p:nvPr/>
        </p:nvPicPr>
        <p:blipFill>
          <a:blip r:embed="rId2"/>
          <a:stretch>
            <a:fillRect/>
          </a:stretch>
        </p:blipFill>
        <p:spPr>
          <a:xfrm>
            <a:off x="899592" y="1163461"/>
            <a:ext cx="2986354" cy="3672408"/>
          </a:xfrm>
          <a:prstGeom prst="rect">
            <a:avLst/>
          </a:prstGeom>
        </p:spPr>
      </p:pic>
      <p:pic>
        <p:nvPicPr>
          <p:cNvPr id="19" name="图片 3">
            <a:extLst>
              <a:ext uri="{FF2B5EF4-FFF2-40B4-BE49-F238E27FC236}">
                <a16:creationId xmlns:a16="http://schemas.microsoft.com/office/drawing/2014/main" id="{651CA5D8-E2E9-4F61-892B-5513F0AF777B}"/>
              </a:ext>
            </a:extLst>
          </p:cNvPr>
          <p:cNvPicPr>
            <a:picLocks noChangeAspect="1"/>
          </p:cNvPicPr>
          <p:nvPr/>
        </p:nvPicPr>
        <p:blipFill>
          <a:blip r:embed="rId3" cstate="print"/>
          <a:stretch>
            <a:fillRect/>
          </a:stretch>
        </p:blipFill>
        <p:spPr>
          <a:xfrm>
            <a:off x="4112084" y="1378454"/>
            <a:ext cx="4860340" cy="3202674"/>
          </a:xfrm>
          <a:prstGeom prst="rect">
            <a:avLst/>
          </a:prstGeom>
        </p:spPr>
      </p:pic>
    </p:spTree>
    <p:extLst>
      <p:ext uri="{BB962C8B-B14F-4D97-AF65-F5344CB8AC3E}">
        <p14:creationId xmlns:p14="http://schemas.microsoft.com/office/powerpoint/2010/main" val="3361981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64B9-2226-4D71-AA5D-95DAF19E957B}"/>
              </a:ext>
            </a:extLst>
          </p:cNvPr>
          <p:cNvSpPr>
            <a:spLocks noGrp="1"/>
          </p:cNvSpPr>
          <p:nvPr>
            <p:ph type="title"/>
          </p:nvPr>
        </p:nvSpPr>
        <p:spPr/>
        <p:txBody>
          <a:bodyPr/>
          <a:lstStyle/>
          <a:p>
            <a:r>
              <a:rPr lang="en-US" dirty="0" err="1"/>
              <a:t>Spectre</a:t>
            </a:r>
            <a:r>
              <a:rPr lang="en-US" dirty="0"/>
              <a:t> Mitigation: </a:t>
            </a:r>
            <a:r>
              <a:rPr lang="en-US" dirty="0" err="1"/>
              <a:t>Ratpoline</a:t>
            </a:r>
            <a:endParaRPr lang="en-SE" dirty="0"/>
          </a:p>
        </p:txBody>
      </p:sp>
      <p:sp>
        <p:nvSpPr>
          <p:cNvPr id="3" name="Content Placeholder 2">
            <a:extLst>
              <a:ext uri="{FF2B5EF4-FFF2-40B4-BE49-F238E27FC236}">
                <a16:creationId xmlns:a16="http://schemas.microsoft.com/office/drawing/2014/main" id="{49298DFD-8F8D-498C-9B2B-56EEB7050859}"/>
              </a:ext>
            </a:extLst>
          </p:cNvPr>
          <p:cNvSpPr>
            <a:spLocks noGrp="1"/>
          </p:cNvSpPr>
          <p:nvPr>
            <p:ph idx="1"/>
          </p:nvPr>
        </p:nvSpPr>
        <p:spPr>
          <a:xfrm>
            <a:off x="152400" y="1285860"/>
            <a:ext cx="8839200" cy="2575188"/>
          </a:xfrm>
        </p:spPr>
        <p:txBody>
          <a:bodyPr>
            <a:normAutofit fontScale="47500" lnSpcReduction="20000"/>
          </a:bodyPr>
          <a:lstStyle/>
          <a:p>
            <a:r>
              <a:rPr lang="en-US" dirty="0" err="1"/>
              <a:t>Spectre</a:t>
            </a:r>
            <a:r>
              <a:rPr lang="en-US" dirty="0"/>
              <a:t> v2 is a variant of </a:t>
            </a:r>
            <a:r>
              <a:rPr lang="en-US" dirty="0" err="1"/>
              <a:t>Spectre</a:t>
            </a:r>
            <a:r>
              <a:rPr lang="en-US" dirty="0"/>
              <a:t> that exploits indirect branches</a:t>
            </a:r>
          </a:p>
          <a:p>
            <a:pPr lvl="1"/>
            <a:r>
              <a:rPr lang="en-US" dirty="0"/>
              <a:t>An indirect branch is a jump or call instruction whose target is not determined statically—it is only resolved at runtime.</a:t>
            </a:r>
            <a:endParaRPr lang="en-SE" dirty="0"/>
          </a:p>
          <a:p>
            <a:r>
              <a:rPr lang="en-US" dirty="0" err="1"/>
              <a:t>Retpoline</a:t>
            </a:r>
            <a:r>
              <a:rPr lang="en-US" dirty="0"/>
              <a:t> mitigates </a:t>
            </a:r>
            <a:r>
              <a:rPr lang="en-US" dirty="0" err="1"/>
              <a:t>Spectre</a:t>
            </a:r>
            <a:r>
              <a:rPr lang="en-US" dirty="0"/>
              <a:t> v2 by replacing each indirect branch with a sequence of instructions—called a “</a:t>
            </a:r>
            <a:r>
              <a:rPr lang="en-US" dirty="0" err="1"/>
              <a:t>thunk</a:t>
            </a:r>
            <a:r>
              <a:rPr lang="en-US" dirty="0"/>
              <a:t>”—during compilation. Figure 4 shows the </a:t>
            </a:r>
            <a:r>
              <a:rPr lang="en-US" dirty="0" err="1"/>
              <a:t>thunk</a:t>
            </a:r>
            <a:r>
              <a:rPr lang="en-US" dirty="0"/>
              <a:t> that replaces </a:t>
            </a:r>
            <a:r>
              <a:rPr lang="en-US" dirty="0" err="1"/>
              <a:t>jmp</a:t>
            </a:r>
            <a:r>
              <a:rPr lang="en-US" dirty="0"/>
              <a:t> [</a:t>
            </a:r>
            <a:r>
              <a:rPr lang="en-US" dirty="0" err="1"/>
              <a:t>rax</a:t>
            </a:r>
            <a:r>
              <a:rPr lang="en-US" dirty="0"/>
              <a:t>]. The </a:t>
            </a:r>
            <a:r>
              <a:rPr lang="en-US" dirty="0" err="1"/>
              <a:t>thunk</a:t>
            </a:r>
            <a:r>
              <a:rPr lang="en-US" dirty="0"/>
              <a:t> starts with a call, which pushes the return address (line 4) onto the stack, before jumping to line 7. Line 7, however, replaces the return address with the original jump destination, stored in </a:t>
            </a:r>
            <a:r>
              <a:rPr lang="en-US" dirty="0" err="1"/>
              <a:t>rax</a:t>
            </a:r>
            <a:r>
              <a:rPr lang="en-US" dirty="0"/>
              <a:t>, by moving it onto the stack. This causes the ret at line 8 to jump to the original jump destination, [</a:t>
            </a:r>
            <a:r>
              <a:rPr lang="en-US" dirty="0" err="1"/>
              <a:t>rax</a:t>
            </a:r>
            <a:r>
              <a:rPr lang="en-US" dirty="0"/>
              <a:t>], instead of line 4. Thus, the </a:t>
            </a:r>
            <a:r>
              <a:rPr lang="en-US" dirty="0" err="1"/>
              <a:t>thunk</a:t>
            </a:r>
            <a:r>
              <a:rPr lang="en-US" dirty="0"/>
              <a:t> achieves the same behavior as </a:t>
            </a:r>
            <a:r>
              <a:rPr lang="en-US" dirty="0" err="1"/>
              <a:t>jmp</a:t>
            </a:r>
            <a:r>
              <a:rPr lang="en-US" dirty="0"/>
              <a:t> [</a:t>
            </a:r>
            <a:r>
              <a:rPr lang="en-US" dirty="0" err="1"/>
              <a:t>rax</a:t>
            </a:r>
            <a:r>
              <a:rPr lang="en-US" dirty="0"/>
              <a:t>] without using indirect branches.</a:t>
            </a:r>
          </a:p>
          <a:p>
            <a:r>
              <a:rPr lang="en-US" dirty="0"/>
              <a:t>If speculating, program counter jumps to "pause; </a:t>
            </a:r>
            <a:r>
              <a:rPr lang="en-US" dirty="0" err="1"/>
              <a:t>lfence</a:t>
            </a:r>
            <a:r>
              <a:rPr lang="en-US" dirty="0"/>
              <a:t>". It is “trapped” in an infinite loop. Eventually, the CPU realizes that the speculative ret does not agree with the in-memory stack value, and the speculative execution is stopped. Execution jumps to *%</a:t>
            </a:r>
            <a:r>
              <a:rPr lang="en-US" dirty="0" err="1"/>
              <a:t>rax</a:t>
            </a:r>
            <a:r>
              <a:rPr lang="en-US" dirty="0"/>
              <a:t>.</a:t>
            </a:r>
          </a:p>
          <a:p>
            <a:endParaRPr lang="en-SE" dirty="0"/>
          </a:p>
          <a:p>
            <a:endParaRPr lang="en-US" dirty="0"/>
          </a:p>
        </p:txBody>
      </p:sp>
      <p:pic>
        <p:nvPicPr>
          <p:cNvPr id="4" name="Picture 3">
            <a:extLst>
              <a:ext uri="{FF2B5EF4-FFF2-40B4-BE49-F238E27FC236}">
                <a16:creationId xmlns:a16="http://schemas.microsoft.com/office/drawing/2014/main" id="{5EF531A4-54AC-440D-93B0-2D770D46A4E9}"/>
              </a:ext>
            </a:extLst>
          </p:cNvPr>
          <p:cNvPicPr>
            <a:picLocks noChangeAspect="1"/>
          </p:cNvPicPr>
          <p:nvPr/>
        </p:nvPicPr>
        <p:blipFill>
          <a:blip r:embed="rId3"/>
          <a:stretch>
            <a:fillRect/>
          </a:stretch>
        </p:blipFill>
        <p:spPr>
          <a:xfrm>
            <a:off x="2141863" y="3717032"/>
            <a:ext cx="4860273" cy="2996952"/>
          </a:xfrm>
          <a:prstGeom prst="rect">
            <a:avLst/>
          </a:prstGeom>
        </p:spPr>
      </p:pic>
    </p:spTree>
    <p:extLst>
      <p:ext uri="{BB962C8B-B14F-4D97-AF65-F5344CB8AC3E}">
        <p14:creationId xmlns:p14="http://schemas.microsoft.com/office/powerpoint/2010/main" val="1218642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E4B0-41C4-4555-939C-ABE98812CB5B}"/>
              </a:ext>
            </a:extLst>
          </p:cNvPr>
          <p:cNvSpPr>
            <a:spLocks noGrp="1"/>
          </p:cNvSpPr>
          <p:nvPr>
            <p:ph type="title"/>
          </p:nvPr>
        </p:nvSpPr>
        <p:spPr/>
        <p:txBody>
          <a:bodyPr/>
          <a:lstStyle/>
          <a:p>
            <a:r>
              <a:rPr lang="en-US" dirty="0" err="1"/>
              <a:t>Spectre</a:t>
            </a:r>
            <a:r>
              <a:rPr lang="en-US" dirty="0"/>
              <a:t> Mitigation: </a:t>
            </a:r>
            <a:r>
              <a:rPr lang="en-US" dirty="0" err="1"/>
              <a:t>Ratpoline</a:t>
            </a:r>
            <a:endParaRPr lang="en-SE" dirty="0"/>
          </a:p>
        </p:txBody>
      </p:sp>
      <p:pic>
        <p:nvPicPr>
          <p:cNvPr id="1026" name="Picture 2">
            <a:extLst>
              <a:ext uri="{FF2B5EF4-FFF2-40B4-BE49-F238E27FC236}">
                <a16:creationId xmlns:a16="http://schemas.microsoft.com/office/drawing/2014/main" id="{FD795D64-4E00-468F-9A40-901257903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33" y="3542291"/>
            <a:ext cx="4229962" cy="24789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296B854-7B9A-4891-A9EF-1719CF3AA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105" y="3429000"/>
            <a:ext cx="4848895" cy="26299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495EE21-45EE-41B6-BB7A-9EF78163A8D3}"/>
              </a:ext>
            </a:extLst>
          </p:cNvPr>
          <p:cNvSpPr/>
          <p:nvPr/>
        </p:nvSpPr>
        <p:spPr>
          <a:xfrm>
            <a:off x="2043112" y="6491642"/>
            <a:ext cx="5057775" cy="400110"/>
          </a:xfrm>
          <a:prstGeom prst="rect">
            <a:avLst/>
          </a:prstGeom>
        </p:spPr>
        <p:txBody>
          <a:bodyPr wrap="square">
            <a:spAutoFit/>
          </a:bodyPr>
          <a:lstStyle/>
          <a:p>
            <a:r>
              <a:rPr lang="en-SE" sz="1000" dirty="0"/>
              <a:t>https://software.intel.com/security-software-guidance/insights/deep-dive-retpoline-branch-target-injection-mitigation</a:t>
            </a:r>
          </a:p>
        </p:txBody>
      </p:sp>
      <p:sp>
        <p:nvSpPr>
          <p:cNvPr id="8" name="Content Placeholder 7">
            <a:extLst>
              <a:ext uri="{FF2B5EF4-FFF2-40B4-BE49-F238E27FC236}">
                <a16:creationId xmlns:a16="http://schemas.microsoft.com/office/drawing/2014/main" id="{9357391A-BB34-432E-A4BA-198501551BEE}"/>
              </a:ext>
            </a:extLst>
          </p:cNvPr>
          <p:cNvSpPr>
            <a:spLocks noGrp="1"/>
          </p:cNvSpPr>
          <p:nvPr>
            <p:ph idx="1"/>
          </p:nvPr>
        </p:nvSpPr>
        <p:spPr>
          <a:xfrm>
            <a:off x="152400" y="1214422"/>
            <a:ext cx="8740080" cy="2176957"/>
          </a:xfrm>
        </p:spPr>
        <p:txBody>
          <a:bodyPr>
            <a:normAutofit/>
          </a:bodyPr>
          <a:lstStyle/>
          <a:p>
            <a:r>
              <a:rPr lang="en-US" dirty="0"/>
              <a:t>Left: Speculative Execution without </a:t>
            </a:r>
            <a:r>
              <a:rPr lang="en-US" dirty="0" err="1"/>
              <a:t>retpoline</a:t>
            </a:r>
            <a:endParaRPr lang="en-US" dirty="0"/>
          </a:p>
          <a:p>
            <a:r>
              <a:rPr lang="en-US" dirty="0"/>
              <a:t>Right: Speculative Execution with </a:t>
            </a:r>
            <a:r>
              <a:rPr lang="en-US" dirty="0" err="1"/>
              <a:t>retpoline</a:t>
            </a:r>
            <a:endParaRPr lang="en-SE" dirty="0"/>
          </a:p>
          <a:p>
            <a:endParaRPr lang="en-SE" dirty="0"/>
          </a:p>
        </p:txBody>
      </p:sp>
    </p:spTree>
    <p:extLst>
      <p:ext uri="{BB962C8B-B14F-4D97-AF65-F5344CB8AC3E}">
        <p14:creationId xmlns:p14="http://schemas.microsoft.com/office/powerpoint/2010/main" val="1872347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91D2-F37F-4AB8-88A1-98DFDEDDEA89}"/>
              </a:ext>
            </a:extLst>
          </p:cNvPr>
          <p:cNvSpPr>
            <a:spLocks noGrp="1"/>
          </p:cNvSpPr>
          <p:nvPr>
            <p:ph type="title"/>
          </p:nvPr>
        </p:nvSpPr>
        <p:spPr/>
        <p:txBody>
          <a:bodyPr/>
          <a:lstStyle/>
          <a:p>
            <a:r>
              <a:rPr lang="en-US" dirty="0"/>
              <a:t>Avoiding Indirect Branch Speculation</a:t>
            </a:r>
            <a:endParaRPr lang="en-SE" dirty="0"/>
          </a:p>
        </p:txBody>
      </p:sp>
      <p:sp>
        <p:nvSpPr>
          <p:cNvPr id="3" name="Content Placeholder 2">
            <a:extLst>
              <a:ext uri="{FF2B5EF4-FFF2-40B4-BE49-F238E27FC236}">
                <a16:creationId xmlns:a16="http://schemas.microsoft.com/office/drawing/2014/main" id="{700286F3-194D-4B97-9E6C-D8549D44C9D6}"/>
              </a:ext>
            </a:extLst>
          </p:cNvPr>
          <p:cNvSpPr>
            <a:spLocks noGrp="1"/>
          </p:cNvSpPr>
          <p:nvPr>
            <p:ph idx="1"/>
          </p:nvPr>
        </p:nvSpPr>
        <p:spPr>
          <a:xfrm>
            <a:off x="152400" y="980728"/>
            <a:ext cx="8839200" cy="2880320"/>
          </a:xfrm>
        </p:spPr>
        <p:txBody>
          <a:bodyPr>
            <a:normAutofit fontScale="55000" lnSpcReduction="20000"/>
          </a:bodyPr>
          <a:lstStyle/>
          <a:p>
            <a:r>
              <a:rPr lang="en-US" dirty="0"/>
              <a:t>Fig. 5: The poll function pointer is invoked repeatedly inside select’s main loop, and the actual target is decided by the file type (a socket, in our case).</a:t>
            </a:r>
          </a:p>
          <a:p>
            <a:r>
              <a:rPr lang="en-US" dirty="0"/>
              <a:t>The slowdown caused by </a:t>
            </a:r>
            <a:r>
              <a:rPr lang="en-US" dirty="0" err="1"/>
              <a:t>Retpoline</a:t>
            </a:r>
            <a:r>
              <a:rPr lang="en-US" dirty="0"/>
              <a:t> is proportional to the number of indirect jumps and calls in the test. The penalty for each such instruction is similar to that of a branch misprediction.</a:t>
            </a:r>
          </a:p>
          <a:p>
            <a:r>
              <a:rPr lang="en-US" dirty="0"/>
              <a:t>With </a:t>
            </a:r>
            <a:r>
              <a:rPr lang="en-US" dirty="0" err="1"/>
              <a:t>Retpoline</a:t>
            </a:r>
            <a:r>
              <a:rPr lang="en-US" dirty="0"/>
              <a:t>, all indirect branches executed by select are replaced with the </a:t>
            </a:r>
            <a:r>
              <a:rPr lang="en-US" dirty="0" err="1"/>
              <a:t>thunk</a:t>
            </a:r>
            <a:r>
              <a:rPr lang="en-US" dirty="0"/>
              <a:t>, and the ret in the </a:t>
            </a:r>
            <a:r>
              <a:rPr lang="en-US" dirty="0" err="1"/>
              <a:t>thunk</a:t>
            </a:r>
            <a:r>
              <a:rPr lang="en-US" dirty="0"/>
              <a:t> always causes a return address misprediction that has 30-35 cycles of penalty, resulting in a total slowdown of 68% for the test.</a:t>
            </a:r>
          </a:p>
          <a:p>
            <a:r>
              <a:rPr lang="en-US" dirty="0"/>
              <a:t>We alleviated the performance degradation by turning each indirect call into a switch statement, i.e., a direct conditional branch, which Spectre-V2 cannot exploit.</a:t>
            </a:r>
          </a:p>
          <a:p>
            <a:r>
              <a:rPr lang="en-US" dirty="0"/>
              <a:t>Note: this is an application-specific patch, not a genetic patch for </a:t>
            </a:r>
            <a:r>
              <a:rPr lang="en-US" dirty="0" err="1"/>
              <a:t>Spectre</a:t>
            </a:r>
            <a:r>
              <a:rPr lang="en-US" dirty="0"/>
              <a:t>.</a:t>
            </a:r>
            <a:endParaRPr lang="en-SE" dirty="0"/>
          </a:p>
        </p:txBody>
      </p:sp>
      <p:pic>
        <p:nvPicPr>
          <p:cNvPr id="4" name="Picture 3">
            <a:extLst>
              <a:ext uri="{FF2B5EF4-FFF2-40B4-BE49-F238E27FC236}">
                <a16:creationId xmlns:a16="http://schemas.microsoft.com/office/drawing/2014/main" id="{1588FF39-35E5-4FC5-A9DF-5A5D408A5FDA}"/>
              </a:ext>
            </a:extLst>
          </p:cNvPr>
          <p:cNvPicPr>
            <a:picLocks noChangeAspect="1"/>
          </p:cNvPicPr>
          <p:nvPr/>
        </p:nvPicPr>
        <p:blipFill>
          <a:blip r:embed="rId3"/>
          <a:stretch>
            <a:fillRect/>
          </a:stretch>
        </p:blipFill>
        <p:spPr>
          <a:xfrm>
            <a:off x="76353" y="4509120"/>
            <a:ext cx="4429743" cy="1943371"/>
          </a:xfrm>
          <a:prstGeom prst="rect">
            <a:avLst/>
          </a:prstGeom>
        </p:spPr>
      </p:pic>
      <p:pic>
        <p:nvPicPr>
          <p:cNvPr id="5" name="Picture 4">
            <a:extLst>
              <a:ext uri="{FF2B5EF4-FFF2-40B4-BE49-F238E27FC236}">
                <a16:creationId xmlns:a16="http://schemas.microsoft.com/office/drawing/2014/main" id="{E2BFADB8-9347-40D3-BCE4-A02C9BB48B14}"/>
              </a:ext>
            </a:extLst>
          </p:cNvPr>
          <p:cNvPicPr>
            <a:picLocks noChangeAspect="1"/>
          </p:cNvPicPr>
          <p:nvPr/>
        </p:nvPicPr>
        <p:blipFill>
          <a:blip r:embed="rId4"/>
          <a:stretch>
            <a:fillRect/>
          </a:stretch>
        </p:blipFill>
        <p:spPr>
          <a:xfrm>
            <a:off x="4678041" y="3709912"/>
            <a:ext cx="4401164" cy="3134162"/>
          </a:xfrm>
          <a:prstGeom prst="rect">
            <a:avLst/>
          </a:prstGeom>
        </p:spPr>
      </p:pic>
    </p:spTree>
    <p:extLst>
      <p:ext uri="{BB962C8B-B14F-4D97-AF65-F5344CB8AC3E}">
        <p14:creationId xmlns:p14="http://schemas.microsoft.com/office/powerpoint/2010/main" val="242695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a:t>How is the Hierarchy Managed?</a:t>
            </a:r>
          </a:p>
        </p:txBody>
      </p:sp>
      <p:sp>
        <p:nvSpPr>
          <p:cNvPr id="1515523" name="Rectangle 3"/>
          <p:cNvSpPr>
            <a:spLocks noGrp="1" noChangeArrowheads="1"/>
          </p:cNvSpPr>
          <p:nvPr>
            <p:ph type="body" idx="1"/>
          </p:nvPr>
        </p:nvSpPr>
        <p:spPr/>
        <p:txBody>
          <a:bodyPr>
            <a:normAutofit/>
          </a:bodyPr>
          <a:lstStyle/>
          <a:p>
            <a:r>
              <a:rPr lang="en-US" dirty="0"/>
              <a:t>Registers </a:t>
            </a:r>
            <a:r>
              <a:rPr lang="en-US" dirty="0">
                <a:sym typeface="Symbol" pitchFamily="18" charset="2"/>
              </a:rPr>
              <a:t></a:t>
            </a:r>
            <a:r>
              <a:rPr lang="en-US" dirty="0"/>
              <a:t> memory hierarchy</a:t>
            </a:r>
          </a:p>
          <a:p>
            <a:pPr lvl="1"/>
            <a:r>
              <a:rPr lang="en-US" dirty="0"/>
              <a:t>By compiler (or assembler programmer)</a:t>
            </a:r>
          </a:p>
          <a:p>
            <a:r>
              <a:rPr lang="en-US" dirty="0"/>
              <a:t>Cache </a:t>
            </a:r>
            <a:r>
              <a:rPr lang="en-US" dirty="0">
                <a:sym typeface="Symbol" pitchFamily="18" charset="2"/>
              </a:rPr>
              <a:t></a:t>
            </a:r>
            <a:r>
              <a:rPr lang="en-US" dirty="0"/>
              <a:t> main memory</a:t>
            </a:r>
          </a:p>
          <a:p>
            <a:pPr lvl="1"/>
            <a:r>
              <a:rPr lang="en-US" dirty="0"/>
              <a:t>By the cache controller hardware</a:t>
            </a:r>
          </a:p>
          <a:p>
            <a:pPr lvl="1"/>
            <a:r>
              <a:rPr lang="en-US" dirty="0"/>
              <a:t>Focus of this lecture</a:t>
            </a:r>
          </a:p>
          <a:p>
            <a:r>
              <a:rPr lang="en-US" dirty="0"/>
              <a:t>Main memory </a:t>
            </a:r>
            <a:r>
              <a:rPr lang="en-US" dirty="0">
                <a:sym typeface="Symbol" pitchFamily="18" charset="2"/>
              </a:rPr>
              <a:t></a:t>
            </a:r>
            <a:r>
              <a:rPr lang="en-US" dirty="0"/>
              <a:t> disks (secondary storage)</a:t>
            </a:r>
          </a:p>
          <a:p>
            <a:pPr lvl="1"/>
            <a:r>
              <a:rPr lang="en-US" dirty="0"/>
              <a:t>By </a:t>
            </a:r>
            <a:r>
              <a:rPr lang="en-US"/>
              <a:t>the OS </a:t>
            </a:r>
            <a:r>
              <a:rPr lang="en-US" dirty="0"/>
              <a:t>(virtual memory)</a:t>
            </a:r>
          </a:p>
          <a:p>
            <a:pPr lvl="1"/>
            <a:r>
              <a:rPr lang="en-US" dirty="0"/>
              <a:t>By the programmer (files)</a:t>
            </a:r>
          </a:p>
        </p:txBody>
      </p:sp>
    </p:spTree>
    <p:extLst>
      <p:ext uri="{BB962C8B-B14F-4D97-AF65-F5344CB8AC3E}">
        <p14:creationId xmlns:p14="http://schemas.microsoft.com/office/powerpoint/2010/main" val="220299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Principle of Locality</a:t>
            </a:r>
          </a:p>
        </p:txBody>
      </p:sp>
      <p:sp>
        <p:nvSpPr>
          <p:cNvPr id="1511427" name="Rectangle 3"/>
          <p:cNvSpPr>
            <a:spLocks noGrp="1" noChangeArrowheads="1"/>
          </p:cNvSpPr>
          <p:nvPr>
            <p:ph type="body" idx="1"/>
          </p:nvPr>
        </p:nvSpPr>
        <p:spPr>
          <a:xfrm>
            <a:off x="426260" y="1214422"/>
            <a:ext cx="8260540" cy="4734858"/>
          </a:xfrm>
        </p:spPr>
        <p:txBody>
          <a:bodyPr>
            <a:normAutofit fontScale="85000" lnSpcReduction="10000"/>
          </a:bodyPr>
          <a:lstStyle/>
          <a:p>
            <a:pPr>
              <a:buClr>
                <a:schemeClr val="tx1"/>
              </a:buClr>
            </a:pPr>
            <a:r>
              <a:rPr lang="en-US" i="1" dirty="0">
                <a:solidFill>
                  <a:srgbClr val="0000FF"/>
                </a:solidFill>
              </a:rPr>
              <a:t>Principle of Locality</a:t>
            </a:r>
            <a:r>
              <a:rPr lang="en-US" dirty="0"/>
              <a:t>: Programs access small portion of address space at any instant of time (spatial locality) and repeatedly access that portion (temporal locality)</a:t>
            </a:r>
          </a:p>
          <a:p>
            <a:pPr>
              <a:buClr>
                <a:schemeClr val="tx1"/>
              </a:buClr>
            </a:pPr>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pPr lvl="2"/>
            <a:r>
              <a:rPr lang="en-US" altLang="zh-CN" dirty="0"/>
              <a:t>Keep</a:t>
            </a:r>
            <a:r>
              <a:rPr lang="en-US" dirty="0"/>
              <a:t> recently-accessed blocks in the cache</a:t>
            </a:r>
          </a:p>
          <a:p>
            <a:pPr>
              <a:buClr>
                <a:schemeClr val="tx1"/>
              </a:buClr>
            </a:pPr>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a:p>
            <a:pPr lvl="2"/>
            <a:r>
              <a:rPr lang="en-US" dirty="0">
                <a:solidFill>
                  <a:srgbClr val="FF0000"/>
                </a:solidFill>
              </a:rPr>
              <a:t>Cache prefetching</a:t>
            </a:r>
            <a:r>
              <a:rPr lang="en-US" dirty="0"/>
              <a:t>: when fetching a block into cache, also fetch nearby blocks based on recent block access pattern</a:t>
            </a:r>
          </a:p>
        </p:txBody>
      </p:sp>
      <p:sp>
        <p:nvSpPr>
          <p:cNvPr id="6" name="Footer Placeholder 4"/>
          <p:cNvSpPr txBox="1">
            <a:spLocks/>
          </p:cNvSpPr>
          <p:nvPr/>
        </p:nvSpPr>
        <p:spPr>
          <a:xfrm>
            <a:off x="3486150" y="5624515"/>
            <a:ext cx="2171700" cy="273844"/>
          </a:xfrm>
          <a:prstGeom prst="rect">
            <a:avLst/>
          </a:prstGeom>
        </p:spPr>
        <p:txBody>
          <a:bodyPr vert="horz" lIns="68580" tIns="34290" rIns="68580" bIns="3429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Tree>
    <p:extLst>
      <p:ext uri="{BB962C8B-B14F-4D97-AF65-F5344CB8AC3E}">
        <p14:creationId xmlns:p14="http://schemas.microsoft.com/office/powerpoint/2010/main" val="3177093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1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14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1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Quiz: What locality does this program have?</a:t>
            </a:r>
            <a:endParaRPr lang="en-US" dirty="0"/>
          </a:p>
        </p:txBody>
      </p:sp>
      <p:sp>
        <p:nvSpPr>
          <p:cNvPr id="3" name="Content Placeholder 2"/>
          <p:cNvSpPr>
            <a:spLocks noGrp="1"/>
          </p:cNvSpPr>
          <p:nvPr>
            <p:ph idx="1"/>
          </p:nvPr>
        </p:nvSpPr>
        <p:spPr>
          <a:xfrm>
            <a:off x="395536" y="3116963"/>
            <a:ext cx="8424936" cy="3336776"/>
          </a:xfrm>
        </p:spPr>
        <p:txBody>
          <a:bodyPr>
            <a:noAutofit/>
          </a:bodyPr>
          <a:lstStyle/>
          <a:p>
            <a:r>
              <a:rPr lang="en-US" sz="2400" dirty="0"/>
              <a:t>Data:</a:t>
            </a:r>
          </a:p>
          <a:p>
            <a:pPr lvl="1"/>
            <a:r>
              <a:rPr lang="en-US" sz="2000" dirty="0"/>
              <a:t>Temporal </a:t>
            </a:r>
            <a:r>
              <a:rPr lang="en-US" altLang="zh-CN" sz="2000" dirty="0"/>
              <a:t>locality</a:t>
            </a:r>
            <a:r>
              <a:rPr lang="en-US" sz="2000" dirty="0"/>
              <a:t>: variable </a:t>
            </a:r>
            <a:r>
              <a:rPr lang="en-US" sz="2000" dirty="0">
                <a:solidFill>
                  <a:srgbClr val="FF0000"/>
                </a:solidFill>
              </a:rPr>
              <a:t>sum</a:t>
            </a:r>
            <a:r>
              <a:rPr lang="en-US" sz="2000" dirty="0"/>
              <a:t> is referenced in each iteration</a:t>
            </a:r>
          </a:p>
          <a:p>
            <a:pPr lvl="1"/>
            <a:r>
              <a:rPr lang="en-US" sz="2000" dirty="0"/>
              <a:t>Spatial </a:t>
            </a:r>
            <a:r>
              <a:rPr lang="en-US" altLang="zh-CN" sz="2000" dirty="0"/>
              <a:t>locality</a:t>
            </a:r>
            <a:r>
              <a:rPr lang="en-US" sz="2000" dirty="0"/>
              <a:t>: array </a:t>
            </a:r>
            <a:r>
              <a:rPr lang="en-US" sz="2000" dirty="0">
                <a:solidFill>
                  <a:srgbClr val="FF0000"/>
                </a:solidFill>
              </a:rPr>
              <a:t>a[] </a:t>
            </a:r>
            <a:r>
              <a:rPr lang="en-US" sz="2000" dirty="0"/>
              <a:t>is accessed with stride-1 in each iteration (assuming a[] is stored in contiguous addresses in memory)</a:t>
            </a:r>
          </a:p>
          <a:p>
            <a:r>
              <a:rPr lang="en-US" sz="2400" dirty="0"/>
              <a:t>Instructions:</a:t>
            </a:r>
          </a:p>
          <a:p>
            <a:pPr lvl="1"/>
            <a:r>
              <a:rPr lang="en-US" sz="2000" dirty="0"/>
              <a:t>Temporal </a:t>
            </a:r>
            <a:r>
              <a:rPr lang="en-US" altLang="zh-CN" sz="2000" dirty="0"/>
              <a:t>locality</a:t>
            </a:r>
            <a:r>
              <a:rPr lang="en-US" sz="2000" dirty="0"/>
              <a:t>: the loop body is executed repeatedly for n times</a:t>
            </a:r>
          </a:p>
          <a:p>
            <a:pPr lvl="1"/>
            <a:r>
              <a:rPr lang="en-US" sz="2000" dirty="0"/>
              <a:t>Spatial </a:t>
            </a:r>
            <a:r>
              <a:rPr lang="en-US" altLang="zh-CN" sz="2000" dirty="0"/>
              <a:t>locality</a:t>
            </a:r>
            <a:r>
              <a:rPr lang="en-US" sz="2000" dirty="0"/>
              <a:t>: instructions are accessed sequentially (with 1 branch in each iteration) (assuming instructions are stored in contiguous addresses in memory)</a:t>
            </a:r>
          </a:p>
        </p:txBody>
      </p:sp>
      <p:sp>
        <p:nvSpPr>
          <p:cNvPr id="4" name="Slide Number Placeholder 3"/>
          <p:cNvSpPr>
            <a:spLocks noGrp="1"/>
          </p:cNvSpPr>
          <p:nvPr>
            <p:ph type="sldNum" sz="quarter" idx="4"/>
          </p:nvPr>
        </p:nvSpPr>
        <p:spPr/>
        <p:txBody>
          <a:bodyPr/>
          <a:lstStyle/>
          <a:p>
            <a:fld id="{3CC63E4C-4642-794D-A2FD-70F6B81535F5}" type="slidenum">
              <a:rPr lang="en-US" smtClean="0"/>
              <a:pPr/>
              <a:t>6</a:t>
            </a:fld>
            <a:endParaRPr lang="en-US" dirty="0"/>
          </a:p>
        </p:txBody>
      </p:sp>
      <p:sp>
        <p:nvSpPr>
          <p:cNvPr id="8" name="Rectangle 4"/>
          <p:cNvSpPr>
            <a:spLocks noChangeArrowheads="1"/>
          </p:cNvSpPr>
          <p:nvPr>
            <p:custDataLst>
              <p:tags r:id="rId1"/>
            </p:custDataLst>
          </p:nvPr>
        </p:nvSpPr>
        <p:spPr bwMode="auto">
          <a:xfrm>
            <a:off x="857250" y="1348931"/>
            <a:ext cx="3714750" cy="1633523"/>
          </a:xfrm>
          <a:prstGeom prst="rect">
            <a:avLst/>
          </a:prstGeom>
          <a:solidFill>
            <a:srgbClr val="FFFFFF">
              <a:lumMod val="95000"/>
            </a:srgbClr>
          </a:solidFill>
          <a:ln w="12700">
            <a:solidFill>
              <a:srgbClr val="000000"/>
            </a:solidFill>
            <a:miter lim="800000"/>
            <a:headEnd/>
            <a:tailEnd/>
          </a:ln>
        </p:spPr>
        <p:txBody>
          <a:bodyPr wrap="square" lIns="67770" tIns="33210" rIns="67770" bIns="33210">
            <a:spAutoFit/>
          </a:bodyPr>
          <a:lstStyle/>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err="1">
                <a:solidFill>
                  <a:srgbClr val="000000"/>
                </a:solidFill>
                <a:latin typeface="Courier New" panose="02070309020205020404" pitchFamily="49" charset="0"/>
                <a:cs typeface="Courier New" panose="02070309020205020404" pitchFamily="49" charset="0"/>
              </a:rPr>
              <a:t>int</a:t>
            </a:r>
            <a:r>
              <a:rPr lang="en-GB" kern="0" dirty="0">
                <a:solidFill>
                  <a:srgbClr val="000000"/>
                </a:solidFill>
                <a:latin typeface="Courier New" panose="02070309020205020404" pitchFamily="49" charset="0"/>
                <a:cs typeface="Courier New" panose="02070309020205020404" pitchFamily="49" charset="0"/>
              </a:rPr>
              <a:t> sum = 0, a[n];</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for</a:t>
            </a:r>
            <a:r>
              <a:rPr lang="en-GB" kern="0" dirty="0">
                <a:solidFill>
                  <a:srgbClr val="000000"/>
                </a:solidFill>
                <a:latin typeface="Courier New" panose="02070309020205020404" pitchFamily="49" charset="0"/>
                <a:cs typeface="Courier New" panose="02070309020205020404" pitchFamily="49" charset="0"/>
              </a:rPr>
              <a:t>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 0;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&lt; n;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	  sum += a[</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return</a:t>
            </a:r>
            <a:r>
              <a:rPr lang="en-GB" kern="0" dirty="0">
                <a:solidFill>
                  <a:srgbClr val="000000"/>
                </a:solidFill>
                <a:latin typeface="Courier New" panose="02070309020205020404" pitchFamily="49" charset="0"/>
                <a:cs typeface="Courier New" panose="02070309020205020404" pitchFamily="49" charset="0"/>
              </a:rPr>
              <a:t> sum;</a:t>
            </a:r>
          </a:p>
        </p:txBody>
      </p:sp>
    </p:spTree>
    <p:extLst>
      <p:ext uri="{BB962C8B-B14F-4D97-AF65-F5344CB8AC3E}">
        <p14:creationId xmlns:p14="http://schemas.microsoft.com/office/powerpoint/2010/main" val="772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F1B3-0942-414A-84FD-E1C737DB1911}"/>
              </a:ext>
            </a:extLst>
          </p:cNvPr>
          <p:cNvSpPr>
            <a:spLocks noGrp="1"/>
          </p:cNvSpPr>
          <p:nvPr>
            <p:ph type="title"/>
          </p:nvPr>
        </p:nvSpPr>
        <p:spPr/>
        <p:txBody>
          <a:bodyPr>
            <a:normAutofit fontScale="90000"/>
          </a:bodyPr>
          <a:lstStyle/>
          <a:p>
            <a:r>
              <a:rPr lang="en-US" dirty="0"/>
              <a:t>FLUSH+RELOAD</a:t>
            </a:r>
            <a:r>
              <a:rPr lang="en-US" altLang="zh-CN" dirty="0"/>
              <a:t> Cache Side Channel Analysis</a:t>
            </a:r>
            <a:endParaRPr lang="en-SE" dirty="0"/>
          </a:p>
        </p:txBody>
      </p:sp>
      <p:sp>
        <p:nvSpPr>
          <p:cNvPr id="3" name="Content Placeholder 2">
            <a:extLst>
              <a:ext uri="{FF2B5EF4-FFF2-40B4-BE49-F238E27FC236}">
                <a16:creationId xmlns:a16="http://schemas.microsoft.com/office/drawing/2014/main" id="{D4159E9D-5DA1-4B94-828E-8B5068B767CB}"/>
              </a:ext>
            </a:extLst>
          </p:cNvPr>
          <p:cNvSpPr>
            <a:spLocks noGrp="1"/>
          </p:cNvSpPr>
          <p:nvPr>
            <p:ph idx="1"/>
          </p:nvPr>
        </p:nvSpPr>
        <p:spPr/>
        <p:txBody>
          <a:bodyPr/>
          <a:lstStyle/>
          <a:p>
            <a:endParaRPr lang="en-SE" dirty="0"/>
          </a:p>
        </p:txBody>
      </p:sp>
      <p:sp>
        <p:nvSpPr>
          <p:cNvPr id="4" name="Rectangle 3">
            <a:extLst>
              <a:ext uri="{FF2B5EF4-FFF2-40B4-BE49-F238E27FC236}">
                <a16:creationId xmlns:a16="http://schemas.microsoft.com/office/drawing/2014/main" id="{ADC2225F-8E9D-42DD-AD00-1FCAB67298F6}"/>
              </a:ext>
            </a:extLst>
          </p:cNvPr>
          <p:cNvSpPr/>
          <p:nvPr/>
        </p:nvSpPr>
        <p:spPr>
          <a:xfrm>
            <a:off x="30856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FLUSH:</a:t>
            </a:r>
          </a:p>
          <a:p>
            <a:pPr algn="ctr"/>
            <a:r>
              <a:rPr lang="en-US" sz="2400" dirty="0"/>
              <a:t>Flush the </a:t>
            </a:r>
          </a:p>
          <a:p>
            <a:pPr algn="ctr"/>
            <a:r>
              <a:rPr lang="en-US" sz="2400" dirty="0"/>
              <a:t>CPU Cache</a:t>
            </a:r>
          </a:p>
        </p:txBody>
      </p:sp>
      <p:sp>
        <p:nvSpPr>
          <p:cNvPr id="5" name="Rectangle 4">
            <a:extLst>
              <a:ext uri="{FF2B5EF4-FFF2-40B4-BE49-F238E27FC236}">
                <a16:creationId xmlns:a16="http://schemas.microsoft.com/office/drawing/2014/main" id="{7A4D82D4-016B-4FAA-91C1-FC4E102EDD5A}"/>
              </a:ext>
            </a:extLst>
          </p:cNvPr>
          <p:cNvSpPr/>
          <p:nvPr/>
        </p:nvSpPr>
        <p:spPr>
          <a:xfrm>
            <a:off x="6283322" y="4007395"/>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RELOAD:</a:t>
            </a:r>
          </a:p>
          <a:p>
            <a:pPr algn="ctr"/>
            <a:r>
              <a:rPr lang="en-US" sz="2400" dirty="0"/>
              <a:t>Check which one is in the cache</a:t>
            </a:r>
          </a:p>
        </p:txBody>
      </p:sp>
      <p:sp>
        <p:nvSpPr>
          <p:cNvPr id="6" name="Rectangle 5">
            <a:extLst>
              <a:ext uri="{FF2B5EF4-FFF2-40B4-BE49-F238E27FC236}">
                <a16:creationId xmlns:a16="http://schemas.microsoft.com/office/drawing/2014/main" id="{B47CAFB0-8148-4171-9BBD-9F4C3C533F9D}"/>
              </a:ext>
            </a:extLst>
          </p:cNvPr>
          <p:cNvSpPr/>
          <p:nvPr/>
        </p:nvSpPr>
        <p:spPr>
          <a:xfrm>
            <a:off x="326612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Access memory location at </a:t>
            </a:r>
            <a:r>
              <a:rPr lang="en-US" sz="2400" dirty="0">
                <a:solidFill>
                  <a:srgbClr val="FF0000"/>
                </a:solidFill>
              </a:rPr>
              <a:t>S</a:t>
            </a:r>
          </a:p>
        </p:txBody>
      </p:sp>
      <p:sp>
        <p:nvSpPr>
          <p:cNvPr id="7" name="TextBox 6">
            <a:extLst>
              <a:ext uri="{FF2B5EF4-FFF2-40B4-BE49-F238E27FC236}">
                <a16:creationId xmlns:a16="http://schemas.microsoft.com/office/drawing/2014/main" id="{DFA290EF-88EF-4D94-B427-6021195C9F98}"/>
              </a:ext>
            </a:extLst>
          </p:cNvPr>
          <p:cNvSpPr txBox="1"/>
          <p:nvPr/>
        </p:nvSpPr>
        <p:spPr>
          <a:xfrm>
            <a:off x="3574529" y="2989796"/>
            <a:ext cx="1645543" cy="523220"/>
          </a:xfrm>
          <a:prstGeom prst="rect">
            <a:avLst/>
          </a:prstGeom>
          <a:noFill/>
        </p:spPr>
        <p:txBody>
          <a:bodyPr wrap="square" rtlCol="0">
            <a:spAutoFit/>
          </a:bodyPr>
          <a:lstStyle/>
          <a:p>
            <a:r>
              <a:rPr lang="en-US" sz="2800" dirty="0">
                <a:solidFill>
                  <a:schemeClr val="tx1"/>
                </a:solidFill>
              </a:rPr>
              <a:t>Secret</a:t>
            </a:r>
            <a:r>
              <a:rPr lang="en-US" sz="2800" b="1" dirty="0">
                <a:solidFill>
                  <a:srgbClr val="FF0000"/>
                </a:solidFill>
              </a:rPr>
              <a:t> S</a:t>
            </a:r>
          </a:p>
        </p:txBody>
      </p:sp>
      <p:sp>
        <p:nvSpPr>
          <p:cNvPr id="8" name="Down Arrow 8">
            <a:extLst>
              <a:ext uri="{FF2B5EF4-FFF2-40B4-BE49-F238E27FC236}">
                <a16:creationId xmlns:a16="http://schemas.microsoft.com/office/drawing/2014/main" id="{3EF640C6-6617-4463-A0C6-45D9D6D1B131}"/>
              </a:ext>
            </a:extLst>
          </p:cNvPr>
          <p:cNvSpPr/>
          <p:nvPr/>
        </p:nvSpPr>
        <p:spPr>
          <a:xfrm>
            <a:off x="4604824" y="3488518"/>
            <a:ext cx="154873" cy="393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9">
            <a:extLst>
              <a:ext uri="{FF2B5EF4-FFF2-40B4-BE49-F238E27FC236}">
                <a16:creationId xmlns:a16="http://schemas.microsoft.com/office/drawing/2014/main" id="{13485FCC-1371-46DA-8337-91A683DA30B6}"/>
              </a:ext>
            </a:extLst>
          </p:cNvPr>
          <p:cNvSpPr/>
          <p:nvPr/>
        </p:nvSpPr>
        <p:spPr>
          <a:xfrm>
            <a:off x="2652846" y="4536783"/>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0">
            <a:extLst>
              <a:ext uri="{FF2B5EF4-FFF2-40B4-BE49-F238E27FC236}">
                <a16:creationId xmlns:a16="http://schemas.microsoft.com/office/drawing/2014/main" id="{087F694F-FF98-4050-B304-D7C6653C2B7C}"/>
              </a:ext>
            </a:extLst>
          </p:cNvPr>
          <p:cNvSpPr/>
          <p:nvPr/>
        </p:nvSpPr>
        <p:spPr>
          <a:xfrm>
            <a:off x="5631185" y="4542221"/>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23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pic4.zhimg.com/80/v2-d86140c504767d0ce2aebe98d41dc9b7_hd.jpg">
            <a:extLst>
              <a:ext uri="{FF2B5EF4-FFF2-40B4-BE49-F238E27FC236}">
                <a16:creationId xmlns:a16="http://schemas.microsoft.com/office/drawing/2014/main" id="{982A431D-C3EF-4B87-97E7-715AAAE64E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4600122"/>
            <a:ext cx="6012668" cy="20292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340F43F7-34A8-4928-ADC3-A5DFB254A84B}"/>
              </a:ext>
            </a:extLst>
          </p:cNvPr>
          <p:cNvSpPr>
            <a:spLocks noGrp="1"/>
          </p:cNvSpPr>
          <p:nvPr>
            <p:ph type="title"/>
          </p:nvPr>
        </p:nvSpPr>
        <p:spPr/>
        <p:txBody>
          <a:bodyPr>
            <a:normAutofit/>
          </a:bodyPr>
          <a:lstStyle/>
          <a:p>
            <a:r>
              <a:rPr lang="en-US" dirty="0"/>
              <a:t>FLUSH+RELOAD</a:t>
            </a:r>
            <a:r>
              <a:rPr lang="en-US" altLang="zh-CN" dirty="0"/>
              <a:t> in Detail</a:t>
            </a:r>
            <a:endParaRPr lang="zh-CN" altLang="en-US" dirty="0"/>
          </a:p>
        </p:txBody>
      </p:sp>
      <p:sp>
        <p:nvSpPr>
          <p:cNvPr id="8" name="内容占位符 2">
            <a:extLst>
              <a:ext uri="{FF2B5EF4-FFF2-40B4-BE49-F238E27FC236}">
                <a16:creationId xmlns:a16="http://schemas.microsoft.com/office/drawing/2014/main" id="{0C5D1E4A-9DCF-49C5-B2D1-34045BE601E4}"/>
              </a:ext>
            </a:extLst>
          </p:cNvPr>
          <p:cNvSpPr txBox="1">
            <a:spLocks/>
          </p:cNvSpPr>
          <p:nvPr/>
        </p:nvSpPr>
        <p:spPr>
          <a:xfrm>
            <a:off x="215516" y="1193958"/>
            <a:ext cx="8776084" cy="389122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i="0" dirty="0">
                <a:latin typeface="+mj-lt"/>
              </a:rPr>
              <a:t>Suppose victim holds some secret value x</a:t>
            </a:r>
            <a:endParaRPr lang="en-US" altLang="zh-CN" dirty="0"/>
          </a:p>
          <a:p>
            <a:r>
              <a:rPr lang="en-US" altLang="zh-CN" i="0" dirty="0">
                <a:latin typeface="+mj-lt"/>
              </a:rPr>
              <a:t>Attacker constructs probing array array[N∗STEP], where x&lt;N, and flushes the entire array to memory</a:t>
            </a:r>
            <a:endParaRPr lang="en-US" altLang="zh-CN" dirty="0"/>
          </a:p>
          <a:p>
            <a:r>
              <a:rPr lang="en-US" altLang="zh-CN" i="0" dirty="0">
                <a:latin typeface="+mj-lt"/>
              </a:rPr>
              <a:t>Let the victim access element array[x∗STEP] to bring it into cache</a:t>
            </a:r>
            <a:endParaRPr lang="en-US" altLang="zh-CN" dirty="0"/>
          </a:p>
          <a:p>
            <a:r>
              <a:rPr lang="en-US" altLang="zh-CN" i="0" dirty="0">
                <a:latin typeface="+mj-lt"/>
              </a:rPr>
              <a:t>Attacker reloads elements array[0∗STEP], array[1∗STEP],…, array[(N-1)∗STEP] by reading them in sequence, and measures access time of each element. Only accessing array[x∗STEP] should be a cache hit. This reveals the secret x</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No two different elements array[</a:t>
            </a:r>
            <a:r>
              <a:rPr lang="en-US" altLang="zh-CN" i="0" dirty="0" err="1">
                <a:latin typeface="+mj-lt"/>
              </a:rPr>
              <a:t>i∗STEP</a:t>
            </a:r>
            <a:r>
              <a:rPr lang="en-US" altLang="zh-CN" i="0" dirty="0">
                <a:latin typeface="+mj-lt"/>
              </a:rPr>
              <a:t>],array[j∗STEP], i≠j are in the same cache block</a:t>
            </a:r>
            <a:endParaRPr lang="en-US" altLang="zh-CN" dirty="0"/>
          </a:p>
          <a:p>
            <a:pPr lvl="1"/>
            <a:r>
              <a:rPr lang="en-US" altLang="zh-CN" i="0" dirty="0">
                <a:latin typeface="+mj-lt"/>
              </a:rPr>
              <a:t>To mitigate the effect of cache prefetching, where multiple cache blocks are brought into cache upon a cache miss</a:t>
            </a:r>
          </a:p>
          <a:p>
            <a:r>
              <a:rPr lang="en-US" altLang="zh-CN" dirty="0">
                <a:latin typeface="+mj-lt"/>
              </a:rPr>
              <a:t>(Cache access time measurements are noisy, not guaranteed to work every time.)</a:t>
            </a:r>
            <a:endParaRPr lang="zh-CN" altLang="en-US" dirty="0"/>
          </a:p>
        </p:txBody>
      </p:sp>
      <p:sp>
        <p:nvSpPr>
          <p:cNvPr id="3" name="文本框 2">
            <a:extLst>
              <a:ext uri="{FF2B5EF4-FFF2-40B4-BE49-F238E27FC236}">
                <a16:creationId xmlns:a16="http://schemas.microsoft.com/office/drawing/2014/main" id="{DB3AE735-7FA8-4450-8CDC-3A360B93F4A0}"/>
              </a:ext>
            </a:extLst>
          </p:cNvPr>
          <p:cNvSpPr txBox="1"/>
          <p:nvPr/>
        </p:nvSpPr>
        <p:spPr>
          <a:xfrm>
            <a:off x="2159732" y="6423135"/>
            <a:ext cx="4595193" cy="369332"/>
          </a:xfrm>
          <a:prstGeom prst="rect">
            <a:avLst/>
          </a:prstGeom>
          <a:noFill/>
        </p:spPr>
        <p:txBody>
          <a:bodyPr wrap="square" rtlCol="0">
            <a:spAutoFit/>
          </a:bodyPr>
          <a:lstStyle/>
          <a:p>
            <a:r>
              <a:rPr lang="en-US" altLang="zh-CN" dirty="0"/>
              <a:t>Measurement results with only one cache hit </a:t>
            </a:r>
            <a:endParaRPr lang="zh-CN" altLang="en-US" dirty="0"/>
          </a:p>
        </p:txBody>
      </p:sp>
    </p:spTree>
    <p:extLst>
      <p:ext uri="{BB962C8B-B14F-4D97-AF65-F5344CB8AC3E}">
        <p14:creationId xmlns:p14="http://schemas.microsoft.com/office/powerpoint/2010/main" val="150714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5C19-011E-445F-8CBA-541D992E7B11}"/>
              </a:ext>
            </a:extLst>
          </p:cNvPr>
          <p:cNvSpPr>
            <a:spLocks noGrp="1"/>
          </p:cNvSpPr>
          <p:nvPr>
            <p:ph type="title"/>
          </p:nvPr>
        </p:nvSpPr>
        <p:spPr/>
        <p:txBody>
          <a:bodyPr/>
          <a:lstStyle/>
          <a:p>
            <a:r>
              <a:rPr lang="en-US" dirty="0"/>
              <a:t>FLUSH+RELOAD</a:t>
            </a:r>
            <a:r>
              <a:rPr lang="en-US" altLang="zh-CN" dirty="0"/>
              <a:t> Toy Example</a:t>
            </a:r>
            <a:endParaRPr lang="zh-CN" altLang="en-US" dirty="0"/>
          </a:p>
        </p:txBody>
      </p:sp>
      <p:sp>
        <p:nvSpPr>
          <p:cNvPr id="3" name="内容占位符 2">
            <a:extLst>
              <a:ext uri="{FF2B5EF4-FFF2-40B4-BE49-F238E27FC236}">
                <a16:creationId xmlns:a16="http://schemas.microsoft.com/office/drawing/2014/main" id="{92D84109-C4B2-4098-AC20-DB30728C38FF}"/>
              </a:ext>
            </a:extLst>
          </p:cNvPr>
          <p:cNvSpPr>
            <a:spLocks noGrp="1"/>
          </p:cNvSpPr>
          <p:nvPr>
            <p:ph idx="1"/>
          </p:nvPr>
        </p:nvSpPr>
        <p:spPr>
          <a:xfrm>
            <a:off x="152400" y="1285859"/>
            <a:ext cx="8884096" cy="3036121"/>
          </a:xfrm>
        </p:spPr>
        <p:txBody>
          <a:bodyPr>
            <a:normAutofit fontScale="70000" lnSpcReduction="20000"/>
          </a:bodyPr>
          <a:lstStyle/>
          <a:p>
            <a:r>
              <a:rPr lang="en-US" altLang="zh-CN" i="0" dirty="0">
                <a:latin typeface="+mj-lt"/>
              </a:rPr>
              <a:t>Suppose cache block size is 2 Bytes, STEP=6.</a:t>
            </a:r>
            <a:endParaRPr lang="en-US" altLang="zh-CN" dirty="0"/>
          </a:p>
          <a:p>
            <a:r>
              <a:rPr lang="en-US" altLang="zh-CN" i="0" dirty="0">
                <a:latin typeface="+mj-lt"/>
              </a:rPr>
              <a:t>Attacker constructs probing array a[5∗STEP]; Victim holds secret value x=2, and accesses a[2∗STEP]=a[12], causing cache block containing elements {a[12], a[13]} to be brought into cache. Attacker reloads 5 elements a[0],a[6],a[12],a[18],a[24], and finds out that only accessing a[12] is a cache hit, so he can deduce the secret x=12/STEP=2.</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If the cache prefetching algorithm brings ≥4 blocks into the cache when accessing a[12], including a[3∗STEP]=a[18], then attacker cannot decide if x=2 or 3.</a:t>
            </a:r>
            <a:endParaRPr lang="zh-CN" altLang="en-US" dirty="0"/>
          </a:p>
        </p:txBody>
      </p:sp>
      <p:graphicFrame>
        <p:nvGraphicFramePr>
          <p:cNvPr id="4" name="表格 3">
            <a:extLst>
              <a:ext uri="{FF2B5EF4-FFF2-40B4-BE49-F238E27FC236}">
                <a16:creationId xmlns:a16="http://schemas.microsoft.com/office/drawing/2014/main" id="{01ECC922-730A-4D5D-B453-8A6CAFA32C64}"/>
              </a:ext>
            </a:extLst>
          </p:cNvPr>
          <p:cNvGraphicFramePr>
            <a:graphicFrameLocks noGrp="1"/>
          </p:cNvGraphicFramePr>
          <p:nvPr>
            <p:extLst>
              <p:ext uri="{D42A27DB-BD31-4B8C-83A1-F6EECF244321}">
                <p14:modId xmlns:p14="http://schemas.microsoft.com/office/powerpoint/2010/main" val="620602704"/>
              </p:ext>
            </p:extLst>
          </p:nvPr>
        </p:nvGraphicFramePr>
        <p:xfrm>
          <a:off x="2195736" y="4221088"/>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rgbClr val="FF0000"/>
                          </a:solidFill>
                        </a:rPr>
                        <a:t>a[2*STEP]</a:t>
                      </a:r>
                      <a:endParaRPr lang="zh-CN" altLang="en-US" sz="1400" dirty="0">
                        <a:solidFill>
                          <a:srgbClr val="FF0000"/>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6" name="矩形 5">
            <a:extLst>
              <a:ext uri="{FF2B5EF4-FFF2-40B4-BE49-F238E27FC236}">
                <a16:creationId xmlns:a16="http://schemas.microsoft.com/office/drawing/2014/main" id="{0886211F-7B5A-45F1-B7AF-8EE5E7DF717A}"/>
              </a:ext>
            </a:extLst>
          </p:cNvPr>
          <p:cNvSpPr/>
          <p:nvPr/>
        </p:nvSpPr>
        <p:spPr>
          <a:xfrm>
            <a:off x="2158124" y="4175878"/>
            <a:ext cx="1011328" cy="19442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45A29EF-6B91-41CE-915F-1E4540139315}"/>
              </a:ext>
            </a:extLst>
          </p:cNvPr>
          <p:cNvSpPr txBox="1"/>
          <p:nvPr/>
        </p:nvSpPr>
        <p:spPr>
          <a:xfrm>
            <a:off x="1930018" y="6106300"/>
            <a:ext cx="1985095" cy="369332"/>
          </a:xfrm>
          <a:prstGeom prst="rect">
            <a:avLst/>
          </a:prstGeom>
          <a:noFill/>
        </p:spPr>
        <p:txBody>
          <a:bodyPr wrap="none" rtlCol="0">
            <a:spAutoFit/>
          </a:bodyPr>
          <a:lstStyle/>
          <a:p>
            <a:r>
              <a:rPr lang="en-US" altLang="zh-CN" dirty="0">
                <a:solidFill>
                  <a:schemeClr val="accent1">
                    <a:lumMod val="75000"/>
                  </a:schemeClr>
                </a:solidFill>
              </a:rPr>
              <a:t>Reloaded Elements</a:t>
            </a:r>
          </a:p>
        </p:txBody>
      </p:sp>
      <p:cxnSp>
        <p:nvCxnSpPr>
          <p:cNvPr id="8" name="直接箭头连接符 7">
            <a:extLst>
              <a:ext uri="{FF2B5EF4-FFF2-40B4-BE49-F238E27FC236}">
                <a16:creationId xmlns:a16="http://schemas.microsoft.com/office/drawing/2014/main" id="{B058D51D-CDAD-4280-8D7E-179BDA6F2D20}"/>
              </a:ext>
            </a:extLst>
          </p:cNvPr>
          <p:cNvCxnSpPr>
            <a:cxnSpLocks/>
          </p:cNvCxnSpPr>
          <p:nvPr/>
        </p:nvCxnSpPr>
        <p:spPr>
          <a:xfrm flipV="1">
            <a:off x="1547511" y="5139184"/>
            <a:ext cx="504056" cy="900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849E7175-EEB1-4F9C-9581-69DE2F4EEEA1}"/>
              </a:ext>
            </a:extLst>
          </p:cNvPr>
          <p:cNvSpPr txBox="1"/>
          <p:nvPr/>
        </p:nvSpPr>
        <p:spPr>
          <a:xfrm>
            <a:off x="-7271" y="4677519"/>
            <a:ext cx="2299284" cy="923330"/>
          </a:xfrm>
          <a:prstGeom prst="rect">
            <a:avLst/>
          </a:prstGeom>
          <a:noFill/>
        </p:spPr>
        <p:txBody>
          <a:bodyPr wrap="none" rtlCol="0">
            <a:spAutoFit/>
          </a:bodyPr>
          <a:lstStyle/>
          <a:p>
            <a:r>
              <a:rPr lang="en-US" altLang="zh-CN" dirty="0">
                <a:solidFill>
                  <a:srgbClr val="FF0000"/>
                </a:solidFill>
              </a:rPr>
              <a:t>Cache block accessed </a:t>
            </a:r>
          </a:p>
          <a:p>
            <a:r>
              <a:rPr lang="en-US" altLang="zh-CN" dirty="0">
                <a:solidFill>
                  <a:srgbClr val="FF0000"/>
                </a:solidFill>
              </a:rPr>
              <a:t>by victim;</a:t>
            </a:r>
          </a:p>
          <a:p>
            <a:r>
              <a:rPr lang="en-US" altLang="zh-CN" dirty="0">
                <a:solidFill>
                  <a:srgbClr val="FF0000"/>
                </a:solidFill>
              </a:rPr>
              <a:t>Fast reload by attacker</a:t>
            </a:r>
            <a:endParaRPr lang="zh-CN" altLang="en-US" dirty="0">
              <a:solidFill>
                <a:srgbClr val="FF0000"/>
              </a:solidFill>
            </a:endParaRPr>
          </a:p>
        </p:txBody>
      </p:sp>
      <p:sp>
        <p:nvSpPr>
          <p:cNvPr id="10" name="矩形 9">
            <a:extLst>
              <a:ext uri="{FF2B5EF4-FFF2-40B4-BE49-F238E27FC236}">
                <a16:creationId xmlns:a16="http://schemas.microsoft.com/office/drawing/2014/main" id="{26CA5F39-AAB5-4BAC-AB19-97B2AA1580E1}"/>
              </a:ext>
            </a:extLst>
          </p:cNvPr>
          <p:cNvSpPr/>
          <p:nvPr/>
        </p:nvSpPr>
        <p:spPr>
          <a:xfrm>
            <a:off x="2186195" y="4944031"/>
            <a:ext cx="2070144"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102201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_Template</Template>
  <TotalTime>1045</TotalTime>
  <Words>4529</Words>
  <Application>Microsoft Office PowerPoint</Application>
  <PresentationFormat>On-screen Show (4:3)</PresentationFormat>
  <Paragraphs>373</Paragraphs>
  <Slides>33</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Cambria Math</vt:lpstr>
      <vt:lpstr>Courier New</vt:lpstr>
      <vt:lpstr>Symbol</vt:lpstr>
      <vt:lpstr>Times New Roman</vt:lpstr>
      <vt:lpstr>Verdana</vt:lpstr>
      <vt:lpstr>_Template</vt:lpstr>
      <vt:lpstr>Meltdown &amp; Spectre</vt:lpstr>
      <vt:lpstr>An Example of Side Channel Analysis</vt:lpstr>
      <vt:lpstr>Memory Hierarchy</vt:lpstr>
      <vt:lpstr>How is the Hierarchy Managed?</vt:lpstr>
      <vt:lpstr>Principle of Locality</vt:lpstr>
      <vt:lpstr>Quiz: What locality does this program have?</vt:lpstr>
      <vt:lpstr>FLUSH+RELOAD Cache Side Channel Analysis</vt:lpstr>
      <vt:lpstr>FLUSH+RELOAD in Detail</vt:lpstr>
      <vt:lpstr>FLUSH+RELOAD Toy Example</vt:lpstr>
      <vt:lpstr>An Analogy of FLUSH+RELOAD</vt:lpstr>
      <vt:lpstr>PowerPoint Presentation</vt:lpstr>
      <vt:lpstr>Virtual Memory</vt:lpstr>
      <vt:lpstr>Using Cache as a Side Channel: Flush-Reload</vt:lpstr>
      <vt:lpstr>Using Cache as a Side Channel: Flush-Reload</vt:lpstr>
      <vt:lpstr>Toy Example with DELTA=2</vt:lpstr>
      <vt:lpstr>Access Kernel Memory from User Space</vt:lpstr>
      <vt:lpstr>Out-of-Order Execution by CPU</vt:lpstr>
      <vt:lpstr>Meltdown Attack</vt:lpstr>
      <vt:lpstr>Meltdown Attack</vt:lpstr>
      <vt:lpstr>Meltdown Attack Analogy</vt:lpstr>
      <vt:lpstr>Meltdown Attack Analogy</vt:lpstr>
      <vt:lpstr>Meltdown Attack Analogy</vt:lpstr>
      <vt:lpstr>PowerPoint Presentation</vt:lpstr>
      <vt:lpstr>Non-Pipelined Instruction Execution (hypothetical)</vt:lpstr>
      <vt:lpstr>Pipelined Instruction Execution</vt:lpstr>
      <vt:lpstr>Out-of-Order Execution (or Speculative Execution)</vt:lpstr>
      <vt:lpstr>Out-of-Order Execution and Branch Prediction</vt:lpstr>
      <vt:lpstr>The Spectre Attack</vt:lpstr>
      <vt:lpstr>Meltdown vs. Spectre</vt:lpstr>
      <vt:lpstr>Meltdown vs. Spectre Cont’d</vt:lpstr>
      <vt:lpstr>Spectre Mitigation: Ratpoline</vt:lpstr>
      <vt:lpstr>Spectre Mitigation: Ratpoline</vt:lpstr>
      <vt:lpstr>Avoiding Indirect Branch Speculation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Zonghua Gu</dc:creator>
  <cp:lastModifiedBy>Zonghua Gu</cp:lastModifiedBy>
  <cp:revision>208</cp:revision>
  <dcterms:created xsi:type="dcterms:W3CDTF">2019-01-06T06:43:52Z</dcterms:created>
  <dcterms:modified xsi:type="dcterms:W3CDTF">2020-05-06T06:05:27Z</dcterms:modified>
</cp:coreProperties>
</file>