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5" r:id="rId2"/>
    <p:sldMasterId id="2147483747" r:id="rId3"/>
    <p:sldMasterId id="2147483759" r:id="rId4"/>
    <p:sldMasterId id="2147483773" r:id="rId5"/>
    <p:sldMasterId id="2147483785" r:id="rId6"/>
  </p:sldMasterIdLst>
  <p:notesMasterIdLst>
    <p:notesMasterId r:id="rId88"/>
  </p:notesMasterIdLst>
  <p:handoutMasterIdLst>
    <p:handoutMasterId r:id="rId89"/>
  </p:handoutMasterIdLst>
  <p:sldIdLst>
    <p:sldId id="256" r:id="rId7"/>
    <p:sldId id="856" r:id="rId8"/>
    <p:sldId id="858" r:id="rId9"/>
    <p:sldId id="859" r:id="rId10"/>
    <p:sldId id="835" r:id="rId11"/>
    <p:sldId id="861" r:id="rId12"/>
    <p:sldId id="834" r:id="rId13"/>
    <p:sldId id="837" r:id="rId14"/>
    <p:sldId id="839" r:id="rId15"/>
    <p:sldId id="853" r:id="rId16"/>
    <p:sldId id="519" r:id="rId17"/>
    <p:sldId id="854" r:id="rId18"/>
    <p:sldId id="840" r:id="rId19"/>
    <p:sldId id="841" r:id="rId20"/>
    <p:sldId id="838" r:id="rId21"/>
    <p:sldId id="842" r:id="rId22"/>
    <p:sldId id="843" r:id="rId23"/>
    <p:sldId id="844" r:id="rId24"/>
    <p:sldId id="523" r:id="rId25"/>
    <p:sldId id="524" r:id="rId26"/>
    <p:sldId id="846" r:id="rId27"/>
    <p:sldId id="847" r:id="rId28"/>
    <p:sldId id="521" r:id="rId29"/>
    <p:sldId id="522" r:id="rId30"/>
    <p:sldId id="526" r:id="rId31"/>
    <p:sldId id="467" r:id="rId32"/>
    <p:sldId id="508" r:id="rId33"/>
    <p:sldId id="548" r:id="rId34"/>
    <p:sldId id="549" r:id="rId35"/>
    <p:sldId id="550" r:id="rId36"/>
    <p:sldId id="552" r:id="rId37"/>
    <p:sldId id="731" r:id="rId38"/>
    <p:sldId id="554" r:id="rId39"/>
    <p:sldId id="556" r:id="rId40"/>
    <p:sldId id="561" r:id="rId41"/>
    <p:sldId id="562" r:id="rId42"/>
    <p:sldId id="563" r:id="rId43"/>
    <p:sldId id="747" r:id="rId44"/>
    <p:sldId id="453" r:id="rId45"/>
    <p:sldId id="812" r:id="rId46"/>
    <p:sldId id="476" r:id="rId47"/>
    <p:sldId id="458" r:id="rId48"/>
    <p:sldId id="459" r:id="rId49"/>
    <p:sldId id="860" r:id="rId50"/>
    <p:sldId id="479" r:id="rId51"/>
    <p:sldId id="480" r:id="rId52"/>
    <p:sldId id="475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567" r:id="rId62"/>
    <p:sldId id="794" r:id="rId63"/>
    <p:sldId id="795" r:id="rId64"/>
    <p:sldId id="796" r:id="rId65"/>
    <p:sldId id="797" r:id="rId66"/>
    <p:sldId id="798" r:id="rId67"/>
    <p:sldId id="832" r:id="rId68"/>
    <p:sldId id="833" r:id="rId69"/>
    <p:sldId id="799" r:id="rId70"/>
    <p:sldId id="831" r:id="rId71"/>
    <p:sldId id="815" r:id="rId72"/>
    <p:sldId id="816" r:id="rId73"/>
    <p:sldId id="817" r:id="rId74"/>
    <p:sldId id="819" r:id="rId75"/>
    <p:sldId id="820" r:id="rId76"/>
    <p:sldId id="821" r:id="rId77"/>
    <p:sldId id="822" r:id="rId78"/>
    <p:sldId id="823" r:id="rId79"/>
    <p:sldId id="824" r:id="rId80"/>
    <p:sldId id="825" r:id="rId81"/>
    <p:sldId id="826" r:id="rId82"/>
    <p:sldId id="827" r:id="rId83"/>
    <p:sldId id="828" r:id="rId84"/>
    <p:sldId id="829" r:id="rId85"/>
    <p:sldId id="830" r:id="rId86"/>
    <p:sldId id="813" r:id="rId8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114" autoAdjust="0"/>
  </p:normalViewPr>
  <p:slideViewPr>
    <p:cSldViewPr snapToObjects="1"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864" y="600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FC24C18-2B1A-4B75-8C92-9B9D793DF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60EADA8-6ABE-48BB-9A2C-FF42BFA0F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FCDEA-3D08-4469-9A2E-37C53C7DD13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59892-46D1-4C62-A2D1-09C994E53DF4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B5B665-80C5-486F-86E4-A281D6B0E993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C03ED-7CE2-4438-BD42-6CFA7F5D7ADE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6D049-27EC-4726-81CF-8C8B7DACD205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11A14-DBA5-4F6B-8C45-6F40B556A958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64087-5C88-4A52-8985-EFA2A45EB93C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AC935-7919-4A7B-A439-168661370CB0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33CB9-8253-46DF-AB81-056610876031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1032B-55BD-4F52-A60C-8F3E9F191AF7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3D894-AD30-4711-92CF-225CE34DA9F5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C5347-543E-4FCC-BC05-B7C5C6BE77E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167C2-4F37-4C7E-8C4C-0C932D916505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altLang="zh-CN" b="1" i="1" dirty="0" smtClean="0">
                <a:ea typeface="宋体" pitchFamily="2" charset="-122"/>
              </a:rPr>
              <a:t>dynamic and adaptive</a:t>
            </a:r>
            <a:r>
              <a:rPr lang="en-US" altLang="zh-CN" dirty="0" smtClean="0">
                <a:ea typeface="宋体" pitchFamily="2" charset="-122"/>
              </a:rPr>
              <a:t>: there are possible problems with respect to timing, the use of shared resources and buffer over-or underflow</a:t>
            </a:r>
          </a:p>
          <a:p>
            <a:pPr lvl="1" eaLnBrk="1" hangingPunct="1"/>
            <a:r>
              <a:rPr lang="en-US" altLang="zh-CN" b="1" i="1" dirty="0" smtClean="0">
                <a:ea typeface="宋体" pitchFamily="2" charset="-122"/>
              </a:rPr>
              <a:t>guarantees </a:t>
            </a:r>
            <a:r>
              <a:rPr lang="en-US" altLang="zh-CN" dirty="0" smtClean="0">
                <a:ea typeface="宋体" pitchFamily="2" charset="-122"/>
              </a:rPr>
              <a:t>can be given either off-line (if bounds on the behavior of the environment are known) or during run-time</a:t>
            </a: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A7910-A154-402D-94B1-37AE4957BD23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i="1" dirty="0" smtClean="0">
                <a:ea typeface="宋体" pitchFamily="2" charset="-122"/>
              </a:rPr>
              <a:t>Principle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To each event, there is associated a corresponding process that will be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Events are emitted by (a) external interrupts and (b) by processes themselves.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Events are collected in a queue; depending on the queuing discipline, an event is chosen for running.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Processes can not be interrupted.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i="1" dirty="0" smtClean="0">
                <a:ea typeface="宋体" pitchFamily="2" charset="-122"/>
              </a:rPr>
              <a:t>Extensions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 background process can run (and preempted!) if the event queue is empty.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Timed events enter the queue only after a time interval elapsed. This enables periodic instantiations for example.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2C370-771B-46A2-88E6-BD22F144CA25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1607A-8E1F-4A5B-A8A1-57293B876B34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41C3E-9306-4203-B2D7-1FE0B64D8013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885AD-CE74-4066-9BC3-F3768BA8D041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E26E3-4CAC-4122-B450-E38D8853F140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7884C-A33D-48BA-AC97-BC408073B2FA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12548-A447-48CF-B8CB-17FC18E72028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86AC1-4AB3-4259-832E-34AE8CA75AFB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CCCCA-794A-4E9C-A810-646DF9E6023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D4EB2-C187-48B0-AD8A-ECB660638E89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EC801-F61A-4632-9B43-F4E7BB9C6A9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71CBB-01E4-4711-BE5A-DD2438454939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Synchronous </a:t>
            </a:r>
            <a:r>
              <a:rPr lang="en-US" altLang="zh-CN" dirty="0" err="1" smtClean="0">
                <a:ea typeface="宋体" pitchFamily="2" charset="-122"/>
              </a:rPr>
              <a:t>taskset</a:t>
            </a:r>
            <a:r>
              <a:rPr lang="en-US" altLang="zh-CN" dirty="0" smtClean="0">
                <a:ea typeface="宋体" pitchFamily="2" charset="-122"/>
              </a:rPr>
              <a:t>: all tasks are released at time 0 simultaneously.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This is the worst-case: if </a:t>
            </a:r>
            <a:r>
              <a:rPr lang="en-US" altLang="zh-CN" dirty="0" err="1" smtClean="0">
                <a:ea typeface="宋体" pitchFamily="2" charset="-122"/>
              </a:rPr>
              <a:t>taskset</a:t>
            </a:r>
            <a:r>
              <a:rPr lang="en-US" altLang="zh-CN" dirty="0" smtClean="0">
                <a:ea typeface="宋体" pitchFamily="2" charset="-122"/>
              </a:rPr>
              <a:t> is schedulable with this assumption, then it will be schedulable for any other release offset</a:t>
            </a: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2C734-B586-4EEB-8D9C-EA6E325DA63E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4A949-D771-4F4E-B0AA-0036010B8DB0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3F2E6-C2E7-487F-A4AF-17473CBF3C5A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BCFF1-ADE2-4397-AE1B-97C47CFA3CAD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C66AFE-4E8A-4950-AA77-831666816739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F3BE1-944B-4158-B057-AB191133D559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8063F-0A43-409E-984D-31AC938E226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F8278-38B0-4CBE-87C1-C7C2EA34C8B9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F8D82-66D0-4684-91B3-08C20DEC5EE4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150A8-6231-4059-B953-EE2F10B987A3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1D863-C377-4232-8960-3F630F142BAB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dirty="0" smtClean="0">
                <a:ea typeface="宋体" pitchFamily="2" charset="-122"/>
              </a:rPr>
              <a:t>A schedule is said to be </a:t>
            </a:r>
            <a:r>
              <a:rPr lang="en-US" altLang="zh-CN" sz="1200" b="1" i="1" dirty="0" smtClean="0">
                <a:ea typeface="宋体" pitchFamily="2" charset="-122"/>
              </a:rPr>
              <a:t>feasible</a:t>
            </a:r>
            <a:r>
              <a:rPr lang="en-US" altLang="zh-CN" sz="1200" dirty="0" smtClean="0">
                <a:ea typeface="宋体" pitchFamily="2" charset="-122"/>
              </a:rPr>
              <a:t>, if all task can be completed according to a set of specified constraints.</a:t>
            </a:r>
          </a:p>
          <a:p>
            <a:pPr eaLnBrk="1" hangingPunct="1"/>
            <a:r>
              <a:rPr lang="en-US" altLang="zh-CN" sz="1200" dirty="0" smtClean="0">
                <a:ea typeface="宋体" pitchFamily="2" charset="-122"/>
              </a:rPr>
              <a:t>A set of tasks is said to be </a:t>
            </a:r>
            <a:r>
              <a:rPr lang="en-US" altLang="zh-CN" sz="1200" b="1" i="1" dirty="0" smtClean="0">
                <a:ea typeface="宋体" pitchFamily="2" charset="-122"/>
              </a:rPr>
              <a:t>schedulable</a:t>
            </a:r>
            <a:r>
              <a:rPr lang="en-US" altLang="zh-CN" sz="1200" dirty="0" smtClean="0">
                <a:ea typeface="宋体" pitchFamily="2" charset="-122"/>
              </a:rPr>
              <a:t>, if there exists at least one algorithm that can produce a feasible schedule.</a:t>
            </a:r>
          </a:p>
          <a:p>
            <a:pPr eaLnBrk="1" hangingPunct="1"/>
            <a:r>
              <a:rPr lang="en-US" altLang="zh-CN" sz="1200" b="1" i="1" dirty="0" smtClean="0">
                <a:ea typeface="宋体" pitchFamily="2" charset="-122"/>
              </a:rPr>
              <a:t>Arrival time </a:t>
            </a:r>
            <a:r>
              <a:rPr lang="en-US" altLang="zh-CN" sz="1200" dirty="0" smtClean="0">
                <a:ea typeface="宋体" pitchFamily="2" charset="-122"/>
              </a:rPr>
              <a:t>or </a:t>
            </a:r>
            <a:r>
              <a:rPr lang="en-US" altLang="zh-CN" sz="1200" b="1" i="1" dirty="0" smtClean="0">
                <a:ea typeface="宋体" pitchFamily="2" charset="-122"/>
              </a:rPr>
              <a:t>release time </a:t>
            </a:r>
            <a:r>
              <a:rPr lang="en-US" altLang="zh-CN" sz="1200" dirty="0" smtClean="0">
                <a:ea typeface="宋体" pitchFamily="2" charset="-122"/>
              </a:rPr>
              <a:t>is the time at which a task becomes ready for execution.</a:t>
            </a:r>
          </a:p>
          <a:p>
            <a:pPr eaLnBrk="1" hangingPunct="1"/>
            <a:r>
              <a:rPr lang="en-US" altLang="zh-CN" sz="1200" b="1" i="1" dirty="0" smtClean="0">
                <a:ea typeface="宋体" pitchFamily="2" charset="-122"/>
              </a:rPr>
              <a:t>Computation time </a:t>
            </a:r>
            <a:r>
              <a:rPr lang="en-US" altLang="zh-CN" sz="1200" dirty="0" smtClean="0">
                <a:ea typeface="宋体" pitchFamily="2" charset="-122"/>
              </a:rPr>
              <a:t>is the time necessary to the processor for executing the task without interruption.</a:t>
            </a:r>
          </a:p>
          <a:p>
            <a:pPr eaLnBrk="1" hangingPunct="1"/>
            <a:r>
              <a:rPr lang="en-US" altLang="zh-CN" sz="1200" b="1" i="1" dirty="0" smtClean="0">
                <a:ea typeface="宋体" pitchFamily="2" charset="-122"/>
              </a:rPr>
              <a:t>Deadline </a:t>
            </a:r>
            <a:r>
              <a:rPr lang="en-US" altLang="zh-CN" sz="1200" dirty="0" smtClean="0">
                <a:ea typeface="宋体" pitchFamily="2" charset="-122"/>
              </a:rPr>
              <a:t>is the time at which a task should be completed.</a:t>
            </a:r>
          </a:p>
          <a:p>
            <a:pPr eaLnBrk="1" hangingPunct="1"/>
            <a:r>
              <a:rPr lang="en-US" altLang="zh-CN" sz="1200" b="1" i="1" dirty="0" smtClean="0">
                <a:ea typeface="宋体" pitchFamily="2" charset="-122"/>
              </a:rPr>
              <a:t>Start time </a:t>
            </a:r>
            <a:r>
              <a:rPr lang="en-US" altLang="zh-CN" sz="1200" dirty="0" smtClean="0">
                <a:ea typeface="宋体" pitchFamily="2" charset="-122"/>
              </a:rPr>
              <a:t>is the time at which a task starts its execution.</a:t>
            </a:r>
          </a:p>
          <a:p>
            <a:pPr eaLnBrk="1" hangingPunct="1"/>
            <a:r>
              <a:rPr lang="en-US" altLang="zh-CN" sz="1200" b="1" i="1" dirty="0" smtClean="0">
                <a:ea typeface="宋体" pitchFamily="2" charset="-122"/>
              </a:rPr>
              <a:t>Finishing time </a:t>
            </a:r>
            <a:r>
              <a:rPr lang="en-US" altLang="zh-CN" sz="1200" dirty="0" smtClean="0">
                <a:ea typeface="宋体" pitchFamily="2" charset="-122"/>
              </a:rPr>
              <a:t>is the time at which a task finishes its execution.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0EADA8-6ABE-48BB-9A2C-FF42BFA0F25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FD139-A69E-4571-9663-744A9C2E68B9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EB1C0-93B5-4B3F-A0A6-BB01F850A9B5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04EDE-E169-4973-8B85-612272CABC18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1337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338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7D6A8C0D-FEA2-48FE-B2D5-2C7B0B819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304800"/>
            <a:ext cx="2195513" cy="6364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304800"/>
            <a:ext cx="6437312" cy="6364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83613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085850"/>
            <a:ext cx="8759825" cy="54673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83613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85850"/>
            <a:ext cx="4303713" cy="5467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4713" y="1085850"/>
            <a:ext cx="4303712" cy="26574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4713" y="3895725"/>
            <a:ext cx="4303712" cy="26574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398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398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5475" y="747713"/>
            <a:ext cx="2168525" cy="54181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747713"/>
            <a:ext cx="6354762" cy="54181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A8C0D-FEA2-48FE-B2D5-2C7B0B819D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2D9-6A9A-4CD0-ADEE-ADB88CDD621D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6B20-3B8F-4ABA-8A49-77B6F766C888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EFEF8-995B-4CA5-868B-9D4892B34935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D5207-F10A-4B2E-9D45-8F286CD6A691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49373-4B52-4C7B-90DA-2D118276BB81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0CCAF-680C-4248-9ADB-1D87AA3E8D63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3AFC-1EAA-4510-85C5-8C74D6D11E0A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5DFD1-9F9A-47F7-A682-BBDA658D84C6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E86C3-FD7E-4D46-B597-A9191A06E3B6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1337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338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7D6A8C0D-FEA2-48FE-B2D5-2C7B0B819D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19200"/>
            <a:ext cx="4244975" cy="5449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44975" cy="5449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19200"/>
            <a:ext cx="4244975" cy="5449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44975" cy="5449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304800"/>
            <a:ext cx="2195513" cy="6364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304800"/>
            <a:ext cx="6437312" cy="6364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83613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085850"/>
            <a:ext cx="8759825" cy="54673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83613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85850"/>
            <a:ext cx="4303713" cy="5467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4713" y="1085850"/>
            <a:ext cx="4303712" cy="26574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4713" y="3895725"/>
            <a:ext cx="4303712" cy="26574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398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398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5475" y="747713"/>
            <a:ext cx="2168525" cy="54181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747713"/>
            <a:ext cx="6354762" cy="54181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A8C0D-FEA2-48FE-B2D5-2C7B0B819D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32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00066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85720" y="6400824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24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29454" y="6400824"/>
            <a:ext cx="1905000" cy="45720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‹#›</a:t>
            </a:fld>
            <a:endParaRPr lang="it-IT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2D9-6A9A-4CD0-ADEE-ADB88CDD621D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6B20-3B8F-4ABA-8A49-77B6F766C888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EFEF8-995B-4CA5-868B-9D4892B34935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D5207-F10A-4B2E-9D45-8F286CD6A691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49373-4B52-4C7B-90DA-2D118276BB81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0CCAF-680C-4248-9ADB-1D87AA3E8D63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3AFC-1EAA-4510-85C5-8C74D6D11E0A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5DFD1-9F9A-47F7-A682-BBDA658D84C6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E86C3-FD7E-4D46-B597-A9191A06E3B6}" type="slidenum">
              <a:rPr lang="it-IT" altLang="zh-CN" smtClean="0"/>
              <a:pPr>
                <a:defRPr/>
              </a:pPr>
              <a:t>‹#›</a:t>
            </a:fld>
            <a:endParaRPr lang="it-IT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57200" y="1143000"/>
            <a:ext cx="8355013" cy="25400"/>
            <a:chOff x="255" y="2256"/>
            <a:chExt cx="5263" cy="16"/>
          </a:xfrm>
        </p:grpSpPr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>
              <a:off x="255" y="2256"/>
              <a:ext cx="526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>
              <a:off x="255" y="2272"/>
              <a:ext cx="526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71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04800"/>
            <a:ext cx="8785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7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9200"/>
            <a:ext cx="8642350" cy="544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398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203575" y="6678613"/>
            <a:ext cx="5940425" cy="179387"/>
          </a:xfrm>
          <a:prstGeom prst="rect">
            <a:avLst/>
          </a:prstGeom>
          <a:solidFill>
            <a:srgbClr val="C6C7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040063" y="6677025"/>
            <a:ext cx="352425" cy="360363"/>
          </a:xfrm>
          <a:prstGeom prst="ellipse">
            <a:avLst/>
          </a:prstGeom>
          <a:solidFill>
            <a:srgbClr val="C6C7C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7477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Cliquez pour modifier le style du titre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8678863" y="0"/>
            <a:ext cx="465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r"/>
            <a:r>
              <a:rPr lang="en-GB" sz="1000">
                <a:solidFill>
                  <a:srgbClr val="5182A0"/>
                </a:solidFill>
                <a:latin typeface="Avenir 55 Roman" pitchFamily="2" charset="0"/>
                <a:ea typeface="Lucida Sans Unicode" pitchFamily="34" charset="0"/>
                <a:cs typeface="Lucida Sans Unicode" pitchFamily="34" charset="0"/>
              </a:rPr>
              <a:t>- </a:t>
            </a:r>
            <a:fld id="{ADFC3ED1-DF5F-490E-8B1D-1A75157D1A6D}" type="slidenum">
              <a:rPr lang="en-GB" sz="1000">
                <a:solidFill>
                  <a:srgbClr val="5182A0"/>
                </a:solidFill>
                <a:latin typeface="Avenir 55 Roman" pitchFamily="2" charset="0"/>
                <a:ea typeface="Lucida Sans Unicode" pitchFamily="34" charset="0"/>
                <a:cs typeface="Lucida Sans Unicode" pitchFamily="34" charset="0"/>
              </a:rPr>
              <a:pPr algn="r"/>
              <a:t>‹#›</a:t>
            </a:fld>
            <a:r>
              <a:rPr lang="en-GB" sz="1000">
                <a:solidFill>
                  <a:srgbClr val="5182A0"/>
                </a:solidFill>
                <a:latin typeface="Avenir 55 Roman" pitchFamily="2" charset="0"/>
                <a:ea typeface="Lucida Sans Unicode" pitchFamily="34" charset="0"/>
                <a:cs typeface="Lucida Sans Unicode" pitchFamily="34" charset="0"/>
              </a:rPr>
              <a:t> -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3338" y="6364288"/>
            <a:ext cx="327025" cy="481012"/>
            <a:chOff x="29" y="4014"/>
            <a:chExt cx="190" cy="272"/>
          </a:xfrm>
        </p:grpSpPr>
        <p:pic>
          <p:nvPicPr>
            <p:cNvPr id="3091" name="Picture 19" descr="ieeta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89655"/>
            <a:stretch>
              <a:fillRect/>
            </a:stretch>
          </p:blipFill>
          <p:spPr bwMode="auto">
            <a:xfrm>
              <a:off x="29" y="4014"/>
              <a:ext cx="1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18" y="4230"/>
              <a:ext cx="0" cy="33"/>
            </a:xfrm>
            <a:prstGeom prst="line">
              <a:avLst/>
            </a:prstGeom>
            <a:noFill/>
            <a:ln w="63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4" name="Picture 22" descr="FP7-large"/>
          <p:cNvPicPr>
            <a:picLocks noChangeAspect="1" noChangeArrowheads="1"/>
          </p:cNvPicPr>
          <p:nvPr/>
        </p:nvPicPr>
        <p:blipFill>
          <a:blip r:embed="rId15" cstate="print"/>
          <a:srcRect l="3838" r="3838"/>
          <a:stretch>
            <a:fillRect/>
          </a:stretch>
        </p:blipFill>
        <p:spPr bwMode="auto">
          <a:xfrm>
            <a:off x="8316913" y="6192838"/>
            <a:ext cx="7397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logotipo-UP"/>
          <p:cNvPicPr>
            <a:picLocks noChangeAspect="1" noChangeArrowheads="1"/>
          </p:cNvPicPr>
          <p:nvPr/>
        </p:nvPicPr>
        <p:blipFill>
          <a:blip r:embed="rId16"/>
          <a:srcRect l="2328" t="16049" r="6987" b="19753"/>
          <a:stretch>
            <a:fillRect/>
          </a:stretch>
        </p:blipFill>
        <p:spPr bwMode="auto">
          <a:xfrm>
            <a:off x="355600" y="6618288"/>
            <a:ext cx="850900" cy="2143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2400" b="1">
          <a:solidFill>
            <a:srgbClr val="23599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tarSymbo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tarSymbo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zh-CN" smtClean="0"/>
              <a:t>Fare clic per modificare lo stile del titolo dello schema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zh-CN" smtClean="0"/>
              <a:t>Fare clic per modificare gli stili del testo dello schema</a:t>
            </a:r>
          </a:p>
          <a:p>
            <a:pPr lvl="1"/>
            <a:r>
              <a:rPr lang="it-IT" altLang="zh-CN" smtClean="0"/>
              <a:t>Secondo livello</a:t>
            </a:r>
          </a:p>
          <a:p>
            <a:pPr lvl="2"/>
            <a:r>
              <a:rPr lang="it-IT" altLang="zh-CN" smtClean="0"/>
              <a:t>Terzo livello</a:t>
            </a:r>
          </a:p>
          <a:p>
            <a:pPr lvl="3"/>
            <a:r>
              <a:rPr lang="it-IT" altLang="zh-CN" smtClean="0"/>
              <a:t>Quarto livello</a:t>
            </a:r>
          </a:p>
          <a:p>
            <a:pPr lvl="4"/>
            <a:r>
              <a:rPr lang="it-IT" altLang="zh-CN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0A2AE53-5C6F-4563-AFCC-16CDC83C8788}" type="slidenum">
              <a:rPr lang="it-IT" altLang="zh-CN"/>
              <a:pPr>
                <a:defRPr/>
              </a:pPr>
              <a:t>‹#›</a:t>
            </a:fld>
            <a:endParaRPr lang="it-I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57200" y="1143000"/>
            <a:ext cx="8355013" cy="25400"/>
            <a:chOff x="255" y="2256"/>
            <a:chExt cx="5263" cy="16"/>
          </a:xfrm>
        </p:grpSpPr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>
              <a:off x="255" y="2256"/>
              <a:ext cx="526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>
              <a:off x="255" y="2272"/>
              <a:ext cx="526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71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04800"/>
            <a:ext cx="8785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7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9200"/>
            <a:ext cx="8642350" cy="544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398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203575" y="6678613"/>
            <a:ext cx="5940425" cy="179387"/>
          </a:xfrm>
          <a:prstGeom prst="rect">
            <a:avLst/>
          </a:prstGeom>
          <a:solidFill>
            <a:srgbClr val="C6C7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040063" y="6677025"/>
            <a:ext cx="352425" cy="360363"/>
          </a:xfrm>
          <a:prstGeom prst="ellipse">
            <a:avLst/>
          </a:prstGeom>
          <a:solidFill>
            <a:srgbClr val="C6C7C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747713"/>
            <a:ext cx="835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Cliquez pour modifier le style du titre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8678863" y="0"/>
            <a:ext cx="465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r"/>
            <a:r>
              <a:rPr lang="en-GB" sz="1000">
                <a:solidFill>
                  <a:srgbClr val="5182A0"/>
                </a:solidFill>
                <a:latin typeface="Avenir 55 Roman" pitchFamily="2" charset="0"/>
                <a:ea typeface="Lucida Sans Unicode" pitchFamily="34" charset="0"/>
                <a:cs typeface="Lucida Sans Unicode" pitchFamily="34" charset="0"/>
              </a:rPr>
              <a:t>- </a:t>
            </a:r>
            <a:fld id="{ADFC3ED1-DF5F-490E-8B1D-1A75157D1A6D}" type="slidenum">
              <a:rPr lang="en-GB" sz="1000">
                <a:solidFill>
                  <a:srgbClr val="5182A0"/>
                </a:solidFill>
                <a:latin typeface="Avenir 55 Roman" pitchFamily="2" charset="0"/>
                <a:ea typeface="Lucida Sans Unicode" pitchFamily="34" charset="0"/>
                <a:cs typeface="Lucida Sans Unicode" pitchFamily="34" charset="0"/>
              </a:rPr>
              <a:pPr algn="r"/>
              <a:t>‹#›</a:t>
            </a:fld>
            <a:r>
              <a:rPr lang="en-GB" sz="1000">
                <a:solidFill>
                  <a:srgbClr val="5182A0"/>
                </a:solidFill>
                <a:latin typeface="Avenir 55 Roman" pitchFamily="2" charset="0"/>
                <a:ea typeface="Lucida Sans Unicode" pitchFamily="34" charset="0"/>
                <a:cs typeface="Lucida Sans Unicode" pitchFamily="34" charset="0"/>
              </a:rPr>
              <a:t> -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3338" y="6364288"/>
            <a:ext cx="327025" cy="481012"/>
            <a:chOff x="29" y="4014"/>
            <a:chExt cx="190" cy="272"/>
          </a:xfrm>
        </p:grpSpPr>
        <p:pic>
          <p:nvPicPr>
            <p:cNvPr id="3091" name="Picture 19" descr="ieeta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89655"/>
            <a:stretch>
              <a:fillRect/>
            </a:stretch>
          </p:blipFill>
          <p:spPr bwMode="auto">
            <a:xfrm>
              <a:off x="29" y="4014"/>
              <a:ext cx="1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18" y="4230"/>
              <a:ext cx="0" cy="33"/>
            </a:xfrm>
            <a:prstGeom prst="line">
              <a:avLst/>
            </a:prstGeom>
            <a:noFill/>
            <a:ln w="63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4" name="Picture 22" descr="FP7-large"/>
          <p:cNvPicPr>
            <a:picLocks noChangeAspect="1" noChangeArrowheads="1"/>
          </p:cNvPicPr>
          <p:nvPr/>
        </p:nvPicPr>
        <p:blipFill>
          <a:blip r:embed="rId15" cstate="print"/>
          <a:srcRect l="3838" r="3838"/>
          <a:stretch>
            <a:fillRect/>
          </a:stretch>
        </p:blipFill>
        <p:spPr bwMode="auto">
          <a:xfrm>
            <a:off x="8316913" y="6192838"/>
            <a:ext cx="7397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logotipo-UP"/>
          <p:cNvPicPr>
            <a:picLocks noChangeAspect="1" noChangeArrowheads="1"/>
          </p:cNvPicPr>
          <p:nvPr/>
        </p:nvPicPr>
        <p:blipFill>
          <a:blip r:embed="rId16"/>
          <a:srcRect l="2328" t="16049" r="6987" b="19753"/>
          <a:stretch>
            <a:fillRect/>
          </a:stretch>
        </p:blipFill>
        <p:spPr bwMode="auto">
          <a:xfrm>
            <a:off x="355600" y="6618288"/>
            <a:ext cx="850900" cy="2143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venir 55 Roman" pitchFamily="2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2400" b="1">
          <a:solidFill>
            <a:srgbClr val="23599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tarSymbo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tarSymbo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zh-CN" smtClean="0"/>
              <a:t>Fare clic per modificare lo stile del titolo dello schema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zh-CN" smtClean="0"/>
              <a:t>Fare clic per modificare gli stili del testo dello schema</a:t>
            </a:r>
          </a:p>
          <a:p>
            <a:pPr lvl="1"/>
            <a:r>
              <a:rPr lang="it-IT" altLang="zh-CN" smtClean="0"/>
              <a:t>Secondo livello</a:t>
            </a:r>
          </a:p>
          <a:p>
            <a:pPr lvl="2"/>
            <a:r>
              <a:rPr lang="it-IT" altLang="zh-CN" smtClean="0"/>
              <a:t>Terzo livello</a:t>
            </a:r>
          </a:p>
          <a:p>
            <a:pPr lvl="3"/>
            <a:r>
              <a:rPr lang="it-IT" altLang="zh-CN" smtClean="0"/>
              <a:t>Quarto livello</a:t>
            </a:r>
          </a:p>
          <a:p>
            <a:pPr lvl="4"/>
            <a:r>
              <a:rPr lang="it-IT" altLang="zh-CN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it-IT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0A2AE53-5C6F-4563-AFCC-16CDC83C8788}" type="slidenum">
              <a:rPr lang="it-IT" altLang="zh-CN"/>
              <a:pPr>
                <a:defRPr/>
              </a:pPr>
              <a:t>‹#›</a:t>
            </a:fld>
            <a:endParaRPr lang="it-I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848600" cy="16002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宋体" pitchFamily="2" charset="-122"/>
                <a:cs typeface="Times New Roman" pitchFamily="18" charset="0"/>
              </a:rPr>
              <a:t>Introduction to Real-Time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Soft RT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HARD tasks</a:t>
            </a:r>
          </a:p>
          <a:p>
            <a:pPr lvl="1"/>
            <a:r>
              <a:rPr lang="en-US" altLang="zh-CN" dirty="0" smtClean="0"/>
              <a:t>All jobs must meet their deadlines. Missing deadlines may cause catastrophic consequences.</a:t>
            </a:r>
          </a:p>
          <a:p>
            <a:pPr lvl="1"/>
            <a:r>
              <a:rPr lang="en-US" altLang="zh-CN" dirty="0" smtClean="0"/>
              <a:t>e.g., sensor reading, motor control.</a:t>
            </a:r>
          </a:p>
          <a:p>
            <a:r>
              <a:rPr lang="en-US" altLang="zh-CN" b="1" dirty="0" smtClean="0"/>
              <a:t>SOFT tasks</a:t>
            </a:r>
          </a:p>
          <a:p>
            <a:pPr lvl="1"/>
            <a:r>
              <a:rPr lang="en-US" altLang="zh-CN" dirty="0" smtClean="0"/>
              <a:t>Missing deadlines is not desirable but causes only Quality-of-Service(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) degradation.</a:t>
            </a:r>
          </a:p>
          <a:p>
            <a:pPr lvl="1"/>
            <a:r>
              <a:rPr lang="en-US" altLang="zh-CN" dirty="0" smtClean="0"/>
              <a:t>e.g., reading data from keyboard, user command interpretation, message display</a:t>
            </a:r>
          </a:p>
          <a:p>
            <a:r>
              <a:rPr lang="en-US" altLang="zh-CN" dirty="0" smtClean="0"/>
              <a:t>A system able to handle HARD tasks is a hard real-time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10</a:t>
            </a:fld>
            <a:endParaRPr lang="it-IT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Scheduling Problem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Deciding the order </a:t>
            </a:r>
            <a:r>
              <a:rPr lang="en-US" altLang="zh-CN" dirty="0" smtClean="0">
                <a:ea typeface="宋体" pitchFamily="2" charset="-122"/>
              </a:rPr>
              <a:t>of </a:t>
            </a:r>
            <a:r>
              <a:rPr lang="en-US" altLang="zh-CN" dirty="0" smtClean="0">
                <a:ea typeface="宋体" pitchFamily="2" charset="-122"/>
              </a:rPr>
              <a:t>a set of tasks with certain known characteristics (periodicity, </a:t>
            </a:r>
            <a:r>
              <a:rPr lang="en-US" altLang="zh-CN" dirty="0" smtClean="0">
                <a:ea typeface="宋体" pitchFamily="2" charset="-122"/>
              </a:rPr>
              <a:t>execution time) </a:t>
            </a:r>
            <a:r>
              <a:rPr lang="en-US" altLang="zh-CN" dirty="0" smtClean="0">
                <a:ea typeface="宋体" pitchFamily="2" charset="-122"/>
              </a:rPr>
              <a:t>on a limited set of processing </a:t>
            </a:r>
            <a:r>
              <a:rPr lang="en-US" altLang="zh-CN" dirty="0" smtClean="0">
                <a:ea typeface="宋体" pitchFamily="2" charset="-122"/>
              </a:rPr>
              <a:t>units, </a:t>
            </a:r>
            <a:r>
              <a:rPr lang="en-US" altLang="zh-CN" dirty="0" smtClean="0">
                <a:ea typeface="宋体" pitchFamily="2" charset="-122"/>
              </a:rPr>
              <a:t>subject to a set of constraints on the completion time of each </a:t>
            </a:r>
            <a:r>
              <a:rPr lang="en-US" altLang="zh-CN" dirty="0" smtClean="0">
                <a:ea typeface="宋体" pitchFamily="2" charset="-122"/>
              </a:rPr>
              <a:t>task.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General Scheduling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12</a:t>
            </a:fld>
            <a:endParaRPr lang="it-IT" altLang="zh-CN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5" y="1142984"/>
            <a:ext cx="862108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Preemptive vs. Non-Preemptive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scheduling algorithm is:</a:t>
            </a:r>
          </a:p>
          <a:p>
            <a:pPr lvl="1"/>
            <a:r>
              <a:rPr lang="en-US" altLang="zh-CN" b="1" dirty="0" smtClean="0"/>
              <a:t>preemptive: </a:t>
            </a:r>
            <a:r>
              <a:rPr lang="en-US" altLang="zh-CN" dirty="0" smtClean="0"/>
              <a:t>if the active job can be temporarily suspended to execute a more important job.</a:t>
            </a:r>
          </a:p>
          <a:p>
            <a:pPr lvl="1"/>
            <a:r>
              <a:rPr lang="en-US" altLang="zh-CN" b="1" dirty="0" smtClean="0"/>
              <a:t>non preemptive: </a:t>
            </a:r>
            <a:r>
              <a:rPr lang="en-US" altLang="zh-CN" dirty="0" smtClean="0"/>
              <a:t>if the active job cannot be suspended, i.e., always runs to completion.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13</a:t>
            </a:fld>
            <a:endParaRPr lang="it-IT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4197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When used as a noun, a schedule is an execution trace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When used as a verb, to schedule a </a:t>
            </a:r>
            <a:r>
              <a:rPr lang="en-US" altLang="zh-CN" dirty="0" err="1" smtClean="0"/>
              <a:t>taskset</a:t>
            </a:r>
            <a:r>
              <a:rPr lang="en-US" altLang="zh-CN" dirty="0" smtClean="0"/>
              <a:t> is to find a feasible schedule (noun)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14</a:t>
            </a:fld>
            <a:endParaRPr lang="it-IT" altLang="zh-CN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2019300"/>
            <a:ext cx="7372380" cy="315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schedule σ is </a:t>
            </a:r>
            <a:r>
              <a:rPr lang="en-US" altLang="zh-CN" b="1" dirty="0" smtClean="0"/>
              <a:t>feasible </a:t>
            </a:r>
            <a:r>
              <a:rPr lang="en-US" altLang="zh-CN" dirty="0" smtClean="0"/>
              <a:t>if all  tasks meet their deadlines given a set of constraints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taskset</a:t>
            </a:r>
            <a:r>
              <a:rPr lang="en-US" altLang="zh-CN" dirty="0" smtClean="0"/>
              <a:t> Γ is </a:t>
            </a:r>
            <a:r>
              <a:rPr lang="en-US" altLang="zh-CN" b="1" dirty="0" smtClean="0"/>
              <a:t>schedulable </a:t>
            </a:r>
            <a:r>
              <a:rPr lang="en-US" altLang="zh-CN" dirty="0" smtClean="0"/>
              <a:t>if there exists a feasible schedule for 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15</a:t>
            </a:fld>
            <a:endParaRPr lang="it-IT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 Schedule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5334000"/>
            <a:ext cx="9001125" cy="95252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At time 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t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t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, a </a:t>
            </a:r>
            <a:r>
              <a:rPr lang="en-US" altLang="zh-CN" b="1" dirty="0" smtClean="0"/>
              <a:t>context switch </a:t>
            </a:r>
            <a:r>
              <a:rPr lang="en-US" altLang="zh-CN" dirty="0" smtClean="0"/>
              <a:t>is performed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16</a:t>
            </a:fld>
            <a:endParaRPr lang="it-IT" altLang="zh-CN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676400"/>
            <a:ext cx="8858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Preemptive Schedule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28700"/>
            <a:ext cx="8286780" cy="16478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Priority 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&gt;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&gt;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17</a:t>
            </a:fld>
            <a:endParaRPr lang="it-IT" altLang="zh-CN" dirty="0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117" y="1676400"/>
            <a:ext cx="7635383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33400" y="6027027"/>
            <a:ext cx="7572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Convention: higher-priority tasks are placed higher in the schedule chart</a:t>
            </a:r>
            <a:endParaRPr lang="zh-CN" altLang="en-US" baseline="-25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Timing constraints</a:t>
            </a:r>
          </a:p>
          <a:p>
            <a:pPr lvl="1"/>
            <a:r>
              <a:rPr lang="en-US" altLang="zh-CN" dirty="0" smtClean="0"/>
              <a:t>activation, completion, jitter.</a:t>
            </a:r>
          </a:p>
          <a:p>
            <a:r>
              <a:rPr lang="en-US" altLang="zh-CN" b="1" dirty="0" smtClean="0"/>
              <a:t>Precedence constraints</a:t>
            </a:r>
          </a:p>
          <a:p>
            <a:pPr lvl="1"/>
            <a:r>
              <a:rPr lang="en-US" altLang="zh-CN" dirty="0" smtClean="0"/>
              <a:t>Relative ordering among task executions.</a:t>
            </a:r>
          </a:p>
          <a:p>
            <a:r>
              <a:rPr lang="en-US" altLang="zh-CN" b="1" dirty="0" smtClean="0"/>
              <a:t>Resource constraints</a:t>
            </a:r>
          </a:p>
          <a:p>
            <a:pPr lvl="1"/>
            <a:r>
              <a:rPr lang="en-US" altLang="zh-CN" dirty="0" smtClean="0"/>
              <a:t>Synchronization when accessing mutually-exclusive </a:t>
            </a:r>
            <a:r>
              <a:rPr lang="en-US" altLang="zh-CN" dirty="0" smtClean="0"/>
              <a:t>resources (shared data).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18</a:t>
            </a:fld>
            <a:endParaRPr lang="it-IT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Precedence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b="1" i="1" dirty="0" smtClean="0">
                <a:ea typeface="宋体" pitchFamily="2" charset="-122"/>
              </a:rPr>
              <a:t>Precedence relations </a:t>
            </a:r>
            <a:r>
              <a:rPr lang="en-US" altLang="zh-CN" dirty="0" smtClean="0">
                <a:ea typeface="宋体" pitchFamily="2" charset="-122"/>
              </a:rPr>
              <a:t>between </a:t>
            </a:r>
            <a:r>
              <a:rPr lang="en-US" altLang="zh-CN" dirty="0" smtClean="0">
                <a:ea typeface="宋体" pitchFamily="2" charset="-122"/>
              </a:rPr>
              <a:t>tasks </a:t>
            </a:r>
            <a:r>
              <a:rPr lang="en-US" altLang="zh-CN" dirty="0" smtClean="0">
                <a:ea typeface="宋体" pitchFamily="2" charset="-122"/>
              </a:rPr>
              <a:t>can be described through an acyclic directed graph </a:t>
            </a:r>
            <a:r>
              <a:rPr lang="en-US" altLang="zh-CN" i="1" dirty="0" smtClean="0">
                <a:ea typeface="宋体" pitchFamily="2" charset="-122"/>
              </a:rPr>
              <a:t>G, </a:t>
            </a:r>
            <a:r>
              <a:rPr lang="en-US" altLang="zh-CN" dirty="0" smtClean="0">
                <a:ea typeface="宋体" pitchFamily="2" charset="-122"/>
              </a:rPr>
              <a:t>where tasks are represented by nodes and precedence relations by arrows. </a:t>
            </a:r>
            <a:r>
              <a:rPr lang="en-US" altLang="zh-CN" i="1" dirty="0" smtClean="0">
                <a:ea typeface="宋体" pitchFamily="2" charset="-122"/>
              </a:rPr>
              <a:t>G </a:t>
            </a:r>
            <a:r>
              <a:rPr lang="en-US" altLang="zh-CN" dirty="0" smtClean="0">
                <a:ea typeface="宋体" pitchFamily="2" charset="-122"/>
              </a:rPr>
              <a:t>induces a partial order on the task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There are </a:t>
            </a:r>
            <a:r>
              <a:rPr lang="en-US" altLang="zh-CN" b="1" i="1" dirty="0" smtClean="0">
                <a:ea typeface="宋体" pitchFamily="2" charset="-122"/>
              </a:rPr>
              <a:t>different possible interpretations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All successors of a task are activated (concurrent task execution).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One successor of a task is activated (non-deterministic choice).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Motivation for Scheduling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 the old days, each control task runs on a dedicated CPU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No RTOS, bare metal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No need for scheduling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Just make sure that task execution time &lt; deadline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Now, multiple control tasks share one CPU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Multitasking RTOS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Need scheduling to make sure all tasks meet deadlines</a:t>
            </a: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1125538"/>
            <a:ext cx="8021638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52500"/>
            <a:ext cx="8572560" cy="23799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To ensure data consistency, shared data must be accessed in mutual exclusion</a:t>
            </a:r>
          </a:p>
          <a:p>
            <a:r>
              <a:rPr lang="en-US" altLang="zh-CN" dirty="0" smtClean="0"/>
              <a:t>Example: the writer task 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 writes to variables x and y; the reader task 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reads x and y. Assuming the programmer’s intention is to update the pair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atomically. Below is an erroneous scenario when 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reads a set of values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)=(1,5). In the correct case, 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R </a:t>
            </a:r>
            <a:r>
              <a:rPr lang="en-US" altLang="zh-CN" dirty="0" smtClean="0"/>
              <a:t>should read either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)=(3,5) or (1,8).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21</a:t>
            </a:fld>
            <a:endParaRPr lang="it-IT" altLang="zh-CN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3332452"/>
            <a:ext cx="6467475" cy="321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Mutual Exclusion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Protecting the critical section (yellow part) with a lock ensures atomicity.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22</a:t>
            </a:fld>
            <a:endParaRPr lang="it-IT" altLang="zh-CN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77819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Scheduling Metrics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60" y="1085849"/>
            <a:ext cx="8297862" cy="15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60" y="2790571"/>
            <a:ext cx="8362920" cy="376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" y="1239838"/>
            <a:ext cx="802005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1085850"/>
            <a:ext cx="8497888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Different Scheduling Approaches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Static cyclic scheduling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All task invocation times are computed offline and stored in a table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Runtime dispatch is a simple table lookup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Fixed priority </a:t>
            </a:r>
            <a:r>
              <a:rPr lang="en-US" altLang="zh-CN" dirty="0" smtClean="0">
                <a:ea typeface="宋体" pitchFamily="2" charset="-122"/>
              </a:rPr>
              <a:t>scheduling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Each task is assigned a fixed priority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Runtime dispatch is </a:t>
            </a:r>
            <a:r>
              <a:rPr lang="en-US" altLang="zh-CN" dirty="0" smtClean="0">
                <a:ea typeface="宋体" pitchFamily="2" charset="-122"/>
              </a:rPr>
              <a:t>priority-based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Dynamic priority scheduling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Task priorities are assigned dynamically at runtime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E.g., earliest deadline first (EDF)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Cyclic Executive Scheduling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Execution timeline is an infinite sequence of </a:t>
            </a:r>
            <a:r>
              <a:rPr lang="en-US" altLang="zh-CN" sz="2400" smtClean="0">
                <a:solidFill>
                  <a:srgbClr val="CC0000"/>
                </a:solidFill>
                <a:ea typeface="宋体" pitchFamily="2" charset="-122"/>
              </a:rPr>
              <a:t>hyper periods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The same schedule is executed once during each hyper period.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Schedule is designed offline and stored in a table.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Runtime task dispatch is simple table lookup.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Pros: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Predictability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Low runtime overhead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Cons: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Task table can get very large if task periods are relatively prime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Maintenance nightmare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Not widely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Except in certain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safety-critical systems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2563" y="4579938"/>
            <a:ext cx="5151437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Simple Periodic TT Scheduler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35025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Simple Periodic TT Scheduler Pseudo-Code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39838"/>
            <a:ext cx="84899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Why Multiple Tasks?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concept of </a:t>
            </a:r>
            <a:r>
              <a:rPr lang="en-US" altLang="zh-CN" b="1" i="1" dirty="0" smtClean="0">
                <a:ea typeface="宋体" pitchFamily="2" charset="-122"/>
              </a:rPr>
              <a:t>concurrent tasks </a:t>
            </a:r>
            <a:r>
              <a:rPr lang="en-US" altLang="zh-CN" dirty="0" smtClean="0">
                <a:ea typeface="宋体" pitchFamily="2" charset="-122"/>
              </a:rPr>
              <a:t>reflects the intuition about the functionality of embedded systems.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Task here can refer to either process or thread, depending on the underlying RTOS support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Tasks help us </a:t>
            </a:r>
            <a:r>
              <a:rPr lang="en-US" altLang="zh-CN" b="1" i="1" dirty="0" smtClean="0">
                <a:ea typeface="宋体" pitchFamily="2" charset="-122"/>
              </a:rPr>
              <a:t>manage timing complexity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multiple execution rates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multimedia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automotive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asynchronous input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user interfaces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communication systems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TT Cyclic Executive Scheduler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85850"/>
            <a:ext cx="9169124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TT Cyclic Executive Scheduler Pseudo-Code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03370"/>
            <a:ext cx="8410575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TT Scheduler Pros </a:t>
            </a:r>
            <a:r>
              <a:rPr lang="en-US" altLang="zh-CN" dirty="0" smtClean="0">
                <a:ea typeface="宋体" pitchFamily="2" charset="-122"/>
              </a:rPr>
              <a:t>and Cons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Advantages: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Deals with precedence, exclusion, and distance constraints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Efficient, low-overhead for runtime task dispatch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Lock-free at runtime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Online monitoring and exception handling (babbling idiot prevention)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Disadvantages: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Not efficient for event-driven workload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Maintenance nightmare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Complete redesign when new tasks are added, or old tasks are deleted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Event-Triggered (ET) </a:t>
            </a:r>
            <a:r>
              <a:rPr lang="en-US" altLang="zh-CN" dirty="0" smtClean="0">
                <a:ea typeface="宋体" pitchFamily="2" charset="-122"/>
              </a:rPr>
              <a:t>Systems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5720" y="1285860"/>
            <a:ext cx="8572560" cy="32861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Task release is triggered by external interrupts or events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8663" y="4425950"/>
            <a:ext cx="5630862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Non-Preemptive </a:t>
            </a:r>
            <a:r>
              <a:rPr lang="en-US" altLang="zh-CN" dirty="0" smtClean="0">
                <a:ea typeface="宋体" pitchFamily="2" charset="-122"/>
              </a:rPr>
              <a:t>ET </a:t>
            </a:r>
            <a:r>
              <a:rPr lang="en-US" altLang="zh-CN" dirty="0" smtClean="0">
                <a:ea typeface="宋体" pitchFamily="2" charset="-122"/>
              </a:rPr>
              <a:t>Scheduling </a:t>
            </a:r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390" y="1735714"/>
            <a:ext cx="8021220" cy="4100947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Co-operative Multitasking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Each </a:t>
            </a:r>
            <a:r>
              <a:rPr lang="en-US" altLang="zh-CN" dirty="0" smtClean="0">
                <a:ea typeface="宋体" pitchFamily="2" charset="-122"/>
              </a:rPr>
              <a:t>task allows </a:t>
            </a:r>
            <a:r>
              <a:rPr lang="en-US" altLang="zh-CN" dirty="0" smtClean="0">
                <a:ea typeface="宋体" pitchFamily="2" charset="-122"/>
              </a:rPr>
              <a:t>a context switch at </a:t>
            </a:r>
            <a:r>
              <a:rPr lang="en-US" altLang="zh-CN" dirty="0" err="1" smtClean="0">
                <a:ea typeface="宋体" pitchFamily="2" charset="-122"/>
              </a:rPr>
              <a:t>cswitch</a:t>
            </a:r>
            <a:r>
              <a:rPr lang="en-US" altLang="zh-CN" dirty="0" smtClean="0">
                <a:ea typeface="宋体" pitchFamily="2" charset="-122"/>
              </a:rPr>
              <a:t>() call. </a:t>
            </a:r>
            <a:r>
              <a:rPr lang="en-US" altLang="zh-CN" dirty="0" smtClean="0">
                <a:ea typeface="宋体" pitchFamily="2" charset="-122"/>
              </a:rPr>
              <a:t>OS scheduler </a:t>
            </a:r>
            <a:r>
              <a:rPr lang="en-US" altLang="zh-CN" dirty="0" smtClean="0">
                <a:ea typeface="宋体" pitchFamily="2" charset="-122"/>
              </a:rPr>
              <a:t>chooses which </a:t>
            </a:r>
            <a:r>
              <a:rPr lang="en-US" altLang="zh-CN" dirty="0" smtClean="0">
                <a:ea typeface="宋体" pitchFamily="2" charset="-122"/>
              </a:rPr>
              <a:t>task </a:t>
            </a:r>
            <a:r>
              <a:rPr lang="en-US" altLang="zh-CN" dirty="0" smtClean="0">
                <a:ea typeface="宋体" pitchFamily="2" charset="-122"/>
              </a:rPr>
              <a:t>runs next.</a:t>
            </a:r>
          </a:p>
          <a:p>
            <a:pPr eaLnBrk="1" hangingPunct="1"/>
            <a:r>
              <a:rPr lang="en-US" altLang="zh-CN" b="1" i="1" dirty="0" smtClean="0">
                <a:ea typeface="宋体" pitchFamily="2" charset="-122"/>
              </a:rPr>
              <a:t>Advantages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predictable, where context switches can occur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less errors with use of shared resources</a:t>
            </a:r>
          </a:p>
          <a:p>
            <a:pPr eaLnBrk="1" hangingPunct="1"/>
            <a:r>
              <a:rPr lang="en-US" altLang="zh-CN" b="1" i="1" dirty="0" smtClean="0">
                <a:ea typeface="宋体" pitchFamily="2" charset="-122"/>
              </a:rPr>
              <a:t>Problems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real-time </a:t>
            </a:r>
            <a:r>
              <a:rPr lang="en-US" altLang="zh-CN" dirty="0" smtClean="0">
                <a:ea typeface="宋体" pitchFamily="2" charset="-122"/>
              </a:rPr>
              <a:t>behavior at risk if it takes too long before context switch allowed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1281113"/>
            <a:ext cx="8297863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Preemptive Multitasking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838200"/>
            <a:ext cx="6934200" cy="457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5408499"/>
            <a:ext cx="4718050" cy="141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smtClean="0">
                <a:ea typeface="宋体" pitchFamily="2" charset="-122"/>
              </a:rPr>
              <a:t>Fixed-Priority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Fixed Priority Scheduling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Each task is assigned a fixed priority for all its invocations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Pros: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Predictability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Low runtime overhead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Temporal isolation during overload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Cons: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Cannot achieve 100% utilization in general, except when task periods are harmonic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Widely used in most commercial RTOSes and CAN bus</a:t>
            </a: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Engine Control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smtClean="0">
                <a:ea typeface="宋体" pitchFamily="2" charset="-122"/>
              </a:rPr>
              <a:t>Processes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spark control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crankshaft sensing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fuel/air mixture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oxygen sensor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Kalman filter – control algorithm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3088" y="3160713"/>
            <a:ext cx="333533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Rate Monotonic &amp; Deadline Monotonic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Rate Monotonic Scheduling (RMS)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Assign higher priority to task with smaller period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When D = T, RMS is the optimal priority assignment, i.e., if a </a:t>
            </a:r>
            <a:r>
              <a:rPr lang="en-US" altLang="zh-CN" dirty="0" err="1" smtClean="0">
                <a:ea typeface="宋体" pitchFamily="2" charset="-122"/>
              </a:rPr>
              <a:t>taskset</a:t>
            </a:r>
            <a:r>
              <a:rPr lang="en-US" altLang="zh-CN" dirty="0" smtClean="0">
                <a:ea typeface="宋体" pitchFamily="2" charset="-122"/>
              </a:rPr>
              <a:t> is not schedulable with RMS priority assignment, then it is not schedulable with any other fixed priority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Deadline Monotonic Scheduling (DMS)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Assign higher priority to task with smaller relative deadline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When D &lt; T, DMS is the optimal priority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RTA also applies to DMS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Why do we want deadline &lt; period?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Some events happen infrequently, but need to be handled urgently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Two Schedulability Analysis Approaches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Utilization bound test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Calculate total CPU utilization and compare it to a known bound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Polynomial time complexity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Pessimistic: sufficient but not necessary condition for </a:t>
            </a:r>
            <a:r>
              <a:rPr lang="en-US" altLang="zh-CN" dirty="0" err="1" smtClean="0">
                <a:ea typeface="宋体" pitchFamily="2" charset="-122"/>
              </a:rPr>
              <a:t>schedulability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Response Time Analysis (RTA)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Calculate Worst-Case Response Time </a:t>
            </a:r>
            <a:r>
              <a:rPr lang="en-US" altLang="zh-CN" dirty="0" err="1" smtClean="0">
                <a:ea typeface="宋体" pitchFamily="2" charset="-122"/>
              </a:rPr>
              <a:t>R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 for each task </a:t>
            </a:r>
            <a:r>
              <a:rPr lang="en-US" altLang="zh-CN" dirty="0" err="1" smtClean="0">
                <a:ea typeface="宋体" pitchFamily="2" charset="-122"/>
              </a:rPr>
              <a:t>Tau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 and compare it to its deadline D</a:t>
            </a:r>
            <a:r>
              <a:rPr lang="en-US" altLang="zh-CN" baseline="-25000" dirty="0" smtClean="0">
                <a:ea typeface="宋体" pitchFamily="2" charset="-122"/>
              </a:rPr>
              <a:t>i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Pseudo-polynomial time complexity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Accurate: sufficient and necessary condition for </a:t>
            </a:r>
            <a:r>
              <a:rPr lang="en-US" altLang="zh-CN" dirty="0" err="1" smtClean="0">
                <a:ea typeface="宋体" pitchFamily="2" charset="-122"/>
              </a:rPr>
              <a:t>schedulability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Utilization Bound Test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5720" y="1285860"/>
            <a:ext cx="8572560" cy="290514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Assumes rate monotonic priority assignment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Task with smaller period is assigned higher priority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Sufficient but not necessary 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Guaranteed to be schedulable if test succeeds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May still be schedulable even if test fails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If periods are harmonic, utilization bound is 100%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4191000"/>
            <a:ext cx="47529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Utilization Bound Test Example</a:t>
            </a:r>
          </a:p>
        </p:txBody>
      </p:sp>
      <p:graphicFrame>
        <p:nvGraphicFramePr>
          <p:cNvPr id="636964" name="Group 36"/>
          <p:cNvGraphicFramePr>
            <a:graphicFrameLocks noGrp="1"/>
          </p:cNvGraphicFramePr>
          <p:nvPr>
            <p:ph idx="1"/>
          </p:nvPr>
        </p:nvGraphicFramePr>
        <p:xfrm>
          <a:off x="3086100" y="2019300"/>
          <a:ext cx="3663543" cy="3906839"/>
        </p:xfrm>
        <a:graphic>
          <a:graphicData uri="http://schemas.openxmlformats.org/drawingml/2006/table">
            <a:tbl>
              <a:tblPr/>
              <a:tblGrid>
                <a:gridCol w="1225144"/>
                <a:gridCol w="2438399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416337" marR="416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100%</a:t>
                      </a:r>
                    </a:p>
                  </a:txBody>
                  <a:tcPr marL="416337" marR="416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416337" marR="416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82.8%</a:t>
                      </a:r>
                    </a:p>
                  </a:txBody>
                  <a:tcPr marL="416337" marR="416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416337" marR="416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78.0%</a:t>
                      </a:r>
                    </a:p>
                  </a:txBody>
                  <a:tcPr marL="416337" marR="416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416337" marR="416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75.7%</a:t>
                      </a:r>
                    </a:p>
                  </a:txBody>
                  <a:tcPr marL="416337" marR="416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416337" marR="416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74.3%</a:t>
                      </a:r>
                    </a:p>
                  </a:txBody>
                  <a:tcPr marL="416337" marR="416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416337" marR="416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71.8%</a:t>
                      </a:r>
                    </a:p>
                  </a:txBody>
                  <a:tcPr marL="416337" marR="416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inf</a:t>
                      </a:r>
                    </a:p>
                  </a:txBody>
                  <a:tcPr marL="416337" marR="416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69.3%</a:t>
                      </a:r>
                    </a:p>
                  </a:txBody>
                  <a:tcPr marL="416337" marR="416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3" name="Text Box 37"/>
          <p:cNvSpPr txBox="1">
            <a:spLocks noChangeArrowheads="1"/>
          </p:cNvSpPr>
          <p:nvPr/>
        </p:nvSpPr>
        <p:spPr bwMode="auto">
          <a:xfrm>
            <a:off x="3086101" y="1474142"/>
            <a:ext cx="1479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No. Tasks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7134" name="Text Box 38"/>
          <p:cNvSpPr txBox="1">
            <a:spLocks noChangeArrowheads="1"/>
          </p:cNvSpPr>
          <p:nvPr/>
        </p:nvSpPr>
        <p:spPr bwMode="auto">
          <a:xfrm>
            <a:off x="4783525" y="1478607"/>
            <a:ext cx="103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Hyperbolic Bound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27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 2000, </a:t>
            </a:r>
            <a:r>
              <a:rPr lang="en-US" altLang="zh-CN" dirty="0" err="1" smtClean="0">
                <a:ea typeface="宋体" pitchFamily="2" charset="-122"/>
              </a:rPr>
              <a:t>Bini</a:t>
            </a:r>
            <a:r>
              <a:rPr lang="en-US" altLang="zh-CN" dirty="0" smtClean="0">
                <a:ea typeface="宋体" pitchFamily="2" charset="-122"/>
              </a:rPr>
              <a:t> et al. proved that a set of n periodic tasks is schedulable with RM if: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This is a more accurate (less </a:t>
            </a:r>
            <a:r>
              <a:rPr lang="en-US" altLang="zh-CN" dirty="0" err="1" smtClean="0">
                <a:ea typeface="宋体" pitchFamily="2" charset="-122"/>
              </a:rPr>
              <a:t>pessmistic</a:t>
            </a:r>
            <a:r>
              <a:rPr lang="en-US" altLang="zh-CN" dirty="0" smtClean="0">
                <a:ea typeface="宋体" pitchFamily="2" charset="-122"/>
              </a:rPr>
              <a:t>) bound than Liu &amp; </a:t>
            </a:r>
            <a:r>
              <a:rPr lang="en-US" altLang="zh-CN" dirty="0" err="1" smtClean="0">
                <a:ea typeface="宋体" pitchFamily="2" charset="-122"/>
              </a:rPr>
              <a:t>Layland</a:t>
            </a:r>
            <a:r>
              <a:rPr lang="en-US" altLang="zh-CN" dirty="0" smtClean="0">
                <a:ea typeface="宋体" pitchFamily="2" charset="-122"/>
              </a:rPr>
              <a:t> bound.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476500"/>
            <a:ext cx="4367212" cy="188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An Example </a:t>
            </a:r>
            <a:r>
              <a:rPr lang="en-US" altLang="zh-CN" dirty="0" err="1" smtClean="0">
                <a:ea typeface="宋体" pitchFamily="2" charset="-122"/>
              </a:rPr>
              <a:t>Taskset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662564" name="Group 36"/>
          <p:cNvGraphicFramePr>
            <a:graphicFrameLocks noGrp="1"/>
          </p:cNvGraphicFramePr>
          <p:nvPr>
            <p:ph idx="1"/>
          </p:nvPr>
        </p:nvGraphicFramePr>
        <p:xfrm>
          <a:off x="2133600" y="3848101"/>
          <a:ext cx="4686299" cy="1828800"/>
        </p:xfrm>
        <a:graphic>
          <a:graphicData uri="http://schemas.openxmlformats.org/drawingml/2006/table">
            <a:tbl>
              <a:tblPr/>
              <a:tblGrid>
                <a:gridCol w="937911"/>
                <a:gridCol w="936284"/>
                <a:gridCol w="937911"/>
                <a:gridCol w="936282"/>
                <a:gridCol w="937911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3" name="Rectangle 3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2192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Utilization = 12/52 + 10/40 + 10/30 = 81%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Utilization bound (N = 3) = 78%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Utilization bound test fails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But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taskset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is actually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schedulable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Schedule Timeline</a:t>
            </a:r>
          </a:p>
        </p:txBody>
      </p:sp>
      <p:sp>
        <p:nvSpPr>
          <p:cNvPr id="49155" name="Line 138"/>
          <p:cNvSpPr>
            <a:spLocks noChangeShapeType="1"/>
          </p:cNvSpPr>
          <p:nvPr/>
        </p:nvSpPr>
        <p:spPr bwMode="auto">
          <a:xfrm>
            <a:off x="323850" y="32750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6" name="Line 140"/>
          <p:cNvSpPr>
            <a:spLocks noChangeShapeType="1"/>
          </p:cNvSpPr>
          <p:nvPr/>
        </p:nvSpPr>
        <p:spPr bwMode="auto">
          <a:xfrm>
            <a:off x="323850" y="31226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7" name="Line 141"/>
          <p:cNvSpPr>
            <a:spLocks noChangeShapeType="1"/>
          </p:cNvSpPr>
          <p:nvPr/>
        </p:nvSpPr>
        <p:spPr bwMode="auto">
          <a:xfrm>
            <a:off x="1824038" y="31226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8" name="Line 142"/>
          <p:cNvSpPr>
            <a:spLocks noChangeShapeType="1"/>
          </p:cNvSpPr>
          <p:nvPr/>
        </p:nvSpPr>
        <p:spPr bwMode="auto">
          <a:xfrm>
            <a:off x="3371850" y="31480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9" name="Line 146"/>
          <p:cNvSpPr>
            <a:spLocks noChangeShapeType="1"/>
          </p:cNvSpPr>
          <p:nvPr/>
        </p:nvSpPr>
        <p:spPr bwMode="auto">
          <a:xfrm>
            <a:off x="4900613" y="31480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0" name="Line 148"/>
          <p:cNvSpPr>
            <a:spLocks noChangeShapeType="1"/>
          </p:cNvSpPr>
          <p:nvPr/>
        </p:nvSpPr>
        <p:spPr bwMode="auto">
          <a:xfrm>
            <a:off x="6456363" y="31226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1" name="Text Box 149"/>
          <p:cNvSpPr txBox="1">
            <a:spLocks noChangeArrowheads="1"/>
          </p:cNvSpPr>
          <p:nvPr/>
        </p:nvSpPr>
        <p:spPr bwMode="auto">
          <a:xfrm>
            <a:off x="147638" y="330835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9162" name="Text Box 150"/>
          <p:cNvSpPr txBox="1">
            <a:spLocks noChangeArrowheads="1"/>
          </p:cNvSpPr>
          <p:nvPr/>
        </p:nvSpPr>
        <p:spPr bwMode="auto">
          <a:xfrm>
            <a:off x="1590675" y="33083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49163" name="Text Box 151"/>
          <p:cNvSpPr txBox="1">
            <a:spLocks noChangeArrowheads="1"/>
          </p:cNvSpPr>
          <p:nvPr/>
        </p:nvSpPr>
        <p:spPr bwMode="auto">
          <a:xfrm>
            <a:off x="3198813" y="33083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49164" name="Text Box 152"/>
          <p:cNvSpPr txBox="1">
            <a:spLocks noChangeArrowheads="1"/>
          </p:cNvSpPr>
          <p:nvPr/>
        </p:nvSpPr>
        <p:spPr bwMode="auto">
          <a:xfrm>
            <a:off x="4641850" y="33083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49165" name="Text Box 153"/>
          <p:cNvSpPr txBox="1">
            <a:spLocks noChangeArrowheads="1"/>
          </p:cNvSpPr>
          <p:nvPr/>
        </p:nvSpPr>
        <p:spPr bwMode="auto">
          <a:xfrm>
            <a:off x="6197600" y="33083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49166" name="Line 154"/>
          <p:cNvSpPr>
            <a:spLocks noChangeShapeType="1"/>
          </p:cNvSpPr>
          <p:nvPr/>
        </p:nvSpPr>
        <p:spPr bwMode="auto">
          <a:xfrm>
            <a:off x="7964488" y="31559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7" name="Text Box 155"/>
          <p:cNvSpPr txBox="1">
            <a:spLocks noChangeArrowheads="1"/>
          </p:cNvSpPr>
          <p:nvPr/>
        </p:nvSpPr>
        <p:spPr bwMode="auto">
          <a:xfrm>
            <a:off x="7697788" y="33083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49168" name="Rectangle 157"/>
          <p:cNvSpPr>
            <a:spLocks noChangeArrowheads="1"/>
          </p:cNvSpPr>
          <p:nvPr/>
        </p:nvSpPr>
        <p:spPr bwMode="auto">
          <a:xfrm>
            <a:off x="323850" y="2927350"/>
            <a:ext cx="1500188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49169" name="Rectangle 158"/>
          <p:cNvSpPr>
            <a:spLocks noChangeArrowheads="1"/>
          </p:cNvSpPr>
          <p:nvPr/>
        </p:nvSpPr>
        <p:spPr bwMode="auto">
          <a:xfrm>
            <a:off x="4900613" y="29273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49170" name="Text Box 163"/>
          <p:cNvSpPr txBox="1">
            <a:spLocks noChangeArrowheads="1"/>
          </p:cNvSpPr>
          <p:nvPr/>
        </p:nvSpPr>
        <p:spPr bwMode="auto">
          <a:xfrm>
            <a:off x="8277225" y="32766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49171" name="Rectangle 164"/>
          <p:cNvSpPr>
            <a:spLocks noChangeArrowheads="1"/>
          </p:cNvSpPr>
          <p:nvPr/>
        </p:nvSpPr>
        <p:spPr bwMode="auto">
          <a:xfrm>
            <a:off x="323850" y="24384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49172" name="Rectangle 165"/>
          <p:cNvSpPr>
            <a:spLocks noChangeArrowheads="1"/>
          </p:cNvSpPr>
          <p:nvPr/>
        </p:nvSpPr>
        <p:spPr bwMode="auto">
          <a:xfrm>
            <a:off x="6464300" y="24384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49173" name="Rectangle 166"/>
          <p:cNvSpPr>
            <a:spLocks noChangeArrowheads="1"/>
          </p:cNvSpPr>
          <p:nvPr/>
        </p:nvSpPr>
        <p:spPr bwMode="auto">
          <a:xfrm>
            <a:off x="323850" y="1905000"/>
            <a:ext cx="1784350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49174" name="Rectangle 16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2192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zh-CN" sz="2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175" name="Rectangle 16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1219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If each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task runs on a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dedicated CPU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</a:t>
            </a:r>
          </a:p>
        </p:txBody>
      </p:sp>
      <p:sp>
        <p:nvSpPr>
          <p:cNvPr id="49176" name="Rectangle 16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23850" y="38481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If tasks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share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a single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CPU:</a:t>
            </a:r>
          </a:p>
        </p:txBody>
      </p:sp>
      <p:sp>
        <p:nvSpPr>
          <p:cNvPr id="49177" name="Line 170"/>
          <p:cNvSpPr>
            <a:spLocks noChangeShapeType="1"/>
          </p:cNvSpPr>
          <p:nvPr/>
        </p:nvSpPr>
        <p:spPr bwMode="auto">
          <a:xfrm>
            <a:off x="331788" y="59039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8" name="Line 171"/>
          <p:cNvSpPr>
            <a:spLocks noChangeShapeType="1"/>
          </p:cNvSpPr>
          <p:nvPr/>
        </p:nvSpPr>
        <p:spPr bwMode="auto">
          <a:xfrm>
            <a:off x="331788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9" name="Line 172"/>
          <p:cNvSpPr>
            <a:spLocks noChangeShapeType="1"/>
          </p:cNvSpPr>
          <p:nvPr/>
        </p:nvSpPr>
        <p:spPr bwMode="auto">
          <a:xfrm>
            <a:off x="1831975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80" name="Line 173"/>
          <p:cNvSpPr>
            <a:spLocks noChangeShapeType="1"/>
          </p:cNvSpPr>
          <p:nvPr/>
        </p:nvSpPr>
        <p:spPr bwMode="auto">
          <a:xfrm>
            <a:off x="3379788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81" name="Line 174"/>
          <p:cNvSpPr>
            <a:spLocks noChangeShapeType="1"/>
          </p:cNvSpPr>
          <p:nvPr/>
        </p:nvSpPr>
        <p:spPr bwMode="auto">
          <a:xfrm>
            <a:off x="4908550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82" name="Line 175"/>
          <p:cNvSpPr>
            <a:spLocks noChangeShapeType="1"/>
          </p:cNvSpPr>
          <p:nvPr/>
        </p:nvSpPr>
        <p:spPr bwMode="auto">
          <a:xfrm>
            <a:off x="6464300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83" name="Text Box 176"/>
          <p:cNvSpPr txBox="1">
            <a:spLocks noChangeArrowheads="1"/>
          </p:cNvSpPr>
          <p:nvPr/>
        </p:nvSpPr>
        <p:spPr bwMode="auto">
          <a:xfrm>
            <a:off x="155575" y="5937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9184" name="Text Box 177"/>
          <p:cNvSpPr txBox="1">
            <a:spLocks noChangeArrowheads="1"/>
          </p:cNvSpPr>
          <p:nvPr/>
        </p:nvSpPr>
        <p:spPr bwMode="auto">
          <a:xfrm>
            <a:off x="1598613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49185" name="Text Box 178"/>
          <p:cNvSpPr txBox="1">
            <a:spLocks noChangeArrowheads="1"/>
          </p:cNvSpPr>
          <p:nvPr/>
        </p:nvSpPr>
        <p:spPr bwMode="auto">
          <a:xfrm>
            <a:off x="3206750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49186" name="Text Box 179"/>
          <p:cNvSpPr txBox="1">
            <a:spLocks noChangeArrowheads="1"/>
          </p:cNvSpPr>
          <p:nvPr/>
        </p:nvSpPr>
        <p:spPr bwMode="auto">
          <a:xfrm>
            <a:off x="464978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49187" name="Text Box 180"/>
          <p:cNvSpPr txBox="1">
            <a:spLocks noChangeArrowheads="1"/>
          </p:cNvSpPr>
          <p:nvPr/>
        </p:nvSpPr>
        <p:spPr bwMode="auto">
          <a:xfrm>
            <a:off x="620553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49188" name="Line 181"/>
          <p:cNvSpPr>
            <a:spLocks noChangeShapeType="1"/>
          </p:cNvSpPr>
          <p:nvPr/>
        </p:nvSpPr>
        <p:spPr bwMode="auto">
          <a:xfrm>
            <a:off x="7972425" y="57848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189" name="Text Box 182"/>
          <p:cNvSpPr txBox="1">
            <a:spLocks noChangeArrowheads="1"/>
          </p:cNvSpPr>
          <p:nvPr/>
        </p:nvSpPr>
        <p:spPr bwMode="auto">
          <a:xfrm>
            <a:off x="7705725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49190" name="Rectangle 183"/>
          <p:cNvSpPr>
            <a:spLocks noChangeArrowheads="1"/>
          </p:cNvSpPr>
          <p:nvPr/>
        </p:nvSpPr>
        <p:spPr bwMode="auto">
          <a:xfrm>
            <a:off x="331788" y="5556250"/>
            <a:ext cx="150018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49191" name="Rectangle 184"/>
          <p:cNvSpPr>
            <a:spLocks noChangeArrowheads="1"/>
          </p:cNvSpPr>
          <p:nvPr/>
        </p:nvSpPr>
        <p:spPr bwMode="auto">
          <a:xfrm>
            <a:off x="4908550" y="55562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49192" name="Text Box 185"/>
          <p:cNvSpPr txBox="1">
            <a:spLocks noChangeArrowheads="1"/>
          </p:cNvSpPr>
          <p:nvPr/>
        </p:nvSpPr>
        <p:spPr bwMode="auto">
          <a:xfrm>
            <a:off x="8285163" y="59055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49193" name="Rectangle 186"/>
          <p:cNvSpPr>
            <a:spLocks noChangeArrowheads="1"/>
          </p:cNvSpPr>
          <p:nvPr/>
        </p:nvSpPr>
        <p:spPr bwMode="auto">
          <a:xfrm>
            <a:off x="1879600" y="50673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49194" name="Rectangle 187"/>
          <p:cNvSpPr>
            <a:spLocks noChangeArrowheads="1"/>
          </p:cNvSpPr>
          <p:nvPr/>
        </p:nvSpPr>
        <p:spPr bwMode="auto">
          <a:xfrm>
            <a:off x="6472238" y="5067300"/>
            <a:ext cx="1500187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49195" name="Rectangle 188"/>
          <p:cNvSpPr>
            <a:spLocks noChangeArrowheads="1"/>
          </p:cNvSpPr>
          <p:nvPr/>
        </p:nvSpPr>
        <p:spPr bwMode="auto">
          <a:xfrm>
            <a:off x="3382963" y="4533900"/>
            <a:ext cx="1525587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49196" name="Rectangle 189"/>
          <p:cNvSpPr>
            <a:spLocks noChangeArrowheads="1"/>
          </p:cNvSpPr>
          <p:nvPr/>
        </p:nvSpPr>
        <p:spPr bwMode="auto">
          <a:xfrm>
            <a:off x="7964488" y="4533900"/>
            <a:ext cx="504825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Response Time Analysis (RTA)</a:t>
            </a:r>
          </a:p>
        </p:txBody>
      </p:sp>
      <p:sp>
        <p:nvSpPr>
          <p:cNvPr id="50179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46482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Where hp(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is the set of tasks with higher priority than task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i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Solve this equation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recursively for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baseline="-25000" dirty="0" err="1" smtClean="0">
                <a:solidFill>
                  <a:srgbClr val="000000"/>
                </a:solidFill>
                <a:ea typeface="宋体" pitchFamily="2" charset="-122"/>
              </a:rPr>
              <a:t>i</a:t>
            </a:r>
            <a:endParaRPr lang="en-US" altLang="zh-CN" baseline="-25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Let’s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explain this equation with the example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taskset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018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886075"/>
            <a:ext cx="54197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95300" y="1419225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Assuming no resource sharing (no critical sections)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For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synchronous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taskset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: all tasks are released at time 0 simultaneously. This is the worst-case: if the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taskset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is schedulable with this assumption, then it will be schedulable for any other release offset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Task 1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Highest priority task, no interference from other tasks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R1 = C1 + 0 = 10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R1 &lt; D1, so T1 is schedulable</a:t>
            </a:r>
          </a:p>
        </p:txBody>
      </p:sp>
      <p:sp>
        <p:nvSpPr>
          <p:cNvPr id="51204" name="Line 70"/>
          <p:cNvSpPr>
            <a:spLocks noChangeShapeType="1"/>
          </p:cNvSpPr>
          <p:nvPr/>
        </p:nvSpPr>
        <p:spPr bwMode="auto">
          <a:xfrm>
            <a:off x="333375" y="392906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Line 71"/>
          <p:cNvSpPr>
            <a:spLocks noChangeShapeType="1"/>
          </p:cNvSpPr>
          <p:nvPr/>
        </p:nvSpPr>
        <p:spPr bwMode="auto">
          <a:xfrm>
            <a:off x="333375" y="377666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Line 72"/>
          <p:cNvSpPr>
            <a:spLocks noChangeShapeType="1"/>
          </p:cNvSpPr>
          <p:nvPr/>
        </p:nvSpPr>
        <p:spPr bwMode="auto">
          <a:xfrm>
            <a:off x="1833563" y="377666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7" name="Line 73"/>
          <p:cNvSpPr>
            <a:spLocks noChangeShapeType="1"/>
          </p:cNvSpPr>
          <p:nvPr/>
        </p:nvSpPr>
        <p:spPr bwMode="auto">
          <a:xfrm>
            <a:off x="3381375" y="380206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Line 74"/>
          <p:cNvSpPr>
            <a:spLocks noChangeShapeType="1"/>
          </p:cNvSpPr>
          <p:nvPr/>
        </p:nvSpPr>
        <p:spPr bwMode="auto">
          <a:xfrm>
            <a:off x="4910138" y="380206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9" name="Line 75"/>
          <p:cNvSpPr>
            <a:spLocks noChangeShapeType="1"/>
          </p:cNvSpPr>
          <p:nvPr/>
        </p:nvSpPr>
        <p:spPr bwMode="auto">
          <a:xfrm>
            <a:off x="6465888" y="377666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0" name="Text Box 76"/>
          <p:cNvSpPr txBox="1">
            <a:spLocks noChangeArrowheads="1"/>
          </p:cNvSpPr>
          <p:nvPr/>
        </p:nvSpPr>
        <p:spPr bwMode="auto">
          <a:xfrm>
            <a:off x="157163" y="39624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1211" name="Text Box 77"/>
          <p:cNvSpPr txBox="1">
            <a:spLocks noChangeArrowheads="1"/>
          </p:cNvSpPr>
          <p:nvPr/>
        </p:nvSpPr>
        <p:spPr bwMode="auto">
          <a:xfrm>
            <a:off x="1600200" y="39624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1212" name="Text Box 78"/>
          <p:cNvSpPr txBox="1">
            <a:spLocks noChangeArrowheads="1"/>
          </p:cNvSpPr>
          <p:nvPr/>
        </p:nvSpPr>
        <p:spPr bwMode="auto">
          <a:xfrm>
            <a:off x="3208338" y="39624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51213" name="Text Box 79"/>
          <p:cNvSpPr txBox="1">
            <a:spLocks noChangeArrowheads="1"/>
          </p:cNvSpPr>
          <p:nvPr/>
        </p:nvSpPr>
        <p:spPr bwMode="auto">
          <a:xfrm>
            <a:off x="4651375" y="39624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51214" name="Text Box 80"/>
          <p:cNvSpPr txBox="1">
            <a:spLocks noChangeArrowheads="1"/>
          </p:cNvSpPr>
          <p:nvPr/>
        </p:nvSpPr>
        <p:spPr bwMode="auto">
          <a:xfrm>
            <a:off x="6207125" y="39624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51215" name="Line 81"/>
          <p:cNvSpPr>
            <a:spLocks noChangeShapeType="1"/>
          </p:cNvSpPr>
          <p:nvPr/>
        </p:nvSpPr>
        <p:spPr bwMode="auto">
          <a:xfrm>
            <a:off x="7974013" y="3810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Text Box 82"/>
          <p:cNvSpPr txBox="1">
            <a:spLocks noChangeArrowheads="1"/>
          </p:cNvSpPr>
          <p:nvPr/>
        </p:nvSpPr>
        <p:spPr bwMode="auto">
          <a:xfrm>
            <a:off x="7707313" y="39624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667731" name="Rectangle 83"/>
          <p:cNvSpPr>
            <a:spLocks noChangeArrowheads="1"/>
          </p:cNvSpPr>
          <p:nvPr/>
        </p:nvSpPr>
        <p:spPr bwMode="auto">
          <a:xfrm>
            <a:off x="333375" y="3581400"/>
            <a:ext cx="1500188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667732" name="Rectangle 84"/>
          <p:cNvSpPr>
            <a:spLocks noChangeArrowheads="1"/>
          </p:cNvSpPr>
          <p:nvPr/>
        </p:nvSpPr>
        <p:spPr bwMode="auto">
          <a:xfrm>
            <a:off x="4910138" y="358140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1219" name="Text Box 85"/>
          <p:cNvSpPr txBox="1">
            <a:spLocks noChangeArrowheads="1"/>
          </p:cNvSpPr>
          <p:nvPr/>
        </p:nvSpPr>
        <p:spPr bwMode="auto">
          <a:xfrm>
            <a:off x="8286750" y="393065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31" grpId="0" animBg="1"/>
      <p:bldP spid="6677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Task 2</a:t>
            </a:r>
          </a:p>
        </p:txBody>
      </p:sp>
      <p:graphicFrame>
        <p:nvGraphicFramePr>
          <p:cNvPr id="1026" name="Object 78"/>
          <p:cNvGraphicFramePr>
            <a:graphicFrameLocks noChangeAspect="1"/>
          </p:cNvGraphicFramePr>
          <p:nvPr>
            <p:ph idx="1"/>
          </p:nvPr>
        </p:nvGraphicFramePr>
        <p:xfrm>
          <a:off x="4514850" y="3697288"/>
          <a:ext cx="114300" cy="177800"/>
        </p:xfrm>
        <a:graphic>
          <a:graphicData uri="http://schemas.openxmlformats.org/presentationml/2006/ole">
            <p:oleObj spid="_x0000_s1026" name="Equation" r:id="rId4" imgW="114120" imgH="177480" progId="">
              <p:embed/>
            </p:oleObj>
          </a:graphicData>
        </a:graphic>
      </p:graphicFrame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175" y="1085850"/>
            <a:ext cx="8759825" cy="29686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Medium priority task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R2 = C2 + ceil(R2/T1)*C1 = 10 + ceil(R2/30)*10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Solve for R2 recursively, starting with R2 = C2 = 10: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R2 = 10 + ceil(10/30)*10 = 20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R2 = 10 + ceil(20/30)*20 = 20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Hence R2 = 20 &lt; D2 = 40, so T2 is schedulable</a:t>
            </a:r>
          </a:p>
        </p:txBody>
      </p:sp>
      <p:sp>
        <p:nvSpPr>
          <p:cNvPr id="1029" name="Line 53"/>
          <p:cNvSpPr>
            <a:spLocks noChangeShapeType="1"/>
          </p:cNvSpPr>
          <p:nvPr/>
        </p:nvSpPr>
        <p:spPr bwMode="auto">
          <a:xfrm>
            <a:off x="428625" y="5245100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0" name="Line 54"/>
          <p:cNvSpPr>
            <a:spLocks noChangeShapeType="1"/>
          </p:cNvSpPr>
          <p:nvPr/>
        </p:nvSpPr>
        <p:spPr bwMode="auto">
          <a:xfrm>
            <a:off x="428625" y="50927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1" name="Line 55"/>
          <p:cNvSpPr>
            <a:spLocks noChangeShapeType="1"/>
          </p:cNvSpPr>
          <p:nvPr/>
        </p:nvSpPr>
        <p:spPr bwMode="auto">
          <a:xfrm>
            <a:off x="1928813" y="50927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2" name="Line 56"/>
          <p:cNvSpPr>
            <a:spLocks noChangeShapeType="1"/>
          </p:cNvSpPr>
          <p:nvPr/>
        </p:nvSpPr>
        <p:spPr bwMode="auto">
          <a:xfrm>
            <a:off x="3476625" y="51181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3" name="Line 57"/>
          <p:cNvSpPr>
            <a:spLocks noChangeShapeType="1"/>
          </p:cNvSpPr>
          <p:nvPr/>
        </p:nvSpPr>
        <p:spPr bwMode="auto">
          <a:xfrm>
            <a:off x="5005388" y="51181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" name="Line 58"/>
          <p:cNvSpPr>
            <a:spLocks noChangeShapeType="1"/>
          </p:cNvSpPr>
          <p:nvPr/>
        </p:nvSpPr>
        <p:spPr bwMode="auto">
          <a:xfrm>
            <a:off x="6561138" y="50927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" name="Text Box 59"/>
          <p:cNvSpPr txBox="1">
            <a:spLocks noChangeArrowheads="1"/>
          </p:cNvSpPr>
          <p:nvPr/>
        </p:nvSpPr>
        <p:spPr bwMode="auto">
          <a:xfrm>
            <a:off x="252413" y="5278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036" name="Text Box 60"/>
          <p:cNvSpPr txBox="1">
            <a:spLocks noChangeArrowheads="1"/>
          </p:cNvSpPr>
          <p:nvPr/>
        </p:nvSpPr>
        <p:spPr bwMode="auto">
          <a:xfrm>
            <a:off x="1695450" y="527843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1037" name="Text Box 61"/>
          <p:cNvSpPr txBox="1">
            <a:spLocks noChangeArrowheads="1"/>
          </p:cNvSpPr>
          <p:nvPr/>
        </p:nvSpPr>
        <p:spPr bwMode="auto">
          <a:xfrm>
            <a:off x="3303588" y="527843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1038" name="Text Box 62"/>
          <p:cNvSpPr txBox="1">
            <a:spLocks noChangeArrowheads="1"/>
          </p:cNvSpPr>
          <p:nvPr/>
        </p:nvSpPr>
        <p:spPr bwMode="auto">
          <a:xfrm>
            <a:off x="4746625" y="527843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1039" name="Text Box 63"/>
          <p:cNvSpPr txBox="1">
            <a:spLocks noChangeArrowheads="1"/>
          </p:cNvSpPr>
          <p:nvPr/>
        </p:nvSpPr>
        <p:spPr bwMode="auto">
          <a:xfrm>
            <a:off x="6302375" y="527843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1040" name="Line 64"/>
          <p:cNvSpPr>
            <a:spLocks noChangeShapeType="1"/>
          </p:cNvSpPr>
          <p:nvPr/>
        </p:nvSpPr>
        <p:spPr bwMode="auto">
          <a:xfrm>
            <a:off x="8069263" y="512603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41" name="Text Box 65"/>
          <p:cNvSpPr txBox="1">
            <a:spLocks noChangeArrowheads="1"/>
          </p:cNvSpPr>
          <p:nvPr/>
        </p:nvSpPr>
        <p:spPr bwMode="auto">
          <a:xfrm>
            <a:off x="7802563" y="527843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428625" y="4897438"/>
            <a:ext cx="1500188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1043" name="Rectangle 67"/>
          <p:cNvSpPr>
            <a:spLocks noChangeArrowheads="1"/>
          </p:cNvSpPr>
          <p:nvPr/>
        </p:nvSpPr>
        <p:spPr bwMode="auto">
          <a:xfrm>
            <a:off x="5005388" y="4897438"/>
            <a:ext cx="1555750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1044" name="Text Box 68"/>
          <p:cNvSpPr txBox="1">
            <a:spLocks noChangeArrowheads="1"/>
          </p:cNvSpPr>
          <p:nvPr/>
        </p:nvSpPr>
        <p:spPr bwMode="auto">
          <a:xfrm>
            <a:off x="8382000" y="5246688"/>
            <a:ext cx="682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1045" name="Rectangle 69"/>
          <p:cNvSpPr>
            <a:spLocks noChangeArrowheads="1"/>
          </p:cNvSpPr>
          <p:nvPr/>
        </p:nvSpPr>
        <p:spPr bwMode="auto">
          <a:xfrm>
            <a:off x="1976438" y="4408488"/>
            <a:ext cx="1500187" cy="3476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1046" name="Rectangle 70"/>
          <p:cNvSpPr>
            <a:spLocks noChangeArrowheads="1"/>
          </p:cNvSpPr>
          <p:nvPr/>
        </p:nvSpPr>
        <p:spPr bwMode="auto">
          <a:xfrm>
            <a:off x="6569075" y="4408488"/>
            <a:ext cx="1500188" cy="3476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Definition: Task &amp; Job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task is an infinite sequence of jobs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5</a:t>
            </a:fld>
            <a:endParaRPr lang="it-IT" altLang="zh-CN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162300"/>
            <a:ext cx="912607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Task 3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4514850" y="3697288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">
              <p:embed/>
            </p:oleObj>
          </a:graphicData>
        </a:graphic>
      </p:graphicFrame>
      <p:sp>
        <p:nvSpPr>
          <p:cNvPr id="20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175" y="990600"/>
            <a:ext cx="8759825" cy="54673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Low priority task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R3 = C3 + ceil(R3/T1)*C1 + ceil(R3/T2)*C2 = 12 + ceil(R3/30)*10 + ceil(R3/40)*10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Solve for R3 recursively, starting with R3 = C3 = 12: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R3 = 12 + ceil(12/30)*10 + ceil(12/40)*10 = 32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R3 = 12 + ceil(32/30)*10 + ceil(32/40)*10 = 42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R3 = 12 + ceil(42/30)*10 + ceil(42/40)*10 = 52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R3 = 12 + ceil(52/30)*10 + ceil(52/40)*10 = 52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Hence R3 = 52 = D3 = 52, so T3 is schedulable</a:t>
            </a:r>
          </a:p>
        </p:txBody>
      </p:sp>
      <p:sp>
        <p:nvSpPr>
          <p:cNvPr id="2053" name="Line 56"/>
          <p:cNvSpPr>
            <a:spLocks noChangeShapeType="1"/>
          </p:cNvSpPr>
          <p:nvPr/>
        </p:nvSpPr>
        <p:spPr bwMode="auto">
          <a:xfrm>
            <a:off x="331788" y="59039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4" name="Line 57"/>
          <p:cNvSpPr>
            <a:spLocks noChangeShapeType="1"/>
          </p:cNvSpPr>
          <p:nvPr/>
        </p:nvSpPr>
        <p:spPr bwMode="auto">
          <a:xfrm>
            <a:off x="331788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5" name="Line 58"/>
          <p:cNvSpPr>
            <a:spLocks noChangeShapeType="1"/>
          </p:cNvSpPr>
          <p:nvPr/>
        </p:nvSpPr>
        <p:spPr bwMode="auto">
          <a:xfrm>
            <a:off x="1831975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6" name="Line 59"/>
          <p:cNvSpPr>
            <a:spLocks noChangeShapeType="1"/>
          </p:cNvSpPr>
          <p:nvPr/>
        </p:nvSpPr>
        <p:spPr bwMode="auto">
          <a:xfrm>
            <a:off x="3379788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7" name="Line 60"/>
          <p:cNvSpPr>
            <a:spLocks noChangeShapeType="1"/>
          </p:cNvSpPr>
          <p:nvPr/>
        </p:nvSpPr>
        <p:spPr bwMode="auto">
          <a:xfrm>
            <a:off x="4908550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" name="Line 61"/>
          <p:cNvSpPr>
            <a:spLocks noChangeShapeType="1"/>
          </p:cNvSpPr>
          <p:nvPr/>
        </p:nvSpPr>
        <p:spPr bwMode="auto">
          <a:xfrm>
            <a:off x="6464300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9" name="Text Box 62"/>
          <p:cNvSpPr txBox="1">
            <a:spLocks noChangeArrowheads="1"/>
          </p:cNvSpPr>
          <p:nvPr/>
        </p:nvSpPr>
        <p:spPr bwMode="auto">
          <a:xfrm>
            <a:off x="155575" y="5937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060" name="Text Box 63"/>
          <p:cNvSpPr txBox="1">
            <a:spLocks noChangeArrowheads="1"/>
          </p:cNvSpPr>
          <p:nvPr/>
        </p:nvSpPr>
        <p:spPr bwMode="auto">
          <a:xfrm>
            <a:off x="1598613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2061" name="Text Box 64"/>
          <p:cNvSpPr txBox="1">
            <a:spLocks noChangeArrowheads="1"/>
          </p:cNvSpPr>
          <p:nvPr/>
        </p:nvSpPr>
        <p:spPr bwMode="auto">
          <a:xfrm>
            <a:off x="3206750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2062" name="Text Box 65"/>
          <p:cNvSpPr txBox="1">
            <a:spLocks noChangeArrowheads="1"/>
          </p:cNvSpPr>
          <p:nvPr/>
        </p:nvSpPr>
        <p:spPr bwMode="auto">
          <a:xfrm>
            <a:off x="464978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2063" name="Text Box 66"/>
          <p:cNvSpPr txBox="1">
            <a:spLocks noChangeArrowheads="1"/>
          </p:cNvSpPr>
          <p:nvPr/>
        </p:nvSpPr>
        <p:spPr bwMode="auto">
          <a:xfrm>
            <a:off x="620553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2064" name="Line 67"/>
          <p:cNvSpPr>
            <a:spLocks noChangeShapeType="1"/>
          </p:cNvSpPr>
          <p:nvPr/>
        </p:nvSpPr>
        <p:spPr bwMode="auto">
          <a:xfrm>
            <a:off x="7972425" y="57848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5" name="Text Box 68"/>
          <p:cNvSpPr txBox="1">
            <a:spLocks noChangeArrowheads="1"/>
          </p:cNvSpPr>
          <p:nvPr/>
        </p:nvSpPr>
        <p:spPr bwMode="auto">
          <a:xfrm>
            <a:off x="7705725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2066" name="Rectangle 69"/>
          <p:cNvSpPr>
            <a:spLocks noChangeArrowheads="1"/>
          </p:cNvSpPr>
          <p:nvPr/>
        </p:nvSpPr>
        <p:spPr bwMode="auto">
          <a:xfrm>
            <a:off x="331788" y="5556250"/>
            <a:ext cx="150018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2067" name="Rectangle 70"/>
          <p:cNvSpPr>
            <a:spLocks noChangeArrowheads="1"/>
          </p:cNvSpPr>
          <p:nvPr/>
        </p:nvSpPr>
        <p:spPr bwMode="auto">
          <a:xfrm>
            <a:off x="4908550" y="55562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2068" name="Text Box 71"/>
          <p:cNvSpPr txBox="1">
            <a:spLocks noChangeArrowheads="1"/>
          </p:cNvSpPr>
          <p:nvPr/>
        </p:nvSpPr>
        <p:spPr bwMode="auto">
          <a:xfrm>
            <a:off x="8285163" y="59055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2069" name="Rectangle 72"/>
          <p:cNvSpPr>
            <a:spLocks noChangeArrowheads="1"/>
          </p:cNvSpPr>
          <p:nvPr/>
        </p:nvSpPr>
        <p:spPr bwMode="auto">
          <a:xfrm>
            <a:off x="1879600" y="50673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2070" name="Rectangle 73"/>
          <p:cNvSpPr>
            <a:spLocks noChangeArrowheads="1"/>
          </p:cNvSpPr>
          <p:nvPr/>
        </p:nvSpPr>
        <p:spPr bwMode="auto">
          <a:xfrm>
            <a:off x="6472238" y="5067300"/>
            <a:ext cx="1500187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2071" name="Rectangle 74"/>
          <p:cNvSpPr>
            <a:spLocks noChangeArrowheads="1"/>
          </p:cNvSpPr>
          <p:nvPr/>
        </p:nvSpPr>
        <p:spPr bwMode="auto">
          <a:xfrm>
            <a:off x="3382963" y="4533900"/>
            <a:ext cx="1525587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2072" name="Rectangle 75"/>
          <p:cNvSpPr>
            <a:spLocks noChangeArrowheads="1"/>
          </p:cNvSpPr>
          <p:nvPr/>
        </p:nvSpPr>
        <p:spPr bwMode="auto">
          <a:xfrm>
            <a:off x="7964488" y="4533900"/>
            <a:ext cx="504825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Intuition behind RTA I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Initially R3 = 12</a:t>
            </a:r>
          </a:p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We have not taken into account any preemption yet from T1 and T2 yet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331788" y="59039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331788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1831975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379788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4908550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6464300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55575" y="5937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1598613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206750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464978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20553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7972425" y="57848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7705725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331788" y="5556250"/>
            <a:ext cx="150018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4908550" y="55562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8285163" y="59055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1879600" y="50673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6472238" y="5067300"/>
            <a:ext cx="1500187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306388" y="4533900"/>
            <a:ext cx="1809750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52247" name="Line 24"/>
          <p:cNvSpPr>
            <a:spLocks noChangeShapeType="1"/>
          </p:cNvSpPr>
          <p:nvPr/>
        </p:nvSpPr>
        <p:spPr bwMode="auto">
          <a:xfrm flipV="1">
            <a:off x="2116138" y="41910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8" name="Rectangle 25"/>
          <p:cNvSpPr>
            <a:spLocks noChangeArrowheads="1"/>
          </p:cNvSpPr>
          <p:nvPr/>
        </p:nvSpPr>
        <p:spPr bwMode="auto">
          <a:xfrm>
            <a:off x="2116138" y="39624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Intuition behind RTA II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R3 = 12 + ceil(12/30)*10 + ceil(12/40)*10 = 32</a:t>
            </a:r>
          </a:p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T1 preempts T3 once, and T2 preempts T3 once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31788" y="59039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31788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831975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379788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908550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6464300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55575" y="5937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1598613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206750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464978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620553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7972425" y="57848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7705725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331788" y="5556250"/>
            <a:ext cx="150018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4908550" y="55562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8285163" y="59055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1879600" y="50673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6472238" y="5067300"/>
            <a:ext cx="1500187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3379788" y="4533900"/>
            <a:ext cx="1809750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V="1">
            <a:off x="5189538" y="43053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5189538" y="40767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Intuition behind RTA III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R3 = 12 + ceil(32/30)*10 + ceil(32/40)*10 = 42</a:t>
            </a:r>
          </a:p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T1 preempts T3 twice, and T2 preempts T3 once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31788" y="59039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331788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831975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379788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908550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464300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55575" y="5937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598613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206750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64978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20553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7972425" y="57848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7705725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331788" y="5556250"/>
            <a:ext cx="150018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4908550" y="55562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8285163" y="59055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1879600" y="50673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6472238" y="5067300"/>
            <a:ext cx="1500187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3379788" y="4533900"/>
            <a:ext cx="1528762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V="1">
            <a:off x="6969125" y="43624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6969125" y="40767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42</a:t>
            </a: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6464300" y="4533900"/>
            <a:ext cx="504825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Intuition behind RTA IV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R3 = 12 + ceil(42/30)*10 + ceil(42/40)*10 = 52</a:t>
            </a:r>
          </a:p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T1 preempts T3 twice, and T2 preempts T3 twice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331788" y="59039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331788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1831975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3379788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4908550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6464300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55575" y="5937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598613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206750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464978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20553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7972425" y="57848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7705725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331788" y="5556250"/>
            <a:ext cx="150018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4908550" y="55562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8285163" y="59055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1879600" y="50673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6472238" y="5067300"/>
            <a:ext cx="1500187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3379788" y="4533900"/>
            <a:ext cx="1528762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V="1">
            <a:off x="8462963" y="43624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8504238" y="40767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52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970838" y="4533900"/>
            <a:ext cx="504825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Intuition behind RTA V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R3 = 12 + ceil(52/30)*10 + ceil(52/40)*10 = 52</a:t>
            </a:r>
          </a:p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T1 preempts T3 twice, and T2 preempts T3 twice</a:t>
            </a:r>
          </a:p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Recursive equation has converged, hence 52 is the worst-case response time of T3 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331788" y="5903913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331788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1831975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379788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908550" y="57769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6464300" y="57515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55575" y="5937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98613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206750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20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464978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30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6205538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40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7972425" y="57848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7705725" y="593725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50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31788" y="5556250"/>
            <a:ext cx="150018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4908550" y="5556250"/>
            <a:ext cx="155575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8285163" y="5905500"/>
            <a:ext cx="682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1879600" y="5067300"/>
            <a:ext cx="1500188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6472238" y="5067300"/>
            <a:ext cx="1500187" cy="347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T2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3379788" y="4533900"/>
            <a:ext cx="1528762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8462963" y="43624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8504238" y="40767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52</a:t>
            </a: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7970838" y="4533900"/>
            <a:ext cx="504825" cy="34766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T3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smtClean="0">
                <a:ea typeface="宋体" pitchFamily="2" charset="-122"/>
              </a:rPr>
              <a:t>Preemptive vs. Non-Preemptive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312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4613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648700" cy="665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Types of Tasks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Periodic task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Triggered at fixed periods by a timer</a:t>
            </a:r>
          </a:p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Aperiodic</a:t>
            </a:r>
            <a:r>
              <a:rPr lang="en-US" altLang="zh-CN" dirty="0" smtClean="0">
                <a:ea typeface="宋体" pitchFamily="2" charset="-122"/>
              </a:rPr>
              <a:t> task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Triggered by external interrupts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Sporadic task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Triggered by external interrupts, but with minimum inter-arrival time (MIT) between interrupts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Can be treated as a periodic task with period equal to MIT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We typically assume periodic task model for </a:t>
            </a:r>
            <a:r>
              <a:rPr lang="en-US" altLang="zh-CN" dirty="0" err="1" smtClean="0">
                <a:ea typeface="宋体" pitchFamily="2" charset="-122"/>
              </a:rPr>
              <a:t>schedulability</a:t>
            </a:r>
            <a:r>
              <a:rPr lang="en-US" altLang="zh-CN" dirty="0" smtClean="0">
                <a:ea typeface="宋体" pitchFamily="2" charset="-122"/>
              </a:rPr>
              <a:t> analysis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01858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9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85720" y="5128342"/>
            <a:ext cx="8572560" cy="115817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ea typeface="宋体" pitchFamily="2" charset="-122"/>
              </a:rPr>
              <a:t>If C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(execution time of Tau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)≥ T</a:t>
            </a:r>
            <a:r>
              <a:rPr lang="en-US" altLang="zh-CN" baseline="-25000" dirty="0" smtClean="0">
                <a:ea typeface="宋体" pitchFamily="2" charset="-122"/>
              </a:rPr>
              <a:t>1 </a:t>
            </a:r>
            <a:r>
              <a:rPr lang="en-US" altLang="zh-CN" dirty="0" smtClean="0">
                <a:ea typeface="宋体" pitchFamily="2" charset="-122"/>
              </a:rPr>
              <a:t>(period of Tau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), then system is non-schedulable with arbitrarily small utilization (when C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goes to 0 and T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goes to infinity)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52400"/>
            <a:ext cx="6826250" cy="497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Scheduling anomaly: doubling the processor speed (reducing task execution times by half) makes Tau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miss its deadline</a:t>
            </a:r>
            <a:endParaRPr lang="zh-CN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7924800" cy="546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410200"/>
            <a:ext cx="8096280" cy="9715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Tau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can preempt Tau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only if </a:t>
            </a:r>
            <a:r>
              <a:rPr lang="en-US" altLang="zh-CN" dirty="0" smtClean="0">
                <a:solidFill>
                  <a:srgbClr val="FF0000"/>
                </a:solidFill>
              </a:rPr>
              <a:t>priority</a:t>
            </a:r>
            <a:r>
              <a:rPr lang="en-US" altLang="zh-CN" dirty="0" smtClean="0"/>
              <a:t> of Tau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is strictly greater than </a:t>
            </a:r>
            <a:r>
              <a:rPr lang="en-US" altLang="zh-CN" dirty="0" smtClean="0">
                <a:solidFill>
                  <a:srgbClr val="FF0000"/>
                </a:solidFill>
              </a:rPr>
              <a:t>preemption threshold </a:t>
            </a:r>
            <a:r>
              <a:rPr lang="en-US" altLang="zh-CN" dirty="0" smtClean="0"/>
              <a:t>of Tau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0"/>
            <a:ext cx="65722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51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85720" y="5362560"/>
            <a:ext cx="8572560" cy="14954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ea typeface="宋体" pitchFamily="2" charset="-122"/>
              </a:rPr>
              <a:t>Insert yield() statements into task code as preemption points, while ensuring that any code segment between two consecutive yield() statements has execution time not exceeding the longest non-preemptive section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658100" cy="53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 smtClean="0">
                <a:ea typeface="宋体" pitchFamily="2" charset="-122"/>
              </a:rPr>
              <a:t>Jitters and How to Reduce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Input Jitter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72" y="1085850"/>
            <a:ext cx="878995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Output Jitter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059" y="1085850"/>
            <a:ext cx="8982941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IO Jitter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631" y="1085850"/>
            <a:ext cx="8837794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Three Methods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342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Three methods can be used to reduce the jitter caused by task interference:</a:t>
            </a:r>
          </a:p>
          <a:p>
            <a:pPr lvl="1"/>
            <a:r>
              <a:rPr lang="en-US" altLang="zh-CN" sz="2800" smtClean="0">
                <a:ea typeface="宋体" pitchFamily="2" charset="-122"/>
              </a:rPr>
              <a:t>1. Task Splitting</a:t>
            </a:r>
          </a:p>
          <a:p>
            <a:pPr lvl="1"/>
            <a:r>
              <a:rPr lang="en-US" altLang="zh-CN" sz="2800" smtClean="0">
                <a:ea typeface="宋体" pitchFamily="2" charset="-122"/>
              </a:rPr>
              <a:t>2. Advancing Deadlines</a:t>
            </a:r>
          </a:p>
          <a:p>
            <a:pPr lvl="1"/>
            <a:r>
              <a:rPr lang="en-US" altLang="zh-CN" sz="2800" smtClean="0">
                <a:ea typeface="宋体" pitchFamily="2" charset="-122"/>
              </a:rPr>
              <a:t>3. Non Preemptive Scheduling</a:t>
            </a:r>
            <a:endParaRPr lang="zh-CN" altLang="en-US" sz="280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Periodic Task </a:t>
            </a:r>
            <a:r>
              <a:rPr lang="en-US" altLang="zh-CN" dirty="0" err="1" smtClean="0"/>
              <a:t>Params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85860"/>
            <a:ext cx="6972300" cy="527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Task Splitting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44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Force input and output parts to execute in a time-triggered fashion, using timers: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300" y="2667000"/>
            <a:ext cx="4343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90265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Task Splitting: Advantages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54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Jitter is reduced at the minimum possible value;</a:t>
            </a:r>
          </a:p>
          <a:p>
            <a:r>
              <a:rPr lang="en-US" altLang="zh-CN" sz="3200" smtClean="0">
                <a:ea typeface="宋体" pitchFamily="2" charset="-122"/>
              </a:rPr>
              <a:t>If input and output parts are small, this method is effective for any task, independently of the scheduler and task parameters.</a:t>
            </a:r>
            <a:endParaRPr lang="zh-CN" altLang="en-US" sz="320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Task Splitting: Disadvantages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64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Extra implementation efforts</a:t>
            </a:r>
          </a:p>
          <a:p>
            <a:r>
              <a:rPr lang="en-US" altLang="zh-CN" smtClean="0">
                <a:ea typeface="宋体" pitchFamily="2" charset="-122"/>
              </a:rPr>
              <a:t>Jitter is reduced at the expense of increased delay</a:t>
            </a:r>
          </a:p>
          <a:p>
            <a:r>
              <a:rPr lang="en-US" altLang="zh-CN" smtClean="0">
                <a:ea typeface="宋体" pitchFamily="2" charset="-122"/>
              </a:rPr>
              <a:t>Input and output parts create extra interference which complicates the analysis and reduces schedulability;</a:t>
            </a:r>
          </a:p>
          <a:p>
            <a:r>
              <a:rPr lang="en-US" altLang="zh-CN" smtClean="0">
                <a:ea typeface="宋体" pitchFamily="2" charset="-122"/>
              </a:rPr>
              <a:t>Input and output parts may compete and need to be scheduled with some policy.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Interfering I/O parts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75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66838"/>
            <a:ext cx="91535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Advancing Deadlines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85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Advance (reduce) task deadlines to reduce the active window in which jobs can be executed:</a:t>
            </a:r>
            <a:endParaRPr lang="zh-CN" altLang="en-US" sz="3200" smtClean="0">
              <a:ea typeface="宋体" pitchFamily="2" charset="-122"/>
            </a:endParaRPr>
          </a:p>
        </p:txBody>
      </p:sp>
      <p:pic>
        <p:nvPicPr>
          <p:cNvPr id="1085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855913"/>
            <a:ext cx="8812212" cy="36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Advancing Deadlines: Advantages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95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Easy to implement (no special support is required from the OS)</a:t>
            </a:r>
          </a:p>
          <a:p>
            <a:r>
              <a:rPr lang="en-US" altLang="zh-CN" sz="3200" smtClean="0">
                <a:ea typeface="宋体" pitchFamily="2" charset="-122"/>
              </a:rPr>
              <a:t>No extra interference caused by additional timer interrupts</a:t>
            </a:r>
          </a:p>
          <a:p>
            <a:r>
              <a:rPr lang="en-US" altLang="zh-CN" sz="3200" smtClean="0">
                <a:ea typeface="宋体" pitchFamily="2" charset="-122"/>
              </a:rPr>
              <a:t>Both delay and jitter are reduced</a:t>
            </a:r>
            <a:endParaRPr lang="zh-CN" altLang="en-US" sz="320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Advancing Deadlines: Disadvantages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05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Not all tasks can reduce jitter to zero. </a:t>
            </a:r>
          </a:p>
          <a:p>
            <a:pPr lvl="1"/>
            <a:r>
              <a:rPr lang="en-US" altLang="zh-CN" sz="2800" smtClean="0">
                <a:ea typeface="宋体" pitchFamily="2" charset="-122"/>
              </a:rPr>
              <a:t>Further reduction can be achieved by proper offsets, but the analysis requires exponential complexity.</a:t>
            </a:r>
          </a:p>
          <a:p>
            <a:r>
              <a:rPr lang="en-US" altLang="zh-CN" sz="3200" smtClean="0">
                <a:ea typeface="宋体" pitchFamily="2" charset="-122"/>
              </a:rPr>
              <a:t>Advancing deadlines reduces system schedulability.</a:t>
            </a:r>
            <a:endParaRPr lang="zh-CN" altLang="en-US" sz="320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Non-Preemption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16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5335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Adopt non-preemptive scheduling: a task can be delayed, but once started, it cannot be interrupted: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116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819400"/>
            <a:ext cx="7315200" cy="356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Non-Preemption: Example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Non-Preemption: Advantages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36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a typeface="宋体" pitchFamily="2" charset="-122"/>
              </a:rPr>
              <a:t>IOJ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 = 0 for all tasks</a:t>
            </a:r>
          </a:p>
          <a:p>
            <a:r>
              <a:rPr lang="en-US" altLang="zh-CN" smtClean="0">
                <a:ea typeface="宋体" pitchFamily="2" charset="-122"/>
              </a:rPr>
              <a:t>IOL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 = C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 for all tasks, simplifying the use of delay compensation techniques in control theory</a:t>
            </a:r>
          </a:p>
          <a:p>
            <a:r>
              <a:rPr lang="en-US" altLang="zh-CN" smtClean="0">
                <a:ea typeface="宋体" pitchFamily="2" charset="-122"/>
              </a:rPr>
              <a:t>Non-preemptive execution also simplifies resource management (there is no need to protect critical sections).</a:t>
            </a:r>
          </a:p>
          <a:p>
            <a:r>
              <a:rPr lang="en-US" altLang="zh-CN" smtClean="0">
                <a:ea typeface="宋体" pitchFamily="2" charset="-122"/>
              </a:rPr>
              <a:t>Non preemptive execution allows stack sharing and reduces required stack size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Periodic Task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8</a:t>
            </a:fld>
            <a:endParaRPr lang="it-IT" altLang="zh-CN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324850" cy="520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标注 5"/>
          <p:cNvSpPr/>
          <p:nvPr/>
        </p:nvSpPr>
        <p:spPr bwMode="auto">
          <a:xfrm>
            <a:off x="5867400" y="990600"/>
            <a:ext cx="1562100" cy="1014936"/>
          </a:xfrm>
          <a:prstGeom prst="wedgeRectCallout">
            <a:avLst>
              <a:gd name="adj1" fmla="val -102228"/>
              <a:gd name="adj2" fmla="val 17937"/>
            </a:avLst>
          </a:prstGeom>
          <a:gradFill rotWithShape="0">
            <a:gsLst>
              <a:gs pos="0">
                <a:srgbClr val="CCFFCC">
                  <a:gamma/>
                  <a:tint val="33725"/>
                  <a:invGamma/>
                </a:srgbClr>
              </a:gs>
              <a:gs pos="100000">
                <a:srgbClr val="CCFFCC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2000" tIns="118800" rIns="162000" bIns="154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Release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Offset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Non-Preemption: Disadvantages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469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30194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Non preemption reduces </a:t>
            </a:r>
            <a:r>
              <a:rPr lang="en-US" altLang="zh-CN" dirty="0" err="1" smtClean="0">
                <a:ea typeface="宋体" pitchFamily="2" charset="-122"/>
              </a:rPr>
              <a:t>schedulability</a:t>
            </a:r>
            <a:r>
              <a:rPr lang="en-US" altLang="zh-CN" dirty="0" smtClean="0">
                <a:ea typeface="宋体" pitchFamily="2" charset="-122"/>
              </a:rPr>
              <a:t> (analysis must take blocking times into account);</a:t>
            </a:r>
          </a:p>
          <a:p>
            <a:r>
              <a:rPr lang="en-US" altLang="zh-CN" dirty="0" smtClean="0">
                <a:ea typeface="宋体" pitchFamily="2" charset="-122"/>
              </a:rPr>
              <a:t>Schedulable utilization bound drops to zero.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Here is an example with CPU utilization of nearly 0, yet non-schedulable.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146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4305300"/>
            <a:ext cx="8812212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Conclusions</a:t>
            </a:r>
          </a:p>
        </p:txBody>
      </p:sp>
      <p:sp>
        <p:nvSpPr>
          <p:cNvPr id="190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 have given an overview of the basic concepts of real-time scheduling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Focus on static priority scheduling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Commercial tools from TimeSys and Tripac Software make it easier to do schedulability analysis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However, it is good to know the internals of these tools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Aperiodic</a:t>
            </a:r>
            <a:r>
              <a:rPr lang="en-US" altLang="zh-CN" dirty="0" smtClean="0"/>
              <a:t> and Sporadic Task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66928-A7BF-48F2-B4C4-229DBC131452}" type="slidenum">
              <a:rPr lang="it-IT" altLang="zh-CN" smtClean="0"/>
              <a:pPr>
                <a:defRPr/>
              </a:pPr>
              <a:t>9</a:t>
            </a:fld>
            <a:endParaRPr lang="it-IT" altLang="zh-CN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285860"/>
            <a:ext cx="88201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ttazzo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venir 55 Roman"/>
        <a:ea typeface="Lucida Sans Unicode"/>
        <a:cs typeface="Lucida Sans Unicode"/>
      </a:majorFont>
      <a:minorFont>
        <a:latin typeface="Avenir 55 Roman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uttazzo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FFCC">
                <a:gamma/>
                <a:tint val="33725"/>
                <a:invGamma/>
              </a:srgbClr>
            </a:gs>
            <a:gs pos="100000">
              <a:srgbClr val="CCFFCC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62000" tIns="118800" rIns="162000" bIns="154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FFCC">
                <a:gamma/>
                <a:tint val="33725"/>
                <a:invGamma/>
              </a:srgbClr>
            </a:gs>
            <a:gs pos="100000">
              <a:srgbClr val="CCFFCC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62000" tIns="118800" rIns="162000" bIns="154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uttazzo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venir 55 Roman"/>
        <a:ea typeface="Lucida Sans Unicode"/>
        <a:cs typeface="Lucida Sans Unicode"/>
      </a:majorFont>
      <a:minorFont>
        <a:latin typeface="Avenir 55 Roman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Buttazzo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FFCC">
                <a:gamma/>
                <a:tint val="33725"/>
                <a:invGamma/>
              </a:srgbClr>
            </a:gs>
            <a:gs pos="100000">
              <a:srgbClr val="CCFFCC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62000" tIns="118800" rIns="162000" bIns="154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FFCC">
                <a:gamma/>
                <a:tint val="33725"/>
                <a:invGamma/>
              </a:srgbClr>
            </a:gs>
            <a:gs pos="100000">
              <a:srgbClr val="CCFFCC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62000" tIns="118800" rIns="162000" bIns="154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Buttazzo</Template>
  <TotalTime>17406</TotalTime>
  <Words>2752</Words>
  <Application>Microsoft PowerPoint</Application>
  <PresentationFormat>全屏显示(4:3)</PresentationFormat>
  <Paragraphs>532</Paragraphs>
  <Slides>81</Slides>
  <Notes>44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8" baseType="lpstr">
      <vt:lpstr>Buttazzo</vt:lpstr>
      <vt:lpstr>Conception personnalisée</vt:lpstr>
      <vt:lpstr>1_Buttazzo</vt:lpstr>
      <vt:lpstr>2_Buttazzo</vt:lpstr>
      <vt:lpstr>1_Conception personnalisée</vt:lpstr>
      <vt:lpstr>3_Buttazzo</vt:lpstr>
      <vt:lpstr>Equation</vt:lpstr>
      <vt:lpstr>Introduction to Real-Time Scheduling</vt:lpstr>
      <vt:lpstr>Motivation for Scheduling</vt:lpstr>
      <vt:lpstr>Why Multiple Tasks?</vt:lpstr>
      <vt:lpstr>Engine Control</vt:lpstr>
      <vt:lpstr>Definition: Task &amp; Job</vt:lpstr>
      <vt:lpstr>Types of Tasks</vt:lpstr>
      <vt:lpstr>Periodic Task Params</vt:lpstr>
      <vt:lpstr>Periodic Task Model</vt:lpstr>
      <vt:lpstr>Aperiodic and Sporadic Task Model</vt:lpstr>
      <vt:lpstr>Hard vs Soft RT Tasks</vt:lpstr>
      <vt:lpstr>The Scheduling Problem</vt:lpstr>
      <vt:lpstr>The General Scheduling Problem</vt:lpstr>
      <vt:lpstr>Preemptive vs. Non-Preemptive</vt:lpstr>
      <vt:lpstr>Schedule</vt:lpstr>
      <vt:lpstr>Definitions</vt:lpstr>
      <vt:lpstr>An Example Schedule</vt:lpstr>
      <vt:lpstr>A Preemptive Schedule</vt:lpstr>
      <vt:lpstr>Types of Constraints</vt:lpstr>
      <vt:lpstr>Precedence</vt:lpstr>
      <vt:lpstr>Example</vt:lpstr>
      <vt:lpstr>Resource Constraints</vt:lpstr>
      <vt:lpstr>Adding Mutual Exclusion</vt:lpstr>
      <vt:lpstr>Scheduling Metrics</vt:lpstr>
      <vt:lpstr>Example</vt:lpstr>
      <vt:lpstr>Example</vt:lpstr>
      <vt:lpstr>Different Scheduling Approaches</vt:lpstr>
      <vt:lpstr>Cyclic Executive Scheduling</vt:lpstr>
      <vt:lpstr>Simple Periodic TT Scheduler</vt:lpstr>
      <vt:lpstr>Simple Periodic TT Scheduler Pseudo-Code</vt:lpstr>
      <vt:lpstr>TT Cyclic Executive Scheduler</vt:lpstr>
      <vt:lpstr>TT Cyclic Executive Scheduler Pseudo-Code</vt:lpstr>
      <vt:lpstr>TT Scheduler Pros and Cons</vt:lpstr>
      <vt:lpstr>Event-Triggered (ET) Systems</vt:lpstr>
      <vt:lpstr>Non-Preemptive ET Scheduling Example</vt:lpstr>
      <vt:lpstr>Co-operative Multitasking</vt:lpstr>
      <vt:lpstr>Example</vt:lpstr>
      <vt:lpstr>Preemptive Multitasking</vt:lpstr>
      <vt:lpstr>幻灯片 38</vt:lpstr>
      <vt:lpstr>Fixed Priority Scheduling</vt:lpstr>
      <vt:lpstr>Rate Monotonic &amp; Deadline Monotonic Scheduling</vt:lpstr>
      <vt:lpstr>Two Schedulability Analysis Approaches</vt:lpstr>
      <vt:lpstr>Utilization Bound Test</vt:lpstr>
      <vt:lpstr>Utilization Bound Test Example</vt:lpstr>
      <vt:lpstr>The Hyperbolic Bound</vt:lpstr>
      <vt:lpstr>An Example Taskset</vt:lpstr>
      <vt:lpstr>Schedule Timeline</vt:lpstr>
      <vt:lpstr>Response Time Analysis (RTA)</vt:lpstr>
      <vt:lpstr>Task 1</vt:lpstr>
      <vt:lpstr>Task 2</vt:lpstr>
      <vt:lpstr>Task 3</vt:lpstr>
      <vt:lpstr>Intuition behind RTA I</vt:lpstr>
      <vt:lpstr>Intuition behind RTA II</vt:lpstr>
      <vt:lpstr>Intuition behind RTA III</vt:lpstr>
      <vt:lpstr>Intuition behind RTA IV</vt:lpstr>
      <vt:lpstr>Intuition behind RTA V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Definition of Input Jitter</vt:lpstr>
      <vt:lpstr>Definition of Output Jitter</vt:lpstr>
      <vt:lpstr>Definition of IO Jitter</vt:lpstr>
      <vt:lpstr>Three Methods</vt:lpstr>
      <vt:lpstr>Task Splitting</vt:lpstr>
      <vt:lpstr>Task Splitting: Advantages</vt:lpstr>
      <vt:lpstr>Task Splitting: Disadvantages</vt:lpstr>
      <vt:lpstr>Interfering I/O parts</vt:lpstr>
      <vt:lpstr>Advancing Deadlines</vt:lpstr>
      <vt:lpstr>Advancing Deadlines: Advantages</vt:lpstr>
      <vt:lpstr>Advancing Deadlines: Disadvantages</vt:lpstr>
      <vt:lpstr>Non-Preemption</vt:lpstr>
      <vt:lpstr>Non-Preemption: Example</vt:lpstr>
      <vt:lpstr>Non-Preemption: Advantages</vt:lpstr>
      <vt:lpstr>Non-Preemption: Disadvantages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</cp:lastModifiedBy>
  <cp:revision>206</cp:revision>
  <dcterms:created xsi:type="dcterms:W3CDTF">1601-01-01T00:00:00Z</dcterms:created>
  <dcterms:modified xsi:type="dcterms:W3CDTF">2012-02-23T01:44:58Z</dcterms:modified>
</cp:coreProperties>
</file>