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4"/>
  </p:notesMasterIdLst>
  <p:handoutMasterIdLst>
    <p:handoutMasterId r:id="rId75"/>
  </p:handoutMasterIdLst>
  <p:sldIdLst>
    <p:sldId id="257" r:id="rId2"/>
    <p:sldId id="368" r:id="rId3"/>
    <p:sldId id="369" r:id="rId4"/>
    <p:sldId id="370" r:id="rId5"/>
    <p:sldId id="371" r:id="rId6"/>
    <p:sldId id="372" r:id="rId7"/>
    <p:sldId id="373" r:id="rId8"/>
    <p:sldId id="374" r:id="rId9"/>
    <p:sldId id="375" r:id="rId10"/>
    <p:sldId id="376" r:id="rId11"/>
    <p:sldId id="377" r:id="rId12"/>
    <p:sldId id="378" r:id="rId13"/>
    <p:sldId id="293" r:id="rId14"/>
    <p:sldId id="340" r:id="rId15"/>
    <p:sldId id="294" r:id="rId16"/>
    <p:sldId id="295" r:id="rId17"/>
    <p:sldId id="296" r:id="rId18"/>
    <p:sldId id="332" r:id="rId19"/>
    <p:sldId id="259" r:id="rId20"/>
    <p:sldId id="261" r:id="rId21"/>
    <p:sldId id="341" r:id="rId22"/>
    <p:sldId id="333" r:id="rId23"/>
    <p:sldId id="334" r:id="rId24"/>
    <p:sldId id="335" r:id="rId25"/>
    <p:sldId id="337" r:id="rId26"/>
    <p:sldId id="338" r:id="rId27"/>
    <p:sldId id="265" r:id="rId28"/>
    <p:sldId id="266" r:id="rId29"/>
    <p:sldId id="267" r:id="rId30"/>
    <p:sldId id="268" r:id="rId31"/>
    <p:sldId id="343" r:id="rId32"/>
    <p:sldId id="344" r:id="rId33"/>
    <p:sldId id="345" r:id="rId34"/>
    <p:sldId id="269" r:id="rId35"/>
    <p:sldId id="270" r:id="rId36"/>
    <p:sldId id="271" r:id="rId37"/>
    <p:sldId id="272" r:id="rId38"/>
    <p:sldId id="273" r:id="rId39"/>
    <p:sldId id="275" r:id="rId40"/>
    <p:sldId id="276" r:id="rId41"/>
    <p:sldId id="277" r:id="rId42"/>
    <p:sldId id="278" r:id="rId43"/>
    <p:sldId id="279" r:id="rId44"/>
    <p:sldId id="280" r:id="rId45"/>
    <p:sldId id="283" r:id="rId46"/>
    <p:sldId id="286" r:id="rId47"/>
    <p:sldId id="289" r:id="rId48"/>
    <p:sldId id="290" r:id="rId49"/>
    <p:sldId id="367" r:id="rId50"/>
    <p:sldId id="379" r:id="rId51"/>
    <p:sldId id="380" r:id="rId52"/>
    <p:sldId id="346" r:id="rId53"/>
    <p:sldId id="347" r:id="rId54"/>
    <p:sldId id="348" r:id="rId55"/>
    <p:sldId id="349" r:id="rId56"/>
    <p:sldId id="350" r:id="rId57"/>
    <p:sldId id="351" r:id="rId58"/>
    <p:sldId id="352" r:id="rId59"/>
    <p:sldId id="353" r:id="rId60"/>
    <p:sldId id="354" r:id="rId61"/>
    <p:sldId id="355" r:id="rId62"/>
    <p:sldId id="356" r:id="rId63"/>
    <p:sldId id="357" r:id="rId64"/>
    <p:sldId id="358" r:id="rId65"/>
    <p:sldId id="359" r:id="rId66"/>
    <p:sldId id="360" r:id="rId67"/>
    <p:sldId id="361" r:id="rId68"/>
    <p:sldId id="362" r:id="rId69"/>
    <p:sldId id="363" r:id="rId70"/>
    <p:sldId id="364" r:id="rId71"/>
    <p:sldId id="365" r:id="rId72"/>
    <p:sldId id="366" r:id="rId7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DC47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00" autoAdjust="0"/>
    <p:restoredTop sz="79724" autoAdjust="0"/>
  </p:normalViewPr>
  <p:slideViewPr>
    <p:cSldViewPr snapToGrid="0">
      <p:cViewPr varScale="1">
        <p:scale>
          <a:sx n="90" d="100"/>
          <a:sy n="90" d="100"/>
        </p:scale>
        <p:origin x="-2244" y="-114"/>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37752"/>
    </p:cViewPr>
  </p:sorterViewPr>
  <p:notesViewPr>
    <p:cSldViewPr snapToGrid="0" snapToObjects="1">
      <p:cViewPr>
        <p:scale>
          <a:sx n="100" d="100"/>
          <a:sy n="100" d="100"/>
        </p:scale>
        <p:origin x="-3468" y="3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933265-5E23-BF49-B6BF-1934B9BC786E}" type="datetimeFigureOut">
              <a:rPr lang="en-US" smtClean="0"/>
              <a:pPr/>
              <a:t>10/31/2012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4D7F38-D411-9B47-AFF4-70C571B83B5A}" type="slidenum">
              <a:rPr lang="en-US" smtClean="0"/>
              <a:pPr/>
              <a:t>‹#›</a:t>
            </a:fld>
            <a:endParaRPr lang="en-US"/>
          </a:p>
        </p:txBody>
      </p:sp>
    </p:spTree>
    <p:extLst>
      <p:ext uri="{BB962C8B-B14F-4D97-AF65-F5344CB8AC3E}">
        <p14:creationId xmlns:p14="http://schemas.microsoft.com/office/powerpoint/2010/main" val="22627695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A1BC7-CCFC-484A-97F3-979F740C57F6}" type="datetimeFigureOut">
              <a:rPr lang="en-US" smtClean="0"/>
              <a:pPr/>
              <a:t>10/31/2012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7FDFF-7B9F-7D4D-BFC0-AAD1F3D3D3CB}" type="slidenum">
              <a:rPr lang="en-US" smtClean="0"/>
              <a:pPr/>
              <a:t>‹#›</a:t>
            </a:fld>
            <a:endParaRPr lang="en-US"/>
          </a:p>
        </p:txBody>
      </p:sp>
    </p:spTree>
    <p:extLst>
      <p:ext uri="{BB962C8B-B14F-4D97-AF65-F5344CB8AC3E}">
        <p14:creationId xmlns:p14="http://schemas.microsoft.com/office/powerpoint/2010/main" val="87129846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81944CBB-41B4-4C07-9D29-0AA18C1F3F54}" type="slidenum">
              <a:rPr lang="en-US" altLang="zh-CN" sz="1200" smtClean="0"/>
              <a:pPr eaLnBrk="1" hangingPunct="1"/>
              <a:t>2</a:t>
            </a:fld>
            <a:endParaRPr lang="en-US" altLang="zh-CN" sz="1200"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F15740AC-1FF5-4296-86BF-CD8A957AEC03}" type="slidenum">
              <a:rPr lang="en-US" altLang="zh-CN" sz="1200" smtClean="0"/>
              <a:pPr eaLnBrk="1" hangingPunct="1"/>
              <a:t>11</a:t>
            </a:fld>
            <a:endParaRPr lang="en-US" altLang="zh-CN" sz="1200"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B222CBE5-B3B1-4255-9D98-7EC6F6CFAA82}" type="slidenum">
              <a:rPr lang="en-US" altLang="zh-CN" sz="1200" smtClean="0"/>
              <a:pPr eaLnBrk="1" hangingPunct="1"/>
              <a:t>12</a:t>
            </a:fld>
            <a:endParaRPr lang="en-US" altLang="zh-CN" sz="1200"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0D0AEF1F-12C8-4E47-B395-7BF76263A108}" type="slidenum">
              <a:rPr lang="en-GB" altLang="zh-CN"/>
              <a:pPr/>
              <a:t>14</a:t>
            </a:fld>
            <a:endParaRPr lang="en-GB" altLang="zh-CN"/>
          </a:p>
        </p:txBody>
      </p:sp>
      <p:sp>
        <p:nvSpPr>
          <p:cNvPr id="43009" name="Text Box 1"/>
          <p:cNvSpPr txBox="1">
            <a:spLocks noChangeArrowheads="1"/>
          </p:cNvSpPr>
          <p:nvPr/>
        </p:nvSpPr>
        <p:spPr bwMode="auto">
          <a:xfrm>
            <a:off x="2031504" y="681870"/>
            <a:ext cx="3000375" cy="2286000"/>
          </a:xfrm>
          <a:prstGeom prst="rect">
            <a:avLst/>
          </a:prstGeom>
          <a:solidFill>
            <a:srgbClr val="FFFFFF"/>
          </a:solidFill>
          <a:ln w="9360">
            <a:solidFill>
              <a:srgbClr val="000000"/>
            </a:solidFill>
            <a:miter lim="800000"/>
            <a:headEnd/>
            <a:tailEnd/>
          </a:ln>
          <a:effectLst/>
        </p:spPr>
        <p:txBody>
          <a:bodyPr wrap="none" lIns="86493" tIns="43247" rIns="86493" bIns="43247" anchor="ctr"/>
          <a:lstStyle/>
          <a:p>
            <a:endParaRPr lang="zh-CN" altLang="en-US"/>
          </a:p>
        </p:txBody>
      </p:sp>
      <p:sp>
        <p:nvSpPr>
          <p:cNvPr id="43010" name="Rectangle 2"/>
          <p:cNvSpPr txBox="1">
            <a:spLocks noGrp="1" noChangeArrowheads="1"/>
          </p:cNvSpPr>
          <p:nvPr>
            <p:ph type="body"/>
          </p:nvPr>
        </p:nvSpPr>
        <p:spPr bwMode="auto">
          <a:xfrm>
            <a:off x="913805" y="4343704"/>
            <a:ext cx="5002114" cy="4113892"/>
          </a:xfrm>
          <a:prstGeom prst="rect">
            <a:avLst/>
          </a:prstGeom>
          <a:noFill/>
          <a:ln>
            <a:round/>
            <a:headEnd/>
            <a:tailEnd/>
          </a:ln>
        </p:spPr>
        <p:txBody>
          <a:bodyPr wrap="none" anchor="ctr"/>
          <a:lstStyle/>
          <a:p>
            <a:pPr marL="914400" lvl="2">
              <a:lnSpc>
                <a:spcPct val="100000"/>
              </a:lnSpc>
              <a:spcBef>
                <a:spcPts val="900"/>
              </a:spcBef>
              <a:tabLst>
                <a:tab pos="217488" algn="l"/>
                <a:tab pos="354013" algn="l"/>
                <a:tab pos="811213" algn="l"/>
                <a:tab pos="1268413" algn="l"/>
                <a:tab pos="1725613" algn="l"/>
                <a:tab pos="2182813" algn="l"/>
                <a:tab pos="2640013" algn="l"/>
                <a:tab pos="3097213" algn="l"/>
                <a:tab pos="3554413" algn="l"/>
                <a:tab pos="4011613" algn="l"/>
                <a:tab pos="4468813" algn="l"/>
                <a:tab pos="4926013" algn="l"/>
                <a:tab pos="5383213" algn="l"/>
                <a:tab pos="5840413" algn="l"/>
                <a:tab pos="6297613" algn="l"/>
                <a:tab pos="6754813" algn="l"/>
                <a:tab pos="7212013" algn="l"/>
                <a:tab pos="7669213" algn="l"/>
                <a:tab pos="8126413" algn="l"/>
                <a:tab pos="8583613" algn="l"/>
                <a:tab pos="9040813" algn="l"/>
              </a:tabLst>
            </a:pPr>
            <a:r>
              <a:rPr lang="en-GB" altLang="zh-CN" dirty="0" smtClean="0">
                <a:ea typeface="宋体" pitchFamily="2" charset="-122"/>
              </a:rPr>
              <a:t>Software utilizing latest hardware technologies easily keep up with, and usually out-paces, advances in hardware technology</a:t>
            </a:r>
          </a:p>
          <a:p>
            <a:pPr marL="914400" lvl="2">
              <a:lnSpc>
                <a:spcPct val="100000"/>
              </a:lnSpc>
              <a:spcBef>
                <a:spcPts val="900"/>
              </a:spcBef>
              <a:tabLst>
                <a:tab pos="217488" algn="l"/>
                <a:tab pos="354013" algn="l"/>
                <a:tab pos="811213" algn="l"/>
                <a:tab pos="1268413" algn="l"/>
                <a:tab pos="1725613" algn="l"/>
                <a:tab pos="2182813" algn="l"/>
                <a:tab pos="2640013" algn="l"/>
                <a:tab pos="3097213" algn="l"/>
                <a:tab pos="3554413" algn="l"/>
                <a:tab pos="4011613" algn="l"/>
                <a:tab pos="4468813" algn="l"/>
                <a:tab pos="4926013" algn="l"/>
                <a:tab pos="5383213" algn="l"/>
                <a:tab pos="5840413" algn="l"/>
                <a:tab pos="6297613" algn="l"/>
                <a:tab pos="6754813" algn="l"/>
                <a:tab pos="7212013" algn="l"/>
                <a:tab pos="7669213" algn="l"/>
                <a:tab pos="8126413" algn="l"/>
                <a:tab pos="8583613" algn="l"/>
                <a:tab pos="9040813" algn="l"/>
              </a:tabLst>
            </a:pPr>
            <a:r>
              <a:rPr lang="en-GB" altLang="zh-CN" dirty="0" smtClean="0">
                <a:ea typeface="宋体" pitchFamily="2" charset="-122"/>
              </a:rPr>
              <a:t>If you don't believe that, go shopping (for a mobile phone)</a:t>
            </a: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ea typeface="宋体" pitchFamily="2" charset="-122"/>
              </a:rPr>
              <a:t>Absolutely, positively, first time every time</a:t>
            </a:r>
          </a:p>
          <a:p>
            <a:r>
              <a:rPr lang="en-GB" sz="1200" dirty="0" smtClean="0"/>
              <a:t>(except for fatal errors).</a:t>
            </a:r>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altLang="zh-TW" sz="2700" dirty="0" err="1" smtClean="0">
                <a:ea typeface="新細明體" pitchFamily="18" charset="-120"/>
              </a:rPr>
              <a:t>Interprocess</a:t>
            </a:r>
            <a:r>
              <a:rPr lang="en-US" altLang="zh-TW" sz="2700" dirty="0" smtClean="0">
                <a:ea typeface="新細明體" pitchFamily="18" charset="-120"/>
              </a:rPr>
              <a:t> communication (IPC)</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D31D1642-815C-4C75-B72F-74384A094C71}" type="slidenum">
              <a:rPr lang="en-GB" altLang="zh-CN"/>
              <a:pPr/>
              <a:t>19</a:t>
            </a:fld>
            <a:endParaRPr lang="en-GB" altLang="zh-CN"/>
          </a:p>
        </p:txBody>
      </p:sp>
      <p:sp>
        <p:nvSpPr>
          <p:cNvPr id="38913" name="Text Box 1"/>
          <p:cNvSpPr txBox="1">
            <a:spLocks noChangeArrowheads="1"/>
          </p:cNvSpPr>
          <p:nvPr/>
        </p:nvSpPr>
        <p:spPr bwMode="auto">
          <a:xfrm>
            <a:off x="1058169" y="653143"/>
            <a:ext cx="4284761" cy="3265714"/>
          </a:xfrm>
          <a:prstGeom prst="rect">
            <a:avLst/>
          </a:prstGeom>
          <a:solidFill>
            <a:srgbClr val="FFFFFF"/>
          </a:solidFill>
          <a:ln w="9360">
            <a:solidFill>
              <a:srgbClr val="000000"/>
            </a:solidFill>
            <a:miter lim="800000"/>
            <a:headEnd/>
            <a:tailEnd/>
          </a:ln>
          <a:effectLst/>
        </p:spPr>
        <p:txBody>
          <a:bodyPr wrap="none" lIns="86493" tIns="43247" rIns="86493" bIns="43247" anchor="ctr"/>
          <a:lstStyle/>
          <a:p>
            <a:endParaRPr lang="zh-CN" altLang="en-US"/>
          </a:p>
        </p:txBody>
      </p:sp>
      <p:sp>
        <p:nvSpPr>
          <p:cNvPr id="38914" name="Rectangle 2"/>
          <p:cNvSpPr txBox="1">
            <a:spLocks noGrp="1" noChangeArrowheads="1"/>
          </p:cNvSpPr>
          <p:nvPr>
            <p:ph type="body"/>
          </p:nvPr>
        </p:nvSpPr>
        <p:spPr bwMode="auto">
          <a:xfrm>
            <a:off x="913805" y="4343704"/>
            <a:ext cx="5002114" cy="4113892"/>
          </a:xfrm>
          <a:prstGeom prst="rect">
            <a:avLst/>
          </a:prstGeom>
          <a:noFill/>
          <a:ln>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5EBCCE6C-6A5A-4D75-8D02-580E2D864E95}" type="slidenum">
              <a:rPr lang="en-GB" altLang="zh-CN"/>
              <a:pPr/>
              <a:t>20</a:t>
            </a:fld>
            <a:endParaRPr lang="en-GB" altLang="zh-CN"/>
          </a:p>
        </p:txBody>
      </p:sp>
      <p:sp>
        <p:nvSpPr>
          <p:cNvPr id="40961" name="Text Box 1"/>
          <p:cNvSpPr txBox="1">
            <a:spLocks noChangeArrowheads="1"/>
          </p:cNvSpPr>
          <p:nvPr/>
        </p:nvSpPr>
        <p:spPr bwMode="auto">
          <a:xfrm>
            <a:off x="2018110" y="681870"/>
            <a:ext cx="3031629" cy="2286000"/>
          </a:xfrm>
          <a:prstGeom prst="rect">
            <a:avLst/>
          </a:prstGeom>
          <a:solidFill>
            <a:srgbClr val="FFFFFF"/>
          </a:solidFill>
          <a:ln w="9360">
            <a:solidFill>
              <a:srgbClr val="000000"/>
            </a:solidFill>
            <a:miter lim="800000"/>
            <a:headEnd/>
            <a:tailEnd/>
          </a:ln>
          <a:effectLst/>
        </p:spPr>
        <p:txBody>
          <a:bodyPr wrap="none" lIns="86493" tIns="43247" rIns="86493" bIns="43247" anchor="ctr"/>
          <a:lstStyle/>
          <a:p>
            <a:endParaRPr lang="zh-CN" altLang="en-US"/>
          </a:p>
        </p:txBody>
      </p:sp>
      <p:sp>
        <p:nvSpPr>
          <p:cNvPr id="40962" name="Rectangle 2"/>
          <p:cNvSpPr txBox="1">
            <a:spLocks noGrp="1" noChangeArrowheads="1"/>
          </p:cNvSpPr>
          <p:nvPr>
            <p:ph type="body"/>
          </p:nvPr>
        </p:nvSpPr>
        <p:spPr bwMode="auto">
          <a:xfrm>
            <a:off x="913805" y="4343704"/>
            <a:ext cx="5002114" cy="4113892"/>
          </a:xfrm>
          <a:prstGeom prst="rect">
            <a:avLst/>
          </a:prstGeom>
          <a:noFill/>
          <a:ln>
            <a:round/>
            <a:headEnd/>
            <a:tailEnd/>
          </a:ln>
        </p:spPr>
        <p:txBody>
          <a:bodyPr wrap="none" anchor="ctr"/>
          <a:lstStyle/>
          <a:p>
            <a:pPr>
              <a:lnSpc>
                <a:spcPct val="100000"/>
              </a:lnSpc>
              <a:spcAft>
                <a:spcPts val="275"/>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ea typeface="宋体" pitchFamily="2" charset="-122"/>
              </a:rPr>
              <a:t>Not because of the Kernel’s Real-Time Performance!</a:t>
            </a:r>
          </a:p>
          <a:p>
            <a:pPr lvl="1">
              <a:lnSpc>
                <a:spcPct val="100000"/>
              </a:lnSpc>
              <a:spcAft>
                <a:spcPts val="275"/>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ea typeface="宋体" pitchFamily="2" charset="-122"/>
              </a:rPr>
              <a:t>UNIX-legacy Operating Systems were designed with operating principles focused on </a:t>
            </a:r>
            <a:r>
              <a:rPr lang="en-GB" altLang="zh-CN" b="1" dirty="0" smtClean="0">
                <a:ea typeface="宋体" pitchFamily="2" charset="-122"/>
              </a:rPr>
              <a:t>throughput</a:t>
            </a:r>
            <a:r>
              <a:rPr lang="en-GB" altLang="zh-CN" dirty="0" smtClean="0">
                <a:ea typeface="宋体" pitchFamily="2" charset="-122"/>
              </a:rPr>
              <a:t> and </a:t>
            </a:r>
            <a:r>
              <a:rPr lang="en-GB" altLang="zh-CN" b="1" dirty="0" smtClean="0">
                <a:ea typeface="宋体" pitchFamily="2" charset="-122"/>
              </a:rPr>
              <a:t>progress</a:t>
            </a:r>
          </a:p>
          <a:p>
            <a:pPr lvl="2">
              <a:lnSpc>
                <a:spcPct val="100000"/>
              </a:lnSpc>
              <a:spcAft>
                <a:spcPts val="275"/>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ea typeface="宋体" pitchFamily="2" charset="-122"/>
              </a:rPr>
              <a:t>User tasks should not stall under heavy load</a:t>
            </a:r>
          </a:p>
          <a:p>
            <a:pPr lvl="2">
              <a:lnSpc>
                <a:spcPct val="100000"/>
              </a:lnSpc>
              <a:spcAft>
                <a:spcPts val="275"/>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ea typeface="宋体" pitchFamily="2" charset="-122"/>
              </a:rPr>
              <a:t>System resources must be shared fairly between users</a:t>
            </a:r>
          </a:p>
          <a:p>
            <a:pPr lvl="1">
              <a:lnSpc>
                <a:spcPct val="100000"/>
              </a:lnSpc>
              <a:spcAft>
                <a:spcPts val="275"/>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ea typeface="宋体" pitchFamily="2" charset="-122"/>
              </a:rPr>
              <a:t>Fairness, progress and resource-sharing conflict with the requirements of time-critical applications</a:t>
            </a:r>
          </a:p>
          <a:p>
            <a:pPr lvl="2">
              <a:lnSpc>
                <a:spcPct val="100000"/>
              </a:lnSpc>
              <a:spcAft>
                <a:spcPts val="275"/>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ea typeface="宋体" pitchFamily="2" charset="-122"/>
              </a:rPr>
              <a:t>VIP vs. General Admission</a:t>
            </a:r>
          </a:p>
          <a:p>
            <a:pPr marL="0" marR="0" lvl="1" indent="0" algn="l" defTabSz="457200" rtl="0" eaLnBrk="1" fontAlgn="auto" latinLnBrk="0" hangingPunct="1">
              <a:lnSpc>
                <a:spcPct val="100000"/>
              </a:lnSpc>
              <a:spcBef>
                <a:spcPts val="0"/>
              </a:spcBef>
              <a:spcAft>
                <a:spcPts val="0"/>
              </a:spcAft>
              <a:buClrTx/>
              <a:buSzTx/>
              <a:buFontTx/>
              <a:buNone/>
              <a:tabLst/>
              <a:defRPr/>
            </a:pPr>
            <a:r>
              <a:rPr lang="en-GB" altLang="zh-CN" dirty="0" smtClean="0">
                <a:ea typeface="宋体" pitchFamily="2" charset="-122"/>
              </a:rPr>
              <a:t>User tasks should not stall under heavy load</a:t>
            </a:r>
          </a:p>
          <a:p>
            <a:pPr marL="0" marR="0" indent="0" algn="l" defTabSz="457200" rtl="0" eaLnBrk="1" fontAlgn="auto" latinLnBrk="0" hangingPunct="1">
              <a:lnSpc>
                <a:spcPct val="100000"/>
              </a:lnSpc>
              <a:spcBef>
                <a:spcPts val="0"/>
              </a:spcBef>
              <a:spcAft>
                <a:spcPts val="0"/>
              </a:spcAft>
              <a:buClrTx/>
              <a:buSzTx/>
              <a:buFontTx/>
              <a:buNone/>
              <a:tabLst/>
              <a:defRPr/>
            </a:pPr>
            <a:r>
              <a:rPr lang="en-GB" altLang="zh-CN" dirty="0" smtClean="0">
                <a:ea typeface="宋体" pitchFamily="2" charset="-122"/>
              </a:rPr>
              <a:t>Linux has lagged many commercial Unix's in Real-Time performance-enhancement and Real-Time capabilities</a:t>
            </a:r>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nSpc>
                <a:spcPct val="90000"/>
              </a:lnSpc>
            </a:pPr>
            <a:r>
              <a:rPr lang="en-US" altLang="zh-CN" sz="2600" dirty="0" smtClean="0">
                <a:ea typeface="宋体" pitchFamily="2" charset="-122"/>
              </a:rPr>
              <a:t>Predictable delays.</a:t>
            </a:r>
          </a:p>
          <a:p>
            <a:pPr lvl="1">
              <a:lnSpc>
                <a:spcPct val="90000"/>
              </a:lnSpc>
            </a:pPr>
            <a:r>
              <a:rPr lang="en-US" altLang="zh-CN" sz="2400" dirty="0" smtClean="0">
                <a:ea typeface="宋体" pitchFamily="2" charset="-122"/>
              </a:rPr>
              <a:t>By its small size and limited operations.</a:t>
            </a:r>
          </a:p>
          <a:p>
            <a:pPr>
              <a:lnSpc>
                <a:spcPct val="90000"/>
              </a:lnSpc>
            </a:pPr>
            <a:r>
              <a:rPr lang="en-US" altLang="zh-CN" sz="2600" dirty="0" smtClean="0">
                <a:ea typeface="宋体" pitchFamily="2" charset="-122"/>
              </a:rPr>
              <a:t>Finer timer resolution.</a:t>
            </a:r>
            <a:endParaRPr lang="en-US" altLang="zh-CN" sz="2600" dirty="0">
              <a:ea typeface="宋体" pitchFamily="2" charset="-122"/>
            </a:endParaRPr>
          </a:p>
        </p:txBody>
      </p:sp>
      <p:sp>
        <p:nvSpPr>
          <p:cNvPr id="4" name="灯片编号占位符 3"/>
          <p:cNvSpPr>
            <a:spLocks noGrp="1"/>
          </p:cNvSpPr>
          <p:nvPr>
            <p:ph type="sldNum" sz="quarter" idx="10"/>
          </p:nvPr>
        </p:nvSpPr>
        <p:spPr/>
        <p:txBody>
          <a:bodyPr/>
          <a:lstStyle/>
          <a:p>
            <a:fld id="{EF97FDFF-7B9F-7D4D-BFC0-AAD1F3D3D3CB}" type="slidenum">
              <a:rPr lang="en-US" smtClean="0"/>
              <a:pPr/>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1">
              <a:lnSpc>
                <a:spcPct val="90000"/>
              </a:lnSpc>
            </a:pPr>
            <a:r>
              <a:rPr lang="en-US" altLang="zh-CN" sz="2400" dirty="0" smtClean="0">
                <a:ea typeface="宋体" pitchFamily="2" charset="-122"/>
              </a:rPr>
              <a:t>FIFO.</a:t>
            </a:r>
          </a:p>
          <a:p>
            <a:pPr lvl="2">
              <a:lnSpc>
                <a:spcPct val="90000"/>
              </a:lnSpc>
            </a:pPr>
            <a:r>
              <a:rPr lang="en-US" altLang="zh-CN" sz="2000" dirty="0" smtClean="0">
                <a:ea typeface="宋体" pitchFamily="2" charset="-122"/>
              </a:rPr>
              <a:t>Used to pass information between real-time process and ordinary Linux process.</a:t>
            </a:r>
          </a:p>
          <a:p>
            <a:pPr lvl="2">
              <a:lnSpc>
                <a:spcPct val="90000"/>
              </a:lnSpc>
            </a:pPr>
            <a:r>
              <a:rPr lang="en-US" altLang="zh-CN" sz="2000" dirty="0" smtClean="0">
                <a:ea typeface="宋体" pitchFamily="2" charset="-122"/>
              </a:rPr>
              <a:t>Designed to never block the real-time task.</a:t>
            </a:r>
            <a:endParaRPr lang="en-US" altLang="zh-CN" sz="2000" dirty="0">
              <a:ea typeface="宋体" pitchFamily="2" charset="-122"/>
            </a:endParaRPr>
          </a:p>
        </p:txBody>
      </p:sp>
      <p:sp>
        <p:nvSpPr>
          <p:cNvPr id="4" name="灯片编号占位符 3"/>
          <p:cNvSpPr>
            <a:spLocks noGrp="1"/>
          </p:cNvSpPr>
          <p:nvPr>
            <p:ph type="sldNum" sz="quarter" idx="10"/>
          </p:nvPr>
        </p:nvSpPr>
        <p:spPr/>
        <p:txBody>
          <a:bodyPr/>
          <a:lstStyle/>
          <a:p>
            <a:fld id="{EF97FDFF-7B9F-7D4D-BFC0-AAD1F3D3D3CB}" type="slidenum">
              <a:rPr lang="en-US" smtClean="0"/>
              <a:pPr/>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ko-KR" sz="1200" dirty="0" smtClean="0">
                <a:ea typeface="굴림" pitchFamily="34" charset="-127"/>
              </a:rPr>
              <a:t>A broad variety of services which make </a:t>
            </a:r>
            <a:r>
              <a:rPr lang="en-US" altLang="ko-KR" sz="1200" dirty="0" err="1" smtClean="0">
                <a:ea typeface="굴림" pitchFamily="34" charset="-127"/>
              </a:rPr>
              <a:t>realtime</a:t>
            </a:r>
            <a:r>
              <a:rPr lang="en-US" altLang="ko-KR" sz="1200" dirty="0" smtClean="0">
                <a:ea typeface="굴림" pitchFamily="34" charset="-127"/>
              </a:rPr>
              <a:t> programmers' </a:t>
            </a:r>
            <a:r>
              <a:rPr lang="en-US" altLang="ko-KR" sz="1200" dirty="0" err="1" smtClean="0">
                <a:ea typeface="굴림" pitchFamily="34" charset="-127"/>
              </a:rPr>
              <a:t>lifes</a:t>
            </a:r>
            <a:r>
              <a:rPr lang="en-US" altLang="ko-KR" sz="1200" dirty="0" smtClean="0">
                <a:ea typeface="굴림" pitchFamily="34" charset="-127"/>
              </a:rPr>
              <a:t> easier</a:t>
            </a:r>
            <a:endParaRPr lang="en-US" altLang="zh-CN" sz="1200" dirty="0" smtClean="0">
              <a:ea typeface="宋体" pitchFamily="2" charset="-122"/>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ea typeface="宋体" pitchFamily="2" charset="-122"/>
              </a:rPr>
              <a:t>RTAI provides deterministic response to interrupts, POSIX compliant and native RTAI </a:t>
            </a:r>
            <a:r>
              <a:rPr lang="en-US" altLang="zh-CN" sz="1200" dirty="0" err="1" smtClean="0">
                <a:ea typeface="宋体" pitchFamily="2" charset="-122"/>
              </a:rPr>
              <a:t>realtime</a:t>
            </a:r>
            <a:r>
              <a:rPr lang="en-US" altLang="zh-CN" sz="1200" dirty="0" smtClean="0">
                <a:ea typeface="宋体" pitchFamily="2" charset="-122"/>
              </a:rPr>
              <a:t> tasks.</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ea typeface="宋体" pitchFamily="2" charset="-122"/>
              </a:rPr>
              <a:t>Hard real-time extension to the Linux kernel</a:t>
            </a: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sz="1200" dirty="0" smtClean="0">
              <a:ea typeface="宋体" pitchFamily="2" charset="-122"/>
            </a:endParaRPr>
          </a:p>
          <a:p>
            <a:pPr>
              <a:lnSpc>
                <a:spcPct val="80000"/>
              </a:lnSpc>
            </a:pPr>
            <a:r>
              <a:rPr lang="en-US" altLang="zh-CN" sz="2400" dirty="0" smtClean="0">
                <a:ea typeface="宋体" charset="-122"/>
              </a:rPr>
              <a:t>Consists of:</a:t>
            </a:r>
          </a:p>
          <a:p>
            <a:pPr lvl="1">
              <a:lnSpc>
                <a:spcPct val="80000"/>
              </a:lnSpc>
            </a:pPr>
            <a:r>
              <a:rPr lang="en-US" altLang="zh-CN" sz="2000" dirty="0" smtClean="0">
                <a:ea typeface="宋体" charset="-122"/>
              </a:rPr>
              <a:t>1 I/F to Linux HW Management (HAL): basically a data structure.</a:t>
            </a:r>
          </a:p>
          <a:p>
            <a:pPr lvl="1">
              <a:lnSpc>
                <a:spcPct val="80000"/>
              </a:lnSpc>
            </a:pPr>
            <a:r>
              <a:rPr lang="en-US" altLang="zh-CN" sz="2000" dirty="0" smtClean="0">
                <a:ea typeface="宋体" charset="-122"/>
              </a:rPr>
              <a:t>3 basic components (dispatcher, scheduler, </a:t>
            </a:r>
            <a:r>
              <a:rPr lang="en-US" altLang="zh-CN" sz="2000" dirty="0" err="1" smtClean="0">
                <a:ea typeface="宋体" charset="-122"/>
              </a:rPr>
              <a:t>fifo's</a:t>
            </a:r>
            <a:r>
              <a:rPr lang="en-US" altLang="zh-CN" sz="2000" dirty="0" smtClean="0">
                <a:ea typeface="宋体" charset="-122"/>
              </a:rPr>
              <a:t>).</a:t>
            </a:r>
          </a:p>
          <a:p>
            <a:pPr lvl="1">
              <a:lnSpc>
                <a:spcPct val="80000"/>
              </a:lnSpc>
            </a:pPr>
            <a:r>
              <a:rPr lang="en-US" altLang="zh-CN" sz="2000" dirty="0" smtClean="0">
                <a:ea typeface="宋体" charset="-122"/>
              </a:rPr>
              <a:t>1 I/F (set of functions) used in user tasks to initialize and start the components.</a:t>
            </a:r>
          </a:p>
          <a:p>
            <a:pPr>
              <a:lnSpc>
                <a:spcPct val="80000"/>
              </a:lnSpc>
            </a:pPr>
            <a:r>
              <a:rPr lang="en-US" altLang="zh-CN" sz="2400" dirty="0" smtClean="0">
                <a:ea typeface="宋体" charset="-122"/>
              </a:rPr>
              <a:t>From a Linux point of view these entities populate modules.</a:t>
            </a:r>
          </a:p>
          <a:p>
            <a:pPr>
              <a:lnSpc>
                <a:spcPct val="80000"/>
              </a:lnSpc>
            </a:pPr>
            <a:endParaRPr lang="en-US" altLang="zh-CN" sz="2400" dirty="0" smtClean="0">
              <a:ea typeface="宋体" charset="-122"/>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sz="1200" dirty="0" smtClean="0">
              <a:ea typeface="宋体" pitchFamily="2" charset="-122"/>
            </a:endParaRP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3E9D5726-A8C3-4036-A080-BF80CCEEC04D}" type="slidenum">
              <a:rPr lang="en-US" altLang="zh-CN" sz="1200" smtClean="0"/>
              <a:pPr eaLnBrk="1" hangingPunct="1"/>
              <a:t>3</a:t>
            </a:fld>
            <a:endParaRPr lang="en-US" altLang="zh-CN" sz="1200"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ko-KR" sz="1200" dirty="0" smtClean="0">
                <a:ea typeface="굴림" pitchFamily="34" charset="-127"/>
              </a:rPr>
              <a:t>RTAI is very much module oriented</a:t>
            </a:r>
          </a:p>
          <a:p>
            <a:r>
              <a:rPr lang="en-GB" sz="2600" dirty="0" smtClean="0"/>
              <a:t>RTAI provides better real-time support than </a:t>
            </a:r>
            <a:r>
              <a:rPr lang="en-GB" sz="2600" dirty="0" err="1" smtClean="0"/>
              <a:t>RTLinux</a:t>
            </a:r>
            <a:endParaRPr lang="en-GB" sz="2600" dirty="0" smtClean="0"/>
          </a:p>
          <a:p>
            <a:pPr lvl="1"/>
            <a:r>
              <a:rPr lang="en-GB" sz="2400" dirty="0" smtClean="0"/>
              <a:t>soft real-time in user space along with hard real-time in kernel space</a:t>
            </a:r>
          </a:p>
          <a:p>
            <a:pPr lvl="1"/>
            <a:r>
              <a:rPr lang="en-GB" sz="2400" dirty="0" smtClean="0"/>
              <a:t>excellent performance in terms of low jitter and low latency</a:t>
            </a:r>
          </a:p>
          <a:p>
            <a:pPr lvl="1"/>
            <a:r>
              <a:rPr lang="en-GB" sz="2400" dirty="0" smtClean="0"/>
              <a:t>better C++ support and more complete feature set</a:t>
            </a:r>
          </a:p>
          <a:p>
            <a:pPr lvl="1"/>
            <a:r>
              <a:rPr lang="en-GB" sz="2400" dirty="0" smtClean="0"/>
              <a:t>availability of LXRT which allows user space applications in kernel space</a:t>
            </a:r>
          </a:p>
          <a:p>
            <a:pPr lvl="1">
              <a:buFont typeface="Wingdings" pitchFamily="2" charset="2"/>
              <a:buNone/>
            </a:pPr>
            <a:endParaRPr lang="en-US" altLang="zh-CN" dirty="0" smtClean="0">
              <a:ea typeface="宋体" pitchFamily="2" charset="-122"/>
            </a:endParaRP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26</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FA6427F8-BBEC-4DAD-9D59-236B95626F9A}" type="slidenum">
              <a:rPr lang="en-GB" altLang="zh-CN"/>
              <a:pPr/>
              <a:t>27</a:t>
            </a:fld>
            <a:endParaRPr lang="en-GB" altLang="zh-CN"/>
          </a:p>
        </p:txBody>
      </p:sp>
      <p:sp>
        <p:nvSpPr>
          <p:cNvPr id="45057" name="Text Box 1"/>
          <p:cNvSpPr txBox="1">
            <a:spLocks noChangeArrowheads="1"/>
          </p:cNvSpPr>
          <p:nvPr/>
        </p:nvSpPr>
        <p:spPr bwMode="auto">
          <a:xfrm>
            <a:off x="1143000" y="686405"/>
            <a:ext cx="4572000" cy="3429000"/>
          </a:xfrm>
          <a:prstGeom prst="rect">
            <a:avLst/>
          </a:prstGeom>
          <a:solidFill>
            <a:srgbClr val="FFFFFF"/>
          </a:solidFill>
          <a:ln w="9360">
            <a:solidFill>
              <a:srgbClr val="000000"/>
            </a:solidFill>
            <a:miter lim="800000"/>
            <a:headEnd/>
            <a:tailEnd/>
          </a:ln>
          <a:effectLst/>
        </p:spPr>
        <p:txBody>
          <a:bodyPr wrap="none" lIns="86493" tIns="43247" rIns="86493" bIns="43247" anchor="ctr"/>
          <a:lstStyle/>
          <a:p>
            <a:endParaRPr lang="zh-CN" altLang="en-US"/>
          </a:p>
        </p:txBody>
      </p:sp>
      <p:sp>
        <p:nvSpPr>
          <p:cNvPr id="45058" name="Rectangle 2"/>
          <p:cNvSpPr txBox="1">
            <a:spLocks noGrp="1" noChangeArrowheads="1"/>
          </p:cNvSpPr>
          <p:nvPr>
            <p:ph type="body"/>
          </p:nvPr>
        </p:nvSpPr>
        <p:spPr bwMode="auto">
          <a:xfrm>
            <a:off x="913805" y="4343704"/>
            <a:ext cx="5002114" cy="4113892"/>
          </a:xfrm>
          <a:prstGeom prst="rect">
            <a:avLst/>
          </a:prstGeom>
          <a:noFill/>
          <a:ln>
            <a:round/>
            <a:headEnd/>
            <a:tailEnd/>
          </a:ln>
        </p:spPr>
        <p:txBody>
          <a:bodyPr wrap="none" anchor="ctr"/>
          <a:lstStyle/>
          <a:p>
            <a:pPr marL="0" marR="0" lvl="1" indent="0" algn="l" defTabSz="457200" rtl="0" eaLnBrk="1" fontAlgn="auto" latinLnBrk="0" hangingPunct="1">
              <a:lnSpc>
                <a:spcPct val="100000"/>
              </a:lnSpc>
              <a:spcBef>
                <a:spcPts val="0"/>
              </a:spcBef>
              <a:spcAft>
                <a:spcPts val="0"/>
              </a:spcAft>
              <a:buClrTx/>
              <a:buSzTx/>
              <a:buFontTx/>
              <a:buNone/>
              <a:tabLst/>
              <a:defRPr/>
            </a:pPr>
            <a:r>
              <a:rPr lang="en-GB" altLang="zh-CN" dirty="0" smtClean="0">
                <a:ea typeface="宋体" pitchFamily="2" charset="-122"/>
              </a:rPr>
              <a:t>What Happened?</a:t>
            </a:r>
          </a:p>
          <a:p>
            <a:pPr marL="0" marR="0" indent="0" algn="l" defTabSz="457200" rtl="0" eaLnBrk="1" fontAlgn="auto" latinLnBrk="0" hangingPunct="1">
              <a:lnSpc>
                <a:spcPct val="100000"/>
              </a:lnSpc>
              <a:spcBef>
                <a:spcPts val="0"/>
              </a:spcBef>
              <a:spcAft>
                <a:spcPts val="0"/>
              </a:spcAft>
              <a:buClrTx/>
              <a:buSzTx/>
              <a:buFontTx/>
              <a:buNone/>
              <a:tabLst/>
              <a:defRPr/>
            </a:pPr>
            <a:r>
              <a:rPr lang="en-GB" altLang="zh-CN" dirty="0" smtClean="0">
                <a:ea typeface="宋体" pitchFamily="2" charset="-122"/>
              </a:rPr>
              <a:t>In 2003-04 Linux 2.6 RT Technology Regressed</a:t>
            </a:r>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764009CF-2AB9-4874-B189-2610767638C4}" type="slidenum">
              <a:rPr lang="en-GB" altLang="zh-CN"/>
              <a:pPr/>
              <a:t>28</a:t>
            </a:fld>
            <a:endParaRPr lang="en-GB" altLang="zh-CN"/>
          </a:p>
        </p:txBody>
      </p:sp>
      <p:sp>
        <p:nvSpPr>
          <p:cNvPr id="46081" name="Text Box 1"/>
          <p:cNvSpPr txBox="1">
            <a:spLocks noChangeArrowheads="1"/>
          </p:cNvSpPr>
          <p:nvPr/>
        </p:nvSpPr>
        <p:spPr bwMode="auto">
          <a:xfrm>
            <a:off x="1143000" y="686405"/>
            <a:ext cx="4572000" cy="3429000"/>
          </a:xfrm>
          <a:prstGeom prst="rect">
            <a:avLst/>
          </a:prstGeom>
          <a:solidFill>
            <a:srgbClr val="FFFFFF"/>
          </a:solidFill>
          <a:ln w="9360">
            <a:solidFill>
              <a:srgbClr val="000000"/>
            </a:solidFill>
            <a:miter lim="800000"/>
            <a:headEnd/>
            <a:tailEnd/>
          </a:ln>
          <a:effectLst/>
        </p:spPr>
        <p:txBody>
          <a:bodyPr wrap="none" lIns="86493" tIns="43247" rIns="86493" bIns="43247" anchor="ctr"/>
          <a:lstStyle/>
          <a:p>
            <a:endParaRPr lang="zh-CN" altLang="en-US"/>
          </a:p>
        </p:txBody>
      </p:sp>
      <p:sp>
        <p:nvSpPr>
          <p:cNvPr id="46082" name="Rectangle 2"/>
          <p:cNvSpPr txBox="1">
            <a:spLocks noGrp="1" noChangeArrowheads="1"/>
          </p:cNvSpPr>
          <p:nvPr>
            <p:ph type="body"/>
          </p:nvPr>
        </p:nvSpPr>
        <p:spPr bwMode="auto">
          <a:xfrm>
            <a:off x="913805" y="4343704"/>
            <a:ext cx="5002114" cy="4113892"/>
          </a:xfrm>
          <a:prstGeom prst="rect">
            <a:avLst/>
          </a:prstGeom>
          <a:noFill/>
          <a:ln>
            <a:round/>
            <a:headEnd/>
            <a:tailEnd/>
          </a:ln>
        </p:spPr>
        <p:txBody>
          <a:bodyPr wrap="none" anchor="ctr"/>
          <a:lstStyle/>
          <a:p>
            <a:pPr marL="714375" lvl="1" indent="-228600" eaLnBrk="1" hangingPunct="1">
              <a:lnSpc>
                <a:spcPct val="100000"/>
              </a:lnSpc>
              <a:spcBef>
                <a:spcPts val="500"/>
              </a:spcBef>
              <a:buFont typeface="Arial" pitchFamily="34" charset="0"/>
              <a:buChar char="–"/>
              <a:tabLst>
                <a:tab pos="315913" algn="l"/>
                <a:tab pos="773113" algn="l"/>
                <a:tab pos="1230313" algn="l"/>
                <a:tab pos="1687513" algn="l"/>
                <a:tab pos="2144713" algn="l"/>
                <a:tab pos="2601913" algn="l"/>
                <a:tab pos="3059113" algn="l"/>
                <a:tab pos="3516313" algn="l"/>
                <a:tab pos="3973513" algn="l"/>
                <a:tab pos="4430713" algn="l"/>
                <a:tab pos="4887913" algn="l"/>
                <a:tab pos="5345113" algn="l"/>
                <a:tab pos="5802313" algn="l"/>
                <a:tab pos="6259513" algn="l"/>
                <a:tab pos="6716713" algn="l"/>
                <a:tab pos="7173913" algn="l"/>
                <a:tab pos="7631113" algn="l"/>
                <a:tab pos="8088313" algn="l"/>
                <a:tab pos="8545513" algn="l"/>
                <a:tab pos="9002713" algn="l"/>
                <a:tab pos="9459913" algn="l"/>
              </a:tabLst>
            </a:pPr>
            <a:r>
              <a:rPr lang="en-GB" altLang="zh-CN" sz="2000" dirty="0" smtClean="0">
                <a:solidFill>
                  <a:srgbClr val="000000"/>
                </a:solidFill>
                <a:latin typeface="Arial" pitchFamily="34" charset="0"/>
                <a:ea typeface="宋体" pitchFamily="2" charset="-122"/>
                <a:cs typeface="Arial" pitchFamily="34" charset="0"/>
              </a:rPr>
              <a:t>Critical sections are shared by Processes, Interrupts and CPUs.</a:t>
            </a:r>
          </a:p>
          <a:p>
            <a:pPr marL="714375" lvl="1" indent="-228600" eaLnBrk="1" hangingPunct="1">
              <a:lnSpc>
                <a:spcPct val="100000"/>
              </a:lnSpc>
              <a:spcBef>
                <a:spcPts val="500"/>
              </a:spcBef>
              <a:buFont typeface="Arial" pitchFamily="34" charset="0"/>
              <a:buChar char="–"/>
              <a:tabLst>
                <a:tab pos="315913" algn="l"/>
                <a:tab pos="773113" algn="l"/>
                <a:tab pos="1230313" algn="l"/>
                <a:tab pos="1687513" algn="l"/>
                <a:tab pos="2144713" algn="l"/>
                <a:tab pos="2601913" algn="l"/>
                <a:tab pos="3059113" algn="l"/>
                <a:tab pos="3516313" algn="l"/>
                <a:tab pos="3973513" algn="l"/>
                <a:tab pos="4430713" algn="l"/>
                <a:tab pos="4887913" algn="l"/>
                <a:tab pos="5345113" algn="l"/>
                <a:tab pos="5802313" algn="l"/>
                <a:tab pos="6259513" algn="l"/>
                <a:tab pos="6716713" algn="l"/>
                <a:tab pos="7173913" algn="l"/>
                <a:tab pos="7631113" algn="l"/>
                <a:tab pos="8088313" algn="l"/>
                <a:tab pos="8545513" algn="l"/>
                <a:tab pos="9002713" algn="l"/>
                <a:tab pos="9459913" algn="l"/>
              </a:tabLst>
            </a:pPr>
            <a:r>
              <a:rPr lang="en-GB" altLang="zh-CN" sz="2000" dirty="0" smtClean="0">
                <a:solidFill>
                  <a:srgbClr val="000000"/>
                </a:solidFill>
                <a:latin typeface="Arial" pitchFamily="34" charset="0"/>
                <a:ea typeface="宋体" pitchFamily="2" charset="-122"/>
                <a:cs typeface="Arial" pitchFamily="34" charset="0"/>
              </a:rPr>
              <a:t>Effective protection is provided by the Spin-Lock Subsystem</a:t>
            </a:r>
          </a:p>
          <a:p>
            <a:pPr marL="0" marR="0" lvl="1" indent="0" algn="l" defTabSz="457200" rtl="0" eaLnBrk="1" fontAlgn="auto" latinLnBrk="0" hangingPunct="1">
              <a:lnSpc>
                <a:spcPct val="100000"/>
              </a:lnSpc>
              <a:spcBef>
                <a:spcPts val="0"/>
              </a:spcBef>
              <a:spcAft>
                <a:spcPts val="0"/>
              </a:spcAft>
              <a:buClrTx/>
              <a:buSzTx/>
              <a:buFontTx/>
              <a:buNone/>
              <a:tabLst/>
              <a:defRPr/>
            </a:pPr>
            <a:r>
              <a:rPr lang="en-GB" altLang="zh-CN" sz="2000" dirty="0" smtClean="0">
                <a:solidFill>
                  <a:srgbClr val="000000"/>
                </a:solidFill>
                <a:latin typeface="Arial" pitchFamily="34" charset="0"/>
                <a:ea typeface="宋体" pitchFamily="2" charset="-122"/>
                <a:cs typeface="Arial" pitchFamily="34" charset="0"/>
              </a:rPr>
              <a:t>Maintenance, community education, policing / regression testing</a:t>
            </a:r>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D43B7F6C-3989-49EE-BBF2-D3DDB19CDC46}" type="slidenum">
              <a:rPr lang="en-GB" altLang="zh-CN"/>
              <a:pPr/>
              <a:t>29</a:t>
            </a:fld>
            <a:endParaRPr lang="en-GB" altLang="zh-CN"/>
          </a:p>
        </p:txBody>
      </p:sp>
      <p:sp>
        <p:nvSpPr>
          <p:cNvPr id="47105" name="Text Box 1"/>
          <p:cNvSpPr txBox="1">
            <a:spLocks noChangeArrowheads="1"/>
          </p:cNvSpPr>
          <p:nvPr/>
        </p:nvSpPr>
        <p:spPr bwMode="auto">
          <a:xfrm>
            <a:off x="1143000" y="686405"/>
            <a:ext cx="4572000" cy="3429000"/>
          </a:xfrm>
          <a:prstGeom prst="rect">
            <a:avLst/>
          </a:prstGeom>
          <a:solidFill>
            <a:srgbClr val="FFFFFF"/>
          </a:solidFill>
          <a:ln w="9360">
            <a:solidFill>
              <a:srgbClr val="000000"/>
            </a:solidFill>
            <a:miter lim="800000"/>
            <a:headEnd/>
            <a:tailEnd/>
          </a:ln>
          <a:effectLst/>
        </p:spPr>
        <p:txBody>
          <a:bodyPr wrap="none" lIns="86493" tIns="43247" rIns="86493" bIns="43247" anchor="ctr"/>
          <a:lstStyle/>
          <a:p>
            <a:endParaRPr lang="zh-CN" altLang="en-US"/>
          </a:p>
        </p:txBody>
      </p:sp>
      <p:sp>
        <p:nvSpPr>
          <p:cNvPr id="47106" name="Rectangle 2"/>
          <p:cNvSpPr txBox="1">
            <a:spLocks noGrp="1" noChangeArrowheads="1"/>
          </p:cNvSpPr>
          <p:nvPr>
            <p:ph type="body"/>
          </p:nvPr>
        </p:nvSpPr>
        <p:spPr bwMode="auto">
          <a:xfrm>
            <a:off x="913805" y="4343704"/>
            <a:ext cx="5002114" cy="4113892"/>
          </a:xfrm>
          <a:prstGeom prst="rect">
            <a:avLst/>
          </a:prstGeom>
          <a:noFill/>
          <a:ln>
            <a:round/>
            <a:headEnd/>
            <a:tailEnd/>
          </a:ln>
        </p:spPr>
        <p:txBody>
          <a:bodyPr wrap="none" anchor="ctr"/>
          <a:lstStyle/>
          <a:p>
            <a:pPr marL="714375" lvl="1" indent="-228600">
              <a:lnSpc>
                <a:spcPct val="100000"/>
              </a:lnSpc>
              <a:tabLst>
                <a:tab pos="315913"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altLang="zh-CN" dirty="0" smtClean="0">
                <a:ea typeface="宋体" pitchFamily="2" charset="-122"/>
              </a:rPr>
              <a:t>Unbounded </a:t>
            </a:r>
            <a:r>
              <a:rPr lang="en-GB" altLang="zh-CN" dirty="0" err="1" smtClean="0">
                <a:ea typeface="宋体" pitchFamily="2" charset="-122"/>
              </a:rPr>
              <a:t>SoftIRQ</a:t>
            </a:r>
            <a:r>
              <a:rPr lang="en-GB" altLang="zh-CN" dirty="0" smtClean="0">
                <a:ea typeface="宋体" pitchFamily="2" charset="-122"/>
              </a:rPr>
              <a:t> subsystem (“Bottom Half Processing”)</a:t>
            </a:r>
          </a:p>
          <a:p>
            <a:pPr marL="998538" lvl="2" indent="-146050">
              <a:lnSpc>
                <a:spcPct val="100000"/>
              </a:lnSpc>
              <a:tabLst>
                <a:tab pos="315913"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altLang="zh-CN" dirty="0" smtClean="0">
                <a:ea typeface="宋体" pitchFamily="2" charset="-122"/>
              </a:rPr>
              <a:t>Activated by HW IRQs (Timers, SCSI, Network)</a:t>
            </a:r>
          </a:p>
          <a:p>
            <a:pPr marL="998538" lvl="2" indent="-146050">
              <a:lnSpc>
                <a:spcPct val="100000"/>
              </a:lnSpc>
              <a:tabLst>
                <a:tab pos="315913"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altLang="zh-CN" dirty="0" err="1" smtClean="0">
                <a:ea typeface="宋体" pitchFamily="2" charset="-122"/>
              </a:rPr>
              <a:t>SoftIRQs</a:t>
            </a:r>
            <a:r>
              <a:rPr lang="en-GB" altLang="zh-CN" dirty="0" smtClean="0">
                <a:ea typeface="宋体" pitchFamily="2" charset="-122"/>
              </a:rPr>
              <a:t> re-activate, iterate</a:t>
            </a:r>
          </a:p>
          <a:p>
            <a:pPr marL="714375" lvl="1" indent="-228600">
              <a:lnSpc>
                <a:spcPts val="2775"/>
              </a:lnSpc>
              <a:tabLst>
                <a:tab pos="315913"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altLang="zh-CN" dirty="0" smtClean="0">
                <a:ea typeface="宋体" pitchFamily="2" charset="-122"/>
              </a:rPr>
              <a:t>Driver-level adaptations </a:t>
            </a:r>
          </a:p>
          <a:p>
            <a:pPr marL="998538" lvl="2" indent="-146050">
              <a:lnSpc>
                <a:spcPts val="2100"/>
              </a:lnSpc>
              <a:tabLst>
                <a:tab pos="315913"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altLang="zh-CN" dirty="0" smtClean="0">
                <a:ea typeface="宋体" pitchFamily="2" charset="-122"/>
              </a:rPr>
              <a:t>Network Driver NAPI adaption reduces </a:t>
            </a:r>
            <a:r>
              <a:rPr lang="en-GB" altLang="zh-CN" dirty="0" err="1" smtClean="0">
                <a:ea typeface="宋体" pitchFamily="2" charset="-122"/>
              </a:rPr>
              <a:t>D.o.S</a:t>
            </a:r>
            <a:r>
              <a:rPr lang="en-GB" altLang="zh-CN" dirty="0" smtClean="0">
                <a:ea typeface="宋体" pitchFamily="2" charset="-122"/>
              </a:rPr>
              <a:t>. effects of high packet loads</a:t>
            </a:r>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509D0E73-246B-405A-AFC4-FEC610E25639}" type="slidenum">
              <a:rPr lang="en-GB" altLang="zh-CN"/>
              <a:pPr/>
              <a:t>30</a:t>
            </a:fld>
            <a:endParaRPr lang="en-GB" altLang="zh-CN"/>
          </a:p>
        </p:txBody>
      </p:sp>
      <p:sp>
        <p:nvSpPr>
          <p:cNvPr id="48129" name="Text Box 1"/>
          <p:cNvSpPr txBox="1">
            <a:spLocks noChangeArrowheads="1"/>
          </p:cNvSpPr>
          <p:nvPr/>
        </p:nvSpPr>
        <p:spPr bwMode="auto">
          <a:xfrm>
            <a:off x="1143000" y="686405"/>
            <a:ext cx="4572000" cy="3429000"/>
          </a:xfrm>
          <a:prstGeom prst="rect">
            <a:avLst/>
          </a:prstGeom>
          <a:solidFill>
            <a:srgbClr val="FFFFFF"/>
          </a:solidFill>
          <a:ln w="9360">
            <a:solidFill>
              <a:srgbClr val="000000"/>
            </a:solidFill>
            <a:miter lim="800000"/>
            <a:headEnd/>
            <a:tailEnd/>
          </a:ln>
          <a:effectLst/>
        </p:spPr>
        <p:txBody>
          <a:bodyPr wrap="none" lIns="86493" tIns="43247" rIns="86493" bIns="43247" anchor="ctr"/>
          <a:lstStyle/>
          <a:p>
            <a:endParaRPr lang="zh-CN" altLang="en-US"/>
          </a:p>
        </p:txBody>
      </p:sp>
      <p:sp>
        <p:nvSpPr>
          <p:cNvPr id="48130" name="Rectangle 2"/>
          <p:cNvSpPr txBox="1">
            <a:spLocks noGrp="1" noChangeArrowheads="1"/>
          </p:cNvSpPr>
          <p:nvPr>
            <p:ph type="body"/>
          </p:nvPr>
        </p:nvSpPr>
        <p:spPr bwMode="auto">
          <a:xfrm>
            <a:off x="913805" y="4343704"/>
            <a:ext cx="5002114" cy="4113892"/>
          </a:xfrm>
          <a:prstGeom prst="rect">
            <a:avLst/>
          </a:prstGeom>
          <a:noFill/>
          <a:ln>
            <a:round/>
            <a:headEnd/>
            <a:tailEnd/>
          </a:ln>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839A05AD-02CC-4F19-B2F8-B5427E2475C2}" type="slidenum">
              <a:rPr lang="en-US" altLang="zh-CN" smtClean="0"/>
              <a:pPr/>
              <a:t>31</a:t>
            </a:fld>
            <a:endParaRPr lang="en-US" altLang="zh-CN"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038B72A3-CB79-483D-B581-C623F9DF6A34}" type="slidenum">
              <a:rPr lang="en-US" altLang="zh-CN" smtClean="0"/>
              <a:pPr/>
              <a:t>32</a:t>
            </a:fld>
            <a:endParaRPr lang="en-US" altLang="zh-CN"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5DC0F91D-9B15-46F0-8ED5-78D74D2DB073}" type="slidenum">
              <a:rPr lang="en-US" altLang="zh-CN" smtClean="0"/>
              <a:pPr/>
              <a:t>33</a:t>
            </a:fld>
            <a:endParaRPr lang="en-US" altLang="zh-CN"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zh-CN"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7FCD3BC1-DFA6-456C-BC3E-59882C5B322F}" type="slidenum">
              <a:rPr lang="en-GB" altLang="zh-CN"/>
              <a:pPr/>
              <a:t>34</a:t>
            </a:fld>
            <a:endParaRPr lang="en-GB" altLang="zh-CN"/>
          </a:p>
        </p:txBody>
      </p:sp>
      <p:sp>
        <p:nvSpPr>
          <p:cNvPr id="49153" name="Text Box 1"/>
          <p:cNvSpPr txBox="1">
            <a:spLocks noChangeArrowheads="1"/>
          </p:cNvSpPr>
          <p:nvPr/>
        </p:nvSpPr>
        <p:spPr bwMode="auto">
          <a:xfrm>
            <a:off x="1143000" y="686405"/>
            <a:ext cx="4572000" cy="3429000"/>
          </a:xfrm>
          <a:prstGeom prst="rect">
            <a:avLst/>
          </a:prstGeom>
          <a:solidFill>
            <a:srgbClr val="FFFFFF"/>
          </a:solidFill>
          <a:ln w="9360">
            <a:solidFill>
              <a:srgbClr val="000000"/>
            </a:solidFill>
            <a:miter lim="800000"/>
            <a:headEnd/>
            <a:tailEnd/>
          </a:ln>
          <a:effectLst/>
        </p:spPr>
        <p:txBody>
          <a:bodyPr wrap="none" lIns="86493" tIns="43247" rIns="86493" bIns="43247" anchor="ctr"/>
          <a:lstStyle/>
          <a:p>
            <a:endParaRPr lang="zh-CN" altLang="en-US"/>
          </a:p>
        </p:txBody>
      </p:sp>
      <p:sp>
        <p:nvSpPr>
          <p:cNvPr id="49154" name="Rectangle 2"/>
          <p:cNvSpPr txBox="1">
            <a:spLocks noGrp="1" noChangeArrowheads="1"/>
          </p:cNvSpPr>
          <p:nvPr>
            <p:ph type="body"/>
          </p:nvPr>
        </p:nvSpPr>
        <p:spPr bwMode="auto">
          <a:xfrm>
            <a:off x="913805" y="4343704"/>
            <a:ext cx="5002114" cy="4113892"/>
          </a:xfrm>
          <a:prstGeom prst="rect">
            <a:avLst/>
          </a:prstGeom>
          <a:noFill/>
          <a:ln>
            <a:round/>
            <a:headEnd/>
            <a:tailEnd/>
          </a:ln>
        </p:spPr>
        <p:txBody>
          <a:bodyPr wrap="none" anchor="ctr"/>
          <a:lstStyle/>
          <a:p>
            <a:pPr marL="457200" indent="-457200">
              <a:lnSpc>
                <a:spcPct val="100000"/>
              </a:lnSpc>
              <a:tabLst>
                <a:tab pos="457200" algn="l"/>
                <a:tab pos="593725" algn="l"/>
                <a:tab pos="1050925" algn="l"/>
                <a:tab pos="1508125" algn="l"/>
                <a:tab pos="1965325" algn="l"/>
                <a:tab pos="2422525" algn="l"/>
                <a:tab pos="2879725" algn="l"/>
                <a:tab pos="3336925" algn="l"/>
                <a:tab pos="3794125" algn="l"/>
                <a:tab pos="4251325" algn="l"/>
                <a:tab pos="4708525" algn="l"/>
                <a:tab pos="5165725" algn="l"/>
                <a:tab pos="5622925" algn="l"/>
                <a:tab pos="6080125" algn="l"/>
                <a:tab pos="6537325" algn="l"/>
                <a:tab pos="6994525" algn="l"/>
                <a:tab pos="7451725" algn="l"/>
                <a:tab pos="7908925" algn="l"/>
                <a:tab pos="8366125" algn="l"/>
                <a:tab pos="8823325" algn="l"/>
                <a:tab pos="9280525" algn="l"/>
              </a:tabLst>
            </a:pPr>
            <a:r>
              <a:rPr lang="en-GB" altLang="zh-CN" sz="1200" dirty="0" smtClean="0">
                <a:ea typeface="宋体" pitchFamily="2" charset="-122"/>
              </a:rPr>
              <a:t>Interrupt off paths and  </a:t>
            </a:r>
            <a:r>
              <a:rPr lang="en-GB" altLang="zh-CN" dirty="0" smtClean="0">
                <a:ea typeface="宋体" pitchFamily="2" charset="-122"/>
              </a:rPr>
              <a:t>Optimization Flexibility</a:t>
            </a:r>
          </a:p>
          <a:p>
            <a:pPr marL="865188" lvl="1" indent="-365125">
              <a:lnSpc>
                <a:spcPct val="100000"/>
              </a:lnSpc>
              <a:tabLst>
                <a:tab pos="457200" algn="l"/>
                <a:tab pos="593725" algn="l"/>
                <a:tab pos="1050925" algn="l"/>
                <a:tab pos="1508125" algn="l"/>
                <a:tab pos="1965325" algn="l"/>
                <a:tab pos="2422525" algn="l"/>
                <a:tab pos="2879725" algn="l"/>
                <a:tab pos="3336925" algn="l"/>
                <a:tab pos="3794125" algn="l"/>
                <a:tab pos="4251325" algn="l"/>
                <a:tab pos="4708525" algn="l"/>
                <a:tab pos="5165725" algn="l"/>
                <a:tab pos="5622925" algn="l"/>
                <a:tab pos="6080125" algn="l"/>
                <a:tab pos="6537325" algn="l"/>
                <a:tab pos="6994525" algn="l"/>
                <a:tab pos="7451725" algn="l"/>
                <a:tab pos="7908925" algn="l"/>
                <a:tab pos="8366125" algn="l"/>
                <a:tab pos="8823325" algn="l"/>
                <a:tab pos="9280525" algn="l"/>
              </a:tabLst>
            </a:pPr>
            <a:r>
              <a:rPr lang="en-GB" altLang="zh-CN" dirty="0" smtClean="0">
                <a:ea typeface="宋体" pitchFamily="2" charset="-122"/>
              </a:rPr>
              <a:t>RT Tasks designed to use Kernel-resources in managed ways can reduce or eliminate Priority-Inheritance delays</a:t>
            </a:r>
          </a:p>
          <a:p>
            <a:pPr marL="457200" indent="-457200">
              <a:lnSpc>
                <a:spcPct val="100000"/>
              </a:lnSpc>
              <a:tabLst>
                <a:tab pos="457200" algn="l"/>
                <a:tab pos="593725" algn="l"/>
                <a:tab pos="1050925" algn="l"/>
                <a:tab pos="1508125" algn="l"/>
                <a:tab pos="1965325" algn="l"/>
                <a:tab pos="2422525" algn="l"/>
                <a:tab pos="2879725" algn="l"/>
                <a:tab pos="3336925" algn="l"/>
                <a:tab pos="3794125" algn="l"/>
                <a:tab pos="4251325" algn="l"/>
                <a:tab pos="4708525" algn="l"/>
                <a:tab pos="5165725" algn="l"/>
                <a:tab pos="5622925" algn="l"/>
                <a:tab pos="6080125" algn="l"/>
                <a:tab pos="6537325" algn="l"/>
                <a:tab pos="6994525" algn="l"/>
                <a:tab pos="7451725" algn="l"/>
                <a:tab pos="7908925" algn="l"/>
                <a:tab pos="8366125" algn="l"/>
                <a:tab pos="8823325" algn="l"/>
                <a:tab pos="9280525" algn="l"/>
              </a:tabLst>
            </a:pPr>
            <a:r>
              <a:rPr lang="en-GB" altLang="zh-CN" dirty="0" smtClean="0">
                <a:ea typeface="宋体" pitchFamily="2" charset="-122"/>
              </a:rPr>
              <a:t>Adequate Instrumentation</a:t>
            </a:r>
          </a:p>
          <a:p>
            <a:pPr marL="865188" lvl="1" indent="-365125">
              <a:lnSpc>
                <a:spcPct val="100000"/>
              </a:lnSpc>
              <a:tabLst>
                <a:tab pos="457200" algn="l"/>
                <a:tab pos="593725" algn="l"/>
                <a:tab pos="1050925" algn="l"/>
                <a:tab pos="1508125" algn="l"/>
                <a:tab pos="1965325" algn="l"/>
                <a:tab pos="2422525" algn="l"/>
                <a:tab pos="2879725" algn="l"/>
                <a:tab pos="3336925" algn="l"/>
                <a:tab pos="3794125" algn="l"/>
                <a:tab pos="4251325" algn="l"/>
                <a:tab pos="4708525" algn="l"/>
                <a:tab pos="5165725" algn="l"/>
                <a:tab pos="5622925" algn="l"/>
                <a:tab pos="6080125" algn="l"/>
                <a:tab pos="6537325" algn="l"/>
                <a:tab pos="6994525" algn="l"/>
                <a:tab pos="7451725" algn="l"/>
                <a:tab pos="7908925" algn="l"/>
                <a:tab pos="8366125" algn="l"/>
                <a:tab pos="8823325" algn="l"/>
                <a:tab pos="9280525" algn="l"/>
              </a:tabLst>
            </a:pPr>
            <a:r>
              <a:rPr lang="en-GB" altLang="zh-CN" dirty="0" smtClean="0">
                <a:ea typeface="宋体" pitchFamily="2" charset="-122"/>
              </a:rPr>
              <a:t>Latency timing, latency triggers &amp; stack tracing, histograms</a:t>
            </a:r>
          </a:p>
          <a:p>
            <a:pPr marL="457200" indent="-457200">
              <a:lnSpc>
                <a:spcPct val="100000"/>
              </a:lnSpc>
              <a:buClr>
                <a:srgbClr val="009999"/>
              </a:buClr>
              <a:tabLst>
                <a:tab pos="457200" algn="l"/>
                <a:tab pos="593725" algn="l"/>
                <a:tab pos="1050925" algn="l"/>
                <a:tab pos="1508125" algn="l"/>
                <a:tab pos="1965325" algn="l"/>
                <a:tab pos="2422525" algn="l"/>
                <a:tab pos="2879725" algn="l"/>
                <a:tab pos="3336925" algn="l"/>
                <a:tab pos="3794125" algn="l"/>
                <a:tab pos="4251325" algn="l"/>
                <a:tab pos="4708525" algn="l"/>
                <a:tab pos="5165725" algn="l"/>
                <a:tab pos="5622925" algn="l"/>
                <a:tab pos="6080125" algn="l"/>
                <a:tab pos="6537325" algn="l"/>
                <a:tab pos="6994525" algn="l"/>
                <a:tab pos="7451725" algn="l"/>
                <a:tab pos="7908925" algn="l"/>
                <a:tab pos="8366125" algn="l"/>
                <a:tab pos="8823325" algn="l"/>
                <a:tab pos="9280525" algn="l"/>
              </a:tabLst>
            </a:pPr>
            <a:r>
              <a:rPr lang="en-GB" altLang="zh-CN" dirty="0" smtClean="0">
                <a:ea typeface="宋体" pitchFamily="2" charset="-122"/>
              </a:rPr>
              <a:t>Design Flexibility </a:t>
            </a:r>
          </a:p>
          <a:p>
            <a:pPr marL="865188" lvl="1" indent="-365125">
              <a:lnSpc>
                <a:spcPct val="100000"/>
              </a:lnSpc>
              <a:tabLst>
                <a:tab pos="457200" algn="l"/>
                <a:tab pos="593725" algn="l"/>
                <a:tab pos="1050925" algn="l"/>
                <a:tab pos="1508125" algn="l"/>
                <a:tab pos="1965325" algn="l"/>
                <a:tab pos="2422525" algn="l"/>
                <a:tab pos="2879725" algn="l"/>
                <a:tab pos="3336925" algn="l"/>
                <a:tab pos="3794125" algn="l"/>
                <a:tab pos="4251325" algn="l"/>
                <a:tab pos="4708525" algn="l"/>
                <a:tab pos="5165725" algn="l"/>
                <a:tab pos="5622925" algn="l"/>
                <a:tab pos="6080125" algn="l"/>
                <a:tab pos="6537325" algn="l"/>
                <a:tab pos="6994525" algn="l"/>
                <a:tab pos="7451725" algn="l"/>
                <a:tab pos="7908925" algn="l"/>
                <a:tab pos="8366125" algn="l"/>
                <a:tab pos="8823325" algn="l"/>
                <a:tab pos="9280525" algn="l"/>
              </a:tabLst>
            </a:pPr>
            <a:r>
              <a:rPr lang="en-GB" altLang="zh-CN" dirty="0" smtClean="0">
                <a:ea typeface="宋体" pitchFamily="2" charset="-122"/>
              </a:rPr>
              <a:t>Provides Full Access to Kernel Resources to RT Tasks</a:t>
            </a:r>
          </a:p>
          <a:p>
            <a:pPr marL="865188" lvl="1" indent="-365125">
              <a:lnSpc>
                <a:spcPct val="100000"/>
              </a:lnSpc>
              <a:tabLst>
                <a:tab pos="457200" algn="l"/>
                <a:tab pos="593725" algn="l"/>
                <a:tab pos="1050925" algn="l"/>
                <a:tab pos="1508125" algn="l"/>
                <a:tab pos="1965325" algn="l"/>
                <a:tab pos="2422525" algn="l"/>
                <a:tab pos="2879725" algn="l"/>
                <a:tab pos="3336925" algn="l"/>
                <a:tab pos="3794125" algn="l"/>
                <a:tab pos="4251325" algn="l"/>
                <a:tab pos="4708525" algn="l"/>
                <a:tab pos="5165725" algn="l"/>
                <a:tab pos="5622925" algn="l"/>
                <a:tab pos="6080125" algn="l"/>
                <a:tab pos="6537325" algn="l"/>
                <a:tab pos="6994525" algn="l"/>
                <a:tab pos="7451725" algn="l"/>
                <a:tab pos="7908925" algn="l"/>
                <a:tab pos="8366125" algn="l"/>
                <a:tab pos="8823325" algn="l"/>
                <a:tab pos="9280525" algn="l"/>
              </a:tabLst>
            </a:pPr>
            <a:r>
              <a:rPr lang="en-GB" altLang="zh-CN" dirty="0" smtClean="0">
                <a:ea typeface="宋体" pitchFamily="2" charset="-122"/>
              </a:rPr>
              <a:t>Supports existing driver and application code </a:t>
            </a:r>
          </a:p>
          <a:p>
            <a:pPr marL="865188" lvl="1" indent="-365125">
              <a:lnSpc>
                <a:spcPct val="100000"/>
              </a:lnSpc>
              <a:tabLst>
                <a:tab pos="457200" algn="l"/>
                <a:tab pos="593725" algn="l"/>
                <a:tab pos="1050925" algn="l"/>
                <a:tab pos="1508125" algn="l"/>
                <a:tab pos="1965325" algn="l"/>
                <a:tab pos="2422525" algn="l"/>
                <a:tab pos="2879725" algn="l"/>
                <a:tab pos="3336925" algn="l"/>
                <a:tab pos="3794125" algn="l"/>
                <a:tab pos="4251325" algn="l"/>
                <a:tab pos="4708525" algn="l"/>
                <a:tab pos="5165725" algn="l"/>
                <a:tab pos="5622925" algn="l"/>
                <a:tab pos="6080125" algn="l"/>
                <a:tab pos="6537325" algn="l"/>
                <a:tab pos="6994525" algn="l"/>
                <a:tab pos="7451725" algn="l"/>
                <a:tab pos="7908925" algn="l"/>
                <a:tab pos="8366125" algn="l"/>
                <a:tab pos="8823325" algn="l"/>
                <a:tab pos="9280525" algn="l"/>
              </a:tabLst>
            </a:pPr>
            <a:r>
              <a:rPr lang="en-GB" altLang="zh-CN" dirty="0" smtClean="0">
                <a:ea typeface="宋体" pitchFamily="2" charset="-122"/>
              </a:rPr>
              <a:t>User-space Real-Time</a:t>
            </a:r>
          </a:p>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C2791158-788C-49E6-ADAD-C8EC5682E79A}" type="slidenum">
              <a:rPr lang="en-GB" altLang="zh-CN"/>
              <a:pPr/>
              <a:t>35</a:t>
            </a:fld>
            <a:endParaRPr lang="en-GB" altLang="zh-CN"/>
          </a:p>
        </p:txBody>
      </p:sp>
      <p:sp>
        <p:nvSpPr>
          <p:cNvPr id="50177" name="Text Box 1"/>
          <p:cNvSpPr txBox="1">
            <a:spLocks noChangeArrowheads="1"/>
          </p:cNvSpPr>
          <p:nvPr/>
        </p:nvSpPr>
        <p:spPr bwMode="auto">
          <a:xfrm>
            <a:off x="1143000" y="686405"/>
            <a:ext cx="4572000" cy="3429000"/>
          </a:xfrm>
          <a:prstGeom prst="rect">
            <a:avLst/>
          </a:prstGeom>
          <a:solidFill>
            <a:srgbClr val="FFFFFF"/>
          </a:solidFill>
          <a:ln w="9360">
            <a:solidFill>
              <a:srgbClr val="000000"/>
            </a:solidFill>
            <a:miter lim="800000"/>
            <a:headEnd/>
            <a:tailEnd/>
          </a:ln>
          <a:effectLst/>
        </p:spPr>
        <p:txBody>
          <a:bodyPr wrap="none" lIns="86493" tIns="43247" rIns="86493" bIns="43247" anchor="ctr"/>
          <a:lstStyle/>
          <a:p>
            <a:endParaRPr lang="zh-CN" altLang="en-US"/>
          </a:p>
        </p:txBody>
      </p:sp>
      <p:sp>
        <p:nvSpPr>
          <p:cNvPr id="50178" name="Rectangle 2"/>
          <p:cNvSpPr txBox="1">
            <a:spLocks noGrp="1" noChangeArrowheads="1"/>
          </p:cNvSpPr>
          <p:nvPr>
            <p:ph type="body"/>
          </p:nvPr>
        </p:nvSpPr>
        <p:spPr bwMode="auto">
          <a:xfrm>
            <a:off x="913805" y="4343704"/>
            <a:ext cx="5002114" cy="4113892"/>
          </a:xfrm>
          <a:prstGeom prst="rect">
            <a:avLst/>
          </a:prstGeom>
          <a:noFill/>
          <a:ln>
            <a:round/>
            <a:headEnd/>
            <a:tailEnd/>
          </a:ln>
        </p:spPr>
        <p:txBody>
          <a:bodyPr wrap="none" anchor="ctr"/>
          <a:lstStyle/>
          <a:p>
            <a:pPr lvl="1">
              <a:lnSpc>
                <a:spcPct val="100000"/>
              </a:lnSpc>
              <a:spcAft>
                <a:spcPts val="250"/>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ea typeface="宋体" pitchFamily="2" charset="-122"/>
              </a:rPr>
              <a:t>IRQ-Disable Virtualization for Drivers</a:t>
            </a:r>
          </a:p>
          <a:p>
            <a:pPr lvl="2">
              <a:lnSpc>
                <a:spcPct val="10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ea typeface="宋体" pitchFamily="2" charset="-122"/>
              </a:rPr>
              <a:t>IRQ threads disabled without masking hardware</a:t>
            </a:r>
          </a:p>
          <a:p>
            <a:pPr lvl="2">
              <a:lnSpc>
                <a:spcPct val="10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smtClean="0">
              <a:ea typeface="宋体" pitchFamily="2" charset="-122"/>
            </a:endParaRPr>
          </a:p>
          <a:p>
            <a:pPr lvl="1">
              <a:lnSpc>
                <a:spcPct val="10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dirty="0" smtClean="0">
              <a:ea typeface="宋体" pitchFamily="2" charset="-122"/>
            </a:endParaRPr>
          </a:p>
          <a:p>
            <a:pPr lvl="1">
              <a:lnSpc>
                <a:spcPct val="10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ea typeface="宋体" pitchFamily="2" charset="-122"/>
              </a:rPr>
              <a:t>User-Space </a:t>
            </a:r>
            <a:r>
              <a:rPr lang="en-GB" altLang="zh-CN" dirty="0" err="1" smtClean="0">
                <a:ea typeface="宋体" pitchFamily="2" charset="-122"/>
              </a:rPr>
              <a:t>Mutex</a:t>
            </a:r>
            <a:r>
              <a:rPr lang="en-GB" altLang="zh-CN" dirty="0" smtClean="0">
                <a:ea typeface="宋体" pitchFamily="2" charset="-122"/>
              </a:rPr>
              <a:t> </a:t>
            </a:r>
          </a:p>
          <a:p>
            <a:pPr lvl="2">
              <a:lnSpc>
                <a:spcPct val="10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ea typeface="宋体" pitchFamily="2" charset="-122"/>
              </a:rPr>
              <a:t>Robustness / Dead-Owner / Priority Queuing</a:t>
            </a:r>
          </a:p>
          <a:p>
            <a:pPr lvl="2">
              <a:lnSpc>
                <a:spcPct val="10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FE08FC59-C4C8-4301-93A0-A33B103623E1}" type="slidenum">
              <a:rPr lang="en-US" altLang="zh-CN" sz="1200" smtClean="0"/>
              <a:pPr eaLnBrk="1" hangingPunct="1"/>
              <a:t>4</a:t>
            </a:fld>
            <a:endParaRPr lang="en-US" altLang="zh-CN" sz="1200"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00A291EE-F5A4-4E43-80F5-11188E3FC465}" type="slidenum">
              <a:rPr lang="en-GB" altLang="zh-CN"/>
              <a:pPr/>
              <a:t>36</a:t>
            </a:fld>
            <a:endParaRPr lang="en-GB" altLang="zh-CN"/>
          </a:p>
        </p:txBody>
      </p:sp>
      <p:sp>
        <p:nvSpPr>
          <p:cNvPr id="51201" name="Text Box 1"/>
          <p:cNvSpPr txBox="1">
            <a:spLocks noChangeArrowheads="1"/>
          </p:cNvSpPr>
          <p:nvPr/>
        </p:nvSpPr>
        <p:spPr bwMode="auto">
          <a:xfrm>
            <a:off x="2018110" y="681870"/>
            <a:ext cx="3031629" cy="2286000"/>
          </a:xfrm>
          <a:prstGeom prst="rect">
            <a:avLst/>
          </a:prstGeom>
          <a:solidFill>
            <a:srgbClr val="FFFFFF"/>
          </a:solidFill>
          <a:ln w="9360">
            <a:solidFill>
              <a:srgbClr val="000000"/>
            </a:solidFill>
            <a:miter lim="800000"/>
            <a:headEnd/>
            <a:tailEnd/>
          </a:ln>
          <a:effectLst/>
        </p:spPr>
        <p:txBody>
          <a:bodyPr wrap="none" lIns="86493" tIns="43247" rIns="86493" bIns="43247" anchor="ctr"/>
          <a:lstStyle/>
          <a:p>
            <a:endParaRPr lang="zh-CN" altLang="en-US"/>
          </a:p>
        </p:txBody>
      </p:sp>
      <p:sp>
        <p:nvSpPr>
          <p:cNvPr id="51202" name="Rectangle 2"/>
          <p:cNvSpPr txBox="1">
            <a:spLocks noGrp="1" noChangeArrowheads="1"/>
          </p:cNvSpPr>
          <p:nvPr>
            <p:ph type="body"/>
          </p:nvPr>
        </p:nvSpPr>
        <p:spPr bwMode="auto">
          <a:xfrm>
            <a:off x="913805" y="4343704"/>
            <a:ext cx="5002114" cy="4113892"/>
          </a:xfrm>
          <a:prstGeom prst="rect">
            <a:avLst/>
          </a:prstGeom>
          <a:noFill/>
          <a:ln>
            <a:round/>
            <a:headEnd/>
            <a:tailEnd/>
          </a:ln>
        </p:spPr>
        <p:txBody>
          <a:bodyPr wrap="none" anchor="ctr"/>
          <a:lstStyle/>
          <a:p>
            <a:pPr lvl="2">
              <a:lnSpc>
                <a:spcPct val="8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dirty="0" smtClean="0">
              <a:ea typeface="宋体" pitchFamily="2" charset="-122"/>
            </a:endParaRPr>
          </a:p>
          <a:p>
            <a:pPr marL="712788" lvl="1" indent="-255588">
              <a:lnSpc>
                <a:spcPct val="80000"/>
              </a:lnSpc>
              <a:spcAft>
                <a:spcPts val="250"/>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ea typeface="宋体" pitchFamily="2" charset="-122"/>
              </a:rPr>
              <a:t>Incoming IRQ returns immediately </a:t>
            </a:r>
          </a:p>
          <a:p>
            <a:pPr lvl="2">
              <a:lnSpc>
                <a:spcPct val="80000"/>
              </a:lnSpc>
              <a:spcAft>
                <a:spcPts val="250"/>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ea typeface="宋体" pitchFamily="2" charset="-122"/>
              </a:rPr>
              <a:t>IRQ activates corresponding Handler-thread (</a:t>
            </a:r>
            <a:r>
              <a:rPr lang="en-GB" altLang="zh-CN" dirty="0" err="1" smtClean="0">
                <a:ea typeface="宋体" pitchFamily="2" charset="-122"/>
              </a:rPr>
              <a:t>wake_up_process</a:t>
            </a:r>
            <a:r>
              <a:rPr lang="en-GB" altLang="zh-CN" dirty="0" smtClean="0">
                <a:ea typeface="宋体" pitchFamily="2" charset="-122"/>
              </a:rPr>
              <a:t>)</a:t>
            </a:r>
          </a:p>
          <a:p>
            <a:pPr marL="712788" lvl="1" indent="-255588">
              <a:lnSpc>
                <a:spcPct val="8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ea typeface="宋体" pitchFamily="2" charset="-122"/>
              </a:rPr>
              <a:t>RT IRQs operate in Vacated IRQ execution-space</a:t>
            </a:r>
          </a:p>
          <a:p>
            <a:pPr lvl="2">
              <a:lnSpc>
                <a:spcPct val="8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ea typeface="宋体" pitchFamily="2" charset="-122"/>
              </a:rPr>
              <a:t>RT IRQs do not contend with common IRQs - Runs at IRQ Priority</a:t>
            </a:r>
          </a:p>
          <a:p>
            <a:pPr lvl="2">
              <a:lnSpc>
                <a:spcPct val="80000"/>
              </a:lnSpc>
              <a:spcAft>
                <a:spcPts val="225"/>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ea typeface="宋体" pitchFamily="2" charset="-122"/>
              </a:rPr>
              <a:t>RT IRQ Latency Predictable </a:t>
            </a:r>
          </a:p>
          <a:p>
            <a:pPr lvl="2">
              <a:lnSpc>
                <a:spcPct val="80000"/>
              </a:lnSpc>
              <a:spcAft>
                <a:spcPts val="225"/>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ea typeface="宋体" pitchFamily="2" charset="-122"/>
              </a:rPr>
              <a:t>Subject to Minimal Variation</a:t>
            </a:r>
          </a:p>
          <a:p>
            <a:pPr marL="712788" lvl="1" indent="-255588">
              <a:lnSpc>
                <a:spcPct val="80000"/>
              </a:lnSpc>
              <a:spcAft>
                <a:spcPts val="250"/>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ea typeface="宋体" pitchFamily="2" charset="-122"/>
              </a:rPr>
              <a:t>Promoted </a:t>
            </a:r>
            <a:r>
              <a:rPr lang="en-GB" altLang="zh-CN" dirty="0" err="1" smtClean="0">
                <a:ea typeface="宋体" pitchFamily="2" charset="-122"/>
              </a:rPr>
              <a:t>SoftIRQ</a:t>
            </a:r>
            <a:r>
              <a:rPr lang="en-GB" altLang="zh-CN" dirty="0" smtClean="0">
                <a:ea typeface="宋体" pitchFamily="2" charset="-122"/>
              </a:rPr>
              <a:t> Daemon Processes ALL Bottom-half activity</a:t>
            </a:r>
          </a:p>
          <a:p>
            <a:pPr lvl="2">
              <a:lnSpc>
                <a:spcPct val="80000"/>
              </a:lnSpc>
              <a:spcAft>
                <a:spcPts val="250"/>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err="1" smtClean="0">
                <a:ea typeface="宋体" pitchFamily="2" charset="-122"/>
              </a:rPr>
              <a:t>SoftIRQs</a:t>
            </a:r>
            <a:r>
              <a:rPr lang="en-GB" altLang="zh-CN" dirty="0" smtClean="0">
                <a:ea typeface="宋体" pitchFamily="2" charset="-122"/>
              </a:rPr>
              <a:t> </a:t>
            </a:r>
            <a:r>
              <a:rPr lang="en-GB" altLang="zh-CN" dirty="0" err="1" smtClean="0">
                <a:ea typeface="宋体" pitchFamily="2" charset="-122"/>
              </a:rPr>
              <a:t>Preemptible</a:t>
            </a:r>
            <a:endParaRPr lang="en-GB" altLang="zh-CN" dirty="0" smtClean="0">
              <a:ea typeface="宋体" pitchFamily="2" charset="-122"/>
            </a:endParaRPr>
          </a:p>
          <a:p>
            <a:pPr lvl="2">
              <a:lnSpc>
                <a:spcPct val="80000"/>
              </a:lnSpc>
              <a:spcAft>
                <a:spcPts val="250"/>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dirty="0" smtClean="0">
              <a:ea typeface="宋体" pitchFamily="2" charset="-122"/>
            </a:endParaRPr>
          </a:p>
          <a:p>
            <a:pPr marL="712788" lvl="1" indent="-255588">
              <a:lnSpc>
                <a:spcPct val="80000"/>
              </a:lnSpc>
              <a:spcAft>
                <a:spcPts val="250"/>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ea typeface="宋体" pitchFamily="2" charset="-122"/>
              </a:rPr>
              <a:t>Functionality of IRQ Handlers does not require IRQ context</a:t>
            </a:r>
          </a:p>
          <a:p>
            <a:pPr lvl="2">
              <a:lnSpc>
                <a:spcPct val="80000"/>
              </a:lnSpc>
              <a:spcAft>
                <a:spcPts val="250"/>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ea typeface="宋体" pitchFamily="2" charset="-122"/>
              </a:rPr>
              <a:t>no special “IRQ Mode” Instructions</a:t>
            </a:r>
          </a:p>
          <a:p>
            <a:pPr lvl="2">
              <a:lnSpc>
                <a:spcPct val="80000"/>
              </a:lnSpc>
              <a:spcAft>
                <a:spcPts val="250"/>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ea typeface="宋体" pitchFamily="2" charset="-122"/>
              </a:rPr>
              <a:t>IRQ Thread can have private stack </a:t>
            </a:r>
          </a:p>
          <a:p>
            <a:pPr lvl="2">
              <a:lnSpc>
                <a:spcPts val="2100"/>
              </a:lnSpc>
              <a:spcBef>
                <a:spcPct val="0"/>
              </a:spcBef>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ea typeface="宋体" pitchFamily="2" charset="-122"/>
              </a:rPr>
              <a:t>Default: IRQs run in threads</a:t>
            </a:r>
          </a:p>
          <a:p>
            <a:pPr lvl="2">
              <a:lnSpc>
                <a:spcPct val="80000"/>
              </a:lnSpc>
              <a:spcAft>
                <a:spcPts val="250"/>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dirty="0" smtClean="0">
              <a:ea typeface="宋体" pitchFamily="2" charset="-122"/>
            </a:endParaRPr>
          </a:p>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D2292A05-1422-497D-8230-7DFB73D3346C}" type="slidenum">
              <a:rPr lang="en-GB" altLang="zh-CN"/>
              <a:pPr/>
              <a:t>37</a:t>
            </a:fld>
            <a:endParaRPr lang="en-GB" altLang="zh-CN"/>
          </a:p>
        </p:txBody>
      </p:sp>
      <p:sp>
        <p:nvSpPr>
          <p:cNvPr id="52225" name="Text Box 1"/>
          <p:cNvSpPr txBox="1">
            <a:spLocks noChangeArrowheads="1"/>
          </p:cNvSpPr>
          <p:nvPr/>
        </p:nvSpPr>
        <p:spPr bwMode="auto">
          <a:xfrm>
            <a:off x="2018110" y="681870"/>
            <a:ext cx="3031629" cy="2286000"/>
          </a:xfrm>
          <a:prstGeom prst="rect">
            <a:avLst/>
          </a:prstGeom>
          <a:solidFill>
            <a:srgbClr val="FFFFFF"/>
          </a:solidFill>
          <a:ln w="9360">
            <a:solidFill>
              <a:srgbClr val="000000"/>
            </a:solidFill>
            <a:miter lim="800000"/>
            <a:headEnd/>
            <a:tailEnd/>
          </a:ln>
          <a:effectLst/>
        </p:spPr>
        <p:txBody>
          <a:bodyPr wrap="none" lIns="86493" tIns="43247" rIns="86493" bIns="43247" anchor="ctr"/>
          <a:lstStyle/>
          <a:p>
            <a:endParaRPr lang="zh-CN" altLang="en-US"/>
          </a:p>
        </p:txBody>
      </p:sp>
      <p:sp>
        <p:nvSpPr>
          <p:cNvPr id="52226" name="Rectangle 2"/>
          <p:cNvSpPr txBox="1">
            <a:spLocks noGrp="1" noChangeArrowheads="1"/>
          </p:cNvSpPr>
          <p:nvPr>
            <p:ph type="body"/>
          </p:nvPr>
        </p:nvSpPr>
        <p:spPr bwMode="auto">
          <a:xfrm>
            <a:off x="913805" y="4343704"/>
            <a:ext cx="5002114" cy="4113892"/>
          </a:xfrm>
          <a:prstGeom prst="rect">
            <a:avLst/>
          </a:prstGeom>
          <a:noFill/>
          <a:ln>
            <a:round/>
            <a:headEnd/>
            <a:tailEnd/>
          </a:ln>
        </p:spPr>
        <p:txBody>
          <a:bodyPr wrap="none" anchor="ct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D2D6C801-1F36-40B7-A340-9A71A610F368}" type="slidenum">
              <a:rPr lang="en-GB" altLang="zh-CN"/>
              <a:pPr/>
              <a:t>38</a:t>
            </a:fld>
            <a:endParaRPr lang="en-GB" altLang="zh-CN"/>
          </a:p>
        </p:txBody>
      </p:sp>
      <p:sp>
        <p:nvSpPr>
          <p:cNvPr id="53249" name="Text Box 1"/>
          <p:cNvSpPr txBox="1">
            <a:spLocks noChangeArrowheads="1"/>
          </p:cNvSpPr>
          <p:nvPr/>
        </p:nvSpPr>
        <p:spPr bwMode="auto">
          <a:xfrm>
            <a:off x="1143000" y="686405"/>
            <a:ext cx="4572000" cy="3429000"/>
          </a:xfrm>
          <a:prstGeom prst="rect">
            <a:avLst/>
          </a:prstGeom>
          <a:solidFill>
            <a:srgbClr val="FFFFFF"/>
          </a:solidFill>
          <a:ln w="9360">
            <a:solidFill>
              <a:srgbClr val="000000"/>
            </a:solidFill>
            <a:miter lim="800000"/>
            <a:headEnd/>
            <a:tailEnd/>
          </a:ln>
          <a:effectLst/>
        </p:spPr>
        <p:txBody>
          <a:bodyPr wrap="none" lIns="86493" tIns="43247" rIns="86493" bIns="43247" anchor="ctr"/>
          <a:lstStyle/>
          <a:p>
            <a:endParaRPr lang="zh-CN" altLang="en-US"/>
          </a:p>
        </p:txBody>
      </p:sp>
      <p:sp>
        <p:nvSpPr>
          <p:cNvPr id="53250" name="Rectangle 2"/>
          <p:cNvSpPr txBox="1">
            <a:spLocks noGrp="1" noChangeArrowheads="1"/>
          </p:cNvSpPr>
          <p:nvPr>
            <p:ph type="body"/>
          </p:nvPr>
        </p:nvSpPr>
        <p:spPr bwMode="auto">
          <a:xfrm>
            <a:off x="913805" y="4343704"/>
            <a:ext cx="5002114" cy="4113892"/>
          </a:xfrm>
          <a:prstGeom prst="rect">
            <a:avLst/>
          </a:prstGeom>
          <a:noFill/>
          <a:ln>
            <a:round/>
            <a:headEnd/>
            <a:tailEnd/>
          </a:ln>
        </p:spPr>
        <p:txBody>
          <a:bodyPr wrap="none" anchor="ctr"/>
          <a:lstStyle/>
          <a:p>
            <a:pPr lvl="2">
              <a:lnSpc>
                <a:spcPct val="10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err="1" smtClean="0">
                <a:ea typeface="宋体" pitchFamily="2" charset="-122"/>
              </a:rPr>
              <a:t>Preemptible</a:t>
            </a:r>
            <a:r>
              <a:rPr lang="en-GB" altLang="zh-CN" dirty="0" smtClean="0">
                <a:ea typeface="宋体" pitchFamily="2" charset="-122"/>
              </a:rPr>
              <a:t> alternative to spin-locked / non-</a:t>
            </a:r>
            <a:r>
              <a:rPr lang="en-GB" altLang="zh-CN" dirty="0" err="1" smtClean="0">
                <a:ea typeface="宋体" pitchFamily="2" charset="-122"/>
              </a:rPr>
              <a:t>preemptible</a:t>
            </a:r>
            <a:r>
              <a:rPr lang="en-GB" altLang="zh-CN" dirty="0" smtClean="0">
                <a:ea typeface="宋体" pitchFamily="2" charset="-122"/>
              </a:rPr>
              <a:t> regions </a:t>
            </a:r>
          </a:p>
          <a:p>
            <a:pPr lvl="2">
              <a:lnSpc>
                <a:spcPct val="10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ea typeface="宋体" pitchFamily="2" charset="-122"/>
              </a:rPr>
              <a:t>Expands on “</a:t>
            </a:r>
            <a:r>
              <a:rPr lang="en-GB" altLang="zh-CN" dirty="0" err="1" smtClean="0">
                <a:ea typeface="宋体" pitchFamily="2" charset="-122"/>
              </a:rPr>
              <a:t>Preemptible</a:t>
            </a:r>
            <a:r>
              <a:rPr lang="en-GB" altLang="zh-CN" dirty="0" smtClean="0">
                <a:ea typeface="宋体" pitchFamily="2" charset="-122"/>
              </a:rPr>
              <a:t> Kernel” Concept</a:t>
            </a:r>
          </a:p>
          <a:p>
            <a:pPr lvl="2">
              <a:lnSpc>
                <a:spcPct val="10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ea typeface="宋体" pitchFamily="2" charset="-122"/>
              </a:rPr>
              <a:t>Spinlock typing preserved (maps </a:t>
            </a:r>
            <a:r>
              <a:rPr lang="en-GB" altLang="zh-CN" dirty="0" err="1" smtClean="0">
                <a:ea typeface="宋体" pitchFamily="2" charset="-122"/>
              </a:rPr>
              <a:t>spin_lock</a:t>
            </a:r>
            <a:r>
              <a:rPr lang="en-GB" altLang="zh-CN" dirty="0" smtClean="0">
                <a:ea typeface="宋体" pitchFamily="2" charset="-122"/>
              </a:rPr>
              <a:t> to RT or non-RT function )</a:t>
            </a:r>
          </a:p>
          <a:p>
            <a:pPr marL="714375" marR="0" lvl="1" indent="-228600" algn="l" defTabSz="457200" rtl="0" eaLnBrk="1" fontAlgn="auto" latinLnBrk="0" hangingPunct="1">
              <a:lnSpc>
                <a:spcPct val="100000"/>
              </a:lnSpc>
              <a:spcBef>
                <a:spcPts val="0"/>
              </a:spcBef>
              <a:spcAft>
                <a:spcPts val="250"/>
              </a:spcAft>
              <a:buClrTx/>
              <a:buSzTx/>
              <a:buFontTx/>
              <a:buNone/>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altLang="zh-CN" dirty="0" smtClean="0">
                <a:ea typeface="宋体" pitchFamily="2" charset="-122"/>
              </a:rPr>
              <a:t>Enabler for User-space Real-Time Condition Variables &amp; </a:t>
            </a:r>
            <a:r>
              <a:rPr lang="en-GB" altLang="zh-CN" dirty="0" err="1" smtClean="0">
                <a:ea typeface="宋体" pitchFamily="2" charset="-122"/>
              </a:rPr>
              <a:t>Mutexes</a:t>
            </a:r>
            <a:r>
              <a:rPr lang="en-GB" altLang="zh-CN" dirty="0" smtClean="0">
                <a:ea typeface="宋体" pitchFamily="2" charset="-122"/>
              </a:rPr>
              <a:t>  Fundamental RT Technology</a:t>
            </a:r>
          </a:p>
          <a:p>
            <a:pPr marL="714375" lvl="1" indent="-228600">
              <a:lnSpc>
                <a:spcPct val="100000"/>
              </a:lnSpc>
              <a:spcAft>
                <a:spcPts val="250"/>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dirty="0" smtClean="0">
              <a:ea typeface="宋体" pitchFamily="2" charset="-122"/>
            </a:endParaRPr>
          </a:p>
          <a:p>
            <a:pPr marL="320675" indent="-312738">
              <a:lnSpc>
                <a:spcPct val="102000"/>
              </a:lnSpc>
              <a:tabLst>
                <a:tab pos="320675"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2000" dirty="0" err="1" smtClean="0">
                <a:latin typeface="Verdana" pitchFamily="34" charset="0"/>
                <a:ea typeface="宋体" pitchFamily="2" charset="-122"/>
              </a:rPr>
              <a:t>Preprocessor</a:t>
            </a:r>
            <a:r>
              <a:rPr lang="en-GB" altLang="zh-CN" sz="2000" dirty="0" smtClean="0">
                <a:latin typeface="Verdana" pitchFamily="34" charset="0"/>
                <a:ea typeface="宋体" pitchFamily="2" charset="-122"/>
              </a:rPr>
              <a:t> determines static function mapping</a:t>
            </a:r>
          </a:p>
          <a:p>
            <a:pPr lvl="1">
              <a:lnSpc>
                <a:spcPct val="102000"/>
              </a:lnSpc>
              <a:tabLst>
                <a:tab pos="320675"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800" dirty="0" smtClean="0">
                <a:latin typeface="Verdana" pitchFamily="34" charset="0"/>
                <a:ea typeface="宋体" pitchFamily="2" charset="-122"/>
              </a:rPr>
              <a:t>Compile-time mapping, based on declared type</a:t>
            </a:r>
          </a:p>
          <a:p>
            <a:pPr marL="320675" indent="-312738">
              <a:lnSpc>
                <a:spcPct val="102000"/>
              </a:lnSpc>
              <a:tabLst>
                <a:tab pos="320675"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600" dirty="0" smtClean="0">
                <a:solidFill>
                  <a:srgbClr val="000000"/>
                </a:solidFill>
                <a:latin typeface="Verdana" pitchFamily="34" charset="0"/>
                <a:ea typeface="宋体" pitchFamily="2" charset="-122"/>
              </a:rPr>
              <a:t>	</a:t>
            </a:r>
            <a:r>
              <a:rPr lang="en-GB" altLang="zh-CN" sz="1400" dirty="0" smtClean="0">
                <a:solidFill>
                  <a:srgbClr val="000000"/>
                </a:solidFill>
                <a:latin typeface="Courier New" pitchFamily="49" charset="0"/>
                <a:ea typeface="宋体" pitchFamily="2" charset="-122"/>
              </a:rPr>
              <a:t>#define </a:t>
            </a:r>
            <a:r>
              <a:rPr lang="en-GB" altLang="zh-CN" sz="1400" dirty="0" err="1" smtClean="0">
                <a:solidFill>
                  <a:srgbClr val="000000"/>
                </a:solidFill>
                <a:latin typeface="Courier New" pitchFamily="49" charset="0"/>
                <a:ea typeface="宋体" pitchFamily="2" charset="-122"/>
              </a:rPr>
              <a:t>spin_lock</a:t>
            </a:r>
            <a:r>
              <a:rPr lang="en-GB" altLang="zh-CN" sz="1400" dirty="0" smtClean="0">
                <a:solidFill>
                  <a:srgbClr val="000000"/>
                </a:solidFill>
                <a:latin typeface="Courier New" pitchFamily="49" charset="0"/>
                <a:ea typeface="宋体" pitchFamily="2" charset="-122"/>
              </a:rPr>
              <a:t>(lock)  PICK_OP(</a:t>
            </a:r>
            <a:r>
              <a:rPr lang="en-GB" altLang="zh-CN" sz="1400" dirty="0" err="1" smtClean="0">
                <a:solidFill>
                  <a:srgbClr val="000000"/>
                </a:solidFill>
                <a:latin typeface="Courier New" pitchFamily="49" charset="0"/>
                <a:ea typeface="宋体" pitchFamily="2" charset="-122"/>
              </a:rPr>
              <a:t>raw_spinlock_t</a:t>
            </a:r>
            <a:r>
              <a:rPr lang="en-GB" altLang="zh-CN" sz="1400" dirty="0" smtClean="0">
                <a:solidFill>
                  <a:srgbClr val="000000"/>
                </a:solidFill>
                <a:latin typeface="Courier New" pitchFamily="49" charset="0"/>
                <a:ea typeface="宋体" pitchFamily="2" charset="-122"/>
              </a:rPr>
              <a:t>, spin, _lock, lock)</a:t>
            </a:r>
          </a:p>
          <a:p>
            <a:pPr marL="320675" indent="-312738">
              <a:lnSpc>
                <a:spcPct val="102000"/>
              </a:lnSpc>
              <a:tabLst>
                <a:tab pos="320675"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ltLang="zh-CN" sz="1400" dirty="0" smtClean="0">
              <a:solidFill>
                <a:srgbClr val="000000"/>
              </a:solidFill>
              <a:latin typeface="Courier New" pitchFamily="49" charset="0"/>
              <a:ea typeface="宋体" pitchFamily="2" charset="-122"/>
            </a:endParaRPr>
          </a:p>
          <a:p>
            <a:pPr marL="320675" indent="-312738">
              <a:lnSpc>
                <a:spcPct val="124000"/>
              </a:lnSpc>
              <a:tabLst>
                <a:tab pos="320675"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600" dirty="0" smtClean="0">
                <a:solidFill>
                  <a:srgbClr val="000000"/>
                </a:solidFill>
                <a:ea typeface="宋体" pitchFamily="2" charset="-122"/>
              </a:rPr>
              <a:t>PICK_OP</a:t>
            </a:r>
            <a:br>
              <a:rPr lang="en-GB" altLang="zh-CN" sz="1600" dirty="0" smtClean="0">
                <a:solidFill>
                  <a:srgbClr val="000000"/>
                </a:solidFill>
                <a:ea typeface="宋体" pitchFamily="2" charset="-122"/>
              </a:rPr>
            </a:br>
            <a:r>
              <a:rPr lang="en-GB" altLang="zh-CN" sz="1400" dirty="0" smtClean="0">
                <a:solidFill>
                  <a:srgbClr val="000000"/>
                </a:solidFill>
                <a:latin typeface="Courier New" pitchFamily="49" charset="0"/>
                <a:ea typeface="宋体" pitchFamily="2" charset="-122"/>
              </a:rPr>
              <a:t>#define PICK_OP(type, </a:t>
            </a:r>
            <a:r>
              <a:rPr lang="en-GB" altLang="zh-CN" sz="1400" dirty="0" err="1" smtClean="0">
                <a:solidFill>
                  <a:srgbClr val="000000"/>
                </a:solidFill>
                <a:latin typeface="Courier New" pitchFamily="49" charset="0"/>
                <a:ea typeface="宋体" pitchFamily="2" charset="-122"/>
              </a:rPr>
              <a:t>optype</a:t>
            </a:r>
            <a:r>
              <a:rPr lang="en-GB" altLang="zh-CN" sz="1400" dirty="0" smtClean="0">
                <a:solidFill>
                  <a:srgbClr val="000000"/>
                </a:solidFill>
                <a:latin typeface="Courier New" pitchFamily="49" charset="0"/>
                <a:ea typeface="宋体" pitchFamily="2" charset="-122"/>
              </a:rPr>
              <a:t>, op, lock) \</a:t>
            </a:r>
            <a:br>
              <a:rPr lang="en-GB" altLang="zh-CN" sz="1400" dirty="0" smtClean="0">
                <a:solidFill>
                  <a:srgbClr val="000000"/>
                </a:solidFill>
                <a:latin typeface="Courier New" pitchFamily="49" charset="0"/>
                <a:ea typeface="宋体" pitchFamily="2" charset="-122"/>
              </a:rPr>
            </a:br>
            <a:r>
              <a:rPr lang="en-GB" altLang="zh-CN" sz="1400" dirty="0" smtClean="0">
                <a:solidFill>
                  <a:srgbClr val="000000"/>
                </a:solidFill>
                <a:latin typeface="Courier New" pitchFamily="49" charset="0"/>
                <a:ea typeface="宋体" pitchFamily="2" charset="-122"/>
              </a:rPr>
              <a:t>		do { \</a:t>
            </a:r>
            <a:br>
              <a:rPr lang="en-GB" altLang="zh-CN" sz="1400" dirty="0" smtClean="0">
                <a:solidFill>
                  <a:srgbClr val="000000"/>
                </a:solidFill>
                <a:latin typeface="Courier New" pitchFamily="49" charset="0"/>
                <a:ea typeface="宋体" pitchFamily="2" charset="-122"/>
              </a:rPr>
            </a:br>
            <a:r>
              <a:rPr lang="en-GB" altLang="zh-CN" sz="1400" dirty="0" smtClean="0">
                <a:solidFill>
                  <a:srgbClr val="000000"/>
                </a:solidFill>
                <a:latin typeface="Courier New" pitchFamily="49" charset="0"/>
                <a:ea typeface="宋体" pitchFamily="2" charset="-122"/>
              </a:rPr>
              <a:t>			if (TYPE_EQUAL((lock), type))</a:t>
            </a:r>
            <a:br>
              <a:rPr lang="en-GB" altLang="zh-CN" sz="1400" dirty="0" smtClean="0">
                <a:solidFill>
                  <a:srgbClr val="000000"/>
                </a:solidFill>
                <a:latin typeface="Courier New" pitchFamily="49" charset="0"/>
                <a:ea typeface="宋体" pitchFamily="2" charset="-122"/>
              </a:rPr>
            </a:br>
            <a:r>
              <a:rPr lang="en-GB" altLang="zh-CN" sz="1400" dirty="0" smtClean="0">
                <a:solidFill>
                  <a:srgbClr val="000000"/>
                </a:solidFill>
                <a:latin typeface="Courier New" pitchFamily="49" charset="0"/>
                <a:ea typeface="宋体" pitchFamily="2" charset="-122"/>
              </a:rPr>
              <a:t>				_raw_##</a:t>
            </a:r>
            <a:r>
              <a:rPr lang="en-GB" altLang="zh-CN" sz="1400" dirty="0" err="1" smtClean="0">
                <a:solidFill>
                  <a:srgbClr val="000000"/>
                </a:solidFill>
                <a:latin typeface="Courier New" pitchFamily="49" charset="0"/>
                <a:ea typeface="宋体" pitchFamily="2" charset="-122"/>
              </a:rPr>
              <a:t>optype</a:t>
            </a:r>
            <a:r>
              <a:rPr lang="en-GB" altLang="zh-CN" sz="1400" dirty="0" smtClean="0">
                <a:solidFill>
                  <a:srgbClr val="000000"/>
                </a:solidFill>
                <a:latin typeface="Courier New" pitchFamily="49" charset="0"/>
                <a:ea typeface="宋体" pitchFamily="2" charset="-122"/>
              </a:rPr>
              <a:t>##op((type *)(lock)); \</a:t>
            </a:r>
            <a:br>
              <a:rPr lang="en-GB" altLang="zh-CN" sz="1400" dirty="0" smtClean="0">
                <a:solidFill>
                  <a:srgbClr val="000000"/>
                </a:solidFill>
                <a:latin typeface="Courier New" pitchFamily="49" charset="0"/>
                <a:ea typeface="宋体" pitchFamily="2" charset="-122"/>
              </a:rPr>
            </a:br>
            <a:r>
              <a:rPr lang="en-GB" altLang="zh-CN" sz="1400" dirty="0" smtClean="0">
                <a:solidFill>
                  <a:srgbClr val="000000"/>
                </a:solidFill>
                <a:latin typeface="Courier New" pitchFamily="49" charset="0"/>
                <a:ea typeface="宋体" pitchFamily="2" charset="-122"/>
              </a:rPr>
              <a:t>			else if (TYPE_EQUAL(lock, </a:t>
            </a:r>
            <a:r>
              <a:rPr lang="en-GB" altLang="zh-CN" sz="1400" dirty="0" err="1" smtClean="0">
                <a:solidFill>
                  <a:srgbClr val="000000"/>
                </a:solidFill>
                <a:latin typeface="Courier New" pitchFamily="49" charset="0"/>
                <a:ea typeface="宋体" pitchFamily="2" charset="-122"/>
              </a:rPr>
              <a:t>spinlock_t</a:t>
            </a:r>
            <a:r>
              <a:rPr lang="en-GB" altLang="zh-CN" sz="1400" dirty="0" smtClean="0">
                <a:solidFill>
                  <a:srgbClr val="000000"/>
                </a:solidFill>
                <a:latin typeface="Courier New" pitchFamily="49" charset="0"/>
                <a:ea typeface="宋体" pitchFamily="2" charset="-122"/>
              </a:rPr>
              <a:t>))     \</a:t>
            </a:r>
            <a:br>
              <a:rPr lang="en-GB" altLang="zh-CN" sz="1400" dirty="0" smtClean="0">
                <a:solidFill>
                  <a:srgbClr val="000000"/>
                </a:solidFill>
                <a:latin typeface="Courier New" pitchFamily="49" charset="0"/>
                <a:ea typeface="宋体" pitchFamily="2" charset="-122"/>
              </a:rPr>
            </a:br>
            <a:r>
              <a:rPr lang="en-GB" altLang="zh-CN" sz="1400" dirty="0" smtClean="0">
                <a:solidFill>
                  <a:srgbClr val="000000"/>
                </a:solidFill>
                <a:latin typeface="Courier New" pitchFamily="49" charset="0"/>
                <a:ea typeface="宋体" pitchFamily="2" charset="-122"/>
              </a:rPr>
              <a:t>				_spin##op((</a:t>
            </a:r>
            <a:r>
              <a:rPr lang="en-GB" altLang="zh-CN" sz="1400" dirty="0" err="1" smtClean="0">
                <a:solidFill>
                  <a:srgbClr val="000000"/>
                </a:solidFill>
                <a:latin typeface="Courier New" pitchFamily="49" charset="0"/>
                <a:ea typeface="宋体" pitchFamily="2" charset="-122"/>
              </a:rPr>
              <a:t>spinlock_t</a:t>
            </a:r>
            <a:r>
              <a:rPr lang="en-GB" altLang="zh-CN" sz="1400" dirty="0" smtClean="0">
                <a:solidFill>
                  <a:srgbClr val="000000"/>
                </a:solidFill>
                <a:latin typeface="Courier New" pitchFamily="49" charset="0"/>
                <a:ea typeface="宋体" pitchFamily="2" charset="-122"/>
              </a:rPr>
              <a:t> *)(lock));   \</a:t>
            </a:r>
            <a:br>
              <a:rPr lang="en-GB" altLang="zh-CN" sz="1400" dirty="0" smtClean="0">
                <a:solidFill>
                  <a:srgbClr val="000000"/>
                </a:solidFill>
                <a:latin typeface="Courier New" pitchFamily="49" charset="0"/>
                <a:ea typeface="宋体" pitchFamily="2" charset="-122"/>
              </a:rPr>
            </a:br>
            <a:r>
              <a:rPr lang="en-GB" altLang="zh-CN" sz="1400" dirty="0" smtClean="0">
                <a:solidFill>
                  <a:srgbClr val="000000"/>
                </a:solidFill>
                <a:latin typeface="Courier New" pitchFamily="49" charset="0"/>
                <a:ea typeface="宋体" pitchFamily="2" charset="-122"/>
              </a:rPr>
              <a:t>			else __</a:t>
            </a:r>
            <a:r>
              <a:rPr lang="en-GB" altLang="zh-CN" sz="1400" dirty="0" err="1" smtClean="0">
                <a:solidFill>
                  <a:srgbClr val="000000"/>
                </a:solidFill>
                <a:latin typeface="Courier New" pitchFamily="49" charset="0"/>
                <a:ea typeface="宋体" pitchFamily="2" charset="-122"/>
              </a:rPr>
              <a:t>bad_spinlock_type</a:t>
            </a:r>
            <a:r>
              <a:rPr lang="en-GB" altLang="zh-CN" sz="1400" dirty="0" smtClean="0">
                <a:solidFill>
                  <a:srgbClr val="000000"/>
                </a:solidFill>
                <a:latin typeface="Courier New" pitchFamily="49" charset="0"/>
                <a:ea typeface="宋体" pitchFamily="2" charset="-122"/>
              </a:rPr>
              <a:t>();                \</a:t>
            </a:r>
            <a:br>
              <a:rPr lang="en-GB" altLang="zh-CN" sz="1400" dirty="0" smtClean="0">
                <a:solidFill>
                  <a:srgbClr val="000000"/>
                </a:solidFill>
                <a:latin typeface="Courier New" pitchFamily="49" charset="0"/>
                <a:ea typeface="宋体" pitchFamily="2" charset="-122"/>
              </a:rPr>
            </a:br>
            <a:r>
              <a:rPr lang="en-GB" altLang="zh-CN" sz="1400" dirty="0" smtClean="0">
                <a:solidFill>
                  <a:srgbClr val="000000"/>
                </a:solidFill>
                <a:latin typeface="Courier New" pitchFamily="49" charset="0"/>
                <a:ea typeface="宋体" pitchFamily="2" charset="-122"/>
              </a:rPr>
              <a:t>		} while (0)</a:t>
            </a:r>
          </a:p>
          <a:p>
            <a:pPr marL="320675" indent="-312738">
              <a:lnSpc>
                <a:spcPct val="124000"/>
              </a:lnSpc>
              <a:tabLst>
                <a:tab pos="320675"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600" dirty="0" smtClean="0">
                <a:solidFill>
                  <a:srgbClr val="000000"/>
                </a:solidFill>
                <a:ea typeface="宋体" pitchFamily="2" charset="-122"/>
              </a:rPr>
              <a:t>TYPE_EQUAL</a:t>
            </a:r>
            <a:br>
              <a:rPr lang="en-GB" altLang="zh-CN" sz="1600" dirty="0" smtClean="0">
                <a:solidFill>
                  <a:srgbClr val="000000"/>
                </a:solidFill>
                <a:ea typeface="宋体" pitchFamily="2" charset="-122"/>
              </a:rPr>
            </a:br>
            <a:r>
              <a:rPr lang="en-GB" altLang="zh-CN" sz="1400" dirty="0" smtClean="0">
                <a:solidFill>
                  <a:srgbClr val="000000"/>
                </a:solidFill>
                <a:latin typeface="Courier New" pitchFamily="49" charset="0"/>
                <a:ea typeface="宋体" pitchFamily="2" charset="-122"/>
              </a:rPr>
              <a:t>#define TYPE_EQUAL(lock, type) \</a:t>
            </a:r>
            <a:br>
              <a:rPr lang="en-GB" altLang="zh-CN" sz="1400" dirty="0" smtClean="0">
                <a:solidFill>
                  <a:srgbClr val="000000"/>
                </a:solidFill>
                <a:latin typeface="Courier New" pitchFamily="49" charset="0"/>
                <a:ea typeface="宋体" pitchFamily="2" charset="-122"/>
              </a:rPr>
            </a:br>
            <a:r>
              <a:rPr lang="en-GB" altLang="zh-CN" sz="1400" dirty="0" smtClean="0">
                <a:solidFill>
                  <a:srgbClr val="000000"/>
                </a:solidFill>
                <a:latin typeface="Courier New" pitchFamily="49" charset="0"/>
                <a:ea typeface="宋体" pitchFamily="2" charset="-122"/>
              </a:rPr>
              <a:t>			__</a:t>
            </a:r>
            <a:r>
              <a:rPr lang="en-GB" altLang="zh-CN" sz="1400" dirty="0" err="1" smtClean="0">
                <a:solidFill>
                  <a:srgbClr val="000000"/>
                </a:solidFill>
                <a:latin typeface="Courier New" pitchFamily="49" charset="0"/>
                <a:ea typeface="宋体" pitchFamily="2" charset="-122"/>
              </a:rPr>
              <a:t>builtin_types_compatible_p</a:t>
            </a:r>
            <a:r>
              <a:rPr lang="en-GB" altLang="zh-CN" sz="1400" dirty="0" smtClean="0">
                <a:solidFill>
                  <a:srgbClr val="000000"/>
                </a:solidFill>
                <a:latin typeface="Courier New" pitchFamily="49" charset="0"/>
                <a:ea typeface="宋体" pitchFamily="2" charset="-122"/>
              </a:rPr>
              <a:t>(</a:t>
            </a:r>
            <a:r>
              <a:rPr lang="en-GB" altLang="zh-CN" sz="1400" dirty="0" err="1" smtClean="0">
                <a:solidFill>
                  <a:srgbClr val="000000"/>
                </a:solidFill>
                <a:latin typeface="Courier New" pitchFamily="49" charset="0"/>
                <a:ea typeface="宋体" pitchFamily="2" charset="-122"/>
              </a:rPr>
              <a:t>typeof</a:t>
            </a:r>
            <a:r>
              <a:rPr lang="en-GB" altLang="zh-CN" sz="1400" dirty="0" smtClean="0">
                <a:solidFill>
                  <a:srgbClr val="000000"/>
                </a:solidFill>
                <a:latin typeface="Courier New" pitchFamily="49" charset="0"/>
                <a:ea typeface="宋体" pitchFamily="2" charset="-122"/>
              </a:rPr>
              <a:t>(lock), type *)</a:t>
            </a:r>
          </a:p>
          <a:p>
            <a:pPr marL="320675" indent="-312738">
              <a:lnSpc>
                <a:spcPct val="124000"/>
              </a:lnSpc>
              <a:tabLst>
                <a:tab pos="320675"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ltLang="zh-CN" sz="1400" dirty="0" smtClean="0">
              <a:solidFill>
                <a:srgbClr val="000000"/>
              </a:solidFill>
              <a:latin typeface="Courier New" pitchFamily="49" charset="0"/>
              <a:ea typeface="宋体" pitchFamily="2" charset="-122"/>
            </a:endParaRPr>
          </a:p>
          <a:p>
            <a:pPr marL="714375" lvl="1" indent="-228600">
              <a:lnSpc>
                <a:spcPct val="100000"/>
              </a:lnSpc>
              <a:spcAft>
                <a:spcPts val="275"/>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ea typeface="宋体" pitchFamily="2" charset="-122"/>
              </a:rPr>
              <a:t>Deadlock Detection</a:t>
            </a:r>
          </a:p>
          <a:p>
            <a:pPr lvl="2">
              <a:lnSpc>
                <a:spcPct val="10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ea typeface="宋体" pitchFamily="2" charset="-122"/>
              </a:rPr>
              <a:t>Identify Lock-Ordering errors</a:t>
            </a:r>
          </a:p>
          <a:p>
            <a:pPr lvl="2">
              <a:lnSpc>
                <a:spcPct val="10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ea typeface="宋体" pitchFamily="2" charset="-122"/>
              </a:rPr>
              <a:t>Reveal Locking cycles</a:t>
            </a:r>
          </a:p>
          <a:p>
            <a:pPr marL="320675" indent="-312738">
              <a:lnSpc>
                <a:spcPct val="124000"/>
              </a:lnSpc>
              <a:tabLst>
                <a:tab pos="320675"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ltLang="zh-CN" sz="1400" dirty="0" smtClean="0">
              <a:solidFill>
                <a:srgbClr val="000000"/>
              </a:solidFill>
              <a:latin typeface="Courier New" pitchFamily="49" charset="0"/>
              <a:ea typeface="宋体" pitchFamily="2" charset="-122"/>
            </a:endParaRPr>
          </a:p>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48DFCD1E-0011-49E4-BC6E-6897B139D028}" type="slidenum">
              <a:rPr lang="en-GB" altLang="zh-CN"/>
              <a:pPr/>
              <a:t>39</a:t>
            </a:fld>
            <a:endParaRPr lang="en-GB" altLang="zh-CN"/>
          </a:p>
        </p:txBody>
      </p:sp>
      <p:sp>
        <p:nvSpPr>
          <p:cNvPr id="55297" name="Text Box 1"/>
          <p:cNvSpPr txBox="1">
            <a:spLocks noChangeArrowheads="1"/>
          </p:cNvSpPr>
          <p:nvPr/>
        </p:nvSpPr>
        <p:spPr bwMode="auto">
          <a:xfrm>
            <a:off x="2018110" y="681870"/>
            <a:ext cx="3031629" cy="2286000"/>
          </a:xfrm>
          <a:prstGeom prst="rect">
            <a:avLst/>
          </a:prstGeom>
          <a:solidFill>
            <a:srgbClr val="FFFFFF"/>
          </a:solidFill>
          <a:ln w="9360">
            <a:solidFill>
              <a:srgbClr val="000000"/>
            </a:solidFill>
            <a:miter lim="800000"/>
            <a:headEnd/>
            <a:tailEnd/>
          </a:ln>
          <a:effectLst/>
        </p:spPr>
        <p:txBody>
          <a:bodyPr wrap="none" lIns="86493" tIns="43247" rIns="86493" bIns="43247" anchor="ctr"/>
          <a:lstStyle/>
          <a:p>
            <a:endParaRPr lang="zh-CN" altLang="en-US"/>
          </a:p>
        </p:txBody>
      </p:sp>
      <p:sp>
        <p:nvSpPr>
          <p:cNvPr id="55298" name="Rectangle 2"/>
          <p:cNvSpPr txBox="1">
            <a:spLocks noGrp="1" noChangeArrowheads="1"/>
          </p:cNvSpPr>
          <p:nvPr>
            <p:ph type="body"/>
          </p:nvPr>
        </p:nvSpPr>
        <p:spPr bwMode="auto">
          <a:xfrm>
            <a:off x="913805" y="4343704"/>
            <a:ext cx="5002114" cy="4113892"/>
          </a:xfrm>
          <a:prstGeom prst="rect">
            <a:avLst/>
          </a:prstGeom>
          <a:noFill/>
          <a:ln>
            <a:round/>
            <a:headEnd/>
            <a:tailEnd/>
          </a:ln>
        </p:spPr>
        <p:txBody>
          <a:bodyPr wrap="none" anchor="ct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0BA9E964-5BA2-4B5D-A74B-2EA5F07E9E8F}" type="slidenum">
              <a:rPr lang="en-GB" altLang="zh-CN"/>
              <a:pPr/>
              <a:t>40</a:t>
            </a:fld>
            <a:endParaRPr lang="en-GB" altLang="zh-CN"/>
          </a:p>
        </p:txBody>
      </p:sp>
      <p:sp>
        <p:nvSpPr>
          <p:cNvPr id="56321" name="Text Box 1"/>
          <p:cNvSpPr txBox="1">
            <a:spLocks noChangeArrowheads="1"/>
          </p:cNvSpPr>
          <p:nvPr/>
        </p:nvSpPr>
        <p:spPr bwMode="auto">
          <a:xfrm>
            <a:off x="1143000" y="686405"/>
            <a:ext cx="4572000" cy="3429000"/>
          </a:xfrm>
          <a:prstGeom prst="rect">
            <a:avLst/>
          </a:prstGeom>
          <a:solidFill>
            <a:srgbClr val="FFFFFF"/>
          </a:solidFill>
          <a:ln w="9360">
            <a:solidFill>
              <a:srgbClr val="000000"/>
            </a:solidFill>
            <a:miter lim="800000"/>
            <a:headEnd/>
            <a:tailEnd/>
          </a:ln>
          <a:effectLst/>
        </p:spPr>
        <p:txBody>
          <a:bodyPr wrap="none" lIns="86493" tIns="43247" rIns="86493" bIns="43247" anchor="ctr"/>
          <a:lstStyle/>
          <a:p>
            <a:endParaRPr lang="zh-CN" altLang="en-US"/>
          </a:p>
        </p:txBody>
      </p:sp>
      <p:sp>
        <p:nvSpPr>
          <p:cNvPr id="56322" name="Rectangle 2"/>
          <p:cNvSpPr txBox="1">
            <a:spLocks noGrp="1" noChangeArrowheads="1"/>
          </p:cNvSpPr>
          <p:nvPr>
            <p:ph type="body"/>
          </p:nvPr>
        </p:nvSpPr>
        <p:spPr bwMode="auto">
          <a:xfrm>
            <a:off x="913805" y="4343704"/>
            <a:ext cx="5002114" cy="4113892"/>
          </a:xfrm>
          <a:prstGeom prst="rect">
            <a:avLst/>
          </a:prstGeom>
          <a:noFill/>
          <a:ln>
            <a:round/>
            <a:headEnd/>
            <a:tailEnd/>
          </a:ln>
        </p:spPr>
        <p:txBody>
          <a:bodyPr wrap="none" anchor="ct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A5048F08-F3B7-403E-95BA-5866964E0852}" type="slidenum">
              <a:rPr lang="en-GB" altLang="zh-CN"/>
              <a:pPr/>
              <a:t>41</a:t>
            </a:fld>
            <a:endParaRPr lang="en-GB" altLang="zh-CN"/>
          </a:p>
        </p:txBody>
      </p:sp>
      <p:sp>
        <p:nvSpPr>
          <p:cNvPr id="57345" name="Text Box 1"/>
          <p:cNvSpPr txBox="1">
            <a:spLocks noChangeArrowheads="1"/>
          </p:cNvSpPr>
          <p:nvPr/>
        </p:nvSpPr>
        <p:spPr bwMode="auto">
          <a:xfrm>
            <a:off x="2018110" y="681870"/>
            <a:ext cx="3031629" cy="2286000"/>
          </a:xfrm>
          <a:prstGeom prst="rect">
            <a:avLst/>
          </a:prstGeom>
          <a:solidFill>
            <a:srgbClr val="FFFFFF"/>
          </a:solidFill>
          <a:ln w="9360">
            <a:solidFill>
              <a:srgbClr val="000000"/>
            </a:solidFill>
            <a:miter lim="800000"/>
            <a:headEnd/>
            <a:tailEnd/>
          </a:ln>
          <a:effectLst/>
        </p:spPr>
        <p:txBody>
          <a:bodyPr wrap="none" lIns="86493" tIns="43247" rIns="86493" bIns="43247" anchor="ctr"/>
          <a:lstStyle/>
          <a:p>
            <a:endParaRPr lang="zh-CN" altLang="en-US"/>
          </a:p>
        </p:txBody>
      </p:sp>
      <p:sp>
        <p:nvSpPr>
          <p:cNvPr id="57346" name="Rectangle 2"/>
          <p:cNvSpPr txBox="1">
            <a:spLocks noGrp="1" noChangeArrowheads="1"/>
          </p:cNvSpPr>
          <p:nvPr>
            <p:ph type="body"/>
          </p:nvPr>
        </p:nvSpPr>
        <p:spPr bwMode="auto">
          <a:xfrm>
            <a:off x="913805" y="4343704"/>
            <a:ext cx="5002114" cy="4113892"/>
          </a:xfrm>
          <a:prstGeom prst="rect">
            <a:avLst/>
          </a:prstGeom>
          <a:noFill/>
          <a:ln>
            <a:round/>
            <a:headEnd/>
            <a:tailEnd/>
          </a:ln>
        </p:spPr>
        <p:txBody>
          <a:bodyPr wrap="none" anchor="ctr"/>
          <a:lstStyle/>
          <a:p>
            <a:pPr marL="0" marR="0" lvl="1" indent="0" algn="l" defTabSz="457200" rtl="0" eaLnBrk="1" fontAlgn="auto" latinLnBrk="0" hangingPunct="1">
              <a:lnSpc>
                <a:spcPct val="100000"/>
              </a:lnSpc>
              <a:spcBef>
                <a:spcPts val="0"/>
              </a:spcBef>
              <a:spcAft>
                <a:spcPts val="0"/>
              </a:spcAft>
              <a:buClrTx/>
              <a:buSzTx/>
              <a:buFontTx/>
              <a:buNone/>
              <a:tabLst/>
              <a:defRPr/>
            </a:pPr>
            <a:r>
              <a:rPr lang="en-GB" altLang="zh-CN" dirty="0" smtClean="0">
                <a:ea typeface="宋体" pitchFamily="2" charset="-122"/>
              </a:rPr>
              <a:t>Far exceeds most stringent Audio performance requirements</a:t>
            </a:r>
          </a:p>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ABFC52FA-FFD8-47E2-8957-4C82075AEA01}" type="slidenum">
              <a:rPr lang="en-GB" altLang="zh-CN"/>
              <a:pPr/>
              <a:t>42</a:t>
            </a:fld>
            <a:endParaRPr lang="en-GB" altLang="zh-CN"/>
          </a:p>
        </p:txBody>
      </p:sp>
      <p:sp>
        <p:nvSpPr>
          <p:cNvPr id="58369" name="Text Box 1"/>
          <p:cNvSpPr txBox="1">
            <a:spLocks noChangeArrowheads="1"/>
          </p:cNvSpPr>
          <p:nvPr/>
        </p:nvSpPr>
        <p:spPr bwMode="auto">
          <a:xfrm>
            <a:off x="1071562" y="653143"/>
            <a:ext cx="4268391" cy="3265714"/>
          </a:xfrm>
          <a:prstGeom prst="rect">
            <a:avLst/>
          </a:prstGeom>
          <a:solidFill>
            <a:srgbClr val="FFFFFF"/>
          </a:solidFill>
          <a:ln w="9360">
            <a:solidFill>
              <a:srgbClr val="000000"/>
            </a:solidFill>
            <a:miter lim="800000"/>
            <a:headEnd/>
            <a:tailEnd/>
          </a:ln>
          <a:effectLst/>
        </p:spPr>
        <p:txBody>
          <a:bodyPr wrap="none" lIns="86493" tIns="43247" rIns="86493" bIns="43247" anchor="ctr"/>
          <a:lstStyle/>
          <a:p>
            <a:endParaRPr lang="zh-CN" altLang="en-US"/>
          </a:p>
        </p:txBody>
      </p:sp>
      <p:sp>
        <p:nvSpPr>
          <p:cNvPr id="58370" name="Rectangle 2"/>
          <p:cNvSpPr txBox="1">
            <a:spLocks noGrp="1" noChangeArrowheads="1"/>
          </p:cNvSpPr>
          <p:nvPr>
            <p:ph type="body"/>
          </p:nvPr>
        </p:nvSpPr>
        <p:spPr bwMode="auto">
          <a:xfrm>
            <a:off x="913805" y="4343704"/>
            <a:ext cx="5002114" cy="4113892"/>
          </a:xfrm>
          <a:prstGeom prst="rect">
            <a:avLst/>
          </a:prstGeom>
          <a:noFill/>
          <a:ln>
            <a:round/>
            <a:headEnd/>
            <a:tailEnd/>
          </a:ln>
        </p:spPr>
        <p:txBody>
          <a:bodyPr wrap="none" anchor="ct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AB514EF8-7543-4236-9A13-574D98747852}" type="slidenum">
              <a:rPr lang="en-GB" altLang="zh-CN"/>
              <a:pPr/>
              <a:t>43</a:t>
            </a:fld>
            <a:endParaRPr lang="en-GB" altLang="zh-CN"/>
          </a:p>
        </p:txBody>
      </p:sp>
      <p:sp>
        <p:nvSpPr>
          <p:cNvPr id="59393" name="Text Box 1"/>
          <p:cNvSpPr txBox="1">
            <a:spLocks noChangeArrowheads="1"/>
          </p:cNvSpPr>
          <p:nvPr/>
        </p:nvSpPr>
        <p:spPr bwMode="auto">
          <a:xfrm>
            <a:off x="1143000" y="686405"/>
            <a:ext cx="4572000" cy="3429000"/>
          </a:xfrm>
          <a:prstGeom prst="rect">
            <a:avLst/>
          </a:prstGeom>
          <a:solidFill>
            <a:srgbClr val="FFFFFF"/>
          </a:solidFill>
          <a:ln w="9360">
            <a:solidFill>
              <a:srgbClr val="000000"/>
            </a:solidFill>
            <a:miter lim="800000"/>
            <a:headEnd/>
            <a:tailEnd/>
          </a:ln>
          <a:effectLst/>
        </p:spPr>
        <p:txBody>
          <a:bodyPr wrap="none" lIns="86493" tIns="43247" rIns="86493" bIns="43247" anchor="ctr"/>
          <a:lstStyle/>
          <a:p>
            <a:endParaRPr lang="zh-CN" altLang="en-US"/>
          </a:p>
        </p:txBody>
      </p:sp>
      <p:sp>
        <p:nvSpPr>
          <p:cNvPr id="59394" name="Rectangle 2"/>
          <p:cNvSpPr txBox="1">
            <a:spLocks noGrp="1" noChangeArrowheads="1"/>
          </p:cNvSpPr>
          <p:nvPr>
            <p:ph type="body"/>
          </p:nvPr>
        </p:nvSpPr>
        <p:spPr bwMode="auto">
          <a:xfrm>
            <a:off x="913805" y="4343704"/>
            <a:ext cx="5002114" cy="4113892"/>
          </a:xfrm>
          <a:prstGeom prst="rect">
            <a:avLst/>
          </a:prstGeom>
          <a:noFill/>
          <a:ln>
            <a:round/>
            <a:headEnd/>
            <a:tailEnd/>
          </a:ln>
        </p:spPr>
        <p:txBody>
          <a:bodyPr wrap="none" anchor="ct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00BF679C-39CC-48A8-B975-3C464D28415C}" type="slidenum">
              <a:rPr lang="en-GB" altLang="zh-CN"/>
              <a:pPr/>
              <a:t>44</a:t>
            </a:fld>
            <a:endParaRPr lang="en-GB" altLang="zh-CN"/>
          </a:p>
        </p:txBody>
      </p:sp>
      <p:sp>
        <p:nvSpPr>
          <p:cNvPr id="60417" name="Text Box 1"/>
          <p:cNvSpPr txBox="1">
            <a:spLocks noChangeArrowheads="1"/>
          </p:cNvSpPr>
          <p:nvPr/>
        </p:nvSpPr>
        <p:spPr bwMode="auto">
          <a:xfrm>
            <a:off x="2018110" y="684893"/>
            <a:ext cx="3031629" cy="2286000"/>
          </a:xfrm>
          <a:prstGeom prst="rect">
            <a:avLst/>
          </a:prstGeom>
          <a:solidFill>
            <a:srgbClr val="FFFFFF"/>
          </a:solidFill>
          <a:ln w="9360">
            <a:solidFill>
              <a:srgbClr val="000000"/>
            </a:solidFill>
            <a:miter lim="800000"/>
            <a:headEnd/>
            <a:tailEnd/>
          </a:ln>
          <a:effectLst/>
        </p:spPr>
        <p:txBody>
          <a:bodyPr wrap="none" lIns="86493" tIns="43247" rIns="86493" bIns="43247" anchor="ctr"/>
          <a:lstStyle/>
          <a:p>
            <a:endParaRPr lang="zh-CN" altLang="en-US"/>
          </a:p>
        </p:txBody>
      </p:sp>
      <p:sp>
        <p:nvSpPr>
          <p:cNvPr id="60418" name="Rectangle 2"/>
          <p:cNvSpPr txBox="1">
            <a:spLocks noGrp="1" noChangeArrowheads="1"/>
          </p:cNvSpPr>
          <p:nvPr>
            <p:ph type="body"/>
          </p:nvPr>
        </p:nvSpPr>
        <p:spPr bwMode="auto">
          <a:xfrm>
            <a:off x="913805" y="4343704"/>
            <a:ext cx="5002114" cy="4113892"/>
          </a:xfrm>
          <a:prstGeom prst="rect">
            <a:avLst/>
          </a:prstGeom>
          <a:noFill/>
          <a:ln>
            <a:round/>
            <a:headEnd/>
            <a:tailEnd/>
          </a:ln>
        </p:spPr>
        <p:txBody>
          <a:bodyPr wrap="none" anchor="ct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9BE24D82-0AD5-4548-898C-CCF62186BCAE}" type="slidenum">
              <a:rPr lang="en-GB" altLang="zh-CN"/>
              <a:pPr/>
              <a:t>45</a:t>
            </a:fld>
            <a:endParaRPr lang="en-GB" altLang="zh-CN"/>
          </a:p>
        </p:txBody>
      </p:sp>
      <p:sp>
        <p:nvSpPr>
          <p:cNvPr id="63489" name="Text Box 1"/>
          <p:cNvSpPr txBox="1">
            <a:spLocks noChangeArrowheads="1"/>
          </p:cNvSpPr>
          <p:nvPr/>
        </p:nvSpPr>
        <p:spPr bwMode="auto">
          <a:xfrm>
            <a:off x="2018110" y="684893"/>
            <a:ext cx="3031629" cy="2286000"/>
          </a:xfrm>
          <a:prstGeom prst="rect">
            <a:avLst/>
          </a:prstGeom>
          <a:solidFill>
            <a:srgbClr val="FFFFFF"/>
          </a:solidFill>
          <a:ln w="9360">
            <a:solidFill>
              <a:srgbClr val="000000"/>
            </a:solidFill>
            <a:miter lim="800000"/>
            <a:headEnd/>
            <a:tailEnd/>
          </a:ln>
          <a:effectLst/>
        </p:spPr>
        <p:txBody>
          <a:bodyPr wrap="none" lIns="86493" tIns="43247" rIns="86493" bIns="43247" anchor="ctr"/>
          <a:lstStyle/>
          <a:p>
            <a:endParaRPr lang="zh-CN" altLang="en-US"/>
          </a:p>
        </p:txBody>
      </p:sp>
      <p:sp>
        <p:nvSpPr>
          <p:cNvPr id="63490" name="Rectangle 2"/>
          <p:cNvSpPr txBox="1">
            <a:spLocks noGrp="1" noChangeArrowheads="1"/>
          </p:cNvSpPr>
          <p:nvPr>
            <p:ph type="body"/>
          </p:nvPr>
        </p:nvSpPr>
        <p:spPr bwMode="auto">
          <a:xfrm>
            <a:off x="913805" y="4343704"/>
            <a:ext cx="5002114" cy="4113892"/>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01896EA4-483F-4601-8427-6CEC6303D040}" type="slidenum">
              <a:rPr lang="en-US" altLang="zh-CN" sz="1200" smtClean="0"/>
              <a:pPr eaLnBrk="1" hangingPunct="1"/>
              <a:t>5</a:t>
            </a:fld>
            <a:endParaRPr lang="en-US" altLang="zh-CN" sz="1200"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82F0EE55-5D47-4EA1-A713-6E4532189765}" type="slidenum">
              <a:rPr lang="en-GB" altLang="zh-CN"/>
              <a:pPr/>
              <a:t>46</a:t>
            </a:fld>
            <a:endParaRPr lang="en-GB" altLang="zh-CN"/>
          </a:p>
        </p:txBody>
      </p:sp>
      <p:sp>
        <p:nvSpPr>
          <p:cNvPr id="66561" name="Text Box 1"/>
          <p:cNvSpPr txBox="1">
            <a:spLocks noChangeArrowheads="1"/>
          </p:cNvSpPr>
          <p:nvPr/>
        </p:nvSpPr>
        <p:spPr bwMode="auto">
          <a:xfrm>
            <a:off x="1143000" y="686405"/>
            <a:ext cx="4572000" cy="3429000"/>
          </a:xfrm>
          <a:prstGeom prst="rect">
            <a:avLst/>
          </a:prstGeom>
          <a:solidFill>
            <a:srgbClr val="FFFFFF"/>
          </a:solidFill>
          <a:ln w="9360">
            <a:solidFill>
              <a:srgbClr val="000000"/>
            </a:solidFill>
            <a:miter lim="800000"/>
            <a:headEnd/>
            <a:tailEnd/>
          </a:ln>
          <a:effectLst/>
        </p:spPr>
        <p:txBody>
          <a:bodyPr wrap="none" lIns="86493" tIns="43247" rIns="86493" bIns="43247" anchor="ctr"/>
          <a:lstStyle/>
          <a:p>
            <a:endParaRPr lang="zh-CN" altLang="en-US"/>
          </a:p>
        </p:txBody>
      </p:sp>
      <p:sp>
        <p:nvSpPr>
          <p:cNvPr id="66562" name="Rectangle 2"/>
          <p:cNvSpPr txBox="1">
            <a:spLocks noGrp="1" noChangeArrowheads="1"/>
          </p:cNvSpPr>
          <p:nvPr>
            <p:ph type="body"/>
          </p:nvPr>
        </p:nvSpPr>
        <p:spPr bwMode="auto">
          <a:xfrm>
            <a:off x="913805" y="4343704"/>
            <a:ext cx="5002114" cy="4113892"/>
          </a:xfrm>
          <a:prstGeom prst="rect">
            <a:avLst/>
          </a:prstGeom>
          <a:noFill/>
          <a:ln>
            <a:round/>
            <a:headEnd/>
            <a:tailEnd/>
          </a:ln>
        </p:spPr>
        <p:txBody>
          <a:bodyPr wrap="none" anchor="ct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1B368597-46CB-455D-8BD9-E71EA6436330}" type="slidenum">
              <a:rPr lang="en-GB" altLang="zh-CN"/>
              <a:pPr/>
              <a:t>47</a:t>
            </a:fld>
            <a:endParaRPr lang="en-GB" altLang="zh-CN"/>
          </a:p>
        </p:txBody>
      </p:sp>
      <p:sp>
        <p:nvSpPr>
          <p:cNvPr id="69633" name="Text Box 1"/>
          <p:cNvSpPr txBox="1">
            <a:spLocks noChangeArrowheads="1"/>
          </p:cNvSpPr>
          <p:nvPr/>
        </p:nvSpPr>
        <p:spPr bwMode="auto">
          <a:xfrm>
            <a:off x="1143000" y="686405"/>
            <a:ext cx="4572000" cy="3429000"/>
          </a:xfrm>
          <a:prstGeom prst="rect">
            <a:avLst/>
          </a:prstGeom>
          <a:solidFill>
            <a:srgbClr val="FFFFFF"/>
          </a:solidFill>
          <a:ln w="9360">
            <a:solidFill>
              <a:srgbClr val="000000"/>
            </a:solidFill>
            <a:miter lim="800000"/>
            <a:headEnd/>
            <a:tailEnd/>
          </a:ln>
          <a:effectLst/>
        </p:spPr>
        <p:txBody>
          <a:bodyPr wrap="none" lIns="86493" tIns="43247" rIns="86493" bIns="43247" anchor="ctr"/>
          <a:lstStyle/>
          <a:p>
            <a:endParaRPr lang="zh-CN" altLang="en-US"/>
          </a:p>
        </p:txBody>
      </p:sp>
      <p:sp>
        <p:nvSpPr>
          <p:cNvPr id="69634" name="Rectangle 2"/>
          <p:cNvSpPr txBox="1">
            <a:spLocks noGrp="1" noChangeArrowheads="1"/>
          </p:cNvSpPr>
          <p:nvPr>
            <p:ph type="body"/>
          </p:nvPr>
        </p:nvSpPr>
        <p:spPr bwMode="auto">
          <a:xfrm>
            <a:off x="913805" y="4343704"/>
            <a:ext cx="5002114" cy="4113892"/>
          </a:xfrm>
          <a:prstGeom prst="rect">
            <a:avLst/>
          </a:prstGeom>
          <a:noFill/>
          <a:ln>
            <a:round/>
            <a:headEnd/>
            <a:tailEnd/>
          </a:ln>
        </p:spPr>
        <p:txBody>
          <a:bodyPr wrap="none" anchor="ctr"/>
          <a:lstStyle/>
          <a:p>
            <a:pPr lvl="1">
              <a:lnSpc>
                <a:spcPct val="100000"/>
              </a:lnSpc>
              <a:spcAft>
                <a:spcPts val="250"/>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dirty="0" smtClean="0">
              <a:ea typeface="宋体" pitchFamily="2" charset="-122"/>
            </a:endParaRPr>
          </a:p>
          <a:p>
            <a:pPr lvl="2">
              <a:lnSpc>
                <a:spcPct val="100000"/>
              </a:lnSpc>
              <a:spcAft>
                <a:spcPts val="250"/>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ea typeface="宋体" pitchFamily="2" charset="-122"/>
              </a:rPr>
              <a:t>Rate-Monotonic scheduling of RT tasks in independent VMs</a:t>
            </a:r>
          </a:p>
          <a:p>
            <a:pPr lvl="2">
              <a:lnSpc>
                <a:spcPct val="100000"/>
              </a:lnSpc>
              <a:spcAft>
                <a:spcPts val="250"/>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ea typeface="宋体" pitchFamily="2" charset="-122"/>
              </a:rPr>
              <a:t>Per-VM </a:t>
            </a:r>
            <a:r>
              <a:rPr lang="en-GB" altLang="zh-CN" dirty="0" err="1" smtClean="0">
                <a:ea typeface="宋体" pitchFamily="2" charset="-122"/>
              </a:rPr>
              <a:t>QoS</a:t>
            </a:r>
            <a:r>
              <a:rPr lang="en-GB" altLang="zh-CN" dirty="0" smtClean="0">
                <a:ea typeface="宋体" pitchFamily="2" charset="-122"/>
              </a:rPr>
              <a:t> guarantees</a:t>
            </a:r>
          </a:p>
          <a:p>
            <a:pPr marL="0" marR="0" lvl="1" indent="0" algn="l" defTabSz="457200" rtl="0" eaLnBrk="1" fontAlgn="auto" latinLnBrk="0" hangingPunct="1">
              <a:lnSpc>
                <a:spcPct val="100000"/>
              </a:lnSpc>
              <a:spcBef>
                <a:spcPts val="0"/>
              </a:spcBef>
              <a:spcAft>
                <a:spcPts val="0"/>
              </a:spcAft>
              <a:buClrTx/>
              <a:buSzTx/>
              <a:buFontTx/>
              <a:buNone/>
              <a:tabLst/>
              <a:defRPr/>
            </a:pPr>
            <a:r>
              <a:rPr lang="en-GB" altLang="zh-CN" dirty="0" smtClean="0">
                <a:ea typeface="宋体" pitchFamily="2" charset="-122"/>
              </a:rPr>
              <a:t>User-Space Robust </a:t>
            </a:r>
            <a:r>
              <a:rPr lang="en-GB" altLang="zh-CN" dirty="0" err="1" smtClean="0">
                <a:ea typeface="宋体" pitchFamily="2" charset="-122"/>
              </a:rPr>
              <a:t>Mutex</a:t>
            </a:r>
            <a:endParaRPr lang="en-GB" altLang="zh-CN" dirty="0" smtClean="0">
              <a:ea typeface="宋体" pitchFamily="2" charset="-122"/>
            </a:endParaRPr>
          </a:p>
          <a:p>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5BC055BE-D1BA-4788-A12F-95FAF3E95810}" type="slidenum">
              <a:rPr lang="en-GB" altLang="zh-CN"/>
              <a:pPr/>
              <a:t>48</a:t>
            </a:fld>
            <a:endParaRPr lang="en-GB" altLang="zh-CN"/>
          </a:p>
        </p:txBody>
      </p:sp>
      <p:sp>
        <p:nvSpPr>
          <p:cNvPr id="70657" name="Text Box 1"/>
          <p:cNvSpPr txBox="1">
            <a:spLocks noChangeArrowheads="1"/>
          </p:cNvSpPr>
          <p:nvPr/>
        </p:nvSpPr>
        <p:spPr bwMode="auto">
          <a:xfrm>
            <a:off x="2018110" y="681870"/>
            <a:ext cx="3031629" cy="2286000"/>
          </a:xfrm>
          <a:prstGeom prst="rect">
            <a:avLst/>
          </a:prstGeom>
          <a:solidFill>
            <a:srgbClr val="FFFFFF"/>
          </a:solidFill>
          <a:ln w="9360">
            <a:solidFill>
              <a:srgbClr val="000000"/>
            </a:solidFill>
            <a:miter lim="800000"/>
            <a:headEnd/>
            <a:tailEnd/>
          </a:ln>
          <a:effectLst/>
        </p:spPr>
        <p:txBody>
          <a:bodyPr wrap="none" lIns="86493" tIns="43247" rIns="86493" bIns="43247" anchor="ctr"/>
          <a:lstStyle/>
          <a:p>
            <a:endParaRPr lang="zh-CN" altLang="en-US"/>
          </a:p>
        </p:txBody>
      </p:sp>
      <p:sp>
        <p:nvSpPr>
          <p:cNvPr id="70658" name="Rectangle 2"/>
          <p:cNvSpPr txBox="1">
            <a:spLocks noGrp="1" noChangeArrowheads="1"/>
          </p:cNvSpPr>
          <p:nvPr>
            <p:ph type="body"/>
          </p:nvPr>
        </p:nvSpPr>
        <p:spPr bwMode="auto">
          <a:xfrm>
            <a:off x="913805" y="4343704"/>
            <a:ext cx="5002114" cy="4113892"/>
          </a:xfrm>
          <a:prstGeom prst="rect">
            <a:avLst/>
          </a:prstGeom>
          <a:noFill/>
          <a:ln>
            <a:round/>
            <a:headEnd/>
            <a:tailEnd/>
          </a:ln>
        </p:spPr>
        <p:txBody>
          <a:bodyPr wrap="none" anchor="ctr"/>
          <a:lstStyle/>
          <a:p>
            <a:pPr marL="0" marR="0" lvl="1" indent="0" algn="l" defTabSz="457200" rtl="0" eaLnBrk="1" fontAlgn="auto" latinLnBrk="0" hangingPunct="1">
              <a:lnSpc>
                <a:spcPct val="100000"/>
              </a:lnSpc>
              <a:spcBef>
                <a:spcPts val="0"/>
              </a:spcBef>
              <a:spcAft>
                <a:spcPts val="0"/>
              </a:spcAft>
              <a:buClrTx/>
              <a:buSzTx/>
              <a:buFontTx/>
              <a:buNone/>
              <a:tabLst/>
              <a:defRPr/>
            </a:pPr>
            <a:r>
              <a:rPr lang="en-GB" altLang="zh-CN" dirty="0" smtClean="0">
                <a:ea typeface="宋体" pitchFamily="2" charset="-122"/>
              </a:rPr>
              <a:t>Contributions from Community</a:t>
            </a:r>
          </a:p>
          <a:p>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2600" dirty="0" smtClean="0">
                <a:latin typeface="Times New Roman" pitchFamily="18" charset="0"/>
                <a:ea typeface="宋体" pitchFamily="2" charset="-122"/>
              </a:rPr>
              <a:t>Commercial </a:t>
            </a:r>
            <a:r>
              <a:rPr lang="en-US" altLang="zh-CN" sz="2600" dirty="0" err="1" smtClean="0">
                <a:latin typeface="Times New Roman" pitchFamily="18" charset="0"/>
                <a:ea typeface="宋体" pitchFamily="2" charset="-122"/>
              </a:rPr>
              <a:t>RTOSes</a:t>
            </a:r>
            <a:r>
              <a:rPr lang="en-US" altLang="zh-CN" sz="2600" dirty="0" smtClean="0">
                <a:latin typeface="Times New Roman" pitchFamily="18" charset="0"/>
                <a:ea typeface="宋体" pitchFamily="2" charset="-122"/>
              </a:rPr>
              <a:t> different from traditional OS – gives more predictability</a:t>
            </a:r>
          </a:p>
          <a:p>
            <a:r>
              <a:rPr lang="en-US" altLang="zh-CN" sz="2600" dirty="0" smtClean="0">
                <a:latin typeface="Times New Roman" pitchFamily="18" charset="0"/>
                <a:ea typeface="宋体" pitchFamily="2" charset="-122"/>
              </a:rPr>
              <a:t>Used in the following areas such as:</a:t>
            </a:r>
          </a:p>
          <a:p>
            <a:pPr lvl="1"/>
            <a:r>
              <a:rPr lang="en-US" altLang="zh-CN" dirty="0" smtClean="0">
                <a:latin typeface="Times New Roman" pitchFamily="18" charset="0"/>
                <a:ea typeface="宋体" pitchFamily="2" charset="-122"/>
              </a:rPr>
              <a:t>Embedded Systems or Industrial Control Systems</a:t>
            </a:r>
          </a:p>
          <a:p>
            <a:pPr lvl="1"/>
            <a:r>
              <a:rPr lang="en-US" altLang="zh-CN" dirty="0" smtClean="0">
                <a:latin typeface="Times New Roman" pitchFamily="18" charset="0"/>
                <a:ea typeface="宋体" pitchFamily="2" charset="-122"/>
              </a:rPr>
              <a:t>Parallel and Distributed Systems</a:t>
            </a:r>
          </a:p>
          <a:p>
            <a:pPr lvl="1"/>
            <a:endParaRPr lang="en-US" altLang="zh-CN" dirty="0" smtClean="0">
              <a:latin typeface="Times New Roman" pitchFamily="18" charset="0"/>
              <a:ea typeface="宋体" pitchFamily="2" charset="-122"/>
            </a:endParaRP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latin typeface="Times New Roman" pitchFamily="18" charset="0"/>
                <a:ea typeface="宋体" pitchFamily="2" charset="-122"/>
              </a:rPr>
              <a:t>Can be classified into </a:t>
            </a:r>
            <a:r>
              <a:rPr lang="en-US" altLang="zh-CN" sz="1200" dirty="0" err="1" smtClean="0">
                <a:latin typeface="Times New Roman" pitchFamily="18" charset="0"/>
                <a:ea typeface="宋体" pitchFamily="2" charset="-122"/>
              </a:rPr>
              <a:t>Uniprocessor</a:t>
            </a:r>
            <a:r>
              <a:rPr lang="en-US" altLang="zh-CN" sz="1200" dirty="0" smtClean="0">
                <a:latin typeface="Times New Roman" pitchFamily="18" charset="0"/>
                <a:ea typeface="宋体" pitchFamily="2" charset="-122"/>
              </a:rPr>
              <a:t>, Multiprocessor or Distributed Real-Time OS</a:t>
            </a:r>
          </a:p>
          <a:p>
            <a:pPr lvl="1"/>
            <a:endParaRPr lang="en-US" altLang="zh-CN" dirty="0" smtClean="0">
              <a:latin typeface="Times New Roman" pitchFamily="18" charset="0"/>
              <a:ea typeface="宋体" pitchFamily="2" charset="-122"/>
            </a:endParaRP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52</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nSpc>
                <a:spcPct val="90000"/>
              </a:lnSpc>
            </a:pPr>
            <a:endParaRPr lang="en-US" altLang="zh-CN" sz="1200" dirty="0" smtClean="0">
              <a:ea typeface="宋体" pitchFamily="2" charset="-122"/>
            </a:endParaRPr>
          </a:p>
          <a:p>
            <a:pPr>
              <a:lnSpc>
                <a:spcPct val="90000"/>
              </a:lnSpc>
            </a:pPr>
            <a:r>
              <a:rPr lang="en-US" altLang="zh-CN" sz="1200" dirty="0" smtClean="0">
                <a:ea typeface="宋体" pitchFamily="2" charset="-122"/>
              </a:rPr>
              <a:t>Can function as a multipurpose UNIX OS</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53</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nSpc>
                <a:spcPct val="90000"/>
              </a:lnSpc>
            </a:pPr>
            <a:r>
              <a:rPr lang="en-US" altLang="zh-CN" sz="2600" dirty="0" smtClean="0">
                <a:ea typeface="宋体" pitchFamily="2" charset="-122"/>
              </a:rPr>
              <a:t>There is no context switch when sending a message to a KPI</a:t>
            </a:r>
          </a:p>
          <a:p>
            <a:pPr lvl="1">
              <a:lnSpc>
                <a:spcPct val="90000"/>
              </a:lnSpc>
            </a:pPr>
            <a:r>
              <a:rPr lang="en-US" altLang="zh-CN" sz="2200" dirty="0" smtClean="0">
                <a:ea typeface="宋体" pitchFamily="2" charset="-122"/>
              </a:rPr>
              <a:t>For example, when a RFS (Request for Service) message is sent to a File System KPI, this does not request a context switch</a:t>
            </a:r>
          </a:p>
          <a:p>
            <a:pPr lvl="1">
              <a:lnSpc>
                <a:spcPct val="90000"/>
              </a:lnSpc>
            </a:pPr>
            <a:r>
              <a:rPr lang="en-US" altLang="zh-CN" sz="2200" dirty="0" smtClean="0">
                <a:ea typeface="宋体" pitchFamily="2" charset="-122"/>
              </a:rPr>
              <a:t>Hence run-time overhead is minimum</a:t>
            </a:r>
          </a:p>
          <a:p>
            <a:pPr lvl="1">
              <a:lnSpc>
                <a:spcPct val="90000"/>
              </a:lnSpc>
            </a:pPr>
            <a:r>
              <a:rPr lang="en-US" altLang="zh-CN" sz="2200" dirty="0" smtClean="0">
                <a:ea typeface="宋体" pitchFamily="2" charset="-122"/>
              </a:rPr>
              <a:t>Further, inter </a:t>
            </a:r>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54</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dirty="0" smtClean="0">
                <a:ea typeface="宋体" pitchFamily="2" charset="-122"/>
              </a:rPr>
              <a:t>Applications make I/O requests to I/O system through system calls </a:t>
            </a:r>
          </a:p>
          <a:p>
            <a:r>
              <a:rPr lang="en-US" altLang="zh-CN" sz="1200" dirty="0" smtClean="0">
                <a:ea typeface="宋体" pitchFamily="2" charset="-122"/>
              </a:rPr>
              <a:t>Kernel directs I/O request to the device driver</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55</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dirty="0" smtClean="0">
                <a:ea typeface="宋体" pitchFamily="2" charset="-122"/>
              </a:rPr>
              <a:t>fitting in a minimal fashion on a single floppy, and is considered to be both very fast and fairly "complete."</a:t>
            </a:r>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56</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dirty="0" smtClean="0">
                <a:ea typeface="宋体" pitchFamily="2" charset="-122"/>
              </a:rPr>
              <a:t>Current Version: </a:t>
            </a:r>
            <a:r>
              <a:rPr lang="en-US" altLang="zh-CN" sz="1200" dirty="0" err="1" smtClean="0">
                <a:ea typeface="宋体" pitchFamily="2" charset="-122"/>
              </a:rPr>
              <a:t>VxWorks</a:t>
            </a:r>
            <a:r>
              <a:rPr lang="en-US" altLang="zh-CN" sz="1200" dirty="0" smtClean="0">
                <a:ea typeface="宋体" pitchFamily="2" charset="-122"/>
              </a:rPr>
              <a:t> 6.0 </a:t>
            </a:r>
            <a:r>
              <a:rPr lang="en-US" altLang="zh-CN" sz="1200" dirty="0" smtClean="0">
                <a:ea typeface="宋体" pitchFamily="2" charset="-122"/>
                <a:sym typeface="Wingdings" pitchFamily="2" charset="2"/>
              </a:rPr>
              <a:t></a:t>
            </a:r>
            <a:endParaRPr lang="en-US" altLang="zh-CN" sz="1200" dirty="0" smtClean="0">
              <a:ea typeface="宋体" pitchFamily="2" charset="-122"/>
            </a:endParaRPr>
          </a:p>
          <a:p>
            <a:r>
              <a:rPr lang="en-US" altLang="zh-CN" sz="1200" dirty="0" err="1" smtClean="0">
                <a:ea typeface="宋体" pitchFamily="2" charset="-122"/>
              </a:rPr>
              <a:t>VxWorks</a:t>
            </a:r>
            <a:r>
              <a:rPr lang="en-US" altLang="zh-CN" sz="1200" dirty="0" smtClean="0">
                <a:ea typeface="宋体" pitchFamily="2" charset="-122"/>
              </a:rPr>
              <a:t> is the most established and most widely deployed device software operating system.</a:t>
            </a:r>
          </a:p>
          <a:p>
            <a:r>
              <a:rPr lang="en-US" altLang="zh-CN" sz="1200" dirty="0" smtClean="0">
                <a:ea typeface="宋体" pitchFamily="2" charset="-122"/>
              </a:rPr>
              <a:t>Currently more than 300 million devices running </a:t>
            </a:r>
            <a:r>
              <a:rPr lang="en-US" altLang="zh-CN" sz="1200" dirty="0" err="1" smtClean="0">
                <a:ea typeface="宋体" pitchFamily="2" charset="-122"/>
              </a:rPr>
              <a:t>VxWorks</a:t>
            </a:r>
            <a:r>
              <a:rPr lang="en-US" altLang="zh-CN" sz="1200" dirty="0" smtClean="0">
                <a:ea typeface="宋体" pitchFamily="2" charset="-122"/>
              </a:rPr>
              <a:t> enabled.</a:t>
            </a:r>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59</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nSpc>
                <a:spcPct val="90000"/>
              </a:lnSpc>
            </a:pPr>
            <a:r>
              <a:rPr lang="en-US" altLang="zh-CN" sz="1200" dirty="0" smtClean="0">
                <a:ea typeface="宋体" pitchFamily="2" charset="-122"/>
              </a:rPr>
              <a:t>(on a </a:t>
            </a:r>
            <a:r>
              <a:rPr lang="en-US" altLang="zh-CN" sz="1200" dirty="0" err="1" smtClean="0">
                <a:ea typeface="宋体" pitchFamily="2" charset="-122"/>
              </a:rPr>
              <a:t>Sparc</a:t>
            </a:r>
            <a:r>
              <a:rPr lang="en-US" altLang="zh-CN" sz="1200" dirty="0" smtClean="0">
                <a:ea typeface="宋体" pitchFamily="2" charset="-122"/>
              </a:rPr>
              <a:t>) </a:t>
            </a:r>
            <a:r>
              <a:rPr lang="en-US" altLang="zh-CN" sz="2600" dirty="0" smtClean="0">
                <a:ea typeface="宋体" pitchFamily="2" charset="-122"/>
              </a:rPr>
              <a:t>Scheduling</a:t>
            </a:r>
          </a:p>
          <a:p>
            <a:pPr lvl="1">
              <a:lnSpc>
                <a:spcPct val="90000"/>
              </a:lnSpc>
            </a:pPr>
            <a:r>
              <a:rPr lang="en-US" altLang="zh-CN" sz="2200" dirty="0" smtClean="0">
                <a:ea typeface="宋体" pitchFamily="2" charset="-122"/>
              </a:rPr>
              <a:t>Uses preemptive priority with round robin scheduling to accommodate for both real-time and non-real-time tasks</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60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AEB7C112-D20D-4982-A54C-6E1BEB681F48}" type="slidenum">
              <a:rPr lang="en-US" altLang="zh-CN" sz="1200" smtClean="0"/>
              <a:pPr eaLnBrk="1" hangingPunct="1"/>
              <a:t>6</a:t>
            </a:fld>
            <a:endParaRPr lang="en-US" altLang="zh-CN" sz="1200"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dirty="0" smtClean="0"/>
              <a:t>Native API,  POSIX API, </a:t>
            </a:r>
            <a:r>
              <a:rPr lang="en-GB" dirty="0" smtClean="0">
                <a:cs typeface="Arial" pitchFamily="34" charset="0"/>
              </a:rPr>
              <a:t>µITRON</a:t>
            </a:r>
            <a:r>
              <a:rPr lang="en-GB" dirty="0" smtClean="0"/>
              <a:t> API, C API</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63</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TW" dirty="0" smtClean="0">
                <a:ea typeface="新細明體" pitchFamily="18" charset="-120"/>
              </a:rPr>
              <a:t>Support for interrupts and DSRs</a:t>
            </a:r>
          </a:p>
          <a:p>
            <a:pPr lvl="1"/>
            <a:endParaRPr lang="en-US" altLang="zh-TW" dirty="0" smtClean="0">
              <a:ea typeface="新細明體" pitchFamily="18" charset="-120"/>
            </a:endParaRPr>
          </a:p>
          <a:p>
            <a:pPr lvl="1"/>
            <a:r>
              <a:rPr lang="en-US" altLang="zh-TW" dirty="0" smtClean="0">
                <a:ea typeface="新細明體" pitchFamily="18" charset="-120"/>
              </a:rPr>
              <a:t>Host debug and communications support</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65</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ea typeface="宋体" pitchFamily="2" charset="-122"/>
              </a:rPr>
              <a:t>Mini </a:t>
            </a:r>
            <a:r>
              <a:rPr lang="en-US" altLang="zh-CN" sz="1200" dirty="0" err="1" smtClean="0">
                <a:ea typeface="宋体" pitchFamily="2" charset="-122"/>
              </a:rPr>
              <a:t>Realtime</a:t>
            </a:r>
            <a:r>
              <a:rPr lang="en-US" altLang="zh-CN" sz="1200" dirty="0" smtClean="0">
                <a:ea typeface="宋体" pitchFamily="2" charset="-122"/>
              </a:rPr>
              <a:t> Kernel</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ea typeface="宋体" pitchFamily="2" charset="-122"/>
              </a:rPr>
              <a:t>Message Queue</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67</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dirty="0" smtClean="0">
                <a:ea typeface="宋体" pitchFamily="2" charset="-122"/>
                <a:cs typeface="Arial" pitchFamily="34" charset="0"/>
              </a:rPr>
              <a:t>Majority of source code common to all supported development tools </a:t>
            </a:r>
          </a:p>
          <a:p>
            <a:r>
              <a:rPr lang="en-US" altLang="zh-CN" sz="1200" dirty="0" smtClean="0">
                <a:ea typeface="宋体" pitchFamily="2" charset="-122"/>
                <a:cs typeface="Arial" pitchFamily="34" charset="0"/>
              </a:rPr>
              <a:t>RTOS kernel uses multiple priority lists</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68</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err="1" smtClean="0">
                <a:ea typeface="宋体" pitchFamily="2" charset="-122"/>
              </a:rPr>
              <a:t>MicroC</a:t>
            </a:r>
            <a:r>
              <a:rPr lang="en-US" altLang="zh-CN" sz="1200" dirty="0" smtClean="0">
                <a:ea typeface="宋体" pitchFamily="2" charset="-122"/>
              </a:rPr>
              <a:t>/OS has been designed as a small footprint real time pre-emptive OS that was designed for embedded use on 8 bit platforms </a:t>
            </a:r>
            <a:r>
              <a:rPr lang="en-US" altLang="zh-CN" sz="1200" dirty="0" err="1" smtClean="0">
                <a:ea typeface="宋体" pitchFamily="2" charset="-122"/>
              </a:rPr>
              <a:t>upwardsOver</a:t>
            </a:r>
            <a:r>
              <a:rPr lang="en-US" altLang="zh-CN" sz="1200" dirty="0" smtClean="0">
                <a:ea typeface="宋体" pitchFamily="2" charset="-122"/>
              </a:rPr>
              <a:t> 100 microprocessors are supported</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ea typeface="宋体" pitchFamily="2" charset="-122"/>
              </a:rPr>
              <a:t>Also known as µC/OS II or </a:t>
            </a:r>
            <a:r>
              <a:rPr lang="en-US" altLang="zh-CN" sz="1200" dirty="0" err="1" smtClean="0">
                <a:ea typeface="宋体" pitchFamily="2" charset="-122"/>
              </a:rPr>
              <a:t>uC</a:t>
            </a:r>
            <a:r>
              <a:rPr lang="en-US" altLang="zh-CN" sz="1200" dirty="0" smtClean="0">
                <a:ea typeface="宋体" pitchFamily="2" charset="-122"/>
              </a:rPr>
              <a:t>/OSII</a:t>
            </a: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sz="1200" dirty="0" smtClean="0">
              <a:ea typeface="宋体" pitchFamily="2" charset="-122"/>
            </a:endParaRP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69</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nSpc>
                <a:spcPct val="90000"/>
              </a:lnSpc>
            </a:pPr>
            <a:r>
              <a:rPr lang="en-US" altLang="zh-CN" sz="2600" dirty="0" smtClean="0">
                <a:ea typeface="宋体" pitchFamily="2" charset="-122"/>
              </a:rPr>
              <a:t>µC/OS II features</a:t>
            </a:r>
          </a:p>
          <a:p>
            <a:pPr lvl="1">
              <a:lnSpc>
                <a:spcPct val="90000"/>
              </a:lnSpc>
            </a:pPr>
            <a:r>
              <a:rPr lang="en-US" altLang="zh-CN" dirty="0" smtClean="0">
                <a:ea typeface="宋体" pitchFamily="2" charset="-122"/>
              </a:rPr>
              <a:t> </a:t>
            </a:r>
            <a:r>
              <a:rPr lang="en-US" altLang="zh-CN" sz="2400" dirty="0" smtClean="0">
                <a:ea typeface="宋体" pitchFamily="2" charset="-122"/>
              </a:rPr>
              <a:t>reentrant functions and is portable to different processors</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ea typeface="宋体" pitchFamily="2" charset="-122"/>
              </a:rPr>
              <a:t>operating system uses semaphores to restrict access to resources shared by multiple elements of the system</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70</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ea typeface="宋体" pitchFamily="2" charset="-122"/>
              </a:rPr>
              <a:t>µC/OS II is a multitasking operating system</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71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863F1ED3-3AB3-4B86-A546-089F312A573D}" type="slidenum">
              <a:rPr lang="en-US" altLang="zh-CN" sz="1200" smtClean="0"/>
              <a:pPr eaLnBrk="1" hangingPunct="1"/>
              <a:t>7</a:t>
            </a:fld>
            <a:endParaRPr lang="en-US" altLang="zh-CN" sz="120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21B42FBA-57B8-44CE-919E-3014BFD06361}" type="slidenum">
              <a:rPr lang="en-US" altLang="zh-CN" sz="1200" smtClean="0"/>
              <a:pPr eaLnBrk="1" hangingPunct="1"/>
              <a:t>8</a:t>
            </a:fld>
            <a:endParaRPr lang="en-US" altLang="zh-CN" sz="1200"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49B2714A-8743-4BC0-A286-ECE0F2C9BA67}" type="slidenum">
              <a:rPr lang="en-US" altLang="zh-CN" sz="1200" smtClean="0"/>
              <a:pPr eaLnBrk="1" hangingPunct="1"/>
              <a:t>9</a:t>
            </a:fld>
            <a:endParaRPr lang="en-US" altLang="zh-CN" sz="1200"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495A1AEC-64A2-4367-B305-5559F415DDBE}" type="slidenum">
              <a:rPr lang="en-US" altLang="zh-CN" sz="1200" smtClean="0"/>
              <a:pPr eaLnBrk="1" hangingPunct="1"/>
              <a:t>10</a:t>
            </a:fld>
            <a:endParaRPr lang="en-US" altLang="zh-CN" sz="1200"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2522AE9-B1C6-B042-A107-EE906DAFE47A}" type="datetime1">
              <a:rPr lang="en-US" smtClean="0"/>
              <a:pPr/>
              <a:t>10/31/2012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D4F11291-2B30-3D42-A075-BF4A8873D0D5}" type="datetime1">
              <a:rPr lang="en-US" smtClean="0"/>
              <a:pPr/>
              <a:t>10/31/2012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A1961FA4-0376-9A4A-8001-3635594315D3}" type="datetime1">
              <a:rPr lang="en-US" smtClean="0"/>
              <a:pPr/>
              <a:t>10/31/2012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5727700" cy="474663"/>
          </a:xfrm>
        </p:spPr>
        <p:txBody>
          <a:bodyPr/>
          <a:lstStyle/>
          <a:p>
            <a:r>
              <a:rPr lang="zh-CN" altLang="en-US" smtClean="0"/>
              <a:t>单击此处编辑母版标题样式</a:t>
            </a:r>
            <a:endParaRPr lang="en-US"/>
          </a:p>
        </p:txBody>
      </p:sp>
      <p:sp>
        <p:nvSpPr>
          <p:cNvPr id="3" name="Text Placeholder 2"/>
          <p:cNvSpPr>
            <a:spLocks noGrp="1"/>
          </p:cNvSpPr>
          <p:nvPr>
            <p:ph type="body" sz="half" idx="1"/>
          </p:nvPr>
        </p:nvSpPr>
        <p:spPr>
          <a:xfrm>
            <a:off x="685800" y="1143000"/>
            <a:ext cx="3848100" cy="21383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quarter" idx="2"/>
          </p:nvPr>
        </p:nvSpPr>
        <p:spPr>
          <a:xfrm>
            <a:off x="4686300" y="1143000"/>
            <a:ext cx="3848100" cy="992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Content Placeholder 4"/>
          <p:cNvSpPr>
            <a:spLocks noGrp="1"/>
          </p:cNvSpPr>
          <p:nvPr>
            <p:ph sz="quarter" idx="3"/>
          </p:nvPr>
        </p:nvSpPr>
        <p:spPr>
          <a:xfrm>
            <a:off x="4686300" y="2287588"/>
            <a:ext cx="3848100" cy="99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7000"/>
            <a:ext cx="8204200" cy="9159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95400"/>
            <a:ext cx="4025900" cy="4933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35500" y="1295400"/>
            <a:ext cx="4025900" cy="4933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idx="10"/>
          </p:nvPr>
        </p:nvSpPr>
        <p:spPr>
          <a:xfrm>
            <a:off x="2286000" y="6245225"/>
            <a:ext cx="4325938" cy="471488"/>
          </a:xfrm>
        </p:spPr>
        <p:txBody>
          <a:bodyPr/>
          <a:lstStyle>
            <a:lvl1pPr>
              <a:defRPr/>
            </a:lvl1pPr>
          </a:lstStyle>
          <a:p>
            <a:endParaRPr lang="en-GB" altLang="zh-CN"/>
          </a:p>
        </p:txBody>
      </p:sp>
      <p:sp>
        <p:nvSpPr>
          <p:cNvPr id="6" name="灯片编号占位符 5"/>
          <p:cNvSpPr>
            <a:spLocks noGrp="1"/>
          </p:cNvSpPr>
          <p:nvPr>
            <p:ph type="sldNum" idx="11"/>
          </p:nvPr>
        </p:nvSpPr>
        <p:spPr>
          <a:xfrm>
            <a:off x="6629400" y="6245225"/>
            <a:ext cx="2032000" cy="471488"/>
          </a:xfrm>
        </p:spPr>
        <p:txBody>
          <a:bodyPr/>
          <a:lstStyle>
            <a:lvl1pPr>
              <a:defRPr/>
            </a:lvl1pPr>
          </a:lstStyle>
          <a:p>
            <a:fld id="{B8F71551-78C3-46DE-883B-DF5044F9BEAD}" type="slidenum">
              <a:rPr lang="en-GB" altLang="zh-CN"/>
              <a:pPr/>
              <a:t>‹#›</a:t>
            </a:fld>
            <a:endParaRPr lang="en-GB"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a:xfrm>
            <a:off x="457200" y="1521152"/>
            <a:ext cx="8310785" cy="498219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a:xfrm>
            <a:off x="457200" y="6544362"/>
            <a:ext cx="2133600" cy="365125"/>
          </a:xfrm>
        </p:spPr>
        <p:txBody>
          <a:bodyPr/>
          <a:lstStyle/>
          <a:p>
            <a:fld id="{43978029-9DF7-7445-88EF-08A8BCC03D5B}" type="datetime1">
              <a:rPr lang="en-US" smtClean="0"/>
              <a:pPr/>
              <a:t>10/31/2012</a:t>
            </a:fld>
            <a:endParaRPr lang="en-US"/>
          </a:p>
        </p:txBody>
      </p:sp>
      <p:sp>
        <p:nvSpPr>
          <p:cNvPr id="5" name="Footer Placeholder 4"/>
          <p:cNvSpPr>
            <a:spLocks noGrp="1"/>
          </p:cNvSpPr>
          <p:nvPr>
            <p:ph type="ftr" sz="quarter" idx="11"/>
          </p:nvPr>
        </p:nvSpPr>
        <p:spPr>
          <a:xfrm>
            <a:off x="3124200" y="6544362"/>
            <a:ext cx="2895600" cy="365125"/>
          </a:xfrm>
        </p:spPr>
        <p:txBody>
          <a:bodyPr/>
          <a:lstStyle/>
          <a:p>
            <a:r>
              <a:rPr lang="en-US" smtClean="0"/>
              <a:t>Spring 2011 -- Lecture #11</a:t>
            </a:r>
            <a:endParaRPr lang="en-US"/>
          </a:p>
        </p:txBody>
      </p:sp>
      <p:sp>
        <p:nvSpPr>
          <p:cNvPr id="6" name="Slide Number Placeholder 5"/>
          <p:cNvSpPr>
            <a:spLocks noGrp="1"/>
          </p:cNvSpPr>
          <p:nvPr>
            <p:ph type="sldNum" sz="quarter" idx="12"/>
          </p:nvPr>
        </p:nvSpPr>
        <p:spPr>
          <a:xfrm>
            <a:off x="6553200" y="6544362"/>
            <a:ext cx="2133600" cy="365125"/>
          </a:xfrm>
        </p:spPr>
        <p:txBody>
          <a:bodyPr/>
          <a:lstStyle/>
          <a:p>
            <a:fld id="{3CC63E4C-4642-794D-A2FD-70F6B81535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BF1B337-2382-054B-9CBC-B5E6411EBFC8}" type="datetime1">
              <a:rPr lang="en-US" smtClean="0"/>
              <a:pPr/>
              <a:t>10/31/2012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4"/>
          <p:cNvSpPr>
            <a:spLocks noGrp="1"/>
          </p:cNvSpPr>
          <p:nvPr>
            <p:ph type="dt" sz="half" idx="10"/>
          </p:nvPr>
        </p:nvSpPr>
        <p:spPr/>
        <p:txBody>
          <a:bodyPr/>
          <a:lstStyle/>
          <a:p>
            <a:fld id="{20CED5B6-3291-6D46-85CD-2C693E79C6ED}" type="datetime1">
              <a:rPr lang="en-US" smtClean="0"/>
              <a:pPr/>
              <a:t>10/31/2012</a:t>
            </a:fld>
            <a:endParaRPr lang="en-US"/>
          </a:p>
        </p:txBody>
      </p:sp>
      <p:sp>
        <p:nvSpPr>
          <p:cNvPr id="6" name="Footer Placeholder 5"/>
          <p:cNvSpPr>
            <a:spLocks noGrp="1"/>
          </p:cNvSpPr>
          <p:nvPr>
            <p:ph type="ftr" sz="quarter" idx="11"/>
          </p:nvPr>
        </p:nvSpPr>
        <p:spPr/>
        <p:txBody>
          <a:bodyPr/>
          <a:lstStyle/>
          <a:p>
            <a:r>
              <a:rPr lang="en-US" smtClean="0"/>
              <a:t>Spring 2011 -- Lecture #11</a:t>
            </a:r>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29890781-A657-344A-B5F5-E7E27B755F8D}" type="datetime1">
              <a:rPr lang="en-US" smtClean="0"/>
              <a:pPr/>
              <a:t>10/31/2012</a:t>
            </a:fld>
            <a:endParaRPr lang="en-US"/>
          </a:p>
        </p:txBody>
      </p:sp>
      <p:sp>
        <p:nvSpPr>
          <p:cNvPr id="8" name="Footer Placeholder 7"/>
          <p:cNvSpPr>
            <a:spLocks noGrp="1"/>
          </p:cNvSpPr>
          <p:nvPr>
            <p:ph type="ftr" sz="quarter" idx="11"/>
          </p:nvPr>
        </p:nvSpPr>
        <p:spPr/>
        <p:txBody>
          <a:bodyPr/>
          <a:lstStyle/>
          <a:p>
            <a:r>
              <a:rPr lang="en-US" smtClean="0"/>
              <a:t>Spring 2011 -- Lecture #11</a:t>
            </a:r>
            <a:endParaRPr lang="en-US"/>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E25C27C2-B258-D042-8C37-02CB7DB48EA7}" type="datetime1">
              <a:rPr lang="en-US" smtClean="0"/>
              <a:pPr/>
              <a:t>10/31/2012</a:t>
            </a:fld>
            <a:endParaRPr lang="en-US"/>
          </a:p>
        </p:txBody>
      </p:sp>
      <p:sp>
        <p:nvSpPr>
          <p:cNvPr id="4" name="Footer Placeholder 3"/>
          <p:cNvSpPr>
            <a:spLocks noGrp="1"/>
          </p:cNvSpPr>
          <p:nvPr>
            <p:ph type="ftr" sz="quarter" idx="11"/>
          </p:nvPr>
        </p:nvSpPr>
        <p:spPr/>
        <p:txBody>
          <a:bodyPr/>
          <a:lstStyle/>
          <a:p>
            <a:r>
              <a:rPr lang="en-US" smtClean="0"/>
              <a:t>Spring 2011 -- Lecture #11</a:t>
            </a:r>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1E2F40-4452-5E42-ADDE-AC114AFD9781}" type="datetime1">
              <a:rPr lang="en-US" smtClean="0"/>
              <a:pPr/>
              <a:t>10/31/2012</a:t>
            </a:fld>
            <a:endParaRPr lang="en-US"/>
          </a:p>
        </p:txBody>
      </p:sp>
      <p:sp>
        <p:nvSpPr>
          <p:cNvPr id="3" name="Footer Placeholder 2"/>
          <p:cNvSpPr>
            <a:spLocks noGrp="1"/>
          </p:cNvSpPr>
          <p:nvPr>
            <p:ph type="ftr" sz="quarter" idx="11"/>
          </p:nvPr>
        </p:nvSpPr>
        <p:spPr/>
        <p:txBody>
          <a:bodyPr/>
          <a:lstStyle/>
          <a:p>
            <a:r>
              <a:rPr lang="en-US" smtClean="0"/>
              <a:t>Spring 2011 -- Lecture #11</a:t>
            </a:r>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6D50A32-0882-CC44-8C88-9E3A1DD8E6FF}" type="datetime1">
              <a:rPr lang="en-US" smtClean="0"/>
              <a:pPr/>
              <a:t>10/31/2012</a:t>
            </a:fld>
            <a:endParaRPr lang="en-US"/>
          </a:p>
        </p:txBody>
      </p:sp>
      <p:sp>
        <p:nvSpPr>
          <p:cNvPr id="6" name="Footer Placeholder 5"/>
          <p:cNvSpPr>
            <a:spLocks noGrp="1"/>
          </p:cNvSpPr>
          <p:nvPr>
            <p:ph type="ftr" sz="quarter" idx="11"/>
          </p:nvPr>
        </p:nvSpPr>
        <p:spPr/>
        <p:txBody>
          <a:bodyPr/>
          <a:lstStyle/>
          <a:p>
            <a:r>
              <a:rPr lang="en-US" smtClean="0"/>
              <a:t>Spring 2011 -- Lecture #11</a:t>
            </a:r>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438934B-CF74-4240-9435-A7755750A14A}" type="datetime1">
              <a:rPr lang="en-US" smtClean="0"/>
              <a:pPr/>
              <a:t>10/31/2012</a:t>
            </a:fld>
            <a:endParaRPr lang="en-US"/>
          </a:p>
        </p:txBody>
      </p:sp>
      <p:sp>
        <p:nvSpPr>
          <p:cNvPr id="6" name="Footer Placeholder 5"/>
          <p:cNvSpPr>
            <a:spLocks noGrp="1"/>
          </p:cNvSpPr>
          <p:nvPr>
            <p:ph type="ftr" sz="quarter" idx="11"/>
          </p:nvPr>
        </p:nvSpPr>
        <p:spPr/>
        <p:txBody>
          <a:bodyPr/>
          <a:lstStyle/>
          <a:p>
            <a:r>
              <a:rPr lang="en-US" smtClean="0"/>
              <a:t>Spring 2011 -- Lecture #11</a:t>
            </a:r>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371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6373" y="1307508"/>
            <a:ext cx="8673981" cy="498219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F726D6-095E-2A47-BF9C-15C211CC03CA}" type="datetime1">
              <a:rPr lang="en-US" smtClean="0"/>
              <a:pPr/>
              <a:t>10/31/2012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Spring 2011 -- Lecture #11</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jpeg"/><Relationship Id="rId7" Type="http://schemas.openxmlformats.org/officeDocument/2006/relationships/image" Target="../media/image7.w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dirty="0" smtClean="0">
                <a:ea typeface="宋体" pitchFamily="2" charset="-122"/>
              </a:rPr>
              <a:t>Real Time Operating Systems &amp; Real-Time Linux</a:t>
            </a:r>
            <a:endParaRPr lang="en-US" i="1" dirty="0"/>
          </a:p>
        </p:txBody>
      </p:sp>
      <p:sp>
        <p:nvSpPr>
          <p:cNvPr id="3" name="Subtitle 2"/>
          <p:cNvSpPr>
            <a:spLocks noGrp="1"/>
          </p:cNvSpPr>
          <p:nvPr>
            <p:ph type="subTitle" idx="1"/>
          </p:nvPr>
        </p:nvSpPr>
        <p:spPr/>
        <p:txBody>
          <a:bodyPr>
            <a:normAutofit/>
          </a:bodyPr>
          <a:lstStyle/>
          <a:p>
            <a:r>
              <a:rPr lang="en-US" dirty="0" err="1" smtClean="0"/>
              <a:t>Zonghua</a:t>
            </a:r>
            <a:r>
              <a:rPr lang="en-US" dirty="0" smtClean="0"/>
              <a:t> </a:t>
            </a:r>
            <a:r>
              <a:rPr lang="en-US" dirty="0" err="1" smtClean="0"/>
              <a:t>Gu</a:t>
            </a:r>
            <a:endParaRPr lang="en-US" dirty="0" smtClean="0"/>
          </a:p>
        </p:txBody>
      </p:sp>
      <p:sp>
        <p:nvSpPr>
          <p:cNvPr id="4" name="Slide Number Placeholder 3"/>
          <p:cNvSpPr>
            <a:spLocks noGrp="1"/>
          </p:cNvSpPr>
          <p:nvPr>
            <p:ph type="sldNum" sz="quarter" idx="12"/>
          </p:nvPr>
        </p:nvSpPr>
        <p:spPr/>
        <p:txBody>
          <a:bodyPr/>
          <a:lstStyle/>
          <a:p>
            <a:fld id="{F4BA2A7E-5181-A840-825F-018EFA86BC7E}" type="slidenum">
              <a:rPr lang="en-US" smtClean="0"/>
              <a:pPr/>
              <a:t>1</a:t>
            </a:fld>
            <a:endParaRPr lang="en-US"/>
          </a:p>
        </p:txBody>
      </p:sp>
      <p:sp>
        <p:nvSpPr>
          <p:cNvPr id="8" name="Footer Placeholder 7"/>
          <p:cNvSpPr>
            <a:spLocks noGrp="1"/>
          </p:cNvSpPr>
          <p:nvPr>
            <p:ph type="ftr" sz="quarter" idx="11"/>
          </p:nvPr>
        </p:nvSpPr>
        <p:spPr>
          <a:xfrm>
            <a:off x="1520327" y="6356350"/>
            <a:ext cx="7260115" cy="365125"/>
          </a:xfrm>
        </p:spPr>
        <p:txBody>
          <a:bodyPr/>
          <a:lstStyle/>
          <a:p>
            <a:r>
              <a:rPr lang="en-US" dirty="0" smtClean="0"/>
              <a:t>Acknowledgements: Some slides are taken from </a:t>
            </a:r>
            <a:r>
              <a:rPr lang="en-US" dirty="0" err="1" smtClean="0"/>
              <a:t>MontaVista</a:t>
            </a:r>
            <a:r>
              <a:rPr lang="en-US" dirty="0" smtClean="0"/>
              <a:t> website material</a:t>
            </a:r>
            <a:endParaRPr lang="en-US" dirty="0"/>
          </a:p>
        </p:txBody>
      </p:sp>
      <p:sp>
        <p:nvSpPr>
          <p:cNvPr id="9" name="Date Placeholder 8"/>
          <p:cNvSpPr>
            <a:spLocks noGrp="1"/>
          </p:cNvSpPr>
          <p:nvPr>
            <p:ph type="dt" sz="half" idx="10"/>
          </p:nvPr>
        </p:nvSpPr>
        <p:spPr/>
        <p:txBody>
          <a:bodyPr/>
          <a:lstStyle/>
          <a:p>
            <a:fld id="{A3E8E8DC-A926-074D-8C54-DA0784BE7FC6}" type="datetime1">
              <a:rPr lang="en-US" smtClean="0"/>
              <a:pPr/>
              <a:t>10/31/2012</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Autofit/>
          </a:bodyPr>
          <a:lstStyle/>
          <a:p>
            <a:pPr eaLnBrk="1" hangingPunct="1"/>
            <a:r>
              <a:rPr lang="en-US" altLang="zh-CN" sz="4000" dirty="0" smtClean="0">
                <a:ea typeface="宋体" pitchFamily="2" charset="-122"/>
              </a:rPr>
              <a:t>Characteristics of RTE</a:t>
            </a:r>
            <a:br>
              <a:rPr lang="en-US" altLang="zh-CN" sz="4000" dirty="0" smtClean="0">
                <a:ea typeface="宋体" pitchFamily="2" charset="-122"/>
              </a:rPr>
            </a:br>
            <a:r>
              <a:rPr lang="en-US" altLang="zh-CN" sz="4000" dirty="0" smtClean="0">
                <a:ea typeface="宋体" pitchFamily="2" charset="-122"/>
              </a:rPr>
              <a:t>Systems</a:t>
            </a:r>
          </a:p>
        </p:txBody>
      </p:sp>
      <p:sp>
        <p:nvSpPr>
          <p:cNvPr id="15363" name="Rectangle 3" descr="Rectangle: Click to edit Master text styles&#10;Second level&#10;Third level&#10;Fourth level&#10;Fifth level"/>
          <p:cNvSpPr>
            <a:spLocks noGrp="1" noChangeArrowheads="1"/>
          </p:cNvSpPr>
          <p:nvPr>
            <p:ph type="body" idx="1"/>
          </p:nvPr>
        </p:nvSpPr>
        <p:spPr/>
        <p:txBody>
          <a:bodyPr>
            <a:normAutofit fontScale="92500"/>
          </a:bodyPr>
          <a:lstStyle/>
          <a:p>
            <a:pPr eaLnBrk="1" hangingPunct="1"/>
            <a:r>
              <a:rPr lang="en-US" altLang="zh-CN" dirty="0" smtClean="0">
                <a:ea typeface="宋体" pitchFamily="2" charset="-122"/>
              </a:rPr>
              <a:t>Size</a:t>
            </a:r>
          </a:p>
          <a:p>
            <a:pPr lvl="1" eaLnBrk="1" hangingPunct="1"/>
            <a:r>
              <a:rPr lang="en-US" altLang="zh-CN" dirty="0" smtClean="0">
                <a:ea typeface="宋体" pitchFamily="2" charset="-122"/>
              </a:rPr>
              <a:t>A mobile phone the size of a brick will not be popular!</a:t>
            </a:r>
          </a:p>
          <a:p>
            <a:pPr lvl="1" eaLnBrk="1" hangingPunct="1"/>
            <a:r>
              <a:rPr lang="en-US" altLang="zh-CN" dirty="0" smtClean="0">
                <a:ea typeface="宋体" pitchFamily="2" charset="-122"/>
              </a:rPr>
              <a:t>Reducing size may impose additional limitations on power supply, heat dissipation</a:t>
            </a:r>
          </a:p>
          <a:p>
            <a:pPr eaLnBrk="1" hangingPunct="1"/>
            <a:r>
              <a:rPr lang="en-US" altLang="zh-CN" dirty="0" smtClean="0">
                <a:ea typeface="宋体" pitchFamily="2" charset="-122"/>
              </a:rPr>
              <a:t>Limited User Interface</a:t>
            </a:r>
          </a:p>
          <a:p>
            <a:pPr lvl="1" eaLnBrk="1" hangingPunct="1"/>
            <a:r>
              <a:rPr lang="en-US" altLang="zh-CN" dirty="0" smtClean="0">
                <a:ea typeface="宋体" pitchFamily="2" charset="-122"/>
              </a:rPr>
              <a:t>May have very limited input/output interfaces</a:t>
            </a:r>
          </a:p>
          <a:p>
            <a:pPr lvl="1" eaLnBrk="1" hangingPunct="1"/>
            <a:r>
              <a:rPr lang="en-US" altLang="zh-CN" dirty="0" smtClean="0">
                <a:ea typeface="宋体" pitchFamily="2" charset="-122"/>
              </a:rPr>
              <a:t>Small keypad with few buttons for input</a:t>
            </a:r>
          </a:p>
          <a:p>
            <a:pPr lvl="1" eaLnBrk="1" hangingPunct="1"/>
            <a:r>
              <a:rPr lang="en-US" altLang="zh-CN" dirty="0" smtClean="0">
                <a:ea typeface="宋体" pitchFamily="2" charset="-122"/>
              </a:rPr>
              <a:t>Perhaps a two line LCD display</a:t>
            </a:r>
          </a:p>
          <a:p>
            <a:pPr lvl="1" eaLnBrk="1" hangingPunct="1"/>
            <a:r>
              <a:rPr lang="en-US" altLang="zh-CN" dirty="0" smtClean="0">
                <a:ea typeface="宋体" pitchFamily="2" charset="-122"/>
              </a:rPr>
              <a:t>Headless systems with no UI?</a:t>
            </a:r>
          </a:p>
          <a:p>
            <a:pPr lvl="2"/>
            <a:r>
              <a:rPr lang="en-US" altLang="zh-CN" dirty="0" smtClean="0">
                <a:ea typeface="宋体" pitchFamily="2" charset="-122"/>
              </a:rPr>
              <a:t>Put a HTTP server on the machine and access it remotely?</a:t>
            </a:r>
          </a:p>
          <a:p>
            <a:pPr eaLnBrk="1" hangingPunct="1"/>
            <a:endParaRPr lang="en-US" altLang="zh-CN" dirty="0" smtClean="0">
              <a:ea typeface="宋体" pitchFamily="2" charset="-122"/>
            </a:endParaRPr>
          </a:p>
        </p:txBody>
      </p:sp>
    </p:spTree>
    <p:extLst>
      <p:ext uri="{BB962C8B-B14F-4D97-AF65-F5344CB8AC3E}">
        <p14:creationId xmlns:p14="http://schemas.microsoft.com/office/powerpoint/2010/main" val="21968368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Autofit/>
          </a:bodyPr>
          <a:lstStyle/>
          <a:p>
            <a:pPr eaLnBrk="1" hangingPunct="1"/>
            <a:r>
              <a:rPr lang="en-US" altLang="zh-CN" sz="4000" dirty="0" smtClean="0">
                <a:ea typeface="宋体" pitchFamily="2" charset="-122"/>
              </a:rPr>
              <a:t>Challenges in RTE System</a:t>
            </a:r>
            <a:br>
              <a:rPr lang="en-US" altLang="zh-CN" sz="4000" dirty="0" smtClean="0">
                <a:ea typeface="宋体" pitchFamily="2" charset="-122"/>
              </a:rPr>
            </a:br>
            <a:r>
              <a:rPr lang="en-US" altLang="zh-CN" sz="4000" dirty="0" smtClean="0">
                <a:ea typeface="宋体" pitchFamily="2" charset="-122"/>
              </a:rPr>
              <a:t>Design</a:t>
            </a:r>
          </a:p>
        </p:txBody>
      </p:sp>
      <p:sp>
        <p:nvSpPr>
          <p:cNvPr id="16387" name="Rectangle 3" descr="Rectangle: Click to edit Master text styles&#10;Second level&#10;Third level&#10;Fourth level&#10;Fifth level"/>
          <p:cNvSpPr>
            <a:spLocks noGrp="1" noChangeArrowheads="1"/>
          </p:cNvSpPr>
          <p:nvPr>
            <p:ph type="body" idx="1"/>
          </p:nvPr>
        </p:nvSpPr>
        <p:spPr/>
        <p:txBody>
          <a:bodyPr>
            <a:normAutofit fontScale="92500" lnSpcReduction="20000"/>
          </a:bodyPr>
          <a:lstStyle/>
          <a:p>
            <a:pPr eaLnBrk="1" hangingPunct="1"/>
            <a:r>
              <a:rPr lang="en-US" altLang="zh-CN" dirty="0" smtClean="0">
                <a:ea typeface="宋体" pitchFamily="2" charset="-122"/>
              </a:rPr>
              <a:t>Limited OS support for programming</a:t>
            </a:r>
          </a:p>
          <a:p>
            <a:pPr lvl="1" eaLnBrk="1" hangingPunct="1"/>
            <a:r>
              <a:rPr lang="en-US" altLang="zh-CN" dirty="0" smtClean="0">
                <a:ea typeface="宋体" pitchFamily="2" charset="-122"/>
              </a:rPr>
              <a:t>Development has to be done on a separate development workstation</a:t>
            </a:r>
          </a:p>
          <a:p>
            <a:pPr lvl="1" eaLnBrk="1" hangingPunct="1"/>
            <a:r>
              <a:rPr lang="en-US" altLang="zh-CN" dirty="0" smtClean="0">
                <a:ea typeface="宋体" pitchFamily="2" charset="-122"/>
              </a:rPr>
              <a:t>Embedded OS is part of application code</a:t>
            </a:r>
          </a:p>
          <a:p>
            <a:pPr lvl="2"/>
            <a:r>
              <a:rPr lang="en-US" altLang="zh-CN" dirty="0" smtClean="0">
                <a:ea typeface="宋体" pitchFamily="2" charset="-122"/>
              </a:rPr>
              <a:t>No user mode/kernel mode separation</a:t>
            </a:r>
          </a:p>
          <a:p>
            <a:pPr eaLnBrk="1" hangingPunct="1"/>
            <a:r>
              <a:rPr lang="en-US" altLang="zh-CN" dirty="0" smtClean="0">
                <a:ea typeface="宋体" pitchFamily="2" charset="-122"/>
              </a:rPr>
              <a:t>Limited secondary storage</a:t>
            </a:r>
          </a:p>
          <a:p>
            <a:pPr lvl="1" eaLnBrk="1" hangingPunct="1"/>
            <a:r>
              <a:rPr lang="en-US" altLang="zh-CN" dirty="0" smtClean="0">
                <a:ea typeface="宋体" pitchFamily="2" charset="-122"/>
              </a:rPr>
              <a:t>Only limited non-volatile memory (ROM, Flash) available</a:t>
            </a:r>
          </a:p>
          <a:p>
            <a:pPr lvl="1" eaLnBrk="1" hangingPunct="1"/>
            <a:r>
              <a:rPr lang="en-US" altLang="zh-CN" dirty="0" smtClean="0">
                <a:ea typeface="宋体" pitchFamily="2" charset="-122"/>
              </a:rPr>
              <a:t>Cannot support virtual memory</a:t>
            </a:r>
          </a:p>
          <a:p>
            <a:pPr eaLnBrk="1" hangingPunct="1"/>
            <a:r>
              <a:rPr lang="en-US" altLang="zh-CN" dirty="0" smtClean="0">
                <a:ea typeface="宋体" pitchFamily="2" charset="-122"/>
              </a:rPr>
              <a:t>Limited RAM</a:t>
            </a:r>
          </a:p>
          <a:p>
            <a:pPr lvl="1" eaLnBrk="1" hangingPunct="1"/>
            <a:r>
              <a:rPr lang="en-US" altLang="zh-CN" dirty="0" smtClean="0">
                <a:ea typeface="宋体" pitchFamily="2" charset="-122"/>
              </a:rPr>
              <a:t>Limitations on the code size</a:t>
            </a:r>
          </a:p>
          <a:p>
            <a:pPr lvl="1" eaLnBrk="1" hangingPunct="1"/>
            <a:r>
              <a:rPr lang="en-US" altLang="zh-CN" dirty="0" smtClean="0">
                <a:ea typeface="宋体" pitchFamily="2" charset="-122"/>
              </a:rPr>
              <a:t>Memory leaks can be fatal, eventually!</a:t>
            </a:r>
          </a:p>
          <a:p>
            <a:pPr eaLnBrk="1" hangingPunct="1"/>
            <a:endParaRPr lang="en-US" altLang="zh-CN" dirty="0" smtClean="0">
              <a:ea typeface="宋体" pitchFamily="2" charset="-122"/>
            </a:endParaRPr>
          </a:p>
        </p:txBody>
      </p:sp>
    </p:spTree>
    <p:extLst>
      <p:ext uri="{BB962C8B-B14F-4D97-AF65-F5344CB8AC3E}">
        <p14:creationId xmlns:p14="http://schemas.microsoft.com/office/powerpoint/2010/main" val="13008142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Autofit/>
          </a:bodyPr>
          <a:lstStyle/>
          <a:p>
            <a:pPr eaLnBrk="1" hangingPunct="1"/>
            <a:r>
              <a:rPr lang="en-US" altLang="zh-CN" sz="4000" dirty="0" smtClean="0">
                <a:ea typeface="宋体" pitchFamily="2" charset="-122"/>
              </a:rPr>
              <a:t>Challenges in RTE System</a:t>
            </a:r>
            <a:br>
              <a:rPr lang="en-US" altLang="zh-CN" sz="4000" dirty="0" smtClean="0">
                <a:ea typeface="宋体" pitchFamily="2" charset="-122"/>
              </a:rPr>
            </a:br>
            <a:r>
              <a:rPr lang="en-US" altLang="zh-CN" sz="4000" dirty="0" smtClean="0">
                <a:ea typeface="宋体" pitchFamily="2" charset="-122"/>
              </a:rPr>
              <a:t>Design</a:t>
            </a:r>
          </a:p>
        </p:txBody>
      </p:sp>
      <p:sp>
        <p:nvSpPr>
          <p:cNvPr id="17411"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smtClean="0">
                <a:ea typeface="宋体" pitchFamily="2" charset="-122"/>
              </a:rPr>
              <a:t>Limited processing power</a:t>
            </a:r>
          </a:p>
          <a:p>
            <a:pPr lvl="1" eaLnBrk="1" hangingPunct="1"/>
            <a:r>
              <a:rPr lang="en-US" altLang="zh-CN" smtClean="0">
                <a:ea typeface="宋体" pitchFamily="2" charset="-122"/>
              </a:rPr>
              <a:t>Low speed (10-100 MHz) microprocessors</a:t>
            </a:r>
          </a:p>
          <a:p>
            <a:pPr lvl="1" eaLnBrk="1" hangingPunct="1"/>
            <a:r>
              <a:rPr lang="en-US" altLang="zh-CN" smtClean="0">
                <a:ea typeface="宋体" pitchFamily="2" charset="-122"/>
              </a:rPr>
              <a:t>Efficient code and simple algorithms required</a:t>
            </a:r>
          </a:p>
          <a:p>
            <a:pPr eaLnBrk="1" hangingPunct="1"/>
            <a:r>
              <a:rPr lang="en-US" altLang="zh-CN" smtClean="0">
                <a:ea typeface="宋体" pitchFamily="2" charset="-122"/>
              </a:rPr>
              <a:t>Interaction with hardware</a:t>
            </a:r>
          </a:p>
          <a:p>
            <a:pPr lvl="1" eaLnBrk="1" hangingPunct="1"/>
            <a:r>
              <a:rPr lang="en-US" altLang="zh-CN" smtClean="0">
                <a:ea typeface="宋体" pitchFamily="2" charset="-122"/>
              </a:rPr>
              <a:t>Cannot completely hide the hardware complexity</a:t>
            </a:r>
          </a:p>
          <a:p>
            <a:pPr lvl="1" eaLnBrk="1" hangingPunct="1"/>
            <a:r>
              <a:rPr lang="en-US" altLang="zh-CN" smtClean="0">
                <a:ea typeface="宋体" pitchFamily="2" charset="-122"/>
              </a:rPr>
              <a:t>May have to directly interact with hardware</a:t>
            </a:r>
          </a:p>
          <a:p>
            <a:pPr eaLnBrk="1" hangingPunct="1"/>
            <a:r>
              <a:rPr lang="en-US" altLang="zh-CN" smtClean="0">
                <a:ea typeface="宋体" pitchFamily="2" charset="-122"/>
              </a:rPr>
              <a:t>Absence of standard I/O devices</a:t>
            </a:r>
          </a:p>
          <a:p>
            <a:pPr lvl="1" eaLnBrk="1" hangingPunct="1"/>
            <a:r>
              <a:rPr lang="en-US" altLang="zh-CN" smtClean="0">
                <a:ea typeface="宋体" pitchFamily="2" charset="-122"/>
              </a:rPr>
              <a:t>Debugging may have to be done remotely</a:t>
            </a:r>
          </a:p>
          <a:p>
            <a:pPr eaLnBrk="1" hangingPunct="1"/>
            <a:endParaRPr lang="en-US" altLang="zh-CN" smtClean="0">
              <a:ea typeface="宋体" pitchFamily="2" charset="-122"/>
            </a:endParaRPr>
          </a:p>
        </p:txBody>
      </p:sp>
    </p:spTree>
    <p:extLst>
      <p:ext uri="{BB962C8B-B14F-4D97-AF65-F5344CB8AC3E}">
        <p14:creationId xmlns:p14="http://schemas.microsoft.com/office/powerpoint/2010/main" val="18569364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title"/>
          </p:nvPr>
        </p:nvSpPr>
        <p:spPr/>
        <p:txBody>
          <a:bodyPr>
            <a:normAutofit/>
          </a:bodyPr>
          <a:lstStyle/>
          <a:p>
            <a:r>
              <a:rPr lang="en-US" altLang="zh-CN" dirty="0">
                <a:ea typeface="宋体" pitchFamily="2" charset="-122"/>
              </a:rPr>
              <a:t>What is Real Time ?</a:t>
            </a:r>
          </a:p>
        </p:txBody>
      </p:sp>
      <p:sp>
        <p:nvSpPr>
          <p:cNvPr id="67587" name="Rectangle 1027"/>
          <p:cNvSpPr>
            <a:spLocks noGrp="1" noChangeArrowheads="1"/>
          </p:cNvSpPr>
          <p:nvPr>
            <p:ph type="body" idx="1"/>
          </p:nvPr>
        </p:nvSpPr>
        <p:spPr/>
        <p:txBody>
          <a:bodyPr/>
          <a:lstStyle/>
          <a:p>
            <a:r>
              <a:rPr lang="en-US" altLang="zh-CN" sz="2600" dirty="0">
                <a:ea typeface="宋体" pitchFamily="2" charset="-122"/>
              </a:rPr>
              <a:t>“ Real time in operating systems</a:t>
            </a:r>
            <a:r>
              <a:rPr lang="en-US" altLang="zh-CN" sz="2600" dirty="0" smtClean="0">
                <a:ea typeface="宋体" pitchFamily="2" charset="-122"/>
              </a:rPr>
              <a:t>:  </a:t>
            </a:r>
            <a:r>
              <a:rPr lang="en-US" altLang="zh-CN" sz="2600" dirty="0">
                <a:ea typeface="宋体" pitchFamily="2" charset="-122"/>
              </a:rPr>
              <a:t>The ability of the operating system to provide a required level of service in a bounded response time.”</a:t>
            </a:r>
          </a:p>
          <a:p>
            <a:pPr>
              <a:buFont typeface="Wingdings" pitchFamily="2" charset="2"/>
              <a:buNone/>
            </a:pPr>
            <a:r>
              <a:rPr lang="en-US" altLang="zh-CN" dirty="0">
                <a:ea typeface="宋体" pitchFamily="2" charset="-122"/>
              </a:rPr>
              <a:t>					</a:t>
            </a:r>
            <a:r>
              <a:rPr lang="en-US" altLang="zh-CN" sz="2400" dirty="0">
                <a:latin typeface="Times New Roman" pitchFamily="18" charset="0"/>
                <a:ea typeface="宋体" pitchFamily="2" charset="-122"/>
              </a:rPr>
              <a:t>- POSIX Standard 1003.1</a:t>
            </a:r>
          </a:p>
          <a:p>
            <a:pPr>
              <a:buFont typeface="Wingdings" pitchFamily="2" charset="2"/>
              <a:buNone/>
            </a:pPr>
            <a:endParaRPr lang="en-US" altLang="zh-CN" dirty="0">
              <a:ea typeface="宋体"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idx="10"/>
          </p:nvPr>
        </p:nvSpPr>
        <p:spPr/>
        <p:txBody>
          <a:bodyPr/>
          <a:lstStyle/>
          <a:p>
            <a:r>
              <a:rPr lang="en-GB" altLang="zh-CN"/>
              <a:t>Brief History of Real-Time Linux - Linux World 2006</a:t>
            </a:r>
          </a:p>
        </p:txBody>
      </p:sp>
      <p:sp>
        <p:nvSpPr>
          <p:cNvPr id="5" name="灯片编号占位符 4"/>
          <p:cNvSpPr>
            <a:spLocks noGrp="1"/>
          </p:cNvSpPr>
          <p:nvPr>
            <p:ph type="sldNum" idx="11"/>
          </p:nvPr>
        </p:nvSpPr>
        <p:spPr/>
        <p:txBody>
          <a:bodyPr/>
          <a:lstStyle/>
          <a:p>
            <a:fld id="{231955CE-58A1-4153-BA1B-A1DE04A86EBA}" type="slidenum">
              <a:rPr lang="en-GB" altLang="zh-CN"/>
              <a:pPr/>
              <a:t>14</a:t>
            </a:fld>
            <a:endParaRPr lang="en-GB" altLang="zh-CN"/>
          </a:p>
        </p:txBody>
      </p:sp>
      <p:sp>
        <p:nvSpPr>
          <p:cNvPr id="8193" name="Rectangle 1"/>
          <p:cNvSpPr>
            <a:spLocks noGrp="1" noChangeArrowheads="1"/>
          </p:cNvSpPr>
          <p:nvPr>
            <p:ph type="title"/>
          </p:nvPr>
        </p:nvSpPr>
        <p:spPr>
          <a:xfrm>
            <a:off x="174434" y="332342"/>
            <a:ext cx="8212138" cy="923925"/>
          </a:xfrm>
          <a:ln/>
        </p:spPr>
        <p:txBody>
          <a:bodyPr>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a:ea typeface="宋体" pitchFamily="2" charset="-122"/>
              </a:rPr>
              <a:t>Real-Time in Handheld &amp; Embedded Systems</a:t>
            </a:r>
          </a:p>
        </p:txBody>
      </p:sp>
      <p:sp>
        <p:nvSpPr>
          <p:cNvPr id="8194" name="Rectangle 2"/>
          <p:cNvSpPr>
            <a:spLocks noGrp="1" noChangeArrowheads="1"/>
          </p:cNvSpPr>
          <p:nvPr>
            <p:ph type="body" idx="1"/>
          </p:nvPr>
        </p:nvSpPr>
        <p:spPr>
          <a:xfrm>
            <a:off x="228600" y="1424848"/>
            <a:ext cx="8915400" cy="3683060"/>
          </a:xfrm>
          <a:ln/>
        </p:spPr>
        <p:txBody>
          <a:bodyPr wrap="square">
            <a:spAutoFit/>
          </a:bodyPr>
          <a:lstStyle/>
          <a:p>
            <a:pPr marL="217488" indent="-217488">
              <a:spcBef>
                <a:spcPts val="1200"/>
              </a:spcBef>
              <a:tabLst>
                <a:tab pos="217488" algn="l"/>
                <a:tab pos="354013" algn="l"/>
                <a:tab pos="811213" algn="l"/>
                <a:tab pos="1268413" algn="l"/>
                <a:tab pos="1725613" algn="l"/>
                <a:tab pos="2182813" algn="l"/>
                <a:tab pos="2640013" algn="l"/>
                <a:tab pos="3097213" algn="l"/>
                <a:tab pos="3554413" algn="l"/>
                <a:tab pos="4011613" algn="l"/>
                <a:tab pos="4468813" algn="l"/>
                <a:tab pos="4926013" algn="l"/>
                <a:tab pos="5383213" algn="l"/>
                <a:tab pos="5840413" algn="l"/>
                <a:tab pos="6297613" algn="l"/>
                <a:tab pos="6754813" algn="l"/>
                <a:tab pos="7212013" algn="l"/>
                <a:tab pos="7669213" algn="l"/>
                <a:tab pos="8126413" algn="l"/>
                <a:tab pos="8583613" algn="l"/>
                <a:tab pos="9040813" algn="l"/>
              </a:tabLst>
            </a:pPr>
            <a:r>
              <a:rPr lang="en-GB" altLang="zh-CN" dirty="0">
                <a:ea typeface="宋体" pitchFamily="2" charset="-122"/>
              </a:rPr>
              <a:t>Cost / Performance / Power / Weight Compromise</a:t>
            </a:r>
          </a:p>
          <a:p>
            <a:pPr marL="557213" lvl="1" indent="-223838">
              <a:lnSpc>
                <a:spcPct val="100000"/>
              </a:lnSpc>
              <a:spcBef>
                <a:spcPts val="1000"/>
              </a:spcBef>
              <a:tabLst>
                <a:tab pos="217488" algn="l"/>
                <a:tab pos="354013" algn="l"/>
                <a:tab pos="811213" algn="l"/>
                <a:tab pos="1268413" algn="l"/>
                <a:tab pos="1725613" algn="l"/>
                <a:tab pos="2182813" algn="l"/>
                <a:tab pos="2640013" algn="l"/>
                <a:tab pos="3097213" algn="l"/>
                <a:tab pos="3554413" algn="l"/>
                <a:tab pos="4011613" algn="l"/>
                <a:tab pos="4468813" algn="l"/>
                <a:tab pos="4926013" algn="l"/>
                <a:tab pos="5383213" algn="l"/>
                <a:tab pos="5840413" algn="l"/>
                <a:tab pos="6297613" algn="l"/>
                <a:tab pos="6754813" algn="l"/>
                <a:tab pos="7212013" algn="l"/>
                <a:tab pos="7669213" algn="l"/>
                <a:tab pos="8126413" algn="l"/>
                <a:tab pos="8583613" algn="l"/>
                <a:tab pos="9040813" algn="l"/>
              </a:tabLst>
            </a:pPr>
            <a:r>
              <a:rPr lang="en-GB" altLang="zh-CN" dirty="0">
                <a:ea typeface="宋体" pitchFamily="2" charset="-122"/>
              </a:rPr>
              <a:t>Competitive, High-Volume, Low-margin Markets</a:t>
            </a:r>
          </a:p>
          <a:p>
            <a:pPr marL="557213" lvl="1" indent="-223838">
              <a:lnSpc>
                <a:spcPct val="100000"/>
              </a:lnSpc>
              <a:spcBef>
                <a:spcPts val="1000"/>
              </a:spcBef>
              <a:tabLst>
                <a:tab pos="217488" algn="l"/>
                <a:tab pos="354013" algn="l"/>
                <a:tab pos="811213" algn="l"/>
                <a:tab pos="1268413" algn="l"/>
                <a:tab pos="1725613" algn="l"/>
                <a:tab pos="2182813" algn="l"/>
                <a:tab pos="2640013" algn="l"/>
                <a:tab pos="3097213" algn="l"/>
                <a:tab pos="3554413" algn="l"/>
                <a:tab pos="4011613" algn="l"/>
                <a:tab pos="4468813" algn="l"/>
                <a:tab pos="4926013" algn="l"/>
                <a:tab pos="5383213" algn="l"/>
                <a:tab pos="5840413" algn="l"/>
                <a:tab pos="6297613" algn="l"/>
                <a:tab pos="6754813" algn="l"/>
                <a:tab pos="7212013" algn="l"/>
                <a:tab pos="7669213" algn="l"/>
                <a:tab pos="8126413" algn="l"/>
                <a:tab pos="8583613" algn="l"/>
                <a:tab pos="9040813" algn="l"/>
              </a:tabLst>
            </a:pPr>
            <a:r>
              <a:rPr lang="en-GB" altLang="zh-CN" dirty="0">
                <a:ea typeface="宋体" pitchFamily="2" charset="-122"/>
              </a:rPr>
              <a:t>Maximum Feature-set, Add-ons, Responsive UI feel</a:t>
            </a:r>
          </a:p>
          <a:p>
            <a:pPr marL="557213" lvl="1" indent="-223838">
              <a:lnSpc>
                <a:spcPct val="100000"/>
              </a:lnSpc>
              <a:spcBef>
                <a:spcPts val="1000"/>
              </a:spcBef>
              <a:tabLst>
                <a:tab pos="217488" algn="l"/>
                <a:tab pos="354013" algn="l"/>
                <a:tab pos="811213" algn="l"/>
                <a:tab pos="1268413" algn="l"/>
                <a:tab pos="1725613" algn="l"/>
                <a:tab pos="2182813" algn="l"/>
                <a:tab pos="2640013" algn="l"/>
                <a:tab pos="3097213" algn="l"/>
                <a:tab pos="3554413" algn="l"/>
                <a:tab pos="4011613" algn="l"/>
                <a:tab pos="4468813" algn="l"/>
                <a:tab pos="4926013" algn="l"/>
                <a:tab pos="5383213" algn="l"/>
                <a:tab pos="5840413" algn="l"/>
                <a:tab pos="6297613" algn="l"/>
                <a:tab pos="6754813" algn="l"/>
                <a:tab pos="7212013" algn="l"/>
                <a:tab pos="7669213" algn="l"/>
                <a:tab pos="8126413" algn="l"/>
                <a:tab pos="8583613" algn="l"/>
                <a:tab pos="9040813" algn="l"/>
              </a:tabLst>
            </a:pPr>
            <a:r>
              <a:rPr lang="en-GB" altLang="zh-CN" dirty="0">
                <a:ea typeface="宋体" pitchFamily="2" charset="-122"/>
              </a:rPr>
              <a:t>Device specs: minimal CPU &amp; Memory &amp; Battery Powered</a:t>
            </a:r>
          </a:p>
          <a:p>
            <a:pPr marL="557213" lvl="1" indent="-223838">
              <a:lnSpc>
                <a:spcPct val="100000"/>
              </a:lnSpc>
              <a:spcBef>
                <a:spcPts val="1000"/>
              </a:spcBef>
              <a:tabLst>
                <a:tab pos="217488" algn="l"/>
                <a:tab pos="354013" algn="l"/>
                <a:tab pos="811213" algn="l"/>
                <a:tab pos="1268413" algn="l"/>
                <a:tab pos="1725613" algn="l"/>
                <a:tab pos="2182813" algn="l"/>
                <a:tab pos="2640013" algn="l"/>
                <a:tab pos="3097213" algn="l"/>
                <a:tab pos="3554413" algn="l"/>
                <a:tab pos="4011613" algn="l"/>
                <a:tab pos="4468813" algn="l"/>
                <a:tab pos="4926013" algn="l"/>
                <a:tab pos="5383213" algn="l"/>
                <a:tab pos="5840413" algn="l"/>
                <a:tab pos="6297613" algn="l"/>
                <a:tab pos="6754813" algn="l"/>
                <a:tab pos="7212013" algn="l"/>
                <a:tab pos="7669213" algn="l"/>
                <a:tab pos="8126413" algn="l"/>
                <a:tab pos="8583613" algn="l"/>
                <a:tab pos="9040813" algn="l"/>
              </a:tabLst>
            </a:pPr>
            <a:r>
              <a:rPr lang="en-GB" altLang="zh-CN" dirty="0" smtClean="0">
                <a:ea typeface="宋体" pitchFamily="2" charset="-122"/>
              </a:rPr>
              <a:t>Real-time </a:t>
            </a:r>
            <a:r>
              <a:rPr lang="en-GB" altLang="zh-CN" dirty="0">
                <a:ea typeface="宋体" pitchFamily="2" charset="-122"/>
              </a:rPr>
              <a:t>Requirements will never be alleviated by Improvements in Hardware Performance / </a:t>
            </a:r>
            <a:r>
              <a:rPr lang="en-GB" altLang="zh-CN" dirty="0" smtClean="0">
                <a:ea typeface="宋体" pitchFamily="2" charset="-122"/>
              </a:rPr>
              <a:t>Efficiency</a:t>
            </a:r>
            <a:endParaRPr lang="en-GB" altLang="zh-CN" dirty="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26"/>
          <p:cNvSpPr>
            <a:spLocks noGrp="1" noChangeArrowheads="1"/>
          </p:cNvSpPr>
          <p:nvPr>
            <p:ph type="title"/>
          </p:nvPr>
        </p:nvSpPr>
        <p:spPr/>
        <p:txBody>
          <a:bodyPr/>
          <a:lstStyle/>
          <a:p>
            <a:r>
              <a:rPr lang="en-US" altLang="zh-CN" dirty="0">
                <a:ea typeface="宋体" pitchFamily="2" charset="-122"/>
              </a:rPr>
              <a:t>Soft </a:t>
            </a:r>
            <a:r>
              <a:rPr lang="en-US" altLang="zh-CN" dirty="0" smtClean="0">
                <a:ea typeface="宋体" pitchFamily="2" charset="-122"/>
              </a:rPr>
              <a:t>Real-Time Systems</a:t>
            </a:r>
            <a:endParaRPr lang="en-US" altLang="zh-CN" dirty="0">
              <a:ea typeface="宋体" pitchFamily="2" charset="-122"/>
            </a:endParaRPr>
          </a:p>
        </p:txBody>
      </p:sp>
      <p:sp>
        <p:nvSpPr>
          <p:cNvPr id="65539" name="Rectangle 1027"/>
          <p:cNvSpPr>
            <a:spLocks noGrp="1" noChangeArrowheads="1"/>
          </p:cNvSpPr>
          <p:nvPr>
            <p:ph type="body" idx="1"/>
          </p:nvPr>
        </p:nvSpPr>
        <p:spPr>
          <a:xfrm>
            <a:off x="381000" y="1219200"/>
            <a:ext cx="8229600" cy="4530725"/>
          </a:xfrm>
        </p:spPr>
        <p:txBody>
          <a:bodyPr>
            <a:normAutofit/>
          </a:bodyPr>
          <a:lstStyle/>
          <a:p>
            <a:pPr>
              <a:lnSpc>
                <a:spcPct val="89000"/>
              </a:lnSpc>
              <a:spcBef>
                <a:spcPts val="700"/>
              </a:spcBef>
            </a:pPr>
            <a:r>
              <a:rPr lang="en-US" altLang="zh-CN" dirty="0">
                <a:ea typeface="宋体" pitchFamily="2" charset="-122"/>
              </a:rPr>
              <a:t>In a soft real-time system, it is considered undesirable, but not catastrophic, if deadlines are occasionally missed.</a:t>
            </a:r>
            <a:endParaRPr lang="en-GB" dirty="0"/>
          </a:p>
          <a:p>
            <a:pPr lvl="1">
              <a:lnSpc>
                <a:spcPct val="89000"/>
              </a:lnSpc>
              <a:spcBef>
                <a:spcPts val="700"/>
              </a:spcBef>
            </a:pPr>
            <a:r>
              <a:rPr lang="en-GB" dirty="0"/>
              <a:t>Also known as “</a:t>
            </a:r>
            <a:r>
              <a:rPr lang="en-GB" dirty="0" smtClean="0"/>
              <a:t>best-effort</a:t>
            </a:r>
            <a:r>
              <a:rPr lang="en-GB" dirty="0"/>
              <a:t>” systems</a:t>
            </a:r>
          </a:p>
          <a:p>
            <a:pPr>
              <a:lnSpc>
                <a:spcPct val="89000"/>
              </a:lnSpc>
              <a:spcBef>
                <a:spcPts val="700"/>
              </a:spcBef>
            </a:pPr>
            <a:r>
              <a:rPr lang="en-GB" dirty="0" smtClean="0"/>
              <a:t>Examples</a:t>
            </a:r>
            <a:r>
              <a:rPr lang="en-GB" dirty="0"/>
              <a:t>:</a:t>
            </a:r>
          </a:p>
          <a:p>
            <a:pPr lvl="1">
              <a:lnSpc>
                <a:spcPct val="89000"/>
              </a:lnSpc>
              <a:spcBef>
                <a:spcPts val="700"/>
              </a:spcBef>
            </a:pPr>
            <a:r>
              <a:rPr lang="en-GB" sz="3200" dirty="0"/>
              <a:t>multimedia transmission and reception, </a:t>
            </a:r>
          </a:p>
          <a:p>
            <a:pPr lvl="1">
              <a:lnSpc>
                <a:spcPct val="89000"/>
              </a:lnSpc>
              <a:spcBef>
                <a:spcPts val="700"/>
              </a:spcBef>
            </a:pPr>
            <a:r>
              <a:rPr lang="en-GB" sz="3200" dirty="0"/>
              <a:t>networking, telecom (cellular) networks,</a:t>
            </a:r>
          </a:p>
          <a:p>
            <a:pPr lvl="1">
              <a:lnSpc>
                <a:spcPct val="89000"/>
              </a:lnSpc>
              <a:spcBef>
                <a:spcPts val="700"/>
              </a:spcBef>
            </a:pPr>
            <a:r>
              <a:rPr lang="en-GB" sz="3200" dirty="0"/>
              <a:t>web </a:t>
            </a:r>
            <a:r>
              <a:rPr lang="en-GB" sz="3200" dirty="0" smtClean="0"/>
              <a:t>servers</a:t>
            </a:r>
            <a:endParaRPr lang="en-GB" sz="3200" dirty="0"/>
          </a:p>
          <a:p>
            <a:pPr lvl="1">
              <a:lnSpc>
                <a:spcPct val="89000"/>
              </a:lnSpc>
              <a:spcBef>
                <a:spcPts val="700"/>
              </a:spcBef>
            </a:pPr>
            <a:r>
              <a:rPr lang="en-GB" sz="3200" dirty="0"/>
              <a:t> computer games.</a:t>
            </a:r>
          </a:p>
          <a:p>
            <a:pPr>
              <a:buFont typeface="Wingdings" pitchFamily="2" charset="2"/>
              <a:buNone/>
            </a:pPr>
            <a:endParaRPr lang="en-US" altLang="zh-CN" dirty="0">
              <a:ea typeface="宋体"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zh-CN" dirty="0">
                <a:ea typeface="宋体" pitchFamily="2" charset="-122"/>
              </a:rPr>
              <a:t>Hard </a:t>
            </a:r>
            <a:r>
              <a:rPr lang="en-US" altLang="zh-CN" dirty="0" smtClean="0">
                <a:ea typeface="宋体" pitchFamily="2" charset="-122"/>
              </a:rPr>
              <a:t>Real-Time Systems</a:t>
            </a:r>
            <a:endParaRPr lang="en-US" altLang="zh-CN" dirty="0">
              <a:ea typeface="宋体" pitchFamily="2" charset="-122"/>
            </a:endParaRPr>
          </a:p>
        </p:txBody>
      </p:sp>
      <p:sp>
        <p:nvSpPr>
          <p:cNvPr id="66563" name="Rectangle 3"/>
          <p:cNvSpPr>
            <a:spLocks noGrp="1" noChangeArrowheads="1"/>
          </p:cNvSpPr>
          <p:nvPr>
            <p:ph type="body" idx="1"/>
          </p:nvPr>
        </p:nvSpPr>
        <p:spPr>
          <a:xfrm>
            <a:off x="381000" y="1371600"/>
            <a:ext cx="8229600" cy="4530725"/>
          </a:xfrm>
        </p:spPr>
        <p:txBody>
          <a:bodyPr>
            <a:noAutofit/>
          </a:bodyPr>
          <a:lstStyle/>
          <a:p>
            <a:pPr>
              <a:lnSpc>
                <a:spcPct val="90000"/>
              </a:lnSpc>
            </a:pPr>
            <a:r>
              <a:rPr lang="en-US" altLang="zh-CN" dirty="0">
                <a:ea typeface="宋体" pitchFamily="2" charset="-122"/>
              </a:rPr>
              <a:t>A hard real-time system has time-critical deadlines that must be met; otherwise a catastrophic system failure can occur.</a:t>
            </a:r>
          </a:p>
          <a:p>
            <a:pPr lvl="1">
              <a:lnSpc>
                <a:spcPct val="89000"/>
              </a:lnSpc>
            </a:pPr>
            <a:r>
              <a:rPr lang="en-GB" dirty="0" smtClean="0"/>
              <a:t>Requires </a:t>
            </a:r>
            <a:r>
              <a:rPr lang="en-GB" dirty="0"/>
              <a:t>formal verification/guarantees of being to always meet its hard </a:t>
            </a:r>
            <a:r>
              <a:rPr lang="en-GB" dirty="0" smtClean="0"/>
              <a:t>deadlines</a:t>
            </a:r>
            <a:endParaRPr lang="en-GB" dirty="0"/>
          </a:p>
          <a:p>
            <a:pPr>
              <a:lnSpc>
                <a:spcPct val="89000"/>
              </a:lnSpc>
            </a:pPr>
            <a:r>
              <a:rPr lang="en-GB" dirty="0"/>
              <a:t>Examples:</a:t>
            </a:r>
          </a:p>
          <a:p>
            <a:pPr lvl="1">
              <a:lnSpc>
                <a:spcPct val="89000"/>
              </a:lnSpc>
            </a:pPr>
            <a:r>
              <a:rPr lang="en-GB" sz="3600" dirty="0"/>
              <a:t>air traffic control</a:t>
            </a:r>
          </a:p>
          <a:p>
            <a:pPr lvl="1">
              <a:lnSpc>
                <a:spcPct val="89000"/>
              </a:lnSpc>
            </a:pPr>
            <a:r>
              <a:rPr lang="en-GB" sz="3600" dirty="0"/>
              <a:t>vehicle </a:t>
            </a:r>
            <a:r>
              <a:rPr lang="en-GB" sz="3600" dirty="0" smtClean="0"/>
              <a:t>control </a:t>
            </a:r>
            <a:r>
              <a:rPr lang="en-GB" altLang="zh-CN" sz="3600" dirty="0"/>
              <a:t>subsystems </a:t>
            </a:r>
            <a:endParaRPr lang="en-GB" sz="3600" dirty="0"/>
          </a:p>
          <a:p>
            <a:pPr lvl="1">
              <a:lnSpc>
                <a:spcPct val="89000"/>
              </a:lnSpc>
            </a:pPr>
            <a:r>
              <a:rPr lang="en-US" altLang="zh-CN" sz="3600" dirty="0" smtClean="0">
                <a:ea typeface="宋体" pitchFamily="2" charset="-122"/>
              </a:rPr>
              <a:t>nuclear </a:t>
            </a:r>
            <a:r>
              <a:rPr lang="en-US" altLang="zh-CN" sz="3600" dirty="0">
                <a:ea typeface="宋体" pitchFamily="2" charset="-122"/>
              </a:rPr>
              <a:t>power plant control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normAutofit/>
          </a:bodyPr>
          <a:lstStyle/>
          <a:p>
            <a:r>
              <a:rPr lang="en-US" altLang="zh-TW" dirty="0">
                <a:ea typeface="新細明體" pitchFamily="18" charset="-120"/>
              </a:rPr>
              <a:t>Components of an RTOS</a:t>
            </a:r>
            <a:endParaRPr lang="en-US" altLang="zh-CN" dirty="0">
              <a:ea typeface="宋体" pitchFamily="2" charset="-122"/>
            </a:endParaRPr>
          </a:p>
        </p:txBody>
      </p:sp>
      <p:sp>
        <p:nvSpPr>
          <p:cNvPr id="78851" name="Rectangle 3"/>
          <p:cNvSpPr>
            <a:spLocks noGrp="1" noChangeArrowheads="1"/>
          </p:cNvSpPr>
          <p:nvPr>
            <p:ph type="body" idx="1"/>
          </p:nvPr>
        </p:nvSpPr>
        <p:spPr>
          <a:xfrm>
            <a:off x="381000" y="1219200"/>
            <a:ext cx="8229600" cy="4530725"/>
          </a:xfrm>
        </p:spPr>
        <p:txBody>
          <a:bodyPr>
            <a:normAutofit/>
          </a:bodyPr>
          <a:lstStyle/>
          <a:p>
            <a:pPr>
              <a:lnSpc>
                <a:spcPct val="90000"/>
              </a:lnSpc>
            </a:pPr>
            <a:r>
              <a:rPr lang="en-US" altLang="zh-TW" sz="2800" dirty="0" smtClean="0">
                <a:ea typeface="新細明體" pitchFamily="18" charset="-120"/>
              </a:rPr>
              <a:t>Task (process or thread) </a:t>
            </a:r>
            <a:r>
              <a:rPr lang="en-US" altLang="zh-TW" sz="2800" dirty="0">
                <a:ea typeface="新細明體" pitchFamily="18" charset="-120"/>
              </a:rPr>
              <a:t>management</a:t>
            </a:r>
          </a:p>
          <a:p>
            <a:pPr lvl="1">
              <a:lnSpc>
                <a:spcPct val="90000"/>
              </a:lnSpc>
            </a:pPr>
            <a:r>
              <a:rPr lang="en-US" altLang="zh-TW" dirty="0">
                <a:ea typeface="新細明體" pitchFamily="18" charset="-120"/>
              </a:rPr>
              <a:t>Scheduler  </a:t>
            </a:r>
          </a:p>
          <a:p>
            <a:pPr lvl="1">
              <a:lnSpc>
                <a:spcPct val="90000"/>
              </a:lnSpc>
            </a:pPr>
            <a:r>
              <a:rPr lang="en-US" altLang="zh-TW" dirty="0">
                <a:ea typeface="新細明體" pitchFamily="18" charset="-120"/>
              </a:rPr>
              <a:t>Synchronization </a:t>
            </a:r>
            <a:r>
              <a:rPr lang="en-US" altLang="zh-TW" dirty="0" smtClean="0">
                <a:ea typeface="新細明體" pitchFamily="18" charset="-120"/>
              </a:rPr>
              <a:t>mechanism (</a:t>
            </a:r>
            <a:r>
              <a:rPr lang="en-US" altLang="zh-TW" sz="2400" dirty="0" smtClean="0">
                <a:ea typeface="新細明體" pitchFamily="18" charset="-120"/>
              </a:rPr>
              <a:t>semaphores, monitors)</a:t>
            </a:r>
            <a:endParaRPr lang="en-US" altLang="zh-TW" sz="2400" dirty="0">
              <a:ea typeface="新細明體" pitchFamily="18" charset="-120"/>
            </a:endParaRPr>
          </a:p>
          <a:p>
            <a:pPr>
              <a:lnSpc>
                <a:spcPct val="90000"/>
              </a:lnSpc>
            </a:pPr>
            <a:r>
              <a:rPr lang="en-US" altLang="zh-TW" sz="2800" dirty="0">
                <a:ea typeface="新細明體" pitchFamily="18" charset="-120"/>
              </a:rPr>
              <a:t>Memory management</a:t>
            </a:r>
          </a:p>
          <a:p>
            <a:pPr>
              <a:lnSpc>
                <a:spcPct val="90000"/>
              </a:lnSpc>
            </a:pPr>
            <a:r>
              <a:rPr lang="en-US" altLang="zh-TW" sz="2800" dirty="0">
                <a:ea typeface="新細明體" pitchFamily="18" charset="-120"/>
              </a:rPr>
              <a:t>Interrupt service mechanism</a:t>
            </a:r>
          </a:p>
          <a:p>
            <a:pPr>
              <a:lnSpc>
                <a:spcPct val="90000"/>
              </a:lnSpc>
            </a:pPr>
            <a:r>
              <a:rPr lang="en-US" altLang="zh-TW" sz="2800" dirty="0">
                <a:ea typeface="新細明體" pitchFamily="18" charset="-120"/>
              </a:rPr>
              <a:t>I/O </a:t>
            </a:r>
            <a:r>
              <a:rPr lang="en-US" altLang="zh-TW" sz="2800" dirty="0" smtClean="0">
                <a:ea typeface="新細明體" pitchFamily="18" charset="-120"/>
              </a:rPr>
              <a:t>management</a:t>
            </a:r>
            <a:endParaRPr lang="en-US" altLang="zh-TW" sz="2800" dirty="0">
              <a:ea typeface="新細明體" pitchFamily="18" charset="-120"/>
            </a:endParaRPr>
          </a:p>
          <a:p>
            <a:pPr>
              <a:lnSpc>
                <a:spcPct val="90000"/>
              </a:lnSpc>
            </a:pPr>
            <a:r>
              <a:rPr lang="en-US" altLang="zh-TW" sz="2800" dirty="0">
                <a:ea typeface="新細明體" pitchFamily="18" charset="-120"/>
              </a:rPr>
              <a:t>Development Environments</a:t>
            </a:r>
          </a:p>
          <a:p>
            <a:pPr>
              <a:lnSpc>
                <a:spcPct val="90000"/>
              </a:lnSpc>
            </a:pPr>
            <a:r>
              <a:rPr lang="en-US" altLang="zh-TW" sz="2800" dirty="0">
                <a:ea typeface="新細明體" pitchFamily="18" charset="-120"/>
              </a:rPr>
              <a:t>Communication subsystems </a:t>
            </a:r>
          </a:p>
          <a:p>
            <a:pPr>
              <a:lnSpc>
                <a:spcPct val="90000"/>
              </a:lnSpc>
            </a:pPr>
            <a:r>
              <a:rPr lang="en-US" altLang="zh-TW" sz="2800" dirty="0">
                <a:ea typeface="新細明體" pitchFamily="18" charset="-120"/>
              </a:rPr>
              <a:t>Board Support Packages (BSP</a:t>
            </a:r>
            <a:r>
              <a:rPr lang="en-US" altLang="zh-TW" sz="2800" dirty="0" smtClean="0">
                <a:ea typeface="新細明體" pitchFamily="18" charset="-120"/>
              </a:rPr>
              <a:t>)</a:t>
            </a:r>
            <a:endParaRPr lang="en-US" altLang="zh-CN" sz="2800" dirty="0">
              <a:ea typeface="宋体"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xfrm>
            <a:off x="1066800" y="2438400"/>
            <a:ext cx="7623175" cy="1752600"/>
          </a:xfrm>
        </p:spPr>
        <p:txBody>
          <a:bodyPr/>
          <a:lstStyle/>
          <a:p>
            <a:r>
              <a:rPr lang="en-US" altLang="zh-CN" dirty="0" smtClean="0">
                <a:ea typeface="宋体" pitchFamily="2" charset="-122"/>
              </a:rPr>
              <a:t>Real-Time Linux &amp; PREEMPT_RT</a:t>
            </a:r>
            <a:endParaRPr lang="en-US" altLang="zh-CN" dirty="0">
              <a:ea typeface="宋体" pitchFamily="2" charset="-122"/>
            </a:endParaRPr>
          </a:p>
        </p:txBody>
      </p:sp>
      <p:sp>
        <p:nvSpPr>
          <p:cNvPr id="75779" name="Rectangle 3"/>
          <p:cNvSpPr>
            <a:spLocks noGrp="1" noChangeArrowheads="1"/>
          </p:cNvSpPr>
          <p:nvPr>
            <p:ph type="subTitle" idx="1"/>
          </p:nvPr>
        </p:nvSpPr>
        <p:spPr/>
        <p:txBody>
          <a:bodyPr/>
          <a:lstStyle/>
          <a:p>
            <a:endParaRPr lang="zh-CN"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idx="10"/>
          </p:nvPr>
        </p:nvSpPr>
        <p:spPr/>
        <p:txBody>
          <a:bodyPr/>
          <a:lstStyle/>
          <a:p>
            <a:r>
              <a:rPr lang="en-GB" altLang="zh-CN" dirty="0"/>
              <a:t>Brief History of Real-Time Linux - Linux World 2006</a:t>
            </a:r>
          </a:p>
        </p:txBody>
      </p:sp>
      <p:sp>
        <p:nvSpPr>
          <p:cNvPr id="5" name="灯片编号占位符 4"/>
          <p:cNvSpPr>
            <a:spLocks noGrp="1"/>
          </p:cNvSpPr>
          <p:nvPr>
            <p:ph type="sldNum" idx="11"/>
          </p:nvPr>
        </p:nvSpPr>
        <p:spPr/>
        <p:txBody>
          <a:bodyPr/>
          <a:lstStyle/>
          <a:p>
            <a:fld id="{882697FA-3920-4CF8-BF07-D19E564F87F7}" type="slidenum">
              <a:rPr lang="en-GB" altLang="zh-CN"/>
              <a:pPr/>
              <a:t>19</a:t>
            </a:fld>
            <a:endParaRPr lang="en-GB" altLang="zh-CN"/>
          </a:p>
        </p:txBody>
      </p:sp>
      <p:sp>
        <p:nvSpPr>
          <p:cNvPr id="4097" name="Rectangle 1"/>
          <p:cNvSpPr>
            <a:spLocks noGrp="1" noChangeArrowheads="1"/>
          </p:cNvSpPr>
          <p:nvPr>
            <p:ph type="title"/>
          </p:nvPr>
        </p:nvSpPr>
        <p:spPr>
          <a:xfrm>
            <a:off x="152400" y="188913"/>
            <a:ext cx="7151688" cy="778675"/>
          </a:xfrm>
          <a:ln/>
        </p:spPr>
        <p:txBody>
          <a:bodyPr lIns="0" tIns="0" rIns="0" bIns="0">
            <a:spAutoFit/>
          </a:bodyPr>
          <a:lstStyle/>
          <a:p>
            <a:pPr>
              <a:lnSpc>
                <a:spcPct val="12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ea typeface="宋体" pitchFamily="2" charset="-122"/>
              </a:rPr>
              <a:t>Outline</a:t>
            </a:r>
            <a:endParaRPr lang="en-GB" altLang="zh-CN" dirty="0">
              <a:ea typeface="宋体" pitchFamily="2" charset="-122"/>
            </a:endParaRPr>
          </a:p>
        </p:txBody>
      </p:sp>
      <p:sp>
        <p:nvSpPr>
          <p:cNvPr id="4098" name="Rectangle 2"/>
          <p:cNvSpPr>
            <a:spLocks noGrp="1" noChangeArrowheads="1"/>
          </p:cNvSpPr>
          <p:nvPr>
            <p:ph type="body" idx="1"/>
          </p:nvPr>
        </p:nvSpPr>
        <p:spPr>
          <a:xfrm>
            <a:off x="152400" y="990601"/>
            <a:ext cx="8828088" cy="5301067"/>
          </a:xfrm>
          <a:ln/>
        </p:spPr>
        <p:txBody>
          <a:bodyPr wrap="square" lIns="0" tIns="0" rIns="0" bIns="0">
            <a:spAutoFit/>
          </a:bodyPr>
          <a:lstStyle/>
          <a:p>
            <a:pPr marL="266700" indent="-266700">
              <a:lnSpc>
                <a:spcPct val="124000"/>
              </a:lnSpc>
              <a:spcBef>
                <a:spcPct val="0"/>
              </a:spcBef>
              <a:buClr>
                <a:srgbClr val="005596"/>
              </a:buClr>
              <a:buFont typeface="Nimbus Roman No9 L" pitchFamily="16" charset="0"/>
              <a:buNone/>
              <a:tabLst>
                <a:tab pos="266700" algn="l"/>
                <a:tab pos="403225" algn="l"/>
                <a:tab pos="860425" algn="l"/>
                <a:tab pos="1317625" algn="l"/>
                <a:tab pos="1774825" algn="l"/>
                <a:tab pos="2232025" algn="l"/>
                <a:tab pos="2689225" algn="l"/>
                <a:tab pos="3146425" algn="l"/>
                <a:tab pos="3603625" algn="l"/>
                <a:tab pos="4060825" algn="l"/>
                <a:tab pos="4518025" algn="l"/>
                <a:tab pos="4975225" algn="l"/>
                <a:tab pos="5432425" algn="l"/>
                <a:tab pos="5889625" algn="l"/>
                <a:tab pos="6346825" algn="l"/>
                <a:tab pos="6804025" algn="l"/>
                <a:tab pos="7261225" algn="l"/>
                <a:tab pos="7718425" algn="l"/>
                <a:tab pos="8175625" algn="l"/>
                <a:tab pos="8632825" algn="l"/>
                <a:tab pos="9090025" algn="l"/>
              </a:tabLst>
            </a:pPr>
            <a:r>
              <a:rPr lang="en-GB" altLang="zh-CN" sz="2400" dirty="0">
                <a:ea typeface="宋体" pitchFamily="2" charset="-122"/>
              </a:rPr>
              <a:t>Real-Time Linux Background</a:t>
            </a:r>
          </a:p>
          <a:p>
            <a:pPr marL="708025" lvl="1" indent="-250825">
              <a:lnSpc>
                <a:spcPct val="124000"/>
              </a:lnSpc>
              <a:tabLst>
                <a:tab pos="266700" algn="l"/>
                <a:tab pos="403225" algn="l"/>
                <a:tab pos="860425" algn="l"/>
                <a:tab pos="1317625" algn="l"/>
                <a:tab pos="1774825" algn="l"/>
                <a:tab pos="2232025" algn="l"/>
                <a:tab pos="2689225" algn="l"/>
                <a:tab pos="3146425" algn="l"/>
                <a:tab pos="3603625" algn="l"/>
                <a:tab pos="4060825" algn="l"/>
                <a:tab pos="4518025" algn="l"/>
                <a:tab pos="4975225" algn="l"/>
                <a:tab pos="5432425" algn="l"/>
                <a:tab pos="5889625" algn="l"/>
                <a:tab pos="6346825" algn="l"/>
                <a:tab pos="6804025" algn="l"/>
                <a:tab pos="7261225" algn="l"/>
                <a:tab pos="7718425" algn="l"/>
                <a:tab pos="8175625" algn="l"/>
                <a:tab pos="8632825" algn="l"/>
                <a:tab pos="9090025" algn="l"/>
              </a:tabLst>
            </a:pPr>
            <a:r>
              <a:rPr lang="en-GB" altLang="zh-CN" sz="2000" dirty="0">
                <a:ea typeface="宋体" pitchFamily="2" charset="-122"/>
              </a:rPr>
              <a:t>Real-Time Linux Evolution</a:t>
            </a:r>
          </a:p>
          <a:p>
            <a:pPr marL="708025" lvl="1" indent="-250825">
              <a:lnSpc>
                <a:spcPct val="124000"/>
              </a:lnSpc>
              <a:tabLst>
                <a:tab pos="266700" algn="l"/>
                <a:tab pos="403225" algn="l"/>
                <a:tab pos="860425" algn="l"/>
                <a:tab pos="1317625" algn="l"/>
                <a:tab pos="1774825" algn="l"/>
                <a:tab pos="2232025" algn="l"/>
                <a:tab pos="2689225" algn="l"/>
                <a:tab pos="3146425" algn="l"/>
                <a:tab pos="3603625" algn="l"/>
                <a:tab pos="4060825" algn="l"/>
                <a:tab pos="4518025" algn="l"/>
                <a:tab pos="4975225" algn="l"/>
                <a:tab pos="5432425" algn="l"/>
                <a:tab pos="5889625" algn="l"/>
                <a:tab pos="6346825" algn="l"/>
                <a:tab pos="6804025" algn="l"/>
                <a:tab pos="7261225" algn="l"/>
                <a:tab pos="7718425" algn="l"/>
                <a:tab pos="8175625" algn="l"/>
                <a:tab pos="8632825" algn="l"/>
                <a:tab pos="9090025" algn="l"/>
              </a:tabLst>
            </a:pPr>
            <a:r>
              <a:rPr lang="en-GB" altLang="zh-CN" sz="2000" dirty="0">
                <a:ea typeface="宋体" pitchFamily="2" charset="-122"/>
              </a:rPr>
              <a:t>Real-Time Linux Enablers</a:t>
            </a:r>
          </a:p>
          <a:p>
            <a:pPr marL="266700" indent="-266700">
              <a:lnSpc>
                <a:spcPct val="124000"/>
              </a:lnSpc>
              <a:spcBef>
                <a:spcPct val="0"/>
              </a:spcBef>
              <a:buClr>
                <a:srgbClr val="005596"/>
              </a:buClr>
              <a:buFont typeface="Nimbus Roman No9 L" pitchFamily="16" charset="0"/>
              <a:buNone/>
              <a:tabLst>
                <a:tab pos="266700" algn="l"/>
                <a:tab pos="403225" algn="l"/>
                <a:tab pos="860425" algn="l"/>
                <a:tab pos="1317625" algn="l"/>
                <a:tab pos="1774825" algn="l"/>
                <a:tab pos="2232025" algn="l"/>
                <a:tab pos="2689225" algn="l"/>
                <a:tab pos="3146425" algn="l"/>
                <a:tab pos="3603625" algn="l"/>
                <a:tab pos="4060825" algn="l"/>
                <a:tab pos="4518025" algn="l"/>
                <a:tab pos="4975225" algn="l"/>
                <a:tab pos="5432425" algn="l"/>
                <a:tab pos="5889625" algn="l"/>
                <a:tab pos="6346825" algn="l"/>
                <a:tab pos="6804025" algn="l"/>
                <a:tab pos="7261225" algn="l"/>
                <a:tab pos="7718425" algn="l"/>
                <a:tab pos="8175625" algn="l"/>
                <a:tab pos="8632825" algn="l"/>
                <a:tab pos="9090025" algn="l"/>
              </a:tabLst>
            </a:pPr>
            <a:r>
              <a:rPr lang="en-GB" altLang="zh-CN" sz="2400" dirty="0">
                <a:ea typeface="宋体" pitchFamily="2" charset="-122"/>
              </a:rPr>
              <a:t>Real-Time Inhibitors </a:t>
            </a:r>
          </a:p>
          <a:p>
            <a:pPr marL="708025" lvl="1" indent="-250825">
              <a:lnSpc>
                <a:spcPct val="124000"/>
              </a:lnSpc>
              <a:tabLst>
                <a:tab pos="266700" algn="l"/>
                <a:tab pos="403225" algn="l"/>
                <a:tab pos="860425" algn="l"/>
                <a:tab pos="1317625" algn="l"/>
                <a:tab pos="1774825" algn="l"/>
                <a:tab pos="2232025" algn="l"/>
                <a:tab pos="2689225" algn="l"/>
                <a:tab pos="3146425" algn="l"/>
                <a:tab pos="3603625" algn="l"/>
                <a:tab pos="4060825" algn="l"/>
                <a:tab pos="4518025" algn="l"/>
                <a:tab pos="4975225" algn="l"/>
                <a:tab pos="5432425" algn="l"/>
                <a:tab pos="5889625" algn="l"/>
                <a:tab pos="6346825" algn="l"/>
                <a:tab pos="6804025" algn="l"/>
                <a:tab pos="7261225" algn="l"/>
                <a:tab pos="7718425" algn="l"/>
                <a:tab pos="8175625" algn="l"/>
                <a:tab pos="8632825" algn="l"/>
                <a:tab pos="9090025" algn="l"/>
              </a:tabLst>
            </a:pPr>
            <a:r>
              <a:rPr lang="en-GB" altLang="zh-CN" sz="2000" dirty="0">
                <a:ea typeface="宋体" pitchFamily="2" charset="-122"/>
              </a:rPr>
              <a:t>Interrupt Latency</a:t>
            </a:r>
          </a:p>
          <a:p>
            <a:pPr marL="708025" lvl="1" indent="-250825">
              <a:lnSpc>
                <a:spcPct val="124000"/>
              </a:lnSpc>
              <a:tabLst>
                <a:tab pos="266700" algn="l"/>
                <a:tab pos="403225" algn="l"/>
                <a:tab pos="860425" algn="l"/>
                <a:tab pos="1317625" algn="l"/>
                <a:tab pos="1774825" algn="l"/>
                <a:tab pos="2232025" algn="l"/>
                <a:tab pos="2689225" algn="l"/>
                <a:tab pos="3146425" algn="l"/>
                <a:tab pos="3603625" algn="l"/>
                <a:tab pos="4060825" algn="l"/>
                <a:tab pos="4518025" algn="l"/>
                <a:tab pos="4975225" algn="l"/>
                <a:tab pos="5432425" algn="l"/>
                <a:tab pos="5889625" algn="l"/>
                <a:tab pos="6346825" algn="l"/>
                <a:tab pos="6804025" algn="l"/>
                <a:tab pos="7261225" algn="l"/>
                <a:tab pos="7718425" algn="l"/>
                <a:tab pos="8175625" algn="l"/>
                <a:tab pos="8632825" algn="l"/>
                <a:tab pos="9090025" algn="l"/>
              </a:tabLst>
            </a:pPr>
            <a:r>
              <a:rPr lang="en-GB" altLang="zh-CN" sz="2000" dirty="0">
                <a:ea typeface="宋体" pitchFamily="2" charset="-122"/>
              </a:rPr>
              <a:t>Kernel Locking</a:t>
            </a:r>
          </a:p>
          <a:p>
            <a:pPr marL="708025" lvl="1" indent="-250825">
              <a:lnSpc>
                <a:spcPct val="124000"/>
              </a:lnSpc>
              <a:spcBef>
                <a:spcPct val="0"/>
              </a:spcBef>
              <a:tabLst>
                <a:tab pos="266700" algn="l"/>
                <a:tab pos="403225" algn="l"/>
                <a:tab pos="860425" algn="l"/>
                <a:tab pos="1317625" algn="l"/>
                <a:tab pos="1774825" algn="l"/>
                <a:tab pos="2232025" algn="l"/>
                <a:tab pos="2689225" algn="l"/>
                <a:tab pos="3146425" algn="l"/>
                <a:tab pos="3603625" algn="l"/>
                <a:tab pos="4060825" algn="l"/>
                <a:tab pos="4518025" algn="l"/>
                <a:tab pos="4975225" algn="l"/>
                <a:tab pos="5432425" algn="l"/>
                <a:tab pos="5889625" algn="l"/>
                <a:tab pos="6346825" algn="l"/>
                <a:tab pos="6804025" algn="l"/>
                <a:tab pos="7261225" algn="l"/>
                <a:tab pos="7718425" algn="l"/>
                <a:tab pos="8175625" algn="l"/>
                <a:tab pos="8632825" algn="l"/>
                <a:tab pos="9090025" algn="l"/>
              </a:tabLst>
            </a:pPr>
            <a:r>
              <a:rPr lang="en-GB" altLang="zh-CN" sz="2000" dirty="0">
                <a:ea typeface="宋体" pitchFamily="2" charset="-122"/>
              </a:rPr>
              <a:t>Legacy Locking</a:t>
            </a:r>
          </a:p>
          <a:p>
            <a:pPr marL="266700" indent="-266700">
              <a:lnSpc>
                <a:spcPct val="124000"/>
              </a:lnSpc>
              <a:spcBef>
                <a:spcPct val="0"/>
              </a:spcBef>
              <a:buClr>
                <a:srgbClr val="005596"/>
              </a:buClr>
              <a:buFont typeface="Nimbus Roman No9 L" pitchFamily="16" charset="0"/>
              <a:buNone/>
              <a:tabLst>
                <a:tab pos="266700" algn="l"/>
                <a:tab pos="403225" algn="l"/>
                <a:tab pos="860425" algn="l"/>
                <a:tab pos="1317625" algn="l"/>
                <a:tab pos="1774825" algn="l"/>
                <a:tab pos="2232025" algn="l"/>
                <a:tab pos="2689225" algn="l"/>
                <a:tab pos="3146425" algn="l"/>
                <a:tab pos="3603625" algn="l"/>
                <a:tab pos="4060825" algn="l"/>
                <a:tab pos="4518025" algn="l"/>
                <a:tab pos="4975225" algn="l"/>
                <a:tab pos="5432425" algn="l"/>
                <a:tab pos="5889625" algn="l"/>
                <a:tab pos="6346825" algn="l"/>
                <a:tab pos="6804025" algn="l"/>
                <a:tab pos="7261225" algn="l"/>
                <a:tab pos="7718425" algn="l"/>
                <a:tab pos="8175625" algn="l"/>
                <a:tab pos="8632825" algn="l"/>
                <a:tab pos="9090025" algn="l"/>
              </a:tabLst>
            </a:pPr>
            <a:r>
              <a:rPr lang="en-GB" altLang="zh-CN" sz="2400" dirty="0">
                <a:ea typeface="宋体" pitchFamily="2" charset="-122"/>
              </a:rPr>
              <a:t>Real-Time Kernel</a:t>
            </a:r>
          </a:p>
          <a:p>
            <a:pPr marL="708025" lvl="1" indent="-250825">
              <a:lnSpc>
                <a:spcPct val="124000"/>
              </a:lnSpc>
              <a:tabLst>
                <a:tab pos="266700" algn="l"/>
                <a:tab pos="403225" algn="l"/>
                <a:tab pos="860425" algn="l"/>
                <a:tab pos="1317625" algn="l"/>
                <a:tab pos="1774825" algn="l"/>
                <a:tab pos="2232025" algn="l"/>
                <a:tab pos="2689225" algn="l"/>
                <a:tab pos="3146425" algn="l"/>
                <a:tab pos="3603625" algn="l"/>
                <a:tab pos="4060825" algn="l"/>
                <a:tab pos="4518025" algn="l"/>
                <a:tab pos="4975225" algn="l"/>
                <a:tab pos="5432425" algn="l"/>
                <a:tab pos="5889625" algn="l"/>
                <a:tab pos="6346825" algn="l"/>
                <a:tab pos="6804025" algn="l"/>
                <a:tab pos="7261225" algn="l"/>
                <a:tab pos="7718425" algn="l"/>
                <a:tab pos="8175625" algn="l"/>
                <a:tab pos="8632825" algn="l"/>
                <a:tab pos="9090025" algn="l"/>
              </a:tabLst>
            </a:pPr>
            <a:r>
              <a:rPr lang="en-GB" altLang="zh-CN" sz="2000" dirty="0">
                <a:ea typeface="宋体" pitchFamily="2" charset="-122"/>
              </a:rPr>
              <a:t>Interrupt Handlers, PI </a:t>
            </a:r>
            <a:r>
              <a:rPr lang="en-GB" altLang="zh-CN" sz="2000" dirty="0" err="1">
                <a:ea typeface="宋体" pitchFamily="2" charset="-122"/>
              </a:rPr>
              <a:t>Mutex</a:t>
            </a:r>
            <a:endParaRPr lang="en-GB" altLang="zh-CN" sz="2000" dirty="0">
              <a:ea typeface="宋体" pitchFamily="2" charset="-122"/>
            </a:endParaRPr>
          </a:p>
          <a:p>
            <a:pPr marL="708025" lvl="1" indent="-250825">
              <a:lnSpc>
                <a:spcPct val="124000"/>
              </a:lnSpc>
              <a:tabLst>
                <a:tab pos="266700" algn="l"/>
                <a:tab pos="403225" algn="l"/>
                <a:tab pos="860425" algn="l"/>
                <a:tab pos="1317625" algn="l"/>
                <a:tab pos="1774825" algn="l"/>
                <a:tab pos="2232025" algn="l"/>
                <a:tab pos="2689225" algn="l"/>
                <a:tab pos="3146425" algn="l"/>
                <a:tab pos="3603625" algn="l"/>
                <a:tab pos="4060825" algn="l"/>
                <a:tab pos="4518025" algn="l"/>
                <a:tab pos="4975225" algn="l"/>
                <a:tab pos="5432425" algn="l"/>
                <a:tab pos="5889625" algn="l"/>
                <a:tab pos="6346825" algn="l"/>
                <a:tab pos="6804025" algn="l"/>
                <a:tab pos="7261225" algn="l"/>
                <a:tab pos="7718425" algn="l"/>
                <a:tab pos="8175625" algn="l"/>
                <a:tab pos="8632825" algn="l"/>
                <a:tab pos="9090025" algn="l"/>
              </a:tabLst>
            </a:pPr>
            <a:r>
              <a:rPr lang="en-GB" altLang="zh-CN" sz="2000" dirty="0">
                <a:ea typeface="宋体" pitchFamily="2" charset="-122"/>
              </a:rPr>
              <a:t>Performance / Benchmarks</a:t>
            </a:r>
          </a:p>
          <a:p>
            <a:pPr marL="708025" lvl="1" indent="-250825">
              <a:lnSpc>
                <a:spcPct val="124000"/>
              </a:lnSpc>
              <a:tabLst>
                <a:tab pos="266700" algn="l"/>
                <a:tab pos="403225" algn="l"/>
                <a:tab pos="860425" algn="l"/>
                <a:tab pos="1317625" algn="l"/>
                <a:tab pos="1774825" algn="l"/>
                <a:tab pos="2232025" algn="l"/>
                <a:tab pos="2689225" algn="l"/>
                <a:tab pos="3146425" algn="l"/>
                <a:tab pos="3603625" algn="l"/>
                <a:tab pos="4060825" algn="l"/>
                <a:tab pos="4518025" algn="l"/>
                <a:tab pos="4975225" algn="l"/>
                <a:tab pos="5432425" algn="l"/>
                <a:tab pos="5889625" algn="l"/>
                <a:tab pos="6346825" algn="l"/>
                <a:tab pos="6804025" algn="l"/>
                <a:tab pos="7261225" algn="l"/>
                <a:tab pos="7718425" algn="l"/>
                <a:tab pos="8175625" algn="l"/>
                <a:tab pos="8632825" algn="l"/>
                <a:tab pos="9090025" algn="l"/>
              </a:tabLst>
            </a:pPr>
            <a:r>
              <a:rPr lang="en-GB" altLang="zh-CN" sz="2000" dirty="0">
                <a:ea typeface="宋体" pitchFamily="2" charset="-122"/>
              </a:rPr>
              <a:t>Acceptance</a:t>
            </a:r>
          </a:p>
          <a:p>
            <a:pPr marL="708025" lvl="1" indent="-250825">
              <a:lnSpc>
                <a:spcPct val="124000"/>
              </a:lnSpc>
              <a:tabLst>
                <a:tab pos="266700" algn="l"/>
                <a:tab pos="403225" algn="l"/>
                <a:tab pos="860425" algn="l"/>
                <a:tab pos="1317625" algn="l"/>
                <a:tab pos="1774825" algn="l"/>
                <a:tab pos="2232025" algn="l"/>
                <a:tab pos="2689225" algn="l"/>
                <a:tab pos="3146425" algn="l"/>
                <a:tab pos="3603625" algn="l"/>
                <a:tab pos="4060825" algn="l"/>
                <a:tab pos="4518025" algn="l"/>
                <a:tab pos="4975225" algn="l"/>
                <a:tab pos="5432425" algn="l"/>
                <a:tab pos="5889625" algn="l"/>
                <a:tab pos="6346825" algn="l"/>
                <a:tab pos="6804025" algn="l"/>
                <a:tab pos="7261225" algn="l"/>
                <a:tab pos="7718425" algn="l"/>
                <a:tab pos="8175625" algn="l"/>
                <a:tab pos="8632825" algn="l"/>
                <a:tab pos="9090025" algn="l"/>
              </a:tabLst>
            </a:pPr>
            <a:r>
              <a:rPr lang="en-GB" altLang="zh-CN" sz="2000" dirty="0" smtClean="0">
                <a:ea typeface="宋体" pitchFamily="2" charset="-122"/>
              </a:rPr>
              <a:t>Virtualization </a:t>
            </a:r>
            <a:endParaRPr lang="en-GB" altLang="zh-CN" sz="2000" dirty="0">
              <a:ea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smtClean="0">
                <a:ea typeface="宋体" pitchFamily="2" charset="-122"/>
              </a:rPr>
              <a:t>What is a Real-Time System?</a:t>
            </a:r>
          </a:p>
        </p:txBody>
      </p:sp>
      <p:sp>
        <p:nvSpPr>
          <p:cNvPr id="7171" name="Rectangle 3" descr="Rectangle: Click to edit Master text styles&#10;Second level&#10;Third level&#10;Fourth level&#10;Fifth level"/>
          <p:cNvSpPr>
            <a:spLocks noGrp="1" noChangeArrowheads="1"/>
          </p:cNvSpPr>
          <p:nvPr>
            <p:ph type="body" idx="1"/>
          </p:nvPr>
        </p:nvSpPr>
        <p:spPr/>
        <p:txBody>
          <a:bodyPr>
            <a:normAutofit fontScale="92500" lnSpcReduction="10000"/>
          </a:bodyPr>
          <a:lstStyle/>
          <a:p>
            <a:pPr eaLnBrk="1" hangingPunct="1">
              <a:lnSpc>
                <a:spcPct val="90000"/>
              </a:lnSpc>
            </a:pPr>
            <a:r>
              <a:rPr lang="en-US" altLang="zh-CN" smtClean="0">
                <a:ea typeface="宋体" pitchFamily="2" charset="-122"/>
              </a:rPr>
              <a:t>A real-time system is one in which the correctness of the system depends not only on the logical result of computation, but also on the time at which the results are generated</a:t>
            </a:r>
          </a:p>
          <a:p>
            <a:pPr lvl="1" eaLnBrk="1" hangingPunct="1">
              <a:lnSpc>
                <a:spcPct val="90000"/>
              </a:lnSpc>
            </a:pPr>
            <a:r>
              <a:rPr lang="en-US" altLang="zh-CN" smtClean="0">
                <a:ea typeface="宋体" pitchFamily="2" charset="-122"/>
              </a:rPr>
              <a:t>J. Stankovic, 1988</a:t>
            </a:r>
          </a:p>
          <a:p>
            <a:pPr lvl="1" eaLnBrk="1" hangingPunct="1">
              <a:lnSpc>
                <a:spcPct val="90000"/>
              </a:lnSpc>
            </a:pPr>
            <a:endParaRPr lang="en-US" altLang="zh-CN" smtClean="0">
              <a:ea typeface="宋体" pitchFamily="2" charset="-122"/>
            </a:endParaRPr>
          </a:p>
          <a:p>
            <a:pPr eaLnBrk="1" hangingPunct="1">
              <a:lnSpc>
                <a:spcPct val="90000"/>
              </a:lnSpc>
            </a:pPr>
            <a:r>
              <a:rPr lang="en-US" altLang="zh-CN" smtClean="0">
                <a:ea typeface="宋体" pitchFamily="2" charset="-122"/>
              </a:rPr>
              <a:t>Not necessarily “real-fast”!</a:t>
            </a:r>
          </a:p>
          <a:p>
            <a:pPr lvl="1" eaLnBrk="1" hangingPunct="1">
              <a:lnSpc>
                <a:spcPct val="90000"/>
              </a:lnSpc>
            </a:pPr>
            <a:r>
              <a:rPr lang="en-US" altLang="zh-CN" smtClean="0">
                <a:solidFill>
                  <a:srgbClr val="CC0000"/>
                </a:solidFill>
                <a:ea typeface="宋体" pitchFamily="2" charset="-122"/>
              </a:rPr>
              <a:t>Predictability</a:t>
            </a:r>
            <a:r>
              <a:rPr lang="en-US" altLang="zh-CN" smtClean="0">
                <a:ea typeface="宋体" pitchFamily="2" charset="-122"/>
              </a:rPr>
              <a:t> is the key</a:t>
            </a:r>
          </a:p>
          <a:p>
            <a:pPr eaLnBrk="1" hangingPunct="1">
              <a:lnSpc>
                <a:spcPct val="90000"/>
              </a:lnSpc>
            </a:pPr>
            <a:endParaRPr lang="en-US" altLang="zh-CN" i="1" smtClean="0">
              <a:ea typeface="宋体" pitchFamily="2" charset="-122"/>
            </a:endParaRPr>
          </a:p>
          <a:p>
            <a:pPr eaLnBrk="1" hangingPunct="1">
              <a:lnSpc>
                <a:spcPct val="90000"/>
              </a:lnSpc>
            </a:pPr>
            <a:r>
              <a:rPr lang="en-US" altLang="zh-CN" smtClean="0">
                <a:ea typeface="宋体" pitchFamily="2" charset="-122"/>
              </a:rPr>
              <a:t>There was a man who drowned crossing a stream with an </a:t>
            </a:r>
            <a:r>
              <a:rPr lang="en-US" altLang="zh-CN" b="1" smtClean="0">
                <a:ea typeface="宋体" pitchFamily="2" charset="-122"/>
              </a:rPr>
              <a:t>average</a:t>
            </a:r>
            <a:r>
              <a:rPr lang="en-US" altLang="zh-CN" smtClean="0">
                <a:ea typeface="宋体" pitchFamily="2" charset="-122"/>
              </a:rPr>
              <a:t> depth of six inches  </a:t>
            </a:r>
          </a:p>
          <a:p>
            <a:pPr lvl="1" eaLnBrk="1" hangingPunct="1">
              <a:lnSpc>
                <a:spcPct val="90000"/>
              </a:lnSpc>
            </a:pPr>
            <a:r>
              <a:rPr lang="en-US" altLang="zh-CN" smtClean="0">
                <a:ea typeface="宋体" pitchFamily="2" charset="-122"/>
              </a:rPr>
              <a:t>J. Stankovic</a:t>
            </a:r>
          </a:p>
        </p:txBody>
      </p:sp>
    </p:spTree>
    <p:extLst>
      <p:ext uri="{BB962C8B-B14F-4D97-AF65-F5344CB8AC3E}">
        <p14:creationId xmlns:p14="http://schemas.microsoft.com/office/powerpoint/2010/main" val="30142936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idx="10"/>
          </p:nvPr>
        </p:nvSpPr>
        <p:spPr/>
        <p:txBody>
          <a:bodyPr/>
          <a:lstStyle/>
          <a:p>
            <a:r>
              <a:rPr lang="en-GB" altLang="zh-CN"/>
              <a:t>Brief History of Real-Time Linux - Linux World 2006</a:t>
            </a:r>
          </a:p>
        </p:txBody>
      </p:sp>
      <p:sp>
        <p:nvSpPr>
          <p:cNvPr id="5" name="灯片编号占位符 4"/>
          <p:cNvSpPr>
            <a:spLocks noGrp="1"/>
          </p:cNvSpPr>
          <p:nvPr>
            <p:ph type="sldNum" idx="11"/>
          </p:nvPr>
        </p:nvSpPr>
        <p:spPr/>
        <p:txBody>
          <a:bodyPr/>
          <a:lstStyle/>
          <a:p>
            <a:fld id="{152B5B15-E89D-4DF6-BBA7-18A9DD59A268}" type="slidenum">
              <a:rPr lang="en-GB" altLang="zh-CN"/>
              <a:pPr/>
              <a:t>20</a:t>
            </a:fld>
            <a:endParaRPr lang="en-GB" altLang="zh-CN"/>
          </a:p>
        </p:txBody>
      </p:sp>
      <p:sp>
        <p:nvSpPr>
          <p:cNvPr id="6145" name="Rectangle 1"/>
          <p:cNvSpPr>
            <a:spLocks noGrp="1" noChangeArrowheads="1"/>
          </p:cNvSpPr>
          <p:nvPr>
            <p:ph type="title"/>
          </p:nvPr>
        </p:nvSpPr>
        <p:spPr>
          <a:xfrm>
            <a:off x="284602" y="240783"/>
            <a:ext cx="8330588" cy="907941"/>
          </a:xfrm>
          <a:ln/>
        </p:spPr>
        <p:txBody>
          <a:bodyPr wrap="square" tIns="182880" rIns="182880" anchor="b">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ea typeface="宋体" pitchFamily="2" charset="-122"/>
              </a:rPr>
              <a:t>Linux </a:t>
            </a:r>
            <a:r>
              <a:rPr lang="en-GB" altLang="zh-CN" dirty="0">
                <a:ea typeface="宋体" pitchFamily="2" charset="-122"/>
              </a:rPr>
              <a:t>in Real-Time </a:t>
            </a:r>
            <a:r>
              <a:rPr lang="en-GB" altLang="zh-CN" dirty="0" smtClean="0">
                <a:ea typeface="宋体" pitchFamily="2" charset="-122"/>
              </a:rPr>
              <a:t>Systems</a:t>
            </a:r>
            <a:endParaRPr lang="en-GB" altLang="zh-CN" dirty="0">
              <a:ea typeface="宋体" pitchFamily="2" charset="-122"/>
            </a:endParaRPr>
          </a:p>
        </p:txBody>
      </p:sp>
      <p:sp>
        <p:nvSpPr>
          <p:cNvPr id="6146" name="Rectangle 2"/>
          <p:cNvSpPr>
            <a:spLocks noGrp="1" noChangeArrowheads="1"/>
          </p:cNvSpPr>
          <p:nvPr>
            <p:ph type="body" idx="1"/>
          </p:nvPr>
        </p:nvSpPr>
        <p:spPr>
          <a:xfrm>
            <a:off x="250634" y="1057620"/>
            <a:ext cx="8717096" cy="5541484"/>
          </a:xfrm>
          <a:ln/>
        </p:spPr>
        <p:txBody>
          <a:bodyPr>
            <a:normAutofit/>
          </a:bodyPr>
          <a:lstStyle/>
          <a:p>
            <a:pPr>
              <a:spcAft>
                <a:spcPts val="275"/>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ea typeface="宋体" pitchFamily="2" charset="-122"/>
              </a:rPr>
              <a:t>UNIX systems (and Linux) are historically not Real-Time OS</a:t>
            </a:r>
          </a:p>
          <a:p>
            <a:pPr>
              <a:spcAft>
                <a:spcPts val="275"/>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ea typeface="宋体" pitchFamily="2" charset="-122"/>
              </a:rPr>
              <a:t>UNIX-legacy Operating Systems were designed with operating principles focused on </a:t>
            </a:r>
            <a:r>
              <a:rPr lang="en-GB" altLang="zh-CN" b="1" dirty="0" smtClean="0">
                <a:ea typeface="宋体" pitchFamily="2" charset="-122"/>
              </a:rPr>
              <a:t>throughput</a:t>
            </a:r>
            <a:r>
              <a:rPr lang="en-GB" altLang="zh-CN" dirty="0" smtClean="0">
                <a:ea typeface="宋体" pitchFamily="2" charset="-122"/>
              </a:rPr>
              <a:t> and </a:t>
            </a:r>
            <a:r>
              <a:rPr lang="en-GB" altLang="zh-CN" b="1" dirty="0" smtClean="0">
                <a:ea typeface="宋体" pitchFamily="2" charset="-122"/>
              </a:rPr>
              <a:t>progress</a:t>
            </a:r>
          </a:p>
          <a:p>
            <a:pPr lvl="1">
              <a:spcAft>
                <a:spcPts val="275"/>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ea typeface="宋体" pitchFamily="2" charset="-122"/>
              </a:rPr>
              <a:t>System resources must be shared fairly between users</a:t>
            </a:r>
          </a:p>
          <a:p>
            <a:pPr lvl="1">
              <a:spcAft>
                <a:spcPts val="275"/>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ea typeface="宋体" pitchFamily="2" charset="-122"/>
              </a:rPr>
              <a:t>Fairness, progress and resource-sharing conflict with the requirements of time-critical applications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Two Approaches</a:t>
            </a:r>
            <a:endParaRPr lang="zh-CN" altLang="en-US" dirty="0"/>
          </a:p>
        </p:txBody>
      </p:sp>
      <p:sp>
        <p:nvSpPr>
          <p:cNvPr id="3" name="内容占位符 2"/>
          <p:cNvSpPr>
            <a:spLocks noGrp="1"/>
          </p:cNvSpPr>
          <p:nvPr>
            <p:ph idx="1"/>
          </p:nvPr>
        </p:nvSpPr>
        <p:spPr>
          <a:xfrm>
            <a:off x="457200" y="1068636"/>
            <a:ext cx="8310785" cy="5434714"/>
          </a:xfrm>
        </p:spPr>
        <p:txBody>
          <a:bodyPr/>
          <a:lstStyle/>
          <a:p>
            <a:r>
              <a:rPr lang="en-US" altLang="zh-CN" dirty="0" smtClean="0"/>
              <a:t>Dual-kernel approach</a:t>
            </a:r>
          </a:p>
          <a:p>
            <a:pPr lvl="1"/>
            <a:r>
              <a:rPr lang="en-US" altLang="zh-CN" dirty="0" smtClean="0"/>
              <a:t>Keep the regular Linux kernel intact</a:t>
            </a:r>
          </a:p>
          <a:p>
            <a:pPr lvl="1"/>
            <a:r>
              <a:rPr lang="en-US" altLang="zh-CN" dirty="0" smtClean="0"/>
              <a:t>Insert a small micro-kernel beneath regular Linux kernel</a:t>
            </a:r>
          </a:p>
          <a:p>
            <a:pPr lvl="2"/>
            <a:r>
              <a:rPr lang="en-US" altLang="zh-CN" dirty="0" smtClean="0"/>
              <a:t>Linux kernel handles non-real-time tasks/micro-kernel handles real-time tasks</a:t>
            </a:r>
          </a:p>
          <a:p>
            <a:pPr lvl="1"/>
            <a:r>
              <a:rPr lang="en-US" altLang="zh-CN" dirty="0" smtClean="0"/>
              <a:t>e.g. RT-Linux,. RTAI, </a:t>
            </a:r>
            <a:r>
              <a:rPr lang="en-US" altLang="zh-CN" dirty="0" err="1" smtClean="0"/>
              <a:t>Xenomai</a:t>
            </a:r>
            <a:endParaRPr lang="en-US" altLang="zh-CN" dirty="0" smtClean="0"/>
          </a:p>
          <a:p>
            <a:r>
              <a:rPr lang="en-US" altLang="zh-CN" dirty="0" smtClean="0"/>
              <a:t>Enhancing Linux kernel </a:t>
            </a:r>
          </a:p>
          <a:p>
            <a:pPr lvl="1"/>
            <a:r>
              <a:rPr lang="en-US" altLang="zh-CN" dirty="0" smtClean="0"/>
              <a:t>e.g</a:t>
            </a:r>
            <a:r>
              <a:rPr lang="en-US" altLang="zh-CN" dirty="0"/>
              <a:t>. PREEMPT_RT </a:t>
            </a:r>
            <a:r>
              <a:rPr lang="en-US" altLang="zh-CN" dirty="0" smtClean="0"/>
              <a:t>patch, </a:t>
            </a:r>
            <a:r>
              <a:rPr lang="en-US" altLang="zh-CN" dirty="0" err="1" smtClean="0"/>
              <a:t>MontaVista</a:t>
            </a:r>
            <a:r>
              <a:rPr lang="en-US" altLang="zh-CN" dirty="0" smtClean="0"/>
              <a:t> Linux, </a:t>
            </a:r>
            <a:r>
              <a:rPr lang="en-US" altLang="zh-CN" dirty="0" err="1" smtClean="0"/>
              <a:t>TimeSys</a:t>
            </a:r>
            <a:r>
              <a:rPr lang="en-US" altLang="zh-CN" dirty="0" smtClean="0"/>
              <a:t> Linux, </a:t>
            </a:r>
            <a:endParaRPr lang="en-US" altLang="zh-CN" dirty="0" smtClean="0"/>
          </a:p>
        </p:txBody>
      </p:sp>
      <p:sp>
        <p:nvSpPr>
          <p:cNvPr id="4" name="日期占位符 3"/>
          <p:cNvSpPr>
            <a:spLocks noGrp="1"/>
          </p:cNvSpPr>
          <p:nvPr>
            <p:ph type="dt" sz="half" idx="10"/>
          </p:nvPr>
        </p:nvSpPr>
        <p:spPr/>
        <p:txBody>
          <a:bodyPr/>
          <a:lstStyle/>
          <a:p>
            <a:fld id="{43978029-9DF7-7445-88EF-08A8BCC03D5B}" type="datetime1">
              <a:rPr lang="en-US" smtClean="0"/>
              <a:pPr/>
              <a:t>10/31/2012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zh-CN" dirty="0" smtClean="0">
                <a:ea typeface="宋体" pitchFamily="2" charset="-122"/>
              </a:rPr>
              <a:t>RT-Linux</a:t>
            </a:r>
            <a:endParaRPr lang="en-US" altLang="zh-CN" dirty="0">
              <a:ea typeface="宋体" pitchFamily="2" charset="-122"/>
            </a:endParaRPr>
          </a:p>
        </p:txBody>
      </p:sp>
      <p:sp>
        <p:nvSpPr>
          <p:cNvPr id="57347" name="Rectangle 3"/>
          <p:cNvSpPr>
            <a:spLocks noGrp="1" noChangeArrowheads="1"/>
          </p:cNvSpPr>
          <p:nvPr>
            <p:ph type="body" idx="1"/>
          </p:nvPr>
        </p:nvSpPr>
        <p:spPr>
          <a:xfrm>
            <a:off x="381000" y="1295400"/>
            <a:ext cx="8229600" cy="4530725"/>
          </a:xfrm>
        </p:spPr>
        <p:txBody>
          <a:bodyPr/>
          <a:lstStyle/>
          <a:p>
            <a:pPr>
              <a:lnSpc>
                <a:spcPct val="90000"/>
              </a:lnSpc>
            </a:pPr>
            <a:r>
              <a:rPr lang="en-US" altLang="zh-CN" sz="2600" dirty="0">
                <a:ea typeface="宋体" pitchFamily="2" charset="-122"/>
              </a:rPr>
              <a:t>Available as a patch to the regular Linux kernel</a:t>
            </a:r>
          </a:p>
          <a:p>
            <a:pPr>
              <a:lnSpc>
                <a:spcPct val="90000"/>
              </a:lnSpc>
            </a:pPr>
            <a:r>
              <a:rPr lang="en-US" altLang="zh-CN" sz="2600" dirty="0">
                <a:ea typeface="宋体" pitchFamily="2" charset="-122"/>
              </a:rPr>
              <a:t>Provides an RT API for developers</a:t>
            </a:r>
          </a:p>
          <a:p>
            <a:pPr>
              <a:lnSpc>
                <a:spcPct val="90000"/>
              </a:lnSpc>
            </a:pPr>
            <a:r>
              <a:rPr lang="en-GB" sz="2600" dirty="0" smtClean="0">
                <a:ea typeface="굴림" pitchFamily="34" charset="-127"/>
              </a:rPr>
              <a:t>Runs </a:t>
            </a:r>
            <a:r>
              <a:rPr lang="en-GB" sz="2600" dirty="0">
                <a:ea typeface="굴림" pitchFamily="34" charset="-127"/>
              </a:rPr>
              <a:t>a Linux kernel as an idle thread (lowest priority) of the real-time kernel.</a:t>
            </a:r>
          </a:p>
          <a:p>
            <a:pPr>
              <a:lnSpc>
                <a:spcPct val="90000"/>
              </a:lnSpc>
            </a:pPr>
            <a:r>
              <a:rPr lang="en-GB" sz="2600" dirty="0" smtClean="0">
                <a:ea typeface="굴림" pitchFamily="34" charset="-127"/>
              </a:rPr>
              <a:t>RT </a:t>
            </a:r>
            <a:r>
              <a:rPr lang="en-GB" sz="2600" dirty="0">
                <a:ea typeface="굴림" pitchFamily="34" charset="-127"/>
              </a:rPr>
              <a:t>kernel and RT applications are kept as simple as possible and </a:t>
            </a:r>
            <a:r>
              <a:rPr lang="en-GB" sz="2600" dirty="0" smtClean="0">
                <a:ea typeface="굴림" pitchFamily="34" charset="-127"/>
              </a:rPr>
              <a:t>non-real-time applications </a:t>
            </a:r>
            <a:r>
              <a:rPr lang="en-GB" sz="2600" dirty="0">
                <a:ea typeface="굴림" pitchFamily="34" charset="-127"/>
              </a:rPr>
              <a:t>(GUIs, file systems) are handled by </a:t>
            </a:r>
            <a:r>
              <a:rPr lang="en-GB" sz="2600" dirty="0" smtClean="0">
                <a:ea typeface="굴림" pitchFamily="34" charset="-127"/>
              </a:rPr>
              <a:t>standard Linux kernel.</a:t>
            </a:r>
            <a:endParaRPr lang="en-US" altLang="zh-CN" sz="2600" dirty="0">
              <a:ea typeface="굴림" pitchFamily="34" charset="-127"/>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zh-CN">
                <a:ea typeface="宋体" pitchFamily="2" charset="-122"/>
              </a:rPr>
              <a:t>RTLinux ( Contd )</a:t>
            </a:r>
          </a:p>
        </p:txBody>
      </p:sp>
      <p:sp>
        <p:nvSpPr>
          <p:cNvPr id="59395" name="Rectangle 3"/>
          <p:cNvSpPr>
            <a:spLocks noGrp="1" noChangeArrowheads="1"/>
          </p:cNvSpPr>
          <p:nvPr>
            <p:ph type="body" idx="1"/>
          </p:nvPr>
        </p:nvSpPr>
        <p:spPr>
          <a:xfrm>
            <a:off x="457200" y="1295400"/>
            <a:ext cx="8229600" cy="4530725"/>
          </a:xfrm>
        </p:spPr>
        <p:txBody>
          <a:bodyPr>
            <a:normAutofit/>
          </a:bodyPr>
          <a:lstStyle/>
          <a:p>
            <a:pPr>
              <a:lnSpc>
                <a:spcPct val="90000"/>
              </a:lnSpc>
            </a:pPr>
            <a:r>
              <a:rPr lang="en-US" altLang="zh-CN" sz="2400" dirty="0">
                <a:ea typeface="宋体" pitchFamily="2" charset="-122"/>
              </a:rPr>
              <a:t>Real time threads and interrupt handlers never delayed by </a:t>
            </a:r>
            <a:r>
              <a:rPr lang="en-US" altLang="zh-CN" sz="2400" dirty="0" smtClean="0">
                <a:ea typeface="宋体" pitchFamily="2" charset="-122"/>
              </a:rPr>
              <a:t>non-real-time threads</a:t>
            </a:r>
            <a:endParaRPr lang="en-US" altLang="zh-CN" sz="2400" dirty="0">
              <a:ea typeface="宋体" pitchFamily="2" charset="-122"/>
            </a:endParaRPr>
          </a:p>
          <a:p>
            <a:pPr>
              <a:lnSpc>
                <a:spcPct val="90000"/>
              </a:lnSpc>
            </a:pPr>
            <a:r>
              <a:rPr lang="en-US" altLang="zh-CN" sz="2400" dirty="0" smtClean="0">
                <a:ea typeface="宋体" pitchFamily="2" charset="-122"/>
              </a:rPr>
              <a:t>Micro-kernel:</a:t>
            </a:r>
            <a:endParaRPr lang="en-US" altLang="zh-CN" sz="2400" dirty="0">
              <a:ea typeface="宋体" pitchFamily="2" charset="-122"/>
            </a:endParaRPr>
          </a:p>
          <a:p>
            <a:pPr lvl="1">
              <a:lnSpc>
                <a:spcPct val="90000"/>
              </a:lnSpc>
            </a:pPr>
            <a:r>
              <a:rPr lang="en-US" altLang="zh-CN" sz="2400" dirty="0" smtClean="0">
                <a:ea typeface="宋体" pitchFamily="2" charset="-122"/>
              </a:rPr>
              <a:t>Very </a:t>
            </a:r>
            <a:r>
              <a:rPr lang="en-US" altLang="zh-CN" sz="2400" dirty="0">
                <a:ea typeface="宋体" pitchFamily="2" charset="-122"/>
              </a:rPr>
              <a:t>small and fast, this does not cause big </a:t>
            </a:r>
            <a:r>
              <a:rPr lang="en-US" altLang="zh-CN" sz="2400" dirty="0" smtClean="0">
                <a:ea typeface="宋体" pitchFamily="2" charset="-122"/>
              </a:rPr>
              <a:t>delays.</a:t>
            </a:r>
          </a:p>
          <a:p>
            <a:pPr lvl="1">
              <a:lnSpc>
                <a:spcPct val="90000"/>
              </a:lnSpc>
            </a:pPr>
            <a:r>
              <a:rPr lang="en-US" altLang="zh-CN" sz="2400" dirty="0" smtClean="0">
                <a:ea typeface="宋体" pitchFamily="2" charset="-122"/>
              </a:rPr>
              <a:t>Supports EDF (Earliest Deadline First) and Fixed-Priority schedulers</a:t>
            </a:r>
            <a:endParaRPr lang="en-US" altLang="zh-CN" sz="2400" dirty="0">
              <a:ea typeface="宋体"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26"/>
          <p:cNvSpPr>
            <a:spLocks noGrp="1" noChangeArrowheads="1"/>
          </p:cNvSpPr>
          <p:nvPr>
            <p:ph type="title"/>
          </p:nvPr>
        </p:nvSpPr>
        <p:spPr/>
        <p:txBody>
          <a:bodyPr/>
          <a:lstStyle/>
          <a:p>
            <a:r>
              <a:rPr lang="en-US" altLang="zh-CN" dirty="0">
                <a:ea typeface="宋体" pitchFamily="2" charset="-122"/>
              </a:rPr>
              <a:t>Linux </a:t>
            </a:r>
            <a:r>
              <a:rPr lang="en-US" altLang="zh-CN" dirty="0" err="1" smtClean="0">
                <a:ea typeface="宋体" pitchFamily="2" charset="-122"/>
              </a:rPr>
              <a:t>vs</a:t>
            </a:r>
            <a:r>
              <a:rPr lang="en-US" altLang="zh-CN" dirty="0" smtClean="0">
                <a:ea typeface="宋体" pitchFamily="2" charset="-122"/>
              </a:rPr>
              <a:t> RT-Linux</a:t>
            </a:r>
            <a:endParaRPr lang="en-US" altLang="zh-CN" dirty="0">
              <a:ea typeface="宋体" pitchFamily="2" charset="-122"/>
            </a:endParaRPr>
          </a:p>
        </p:txBody>
      </p:sp>
      <p:pic>
        <p:nvPicPr>
          <p:cNvPr id="58374" name="Picture 1030" descr="LinuxKernel"/>
          <p:cNvPicPr>
            <a:picLocks noGrp="1" noChangeAspect="1" noChangeArrowheads="1"/>
          </p:cNvPicPr>
          <p:nvPr>
            <p:ph type="body" idx="1"/>
          </p:nvPr>
        </p:nvPicPr>
        <p:blipFill>
          <a:blip r:embed="rId2"/>
          <a:srcRect/>
          <a:stretch>
            <a:fillRect/>
          </a:stretch>
        </p:blipFill>
        <p:spPr>
          <a:xfrm>
            <a:off x="2170324" y="950208"/>
            <a:ext cx="5155894" cy="2912116"/>
          </a:xfrm>
          <a:noFill/>
          <a:ln/>
        </p:spPr>
      </p:pic>
      <p:pic>
        <p:nvPicPr>
          <p:cNvPr id="4" name="Picture 6" descr="RtLKernel"/>
          <p:cNvPicPr>
            <a:picLocks noChangeAspect="1" noChangeArrowheads="1"/>
          </p:cNvPicPr>
          <p:nvPr/>
        </p:nvPicPr>
        <p:blipFill>
          <a:blip r:embed="rId3"/>
          <a:srcRect/>
          <a:stretch>
            <a:fillRect/>
          </a:stretch>
        </p:blipFill>
        <p:spPr>
          <a:xfrm>
            <a:off x="2181340" y="3869677"/>
            <a:ext cx="5165974" cy="2855644"/>
          </a:xfrm>
          <a:prstGeom prst="rect">
            <a:avLst/>
          </a:prstGeom>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Autofit/>
          </a:bodyPr>
          <a:lstStyle/>
          <a:p>
            <a:r>
              <a:rPr lang="en-US" altLang="zh-CN" dirty="0" smtClean="0">
                <a:ea typeface="宋体" pitchFamily="2" charset="-122"/>
              </a:rPr>
              <a:t>RTAI (Real Time Application Interface)</a:t>
            </a:r>
          </a:p>
        </p:txBody>
      </p:sp>
      <p:sp>
        <p:nvSpPr>
          <p:cNvPr id="69635" name="Rectangle 3"/>
          <p:cNvSpPr>
            <a:spLocks noGrp="1" noChangeArrowheads="1"/>
          </p:cNvSpPr>
          <p:nvPr>
            <p:ph type="body" idx="1"/>
          </p:nvPr>
        </p:nvSpPr>
        <p:spPr>
          <a:xfrm>
            <a:off x="304800" y="1371600"/>
            <a:ext cx="8229600" cy="4530725"/>
          </a:xfrm>
        </p:spPr>
        <p:txBody>
          <a:bodyPr/>
          <a:lstStyle/>
          <a:p>
            <a:pPr>
              <a:lnSpc>
                <a:spcPct val="90000"/>
              </a:lnSpc>
            </a:pPr>
            <a:r>
              <a:rPr lang="en-US" altLang="ko-KR" sz="2600" dirty="0" smtClean="0">
                <a:ea typeface="굴림" pitchFamily="34" charset="-127"/>
              </a:rPr>
              <a:t>A </a:t>
            </a:r>
            <a:r>
              <a:rPr lang="en-US" altLang="ko-KR" sz="2600" dirty="0">
                <a:ea typeface="굴림" pitchFamily="34" charset="-127"/>
              </a:rPr>
              <a:t>patch to the Linux kernel which introduces a hardware abstraction layer</a:t>
            </a:r>
            <a:r>
              <a:rPr lang="en-US" altLang="zh-CN" sz="2600" dirty="0">
                <a:ea typeface="宋体" pitchFamily="2" charset="-122"/>
              </a:rPr>
              <a:t> </a:t>
            </a:r>
          </a:p>
          <a:p>
            <a:pPr>
              <a:lnSpc>
                <a:spcPct val="90000"/>
              </a:lnSpc>
            </a:pPr>
            <a:r>
              <a:rPr lang="en-US" altLang="zh-CN" sz="2600" dirty="0" smtClean="0">
                <a:ea typeface="宋体" pitchFamily="2" charset="-122"/>
              </a:rPr>
              <a:t>Linux kernel is run as </a:t>
            </a:r>
            <a:r>
              <a:rPr lang="en-US" altLang="zh-CN" sz="2600" dirty="0">
                <a:ea typeface="宋体" pitchFamily="2" charset="-122"/>
              </a:rPr>
              <a:t>a background task running when no real time </a:t>
            </a:r>
            <a:r>
              <a:rPr lang="en-US" altLang="zh-CN" sz="2600" dirty="0" smtClean="0">
                <a:ea typeface="宋体" pitchFamily="2" charset="-122"/>
              </a:rPr>
              <a:t>task is running. </a:t>
            </a:r>
          </a:p>
          <a:p>
            <a:pPr lvl="1">
              <a:lnSpc>
                <a:spcPct val="90000"/>
              </a:lnSpc>
            </a:pPr>
            <a:r>
              <a:rPr lang="en-US" altLang="ko-KR" sz="2400" dirty="0" smtClean="0">
                <a:ea typeface="굴림" pitchFamily="34" charset="-127"/>
              </a:rPr>
              <a:t>Linux application is able to execute without any modification</a:t>
            </a:r>
          </a:p>
          <a:p>
            <a:pPr lvl="1">
              <a:lnSpc>
                <a:spcPct val="90000"/>
              </a:lnSpc>
            </a:pPr>
            <a:endParaRPr lang="en-US" altLang="zh-CN" sz="2200" dirty="0">
              <a:ea typeface="宋体" pitchFamily="2" charset="-122"/>
            </a:endParaRPr>
          </a:p>
          <a:p>
            <a:pPr>
              <a:lnSpc>
                <a:spcPct val="90000"/>
              </a:lnSpc>
            </a:pPr>
            <a:endParaRPr lang="en-US" altLang="zh-CN" sz="2600" dirty="0">
              <a:ea typeface="宋体" pitchFamily="2" charset="-122"/>
            </a:endParaRPr>
          </a:p>
          <a:p>
            <a:pPr>
              <a:lnSpc>
                <a:spcPct val="90000"/>
              </a:lnSpc>
            </a:pPr>
            <a:endParaRPr lang="en-US" altLang="zh-CN" sz="2600" dirty="0">
              <a:ea typeface="宋体" pitchFamily="2" charset="-122"/>
            </a:endParaRPr>
          </a:p>
        </p:txBody>
      </p:sp>
      <p:pic>
        <p:nvPicPr>
          <p:cNvPr id="4" name="Picture 5"/>
          <p:cNvPicPr>
            <a:picLocks noChangeAspect="1" noChangeArrowheads="1"/>
          </p:cNvPicPr>
          <p:nvPr/>
        </p:nvPicPr>
        <p:blipFill>
          <a:blip r:embed="rId3"/>
          <a:srcRect/>
          <a:stretch>
            <a:fillRect/>
          </a:stretch>
        </p:blipFill>
        <p:spPr bwMode="auto">
          <a:xfrm>
            <a:off x="1905000" y="4161622"/>
            <a:ext cx="5321300" cy="2492375"/>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zh-CN">
                <a:ea typeface="宋体" pitchFamily="2" charset="-122"/>
              </a:rPr>
              <a:t>RTAI ( Contd )</a:t>
            </a:r>
          </a:p>
        </p:txBody>
      </p:sp>
      <p:sp>
        <p:nvSpPr>
          <p:cNvPr id="70659" name="Rectangle 3"/>
          <p:cNvSpPr>
            <a:spLocks noGrp="1" noChangeArrowheads="1"/>
          </p:cNvSpPr>
          <p:nvPr>
            <p:ph type="body" idx="1"/>
          </p:nvPr>
        </p:nvSpPr>
        <p:spPr>
          <a:xfrm>
            <a:off x="381000" y="1295400"/>
            <a:ext cx="8229600" cy="4530725"/>
          </a:xfrm>
        </p:spPr>
        <p:txBody>
          <a:bodyPr>
            <a:normAutofit/>
          </a:bodyPr>
          <a:lstStyle/>
          <a:p>
            <a:pPr>
              <a:lnSpc>
                <a:spcPct val="90000"/>
              </a:lnSpc>
            </a:pPr>
            <a:r>
              <a:rPr lang="en-US" altLang="ko-KR" dirty="0" smtClean="0">
                <a:ea typeface="굴림" pitchFamily="34" charset="-127"/>
              </a:rPr>
              <a:t>Real </a:t>
            </a:r>
            <a:r>
              <a:rPr lang="en-US" altLang="ko-KR" dirty="0">
                <a:ea typeface="굴림" pitchFamily="34" charset="-127"/>
              </a:rPr>
              <a:t>time scheduler module </a:t>
            </a:r>
          </a:p>
          <a:p>
            <a:pPr lvl="1">
              <a:lnSpc>
                <a:spcPct val="90000"/>
              </a:lnSpc>
            </a:pPr>
            <a:r>
              <a:rPr lang="en-US" altLang="ko-KR" dirty="0">
                <a:ea typeface="굴림" pitchFamily="34" charset="-127"/>
              </a:rPr>
              <a:t>Task functions </a:t>
            </a:r>
          </a:p>
          <a:p>
            <a:pPr lvl="1">
              <a:lnSpc>
                <a:spcPct val="90000"/>
              </a:lnSpc>
            </a:pPr>
            <a:r>
              <a:rPr lang="en-US" altLang="ko-KR" dirty="0">
                <a:ea typeface="굴림" pitchFamily="34" charset="-127"/>
              </a:rPr>
              <a:t>Timing functions</a:t>
            </a:r>
          </a:p>
          <a:p>
            <a:pPr lvl="1">
              <a:lnSpc>
                <a:spcPct val="90000"/>
              </a:lnSpc>
            </a:pPr>
            <a:r>
              <a:rPr lang="en-US" altLang="ko-KR" dirty="0">
                <a:ea typeface="굴림" pitchFamily="34" charset="-127"/>
              </a:rPr>
              <a:t>Semaphore functions</a:t>
            </a:r>
          </a:p>
          <a:p>
            <a:pPr lvl="1">
              <a:lnSpc>
                <a:spcPct val="90000"/>
              </a:lnSpc>
            </a:pPr>
            <a:r>
              <a:rPr lang="en-US" altLang="ko-KR" dirty="0">
                <a:ea typeface="굴림" pitchFamily="34" charset="-127"/>
              </a:rPr>
              <a:t>Mailbox functions</a:t>
            </a:r>
          </a:p>
          <a:p>
            <a:pPr lvl="1">
              <a:lnSpc>
                <a:spcPct val="90000"/>
              </a:lnSpc>
            </a:pPr>
            <a:r>
              <a:rPr lang="en-US" altLang="ko-KR" dirty="0" err="1">
                <a:ea typeface="굴림" pitchFamily="34" charset="-127"/>
              </a:rPr>
              <a:t>Intertask</a:t>
            </a:r>
            <a:r>
              <a:rPr lang="en-US" altLang="ko-KR" dirty="0">
                <a:ea typeface="굴림" pitchFamily="34" charset="-127"/>
              </a:rPr>
              <a:t> communication functions </a:t>
            </a:r>
          </a:p>
          <a:p>
            <a:pPr>
              <a:lnSpc>
                <a:spcPct val="90000"/>
              </a:lnSpc>
            </a:pPr>
            <a:r>
              <a:rPr lang="en-US" altLang="ko-KR" dirty="0" err="1">
                <a:ea typeface="굴림" pitchFamily="34" charset="-127"/>
              </a:rPr>
              <a:t>Fifo</a:t>
            </a:r>
            <a:r>
              <a:rPr lang="en-US" altLang="ko-KR" dirty="0">
                <a:ea typeface="굴림" pitchFamily="34" charset="-127"/>
              </a:rPr>
              <a:t> services</a:t>
            </a:r>
          </a:p>
          <a:p>
            <a:pPr>
              <a:lnSpc>
                <a:spcPct val="90000"/>
              </a:lnSpc>
            </a:pPr>
            <a:r>
              <a:rPr lang="en-US" altLang="ko-KR" dirty="0">
                <a:ea typeface="굴림" pitchFamily="34" charset="-127"/>
              </a:rPr>
              <a:t>Shared memory</a:t>
            </a:r>
          </a:p>
          <a:p>
            <a:pPr>
              <a:lnSpc>
                <a:spcPct val="90000"/>
              </a:lnSpc>
            </a:pPr>
            <a:r>
              <a:rPr lang="en-US" altLang="ko-KR" dirty="0" err="1">
                <a:ea typeface="굴림" pitchFamily="34" charset="-127"/>
              </a:rPr>
              <a:t>Posix</a:t>
            </a:r>
            <a:r>
              <a:rPr lang="en-US" altLang="ko-KR" dirty="0">
                <a:ea typeface="굴림" pitchFamily="34" charset="-127"/>
              </a:rPr>
              <a:t> </a:t>
            </a:r>
            <a:r>
              <a:rPr lang="en-US" altLang="ko-KR" dirty="0" err="1">
                <a:ea typeface="굴림" pitchFamily="34" charset="-127"/>
              </a:rPr>
              <a:t>pthread</a:t>
            </a:r>
            <a:r>
              <a:rPr lang="en-US" altLang="ko-KR" dirty="0">
                <a:ea typeface="굴림" pitchFamily="34" charset="-127"/>
              </a:rPr>
              <a:t> and </a:t>
            </a:r>
            <a:r>
              <a:rPr lang="en-US" altLang="ko-KR" dirty="0" err="1">
                <a:ea typeface="굴림" pitchFamily="34" charset="-127"/>
              </a:rPr>
              <a:t>pqueue</a:t>
            </a:r>
            <a:r>
              <a:rPr lang="en-US" altLang="ko-KR" dirty="0">
                <a:ea typeface="굴림" pitchFamily="34" charset="-127"/>
              </a:rPr>
              <a:t>(</a:t>
            </a:r>
            <a:r>
              <a:rPr lang="en-US" altLang="ko-KR" dirty="0" err="1">
                <a:ea typeface="굴림" pitchFamily="34" charset="-127"/>
              </a:rPr>
              <a:t>msg</a:t>
            </a:r>
            <a:r>
              <a:rPr lang="en-US" altLang="ko-KR" dirty="0">
                <a:ea typeface="굴림" pitchFamily="34" charset="-127"/>
              </a:rPr>
              <a:t> queue)</a:t>
            </a:r>
          </a:p>
          <a:p>
            <a:pPr>
              <a:lnSpc>
                <a:spcPct val="90000"/>
              </a:lnSpc>
            </a:pPr>
            <a:endParaRPr lang="en-US" altLang="zh-CN" sz="2600" dirty="0">
              <a:ea typeface="宋体"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idx="10"/>
          </p:nvPr>
        </p:nvSpPr>
        <p:spPr/>
        <p:txBody>
          <a:bodyPr/>
          <a:lstStyle/>
          <a:p>
            <a:r>
              <a:rPr lang="en-GB" altLang="zh-CN"/>
              <a:t>Brief History of Real-Time Linux - Linux World 2006</a:t>
            </a:r>
          </a:p>
        </p:txBody>
      </p:sp>
      <p:sp>
        <p:nvSpPr>
          <p:cNvPr id="5" name="灯片编号占位符 4"/>
          <p:cNvSpPr>
            <a:spLocks noGrp="1"/>
          </p:cNvSpPr>
          <p:nvPr>
            <p:ph type="sldNum" idx="11"/>
          </p:nvPr>
        </p:nvSpPr>
        <p:spPr/>
        <p:txBody>
          <a:bodyPr/>
          <a:lstStyle/>
          <a:p>
            <a:fld id="{E7D24F24-0E5F-4B0B-A7AC-158B0C4FCBC5}" type="slidenum">
              <a:rPr lang="en-GB" altLang="zh-CN"/>
              <a:pPr/>
              <a:t>27</a:t>
            </a:fld>
            <a:endParaRPr lang="en-GB" altLang="zh-CN"/>
          </a:p>
        </p:txBody>
      </p:sp>
      <p:sp>
        <p:nvSpPr>
          <p:cNvPr id="10241" name="Rectangle 1"/>
          <p:cNvSpPr>
            <a:spLocks noGrp="1" noChangeArrowheads="1"/>
          </p:cNvSpPr>
          <p:nvPr>
            <p:ph type="title"/>
          </p:nvPr>
        </p:nvSpPr>
        <p:spPr>
          <a:xfrm>
            <a:off x="152400" y="251553"/>
            <a:ext cx="8234363" cy="522288"/>
          </a:xfrm>
          <a:ln/>
        </p:spPr>
        <p:txBody>
          <a:bodyPr>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a:ea typeface="宋体" pitchFamily="2" charset="-122"/>
              </a:rPr>
              <a:t>Real-Time and Linux Kernel Evolution</a:t>
            </a:r>
          </a:p>
        </p:txBody>
      </p:sp>
      <p:sp>
        <p:nvSpPr>
          <p:cNvPr id="10242" name="Rectangle 2"/>
          <p:cNvSpPr>
            <a:spLocks noGrp="1" noChangeArrowheads="1"/>
          </p:cNvSpPr>
          <p:nvPr>
            <p:ph type="body" idx="1"/>
          </p:nvPr>
        </p:nvSpPr>
        <p:spPr>
          <a:xfrm>
            <a:off x="304800" y="1079653"/>
            <a:ext cx="8839200" cy="4278094"/>
          </a:xfrm>
          <a:ln/>
        </p:spPr>
        <p:txBody>
          <a:bodyPr>
            <a:spAutoFit/>
          </a:bodyPr>
          <a:lstStyle/>
          <a:p>
            <a:pPr>
              <a:lnSpc>
                <a:spcPct val="100000"/>
              </a:lnSpc>
              <a:buClr>
                <a:srgbClr val="009999"/>
              </a:buClr>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Gradual Kernel Optimizations over Time</a:t>
            </a:r>
          </a:p>
          <a:p>
            <a:pPr lvl="1">
              <a:lnSpc>
                <a:spcPct val="10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SMP Critical sections (Linux 2.x)</a:t>
            </a:r>
          </a:p>
          <a:p>
            <a:pPr lvl="1">
              <a:lnSpc>
                <a:spcPct val="10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Low-Latency Patches (Linux 2.2)</a:t>
            </a:r>
          </a:p>
          <a:p>
            <a:pPr lvl="1">
              <a:lnSpc>
                <a:spcPct val="10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err="1">
                <a:ea typeface="宋体" pitchFamily="2" charset="-122"/>
              </a:rPr>
              <a:t>Preemption</a:t>
            </a:r>
            <a:r>
              <a:rPr lang="en-GB" altLang="zh-CN" dirty="0">
                <a:ea typeface="宋体" pitchFamily="2" charset="-122"/>
              </a:rPr>
              <a:t> Points / Kernel Tuning (Linux 2.2 / 2.4)</a:t>
            </a:r>
          </a:p>
          <a:p>
            <a:pPr lvl="1">
              <a:lnSpc>
                <a:spcPct val="10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err="1">
                <a:ea typeface="宋体" pitchFamily="2" charset="-122"/>
              </a:rPr>
              <a:t>Preemptible</a:t>
            </a:r>
            <a:r>
              <a:rPr lang="en-GB" altLang="zh-CN" dirty="0">
                <a:ea typeface="宋体" pitchFamily="2" charset="-122"/>
              </a:rPr>
              <a:t> Kernel Patches (Linux 2.4) </a:t>
            </a:r>
          </a:p>
          <a:p>
            <a:pPr lvl="1">
              <a:lnSpc>
                <a:spcPct val="10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Fixed-time “O(1)” Scheduler (Linux 2.6) </a:t>
            </a:r>
          </a:p>
          <a:p>
            <a:pPr lvl="1">
              <a:lnSpc>
                <a:spcPct val="10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Voluntary </a:t>
            </a:r>
            <a:r>
              <a:rPr lang="en-GB" altLang="zh-CN" dirty="0" err="1">
                <a:ea typeface="宋体" pitchFamily="2" charset="-122"/>
              </a:rPr>
              <a:t>Preemption</a:t>
            </a:r>
            <a:r>
              <a:rPr lang="en-GB" altLang="zh-CN" dirty="0">
                <a:ea typeface="宋体" pitchFamily="2" charset="-122"/>
              </a:rPr>
              <a:t> (Linux 2.6)</a:t>
            </a:r>
          </a:p>
          <a:p>
            <a:pPr>
              <a:lnSpc>
                <a:spcPct val="100000"/>
              </a:lnSpc>
              <a:spcAft>
                <a:spcPts val="275"/>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dirty="0">
              <a:ea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idx="10"/>
          </p:nvPr>
        </p:nvSpPr>
        <p:spPr/>
        <p:txBody>
          <a:bodyPr/>
          <a:lstStyle/>
          <a:p>
            <a:r>
              <a:rPr lang="en-GB" altLang="zh-CN"/>
              <a:t>Brief History of Real-Time Linux - Linux World 2006</a:t>
            </a:r>
          </a:p>
        </p:txBody>
      </p:sp>
      <p:sp>
        <p:nvSpPr>
          <p:cNvPr id="5" name="灯片编号占位符 4"/>
          <p:cNvSpPr>
            <a:spLocks noGrp="1"/>
          </p:cNvSpPr>
          <p:nvPr>
            <p:ph type="sldNum" idx="11"/>
          </p:nvPr>
        </p:nvSpPr>
        <p:spPr/>
        <p:txBody>
          <a:bodyPr/>
          <a:lstStyle/>
          <a:p>
            <a:fld id="{5851F73A-FB91-47B4-87C6-A5D83F46E839}" type="slidenum">
              <a:rPr lang="en-GB" altLang="zh-CN"/>
              <a:pPr/>
              <a:t>28</a:t>
            </a:fld>
            <a:endParaRPr lang="en-GB" altLang="zh-CN"/>
          </a:p>
        </p:txBody>
      </p:sp>
      <p:sp>
        <p:nvSpPr>
          <p:cNvPr id="11265" name="Rectangle 1"/>
          <p:cNvSpPr>
            <a:spLocks noGrp="1" noChangeArrowheads="1"/>
          </p:cNvSpPr>
          <p:nvPr>
            <p:ph type="title"/>
          </p:nvPr>
        </p:nvSpPr>
        <p:spPr>
          <a:xfrm>
            <a:off x="251553" y="341274"/>
            <a:ext cx="8234363" cy="520700"/>
          </a:xfrm>
          <a:ln/>
        </p:spPr>
        <p:txBody>
          <a:bodyPr>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a:ea typeface="宋体" pitchFamily="2" charset="-122"/>
              </a:rPr>
              <a:t>Real-Time Inhibitor: Critical Section Locking</a:t>
            </a:r>
          </a:p>
        </p:txBody>
      </p:sp>
      <p:sp>
        <p:nvSpPr>
          <p:cNvPr id="11266" name="Text Box 2"/>
          <p:cNvSpPr txBox="1">
            <a:spLocks noChangeArrowheads="1"/>
          </p:cNvSpPr>
          <p:nvPr/>
        </p:nvSpPr>
        <p:spPr bwMode="auto">
          <a:xfrm>
            <a:off x="304800" y="1355075"/>
            <a:ext cx="8305800" cy="3746796"/>
          </a:xfrm>
          <a:prstGeom prst="rect">
            <a:avLst/>
          </a:prstGeom>
          <a:noFill/>
          <a:ln w="9525">
            <a:noFill/>
            <a:round/>
            <a:headEnd/>
            <a:tailEnd/>
          </a:ln>
          <a:effectLst/>
        </p:spPr>
        <p:txBody>
          <a:bodyPr lIns="90000" tIns="46800" rIns="90000" bIns="46800">
            <a:spAutoFit/>
          </a:bodyPr>
          <a:lstStyle/>
          <a:p>
            <a:pPr marL="315913" indent="-315913" eaLnBrk="1" hangingPunct="1">
              <a:lnSpc>
                <a:spcPct val="100000"/>
              </a:lnSpc>
              <a:spcBef>
                <a:spcPts val="600"/>
              </a:spcBef>
              <a:buClr>
                <a:srgbClr val="009999"/>
              </a:buClr>
              <a:buFont typeface="Arial" pitchFamily="34" charset="0"/>
              <a:buNone/>
              <a:tabLst>
                <a:tab pos="315913" algn="l"/>
                <a:tab pos="773113" algn="l"/>
                <a:tab pos="1230313" algn="l"/>
                <a:tab pos="1687513" algn="l"/>
                <a:tab pos="2144713" algn="l"/>
                <a:tab pos="2601913" algn="l"/>
                <a:tab pos="3059113" algn="l"/>
                <a:tab pos="3516313" algn="l"/>
                <a:tab pos="3973513" algn="l"/>
                <a:tab pos="4430713" algn="l"/>
                <a:tab pos="4887913" algn="l"/>
                <a:tab pos="5345113" algn="l"/>
                <a:tab pos="5802313" algn="l"/>
                <a:tab pos="6259513" algn="l"/>
                <a:tab pos="6716713" algn="l"/>
                <a:tab pos="7173913" algn="l"/>
                <a:tab pos="7631113" algn="l"/>
                <a:tab pos="8088313" algn="l"/>
                <a:tab pos="8545513" algn="l"/>
                <a:tab pos="9002713" algn="l"/>
                <a:tab pos="9459913" algn="l"/>
              </a:tabLst>
            </a:pPr>
            <a:r>
              <a:rPr lang="en-GB" altLang="zh-CN" sz="2400" dirty="0">
                <a:latin typeface="Arial" pitchFamily="34" charset="0"/>
                <a:ea typeface="宋体" pitchFamily="2" charset="-122"/>
                <a:cs typeface="Arial" pitchFamily="34" charset="0"/>
              </a:rPr>
              <a:t>Linux 2.6 Kernel Critical Sections are Non-</a:t>
            </a:r>
            <a:r>
              <a:rPr lang="en-GB" altLang="zh-CN" sz="2400" dirty="0" err="1">
                <a:latin typeface="Arial" pitchFamily="34" charset="0"/>
                <a:ea typeface="宋体" pitchFamily="2" charset="-122"/>
                <a:cs typeface="Arial" pitchFamily="34" charset="0"/>
              </a:rPr>
              <a:t>Preemptible</a:t>
            </a:r>
            <a:endParaRPr lang="en-GB" altLang="zh-CN" sz="2400" dirty="0">
              <a:latin typeface="Arial" pitchFamily="34" charset="0"/>
              <a:ea typeface="宋体" pitchFamily="2" charset="-122"/>
              <a:cs typeface="Arial" pitchFamily="34" charset="0"/>
            </a:endParaRPr>
          </a:p>
          <a:p>
            <a:pPr marL="714375" lvl="1" indent="-228600" eaLnBrk="1" hangingPunct="1">
              <a:lnSpc>
                <a:spcPct val="100000"/>
              </a:lnSpc>
              <a:spcBef>
                <a:spcPts val="500"/>
              </a:spcBef>
              <a:buFont typeface="Arial" pitchFamily="34" charset="0"/>
              <a:buChar char="–"/>
              <a:tabLst>
                <a:tab pos="315913" algn="l"/>
                <a:tab pos="773113" algn="l"/>
                <a:tab pos="1230313" algn="l"/>
                <a:tab pos="1687513" algn="l"/>
                <a:tab pos="2144713" algn="l"/>
                <a:tab pos="2601913" algn="l"/>
                <a:tab pos="3059113" algn="l"/>
                <a:tab pos="3516313" algn="l"/>
                <a:tab pos="3973513" algn="l"/>
                <a:tab pos="4430713" algn="l"/>
                <a:tab pos="4887913" algn="l"/>
                <a:tab pos="5345113" algn="l"/>
                <a:tab pos="5802313" algn="l"/>
                <a:tab pos="6259513" algn="l"/>
                <a:tab pos="6716713" algn="l"/>
                <a:tab pos="7173913" algn="l"/>
                <a:tab pos="7631113" algn="l"/>
                <a:tab pos="8088313" algn="l"/>
                <a:tab pos="8545513" algn="l"/>
                <a:tab pos="9002713" algn="l"/>
                <a:tab pos="9459913" algn="l"/>
              </a:tabLst>
            </a:pPr>
            <a:r>
              <a:rPr lang="en-GB" altLang="zh-CN" sz="2000" dirty="0">
                <a:solidFill>
                  <a:srgbClr val="000000"/>
                </a:solidFill>
                <a:latin typeface="Arial" pitchFamily="34" charset="0"/>
                <a:ea typeface="宋体" pitchFamily="2" charset="-122"/>
                <a:cs typeface="Arial" pitchFamily="34" charset="0"/>
              </a:rPr>
              <a:t>Critical sections protect shared resources, e.g. hardware registers, I/O ports, and data in RAM</a:t>
            </a:r>
          </a:p>
          <a:p>
            <a:pPr marL="714375" lvl="1" indent="-228600" eaLnBrk="1" hangingPunct="1">
              <a:lnSpc>
                <a:spcPct val="100000"/>
              </a:lnSpc>
              <a:spcBef>
                <a:spcPts val="500"/>
              </a:spcBef>
              <a:buFont typeface="Arial" pitchFamily="34" charset="0"/>
              <a:buChar char="–"/>
              <a:tabLst>
                <a:tab pos="315913" algn="l"/>
                <a:tab pos="773113" algn="l"/>
                <a:tab pos="1230313" algn="l"/>
                <a:tab pos="1687513" algn="l"/>
                <a:tab pos="2144713" algn="l"/>
                <a:tab pos="2601913" algn="l"/>
                <a:tab pos="3059113" algn="l"/>
                <a:tab pos="3516313" algn="l"/>
                <a:tab pos="3973513" algn="l"/>
                <a:tab pos="4430713" algn="l"/>
                <a:tab pos="4887913" algn="l"/>
                <a:tab pos="5345113" algn="l"/>
                <a:tab pos="5802313" algn="l"/>
                <a:tab pos="6259513" algn="l"/>
                <a:tab pos="6716713" algn="l"/>
                <a:tab pos="7173913" algn="l"/>
                <a:tab pos="7631113" algn="l"/>
                <a:tab pos="8088313" algn="l"/>
                <a:tab pos="8545513" algn="l"/>
                <a:tab pos="9002713" algn="l"/>
                <a:tab pos="9459913" algn="l"/>
              </a:tabLst>
            </a:pPr>
            <a:r>
              <a:rPr lang="en-GB" altLang="zh-CN" sz="2000" dirty="0" smtClean="0">
                <a:solidFill>
                  <a:srgbClr val="000000"/>
                </a:solidFill>
                <a:latin typeface="Arial" pitchFamily="34" charset="0"/>
                <a:ea typeface="宋体" pitchFamily="2" charset="-122"/>
                <a:cs typeface="Arial" pitchFamily="34" charset="0"/>
              </a:rPr>
              <a:t>Critical </a:t>
            </a:r>
            <a:r>
              <a:rPr lang="en-GB" altLang="zh-CN" sz="2000" dirty="0">
                <a:solidFill>
                  <a:srgbClr val="000000"/>
                </a:solidFill>
                <a:latin typeface="Arial" pitchFamily="34" charset="0"/>
                <a:ea typeface="宋体" pitchFamily="2" charset="-122"/>
                <a:cs typeface="Arial" pitchFamily="34" charset="0"/>
              </a:rPr>
              <a:t>sections must be locked and unlocked</a:t>
            </a:r>
          </a:p>
          <a:p>
            <a:pPr marL="714375" lvl="1" indent="-228600" eaLnBrk="1" hangingPunct="1">
              <a:lnSpc>
                <a:spcPct val="100000"/>
              </a:lnSpc>
              <a:spcBef>
                <a:spcPts val="500"/>
              </a:spcBef>
              <a:buFont typeface="Arial" pitchFamily="34" charset="0"/>
              <a:buChar char="–"/>
              <a:tabLst>
                <a:tab pos="315913" algn="l"/>
                <a:tab pos="773113" algn="l"/>
                <a:tab pos="1230313" algn="l"/>
                <a:tab pos="1687513" algn="l"/>
                <a:tab pos="2144713" algn="l"/>
                <a:tab pos="2601913" algn="l"/>
                <a:tab pos="3059113" algn="l"/>
                <a:tab pos="3516313" algn="l"/>
                <a:tab pos="3973513" algn="l"/>
                <a:tab pos="4430713" algn="l"/>
                <a:tab pos="4887913" algn="l"/>
                <a:tab pos="5345113" algn="l"/>
                <a:tab pos="5802313" algn="l"/>
                <a:tab pos="6259513" algn="l"/>
                <a:tab pos="6716713" algn="l"/>
                <a:tab pos="7173913" algn="l"/>
                <a:tab pos="7631113" algn="l"/>
                <a:tab pos="8088313" algn="l"/>
                <a:tab pos="8545513" algn="l"/>
                <a:tab pos="9002713" algn="l"/>
                <a:tab pos="9459913" algn="l"/>
              </a:tabLst>
            </a:pPr>
            <a:r>
              <a:rPr lang="en-GB" altLang="zh-CN" sz="2000" dirty="0">
                <a:solidFill>
                  <a:srgbClr val="000000"/>
                </a:solidFill>
                <a:latin typeface="Arial" pitchFamily="34" charset="0"/>
                <a:ea typeface="宋体" pitchFamily="2" charset="-122"/>
                <a:cs typeface="Arial" pitchFamily="34" charset="0"/>
              </a:rPr>
              <a:t>Locked critical sections are not </a:t>
            </a:r>
            <a:r>
              <a:rPr lang="en-GB" altLang="zh-CN" sz="2000" dirty="0" err="1">
                <a:solidFill>
                  <a:srgbClr val="000000"/>
                </a:solidFill>
                <a:latin typeface="Arial" pitchFamily="34" charset="0"/>
                <a:ea typeface="宋体" pitchFamily="2" charset="-122"/>
                <a:cs typeface="Arial" pitchFamily="34" charset="0"/>
              </a:rPr>
              <a:t>preemptible</a:t>
            </a:r>
            <a:endParaRPr lang="en-GB" altLang="zh-CN" sz="2000" dirty="0">
              <a:solidFill>
                <a:srgbClr val="000000"/>
              </a:solidFill>
              <a:latin typeface="Arial" pitchFamily="34" charset="0"/>
              <a:ea typeface="宋体" pitchFamily="2" charset="-122"/>
              <a:cs typeface="Arial" pitchFamily="34" charset="0"/>
            </a:endParaRPr>
          </a:p>
          <a:p>
            <a:pPr marL="714375" lvl="1" indent="-228600" eaLnBrk="1" hangingPunct="1">
              <a:lnSpc>
                <a:spcPct val="100000"/>
              </a:lnSpc>
              <a:spcBef>
                <a:spcPts val="500"/>
              </a:spcBef>
              <a:buFont typeface="Arial" pitchFamily="34" charset="0"/>
              <a:buChar char="–"/>
              <a:tabLst>
                <a:tab pos="315913" algn="l"/>
                <a:tab pos="773113" algn="l"/>
                <a:tab pos="1230313" algn="l"/>
                <a:tab pos="1687513" algn="l"/>
                <a:tab pos="2144713" algn="l"/>
                <a:tab pos="2601913" algn="l"/>
                <a:tab pos="3059113" algn="l"/>
                <a:tab pos="3516313" algn="l"/>
                <a:tab pos="3973513" algn="l"/>
                <a:tab pos="4430713" algn="l"/>
                <a:tab pos="4887913" algn="l"/>
                <a:tab pos="5345113" algn="l"/>
                <a:tab pos="5802313" algn="l"/>
                <a:tab pos="6259513" algn="l"/>
                <a:tab pos="6716713" algn="l"/>
                <a:tab pos="7173913" algn="l"/>
                <a:tab pos="7631113" algn="l"/>
                <a:tab pos="8088313" algn="l"/>
                <a:tab pos="8545513" algn="l"/>
                <a:tab pos="9002713" algn="l"/>
                <a:tab pos="9459913" algn="l"/>
              </a:tabLst>
            </a:pPr>
            <a:r>
              <a:rPr lang="en-GB" altLang="zh-CN" sz="2000" dirty="0">
                <a:solidFill>
                  <a:srgbClr val="000000"/>
                </a:solidFill>
                <a:latin typeface="Arial" pitchFamily="34" charset="0"/>
                <a:ea typeface="宋体" pitchFamily="2" charset="-122"/>
                <a:cs typeface="Arial" pitchFamily="34" charset="0"/>
              </a:rPr>
              <a:t>Linux 2.6 Kernel has 11,000 critical sections</a:t>
            </a:r>
          </a:p>
          <a:p>
            <a:pPr marL="714375" lvl="1" indent="-228600" eaLnBrk="1" hangingPunct="1">
              <a:lnSpc>
                <a:spcPct val="100000"/>
              </a:lnSpc>
              <a:spcBef>
                <a:spcPts val="500"/>
              </a:spcBef>
              <a:buFont typeface="Arial" pitchFamily="34" charset="0"/>
              <a:buChar char="–"/>
              <a:tabLst>
                <a:tab pos="315913" algn="l"/>
                <a:tab pos="773113" algn="l"/>
                <a:tab pos="1230313" algn="l"/>
                <a:tab pos="1687513" algn="l"/>
                <a:tab pos="2144713" algn="l"/>
                <a:tab pos="2601913" algn="l"/>
                <a:tab pos="3059113" algn="l"/>
                <a:tab pos="3516313" algn="l"/>
                <a:tab pos="3973513" algn="l"/>
                <a:tab pos="4430713" algn="l"/>
                <a:tab pos="4887913" algn="l"/>
                <a:tab pos="5345113" algn="l"/>
                <a:tab pos="5802313" algn="l"/>
                <a:tab pos="6259513" algn="l"/>
                <a:tab pos="6716713" algn="l"/>
                <a:tab pos="7173913" algn="l"/>
                <a:tab pos="7631113" algn="l"/>
                <a:tab pos="8088313" algn="l"/>
                <a:tab pos="8545513" algn="l"/>
                <a:tab pos="9002713" algn="l"/>
                <a:tab pos="9459913" algn="l"/>
              </a:tabLst>
            </a:pPr>
            <a:r>
              <a:rPr lang="en-GB" altLang="zh-CN" sz="2000" dirty="0">
                <a:solidFill>
                  <a:srgbClr val="000000"/>
                </a:solidFill>
                <a:latin typeface="Arial" pitchFamily="34" charset="0"/>
                <a:ea typeface="宋体" pitchFamily="2" charset="-122"/>
                <a:cs typeface="Arial" pitchFamily="34" charset="0"/>
              </a:rPr>
              <a:t>Exhaustive Kernel testing to identify worst-case code paths</a:t>
            </a:r>
          </a:p>
          <a:p>
            <a:pPr marL="714375" lvl="1" indent="-228600" eaLnBrk="1" hangingPunct="1">
              <a:lnSpc>
                <a:spcPct val="100000"/>
              </a:lnSpc>
              <a:spcBef>
                <a:spcPts val="500"/>
              </a:spcBef>
              <a:buFont typeface="Arial" pitchFamily="34" charset="0"/>
              <a:buChar char="–"/>
              <a:tabLst>
                <a:tab pos="315913" algn="l"/>
                <a:tab pos="773113" algn="l"/>
                <a:tab pos="1230313" algn="l"/>
                <a:tab pos="1687513" algn="l"/>
                <a:tab pos="2144713" algn="l"/>
                <a:tab pos="2601913" algn="l"/>
                <a:tab pos="3059113" algn="l"/>
                <a:tab pos="3516313" algn="l"/>
                <a:tab pos="3973513" algn="l"/>
                <a:tab pos="4430713" algn="l"/>
                <a:tab pos="4887913" algn="l"/>
                <a:tab pos="5345113" algn="l"/>
                <a:tab pos="5802313" algn="l"/>
                <a:tab pos="6259513" algn="l"/>
                <a:tab pos="6716713" algn="l"/>
                <a:tab pos="7173913" algn="l"/>
                <a:tab pos="7631113" algn="l"/>
                <a:tab pos="8088313" algn="l"/>
                <a:tab pos="8545513" algn="l"/>
                <a:tab pos="9002713" algn="l"/>
                <a:tab pos="9459913" algn="l"/>
              </a:tabLst>
            </a:pPr>
            <a:r>
              <a:rPr lang="en-GB" altLang="zh-CN" sz="2000" dirty="0" err="1">
                <a:solidFill>
                  <a:srgbClr val="000000"/>
                </a:solidFill>
                <a:latin typeface="Arial" pitchFamily="34" charset="0"/>
                <a:ea typeface="宋体" pitchFamily="2" charset="-122"/>
                <a:cs typeface="Arial" pitchFamily="34" charset="0"/>
              </a:rPr>
              <a:t>Labor</a:t>
            </a:r>
            <a:r>
              <a:rPr lang="en-GB" altLang="zh-CN" sz="2000" dirty="0">
                <a:solidFill>
                  <a:srgbClr val="000000"/>
                </a:solidFill>
                <a:latin typeface="Arial" pitchFamily="34" charset="0"/>
                <a:ea typeface="宋体" pitchFamily="2" charset="-122"/>
                <a:cs typeface="Arial" pitchFamily="34" charset="0"/>
              </a:rPr>
              <a:t>-intensive cleanup of critical sections</a:t>
            </a:r>
          </a:p>
          <a:p>
            <a:pPr marL="714375" lvl="1" indent="-228600" eaLnBrk="1" hangingPunct="1">
              <a:lnSpc>
                <a:spcPct val="100000"/>
              </a:lnSpc>
              <a:spcBef>
                <a:spcPts val="500"/>
              </a:spcBef>
              <a:buFont typeface="Arial" pitchFamily="34" charset="0"/>
              <a:buChar char="–"/>
              <a:tabLst>
                <a:tab pos="315913" algn="l"/>
                <a:tab pos="773113" algn="l"/>
                <a:tab pos="1230313" algn="l"/>
                <a:tab pos="1687513" algn="l"/>
                <a:tab pos="2144713" algn="l"/>
                <a:tab pos="2601913" algn="l"/>
                <a:tab pos="3059113" algn="l"/>
                <a:tab pos="3516313" algn="l"/>
                <a:tab pos="3973513" algn="l"/>
                <a:tab pos="4430713" algn="l"/>
                <a:tab pos="4887913" algn="l"/>
                <a:tab pos="5345113" algn="l"/>
                <a:tab pos="5802313" algn="l"/>
                <a:tab pos="6259513" algn="l"/>
                <a:tab pos="6716713" algn="l"/>
                <a:tab pos="7173913" algn="l"/>
                <a:tab pos="7631113" algn="l"/>
                <a:tab pos="8088313" algn="l"/>
                <a:tab pos="8545513" algn="l"/>
                <a:tab pos="9002713" algn="l"/>
                <a:tab pos="9459913" algn="l"/>
              </a:tabLst>
            </a:pPr>
            <a:r>
              <a:rPr lang="en-GB" altLang="zh-CN" sz="2000" dirty="0" smtClean="0">
                <a:solidFill>
                  <a:srgbClr val="000000"/>
                </a:solidFill>
                <a:latin typeface="Arial" pitchFamily="34" charset="0"/>
                <a:ea typeface="宋体" pitchFamily="2" charset="-122"/>
                <a:cs typeface="Arial" pitchFamily="34" charset="0"/>
              </a:rPr>
              <a:t>Worst-case critical section length </a:t>
            </a:r>
            <a:r>
              <a:rPr lang="en-GB" altLang="zh-CN" sz="2000" dirty="0">
                <a:solidFill>
                  <a:srgbClr val="000000"/>
                </a:solidFill>
                <a:latin typeface="Arial" pitchFamily="34" charset="0"/>
                <a:ea typeface="宋体" pitchFamily="2" charset="-122"/>
                <a:cs typeface="Arial" pitchFamily="34" charset="0"/>
              </a:rPr>
              <a:t>after cleanup still not </a:t>
            </a:r>
            <a:r>
              <a:rPr lang="en-GB" altLang="zh-CN" sz="2000" dirty="0" smtClean="0">
                <a:solidFill>
                  <a:srgbClr val="000000"/>
                </a:solidFill>
                <a:latin typeface="Arial" pitchFamily="34" charset="0"/>
                <a:ea typeface="宋体" pitchFamily="2" charset="-122"/>
                <a:cs typeface="Arial" pitchFamily="34" charset="0"/>
              </a:rPr>
              <a:t>acceptable</a:t>
            </a:r>
          </a:p>
          <a:p>
            <a:pPr marL="714375" lvl="1" indent="-228600">
              <a:spcBef>
                <a:spcPts val="500"/>
              </a:spcBef>
              <a:buFont typeface="Arial" pitchFamily="34" charset="0"/>
              <a:buChar char="–"/>
              <a:tabLst>
                <a:tab pos="315913" algn="l"/>
                <a:tab pos="773113" algn="l"/>
                <a:tab pos="1230313" algn="l"/>
                <a:tab pos="1687513" algn="l"/>
                <a:tab pos="2144713" algn="l"/>
                <a:tab pos="2601913" algn="l"/>
                <a:tab pos="3059113" algn="l"/>
                <a:tab pos="3516313" algn="l"/>
                <a:tab pos="3973513" algn="l"/>
                <a:tab pos="4430713" algn="l"/>
                <a:tab pos="4887913" algn="l"/>
                <a:tab pos="5345113" algn="l"/>
                <a:tab pos="5802313" algn="l"/>
                <a:tab pos="6259513" algn="l"/>
                <a:tab pos="6716713" algn="l"/>
                <a:tab pos="7173913" algn="l"/>
                <a:tab pos="7631113" algn="l"/>
                <a:tab pos="8088313" algn="l"/>
                <a:tab pos="8545513" algn="l"/>
                <a:tab pos="9002713" algn="l"/>
                <a:tab pos="9459913" algn="l"/>
              </a:tabLst>
            </a:pPr>
            <a:r>
              <a:rPr lang="en-GB" altLang="zh-CN" sz="2000" dirty="0" smtClean="0">
                <a:solidFill>
                  <a:srgbClr val="000000"/>
                </a:solidFill>
                <a:latin typeface="Arial" pitchFamily="34" charset="0"/>
                <a:ea typeface="宋体" pitchFamily="2" charset="-122"/>
                <a:cs typeface="Arial" pitchFamily="34" charset="0"/>
              </a:rPr>
              <a:t>No control over 3</a:t>
            </a:r>
            <a:r>
              <a:rPr lang="en-GB" altLang="zh-CN" sz="2000" baseline="33000" dirty="0" smtClean="0">
                <a:solidFill>
                  <a:srgbClr val="000000"/>
                </a:solidFill>
                <a:latin typeface="Arial" pitchFamily="34" charset="0"/>
                <a:ea typeface="宋体" pitchFamily="2" charset="-122"/>
                <a:cs typeface="Arial" pitchFamily="34" charset="0"/>
              </a:rPr>
              <a:t>rd</a:t>
            </a:r>
            <a:r>
              <a:rPr lang="en-GB" altLang="zh-CN" sz="2000" dirty="0" smtClean="0">
                <a:solidFill>
                  <a:srgbClr val="000000"/>
                </a:solidFill>
                <a:latin typeface="Arial" pitchFamily="34" charset="0"/>
                <a:ea typeface="宋体" pitchFamily="2" charset="-122"/>
                <a:cs typeface="Arial" pitchFamily="34" charset="0"/>
              </a:rPr>
              <a:t> party drivers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idx="10"/>
          </p:nvPr>
        </p:nvSpPr>
        <p:spPr/>
        <p:txBody>
          <a:bodyPr/>
          <a:lstStyle/>
          <a:p>
            <a:r>
              <a:rPr lang="en-GB" altLang="zh-CN"/>
              <a:t>Brief History of Real-Time Linux - Linux World 2006</a:t>
            </a:r>
          </a:p>
        </p:txBody>
      </p:sp>
      <p:sp>
        <p:nvSpPr>
          <p:cNvPr id="5" name="灯片编号占位符 4"/>
          <p:cNvSpPr>
            <a:spLocks noGrp="1"/>
          </p:cNvSpPr>
          <p:nvPr>
            <p:ph type="sldNum" idx="11"/>
          </p:nvPr>
        </p:nvSpPr>
        <p:spPr/>
        <p:txBody>
          <a:bodyPr/>
          <a:lstStyle/>
          <a:p>
            <a:fld id="{7A59A9C9-FA99-462D-AD88-D7DF48BDDE90}" type="slidenum">
              <a:rPr lang="en-GB" altLang="zh-CN"/>
              <a:pPr/>
              <a:t>29</a:t>
            </a:fld>
            <a:endParaRPr lang="en-GB" altLang="zh-CN"/>
          </a:p>
        </p:txBody>
      </p:sp>
      <p:sp>
        <p:nvSpPr>
          <p:cNvPr id="12289" name="Rectangle 1"/>
          <p:cNvSpPr>
            <a:spLocks noGrp="1" noChangeArrowheads="1"/>
          </p:cNvSpPr>
          <p:nvPr>
            <p:ph type="title"/>
          </p:nvPr>
        </p:nvSpPr>
        <p:spPr>
          <a:xfrm>
            <a:off x="223838" y="228600"/>
            <a:ext cx="8234362" cy="522288"/>
          </a:xfrm>
          <a:ln/>
        </p:spPr>
        <p:txBody>
          <a:bodyPr>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a:ea typeface="宋体" pitchFamily="2" charset="-122"/>
              </a:rPr>
              <a:t>Real-Time Inhibitor: Interrupt Handlers</a:t>
            </a:r>
          </a:p>
        </p:txBody>
      </p:sp>
      <p:sp>
        <p:nvSpPr>
          <p:cNvPr id="12290" name="Rectangle 2"/>
          <p:cNvSpPr>
            <a:spLocks noGrp="1" noChangeArrowheads="1"/>
          </p:cNvSpPr>
          <p:nvPr>
            <p:ph type="body" idx="1"/>
          </p:nvPr>
        </p:nvSpPr>
        <p:spPr>
          <a:xfrm>
            <a:off x="304800" y="914400"/>
            <a:ext cx="8839200" cy="3874907"/>
          </a:xfrm>
          <a:ln/>
        </p:spPr>
        <p:txBody>
          <a:bodyPr>
            <a:spAutoFit/>
          </a:bodyPr>
          <a:lstStyle/>
          <a:p>
            <a:pPr marL="315913" indent="-315913">
              <a:lnSpc>
                <a:spcPct val="100000"/>
              </a:lnSpc>
              <a:buClr>
                <a:srgbClr val="009999"/>
              </a:buClr>
              <a:tabLst>
                <a:tab pos="315913"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altLang="zh-CN" dirty="0">
                <a:ea typeface="宋体" pitchFamily="2" charset="-122"/>
              </a:rPr>
              <a:t>Linux 2.6 Kernel: Unbounded IRQ subsystem latencies</a:t>
            </a:r>
          </a:p>
          <a:p>
            <a:pPr marL="714375" lvl="1" indent="-228600">
              <a:lnSpc>
                <a:spcPct val="100000"/>
              </a:lnSpc>
              <a:spcAft>
                <a:spcPts val="250"/>
              </a:spcAft>
              <a:tabLst>
                <a:tab pos="315913"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altLang="zh-CN" dirty="0" smtClean="0">
                <a:ea typeface="宋体" pitchFamily="2" charset="-122"/>
              </a:rPr>
              <a:t>Interrupts </a:t>
            </a:r>
            <a:r>
              <a:rPr lang="en-GB" altLang="zh-CN" dirty="0">
                <a:ea typeface="宋体" pitchFamily="2" charset="-122"/>
              </a:rPr>
              <a:t>cannot be </a:t>
            </a:r>
            <a:r>
              <a:rPr lang="en-GB" altLang="zh-CN" dirty="0" err="1">
                <a:ea typeface="宋体" pitchFamily="2" charset="-122"/>
              </a:rPr>
              <a:t>preempted</a:t>
            </a:r>
            <a:endParaRPr lang="en-GB" altLang="zh-CN" dirty="0">
              <a:ea typeface="宋体" pitchFamily="2" charset="-122"/>
            </a:endParaRPr>
          </a:p>
          <a:p>
            <a:pPr marL="714375" lvl="1" indent="-228600">
              <a:lnSpc>
                <a:spcPct val="100000"/>
              </a:lnSpc>
              <a:tabLst>
                <a:tab pos="315913"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altLang="zh-CN" dirty="0" smtClean="0">
                <a:ea typeface="宋体" pitchFamily="2" charset="-122"/>
              </a:rPr>
              <a:t>Interrupts always have higher priority than application tasks</a:t>
            </a:r>
            <a:endParaRPr lang="en-GB" altLang="zh-CN" dirty="0">
              <a:ea typeface="宋体" pitchFamily="2" charset="-122"/>
            </a:endParaRPr>
          </a:p>
          <a:p>
            <a:pPr marL="998538" lvl="2" indent="-146050">
              <a:lnSpc>
                <a:spcPct val="100000"/>
              </a:lnSpc>
              <a:spcAft>
                <a:spcPts val="250"/>
              </a:spcAft>
              <a:tabLst>
                <a:tab pos="315913"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altLang="zh-CN" dirty="0" smtClean="0">
                <a:ea typeface="宋体" pitchFamily="2" charset="-122"/>
              </a:rPr>
              <a:t>Interrupt handlers </a:t>
            </a:r>
            <a:r>
              <a:rPr lang="en-GB" altLang="zh-CN" dirty="0">
                <a:ea typeface="宋体" pitchFamily="2" charset="-122"/>
              </a:rPr>
              <a:t>always </a:t>
            </a:r>
            <a:r>
              <a:rPr lang="en-GB" altLang="zh-CN" dirty="0" err="1" smtClean="0">
                <a:ea typeface="宋体" pitchFamily="2" charset="-122"/>
              </a:rPr>
              <a:t>preempt</a:t>
            </a:r>
            <a:r>
              <a:rPr lang="en-GB" altLang="zh-CN" dirty="0" smtClean="0">
                <a:ea typeface="宋体" pitchFamily="2" charset="-122"/>
              </a:rPr>
              <a:t> application tasks unconditionally</a:t>
            </a:r>
          </a:p>
          <a:p>
            <a:pPr marL="998538" lvl="2" indent="-146050">
              <a:spcAft>
                <a:spcPts val="250"/>
              </a:spcAft>
              <a:tabLst>
                <a:tab pos="315913"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altLang="zh-CN" dirty="0" smtClean="0">
                <a:ea typeface="宋体" pitchFamily="2" charset="-122"/>
              </a:rPr>
              <a:t>Task latency increases with hardware-interrupt load</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smtClean="0">
                <a:ea typeface="宋体" pitchFamily="2" charset="-122"/>
              </a:rPr>
              <a:t>Hard or Soft?</a:t>
            </a:r>
          </a:p>
        </p:txBody>
      </p:sp>
      <p:sp>
        <p:nvSpPr>
          <p:cNvPr id="8195" name="Rectangle 3" descr="Rectangle: Click to edit Master text styles&#10;Second level&#10;Third level&#10;Fourth level&#10;Fifth level"/>
          <p:cNvSpPr>
            <a:spLocks noGrp="1" noChangeArrowheads="1"/>
          </p:cNvSpPr>
          <p:nvPr>
            <p:ph type="body" idx="1"/>
          </p:nvPr>
        </p:nvSpPr>
        <p:spPr/>
        <p:txBody>
          <a:bodyPr>
            <a:normAutofit fontScale="92500" lnSpcReduction="10000"/>
          </a:bodyPr>
          <a:lstStyle/>
          <a:p>
            <a:pPr eaLnBrk="1" hangingPunct="1"/>
            <a:r>
              <a:rPr lang="en-US" altLang="zh-CN" smtClean="0">
                <a:ea typeface="宋体" pitchFamily="2" charset="-122"/>
              </a:rPr>
              <a:t>Hard real-time systems cannot afford to miss any deadlines </a:t>
            </a:r>
          </a:p>
          <a:p>
            <a:pPr lvl="1" eaLnBrk="1" hangingPunct="1"/>
            <a:r>
              <a:rPr lang="en-US" altLang="zh-CN" smtClean="0">
                <a:ea typeface="宋体" pitchFamily="2" charset="-122"/>
              </a:rPr>
              <a:t>Engine control</a:t>
            </a:r>
          </a:p>
          <a:p>
            <a:pPr lvl="1" eaLnBrk="1" hangingPunct="1"/>
            <a:r>
              <a:rPr lang="en-US" altLang="zh-CN" smtClean="0">
                <a:ea typeface="宋体" pitchFamily="2" charset="-122"/>
              </a:rPr>
              <a:t>X-by-wire</a:t>
            </a:r>
          </a:p>
          <a:p>
            <a:pPr lvl="1" eaLnBrk="1" hangingPunct="1"/>
            <a:r>
              <a:rPr lang="en-US" altLang="zh-CN" smtClean="0">
                <a:ea typeface="宋体" pitchFamily="2" charset="-122"/>
              </a:rPr>
              <a:t>VxWorks, OSEKWorks, QNX</a:t>
            </a:r>
          </a:p>
          <a:p>
            <a:pPr eaLnBrk="1" hangingPunct="1"/>
            <a:r>
              <a:rPr lang="en-US" altLang="zh-CN" smtClean="0">
                <a:ea typeface="宋体" pitchFamily="2" charset="-122"/>
              </a:rPr>
              <a:t>Soft real-time systems can afford occasional deadline misses</a:t>
            </a:r>
          </a:p>
          <a:p>
            <a:pPr lvl="1" eaLnBrk="1" hangingPunct="1"/>
            <a:r>
              <a:rPr lang="en-US" altLang="zh-CN" smtClean="0">
                <a:ea typeface="宋体" pitchFamily="2" charset="-122"/>
              </a:rPr>
              <a:t>In-vehicle multimedia</a:t>
            </a:r>
          </a:p>
          <a:p>
            <a:pPr lvl="1" eaLnBrk="1" hangingPunct="1"/>
            <a:r>
              <a:rPr lang="en-US" altLang="zh-CN" smtClean="0">
                <a:ea typeface="宋体" pitchFamily="2" charset="-122"/>
              </a:rPr>
              <a:t>Windows CE</a:t>
            </a:r>
          </a:p>
          <a:p>
            <a:pPr eaLnBrk="1" hangingPunct="1"/>
            <a:r>
              <a:rPr lang="en-US" altLang="zh-CN" smtClean="0">
                <a:ea typeface="宋体" pitchFamily="2" charset="-122"/>
              </a:rPr>
              <a:t>Non-real-time systems</a:t>
            </a:r>
          </a:p>
          <a:p>
            <a:pPr lvl="1" eaLnBrk="1" hangingPunct="1"/>
            <a:r>
              <a:rPr lang="en-US" altLang="zh-CN" smtClean="0">
                <a:ea typeface="宋体" pitchFamily="2" charset="-122"/>
              </a:rPr>
              <a:t>Do they really exist?</a:t>
            </a:r>
          </a:p>
        </p:txBody>
      </p:sp>
    </p:spTree>
    <p:extLst>
      <p:ext uri="{BB962C8B-B14F-4D97-AF65-F5344CB8AC3E}">
        <p14:creationId xmlns:p14="http://schemas.microsoft.com/office/powerpoint/2010/main" val="14079427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idx="10"/>
          </p:nvPr>
        </p:nvSpPr>
        <p:spPr/>
        <p:txBody>
          <a:bodyPr/>
          <a:lstStyle/>
          <a:p>
            <a:r>
              <a:rPr lang="en-GB" altLang="zh-CN"/>
              <a:t>Brief History of Real-Time Linux - Linux World 2006</a:t>
            </a:r>
          </a:p>
        </p:txBody>
      </p:sp>
      <p:sp>
        <p:nvSpPr>
          <p:cNvPr id="5" name="灯片编号占位符 4"/>
          <p:cNvSpPr>
            <a:spLocks noGrp="1"/>
          </p:cNvSpPr>
          <p:nvPr>
            <p:ph type="sldNum" idx="11"/>
          </p:nvPr>
        </p:nvSpPr>
        <p:spPr/>
        <p:txBody>
          <a:bodyPr/>
          <a:lstStyle/>
          <a:p>
            <a:fld id="{0086BE64-63B1-4622-ADEF-63DEF7AC1241}" type="slidenum">
              <a:rPr lang="en-GB" altLang="zh-CN"/>
              <a:pPr/>
              <a:t>30</a:t>
            </a:fld>
            <a:endParaRPr lang="en-GB" altLang="zh-CN"/>
          </a:p>
        </p:txBody>
      </p:sp>
      <p:sp>
        <p:nvSpPr>
          <p:cNvPr id="13313" name="Rectangle 1"/>
          <p:cNvSpPr>
            <a:spLocks noGrp="1" noChangeArrowheads="1"/>
          </p:cNvSpPr>
          <p:nvPr>
            <p:ph type="title"/>
          </p:nvPr>
        </p:nvSpPr>
        <p:spPr>
          <a:xfrm>
            <a:off x="223838" y="228600"/>
            <a:ext cx="8234362" cy="522288"/>
          </a:xfrm>
          <a:ln/>
        </p:spPr>
        <p:txBody>
          <a:bodyPr>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a:ea typeface="宋体" pitchFamily="2" charset="-122"/>
              </a:rPr>
              <a:t>Real-Time Inhibitor: Legacy Locking</a:t>
            </a:r>
          </a:p>
        </p:txBody>
      </p:sp>
      <p:sp>
        <p:nvSpPr>
          <p:cNvPr id="13314" name="Rectangle 2"/>
          <p:cNvSpPr>
            <a:spLocks noGrp="1" noChangeArrowheads="1"/>
          </p:cNvSpPr>
          <p:nvPr>
            <p:ph type="body" idx="1"/>
          </p:nvPr>
        </p:nvSpPr>
        <p:spPr>
          <a:xfrm>
            <a:off x="304800" y="914400"/>
            <a:ext cx="8839200" cy="5618602"/>
          </a:xfrm>
          <a:ln/>
        </p:spPr>
        <p:txBody>
          <a:bodyPr>
            <a:normAutofit fontScale="92500"/>
          </a:bodyPr>
          <a:lstStyle/>
          <a:p>
            <a:pPr marL="315913" indent="-315913">
              <a:lnSpc>
                <a:spcPct val="100000"/>
              </a:lnSpc>
              <a:buClr>
                <a:srgbClr val="009999"/>
              </a:buClr>
              <a:tabLst>
                <a:tab pos="315913"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altLang="zh-CN" dirty="0">
                <a:ea typeface="宋体" pitchFamily="2" charset="-122"/>
              </a:rPr>
              <a:t>Existing Locking Subsystems are not Priority-Aware</a:t>
            </a:r>
          </a:p>
          <a:p>
            <a:pPr marL="714375" lvl="1" indent="-228600">
              <a:lnSpc>
                <a:spcPct val="100000"/>
              </a:lnSpc>
              <a:spcAft>
                <a:spcPts val="250"/>
              </a:spcAft>
              <a:tabLst>
                <a:tab pos="315913"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altLang="zh-CN" dirty="0">
                <a:ea typeface="宋体" pitchFamily="2" charset="-122"/>
              </a:rPr>
              <a:t>System semaphore</a:t>
            </a:r>
          </a:p>
          <a:p>
            <a:pPr lvl="2">
              <a:lnSpc>
                <a:spcPts val="2388"/>
              </a:lnSpc>
              <a:tabLst>
                <a:tab pos="315913"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altLang="zh-CN" dirty="0" smtClean="0">
                <a:ea typeface="宋体" pitchFamily="2" charset="-122"/>
              </a:rPr>
              <a:t>No </a:t>
            </a:r>
            <a:r>
              <a:rPr lang="en-GB" altLang="zh-CN" dirty="0">
                <a:ea typeface="宋体" pitchFamily="2" charset="-122"/>
              </a:rPr>
              <a:t>support for priority inheritance</a:t>
            </a:r>
          </a:p>
          <a:p>
            <a:pPr lvl="2">
              <a:lnSpc>
                <a:spcPts val="2388"/>
              </a:lnSpc>
              <a:tabLst>
                <a:tab pos="315913"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altLang="zh-CN" dirty="0">
                <a:ea typeface="宋体" pitchFamily="2" charset="-122"/>
              </a:rPr>
              <a:t>No priority ordering of waiters</a:t>
            </a:r>
          </a:p>
          <a:p>
            <a:pPr marL="714375" lvl="1" indent="-228600">
              <a:lnSpc>
                <a:spcPct val="100000"/>
              </a:lnSpc>
              <a:spcAft>
                <a:spcPts val="250"/>
              </a:spcAft>
              <a:tabLst>
                <a:tab pos="315913"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altLang="zh-CN" dirty="0">
                <a:ea typeface="宋体" pitchFamily="2" charset="-122"/>
              </a:rPr>
              <a:t>Big Kernel Lock (BKL) </a:t>
            </a:r>
          </a:p>
          <a:p>
            <a:pPr lvl="2">
              <a:lnSpc>
                <a:spcPts val="2388"/>
              </a:lnSpc>
              <a:tabLst>
                <a:tab pos="315913"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altLang="zh-CN" dirty="0">
                <a:ea typeface="宋体" pitchFamily="2" charset="-122"/>
              </a:rPr>
              <a:t>Originally non-</a:t>
            </a:r>
            <a:r>
              <a:rPr lang="en-GB" altLang="zh-CN" dirty="0" err="1">
                <a:ea typeface="宋体" pitchFamily="2" charset="-122"/>
              </a:rPr>
              <a:t>preemptible</a:t>
            </a:r>
            <a:r>
              <a:rPr lang="en-GB" altLang="zh-CN" dirty="0">
                <a:ea typeface="宋体" pitchFamily="2" charset="-122"/>
              </a:rPr>
              <a:t>, now </a:t>
            </a:r>
            <a:r>
              <a:rPr lang="en-GB" altLang="zh-CN" dirty="0" err="1">
                <a:ea typeface="宋体" pitchFamily="2" charset="-122"/>
              </a:rPr>
              <a:t>preemptible</a:t>
            </a:r>
            <a:r>
              <a:rPr lang="en-GB" altLang="zh-CN" dirty="0">
                <a:ea typeface="宋体" pitchFamily="2" charset="-122"/>
              </a:rPr>
              <a:t> using system semaphore</a:t>
            </a:r>
          </a:p>
          <a:p>
            <a:pPr lvl="3">
              <a:lnSpc>
                <a:spcPts val="2388"/>
              </a:lnSpc>
              <a:tabLst>
                <a:tab pos="315913"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altLang="zh-CN" dirty="0">
                <a:ea typeface="宋体" pitchFamily="2" charset="-122"/>
              </a:rPr>
              <a:t>Can be released by blocking tasks, re-acquired upon wake-up</a:t>
            </a:r>
          </a:p>
          <a:p>
            <a:pPr lvl="2">
              <a:lnSpc>
                <a:spcPts val="2388"/>
              </a:lnSpc>
              <a:tabLst>
                <a:tab pos="315913"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altLang="zh-CN" dirty="0">
                <a:ea typeface="宋体" pitchFamily="2" charset="-122"/>
              </a:rPr>
              <a:t>No priority-awareness, or priority inheritance for contending tasks</a:t>
            </a:r>
          </a:p>
          <a:p>
            <a:pPr marL="714375" lvl="1" indent="-228600">
              <a:lnSpc>
                <a:spcPct val="100000"/>
              </a:lnSpc>
              <a:spcAft>
                <a:spcPts val="250"/>
              </a:spcAft>
              <a:tabLst>
                <a:tab pos="315913"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altLang="zh-CN" dirty="0">
                <a:ea typeface="宋体" pitchFamily="2" charset="-122"/>
              </a:rPr>
              <a:t>RCU (Read-Copy-Update) Locks in Network subsystem </a:t>
            </a:r>
          </a:p>
          <a:p>
            <a:pPr lvl="2">
              <a:lnSpc>
                <a:spcPts val="2388"/>
              </a:lnSpc>
              <a:tabLst>
                <a:tab pos="315913"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altLang="zh-CN" dirty="0">
                <a:ea typeface="宋体" pitchFamily="2" charset="-122"/>
              </a:rPr>
              <a:t>Read-optimized cached locking requiring race-free invalidation</a:t>
            </a:r>
          </a:p>
          <a:p>
            <a:pPr marL="714375" lvl="1" indent="-228600">
              <a:lnSpc>
                <a:spcPct val="100000"/>
              </a:lnSpc>
              <a:spcAft>
                <a:spcPts val="250"/>
              </a:spcAft>
              <a:tabLst>
                <a:tab pos="315913"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altLang="zh-CN" dirty="0">
                <a:ea typeface="宋体" pitchFamily="2" charset="-122"/>
              </a:rPr>
              <a:t>Read – Write Locks</a:t>
            </a:r>
          </a:p>
          <a:p>
            <a:pPr lvl="2">
              <a:lnSpc>
                <a:spcPts val="2388"/>
              </a:lnSpc>
              <a:tabLst>
                <a:tab pos="315913"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altLang="zh-CN" dirty="0">
                <a:ea typeface="宋体" pitchFamily="2" charset="-122"/>
              </a:rPr>
              <a:t>Classical blocking / starvation issues with no priority awareness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smtClean="0">
                <a:ea typeface="宋体" charset="-122"/>
              </a:rPr>
              <a:t>Priority Inversion</a:t>
            </a:r>
            <a:endParaRPr lang="zh-CN" altLang="zh-CN" smtClean="0">
              <a:ea typeface="宋体" charset="-122"/>
            </a:endParaRPr>
          </a:p>
        </p:txBody>
      </p:sp>
      <p:sp>
        <p:nvSpPr>
          <p:cNvPr id="15363" name="Rectangle 3" descr="Rectangle: Click to edit Master text styles&#10;Second level&#10;Third level&#10;Fourth level&#10;Fifth level"/>
          <p:cNvSpPr>
            <a:spLocks noGrp="1" noChangeArrowheads="1"/>
          </p:cNvSpPr>
          <p:nvPr>
            <p:ph type="body" idx="1"/>
          </p:nvPr>
        </p:nvSpPr>
        <p:spPr>
          <a:xfrm>
            <a:off x="228600" y="4751388"/>
            <a:ext cx="8759825" cy="1801812"/>
          </a:xfrm>
        </p:spPr>
        <p:txBody>
          <a:bodyPr/>
          <a:lstStyle/>
          <a:p>
            <a:pPr eaLnBrk="1" hangingPunct="1"/>
            <a:r>
              <a:rPr lang="en-US" altLang="zh-CN" smtClean="0">
                <a:ea typeface="宋体" charset="-122"/>
              </a:rPr>
              <a:t>Priority inversion:</a:t>
            </a:r>
          </a:p>
          <a:p>
            <a:pPr lvl="1" eaLnBrk="1" hangingPunct="1"/>
            <a:r>
              <a:rPr lang="en-US" altLang="zh-CN" smtClean="0">
                <a:ea typeface="宋体" charset="-122"/>
              </a:rPr>
              <a:t>Tau</a:t>
            </a:r>
            <a:r>
              <a:rPr lang="en-US" altLang="zh-CN" baseline="-25000" smtClean="0">
                <a:ea typeface="宋体" charset="-122"/>
              </a:rPr>
              <a:t>1</a:t>
            </a:r>
            <a:r>
              <a:rPr lang="en-US" altLang="zh-CN" smtClean="0">
                <a:ea typeface="宋体" charset="-122"/>
              </a:rPr>
              <a:t> is delayed by Tau</a:t>
            </a:r>
            <a:r>
              <a:rPr lang="en-US" altLang="zh-CN" baseline="-25000" smtClean="0">
                <a:ea typeface="宋体" charset="-122"/>
              </a:rPr>
              <a:t>2 </a:t>
            </a:r>
            <a:r>
              <a:rPr lang="en-US" altLang="zh-CN" smtClean="0">
                <a:ea typeface="宋体" charset="-122"/>
              </a:rPr>
              <a:t>for an unbounded amount of time</a:t>
            </a:r>
            <a:endParaRPr lang="zh-CN" altLang="zh-CN" baseline="-25000" smtClean="0">
              <a:ea typeface="宋体" charset="-122"/>
            </a:endParaRPr>
          </a:p>
        </p:txBody>
      </p:sp>
      <p:pic>
        <p:nvPicPr>
          <p:cNvPr id="15364" name="Picture 4"/>
          <p:cNvPicPr>
            <a:picLocks noChangeAspect="1" noChangeArrowheads="1"/>
          </p:cNvPicPr>
          <p:nvPr/>
        </p:nvPicPr>
        <p:blipFill>
          <a:blip r:embed="rId3"/>
          <a:srcRect/>
          <a:stretch>
            <a:fillRect/>
          </a:stretch>
        </p:blipFill>
        <p:spPr bwMode="auto">
          <a:xfrm>
            <a:off x="914400" y="152400"/>
            <a:ext cx="7797800" cy="4598988"/>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endParaRPr lang="zh-CN" altLang="zh-CN" smtClean="0">
              <a:ea typeface="宋体" charset="-122"/>
            </a:endParaRPr>
          </a:p>
        </p:txBody>
      </p:sp>
      <p:sp>
        <p:nvSpPr>
          <p:cNvPr id="21507" name="Rectangle 3" descr="Rectangle: Click to edit Master text styles&#10;Second level&#10;Third level&#10;Fourth level&#10;Fifth level"/>
          <p:cNvSpPr>
            <a:spLocks noGrp="1" noChangeArrowheads="1"/>
          </p:cNvSpPr>
          <p:nvPr>
            <p:ph type="body" idx="1"/>
          </p:nvPr>
        </p:nvSpPr>
        <p:spPr/>
        <p:txBody>
          <a:bodyPr/>
          <a:lstStyle/>
          <a:p>
            <a:pPr eaLnBrk="1" hangingPunct="1"/>
            <a:endParaRPr lang="zh-CN" altLang="zh-CN" smtClean="0">
              <a:ea typeface="宋体" charset="-122"/>
            </a:endParaRPr>
          </a:p>
        </p:txBody>
      </p:sp>
      <p:pic>
        <p:nvPicPr>
          <p:cNvPr id="21508" name="Picture 4"/>
          <p:cNvPicPr>
            <a:picLocks noChangeAspect="1" noChangeArrowheads="1"/>
          </p:cNvPicPr>
          <p:nvPr/>
        </p:nvPicPr>
        <p:blipFill>
          <a:blip r:embed="rId3"/>
          <a:srcRect/>
          <a:stretch>
            <a:fillRect/>
          </a:stretch>
        </p:blipFill>
        <p:spPr bwMode="auto">
          <a:xfrm>
            <a:off x="228600" y="317500"/>
            <a:ext cx="8759825" cy="6018213"/>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endParaRPr lang="zh-CN" altLang="zh-CN" smtClean="0">
              <a:ea typeface="宋体" charset="-122"/>
            </a:endParaRPr>
          </a:p>
        </p:txBody>
      </p:sp>
      <p:sp>
        <p:nvSpPr>
          <p:cNvPr id="22531" name="Rectangle 3" descr="Rectangle: Click to edit Master text styles&#10;Second level&#10;Third level&#10;Fourth level&#10;Fifth level"/>
          <p:cNvSpPr>
            <a:spLocks noGrp="1" noChangeArrowheads="1"/>
          </p:cNvSpPr>
          <p:nvPr>
            <p:ph type="body" idx="1"/>
          </p:nvPr>
        </p:nvSpPr>
        <p:spPr/>
        <p:txBody>
          <a:bodyPr/>
          <a:lstStyle/>
          <a:p>
            <a:pPr eaLnBrk="1" hangingPunct="1"/>
            <a:endParaRPr lang="zh-CN" altLang="zh-CN" smtClean="0">
              <a:ea typeface="宋体" charset="-122"/>
            </a:endParaRPr>
          </a:p>
        </p:txBody>
      </p:sp>
      <p:pic>
        <p:nvPicPr>
          <p:cNvPr id="22532" name="Picture 4"/>
          <p:cNvPicPr>
            <a:picLocks noChangeAspect="1" noChangeArrowheads="1"/>
          </p:cNvPicPr>
          <p:nvPr/>
        </p:nvPicPr>
        <p:blipFill>
          <a:blip r:embed="rId3"/>
          <a:srcRect/>
          <a:stretch>
            <a:fillRect/>
          </a:stretch>
        </p:blipFill>
        <p:spPr bwMode="auto">
          <a:xfrm>
            <a:off x="228600" y="152400"/>
            <a:ext cx="8759825" cy="6340475"/>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idx="10"/>
          </p:nvPr>
        </p:nvSpPr>
        <p:spPr/>
        <p:txBody>
          <a:bodyPr/>
          <a:lstStyle/>
          <a:p>
            <a:r>
              <a:rPr lang="en-GB" altLang="zh-CN"/>
              <a:t>Brief History of Real-Time Linux - Linux World 2006</a:t>
            </a:r>
          </a:p>
        </p:txBody>
      </p:sp>
      <p:sp>
        <p:nvSpPr>
          <p:cNvPr id="5" name="灯片编号占位符 4"/>
          <p:cNvSpPr>
            <a:spLocks noGrp="1"/>
          </p:cNvSpPr>
          <p:nvPr>
            <p:ph type="sldNum" idx="11"/>
          </p:nvPr>
        </p:nvSpPr>
        <p:spPr/>
        <p:txBody>
          <a:bodyPr/>
          <a:lstStyle/>
          <a:p>
            <a:fld id="{3AF6C4B0-FF9C-4F72-B8FD-34A74ECCAD29}" type="slidenum">
              <a:rPr lang="en-GB" altLang="zh-CN"/>
              <a:pPr/>
              <a:t>34</a:t>
            </a:fld>
            <a:endParaRPr lang="en-GB" altLang="zh-CN"/>
          </a:p>
        </p:txBody>
      </p:sp>
      <p:sp>
        <p:nvSpPr>
          <p:cNvPr id="14337" name="Rectangle 1"/>
          <p:cNvSpPr>
            <a:spLocks noGrp="1" noChangeArrowheads="1"/>
          </p:cNvSpPr>
          <p:nvPr>
            <p:ph type="title"/>
          </p:nvPr>
        </p:nvSpPr>
        <p:spPr>
          <a:xfrm>
            <a:off x="152400" y="152400"/>
            <a:ext cx="8234363" cy="522288"/>
          </a:xfrm>
          <a:ln/>
        </p:spPr>
        <p:txBody>
          <a:bodyPr>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a:ea typeface="宋体" pitchFamily="2" charset="-122"/>
              </a:rPr>
              <a:t>The Fully Preemptible Linux Kernel</a:t>
            </a:r>
          </a:p>
        </p:txBody>
      </p:sp>
      <p:sp>
        <p:nvSpPr>
          <p:cNvPr id="14338" name="Rectangle 2"/>
          <p:cNvSpPr>
            <a:spLocks noGrp="1" noChangeArrowheads="1"/>
          </p:cNvSpPr>
          <p:nvPr>
            <p:ph type="body" idx="1"/>
          </p:nvPr>
        </p:nvSpPr>
        <p:spPr>
          <a:xfrm>
            <a:off x="152400" y="914400"/>
            <a:ext cx="8839200" cy="2891048"/>
          </a:xfrm>
          <a:ln/>
        </p:spPr>
        <p:txBody>
          <a:bodyPr>
            <a:spAutoFit/>
          </a:bodyPr>
          <a:lstStyle/>
          <a:p>
            <a:pPr marL="457200" indent="-457200">
              <a:lnSpc>
                <a:spcPct val="100000"/>
              </a:lnSpc>
              <a:buClr>
                <a:srgbClr val="009999"/>
              </a:buClr>
              <a:tabLst>
                <a:tab pos="457200" algn="l"/>
                <a:tab pos="593725" algn="l"/>
                <a:tab pos="1050925" algn="l"/>
                <a:tab pos="1508125" algn="l"/>
                <a:tab pos="1965325" algn="l"/>
                <a:tab pos="2422525" algn="l"/>
                <a:tab pos="2879725" algn="l"/>
                <a:tab pos="3336925" algn="l"/>
                <a:tab pos="3794125" algn="l"/>
                <a:tab pos="4251325" algn="l"/>
                <a:tab pos="4708525" algn="l"/>
                <a:tab pos="5165725" algn="l"/>
                <a:tab pos="5622925" algn="l"/>
                <a:tab pos="6080125" algn="l"/>
                <a:tab pos="6537325" algn="l"/>
                <a:tab pos="6994525" algn="l"/>
                <a:tab pos="7451725" algn="l"/>
                <a:tab pos="7908925" algn="l"/>
                <a:tab pos="8366125" algn="l"/>
                <a:tab pos="8823325" algn="l"/>
                <a:tab pos="9280525" algn="l"/>
              </a:tabLst>
            </a:pPr>
            <a:r>
              <a:rPr lang="en-GB" altLang="zh-CN" dirty="0">
                <a:ea typeface="宋体" pitchFamily="2" charset="-122"/>
              </a:rPr>
              <a:t>Dramatic Reduction in 2.6 </a:t>
            </a:r>
            <a:r>
              <a:rPr lang="en-GB" altLang="zh-CN" dirty="0" err="1">
                <a:ea typeface="宋体" pitchFamily="2" charset="-122"/>
              </a:rPr>
              <a:t>Preemption</a:t>
            </a:r>
            <a:r>
              <a:rPr lang="en-GB" altLang="zh-CN" dirty="0">
                <a:ea typeface="宋体" pitchFamily="2" charset="-122"/>
              </a:rPr>
              <a:t> Latencies</a:t>
            </a:r>
          </a:p>
          <a:p>
            <a:pPr marL="865188" lvl="1" indent="-365125">
              <a:lnSpc>
                <a:spcPct val="100000"/>
              </a:lnSpc>
              <a:tabLst>
                <a:tab pos="457200" algn="l"/>
                <a:tab pos="593725" algn="l"/>
                <a:tab pos="1050925" algn="l"/>
                <a:tab pos="1508125" algn="l"/>
                <a:tab pos="1965325" algn="l"/>
                <a:tab pos="2422525" algn="l"/>
                <a:tab pos="2879725" algn="l"/>
                <a:tab pos="3336925" algn="l"/>
                <a:tab pos="3794125" algn="l"/>
                <a:tab pos="4251325" algn="l"/>
                <a:tab pos="4708525" algn="l"/>
                <a:tab pos="5165725" algn="l"/>
                <a:tab pos="5622925" algn="l"/>
                <a:tab pos="6080125" algn="l"/>
                <a:tab pos="6537325" algn="l"/>
                <a:tab pos="6994525" algn="l"/>
                <a:tab pos="7451725" algn="l"/>
                <a:tab pos="7908925" algn="l"/>
                <a:tab pos="8366125" algn="l"/>
                <a:tab pos="8823325" algn="l"/>
                <a:tab pos="9280525" algn="l"/>
              </a:tabLst>
            </a:pPr>
            <a:r>
              <a:rPr lang="en-GB" altLang="zh-CN" dirty="0">
                <a:ea typeface="宋体" pitchFamily="2" charset="-122"/>
              </a:rPr>
              <a:t>Multiple Concurrent Tasks in Independent Critical Sections</a:t>
            </a:r>
          </a:p>
          <a:p>
            <a:pPr marL="865188" lvl="1" indent="-365125">
              <a:lnSpc>
                <a:spcPct val="100000"/>
              </a:lnSpc>
              <a:tabLst>
                <a:tab pos="457200" algn="l"/>
                <a:tab pos="593725" algn="l"/>
                <a:tab pos="1050925" algn="l"/>
                <a:tab pos="1508125" algn="l"/>
                <a:tab pos="1965325" algn="l"/>
                <a:tab pos="2422525" algn="l"/>
                <a:tab pos="2879725" algn="l"/>
                <a:tab pos="3336925" algn="l"/>
                <a:tab pos="3794125" algn="l"/>
                <a:tab pos="4251325" algn="l"/>
                <a:tab pos="4708525" algn="l"/>
                <a:tab pos="5165725" algn="l"/>
                <a:tab pos="5622925" algn="l"/>
                <a:tab pos="6080125" algn="l"/>
                <a:tab pos="6537325" algn="l"/>
                <a:tab pos="6994525" algn="l"/>
                <a:tab pos="7451725" algn="l"/>
                <a:tab pos="7908925" algn="l"/>
                <a:tab pos="8366125" algn="l"/>
                <a:tab pos="8823325" algn="l"/>
                <a:tab pos="9280525" algn="l"/>
              </a:tabLst>
            </a:pPr>
            <a:r>
              <a:rPr lang="en-GB" altLang="zh-CN" dirty="0">
                <a:ea typeface="宋体" pitchFamily="2" charset="-122"/>
              </a:rPr>
              <a:t>Generally Fully </a:t>
            </a:r>
            <a:r>
              <a:rPr lang="en-GB" altLang="zh-CN" dirty="0" err="1">
                <a:ea typeface="宋体" pitchFamily="2" charset="-122"/>
              </a:rPr>
              <a:t>Preemptible</a:t>
            </a:r>
            <a:r>
              <a:rPr lang="en-GB" altLang="zh-CN" dirty="0">
                <a:ea typeface="宋体" pitchFamily="2" charset="-122"/>
              </a:rPr>
              <a:t> </a:t>
            </a:r>
            <a:r>
              <a:rPr lang="en-GB" altLang="zh-CN" dirty="0">
                <a:latin typeface="Wingdings" pitchFamily="2" charset="2"/>
                <a:ea typeface="宋体" pitchFamily="2" charset="-122"/>
              </a:rPr>
              <a:t></a:t>
            </a:r>
            <a:r>
              <a:rPr lang="en-GB" altLang="zh-CN" dirty="0">
                <a:ea typeface="宋体" pitchFamily="2" charset="-122"/>
              </a:rPr>
              <a:t> “No Delays” </a:t>
            </a:r>
          </a:p>
          <a:p>
            <a:pPr lvl="2">
              <a:lnSpc>
                <a:spcPct val="100000"/>
              </a:lnSpc>
              <a:spcBef>
                <a:spcPts val="400"/>
              </a:spcBef>
              <a:tabLst>
                <a:tab pos="457200" algn="l"/>
                <a:tab pos="593725" algn="l"/>
                <a:tab pos="1050925" algn="l"/>
                <a:tab pos="1508125" algn="l"/>
                <a:tab pos="1965325" algn="l"/>
                <a:tab pos="2422525" algn="l"/>
                <a:tab pos="2879725" algn="l"/>
                <a:tab pos="3336925" algn="l"/>
                <a:tab pos="3794125" algn="l"/>
                <a:tab pos="4251325" algn="l"/>
                <a:tab pos="4708525" algn="l"/>
                <a:tab pos="5165725" algn="l"/>
                <a:tab pos="5622925" algn="l"/>
                <a:tab pos="6080125" algn="l"/>
                <a:tab pos="6537325" algn="l"/>
                <a:tab pos="6994525" algn="l"/>
                <a:tab pos="7451725" algn="l"/>
                <a:tab pos="7908925" algn="l"/>
                <a:tab pos="8366125" algn="l"/>
                <a:tab pos="8823325" algn="l"/>
                <a:tab pos="9280525" algn="l"/>
              </a:tabLst>
            </a:pPr>
            <a:r>
              <a:rPr lang="en-GB" altLang="zh-CN" dirty="0">
                <a:ea typeface="宋体" pitchFamily="2" charset="-122"/>
              </a:rPr>
              <a:t>Non-</a:t>
            </a:r>
            <a:r>
              <a:rPr lang="en-GB" altLang="zh-CN" dirty="0" err="1">
                <a:ea typeface="宋体" pitchFamily="2" charset="-122"/>
              </a:rPr>
              <a:t>preemptible</a:t>
            </a:r>
            <a:r>
              <a:rPr lang="en-GB" altLang="zh-CN" dirty="0">
                <a:ea typeface="宋体" pitchFamily="2" charset="-122"/>
              </a:rPr>
              <a:t>: </a:t>
            </a:r>
            <a:r>
              <a:rPr lang="en-GB" altLang="zh-CN" dirty="0" smtClean="0">
                <a:ea typeface="宋体" pitchFamily="2" charset="-122"/>
              </a:rPr>
              <a:t>lowest-level </a:t>
            </a:r>
            <a:r>
              <a:rPr lang="en-GB" altLang="zh-CN" dirty="0">
                <a:ea typeface="宋体" pitchFamily="2" charset="-122"/>
              </a:rPr>
              <a:t>interrupt management</a:t>
            </a:r>
          </a:p>
          <a:p>
            <a:pPr lvl="2">
              <a:lnSpc>
                <a:spcPct val="100000"/>
              </a:lnSpc>
              <a:spcBef>
                <a:spcPts val="400"/>
              </a:spcBef>
              <a:tabLst>
                <a:tab pos="457200" algn="l"/>
                <a:tab pos="593725" algn="l"/>
                <a:tab pos="1050925" algn="l"/>
                <a:tab pos="1508125" algn="l"/>
                <a:tab pos="1965325" algn="l"/>
                <a:tab pos="2422525" algn="l"/>
                <a:tab pos="2879725" algn="l"/>
                <a:tab pos="3336925" algn="l"/>
                <a:tab pos="3794125" algn="l"/>
                <a:tab pos="4251325" algn="l"/>
                <a:tab pos="4708525" algn="l"/>
                <a:tab pos="5165725" algn="l"/>
                <a:tab pos="5622925" algn="l"/>
                <a:tab pos="6080125" algn="l"/>
                <a:tab pos="6537325" algn="l"/>
                <a:tab pos="6994525" algn="l"/>
                <a:tab pos="7451725" algn="l"/>
                <a:tab pos="7908925" algn="l"/>
                <a:tab pos="8366125" algn="l"/>
                <a:tab pos="8823325" algn="l"/>
                <a:tab pos="9280525" algn="l"/>
              </a:tabLst>
            </a:pPr>
            <a:r>
              <a:rPr lang="en-GB" altLang="zh-CN" dirty="0">
                <a:ea typeface="宋体" pitchFamily="2" charset="-122"/>
              </a:rPr>
              <a:t>Non-</a:t>
            </a:r>
            <a:r>
              <a:rPr lang="en-GB" altLang="zh-CN" dirty="0" err="1">
                <a:ea typeface="宋体" pitchFamily="2" charset="-122"/>
              </a:rPr>
              <a:t>preemptible</a:t>
            </a:r>
            <a:r>
              <a:rPr lang="en-GB" altLang="zh-CN" dirty="0">
                <a:ea typeface="宋体" pitchFamily="2" charset="-122"/>
              </a:rPr>
              <a:t>: Scheduling and context switching </a:t>
            </a:r>
            <a:r>
              <a:rPr lang="en-GB" altLang="zh-CN" dirty="0" smtClean="0">
                <a:ea typeface="宋体" pitchFamily="2" charset="-122"/>
              </a:rPr>
              <a:t>code</a:t>
            </a:r>
            <a:endParaRPr lang="en-GB" altLang="zh-CN" dirty="0">
              <a:ea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idx="10"/>
          </p:nvPr>
        </p:nvSpPr>
        <p:spPr/>
        <p:txBody>
          <a:bodyPr/>
          <a:lstStyle/>
          <a:p>
            <a:r>
              <a:rPr lang="en-GB" altLang="zh-CN"/>
              <a:t>Brief History of Real-Time Linux - Linux World 2006</a:t>
            </a:r>
          </a:p>
        </p:txBody>
      </p:sp>
      <p:sp>
        <p:nvSpPr>
          <p:cNvPr id="5" name="灯片编号占位符 4"/>
          <p:cNvSpPr>
            <a:spLocks noGrp="1"/>
          </p:cNvSpPr>
          <p:nvPr>
            <p:ph type="sldNum" idx="11"/>
          </p:nvPr>
        </p:nvSpPr>
        <p:spPr/>
        <p:txBody>
          <a:bodyPr/>
          <a:lstStyle/>
          <a:p>
            <a:fld id="{148E1FCF-9290-464F-864B-9E7CE4E3C304}" type="slidenum">
              <a:rPr lang="en-GB" altLang="zh-CN"/>
              <a:pPr/>
              <a:t>35</a:t>
            </a:fld>
            <a:endParaRPr lang="en-GB" altLang="zh-CN"/>
          </a:p>
        </p:txBody>
      </p:sp>
      <p:sp>
        <p:nvSpPr>
          <p:cNvPr id="15361" name="Rectangle 1"/>
          <p:cNvSpPr>
            <a:spLocks noGrp="1" noChangeArrowheads="1"/>
          </p:cNvSpPr>
          <p:nvPr>
            <p:ph type="title"/>
          </p:nvPr>
        </p:nvSpPr>
        <p:spPr>
          <a:xfrm>
            <a:off x="152400" y="152400"/>
            <a:ext cx="8234363" cy="522288"/>
          </a:xfrm>
          <a:ln/>
        </p:spPr>
        <p:txBody>
          <a:bodyPr>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a:ea typeface="宋体" pitchFamily="2" charset="-122"/>
              </a:rPr>
              <a:t>Linux Real-Time Technology Overview</a:t>
            </a:r>
          </a:p>
        </p:txBody>
      </p:sp>
      <p:sp>
        <p:nvSpPr>
          <p:cNvPr id="15362" name="Rectangle 2"/>
          <p:cNvSpPr>
            <a:spLocks noGrp="1" noChangeArrowheads="1"/>
          </p:cNvSpPr>
          <p:nvPr>
            <p:ph type="body" idx="1"/>
          </p:nvPr>
        </p:nvSpPr>
        <p:spPr>
          <a:xfrm>
            <a:off x="304800" y="914400"/>
            <a:ext cx="8534400" cy="5907771"/>
          </a:xfrm>
          <a:ln/>
        </p:spPr>
        <p:txBody>
          <a:bodyPr>
            <a:spAutoFit/>
          </a:bodyPr>
          <a:lstStyle/>
          <a:p>
            <a:pPr>
              <a:lnSpc>
                <a:spcPct val="100000"/>
              </a:lnSpc>
              <a:buClr>
                <a:srgbClr val="009999"/>
              </a:buClr>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Linux 2.6 Kernel Real-Time Technology Enhancements</a:t>
            </a:r>
          </a:p>
          <a:p>
            <a:pPr lvl="1">
              <a:lnSpc>
                <a:spcPct val="100000"/>
              </a:lnSpc>
              <a:spcAft>
                <a:spcPts val="250"/>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err="1">
                <a:ea typeface="宋体" pitchFamily="2" charset="-122"/>
              </a:rPr>
              <a:t>Preemptible</a:t>
            </a:r>
            <a:r>
              <a:rPr lang="en-GB" altLang="zh-CN" dirty="0">
                <a:ea typeface="宋体" pitchFamily="2" charset="-122"/>
              </a:rPr>
              <a:t> Interrupt Handlers in Thread Context</a:t>
            </a:r>
          </a:p>
          <a:p>
            <a:pPr lvl="1">
              <a:lnSpc>
                <a:spcPct val="10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ea typeface="宋体" pitchFamily="2" charset="-122"/>
              </a:rPr>
              <a:t>Integrated </a:t>
            </a:r>
            <a:r>
              <a:rPr lang="en-GB" altLang="zh-CN" dirty="0">
                <a:ea typeface="宋体" pitchFamily="2" charset="-122"/>
              </a:rPr>
              <a:t>Kernel </a:t>
            </a:r>
            <a:r>
              <a:rPr lang="en-GB" altLang="zh-CN" dirty="0" err="1">
                <a:ea typeface="宋体" pitchFamily="2" charset="-122"/>
              </a:rPr>
              <a:t>Mutex</a:t>
            </a:r>
            <a:r>
              <a:rPr lang="en-GB" altLang="zh-CN" dirty="0">
                <a:ea typeface="宋体" pitchFamily="2" charset="-122"/>
              </a:rPr>
              <a:t> with Priority Inheritance (PI)</a:t>
            </a:r>
          </a:p>
          <a:p>
            <a:pPr lvl="2">
              <a:lnSpc>
                <a:spcPct val="100000"/>
              </a:lnSpc>
              <a:spcAft>
                <a:spcPts val="250"/>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err="1">
                <a:ea typeface="宋体" pitchFamily="2" charset="-122"/>
              </a:rPr>
              <a:t>Preemptible</a:t>
            </a:r>
            <a:r>
              <a:rPr lang="en-GB" altLang="zh-CN" dirty="0">
                <a:ea typeface="宋体" pitchFamily="2" charset="-122"/>
              </a:rPr>
              <a:t> PI </a:t>
            </a:r>
            <a:r>
              <a:rPr lang="en-GB" altLang="zh-CN" dirty="0" err="1">
                <a:ea typeface="宋体" pitchFamily="2" charset="-122"/>
              </a:rPr>
              <a:t>Mutex</a:t>
            </a:r>
            <a:r>
              <a:rPr lang="en-GB" altLang="zh-CN" dirty="0">
                <a:ea typeface="宋体" pitchFamily="2" charset="-122"/>
              </a:rPr>
              <a:t> protects Kernel Critical Sections</a:t>
            </a:r>
          </a:p>
          <a:p>
            <a:pPr lvl="1">
              <a:lnSpc>
                <a:spcPct val="100000"/>
              </a:lnSpc>
              <a:spcAft>
                <a:spcPts val="250"/>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PI </a:t>
            </a:r>
            <a:r>
              <a:rPr lang="en-GB" altLang="zh-CN" dirty="0" err="1">
                <a:ea typeface="宋体" pitchFamily="2" charset="-122"/>
              </a:rPr>
              <a:t>Mutex</a:t>
            </a:r>
            <a:r>
              <a:rPr lang="en-GB" altLang="zh-CN" dirty="0">
                <a:ea typeface="宋体" pitchFamily="2" charset="-122"/>
              </a:rPr>
              <a:t> Substituted for Non-</a:t>
            </a:r>
            <a:r>
              <a:rPr lang="en-GB" altLang="zh-CN" dirty="0" err="1">
                <a:ea typeface="宋体" pitchFamily="2" charset="-122"/>
              </a:rPr>
              <a:t>Preemptible</a:t>
            </a:r>
            <a:r>
              <a:rPr lang="en-GB" altLang="zh-CN" dirty="0">
                <a:ea typeface="宋体" pitchFamily="2" charset="-122"/>
              </a:rPr>
              <a:t> Kernel (SMP) Locks  </a:t>
            </a:r>
          </a:p>
          <a:p>
            <a:pPr lvl="2">
              <a:lnSpc>
                <a:spcPct val="10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Big Kernel Lock (BKL) converted to PI </a:t>
            </a:r>
            <a:r>
              <a:rPr lang="en-GB" altLang="zh-CN" dirty="0" err="1">
                <a:ea typeface="宋体" pitchFamily="2" charset="-122"/>
              </a:rPr>
              <a:t>Mutex</a:t>
            </a:r>
            <a:endParaRPr lang="en-GB" altLang="zh-CN" dirty="0">
              <a:ea typeface="宋体" pitchFamily="2" charset="-122"/>
            </a:endParaRPr>
          </a:p>
          <a:p>
            <a:pPr lvl="2">
              <a:lnSpc>
                <a:spcPct val="10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Spin-Locks converted to PI </a:t>
            </a:r>
            <a:r>
              <a:rPr lang="en-GB" altLang="zh-CN" dirty="0" err="1">
                <a:ea typeface="宋体" pitchFamily="2" charset="-122"/>
              </a:rPr>
              <a:t>Mutex</a:t>
            </a:r>
            <a:endParaRPr lang="en-GB" altLang="zh-CN" dirty="0">
              <a:ea typeface="宋体" pitchFamily="2" charset="-122"/>
            </a:endParaRPr>
          </a:p>
          <a:p>
            <a:pPr lvl="2">
              <a:lnSpc>
                <a:spcPct val="10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Read-Write Locks converted to PI </a:t>
            </a:r>
            <a:r>
              <a:rPr lang="en-GB" altLang="zh-CN" dirty="0" err="1">
                <a:ea typeface="宋体" pitchFamily="2" charset="-122"/>
              </a:rPr>
              <a:t>Mutex</a:t>
            </a:r>
            <a:r>
              <a:rPr lang="en-GB" altLang="zh-CN" dirty="0">
                <a:ea typeface="宋体" pitchFamily="2" charset="-122"/>
              </a:rPr>
              <a:t> </a:t>
            </a:r>
          </a:p>
          <a:p>
            <a:pPr lvl="2">
              <a:lnSpc>
                <a:spcPct val="10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RCU </a:t>
            </a:r>
            <a:r>
              <a:rPr lang="en-GB" altLang="zh-CN" dirty="0" err="1">
                <a:ea typeface="宋体" pitchFamily="2" charset="-122"/>
              </a:rPr>
              <a:t>Preemption</a:t>
            </a:r>
            <a:r>
              <a:rPr lang="en-GB" altLang="zh-CN" dirty="0">
                <a:ea typeface="宋体" pitchFamily="2" charset="-122"/>
              </a:rPr>
              <a:t> Enhancements</a:t>
            </a:r>
          </a:p>
          <a:p>
            <a:pPr lvl="1">
              <a:lnSpc>
                <a:spcPct val="10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High Resolution </a:t>
            </a:r>
            <a:r>
              <a:rPr lang="en-GB" altLang="zh-CN" dirty="0" smtClean="0">
                <a:ea typeface="宋体" pitchFamily="2" charset="-122"/>
              </a:rPr>
              <a:t>Timers</a:t>
            </a:r>
            <a:endParaRPr lang="en-GB" altLang="zh-CN" dirty="0">
              <a:ea typeface="宋体" pitchFamily="2" charset="-122"/>
            </a:endParaRPr>
          </a:p>
        </p:txBody>
      </p:sp>
    </p:spTree>
  </p:cSld>
  <p:clrMapOvr>
    <a:masterClrMapping/>
  </p:clrMapOvr>
  <p:transition>
    <p:dissolv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idx="10"/>
          </p:nvPr>
        </p:nvSpPr>
        <p:spPr/>
        <p:txBody>
          <a:bodyPr/>
          <a:lstStyle/>
          <a:p>
            <a:r>
              <a:rPr lang="en-GB" altLang="zh-CN"/>
              <a:t>Brief History of Real-Time Linux - Linux World 2006</a:t>
            </a:r>
          </a:p>
        </p:txBody>
      </p:sp>
      <p:sp>
        <p:nvSpPr>
          <p:cNvPr id="5" name="灯片编号占位符 4"/>
          <p:cNvSpPr>
            <a:spLocks noGrp="1"/>
          </p:cNvSpPr>
          <p:nvPr>
            <p:ph type="sldNum" idx="11"/>
          </p:nvPr>
        </p:nvSpPr>
        <p:spPr/>
        <p:txBody>
          <a:bodyPr/>
          <a:lstStyle/>
          <a:p>
            <a:fld id="{6B0737FD-5A5A-418C-9685-C58AAA26BA13}" type="slidenum">
              <a:rPr lang="en-GB" altLang="zh-CN"/>
              <a:pPr/>
              <a:t>36</a:t>
            </a:fld>
            <a:endParaRPr lang="en-GB" altLang="zh-CN"/>
          </a:p>
        </p:txBody>
      </p:sp>
      <p:sp>
        <p:nvSpPr>
          <p:cNvPr id="16385" name="Rectangle 1"/>
          <p:cNvSpPr>
            <a:spLocks noGrp="1" noChangeArrowheads="1"/>
          </p:cNvSpPr>
          <p:nvPr>
            <p:ph type="title"/>
          </p:nvPr>
        </p:nvSpPr>
        <p:spPr>
          <a:xfrm>
            <a:off x="152400" y="30163"/>
            <a:ext cx="8991600" cy="907941"/>
          </a:xfrm>
          <a:ln/>
        </p:spPr>
        <p:txBody>
          <a:bodyPr wrap="square" tIns="182880" rIns="182880" anchor="b">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a:ea typeface="宋体" pitchFamily="2" charset="-122"/>
              </a:rPr>
              <a:t>Thread-Context Interrupt Handlers</a:t>
            </a:r>
          </a:p>
        </p:txBody>
      </p:sp>
      <p:sp>
        <p:nvSpPr>
          <p:cNvPr id="16386" name="Rectangle 2"/>
          <p:cNvSpPr>
            <a:spLocks noGrp="1" noChangeArrowheads="1"/>
          </p:cNvSpPr>
          <p:nvPr>
            <p:ph type="body" idx="1"/>
          </p:nvPr>
        </p:nvSpPr>
        <p:spPr>
          <a:xfrm>
            <a:off x="228600" y="914400"/>
            <a:ext cx="8080375" cy="3470181"/>
          </a:xfrm>
          <a:ln/>
        </p:spPr>
        <p:txBody>
          <a:bodyPr>
            <a:spAutoFit/>
          </a:bodyPr>
          <a:lstStyle/>
          <a:p>
            <a:pPr>
              <a:lnSpc>
                <a:spcPct val="80000"/>
              </a:lnSpc>
              <a:spcAft>
                <a:spcPts val="275"/>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Real-Time Solution: Interrupts in Thread Context</a:t>
            </a:r>
          </a:p>
          <a:p>
            <a:pPr marL="712788" lvl="1" indent="-255588">
              <a:lnSpc>
                <a:spcPct val="80000"/>
              </a:lnSpc>
              <a:spcAft>
                <a:spcPts val="250"/>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ea typeface="宋体" pitchFamily="2" charset="-122"/>
              </a:rPr>
              <a:t>Demote </a:t>
            </a:r>
            <a:r>
              <a:rPr lang="en-GB" altLang="zh-CN" dirty="0">
                <a:ea typeface="宋体" pitchFamily="2" charset="-122"/>
              </a:rPr>
              <a:t>IRQ Handler Execution to Thread-based function</a:t>
            </a:r>
          </a:p>
          <a:p>
            <a:pPr lvl="2">
              <a:lnSpc>
                <a:spcPct val="80000"/>
              </a:lnSpc>
              <a:spcAft>
                <a:spcPts val="250"/>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IRQ Handlers scheduled in bounded-time by O(1) scheduler</a:t>
            </a:r>
          </a:p>
          <a:p>
            <a:pPr lvl="2">
              <a:lnSpc>
                <a:spcPct val="8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Inter-leaving of RT and IRQ tasks</a:t>
            </a:r>
          </a:p>
          <a:p>
            <a:pPr lvl="2">
              <a:lnSpc>
                <a:spcPct val="8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Real-Time tasks </a:t>
            </a:r>
            <a:r>
              <a:rPr lang="en-GB" altLang="zh-CN" dirty="0" smtClean="0">
                <a:ea typeface="宋体" pitchFamily="2" charset="-122"/>
              </a:rPr>
              <a:t>can have higher priority </a:t>
            </a:r>
            <a:r>
              <a:rPr lang="en-GB" altLang="zh-CN" dirty="0">
                <a:ea typeface="宋体" pitchFamily="2" charset="-122"/>
              </a:rPr>
              <a:t>than IRQ </a:t>
            </a:r>
            <a:r>
              <a:rPr lang="en-GB" altLang="zh-CN" dirty="0" smtClean="0">
                <a:ea typeface="宋体" pitchFamily="2" charset="-122"/>
              </a:rPr>
              <a:t>handlers</a:t>
            </a:r>
            <a:endParaRPr lang="en-GB" altLang="zh-CN" dirty="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idx="10"/>
          </p:nvPr>
        </p:nvSpPr>
        <p:spPr/>
        <p:txBody>
          <a:bodyPr/>
          <a:lstStyle/>
          <a:p>
            <a:r>
              <a:rPr lang="en-GB" altLang="zh-CN"/>
              <a:t>Brief History of Real-Time Linux - Linux World 2006</a:t>
            </a:r>
          </a:p>
        </p:txBody>
      </p:sp>
      <p:sp>
        <p:nvSpPr>
          <p:cNvPr id="5" name="灯片编号占位符 4"/>
          <p:cNvSpPr>
            <a:spLocks noGrp="1"/>
          </p:cNvSpPr>
          <p:nvPr>
            <p:ph type="sldNum" idx="11"/>
          </p:nvPr>
        </p:nvSpPr>
        <p:spPr/>
        <p:txBody>
          <a:bodyPr/>
          <a:lstStyle/>
          <a:p>
            <a:fld id="{96513518-A3D7-469B-A000-B26E7870FA0E}" type="slidenum">
              <a:rPr lang="en-GB" altLang="zh-CN"/>
              <a:pPr/>
              <a:t>37</a:t>
            </a:fld>
            <a:endParaRPr lang="en-GB" altLang="zh-CN"/>
          </a:p>
        </p:txBody>
      </p:sp>
      <p:sp>
        <p:nvSpPr>
          <p:cNvPr id="17409" name="Rectangle 1"/>
          <p:cNvSpPr>
            <a:spLocks noGrp="1" noChangeArrowheads="1"/>
          </p:cNvSpPr>
          <p:nvPr>
            <p:ph type="title"/>
          </p:nvPr>
        </p:nvSpPr>
        <p:spPr>
          <a:xfrm>
            <a:off x="152399" y="30163"/>
            <a:ext cx="8451773" cy="907941"/>
          </a:xfrm>
          <a:ln/>
        </p:spPr>
        <p:txBody>
          <a:bodyPr wrap="square" tIns="182880" rIns="182880" anchor="b">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a:ea typeface="宋体" pitchFamily="2" charset="-122"/>
              </a:rPr>
              <a:t>Thread-Context Interrupt Handlers</a:t>
            </a:r>
          </a:p>
        </p:txBody>
      </p:sp>
      <p:sp>
        <p:nvSpPr>
          <p:cNvPr id="17410" name="Rectangle 2"/>
          <p:cNvSpPr>
            <a:spLocks noGrp="1" noChangeArrowheads="1"/>
          </p:cNvSpPr>
          <p:nvPr>
            <p:ph type="body" idx="1"/>
          </p:nvPr>
        </p:nvSpPr>
        <p:spPr>
          <a:xfrm>
            <a:off x="228600" y="914400"/>
            <a:ext cx="8584894" cy="5607586"/>
          </a:xfrm>
          <a:ln/>
        </p:spPr>
        <p:txBody>
          <a:bodyPr>
            <a:normAutofit fontScale="92500" lnSpcReduction="20000"/>
          </a:bodyPr>
          <a:lstStyle/>
          <a:p>
            <a:pPr>
              <a:lnSpc>
                <a:spcPct val="100000"/>
              </a:lnSpc>
              <a:spcBef>
                <a:spcPts val="700"/>
              </a:spcBef>
              <a:spcAft>
                <a:spcPts val="275"/>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Threaded IRQs Pros</a:t>
            </a:r>
          </a:p>
          <a:p>
            <a:pPr lvl="1">
              <a:lnSpc>
                <a:spcPct val="10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RT IRQs do not contend with common IRQs</a:t>
            </a:r>
          </a:p>
          <a:p>
            <a:pPr lvl="1">
              <a:lnSpc>
                <a:spcPct val="100000"/>
              </a:lnSpc>
              <a:spcAft>
                <a:spcPts val="250"/>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IRQ Processing does not Interfere with task execution</a:t>
            </a:r>
          </a:p>
          <a:p>
            <a:pPr lvl="1">
              <a:lnSpc>
                <a:spcPct val="100000"/>
              </a:lnSpc>
              <a:spcAft>
                <a:spcPts val="250"/>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Flexible priority assignment</a:t>
            </a:r>
          </a:p>
          <a:p>
            <a:pPr lvl="2">
              <a:lnSpc>
                <a:spcPct val="100000"/>
              </a:lnSpc>
              <a:spcAft>
                <a:spcPts val="250"/>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can be arranged to emulate hardware-based priorities</a:t>
            </a:r>
          </a:p>
          <a:p>
            <a:pPr lvl="1">
              <a:lnSpc>
                <a:spcPct val="100000"/>
              </a:lnSpc>
              <a:spcAft>
                <a:spcPts val="250"/>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Interrupts run fully </a:t>
            </a:r>
            <a:r>
              <a:rPr lang="en-GB" altLang="zh-CN" dirty="0" err="1">
                <a:ea typeface="宋体" pitchFamily="2" charset="-122"/>
              </a:rPr>
              <a:t>preemptible</a:t>
            </a:r>
            <a:endParaRPr lang="en-GB" altLang="zh-CN" dirty="0">
              <a:ea typeface="宋体" pitchFamily="2" charset="-122"/>
            </a:endParaRPr>
          </a:p>
          <a:p>
            <a:pPr>
              <a:lnSpc>
                <a:spcPct val="100000"/>
              </a:lnSpc>
              <a:spcAft>
                <a:spcPts val="275"/>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Threaded IRQs Cons</a:t>
            </a:r>
          </a:p>
          <a:p>
            <a:pPr lvl="1">
              <a:lnSpc>
                <a:spcPct val="100000"/>
              </a:lnSpc>
              <a:spcAft>
                <a:spcPts val="250"/>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IRQ-Thread Overhead</a:t>
            </a:r>
          </a:p>
          <a:p>
            <a:pPr lvl="2">
              <a:lnSpc>
                <a:spcPct val="10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Scheduler must run to activate IRQ Threads</a:t>
            </a:r>
          </a:p>
          <a:p>
            <a:pPr lvl="1">
              <a:lnSpc>
                <a:spcPct val="100000"/>
              </a:lnSpc>
              <a:spcAft>
                <a:spcPts val="225"/>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IRQ Thread Latency</a:t>
            </a:r>
          </a:p>
          <a:p>
            <a:pPr lvl="2">
              <a:lnSpc>
                <a:spcPct val="100000"/>
              </a:lnSpc>
              <a:spcAft>
                <a:spcPts val="225"/>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IRQs no longer running at the highest priority</a:t>
            </a:r>
          </a:p>
          <a:p>
            <a:pPr lvl="2">
              <a:lnSpc>
                <a:spcPct val="100000"/>
              </a:lnSpc>
              <a:spcAft>
                <a:spcPts val="225"/>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ea typeface="宋体" pitchFamily="2" charset="-122"/>
              </a:rPr>
              <a:t>Context-switch </a:t>
            </a:r>
            <a:r>
              <a:rPr lang="en-GB" altLang="zh-CN" dirty="0">
                <a:ea typeface="宋体" pitchFamily="2" charset="-122"/>
              </a:rPr>
              <a:t>required to handle IRQ</a:t>
            </a:r>
          </a:p>
          <a:p>
            <a:pPr lvl="2">
              <a:lnSpc>
                <a:spcPct val="100000"/>
              </a:lnSpc>
              <a:spcAft>
                <a:spcPts val="225"/>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Response-Time / Throughput </a:t>
            </a:r>
            <a:r>
              <a:rPr lang="en-GB" altLang="zh-CN" dirty="0" err="1">
                <a:ea typeface="宋体" pitchFamily="2" charset="-122"/>
              </a:rPr>
              <a:t>tradeoff</a:t>
            </a:r>
            <a:endParaRPr lang="en-GB" altLang="zh-CN" dirty="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idx="10"/>
          </p:nvPr>
        </p:nvSpPr>
        <p:spPr/>
        <p:txBody>
          <a:bodyPr/>
          <a:lstStyle/>
          <a:p>
            <a:r>
              <a:rPr lang="en-GB" altLang="zh-CN"/>
              <a:t>Brief History of Real-Time Linux - Linux World 2006</a:t>
            </a:r>
          </a:p>
        </p:txBody>
      </p:sp>
      <p:sp>
        <p:nvSpPr>
          <p:cNvPr id="5" name="灯片编号占位符 4"/>
          <p:cNvSpPr>
            <a:spLocks noGrp="1"/>
          </p:cNvSpPr>
          <p:nvPr>
            <p:ph type="sldNum" idx="11"/>
          </p:nvPr>
        </p:nvSpPr>
        <p:spPr/>
        <p:txBody>
          <a:bodyPr/>
          <a:lstStyle/>
          <a:p>
            <a:fld id="{2D50129C-5F71-4411-9425-682A31AB32B3}" type="slidenum">
              <a:rPr lang="en-GB" altLang="zh-CN"/>
              <a:pPr/>
              <a:t>38</a:t>
            </a:fld>
            <a:endParaRPr lang="en-GB" altLang="zh-CN"/>
          </a:p>
        </p:txBody>
      </p:sp>
      <p:sp>
        <p:nvSpPr>
          <p:cNvPr id="18433" name="Rectangle 1"/>
          <p:cNvSpPr>
            <a:spLocks noGrp="1" noChangeArrowheads="1"/>
          </p:cNvSpPr>
          <p:nvPr>
            <p:ph type="title"/>
          </p:nvPr>
        </p:nvSpPr>
        <p:spPr>
          <a:xfrm>
            <a:off x="152400" y="152400"/>
            <a:ext cx="8234363" cy="522288"/>
          </a:xfrm>
          <a:ln/>
        </p:spPr>
        <p:txBody>
          <a:bodyPr>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a:ea typeface="宋体" pitchFamily="2" charset="-122"/>
              </a:rPr>
              <a:t>Priority-Inheriting Kernel Mutex</a:t>
            </a:r>
          </a:p>
        </p:txBody>
      </p:sp>
      <p:sp>
        <p:nvSpPr>
          <p:cNvPr id="18434" name="Rectangle 2"/>
          <p:cNvSpPr>
            <a:spLocks noGrp="1" noChangeArrowheads="1"/>
          </p:cNvSpPr>
          <p:nvPr>
            <p:ph type="body" idx="1"/>
          </p:nvPr>
        </p:nvSpPr>
        <p:spPr>
          <a:xfrm>
            <a:off x="300038" y="838200"/>
            <a:ext cx="8843962" cy="2986972"/>
          </a:xfrm>
          <a:ln/>
        </p:spPr>
        <p:txBody>
          <a:bodyPr>
            <a:spAutoFit/>
          </a:bodyPr>
          <a:lstStyle/>
          <a:p>
            <a:pPr>
              <a:lnSpc>
                <a:spcPct val="100000"/>
              </a:lnSpc>
              <a:spcBef>
                <a:spcPts val="700"/>
              </a:spcBef>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New </a:t>
            </a:r>
            <a:r>
              <a:rPr lang="en-GB" altLang="zh-CN" dirty="0" smtClean="0">
                <a:ea typeface="宋体" pitchFamily="2" charset="-122"/>
              </a:rPr>
              <a:t>Synchronization </a:t>
            </a:r>
            <a:r>
              <a:rPr lang="en-GB" altLang="zh-CN" dirty="0">
                <a:ea typeface="宋体" pitchFamily="2" charset="-122"/>
              </a:rPr>
              <a:t>Primitive</a:t>
            </a:r>
            <a:r>
              <a:rPr lang="en-GB" altLang="zh-CN" sz="2800" dirty="0">
                <a:ea typeface="宋体" pitchFamily="2" charset="-122"/>
              </a:rPr>
              <a:t> </a:t>
            </a:r>
          </a:p>
          <a:p>
            <a:pPr marL="714375" lvl="1" indent="-228600">
              <a:lnSpc>
                <a:spcPct val="10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ea typeface="宋体" pitchFamily="2" charset="-122"/>
              </a:rPr>
              <a:t>Priority </a:t>
            </a:r>
            <a:r>
              <a:rPr lang="en-GB" altLang="zh-CN" dirty="0">
                <a:ea typeface="宋体" pitchFamily="2" charset="-122"/>
              </a:rPr>
              <a:t>Inheritance </a:t>
            </a:r>
          </a:p>
          <a:p>
            <a:pPr lvl="2">
              <a:lnSpc>
                <a:spcPct val="10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Eliminate Priority Inversion delays</a:t>
            </a:r>
          </a:p>
          <a:p>
            <a:pPr marL="714375" lvl="1" indent="-228600">
              <a:lnSpc>
                <a:spcPct val="10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Priority-ordered O(1) Wait queues</a:t>
            </a:r>
          </a:p>
          <a:p>
            <a:pPr lvl="2">
              <a:lnSpc>
                <a:spcPct val="100000"/>
              </a:lnSpc>
              <a:spcAft>
                <a:spcPts val="250"/>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Constant-time Waiter-list processing</a:t>
            </a:r>
          </a:p>
          <a:p>
            <a:pPr lvl="2">
              <a:lnSpc>
                <a:spcPct val="10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Minimize Task Wake-Up </a:t>
            </a:r>
            <a:r>
              <a:rPr lang="en-GB" altLang="zh-CN" dirty="0" smtClean="0">
                <a:ea typeface="宋体" pitchFamily="2" charset="-122"/>
              </a:rPr>
              <a:t>latencies</a:t>
            </a:r>
            <a:endParaRPr lang="en-GB" altLang="zh-CN" dirty="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页脚占位符 4"/>
          <p:cNvSpPr>
            <a:spLocks noGrp="1"/>
          </p:cNvSpPr>
          <p:nvPr>
            <p:ph type="ftr" idx="10"/>
          </p:nvPr>
        </p:nvSpPr>
        <p:spPr/>
        <p:txBody>
          <a:bodyPr/>
          <a:lstStyle/>
          <a:p>
            <a:r>
              <a:rPr lang="en-GB" altLang="zh-CN"/>
              <a:t>Brief History of Real-Time Linux - Linux World 2006</a:t>
            </a:r>
          </a:p>
        </p:txBody>
      </p:sp>
      <p:sp>
        <p:nvSpPr>
          <p:cNvPr id="28" name="灯片编号占位符 5"/>
          <p:cNvSpPr>
            <a:spLocks noGrp="1"/>
          </p:cNvSpPr>
          <p:nvPr>
            <p:ph type="sldNum" idx="11"/>
          </p:nvPr>
        </p:nvSpPr>
        <p:spPr/>
        <p:txBody>
          <a:bodyPr/>
          <a:lstStyle/>
          <a:p>
            <a:fld id="{A3DFA67C-09C7-4FCE-8872-F9143A49E977}" type="slidenum">
              <a:rPr lang="en-GB" altLang="zh-CN"/>
              <a:pPr/>
              <a:t>39</a:t>
            </a:fld>
            <a:endParaRPr lang="en-GB" altLang="zh-CN"/>
          </a:p>
        </p:txBody>
      </p:sp>
      <p:sp>
        <p:nvSpPr>
          <p:cNvPr id="20481" name="Rectangle 1"/>
          <p:cNvSpPr>
            <a:spLocks noGrp="1" noChangeArrowheads="1"/>
          </p:cNvSpPr>
          <p:nvPr>
            <p:ph type="title"/>
          </p:nvPr>
        </p:nvSpPr>
        <p:spPr>
          <a:xfrm>
            <a:off x="152399" y="30163"/>
            <a:ext cx="8672111" cy="907941"/>
          </a:xfrm>
          <a:ln/>
        </p:spPr>
        <p:txBody>
          <a:bodyPr wrap="square" tIns="182880" rIns="182880" anchor="b">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a:ea typeface="宋体" pitchFamily="2" charset="-122"/>
              </a:rPr>
              <a:t>Real-Time Linux Kernel Evolution</a:t>
            </a:r>
          </a:p>
        </p:txBody>
      </p:sp>
      <p:sp>
        <p:nvSpPr>
          <p:cNvPr id="20482" name="Rectangle 2"/>
          <p:cNvSpPr>
            <a:spLocks noGrp="1" noChangeArrowheads="1"/>
          </p:cNvSpPr>
          <p:nvPr>
            <p:ph type="body" idx="1"/>
          </p:nvPr>
        </p:nvSpPr>
        <p:spPr>
          <a:xfrm>
            <a:off x="228600" y="762000"/>
            <a:ext cx="8455025" cy="769506"/>
          </a:xfrm>
          <a:ln/>
        </p:spPr>
        <p:txBody>
          <a:bodyPr>
            <a:spAutoFit/>
          </a:bodyPr>
          <a:lstStyle/>
          <a:p>
            <a:pPr>
              <a:lnSpc>
                <a:spcPct val="154000"/>
              </a:lnSpc>
              <a:spcBef>
                <a:spcPts val="1000"/>
              </a:spcBef>
              <a:spcAft>
                <a:spcPts val="250"/>
              </a:spcAft>
              <a:buClr>
                <a:srgbClr val="009999"/>
              </a:buClr>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ea typeface="宋体" pitchFamily="2" charset="-122"/>
              </a:rPr>
              <a:t>SMP-Oriented </a:t>
            </a:r>
            <a:r>
              <a:rPr lang="en-GB" altLang="zh-CN" dirty="0">
                <a:ea typeface="宋体" pitchFamily="2" charset="-122"/>
              </a:rPr>
              <a:t>Linux Kernel </a:t>
            </a:r>
            <a:r>
              <a:rPr lang="en-GB" altLang="zh-CN" dirty="0" smtClean="0">
                <a:ea typeface="宋体" pitchFamily="2" charset="-122"/>
              </a:rPr>
              <a:t>Optimizations </a:t>
            </a:r>
            <a:endParaRPr lang="en-GB" altLang="zh-CN" dirty="0">
              <a:ea typeface="宋体" pitchFamily="2" charset="-122"/>
            </a:endParaRPr>
          </a:p>
        </p:txBody>
      </p:sp>
      <p:grpSp>
        <p:nvGrpSpPr>
          <p:cNvPr id="2" name="Group 3"/>
          <p:cNvGrpSpPr>
            <a:grpSpLocks/>
          </p:cNvGrpSpPr>
          <p:nvPr/>
        </p:nvGrpSpPr>
        <p:grpSpPr bwMode="auto">
          <a:xfrm>
            <a:off x="581025" y="1647825"/>
            <a:ext cx="7845425" cy="4175125"/>
            <a:chOff x="366" y="1038"/>
            <a:chExt cx="4942" cy="2630"/>
          </a:xfrm>
        </p:grpSpPr>
        <p:sp>
          <p:nvSpPr>
            <p:cNvPr id="20484" name="Rectangle 4"/>
            <p:cNvSpPr>
              <a:spLocks noChangeArrowheads="1"/>
            </p:cNvSpPr>
            <p:nvPr/>
          </p:nvSpPr>
          <p:spPr bwMode="auto">
            <a:xfrm>
              <a:off x="2154" y="2990"/>
              <a:ext cx="3155" cy="678"/>
            </a:xfrm>
            <a:prstGeom prst="rect">
              <a:avLst/>
            </a:prstGeom>
            <a:noFill/>
            <a:ln w="9360">
              <a:solidFill>
                <a:srgbClr val="00CC99"/>
              </a:solidFill>
              <a:round/>
              <a:headEnd/>
              <a:tailEnd/>
            </a:ln>
            <a:effectLst/>
          </p:spPr>
          <p:txBody>
            <a:bodyPr lIns="90000" tIns="91440" rIns="90000" bIns="91440"/>
            <a:lstStyle/>
            <a:p>
              <a:pPr>
                <a:lnSpc>
                  <a:spcPct val="100000"/>
                </a:lnSpc>
                <a:spcAft>
                  <a:spcPts val="20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600">
                  <a:solidFill>
                    <a:srgbClr val="000000"/>
                  </a:solidFill>
                  <a:ea typeface="宋体" pitchFamily="2" charset="-122"/>
                </a:rPr>
                <a:t>Kernel Critical sections Preemptible</a:t>
              </a:r>
              <a:br>
                <a:rPr lang="en-GB" altLang="zh-CN" sz="1600">
                  <a:solidFill>
                    <a:srgbClr val="000000"/>
                  </a:solidFill>
                  <a:ea typeface="宋体" pitchFamily="2" charset="-122"/>
                </a:rPr>
              </a:br>
              <a:r>
                <a:rPr lang="en-GB" altLang="zh-CN" sz="1600">
                  <a:solidFill>
                    <a:srgbClr val="000000"/>
                  </a:solidFill>
                  <a:ea typeface="宋体" pitchFamily="2" charset="-122"/>
                </a:rPr>
                <a:t>IRQ Subsystem Prioritized and Preemptible</a:t>
              </a:r>
              <a:br>
                <a:rPr lang="en-GB" altLang="zh-CN" sz="1600">
                  <a:solidFill>
                    <a:srgbClr val="000000"/>
                  </a:solidFill>
                  <a:ea typeface="宋体" pitchFamily="2" charset="-122"/>
                </a:rPr>
              </a:br>
              <a:r>
                <a:rPr lang="en-GB" altLang="zh-CN" sz="1600">
                  <a:solidFill>
                    <a:srgbClr val="000000"/>
                  </a:solidFill>
                  <a:ea typeface="宋体" pitchFamily="2" charset="-122"/>
                </a:rPr>
                <a:t>Mutex Locks with Priority Inheritance </a:t>
              </a:r>
            </a:p>
            <a:p>
              <a:pPr>
                <a:lnSpc>
                  <a:spcPct val="100000"/>
                </a:lnSpc>
                <a:spcAft>
                  <a:spcPts val="20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600">
                  <a:solidFill>
                    <a:srgbClr val="000000"/>
                  </a:solidFill>
                  <a:ea typeface="宋体" pitchFamily="2" charset="-122"/>
                </a:rPr>
                <a:t>High-Resolution Timers</a:t>
              </a:r>
            </a:p>
          </p:txBody>
        </p:sp>
        <p:sp>
          <p:nvSpPr>
            <p:cNvPr id="20485" name="Rectangle 5"/>
            <p:cNvSpPr>
              <a:spLocks noChangeArrowheads="1"/>
            </p:cNvSpPr>
            <p:nvPr/>
          </p:nvSpPr>
          <p:spPr bwMode="auto">
            <a:xfrm>
              <a:off x="366" y="2990"/>
              <a:ext cx="1788" cy="678"/>
            </a:xfrm>
            <a:prstGeom prst="rect">
              <a:avLst/>
            </a:prstGeom>
            <a:noFill/>
            <a:ln w="9360">
              <a:solidFill>
                <a:srgbClr val="00CC99"/>
              </a:solidFill>
              <a:round/>
              <a:headEnd/>
              <a:tailEnd/>
            </a:ln>
            <a:effectLst/>
          </p:spPr>
          <p:txBody>
            <a:bodyPr lIns="90000" tIns="91440" rIns="90000" bIns="91440"/>
            <a:lstStyle/>
            <a:p>
              <a:pPr>
                <a:lnSpc>
                  <a:spcPct val="100000"/>
                </a:lnSpc>
                <a:spcAft>
                  <a:spcPts val="20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2000">
                  <a:solidFill>
                    <a:srgbClr val="000000"/>
                  </a:solidFill>
                  <a:ea typeface="宋体" pitchFamily="2" charset="-122"/>
                </a:rPr>
                <a:t>“RT-Preempt” Kernel</a:t>
              </a:r>
            </a:p>
          </p:txBody>
        </p:sp>
        <p:sp>
          <p:nvSpPr>
            <p:cNvPr id="20486" name="Rectangle 6"/>
            <p:cNvSpPr>
              <a:spLocks noChangeArrowheads="1"/>
            </p:cNvSpPr>
            <p:nvPr/>
          </p:nvSpPr>
          <p:spPr bwMode="auto">
            <a:xfrm>
              <a:off x="2154" y="2519"/>
              <a:ext cx="3155" cy="471"/>
            </a:xfrm>
            <a:prstGeom prst="rect">
              <a:avLst/>
            </a:prstGeom>
            <a:noFill/>
            <a:ln w="9360">
              <a:solidFill>
                <a:srgbClr val="00CC99"/>
              </a:solidFill>
              <a:round/>
              <a:headEnd/>
              <a:tailEnd/>
            </a:ln>
            <a:effectLst/>
          </p:spPr>
          <p:txBody>
            <a:bodyPr lIns="90000" tIns="91440" rIns="90000" bIns="91440"/>
            <a:lstStyle/>
            <a:p>
              <a:pPr>
                <a:lnSpc>
                  <a:spcPct val="100000"/>
                </a:lnSpc>
                <a:spcAft>
                  <a:spcPts val="20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800">
                  <a:solidFill>
                    <a:srgbClr val="000000"/>
                  </a:solidFill>
                  <a:ea typeface="宋体" pitchFamily="2" charset="-122"/>
                </a:rPr>
                <a:t>Kernel Preemption outside Critical Sections,</a:t>
              </a:r>
              <a:br>
                <a:rPr lang="en-GB" altLang="zh-CN" sz="1800">
                  <a:solidFill>
                    <a:srgbClr val="000000"/>
                  </a:solidFill>
                  <a:ea typeface="宋体" pitchFamily="2" charset="-122"/>
                </a:rPr>
              </a:br>
              <a:r>
                <a:rPr lang="en-GB" altLang="zh-CN" sz="1800">
                  <a:solidFill>
                    <a:srgbClr val="000000"/>
                  </a:solidFill>
                  <a:ea typeface="宋体" pitchFamily="2" charset="-122"/>
                </a:rPr>
                <a:t>Preemptible “BKL”, O(1) Scheduler</a:t>
              </a:r>
            </a:p>
          </p:txBody>
        </p:sp>
        <p:sp>
          <p:nvSpPr>
            <p:cNvPr id="20487" name="Rectangle 7"/>
            <p:cNvSpPr>
              <a:spLocks noChangeArrowheads="1"/>
            </p:cNvSpPr>
            <p:nvPr/>
          </p:nvSpPr>
          <p:spPr bwMode="auto">
            <a:xfrm>
              <a:off x="366" y="2519"/>
              <a:ext cx="1788" cy="471"/>
            </a:xfrm>
            <a:prstGeom prst="rect">
              <a:avLst/>
            </a:prstGeom>
            <a:noFill/>
            <a:ln w="9360">
              <a:solidFill>
                <a:srgbClr val="00CC99"/>
              </a:solidFill>
              <a:round/>
              <a:headEnd/>
              <a:tailEnd/>
            </a:ln>
            <a:effectLst/>
          </p:spPr>
          <p:txBody>
            <a:bodyPr lIns="90000" tIns="91440" rIns="90000" bIns="91440"/>
            <a:lstStyle/>
            <a:p>
              <a:pPr>
                <a:lnSpc>
                  <a:spcPct val="100000"/>
                </a:lnSpc>
                <a:spcAft>
                  <a:spcPts val="20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2000">
                  <a:solidFill>
                    <a:srgbClr val="000000"/>
                  </a:solidFill>
                  <a:ea typeface="宋体" pitchFamily="2" charset="-122"/>
                </a:rPr>
                <a:t>Current Kernel 2.6</a:t>
              </a:r>
            </a:p>
          </p:txBody>
        </p:sp>
        <p:sp>
          <p:nvSpPr>
            <p:cNvPr id="20488" name="Rectangle 8"/>
            <p:cNvSpPr>
              <a:spLocks noChangeArrowheads="1"/>
            </p:cNvSpPr>
            <p:nvPr/>
          </p:nvSpPr>
          <p:spPr bwMode="auto">
            <a:xfrm>
              <a:off x="2154" y="2049"/>
              <a:ext cx="3155" cy="472"/>
            </a:xfrm>
            <a:prstGeom prst="rect">
              <a:avLst/>
            </a:prstGeom>
            <a:noFill/>
            <a:ln w="9360">
              <a:solidFill>
                <a:srgbClr val="00CC99"/>
              </a:solidFill>
              <a:round/>
              <a:headEnd/>
              <a:tailEnd/>
            </a:ln>
            <a:effectLst/>
          </p:spPr>
          <p:txBody>
            <a:bodyPr lIns="90000" tIns="91440" rIns="90000" bIns="91440"/>
            <a:lstStyle/>
            <a:p>
              <a:pPr>
                <a:lnSpc>
                  <a:spcPct val="100000"/>
                </a:lnSpc>
                <a:spcAft>
                  <a:spcPts val="20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800" dirty="0">
                  <a:solidFill>
                    <a:srgbClr val="000000"/>
                  </a:solidFill>
                  <a:ea typeface="宋体" pitchFamily="2" charset="-122"/>
                </a:rPr>
                <a:t>Kernel </a:t>
              </a:r>
              <a:r>
                <a:rPr lang="en-GB" altLang="zh-CN" sz="1800" dirty="0" err="1">
                  <a:solidFill>
                    <a:srgbClr val="000000"/>
                  </a:solidFill>
                  <a:ea typeface="宋体" pitchFamily="2" charset="-122"/>
                </a:rPr>
                <a:t>Preemption</a:t>
              </a:r>
              <a:r>
                <a:rPr lang="en-GB" altLang="zh-CN" sz="1800" dirty="0">
                  <a:solidFill>
                    <a:srgbClr val="000000"/>
                  </a:solidFill>
                  <a:ea typeface="宋体" pitchFamily="2" charset="-122"/>
                </a:rPr>
                <a:t> outside Critical Sections</a:t>
              </a:r>
              <a:br>
                <a:rPr lang="en-GB" altLang="zh-CN" sz="1800" dirty="0">
                  <a:solidFill>
                    <a:srgbClr val="000000"/>
                  </a:solidFill>
                  <a:ea typeface="宋体" pitchFamily="2" charset="-122"/>
                </a:rPr>
              </a:br>
              <a:r>
                <a:rPr lang="en-GB" altLang="zh-CN" sz="1800" dirty="0">
                  <a:solidFill>
                    <a:srgbClr val="000000"/>
                  </a:solidFill>
                  <a:ea typeface="宋体" pitchFamily="2" charset="-122"/>
                </a:rPr>
                <a:t>Spin-locked Critical Sections</a:t>
              </a:r>
            </a:p>
          </p:txBody>
        </p:sp>
        <p:sp>
          <p:nvSpPr>
            <p:cNvPr id="20489" name="Rectangle 9"/>
            <p:cNvSpPr>
              <a:spLocks noChangeArrowheads="1"/>
            </p:cNvSpPr>
            <p:nvPr/>
          </p:nvSpPr>
          <p:spPr bwMode="auto">
            <a:xfrm>
              <a:off x="366" y="2049"/>
              <a:ext cx="1788" cy="472"/>
            </a:xfrm>
            <a:prstGeom prst="rect">
              <a:avLst/>
            </a:prstGeom>
            <a:noFill/>
            <a:ln w="9360">
              <a:solidFill>
                <a:srgbClr val="00CC99"/>
              </a:solidFill>
              <a:round/>
              <a:headEnd/>
              <a:tailEnd/>
            </a:ln>
            <a:effectLst/>
          </p:spPr>
          <p:txBody>
            <a:bodyPr lIns="90000" tIns="91440" rIns="90000" bIns="91440"/>
            <a:lstStyle/>
            <a:p>
              <a:pPr>
                <a:lnSpc>
                  <a:spcPct val="100000"/>
                </a:lnSpc>
                <a:spcAft>
                  <a:spcPts val="20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2000">
                  <a:solidFill>
                    <a:srgbClr val="000000"/>
                  </a:solidFill>
                  <a:ea typeface="宋体" pitchFamily="2" charset="-122"/>
                </a:rPr>
                <a:t>“Preempt” Kernel 2.4</a:t>
              </a:r>
            </a:p>
          </p:txBody>
        </p:sp>
        <p:sp>
          <p:nvSpPr>
            <p:cNvPr id="20490" name="Rectangle 10"/>
            <p:cNvSpPr>
              <a:spLocks noChangeArrowheads="1"/>
            </p:cNvSpPr>
            <p:nvPr/>
          </p:nvSpPr>
          <p:spPr bwMode="auto">
            <a:xfrm>
              <a:off x="2154" y="1710"/>
              <a:ext cx="3155" cy="339"/>
            </a:xfrm>
            <a:prstGeom prst="rect">
              <a:avLst/>
            </a:prstGeom>
            <a:noFill/>
            <a:ln w="9360">
              <a:solidFill>
                <a:srgbClr val="00CC99"/>
              </a:solidFill>
              <a:round/>
              <a:headEnd/>
              <a:tailEnd/>
            </a:ln>
            <a:effectLst/>
          </p:spPr>
          <p:txBody>
            <a:bodyPr lIns="90000" tIns="91440" rIns="90000" bIns="91440"/>
            <a:lstStyle/>
            <a:p>
              <a:pPr>
                <a:lnSpc>
                  <a:spcPct val="100000"/>
                </a:lnSpc>
                <a:spcAft>
                  <a:spcPts val="20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800">
                  <a:solidFill>
                    <a:srgbClr val="000000"/>
                  </a:solidFill>
                  <a:ea typeface="宋体" pitchFamily="2" charset="-122"/>
                </a:rPr>
                <a:t>No preemption, Spin-locked Critical Sections</a:t>
              </a:r>
            </a:p>
          </p:txBody>
        </p:sp>
        <p:sp>
          <p:nvSpPr>
            <p:cNvPr id="20491" name="Rectangle 11"/>
            <p:cNvSpPr>
              <a:spLocks noChangeArrowheads="1"/>
            </p:cNvSpPr>
            <p:nvPr/>
          </p:nvSpPr>
          <p:spPr bwMode="auto">
            <a:xfrm>
              <a:off x="366" y="1710"/>
              <a:ext cx="1788" cy="339"/>
            </a:xfrm>
            <a:prstGeom prst="rect">
              <a:avLst/>
            </a:prstGeom>
            <a:noFill/>
            <a:ln w="9360">
              <a:solidFill>
                <a:srgbClr val="00CC99"/>
              </a:solidFill>
              <a:round/>
              <a:headEnd/>
              <a:tailEnd/>
            </a:ln>
            <a:effectLst/>
          </p:spPr>
          <p:txBody>
            <a:bodyPr lIns="90000" tIns="91440" rIns="90000" bIns="91440"/>
            <a:lstStyle/>
            <a:p>
              <a:pPr>
                <a:lnSpc>
                  <a:spcPct val="100000"/>
                </a:lnSpc>
                <a:spcAft>
                  <a:spcPts val="20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2000">
                  <a:solidFill>
                    <a:srgbClr val="000000"/>
                  </a:solidFill>
                  <a:ea typeface="宋体" pitchFamily="2" charset="-122"/>
                </a:rPr>
                <a:t>SMP Kernel 2.2 - 2.4</a:t>
              </a:r>
            </a:p>
          </p:txBody>
        </p:sp>
        <p:sp>
          <p:nvSpPr>
            <p:cNvPr id="20492" name="Rectangle 12"/>
            <p:cNvSpPr>
              <a:spLocks noChangeArrowheads="1"/>
            </p:cNvSpPr>
            <p:nvPr/>
          </p:nvSpPr>
          <p:spPr bwMode="auto">
            <a:xfrm>
              <a:off x="2154" y="1368"/>
              <a:ext cx="3155" cy="342"/>
            </a:xfrm>
            <a:prstGeom prst="rect">
              <a:avLst/>
            </a:prstGeom>
            <a:noFill/>
            <a:ln w="9360">
              <a:solidFill>
                <a:srgbClr val="00CC99"/>
              </a:solidFill>
              <a:round/>
              <a:headEnd/>
              <a:tailEnd/>
            </a:ln>
            <a:effectLst/>
          </p:spPr>
          <p:txBody>
            <a:bodyPr lIns="90000" tIns="91440" rIns="90000" bIns="91440"/>
            <a:lstStyle/>
            <a:p>
              <a:pPr>
                <a:lnSpc>
                  <a:spcPct val="100000"/>
                </a:lnSpc>
                <a:spcAft>
                  <a:spcPts val="20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800">
                  <a:solidFill>
                    <a:srgbClr val="000000"/>
                  </a:solidFill>
                  <a:ea typeface="宋体" pitchFamily="2" charset="-122"/>
                </a:rPr>
                <a:t>No Kernel preemption, “BKL” SMP Lock</a:t>
              </a:r>
            </a:p>
          </p:txBody>
        </p:sp>
        <p:sp>
          <p:nvSpPr>
            <p:cNvPr id="20493" name="Rectangle 13"/>
            <p:cNvSpPr>
              <a:spLocks noChangeArrowheads="1"/>
            </p:cNvSpPr>
            <p:nvPr/>
          </p:nvSpPr>
          <p:spPr bwMode="auto">
            <a:xfrm>
              <a:off x="366" y="1368"/>
              <a:ext cx="1788" cy="342"/>
            </a:xfrm>
            <a:prstGeom prst="rect">
              <a:avLst/>
            </a:prstGeom>
            <a:noFill/>
            <a:ln w="9360">
              <a:solidFill>
                <a:srgbClr val="00CC99"/>
              </a:solidFill>
              <a:round/>
              <a:headEnd/>
              <a:tailEnd/>
            </a:ln>
            <a:effectLst/>
          </p:spPr>
          <p:txBody>
            <a:bodyPr lIns="90000" tIns="91440" rIns="90000" bIns="91440"/>
            <a:lstStyle/>
            <a:p>
              <a:pPr>
                <a:lnSpc>
                  <a:spcPct val="100000"/>
                </a:lnSpc>
                <a:spcAft>
                  <a:spcPts val="20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2000">
                  <a:solidFill>
                    <a:srgbClr val="000000"/>
                  </a:solidFill>
                  <a:ea typeface="宋体" pitchFamily="2" charset="-122"/>
                </a:rPr>
                <a:t>SMP Kernel 2.x</a:t>
              </a:r>
            </a:p>
          </p:txBody>
        </p:sp>
        <p:sp>
          <p:nvSpPr>
            <p:cNvPr id="20494" name="Rectangle 14"/>
            <p:cNvSpPr>
              <a:spLocks noChangeArrowheads="1"/>
            </p:cNvSpPr>
            <p:nvPr/>
          </p:nvSpPr>
          <p:spPr bwMode="auto">
            <a:xfrm>
              <a:off x="2154" y="1038"/>
              <a:ext cx="3155" cy="330"/>
            </a:xfrm>
            <a:prstGeom prst="rect">
              <a:avLst/>
            </a:prstGeom>
            <a:noFill/>
            <a:ln w="9360">
              <a:solidFill>
                <a:srgbClr val="00CC99"/>
              </a:solidFill>
              <a:round/>
              <a:headEnd/>
              <a:tailEnd/>
            </a:ln>
            <a:effectLst/>
          </p:spPr>
          <p:txBody>
            <a:bodyPr lIns="90000" tIns="91440" rIns="90000" bIns="91440"/>
            <a:lstStyle/>
            <a:p>
              <a:pPr>
                <a:lnSpc>
                  <a:spcPct val="100000"/>
                </a:lnSpc>
                <a:spcAft>
                  <a:spcPts val="20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800">
                  <a:solidFill>
                    <a:srgbClr val="000000"/>
                  </a:solidFill>
                  <a:ea typeface="宋体" pitchFamily="2" charset="-122"/>
                </a:rPr>
                <a:t>No Kernel preemption</a:t>
              </a:r>
            </a:p>
          </p:txBody>
        </p:sp>
        <p:sp>
          <p:nvSpPr>
            <p:cNvPr id="20495" name="Rectangle 15"/>
            <p:cNvSpPr>
              <a:spLocks noChangeArrowheads="1"/>
            </p:cNvSpPr>
            <p:nvPr/>
          </p:nvSpPr>
          <p:spPr bwMode="auto">
            <a:xfrm>
              <a:off x="366" y="1038"/>
              <a:ext cx="1788" cy="330"/>
            </a:xfrm>
            <a:prstGeom prst="rect">
              <a:avLst/>
            </a:prstGeom>
            <a:noFill/>
            <a:ln w="9360">
              <a:solidFill>
                <a:srgbClr val="00CC99"/>
              </a:solidFill>
              <a:round/>
              <a:headEnd/>
              <a:tailEnd/>
            </a:ln>
            <a:effectLst/>
          </p:spPr>
          <p:txBody>
            <a:bodyPr lIns="90000" tIns="91440" rIns="90000" bIns="91440"/>
            <a:lstStyle/>
            <a:p>
              <a:pPr>
                <a:lnSpc>
                  <a:spcPct val="100000"/>
                </a:lnSpc>
                <a:spcAft>
                  <a:spcPts val="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GB" altLang="zh-CN" sz="2000" dirty="0">
                  <a:solidFill>
                    <a:srgbClr val="000000"/>
                  </a:solidFill>
                  <a:ea typeface="宋体" pitchFamily="2" charset="-122"/>
                </a:rPr>
                <a:t>Early Kernel 1.x	</a:t>
              </a:r>
            </a:p>
          </p:txBody>
        </p:sp>
        <p:sp>
          <p:nvSpPr>
            <p:cNvPr id="20496" name="Line 16"/>
            <p:cNvSpPr>
              <a:spLocks noChangeShapeType="1"/>
            </p:cNvSpPr>
            <p:nvPr/>
          </p:nvSpPr>
          <p:spPr bwMode="auto">
            <a:xfrm>
              <a:off x="366" y="1038"/>
              <a:ext cx="4942" cy="1"/>
            </a:xfrm>
            <a:prstGeom prst="line">
              <a:avLst/>
            </a:prstGeom>
            <a:noFill/>
            <a:ln w="28440">
              <a:solidFill>
                <a:srgbClr val="00CC99"/>
              </a:solidFill>
              <a:miter lim="800000"/>
              <a:headEnd/>
              <a:tailEnd/>
            </a:ln>
            <a:effectLst/>
          </p:spPr>
          <p:txBody>
            <a:bodyPr/>
            <a:lstStyle/>
            <a:p>
              <a:endParaRPr lang="zh-CN" altLang="en-US"/>
            </a:p>
          </p:txBody>
        </p:sp>
        <p:sp>
          <p:nvSpPr>
            <p:cNvPr id="20497" name="Line 17"/>
            <p:cNvSpPr>
              <a:spLocks noChangeShapeType="1"/>
            </p:cNvSpPr>
            <p:nvPr/>
          </p:nvSpPr>
          <p:spPr bwMode="auto">
            <a:xfrm>
              <a:off x="366" y="1368"/>
              <a:ext cx="4942" cy="1"/>
            </a:xfrm>
            <a:prstGeom prst="line">
              <a:avLst/>
            </a:prstGeom>
            <a:noFill/>
            <a:ln w="12600">
              <a:solidFill>
                <a:srgbClr val="00CC99"/>
              </a:solidFill>
              <a:miter lim="800000"/>
              <a:headEnd/>
              <a:tailEnd/>
            </a:ln>
            <a:effectLst/>
          </p:spPr>
          <p:txBody>
            <a:bodyPr/>
            <a:lstStyle/>
            <a:p>
              <a:endParaRPr lang="zh-CN" altLang="en-US"/>
            </a:p>
          </p:txBody>
        </p:sp>
        <p:sp>
          <p:nvSpPr>
            <p:cNvPr id="20498" name="Line 18"/>
            <p:cNvSpPr>
              <a:spLocks noChangeShapeType="1"/>
            </p:cNvSpPr>
            <p:nvPr/>
          </p:nvSpPr>
          <p:spPr bwMode="auto">
            <a:xfrm>
              <a:off x="366" y="1710"/>
              <a:ext cx="4942" cy="1"/>
            </a:xfrm>
            <a:prstGeom prst="line">
              <a:avLst/>
            </a:prstGeom>
            <a:noFill/>
            <a:ln w="12600">
              <a:solidFill>
                <a:srgbClr val="00CC99"/>
              </a:solidFill>
              <a:miter lim="800000"/>
              <a:headEnd/>
              <a:tailEnd/>
            </a:ln>
            <a:effectLst/>
          </p:spPr>
          <p:txBody>
            <a:bodyPr/>
            <a:lstStyle/>
            <a:p>
              <a:endParaRPr lang="zh-CN" altLang="en-US"/>
            </a:p>
          </p:txBody>
        </p:sp>
        <p:sp>
          <p:nvSpPr>
            <p:cNvPr id="20499" name="Line 19"/>
            <p:cNvSpPr>
              <a:spLocks noChangeShapeType="1"/>
            </p:cNvSpPr>
            <p:nvPr/>
          </p:nvSpPr>
          <p:spPr bwMode="auto">
            <a:xfrm>
              <a:off x="366" y="2049"/>
              <a:ext cx="4942" cy="1"/>
            </a:xfrm>
            <a:prstGeom prst="line">
              <a:avLst/>
            </a:prstGeom>
            <a:noFill/>
            <a:ln w="12600">
              <a:solidFill>
                <a:srgbClr val="00CC99"/>
              </a:solidFill>
              <a:miter lim="800000"/>
              <a:headEnd/>
              <a:tailEnd/>
            </a:ln>
            <a:effectLst/>
          </p:spPr>
          <p:txBody>
            <a:bodyPr/>
            <a:lstStyle/>
            <a:p>
              <a:endParaRPr lang="zh-CN" altLang="en-US"/>
            </a:p>
          </p:txBody>
        </p:sp>
        <p:sp>
          <p:nvSpPr>
            <p:cNvPr id="20500" name="Line 20"/>
            <p:cNvSpPr>
              <a:spLocks noChangeShapeType="1"/>
            </p:cNvSpPr>
            <p:nvPr/>
          </p:nvSpPr>
          <p:spPr bwMode="auto">
            <a:xfrm>
              <a:off x="366" y="2519"/>
              <a:ext cx="4942" cy="1"/>
            </a:xfrm>
            <a:prstGeom prst="line">
              <a:avLst/>
            </a:prstGeom>
            <a:noFill/>
            <a:ln w="12600">
              <a:solidFill>
                <a:srgbClr val="00CC99"/>
              </a:solidFill>
              <a:miter lim="800000"/>
              <a:headEnd/>
              <a:tailEnd/>
            </a:ln>
            <a:effectLst/>
          </p:spPr>
          <p:txBody>
            <a:bodyPr/>
            <a:lstStyle/>
            <a:p>
              <a:endParaRPr lang="zh-CN" altLang="en-US"/>
            </a:p>
          </p:txBody>
        </p:sp>
        <p:sp>
          <p:nvSpPr>
            <p:cNvPr id="20501" name="Line 21"/>
            <p:cNvSpPr>
              <a:spLocks noChangeShapeType="1"/>
            </p:cNvSpPr>
            <p:nvPr/>
          </p:nvSpPr>
          <p:spPr bwMode="auto">
            <a:xfrm>
              <a:off x="366" y="2990"/>
              <a:ext cx="4942" cy="1"/>
            </a:xfrm>
            <a:prstGeom prst="line">
              <a:avLst/>
            </a:prstGeom>
            <a:noFill/>
            <a:ln w="12600">
              <a:solidFill>
                <a:srgbClr val="00CC99"/>
              </a:solidFill>
              <a:miter lim="800000"/>
              <a:headEnd/>
              <a:tailEnd/>
            </a:ln>
            <a:effectLst/>
          </p:spPr>
          <p:txBody>
            <a:bodyPr/>
            <a:lstStyle/>
            <a:p>
              <a:endParaRPr lang="zh-CN" altLang="en-US"/>
            </a:p>
          </p:txBody>
        </p:sp>
        <p:sp>
          <p:nvSpPr>
            <p:cNvPr id="20502" name="Line 22"/>
            <p:cNvSpPr>
              <a:spLocks noChangeShapeType="1"/>
            </p:cNvSpPr>
            <p:nvPr/>
          </p:nvSpPr>
          <p:spPr bwMode="auto">
            <a:xfrm>
              <a:off x="366" y="3668"/>
              <a:ext cx="4942" cy="1"/>
            </a:xfrm>
            <a:prstGeom prst="line">
              <a:avLst/>
            </a:prstGeom>
            <a:noFill/>
            <a:ln w="28440">
              <a:solidFill>
                <a:srgbClr val="00CC99"/>
              </a:solidFill>
              <a:miter lim="800000"/>
              <a:headEnd/>
              <a:tailEnd/>
            </a:ln>
            <a:effectLst/>
          </p:spPr>
          <p:txBody>
            <a:bodyPr/>
            <a:lstStyle/>
            <a:p>
              <a:endParaRPr lang="zh-CN" altLang="en-US"/>
            </a:p>
          </p:txBody>
        </p:sp>
        <p:sp>
          <p:nvSpPr>
            <p:cNvPr id="20503" name="Line 23"/>
            <p:cNvSpPr>
              <a:spLocks noChangeShapeType="1"/>
            </p:cNvSpPr>
            <p:nvPr/>
          </p:nvSpPr>
          <p:spPr bwMode="auto">
            <a:xfrm>
              <a:off x="366" y="1038"/>
              <a:ext cx="1" cy="2630"/>
            </a:xfrm>
            <a:prstGeom prst="line">
              <a:avLst/>
            </a:prstGeom>
            <a:noFill/>
            <a:ln w="28440">
              <a:solidFill>
                <a:srgbClr val="00CC99"/>
              </a:solidFill>
              <a:miter lim="800000"/>
              <a:headEnd/>
              <a:tailEnd/>
            </a:ln>
            <a:effectLst/>
          </p:spPr>
          <p:txBody>
            <a:bodyPr/>
            <a:lstStyle/>
            <a:p>
              <a:endParaRPr lang="zh-CN" altLang="en-US"/>
            </a:p>
          </p:txBody>
        </p:sp>
        <p:sp>
          <p:nvSpPr>
            <p:cNvPr id="20504" name="Line 24"/>
            <p:cNvSpPr>
              <a:spLocks noChangeShapeType="1"/>
            </p:cNvSpPr>
            <p:nvPr/>
          </p:nvSpPr>
          <p:spPr bwMode="auto">
            <a:xfrm>
              <a:off x="2154" y="1038"/>
              <a:ext cx="1" cy="2630"/>
            </a:xfrm>
            <a:prstGeom prst="line">
              <a:avLst/>
            </a:prstGeom>
            <a:noFill/>
            <a:ln w="12600">
              <a:solidFill>
                <a:srgbClr val="00CC99"/>
              </a:solidFill>
              <a:miter lim="800000"/>
              <a:headEnd/>
              <a:tailEnd/>
            </a:ln>
            <a:effectLst/>
          </p:spPr>
          <p:txBody>
            <a:bodyPr/>
            <a:lstStyle/>
            <a:p>
              <a:endParaRPr lang="zh-CN" altLang="en-US"/>
            </a:p>
          </p:txBody>
        </p:sp>
        <p:sp>
          <p:nvSpPr>
            <p:cNvPr id="20505" name="Line 25"/>
            <p:cNvSpPr>
              <a:spLocks noChangeShapeType="1"/>
            </p:cNvSpPr>
            <p:nvPr/>
          </p:nvSpPr>
          <p:spPr bwMode="auto">
            <a:xfrm>
              <a:off x="5308" y="1038"/>
              <a:ext cx="1" cy="2630"/>
            </a:xfrm>
            <a:prstGeom prst="line">
              <a:avLst/>
            </a:prstGeom>
            <a:noFill/>
            <a:ln w="28440">
              <a:solidFill>
                <a:srgbClr val="00CC99"/>
              </a:solidFill>
              <a:miter lim="800000"/>
              <a:headEnd/>
              <a:tailEnd/>
            </a:ln>
            <a:effec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smtClean="0">
                <a:ea typeface="宋体" pitchFamily="2" charset="-122"/>
              </a:rPr>
              <a:t>Embedded Systems</a:t>
            </a:r>
          </a:p>
        </p:txBody>
      </p:sp>
      <p:sp>
        <p:nvSpPr>
          <p:cNvPr id="9219" name="Rectangle 3" descr="Rectangle: Click to edit Master text styles&#10;Second level&#10;Third level&#10;Fourth level&#10;Fifth level"/>
          <p:cNvSpPr>
            <a:spLocks noGrp="1" noChangeArrowheads="1"/>
          </p:cNvSpPr>
          <p:nvPr>
            <p:ph type="body" idx="1"/>
          </p:nvPr>
        </p:nvSpPr>
        <p:spPr>
          <a:xfrm>
            <a:off x="609600" y="1219200"/>
            <a:ext cx="8283575" cy="2551113"/>
          </a:xfrm>
        </p:spPr>
        <p:txBody>
          <a:bodyPr>
            <a:normAutofit lnSpcReduction="10000"/>
          </a:bodyPr>
          <a:lstStyle/>
          <a:p>
            <a:pPr eaLnBrk="1" hangingPunct="1">
              <a:lnSpc>
                <a:spcPct val="90000"/>
              </a:lnSpc>
            </a:pPr>
            <a:r>
              <a:rPr lang="en-US" altLang="zh-CN" smtClean="0">
                <a:ea typeface="宋体" pitchFamily="2" charset="-122"/>
              </a:rPr>
              <a:t>Systems with a small computer embedded within it</a:t>
            </a:r>
          </a:p>
          <a:p>
            <a:pPr lvl="1" eaLnBrk="1" hangingPunct="1">
              <a:lnSpc>
                <a:spcPct val="90000"/>
              </a:lnSpc>
            </a:pPr>
            <a:r>
              <a:rPr lang="en-US" altLang="zh-CN" smtClean="0">
                <a:ea typeface="宋体" pitchFamily="2" charset="-122"/>
              </a:rPr>
              <a:t>The embedded computer forms the </a:t>
            </a:r>
            <a:r>
              <a:rPr lang="en-US" altLang="zh-CN" smtClean="0">
                <a:solidFill>
                  <a:srgbClr val="CC0000"/>
                </a:solidFill>
                <a:ea typeface="宋体" pitchFamily="2" charset="-122"/>
              </a:rPr>
              <a:t>brain</a:t>
            </a:r>
            <a:r>
              <a:rPr lang="en-US" altLang="zh-CN" smtClean="0">
                <a:ea typeface="宋体" pitchFamily="2" charset="-122"/>
              </a:rPr>
              <a:t> of the system</a:t>
            </a:r>
          </a:p>
          <a:p>
            <a:pPr lvl="1" eaLnBrk="1" hangingPunct="1">
              <a:lnSpc>
                <a:spcPct val="90000"/>
              </a:lnSpc>
            </a:pPr>
            <a:r>
              <a:rPr lang="en-US" altLang="zh-CN" smtClean="0">
                <a:ea typeface="宋体" pitchFamily="2" charset="-122"/>
              </a:rPr>
              <a:t>Mechanical devices form the eyes (</a:t>
            </a:r>
            <a:r>
              <a:rPr lang="en-US" altLang="zh-CN" smtClean="0">
                <a:solidFill>
                  <a:srgbClr val="CC0000"/>
                </a:solidFill>
                <a:ea typeface="宋体" pitchFamily="2" charset="-122"/>
              </a:rPr>
              <a:t>sensors</a:t>
            </a:r>
            <a:r>
              <a:rPr lang="en-US" altLang="zh-CN" smtClean="0">
                <a:ea typeface="宋体" pitchFamily="2" charset="-122"/>
              </a:rPr>
              <a:t>) and muscles (</a:t>
            </a:r>
            <a:r>
              <a:rPr lang="en-US" altLang="zh-CN" smtClean="0">
                <a:solidFill>
                  <a:srgbClr val="CC0000"/>
                </a:solidFill>
                <a:ea typeface="宋体" pitchFamily="2" charset="-122"/>
              </a:rPr>
              <a:t>actuators</a:t>
            </a:r>
            <a:r>
              <a:rPr lang="en-US" altLang="zh-CN" smtClean="0">
                <a:ea typeface="宋体" pitchFamily="2" charset="-122"/>
              </a:rPr>
              <a:t>)</a:t>
            </a:r>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3860800"/>
            <a:ext cx="4392612"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4508500"/>
            <a:ext cx="3678238" cy="153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40997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页脚占位符 2"/>
          <p:cNvSpPr>
            <a:spLocks noGrp="1"/>
          </p:cNvSpPr>
          <p:nvPr>
            <p:ph type="ftr" idx="10"/>
          </p:nvPr>
        </p:nvSpPr>
        <p:spPr/>
        <p:txBody>
          <a:bodyPr/>
          <a:lstStyle/>
          <a:p>
            <a:r>
              <a:rPr lang="en-GB" altLang="zh-CN"/>
              <a:t>Brief History of Real-Time Linux - Linux World 2006</a:t>
            </a:r>
          </a:p>
        </p:txBody>
      </p:sp>
      <p:sp>
        <p:nvSpPr>
          <p:cNvPr id="47" name="灯片编号占位符 3"/>
          <p:cNvSpPr>
            <a:spLocks noGrp="1"/>
          </p:cNvSpPr>
          <p:nvPr>
            <p:ph type="sldNum" idx="11"/>
          </p:nvPr>
        </p:nvSpPr>
        <p:spPr/>
        <p:txBody>
          <a:bodyPr/>
          <a:lstStyle/>
          <a:p>
            <a:fld id="{472962BB-65BF-44B1-B7C5-772ECFC36AFB}" type="slidenum">
              <a:rPr lang="en-GB" altLang="zh-CN"/>
              <a:pPr/>
              <a:t>40</a:t>
            </a:fld>
            <a:endParaRPr lang="en-GB" altLang="zh-CN"/>
          </a:p>
        </p:txBody>
      </p:sp>
      <p:grpSp>
        <p:nvGrpSpPr>
          <p:cNvPr id="2" name="Group 1"/>
          <p:cNvGrpSpPr>
            <a:grpSpLocks/>
          </p:cNvGrpSpPr>
          <p:nvPr/>
        </p:nvGrpSpPr>
        <p:grpSpPr bwMode="auto">
          <a:xfrm>
            <a:off x="239713" y="2284413"/>
            <a:ext cx="8451850" cy="1063625"/>
            <a:chOff x="151" y="1439"/>
            <a:chExt cx="5324" cy="670"/>
          </a:xfrm>
        </p:grpSpPr>
        <p:grpSp>
          <p:nvGrpSpPr>
            <p:cNvPr id="3" name="Group 2"/>
            <p:cNvGrpSpPr>
              <a:grpSpLocks/>
            </p:cNvGrpSpPr>
            <p:nvPr/>
          </p:nvGrpSpPr>
          <p:grpSpPr bwMode="auto">
            <a:xfrm>
              <a:off x="966" y="1439"/>
              <a:ext cx="4509" cy="670"/>
              <a:chOff x="966" y="1439"/>
              <a:chExt cx="4509" cy="670"/>
            </a:xfrm>
          </p:grpSpPr>
          <p:sp>
            <p:nvSpPr>
              <p:cNvPr id="21507" name="Rectangle 3"/>
              <p:cNvSpPr>
                <a:spLocks noChangeArrowheads="1"/>
              </p:cNvSpPr>
              <p:nvPr/>
            </p:nvSpPr>
            <p:spPr bwMode="auto">
              <a:xfrm>
                <a:off x="966" y="1440"/>
                <a:ext cx="4510" cy="670"/>
              </a:xfrm>
              <a:prstGeom prst="rect">
                <a:avLst/>
              </a:prstGeom>
              <a:solidFill>
                <a:srgbClr val="008000"/>
              </a:solidFill>
              <a:ln w="9360">
                <a:solidFill>
                  <a:srgbClr val="000000"/>
                </a:solidFill>
                <a:miter lim="800000"/>
                <a:headEnd/>
                <a:tailEnd/>
              </a:ln>
              <a:effectLst/>
            </p:spPr>
            <p:txBody>
              <a:bodyPr wrap="none" anchor="ctr"/>
              <a:lstStyle/>
              <a:p>
                <a:endParaRPr lang="zh-CN" altLang="en-US"/>
              </a:p>
            </p:txBody>
          </p:sp>
          <p:sp>
            <p:nvSpPr>
              <p:cNvPr id="21508" name="AutoShape 4"/>
              <p:cNvSpPr>
                <a:spLocks noChangeArrowheads="1"/>
              </p:cNvSpPr>
              <p:nvPr/>
            </p:nvSpPr>
            <p:spPr bwMode="auto">
              <a:xfrm flipV="1">
                <a:off x="1062" y="1439"/>
                <a:ext cx="2255" cy="670"/>
              </a:xfrm>
              <a:custGeom>
                <a:avLst/>
                <a:gdLst>
                  <a:gd name="G0" fmla="+- 814 0 0"/>
                  <a:gd name="G1" fmla="+- 21600 0 814"/>
                  <a:gd name="G2" fmla="*/ 814 1 2"/>
                  <a:gd name="G3" fmla="+- 21600 0 G2"/>
                  <a:gd name="G4" fmla="+/ 814 21600 2"/>
                  <a:gd name="G5" fmla="+/ G1 0 2"/>
                  <a:gd name="G6" fmla="*/ 21600 21600 814"/>
                  <a:gd name="G7" fmla="*/ G6 1 2"/>
                  <a:gd name="G8" fmla="+- 21600 0 G7"/>
                  <a:gd name="G9" fmla="*/ 21600 1 2"/>
                  <a:gd name="G10" fmla="+- 814 0 G9"/>
                  <a:gd name="G11" fmla="?: G10 G8 0"/>
                  <a:gd name="G12" fmla="?: G10 G7 21600"/>
                  <a:gd name="T0" fmla="*/ 21193 w 21600"/>
                  <a:gd name="T1" fmla="*/ 10800 h 21600"/>
                  <a:gd name="T2" fmla="*/ 10800 w 21600"/>
                  <a:gd name="T3" fmla="*/ 21600 h 21600"/>
                  <a:gd name="T4" fmla="*/ 407 w 21600"/>
                  <a:gd name="T5" fmla="*/ 10800 h 21600"/>
                  <a:gd name="T6" fmla="*/ 10800 w 21600"/>
                  <a:gd name="T7" fmla="*/ 0 h 21600"/>
                  <a:gd name="T8" fmla="*/ 2207 w 21600"/>
                  <a:gd name="T9" fmla="*/ 2207 h 21600"/>
                  <a:gd name="T10" fmla="*/ 19393 w 21600"/>
                  <a:gd name="T11" fmla="*/ 19393 h 21600"/>
                </a:gdLst>
                <a:ahLst/>
                <a:cxnLst>
                  <a:cxn ang="0">
                    <a:pos x="T0" y="T1"/>
                  </a:cxn>
                  <a:cxn ang="0">
                    <a:pos x="T2" y="T3"/>
                  </a:cxn>
                  <a:cxn ang="0">
                    <a:pos x="T4" y="T5"/>
                  </a:cxn>
                  <a:cxn ang="0">
                    <a:pos x="T6" y="T7"/>
                  </a:cxn>
                </a:cxnLst>
                <a:rect l="T8" t="T9" r="T10" b="T11"/>
                <a:pathLst>
                  <a:path w="21600" h="21600">
                    <a:moveTo>
                      <a:pt x="0" y="0"/>
                    </a:moveTo>
                    <a:lnTo>
                      <a:pt x="814" y="21600"/>
                    </a:lnTo>
                    <a:lnTo>
                      <a:pt x="20786" y="21600"/>
                    </a:lnTo>
                    <a:lnTo>
                      <a:pt x="21600" y="0"/>
                    </a:lnTo>
                    <a:close/>
                  </a:path>
                </a:pathLst>
              </a:custGeom>
              <a:solidFill>
                <a:srgbClr val="FF0000"/>
              </a:solidFill>
              <a:ln w="9360">
                <a:solidFill>
                  <a:srgbClr val="000000"/>
                </a:solidFill>
                <a:miter lim="800000"/>
                <a:headEnd/>
                <a:tailEnd/>
              </a:ln>
              <a:effectLst/>
            </p:spPr>
            <p:txBody>
              <a:bodyPr wrap="none" anchor="ctr"/>
              <a:lstStyle/>
              <a:p>
                <a:endParaRPr lang="zh-CN" altLang="en-US"/>
              </a:p>
            </p:txBody>
          </p:sp>
          <p:sp>
            <p:nvSpPr>
              <p:cNvPr id="21509" name="AutoShape 5"/>
              <p:cNvSpPr>
                <a:spLocks noChangeArrowheads="1"/>
              </p:cNvSpPr>
              <p:nvPr/>
            </p:nvSpPr>
            <p:spPr bwMode="auto">
              <a:xfrm flipV="1">
                <a:off x="3556" y="1439"/>
                <a:ext cx="1824" cy="670"/>
              </a:xfrm>
              <a:custGeom>
                <a:avLst/>
                <a:gdLst>
                  <a:gd name="G0" fmla="+- 814 0 0"/>
                  <a:gd name="G1" fmla="+- 21600 0 814"/>
                  <a:gd name="G2" fmla="*/ 814 1 2"/>
                  <a:gd name="G3" fmla="+- 21600 0 G2"/>
                  <a:gd name="G4" fmla="+/ 814 21600 2"/>
                  <a:gd name="G5" fmla="+/ G1 0 2"/>
                  <a:gd name="G6" fmla="*/ 21600 21600 814"/>
                  <a:gd name="G7" fmla="*/ G6 1 2"/>
                  <a:gd name="G8" fmla="+- 21600 0 G7"/>
                  <a:gd name="G9" fmla="*/ 21600 1 2"/>
                  <a:gd name="G10" fmla="+- 814 0 G9"/>
                  <a:gd name="G11" fmla="?: G10 G8 0"/>
                  <a:gd name="G12" fmla="?: G10 G7 21600"/>
                  <a:gd name="T0" fmla="*/ 21193 w 21600"/>
                  <a:gd name="T1" fmla="*/ 10800 h 21600"/>
                  <a:gd name="T2" fmla="*/ 10800 w 21600"/>
                  <a:gd name="T3" fmla="*/ 21600 h 21600"/>
                  <a:gd name="T4" fmla="*/ 407 w 21600"/>
                  <a:gd name="T5" fmla="*/ 10800 h 21600"/>
                  <a:gd name="T6" fmla="*/ 10800 w 21600"/>
                  <a:gd name="T7" fmla="*/ 0 h 21600"/>
                  <a:gd name="T8" fmla="*/ 2207 w 21600"/>
                  <a:gd name="T9" fmla="*/ 2207 h 21600"/>
                  <a:gd name="T10" fmla="*/ 19393 w 21600"/>
                  <a:gd name="T11" fmla="*/ 19393 h 21600"/>
                </a:gdLst>
                <a:ahLst/>
                <a:cxnLst>
                  <a:cxn ang="0">
                    <a:pos x="T0" y="T1"/>
                  </a:cxn>
                  <a:cxn ang="0">
                    <a:pos x="T2" y="T3"/>
                  </a:cxn>
                  <a:cxn ang="0">
                    <a:pos x="T4" y="T5"/>
                  </a:cxn>
                  <a:cxn ang="0">
                    <a:pos x="T6" y="T7"/>
                  </a:cxn>
                </a:cxnLst>
                <a:rect l="T8" t="T9" r="T10" b="T11"/>
                <a:pathLst>
                  <a:path w="21600" h="21600">
                    <a:moveTo>
                      <a:pt x="0" y="0"/>
                    </a:moveTo>
                    <a:lnTo>
                      <a:pt x="814" y="21600"/>
                    </a:lnTo>
                    <a:lnTo>
                      <a:pt x="20786" y="21600"/>
                    </a:lnTo>
                    <a:lnTo>
                      <a:pt x="21600" y="0"/>
                    </a:lnTo>
                    <a:close/>
                  </a:path>
                </a:pathLst>
              </a:custGeom>
              <a:solidFill>
                <a:srgbClr val="FF0000"/>
              </a:solidFill>
              <a:ln w="9360">
                <a:solidFill>
                  <a:srgbClr val="000000"/>
                </a:solidFill>
                <a:miter lim="800000"/>
                <a:headEnd/>
                <a:tailEnd/>
              </a:ln>
              <a:effectLst/>
            </p:spPr>
            <p:txBody>
              <a:bodyPr wrap="none" anchor="ctr"/>
              <a:lstStyle/>
              <a:p>
                <a:endParaRPr lang="zh-CN" altLang="en-US"/>
              </a:p>
            </p:txBody>
          </p:sp>
          <p:sp>
            <p:nvSpPr>
              <p:cNvPr id="21510" name="AutoShape 6"/>
              <p:cNvSpPr>
                <a:spLocks noChangeArrowheads="1"/>
              </p:cNvSpPr>
              <p:nvPr/>
            </p:nvSpPr>
            <p:spPr bwMode="auto">
              <a:xfrm flipV="1">
                <a:off x="3316" y="1439"/>
                <a:ext cx="240" cy="670"/>
              </a:xfrm>
              <a:custGeom>
                <a:avLst/>
                <a:gdLst>
                  <a:gd name="G0" fmla="+- 4859 0 0"/>
                  <a:gd name="G1" fmla="+- 21600 0 4859"/>
                  <a:gd name="G2" fmla="*/ 4859 1 2"/>
                  <a:gd name="G3" fmla="+- 21600 0 G2"/>
                  <a:gd name="G4" fmla="+/ 4859 21600 2"/>
                  <a:gd name="G5" fmla="+/ G1 0 2"/>
                  <a:gd name="G6" fmla="*/ 21600 21600 4859"/>
                  <a:gd name="G7" fmla="*/ G6 1 2"/>
                  <a:gd name="G8" fmla="+- 21600 0 G7"/>
                  <a:gd name="G9" fmla="*/ 21600 1 2"/>
                  <a:gd name="G10" fmla="+- 4859 0 G9"/>
                  <a:gd name="G11" fmla="?: G10 G8 0"/>
                  <a:gd name="G12" fmla="?: G10 G7 21600"/>
                  <a:gd name="T0" fmla="*/ 19170 w 21600"/>
                  <a:gd name="T1" fmla="*/ 10800 h 21600"/>
                  <a:gd name="T2" fmla="*/ 10800 w 21600"/>
                  <a:gd name="T3" fmla="*/ 21600 h 21600"/>
                  <a:gd name="T4" fmla="*/ 2430 w 21600"/>
                  <a:gd name="T5" fmla="*/ 10800 h 21600"/>
                  <a:gd name="T6" fmla="*/ 10800 w 21600"/>
                  <a:gd name="T7" fmla="*/ 0 h 21600"/>
                  <a:gd name="T8" fmla="*/ 4230 w 21600"/>
                  <a:gd name="T9" fmla="*/ 4230 h 21600"/>
                  <a:gd name="T10" fmla="*/ 17370 w 21600"/>
                  <a:gd name="T11" fmla="*/ 17370 h 21600"/>
                </a:gdLst>
                <a:ahLst/>
                <a:cxnLst>
                  <a:cxn ang="0">
                    <a:pos x="T0" y="T1"/>
                  </a:cxn>
                  <a:cxn ang="0">
                    <a:pos x="T2" y="T3"/>
                  </a:cxn>
                  <a:cxn ang="0">
                    <a:pos x="T4" y="T5"/>
                  </a:cxn>
                  <a:cxn ang="0">
                    <a:pos x="T6" y="T7"/>
                  </a:cxn>
                </a:cxnLst>
                <a:rect l="T8" t="T9" r="T10" b="T11"/>
                <a:pathLst>
                  <a:path w="21600" h="21600">
                    <a:moveTo>
                      <a:pt x="0" y="0"/>
                    </a:moveTo>
                    <a:lnTo>
                      <a:pt x="4859" y="21600"/>
                    </a:lnTo>
                    <a:lnTo>
                      <a:pt x="16741" y="21600"/>
                    </a:lnTo>
                    <a:lnTo>
                      <a:pt x="21600" y="0"/>
                    </a:lnTo>
                    <a:close/>
                  </a:path>
                </a:pathLst>
              </a:custGeom>
              <a:solidFill>
                <a:srgbClr val="FF0000"/>
              </a:solidFill>
              <a:ln w="9360">
                <a:solidFill>
                  <a:srgbClr val="000000"/>
                </a:solidFill>
                <a:miter lim="800000"/>
                <a:headEnd/>
                <a:tailEnd/>
              </a:ln>
              <a:effectLst/>
            </p:spPr>
            <p:txBody>
              <a:bodyPr wrap="none" anchor="ctr"/>
              <a:lstStyle/>
              <a:p>
                <a:endParaRPr lang="zh-CN" altLang="en-US"/>
              </a:p>
            </p:txBody>
          </p:sp>
        </p:grpSp>
        <p:sp>
          <p:nvSpPr>
            <p:cNvPr id="21511" name="Text Box 7"/>
            <p:cNvSpPr txBox="1">
              <a:spLocks noChangeArrowheads="1"/>
            </p:cNvSpPr>
            <p:nvPr/>
          </p:nvSpPr>
          <p:spPr bwMode="auto">
            <a:xfrm>
              <a:off x="151" y="1494"/>
              <a:ext cx="641" cy="412"/>
            </a:xfrm>
            <a:prstGeom prst="rect">
              <a:avLst/>
            </a:prstGeom>
            <a:noFill/>
            <a:ln w="9525">
              <a:noFill/>
              <a:round/>
              <a:headEnd/>
              <a:tailEnd/>
            </a:ln>
            <a:effectLst/>
          </p:spPr>
          <p:txBody>
            <a:bodyPr wrap="none" lIns="90000" tIns="46800" rIns="90000" bIns="46800">
              <a:spAutoFit/>
            </a:bodyPr>
            <a:lstStyle/>
            <a:p>
              <a:pPr algn="ctr">
                <a:lnSpc>
                  <a:spcPct val="10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800">
                  <a:solidFill>
                    <a:srgbClr val="000000"/>
                  </a:solidFill>
                  <a:latin typeface="Verdana" pitchFamily="34" charset="0"/>
                  <a:ea typeface="宋体" pitchFamily="2" charset="-122"/>
                </a:rPr>
                <a:t>Kernels </a:t>
              </a:r>
            </a:p>
            <a:p>
              <a:pPr algn="ctr">
                <a:lnSpc>
                  <a:spcPct val="10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800">
                  <a:solidFill>
                    <a:srgbClr val="000000"/>
                  </a:solidFill>
                  <a:latin typeface="Verdana" pitchFamily="34" charset="0"/>
                  <a:ea typeface="宋体" pitchFamily="2" charset="-122"/>
                </a:rPr>
                <a:t>2.2-2.4</a:t>
              </a:r>
            </a:p>
          </p:txBody>
        </p:sp>
      </p:grpSp>
      <p:grpSp>
        <p:nvGrpSpPr>
          <p:cNvPr id="4" name="Group 8"/>
          <p:cNvGrpSpPr>
            <a:grpSpLocks/>
          </p:cNvGrpSpPr>
          <p:nvPr/>
        </p:nvGrpSpPr>
        <p:grpSpPr bwMode="auto">
          <a:xfrm>
            <a:off x="80963" y="3581400"/>
            <a:ext cx="8659812" cy="1063625"/>
            <a:chOff x="51" y="2256"/>
            <a:chExt cx="5455" cy="670"/>
          </a:xfrm>
        </p:grpSpPr>
        <p:sp>
          <p:nvSpPr>
            <p:cNvPr id="21513" name="Rectangle 9"/>
            <p:cNvSpPr>
              <a:spLocks noChangeArrowheads="1"/>
            </p:cNvSpPr>
            <p:nvPr/>
          </p:nvSpPr>
          <p:spPr bwMode="auto">
            <a:xfrm>
              <a:off x="996" y="2256"/>
              <a:ext cx="4511" cy="671"/>
            </a:xfrm>
            <a:prstGeom prst="rect">
              <a:avLst/>
            </a:prstGeom>
            <a:solidFill>
              <a:srgbClr val="008000"/>
            </a:solidFill>
            <a:ln w="9360">
              <a:solidFill>
                <a:srgbClr val="000000"/>
              </a:solidFill>
              <a:miter lim="800000"/>
              <a:headEnd/>
              <a:tailEnd/>
            </a:ln>
            <a:effectLst/>
          </p:spPr>
          <p:txBody>
            <a:bodyPr wrap="none" anchor="ctr"/>
            <a:lstStyle/>
            <a:p>
              <a:endParaRPr lang="zh-CN" altLang="en-US"/>
            </a:p>
          </p:txBody>
        </p:sp>
        <p:sp>
          <p:nvSpPr>
            <p:cNvPr id="21514" name="Text Box 10"/>
            <p:cNvSpPr txBox="1">
              <a:spLocks noChangeArrowheads="1"/>
            </p:cNvSpPr>
            <p:nvPr/>
          </p:nvSpPr>
          <p:spPr bwMode="auto">
            <a:xfrm>
              <a:off x="51" y="2303"/>
              <a:ext cx="880" cy="588"/>
            </a:xfrm>
            <a:prstGeom prst="rect">
              <a:avLst/>
            </a:prstGeom>
            <a:noFill/>
            <a:ln w="9525">
              <a:noFill/>
              <a:round/>
              <a:headEnd/>
              <a:tailEnd/>
            </a:ln>
            <a:effectLst/>
          </p:spPr>
          <p:txBody>
            <a:bodyPr wrap="none" lIns="90000" tIns="46800" rIns="90000" bIns="46800">
              <a:spAutoFit/>
            </a:bodyPr>
            <a:lstStyle/>
            <a:p>
              <a:pPr algn="ctr">
                <a:lnSpc>
                  <a:spcPct val="10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800">
                  <a:solidFill>
                    <a:srgbClr val="000000"/>
                  </a:solidFill>
                  <a:latin typeface="Verdana" pitchFamily="34" charset="0"/>
                  <a:ea typeface="宋体" pitchFamily="2" charset="-122"/>
                </a:rPr>
                <a:t>Preemptible</a:t>
              </a:r>
            </a:p>
            <a:p>
              <a:pPr algn="ctr">
                <a:lnSpc>
                  <a:spcPct val="10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800">
                  <a:solidFill>
                    <a:srgbClr val="000000"/>
                  </a:solidFill>
                  <a:latin typeface="Verdana" pitchFamily="34" charset="0"/>
                  <a:ea typeface="宋体" pitchFamily="2" charset="-122"/>
                </a:rPr>
                <a:t>Kernel 2.4</a:t>
              </a:r>
            </a:p>
            <a:p>
              <a:pPr algn="ctr">
                <a:lnSpc>
                  <a:spcPct val="10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800">
                  <a:solidFill>
                    <a:srgbClr val="000000"/>
                  </a:solidFill>
                  <a:latin typeface="Verdana" pitchFamily="34" charset="0"/>
                  <a:ea typeface="宋体" pitchFamily="2" charset="-122"/>
                </a:rPr>
                <a:t>Kernel 2.6</a:t>
              </a:r>
            </a:p>
          </p:txBody>
        </p:sp>
      </p:grpSp>
      <p:sp>
        <p:nvSpPr>
          <p:cNvPr id="21515" name="Rectangle 11"/>
          <p:cNvSpPr>
            <a:spLocks noGrp="1" noChangeArrowheads="1"/>
          </p:cNvSpPr>
          <p:nvPr>
            <p:ph type="title"/>
          </p:nvPr>
        </p:nvSpPr>
        <p:spPr>
          <a:xfrm>
            <a:off x="0" y="136525"/>
            <a:ext cx="9342304" cy="769441"/>
          </a:xfrm>
          <a:ln/>
        </p:spPr>
        <p:txBody>
          <a:bodyPr wrap="square">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a:ea typeface="宋体" pitchFamily="2" charset="-122"/>
              </a:rPr>
              <a:t>Kernel Evolution: </a:t>
            </a:r>
            <a:r>
              <a:rPr lang="en-GB" altLang="zh-CN" dirty="0" err="1">
                <a:ea typeface="宋体" pitchFamily="2" charset="-122"/>
              </a:rPr>
              <a:t>Preemptible</a:t>
            </a:r>
            <a:r>
              <a:rPr lang="en-GB" altLang="zh-CN" dirty="0">
                <a:ea typeface="宋体" pitchFamily="2" charset="-122"/>
              </a:rPr>
              <a:t> Code</a:t>
            </a:r>
          </a:p>
        </p:txBody>
      </p:sp>
      <p:grpSp>
        <p:nvGrpSpPr>
          <p:cNvPr id="5" name="Group 12"/>
          <p:cNvGrpSpPr>
            <a:grpSpLocks/>
          </p:cNvGrpSpPr>
          <p:nvPr/>
        </p:nvGrpSpPr>
        <p:grpSpPr bwMode="auto">
          <a:xfrm>
            <a:off x="2590800" y="2284413"/>
            <a:ext cx="5024438" cy="1062037"/>
            <a:chOff x="1632" y="1439"/>
            <a:chExt cx="3165" cy="669"/>
          </a:xfrm>
        </p:grpSpPr>
        <p:sp>
          <p:nvSpPr>
            <p:cNvPr id="21517" name="AutoShape 13"/>
            <p:cNvSpPr>
              <a:spLocks noChangeArrowheads="1"/>
            </p:cNvSpPr>
            <p:nvPr/>
          </p:nvSpPr>
          <p:spPr bwMode="auto">
            <a:xfrm flipV="1">
              <a:off x="3838" y="1439"/>
              <a:ext cx="48" cy="670"/>
            </a:xfrm>
            <a:custGeom>
              <a:avLst/>
              <a:gdLst>
                <a:gd name="G0" fmla="+- 814 0 0"/>
                <a:gd name="G1" fmla="+- 21600 0 814"/>
                <a:gd name="G2" fmla="*/ 814 1 2"/>
                <a:gd name="G3" fmla="+- 21600 0 G2"/>
                <a:gd name="G4" fmla="+/ 814 21600 2"/>
                <a:gd name="G5" fmla="+/ G1 0 2"/>
                <a:gd name="G6" fmla="*/ 21600 21600 814"/>
                <a:gd name="G7" fmla="*/ G6 1 2"/>
                <a:gd name="G8" fmla="+- 21600 0 G7"/>
                <a:gd name="G9" fmla="*/ 21600 1 2"/>
                <a:gd name="G10" fmla="+- 814 0 G9"/>
                <a:gd name="G11" fmla="?: G10 G8 0"/>
                <a:gd name="G12" fmla="?: G10 G7 21600"/>
                <a:gd name="T0" fmla="*/ 21193 w 21600"/>
                <a:gd name="T1" fmla="*/ 10800 h 21600"/>
                <a:gd name="T2" fmla="*/ 10800 w 21600"/>
                <a:gd name="T3" fmla="*/ 21600 h 21600"/>
                <a:gd name="T4" fmla="*/ 407 w 21600"/>
                <a:gd name="T5" fmla="*/ 10800 h 21600"/>
                <a:gd name="T6" fmla="*/ 10800 w 21600"/>
                <a:gd name="T7" fmla="*/ 0 h 21600"/>
                <a:gd name="T8" fmla="*/ 2207 w 21600"/>
                <a:gd name="T9" fmla="*/ 2207 h 21600"/>
                <a:gd name="T10" fmla="*/ 19393 w 21600"/>
                <a:gd name="T11" fmla="*/ 19393 h 21600"/>
              </a:gdLst>
              <a:ahLst/>
              <a:cxnLst>
                <a:cxn ang="0">
                  <a:pos x="T0" y="T1"/>
                </a:cxn>
                <a:cxn ang="0">
                  <a:pos x="T2" y="T3"/>
                </a:cxn>
                <a:cxn ang="0">
                  <a:pos x="T4" y="T5"/>
                </a:cxn>
                <a:cxn ang="0">
                  <a:pos x="T6" y="T7"/>
                </a:cxn>
              </a:cxnLst>
              <a:rect l="T8" t="T9" r="T10" b="T11"/>
              <a:pathLst>
                <a:path w="21600" h="21600">
                  <a:moveTo>
                    <a:pt x="0" y="0"/>
                  </a:moveTo>
                  <a:lnTo>
                    <a:pt x="814" y="21600"/>
                  </a:lnTo>
                  <a:lnTo>
                    <a:pt x="20786" y="21600"/>
                  </a:lnTo>
                  <a:lnTo>
                    <a:pt x="21600" y="0"/>
                  </a:lnTo>
                  <a:close/>
                </a:path>
              </a:pathLst>
            </a:custGeom>
            <a:solidFill>
              <a:srgbClr val="008000"/>
            </a:solidFill>
            <a:ln w="9360">
              <a:solidFill>
                <a:srgbClr val="000000"/>
              </a:solidFill>
              <a:miter lim="800000"/>
              <a:headEnd/>
              <a:tailEnd/>
            </a:ln>
            <a:effectLst/>
          </p:spPr>
          <p:txBody>
            <a:bodyPr wrap="none" anchor="ctr"/>
            <a:lstStyle/>
            <a:p>
              <a:endParaRPr lang="zh-CN" altLang="en-US"/>
            </a:p>
          </p:txBody>
        </p:sp>
        <p:sp>
          <p:nvSpPr>
            <p:cNvPr id="21518" name="AutoShape 14"/>
            <p:cNvSpPr>
              <a:spLocks noChangeArrowheads="1"/>
            </p:cNvSpPr>
            <p:nvPr/>
          </p:nvSpPr>
          <p:spPr bwMode="auto">
            <a:xfrm flipV="1">
              <a:off x="4750" y="1439"/>
              <a:ext cx="48" cy="670"/>
            </a:xfrm>
            <a:custGeom>
              <a:avLst/>
              <a:gdLst>
                <a:gd name="G0" fmla="+- 814 0 0"/>
                <a:gd name="G1" fmla="+- 21600 0 814"/>
                <a:gd name="G2" fmla="*/ 814 1 2"/>
                <a:gd name="G3" fmla="+- 21600 0 G2"/>
                <a:gd name="G4" fmla="+/ 814 21600 2"/>
                <a:gd name="G5" fmla="+/ G1 0 2"/>
                <a:gd name="G6" fmla="*/ 21600 21600 814"/>
                <a:gd name="G7" fmla="*/ G6 1 2"/>
                <a:gd name="G8" fmla="+- 21600 0 G7"/>
                <a:gd name="G9" fmla="*/ 21600 1 2"/>
                <a:gd name="G10" fmla="+- 814 0 G9"/>
                <a:gd name="G11" fmla="?: G10 G8 0"/>
                <a:gd name="G12" fmla="?: G10 G7 21600"/>
                <a:gd name="T0" fmla="*/ 21193 w 21600"/>
                <a:gd name="T1" fmla="*/ 10800 h 21600"/>
                <a:gd name="T2" fmla="*/ 10800 w 21600"/>
                <a:gd name="T3" fmla="*/ 21600 h 21600"/>
                <a:gd name="T4" fmla="*/ 407 w 21600"/>
                <a:gd name="T5" fmla="*/ 10800 h 21600"/>
                <a:gd name="T6" fmla="*/ 10800 w 21600"/>
                <a:gd name="T7" fmla="*/ 0 h 21600"/>
                <a:gd name="T8" fmla="*/ 2207 w 21600"/>
                <a:gd name="T9" fmla="*/ 2207 h 21600"/>
                <a:gd name="T10" fmla="*/ 19393 w 21600"/>
                <a:gd name="T11" fmla="*/ 19393 h 21600"/>
              </a:gdLst>
              <a:ahLst/>
              <a:cxnLst>
                <a:cxn ang="0">
                  <a:pos x="T0" y="T1"/>
                </a:cxn>
                <a:cxn ang="0">
                  <a:pos x="T2" y="T3"/>
                </a:cxn>
                <a:cxn ang="0">
                  <a:pos x="T4" y="T5"/>
                </a:cxn>
                <a:cxn ang="0">
                  <a:pos x="T6" y="T7"/>
                </a:cxn>
              </a:cxnLst>
              <a:rect l="T8" t="T9" r="T10" b="T11"/>
              <a:pathLst>
                <a:path w="21600" h="21600">
                  <a:moveTo>
                    <a:pt x="0" y="0"/>
                  </a:moveTo>
                  <a:lnTo>
                    <a:pt x="814" y="21600"/>
                  </a:lnTo>
                  <a:lnTo>
                    <a:pt x="20786" y="21600"/>
                  </a:lnTo>
                  <a:lnTo>
                    <a:pt x="21600" y="0"/>
                  </a:lnTo>
                  <a:close/>
                </a:path>
              </a:pathLst>
            </a:custGeom>
            <a:solidFill>
              <a:srgbClr val="008000"/>
            </a:solidFill>
            <a:ln w="9360">
              <a:solidFill>
                <a:srgbClr val="000000"/>
              </a:solidFill>
              <a:miter lim="800000"/>
              <a:headEnd/>
              <a:tailEnd/>
            </a:ln>
            <a:effectLst/>
          </p:spPr>
          <p:txBody>
            <a:bodyPr wrap="none" anchor="ctr"/>
            <a:lstStyle/>
            <a:p>
              <a:endParaRPr lang="zh-CN" altLang="en-US"/>
            </a:p>
          </p:txBody>
        </p:sp>
        <p:sp>
          <p:nvSpPr>
            <p:cNvPr id="21519" name="AutoShape 15"/>
            <p:cNvSpPr>
              <a:spLocks noChangeArrowheads="1"/>
            </p:cNvSpPr>
            <p:nvPr/>
          </p:nvSpPr>
          <p:spPr bwMode="auto">
            <a:xfrm flipV="1">
              <a:off x="2687" y="1439"/>
              <a:ext cx="48" cy="670"/>
            </a:xfrm>
            <a:custGeom>
              <a:avLst/>
              <a:gdLst>
                <a:gd name="G0" fmla="+- 814 0 0"/>
                <a:gd name="G1" fmla="+- 21600 0 814"/>
                <a:gd name="G2" fmla="*/ 814 1 2"/>
                <a:gd name="G3" fmla="+- 21600 0 G2"/>
                <a:gd name="G4" fmla="+/ 814 21600 2"/>
                <a:gd name="G5" fmla="+/ G1 0 2"/>
                <a:gd name="G6" fmla="*/ 21600 21600 814"/>
                <a:gd name="G7" fmla="*/ G6 1 2"/>
                <a:gd name="G8" fmla="+- 21600 0 G7"/>
                <a:gd name="G9" fmla="*/ 21600 1 2"/>
                <a:gd name="G10" fmla="+- 814 0 G9"/>
                <a:gd name="G11" fmla="?: G10 G8 0"/>
                <a:gd name="G12" fmla="?: G10 G7 21600"/>
                <a:gd name="T0" fmla="*/ 21193 w 21600"/>
                <a:gd name="T1" fmla="*/ 10800 h 21600"/>
                <a:gd name="T2" fmla="*/ 10800 w 21600"/>
                <a:gd name="T3" fmla="*/ 21600 h 21600"/>
                <a:gd name="T4" fmla="*/ 407 w 21600"/>
                <a:gd name="T5" fmla="*/ 10800 h 21600"/>
                <a:gd name="T6" fmla="*/ 10800 w 21600"/>
                <a:gd name="T7" fmla="*/ 0 h 21600"/>
                <a:gd name="T8" fmla="*/ 2207 w 21600"/>
                <a:gd name="T9" fmla="*/ 2207 h 21600"/>
                <a:gd name="T10" fmla="*/ 19393 w 21600"/>
                <a:gd name="T11" fmla="*/ 19393 h 21600"/>
              </a:gdLst>
              <a:ahLst/>
              <a:cxnLst>
                <a:cxn ang="0">
                  <a:pos x="T0" y="T1"/>
                </a:cxn>
                <a:cxn ang="0">
                  <a:pos x="T2" y="T3"/>
                </a:cxn>
                <a:cxn ang="0">
                  <a:pos x="T4" y="T5"/>
                </a:cxn>
                <a:cxn ang="0">
                  <a:pos x="T6" y="T7"/>
                </a:cxn>
              </a:cxnLst>
              <a:rect l="T8" t="T9" r="T10" b="T11"/>
              <a:pathLst>
                <a:path w="21600" h="21600">
                  <a:moveTo>
                    <a:pt x="0" y="0"/>
                  </a:moveTo>
                  <a:lnTo>
                    <a:pt x="814" y="21600"/>
                  </a:lnTo>
                  <a:lnTo>
                    <a:pt x="20786" y="21600"/>
                  </a:lnTo>
                  <a:lnTo>
                    <a:pt x="21600" y="0"/>
                  </a:lnTo>
                  <a:close/>
                </a:path>
              </a:pathLst>
            </a:custGeom>
            <a:solidFill>
              <a:srgbClr val="008000"/>
            </a:solidFill>
            <a:ln w="9360">
              <a:solidFill>
                <a:srgbClr val="000000"/>
              </a:solidFill>
              <a:miter lim="800000"/>
              <a:headEnd/>
              <a:tailEnd/>
            </a:ln>
            <a:effectLst/>
          </p:spPr>
          <p:txBody>
            <a:bodyPr wrap="none" anchor="ctr"/>
            <a:lstStyle/>
            <a:p>
              <a:endParaRPr lang="zh-CN" altLang="en-US"/>
            </a:p>
          </p:txBody>
        </p:sp>
        <p:sp>
          <p:nvSpPr>
            <p:cNvPr id="21520" name="AutoShape 16"/>
            <p:cNvSpPr>
              <a:spLocks noChangeArrowheads="1"/>
            </p:cNvSpPr>
            <p:nvPr/>
          </p:nvSpPr>
          <p:spPr bwMode="auto">
            <a:xfrm flipV="1">
              <a:off x="1632" y="1439"/>
              <a:ext cx="48" cy="670"/>
            </a:xfrm>
            <a:custGeom>
              <a:avLst/>
              <a:gdLst>
                <a:gd name="G0" fmla="+- 814 0 0"/>
                <a:gd name="G1" fmla="+- 21600 0 814"/>
                <a:gd name="G2" fmla="*/ 814 1 2"/>
                <a:gd name="G3" fmla="+- 21600 0 G2"/>
                <a:gd name="G4" fmla="+/ 814 21600 2"/>
                <a:gd name="G5" fmla="+/ G1 0 2"/>
                <a:gd name="G6" fmla="*/ 21600 21600 814"/>
                <a:gd name="G7" fmla="*/ G6 1 2"/>
                <a:gd name="G8" fmla="+- 21600 0 G7"/>
                <a:gd name="G9" fmla="*/ 21600 1 2"/>
                <a:gd name="G10" fmla="+- 814 0 G9"/>
                <a:gd name="G11" fmla="?: G10 G8 0"/>
                <a:gd name="G12" fmla="?: G10 G7 21600"/>
                <a:gd name="T0" fmla="*/ 21193 w 21600"/>
                <a:gd name="T1" fmla="*/ 10800 h 21600"/>
                <a:gd name="T2" fmla="*/ 10800 w 21600"/>
                <a:gd name="T3" fmla="*/ 21600 h 21600"/>
                <a:gd name="T4" fmla="*/ 407 w 21600"/>
                <a:gd name="T5" fmla="*/ 10800 h 21600"/>
                <a:gd name="T6" fmla="*/ 10800 w 21600"/>
                <a:gd name="T7" fmla="*/ 0 h 21600"/>
                <a:gd name="T8" fmla="*/ 2207 w 21600"/>
                <a:gd name="T9" fmla="*/ 2207 h 21600"/>
                <a:gd name="T10" fmla="*/ 19393 w 21600"/>
                <a:gd name="T11" fmla="*/ 19393 h 21600"/>
              </a:gdLst>
              <a:ahLst/>
              <a:cxnLst>
                <a:cxn ang="0">
                  <a:pos x="T0" y="T1"/>
                </a:cxn>
                <a:cxn ang="0">
                  <a:pos x="T2" y="T3"/>
                </a:cxn>
                <a:cxn ang="0">
                  <a:pos x="T4" y="T5"/>
                </a:cxn>
                <a:cxn ang="0">
                  <a:pos x="T6" y="T7"/>
                </a:cxn>
              </a:cxnLst>
              <a:rect l="T8" t="T9" r="T10" b="T11"/>
              <a:pathLst>
                <a:path w="21600" h="21600">
                  <a:moveTo>
                    <a:pt x="0" y="0"/>
                  </a:moveTo>
                  <a:lnTo>
                    <a:pt x="814" y="21600"/>
                  </a:lnTo>
                  <a:lnTo>
                    <a:pt x="20786" y="21600"/>
                  </a:lnTo>
                  <a:lnTo>
                    <a:pt x="21600" y="0"/>
                  </a:lnTo>
                  <a:close/>
                </a:path>
              </a:pathLst>
            </a:custGeom>
            <a:solidFill>
              <a:srgbClr val="008000"/>
            </a:solidFill>
            <a:ln w="9360">
              <a:solidFill>
                <a:srgbClr val="000000"/>
              </a:solidFill>
              <a:miter lim="800000"/>
              <a:headEnd/>
              <a:tailEnd/>
            </a:ln>
            <a:effectLst/>
          </p:spPr>
          <p:txBody>
            <a:bodyPr wrap="none" anchor="ctr"/>
            <a:lstStyle/>
            <a:p>
              <a:endParaRPr lang="zh-CN" altLang="en-US"/>
            </a:p>
          </p:txBody>
        </p:sp>
      </p:grpSp>
      <p:grpSp>
        <p:nvGrpSpPr>
          <p:cNvPr id="6" name="Group 17"/>
          <p:cNvGrpSpPr>
            <a:grpSpLocks/>
          </p:cNvGrpSpPr>
          <p:nvPr/>
        </p:nvGrpSpPr>
        <p:grpSpPr bwMode="auto">
          <a:xfrm>
            <a:off x="1752600" y="3578225"/>
            <a:ext cx="5862638" cy="1062038"/>
            <a:chOff x="1104" y="2254"/>
            <a:chExt cx="3693" cy="669"/>
          </a:xfrm>
        </p:grpSpPr>
        <p:sp>
          <p:nvSpPr>
            <p:cNvPr id="21522" name="AutoShape 18"/>
            <p:cNvSpPr>
              <a:spLocks noChangeArrowheads="1"/>
            </p:cNvSpPr>
            <p:nvPr/>
          </p:nvSpPr>
          <p:spPr bwMode="auto">
            <a:xfrm flipV="1">
              <a:off x="1104" y="2254"/>
              <a:ext cx="192" cy="670"/>
            </a:xfrm>
            <a:custGeom>
              <a:avLst/>
              <a:gdLst>
                <a:gd name="G0" fmla="+- 5737 0 0"/>
                <a:gd name="G1" fmla="+- 21600 0 5737"/>
                <a:gd name="G2" fmla="*/ 5737 1 2"/>
                <a:gd name="G3" fmla="+- 21600 0 G2"/>
                <a:gd name="G4" fmla="+/ 5737 21600 2"/>
                <a:gd name="G5" fmla="+/ G1 0 2"/>
                <a:gd name="G6" fmla="*/ 21600 21600 5737"/>
                <a:gd name="G7" fmla="*/ G6 1 2"/>
                <a:gd name="G8" fmla="+- 21600 0 G7"/>
                <a:gd name="G9" fmla="*/ 21600 1 2"/>
                <a:gd name="G10" fmla="+- 5737 0 G9"/>
                <a:gd name="G11" fmla="?: G10 G8 0"/>
                <a:gd name="G12" fmla="?: G10 G7 21600"/>
                <a:gd name="T0" fmla="*/ 18731 w 21600"/>
                <a:gd name="T1" fmla="*/ 10800 h 21600"/>
                <a:gd name="T2" fmla="*/ 10800 w 21600"/>
                <a:gd name="T3" fmla="*/ 21600 h 21600"/>
                <a:gd name="T4" fmla="*/ 2869 w 21600"/>
                <a:gd name="T5" fmla="*/ 10800 h 21600"/>
                <a:gd name="T6" fmla="*/ 10800 w 21600"/>
                <a:gd name="T7" fmla="*/ 0 h 21600"/>
                <a:gd name="T8" fmla="*/ 4669 w 21600"/>
                <a:gd name="T9" fmla="*/ 4669 h 21600"/>
                <a:gd name="T10" fmla="*/ 16931 w 21600"/>
                <a:gd name="T11" fmla="*/ 16931 h 21600"/>
              </a:gdLst>
              <a:ahLst/>
              <a:cxnLst>
                <a:cxn ang="0">
                  <a:pos x="T0" y="T1"/>
                </a:cxn>
                <a:cxn ang="0">
                  <a:pos x="T2" y="T3"/>
                </a:cxn>
                <a:cxn ang="0">
                  <a:pos x="T4" y="T5"/>
                </a:cxn>
                <a:cxn ang="0">
                  <a:pos x="T6" y="T7"/>
                </a:cxn>
              </a:cxnLst>
              <a:rect l="T8" t="T9" r="T10" b="T11"/>
              <a:pathLst>
                <a:path w="21600" h="21600">
                  <a:moveTo>
                    <a:pt x="0" y="0"/>
                  </a:moveTo>
                  <a:lnTo>
                    <a:pt x="5737" y="21600"/>
                  </a:lnTo>
                  <a:lnTo>
                    <a:pt x="15863" y="21600"/>
                  </a:lnTo>
                  <a:lnTo>
                    <a:pt x="21600" y="0"/>
                  </a:lnTo>
                  <a:close/>
                </a:path>
              </a:pathLst>
            </a:custGeom>
            <a:solidFill>
              <a:srgbClr val="FF0000"/>
            </a:solidFill>
            <a:ln w="9360">
              <a:solidFill>
                <a:srgbClr val="000000"/>
              </a:solidFill>
              <a:miter lim="800000"/>
              <a:headEnd/>
              <a:tailEnd/>
            </a:ln>
            <a:effectLst/>
          </p:spPr>
          <p:txBody>
            <a:bodyPr wrap="none" anchor="ctr"/>
            <a:lstStyle/>
            <a:p>
              <a:endParaRPr lang="zh-CN" altLang="en-US"/>
            </a:p>
          </p:txBody>
        </p:sp>
        <p:sp>
          <p:nvSpPr>
            <p:cNvPr id="21523" name="AutoShape 19"/>
            <p:cNvSpPr>
              <a:spLocks noChangeArrowheads="1"/>
            </p:cNvSpPr>
            <p:nvPr/>
          </p:nvSpPr>
          <p:spPr bwMode="auto">
            <a:xfrm flipV="1">
              <a:off x="3598" y="2254"/>
              <a:ext cx="192" cy="670"/>
            </a:xfrm>
            <a:custGeom>
              <a:avLst/>
              <a:gdLst>
                <a:gd name="G0" fmla="+- 5849 0 0"/>
                <a:gd name="G1" fmla="+- 21600 0 5849"/>
                <a:gd name="G2" fmla="*/ 5849 1 2"/>
                <a:gd name="G3" fmla="+- 21600 0 G2"/>
                <a:gd name="G4" fmla="+/ 5849 21600 2"/>
                <a:gd name="G5" fmla="+/ G1 0 2"/>
                <a:gd name="G6" fmla="*/ 21600 21600 5849"/>
                <a:gd name="G7" fmla="*/ G6 1 2"/>
                <a:gd name="G8" fmla="+- 21600 0 G7"/>
                <a:gd name="G9" fmla="*/ 21600 1 2"/>
                <a:gd name="G10" fmla="+- 5849 0 G9"/>
                <a:gd name="G11" fmla="?: G10 G8 0"/>
                <a:gd name="G12" fmla="?: G10 G7 21600"/>
                <a:gd name="T0" fmla="*/ 18675 w 21600"/>
                <a:gd name="T1" fmla="*/ 10800 h 21600"/>
                <a:gd name="T2" fmla="*/ 10800 w 21600"/>
                <a:gd name="T3" fmla="*/ 21600 h 21600"/>
                <a:gd name="T4" fmla="*/ 2925 w 21600"/>
                <a:gd name="T5" fmla="*/ 10800 h 21600"/>
                <a:gd name="T6" fmla="*/ 10800 w 21600"/>
                <a:gd name="T7" fmla="*/ 0 h 21600"/>
                <a:gd name="T8" fmla="*/ 4725 w 21600"/>
                <a:gd name="T9" fmla="*/ 4725 h 21600"/>
                <a:gd name="T10" fmla="*/ 16875 w 21600"/>
                <a:gd name="T11" fmla="*/ 16875 h 21600"/>
              </a:gdLst>
              <a:ahLst/>
              <a:cxnLst>
                <a:cxn ang="0">
                  <a:pos x="T0" y="T1"/>
                </a:cxn>
                <a:cxn ang="0">
                  <a:pos x="T2" y="T3"/>
                </a:cxn>
                <a:cxn ang="0">
                  <a:pos x="T4" y="T5"/>
                </a:cxn>
                <a:cxn ang="0">
                  <a:pos x="T6" y="T7"/>
                </a:cxn>
              </a:cxnLst>
              <a:rect l="T8" t="T9" r="T10" b="T11"/>
              <a:pathLst>
                <a:path w="21600" h="21600">
                  <a:moveTo>
                    <a:pt x="0" y="0"/>
                  </a:moveTo>
                  <a:lnTo>
                    <a:pt x="5849" y="21600"/>
                  </a:lnTo>
                  <a:lnTo>
                    <a:pt x="15751" y="21600"/>
                  </a:lnTo>
                  <a:lnTo>
                    <a:pt x="21600" y="0"/>
                  </a:lnTo>
                  <a:close/>
                </a:path>
              </a:pathLst>
            </a:custGeom>
            <a:solidFill>
              <a:srgbClr val="FF0000"/>
            </a:solidFill>
            <a:ln w="9360">
              <a:solidFill>
                <a:srgbClr val="000000"/>
              </a:solidFill>
              <a:miter lim="800000"/>
              <a:headEnd/>
              <a:tailEnd/>
            </a:ln>
            <a:effectLst/>
          </p:spPr>
          <p:txBody>
            <a:bodyPr wrap="none" anchor="ctr"/>
            <a:lstStyle/>
            <a:p>
              <a:endParaRPr lang="zh-CN" altLang="en-US"/>
            </a:p>
          </p:txBody>
        </p:sp>
        <p:sp>
          <p:nvSpPr>
            <p:cNvPr id="21524" name="AutoShape 20"/>
            <p:cNvSpPr>
              <a:spLocks noChangeArrowheads="1"/>
            </p:cNvSpPr>
            <p:nvPr/>
          </p:nvSpPr>
          <p:spPr bwMode="auto">
            <a:xfrm flipV="1">
              <a:off x="3358" y="2254"/>
              <a:ext cx="144" cy="670"/>
            </a:xfrm>
            <a:custGeom>
              <a:avLst/>
              <a:gdLst>
                <a:gd name="G0" fmla="+- 4859 0 0"/>
                <a:gd name="G1" fmla="+- 21600 0 4859"/>
                <a:gd name="G2" fmla="*/ 4859 1 2"/>
                <a:gd name="G3" fmla="+- 21600 0 G2"/>
                <a:gd name="G4" fmla="+/ 4859 21600 2"/>
                <a:gd name="G5" fmla="+/ G1 0 2"/>
                <a:gd name="G6" fmla="*/ 21600 21600 4859"/>
                <a:gd name="G7" fmla="*/ G6 1 2"/>
                <a:gd name="G8" fmla="+- 21600 0 G7"/>
                <a:gd name="G9" fmla="*/ 21600 1 2"/>
                <a:gd name="G10" fmla="+- 4859 0 G9"/>
                <a:gd name="G11" fmla="?: G10 G8 0"/>
                <a:gd name="G12" fmla="?: G10 G7 21600"/>
                <a:gd name="T0" fmla="*/ 19170 w 21600"/>
                <a:gd name="T1" fmla="*/ 10800 h 21600"/>
                <a:gd name="T2" fmla="*/ 10800 w 21600"/>
                <a:gd name="T3" fmla="*/ 21600 h 21600"/>
                <a:gd name="T4" fmla="*/ 2430 w 21600"/>
                <a:gd name="T5" fmla="*/ 10800 h 21600"/>
                <a:gd name="T6" fmla="*/ 10800 w 21600"/>
                <a:gd name="T7" fmla="*/ 0 h 21600"/>
                <a:gd name="T8" fmla="*/ 4230 w 21600"/>
                <a:gd name="T9" fmla="*/ 4230 h 21600"/>
                <a:gd name="T10" fmla="*/ 17370 w 21600"/>
                <a:gd name="T11" fmla="*/ 17370 h 21600"/>
              </a:gdLst>
              <a:ahLst/>
              <a:cxnLst>
                <a:cxn ang="0">
                  <a:pos x="T0" y="T1"/>
                </a:cxn>
                <a:cxn ang="0">
                  <a:pos x="T2" y="T3"/>
                </a:cxn>
                <a:cxn ang="0">
                  <a:pos x="T4" y="T5"/>
                </a:cxn>
                <a:cxn ang="0">
                  <a:pos x="T6" y="T7"/>
                </a:cxn>
              </a:cxnLst>
              <a:rect l="T8" t="T9" r="T10" b="T11"/>
              <a:pathLst>
                <a:path w="21600" h="21600">
                  <a:moveTo>
                    <a:pt x="0" y="0"/>
                  </a:moveTo>
                  <a:lnTo>
                    <a:pt x="4859" y="21600"/>
                  </a:lnTo>
                  <a:lnTo>
                    <a:pt x="16741" y="21600"/>
                  </a:lnTo>
                  <a:lnTo>
                    <a:pt x="21600" y="0"/>
                  </a:lnTo>
                  <a:close/>
                </a:path>
              </a:pathLst>
            </a:custGeom>
            <a:solidFill>
              <a:srgbClr val="FF0000"/>
            </a:solidFill>
            <a:ln w="9360">
              <a:solidFill>
                <a:srgbClr val="000000"/>
              </a:solidFill>
              <a:miter lim="800000"/>
              <a:headEnd/>
              <a:tailEnd/>
            </a:ln>
            <a:effectLst/>
          </p:spPr>
          <p:txBody>
            <a:bodyPr wrap="none" anchor="ctr"/>
            <a:lstStyle/>
            <a:p>
              <a:endParaRPr lang="zh-CN" altLang="en-US"/>
            </a:p>
          </p:txBody>
        </p:sp>
        <p:sp>
          <p:nvSpPr>
            <p:cNvPr id="21525" name="AutoShape 21"/>
            <p:cNvSpPr>
              <a:spLocks noChangeArrowheads="1"/>
            </p:cNvSpPr>
            <p:nvPr/>
          </p:nvSpPr>
          <p:spPr bwMode="auto">
            <a:xfrm flipV="1">
              <a:off x="2496" y="2254"/>
              <a:ext cx="192" cy="670"/>
            </a:xfrm>
            <a:custGeom>
              <a:avLst/>
              <a:gdLst>
                <a:gd name="G0" fmla="+- 5737 0 0"/>
                <a:gd name="G1" fmla="+- 21600 0 5737"/>
                <a:gd name="G2" fmla="*/ 5737 1 2"/>
                <a:gd name="G3" fmla="+- 21600 0 G2"/>
                <a:gd name="G4" fmla="+/ 5737 21600 2"/>
                <a:gd name="G5" fmla="+/ G1 0 2"/>
                <a:gd name="G6" fmla="*/ 21600 21600 5737"/>
                <a:gd name="G7" fmla="*/ G6 1 2"/>
                <a:gd name="G8" fmla="+- 21600 0 G7"/>
                <a:gd name="G9" fmla="*/ 21600 1 2"/>
                <a:gd name="G10" fmla="+- 5737 0 G9"/>
                <a:gd name="G11" fmla="?: G10 G8 0"/>
                <a:gd name="G12" fmla="?: G10 G7 21600"/>
                <a:gd name="T0" fmla="*/ 18731 w 21600"/>
                <a:gd name="T1" fmla="*/ 10800 h 21600"/>
                <a:gd name="T2" fmla="*/ 10800 w 21600"/>
                <a:gd name="T3" fmla="*/ 21600 h 21600"/>
                <a:gd name="T4" fmla="*/ 2869 w 21600"/>
                <a:gd name="T5" fmla="*/ 10800 h 21600"/>
                <a:gd name="T6" fmla="*/ 10800 w 21600"/>
                <a:gd name="T7" fmla="*/ 0 h 21600"/>
                <a:gd name="T8" fmla="*/ 4669 w 21600"/>
                <a:gd name="T9" fmla="*/ 4669 h 21600"/>
                <a:gd name="T10" fmla="*/ 16931 w 21600"/>
                <a:gd name="T11" fmla="*/ 16931 h 21600"/>
              </a:gdLst>
              <a:ahLst/>
              <a:cxnLst>
                <a:cxn ang="0">
                  <a:pos x="T0" y="T1"/>
                </a:cxn>
                <a:cxn ang="0">
                  <a:pos x="T2" y="T3"/>
                </a:cxn>
                <a:cxn ang="0">
                  <a:pos x="T4" y="T5"/>
                </a:cxn>
                <a:cxn ang="0">
                  <a:pos x="T6" y="T7"/>
                </a:cxn>
              </a:cxnLst>
              <a:rect l="T8" t="T9" r="T10" b="T11"/>
              <a:pathLst>
                <a:path w="21600" h="21600">
                  <a:moveTo>
                    <a:pt x="0" y="0"/>
                  </a:moveTo>
                  <a:lnTo>
                    <a:pt x="5737" y="21600"/>
                  </a:lnTo>
                  <a:lnTo>
                    <a:pt x="15863" y="21600"/>
                  </a:lnTo>
                  <a:lnTo>
                    <a:pt x="21600" y="0"/>
                  </a:lnTo>
                  <a:close/>
                </a:path>
              </a:pathLst>
            </a:custGeom>
            <a:solidFill>
              <a:srgbClr val="FF0000"/>
            </a:solidFill>
            <a:ln w="9360">
              <a:solidFill>
                <a:srgbClr val="000000"/>
              </a:solidFill>
              <a:miter lim="800000"/>
              <a:headEnd/>
              <a:tailEnd/>
            </a:ln>
            <a:effectLst/>
          </p:spPr>
          <p:txBody>
            <a:bodyPr wrap="none" anchor="ctr"/>
            <a:lstStyle/>
            <a:p>
              <a:endParaRPr lang="zh-CN" altLang="en-US"/>
            </a:p>
          </p:txBody>
        </p:sp>
        <p:sp>
          <p:nvSpPr>
            <p:cNvPr id="21526" name="AutoShape 22"/>
            <p:cNvSpPr>
              <a:spLocks noChangeArrowheads="1"/>
            </p:cNvSpPr>
            <p:nvPr/>
          </p:nvSpPr>
          <p:spPr bwMode="auto">
            <a:xfrm flipV="1">
              <a:off x="4606" y="2254"/>
              <a:ext cx="192" cy="670"/>
            </a:xfrm>
            <a:custGeom>
              <a:avLst/>
              <a:gdLst>
                <a:gd name="G0" fmla="+- 5849 0 0"/>
                <a:gd name="G1" fmla="+- 21600 0 5849"/>
                <a:gd name="G2" fmla="*/ 5849 1 2"/>
                <a:gd name="G3" fmla="+- 21600 0 G2"/>
                <a:gd name="G4" fmla="+/ 5849 21600 2"/>
                <a:gd name="G5" fmla="+/ G1 0 2"/>
                <a:gd name="G6" fmla="*/ 21600 21600 5849"/>
                <a:gd name="G7" fmla="*/ G6 1 2"/>
                <a:gd name="G8" fmla="+- 21600 0 G7"/>
                <a:gd name="G9" fmla="*/ 21600 1 2"/>
                <a:gd name="G10" fmla="+- 5849 0 G9"/>
                <a:gd name="G11" fmla="?: G10 G8 0"/>
                <a:gd name="G12" fmla="?: G10 G7 21600"/>
                <a:gd name="T0" fmla="*/ 18675 w 21600"/>
                <a:gd name="T1" fmla="*/ 10800 h 21600"/>
                <a:gd name="T2" fmla="*/ 10800 w 21600"/>
                <a:gd name="T3" fmla="*/ 21600 h 21600"/>
                <a:gd name="T4" fmla="*/ 2925 w 21600"/>
                <a:gd name="T5" fmla="*/ 10800 h 21600"/>
                <a:gd name="T6" fmla="*/ 10800 w 21600"/>
                <a:gd name="T7" fmla="*/ 0 h 21600"/>
                <a:gd name="T8" fmla="*/ 4725 w 21600"/>
                <a:gd name="T9" fmla="*/ 4725 h 21600"/>
                <a:gd name="T10" fmla="*/ 16875 w 21600"/>
                <a:gd name="T11" fmla="*/ 16875 h 21600"/>
              </a:gdLst>
              <a:ahLst/>
              <a:cxnLst>
                <a:cxn ang="0">
                  <a:pos x="T0" y="T1"/>
                </a:cxn>
                <a:cxn ang="0">
                  <a:pos x="T2" y="T3"/>
                </a:cxn>
                <a:cxn ang="0">
                  <a:pos x="T4" y="T5"/>
                </a:cxn>
                <a:cxn ang="0">
                  <a:pos x="T6" y="T7"/>
                </a:cxn>
              </a:cxnLst>
              <a:rect l="T8" t="T9" r="T10" b="T11"/>
              <a:pathLst>
                <a:path w="21600" h="21600">
                  <a:moveTo>
                    <a:pt x="0" y="0"/>
                  </a:moveTo>
                  <a:lnTo>
                    <a:pt x="5849" y="21600"/>
                  </a:lnTo>
                  <a:lnTo>
                    <a:pt x="15751" y="21600"/>
                  </a:lnTo>
                  <a:lnTo>
                    <a:pt x="21600" y="0"/>
                  </a:lnTo>
                  <a:close/>
                </a:path>
              </a:pathLst>
            </a:custGeom>
            <a:solidFill>
              <a:srgbClr val="FF0000"/>
            </a:solidFill>
            <a:ln w="9360">
              <a:solidFill>
                <a:srgbClr val="000000"/>
              </a:solidFill>
              <a:miter lim="800000"/>
              <a:headEnd/>
              <a:tailEnd/>
            </a:ln>
            <a:effectLst/>
          </p:spPr>
          <p:txBody>
            <a:bodyPr wrap="none" anchor="ctr"/>
            <a:lstStyle/>
            <a:p>
              <a:endParaRPr lang="zh-CN" altLang="en-US"/>
            </a:p>
          </p:txBody>
        </p:sp>
      </p:grpSp>
      <p:grpSp>
        <p:nvGrpSpPr>
          <p:cNvPr id="7" name="Group 23"/>
          <p:cNvGrpSpPr>
            <a:grpSpLocks/>
          </p:cNvGrpSpPr>
          <p:nvPr/>
        </p:nvGrpSpPr>
        <p:grpSpPr bwMode="auto">
          <a:xfrm>
            <a:off x="1600200" y="6010275"/>
            <a:ext cx="5370513" cy="341313"/>
            <a:chOff x="1008" y="3786"/>
            <a:chExt cx="3383" cy="215"/>
          </a:xfrm>
        </p:grpSpPr>
        <p:sp>
          <p:nvSpPr>
            <p:cNvPr id="21528" name="Rectangle 24"/>
            <p:cNvSpPr>
              <a:spLocks noChangeArrowheads="1"/>
            </p:cNvSpPr>
            <p:nvPr/>
          </p:nvSpPr>
          <p:spPr bwMode="auto">
            <a:xfrm>
              <a:off x="1008" y="3820"/>
              <a:ext cx="144" cy="143"/>
            </a:xfrm>
            <a:prstGeom prst="rect">
              <a:avLst/>
            </a:prstGeom>
            <a:solidFill>
              <a:srgbClr val="008000"/>
            </a:solidFill>
            <a:ln w="9360">
              <a:solidFill>
                <a:srgbClr val="000000"/>
              </a:solidFill>
              <a:miter lim="800000"/>
              <a:headEnd/>
              <a:tailEnd/>
            </a:ln>
            <a:effectLst/>
          </p:spPr>
          <p:txBody>
            <a:bodyPr wrap="none" anchor="ctr"/>
            <a:lstStyle/>
            <a:p>
              <a:endParaRPr lang="zh-CN" altLang="en-US"/>
            </a:p>
          </p:txBody>
        </p:sp>
        <p:sp>
          <p:nvSpPr>
            <p:cNvPr id="21529" name="Text Box 25"/>
            <p:cNvSpPr txBox="1">
              <a:spLocks noChangeArrowheads="1"/>
            </p:cNvSpPr>
            <p:nvPr/>
          </p:nvSpPr>
          <p:spPr bwMode="auto">
            <a:xfrm>
              <a:off x="1297" y="3786"/>
              <a:ext cx="845" cy="216"/>
            </a:xfrm>
            <a:prstGeom prst="rect">
              <a:avLst/>
            </a:prstGeom>
            <a:noFill/>
            <a:ln w="9525">
              <a:noFill/>
              <a:round/>
              <a:headEnd/>
              <a:tailEnd/>
            </a:ln>
            <a:effectLst/>
          </p:spPr>
          <p:txBody>
            <a:bodyPr wrap="none" lIns="90000" tIns="46800" rIns="90000" bIns="46800">
              <a:spAutoFit/>
            </a:bodyPr>
            <a:lstStyle/>
            <a:p>
              <a:pPr algn="ctr">
                <a:lnSpc>
                  <a:spcPct val="10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600" b="1">
                  <a:solidFill>
                    <a:srgbClr val="008000"/>
                  </a:solidFill>
                  <a:latin typeface="Verdana" pitchFamily="34" charset="0"/>
                  <a:ea typeface="宋体" pitchFamily="2" charset="-122"/>
                </a:rPr>
                <a:t>Preemptible</a:t>
              </a:r>
            </a:p>
          </p:txBody>
        </p:sp>
        <p:sp>
          <p:nvSpPr>
            <p:cNvPr id="21530" name="Rectangle 26"/>
            <p:cNvSpPr>
              <a:spLocks noChangeArrowheads="1"/>
            </p:cNvSpPr>
            <p:nvPr/>
          </p:nvSpPr>
          <p:spPr bwMode="auto">
            <a:xfrm>
              <a:off x="2974" y="3820"/>
              <a:ext cx="144" cy="143"/>
            </a:xfrm>
            <a:prstGeom prst="rect">
              <a:avLst/>
            </a:prstGeom>
            <a:solidFill>
              <a:srgbClr val="FF0000"/>
            </a:solidFill>
            <a:ln w="9360">
              <a:solidFill>
                <a:srgbClr val="000000"/>
              </a:solidFill>
              <a:miter lim="800000"/>
              <a:headEnd/>
              <a:tailEnd/>
            </a:ln>
            <a:effectLst/>
          </p:spPr>
          <p:txBody>
            <a:bodyPr wrap="none" anchor="ctr"/>
            <a:lstStyle/>
            <a:p>
              <a:endParaRPr lang="zh-CN" altLang="en-US"/>
            </a:p>
          </p:txBody>
        </p:sp>
        <p:sp>
          <p:nvSpPr>
            <p:cNvPr id="21531" name="Text Box 27"/>
            <p:cNvSpPr txBox="1">
              <a:spLocks noChangeArrowheads="1"/>
            </p:cNvSpPr>
            <p:nvPr/>
          </p:nvSpPr>
          <p:spPr bwMode="auto">
            <a:xfrm>
              <a:off x="3257" y="3786"/>
              <a:ext cx="1135" cy="216"/>
            </a:xfrm>
            <a:prstGeom prst="rect">
              <a:avLst/>
            </a:prstGeom>
            <a:noFill/>
            <a:ln w="9525">
              <a:noFill/>
              <a:round/>
              <a:headEnd/>
              <a:tailEnd/>
            </a:ln>
            <a:effectLst/>
          </p:spPr>
          <p:txBody>
            <a:bodyPr wrap="none" lIns="90000" tIns="46800" rIns="90000" bIns="46800">
              <a:spAutoFit/>
            </a:bodyPr>
            <a:lstStyle/>
            <a:p>
              <a:pPr algn="ctr">
                <a:lnSpc>
                  <a:spcPct val="10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600" b="1">
                  <a:solidFill>
                    <a:srgbClr val="FF0000"/>
                  </a:solidFill>
                  <a:latin typeface="Verdana" pitchFamily="34" charset="0"/>
                  <a:ea typeface="宋体" pitchFamily="2" charset="-122"/>
                </a:rPr>
                <a:t>Non-Preemptible</a:t>
              </a:r>
            </a:p>
          </p:txBody>
        </p:sp>
      </p:grpSp>
      <p:grpSp>
        <p:nvGrpSpPr>
          <p:cNvPr id="8" name="Group 28"/>
          <p:cNvGrpSpPr>
            <a:grpSpLocks/>
          </p:cNvGrpSpPr>
          <p:nvPr/>
        </p:nvGrpSpPr>
        <p:grpSpPr bwMode="auto">
          <a:xfrm>
            <a:off x="161925" y="987425"/>
            <a:ext cx="8566150" cy="1068388"/>
            <a:chOff x="102" y="622"/>
            <a:chExt cx="5396" cy="673"/>
          </a:xfrm>
        </p:grpSpPr>
        <p:grpSp>
          <p:nvGrpSpPr>
            <p:cNvPr id="9" name="Group 29"/>
            <p:cNvGrpSpPr>
              <a:grpSpLocks/>
            </p:cNvGrpSpPr>
            <p:nvPr/>
          </p:nvGrpSpPr>
          <p:grpSpPr bwMode="auto">
            <a:xfrm>
              <a:off x="989" y="622"/>
              <a:ext cx="4509" cy="673"/>
              <a:chOff x="989" y="622"/>
              <a:chExt cx="4509" cy="673"/>
            </a:xfrm>
          </p:grpSpPr>
          <p:sp>
            <p:nvSpPr>
              <p:cNvPr id="21534" name="Rectangle 30"/>
              <p:cNvSpPr>
                <a:spLocks noChangeArrowheads="1"/>
              </p:cNvSpPr>
              <p:nvPr/>
            </p:nvSpPr>
            <p:spPr bwMode="auto">
              <a:xfrm>
                <a:off x="989" y="624"/>
                <a:ext cx="4510" cy="671"/>
              </a:xfrm>
              <a:prstGeom prst="rect">
                <a:avLst/>
              </a:prstGeom>
              <a:solidFill>
                <a:srgbClr val="008000"/>
              </a:solidFill>
              <a:ln w="9360">
                <a:solidFill>
                  <a:srgbClr val="000000"/>
                </a:solidFill>
                <a:miter lim="800000"/>
                <a:headEnd/>
                <a:tailEnd/>
              </a:ln>
              <a:effectLst/>
            </p:spPr>
            <p:txBody>
              <a:bodyPr wrap="none" anchor="ctr"/>
              <a:lstStyle/>
              <a:p>
                <a:endParaRPr lang="zh-CN" altLang="en-US"/>
              </a:p>
            </p:txBody>
          </p:sp>
          <p:sp>
            <p:nvSpPr>
              <p:cNvPr id="21535" name="AutoShape 31"/>
              <p:cNvSpPr>
                <a:spLocks noChangeArrowheads="1"/>
              </p:cNvSpPr>
              <p:nvPr/>
            </p:nvSpPr>
            <p:spPr bwMode="auto">
              <a:xfrm flipV="1">
                <a:off x="1085" y="622"/>
                <a:ext cx="2255" cy="671"/>
              </a:xfrm>
              <a:custGeom>
                <a:avLst/>
                <a:gdLst>
                  <a:gd name="G0" fmla="+- 814 0 0"/>
                  <a:gd name="G1" fmla="+- 21600 0 814"/>
                  <a:gd name="G2" fmla="*/ 814 1 2"/>
                  <a:gd name="G3" fmla="+- 21600 0 G2"/>
                  <a:gd name="G4" fmla="+/ 814 21600 2"/>
                  <a:gd name="G5" fmla="+/ G1 0 2"/>
                  <a:gd name="G6" fmla="*/ 21600 21600 814"/>
                  <a:gd name="G7" fmla="*/ G6 1 2"/>
                  <a:gd name="G8" fmla="+- 21600 0 G7"/>
                  <a:gd name="G9" fmla="*/ 21600 1 2"/>
                  <a:gd name="G10" fmla="+- 814 0 G9"/>
                  <a:gd name="G11" fmla="?: G10 G8 0"/>
                  <a:gd name="G12" fmla="?: G10 G7 21600"/>
                  <a:gd name="T0" fmla="*/ 21193 w 21600"/>
                  <a:gd name="T1" fmla="*/ 10800 h 21600"/>
                  <a:gd name="T2" fmla="*/ 10800 w 21600"/>
                  <a:gd name="T3" fmla="*/ 21600 h 21600"/>
                  <a:gd name="T4" fmla="*/ 407 w 21600"/>
                  <a:gd name="T5" fmla="*/ 10800 h 21600"/>
                  <a:gd name="T6" fmla="*/ 10800 w 21600"/>
                  <a:gd name="T7" fmla="*/ 0 h 21600"/>
                  <a:gd name="T8" fmla="*/ 2207 w 21600"/>
                  <a:gd name="T9" fmla="*/ 2207 h 21600"/>
                  <a:gd name="T10" fmla="*/ 19393 w 21600"/>
                  <a:gd name="T11" fmla="*/ 19393 h 21600"/>
                </a:gdLst>
                <a:ahLst/>
                <a:cxnLst>
                  <a:cxn ang="0">
                    <a:pos x="T0" y="T1"/>
                  </a:cxn>
                  <a:cxn ang="0">
                    <a:pos x="T2" y="T3"/>
                  </a:cxn>
                  <a:cxn ang="0">
                    <a:pos x="T4" y="T5"/>
                  </a:cxn>
                  <a:cxn ang="0">
                    <a:pos x="T6" y="T7"/>
                  </a:cxn>
                </a:cxnLst>
                <a:rect l="T8" t="T9" r="T10" b="T11"/>
                <a:pathLst>
                  <a:path w="21600" h="21600">
                    <a:moveTo>
                      <a:pt x="0" y="0"/>
                    </a:moveTo>
                    <a:lnTo>
                      <a:pt x="814" y="21600"/>
                    </a:lnTo>
                    <a:lnTo>
                      <a:pt x="20786" y="21600"/>
                    </a:lnTo>
                    <a:lnTo>
                      <a:pt x="21600" y="0"/>
                    </a:lnTo>
                    <a:close/>
                  </a:path>
                </a:pathLst>
              </a:custGeom>
              <a:solidFill>
                <a:srgbClr val="FF0000"/>
              </a:solidFill>
              <a:ln w="9360">
                <a:solidFill>
                  <a:srgbClr val="000000"/>
                </a:solidFill>
                <a:miter lim="800000"/>
                <a:headEnd/>
                <a:tailEnd/>
              </a:ln>
              <a:effectLst/>
            </p:spPr>
            <p:txBody>
              <a:bodyPr wrap="none" anchor="ctr"/>
              <a:lstStyle/>
              <a:p>
                <a:endParaRPr lang="zh-CN" altLang="en-US"/>
              </a:p>
            </p:txBody>
          </p:sp>
          <p:sp>
            <p:nvSpPr>
              <p:cNvPr id="21536" name="AutoShape 32"/>
              <p:cNvSpPr>
                <a:spLocks noChangeArrowheads="1"/>
              </p:cNvSpPr>
              <p:nvPr/>
            </p:nvSpPr>
            <p:spPr bwMode="auto">
              <a:xfrm flipV="1">
                <a:off x="3579" y="622"/>
                <a:ext cx="1824" cy="671"/>
              </a:xfrm>
              <a:custGeom>
                <a:avLst/>
                <a:gdLst>
                  <a:gd name="G0" fmla="+- 814 0 0"/>
                  <a:gd name="G1" fmla="+- 21600 0 814"/>
                  <a:gd name="G2" fmla="*/ 814 1 2"/>
                  <a:gd name="G3" fmla="+- 21600 0 G2"/>
                  <a:gd name="G4" fmla="+/ 814 21600 2"/>
                  <a:gd name="G5" fmla="+/ G1 0 2"/>
                  <a:gd name="G6" fmla="*/ 21600 21600 814"/>
                  <a:gd name="G7" fmla="*/ G6 1 2"/>
                  <a:gd name="G8" fmla="+- 21600 0 G7"/>
                  <a:gd name="G9" fmla="*/ 21600 1 2"/>
                  <a:gd name="G10" fmla="+- 814 0 G9"/>
                  <a:gd name="G11" fmla="?: G10 G8 0"/>
                  <a:gd name="G12" fmla="?: G10 G7 21600"/>
                  <a:gd name="T0" fmla="*/ 21193 w 21600"/>
                  <a:gd name="T1" fmla="*/ 10800 h 21600"/>
                  <a:gd name="T2" fmla="*/ 10800 w 21600"/>
                  <a:gd name="T3" fmla="*/ 21600 h 21600"/>
                  <a:gd name="T4" fmla="*/ 407 w 21600"/>
                  <a:gd name="T5" fmla="*/ 10800 h 21600"/>
                  <a:gd name="T6" fmla="*/ 10800 w 21600"/>
                  <a:gd name="T7" fmla="*/ 0 h 21600"/>
                  <a:gd name="T8" fmla="*/ 2207 w 21600"/>
                  <a:gd name="T9" fmla="*/ 2207 h 21600"/>
                  <a:gd name="T10" fmla="*/ 19393 w 21600"/>
                  <a:gd name="T11" fmla="*/ 19393 h 21600"/>
                </a:gdLst>
                <a:ahLst/>
                <a:cxnLst>
                  <a:cxn ang="0">
                    <a:pos x="T0" y="T1"/>
                  </a:cxn>
                  <a:cxn ang="0">
                    <a:pos x="T2" y="T3"/>
                  </a:cxn>
                  <a:cxn ang="0">
                    <a:pos x="T4" y="T5"/>
                  </a:cxn>
                  <a:cxn ang="0">
                    <a:pos x="T6" y="T7"/>
                  </a:cxn>
                </a:cxnLst>
                <a:rect l="T8" t="T9" r="T10" b="T11"/>
                <a:pathLst>
                  <a:path w="21600" h="21600">
                    <a:moveTo>
                      <a:pt x="0" y="0"/>
                    </a:moveTo>
                    <a:lnTo>
                      <a:pt x="814" y="21600"/>
                    </a:lnTo>
                    <a:lnTo>
                      <a:pt x="20786" y="21600"/>
                    </a:lnTo>
                    <a:lnTo>
                      <a:pt x="21600" y="0"/>
                    </a:lnTo>
                    <a:close/>
                  </a:path>
                </a:pathLst>
              </a:custGeom>
              <a:solidFill>
                <a:srgbClr val="FF0000"/>
              </a:solidFill>
              <a:ln w="9360">
                <a:solidFill>
                  <a:srgbClr val="000000"/>
                </a:solidFill>
                <a:miter lim="800000"/>
                <a:headEnd/>
                <a:tailEnd/>
              </a:ln>
              <a:effectLst/>
            </p:spPr>
            <p:txBody>
              <a:bodyPr wrap="none" anchor="ctr"/>
              <a:lstStyle/>
              <a:p>
                <a:endParaRPr lang="zh-CN" altLang="en-US"/>
              </a:p>
            </p:txBody>
          </p:sp>
          <p:sp>
            <p:nvSpPr>
              <p:cNvPr id="21537" name="AutoShape 33"/>
              <p:cNvSpPr>
                <a:spLocks noChangeArrowheads="1"/>
              </p:cNvSpPr>
              <p:nvPr/>
            </p:nvSpPr>
            <p:spPr bwMode="auto">
              <a:xfrm flipV="1">
                <a:off x="3339" y="622"/>
                <a:ext cx="240" cy="671"/>
              </a:xfrm>
              <a:custGeom>
                <a:avLst/>
                <a:gdLst>
                  <a:gd name="G0" fmla="+- 4859 0 0"/>
                  <a:gd name="G1" fmla="+- 21600 0 4859"/>
                  <a:gd name="G2" fmla="*/ 4859 1 2"/>
                  <a:gd name="G3" fmla="+- 21600 0 G2"/>
                  <a:gd name="G4" fmla="+/ 4859 21600 2"/>
                  <a:gd name="G5" fmla="+/ G1 0 2"/>
                  <a:gd name="G6" fmla="*/ 21600 21600 4859"/>
                  <a:gd name="G7" fmla="*/ G6 1 2"/>
                  <a:gd name="G8" fmla="+- 21600 0 G7"/>
                  <a:gd name="G9" fmla="*/ 21600 1 2"/>
                  <a:gd name="G10" fmla="+- 4859 0 G9"/>
                  <a:gd name="G11" fmla="?: G10 G8 0"/>
                  <a:gd name="G12" fmla="?: G10 G7 21600"/>
                  <a:gd name="T0" fmla="*/ 19170 w 21600"/>
                  <a:gd name="T1" fmla="*/ 10800 h 21600"/>
                  <a:gd name="T2" fmla="*/ 10800 w 21600"/>
                  <a:gd name="T3" fmla="*/ 21600 h 21600"/>
                  <a:gd name="T4" fmla="*/ 2430 w 21600"/>
                  <a:gd name="T5" fmla="*/ 10800 h 21600"/>
                  <a:gd name="T6" fmla="*/ 10800 w 21600"/>
                  <a:gd name="T7" fmla="*/ 0 h 21600"/>
                  <a:gd name="T8" fmla="*/ 4230 w 21600"/>
                  <a:gd name="T9" fmla="*/ 4230 h 21600"/>
                  <a:gd name="T10" fmla="*/ 17370 w 21600"/>
                  <a:gd name="T11" fmla="*/ 17370 h 21600"/>
                </a:gdLst>
                <a:ahLst/>
                <a:cxnLst>
                  <a:cxn ang="0">
                    <a:pos x="T0" y="T1"/>
                  </a:cxn>
                  <a:cxn ang="0">
                    <a:pos x="T2" y="T3"/>
                  </a:cxn>
                  <a:cxn ang="0">
                    <a:pos x="T4" y="T5"/>
                  </a:cxn>
                  <a:cxn ang="0">
                    <a:pos x="T6" y="T7"/>
                  </a:cxn>
                </a:cxnLst>
                <a:rect l="T8" t="T9" r="T10" b="T11"/>
                <a:pathLst>
                  <a:path w="21600" h="21600">
                    <a:moveTo>
                      <a:pt x="0" y="0"/>
                    </a:moveTo>
                    <a:lnTo>
                      <a:pt x="4859" y="21600"/>
                    </a:lnTo>
                    <a:lnTo>
                      <a:pt x="16741" y="21600"/>
                    </a:lnTo>
                    <a:lnTo>
                      <a:pt x="21600" y="0"/>
                    </a:lnTo>
                    <a:close/>
                  </a:path>
                </a:pathLst>
              </a:custGeom>
              <a:solidFill>
                <a:srgbClr val="FF0000"/>
              </a:solidFill>
              <a:ln w="9360">
                <a:solidFill>
                  <a:srgbClr val="000000"/>
                </a:solidFill>
                <a:miter lim="800000"/>
                <a:headEnd/>
                <a:tailEnd/>
              </a:ln>
              <a:effectLst/>
            </p:spPr>
            <p:txBody>
              <a:bodyPr wrap="none" anchor="ctr"/>
              <a:lstStyle/>
              <a:p>
                <a:endParaRPr lang="zh-CN" altLang="en-US"/>
              </a:p>
            </p:txBody>
          </p:sp>
        </p:grpSp>
        <p:sp>
          <p:nvSpPr>
            <p:cNvPr id="21538" name="Text Box 34"/>
            <p:cNvSpPr txBox="1">
              <a:spLocks noChangeArrowheads="1"/>
            </p:cNvSpPr>
            <p:nvPr/>
          </p:nvSpPr>
          <p:spPr bwMode="auto">
            <a:xfrm>
              <a:off x="102" y="640"/>
              <a:ext cx="769" cy="236"/>
            </a:xfrm>
            <a:prstGeom prst="rect">
              <a:avLst/>
            </a:prstGeom>
            <a:noFill/>
            <a:ln w="9525">
              <a:noFill/>
              <a:round/>
              <a:headEnd/>
              <a:tailEnd/>
            </a:ln>
            <a:effectLst/>
          </p:spPr>
          <p:txBody>
            <a:bodyPr wrap="none" lIns="90000" tIns="46800" rIns="90000" bIns="46800">
              <a:spAutoFit/>
            </a:bodyPr>
            <a:lstStyle/>
            <a:p>
              <a:pPr algn="ctr">
                <a:lnSpc>
                  <a:spcPct val="10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800">
                  <a:solidFill>
                    <a:srgbClr val="000000"/>
                  </a:solidFill>
                  <a:latin typeface="Verdana" pitchFamily="34" charset="0"/>
                  <a:ea typeface="宋体" pitchFamily="2" charset="-122"/>
                </a:rPr>
                <a:t>Kernel 2.0</a:t>
              </a:r>
            </a:p>
          </p:txBody>
        </p:sp>
      </p:grpSp>
      <p:grpSp>
        <p:nvGrpSpPr>
          <p:cNvPr id="10" name="Group 35"/>
          <p:cNvGrpSpPr>
            <a:grpSpLocks/>
          </p:cNvGrpSpPr>
          <p:nvPr/>
        </p:nvGrpSpPr>
        <p:grpSpPr bwMode="auto">
          <a:xfrm>
            <a:off x="139700" y="4876800"/>
            <a:ext cx="8601075" cy="1063625"/>
            <a:chOff x="88" y="3072"/>
            <a:chExt cx="5418" cy="670"/>
          </a:xfrm>
        </p:grpSpPr>
        <p:sp>
          <p:nvSpPr>
            <p:cNvPr id="21540" name="Rectangle 36"/>
            <p:cNvSpPr>
              <a:spLocks noChangeArrowheads="1"/>
            </p:cNvSpPr>
            <p:nvPr/>
          </p:nvSpPr>
          <p:spPr bwMode="auto">
            <a:xfrm>
              <a:off x="996" y="3072"/>
              <a:ext cx="4511" cy="671"/>
            </a:xfrm>
            <a:prstGeom prst="rect">
              <a:avLst/>
            </a:prstGeom>
            <a:solidFill>
              <a:srgbClr val="008000"/>
            </a:solidFill>
            <a:ln w="9360">
              <a:solidFill>
                <a:srgbClr val="CC0000"/>
              </a:solidFill>
              <a:miter lim="800000"/>
              <a:headEnd/>
              <a:tailEnd/>
            </a:ln>
            <a:effectLst/>
          </p:spPr>
          <p:txBody>
            <a:bodyPr wrap="none" anchor="ctr"/>
            <a:lstStyle/>
            <a:p>
              <a:endParaRPr lang="zh-CN" altLang="en-US"/>
            </a:p>
          </p:txBody>
        </p:sp>
        <p:sp>
          <p:nvSpPr>
            <p:cNvPr id="21541" name="Text Box 37"/>
            <p:cNvSpPr txBox="1">
              <a:spLocks noChangeArrowheads="1"/>
            </p:cNvSpPr>
            <p:nvPr/>
          </p:nvSpPr>
          <p:spPr bwMode="auto">
            <a:xfrm>
              <a:off x="88" y="3119"/>
              <a:ext cx="817" cy="412"/>
            </a:xfrm>
            <a:prstGeom prst="rect">
              <a:avLst/>
            </a:prstGeom>
            <a:noFill/>
            <a:ln w="9360">
              <a:solidFill>
                <a:srgbClr val="CC0000"/>
              </a:solidFill>
              <a:miter lim="800000"/>
              <a:headEnd/>
              <a:tailEnd/>
            </a:ln>
            <a:effectLst/>
          </p:spPr>
          <p:txBody>
            <a:bodyPr wrap="none" lIns="90000" tIns="46800" rIns="90000" bIns="46800">
              <a:spAutoFit/>
            </a:bodyPr>
            <a:lstStyle/>
            <a:p>
              <a:pPr algn="ctr">
                <a:lnSpc>
                  <a:spcPct val="10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800">
                  <a:solidFill>
                    <a:srgbClr val="000000"/>
                  </a:solidFill>
                  <a:latin typeface="Verdana" pitchFamily="34" charset="0"/>
                  <a:ea typeface="宋体" pitchFamily="2" charset="-122"/>
                </a:rPr>
                <a:t>Real-Time </a:t>
              </a:r>
            </a:p>
            <a:p>
              <a:pPr algn="ctr">
                <a:lnSpc>
                  <a:spcPct val="10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800">
                  <a:solidFill>
                    <a:srgbClr val="000000"/>
                  </a:solidFill>
                  <a:latin typeface="Verdana" pitchFamily="34" charset="0"/>
                  <a:ea typeface="宋体" pitchFamily="2" charset="-122"/>
                </a:rPr>
                <a:t>Kernel 2.6</a:t>
              </a:r>
            </a:p>
          </p:txBody>
        </p:sp>
      </p:grpSp>
      <p:sp>
        <p:nvSpPr>
          <p:cNvPr id="21542" name="Line 38"/>
          <p:cNvSpPr>
            <a:spLocks noChangeShapeType="1"/>
          </p:cNvSpPr>
          <p:nvPr/>
        </p:nvSpPr>
        <p:spPr bwMode="auto">
          <a:xfrm>
            <a:off x="2438400" y="4876800"/>
            <a:ext cx="1588" cy="1066800"/>
          </a:xfrm>
          <a:prstGeom prst="line">
            <a:avLst/>
          </a:prstGeom>
          <a:noFill/>
          <a:ln w="9360">
            <a:solidFill>
              <a:srgbClr val="CC0000"/>
            </a:solidFill>
            <a:miter lim="800000"/>
            <a:headEnd/>
            <a:tailEnd/>
          </a:ln>
          <a:effectLst/>
        </p:spPr>
        <p:txBody>
          <a:bodyPr/>
          <a:lstStyle/>
          <a:p>
            <a:endParaRPr lang="zh-CN" altLang="en-US"/>
          </a:p>
        </p:txBody>
      </p:sp>
      <p:sp>
        <p:nvSpPr>
          <p:cNvPr id="21543" name="Line 39"/>
          <p:cNvSpPr>
            <a:spLocks noChangeShapeType="1"/>
          </p:cNvSpPr>
          <p:nvPr/>
        </p:nvSpPr>
        <p:spPr bwMode="auto">
          <a:xfrm>
            <a:off x="2819400" y="4876800"/>
            <a:ext cx="1588" cy="1066800"/>
          </a:xfrm>
          <a:prstGeom prst="line">
            <a:avLst/>
          </a:prstGeom>
          <a:noFill/>
          <a:ln w="9360">
            <a:solidFill>
              <a:srgbClr val="CC0000"/>
            </a:solidFill>
            <a:miter lim="800000"/>
            <a:headEnd/>
            <a:tailEnd/>
          </a:ln>
          <a:effectLst/>
        </p:spPr>
        <p:txBody>
          <a:bodyPr/>
          <a:lstStyle/>
          <a:p>
            <a:endParaRPr lang="zh-CN" altLang="en-US"/>
          </a:p>
        </p:txBody>
      </p:sp>
      <p:sp>
        <p:nvSpPr>
          <p:cNvPr id="21544" name="Line 40"/>
          <p:cNvSpPr>
            <a:spLocks noChangeShapeType="1"/>
          </p:cNvSpPr>
          <p:nvPr/>
        </p:nvSpPr>
        <p:spPr bwMode="auto">
          <a:xfrm>
            <a:off x="3733800" y="4876800"/>
            <a:ext cx="1588" cy="1066800"/>
          </a:xfrm>
          <a:prstGeom prst="line">
            <a:avLst/>
          </a:prstGeom>
          <a:noFill/>
          <a:ln w="9360">
            <a:solidFill>
              <a:srgbClr val="CC0000"/>
            </a:solidFill>
            <a:miter lim="800000"/>
            <a:headEnd/>
            <a:tailEnd/>
          </a:ln>
          <a:effectLst/>
        </p:spPr>
        <p:txBody>
          <a:bodyPr/>
          <a:lstStyle/>
          <a:p>
            <a:endParaRPr lang="zh-CN" altLang="en-US"/>
          </a:p>
        </p:txBody>
      </p:sp>
      <p:sp>
        <p:nvSpPr>
          <p:cNvPr id="21545" name="Line 41"/>
          <p:cNvSpPr>
            <a:spLocks noChangeShapeType="1"/>
          </p:cNvSpPr>
          <p:nvPr/>
        </p:nvSpPr>
        <p:spPr bwMode="auto">
          <a:xfrm>
            <a:off x="5181600" y="4876800"/>
            <a:ext cx="1588" cy="1066800"/>
          </a:xfrm>
          <a:prstGeom prst="line">
            <a:avLst/>
          </a:prstGeom>
          <a:noFill/>
          <a:ln w="9360">
            <a:solidFill>
              <a:srgbClr val="CC0000"/>
            </a:solidFill>
            <a:miter lim="800000"/>
            <a:headEnd/>
            <a:tailEnd/>
          </a:ln>
          <a:effectLst/>
        </p:spPr>
        <p:txBody>
          <a:bodyPr/>
          <a:lstStyle/>
          <a:p>
            <a:endParaRPr lang="zh-CN" altLang="en-US"/>
          </a:p>
        </p:txBody>
      </p:sp>
      <p:sp>
        <p:nvSpPr>
          <p:cNvPr id="21546" name="Line 42"/>
          <p:cNvSpPr>
            <a:spLocks noChangeShapeType="1"/>
          </p:cNvSpPr>
          <p:nvPr/>
        </p:nvSpPr>
        <p:spPr bwMode="auto">
          <a:xfrm>
            <a:off x="6019800" y="4876800"/>
            <a:ext cx="1588" cy="1066800"/>
          </a:xfrm>
          <a:prstGeom prst="line">
            <a:avLst/>
          </a:prstGeom>
          <a:noFill/>
          <a:ln w="9360">
            <a:solidFill>
              <a:srgbClr val="CC0000"/>
            </a:solidFill>
            <a:miter lim="800000"/>
            <a:headEnd/>
            <a:tailEnd/>
          </a:ln>
          <a:effectLst/>
        </p:spPr>
        <p:txBody>
          <a:bodyPr/>
          <a:lstStyle/>
          <a:p>
            <a:endParaRPr lang="zh-CN" altLang="en-US"/>
          </a:p>
        </p:txBody>
      </p:sp>
      <p:sp>
        <p:nvSpPr>
          <p:cNvPr id="21547" name="Line 43"/>
          <p:cNvSpPr>
            <a:spLocks noChangeShapeType="1"/>
          </p:cNvSpPr>
          <p:nvPr/>
        </p:nvSpPr>
        <p:spPr bwMode="auto">
          <a:xfrm>
            <a:off x="7086600" y="4876800"/>
            <a:ext cx="1588" cy="1066800"/>
          </a:xfrm>
          <a:prstGeom prst="line">
            <a:avLst/>
          </a:prstGeom>
          <a:noFill/>
          <a:ln w="9360">
            <a:solidFill>
              <a:srgbClr val="CC0000"/>
            </a:solidFill>
            <a:miter lim="800000"/>
            <a:headEnd/>
            <a:tailEnd/>
          </a:ln>
          <a:effectLst/>
        </p:spPr>
        <p:txBody>
          <a:bodyPr/>
          <a:lstStyle/>
          <a:p>
            <a:endParaRPr lang="zh-CN" altLang="en-US"/>
          </a:p>
        </p:txBody>
      </p:sp>
      <p:sp>
        <p:nvSpPr>
          <p:cNvPr id="21548" name="Line 44"/>
          <p:cNvSpPr>
            <a:spLocks noChangeShapeType="1"/>
          </p:cNvSpPr>
          <p:nvPr/>
        </p:nvSpPr>
        <p:spPr bwMode="auto">
          <a:xfrm>
            <a:off x="7924800" y="4876800"/>
            <a:ext cx="1588" cy="1066800"/>
          </a:xfrm>
          <a:prstGeom prst="line">
            <a:avLst/>
          </a:prstGeom>
          <a:noFill/>
          <a:ln w="9360">
            <a:solidFill>
              <a:srgbClr val="CC0000"/>
            </a:solidFill>
            <a:miter lim="800000"/>
            <a:headEnd/>
            <a:tailEnd/>
          </a:ln>
          <a:effectLst/>
        </p:spPr>
        <p:txBody>
          <a:bodyPr/>
          <a:lstStyle/>
          <a:p>
            <a:endParaRPr lang="zh-CN" alt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0"/>
                      </p:stCondLst>
                      <p:childTnLst>
                        <p:par>
                          <p:cTn id="4" fill="hold">
                            <p:stCondLst>
                              <p:cond delay="0"/>
                            </p:stCondLst>
                            <p:childTnLst>
                              <p:par>
                                <p:cTn id="5" presetID="9" presetClass="entr"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0"/>
                            </p:stCondLst>
                            <p:childTnLst>
                              <p:par>
                                <p:cTn id="9" presetID="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p:val>
                                            <p:strVal val="#ppt_x"/>
                                          </p:val>
                                        </p:tav>
                                        <p:tav>
                                          <p:val>
                                            <p:strVal val="#ppt_x"/>
                                          </p:val>
                                        </p:tav>
                                      </p:tavLst>
                                    </p:anim>
                                    <p:anim calcmode="lin" valueType="num">
                                      <p:cBhvr>
                                        <p:cTn id="12" dur="500" fill="hold"/>
                                        <p:tgtEl>
                                          <p:spTgt spid="2"/>
                                        </p:tgtEl>
                                        <p:attrNameLst>
                                          <p:attrName>ppt_y</p:attrName>
                                        </p:attrNameLst>
                                      </p:cBhvr>
                                      <p:tavLst>
                                        <p:tav>
                                          <p:val>
                                            <p:strVal val="1+#ppt_h/2"/>
                                          </p:val>
                                        </p:tav>
                                        <p:tav>
                                          <p:val>
                                            <p:strVal val="#ppt_y"/>
                                          </p:val>
                                        </p:tav>
                                      </p:tavLst>
                                    </p:anim>
                                  </p:childTnLst>
                                </p:cTn>
                              </p:par>
                            </p:childTnLst>
                          </p:cTn>
                        </p:par>
                        <p:par>
                          <p:cTn id="13" fill="hold">
                            <p:stCondLst>
                              <p:cond delay="0"/>
                            </p:stCondLst>
                            <p:childTnLst>
                              <p:par>
                                <p:cTn id="14" presetID="17"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ppt_x</p:attrName>
                                        </p:attrNameLst>
                                      </p:cBhvr>
                                      <p:tavLst>
                                        <p:tav>
                                          <p:val>
                                            <p:strVal val="#ppt_x"/>
                                          </p:val>
                                        </p:tav>
                                        <p:tav>
                                          <p:val>
                                            <p:strVal val="#ppt_x"/>
                                          </p:val>
                                        </p:tav>
                                      </p:tavLst>
                                    </p:anim>
                                    <p:anim calcmode="lin" valueType="num">
                                      <p:cBhvr>
                                        <p:cTn id="17" dur="500" fill="hold"/>
                                        <p:tgtEl>
                                          <p:spTgt spid="5"/>
                                        </p:tgtEl>
                                        <p:attrNameLst>
                                          <p:attrName>ppt_y</p:attrName>
                                        </p:attrNameLst>
                                      </p:cBhvr>
                                      <p:tavLst>
                                        <p:tav>
                                          <p:val>
                                            <p:strVal val="#ppt_y+#ppt_h/2"/>
                                          </p:val>
                                        </p:tav>
                                        <p:tav>
                                          <p:val>
                                            <p:strVal val="#ppt_y"/>
                                          </p:val>
                                        </p:tav>
                                      </p:tavLst>
                                    </p:anim>
                                    <p:anim calcmode="lin" valueType="num">
                                      <p:cBhvr>
                                        <p:cTn id="18" dur="500" fill="hold"/>
                                        <p:tgtEl>
                                          <p:spTgt spid="5"/>
                                        </p:tgtEl>
                                        <p:attrNameLst>
                                          <p:attrName>ppt_w</p:attrName>
                                        </p:attrNameLst>
                                      </p:cBhvr>
                                      <p:tavLst>
                                        <p:tav>
                                          <p:val>
                                            <p:strVal val="#ppt_w"/>
                                          </p:val>
                                        </p:tav>
                                        <p:tav>
                                          <p:val>
                                            <p:strVal val="#ppt_w"/>
                                          </p:val>
                                        </p:tav>
                                      </p:tavLst>
                                    </p:anim>
                                    <p:anim calcmode="lin" valueType="num">
                                      <p:cBhvr>
                                        <p:cTn id="19" dur="500" fill="hold"/>
                                        <p:tgtEl>
                                          <p:spTgt spid="5"/>
                                        </p:tgtEl>
                                        <p:attrNameLst>
                                          <p:attrName>ppt_h</p:attrName>
                                        </p:attrNameLst>
                                      </p:cBhvr>
                                      <p:tavLst>
                                        <p:tav>
                                          <p:val>
                                            <p:strVal val="0"/>
                                          </p:val>
                                        </p:tav>
                                        <p:tav>
                                          <p:val>
                                            <p:strVal val="#ppt_h"/>
                                          </p:val>
                                        </p:tav>
                                      </p:tavLst>
                                    </p:anim>
                                  </p:childTnLst>
                                </p:cTn>
                              </p:par>
                            </p:childTnLst>
                          </p:cTn>
                        </p:par>
                        <p:par>
                          <p:cTn id="20" fill="hold">
                            <p:stCondLst>
                              <p:cond delay="0"/>
                            </p:stCondLst>
                            <p:childTnLst>
                              <p:par>
                                <p:cTn id="21" presetID="2" presetClass="entr" presetSubtype="4"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ppt_x</p:attrName>
                                        </p:attrNameLst>
                                      </p:cBhvr>
                                      <p:tavLst>
                                        <p:tav>
                                          <p:val>
                                            <p:strVal val="#ppt_x"/>
                                          </p:val>
                                        </p:tav>
                                        <p:tav>
                                          <p:val>
                                            <p:strVal val="#ppt_x"/>
                                          </p:val>
                                        </p:tav>
                                      </p:tavLst>
                                    </p:anim>
                                    <p:anim calcmode="lin" valueType="num">
                                      <p:cBhvr>
                                        <p:cTn id="24" dur="500" fill="hold"/>
                                        <p:tgtEl>
                                          <p:spTgt spid="4"/>
                                        </p:tgtEl>
                                        <p:attrNameLst>
                                          <p:attrName>ppt_y</p:attrName>
                                        </p:attrNameLst>
                                      </p:cBhvr>
                                      <p:tavLst>
                                        <p:tav>
                                          <p:val>
                                            <p:strVal val="1+#ppt_h/2"/>
                                          </p:val>
                                        </p:tav>
                                        <p:tav>
                                          <p:val>
                                            <p:strVal val="#ppt_y"/>
                                          </p:val>
                                        </p:tav>
                                      </p:tavLst>
                                    </p:anim>
                                  </p:childTnLst>
                                </p:cTn>
                              </p:par>
                            </p:childTnLst>
                          </p:cTn>
                        </p:par>
                        <p:par>
                          <p:cTn id="25" fill="hold">
                            <p:stCondLst>
                              <p:cond delay="0"/>
                            </p:stCondLst>
                            <p:childTnLst>
                              <p:par>
                                <p:cTn id="26" presetID="17" presetClass="entr" presetSubtype="4"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ppt_x</p:attrName>
                                        </p:attrNameLst>
                                      </p:cBhvr>
                                      <p:tavLst>
                                        <p:tav>
                                          <p:val>
                                            <p:strVal val="#ppt_x"/>
                                          </p:val>
                                        </p:tav>
                                        <p:tav>
                                          <p:val>
                                            <p:strVal val="#ppt_x"/>
                                          </p:val>
                                        </p:tav>
                                      </p:tavLst>
                                    </p:anim>
                                    <p:anim calcmode="lin" valueType="num">
                                      <p:cBhvr>
                                        <p:cTn id="29" dur="500" fill="hold"/>
                                        <p:tgtEl>
                                          <p:spTgt spid="6"/>
                                        </p:tgtEl>
                                        <p:attrNameLst>
                                          <p:attrName>ppt_y</p:attrName>
                                        </p:attrNameLst>
                                      </p:cBhvr>
                                      <p:tavLst>
                                        <p:tav>
                                          <p:val>
                                            <p:strVal val="#ppt_y+#ppt_h/2"/>
                                          </p:val>
                                        </p:tav>
                                        <p:tav>
                                          <p:val>
                                            <p:strVal val="#ppt_y"/>
                                          </p:val>
                                        </p:tav>
                                      </p:tavLst>
                                    </p:anim>
                                    <p:anim calcmode="lin" valueType="num">
                                      <p:cBhvr>
                                        <p:cTn id="30" dur="500" fill="hold"/>
                                        <p:tgtEl>
                                          <p:spTgt spid="6"/>
                                        </p:tgtEl>
                                        <p:attrNameLst>
                                          <p:attrName>ppt_w</p:attrName>
                                        </p:attrNameLst>
                                      </p:cBhvr>
                                      <p:tavLst>
                                        <p:tav>
                                          <p:val>
                                            <p:strVal val="#ppt_w"/>
                                          </p:val>
                                        </p:tav>
                                        <p:tav>
                                          <p:val>
                                            <p:strVal val="#ppt_w"/>
                                          </p:val>
                                        </p:tav>
                                      </p:tavLst>
                                    </p:anim>
                                    <p:anim calcmode="lin" valueType="num">
                                      <p:cBhvr>
                                        <p:cTn id="31" dur="500" fill="hold"/>
                                        <p:tgtEl>
                                          <p:spTgt spid="6"/>
                                        </p:tgtEl>
                                        <p:attrNameLst>
                                          <p:attrName>ppt_h</p:attrName>
                                        </p:attrNameLst>
                                      </p:cBhvr>
                                      <p:tavLst>
                                        <p:tav>
                                          <p:val>
                                            <p:strVal val="0"/>
                                          </p:val>
                                        </p:tav>
                                        <p:tav>
                                          <p:val>
                                            <p:strVal val="#ppt_h"/>
                                          </p:val>
                                        </p:tav>
                                      </p:tavLst>
                                    </p:anim>
                                  </p:childTnLst>
                                </p:cTn>
                              </p:par>
                            </p:childTnLst>
                          </p:cTn>
                        </p:par>
                        <p:par>
                          <p:cTn id="32" fill="hold">
                            <p:stCondLst>
                              <p:cond delay="0"/>
                            </p:stCondLst>
                            <p:childTnLst>
                              <p:par>
                                <p:cTn id="33" presetID="2" presetClass="entr" presetSubtype="4"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ppt_x</p:attrName>
                                        </p:attrNameLst>
                                      </p:cBhvr>
                                      <p:tavLst>
                                        <p:tav>
                                          <p:val>
                                            <p:strVal val="#ppt_x"/>
                                          </p:val>
                                        </p:tav>
                                        <p:tav>
                                          <p:val>
                                            <p:strVal val="#ppt_x"/>
                                          </p:val>
                                        </p:tav>
                                      </p:tavLst>
                                    </p:anim>
                                    <p:anim calcmode="lin" valueType="num">
                                      <p:cBhvr>
                                        <p:cTn id="36" dur="500" fill="hold"/>
                                        <p:tgtEl>
                                          <p:spTgt spid="10"/>
                                        </p:tgtEl>
                                        <p:attrNameLst>
                                          <p:attrName>ppt_y</p:attrName>
                                        </p:attrNameLst>
                                      </p:cBhvr>
                                      <p:tavLst>
                                        <p:tav>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idx="10"/>
          </p:nvPr>
        </p:nvSpPr>
        <p:spPr/>
        <p:txBody>
          <a:bodyPr/>
          <a:lstStyle/>
          <a:p>
            <a:r>
              <a:rPr lang="en-GB" altLang="zh-CN"/>
              <a:t>Brief History of Real-Time Linux - Linux World 2006</a:t>
            </a:r>
          </a:p>
        </p:txBody>
      </p:sp>
      <p:sp>
        <p:nvSpPr>
          <p:cNvPr id="5" name="灯片编号占位符 4"/>
          <p:cNvSpPr>
            <a:spLocks noGrp="1"/>
          </p:cNvSpPr>
          <p:nvPr>
            <p:ph type="sldNum" idx="11"/>
          </p:nvPr>
        </p:nvSpPr>
        <p:spPr/>
        <p:txBody>
          <a:bodyPr/>
          <a:lstStyle/>
          <a:p>
            <a:fld id="{006882A3-0215-4468-870A-673CE98F95A4}" type="slidenum">
              <a:rPr lang="en-GB" altLang="zh-CN"/>
              <a:pPr/>
              <a:t>41</a:t>
            </a:fld>
            <a:endParaRPr lang="en-GB" altLang="zh-CN"/>
          </a:p>
        </p:txBody>
      </p:sp>
      <p:sp>
        <p:nvSpPr>
          <p:cNvPr id="22529" name="Rectangle 1"/>
          <p:cNvSpPr>
            <a:spLocks noGrp="1" noChangeArrowheads="1"/>
          </p:cNvSpPr>
          <p:nvPr>
            <p:ph type="title"/>
          </p:nvPr>
        </p:nvSpPr>
        <p:spPr>
          <a:xfrm>
            <a:off x="152400" y="30163"/>
            <a:ext cx="8991600" cy="657225"/>
          </a:xfrm>
          <a:ln/>
        </p:spPr>
        <p:txBody>
          <a:bodyPr tIns="182880" rIns="182880" anchor="b">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a:ea typeface="宋体" pitchFamily="2" charset="-122"/>
              </a:rPr>
              <a:t>Real-Time Linux 2.6 Performance</a:t>
            </a:r>
          </a:p>
        </p:txBody>
      </p:sp>
      <p:sp>
        <p:nvSpPr>
          <p:cNvPr id="22530" name="Rectangle 2"/>
          <p:cNvSpPr>
            <a:spLocks noGrp="1" noChangeArrowheads="1"/>
          </p:cNvSpPr>
          <p:nvPr>
            <p:ph type="body" idx="1"/>
          </p:nvPr>
        </p:nvSpPr>
        <p:spPr>
          <a:xfrm>
            <a:off x="152400" y="914400"/>
            <a:ext cx="8804313" cy="5662670"/>
          </a:xfrm>
          <a:ln/>
        </p:spPr>
        <p:txBody>
          <a:bodyPr>
            <a:normAutofit fontScale="92500" lnSpcReduction="10000"/>
          </a:bodyPr>
          <a:lstStyle/>
          <a:p>
            <a:pPr>
              <a:lnSpc>
                <a:spcPct val="100000"/>
              </a:lnSpc>
              <a:spcAft>
                <a:spcPts val="250"/>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Real-Time Linux 2.6 Kernel Performance</a:t>
            </a:r>
          </a:p>
          <a:p>
            <a:pPr lvl="1">
              <a:lnSpc>
                <a:spcPct val="10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ea typeface="宋体" pitchFamily="2" charset="-122"/>
              </a:rPr>
              <a:t>Enables </a:t>
            </a:r>
            <a:r>
              <a:rPr lang="en-GB" altLang="zh-CN" dirty="0">
                <a:ea typeface="宋体" pitchFamily="2" charset="-122"/>
              </a:rPr>
              <a:t>sub-millisecond control-loop response</a:t>
            </a:r>
          </a:p>
          <a:p>
            <a:pPr lvl="1">
              <a:lnSpc>
                <a:spcPct val="10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Enables Hard Real Time for qualified RT-aware Applications</a:t>
            </a:r>
          </a:p>
          <a:p>
            <a:pPr>
              <a:lnSpc>
                <a:spcPct val="100000"/>
              </a:lnSpc>
              <a:spcAft>
                <a:spcPts val="250"/>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dirty="0">
              <a:ea typeface="宋体" pitchFamily="2" charset="-122"/>
            </a:endParaRPr>
          </a:p>
          <a:p>
            <a:pPr>
              <a:lnSpc>
                <a:spcPct val="100000"/>
              </a:lnSpc>
              <a:spcAft>
                <a:spcPts val="250"/>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SMP Kernel Performance</a:t>
            </a:r>
          </a:p>
          <a:p>
            <a:pPr lvl="1">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ea typeface="宋体" pitchFamily="2" charset="-122"/>
              </a:rPr>
              <a:t>Increased </a:t>
            </a:r>
            <a:r>
              <a:rPr lang="en-GB" altLang="zh-CN" dirty="0" err="1" smtClean="0">
                <a:ea typeface="宋体" pitchFamily="2" charset="-122"/>
              </a:rPr>
              <a:t>preemption</a:t>
            </a:r>
            <a:r>
              <a:rPr lang="en-GB" altLang="zh-CN" dirty="0" smtClean="0">
                <a:ea typeface="宋体" pitchFamily="2" charset="-122"/>
              </a:rPr>
              <a:t> in the Kernel also increases SMP throughput / efficiency</a:t>
            </a:r>
          </a:p>
          <a:p>
            <a:pPr lvl="1">
              <a:lnSpc>
                <a:spcPct val="10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ea typeface="宋体" pitchFamily="2" charset="-122"/>
              </a:rPr>
              <a:t>SMP-safe </a:t>
            </a:r>
            <a:r>
              <a:rPr lang="en-GB" altLang="zh-CN" dirty="0">
                <a:ea typeface="宋体" pitchFamily="2" charset="-122"/>
              </a:rPr>
              <a:t>code is by definition </a:t>
            </a:r>
            <a:r>
              <a:rPr lang="en-GB" altLang="zh-CN" dirty="0" err="1">
                <a:ea typeface="宋体" pitchFamily="2" charset="-122"/>
              </a:rPr>
              <a:t>preemptible</a:t>
            </a:r>
            <a:endParaRPr lang="en-GB" altLang="zh-CN" dirty="0">
              <a:ea typeface="宋体" pitchFamily="2" charset="-122"/>
            </a:endParaRPr>
          </a:p>
          <a:p>
            <a:pPr lvl="1">
              <a:lnSpc>
                <a:spcPct val="10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Any code that allows concurrent execution by multiple CPUs, also allows context switching and therefore </a:t>
            </a:r>
            <a:r>
              <a:rPr lang="en-GB" altLang="zh-CN" dirty="0" err="1" smtClean="0">
                <a:ea typeface="宋体" pitchFamily="2" charset="-122"/>
              </a:rPr>
              <a:t>preemption</a:t>
            </a:r>
            <a:endParaRPr lang="en-GB" altLang="zh-CN" dirty="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5364163" y="3213100"/>
            <a:ext cx="1008062" cy="431800"/>
          </a:xfrm>
          <a:prstGeom prst="rect">
            <a:avLst/>
          </a:prstGeom>
          <a:solidFill>
            <a:srgbClr val="E3F4FE"/>
          </a:solidFill>
          <a:ln w="9360">
            <a:solidFill>
              <a:srgbClr val="000000"/>
            </a:solidFill>
            <a:miter lim="800000"/>
            <a:headEnd/>
            <a:tailEnd/>
          </a:ln>
          <a:effectLst/>
        </p:spPr>
        <p:txBody>
          <a:bodyPr wrap="none" anchor="ctr"/>
          <a:lstStyle/>
          <a:p>
            <a:endParaRPr lang="zh-CN" altLang="en-US"/>
          </a:p>
        </p:txBody>
      </p:sp>
      <p:sp>
        <p:nvSpPr>
          <p:cNvPr id="23554" name="Rectangle 2"/>
          <p:cNvSpPr>
            <a:spLocks noChangeArrowheads="1"/>
          </p:cNvSpPr>
          <p:nvPr/>
        </p:nvSpPr>
        <p:spPr bwMode="auto">
          <a:xfrm>
            <a:off x="2843213" y="3213100"/>
            <a:ext cx="1008062" cy="431800"/>
          </a:xfrm>
          <a:prstGeom prst="rect">
            <a:avLst/>
          </a:prstGeom>
          <a:solidFill>
            <a:srgbClr val="E3F4FE"/>
          </a:solidFill>
          <a:ln w="9360">
            <a:solidFill>
              <a:srgbClr val="000000"/>
            </a:solidFill>
            <a:miter lim="800000"/>
            <a:headEnd/>
            <a:tailEnd/>
          </a:ln>
          <a:effectLst/>
        </p:spPr>
        <p:txBody>
          <a:bodyPr wrap="none" anchor="ctr"/>
          <a:lstStyle/>
          <a:p>
            <a:endParaRPr lang="zh-CN" altLang="en-US"/>
          </a:p>
        </p:txBody>
      </p:sp>
      <p:sp>
        <p:nvSpPr>
          <p:cNvPr id="23555" name="Rectangle 3"/>
          <p:cNvSpPr>
            <a:spLocks noGrp="1" noChangeArrowheads="1"/>
          </p:cNvSpPr>
          <p:nvPr>
            <p:ph type="title"/>
          </p:nvPr>
        </p:nvSpPr>
        <p:spPr>
          <a:xfrm>
            <a:off x="152400" y="-42863"/>
            <a:ext cx="7162800" cy="923926"/>
          </a:xfrm>
          <a:ln/>
        </p:spPr>
        <p:txBody>
          <a:bodyPr>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a:ea typeface="宋体" pitchFamily="2" charset="-122"/>
              </a:rPr>
              <a:t>FRD</a:t>
            </a:r>
          </a:p>
        </p:txBody>
      </p:sp>
      <p:sp>
        <p:nvSpPr>
          <p:cNvPr id="23556" name="Rectangle 4"/>
          <p:cNvSpPr>
            <a:spLocks noChangeArrowheads="1"/>
          </p:cNvSpPr>
          <p:nvPr/>
        </p:nvSpPr>
        <p:spPr bwMode="auto">
          <a:xfrm>
            <a:off x="539750" y="3429000"/>
            <a:ext cx="8424863" cy="144463"/>
          </a:xfrm>
          <a:prstGeom prst="rect">
            <a:avLst/>
          </a:prstGeom>
          <a:gradFill rotWithShape="0">
            <a:gsLst>
              <a:gs pos="0">
                <a:srgbClr val="6699CC"/>
              </a:gs>
              <a:gs pos="100000">
                <a:srgbClr val="FFFFFF"/>
              </a:gs>
            </a:gsLst>
            <a:lin ang="10800000" scaled="1"/>
          </a:gradFill>
          <a:ln w="9360">
            <a:solidFill>
              <a:srgbClr val="0051A4"/>
            </a:solidFill>
            <a:miter lim="800000"/>
            <a:headEnd/>
            <a:tailEnd/>
          </a:ln>
          <a:effectLst/>
        </p:spPr>
        <p:txBody>
          <a:bodyPr wrap="none" anchor="ctr"/>
          <a:lstStyle/>
          <a:p>
            <a:endParaRPr lang="zh-CN" altLang="en-US"/>
          </a:p>
        </p:txBody>
      </p:sp>
      <p:sp>
        <p:nvSpPr>
          <p:cNvPr id="23557" name="AutoShape 5"/>
          <p:cNvSpPr>
            <a:spLocks noChangeArrowheads="1"/>
          </p:cNvSpPr>
          <p:nvPr/>
        </p:nvSpPr>
        <p:spPr bwMode="auto">
          <a:xfrm>
            <a:off x="900113" y="2997200"/>
            <a:ext cx="473075" cy="304800"/>
          </a:xfrm>
          <a:prstGeom prst="irregularSeal2">
            <a:avLst/>
          </a:prstGeom>
          <a:noFill/>
          <a:ln w="9360">
            <a:solidFill>
              <a:srgbClr val="0051A4"/>
            </a:solidFill>
            <a:miter lim="800000"/>
            <a:headEnd/>
            <a:tailEnd/>
          </a:ln>
          <a:effectLst/>
        </p:spPr>
        <p:txBody>
          <a:bodyPr wrap="none" anchor="ctr"/>
          <a:lstStyle/>
          <a:p>
            <a:endParaRPr lang="zh-CN" altLang="en-US"/>
          </a:p>
        </p:txBody>
      </p:sp>
      <p:sp>
        <p:nvSpPr>
          <p:cNvPr id="23558" name="Line 6"/>
          <p:cNvSpPr>
            <a:spLocks noChangeShapeType="1"/>
          </p:cNvSpPr>
          <p:nvPr/>
        </p:nvSpPr>
        <p:spPr bwMode="auto">
          <a:xfrm>
            <a:off x="1187450" y="3302000"/>
            <a:ext cx="1588" cy="457200"/>
          </a:xfrm>
          <a:prstGeom prst="line">
            <a:avLst/>
          </a:prstGeom>
          <a:noFill/>
          <a:ln w="19080">
            <a:solidFill>
              <a:srgbClr val="0051A4"/>
            </a:solidFill>
            <a:miter lim="800000"/>
            <a:headEnd/>
            <a:tailEnd/>
          </a:ln>
          <a:effectLst/>
        </p:spPr>
        <p:txBody>
          <a:bodyPr/>
          <a:lstStyle/>
          <a:p>
            <a:endParaRPr lang="zh-CN" altLang="en-US"/>
          </a:p>
        </p:txBody>
      </p:sp>
      <p:sp>
        <p:nvSpPr>
          <p:cNvPr id="23559" name="Line 7"/>
          <p:cNvSpPr>
            <a:spLocks noChangeShapeType="1"/>
          </p:cNvSpPr>
          <p:nvPr/>
        </p:nvSpPr>
        <p:spPr bwMode="auto">
          <a:xfrm>
            <a:off x="2987675" y="3302000"/>
            <a:ext cx="1588" cy="457200"/>
          </a:xfrm>
          <a:prstGeom prst="line">
            <a:avLst/>
          </a:prstGeom>
          <a:noFill/>
          <a:ln w="19080">
            <a:solidFill>
              <a:srgbClr val="0051A4"/>
            </a:solidFill>
            <a:miter lim="800000"/>
            <a:headEnd/>
            <a:tailEnd/>
          </a:ln>
          <a:effectLst/>
        </p:spPr>
        <p:txBody>
          <a:bodyPr/>
          <a:lstStyle/>
          <a:p>
            <a:endParaRPr lang="zh-CN" altLang="en-US"/>
          </a:p>
        </p:txBody>
      </p:sp>
      <p:sp>
        <p:nvSpPr>
          <p:cNvPr id="23560" name="Line 8"/>
          <p:cNvSpPr>
            <a:spLocks noChangeShapeType="1"/>
          </p:cNvSpPr>
          <p:nvPr/>
        </p:nvSpPr>
        <p:spPr bwMode="auto">
          <a:xfrm>
            <a:off x="5522913" y="3302000"/>
            <a:ext cx="1587" cy="457200"/>
          </a:xfrm>
          <a:prstGeom prst="line">
            <a:avLst/>
          </a:prstGeom>
          <a:noFill/>
          <a:ln w="19080">
            <a:solidFill>
              <a:srgbClr val="0051A4"/>
            </a:solidFill>
            <a:miter lim="800000"/>
            <a:headEnd/>
            <a:tailEnd/>
          </a:ln>
          <a:effectLst/>
        </p:spPr>
        <p:txBody>
          <a:bodyPr/>
          <a:lstStyle/>
          <a:p>
            <a:endParaRPr lang="zh-CN" altLang="en-US"/>
          </a:p>
        </p:txBody>
      </p:sp>
      <p:sp>
        <p:nvSpPr>
          <p:cNvPr id="23561" name="Line 9"/>
          <p:cNvSpPr>
            <a:spLocks noChangeShapeType="1"/>
          </p:cNvSpPr>
          <p:nvPr/>
        </p:nvSpPr>
        <p:spPr bwMode="auto">
          <a:xfrm>
            <a:off x="7667625" y="3284538"/>
            <a:ext cx="1588" cy="457200"/>
          </a:xfrm>
          <a:prstGeom prst="line">
            <a:avLst/>
          </a:prstGeom>
          <a:noFill/>
          <a:ln w="19080">
            <a:solidFill>
              <a:srgbClr val="0051A4"/>
            </a:solidFill>
            <a:miter lim="800000"/>
            <a:headEnd/>
            <a:tailEnd/>
          </a:ln>
          <a:effectLst/>
        </p:spPr>
        <p:txBody>
          <a:bodyPr/>
          <a:lstStyle/>
          <a:p>
            <a:endParaRPr lang="zh-CN" altLang="en-US"/>
          </a:p>
        </p:txBody>
      </p:sp>
      <p:sp>
        <p:nvSpPr>
          <p:cNvPr id="23562" name="Text Box 10"/>
          <p:cNvSpPr txBox="1">
            <a:spLocks noChangeArrowheads="1"/>
          </p:cNvSpPr>
          <p:nvPr/>
        </p:nvSpPr>
        <p:spPr bwMode="auto">
          <a:xfrm>
            <a:off x="592138" y="3667125"/>
            <a:ext cx="1697037" cy="1192213"/>
          </a:xfrm>
          <a:prstGeom prst="rect">
            <a:avLst/>
          </a:prstGeom>
          <a:noFill/>
          <a:ln w="9525">
            <a:noFill/>
            <a:round/>
            <a:headEnd/>
            <a:tailEnd/>
          </a:ln>
          <a:effectLst/>
        </p:spPr>
        <p:txBody>
          <a:bodyPr wrap="none" lIns="90000" tIns="46800" rIns="90000" bIns="46800">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a:solidFill>
                  <a:srgbClr val="000000"/>
                </a:solidFill>
                <a:ea typeface="宋体" pitchFamily="2" charset="-122"/>
              </a:rPr>
              <a:t>IRQ handler</a:t>
            </a:r>
          </a:p>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a:solidFill>
                  <a:srgbClr val="000000"/>
                </a:solidFill>
                <a:ea typeface="宋体" pitchFamily="2" charset="-122"/>
              </a:rPr>
              <a:t>Schedules</a:t>
            </a:r>
          </a:p>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a:solidFill>
                  <a:srgbClr val="000000"/>
                </a:solidFill>
                <a:ea typeface="宋体" pitchFamily="2" charset="-122"/>
              </a:rPr>
              <a:t>Thread 1</a:t>
            </a:r>
          </a:p>
        </p:txBody>
      </p:sp>
      <p:sp>
        <p:nvSpPr>
          <p:cNvPr id="23563" name="Text Box 11"/>
          <p:cNvSpPr txBox="1">
            <a:spLocks noChangeArrowheads="1"/>
          </p:cNvSpPr>
          <p:nvPr/>
        </p:nvSpPr>
        <p:spPr bwMode="auto">
          <a:xfrm>
            <a:off x="2697163" y="2684463"/>
            <a:ext cx="1881187" cy="460375"/>
          </a:xfrm>
          <a:prstGeom prst="rect">
            <a:avLst/>
          </a:prstGeom>
          <a:noFill/>
          <a:ln w="9525">
            <a:noFill/>
            <a:round/>
            <a:headEnd/>
            <a:tailEnd/>
          </a:ln>
          <a:effectLst/>
        </p:spPr>
        <p:txBody>
          <a:bodyPr wrap="none" lIns="90000" tIns="46800" rIns="90000" bIns="46800">
            <a:spAutoFit/>
          </a:bodyPr>
          <a:lstStyle/>
          <a:p>
            <a:pPr algn="r" rtl="1">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a:solidFill>
                  <a:srgbClr val="000000"/>
                </a:solidFill>
                <a:ea typeface="宋体" pitchFamily="2" charset="-122"/>
              </a:rPr>
              <a:t>Thread 1 runs</a:t>
            </a:r>
          </a:p>
        </p:txBody>
      </p:sp>
      <p:sp>
        <p:nvSpPr>
          <p:cNvPr id="23564" name="Text Box 12"/>
          <p:cNvSpPr txBox="1">
            <a:spLocks noChangeArrowheads="1"/>
          </p:cNvSpPr>
          <p:nvPr/>
        </p:nvSpPr>
        <p:spPr bwMode="auto">
          <a:xfrm>
            <a:off x="2825750" y="3789363"/>
            <a:ext cx="1417638" cy="1192212"/>
          </a:xfrm>
          <a:prstGeom prst="rect">
            <a:avLst/>
          </a:prstGeom>
          <a:noFill/>
          <a:ln w="9525">
            <a:noFill/>
            <a:round/>
            <a:headEnd/>
            <a:tailEnd/>
          </a:ln>
          <a:effectLst/>
        </p:spPr>
        <p:txBody>
          <a:bodyPr wrap="none" lIns="90000" tIns="46800" rIns="90000" bIns="46800">
            <a:spAutoFit/>
          </a:bodyPr>
          <a:lstStyle/>
          <a:p>
            <a:pPr algn="r" rtl="1">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a:solidFill>
                  <a:srgbClr val="000000"/>
                </a:solidFill>
                <a:ea typeface="宋体" pitchFamily="2" charset="-122"/>
              </a:rPr>
              <a:t>Thread 1</a:t>
            </a:r>
          </a:p>
          <a:p>
            <a:pPr algn="r" rtl="1">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a:solidFill>
                  <a:srgbClr val="000000"/>
                </a:solidFill>
                <a:ea typeface="宋体" pitchFamily="2" charset="-122"/>
              </a:rPr>
              <a:t>Schedules</a:t>
            </a:r>
          </a:p>
          <a:p>
            <a:pPr algn="r" rtl="1">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a:solidFill>
                  <a:srgbClr val="000000"/>
                </a:solidFill>
                <a:ea typeface="宋体" pitchFamily="2" charset="-122"/>
              </a:rPr>
              <a:t>Thread 2</a:t>
            </a:r>
          </a:p>
        </p:txBody>
      </p:sp>
      <p:sp>
        <p:nvSpPr>
          <p:cNvPr id="23565" name="Text Box 13"/>
          <p:cNvSpPr txBox="1">
            <a:spLocks noChangeArrowheads="1"/>
          </p:cNvSpPr>
          <p:nvPr/>
        </p:nvSpPr>
        <p:spPr bwMode="auto">
          <a:xfrm>
            <a:off x="5067300" y="2649538"/>
            <a:ext cx="1881188" cy="460375"/>
          </a:xfrm>
          <a:prstGeom prst="rect">
            <a:avLst/>
          </a:prstGeom>
          <a:noFill/>
          <a:ln w="9525">
            <a:noFill/>
            <a:round/>
            <a:headEnd/>
            <a:tailEnd/>
          </a:ln>
          <a:effectLst/>
        </p:spPr>
        <p:txBody>
          <a:bodyPr wrap="none" lIns="90000" tIns="46800" rIns="90000" bIns="46800">
            <a:spAutoFit/>
          </a:bodyPr>
          <a:lstStyle/>
          <a:p>
            <a:pPr algn="r" rtl="1">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a:solidFill>
                  <a:srgbClr val="000000"/>
                </a:solidFill>
                <a:ea typeface="宋体" pitchFamily="2" charset="-122"/>
              </a:rPr>
              <a:t>Thread 2 runs</a:t>
            </a:r>
          </a:p>
        </p:txBody>
      </p:sp>
      <p:sp>
        <p:nvSpPr>
          <p:cNvPr id="23566" name="Text Box 14"/>
          <p:cNvSpPr txBox="1">
            <a:spLocks noChangeArrowheads="1"/>
          </p:cNvSpPr>
          <p:nvPr/>
        </p:nvSpPr>
        <p:spPr bwMode="auto">
          <a:xfrm>
            <a:off x="6877050" y="3860800"/>
            <a:ext cx="538163" cy="460375"/>
          </a:xfrm>
          <a:prstGeom prst="rect">
            <a:avLst/>
          </a:prstGeom>
          <a:noFill/>
          <a:ln w="9525">
            <a:noFill/>
            <a:round/>
            <a:headEnd/>
            <a:tailEnd/>
          </a:ln>
          <a:effectLst/>
        </p:spPr>
        <p:txBody>
          <a:bodyPr wrap="none" lIns="90000" tIns="46800" rIns="90000" bIns="46800">
            <a:spAutoFit/>
          </a:bodyPr>
          <a:lstStyle/>
          <a:p>
            <a:pPr algn="r" rtl="1">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a:solidFill>
                  <a:srgbClr val="000000"/>
                </a:solidFill>
                <a:ea typeface="宋体" pitchFamily="2" charset="-122"/>
              </a:rPr>
              <a:t>etc</a:t>
            </a:r>
          </a:p>
        </p:txBody>
      </p:sp>
      <p:sp>
        <p:nvSpPr>
          <p:cNvPr id="23567" name="Line 15"/>
          <p:cNvSpPr>
            <a:spLocks noChangeShapeType="1"/>
          </p:cNvSpPr>
          <p:nvPr/>
        </p:nvSpPr>
        <p:spPr bwMode="auto">
          <a:xfrm>
            <a:off x="2843213" y="3141663"/>
            <a:ext cx="1587" cy="3024187"/>
          </a:xfrm>
          <a:prstGeom prst="line">
            <a:avLst/>
          </a:prstGeom>
          <a:noFill/>
          <a:ln w="9360">
            <a:solidFill>
              <a:srgbClr val="000000"/>
            </a:solidFill>
            <a:miter lim="800000"/>
            <a:headEnd/>
            <a:tailEnd/>
          </a:ln>
          <a:effectLst/>
        </p:spPr>
        <p:txBody>
          <a:bodyPr/>
          <a:lstStyle/>
          <a:p>
            <a:endParaRPr lang="zh-CN" altLang="en-US"/>
          </a:p>
        </p:txBody>
      </p:sp>
      <p:sp>
        <p:nvSpPr>
          <p:cNvPr id="23568" name="Line 16"/>
          <p:cNvSpPr>
            <a:spLocks noChangeShapeType="1"/>
          </p:cNvSpPr>
          <p:nvPr/>
        </p:nvSpPr>
        <p:spPr bwMode="auto">
          <a:xfrm>
            <a:off x="2987675" y="3141663"/>
            <a:ext cx="1588" cy="3024187"/>
          </a:xfrm>
          <a:prstGeom prst="line">
            <a:avLst/>
          </a:prstGeom>
          <a:noFill/>
          <a:ln w="9360">
            <a:solidFill>
              <a:srgbClr val="000000"/>
            </a:solidFill>
            <a:miter lim="800000"/>
            <a:headEnd/>
            <a:tailEnd/>
          </a:ln>
          <a:effectLst/>
        </p:spPr>
        <p:txBody>
          <a:bodyPr/>
          <a:lstStyle/>
          <a:p>
            <a:endParaRPr lang="zh-CN" altLang="en-US"/>
          </a:p>
        </p:txBody>
      </p:sp>
      <p:sp>
        <p:nvSpPr>
          <p:cNvPr id="23569" name="Line 17"/>
          <p:cNvSpPr>
            <a:spLocks noChangeShapeType="1"/>
          </p:cNvSpPr>
          <p:nvPr/>
        </p:nvSpPr>
        <p:spPr bwMode="auto">
          <a:xfrm>
            <a:off x="5364163" y="3141663"/>
            <a:ext cx="1587" cy="3024187"/>
          </a:xfrm>
          <a:prstGeom prst="line">
            <a:avLst/>
          </a:prstGeom>
          <a:noFill/>
          <a:ln w="9360">
            <a:solidFill>
              <a:srgbClr val="000000"/>
            </a:solidFill>
            <a:miter lim="800000"/>
            <a:headEnd/>
            <a:tailEnd/>
          </a:ln>
          <a:effectLst/>
        </p:spPr>
        <p:txBody>
          <a:bodyPr/>
          <a:lstStyle/>
          <a:p>
            <a:endParaRPr lang="zh-CN" altLang="en-US"/>
          </a:p>
        </p:txBody>
      </p:sp>
      <p:sp>
        <p:nvSpPr>
          <p:cNvPr id="23570" name="Line 18"/>
          <p:cNvSpPr>
            <a:spLocks noChangeShapeType="1"/>
          </p:cNvSpPr>
          <p:nvPr/>
        </p:nvSpPr>
        <p:spPr bwMode="auto">
          <a:xfrm>
            <a:off x="1187450" y="3141663"/>
            <a:ext cx="1588" cy="3024187"/>
          </a:xfrm>
          <a:prstGeom prst="line">
            <a:avLst/>
          </a:prstGeom>
          <a:noFill/>
          <a:ln w="9360">
            <a:solidFill>
              <a:srgbClr val="000000"/>
            </a:solidFill>
            <a:miter lim="800000"/>
            <a:headEnd/>
            <a:tailEnd/>
          </a:ln>
          <a:effectLst/>
        </p:spPr>
        <p:txBody>
          <a:bodyPr/>
          <a:lstStyle/>
          <a:p>
            <a:endParaRPr lang="zh-CN" altLang="en-US"/>
          </a:p>
        </p:txBody>
      </p:sp>
      <p:sp>
        <p:nvSpPr>
          <p:cNvPr id="23571" name="Line 19"/>
          <p:cNvSpPr>
            <a:spLocks noChangeShapeType="1"/>
          </p:cNvSpPr>
          <p:nvPr/>
        </p:nvSpPr>
        <p:spPr bwMode="auto">
          <a:xfrm>
            <a:off x="1187450" y="5876925"/>
            <a:ext cx="1655763" cy="1588"/>
          </a:xfrm>
          <a:prstGeom prst="line">
            <a:avLst/>
          </a:prstGeom>
          <a:noFill/>
          <a:ln w="9360">
            <a:solidFill>
              <a:srgbClr val="000000"/>
            </a:solidFill>
            <a:miter lim="800000"/>
            <a:headEnd/>
            <a:tailEnd type="triangle" w="med" len="med"/>
          </a:ln>
          <a:effectLst/>
        </p:spPr>
        <p:txBody>
          <a:bodyPr/>
          <a:lstStyle/>
          <a:p>
            <a:endParaRPr lang="zh-CN" altLang="en-US"/>
          </a:p>
        </p:txBody>
      </p:sp>
      <p:sp>
        <p:nvSpPr>
          <p:cNvPr id="23572" name="Line 20"/>
          <p:cNvSpPr>
            <a:spLocks noChangeShapeType="1"/>
          </p:cNvSpPr>
          <p:nvPr/>
        </p:nvSpPr>
        <p:spPr bwMode="auto">
          <a:xfrm>
            <a:off x="2987675" y="5876925"/>
            <a:ext cx="2376488" cy="1588"/>
          </a:xfrm>
          <a:prstGeom prst="line">
            <a:avLst/>
          </a:prstGeom>
          <a:noFill/>
          <a:ln w="9360">
            <a:solidFill>
              <a:srgbClr val="000000"/>
            </a:solidFill>
            <a:miter lim="800000"/>
            <a:headEnd/>
            <a:tailEnd type="triangle" w="med" len="med"/>
          </a:ln>
          <a:effectLst/>
        </p:spPr>
        <p:txBody>
          <a:bodyPr/>
          <a:lstStyle/>
          <a:p>
            <a:endParaRPr lang="zh-CN" altLang="en-US"/>
          </a:p>
        </p:txBody>
      </p:sp>
      <p:sp>
        <p:nvSpPr>
          <p:cNvPr id="23573" name="Text Box 21"/>
          <p:cNvSpPr txBox="1">
            <a:spLocks noChangeArrowheads="1"/>
          </p:cNvSpPr>
          <p:nvPr/>
        </p:nvSpPr>
        <p:spPr bwMode="auto">
          <a:xfrm>
            <a:off x="1527175" y="5316538"/>
            <a:ext cx="452438" cy="460375"/>
          </a:xfrm>
          <a:prstGeom prst="rect">
            <a:avLst/>
          </a:prstGeom>
          <a:noFill/>
          <a:ln w="9525">
            <a:noFill/>
            <a:round/>
            <a:headEnd/>
            <a:tailEnd/>
          </a:ln>
          <a:effectLst/>
        </p:spPr>
        <p:txBody>
          <a:bodyPr wrap="none" lIns="90000" tIns="46800" rIns="90000" bIns="46800">
            <a:spAutoFit/>
          </a:bodyPr>
          <a:lstStyle/>
          <a:p>
            <a:pPr>
              <a:lnSpc>
                <a:spcPct val="100000"/>
              </a:lnSpc>
              <a:buFont typeface="Symbol" pitchFamily="18"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a:solidFill>
                  <a:srgbClr val="000000"/>
                </a:solidFill>
                <a:latin typeface="Symbol" pitchFamily="18" charset="2"/>
                <a:ea typeface="宋体" pitchFamily="2" charset="-122"/>
              </a:rPr>
              <a:t></a:t>
            </a:r>
            <a:r>
              <a:rPr lang="en-GB" altLang="zh-CN">
                <a:solidFill>
                  <a:srgbClr val="000000"/>
                </a:solidFill>
                <a:ea typeface="宋体" pitchFamily="2" charset="-122"/>
              </a:rPr>
              <a:t>t</a:t>
            </a:r>
          </a:p>
        </p:txBody>
      </p:sp>
      <p:sp>
        <p:nvSpPr>
          <p:cNvPr id="23574" name="Text Box 22"/>
          <p:cNvSpPr txBox="1">
            <a:spLocks noChangeArrowheads="1"/>
          </p:cNvSpPr>
          <p:nvPr/>
        </p:nvSpPr>
        <p:spPr bwMode="auto">
          <a:xfrm>
            <a:off x="3851275" y="5300663"/>
            <a:ext cx="452438" cy="460375"/>
          </a:xfrm>
          <a:prstGeom prst="rect">
            <a:avLst/>
          </a:prstGeom>
          <a:noFill/>
          <a:ln w="9525">
            <a:noFill/>
            <a:round/>
            <a:headEnd/>
            <a:tailEnd/>
          </a:ln>
          <a:effectLst/>
        </p:spPr>
        <p:txBody>
          <a:bodyPr wrap="none" lIns="90000" tIns="46800" rIns="90000" bIns="46800">
            <a:spAutoFit/>
          </a:bodyPr>
          <a:lstStyle/>
          <a:p>
            <a:pPr>
              <a:lnSpc>
                <a:spcPct val="100000"/>
              </a:lnSpc>
              <a:buFont typeface="Symbol" pitchFamily="18"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a:solidFill>
                  <a:srgbClr val="000000"/>
                </a:solidFill>
                <a:latin typeface="Symbol" pitchFamily="18" charset="2"/>
                <a:ea typeface="宋体" pitchFamily="2" charset="-122"/>
              </a:rPr>
              <a:t></a:t>
            </a:r>
            <a:r>
              <a:rPr lang="en-GB" altLang="zh-CN">
                <a:solidFill>
                  <a:srgbClr val="000000"/>
                </a:solidFill>
                <a:ea typeface="宋体" pitchFamily="2" charset="-122"/>
              </a:rPr>
              <a:t>t</a:t>
            </a:r>
          </a:p>
        </p:txBody>
      </p:sp>
      <p:sp>
        <p:nvSpPr>
          <p:cNvPr id="23575" name="Text Box 23"/>
          <p:cNvSpPr txBox="1">
            <a:spLocks noChangeArrowheads="1"/>
          </p:cNvSpPr>
          <p:nvPr/>
        </p:nvSpPr>
        <p:spPr bwMode="auto">
          <a:xfrm>
            <a:off x="519113" y="904875"/>
            <a:ext cx="3331659" cy="833178"/>
          </a:xfrm>
          <a:prstGeom prst="rect">
            <a:avLst/>
          </a:prstGeom>
          <a:noFill/>
          <a:ln w="9525">
            <a:noFill/>
            <a:round/>
            <a:headEnd/>
            <a:tailEnd/>
          </a:ln>
          <a:effectLst/>
        </p:spPr>
        <p:txBody>
          <a:bodyPr wrap="none" lIns="90000" tIns="46800" rIns="90000" bIns="46800">
            <a:spAutoFit/>
          </a:bodyPr>
          <a:lstStyle/>
          <a:p>
            <a:pPr>
              <a:lnSpc>
                <a:spcPct val="100000"/>
              </a:lnSpc>
              <a:buClr>
                <a:srgbClr val="0051A4"/>
              </a:buClr>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2400" dirty="0">
                <a:solidFill>
                  <a:srgbClr val="0051A4"/>
                </a:solidFill>
                <a:latin typeface="Arial" pitchFamily="34" charset="0"/>
                <a:ea typeface="宋体" pitchFamily="2" charset="-122"/>
                <a:cs typeface="Arial" pitchFamily="34" charset="0"/>
              </a:rPr>
              <a:t>Fast Real-time Domain</a:t>
            </a:r>
          </a:p>
          <a:p>
            <a:pPr>
              <a:lnSpc>
                <a:spcPct val="100000"/>
              </a:lnSpc>
              <a:buClr>
                <a:srgbClr val="0051A4"/>
              </a:buClr>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2400" dirty="0">
                <a:solidFill>
                  <a:srgbClr val="0051A4"/>
                </a:solidFill>
                <a:latin typeface="Arial" pitchFamily="34" charset="0"/>
                <a:ea typeface="宋体" pitchFamily="2" charset="-122"/>
                <a:cs typeface="Arial" pitchFamily="34" charset="0"/>
              </a:rPr>
              <a:t>Measurement tool</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idx="10"/>
          </p:nvPr>
        </p:nvSpPr>
        <p:spPr/>
        <p:txBody>
          <a:bodyPr/>
          <a:lstStyle/>
          <a:p>
            <a:r>
              <a:rPr lang="en-GB" altLang="zh-CN"/>
              <a:t>Brief History of Real-Time Linux - Linux World 2006</a:t>
            </a:r>
          </a:p>
        </p:txBody>
      </p:sp>
      <p:sp>
        <p:nvSpPr>
          <p:cNvPr id="5" name="灯片编号占位符 4"/>
          <p:cNvSpPr>
            <a:spLocks noGrp="1"/>
          </p:cNvSpPr>
          <p:nvPr>
            <p:ph type="sldNum" idx="11"/>
          </p:nvPr>
        </p:nvSpPr>
        <p:spPr/>
        <p:txBody>
          <a:bodyPr/>
          <a:lstStyle/>
          <a:p>
            <a:fld id="{C4C4A888-A1FF-4A1D-B277-7653B2A37673}" type="slidenum">
              <a:rPr lang="en-GB" altLang="zh-CN"/>
              <a:pPr/>
              <a:t>43</a:t>
            </a:fld>
            <a:endParaRPr lang="en-GB" altLang="zh-CN"/>
          </a:p>
        </p:txBody>
      </p:sp>
      <p:sp>
        <p:nvSpPr>
          <p:cNvPr id="24577" name="Rectangle 1"/>
          <p:cNvSpPr>
            <a:spLocks noGrp="1" noChangeArrowheads="1"/>
          </p:cNvSpPr>
          <p:nvPr>
            <p:ph type="title"/>
          </p:nvPr>
        </p:nvSpPr>
        <p:spPr>
          <a:xfrm>
            <a:off x="152400" y="152400"/>
            <a:ext cx="8234363" cy="522288"/>
          </a:xfrm>
          <a:ln/>
        </p:spPr>
        <p:txBody>
          <a:bodyPr>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a:ea typeface="宋体" pitchFamily="2" charset="-122"/>
              </a:rPr>
              <a:t>Benchmarks</a:t>
            </a:r>
          </a:p>
        </p:txBody>
      </p:sp>
      <p:sp>
        <p:nvSpPr>
          <p:cNvPr id="24578" name="Rectangle 2"/>
          <p:cNvSpPr>
            <a:spLocks noGrp="1" noChangeArrowheads="1"/>
          </p:cNvSpPr>
          <p:nvPr>
            <p:ph type="body" idx="1"/>
          </p:nvPr>
        </p:nvSpPr>
        <p:spPr>
          <a:xfrm>
            <a:off x="457200" y="1073149"/>
            <a:ext cx="8378328" cy="5360701"/>
          </a:xfrm>
          <a:ln/>
        </p:spPr>
        <p:txBody>
          <a:bodyPr>
            <a:normAutofit fontScale="92500" lnSpcReduction="20000"/>
          </a:bodyPr>
          <a:lstStyle/>
          <a:p>
            <a:pPr>
              <a:lnSpc>
                <a:spcPct val="10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b="1" dirty="0">
                <a:ea typeface="宋体" pitchFamily="2" charset="-122"/>
              </a:rPr>
              <a:t>Target machine:</a:t>
            </a:r>
          </a:p>
          <a:p>
            <a:pPr lvl="1">
              <a:lnSpc>
                <a:spcPct val="10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Intel® Celeron® 800 MHz</a:t>
            </a:r>
          </a:p>
          <a:p>
            <a:pPr>
              <a:lnSpc>
                <a:spcPct val="10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b="1" dirty="0">
                <a:ea typeface="宋体" pitchFamily="2" charset="-122"/>
              </a:rPr>
              <a:t>Workload applied to the target system:</a:t>
            </a:r>
          </a:p>
          <a:p>
            <a:pPr lvl="1">
              <a:lnSpc>
                <a:spcPct val="10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err="1">
                <a:ea typeface="宋体" pitchFamily="2" charset="-122"/>
              </a:rPr>
              <a:t>Lmbench</a:t>
            </a:r>
            <a:endParaRPr lang="en-GB" altLang="zh-CN" dirty="0">
              <a:ea typeface="宋体" pitchFamily="2" charset="-122"/>
            </a:endParaRPr>
          </a:p>
          <a:p>
            <a:pPr lvl="1">
              <a:lnSpc>
                <a:spcPct val="10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err="1">
                <a:ea typeface="宋体" pitchFamily="2" charset="-122"/>
              </a:rPr>
              <a:t>Netperf</a:t>
            </a:r>
            <a:endParaRPr lang="en-GB" altLang="zh-CN" dirty="0">
              <a:ea typeface="宋体" pitchFamily="2" charset="-122"/>
            </a:endParaRPr>
          </a:p>
          <a:p>
            <a:pPr lvl="1">
              <a:lnSpc>
                <a:spcPct val="10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err="1">
                <a:ea typeface="宋体" pitchFamily="2" charset="-122"/>
              </a:rPr>
              <a:t>Hackbench</a:t>
            </a:r>
            <a:endParaRPr lang="en-GB" altLang="zh-CN" dirty="0">
              <a:ea typeface="宋体" pitchFamily="2" charset="-122"/>
            </a:endParaRPr>
          </a:p>
          <a:p>
            <a:pPr lvl="1">
              <a:lnSpc>
                <a:spcPct val="10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err="1">
                <a:ea typeface="宋体" pitchFamily="2" charset="-122"/>
              </a:rPr>
              <a:t>Dbench</a:t>
            </a:r>
            <a:endParaRPr lang="en-GB" altLang="zh-CN" dirty="0">
              <a:ea typeface="宋体" pitchFamily="2" charset="-122"/>
            </a:endParaRPr>
          </a:p>
          <a:p>
            <a:pPr lvl="1">
              <a:lnSpc>
                <a:spcPct val="10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Video Playback via </a:t>
            </a:r>
            <a:r>
              <a:rPr lang="en-GB" altLang="zh-CN" dirty="0" err="1">
                <a:ea typeface="宋体" pitchFamily="2" charset="-122"/>
              </a:rPr>
              <a:t>MPlayer</a:t>
            </a:r>
            <a:endParaRPr lang="en-GB" altLang="zh-CN" dirty="0">
              <a:ea typeface="宋体" pitchFamily="2" charset="-122"/>
            </a:endParaRPr>
          </a:p>
          <a:p>
            <a:pPr>
              <a:lnSpc>
                <a:spcPct val="10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b="1" dirty="0">
                <a:ea typeface="宋体" pitchFamily="2" charset="-122"/>
              </a:rPr>
              <a:t>CPU utilization during test:</a:t>
            </a:r>
          </a:p>
          <a:p>
            <a:pPr lvl="1">
              <a:lnSpc>
                <a:spcPct val="10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100% most of the time</a:t>
            </a:r>
          </a:p>
          <a:p>
            <a:pPr>
              <a:lnSpc>
                <a:spcPct val="10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b="1" dirty="0">
                <a:ea typeface="宋体" pitchFamily="2" charset="-122"/>
              </a:rPr>
              <a:t>Test Duration:</a:t>
            </a:r>
          </a:p>
          <a:p>
            <a:pPr lvl="1">
              <a:lnSpc>
                <a:spcPct val="10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20 hours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3"/>
          <p:cNvSpPr>
            <a:spLocks noGrp="1"/>
          </p:cNvSpPr>
          <p:nvPr>
            <p:ph type="ftr" idx="10"/>
          </p:nvPr>
        </p:nvSpPr>
        <p:spPr/>
        <p:txBody>
          <a:bodyPr/>
          <a:lstStyle/>
          <a:p>
            <a:r>
              <a:rPr lang="en-GB" altLang="zh-CN"/>
              <a:t>Brief History of Real-Time Linux - Linux World 2006</a:t>
            </a:r>
          </a:p>
        </p:txBody>
      </p:sp>
      <p:sp>
        <p:nvSpPr>
          <p:cNvPr id="7" name="灯片编号占位符 4"/>
          <p:cNvSpPr>
            <a:spLocks noGrp="1"/>
          </p:cNvSpPr>
          <p:nvPr>
            <p:ph type="sldNum" idx="11"/>
          </p:nvPr>
        </p:nvSpPr>
        <p:spPr/>
        <p:txBody>
          <a:bodyPr/>
          <a:lstStyle/>
          <a:p>
            <a:fld id="{2D20CB6C-55C8-4BEC-B58C-C91EF7D0E8E1}" type="slidenum">
              <a:rPr lang="en-GB" altLang="zh-CN"/>
              <a:pPr/>
              <a:t>44</a:t>
            </a:fld>
            <a:endParaRPr lang="en-GB" altLang="zh-CN"/>
          </a:p>
        </p:txBody>
      </p:sp>
      <p:sp>
        <p:nvSpPr>
          <p:cNvPr id="25601" name="Rectangle 1"/>
          <p:cNvSpPr>
            <a:spLocks noGrp="1" noChangeArrowheads="1"/>
          </p:cNvSpPr>
          <p:nvPr>
            <p:ph type="title"/>
          </p:nvPr>
        </p:nvSpPr>
        <p:spPr>
          <a:xfrm>
            <a:off x="152400" y="184399"/>
            <a:ext cx="8991600" cy="907941"/>
          </a:xfrm>
          <a:ln/>
        </p:spPr>
        <p:txBody>
          <a:bodyPr wrap="square" tIns="182880" rIns="182880" anchor="b">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a:ea typeface="宋体" pitchFamily="2" charset="-122"/>
              </a:rPr>
              <a:t>Linux 2.6 Kernel – No </a:t>
            </a:r>
            <a:r>
              <a:rPr lang="en-GB" altLang="zh-CN" dirty="0" err="1">
                <a:ea typeface="宋体" pitchFamily="2" charset="-122"/>
              </a:rPr>
              <a:t>Preemption</a:t>
            </a:r>
            <a:endParaRPr lang="en-GB" altLang="zh-CN" dirty="0">
              <a:ea typeface="宋体" pitchFamily="2" charset="-122"/>
            </a:endParaRPr>
          </a:p>
        </p:txBody>
      </p:sp>
      <p:sp>
        <p:nvSpPr>
          <p:cNvPr id="25602" name="Text Box 2"/>
          <p:cNvSpPr txBox="1">
            <a:spLocks noChangeArrowheads="1"/>
          </p:cNvSpPr>
          <p:nvPr/>
        </p:nvSpPr>
        <p:spPr bwMode="auto">
          <a:xfrm>
            <a:off x="1487488" y="1763713"/>
            <a:ext cx="6169025" cy="274637"/>
          </a:xfrm>
          <a:prstGeom prst="rect">
            <a:avLst/>
          </a:prstGeom>
          <a:solidFill>
            <a:srgbClr val="FFFFFF"/>
          </a:solidFill>
          <a:ln w="9525">
            <a:noFill/>
            <a:round/>
            <a:headEnd/>
            <a:tailEnd/>
          </a:ln>
          <a:effectLst/>
        </p:spPr>
        <p:txBody>
          <a:bodyPr lIns="90000" tIns="46800" rIns="90000" bIns="46800" anchor="ctr"/>
          <a:lstStyle/>
          <a:p>
            <a:pPr algn="ctr">
              <a:lnSpc>
                <a:spcPct val="13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600" b="1">
                <a:solidFill>
                  <a:srgbClr val="000000"/>
                </a:solidFill>
                <a:ea typeface="宋体" pitchFamily="2" charset="-122"/>
              </a:rPr>
              <a:t>Line Chart Title</a:t>
            </a:r>
          </a:p>
        </p:txBody>
      </p:sp>
      <p:sp>
        <p:nvSpPr>
          <p:cNvPr id="25603" name="Text Box 3"/>
          <p:cNvSpPr txBox="1">
            <a:spLocks noChangeArrowheads="1"/>
          </p:cNvSpPr>
          <p:nvPr/>
        </p:nvSpPr>
        <p:spPr bwMode="auto">
          <a:xfrm>
            <a:off x="241300" y="5827713"/>
            <a:ext cx="3367088" cy="155575"/>
          </a:xfrm>
          <a:prstGeom prst="rect">
            <a:avLst/>
          </a:prstGeom>
          <a:noFill/>
          <a:ln w="9525">
            <a:noFill/>
            <a:round/>
            <a:headEnd/>
            <a:tailEnd/>
          </a:ln>
          <a:effectLst/>
        </p:spPr>
        <p:txBody>
          <a:bodyPr lIns="0" tIns="0" rIns="0" bIns="0" anchor="b">
            <a:spAutoFit/>
          </a:bodyPr>
          <a:lstStyle/>
          <a:p>
            <a:pPr marL="53975" indent="-53975">
              <a:lnSpc>
                <a:spcPct val="127000"/>
              </a:lnSpc>
              <a:tabLst>
                <a:tab pos="53975" algn="l"/>
                <a:tab pos="511175" algn="l"/>
                <a:tab pos="968375" algn="l"/>
                <a:tab pos="1425575" algn="l"/>
                <a:tab pos="1882775" algn="l"/>
                <a:tab pos="2339975" algn="l"/>
                <a:tab pos="2797175" algn="l"/>
                <a:tab pos="3254375" algn="l"/>
                <a:tab pos="3711575" algn="l"/>
                <a:tab pos="4168775" algn="l"/>
                <a:tab pos="4625975" algn="l"/>
                <a:tab pos="5083175" algn="l"/>
                <a:tab pos="5540375" algn="l"/>
                <a:tab pos="5997575" algn="l"/>
                <a:tab pos="6454775" algn="l"/>
                <a:tab pos="6911975" algn="l"/>
                <a:tab pos="7369175" algn="l"/>
                <a:tab pos="7826375" algn="l"/>
                <a:tab pos="8283575" algn="l"/>
                <a:tab pos="8740775" algn="l"/>
                <a:tab pos="9197975" algn="l"/>
              </a:tabLst>
            </a:pPr>
            <a:r>
              <a:rPr lang="en-GB" altLang="zh-CN" sz="800">
                <a:solidFill>
                  <a:srgbClr val="000000"/>
                </a:solidFill>
                <a:ea typeface="宋体" pitchFamily="2" charset="-122"/>
              </a:rPr>
              <a:t>Source: </a:t>
            </a:r>
          </a:p>
        </p:txBody>
      </p:sp>
      <p:pic>
        <p:nvPicPr>
          <p:cNvPr id="25604" name="Picture 4"/>
          <p:cNvPicPr>
            <a:picLocks noChangeAspect="1" noChangeArrowheads="1"/>
          </p:cNvPicPr>
          <p:nvPr/>
        </p:nvPicPr>
        <p:blipFill>
          <a:blip r:embed="rId3"/>
          <a:srcRect/>
          <a:stretch>
            <a:fillRect/>
          </a:stretch>
        </p:blipFill>
        <p:spPr bwMode="auto">
          <a:xfrm>
            <a:off x="1071563" y="1133475"/>
            <a:ext cx="6391275" cy="4494213"/>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3"/>
          <p:cNvSpPr>
            <a:spLocks noGrp="1"/>
          </p:cNvSpPr>
          <p:nvPr>
            <p:ph type="ftr" idx="10"/>
          </p:nvPr>
        </p:nvSpPr>
        <p:spPr/>
        <p:txBody>
          <a:bodyPr/>
          <a:lstStyle/>
          <a:p>
            <a:r>
              <a:rPr lang="en-GB" altLang="zh-CN"/>
              <a:t>Brief History of Real-Time Linux - Linux World 2006</a:t>
            </a:r>
          </a:p>
        </p:txBody>
      </p:sp>
      <p:sp>
        <p:nvSpPr>
          <p:cNvPr id="7" name="灯片编号占位符 4"/>
          <p:cNvSpPr>
            <a:spLocks noGrp="1"/>
          </p:cNvSpPr>
          <p:nvPr>
            <p:ph type="sldNum" idx="11"/>
          </p:nvPr>
        </p:nvSpPr>
        <p:spPr/>
        <p:txBody>
          <a:bodyPr/>
          <a:lstStyle/>
          <a:p>
            <a:fld id="{6604810E-37C5-4D51-B8B3-1907A87A9D2E}" type="slidenum">
              <a:rPr lang="en-GB" altLang="zh-CN"/>
              <a:pPr/>
              <a:t>45</a:t>
            </a:fld>
            <a:endParaRPr lang="en-GB" altLang="zh-CN"/>
          </a:p>
        </p:txBody>
      </p:sp>
      <p:sp>
        <p:nvSpPr>
          <p:cNvPr id="28673" name="Rectangle 1"/>
          <p:cNvSpPr>
            <a:spLocks noGrp="1" noChangeArrowheads="1"/>
          </p:cNvSpPr>
          <p:nvPr>
            <p:ph type="title"/>
          </p:nvPr>
        </p:nvSpPr>
        <p:spPr>
          <a:xfrm>
            <a:off x="-264405" y="30163"/>
            <a:ext cx="9408405" cy="1585049"/>
          </a:xfrm>
          <a:ln/>
        </p:spPr>
        <p:txBody>
          <a:bodyPr wrap="square" tIns="182880" rIns="182880" anchor="b">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a:ea typeface="宋体" pitchFamily="2" charset="-122"/>
              </a:rPr>
              <a:t>Linux 2.6 Kernel – Real-Time </a:t>
            </a:r>
            <a:r>
              <a:rPr lang="en-GB" altLang="zh-CN" dirty="0" err="1">
                <a:ea typeface="宋体" pitchFamily="2" charset="-122"/>
              </a:rPr>
              <a:t>Preemption</a:t>
            </a:r>
            <a:endParaRPr lang="en-GB" altLang="zh-CN" dirty="0">
              <a:ea typeface="宋体" pitchFamily="2" charset="-122"/>
            </a:endParaRPr>
          </a:p>
        </p:txBody>
      </p:sp>
      <p:sp>
        <p:nvSpPr>
          <p:cNvPr id="28674" name="Text Box 2"/>
          <p:cNvSpPr txBox="1">
            <a:spLocks noChangeArrowheads="1"/>
          </p:cNvSpPr>
          <p:nvPr/>
        </p:nvSpPr>
        <p:spPr bwMode="auto">
          <a:xfrm>
            <a:off x="1487488" y="1763713"/>
            <a:ext cx="6169025" cy="274637"/>
          </a:xfrm>
          <a:prstGeom prst="rect">
            <a:avLst/>
          </a:prstGeom>
          <a:solidFill>
            <a:srgbClr val="FFFFFF"/>
          </a:solidFill>
          <a:ln w="9525">
            <a:noFill/>
            <a:round/>
            <a:headEnd/>
            <a:tailEnd/>
          </a:ln>
          <a:effectLst/>
        </p:spPr>
        <p:txBody>
          <a:bodyPr lIns="90000" tIns="46800" rIns="90000" bIns="46800" anchor="ctr"/>
          <a:lstStyle/>
          <a:p>
            <a:pPr algn="ctr">
              <a:lnSpc>
                <a:spcPct val="13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600" b="1">
                <a:solidFill>
                  <a:srgbClr val="000000"/>
                </a:solidFill>
                <a:ea typeface="宋体" pitchFamily="2" charset="-122"/>
              </a:rPr>
              <a:t>Line Chart Title</a:t>
            </a:r>
          </a:p>
        </p:txBody>
      </p:sp>
      <p:sp>
        <p:nvSpPr>
          <p:cNvPr id="28675" name="Text Box 3"/>
          <p:cNvSpPr txBox="1">
            <a:spLocks noChangeArrowheads="1"/>
          </p:cNvSpPr>
          <p:nvPr/>
        </p:nvSpPr>
        <p:spPr bwMode="auto">
          <a:xfrm>
            <a:off x="241300" y="5827713"/>
            <a:ext cx="3367088" cy="155575"/>
          </a:xfrm>
          <a:prstGeom prst="rect">
            <a:avLst/>
          </a:prstGeom>
          <a:noFill/>
          <a:ln w="9525">
            <a:noFill/>
            <a:round/>
            <a:headEnd/>
            <a:tailEnd/>
          </a:ln>
          <a:effectLst/>
        </p:spPr>
        <p:txBody>
          <a:bodyPr lIns="0" tIns="0" rIns="0" bIns="0" anchor="b">
            <a:spAutoFit/>
          </a:bodyPr>
          <a:lstStyle/>
          <a:p>
            <a:pPr marL="53975" indent="-53975">
              <a:lnSpc>
                <a:spcPct val="127000"/>
              </a:lnSpc>
              <a:tabLst>
                <a:tab pos="53975" algn="l"/>
                <a:tab pos="511175" algn="l"/>
                <a:tab pos="968375" algn="l"/>
                <a:tab pos="1425575" algn="l"/>
                <a:tab pos="1882775" algn="l"/>
                <a:tab pos="2339975" algn="l"/>
                <a:tab pos="2797175" algn="l"/>
                <a:tab pos="3254375" algn="l"/>
                <a:tab pos="3711575" algn="l"/>
                <a:tab pos="4168775" algn="l"/>
                <a:tab pos="4625975" algn="l"/>
                <a:tab pos="5083175" algn="l"/>
                <a:tab pos="5540375" algn="l"/>
                <a:tab pos="5997575" algn="l"/>
                <a:tab pos="6454775" algn="l"/>
                <a:tab pos="6911975" algn="l"/>
                <a:tab pos="7369175" algn="l"/>
                <a:tab pos="7826375" algn="l"/>
                <a:tab pos="8283575" algn="l"/>
                <a:tab pos="8740775" algn="l"/>
                <a:tab pos="9197975" algn="l"/>
              </a:tabLst>
            </a:pPr>
            <a:r>
              <a:rPr lang="en-GB" altLang="zh-CN" sz="800">
                <a:solidFill>
                  <a:srgbClr val="000000"/>
                </a:solidFill>
                <a:ea typeface="宋体" pitchFamily="2" charset="-122"/>
              </a:rPr>
              <a:t>Source: </a:t>
            </a:r>
          </a:p>
        </p:txBody>
      </p:sp>
      <p:pic>
        <p:nvPicPr>
          <p:cNvPr id="28676" name="Picture 4"/>
          <p:cNvPicPr>
            <a:picLocks noChangeAspect="1" noChangeArrowheads="1"/>
          </p:cNvPicPr>
          <p:nvPr/>
        </p:nvPicPr>
        <p:blipFill>
          <a:blip r:embed="rId3"/>
          <a:srcRect/>
          <a:stretch>
            <a:fillRect/>
          </a:stretch>
        </p:blipFill>
        <p:spPr bwMode="auto">
          <a:xfrm>
            <a:off x="1236816" y="1596183"/>
            <a:ext cx="6391275" cy="4494213"/>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3"/>
          <p:cNvSpPr>
            <a:spLocks noGrp="1"/>
          </p:cNvSpPr>
          <p:nvPr>
            <p:ph type="ftr" idx="10"/>
          </p:nvPr>
        </p:nvSpPr>
        <p:spPr/>
        <p:txBody>
          <a:bodyPr/>
          <a:lstStyle/>
          <a:p>
            <a:r>
              <a:rPr lang="en-GB" altLang="zh-CN"/>
              <a:t>Brief History of Real-Time Linux - Linux World 2006</a:t>
            </a:r>
          </a:p>
        </p:txBody>
      </p:sp>
      <p:sp>
        <p:nvSpPr>
          <p:cNvPr id="8" name="灯片编号占位符 4"/>
          <p:cNvSpPr>
            <a:spLocks noGrp="1"/>
          </p:cNvSpPr>
          <p:nvPr>
            <p:ph type="sldNum" idx="11"/>
          </p:nvPr>
        </p:nvSpPr>
        <p:spPr/>
        <p:txBody>
          <a:bodyPr/>
          <a:lstStyle/>
          <a:p>
            <a:fld id="{60DC80FB-F64E-47C3-A39D-5599879F7F2A}" type="slidenum">
              <a:rPr lang="en-GB" altLang="zh-CN"/>
              <a:pPr/>
              <a:t>46</a:t>
            </a:fld>
            <a:endParaRPr lang="en-GB" altLang="zh-CN"/>
          </a:p>
        </p:txBody>
      </p:sp>
      <p:sp>
        <p:nvSpPr>
          <p:cNvPr id="31745" name="Rectangle 1"/>
          <p:cNvSpPr>
            <a:spLocks noGrp="1" noChangeArrowheads="1"/>
          </p:cNvSpPr>
          <p:nvPr>
            <p:ph type="title"/>
          </p:nvPr>
        </p:nvSpPr>
        <p:spPr>
          <a:xfrm>
            <a:off x="152400" y="152400"/>
            <a:ext cx="8804313" cy="769441"/>
          </a:xfrm>
          <a:ln/>
        </p:spPr>
        <p:txBody>
          <a:bodyPr wrap="square">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a:ea typeface="宋体" pitchFamily="2" charset="-122"/>
              </a:rPr>
              <a:t>Real-Time Response vs. Throughput</a:t>
            </a:r>
          </a:p>
        </p:txBody>
      </p:sp>
      <p:sp>
        <p:nvSpPr>
          <p:cNvPr id="31746" name="Rectangle 2"/>
          <p:cNvSpPr>
            <a:spLocks noGrp="1" noChangeArrowheads="1"/>
          </p:cNvSpPr>
          <p:nvPr>
            <p:ph type="body" idx="1"/>
          </p:nvPr>
        </p:nvSpPr>
        <p:spPr>
          <a:xfrm>
            <a:off x="228600" y="838200"/>
            <a:ext cx="8610600" cy="3195747"/>
          </a:xfrm>
          <a:ln/>
        </p:spPr>
        <p:txBody>
          <a:bodyPr>
            <a:spAutoFit/>
          </a:bodyPr>
          <a:lstStyle/>
          <a:p>
            <a:pPr marL="457200" indent="-457200">
              <a:lnSpc>
                <a:spcPct val="100000"/>
              </a:lnSpc>
              <a:spcBef>
                <a:spcPts val="700"/>
              </a:spcBef>
              <a:tabLst>
                <a:tab pos="457200" algn="l"/>
                <a:tab pos="593725" algn="l"/>
                <a:tab pos="1050925" algn="l"/>
                <a:tab pos="1508125" algn="l"/>
                <a:tab pos="1965325" algn="l"/>
                <a:tab pos="2422525" algn="l"/>
                <a:tab pos="2879725" algn="l"/>
                <a:tab pos="3336925" algn="l"/>
                <a:tab pos="3794125" algn="l"/>
                <a:tab pos="4251325" algn="l"/>
                <a:tab pos="4708525" algn="l"/>
                <a:tab pos="5165725" algn="l"/>
                <a:tab pos="5622925" algn="l"/>
                <a:tab pos="6080125" algn="l"/>
                <a:tab pos="6537325" algn="l"/>
                <a:tab pos="6994525" algn="l"/>
                <a:tab pos="7451725" algn="l"/>
                <a:tab pos="7908925" algn="l"/>
                <a:tab pos="8366125" algn="l"/>
                <a:tab pos="8823325" algn="l"/>
                <a:tab pos="9280525" algn="l"/>
              </a:tabLst>
            </a:pPr>
            <a:r>
              <a:rPr lang="en-GB" altLang="zh-CN" dirty="0">
                <a:ea typeface="宋体" pitchFamily="2" charset="-122"/>
              </a:rPr>
              <a:t>Efficiency and Responsiveness are Inversely Related</a:t>
            </a:r>
          </a:p>
          <a:p>
            <a:pPr marL="865188" lvl="1" indent="-365125">
              <a:lnSpc>
                <a:spcPct val="100000"/>
              </a:lnSpc>
              <a:spcBef>
                <a:spcPts val="600"/>
              </a:spcBef>
              <a:tabLst>
                <a:tab pos="457200" algn="l"/>
                <a:tab pos="593725" algn="l"/>
                <a:tab pos="1050925" algn="l"/>
                <a:tab pos="1508125" algn="l"/>
                <a:tab pos="1965325" algn="l"/>
                <a:tab pos="2422525" algn="l"/>
                <a:tab pos="2879725" algn="l"/>
                <a:tab pos="3336925" algn="l"/>
                <a:tab pos="3794125" algn="l"/>
                <a:tab pos="4251325" algn="l"/>
                <a:tab pos="4708525" algn="l"/>
                <a:tab pos="5165725" algn="l"/>
                <a:tab pos="5622925" algn="l"/>
                <a:tab pos="6080125" algn="l"/>
                <a:tab pos="6537325" algn="l"/>
                <a:tab pos="6994525" algn="l"/>
                <a:tab pos="7451725" algn="l"/>
                <a:tab pos="7908925" algn="l"/>
                <a:tab pos="8366125" algn="l"/>
                <a:tab pos="8823325" algn="l"/>
                <a:tab pos="9280525" algn="l"/>
              </a:tabLst>
            </a:pPr>
            <a:r>
              <a:rPr lang="en-GB" altLang="zh-CN" dirty="0" smtClean="0">
                <a:ea typeface="宋体" pitchFamily="2" charset="-122"/>
              </a:rPr>
              <a:t>Real-Time </a:t>
            </a:r>
            <a:r>
              <a:rPr lang="en-GB" altLang="zh-CN" dirty="0" err="1" smtClean="0">
                <a:ea typeface="宋体" pitchFamily="2" charset="-122"/>
              </a:rPr>
              <a:t>Preemption</a:t>
            </a:r>
            <a:r>
              <a:rPr lang="en-GB" altLang="zh-CN" dirty="0" smtClean="0">
                <a:ea typeface="宋体" pitchFamily="2" charset="-122"/>
              </a:rPr>
              <a:t> introduces overheads</a:t>
            </a:r>
            <a:endParaRPr lang="en-GB" altLang="zh-CN" dirty="0">
              <a:ea typeface="宋体" pitchFamily="2" charset="-122"/>
            </a:endParaRPr>
          </a:p>
          <a:p>
            <a:pPr marL="1173163" lvl="2" indent="-325438">
              <a:lnSpc>
                <a:spcPct val="100000"/>
              </a:lnSpc>
              <a:spcBef>
                <a:spcPts val="500"/>
              </a:spcBef>
              <a:tabLst>
                <a:tab pos="457200" algn="l"/>
                <a:tab pos="593725" algn="l"/>
                <a:tab pos="1050925" algn="l"/>
                <a:tab pos="1508125" algn="l"/>
                <a:tab pos="1965325" algn="l"/>
                <a:tab pos="2422525" algn="l"/>
                <a:tab pos="2879725" algn="l"/>
                <a:tab pos="3336925" algn="l"/>
                <a:tab pos="3794125" algn="l"/>
                <a:tab pos="4251325" algn="l"/>
                <a:tab pos="4708525" algn="l"/>
                <a:tab pos="5165725" algn="l"/>
                <a:tab pos="5622925" algn="l"/>
                <a:tab pos="6080125" algn="l"/>
                <a:tab pos="6537325" algn="l"/>
                <a:tab pos="6994525" algn="l"/>
                <a:tab pos="7451725" algn="l"/>
                <a:tab pos="7908925" algn="l"/>
                <a:tab pos="8366125" algn="l"/>
                <a:tab pos="8823325" algn="l"/>
                <a:tab pos="9280525" algn="l"/>
              </a:tabLst>
            </a:pPr>
            <a:r>
              <a:rPr lang="en-GB" altLang="zh-CN" dirty="0" err="1">
                <a:ea typeface="宋体" pitchFamily="2" charset="-122"/>
              </a:rPr>
              <a:t>Mutex</a:t>
            </a:r>
            <a:r>
              <a:rPr lang="en-GB" altLang="zh-CN" dirty="0">
                <a:ea typeface="宋体" pitchFamily="2" charset="-122"/>
              </a:rPr>
              <a:t> Operations more complex than spinlock operations</a:t>
            </a:r>
          </a:p>
          <a:p>
            <a:pPr marL="1173163" lvl="2" indent="-325438">
              <a:lnSpc>
                <a:spcPct val="100000"/>
              </a:lnSpc>
              <a:spcBef>
                <a:spcPts val="500"/>
              </a:spcBef>
              <a:tabLst>
                <a:tab pos="457200" algn="l"/>
                <a:tab pos="593725" algn="l"/>
                <a:tab pos="1050925" algn="l"/>
                <a:tab pos="1508125" algn="l"/>
                <a:tab pos="1965325" algn="l"/>
                <a:tab pos="2422525" algn="l"/>
                <a:tab pos="2879725" algn="l"/>
                <a:tab pos="3336925" algn="l"/>
                <a:tab pos="3794125" algn="l"/>
                <a:tab pos="4251325" algn="l"/>
                <a:tab pos="4708525" algn="l"/>
                <a:tab pos="5165725" algn="l"/>
                <a:tab pos="5622925" algn="l"/>
                <a:tab pos="6080125" algn="l"/>
                <a:tab pos="6537325" algn="l"/>
                <a:tab pos="6994525" algn="l"/>
                <a:tab pos="7451725" algn="l"/>
                <a:tab pos="7908925" algn="l"/>
                <a:tab pos="8366125" algn="l"/>
                <a:tab pos="8823325" algn="l"/>
                <a:tab pos="9280525" algn="l"/>
              </a:tabLst>
            </a:pPr>
            <a:r>
              <a:rPr lang="en-GB" altLang="zh-CN" dirty="0" smtClean="0">
                <a:ea typeface="宋体" pitchFamily="2" charset="-122"/>
              </a:rPr>
              <a:t>Interrupt </a:t>
            </a:r>
            <a:r>
              <a:rPr lang="en-GB" altLang="zh-CN" dirty="0">
                <a:ea typeface="宋体" pitchFamily="2" charset="-122"/>
              </a:rPr>
              <a:t>overhead</a:t>
            </a:r>
          </a:p>
          <a:p>
            <a:pPr lvl="3">
              <a:lnSpc>
                <a:spcPct val="100000"/>
              </a:lnSpc>
              <a:spcBef>
                <a:spcPts val="450"/>
              </a:spcBef>
              <a:tabLst>
                <a:tab pos="457200" algn="l"/>
                <a:tab pos="593725" algn="l"/>
                <a:tab pos="1050925" algn="l"/>
                <a:tab pos="1508125" algn="l"/>
                <a:tab pos="1965325" algn="l"/>
                <a:tab pos="2422525" algn="l"/>
                <a:tab pos="2879725" algn="l"/>
                <a:tab pos="3336925" algn="l"/>
                <a:tab pos="3794125" algn="l"/>
                <a:tab pos="4251325" algn="l"/>
                <a:tab pos="4708525" algn="l"/>
                <a:tab pos="5165725" algn="l"/>
                <a:tab pos="5622925" algn="l"/>
                <a:tab pos="6080125" algn="l"/>
                <a:tab pos="6537325" algn="l"/>
                <a:tab pos="6994525" algn="l"/>
                <a:tab pos="7451725" algn="l"/>
                <a:tab pos="7908925" algn="l"/>
                <a:tab pos="8366125" algn="l"/>
                <a:tab pos="8823325" algn="l"/>
                <a:tab pos="9280525" algn="l"/>
              </a:tabLst>
            </a:pPr>
            <a:r>
              <a:rPr lang="en-GB" altLang="zh-CN" dirty="0">
                <a:ea typeface="宋体" pitchFamily="2" charset="-122"/>
              </a:rPr>
              <a:t>Additional Task Switching</a:t>
            </a:r>
          </a:p>
          <a:p>
            <a:pPr lvl="3">
              <a:lnSpc>
                <a:spcPct val="100000"/>
              </a:lnSpc>
              <a:spcBef>
                <a:spcPts val="450"/>
              </a:spcBef>
              <a:tabLst>
                <a:tab pos="457200" algn="l"/>
                <a:tab pos="593725" algn="l"/>
                <a:tab pos="1050925" algn="l"/>
                <a:tab pos="1508125" algn="l"/>
                <a:tab pos="1965325" algn="l"/>
                <a:tab pos="2422525" algn="l"/>
                <a:tab pos="2879725" algn="l"/>
                <a:tab pos="3336925" algn="l"/>
                <a:tab pos="3794125" algn="l"/>
                <a:tab pos="4251325" algn="l"/>
                <a:tab pos="4708525" algn="l"/>
                <a:tab pos="5165725" algn="l"/>
                <a:tab pos="5622925" algn="l"/>
                <a:tab pos="6080125" algn="l"/>
                <a:tab pos="6537325" algn="l"/>
                <a:tab pos="6994525" algn="l"/>
                <a:tab pos="7451725" algn="l"/>
                <a:tab pos="7908925" algn="l"/>
                <a:tab pos="8366125" algn="l"/>
                <a:tab pos="8823325" algn="l"/>
                <a:tab pos="9280525" algn="l"/>
              </a:tabLst>
            </a:pPr>
            <a:r>
              <a:rPr lang="en-GB" altLang="zh-CN" dirty="0">
                <a:ea typeface="宋体" pitchFamily="2" charset="-122"/>
              </a:rPr>
              <a:t>Interrupt </a:t>
            </a:r>
            <a:r>
              <a:rPr lang="en-GB" altLang="zh-CN" dirty="0" err="1">
                <a:ea typeface="宋体" pitchFamily="2" charset="-122"/>
              </a:rPr>
              <a:t>Preemption</a:t>
            </a:r>
            <a:r>
              <a:rPr lang="en-GB" altLang="zh-CN" dirty="0">
                <a:ea typeface="宋体" pitchFamily="2" charset="-122"/>
              </a:rPr>
              <a:t> </a:t>
            </a:r>
            <a:r>
              <a:rPr lang="en-GB" altLang="zh-CN" dirty="0">
                <a:latin typeface="Wingdings" pitchFamily="2" charset="2"/>
                <a:ea typeface="宋体" pitchFamily="2" charset="-122"/>
              </a:rPr>
              <a:t></a:t>
            </a:r>
            <a:r>
              <a:rPr lang="en-GB" altLang="zh-CN" dirty="0">
                <a:ea typeface="宋体" pitchFamily="2" charset="-122"/>
              </a:rPr>
              <a:t> Interrupt throughput </a:t>
            </a:r>
            <a:r>
              <a:rPr lang="en-GB" altLang="zh-CN" dirty="0" smtClean="0">
                <a:ea typeface="宋体" pitchFamily="2" charset="-122"/>
              </a:rPr>
              <a:t>reduction</a:t>
            </a:r>
            <a:endParaRPr lang="en-GB" altLang="zh-CN" dirty="0">
              <a:ea typeface="宋体" pitchFamily="2" charset="-122"/>
            </a:endParaRPr>
          </a:p>
        </p:txBody>
      </p:sp>
      <p:pic>
        <p:nvPicPr>
          <p:cNvPr id="31747" name="Picture 3"/>
          <p:cNvPicPr>
            <a:picLocks noChangeAspect="1" noChangeArrowheads="1"/>
          </p:cNvPicPr>
          <p:nvPr/>
        </p:nvPicPr>
        <p:blipFill>
          <a:blip r:embed="rId3"/>
          <a:srcRect/>
          <a:stretch>
            <a:fillRect/>
          </a:stretch>
        </p:blipFill>
        <p:spPr bwMode="auto">
          <a:xfrm>
            <a:off x="2286000" y="4508500"/>
            <a:ext cx="3810000" cy="1435100"/>
          </a:xfrm>
          <a:prstGeom prst="rect">
            <a:avLst/>
          </a:prstGeom>
          <a:noFill/>
          <a:ln w="9525">
            <a:noFill/>
            <a:round/>
            <a:headEnd/>
            <a:tailEnd/>
          </a:ln>
          <a:effectLst/>
        </p:spPr>
      </p:pic>
      <p:sp>
        <p:nvSpPr>
          <p:cNvPr id="31748" name="Text Box 4"/>
          <p:cNvSpPr txBox="1">
            <a:spLocks noChangeArrowheads="1"/>
          </p:cNvSpPr>
          <p:nvPr/>
        </p:nvSpPr>
        <p:spPr bwMode="auto">
          <a:xfrm>
            <a:off x="735013" y="5084763"/>
            <a:ext cx="1217612" cy="260350"/>
          </a:xfrm>
          <a:prstGeom prst="rect">
            <a:avLst/>
          </a:prstGeom>
          <a:noFill/>
          <a:ln w="9525">
            <a:noFill/>
            <a:round/>
            <a:headEnd/>
            <a:tailEnd/>
          </a:ln>
          <a:effectLst/>
        </p:spPr>
        <p:txBody>
          <a:bodyPr wrap="none" lIns="0" tIns="0" rIns="0" bIns="0">
            <a:spAutoFit/>
          </a:bodyPr>
          <a:lstStyle/>
          <a:p>
            <a:pPr>
              <a:lnSpc>
                <a:spcPct val="100000"/>
              </a:lnSpc>
              <a:buClr>
                <a:srgbClr val="66CC66"/>
              </a:buClr>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700" b="1">
                <a:solidFill>
                  <a:srgbClr val="66CC66"/>
                </a:solidFill>
                <a:latin typeface="Verdana" pitchFamily="34" charset="0"/>
                <a:ea typeface="宋体" pitchFamily="2" charset="-122"/>
              </a:rPr>
              <a:t>Throughput</a:t>
            </a:r>
          </a:p>
        </p:txBody>
      </p:sp>
      <p:sp>
        <p:nvSpPr>
          <p:cNvPr id="31749" name="Text Box 5"/>
          <p:cNvSpPr txBox="1">
            <a:spLocks noChangeArrowheads="1"/>
          </p:cNvSpPr>
          <p:nvPr/>
        </p:nvSpPr>
        <p:spPr bwMode="auto">
          <a:xfrm>
            <a:off x="6337300" y="5060950"/>
            <a:ext cx="2178050" cy="260350"/>
          </a:xfrm>
          <a:prstGeom prst="rect">
            <a:avLst/>
          </a:prstGeom>
          <a:noFill/>
          <a:ln w="9525">
            <a:noFill/>
            <a:round/>
            <a:headEnd/>
            <a:tailEnd/>
          </a:ln>
          <a:effectLst/>
        </p:spPr>
        <p:txBody>
          <a:bodyPr wrap="none" lIns="0" tIns="0" rIns="0" bIns="0">
            <a:spAutoFit/>
          </a:bodyPr>
          <a:lstStyle/>
          <a:p>
            <a:pPr>
              <a:lnSpc>
                <a:spcPct val="100000"/>
              </a:lnSpc>
              <a:buClr>
                <a:srgbClr val="66CC66"/>
              </a:buClr>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1700" b="1">
                <a:solidFill>
                  <a:srgbClr val="66CC66"/>
                </a:solidFill>
                <a:latin typeface="Verdana" pitchFamily="34" charset="0"/>
                <a:ea typeface="宋体" pitchFamily="2" charset="-122"/>
              </a:rPr>
              <a:t>High responsiveness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idx="10"/>
          </p:nvPr>
        </p:nvSpPr>
        <p:spPr/>
        <p:txBody>
          <a:bodyPr/>
          <a:lstStyle/>
          <a:p>
            <a:r>
              <a:rPr lang="en-GB" altLang="zh-CN"/>
              <a:t>Brief History of Real-Time Linux - Linux World 2006</a:t>
            </a:r>
          </a:p>
        </p:txBody>
      </p:sp>
      <p:sp>
        <p:nvSpPr>
          <p:cNvPr id="5" name="灯片编号占位符 4"/>
          <p:cNvSpPr>
            <a:spLocks noGrp="1"/>
          </p:cNvSpPr>
          <p:nvPr>
            <p:ph type="sldNum" idx="11"/>
          </p:nvPr>
        </p:nvSpPr>
        <p:spPr/>
        <p:txBody>
          <a:bodyPr/>
          <a:lstStyle/>
          <a:p>
            <a:fld id="{E81F2A60-79C7-490C-9543-572E11A4B5B4}" type="slidenum">
              <a:rPr lang="en-GB" altLang="zh-CN"/>
              <a:pPr/>
              <a:t>47</a:t>
            </a:fld>
            <a:endParaRPr lang="en-GB" altLang="zh-CN"/>
          </a:p>
        </p:txBody>
      </p:sp>
      <p:sp>
        <p:nvSpPr>
          <p:cNvPr id="34817" name="Rectangle 1"/>
          <p:cNvSpPr>
            <a:spLocks noGrp="1" noChangeArrowheads="1"/>
          </p:cNvSpPr>
          <p:nvPr>
            <p:ph type="title"/>
          </p:nvPr>
        </p:nvSpPr>
        <p:spPr>
          <a:xfrm>
            <a:off x="152400" y="152400"/>
            <a:ext cx="8650077" cy="769441"/>
          </a:xfrm>
          <a:ln/>
        </p:spPr>
        <p:txBody>
          <a:bodyPr wrap="square">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a:ea typeface="宋体" pitchFamily="2" charset="-122"/>
              </a:rPr>
              <a:t>Real-Time and Linux Kernel Evolution</a:t>
            </a:r>
          </a:p>
        </p:txBody>
      </p:sp>
      <p:sp>
        <p:nvSpPr>
          <p:cNvPr id="34818" name="Rectangle 2"/>
          <p:cNvSpPr>
            <a:spLocks noGrp="1" noChangeArrowheads="1"/>
          </p:cNvSpPr>
          <p:nvPr>
            <p:ph type="body" idx="1"/>
          </p:nvPr>
        </p:nvSpPr>
        <p:spPr>
          <a:xfrm>
            <a:off x="304800" y="914400"/>
            <a:ext cx="8839200" cy="4676665"/>
          </a:xfrm>
          <a:ln/>
        </p:spPr>
        <p:txBody>
          <a:bodyPr>
            <a:spAutoFit/>
          </a:bodyPr>
          <a:lstStyle/>
          <a:p>
            <a:pPr>
              <a:lnSpc>
                <a:spcPct val="100000"/>
              </a:lnSpc>
              <a:buClr>
                <a:srgbClr val="009999"/>
              </a:buClr>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Today</a:t>
            </a:r>
          </a:p>
          <a:p>
            <a:pPr lvl="1">
              <a:lnSpc>
                <a:spcPct val="10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Real–Time </a:t>
            </a:r>
            <a:r>
              <a:rPr lang="en-GB" altLang="zh-CN" dirty="0" err="1">
                <a:ea typeface="宋体" pitchFamily="2" charset="-122"/>
              </a:rPr>
              <a:t>Preemption</a:t>
            </a:r>
            <a:endParaRPr lang="en-GB" altLang="zh-CN" dirty="0">
              <a:ea typeface="宋体" pitchFamily="2" charset="-122"/>
            </a:endParaRPr>
          </a:p>
          <a:p>
            <a:pPr lvl="1">
              <a:lnSpc>
                <a:spcPct val="100000"/>
              </a:lnSpc>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ea typeface="宋体" pitchFamily="2" charset="-122"/>
              </a:rPr>
              <a:t>High </a:t>
            </a:r>
            <a:r>
              <a:rPr lang="en-GB" altLang="zh-CN" dirty="0">
                <a:ea typeface="宋体" pitchFamily="2" charset="-122"/>
              </a:rPr>
              <a:t>Resolution Timers</a:t>
            </a:r>
          </a:p>
          <a:p>
            <a:pPr>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Future Innovation</a:t>
            </a:r>
          </a:p>
          <a:p>
            <a:pPr lvl="1">
              <a:lnSpc>
                <a:spcPct val="100000"/>
              </a:lnSpc>
              <a:spcAft>
                <a:spcPts val="250"/>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RT “awareness” extensions to Power-management subsystem</a:t>
            </a:r>
          </a:p>
          <a:p>
            <a:pPr lvl="2">
              <a:lnSpc>
                <a:spcPct val="100000"/>
              </a:lnSpc>
              <a:spcAft>
                <a:spcPts val="250"/>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Quick CPU </a:t>
            </a:r>
            <a:r>
              <a:rPr lang="en-GB" altLang="zh-CN" dirty="0" err="1">
                <a:ea typeface="宋体" pitchFamily="2" charset="-122"/>
              </a:rPr>
              <a:t>Power+Freq</a:t>
            </a:r>
            <a:r>
              <a:rPr lang="en-GB" altLang="zh-CN" dirty="0">
                <a:ea typeface="宋体" pitchFamily="2" charset="-122"/>
              </a:rPr>
              <a:t> Ramp for RT Tasks</a:t>
            </a:r>
          </a:p>
          <a:p>
            <a:pPr lvl="2">
              <a:lnSpc>
                <a:spcPct val="100000"/>
              </a:lnSpc>
              <a:spcAft>
                <a:spcPts val="250"/>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Power Level Scheduling Classes</a:t>
            </a:r>
          </a:p>
          <a:p>
            <a:pPr lvl="1">
              <a:lnSpc>
                <a:spcPct val="100000"/>
              </a:lnSpc>
              <a:spcAft>
                <a:spcPts val="250"/>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Virtualization / Hypervisor support for </a:t>
            </a:r>
            <a:r>
              <a:rPr lang="en-GB" altLang="zh-CN" dirty="0" smtClean="0">
                <a:ea typeface="宋体" pitchFamily="2" charset="-122"/>
              </a:rPr>
              <a:t>Real-Time</a:t>
            </a:r>
            <a:endParaRPr lang="en-GB" altLang="zh-CN" dirty="0">
              <a:ea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idx="10"/>
          </p:nvPr>
        </p:nvSpPr>
        <p:spPr/>
        <p:txBody>
          <a:bodyPr/>
          <a:lstStyle/>
          <a:p>
            <a:r>
              <a:rPr lang="en-GB" altLang="zh-CN"/>
              <a:t>Brief History of Real-Time Linux - Linux World 2006</a:t>
            </a:r>
          </a:p>
        </p:txBody>
      </p:sp>
      <p:sp>
        <p:nvSpPr>
          <p:cNvPr id="5" name="灯片编号占位符 4"/>
          <p:cNvSpPr>
            <a:spLocks noGrp="1"/>
          </p:cNvSpPr>
          <p:nvPr>
            <p:ph type="sldNum" idx="11"/>
          </p:nvPr>
        </p:nvSpPr>
        <p:spPr/>
        <p:txBody>
          <a:bodyPr/>
          <a:lstStyle/>
          <a:p>
            <a:fld id="{B8F7E208-1D57-436B-9199-45B707DF794E}" type="slidenum">
              <a:rPr lang="en-GB" altLang="zh-CN"/>
              <a:pPr/>
              <a:t>48</a:t>
            </a:fld>
            <a:endParaRPr lang="en-GB" altLang="zh-CN"/>
          </a:p>
        </p:txBody>
      </p:sp>
      <p:sp>
        <p:nvSpPr>
          <p:cNvPr id="35841" name="Rectangle 1"/>
          <p:cNvSpPr>
            <a:spLocks noGrp="1" noChangeArrowheads="1"/>
          </p:cNvSpPr>
          <p:nvPr>
            <p:ph type="title"/>
          </p:nvPr>
        </p:nvSpPr>
        <p:spPr>
          <a:xfrm>
            <a:off x="152399" y="30163"/>
            <a:ext cx="8848381" cy="907941"/>
          </a:xfrm>
          <a:ln/>
        </p:spPr>
        <p:txBody>
          <a:bodyPr wrap="square" tIns="182880" rIns="182880" anchor="b">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smtClean="0">
                <a:ea typeface="宋体" pitchFamily="2" charset="-122"/>
              </a:rPr>
              <a:t>Open </a:t>
            </a:r>
            <a:r>
              <a:rPr lang="en-GB" altLang="zh-CN" dirty="0">
                <a:ea typeface="宋体" pitchFamily="2" charset="-122"/>
              </a:rPr>
              <a:t>Source</a:t>
            </a:r>
          </a:p>
        </p:txBody>
      </p:sp>
      <p:sp>
        <p:nvSpPr>
          <p:cNvPr id="35842" name="Rectangle 2"/>
          <p:cNvSpPr>
            <a:spLocks noGrp="1" noChangeArrowheads="1"/>
          </p:cNvSpPr>
          <p:nvPr>
            <p:ph type="body" idx="1"/>
          </p:nvPr>
        </p:nvSpPr>
        <p:spPr>
          <a:xfrm>
            <a:off x="228600" y="914400"/>
            <a:ext cx="8080375" cy="4422749"/>
          </a:xfrm>
          <a:ln/>
        </p:spPr>
        <p:txBody>
          <a:bodyPr>
            <a:spAutoFit/>
          </a:bodyPr>
          <a:lstStyle/>
          <a:p>
            <a:pPr>
              <a:lnSpc>
                <a:spcPct val="100000"/>
              </a:lnSpc>
              <a:spcAft>
                <a:spcPts val="250"/>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Ongoing Real-Time Development</a:t>
            </a:r>
          </a:p>
          <a:p>
            <a:pPr lvl="1">
              <a:lnSpc>
                <a:spcPct val="100000"/>
              </a:lnSpc>
              <a:spcAft>
                <a:spcPts val="250"/>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Patch against current Community Kernel (2.6.16)</a:t>
            </a:r>
          </a:p>
          <a:p>
            <a:pPr lvl="1">
              <a:lnSpc>
                <a:spcPct val="100000"/>
              </a:lnSpc>
              <a:spcAft>
                <a:spcPts val="250"/>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Maintained by Ingo </a:t>
            </a:r>
            <a:r>
              <a:rPr lang="en-GB" altLang="zh-CN" dirty="0" smtClean="0">
                <a:ea typeface="宋体" pitchFamily="2" charset="-122"/>
              </a:rPr>
              <a:t>Molnar from </a:t>
            </a:r>
            <a:r>
              <a:rPr lang="en-GB" altLang="zh-CN" dirty="0" err="1" smtClean="0">
                <a:ea typeface="宋体" pitchFamily="2" charset="-122"/>
              </a:rPr>
              <a:t>RedHat</a:t>
            </a:r>
            <a:endParaRPr lang="en-GB" altLang="zh-CN" dirty="0">
              <a:ea typeface="宋体" pitchFamily="2" charset="-122"/>
            </a:endParaRPr>
          </a:p>
          <a:p>
            <a:pPr lvl="1">
              <a:lnSpc>
                <a:spcPct val="100000"/>
              </a:lnSpc>
              <a:spcAft>
                <a:spcPts val="250"/>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ea typeface="宋体" pitchFamily="2" charset="-122"/>
              </a:rPr>
              <a:t>Architectures</a:t>
            </a:r>
            <a:r>
              <a:rPr lang="en-GB" altLang="zh-CN" dirty="0">
                <a:ea typeface="宋体" pitchFamily="2" charset="-122"/>
              </a:rPr>
              <a:t>: i386, x86_64, PPC 32/64, Arm</a:t>
            </a:r>
          </a:p>
          <a:p>
            <a:pPr lvl="1">
              <a:lnSpc>
                <a:spcPct val="100000"/>
              </a:lnSpc>
              <a:spcAft>
                <a:spcPts val="250"/>
              </a:spcAft>
              <a:buFont typeface="Arial" pitchFamily="34" charset="0"/>
              <a:buNone/>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dirty="0">
              <a:ea typeface="宋体" pitchFamily="2" charset="-122"/>
            </a:endParaRPr>
          </a:p>
          <a:p>
            <a:pPr>
              <a:lnSpc>
                <a:spcPct val="100000"/>
              </a:lnSpc>
              <a:spcAft>
                <a:spcPts val="250"/>
              </a:spcAft>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itchFamily="2" charset="-122"/>
              </a:rPr>
              <a:t>Download from: </a:t>
            </a:r>
          </a:p>
          <a:p>
            <a:pPr lvl="1">
              <a:buFont typeface="Arial" pitchFamily="34" charset="0"/>
              <a:buNone/>
              <a:tabLst>
                <a:tab pos="317500"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ea typeface="宋体" pitchFamily="2" charset="-122"/>
              </a:rPr>
              <a:t>http://www.kernel.org/pub/linux/kernel/projects/rt/</a:t>
            </a:r>
            <a:endParaRPr lang="en-GB" altLang="zh-CN" dirty="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RT Synchronization on Multicore</a:t>
            </a:r>
            <a:endParaRPr lang="zh-CN" altLang="en-US" dirty="0"/>
          </a:p>
        </p:txBody>
      </p:sp>
      <p:sp>
        <p:nvSpPr>
          <p:cNvPr id="3" name="内容占位符 2"/>
          <p:cNvSpPr>
            <a:spLocks noGrp="1"/>
          </p:cNvSpPr>
          <p:nvPr>
            <p:ph idx="1"/>
          </p:nvPr>
        </p:nvSpPr>
        <p:spPr/>
        <p:txBody>
          <a:bodyPr/>
          <a:lstStyle/>
          <a:p>
            <a:r>
              <a:rPr lang="en-US" altLang="zh-CN" dirty="0" err="1" smtClean="0"/>
              <a:t>Muticore</a:t>
            </a:r>
            <a:r>
              <a:rPr lang="en-US" altLang="zh-CN" dirty="0" smtClean="0"/>
              <a:t> processors introduce new issues and challenges to shared data synchronization.</a:t>
            </a:r>
          </a:p>
          <a:p>
            <a:r>
              <a:rPr lang="en-US" altLang="zh-CN" dirty="0" smtClean="0"/>
              <a:t>Spinlocks are typically used to protect shared resource</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10/31/2012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49</a:t>
            </a:fld>
            <a:endParaRPr lang="en-US"/>
          </a:p>
        </p:txBody>
      </p:sp>
      <p:pic>
        <p:nvPicPr>
          <p:cNvPr id="4098" name="Picture 2" descr="http://i.cmpnet.com/embedded/insights/2006/01/MGMulticoreFig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5910" y="3653133"/>
            <a:ext cx="5809755" cy="2939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132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ChangeArrowheads="1"/>
          </p:cNvSpPr>
          <p:nvPr/>
        </p:nvSpPr>
        <p:spPr bwMode="auto">
          <a:xfrm>
            <a:off x="304800" y="152400"/>
            <a:ext cx="8839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n-US" altLang="zh-CN" sz="3600">
                <a:solidFill>
                  <a:schemeClr val="tx2"/>
                </a:solidFill>
                <a:ea typeface="宋体" pitchFamily="2" charset="-122"/>
              </a:rPr>
              <a:t>Example RTE Systems</a:t>
            </a:r>
          </a:p>
        </p:txBody>
      </p:sp>
      <p:pic>
        <p:nvPicPr>
          <p:cNvPr id="10243" name="Picture 6" descr="j01787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19200"/>
            <a:ext cx="27971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7" descr="HH01223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1863" y="3849688"/>
            <a:ext cx="165735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8" descr="j02297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2450" y="4352925"/>
            <a:ext cx="1787525" cy="182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46" name="Group 9"/>
          <p:cNvGrpSpPr>
            <a:grpSpLocks/>
          </p:cNvGrpSpPr>
          <p:nvPr/>
        </p:nvGrpSpPr>
        <p:grpSpPr bwMode="auto">
          <a:xfrm>
            <a:off x="5791200" y="4210050"/>
            <a:ext cx="2665413" cy="2276475"/>
            <a:chOff x="3588" y="2556"/>
            <a:chExt cx="1679" cy="1434"/>
          </a:xfrm>
        </p:grpSpPr>
        <p:pic>
          <p:nvPicPr>
            <p:cNvPr id="10256" name="Picture 10" descr="j02871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4" y="2556"/>
              <a:ext cx="1216" cy="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7" name="Text Box 11"/>
            <p:cNvSpPr txBox="1">
              <a:spLocks noChangeArrowheads="1"/>
            </p:cNvSpPr>
            <p:nvPr/>
          </p:nvSpPr>
          <p:spPr bwMode="auto">
            <a:xfrm>
              <a:off x="3588" y="3740"/>
              <a:ext cx="167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50000"/>
                </a:spcBef>
              </a:pPr>
              <a:r>
                <a:rPr kumimoji="1" lang="en-US" altLang="zh-TW" sz="2000" b="1">
                  <a:solidFill>
                    <a:schemeClr val="tx2"/>
                  </a:solidFill>
                  <a:latin typeface="Arial" pitchFamily="34" charset="0"/>
                  <a:ea typeface="PMingLiU" pitchFamily="18" charset="-120"/>
                </a:rPr>
                <a:t>medical instruments</a:t>
              </a:r>
            </a:p>
          </p:txBody>
        </p:sp>
      </p:grpSp>
      <p:sp>
        <p:nvSpPr>
          <p:cNvPr id="10247" name="Text Box 12"/>
          <p:cNvSpPr txBox="1">
            <a:spLocks noChangeArrowheads="1"/>
          </p:cNvSpPr>
          <p:nvPr/>
        </p:nvSpPr>
        <p:spPr bwMode="auto">
          <a:xfrm>
            <a:off x="428625" y="6089650"/>
            <a:ext cx="2667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50000"/>
              </a:spcBef>
            </a:pPr>
            <a:r>
              <a:rPr kumimoji="1" lang="en-US" altLang="zh-TW" sz="2000" b="1">
                <a:solidFill>
                  <a:schemeClr val="tx2"/>
                </a:solidFill>
                <a:latin typeface="Arial" pitchFamily="34" charset="0"/>
                <a:ea typeface="PMingLiU" pitchFamily="18" charset="-120"/>
              </a:rPr>
              <a:t>home appliances</a:t>
            </a:r>
          </a:p>
        </p:txBody>
      </p:sp>
      <p:sp>
        <p:nvSpPr>
          <p:cNvPr id="10248" name="Text Box 13"/>
          <p:cNvSpPr txBox="1">
            <a:spLocks noChangeArrowheads="1"/>
          </p:cNvSpPr>
          <p:nvPr/>
        </p:nvSpPr>
        <p:spPr bwMode="auto">
          <a:xfrm>
            <a:off x="2805113" y="6089650"/>
            <a:ext cx="26654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50000"/>
              </a:spcBef>
            </a:pPr>
            <a:r>
              <a:rPr kumimoji="1" lang="en-US" altLang="zh-TW" sz="2000" b="1">
                <a:solidFill>
                  <a:schemeClr val="tx2"/>
                </a:solidFill>
                <a:latin typeface="Arial" pitchFamily="34" charset="0"/>
                <a:ea typeface="PMingLiU" pitchFamily="18" charset="-120"/>
              </a:rPr>
              <a:t>office equipment </a:t>
            </a:r>
          </a:p>
        </p:txBody>
      </p:sp>
      <p:sp>
        <p:nvSpPr>
          <p:cNvPr id="10249" name="Text Box 14"/>
          <p:cNvSpPr txBox="1">
            <a:spLocks noChangeArrowheads="1"/>
          </p:cNvSpPr>
          <p:nvPr/>
        </p:nvSpPr>
        <p:spPr bwMode="auto">
          <a:xfrm>
            <a:off x="762000" y="3276600"/>
            <a:ext cx="2665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50000"/>
              </a:spcBef>
            </a:pPr>
            <a:r>
              <a:rPr kumimoji="1" lang="en-US" altLang="zh-TW" sz="2000" b="1">
                <a:solidFill>
                  <a:schemeClr val="tx2"/>
                </a:solidFill>
                <a:latin typeface="Arial" pitchFamily="34" charset="0"/>
                <a:ea typeface="PMingLiU" pitchFamily="18" charset="-120"/>
              </a:rPr>
              <a:t>spacecraft </a:t>
            </a:r>
          </a:p>
        </p:txBody>
      </p:sp>
      <p:grpSp>
        <p:nvGrpSpPr>
          <p:cNvPr id="10250" name="Group 15"/>
          <p:cNvGrpSpPr>
            <a:grpSpLocks/>
          </p:cNvGrpSpPr>
          <p:nvPr/>
        </p:nvGrpSpPr>
        <p:grpSpPr bwMode="auto">
          <a:xfrm>
            <a:off x="3524250" y="1905000"/>
            <a:ext cx="2952750" cy="3149600"/>
            <a:chOff x="2160" y="1104"/>
            <a:chExt cx="1860" cy="1984"/>
          </a:xfrm>
        </p:grpSpPr>
        <p:pic>
          <p:nvPicPr>
            <p:cNvPr id="10254" name="Picture 16" descr="j01497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0" y="1104"/>
              <a:ext cx="1692" cy="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5" name="Text Box 17"/>
            <p:cNvSpPr txBox="1">
              <a:spLocks noChangeArrowheads="1"/>
            </p:cNvSpPr>
            <p:nvPr/>
          </p:nvSpPr>
          <p:spPr bwMode="auto">
            <a:xfrm>
              <a:off x="2842" y="2646"/>
              <a:ext cx="117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50000"/>
                </a:spcBef>
              </a:pPr>
              <a:r>
                <a:rPr kumimoji="1" lang="en-US" altLang="zh-TW" sz="2000" b="1">
                  <a:solidFill>
                    <a:schemeClr val="tx2"/>
                  </a:solidFill>
                  <a:latin typeface="Arial" pitchFamily="34" charset="0"/>
                  <a:ea typeface="PMingLiU" pitchFamily="18" charset="-120"/>
                </a:rPr>
                <a:t>factory </a:t>
              </a:r>
              <a:br>
                <a:rPr kumimoji="1" lang="en-US" altLang="zh-TW" sz="2000" b="1">
                  <a:solidFill>
                    <a:schemeClr val="tx2"/>
                  </a:solidFill>
                  <a:latin typeface="Arial" pitchFamily="34" charset="0"/>
                  <a:ea typeface="PMingLiU" pitchFamily="18" charset="-120"/>
                </a:rPr>
              </a:br>
              <a:r>
                <a:rPr kumimoji="1" lang="en-US" altLang="zh-TW" sz="2000" b="1">
                  <a:solidFill>
                    <a:schemeClr val="tx2"/>
                  </a:solidFill>
                  <a:latin typeface="Arial" pitchFamily="34" charset="0"/>
                  <a:ea typeface="PMingLiU" pitchFamily="18" charset="-120"/>
                </a:rPr>
                <a:t>automation </a:t>
              </a:r>
            </a:p>
          </p:txBody>
        </p:sp>
      </p:grpSp>
      <p:grpSp>
        <p:nvGrpSpPr>
          <p:cNvPr id="10251" name="Group 18"/>
          <p:cNvGrpSpPr>
            <a:grpSpLocks/>
          </p:cNvGrpSpPr>
          <p:nvPr/>
        </p:nvGrpSpPr>
        <p:grpSpPr bwMode="auto">
          <a:xfrm>
            <a:off x="5824538" y="1370013"/>
            <a:ext cx="3013075" cy="938212"/>
            <a:chOff x="3600" y="528"/>
            <a:chExt cx="1791" cy="2020"/>
          </a:xfrm>
        </p:grpSpPr>
        <p:sp>
          <p:nvSpPr>
            <p:cNvPr id="10252" name="Text Box 19"/>
            <p:cNvSpPr txBox="1">
              <a:spLocks noChangeArrowheads="1"/>
            </p:cNvSpPr>
            <p:nvPr/>
          </p:nvSpPr>
          <p:spPr bwMode="auto">
            <a:xfrm>
              <a:off x="3884" y="1694"/>
              <a:ext cx="1383" cy="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50000"/>
                </a:spcBef>
              </a:pPr>
              <a:r>
                <a:rPr kumimoji="1" lang="en-US" altLang="zh-TW" sz="2000" b="1">
                  <a:solidFill>
                    <a:schemeClr val="tx2"/>
                  </a:solidFill>
                  <a:latin typeface="Arial" pitchFamily="34" charset="0"/>
                  <a:ea typeface="PMingLiU" pitchFamily="18" charset="-120"/>
                </a:rPr>
                <a:t>military systems</a:t>
              </a:r>
            </a:p>
          </p:txBody>
        </p:sp>
        <p:pic>
          <p:nvPicPr>
            <p:cNvPr id="10253" name="Picture 20" descr="TN01329_"/>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00" y="528"/>
              <a:ext cx="1791" cy="1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2218479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Deadlock on a </a:t>
            </a:r>
            <a:r>
              <a:rPr lang="en-US" altLang="zh-CN" dirty="0" err="1" smtClean="0"/>
              <a:t>Uni</a:t>
            </a:r>
            <a:r>
              <a:rPr lang="en-US" altLang="zh-CN" dirty="0" smtClean="0"/>
              <a:t>-Processor</a:t>
            </a:r>
            <a:endParaRPr lang="zh-CN" altLang="en-US" dirty="0"/>
          </a:p>
        </p:txBody>
      </p:sp>
      <p:sp>
        <p:nvSpPr>
          <p:cNvPr id="3" name="内容占位符 2"/>
          <p:cNvSpPr>
            <a:spLocks noGrp="1"/>
          </p:cNvSpPr>
          <p:nvPr>
            <p:ph idx="1"/>
          </p:nvPr>
        </p:nvSpPr>
        <p:spPr>
          <a:xfrm>
            <a:off x="0" y="1521152"/>
            <a:ext cx="3615071" cy="4982198"/>
          </a:xfrm>
        </p:spPr>
        <p:txBody>
          <a:bodyPr>
            <a:normAutofit fontScale="77500" lnSpcReduction="20000"/>
          </a:bodyPr>
          <a:lstStyle/>
          <a:p>
            <a:r>
              <a:rPr lang="en-US" altLang="zh-CN" dirty="0" smtClean="0"/>
              <a:t>A </a:t>
            </a:r>
            <a:r>
              <a:rPr lang="en-US" altLang="zh-CN" dirty="0"/>
              <a:t>lower priority task holding </a:t>
            </a:r>
            <a:r>
              <a:rPr lang="en-US" altLang="zh-CN" dirty="0" smtClean="0"/>
              <a:t>a resource </a:t>
            </a:r>
            <a:r>
              <a:rPr lang="en-US" altLang="zh-CN" dirty="0"/>
              <a:t>protected by </a:t>
            </a:r>
            <a:r>
              <a:rPr lang="en-US" altLang="zh-CN" i="1" dirty="0" err="1"/>
              <a:t>SpinlockType</a:t>
            </a:r>
            <a:r>
              <a:rPr lang="en-US" altLang="zh-CN" i="1" dirty="0"/>
              <a:t> A </a:t>
            </a:r>
            <a:r>
              <a:rPr lang="en-US" altLang="zh-CN" dirty="0"/>
              <a:t>gets preempted by </a:t>
            </a:r>
            <a:r>
              <a:rPr lang="en-US" altLang="zh-CN" dirty="0" smtClean="0"/>
              <a:t>a higher </a:t>
            </a:r>
            <a:r>
              <a:rPr lang="en-US" altLang="zh-CN" dirty="0"/>
              <a:t>priority task that later tries to acquire the </a:t>
            </a:r>
            <a:r>
              <a:rPr lang="en-US" altLang="zh-CN" dirty="0" smtClean="0"/>
              <a:t>same </a:t>
            </a:r>
            <a:r>
              <a:rPr lang="en-US" altLang="zh-CN" i="1" dirty="0" err="1" smtClean="0"/>
              <a:t>SpinlockType</a:t>
            </a:r>
            <a:r>
              <a:rPr lang="en-US" altLang="zh-CN" i="1" dirty="0" smtClean="0"/>
              <a:t> A</a:t>
            </a:r>
          </a:p>
          <a:p>
            <a:r>
              <a:rPr lang="en-US" altLang="zh-CN" dirty="0" smtClean="0"/>
              <a:t>One solution: </a:t>
            </a:r>
            <a:r>
              <a:rPr lang="en-US" altLang="zh-CN" dirty="0"/>
              <a:t>protect a TASK by wrapping </a:t>
            </a:r>
            <a:r>
              <a:rPr lang="en-US" altLang="zh-CN" dirty="0" smtClean="0"/>
              <a:t>the spinlock </a:t>
            </a:r>
            <a:r>
              <a:rPr lang="en-US" altLang="zh-CN" dirty="0"/>
              <a:t>with a </a:t>
            </a:r>
            <a:r>
              <a:rPr lang="en-US" altLang="zh-CN" dirty="0" err="1"/>
              <a:t>SuspendAllInterrupts</a:t>
            </a:r>
            <a:r>
              <a:rPr lang="en-US" altLang="zh-CN" dirty="0"/>
              <a:t> () call so that the </a:t>
            </a:r>
            <a:r>
              <a:rPr lang="en-US" altLang="zh-CN" dirty="0" smtClean="0"/>
              <a:t>task cannot </a:t>
            </a:r>
            <a:r>
              <a:rPr lang="en-US" altLang="zh-CN" dirty="0"/>
              <a:t>be preempted.</a:t>
            </a:r>
            <a:endParaRPr lang="en-US" altLang="zh-CN" dirty="0" smtClean="0"/>
          </a:p>
          <a:p>
            <a:pPr lvl="1"/>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10/31/2012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50</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0" y="1278233"/>
            <a:ext cx="561975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71909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Remote Blocking on Multicore</a:t>
            </a:r>
            <a:endParaRPr lang="zh-CN" altLang="en-US" dirty="0"/>
          </a:p>
        </p:txBody>
      </p:sp>
      <p:sp>
        <p:nvSpPr>
          <p:cNvPr id="3" name="内容占位符 2"/>
          <p:cNvSpPr>
            <a:spLocks noGrp="1"/>
          </p:cNvSpPr>
          <p:nvPr>
            <p:ph idx="1"/>
          </p:nvPr>
        </p:nvSpPr>
        <p:spPr>
          <a:xfrm>
            <a:off x="0" y="4295553"/>
            <a:ext cx="9144000" cy="2562447"/>
          </a:xfrm>
        </p:spPr>
        <p:txBody>
          <a:bodyPr>
            <a:normAutofit fontScale="55000" lnSpcReduction="20000"/>
          </a:bodyPr>
          <a:lstStyle/>
          <a:p>
            <a:r>
              <a:rPr lang="en-US" altLang="zh-CN" i="1" dirty="0" smtClean="0"/>
              <a:t>Remote </a:t>
            </a:r>
            <a:r>
              <a:rPr lang="en-US" altLang="zh-CN" i="1" dirty="0"/>
              <a:t>blocking </a:t>
            </a:r>
            <a:r>
              <a:rPr lang="en-US" altLang="zh-CN" dirty="0"/>
              <a:t>is defined as the duration </a:t>
            </a:r>
            <a:r>
              <a:rPr lang="en-US" altLang="zh-CN" dirty="0" smtClean="0"/>
              <a:t>for which </a:t>
            </a:r>
            <a:r>
              <a:rPr lang="en-US" altLang="zh-CN" dirty="0"/>
              <a:t>a task waits for a shared resource to be released on </a:t>
            </a:r>
            <a:r>
              <a:rPr lang="en-US" altLang="zh-CN" dirty="0" smtClean="0"/>
              <a:t>a remote </a:t>
            </a:r>
            <a:r>
              <a:rPr lang="en-US" altLang="zh-CN" dirty="0"/>
              <a:t>core</a:t>
            </a:r>
            <a:r>
              <a:rPr lang="en-US" altLang="zh-CN" dirty="0" smtClean="0"/>
              <a:t>.</a:t>
            </a:r>
          </a:p>
          <a:p>
            <a:r>
              <a:rPr lang="en-US" altLang="zh-CN" dirty="0" smtClean="0"/>
              <a:t>Three </a:t>
            </a:r>
            <a:r>
              <a:rPr lang="en-US" altLang="zh-CN" dirty="0"/>
              <a:t>tasks </a:t>
            </a:r>
            <a:r>
              <a:rPr lang="en-US" altLang="zh-CN" i="1" dirty="0"/>
              <a:t>τ1, τ2</a:t>
            </a:r>
            <a:r>
              <a:rPr lang="en-US" altLang="zh-CN" dirty="0"/>
              <a:t>, </a:t>
            </a:r>
            <a:r>
              <a:rPr lang="en-US" altLang="zh-CN" dirty="0" smtClean="0"/>
              <a:t>and </a:t>
            </a:r>
            <a:r>
              <a:rPr lang="en-US" altLang="zh-CN" i="1" dirty="0" smtClean="0"/>
              <a:t>τ3 </a:t>
            </a:r>
            <a:r>
              <a:rPr lang="en-US" altLang="zh-CN" dirty="0"/>
              <a:t>in decreasing order of task priorities. Let tasks </a:t>
            </a:r>
            <a:r>
              <a:rPr lang="en-US" altLang="zh-CN" i="1" dirty="0"/>
              <a:t>τ2 </a:t>
            </a:r>
            <a:r>
              <a:rPr lang="en-US" altLang="zh-CN" dirty="0"/>
              <a:t>and </a:t>
            </a:r>
            <a:r>
              <a:rPr lang="en-US" altLang="zh-CN" i="1" dirty="0"/>
              <a:t>τ3 </a:t>
            </a:r>
            <a:r>
              <a:rPr lang="en-US" altLang="zh-CN" dirty="0" smtClean="0"/>
              <a:t>be assigned </a:t>
            </a:r>
            <a:r>
              <a:rPr lang="en-US" altLang="zh-CN" dirty="0"/>
              <a:t>to core </a:t>
            </a:r>
            <a:r>
              <a:rPr lang="en-US" altLang="zh-CN" i="1" dirty="0"/>
              <a:t>P1</a:t>
            </a:r>
            <a:r>
              <a:rPr lang="en-US" altLang="zh-CN" dirty="0"/>
              <a:t>, and task </a:t>
            </a:r>
            <a:r>
              <a:rPr lang="en-US" altLang="zh-CN" i="1" dirty="0"/>
              <a:t>τ1</a:t>
            </a:r>
            <a:r>
              <a:rPr lang="en-US" altLang="zh-CN" dirty="0"/>
              <a:t>, be assigned to core </a:t>
            </a:r>
            <a:r>
              <a:rPr lang="en-US" altLang="zh-CN" i="1" dirty="0"/>
              <a:t>P2</a:t>
            </a:r>
            <a:r>
              <a:rPr lang="en-US" altLang="zh-CN" dirty="0"/>
              <a:t>. </a:t>
            </a:r>
            <a:r>
              <a:rPr lang="en-US" altLang="zh-CN" dirty="0" smtClean="0"/>
              <a:t>Tasks </a:t>
            </a:r>
            <a:r>
              <a:rPr lang="en-US" altLang="zh-CN" i="1" dirty="0" smtClean="0"/>
              <a:t>τ1</a:t>
            </a:r>
            <a:r>
              <a:rPr lang="en-US" altLang="zh-CN" dirty="0"/>
              <a:t>, and </a:t>
            </a:r>
            <a:r>
              <a:rPr lang="en-US" altLang="zh-CN" i="1" dirty="0"/>
              <a:t>τ3 </a:t>
            </a:r>
            <a:r>
              <a:rPr lang="en-US" altLang="zh-CN" dirty="0"/>
              <a:t>share a resource </a:t>
            </a:r>
            <a:r>
              <a:rPr lang="en-US" altLang="zh-CN" i="1" dirty="0"/>
              <a:t>R </a:t>
            </a:r>
            <a:r>
              <a:rPr lang="en-US" altLang="zh-CN" dirty="0"/>
              <a:t>protected by a </a:t>
            </a:r>
            <a:r>
              <a:rPr lang="en-US" altLang="zh-CN" i="1" dirty="0" err="1"/>
              <a:t>SpinlockType</a:t>
            </a:r>
            <a:r>
              <a:rPr lang="en-US" altLang="zh-CN" i="1" dirty="0"/>
              <a:t> S</a:t>
            </a:r>
            <a:r>
              <a:rPr lang="en-US" altLang="zh-CN" dirty="0" smtClean="0"/>
              <a:t>.</a:t>
            </a:r>
          </a:p>
          <a:p>
            <a:r>
              <a:rPr lang="en-US" altLang="zh-CN" dirty="0" smtClean="0"/>
              <a:t>Left: </a:t>
            </a:r>
            <a:r>
              <a:rPr lang="el-GR" altLang="zh-CN" i="1" dirty="0" smtClean="0"/>
              <a:t>τ3 </a:t>
            </a:r>
            <a:r>
              <a:rPr lang="en-US" altLang="zh-CN" dirty="0"/>
              <a:t>acquires </a:t>
            </a:r>
            <a:r>
              <a:rPr lang="en-US" altLang="zh-CN" dirty="0" smtClean="0"/>
              <a:t>the resource </a:t>
            </a:r>
            <a:r>
              <a:rPr lang="en-US" altLang="zh-CN" i="1" dirty="0"/>
              <a:t>R </a:t>
            </a:r>
            <a:r>
              <a:rPr lang="en-US" altLang="zh-CN" dirty="0"/>
              <a:t>and gets preempted by task </a:t>
            </a:r>
            <a:r>
              <a:rPr lang="en-US" altLang="zh-CN" i="1" dirty="0"/>
              <a:t>τ2 </a:t>
            </a:r>
            <a:r>
              <a:rPr lang="en-US" altLang="zh-CN" dirty="0"/>
              <a:t>on core </a:t>
            </a:r>
            <a:r>
              <a:rPr lang="en-US" altLang="zh-CN" i="1" dirty="0"/>
              <a:t>P1 </a:t>
            </a:r>
            <a:r>
              <a:rPr lang="en-US" altLang="zh-CN" dirty="0" smtClean="0"/>
              <a:t>before releasing </a:t>
            </a:r>
            <a:r>
              <a:rPr lang="en-US" altLang="zh-CN" i="1" dirty="0"/>
              <a:t>R</a:t>
            </a:r>
            <a:r>
              <a:rPr lang="en-US" altLang="zh-CN" dirty="0"/>
              <a:t>. In this case, task </a:t>
            </a:r>
            <a:r>
              <a:rPr lang="en-US" altLang="zh-CN" i="1" dirty="0"/>
              <a:t>τ1 </a:t>
            </a:r>
            <a:r>
              <a:rPr lang="en-US" altLang="zh-CN" dirty="0"/>
              <a:t>executing on core </a:t>
            </a:r>
            <a:r>
              <a:rPr lang="en-US" altLang="zh-CN" i="1" dirty="0"/>
              <a:t>P2 </a:t>
            </a:r>
            <a:r>
              <a:rPr lang="en-US" altLang="zh-CN" dirty="0" smtClean="0"/>
              <a:t>might try </a:t>
            </a:r>
            <a:r>
              <a:rPr lang="en-US" altLang="zh-CN" dirty="0"/>
              <a:t>to acquire the resource </a:t>
            </a:r>
            <a:r>
              <a:rPr lang="en-US" altLang="zh-CN" i="1" dirty="0"/>
              <a:t>R </a:t>
            </a:r>
            <a:r>
              <a:rPr lang="en-US" altLang="zh-CN" dirty="0"/>
              <a:t>and get blocked indirectly by </a:t>
            </a:r>
            <a:r>
              <a:rPr lang="en-US" altLang="zh-CN" i="1" dirty="0" smtClean="0"/>
              <a:t>τ2</a:t>
            </a:r>
          </a:p>
          <a:p>
            <a:r>
              <a:rPr lang="en-US" altLang="zh-CN" dirty="0" smtClean="0"/>
              <a:t>Right: </a:t>
            </a:r>
            <a:r>
              <a:rPr lang="en-US" altLang="zh-CN" dirty="0"/>
              <a:t>use of </a:t>
            </a:r>
            <a:r>
              <a:rPr lang="en-US" altLang="zh-CN" dirty="0" err="1"/>
              <a:t>SuspendAllInterrupts</a:t>
            </a:r>
            <a:r>
              <a:rPr lang="en-US" altLang="zh-CN" dirty="0"/>
              <a:t> () leads to </a:t>
            </a:r>
            <a:r>
              <a:rPr lang="en-US" altLang="zh-CN" dirty="0" smtClean="0"/>
              <a:t>a significant </a:t>
            </a:r>
            <a:r>
              <a:rPr lang="en-US" altLang="zh-CN" dirty="0"/>
              <a:t>reduction in the remote blocking suffered by </a:t>
            </a:r>
            <a:r>
              <a:rPr lang="en-US" altLang="zh-CN" i="1" dirty="0"/>
              <a:t>τ1 </a:t>
            </a:r>
            <a:r>
              <a:rPr lang="en-US" altLang="zh-CN" dirty="0"/>
              <a:t>as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10/31/2012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51</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04194"/>
            <a:ext cx="4625163" cy="2991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509" y="1212112"/>
            <a:ext cx="4562491" cy="3083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30586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dirty="0">
                <a:ea typeface="宋体" pitchFamily="2" charset="-122"/>
              </a:rPr>
              <a:t>Commercial </a:t>
            </a:r>
            <a:r>
              <a:rPr lang="en-US" altLang="zh-CN" dirty="0" err="1" smtClean="0">
                <a:ea typeface="宋体" pitchFamily="2" charset="-122"/>
              </a:rPr>
              <a:t>RTOSes</a:t>
            </a:r>
            <a:r>
              <a:rPr lang="en-US" altLang="zh-CN" dirty="0" smtClean="0">
                <a:ea typeface="宋体" pitchFamily="2" charset="-122"/>
              </a:rPr>
              <a:t> </a:t>
            </a:r>
            <a:endParaRPr lang="en-US" altLang="zh-CN" dirty="0">
              <a:ea typeface="宋体" pitchFamily="2" charset="-122"/>
            </a:endParaRPr>
          </a:p>
        </p:txBody>
      </p:sp>
      <p:sp>
        <p:nvSpPr>
          <p:cNvPr id="5123" name="Rectangle 3"/>
          <p:cNvSpPr>
            <a:spLocks noGrp="1" noChangeArrowheads="1"/>
          </p:cNvSpPr>
          <p:nvPr>
            <p:ph type="body" idx="1"/>
          </p:nvPr>
        </p:nvSpPr>
        <p:spPr>
          <a:xfrm>
            <a:off x="457200" y="1219200"/>
            <a:ext cx="8229600" cy="4530725"/>
          </a:xfrm>
        </p:spPr>
        <p:txBody>
          <a:bodyPr/>
          <a:lstStyle/>
          <a:p>
            <a:r>
              <a:rPr lang="en-US" altLang="zh-CN" sz="2600" dirty="0" err="1" smtClean="0">
                <a:latin typeface="Times New Roman" pitchFamily="18" charset="0"/>
                <a:ea typeface="宋体" pitchFamily="2" charset="-122"/>
              </a:rPr>
              <a:t>LynxOS</a:t>
            </a:r>
            <a:endParaRPr lang="en-US" altLang="zh-CN" sz="2600" dirty="0" smtClean="0">
              <a:latin typeface="Times New Roman" pitchFamily="18" charset="0"/>
              <a:ea typeface="宋体" pitchFamily="2" charset="-122"/>
            </a:endParaRPr>
          </a:p>
          <a:p>
            <a:r>
              <a:rPr lang="en-US" altLang="zh-CN" sz="2600" dirty="0" smtClean="0">
                <a:latin typeface="Times New Roman" pitchFamily="18" charset="0"/>
                <a:ea typeface="宋体" pitchFamily="2" charset="-122"/>
              </a:rPr>
              <a:t>QNX/Neutrino</a:t>
            </a:r>
          </a:p>
          <a:p>
            <a:r>
              <a:rPr lang="en-US" altLang="zh-CN" sz="2600" dirty="0" smtClean="0">
                <a:latin typeface="Times New Roman" pitchFamily="18" charset="0"/>
                <a:ea typeface="宋体" pitchFamily="2" charset="-122"/>
              </a:rPr>
              <a:t>VRTX</a:t>
            </a:r>
          </a:p>
          <a:p>
            <a:r>
              <a:rPr lang="en-US" altLang="zh-CN" sz="2600" dirty="0" err="1" smtClean="0">
                <a:latin typeface="Times New Roman" pitchFamily="18" charset="0"/>
                <a:ea typeface="宋体" pitchFamily="2" charset="-122"/>
              </a:rPr>
              <a:t>VxWorks</a:t>
            </a:r>
            <a:endParaRPr lang="en-US" altLang="zh-CN" sz="2600" dirty="0">
              <a:latin typeface="Times New Roman" pitchFamily="18" charset="0"/>
              <a:ea typeface="宋体" pitchFamily="2" charset="-122"/>
            </a:endParaRPr>
          </a:p>
        </p:txBody>
      </p:sp>
    </p:spTree>
    <p:extLst>
      <p:ext uri="{BB962C8B-B14F-4D97-AF65-F5344CB8AC3E}">
        <p14:creationId xmlns:p14="http://schemas.microsoft.com/office/powerpoint/2010/main" val="32332716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a:ea typeface="宋体" pitchFamily="2" charset="-122"/>
              </a:rPr>
              <a:t>Lynx OS</a:t>
            </a:r>
          </a:p>
        </p:txBody>
      </p:sp>
      <p:sp>
        <p:nvSpPr>
          <p:cNvPr id="10243" name="Rectangle 3"/>
          <p:cNvSpPr>
            <a:spLocks noGrp="1" noChangeArrowheads="1"/>
          </p:cNvSpPr>
          <p:nvPr>
            <p:ph type="body" idx="1"/>
          </p:nvPr>
        </p:nvSpPr>
        <p:spPr>
          <a:xfrm>
            <a:off x="533400" y="1066800"/>
            <a:ext cx="8229600" cy="4530725"/>
          </a:xfrm>
        </p:spPr>
        <p:txBody>
          <a:bodyPr>
            <a:normAutofit/>
          </a:bodyPr>
          <a:lstStyle/>
          <a:p>
            <a:pPr>
              <a:lnSpc>
                <a:spcPct val="90000"/>
              </a:lnSpc>
            </a:pPr>
            <a:r>
              <a:rPr lang="en-US" altLang="zh-CN" sz="2600" dirty="0">
                <a:ea typeface="宋体" pitchFamily="2" charset="-122"/>
              </a:rPr>
              <a:t>Microkernel design</a:t>
            </a:r>
          </a:p>
          <a:p>
            <a:pPr lvl="1">
              <a:lnSpc>
                <a:spcPct val="90000"/>
              </a:lnSpc>
            </a:pPr>
            <a:r>
              <a:rPr lang="en-US" altLang="zh-CN" sz="2200" dirty="0" smtClean="0">
                <a:ea typeface="宋体" pitchFamily="2" charset="-122"/>
              </a:rPr>
              <a:t>Kernel </a:t>
            </a:r>
            <a:r>
              <a:rPr lang="en-US" altLang="zh-CN" sz="2200" dirty="0">
                <a:ea typeface="宋体" pitchFamily="2" charset="-122"/>
              </a:rPr>
              <a:t>footprint is </a:t>
            </a:r>
            <a:r>
              <a:rPr lang="en-US" altLang="zh-CN" sz="2200" dirty="0" smtClean="0">
                <a:ea typeface="宋体" pitchFamily="2" charset="-122"/>
              </a:rPr>
              <a:t>small (28KB)</a:t>
            </a:r>
            <a:endParaRPr lang="en-US" altLang="zh-CN" sz="2200" dirty="0">
              <a:ea typeface="宋体" pitchFamily="2" charset="-122"/>
            </a:endParaRPr>
          </a:p>
          <a:p>
            <a:pPr>
              <a:lnSpc>
                <a:spcPct val="90000"/>
              </a:lnSpc>
            </a:pPr>
            <a:r>
              <a:rPr lang="en-US" altLang="zh-CN" sz="2600" dirty="0" smtClean="0">
                <a:ea typeface="宋体" pitchFamily="2" charset="-122"/>
              </a:rPr>
              <a:t>Small </a:t>
            </a:r>
            <a:r>
              <a:rPr lang="en-US" altLang="zh-CN" sz="2600" dirty="0">
                <a:ea typeface="宋体" pitchFamily="2" charset="-122"/>
              </a:rPr>
              <a:t>kernel provides essential services in scheduling, interrupt dispatching and synchronization</a:t>
            </a:r>
          </a:p>
          <a:p>
            <a:r>
              <a:rPr lang="en-US" altLang="zh-CN" sz="2600" dirty="0" smtClean="0">
                <a:ea typeface="宋体" pitchFamily="2" charset="-122"/>
              </a:rPr>
              <a:t>Memory protection through hardware MMUs</a:t>
            </a:r>
          </a:p>
          <a:p>
            <a:pPr>
              <a:lnSpc>
                <a:spcPct val="90000"/>
              </a:lnSpc>
            </a:pPr>
            <a:r>
              <a:rPr lang="en-US" altLang="zh-CN" sz="2600" dirty="0" smtClean="0">
                <a:ea typeface="宋体" pitchFamily="2" charset="-122"/>
              </a:rPr>
              <a:t>Self-hosted system</a:t>
            </a:r>
          </a:p>
          <a:p>
            <a:pPr lvl="1">
              <a:lnSpc>
                <a:spcPct val="90000"/>
              </a:lnSpc>
            </a:pPr>
            <a:r>
              <a:rPr lang="en-US" altLang="zh-CN" sz="2200" dirty="0" smtClean="0">
                <a:ea typeface="宋体" pitchFamily="2" charset="-122"/>
              </a:rPr>
              <a:t>development can be done in the same machine as target execution </a:t>
            </a:r>
          </a:p>
          <a:p>
            <a:endParaRPr lang="en-US" altLang="zh-CN" sz="2600" dirty="0" smtClean="0">
              <a:ea typeface="宋体" pitchFamily="2" charset="-122"/>
            </a:endParaRPr>
          </a:p>
        </p:txBody>
      </p:sp>
    </p:spTree>
    <p:extLst>
      <p:ext uri="{BB962C8B-B14F-4D97-AF65-F5344CB8AC3E}">
        <p14:creationId xmlns:p14="http://schemas.microsoft.com/office/powerpoint/2010/main" val="7553545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dirty="0">
                <a:ea typeface="宋体" pitchFamily="2" charset="-122"/>
              </a:rPr>
              <a:t>Lynx </a:t>
            </a:r>
            <a:r>
              <a:rPr lang="en-US" altLang="zh-CN" dirty="0" smtClean="0">
                <a:ea typeface="宋体" pitchFamily="2" charset="-122"/>
              </a:rPr>
              <a:t>OS: KPIs</a:t>
            </a:r>
            <a:endParaRPr lang="en-US" altLang="zh-CN" dirty="0">
              <a:ea typeface="宋体" pitchFamily="2" charset="-122"/>
            </a:endParaRPr>
          </a:p>
        </p:txBody>
      </p:sp>
      <p:sp>
        <p:nvSpPr>
          <p:cNvPr id="11267" name="Rectangle 3"/>
          <p:cNvSpPr>
            <a:spLocks noGrp="1" noChangeArrowheads="1"/>
          </p:cNvSpPr>
          <p:nvPr>
            <p:ph type="body" idx="1"/>
          </p:nvPr>
        </p:nvSpPr>
        <p:spPr>
          <a:xfrm>
            <a:off x="381000" y="1371600"/>
            <a:ext cx="8229600" cy="4530725"/>
          </a:xfrm>
        </p:spPr>
        <p:txBody>
          <a:bodyPr>
            <a:normAutofit/>
          </a:bodyPr>
          <a:lstStyle/>
          <a:p>
            <a:pPr>
              <a:lnSpc>
                <a:spcPct val="90000"/>
              </a:lnSpc>
            </a:pPr>
            <a:r>
              <a:rPr lang="en-US" altLang="zh-CN" sz="2600" dirty="0" smtClean="0">
                <a:ea typeface="宋体" pitchFamily="2" charset="-122"/>
              </a:rPr>
              <a:t>Other services are provided by kernel lightweight service modules, called Kernel Plug-Ins (KPIs)</a:t>
            </a:r>
          </a:p>
          <a:p>
            <a:pPr lvl="1">
              <a:lnSpc>
                <a:spcPct val="90000"/>
              </a:lnSpc>
            </a:pPr>
            <a:r>
              <a:rPr lang="en-US" altLang="zh-CN" sz="2200" dirty="0" smtClean="0">
                <a:ea typeface="宋体" pitchFamily="2" charset="-122"/>
              </a:rPr>
              <a:t>New KPIs can be added to the microkernel and can be configured to support I/O, file systems, TCP/IP, streams and sockets</a:t>
            </a:r>
          </a:p>
          <a:p>
            <a:pPr>
              <a:lnSpc>
                <a:spcPct val="90000"/>
              </a:lnSpc>
            </a:pPr>
            <a:r>
              <a:rPr lang="en-US" altLang="zh-CN" sz="2600" dirty="0" smtClean="0">
                <a:ea typeface="宋体" pitchFamily="2" charset="-122"/>
              </a:rPr>
              <a:t>KPIs </a:t>
            </a:r>
            <a:r>
              <a:rPr lang="en-US" altLang="zh-CN" sz="2600" dirty="0">
                <a:ea typeface="宋体" pitchFamily="2" charset="-122"/>
              </a:rPr>
              <a:t>are multi-threaded, which means each KPI can create as many threads as it want</a:t>
            </a:r>
          </a:p>
          <a:p>
            <a:pPr>
              <a:lnSpc>
                <a:spcPct val="90000"/>
              </a:lnSpc>
            </a:pPr>
            <a:r>
              <a:rPr lang="en-US" altLang="zh-CN" sz="2600" dirty="0" smtClean="0">
                <a:ea typeface="宋体" pitchFamily="2" charset="-122"/>
              </a:rPr>
              <a:t>Inter-KPI </a:t>
            </a:r>
            <a:r>
              <a:rPr lang="en-US" altLang="zh-CN" sz="2600" dirty="0">
                <a:ea typeface="宋体" pitchFamily="2" charset="-122"/>
              </a:rPr>
              <a:t>communication incurs minimal </a:t>
            </a:r>
            <a:r>
              <a:rPr lang="en-US" altLang="zh-CN" sz="2600" dirty="0" smtClean="0">
                <a:ea typeface="宋体" pitchFamily="2" charset="-122"/>
              </a:rPr>
              <a:t>overhead, consuming </a:t>
            </a:r>
            <a:r>
              <a:rPr lang="en-US" altLang="zh-CN" sz="2600" dirty="0">
                <a:ea typeface="宋体" pitchFamily="2" charset="-122"/>
              </a:rPr>
              <a:t>only very few </a:t>
            </a:r>
            <a:r>
              <a:rPr lang="en-US" altLang="zh-CN" sz="2600" dirty="0" smtClean="0">
                <a:ea typeface="宋体" pitchFamily="2" charset="-122"/>
              </a:rPr>
              <a:t>instructions</a:t>
            </a:r>
            <a:endParaRPr lang="en-US" altLang="zh-CN" sz="2600" dirty="0">
              <a:ea typeface="宋体" pitchFamily="2" charset="-122"/>
            </a:endParaRPr>
          </a:p>
        </p:txBody>
      </p:sp>
    </p:spTree>
    <p:extLst>
      <p:ext uri="{BB962C8B-B14F-4D97-AF65-F5344CB8AC3E}">
        <p14:creationId xmlns:p14="http://schemas.microsoft.com/office/powerpoint/2010/main" val="28338837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dirty="0">
                <a:ea typeface="宋体" pitchFamily="2" charset="-122"/>
              </a:rPr>
              <a:t>Lynx OS </a:t>
            </a:r>
            <a:r>
              <a:rPr lang="en-US" altLang="zh-CN" dirty="0" smtClean="0">
                <a:ea typeface="宋体" pitchFamily="2" charset="-122"/>
              </a:rPr>
              <a:t>Interrupt Handling</a:t>
            </a:r>
            <a:endParaRPr lang="en-US" altLang="zh-CN" dirty="0">
              <a:ea typeface="宋体" pitchFamily="2" charset="-122"/>
            </a:endParaRPr>
          </a:p>
        </p:txBody>
      </p:sp>
      <p:sp>
        <p:nvSpPr>
          <p:cNvPr id="13315" name="Rectangle 3"/>
          <p:cNvSpPr>
            <a:spLocks noGrp="1" noChangeArrowheads="1"/>
          </p:cNvSpPr>
          <p:nvPr>
            <p:ph type="body" idx="1"/>
          </p:nvPr>
        </p:nvSpPr>
        <p:spPr>
          <a:xfrm>
            <a:off x="304800" y="1524000"/>
            <a:ext cx="8229600" cy="4530725"/>
          </a:xfrm>
        </p:spPr>
        <p:txBody>
          <a:bodyPr>
            <a:normAutofit/>
          </a:bodyPr>
          <a:lstStyle/>
          <a:p>
            <a:r>
              <a:rPr lang="en-US" altLang="zh-CN" sz="2600" dirty="0" smtClean="0">
                <a:ea typeface="宋体" pitchFamily="2" charset="-122"/>
              </a:rPr>
              <a:t>Each device driver has an interrupt handler and kernel thread</a:t>
            </a:r>
          </a:p>
          <a:p>
            <a:pPr lvl="1"/>
            <a:r>
              <a:rPr lang="en-US" altLang="zh-CN" sz="2200" dirty="0" smtClean="0">
                <a:ea typeface="宋体" pitchFamily="2" charset="-122"/>
              </a:rPr>
              <a:t>The </a:t>
            </a:r>
            <a:r>
              <a:rPr lang="en-US" altLang="zh-CN" sz="2200" dirty="0">
                <a:ea typeface="宋体" pitchFamily="2" charset="-122"/>
              </a:rPr>
              <a:t>interrupt handler carries the first step of interrupt </a:t>
            </a:r>
            <a:r>
              <a:rPr lang="en-US" altLang="zh-CN" sz="2200" dirty="0" smtClean="0">
                <a:ea typeface="宋体" pitchFamily="2" charset="-122"/>
              </a:rPr>
              <a:t>handling; If </a:t>
            </a:r>
            <a:r>
              <a:rPr lang="en-US" altLang="zh-CN" sz="2200" dirty="0">
                <a:ea typeface="宋体" pitchFamily="2" charset="-122"/>
              </a:rPr>
              <a:t>it does not complete the processing, it sets an asynchronous trap to the kernel</a:t>
            </a:r>
          </a:p>
          <a:p>
            <a:pPr lvl="1"/>
            <a:r>
              <a:rPr lang="en-US" altLang="zh-CN" sz="2200" dirty="0">
                <a:ea typeface="宋体" pitchFamily="2" charset="-122"/>
              </a:rPr>
              <a:t>Later, when kernel can respond to the software interrupt, it schedules an instance of the kernel thread to complete the interrupt processing</a:t>
            </a:r>
          </a:p>
        </p:txBody>
      </p:sp>
    </p:spTree>
    <p:extLst>
      <p:ext uri="{BB962C8B-B14F-4D97-AF65-F5344CB8AC3E}">
        <p14:creationId xmlns:p14="http://schemas.microsoft.com/office/powerpoint/2010/main" val="30164932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a:ea typeface="宋体" pitchFamily="2" charset="-122"/>
              </a:rPr>
              <a:t>QNX/ Neutrino</a:t>
            </a:r>
          </a:p>
        </p:txBody>
      </p:sp>
      <p:sp>
        <p:nvSpPr>
          <p:cNvPr id="14339" name="Rectangle 3"/>
          <p:cNvSpPr>
            <a:spLocks noGrp="1" noChangeArrowheads="1"/>
          </p:cNvSpPr>
          <p:nvPr>
            <p:ph type="body" idx="1"/>
          </p:nvPr>
        </p:nvSpPr>
        <p:spPr/>
        <p:txBody>
          <a:bodyPr/>
          <a:lstStyle/>
          <a:p>
            <a:pPr>
              <a:lnSpc>
                <a:spcPct val="90000"/>
              </a:lnSpc>
            </a:pPr>
            <a:r>
              <a:rPr lang="en-US" altLang="zh-CN" sz="2600" dirty="0">
                <a:ea typeface="宋体" pitchFamily="2" charset="-122"/>
              </a:rPr>
              <a:t>POSIX-compliant Unix-like real-time operating system.</a:t>
            </a:r>
          </a:p>
          <a:p>
            <a:pPr>
              <a:lnSpc>
                <a:spcPct val="90000"/>
              </a:lnSpc>
            </a:pPr>
            <a:r>
              <a:rPr lang="en-US" altLang="zh-CN" sz="2600" dirty="0">
                <a:ea typeface="宋体" pitchFamily="2" charset="-122"/>
              </a:rPr>
              <a:t>Microkernel design – kernel provides essential threads and real-time services</a:t>
            </a:r>
          </a:p>
          <a:p>
            <a:pPr>
              <a:lnSpc>
                <a:spcPct val="90000"/>
              </a:lnSpc>
            </a:pPr>
            <a:r>
              <a:rPr lang="en-US" altLang="zh-CN" sz="2600" dirty="0">
                <a:ea typeface="宋体" pitchFamily="2" charset="-122"/>
              </a:rPr>
              <a:t>use of a microkernel allows users (developers) to turn off any functionality they do not require without having to change the OS itself.</a:t>
            </a:r>
          </a:p>
          <a:p>
            <a:pPr>
              <a:lnSpc>
                <a:spcPct val="90000"/>
              </a:lnSpc>
            </a:pPr>
            <a:r>
              <a:rPr lang="en-US" altLang="zh-CN" sz="2600" dirty="0">
                <a:ea typeface="宋体" pitchFamily="2" charset="-122"/>
              </a:rPr>
              <a:t>The </a:t>
            </a:r>
            <a:r>
              <a:rPr lang="en-US" altLang="zh-CN" sz="2600" dirty="0" smtClean="0">
                <a:ea typeface="宋体" pitchFamily="2" charset="-122"/>
              </a:rPr>
              <a:t>kernel is </a:t>
            </a:r>
            <a:r>
              <a:rPr lang="en-US" altLang="zh-CN" sz="2600" dirty="0">
                <a:ea typeface="宋体" pitchFamily="2" charset="-122"/>
              </a:rPr>
              <a:t>quite </a:t>
            </a:r>
            <a:r>
              <a:rPr lang="en-US" altLang="zh-CN" sz="2600" dirty="0" smtClean="0">
                <a:ea typeface="宋体" pitchFamily="2" charset="-122"/>
              </a:rPr>
              <a:t>small (footprint is 12kb).</a:t>
            </a:r>
            <a:endParaRPr lang="en-US" altLang="zh-CN" sz="2600" dirty="0">
              <a:ea typeface="宋体" pitchFamily="2" charset="-122"/>
            </a:endParaRPr>
          </a:p>
        </p:txBody>
      </p:sp>
    </p:spTree>
    <p:extLst>
      <p:ext uri="{BB962C8B-B14F-4D97-AF65-F5344CB8AC3E}">
        <p14:creationId xmlns:p14="http://schemas.microsoft.com/office/powerpoint/2010/main" val="944941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CN">
                <a:ea typeface="宋体" pitchFamily="2" charset="-122"/>
              </a:rPr>
              <a:t>QNX/ Neutrino (contd..)</a:t>
            </a:r>
          </a:p>
        </p:txBody>
      </p:sp>
      <p:sp>
        <p:nvSpPr>
          <p:cNvPr id="88067" name="Rectangle 3"/>
          <p:cNvSpPr>
            <a:spLocks noGrp="1" noChangeArrowheads="1"/>
          </p:cNvSpPr>
          <p:nvPr>
            <p:ph type="body" idx="1"/>
          </p:nvPr>
        </p:nvSpPr>
        <p:spPr/>
        <p:txBody>
          <a:bodyPr/>
          <a:lstStyle/>
          <a:p>
            <a:r>
              <a:rPr lang="en-US" altLang="zh-CN" sz="2600" dirty="0" smtClean="0">
                <a:ea typeface="宋体" pitchFamily="2" charset="-122"/>
              </a:rPr>
              <a:t>Typical Microkernel:</a:t>
            </a:r>
          </a:p>
          <a:p>
            <a:pPr lvl="1"/>
            <a:r>
              <a:rPr lang="en-US" altLang="zh-CN" sz="2200" dirty="0" smtClean="0">
                <a:ea typeface="宋体" pitchFamily="2" charset="-122"/>
              </a:rPr>
              <a:t>Every </a:t>
            </a:r>
            <a:r>
              <a:rPr lang="en-US" altLang="zh-CN" sz="2200" dirty="0">
                <a:ea typeface="宋体" pitchFamily="2" charset="-122"/>
              </a:rPr>
              <a:t>driver, application, protocol stack, and file system runs outside the kernel, in the safety of memory-protected user space.</a:t>
            </a:r>
          </a:p>
          <a:p>
            <a:pPr lvl="1"/>
            <a:r>
              <a:rPr lang="en-US" altLang="zh-CN" sz="2200" dirty="0">
                <a:ea typeface="宋体" pitchFamily="2" charset="-122"/>
              </a:rPr>
              <a:t>As a result, virtually any component can fail - and be automatically restarted -without affecting other components or the kernel.</a:t>
            </a:r>
          </a:p>
          <a:p>
            <a:r>
              <a:rPr lang="en-US" altLang="zh-CN" sz="2600" dirty="0">
                <a:ea typeface="宋体" pitchFamily="2" charset="-122"/>
              </a:rPr>
              <a:t>Maximize application portability with extensive support for the POSIX standard, which lets you quickly migrate Linux, Unix, and other open source programs</a:t>
            </a:r>
          </a:p>
        </p:txBody>
      </p:sp>
    </p:spTree>
    <p:extLst>
      <p:ext uri="{BB962C8B-B14F-4D97-AF65-F5344CB8AC3E}">
        <p14:creationId xmlns:p14="http://schemas.microsoft.com/office/powerpoint/2010/main" val="38167058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CN" dirty="0">
                <a:ea typeface="宋体" pitchFamily="2" charset="-122"/>
              </a:rPr>
              <a:t>QNX/ Neutrino (contd..)</a:t>
            </a:r>
          </a:p>
        </p:txBody>
      </p:sp>
      <p:sp>
        <p:nvSpPr>
          <p:cNvPr id="15363" name="Rectangle 3"/>
          <p:cNvSpPr>
            <a:spLocks noGrp="1" noChangeArrowheads="1"/>
          </p:cNvSpPr>
          <p:nvPr>
            <p:ph type="body" idx="1"/>
          </p:nvPr>
        </p:nvSpPr>
        <p:spPr>
          <a:xfrm>
            <a:off x="457200" y="1295400"/>
            <a:ext cx="8229600" cy="4530725"/>
          </a:xfrm>
        </p:spPr>
        <p:txBody>
          <a:bodyPr/>
          <a:lstStyle/>
          <a:p>
            <a:r>
              <a:rPr lang="en-US" altLang="zh-CN" dirty="0">
                <a:ea typeface="宋体" pitchFamily="2" charset="-122"/>
              </a:rPr>
              <a:t>QNX is a message passing operating system</a:t>
            </a:r>
          </a:p>
          <a:p>
            <a:pPr lvl="1"/>
            <a:r>
              <a:rPr lang="en-US" altLang="zh-CN" dirty="0">
                <a:ea typeface="宋体" pitchFamily="2" charset="-122"/>
              </a:rPr>
              <a:t>Messages are basic means of </a:t>
            </a:r>
            <a:r>
              <a:rPr lang="en-US" altLang="zh-CN" dirty="0" smtClean="0">
                <a:ea typeface="宋体" pitchFamily="2" charset="-122"/>
              </a:rPr>
              <a:t>IPC </a:t>
            </a:r>
            <a:r>
              <a:rPr lang="en-US" altLang="zh-CN" dirty="0">
                <a:ea typeface="宋体" pitchFamily="2" charset="-122"/>
              </a:rPr>
              <a:t>among </a:t>
            </a:r>
            <a:r>
              <a:rPr lang="en-US" altLang="zh-CN" dirty="0" smtClean="0">
                <a:ea typeface="宋体" pitchFamily="2" charset="-122"/>
              </a:rPr>
              <a:t>threads</a:t>
            </a:r>
            <a:endParaRPr lang="en-US" altLang="zh-CN" dirty="0">
              <a:ea typeface="宋体" pitchFamily="2" charset="-122"/>
            </a:endParaRPr>
          </a:p>
          <a:p>
            <a:pPr lvl="1"/>
            <a:r>
              <a:rPr lang="en-US" altLang="zh-CN" dirty="0">
                <a:ea typeface="宋体" pitchFamily="2" charset="-122"/>
              </a:rPr>
              <a:t>Follows a message based priority tracking </a:t>
            </a:r>
            <a:r>
              <a:rPr lang="en-US" altLang="zh-CN" dirty="0" smtClean="0">
                <a:ea typeface="宋体" pitchFamily="2" charset="-122"/>
              </a:rPr>
              <a:t>feature</a:t>
            </a:r>
          </a:p>
          <a:p>
            <a:pPr lvl="2"/>
            <a:r>
              <a:rPr lang="en-US" altLang="zh-CN" dirty="0" err="1" smtClean="0">
                <a:ea typeface="宋体" pitchFamily="2" charset="-122"/>
              </a:rPr>
              <a:t>Msg</a:t>
            </a:r>
            <a:r>
              <a:rPr lang="en-US" altLang="zh-CN" dirty="0" smtClean="0">
                <a:ea typeface="宋体" pitchFamily="2" charset="-122"/>
              </a:rPr>
              <a:t> receiver priority is determined by </a:t>
            </a:r>
            <a:r>
              <a:rPr lang="en-US" altLang="zh-CN" dirty="0" err="1" smtClean="0">
                <a:ea typeface="宋体" pitchFamily="2" charset="-122"/>
              </a:rPr>
              <a:t>msg</a:t>
            </a:r>
            <a:r>
              <a:rPr lang="en-US" altLang="zh-CN" dirty="0" smtClean="0">
                <a:ea typeface="宋体" pitchFamily="2" charset="-122"/>
              </a:rPr>
              <a:t> sender priority</a:t>
            </a:r>
            <a:endParaRPr lang="en-US" altLang="zh-CN" dirty="0">
              <a:ea typeface="宋体" pitchFamily="2" charset="-122"/>
            </a:endParaRPr>
          </a:p>
          <a:p>
            <a:pPr lvl="1"/>
            <a:endParaRPr lang="en-US" altLang="zh-CN" dirty="0">
              <a:ea typeface="宋体" pitchFamily="2" charset="-122"/>
            </a:endParaRPr>
          </a:p>
        </p:txBody>
      </p:sp>
    </p:spTree>
    <p:extLst>
      <p:ext uri="{BB962C8B-B14F-4D97-AF65-F5344CB8AC3E}">
        <p14:creationId xmlns:p14="http://schemas.microsoft.com/office/powerpoint/2010/main" val="19499615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a:ea typeface="宋体" pitchFamily="2" charset="-122"/>
              </a:rPr>
              <a:t>VxWorks</a:t>
            </a:r>
          </a:p>
        </p:txBody>
      </p:sp>
      <p:sp>
        <p:nvSpPr>
          <p:cNvPr id="18435" name="Rectangle 3"/>
          <p:cNvSpPr>
            <a:spLocks noGrp="1" noChangeArrowheads="1"/>
          </p:cNvSpPr>
          <p:nvPr>
            <p:ph type="body" idx="1"/>
          </p:nvPr>
        </p:nvSpPr>
        <p:spPr>
          <a:xfrm>
            <a:off x="165253" y="1295401"/>
            <a:ext cx="8978747" cy="918990"/>
          </a:xfrm>
        </p:spPr>
        <p:txBody>
          <a:bodyPr>
            <a:normAutofit fontScale="77500" lnSpcReduction="20000"/>
          </a:bodyPr>
          <a:lstStyle/>
          <a:p>
            <a:r>
              <a:rPr lang="en-US" altLang="zh-CN" sz="2600" dirty="0" smtClean="0">
                <a:ea typeface="宋体" pitchFamily="2" charset="-122"/>
              </a:rPr>
              <a:t>From Wind River (part of Intel)</a:t>
            </a:r>
            <a:endParaRPr lang="en-US" altLang="zh-CN" sz="2600" dirty="0">
              <a:ea typeface="宋体" pitchFamily="2" charset="-122"/>
            </a:endParaRPr>
          </a:p>
          <a:p>
            <a:r>
              <a:rPr lang="en-US" altLang="zh-CN" sz="2600" dirty="0" smtClean="0">
                <a:ea typeface="宋体" pitchFamily="2" charset="-122"/>
              </a:rPr>
              <a:t>The </a:t>
            </a:r>
            <a:r>
              <a:rPr lang="en-US" altLang="zh-CN" sz="2600" dirty="0">
                <a:ea typeface="宋体" pitchFamily="2" charset="-122"/>
              </a:rPr>
              <a:t>core </a:t>
            </a:r>
            <a:r>
              <a:rPr lang="en-US" altLang="zh-CN" sz="2600" dirty="0" smtClean="0">
                <a:ea typeface="宋体" pitchFamily="2" charset="-122"/>
              </a:rPr>
              <a:t>attributes: </a:t>
            </a:r>
            <a:r>
              <a:rPr lang="en-US" altLang="zh-CN" sz="2600" dirty="0">
                <a:ea typeface="宋体" pitchFamily="2" charset="-122"/>
              </a:rPr>
              <a:t>high performance, reliability, determinism, low latency and scalability.</a:t>
            </a:r>
          </a:p>
          <a:p>
            <a:endParaRPr lang="en-US" altLang="zh-CN" sz="2600" dirty="0">
              <a:ea typeface="宋体" pitchFamily="2" charset="-122"/>
            </a:endParaRPr>
          </a:p>
          <a:p>
            <a:pPr lvl="1"/>
            <a:endParaRPr lang="en-US" altLang="zh-CN" dirty="0">
              <a:ea typeface="宋体" pitchFamily="2" charset="-122"/>
            </a:endParaRPr>
          </a:p>
        </p:txBody>
      </p:sp>
      <p:sp>
        <p:nvSpPr>
          <p:cNvPr id="30" name="Rectangle 3"/>
          <p:cNvSpPr>
            <a:spLocks noChangeArrowheads="1"/>
          </p:cNvSpPr>
          <p:nvPr/>
        </p:nvSpPr>
        <p:spPr bwMode="auto">
          <a:xfrm>
            <a:off x="838200" y="2209800"/>
            <a:ext cx="7848600" cy="4419600"/>
          </a:xfrm>
          <a:prstGeom prst="rect">
            <a:avLst/>
          </a:prstGeom>
          <a:solidFill>
            <a:srgbClr val="FFFFFF"/>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1" name="Line 6"/>
          <p:cNvSpPr>
            <a:spLocks noChangeShapeType="1"/>
          </p:cNvSpPr>
          <p:nvPr/>
        </p:nvSpPr>
        <p:spPr bwMode="auto">
          <a:xfrm>
            <a:off x="838200" y="5410200"/>
            <a:ext cx="7848600" cy="0"/>
          </a:xfrm>
          <a:prstGeom prst="line">
            <a:avLst/>
          </a:prstGeom>
          <a:noFill/>
          <a:ln w="9525">
            <a:solidFill>
              <a:srgbClr val="000000"/>
            </a:solidFill>
            <a:miter lim="800000"/>
            <a:headEnd/>
            <a:tailEnd/>
          </a:ln>
          <a:effec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2" name="Line 7"/>
          <p:cNvSpPr>
            <a:spLocks noChangeShapeType="1"/>
          </p:cNvSpPr>
          <p:nvPr/>
        </p:nvSpPr>
        <p:spPr bwMode="auto">
          <a:xfrm>
            <a:off x="838200" y="4648200"/>
            <a:ext cx="7848600" cy="0"/>
          </a:xfrm>
          <a:prstGeom prst="line">
            <a:avLst/>
          </a:prstGeom>
          <a:noFill/>
          <a:ln w="9525">
            <a:solidFill>
              <a:srgbClr val="000000"/>
            </a:solidFill>
            <a:miter lim="800000"/>
            <a:headEnd/>
            <a:tailEnd/>
          </a:ln>
          <a:effec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3" name="Line 10"/>
          <p:cNvSpPr>
            <a:spLocks noChangeShapeType="1"/>
          </p:cNvSpPr>
          <p:nvPr/>
        </p:nvSpPr>
        <p:spPr bwMode="auto">
          <a:xfrm>
            <a:off x="838200" y="3886200"/>
            <a:ext cx="7848600" cy="0"/>
          </a:xfrm>
          <a:prstGeom prst="line">
            <a:avLst/>
          </a:prstGeom>
          <a:noFill/>
          <a:ln w="9525">
            <a:solidFill>
              <a:srgbClr val="000000"/>
            </a:solidFill>
            <a:miter lim="800000"/>
            <a:headEnd/>
            <a:tailEnd/>
          </a:ln>
          <a:effec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4" name="Line 14"/>
          <p:cNvSpPr>
            <a:spLocks noChangeShapeType="1"/>
          </p:cNvSpPr>
          <p:nvPr/>
        </p:nvSpPr>
        <p:spPr bwMode="auto">
          <a:xfrm>
            <a:off x="838200" y="3124200"/>
            <a:ext cx="7848600" cy="0"/>
          </a:xfrm>
          <a:prstGeom prst="line">
            <a:avLst/>
          </a:prstGeom>
          <a:noFill/>
          <a:ln w="9525">
            <a:solidFill>
              <a:srgbClr val="000000"/>
            </a:solidFill>
            <a:miter lim="800000"/>
            <a:headEnd/>
            <a:tailEnd/>
          </a:ln>
          <a:effec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5" name="Line 15"/>
          <p:cNvSpPr>
            <a:spLocks noChangeShapeType="1"/>
          </p:cNvSpPr>
          <p:nvPr/>
        </p:nvSpPr>
        <p:spPr bwMode="auto">
          <a:xfrm>
            <a:off x="3429000" y="3124200"/>
            <a:ext cx="0" cy="1524000"/>
          </a:xfrm>
          <a:prstGeom prst="line">
            <a:avLst/>
          </a:prstGeom>
          <a:noFill/>
          <a:ln w="9525">
            <a:solidFill>
              <a:srgbClr val="000000"/>
            </a:solidFill>
            <a:miter lim="800000"/>
            <a:headEnd/>
            <a:tailEnd/>
          </a:ln>
          <a:effec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6" name="Line 16"/>
          <p:cNvSpPr>
            <a:spLocks noChangeShapeType="1"/>
          </p:cNvSpPr>
          <p:nvPr/>
        </p:nvSpPr>
        <p:spPr bwMode="auto">
          <a:xfrm>
            <a:off x="6248400" y="3124200"/>
            <a:ext cx="0" cy="1524000"/>
          </a:xfrm>
          <a:prstGeom prst="line">
            <a:avLst/>
          </a:prstGeom>
          <a:noFill/>
          <a:ln w="9525">
            <a:solidFill>
              <a:srgbClr val="000000"/>
            </a:solidFill>
            <a:miter lim="800000"/>
            <a:headEnd/>
            <a:tailEnd/>
          </a:ln>
          <a:effec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7" name="Rectangle 17"/>
          <p:cNvSpPr>
            <a:spLocks noChangeArrowheads="1"/>
          </p:cNvSpPr>
          <p:nvPr/>
        </p:nvSpPr>
        <p:spPr bwMode="auto">
          <a:xfrm>
            <a:off x="2590800" y="5715000"/>
            <a:ext cx="4495800" cy="609600"/>
          </a:xfrm>
          <a:prstGeom prst="rect">
            <a:avLst/>
          </a:prstGeom>
          <a:solidFill>
            <a:srgbClr val="FFFFFF"/>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8" name="Text Box 19"/>
          <p:cNvSpPr txBox="1">
            <a:spLocks noChangeArrowheads="1"/>
          </p:cNvSpPr>
          <p:nvPr/>
        </p:nvSpPr>
        <p:spPr bwMode="auto">
          <a:xfrm>
            <a:off x="1828800" y="2362200"/>
            <a:ext cx="5486400" cy="396875"/>
          </a:xfrm>
          <a:prstGeom prst="rect">
            <a:avLst/>
          </a:prstGeom>
          <a:noFill/>
          <a:ln w="9525">
            <a:noFill/>
            <a:miter lim="800000"/>
            <a:headEnd/>
            <a:tailEnd/>
          </a:ln>
          <a:effectLst/>
        </p:spPr>
        <p:txBody>
          <a:bodyPr>
            <a:spAutoFit/>
          </a:bodyPr>
          <a:lstStyle/>
          <a:p>
            <a:pPr>
              <a:spcBef>
                <a:spcPct val="50000"/>
              </a:spcBef>
            </a:pPr>
            <a:r>
              <a:rPr lang="en-US" altLang="zh-CN" sz="2000">
                <a:ea typeface="宋体" pitchFamily="2" charset="-122"/>
              </a:rPr>
              <a:t>Real-Time Embedded Application</a:t>
            </a:r>
          </a:p>
        </p:txBody>
      </p:sp>
      <p:sp>
        <p:nvSpPr>
          <p:cNvPr id="39" name="Text Box 20"/>
          <p:cNvSpPr txBox="1">
            <a:spLocks noChangeArrowheads="1"/>
          </p:cNvSpPr>
          <p:nvPr/>
        </p:nvSpPr>
        <p:spPr bwMode="auto">
          <a:xfrm>
            <a:off x="1143000" y="3352800"/>
            <a:ext cx="2057400" cy="396875"/>
          </a:xfrm>
          <a:prstGeom prst="rect">
            <a:avLst/>
          </a:prstGeom>
          <a:noFill/>
          <a:ln w="9525">
            <a:noFill/>
            <a:miter lim="800000"/>
            <a:headEnd/>
            <a:tailEnd/>
          </a:ln>
          <a:effectLst/>
        </p:spPr>
        <p:txBody>
          <a:bodyPr>
            <a:spAutoFit/>
          </a:bodyPr>
          <a:lstStyle/>
          <a:p>
            <a:pPr>
              <a:spcBef>
                <a:spcPct val="50000"/>
              </a:spcBef>
            </a:pPr>
            <a:r>
              <a:rPr lang="en-US" altLang="zh-CN" sz="2000">
                <a:ea typeface="宋体" pitchFamily="2" charset="-122"/>
              </a:rPr>
              <a:t>Graphics</a:t>
            </a:r>
          </a:p>
        </p:txBody>
      </p:sp>
      <p:sp>
        <p:nvSpPr>
          <p:cNvPr id="40" name="Text Box 21"/>
          <p:cNvSpPr txBox="1">
            <a:spLocks noChangeArrowheads="1"/>
          </p:cNvSpPr>
          <p:nvPr/>
        </p:nvSpPr>
        <p:spPr bwMode="auto">
          <a:xfrm>
            <a:off x="3581400" y="3352800"/>
            <a:ext cx="2209800" cy="396875"/>
          </a:xfrm>
          <a:prstGeom prst="rect">
            <a:avLst/>
          </a:prstGeom>
          <a:noFill/>
          <a:ln w="9525">
            <a:noFill/>
            <a:miter lim="800000"/>
            <a:headEnd/>
            <a:tailEnd/>
          </a:ln>
          <a:effectLst/>
        </p:spPr>
        <p:txBody>
          <a:bodyPr>
            <a:spAutoFit/>
          </a:bodyPr>
          <a:lstStyle/>
          <a:p>
            <a:pPr>
              <a:spcBef>
                <a:spcPct val="50000"/>
              </a:spcBef>
            </a:pPr>
            <a:r>
              <a:rPr lang="en-US" altLang="zh-CN" sz="2000">
                <a:ea typeface="宋体" pitchFamily="2" charset="-122"/>
              </a:rPr>
              <a:t>Multiprocessing   </a:t>
            </a:r>
          </a:p>
        </p:txBody>
      </p:sp>
      <p:sp>
        <p:nvSpPr>
          <p:cNvPr id="41" name="Text Box 22"/>
          <p:cNvSpPr txBox="1">
            <a:spLocks noChangeArrowheads="1"/>
          </p:cNvSpPr>
          <p:nvPr/>
        </p:nvSpPr>
        <p:spPr bwMode="auto">
          <a:xfrm>
            <a:off x="6477000" y="3276600"/>
            <a:ext cx="1828800" cy="396875"/>
          </a:xfrm>
          <a:prstGeom prst="rect">
            <a:avLst/>
          </a:prstGeom>
          <a:noFill/>
          <a:ln w="9525">
            <a:noFill/>
            <a:miter lim="800000"/>
            <a:headEnd/>
            <a:tailEnd/>
          </a:ln>
          <a:effectLst/>
        </p:spPr>
        <p:txBody>
          <a:bodyPr>
            <a:spAutoFit/>
          </a:bodyPr>
          <a:lstStyle/>
          <a:p>
            <a:pPr>
              <a:spcBef>
                <a:spcPct val="50000"/>
              </a:spcBef>
            </a:pPr>
            <a:r>
              <a:rPr lang="en-US" altLang="zh-CN" sz="2000">
                <a:ea typeface="宋体" pitchFamily="2" charset="-122"/>
              </a:rPr>
              <a:t>Internet</a:t>
            </a:r>
          </a:p>
        </p:txBody>
      </p:sp>
      <p:sp>
        <p:nvSpPr>
          <p:cNvPr id="42" name="Text Box 23"/>
          <p:cNvSpPr txBox="1">
            <a:spLocks noChangeArrowheads="1"/>
          </p:cNvSpPr>
          <p:nvPr/>
        </p:nvSpPr>
        <p:spPr bwMode="auto">
          <a:xfrm>
            <a:off x="1143000" y="4038600"/>
            <a:ext cx="2209800" cy="396875"/>
          </a:xfrm>
          <a:prstGeom prst="rect">
            <a:avLst/>
          </a:prstGeom>
          <a:noFill/>
          <a:ln w="9525">
            <a:noFill/>
            <a:miter lim="800000"/>
            <a:headEnd/>
            <a:tailEnd/>
          </a:ln>
          <a:effectLst/>
        </p:spPr>
        <p:txBody>
          <a:bodyPr>
            <a:spAutoFit/>
          </a:bodyPr>
          <a:lstStyle/>
          <a:p>
            <a:pPr>
              <a:spcBef>
                <a:spcPct val="50000"/>
              </a:spcBef>
            </a:pPr>
            <a:r>
              <a:rPr lang="en-US" altLang="zh-CN" sz="2000">
                <a:ea typeface="宋体" pitchFamily="2" charset="-122"/>
              </a:rPr>
              <a:t>Java Support</a:t>
            </a:r>
          </a:p>
        </p:txBody>
      </p:sp>
      <p:sp>
        <p:nvSpPr>
          <p:cNvPr id="43" name="Text Box 24"/>
          <p:cNvSpPr txBox="1">
            <a:spLocks noChangeArrowheads="1"/>
          </p:cNvSpPr>
          <p:nvPr/>
        </p:nvSpPr>
        <p:spPr bwMode="auto">
          <a:xfrm>
            <a:off x="3657600" y="4038600"/>
            <a:ext cx="2133600" cy="396875"/>
          </a:xfrm>
          <a:prstGeom prst="rect">
            <a:avLst/>
          </a:prstGeom>
          <a:noFill/>
          <a:ln w="9525">
            <a:noFill/>
            <a:miter lim="800000"/>
            <a:headEnd/>
            <a:tailEnd/>
          </a:ln>
          <a:effectLst/>
        </p:spPr>
        <p:txBody>
          <a:bodyPr>
            <a:spAutoFit/>
          </a:bodyPr>
          <a:lstStyle/>
          <a:p>
            <a:pPr>
              <a:spcBef>
                <a:spcPct val="50000"/>
              </a:spcBef>
            </a:pPr>
            <a:r>
              <a:rPr lang="en-US" altLang="zh-CN" sz="2000">
                <a:ea typeface="宋体" pitchFamily="2" charset="-122"/>
              </a:rPr>
              <a:t>POSIX Library</a:t>
            </a:r>
          </a:p>
        </p:txBody>
      </p:sp>
      <p:sp>
        <p:nvSpPr>
          <p:cNvPr id="44" name="Text Box 25"/>
          <p:cNvSpPr txBox="1">
            <a:spLocks noChangeArrowheads="1"/>
          </p:cNvSpPr>
          <p:nvPr/>
        </p:nvSpPr>
        <p:spPr bwMode="auto">
          <a:xfrm>
            <a:off x="6324600" y="4038600"/>
            <a:ext cx="1828800" cy="396875"/>
          </a:xfrm>
          <a:prstGeom prst="rect">
            <a:avLst/>
          </a:prstGeom>
          <a:noFill/>
          <a:ln w="9525">
            <a:noFill/>
            <a:miter lim="800000"/>
            <a:headEnd/>
            <a:tailEnd/>
          </a:ln>
          <a:effectLst/>
        </p:spPr>
        <p:txBody>
          <a:bodyPr>
            <a:spAutoFit/>
          </a:bodyPr>
          <a:lstStyle/>
          <a:p>
            <a:pPr>
              <a:spcBef>
                <a:spcPct val="50000"/>
              </a:spcBef>
            </a:pPr>
            <a:r>
              <a:rPr lang="en-US" altLang="zh-CN" sz="2000">
                <a:ea typeface="宋体" pitchFamily="2" charset="-122"/>
              </a:rPr>
              <a:t>File System</a:t>
            </a:r>
          </a:p>
        </p:txBody>
      </p:sp>
      <p:sp>
        <p:nvSpPr>
          <p:cNvPr id="45" name="Text Box 26"/>
          <p:cNvSpPr txBox="1">
            <a:spLocks noChangeArrowheads="1"/>
          </p:cNvSpPr>
          <p:nvPr/>
        </p:nvSpPr>
        <p:spPr bwMode="auto">
          <a:xfrm>
            <a:off x="1295400" y="4800600"/>
            <a:ext cx="6096000" cy="457200"/>
          </a:xfrm>
          <a:prstGeom prst="rect">
            <a:avLst/>
          </a:prstGeom>
          <a:noFill/>
          <a:ln w="9525">
            <a:noFill/>
            <a:miter lim="800000"/>
            <a:headEnd/>
            <a:tailEnd/>
          </a:ln>
          <a:effec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46" name="Text Box 27"/>
          <p:cNvSpPr txBox="1">
            <a:spLocks noChangeArrowheads="1"/>
          </p:cNvSpPr>
          <p:nvPr/>
        </p:nvSpPr>
        <p:spPr bwMode="auto">
          <a:xfrm>
            <a:off x="1219200" y="4876800"/>
            <a:ext cx="5486400" cy="457200"/>
          </a:xfrm>
          <a:prstGeom prst="rect">
            <a:avLst/>
          </a:prstGeom>
          <a:noFill/>
          <a:ln w="9525">
            <a:noFill/>
            <a:miter lim="800000"/>
            <a:headEnd/>
            <a:tailEnd/>
          </a:ln>
          <a:effec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47" name="Text Box 28"/>
          <p:cNvSpPr txBox="1">
            <a:spLocks noChangeArrowheads="1"/>
          </p:cNvSpPr>
          <p:nvPr/>
        </p:nvSpPr>
        <p:spPr bwMode="auto">
          <a:xfrm>
            <a:off x="1143000" y="4876800"/>
            <a:ext cx="6629400" cy="457200"/>
          </a:xfrm>
          <a:prstGeom prst="rect">
            <a:avLst/>
          </a:prstGeom>
          <a:noFill/>
          <a:ln w="9525">
            <a:noFill/>
            <a:miter lim="800000"/>
            <a:headEnd/>
            <a:tailEnd/>
          </a:ln>
          <a:effec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48" name="Text Box 29"/>
          <p:cNvSpPr txBox="1">
            <a:spLocks noChangeArrowheads="1"/>
          </p:cNvSpPr>
          <p:nvPr/>
        </p:nvSpPr>
        <p:spPr bwMode="auto">
          <a:xfrm>
            <a:off x="1066800" y="4876800"/>
            <a:ext cx="6858000" cy="457200"/>
          </a:xfrm>
          <a:prstGeom prst="rect">
            <a:avLst/>
          </a:prstGeom>
          <a:noFill/>
          <a:ln w="9525">
            <a:noFill/>
            <a:miter lim="800000"/>
            <a:headEnd/>
            <a:tailEnd/>
          </a:ln>
          <a:effec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49" name="Text Box 30"/>
          <p:cNvSpPr txBox="1">
            <a:spLocks noChangeArrowheads="1"/>
          </p:cNvSpPr>
          <p:nvPr/>
        </p:nvSpPr>
        <p:spPr bwMode="auto">
          <a:xfrm>
            <a:off x="1066800" y="4953000"/>
            <a:ext cx="6553200" cy="396875"/>
          </a:xfrm>
          <a:prstGeom prst="rect">
            <a:avLst/>
          </a:prstGeom>
          <a:noFill/>
          <a:ln w="9525">
            <a:noFill/>
            <a:miter lim="800000"/>
            <a:headEnd/>
            <a:tailEnd/>
          </a:ln>
          <a:effectLst/>
        </p:spPr>
        <p:txBody>
          <a:bodyPr>
            <a:spAutoFit/>
          </a:bodyPr>
          <a:lstStyle/>
          <a:p>
            <a:pPr>
              <a:spcBef>
                <a:spcPct val="50000"/>
              </a:spcBef>
            </a:pPr>
            <a:r>
              <a:rPr lang="en-US" altLang="zh-CN" sz="2000">
                <a:ea typeface="宋体" pitchFamily="2" charset="-122"/>
              </a:rPr>
              <a:t>WindNet Networking</a:t>
            </a:r>
          </a:p>
        </p:txBody>
      </p:sp>
      <p:sp>
        <p:nvSpPr>
          <p:cNvPr id="50" name="Text Box 32"/>
          <p:cNvSpPr txBox="1">
            <a:spLocks noChangeArrowheads="1"/>
          </p:cNvSpPr>
          <p:nvPr/>
        </p:nvSpPr>
        <p:spPr bwMode="auto">
          <a:xfrm>
            <a:off x="2971800" y="5791200"/>
            <a:ext cx="3962400" cy="457200"/>
          </a:xfrm>
          <a:prstGeom prst="rect">
            <a:avLst/>
          </a:prstGeom>
          <a:noFill/>
          <a:ln w="9525">
            <a:noFill/>
            <a:miter lim="800000"/>
            <a:headEnd/>
            <a:tailEnd/>
          </a:ln>
          <a:effec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51" name="Text Box 33"/>
          <p:cNvSpPr txBox="1">
            <a:spLocks noChangeArrowheads="1"/>
          </p:cNvSpPr>
          <p:nvPr/>
        </p:nvSpPr>
        <p:spPr bwMode="auto">
          <a:xfrm>
            <a:off x="2895600" y="5867400"/>
            <a:ext cx="4114800" cy="457200"/>
          </a:xfrm>
          <a:prstGeom prst="rect">
            <a:avLst/>
          </a:prstGeom>
          <a:noFill/>
          <a:ln w="9525">
            <a:noFill/>
            <a:miter lim="800000"/>
            <a:headEnd/>
            <a:tailEnd/>
          </a:ln>
          <a:effec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endParaRPr kumimoji="0" lang="zh-CN" altLang="zh-CN" sz="1800" b="0" i="0" u="none" strike="noStrike" kern="0" cap="none" spc="0" normalizeH="0" baseline="0" noProof="0" smtClean="0">
              <a:ln>
                <a:noFill/>
              </a:ln>
              <a:solidFill>
                <a:sysClr val="windowText" lastClr="000000"/>
              </a:solidFill>
              <a:effectLst/>
              <a:uLnTx/>
              <a:uFillTx/>
            </a:endParaRPr>
          </a:p>
        </p:txBody>
      </p:sp>
      <p:sp>
        <p:nvSpPr>
          <p:cNvPr id="52" name="Text Box 35"/>
          <p:cNvSpPr txBox="1">
            <a:spLocks noChangeArrowheads="1"/>
          </p:cNvSpPr>
          <p:nvPr/>
        </p:nvSpPr>
        <p:spPr bwMode="auto">
          <a:xfrm>
            <a:off x="2743200" y="5867400"/>
            <a:ext cx="4114800" cy="396875"/>
          </a:xfrm>
          <a:prstGeom prst="rect">
            <a:avLst/>
          </a:prstGeom>
          <a:noFill/>
          <a:ln w="9525">
            <a:noFill/>
            <a:miter lim="800000"/>
            <a:headEnd/>
            <a:tailEnd/>
          </a:ln>
          <a:effectLst/>
        </p:spPr>
        <p:txBody>
          <a:bodyPr>
            <a:spAutoFit/>
          </a:bodyPr>
          <a:lstStyle/>
          <a:p>
            <a:pPr>
              <a:spcBef>
                <a:spcPct val="50000"/>
              </a:spcBef>
            </a:pPr>
            <a:r>
              <a:rPr lang="en-US" altLang="zh-CN" sz="2000" b="1" dirty="0">
                <a:solidFill>
                  <a:srgbClr val="FF3300"/>
                </a:solidFill>
                <a:ea typeface="宋体" pitchFamily="2" charset="-122"/>
              </a:rPr>
              <a:t>Wind </a:t>
            </a:r>
            <a:r>
              <a:rPr lang="en-US" altLang="zh-CN" sz="2000" b="1" dirty="0" smtClean="0">
                <a:solidFill>
                  <a:srgbClr val="FF3300"/>
                </a:solidFill>
                <a:ea typeface="宋体" pitchFamily="2" charset="-122"/>
              </a:rPr>
              <a:t>Microkernel</a:t>
            </a:r>
            <a:endParaRPr lang="en-US" altLang="zh-CN" sz="2000" b="1" dirty="0">
              <a:solidFill>
                <a:srgbClr val="FF3300"/>
              </a:solidFill>
              <a:ea typeface="宋体" pitchFamily="2" charset="-122"/>
            </a:endParaRPr>
          </a:p>
        </p:txBody>
      </p:sp>
      <p:sp>
        <p:nvSpPr>
          <p:cNvPr id="53" name="Text Box 36"/>
          <p:cNvSpPr txBox="1">
            <a:spLocks noChangeArrowheads="1"/>
          </p:cNvSpPr>
          <p:nvPr/>
        </p:nvSpPr>
        <p:spPr bwMode="auto">
          <a:xfrm>
            <a:off x="914400" y="5715000"/>
            <a:ext cx="1524000" cy="396875"/>
          </a:xfrm>
          <a:prstGeom prst="rect">
            <a:avLst/>
          </a:prstGeom>
          <a:noFill/>
          <a:ln w="9525">
            <a:noFill/>
            <a:miter lim="800000"/>
            <a:headEnd/>
            <a:tailEnd/>
          </a:ln>
          <a:effectLst/>
        </p:spPr>
        <p:txBody>
          <a:bodyPr>
            <a:spAutoFit/>
          </a:bodyPr>
          <a:lstStyle/>
          <a:p>
            <a:pPr algn="l">
              <a:spcBef>
                <a:spcPct val="50000"/>
              </a:spcBef>
            </a:pPr>
            <a:r>
              <a:rPr lang="en-US" altLang="zh-CN" sz="2000">
                <a:ea typeface="宋体" pitchFamily="2" charset="-122"/>
              </a:rPr>
              <a:t>Core OS</a:t>
            </a:r>
            <a:r>
              <a:rPr lang="en-US" altLang="zh-CN" sz="1800">
                <a:ea typeface="宋体" pitchFamily="2" charset="-122"/>
              </a:rPr>
              <a:t>:</a:t>
            </a:r>
          </a:p>
        </p:txBody>
      </p:sp>
    </p:spTree>
    <p:extLst>
      <p:ext uri="{BB962C8B-B14F-4D97-AF65-F5344CB8AC3E}">
        <p14:creationId xmlns:p14="http://schemas.microsoft.com/office/powerpoint/2010/main" val="29393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smtClean="0">
                <a:ea typeface="宋体" pitchFamily="2" charset="-122"/>
              </a:rPr>
              <a:t>Categories of Embedded Systems</a:t>
            </a:r>
          </a:p>
        </p:txBody>
      </p:sp>
      <p:sp>
        <p:nvSpPr>
          <p:cNvPr id="11267" name="Rectangle 3" descr="Rectangle: Click to edit Master text styles&#10;Second level&#10;Third level&#10;Fourth level&#10;Fifth level"/>
          <p:cNvSpPr>
            <a:spLocks noGrp="1" noChangeArrowheads="1"/>
          </p:cNvSpPr>
          <p:nvPr>
            <p:ph type="body" idx="1"/>
          </p:nvPr>
        </p:nvSpPr>
        <p:spPr/>
        <p:txBody>
          <a:bodyPr>
            <a:normAutofit fontScale="92500" lnSpcReduction="10000"/>
          </a:bodyPr>
          <a:lstStyle/>
          <a:p>
            <a:pPr eaLnBrk="1" hangingPunct="1"/>
            <a:r>
              <a:rPr lang="en-US" altLang="zh-CN" smtClean="0">
                <a:ea typeface="宋体" pitchFamily="2" charset="-122"/>
              </a:rPr>
              <a:t>Stand-alone Embedded Systems</a:t>
            </a:r>
          </a:p>
          <a:p>
            <a:pPr lvl="1" eaLnBrk="1" hangingPunct="1"/>
            <a:r>
              <a:rPr lang="en-US" altLang="zh-CN" smtClean="0">
                <a:ea typeface="宋体" pitchFamily="2" charset="-122"/>
              </a:rPr>
              <a:t>Work in a stand-alone mode taking input and producing the desired output</a:t>
            </a:r>
          </a:p>
          <a:p>
            <a:pPr eaLnBrk="1" hangingPunct="1"/>
            <a:r>
              <a:rPr lang="en-US" altLang="zh-CN" smtClean="0">
                <a:ea typeface="宋体" pitchFamily="2" charset="-122"/>
              </a:rPr>
              <a:t>Networked/Distributed Embedded Systems</a:t>
            </a:r>
          </a:p>
          <a:p>
            <a:pPr lvl="1" eaLnBrk="1" hangingPunct="1"/>
            <a:r>
              <a:rPr lang="en-US" altLang="zh-CN" smtClean="0">
                <a:ea typeface="宋体" pitchFamily="2" charset="-122"/>
              </a:rPr>
              <a:t>Embedded systems with network interface and accessible through the network.</a:t>
            </a:r>
          </a:p>
          <a:p>
            <a:pPr eaLnBrk="1" hangingPunct="1"/>
            <a:r>
              <a:rPr lang="en-US" altLang="zh-CN" smtClean="0">
                <a:ea typeface="宋体" pitchFamily="2" charset="-122"/>
              </a:rPr>
              <a:t>Interacting set of embedded systems</a:t>
            </a:r>
          </a:p>
          <a:p>
            <a:pPr lvl="1" eaLnBrk="1" hangingPunct="1"/>
            <a:r>
              <a:rPr lang="en-US" altLang="zh-CN" smtClean="0">
                <a:ea typeface="宋体" pitchFamily="2" charset="-122"/>
              </a:rPr>
              <a:t>E.g., sensor networks, web camera based monitoring systems</a:t>
            </a:r>
          </a:p>
          <a:p>
            <a:pPr eaLnBrk="1" hangingPunct="1"/>
            <a:r>
              <a:rPr lang="en-US" altLang="zh-CN" smtClean="0">
                <a:ea typeface="宋体" pitchFamily="2" charset="-122"/>
              </a:rPr>
              <a:t>Mobile Devices</a:t>
            </a:r>
          </a:p>
          <a:p>
            <a:pPr lvl="1" eaLnBrk="1" hangingPunct="1"/>
            <a:r>
              <a:rPr lang="en-US" altLang="zh-CN" smtClean="0">
                <a:ea typeface="宋体" pitchFamily="2" charset="-122"/>
              </a:rPr>
              <a:t>Mobile phones, PDAs</a:t>
            </a:r>
          </a:p>
        </p:txBody>
      </p:sp>
    </p:spTree>
    <p:extLst>
      <p:ext uri="{BB962C8B-B14F-4D97-AF65-F5344CB8AC3E}">
        <p14:creationId xmlns:p14="http://schemas.microsoft.com/office/powerpoint/2010/main" val="36775462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a:ea typeface="宋体" pitchFamily="2" charset="-122"/>
              </a:rPr>
              <a:t>VxWorks  (contd..)</a:t>
            </a:r>
          </a:p>
        </p:txBody>
      </p:sp>
      <p:sp>
        <p:nvSpPr>
          <p:cNvPr id="19459" name="Rectangle 3"/>
          <p:cNvSpPr>
            <a:spLocks noGrp="1" noChangeArrowheads="1"/>
          </p:cNvSpPr>
          <p:nvPr>
            <p:ph type="body" idx="1"/>
          </p:nvPr>
        </p:nvSpPr>
        <p:spPr>
          <a:xfrm>
            <a:off x="381000" y="1371600"/>
            <a:ext cx="8229600" cy="4530725"/>
          </a:xfrm>
        </p:spPr>
        <p:txBody>
          <a:bodyPr>
            <a:normAutofit/>
          </a:bodyPr>
          <a:lstStyle/>
          <a:p>
            <a:pPr>
              <a:lnSpc>
                <a:spcPct val="90000"/>
              </a:lnSpc>
            </a:pPr>
            <a:r>
              <a:rPr lang="en-US" altLang="zh-CN" sz="2600" dirty="0" smtClean="0">
                <a:ea typeface="宋体" pitchFamily="2" charset="-122"/>
              </a:rPr>
              <a:t>MMU-based memory protection</a:t>
            </a:r>
            <a:endParaRPr lang="en-US" altLang="zh-CN" sz="2200" dirty="0" smtClean="0">
              <a:ea typeface="宋体" pitchFamily="2" charset="-122"/>
            </a:endParaRPr>
          </a:p>
          <a:p>
            <a:pPr>
              <a:lnSpc>
                <a:spcPct val="90000"/>
              </a:lnSpc>
            </a:pPr>
            <a:r>
              <a:rPr lang="en-US" altLang="zh-CN" sz="2600" dirty="0" smtClean="0">
                <a:ea typeface="宋体" pitchFamily="2" charset="-122"/>
              </a:rPr>
              <a:t>Extensive POSIX 1003.1, .1b, .1c compatibility (including </a:t>
            </a:r>
            <a:r>
              <a:rPr lang="en-US" altLang="zh-CN" sz="2600" dirty="0" err="1" smtClean="0">
                <a:ea typeface="宋体" pitchFamily="2" charset="-122"/>
              </a:rPr>
              <a:t>pthreads</a:t>
            </a:r>
            <a:r>
              <a:rPr lang="en-US" altLang="zh-CN" sz="2600" dirty="0" smtClean="0">
                <a:ea typeface="宋体" pitchFamily="2" charset="-122"/>
              </a:rPr>
              <a:t> )</a:t>
            </a:r>
          </a:p>
          <a:p>
            <a:r>
              <a:rPr lang="en-US" altLang="zh-CN" sz="2600" dirty="0" smtClean="0">
                <a:ea typeface="宋体" pitchFamily="2" charset="-122"/>
              </a:rPr>
              <a:t>To reduce context-switch </a:t>
            </a:r>
            <a:r>
              <a:rPr lang="en-US" altLang="zh-CN" sz="2600" dirty="0">
                <a:ea typeface="宋体" pitchFamily="2" charset="-122"/>
              </a:rPr>
              <a:t>time</a:t>
            </a:r>
          </a:p>
          <a:p>
            <a:pPr lvl="1"/>
            <a:r>
              <a:rPr lang="en-US" altLang="zh-CN" sz="2200" dirty="0">
                <a:ea typeface="宋体" pitchFamily="2" charset="-122"/>
              </a:rPr>
              <a:t>Saves only those register windows that are actually in </a:t>
            </a:r>
            <a:r>
              <a:rPr lang="en-US" altLang="zh-CN" sz="2200" dirty="0" smtClean="0">
                <a:ea typeface="宋体" pitchFamily="2" charset="-122"/>
              </a:rPr>
              <a:t>use</a:t>
            </a:r>
            <a:endParaRPr lang="en-US" altLang="zh-CN" sz="2200" dirty="0">
              <a:ea typeface="宋体" pitchFamily="2" charset="-122"/>
            </a:endParaRPr>
          </a:p>
          <a:p>
            <a:pPr lvl="1"/>
            <a:r>
              <a:rPr lang="en-US" altLang="zh-CN" sz="2200" dirty="0">
                <a:ea typeface="宋体" pitchFamily="2" charset="-122"/>
              </a:rPr>
              <a:t>When a task’s context is restored, only the relevant register window is restored</a:t>
            </a:r>
          </a:p>
          <a:p>
            <a:pPr lvl="1"/>
            <a:r>
              <a:rPr lang="en-US" altLang="zh-CN" sz="2200" dirty="0">
                <a:ea typeface="宋体" pitchFamily="2" charset="-122"/>
              </a:rPr>
              <a:t>To increase </a:t>
            </a:r>
            <a:r>
              <a:rPr lang="en-US" altLang="zh-CN" sz="2200" dirty="0" smtClean="0">
                <a:ea typeface="宋体" pitchFamily="2" charset="-122"/>
              </a:rPr>
              <a:t>responsiveness, </a:t>
            </a:r>
            <a:r>
              <a:rPr lang="en-US" altLang="zh-CN" sz="2200" dirty="0">
                <a:ea typeface="宋体" pitchFamily="2" charset="-122"/>
              </a:rPr>
              <a:t>it saves the register windows in a register cache – useful for recurring tasks</a:t>
            </a:r>
          </a:p>
        </p:txBody>
      </p:sp>
    </p:spTree>
    <p:extLst>
      <p:ext uri="{BB962C8B-B14F-4D97-AF65-F5344CB8AC3E}">
        <p14:creationId xmlns:p14="http://schemas.microsoft.com/office/powerpoint/2010/main" val="24595827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26"/>
          <p:cNvSpPr>
            <a:spLocks noGrp="1" noChangeArrowheads="1"/>
          </p:cNvSpPr>
          <p:nvPr>
            <p:ph type="title"/>
          </p:nvPr>
        </p:nvSpPr>
        <p:spPr/>
        <p:txBody>
          <a:bodyPr/>
          <a:lstStyle/>
          <a:p>
            <a:r>
              <a:rPr lang="en-US" altLang="zh-CN">
                <a:ea typeface="宋体" pitchFamily="2" charset="-122"/>
              </a:rPr>
              <a:t>VxWorks  (contd..)</a:t>
            </a:r>
          </a:p>
        </p:txBody>
      </p:sp>
      <p:sp>
        <p:nvSpPr>
          <p:cNvPr id="55299" name="Rectangle 1027"/>
          <p:cNvSpPr>
            <a:spLocks noGrp="1" noChangeArrowheads="1"/>
          </p:cNvSpPr>
          <p:nvPr>
            <p:ph type="body" idx="1"/>
          </p:nvPr>
        </p:nvSpPr>
        <p:spPr/>
        <p:txBody>
          <a:bodyPr/>
          <a:lstStyle/>
          <a:p>
            <a:r>
              <a:rPr lang="en-US" altLang="zh-CN" sz="2600" dirty="0">
                <a:ea typeface="宋体" pitchFamily="2" charset="-122"/>
              </a:rPr>
              <a:t>Distinguishing features </a:t>
            </a:r>
          </a:p>
          <a:p>
            <a:pPr lvl="1"/>
            <a:r>
              <a:rPr lang="en-US" altLang="zh-CN" sz="2400" dirty="0">
                <a:ea typeface="宋体" pitchFamily="2" charset="-122"/>
              </a:rPr>
              <a:t>efficient POSIX-compliant memory management</a:t>
            </a:r>
          </a:p>
          <a:p>
            <a:pPr lvl="1"/>
            <a:r>
              <a:rPr lang="en-US" altLang="zh-CN" sz="2400" dirty="0">
                <a:ea typeface="宋体" pitchFamily="2" charset="-122"/>
              </a:rPr>
              <a:t>multiprocessor facilities</a:t>
            </a:r>
          </a:p>
          <a:p>
            <a:pPr lvl="1"/>
            <a:r>
              <a:rPr lang="en-US" altLang="zh-CN" sz="2400" dirty="0">
                <a:ea typeface="宋体" pitchFamily="2" charset="-122"/>
              </a:rPr>
              <a:t>shell for user interface</a:t>
            </a:r>
          </a:p>
          <a:p>
            <a:pPr lvl="1"/>
            <a:r>
              <a:rPr lang="en-US" altLang="zh-CN" sz="2400" dirty="0">
                <a:ea typeface="宋体" pitchFamily="2" charset="-122"/>
              </a:rPr>
              <a:t>symbolic and source level debugging capabilities</a:t>
            </a:r>
          </a:p>
          <a:p>
            <a:pPr lvl="1"/>
            <a:r>
              <a:rPr lang="en-US" altLang="zh-CN" sz="2400" dirty="0">
                <a:ea typeface="宋体" pitchFamily="2" charset="-122"/>
              </a:rPr>
              <a:t>performance monitoring</a:t>
            </a:r>
          </a:p>
          <a:p>
            <a:r>
              <a:rPr lang="en-US" altLang="zh-CN" sz="2600" dirty="0" smtClean="0">
                <a:ea typeface="宋体" pitchFamily="2" charset="-122"/>
              </a:rPr>
              <a:t>Used in the Mars </a:t>
            </a:r>
            <a:r>
              <a:rPr lang="en-US" altLang="zh-CN" sz="2600" dirty="0">
                <a:ea typeface="宋体" pitchFamily="2" charset="-122"/>
              </a:rPr>
              <a:t>Exploration Rovers </a:t>
            </a:r>
            <a:r>
              <a:rPr lang="en-US" altLang="zh-CN" sz="2600" i="1" dirty="0">
                <a:ea typeface="宋体" pitchFamily="2" charset="-122"/>
              </a:rPr>
              <a:t>Spirit</a:t>
            </a:r>
            <a:r>
              <a:rPr lang="en-US" altLang="zh-CN" sz="2600" dirty="0">
                <a:ea typeface="宋体" pitchFamily="2" charset="-122"/>
              </a:rPr>
              <a:t> and </a:t>
            </a:r>
            <a:r>
              <a:rPr lang="en-US" altLang="zh-CN" sz="2600" i="1" dirty="0">
                <a:ea typeface="宋体" pitchFamily="2" charset="-122"/>
              </a:rPr>
              <a:t>Opportunity</a:t>
            </a:r>
            <a:r>
              <a:rPr lang="en-US" altLang="zh-CN" sz="2600" dirty="0">
                <a:ea typeface="宋体" pitchFamily="2" charset="-122"/>
              </a:rPr>
              <a:t> and the Mars Reconnaissance </a:t>
            </a:r>
            <a:r>
              <a:rPr lang="en-US" altLang="zh-CN" sz="2600" dirty="0" smtClean="0">
                <a:ea typeface="宋体" pitchFamily="2" charset="-122"/>
              </a:rPr>
              <a:t>Orbiter</a:t>
            </a:r>
            <a:endParaRPr lang="en-US" altLang="zh-CN" dirty="0">
              <a:ea typeface="宋体" pitchFamily="2" charset="-122"/>
            </a:endParaRPr>
          </a:p>
          <a:p>
            <a:pPr lvl="1"/>
            <a:endParaRPr lang="en-US" altLang="zh-CN" dirty="0">
              <a:ea typeface="宋体" pitchFamily="2" charset="-122"/>
            </a:endParaRPr>
          </a:p>
        </p:txBody>
      </p:sp>
    </p:spTree>
    <p:extLst>
      <p:ext uri="{BB962C8B-B14F-4D97-AF65-F5344CB8AC3E}">
        <p14:creationId xmlns:p14="http://schemas.microsoft.com/office/powerpoint/2010/main" val="19182308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zh-CN" dirty="0" smtClean="0">
                <a:ea typeface="宋体" pitchFamily="2" charset="-122"/>
              </a:rPr>
              <a:t>Open-Source </a:t>
            </a:r>
            <a:r>
              <a:rPr lang="en-US" altLang="zh-CN" dirty="0" err="1" smtClean="0">
                <a:ea typeface="宋体" pitchFamily="2" charset="-122"/>
              </a:rPr>
              <a:t>RTOSes</a:t>
            </a:r>
            <a:endParaRPr lang="en-US" altLang="zh-CN" dirty="0">
              <a:ea typeface="宋体" pitchFamily="2" charset="-122"/>
            </a:endParaRPr>
          </a:p>
        </p:txBody>
      </p:sp>
      <p:sp>
        <p:nvSpPr>
          <p:cNvPr id="68611" name="Rectangle 3"/>
          <p:cNvSpPr>
            <a:spLocks noGrp="1" noChangeArrowheads="1"/>
          </p:cNvSpPr>
          <p:nvPr>
            <p:ph type="body" idx="1"/>
          </p:nvPr>
        </p:nvSpPr>
        <p:spPr/>
        <p:txBody>
          <a:bodyPr/>
          <a:lstStyle/>
          <a:p>
            <a:r>
              <a:rPr lang="en-US" altLang="zh-CN" sz="2600" dirty="0" err="1" smtClean="0">
                <a:ea typeface="宋体" pitchFamily="2" charset="-122"/>
              </a:rPr>
              <a:t>eCos</a:t>
            </a:r>
            <a:endParaRPr lang="en-US" altLang="zh-CN" sz="2600" dirty="0">
              <a:ea typeface="宋体" pitchFamily="2" charset="-122"/>
            </a:endParaRPr>
          </a:p>
          <a:p>
            <a:r>
              <a:rPr lang="en-US" altLang="zh-CN" sz="2600" dirty="0">
                <a:ea typeface="宋体" pitchFamily="2" charset="-122"/>
              </a:rPr>
              <a:t>Free RTOS</a:t>
            </a:r>
          </a:p>
          <a:p>
            <a:r>
              <a:rPr lang="en-US" altLang="zh-CN" sz="2600" dirty="0" err="1" smtClean="0">
                <a:ea typeface="宋体" pitchFamily="2" charset="-122"/>
              </a:rPr>
              <a:t>MicroC</a:t>
            </a:r>
            <a:r>
              <a:rPr lang="en-US" altLang="zh-CN" sz="2600" dirty="0" smtClean="0">
                <a:ea typeface="宋体" pitchFamily="2" charset="-122"/>
              </a:rPr>
              <a:t>/OS</a:t>
            </a:r>
            <a:endParaRPr lang="en-US" altLang="zh-CN" sz="2600" dirty="0">
              <a:ea typeface="宋体" pitchFamily="2" charset="-122"/>
            </a:endParaRPr>
          </a:p>
          <a:p>
            <a:endParaRPr lang="en-US" altLang="zh-CN" dirty="0">
              <a:ea typeface="宋体" pitchFamily="2" charset="-122"/>
            </a:endParaRPr>
          </a:p>
          <a:p>
            <a:endParaRPr lang="en-US" altLang="zh-CN" dirty="0">
              <a:ea typeface="宋体" pitchFamily="2" charset="-122"/>
            </a:endParaRPr>
          </a:p>
        </p:txBody>
      </p:sp>
    </p:spTree>
    <p:extLst>
      <p:ext uri="{BB962C8B-B14F-4D97-AF65-F5344CB8AC3E}">
        <p14:creationId xmlns:p14="http://schemas.microsoft.com/office/powerpoint/2010/main" val="2706841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a:ea typeface="宋体" pitchFamily="2" charset="-122"/>
              </a:rPr>
              <a:t>eCos </a:t>
            </a:r>
            <a:r>
              <a:rPr lang="en-US" altLang="zh-CN" sz="2300">
                <a:ea typeface="宋体" pitchFamily="2" charset="-122"/>
              </a:rPr>
              <a:t>( Embedded Configurable OS )</a:t>
            </a:r>
            <a:br>
              <a:rPr lang="en-US" altLang="zh-CN" sz="2300">
                <a:ea typeface="宋体" pitchFamily="2" charset="-122"/>
              </a:rPr>
            </a:br>
            <a:endParaRPr lang="en-US" altLang="zh-CN" sz="2300">
              <a:ea typeface="宋体" pitchFamily="2" charset="-122"/>
            </a:endParaRPr>
          </a:p>
        </p:txBody>
      </p:sp>
      <p:sp>
        <p:nvSpPr>
          <p:cNvPr id="49155" name="Rectangle 3"/>
          <p:cNvSpPr>
            <a:spLocks noGrp="1" noChangeArrowheads="1"/>
          </p:cNvSpPr>
          <p:nvPr>
            <p:ph type="body" idx="1"/>
          </p:nvPr>
        </p:nvSpPr>
        <p:spPr>
          <a:xfrm>
            <a:off x="533400" y="1371600"/>
            <a:ext cx="8229600" cy="4530725"/>
          </a:xfrm>
        </p:spPr>
        <p:txBody>
          <a:bodyPr/>
          <a:lstStyle/>
          <a:p>
            <a:pPr>
              <a:lnSpc>
                <a:spcPct val="89000"/>
              </a:lnSpc>
              <a:spcBef>
                <a:spcPts val="600"/>
              </a:spcBef>
              <a:buSzPct val="120000"/>
              <a:buFont typeface="Wingdings" pitchFamily="2" charset="2"/>
              <a:buChar char="§"/>
            </a:pPr>
            <a:r>
              <a:rPr lang="en-GB" dirty="0" smtClean="0"/>
              <a:t>Highly </a:t>
            </a:r>
            <a:r>
              <a:rPr lang="en-GB" dirty="0"/>
              <a:t>Configurable </a:t>
            </a:r>
            <a:r>
              <a:rPr lang="en-GB" dirty="0" smtClean="0"/>
              <a:t>RTOS</a:t>
            </a:r>
            <a:endParaRPr lang="en-GB" dirty="0"/>
          </a:p>
          <a:p>
            <a:pPr lvl="1">
              <a:lnSpc>
                <a:spcPct val="89000"/>
              </a:lnSpc>
              <a:spcBef>
                <a:spcPts val="600"/>
              </a:spcBef>
              <a:buSzPct val="120000"/>
              <a:buFont typeface="Wingdings" pitchFamily="2" charset="2"/>
              <a:buChar char="§"/>
            </a:pPr>
            <a:r>
              <a:rPr lang="en-GB" dirty="0" smtClean="0"/>
              <a:t>Application-specific</a:t>
            </a:r>
            <a:endParaRPr lang="en-GB" dirty="0"/>
          </a:p>
          <a:p>
            <a:pPr lvl="1">
              <a:lnSpc>
                <a:spcPct val="89000"/>
              </a:lnSpc>
              <a:spcBef>
                <a:spcPts val="600"/>
              </a:spcBef>
              <a:buSzPct val="120000"/>
              <a:buFont typeface="Wingdings" pitchFamily="2" charset="2"/>
              <a:buChar char="§"/>
            </a:pPr>
            <a:r>
              <a:rPr lang="en-US" altLang="zh-CN" dirty="0">
                <a:ea typeface="宋体" pitchFamily="2" charset="-122"/>
              </a:rPr>
              <a:t>Multiple implementation of kernel functions including scheduling, allocating memory and interrupt handling</a:t>
            </a:r>
            <a:endParaRPr lang="en-GB" dirty="0"/>
          </a:p>
          <a:p>
            <a:pPr>
              <a:lnSpc>
                <a:spcPct val="89000"/>
              </a:lnSpc>
              <a:spcBef>
                <a:spcPts val="600"/>
              </a:spcBef>
              <a:buSzPct val="120000"/>
              <a:buFont typeface="Wingdings" pitchFamily="2" charset="2"/>
              <a:buChar char="§"/>
            </a:pPr>
            <a:r>
              <a:rPr lang="en-GB" dirty="0"/>
              <a:t>Easily Portable</a:t>
            </a:r>
          </a:p>
          <a:p>
            <a:pPr lvl="1">
              <a:lnSpc>
                <a:spcPct val="89000"/>
              </a:lnSpc>
              <a:spcBef>
                <a:spcPts val="600"/>
              </a:spcBef>
              <a:buSzPct val="120000"/>
              <a:buFont typeface="Wingdings" pitchFamily="2" charset="2"/>
              <a:buChar char="§"/>
            </a:pPr>
            <a:r>
              <a:rPr lang="en-GB" dirty="0"/>
              <a:t>Hardware Abstraction Language (HAL)</a:t>
            </a:r>
          </a:p>
          <a:p>
            <a:pPr>
              <a:buFont typeface="Wingdings" pitchFamily="2" charset="2"/>
              <a:buNone/>
            </a:pPr>
            <a:endParaRPr lang="en-US" altLang="zh-TW" sz="2600" dirty="0">
              <a:ea typeface="新細明體" pitchFamily="18" charset="-120"/>
            </a:endParaRPr>
          </a:p>
        </p:txBody>
      </p:sp>
    </p:spTree>
    <p:extLst>
      <p:ext uri="{BB962C8B-B14F-4D97-AF65-F5344CB8AC3E}">
        <p14:creationId xmlns:p14="http://schemas.microsoft.com/office/powerpoint/2010/main" val="24519456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a:ea typeface="宋体" pitchFamily="2" charset="-122"/>
              </a:rPr>
              <a:t>eCos ( Contd …)</a:t>
            </a:r>
          </a:p>
        </p:txBody>
      </p:sp>
      <p:sp>
        <p:nvSpPr>
          <p:cNvPr id="79875" name="Rectangle 3"/>
          <p:cNvSpPr>
            <a:spLocks noGrp="1" noChangeArrowheads="1"/>
          </p:cNvSpPr>
          <p:nvPr>
            <p:ph type="body" idx="1"/>
          </p:nvPr>
        </p:nvSpPr>
        <p:spPr>
          <a:xfrm>
            <a:off x="457200" y="1905000"/>
            <a:ext cx="8229600" cy="4530725"/>
          </a:xfrm>
        </p:spPr>
        <p:txBody>
          <a:bodyPr>
            <a:normAutofit/>
          </a:bodyPr>
          <a:lstStyle/>
          <a:p>
            <a:r>
              <a:rPr lang="en-US" altLang="zh-TW" dirty="0" err="1">
                <a:ea typeface="新細明體" pitchFamily="18" charset="-120"/>
              </a:rPr>
              <a:t>eCos</a:t>
            </a:r>
            <a:r>
              <a:rPr lang="en-US" altLang="zh-TW" dirty="0">
                <a:ea typeface="新細明體" pitchFamily="18" charset="-120"/>
              </a:rPr>
              <a:t> is targeted at high-volume applications in consumer electronics, telecommunications, automotive, and other deeply embedded applications.</a:t>
            </a:r>
            <a:endParaRPr lang="en-US" altLang="zh-CN" dirty="0">
              <a:ea typeface="宋体" pitchFamily="2" charset="-122"/>
            </a:endParaRPr>
          </a:p>
          <a:p>
            <a:r>
              <a:rPr lang="en-US" altLang="zh-CN" dirty="0" smtClean="0">
                <a:ea typeface="宋体" pitchFamily="2" charset="-122"/>
              </a:rPr>
              <a:t>No kernel/user </a:t>
            </a:r>
            <a:r>
              <a:rPr lang="en-US" altLang="zh-CN" dirty="0">
                <a:ea typeface="宋体" pitchFamily="2" charset="-122"/>
              </a:rPr>
              <a:t>mode </a:t>
            </a:r>
            <a:r>
              <a:rPr lang="en-US" altLang="zh-CN" dirty="0" smtClean="0">
                <a:ea typeface="宋体" pitchFamily="2" charset="-122"/>
              </a:rPr>
              <a:t>separation</a:t>
            </a:r>
          </a:p>
          <a:p>
            <a:pPr lvl="1"/>
            <a:r>
              <a:rPr lang="en-US" altLang="zh-CN" dirty="0" smtClean="0">
                <a:ea typeface="宋体" pitchFamily="2" charset="-122"/>
              </a:rPr>
              <a:t>Less protection, better efficiency</a:t>
            </a:r>
            <a:endParaRPr lang="en-US" altLang="zh-CN" dirty="0">
              <a:ea typeface="宋体" pitchFamily="2" charset="-122"/>
            </a:endParaRPr>
          </a:p>
          <a:p>
            <a:r>
              <a:rPr lang="en-US" altLang="zh-CN" dirty="0" smtClean="0">
                <a:ea typeface="宋体" pitchFamily="2" charset="-122"/>
              </a:rPr>
              <a:t>Implemented </a:t>
            </a:r>
            <a:r>
              <a:rPr lang="en-US" altLang="zh-CN" dirty="0">
                <a:ea typeface="宋体" pitchFamily="2" charset="-122"/>
              </a:rPr>
              <a:t>using C++</a:t>
            </a:r>
          </a:p>
          <a:p>
            <a:r>
              <a:rPr lang="en-US" altLang="zh-CN" dirty="0">
                <a:ea typeface="宋体" pitchFamily="2" charset="-122"/>
              </a:rPr>
              <a:t>GNU debugger (GDB) </a:t>
            </a:r>
            <a:r>
              <a:rPr lang="en-US" altLang="zh-CN" dirty="0" smtClean="0">
                <a:ea typeface="宋体" pitchFamily="2" charset="-122"/>
              </a:rPr>
              <a:t>support</a:t>
            </a:r>
            <a:endParaRPr lang="en-US" altLang="zh-CN" dirty="0">
              <a:ea typeface="宋体" pitchFamily="2" charset="-122"/>
            </a:endParaRPr>
          </a:p>
        </p:txBody>
      </p:sp>
    </p:spTree>
    <p:extLst>
      <p:ext uri="{BB962C8B-B14F-4D97-AF65-F5344CB8AC3E}">
        <p14:creationId xmlns:p14="http://schemas.microsoft.com/office/powerpoint/2010/main" val="666379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a:ea typeface="宋体" pitchFamily="2" charset="-122"/>
              </a:rPr>
              <a:t>eCos ( Contd …)</a:t>
            </a:r>
          </a:p>
        </p:txBody>
      </p:sp>
      <p:sp>
        <p:nvSpPr>
          <p:cNvPr id="50179" name="Rectangle 3"/>
          <p:cNvSpPr>
            <a:spLocks noGrp="1" noChangeArrowheads="1"/>
          </p:cNvSpPr>
          <p:nvPr>
            <p:ph type="body" idx="1"/>
          </p:nvPr>
        </p:nvSpPr>
        <p:spPr>
          <a:xfrm>
            <a:off x="381000" y="1447800"/>
            <a:ext cx="8229600" cy="4530725"/>
          </a:xfrm>
        </p:spPr>
        <p:txBody>
          <a:bodyPr>
            <a:normAutofit/>
          </a:bodyPr>
          <a:lstStyle/>
          <a:p>
            <a:r>
              <a:rPr lang="en-US" altLang="zh-TW" dirty="0">
                <a:ea typeface="新細明體" pitchFamily="18" charset="-120"/>
              </a:rPr>
              <a:t>Features</a:t>
            </a:r>
          </a:p>
          <a:p>
            <a:pPr lvl="1"/>
            <a:r>
              <a:rPr lang="en-US" altLang="zh-TW" dirty="0">
                <a:ea typeface="新細明體" pitchFamily="18" charset="-120"/>
              </a:rPr>
              <a:t>Choice of scheduling algorithms</a:t>
            </a:r>
          </a:p>
          <a:p>
            <a:pPr lvl="1"/>
            <a:r>
              <a:rPr lang="en-US" altLang="zh-TW" dirty="0">
                <a:ea typeface="新細明體" pitchFamily="18" charset="-120"/>
              </a:rPr>
              <a:t>Choice of memory-allocation strategies</a:t>
            </a:r>
          </a:p>
          <a:p>
            <a:pPr lvl="1"/>
            <a:r>
              <a:rPr lang="en-US" altLang="zh-TW" dirty="0">
                <a:ea typeface="新細明體" pitchFamily="18" charset="-120"/>
              </a:rPr>
              <a:t>Timers and counters</a:t>
            </a:r>
            <a:endParaRPr lang="en-GB" dirty="0"/>
          </a:p>
          <a:p>
            <a:pPr lvl="1"/>
            <a:r>
              <a:rPr lang="en-US" altLang="zh-TW" dirty="0" smtClean="0">
                <a:ea typeface="新細明體" pitchFamily="18" charset="-120"/>
              </a:rPr>
              <a:t>Exception </a:t>
            </a:r>
            <a:r>
              <a:rPr lang="en-US" altLang="zh-TW" dirty="0">
                <a:ea typeface="新細明體" pitchFamily="18" charset="-120"/>
              </a:rPr>
              <a:t>handling</a:t>
            </a:r>
          </a:p>
          <a:p>
            <a:pPr lvl="1"/>
            <a:r>
              <a:rPr lang="en-US" altLang="zh-TW" dirty="0">
                <a:ea typeface="新細明體" pitchFamily="18" charset="-120"/>
              </a:rPr>
              <a:t>ISO C </a:t>
            </a:r>
            <a:r>
              <a:rPr lang="en-US" altLang="zh-TW" dirty="0" smtClean="0">
                <a:ea typeface="新細明體" pitchFamily="18" charset="-120"/>
              </a:rPr>
              <a:t>library, </a:t>
            </a:r>
            <a:r>
              <a:rPr lang="en-US" altLang="zh-TW" dirty="0">
                <a:ea typeface="新細明體" pitchFamily="18" charset="-120"/>
              </a:rPr>
              <a:t>Math library</a:t>
            </a:r>
          </a:p>
          <a:p>
            <a:pPr lvl="1"/>
            <a:r>
              <a:rPr lang="en-US" altLang="zh-TW" dirty="0">
                <a:ea typeface="新細明體" pitchFamily="18" charset="-120"/>
              </a:rPr>
              <a:t>Rich set of synchronization </a:t>
            </a:r>
            <a:r>
              <a:rPr lang="en-US" altLang="zh-TW" dirty="0" smtClean="0">
                <a:ea typeface="新細明體" pitchFamily="18" charset="-120"/>
              </a:rPr>
              <a:t>primitives</a:t>
            </a:r>
            <a:endParaRPr lang="en-US" altLang="zh-CN" dirty="0">
              <a:ea typeface="宋体" pitchFamily="2" charset="-122"/>
            </a:endParaRPr>
          </a:p>
        </p:txBody>
      </p:sp>
    </p:spTree>
    <p:extLst>
      <p:ext uri="{BB962C8B-B14F-4D97-AF65-F5344CB8AC3E}">
        <p14:creationId xmlns:p14="http://schemas.microsoft.com/office/powerpoint/2010/main" val="39388885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zh-CN">
                <a:ea typeface="宋体" pitchFamily="2" charset="-122"/>
              </a:rPr>
              <a:t>eCos ( Contd …)</a:t>
            </a:r>
          </a:p>
        </p:txBody>
      </p:sp>
      <p:sp>
        <p:nvSpPr>
          <p:cNvPr id="77832" name="Rectangle 8"/>
          <p:cNvSpPr>
            <a:spLocks noGrp="1" noChangeArrowheads="1"/>
          </p:cNvSpPr>
          <p:nvPr>
            <p:ph type="body" idx="4294967295"/>
          </p:nvPr>
        </p:nvSpPr>
        <p:spPr>
          <a:xfrm>
            <a:off x="457200" y="6172200"/>
            <a:ext cx="7848600" cy="492125"/>
          </a:xfrm>
        </p:spPr>
        <p:txBody>
          <a:bodyPr/>
          <a:lstStyle/>
          <a:p>
            <a:pPr>
              <a:buFont typeface="Wingdings" pitchFamily="2" charset="2"/>
              <a:buNone/>
            </a:pPr>
            <a:r>
              <a:rPr lang="en-US" altLang="zh-CN" sz="2000">
                <a:ea typeface="宋体" pitchFamily="2" charset="-122"/>
              </a:rPr>
              <a:t>        http://www.cotsjournalonline.com/home/article.php?id=100164</a:t>
            </a:r>
          </a:p>
        </p:txBody>
      </p:sp>
      <p:pic>
        <p:nvPicPr>
          <p:cNvPr id="77835" name="Picture 11" descr="C:\Documents and Settings\Administrator\Desktop\rtos\ecos.gif"/>
          <p:cNvPicPr>
            <a:picLocks noChangeAspect="1" noChangeArrowheads="1"/>
          </p:cNvPicPr>
          <p:nvPr/>
        </p:nvPicPr>
        <p:blipFill>
          <a:blip r:embed="rId2"/>
          <a:srcRect/>
          <a:stretch>
            <a:fillRect/>
          </a:stretch>
        </p:blipFill>
        <p:spPr bwMode="auto">
          <a:xfrm>
            <a:off x="990600" y="1066800"/>
            <a:ext cx="7391400" cy="5029200"/>
          </a:xfrm>
          <a:prstGeom prst="rect">
            <a:avLst/>
          </a:prstGeom>
          <a:noFill/>
        </p:spPr>
      </p:pic>
    </p:spTree>
    <p:extLst>
      <p:ext uri="{BB962C8B-B14F-4D97-AF65-F5344CB8AC3E}">
        <p14:creationId xmlns:p14="http://schemas.microsoft.com/office/powerpoint/2010/main" val="18303589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zh-CN">
                <a:ea typeface="宋体" pitchFamily="2" charset="-122"/>
              </a:rPr>
              <a:t>FreeRTOS</a:t>
            </a:r>
          </a:p>
        </p:txBody>
      </p:sp>
      <p:sp>
        <p:nvSpPr>
          <p:cNvPr id="51203" name="Rectangle 3"/>
          <p:cNvSpPr>
            <a:spLocks noGrp="1" noChangeArrowheads="1"/>
          </p:cNvSpPr>
          <p:nvPr>
            <p:ph type="body" idx="1"/>
          </p:nvPr>
        </p:nvSpPr>
        <p:spPr>
          <a:xfrm>
            <a:off x="304800" y="1371600"/>
            <a:ext cx="8229600" cy="4530725"/>
          </a:xfrm>
        </p:spPr>
        <p:txBody>
          <a:bodyPr/>
          <a:lstStyle/>
          <a:p>
            <a:pPr marL="571500" indent="-571500"/>
            <a:r>
              <a:rPr lang="en-US" altLang="zh-CN" sz="2400" dirty="0">
                <a:ea typeface="宋体" pitchFamily="2" charset="-122"/>
              </a:rPr>
              <a:t>Simple , Portable , Royalty free , Concise</a:t>
            </a:r>
          </a:p>
          <a:p>
            <a:pPr marL="571500" indent="-571500"/>
            <a:r>
              <a:rPr lang="en-US" altLang="zh-CN" sz="2400" dirty="0" smtClean="0">
                <a:ea typeface="宋体" pitchFamily="2" charset="-122"/>
                <a:cs typeface="Arial" pitchFamily="34" charset="0"/>
              </a:rPr>
              <a:t>Cross </a:t>
            </a:r>
            <a:r>
              <a:rPr lang="en-US" altLang="zh-CN" sz="2400" dirty="0">
                <a:ea typeface="宋体" pitchFamily="2" charset="-122"/>
                <a:cs typeface="Arial" pitchFamily="34" charset="0"/>
              </a:rPr>
              <a:t>development from a standard Windows host</a:t>
            </a:r>
            <a:endParaRPr lang="en-US" altLang="zh-CN" sz="2400" dirty="0">
              <a:ea typeface="宋体" pitchFamily="2" charset="-122"/>
            </a:endParaRPr>
          </a:p>
          <a:p>
            <a:pPr marL="571500" indent="-571500"/>
            <a:r>
              <a:rPr lang="en-US" altLang="zh-CN" sz="2400" dirty="0" smtClean="0">
                <a:ea typeface="宋体" pitchFamily="2" charset="-122"/>
                <a:cs typeface="Arial" pitchFamily="34" charset="0"/>
              </a:rPr>
              <a:t>Choices </a:t>
            </a:r>
            <a:r>
              <a:rPr lang="en-US" altLang="zh-CN" sz="2400" dirty="0">
                <a:ea typeface="宋体" pitchFamily="2" charset="-122"/>
                <a:cs typeface="Arial" pitchFamily="34" charset="0"/>
              </a:rPr>
              <a:t>of </a:t>
            </a:r>
            <a:r>
              <a:rPr lang="en-US" altLang="zh-CN" sz="2400" dirty="0" smtClean="0">
                <a:ea typeface="宋体" pitchFamily="2" charset="-122"/>
                <a:cs typeface="Arial" pitchFamily="34" charset="0"/>
              </a:rPr>
              <a:t>different scheduling policies</a:t>
            </a:r>
            <a:endParaRPr lang="en-US" altLang="zh-CN" sz="2400" dirty="0">
              <a:ea typeface="宋体" pitchFamily="2" charset="-122"/>
              <a:cs typeface="Arial" pitchFamily="34" charset="0"/>
            </a:endParaRPr>
          </a:p>
          <a:p>
            <a:pPr marL="839788" lvl="1" indent="-495300"/>
            <a:r>
              <a:rPr lang="en-US" altLang="zh-CN" sz="2400" dirty="0" smtClean="0">
                <a:ea typeface="宋体" pitchFamily="2" charset="-122"/>
                <a:cs typeface="Arial" pitchFamily="34" charset="0"/>
              </a:rPr>
              <a:t>Pre-emptive: Always runs the highest available task. Tasks of identical priority share CPU time (fully pre-emptive with round robin time slicing). </a:t>
            </a:r>
          </a:p>
          <a:p>
            <a:pPr marL="839788" lvl="1" indent="-495300">
              <a:buSzPct val="65000"/>
            </a:pPr>
            <a:r>
              <a:rPr lang="en-US" altLang="zh-CN" sz="2400" dirty="0" smtClean="0">
                <a:ea typeface="宋体" pitchFamily="2" charset="-122"/>
                <a:cs typeface="Arial" pitchFamily="34" charset="0"/>
              </a:rPr>
              <a:t>Cooperative: Context switches only occur if a task blocks, or explicitly calls </a:t>
            </a:r>
            <a:r>
              <a:rPr lang="en-US" altLang="zh-CN" sz="2400" dirty="0" err="1" smtClean="0">
                <a:ea typeface="宋体" pitchFamily="2" charset="-122"/>
                <a:cs typeface="Arial" pitchFamily="34" charset="0"/>
              </a:rPr>
              <a:t>taskYIELD</a:t>
            </a:r>
            <a:r>
              <a:rPr lang="en-US" altLang="zh-CN" sz="2400" dirty="0" smtClean="0">
                <a:ea typeface="宋体" pitchFamily="2" charset="-122"/>
                <a:cs typeface="Arial" pitchFamily="34" charset="0"/>
              </a:rPr>
              <a:t>().</a:t>
            </a:r>
            <a:endParaRPr lang="en-US" altLang="zh-CN" sz="2000" dirty="0" smtClean="0">
              <a:ea typeface="宋体" pitchFamily="2" charset="-122"/>
              <a:cs typeface="Arial" pitchFamily="34" charset="0"/>
            </a:endParaRPr>
          </a:p>
          <a:p>
            <a:pPr marL="571500" indent="-571500">
              <a:buFont typeface="Wingdings" pitchFamily="2" charset="2"/>
              <a:buNone/>
            </a:pPr>
            <a:endParaRPr lang="en-US" altLang="zh-CN" sz="2400" dirty="0">
              <a:ea typeface="宋体" pitchFamily="2" charset="-122"/>
            </a:endParaRPr>
          </a:p>
        </p:txBody>
      </p:sp>
    </p:spTree>
    <p:extLst>
      <p:ext uri="{BB962C8B-B14F-4D97-AF65-F5344CB8AC3E}">
        <p14:creationId xmlns:p14="http://schemas.microsoft.com/office/powerpoint/2010/main" val="19813168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zh-CN">
                <a:ea typeface="宋体" pitchFamily="2" charset="-122"/>
              </a:rPr>
              <a:t>FreeRTOS ( Contd )</a:t>
            </a:r>
          </a:p>
        </p:txBody>
      </p:sp>
      <p:sp>
        <p:nvSpPr>
          <p:cNvPr id="52227" name="Rectangle 3"/>
          <p:cNvSpPr>
            <a:spLocks noGrp="1" noChangeArrowheads="1"/>
          </p:cNvSpPr>
          <p:nvPr>
            <p:ph type="body" idx="1"/>
          </p:nvPr>
        </p:nvSpPr>
        <p:spPr>
          <a:xfrm>
            <a:off x="381000" y="1295400"/>
            <a:ext cx="8229600" cy="4530725"/>
          </a:xfrm>
        </p:spPr>
        <p:txBody>
          <a:bodyPr>
            <a:normAutofit/>
          </a:bodyPr>
          <a:lstStyle/>
          <a:p>
            <a:r>
              <a:rPr lang="en-US" altLang="zh-CN" sz="2600" dirty="0" smtClean="0">
                <a:ea typeface="宋体" pitchFamily="2" charset="-122"/>
                <a:cs typeface="Arial" pitchFamily="34" charset="0"/>
              </a:rPr>
              <a:t>Supports </a:t>
            </a:r>
            <a:r>
              <a:rPr lang="en-US" altLang="zh-CN" sz="2600" dirty="0">
                <a:ea typeface="宋体" pitchFamily="2" charset="-122"/>
                <a:cs typeface="Arial" pitchFamily="34" charset="0"/>
              </a:rPr>
              <a:t>8, 16 and 32bit microcontrollers including ARM7, AVR, 8051, MSP430 and x86</a:t>
            </a:r>
            <a:r>
              <a:rPr lang="en-US" altLang="zh-CN" sz="2600" dirty="0" smtClean="0">
                <a:ea typeface="宋体" pitchFamily="2" charset="-122"/>
                <a:cs typeface="Arial" pitchFamily="34" charset="0"/>
              </a:rPr>
              <a:t>.</a:t>
            </a:r>
          </a:p>
          <a:p>
            <a:pPr lvl="1"/>
            <a:r>
              <a:rPr lang="en-US" altLang="zh-CN" sz="2400" dirty="0" smtClean="0">
                <a:ea typeface="宋体" pitchFamily="2" charset="-122"/>
                <a:cs typeface="Arial" pitchFamily="34" charset="0"/>
              </a:rPr>
              <a:t>Ports are available for the Philips ARM7, TI MSP430, </a:t>
            </a:r>
            <a:r>
              <a:rPr lang="en-US" altLang="zh-CN" sz="2400" dirty="0" err="1" smtClean="0">
                <a:ea typeface="宋体" pitchFamily="2" charset="-122"/>
                <a:cs typeface="Arial" pitchFamily="34" charset="0"/>
              </a:rPr>
              <a:t>Renesas</a:t>
            </a:r>
            <a:r>
              <a:rPr lang="en-US" altLang="zh-CN" sz="2400" dirty="0" smtClean="0">
                <a:ea typeface="宋体" pitchFamily="2" charset="-122"/>
                <a:cs typeface="Arial" pitchFamily="34" charset="0"/>
              </a:rPr>
              <a:t> (Hitachi) H8/S, Atmel AVR, Motorola/</a:t>
            </a:r>
            <a:r>
              <a:rPr lang="en-US" altLang="zh-CN" sz="2400" dirty="0" err="1" smtClean="0">
                <a:ea typeface="宋体" pitchFamily="2" charset="-122"/>
                <a:cs typeface="Arial" pitchFamily="34" charset="0"/>
              </a:rPr>
              <a:t>Freescale</a:t>
            </a:r>
            <a:r>
              <a:rPr lang="en-US" altLang="zh-CN" sz="2400" dirty="0" smtClean="0">
                <a:ea typeface="宋体" pitchFamily="2" charset="-122"/>
                <a:cs typeface="Arial" pitchFamily="34" charset="0"/>
              </a:rPr>
              <a:t> HCS12, Motorola/</a:t>
            </a:r>
            <a:r>
              <a:rPr lang="en-US" altLang="zh-CN" sz="2400" dirty="0" err="1" smtClean="0">
                <a:ea typeface="宋体" pitchFamily="2" charset="-122"/>
                <a:cs typeface="Arial" pitchFamily="34" charset="0"/>
              </a:rPr>
              <a:t>Freescale</a:t>
            </a:r>
            <a:r>
              <a:rPr lang="en-US" altLang="zh-CN" sz="2400" dirty="0" smtClean="0">
                <a:ea typeface="宋体" pitchFamily="2" charset="-122"/>
                <a:cs typeface="Arial" pitchFamily="34" charset="0"/>
              </a:rPr>
              <a:t> </a:t>
            </a:r>
            <a:r>
              <a:rPr lang="en-US" altLang="zh-CN" sz="2400" dirty="0" err="1" smtClean="0">
                <a:ea typeface="宋体" pitchFamily="2" charset="-122"/>
                <a:cs typeface="Arial" pitchFamily="34" charset="0"/>
              </a:rPr>
              <a:t>ColdFire</a:t>
            </a:r>
            <a:r>
              <a:rPr lang="en-US" altLang="zh-CN" sz="2400" dirty="0" smtClean="0">
                <a:ea typeface="宋体" pitchFamily="2" charset="-122"/>
                <a:cs typeface="Arial" pitchFamily="34" charset="0"/>
              </a:rPr>
              <a:t>, and others.</a:t>
            </a:r>
          </a:p>
          <a:p>
            <a:r>
              <a:rPr lang="en-US" altLang="zh-CN" sz="2600" dirty="0" smtClean="0">
                <a:ea typeface="宋体" pitchFamily="2" charset="-122"/>
                <a:cs typeface="Arial" pitchFamily="34" charset="0"/>
              </a:rPr>
              <a:t>A smaller </a:t>
            </a:r>
            <a:r>
              <a:rPr lang="en-US" altLang="zh-CN" sz="2600" dirty="0">
                <a:ea typeface="宋体" pitchFamily="2" charset="-122"/>
                <a:cs typeface="Arial" pitchFamily="34" charset="0"/>
              </a:rPr>
              <a:t>and easier real-time processing alternative for applications </a:t>
            </a:r>
            <a:r>
              <a:rPr lang="en-US" altLang="zh-CN" sz="2600" dirty="0" smtClean="0">
                <a:ea typeface="宋体" pitchFamily="2" charset="-122"/>
                <a:cs typeface="Arial" pitchFamily="34" charset="0"/>
              </a:rPr>
              <a:t>where larger </a:t>
            </a:r>
            <a:r>
              <a:rPr lang="en-US" altLang="zh-CN" sz="2600" dirty="0" err="1" smtClean="0">
                <a:ea typeface="宋体" pitchFamily="2" charset="-122"/>
                <a:cs typeface="Arial" pitchFamily="34" charset="0"/>
              </a:rPr>
              <a:t>RTOSes</a:t>
            </a:r>
            <a:r>
              <a:rPr lang="en-US" altLang="zh-CN" sz="2600" dirty="0" smtClean="0">
                <a:ea typeface="宋体" pitchFamily="2" charset="-122"/>
                <a:cs typeface="Arial" pitchFamily="34" charset="0"/>
              </a:rPr>
              <a:t>  won't fit, like </a:t>
            </a:r>
            <a:r>
              <a:rPr lang="en-US" altLang="zh-CN" sz="2600" dirty="0" err="1">
                <a:ea typeface="宋体" pitchFamily="2" charset="-122"/>
                <a:cs typeface="Arial" pitchFamily="34" charset="0"/>
              </a:rPr>
              <a:t>eCos</a:t>
            </a:r>
            <a:r>
              <a:rPr lang="en-US" altLang="zh-CN" sz="2600" dirty="0">
                <a:ea typeface="宋体" pitchFamily="2" charset="-122"/>
                <a:cs typeface="Arial" pitchFamily="34" charset="0"/>
              </a:rPr>
              <a:t> and embedded Linux (or Real Time Linux</a:t>
            </a:r>
            <a:r>
              <a:rPr lang="en-US" altLang="zh-CN" sz="2600" dirty="0" smtClean="0">
                <a:ea typeface="宋体" pitchFamily="2" charset="-122"/>
                <a:cs typeface="Arial" pitchFamily="34" charset="0"/>
              </a:rPr>
              <a:t>).</a:t>
            </a:r>
            <a:endParaRPr lang="en-US" altLang="zh-CN" sz="2600" dirty="0">
              <a:ea typeface="宋体" pitchFamily="2" charset="-122"/>
            </a:endParaRPr>
          </a:p>
          <a:p>
            <a:endParaRPr lang="en-US" altLang="zh-CN" sz="2600" dirty="0">
              <a:ea typeface="宋体" pitchFamily="2" charset="-122"/>
            </a:endParaRPr>
          </a:p>
        </p:txBody>
      </p:sp>
    </p:spTree>
    <p:extLst>
      <p:ext uri="{BB962C8B-B14F-4D97-AF65-F5344CB8AC3E}">
        <p14:creationId xmlns:p14="http://schemas.microsoft.com/office/powerpoint/2010/main" val="28033028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26"/>
          <p:cNvSpPr>
            <a:spLocks noGrp="1" noChangeArrowheads="1"/>
          </p:cNvSpPr>
          <p:nvPr>
            <p:ph type="title"/>
          </p:nvPr>
        </p:nvSpPr>
        <p:spPr/>
        <p:txBody>
          <a:bodyPr/>
          <a:lstStyle/>
          <a:p>
            <a:r>
              <a:rPr lang="en-US" altLang="zh-CN" dirty="0" err="1" smtClean="0">
                <a:ea typeface="宋体" pitchFamily="2" charset="-122"/>
              </a:rPr>
              <a:t>MicroC</a:t>
            </a:r>
            <a:r>
              <a:rPr lang="en-US" altLang="zh-CN" dirty="0" smtClean="0">
                <a:ea typeface="宋体" pitchFamily="2" charset="-122"/>
              </a:rPr>
              <a:t>/OS</a:t>
            </a:r>
            <a:endParaRPr lang="en-US" altLang="zh-CN" dirty="0">
              <a:ea typeface="宋体" pitchFamily="2" charset="-122"/>
            </a:endParaRPr>
          </a:p>
        </p:txBody>
      </p:sp>
      <p:sp>
        <p:nvSpPr>
          <p:cNvPr id="72707" name="Rectangle 1027"/>
          <p:cNvSpPr>
            <a:spLocks noGrp="1" noChangeArrowheads="1"/>
          </p:cNvSpPr>
          <p:nvPr>
            <p:ph type="body" idx="1"/>
          </p:nvPr>
        </p:nvSpPr>
        <p:spPr>
          <a:xfrm>
            <a:off x="381000" y="1295400"/>
            <a:ext cx="8229600" cy="4530725"/>
          </a:xfrm>
        </p:spPr>
        <p:txBody>
          <a:bodyPr>
            <a:normAutofit/>
          </a:bodyPr>
          <a:lstStyle/>
          <a:p>
            <a:pPr>
              <a:lnSpc>
                <a:spcPct val="90000"/>
              </a:lnSpc>
            </a:pPr>
            <a:r>
              <a:rPr lang="en-US" altLang="zh-CN" sz="2800" dirty="0" smtClean="0">
                <a:ea typeface="宋体" pitchFamily="2" charset="-122"/>
              </a:rPr>
              <a:t>Highly </a:t>
            </a:r>
            <a:r>
              <a:rPr lang="en-US" altLang="zh-CN" sz="2800" dirty="0">
                <a:ea typeface="宋体" pitchFamily="2" charset="-122"/>
              </a:rPr>
              <a:t>portable, </a:t>
            </a:r>
            <a:r>
              <a:rPr lang="en-US" altLang="zh-CN" sz="2800" dirty="0" err="1">
                <a:ea typeface="宋体" pitchFamily="2" charset="-122"/>
              </a:rPr>
              <a:t>ROMable</a:t>
            </a:r>
            <a:r>
              <a:rPr lang="en-US" altLang="zh-CN" sz="2800" dirty="0">
                <a:ea typeface="宋体" pitchFamily="2" charset="-122"/>
              </a:rPr>
              <a:t>, very scalable, preemptive real-time, multitasking kernel</a:t>
            </a:r>
          </a:p>
          <a:p>
            <a:pPr>
              <a:lnSpc>
                <a:spcPct val="90000"/>
              </a:lnSpc>
            </a:pPr>
            <a:r>
              <a:rPr lang="en-US" altLang="zh-CN" sz="2800" dirty="0" smtClean="0">
                <a:ea typeface="宋体" pitchFamily="2" charset="-122"/>
              </a:rPr>
              <a:t>Has </a:t>
            </a:r>
            <a:r>
              <a:rPr lang="en-US" altLang="zh-CN" sz="2800" dirty="0">
                <a:ea typeface="宋体" pitchFamily="2" charset="-122"/>
              </a:rPr>
              <a:t>ports for most popular processors and boards in the market</a:t>
            </a:r>
          </a:p>
          <a:p>
            <a:pPr>
              <a:lnSpc>
                <a:spcPct val="90000"/>
              </a:lnSpc>
            </a:pPr>
            <a:r>
              <a:rPr lang="en-US" altLang="zh-CN" sz="2800" dirty="0" smtClean="0">
                <a:ea typeface="宋体" pitchFamily="2" charset="-122"/>
              </a:rPr>
              <a:t>Suitable </a:t>
            </a:r>
            <a:r>
              <a:rPr lang="en-US" altLang="zh-CN" sz="2800" dirty="0">
                <a:ea typeface="宋体" pitchFamily="2" charset="-122"/>
              </a:rPr>
              <a:t>for use in safety critical embedded systems such as aviation, medical systems and nuclear installations</a:t>
            </a:r>
          </a:p>
          <a:p>
            <a:pPr lvl="1">
              <a:lnSpc>
                <a:spcPct val="90000"/>
              </a:lnSpc>
            </a:pPr>
            <a:r>
              <a:rPr lang="en-US" altLang="zh-CN" sz="2400" dirty="0" smtClean="0">
                <a:ea typeface="宋体" pitchFamily="2" charset="-122"/>
              </a:rPr>
              <a:t>Approved </a:t>
            </a:r>
            <a:r>
              <a:rPr lang="en-US" altLang="zh-CN" sz="2400" dirty="0">
                <a:ea typeface="宋体" pitchFamily="2" charset="-122"/>
              </a:rPr>
              <a:t>for use in </a:t>
            </a:r>
            <a:r>
              <a:rPr lang="en-US" altLang="zh-CN" sz="2400" dirty="0" smtClean="0">
                <a:ea typeface="宋体" pitchFamily="2" charset="-122"/>
              </a:rPr>
              <a:t>DO-178B </a:t>
            </a:r>
            <a:r>
              <a:rPr lang="en-US" altLang="zh-CN" sz="2400" dirty="0">
                <a:ea typeface="宋体" pitchFamily="2" charset="-122"/>
              </a:rPr>
              <a:t>aerospace </a:t>
            </a:r>
            <a:r>
              <a:rPr lang="en-US" altLang="zh-CN" sz="2400" dirty="0" smtClean="0">
                <a:ea typeface="宋体" pitchFamily="2" charset="-122"/>
              </a:rPr>
              <a:t>systems</a:t>
            </a:r>
            <a:endParaRPr lang="en-US" altLang="zh-CN" sz="2400" dirty="0">
              <a:ea typeface="宋体" pitchFamily="2" charset="-122"/>
            </a:endParaRPr>
          </a:p>
        </p:txBody>
      </p:sp>
    </p:spTree>
    <p:extLst>
      <p:ext uri="{BB962C8B-B14F-4D97-AF65-F5344CB8AC3E}">
        <p14:creationId xmlns:p14="http://schemas.microsoft.com/office/powerpoint/2010/main" val="3380511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smtClean="0">
                <a:ea typeface="宋体" pitchFamily="2" charset="-122"/>
              </a:rPr>
              <a:t>Question</a:t>
            </a:r>
          </a:p>
        </p:txBody>
      </p:sp>
      <p:sp>
        <p:nvSpPr>
          <p:cNvPr id="129027" name="Rectangle 3" descr="Rectangle: Click to edit Master text styles&#10;Second level&#10;Third level&#10;Fourth level&#10;Fifth level"/>
          <p:cNvSpPr>
            <a:spLocks noGrp="1" noChangeArrowheads="1"/>
          </p:cNvSpPr>
          <p:nvPr>
            <p:ph type="body" idx="1"/>
          </p:nvPr>
        </p:nvSpPr>
        <p:spPr/>
        <p:txBody>
          <a:bodyPr>
            <a:normAutofit/>
          </a:bodyPr>
          <a:lstStyle/>
          <a:p>
            <a:pPr eaLnBrk="1" hangingPunct="1"/>
            <a:r>
              <a:rPr lang="en-US" altLang="zh-CN" dirty="0" smtClean="0">
                <a:ea typeface="宋体" pitchFamily="2" charset="-122"/>
              </a:rPr>
              <a:t>Are there real-time systems that are not embedded?</a:t>
            </a:r>
          </a:p>
          <a:p>
            <a:pPr lvl="1"/>
            <a:r>
              <a:rPr lang="en-US" altLang="zh-CN" dirty="0" smtClean="0">
                <a:ea typeface="宋体" pitchFamily="2" charset="-122"/>
              </a:rPr>
              <a:t>Air traffic control systems</a:t>
            </a:r>
          </a:p>
          <a:p>
            <a:pPr lvl="1"/>
            <a:r>
              <a:rPr lang="en-US" altLang="zh-CN" dirty="0" smtClean="0">
                <a:ea typeface="宋体" pitchFamily="2" charset="-122"/>
              </a:rPr>
              <a:t>Stock brokerage systems</a:t>
            </a:r>
          </a:p>
          <a:p>
            <a:pPr eaLnBrk="1" hangingPunct="1"/>
            <a:r>
              <a:rPr lang="en-US" altLang="zh-CN" dirty="0" smtClean="0">
                <a:ea typeface="宋体" pitchFamily="2" charset="-122"/>
              </a:rPr>
              <a:t>Are there embedded systems that are not real-time?</a:t>
            </a:r>
          </a:p>
          <a:p>
            <a:pPr lvl="1" eaLnBrk="1" hangingPunct="1"/>
            <a:r>
              <a:rPr lang="en-US" altLang="zh-CN" dirty="0" smtClean="0">
                <a:ea typeface="宋体" pitchFamily="2" charset="-122"/>
              </a:rPr>
              <a:t>Almost all systems have some sort of soft real-time constraints</a:t>
            </a:r>
          </a:p>
          <a:p>
            <a:pPr lvl="2" eaLnBrk="1" hangingPunct="1"/>
            <a:r>
              <a:rPr lang="en-US" altLang="zh-CN" dirty="0" smtClean="0">
                <a:ea typeface="宋体" pitchFamily="2" charset="-122"/>
              </a:rPr>
              <a:t>Imagine your word processor taking 2 minutes to respond to you commands</a:t>
            </a:r>
          </a:p>
        </p:txBody>
      </p:sp>
    </p:spTree>
    <p:extLst>
      <p:ext uri="{BB962C8B-B14F-4D97-AF65-F5344CB8AC3E}">
        <p14:creationId xmlns:p14="http://schemas.microsoft.com/office/powerpoint/2010/main" val="30043355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90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902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90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902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90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zh-CN" dirty="0" err="1" smtClean="0">
                <a:ea typeface="宋体" pitchFamily="2" charset="-122"/>
              </a:rPr>
              <a:t>MicroC</a:t>
            </a:r>
            <a:r>
              <a:rPr lang="en-US" altLang="zh-CN" dirty="0" smtClean="0">
                <a:ea typeface="宋体" pitchFamily="2" charset="-122"/>
              </a:rPr>
              <a:t>/OS </a:t>
            </a:r>
            <a:r>
              <a:rPr lang="en-US" altLang="zh-CN" dirty="0">
                <a:ea typeface="宋体" pitchFamily="2" charset="-122"/>
              </a:rPr>
              <a:t>( </a:t>
            </a:r>
            <a:r>
              <a:rPr lang="en-US" altLang="zh-CN" dirty="0" err="1">
                <a:ea typeface="宋体" pitchFamily="2" charset="-122"/>
              </a:rPr>
              <a:t>Contd</a:t>
            </a:r>
            <a:r>
              <a:rPr lang="en-US" altLang="zh-CN" dirty="0">
                <a:ea typeface="宋体" pitchFamily="2" charset="-122"/>
              </a:rPr>
              <a:t> )</a:t>
            </a:r>
          </a:p>
        </p:txBody>
      </p:sp>
      <p:sp>
        <p:nvSpPr>
          <p:cNvPr id="73731" name="Rectangle 3"/>
          <p:cNvSpPr>
            <a:spLocks noGrp="1" noChangeArrowheads="1"/>
          </p:cNvSpPr>
          <p:nvPr>
            <p:ph type="body" idx="1"/>
          </p:nvPr>
        </p:nvSpPr>
        <p:spPr>
          <a:xfrm>
            <a:off x="457200" y="1295400"/>
            <a:ext cx="8229600" cy="4530725"/>
          </a:xfrm>
        </p:spPr>
        <p:txBody>
          <a:bodyPr>
            <a:normAutofit/>
          </a:bodyPr>
          <a:lstStyle/>
          <a:p>
            <a:pPr>
              <a:lnSpc>
                <a:spcPct val="90000"/>
              </a:lnSpc>
            </a:pPr>
            <a:r>
              <a:rPr lang="en-US" altLang="zh-CN" sz="2800" dirty="0" smtClean="0">
                <a:ea typeface="宋体" pitchFamily="2" charset="-122"/>
              </a:rPr>
              <a:t>kernel </a:t>
            </a:r>
            <a:r>
              <a:rPr lang="en-US" altLang="zh-CN" sz="2800" dirty="0">
                <a:ea typeface="宋体" pitchFamily="2" charset="-122"/>
              </a:rPr>
              <a:t>is preemptive real time, managing up to 64 tasks, with up to 56 tasks for </a:t>
            </a:r>
            <a:r>
              <a:rPr lang="en-US" altLang="zh-CN" sz="2800" dirty="0" smtClean="0">
                <a:ea typeface="宋体" pitchFamily="2" charset="-122"/>
              </a:rPr>
              <a:t>application tasks</a:t>
            </a:r>
            <a:endParaRPr lang="en-US" altLang="zh-CN" sz="2800" dirty="0">
              <a:ea typeface="宋体" pitchFamily="2" charset="-122"/>
            </a:endParaRPr>
          </a:p>
          <a:p>
            <a:pPr>
              <a:lnSpc>
                <a:spcPct val="90000"/>
              </a:lnSpc>
            </a:pPr>
            <a:r>
              <a:rPr lang="en-US" altLang="zh-CN" sz="2800" dirty="0">
                <a:ea typeface="宋体" pitchFamily="2" charset="-122"/>
              </a:rPr>
              <a:t>Each task has a unique priority and its own stack</a:t>
            </a:r>
          </a:p>
          <a:p>
            <a:pPr lvl="1">
              <a:lnSpc>
                <a:spcPct val="90000"/>
              </a:lnSpc>
            </a:pPr>
            <a:r>
              <a:rPr lang="en-US" altLang="zh-CN" sz="2400" dirty="0">
                <a:ea typeface="宋体" pitchFamily="2" charset="-122"/>
              </a:rPr>
              <a:t>Round robin </a:t>
            </a:r>
            <a:r>
              <a:rPr lang="en-US" altLang="zh-CN" sz="2400" dirty="0" smtClean="0">
                <a:ea typeface="宋体" pitchFamily="2" charset="-122"/>
              </a:rPr>
              <a:t>scheduling between same-priority tasks </a:t>
            </a:r>
            <a:r>
              <a:rPr lang="en-US" altLang="zh-CN" sz="2400" dirty="0">
                <a:ea typeface="宋体" pitchFamily="2" charset="-122"/>
              </a:rPr>
              <a:t>is not supported</a:t>
            </a:r>
          </a:p>
          <a:p>
            <a:pPr>
              <a:lnSpc>
                <a:spcPct val="90000"/>
              </a:lnSpc>
            </a:pPr>
            <a:r>
              <a:rPr lang="en-US" altLang="zh-CN" sz="2800" dirty="0" smtClean="0">
                <a:ea typeface="宋体" pitchFamily="2" charset="-122"/>
              </a:rPr>
              <a:t>Memory </a:t>
            </a:r>
            <a:r>
              <a:rPr lang="en-US" altLang="zh-CN" sz="2800" dirty="0">
                <a:ea typeface="宋体" pitchFamily="2" charset="-122"/>
              </a:rPr>
              <a:t>management is performed using fixed size partitions.</a:t>
            </a:r>
          </a:p>
          <a:p>
            <a:pPr>
              <a:lnSpc>
                <a:spcPct val="90000"/>
              </a:lnSpc>
            </a:pPr>
            <a:endParaRPr lang="en-US" altLang="zh-CN" sz="2800" dirty="0">
              <a:ea typeface="宋体" pitchFamily="2" charset="-122"/>
            </a:endParaRPr>
          </a:p>
        </p:txBody>
      </p:sp>
    </p:spTree>
    <p:extLst>
      <p:ext uri="{BB962C8B-B14F-4D97-AF65-F5344CB8AC3E}">
        <p14:creationId xmlns:p14="http://schemas.microsoft.com/office/powerpoint/2010/main" val="32280572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zh-CN" dirty="0" err="1" smtClean="0">
                <a:ea typeface="宋体" pitchFamily="2" charset="-122"/>
              </a:rPr>
              <a:t>MicroC</a:t>
            </a:r>
            <a:r>
              <a:rPr lang="en-US" altLang="zh-CN" dirty="0" smtClean="0">
                <a:ea typeface="宋体" pitchFamily="2" charset="-122"/>
              </a:rPr>
              <a:t>/OS </a:t>
            </a:r>
            <a:r>
              <a:rPr lang="en-US" altLang="zh-CN" dirty="0">
                <a:ea typeface="宋体" pitchFamily="2" charset="-122"/>
              </a:rPr>
              <a:t>( </a:t>
            </a:r>
            <a:r>
              <a:rPr lang="en-US" altLang="zh-CN" dirty="0" err="1">
                <a:ea typeface="宋体" pitchFamily="2" charset="-122"/>
              </a:rPr>
              <a:t>Contd</a:t>
            </a:r>
            <a:r>
              <a:rPr lang="en-US" altLang="zh-CN" dirty="0">
                <a:ea typeface="宋体" pitchFamily="2" charset="-122"/>
              </a:rPr>
              <a:t> )</a:t>
            </a:r>
          </a:p>
        </p:txBody>
      </p:sp>
      <p:sp>
        <p:nvSpPr>
          <p:cNvPr id="74755" name="Rectangle 3"/>
          <p:cNvSpPr>
            <a:spLocks noGrp="1" noChangeArrowheads="1"/>
          </p:cNvSpPr>
          <p:nvPr>
            <p:ph type="body" idx="1"/>
          </p:nvPr>
        </p:nvSpPr>
        <p:spPr>
          <a:xfrm>
            <a:off x="381000" y="1371600"/>
            <a:ext cx="8229600" cy="4530725"/>
          </a:xfrm>
        </p:spPr>
        <p:txBody>
          <a:bodyPr/>
          <a:lstStyle/>
          <a:p>
            <a:r>
              <a:rPr lang="en-US" altLang="zh-CN" dirty="0" smtClean="0">
                <a:ea typeface="宋体" pitchFamily="2" charset="-122"/>
              </a:rPr>
              <a:t>Each thread (task) </a:t>
            </a:r>
            <a:r>
              <a:rPr lang="en-US" altLang="zh-CN" dirty="0">
                <a:ea typeface="宋体" pitchFamily="2" charset="-122"/>
              </a:rPr>
              <a:t>is an infinite loop and can be in any one of the following 5 states</a:t>
            </a:r>
          </a:p>
          <a:p>
            <a:pPr lvl="1"/>
            <a:r>
              <a:rPr lang="en-US" altLang="zh-CN" dirty="0">
                <a:ea typeface="宋体" pitchFamily="2" charset="-122"/>
              </a:rPr>
              <a:t>Dormant, Ready, Running, Waiting, ISR </a:t>
            </a:r>
          </a:p>
          <a:p>
            <a:r>
              <a:rPr lang="en-US" altLang="zh-CN" dirty="0" smtClean="0">
                <a:ea typeface="宋体" pitchFamily="2" charset="-122"/>
              </a:rPr>
              <a:t>IPC services include </a:t>
            </a:r>
            <a:r>
              <a:rPr lang="en-US" altLang="zh-CN" dirty="0">
                <a:ea typeface="宋体" pitchFamily="2" charset="-122"/>
              </a:rPr>
              <a:t>mailboxes, queues, and semaphores </a:t>
            </a:r>
          </a:p>
          <a:p>
            <a:endParaRPr lang="en-US" altLang="zh-CN" sz="2600" dirty="0">
              <a:ea typeface="宋体" pitchFamily="2" charset="-122"/>
            </a:endParaRPr>
          </a:p>
          <a:p>
            <a:endParaRPr lang="en-US" altLang="zh-CN" sz="2600" dirty="0">
              <a:ea typeface="宋体" pitchFamily="2" charset="-122"/>
            </a:endParaRPr>
          </a:p>
          <a:p>
            <a:endParaRPr lang="en-US" altLang="zh-CN" sz="2600" dirty="0">
              <a:ea typeface="宋体" pitchFamily="2" charset="-122"/>
            </a:endParaRPr>
          </a:p>
          <a:p>
            <a:endParaRPr lang="en-US" altLang="zh-CN" sz="2600" dirty="0">
              <a:ea typeface="宋体" pitchFamily="2" charset="-122"/>
            </a:endParaRPr>
          </a:p>
        </p:txBody>
      </p:sp>
    </p:spTree>
    <p:extLst>
      <p:ext uri="{BB962C8B-B14F-4D97-AF65-F5344CB8AC3E}">
        <p14:creationId xmlns:p14="http://schemas.microsoft.com/office/powerpoint/2010/main" val="40671022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zh-CN">
                <a:ea typeface="宋体" pitchFamily="2" charset="-122"/>
              </a:rPr>
              <a:t>Other RTOS</a:t>
            </a:r>
          </a:p>
        </p:txBody>
      </p:sp>
      <p:sp>
        <p:nvSpPr>
          <p:cNvPr id="5" name="Rectangle 5"/>
          <p:cNvSpPr txBox="1">
            <a:spLocks noChangeArrowheads="1"/>
          </p:cNvSpPr>
          <p:nvPr/>
        </p:nvSpPr>
        <p:spPr bwMode="auto">
          <a:xfrm>
            <a:off x="446184" y="1479014"/>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CC9900"/>
              </a:buClr>
              <a:buSzTx/>
              <a:buFont typeface="Wingdings" pitchFamily="2" charset="2"/>
              <a:buNone/>
              <a:tabLst/>
              <a:defRPr/>
            </a:pPr>
            <a:r>
              <a:rPr kumimoji="0" lang="en-US" altLang="zh-CN" sz="2600" b="0" i="0" u="none" strike="noStrike" kern="0" cap="none" spc="0" normalizeH="0" baseline="0" noProof="0" dirty="0" smtClean="0">
                <a:ln>
                  <a:noFill/>
                </a:ln>
                <a:solidFill>
                  <a:srgbClr val="000000"/>
                </a:solidFill>
                <a:effectLst/>
                <a:uLnTx/>
                <a:uFillTx/>
                <a:latin typeface="Arial"/>
                <a:ea typeface="宋体" pitchFamily="2" charset="-122"/>
                <a:cs typeface="+mn-cs"/>
              </a:rPr>
              <a:t>   </a:t>
            </a:r>
            <a:r>
              <a:rPr kumimoji="0" lang="en-US" altLang="zh-CN" sz="3600" b="0" i="0" u="none" strike="noStrike" kern="0" cap="none" spc="0" normalizeH="0" baseline="0" noProof="0" dirty="0" smtClean="0">
                <a:ln>
                  <a:noFill/>
                </a:ln>
                <a:solidFill>
                  <a:srgbClr val="CC9900"/>
                </a:solidFill>
                <a:effectLst/>
                <a:uLnTx/>
                <a:uFillTx/>
                <a:latin typeface="Arial"/>
                <a:ea typeface="宋体" pitchFamily="2" charset="-122"/>
                <a:cs typeface="+mn-cs"/>
              </a:rPr>
              <a:t>*</a:t>
            </a:r>
            <a:r>
              <a:rPr kumimoji="0" lang="en-US" altLang="zh-CN" sz="3600" b="0" i="0" u="none" strike="noStrike" kern="0" cap="none" spc="0" normalizeH="0" baseline="0" noProof="0" dirty="0" smtClean="0">
                <a:ln>
                  <a:noFill/>
                </a:ln>
                <a:solidFill>
                  <a:srgbClr val="000000"/>
                </a:solidFill>
                <a:effectLst/>
                <a:uLnTx/>
                <a:uFillTx/>
                <a:latin typeface="Arial"/>
                <a:ea typeface="宋体" pitchFamily="2" charset="-122"/>
                <a:cs typeface="+mn-cs"/>
              </a:rPr>
              <a:t> </a:t>
            </a:r>
            <a:r>
              <a:rPr kumimoji="0" lang="en-US" altLang="zh-CN" sz="2600" b="0" i="0" u="none" strike="noStrike" kern="0" cap="none" spc="0" normalizeH="0" baseline="0" noProof="0" dirty="0" err="1" smtClean="0">
                <a:ln>
                  <a:noFill/>
                </a:ln>
                <a:solidFill>
                  <a:srgbClr val="000000"/>
                </a:solidFill>
                <a:effectLst/>
                <a:uLnTx/>
                <a:uFillTx/>
                <a:latin typeface="Arial"/>
                <a:ea typeface="宋体" pitchFamily="2" charset="-122"/>
                <a:cs typeface="+mn-cs"/>
              </a:rPr>
              <a:t>Opensource</a:t>
            </a:r>
            <a:r>
              <a:rPr kumimoji="0" lang="en-US" altLang="zh-CN" sz="2600" b="0" i="0" u="none" strike="noStrike" kern="0" cap="none" spc="0" normalizeH="0" baseline="0" noProof="0" dirty="0" smtClean="0">
                <a:ln>
                  <a:noFill/>
                </a:ln>
                <a:solidFill>
                  <a:srgbClr val="000000"/>
                </a:solidFill>
                <a:effectLst/>
                <a:uLnTx/>
                <a:uFillTx/>
                <a:latin typeface="Arial"/>
                <a:ea typeface="宋体" pitchFamily="2" charset="-122"/>
                <a:cs typeface="+mn-cs"/>
              </a:rPr>
              <a:t>                          </a:t>
            </a:r>
            <a:r>
              <a:rPr kumimoji="0" lang="en-US" altLang="zh-CN" sz="3600" b="0" i="0" u="none" strike="noStrike" kern="0" cap="none" spc="0" normalizeH="0" baseline="0" noProof="0" dirty="0" smtClean="0">
                <a:ln>
                  <a:noFill/>
                </a:ln>
                <a:solidFill>
                  <a:srgbClr val="CC9900"/>
                </a:solidFill>
                <a:effectLst/>
                <a:uLnTx/>
                <a:uFillTx/>
                <a:latin typeface="Arial"/>
                <a:ea typeface="宋体" pitchFamily="2" charset="-122"/>
                <a:cs typeface="+mn-cs"/>
              </a:rPr>
              <a:t>*</a:t>
            </a:r>
            <a:r>
              <a:rPr kumimoji="0" lang="en-US" altLang="zh-CN" sz="1400" b="0" i="0" u="none" strike="noStrike" kern="0" cap="none" spc="0" normalizeH="0" baseline="0" noProof="0" dirty="0" smtClean="0">
                <a:ln>
                  <a:noFill/>
                </a:ln>
                <a:solidFill>
                  <a:srgbClr val="CC9900"/>
                </a:solidFill>
                <a:effectLst/>
                <a:uLnTx/>
                <a:uFillTx/>
                <a:latin typeface="Arial"/>
                <a:ea typeface="宋体" pitchFamily="2" charset="-122"/>
                <a:cs typeface="+mn-cs"/>
              </a:rPr>
              <a:t> </a:t>
            </a:r>
            <a:r>
              <a:rPr kumimoji="0" lang="en-US" altLang="zh-CN" sz="2600" b="0" i="0" u="none" strike="noStrike" kern="0" cap="none" spc="0" normalizeH="0" baseline="0" noProof="0" dirty="0" smtClean="0">
                <a:ln>
                  <a:noFill/>
                </a:ln>
                <a:solidFill>
                  <a:srgbClr val="000000"/>
                </a:solidFill>
                <a:effectLst/>
                <a:uLnTx/>
                <a:uFillTx/>
                <a:latin typeface="Arial"/>
                <a:ea typeface="宋体" pitchFamily="2" charset="-122"/>
                <a:cs typeface="+mn-cs"/>
              </a:rPr>
              <a:t> Commercial</a:t>
            </a:r>
          </a:p>
          <a:p>
            <a:pPr marL="342900" marR="0" lvl="0" indent="-342900" algn="l" defTabSz="914400" rtl="0" eaLnBrk="1" fontAlgn="base" latinLnBrk="0" hangingPunct="1">
              <a:lnSpc>
                <a:spcPct val="100000"/>
              </a:lnSpc>
              <a:spcBef>
                <a:spcPct val="50000"/>
              </a:spcBef>
              <a:spcAft>
                <a:spcPct val="0"/>
              </a:spcAft>
              <a:buClrTx/>
              <a:buSzTx/>
              <a:buFontTx/>
              <a:buNone/>
              <a:tabLst/>
              <a:defRPr/>
            </a:pPr>
            <a:r>
              <a:rPr kumimoji="0" lang="en-US" altLang="zh-CN" sz="1900" b="0" i="0" u="none" strike="noStrike" kern="0" cap="none" spc="0" normalizeH="0" baseline="0" noProof="0" dirty="0" smtClean="0">
                <a:ln>
                  <a:noFill/>
                </a:ln>
                <a:solidFill>
                  <a:srgbClr val="996600"/>
                </a:solidFill>
                <a:effectLst/>
                <a:uLnTx/>
                <a:uFillTx/>
                <a:latin typeface="Arial"/>
                <a:ea typeface="宋体" pitchFamily="2" charset="-122"/>
                <a:cs typeface="Arial" pitchFamily="34" charset="0"/>
              </a:rPr>
              <a:t>	</a:t>
            </a:r>
            <a:r>
              <a:rPr kumimoji="0" lang="en-US" altLang="zh-CN" sz="1900" b="0" i="0" u="none" strike="noStrike" kern="0" cap="none" spc="0" normalizeH="0" baseline="0" noProof="0" dirty="0" smtClean="0">
                <a:ln>
                  <a:noFill/>
                </a:ln>
                <a:solidFill>
                  <a:srgbClr val="000000"/>
                </a:solidFill>
                <a:effectLst/>
                <a:uLnTx/>
                <a:uFillTx/>
                <a:latin typeface="Arial"/>
                <a:ea typeface="宋体" pitchFamily="2" charset="-122"/>
                <a:cs typeface="Arial" pitchFamily="34" charset="0"/>
              </a:rPr>
              <a:t>*</a:t>
            </a:r>
            <a:r>
              <a:rPr kumimoji="0" lang="en-US" altLang="zh-CN" sz="1900" b="0" i="0" u="none" strike="noStrike" kern="0" cap="none" spc="0" normalizeH="0" baseline="0" noProof="0" dirty="0" smtClean="0">
                <a:ln>
                  <a:noFill/>
                </a:ln>
                <a:solidFill>
                  <a:srgbClr val="996600"/>
                </a:solidFill>
                <a:effectLst/>
                <a:uLnTx/>
                <a:uFillTx/>
                <a:latin typeface="Arial"/>
                <a:ea typeface="宋体" pitchFamily="2" charset="-122"/>
                <a:cs typeface="Arial" pitchFamily="34" charset="0"/>
              </a:rPr>
              <a:t> </a:t>
            </a:r>
            <a:r>
              <a:rPr kumimoji="0" lang="en-US" altLang="zh-CN" sz="1900" b="0" i="0" u="none" strike="noStrike" kern="0" cap="none" spc="0" normalizeH="0" baseline="0" noProof="0" dirty="0" smtClean="0">
                <a:ln>
                  <a:noFill/>
                </a:ln>
                <a:solidFill>
                  <a:srgbClr val="000000"/>
                </a:solidFill>
                <a:effectLst/>
                <a:uLnTx/>
                <a:uFillTx/>
                <a:latin typeface="Arial"/>
                <a:ea typeface="宋体" pitchFamily="2" charset="-122"/>
                <a:cs typeface="Arial" pitchFamily="34" charset="0"/>
              </a:rPr>
              <a:t>Nut/OS 			         * BeOS 		* µ</a:t>
            </a:r>
            <a:r>
              <a:rPr kumimoji="0" lang="en-US" altLang="zh-CN" sz="1900" b="0" i="0" u="none" strike="noStrike" kern="0" cap="none" spc="0" normalizeH="0" baseline="0" noProof="0" dirty="0" err="1" smtClean="0">
                <a:ln>
                  <a:noFill/>
                </a:ln>
                <a:solidFill>
                  <a:srgbClr val="000000"/>
                </a:solidFill>
                <a:effectLst/>
                <a:uLnTx/>
                <a:uFillTx/>
                <a:latin typeface="Arial"/>
                <a:ea typeface="宋体" pitchFamily="2" charset="-122"/>
                <a:cs typeface="Arial" pitchFamily="34" charset="0"/>
              </a:rPr>
              <a:t>nOS</a:t>
            </a:r>
            <a:endParaRPr kumimoji="0" lang="en-US" altLang="zh-CN" sz="1900" b="0" i="0" u="none" strike="noStrike" kern="0" cap="none" spc="0" normalizeH="0" baseline="0" noProof="0" dirty="0" smtClean="0">
              <a:ln>
                <a:noFill/>
              </a:ln>
              <a:solidFill>
                <a:srgbClr val="000000"/>
              </a:solidFill>
              <a:effectLst/>
              <a:uLnTx/>
              <a:uFillTx/>
              <a:latin typeface="Arial"/>
              <a:ea typeface="宋体" pitchFamily="2" charset="-122"/>
              <a:cs typeface="Arial" pitchFamily="34" charset="0"/>
            </a:endParaRPr>
          </a:p>
          <a:p>
            <a:pPr marL="342900" marR="0" lvl="0" indent="-342900" algn="l" defTabSz="914400" rtl="0" eaLnBrk="1" fontAlgn="base" latinLnBrk="0" hangingPunct="1">
              <a:lnSpc>
                <a:spcPct val="100000"/>
              </a:lnSpc>
              <a:spcBef>
                <a:spcPct val="50000"/>
              </a:spcBef>
              <a:spcAft>
                <a:spcPct val="0"/>
              </a:spcAft>
              <a:buClrTx/>
              <a:buSzTx/>
              <a:buFontTx/>
              <a:buNone/>
              <a:tabLst/>
              <a:defRPr/>
            </a:pPr>
            <a:r>
              <a:rPr kumimoji="0" lang="en-US" altLang="zh-CN" sz="1900" b="0" i="0" u="none" strike="noStrike" kern="0" cap="none" spc="0" normalizeH="0" baseline="0" noProof="0" dirty="0" smtClean="0">
                <a:ln>
                  <a:noFill/>
                </a:ln>
                <a:solidFill>
                  <a:srgbClr val="000000"/>
                </a:solidFill>
                <a:effectLst/>
                <a:uLnTx/>
                <a:uFillTx/>
                <a:latin typeface="Arial"/>
                <a:ea typeface="宋体" pitchFamily="2" charset="-122"/>
                <a:cs typeface="Arial" pitchFamily="34" charset="0"/>
              </a:rPr>
              <a:t>	* TRON Project		         * </a:t>
            </a:r>
            <a:r>
              <a:rPr kumimoji="0" lang="en-US" altLang="zh-CN" sz="1900" b="0" i="0" u="none" strike="noStrike" kern="0" cap="none" spc="0" normalizeH="0" baseline="0" noProof="0" dirty="0" err="1" smtClean="0">
                <a:ln>
                  <a:noFill/>
                </a:ln>
                <a:solidFill>
                  <a:srgbClr val="000000"/>
                </a:solidFill>
                <a:effectLst/>
                <a:uLnTx/>
                <a:uFillTx/>
                <a:latin typeface="Arial"/>
                <a:ea typeface="宋体" pitchFamily="2" charset="-122"/>
                <a:cs typeface="Arial" pitchFamily="34" charset="0"/>
              </a:rPr>
              <a:t>ChorusOS</a:t>
            </a:r>
            <a:r>
              <a:rPr kumimoji="0" lang="en-US" altLang="zh-CN" sz="1900" b="0" i="0" u="none" strike="noStrike" kern="0" cap="none" spc="0" normalizeH="0" baseline="0" noProof="0" dirty="0" smtClean="0">
                <a:ln>
                  <a:noFill/>
                </a:ln>
                <a:solidFill>
                  <a:srgbClr val="000000"/>
                </a:solidFill>
                <a:effectLst/>
                <a:uLnTx/>
                <a:uFillTx/>
                <a:latin typeface="Arial"/>
                <a:ea typeface="宋体" pitchFamily="2" charset="-122"/>
                <a:cs typeface="Arial" pitchFamily="34" charset="0"/>
              </a:rPr>
              <a:t> 	* RMX</a:t>
            </a:r>
          </a:p>
          <a:p>
            <a:pPr marL="342900" marR="0" lvl="0" indent="-342900" algn="l" defTabSz="914400" rtl="0" eaLnBrk="1" fontAlgn="base" latinLnBrk="0" hangingPunct="1">
              <a:lnSpc>
                <a:spcPct val="100000"/>
              </a:lnSpc>
              <a:spcBef>
                <a:spcPct val="50000"/>
              </a:spcBef>
              <a:spcAft>
                <a:spcPct val="0"/>
              </a:spcAft>
              <a:buClrTx/>
              <a:buSzTx/>
              <a:buFontTx/>
              <a:buNone/>
              <a:tabLst/>
              <a:defRPr/>
            </a:pPr>
            <a:r>
              <a:rPr kumimoji="0" lang="en-US" altLang="zh-CN" sz="1900" b="0" i="0" u="none" strike="noStrike" kern="0" cap="none" spc="0" normalizeH="0" baseline="0" noProof="0" dirty="0" smtClean="0">
                <a:ln>
                  <a:noFill/>
                </a:ln>
                <a:solidFill>
                  <a:srgbClr val="000000"/>
                </a:solidFill>
                <a:effectLst/>
                <a:uLnTx/>
                <a:uFillTx/>
                <a:latin typeface="Arial"/>
                <a:ea typeface="宋体" pitchFamily="2" charset="-122"/>
                <a:cs typeface="Arial" pitchFamily="34" charset="0"/>
              </a:rPr>
              <a:t>					         * </a:t>
            </a:r>
            <a:r>
              <a:rPr kumimoji="0" lang="en-US" altLang="zh-CN" sz="1900" b="0" i="0" u="none" strike="noStrike" kern="0" cap="none" spc="0" normalizeH="0" baseline="0" noProof="0" dirty="0" err="1" smtClean="0">
                <a:ln>
                  <a:noFill/>
                </a:ln>
                <a:solidFill>
                  <a:srgbClr val="000000"/>
                </a:solidFill>
                <a:effectLst/>
                <a:uLnTx/>
                <a:uFillTx/>
                <a:latin typeface="Arial"/>
                <a:ea typeface="宋体" pitchFamily="2" charset="-122"/>
                <a:cs typeface="Arial" pitchFamily="34" charset="0"/>
              </a:rPr>
              <a:t>MicroC</a:t>
            </a:r>
            <a:r>
              <a:rPr kumimoji="0" lang="en-US" altLang="zh-CN" sz="1900" b="0" i="0" u="none" strike="noStrike" kern="0" cap="none" spc="0" normalizeH="0" baseline="0" noProof="0" dirty="0" smtClean="0">
                <a:ln>
                  <a:noFill/>
                </a:ln>
                <a:solidFill>
                  <a:srgbClr val="000000"/>
                </a:solidFill>
                <a:effectLst/>
                <a:uLnTx/>
                <a:uFillTx/>
                <a:latin typeface="Arial"/>
                <a:ea typeface="宋体" pitchFamily="2" charset="-122"/>
                <a:cs typeface="Arial" pitchFamily="34" charset="0"/>
              </a:rPr>
              <a:t>/OS-II	* RSX-11 </a:t>
            </a:r>
          </a:p>
          <a:p>
            <a:pPr marL="342900" marR="0" lvl="0" indent="-342900" algn="l" defTabSz="914400" rtl="0" eaLnBrk="1" fontAlgn="base" latinLnBrk="0" hangingPunct="1">
              <a:lnSpc>
                <a:spcPct val="100000"/>
              </a:lnSpc>
              <a:spcBef>
                <a:spcPct val="50000"/>
              </a:spcBef>
              <a:spcAft>
                <a:spcPct val="0"/>
              </a:spcAft>
              <a:buClrTx/>
              <a:buSzTx/>
              <a:buFontTx/>
              <a:buNone/>
              <a:tabLst/>
              <a:defRPr/>
            </a:pPr>
            <a:r>
              <a:rPr kumimoji="0" lang="en-US" altLang="zh-CN" sz="1900" b="0" i="0" u="none" strike="noStrike" kern="0" cap="none" spc="0" normalizeH="0" baseline="0" noProof="0" dirty="0" smtClean="0">
                <a:ln>
                  <a:noFill/>
                </a:ln>
                <a:solidFill>
                  <a:srgbClr val="000000"/>
                </a:solidFill>
                <a:effectLst/>
                <a:uLnTx/>
                <a:uFillTx/>
                <a:latin typeface="Arial"/>
                <a:ea typeface="宋体" pitchFamily="2" charset="-122"/>
                <a:cs typeface="Arial" pitchFamily="34" charset="0"/>
              </a:rPr>
              <a:t>					         * OS-9	 	* RT-11 </a:t>
            </a:r>
          </a:p>
          <a:p>
            <a:pPr marL="342900" marR="0" lvl="0" indent="-342900" algn="l" defTabSz="914400" rtl="0" eaLnBrk="1" fontAlgn="base" latinLnBrk="0" hangingPunct="1">
              <a:lnSpc>
                <a:spcPct val="100000"/>
              </a:lnSpc>
              <a:spcBef>
                <a:spcPct val="50000"/>
              </a:spcBef>
              <a:spcAft>
                <a:spcPct val="0"/>
              </a:spcAft>
              <a:buClrTx/>
              <a:buSzTx/>
              <a:buFontTx/>
              <a:buNone/>
              <a:tabLst/>
              <a:defRPr/>
            </a:pPr>
            <a:r>
              <a:rPr kumimoji="0" lang="en-US" altLang="zh-CN" sz="1900" b="0" i="0" u="none" strike="noStrike" kern="0" cap="none" spc="0" normalizeH="0" baseline="0" noProof="0" dirty="0" smtClean="0">
                <a:ln>
                  <a:noFill/>
                </a:ln>
                <a:solidFill>
                  <a:srgbClr val="000000"/>
                </a:solidFill>
                <a:effectLst/>
                <a:uLnTx/>
                <a:uFillTx/>
                <a:latin typeface="Arial"/>
                <a:ea typeface="宋体" pitchFamily="2" charset="-122"/>
                <a:cs typeface="Arial" pitchFamily="34" charset="0"/>
              </a:rPr>
              <a:t>					         * </a:t>
            </a:r>
            <a:r>
              <a:rPr kumimoji="0" lang="en-US" altLang="zh-CN" sz="1900" b="0" i="0" u="none" strike="noStrike" kern="0" cap="none" spc="0" normalizeH="0" baseline="0" noProof="0" dirty="0" err="1" smtClean="0">
                <a:ln>
                  <a:noFill/>
                </a:ln>
                <a:solidFill>
                  <a:srgbClr val="000000"/>
                </a:solidFill>
                <a:effectLst/>
                <a:uLnTx/>
                <a:uFillTx/>
                <a:latin typeface="Arial"/>
                <a:ea typeface="宋体" pitchFamily="2" charset="-122"/>
                <a:cs typeface="Arial" pitchFamily="34" charset="0"/>
              </a:rPr>
              <a:t>OSEKtime</a:t>
            </a:r>
            <a:r>
              <a:rPr kumimoji="0" lang="en-US" altLang="zh-CN" sz="1900" b="0" i="0" u="none" strike="noStrike" kern="0" cap="none" spc="0" normalizeH="0" baseline="0" noProof="0" dirty="0" smtClean="0">
                <a:ln>
                  <a:noFill/>
                </a:ln>
                <a:solidFill>
                  <a:srgbClr val="000000"/>
                </a:solidFill>
                <a:effectLst/>
                <a:uLnTx/>
                <a:uFillTx/>
                <a:latin typeface="Arial"/>
                <a:ea typeface="宋体" pitchFamily="2" charset="-122"/>
                <a:cs typeface="Arial" pitchFamily="34" charset="0"/>
              </a:rPr>
              <a:t>             * RTOS-UH </a:t>
            </a:r>
          </a:p>
          <a:p>
            <a:pPr marL="342900" marR="0" lvl="0" indent="-342900" algn="l" defTabSz="914400" rtl="0" eaLnBrk="1" fontAlgn="base" latinLnBrk="0" hangingPunct="1">
              <a:lnSpc>
                <a:spcPct val="100000"/>
              </a:lnSpc>
              <a:spcBef>
                <a:spcPct val="50000"/>
              </a:spcBef>
              <a:spcAft>
                <a:spcPct val="0"/>
              </a:spcAft>
              <a:buClrTx/>
              <a:buSzTx/>
              <a:buFontTx/>
              <a:buNone/>
              <a:tabLst/>
              <a:defRPr/>
            </a:pPr>
            <a:r>
              <a:rPr kumimoji="0" lang="en-US" altLang="zh-CN" sz="1900" b="0" i="0" u="none" strike="noStrike" kern="0" cap="none" spc="0" normalizeH="0" baseline="0" noProof="0" dirty="0" smtClean="0">
                <a:ln>
                  <a:noFill/>
                </a:ln>
                <a:solidFill>
                  <a:srgbClr val="000000"/>
                </a:solidFill>
                <a:effectLst/>
                <a:uLnTx/>
                <a:uFillTx/>
                <a:latin typeface="Arial"/>
                <a:ea typeface="宋体" pitchFamily="2" charset="-122"/>
                <a:cs typeface="Arial" pitchFamily="34" charset="0"/>
              </a:rPr>
              <a:t>					         * </a:t>
            </a:r>
            <a:r>
              <a:rPr kumimoji="0" lang="en-US" altLang="zh-CN" sz="1900" b="0" i="0" u="none" strike="noStrike" kern="0" cap="none" spc="0" normalizeH="0" baseline="0" noProof="0" dirty="0" err="1" smtClean="0">
                <a:ln>
                  <a:noFill/>
                </a:ln>
                <a:solidFill>
                  <a:srgbClr val="000000"/>
                </a:solidFill>
                <a:effectLst/>
                <a:uLnTx/>
                <a:uFillTx/>
                <a:latin typeface="Arial"/>
                <a:ea typeface="宋体" pitchFamily="2" charset="-122"/>
                <a:cs typeface="Arial" pitchFamily="34" charset="0"/>
              </a:rPr>
              <a:t>pSOS</a:t>
            </a:r>
            <a:r>
              <a:rPr kumimoji="0" lang="en-US" altLang="zh-CN" sz="1900" b="0" i="0" u="none" strike="noStrike" kern="0" cap="none" spc="0" normalizeH="0" baseline="0" noProof="0" dirty="0" smtClean="0">
                <a:ln>
                  <a:noFill/>
                </a:ln>
                <a:solidFill>
                  <a:srgbClr val="000000"/>
                </a:solidFill>
                <a:effectLst/>
                <a:uLnTx/>
                <a:uFillTx/>
                <a:latin typeface="Arial"/>
                <a:ea typeface="宋体" pitchFamily="2" charset="-122"/>
                <a:cs typeface="Arial" pitchFamily="34" charset="0"/>
              </a:rPr>
              <a:t>  	 	* VRTX</a:t>
            </a:r>
          </a:p>
          <a:p>
            <a:pPr marL="342900" marR="0" lvl="0" indent="-342900" algn="l" defTabSz="914400" rtl="0" eaLnBrk="1" fontAlgn="base" latinLnBrk="0" hangingPunct="1">
              <a:lnSpc>
                <a:spcPct val="100000"/>
              </a:lnSpc>
              <a:spcBef>
                <a:spcPct val="50000"/>
              </a:spcBef>
              <a:spcAft>
                <a:spcPct val="0"/>
              </a:spcAft>
              <a:buClrTx/>
              <a:buSzTx/>
              <a:buFontTx/>
              <a:buNone/>
              <a:tabLst/>
              <a:defRPr/>
            </a:pPr>
            <a:r>
              <a:rPr kumimoji="0" lang="en-US" altLang="zh-CN" sz="1900" b="0" i="0" u="none" strike="noStrike" kern="0" cap="none" spc="0" normalizeH="0" baseline="0" noProof="0" dirty="0" smtClean="0">
                <a:ln>
                  <a:noFill/>
                </a:ln>
                <a:solidFill>
                  <a:srgbClr val="000000"/>
                </a:solidFill>
                <a:effectLst/>
                <a:uLnTx/>
                <a:uFillTx/>
                <a:latin typeface="Arial"/>
                <a:ea typeface="宋体" pitchFamily="2" charset="-122"/>
                <a:cs typeface="Arial" pitchFamily="34" charset="0"/>
              </a:rPr>
              <a:t>							</a:t>
            </a:r>
          </a:p>
          <a:p>
            <a:pPr marL="342900" marR="0" lvl="0" indent="-342900" algn="l" defTabSz="914400" rtl="0" eaLnBrk="1" fontAlgn="base" latinLnBrk="0" hangingPunct="1">
              <a:lnSpc>
                <a:spcPct val="100000"/>
              </a:lnSpc>
              <a:spcBef>
                <a:spcPct val="20000"/>
              </a:spcBef>
              <a:spcAft>
                <a:spcPct val="0"/>
              </a:spcAft>
              <a:buClr>
                <a:srgbClr val="CC9900"/>
              </a:buClr>
              <a:buSzPct val="65000"/>
              <a:buFont typeface="Wingdings" pitchFamily="2" charset="2"/>
              <a:buNone/>
              <a:tabLst/>
              <a:defRPr/>
            </a:pPr>
            <a:endParaRPr kumimoji="0" lang="en-US" altLang="zh-CN" sz="3000" b="0" i="0" u="none" strike="noStrike" kern="0" cap="none" spc="0" normalizeH="0" baseline="0" noProof="0" dirty="0" smtClean="0">
              <a:ln>
                <a:noFill/>
              </a:ln>
              <a:solidFill>
                <a:srgbClr val="000000"/>
              </a:solidFill>
              <a:effectLst/>
              <a:uLnTx/>
              <a:uFillTx/>
              <a:latin typeface="Arial"/>
              <a:ea typeface="宋体"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CC9900"/>
              </a:buClr>
              <a:buSzPct val="65000"/>
              <a:buFont typeface="Wingdings" pitchFamily="2" charset="2"/>
              <a:buChar char="n"/>
              <a:tabLst/>
              <a:defRPr/>
            </a:pPr>
            <a:endParaRPr kumimoji="0" lang="en-US" altLang="zh-CN" sz="3000" b="0" i="0" u="none" strike="noStrike" kern="0" cap="none" spc="0" normalizeH="0" baseline="0" noProof="0" dirty="0" smtClean="0">
              <a:ln>
                <a:noFill/>
              </a:ln>
              <a:solidFill>
                <a:srgbClr val="000000"/>
              </a:solidFill>
              <a:effectLst/>
              <a:uLnTx/>
              <a:uFillTx/>
              <a:latin typeface="Arial"/>
              <a:ea typeface="宋体" pitchFamily="2" charset="-122"/>
              <a:cs typeface="+mn-cs"/>
            </a:endParaRPr>
          </a:p>
        </p:txBody>
      </p:sp>
    </p:spTree>
    <p:extLst>
      <p:ext uri="{BB962C8B-B14F-4D97-AF65-F5344CB8AC3E}">
        <p14:creationId xmlns:p14="http://schemas.microsoft.com/office/powerpoint/2010/main" val="175122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Autofit/>
          </a:bodyPr>
          <a:lstStyle/>
          <a:p>
            <a:pPr eaLnBrk="1" hangingPunct="1"/>
            <a:r>
              <a:rPr lang="en-US" altLang="zh-CN" sz="4000" dirty="0" smtClean="0">
                <a:ea typeface="宋体" pitchFamily="2" charset="-122"/>
              </a:rPr>
              <a:t>Characteristics of RTE</a:t>
            </a:r>
            <a:br>
              <a:rPr lang="en-US" altLang="zh-CN" sz="4000" dirty="0" smtClean="0">
                <a:ea typeface="宋体" pitchFamily="2" charset="-122"/>
              </a:rPr>
            </a:br>
            <a:r>
              <a:rPr lang="en-US" altLang="zh-CN" sz="4000" dirty="0" smtClean="0">
                <a:ea typeface="宋体" pitchFamily="2" charset="-122"/>
              </a:rPr>
              <a:t>Systems</a:t>
            </a:r>
          </a:p>
        </p:txBody>
      </p:sp>
      <p:sp>
        <p:nvSpPr>
          <p:cNvPr id="13315" name="Rectangle 3" descr="Rectangle: Click to edit Master text styles&#10;Second level&#10;Third level&#10;Fourth level&#10;Fifth level"/>
          <p:cNvSpPr>
            <a:spLocks noGrp="1" noChangeArrowheads="1"/>
          </p:cNvSpPr>
          <p:nvPr>
            <p:ph type="body" idx="1"/>
          </p:nvPr>
        </p:nvSpPr>
        <p:spPr>
          <a:xfrm>
            <a:off x="202020" y="1339702"/>
            <a:ext cx="8793124" cy="5163648"/>
          </a:xfrm>
        </p:spPr>
        <p:txBody>
          <a:bodyPr>
            <a:noAutofit/>
          </a:bodyPr>
          <a:lstStyle/>
          <a:p>
            <a:pPr eaLnBrk="1" hangingPunct="1"/>
            <a:r>
              <a:rPr lang="en-US" altLang="zh-CN" sz="2800" dirty="0" smtClean="0">
                <a:ea typeface="宋体" pitchFamily="2" charset="-122"/>
              </a:rPr>
              <a:t>Power Constraints</a:t>
            </a:r>
          </a:p>
          <a:p>
            <a:pPr lvl="1" eaLnBrk="1" hangingPunct="1"/>
            <a:r>
              <a:rPr lang="en-US" altLang="zh-CN" sz="2400" dirty="0" smtClean="0">
                <a:ea typeface="宋体" pitchFamily="2" charset="-122"/>
              </a:rPr>
              <a:t>Limited power source like a battery</a:t>
            </a:r>
          </a:p>
          <a:p>
            <a:pPr lvl="1" eaLnBrk="1" hangingPunct="1"/>
            <a:r>
              <a:rPr lang="en-US" altLang="zh-CN" sz="2400" dirty="0" smtClean="0">
                <a:ea typeface="宋体" pitchFamily="2" charset="-122"/>
              </a:rPr>
              <a:t>Minimize power demand by using less or low power hardware components</a:t>
            </a:r>
          </a:p>
          <a:p>
            <a:pPr eaLnBrk="1" hangingPunct="1"/>
            <a:r>
              <a:rPr lang="en-US" altLang="zh-CN" sz="2800" dirty="0" smtClean="0">
                <a:ea typeface="宋体" pitchFamily="2" charset="-122"/>
              </a:rPr>
              <a:t>Cost</a:t>
            </a:r>
          </a:p>
          <a:p>
            <a:pPr lvl="1" eaLnBrk="1" hangingPunct="1"/>
            <a:r>
              <a:rPr lang="en-US" altLang="zh-CN" sz="2400" dirty="0" smtClean="0">
                <a:ea typeface="宋体" pitchFamily="2" charset="-122"/>
              </a:rPr>
              <a:t>Especially a constraint on mass produced consumer appliances like mobile phones, cars…</a:t>
            </a:r>
          </a:p>
          <a:p>
            <a:pPr lvl="1" eaLnBrk="1" hangingPunct="1"/>
            <a:r>
              <a:rPr lang="en-US" altLang="zh-CN" sz="2400" dirty="0" smtClean="0">
                <a:ea typeface="宋体" pitchFamily="2" charset="-122"/>
              </a:rPr>
              <a:t>Sometimes even a $0.10 decrease may lead to large savings</a:t>
            </a:r>
          </a:p>
          <a:p>
            <a:pPr eaLnBrk="1" hangingPunct="1"/>
            <a:r>
              <a:rPr lang="en-US" altLang="zh-CN" sz="2800" dirty="0" smtClean="0">
                <a:ea typeface="宋体" pitchFamily="2" charset="-122"/>
              </a:rPr>
              <a:t>Reliability</a:t>
            </a:r>
          </a:p>
          <a:p>
            <a:pPr lvl="1" eaLnBrk="1" hangingPunct="1"/>
            <a:r>
              <a:rPr lang="en-US" altLang="zh-CN" sz="2400" dirty="0" smtClean="0">
                <a:ea typeface="宋体" pitchFamily="2" charset="-122"/>
              </a:rPr>
              <a:t>Should function for extremely long periods of time without developing faults</a:t>
            </a:r>
          </a:p>
          <a:p>
            <a:pPr lvl="1" eaLnBrk="1" hangingPunct="1"/>
            <a:r>
              <a:rPr lang="en-US" altLang="zh-CN" sz="2400" dirty="0" smtClean="0">
                <a:ea typeface="宋体" pitchFamily="2" charset="-122"/>
              </a:rPr>
              <a:t>Cannot reboot a car in motion, or a spacecraft in flight!</a:t>
            </a:r>
          </a:p>
          <a:p>
            <a:pPr eaLnBrk="1" hangingPunct="1"/>
            <a:endParaRPr lang="en-US" altLang="zh-CN" sz="2800" dirty="0" smtClean="0">
              <a:ea typeface="宋体" pitchFamily="2" charset="-122"/>
            </a:endParaRPr>
          </a:p>
        </p:txBody>
      </p:sp>
    </p:spTree>
    <p:extLst>
      <p:ext uri="{BB962C8B-B14F-4D97-AF65-F5344CB8AC3E}">
        <p14:creationId xmlns:p14="http://schemas.microsoft.com/office/powerpoint/2010/main" val="27761326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Autofit/>
          </a:bodyPr>
          <a:lstStyle/>
          <a:p>
            <a:pPr eaLnBrk="1" hangingPunct="1"/>
            <a:r>
              <a:rPr lang="en-US" altLang="zh-CN" sz="4000" dirty="0" smtClean="0">
                <a:ea typeface="宋体" pitchFamily="2" charset="-122"/>
              </a:rPr>
              <a:t>Characteristics of RTE</a:t>
            </a:r>
            <a:br>
              <a:rPr lang="en-US" altLang="zh-CN" sz="4000" dirty="0" smtClean="0">
                <a:ea typeface="宋体" pitchFamily="2" charset="-122"/>
              </a:rPr>
            </a:br>
            <a:r>
              <a:rPr lang="en-US" altLang="zh-CN" sz="4000" dirty="0" smtClean="0">
                <a:ea typeface="宋体" pitchFamily="2" charset="-122"/>
              </a:rPr>
              <a:t>Systems</a:t>
            </a:r>
          </a:p>
        </p:txBody>
      </p:sp>
      <p:sp>
        <p:nvSpPr>
          <p:cNvPr id="14339" name="Rectangle 3" descr="Rectangle: Click to edit Master text styles&#10;Second level&#10;Third level&#10;Fourth level&#10;Fifth level"/>
          <p:cNvSpPr>
            <a:spLocks noGrp="1" noChangeArrowheads="1"/>
          </p:cNvSpPr>
          <p:nvPr>
            <p:ph type="body" idx="1"/>
          </p:nvPr>
        </p:nvSpPr>
        <p:spPr/>
        <p:txBody>
          <a:bodyPr>
            <a:normAutofit fontScale="92500" lnSpcReduction="10000"/>
          </a:bodyPr>
          <a:lstStyle/>
          <a:p>
            <a:pPr eaLnBrk="1" hangingPunct="1"/>
            <a:r>
              <a:rPr lang="en-US" altLang="zh-CN" smtClean="0">
                <a:ea typeface="宋体" pitchFamily="2" charset="-122"/>
              </a:rPr>
              <a:t>Performance</a:t>
            </a:r>
          </a:p>
          <a:p>
            <a:pPr lvl="1" eaLnBrk="1" hangingPunct="1"/>
            <a:r>
              <a:rPr lang="en-US" altLang="zh-CN" smtClean="0">
                <a:ea typeface="宋体" pitchFamily="2" charset="-122"/>
              </a:rPr>
              <a:t>Especially important in real-time systems</a:t>
            </a:r>
          </a:p>
          <a:p>
            <a:pPr lvl="1" eaLnBrk="1" hangingPunct="1"/>
            <a:r>
              <a:rPr lang="en-US" altLang="zh-CN" smtClean="0">
                <a:ea typeface="宋体" pitchFamily="2" charset="-122"/>
              </a:rPr>
              <a:t>Response within the deadline</a:t>
            </a:r>
          </a:p>
          <a:p>
            <a:pPr eaLnBrk="1" hangingPunct="1"/>
            <a:r>
              <a:rPr lang="en-US" altLang="zh-CN" smtClean="0">
                <a:ea typeface="宋体" pitchFamily="2" charset="-122"/>
              </a:rPr>
              <a:t>Memory Size Limitations</a:t>
            </a:r>
          </a:p>
          <a:p>
            <a:pPr lvl="1" eaLnBrk="1" hangingPunct="1"/>
            <a:r>
              <a:rPr lang="en-US" altLang="zh-CN" smtClean="0">
                <a:ea typeface="宋体" pitchFamily="2" charset="-122"/>
              </a:rPr>
              <a:t>Important consideration while designing software</a:t>
            </a:r>
          </a:p>
          <a:p>
            <a:pPr lvl="1" eaLnBrk="1" hangingPunct="1"/>
            <a:r>
              <a:rPr lang="en-US" altLang="zh-CN" smtClean="0">
                <a:ea typeface="宋体" pitchFamily="2" charset="-122"/>
              </a:rPr>
              <a:t>Cannot have a 1GB Operating System!</a:t>
            </a:r>
          </a:p>
          <a:p>
            <a:pPr lvl="1" eaLnBrk="1" hangingPunct="1"/>
            <a:r>
              <a:rPr lang="en-US" altLang="zh-CN" smtClean="0">
                <a:ea typeface="宋体" pitchFamily="2" charset="-122"/>
              </a:rPr>
              <a:t>No hard disk!</a:t>
            </a:r>
          </a:p>
          <a:p>
            <a:pPr eaLnBrk="1" hangingPunct="1"/>
            <a:r>
              <a:rPr lang="en-US" altLang="zh-CN" smtClean="0">
                <a:ea typeface="宋体" pitchFamily="2" charset="-122"/>
              </a:rPr>
              <a:t>Software Upgrade</a:t>
            </a:r>
          </a:p>
          <a:p>
            <a:pPr lvl="1" eaLnBrk="1" hangingPunct="1"/>
            <a:r>
              <a:rPr lang="en-US" altLang="zh-CN" smtClean="0">
                <a:ea typeface="宋体" pitchFamily="2" charset="-122"/>
              </a:rPr>
              <a:t>Software should be upgradable, cannot burn everything into ROM</a:t>
            </a:r>
          </a:p>
          <a:p>
            <a:pPr lvl="1" eaLnBrk="1" hangingPunct="1"/>
            <a:r>
              <a:rPr lang="en-US" altLang="zh-CN" smtClean="0">
                <a:ea typeface="宋体" pitchFamily="2" charset="-122"/>
              </a:rPr>
              <a:t>Remote uploading of software updates</a:t>
            </a:r>
          </a:p>
        </p:txBody>
      </p:sp>
    </p:spTree>
    <p:extLst>
      <p:ext uri="{BB962C8B-B14F-4D97-AF65-F5344CB8AC3E}">
        <p14:creationId xmlns:p14="http://schemas.microsoft.com/office/powerpoint/2010/main" val="408170271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Template2</Template>
  <TotalTime>572</TotalTime>
  <Words>4281</Words>
  <Application>Microsoft Office PowerPoint</Application>
  <PresentationFormat>全屏显示(4:3)</PresentationFormat>
  <Paragraphs>741</Paragraphs>
  <Slides>72</Slides>
  <Notes>56</Notes>
  <HiddenSlides>0</HiddenSlides>
  <MMClips>0</MMClips>
  <ScaleCrop>false</ScaleCrop>
  <HeadingPairs>
    <vt:vector size="4" baseType="variant">
      <vt:variant>
        <vt:lpstr>主题</vt:lpstr>
      </vt:variant>
      <vt:variant>
        <vt:i4>1</vt:i4>
      </vt:variant>
      <vt:variant>
        <vt:lpstr>幻灯片标题</vt:lpstr>
      </vt:variant>
      <vt:variant>
        <vt:i4>72</vt:i4>
      </vt:variant>
    </vt:vector>
  </HeadingPairs>
  <TitlesOfParts>
    <vt:vector size="73" baseType="lpstr">
      <vt:lpstr>Template2</vt:lpstr>
      <vt:lpstr>Real Time Operating Systems &amp; Real-Time Linux</vt:lpstr>
      <vt:lpstr>What is a Real-Time System?</vt:lpstr>
      <vt:lpstr>Hard or Soft?</vt:lpstr>
      <vt:lpstr>Embedded Systems</vt:lpstr>
      <vt:lpstr>PowerPoint 演示文稿</vt:lpstr>
      <vt:lpstr>Categories of Embedded Systems</vt:lpstr>
      <vt:lpstr>Question</vt:lpstr>
      <vt:lpstr>Characteristics of RTE Systems</vt:lpstr>
      <vt:lpstr>Characteristics of RTE Systems</vt:lpstr>
      <vt:lpstr>Characteristics of RTE Systems</vt:lpstr>
      <vt:lpstr>Challenges in RTE System Design</vt:lpstr>
      <vt:lpstr>Challenges in RTE System Design</vt:lpstr>
      <vt:lpstr>What is Real Time ?</vt:lpstr>
      <vt:lpstr>Real-Time in Handheld &amp; Embedded Systems</vt:lpstr>
      <vt:lpstr>Soft Real-Time Systems</vt:lpstr>
      <vt:lpstr>Hard Real-Time Systems</vt:lpstr>
      <vt:lpstr>Components of an RTOS</vt:lpstr>
      <vt:lpstr>Real-Time Linux &amp; PREEMPT_RT</vt:lpstr>
      <vt:lpstr>Outline</vt:lpstr>
      <vt:lpstr>Linux in Real-Time Systems</vt:lpstr>
      <vt:lpstr>Two Approaches</vt:lpstr>
      <vt:lpstr>RT-Linux</vt:lpstr>
      <vt:lpstr>RTLinux ( Contd )</vt:lpstr>
      <vt:lpstr>Linux vs RT-Linux</vt:lpstr>
      <vt:lpstr>RTAI (Real Time Application Interface)</vt:lpstr>
      <vt:lpstr>RTAI ( Contd )</vt:lpstr>
      <vt:lpstr>Real-Time and Linux Kernel Evolution</vt:lpstr>
      <vt:lpstr>Real-Time Inhibitor: Critical Section Locking</vt:lpstr>
      <vt:lpstr>Real-Time Inhibitor: Interrupt Handlers</vt:lpstr>
      <vt:lpstr>Real-Time Inhibitor: Legacy Locking</vt:lpstr>
      <vt:lpstr>Priority Inversion</vt:lpstr>
      <vt:lpstr>PowerPoint 演示文稿</vt:lpstr>
      <vt:lpstr>PowerPoint 演示文稿</vt:lpstr>
      <vt:lpstr>The Fully Preemptible Linux Kernel</vt:lpstr>
      <vt:lpstr>Linux Real-Time Technology Overview</vt:lpstr>
      <vt:lpstr>Thread-Context Interrupt Handlers</vt:lpstr>
      <vt:lpstr>Thread-Context Interrupt Handlers</vt:lpstr>
      <vt:lpstr>Priority-Inheriting Kernel Mutex</vt:lpstr>
      <vt:lpstr>Real-Time Linux Kernel Evolution</vt:lpstr>
      <vt:lpstr>Kernel Evolution: Preemptible Code</vt:lpstr>
      <vt:lpstr>Real-Time Linux 2.6 Performance</vt:lpstr>
      <vt:lpstr>FRD</vt:lpstr>
      <vt:lpstr>Benchmarks</vt:lpstr>
      <vt:lpstr>Linux 2.6 Kernel – No Preemption</vt:lpstr>
      <vt:lpstr>Linux 2.6 Kernel – Real-Time Preemption</vt:lpstr>
      <vt:lpstr>Real-Time Response vs. Throughput</vt:lpstr>
      <vt:lpstr>Real-Time and Linux Kernel Evolution</vt:lpstr>
      <vt:lpstr>Open Source</vt:lpstr>
      <vt:lpstr>RT Synchronization on Multicore</vt:lpstr>
      <vt:lpstr>Deadlock on a Uni-Processor</vt:lpstr>
      <vt:lpstr>Remote Blocking on Multicore</vt:lpstr>
      <vt:lpstr>Commercial RTOSes </vt:lpstr>
      <vt:lpstr>Lynx OS</vt:lpstr>
      <vt:lpstr>Lynx OS: KPIs</vt:lpstr>
      <vt:lpstr>Lynx OS Interrupt Handling</vt:lpstr>
      <vt:lpstr>QNX/ Neutrino</vt:lpstr>
      <vt:lpstr>QNX/ Neutrino (contd..)</vt:lpstr>
      <vt:lpstr>QNX/ Neutrino (contd..)</vt:lpstr>
      <vt:lpstr>VxWorks</vt:lpstr>
      <vt:lpstr>VxWorks  (contd..)</vt:lpstr>
      <vt:lpstr>VxWorks  (contd..)</vt:lpstr>
      <vt:lpstr>Open-Source RTOSes</vt:lpstr>
      <vt:lpstr>eCos ( Embedded Configurable OS ) </vt:lpstr>
      <vt:lpstr>eCos ( Contd …)</vt:lpstr>
      <vt:lpstr>eCos ( Contd …)</vt:lpstr>
      <vt:lpstr>eCos ( Contd …)</vt:lpstr>
      <vt:lpstr>FreeRTOS</vt:lpstr>
      <vt:lpstr>FreeRTOS ( Contd )</vt:lpstr>
      <vt:lpstr>MicroC/OS</vt:lpstr>
      <vt:lpstr>MicroC/OS ( Contd )</vt:lpstr>
      <vt:lpstr>MicroC/OS ( Contd )</vt:lpstr>
      <vt:lpstr>Other RTOS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 Caches</dc:title>
  <dc:creator>sam</dc:creator>
  <cp:lastModifiedBy>sam</cp:lastModifiedBy>
  <cp:revision>52</cp:revision>
  <cp:lastPrinted>2011-02-23T00:18:43Z</cp:lastPrinted>
  <dcterms:created xsi:type="dcterms:W3CDTF">2012-02-22T09:27:46Z</dcterms:created>
  <dcterms:modified xsi:type="dcterms:W3CDTF">2012-10-31T10:17:01Z</dcterms:modified>
</cp:coreProperties>
</file>