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0" autoAdjust="0"/>
    <p:restoredTop sz="79724" autoAdjust="0"/>
  </p:normalViewPr>
  <p:slideViewPr>
    <p:cSldViewPr snapToGrid="0">
      <p:cViewPr varScale="1">
        <p:scale>
          <a:sx n="90" d="100"/>
          <a:sy n="90" d="100"/>
        </p:scale>
        <p:origin x="-22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07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5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BC2908-60ED-4239-A83A-95DD8335208C}" type="slidenum">
              <a:rPr lang="en-US"/>
              <a:pPr/>
              <a:t>29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884361" y="8683849"/>
            <a:ext cx="2970658" cy="45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76" tIns="45688" rIns="91376" bIns="4568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 algn="r"/>
            <a:fld id="{48FE9FD8-1874-41B0-BDE9-9B62BE812CA3}" type="slidenum">
              <a:rPr lang="en-US" sz="1200">
                <a:latin typeface="Calibri" pitchFamily="32" charset="0"/>
              </a:rPr>
              <a:pPr algn="r"/>
              <a:t>29</a:t>
            </a:fld>
            <a:endParaRPr lang="en-US" sz="1200">
              <a:latin typeface="Calibri" pitchFamily="32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210323" y="694769"/>
            <a:ext cx="4435863" cy="342843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603" tIns="43301" rIns="86603" bIns="43301" anchor="ctr"/>
          <a:lstStyle/>
          <a:p>
            <a:endParaRPr lang="en-US"/>
          </a:p>
        </p:txBody>
      </p:sp>
      <p:sp>
        <p:nvSpPr>
          <p:cNvPr id="6144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651" y="4342681"/>
            <a:ext cx="5485207" cy="42064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BC2908-60ED-4239-A83A-95DD8335208C}" type="slidenum">
              <a:rPr lang="en-US"/>
              <a:pPr/>
              <a:t>30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884361" y="8683849"/>
            <a:ext cx="2970658" cy="45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76" tIns="45688" rIns="91376" bIns="4568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 algn="r"/>
            <a:fld id="{48FE9FD8-1874-41B0-BDE9-9B62BE812CA3}" type="slidenum">
              <a:rPr lang="en-US" sz="1200">
                <a:latin typeface="Calibri" pitchFamily="32" charset="0"/>
              </a:rPr>
              <a:pPr algn="r"/>
              <a:t>30</a:t>
            </a:fld>
            <a:endParaRPr lang="en-US" sz="1200">
              <a:latin typeface="Calibri" pitchFamily="32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210323" y="694769"/>
            <a:ext cx="4435863" cy="342843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603" tIns="43301" rIns="86603" bIns="43301" anchor="ctr"/>
          <a:lstStyle/>
          <a:p>
            <a:endParaRPr lang="en-US"/>
          </a:p>
        </p:txBody>
      </p:sp>
      <p:sp>
        <p:nvSpPr>
          <p:cNvPr id="6144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651" y="4342681"/>
            <a:ext cx="5485207" cy="42064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FF0F19-788C-4D4D-8565-4C0CB4BE83F9}" type="slidenum">
              <a:rPr lang="en-US"/>
              <a:pPr/>
              <a:t>31</a:t>
            </a:fld>
            <a:endParaRPr 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884361" y="8683849"/>
            <a:ext cx="2970658" cy="45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76" tIns="45688" rIns="91376" bIns="4568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 algn="r"/>
            <a:fld id="{0AC4F2FD-3ACB-4614-AD29-B1A93C59D7A4}" type="slidenum">
              <a:rPr lang="en-US" sz="1200">
                <a:latin typeface="Calibri" pitchFamily="32" charset="0"/>
              </a:rPr>
              <a:pPr algn="r"/>
              <a:t>31</a:t>
            </a:fld>
            <a:endParaRPr lang="en-US" sz="1200">
              <a:latin typeface="Calibri" pitchFamily="32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10323" y="694769"/>
            <a:ext cx="4435863" cy="342843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603" tIns="43301" rIns="86603" bIns="43301" anchor="ctr"/>
          <a:lstStyle/>
          <a:p>
            <a:endParaRPr lang="en-US"/>
          </a:p>
        </p:txBody>
      </p:sp>
      <p:sp>
        <p:nvSpPr>
          <p:cNvPr id="6246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651" y="4342681"/>
            <a:ext cx="5485207" cy="42064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03832C-027B-441D-BAB6-DBE865153DB3}" type="slidenum">
              <a:rPr lang="en-US"/>
              <a:pPr/>
              <a:t>32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884361" y="8683849"/>
            <a:ext cx="2970658" cy="45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76" tIns="45688" rIns="91376" bIns="4568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 algn="r"/>
            <a:fld id="{BBBEFF72-513C-4140-B6AB-26748B609059}" type="slidenum">
              <a:rPr lang="en-US" sz="1200">
                <a:latin typeface="Calibri" pitchFamily="32" charset="0"/>
              </a:rPr>
              <a:pPr algn="r"/>
              <a:t>32</a:t>
            </a:fld>
            <a:endParaRPr lang="en-US" sz="1200">
              <a:latin typeface="Calibri" pitchFamily="32" charset="0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210323" y="694769"/>
            <a:ext cx="4435863" cy="342843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603" tIns="43301" rIns="86603" bIns="43301" anchor="ctr"/>
          <a:lstStyle/>
          <a:p>
            <a:endParaRPr lang="en-US"/>
          </a:p>
        </p:txBody>
      </p:sp>
      <p:sp>
        <p:nvSpPr>
          <p:cNvPr id="6349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651" y="4342681"/>
            <a:ext cx="5485207" cy="42064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2" y="103718"/>
            <a:ext cx="8648344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51531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4362"/>
            <a:ext cx="2133600" cy="365125"/>
          </a:xfrm>
        </p:spPr>
        <p:txBody>
          <a:bodyPr/>
          <a:lstStyle/>
          <a:p>
            <a:fld id="{43978029-9DF7-7445-88EF-08A8BCC03D5B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4362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Fall 2012 </a:t>
            </a:r>
            <a:r>
              <a:rPr lang="en-US" dirty="0" smtClean="0"/>
              <a:t>-- Lecture #</a:t>
            </a:r>
            <a:r>
              <a:rPr lang="en-US" altLang="zh-CN" dirty="0" smtClean="0"/>
              <a:t>XXX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436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73" y="1307508"/>
            <a:ext cx="8673981" cy="498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Fall</a:t>
            </a:r>
            <a:r>
              <a:rPr lang="en-US" smtClean="0"/>
              <a:t> 2012 -- Lecture #XX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sparc.net/pubs/preszo/06/04-Sun-Golla.pdf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pensparc.net/pubs/preszo/06/04-Sun-Golla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Scheduler evolution</a:t>
            </a:r>
            <a:br>
              <a:rPr lang="en-US" dirty="0" smtClean="0"/>
            </a:br>
            <a:r>
              <a:rPr lang="en-US" dirty="0" smtClean="0"/>
              <a:t>in multi-core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148092" y="6460180"/>
            <a:ext cx="4872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Acknowledgement: Some slides taken from </a:t>
            </a:r>
            <a:r>
              <a:rPr lang="en-US" altLang="zh-CN" sz="1600" dirty="0" err="1" smtClean="0"/>
              <a:t>Aibester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Niv</a:t>
            </a:r>
            <a:r>
              <a:rPr lang="en-US" altLang="zh-CN" sz="1600" dirty="0"/>
              <a:t>.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496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r>
              <a:rPr lang="en-US" dirty="0" smtClean="0"/>
              <a:t>evolving to multicore processors</a:t>
            </a:r>
            <a:br>
              <a:rPr lang="en-US" dirty="0" smtClean="0"/>
            </a:br>
            <a:r>
              <a:rPr lang="en-US" i="1" dirty="0" smtClean="0"/>
              <a:t>Pattern-base </a:t>
            </a:r>
            <a:r>
              <a:rPr lang="en-US" i="1" dirty="0"/>
              <a:t>Balance-set scheduling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1981200"/>
            <a:ext cx="72294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6800" y="5724436"/>
            <a:ext cx="6934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[2] </a:t>
            </a:r>
            <a:r>
              <a:rPr lang="en-US" sz="1100" b="1" i="1" dirty="0"/>
              <a:t>Performance of Multithreaded Chip Multiprocessors And Implications For Operating System Design</a:t>
            </a:r>
            <a:r>
              <a:rPr lang="en-US" sz="1100" dirty="0"/>
              <a:t>. Alexandra </a:t>
            </a:r>
            <a:r>
              <a:rPr lang="en-US" sz="1100" dirty="0" err="1"/>
              <a:t>Fedorova</a:t>
            </a:r>
            <a:r>
              <a:rPr lang="en-US" sz="1100" dirty="0"/>
              <a:t>, Margo Seltzer , Christopher Small, Daniel Nussbaum. Harvard University, Sun Microsystems</a:t>
            </a:r>
          </a:p>
        </p:txBody>
      </p:sp>
    </p:spTree>
    <p:extLst>
      <p:ext uri="{BB962C8B-B14F-4D97-AF65-F5344CB8AC3E}">
        <p14:creationId xmlns:p14="http://schemas.microsoft.com/office/powerpoint/2010/main" val="9801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evolving to multicore processors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0736" y="1350236"/>
            <a:ext cx="8665436" cy="31048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Multicore Hierarchical Scheduling with dynamic grouping</a:t>
            </a:r>
          </a:p>
          <a:p>
            <a:pPr lvl="1"/>
            <a:r>
              <a:rPr lang="en-US" dirty="0"/>
              <a:t>DAG structured </a:t>
            </a:r>
            <a:r>
              <a:rPr lang="en-US" dirty="0" smtClean="0"/>
              <a:t>tasks abstraction</a:t>
            </a:r>
          </a:p>
          <a:p>
            <a:pPr lvl="1" algn="l"/>
            <a:r>
              <a:rPr lang="en-US" dirty="0" smtClean="0"/>
              <a:t>Task scheduling for each DAG structure on multicore</a:t>
            </a:r>
          </a:p>
          <a:p>
            <a:pPr lvl="2"/>
            <a:r>
              <a:rPr lang="en-US" dirty="0" smtClean="0"/>
              <a:t>Minimize the overall execution time </a:t>
            </a:r>
            <a:r>
              <a:rPr lang="en-US" dirty="0"/>
              <a:t>by </a:t>
            </a:r>
            <a:r>
              <a:rPr lang="en-US" dirty="0" smtClean="0"/>
              <a:t>proper allocation </a:t>
            </a:r>
            <a:r>
              <a:rPr lang="en-US" dirty="0"/>
              <a:t>of </a:t>
            </a:r>
            <a:r>
              <a:rPr lang="en-US" dirty="0" smtClean="0"/>
              <a:t>the tasks to concurrent threads 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smtClean="0"/>
              <a:t>Preserving precedence constraints </a:t>
            </a:r>
            <a:r>
              <a:rPr lang="en-US" dirty="0"/>
              <a:t>among </a:t>
            </a:r>
            <a:r>
              <a:rPr lang="en-US" dirty="0" smtClean="0"/>
              <a:t>the tasks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54" y="4323826"/>
            <a:ext cx="6326372" cy="244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0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scheduling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dynamic </a:t>
            </a:r>
            <a:r>
              <a:rPr lang="en-US" dirty="0" smtClean="0"/>
              <a:t>thread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0736" y="1350236"/>
            <a:ext cx="4745301" cy="5153114"/>
          </a:xfrm>
        </p:spPr>
        <p:txBody>
          <a:bodyPr/>
          <a:lstStyle/>
          <a:p>
            <a:r>
              <a:rPr lang="en-US" dirty="0" smtClean="0"/>
              <a:t>Components </a:t>
            </a:r>
            <a:r>
              <a:rPr lang="en-US" dirty="0"/>
              <a:t>of </a:t>
            </a:r>
            <a:r>
              <a:rPr lang="en-US" dirty="0" smtClean="0"/>
              <a:t>the hierarchical scheduler </a:t>
            </a:r>
          </a:p>
          <a:p>
            <a:pPr lvl="1"/>
            <a:r>
              <a:rPr lang="en-US" dirty="0" smtClean="0"/>
              <a:t>Rounded corners represent thread groups</a:t>
            </a:r>
          </a:p>
          <a:p>
            <a:pPr lvl="1"/>
            <a:r>
              <a:rPr lang="en-US" dirty="0"/>
              <a:t>Each </a:t>
            </a:r>
            <a:r>
              <a:rPr lang="en-US" dirty="0" smtClean="0"/>
              <a:t>group consists </a:t>
            </a:r>
            <a:r>
              <a:rPr lang="en-US" dirty="0"/>
              <a:t>of a manager </a:t>
            </a:r>
            <a:r>
              <a:rPr lang="en-US" dirty="0" smtClean="0"/>
              <a:t>thread and several worker threads</a:t>
            </a:r>
          </a:p>
          <a:p>
            <a:pPr lvl="1"/>
            <a:r>
              <a:rPr lang="en-US" dirty="0" smtClean="0"/>
              <a:t>Each group is bound to a core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706" y="1687158"/>
            <a:ext cx="4418293" cy="467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27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scheduling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dynamic </a:t>
            </a:r>
            <a:r>
              <a:rPr lang="en-US" dirty="0" smtClean="0"/>
              <a:t>thread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Supermanager</a:t>
            </a:r>
            <a:r>
              <a:rPr lang="en-US" sz="1800" dirty="0" smtClean="0"/>
              <a:t> - control group merging/partitioning.</a:t>
            </a:r>
          </a:p>
          <a:p>
            <a:pPr lvl="1"/>
            <a:r>
              <a:rPr lang="en-US" sz="1800" dirty="0" smtClean="0"/>
              <a:t>Reconfiguring the schedulers according to the characteristics </a:t>
            </a:r>
            <a:r>
              <a:rPr lang="en-US" sz="1800" dirty="0"/>
              <a:t>of </a:t>
            </a:r>
            <a:r>
              <a:rPr lang="en-US" sz="1800" dirty="0" smtClean="0"/>
              <a:t>the input task</a:t>
            </a:r>
          </a:p>
          <a:p>
            <a:pPr lvl="1"/>
            <a:r>
              <a:rPr lang="en-US" sz="1800" dirty="0" smtClean="0"/>
              <a:t>Not </a:t>
            </a:r>
            <a:r>
              <a:rPr lang="en-US" sz="1800" dirty="0"/>
              <a:t>scheduling tasks </a:t>
            </a:r>
            <a:r>
              <a:rPr lang="en-US" sz="1800" dirty="0" smtClean="0"/>
              <a:t>directly</a:t>
            </a:r>
          </a:p>
          <a:p>
            <a:r>
              <a:rPr lang="en-US" sz="1800" dirty="0" smtClean="0"/>
              <a:t>Manager – bound to a </a:t>
            </a:r>
            <a:r>
              <a:rPr lang="en-US" sz="1800" b="1" i="1" dirty="0" smtClean="0"/>
              <a:t>core</a:t>
            </a:r>
          </a:p>
          <a:p>
            <a:pPr lvl="1"/>
            <a:r>
              <a:rPr lang="en-US" sz="1800" dirty="0" smtClean="0"/>
              <a:t>Allocates </a:t>
            </a:r>
            <a:r>
              <a:rPr lang="en-US" sz="1800" dirty="0"/>
              <a:t>tasks for the workers in the </a:t>
            </a:r>
            <a:r>
              <a:rPr lang="en-US" sz="1800" dirty="0" smtClean="0"/>
              <a:t>group</a:t>
            </a:r>
          </a:p>
          <a:p>
            <a:pPr lvl="1"/>
            <a:r>
              <a:rPr lang="en-US" sz="1800" b="1" i="1" dirty="0" smtClean="0"/>
              <a:t>Collaborates with other groups for load-balancing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Worker - in </a:t>
            </a:r>
            <a:r>
              <a:rPr lang="en-US" sz="1800" dirty="0"/>
              <a:t>each </a:t>
            </a:r>
            <a:r>
              <a:rPr lang="en-US" sz="1800" dirty="0" smtClean="0"/>
              <a:t>group perform self-scheduling</a:t>
            </a:r>
            <a:r>
              <a:rPr lang="en-US" sz="1800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4" y="3753288"/>
            <a:ext cx="8599956" cy="3019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567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scheduling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dynamic </a:t>
            </a:r>
            <a:r>
              <a:rPr lang="en-US" dirty="0" smtClean="0"/>
              <a:t>thread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Performance evaluation example (Niagara2)</a:t>
            </a:r>
          </a:p>
          <a:p>
            <a:pPr lvl="1"/>
            <a:r>
              <a:rPr lang="en-US" sz="2000" dirty="0" smtClean="0"/>
              <a:t>Task </a:t>
            </a:r>
            <a:r>
              <a:rPr lang="en-US" sz="2000" dirty="0"/>
              <a:t>dependency </a:t>
            </a:r>
            <a:r>
              <a:rPr lang="en-US" sz="2000" dirty="0" smtClean="0"/>
              <a:t>graph of a random structure DAG with </a:t>
            </a:r>
            <a:r>
              <a:rPr lang="en-US" sz="2000" dirty="0"/>
              <a:t>10, </a:t>
            </a:r>
            <a:r>
              <a:rPr lang="en-US" sz="2000" dirty="0" smtClean="0"/>
              <a:t>000 tasks</a:t>
            </a:r>
          </a:p>
          <a:p>
            <a:pPr lvl="1"/>
            <a:r>
              <a:rPr lang="en-US" sz="2000" dirty="0" smtClean="0"/>
              <a:t>Average </a:t>
            </a:r>
            <a:r>
              <a:rPr lang="en-US" sz="2000" dirty="0"/>
              <a:t>of 8 </a:t>
            </a:r>
            <a:r>
              <a:rPr lang="en-US" sz="2000" dirty="0" smtClean="0"/>
              <a:t>successors for </a:t>
            </a:r>
            <a:r>
              <a:rPr lang="en-US" sz="2000" dirty="0"/>
              <a:t>each </a:t>
            </a:r>
            <a:r>
              <a:rPr lang="en-US" sz="2000" dirty="0" smtClean="0"/>
              <a:t>task</a:t>
            </a:r>
          </a:p>
          <a:p>
            <a:pPr lvl="1"/>
            <a:r>
              <a:rPr lang="en-US" sz="2000" dirty="0"/>
              <a:t>Each </a:t>
            </a:r>
            <a:r>
              <a:rPr lang="en-US" sz="2000" dirty="0" smtClean="0"/>
              <a:t>task </a:t>
            </a:r>
            <a:r>
              <a:rPr lang="en-US" sz="2000" dirty="0"/>
              <a:t>was a </a:t>
            </a:r>
            <a:r>
              <a:rPr lang="en-US" sz="2000" dirty="0" smtClean="0"/>
              <a:t>dense operation - multiplication </a:t>
            </a:r>
            <a:r>
              <a:rPr lang="en-US" sz="2000" dirty="0"/>
              <a:t>of </a:t>
            </a:r>
            <a:r>
              <a:rPr lang="en-US" sz="2000" dirty="0" smtClean="0"/>
              <a:t>two </a:t>
            </a:r>
            <a:r>
              <a:rPr lang="en-US" sz="2000" dirty="0"/>
              <a:t>30 × 30 </a:t>
            </a:r>
            <a:r>
              <a:rPr lang="en-US" sz="2000" dirty="0" smtClean="0"/>
              <a:t>matrices </a:t>
            </a:r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" y="3179135"/>
            <a:ext cx="4989309" cy="359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44361" y="5380672"/>
            <a:ext cx="350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/>
              <a:t>Charm++ runtime system employs message passing based mechanism to migrate tasks for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413310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evolving to multicore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Currently we have – “small-scale” CMP</a:t>
            </a:r>
          </a:p>
          <a:p>
            <a:pPr lvl="1"/>
            <a:r>
              <a:rPr lang="en-US" dirty="0" smtClean="0"/>
              <a:t>Next step “large-scale” CMPs </a:t>
            </a:r>
          </a:p>
          <a:p>
            <a:pPr lvl="2"/>
            <a:r>
              <a:rPr lang="en-US" dirty="0" smtClean="0"/>
              <a:t>Integrate 10s/100s of MT cores</a:t>
            </a:r>
          </a:p>
          <a:p>
            <a:pPr lvl="2"/>
            <a:r>
              <a:rPr lang="en-US" dirty="0" smtClean="0"/>
              <a:t>Heterogeneous Cores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Application at multicore </a:t>
            </a:r>
            <a:r>
              <a:rPr lang="en-US" b="1" i="1" dirty="0" smtClean="0"/>
              <a:t>runtime </a:t>
            </a:r>
            <a:r>
              <a:rPr lang="en-US" dirty="0" smtClean="0"/>
              <a:t>needs are unknown</a:t>
            </a:r>
          </a:p>
          <a:p>
            <a:pPr lvl="2"/>
            <a:r>
              <a:rPr lang="en-US" dirty="0" smtClean="0"/>
              <a:t>Limiting core recourses </a:t>
            </a:r>
          </a:p>
          <a:p>
            <a:pPr lvl="2"/>
            <a:r>
              <a:rPr lang="en-US" dirty="0" smtClean="0"/>
              <a:t>“best placement” in respect to power/memory/capabilities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Autofit/>
          </a:bodyPr>
          <a:lstStyle/>
          <a:p>
            <a:pPr rtl="1"/>
            <a:r>
              <a:rPr lang="en-US" dirty="0"/>
              <a:t>evolving to multicore processors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Many-core-Run-Time : </a:t>
            </a:r>
            <a:r>
              <a:rPr lang="en-US" dirty="0" err="1" smtClean="0"/>
              <a:t>McRT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Create an </a:t>
            </a:r>
            <a:r>
              <a:rPr lang="en-US" b="1" u="sng" dirty="0" smtClean="0"/>
              <a:t>Abstraction level  framework</a:t>
            </a:r>
          </a:p>
          <a:p>
            <a:pPr lvl="1"/>
            <a:r>
              <a:rPr lang="en-US" dirty="0" smtClean="0"/>
              <a:t>Study system behavior and performance</a:t>
            </a:r>
            <a:endParaRPr lang="en-US" dirty="0"/>
          </a:p>
          <a:p>
            <a:pPr lvl="1"/>
            <a:r>
              <a:rPr lang="en-US" dirty="0" smtClean="0"/>
              <a:t>Includes mechanisms to enable scalability and employ different policies at runtime</a:t>
            </a:r>
          </a:p>
          <a:p>
            <a:pPr lvl="1"/>
            <a:r>
              <a:rPr lang="en-US" dirty="0" smtClean="0"/>
              <a:t>Exposes a SW stack to be used by applications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Supports </a:t>
            </a:r>
            <a:endParaRPr lang="en-US" dirty="0" smtClean="0"/>
          </a:p>
          <a:p>
            <a:pPr lvl="2"/>
            <a:r>
              <a:rPr lang="en-US" dirty="0" smtClean="0"/>
              <a:t>Fine-grained parallelism</a:t>
            </a:r>
          </a:p>
          <a:p>
            <a:pPr lvl="2"/>
            <a:r>
              <a:rPr lang="en-US" dirty="0" smtClean="0"/>
              <a:t>Large-scale </a:t>
            </a:r>
            <a:r>
              <a:rPr lang="en-US" dirty="0"/>
              <a:t>CMP with </a:t>
            </a:r>
            <a:r>
              <a:rPr lang="en-US" dirty="0" smtClean="0"/>
              <a:t>Heterogeneous properties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72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evolving to multicore processors</a:t>
            </a:r>
            <a:br>
              <a:rPr lang="en-US" dirty="0"/>
            </a:br>
            <a:r>
              <a:rPr lang="en-US" dirty="0"/>
              <a:t>Many-core-Run-Time : </a:t>
            </a:r>
            <a:r>
              <a:rPr lang="en-US" dirty="0" err="1"/>
              <a:t>McRT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7929" y="2195254"/>
            <a:ext cx="6655741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752600"/>
            <a:ext cx="8077200" cy="42546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err="1" smtClean="0"/>
              <a:t>McRT</a:t>
            </a:r>
            <a:r>
              <a:rPr lang="en-US" sz="2400" dirty="0" smtClean="0"/>
              <a:t> – framework overview </a:t>
            </a:r>
          </a:p>
        </p:txBody>
      </p:sp>
    </p:spTree>
    <p:extLst>
      <p:ext uri="{BB962C8B-B14F-4D97-AF65-F5344CB8AC3E}">
        <p14:creationId xmlns:p14="http://schemas.microsoft.com/office/powerpoint/2010/main" val="5793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en-US" sz="3200" dirty="0"/>
              <a:t>evolving to multicore processors</a:t>
            </a:r>
            <a:br>
              <a:rPr lang="en-US" sz="3200" dirty="0"/>
            </a:br>
            <a:r>
              <a:rPr lang="en-US" sz="3200" dirty="0"/>
              <a:t>Many-core-Run-Time : </a:t>
            </a:r>
            <a:r>
              <a:rPr lang="en-US" sz="3200" dirty="0" err="1"/>
              <a:t>McRT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077200" cy="4525963"/>
          </a:xfrm>
        </p:spPr>
        <p:txBody>
          <a:bodyPr>
            <a:normAutofit/>
          </a:bodyPr>
          <a:lstStyle/>
          <a:p>
            <a:r>
              <a:rPr lang="en-US" sz="2400" dirty="0" err="1"/>
              <a:t>McRT</a:t>
            </a:r>
            <a:r>
              <a:rPr lang="en-US" sz="2400" dirty="0"/>
              <a:t> provides </a:t>
            </a:r>
            <a:r>
              <a:rPr lang="en-US" sz="2400" dirty="0" smtClean="0"/>
              <a:t>threading primitives </a:t>
            </a:r>
          </a:p>
          <a:p>
            <a:pPr lvl="1"/>
            <a:r>
              <a:rPr lang="en-US" sz="2000" dirty="0" smtClean="0"/>
              <a:t>User-level </a:t>
            </a:r>
            <a:r>
              <a:rPr lang="en-US" sz="2000" dirty="0"/>
              <a:t>threads </a:t>
            </a:r>
          </a:p>
          <a:p>
            <a:pPr lvl="1"/>
            <a:r>
              <a:rPr lang="en-US" sz="2000" dirty="0" smtClean="0"/>
              <a:t>Futures threads , </a:t>
            </a:r>
            <a:r>
              <a:rPr lang="en-US" sz="2000" dirty="0"/>
              <a:t>that </a:t>
            </a:r>
            <a:r>
              <a:rPr lang="en-US" sz="2000" dirty="0" smtClean="0"/>
              <a:t>are integrated into </a:t>
            </a:r>
            <a:r>
              <a:rPr lang="en-US" sz="2000" dirty="0" err="1" smtClean="0"/>
              <a:t>McRT</a:t>
            </a:r>
            <a:r>
              <a:rPr lang="en-US" sz="2000" dirty="0" smtClean="0"/>
              <a:t> schedule</a:t>
            </a:r>
          </a:p>
          <a:p>
            <a:endParaRPr lang="en-US" sz="2400" dirty="0" smtClean="0"/>
          </a:p>
          <a:p>
            <a:r>
              <a:rPr lang="en-US" dirty="0" err="1"/>
              <a:t>McRT</a:t>
            </a:r>
            <a:r>
              <a:rPr lang="en-US" dirty="0"/>
              <a:t> provides highly </a:t>
            </a:r>
            <a:r>
              <a:rPr lang="en-US" sz="2400" dirty="0"/>
              <a:t>configurable, user-level </a:t>
            </a:r>
            <a:r>
              <a:rPr lang="en-US" sz="2400" dirty="0" smtClean="0"/>
              <a:t>scheduler that </a:t>
            </a:r>
            <a:r>
              <a:rPr lang="en-US" sz="2400" dirty="0"/>
              <a:t>can be used to realize a variety of </a:t>
            </a:r>
            <a:r>
              <a:rPr lang="en-US" sz="2400" dirty="0" smtClean="0"/>
              <a:t>scheduling strategies</a:t>
            </a:r>
          </a:p>
          <a:p>
            <a:pPr lvl="1"/>
            <a:r>
              <a:rPr lang="en-US" sz="2000" dirty="0" smtClean="0"/>
              <a:t>Scheduler </a:t>
            </a:r>
            <a:r>
              <a:rPr lang="en-US" sz="2000" dirty="0"/>
              <a:t>framework exports an API to enable a </a:t>
            </a:r>
            <a:r>
              <a:rPr lang="en-US" sz="2000" dirty="0" smtClean="0"/>
              <a:t>client to </a:t>
            </a:r>
            <a:r>
              <a:rPr lang="en-US" sz="2000" dirty="0"/>
              <a:t>dynamically configure the allocation of </a:t>
            </a:r>
            <a:r>
              <a:rPr lang="en-US" sz="2000" dirty="0" smtClean="0"/>
              <a:t>processing resources </a:t>
            </a:r>
            <a:r>
              <a:rPr lang="en-US" sz="2000" dirty="0"/>
              <a:t>to tasks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Task </a:t>
            </a:r>
            <a:r>
              <a:rPr lang="en-US" sz="2000" dirty="0"/>
              <a:t>queue abstraction is also used for </a:t>
            </a:r>
            <a:r>
              <a:rPr lang="en-US" sz="2000" dirty="0" smtClean="0"/>
              <a:t>implementing scheduling domains</a:t>
            </a:r>
          </a:p>
        </p:txBody>
      </p:sp>
    </p:spTree>
    <p:extLst>
      <p:ext uri="{BB962C8B-B14F-4D97-AF65-F5344CB8AC3E}">
        <p14:creationId xmlns:p14="http://schemas.microsoft.com/office/powerpoint/2010/main" val="8518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Resolve Second approach – </a:t>
            </a:r>
            <a:r>
              <a:rPr lang="en-US" sz="3200" dirty="0" err="1"/>
              <a:t>McRT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CMP SW-abstraction primitives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79" y="1814624"/>
            <a:ext cx="6985192" cy="485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focus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Review performance aspects when shifting to larger multicore processors</a:t>
            </a:r>
          </a:p>
          <a:p>
            <a:endParaRPr lang="en-US" dirty="0"/>
          </a:p>
          <a:p>
            <a:r>
              <a:rPr lang="en-US" dirty="0" smtClean="0"/>
              <a:t>Review the potential improvements in Scheduling “understanding” when shifting to larger multicore processors </a:t>
            </a:r>
          </a:p>
          <a:p>
            <a:pPr lvl="1"/>
            <a:r>
              <a:rPr lang="en-US" dirty="0" smtClean="0"/>
              <a:t>Focus of scheduling considerations and </a:t>
            </a:r>
            <a:r>
              <a:rPr lang="en-US" b="1" dirty="0" smtClean="0"/>
              <a:t>relationship to multicore performance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evolving to multicore processors</a:t>
            </a:r>
            <a:br>
              <a:rPr lang="en-US" sz="2800" dirty="0"/>
            </a:br>
            <a:r>
              <a:rPr lang="en-US" sz="2800" dirty="0"/>
              <a:t>Many-core-Run-Time : </a:t>
            </a:r>
            <a:r>
              <a:rPr lang="en-US" sz="2800" dirty="0" err="1"/>
              <a:t>McRT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0736" y="1350236"/>
            <a:ext cx="8665436" cy="18395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Runtime - no performance </a:t>
            </a:r>
            <a:r>
              <a:rPr lang="en-US" dirty="0"/>
              <a:t>isolation </a:t>
            </a:r>
            <a:endParaRPr lang="en-US" dirty="0" smtClean="0"/>
          </a:p>
          <a:p>
            <a:pPr lvl="1"/>
            <a:r>
              <a:rPr lang="en-US" dirty="0" smtClean="0"/>
              <a:t>Performance isolation provides guaranteed </a:t>
            </a:r>
            <a:r>
              <a:rPr lang="en-US" dirty="0"/>
              <a:t>resource </a:t>
            </a:r>
            <a:r>
              <a:rPr lang="en-US" dirty="0" smtClean="0"/>
              <a:t>allocation to </a:t>
            </a:r>
            <a:r>
              <a:rPr lang="en-US" dirty="0"/>
              <a:t>an application so that it is not </a:t>
            </a:r>
            <a:r>
              <a:rPr lang="en-US" dirty="0" smtClean="0"/>
              <a:t>affected </a:t>
            </a:r>
            <a:r>
              <a:rPr lang="en-US" dirty="0"/>
              <a:t>(or minimally </a:t>
            </a:r>
            <a:r>
              <a:rPr lang="en-US" dirty="0" smtClean="0"/>
              <a:t>affected</a:t>
            </a:r>
            <a:r>
              <a:rPr lang="en-US" dirty="0"/>
              <a:t>) when it shares </a:t>
            </a:r>
            <a:r>
              <a:rPr lang="en-US" dirty="0" smtClean="0"/>
              <a:t>the internal </a:t>
            </a:r>
            <a:r>
              <a:rPr lang="en-US" dirty="0"/>
              <a:t>system resources with other applications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618" y="3065377"/>
            <a:ext cx="4171507" cy="382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1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evolving to multicore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70197"/>
            <a:ext cx="4648200" cy="3886199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450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b="1" dirty="0" smtClean="0"/>
              <a:t>Messages vs. Shared Memory</a:t>
            </a:r>
          </a:p>
          <a:p>
            <a:pPr lvl="1">
              <a:spcBef>
                <a:spcPts val="450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/>
              <a:t>Shared memory: threads pinned to each core directly </a:t>
            </a:r>
            <a:r>
              <a:rPr lang="en-US" b="1" dirty="0" smtClean="0"/>
              <a:t>update the same small set of memory locations</a:t>
            </a:r>
            <a:r>
              <a:rPr lang="en-US" dirty="0" smtClean="0"/>
              <a:t>.</a:t>
            </a:r>
          </a:p>
          <a:p>
            <a:pPr lvl="1">
              <a:spcBef>
                <a:spcPts val="450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 smtClean="0"/>
          </a:p>
          <a:p>
            <a:pPr lvl="1">
              <a:spcBef>
                <a:spcPts val="450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/>
              <a:t>Message passing: client threads issue a lightweight </a:t>
            </a:r>
            <a:r>
              <a:rPr lang="en-US" b="1" dirty="0"/>
              <a:t>remote procedure call to a single server</a:t>
            </a:r>
            <a:r>
              <a:rPr lang="en-US" dirty="0"/>
              <a:t> process that performs the update on their behalf.</a:t>
            </a:r>
          </a:p>
          <a:p>
            <a:pPr lvl="1">
              <a:spcBef>
                <a:spcPts val="450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/>
          </a:p>
          <a:p>
            <a:pPr lvl="1">
              <a:spcBef>
                <a:spcPts val="450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/>
              <a:t>The </a:t>
            </a:r>
            <a:r>
              <a:rPr lang="en-US" b="1" dirty="0" smtClean="0"/>
              <a:t>lack of scalability of the shared memory model</a:t>
            </a:r>
            <a:r>
              <a:rPr lang="en-US" dirty="0" smtClean="0"/>
              <a:t> will create increasingly intractable software engineering problems for OS kernels.</a:t>
            </a:r>
          </a:p>
          <a:p>
            <a:pPr lvl="1">
              <a:spcBef>
                <a:spcPts val="450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931581"/>
            <a:ext cx="4602021" cy="3363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66800" y="5724436"/>
            <a:ext cx="69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[8] </a:t>
            </a:r>
            <a:r>
              <a:rPr lang="en-US" sz="1100" b="1" i="1" dirty="0"/>
              <a:t>The </a:t>
            </a:r>
            <a:r>
              <a:rPr lang="en-US" sz="1100" b="1" i="1" dirty="0" err="1"/>
              <a:t>Multikernel</a:t>
            </a:r>
            <a:r>
              <a:rPr lang="en-US" sz="1100" b="1" i="1" dirty="0"/>
              <a:t>: A new OS architecture for scalable multicore systems</a:t>
            </a:r>
            <a:r>
              <a:rPr lang="en-US" sz="1100" dirty="0"/>
              <a:t>. systems Group, ETH Zurich, Microsoft Research, Cambridge. Andrew Baumann , Paul </a:t>
            </a:r>
            <a:r>
              <a:rPr lang="en-US" sz="1100" dirty="0" err="1"/>
              <a:t>Barhamy</a:t>
            </a:r>
            <a:r>
              <a:rPr lang="en-US" sz="1100" dirty="0"/>
              <a:t>, Pierre-</a:t>
            </a:r>
            <a:r>
              <a:rPr lang="en-US" sz="1100" dirty="0" err="1"/>
              <a:t>Evariste</a:t>
            </a:r>
            <a:r>
              <a:rPr lang="en-US" sz="1100" dirty="0"/>
              <a:t> </a:t>
            </a:r>
            <a:r>
              <a:rPr lang="en-US" sz="1100" dirty="0" err="1"/>
              <a:t>Dagandz</a:t>
            </a:r>
            <a:r>
              <a:rPr lang="en-US" sz="1100" dirty="0"/>
              <a:t>, Tim </a:t>
            </a:r>
            <a:r>
              <a:rPr lang="en-US" sz="1100" dirty="0" err="1"/>
              <a:t>Harrisy</a:t>
            </a:r>
            <a:r>
              <a:rPr lang="en-US" sz="1100" dirty="0"/>
              <a:t>, Rebecca </a:t>
            </a:r>
            <a:r>
              <a:rPr lang="en-US" sz="1100" dirty="0" err="1"/>
              <a:t>Isaacsy</a:t>
            </a:r>
            <a:r>
              <a:rPr lang="en-US" sz="1100" dirty="0"/>
              <a:t>, Simon Peter, Timothy Roscoe, Adrian </a:t>
            </a:r>
            <a:r>
              <a:rPr lang="en-US" sz="1100" dirty="0" err="1"/>
              <a:t>Schüpbach</a:t>
            </a:r>
            <a:r>
              <a:rPr lang="en-US" sz="1100" dirty="0"/>
              <a:t>, and </a:t>
            </a:r>
            <a:r>
              <a:rPr lang="en-US" sz="1100" dirty="0" err="1"/>
              <a:t>Akhilesh</a:t>
            </a:r>
            <a:r>
              <a:rPr lang="en-US" sz="1100" dirty="0"/>
              <a:t> </a:t>
            </a:r>
            <a:r>
              <a:rPr lang="en-US" sz="1100" dirty="0" err="1"/>
              <a:t>Singhania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39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evolving to multicore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2744932"/>
          </a:xfrm>
        </p:spPr>
        <p:txBody>
          <a:bodyPr/>
          <a:lstStyle/>
          <a:p>
            <a:pPr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b="1" dirty="0" smtClean="0"/>
              <a:t>The Interconnection</a:t>
            </a:r>
          </a:p>
          <a:p>
            <a:pPr lvl="1">
              <a:spcBef>
                <a:spcPts val="475"/>
              </a:spcBef>
              <a:spcAft>
                <a:spcPts val="1288"/>
              </a:spcAft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b="1" dirty="0" smtClean="0"/>
              <a:t>Message-passing hardware</a:t>
            </a:r>
            <a:r>
              <a:rPr lang="en-US" sz="1900" dirty="0" smtClean="0"/>
              <a:t> has replaced the single shared interconnect for scalability reasons. Hardware thus resembles a message-passing network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b="1" dirty="0" smtClean="0"/>
              <a:t>System software needs to adapt to the inter-core topology</a:t>
            </a:r>
            <a:r>
              <a:rPr lang="en-US" sz="1900" dirty="0" smtClean="0"/>
              <a:t>, which in turn will differ between machines and become substantially more important for performance than at present</a:t>
            </a: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4345132"/>
            <a:ext cx="3886200" cy="220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38600"/>
            <a:ext cx="2882900" cy="267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996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to multicore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38600"/>
            <a:ext cx="300643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7467600" cy="27449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b="1" dirty="0" smtClean="0"/>
              <a:t>The Interconnection</a:t>
            </a:r>
          </a:p>
          <a:p>
            <a:pPr lvl="1">
              <a:spcBef>
                <a:spcPts val="475"/>
              </a:spcBef>
              <a:spcAft>
                <a:spcPts val="1288"/>
              </a:spcAft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b="1" dirty="0" smtClean="0"/>
              <a:t>Message-passing hardware</a:t>
            </a:r>
            <a:r>
              <a:rPr lang="en-US" sz="1900" dirty="0" smtClean="0"/>
              <a:t> has replaced the single shared interconnect for scalability reasons. Hardware thus resembles a message-passing network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b="1" dirty="0" smtClean="0"/>
              <a:t>System software needs to adapt to the inter-core topology</a:t>
            </a:r>
            <a:r>
              <a:rPr lang="en-US" sz="1900" dirty="0" smtClean="0"/>
              <a:t>, which in turn will differ between machines and become substantially more important for performance than at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3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to </a:t>
            </a:r>
            <a:r>
              <a:rPr lang="en-US" dirty="0" smtClean="0"/>
              <a:t>multicore - </a:t>
            </a:r>
            <a:br>
              <a:rPr lang="en-US" dirty="0" smtClean="0"/>
            </a:br>
            <a:r>
              <a:rPr lang="en-US" dirty="0" smtClean="0"/>
              <a:t>Performance </a:t>
            </a:r>
            <a:r>
              <a:rPr lang="en-US" dirty="0"/>
              <a:t>isolation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Contention over </a:t>
            </a:r>
            <a:r>
              <a:rPr lang="en-US" dirty="0"/>
              <a:t>shared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/>
              <a:t>provide memory </a:t>
            </a:r>
            <a:r>
              <a:rPr lang="en-US" dirty="0" err="1"/>
              <a:t>QoS</a:t>
            </a:r>
            <a:r>
              <a:rPr lang="en-US" dirty="0"/>
              <a:t> guarantees for </a:t>
            </a:r>
            <a:r>
              <a:rPr lang="en-US" dirty="0" smtClean="0"/>
              <a:t>each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1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to </a:t>
            </a:r>
            <a:r>
              <a:rPr lang="en-US" dirty="0" smtClean="0"/>
              <a:t>multicore - </a:t>
            </a:r>
            <a:br>
              <a:rPr lang="en-US" dirty="0" smtClean="0"/>
            </a:br>
            <a:r>
              <a:rPr lang="en-US" dirty="0"/>
              <a:t>Performance isolation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Contention over </a:t>
            </a:r>
            <a:r>
              <a:rPr lang="en-US" dirty="0"/>
              <a:t>shared </a:t>
            </a:r>
            <a:r>
              <a:rPr lang="en-US" dirty="0" smtClean="0"/>
              <a:t>cache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7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to </a:t>
            </a:r>
            <a:r>
              <a:rPr lang="en-US" dirty="0" smtClean="0"/>
              <a:t>multicore - </a:t>
            </a:r>
            <a:br>
              <a:rPr lang="en-US" dirty="0" smtClean="0"/>
            </a:br>
            <a:r>
              <a:rPr lang="en-US" dirty="0"/>
              <a:t>Performance isolation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Contention </a:t>
            </a:r>
            <a:r>
              <a:rPr lang="en-US" dirty="0"/>
              <a:t>over memory subsystem </a:t>
            </a:r>
            <a:endParaRPr lang="en-US" dirty="0" smtClean="0"/>
          </a:p>
          <a:p>
            <a:pPr lvl="1"/>
            <a:r>
              <a:rPr lang="en-US" dirty="0" smtClean="0"/>
              <a:t>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05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Paradigm shift to “large-scale” multicore - </a:t>
            </a:r>
            <a:r>
              <a:rPr lang="en-US" dirty="0" err="1"/>
              <a:t>Multikernel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b="1" dirty="0" smtClean="0"/>
              <a:t>Need an end-to-end approach change</a:t>
            </a:r>
          </a:p>
          <a:p>
            <a:pPr lvl="2"/>
            <a:r>
              <a:rPr lang="en-US" b="1" dirty="0" smtClean="0"/>
              <a:t> Hardware</a:t>
            </a:r>
          </a:p>
          <a:p>
            <a:pPr lvl="3"/>
            <a:r>
              <a:rPr lang="en-US" dirty="0" smtClean="0"/>
              <a:t>Interconnectivity</a:t>
            </a:r>
          </a:p>
          <a:p>
            <a:pPr lvl="3"/>
            <a:r>
              <a:rPr lang="en-US" dirty="0" smtClean="0"/>
              <a:t>Heterogeneous cores</a:t>
            </a:r>
          </a:p>
          <a:p>
            <a:pPr lvl="2"/>
            <a:r>
              <a:rPr lang="en-US" b="1" dirty="0" smtClean="0"/>
              <a:t>OS-Scheduler</a:t>
            </a:r>
          </a:p>
          <a:p>
            <a:pPr lvl="3"/>
            <a:r>
              <a:rPr lang="en-US" b="1" dirty="0" err="1" smtClean="0"/>
              <a:t>barrelshift</a:t>
            </a:r>
            <a:endParaRPr lang="en-US" dirty="0" smtClean="0"/>
          </a:p>
          <a:p>
            <a:pPr lvl="2"/>
            <a:r>
              <a:rPr lang="en-US" b="1" dirty="0" smtClean="0"/>
              <a:t>Runtime-system</a:t>
            </a:r>
          </a:p>
          <a:p>
            <a:pPr lvl="3"/>
            <a:r>
              <a:rPr lang="en-US" dirty="0" err="1" smtClean="0"/>
              <a:t>McRT</a:t>
            </a:r>
            <a:endParaRPr lang="en-US" dirty="0" smtClean="0"/>
          </a:p>
          <a:p>
            <a:pPr lvl="2"/>
            <a:r>
              <a:rPr lang="en-US" dirty="0" smtClean="0"/>
              <a:t>Compliers </a:t>
            </a:r>
          </a:p>
          <a:p>
            <a:pPr lvl="2"/>
            <a:r>
              <a:rPr lang="en-US" dirty="0" smtClean="0"/>
              <a:t>Programming abstractions</a:t>
            </a:r>
          </a:p>
          <a:p>
            <a:pPr lvl="2"/>
            <a:r>
              <a:rPr lang="en-US" dirty="0" smtClean="0"/>
              <a:t>Applications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Paradigm shift to “large-scale” multicore - </a:t>
            </a:r>
            <a:r>
              <a:rPr lang="en-US" dirty="0" err="1" smtClean="0"/>
              <a:t>Multikernel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Structure the OS as a distributed system of cores </a:t>
            </a:r>
          </a:p>
          <a:p>
            <a:pPr lvl="1"/>
            <a:r>
              <a:rPr lang="en-US" dirty="0" smtClean="0"/>
              <a:t>communicate using message passing and share no memory.</a:t>
            </a:r>
          </a:p>
          <a:p>
            <a:pPr marL="285750" indent="-285750">
              <a:spcBef>
                <a:spcPts val="0"/>
              </a:spcBef>
              <a:defRPr/>
            </a:pPr>
            <a:r>
              <a:rPr lang="en-US" dirty="0"/>
              <a:t>Three Design Principles: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All </a:t>
            </a:r>
            <a:r>
              <a:rPr lang="en-US" dirty="0"/>
              <a:t>inter-core communication explicit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OS structure </a:t>
            </a:r>
            <a:r>
              <a:rPr lang="en-US" dirty="0"/>
              <a:t>hardware-neutral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View state as replicated instead of shared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5031447" cy="3143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513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28501" y="1587150"/>
            <a:ext cx="825182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4400" rIns="90000" bIns="46800"/>
          <a:lstStyle>
            <a:lvl1pPr marL="385763" indent="-290513"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1pPr>
            <a:lvl2pPr marL="666750" indent="-254000"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Inter-core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Communication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In a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multikernel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, all inter-core communication occurs with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messages. </a:t>
            </a:r>
          </a:p>
          <a:p>
            <a:pPr lvl="2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Different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transport implementations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for different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hardware scenarios. 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Explicit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communication patterns facilitate reasoning about the use of the system interconnect.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Paradigm shift to “large-scale” multicore – </a:t>
            </a:r>
            <a:r>
              <a:rPr lang="en-US" dirty="0" err="1" smtClean="0"/>
              <a:t>Multikernel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88" y="4133850"/>
            <a:ext cx="63055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84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 smtClean="0"/>
              <a:t>“Your </a:t>
            </a:r>
            <a:r>
              <a:rPr lang="en-US" dirty="0"/>
              <a:t>computer is already a distributed system. Why isn’t your OS? </a:t>
            </a:r>
            <a:r>
              <a:rPr lang="en-US" dirty="0" smtClean="0"/>
              <a:t>“</a:t>
            </a:r>
          </a:p>
          <a:p>
            <a:pPr lvl="2"/>
            <a:r>
              <a:rPr lang="en-US" dirty="0" smtClean="0"/>
              <a:t>How multicore system behave and performs</a:t>
            </a:r>
          </a:p>
          <a:p>
            <a:pPr lvl="2"/>
            <a:r>
              <a:rPr lang="en-US" dirty="0" smtClean="0"/>
              <a:t> How application behave and preforms on multicore 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Modern application </a:t>
            </a:r>
          </a:p>
          <a:p>
            <a:pPr lvl="2"/>
            <a:r>
              <a:rPr lang="en-US" dirty="0" smtClean="0"/>
              <a:t>Multiple-threads of control-execution</a:t>
            </a:r>
          </a:p>
          <a:p>
            <a:pPr lvl="2"/>
            <a:r>
              <a:rPr lang="en-US" dirty="0" smtClean="0"/>
              <a:t>Short simple arithmetic operations with heavy dynamic branching </a:t>
            </a:r>
          </a:p>
          <a:p>
            <a:pPr lvl="2"/>
            <a:r>
              <a:rPr lang="en-US" dirty="0" smtClean="0"/>
              <a:t>Weak Cache locality.</a:t>
            </a:r>
          </a:p>
          <a:p>
            <a:pPr lvl="2"/>
            <a:r>
              <a:rPr lang="en-US" dirty="0" smtClean="0"/>
              <a:t>Growing gap between CPU and memory – pipeline utilization is low ( 19% [6] 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28501" y="1587150"/>
            <a:ext cx="825182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4400" rIns="90000" bIns="46800"/>
          <a:lstStyle>
            <a:lvl1pPr marL="385763" indent="-290513"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1pPr>
            <a:lvl2pPr marL="666750" indent="-254000"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Inter-core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Communication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Explicit communication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allows the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+mn-cs"/>
              </a:rPr>
              <a:t>multikernel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to deploy well-known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networking optimizations to make more efficient use of the interconnect.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+mn-cs"/>
              </a:rPr>
              <a:t>multikernel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 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can provide </a:t>
            </a:r>
            <a:r>
              <a:rPr lang="en-US" b="1" i="1" dirty="0">
                <a:solidFill>
                  <a:schemeClr val="tx1"/>
                </a:solidFill>
                <a:latin typeface="+mn-lt"/>
                <a:cs typeface="+mn-cs"/>
              </a:rPr>
              <a:t>isolation and resource management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on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heterogeneous cores.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Schedule jobs effectively on arbitrary inter-core topologies by placing tasks with reference to communication patterns and network effects.</a:t>
            </a: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Paradigm shift to “large-scale” multicore – </a:t>
            </a:r>
            <a:r>
              <a:rPr lang="en-US" dirty="0" err="1" smtClean="0"/>
              <a:t>Multikernel</a:t>
            </a:r>
            <a:r>
              <a:rPr lang="en-US" dirty="0" smtClean="0"/>
              <a:t> </a:t>
            </a:r>
            <a:r>
              <a:rPr lang="en-US" dirty="0"/>
              <a:t>model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18" y="4114800"/>
            <a:ext cx="5227764" cy="241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195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4400" rIns="90000" bIns="46800"/>
          <a:lstStyle>
            <a:lvl1pPr marL="385763" indent="-290513"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1pPr>
            <a:lvl2pPr marL="666750" indent="-254000"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Hardware-Neutral OS Structure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There are two aspects that are targeted at specific machine architectures, the messaging transport mechanisms, and the interface to hardware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Adapting the OS to run on hardware with new performance characteristics will not require extensive changes to the code base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Hardware-independence means that we can isolate the distributed communication algorithms from hardware implementation details.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Once the message transport is optimized, we can implement efficient message-based algorithms independently of the hardware details or memory layout.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Paradigm shift to “large-scale” multicore – </a:t>
            </a:r>
            <a:r>
              <a:rPr lang="en-US" dirty="0" err="1" smtClean="0"/>
              <a:t>Multikernel</a:t>
            </a:r>
            <a:r>
              <a:rPr lang="en-US" dirty="0" smtClean="0"/>
              <a:t> </a:t>
            </a:r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589270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801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4400" rIns="90000" bIns="46800"/>
          <a:lstStyle>
            <a:lvl1pPr marL="385763" indent="-290513"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1pPr>
            <a:lvl2pPr marL="666750" indent="-254000"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79475" algn="l"/>
                <a:tab pos="1793875" algn="l"/>
                <a:tab pos="2708275" algn="l"/>
                <a:tab pos="3622675" algn="l"/>
                <a:tab pos="4537075" algn="l"/>
                <a:tab pos="5451475" algn="l"/>
                <a:tab pos="6365875" algn="l"/>
                <a:tab pos="7280275" algn="l"/>
                <a:tab pos="8194675" algn="l"/>
                <a:tab pos="9109075" algn="l"/>
                <a:tab pos="10023475" algn="l"/>
              </a:tabLst>
              <a:defRPr>
                <a:solidFill>
                  <a:srgbClr val="FFFFFF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System state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as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Replicated</a:t>
            </a: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Operating systems state must be accessible on multiple cores.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In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a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multikernel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, explicit communication between cores that share no memory leads to a model of global OS state replicated across cores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.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A shared state is accessed and updated as if it were a local replica. The state is replicated as much as is useful, and consistency is maintained by exchanging messages.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endParaRPr lang="en-US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Replicating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data structures improve system scalability by reducing load on the system interconnect, contention for memory, and overhead for synchronization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.</a:t>
            </a:r>
          </a:p>
          <a:p>
            <a:pPr marL="412750" lvl="1" indent="0">
              <a:spcBef>
                <a:spcPts val="475"/>
              </a:spcBef>
              <a:buClr>
                <a:srgbClr val="6EA0B0"/>
              </a:buClr>
              <a:buSzPct val="45000"/>
            </a:pP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Paradigm shift to “large-scale” multicore – </a:t>
            </a:r>
            <a:r>
              <a:rPr lang="en-US" dirty="0" err="1" smtClean="0"/>
              <a:t>Multikernel</a:t>
            </a:r>
            <a:r>
              <a:rPr lang="en-US" dirty="0" smtClean="0"/>
              <a:t> </a:t>
            </a:r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08183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 smtClean="0"/>
              <a:t>Barrelfish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Barrelfish</a:t>
            </a:r>
            <a:r>
              <a:rPr lang="en-US" sz="2000" dirty="0" smtClean="0"/>
              <a:t> </a:t>
            </a:r>
            <a:r>
              <a:rPr lang="en-US" sz="2000" dirty="0"/>
              <a:t>is a multicore OS -  </a:t>
            </a:r>
            <a:r>
              <a:rPr lang="en-US" sz="2000" dirty="0" smtClean="0"/>
              <a:t>built according to the </a:t>
            </a:r>
            <a:r>
              <a:rPr lang="en-US" sz="2000" dirty="0" err="1"/>
              <a:t>multikernel</a:t>
            </a:r>
            <a:r>
              <a:rPr lang="en-US" sz="2000" dirty="0"/>
              <a:t> </a:t>
            </a:r>
            <a:r>
              <a:rPr lang="en-US" sz="2000" dirty="0" smtClean="0"/>
              <a:t>model</a:t>
            </a:r>
          </a:p>
          <a:p>
            <a:r>
              <a:rPr lang="en-US" sz="2000" dirty="0" smtClean="0"/>
              <a:t>Each </a:t>
            </a:r>
            <a:r>
              <a:rPr lang="en-US" sz="2000" dirty="0"/>
              <a:t>operating system node </a:t>
            </a:r>
            <a:endParaRPr lang="en-US" sz="2000" dirty="0" smtClean="0"/>
          </a:p>
          <a:p>
            <a:pPr lvl="1"/>
            <a:r>
              <a:rPr lang="en-US" sz="2000" dirty="0" smtClean="0"/>
              <a:t>Runs </a:t>
            </a:r>
            <a:r>
              <a:rPr lang="en-US" sz="2000" dirty="0"/>
              <a:t>on an execution unit and communicates with </a:t>
            </a:r>
            <a:r>
              <a:rPr lang="en-US" sz="2000" dirty="0" smtClean="0"/>
              <a:t>other operating </a:t>
            </a:r>
            <a:r>
              <a:rPr lang="en-US" sz="2000" dirty="0"/>
              <a:t>system nodes via asynchronous </a:t>
            </a:r>
            <a:r>
              <a:rPr lang="en-US" sz="2000" dirty="0" smtClean="0"/>
              <a:t>messages</a:t>
            </a:r>
          </a:p>
          <a:p>
            <a:pPr lvl="1"/>
            <a:r>
              <a:rPr lang="en-US" sz="2000" dirty="0" smtClean="0"/>
              <a:t>Maintains </a:t>
            </a:r>
            <a:r>
              <a:rPr lang="en-US" sz="2000" dirty="0"/>
              <a:t>the replicated state </a:t>
            </a:r>
            <a:r>
              <a:rPr lang="en-US" sz="2000" dirty="0" smtClean="0"/>
              <a:t>of the </a:t>
            </a:r>
            <a:r>
              <a:rPr lang="en-US" sz="2000" dirty="0"/>
              <a:t>system</a:t>
            </a:r>
            <a:endParaRPr lang="en-US" sz="2000" dirty="0" smtClean="0"/>
          </a:p>
          <a:p>
            <a:r>
              <a:rPr lang="en-US" sz="2000" dirty="0" smtClean="0"/>
              <a:t>Operating </a:t>
            </a:r>
            <a:r>
              <a:rPr lang="en-US" sz="2000" dirty="0"/>
              <a:t>system's tasks are distributed between all the cores in the </a:t>
            </a:r>
            <a:r>
              <a:rPr lang="en-US" sz="2000" dirty="0" smtClean="0"/>
              <a:t>system (</a:t>
            </a:r>
            <a:r>
              <a:rPr lang="en-US" sz="2000" dirty="0"/>
              <a:t>i.e. each core runs a </a:t>
            </a:r>
            <a:r>
              <a:rPr lang="en-US" sz="2000" dirty="0" smtClean="0"/>
              <a:t>different </a:t>
            </a:r>
            <a:r>
              <a:rPr lang="en-US" sz="2000" dirty="0"/>
              <a:t>kernel)</a:t>
            </a:r>
          </a:p>
          <a:p>
            <a:endParaRPr lang="en-US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34753"/>
            <a:ext cx="4038600" cy="252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548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 smtClean="0"/>
              <a:t>Barrelfish</a:t>
            </a:r>
            <a:r>
              <a:rPr lang="en-US" dirty="0" smtClean="0"/>
              <a:t> scheduler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Time-multiplexing </a:t>
                </a:r>
                <a:r>
                  <a:rPr lang="en-US" dirty="0"/>
                  <a:t>cores is still </a:t>
                </a:r>
                <a:r>
                  <a:rPr lang="en-US" dirty="0" smtClean="0"/>
                  <a:t>needed</a:t>
                </a:r>
              </a:p>
              <a:p>
                <a:pPr lvl="1"/>
                <a:r>
                  <a:rPr lang="en-US" b="1" i="1" dirty="0"/>
                  <a:t>Resource abundance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1" i="1" dirty="0" smtClean="0"/>
                  <a:t>scheduler freedom</a:t>
                </a:r>
              </a:p>
              <a:p>
                <a:pPr lvl="1"/>
                <a:r>
                  <a:rPr lang="en-US" dirty="0"/>
                  <a:t>Asymmetric multi-core architectures</a:t>
                </a:r>
              </a:p>
              <a:p>
                <a:pPr lvl="2"/>
                <a:r>
                  <a:rPr lang="en-US" dirty="0" smtClean="0"/>
                  <a:t>Contention </a:t>
                </a:r>
                <a:r>
                  <a:rPr lang="en-US" dirty="0"/>
                  <a:t>for “big” </a:t>
                </a:r>
                <a:r>
                  <a:rPr lang="en-US" dirty="0" smtClean="0"/>
                  <a:t>cores </a:t>
                </a:r>
              </a:p>
              <a:p>
                <a:pPr lvl="1"/>
                <a:r>
                  <a:rPr lang="en-US" dirty="0"/>
                  <a:t>Provide real-time </a:t>
                </a:r>
                <a:r>
                  <a:rPr lang="en-US" dirty="0" err="1"/>
                  <a:t>QoS</a:t>
                </a:r>
                <a:r>
                  <a:rPr lang="en-US" dirty="0"/>
                  <a:t> to interactive apps, not wasting cores</a:t>
                </a:r>
              </a:p>
              <a:p>
                <a:pPr lvl="2"/>
                <a:r>
                  <a:rPr lang="en-US" dirty="0" smtClean="0"/>
                  <a:t>Avoid </a:t>
                </a:r>
                <a:r>
                  <a:rPr lang="en-US" dirty="0"/>
                  <a:t>power wasted through over-provisioning</a:t>
                </a:r>
                <a:endParaRPr lang="en-US" dirty="0" smtClean="0"/>
              </a:p>
              <a:p>
                <a:pPr lvl="2"/>
                <a:endParaRPr lang="en-US" dirty="0"/>
              </a:p>
              <a:p>
                <a:pPr marL="731520" lvl="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29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825831"/>
            <a:ext cx="61341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033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 smtClean="0"/>
              <a:t>Barrelfish</a:t>
            </a:r>
            <a:r>
              <a:rPr lang="en-US" dirty="0" smtClean="0"/>
              <a:t> scheduler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Schedule </a:t>
            </a:r>
            <a:r>
              <a:rPr lang="en-US" dirty="0"/>
              <a:t>at </a:t>
            </a:r>
            <a:r>
              <a:rPr lang="en-US" dirty="0" smtClean="0"/>
              <a:t>multiple timescales</a:t>
            </a:r>
            <a:endParaRPr lang="en-US" dirty="0"/>
          </a:p>
          <a:p>
            <a:pPr lvl="1"/>
            <a:r>
              <a:rPr lang="en-US" dirty="0" smtClean="0"/>
              <a:t>Preform Interactive-workloads in parallel</a:t>
            </a:r>
            <a:endParaRPr lang="en-US" dirty="0"/>
          </a:p>
          <a:p>
            <a:pPr lvl="2"/>
            <a:r>
              <a:rPr lang="en-US" dirty="0" smtClean="0"/>
              <a:t>Requirements </a:t>
            </a:r>
            <a:r>
              <a:rPr lang="en-US" dirty="0"/>
              <a:t>might change </a:t>
            </a:r>
            <a:r>
              <a:rPr lang="en-US" dirty="0" smtClean="0"/>
              <a:t>abruptly (</a:t>
            </a:r>
            <a:r>
              <a:rPr lang="en-US" dirty="0" err="1" smtClean="0"/>
              <a:t>Eg</a:t>
            </a:r>
            <a:r>
              <a:rPr lang="en-US" dirty="0"/>
              <a:t>. parallel web </a:t>
            </a:r>
            <a:r>
              <a:rPr lang="en-US" dirty="0" smtClean="0"/>
              <a:t>browser)</a:t>
            </a:r>
            <a:endParaRPr lang="en-US" dirty="0"/>
          </a:p>
          <a:p>
            <a:pPr lvl="1"/>
            <a:r>
              <a:rPr lang="en-US" dirty="0" smtClean="0"/>
              <a:t>Interactive </a:t>
            </a:r>
            <a:r>
              <a:rPr lang="en-US" dirty="0"/>
              <a:t>time scales</a:t>
            </a:r>
          </a:p>
          <a:p>
            <a:pPr lvl="1"/>
            <a:r>
              <a:rPr lang="en-US" dirty="0" smtClean="0"/>
              <a:t>Small </a:t>
            </a:r>
            <a:r>
              <a:rPr lang="en-US" dirty="0"/>
              <a:t>overhead when scheduling</a:t>
            </a:r>
          </a:p>
          <a:p>
            <a:pPr lvl="2"/>
            <a:r>
              <a:rPr lang="en-US" dirty="0" smtClean="0"/>
              <a:t>Synchronized </a:t>
            </a:r>
            <a:r>
              <a:rPr lang="en-US" dirty="0"/>
              <a:t>scheduling on every time-slice won’t scale</a:t>
            </a:r>
            <a:endParaRPr lang="en-US" dirty="0" smtClean="0"/>
          </a:p>
          <a:p>
            <a:pPr lvl="2"/>
            <a:endParaRPr lang="en-US" dirty="0"/>
          </a:p>
          <a:p>
            <a:pPr marL="731520" lvl="2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825831"/>
            <a:ext cx="61341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871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Barrelfish</a:t>
            </a:r>
            <a:r>
              <a:rPr lang="en-US" dirty="0"/>
              <a:t> scheduler 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Combination </a:t>
            </a:r>
            <a:r>
              <a:rPr lang="en-US" dirty="0"/>
              <a:t>of techniques at different time </a:t>
            </a:r>
            <a:r>
              <a:rPr lang="en-US" dirty="0" smtClean="0"/>
              <a:t>granularities</a:t>
            </a:r>
          </a:p>
          <a:p>
            <a:pPr lvl="1"/>
            <a:r>
              <a:rPr lang="en-US" dirty="0" smtClean="0"/>
              <a:t>Long-term placement of apps on cores</a:t>
            </a:r>
          </a:p>
          <a:p>
            <a:pPr lvl="1"/>
            <a:r>
              <a:rPr lang="en-US" dirty="0" smtClean="0"/>
              <a:t>Medium-term </a:t>
            </a:r>
            <a:r>
              <a:rPr lang="en-US" dirty="0"/>
              <a:t>resource allocation</a:t>
            </a:r>
          </a:p>
          <a:p>
            <a:pPr lvl="1"/>
            <a:r>
              <a:rPr lang="en-US" dirty="0" smtClean="0"/>
              <a:t>Short-term </a:t>
            </a:r>
            <a:r>
              <a:rPr lang="en-US" dirty="0"/>
              <a:t>per-core scheduling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825831"/>
            <a:ext cx="61341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632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Barrelfish</a:t>
            </a:r>
            <a:r>
              <a:rPr lang="en-US" dirty="0"/>
              <a:t> scheduler 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Phase-locked Gang-scheduling approach</a:t>
            </a:r>
          </a:p>
          <a:p>
            <a:pPr marL="800100" lvl="1" indent="-342900"/>
            <a:r>
              <a:rPr lang="en-US" dirty="0"/>
              <a:t>Groups </a:t>
            </a:r>
            <a:r>
              <a:rPr lang="en-US" dirty="0" smtClean="0"/>
              <a:t>of </a:t>
            </a:r>
            <a:r>
              <a:rPr lang="en-US" b="1" i="1" dirty="0" smtClean="0"/>
              <a:t>related </a:t>
            </a:r>
            <a:r>
              <a:rPr lang="en-US" b="1" i="1" dirty="0"/>
              <a:t>threads </a:t>
            </a:r>
            <a:r>
              <a:rPr lang="en-US" dirty="0"/>
              <a:t>scheduled as a unit (a gang)</a:t>
            </a:r>
          </a:p>
          <a:p>
            <a:pPr marL="800100" lvl="1" indent="-342900"/>
            <a:r>
              <a:rPr lang="en-US" dirty="0"/>
              <a:t>All members of </a:t>
            </a:r>
            <a:r>
              <a:rPr lang="en-US" dirty="0" smtClean="0"/>
              <a:t>a gang runs </a:t>
            </a:r>
            <a:r>
              <a:rPr lang="en-US" dirty="0"/>
              <a:t>simultaneously on different </a:t>
            </a:r>
            <a:r>
              <a:rPr lang="en-US" dirty="0" smtClean="0"/>
              <a:t>cores on the same time-slice</a:t>
            </a:r>
            <a:endParaRPr lang="en-US" dirty="0"/>
          </a:p>
          <a:p>
            <a:pPr marL="800100" lvl="1" indent="-342900"/>
            <a:r>
              <a:rPr lang="en-US" dirty="0"/>
              <a:t>All gang members start and end time slices </a:t>
            </a:r>
            <a:r>
              <a:rPr lang="en-US" dirty="0" smtClean="0"/>
              <a:t>together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195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Barrelfish</a:t>
            </a:r>
            <a:r>
              <a:rPr lang="en-US" dirty="0"/>
              <a:t> scheduler 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Phase-locked Gang-scheduling approach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295"/>
            <a:ext cx="8001000" cy="458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655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Barrelfish</a:t>
            </a:r>
            <a:r>
              <a:rPr lang="en-US" dirty="0"/>
              <a:t> scheduler 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0"/>
            <a:ext cx="7467600" cy="19019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“Higher” level Reasoning </a:t>
            </a:r>
          </a:p>
          <a:p>
            <a:pPr lvl="1"/>
            <a:r>
              <a:rPr lang="en-US" dirty="0" smtClean="0"/>
              <a:t>about the hardware</a:t>
            </a:r>
          </a:p>
          <a:p>
            <a:pPr lvl="1"/>
            <a:r>
              <a:rPr lang="en-US" dirty="0"/>
              <a:t>online about each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/>
              <a:t>Applications and OS must </a:t>
            </a:r>
            <a:r>
              <a:rPr lang="en-US" dirty="0" smtClean="0"/>
              <a:t>communicate (</a:t>
            </a:r>
            <a:r>
              <a:rPr lang="en-US" dirty="0" err="1" smtClean="0"/>
              <a:t>McRT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30927"/>
            <a:ext cx="442862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00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 smtClean="0"/>
              <a:t>evolving to multicore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2133600"/>
            <a:ext cx="8458200" cy="3873691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Latency </a:t>
            </a:r>
            <a:r>
              <a:rPr lang="en-US" dirty="0"/>
              <a:t>resulting from poor hit </a:t>
            </a:r>
            <a:r>
              <a:rPr lang="en-US" dirty="0" smtClean="0"/>
              <a:t>rates in </a:t>
            </a:r>
            <a:r>
              <a:rPr lang="en-US" dirty="0"/>
              <a:t>the L1 cache can be effectively hidden by </a:t>
            </a:r>
            <a:r>
              <a:rPr lang="en-US" dirty="0" smtClean="0"/>
              <a:t>hardware multithreading [MT]</a:t>
            </a:r>
          </a:p>
          <a:p>
            <a:pPr lvl="1"/>
            <a:r>
              <a:rPr lang="en-US" dirty="0" smtClean="0"/>
              <a:t>But high </a:t>
            </a:r>
            <a:r>
              <a:rPr lang="en-US" dirty="0"/>
              <a:t>contention for the L2 </a:t>
            </a:r>
            <a:r>
              <a:rPr lang="en-US" dirty="0" smtClean="0"/>
              <a:t>can significantly </a:t>
            </a:r>
            <a:r>
              <a:rPr lang="en-US" dirty="0"/>
              <a:t>hurt overall processor </a:t>
            </a:r>
            <a:r>
              <a:rPr lang="en-US" dirty="0" smtClean="0"/>
              <a:t>performance [2][4]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can OS-Scheduling can improve this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Barrelfish</a:t>
            </a:r>
            <a:r>
              <a:rPr lang="en-US" dirty="0"/>
              <a:t>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message-based </a:t>
            </a:r>
            <a:r>
              <a:rPr lang="en-US" dirty="0" err="1" smtClean="0"/>
              <a:t>unmap</a:t>
            </a:r>
            <a:r>
              <a:rPr lang="en-US" dirty="0" smtClean="0"/>
              <a:t> </a:t>
            </a:r>
            <a:r>
              <a:rPr lang="en-US" dirty="0"/>
              <a:t>operation in </a:t>
            </a:r>
            <a:r>
              <a:rPr lang="en-US" dirty="0" err="1"/>
              <a:t>Barrelfish</a:t>
            </a:r>
            <a:r>
              <a:rPr lang="en-US" dirty="0"/>
              <a:t> </a:t>
            </a:r>
            <a:r>
              <a:rPr lang="en-US" dirty="0" smtClean="0"/>
              <a:t>Vs. the equivalent IPI-based </a:t>
            </a:r>
            <a:r>
              <a:rPr lang="en-US" dirty="0"/>
              <a:t>mechanisms in Linux 2.6.26 and Windows Server </a:t>
            </a:r>
            <a:r>
              <a:rPr lang="en-US" dirty="0" smtClean="0"/>
              <a:t>2008 R2 </a:t>
            </a:r>
            <a:r>
              <a:rPr lang="en-US" dirty="0"/>
              <a:t>Beta, Enterprise Edition.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876800" cy="384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728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Multikernal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Barrelfish</a:t>
            </a:r>
            <a:r>
              <a:rPr lang="en-US" dirty="0"/>
              <a:t>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point-to-point link : connecting </a:t>
            </a:r>
            <a:r>
              <a:rPr lang="en-US" dirty="0"/>
              <a:t>two user-space IP stacks via URPC. </a:t>
            </a:r>
            <a:endParaRPr lang="en-US" dirty="0" smtClean="0"/>
          </a:p>
          <a:p>
            <a:pPr lvl="1"/>
            <a:r>
              <a:rPr lang="en-US" dirty="0" smtClean="0"/>
              <a:t>By executing </a:t>
            </a:r>
            <a:r>
              <a:rPr lang="en-US" dirty="0"/>
              <a:t>a packet generator on one </a:t>
            </a:r>
            <a:r>
              <a:rPr lang="en-US" b="1" i="1" dirty="0"/>
              <a:t>core </a:t>
            </a:r>
            <a:r>
              <a:rPr lang="en-US" dirty="0"/>
              <a:t>and a sink on a </a:t>
            </a:r>
            <a:r>
              <a:rPr lang="en-US" dirty="0" smtClean="0"/>
              <a:t>different </a:t>
            </a:r>
            <a:r>
              <a:rPr lang="en-US" b="1" i="1" dirty="0"/>
              <a:t>core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85" y="1600200"/>
            <a:ext cx="58197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191"/>
            <a:ext cx="1662760" cy="15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144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[1] </a:t>
            </a:r>
            <a:r>
              <a:rPr lang="en-US" b="1" i="1" dirty="0" smtClean="0"/>
              <a:t>An Analysis of Database Workload Performance on Simultaneous Multithreaded Processors</a:t>
            </a:r>
            <a:r>
              <a:rPr lang="en-US" dirty="0" smtClean="0"/>
              <a:t>. ISCA, June 1998. J. Lo et al.</a:t>
            </a:r>
          </a:p>
          <a:p>
            <a:r>
              <a:rPr lang="en-US" dirty="0" smtClean="0"/>
              <a:t>[2] </a:t>
            </a:r>
            <a:r>
              <a:rPr lang="en-US" b="1" i="1" dirty="0" smtClean="0"/>
              <a:t>Performance of Multithreaded Chip Multiprocessors And Implications For Operating System Design</a:t>
            </a:r>
            <a:r>
              <a:rPr lang="en-US" dirty="0" smtClean="0"/>
              <a:t>. Alexandra </a:t>
            </a:r>
            <a:r>
              <a:rPr lang="en-US" dirty="0" err="1" smtClean="0"/>
              <a:t>Fedorova</a:t>
            </a:r>
            <a:r>
              <a:rPr lang="en-US" dirty="0" smtClean="0"/>
              <a:t>, Margo Seltzer , Christopher Small, Daniel Nussbaum. Harvard University, Sun Microsystems</a:t>
            </a:r>
          </a:p>
          <a:p>
            <a:r>
              <a:rPr lang="en-US" dirty="0" smtClean="0"/>
              <a:t>[3] </a:t>
            </a:r>
            <a:r>
              <a:rPr lang="en-US" b="1" i="1" dirty="0" smtClean="0"/>
              <a:t>Niagara2: A Highly Threaded Server-on-a-Chip</a:t>
            </a:r>
            <a:r>
              <a:rPr lang="en-US" dirty="0" smtClean="0"/>
              <a:t> . Robert </a:t>
            </a:r>
            <a:r>
              <a:rPr lang="en-US" dirty="0" err="1" smtClean="0"/>
              <a:t>Golla</a:t>
            </a:r>
            <a:endParaRPr lang="en-US" dirty="0" smtClean="0"/>
          </a:p>
          <a:p>
            <a:r>
              <a:rPr lang="en-US" dirty="0" smtClean="0"/>
              <a:t>Principal Architect Sun Microsystems, 2007 </a:t>
            </a:r>
            <a:r>
              <a:rPr lang="en-US" dirty="0" smtClean="0">
                <a:hlinkClick r:id="rId2"/>
              </a:rPr>
              <a:t>http://www.opensparc.net/pubs/preszo/06/04-Sun-Golla.pdf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b="1" i="1" dirty="0" smtClean="0"/>
              <a:t>Throughput-Oriented Scheduling On Chip Multithreading Systems</a:t>
            </a:r>
            <a:r>
              <a:rPr lang="en-US" dirty="0" smtClean="0"/>
              <a:t>. A. </a:t>
            </a:r>
            <a:r>
              <a:rPr lang="en-US" dirty="0" err="1" smtClean="0"/>
              <a:t>Fedorova</a:t>
            </a:r>
            <a:r>
              <a:rPr lang="en-US" dirty="0" smtClean="0"/>
              <a:t>, M. Seltzer, C. Small and D. Nussbaum. Technical Report TR-17-04, Harvard University, August 2004.</a:t>
            </a:r>
          </a:p>
          <a:p>
            <a:r>
              <a:rPr lang="en-US" dirty="0" smtClean="0"/>
              <a:t>[5] </a:t>
            </a:r>
            <a:r>
              <a:rPr lang="en-US" b="1" i="1" dirty="0" smtClean="0"/>
              <a:t>Thrashing: Its causes and prevention</a:t>
            </a:r>
            <a:r>
              <a:rPr lang="en-US" dirty="0" smtClean="0"/>
              <a:t>. P. Denning. Proc. AFIPS 1968 Fall Joint Computer Conference, 33, pp. 915-922, 1968</a:t>
            </a:r>
          </a:p>
          <a:p>
            <a:r>
              <a:rPr lang="en-US" dirty="0" smtClean="0"/>
              <a:t>[6] </a:t>
            </a:r>
            <a:r>
              <a:rPr lang="en-US" b="1" i="1" dirty="0" smtClean="0"/>
              <a:t>Levy, Simultaneous Multithreading: Maximizing On-Chip Parallelism</a:t>
            </a:r>
            <a:r>
              <a:rPr lang="en-US" dirty="0" smtClean="0"/>
              <a:t>. D. </a:t>
            </a:r>
            <a:r>
              <a:rPr lang="en-US" dirty="0" err="1" smtClean="0"/>
              <a:t>Tullsen</a:t>
            </a:r>
            <a:r>
              <a:rPr lang="en-US" dirty="0" smtClean="0"/>
              <a:t>, S. Eggers, H.  ISCA, June 1995</a:t>
            </a:r>
          </a:p>
          <a:p>
            <a:r>
              <a:rPr lang="en-US" dirty="0" smtClean="0"/>
              <a:t>[7] </a:t>
            </a:r>
            <a:r>
              <a:rPr lang="en-US" b="1" i="1" dirty="0" smtClean="0"/>
              <a:t>Enabling Scalability and Performance in a Large Scale CMP Environment</a:t>
            </a:r>
            <a:r>
              <a:rPr lang="en-US" dirty="0" smtClean="0"/>
              <a:t>.  Programming Systems Lab,  Digital Enterprise Group  Intel Corporation</a:t>
            </a:r>
          </a:p>
          <a:p>
            <a:r>
              <a:rPr lang="en-US" dirty="0"/>
              <a:t>[8] </a:t>
            </a:r>
            <a:r>
              <a:rPr lang="en-US" b="1" i="1" dirty="0"/>
              <a:t>The </a:t>
            </a:r>
            <a:r>
              <a:rPr lang="en-US" b="1" i="1" dirty="0" err="1"/>
              <a:t>Multikernel</a:t>
            </a:r>
            <a:r>
              <a:rPr lang="en-US" b="1" i="1" dirty="0"/>
              <a:t>: A new OS architecture for scalable multicore </a:t>
            </a:r>
            <a:r>
              <a:rPr lang="en-US" b="1" i="1" dirty="0" smtClean="0"/>
              <a:t>systems</a:t>
            </a:r>
            <a:r>
              <a:rPr lang="en-US" dirty="0"/>
              <a:t>.</a:t>
            </a:r>
            <a:r>
              <a:rPr lang="en-US" dirty="0" smtClean="0"/>
              <a:t> systems </a:t>
            </a:r>
            <a:r>
              <a:rPr lang="en-US" dirty="0"/>
              <a:t>Group, ETH </a:t>
            </a:r>
            <a:r>
              <a:rPr lang="en-US" dirty="0" smtClean="0"/>
              <a:t>Zurich, Microsoft </a:t>
            </a:r>
            <a:r>
              <a:rPr lang="en-US" dirty="0"/>
              <a:t>Research, </a:t>
            </a:r>
            <a:r>
              <a:rPr lang="en-US" dirty="0" smtClean="0"/>
              <a:t>Cambridge. Andrew </a:t>
            </a:r>
            <a:r>
              <a:rPr lang="en-US" dirty="0"/>
              <a:t>Baumann , Paul </a:t>
            </a:r>
            <a:r>
              <a:rPr lang="en-US" dirty="0" err="1"/>
              <a:t>Barhamy</a:t>
            </a:r>
            <a:r>
              <a:rPr lang="en-US" dirty="0"/>
              <a:t>, Pierre-</a:t>
            </a:r>
            <a:r>
              <a:rPr lang="en-US" dirty="0" err="1"/>
              <a:t>Evariste</a:t>
            </a:r>
            <a:r>
              <a:rPr lang="en-US" dirty="0"/>
              <a:t> </a:t>
            </a:r>
            <a:r>
              <a:rPr lang="en-US" dirty="0" err="1"/>
              <a:t>Dagandz</a:t>
            </a:r>
            <a:r>
              <a:rPr lang="en-US" dirty="0"/>
              <a:t>, Tim </a:t>
            </a:r>
            <a:r>
              <a:rPr lang="en-US" dirty="0" err="1"/>
              <a:t>Harrisy</a:t>
            </a:r>
            <a:r>
              <a:rPr lang="en-US" dirty="0"/>
              <a:t>, Rebecca </a:t>
            </a:r>
            <a:r>
              <a:rPr lang="en-US" dirty="0" err="1"/>
              <a:t>Isaacsy</a:t>
            </a:r>
            <a:r>
              <a:rPr lang="en-US" dirty="0"/>
              <a:t>, Simon Peter, Timothy Roscoe, Adrian </a:t>
            </a:r>
            <a:r>
              <a:rPr lang="en-US" dirty="0" err="1"/>
              <a:t>Schüpbach</a:t>
            </a:r>
            <a:r>
              <a:rPr lang="en-US" dirty="0"/>
              <a:t>, and </a:t>
            </a:r>
            <a:r>
              <a:rPr lang="en-US" dirty="0" err="1"/>
              <a:t>Akhilesh</a:t>
            </a:r>
            <a:r>
              <a:rPr lang="en-US" dirty="0"/>
              <a:t> </a:t>
            </a:r>
            <a:r>
              <a:rPr lang="en-US" dirty="0" err="1"/>
              <a:t>Singhania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91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Time-multiplexing </a:t>
            </a:r>
            <a:r>
              <a:rPr lang="en-US" dirty="0"/>
              <a:t>cores is still </a:t>
            </a:r>
            <a:r>
              <a:rPr lang="en-US" dirty="0" smtClean="0"/>
              <a:t>needed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Resource </a:t>
            </a:r>
            <a:r>
              <a:rPr lang="en-US" dirty="0"/>
              <a:t>abundance </a:t>
            </a:r>
            <a:r>
              <a:rPr lang="en-US" dirty="0" smtClean="0"/>
              <a:t>!= </a:t>
            </a:r>
            <a:r>
              <a:rPr lang="en-US" dirty="0"/>
              <a:t>scheduler freedom</a:t>
            </a:r>
          </a:p>
          <a:p>
            <a:pPr lvl="1"/>
            <a:r>
              <a:rPr lang="en-US" dirty="0" smtClean="0"/>
              <a:t>Asymmetric </a:t>
            </a:r>
            <a:r>
              <a:rPr lang="en-US" dirty="0"/>
              <a:t>multi-core architectures</a:t>
            </a:r>
          </a:p>
          <a:p>
            <a:pPr lvl="2"/>
            <a:r>
              <a:rPr lang="en-US" dirty="0" smtClean="0"/>
              <a:t>Contention </a:t>
            </a:r>
            <a:r>
              <a:rPr lang="en-US" dirty="0"/>
              <a:t>for “big” cores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real-time </a:t>
            </a:r>
            <a:r>
              <a:rPr lang="en-US" dirty="0" err="1"/>
              <a:t>QoS</a:t>
            </a:r>
            <a:r>
              <a:rPr lang="en-US" dirty="0"/>
              <a:t> to interactive apps, not wasting cores</a:t>
            </a:r>
          </a:p>
          <a:p>
            <a:pPr lvl="2"/>
            <a:r>
              <a:rPr lang="en-US" dirty="0" smtClean="0"/>
              <a:t>Avoid </a:t>
            </a:r>
            <a:r>
              <a:rPr lang="en-US" dirty="0"/>
              <a:t>power wasted through over-provisioning</a:t>
            </a:r>
          </a:p>
        </p:txBody>
      </p:sp>
    </p:spTree>
    <p:extLst>
      <p:ext uri="{BB962C8B-B14F-4D97-AF65-F5344CB8AC3E}">
        <p14:creationId xmlns:p14="http://schemas.microsoft.com/office/powerpoint/2010/main" val="2630138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72100" y="2002631"/>
            <a:ext cx="3581400" cy="3359150"/>
          </a:xfrm>
          <a:prstGeom prst="roundRect">
            <a:avLst>
              <a:gd name="adj" fmla="val 1491"/>
            </a:avLst>
          </a:prstGeom>
          <a:solidFill>
            <a:srgbClr val="D8EA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ct val="75000"/>
              </a:spcBef>
              <a:buSzPct val="105000"/>
              <a:buFont typeface="Arial" pitchFamily="34" charset="0"/>
              <a:buNone/>
            </a:pPr>
            <a:endParaRPr lang="en-US">
              <a:solidFill>
                <a:srgbClr val="CCECFF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794375" y="4966494"/>
            <a:ext cx="28654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600" b="1"/>
              <a:t>Global 64-bit address space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006699" y="2410619"/>
            <a:ext cx="2637" cy="3428041"/>
            <a:chOff x="1322" y="1351"/>
            <a:chExt cx="2637" cy="2687"/>
          </a:xfrm>
        </p:grpSpPr>
        <p:sp>
          <p:nvSpPr>
            <p:cNvPr id="139" name="Line 5"/>
            <p:cNvSpPr>
              <a:spLocks noChangeShapeType="1"/>
            </p:cNvSpPr>
            <p:nvPr/>
          </p:nvSpPr>
          <p:spPr bwMode="auto">
            <a:xfrm rot="5400000" flipH="1" flipV="1">
              <a:off x="1773" y="2310"/>
              <a:ext cx="191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0" name="Line 6"/>
            <p:cNvSpPr>
              <a:spLocks noChangeShapeType="1"/>
            </p:cNvSpPr>
            <p:nvPr/>
          </p:nvSpPr>
          <p:spPr bwMode="auto">
            <a:xfrm rot="5400000" flipH="1" flipV="1">
              <a:off x="1234" y="2310"/>
              <a:ext cx="191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1" name="Line 7"/>
            <p:cNvSpPr>
              <a:spLocks noChangeShapeType="1"/>
            </p:cNvSpPr>
            <p:nvPr/>
          </p:nvSpPr>
          <p:spPr bwMode="auto">
            <a:xfrm rot="5400000" flipH="1" flipV="1">
              <a:off x="688" y="2310"/>
              <a:ext cx="191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2" name="Line 8"/>
            <p:cNvSpPr>
              <a:spLocks noChangeShapeType="1"/>
            </p:cNvSpPr>
            <p:nvPr/>
          </p:nvSpPr>
          <p:spPr bwMode="auto">
            <a:xfrm rot="5400000" flipH="1" flipV="1">
              <a:off x="2312" y="2310"/>
              <a:ext cx="191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3" name="Line 9"/>
            <p:cNvSpPr>
              <a:spLocks noChangeShapeType="1"/>
            </p:cNvSpPr>
            <p:nvPr/>
          </p:nvSpPr>
          <p:spPr bwMode="auto">
            <a:xfrm rot="5400000" flipH="1" flipV="1">
              <a:off x="2332" y="2310"/>
              <a:ext cx="1917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4" name="Line 10"/>
            <p:cNvSpPr>
              <a:spLocks noChangeShapeType="1"/>
            </p:cNvSpPr>
            <p:nvPr/>
          </p:nvSpPr>
          <p:spPr bwMode="auto">
            <a:xfrm rot="5400000" flipH="1" flipV="1">
              <a:off x="1813" y="2310"/>
              <a:ext cx="191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5" name="Line 11"/>
            <p:cNvSpPr>
              <a:spLocks noChangeShapeType="1"/>
            </p:cNvSpPr>
            <p:nvPr/>
          </p:nvSpPr>
          <p:spPr bwMode="auto">
            <a:xfrm rot="5400000" flipH="1" flipV="1">
              <a:off x="1274" y="2310"/>
              <a:ext cx="191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6" name="Line 12"/>
            <p:cNvSpPr>
              <a:spLocks noChangeShapeType="1"/>
            </p:cNvSpPr>
            <p:nvPr/>
          </p:nvSpPr>
          <p:spPr bwMode="auto">
            <a:xfrm rot="5400000" flipH="1" flipV="1">
              <a:off x="2352" y="2310"/>
              <a:ext cx="191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7" name="Line 13"/>
            <p:cNvSpPr>
              <a:spLocks noChangeShapeType="1"/>
            </p:cNvSpPr>
            <p:nvPr/>
          </p:nvSpPr>
          <p:spPr bwMode="auto">
            <a:xfrm rot="5400000" flipH="1" flipV="1">
              <a:off x="1834" y="2310"/>
              <a:ext cx="1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8" name="Line 14"/>
            <p:cNvSpPr>
              <a:spLocks noChangeShapeType="1"/>
            </p:cNvSpPr>
            <p:nvPr/>
          </p:nvSpPr>
          <p:spPr bwMode="auto">
            <a:xfrm rot="5400000" flipH="1" flipV="1">
              <a:off x="1295" y="2310"/>
              <a:ext cx="1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9" name="Line 15"/>
            <p:cNvSpPr>
              <a:spLocks noChangeShapeType="1"/>
            </p:cNvSpPr>
            <p:nvPr/>
          </p:nvSpPr>
          <p:spPr bwMode="auto">
            <a:xfrm rot="5400000" flipH="1" flipV="1">
              <a:off x="749" y="2310"/>
              <a:ext cx="1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0" name="Line 16"/>
            <p:cNvSpPr>
              <a:spLocks noChangeShapeType="1"/>
            </p:cNvSpPr>
            <p:nvPr/>
          </p:nvSpPr>
          <p:spPr bwMode="auto">
            <a:xfrm rot="5400000" flipH="1" flipV="1">
              <a:off x="2373" y="2310"/>
              <a:ext cx="1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1" name="Line 17"/>
            <p:cNvSpPr>
              <a:spLocks noChangeShapeType="1"/>
            </p:cNvSpPr>
            <p:nvPr/>
          </p:nvSpPr>
          <p:spPr bwMode="auto">
            <a:xfrm rot="5400000" flipH="1" flipV="1">
              <a:off x="1855" y="2310"/>
              <a:ext cx="19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2" name="Line 18"/>
            <p:cNvSpPr>
              <a:spLocks noChangeShapeType="1"/>
            </p:cNvSpPr>
            <p:nvPr/>
          </p:nvSpPr>
          <p:spPr bwMode="auto">
            <a:xfrm rot="5400000" flipH="1" flipV="1">
              <a:off x="1316" y="2310"/>
              <a:ext cx="19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3" name="Line 19"/>
            <p:cNvSpPr>
              <a:spLocks noChangeShapeType="1"/>
            </p:cNvSpPr>
            <p:nvPr/>
          </p:nvSpPr>
          <p:spPr bwMode="auto">
            <a:xfrm rot="5400000" flipH="1" flipV="1">
              <a:off x="769" y="2310"/>
              <a:ext cx="19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4" name="Line 20"/>
            <p:cNvSpPr>
              <a:spLocks noChangeShapeType="1"/>
            </p:cNvSpPr>
            <p:nvPr/>
          </p:nvSpPr>
          <p:spPr bwMode="auto">
            <a:xfrm rot="5400000" flipH="1" flipV="1">
              <a:off x="2395" y="2310"/>
              <a:ext cx="19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5" name="Line 21"/>
            <p:cNvSpPr>
              <a:spLocks noChangeShapeType="1"/>
            </p:cNvSpPr>
            <p:nvPr/>
          </p:nvSpPr>
          <p:spPr bwMode="auto">
            <a:xfrm rot="5400000" flipH="1" flipV="1">
              <a:off x="1507" y="2310"/>
              <a:ext cx="191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6" name="Line 22"/>
            <p:cNvSpPr>
              <a:spLocks noChangeShapeType="1"/>
            </p:cNvSpPr>
            <p:nvPr/>
          </p:nvSpPr>
          <p:spPr bwMode="auto">
            <a:xfrm rot="5400000" flipH="1" flipV="1">
              <a:off x="967" y="2310"/>
              <a:ext cx="191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7" name="Line 23"/>
            <p:cNvSpPr>
              <a:spLocks noChangeShapeType="1"/>
            </p:cNvSpPr>
            <p:nvPr/>
          </p:nvSpPr>
          <p:spPr bwMode="auto">
            <a:xfrm rot="5400000" flipH="1" flipV="1">
              <a:off x="422" y="2310"/>
              <a:ext cx="191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8" name="Line 24"/>
            <p:cNvSpPr>
              <a:spLocks noChangeShapeType="1"/>
            </p:cNvSpPr>
            <p:nvPr/>
          </p:nvSpPr>
          <p:spPr bwMode="auto">
            <a:xfrm rot="5400000" flipH="1" flipV="1">
              <a:off x="2046" y="2310"/>
              <a:ext cx="191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9" name="Line 25"/>
            <p:cNvSpPr>
              <a:spLocks noChangeShapeType="1"/>
            </p:cNvSpPr>
            <p:nvPr/>
          </p:nvSpPr>
          <p:spPr bwMode="auto">
            <a:xfrm rot="5400000" flipH="1" flipV="1">
              <a:off x="441" y="2310"/>
              <a:ext cx="1917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60" name="Group 159"/>
            <p:cNvGrpSpPr>
              <a:grpSpLocks/>
            </p:cNvGrpSpPr>
            <p:nvPr/>
          </p:nvGrpSpPr>
          <p:grpSpPr bwMode="auto">
            <a:xfrm>
              <a:off x="2144" y="1363"/>
              <a:ext cx="1815" cy="1908"/>
              <a:chOff x="1901" y="807"/>
              <a:chExt cx="1815" cy="2586"/>
            </a:xfrm>
          </p:grpSpPr>
          <p:sp>
            <p:nvSpPr>
              <p:cNvPr id="215" name="Line 27"/>
              <p:cNvSpPr>
                <a:spLocks noChangeShapeType="1"/>
              </p:cNvSpPr>
              <p:nvPr/>
            </p:nvSpPr>
            <p:spPr bwMode="auto">
              <a:xfrm rot="5400000" flipH="1" flipV="1">
                <a:off x="2058" y="2100"/>
                <a:ext cx="258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6" name="Line 28"/>
              <p:cNvSpPr>
                <a:spLocks noChangeShapeType="1"/>
              </p:cNvSpPr>
              <p:nvPr/>
            </p:nvSpPr>
            <p:spPr bwMode="auto">
              <a:xfrm rot="5400000" flipH="1" flipV="1">
                <a:off x="1337" y="2100"/>
                <a:ext cx="258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7" name="Line 29"/>
              <p:cNvSpPr>
                <a:spLocks noChangeShapeType="1"/>
              </p:cNvSpPr>
              <p:nvPr/>
            </p:nvSpPr>
            <p:spPr bwMode="auto">
              <a:xfrm rot="5400000" flipH="1" flipV="1">
                <a:off x="608" y="2100"/>
                <a:ext cx="258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8" name="Line 30"/>
              <p:cNvSpPr>
                <a:spLocks noChangeShapeType="1"/>
              </p:cNvSpPr>
              <p:nvPr/>
            </p:nvSpPr>
            <p:spPr bwMode="auto">
              <a:xfrm rot="5400000" flipH="1" flipV="1">
                <a:off x="636" y="2100"/>
                <a:ext cx="258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9" name="Line 31"/>
              <p:cNvSpPr>
                <a:spLocks noChangeShapeType="1"/>
              </p:cNvSpPr>
              <p:nvPr/>
            </p:nvSpPr>
            <p:spPr bwMode="auto">
              <a:xfrm rot="5400000" flipH="1" flipV="1">
                <a:off x="1702" y="2100"/>
                <a:ext cx="258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0" name="Line 32"/>
              <p:cNvSpPr>
                <a:spLocks noChangeShapeType="1"/>
              </p:cNvSpPr>
              <p:nvPr/>
            </p:nvSpPr>
            <p:spPr bwMode="auto">
              <a:xfrm rot="5400000" flipH="1" flipV="1">
                <a:off x="982" y="2100"/>
                <a:ext cx="258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1" name="Line 33"/>
              <p:cNvSpPr>
                <a:spLocks noChangeShapeType="1"/>
              </p:cNvSpPr>
              <p:nvPr/>
            </p:nvSpPr>
            <p:spPr bwMode="auto">
              <a:xfrm rot="5400000" flipH="1" flipV="1">
                <a:off x="2423" y="2100"/>
                <a:ext cx="258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2" name="Line 34"/>
              <p:cNvSpPr>
                <a:spLocks noChangeShapeType="1"/>
              </p:cNvSpPr>
              <p:nvPr/>
            </p:nvSpPr>
            <p:spPr bwMode="auto">
              <a:xfrm rot="5400000" flipH="1" flipV="1">
                <a:off x="1731" y="2100"/>
                <a:ext cx="258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1" name="Line 35"/>
            <p:cNvSpPr>
              <a:spLocks noChangeShapeType="1"/>
            </p:cNvSpPr>
            <p:nvPr/>
          </p:nvSpPr>
          <p:spPr bwMode="auto">
            <a:xfrm rot="5400000" flipH="1" flipV="1">
              <a:off x="1010" y="2310"/>
              <a:ext cx="191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2" name="Line 36"/>
            <p:cNvSpPr>
              <a:spLocks noChangeShapeType="1"/>
            </p:cNvSpPr>
            <p:nvPr/>
          </p:nvSpPr>
          <p:spPr bwMode="auto">
            <a:xfrm rot="5400000" flipH="1" flipV="1">
              <a:off x="463" y="2310"/>
              <a:ext cx="191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3" name="Line 37"/>
            <p:cNvSpPr>
              <a:spLocks noChangeShapeType="1"/>
            </p:cNvSpPr>
            <p:nvPr/>
          </p:nvSpPr>
          <p:spPr bwMode="auto">
            <a:xfrm rot="5400000" flipH="1" flipV="1">
              <a:off x="2087" y="2310"/>
              <a:ext cx="191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4" name="Line 38"/>
            <p:cNvSpPr>
              <a:spLocks noChangeShapeType="1"/>
            </p:cNvSpPr>
            <p:nvPr/>
          </p:nvSpPr>
          <p:spPr bwMode="auto">
            <a:xfrm rot="5400000" flipH="1" flipV="1">
              <a:off x="1568" y="2310"/>
              <a:ext cx="1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5" name="Line 39"/>
            <p:cNvSpPr>
              <a:spLocks noChangeShapeType="1"/>
            </p:cNvSpPr>
            <p:nvPr/>
          </p:nvSpPr>
          <p:spPr bwMode="auto">
            <a:xfrm rot="5400000" flipH="1" flipV="1">
              <a:off x="1029" y="2310"/>
              <a:ext cx="1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6" name="Line 40"/>
            <p:cNvSpPr>
              <a:spLocks noChangeShapeType="1"/>
            </p:cNvSpPr>
            <p:nvPr/>
          </p:nvSpPr>
          <p:spPr bwMode="auto">
            <a:xfrm rot="5400000" flipH="1" flipV="1">
              <a:off x="483" y="2310"/>
              <a:ext cx="1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7" name="Line 41"/>
            <p:cNvSpPr>
              <a:spLocks noChangeShapeType="1"/>
            </p:cNvSpPr>
            <p:nvPr/>
          </p:nvSpPr>
          <p:spPr bwMode="auto">
            <a:xfrm rot="5400000" flipH="1" flipV="1">
              <a:off x="2107" y="2310"/>
              <a:ext cx="1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Line 42"/>
            <p:cNvSpPr>
              <a:spLocks noChangeShapeType="1"/>
            </p:cNvSpPr>
            <p:nvPr/>
          </p:nvSpPr>
          <p:spPr bwMode="auto">
            <a:xfrm rot="5400000" flipH="1" flipV="1">
              <a:off x="1589" y="2310"/>
              <a:ext cx="19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Line 43"/>
            <p:cNvSpPr>
              <a:spLocks noChangeShapeType="1"/>
            </p:cNvSpPr>
            <p:nvPr/>
          </p:nvSpPr>
          <p:spPr bwMode="auto">
            <a:xfrm rot="5400000" flipH="1" flipV="1">
              <a:off x="1050" y="2310"/>
              <a:ext cx="19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Line 44"/>
            <p:cNvSpPr>
              <a:spLocks noChangeShapeType="1"/>
            </p:cNvSpPr>
            <p:nvPr/>
          </p:nvSpPr>
          <p:spPr bwMode="auto">
            <a:xfrm rot="5400000" flipH="1" flipV="1">
              <a:off x="504" y="2310"/>
              <a:ext cx="19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Line 45"/>
            <p:cNvSpPr>
              <a:spLocks noChangeShapeType="1"/>
            </p:cNvSpPr>
            <p:nvPr/>
          </p:nvSpPr>
          <p:spPr bwMode="auto">
            <a:xfrm rot="5400000" flipH="1" flipV="1">
              <a:off x="2128" y="2310"/>
              <a:ext cx="19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ine 46"/>
            <p:cNvSpPr>
              <a:spLocks noChangeShapeType="1"/>
            </p:cNvSpPr>
            <p:nvPr/>
          </p:nvSpPr>
          <p:spPr bwMode="auto">
            <a:xfrm rot="10800000" flipH="1" flipV="1">
              <a:off x="1324" y="1388"/>
              <a:ext cx="208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3" name="Line 47"/>
            <p:cNvSpPr>
              <a:spLocks noChangeShapeType="1"/>
            </p:cNvSpPr>
            <p:nvPr/>
          </p:nvSpPr>
          <p:spPr bwMode="auto">
            <a:xfrm rot="10800000" flipH="1" flipV="1">
              <a:off x="1324" y="1907"/>
              <a:ext cx="208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4" name="Line 48"/>
            <p:cNvSpPr>
              <a:spLocks noChangeShapeType="1"/>
            </p:cNvSpPr>
            <p:nvPr/>
          </p:nvSpPr>
          <p:spPr bwMode="auto">
            <a:xfrm rot="10800000" flipH="1" flipV="1">
              <a:off x="1324" y="2401"/>
              <a:ext cx="208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5" name="Line 49"/>
            <p:cNvSpPr>
              <a:spLocks noChangeShapeType="1"/>
            </p:cNvSpPr>
            <p:nvPr/>
          </p:nvSpPr>
          <p:spPr bwMode="auto">
            <a:xfrm rot="10800000" flipH="1" flipV="1">
              <a:off x="1324" y="2904"/>
              <a:ext cx="208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6" name="Line 50"/>
            <p:cNvSpPr>
              <a:spLocks noChangeShapeType="1"/>
            </p:cNvSpPr>
            <p:nvPr/>
          </p:nvSpPr>
          <p:spPr bwMode="auto">
            <a:xfrm rot="10800000" flipH="1" flipV="1">
              <a:off x="1324" y="1406"/>
              <a:ext cx="2083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7" name="Line 51"/>
            <p:cNvSpPr>
              <a:spLocks noChangeShapeType="1"/>
            </p:cNvSpPr>
            <p:nvPr/>
          </p:nvSpPr>
          <p:spPr bwMode="auto">
            <a:xfrm rot="10800000" flipH="1" flipV="1">
              <a:off x="1324" y="1426"/>
              <a:ext cx="208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8" name="Line 52"/>
            <p:cNvSpPr>
              <a:spLocks noChangeShapeType="1"/>
            </p:cNvSpPr>
            <p:nvPr/>
          </p:nvSpPr>
          <p:spPr bwMode="auto">
            <a:xfrm rot="10800000" flipH="1" flipV="1">
              <a:off x="1324" y="1445"/>
              <a:ext cx="2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9" name="Line 53"/>
            <p:cNvSpPr>
              <a:spLocks noChangeShapeType="1"/>
            </p:cNvSpPr>
            <p:nvPr/>
          </p:nvSpPr>
          <p:spPr bwMode="auto">
            <a:xfrm rot="10800000" flipH="1" flipV="1">
              <a:off x="1324" y="1964"/>
              <a:ext cx="2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0" name="Line 54"/>
            <p:cNvSpPr>
              <a:spLocks noChangeShapeType="1"/>
            </p:cNvSpPr>
            <p:nvPr/>
          </p:nvSpPr>
          <p:spPr bwMode="auto">
            <a:xfrm rot="10800000" flipH="1" flipV="1">
              <a:off x="1324" y="2456"/>
              <a:ext cx="2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1" name="Line 55"/>
            <p:cNvSpPr>
              <a:spLocks noChangeShapeType="1"/>
            </p:cNvSpPr>
            <p:nvPr/>
          </p:nvSpPr>
          <p:spPr bwMode="auto">
            <a:xfrm rot="10800000" flipH="1" flipV="1">
              <a:off x="1324" y="2960"/>
              <a:ext cx="2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2" name="Line 56"/>
            <p:cNvSpPr>
              <a:spLocks noChangeShapeType="1"/>
            </p:cNvSpPr>
            <p:nvPr/>
          </p:nvSpPr>
          <p:spPr bwMode="auto">
            <a:xfrm rot="10800000" flipH="1" flipV="1">
              <a:off x="1326" y="1462"/>
              <a:ext cx="208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3" name="Line 57"/>
            <p:cNvSpPr>
              <a:spLocks noChangeShapeType="1"/>
            </p:cNvSpPr>
            <p:nvPr/>
          </p:nvSpPr>
          <p:spPr bwMode="auto">
            <a:xfrm rot="10800000" flipH="1" flipV="1">
              <a:off x="1326" y="1983"/>
              <a:ext cx="208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4" name="Line 58"/>
            <p:cNvSpPr>
              <a:spLocks noChangeShapeType="1"/>
            </p:cNvSpPr>
            <p:nvPr/>
          </p:nvSpPr>
          <p:spPr bwMode="auto">
            <a:xfrm rot="10800000" flipH="1" flipV="1">
              <a:off x="1326" y="2475"/>
              <a:ext cx="208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5" name="Line 59"/>
            <p:cNvSpPr>
              <a:spLocks noChangeShapeType="1"/>
            </p:cNvSpPr>
            <p:nvPr/>
          </p:nvSpPr>
          <p:spPr bwMode="auto">
            <a:xfrm rot="10800000" flipH="1" flipV="1">
              <a:off x="1326" y="2979"/>
              <a:ext cx="208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6" name="Line 60"/>
            <p:cNvSpPr>
              <a:spLocks noChangeShapeType="1"/>
            </p:cNvSpPr>
            <p:nvPr/>
          </p:nvSpPr>
          <p:spPr bwMode="auto">
            <a:xfrm rot="10800000" flipH="1" flipV="1">
              <a:off x="1326" y="1634"/>
              <a:ext cx="208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7" name="Line 61"/>
            <p:cNvSpPr>
              <a:spLocks noChangeShapeType="1"/>
            </p:cNvSpPr>
            <p:nvPr/>
          </p:nvSpPr>
          <p:spPr bwMode="auto">
            <a:xfrm rot="10800000" flipH="1" flipV="1">
              <a:off x="1326" y="2152"/>
              <a:ext cx="208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8" name="Line 62"/>
            <p:cNvSpPr>
              <a:spLocks noChangeShapeType="1"/>
            </p:cNvSpPr>
            <p:nvPr/>
          </p:nvSpPr>
          <p:spPr bwMode="auto">
            <a:xfrm rot="10800000" flipH="1" flipV="1">
              <a:off x="1326" y="2646"/>
              <a:ext cx="208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9" name="Line 63"/>
            <p:cNvSpPr>
              <a:spLocks noChangeShapeType="1"/>
            </p:cNvSpPr>
            <p:nvPr/>
          </p:nvSpPr>
          <p:spPr bwMode="auto">
            <a:xfrm rot="10800000" flipH="1" flipV="1">
              <a:off x="1326" y="3149"/>
              <a:ext cx="2083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0" name="Line 64"/>
            <p:cNvSpPr>
              <a:spLocks noChangeShapeType="1"/>
            </p:cNvSpPr>
            <p:nvPr/>
          </p:nvSpPr>
          <p:spPr bwMode="auto">
            <a:xfrm rot="10800000" flipH="1" flipV="1">
              <a:off x="1324" y="2665"/>
              <a:ext cx="2083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91" name="Group 190"/>
            <p:cNvGrpSpPr>
              <a:grpSpLocks/>
            </p:cNvGrpSpPr>
            <p:nvPr/>
          </p:nvGrpSpPr>
          <p:grpSpPr bwMode="auto">
            <a:xfrm>
              <a:off x="1348" y="1970"/>
              <a:ext cx="2047" cy="1739"/>
              <a:chOff x="1444" y="1213"/>
              <a:chExt cx="2783" cy="1739"/>
            </a:xfrm>
          </p:grpSpPr>
          <p:sp>
            <p:nvSpPr>
              <p:cNvPr id="209" name="Line 66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1582"/>
                <a:ext cx="2783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0" name="Line 67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2926"/>
                <a:ext cx="2783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1" name="Line 68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1608"/>
                <a:ext cx="278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2" name="Line 69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2952"/>
                <a:ext cx="278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3" name="Line 70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1213"/>
                <a:ext cx="2783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4" name="Line 71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1239"/>
                <a:ext cx="278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92" name="Line 72"/>
            <p:cNvSpPr>
              <a:spLocks noChangeShapeType="1"/>
            </p:cNvSpPr>
            <p:nvPr/>
          </p:nvSpPr>
          <p:spPr bwMode="auto">
            <a:xfrm rot="10800000" flipH="1" flipV="1">
              <a:off x="1324" y="2168"/>
              <a:ext cx="208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93" name="Group 192"/>
            <p:cNvGrpSpPr>
              <a:grpSpLocks/>
            </p:cNvGrpSpPr>
            <p:nvPr/>
          </p:nvGrpSpPr>
          <p:grpSpPr bwMode="auto">
            <a:xfrm>
              <a:off x="1328" y="2691"/>
              <a:ext cx="2076" cy="670"/>
              <a:chOff x="1444" y="1935"/>
              <a:chExt cx="2883" cy="670"/>
            </a:xfrm>
          </p:grpSpPr>
          <p:sp>
            <p:nvSpPr>
              <p:cNvPr id="207" name="Line 74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1935"/>
                <a:ext cx="288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8" name="Line 75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2605"/>
                <a:ext cx="288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94" name="Line 76"/>
            <p:cNvSpPr>
              <a:spLocks noChangeShapeType="1"/>
            </p:cNvSpPr>
            <p:nvPr/>
          </p:nvSpPr>
          <p:spPr bwMode="auto">
            <a:xfrm rot="10800000" flipH="1" flipV="1">
              <a:off x="1322" y="2417"/>
              <a:ext cx="20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5" name="Line 77"/>
            <p:cNvSpPr>
              <a:spLocks noChangeShapeType="1"/>
            </p:cNvSpPr>
            <p:nvPr/>
          </p:nvSpPr>
          <p:spPr bwMode="auto">
            <a:xfrm rot="10800000" flipH="1" flipV="1">
              <a:off x="1322" y="2438"/>
              <a:ext cx="208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96" name="Group 195"/>
            <p:cNvGrpSpPr>
              <a:grpSpLocks/>
            </p:cNvGrpSpPr>
            <p:nvPr/>
          </p:nvGrpSpPr>
          <p:grpSpPr bwMode="auto">
            <a:xfrm>
              <a:off x="1322" y="4011"/>
              <a:ext cx="2085" cy="27"/>
              <a:chOff x="1444" y="3257"/>
              <a:chExt cx="2783" cy="27"/>
            </a:xfrm>
          </p:grpSpPr>
          <p:sp>
            <p:nvSpPr>
              <p:cNvPr id="205" name="Line 79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3257"/>
                <a:ext cx="2783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6" name="Line 80"/>
              <p:cNvSpPr>
                <a:spLocks noChangeShapeType="1"/>
              </p:cNvSpPr>
              <p:nvPr/>
            </p:nvSpPr>
            <p:spPr bwMode="auto">
              <a:xfrm rot="10800000" flipH="1" flipV="1">
                <a:off x="1444" y="3284"/>
                <a:ext cx="278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97" name="Line 81"/>
            <p:cNvSpPr>
              <a:spLocks noChangeShapeType="1"/>
            </p:cNvSpPr>
            <p:nvPr/>
          </p:nvSpPr>
          <p:spPr bwMode="auto">
            <a:xfrm rot="10800000" flipH="1" flipV="1">
              <a:off x="1324" y="1690"/>
              <a:ext cx="2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8" name="Line 82"/>
            <p:cNvSpPr>
              <a:spLocks noChangeShapeType="1"/>
            </p:cNvSpPr>
            <p:nvPr/>
          </p:nvSpPr>
          <p:spPr bwMode="auto">
            <a:xfrm rot="10800000" flipH="1" flipV="1">
              <a:off x="1324" y="2209"/>
              <a:ext cx="2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9" name="Line 83"/>
            <p:cNvSpPr>
              <a:spLocks noChangeShapeType="1"/>
            </p:cNvSpPr>
            <p:nvPr/>
          </p:nvSpPr>
          <p:spPr bwMode="auto">
            <a:xfrm rot="10800000" flipH="1" flipV="1">
              <a:off x="1324" y="2703"/>
              <a:ext cx="2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0" name="Line 84"/>
            <p:cNvSpPr>
              <a:spLocks noChangeShapeType="1"/>
            </p:cNvSpPr>
            <p:nvPr/>
          </p:nvSpPr>
          <p:spPr bwMode="auto">
            <a:xfrm rot="10800000" flipH="1" flipV="1">
              <a:off x="1324" y="3205"/>
              <a:ext cx="2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1" name="Line 85"/>
            <p:cNvSpPr>
              <a:spLocks noChangeShapeType="1"/>
            </p:cNvSpPr>
            <p:nvPr/>
          </p:nvSpPr>
          <p:spPr bwMode="auto">
            <a:xfrm rot="10800000" flipH="1" flipV="1">
              <a:off x="1326" y="1709"/>
              <a:ext cx="208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2" name="Line 86"/>
            <p:cNvSpPr>
              <a:spLocks noChangeShapeType="1"/>
            </p:cNvSpPr>
            <p:nvPr/>
          </p:nvSpPr>
          <p:spPr bwMode="auto">
            <a:xfrm rot="10800000" flipH="1" flipV="1">
              <a:off x="1326" y="2227"/>
              <a:ext cx="208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3" name="Line 87"/>
            <p:cNvSpPr>
              <a:spLocks noChangeShapeType="1"/>
            </p:cNvSpPr>
            <p:nvPr/>
          </p:nvSpPr>
          <p:spPr bwMode="auto">
            <a:xfrm rot="10800000" flipH="1" flipV="1">
              <a:off x="1326" y="2721"/>
              <a:ext cx="208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4" name="Line 88"/>
            <p:cNvSpPr>
              <a:spLocks noChangeShapeType="1"/>
            </p:cNvSpPr>
            <p:nvPr/>
          </p:nvSpPr>
          <p:spPr bwMode="auto">
            <a:xfrm rot="10800000" flipH="1" flipV="1">
              <a:off x="1326" y="3224"/>
              <a:ext cx="208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275" y="2402681"/>
            <a:ext cx="234950" cy="2190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75413" y="2404269"/>
            <a:ext cx="239712" cy="217487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35775" y="2404269"/>
            <a:ext cx="239713" cy="217487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196138" y="2399506"/>
            <a:ext cx="234950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54913" y="2402681"/>
            <a:ext cx="236537" cy="2190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15275" y="2402681"/>
            <a:ext cx="236538" cy="2190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78813" y="2405856"/>
            <a:ext cx="234950" cy="2174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56275" y="2724944"/>
            <a:ext cx="236538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16638" y="2723356"/>
            <a:ext cx="236537" cy="2174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75413" y="2724944"/>
            <a:ext cx="234950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35775" y="2724944"/>
            <a:ext cx="239713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96138" y="2720181"/>
            <a:ext cx="239712" cy="2143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554913" y="2724944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278813" y="2724944"/>
            <a:ext cx="234950" cy="217487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756275" y="3044031"/>
            <a:ext cx="236538" cy="2143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16638" y="3044031"/>
            <a:ext cx="236537" cy="2143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475413" y="3045619"/>
            <a:ext cx="239712" cy="2143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196138" y="3042444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554913" y="3044031"/>
            <a:ext cx="236537" cy="2143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915275" y="3044031"/>
            <a:ext cx="239713" cy="2143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278813" y="3045619"/>
            <a:ext cx="234950" cy="2143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756275" y="3363119"/>
            <a:ext cx="236538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475413" y="3367881"/>
            <a:ext cx="239712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835775" y="3367881"/>
            <a:ext cx="236538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196138" y="3363119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915275" y="3363119"/>
            <a:ext cx="239713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8278813" y="3369469"/>
            <a:ext cx="234950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756275" y="3685381"/>
            <a:ext cx="238125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116638" y="3685381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475413" y="3686969"/>
            <a:ext cx="234950" cy="2206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835775" y="3686969"/>
            <a:ext cx="236538" cy="2206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196138" y="3685381"/>
            <a:ext cx="239712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554913" y="3685381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278813" y="3688556"/>
            <a:ext cx="234950" cy="21431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756275" y="4006056"/>
            <a:ext cx="236538" cy="2174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116638" y="4006056"/>
            <a:ext cx="236537" cy="2174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475413" y="4010819"/>
            <a:ext cx="239712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835775" y="4010819"/>
            <a:ext cx="236538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196138" y="4006056"/>
            <a:ext cx="236537" cy="2174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7554913" y="4006056"/>
            <a:ext cx="236537" cy="2174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915275" y="4006056"/>
            <a:ext cx="239713" cy="2174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278813" y="4010819"/>
            <a:ext cx="234950" cy="217487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756275" y="4328319"/>
            <a:ext cx="238125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475413" y="4329906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835775" y="4329906"/>
            <a:ext cx="236538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196138" y="4328319"/>
            <a:ext cx="234950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554913" y="4328319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8277225" y="4331494"/>
            <a:ext cx="238125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756275" y="4652169"/>
            <a:ext cx="238125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6116638" y="4652169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475413" y="4652169"/>
            <a:ext cx="239712" cy="2206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5775" y="4652169"/>
            <a:ext cx="236538" cy="2206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196138" y="4647406"/>
            <a:ext cx="234950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554913" y="4652169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7915275" y="4652169"/>
            <a:ext cx="239713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8277225" y="4653756"/>
            <a:ext cx="236538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116638" y="2402681"/>
            <a:ext cx="236537" cy="2174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915275" y="2724944"/>
            <a:ext cx="236538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835775" y="3045619"/>
            <a:ext cx="239713" cy="2143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6116638" y="3363119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554913" y="3363119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915275" y="3685381"/>
            <a:ext cx="236538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116638" y="4328319"/>
            <a:ext cx="236537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7915275" y="4328319"/>
            <a:ext cx="239713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66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82058" tIns="41029" rIns="82058" bIns="41029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 defTabSz="820738">
              <a:defRPr/>
            </a:pPr>
            <a:endParaRPr lang="en-US" sz="1600"/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761038" y="2078831"/>
            <a:ext cx="2743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600" b="1" dirty="0"/>
              <a:t>Distributed caches</a:t>
            </a:r>
          </a:p>
        </p:txBody>
      </p:sp>
      <p:sp>
        <p:nvSpPr>
          <p:cNvPr id="72" name="Rectangle 71"/>
          <p:cNvSpPr>
            <a:spLocks noGrp="1" noChangeArrowheads="1"/>
          </p:cNvSpPr>
          <p:nvPr/>
        </p:nvSpPr>
        <p:spPr bwMode="auto">
          <a:xfrm>
            <a:off x="190500" y="2008981"/>
            <a:ext cx="5562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57125"/>
              </a:buClr>
              <a:buSzPct val="5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30188" indent="-230188"/>
            <a:r>
              <a:rPr lang="en-US" sz="2400" dirty="0" smtClean="0"/>
              <a:t>Big centralized caches don’t scale</a:t>
            </a:r>
          </a:p>
          <a:p>
            <a:pPr marL="573088" lvl="1" indent="-228600">
              <a:spcBef>
                <a:spcPct val="10000"/>
              </a:spcBef>
            </a:pPr>
            <a:r>
              <a:rPr lang="en-US" sz="2000" dirty="0" smtClean="0"/>
              <a:t>Contention</a:t>
            </a:r>
          </a:p>
          <a:p>
            <a:pPr marL="573088" lvl="1" indent="-228600">
              <a:spcBef>
                <a:spcPct val="10000"/>
              </a:spcBef>
            </a:pPr>
            <a:r>
              <a:rPr lang="en-US" sz="2000" dirty="0" smtClean="0"/>
              <a:t>Long latency</a:t>
            </a:r>
          </a:p>
          <a:p>
            <a:pPr marL="573088" lvl="1" indent="-228600">
              <a:spcBef>
                <a:spcPct val="10000"/>
              </a:spcBef>
            </a:pPr>
            <a:r>
              <a:rPr lang="en-US" sz="2000" dirty="0" smtClean="0"/>
              <a:t>High power</a:t>
            </a:r>
          </a:p>
          <a:p>
            <a:pPr marL="573088" lvl="1" indent="-228600">
              <a:spcBef>
                <a:spcPct val="10000"/>
              </a:spcBef>
            </a:pPr>
            <a:endParaRPr lang="en-US" sz="2000" dirty="0" smtClean="0"/>
          </a:p>
          <a:p>
            <a:pPr marL="230188" indent="-230188"/>
            <a:r>
              <a:rPr lang="en-US" sz="2400" dirty="0" smtClean="0"/>
              <a:t>Distributed caches have numerous benefits</a:t>
            </a:r>
          </a:p>
          <a:p>
            <a:pPr marL="573088" lvl="1" indent="-228600"/>
            <a:r>
              <a:rPr lang="en-US" sz="2000" dirty="0" smtClean="0"/>
              <a:t>Lower power </a:t>
            </a:r>
            <a:r>
              <a:rPr lang="en-US" sz="1800" dirty="0" smtClean="0"/>
              <a:t>(less logic lit-up per access)</a:t>
            </a:r>
          </a:p>
          <a:p>
            <a:pPr marL="573088" lvl="1" indent="-228600"/>
            <a:r>
              <a:rPr lang="en-US" sz="2000" dirty="0" smtClean="0"/>
              <a:t>Exploit locality </a:t>
            </a:r>
            <a:r>
              <a:rPr lang="en-US" sz="1800" dirty="0" smtClean="0"/>
              <a:t>(local L1 &amp; L2)</a:t>
            </a:r>
          </a:p>
          <a:p>
            <a:pPr marL="573088" lvl="1" indent="-228600"/>
            <a:r>
              <a:rPr lang="en-US" sz="2000" dirty="0" smtClean="0"/>
              <a:t>Can exploit various cache placement mechanisms to enhance performance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5903913" y="47807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6262688" y="47807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6623050" y="47807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983413" y="47807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7342188" y="47807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7702550" y="47807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8062913" y="47807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8423275" y="47807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903913" y="44569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6262688" y="44569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6623050" y="44569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6983413" y="44569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7342188" y="44569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7702550" y="44569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8062913" y="44569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8423275" y="44569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5903913" y="41330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6262688" y="41330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6623050" y="41330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6983413" y="41330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7342188" y="41330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7702550" y="41330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8062913" y="41330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8423275" y="41330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903913" y="38092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6262688" y="38092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6623050" y="38092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6983413" y="38092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7342188" y="38092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7702550" y="38092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8062913" y="38092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8423275" y="380920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5903913" y="34853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6262688" y="34853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6623050" y="34853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6983413" y="34853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7342188" y="34853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7702550" y="34853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8062913" y="34853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8423275" y="34853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5903913" y="3167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6262688" y="3167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6623050" y="3167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6983413" y="3167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7342188" y="3167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7702550" y="3167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8062913" y="3167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8423275" y="3167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5903913" y="2853531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6262688" y="2853531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6623050" y="2853531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6983413" y="2853531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7342188" y="2853531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7702550" y="2853531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8062913" y="2853531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8423275" y="2853531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5903913" y="2532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6262688" y="2532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6623050" y="2532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6983413" y="2532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7342188" y="2532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7702550" y="2532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8062913" y="2532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8423275" y="2532856"/>
            <a:ext cx="76200" cy="76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b="1">
              <a:latin typeface="Arial Narrow" pitchFamily="34" charset="0"/>
            </a:endParaRPr>
          </a:p>
        </p:txBody>
      </p:sp>
      <p:sp>
        <p:nvSpPr>
          <p:cNvPr id="137" name="Rectangle 136"/>
          <p:cNvSpPr>
            <a:spLocks noGrp="1" noChangeArrowheads="1"/>
          </p:cNvSpPr>
          <p:nvPr/>
        </p:nvSpPr>
        <p:spPr bwMode="auto">
          <a:xfrm>
            <a:off x="342900" y="505619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Distributed “everything”</a:t>
            </a:r>
            <a:br>
              <a:rPr lang="en-US" dirty="0" smtClean="0"/>
            </a:br>
            <a:r>
              <a:rPr lang="en-US" sz="2400" dirty="0" smtClean="0"/>
              <a:t>   Cache, memory management, connectivity </a:t>
            </a: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5768975" y="2391569"/>
            <a:ext cx="2743200" cy="2506662"/>
          </a:xfrm>
          <a:prstGeom prst="rect">
            <a:avLst/>
          </a:prstGeom>
          <a:gradFill rotWithShape="1">
            <a:gsLst>
              <a:gs pos="0">
                <a:srgbClr val="206320"/>
              </a:gs>
              <a:gs pos="100000">
                <a:srgbClr val="39B139">
                  <a:alpha val="39998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9CB07"/>
                </a:solidFill>
              </a:rPr>
              <a:t>Completely</a:t>
            </a:r>
          </a:p>
          <a:p>
            <a:r>
              <a:rPr lang="en-US" sz="2000" b="1" dirty="0">
                <a:solidFill>
                  <a:srgbClr val="F9CB07"/>
                </a:solidFill>
              </a:rPr>
              <a:t>HW Coherent</a:t>
            </a:r>
          </a:p>
          <a:p>
            <a:r>
              <a:rPr lang="en-US" sz="2000" b="1" dirty="0">
                <a:solidFill>
                  <a:srgbClr val="F9CB07"/>
                </a:solidFill>
              </a:rPr>
              <a:t>Cache</a:t>
            </a:r>
          </a:p>
          <a:p>
            <a:r>
              <a:rPr lang="en-US" sz="2000" b="1" dirty="0">
                <a:solidFill>
                  <a:srgbClr val="F9CB07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159571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illustrates the </a:t>
            </a:r>
            <a:r>
              <a:rPr lang="en-US" dirty="0"/>
              <a:t>pitfalls of scheduling </a:t>
            </a:r>
            <a:r>
              <a:rPr lang="en-US" dirty="0" smtClean="0"/>
              <a:t>a mix </a:t>
            </a:r>
            <a:r>
              <a:rPr lang="en-US" dirty="0"/>
              <a:t>of workloads on multicore systems, a problem which</a:t>
            </a:r>
          </a:p>
          <a:p>
            <a:r>
              <a:rPr lang="en-US" dirty="0"/>
              <a:t>to date has not been well studied in the </a:t>
            </a:r>
            <a:r>
              <a:rPr lang="en-US" dirty="0" smtClean="0"/>
              <a:t>literature. </a:t>
            </a:r>
            <a:endParaRPr lang="en-US" dirty="0"/>
          </a:p>
          <a:p>
            <a:r>
              <a:rPr lang="en-US" dirty="0"/>
              <a:t>Smart runtimes such as </a:t>
            </a:r>
            <a:r>
              <a:rPr lang="en-US" dirty="0" err="1"/>
              <a:t>McRT</a:t>
            </a:r>
            <a:r>
              <a:rPr lang="en-US" dirty="0"/>
              <a:t> [23] cannot solve this </a:t>
            </a:r>
            <a:r>
              <a:rPr lang="en-US" dirty="0" smtClean="0"/>
              <a:t>problem, since </a:t>
            </a:r>
            <a:r>
              <a:rPr lang="en-US" dirty="0"/>
              <a:t>it is one of lack of coordination between runtimes.</a:t>
            </a:r>
          </a:p>
        </p:txBody>
      </p:sp>
    </p:spTree>
    <p:extLst>
      <p:ext uri="{BB962C8B-B14F-4D97-AF65-F5344CB8AC3E}">
        <p14:creationId xmlns:p14="http://schemas.microsoft.com/office/powerpoint/2010/main" val="271117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evolving to multicore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b="1" dirty="0" smtClean="0"/>
              <a:t>Cache Coherence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dirty="0" smtClean="0"/>
              <a:t>As the number of cores and the subsequent complexity of the interconnect grows, hardware cache-coherence protocols will become </a:t>
            </a:r>
            <a:r>
              <a:rPr lang="en-US" sz="1900" b="1" dirty="0" smtClean="0"/>
              <a:t>increasingly expensive</a:t>
            </a:r>
            <a:r>
              <a:rPr lang="en-US" sz="1900" dirty="0" smtClean="0"/>
              <a:t>. </a:t>
            </a:r>
          </a:p>
          <a:p>
            <a:pPr lvl="1">
              <a:spcBef>
                <a:spcPts val="475"/>
              </a:spcBef>
              <a:buClr>
                <a:srgbClr val="6EA0B0"/>
              </a:buClr>
              <a:buSzPct val="45000"/>
              <a:buFont typeface="Wingdings" charset="2"/>
              <a:buChar char=""/>
            </a:pPr>
            <a:r>
              <a:rPr lang="en-US" sz="1900" dirty="0" smtClean="0"/>
              <a:t>OS will have to handle</a:t>
            </a:r>
            <a:r>
              <a:rPr lang="en-US" sz="1900" b="1" dirty="0" smtClean="0"/>
              <a:t> non-coherent memory </a:t>
            </a:r>
            <a:r>
              <a:rPr lang="en-US" sz="1900" dirty="0" smtClean="0"/>
              <a:t>or will be able to realize substantial performance gains by </a:t>
            </a:r>
            <a:r>
              <a:rPr lang="en-US" sz="1900" b="1" dirty="0" smtClean="0"/>
              <a:t>bypassing</a:t>
            </a:r>
            <a:r>
              <a:rPr lang="en-US" sz="1900" dirty="0" smtClean="0"/>
              <a:t> the cache-coherence protocol.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97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evolving to multicore processors</a:t>
            </a:r>
            <a:br>
              <a:rPr lang="en-US" sz="2800" dirty="0"/>
            </a:br>
            <a:r>
              <a:rPr lang="en-US" sz="2800" dirty="0"/>
              <a:t>Many-core-Run-Time : </a:t>
            </a:r>
            <a:r>
              <a:rPr lang="en-US" sz="2800" dirty="0" err="1"/>
              <a:t>McRT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 workloads have </a:t>
            </a:r>
            <a:r>
              <a:rPr lang="en-US" dirty="0" smtClean="0"/>
              <a:t>generally </a:t>
            </a:r>
            <a:endParaRPr lang="en-US" dirty="0"/>
          </a:p>
          <a:p>
            <a:r>
              <a:rPr lang="en-US" dirty="0"/>
              <a:t>enjoyed exclusive use of hardware, or a static </a:t>
            </a:r>
            <a:r>
              <a:rPr lang="en-US" dirty="0" smtClean="0"/>
              <a:t>partition thereof</a:t>
            </a:r>
            <a:r>
              <a:rPr lang="en-US" dirty="0"/>
              <a:t>. However, in a general-purpose system multiple simultaneous parallel programs can interfere </a:t>
            </a:r>
            <a:r>
              <a:rPr lang="en-US" dirty="0" smtClean="0"/>
              <a:t>signiﬁcantly.</a:t>
            </a:r>
          </a:p>
          <a:p>
            <a:r>
              <a:rPr lang="en-US" dirty="0"/>
              <a:t>When there are fewer total threads than cores, BARRIER’s progress depends both on the number of </a:t>
            </a:r>
            <a:r>
              <a:rPr lang="en-US" dirty="0" smtClean="0"/>
              <a:t>threads and </a:t>
            </a:r>
            <a:r>
              <a:rPr lang="en-US" dirty="0"/>
              <a:t>how the OS places them on cores: a barrier </a:t>
            </a:r>
            <a:r>
              <a:rPr lang="en-US" dirty="0" smtClean="0"/>
              <a:t>between threads </a:t>
            </a:r>
            <a:r>
              <a:rPr lang="en-US" dirty="0"/>
              <a:t>on the same package costs about half as </a:t>
            </a:r>
            <a:r>
              <a:rPr lang="en-US" dirty="0" smtClean="0"/>
              <a:t>much as </a:t>
            </a:r>
            <a:r>
              <a:rPr lang="en-US" dirty="0"/>
              <a:t>one between different packages. This accounts </a:t>
            </a:r>
            <a:r>
              <a:rPr lang="en-US" dirty="0" smtClean="0"/>
              <a:t>for the </a:t>
            </a:r>
            <a:r>
              <a:rPr lang="en-US" dirty="0"/>
              <a:t>high performance variance for BARRIER with </a:t>
            </a:r>
            <a:r>
              <a:rPr lang="en-US" dirty="0" smtClean="0"/>
              <a:t>low thread </a:t>
            </a:r>
            <a:r>
              <a:rPr lang="en-US" dirty="0"/>
              <a:t>counts, even though enough cores are </a:t>
            </a:r>
            <a:r>
              <a:rPr lang="en-US" dirty="0" smtClean="0"/>
              <a:t>available to </a:t>
            </a:r>
            <a:r>
              <a:rPr lang="en-US" dirty="0"/>
              <a:t>schedule all threads simultaneously. When the applications contend for cores their performance </a:t>
            </a:r>
            <a:r>
              <a:rPr lang="en-US" dirty="0" smtClean="0"/>
              <a:t>degrades unequally</a:t>
            </a:r>
            <a:r>
              <a:rPr lang="en-US" dirty="0"/>
              <a:t>: the CPU-bound process slows down linearly</a:t>
            </a:r>
            <a:r>
              <a:rPr lang="en-US" dirty="0" smtClean="0"/>
              <a:t>, but </a:t>
            </a:r>
            <a:r>
              <a:rPr lang="en-US" dirty="0"/>
              <a:t>BARRIER’s progress rate collapses since </a:t>
            </a:r>
            <a:r>
              <a:rPr lang="en-US" dirty="0" smtClean="0"/>
              <a:t>preemption of </a:t>
            </a:r>
            <a:r>
              <a:rPr lang="en-US" dirty="0"/>
              <a:t>any thread can cause synchronization to take an </a:t>
            </a:r>
            <a:r>
              <a:rPr lang="en-US" dirty="0" smtClean="0"/>
              <a:t>order of </a:t>
            </a:r>
            <a:r>
              <a:rPr lang="en-US" dirty="0"/>
              <a:t>magnitude </a:t>
            </a:r>
            <a:r>
              <a:rPr lang="en-US" dirty="0" err="1"/>
              <a:t>longe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focus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 to multicore processors </a:t>
            </a:r>
          </a:p>
          <a:p>
            <a:pPr lvl="1"/>
            <a:r>
              <a:rPr lang="en-US" dirty="0" smtClean="0"/>
              <a:t>Problems when evolving to multicore processors</a:t>
            </a:r>
          </a:p>
          <a:p>
            <a:endParaRPr lang="en-US" dirty="0" smtClean="0"/>
          </a:p>
          <a:p>
            <a:r>
              <a:rPr lang="en-US" dirty="0" smtClean="0"/>
              <a:t>Paradigm shift to “large-scale” multicore 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err="1" smtClean="0"/>
              <a:t>McRT</a:t>
            </a:r>
            <a:r>
              <a:rPr lang="en-US" dirty="0" smtClean="0"/>
              <a:t> – Adaptive scheduling</a:t>
            </a:r>
          </a:p>
          <a:p>
            <a:pPr lvl="1"/>
            <a:r>
              <a:rPr lang="en-US" dirty="0" err="1" smtClean="0"/>
              <a:t>Multikernel</a:t>
            </a:r>
            <a:r>
              <a:rPr lang="en-US" dirty="0" smtClean="0"/>
              <a:t> – </a:t>
            </a:r>
            <a:r>
              <a:rPr lang="en-US" dirty="0" err="1" smtClean="0"/>
              <a:t>barrelfush</a:t>
            </a:r>
            <a:r>
              <a:rPr lang="en-US" dirty="0" smtClean="0"/>
              <a:t>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evolving to multicore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038726" y="1600201"/>
            <a:ext cx="3648074" cy="365760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Multithreaded processor </a:t>
            </a:r>
            <a:r>
              <a:rPr lang="en-US" sz="1900" dirty="0"/>
              <a:t>sensitivity to </a:t>
            </a:r>
            <a:r>
              <a:rPr lang="en-US" sz="1900" dirty="0" smtClean="0"/>
              <a:t>L1 cache miss ratio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83680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66800" y="5638800"/>
            <a:ext cx="6934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[2] </a:t>
            </a:r>
            <a:r>
              <a:rPr lang="en-US" sz="1100" b="1" i="1" dirty="0"/>
              <a:t>Performance of Multithreaded Chip Multiprocessors And Implications For Operating System Design</a:t>
            </a:r>
            <a:r>
              <a:rPr lang="en-US" sz="1100" dirty="0"/>
              <a:t>. Alexandra </a:t>
            </a:r>
            <a:r>
              <a:rPr lang="en-US" sz="1100" dirty="0" err="1"/>
              <a:t>Fedorova</a:t>
            </a:r>
            <a:r>
              <a:rPr lang="en-US" sz="1100" dirty="0"/>
              <a:t>, Margo Seltzer , Christopher Small, Daniel Nussbaum. Harvard University, Sun Microsystems</a:t>
            </a:r>
          </a:p>
        </p:txBody>
      </p:sp>
    </p:spTree>
    <p:extLst>
      <p:ext uri="{BB962C8B-B14F-4D97-AF65-F5344CB8AC3E}">
        <p14:creationId xmlns:p14="http://schemas.microsoft.com/office/powerpoint/2010/main" val="5100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evolving to multicore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857750" y="1676401"/>
            <a:ext cx="3829050" cy="365760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Multithreaded processor </a:t>
            </a:r>
            <a:r>
              <a:rPr lang="en-US" sz="1900" dirty="0"/>
              <a:t>IPC and the </a:t>
            </a:r>
            <a:r>
              <a:rPr lang="en-US" sz="1900" dirty="0" smtClean="0"/>
              <a:t>L2 cache </a:t>
            </a:r>
            <a:r>
              <a:rPr lang="en-US" sz="1900" dirty="0"/>
              <a:t>miss ratio for various L2 cache sizes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2" y="1676400"/>
            <a:ext cx="466778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5638800"/>
            <a:ext cx="6934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[2] </a:t>
            </a:r>
            <a:r>
              <a:rPr lang="en-US" sz="1100" b="1" i="1" dirty="0"/>
              <a:t>Performance of Multithreaded Chip Multiprocessors And Implications For Operating System Design</a:t>
            </a:r>
            <a:r>
              <a:rPr lang="en-US" sz="1100" dirty="0"/>
              <a:t>. Alexandra </a:t>
            </a:r>
            <a:r>
              <a:rPr lang="en-US" sz="1100" dirty="0" err="1"/>
              <a:t>Fedorova</a:t>
            </a:r>
            <a:r>
              <a:rPr lang="en-US" sz="1100" dirty="0"/>
              <a:t>, Margo Seltzer , Christopher Small, Daniel Nussbaum. Harvard University, Sun Microsystems</a:t>
            </a:r>
          </a:p>
        </p:txBody>
      </p:sp>
    </p:spTree>
    <p:extLst>
      <p:ext uri="{BB962C8B-B14F-4D97-AF65-F5344CB8AC3E}">
        <p14:creationId xmlns:p14="http://schemas.microsoft.com/office/powerpoint/2010/main" val="8836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Example, Sun’s:Niagara2/UltraSPACR-T2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867400"/>
            <a:ext cx="7467600" cy="37795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sz="2300" dirty="0"/>
              <a:t>3] Niagara2: A Highly Threaded Server-on-a-Chip . Robert </a:t>
            </a:r>
            <a:r>
              <a:rPr lang="en-US" sz="2300" dirty="0" err="1"/>
              <a:t>Golla</a:t>
            </a:r>
            <a:r>
              <a:rPr lang="en-US" sz="2300" dirty="0"/>
              <a:t>. Principal Architect Sun Microsystems, 2007 </a:t>
            </a:r>
            <a:r>
              <a:rPr lang="en-US" sz="2300" dirty="0">
                <a:hlinkClick r:id="rId2"/>
              </a:rPr>
              <a:t>http://www.opensparc.net/pubs/preszo/06/04-Sun-Golla.pdf</a:t>
            </a:r>
            <a:endParaRPr lang="en-US" sz="23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04857"/>
            <a:ext cx="5875613" cy="415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8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evolving to multicore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Denning’s </a:t>
            </a:r>
            <a:r>
              <a:rPr lang="en-US" dirty="0"/>
              <a:t>basic “Balance-set”  </a:t>
            </a:r>
            <a:r>
              <a:rPr lang="en-US" dirty="0" smtClean="0"/>
              <a:t>scheduling </a:t>
            </a:r>
          </a:p>
          <a:p>
            <a:pPr lvl="1"/>
            <a:r>
              <a:rPr lang="en-US" dirty="0" smtClean="0"/>
              <a:t>Separate all runnable threads into subsets, or groups – so that </a:t>
            </a:r>
            <a:r>
              <a:rPr lang="en-US" b="1" dirty="0" smtClean="0"/>
              <a:t>combined working set of each group </a:t>
            </a:r>
            <a:r>
              <a:rPr lang="en-US" b="1" u="sng" dirty="0" smtClean="0"/>
              <a:t>fits in the cache</a:t>
            </a:r>
          </a:p>
          <a:p>
            <a:pPr lvl="2"/>
            <a:r>
              <a:rPr lang="en-US" dirty="0" smtClean="0"/>
              <a:t>schedule a group at a time for the duration of the scheduling time slice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By making sure that the working set of each scheduled group fits in the cache, </a:t>
            </a:r>
            <a:r>
              <a:rPr lang="en-US" b="1" i="1" dirty="0" smtClean="0"/>
              <a:t>algorithm reduces cache miss ratios </a:t>
            </a:r>
          </a:p>
        </p:txBody>
      </p:sp>
    </p:spTree>
    <p:extLst>
      <p:ext uri="{BB962C8B-B14F-4D97-AF65-F5344CB8AC3E}">
        <p14:creationId xmlns:p14="http://schemas.microsoft.com/office/powerpoint/2010/main" val="21453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evolving to multicore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Further studies </a:t>
            </a:r>
            <a:r>
              <a:rPr lang="en-US" sz="1600" dirty="0" smtClean="0"/>
              <a:t>[2] </a:t>
            </a:r>
            <a:r>
              <a:rPr lang="en-US" dirty="0" smtClean="0"/>
              <a:t>have shown that it is no the </a:t>
            </a:r>
            <a:r>
              <a:rPr lang="en-US" b="1" dirty="0" smtClean="0"/>
              <a:t>size </a:t>
            </a:r>
            <a:r>
              <a:rPr lang="en-US" dirty="0" smtClean="0"/>
              <a:t>of the working-set that needs to be “foreseen” when deciding where and when to schedule 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But the working-set’s memory locations  reuse-pattern.</a:t>
            </a:r>
          </a:p>
          <a:p>
            <a:pPr lvl="2"/>
            <a:r>
              <a:rPr lang="en-US" dirty="0" smtClean="0"/>
              <a:t>Estimate the miss-ration of each thread</a:t>
            </a:r>
          </a:p>
          <a:p>
            <a:pPr lvl="2"/>
            <a:r>
              <a:rPr lang="en-US" dirty="0" smtClean="0"/>
              <a:t>Group together low-miss cache rate</a:t>
            </a:r>
          </a:p>
        </p:txBody>
      </p:sp>
    </p:spTree>
    <p:extLst>
      <p:ext uri="{BB962C8B-B14F-4D97-AF65-F5344CB8AC3E}">
        <p14:creationId xmlns:p14="http://schemas.microsoft.com/office/powerpoint/2010/main" val="8671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</Template>
  <TotalTime>118</TotalTime>
  <Words>2332</Words>
  <Application>Microsoft Office PowerPoint</Application>
  <PresentationFormat>全屏显示(4:3)</PresentationFormat>
  <Paragraphs>313</Paragraphs>
  <Slides>48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Template2</vt:lpstr>
      <vt:lpstr>Scheduler evolution in multi-core</vt:lpstr>
      <vt:lpstr>Overview – focus  </vt:lpstr>
      <vt:lpstr>Overview</vt:lpstr>
      <vt:lpstr>evolving to multicore</vt:lpstr>
      <vt:lpstr>evolving to multicore</vt:lpstr>
      <vt:lpstr>evolving to multicore</vt:lpstr>
      <vt:lpstr>Example, Sun’s:Niagara2/UltraSPACR-T2</vt:lpstr>
      <vt:lpstr>evolving to multicore</vt:lpstr>
      <vt:lpstr>evolving to multicore</vt:lpstr>
      <vt:lpstr>evolving to multicore processors Pattern-base Balance-set scheduling</vt:lpstr>
      <vt:lpstr>evolving to multicore processors </vt:lpstr>
      <vt:lpstr>hierarchical scheduling with dynamic thread grouping</vt:lpstr>
      <vt:lpstr>hierarchical scheduling with dynamic thread grouping</vt:lpstr>
      <vt:lpstr>hierarchical scheduling with dynamic thread grouping</vt:lpstr>
      <vt:lpstr>evolving to multicore</vt:lpstr>
      <vt:lpstr>evolving to multicore processors Many-core-Run-Time : McRT</vt:lpstr>
      <vt:lpstr>evolving to multicore processors Many-core-Run-Time : McRT</vt:lpstr>
      <vt:lpstr>evolving to multicore processors Many-core-Run-Time : McRT</vt:lpstr>
      <vt:lpstr>Resolve Second approach – McRT CMP SW-abstraction primitives</vt:lpstr>
      <vt:lpstr>evolving to multicore processors Many-core-Run-Time : McRT</vt:lpstr>
      <vt:lpstr>evolving to multicore</vt:lpstr>
      <vt:lpstr>evolving to multicore</vt:lpstr>
      <vt:lpstr>evolving to multicore</vt:lpstr>
      <vt:lpstr>evolving to multicore -  Performance isolation considerations</vt:lpstr>
      <vt:lpstr>evolving to multicore -  Performance isolation considerations</vt:lpstr>
      <vt:lpstr>evolving to multicore -  Performance isolation considerations</vt:lpstr>
      <vt:lpstr>Paradigm shift to “large-scale” multicore - Multikernel</vt:lpstr>
      <vt:lpstr>Paradigm shift to “large-scale” multicore - Multikernel</vt:lpstr>
      <vt:lpstr>PowerPoint 演示文稿</vt:lpstr>
      <vt:lpstr>PowerPoint 演示文稿</vt:lpstr>
      <vt:lpstr>PowerPoint 演示文稿</vt:lpstr>
      <vt:lpstr>PowerPoint 演示文稿</vt:lpstr>
      <vt:lpstr>Multikernal  Barrelfish</vt:lpstr>
      <vt:lpstr>Multikernal  Barrelfish scheduler structure</vt:lpstr>
      <vt:lpstr>Multikernal  Barrelfish scheduler structure</vt:lpstr>
      <vt:lpstr>Multikernal  Barrelfish scheduler  structure</vt:lpstr>
      <vt:lpstr>Multikernal  Barrelfish scheduler  structure</vt:lpstr>
      <vt:lpstr>Multikernal  Barrelfish scheduler  structure</vt:lpstr>
      <vt:lpstr>Multikernal  Barrelfish scheduler  structure</vt:lpstr>
      <vt:lpstr>Multikernal  Barrelfish evaluation</vt:lpstr>
      <vt:lpstr>Multikernal  Barrelfish evaluation</vt:lpstr>
      <vt:lpstr>PowerPoint 演示文稿</vt:lpstr>
      <vt:lpstr>PowerPoint 演示文稿</vt:lpstr>
      <vt:lpstr>PowerPoint 演示文稿</vt:lpstr>
      <vt:lpstr>PowerPoint 演示文稿</vt:lpstr>
      <vt:lpstr>evolving to multicore</vt:lpstr>
      <vt:lpstr>evolving to multicore processors Many-core-Run-Time : McRT</vt:lpstr>
      <vt:lpstr>Overview – focus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 Caches</dc:title>
  <dc:creator>sam</dc:creator>
  <cp:lastModifiedBy>sam</cp:lastModifiedBy>
  <cp:revision>5</cp:revision>
  <cp:lastPrinted>2011-02-23T00:18:43Z</cp:lastPrinted>
  <dcterms:created xsi:type="dcterms:W3CDTF">2012-10-17T06:48:16Z</dcterms:created>
  <dcterms:modified xsi:type="dcterms:W3CDTF">2012-10-17T08:47:00Z</dcterms:modified>
</cp:coreProperties>
</file>