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</p:sldMasterIdLst>
  <p:notesMasterIdLst>
    <p:notesMasterId r:id="rId80"/>
  </p:notesMasterIdLst>
  <p:handoutMasterIdLst>
    <p:handoutMasterId r:id="rId81"/>
  </p:handoutMasterIdLst>
  <p:sldIdLst>
    <p:sldId id="256" r:id="rId3"/>
    <p:sldId id="351" r:id="rId4"/>
    <p:sldId id="352" r:id="rId5"/>
    <p:sldId id="364" r:id="rId6"/>
    <p:sldId id="435" r:id="rId7"/>
    <p:sldId id="388" r:id="rId8"/>
    <p:sldId id="436" r:id="rId9"/>
    <p:sldId id="439" r:id="rId10"/>
    <p:sldId id="312" r:id="rId11"/>
    <p:sldId id="387" r:id="rId12"/>
    <p:sldId id="308" r:id="rId13"/>
    <p:sldId id="309" r:id="rId14"/>
    <p:sldId id="310" r:id="rId15"/>
    <p:sldId id="392" r:id="rId16"/>
    <p:sldId id="437" r:id="rId17"/>
    <p:sldId id="440" r:id="rId18"/>
    <p:sldId id="285" r:id="rId19"/>
    <p:sldId id="401" r:id="rId20"/>
    <p:sldId id="287" r:id="rId21"/>
    <p:sldId id="286" r:id="rId22"/>
    <p:sldId id="441" r:id="rId23"/>
    <p:sldId id="289" r:id="rId24"/>
    <p:sldId id="399" r:id="rId25"/>
    <p:sldId id="400" r:id="rId26"/>
    <p:sldId id="394" r:id="rId27"/>
    <p:sldId id="395" r:id="rId28"/>
    <p:sldId id="396" r:id="rId29"/>
    <p:sldId id="397" r:id="rId30"/>
    <p:sldId id="398" r:id="rId31"/>
    <p:sldId id="438" r:id="rId32"/>
    <p:sldId id="402" r:id="rId33"/>
    <p:sldId id="405" r:id="rId34"/>
    <p:sldId id="406" r:id="rId35"/>
    <p:sldId id="292" r:id="rId36"/>
    <p:sldId id="293" r:id="rId37"/>
    <p:sldId id="295" r:id="rId38"/>
    <p:sldId id="299" r:id="rId39"/>
    <p:sldId id="300" r:id="rId40"/>
    <p:sldId id="301" r:id="rId41"/>
    <p:sldId id="302" r:id="rId42"/>
    <p:sldId id="303" r:id="rId43"/>
    <p:sldId id="421" r:id="rId44"/>
    <p:sldId id="420" r:id="rId45"/>
    <p:sldId id="422" r:id="rId46"/>
    <p:sldId id="430" r:id="rId47"/>
    <p:sldId id="431" r:id="rId48"/>
    <p:sldId id="432" r:id="rId49"/>
    <p:sldId id="433" r:id="rId50"/>
    <p:sldId id="337" r:id="rId51"/>
    <p:sldId id="284" r:id="rId52"/>
    <p:sldId id="411" r:id="rId53"/>
    <p:sldId id="316" r:id="rId54"/>
    <p:sldId id="317" r:id="rId55"/>
    <p:sldId id="318" r:id="rId56"/>
    <p:sldId id="315" r:id="rId57"/>
    <p:sldId id="319" r:id="rId58"/>
    <p:sldId id="324" r:id="rId59"/>
    <p:sldId id="325" r:id="rId60"/>
    <p:sldId id="326" r:id="rId61"/>
    <p:sldId id="330" r:id="rId62"/>
    <p:sldId id="320" r:id="rId63"/>
    <p:sldId id="321" r:id="rId64"/>
    <p:sldId id="322" r:id="rId65"/>
    <p:sldId id="331" r:id="rId66"/>
    <p:sldId id="426" r:id="rId67"/>
    <p:sldId id="329" r:id="rId68"/>
    <p:sldId id="333" r:id="rId69"/>
    <p:sldId id="334" r:id="rId70"/>
    <p:sldId id="335" r:id="rId71"/>
    <p:sldId id="336" r:id="rId72"/>
    <p:sldId id="332" r:id="rId73"/>
    <p:sldId id="434" r:id="rId74"/>
    <p:sldId id="346" r:id="rId75"/>
    <p:sldId id="347" r:id="rId76"/>
    <p:sldId id="425" r:id="rId77"/>
    <p:sldId id="428" r:id="rId78"/>
    <p:sldId id="429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21" autoAdjust="0"/>
    <p:restoredTop sz="82530" autoAdjust="0"/>
  </p:normalViewPr>
  <p:slideViewPr>
    <p:cSldViewPr snapToObjects="1">
      <p:cViewPr varScale="1">
        <p:scale>
          <a:sx n="69" d="100"/>
          <a:sy n="69" d="100"/>
        </p:scale>
        <p:origin x="-176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578"/>
    </p:cViewPr>
  </p:sorterViewPr>
  <p:notesViewPr>
    <p:cSldViewPr snapToObjects="1">
      <p:cViewPr>
        <p:scale>
          <a:sx n="100" d="100"/>
          <a:sy n="100" d="100"/>
        </p:scale>
        <p:origin x="-864" y="60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A3BFA8-A2BF-4F5D-B099-BB34E8D878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08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A67EFE-21DC-422C-BCBF-CE2016432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55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B177-EED9-42C3-A869-6330680F97F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15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r>
              <a:rPr lang="en-US" altLang="zh-CN" dirty="0" smtClean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 smtClean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 smtClean="0"/>
              <a:t>Weak theoretical framework</a:t>
            </a:r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 smtClean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 smtClean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 smtClean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 smtClean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5331F-7F21-431F-A439-8534C0569CC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cannot exploit all unused execution time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18</a:t>
            </a:fld>
            <a:endParaRPr lang="it-IT" altLang="zh-CN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FF, NF, BF, FFDU, BFDD, etc.</a:t>
            </a:r>
          </a:p>
          <a:p>
            <a:r>
              <a:rPr lang="it-IT" altLang="zh-CN" smtClean="0"/>
              <a:t>in the</a:t>
            </a:r>
          </a:p>
          <a:p>
            <a:r>
              <a:rPr lang="it-IT" altLang="zh-CN" smtClean="0"/>
              <a:t>strong sense</a:t>
            </a:r>
          </a:p>
          <a:p>
            <a:pPr eaLnBrk="1" hangingPunct="1"/>
            <a:r>
              <a:rPr lang="en-US" altLang="zh-CN" smtClean="0"/>
              <a:t> </a:t>
            </a:r>
            <a:r>
              <a:rPr lang="it-IT" altLang="zh-CN" smtClean="0"/>
              <a:t>Global (work-conserving) and partitioned approaches are incomparable</a:t>
            </a:r>
          </a:p>
          <a:p>
            <a:pPr eaLnBrk="1" hangingPunct="1"/>
            <a:r>
              <a:rPr lang="en-US" altLang="zh-CN" smtClean="0"/>
              <a:t>Two steps:</a:t>
            </a:r>
          </a:p>
          <a:p>
            <a:pPr lvl="1" eaLnBrk="1" hangingPunct="1"/>
            <a:r>
              <a:rPr lang="en-US" altLang="zh-CN" smtClean="0"/>
              <a:t>1. Determine a mapping of tasks to processors</a:t>
            </a:r>
          </a:p>
          <a:p>
            <a:pPr lvl="1" eaLnBrk="1" hangingPunct="1"/>
            <a:r>
              <a:rPr lang="en-US" altLang="zh-CN" smtClean="0"/>
              <a:t>2. Perform run-time scheduling</a:t>
            </a:r>
          </a:p>
          <a:p>
            <a:pPr eaLnBrk="1" hangingPunct="1"/>
            <a:r>
              <a:rPr lang="en-US" altLang="zh-CN" smtClean="0"/>
              <a:t>The Earliest Deadline First (EDF) scheduling algorithm</a:t>
            </a:r>
          </a:p>
          <a:p>
            <a:pPr lvl="1" eaLnBrk="1" hangingPunct="1"/>
            <a:r>
              <a:rPr lang="en-US" altLang="zh-CN" smtClean="0"/>
              <a:t>- provably optimal (utilization bound = 1.0) on uniprocessors</a:t>
            </a:r>
          </a:p>
          <a:p>
            <a:pPr eaLnBrk="1" hangingPunct="1"/>
            <a:r>
              <a:rPr lang="en-US" altLang="zh-CN" smtClean="0"/>
              <a:t>Partitioned with EDF   </a:t>
            </a:r>
          </a:p>
          <a:p>
            <a:pPr lvl="1" eaLnBrk="1" hangingPunct="1"/>
            <a:r>
              <a:rPr lang="en-US" altLang="zh-CN" smtClean="0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 smtClean="0"/>
              <a:t>Schedule each processor using EDF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it-IT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665FD-C79E-4CFD-A578-D87BDF3E59C7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A8EAB-449D-4E0C-BA11-857BB715190A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the number of </a:t>
            </a:r>
            <a:r>
              <a:rPr lang="it-IT" altLang="zh-CN" smtClean="0">
                <a:hlinkClick r:id="rId3" tooltip="Transistors"/>
              </a:rPr>
              <a:t>transistors</a:t>
            </a:r>
            <a:r>
              <a:rPr lang="it-IT" altLang="zh-CN" smtClean="0"/>
              <a:t> that can be inexpensively placed on an </a:t>
            </a:r>
            <a:r>
              <a:rPr lang="it-IT" altLang="zh-CN" smtClean="0">
                <a:hlinkClick r:id="rId4" tooltip="Integrated circuit"/>
              </a:rPr>
              <a:t>integrated circuit</a:t>
            </a:r>
            <a:r>
              <a:rPr lang="it-IT" altLang="zh-CN" smtClean="0"/>
              <a:t> is increasing </a:t>
            </a:r>
            <a:r>
              <a:rPr lang="it-IT" altLang="zh-CN" smtClean="0">
                <a:hlinkClick r:id="rId5" tooltip="Exponential growth"/>
              </a:rPr>
              <a:t>exponentially</a:t>
            </a:r>
            <a:r>
              <a:rPr lang="it-IT" altLang="zh-CN" smtClean="0"/>
              <a:t>, doubling approximately every two years </a:t>
            </a:r>
          </a:p>
          <a:p>
            <a:pPr eaLnBrk="1" hangingPunct="1"/>
            <a:endParaRPr lang="it-IT" altLang="zh-CN" smtClean="0"/>
          </a:p>
          <a:p>
            <a:pPr eaLnBrk="1" hangingPunct="1"/>
            <a:r>
              <a:rPr lang="it-IT" altLang="zh-CN" smtClean="0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DAC7-677E-4B0E-9F41-16B81818D784}" type="slidenum">
              <a:rPr lang="it-IT" altLang="zh-CN" smtClean="0"/>
              <a:pPr/>
              <a:t>23</a:t>
            </a:fld>
            <a:endParaRPr lang="it-IT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The independence assumtion can be later removed, considering blocking times and shared resource protocols.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The ”root of all evil” in global scheduling: (Liu, 1969)</a:t>
            </a:r>
          </a:p>
          <a:p>
            <a:pPr lvl="1" eaLnBrk="1" hangingPunct="1"/>
            <a:r>
              <a:rPr lang="en-US" altLang="zh-CN" smtClean="0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 smtClean="0"/>
              <a:t>a task can use only one processor even when several processors are free at the same time </a:t>
            </a:r>
            <a:r>
              <a:rPr lang="en-US" altLang="zh-CN" smtClean="0"/>
              <a:t>adds a surprising amount of difficulty to the scheduling of multiple processors.</a:t>
            </a:r>
          </a:p>
          <a:p>
            <a:pPr eaLnBrk="1" hangingPunct="1"/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25</a:t>
            </a:fld>
            <a:endParaRPr lang="it-IT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 smtClean="0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26</a:t>
            </a:fld>
            <a:endParaRPr lang="it-IT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27</a:t>
            </a:fld>
            <a:endParaRPr lang="it-IT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28</a:t>
            </a:fld>
            <a:endParaRPr lang="it-IT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9D3D6-6C9F-464D-85E3-BBF038E4ACE2}" type="slidenum">
              <a:rPr lang="it-IT" altLang="zh-CN" smtClean="0"/>
              <a:pPr/>
              <a:t>29</a:t>
            </a:fld>
            <a:endParaRPr lang="it-IT" altLang="zh-CN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A critical instant does not always occur when a task arrives at the same time as all its higher-priority tasks.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625B9-8263-4019-BE30-7CABBF7E302A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Observation: RM, DM and EDF only account for task periods!</a:t>
            </a:r>
          </a:p>
          <a:p>
            <a:pPr lvl="1" eaLnBrk="1" hangingPunct="1"/>
            <a:r>
              <a:rPr lang="en-US" altLang="zh-CN" smtClean="0"/>
              <a:t>Execution times are not considered.</a:t>
            </a:r>
          </a:p>
          <a:p>
            <a:pPr eaLnBrk="1" hangingPunct="1"/>
            <a:r>
              <a:rPr lang="en-US" altLang="zh-CN" smtClean="0"/>
              <a:t>Solution: Dhall’s effect can be avoided by assigning higher priority to tasks with higher utilization </a:t>
            </a:r>
          </a:p>
          <a:p>
            <a:pPr eaLnBrk="1" hangingPunct="1"/>
            <a:endParaRPr lang="en-US" altLang="zh-CN" smtClean="0"/>
          </a:p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87AD8-18A4-4E2D-B6DD-9525B8475988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BDBA-83D6-49D5-855D-7258618F5A46}" type="slidenum">
              <a:rPr lang="it-IT" altLang="zh-CN" smtClean="0"/>
              <a:pPr/>
              <a:t>3</a:t>
            </a:fld>
            <a:endParaRPr lang="it-IT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D05C9-EEC9-4E48-8459-261FAFE4BDAB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1CC04-BFBC-4900-8ADE-73885DD4CED2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5235-3A24-4DF2-9808-299BEF73959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62DD3-D3D2-41BE-AF30-EE3F45009094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38FA8-E1CE-4037-8183-81260CFD5673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B2611-8FB5-4021-B652-2EA819ED5270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6065E-C586-4D5B-BD3E-4ABE474C465F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BC5D5-9F6D-40F6-9B45-8112224784FF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B54BD-47AF-4907-80ED-871ACC8D8F4F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Goal: schedule on a multiprocessor a set of periodically arriving hard real-time tasks with constant execution time in order to meet deadlines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”fairness for free”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a typeface="宋体" charset="-122"/>
            </a:endParaRPr>
          </a:p>
          <a:p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4</a:t>
            </a:fld>
            <a:endParaRPr lang="it-IT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Other optimal algorithms: LLREF, EKG, BF</a:t>
            </a:r>
          </a:p>
          <a:p>
            <a:endParaRPr lang="zh-CN" altLang="en-US" smtClean="0"/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AA136-9616-4527-8AB9-31F91B94109C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35015-CD0A-4FC3-AA6F-2FCD6520FBD8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9C6ED-FA05-4656-9698-EBC7E291B1E9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6905A-D34B-4569-9EDC-402D8697A7BF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EE7AD-42BB-4021-B818-C05F535D9F0F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AB6AC-B1A3-4BD7-958F-C2E1B095D564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9C7B7-1538-40C0-A99F-0D822CC743B9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27D23-7DC4-4A61-BF5B-6013A03CDD20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B0351-FC70-47A8-A530-690B4C22D48B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22EDA-3015-470F-8676-7C8109D0BE14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 smtClean="0"/>
              <a:t>Two or more processor cores on the same chip</a:t>
            </a:r>
          </a:p>
          <a:p>
            <a:pPr lvl="1" eaLnBrk="1" hangingPunct="1"/>
            <a:r>
              <a:rPr lang="en-US" altLang="zh-CN" sz="2000" smtClean="0"/>
              <a:t>Intel Core Duo processor</a:t>
            </a:r>
          </a:p>
          <a:p>
            <a:pPr eaLnBrk="1" hangingPunct="1"/>
            <a:r>
              <a:rPr lang="en-US" altLang="zh-CN" sz="2400" smtClean="0"/>
              <a:t>Semiconductor trends</a:t>
            </a:r>
          </a:p>
          <a:p>
            <a:pPr lvl="1" eaLnBrk="1" hangingPunct="1"/>
            <a:r>
              <a:rPr lang="en-US" altLang="zh-CN" sz="2000" smtClean="0"/>
              <a:t>More transistors available per die </a:t>
            </a:r>
          </a:p>
          <a:p>
            <a:pPr lvl="1" eaLnBrk="1" hangingPunct="1"/>
            <a:r>
              <a:rPr lang="en-US" altLang="zh-CN" sz="2000" smtClean="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 smtClean="0"/>
              <a:t>Moore’s Law has hit a wall due to power constraints</a:t>
            </a:r>
          </a:p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DE1DF-B2F0-46BB-8A71-C9D5BD1964F5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53DFE-FC48-4D49-8216-0CB6C9C128A0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F2452-C14A-41BA-AB5D-E312B6D17E28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CC6CE-0D79-4DE2-A3C2-7508691F3E25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F0962-0E06-4500-A024-29FCC4CFB084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8416C-5C98-4F10-8697-BA1FB4243E87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9AA9F-1A95-43B0-B868-9549882BE804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758AD-5336-4F47-9E43-945315D0927E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E7D17-7B58-4BFB-90A2-9FD74F7F09F3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225DA-EF40-4B51-AFB7-DD773441D8E4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E045A-0948-4351-8AA1-EBFF3D348D09}" type="slidenum">
              <a:rPr lang="it-IT" altLang="zh-CN"/>
              <a:pPr/>
              <a:t>7</a:t>
            </a:fld>
            <a:endParaRPr lang="it-IT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Network Processors andare being replaced by multicore chips (Broadcom)</a:t>
            </a:r>
          </a:p>
          <a:p>
            <a:pPr eaLnBrk="1" hangingPunct="1"/>
            <a:endParaRPr lang="it-IT" altLang="zh-CN" smtClean="0"/>
          </a:p>
          <a:p>
            <a:pPr eaLnBrk="1" hangingPunct="1"/>
            <a:r>
              <a:rPr lang="it-IT" altLang="zh-CN" smtClean="0"/>
              <a:t>DSP</a:t>
            </a:r>
          </a:p>
          <a:p>
            <a:pPr eaLnBrk="1" hangingPunct="1"/>
            <a:endParaRPr lang="it-IT" altLang="zh-CN" smtClean="0"/>
          </a:p>
          <a:p>
            <a:pPr eaLnBrk="1" hangingPunct="1"/>
            <a:r>
              <a:rPr lang="it-IT" altLang="zh-CN" smtClean="0"/>
              <a:t>Picochip: communication domain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A8F3-E4A4-441A-9C84-FBEC724F91F6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2D61C-F995-4090-819E-BD85C30BD986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This is a good example to show you cannot simply round up exe time to  its ceiling in MP scheduling.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F8706-A9FF-45B4-81C0-A6E3F362EDEA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This is an example to show you cannot take the floor of task period.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23E87-2195-4958-95B4-58A0C8BF8460}" type="slidenum">
              <a:rPr lang="it-IT" altLang="zh-CN" smtClean="0"/>
              <a:pPr/>
              <a:t>10</a:t>
            </a:fld>
            <a:endParaRPr lang="it-IT" altLang="zh-CN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33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3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72E5F69-0C07-484D-A402-7FEF33B28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152400"/>
            <a:ext cx="2189162" cy="6400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8263" cy="6400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83613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85850"/>
            <a:ext cx="4303713" cy="5467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3" y="1085850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713" y="3895725"/>
            <a:ext cx="4303712" cy="26574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275" y="198438"/>
            <a:ext cx="7237413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557338"/>
            <a:ext cx="38100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1557338"/>
            <a:ext cx="38100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275" y="198438"/>
            <a:ext cx="7237413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827088" y="1557338"/>
            <a:ext cx="3810000" cy="45354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89488" y="1557338"/>
            <a:ext cx="38100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ldwell_blue_tran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0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19200"/>
            <a:ext cx="9132888" cy="152400"/>
            <a:chOff x="0" y="840"/>
            <a:chExt cx="5753" cy="96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0" y="84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0" y="91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8901F3">
                    <a:gamma/>
                    <a:shade val="69804"/>
                    <a:invGamma/>
                  </a:srgbClr>
                </a:gs>
                <a:gs pos="50000">
                  <a:srgbClr val="8901F3"/>
                </a:gs>
                <a:gs pos="100000">
                  <a:srgbClr val="8901F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01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69019-FD5D-4F2D-86FE-D8A6B02D72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5BB40-DE7F-436A-B749-B3D385D03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80AEC-CE63-4F3A-87B5-10D47107B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491B-C83C-45F3-8637-6E7B51B4A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5D06C-C004-4138-953A-8CA73E194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5FBA-4AA7-4350-B83F-ED01319BC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77C71-1FBB-448D-9190-00329CAA2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8751-478E-4F89-B8EB-064094F1D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5C64-941D-4B0B-84CA-B01E65699E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874D6-C58D-400A-B069-F8BD97329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298CE-A598-46D7-9F6C-9980BD86A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48100" cy="4495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3848100" cy="21717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3848100" cy="21717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71DE8-FCEB-448E-AE72-AA2BF8094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85850"/>
            <a:ext cx="4303713" cy="5467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85850"/>
            <a:ext cx="4303712" cy="5467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8"/>
          <p:cNvGrpSpPr>
            <a:grpSpLocks/>
          </p:cNvGrpSpPr>
          <p:nvPr/>
        </p:nvGrpSpPr>
        <p:grpSpPr bwMode="auto">
          <a:xfrm>
            <a:off x="457200" y="914400"/>
            <a:ext cx="8355013" cy="25400"/>
            <a:chOff x="255" y="2256"/>
            <a:chExt cx="5263" cy="16"/>
          </a:xfrm>
        </p:grpSpPr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>
              <a:off x="255" y="2256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>
              <a:off x="255" y="2272"/>
              <a:ext cx="5263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9" name="Rectangle 7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83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100" name="Rectangle 7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85850"/>
            <a:ext cx="87598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5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C293525-F470-43EA-BB60-7FCB453E9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 userDrawn="1"/>
        </p:nvGrpSpPr>
        <p:grpSpPr bwMode="auto">
          <a:xfrm>
            <a:off x="0" y="1219200"/>
            <a:ext cx="9132888" cy="152400"/>
            <a:chOff x="0" y="840"/>
            <a:chExt cx="5753" cy="96"/>
          </a:xfrm>
        </p:grpSpPr>
        <p:sp>
          <p:nvSpPr>
            <p:cNvPr id="1015816" name="Rectangle 8"/>
            <p:cNvSpPr>
              <a:spLocks noChangeArrowheads="1"/>
            </p:cNvSpPr>
            <p:nvPr/>
          </p:nvSpPr>
          <p:spPr bwMode="auto">
            <a:xfrm>
              <a:off x="0" y="84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15817" name="Rectangle 9"/>
            <p:cNvSpPr>
              <a:spLocks noChangeArrowheads="1"/>
            </p:cNvSpPr>
            <p:nvPr/>
          </p:nvSpPr>
          <p:spPr bwMode="auto">
            <a:xfrm>
              <a:off x="0" y="91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8901F3">
                    <a:gamma/>
                    <a:shade val="69804"/>
                    <a:invGamma/>
                  </a:srgbClr>
                </a:gs>
                <a:gs pos="50000">
                  <a:srgbClr val="8901F3"/>
                </a:gs>
                <a:gs pos="100000">
                  <a:srgbClr val="8901F3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sz="2400"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Times New Roman" pitchFamily="18" charset="0"/>
        <a:buChar char="–"/>
        <a:defRPr sz="2000">
          <a:solidFill>
            <a:srgbClr val="3333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Font typeface="Times New Roman" pitchFamily="18" charset="0"/>
        <a:buChar char="–"/>
        <a:defRPr sz="2000">
          <a:solidFill>
            <a:srgbClr val="3333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Font typeface="Times New Roman" pitchFamily="18" charset="0"/>
        <a:buChar char="–"/>
        <a:defRPr sz="2000">
          <a:solidFill>
            <a:srgbClr val="3333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Font typeface="Times New Roman" pitchFamily="18" charset="0"/>
        <a:buChar char="–"/>
        <a:defRPr sz="2000">
          <a:solidFill>
            <a:srgbClr val="3333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Font typeface="Times New Roman" pitchFamily="18" charset="0"/>
        <a:buChar char="–"/>
        <a:defRPr sz="2000">
          <a:solidFill>
            <a:srgbClr val="3333CC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848600" cy="16002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Arial" charset="0"/>
                <a:ea typeface="宋体" charset="-122"/>
                <a:cs typeface="Times New Roman" pitchFamily="18" charset="0"/>
              </a:rPr>
              <a:t>MP Real-Time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Identical vs heterogenous cores</a:t>
            </a:r>
          </a:p>
        </p:txBody>
      </p:sp>
      <p:pic>
        <p:nvPicPr>
          <p:cNvPr id="45059" name="Picture 3" descr="mpco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2036763"/>
            <a:ext cx="3529012" cy="3336925"/>
          </a:xfrm>
          <a:noFill/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38288" y="1519238"/>
            <a:ext cx="202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>
                <a:ea typeface="宋体" charset="-122"/>
              </a:rPr>
              <a:t>ARM’s MPCore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392613" y="1700213"/>
            <a:ext cx="4356100" cy="3816350"/>
            <a:chOff x="2767" y="1071"/>
            <a:chExt cx="2744" cy="2404"/>
          </a:xfrm>
        </p:grpSpPr>
        <p:pic>
          <p:nvPicPr>
            <p:cNvPr id="4506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7" y="1087"/>
              <a:ext cx="2744" cy="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3379" y="1071"/>
              <a:ext cx="1497" cy="3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148263" y="1519238"/>
            <a:ext cx="25987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>
                <a:ea typeface="宋体" charset="-122"/>
              </a:rPr>
              <a:t>IBM Cell Processor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735013" y="5634038"/>
            <a:ext cx="30464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4 identical ARMv6 cores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4210050" y="5610225"/>
            <a:ext cx="47545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One Power Processor Element (PPE)</a:t>
            </a:r>
          </a:p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8 Synergistic Processing Element (SPE)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4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635000" algn="l"/>
                <a:tab pos="1139825" algn="l"/>
              </a:tabLst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 smtClean="0">
                <a:ea typeface="宋体" charset="-122"/>
              </a:rPr>
              <a:t> multiprocessors</a:t>
            </a:r>
            <a:r>
              <a:rPr lang="en-US" altLang="zh-CN" sz="2400" dirty="0" smtClean="0">
                <a:ea typeface="宋体" charset="-122"/>
              </a:rPr>
              <a:t>: </a:t>
            </a:r>
            <a:r>
              <a:rPr lang="en-US" altLang="zh-CN" dirty="0" smtClean="0">
                <a:ea typeface="宋体" charset="-122"/>
              </a:rPr>
              <a:t>each processor has the same speed</a:t>
            </a:r>
            <a:endParaRPr lang="en-US" altLang="zh-CN" b="1" dirty="0" smtClean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Multiprocessor Models</a:t>
            </a:r>
            <a:endParaRPr lang="en-US" altLang="zh-CN" sz="4400" dirty="0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254000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15888" y="2305050"/>
            <a:ext cx="7815262" cy="3803650"/>
            <a:chOff x="73" y="1860"/>
            <a:chExt cx="4923" cy="2396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569"/>
              <a:chOff x="960" y="2687"/>
              <a:chExt cx="4036" cy="1569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996" y="3947"/>
                <a:ext cx="349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60" y="3947"/>
                <a:ext cx="349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44" y="3947"/>
                <a:ext cx="349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73" y="1860"/>
              <a:ext cx="82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1524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4191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685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735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1544638" y="2303463"/>
            <a:ext cx="1316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1511300" y="3619500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4191000" y="3619500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6845300" y="3619500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773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7119" name="Text Box 23"/>
          <p:cNvSpPr txBox="1">
            <a:spLocks noChangeArrowheads="1"/>
          </p:cNvSpPr>
          <p:nvPr/>
        </p:nvSpPr>
        <p:spPr bwMode="auto">
          <a:xfrm>
            <a:off x="4019550" y="6410325"/>
            <a:ext cx="4675188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488" tIns="44450" rIns="90488" bIns="44450" anchor="b">
            <a:spAutoFit/>
          </a:bodyPr>
          <a:lstStyle/>
          <a:p>
            <a:pPr algn="r" eaLnBrk="0" hangingPunct="0"/>
            <a:r>
              <a:rPr lang="en-US" altLang="zh-CN" sz="1600">
                <a:solidFill>
                  <a:schemeClr val="hlink"/>
                </a:solidFill>
                <a:latin typeface="Microsoft Sans Serif" pitchFamily="34" charset="0"/>
                <a:ea typeface="宋体" charset="-122"/>
              </a:rPr>
              <a:t>background</a:t>
            </a:r>
            <a:r>
              <a:rPr lang="en-US" altLang="zh-CN" sz="1600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– problem – results</a:t>
            </a:r>
            <a:r>
              <a:rPr lang="en-US" altLang="zh-CN" sz="1600" b="1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4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tabLst>
                <a:tab pos="635000" algn="l"/>
                <a:tab pos="1139825" algn="l"/>
              </a:tabLst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 smtClean="0">
                <a:ea typeface="宋体" charset="-122"/>
              </a:rPr>
              <a:t> multiprocessors: different processors have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 smtClean="0">
                <a:ea typeface="宋体" charset="-122"/>
              </a:rPr>
              <a:t> speeds</a:t>
            </a:r>
            <a:endParaRPr lang="en-US" altLang="zh-CN" b="1" dirty="0" smtClean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Multiprocessor Models</a:t>
            </a:r>
            <a:endParaRPr lang="en-US" altLang="zh-CN" sz="4400" dirty="0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54000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1524000" y="3605213"/>
            <a:ext cx="6407150" cy="2490788"/>
            <a:chOff x="960" y="2687"/>
            <a:chExt cx="4036" cy="1569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996" y="3947"/>
              <a:ext cx="34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60" y="3947"/>
              <a:ext cx="34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44" y="3947"/>
              <a:ext cx="34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15888" y="2292350"/>
            <a:ext cx="1316037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1524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1544638" y="2290763"/>
            <a:ext cx="1316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1166813" y="4957763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868363" y="5037138"/>
            <a:ext cx="293687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 b="1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13138" y="5291138"/>
            <a:ext cx="1751012" cy="398462"/>
            <a:chOff x="2213" y="3749"/>
            <a:chExt cx="1103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3" y="3749"/>
              <a:ext cx="292" cy="251"/>
              <a:chOff x="2213" y="3749"/>
              <a:chExt cx="292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3" y="3749"/>
                <a:ext cx="29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048375" y="5362575"/>
            <a:ext cx="1882775" cy="357188"/>
            <a:chOff x="3810" y="3794"/>
            <a:chExt cx="1186" cy="225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25"/>
              <a:chOff x="3810" y="3794"/>
              <a:chExt cx="502" cy="225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969963" y="3606800"/>
            <a:ext cx="1627187" cy="441325"/>
            <a:chOff x="611" y="2688"/>
            <a:chExt cx="1025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1" y="2715"/>
              <a:ext cx="204" cy="251"/>
              <a:chOff x="2267" y="3749"/>
              <a:chExt cx="204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67" y="3749"/>
                <a:ext cx="18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602038" y="3573463"/>
            <a:ext cx="1662112" cy="357187"/>
            <a:chOff x="2269" y="2667"/>
            <a:chExt cx="1047" cy="225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69" y="2667"/>
              <a:ext cx="292" cy="225"/>
              <a:chOff x="2269" y="2667"/>
              <a:chExt cx="292" cy="225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69" y="2667"/>
                <a:ext cx="29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270625" y="3595688"/>
            <a:ext cx="1647825" cy="411162"/>
            <a:chOff x="3950" y="2681"/>
            <a:chExt cx="1038" cy="259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0" y="2681"/>
              <a:ext cx="292" cy="259"/>
              <a:chOff x="3950" y="2681"/>
              <a:chExt cx="292" cy="259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0" y="2715"/>
                <a:ext cx="29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3" name="Text Box 43"/>
          <p:cNvSpPr txBox="1">
            <a:spLocks noChangeArrowheads="1"/>
          </p:cNvSpPr>
          <p:nvPr/>
        </p:nvSpPr>
        <p:spPr bwMode="auto">
          <a:xfrm>
            <a:off x="4019550" y="6410325"/>
            <a:ext cx="4675188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488" tIns="44450" rIns="90488" bIns="44450" anchor="b">
            <a:spAutoFit/>
          </a:bodyPr>
          <a:lstStyle/>
          <a:p>
            <a:pPr algn="r" eaLnBrk="0" hangingPunct="0"/>
            <a:r>
              <a:rPr lang="en-US" altLang="zh-CN" sz="1600">
                <a:solidFill>
                  <a:schemeClr val="hlink"/>
                </a:solidFill>
                <a:latin typeface="Microsoft Sans Serif" pitchFamily="34" charset="0"/>
                <a:ea typeface="宋体" charset="-122"/>
              </a:rPr>
              <a:t>background</a:t>
            </a:r>
            <a:r>
              <a:rPr lang="en-US" altLang="zh-CN" sz="1600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– problem – results</a:t>
            </a:r>
            <a:r>
              <a:rPr lang="en-US" altLang="zh-CN" sz="1600" b="1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</a:t>
            </a:r>
          </a:p>
        </p:txBody>
      </p: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1443038" y="5873750"/>
            <a:ext cx="1190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800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4135438" y="5873750"/>
            <a:ext cx="1190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800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6827838" y="5873750"/>
            <a:ext cx="1190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800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Multiprocessor Models</a:t>
            </a:r>
            <a:endParaRPr lang="en-US" altLang="zh-CN" sz="4400" dirty="0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254000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5" name="Text Box 36"/>
          <p:cNvSpPr txBox="1">
            <a:spLocks noChangeArrowheads="1"/>
          </p:cNvSpPr>
          <p:nvPr/>
        </p:nvSpPr>
        <p:spPr bwMode="auto">
          <a:xfrm>
            <a:off x="4019550" y="6410325"/>
            <a:ext cx="4675188" cy="333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90488" tIns="44450" rIns="90488" bIns="44450" anchor="b">
            <a:spAutoFit/>
          </a:bodyPr>
          <a:lstStyle/>
          <a:p>
            <a:pPr algn="r" eaLnBrk="0" hangingPunct="0"/>
            <a:r>
              <a:rPr lang="en-US" altLang="zh-CN" sz="1600">
                <a:solidFill>
                  <a:schemeClr val="hlink"/>
                </a:solidFill>
                <a:latin typeface="Microsoft Sans Serif" pitchFamily="34" charset="0"/>
                <a:ea typeface="宋体" charset="-122"/>
              </a:rPr>
              <a:t>background</a:t>
            </a:r>
            <a:r>
              <a:rPr lang="en-US" altLang="zh-CN" sz="1600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– problem – results</a:t>
            </a:r>
            <a:r>
              <a:rPr lang="en-US" altLang="zh-CN" sz="1600" b="1">
                <a:solidFill>
                  <a:schemeClr val="bg2"/>
                </a:solidFill>
                <a:latin typeface="Microsoft Sans Serif" pitchFamily="34" charset="0"/>
                <a:ea typeface="宋体" charset="-122"/>
              </a:rPr>
              <a:t> </a:t>
            </a:r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14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35000" algn="l"/>
                <a:tab pos="1139825" algn="l"/>
              </a:tabLst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-57150" y="3581400"/>
            <a:ext cx="8729663" cy="2630488"/>
            <a:chOff x="-36" y="2256"/>
            <a:chExt cx="5499" cy="1657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47" y="3122"/>
              <a:ext cx="4449" cy="480"/>
              <a:chOff x="547" y="3122"/>
              <a:chExt cx="4449" cy="480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47" y="3122"/>
                <a:ext cx="4449" cy="480"/>
                <a:chOff x="547" y="3122"/>
                <a:chExt cx="4449" cy="480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3" y="3332"/>
                  <a:ext cx="1103" cy="251"/>
                  <a:chOff x="2213" y="3749"/>
                  <a:chExt cx="1103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3" y="3749"/>
                    <a:ext cx="292" cy="251"/>
                    <a:chOff x="2213" y="3749"/>
                    <a:chExt cx="292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3" y="3749"/>
                      <a:ext cx="292" cy="2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 b="1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25"/>
                  <a:chOff x="3810" y="3794"/>
                  <a:chExt cx="1186" cy="225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25"/>
                    <a:chOff x="3810" y="3794"/>
                    <a:chExt cx="502" cy="225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 b="1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7" y="3172"/>
                  <a:ext cx="185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 b="1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503" cy="1569"/>
              <a:chOff x="960" y="2270"/>
              <a:chExt cx="4503" cy="1569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569"/>
                <a:chOff x="960" y="2687"/>
                <a:chExt cx="4036" cy="1569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3" y="3947"/>
                  <a:ext cx="114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7" y="3947"/>
                  <a:ext cx="114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1" y="3947"/>
                  <a:ext cx="114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56"/>
                <a:ext cx="383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 sz="1800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2"/>
                <a:ext cx="67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 sz="1800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68"/>
                <a:ext cx="151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 sz="1800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 b="1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 sz="1800" b="1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 b="1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 sz="1800" b="1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1" y="2238"/>
              <a:ext cx="4385" cy="1365"/>
              <a:chOff x="611" y="2238"/>
              <a:chExt cx="4385" cy="1365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3" y="3333"/>
                <a:ext cx="1103" cy="251"/>
                <a:chOff x="2213" y="3749"/>
                <a:chExt cx="1103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3" y="3749"/>
                  <a:ext cx="292" cy="251"/>
                  <a:chOff x="2213" y="3749"/>
                  <a:chExt cx="292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3" y="3749"/>
                    <a:ext cx="292" cy="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 b="1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25"/>
                <a:chOff x="3810" y="3794"/>
                <a:chExt cx="1186" cy="225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25"/>
                  <a:chOff x="3810" y="3794"/>
                  <a:chExt cx="502" cy="225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 b="1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1" y="2272"/>
                <a:ext cx="1025" cy="278"/>
                <a:chOff x="611" y="2688"/>
                <a:chExt cx="1025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1" y="2715"/>
                  <a:ext cx="204" cy="251"/>
                  <a:chOff x="2267" y="3749"/>
                  <a:chExt cx="204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7" y="3749"/>
                    <a:ext cx="185" cy="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 b="1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 b="1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0" y="2238"/>
                <a:ext cx="984" cy="452"/>
                <a:chOff x="4004" y="2681"/>
                <a:chExt cx="984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4" y="2681"/>
                  <a:ext cx="235" cy="145"/>
                  <a:chOff x="4004" y="2681"/>
                  <a:chExt cx="235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4" y="2715"/>
                    <a:ext cx="185" cy="7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 b="1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15888" y="2557462"/>
            <a:ext cx="1316037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1544638" y="2555875"/>
            <a:ext cx="1316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MP Scheduling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 dirty="0" smtClean="0">
                <a:ea typeface="宋体" charset="-122"/>
              </a:rPr>
              <a:t>Many NP-hard problems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Few optimal results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Heuristic approaches</a:t>
            </a:r>
          </a:p>
          <a:p>
            <a:pPr eaLnBrk="1" hangingPunct="1"/>
            <a:r>
              <a:rPr lang="it-IT" altLang="zh-CN" dirty="0" smtClean="0">
                <a:ea typeface="宋体" charset="-122"/>
              </a:rPr>
              <a:t>Only sufficient schedulability tests</a:t>
            </a:r>
          </a:p>
          <a:p>
            <a:pPr eaLnBrk="1" hangingPunct="1"/>
            <a:r>
              <a:rPr lang="it-IT" altLang="zh-CN" dirty="0" smtClean="0">
                <a:ea typeface="宋体" charset="-122"/>
              </a:rPr>
              <a:t>Active research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859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562313" y="3566378"/>
            <a:ext cx="38191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 smtClean="0">
                <a:ea typeface="宋体" charset="-122"/>
              </a:rPr>
              <a:t>Single system-wide queue </a:t>
            </a:r>
            <a:endParaRPr lang="en-US" altLang="zh-CN" dirty="0" smtClean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5076825" y="3566378"/>
            <a:ext cx="3302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</a:t>
            </a:r>
            <a:r>
              <a:rPr lang="en-US" altLang="zh-CN" dirty="0" smtClean="0">
                <a:latin typeface="Helvetica" pitchFamily="34" charset="0"/>
                <a:ea typeface="宋体" charset="-122"/>
              </a:rPr>
              <a:t>scheduling:</a:t>
            </a:r>
          </a:p>
          <a:p>
            <a:pPr algn="ctr"/>
            <a:r>
              <a:rPr lang="en-US" altLang="zh-CN" dirty="0" smtClean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Global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Supports load-balancing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More effective utilization of processors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Unused processor time can easily be reclaimed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More effective slack reclaiming and overload management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 smtClean="0">
                <a:ea typeface="宋体" charset="-122"/>
              </a:rPr>
              <a:t>Windows, Linux, </a:t>
            </a:r>
            <a:r>
              <a:rPr lang="en-US" altLang="zh-CN" dirty="0" err="1" smtClean="0">
                <a:ea typeface="宋体" charset="-122"/>
              </a:rPr>
              <a:t>MacOS</a:t>
            </a:r>
            <a:r>
              <a:rPr lang="en-US" altLang="zh-CN" dirty="0" smtClean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Migration cost</a:t>
            </a:r>
            <a:r>
              <a:rPr lang="en-US" altLang="zh-CN" dirty="0" smtClean="0">
                <a:ea typeface="宋体" charset="-122"/>
              </a:rPr>
              <a:t>: can be mitigated by proper HW (e.g., </a:t>
            </a:r>
            <a:r>
              <a:rPr lang="en-US" altLang="zh-CN" dirty="0" err="1" smtClean="0">
                <a:ea typeface="宋体" charset="-122"/>
              </a:rPr>
              <a:t>MPCore</a:t>
            </a:r>
            <a:r>
              <a:rPr lang="en-US" altLang="zh-CN" dirty="0" err="1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 smtClean="0"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 Direct Data Intervention)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Few schedulability tests </a:t>
            </a:r>
            <a:r>
              <a:rPr lang="it-IT" altLang="zh-CN" dirty="0" smtClean="0">
                <a:ea typeface="宋体" charset="-122"/>
                <a:sym typeface="Wingdings" pitchFamily="2" charset="2"/>
              </a:rPr>
              <a:t> Active research topic</a:t>
            </a:r>
            <a:endParaRPr lang="it-IT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Partitioned scheduling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Uniprocessor scheduling theory scheduling are applicable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Uniprocessor resource access protocols (PIP, PCP…) can be used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Partitioning of tasks can be automated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e.g., with bin-packing algorithm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No load-balancing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Surplus CPU time cannot be shared among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993062" cy="4535487"/>
          </a:xfrm>
        </p:spPr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The 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mtClean="0">
              <a:ea typeface="宋体" charset="-122"/>
            </a:endParaRPr>
          </a:p>
          <a:p>
            <a:pPr eaLnBrk="1" hangingPunct="1"/>
            <a:endParaRPr lang="it-IT" altLang="zh-CN" smtClean="0">
              <a:ea typeface="宋体" charset="-122"/>
            </a:endParaRPr>
          </a:p>
          <a:p>
            <a:pPr eaLnBrk="1" hangingPunct="1"/>
            <a:endParaRPr lang="it-IT" altLang="zh-CN" smtClean="0">
              <a:ea typeface="宋体" charset="-122"/>
            </a:endParaRPr>
          </a:p>
          <a:p>
            <a:pPr eaLnBrk="1" hangingPunct="1"/>
            <a:endParaRPr lang="it-IT" altLang="zh-CN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mtClean="0">
              <a:ea typeface="宋体" charset="-122"/>
            </a:endParaRPr>
          </a:p>
          <a:p>
            <a:pPr eaLnBrk="1" hangingPunct="1"/>
            <a:endParaRPr lang="it-IT" altLang="zh-CN" smtClean="0">
              <a:ea typeface="宋体" charset="-122"/>
            </a:endParaRPr>
          </a:p>
          <a:p>
            <a:pPr eaLnBrk="1" hangingPunct="1"/>
            <a:endParaRPr lang="it-IT" altLang="zh-CN" smtClean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1187450" y="227647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3779838" y="220345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3059113" y="2295525"/>
            <a:ext cx="6000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 b="1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9975" y="3802063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1403350" y="3360738"/>
            <a:ext cx="128428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415925" y="4267200"/>
            <a:ext cx="3416300" cy="1938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>
                <a:ea typeface="宋体" charset="-122"/>
              </a:rPr>
              <a:t>Various heuristics algorithms</a:t>
            </a:r>
          </a:p>
          <a:p>
            <a:r>
              <a:rPr lang="en-US" altLang="zh-CN" sz="2000">
                <a:ea typeface="宋体" charset="-122"/>
              </a:rPr>
              <a:t>First Fit (FF)</a:t>
            </a:r>
          </a:p>
          <a:p>
            <a:r>
              <a:rPr lang="en-US" altLang="zh-CN" sz="2000">
                <a:ea typeface="宋体" charset="-122"/>
              </a:rPr>
              <a:t>Best Fit (BF)</a:t>
            </a:r>
          </a:p>
          <a:p>
            <a:r>
              <a:rPr lang="en-US" altLang="zh-CN" sz="2000">
                <a:ea typeface="宋体" charset="-122"/>
              </a:rPr>
              <a:t>Worst Fit (WF)</a:t>
            </a:r>
          </a:p>
          <a:p>
            <a:r>
              <a:rPr lang="en-US" altLang="zh-CN" sz="2000">
                <a:ea typeface="宋体" charset="-122"/>
              </a:rPr>
              <a:t>Next Fit (NF)</a:t>
            </a:r>
          </a:p>
          <a:p>
            <a:endParaRPr lang="it-IT" altLang="zh-CN" sz="2000"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4067175" y="3357563"/>
            <a:ext cx="13493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1800">
                <a:ea typeface="宋体" charset="-122"/>
              </a:rPr>
              <a:t>Well 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5927725" y="4227513"/>
            <a:ext cx="8874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1800">
                <a:ea typeface="宋体" charset="-122"/>
              </a:rPr>
              <a:t>EDF</a:t>
            </a:r>
          </a:p>
          <a:p>
            <a:r>
              <a:rPr lang="it-IT" altLang="zh-CN" sz="1800">
                <a:ea typeface="宋体" charset="-122"/>
              </a:rPr>
              <a:t>U</a:t>
            </a:r>
            <a:r>
              <a:rPr lang="it-IT" altLang="zh-CN" sz="1800" baseline="-25000">
                <a:ea typeface="宋体" charset="-122"/>
              </a:rPr>
              <a:t>tot </a:t>
            </a:r>
            <a:r>
              <a:rPr lang="it-IT" altLang="zh-CN" sz="180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6954838" y="2794000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6588125" y="2578100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7315200" y="2578100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7675563" y="2794000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8035925" y="2578100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4238" y="3802063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7069138" y="4227513"/>
            <a:ext cx="7699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1800">
                <a:ea typeface="宋体" charset="-122"/>
              </a:rPr>
              <a:t>RM</a:t>
            </a:r>
          </a:p>
          <a:p>
            <a:r>
              <a:rPr lang="it-IT" altLang="zh-CN" sz="1800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2300" y="3802063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8267700" y="4227513"/>
            <a:ext cx="3937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1800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6659563" y="308292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7451725" y="308292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7451725" y="308292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1908175" y="3932238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Partitioned Scheduling</a:t>
            </a:r>
          </a:p>
        </p:txBody>
      </p:sp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Bin-packing algorithms: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– The problem concerns packing objects of varying sizes in boxes (”bins”) with the objective of minimizing number of used boxes.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Application to multiprocessor systems: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– Bins are represented by processors and objects by tasks.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– The decision whether a processor is ”full” or not is derived from a utilization-based feasibility test.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– Independent, periodic tasks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– Preemptive, uniprocessor scheduling (RM)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038" y="-152400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As Moore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law goes on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557338"/>
            <a:ext cx="7913688" cy="24479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charset="-122"/>
              </a:rPr>
              <a:t>Number of transistor/chip doubles every 18 to 24 mm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1989138"/>
            <a:ext cx="6840537" cy="4578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Partitioned scheduling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Complexity of schedulability analysis for partitioned scheduling: (Leung &amp; Whitehead, 1982)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The problem of deciding whether a task set is schedulable on </a:t>
            </a:r>
            <a:r>
              <a:rPr lang="en-US" altLang="zh-CN" i="1" smtClean="0">
                <a:ea typeface="宋体" charset="-122"/>
              </a:rPr>
              <a:t>m </a:t>
            </a:r>
            <a:r>
              <a:rPr lang="en-US" altLang="zh-CN" smtClean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lvl="1"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Example: RMFF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Rate-Monotonic-First-Fit (RMFF): (</a:t>
            </a:r>
            <a:r>
              <a:rPr lang="en-US" altLang="zh-CN" dirty="0" err="1" smtClean="0">
                <a:ea typeface="宋体" charset="-122"/>
              </a:rPr>
              <a:t>Dhall</a:t>
            </a:r>
            <a:r>
              <a:rPr lang="en-US" altLang="zh-CN" dirty="0" smtClean="0">
                <a:ea typeface="宋体" charset="-122"/>
              </a:rPr>
              <a:t> and Liu, 1978)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Let the processors be indexed as 1, 2, …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Assign the tasks in the order of increasing periods (that is, RM order).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For each task Ti, choose the lowest previously-used processor </a:t>
            </a:r>
            <a:r>
              <a:rPr lang="en-US" altLang="zh-CN" i="1" dirty="0" smtClean="0">
                <a:ea typeface="宋体" charset="-122"/>
              </a:rPr>
              <a:t>j </a:t>
            </a:r>
            <a:r>
              <a:rPr lang="en-US" altLang="zh-CN" dirty="0" smtClean="0">
                <a:ea typeface="宋体" charset="-122"/>
              </a:rPr>
              <a:t>such that Ti, together with all tasks that have already been assigned to processor j, can be feasibly scheduled according to the utilization-based RM-feasibility test.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Additional processors are added if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12213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Our 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At each instant, the highest-priority jobs that are eligible to execute are selected for execution upon the available processors.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 processor is never left idle while an active job exists (unless migration constraints prevent the task from executing on the idle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Additional </a:t>
            </a:r>
            <a:r>
              <a:rPr lang="it-IT" altLang="zh-CN" dirty="0" smtClean="0">
                <a:ea typeface="宋体" charset="-122"/>
              </a:rPr>
              <a:t>Assumptions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 dirty="0" smtClean="0">
                <a:ea typeface="宋体" charset="-122"/>
              </a:rPr>
              <a:t>Independent tasks</a:t>
            </a:r>
          </a:p>
          <a:p>
            <a:pPr eaLnBrk="1" hangingPunct="1"/>
            <a:r>
              <a:rPr lang="it-IT" altLang="zh-CN" dirty="0" smtClean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For global schedulers, a preempted task can resume its execution on a different processor with 0 overhead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Cost of preemption/migration integrated into task WCET</a:t>
            </a:r>
          </a:p>
          <a:p>
            <a:pPr eaLnBrk="1" hangingPunct="1"/>
            <a:r>
              <a:rPr lang="it-IT" altLang="zh-CN" dirty="0" smtClean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 smtClean="0">
                <a:ea typeface="宋体" charset="-122"/>
              </a:rPr>
              <a:t>the same job cannot be </a:t>
            </a:r>
            <a:r>
              <a:rPr lang="it-IT" altLang="zh-CN" i="1" dirty="0" smtClean="0">
                <a:ea typeface="宋体" charset="-122"/>
              </a:rPr>
              <a:t>simultaneously</a:t>
            </a:r>
            <a:r>
              <a:rPr lang="it-IT" altLang="zh-CN" dirty="0" smtClean="0">
                <a:ea typeface="宋体" charset="-122"/>
              </a:rPr>
              <a:t> executed on more than one processor</a:t>
            </a:r>
          </a:p>
          <a:p>
            <a:pPr eaLnBrk="1" hangingPunct="1"/>
            <a:endParaRPr lang="it-IT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Source of Difficulty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 smtClean="0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 smtClean="0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 smtClean="0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 smtClean="0">
                <a:ea typeface="宋体" charset="-122"/>
              </a:rPr>
              <a:t> [Liu</a:t>
            </a:r>
            <a:r>
              <a:rPr lang="it-IT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mtClean="0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906713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2906713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2906713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2032000" y="4383088"/>
            <a:ext cx="6016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2041525" y="5019675"/>
            <a:ext cx="6016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2041525" y="5684838"/>
            <a:ext cx="6016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5641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3409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3411538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3398838" y="46212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4994275" y="46212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876300" y="-228600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Global scheduling example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6477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6477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477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30225" y="2362200"/>
            <a:ext cx="4329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zh-CN" sz="2000">
                <a:ea typeface="宋体" charset="-122"/>
              </a:rPr>
              <a:t>Global queue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(ordered according to a given policy)</a:t>
            </a:r>
            <a:endParaRPr lang="it-IT" altLang="zh-CN" sz="200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4495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5562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5562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5562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14400" y="5573713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rgbClr val="3333CC"/>
                </a:solidFill>
                <a:ea typeface="宋体" charset="-122"/>
              </a:rPr>
              <a:t>The first m tasks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3276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3352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3886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2667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2057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1447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838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3962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2133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1524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6477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6477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6477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4495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5562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562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5562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914400" y="5573713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rgbClr val="3333CC"/>
                </a:solidFill>
                <a:ea typeface="宋体" charset="-122"/>
              </a:rPr>
              <a:t>When a task finishes its execution, the next one in the queue is scheduled on the available CPU</a:t>
            </a:r>
          </a:p>
        </p:txBody>
      </p:sp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3276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3352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3886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2667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2057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1447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838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962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2133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1524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2667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38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10" name="Text Box 43"/>
          <p:cNvSpPr txBox="1">
            <a:spLocks noChangeArrowheads="1"/>
          </p:cNvSpPr>
          <p:nvPr/>
        </p:nvSpPr>
        <p:spPr bwMode="auto">
          <a:xfrm>
            <a:off x="530225" y="2362200"/>
            <a:ext cx="4329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zh-CN" sz="2000">
                <a:ea typeface="宋体" charset="-122"/>
              </a:rPr>
              <a:t>Global queue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(ordered according to a given policy)</a:t>
            </a:r>
            <a:endParaRPr lang="it-IT" altLang="zh-CN" sz="2000">
              <a:ea typeface="宋体" charset="-122"/>
            </a:endParaRPr>
          </a:p>
        </p:txBody>
      </p:sp>
      <p:sp>
        <p:nvSpPr>
          <p:cNvPr id="71711" name="标题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7" name="Rectangle 3"/>
          <p:cNvSpPr txBox="1">
            <a:spLocks noChangeArrowheads="1"/>
          </p:cNvSpPr>
          <p:nvPr/>
        </p:nvSpPr>
        <p:spPr bwMode="auto">
          <a:xfrm>
            <a:off x="876300" y="-228600"/>
            <a:ext cx="723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000" kern="0">
                <a:solidFill>
                  <a:srgbClr val="000000"/>
                </a:solidFill>
                <a:latin typeface="+mj-lt"/>
                <a:ea typeface="宋体" charset="-122"/>
                <a:cs typeface="+mj-cs"/>
              </a:rPr>
              <a:t>Global scheduling example</a:t>
            </a:r>
            <a:endParaRPr lang="it-IT" altLang="zh-CN" sz="4000" kern="0" dirty="0">
              <a:solidFill>
                <a:srgbClr val="000000"/>
              </a:solidFill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6477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6477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6477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4495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5562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5562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5562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4" name="Text Box 14"/>
          <p:cNvSpPr txBox="1">
            <a:spLocks noChangeArrowheads="1"/>
          </p:cNvSpPr>
          <p:nvPr/>
        </p:nvSpPr>
        <p:spPr bwMode="auto">
          <a:xfrm>
            <a:off x="914400" y="5573713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rgbClr val="3333CC"/>
                </a:solidFill>
                <a:ea typeface="宋体" charset="-122"/>
              </a:rPr>
              <a:t>When a higher priority task arrives, it preempts the task with lowest priority among the executing ones</a:t>
            </a:r>
          </a:p>
        </p:txBody>
      </p:sp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838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2743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38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2362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2726" name="Text Box 47"/>
          <p:cNvSpPr txBox="1">
            <a:spLocks noChangeArrowheads="1"/>
          </p:cNvSpPr>
          <p:nvPr/>
        </p:nvSpPr>
        <p:spPr bwMode="auto">
          <a:xfrm>
            <a:off x="530225" y="2362200"/>
            <a:ext cx="4329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zh-CN" sz="2000">
                <a:ea typeface="宋体" charset="-122"/>
              </a:rPr>
              <a:t>Global queue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(ordered according to a given policy)</a:t>
            </a:r>
            <a:endParaRPr lang="it-IT" altLang="zh-CN" sz="2000">
              <a:ea typeface="宋体" charset="-122"/>
            </a:endParaRPr>
          </a:p>
        </p:txBody>
      </p:sp>
      <p:sp>
        <p:nvSpPr>
          <p:cNvPr id="72727" name="标题 1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 bwMode="auto">
          <a:xfrm>
            <a:off x="876300" y="-228600"/>
            <a:ext cx="723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000" kern="0">
                <a:solidFill>
                  <a:srgbClr val="000000"/>
                </a:solidFill>
                <a:latin typeface="+mj-lt"/>
                <a:ea typeface="宋体" charset="-122"/>
                <a:cs typeface="+mj-cs"/>
              </a:rPr>
              <a:t>Global scheduling example</a:t>
            </a:r>
            <a:endParaRPr lang="it-IT" altLang="zh-CN" sz="4000" kern="0" dirty="0">
              <a:solidFill>
                <a:srgbClr val="000000"/>
              </a:solidFill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6477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6477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6477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7391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4495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5562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5562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5562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5" name="Text Box 13"/>
          <p:cNvSpPr txBox="1">
            <a:spLocks noChangeArrowheads="1"/>
          </p:cNvSpPr>
          <p:nvPr/>
        </p:nvSpPr>
        <p:spPr bwMode="auto">
          <a:xfrm>
            <a:off x="914400" y="5573713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rgbClr val="3333CC"/>
                </a:solidFill>
                <a:ea typeface="宋体" charset="-122"/>
              </a:rPr>
              <a:t>When another task ends its execution, the preempted task can resume its execution</a:t>
            </a:r>
          </a:p>
        </p:txBody>
      </p:sp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3276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3352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3886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2667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2057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1447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838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3962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2667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1524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2743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7391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3886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2133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7391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39" name="Text Box 47"/>
          <p:cNvSpPr txBox="1">
            <a:spLocks noChangeArrowheads="1"/>
          </p:cNvSpPr>
          <p:nvPr/>
        </p:nvSpPr>
        <p:spPr bwMode="auto">
          <a:xfrm>
            <a:off x="762000" y="4354513"/>
            <a:ext cx="3927475" cy="104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ea typeface="宋体" charset="-122"/>
              </a:rPr>
              <a:t>Task </a:t>
            </a:r>
            <a:r>
              <a:rPr lang="en-US" altLang="zh-CN" sz="28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8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r>
              <a:rPr lang="en-US" altLang="zh-CN" sz="28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 </a:t>
            </a:r>
            <a:r>
              <a:rPr lang="en-US" altLang="zh-CN" sz="2800" kern="0">
                <a:solidFill>
                  <a:sysClr val="windowText" lastClr="000000"/>
                </a:solidFill>
                <a:ea typeface="宋体" charset="-122"/>
              </a:rPr>
              <a:t>“migrated” from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ea typeface="宋体" charset="-122"/>
              </a:rPr>
              <a:t>CPU3 to CPU1</a:t>
            </a:r>
            <a:endParaRPr lang="it-IT" altLang="zh-CN" sz="28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63" name="Text Box 48"/>
          <p:cNvSpPr txBox="1">
            <a:spLocks noChangeArrowheads="1"/>
          </p:cNvSpPr>
          <p:nvPr/>
        </p:nvSpPr>
        <p:spPr bwMode="auto">
          <a:xfrm>
            <a:off x="530225" y="2362200"/>
            <a:ext cx="4329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altLang="zh-CN" sz="2000">
                <a:ea typeface="宋体" charset="-122"/>
              </a:rPr>
              <a:t>Global queue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(ordered according to a given policy)</a:t>
            </a:r>
            <a:endParaRPr lang="it-IT" altLang="zh-CN" sz="2000">
              <a:ea typeface="宋体" charset="-122"/>
            </a:endParaRPr>
          </a:p>
        </p:txBody>
      </p:sp>
      <p:sp>
        <p:nvSpPr>
          <p:cNvPr id="73764" name="标题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2" name="Rectangle 3"/>
          <p:cNvSpPr txBox="1">
            <a:spLocks noChangeArrowheads="1"/>
          </p:cNvSpPr>
          <p:nvPr/>
        </p:nvSpPr>
        <p:spPr bwMode="auto">
          <a:xfrm>
            <a:off x="876300" y="-228600"/>
            <a:ext cx="723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000" kern="0">
                <a:solidFill>
                  <a:srgbClr val="000000"/>
                </a:solidFill>
                <a:latin typeface="+mj-lt"/>
                <a:ea typeface="宋体" charset="-122"/>
                <a:cs typeface="+mj-cs"/>
              </a:rPr>
              <a:t>Global scheduling example</a:t>
            </a:r>
            <a:endParaRPr lang="it-IT" altLang="zh-CN" sz="4000" kern="0" dirty="0">
              <a:solidFill>
                <a:srgbClr val="000000"/>
              </a:solidFill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  <p:bldP spid="13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Global scheduling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 </a:t>
            </a:r>
            <a:r>
              <a:rPr lang="en-US" altLang="zh-CN" i="1" smtClean="0">
                <a:ea typeface="宋体" charset="-122"/>
              </a:rPr>
              <a:t>m</a:t>
            </a:r>
            <a:r>
              <a:rPr lang="en-US" altLang="zh-CN" smtClean="0">
                <a:ea typeface="宋体" charset="-122"/>
              </a:rPr>
              <a:t> highest priority ready jobs are always executing </a:t>
            </a:r>
          </a:p>
          <a:p>
            <a:pPr eaLnBrk="1" hangingPunct="1"/>
            <a:r>
              <a:rPr lang="it-IT" altLang="zh-CN" b="1" smtClean="0">
                <a:ea typeface="宋体" charset="-122"/>
              </a:rPr>
              <a:t>Work-conserving</a:t>
            </a:r>
            <a:r>
              <a:rPr lang="it-IT" altLang="zh-CN" smtClean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smtClean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grpSp>
        <p:nvGrpSpPr>
          <p:cNvPr id="74756" name="Group 8"/>
          <p:cNvGrpSpPr>
            <a:grpSpLocks/>
          </p:cNvGrpSpPr>
          <p:nvPr/>
        </p:nvGrpSpPr>
        <p:grpSpPr bwMode="auto">
          <a:xfrm>
            <a:off x="1763713" y="3644900"/>
            <a:ext cx="4537075" cy="2447925"/>
            <a:chOff x="1701" y="845"/>
            <a:chExt cx="3554" cy="1859"/>
          </a:xfrm>
        </p:grpSpPr>
        <p:sp>
          <p:nvSpPr>
            <p:cNvPr id="74757" name="Rectangle 9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58" name="Oval 10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it-IT" altLang="zh-CN" sz="12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74759" name="Oval 11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it-IT" altLang="zh-CN" sz="12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74760" name="Oval 12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it-IT" altLang="zh-CN" sz="12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2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2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4761" name="Rectangle 13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sz="1800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sz="1800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62" name="Rectangle 14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63" name="Rectangle 15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64" name="Rectangle 16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sz="1800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sz="1800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65" name="Rectangle 17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sz="1800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sz="1800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66" name="Line 18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7" name="Line 19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8" name="Line 20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9" name="Line 21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70" name="Rectangle 22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1" name="Rectangle 23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72" name="Rectangle 24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3" name="Rectangle 25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4" name="Rectangle 26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5" name="Rectangle 27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6" name="Rectangle 28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4777" name="Rectangle 29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78" name="Rectangle 30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79" name="Rectangle 31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74780" name="Rectangle 32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baseline="-25000">
                  <a:solidFill>
                    <a:srgbClr val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>
                <a:solidFill>
                  <a:srgbClr val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charset="-122"/>
              </a:rPr>
              <a:t>…</a:t>
            </a:r>
            <a:r>
              <a:rPr lang="it-IT" altLang="zh-CN" smtClean="0">
                <a:ea typeface="宋体" charset="-122"/>
              </a:rPr>
              <a:t>heating becomes a problem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493713" y="1166813"/>
            <a:ext cx="79121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ea typeface="宋体" charset="-122"/>
              </a:rPr>
              <a:t>P </a:t>
            </a:r>
            <a:r>
              <a:rPr lang="en-US" altLang="zh-CN">
                <a:ea typeface="宋体" charset="-122"/>
                <a:sym typeface="Wingdings" pitchFamily="2" charset="2"/>
              </a:rPr>
              <a:t> V  f: </a:t>
            </a:r>
            <a:r>
              <a:rPr lang="en-US" altLang="zh-CN">
                <a:ea typeface="宋体" charset="-122"/>
              </a:rPr>
              <a:t>Clock speed limited to less than 4 GHz</a:t>
            </a:r>
          </a:p>
        </p:txBody>
      </p:sp>
      <p:grpSp>
        <p:nvGrpSpPr>
          <p:cNvPr id="1029" name="Group 83"/>
          <p:cNvGrpSpPr>
            <a:grpSpLocks/>
          </p:cNvGrpSpPr>
          <p:nvPr/>
        </p:nvGrpSpPr>
        <p:grpSpPr bwMode="auto">
          <a:xfrm>
            <a:off x="685800" y="2051050"/>
            <a:ext cx="7778750" cy="4464050"/>
            <a:chOff x="520" y="1389"/>
            <a:chExt cx="4900" cy="2812"/>
          </a:xfrm>
        </p:grpSpPr>
        <p:graphicFrame>
          <p:nvGraphicFramePr>
            <p:cNvPr id="102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Microsoft Graph 图表" r:id="rId4" imgW="6096000" imgH="4067175" progId="MSGraph.Chart.8">
                    <p:embed followColorScheme="full"/>
                  </p:oleObj>
                </mc:Choice>
                <mc:Fallback>
                  <p:oleObj name="Microsoft Graph 图表" r:id="rId4" imgW="6096000" imgH="4067175" progId="MSGraph.Chart.8">
                    <p:embed followColorScheme="full"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 smtClean="0">
                <a:ea typeface="宋体" charset="-122"/>
              </a:rPr>
              <a:t>Global (work-conserving) and partitioned </a:t>
            </a:r>
            <a:r>
              <a:rPr lang="en-US" altLang="zh-CN" sz="3200" dirty="0" smtClean="0">
                <a:ea typeface="宋体" charset="-122"/>
              </a:rPr>
              <a:t>scheduling algorithms </a:t>
            </a:r>
            <a:r>
              <a:rPr lang="it-IT" altLang="zh-CN" sz="3200" dirty="0" smtClean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 smtClean="0">
                <a:ea typeface="宋体" charset="-122"/>
              </a:rPr>
              <a:t>There are </a:t>
            </a:r>
            <a:r>
              <a:rPr lang="en-US" altLang="zh-CN" sz="2800" dirty="0" err="1" smtClean="0">
                <a:ea typeface="宋体" charset="-122"/>
              </a:rPr>
              <a:t>tasksets</a:t>
            </a:r>
            <a:r>
              <a:rPr lang="en-US" altLang="zh-CN" sz="2800" dirty="0" smtClean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 smtClean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Global </a:t>
            </a:r>
            <a:r>
              <a:rPr lang="en-US" altLang="zh-CN" dirty="0" err="1" smtClean="0">
                <a:ea typeface="宋体" charset="-122"/>
              </a:rPr>
              <a:t>vs</a:t>
            </a:r>
            <a:r>
              <a:rPr lang="en-US" altLang="zh-CN" dirty="0" smtClean="0">
                <a:ea typeface="宋体" charset="-122"/>
              </a:rPr>
              <a:t> Partitioned (FP)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59825" cy="2590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 err="1" smtClean="0">
                <a:ea typeface="宋体" charset="-122"/>
              </a:rPr>
              <a:t>taskset</a:t>
            </a:r>
            <a:r>
              <a:rPr lang="en-US" altLang="zh-CN" dirty="0" smtClean="0">
                <a:ea typeface="宋体" charset="-122"/>
              </a:rPr>
              <a:t> schedulable with global scheduling, but not partitioned scheduling</a:t>
            </a:r>
          </a:p>
          <a:p>
            <a:pPr lvl="1" eaLnBrk="1" hangingPunct="1"/>
            <a:r>
              <a:rPr lang="en-US" altLang="zh-CN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1 </a:t>
            </a:r>
            <a:r>
              <a:rPr lang="en-US" altLang="zh-CN" dirty="0" smtClean="0">
                <a:ea typeface="宋体" charset="-122"/>
              </a:rPr>
              <a:t>=(1,2);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2 </a:t>
            </a:r>
            <a:r>
              <a:rPr lang="en-US" altLang="zh-CN" dirty="0" smtClean="0">
                <a:ea typeface="宋体" charset="-122"/>
              </a:rPr>
              <a:t>=(2,3); </a:t>
            </a:r>
            <a:r>
              <a:rPr lang="en-US" altLang="zh-CN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 smtClean="0">
                <a:ea typeface="宋体" charset="-122"/>
              </a:rPr>
              <a:t>3 </a:t>
            </a:r>
            <a:r>
              <a:rPr lang="en-US" altLang="zh-CN" dirty="0" smtClean="0">
                <a:ea typeface="宋体" charset="-122"/>
              </a:rPr>
              <a:t>=(2,3)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Global FP scheduling w/ priority assignment p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One possible execution trace (another legal trace is for T1 to always stay on Processor 1):</a:t>
            </a: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Also feasible </a:t>
            </a:r>
            <a:r>
              <a:rPr lang="en-US" altLang="zh-CN" dirty="0" smtClean="0">
                <a:ea typeface="宋体" charset="-122"/>
              </a:rPr>
              <a:t>for priority assignment p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3</a:t>
            </a:r>
            <a:endParaRPr lang="it-IT" altLang="zh-CN" dirty="0" smtClean="0">
              <a:ea typeface="宋体" charset="-122"/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3733800"/>
            <a:ext cx="8412163" cy="193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Global </a:t>
            </a:r>
            <a:r>
              <a:rPr lang="en-US" altLang="zh-CN" dirty="0" err="1" smtClean="0">
                <a:ea typeface="宋体" charset="-122"/>
              </a:rPr>
              <a:t>vs</a:t>
            </a:r>
            <a:r>
              <a:rPr lang="en-US" altLang="zh-CN" dirty="0" smtClean="0">
                <a:ea typeface="宋体" charset="-122"/>
              </a:rPr>
              <a:t> Partitioned (FP)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9100" y="1119188"/>
            <a:ext cx="8137525" cy="50403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 err="1" smtClean="0">
                <a:ea typeface="宋体" charset="-122"/>
              </a:rPr>
              <a:t>taskset</a:t>
            </a:r>
            <a:r>
              <a:rPr lang="en-US" altLang="zh-CN" dirty="0" smtClean="0">
                <a:ea typeface="宋体" charset="-122"/>
              </a:rPr>
              <a:t> schedulable with partitioned scheduling, but not global scheduling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Example: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=(4,6);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=(7,12)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; t</a:t>
            </a:r>
            <a:r>
              <a:rPr lang="en-US" altLang="zh-CN" sz="2400" baseline="-25000" dirty="0" smtClean="0">
                <a:ea typeface="宋体" charset="-122"/>
              </a:rPr>
              <a:t>3</a:t>
            </a:r>
            <a:r>
              <a:rPr lang="en-US" altLang="zh-CN" sz="2400" dirty="0" smtClean="0">
                <a:ea typeface="宋体" charset="-122"/>
              </a:rPr>
              <a:t>=(4,12);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 t</a:t>
            </a:r>
            <a:r>
              <a:rPr lang="en-US" altLang="zh-CN" sz="2400" baseline="-25000" dirty="0" smtClean="0">
                <a:ea typeface="宋体" charset="-122"/>
              </a:rPr>
              <a:t>4</a:t>
            </a:r>
            <a:r>
              <a:rPr lang="en-US" altLang="zh-CN" sz="2400" dirty="0" smtClean="0">
                <a:ea typeface="宋体" charset="-122"/>
              </a:rPr>
              <a:t>=(10,24),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 and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3 </a:t>
            </a:r>
            <a:r>
              <a:rPr lang="en-US" altLang="zh-CN" sz="2400" dirty="0" smtClean="0">
                <a:ea typeface="宋体" charset="-122"/>
              </a:rPr>
              <a:t>are assigned to Processor 1;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2400" dirty="0" smtClean="0">
                <a:ea typeface="宋体" charset="-122"/>
              </a:rPr>
              <a:t> and </a:t>
            </a:r>
            <a:r>
              <a:rPr lang="en-US" altLang="zh-CN" sz="2400" dirty="0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4 </a:t>
            </a:r>
            <a:r>
              <a:rPr lang="en-US" altLang="zh-CN" sz="2400" dirty="0" smtClean="0">
                <a:ea typeface="宋体" charset="-122"/>
              </a:rPr>
              <a:t>are assigned to Processor 2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Execution trace w/ partitioned FP scheduling w/ RM priority assignment (p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4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ea typeface="宋体" charset="-122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33900"/>
            <a:ext cx="8569325" cy="156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Global </a:t>
            </a:r>
            <a:r>
              <a:rPr lang="en-US" altLang="zh-CN" dirty="0" err="1" smtClean="0">
                <a:ea typeface="宋体" charset="-122"/>
              </a:rPr>
              <a:t>vs</a:t>
            </a:r>
            <a:r>
              <a:rPr lang="en-US" altLang="zh-CN" dirty="0" smtClean="0">
                <a:ea typeface="宋体" charset="-122"/>
              </a:rPr>
              <a:t> Partitioned (FP)</a:t>
            </a:r>
          </a:p>
        </p:txBody>
      </p:sp>
      <p:sp>
        <p:nvSpPr>
          <p:cNvPr id="78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Global FP scheduling w/ priority assignment p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3</a:t>
            </a:r>
            <a:r>
              <a:rPr lang="en-US" altLang="zh-CN" dirty="0" smtClean="0">
                <a:ea typeface="宋体" charset="-122"/>
              </a:rPr>
              <a:t>&gt;p</a:t>
            </a:r>
            <a:r>
              <a:rPr lang="en-US" altLang="zh-CN" baseline="-25000" dirty="0" smtClean="0">
                <a:ea typeface="宋体" charset="-122"/>
              </a:rPr>
              <a:t>4</a:t>
            </a:r>
            <a:r>
              <a:rPr lang="en-US" altLang="zh-CN" dirty="0" smtClean="0">
                <a:ea typeface="宋体" charset="-122"/>
              </a:rPr>
              <a:t>: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3544888"/>
            <a:ext cx="8802687" cy="221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619250" y="2438400"/>
            <a:ext cx="5907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=(4,6); 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=(7,12)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; t</a:t>
            </a:r>
            <a:r>
              <a:rPr lang="en-US" altLang="zh-CN" baseline="-2500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=(4,12);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  <a:ea typeface="宋体" charset="-122"/>
              </a:rPr>
              <a:t>4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=(10,24)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85850"/>
            <a:ext cx="8759825" cy="57721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Dhall’s</a:t>
            </a:r>
            <a:r>
              <a:rPr lang="en-US" altLang="zh-CN" dirty="0" smtClean="0">
                <a:ea typeface="宋体" charset="-122"/>
              </a:rPr>
              <a:t> effect: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With RM, DM and EDF, some low-utilization task sets can be </a:t>
            </a:r>
            <a:r>
              <a:rPr lang="en-US" altLang="zh-CN" dirty="0" err="1" smtClean="0">
                <a:ea typeface="宋体" charset="-122"/>
              </a:rPr>
              <a:t>unschedulable</a:t>
            </a:r>
            <a:r>
              <a:rPr lang="en-US" altLang="zh-CN" dirty="0" smtClean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Dependence on relative priority ordering: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 smtClean="0">
                <a:ea typeface="宋体" charset="-122"/>
              </a:rPr>
              <a:t>schedulability</a:t>
            </a:r>
            <a:r>
              <a:rPr lang="en-US" altLang="zh-CN" dirty="0" smtClean="0">
                <a:ea typeface="宋体" charset="-122"/>
              </a:rPr>
              <a:t> for a lower-priority task.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Hard-to-find critical instant: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 critical instant does not always occur when a task arrives at the same time as all its higher-priority tasks.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Dhall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effect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grpSp>
        <p:nvGrpSpPr>
          <p:cNvPr id="80900" name="Group 2"/>
          <p:cNvGrpSpPr>
            <a:grpSpLocks/>
          </p:cNvGrpSpPr>
          <p:nvPr/>
        </p:nvGrpSpPr>
        <p:grpSpPr bwMode="auto">
          <a:xfrm>
            <a:off x="762000" y="2774950"/>
            <a:ext cx="7696200" cy="2493963"/>
            <a:chOff x="480" y="2365"/>
            <a:chExt cx="4848" cy="1571"/>
          </a:xfrm>
        </p:grpSpPr>
        <p:pic>
          <p:nvPicPr>
            <p:cNvPr id="80906" name="Picture 3" descr="Baker_task_set_example_deadline_mis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2365"/>
              <a:ext cx="4848" cy="1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368" y="3552"/>
              <a:ext cx="624" cy="2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ea typeface="宋体" charset="-122"/>
                </a:rPr>
                <a:t>T</a:t>
              </a:r>
              <a:endParaRPr lang="it-IT" altLang="zh-CN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</p:grp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579438" y="1371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it-IT" altLang="zh-CN" sz="2800">
                <a:solidFill>
                  <a:srgbClr val="000000"/>
                </a:solidFill>
                <a:ea typeface="宋体" charset="-122"/>
              </a:rPr>
              <a:t>Example: m processors, n=m+1 tasks, 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D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it-IT" altLang="zh-CN" sz="2800">
                <a:solidFill>
                  <a:srgbClr val="000000"/>
                </a:solidFill>
                <a:ea typeface="宋体" charset="-122"/>
              </a:rPr>
              <a:t> = T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1 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,…, 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m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= (1,T-1)		</a:t>
            </a:r>
            <a:r>
              <a:rPr lang="en-US" altLang="zh-CN" sz="28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m+1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 = (T,T)</a:t>
            </a:r>
            <a:endParaRPr lang="en-US" altLang="zh-CN" sz="2800" baseline="-25000">
              <a:solidFill>
                <a:srgbClr val="000000"/>
              </a:solidFill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it-IT" altLang="zh-CN" sz="5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69900" y="5116513"/>
            <a:ext cx="7988300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charset="-122"/>
              </a:rPr>
              <a:t>Global RM/DM/EDF can fail at very low utilization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charset="-122"/>
              </a:rPr>
              <a:t>One solution: assign higher priority to tasks with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宋体" charset="-122"/>
              </a:rPr>
              <a:t>higher utilization </a:t>
            </a:r>
            <a:endParaRPr lang="it-IT" altLang="zh-CN" sz="2800" dirty="0">
              <a:solidFill>
                <a:srgbClr val="000000"/>
              </a:solidFill>
              <a:latin typeface="+mn-lt"/>
              <a:ea typeface="宋体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010400" y="3973513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>
            <a:off x="5943600" y="3440113"/>
            <a:ext cx="1360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MISS</a:t>
            </a:r>
            <a:endParaRPr lang="it-IT" altLang="zh-CN" sz="2000">
              <a:ea typeface="宋体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987675" y="2997200"/>
            <a:ext cx="1477963" cy="9255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1800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1800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1800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sz="1800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sz="1800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sz="1800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Assignment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Impact of relative priority ordering: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Response time of a task depends on the relative priority ordering of higher-priority tasks</a:t>
            </a:r>
          </a:p>
          <a:p>
            <a:pPr lvl="2" eaLnBrk="1" hangingPunct="1"/>
            <a:r>
              <a:rPr lang="en-US" altLang="zh-CN" smtClean="0">
                <a:ea typeface="宋体" charset="-122"/>
              </a:rPr>
              <a:t>Not true for a uniprocessor system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This means that well-known uniprocessor methods for finding optimal priority assignments (e.g., Audsley, 1991) cannot be applied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New methods for constructing optimal multiprocessor priority assignments are needed!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Assignment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16038"/>
            <a:ext cx="85661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Assignment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Priority Assignment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Keeping Moore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law alive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Exploit the immense number of transistors in other ways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Reduce gate sizes while keeping CPU frequency relatively low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Use a higher number of slower logic gates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In other words: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900113" y="4652963"/>
            <a:ext cx="7705725" cy="1079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ea typeface="宋体" charset="-122"/>
              </a:rPr>
              <a:t>Switch to Multicore processor!</a:t>
            </a:r>
            <a:endParaRPr lang="it-IT" altLang="zh-CN" sz="4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Feasibility Test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Avoiding </a:t>
            </a:r>
            <a:r>
              <a:rPr lang="en-US" altLang="zh-CN" dirty="0" err="1" smtClean="0">
                <a:ea typeface="宋体" charset="-122"/>
              </a:rPr>
              <a:t>Dhall’s</a:t>
            </a:r>
            <a:r>
              <a:rPr lang="en-US" altLang="zh-CN" dirty="0" smtClean="0">
                <a:ea typeface="宋体" charset="-122"/>
              </a:rPr>
              <a:t> effect</a:t>
            </a:r>
          </a:p>
        </p:txBody>
      </p:sp>
      <p:sp>
        <p:nvSpPr>
          <p:cNvPr id="870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583613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Hard-to-find critical instant</a:t>
            </a:r>
            <a:endParaRPr lang="zh-CN" altLang="zh-CN" dirty="0" smtClean="0">
              <a:ea typeface="宋体" charset="-122"/>
            </a:endParaRP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A critical instant does not always occur when a task arrives at the same time as all its higher-priority tasks.</a:t>
            </a:r>
          </a:p>
          <a:p>
            <a:pPr lvl="1" eaLnBrk="1" hangingPunct="1"/>
            <a:r>
              <a:rPr lang="en-US" altLang="zh-CN" sz="2800" dirty="0" smtClean="0">
                <a:ea typeface="宋体" charset="-122"/>
              </a:rPr>
              <a:t>Finding the critical instant is a difficult problem</a:t>
            </a:r>
          </a:p>
          <a:p>
            <a:pPr lvl="1" eaLnBrk="1" hangingPunct="1"/>
            <a:r>
              <a:rPr lang="en-US" altLang="zh-CN" sz="2800" dirty="0" smtClean="0">
                <a:ea typeface="宋体" charset="-122"/>
              </a:rPr>
              <a:t>Recall that knowledge about the critical instant is a fundamental property in </a:t>
            </a:r>
            <a:r>
              <a:rPr lang="en-US" altLang="zh-CN" sz="2800" dirty="0" err="1" smtClean="0">
                <a:ea typeface="宋体" charset="-122"/>
              </a:rPr>
              <a:t>uniprocessor</a:t>
            </a:r>
            <a:r>
              <a:rPr lang="en-US" altLang="zh-CN" sz="2800" dirty="0" smtClean="0">
                <a:ea typeface="宋体" charset="-122"/>
              </a:rPr>
              <a:t> feasibility tests.</a:t>
            </a:r>
          </a:p>
          <a:p>
            <a:pPr eaLnBrk="1" hangingPunct="1"/>
            <a:r>
              <a:rPr lang="en-US" altLang="zh-CN" sz="3200" dirty="0" smtClean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sz="2800" dirty="0" smtClean="0">
                <a:ea typeface="宋体" charset="-122"/>
              </a:rPr>
              <a:t>New methods for constructing effective multiprocessor feasibility tests are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Critical-Instant Example</a:t>
            </a:r>
            <a:endParaRPr lang="zh-CN" altLang="zh-CN" dirty="0" smtClean="0">
              <a:ea typeface="宋体" charset="-122"/>
            </a:endParaRPr>
          </a:p>
        </p:txBody>
      </p:sp>
      <p:sp>
        <p:nvSpPr>
          <p:cNvPr id="89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1085850"/>
            <a:ext cx="8682038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 smtClean="0"/>
              <a:t>Anomaly 1</a:t>
            </a:r>
          </a:p>
          <a:p>
            <a:pPr lvl="1"/>
            <a:r>
              <a:rPr lang="en-US" altLang="zh-CN" sz="3000" dirty="0" smtClean="0"/>
              <a:t>Decrease in processor demand from higher-priority tasks can </a:t>
            </a:r>
            <a:r>
              <a:rPr lang="en-US" altLang="zh-CN" sz="3000" i="1" dirty="0" smtClean="0"/>
              <a:t>increase the interference on a lower-priority task because of </a:t>
            </a:r>
            <a:r>
              <a:rPr lang="en-US" altLang="zh-CN" sz="3000" dirty="0" smtClean="0"/>
              <a:t>change in the time when the tasks execute</a:t>
            </a:r>
          </a:p>
          <a:p>
            <a:r>
              <a:rPr lang="en-US" altLang="zh-CN" sz="3200" b="1" dirty="0" smtClean="0"/>
              <a:t>Anomaly 2</a:t>
            </a:r>
          </a:p>
          <a:p>
            <a:pPr lvl="1"/>
            <a:r>
              <a:rPr lang="en-US" altLang="zh-CN" sz="3000" dirty="0" smtClean="0"/>
              <a:t>Decrease in processor demand of a task </a:t>
            </a:r>
            <a:r>
              <a:rPr lang="en-US" altLang="zh-CN" sz="3000" i="1" dirty="0" smtClean="0"/>
              <a:t>negatively affects the task </a:t>
            </a:r>
            <a:r>
              <a:rPr lang="en-US" altLang="zh-CN" sz="3000" dirty="0" smtClean="0"/>
              <a:t>itself because change in the task arrival times cause it to suffer more interference</a:t>
            </a:r>
            <a:endParaRPr lang="en-US" altLang="zh-CN" sz="3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25" y="1409700"/>
            <a:ext cx="87341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19300"/>
            <a:ext cx="8812213" cy="347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95400"/>
            <a:ext cx="8802649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8" y="5181600"/>
            <a:ext cx="8759825" cy="1219200"/>
          </a:xfrm>
        </p:spPr>
        <p:txBody>
          <a:bodyPr/>
          <a:lstStyle/>
          <a:p>
            <a:r>
              <a:rPr lang="en-US" altLang="zh-CN" dirty="0" smtClean="0"/>
              <a:t>Another example where the critical instant for task c </a:t>
            </a:r>
            <a:r>
              <a:rPr lang="en-US" altLang="zh-CN" dirty="0" smtClean="0">
                <a:ea typeface="宋体" charset="-122"/>
              </a:rPr>
              <a:t>does not occur at time 0 when it arrives at the same time as all its higher-priority tasks.</a:t>
            </a:r>
            <a:endParaRPr lang="zh-CN" altLang="en-US" dirty="0"/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81100"/>
            <a:ext cx="870744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2895600"/>
            <a:ext cx="5517587" cy="199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5595258" y="4193721"/>
            <a:ext cx="1298122" cy="360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3449" y="4623611"/>
            <a:ext cx="359863" cy="29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</a:rPr>
              <a:t>20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93380" y="4193721"/>
            <a:ext cx="1947183" cy="3605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rot="5400000" flipH="1" flipV="1">
            <a:off x="6604909" y="4265839"/>
            <a:ext cx="576943" cy="1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6892629" y="3256189"/>
            <a:ext cx="1298122" cy="3605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5400000" flipH="1" flipV="1">
            <a:off x="6603406" y="3327556"/>
            <a:ext cx="576943" cy="1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8190750" y="3256189"/>
            <a:ext cx="649812" cy="3605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</a:rPr>
              <a:t>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0631" y="4596567"/>
            <a:ext cx="359863" cy="29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</a:rPr>
              <a:t>23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5595258" y="3616779"/>
            <a:ext cx="1298874" cy="15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5400000" flipH="1" flipV="1">
            <a:off x="7903031" y="3327555"/>
            <a:ext cx="576943" cy="1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矩形标注 18"/>
          <p:cNvSpPr/>
          <p:nvPr/>
        </p:nvSpPr>
        <p:spPr bwMode="auto">
          <a:xfrm>
            <a:off x="7239000" y="2246376"/>
            <a:ext cx="1421631" cy="612648"/>
          </a:xfrm>
          <a:prstGeom prst="wedgeRectCallout">
            <a:avLst>
              <a:gd name="adj1" fmla="val 15499"/>
              <a:gd name="adj2" fmla="val 750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  <a:r>
              <a:rPr lang="en-US" altLang="zh-CN" sz="1800" dirty="0" smtClean="0"/>
              <a:t>’s deadline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/>
              <a:t>missed here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30375" y="2622550"/>
            <a:ext cx="6110288" cy="1536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6000" smtClean="0">
                <a:ea typeface="宋体" charset="-122"/>
              </a:rPr>
              <a:t>PFair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237413" cy="1143000"/>
          </a:xfrm>
        </p:spPr>
        <p:txBody>
          <a:bodyPr/>
          <a:lstStyle/>
          <a:p>
            <a:pPr eaLnBrk="1" hangingPunct="1"/>
            <a:r>
              <a:rPr lang="it-IT" altLang="zh-CN" dirty="0" smtClean="0">
                <a:ea typeface="宋体" charset="-122"/>
              </a:rPr>
              <a:t>Solution</a:t>
            </a:r>
          </a:p>
        </p:txBody>
      </p:sp>
      <p:sp>
        <p:nvSpPr>
          <p:cNvPr id="25606" name="AutoShape 4"/>
          <p:cNvSpPr>
            <a:spLocks noChangeArrowheads="1"/>
          </p:cNvSpPr>
          <p:nvPr/>
        </p:nvSpPr>
        <p:spPr bwMode="auto">
          <a:xfrm>
            <a:off x="4138613" y="2278063"/>
            <a:ext cx="504825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323850" y="2852738"/>
            <a:ext cx="81073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it-IT" altLang="zh-CN" sz="2800">
                <a:ea typeface="宋体" charset="-122"/>
              </a:rPr>
              <a:t>Denser chips with transistor operating at lower frequencies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4140200" y="4005263"/>
            <a:ext cx="504825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2411413" y="4725988"/>
            <a:ext cx="4321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it-IT" altLang="zh-CN" sz="3200">
                <a:ea typeface="宋体" charset="-122"/>
              </a:rPr>
              <a:t>MULTICORE SYSTEMS</a:t>
            </a:r>
          </a:p>
        </p:txBody>
      </p:sp>
      <p:pic>
        <p:nvPicPr>
          <p:cNvPr id="25611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4437063"/>
            <a:ext cx="19875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22"/>
          <p:cNvSpPr>
            <a:spLocks noChangeArrowheads="1"/>
          </p:cNvSpPr>
          <p:nvPr/>
        </p:nvSpPr>
        <p:spPr bwMode="auto">
          <a:xfrm>
            <a:off x="250825" y="5661025"/>
            <a:ext cx="216058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25613" name="Picture 23" descr="mpco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659563" y="4198938"/>
            <a:ext cx="2155825" cy="2038350"/>
          </a:xfrm>
          <a:noFill/>
        </p:spPr>
      </p:pic>
      <p:sp>
        <p:nvSpPr>
          <p:cNvPr id="25614" name="Rectangle 25"/>
          <p:cNvSpPr>
            <a:spLocks noChangeArrowheads="1"/>
          </p:cNvSpPr>
          <p:nvPr/>
        </p:nvSpPr>
        <p:spPr bwMode="auto">
          <a:xfrm>
            <a:off x="971550" y="1628775"/>
            <a:ext cx="76327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it-IT" altLang="zh-CN" sz="2800">
                <a:ea typeface="宋体" charset="-122"/>
              </a:rPr>
              <a:t>Use a higher number of slower logic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PFair</a:t>
            </a:r>
            <a:r>
              <a:rPr lang="en-US" altLang="zh-CN" dirty="0" smtClean="0">
                <a:ea typeface="宋体" charset="-122"/>
              </a:rPr>
              <a:t> Scheduling Properties</a:t>
            </a:r>
          </a:p>
        </p:txBody>
      </p:sp>
      <p:sp>
        <p:nvSpPr>
          <p:cNvPr id="9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zh-CN" sz="2800" dirty="0" err="1" smtClean="0">
                <a:ea typeface="宋体" charset="-122"/>
                <a:cs typeface="+mn-cs"/>
              </a:rPr>
              <a:t>Pfair</a:t>
            </a:r>
            <a:r>
              <a:rPr lang="en-US" altLang="zh-CN" sz="2800" dirty="0" smtClean="0">
                <a:ea typeface="宋体" charset="-122"/>
                <a:cs typeface="+mn-cs"/>
              </a:rPr>
              <a:t> algorithms are optimal for (periodic and sporadic) systems with implicit deadlines (deadline = period) on </a:t>
            </a:r>
            <a:r>
              <a:rPr lang="en-US" altLang="zh-CN" sz="2800" dirty="0" err="1" smtClean="0">
                <a:ea typeface="宋体" charset="-122"/>
                <a:cs typeface="+mn-cs"/>
              </a:rPr>
              <a:t>uni</a:t>
            </a:r>
            <a:r>
              <a:rPr lang="en-US" altLang="zh-CN" sz="2800" dirty="0" smtClean="0">
                <a:ea typeface="宋体" charset="-122"/>
                <a:cs typeface="+mn-cs"/>
              </a:rPr>
              <a:t>- and multiprocessor</a:t>
            </a:r>
          </a:p>
          <a:p>
            <a:pPr lvl="1" eaLnBrk="1" hangingPunct="1"/>
            <a:r>
              <a:rPr lang="en-US" altLang="zh-CN" dirty="0" err="1" smtClean="0">
                <a:ea typeface="宋体" charset="-122"/>
              </a:rPr>
              <a:t>Pfairness</a:t>
            </a:r>
            <a:r>
              <a:rPr lang="en-US" altLang="zh-CN" dirty="0" smtClean="0">
                <a:ea typeface="宋体" charset="-122"/>
              </a:rPr>
              <a:t> satisfied ⇒ deadlines are met for the periodic scheduling problem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Real-time scheduling algorithms based on proportionate fairness offers: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low output jitter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peaceful coexistence of real-time and non-real-time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Pfair</a:t>
            </a:r>
            <a:r>
              <a:rPr lang="en-US" altLang="zh-CN" dirty="0" smtClean="0">
                <a:ea typeface="宋体" charset="-122"/>
              </a:rPr>
              <a:t> Scheduling</a:t>
            </a:r>
          </a:p>
        </p:txBody>
      </p:sp>
      <p:sp>
        <p:nvSpPr>
          <p:cNvPr id="99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Based on GPS (Generalized Processor Sharing), with a lag bounded by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In any interval t, a task with utilization U will execute for an amount W, with U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-1 &lt; W &lt; U</a:t>
            </a:r>
            <a:r>
              <a:rPr lang="en-US" altLang="zh-CN" baseline="-25000" dirty="0" smtClean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Different </a:t>
            </a:r>
            <a:r>
              <a:rPr lang="en-US" altLang="zh-CN" dirty="0" err="1" smtClean="0">
                <a:ea typeface="宋体" charset="-122"/>
              </a:rPr>
              <a:t>Pfair</a:t>
            </a:r>
            <a:r>
              <a:rPr lang="en-US" altLang="zh-CN" dirty="0" smtClean="0">
                <a:ea typeface="宋体" charset="-122"/>
              </a:rPr>
              <a:t> algorithms (PF, PD, PD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) [Anderson et al.]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All these algorithms incur large number of preemptions/migrations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Task Model</a:t>
            </a:r>
          </a:p>
        </p:txBody>
      </p:sp>
      <p:sp>
        <p:nvSpPr>
          <p:cNvPr id="100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56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Task Model</a:t>
            </a:r>
          </a:p>
        </p:txBody>
      </p:sp>
      <p:sp>
        <p:nvSpPr>
          <p:cNvPr id="101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Proportional Progress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77938"/>
            <a:ext cx="8497888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Question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Is there a schedule that only context-switches tasks at integer boundaries?</a:t>
            </a:r>
          </a:p>
          <a:p>
            <a:pPr eaLnBrk="1" hangingPunct="1"/>
            <a:endParaRPr lang="en-US" altLang="zh-CN" sz="32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Proportional Progress</a:t>
            </a:r>
            <a:endParaRPr lang="zh-CN" altLang="zh-CN" dirty="0" smtClean="0">
              <a:ea typeface="宋体" charset="-122"/>
            </a:endParaRPr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1239838"/>
            <a:ext cx="5726113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4389438"/>
            <a:ext cx="706437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3846513"/>
            <a:ext cx="6824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05475" name="Rectangle 11"/>
          <p:cNvSpPr>
            <a:spLocks noChangeArrowheads="1"/>
          </p:cNvSpPr>
          <p:nvPr/>
        </p:nvSpPr>
        <p:spPr bwMode="auto">
          <a:xfrm>
            <a:off x="152400" y="1295400"/>
            <a:ext cx="88392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Allocation error with respect to the ideal system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solidFill>
                  <a:srgbClr val="CC3300"/>
                </a:solidFill>
                <a:ea typeface="宋体" charset="-122"/>
              </a:rPr>
              <a:t>lag(T, t, S)   =   ideal(T, t)  –  actual(T, t, S)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CN" sz="2800">
              <a:solidFill>
                <a:srgbClr val="CC3300"/>
              </a:solidFill>
              <a:ea typeface="宋体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>
              <a:solidFill>
                <a:srgbClr val="CC3300"/>
              </a:solidFill>
              <a:ea typeface="宋体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>
              <a:solidFill>
                <a:srgbClr val="CC3300"/>
              </a:solidFill>
              <a:ea typeface="宋体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>
              <a:solidFill>
                <a:srgbClr val="CC3300"/>
              </a:solidFill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zh-CN" sz="2800">
              <a:solidFill>
                <a:srgbClr val="333399"/>
              </a:solidFill>
              <a:ea typeface="宋体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zh-CN" sz="2800">
                <a:solidFill>
                  <a:srgbClr val="333399"/>
                </a:solidFill>
                <a:ea typeface="宋体" charset="-122"/>
              </a:rPr>
              <a:t>Positive </a:t>
            </a:r>
            <a:r>
              <a:rPr lang="en-US" altLang="zh-CN" sz="2800">
                <a:solidFill>
                  <a:srgbClr val="333399"/>
                </a:solidFill>
                <a:ea typeface="宋体" charset="-122"/>
                <a:sym typeface="Symbol" pitchFamily="18" charset="2"/>
              </a:rPr>
              <a:t> behind, negative  ahead, zero  punctual</a:t>
            </a:r>
          </a:p>
        </p:txBody>
      </p:sp>
      <p:sp>
        <p:nvSpPr>
          <p:cNvPr id="105476" name="Text Box 12"/>
          <p:cNvSpPr txBox="1">
            <a:spLocks noChangeArrowheads="1"/>
          </p:cNvSpPr>
          <p:nvPr/>
        </p:nvSpPr>
        <p:spPr bwMode="auto">
          <a:xfrm>
            <a:off x="533400" y="3352800"/>
            <a:ext cx="20050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allocation error 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task T at 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 t</a:t>
            </a:r>
          </a:p>
        </p:txBody>
      </p:sp>
      <p:sp>
        <p:nvSpPr>
          <p:cNvPr id="105477" name="Line 13"/>
          <p:cNvSpPr>
            <a:spLocks noChangeShapeType="1"/>
          </p:cNvSpPr>
          <p:nvPr/>
        </p:nvSpPr>
        <p:spPr bwMode="auto">
          <a:xfrm flipV="1">
            <a:off x="1447800" y="2895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78" name="Text Box 14"/>
          <p:cNvSpPr txBox="1">
            <a:spLocks noChangeArrowheads="1"/>
          </p:cNvSpPr>
          <p:nvPr/>
        </p:nvSpPr>
        <p:spPr bwMode="auto">
          <a:xfrm>
            <a:off x="2971800" y="3352800"/>
            <a:ext cx="2384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total allocation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T in the ideal 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 over [0,t)</a:t>
            </a:r>
          </a:p>
        </p:txBody>
      </p:sp>
      <p:sp>
        <p:nvSpPr>
          <p:cNvPr id="105479" name="Text Box 15"/>
          <p:cNvSpPr txBox="1">
            <a:spLocks noChangeArrowheads="1"/>
          </p:cNvSpPr>
          <p:nvPr/>
        </p:nvSpPr>
        <p:spPr bwMode="auto">
          <a:xfrm>
            <a:off x="5486400" y="3352800"/>
            <a:ext cx="3151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total allocation to T in the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 under</a:t>
            </a:r>
          </a:p>
          <a:p>
            <a:r>
              <a:rPr lang="en-US" altLang="zh-CN" sz="1800">
                <a:solidFill>
                  <a:srgbClr val="33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consideration over [0,t)</a:t>
            </a:r>
          </a:p>
        </p:txBody>
      </p:sp>
      <p:sp>
        <p:nvSpPr>
          <p:cNvPr id="105480" name="Line 16"/>
          <p:cNvSpPr>
            <a:spLocks noChangeShapeType="1"/>
          </p:cNvSpPr>
          <p:nvPr/>
        </p:nvSpPr>
        <p:spPr bwMode="auto">
          <a:xfrm flipV="1">
            <a:off x="3962400" y="2895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81" name="Line 17"/>
          <p:cNvSpPr>
            <a:spLocks noChangeShapeType="1"/>
          </p:cNvSpPr>
          <p:nvPr/>
        </p:nvSpPr>
        <p:spPr bwMode="auto">
          <a:xfrm flipV="1">
            <a:off x="6400800" y="28956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304800" y="11430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Example: Task T with wt(T) = 3/8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 sz="18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1371600" y="2133600"/>
            <a:ext cx="447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3/8</a:t>
            </a:r>
          </a:p>
        </p:txBody>
      </p:sp>
      <p:grpSp>
        <p:nvGrpSpPr>
          <p:cNvPr id="106501" name="Group 6"/>
          <p:cNvGrpSpPr>
            <a:grpSpLocks/>
          </p:cNvGrpSpPr>
          <p:nvPr/>
        </p:nvGrpSpPr>
        <p:grpSpPr bwMode="auto">
          <a:xfrm>
            <a:off x="1574800" y="1828800"/>
            <a:ext cx="6923088" cy="609600"/>
            <a:chOff x="320" y="2928"/>
            <a:chExt cx="4361" cy="384"/>
          </a:xfrm>
        </p:grpSpPr>
        <p:grpSp>
          <p:nvGrpSpPr>
            <p:cNvPr id="106570" name="Group 7"/>
            <p:cNvGrpSpPr>
              <a:grpSpLocks/>
            </p:cNvGrpSpPr>
            <p:nvPr/>
          </p:nvGrpSpPr>
          <p:grpSpPr bwMode="auto">
            <a:xfrm>
              <a:off x="457" y="3024"/>
              <a:ext cx="4224" cy="288"/>
              <a:chOff x="457" y="3024"/>
              <a:chExt cx="4224" cy="288"/>
            </a:xfrm>
          </p:grpSpPr>
          <p:sp>
            <p:nvSpPr>
              <p:cNvPr id="106572" name="Rectangle 8"/>
              <p:cNvSpPr>
                <a:spLocks noChangeArrowheads="1"/>
              </p:cNvSpPr>
              <p:nvPr/>
            </p:nvSpPr>
            <p:spPr bwMode="auto">
              <a:xfrm>
                <a:off x="457" y="3024"/>
                <a:ext cx="422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6573" name="Rectangle 9"/>
              <p:cNvSpPr>
                <a:spLocks noChangeArrowheads="1"/>
              </p:cNvSpPr>
              <p:nvPr/>
            </p:nvSpPr>
            <p:spPr bwMode="auto">
              <a:xfrm>
                <a:off x="457" y="3216"/>
                <a:ext cx="4224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06571" name="Text Box 10"/>
            <p:cNvSpPr txBox="1">
              <a:spLocks noChangeArrowheads="1"/>
            </p:cNvSpPr>
            <p:nvPr/>
          </p:nvSpPr>
          <p:spPr bwMode="auto">
            <a:xfrm>
              <a:off x="320" y="2928"/>
              <a:ext cx="17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</p:grpSp>
      <p:grpSp>
        <p:nvGrpSpPr>
          <p:cNvPr id="106502" name="Group 11"/>
          <p:cNvGrpSpPr>
            <a:grpSpLocks/>
          </p:cNvGrpSpPr>
          <p:nvPr/>
        </p:nvGrpSpPr>
        <p:grpSpPr bwMode="auto">
          <a:xfrm>
            <a:off x="1676400" y="3886200"/>
            <a:ext cx="7021513" cy="427038"/>
            <a:chOff x="1056" y="2448"/>
            <a:chExt cx="4423" cy="269"/>
          </a:xfrm>
        </p:grpSpPr>
        <p:sp>
          <p:nvSpPr>
            <p:cNvPr id="106535" name="Line 12"/>
            <p:cNvSpPr>
              <a:spLocks noChangeShapeType="1"/>
            </p:cNvSpPr>
            <p:nvPr/>
          </p:nvSpPr>
          <p:spPr bwMode="auto">
            <a:xfrm>
              <a:off x="1129" y="2448"/>
              <a:ext cx="4224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6" name="Line 13"/>
            <p:cNvSpPr>
              <a:spLocks noChangeShapeType="1"/>
            </p:cNvSpPr>
            <p:nvPr/>
          </p:nvSpPr>
          <p:spPr bwMode="auto">
            <a:xfrm>
              <a:off x="112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7" name="Line 14"/>
            <p:cNvSpPr>
              <a:spLocks noChangeShapeType="1"/>
            </p:cNvSpPr>
            <p:nvPr/>
          </p:nvSpPr>
          <p:spPr bwMode="auto">
            <a:xfrm>
              <a:off x="139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8" name="Line 15"/>
            <p:cNvSpPr>
              <a:spLocks noChangeShapeType="1"/>
            </p:cNvSpPr>
            <p:nvPr/>
          </p:nvSpPr>
          <p:spPr bwMode="auto">
            <a:xfrm>
              <a:off x="165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9" name="Line 16"/>
            <p:cNvSpPr>
              <a:spLocks noChangeShapeType="1"/>
            </p:cNvSpPr>
            <p:nvPr/>
          </p:nvSpPr>
          <p:spPr bwMode="auto">
            <a:xfrm>
              <a:off x="192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0" name="Line 17"/>
            <p:cNvSpPr>
              <a:spLocks noChangeShapeType="1"/>
            </p:cNvSpPr>
            <p:nvPr/>
          </p:nvSpPr>
          <p:spPr bwMode="auto">
            <a:xfrm>
              <a:off x="218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1" name="Line 18"/>
            <p:cNvSpPr>
              <a:spLocks noChangeShapeType="1"/>
            </p:cNvSpPr>
            <p:nvPr/>
          </p:nvSpPr>
          <p:spPr bwMode="auto">
            <a:xfrm>
              <a:off x="244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2" name="Line 19"/>
            <p:cNvSpPr>
              <a:spLocks noChangeShapeType="1"/>
            </p:cNvSpPr>
            <p:nvPr/>
          </p:nvSpPr>
          <p:spPr bwMode="auto">
            <a:xfrm>
              <a:off x="271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3" name="Line 20"/>
            <p:cNvSpPr>
              <a:spLocks noChangeShapeType="1"/>
            </p:cNvSpPr>
            <p:nvPr/>
          </p:nvSpPr>
          <p:spPr bwMode="auto">
            <a:xfrm>
              <a:off x="297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4" name="Line 21"/>
            <p:cNvSpPr>
              <a:spLocks noChangeShapeType="1"/>
            </p:cNvSpPr>
            <p:nvPr/>
          </p:nvSpPr>
          <p:spPr bwMode="auto">
            <a:xfrm>
              <a:off x="324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5" name="Line 22"/>
            <p:cNvSpPr>
              <a:spLocks noChangeShapeType="1"/>
            </p:cNvSpPr>
            <p:nvPr/>
          </p:nvSpPr>
          <p:spPr bwMode="auto">
            <a:xfrm>
              <a:off x="350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6" name="Line 23"/>
            <p:cNvSpPr>
              <a:spLocks noChangeShapeType="1"/>
            </p:cNvSpPr>
            <p:nvPr/>
          </p:nvSpPr>
          <p:spPr bwMode="auto">
            <a:xfrm>
              <a:off x="376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7" name="Line 24"/>
            <p:cNvSpPr>
              <a:spLocks noChangeShapeType="1"/>
            </p:cNvSpPr>
            <p:nvPr/>
          </p:nvSpPr>
          <p:spPr bwMode="auto">
            <a:xfrm>
              <a:off x="403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8" name="Line 25"/>
            <p:cNvSpPr>
              <a:spLocks noChangeShapeType="1"/>
            </p:cNvSpPr>
            <p:nvPr/>
          </p:nvSpPr>
          <p:spPr bwMode="auto">
            <a:xfrm>
              <a:off x="429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49" name="Line 26"/>
            <p:cNvSpPr>
              <a:spLocks noChangeShapeType="1"/>
            </p:cNvSpPr>
            <p:nvPr/>
          </p:nvSpPr>
          <p:spPr bwMode="auto">
            <a:xfrm>
              <a:off x="456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0" name="Line 27"/>
            <p:cNvSpPr>
              <a:spLocks noChangeShapeType="1"/>
            </p:cNvSpPr>
            <p:nvPr/>
          </p:nvSpPr>
          <p:spPr bwMode="auto">
            <a:xfrm>
              <a:off x="482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1" name="Line 28"/>
            <p:cNvSpPr>
              <a:spLocks noChangeShapeType="1"/>
            </p:cNvSpPr>
            <p:nvPr/>
          </p:nvSpPr>
          <p:spPr bwMode="auto">
            <a:xfrm>
              <a:off x="508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2" name="Line 29"/>
            <p:cNvSpPr>
              <a:spLocks noChangeShapeType="1"/>
            </p:cNvSpPr>
            <p:nvPr/>
          </p:nvSpPr>
          <p:spPr bwMode="auto">
            <a:xfrm>
              <a:off x="535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53" name="Text Box 30"/>
            <p:cNvSpPr txBox="1">
              <a:spLocks noChangeArrowheads="1"/>
            </p:cNvSpPr>
            <p:nvPr/>
          </p:nvSpPr>
          <p:spPr bwMode="auto">
            <a:xfrm>
              <a:off x="105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</a:p>
          </p:txBody>
        </p:sp>
        <p:sp>
          <p:nvSpPr>
            <p:cNvPr id="106554" name="Text Box 31"/>
            <p:cNvSpPr txBox="1">
              <a:spLocks noChangeArrowheads="1"/>
            </p:cNvSpPr>
            <p:nvPr/>
          </p:nvSpPr>
          <p:spPr bwMode="auto">
            <a:xfrm>
              <a:off x="1318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  <p:sp>
          <p:nvSpPr>
            <p:cNvPr id="106555" name="Text Box 32"/>
            <p:cNvSpPr txBox="1">
              <a:spLocks noChangeArrowheads="1"/>
            </p:cNvSpPr>
            <p:nvPr/>
          </p:nvSpPr>
          <p:spPr bwMode="auto">
            <a:xfrm>
              <a:off x="1581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</a:p>
          </p:txBody>
        </p:sp>
        <p:sp>
          <p:nvSpPr>
            <p:cNvPr id="106556" name="Text Box 33"/>
            <p:cNvSpPr txBox="1">
              <a:spLocks noChangeArrowheads="1"/>
            </p:cNvSpPr>
            <p:nvPr/>
          </p:nvSpPr>
          <p:spPr bwMode="auto">
            <a:xfrm>
              <a:off x="1843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</a:p>
          </p:txBody>
        </p:sp>
        <p:sp>
          <p:nvSpPr>
            <p:cNvPr id="106557" name="Text Box 34"/>
            <p:cNvSpPr txBox="1">
              <a:spLocks noChangeArrowheads="1"/>
            </p:cNvSpPr>
            <p:nvPr/>
          </p:nvSpPr>
          <p:spPr bwMode="auto">
            <a:xfrm>
              <a:off x="210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</a:p>
          </p:txBody>
        </p:sp>
        <p:sp>
          <p:nvSpPr>
            <p:cNvPr id="106558" name="Text Box 35"/>
            <p:cNvSpPr txBox="1">
              <a:spLocks noChangeArrowheads="1"/>
            </p:cNvSpPr>
            <p:nvPr/>
          </p:nvSpPr>
          <p:spPr bwMode="auto">
            <a:xfrm>
              <a:off x="2368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</a:p>
          </p:txBody>
        </p:sp>
        <p:sp>
          <p:nvSpPr>
            <p:cNvPr id="106559" name="Text Box 36"/>
            <p:cNvSpPr txBox="1">
              <a:spLocks noChangeArrowheads="1"/>
            </p:cNvSpPr>
            <p:nvPr/>
          </p:nvSpPr>
          <p:spPr bwMode="auto">
            <a:xfrm>
              <a:off x="2631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6</a:t>
              </a:r>
            </a:p>
          </p:txBody>
        </p:sp>
        <p:sp>
          <p:nvSpPr>
            <p:cNvPr id="106560" name="Text Box 37"/>
            <p:cNvSpPr txBox="1">
              <a:spLocks noChangeArrowheads="1"/>
            </p:cNvSpPr>
            <p:nvPr/>
          </p:nvSpPr>
          <p:spPr bwMode="auto">
            <a:xfrm>
              <a:off x="2893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7</a:t>
              </a:r>
            </a:p>
          </p:txBody>
        </p:sp>
        <p:sp>
          <p:nvSpPr>
            <p:cNvPr id="106561" name="Text Box 38"/>
            <p:cNvSpPr txBox="1">
              <a:spLocks noChangeArrowheads="1"/>
            </p:cNvSpPr>
            <p:nvPr/>
          </p:nvSpPr>
          <p:spPr bwMode="auto">
            <a:xfrm>
              <a:off x="315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</a:t>
              </a:r>
            </a:p>
          </p:txBody>
        </p:sp>
        <p:sp>
          <p:nvSpPr>
            <p:cNvPr id="106562" name="Text Box 39"/>
            <p:cNvSpPr txBox="1">
              <a:spLocks noChangeArrowheads="1"/>
            </p:cNvSpPr>
            <p:nvPr/>
          </p:nvSpPr>
          <p:spPr bwMode="auto">
            <a:xfrm>
              <a:off x="3419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</a:t>
              </a:r>
            </a:p>
          </p:txBody>
        </p:sp>
        <p:sp>
          <p:nvSpPr>
            <p:cNvPr id="106563" name="Text Box 40"/>
            <p:cNvSpPr txBox="1">
              <a:spLocks noChangeArrowheads="1"/>
            </p:cNvSpPr>
            <p:nvPr/>
          </p:nvSpPr>
          <p:spPr bwMode="auto">
            <a:xfrm>
              <a:off x="3681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10</a:t>
              </a:r>
            </a:p>
          </p:txBody>
        </p:sp>
        <p:sp>
          <p:nvSpPr>
            <p:cNvPr id="106564" name="Text Box 41"/>
            <p:cNvSpPr txBox="1">
              <a:spLocks noChangeArrowheads="1"/>
            </p:cNvSpPr>
            <p:nvPr/>
          </p:nvSpPr>
          <p:spPr bwMode="auto">
            <a:xfrm>
              <a:off x="3944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11</a:t>
              </a:r>
            </a:p>
          </p:txBody>
        </p:sp>
        <p:sp>
          <p:nvSpPr>
            <p:cNvPr id="106565" name="Text Box 42"/>
            <p:cNvSpPr txBox="1">
              <a:spLocks noChangeArrowheads="1"/>
            </p:cNvSpPr>
            <p:nvPr/>
          </p:nvSpPr>
          <p:spPr bwMode="auto">
            <a:xfrm>
              <a:off x="4206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12</a:t>
              </a:r>
            </a:p>
          </p:txBody>
        </p:sp>
        <p:sp>
          <p:nvSpPr>
            <p:cNvPr id="106566" name="Text Box 43"/>
            <p:cNvSpPr txBox="1">
              <a:spLocks noChangeArrowheads="1"/>
            </p:cNvSpPr>
            <p:nvPr/>
          </p:nvSpPr>
          <p:spPr bwMode="auto">
            <a:xfrm>
              <a:off x="4469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13</a:t>
              </a:r>
            </a:p>
          </p:txBody>
        </p:sp>
        <p:sp>
          <p:nvSpPr>
            <p:cNvPr id="106567" name="Text Box 44"/>
            <p:cNvSpPr txBox="1">
              <a:spLocks noChangeArrowheads="1"/>
            </p:cNvSpPr>
            <p:nvPr/>
          </p:nvSpPr>
          <p:spPr bwMode="auto">
            <a:xfrm>
              <a:off x="4731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14</a:t>
              </a:r>
            </a:p>
          </p:txBody>
        </p:sp>
        <p:sp>
          <p:nvSpPr>
            <p:cNvPr id="106568" name="Text Box 45"/>
            <p:cNvSpPr txBox="1">
              <a:spLocks noChangeArrowheads="1"/>
            </p:cNvSpPr>
            <p:nvPr/>
          </p:nvSpPr>
          <p:spPr bwMode="auto">
            <a:xfrm>
              <a:off x="4994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15</a:t>
              </a:r>
            </a:p>
          </p:txBody>
        </p:sp>
        <p:sp>
          <p:nvSpPr>
            <p:cNvPr id="106569" name="Text Box 46"/>
            <p:cNvSpPr txBox="1">
              <a:spLocks noChangeArrowheads="1"/>
            </p:cNvSpPr>
            <p:nvPr/>
          </p:nvSpPr>
          <p:spPr bwMode="auto">
            <a:xfrm>
              <a:off x="5257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16</a:t>
              </a:r>
            </a:p>
          </p:txBody>
        </p:sp>
      </p:grpSp>
      <p:sp>
        <p:nvSpPr>
          <p:cNvPr id="106503" name="Line 47"/>
          <p:cNvSpPr>
            <a:spLocks noChangeShapeType="1"/>
          </p:cNvSpPr>
          <p:nvPr/>
        </p:nvSpPr>
        <p:spPr bwMode="auto">
          <a:xfrm>
            <a:off x="1752600" y="3733800"/>
            <a:ext cx="6781800" cy="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04" name="Rectangle 48"/>
          <p:cNvSpPr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5" name="Rectangle 49"/>
          <p:cNvSpPr>
            <a:spLocks noChangeArrowheads="1"/>
          </p:cNvSpPr>
          <p:nvPr/>
        </p:nvSpPr>
        <p:spPr bwMode="auto">
          <a:xfrm>
            <a:off x="2209800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6" name="Rectangle 50"/>
          <p:cNvSpPr>
            <a:spLocks noChangeArrowheads="1"/>
          </p:cNvSpPr>
          <p:nvPr/>
        </p:nvSpPr>
        <p:spPr bwMode="auto">
          <a:xfrm>
            <a:off x="2630488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7" name="Rectangle 51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8" name="Rectangle 52"/>
          <p:cNvSpPr>
            <a:spLocks noChangeArrowheads="1"/>
          </p:cNvSpPr>
          <p:nvPr/>
        </p:nvSpPr>
        <p:spPr bwMode="auto">
          <a:xfrm>
            <a:off x="7621588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09" name="Rectangle 5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6510" name="Line 54"/>
          <p:cNvSpPr>
            <a:spLocks noChangeShapeType="1"/>
          </p:cNvSpPr>
          <p:nvPr/>
        </p:nvSpPr>
        <p:spPr bwMode="auto">
          <a:xfrm flipV="1">
            <a:off x="1752600" y="3048000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11" name="Line 55"/>
          <p:cNvSpPr>
            <a:spLocks noChangeShapeType="1"/>
          </p:cNvSpPr>
          <p:nvPr/>
        </p:nvSpPr>
        <p:spPr bwMode="auto">
          <a:xfrm flipV="1">
            <a:off x="5145088" y="3048000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12" name="Line 56"/>
          <p:cNvSpPr>
            <a:spLocks noChangeShapeType="1"/>
          </p:cNvSpPr>
          <p:nvPr/>
        </p:nvSpPr>
        <p:spPr bwMode="auto">
          <a:xfrm flipV="1">
            <a:off x="8534400" y="3048000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6513" name="Group 57"/>
          <p:cNvGrpSpPr>
            <a:grpSpLocks/>
          </p:cNvGrpSpPr>
          <p:nvPr/>
        </p:nvGrpSpPr>
        <p:grpSpPr bwMode="auto">
          <a:xfrm>
            <a:off x="1828800" y="4800600"/>
            <a:ext cx="6629400" cy="1371600"/>
            <a:chOff x="480" y="3024"/>
            <a:chExt cx="4176" cy="864"/>
          </a:xfrm>
        </p:grpSpPr>
        <p:sp>
          <p:nvSpPr>
            <p:cNvPr id="106529" name="Line 58"/>
            <p:cNvSpPr>
              <a:spLocks noChangeShapeType="1"/>
            </p:cNvSpPr>
            <p:nvPr/>
          </p:nvSpPr>
          <p:spPr bwMode="auto">
            <a:xfrm>
              <a:off x="480" y="3024"/>
              <a:ext cx="0" cy="86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0" name="Line 59"/>
            <p:cNvSpPr>
              <a:spLocks noChangeShapeType="1"/>
            </p:cNvSpPr>
            <p:nvPr/>
          </p:nvSpPr>
          <p:spPr bwMode="auto">
            <a:xfrm>
              <a:off x="480" y="3456"/>
              <a:ext cx="4176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1" name="Line 60"/>
            <p:cNvSpPr>
              <a:spLocks noChangeShapeType="1"/>
            </p:cNvSpPr>
            <p:nvPr/>
          </p:nvSpPr>
          <p:spPr bwMode="auto">
            <a:xfrm>
              <a:off x="480" y="3240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2" name="Line 61"/>
            <p:cNvSpPr>
              <a:spLocks noChangeShapeType="1"/>
            </p:cNvSpPr>
            <p:nvPr/>
          </p:nvSpPr>
          <p:spPr bwMode="auto">
            <a:xfrm>
              <a:off x="480" y="3024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3" name="Line 62"/>
            <p:cNvSpPr>
              <a:spLocks noChangeShapeType="1"/>
            </p:cNvSpPr>
            <p:nvPr/>
          </p:nvSpPr>
          <p:spPr bwMode="auto">
            <a:xfrm>
              <a:off x="480" y="3672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4" name="Line 63"/>
            <p:cNvSpPr>
              <a:spLocks noChangeShapeType="1"/>
            </p:cNvSpPr>
            <p:nvPr/>
          </p:nvSpPr>
          <p:spPr bwMode="auto">
            <a:xfrm>
              <a:off x="480" y="3888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14" name="Text Box 64"/>
          <p:cNvSpPr txBox="1">
            <a:spLocks noChangeArrowheads="1"/>
          </p:cNvSpPr>
          <p:nvPr/>
        </p:nvSpPr>
        <p:spPr bwMode="auto">
          <a:xfrm>
            <a:off x="1600200" y="53340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106515" name="Text Box 65"/>
          <p:cNvSpPr txBox="1">
            <a:spLocks noChangeArrowheads="1"/>
          </p:cNvSpPr>
          <p:nvPr/>
        </p:nvSpPr>
        <p:spPr bwMode="auto">
          <a:xfrm>
            <a:off x="1600200" y="49831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106516" name="Text Box 66"/>
          <p:cNvSpPr txBox="1">
            <a:spLocks noChangeArrowheads="1"/>
          </p:cNvSpPr>
          <p:nvPr/>
        </p:nvSpPr>
        <p:spPr bwMode="auto">
          <a:xfrm>
            <a:off x="1600200" y="46482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106517" name="Text Box 67"/>
          <p:cNvSpPr txBox="1">
            <a:spLocks noChangeArrowheads="1"/>
          </p:cNvSpPr>
          <p:nvPr/>
        </p:nvSpPr>
        <p:spPr bwMode="auto">
          <a:xfrm>
            <a:off x="1524000" y="57150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</a:p>
        </p:txBody>
      </p:sp>
      <p:sp>
        <p:nvSpPr>
          <p:cNvPr id="106518" name="Text Box 68"/>
          <p:cNvSpPr txBox="1">
            <a:spLocks noChangeArrowheads="1"/>
          </p:cNvSpPr>
          <p:nvPr/>
        </p:nvSpPr>
        <p:spPr bwMode="auto">
          <a:xfrm>
            <a:off x="1524000" y="60198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</a:p>
        </p:txBody>
      </p:sp>
      <p:sp>
        <p:nvSpPr>
          <p:cNvPr id="106519" name="Text Box 69"/>
          <p:cNvSpPr txBox="1">
            <a:spLocks noChangeArrowheads="1"/>
          </p:cNvSpPr>
          <p:nvPr/>
        </p:nvSpPr>
        <p:spPr bwMode="auto">
          <a:xfrm>
            <a:off x="304800" y="1905000"/>
            <a:ext cx="1179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Ideal </a:t>
            </a:r>
          </a:p>
          <a:p>
            <a:r>
              <a:rPr lang="en-US" altLang="zh-CN" sz="1400" b="1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Allocation</a:t>
            </a:r>
          </a:p>
        </p:txBody>
      </p:sp>
      <p:sp>
        <p:nvSpPr>
          <p:cNvPr id="106520" name="Text Box 70"/>
          <p:cNvSpPr txBox="1">
            <a:spLocks noChangeArrowheads="1"/>
          </p:cNvSpPr>
          <p:nvPr/>
        </p:nvSpPr>
        <p:spPr bwMode="auto">
          <a:xfrm>
            <a:off x="304800" y="3060700"/>
            <a:ext cx="1428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Possible 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allocations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a periodic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task</a:t>
            </a:r>
          </a:p>
        </p:txBody>
      </p:sp>
      <p:sp>
        <p:nvSpPr>
          <p:cNvPr id="106521" name="Text Box 71"/>
          <p:cNvSpPr txBox="1">
            <a:spLocks noChangeArrowheads="1"/>
          </p:cNvSpPr>
          <p:nvPr/>
        </p:nvSpPr>
        <p:spPr bwMode="auto">
          <a:xfrm>
            <a:off x="304800" y="49657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CC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Lag</a:t>
            </a:r>
          </a:p>
        </p:txBody>
      </p:sp>
      <p:grpSp>
        <p:nvGrpSpPr>
          <p:cNvPr id="106522" name="Group 72"/>
          <p:cNvGrpSpPr>
            <a:grpSpLocks/>
          </p:cNvGrpSpPr>
          <p:nvPr/>
        </p:nvGrpSpPr>
        <p:grpSpPr bwMode="auto">
          <a:xfrm>
            <a:off x="1828800" y="4800600"/>
            <a:ext cx="6629400" cy="1295400"/>
            <a:chOff x="1152" y="3024"/>
            <a:chExt cx="4176" cy="816"/>
          </a:xfrm>
        </p:grpSpPr>
        <p:sp>
          <p:nvSpPr>
            <p:cNvPr id="106525" name="Line 73"/>
            <p:cNvSpPr>
              <a:spLocks noChangeShapeType="1"/>
            </p:cNvSpPr>
            <p:nvPr/>
          </p:nvSpPr>
          <p:spPr bwMode="auto">
            <a:xfrm>
              <a:off x="4512" y="3024"/>
              <a:ext cx="816" cy="4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6" name="Line 74"/>
            <p:cNvSpPr>
              <a:spLocks noChangeShapeType="1"/>
            </p:cNvSpPr>
            <p:nvPr/>
          </p:nvSpPr>
          <p:spPr bwMode="auto">
            <a:xfrm flipV="1">
              <a:off x="3216" y="3024"/>
              <a:ext cx="1296" cy="4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7" name="Line 75"/>
            <p:cNvSpPr>
              <a:spLocks noChangeShapeType="1"/>
            </p:cNvSpPr>
            <p:nvPr/>
          </p:nvSpPr>
          <p:spPr bwMode="auto">
            <a:xfrm>
              <a:off x="1152" y="3456"/>
              <a:ext cx="768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8" name="Line 76"/>
            <p:cNvSpPr>
              <a:spLocks noChangeShapeType="1"/>
            </p:cNvSpPr>
            <p:nvPr/>
          </p:nvSpPr>
          <p:spPr bwMode="auto">
            <a:xfrm flipV="1">
              <a:off x="1920" y="3456"/>
              <a:ext cx="1296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23" name="Line 77"/>
          <p:cNvSpPr>
            <a:spLocks noChangeShapeType="1"/>
          </p:cNvSpPr>
          <p:nvPr/>
        </p:nvSpPr>
        <p:spPr bwMode="auto">
          <a:xfrm flipV="1">
            <a:off x="5105400" y="5334000"/>
            <a:ext cx="457200" cy="152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24" name="Line 78"/>
          <p:cNvSpPr>
            <a:spLocks noChangeShapeType="1"/>
          </p:cNvSpPr>
          <p:nvPr/>
        </p:nvSpPr>
        <p:spPr bwMode="auto">
          <a:xfrm flipV="1">
            <a:off x="5105400" y="4800600"/>
            <a:ext cx="0" cy="685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1373188" y="1858963"/>
            <a:ext cx="395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3/8</a:t>
            </a:r>
          </a:p>
        </p:txBody>
      </p:sp>
      <p:grpSp>
        <p:nvGrpSpPr>
          <p:cNvPr id="107524" name="Group 5"/>
          <p:cNvGrpSpPr>
            <a:grpSpLocks/>
          </p:cNvGrpSpPr>
          <p:nvPr/>
        </p:nvGrpSpPr>
        <p:grpSpPr bwMode="auto">
          <a:xfrm>
            <a:off x="1576388" y="1554163"/>
            <a:ext cx="6923087" cy="609600"/>
            <a:chOff x="320" y="2928"/>
            <a:chExt cx="4361" cy="384"/>
          </a:xfrm>
        </p:grpSpPr>
        <p:grpSp>
          <p:nvGrpSpPr>
            <p:cNvPr id="107602" name="Group 6"/>
            <p:cNvGrpSpPr>
              <a:grpSpLocks/>
            </p:cNvGrpSpPr>
            <p:nvPr/>
          </p:nvGrpSpPr>
          <p:grpSpPr bwMode="auto">
            <a:xfrm>
              <a:off x="457" y="3024"/>
              <a:ext cx="4224" cy="288"/>
              <a:chOff x="457" y="3024"/>
              <a:chExt cx="4224" cy="288"/>
            </a:xfrm>
          </p:grpSpPr>
          <p:sp>
            <p:nvSpPr>
              <p:cNvPr id="107604" name="Rectangle 7"/>
              <p:cNvSpPr>
                <a:spLocks noChangeArrowheads="1"/>
              </p:cNvSpPr>
              <p:nvPr/>
            </p:nvSpPr>
            <p:spPr bwMode="auto">
              <a:xfrm>
                <a:off x="457" y="3024"/>
                <a:ext cx="4224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605" name="Rectangle 8"/>
              <p:cNvSpPr>
                <a:spLocks noChangeArrowheads="1"/>
              </p:cNvSpPr>
              <p:nvPr/>
            </p:nvSpPr>
            <p:spPr bwMode="auto">
              <a:xfrm>
                <a:off x="457" y="3216"/>
                <a:ext cx="4224" cy="96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07603" name="Text Box 9"/>
            <p:cNvSpPr txBox="1">
              <a:spLocks noChangeArrowheads="1"/>
            </p:cNvSpPr>
            <p:nvPr/>
          </p:nvSpPr>
          <p:spPr bwMode="auto">
            <a:xfrm>
              <a:off x="320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</p:grpSp>
      <p:grpSp>
        <p:nvGrpSpPr>
          <p:cNvPr id="107525" name="Group 10"/>
          <p:cNvGrpSpPr>
            <a:grpSpLocks/>
          </p:cNvGrpSpPr>
          <p:nvPr/>
        </p:nvGrpSpPr>
        <p:grpSpPr bwMode="auto">
          <a:xfrm>
            <a:off x="1677988" y="3611563"/>
            <a:ext cx="7021512" cy="427037"/>
            <a:chOff x="1056" y="2448"/>
            <a:chExt cx="4423" cy="269"/>
          </a:xfrm>
        </p:grpSpPr>
        <p:sp>
          <p:nvSpPr>
            <p:cNvPr id="107567" name="Line 11"/>
            <p:cNvSpPr>
              <a:spLocks noChangeShapeType="1"/>
            </p:cNvSpPr>
            <p:nvPr/>
          </p:nvSpPr>
          <p:spPr bwMode="auto">
            <a:xfrm>
              <a:off x="1129" y="2448"/>
              <a:ext cx="4224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8" name="Line 12"/>
            <p:cNvSpPr>
              <a:spLocks noChangeShapeType="1"/>
            </p:cNvSpPr>
            <p:nvPr/>
          </p:nvSpPr>
          <p:spPr bwMode="auto">
            <a:xfrm>
              <a:off x="112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9" name="Line 13"/>
            <p:cNvSpPr>
              <a:spLocks noChangeShapeType="1"/>
            </p:cNvSpPr>
            <p:nvPr/>
          </p:nvSpPr>
          <p:spPr bwMode="auto">
            <a:xfrm>
              <a:off x="139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Line 14"/>
            <p:cNvSpPr>
              <a:spLocks noChangeShapeType="1"/>
            </p:cNvSpPr>
            <p:nvPr/>
          </p:nvSpPr>
          <p:spPr bwMode="auto">
            <a:xfrm>
              <a:off x="165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Line 15"/>
            <p:cNvSpPr>
              <a:spLocks noChangeShapeType="1"/>
            </p:cNvSpPr>
            <p:nvPr/>
          </p:nvSpPr>
          <p:spPr bwMode="auto">
            <a:xfrm>
              <a:off x="192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2" name="Line 16"/>
            <p:cNvSpPr>
              <a:spLocks noChangeShapeType="1"/>
            </p:cNvSpPr>
            <p:nvPr/>
          </p:nvSpPr>
          <p:spPr bwMode="auto">
            <a:xfrm>
              <a:off x="218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3" name="Line 17"/>
            <p:cNvSpPr>
              <a:spLocks noChangeShapeType="1"/>
            </p:cNvSpPr>
            <p:nvPr/>
          </p:nvSpPr>
          <p:spPr bwMode="auto">
            <a:xfrm>
              <a:off x="244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4" name="Line 18"/>
            <p:cNvSpPr>
              <a:spLocks noChangeShapeType="1"/>
            </p:cNvSpPr>
            <p:nvPr/>
          </p:nvSpPr>
          <p:spPr bwMode="auto">
            <a:xfrm>
              <a:off x="271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Line 19"/>
            <p:cNvSpPr>
              <a:spLocks noChangeShapeType="1"/>
            </p:cNvSpPr>
            <p:nvPr/>
          </p:nvSpPr>
          <p:spPr bwMode="auto">
            <a:xfrm>
              <a:off x="297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Line 20"/>
            <p:cNvSpPr>
              <a:spLocks noChangeShapeType="1"/>
            </p:cNvSpPr>
            <p:nvPr/>
          </p:nvSpPr>
          <p:spPr bwMode="auto">
            <a:xfrm>
              <a:off x="324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Line 21"/>
            <p:cNvSpPr>
              <a:spLocks noChangeShapeType="1"/>
            </p:cNvSpPr>
            <p:nvPr/>
          </p:nvSpPr>
          <p:spPr bwMode="auto">
            <a:xfrm>
              <a:off x="350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8" name="Line 22"/>
            <p:cNvSpPr>
              <a:spLocks noChangeShapeType="1"/>
            </p:cNvSpPr>
            <p:nvPr/>
          </p:nvSpPr>
          <p:spPr bwMode="auto">
            <a:xfrm>
              <a:off x="376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9" name="Line 23"/>
            <p:cNvSpPr>
              <a:spLocks noChangeShapeType="1"/>
            </p:cNvSpPr>
            <p:nvPr/>
          </p:nvSpPr>
          <p:spPr bwMode="auto">
            <a:xfrm>
              <a:off x="403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0" name="Line 24"/>
            <p:cNvSpPr>
              <a:spLocks noChangeShapeType="1"/>
            </p:cNvSpPr>
            <p:nvPr/>
          </p:nvSpPr>
          <p:spPr bwMode="auto">
            <a:xfrm>
              <a:off x="4297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1" name="Line 25"/>
            <p:cNvSpPr>
              <a:spLocks noChangeShapeType="1"/>
            </p:cNvSpPr>
            <p:nvPr/>
          </p:nvSpPr>
          <p:spPr bwMode="auto">
            <a:xfrm>
              <a:off x="4561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2" name="Line 26"/>
            <p:cNvSpPr>
              <a:spLocks noChangeShapeType="1"/>
            </p:cNvSpPr>
            <p:nvPr/>
          </p:nvSpPr>
          <p:spPr bwMode="auto">
            <a:xfrm>
              <a:off x="4825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3" name="Line 27"/>
            <p:cNvSpPr>
              <a:spLocks noChangeShapeType="1"/>
            </p:cNvSpPr>
            <p:nvPr/>
          </p:nvSpPr>
          <p:spPr bwMode="auto">
            <a:xfrm>
              <a:off x="5089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4" name="Line 28"/>
            <p:cNvSpPr>
              <a:spLocks noChangeShapeType="1"/>
            </p:cNvSpPr>
            <p:nvPr/>
          </p:nvSpPr>
          <p:spPr bwMode="auto">
            <a:xfrm>
              <a:off x="5353" y="2448"/>
              <a:ext cx="0" cy="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5" name="Text Box 29"/>
            <p:cNvSpPr txBox="1">
              <a:spLocks noChangeArrowheads="1"/>
            </p:cNvSpPr>
            <p:nvPr/>
          </p:nvSpPr>
          <p:spPr bwMode="auto">
            <a:xfrm>
              <a:off x="105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</a:p>
          </p:txBody>
        </p:sp>
        <p:sp>
          <p:nvSpPr>
            <p:cNvPr id="107586" name="Text Box 30"/>
            <p:cNvSpPr txBox="1">
              <a:spLocks noChangeArrowheads="1"/>
            </p:cNvSpPr>
            <p:nvPr/>
          </p:nvSpPr>
          <p:spPr bwMode="auto">
            <a:xfrm>
              <a:off x="1318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</a:p>
          </p:txBody>
        </p:sp>
        <p:sp>
          <p:nvSpPr>
            <p:cNvPr id="107587" name="Text Box 31"/>
            <p:cNvSpPr txBox="1">
              <a:spLocks noChangeArrowheads="1"/>
            </p:cNvSpPr>
            <p:nvPr/>
          </p:nvSpPr>
          <p:spPr bwMode="auto">
            <a:xfrm>
              <a:off x="1581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</a:p>
          </p:txBody>
        </p:sp>
        <p:sp>
          <p:nvSpPr>
            <p:cNvPr id="107588" name="Text Box 32"/>
            <p:cNvSpPr txBox="1">
              <a:spLocks noChangeArrowheads="1"/>
            </p:cNvSpPr>
            <p:nvPr/>
          </p:nvSpPr>
          <p:spPr bwMode="auto">
            <a:xfrm>
              <a:off x="1843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</a:p>
          </p:txBody>
        </p:sp>
        <p:sp>
          <p:nvSpPr>
            <p:cNvPr id="107589" name="Text Box 33"/>
            <p:cNvSpPr txBox="1">
              <a:spLocks noChangeArrowheads="1"/>
            </p:cNvSpPr>
            <p:nvPr/>
          </p:nvSpPr>
          <p:spPr bwMode="auto">
            <a:xfrm>
              <a:off x="210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</a:p>
          </p:txBody>
        </p:sp>
        <p:sp>
          <p:nvSpPr>
            <p:cNvPr id="107590" name="Text Box 34"/>
            <p:cNvSpPr txBox="1">
              <a:spLocks noChangeArrowheads="1"/>
            </p:cNvSpPr>
            <p:nvPr/>
          </p:nvSpPr>
          <p:spPr bwMode="auto">
            <a:xfrm>
              <a:off x="2368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5</a:t>
              </a:r>
            </a:p>
          </p:txBody>
        </p:sp>
        <p:sp>
          <p:nvSpPr>
            <p:cNvPr id="107591" name="Text Box 35"/>
            <p:cNvSpPr txBox="1">
              <a:spLocks noChangeArrowheads="1"/>
            </p:cNvSpPr>
            <p:nvPr/>
          </p:nvSpPr>
          <p:spPr bwMode="auto">
            <a:xfrm>
              <a:off x="2631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6</a:t>
              </a:r>
            </a:p>
          </p:txBody>
        </p:sp>
        <p:sp>
          <p:nvSpPr>
            <p:cNvPr id="107592" name="Text Box 36"/>
            <p:cNvSpPr txBox="1">
              <a:spLocks noChangeArrowheads="1"/>
            </p:cNvSpPr>
            <p:nvPr/>
          </p:nvSpPr>
          <p:spPr bwMode="auto">
            <a:xfrm>
              <a:off x="2893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7</a:t>
              </a:r>
            </a:p>
          </p:txBody>
        </p:sp>
        <p:sp>
          <p:nvSpPr>
            <p:cNvPr id="107593" name="Text Box 37"/>
            <p:cNvSpPr txBox="1">
              <a:spLocks noChangeArrowheads="1"/>
            </p:cNvSpPr>
            <p:nvPr/>
          </p:nvSpPr>
          <p:spPr bwMode="auto">
            <a:xfrm>
              <a:off x="3156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8</a:t>
              </a:r>
            </a:p>
          </p:txBody>
        </p:sp>
        <p:sp>
          <p:nvSpPr>
            <p:cNvPr id="107594" name="Text Box 38"/>
            <p:cNvSpPr txBox="1">
              <a:spLocks noChangeArrowheads="1"/>
            </p:cNvSpPr>
            <p:nvPr/>
          </p:nvSpPr>
          <p:spPr bwMode="auto">
            <a:xfrm>
              <a:off x="3419" y="25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9</a:t>
              </a:r>
            </a:p>
          </p:txBody>
        </p:sp>
        <p:sp>
          <p:nvSpPr>
            <p:cNvPr id="107595" name="Text Box 39"/>
            <p:cNvSpPr txBox="1">
              <a:spLocks noChangeArrowheads="1"/>
            </p:cNvSpPr>
            <p:nvPr/>
          </p:nvSpPr>
          <p:spPr bwMode="auto">
            <a:xfrm>
              <a:off x="3681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10</a:t>
              </a:r>
            </a:p>
          </p:txBody>
        </p:sp>
        <p:sp>
          <p:nvSpPr>
            <p:cNvPr id="107596" name="Text Box 40"/>
            <p:cNvSpPr txBox="1">
              <a:spLocks noChangeArrowheads="1"/>
            </p:cNvSpPr>
            <p:nvPr/>
          </p:nvSpPr>
          <p:spPr bwMode="auto">
            <a:xfrm>
              <a:off x="3944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11</a:t>
              </a:r>
            </a:p>
          </p:txBody>
        </p:sp>
        <p:sp>
          <p:nvSpPr>
            <p:cNvPr id="107597" name="Text Box 41"/>
            <p:cNvSpPr txBox="1">
              <a:spLocks noChangeArrowheads="1"/>
            </p:cNvSpPr>
            <p:nvPr/>
          </p:nvSpPr>
          <p:spPr bwMode="auto">
            <a:xfrm>
              <a:off x="4206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12</a:t>
              </a:r>
            </a:p>
          </p:txBody>
        </p:sp>
        <p:sp>
          <p:nvSpPr>
            <p:cNvPr id="107598" name="Text Box 42"/>
            <p:cNvSpPr txBox="1">
              <a:spLocks noChangeArrowheads="1"/>
            </p:cNvSpPr>
            <p:nvPr/>
          </p:nvSpPr>
          <p:spPr bwMode="auto">
            <a:xfrm>
              <a:off x="4469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13</a:t>
              </a:r>
            </a:p>
          </p:txBody>
        </p:sp>
        <p:sp>
          <p:nvSpPr>
            <p:cNvPr id="107599" name="Text Box 43"/>
            <p:cNvSpPr txBox="1">
              <a:spLocks noChangeArrowheads="1"/>
            </p:cNvSpPr>
            <p:nvPr/>
          </p:nvSpPr>
          <p:spPr bwMode="auto">
            <a:xfrm>
              <a:off x="4731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14</a:t>
              </a:r>
            </a:p>
          </p:txBody>
        </p:sp>
        <p:sp>
          <p:nvSpPr>
            <p:cNvPr id="107600" name="Text Box 44"/>
            <p:cNvSpPr txBox="1">
              <a:spLocks noChangeArrowheads="1"/>
            </p:cNvSpPr>
            <p:nvPr/>
          </p:nvSpPr>
          <p:spPr bwMode="auto">
            <a:xfrm>
              <a:off x="4994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15</a:t>
              </a:r>
            </a:p>
          </p:txBody>
        </p:sp>
        <p:sp>
          <p:nvSpPr>
            <p:cNvPr id="107601" name="Text Box 45"/>
            <p:cNvSpPr txBox="1">
              <a:spLocks noChangeArrowheads="1"/>
            </p:cNvSpPr>
            <p:nvPr/>
          </p:nvSpPr>
          <p:spPr bwMode="auto">
            <a:xfrm>
              <a:off x="5257" y="25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3399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16</a:t>
              </a:r>
            </a:p>
          </p:txBody>
        </p:sp>
      </p:grpSp>
      <p:sp>
        <p:nvSpPr>
          <p:cNvPr id="107526" name="Line 46"/>
          <p:cNvSpPr>
            <a:spLocks noChangeShapeType="1"/>
          </p:cNvSpPr>
          <p:nvPr/>
        </p:nvSpPr>
        <p:spPr bwMode="auto">
          <a:xfrm>
            <a:off x="1754188" y="3459163"/>
            <a:ext cx="6781800" cy="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7" name="Line 47"/>
          <p:cNvSpPr>
            <a:spLocks noChangeShapeType="1"/>
          </p:cNvSpPr>
          <p:nvPr/>
        </p:nvSpPr>
        <p:spPr bwMode="auto">
          <a:xfrm flipV="1">
            <a:off x="1754188" y="2773363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8" name="Line 48"/>
          <p:cNvSpPr>
            <a:spLocks noChangeShapeType="1"/>
          </p:cNvSpPr>
          <p:nvPr/>
        </p:nvSpPr>
        <p:spPr bwMode="auto">
          <a:xfrm flipV="1">
            <a:off x="5146675" y="2773363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9" name="Line 49"/>
          <p:cNvSpPr>
            <a:spLocks noChangeShapeType="1"/>
          </p:cNvSpPr>
          <p:nvPr/>
        </p:nvSpPr>
        <p:spPr bwMode="auto">
          <a:xfrm flipV="1">
            <a:off x="8535988" y="2773363"/>
            <a:ext cx="0" cy="685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7530" name="Group 50"/>
          <p:cNvGrpSpPr>
            <a:grpSpLocks/>
          </p:cNvGrpSpPr>
          <p:nvPr/>
        </p:nvGrpSpPr>
        <p:grpSpPr bwMode="auto">
          <a:xfrm>
            <a:off x="1830388" y="4525963"/>
            <a:ext cx="6629400" cy="1371600"/>
            <a:chOff x="480" y="3024"/>
            <a:chExt cx="4176" cy="864"/>
          </a:xfrm>
        </p:grpSpPr>
        <p:sp>
          <p:nvSpPr>
            <p:cNvPr id="107561" name="Line 51"/>
            <p:cNvSpPr>
              <a:spLocks noChangeShapeType="1"/>
            </p:cNvSpPr>
            <p:nvPr/>
          </p:nvSpPr>
          <p:spPr bwMode="auto">
            <a:xfrm>
              <a:off x="480" y="3024"/>
              <a:ext cx="0" cy="86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2" name="Line 52"/>
            <p:cNvSpPr>
              <a:spLocks noChangeShapeType="1"/>
            </p:cNvSpPr>
            <p:nvPr/>
          </p:nvSpPr>
          <p:spPr bwMode="auto">
            <a:xfrm>
              <a:off x="480" y="3456"/>
              <a:ext cx="4176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Line 53"/>
            <p:cNvSpPr>
              <a:spLocks noChangeShapeType="1"/>
            </p:cNvSpPr>
            <p:nvPr/>
          </p:nvSpPr>
          <p:spPr bwMode="auto">
            <a:xfrm>
              <a:off x="480" y="3240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4" name="Line 54"/>
            <p:cNvSpPr>
              <a:spLocks noChangeShapeType="1"/>
            </p:cNvSpPr>
            <p:nvPr/>
          </p:nvSpPr>
          <p:spPr bwMode="auto">
            <a:xfrm>
              <a:off x="480" y="3024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Line 55"/>
            <p:cNvSpPr>
              <a:spLocks noChangeShapeType="1"/>
            </p:cNvSpPr>
            <p:nvPr/>
          </p:nvSpPr>
          <p:spPr bwMode="auto">
            <a:xfrm>
              <a:off x="480" y="3672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Line 56"/>
            <p:cNvSpPr>
              <a:spLocks noChangeShapeType="1"/>
            </p:cNvSpPr>
            <p:nvPr/>
          </p:nvSpPr>
          <p:spPr bwMode="auto">
            <a:xfrm>
              <a:off x="480" y="3888"/>
              <a:ext cx="48" cy="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31" name="Text Box 57"/>
          <p:cNvSpPr txBox="1">
            <a:spLocks noChangeArrowheads="1"/>
          </p:cNvSpPr>
          <p:nvPr/>
        </p:nvSpPr>
        <p:spPr bwMode="auto">
          <a:xfrm>
            <a:off x="1601788" y="50593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107532" name="Text Box 58"/>
          <p:cNvSpPr txBox="1">
            <a:spLocks noChangeArrowheads="1"/>
          </p:cNvSpPr>
          <p:nvPr/>
        </p:nvSpPr>
        <p:spPr bwMode="auto">
          <a:xfrm>
            <a:off x="1601788" y="47085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107533" name="Text Box 59"/>
          <p:cNvSpPr txBox="1">
            <a:spLocks noChangeArrowheads="1"/>
          </p:cNvSpPr>
          <p:nvPr/>
        </p:nvSpPr>
        <p:spPr bwMode="auto">
          <a:xfrm>
            <a:off x="1601788" y="4373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</a:p>
        </p:txBody>
      </p:sp>
      <p:sp>
        <p:nvSpPr>
          <p:cNvPr id="107534" name="Text Box 60"/>
          <p:cNvSpPr txBox="1">
            <a:spLocks noChangeArrowheads="1"/>
          </p:cNvSpPr>
          <p:nvPr/>
        </p:nvSpPr>
        <p:spPr bwMode="auto">
          <a:xfrm>
            <a:off x="1525588" y="5440363"/>
            <a:ext cx="3190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</a:t>
            </a:r>
          </a:p>
        </p:txBody>
      </p:sp>
      <p:sp>
        <p:nvSpPr>
          <p:cNvPr id="107535" name="Text Box 61"/>
          <p:cNvSpPr txBox="1">
            <a:spLocks noChangeArrowheads="1"/>
          </p:cNvSpPr>
          <p:nvPr/>
        </p:nvSpPr>
        <p:spPr bwMode="auto">
          <a:xfrm>
            <a:off x="1525588" y="5745163"/>
            <a:ext cx="3190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-2</a:t>
            </a:r>
          </a:p>
        </p:txBody>
      </p:sp>
      <p:sp>
        <p:nvSpPr>
          <p:cNvPr id="107536" name="Text Box 62"/>
          <p:cNvSpPr txBox="1">
            <a:spLocks noChangeArrowheads="1"/>
          </p:cNvSpPr>
          <p:nvPr/>
        </p:nvSpPr>
        <p:spPr bwMode="auto">
          <a:xfrm>
            <a:off x="306388" y="1630363"/>
            <a:ext cx="954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Ideal </a:t>
            </a:r>
          </a:p>
          <a:p>
            <a:r>
              <a:rPr lang="en-US" altLang="zh-CN" sz="1400" b="1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Allocation</a:t>
            </a:r>
          </a:p>
        </p:txBody>
      </p:sp>
      <p:sp>
        <p:nvSpPr>
          <p:cNvPr id="107537" name="Text Box 63"/>
          <p:cNvSpPr txBox="1">
            <a:spLocks noChangeArrowheads="1"/>
          </p:cNvSpPr>
          <p:nvPr/>
        </p:nvSpPr>
        <p:spPr bwMode="auto">
          <a:xfrm>
            <a:off x="306388" y="2786063"/>
            <a:ext cx="1149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Possible 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allocations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a periodic</a:t>
            </a:r>
          </a:p>
          <a:p>
            <a:r>
              <a:rPr lang="en-US" altLang="zh-CN" sz="1400" b="1">
                <a:solidFill>
                  <a:srgbClr val="CC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task</a:t>
            </a:r>
          </a:p>
        </p:txBody>
      </p:sp>
      <p:sp>
        <p:nvSpPr>
          <p:cNvPr id="107538" name="Text Box 64"/>
          <p:cNvSpPr txBox="1">
            <a:spLocks noChangeArrowheads="1"/>
          </p:cNvSpPr>
          <p:nvPr/>
        </p:nvSpPr>
        <p:spPr bwMode="auto">
          <a:xfrm>
            <a:off x="306388" y="46910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CC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Lag</a:t>
            </a: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830388" y="4983163"/>
            <a:ext cx="6629400" cy="533400"/>
            <a:chOff x="1152" y="3312"/>
            <a:chExt cx="4176" cy="336"/>
          </a:xfrm>
        </p:grpSpPr>
        <p:sp>
          <p:nvSpPr>
            <p:cNvPr id="107549" name="Line 66"/>
            <p:cNvSpPr>
              <a:spLocks noChangeShapeType="1"/>
            </p:cNvSpPr>
            <p:nvPr/>
          </p:nvSpPr>
          <p:spPr bwMode="auto">
            <a:xfrm flipV="1">
              <a:off x="3744" y="3408"/>
              <a:ext cx="288" cy="9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0" name="Line 67"/>
            <p:cNvSpPr>
              <a:spLocks noChangeShapeType="1"/>
            </p:cNvSpPr>
            <p:nvPr/>
          </p:nvSpPr>
          <p:spPr bwMode="auto">
            <a:xfrm>
              <a:off x="1152" y="3456"/>
              <a:ext cx="240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1" name="Line 68"/>
            <p:cNvSpPr>
              <a:spLocks noChangeShapeType="1"/>
            </p:cNvSpPr>
            <p:nvPr/>
          </p:nvSpPr>
          <p:spPr bwMode="auto">
            <a:xfrm flipV="1">
              <a:off x="1392" y="3360"/>
              <a:ext cx="768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2" name="Line 69"/>
            <p:cNvSpPr>
              <a:spLocks noChangeShapeType="1"/>
            </p:cNvSpPr>
            <p:nvPr/>
          </p:nvSpPr>
          <p:spPr bwMode="auto">
            <a:xfrm>
              <a:off x="2160" y="3360"/>
              <a:ext cx="288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3" name="Line 70"/>
            <p:cNvSpPr>
              <a:spLocks noChangeShapeType="1"/>
            </p:cNvSpPr>
            <p:nvPr/>
          </p:nvSpPr>
          <p:spPr bwMode="auto">
            <a:xfrm flipV="1">
              <a:off x="2448" y="3312"/>
              <a:ext cx="480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4" name="Line 71"/>
            <p:cNvSpPr>
              <a:spLocks noChangeShapeType="1"/>
            </p:cNvSpPr>
            <p:nvPr/>
          </p:nvSpPr>
          <p:spPr bwMode="auto">
            <a:xfrm>
              <a:off x="2928" y="3312"/>
              <a:ext cx="288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5" name="Line 72"/>
            <p:cNvSpPr>
              <a:spLocks noChangeShapeType="1"/>
            </p:cNvSpPr>
            <p:nvPr/>
          </p:nvSpPr>
          <p:spPr bwMode="auto">
            <a:xfrm>
              <a:off x="3504" y="3360"/>
              <a:ext cx="240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6" name="Line 73"/>
            <p:cNvSpPr>
              <a:spLocks noChangeShapeType="1"/>
            </p:cNvSpPr>
            <p:nvPr/>
          </p:nvSpPr>
          <p:spPr bwMode="auto">
            <a:xfrm>
              <a:off x="4032" y="3408"/>
              <a:ext cx="240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7" name="Line 74"/>
            <p:cNvSpPr>
              <a:spLocks noChangeShapeType="1"/>
            </p:cNvSpPr>
            <p:nvPr/>
          </p:nvSpPr>
          <p:spPr bwMode="auto">
            <a:xfrm flipV="1">
              <a:off x="4272" y="3504"/>
              <a:ext cx="288" cy="4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8" name="Line 75"/>
            <p:cNvSpPr>
              <a:spLocks noChangeShapeType="1"/>
            </p:cNvSpPr>
            <p:nvPr/>
          </p:nvSpPr>
          <p:spPr bwMode="auto">
            <a:xfrm>
              <a:off x="4560" y="3504"/>
              <a:ext cx="240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9" name="Line 76"/>
            <p:cNvSpPr>
              <a:spLocks noChangeShapeType="1"/>
            </p:cNvSpPr>
            <p:nvPr/>
          </p:nvSpPr>
          <p:spPr bwMode="auto">
            <a:xfrm flipV="1">
              <a:off x="4800" y="3456"/>
              <a:ext cx="528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0" name="Line 77"/>
            <p:cNvSpPr>
              <a:spLocks noChangeShapeType="1"/>
            </p:cNvSpPr>
            <p:nvPr/>
          </p:nvSpPr>
          <p:spPr bwMode="auto">
            <a:xfrm flipV="1">
              <a:off x="3216" y="3360"/>
              <a:ext cx="288" cy="9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0" name="Line 78"/>
          <p:cNvSpPr>
            <a:spLocks noChangeShapeType="1"/>
          </p:cNvSpPr>
          <p:nvPr/>
        </p:nvSpPr>
        <p:spPr bwMode="auto">
          <a:xfrm flipV="1">
            <a:off x="5106988" y="4525963"/>
            <a:ext cx="0" cy="685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9743" name="Rectangle 79"/>
          <p:cNvSpPr>
            <a:spLocks noChangeArrowheads="1"/>
          </p:cNvSpPr>
          <p:nvPr/>
        </p:nvSpPr>
        <p:spPr bwMode="auto">
          <a:xfrm>
            <a:off x="2973388" y="4525963"/>
            <a:ext cx="4495800" cy="1371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>
                <a:solidFill>
                  <a:srgbClr val="003399"/>
                </a:solidFill>
                <a:ea typeface="宋体" charset="-122"/>
              </a:rPr>
              <a:t>       A schedule is Pfair iff</a:t>
            </a:r>
          </a:p>
          <a:p>
            <a:r>
              <a:rPr lang="en-US" altLang="zh-CN">
                <a:solidFill>
                  <a:srgbClr val="CC3300"/>
                </a:solidFill>
                <a:ea typeface="宋体" charset="-122"/>
              </a:rPr>
              <a:t>(</a:t>
            </a:r>
            <a:r>
              <a:rPr lang="en-US" altLang="zh-CN">
                <a:solidFill>
                  <a:srgbClr val="CC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T, t :: 1 &lt; lag(T, t) &lt; 1)</a:t>
            </a:r>
          </a:p>
        </p:txBody>
      </p: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1754188" y="3001963"/>
            <a:ext cx="5867400" cy="457200"/>
            <a:chOff x="1104" y="2064"/>
            <a:chExt cx="3696" cy="288"/>
          </a:xfrm>
        </p:grpSpPr>
        <p:sp>
          <p:nvSpPr>
            <p:cNvPr id="107543" name="Rectangle 81"/>
            <p:cNvSpPr>
              <a:spLocks noChangeArrowheads="1"/>
            </p:cNvSpPr>
            <p:nvPr/>
          </p:nvSpPr>
          <p:spPr bwMode="auto">
            <a:xfrm>
              <a:off x="1104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544" name="Rectangle 82"/>
            <p:cNvSpPr>
              <a:spLocks noChangeArrowheads="1"/>
            </p:cNvSpPr>
            <p:nvPr/>
          </p:nvSpPr>
          <p:spPr bwMode="auto">
            <a:xfrm>
              <a:off x="4512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545" name="Rectangle 83"/>
            <p:cNvSpPr>
              <a:spLocks noChangeArrowheads="1"/>
            </p:cNvSpPr>
            <p:nvPr/>
          </p:nvSpPr>
          <p:spPr bwMode="auto">
            <a:xfrm>
              <a:off x="2160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546" name="Rectangle 84"/>
            <p:cNvSpPr>
              <a:spLocks noChangeArrowheads="1"/>
            </p:cNvSpPr>
            <p:nvPr/>
          </p:nvSpPr>
          <p:spPr bwMode="auto">
            <a:xfrm>
              <a:off x="2953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547" name="Rectangle 85"/>
            <p:cNvSpPr>
              <a:spLocks noChangeArrowheads="1"/>
            </p:cNvSpPr>
            <p:nvPr/>
          </p:nvSpPr>
          <p:spPr bwMode="auto">
            <a:xfrm>
              <a:off x="3504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7548" name="Rectangle 86"/>
            <p:cNvSpPr>
              <a:spLocks noChangeArrowheads="1"/>
            </p:cNvSpPr>
            <p:nvPr/>
          </p:nvSpPr>
          <p:spPr bwMode="auto">
            <a:xfrm>
              <a:off x="4032" y="2064"/>
              <a:ext cx="288" cy="288"/>
            </a:xfrm>
            <a:prstGeom prst="rect">
              <a:avLst/>
            </a:prstGeom>
            <a:solidFill>
              <a:srgbClr val="CC0099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74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Multicore Motivations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ea typeface="宋体" charset="-122"/>
              </a:rPr>
              <a:t>1.</a:t>
            </a:r>
            <a:r>
              <a:rPr lang="en-US" altLang="zh-CN" smtClean="0">
                <a:ea typeface="宋体" charset="-122"/>
              </a:rPr>
              <a:t> Standard processor over-clocked 20%</a:t>
            </a:r>
            <a:br>
              <a:rPr lang="en-US" altLang="zh-CN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2.</a:t>
            </a:r>
            <a:r>
              <a:rPr lang="en-US" altLang="zh-CN" smtClean="0">
                <a:ea typeface="宋体" charset="-122"/>
              </a:rPr>
              <a:t> Standard processor</a:t>
            </a:r>
            <a:br>
              <a:rPr lang="en-US" altLang="zh-CN" smtClean="0">
                <a:ea typeface="宋体" charset="-122"/>
              </a:rPr>
            </a:br>
            <a:r>
              <a:rPr lang="en-US" altLang="zh-CN" b="1" smtClean="0">
                <a:ea typeface="宋体" charset="-122"/>
              </a:rPr>
              <a:t>3.</a:t>
            </a:r>
            <a:r>
              <a:rPr lang="en-US" altLang="zh-CN" smtClean="0">
                <a:ea typeface="宋体" charset="-122"/>
              </a:rPr>
              <a:t> Two standard processors each under-clocked 20%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86100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>
                <a:ea typeface="宋体" charset="-122"/>
              </a:rPr>
              <a:t>Lag</a:t>
            </a:r>
            <a:r>
              <a:rPr lang="en-US" altLang="zh-CN" smtClean="0">
                <a:ea typeface="宋体" charset="-122"/>
              </a:rPr>
              <a:t> of a Periodic Task</a:t>
            </a:r>
            <a:endParaRPr lang="en-US" altLang="zh-CN" i="1" smtClean="0">
              <a:ea typeface="宋体" charset="-122"/>
            </a:endParaRP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05800" cy="1524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Lag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T,u</a:t>
            </a:r>
            <a:r>
              <a:rPr lang="en-US" altLang="zh-CN" sz="2400" smtClean="0">
                <a:solidFill>
                  <a:schemeClr val="tx1"/>
                </a:solidFill>
                <a:ea typeface="宋体" charset="-122"/>
              </a:rPr>
              <a:t>)</a:t>
            </a:r>
            <a:r>
              <a:rPr lang="en-US" altLang="zh-CN" sz="2400" i="1" smtClean="0">
                <a:solidFill>
                  <a:schemeClr val="tx1"/>
                </a:solidFill>
                <a:ea typeface="宋体" charset="-122"/>
              </a:rPr>
              <a:t> =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smtClean="0">
                <a:solidFill>
                  <a:schemeClr val="accent2"/>
                </a:solidFill>
                <a:ea typeface="宋体" charset="-122"/>
              </a:rPr>
              <a:t>ideal share of T in [0,u)</a:t>
            </a:r>
            <a:r>
              <a:rPr lang="en-US" altLang="zh-CN" sz="2400" smtClean="0">
                <a:solidFill>
                  <a:srgbClr val="CC0099"/>
                </a:solidFill>
                <a:ea typeface="宋体" charset="-122"/>
              </a:rPr>
              <a:t> </a:t>
            </a:r>
            <a:r>
              <a:rPr lang="en-US" altLang="zh-CN" sz="2400" smtClean="0">
                <a:solidFill>
                  <a:srgbClr val="FF3300"/>
                </a:solidFill>
                <a:ea typeface="宋体" charset="-122"/>
              </a:rPr>
              <a:t>– Pfair(T,u).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altLang="zh-CN" sz="2000" i="1" smtClean="0">
                <a:ea typeface="宋体" charset="-122"/>
                <a:sym typeface="Symbol" pitchFamily="18" charset="2"/>
              </a:rPr>
              <a:t>lag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,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) &lt; 0 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 is </a:t>
            </a:r>
            <a:r>
              <a:rPr lang="en-US" altLang="zh-CN" sz="2000" smtClean="0">
                <a:solidFill>
                  <a:srgbClr val="CC0099"/>
                </a:solidFill>
                <a:ea typeface="宋体" charset="-122"/>
                <a:sym typeface="Symbol" pitchFamily="18" charset="2"/>
              </a:rPr>
              <a:t>over-allocated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 at time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. </a:t>
            </a:r>
            <a:endParaRPr lang="en-US" altLang="zh-CN" sz="2000" i="1" smtClean="0">
              <a:ea typeface="宋体" charset="-122"/>
              <a:sym typeface="Symbol" pitchFamily="18" charset="2"/>
            </a:endParaRPr>
          </a:p>
          <a:p>
            <a:pPr lvl="1" eaLnBrk="1" hangingPunct="1">
              <a:buClr>
                <a:schemeClr val="accent2"/>
              </a:buClr>
            </a:pPr>
            <a:r>
              <a:rPr lang="en-US" altLang="zh-CN" sz="2000" i="1" smtClean="0">
                <a:ea typeface="宋体" charset="-122"/>
                <a:sym typeface="Symbol" pitchFamily="18" charset="2"/>
              </a:rPr>
              <a:t>lag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,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) &gt; 0 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 is </a:t>
            </a:r>
            <a:r>
              <a:rPr lang="en-US" altLang="zh-CN" sz="2000" smtClean="0">
                <a:solidFill>
                  <a:srgbClr val="CC0099"/>
                </a:solidFill>
                <a:ea typeface="宋体" charset="-122"/>
                <a:sym typeface="Symbol" pitchFamily="18" charset="2"/>
              </a:rPr>
              <a:t>under-allocated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 at time </a:t>
            </a:r>
            <a:r>
              <a:rPr lang="en-US" altLang="zh-CN" sz="2000" i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sz="2000" smtClean="0">
                <a:ea typeface="宋体" charset="-122"/>
                <a:sym typeface="Symbol" pitchFamily="18" charset="2"/>
              </a:rPr>
              <a:t>.</a:t>
            </a:r>
            <a:endParaRPr lang="en-US" altLang="zh-CN" sz="2000" smtClean="0">
              <a:solidFill>
                <a:srgbClr val="CC0099"/>
              </a:solidFill>
              <a:ea typeface="宋体" charset="-122"/>
            </a:endParaRPr>
          </a:p>
        </p:txBody>
      </p:sp>
      <p:sp>
        <p:nvSpPr>
          <p:cNvPr id="1013764" name="Rectangle 4"/>
          <p:cNvSpPr>
            <a:spLocks noChangeArrowheads="1"/>
          </p:cNvSpPr>
          <p:nvPr/>
        </p:nvSpPr>
        <p:spPr bwMode="auto">
          <a:xfrm>
            <a:off x="762000" y="2819400"/>
            <a:ext cx="8001000" cy="365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4400" u="sng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V="1">
            <a:off x="2057400" y="2895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2057400" y="5791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057400" y="2971800"/>
            <a:ext cx="4724400" cy="2819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057400" y="4419600"/>
            <a:ext cx="2286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4343400" y="44196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8554" name="Group 10"/>
          <p:cNvGrpSpPr>
            <a:grpSpLocks/>
          </p:cNvGrpSpPr>
          <p:nvPr/>
        </p:nvGrpSpPr>
        <p:grpSpPr bwMode="auto">
          <a:xfrm>
            <a:off x="1981200" y="3048000"/>
            <a:ext cx="119063" cy="2286000"/>
            <a:chOff x="816" y="2064"/>
            <a:chExt cx="96" cy="1440"/>
          </a:xfrm>
        </p:grpSpPr>
        <p:sp>
          <p:nvSpPr>
            <p:cNvPr id="108593" name="Line 11"/>
            <p:cNvSpPr>
              <a:spLocks noChangeShapeType="1"/>
            </p:cNvSpPr>
            <p:nvPr/>
          </p:nvSpPr>
          <p:spPr bwMode="auto">
            <a:xfrm>
              <a:off x="816" y="35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4" name="Line 12"/>
            <p:cNvSpPr>
              <a:spLocks noChangeShapeType="1"/>
            </p:cNvSpPr>
            <p:nvPr/>
          </p:nvSpPr>
          <p:spPr bwMode="auto">
            <a:xfrm>
              <a:off x="816" y="32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5" name="Line 13"/>
            <p:cNvSpPr>
              <a:spLocks noChangeShapeType="1"/>
            </p:cNvSpPr>
            <p:nvPr/>
          </p:nvSpPr>
          <p:spPr bwMode="auto">
            <a:xfrm>
              <a:off x="816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6" name="Line 14"/>
            <p:cNvSpPr>
              <a:spLocks noChangeShapeType="1"/>
            </p:cNvSpPr>
            <p:nvPr/>
          </p:nvSpPr>
          <p:spPr bwMode="auto">
            <a:xfrm>
              <a:off x="816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7" name="Line 15"/>
            <p:cNvSpPr>
              <a:spLocks noChangeShapeType="1"/>
            </p:cNvSpPr>
            <p:nvPr/>
          </p:nvSpPr>
          <p:spPr bwMode="auto">
            <a:xfrm>
              <a:off x="816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8" name="Line 16"/>
            <p:cNvSpPr>
              <a:spLocks noChangeShapeType="1"/>
            </p:cNvSpPr>
            <p:nvPr/>
          </p:nvSpPr>
          <p:spPr bwMode="auto">
            <a:xfrm>
              <a:off x="816" y="20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8555" name="Group 17"/>
          <p:cNvGrpSpPr>
            <a:grpSpLocks/>
          </p:cNvGrpSpPr>
          <p:nvPr/>
        </p:nvGrpSpPr>
        <p:grpSpPr bwMode="auto">
          <a:xfrm>
            <a:off x="2514600" y="5715000"/>
            <a:ext cx="4572000" cy="119063"/>
            <a:chOff x="1152" y="3744"/>
            <a:chExt cx="2880" cy="96"/>
          </a:xfrm>
        </p:grpSpPr>
        <p:sp>
          <p:nvSpPr>
            <p:cNvPr id="108582" name="Line 18"/>
            <p:cNvSpPr>
              <a:spLocks noChangeShapeType="1"/>
            </p:cNvSpPr>
            <p:nvPr/>
          </p:nvSpPr>
          <p:spPr bwMode="auto">
            <a:xfrm>
              <a:off x="11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3" name="Line 19"/>
            <p:cNvSpPr>
              <a:spLocks noChangeShapeType="1"/>
            </p:cNvSpPr>
            <p:nvPr/>
          </p:nvSpPr>
          <p:spPr bwMode="auto">
            <a:xfrm>
              <a:off x="1440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4" name="Line 20"/>
            <p:cNvSpPr>
              <a:spLocks noChangeShapeType="1"/>
            </p:cNvSpPr>
            <p:nvPr/>
          </p:nvSpPr>
          <p:spPr bwMode="auto">
            <a:xfrm>
              <a:off x="1728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5" name="Line 21"/>
            <p:cNvSpPr>
              <a:spLocks noChangeShapeType="1"/>
            </p:cNvSpPr>
            <p:nvPr/>
          </p:nvSpPr>
          <p:spPr bwMode="auto">
            <a:xfrm>
              <a:off x="2016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6" name="Line 22"/>
            <p:cNvSpPr>
              <a:spLocks noChangeShapeType="1"/>
            </p:cNvSpPr>
            <p:nvPr/>
          </p:nvSpPr>
          <p:spPr bwMode="auto">
            <a:xfrm>
              <a:off x="230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7" name="Line 23"/>
            <p:cNvSpPr>
              <a:spLocks noChangeShapeType="1"/>
            </p:cNvSpPr>
            <p:nvPr/>
          </p:nvSpPr>
          <p:spPr bwMode="auto">
            <a:xfrm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8" name="Line 24"/>
            <p:cNvSpPr>
              <a:spLocks noChangeShapeType="1"/>
            </p:cNvSpPr>
            <p:nvPr/>
          </p:nvSpPr>
          <p:spPr bwMode="auto">
            <a:xfrm>
              <a:off x="2880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9" name="Line 25"/>
            <p:cNvSpPr>
              <a:spLocks noChangeShapeType="1"/>
            </p:cNvSpPr>
            <p:nvPr/>
          </p:nvSpPr>
          <p:spPr bwMode="auto">
            <a:xfrm>
              <a:off x="3168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0" name="Line 26"/>
            <p:cNvSpPr>
              <a:spLocks noChangeShapeType="1"/>
            </p:cNvSpPr>
            <p:nvPr/>
          </p:nvSpPr>
          <p:spPr bwMode="auto">
            <a:xfrm>
              <a:off x="3456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1" name="Line 27"/>
            <p:cNvSpPr>
              <a:spLocks noChangeShapeType="1"/>
            </p:cNvSpPr>
            <p:nvPr/>
          </p:nvSpPr>
          <p:spPr bwMode="auto">
            <a:xfrm>
              <a:off x="374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92" name="Line 28"/>
            <p:cNvSpPr>
              <a:spLocks noChangeShapeType="1"/>
            </p:cNvSpPr>
            <p:nvPr/>
          </p:nvSpPr>
          <p:spPr bwMode="auto">
            <a:xfrm>
              <a:off x="403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8556" name="Line 29"/>
          <p:cNvSpPr>
            <a:spLocks noChangeShapeType="1"/>
          </p:cNvSpPr>
          <p:nvPr/>
        </p:nvSpPr>
        <p:spPr bwMode="auto">
          <a:xfrm flipV="1">
            <a:off x="6629400" y="3048000"/>
            <a:ext cx="0" cy="2743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57" name="Line 30"/>
          <p:cNvSpPr>
            <a:spLocks noChangeShapeType="1"/>
          </p:cNvSpPr>
          <p:nvPr/>
        </p:nvSpPr>
        <p:spPr bwMode="auto">
          <a:xfrm>
            <a:off x="2057400" y="3048000"/>
            <a:ext cx="4572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8558" name="Group 31"/>
          <p:cNvGrpSpPr>
            <a:grpSpLocks/>
          </p:cNvGrpSpPr>
          <p:nvPr/>
        </p:nvGrpSpPr>
        <p:grpSpPr bwMode="auto">
          <a:xfrm>
            <a:off x="2057400" y="3048000"/>
            <a:ext cx="4572000" cy="2743200"/>
            <a:chOff x="864" y="2112"/>
            <a:chExt cx="2880" cy="1728"/>
          </a:xfrm>
        </p:grpSpPr>
        <p:sp>
          <p:nvSpPr>
            <p:cNvPr id="108574" name="Line 32"/>
            <p:cNvSpPr>
              <a:spLocks noChangeShapeType="1"/>
            </p:cNvSpPr>
            <p:nvPr/>
          </p:nvSpPr>
          <p:spPr bwMode="auto">
            <a:xfrm flipV="1">
              <a:off x="864" y="3552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75" name="Line 33"/>
            <p:cNvSpPr>
              <a:spLocks noChangeShapeType="1"/>
            </p:cNvSpPr>
            <p:nvPr/>
          </p:nvSpPr>
          <p:spPr bwMode="auto">
            <a:xfrm>
              <a:off x="1152" y="3552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76" name="Line 34"/>
            <p:cNvSpPr>
              <a:spLocks noChangeShapeType="1"/>
            </p:cNvSpPr>
            <p:nvPr/>
          </p:nvSpPr>
          <p:spPr bwMode="auto">
            <a:xfrm flipV="1">
              <a:off x="1440" y="2976"/>
              <a:ext cx="57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77" name="Line 35"/>
            <p:cNvSpPr>
              <a:spLocks noChangeShapeType="1"/>
            </p:cNvSpPr>
            <p:nvPr/>
          </p:nvSpPr>
          <p:spPr bwMode="auto">
            <a:xfrm>
              <a:off x="2016" y="2976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78" name="Line 36"/>
            <p:cNvSpPr>
              <a:spLocks noChangeShapeType="1"/>
            </p:cNvSpPr>
            <p:nvPr/>
          </p:nvSpPr>
          <p:spPr bwMode="auto">
            <a:xfrm flipV="1">
              <a:off x="2304" y="2688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79" name="Line 37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0" name="Line 38"/>
            <p:cNvSpPr>
              <a:spLocks noChangeShapeType="1"/>
            </p:cNvSpPr>
            <p:nvPr/>
          </p:nvSpPr>
          <p:spPr bwMode="auto">
            <a:xfrm>
              <a:off x="3456" y="2112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8581" name="Line 39"/>
            <p:cNvSpPr>
              <a:spLocks noChangeShapeType="1"/>
            </p:cNvSpPr>
            <p:nvPr/>
          </p:nvSpPr>
          <p:spPr bwMode="auto">
            <a:xfrm flipV="1">
              <a:off x="2880" y="2112"/>
              <a:ext cx="576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8559" name="Text Box 40"/>
          <p:cNvSpPr txBox="1">
            <a:spLocks noChangeArrowheads="1"/>
          </p:cNvSpPr>
          <p:nvPr/>
        </p:nvSpPr>
        <p:spPr bwMode="auto">
          <a:xfrm>
            <a:off x="1905000" y="5791200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Arial" charset="0"/>
                <a:ea typeface="宋体" charset="-122"/>
              </a:rPr>
              <a:t>0    1     2    3     4    5     6    7     8    9    10   11</a:t>
            </a:r>
          </a:p>
        </p:txBody>
      </p:sp>
      <p:sp>
        <p:nvSpPr>
          <p:cNvPr id="108560" name="Text Box 41"/>
          <p:cNvSpPr txBox="1">
            <a:spLocks noChangeArrowheads="1"/>
          </p:cNvSpPr>
          <p:nvPr/>
        </p:nvSpPr>
        <p:spPr bwMode="auto">
          <a:xfrm>
            <a:off x="1676400" y="2879725"/>
            <a:ext cx="45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Arial" charset="0"/>
                <a:ea typeface="宋体" charset="-122"/>
              </a:rPr>
              <a:t>6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5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4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3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2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1</a:t>
            </a:r>
          </a:p>
          <a:p>
            <a:endParaRPr lang="en-US" altLang="zh-CN" sz="1000">
              <a:latin typeface="Arial" charset="0"/>
              <a:ea typeface="宋体" charset="-122"/>
            </a:endParaRPr>
          </a:p>
          <a:p>
            <a:r>
              <a:rPr lang="en-US" altLang="zh-CN" sz="2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8561" name="Text Box 42"/>
          <p:cNvSpPr txBox="1">
            <a:spLocks noChangeArrowheads="1"/>
          </p:cNvSpPr>
          <p:nvPr/>
        </p:nvSpPr>
        <p:spPr bwMode="auto">
          <a:xfrm>
            <a:off x="838200" y="3429000"/>
            <a:ext cx="1066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  <a:latin typeface="Arial" charset="0"/>
                <a:ea typeface="宋体" charset="-122"/>
              </a:rPr>
              <a:t>total share of task with weight 3/5.</a:t>
            </a:r>
          </a:p>
        </p:txBody>
      </p:sp>
      <p:sp>
        <p:nvSpPr>
          <p:cNvPr id="108562" name="Text Box 43"/>
          <p:cNvSpPr txBox="1">
            <a:spLocks noChangeArrowheads="1"/>
          </p:cNvSpPr>
          <p:nvPr/>
        </p:nvSpPr>
        <p:spPr bwMode="auto">
          <a:xfrm>
            <a:off x="40386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  <a:latin typeface="Arial" charset="0"/>
                <a:ea typeface="宋体" charset="-122"/>
              </a:rPr>
              <a:t>time</a:t>
            </a:r>
          </a:p>
        </p:txBody>
      </p:sp>
      <p:sp>
        <p:nvSpPr>
          <p:cNvPr id="108563" name="Rectangle 44"/>
          <p:cNvSpPr>
            <a:spLocks noChangeArrowheads="1"/>
          </p:cNvSpPr>
          <p:nvPr/>
        </p:nvSpPr>
        <p:spPr bwMode="auto">
          <a:xfrm>
            <a:off x="6934200" y="3048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8564" name="Line 45"/>
          <p:cNvSpPr>
            <a:spLocks noChangeShapeType="1"/>
          </p:cNvSpPr>
          <p:nvPr/>
        </p:nvSpPr>
        <p:spPr bwMode="auto">
          <a:xfrm>
            <a:off x="7086600" y="32766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65" name="Line 46"/>
          <p:cNvSpPr>
            <a:spLocks noChangeShapeType="1"/>
          </p:cNvSpPr>
          <p:nvPr/>
        </p:nvSpPr>
        <p:spPr bwMode="auto">
          <a:xfrm>
            <a:off x="7086600" y="3581400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8566" name="Text Box 47"/>
          <p:cNvSpPr txBox="1">
            <a:spLocks noChangeArrowheads="1"/>
          </p:cNvSpPr>
          <p:nvPr/>
        </p:nvSpPr>
        <p:spPr bwMode="auto">
          <a:xfrm>
            <a:off x="7467600" y="3048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chemeClr val="accent2"/>
                </a:solidFill>
                <a:latin typeface="Arial" charset="0"/>
                <a:ea typeface="宋体" charset="-122"/>
              </a:rPr>
              <a:t>ideal</a:t>
            </a:r>
          </a:p>
        </p:txBody>
      </p:sp>
      <p:sp>
        <p:nvSpPr>
          <p:cNvPr id="108567" name="Text Box 48"/>
          <p:cNvSpPr txBox="1">
            <a:spLocks noChangeArrowheads="1"/>
          </p:cNvSpPr>
          <p:nvPr/>
        </p:nvSpPr>
        <p:spPr bwMode="auto">
          <a:xfrm>
            <a:off x="7467600" y="33369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FF3300"/>
                </a:solidFill>
                <a:latin typeface="Arial" charset="0"/>
                <a:ea typeface="宋体" charset="-122"/>
              </a:rPr>
              <a:t>Pfair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819400" y="3733800"/>
            <a:ext cx="1524000" cy="1752600"/>
            <a:chOff x="1776" y="2352"/>
            <a:chExt cx="960" cy="1104"/>
          </a:xfrm>
        </p:grpSpPr>
        <p:sp>
          <p:nvSpPr>
            <p:cNvPr id="108572" name="Oval 50"/>
            <p:cNvSpPr>
              <a:spLocks noChangeArrowheads="1"/>
            </p:cNvSpPr>
            <p:nvPr/>
          </p:nvSpPr>
          <p:spPr bwMode="auto">
            <a:xfrm>
              <a:off x="1776" y="32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8573" name="AutoShape 51"/>
            <p:cNvSpPr>
              <a:spLocks noChangeArrowheads="1"/>
            </p:cNvSpPr>
            <p:nvPr/>
          </p:nvSpPr>
          <p:spPr bwMode="auto">
            <a:xfrm>
              <a:off x="1872" y="2352"/>
              <a:ext cx="864" cy="432"/>
            </a:xfrm>
            <a:prstGeom prst="wedgeRoundRectCallout">
              <a:avLst>
                <a:gd name="adj1" fmla="val -49306"/>
                <a:gd name="adj2" fmla="val 158333"/>
                <a:gd name="adj3" fmla="val 16667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宋体" charset="-122"/>
                </a:rPr>
                <a:t>Under-allocated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362200" y="3733800"/>
            <a:ext cx="1524000" cy="1752600"/>
            <a:chOff x="1776" y="2352"/>
            <a:chExt cx="960" cy="1104"/>
          </a:xfrm>
        </p:grpSpPr>
        <p:sp>
          <p:nvSpPr>
            <p:cNvPr id="108570" name="Oval 53"/>
            <p:cNvSpPr>
              <a:spLocks noChangeArrowheads="1"/>
            </p:cNvSpPr>
            <p:nvPr/>
          </p:nvSpPr>
          <p:spPr bwMode="auto">
            <a:xfrm>
              <a:off x="1776" y="32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8571" name="AutoShape 54"/>
            <p:cNvSpPr>
              <a:spLocks noChangeArrowheads="1"/>
            </p:cNvSpPr>
            <p:nvPr/>
          </p:nvSpPr>
          <p:spPr bwMode="auto">
            <a:xfrm>
              <a:off x="1872" y="2352"/>
              <a:ext cx="864" cy="432"/>
            </a:xfrm>
            <a:prstGeom prst="wedgeRoundRectCallout">
              <a:avLst>
                <a:gd name="adj1" fmla="val -49306"/>
                <a:gd name="adj2" fmla="val 158333"/>
                <a:gd name="adj3" fmla="val 16667"/>
              </a:avLst>
            </a:prstGeom>
            <a:solidFill>
              <a:srgbClr val="99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宋体" charset="-122"/>
                </a:rPr>
                <a:t>Over-allocated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proportionate progress</a:t>
            </a:r>
          </a:p>
        </p:txBody>
      </p:sp>
      <p:sp>
        <p:nvSpPr>
          <p:cNvPr id="10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" y="1085850"/>
            <a:ext cx="8212138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How far from zero can the lag be?</a:t>
            </a:r>
          </a:p>
        </p:txBody>
      </p:sp>
      <p:sp>
        <p:nvSpPr>
          <p:cNvPr id="110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PFairness</a:t>
            </a:r>
          </a:p>
        </p:txBody>
      </p:sp>
      <p:sp>
        <p:nvSpPr>
          <p:cNvPr id="11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1085850"/>
            <a:ext cx="8564562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Scheduling of Periodic Tasks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en-US" altLang="zh-CN" sz="2800" smtClean="0">
                <a:ea typeface="宋体" charset="-122"/>
              </a:rPr>
              <a:t>Share of </a:t>
            </a:r>
            <a:r>
              <a:rPr lang="en-US" altLang="zh-CN" sz="2800" i="1" smtClean="0">
                <a:ea typeface="宋体" charset="-122"/>
              </a:rPr>
              <a:t>T</a:t>
            </a:r>
            <a:r>
              <a:rPr lang="en-US" altLang="zh-CN" sz="2800" smtClean="0">
                <a:ea typeface="宋体" charset="-122"/>
              </a:rPr>
              <a:t> in ideal schedule in [0,u) = 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(    ) 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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u.</a:t>
            </a:r>
          </a:p>
          <a:p>
            <a:pPr eaLnBrk="1" hangingPunct="1">
              <a:buClr>
                <a:schemeClr val="accent2"/>
              </a:buClr>
            </a:pPr>
            <a:endParaRPr lang="en-US" altLang="zh-CN" sz="2800" i="1" smtClean="0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buClr>
                <a:schemeClr val="accent2"/>
              </a:buClr>
            </a:pP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lag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) =           </a:t>
            </a:r>
            <a:r>
              <a:rPr lang="en-US" altLang="zh-CN" sz="2800" smtClean="0">
                <a:solidFill>
                  <a:schemeClr val="tx1"/>
                </a:solidFill>
                <a:latin typeface="Tahoma" pitchFamily="34" charset="0"/>
                <a:ea typeface="宋体" charset="-122"/>
              </a:rPr>
              <a:t>–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Pfair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T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800" i="1" smtClean="0">
                <a:solidFill>
                  <a:schemeClr val="tx1"/>
                </a:solidFill>
                <a:ea typeface="宋体" charset="-122"/>
              </a:rPr>
              <a:t>u</a:t>
            </a:r>
            <a:r>
              <a:rPr lang="en-US" altLang="zh-CN" sz="2800" smtClean="0">
                <a:solidFill>
                  <a:schemeClr val="tx1"/>
                </a:solidFill>
                <a:ea typeface="宋体" charset="-122"/>
              </a:rPr>
              <a:t>).</a:t>
            </a:r>
          </a:p>
          <a:p>
            <a:pPr lvl="4" eaLnBrk="1" hangingPunct="1">
              <a:buClr>
                <a:schemeClr val="accent2"/>
              </a:buClr>
            </a:pPr>
            <a:endParaRPr lang="en-US" altLang="zh-CN" sz="1800" smtClean="0">
              <a:solidFill>
                <a:srgbClr val="CC0099"/>
              </a:solidFill>
              <a:ea typeface="宋体" charset="-122"/>
            </a:endParaRPr>
          </a:p>
          <a:p>
            <a:pPr eaLnBrk="1" hangingPunct="1">
              <a:buClr>
                <a:schemeClr val="accent2"/>
              </a:buClr>
            </a:pPr>
            <a:r>
              <a:rPr lang="en-US" altLang="zh-CN" sz="2800" smtClean="0">
                <a:ea typeface="宋体" charset="-122"/>
              </a:rPr>
              <a:t>If </a:t>
            </a:r>
            <a:r>
              <a:rPr lang="en-US" altLang="zh-CN" sz="2800" i="1" smtClean="0">
                <a:ea typeface="宋体" charset="-122"/>
              </a:rPr>
              <a:t>p</a:t>
            </a:r>
            <a:r>
              <a:rPr lang="en-US" altLang="zh-CN" sz="2800" smtClean="0">
                <a:ea typeface="宋体" charset="-122"/>
              </a:rPr>
              <a:t> divides </a:t>
            </a:r>
            <a:r>
              <a:rPr lang="en-US" altLang="zh-CN" sz="2800" i="1" smtClean="0">
                <a:ea typeface="宋体" charset="-122"/>
              </a:rPr>
              <a:t>u</a:t>
            </a:r>
            <a:r>
              <a:rPr lang="en-US" altLang="zh-CN" sz="2800" smtClean="0">
                <a:ea typeface="宋体" charset="-122"/>
              </a:rPr>
              <a:t>, then </a:t>
            </a:r>
            <a:r>
              <a:rPr lang="en-US" altLang="zh-CN" sz="2800" i="1" smtClean="0">
                <a:ea typeface="宋体" charset="-122"/>
              </a:rPr>
              <a:t>lag</a:t>
            </a:r>
            <a:r>
              <a:rPr lang="en-US" altLang="zh-CN" sz="2800" smtClean="0">
                <a:ea typeface="宋体" charset="-122"/>
              </a:rPr>
              <a:t> is an integer.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</a:rPr>
              <a:t>   </a:t>
            </a:r>
            <a:r>
              <a:rPr lang="en-US" altLang="zh-CN" sz="2400" smtClean="0">
                <a:latin typeface="Tahoma" pitchFamily="34" charset="0"/>
                <a:ea typeface="宋体" charset="-122"/>
              </a:rPr>
              <a:t>–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en-US" altLang="zh-CN" sz="2400" smtClean="0">
                <a:ea typeface="宋体" charset="-122"/>
                <a:cs typeface="Arial" charset="0"/>
              </a:rPr>
              <a:t>&lt; </a:t>
            </a:r>
            <a:r>
              <a:rPr lang="en-US" altLang="zh-CN" sz="2400" i="1" smtClean="0">
                <a:ea typeface="宋体" charset="-122"/>
                <a:cs typeface="Arial" charset="0"/>
              </a:rPr>
              <a:t>lag</a:t>
            </a:r>
            <a:r>
              <a:rPr lang="en-US" altLang="zh-CN" sz="2400" smtClean="0">
                <a:ea typeface="宋体" charset="-122"/>
                <a:cs typeface="Arial" charset="0"/>
              </a:rPr>
              <a:t> &lt; 1</a:t>
            </a:r>
            <a:r>
              <a:rPr lang="en-US" altLang="zh-CN" sz="2400" smtClean="0">
                <a:ea typeface="宋体" charset="-122"/>
              </a:rPr>
              <a:t> </a:t>
            </a:r>
            <a:r>
              <a:rPr lang="en-US" altLang="zh-CN" sz="2400" smtClean="0">
                <a:solidFill>
                  <a:srgbClr val="CC0099"/>
                </a:solidFill>
                <a:ea typeface="宋体" charset="-122"/>
                <a:sym typeface="Symbol" pitchFamily="18" charset="2"/>
              </a:rPr>
              <a:t>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smtClean="0">
                <a:ea typeface="宋体" charset="-122"/>
                <a:sym typeface="Symbol" pitchFamily="18" charset="2"/>
              </a:rPr>
              <a:t>lag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 = 0.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sym typeface="Symbol" pitchFamily="18" charset="2"/>
              </a:rPr>
              <a:t>	</a:t>
            </a:r>
            <a:r>
              <a:rPr lang="en-US" altLang="zh-CN" sz="2400" i="1" smtClean="0">
                <a:solidFill>
                  <a:srgbClr val="CC0099"/>
                </a:solidFill>
                <a:ea typeface="宋体" charset="-122"/>
                <a:sym typeface="Symbol" pitchFamily="18" charset="2"/>
              </a:rPr>
              <a:t>Hence, all jobs meet their deadlines.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19400" y="2438400"/>
          <a:ext cx="914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330120" imgH="380880" progId="Equation.3">
                  <p:embed/>
                </p:oleObj>
              </mc:Choice>
              <mc:Fallback>
                <p:oleObj name="Equation" r:id="rId4" imgW="3301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914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02488" y="1524000"/>
          <a:ext cx="463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164880" imgH="380880" progId="Equation.3">
                  <p:embed/>
                </p:oleObj>
              </mc:Choice>
              <mc:Fallback>
                <p:oleObj name="Equation" r:id="rId6" imgW="16488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1524000"/>
                        <a:ext cx="463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Formal Proof of </a:t>
            </a:r>
            <a:r>
              <a:rPr lang="en-US" altLang="zh-CN" dirty="0" err="1" smtClean="0"/>
              <a:t>PFairness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778" y="1085850"/>
            <a:ext cx="861143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sp>
        <p:nvSpPr>
          <p:cNvPr id="112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>
                <a:ea typeface="宋体" charset="-122"/>
                <a:sym typeface="Symbol" pitchFamily="18" charset="2"/>
              </a:rPr>
              <a:t>Pfairness</a:t>
            </a:r>
            <a:r>
              <a:rPr lang="en-US" altLang="zh-CN" sz="3200" dirty="0" smtClean="0">
                <a:ea typeface="宋体" charset="-122"/>
                <a:sym typeface="Symbol" pitchFamily="18" charset="2"/>
              </a:rPr>
              <a:t> ensured by</a:t>
            </a:r>
          </a:p>
          <a:p>
            <a:pPr lvl="1" eaLnBrk="1" hangingPunct="1"/>
            <a:r>
              <a:rPr lang="en-US" altLang="zh-CN" sz="2800" dirty="0" smtClean="0">
                <a:ea typeface="宋体" charset="-122"/>
                <a:sym typeface="Symbol" pitchFamily="18" charset="2"/>
              </a:rPr>
              <a:t>Scheduling subtasks</a:t>
            </a:r>
          </a:p>
          <a:p>
            <a:pPr lvl="2" eaLnBrk="1" hangingPunct="1"/>
            <a:r>
              <a:rPr lang="en-US" altLang="zh-CN" sz="2400" dirty="0" smtClean="0">
                <a:ea typeface="宋体" charset="-122"/>
                <a:sym typeface="Symbol" pitchFamily="18" charset="2"/>
              </a:rPr>
              <a:t>Each task is broken into a sequence of quantum-length subtasks. </a:t>
            </a:r>
          </a:p>
          <a:p>
            <a:pPr lvl="1" eaLnBrk="1" hangingPunct="1"/>
            <a:r>
              <a:rPr lang="en-US" altLang="zh-CN" sz="2800" dirty="0" smtClean="0">
                <a:ea typeface="宋体" charset="-122"/>
                <a:sym typeface="Symbol" pitchFamily="18" charset="2"/>
              </a:rPr>
              <a:t>Time-driven, quantum-based scheduling</a:t>
            </a:r>
          </a:p>
          <a:p>
            <a:pPr lvl="2" eaLnBrk="1" hangingPunct="1"/>
            <a:r>
              <a:rPr lang="en-US" altLang="zh-CN" sz="2400" dirty="0" smtClean="0">
                <a:ea typeface="宋体" charset="-122"/>
                <a:sym typeface="Symbol" pitchFamily="18" charset="2"/>
              </a:rPr>
              <a:t>Scheduling decisions at quantum boundaries.</a:t>
            </a:r>
          </a:p>
          <a:p>
            <a:pPr lvl="2" eaLnBrk="1" hangingPunct="1"/>
            <a:r>
              <a:rPr lang="en-US" altLang="zh-CN" sz="2400" dirty="0" smtClean="0">
                <a:ea typeface="宋体" charset="-122"/>
                <a:sym typeface="Symbol" pitchFamily="18" charset="2"/>
              </a:rPr>
              <a:t>Time is integral, measured in units of quanta.</a:t>
            </a:r>
          </a:p>
          <a:p>
            <a:pPr lvl="2" eaLnBrk="1" hangingPunct="1"/>
            <a:r>
              <a:rPr lang="en-US" altLang="zh-CN" sz="2400" dirty="0" smtClean="0">
                <a:ea typeface="宋体" charset="-122"/>
                <a:sym typeface="Symbol" pitchFamily="18" charset="2"/>
              </a:rPr>
              <a:t>Interval [</a:t>
            </a:r>
            <a:r>
              <a:rPr lang="en-US" altLang="zh-CN" sz="24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, i+1) – is </a:t>
            </a:r>
            <a:r>
              <a:rPr lang="en-US" altLang="zh-CN" sz="24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sz="2400" baseline="30000" dirty="0" err="1" smtClean="0">
                <a:ea typeface="宋体" charset="-122"/>
                <a:sym typeface="Symbol" pitchFamily="18" charset="2"/>
              </a:rPr>
              <a:t>th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  <a:ea typeface="宋体" charset="-122"/>
                <a:sym typeface="Symbol" pitchFamily="18" charset="2"/>
              </a:rPr>
              <a:t>quantum or time slot.</a:t>
            </a:r>
            <a:endParaRPr lang="en-US" altLang="zh-CN" sz="2400" dirty="0" smtClean="0">
              <a:ea typeface="宋体" charset="-122"/>
              <a:sym typeface="Symbol" pitchFamily="18" charset="2"/>
            </a:endParaRPr>
          </a:p>
          <a:p>
            <a:pPr lvl="2" eaLnBrk="1" hangingPunct="1"/>
            <a:r>
              <a:rPr lang="en-US" altLang="zh-CN" sz="2400" dirty="0" smtClean="0">
                <a:ea typeface="宋体" charset="-122"/>
                <a:sym typeface="Symbol" pitchFamily="18" charset="2"/>
              </a:rPr>
              <a:t>Schedules at most </a:t>
            </a:r>
            <a:r>
              <a:rPr lang="en-US" altLang="zh-CN" sz="2400" dirty="0" smtClean="0">
                <a:solidFill>
                  <a:srgbClr val="006600"/>
                </a:solidFill>
                <a:ea typeface="宋体" charset="-122"/>
                <a:sym typeface="Symbol" pitchFamily="18" charset="2"/>
              </a:rPr>
              <a:t>M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 subtasks (M – no. of processors).</a:t>
            </a:r>
          </a:p>
          <a:p>
            <a:pPr eaLnBrk="1" hangingPunct="1"/>
            <a:r>
              <a:rPr lang="en-US" altLang="zh-CN" sz="3200" dirty="0" smtClean="0">
                <a:ea typeface="宋体" charset="-122"/>
                <a:sym typeface="Symbol" pitchFamily="18" charset="2"/>
              </a:rPr>
              <a:t>Task migrations are allowed.</a:t>
            </a:r>
          </a:p>
          <a:p>
            <a:pPr eaLnBrk="1" hangingPunct="1"/>
            <a:endParaRPr lang="en-US" altLang="zh-CN" sz="32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Scheduling of Subtasks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ea typeface="宋体" charset="-122"/>
              </a:rPr>
              <a:t>	</a:t>
            </a:r>
            <a:r>
              <a:rPr lang="en-US" altLang="zh-CN" sz="2400" smtClean="0">
                <a:ea typeface="宋体" charset="-122"/>
                <a:sym typeface="Symbol" pitchFamily="18" charset="2"/>
              </a:rPr>
              <a:t>Each task is effectively divided into a series of quantum-length </a:t>
            </a:r>
            <a:r>
              <a:rPr lang="en-US" altLang="zh-CN" sz="2400" i="1" smtClean="0">
                <a:solidFill>
                  <a:srgbClr val="CC0099"/>
                </a:solidFill>
                <a:ea typeface="宋体" charset="-122"/>
                <a:sym typeface="Symbol" pitchFamily="18" charset="2"/>
              </a:rPr>
              <a:t>subtasks</a:t>
            </a:r>
            <a:r>
              <a:rPr lang="en-US" altLang="zh-CN" sz="2400" smtClean="0">
                <a:solidFill>
                  <a:srgbClr val="0033CC"/>
                </a:solidFill>
                <a:ea typeface="宋体" charset="-122"/>
                <a:sym typeface="Symbol" pitchFamily="18" charset="2"/>
              </a:rPr>
              <a:t>.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133600" y="2895600"/>
            <a:ext cx="1600200" cy="16764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2133600" y="2438400"/>
            <a:ext cx="16002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3733800" y="2895600"/>
            <a:ext cx="3348038" cy="1676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733800" y="2438400"/>
            <a:ext cx="3348038" cy="503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33600" y="2438400"/>
            <a:ext cx="4948238" cy="2128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Arial" charset="0"/>
                <a:ea typeface="宋体" charset="-122"/>
              </a:rPr>
              <a:t>    </a:t>
            </a:r>
            <a:r>
              <a:rPr lang="en-US" altLang="zh-CN" i="1">
                <a:solidFill>
                  <a:schemeClr val="bg1"/>
                </a:solidFill>
                <a:latin typeface="Arial" charset="0"/>
                <a:ea typeface="宋体" charset="-122"/>
              </a:rPr>
              <a:t>TIME</a:t>
            </a:r>
            <a:r>
              <a:rPr lang="en-US" altLang="zh-CN">
                <a:latin typeface="Arial" charset="0"/>
                <a:ea typeface="宋体" charset="-122"/>
              </a:rPr>
              <a:t>         1   2   3   4   5   6   7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3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2          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1                                       </a:t>
            </a:r>
          </a:p>
        </p:txBody>
      </p:sp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3733800" y="2819400"/>
            <a:ext cx="2946400" cy="1676400"/>
            <a:chOff x="3123" y="1853"/>
            <a:chExt cx="1856" cy="2022"/>
          </a:xfrm>
        </p:grpSpPr>
        <p:sp>
          <p:nvSpPr>
            <p:cNvPr id="113683" name="Line 10"/>
            <p:cNvSpPr>
              <a:spLocks noChangeShapeType="1"/>
            </p:cNvSpPr>
            <p:nvPr/>
          </p:nvSpPr>
          <p:spPr bwMode="auto">
            <a:xfrm flipH="1">
              <a:off x="3383" y="1859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4" name="Line 11"/>
            <p:cNvSpPr>
              <a:spLocks noChangeShapeType="1"/>
            </p:cNvSpPr>
            <p:nvPr/>
          </p:nvSpPr>
          <p:spPr bwMode="auto">
            <a:xfrm flipH="1">
              <a:off x="3648" y="1858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5" name="Line 12"/>
            <p:cNvSpPr>
              <a:spLocks noChangeShapeType="1"/>
            </p:cNvSpPr>
            <p:nvPr/>
          </p:nvSpPr>
          <p:spPr bwMode="auto">
            <a:xfrm flipH="1">
              <a:off x="3913" y="1857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6" name="Line 13"/>
            <p:cNvSpPr>
              <a:spLocks noChangeShapeType="1"/>
            </p:cNvSpPr>
            <p:nvPr/>
          </p:nvSpPr>
          <p:spPr bwMode="auto">
            <a:xfrm flipH="1">
              <a:off x="4178" y="1856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7" name="Line 14"/>
            <p:cNvSpPr>
              <a:spLocks noChangeShapeType="1"/>
            </p:cNvSpPr>
            <p:nvPr/>
          </p:nvSpPr>
          <p:spPr bwMode="auto">
            <a:xfrm flipH="1">
              <a:off x="4443" y="1855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8" name="Line 15"/>
            <p:cNvSpPr>
              <a:spLocks noChangeShapeType="1"/>
            </p:cNvSpPr>
            <p:nvPr/>
          </p:nvSpPr>
          <p:spPr bwMode="auto">
            <a:xfrm flipH="1">
              <a:off x="4708" y="1854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9" name="Line 16"/>
            <p:cNvSpPr>
              <a:spLocks noChangeShapeType="1"/>
            </p:cNvSpPr>
            <p:nvPr/>
          </p:nvSpPr>
          <p:spPr bwMode="auto">
            <a:xfrm flipH="1">
              <a:off x="4973" y="1853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0" name="Line 17"/>
            <p:cNvSpPr>
              <a:spLocks noChangeShapeType="1"/>
            </p:cNvSpPr>
            <p:nvPr/>
          </p:nvSpPr>
          <p:spPr bwMode="auto">
            <a:xfrm>
              <a:off x="3123" y="1853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74" name="Rectangle 18"/>
          <p:cNvSpPr>
            <a:spLocks noChangeArrowheads="1"/>
          </p:cNvSpPr>
          <p:nvPr/>
        </p:nvSpPr>
        <p:spPr bwMode="auto">
          <a:xfrm>
            <a:off x="533400" y="49530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		        lag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(</a:t>
            </a: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T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, 3)</a:t>
            </a: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 =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(3/7)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3 – 0 = 9/7 &gt; 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zh-CN" sz="1600">
              <a:solidFill>
                <a:srgbClr val="CC0099"/>
              </a:solidFill>
              <a:latin typeface="Arial" charset="0"/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		</a:t>
            </a:r>
            <a:r>
              <a:rPr lang="en-US" altLang="zh-CN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So the first subtask must finish by time 3.</a:t>
            </a:r>
          </a:p>
        </p:txBody>
      </p:sp>
      <p:grpSp>
        <p:nvGrpSpPr>
          <p:cNvPr id="113675" name="Group 19"/>
          <p:cNvGrpSpPr>
            <a:grpSpLocks/>
          </p:cNvGrpSpPr>
          <p:nvPr/>
        </p:nvGrpSpPr>
        <p:grpSpPr bwMode="auto">
          <a:xfrm>
            <a:off x="4953000" y="3241675"/>
            <a:ext cx="3690938" cy="1027113"/>
            <a:chOff x="3072" y="2042"/>
            <a:chExt cx="2325" cy="647"/>
          </a:xfrm>
        </p:grpSpPr>
        <p:sp>
          <p:nvSpPr>
            <p:cNvPr id="113681" name="Arc 20"/>
            <p:cNvSpPr>
              <a:spLocks/>
            </p:cNvSpPr>
            <p:nvPr/>
          </p:nvSpPr>
          <p:spPr bwMode="auto">
            <a:xfrm rot="10800000" flipV="1">
              <a:off x="3072" y="2213"/>
              <a:ext cx="1728" cy="476"/>
            </a:xfrm>
            <a:custGeom>
              <a:avLst/>
              <a:gdLst>
                <a:gd name="T0" fmla="*/ 17 w 21600"/>
                <a:gd name="T1" fmla="*/ 0 h 21435"/>
                <a:gd name="T2" fmla="*/ 138 w 21600"/>
                <a:gd name="T3" fmla="*/ 11 h 21435"/>
                <a:gd name="T4" fmla="*/ 0 w 21600"/>
                <a:gd name="T5" fmla="*/ 11 h 2143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5"/>
                <a:gd name="T11" fmla="*/ 21600 w 21600"/>
                <a:gd name="T12" fmla="*/ 21435 h 21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5" fill="none" extrusionOk="0">
                  <a:moveTo>
                    <a:pt x="2665" y="0"/>
                  </a:moveTo>
                  <a:cubicBezTo>
                    <a:pt x="13481" y="1345"/>
                    <a:pt x="21600" y="10536"/>
                    <a:pt x="21600" y="21435"/>
                  </a:cubicBezTo>
                </a:path>
                <a:path w="21600" h="21435" stroke="0" extrusionOk="0">
                  <a:moveTo>
                    <a:pt x="2665" y="0"/>
                  </a:moveTo>
                  <a:cubicBezTo>
                    <a:pt x="13481" y="1345"/>
                    <a:pt x="21600" y="10536"/>
                    <a:pt x="21600" y="21435"/>
                  </a:cubicBezTo>
                  <a:lnTo>
                    <a:pt x="0" y="21435"/>
                  </a:lnTo>
                  <a:close/>
                </a:path>
              </a:pathLst>
            </a:custGeom>
            <a:noFill/>
            <a:ln w="9525">
              <a:solidFill>
                <a:srgbClr val="CC0099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3682" name="Text Box 21"/>
            <p:cNvSpPr txBox="1">
              <a:spLocks noChangeArrowheads="1"/>
            </p:cNvSpPr>
            <p:nvPr/>
          </p:nvSpPr>
          <p:spPr bwMode="auto">
            <a:xfrm>
              <a:off x="4587" y="2042"/>
              <a:ext cx="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lag</a:t>
              </a:r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ea typeface="宋体" charset="-122"/>
                </a:rPr>
                <a:t> = 9/7</a:t>
              </a:r>
              <a:endParaRPr lang="en-US" altLang="zh-CN" i="1">
                <a:solidFill>
                  <a:schemeClr val="accent2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13676" name="Text Box 22"/>
          <p:cNvSpPr txBox="1">
            <a:spLocks noChangeArrowheads="1"/>
          </p:cNvSpPr>
          <p:nvPr/>
        </p:nvSpPr>
        <p:spPr bwMode="auto">
          <a:xfrm>
            <a:off x="228600" y="3076575"/>
            <a:ext cx="1689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-122"/>
              </a:rPr>
              <a:t>Consider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-122"/>
              </a:rPr>
              <a:t>a task </a:t>
            </a:r>
            <a:r>
              <a:rPr lang="en-US" altLang="zh-CN" i="1">
                <a:solidFill>
                  <a:srgbClr val="3333CC"/>
                </a:solidFill>
                <a:latin typeface="Arial" charset="0"/>
                <a:ea typeface="宋体" charset="-122"/>
              </a:rPr>
              <a:t>T</a:t>
            </a: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-122"/>
              </a:rPr>
              <a:t> of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  <a:latin typeface="Arial" charset="0"/>
                <a:ea typeface="宋体" charset="-122"/>
              </a:rPr>
              <a:t>weight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3/7</a:t>
            </a:r>
            <a:r>
              <a:rPr lang="en-US" altLang="zh-CN">
                <a:solidFill>
                  <a:schemeClr val="accent2"/>
                </a:solidFill>
                <a:latin typeface="Arial" charset="0"/>
                <a:ea typeface="宋体" charset="-122"/>
              </a:rPr>
              <a:t>.</a:t>
            </a:r>
            <a:endParaRPr lang="en-US" altLang="zh-CN" u="sng">
              <a:solidFill>
                <a:schemeClr val="accent2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13677" name="Group 23"/>
          <p:cNvGrpSpPr>
            <a:grpSpLocks/>
          </p:cNvGrpSpPr>
          <p:nvPr/>
        </p:nvGrpSpPr>
        <p:grpSpPr bwMode="auto">
          <a:xfrm>
            <a:off x="3733800" y="4267200"/>
            <a:ext cx="1223963" cy="228600"/>
            <a:chOff x="2349" y="2688"/>
            <a:chExt cx="771" cy="96"/>
          </a:xfrm>
        </p:grpSpPr>
        <p:sp>
          <p:nvSpPr>
            <p:cNvPr id="113678" name="Line 24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9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3680" name="Line 26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Scheduling of Subtasks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600200" y="2286000"/>
            <a:ext cx="1600200" cy="16764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600200" y="1828800"/>
            <a:ext cx="16002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200400" y="2286000"/>
            <a:ext cx="3348038" cy="1676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200400" y="1828800"/>
            <a:ext cx="3348038" cy="503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600200" y="1828800"/>
            <a:ext cx="4948238" cy="2128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Arial" charset="0"/>
                <a:ea typeface="宋体" charset="-122"/>
              </a:rPr>
              <a:t>    </a:t>
            </a:r>
            <a:r>
              <a:rPr lang="en-US" altLang="zh-CN" i="1">
                <a:solidFill>
                  <a:schemeClr val="bg1"/>
                </a:solidFill>
                <a:latin typeface="Arial" charset="0"/>
                <a:ea typeface="宋体" charset="-122"/>
              </a:rPr>
              <a:t>TIME</a:t>
            </a:r>
            <a:r>
              <a:rPr lang="en-US" altLang="zh-CN">
                <a:latin typeface="Arial" charset="0"/>
                <a:ea typeface="宋体" charset="-122"/>
              </a:rPr>
              <a:t>         1   2   3   4   5   6   7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3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2          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1                                       </a:t>
            </a:r>
          </a:p>
        </p:txBody>
      </p:sp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3200400" y="2209800"/>
            <a:ext cx="2946400" cy="1676400"/>
            <a:chOff x="3123" y="1853"/>
            <a:chExt cx="1856" cy="2022"/>
          </a:xfrm>
        </p:grpSpPr>
        <p:sp>
          <p:nvSpPr>
            <p:cNvPr id="114709" name="Line 9"/>
            <p:cNvSpPr>
              <a:spLocks noChangeShapeType="1"/>
            </p:cNvSpPr>
            <p:nvPr/>
          </p:nvSpPr>
          <p:spPr bwMode="auto">
            <a:xfrm flipH="1">
              <a:off x="3383" y="1859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0" name="Line 10"/>
            <p:cNvSpPr>
              <a:spLocks noChangeShapeType="1"/>
            </p:cNvSpPr>
            <p:nvPr/>
          </p:nvSpPr>
          <p:spPr bwMode="auto">
            <a:xfrm flipH="1">
              <a:off x="3648" y="1858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1" name="Line 11"/>
            <p:cNvSpPr>
              <a:spLocks noChangeShapeType="1"/>
            </p:cNvSpPr>
            <p:nvPr/>
          </p:nvSpPr>
          <p:spPr bwMode="auto">
            <a:xfrm flipH="1">
              <a:off x="3913" y="1857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2" name="Line 12"/>
            <p:cNvSpPr>
              <a:spLocks noChangeShapeType="1"/>
            </p:cNvSpPr>
            <p:nvPr/>
          </p:nvSpPr>
          <p:spPr bwMode="auto">
            <a:xfrm flipH="1">
              <a:off x="4178" y="1856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3" name="Line 13"/>
            <p:cNvSpPr>
              <a:spLocks noChangeShapeType="1"/>
            </p:cNvSpPr>
            <p:nvPr/>
          </p:nvSpPr>
          <p:spPr bwMode="auto">
            <a:xfrm flipH="1">
              <a:off x="4443" y="1855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4" name="Line 14"/>
            <p:cNvSpPr>
              <a:spLocks noChangeShapeType="1"/>
            </p:cNvSpPr>
            <p:nvPr/>
          </p:nvSpPr>
          <p:spPr bwMode="auto">
            <a:xfrm flipH="1">
              <a:off x="4708" y="1854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5" name="Line 15"/>
            <p:cNvSpPr>
              <a:spLocks noChangeShapeType="1"/>
            </p:cNvSpPr>
            <p:nvPr/>
          </p:nvSpPr>
          <p:spPr bwMode="auto">
            <a:xfrm flipH="1">
              <a:off x="4973" y="1853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716" name="Line 16"/>
            <p:cNvSpPr>
              <a:spLocks noChangeShapeType="1"/>
            </p:cNvSpPr>
            <p:nvPr/>
          </p:nvSpPr>
          <p:spPr bwMode="auto">
            <a:xfrm>
              <a:off x="3123" y="1853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697" name="Rectangle 17"/>
          <p:cNvSpPr>
            <a:spLocks noChangeArrowheads="1"/>
          </p:cNvSpPr>
          <p:nvPr/>
        </p:nvSpPr>
        <p:spPr bwMode="auto">
          <a:xfrm>
            <a:off x="533400" y="44196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		     lag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(</a:t>
            </a: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T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, 5)</a:t>
            </a:r>
            <a:r>
              <a:rPr lang="en-US" altLang="zh-CN" i="1">
                <a:solidFill>
                  <a:srgbClr val="CC0099"/>
                </a:solidFill>
                <a:latin typeface="Arial" charset="0"/>
                <a:ea typeface="宋体" charset="-122"/>
              </a:rPr>
              <a:t> =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(3/7)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>
                <a:solidFill>
                  <a:srgbClr val="CC0099"/>
                </a:solidFill>
                <a:latin typeface="Arial" charset="0"/>
                <a:ea typeface="宋体" charset="-122"/>
              </a:rPr>
              <a:t>5 – 1 = 8/7 &gt; 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zh-CN" sz="1600">
              <a:solidFill>
                <a:srgbClr val="CC0099"/>
              </a:solidFill>
              <a:latin typeface="Arial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		So the second subtask must finish by time 5.</a:t>
            </a:r>
          </a:p>
        </p:txBody>
      </p:sp>
      <p:sp>
        <p:nvSpPr>
          <p:cNvPr id="114698" name="Arc 18"/>
          <p:cNvSpPr>
            <a:spLocks/>
          </p:cNvSpPr>
          <p:nvPr/>
        </p:nvSpPr>
        <p:spPr bwMode="auto">
          <a:xfrm rot="10800000" flipV="1">
            <a:off x="5257800" y="2436813"/>
            <a:ext cx="2743200" cy="688975"/>
          </a:xfrm>
          <a:custGeom>
            <a:avLst/>
            <a:gdLst>
              <a:gd name="T0" fmla="*/ 148902938 w 21600"/>
              <a:gd name="T1" fmla="*/ 0 h 19528"/>
              <a:gd name="T2" fmla="*/ 348386401 w 21600"/>
              <a:gd name="T3" fmla="*/ 24307995 h 19528"/>
              <a:gd name="T4" fmla="*/ 0 w 21600"/>
              <a:gd name="T5" fmla="*/ 24307995 h 19528"/>
              <a:gd name="T6" fmla="*/ 0 60000 65536"/>
              <a:gd name="T7" fmla="*/ 0 60000 65536"/>
              <a:gd name="T8" fmla="*/ 0 60000 65536"/>
              <a:gd name="T9" fmla="*/ 0 w 21600"/>
              <a:gd name="T10" fmla="*/ 0 h 19528"/>
              <a:gd name="T11" fmla="*/ 21600 w 21600"/>
              <a:gd name="T12" fmla="*/ 19528 h 19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528" fill="none" extrusionOk="0">
                <a:moveTo>
                  <a:pt x="9231" y="0"/>
                </a:moveTo>
                <a:cubicBezTo>
                  <a:pt x="16783" y="3570"/>
                  <a:pt x="21600" y="11174"/>
                  <a:pt x="21600" y="19528"/>
                </a:cubicBezTo>
              </a:path>
              <a:path w="21600" h="19528" stroke="0" extrusionOk="0">
                <a:moveTo>
                  <a:pt x="9231" y="0"/>
                </a:moveTo>
                <a:cubicBezTo>
                  <a:pt x="16783" y="3570"/>
                  <a:pt x="21600" y="11174"/>
                  <a:pt x="21600" y="19528"/>
                </a:cubicBezTo>
                <a:lnTo>
                  <a:pt x="0" y="19528"/>
                </a:lnTo>
                <a:close/>
              </a:path>
            </a:pathLst>
          </a:custGeom>
          <a:noFill/>
          <a:ln w="9525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699" name="Text Box 19"/>
          <p:cNvSpPr txBox="1">
            <a:spLocks noChangeArrowheads="1"/>
          </p:cNvSpPr>
          <p:nvPr/>
        </p:nvSpPr>
        <p:spPr bwMode="auto">
          <a:xfrm>
            <a:off x="6934200" y="22098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lag</a:t>
            </a:r>
            <a:r>
              <a:rPr lang="en-US" altLang="zh-CN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8/7</a:t>
            </a:r>
            <a:endParaRPr lang="en-US" altLang="zh-CN" i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4700" name="Rectangle 20"/>
          <p:cNvSpPr>
            <a:spLocks noChangeArrowheads="1"/>
          </p:cNvSpPr>
          <p:nvPr/>
        </p:nvSpPr>
        <p:spPr bwMode="auto">
          <a:xfrm>
            <a:off x="3200400" y="3429000"/>
            <a:ext cx="381000" cy="304800"/>
          </a:xfrm>
          <a:prstGeom prst="rect">
            <a:avLst/>
          </a:prstGeom>
          <a:solidFill>
            <a:srgbClr val="CC0099">
              <a:alpha val="50195"/>
            </a:srgbClr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14701" name="Group 21"/>
          <p:cNvGrpSpPr>
            <a:grpSpLocks/>
          </p:cNvGrpSpPr>
          <p:nvPr/>
        </p:nvGrpSpPr>
        <p:grpSpPr bwMode="auto">
          <a:xfrm>
            <a:off x="3200400" y="3657600"/>
            <a:ext cx="1223963" cy="228600"/>
            <a:chOff x="2349" y="2688"/>
            <a:chExt cx="771" cy="96"/>
          </a:xfrm>
        </p:grpSpPr>
        <p:sp>
          <p:nvSpPr>
            <p:cNvPr id="114706" name="Line 22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7" name="Line 23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470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4702" name="Group 25"/>
          <p:cNvGrpSpPr>
            <a:grpSpLocks/>
          </p:cNvGrpSpPr>
          <p:nvPr/>
        </p:nvGrpSpPr>
        <p:grpSpPr bwMode="auto">
          <a:xfrm>
            <a:off x="3200400" y="3124200"/>
            <a:ext cx="2057400" cy="228600"/>
            <a:chOff x="2349" y="2688"/>
            <a:chExt cx="771" cy="96"/>
          </a:xfrm>
        </p:grpSpPr>
        <p:sp>
          <p:nvSpPr>
            <p:cNvPr id="114703" name="Line 26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4" name="Line 27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4705" name="Line 28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Scheduling of Subtasks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00200" y="2286000"/>
            <a:ext cx="1600200" cy="16764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600200" y="1828800"/>
            <a:ext cx="16002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200400" y="2286000"/>
            <a:ext cx="3348038" cy="1676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200400" y="1828800"/>
            <a:ext cx="3348038" cy="503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600200" y="1828800"/>
            <a:ext cx="4948238" cy="2128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Arial" charset="0"/>
                <a:ea typeface="宋体" charset="-122"/>
              </a:rPr>
              <a:t>    </a:t>
            </a:r>
            <a:r>
              <a:rPr lang="en-US" altLang="zh-CN" i="1">
                <a:solidFill>
                  <a:schemeClr val="bg1"/>
                </a:solidFill>
                <a:latin typeface="Arial" charset="0"/>
                <a:ea typeface="宋体" charset="-122"/>
              </a:rPr>
              <a:t>TIME</a:t>
            </a:r>
            <a:r>
              <a:rPr lang="en-US" altLang="zh-CN">
                <a:latin typeface="Arial" charset="0"/>
                <a:ea typeface="宋体" charset="-122"/>
              </a:rPr>
              <a:t>         1   2   3   4   5   6   7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3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2          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Subtask 1                                       </a:t>
            </a:r>
          </a:p>
        </p:txBody>
      </p:sp>
      <p:grpSp>
        <p:nvGrpSpPr>
          <p:cNvPr id="115720" name="Group 8"/>
          <p:cNvGrpSpPr>
            <a:grpSpLocks/>
          </p:cNvGrpSpPr>
          <p:nvPr/>
        </p:nvGrpSpPr>
        <p:grpSpPr bwMode="auto">
          <a:xfrm>
            <a:off x="3200400" y="2209800"/>
            <a:ext cx="2946400" cy="1676400"/>
            <a:chOff x="3123" y="1853"/>
            <a:chExt cx="1856" cy="2022"/>
          </a:xfrm>
        </p:grpSpPr>
        <p:sp>
          <p:nvSpPr>
            <p:cNvPr id="115734" name="Line 9"/>
            <p:cNvSpPr>
              <a:spLocks noChangeShapeType="1"/>
            </p:cNvSpPr>
            <p:nvPr/>
          </p:nvSpPr>
          <p:spPr bwMode="auto">
            <a:xfrm flipH="1">
              <a:off x="3383" y="1859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5" name="Line 10"/>
            <p:cNvSpPr>
              <a:spLocks noChangeShapeType="1"/>
            </p:cNvSpPr>
            <p:nvPr/>
          </p:nvSpPr>
          <p:spPr bwMode="auto">
            <a:xfrm flipH="1">
              <a:off x="3648" y="1858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6" name="Line 11"/>
            <p:cNvSpPr>
              <a:spLocks noChangeShapeType="1"/>
            </p:cNvSpPr>
            <p:nvPr/>
          </p:nvSpPr>
          <p:spPr bwMode="auto">
            <a:xfrm flipH="1">
              <a:off x="3913" y="1857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7" name="Line 12"/>
            <p:cNvSpPr>
              <a:spLocks noChangeShapeType="1"/>
            </p:cNvSpPr>
            <p:nvPr/>
          </p:nvSpPr>
          <p:spPr bwMode="auto">
            <a:xfrm flipH="1">
              <a:off x="4178" y="1856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8" name="Line 13"/>
            <p:cNvSpPr>
              <a:spLocks noChangeShapeType="1"/>
            </p:cNvSpPr>
            <p:nvPr/>
          </p:nvSpPr>
          <p:spPr bwMode="auto">
            <a:xfrm flipH="1">
              <a:off x="4443" y="1855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9" name="Line 14"/>
            <p:cNvSpPr>
              <a:spLocks noChangeShapeType="1"/>
            </p:cNvSpPr>
            <p:nvPr/>
          </p:nvSpPr>
          <p:spPr bwMode="auto">
            <a:xfrm flipH="1">
              <a:off x="4708" y="1854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0" name="Line 15"/>
            <p:cNvSpPr>
              <a:spLocks noChangeShapeType="1"/>
            </p:cNvSpPr>
            <p:nvPr/>
          </p:nvSpPr>
          <p:spPr bwMode="auto">
            <a:xfrm flipH="1">
              <a:off x="4973" y="1853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1" name="Line 16"/>
            <p:cNvSpPr>
              <a:spLocks noChangeShapeType="1"/>
            </p:cNvSpPr>
            <p:nvPr/>
          </p:nvSpPr>
          <p:spPr bwMode="auto">
            <a:xfrm>
              <a:off x="3123" y="1853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721" name="Arc 17"/>
          <p:cNvSpPr>
            <a:spLocks/>
          </p:cNvSpPr>
          <p:nvPr/>
        </p:nvSpPr>
        <p:spPr bwMode="auto">
          <a:xfrm rot="10800000" flipV="1">
            <a:off x="4114800" y="2514600"/>
            <a:ext cx="4419600" cy="612775"/>
          </a:xfrm>
          <a:custGeom>
            <a:avLst/>
            <a:gdLst>
              <a:gd name="T0" fmla="*/ 386504213 w 21600"/>
              <a:gd name="T1" fmla="*/ 0 h 19568"/>
              <a:gd name="T2" fmla="*/ 904299349 w 21600"/>
              <a:gd name="T3" fmla="*/ 19189146 h 19568"/>
              <a:gd name="T4" fmla="*/ 0 w 21600"/>
              <a:gd name="T5" fmla="*/ 19149908 h 19568"/>
              <a:gd name="T6" fmla="*/ 0 60000 65536"/>
              <a:gd name="T7" fmla="*/ 0 60000 65536"/>
              <a:gd name="T8" fmla="*/ 0 60000 65536"/>
              <a:gd name="T9" fmla="*/ 0 w 21600"/>
              <a:gd name="T10" fmla="*/ 0 h 19568"/>
              <a:gd name="T11" fmla="*/ 21600 w 21600"/>
              <a:gd name="T12" fmla="*/ 19568 h 19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568" fill="none" extrusionOk="0">
                <a:moveTo>
                  <a:pt x="9231" y="0"/>
                </a:moveTo>
                <a:cubicBezTo>
                  <a:pt x="16783" y="3570"/>
                  <a:pt x="21600" y="11174"/>
                  <a:pt x="21600" y="19528"/>
                </a:cubicBezTo>
                <a:cubicBezTo>
                  <a:pt x="21600" y="19541"/>
                  <a:pt x="21599" y="19554"/>
                  <a:pt x="21599" y="19567"/>
                </a:cubicBezTo>
              </a:path>
              <a:path w="21600" h="19568" stroke="0" extrusionOk="0">
                <a:moveTo>
                  <a:pt x="9231" y="0"/>
                </a:moveTo>
                <a:cubicBezTo>
                  <a:pt x="16783" y="3570"/>
                  <a:pt x="21600" y="11174"/>
                  <a:pt x="21600" y="19528"/>
                </a:cubicBezTo>
                <a:cubicBezTo>
                  <a:pt x="21600" y="19541"/>
                  <a:pt x="21599" y="19554"/>
                  <a:pt x="21599" y="19567"/>
                </a:cubicBezTo>
                <a:lnTo>
                  <a:pt x="0" y="19528"/>
                </a:lnTo>
                <a:close/>
              </a:path>
            </a:pathLst>
          </a:custGeom>
          <a:noFill/>
          <a:ln w="9525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22" name="Text Box 18"/>
          <p:cNvSpPr txBox="1">
            <a:spLocks noChangeArrowheads="1"/>
          </p:cNvSpPr>
          <p:nvPr/>
        </p:nvSpPr>
        <p:spPr bwMode="auto">
          <a:xfrm>
            <a:off x="6858000" y="220980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lag</a:t>
            </a:r>
            <a:r>
              <a:rPr lang="en-US" altLang="zh-CN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= –8/7</a:t>
            </a:r>
            <a:endParaRPr lang="en-US" altLang="zh-CN" i="1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5723" name="Rectangle 19"/>
          <p:cNvSpPr>
            <a:spLocks noChangeArrowheads="1"/>
          </p:cNvSpPr>
          <p:nvPr/>
        </p:nvSpPr>
        <p:spPr bwMode="auto">
          <a:xfrm>
            <a:off x="3200400" y="3429000"/>
            <a:ext cx="381000" cy="304800"/>
          </a:xfrm>
          <a:prstGeom prst="rect">
            <a:avLst/>
          </a:prstGeom>
          <a:solidFill>
            <a:srgbClr val="CC0099">
              <a:alpha val="50195"/>
            </a:srgbClr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24" name="Rectangle 20"/>
          <p:cNvSpPr>
            <a:spLocks noChangeArrowheads="1"/>
          </p:cNvSpPr>
          <p:nvPr/>
        </p:nvSpPr>
        <p:spPr bwMode="auto">
          <a:xfrm>
            <a:off x="3657600" y="2895600"/>
            <a:ext cx="381000" cy="304800"/>
          </a:xfrm>
          <a:prstGeom prst="rect">
            <a:avLst/>
          </a:prstGeom>
          <a:solidFill>
            <a:srgbClr val="CC0099">
              <a:alpha val="50195"/>
            </a:srgbClr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725" name="Rectangle 21"/>
          <p:cNvSpPr>
            <a:spLocks noChangeArrowheads="1"/>
          </p:cNvSpPr>
          <p:nvPr/>
        </p:nvSpPr>
        <p:spPr bwMode="auto">
          <a:xfrm>
            <a:off x="457200" y="4343400"/>
            <a:ext cx="8077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 i="1" dirty="0">
                <a:solidFill>
                  <a:srgbClr val="CC0099"/>
                </a:solidFill>
                <a:latin typeface="Arial" charset="0"/>
                <a:ea typeface="宋体" charset="-122"/>
              </a:rPr>
              <a:t>		   lag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宋体" charset="-122"/>
              </a:rPr>
              <a:t>(</a:t>
            </a:r>
            <a:r>
              <a:rPr lang="en-US" altLang="zh-CN" i="1" dirty="0">
                <a:solidFill>
                  <a:srgbClr val="CC0099"/>
                </a:solidFill>
                <a:latin typeface="Arial" charset="0"/>
                <a:ea typeface="宋体" charset="-122"/>
              </a:rPr>
              <a:t>T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宋体" charset="-122"/>
              </a:rPr>
              <a:t>, 2)</a:t>
            </a:r>
            <a:r>
              <a:rPr lang="en-US" altLang="zh-CN" i="1" dirty="0">
                <a:solidFill>
                  <a:srgbClr val="CC0099"/>
                </a:solidFill>
                <a:latin typeface="Arial" charset="0"/>
                <a:ea typeface="宋体" charset="-122"/>
              </a:rPr>
              <a:t> = 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宋体" charset="-122"/>
              </a:rPr>
              <a:t>(3/7) 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dirty="0">
                <a:solidFill>
                  <a:srgbClr val="CC0099"/>
                </a:solidFill>
                <a:latin typeface="Arial" charset="0"/>
                <a:ea typeface="宋体" charset="-122"/>
              </a:rPr>
              <a:t>2 – 2 = –8/7 &lt; –1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endParaRPr lang="en-US" altLang="zh-CN" sz="1600" dirty="0">
              <a:solidFill>
                <a:srgbClr val="CC0099"/>
              </a:solidFill>
              <a:latin typeface="Arial" charset="0"/>
              <a:ea typeface="宋体" charset="-122"/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</a:pPr>
            <a:r>
              <a:rPr lang="en-US" altLang="zh-CN" dirty="0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	So the second subtask cannot be scheduled at time 1.</a:t>
            </a:r>
            <a:endParaRPr lang="en-US" altLang="zh-CN" sz="1600" dirty="0">
              <a:solidFill>
                <a:schemeClr val="accent2"/>
              </a:solidFill>
              <a:latin typeface="Arial" charset="0"/>
              <a:ea typeface="宋体" charset="-122"/>
              <a:sym typeface="Symbol" pitchFamily="18" charset="2"/>
            </a:endParaRPr>
          </a:p>
        </p:txBody>
      </p:sp>
      <p:grpSp>
        <p:nvGrpSpPr>
          <p:cNvPr id="115726" name="Group 22"/>
          <p:cNvGrpSpPr>
            <a:grpSpLocks/>
          </p:cNvGrpSpPr>
          <p:nvPr/>
        </p:nvGrpSpPr>
        <p:grpSpPr bwMode="auto">
          <a:xfrm>
            <a:off x="3200400" y="3657600"/>
            <a:ext cx="1223963" cy="228600"/>
            <a:chOff x="2349" y="2688"/>
            <a:chExt cx="771" cy="96"/>
          </a:xfrm>
        </p:grpSpPr>
        <p:sp>
          <p:nvSpPr>
            <p:cNvPr id="115731" name="Line 23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2" name="Line 24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5733" name="Line 25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5727" name="Group 26"/>
          <p:cNvGrpSpPr>
            <a:grpSpLocks/>
          </p:cNvGrpSpPr>
          <p:nvPr/>
        </p:nvGrpSpPr>
        <p:grpSpPr bwMode="auto">
          <a:xfrm>
            <a:off x="4033838" y="3124200"/>
            <a:ext cx="1223962" cy="228600"/>
            <a:chOff x="2349" y="2688"/>
            <a:chExt cx="771" cy="96"/>
          </a:xfrm>
        </p:grpSpPr>
        <p:sp>
          <p:nvSpPr>
            <p:cNvPr id="115728" name="Line 27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9" name="Line 28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5730" name="Line 29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it-IT" altLang="zh-CN"/>
              <a:t>19/05/2008</a:t>
            </a:r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it-IT" altLang="zh-CN"/>
              <a:t>Marko Bertogna - PhD dissertation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1DFC162-10BA-488C-B87F-30D23D908653}" type="slidenum">
              <a:rPr lang="it-IT" altLang="zh-CN"/>
              <a:pPr/>
              <a:t>7</a:t>
            </a:fld>
            <a:endParaRPr lang="it-IT" altLang="zh-CN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The Multicore invasion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 sz="2400" smtClean="0">
                <a:ea typeface="宋体" charset="-122"/>
              </a:rPr>
              <a:t>Intel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Core2, Itanium, Xeon: 2, 4 cores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AMD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Opteron, Athlon 64 X2, Phenom: 2, 4 cores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IBM-Toshiba-Sony Cell processor: 8 cores (PSX3)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Microsoft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Xenon: 3 cores (Xbox 360)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ARM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MPCore: 4 cores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Sun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Niagara UltraSPARC: 8 cores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Tilera</a:t>
            </a:r>
            <a:r>
              <a:rPr lang="it-IT" altLang="zh-CN" sz="2400" smtClean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400" smtClean="0">
                <a:ea typeface="宋体" charset="-122"/>
              </a:rPr>
              <a:t>s TILE64: 64-core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Nios II: x soft Cores</a:t>
            </a:r>
          </a:p>
          <a:p>
            <a:pPr eaLnBrk="1" hangingPunct="1"/>
            <a:r>
              <a:rPr lang="it-IT" altLang="zh-CN" sz="2400" smtClean="0">
                <a:ea typeface="宋体" charset="-122"/>
              </a:rPr>
              <a:t>TI, Freescale, Atmel, Broadcom,Picochip (picoArray up to 300 DSP cores),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Pfair Windows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lag bounds</a:t>
            </a:r>
            <a:r>
              <a:rPr lang="en-US" altLang="zh-CN" dirty="0" smtClean="0">
                <a:ea typeface="宋体" charset="-122"/>
              </a:rPr>
              <a:t> define evenly-spaced </a:t>
            </a:r>
            <a:r>
              <a:rPr lang="en-US" altLang="zh-CN" i="1" dirty="0" smtClean="0">
                <a:solidFill>
                  <a:srgbClr val="CC0099"/>
                </a:solidFill>
                <a:ea typeface="宋体" charset="-122"/>
              </a:rPr>
              <a:t>windows</a:t>
            </a:r>
            <a:r>
              <a:rPr lang="en-US" altLang="zh-CN" dirty="0" smtClean="0">
                <a:ea typeface="宋体" charset="-122"/>
              </a:rPr>
              <a:t> in which each 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subtask must </a:t>
            </a:r>
            <a:r>
              <a:rPr lang="en-US" altLang="zh-CN" dirty="0" smtClean="0">
                <a:ea typeface="宋体" charset="-122"/>
              </a:rPr>
              <a:t>execute.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85800" y="3276600"/>
            <a:ext cx="1600200" cy="16764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85800" y="2819400"/>
            <a:ext cx="1600200" cy="503238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2286000" y="3276600"/>
            <a:ext cx="6324600" cy="1676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286000" y="2819400"/>
            <a:ext cx="6324600" cy="503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2286000" y="3200400"/>
            <a:ext cx="2946400" cy="1676400"/>
            <a:chOff x="3123" y="1853"/>
            <a:chExt cx="1856" cy="2022"/>
          </a:xfrm>
        </p:grpSpPr>
        <p:sp>
          <p:nvSpPr>
            <p:cNvPr id="116779" name="Line 9"/>
            <p:cNvSpPr>
              <a:spLocks noChangeShapeType="1"/>
            </p:cNvSpPr>
            <p:nvPr/>
          </p:nvSpPr>
          <p:spPr bwMode="auto">
            <a:xfrm flipH="1">
              <a:off x="3383" y="1859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0" name="Line 10"/>
            <p:cNvSpPr>
              <a:spLocks noChangeShapeType="1"/>
            </p:cNvSpPr>
            <p:nvPr/>
          </p:nvSpPr>
          <p:spPr bwMode="auto">
            <a:xfrm flipH="1">
              <a:off x="3648" y="1858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1" name="Line 11"/>
            <p:cNvSpPr>
              <a:spLocks noChangeShapeType="1"/>
            </p:cNvSpPr>
            <p:nvPr/>
          </p:nvSpPr>
          <p:spPr bwMode="auto">
            <a:xfrm flipH="1">
              <a:off x="3913" y="1857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2" name="Line 12"/>
            <p:cNvSpPr>
              <a:spLocks noChangeShapeType="1"/>
            </p:cNvSpPr>
            <p:nvPr/>
          </p:nvSpPr>
          <p:spPr bwMode="auto">
            <a:xfrm flipH="1">
              <a:off x="4178" y="1856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3" name="Line 13"/>
            <p:cNvSpPr>
              <a:spLocks noChangeShapeType="1"/>
            </p:cNvSpPr>
            <p:nvPr/>
          </p:nvSpPr>
          <p:spPr bwMode="auto">
            <a:xfrm flipH="1">
              <a:off x="4443" y="1855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4" name="Line 14"/>
            <p:cNvSpPr>
              <a:spLocks noChangeShapeType="1"/>
            </p:cNvSpPr>
            <p:nvPr/>
          </p:nvSpPr>
          <p:spPr bwMode="auto">
            <a:xfrm flipH="1">
              <a:off x="4708" y="1854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5" name="Line 15"/>
            <p:cNvSpPr>
              <a:spLocks noChangeShapeType="1"/>
            </p:cNvSpPr>
            <p:nvPr/>
          </p:nvSpPr>
          <p:spPr bwMode="auto">
            <a:xfrm flipH="1">
              <a:off x="4973" y="1853"/>
              <a:ext cx="6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6" name="Line 16"/>
            <p:cNvSpPr>
              <a:spLocks noChangeShapeType="1"/>
            </p:cNvSpPr>
            <p:nvPr/>
          </p:nvSpPr>
          <p:spPr bwMode="auto">
            <a:xfrm>
              <a:off x="3123" y="1853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5" name="Text Box 17"/>
          <p:cNvSpPr txBox="1">
            <a:spLocks noChangeArrowheads="1"/>
          </p:cNvSpPr>
          <p:nvPr/>
        </p:nvSpPr>
        <p:spPr bwMode="auto">
          <a:xfrm>
            <a:off x="685800" y="2819400"/>
            <a:ext cx="7924800" cy="2128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Arial" charset="0"/>
                <a:ea typeface="宋体" charset="-122"/>
              </a:rPr>
              <a:t>    </a:t>
            </a:r>
            <a:r>
              <a:rPr lang="en-US" altLang="zh-CN" i="1">
                <a:solidFill>
                  <a:schemeClr val="bg1"/>
                </a:solidFill>
                <a:latin typeface="Arial" charset="0"/>
                <a:ea typeface="宋体" charset="-122"/>
              </a:rPr>
              <a:t>TIME</a:t>
            </a:r>
            <a:r>
              <a:rPr lang="en-US" altLang="zh-CN">
                <a:latin typeface="Arial" charset="0"/>
                <a:ea typeface="宋体" charset="-122"/>
              </a:rPr>
              <a:t>         1   2   3   4   5   6   7   8   9  10 11 12 13 14</a:t>
            </a:r>
            <a:endParaRPr lang="en-US" altLang="zh-CN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Window 3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Window 2                          </a:t>
            </a:r>
          </a:p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altLang="zh-CN">
                <a:latin typeface="Arial" charset="0"/>
                <a:ea typeface="宋体" charset="-122"/>
                <a:sym typeface="Symbol" pitchFamily="18" charset="2"/>
              </a:rPr>
              <a:t>Window 1                                       </a:t>
            </a:r>
          </a:p>
        </p:txBody>
      </p:sp>
      <p:grpSp>
        <p:nvGrpSpPr>
          <p:cNvPr id="116746" name="Group 18"/>
          <p:cNvGrpSpPr>
            <a:grpSpLocks/>
          </p:cNvGrpSpPr>
          <p:nvPr/>
        </p:nvGrpSpPr>
        <p:grpSpPr bwMode="auto">
          <a:xfrm>
            <a:off x="5638800" y="3200400"/>
            <a:ext cx="2613025" cy="1706563"/>
            <a:chOff x="3360" y="1968"/>
            <a:chExt cx="1646" cy="1123"/>
          </a:xfrm>
        </p:grpSpPr>
        <p:sp>
          <p:nvSpPr>
            <p:cNvPr id="116772" name="Line 19"/>
            <p:cNvSpPr>
              <a:spLocks noChangeShapeType="1"/>
            </p:cNvSpPr>
            <p:nvPr/>
          </p:nvSpPr>
          <p:spPr bwMode="auto">
            <a:xfrm flipH="1">
              <a:off x="3629" y="1971"/>
              <a:ext cx="6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3" name="Line 20"/>
            <p:cNvSpPr>
              <a:spLocks noChangeShapeType="1"/>
            </p:cNvSpPr>
            <p:nvPr/>
          </p:nvSpPr>
          <p:spPr bwMode="auto">
            <a:xfrm flipH="1">
              <a:off x="3903" y="1971"/>
              <a:ext cx="6" cy="1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4" name="Line 21"/>
            <p:cNvSpPr>
              <a:spLocks noChangeShapeType="1"/>
            </p:cNvSpPr>
            <p:nvPr/>
          </p:nvSpPr>
          <p:spPr bwMode="auto">
            <a:xfrm flipH="1">
              <a:off x="4177" y="1970"/>
              <a:ext cx="6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5" name="Line 22"/>
            <p:cNvSpPr>
              <a:spLocks noChangeShapeType="1"/>
            </p:cNvSpPr>
            <p:nvPr/>
          </p:nvSpPr>
          <p:spPr bwMode="auto">
            <a:xfrm flipH="1">
              <a:off x="4451" y="1970"/>
              <a:ext cx="7" cy="1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6" name="Line 23"/>
            <p:cNvSpPr>
              <a:spLocks noChangeShapeType="1"/>
            </p:cNvSpPr>
            <p:nvPr/>
          </p:nvSpPr>
          <p:spPr bwMode="auto">
            <a:xfrm flipH="1">
              <a:off x="4726" y="1969"/>
              <a:ext cx="6" cy="1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7" name="Line 24"/>
            <p:cNvSpPr>
              <a:spLocks noChangeShapeType="1"/>
            </p:cNvSpPr>
            <p:nvPr/>
          </p:nvSpPr>
          <p:spPr bwMode="auto">
            <a:xfrm flipH="1">
              <a:off x="5000" y="1969"/>
              <a:ext cx="6" cy="1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8" name="Line 25"/>
            <p:cNvSpPr>
              <a:spLocks noChangeShapeType="1"/>
            </p:cNvSpPr>
            <p:nvPr/>
          </p:nvSpPr>
          <p:spPr bwMode="auto">
            <a:xfrm flipH="1">
              <a:off x="3360" y="1968"/>
              <a:ext cx="6" cy="1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6747" name="Rectangle 26"/>
          <p:cNvSpPr>
            <a:spLocks noChangeArrowheads="1"/>
          </p:cNvSpPr>
          <p:nvPr/>
        </p:nvSpPr>
        <p:spPr bwMode="auto">
          <a:xfrm>
            <a:off x="685800" y="5257800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800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Thus, each subtask has a </a:t>
            </a:r>
            <a:r>
              <a:rPr lang="en-US" altLang="zh-CN" sz="2800" i="1">
                <a:solidFill>
                  <a:srgbClr val="CC0099"/>
                </a:solidFill>
                <a:latin typeface="Arial" charset="0"/>
                <a:ea typeface="宋体" charset="-122"/>
                <a:sym typeface="Symbol" pitchFamily="18" charset="2"/>
              </a:rPr>
              <a:t>release-time</a:t>
            </a:r>
            <a:r>
              <a:rPr lang="en-US" altLang="zh-CN" sz="2800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 and a </a:t>
            </a:r>
            <a:r>
              <a:rPr lang="en-US" altLang="zh-CN" sz="2800" i="1">
                <a:solidFill>
                  <a:srgbClr val="CC0099"/>
                </a:solidFill>
                <a:latin typeface="Arial" charset="0"/>
                <a:ea typeface="宋体" charset="-122"/>
                <a:sym typeface="Symbol" pitchFamily="18" charset="2"/>
              </a:rPr>
              <a:t>deadline</a:t>
            </a:r>
            <a:r>
              <a:rPr lang="en-US" altLang="zh-CN" sz="2800">
                <a:solidFill>
                  <a:schemeClr val="accent2"/>
                </a:solidFill>
                <a:latin typeface="Arial" charset="0"/>
                <a:ea typeface="宋体" charset="-122"/>
                <a:sym typeface="Symbol" pitchFamily="18" charset="2"/>
              </a:rPr>
              <a:t>.</a:t>
            </a:r>
            <a:endParaRPr lang="en-US" altLang="zh-CN" sz="2800">
              <a:solidFill>
                <a:srgbClr val="3333CC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16748" name="Group 27"/>
          <p:cNvGrpSpPr>
            <a:grpSpLocks/>
          </p:cNvGrpSpPr>
          <p:nvPr/>
        </p:nvGrpSpPr>
        <p:grpSpPr bwMode="auto">
          <a:xfrm>
            <a:off x="3962400" y="3505200"/>
            <a:ext cx="1219200" cy="228600"/>
            <a:chOff x="2349" y="2688"/>
            <a:chExt cx="771" cy="96"/>
          </a:xfrm>
        </p:grpSpPr>
        <p:sp>
          <p:nvSpPr>
            <p:cNvPr id="116769" name="Line 28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0" name="Line 29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71" name="Line 30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6749" name="Group 31"/>
          <p:cNvGrpSpPr>
            <a:grpSpLocks/>
          </p:cNvGrpSpPr>
          <p:nvPr/>
        </p:nvGrpSpPr>
        <p:grpSpPr bwMode="auto">
          <a:xfrm>
            <a:off x="3124200" y="4038600"/>
            <a:ext cx="1223963" cy="228600"/>
            <a:chOff x="2349" y="2688"/>
            <a:chExt cx="771" cy="96"/>
          </a:xfrm>
        </p:grpSpPr>
        <p:sp>
          <p:nvSpPr>
            <p:cNvPr id="116766" name="Line 32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7" name="Line 33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68" name="Line 34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6750" name="Group 35"/>
          <p:cNvGrpSpPr>
            <a:grpSpLocks/>
          </p:cNvGrpSpPr>
          <p:nvPr/>
        </p:nvGrpSpPr>
        <p:grpSpPr bwMode="auto">
          <a:xfrm>
            <a:off x="2286000" y="4572000"/>
            <a:ext cx="1223963" cy="228600"/>
            <a:chOff x="2349" y="2688"/>
            <a:chExt cx="771" cy="96"/>
          </a:xfrm>
        </p:grpSpPr>
        <p:sp>
          <p:nvSpPr>
            <p:cNvPr id="116763" name="Line 36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4" name="Line 37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65" name="Line 38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6751" name="Group 39"/>
          <p:cNvGrpSpPr>
            <a:grpSpLocks/>
          </p:cNvGrpSpPr>
          <p:nvPr/>
        </p:nvGrpSpPr>
        <p:grpSpPr bwMode="auto">
          <a:xfrm>
            <a:off x="5253038" y="4572000"/>
            <a:ext cx="1223962" cy="228600"/>
            <a:chOff x="2349" y="2688"/>
            <a:chExt cx="771" cy="96"/>
          </a:xfrm>
        </p:grpSpPr>
        <p:sp>
          <p:nvSpPr>
            <p:cNvPr id="116760" name="Line 40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1" name="Line 41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62" name="Line 42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6752" name="Group 43"/>
          <p:cNvGrpSpPr>
            <a:grpSpLocks/>
          </p:cNvGrpSpPr>
          <p:nvPr/>
        </p:nvGrpSpPr>
        <p:grpSpPr bwMode="auto">
          <a:xfrm>
            <a:off x="6091238" y="4038600"/>
            <a:ext cx="1300162" cy="228600"/>
            <a:chOff x="2349" y="2688"/>
            <a:chExt cx="771" cy="96"/>
          </a:xfrm>
        </p:grpSpPr>
        <p:sp>
          <p:nvSpPr>
            <p:cNvPr id="116757" name="Line 44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8" name="Line 45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59" name="Line 46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6753" name="Group 47"/>
          <p:cNvGrpSpPr>
            <a:grpSpLocks/>
          </p:cNvGrpSpPr>
          <p:nvPr/>
        </p:nvGrpSpPr>
        <p:grpSpPr bwMode="auto">
          <a:xfrm>
            <a:off x="6934200" y="3581400"/>
            <a:ext cx="1295400" cy="228600"/>
            <a:chOff x="2349" y="2688"/>
            <a:chExt cx="771" cy="96"/>
          </a:xfrm>
        </p:grpSpPr>
        <p:sp>
          <p:nvSpPr>
            <p:cNvPr id="116754" name="Line 48"/>
            <p:cNvSpPr>
              <a:spLocks noChangeShapeType="1"/>
            </p:cNvSpPr>
            <p:nvPr/>
          </p:nvSpPr>
          <p:spPr bwMode="auto">
            <a:xfrm>
              <a:off x="2349" y="273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5" name="Line 49"/>
            <p:cNvSpPr>
              <a:spLocks noChangeShapeType="1"/>
            </p:cNvSpPr>
            <p:nvPr/>
          </p:nvSpPr>
          <p:spPr bwMode="auto">
            <a:xfrm>
              <a:off x="3120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756" name="Line 50"/>
            <p:cNvSpPr>
              <a:spLocks noChangeShapeType="1"/>
            </p:cNvSpPr>
            <p:nvPr/>
          </p:nvSpPr>
          <p:spPr bwMode="auto">
            <a:xfrm>
              <a:off x="2352" y="26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PF Runtime Algorithm</a:t>
            </a:r>
          </a:p>
        </p:txBody>
      </p:sp>
      <p:sp>
        <p:nvSpPr>
          <p:cNvPr id="11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1177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492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878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000" smtClean="0">
                <a:ea typeface="宋体" charset="-122"/>
              </a:rPr>
              <a:t>Demand Bound Function</a:t>
            </a:r>
            <a:endParaRPr lang="zh-CN" altLang="en-US" sz="400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Definition of DBF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198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DBF(Tau</a:t>
            </a:r>
            <a:r>
              <a:rPr lang="en-US" altLang="zh-CN" baseline="-25000" smtClean="0">
                <a:ea typeface="宋体" charset="-122"/>
              </a:rPr>
              <a:t>i</a:t>
            </a:r>
            <a:r>
              <a:rPr lang="en-US" altLang="zh-CN" smtClean="0">
                <a:ea typeface="宋体" charset="-122"/>
              </a:rPr>
              <a:t>, t)=max cumulative execution requirement of jobs of sporadic task Tau</a:t>
            </a:r>
            <a:r>
              <a:rPr lang="en-US" altLang="zh-CN" baseline="-25000" smtClean="0">
                <a:ea typeface="宋体" charset="-122"/>
              </a:rPr>
              <a:t>i </a:t>
            </a:r>
            <a:r>
              <a:rPr lang="en-US" altLang="zh-CN" smtClean="0">
                <a:ea typeface="宋体" charset="-122"/>
              </a:rPr>
              <a:t>in any internal of length t.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load(Tau, t)=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Result: Any sporadic task system Tau is EDF-schedulable on a preemptive uniprocessor if load(Tau) ≤ ln</a:t>
            </a:r>
            <a:r>
              <a:rPr lang="en-US" altLang="zh-CN" baseline="-25000" smtClean="0">
                <a:ea typeface="宋体" charset="-122"/>
              </a:rPr>
              <a:t>e</a:t>
            </a:r>
            <a:r>
              <a:rPr lang="en-US" altLang="zh-CN" smtClean="0">
                <a:ea typeface="宋体" charset="-122"/>
              </a:rPr>
              <a:t>2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Result: Liu and Layland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Result: Any sporadic task system is DM-schedulable on a preemptive uniprocessor if load(Tau) ≤ 0.567 (solution to the equation … )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Response Time Analysis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85850"/>
            <a:ext cx="8759825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66800"/>
            <a:ext cx="7400239" cy="422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762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Scheduling Anomaly Example 1</a:t>
            </a:r>
          </a:p>
        </p:txBody>
      </p:sp>
      <p:sp>
        <p:nvSpPr>
          <p:cNvPr id="93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5495924"/>
            <a:ext cx="9144000" cy="14001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Doubling processor speed causes T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to miss its deadline</a:t>
            </a:r>
            <a:endParaRPr lang="zh-CN" altLang="zh-CN" dirty="0" smtClean="0"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dirty="0" smtClean="0">
                <a:ea typeface="宋体" charset="-122"/>
              </a:rPr>
              <a:t>(Yellow part denotes a critical section shared by T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and T</a:t>
            </a:r>
            <a:r>
              <a:rPr lang="en-US" altLang="zh-CN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baseline="-25000" dirty="0" smtClean="0">
                <a:ea typeface="宋体" charset="-122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Scheduling Anomaly Example 2</a:t>
            </a:r>
            <a:endParaRPr lang="zh-CN" altLang="zh-CN" dirty="0" smtClean="0">
              <a:ea typeface="宋体" charset="-122"/>
            </a:endParaRP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5784874"/>
            <a:ext cx="8759825" cy="7683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Increasing T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’s period from 4 to 5 causes T</a:t>
            </a:r>
            <a:r>
              <a:rPr lang="en-US" altLang="zh-CN" baseline="-25000" dirty="0" smtClean="0">
                <a:ea typeface="宋体" charset="-122"/>
              </a:rPr>
              <a:t>1 </a:t>
            </a:r>
            <a:r>
              <a:rPr lang="en-US" altLang="zh-CN" dirty="0" smtClean="0">
                <a:ea typeface="宋体" charset="-122"/>
              </a:rPr>
              <a:t>to miss its deadline</a:t>
            </a:r>
            <a:endParaRPr lang="zh-CN" altLang="zh-CN" dirty="0" smtClean="0">
              <a:ea typeface="宋体" charset="-122"/>
            </a:endParaRP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972153"/>
            <a:ext cx="7000875" cy="481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0563" y="3198813"/>
            <a:ext cx="57261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Independent periodic </a:t>
            </a:r>
            <a:r>
              <a:rPr lang="en-US" altLang="zh-CN" dirty="0" err="1" smtClean="0"/>
              <a:t>taskset</a:t>
            </a:r>
            <a:r>
              <a:rPr lang="en-US" altLang="zh-CN" dirty="0" smtClean="0"/>
              <a:t> with n tasks</a:t>
            </a:r>
          </a:p>
          <a:p>
            <a:r>
              <a:rPr lang="en-US" altLang="zh-CN" dirty="0" smtClean="0"/>
              <a:t>For each task </a:t>
            </a:r>
            <a:r>
              <a:rPr lang="en-US" altLang="zh-CN" dirty="0" err="1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 err="1" smtClean="0">
                <a:ea typeface="宋体" charset="-122"/>
              </a:rPr>
              <a:t>i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Ci</a:t>
            </a:r>
            <a:r>
              <a:rPr lang="en-US" altLang="zh-CN" dirty="0" smtClean="0"/>
              <a:t>: Worst-Case Execution Time</a:t>
            </a:r>
          </a:p>
          <a:p>
            <a:pPr lvl="1"/>
            <a:r>
              <a:rPr lang="en-US" altLang="zh-CN" dirty="0" smtClean="0"/>
              <a:t>Di: Relative deadline</a:t>
            </a:r>
          </a:p>
          <a:p>
            <a:pPr lvl="1"/>
            <a:r>
              <a:rPr lang="en-US" altLang="zh-CN" dirty="0" smtClean="0"/>
              <a:t>Ti: Period</a:t>
            </a:r>
          </a:p>
          <a:p>
            <a:r>
              <a:rPr lang="en-US" altLang="zh-CN" dirty="0" smtClean="0"/>
              <a:t>Each task consists of an infinite sequence of jobs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k</a:t>
            </a:r>
            <a:r>
              <a:rPr lang="en-US" altLang="zh-CN" baseline="30000" dirty="0" err="1" smtClean="0"/>
              <a:t>th</a:t>
            </a:r>
            <a:r>
              <a:rPr lang="en-US" altLang="zh-CN" dirty="0" smtClean="0"/>
              <a:t> job of task </a:t>
            </a:r>
            <a:r>
              <a:rPr lang="en-US" altLang="zh-CN" dirty="0" err="1" smtClean="0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 dirty="0" err="1" smtClean="0">
                <a:ea typeface="宋体" charset="-122"/>
              </a:rPr>
              <a:t>i</a:t>
            </a:r>
            <a:r>
              <a:rPr lang="en-US" altLang="zh-CN" dirty="0" smtClean="0"/>
              <a:t> is denoted </a:t>
            </a:r>
            <a:r>
              <a:rPr lang="en-US" altLang="zh-CN" dirty="0" err="1" smtClean="0"/>
              <a:t>j</a:t>
            </a:r>
            <a:r>
              <a:rPr lang="en-US" altLang="zh-CN" baseline="-25000" dirty="0" err="1" smtClean="0"/>
              <a:t>i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19959</TotalTime>
  <Words>3467</Words>
  <Application>Microsoft Office PowerPoint</Application>
  <PresentationFormat>全屏显示(4:3)</PresentationFormat>
  <Paragraphs>759</Paragraphs>
  <Slides>77</Slides>
  <Notes>62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1" baseType="lpstr">
      <vt:lpstr>Blueprint</vt:lpstr>
      <vt:lpstr>Default Design</vt:lpstr>
      <vt:lpstr>Microsoft Graph 图表</vt:lpstr>
      <vt:lpstr>Equation</vt:lpstr>
      <vt:lpstr>MP Real-Time Scheduling</vt:lpstr>
      <vt:lpstr>As Moore’s law goes on…</vt:lpstr>
      <vt:lpstr>…heating becomes a problem</vt:lpstr>
      <vt:lpstr>Keeping Moore’s law alive</vt:lpstr>
      <vt:lpstr>Solution</vt:lpstr>
      <vt:lpstr>Multicore Motivations</vt:lpstr>
      <vt:lpstr>The Multicore invasion</vt:lpstr>
      <vt:lpstr>Task Model</vt:lpstr>
      <vt:lpstr>Multiprocessor models</vt:lpstr>
      <vt:lpstr>Identical vs heterogenous cores</vt:lpstr>
      <vt:lpstr>Multiprocessor Models</vt:lpstr>
      <vt:lpstr>Multiprocessor Models</vt:lpstr>
      <vt:lpstr>Multiprocessor Models</vt:lpstr>
      <vt:lpstr>MP Scheduling</vt:lpstr>
      <vt:lpstr>Global vs partitioned scheduling</vt:lpstr>
      <vt:lpstr>Global Scheduling</vt:lpstr>
      <vt:lpstr>Partitioned scheduling</vt:lpstr>
      <vt:lpstr>Partitioned Scheduling</vt:lpstr>
      <vt:lpstr>Partitioned Scheduling</vt:lpstr>
      <vt:lpstr>Partitioned scheduling</vt:lpstr>
      <vt:lpstr>Example: RMFF</vt:lpstr>
      <vt:lpstr> Our Assumptions for Global Scheduling</vt:lpstr>
      <vt:lpstr>Additional Assumptions</vt:lpstr>
      <vt:lpstr>Source of Difficulty</vt:lpstr>
      <vt:lpstr>Global scheduling example</vt:lpstr>
      <vt:lpstr>PowerPoint 演示文稿</vt:lpstr>
      <vt:lpstr>PowerPoint 演示文稿</vt:lpstr>
      <vt:lpstr>PowerPoint 演示文稿</vt:lpstr>
      <vt:lpstr>Global scheduling</vt:lpstr>
      <vt:lpstr>Global vs. Partitioned</vt:lpstr>
      <vt:lpstr>Global vs Partitioned (FP)</vt:lpstr>
      <vt:lpstr>Global vs Partitioned (FP)</vt:lpstr>
      <vt:lpstr>Global vs Partitioned (FP)</vt:lpstr>
      <vt:lpstr>Difficulties of Global Scheduling</vt:lpstr>
      <vt:lpstr>Dhall’s effect</vt:lpstr>
      <vt:lpstr>Priority Assignment</vt:lpstr>
      <vt:lpstr>Priority Assignment</vt:lpstr>
      <vt:lpstr>Priority Assignment</vt:lpstr>
      <vt:lpstr>Priority Assignment</vt:lpstr>
      <vt:lpstr>Feasibility Test</vt:lpstr>
      <vt:lpstr>Avoiding Dhall’s effect</vt:lpstr>
      <vt:lpstr>Hard-to-find critical instant</vt:lpstr>
      <vt:lpstr>Critical-Instant Example</vt:lpstr>
      <vt:lpstr>MP Scheduling Anomalies</vt:lpstr>
      <vt:lpstr>Anomaly 1</vt:lpstr>
      <vt:lpstr>Anomaly 1</vt:lpstr>
      <vt:lpstr>Anomaly 2</vt:lpstr>
      <vt:lpstr>Anomaly 2</vt:lpstr>
      <vt:lpstr>PowerPoint 演示文稿</vt:lpstr>
      <vt:lpstr>PFair Scheduling Properties</vt:lpstr>
      <vt:lpstr>Pfair Scheduling</vt:lpstr>
      <vt:lpstr>Task Model</vt:lpstr>
      <vt:lpstr>Task Model</vt:lpstr>
      <vt:lpstr>Proportional Progress</vt:lpstr>
      <vt:lpstr>Question</vt:lpstr>
      <vt:lpstr>Proportional Progress</vt:lpstr>
      <vt:lpstr>PowerPoint 演示文稿</vt:lpstr>
      <vt:lpstr>PowerPoint 演示文稿</vt:lpstr>
      <vt:lpstr>PowerPoint 演示文稿</vt:lpstr>
      <vt:lpstr>Lag of a Periodic Task</vt:lpstr>
      <vt:lpstr>proportionate progress</vt:lpstr>
      <vt:lpstr>How far from zero can the lag be?</vt:lpstr>
      <vt:lpstr>PFairness</vt:lpstr>
      <vt:lpstr>Scheduling of Periodic Tasks</vt:lpstr>
      <vt:lpstr>More Formal Proof of PFairness</vt:lpstr>
      <vt:lpstr>PowerPoint 演示文稿</vt:lpstr>
      <vt:lpstr>Scheduling of Subtasks</vt:lpstr>
      <vt:lpstr>Scheduling of Subtasks</vt:lpstr>
      <vt:lpstr>Scheduling of Subtasks</vt:lpstr>
      <vt:lpstr>Pfair Windows</vt:lpstr>
      <vt:lpstr>PF Runtime Algorithm</vt:lpstr>
      <vt:lpstr>END</vt:lpstr>
      <vt:lpstr>PowerPoint 演示文稿</vt:lpstr>
      <vt:lpstr>Definition of DBF</vt:lpstr>
      <vt:lpstr>Response Time Analysis</vt:lpstr>
      <vt:lpstr>Scheduling Anomaly Example 1</vt:lpstr>
      <vt:lpstr>Scheduling Anomaly 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sam</cp:lastModifiedBy>
  <cp:revision>163</cp:revision>
  <dcterms:created xsi:type="dcterms:W3CDTF">1601-01-01T00:00:00Z</dcterms:created>
  <dcterms:modified xsi:type="dcterms:W3CDTF">2012-10-17T09:09:27Z</dcterms:modified>
</cp:coreProperties>
</file>