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72" r:id="rId3"/>
    <p:sldId id="277" r:id="rId4"/>
    <p:sldId id="264" r:id="rId5"/>
    <p:sldId id="265" r:id="rId6"/>
    <p:sldId id="266" r:id="rId7"/>
    <p:sldId id="275" r:id="rId8"/>
    <p:sldId id="267" r:id="rId9"/>
    <p:sldId id="268" r:id="rId10"/>
    <p:sldId id="269" r:id="rId11"/>
    <p:sldId id="314" r:id="rId12"/>
    <p:sldId id="315" r:id="rId13"/>
    <p:sldId id="316" r:id="rId14"/>
    <p:sldId id="317" r:id="rId15"/>
    <p:sldId id="279" r:id="rId16"/>
    <p:sldId id="295" r:id="rId17"/>
    <p:sldId id="296" r:id="rId18"/>
    <p:sldId id="297" r:id="rId19"/>
    <p:sldId id="298" r:id="rId20"/>
    <p:sldId id="302" r:id="rId21"/>
    <p:sldId id="260" r:id="rId22"/>
    <p:sldId id="273" r:id="rId23"/>
    <p:sldId id="274" r:id="rId24"/>
    <p:sldId id="310" r:id="rId25"/>
    <p:sldId id="311" r:id="rId26"/>
    <p:sldId id="312" r:id="rId27"/>
    <p:sldId id="258" r:id="rId28"/>
    <p:sldId id="262" r:id="rId29"/>
    <p:sldId id="287" r:id="rId30"/>
    <p:sldId id="308" r:id="rId31"/>
    <p:sldId id="288" r:id="rId32"/>
    <p:sldId id="289" r:id="rId33"/>
    <p:sldId id="313" r:id="rId34"/>
    <p:sldId id="292" r:id="rId35"/>
    <p:sldId id="304" r:id="rId36"/>
    <p:sldId id="303" r:id="rId37"/>
    <p:sldId id="319" r:id="rId38"/>
    <p:sldId id="320" r:id="rId39"/>
    <p:sldId id="305" r:id="rId40"/>
    <p:sldId id="306" r:id="rId41"/>
    <p:sldId id="307" r:id="rId42"/>
    <p:sldId id="276" r:id="rId43"/>
    <p:sldId id="291" r:id="rId44"/>
    <p:sldId id="299" r:id="rId45"/>
    <p:sldId id="294" r:id="rId46"/>
    <p:sldId id="300" r:id="rId47"/>
    <p:sldId id="293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28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BA4F6-46EA-4CE5-B963-7AC4FC0B483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A63A-338A-4704-BFF2-FADB85B9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C2908-60ED-4239-A83A-95DD8335208C}" type="slidenum">
              <a:rPr lang="en-US"/>
              <a:pPr/>
              <a:t>29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48FE9FD8-1874-41B0-BDE9-9B62BE812CA3}" type="slidenum">
              <a:rPr lang="en-US" sz="1200">
                <a:latin typeface="Calibri" pitchFamily="32" charset="0"/>
              </a:rPr>
              <a:pPr algn="r"/>
              <a:t>29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14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C2908-60ED-4239-A83A-95DD8335208C}" type="slidenum">
              <a:rPr lang="en-US"/>
              <a:pPr/>
              <a:t>30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48FE9FD8-1874-41B0-BDE9-9B62BE812CA3}" type="slidenum">
              <a:rPr lang="en-US" sz="1200">
                <a:latin typeface="Calibri" pitchFamily="32" charset="0"/>
              </a:rPr>
              <a:pPr algn="r"/>
              <a:t>30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14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FF0F19-788C-4D4D-8565-4C0CB4BE83F9}" type="slidenum">
              <a:rPr lang="en-US"/>
              <a:pPr/>
              <a:t>31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0AC4F2FD-3ACB-4614-AD29-B1A93C59D7A4}" type="slidenum">
              <a:rPr lang="en-US" sz="1200">
                <a:latin typeface="Calibri" pitchFamily="32" charset="0"/>
              </a:rPr>
              <a:pPr algn="r"/>
              <a:t>31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3832C-027B-441D-BAB6-DBE865153DB3}" type="slidenum">
              <a:rPr lang="en-US"/>
              <a:pPr/>
              <a:t>32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BBBEFF72-513C-4140-B6AB-26748B609059}" type="slidenum">
              <a:rPr lang="en-US" sz="1200">
                <a:latin typeface="Calibri" pitchFamily="32" charset="0"/>
              </a:rPr>
              <a:pPr algn="r"/>
              <a:t>32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34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84F33A-7D61-4C88-86C3-C49665CDAAE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879573-4EBE-454C-A223-4902B97FE7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parc.net/pubs/preszo/06/04-Sun-Golla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pensparc.net/pubs/preszo/06/04-Sun-Goll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Scheduler evolution</a:t>
            </a:r>
            <a:br>
              <a:rPr lang="en-US" dirty="0" smtClean="0"/>
            </a:br>
            <a:r>
              <a:rPr lang="en-US" dirty="0" smtClean="0"/>
              <a:t>in multi-core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Aibester Niv.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r>
              <a:rPr lang="en-US" dirty="0" smtClean="0"/>
              <a:t>evolving to multicore processors</a:t>
            </a:r>
            <a:br>
              <a:rPr lang="en-US" dirty="0" smtClean="0"/>
            </a:br>
            <a:r>
              <a:rPr lang="en-US" i="1" dirty="0" smtClean="0"/>
              <a:t>Pattern-base </a:t>
            </a:r>
            <a:r>
              <a:rPr lang="en-US" i="1" dirty="0"/>
              <a:t>Balance-set scheduling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981200"/>
            <a:ext cx="72294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5724436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14166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evolving to multicore processors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Multicore Hierarchical Scheduling with dynamic grouping</a:t>
            </a:r>
          </a:p>
          <a:p>
            <a:pPr lvl="1"/>
            <a:r>
              <a:rPr lang="en-US" dirty="0"/>
              <a:t>DAG structured </a:t>
            </a:r>
            <a:r>
              <a:rPr lang="en-US" dirty="0" smtClean="0"/>
              <a:t>tasks abstraction</a:t>
            </a:r>
          </a:p>
          <a:p>
            <a:pPr lvl="1" algn="l"/>
            <a:r>
              <a:rPr lang="en-US" dirty="0" smtClean="0"/>
              <a:t>Task scheduling for each DAG structure on multicore</a:t>
            </a:r>
          </a:p>
          <a:p>
            <a:pPr lvl="2"/>
            <a:r>
              <a:rPr lang="en-US" dirty="0" smtClean="0"/>
              <a:t>Minimize the overall execution time </a:t>
            </a:r>
            <a:r>
              <a:rPr lang="en-US" dirty="0"/>
              <a:t>by </a:t>
            </a:r>
            <a:r>
              <a:rPr lang="en-US" dirty="0" smtClean="0"/>
              <a:t>proper allocation </a:t>
            </a:r>
            <a:r>
              <a:rPr lang="en-US" dirty="0"/>
              <a:t>of </a:t>
            </a:r>
            <a:r>
              <a:rPr lang="en-US" dirty="0" smtClean="0"/>
              <a:t>the tasks to concurrent threads 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Preserving precedence constraints </a:t>
            </a:r>
            <a:r>
              <a:rPr lang="en-US" dirty="0"/>
              <a:t>among </a:t>
            </a:r>
            <a:r>
              <a:rPr lang="en-US" dirty="0" smtClean="0"/>
              <a:t>the tasks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599"/>
            <a:ext cx="4953000" cy="19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84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</a:t>
            </a:r>
            <a:r>
              <a:rPr lang="en-US" dirty="0" smtClean="0"/>
              <a:t>the hierarchical scheduler </a:t>
            </a:r>
          </a:p>
          <a:p>
            <a:pPr lvl="1"/>
            <a:r>
              <a:rPr lang="en-US" dirty="0" smtClean="0"/>
              <a:t>Rounded corners represent thread groups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group consists </a:t>
            </a:r>
            <a:r>
              <a:rPr lang="en-US" dirty="0"/>
              <a:t>of a manager </a:t>
            </a:r>
            <a:r>
              <a:rPr lang="en-US" dirty="0" smtClean="0"/>
              <a:t>thread and several worker threads</a:t>
            </a:r>
          </a:p>
          <a:p>
            <a:pPr lvl="1"/>
            <a:r>
              <a:rPr lang="en-US" dirty="0" smtClean="0"/>
              <a:t>Each group is bound to a core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60952"/>
            <a:ext cx="3205058" cy="338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91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Supermanager</a:t>
            </a:r>
            <a:r>
              <a:rPr lang="en-US" sz="1800" dirty="0" smtClean="0"/>
              <a:t> - control group merging/partitioning.</a:t>
            </a:r>
          </a:p>
          <a:p>
            <a:pPr lvl="1"/>
            <a:r>
              <a:rPr lang="en-US" sz="1800" dirty="0" smtClean="0"/>
              <a:t>Reconfiguring the schedulers according to the characteristics </a:t>
            </a:r>
            <a:r>
              <a:rPr lang="en-US" sz="1800" dirty="0"/>
              <a:t>of </a:t>
            </a:r>
            <a:r>
              <a:rPr lang="en-US" sz="1800" dirty="0" smtClean="0"/>
              <a:t>the input task</a:t>
            </a:r>
          </a:p>
          <a:p>
            <a:pPr lvl="1"/>
            <a:r>
              <a:rPr lang="en-US" sz="1800" dirty="0" smtClean="0"/>
              <a:t>Not </a:t>
            </a:r>
            <a:r>
              <a:rPr lang="en-US" sz="1800" dirty="0"/>
              <a:t>scheduling tasks </a:t>
            </a:r>
            <a:r>
              <a:rPr lang="en-US" sz="1800" dirty="0" smtClean="0"/>
              <a:t>directly</a:t>
            </a:r>
          </a:p>
          <a:p>
            <a:r>
              <a:rPr lang="en-US" sz="1800" dirty="0" smtClean="0"/>
              <a:t>Manager – bound to a </a:t>
            </a:r>
            <a:r>
              <a:rPr lang="en-US" sz="1800" b="1" i="1" dirty="0" smtClean="0"/>
              <a:t>core</a:t>
            </a:r>
          </a:p>
          <a:p>
            <a:pPr lvl="1"/>
            <a:r>
              <a:rPr lang="en-US" sz="1800" dirty="0" smtClean="0"/>
              <a:t>Allocates </a:t>
            </a:r>
            <a:r>
              <a:rPr lang="en-US" sz="1800" dirty="0"/>
              <a:t>tasks for the workers in the </a:t>
            </a:r>
            <a:r>
              <a:rPr lang="en-US" sz="1800" dirty="0" smtClean="0"/>
              <a:t>group</a:t>
            </a:r>
          </a:p>
          <a:p>
            <a:pPr lvl="1"/>
            <a:r>
              <a:rPr lang="en-US" sz="1800" b="1" i="1" dirty="0" smtClean="0"/>
              <a:t>Collaborates with other groups for load-balancing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Worker - in </a:t>
            </a:r>
            <a:r>
              <a:rPr lang="en-US" sz="1800" dirty="0"/>
              <a:t>each </a:t>
            </a:r>
            <a:r>
              <a:rPr lang="en-US" sz="1800" dirty="0" smtClean="0"/>
              <a:t>group perform self-scheduling</a:t>
            </a:r>
            <a:r>
              <a:rPr lang="en-US" sz="18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64978"/>
            <a:ext cx="6248400" cy="219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48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Performance evaluation example (Niagara2)</a:t>
            </a:r>
          </a:p>
          <a:p>
            <a:pPr lvl="1"/>
            <a:r>
              <a:rPr lang="en-US" sz="2000" dirty="0" smtClean="0"/>
              <a:t>Task </a:t>
            </a:r>
            <a:r>
              <a:rPr lang="en-US" sz="2000" dirty="0"/>
              <a:t>dependency </a:t>
            </a:r>
            <a:r>
              <a:rPr lang="en-US" sz="2000" dirty="0" smtClean="0"/>
              <a:t>graph of a random structure DAG with </a:t>
            </a:r>
            <a:r>
              <a:rPr lang="en-US" sz="2000" dirty="0"/>
              <a:t>10, </a:t>
            </a:r>
            <a:r>
              <a:rPr lang="en-US" sz="2000" dirty="0" smtClean="0"/>
              <a:t>000 tasks</a:t>
            </a:r>
          </a:p>
          <a:p>
            <a:pPr lvl="1"/>
            <a:r>
              <a:rPr lang="en-US" sz="2000" dirty="0" smtClean="0"/>
              <a:t>Average </a:t>
            </a:r>
            <a:r>
              <a:rPr lang="en-US" sz="2000" dirty="0"/>
              <a:t>of 8 </a:t>
            </a:r>
            <a:r>
              <a:rPr lang="en-US" sz="2000" dirty="0" smtClean="0"/>
              <a:t>successors for </a:t>
            </a:r>
            <a:r>
              <a:rPr lang="en-US" sz="2000" dirty="0"/>
              <a:t>each </a:t>
            </a:r>
            <a:r>
              <a:rPr lang="en-US" sz="2000" dirty="0" smtClean="0"/>
              <a:t>task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task </a:t>
            </a:r>
            <a:r>
              <a:rPr lang="en-US" sz="2000" dirty="0"/>
              <a:t>was a </a:t>
            </a:r>
            <a:r>
              <a:rPr lang="en-US" sz="2000" dirty="0" smtClean="0"/>
              <a:t>dense operation - multiplication </a:t>
            </a:r>
            <a:r>
              <a:rPr lang="en-US" sz="2000" dirty="0"/>
              <a:t>of </a:t>
            </a:r>
            <a:r>
              <a:rPr lang="en-US" sz="2000" dirty="0" smtClean="0"/>
              <a:t>two </a:t>
            </a:r>
            <a:r>
              <a:rPr lang="en-US" sz="2000" dirty="0"/>
              <a:t>30 × 30 </a:t>
            </a:r>
            <a:r>
              <a:rPr lang="en-US" sz="2000" dirty="0" smtClean="0"/>
              <a:t>matrices 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4114800" cy="29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9300" y="5764193"/>
            <a:ext cx="350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/>
              <a:t>Charm++ runtime system employs message passing based mechanism to migrate tasks for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4666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Currently we have – “small-scale” CMP</a:t>
            </a:r>
          </a:p>
          <a:p>
            <a:pPr lvl="1"/>
            <a:r>
              <a:rPr lang="en-US" dirty="0" smtClean="0"/>
              <a:t>Next step “large-scale” CMPs </a:t>
            </a:r>
          </a:p>
          <a:p>
            <a:pPr lvl="2"/>
            <a:r>
              <a:rPr lang="en-US" dirty="0" smtClean="0"/>
              <a:t>Integrate 10s/100s of MT cores</a:t>
            </a:r>
          </a:p>
          <a:p>
            <a:pPr lvl="2"/>
            <a:r>
              <a:rPr lang="en-US" dirty="0" smtClean="0"/>
              <a:t>Heterogeneous Cores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Application at multicore </a:t>
            </a:r>
            <a:r>
              <a:rPr lang="en-US" b="1" i="1" dirty="0" smtClean="0"/>
              <a:t>runtime </a:t>
            </a:r>
            <a:r>
              <a:rPr lang="en-US" dirty="0" smtClean="0"/>
              <a:t>needs are unknown</a:t>
            </a:r>
          </a:p>
          <a:p>
            <a:pPr lvl="2"/>
            <a:r>
              <a:rPr lang="en-US" dirty="0" smtClean="0"/>
              <a:t>Limiting core recourses </a:t>
            </a:r>
          </a:p>
          <a:p>
            <a:pPr lvl="2"/>
            <a:r>
              <a:rPr lang="en-US" dirty="0" smtClean="0"/>
              <a:t>“best placement” in respect to power/memory/capabilities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rtl="1"/>
            <a:r>
              <a:rPr lang="en-US" dirty="0"/>
              <a:t>evolving to multicore processors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Many-core-Run-Time : </a:t>
            </a:r>
            <a:r>
              <a:rPr lang="en-US" dirty="0" err="1" smtClean="0"/>
              <a:t>McRT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b="1" u="sng" dirty="0" smtClean="0"/>
              <a:t>Abstraction level  framework</a:t>
            </a:r>
          </a:p>
          <a:p>
            <a:pPr lvl="1"/>
            <a:r>
              <a:rPr lang="en-US" dirty="0" smtClean="0"/>
              <a:t>Study system behavior and performance</a:t>
            </a:r>
            <a:endParaRPr lang="en-US" dirty="0"/>
          </a:p>
          <a:p>
            <a:pPr lvl="1"/>
            <a:r>
              <a:rPr lang="en-US" dirty="0" smtClean="0"/>
              <a:t>Includes mechanisms to enable scalability and employ different policies at runtime</a:t>
            </a:r>
          </a:p>
          <a:p>
            <a:pPr lvl="1"/>
            <a:r>
              <a:rPr lang="en-US" dirty="0" smtClean="0"/>
              <a:t>Exposes a SW stack to be used by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</a:t>
            </a:r>
            <a:endParaRPr lang="en-US" dirty="0" smtClean="0"/>
          </a:p>
          <a:p>
            <a:pPr lvl="2"/>
            <a:r>
              <a:rPr lang="en-US" dirty="0" smtClean="0"/>
              <a:t>Fine-grained parallelism</a:t>
            </a:r>
          </a:p>
          <a:p>
            <a:pPr lvl="2"/>
            <a:r>
              <a:rPr lang="en-US" dirty="0" smtClean="0"/>
              <a:t>Large-scale </a:t>
            </a:r>
            <a:r>
              <a:rPr lang="en-US" dirty="0"/>
              <a:t>CMP with </a:t>
            </a:r>
            <a:r>
              <a:rPr lang="en-US" dirty="0" smtClean="0"/>
              <a:t>Heterogeneous properties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1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evolving to multicore processors</a:t>
            </a:r>
            <a:br>
              <a:rPr lang="en-US" dirty="0"/>
            </a:br>
            <a:r>
              <a:rPr lang="en-US" dirty="0"/>
              <a:t>Many-core-Run-Time : </a:t>
            </a:r>
            <a:r>
              <a:rPr lang="en-US" dirty="0" err="1"/>
              <a:t>McRT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365375"/>
            <a:ext cx="4953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52600"/>
            <a:ext cx="80772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 smtClean="0"/>
              <a:t>McRT</a:t>
            </a:r>
            <a:r>
              <a:rPr lang="en-US" sz="2400" dirty="0" smtClean="0"/>
              <a:t> – framework overview </a:t>
            </a:r>
          </a:p>
        </p:txBody>
      </p:sp>
    </p:spTree>
    <p:extLst>
      <p:ext uri="{BB962C8B-B14F-4D97-AF65-F5344CB8AC3E}">
        <p14:creationId xmlns:p14="http://schemas.microsoft.com/office/powerpoint/2010/main" val="25327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en-US" sz="3200" dirty="0"/>
              <a:t>evolving to multicore processors</a:t>
            </a:r>
            <a:br>
              <a:rPr lang="en-US" sz="3200" dirty="0"/>
            </a:br>
            <a:r>
              <a:rPr lang="en-US" sz="3200" dirty="0"/>
              <a:t>Many-core-Run-Time : </a:t>
            </a:r>
            <a:r>
              <a:rPr lang="en-US" sz="3200" dirty="0" err="1"/>
              <a:t>McRT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McRT</a:t>
            </a:r>
            <a:r>
              <a:rPr lang="en-US" sz="2400" dirty="0"/>
              <a:t> provides </a:t>
            </a:r>
            <a:r>
              <a:rPr lang="en-US" sz="2400" dirty="0" smtClean="0"/>
              <a:t>threading primitives </a:t>
            </a:r>
          </a:p>
          <a:p>
            <a:pPr lvl="1"/>
            <a:r>
              <a:rPr lang="en-US" sz="2000" dirty="0" smtClean="0"/>
              <a:t>User-level </a:t>
            </a:r>
            <a:r>
              <a:rPr lang="en-US" sz="2000" dirty="0"/>
              <a:t>threads </a:t>
            </a:r>
          </a:p>
          <a:p>
            <a:pPr lvl="1"/>
            <a:r>
              <a:rPr lang="en-US" sz="2000" dirty="0" smtClean="0"/>
              <a:t>Futures threads , </a:t>
            </a:r>
            <a:r>
              <a:rPr lang="en-US" sz="2000" dirty="0"/>
              <a:t>that </a:t>
            </a:r>
            <a:r>
              <a:rPr lang="en-US" sz="2000" dirty="0" smtClean="0"/>
              <a:t>are integrated into </a:t>
            </a:r>
            <a:r>
              <a:rPr lang="en-US" sz="2000" dirty="0" err="1" smtClean="0"/>
              <a:t>McRT</a:t>
            </a:r>
            <a:r>
              <a:rPr lang="en-US" sz="2000" dirty="0" smtClean="0"/>
              <a:t> schedule</a:t>
            </a:r>
          </a:p>
          <a:p>
            <a:endParaRPr lang="en-US" sz="2400" dirty="0" smtClean="0"/>
          </a:p>
          <a:p>
            <a:r>
              <a:rPr lang="en-US" dirty="0" err="1"/>
              <a:t>McRT</a:t>
            </a:r>
            <a:r>
              <a:rPr lang="en-US" dirty="0"/>
              <a:t> provides highly </a:t>
            </a:r>
            <a:r>
              <a:rPr lang="en-US" sz="2400" dirty="0"/>
              <a:t>configurable, user-level </a:t>
            </a:r>
            <a:r>
              <a:rPr lang="en-US" sz="2400" dirty="0" smtClean="0"/>
              <a:t>scheduler that </a:t>
            </a:r>
            <a:r>
              <a:rPr lang="en-US" sz="2400" dirty="0"/>
              <a:t>can be used to realize a variety of </a:t>
            </a:r>
            <a:r>
              <a:rPr lang="en-US" sz="2400" dirty="0" smtClean="0"/>
              <a:t>scheduling strategies</a:t>
            </a:r>
          </a:p>
          <a:p>
            <a:pPr lvl="1"/>
            <a:r>
              <a:rPr lang="en-US" sz="2000" dirty="0" smtClean="0"/>
              <a:t>Scheduler </a:t>
            </a:r>
            <a:r>
              <a:rPr lang="en-US" sz="2000" dirty="0"/>
              <a:t>framework exports an API to enable a </a:t>
            </a:r>
            <a:r>
              <a:rPr lang="en-US" sz="2000" dirty="0" smtClean="0"/>
              <a:t>client to </a:t>
            </a:r>
            <a:r>
              <a:rPr lang="en-US" sz="2000" dirty="0"/>
              <a:t>dynamically configure the allocation of </a:t>
            </a:r>
            <a:r>
              <a:rPr lang="en-US" sz="2000" dirty="0" smtClean="0"/>
              <a:t>processing resources </a:t>
            </a:r>
            <a:r>
              <a:rPr lang="en-US" sz="2000" dirty="0"/>
              <a:t>to tasks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Task </a:t>
            </a:r>
            <a:r>
              <a:rPr lang="en-US" sz="2000" dirty="0"/>
              <a:t>queue abstraction is also used for </a:t>
            </a:r>
            <a:r>
              <a:rPr lang="en-US" sz="2000" dirty="0" smtClean="0"/>
              <a:t>implementing scheduling domains</a:t>
            </a:r>
          </a:p>
        </p:txBody>
      </p:sp>
    </p:spTree>
    <p:extLst>
      <p:ext uri="{BB962C8B-B14F-4D97-AF65-F5344CB8AC3E}">
        <p14:creationId xmlns:p14="http://schemas.microsoft.com/office/powerpoint/2010/main" val="2582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Resolve Second approach – </a:t>
            </a:r>
            <a:r>
              <a:rPr lang="en-US" sz="3200" dirty="0" err="1"/>
              <a:t>McRT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CMP SW-abstraction primitives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772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focus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performance aspects when shifting to larger multicore processors</a:t>
            </a:r>
          </a:p>
          <a:p>
            <a:endParaRPr lang="en-US" dirty="0"/>
          </a:p>
          <a:p>
            <a:r>
              <a:rPr lang="en-US" dirty="0" smtClean="0"/>
              <a:t>Review the potential improvements in Scheduling “understanding” when shifting to larger multicore processors </a:t>
            </a:r>
          </a:p>
          <a:p>
            <a:pPr lvl="1"/>
            <a:r>
              <a:rPr lang="en-US" dirty="0" smtClean="0"/>
              <a:t>Focus of scheduling considerations and </a:t>
            </a:r>
            <a:r>
              <a:rPr lang="en-US" b="1" dirty="0" smtClean="0"/>
              <a:t>relationship to multicore performance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evolving to multicore processors</a:t>
            </a:r>
            <a:br>
              <a:rPr lang="en-US" sz="2800" dirty="0"/>
            </a:br>
            <a:r>
              <a:rPr lang="en-US" sz="2800" dirty="0"/>
              <a:t>Many-core-Run-Time : </a:t>
            </a:r>
            <a:r>
              <a:rPr lang="en-US" sz="2800" dirty="0" err="1"/>
              <a:t>McRT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Runtime - no performance </a:t>
            </a:r>
            <a:r>
              <a:rPr lang="en-US" dirty="0"/>
              <a:t>isolation </a:t>
            </a:r>
            <a:endParaRPr lang="en-US" dirty="0" smtClean="0"/>
          </a:p>
          <a:p>
            <a:pPr lvl="1"/>
            <a:r>
              <a:rPr lang="en-US" dirty="0" smtClean="0"/>
              <a:t>Performance isolation provides guaranteed </a:t>
            </a:r>
            <a:r>
              <a:rPr lang="en-US" dirty="0"/>
              <a:t>resource </a:t>
            </a:r>
            <a:r>
              <a:rPr lang="en-US" dirty="0" smtClean="0"/>
              <a:t>allocation to </a:t>
            </a:r>
            <a:r>
              <a:rPr lang="en-US" dirty="0"/>
              <a:t>an application so that it is not </a:t>
            </a:r>
            <a:r>
              <a:rPr lang="en-US" dirty="0" smtClean="0"/>
              <a:t>affected </a:t>
            </a:r>
            <a:r>
              <a:rPr lang="en-US" dirty="0"/>
              <a:t>(or minimally </a:t>
            </a:r>
            <a:r>
              <a:rPr lang="en-US" dirty="0" smtClean="0"/>
              <a:t>affected</a:t>
            </a:r>
            <a:r>
              <a:rPr lang="en-US" dirty="0"/>
              <a:t>) when it shares </a:t>
            </a:r>
            <a:r>
              <a:rPr lang="en-US" dirty="0" smtClean="0"/>
              <a:t>the internal </a:t>
            </a:r>
            <a:r>
              <a:rPr lang="en-US" dirty="0"/>
              <a:t>system resources with other applications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84354"/>
            <a:ext cx="3505200" cy="321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3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evolving to multicore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4648200" cy="388619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b="1" dirty="0" smtClean="0"/>
              <a:t>Messages vs. Shared Memory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/>
              <a:t>Shared memory: threads pinned to each core directly </a:t>
            </a:r>
            <a:r>
              <a:rPr lang="en-US" b="1" dirty="0" smtClean="0"/>
              <a:t>update the same small set of memory locations</a:t>
            </a:r>
            <a:r>
              <a:rPr lang="en-US" dirty="0" smtClean="0"/>
              <a:t>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/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/>
              <a:t>Message passing: client threads issue a lightweight </a:t>
            </a:r>
            <a:r>
              <a:rPr lang="en-US" b="1" dirty="0"/>
              <a:t>remote procedure call to a single server</a:t>
            </a:r>
            <a:r>
              <a:rPr lang="en-US" dirty="0"/>
              <a:t> process that performs the update on their behalf.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/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/>
              <a:t>The </a:t>
            </a:r>
            <a:r>
              <a:rPr lang="en-US" b="1" dirty="0" smtClean="0"/>
              <a:t>lack of scalability of the shared memory model</a:t>
            </a:r>
            <a:r>
              <a:rPr lang="en-US" dirty="0" smtClean="0"/>
              <a:t> will create increasingly intractable software engineering problems for OS kernels.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681299" cy="269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5724436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[8] </a:t>
            </a:r>
            <a:r>
              <a:rPr lang="en-US" sz="1100" b="1" i="1" dirty="0"/>
              <a:t>The </a:t>
            </a:r>
            <a:r>
              <a:rPr lang="en-US" sz="1100" b="1" i="1" dirty="0" err="1"/>
              <a:t>Multikernel</a:t>
            </a:r>
            <a:r>
              <a:rPr lang="en-US" sz="1100" b="1" i="1" dirty="0"/>
              <a:t>: A new OS architecture for scalable multicore systems</a:t>
            </a:r>
            <a:r>
              <a:rPr lang="en-US" sz="1100" dirty="0"/>
              <a:t>. systems Group, ETH Zurich, Microsoft Research, Cambridge. Andrew Baumann , Paul </a:t>
            </a:r>
            <a:r>
              <a:rPr lang="en-US" sz="1100" dirty="0" err="1"/>
              <a:t>Barhamy</a:t>
            </a:r>
            <a:r>
              <a:rPr lang="en-US" sz="1100" dirty="0"/>
              <a:t>, Pierre-</a:t>
            </a:r>
            <a:r>
              <a:rPr lang="en-US" sz="1100" dirty="0" err="1"/>
              <a:t>Evariste</a:t>
            </a:r>
            <a:r>
              <a:rPr lang="en-US" sz="1100" dirty="0"/>
              <a:t> </a:t>
            </a:r>
            <a:r>
              <a:rPr lang="en-US" sz="1100" dirty="0" err="1"/>
              <a:t>Dagandz</a:t>
            </a:r>
            <a:r>
              <a:rPr lang="en-US" sz="1100" dirty="0"/>
              <a:t>, Tim </a:t>
            </a:r>
            <a:r>
              <a:rPr lang="en-US" sz="1100" dirty="0" err="1"/>
              <a:t>Harrisy</a:t>
            </a:r>
            <a:r>
              <a:rPr lang="en-US" sz="1100" dirty="0"/>
              <a:t>, Rebecca </a:t>
            </a:r>
            <a:r>
              <a:rPr lang="en-US" sz="1100" dirty="0" err="1"/>
              <a:t>Isaacsy</a:t>
            </a:r>
            <a:r>
              <a:rPr lang="en-US" sz="1100" dirty="0"/>
              <a:t>, Simon Peter, Timothy Roscoe, Adrian </a:t>
            </a:r>
            <a:r>
              <a:rPr lang="en-US" sz="1100" dirty="0" err="1"/>
              <a:t>Schüpbach</a:t>
            </a:r>
            <a:r>
              <a:rPr lang="en-US" sz="1100" dirty="0"/>
              <a:t>, and </a:t>
            </a:r>
            <a:r>
              <a:rPr lang="en-US" sz="1100" dirty="0" err="1"/>
              <a:t>Akhilesh</a:t>
            </a:r>
            <a:r>
              <a:rPr lang="en-US" sz="1100" dirty="0"/>
              <a:t> </a:t>
            </a:r>
            <a:r>
              <a:rPr lang="en-US" sz="1100" dirty="0" err="1"/>
              <a:t>Singhania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71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2744932"/>
          </a:xfrm>
        </p:spPr>
        <p:txBody>
          <a:bodyPr/>
          <a:lstStyle/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The Interconnection</a:t>
            </a:r>
          </a:p>
          <a:p>
            <a:pPr lvl="1">
              <a:spcBef>
                <a:spcPts val="475"/>
              </a:spcBef>
              <a:spcAft>
                <a:spcPts val="1288"/>
              </a:spcAft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Message-passing hardware</a:t>
            </a:r>
            <a:r>
              <a:rPr lang="en-US" sz="1900" dirty="0" smtClean="0"/>
              <a:t> has replaced the single shared interconnect for scalability reasons. Hardware thus resembles a message-passing network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System software needs to adapt to the inter-core topology</a:t>
            </a:r>
            <a:r>
              <a:rPr lang="en-US" sz="1900" dirty="0" smtClean="0"/>
              <a:t>, which in turn will differ between machines and become substantially more important for performance than at present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345132"/>
            <a:ext cx="3886200" cy="220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2882900" cy="26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87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to multicore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300643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467600" cy="27449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The Interconnection</a:t>
            </a:r>
          </a:p>
          <a:p>
            <a:pPr lvl="1">
              <a:spcBef>
                <a:spcPts val="475"/>
              </a:spcBef>
              <a:spcAft>
                <a:spcPts val="1288"/>
              </a:spcAft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Message-passing hardware</a:t>
            </a:r>
            <a:r>
              <a:rPr lang="en-US" sz="1900" dirty="0" smtClean="0"/>
              <a:t> has replaced the single shared interconnect for scalability reasons. Hardware thus resembles a message-passing network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System software needs to adapt to the inter-core topology</a:t>
            </a:r>
            <a:r>
              <a:rPr lang="en-US" sz="1900" dirty="0" smtClean="0"/>
              <a:t>, which in turn will differ between machines and become substantially more important for performance than at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 smtClean="0"/>
              <a:t>Performance </a:t>
            </a:r>
            <a:r>
              <a:rPr lang="en-US" dirty="0"/>
              <a:t>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over </a:t>
            </a:r>
            <a:r>
              <a:rPr lang="en-US" dirty="0"/>
              <a:t>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provide memory </a:t>
            </a:r>
            <a:r>
              <a:rPr lang="en-US" dirty="0" err="1"/>
              <a:t>QoS</a:t>
            </a:r>
            <a:r>
              <a:rPr lang="en-US" dirty="0"/>
              <a:t> guarantees for </a:t>
            </a:r>
            <a:r>
              <a:rPr lang="en-US" dirty="0" smtClean="0"/>
              <a:t>each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8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/>
              <a:t>Performance 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over </a:t>
            </a:r>
            <a:r>
              <a:rPr lang="en-US" dirty="0"/>
              <a:t>shared </a:t>
            </a:r>
            <a:r>
              <a:rPr lang="en-US" dirty="0" smtClean="0"/>
              <a:t>cache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3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/>
              <a:t>Performance 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</a:t>
            </a:r>
            <a:r>
              <a:rPr lang="en-US" dirty="0"/>
              <a:t>over memory subsystem </a:t>
            </a:r>
            <a:endParaRPr lang="en-US" dirty="0" smtClean="0"/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Paradigm shift to “large-scale” multicore - </a:t>
            </a:r>
            <a:r>
              <a:rPr lang="en-US" dirty="0" err="1"/>
              <a:t>Multikernel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b="1" dirty="0" smtClean="0"/>
              <a:t>Need an end-to-end approach change</a:t>
            </a:r>
          </a:p>
          <a:p>
            <a:pPr lvl="2"/>
            <a:r>
              <a:rPr lang="en-US" b="1" dirty="0" smtClean="0"/>
              <a:t> Hardware</a:t>
            </a:r>
          </a:p>
          <a:p>
            <a:pPr lvl="3"/>
            <a:r>
              <a:rPr lang="en-US" dirty="0" smtClean="0"/>
              <a:t>Interconnectivity</a:t>
            </a:r>
          </a:p>
          <a:p>
            <a:pPr lvl="3"/>
            <a:r>
              <a:rPr lang="en-US" dirty="0" smtClean="0"/>
              <a:t>Heterogeneous cores</a:t>
            </a:r>
          </a:p>
          <a:p>
            <a:pPr lvl="2"/>
            <a:r>
              <a:rPr lang="en-US" b="1" dirty="0" smtClean="0"/>
              <a:t>OS-Scheduler</a:t>
            </a:r>
          </a:p>
          <a:p>
            <a:pPr lvl="3"/>
            <a:r>
              <a:rPr lang="en-US" b="1" dirty="0" err="1" smtClean="0"/>
              <a:t>barrelshift</a:t>
            </a:r>
            <a:endParaRPr lang="en-US" dirty="0" smtClean="0"/>
          </a:p>
          <a:p>
            <a:pPr lvl="2"/>
            <a:r>
              <a:rPr lang="en-US" b="1" dirty="0" smtClean="0"/>
              <a:t>Runtime-system</a:t>
            </a:r>
          </a:p>
          <a:p>
            <a:pPr lvl="3"/>
            <a:r>
              <a:rPr lang="en-US" dirty="0" err="1" smtClean="0"/>
              <a:t>McRT</a:t>
            </a:r>
            <a:endParaRPr lang="en-US" dirty="0" smtClean="0"/>
          </a:p>
          <a:p>
            <a:pPr lvl="2"/>
            <a:r>
              <a:rPr lang="en-US" dirty="0" smtClean="0"/>
              <a:t>Compliers </a:t>
            </a:r>
          </a:p>
          <a:p>
            <a:pPr lvl="2"/>
            <a:r>
              <a:rPr lang="en-US" dirty="0" smtClean="0"/>
              <a:t>Programming abstractions</a:t>
            </a:r>
          </a:p>
          <a:p>
            <a:pPr lvl="2"/>
            <a:r>
              <a:rPr lang="en-US" dirty="0" smtClean="0"/>
              <a:t>Applications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 shift to “large-scale” multicore - </a:t>
            </a:r>
            <a:r>
              <a:rPr lang="en-US" dirty="0" err="1" smtClean="0"/>
              <a:t>Multikernel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Structure the OS as a distributed system of cores </a:t>
            </a:r>
          </a:p>
          <a:p>
            <a:pPr lvl="1"/>
            <a:r>
              <a:rPr lang="en-US" dirty="0" smtClean="0"/>
              <a:t>communicate using message passing and share no memory.</a:t>
            </a:r>
          </a:p>
          <a:p>
            <a:pPr marL="285750" indent="-285750">
              <a:spcBef>
                <a:spcPts val="0"/>
              </a:spcBef>
              <a:defRPr/>
            </a:pPr>
            <a:r>
              <a:rPr lang="en-US" dirty="0"/>
              <a:t>Three Design Principles: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inter-core communication explicit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OS structure </a:t>
            </a:r>
            <a:r>
              <a:rPr lang="en-US" dirty="0"/>
              <a:t>hardware-neutral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View state as replicated instead of shared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031447" cy="314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49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01" y="1587150"/>
            <a:ext cx="82518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Inter-core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Communication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In 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all inter-core communication occurs with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messages. </a:t>
            </a:r>
          </a:p>
          <a:p>
            <a:pPr lvl="2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transport implementations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for different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 scenarios. 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Explicit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communication patterns facilitate reasoning about the use of the system interconnect.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8" y="4133850"/>
            <a:ext cx="6305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8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“Your </a:t>
            </a:r>
            <a:r>
              <a:rPr lang="en-US" dirty="0"/>
              <a:t>computer is already a distributed system. Why isn’t your OS? </a:t>
            </a:r>
            <a:r>
              <a:rPr lang="en-US" dirty="0" smtClean="0"/>
              <a:t>“</a:t>
            </a:r>
          </a:p>
          <a:p>
            <a:pPr lvl="2"/>
            <a:r>
              <a:rPr lang="en-US" dirty="0" smtClean="0"/>
              <a:t>How multicore system behave and performs</a:t>
            </a:r>
          </a:p>
          <a:p>
            <a:pPr lvl="2"/>
            <a:r>
              <a:rPr lang="en-US" dirty="0" smtClean="0"/>
              <a:t> How application behave and preforms on multicore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Modern application </a:t>
            </a:r>
          </a:p>
          <a:p>
            <a:pPr lvl="2"/>
            <a:r>
              <a:rPr lang="en-US" dirty="0" smtClean="0"/>
              <a:t>Multiple-threads of control-execution</a:t>
            </a:r>
          </a:p>
          <a:p>
            <a:pPr lvl="2"/>
            <a:r>
              <a:rPr lang="en-US" dirty="0" smtClean="0"/>
              <a:t>Short simple arithmetic operations with heavy dynamic branching </a:t>
            </a:r>
          </a:p>
          <a:p>
            <a:pPr lvl="2"/>
            <a:r>
              <a:rPr lang="en-US" dirty="0" smtClean="0"/>
              <a:t>Weak Cache locality.</a:t>
            </a:r>
          </a:p>
          <a:p>
            <a:pPr lvl="2"/>
            <a:r>
              <a:rPr lang="en-US" dirty="0" smtClean="0"/>
              <a:t>Growing gap between CPU and memory – pipeline utilization is low ( 19% [6] 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01" y="1587150"/>
            <a:ext cx="82518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Inter-core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Communication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Explicit communication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allows the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to deploy well-known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networking optimizations to make more efficient use of the interconnect.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can provide </a:t>
            </a:r>
            <a:r>
              <a:rPr lang="en-US" b="1" i="1" dirty="0">
                <a:solidFill>
                  <a:schemeClr val="tx1"/>
                </a:solidFill>
                <a:latin typeface="+mn-lt"/>
                <a:cs typeface="+mn-cs"/>
              </a:rPr>
              <a:t>isolation and resource management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on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heterogeneous cores.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Schedule jobs effectively on arbitrary inter-core topologies by placing tasks with reference to communication patterns and network effects.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18" y="4114800"/>
            <a:ext cx="5227764" cy="241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630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Hardware-Neutral OS Structure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There are two aspects that are targeted at specific machine architectures, the messaging transport mechanisms, and the interface to hardware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Adapting the OS to run on hardware with new performance characteristics will not require extensive changes to the code base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Hardware-independence means that we can isolate the distributed communication algorithms from hardware implementation details.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Once the message transport is optimized, we can implement efficient message-based algorithms independently of the hardware details or memory layout.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19220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System state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Replicated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Operating systems state must be accessible on multiple cores.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In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explicit communication between cores that share no memory leads to a model of global OS state replicated across cores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 shared state is accessed and updated as if it were a local replica. The state is replicated as much as is useful, and consistency is maintained by exchanging messages.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Replicating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data structures improve system scalability by reducing load on the system interconnect, contention for memory, and overhead for synchronization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marL="412750" lvl="1" indent="0">
              <a:spcBef>
                <a:spcPts val="475"/>
              </a:spcBef>
              <a:buClr>
                <a:srgbClr val="6EA0B0"/>
              </a:buClr>
              <a:buSzPct val="45000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59992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Barrelfish</a:t>
            </a:r>
            <a:r>
              <a:rPr lang="en-US" sz="2000" dirty="0" smtClean="0"/>
              <a:t> </a:t>
            </a:r>
            <a:r>
              <a:rPr lang="en-US" sz="2000" dirty="0"/>
              <a:t>is a multicore OS -  </a:t>
            </a:r>
            <a:r>
              <a:rPr lang="en-US" sz="2000" dirty="0" smtClean="0"/>
              <a:t>built according to the </a:t>
            </a:r>
            <a:r>
              <a:rPr lang="en-US" sz="2000" dirty="0" err="1"/>
              <a:t>multikernel</a:t>
            </a:r>
            <a:r>
              <a:rPr lang="en-US" sz="2000" dirty="0"/>
              <a:t> </a:t>
            </a:r>
            <a:r>
              <a:rPr lang="en-US" sz="2000" dirty="0" smtClean="0"/>
              <a:t>model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operating system node </a:t>
            </a:r>
            <a:endParaRPr lang="en-US" sz="2000" dirty="0" smtClean="0"/>
          </a:p>
          <a:p>
            <a:pPr lvl="1"/>
            <a:r>
              <a:rPr lang="en-US" sz="2000" dirty="0" smtClean="0"/>
              <a:t>Runs </a:t>
            </a:r>
            <a:r>
              <a:rPr lang="en-US" sz="2000" dirty="0"/>
              <a:t>on an execution unit and communicates with </a:t>
            </a:r>
            <a:r>
              <a:rPr lang="en-US" sz="2000" dirty="0" smtClean="0"/>
              <a:t>other operating </a:t>
            </a:r>
            <a:r>
              <a:rPr lang="en-US" sz="2000" dirty="0"/>
              <a:t>system nodes via asynchronous </a:t>
            </a:r>
            <a:r>
              <a:rPr lang="en-US" sz="2000" dirty="0" smtClean="0"/>
              <a:t>messages</a:t>
            </a:r>
          </a:p>
          <a:p>
            <a:pPr lvl="1"/>
            <a:r>
              <a:rPr lang="en-US" sz="2000" dirty="0" smtClean="0"/>
              <a:t>Maintains </a:t>
            </a:r>
            <a:r>
              <a:rPr lang="en-US" sz="2000" dirty="0"/>
              <a:t>the replicated state </a:t>
            </a:r>
            <a:r>
              <a:rPr lang="en-US" sz="2000" dirty="0" smtClean="0"/>
              <a:t>of the </a:t>
            </a:r>
            <a:r>
              <a:rPr lang="en-US" sz="2000" dirty="0"/>
              <a:t>system</a:t>
            </a:r>
            <a:endParaRPr lang="en-US" sz="2000" dirty="0" smtClean="0"/>
          </a:p>
          <a:p>
            <a:r>
              <a:rPr lang="en-US" sz="2000" dirty="0" smtClean="0"/>
              <a:t>Operating </a:t>
            </a:r>
            <a:r>
              <a:rPr lang="en-US" sz="2000" dirty="0"/>
              <a:t>system's tasks are distributed between all the cores in the </a:t>
            </a:r>
            <a:r>
              <a:rPr lang="en-US" sz="2000" dirty="0" smtClean="0"/>
              <a:t>system (</a:t>
            </a:r>
            <a:r>
              <a:rPr lang="en-US" sz="2000" dirty="0"/>
              <a:t>i.e. each core runs a </a:t>
            </a:r>
            <a:r>
              <a:rPr lang="en-US" sz="2000" dirty="0" smtClean="0"/>
              <a:t>different </a:t>
            </a:r>
            <a:r>
              <a:rPr lang="en-US" sz="2000" dirty="0"/>
              <a:t>kernel)</a:t>
            </a:r>
          </a:p>
          <a:p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4753"/>
            <a:ext cx="4038600" cy="252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3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r>
              <a:rPr lang="en-US" dirty="0" smtClean="0"/>
              <a:t> scheduler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Time-multiplexing </a:t>
                </a:r>
                <a:r>
                  <a:rPr lang="en-US" dirty="0"/>
                  <a:t>cores is still </a:t>
                </a:r>
                <a:r>
                  <a:rPr lang="en-US" dirty="0" smtClean="0"/>
                  <a:t>needed</a:t>
                </a:r>
              </a:p>
              <a:p>
                <a:pPr lvl="1"/>
                <a:r>
                  <a:rPr lang="en-US" b="1" i="1" dirty="0"/>
                  <a:t>Resource abundance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i="1" dirty="0" smtClean="0"/>
                  <a:t>scheduler freedom</a:t>
                </a:r>
              </a:p>
              <a:p>
                <a:pPr lvl="1"/>
                <a:r>
                  <a:rPr lang="en-US" dirty="0"/>
                  <a:t>Asymmetric multi-core architectures</a:t>
                </a:r>
              </a:p>
              <a:p>
                <a:pPr lvl="2"/>
                <a:r>
                  <a:rPr lang="en-US" dirty="0" smtClean="0"/>
                  <a:t>Contention </a:t>
                </a:r>
                <a:r>
                  <a:rPr lang="en-US" dirty="0"/>
                  <a:t>for “big” </a:t>
                </a:r>
                <a:r>
                  <a:rPr lang="en-US" dirty="0" smtClean="0"/>
                  <a:t>cores </a:t>
                </a:r>
              </a:p>
              <a:p>
                <a:pPr lvl="1"/>
                <a:r>
                  <a:rPr lang="en-US" dirty="0"/>
                  <a:t>Provide real-time </a:t>
                </a:r>
                <a:r>
                  <a:rPr lang="en-US" dirty="0" err="1"/>
                  <a:t>QoS</a:t>
                </a:r>
                <a:r>
                  <a:rPr lang="en-US" dirty="0"/>
                  <a:t> to interactive apps, not wasting cores</a:t>
                </a:r>
              </a:p>
              <a:p>
                <a:pPr lvl="2"/>
                <a:r>
                  <a:rPr lang="en-US" dirty="0" smtClean="0"/>
                  <a:t>Avoid </a:t>
                </a:r>
                <a:r>
                  <a:rPr lang="en-US" dirty="0"/>
                  <a:t>power wasted through over-provisioning</a:t>
                </a:r>
                <a:endParaRPr lang="en-US" dirty="0" smtClean="0"/>
              </a:p>
              <a:p>
                <a:pPr lvl="2"/>
                <a:endParaRPr lang="en-US" dirty="0"/>
              </a:p>
              <a:p>
                <a:pPr marL="73152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2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69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r>
              <a:rPr lang="en-US" dirty="0" smtClean="0"/>
              <a:t> scheduler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at </a:t>
            </a:r>
            <a:r>
              <a:rPr lang="en-US" dirty="0" smtClean="0"/>
              <a:t>multiple timescales</a:t>
            </a:r>
            <a:endParaRPr lang="en-US" dirty="0"/>
          </a:p>
          <a:p>
            <a:pPr lvl="1"/>
            <a:r>
              <a:rPr lang="en-US" dirty="0" smtClean="0"/>
              <a:t>Preform Interactive-workloads in parallel</a:t>
            </a:r>
            <a:endParaRPr lang="en-US" dirty="0"/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might change </a:t>
            </a:r>
            <a:r>
              <a:rPr lang="en-US" dirty="0" smtClean="0"/>
              <a:t>abruptly (</a:t>
            </a:r>
            <a:r>
              <a:rPr lang="en-US" dirty="0" err="1" smtClean="0"/>
              <a:t>Eg</a:t>
            </a:r>
            <a:r>
              <a:rPr lang="en-US" dirty="0"/>
              <a:t>. parallel web </a:t>
            </a:r>
            <a:r>
              <a:rPr lang="en-US" dirty="0" smtClean="0"/>
              <a:t>browser)</a:t>
            </a:r>
            <a:endParaRPr lang="en-US" dirty="0"/>
          </a:p>
          <a:p>
            <a:pPr lvl="1"/>
            <a:r>
              <a:rPr lang="en-US" dirty="0" smtClean="0"/>
              <a:t>Interactive </a:t>
            </a:r>
            <a:r>
              <a:rPr lang="en-US" dirty="0"/>
              <a:t>time scales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overhead when scheduling</a:t>
            </a:r>
          </a:p>
          <a:p>
            <a:pPr lvl="2"/>
            <a:r>
              <a:rPr lang="en-US" dirty="0" smtClean="0"/>
              <a:t>Synchronized </a:t>
            </a:r>
            <a:r>
              <a:rPr lang="en-US" dirty="0"/>
              <a:t>scheduling on every time-slice won’t scale</a:t>
            </a:r>
            <a:endParaRPr lang="en-US" dirty="0" smtClean="0"/>
          </a:p>
          <a:p>
            <a:pPr lvl="2"/>
            <a:endParaRPr lang="en-US" dirty="0"/>
          </a:p>
          <a:p>
            <a:pPr marL="731520" lvl="2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47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techniques at different time </a:t>
            </a:r>
            <a:r>
              <a:rPr lang="en-US" dirty="0" smtClean="0"/>
              <a:t>granularities</a:t>
            </a:r>
          </a:p>
          <a:p>
            <a:pPr lvl="1"/>
            <a:r>
              <a:rPr lang="en-US" dirty="0" smtClean="0"/>
              <a:t>Long-term placement of apps on cores</a:t>
            </a:r>
          </a:p>
          <a:p>
            <a:pPr lvl="1"/>
            <a:r>
              <a:rPr lang="en-US" dirty="0" smtClean="0"/>
              <a:t>Medium-term </a:t>
            </a:r>
            <a:r>
              <a:rPr lang="en-US" dirty="0"/>
              <a:t>resource allocation</a:t>
            </a:r>
          </a:p>
          <a:p>
            <a:pPr lvl="1"/>
            <a:r>
              <a:rPr lang="en-US" dirty="0" smtClean="0"/>
              <a:t>Short-term </a:t>
            </a:r>
            <a:r>
              <a:rPr lang="en-US" dirty="0"/>
              <a:t>per-core scheduling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9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Phase-locked Gang-scheduling approach</a:t>
            </a:r>
          </a:p>
          <a:p>
            <a:pPr marL="800100" lvl="1" indent="-342900"/>
            <a:r>
              <a:rPr lang="en-US" dirty="0"/>
              <a:t>Groups </a:t>
            </a:r>
            <a:r>
              <a:rPr lang="en-US" dirty="0" smtClean="0"/>
              <a:t>of </a:t>
            </a:r>
            <a:r>
              <a:rPr lang="en-US" b="1" i="1" dirty="0" smtClean="0"/>
              <a:t>related </a:t>
            </a:r>
            <a:r>
              <a:rPr lang="en-US" b="1" i="1" dirty="0"/>
              <a:t>threads </a:t>
            </a:r>
            <a:r>
              <a:rPr lang="en-US" dirty="0"/>
              <a:t>scheduled as a unit (a gang)</a:t>
            </a:r>
          </a:p>
          <a:p>
            <a:pPr marL="800100" lvl="1" indent="-342900"/>
            <a:r>
              <a:rPr lang="en-US" dirty="0"/>
              <a:t>All members of </a:t>
            </a:r>
            <a:r>
              <a:rPr lang="en-US" dirty="0" smtClean="0"/>
              <a:t>a gang runs </a:t>
            </a:r>
            <a:r>
              <a:rPr lang="en-US" dirty="0"/>
              <a:t>simultaneously on different </a:t>
            </a:r>
            <a:r>
              <a:rPr lang="en-US" dirty="0" smtClean="0"/>
              <a:t>cores on the same time-slice</a:t>
            </a:r>
            <a:endParaRPr lang="en-US" dirty="0"/>
          </a:p>
          <a:p>
            <a:pPr marL="800100" lvl="1" indent="-342900"/>
            <a:r>
              <a:rPr lang="en-US" dirty="0"/>
              <a:t>All gang members start and end time slices </a:t>
            </a:r>
            <a:r>
              <a:rPr lang="en-US" dirty="0" smtClean="0"/>
              <a:t>together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391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Phase-locked Gang-scheduling approach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295"/>
            <a:ext cx="8001000" cy="458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34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7467600" cy="1901952"/>
          </a:xfrm>
        </p:spPr>
        <p:txBody>
          <a:bodyPr/>
          <a:lstStyle/>
          <a:p>
            <a:r>
              <a:rPr lang="en-US" dirty="0" smtClean="0"/>
              <a:t>“Higher” level Reasoning </a:t>
            </a:r>
          </a:p>
          <a:p>
            <a:pPr lvl="1"/>
            <a:r>
              <a:rPr lang="en-US" dirty="0" smtClean="0"/>
              <a:t>about the hardware</a:t>
            </a:r>
          </a:p>
          <a:p>
            <a:pPr lvl="1"/>
            <a:r>
              <a:rPr lang="en-US" dirty="0"/>
              <a:t>online about each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Applications and OS must </a:t>
            </a:r>
            <a:r>
              <a:rPr lang="en-US" dirty="0" smtClean="0"/>
              <a:t>communicate (</a:t>
            </a:r>
            <a:r>
              <a:rPr lang="en-US" dirty="0" err="1" smtClean="0"/>
              <a:t>McRT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30927"/>
            <a:ext cx="442862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458200" cy="387369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Latency </a:t>
            </a:r>
            <a:r>
              <a:rPr lang="en-US" dirty="0"/>
              <a:t>resulting from poor hit </a:t>
            </a:r>
            <a:r>
              <a:rPr lang="en-US" dirty="0" smtClean="0"/>
              <a:t>rates in </a:t>
            </a:r>
            <a:r>
              <a:rPr lang="en-US" dirty="0"/>
              <a:t>the L1 cache can be effectively hidden by </a:t>
            </a:r>
            <a:r>
              <a:rPr lang="en-US" dirty="0" smtClean="0"/>
              <a:t>hardware multithreading [MT]</a:t>
            </a:r>
          </a:p>
          <a:p>
            <a:pPr lvl="1"/>
            <a:r>
              <a:rPr lang="en-US" dirty="0" smtClean="0"/>
              <a:t>But high </a:t>
            </a:r>
            <a:r>
              <a:rPr lang="en-US" dirty="0"/>
              <a:t>contention for the L2 </a:t>
            </a:r>
            <a:r>
              <a:rPr lang="en-US" dirty="0" smtClean="0"/>
              <a:t>can significantly </a:t>
            </a:r>
            <a:r>
              <a:rPr lang="en-US" dirty="0"/>
              <a:t>hurt overall processor </a:t>
            </a:r>
            <a:r>
              <a:rPr lang="en-US" dirty="0" smtClean="0"/>
              <a:t>performance [2][4]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can OS-Scheduling can improve this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message-based </a:t>
            </a:r>
            <a:r>
              <a:rPr lang="en-US" dirty="0" err="1" smtClean="0"/>
              <a:t>unmap</a:t>
            </a:r>
            <a:r>
              <a:rPr lang="en-US" dirty="0" smtClean="0"/>
              <a:t> </a:t>
            </a:r>
            <a:r>
              <a:rPr lang="en-US" dirty="0"/>
              <a:t>operation in </a:t>
            </a:r>
            <a:r>
              <a:rPr lang="en-US" dirty="0" err="1"/>
              <a:t>Barrelfish</a:t>
            </a:r>
            <a:r>
              <a:rPr lang="en-US" dirty="0"/>
              <a:t> </a:t>
            </a:r>
            <a:r>
              <a:rPr lang="en-US" dirty="0" smtClean="0"/>
              <a:t>Vs. the equivalent IPI-based </a:t>
            </a:r>
            <a:r>
              <a:rPr lang="en-US" dirty="0"/>
              <a:t>mechanisms in Linux 2.6.26 and Windows Server </a:t>
            </a:r>
            <a:r>
              <a:rPr lang="en-US" dirty="0" smtClean="0"/>
              <a:t>2008 R2 </a:t>
            </a:r>
            <a:r>
              <a:rPr lang="en-US" dirty="0"/>
              <a:t>Beta, Enterprise Edition.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876800" cy="384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203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point-to-point link : connecting </a:t>
            </a:r>
            <a:r>
              <a:rPr lang="en-US" dirty="0"/>
              <a:t>two user-space IP stacks via URPC. </a:t>
            </a:r>
            <a:endParaRPr lang="en-US" dirty="0" smtClean="0"/>
          </a:p>
          <a:p>
            <a:pPr lvl="1"/>
            <a:r>
              <a:rPr lang="en-US" dirty="0" smtClean="0"/>
              <a:t>By executing </a:t>
            </a:r>
            <a:r>
              <a:rPr lang="en-US" dirty="0"/>
              <a:t>a packet generator on one </a:t>
            </a:r>
            <a:r>
              <a:rPr lang="en-US" b="1" i="1" dirty="0"/>
              <a:t>core </a:t>
            </a:r>
            <a:r>
              <a:rPr lang="en-US" dirty="0"/>
              <a:t>and a sink on a </a:t>
            </a:r>
            <a:r>
              <a:rPr lang="en-US" dirty="0" smtClean="0"/>
              <a:t>different </a:t>
            </a:r>
            <a:r>
              <a:rPr lang="en-US" b="1" i="1" dirty="0"/>
              <a:t>core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5" y="1600200"/>
            <a:ext cx="58197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697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[1] </a:t>
            </a:r>
            <a:r>
              <a:rPr lang="en-US" b="1" i="1" dirty="0" smtClean="0"/>
              <a:t>An Analysis of Database Workload Performance on Simultaneous Multithreaded Processors</a:t>
            </a:r>
            <a:r>
              <a:rPr lang="en-US" dirty="0" smtClean="0"/>
              <a:t>. ISCA, June 1998. J. Lo et al.</a:t>
            </a:r>
          </a:p>
          <a:p>
            <a:r>
              <a:rPr lang="en-US" dirty="0" smtClean="0"/>
              <a:t>[2] </a:t>
            </a:r>
            <a:r>
              <a:rPr lang="en-US" b="1" i="1" dirty="0" smtClean="0"/>
              <a:t>Performance of Multithreaded Chip Multiprocessors And Implications For Operating System Design</a:t>
            </a:r>
            <a:r>
              <a:rPr lang="en-US" dirty="0" smtClean="0"/>
              <a:t>. Alexandra </a:t>
            </a:r>
            <a:r>
              <a:rPr lang="en-US" dirty="0" err="1" smtClean="0"/>
              <a:t>Fedorova</a:t>
            </a:r>
            <a:r>
              <a:rPr lang="en-US" dirty="0" smtClean="0"/>
              <a:t>, Margo Seltzer , Christopher Small, Daniel Nussbaum. Harvard University, Sun Microsystems</a:t>
            </a:r>
          </a:p>
          <a:p>
            <a:r>
              <a:rPr lang="en-US" dirty="0" smtClean="0"/>
              <a:t>[3] </a:t>
            </a:r>
            <a:r>
              <a:rPr lang="en-US" b="1" i="1" dirty="0" smtClean="0"/>
              <a:t>Niagara2: A Highly Threaded Server-on-a-Chip</a:t>
            </a:r>
            <a:r>
              <a:rPr lang="en-US" dirty="0" smtClean="0"/>
              <a:t> . Robert </a:t>
            </a:r>
            <a:r>
              <a:rPr lang="en-US" dirty="0" err="1" smtClean="0"/>
              <a:t>Golla</a:t>
            </a:r>
            <a:endParaRPr lang="en-US" dirty="0" smtClean="0"/>
          </a:p>
          <a:p>
            <a:r>
              <a:rPr lang="en-US" dirty="0" smtClean="0"/>
              <a:t>Principal Architect Sun Microsystems, 2007 </a:t>
            </a:r>
            <a:r>
              <a:rPr lang="en-US" dirty="0" smtClean="0">
                <a:hlinkClick r:id="rId2"/>
              </a:rPr>
              <a:t>http://www.opensparc.net/pubs/preszo/06/04-Sun-Golla.pdf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b="1" i="1" dirty="0" smtClean="0"/>
              <a:t>Throughput-Oriented Scheduling On Chip Multithreading Systems</a:t>
            </a:r>
            <a:r>
              <a:rPr lang="en-US" dirty="0" smtClean="0"/>
              <a:t>. A. </a:t>
            </a:r>
            <a:r>
              <a:rPr lang="en-US" dirty="0" err="1" smtClean="0"/>
              <a:t>Fedorova</a:t>
            </a:r>
            <a:r>
              <a:rPr lang="en-US" dirty="0" smtClean="0"/>
              <a:t>, M. Seltzer, C. Small and D. Nussbaum. Technical Report TR-17-04, Harvard University, August 2004.</a:t>
            </a:r>
          </a:p>
          <a:p>
            <a:r>
              <a:rPr lang="en-US" dirty="0" smtClean="0"/>
              <a:t>[5] </a:t>
            </a:r>
            <a:r>
              <a:rPr lang="en-US" b="1" i="1" dirty="0" smtClean="0"/>
              <a:t>Thrashing: Its causes and prevention</a:t>
            </a:r>
            <a:r>
              <a:rPr lang="en-US" dirty="0" smtClean="0"/>
              <a:t>. P. Denning. Proc. AFIPS 1968 Fall Joint Computer Conference, 33, pp. 915-922, 1968</a:t>
            </a:r>
          </a:p>
          <a:p>
            <a:r>
              <a:rPr lang="en-US" dirty="0" smtClean="0"/>
              <a:t>[6] </a:t>
            </a:r>
            <a:r>
              <a:rPr lang="en-US" b="1" i="1" dirty="0" smtClean="0"/>
              <a:t>Levy, Simultaneous Multithreading: Maximizing On-Chip Parallelism</a:t>
            </a:r>
            <a:r>
              <a:rPr lang="en-US" dirty="0" smtClean="0"/>
              <a:t>. D. </a:t>
            </a:r>
            <a:r>
              <a:rPr lang="en-US" dirty="0" err="1" smtClean="0"/>
              <a:t>Tullsen</a:t>
            </a:r>
            <a:r>
              <a:rPr lang="en-US" dirty="0" smtClean="0"/>
              <a:t>, S. Eggers, H.  ISCA, June 1995</a:t>
            </a:r>
          </a:p>
          <a:p>
            <a:r>
              <a:rPr lang="en-US" dirty="0" smtClean="0"/>
              <a:t>[7] </a:t>
            </a:r>
            <a:r>
              <a:rPr lang="en-US" b="1" i="1" dirty="0" smtClean="0"/>
              <a:t>Enabling Scalability and Performance in a Large Scale CMP Environment</a:t>
            </a:r>
            <a:r>
              <a:rPr lang="en-US" dirty="0" smtClean="0"/>
              <a:t>.  Programming Systems Lab,  Digital Enterprise Group  Intel Corporation</a:t>
            </a:r>
          </a:p>
          <a:p>
            <a:r>
              <a:rPr lang="en-US" dirty="0"/>
              <a:t>[8] </a:t>
            </a:r>
            <a:r>
              <a:rPr lang="en-US" b="1" i="1" dirty="0"/>
              <a:t>The </a:t>
            </a:r>
            <a:r>
              <a:rPr lang="en-US" b="1" i="1" dirty="0" err="1"/>
              <a:t>Multikernel</a:t>
            </a:r>
            <a:r>
              <a:rPr lang="en-US" b="1" i="1" dirty="0"/>
              <a:t>: A new OS architecture for scalable multicore </a:t>
            </a:r>
            <a:r>
              <a:rPr lang="en-US" b="1" i="1" dirty="0" smtClean="0"/>
              <a:t>systems</a:t>
            </a:r>
            <a:r>
              <a:rPr lang="en-US" dirty="0"/>
              <a:t>.</a:t>
            </a:r>
            <a:r>
              <a:rPr lang="en-US" dirty="0" smtClean="0"/>
              <a:t> systems </a:t>
            </a:r>
            <a:r>
              <a:rPr lang="en-US" dirty="0"/>
              <a:t>Group, ETH </a:t>
            </a:r>
            <a:r>
              <a:rPr lang="en-US" dirty="0" smtClean="0"/>
              <a:t>Zurich, Microsoft </a:t>
            </a:r>
            <a:r>
              <a:rPr lang="en-US" dirty="0"/>
              <a:t>Research, </a:t>
            </a:r>
            <a:r>
              <a:rPr lang="en-US" dirty="0" smtClean="0"/>
              <a:t>Cambridge. Andrew </a:t>
            </a:r>
            <a:r>
              <a:rPr lang="en-US" dirty="0"/>
              <a:t>Baumann , Paul </a:t>
            </a:r>
            <a:r>
              <a:rPr lang="en-US" dirty="0" err="1"/>
              <a:t>Barhamy</a:t>
            </a:r>
            <a:r>
              <a:rPr lang="en-US" dirty="0"/>
              <a:t>, Pierre-</a:t>
            </a:r>
            <a:r>
              <a:rPr lang="en-US" dirty="0" err="1"/>
              <a:t>Evariste</a:t>
            </a:r>
            <a:r>
              <a:rPr lang="en-US" dirty="0"/>
              <a:t> </a:t>
            </a:r>
            <a:r>
              <a:rPr lang="en-US" dirty="0" err="1"/>
              <a:t>Dagandz</a:t>
            </a:r>
            <a:r>
              <a:rPr lang="en-US" dirty="0"/>
              <a:t>, Tim </a:t>
            </a:r>
            <a:r>
              <a:rPr lang="en-US" dirty="0" err="1"/>
              <a:t>Harrisy</a:t>
            </a:r>
            <a:r>
              <a:rPr lang="en-US" dirty="0"/>
              <a:t>, Rebecca </a:t>
            </a:r>
            <a:r>
              <a:rPr lang="en-US" dirty="0" err="1"/>
              <a:t>Isaacsy</a:t>
            </a:r>
            <a:r>
              <a:rPr lang="en-US" dirty="0"/>
              <a:t>, Simon Peter, Timothy Roscoe, Adrian </a:t>
            </a:r>
            <a:r>
              <a:rPr lang="en-US" dirty="0" err="1"/>
              <a:t>Schüpbach</a:t>
            </a:r>
            <a:r>
              <a:rPr lang="en-US" dirty="0"/>
              <a:t>, and </a:t>
            </a:r>
            <a:r>
              <a:rPr lang="en-US" dirty="0" err="1"/>
              <a:t>Akhilesh</a:t>
            </a:r>
            <a:r>
              <a:rPr lang="en-US" dirty="0"/>
              <a:t> </a:t>
            </a:r>
            <a:r>
              <a:rPr lang="en-US" dirty="0" err="1"/>
              <a:t>Singhania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63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Time-multiplexing </a:t>
            </a:r>
            <a:r>
              <a:rPr lang="en-US" dirty="0"/>
              <a:t>cores is still </a:t>
            </a:r>
            <a:r>
              <a:rPr lang="en-US" dirty="0" smtClean="0"/>
              <a:t>needed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abundance </a:t>
            </a:r>
            <a:r>
              <a:rPr lang="en-US" dirty="0" smtClean="0"/>
              <a:t>!= </a:t>
            </a:r>
            <a:r>
              <a:rPr lang="en-US" dirty="0"/>
              <a:t>scheduler freedom</a:t>
            </a:r>
          </a:p>
          <a:p>
            <a:pPr lvl="1"/>
            <a:r>
              <a:rPr lang="en-US" dirty="0" smtClean="0"/>
              <a:t>Asymmetric </a:t>
            </a:r>
            <a:r>
              <a:rPr lang="en-US" dirty="0"/>
              <a:t>multi-core architectures</a:t>
            </a:r>
          </a:p>
          <a:p>
            <a:pPr lvl="2"/>
            <a:r>
              <a:rPr lang="en-US" dirty="0" smtClean="0"/>
              <a:t>Contention </a:t>
            </a:r>
            <a:r>
              <a:rPr lang="en-US" dirty="0"/>
              <a:t>for “big” cores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real-time </a:t>
            </a:r>
            <a:r>
              <a:rPr lang="en-US" dirty="0" err="1"/>
              <a:t>QoS</a:t>
            </a:r>
            <a:r>
              <a:rPr lang="en-US" dirty="0"/>
              <a:t> to interactive apps, not wasting cores</a:t>
            </a:r>
          </a:p>
          <a:p>
            <a:pPr lvl="2"/>
            <a:r>
              <a:rPr lang="en-US" dirty="0" smtClean="0"/>
              <a:t>Avoid </a:t>
            </a:r>
            <a:r>
              <a:rPr lang="en-US" dirty="0"/>
              <a:t>power wasted through over-provisioning</a:t>
            </a:r>
          </a:p>
        </p:txBody>
      </p:sp>
    </p:spTree>
    <p:extLst>
      <p:ext uri="{BB962C8B-B14F-4D97-AF65-F5344CB8AC3E}">
        <p14:creationId xmlns:p14="http://schemas.microsoft.com/office/powerpoint/2010/main" val="207495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72100" y="2002631"/>
            <a:ext cx="3581400" cy="3359150"/>
          </a:xfrm>
          <a:prstGeom prst="roundRect">
            <a:avLst>
              <a:gd name="adj" fmla="val 1491"/>
            </a:avLst>
          </a:prstGeom>
          <a:solidFill>
            <a:srgbClr val="D8E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75000"/>
              </a:spcBef>
              <a:buSzPct val="105000"/>
              <a:buFont typeface="Arial" pitchFamily="34" charset="0"/>
              <a:buNone/>
            </a:pPr>
            <a:endParaRPr lang="en-US">
              <a:solidFill>
                <a:srgbClr val="CCECFF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94375" y="4966494"/>
            <a:ext cx="28654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600" b="1"/>
              <a:t>Global 64-bit address space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06699" y="2410619"/>
            <a:ext cx="2637" cy="3428041"/>
            <a:chOff x="1322" y="1351"/>
            <a:chExt cx="2637" cy="2687"/>
          </a:xfrm>
        </p:grpSpPr>
        <p:sp>
          <p:nvSpPr>
            <p:cNvPr id="139" name="Line 5"/>
            <p:cNvSpPr>
              <a:spLocks noChangeShapeType="1"/>
            </p:cNvSpPr>
            <p:nvPr/>
          </p:nvSpPr>
          <p:spPr bwMode="auto">
            <a:xfrm rot="5400000" flipH="1" flipV="1">
              <a:off x="1773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Line 6"/>
            <p:cNvSpPr>
              <a:spLocks noChangeShapeType="1"/>
            </p:cNvSpPr>
            <p:nvPr/>
          </p:nvSpPr>
          <p:spPr bwMode="auto">
            <a:xfrm rot="5400000" flipH="1" flipV="1">
              <a:off x="1234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 rot="5400000" flipH="1" flipV="1">
              <a:off x="688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Line 8"/>
            <p:cNvSpPr>
              <a:spLocks noChangeShapeType="1"/>
            </p:cNvSpPr>
            <p:nvPr/>
          </p:nvSpPr>
          <p:spPr bwMode="auto">
            <a:xfrm rot="5400000" flipH="1" flipV="1">
              <a:off x="2312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Line 9"/>
            <p:cNvSpPr>
              <a:spLocks noChangeShapeType="1"/>
            </p:cNvSpPr>
            <p:nvPr/>
          </p:nvSpPr>
          <p:spPr bwMode="auto">
            <a:xfrm rot="5400000" flipH="1" flipV="1">
              <a:off x="2332" y="2310"/>
              <a:ext cx="19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 rot="5400000" flipH="1" flipV="1">
              <a:off x="1813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Line 11"/>
            <p:cNvSpPr>
              <a:spLocks noChangeShapeType="1"/>
            </p:cNvSpPr>
            <p:nvPr/>
          </p:nvSpPr>
          <p:spPr bwMode="auto">
            <a:xfrm rot="5400000" flipH="1" flipV="1">
              <a:off x="1274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Line 12"/>
            <p:cNvSpPr>
              <a:spLocks noChangeShapeType="1"/>
            </p:cNvSpPr>
            <p:nvPr/>
          </p:nvSpPr>
          <p:spPr bwMode="auto">
            <a:xfrm rot="5400000" flipH="1" flipV="1">
              <a:off x="2352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Line 13"/>
            <p:cNvSpPr>
              <a:spLocks noChangeShapeType="1"/>
            </p:cNvSpPr>
            <p:nvPr/>
          </p:nvSpPr>
          <p:spPr bwMode="auto">
            <a:xfrm rot="5400000" flipH="1" flipV="1">
              <a:off x="1834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Line 14"/>
            <p:cNvSpPr>
              <a:spLocks noChangeShapeType="1"/>
            </p:cNvSpPr>
            <p:nvPr/>
          </p:nvSpPr>
          <p:spPr bwMode="auto">
            <a:xfrm rot="5400000" flipH="1" flipV="1">
              <a:off x="1295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Line 15"/>
            <p:cNvSpPr>
              <a:spLocks noChangeShapeType="1"/>
            </p:cNvSpPr>
            <p:nvPr/>
          </p:nvSpPr>
          <p:spPr bwMode="auto">
            <a:xfrm rot="5400000" flipH="1" flipV="1">
              <a:off x="749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Line 16"/>
            <p:cNvSpPr>
              <a:spLocks noChangeShapeType="1"/>
            </p:cNvSpPr>
            <p:nvPr/>
          </p:nvSpPr>
          <p:spPr bwMode="auto">
            <a:xfrm rot="5400000" flipH="1" flipV="1">
              <a:off x="2373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Line 17"/>
            <p:cNvSpPr>
              <a:spLocks noChangeShapeType="1"/>
            </p:cNvSpPr>
            <p:nvPr/>
          </p:nvSpPr>
          <p:spPr bwMode="auto">
            <a:xfrm rot="5400000" flipH="1" flipV="1">
              <a:off x="1855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Line 18"/>
            <p:cNvSpPr>
              <a:spLocks noChangeShapeType="1"/>
            </p:cNvSpPr>
            <p:nvPr/>
          </p:nvSpPr>
          <p:spPr bwMode="auto">
            <a:xfrm rot="5400000" flipH="1" flipV="1">
              <a:off x="1316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rot="5400000" flipH="1" flipV="1">
              <a:off x="769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 rot="5400000" flipH="1" flipV="1">
              <a:off x="2395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Line 21"/>
            <p:cNvSpPr>
              <a:spLocks noChangeShapeType="1"/>
            </p:cNvSpPr>
            <p:nvPr/>
          </p:nvSpPr>
          <p:spPr bwMode="auto">
            <a:xfrm rot="5400000" flipH="1" flipV="1">
              <a:off x="1507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Line 22"/>
            <p:cNvSpPr>
              <a:spLocks noChangeShapeType="1"/>
            </p:cNvSpPr>
            <p:nvPr/>
          </p:nvSpPr>
          <p:spPr bwMode="auto">
            <a:xfrm rot="5400000" flipH="1" flipV="1">
              <a:off x="967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 rot="5400000" flipH="1" flipV="1">
              <a:off x="422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Line 24"/>
            <p:cNvSpPr>
              <a:spLocks noChangeShapeType="1"/>
            </p:cNvSpPr>
            <p:nvPr/>
          </p:nvSpPr>
          <p:spPr bwMode="auto">
            <a:xfrm rot="5400000" flipH="1" flipV="1">
              <a:off x="2046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Line 25"/>
            <p:cNvSpPr>
              <a:spLocks noChangeShapeType="1"/>
            </p:cNvSpPr>
            <p:nvPr/>
          </p:nvSpPr>
          <p:spPr bwMode="auto">
            <a:xfrm rot="5400000" flipH="1" flipV="1">
              <a:off x="441" y="2310"/>
              <a:ext cx="19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60" name="Group 159"/>
            <p:cNvGrpSpPr>
              <a:grpSpLocks/>
            </p:cNvGrpSpPr>
            <p:nvPr/>
          </p:nvGrpSpPr>
          <p:grpSpPr bwMode="auto">
            <a:xfrm>
              <a:off x="2144" y="1363"/>
              <a:ext cx="1815" cy="1908"/>
              <a:chOff x="1901" y="807"/>
              <a:chExt cx="1815" cy="2586"/>
            </a:xfrm>
          </p:grpSpPr>
          <p:sp>
            <p:nvSpPr>
              <p:cNvPr id="215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2058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Line 28"/>
              <p:cNvSpPr>
                <a:spLocks noChangeShapeType="1"/>
              </p:cNvSpPr>
              <p:nvPr/>
            </p:nvSpPr>
            <p:spPr bwMode="auto">
              <a:xfrm rot="5400000" flipH="1" flipV="1">
                <a:off x="1337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7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608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Line 30"/>
              <p:cNvSpPr>
                <a:spLocks noChangeShapeType="1"/>
              </p:cNvSpPr>
              <p:nvPr/>
            </p:nvSpPr>
            <p:spPr bwMode="auto">
              <a:xfrm rot="5400000" flipH="1" flipV="1">
                <a:off x="636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9" name="Line 31"/>
              <p:cNvSpPr>
                <a:spLocks noChangeShapeType="1"/>
              </p:cNvSpPr>
              <p:nvPr/>
            </p:nvSpPr>
            <p:spPr bwMode="auto">
              <a:xfrm rot="5400000" flipH="1" flipV="1">
                <a:off x="1702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Line 32"/>
              <p:cNvSpPr>
                <a:spLocks noChangeShapeType="1"/>
              </p:cNvSpPr>
              <p:nvPr/>
            </p:nvSpPr>
            <p:spPr bwMode="auto">
              <a:xfrm rot="5400000" flipH="1" flipV="1">
                <a:off x="982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1" name="Line 33"/>
              <p:cNvSpPr>
                <a:spLocks noChangeShapeType="1"/>
              </p:cNvSpPr>
              <p:nvPr/>
            </p:nvSpPr>
            <p:spPr bwMode="auto">
              <a:xfrm rot="5400000" flipH="1" flipV="1">
                <a:off x="2423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2" name="Line 34"/>
              <p:cNvSpPr>
                <a:spLocks noChangeShapeType="1"/>
              </p:cNvSpPr>
              <p:nvPr/>
            </p:nvSpPr>
            <p:spPr bwMode="auto">
              <a:xfrm rot="5400000" flipH="1" flipV="1">
                <a:off x="1731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1" name="Line 35"/>
            <p:cNvSpPr>
              <a:spLocks noChangeShapeType="1"/>
            </p:cNvSpPr>
            <p:nvPr/>
          </p:nvSpPr>
          <p:spPr bwMode="auto">
            <a:xfrm rot="5400000" flipH="1" flipV="1">
              <a:off x="1010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Line 36"/>
            <p:cNvSpPr>
              <a:spLocks noChangeShapeType="1"/>
            </p:cNvSpPr>
            <p:nvPr/>
          </p:nvSpPr>
          <p:spPr bwMode="auto">
            <a:xfrm rot="5400000" flipH="1" flipV="1">
              <a:off x="463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Line 37"/>
            <p:cNvSpPr>
              <a:spLocks noChangeShapeType="1"/>
            </p:cNvSpPr>
            <p:nvPr/>
          </p:nvSpPr>
          <p:spPr bwMode="auto">
            <a:xfrm rot="5400000" flipH="1" flipV="1">
              <a:off x="2087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Line 38"/>
            <p:cNvSpPr>
              <a:spLocks noChangeShapeType="1"/>
            </p:cNvSpPr>
            <p:nvPr/>
          </p:nvSpPr>
          <p:spPr bwMode="auto">
            <a:xfrm rot="5400000" flipH="1" flipV="1">
              <a:off x="1568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Line 39"/>
            <p:cNvSpPr>
              <a:spLocks noChangeShapeType="1"/>
            </p:cNvSpPr>
            <p:nvPr/>
          </p:nvSpPr>
          <p:spPr bwMode="auto">
            <a:xfrm rot="5400000" flipH="1" flipV="1">
              <a:off x="1029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Line 40"/>
            <p:cNvSpPr>
              <a:spLocks noChangeShapeType="1"/>
            </p:cNvSpPr>
            <p:nvPr/>
          </p:nvSpPr>
          <p:spPr bwMode="auto">
            <a:xfrm rot="5400000" flipH="1" flipV="1">
              <a:off x="483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Line 41"/>
            <p:cNvSpPr>
              <a:spLocks noChangeShapeType="1"/>
            </p:cNvSpPr>
            <p:nvPr/>
          </p:nvSpPr>
          <p:spPr bwMode="auto">
            <a:xfrm rot="5400000" flipH="1" flipV="1">
              <a:off x="2107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Line 42"/>
            <p:cNvSpPr>
              <a:spLocks noChangeShapeType="1"/>
            </p:cNvSpPr>
            <p:nvPr/>
          </p:nvSpPr>
          <p:spPr bwMode="auto">
            <a:xfrm rot="5400000" flipH="1" flipV="1">
              <a:off x="1589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Line 43"/>
            <p:cNvSpPr>
              <a:spLocks noChangeShapeType="1"/>
            </p:cNvSpPr>
            <p:nvPr/>
          </p:nvSpPr>
          <p:spPr bwMode="auto">
            <a:xfrm rot="5400000" flipH="1" flipV="1">
              <a:off x="1050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Line 44"/>
            <p:cNvSpPr>
              <a:spLocks noChangeShapeType="1"/>
            </p:cNvSpPr>
            <p:nvPr/>
          </p:nvSpPr>
          <p:spPr bwMode="auto">
            <a:xfrm rot="5400000" flipH="1" flipV="1">
              <a:off x="504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 rot="5400000" flipH="1" flipV="1">
              <a:off x="2128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 rot="10800000" flipH="1" flipV="1">
              <a:off x="1324" y="1388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 rot="10800000" flipH="1" flipV="1">
              <a:off x="1324" y="1907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 rot="10800000" flipH="1" flipV="1">
              <a:off x="1324" y="2401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10800000" flipH="1" flipV="1">
              <a:off x="1324" y="2904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 rot="10800000" flipH="1" flipV="1">
              <a:off x="1324" y="1406"/>
              <a:ext cx="208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7" name="Line 51"/>
            <p:cNvSpPr>
              <a:spLocks noChangeShapeType="1"/>
            </p:cNvSpPr>
            <p:nvPr/>
          </p:nvSpPr>
          <p:spPr bwMode="auto">
            <a:xfrm rot="10800000" flipH="1" flipV="1">
              <a:off x="1324" y="1426"/>
              <a:ext cx="208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8" name="Line 52"/>
            <p:cNvSpPr>
              <a:spLocks noChangeShapeType="1"/>
            </p:cNvSpPr>
            <p:nvPr/>
          </p:nvSpPr>
          <p:spPr bwMode="auto">
            <a:xfrm rot="10800000" flipH="1" flipV="1">
              <a:off x="1324" y="1445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Line 53"/>
            <p:cNvSpPr>
              <a:spLocks noChangeShapeType="1"/>
            </p:cNvSpPr>
            <p:nvPr/>
          </p:nvSpPr>
          <p:spPr bwMode="auto">
            <a:xfrm rot="10800000" flipH="1" flipV="1">
              <a:off x="1324" y="1964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 rot="10800000" flipH="1" flipV="1">
              <a:off x="1324" y="2456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1" name="Line 55"/>
            <p:cNvSpPr>
              <a:spLocks noChangeShapeType="1"/>
            </p:cNvSpPr>
            <p:nvPr/>
          </p:nvSpPr>
          <p:spPr bwMode="auto">
            <a:xfrm rot="10800000" flipH="1" flipV="1">
              <a:off x="1324" y="2960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2" name="Line 56"/>
            <p:cNvSpPr>
              <a:spLocks noChangeShapeType="1"/>
            </p:cNvSpPr>
            <p:nvPr/>
          </p:nvSpPr>
          <p:spPr bwMode="auto">
            <a:xfrm rot="10800000" flipH="1" flipV="1">
              <a:off x="1326" y="1462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3" name="Line 57"/>
            <p:cNvSpPr>
              <a:spLocks noChangeShapeType="1"/>
            </p:cNvSpPr>
            <p:nvPr/>
          </p:nvSpPr>
          <p:spPr bwMode="auto">
            <a:xfrm rot="10800000" flipH="1" flipV="1">
              <a:off x="1326" y="1983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4" name="Line 58"/>
            <p:cNvSpPr>
              <a:spLocks noChangeShapeType="1"/>
            </p:cNvSpPr>
            <p:nvPr/>
          </p:nvSpPr>
          <p:spPr bwMode="auto">
            <a:xfrm rot="10800000" flipH="1" flipV="1">
              <a:off x="1326" y="2475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5" name="Line 59"/>
            <p:cNvSpPr>
              <a:spLocks noChangeShapeType="1"/>
            </p:cNvSpPr>
            <p:nvPr/>
          </p:nvSpPr>
          <p:spPr bwMode="auto">
            <a:xfrm rot="10800000" flipH="1" flipV="1">
              <a:off x="1326" y="2979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Line 60"/>
            <p:cNvSpPr>
              <a:spLocks noChangeShapeType="1"/>
            </p:cNvSpPr>
            <p:nvPr/>
          </p:nvSpPr>
          <p:spPr bwMode="auto">
            <a:xfrm rot="10800000" flipH="1" flipV="1">
              <a:off x="1326" y="1634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Line 61"/>
            <p:cNvSpPr>
              <a:spLocks noChangeShapeType="1"/>
            </p:cNvSpPr>
            <p:nvPr/>
          </p:nvSpPr>
          <p:spPr bwMode="auto">
            <a:xfrm rot="10800000" flipH="1" flipV="1">
              <a:off x="1326" y="2152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Line 62"/>
            <p:cNvSpPr>
              <a:spLocks noChangeShapeType="1"/>
            </p:cNvSpPr>
            <p:nvPr/>
          </p:nvSpPr>
          <p:spPr bwMode="auto">
            <a:xfrm rot="10800000" flipH="1" flipV="1">
              <a:off x="1326" y="2646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Line 63"/>
            <p:cNvSpPr>
              <a:spLocks noChangeShapeType="1"/>
            </p:cNvSpPr>
            <p:nvPr/>
          </p:nvSpPr>
          <p:spPr bwMode="auto">
            <a:xfrm rot="10800000" flipH="1" flipV="1">
              <a:off x="1326" y="3149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Line 64"/>
            <p:cNvSpPr>
              <a:spLocks noChangeShapeType="1"/>
            </p:cNvSpPr>
            <p:nvPr/>
          </p:nvSpPr>
          <p:spPr bwMode="auto">
            <a:xfrm rot="10800000" flipH="1" flipV="1">
              <a:off x="1324" y="2665"/>
              <a:ext cx="208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1" name="Group 190"/>
            <p:cNvGrpSpPr>
              <a:grpSpLocks/>
            </p:cNvGrpSpPr>
            <p:nvPr/>
          </p:nvGrpSpPr>
          <p:grpSpPr bwMode="auto">
            <a:xfrm>
              <a:off x="1348" y="1970"/>
              <a:ext cx="2047" cy="1739"/>
              <a:chOff x="1444" y="1213"/>
              <a:chExt cx="2783" cy="1739"/>
            </a:xfrm>
          </p:grpSpPr>
          <p:sp>
            <p:nvSpPr>
              <p:cNvPr id="209" name="Line 66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582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Line 67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926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Line 68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608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Line 69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952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3" name="Line 70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213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Line 71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239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rot="10800000" flipH="1" flipV="1">
              <a:off x="1324" y="2168"/>
              <a:ext cx="20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1328" y="2691"/>
              <a:ext cx="2076" cy="670"/>
              <a:chOff x="1444" y="1935"/>
              <a:chExt cx="2883" cy="670"/>
            </a:xfrm>
          </p:grpSpPr>
          <p:sp>
            <p:nvSpPr>
              <p:cNvPr id="207" name="Line 74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935"/>
                <a:ext cx="28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Line 75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605"/>
                <a:ext cx="28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4" name="Line 76"/>
            <p:cNvSpPr>
              <a:spLocks noChangeShapeType="1"/>
            </p:cNvSpPr>
            <p:nvPr/>
          </p:nvSpPr>
          <p:spPr bwMode="auto">
            <a:xfrm rot="10800000" flipH="1" flipV="1">
              <a:off x="1322" y="2417"/>
              <a:ext cx="20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5" name="Line 77"/>
            <p:cNvSpPr>
              <a:spLocks noChangeShapeType="1"/>
            </p:cNvSpPr>
            <p:nvPr/>
          </p:nvSpPr>
          <p:spPr bwMode="auto">
            <a:xfrm rot="10800000" flipH="1" flipV="1">
              <a:off x="1322" y="2438"/>
              <a:ext cx="208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6" name="Group 195"/>
            <p:cNvGrpSpPr>
              <a:grpSpLocks/>
            </p:cNvGrpSpPr>
            <p:nvPr/>
          </p:nvGrpSpPr>
          <p:grpSpPr bwMode="auto">
            <a:xfrm>
              <a:off x="1322" y="4011"/>
              <a:ext cx="2085" cy="27"/>
              <a:chOff x="1444" y="3257"/>
              <a:chExt cx="2783" cy="27"/>
            </a:xfrm>
          </p:grpSpPr>
          <p:sp>
            <p:nvSpPr>
              <p:cNvPr id="205" name="Line 79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3257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Line 80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3284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7" name="Line 81"/>
            <p:cNvSpPr>
              <a:spLocks noChangeShapeType="1"/>
            </p:cNvSpPr>
            <p:nvPr/>
          </p:nvSpPr>
          <p:spPr bwMode="auto">
            <a:xfrm rot="10800000" flipH="1" flipV="1">
              <a:off x="1324" y="1690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8" name="Line 82"/>
            <p:cNvSpPr>
              <a:spLocks noChangeShapeType="1"/>
            </p:cNvSpPr>
            <p:nvPr/>
          </p:nvSpPr>
          <p:spPr bwMode="auto">
            <a:xfrm rot="10800000" flipH="1" flipV="1">
              <a:off x="1324" y="2209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Line 83"/>
            <p:cNvSpPr>
              <a:spLocks noChangeShapeType="1"/>
            </p:cNvSpPr>
            <p:nvPr/>
          </p:nvSpPr>
          <p:spPr bwMode="auto">
            <a:xfrm rot="10800000" flipH="1" flipV="1">
              <a:off x="1324" y="2703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Line 84"/>
            <p:cNvSpPr>
              <a:spLocks noChangeShapeType="1"/>
            </p:cNvSpPr>
            <p:nvPr/>
          </p:nvSpPr>
          <p:spPr bwMode="auto">
            <a:xfrm rot="10800000" flipH="1" flipV="1">
              <a:off x="1324" y="3205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Line 85"/>
            <p:cNvSpPr>
              <a:spLocks noChangeShapeType="1"/>
            </p:cNvSpPr>
            <p:nvPr/>
          </p:nvSpPr>
          <p:spPr bwMode="auto">
            <a:xfrm rot="10800000" flipH="1" flipV="1">
              <a:off x="1326" y="1709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Line 86"/>
            <p:cNvSpPr>
              <a:spLocks noChangeShapeType="1"/>
            </p:cNvSpPr>
            <p:nvPr/>
          </p:nvSpPr>
          <p:spPr bwMode="auto">
            <a:xfrm rot="10800000" flipH="1" flipV="1">
              <a:off x="1326" y="2227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Line 87"/>
            <p:cNvSpPr>
              <a:spLocks noChangeShapeType="1"/>
            </p:cNvSpPr>
            <p:nvPr/>
          </p:nvSpPr>
          <p:spPr bwMode="auto">
            <a:xfrm rot="10800000" flipH="1" flipV="1">
              <a:off x="1326" y="2721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4" name="Line 88"/>
            <p:cNvSpPr>
              <a:spLocks noChangeShapeType="1"/>
            </p:cNvSpPr>
            <p:nvPr/>
          </p:nvSpPr>
          <p:spPr bwMode="auto">
            <a:xfrm rot="10800000" flipH="1" flipV="1">
              <a:off x="1326" y="3224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275" y="2402681"/>
            <a:ext cx="234950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5413" y="2404269"/>
            <a:ext cx="239712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5775" y="2404269"/>
            <a:ext cx="239713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96138" y="2399506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4913" y="2402681"/>
            <a:ext cx="236537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15275" y="2402681"/>
            <a:ext cx="236538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78813" y="2405856"/>
            <a:ext cx="234950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6275" y="2724944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16638" y="27233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75413" y="2724944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35775" y="2724944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96138" y="2720181"/>
            <a:ext cx="239712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54913" y="2724944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278813" y="2724944"/>
            <a:ext cx="234950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275" y="3044031"/>
            <a:ext cx="236538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16638" y="3044031"/>
            <a:ext cx="236537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475413" y="3045619"/>
            <a:ext cx="239712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96138" y="3042444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54913" y="3044031"/>
            <a:ext cx="236537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915275" y="3044031"/>
            <a:ext cx="239713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278813" y="3045619"/>
            <a:ext cx="234950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756275" y="3363119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475413" y="3367881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35775" y="3367881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196138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15275" y="336311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278813" y="3369469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56275" y="3685381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116638" y="3685381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475413" y="3686969"/>
            <a:ext cx="234950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835775" y="3686969"/>
            <a:ext cx="236538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196138" y="3685381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554913" y="3685381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278813" y="3688556"/>
            <a:ext cx="234950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756275" y="4006056"/>
            <a:ext cx="236538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116638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75413" y="4010819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35775" y="4010819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196138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554913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915275" y="4006056"/>
            <a:ext cx="239713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78813" y="4010819"/>
            <a:ext cx="234950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56275" y="4328319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475413" y="4329906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835775" y="4329906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196138" y="4328319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554913" y="43283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277225" y="4331494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756275" y="4652169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116638" y="465216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475413" y="4652169"/>
            <a:ext cx="239712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5775" y="4652169"/>
            <a:ext cx="236538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196138" y="4647406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554913" y="465216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915275" y="465216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277225" y="4653756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116638" y="2402681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915275" y="2724944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35775" y="3045619"/>
            <a:ext cx="239713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116638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554913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915275" y="3685381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116638" y="43283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915275" y="432831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761038" y="2078831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b="1" dirty="0"/>
              <a:t>Distributed caches</a:t>
            </a:r>
          </a:p>
        </p:txBody>
      </p:sp>
      <p:sp>
        <p:nvSpPr>
          <p:cNvPr id="72" name="Rectangle 71"/>
          <p:cNvSpPr>
            <a:spLocks noGrp="1" noChangeArrowheads="1"/>
          </p:cNvSpPr>
          <p:nvPr/>
        </p:nvSpPr>
        <p:spPr bwMode="auto">
          <a:xfrm>
            <a:off x="190500" y="2008981"/>
            <a:ext cx="5562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7125"/>
              </a:buClr>
              <a:buSzPct val="5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0188" indent="-230188"/>
            <a:r>
              <a:rPr lang="en-US" sz="2400" dirty="0" smtClean="0"/>
              <a:t>Big centralized caches don’t scale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Contention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Long latency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High power</a:t>
            </a:r>
          </a:p>
          <a:p>
            <a:pPr marL="573088" lvl="1" indent="-228600">
              <a:spcBef>
                <a:spcPct val="10000"/>
              </a:spcBef>
            </a:pPr>
            <a:endParaRPr lang="en-US" sz="2000" dirty="0" smtClean="0"/>
          </a:p>
          <a:p>
            <a:pPr marL="230188" indent="-230188"/>
            <a:r>
              <a:rPr lang="en-US" sz="2400" dirty="0" smtClean="0"/>
              <a:t>Distributed caches have numerous benefits</a:t>
            </a:r>
          </a:p>
          <a:p>
            <a:pPr marL="573088" lvl="1" indent="-228600"/>
            <a:r>
              <a:rPr lang="en-US" sz="2000" dirty="0" smtClean="0"/>
              <a:t>Lower power </a:t>
            </a:r>
            <a:r>
              <a:rPr lang="en-US" sz="1800" dirty="0" smtClean="0"/>
              <a:t>(less logic lit-up per access)</a:t>
            </a:r>
          </a:p>
          <a:p>
            <a:pPr marL="573088" lvl="1" indent="-228600"/>
            <a:r>
              <a:rPr lang="en-US" sz="2000" dirty="0" smtClean="0"/>
              <a:t>Exploit locality </a:t>
            </a:r>
            <a:r>
              <a:rPr lang="en-US" sz="1800" dirty="0" smtClean="0"/>
              <a:t>(local L1 &amp; L2)</a:t>
            </a:r>
          </a:p>
          <a:p>
            <a:pPr marL="573088" lvl="1" indent="-228600"/>
            <a:r>
              <a:rPr lang="en-US" sz="2000" dirty="0" smtClean="0"/>
              <a:t>Can exploit various cache placement mechanisms to enhance performance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9039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262688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623050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9834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7342188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702550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80629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8423275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9039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262688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623050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9834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7342188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702550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80629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8423275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9039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262688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623050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69834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342188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7702550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0629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423275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9039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262688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623050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9834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7342188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7702550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80629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8423275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9039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262688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623050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9834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7342188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702550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0629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423275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59039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262688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623050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69834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342188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7702550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0629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8423275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59039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6262688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6623050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9834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7342188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7702550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80629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8423275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9039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6262688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623050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69834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7342188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7702550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80629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8423275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/>
        </p:nvSpPr>
        <p:spPr bwMode="auto">
          <a:xfrm>
            <a:off x="342900" y="505619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Distributed “everything”</a:t>
            </a:r>
            <a:br>
              <a:rPr lang="en-US" dirty="0" smtClean="0"/>
            </a:br>
            <a:r>
              <a:rPr lang="en-US" sz="2400" dirty="0" smtClean="0"/>
              <a:t>   Cache, memory management, connectivity 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768975" y="2391569"/>
            <a:ext cx="2743200" cy="2506662"/>
          </a:xfrm>
          <a:prstGeom prst="rect">
            <a:avLst/>
          </a:prstGeom>
          <a:gradFill rotWithShape="1">
            <a:gsLst>
              <a:gs pos="0">
                <a:srgbClr val="206320"/>
              </a:gs>
              <a:gs pos="100000">
                <a:srgbClr val="39B139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9CB07"/>
                </a:solidFill>
              </a:rPr>
              <a:t>Completely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HW Coherent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Cache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85102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illustrates the </a:t>
            </a:r>
            <a:r>
              <a:rPr lang="en-US" dirty="0"/>
              <a:t>pitfalls of scheduling </a:t>
            </a:r>
            <a:r>
              <a:rPr lang="en-US" dirty="0" smtClean="0"/>
              <a:t>a mix </a:t>
            </a:r>
            <a:r>
              <a:rPr lang="en-US" dirty="0"/>
              <a:t>of workloads on multicore systems, a problem which</a:t>
            </a:r>
          </a:p>
          <a:p>
            <a:r>
              <a:rPr lang="en-US" dirty="0"/>
              <a:t>to date has not been well studied in the </a:t>
            </a:r>
            <a:r>
              <a:rPr lang="en-US" dirty="0" smtClean="0"/>
              <a:t>literature. </a:t>
            </a:r>
            <a:endParaRPr lang="en-US" dirty="0"/>
          </a:p>
          <a:p>
            <a:r>
              <a:rPr lang="en-US" dirty="0"/>
              <a:t>Smart runtimes such as </a:t>
            </a:r>
            <a:r>
              <a:rPr lang="en-US" dirty="0" err="1"/>
              <a:t>McRT</a:t>
            </a:r>
            <a:r>
              <a:rPr lang="en-US" dirty="0"/>
              <a:t> [23] cannot solve this </a:t>
            </a:r>
            <a:r>
              <a:rPr lang="en-US" dirty="0" smtClean="0"/>
              <a:t>problem, since </a:t>
            </a:r>
            <a:r>
              <a:rPr lang="en-US" dirty="0"/>
              <a:t>it is one of lack of coordination between runtimes.</a:t>
            </a:r>
          </a:p>
        </p:txBody>
      </p:sp>
    </p:spTree>
    <p:extLst>
      <p:ext uri="{BB962C8B-B14F-4D97-AF65-F5344CB8AC3E}">
        <p14:creationId xmlns:p14="http://schemas.microsoft.com/office/powerpoint/2010/main" val="3744310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Cache Coherence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dirty="0" smtClean="0"/>
              <a:t>As the number of cores and the subsequent complexity of the interconnect grows, hardware cache-coherence protocols will become </a:t>
            </a:r>
            <a:r>
              <a:rPr lang="en-US" sz="1900" b="1" dirty="0" smtClean="0"/>
              <a:t>increasingly expensive</a:t>
            </a:r>
            <a:r>
              <a:rPr lang="en-US" sz="1900" dirty="0" smtClean="0"/>
              <a:t>. 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dirty="0" smtClean="0"/>
              <a:t>OS will have to handle</a:t>
            </a:r>
            <a:r>
              <a:rPr lang="en-US" sz="1900" b="1" dirty="0" smtClean="0"/>
              <a:t> non-coherent memory </a:t>
            </a:r>
            <a:r>
              <a:rPr lang="en-US" sz="1900" dirty="0" smtClean="0"/>
              <a:t>or will be able to realize substantial performance gains by </a:t>
            </a:r>
            <a:r>
              <a:rPr lang="en-US" sz="1900" b="1" dirty="0" smtClean="0"/>
              <a:t>bypassing</a:t>
            </a:r>
            <a:r>
              <a:rPr lang="en-US" sz="1900" dirty="0" smtClean="0"/>
              <a:t> the cache-coherence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4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evolving to multicore processors</a:t>
            </a:r>
            <a:br>
              <a:rPr lang="en-US" sz="2800" dirty="0"/>
            </a:br>
            <a:r>
              <a:rPr lang="en-US" sz="2800" dirty="0"/>
              <a:t>Many-core-Run-Time : </a:t>
            </a:r>
            <a:r>
              <a:rPr lang="en-US" sz="2800" dirty="0" err="1"/>
              <a:t>McRT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 workloads have </a:t>
            </a:r>
            <a:r>
              <a:rPr lang="en-US" dirty="0" smtClean="0"/>
              <a:t>generally </a:t>
            </a:r>
            <a:endParaRPr lang="en-US" dirty="0"/>
          </a:p>
          <a:p>
            <a:r>
              <a:rPr lang="en-US" dirty="0"/>
              <a:t>enjoyed exclusive use of hardware, or a static </a:t>
            </a:r>
            <a:r>
              <a:rPr lang="en-US" dirty="0" smtClean="0"/>
              <a:t>partition thereof</a:t>
            </a:r>
            <a:r>
              <a:rPr lang="en-US" dirty="0"/>
              <a:t>. However, in a general-purpose system multiple simultaneous parallel programs can interfere </a:t>
            </a:r>
            <a:r>
              <a:rPr lang="en-US" dirty="0" smtClean="0"/>
              <a:t>signiﬁcantly.</a:t>
            </a:r>
          </a:p>
          <a:p>
            <a:r>
              <a:rPr lang="en-US" dirty="0"/>
              <a:t>When there are fewer total threads than cores, BARRIER’s progress depends both on the number of </a:t>
            </a:r>
            <a:r>
              <a:rPr lang="en-US" dirty="0" smtClean="0"/>
              <a:t>threads and </a:t>
            </a:r>
            <a:r>
              <a:rPr lang="en-US" dirty="0"/>
              <a:t>how the OS places them on cores: a barrier </a:t>
            </a:r>
            <a:r>
              <a:rPr lang="en-US" dirty="0" smtClean="0"/>
              <a:t>between threads </a:t>
            </a:r>
            <a:r>
              <a:rPr lang="en-US" dirty="0"/>
              <a:t>on the same package costs about half as </a:t>
            </a:r>
            <a:r>
              <a:rPr lang="en-US" dirty="0" smtClean="0"/>
              <a:t>much as </a:t>
            </a:r>
            <a:r>
              <a:rPr lang="en-US" dirty="0"/>
              <a:t>one between different packages. This accounts </a:t>
            </a:r>
            <a:r>
              <a:rPr lang="en-US" dirty="0" smtClean="0"/>
              <a:t>for the </a:t>
            </a:r>
            <a:r>
              <a:rPr lang="en-US" dirty="0"/>
              <a:t>high performance variance for BARRIER with </a:t>
            </a:r>
            <a:r>
              <a:rPr lang="en-US" dirty="0" smtClean="0"/>
              <a:t>low thread </a:t>
            </a:r>
            <a:r>
              <a:rPr lang="en-US" dirty="0"/>
              <a:t>counts, even though enough cores are </a:t>
            </a:r>
            <a:r>
              <a:rPr lang="en-US" dirty="0" smtClean="0"/>
              <a:t>available to </a:t>
            </a:r>
            <a:r>
              <a:rPr lang="en-US" dirty="0"/>
              <a:t>schedule all threads simultaneously. When the applications contend for cores their performance </a:t>
            </a:r>
            <a:r>
              <a:rPr lang="en-US" dirty="0" smtClean="0"/>
              <a:t>degrades unequally</a:t>
            </a:r>
            <a:r>
              <a:rPr lang="en-US" dirty="0"/>
              <a:t>: the CPU-bound process slows down linearly</a:t>
            </a:r>
            <a:r>
              <a:rPr lang="en-US" dirty="0" smtClean="0"/>
              <a:t>, but </a:t>
            </a:r>
            <a:r>
              <a:rPr lang="en-US" dirty="0"/>
              <a:t>BARRIER’s progress rate collapses since </a:t>
            </a:r>
            <a:r>
              <a:rPr lang="en-US" dirty="0" smtClean="0"/>
              <a:t>preemption of </a:t>
            </a:r>
            <a:r>
              <a:rPr lang="en-US" dirty="0"/>
              <a:t>any thread can cause synchronization to take an </a:t>
            </a:r>
            <a:r>
              <a:rPr lang="en-US" dirty="0" smtClean="0"/>
              <a:t>order of </a:t>
            </a:r>
            <a:r>
              <a:rPr lang="en-US" dirty="0"/>
              <a:t>magnitude </a:t>
            </a:r>
            <a:r>
              <a:rPr lang="en-US" dirty="0" err="1"/>
              <a:t>longe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focus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to multicore processors </a:t>
            </a:r>
          </a:p>
          <a:p>
            <a:pPr lvl="1"/>
            <a:r>
              <a:rPr lang="en-US" dirty="0" smtClean="0"/>
              <a:t>Problems when evolving to multicore processors</a:t>
            </a:r>
          </a:p>
          <a:p>
            <a:endParaRPr lang="en-US" dirty="0" smtClean="0"/>
          </a:p>
          <a:p>
            <a:r>
              <a:rPr lang="en-US" dirty="0" smtClean="0"/>
              <a:t>Paradigm shift to “large-scale” multicore 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McRT</a:t>
            </a:r>
            <a:r>
              <a:rPr lang="en-US" dirty="0" smtClean="0"/>
              <a:t> – Adaptive scheduling</a:t>
            </a:r>
          </a:p>
          <a:p>
            <a:pPr lvl="1"/>
            <a:r>
              <a:rPr lang="en-US" dirty="0" err="1" smtClean="0"/>
              <a:t>Multikernel</a:t>
            </a:r>
            <a:r>
              <a:rPr lang="en-US" dirty="0" smtClean="0"/>
              <a:t> – </a:t>
            </a:r>
            <a:r>
              <a:rPr lang="en-US" dirty="0" err="1" smtClean="0"/>
              <a:t>barrelfush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038726" y="1600201"/>
            <a:ext cx="3648074" cy="36576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Multithreaded processor </a:t>
            </a:r>
            <a:r>
              <a:rPr lang="en-US" sz="1900" dirty="0"/>
              <a:t>sensitivity to </a:t>
            </a:r>
            <a:r>
              <a:rPr lang="en-US" sz="1900" dirty="0" smtClean="0"/>
              <a:t>L1 cache miss ratio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83680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638800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25017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857750" y="1676401"/>
            <a:ext cx="3829050" cy="36576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Multithreaded processor </a:t>
            </a:r>
            <a:r>
              <a:rPr lang="en-US" sz="1900" dirty="0"/>
              <a:t>IPC and the </a:t>
            </a:r>
            <a:r>
              <a:rPr lang="en-US" sz="1900" dirty="0" smtClean="0"/>
              <a:t>L2 cache </a:t>
            </a:r>
            <a:r>
              <a:rPr lang="en-US" sz="1900" dirty="0"/>
              <a:t>miss ratio for various L2 cache sizes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676400"/>
            <a:ext cx="46677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5638800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29612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Example, Sun’s:Niagara2/UltraSPACR-T2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867400"/>
            <a:ext cx="7467600" cy="3779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sz="2300" dirty="0"/>
              <a:t>3] Niagara2: A Highly Threaded Server-on-a-Chip . Robert </a:t>
            </a:r>
            <a:r>
              <a:rPr lang="en-US" sz="2300" dirty="0" err="1"/>
              <a:t>Golla</a:t>
            </a:r>
            <a:r>
              <a:rPr lang="en-US" sz="2300" dirty="0"/>
              <a:t>. Principal Architect Sun Microsystems, 2007 </a:t>
            </a:r>
            <a:r>
              <a:rPr lang="en-US" sz="2300" dirty="0">
                <a:hlinkClick r:id="rId2"/>
              </a:rPr>
              <a:t>http://www.opensparc.net/pubs/preszo/06/04-Sun-Golla.pdf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04857"/>
            <a:ext cx="5875613" cy="41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Denning’s </a:t>
            </a:r>
            <a:r>
              <a:rPr lang="en-US" dirty="0"/>
              <a:t>basic “Balance-set”  </a:t>
            </a:r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Separate all runnable threads into subsets, or groups – so that </a:t>
            </a:r>
            <a:r>
              <a:rPr lang="en-US" b="1" dirty="0" smtClean="0"/>
              <a:t>combined working set of each group </a:t>
            </a:r>
            <a:r>
              <a:rPr lang="en-US" b="1" u="sng" dirty="0" smtClean="0"/>
              <a:t>fits in the cache</a:t>
            </a:r>
          </a:p>
          <a:p>
            <a:pPr lvl="2"/>
            <a:r>
              <a:rPr lang="en-US" dirty="0" smtClean="0"/>
              <a:t>schedule a group at a time for the duration of the scheduling time slice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By making sure that the working set of each scheduled group fits in the cache, </a:t>
            </a:r>
            <a:r>
              <a:rPr lang="en-US" b="1" i="1" dirty="0" smtClean="0"/>
              <a:t>algorithm reduces cache miss ratios </a:t>
            </a:r>
          </a:p>
        </p:txBody>
      </p:sp>
    </p:spTree>
    <p:extLst>
      <p:ext uri="{BB962C8B-B14F-4D97-AF65-F5344CB8AC3E}">
        <p14:creationId xmlns:p14="http://schemas.microsoft.com/office/powerpoint/2010/main" val="15988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Further studies </a:t>
            </a:r>
            <a:r>
              <a:rPr lang="en-US" sz="1600" dirty="0" smtClean="0"/>
              <a:t>[2] </a:t>
            </a:r>
            <a:r>
              <a:rPr lang="en-US" dirty="0" smtClean="0"/>
              <a:t>have shown that it is no the </a:t>
            </a:r>
            <a:r>
              <a:rPr lang="en-US" b="1" dirty="0" smtClean="0"/>
              <a:t>size </a:t>
            </a:r>
            <a:r>
              <a:rPr lang="en-US" dirty="0" smtClean="0"/>
              <a:t>of the working-set that needs to be “foreseen” when deciding where and when to schedule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the working-set’s memory locations  reuse-pattern.</a:t>
            </a:r>
          </a:p>
          <a:p>
            <a:pPr lvl="2"/>
            <a:r>
              <a:rPr lang="en-US" dirty="0" smtClean="0"/>
              <a:t>Estimate the miss-ration of each thread</a:t>
            </a:r>
          </a:p>
          <a:p>
            <a:pPr lvl="2"/>
            <a:r>
              <a:rPr lang="en-US" dirty="0" smtClean="0"/>
              <a:t>Group together low-miss cache rate</a:t>
            </a:r>
          </a:p>
        </p:txBody>
      </p:sp>
    </p:spTree>
    <p:extLst>
      <p:ext uri="{BB962C8B-B14F-4D97-AF65-F5344CB8AC3E}">
        <p14:creationId xmlns:p14="http://schemas.microsoft.com/office/powerpoint/2010/main" val="2538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4591</TotalTime>
  <Words>2326</Words>
  <Application>Microsoft Office PowerPoint</Application>
  <PresentationFormat>全屏显示(4:3)</PresentationFormat>
  <Paragraphs>313</Paragraphs>
  <Slides>48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Oriel</vt:lpstr>
      <vt:lpstr>Scheduler evolution in multi-core</vt:lpstr>
      <vt:lpstr>Overview – focus  </vt:lpstr>
      <vt:lpstr>Overview</vt:lpstr>
      <vt:lpstr>evolving to multicore</vt:lpstr>
      <vt:lpstr>evolving to multicore</vt:lpstr>
      <vt:lpstr>evolving to multicore</vt:lpstr>
      <vt:lpstr>Example, Sun’s:Niagara2/UltraSPACR-T2</vt:lpstr>
      <vt:lpstr>evolving to multicore</vt:lpstr>
      <vt:lpstr>evolving to multicore</vt:lpstr>
      <vt:lpstr>evolving to multicore processors Pattern-base Balance-set scheduling</vt:lpstr>
      <vt:lpstr>evolving to multicore processors </vt:lpstr>
      <vt:lpstr>hierarchical scheduling with dynamic thread grouping</vt:lpstr>
      <vt:lpstr>hierarchical scheduling with dynamic thread grouping</vt:lpstr>
      <vt:lpstr>hierarchical scheduling with dynamic thread grouping</vt:lpstr>
      <vt:lpstr>evolving to multicore</vt:lpstr>
      <vt:lpstr>evolving to multicore processors Many-core-Run-Time : McRT</vt:lpstr>
      <vt:lpstr>evolving to multicore processors Many-core-Run-Time : McRT</vt:lpstr>
      <vt:lpstr>evolving to multicore processors Many-core-Run-Time : McRT</vt:lpstr>
      <vt:lpstr>Resolve Second approach – McRT CMP SW-abstraction primitives</vt:lpstr>
      <vt:lpstr>evolving to multicore processors Many-core-Run-Time : McRT</vt:lpstr>
      <vt:lpstr>evolving to multicore</vt:lpstr>
      <vt:lpstr>evolving to multicore</vt:lpstr>
      <vt:lpstr>evolving to multicore</vt:lpstr>
      <vt:lpstr>evolving to multicore -  Performance isolation considerations</vt:lpstr>
      <vt:lpstr>evolving to multicore -  Performance isolation considerations</vt:lpstr>
      <vt:lpstr>evolving to multicore -  Performance isolation considerations</vt:lpstr>
      <vt:lpstr>Paradigm shift to “large-scale” multicore - Multikernel</vt:lpstr>
      <vt:lpstr>Paradigm shift to “large-scale” multicore - Multikernel</vt:lpstr>
      <vt:lpstr>PowerPoint 演示文稿</vt:lpstr>
      <vt:lpstr>PowerPoint 演示文稿</vt:lpstr>
      <vt:lpstr>PowerPoint 演示文稿</vt:lpstr>
      <vt:lpstr>PowerPoint 演示文稿</vt:lpstr>
      <vt:lpstr>Multikernal  Barrelfish</vt:lpstr>
      <vt:lpstr>Multikernal  Barrelfish scheduler structure</vt:lpstr>
      <vt:lpstr>Multikernal  Barrelfish scheduler structure</vt:lpstr>
      <vt:lpstr>Multikernal  Barrelfish scheduler  structure</vt:lpstr>
      <vt:lpstr>Multikernal  Barrelfish scheduler  structure</vt:lpstr>
      <vt:lpstr>Multikernal  Barrelfish scheduler  structure</vt:lpstr>
      <vt:lpstr>Multikernal  Barrelfish scheduler  structure</vt:lpstr>
      <vt:lpstr>Multikernal  Barrelfish evaluation</vt:lpstr>
      <vt:lpstr>Multikernal  Barrelfish evaluation</vt:lpstr>
      <vt:lpstr>PowerPoint 演示文稿</vt:lpstr>
      <vt:lpstr>PowerPoint 演示文稿</vt:lpstr>
      <vt:lpstr>PowerPoint 演示文稿</vt:lpstr>
      <vt:lpstr>PowerPoint 演示文稿</vt:lpstr>
      <vt:lpstr>evolving to multicore</vt:lpstr>
      <vt:lpstr>evolving to multicore processors Many-core-Run-Time : McRT</vt:lpstr>
      <vt:lpstr>Overview – focus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 Aibester</dc:creator>
  <cp:lastModifiedBy>sam</cp:lastModifiedBy>
  <cp:revision>98</cp:revision>
  <dcterms:created xsi:type="dcterms:W3CDTF">2012-02-16T12:55:45Z</dcterms:created>
  <dcterms:modified xsi:type="dcterms:W3CDTF">2012-10-17T06:35:25Z</dcterms:modified>
</cp:coreProperties>
</file>