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0500" autoAdjust="0"/>
    <p:restoredTop sz="79724" autoAdjust="0"/>
  </p:normalViewPr>
  <p:slideViewPr>
    <p:cSldViewPr snapToGrid="0">
      <p:cViewPr varScale="1">
        <p:scale>
          <a:sx n="90" d="100"/>
          <a:sy n="90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7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 = 6, 1 can preempt 3 since P1 &gt; Theta3.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at t = 10, 2 cannot preempt 3, being P2 = Theta3.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Similarly, at t = 12, 1 cannot preempt 2, being P1 = Theta2.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1The original analysis by Wang and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Saksena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[15] has been corrected by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Regehr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[25], which in its turn has been improved by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Keskin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 [24].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Saksena</a:t>
            </a:r>
            <a:r>
              <a:rPr lang="en-US" altLang="zh-CN" dirty="0" smtClean="0"/>
              <a:t> &amp; Wang 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this idea, Wang and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Saksena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[58, 63] developed the concept of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</a:t>
            </a: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Threshold: each task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assigned a nominal priority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preemption threshold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altLang="zh-CN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the task is activated, it is inserted in the ready queue using the nominal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priority; when the task begins execution, its priority is raised to its preemption threshold;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way, all the tasks with priority less than or equal to the preemption threshold of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executing task cannot make preemption. According to [58], I introduce the following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denitions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Denition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altLang="zh-CN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tasks </a:t>
            </a:r>
            <a:r>
              <a:rPr lang="en-US" altLang="zh-CN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j are mutually non-preemptive if (</a:t>
            </a:r>
            <a:r>
              <a:rPr lang="en-US" altLang="zh-CN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j ) ^ (j  </a:t>
            </a:r>
            <a:r>
              <a:rPr lang="en-US" altLang="zh-CN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Denition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altLang="zh-CN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set of tasks G = f1; 2; : : : ; mg is a non-preemptive group if, for every</a:t>
            </a: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 of tasks j 2 G and k 2 G, j and k are mutually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non.preemptive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Fall</a:t>
            </a:r>
            <a:r>
              <a:rPr lang="en-US" smtClean="0"/>
              <a:t> 2012 -- Lecture #XX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Preemption Threshold Scheduling 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9/13/2012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410200"/>
            <a:ext cx="8096280" cy="97155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Tau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can preempt Tau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only if </a:t>
            </a:r>
            <a:r>
              <a:rPr lang="en-US" altLang="zh-CN" dirty="0" smtClean="0">
                <a:solidFill>
                  <a:srgbClr val="FF0000"/>
                </a:solidFill>
              </a:rPr>
              <a:t>priority</a:t>
            </a:r>
            <a:r>
              <a:rPr lang="en-US" altLang="zh-CN" dirty="0" smtClean="0"/>
              <a:t> of Tau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is strictly greater than </a:t>
            </a:r>
            <a:r>
              <a:rPr lang="en-US" altLang="zh-CN" dirty="0" smtClean="0">
                <a:solidFill>
                  <a:srgbClr val="FF0000"/>
                </a:solidFill>
              </a:rPr>
              <a:t>preemption threshold </a:t>
            </a:r>
            <a:r>
              <a:rPr lang="en-US" altLang="zh-CN" dirty="0" smtClean="0"/>
              <a:t>of Tau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729" y="0"/>
            <a:ext cx="65722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PTS can be viewed as a tradeoff between fully </a:t>
            </a:r>
            <a:r>
              <a:rPr lang="en-US" altLang="zh-CN" dirty="0" smtClean="0"/>
              <a:t>preemptive and fully non-preemptive scheduling.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smtClean="0"/>
              <a:t>each </a:t>
            </a:r>
            <a:r>
              <a:rPr lang="en-US" altLang="zh-CN" dirty="0" smtClean="0"/>
              <a:t>task’s PT </a:t>
            </a:r>
            <a:r>
              <a:rPr lang="en-US" altLang="zh-CN" dirty="0" smtClean="0"/>
              <a:t>is set equal to </a:t>
            </a:r>
            <a:r>
              <a:rPr lang="en-US" altLang="zh-CN" dirty="0" smtClean="0"/>
              <a:t>its nominal priority</a:t>
            </a:r>
            <a:r>
              <a:rPr lang="en-US" altLang="zh-CN" dirty="0" smtClean="0"/>
              <a:t>, </a:t>
            </a:r>
            <a:r>
              <a:rPr lang="en-US" altLang="zh-CN" dirty="0" smtClean="0"/>
              <a:t>it is equivalent to a fully </a:t>
            </a:r>
            <a:r>
              <a:rPr lang="en-US" altLang="zh-CN" dirty="0" smtClean="0"/>
              <a:t>preemptive </a:t>
            </a:r>
            <a:r>
              <a:rPr lang="en-US" altLang="zh-CN" dirty="0" smtClean="0"/>
              <a:t>scheduler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smtClean="0"/>
              <a:t>all </a:t>
            </a:r>
            <a:r>
              <a:rPr lang="en-US" altLang="zh-CN" dirty="0" smtClean="0"/>
              <a:t>PTs </a:t>
            </a:r>
            <a:r>
              <a:rPr lang="en-US" altLang="zh-CN" dirty="0" smtClean="0"/>
              <a:t>are set to the maximum </a:t>
            </a:r>
            <a:r>
              <a:rPr lang="en-US" altLang="zh-CN" dirty="0" smtClean="0"/>
              <a:t>priority among all tasks, it is equivalent to a non-preemptive scheduler</a:t>
            </a:r>
          </a:p>
          <a:p>
            <a:r>
              <a:rPr lang="en-US" altLang="zh-CN" dirty="0" smtClean="0"/>
              <a:t>By </a:t>
            </a:r>
            <a:r>
              <a:rPr lang="en-US" altLang="zh-CN" dirty="0" smtClean="0"/>
              <a:t>appropriately setting </a:t>
            </a:r>
            <a:r>
              <a:rPr lang="en-US" altLang="zh-CN" dirty="0" smtClean="0"/>
              <a:t>PTs</a:t>
            </a:r>
            <a:r>
              <a:rPr lang="en-US" altLang="zh-CN" dirty="0" smtClean="0"/>
              <a:t>, </a:t>
            </a:r>
            <a:r>
              <a:rPr lang="en-US" altLang="zh-CN" dirty="0" smtClean="0"/>
              <a:t>the system </a:t>
            </a:r>
            <a:r>
              <a:rPr lang="en-US" altLang="zh-CN" dirty="0" smtClean="0"/>
              <a:t>can improve the </a:t>
            </a:r>
            <a:r>
              <a:rPr lang="en-US" altLang="zh-CN" dirty="0" err="1" smtClean="0"/>
              <a:t>schedulability</a:t>
            </a:r>
            <a:r>
              <a:rPr lang="en-US" altLang="zh-CN" dirty="0" smtClean="0"/>
              <a:t> compared with </a:t>
            </a:r>
            <a:r>
              <a:rPr lang="en-US" altLang="zh-CN" dirty="0" smtClean="0"/>
              <a:t>fully preemptive </a:t>
            </a:r>
            <a:r>
              <a:rPr lang="en-US" altLang="zh-CN" dirty="0" smtClean="0"/>
              <a:t>and fully non-preemptive scheduling.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942566" y="1234005"/>
          <a:ext cx="198138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47"/>
                <a:gridCol w="495347"/>
                <a:gridCol w="495347"/>
                <a:gridCol w="495347"/>
              </a:tblGrid>
              <a:tr h="34805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r>
                        <a:rPr lang="en-US" altLang="zh-CN" baseline="-25000" dirty="0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en-US" altLang="zh-CN" baseline="-25000" dirty="0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l-GR" altLang="zh-CN" dirty="0" smtClean="0"/>
                        <a:t>τ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4805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dirty="0" smtClean="0"/>
                        <a:t>τ</a:t>
                      </a:r>
                      <a:r>
                        <a:rPr lang="en-US" altLang="zh-CN" baseline="-25000" dirty="0" smtClean="0"/>
                        <a:t>2</a:t>
                      </a:r>
                      <a:endParaRPr lang="el-GR" altLang="zh-CN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4805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dirty="0" smtClean="0"/>
                        <a:t>τ</a:t>
                      </a:r>
                      <a:r>
                        <a:rPr lang="en-US" altLang="zh-CN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6386" y="0"/>
            <a:ext cx="4958758" cy="196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2875" y="2077671"/>
            <a:ext cx="4947019" cy="219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269" y="4310164"/>
            <a:ext cx="5024331" cy="254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内容占位符 6"/>
          <p:cNvGraphicFramePr>
            <a:graphicFrameLocks/>
          </p:cNvGraphicFramePr>
          <p:nvPr/>
        </p:nvGraphicFramePr>
        <p:xfrm>
          <a:off x="393206" y="4384785"/>
          <a:ext cx="2945406" cy="1469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901"/>
                <a:gridCol w="490901"/>
                <a:gridCol w="490901"/>
                <a:gridCol w="490901"/>
                <a:gridCol w="490901"/>
                <a:gridCol w="490901"/>
              </a:tblGrid>
              <a:tr h="33243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r>
                        <a:rPr lang="en-US" altLang="zh-CN" baseline="-25000" dirty="0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en-US" altLang="zh-CN" baseline="-25000" dirty="0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Pri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PT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el-GR" altLang="zh-CN" dirty="0" smtClean="0"/>
                        <a:t>τ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687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dirty="0" smtClean="0"/>
                        <a:t>τ</a:t>
                      </a:r>
                      <a:r>
                        <a:rPr lang="en-US" altLang="zh-CN" baseline="-25000" dirty="0" smtClean="0"/>
                        <a:t>2</a:t>
                      </a:r>
                      <a:endParaRPr lang="el-GR" altLang="zh-CN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687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dirty="0" smtClean="0"/>
                        <a:t>τ</a:t>
                      </a:r>
                      <a:r>
                        <a:rPr lang="en-US" altLang="zh-CN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圆角矩形标注 11"/>
          <p:cNvSpPr/>
          <p:nvPr/>
        </p:nvSpPr>
        <p:spPr>
          <a:xfrm>
            <a:off x="6581552" y="3934047"/>
            <a:ext cx="1733107" cy="765544"/>
          </a:xfrm>
          <a:prstGeom prst="wedgeRoundRectCallout">
            <a:avLst>
              <a:gd name="adj1" fmla="val -61210"/>
              <a:gd name="adj2" fmla="val 993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l-GR" altLang="zh-CN" dirty="0" smtClean="0"/>
              <a:t>τ</a:t>
            </a:r>
            <a:r>
              <a:rPr lang="en-US" altLang="zh-CN" baseline="-25000" dirty="0" smtClean="0"/>
              <a:t>2  </a:t>
            </a:r>
            <a:r>
              <a:rPr lang="en-US" altLang="zh-CN" dirty="0" smtClean="0"/>
              <a:t>cannot preempt  </a:t>
            </a:r>
            <a:r>
              <a:rPr lang="el-GR" altLang="zh-CN" dirty="0" smtClean="0"/>
              <a:t>τ</a:t>
            </a:r>
            <a:r>
              <a:rPr lang="en-US" altLang="zh-CN" baseline="-25000" dirty="0" smtClean="0"/>
              <a:t>3</a:t>
            </a:r>
          </a:p>
          <a:p>
            <a:pPr algn="ctr">
              <a:defRPr/>
            </a:pPr>
            <a:r>
              <a:rPr lang="en-US" altLang="zh-CN" dirty="0" smtClean="0"/>
              <a:t>here due to PT</a:t>
            </a:r>
            <a:endParaRPr lang="el-GR" altLang="zh-CN" dirty="0" smtClean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094074" y="1158949"/>
            <a:ext cx="1031359" cy="531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051544" y="2200940"/>
            <a:ext cx="1148316" cy="797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444949" y="5190276"/>
            <a:ext cx="754911" cy="1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Feasibility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Gai</a:t>
            </a:r>
            <a:r>
              <a:rPr lang="en-US" altLang="zh-CN" dirty="0" smtClean="0"/>
              <a:t> PhD 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</Template>
  <TotalTime>129</TotalTime>
  <Words>476</Words>
  <Application>Microsoft Office PowerPoint</Application>
  <PresentationFormat>全屏显示(4:3)</PresentationFormat>
  <Paragraphs>93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Template2</vt:lpstr>
      <vt:lpstr>Preemption Threshold Scheduling </vt:lpstr>
      <vt:lpstr>幻灯片 2</vt:lpstr>
      <vt:lpstr>幻灯片 3</vt:lpstr>
      <vt:lpstr>PTS</vt:lpstr>
      <vt:lpstr>幻灯片 5</vt:lpstr>
      <vt:lpstr>Feasibility Analysis</vt:lpstr>
      <vt:lpstr>Setting PTs</vt:lpstr>
      <vt:lpstr>Gai PhD 04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27</cp:revision>
  <cp:lastPrinted>2011-02-23T00:18:43Z</cp:lastPrinted>
  <dcterms:created xsi:type="dcterms:W3CDTF">2012-09-13T05:18:56Z</dcterms:created>
  <dcterms:modified xsi:type="dcterms:W3CDTF">2012-09-13T07:28:27Z</dcterms:modified>
</cp:coreProperties>
</file>