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7" r:id="rId2"/>
    <p:sldId id="289" r:id="rId3"/>
    <p:sldId id="330" r:id="rId4"/>
    <p:sldId id="331" r:id="rId5"/>
    <p:sldId id="347" r:id="rId6"/>
    <p:sldId id="319" r:id="rId7"/>
    <p:sldId id="341" r:id="rId8"/>
    <p:sldId id="342" r:id="rId9"/>
    <p:sldId id="343" r:id="rId10"/>
    <p:sldId id="338" r:id="rId11"/>
    <p:sldId id="339" r:id="rId12"/>
    <p:sldId id="344" r:id="rId13"/>
    <p:sldId id="340" r:id="rId14"/>
    <p:sldId id="346" r:id="rId15"/>
    <p:sldId id="345" r:id="rId16"/>
    <p:sldId id="337" r:id="rId17"/>
    <p:sldId id="332" r:id="rId18"/>
    <p:sldId id="336" r:id="rId19"/>
    <p:sldId id="33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0" autoAdjust="0"/>
    <p:restoredTop sz="79724" autoAdjust="0"/>
  </p:normalViewPr>
  <p:slideViewPr>
    <p:cSldViewPr snapToGrid="0">
      <p:cViewPr varScale="1">
        <p:scale>
          <a:sx n="90" d="100"/>
          <a:sy n="90" d="100"/>
        </p:scale>
        <p:origin x="-2244"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2070"/>
    </p:cViewPr>
  </p:sorterViewPr>
  <p:notesViewPr>
    <p:cSldViewPr snapToGrid="0" snapToObjects="1">
      <p:cViewPr varScale="1">
        <p:scale>
          <a:sx n="125" d="100"/>
          <a:sy n="125" d="100"/>
        </p:scale>
        <p:origin x="-236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10/10/2012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788089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10/10/2012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3236197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ode.google.com/p/hssi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cs.zju.edu.cn/people/zgu/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e.g., resource reservation algorithms like </a:t>
            </a:r>
          </a:p>
          <a:p>
            <a:pPr lvl="1"/>
            <a:r>
              <a:rPr lang="en-US" altLang="zh-CN" dirty="0" smtClean="0"/>
              <a:t>Constant Bandwidth Server for EDF, </a:t>
            </a:r>
          </a:p>
          <a:p>
            <a:pPr lvl="1"/>
            <a:r>
              <a:rPr lang="en-US" altLang="zh-CN" dirty="0" smtClean="0"/>
              <a:t>Polling Server, Deferrable Server for Fixed-Priority</a:t>
            </a:r>
          </a:p>
          <a:p>
            <a:pPr lvl="1"/>
            <a:endParaRPr lang="en-US" altLang="zh-CN" dirty="0" smtClean="0"/>
          </a:p>
          <a:p>
            <a:pPr marL="45720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hlinkClick r:id="rId3"/>
              </a:rPr>
              <a:t>http://code.google.com/p/hssim/</a:t>
            </a:r>
            <a:r>
              <a:rPr lang="en-US" altLang="zh-CN" dirty="0" smtClean="0"/>
              <a:t> </a:t>
            </a:r>
          </a:p>
          <a:p>
            <a:r>
              <a:rPr lang="en-US" altLang="zh-CN" dirty="0" smtClean="0"/>
              <a:t>For more details, refer to my Real-Time course homepage or come talk to me</a:t>
            </a:r>
          </a:p>
          <a:p>
            <a:pPr lvl="1"/>
            <a:r>
              <a:rPr lang="en-US" altLang="zh-CN" dirty="0" smtClean="0">
                <a:hlinkClick r:id="rId4"/>
              </a:rPr>
              <a:t>http://www.cs.zju.edu.cn/people/zgu/RT/</a:t>
            </a:r>
            <a:r>
              <a:rPr lang="en-US" altLang="zh-CN" dirty="0" smtClean="0"/>
              <a:t> </a:t>
            </a:r>
            <a:endParaRPr lang="zh-CN" altLang="en-US" dirty="0" smtClean="0"/>
          </a:p>
          <a:p>
            <a:pPr lvl="1"/>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F97FDFF-7B9F-7D4D-BFC0-AAD1F3D3D3CB}" type="slidenum">
              <a:rPr lang="en-US" smtClean="0"/>
              <a:pPr/>
              <a:t>4</a:t>
            </a:fld>
            <a:endParaRPr lang="en-US"/>
          </a:p>
        </p:txBody>
      </p:sp>
    </p:spTree>
    <p:extLst>
      <p:ext uri="{BB962C8B-B14F-4D97-AF65-F5344CB8AC3E}">
        <p14:creationId xmlns:p14="http://schemas.microsoft.com/office/powerpoint/2010/main" val="170710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2522AE9-B1C6-B042-A107-EE906DAFE47A}" type="datetime1">
              <a:rPr lang="en-US" smtClean="0"/>
              <a:pPr/>
              <a:t>10/10/2012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4F11291-2B30-3D42-A075-BF4A8873D0D5}" type="datetime1">
              <a:rPr lang="en-US" smtClean="0"/>
              <a:pPr/>
              <a:t>10/10/2012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961FA4-0376-9A4A-8001-3635594315D3}" type="datetime1">
              <a:rPr lang="en-US" smtClean="0"/>
              <a:pPr/>
              <a:t>10/10/2012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85800" y="1143000"/>
            <a:ext cx="3848100" cy="21383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Content Placeholder 4"/>
          <p:cNvSpPr>
            <a:spLocks noGrp="1"/>
          </p:cNvSpPr>
          <p:nvPr>
            <p:ph sz="quarter" idx="3"/>
          </p:nvPr>
        </p:nvSpPr>
        <p:spPr>
          <a:xfrm>
            <a:off x="4686300" y="2287588"/>
            <a:ext cx="3848100" cy="99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457200" y="1521152"/>
            <a:ext cx="8310785" cy="498219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a:xfrm>
            <a:off x="457200" y="6544362"/>
            <a:ext cx="2133600" cy="365125"/>
          </a:xfrm>
        </p:spPr>
        <p:txBody>
          <a:bodyPr/>
          <a:lstStyle/>
          <a:p>
            <a:fld id="{43978029-9DF7-7445-88EF-08A8BCC03D5B}" type="datetime1">
              <a:rPr lang="en-US" smtClean="0"/>
              <a:pPr/>
              <a:t>10/10/2012</a:t>
            </a:fld>
            <a:endParaRPr lang="en-US"/>
          </a:p>
        </p:txBody>
      </p:sp>
      <p:sp>
        <p:nvSpPr>
          <p:cNvPr id="5" name="Footer Placeholder 4"/>
          <p:cNvSpPr>
            <a:spLocks noGrp="1"/>
          </p:cNvSpPr>
          <p:nvPr>
            <p:ph type="ftr" sz="quarter" idx="11"/>
          </p:nvPr>
        </p:nvSpPr>
        <p:spPr>
          <a:xfrm>
            <a:off x="3124200" y="6544362"/>
            <a:ext cx="2895600" cy="365125"/>
          </a:xfrm>
        </p:spPr>
        <p:txBody>
          <a:bodyPr/>
          <a:lstStyle/>
          <a:p>
            <a:r>
              <a:rPr lang="en-US" dirty="0" smtClean="0"/>
              <a:t>Spring 2012 -- Lecture #6</a:t>
            </a:r>
            <a:endParaRPr lang="en-US" dirty="0"/>
          </a:p>
        </p:txBody>
      </p:sp>
      <p:sp>
        <p:nvSpPr>
          <p:cNvPr id="6" name="Slide Number Placeholder 5"/>
          <p:cNvSpPr>
            <a:spLocks noGrp="1"/>
          </p:cNvSpPr>
          <p:nvPr>
            <p:ph type="sldNum" sz="quarter" idx="12"/>
          </p:nvPr>
        </p:nvSpPr>
        <p:spPr>
          <a:xfrm>
            <a:off x="6553200" y="6544362"/>
            <a:ext cx="2133600" cy="365125"/>
          </a:xfrm>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F1B337-2382-054B-9CBC-B5E6411EBFC8}" type="datetime1">
              <a:rPr lang="en-US" smtClean="0"/>
              <a:pPr/>
              <a:t>10/10/2012</a:t>
            </a:fld>
            <a:endParaRPr lang="en-US"/>
          </a:p>
        </p:txBody>
      </p:sp>
      <p:sp>
        <p:nvSpPr>
          <p:cNvPr id="5" name="Footer Placeholder 4"/>
          <p:cNvSpPr>
            <a:spLocks noGrp="1"/>
          </p:cNvSpPr>
          <p:nvPr>
            <p:ph type="ftr" sz="quarter" idx="11"/>
          </p:nvPr>
        </p:nvSpPr>
        <p:spPr/>
        <p:txBody>
          <a:bodyPr/>
          <a:lstStyle/>
          <a:p>
            <a:r>
              <a:rPr lang="en-US" smtClean="0"/>
              <a:t>Spring 2011 -- Lecture #11</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20CED5B6-3291-6D46-85CD-2C693E79C6ED}" type="datetime1">
              <a:rPr lang="en-US" smtClean="0"/>
              <a:pPr/>
              <a:t>10/10/2012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9890781-A657-344A-B5F5-E7E27B755F8D}" type="datetime1">
              <a:rPr lang="en-US" smtClean="0"/>
              <a:pPr/>
              <a:t>10/10/2012</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25C27C2-B258-D042-8C37-02CB7DB48EA7}" type="datetime1">
              <a:rPr lang="en-US" smtClean="0"/>
              <a:pPr/>
              <a:t>10/10/2012</a:t>
            </a:fld>
            <a:endParaRPr lang="en-US"/>
          </a:p>
        </p:txBody>
      </p:sp>
      <p:sp>
        <p:nvSpPr>
          <p:cNvPr id="4" name="Footer Placeholder 3"/>
          <p:cNvSpPr>
            <a:spLocks noGrp="1"/>
          </p:cNvSpPr>
          <p:nvPr>
            <p:ph type="ftr" sz="quarter" idx="11"/>
          </p:nvPr>
        </p:nvSpPr>
        <p:spPr/>
        <p:txBody>
          <a:bodyPr/>
          <a:lstStyle/>
          <a:p>
            <a:r>
              <a:rPr lang="en-US" smtClean="0"/>
              <a:t>Spring 2011 -- Lecture #11</a:t>
            </a:r>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E2F40-4452-5E42-ADDE-AC114AFD9781}" type="datetime1">
              <a:rPr lang="en-US" smtClean="0"/>
              <a:pPr/>
              <a:t>10/10/2012</a:t>
            </a:fld>
            <a:endParaRPr lang="en-US"/>
          </a:p>
        </p:txBody>
      </p:sp>
      <p:sp>
        <p:nvSpPr>
          <p:cNvPr id="3" name="Footer Placeholder 2"/>
          <p:cNvSpPr>
            <a:spLocks noGrp="1"/>
          </p:cNvSpPr>
          <p:nvPr>
            <p:ph type="ftr" sz="quarter" idx="11"/>
          </p:nvPr>
        </p:nvSpPr>
        <p:spPr/>
        <p:txBody>
          <a:bodyPr/>
          <a:lstStyle/>
          <a:p>
            <a:r>
              <a:rPr lang="en-US" smtClean="0"/>
              <a:t>Spring 2011 -- Lecture #11</a:t>
            </a:r>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6D50A32-0882-CC44-8C88-9E3A1DD8E6FF}" type="datetime1">
              <a:rPr lang="en-US" smtClean="0"/>
              <a:pPr/>
              <a:t>10/10/2012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438934B-CF74-4240-9435-A7755750A14A}" type="datetime1">
              <a:rPr lang="en-US" smtClean="0"/>
              <a:pPr/>
              <a:t>10/10/2012</a:t>
            </a:fld>
            <a:endParaRPr lang="en-US"/>
          </a:p>
        </p:txBody>
      </p:sp>
      <p:sp>
        <p:nvSpPr>
          <p:cNvPr id="6" name="Footer Placeholder 5"/>
          <p:cNvSpPr>
            <a:spLocks noGrp="1"/>
          </p:cNvSpPr>
          <p:nvPr>
            <p:ph type="ftr" sz="quarter" idx="11"/>
          </p:nvPr>
        </p:nvSpPr>
        <p:spPr/>
        <p:txBody>
          <a:bodyPr/>
          <a:lstStyle/>
          <a:p>
            <a:r>
              <a:rPr lang="en-US" smtClean="0"/>
              <a:t>Spring 2011 -- Lecture #11</a:t>
            </a:r>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6373" y="1486968"/>
            <a:ext cx="8673981" cy="48027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F726D6-095E-2A47-BF9C-15C211CC03CA}" type="datetime1">
              <a:rPr lang="en-US" smtClean="0"/>
              <a:pPr/>
              <a:t>10/10/2012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Spring 2011 -- Lecture #11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uppaal.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lb.ac.be/di/verif/ggeeraer/SysEmb/TPUppaal.pdf" TargetMode="External"/><Relationship Id="rId2" Type="http://schemas.openxmlformats.org/officeDocument/2006/relationships/hyperlink" Target="http://people.cs.aau.dk/~adavid/tig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eu-rtes.org/mcait/" TargetMode="External"/><Relationship Id="rId2" Type="http://schemas.openxmlformats.org/officeDocument/2006/relationships/hyperlink" Target="http://projekter.aau.dk/projekter/files/52817930/FINAL_PRINT.pdf" TargetMode="External"/><Relationship Id="rId1" Type="http://schemas.openxmlformats.org/officeDocument/2006/relationships/slideLayout" Target="../slideLayouts/slideLayout2.xml"/><Relationship Id="rId5" Type="http://schemas.openxmlformats.org/officeDocument/2006/relationships/hyperlink" Target="http://spinroot.com/" TargetMode="External"/><Relationship Id="rId4" Type="http://schemas.openxmlformats.org/officeDocument/2006/relationships/hyperlink" Target="http://metamoc.martintoft.d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neu-rtes.org/publications/Lv_FCS10.pdf" TargetMode="External"/><Relationship Id="rId2" Type="http://schemas.openxmlformats.org/officeDocument/2006/relationships/hyperlink" Target="http://www.neu-rtes.org/publications/lv_ICESS09ppt.pdf" TargetMode="External"/><Relationship Id="rId1" Type="http://schemas.openxmlformats.org/officeDocument/2006/relationships/slideLayout" Target="../slideLayouts/slideLayout2.xml"/><Relationship Id="rId4" Type="http://schemas.openxmlformats.org/officeDocument/2006/relationships/hyperlink" Target="http://www.comp.nus.edu.sg/~sudiptac/papers/rtss11.pdf"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llvm.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scholarship.pitt.edu/10870/" TargetMode="External"/><Relationship Id="rId2" Type="http://schemas.openxmlformats.org/officeDocument/2006/relationships/hyperlink" Target="http://www.m5sim.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users.ece.cmu.edu/~planigan/research/lanigan-dsn10.pdf" TargetMode="External"/><Relationship Id="rId2" Type="http://schemas.openxmlformats.org/officeDocument/2006/relationships/hyperlink" Target="http://users.ece.cmu.edu/~planigan/research/lanigan-dsn10.key.pdf" TargetMode="External"/><Relationship Id="rId1" Type="http://schemas.openxmlformats.org/officeDocument/2006/relationships/slideLayout" Target="../slideLayouts/slideLayout2.xml"/><Relationship Id="rId4" Type="http://schemas.openxmlformats.org/officeDocument/2006/relationships/hyperlink" Target="http://www.vector.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s.unc.edu/~mollison/userspace-library/index.html" TargetMode="External"/><Relationship Id="rId7" Type="http://schemas.openxmlformats.org/officeDocument/2006/relationships/hyperlink" Target="https://github.com/Pippolo84/PRAcTISE" TargetMode="External"/><Relationship Id="rId2" Type="http://schemas.openxmlformats.org/officeDocument/2006/relationships/hyperlink" Target="http://www.cs.unc.edu/~mollison/pubs/rtcsa12.pdf" TargetMode="External"/><Relationship Id="rId1" Type="http://schemas.openxmlformats.org/officeDocument/2006/relationships/slideLayout" Target="../slideLayouts/slideLayout2.xml"/><Relationship Id="rId6" Type="http://schemas.openxmlformats.org/officeDocument/2006/relationships/hyperlink" Target="http://ertl.jp/~shinpei/papers/rtcsa12.pdf" TargetMode="External"/><Relationship Id="rId5" Type="http://schemas.openxmlformats.org/officeDocument/2006/relationships/hyperlink" Target="http://www.contrib.andrew.cmu.edu/~shinpei/download/resch-1.0.0.tar.gz" TargetMode="External"/><Relationship Id="rId4" Type="http://schemas.openxmlformats.org/officeDocument/2006/relationships/hyperlink" Target="http://www.contrib.andrew.cmu.edu/~shinpei/papers/rtcsa10.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de.google.com/p/schesi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moss.csc.ncsu.edu/~mueller/rt/rt09/readings/projects/g5/proposal.pdf" TargetMode="External"/><Relationship Id="rId5" Type="http://schemas.openxmlformats.org/officeDocument/2006/relationships/hyperlink" Target="http://adsig.embedded-systems-portal.org/education/course-materials/artist-international-summer-schools/" TargetMode="External"/><Relationship Id="rId4" Type="http://schemas.openxmlformats.org/officeDocument/2006/relationships/hyperlink" Target="http://rtsim.sssup.it/"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control.lth.se/trueti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research.microsoft.com/apps/video/default.aspx?id=141120&amp;l=i" TargetMode="External"/><Relationship Id="rId2" Type="http://schemas.openxmlformats.org/officeDocument/2006/relationships/hyperlink" Target="http://rtml.ece.cmu.edu/projects/timegraph/"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ecrts.eit.uni-kl.de/fileadmin/user_media/ecrts12/91.pd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s.unc.edu/techreports/11-002.pdf" TargetMode="External"/><Relationship Id="rId2" Type="http://schemas.openxmlformats.org/officeDocument/2006/relationships/hyperlink" Target="http://www.cs.unc.edu/~anderson/papers/rtlws12.pdf" TargetMode="External"/><Relationship Id="rId1" Type="http://schemas.openxmlformats.org/officeDocument/2006/relationships/slideLayout" Target="../slideLayouts/slideLayout2.xml"/><Relationship Id="rId5" Type="http://schemas.openxmlformats.org/officeDocument/2006/relationships/hyperlink" Target="http://www.litmus-rt.org/" TargetMode="External"/><Relationship Id="rId4" Type="http://schemas.openxmlformats.org/officeDocument/2006/relationships/hyperlink" Target="http://ecrts.eit.uni-kl.de/fileadmin/user_media/ecrts12/27.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i="1" smtClean="0"/>
              <a:t>Suggested Project </a:t>
            </a:r>
            <a:r>
              <a:rPr lang="en-US" altLang="zh-CN" i="1" dirty="0" smtClean="0"/>
              <a:t>Topics</a:t>
            </a:r>
            <a:endParaRPr lang="en-US" i="1" dirty="0"/>
          </a:p>
        </p:txBody>
      </p:sp>
      <p:sp>
        <p:nvSpPr>
          <p:cNvPr id="3" name="Subtitle 2"/>
          <p:cNvSpPr>
            <a:spLocks noGrp="1"/>
          </p:cNvSpPr>
          <p:nvPr>
            <p:ph type="subTitle" idx="1"/>
          </p:nvPr>
        </p:nvSpPr>
        <p:spPr/>
        <p:txBody>
          <a:bodyPr>
            <a:normAutofit/>
          </a:bodyPr>
          <a:lstStyle/>
          <a:p>
            <a:r>
              <a:rPr lang="en-US" dirty="0" err="1" smtClean="0"/>
              <a:t>Zonghua</a:t>
            </a:r>
            <a:r>
              <a:rPr lang="en-US" dirty="0" smtClean="0"/>
              <a:t> </a:t>
            </a:r>
            <a:r>
              <a:rPr lang="en-US" dirty="0" err="1" smtClean="0"/>
              <a:t>Gu</a:t>
            </a:r>
            <a:endParaRPr lang="en-US" dirty="0" smtClean="0"/>
          </a:p>
        </p:txBody>
      </p:sp>
      <p:sp>
        <p:nvSpPr>
          <p:cNvPr id="4" name="Slide Number Placeholder 3"/>
          <p:cNvSpPr>
            <a:spLocks noGrp="1"/>
          </p:cNvSpPr>
          <p:nvPr>
            <p:ph type="sldNum" sz="quarter" idx="12"/>
          </p:nvPr>
        </p:nvSpPr>
        <p:spPr/>
        <p:txBody>
          <a:bodyPr/>
          <a:lstStyle/>
          <a:p>
            <a:fld id="{F4BA2A7E-5181-A840-825F-018EFA86BC7E}"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Spring 2011 -- Lecture #11</a:t>
            </a:r>
            <a:endParaRPr lang="en-US" dirty="0"/>
          </a:p>
        </p:txBody>
      </p:sp>
      <p:sp>
        <p:nvSpPr>
          <p:cNvPr id="9" name="Date Placeholder 8"/>
          <p:cNvSpPr>
            <a:spLocks noGrp="1"/>
          </p:cNvSpPr>
          <p:nvPr>
            <p:ph type="dt" sz="half" idx="10"/>
          </p:nvPr>
        </p:nvSpPr>
        <p:spPr/>
        <p:txBody>
          <a:bodyPr/>
          <a:lstStyle/>
          <a:p>
            <a:fld id="{A3E8E8DC-A926-074D-8C54-DA0784BE7FC6}" type="datetime1">
              <a:rPr lang="en-US" smtClean="0"/>
              <a:pPr/>
              <a:t>10/10/2012</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UPPAAL-based Static Scheduling</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UPPAAL is a formal verification tool based on Timed </a:t>
            </a:r>
            <a:r>
              <a:rPr lang="en-US" altLang="zh-CN" dirty="0"/>
              <a:t>Automata (</a:t>
            </a:r>
            <a:r>
              <a:rPr lang="en-US" altLang="zh-CN" dirty="0">
                <a:hlinkClick r:id="rId2"/>
              </a:rPr>
              <a:t>http://www.uppaal.org</a:t>
            </a:r>
            <a:r>
              <a:rPr lang="en-US" altLang="zh-CN" dirty="0" smtClean="0">
                <a:hlinkClick r:id="rId2"/>
              </a:rPr>
              <a:t>/</a:t>
            </a:r>
            <a:r>
              <a:rPr lang="en-US" altLang="zh-CN" dirty="0" smtClean="0"/>
              <a:t>).</a:t>
            </a:r>
          </a:p>
          <a:p>
            <a:r>
              <a:rPr lang="en-US" altLang="zh-CN" dirty="0" smtClean="0"/>
              <a:t>Static cyclic scheduling is a common scheduling method for safety-critical avionics applications.</a:t>
            </a:r>
          </a:p>
          <a:p>
            <a:r>
              <a:rPr lang="en-US" altLang="zh-CN" dirty="0" smtClean="0"/>
              <a:t>UPPAAL can be used to find the optimal schedule by checking reachability of the final state (all tasks finished) from the initial state (all tasks not started) and finding the shortest path.</a:t>
            </a:r>
          </a:p>
          <a:p>
            <a:pPr lvl="1"/>
            <a:r>
              <a:rPr lang="en-US" altLang="zh-CN" dirty="0" err="1"/>
              <a:t>Yasmina</a:t>
            </a:r>
            <a:r>
              <a:rPr lang="en-US" altLang="zh-CN" dirty="0"/>
              <a:t> </a:t>
            </a:r>
            <a:r>
              <a:rPr lang="en-US" altLang="zh-CN" dirty="0" err="1"/>
              <a:t>Abdeddaïm</a:t>
            </a:r>
            <a:r>
              <a:rPr lang="en-US" altLang="zh-CN" dirty="0"/>
              <a:t>, </a:t>
            </a:r>
            <a:r>
              <a:rPr lang="en-US" altLang="zh-CN" dirty="0" err="1"/>
              <a:t>Oded</a:t>
            </a:r>
            <a:r>
              <a:rPr lang="en-US" altLang="zh-CN" dirty="0"/>
              <a:t> </a:t>
            </a:r>
            <a:r>
              <a:rPr lang="en-US" altLang="zh-CN" dirty="0" err="1"/>
              <a:t>Maler</a:t>
            </a:r>
            <a:r>
              <a:rPr lang="en-US" altLang="zh-CN" dirty="0"/>
              <a:t>: Preemptive Job-Shop Scheduling Using Stopwatch Automata. TACAS 2002: 113-126</a:t>
            </a:r>
            <a:endParaRPr lang="en-US" altLang="zh-CN" dirty="0" smtClean="0"/>
          </a:p>
          <a:p>
            <a:r>
              <a:rPr lang="en-US" altLang="zh-CN" dirty="0" smtClean="0"/>
              <a:t>Implement UPPAAL models for optimal static cyclic scheduling on multicore processors.</a:t>
            </a:r>
          </a:p>
          <a:p>
            <a:pPr lvl="1"/>
            <a:r>
              <a:rPr lang="en-US" altLang="zh-CN" dirty="0" smtClean="0"/>
              <a:t>I have a preliminary model available upon request.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10</a:t>
            </a:fld>
            <a:endParaRPr lang="en-US"/>
          </a:p>
        </p:txBody>
      </p:sp>
    </p:spTree>
    <p:extLst>
      <p:ext uri="{BB962C8B-B14F-4D97-AF65-F5344CB8AC3E}">
        <p14:creationId xmlns:p14="http://schemas.microsoft.com/office/powerpoint/2010/main" val="1305376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UPPAAL-TIGA for Scheduling w/ Uncertainties </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UPPAAL-TIGA </a:t>
            </a:r>
            <a:r>
              <a:rPr lang="en-US" altLang="zh-CN" dirty="0" smtClean="0"/>
              <a:t>is a model-checker for two-player games </a:t>
            </a:r>
          </a:p>
          <a:p>
            <a:pPr lvl="1"/>
            <a:r>
              <a:rPr lang="en-US" altLang="zh-CN" dirty="0" smtClean="0"/>
              <a:t>Download: </a:t>
            </a:r>
            <a:r>
              <a:rPr lang="en-US" altLang="zh-CN" dirty="0" smtClean="0">
                <a:hlinkClick r:id="rId2"/>
              </a:rPr>
              <a:t>http</a:t>
            </a:r>
            <a:r>
              <a:rPr lang="en-US" altLang="zh-CN" dirty="0">
                <a:hlinkClick r:id="rId2"/>
              </a:rPr>
              <a:t>://people.cs.aau.dk/~adavid/tiga</a:t>
            </a:r>
            <a:r>
              <a:rPr lang="en-US" altLang="zh-CN" dirty="0" smtClean="0">
                <a:hlinkClick r:id="rId2"/>
              </a:rPr>
              <a:t>/</a:t>
            </a:r>
            <a:endParaRPr lang="en-US" altLang="zh-CN" dirty="0" smtClean="0"/>
          </a:p>
          <a:p>
            <a:pPr lvl="1"/>
            <a:r>
              <a:rPr lang="en-US" altLang="zh-CN" dirty="0" smtClean="0"/>
              <a:t>Quick tutorial: </a:t>
            </a:r>
            <a:r>
              <a:rPr lang="en-US" altLang="zh-CN" dirty="0" smtClean="0">
                <a:hlinkClick r:id="rId3"/>
              </a:rPr>
              <a:t>http</a:t>
            </a:r>
            <a:r>
              <a:rPr lang="en-US" altLang="zh-CN" dirty="0">
                <a:hlinkClick r:id="rId3"/>
              </a:rPr>
              <a:t>://</a:t>
            </a:r>
            <a:r>
              <a:rPr lang="en-US" altLang="zh-CN" dirty="0" smtClean="0">
                <a:hlinkClick r:id="rId3"/>
              </a:rPr>
              <a:t>www.ulb.ac.be/di/verif/ggeeraer/SysEmb/TPUppaal.pdf</a:t>
            </a:r>
            <a:r>
              <a:rPr lang="en-US" altLang="zh-CN" dirty="0" smtClean="0"/>
              <a:t> </a:t>
            </a:r>
          </a:p>
          <a:p>
            <a:r>
              <a:rPr lang="en-US" altLang="zh-CN" dirty="0" smtClean="0"/>
              <a:t>It can be used to handle RT scheduling problems with uncertainty</a:t>
            </a:r>
          </a:p>
          <a:p>
            <a:pPr lvl="1"/>
            <a:r>
              <a:rPr lang="en-US" altLang="zh-CN" dirty="0" smtClean="0"/>
              <a:t>Uncertain execution times, e.g., exec time in the interval [4, 7] instead of a fixed number</a:t>
            </a:r>
          </a:p>
          <a:p>
            <a:pPr lvl="1"/>
            <a:r>
              <a:rPr lang="en-US" altLang="zh-CN" dirty="0" smtClean="0"/>
              <a:t>Uncertain runtime control flow, e.g., if-then-else statements </a:t>
            </a:r>
          </a:p>
          <a:p>
            <a:pPr lvl="1"/>
            <a:r>
              <a:rPr lang="en-US" altLang="zh-CN" dirty="0" smtClean="0"/>
              <a:t>It’s a game between the environment and the scheduler: </a:t>
            </a:r>
            <a:r>
              <a:rPr lang="en-US" altLang="zh-CN" dirty="0" err="1" smtClean="0"/>
              <a:t>env</a:t>
            </a:r>
            <a:r>
              <a:rPr lang="en-US" altLang="zh-CN" dirty="0" smtClean="0"/>
              <a:t>. chooses an exec time or control flow decision, and scheduler must react to handle it by making runtime decisions, i.e., the schedule is not fully static, but runtime adaptive.</a:t>
            </a:r>
          </a:p>
          <a:p>
            <a:r>
              <a:rPr lang="en-US" altLang="zh-CN" dirty="0" smtClean="0"/>
              <a:t>Implement some examples in this paper</a:t>
            </a:r>
          </a:p>
          <a:p>
            <a:pPr lvl="1"/>
            <a:r>
              <a:rPr lang="en-US" altLang="zh-CN" dirty="0" err="1"/>
              <a:t>Yasmina</a:t>
            </a:r>
            <a:r>
              <a:rPr lang="en-US" altLang="zh-CN" dirty="0"/>
              <a:t> </a:t>
            </a:r>
            <a:r>
              <a:rPr lang="en-US" altLang="zh-CN" dirty="0" err="1"/>
              <a:t>Abdeddaïm</a:t>
            </a:r>
            <a:r>
              <a:rPr lang="en-US" altLang="zh-CN" dirty="0"/>
              <a:t>, Eugene </a:t>
            </a:r>
            <a:r>
              <a:rPr lang="en-US" altLang="zh-CN" dirty="0" err="1"/>
              <a:t>Asarin</a:t>
            </a:r>
            <a:r>
              <a:rPr lang="en-US" altLang="zh-CN" dirty="0"/>
              <a:t>, </a:t>
            </a:r>
            <a:r>
              <a:rPr lang="en-US" altLang="zh-CN" dirty="0" err="1"/>
              <a:t>Oded</a:t>
            </a:r>
            <a:r>
              <a:rPr lang="en-US" altLang="zh-CN" dirty="0"/>
              <a:t> </a:t>
            </a:r>
            <a:r>
              <a:rPr lang="en-US" altLang="zh-CN" dirty="0" err="1"/>
              <a:t>Maler</a:t>
            </a:r>
            <a:r>
              <a:rPr lang="en-US" altLang="zh-CN" dirty="0"/>
              <a:t>: Scheduling with timed automata. </a:t>
            </a:r>
            <a:r>
              <a:rPr lang="en-US" altLang="zh-CN" dirty="0" err="1"/>
              <a:t>Theor</a:t>
            </a:r>
            <a:r>
              <a:rPr lang="en-US" altLang="zh-CN" dirty="0"/>
              <a:t>. </a:t>
            </a:r>
            <a:r>
              <a:rPr lang="en-US" altLang="zh-CN" dirty="0" err="1"/>
              <a:t>Comput</a:t>
            </a:r>
            <a:r>
              <a:rPr lang="en-US" altLang="zh-CN" dirty="0"/>
              <a:t>. Sci. 354(2): 272-300 (2006)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11</a:t>
            </a:fld>
            <a:endParaRPr lang="en-US"/>
          </a:p>
        </p:txBody>
      </p:sp>
    </p:spTree>
    <p:extLst>
      <p:ext uri="{BB962C8B-B14F-4D97-AF65-F5344CB8AC3E}">
        <p14:creationId xmlns:p14="http://schemas.microsoft.com/office/powerpoint/2010/main" val="1550439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Model-Checking for WCET Analysis</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WCET (Worst-Case Execution Time) analysis is for determining the longest execution time of a piece of code</a:t>
            </a:r>
            <a:r>
              <a:rPr lang="en-US" altLang="zh-CN" dirty="0" smtClean="0"/>
              <a:t>. The conventional approach to WCET analysis is based on ILP (Integer Linear Programming)</a:t>
            </a:r>
          </a:p>
          <a:p>
            <a:r>
              <a:rPr lang="en-US" altLang="zh-CN" dirty="0" smtClean="0"/>
              <a:t>A number of authors have developed techniques for WCET analysis based on model-checkers UPPAAL or SPIN</a:t>
            </a:r>
          </a:p>
          <a:p>
            <a:pPr lvl="1"/>
            <a:r>
              <a:rPr lang="en-US" altLang="zh-CN" dirty="0"/>
              <a:t>Christian </a:t>
            </a:r>
            <a:r>
              <a:rPr lang="en-US" altLang="zh-CN" dirty="0" smtClean="0"/>
              <a:t>Frost, et al, </a:t>
            </a:r>
            <a:r>
              <a:rPr lang="en-US" altLang="zh-CN" dirty="0"/>
              <a:t>WCET Analysis of Java </a:t>
            </a:r>
            <a:r>
              <a:rPr lang="en-US" altLang="zh-CN" dirty="0" err="1"/>
              <a:t>Bytecode</a:t>
            </a:r>
            <a:r>
              <a:rPr lang="en-US" altLang="zh-CN" dirty="0"/>
              <a:t> Featuring Common Execution </a:t>
            </a:r>
            <a:r>
              <a:rPr lang="en-US" altLang="zh-CN" dirty="0" smtClean="0"/>
              <a:t>Environments, 2011</a:t>
            </a:r>
          </a:p>
          <a:p>
            <a:pPr lvl="2"/>
            <a:r>
              <a:rPr lang="en-US" altLang="zh-CN" dirty="0">
                <a:hlinkClick r:id="rId2"/>
              </a:rPr>
              <a:t>http://</a:t>
            </a:r>
            <a:r>
              <a:rPr lang="en-US" altLang="zh-CN" dirty="0" smtClean="0">
                <a:hlinkClick r:id="rId2"/>
              </a:rPr>
              <a:t>projekter.aau.dk/projekter/files/52817930/FINAL_PRINT.pdf</a:t>
            </a:r>
            <a:r>
              <a:rPr lang="en-US" altLang="zh-CN" dirty="0" smtClean="0"/>
              <a:t> </a:t>
            </a:r>
          </a:p>
          <a:p>
            <a:pPr lvl="1"/>
            <a:r>
              <a:rPr lang="en-US" altLang="zh-CN" dirty="0" err="1" smtClean="0"/>
              <a:t>McAiT</a:t>
            </a:r>
            <a:r>
              <a:rPr lang="en-US" altLang="zh-CN" dirty="0" smtClean="0"/>
              <a:t> </a:t>
            </a:r>
            <a:r>
              <a:rPr lang="en-US" altLang="zh-CN" dirty="0"/>
              <a:t>--- A Timing Analyzer for Multicore Real-Time Software</a:t>
            </a:r>
          </a:p>
          <a:p>
            <a:pPr lvl="2"/>
            <a:r>
              <a:rPr lang="en-US" altLang="zh-CN" dirty="0" smtClean="0">
                <a:hlinkClick r:id="rId3"/>
              </a:rPr>
              <a:t>http</a:t>
            </a:r>
            <a:r>
              <a:rPr lang="en-US" altLang="zh-CN" dirty="0">
                <a:hlinkClick r:id="rId3"/>
              </a:rPr>
              <a:t>://www.neu-rtes.org/mcait</a:t>
            </a:r>
            <a:r>
              <a:rPr lang="en-US" altLang="zh-CN" dirty="0" smtClean="0">
                <a:hlinkClick r:id="rId3"/>
              </a:rPr>
              <a:t>/</a:t>
            </a:r>
            <a:r>
              <a:rPr lang="en-US" altLang="zh-CN" dirty="0" smtClean="0"/>
              <a:t> </a:t>
            </a:r>
          </a:p>
          <a:p>
            <a:pPr lvl="1"/>
            <a:r>
              <a:rPr lang="en-US" altLang="zh-CN" dirty="0" smtClean="0"/>
              <a:t>METAMOC</a:t>
            </a:r>
          </a:p>
          <a:p>
            <a:pPr lvl="2"/>
            <a:r>
              <a:rPr lang="en-US" altLang="zh-CN" dirty="0">
                <a:hlinkClick r:id="rId4"/>
              </a:rPr>
              <a:t>http://</a:t>
            </a:r>
            <a:r>
              <a:rPr lang="en-US" altLang="zh-CN" dirty="0" smtClean="0">
                <a:hlinkClick r:id="rId4"/>
              </a:rPr>
              <a:t>metamoc.martintoft.dk</a:t>
            </a:r>
            <a:r>
              <a:rPr lang="en-US" altLang="zh-CN" dirty="0" smtClean="0"/>
              <a:t> </a:t>
            </a:r>
          </a:p>
          <a:p>
            <a:pPr lvl="1"/>
            <a:r>
              <a:rPr lang="de-DE" altLang="zh-CN" dirty="0" smtClean="0"/>
              <a:t>LAN WU and WEI ZHANG, </a:t>
            </a:r>
            <a:r>
              <a:rPr lang="en-US" altLang="zh-CN" dirty="0"/>
              <a:t>A Model Checking Based Approach to Bounding </a:t>
            </a:r>
            <a:r>
              <a:rPr lang="en-US" altLang="zh-CN" dirty="0" smtClean="0"/>
              <a:t>Worst-Case Execution </a:t>
            </a:r>
            <a:r>
              <a:rPr lang="en-US" altLang="zh-CN" dirty="0"/>
              <a:t>Time for Multicore </a:t>
            </a:r>
            <a:r>
              <a:rPr lang="en-US" altLang="zh-CN" dirty="0" smtClean="0"/>
              <a:t>Processors, TECS 2012. (Uses the </a:t>
            </a:r>
            <a:r>
              <a:rPr lang="en-US" altLang="zh-CN" dirty="0"/>
              <a:t>SPIN model-checker </a:t>
            </a:r>
            <a:r>
              <a:rPr lang="en-US" altLang="zh-CN" dirty="0">
                <a:hlinkClick r:id="rId5"/>
              </a:rPr>
              <a:t>http://spinroot.com</a:t>
            </a:r>
            <a:r>
              <a:rPr lang="en-US" altLang="zh-CN" dirty="0" smtClean="0">
                <a:hlinkClick r:id="rId5"/>
              </a:rPr>
              <a:t>/</a:t>
            </a:r>
            <a:r>
              <a:rPr lang="en-US" altLang="zh-CN" dirty="0" smtClean="0"/>
              <a:t>)</a:t>
            </a:r>
            <a:endParaRPr lang="de-DE" altLang="zh-CN" dirty="0" smtClean="0"/>
          </a:p>
          <a:p>
            <a:r>
              <a:rPr lang="en-US" altLang="zh-CN" dirty="0" smtClean="0"/>
              <a:t>Implement (or download if available) these techniques, and compare their accuracy and scalability with conventional WCET analyzers.</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12</a:t>
            </a:fld>
            <a:endParaRPr lang="en-US"/>
          </a:p>
        </p:txBody>
      </p:sp>
    </p:spTree>
    <p:extLst>
      <p:ext uri="{BB962C8B-B14F-4D97-AF65-F5344CB8AC3E}">
        <p14:creationId xmlns:p14="http://schemas.microsoft.com/office/powerpoint/2010/main" val="4226883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WCET Analysis for OS Code (</a:t>
            </a:r>
            <a:r>
              <a:rPr lang="en-US" altLang="zh-CN" dirty="0" err="1" smtClean="0"/>
              <a:t>SELinux</a:t>
            </a:r>
            <a:r>
              <a:rPr lang="en-US" altLang="zh-CN" dirty="0" smtClean="0"/>
              <a:t>/</a:t>
            </a:r>
            <a:r>
              <a:rPr lang="en-US" altLang="zh-CN" dirty="0" err="1" smtClean="0"/>
              <a:t>SEAndroid</a:t>
            </a:r>
            <a:r>
              <a:rPr lang="en-US" altLang="zh-CN" dirty="0" smtClean="0"/>
              <a:t>) </a:t>
            </a:r>
            <a:endParaRPr lang="zh-CN" altLang="en-US" dirty="0"/>
          </a:p>
        </p:txBody>
      </p:sp>
      <p:sp>
        <p:nvSpPr>
          <p:cNvPr id="3" name="内容占位符 2"/>
          <p:cNvSpPr>
            <a:spLocks noGrp="1"/>
          </p:cNvSpPr>
          <p:nvPr>
            <p:ph idx="1"/>
          </p:nvPr>
        </p:nvSpPr>
        <p:spPr>
          <a:xfrm>
            <a:off x="159488" y="1276592"/>
            <a:ext cx="8608498" cy="5336849"/>
          </a:xfrm>
        </p:spPr>
        <p:txBody>
          <a:bodyPr>
            <a:normAutofit fontScale="70000" lnSpcReduction="20000"/>
          </a:bodyPr>
          <a:lstStyle/>
          <a:p>
            <a:r>
              <a:rPr lang="en-US" altLang="zh-CN" dirty="0" smtClean="0"/>
              <a:t>RTOS code brings unique challenges to WCET analysis.</a:t>
            </a:r>
          </a:p>
          <a:p>
            <a:pPr lvl="1"/>
            <a:r>
              <a:rPr lang="en-US" altLang="zh-CN" dirty="0"/>
              <a:t>Daniel </a:t>
            </a:r>
            <a:r>
              <a:rPr lang="en-US" altLang="zh-CN" dirty="0" err="1"/>
              <a:t>Sandell</a:t>
            </a:r>
            <a:r>
              <a:rPr lang="en-US" altLang="zh-CN" dirty="0"/>
              <a:t>, Andreas </a:t>
            </a:r>
            <a:r>
              <a:rPr lang="en-US" altLang="zh-CN" dirty="0" err="1"/>
              <a:t>Ermedahl</a:t>
            </a:r>
            <a:r>
              <a:rPr lang="en-US" altLang="zh-CN" dirty="0"/>
              <a:t>, Jan </a:t>
            </a:r>
            <a:r>
              <a:rPr lang="en-US" altLang="zh-CN" dirty="0" err="1"/>
              <a:t>Gustafsson</a:t>
            </a:r>
            <a:r>
              <a:rPr lang="en-US" altLang="zh-CN" dirty="0"/>
              <a:t>, </a:t>
            </a:r>
            <a:r>
              <a:rPr lang="en-US" altLang="zh-CN" dirty="0" err="1"/>
              <a:t>Björn</a:t>
            </a:r>
            <a:r>
              <a:rPr lang="en-US" altLang="zh-CN" dirty="0"/>
              <a:t> Lisper: Static Timing Analysis of Real-Time Operating System Code. </a:t>
            </a:r>
            <a:r>
              <a:rPr lang="en-US" altLang="zh-CN" dirty="0" err="1"/>
              <a:t>ISoLA</a:t>
            </a:r>
            <a:r>
              <a:rPr lang="en-US" altLang="zh-CN" dirty="0"/>
              <a:t> 2004: 146-160</a:t>
            </a:r>
          </a:p>
          <a:p>
            <a:pPr lvl="1"/>
            <a:r>
              <a:rPr lang="en-US" altLang="zh-CN" dirty="0" err="1" smtClean="0"/>
              <a:t>Mingsong</a:t>
            </a:r>
            <a:r>
              <a:rPr lang="en-US" altLang="zh-CN" dirty="0" smtClean="0"/>
              <a:t> </a:t>
            </a:r>
            <a:r>
              <a:rPr lang="en-US" altLang="zh-CN" dirty="0" err="1"/>
              <a:t>Lv</a:t>
            </a:r>
            <a:r>
              <a:rPr lang="en-US" altLang="zh-CN" dirty="0"/>
              <a:t>, Nan Guan, Yi Zhang, </a:t>
            </a:r>
            <a:r>
              <a:rPr lang="en-US" altLang="zh-CN" dirty="0" err="1"/>
              <a:t>Qingxu</a:t>
            </a:r>
            <a:r>
              <a:rPr lang="en-US" altLang="zh-CN" dirty="0"/>
              <a:t> Deng, </a:t>
            </a:r>
            <a:r>
              <a:rPr lang="en-US" altLang="zh-CN" dirty="0" err="1"/>
              <a:t>Ge</a:t>
            </a:r>
            <a:r>
              <a:rPr lang="en-US" altLang="zh-CN" dirty="0"/>
              <a:t> Yu, </a:t>
            </a:r>
            <a:r>
              <a:rPr lang="en-US" altLang="zh-CN" dirty="0" err="1"/>
              <a:t>Jianming</a:t>
            </a:r>
            <a:r>
              <a:rPr lang="en-US" altLang="zh-CN" dirty="0"/>
              <a:t> Zhang: A Survey of WCET Analysis of Real-Time Operating Systems. ICESS 2009: </a:t>
            </a:r>
            <a:r>
              <a:rPr lang="en-US" altLang="zh-CN" dirty="0" smtClean="0"/>
              <a:t>65-72</a:t>
            </a:r>
          </a:p>
          <a:p>
            <a:pPr lvl="2"/>
            <a:r>
              <a:rPr lang="en-US" altLang="zh-CN" dirty="0"/>
              <a:t>PPT: </a:t>
            </a:r>
            <a:r>
              <a:rPr lang="en-US" altLang="zh-CN" dirty="0">
                <a:hlinkClick r:id="rId2"/>
              </a:rPr>
              <a:t>http://</a:t>
            </a:r>
            <a:r>
              <a:rPr lang="en-US" altLang="zh-CN" dirty="0" smtClean="0">
                <a:hlinkClick r:id="rId2"/>
              </a:rPr>
              <a:t>www.neu-rtes.org/publications/lv_ICESS09ppt.pdf</a:t>
            </a:r>
            <a:r>
              <a:rPr lang="en-US" altLang="zh-CN" dirty="0" smtClean="0"/>
              <a:t> </a:t>
            </a:r>
          </a:p>
          <a:p>
            <a:pPr lvl="2"/>
            <a:r>
              <a:rPr lang="en-US" altLang="zh-CN" dirty="0" smtClean="0"/>
              <a:t>Showed </a:t>
            </a:r>
            <a:r>
              <a:rPr lang="en-US" altLang="zh-CN" dirty="0"/>
              <a:t>an average of 86% overestimation compared to application programs</a:t>
            </a:r>
          </a:p>
          <a:p>
            <a:pPr lvl="1"/>
            <a:r>
              <a:rPr lang="en-US" altLang="zh-CN" dirty="0" err="1" smtClean="0"/>
              <a:t>Mingsong</a:t>
            </a:r>
            <a:r>
              <a:rPr lang="en-US" altLang="zh-CN" dirty="0" smtClean="0"/>
              <a:t> </a:t>
            </a:r>
            <a:r>
              <a:rPr lang="en-US" altLang="zh-CN" dirty="0" err="1" smtClean="0"/>
              <a:t>Lv</a:t>
            </a:r>
            <a:r>
              <a:rPr lang="en-US" altLang="zh-CN" dirty="0" smtClean="0"/>
              <a:t>, et al, </a:t>
            </a:r>
            <a:r>
              <a:rPr lang="en-US" altLang="zh-CN" dirty="0"/>
              <a:t>Static worst-case execution time analysis of the </a:t>
            </a:r>
            <a:r>
              <a:rPr lang="en-US" altLang="zh-CN" dirty="0" err="1" smtClean="0"/>
              <a:t>μC</a:t>
            </a:r>
            <a:r>
              <a:rPr lang="en-US" altLang="zh-CN" dirty="0" smtClean="0"/>
              <a:t>/OS-II real-time kernel, </a:t>
            </a:r>
            <a:r>
              <a:rPr lang="en-US" altLang="zh-CN" dirty="0"/>
              <a:t>Front. </a:t>
            </a:r>
            <a:r>
              <a:rPr lang="en-US" altLang="zh-CN" dirty="0" err="1"/>
              <a:t>Comput</a:t>
            </a:r>
            <a:r>
              <a:rPr lang="en-US" altLang="zh-CN" dirty="0"/>
              <a:t>. Sci. China 2010, 4(1): 17–27</a:t>
            </a:r>
            <a:endParaRPr lang="en-US" altLang="zh-CN" dirty="0" smtClean="0">
              <a:hlinkClick r:id="rId3"/>
            </a:endParaRPr>
          </a:p>
          <a:p>
            <a:pPr lvl="2"/>
            <a:r>
              <a:rPr lang="en-US" altLang="zh-CN" dirty="0" smtClean="0">
                <a:hlinkClick r:id="rId3"/>
              </a:rPr>
              <a:t>http</a:t>
            </a:r>
            <a:r>
              <a:rPr lang="en-US" altLang="zh-CN" dirty="0">
                <a:hlinkClick r:id="rId3"/>
              </a:rPr>
              <a:t>://</a:t>
            </a:r>
            <a:r>
              <a:rPr lang="en-US" altLang="zh-CN" dirty="0" smtClean="0">
                <a:hlinkClick r:id="rId3"/>
              </a:rPr>
              <a:t>www.neu-rtes.org/publications/Lv_FCS10.pdf</a:t>
            </a:r>
            <a:r>
              <a:rPr lang="en-US" altLang="zh-CN" dirty="0" smtClean="0"/>
              <a:t> </a:t>
            </a:r>
          </a:p>
          <a:p>
            <a:pPr lvl="1"/>
            <a:r>
              <a:rPr lang="en-US" altLang="zh-CN" dirty="0" smtClean="0"/>
              <a:t>Bernard </a:t>
            </a:r>
            <a:r>
              <a:rPr lang="en-US" altLang="zh-CN" dirty="0" err="1"/>
              <a:t>Blackham</a:t>
            </a:r>
            <a:r>
              <a:rPr lang="en-US" altLang="zh-CN" dirty="0"/>
              <a:t>, Yao Shi, </a:t>
            </a:r>
            <a:r>
              <a:rPr lang="en-US" altLang="zh-CN" dirty="0" err="1"/>
              <a:t>Sudipta</a:t>
            </a:r>
            <a:r>
              <a:rPr lang="en-US" altLang="zh-CN" dirty="0"/>
              <a:t> </a:t>
            </a:r>
            <a:r>
              <a:rPr lang="en-US" altLang="zh-CN" dirty="0" err="1" smtClean="0"/>
              <a:t>Chattopadhyay</a:t>
            </a:r>
            <a:r>
              <a:rPr lang="en-US" altLang="zh-CN" dirty="0" smtClean="0"/>
              <a:t>, </a:t>
            </a:r>
            <a:r>
              <a:rPr lang="en-US" altLang="zh-CN" dirty="0" err="1" smtClean="0"/>
              <a:t>Abhik</a:t>
            </a:r>
            <a:r>
              <a:rPr lang="en-US" altLang="zh-CN" dirty="0" smtClean="0"/>
              <a:t> </a:t>
            </a:r>
            <a:r>
              <a:rPr lang="en-US" altLang="zh-CN" dirty="0" err="1"/>
              <a:t>Roychoudhury</a:t>
            </a:r>
            <a:r>
              <a:rPr lang="en-US" altLang="zh-CN" dirty="0"/>
              <a:t>, and </a:t>
            </a:r>
            <a:r>
              <a:rPr lang="en-US" altLang="zh-CN" dirty="0" err="1"/>
              <a:t>Gernot</a:t>
            </a:r>
            <a:r>
              <a:rPr lang="en-US" altLang="zh-CN" dirty="0"/>
              <a:t> </a:t>
            </a:r>
            <a:r>
              <a:rPr lang="en-US" altLang="zh-CN" dirty="0" err="1"/>
              <a:t>Heiser</a:t>
            </a:r>
            <a:r>
              <a:rPr lang="en-US" altLang="zh-CN" dirty="0"/>
              <a:t>. </a:t>
            </a:r>
            <a:r>
              <a:rPr lang="en-US" altLang="zh-CN" dirty="0" smtClean="0"/>
              <a:t>Timing analysis </a:t>
            </a:r>
            <a:r>
              <a:rPr lang="en-US" altLang="zh-CN" dirty="0"/>
              <a:t>of a protected operating system kernel. In 32nd </a:t>
            </a:r>
            <a:r>
              <a:rPr lang="en-US" altLang="zh-CN" dirty="0" smtClean="0"/>
              <a:t>RTSS, Vienna</a:t>
            </a:r>
            <a:r>
              <a:rPr lang="en-US" altLang="zh-CN" dirty="0"/>
              <a:t>, Austria, Nov 2011</a:t>
            </a:r>
            <a:r>
              <a:rPr lang="en-US" altLang="zh-CN" dirty="0" smtClean="0"/>
              <a:t>.</a:t>
            </a:r>
          </a:p>
          <a:p>
            <a:pPr lvl="2"/>
            <a:r>
              <a:rPr lang="en-US" altLang="zh-CN" dirty="0">
                <a:hlinkClick r:id="rId4"/>
              </a:rPr>
              <a:t>http://www.comp.nus.edu.sg/~</a:t>
            </a:r>
            <a:r>
              <a:rPr lang="en-US" altLang="zh-CN" dirty="0" smtClean="0">
                <a:hlinkClick r:id="rId4"/>
              </a:rPr>
              <a:t>sudiptac/papers/rtss11.pdf</a:t>
            </a:r>
            <a:r>
              <a:rPr lang="en-US" altLang="zh-CN" dirty="0" smtClean="0"/>
              <a:t> </a:t>
            </a:r>
            <a:endParaRPr lang="en-US" altLang="zh-CN" dirty="0"/>
          </a:p>
          <a:p>
            <a:r>
              <a:rPr lang="en-US" altLang="zh-CN" dirty="0" err="1" smtClean="0"/>
              <a:t>SELinux</a:t>
            </a:r>
            <a:r>
              <a:rPr lang="en-US" altLang="zh-CN" dirty="0" smtClean="0"/>
              <a:t>/</a:t>
            </a:r>
            <a:r>
              <a:rPr lang="en-US" altLang="zh-CN" dirty="0" err="1" smtClean="0"/>
              <a:t>SEAndroid</a:t>
            </a:r>
            <a:r>
              <a:rPr lang="en-US" altLang="zh-CN" dirty="0" smtClean="0"/>
              <a:t> enhance Linux/Android with security mechanisms (access control). But how do these mechanisms affect RT</a:t>
            </a:r>
            <a:r>
              <a:rPr lang="zh-CN" altLang="en-US" dirty="0"/>
              <a:t> </a:t>
            </a:r>
            <a:r>
              <a:rPr lang="en-US" altLang="zh-CN" dirty="0" smtClean="0"/>
              <a:t>performance?</a:t>
            </a:r>
          </a:p>
          <a:p>
            <a:r>
              <a:rPr lang="en-US" altLang="zh-CN" dirty="0" smtClean="0"/>
              <a:t>Use a WCET analysis tool to analyze an open-source </a:t>
            </a:r>
            <a:r>
              <a:rPr lang="en-US" altLang="zh-CN" dirty="0" err="1" smtClean="0"/>
              <a:t>SELinux</a:t>
            </a:r>
            <a:r>
              <a:rPr lang="en-US" altLang="zh-CN" dirty="0" smtClean="0"/>
              <a:t> or </a:t>
            </a:r>
            <a:r>
              <a:rPr lang="en-US" altLang="zh-CN" dirty="0" err="1" smtClean="0"/>
              <a:t>SEAndroid</a:t>
            </a:r>
            <a:r>
              <a:rPr lang="en-US" altLang="zh-CN" dirty="0" smtClean="0"/>
              <a:t> implementation, and compare to regular Linux/Android.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dirty="0"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13</a:t>
            </a:fld>
            <a:endParaRPr lang="en-US"/>
          </a:p>
        </p:txBody>
      </p:sp>
    </p:spTree>
    <p:extLst>
      <p:ext uri="{BB962C8B-B14F-4D97-AF65-F5344CB8AC3E}">
        <p14:creationId xmlns:p14="http://schemas.microsoft.com/office/powerpoint/2010/main" val="4286489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LLVM as Frontend for WCET Analysis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LLVM </a:t>
            </a:r>
            <a:r>
              <a:rPr lang="en-US" altLang="zh-CN" dirty="0"/>
              <a:t>(</a:t>
            </a:r>
            <a:r>
              <a:rPr lang="en-US" altLang="zh-CN" dirty="0">
                <a:hlinkClick r:id="rId2"/>
              </a:rPr>
              <a:t>http://llvm.org</a:t>
            </a:r>
            <a:r>
              <a:rPr lang="en-US" altLang="zh-CN" dirty="0" smtClean="0">
                <a:hlinkClick r:id="rId2"/>
              </a:rPr>
              <a:t>/</a:t>
            </a:r>
            <a:r>
              <a:rPr lang="en-US" altLang="zh-CN" dirty="0" smtClean="0"/>
              <a:t>) is a widely-used compiler infrastructure framework.</a:t>
            </a:r>
          </a:p>
          <a:p>
            <a:r>
              <a:rPr lang="en-US" altLang="zh-CN" dirty="0" smtClean="0"/>
              <a:t>Many WCET analysis tools use different compiler frontends.</a:t>
            </a:r>
          </a:p>
          <a:p>
            <a:r>
              <a:rPr lang="en-US" altLang="zh-CN" dirty="0" smtClean="0"/>
              <a:t>Some authors proposed to use LLVM as  the unified compiler frontend</a:t>
            </a:r>
          </a:p>
          <a:p>
            <a:pPr lvl="1"/>
            <a:r>
              <a:rPr lang="en-US" altLang="zh-CN" dirty="0" err="1" smtClean="0"/>
              <a:t>Benedikt</a:t>
            </a:r>
            <a:r>
              <a:rPr lang="en-US" altLang="zh-CN" dirty="0" smtClean="0"/>
              <a:t> </a:t>
            </a:r>
            <a:r>
              <a:rPr lang="en-US" altLang="zh-CN" dirty="0"/>
              <a:t>Huber, Wolfgang </a:t>
            </a:r>
            <a:r>
              <a:rPr lang="en-US" altLang="zh-CN" dirty="0" err="1"/>
              <a:t>Puffitsch</a:t>
            </a:r>
            <a:r>
              <a:rPr lang="en-US" altLang="zh-CN" dirty="0"/>
              <a:t>, Peter </a:t>
            </a:r>
            <a:r>
              <a:rPr lang="en-US" altLang="zh-CN" dirty="0" err="1" smtClean="0"/>
              <a:t>Puschner</a:t>
            </a:r>
            <a:r>
              <a:rPr lang="en-US" altLang="zh-CN" dirty="0" smtClean="0"/>
              <a:t>, </a:t>
            </a:r>
            <a:r>
              <a:rPr lang="en-US" altLang="zh-CN" dirty="0"/>
              <a:t>Towards an Open Timing Analysis </a:t>
            </a:r>
            <a:r>
              <a:rPr lang="en-US" altLang="zh-CN" dirty="0" smtClean="0"/>
              <a:t>Platform, WCET Workshop 2011</a:t>
            </a:r>
          </a:p>
          <a:p>
            <a:r>
              <a:rPr lang="en-US" altLang="zh-CN" dirty="0" smtClean="0"/>
              <a:t>Implement file format conversion tools to connect LLVM output to input of one of the WCET analysis tools (</a:t>
            </a:r>
            <a:r>
              <a:rPr lang="en-US" altLang="zh-CN" dirty="0" err="1" smtClean="0"/>
              <a:t>aiT</a:t>
            </a:r>
            <a:r>
              <a:rPr lang="en-US" altLang="zh-CN" dirty="0" smtClean="0"/>
              <a:t>, SWEET, OTTAWA, </a:t>
            </a:r>
            <a:r>
              <a:rPr lang="en-US" altLang="zh-CN" dirty="0" err="1" smtClean="0"/>
              <a:t>Chronos</a:t>
            </a:r>
            <a:r>
              <a:rPr lang="en-US" altLang="zh-CN" dirty="0" smtClean="0"/>
              <a:t>, etc.)</a:t>
            </a:r>
            <a:r>
              <a:rPr lang="en-US" altLang="zh-CN" dirty="0"/>
              <a:t/>
            </a:r>
            <a:br>
              <a:rPr lang="en-US" altLang="zh-CN" dirty="0"/>
            </a:b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14</a:t>
            </a:fld>
            <a:endParaRPr lang="en-US"/>
          </a:p>
        </p:txBody>
      </p:sp>
    </p:spTree>
    <p:extLst>
      <p:ext uri="{BB962C8B-B14F-4D97-AF65-F5344CB8AC3E}">
        <p14:creationId xmlns:p14="http://schemas.microsoft.com/office/powerpoint/2010/main" val="3797853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Modeling of Non-Volatile Memory Systems (NVM) within GEM5</a:t>
            </a:r>
            <a:endParaRPr lang="zh-CN" altLang="en-US" dirty="0"/>
          </a:p>
        </p:txBody>
      </p:sp>
      <p:sp>
        <p:nvSpPr>
          <p:cNvPr id="3" name="内容占位符 2"/>
          <p:cNvSpPr>
            <a:spLocks noGrp="1"/>
          </p:cNvSpPr>
          <p:nvPr>
            <p:ph idx="1"/>
          </p:nvPr>
        </p:nvSpPr>
        <p:spPr>
          <a:xfrm>
            <a:off x="308344" y="1521152"/>
            <a:ext cx="8644270" cy="4982198"/>
          </a:xfrm>
        </p:spPr>
        <p:txBody>
          <a:bodyPr>
            <a:normAutofit fontScale="85000" lnSpcReduction="10000"/>
          </a:bodyPr>
          <a:lstStyle/>
          <a:p>
            <a:r>
              <a:rPr lang="en-US" altLang="zh-CN" dirty="0" smtClean="0"/>
              <a:t>NVM refers to many novel emerging memory technologies that have the potential to replace conventional DRAM as main memory or cache</a:t>
            </a:r>
          </a:p>
          <a:p>
            <a:pPr lvl="1"/>
            <a:r>
              <a:rPr lang="en-US" altLang="zh-CN" dirty="0" smtClean="0"/>
              <a:t>PCM (Phase-Change Memory), M-RAM, R-RAM…</a:t>
            </a:r>
          </a:p>
          <a:p>
            <a:r>
              <a:rPr lang="en-US" altLang="zh-CN" dirty="0"/>
              <a:t>GEM5 (</a:t>
            </a:r>
            <a:r>
              <a:rPr lang="en-US" altLang="zh-CN" dirty="0">
                <a:hlinkClick r:id="rId2"/>
              </a:rPr>
              <a:t>http://</a:t>
            </a:r>
            <a:r>
              <a:rPr lang="en-US" altLang="zh-CN" dirty="0" smtClean="0">
                <a:hlinkClick r:id="rId2"/>
              </a:rPr>
              <a:t>www.m5sim.org/</a:t>
            </a:r>
            <a:r>
              <a:rPr lang="en-US" altLang="zh-CN" dirty="0" smtClean="0"/>
              <a:t>) is an architectural simulator that can simulate CPU, GPU, memory, bus,  etc.</a:t>
            </a:r>
          </a:p>
          <a:p>
            <a:r>
              <a:rPr lang="en-US" altLang="zh-CN" dirty="0" smtClean="0"/>
              <a:t>Implement modules within GEM5 to simulate one or more types of NVM, especially, PCM.</a:t>
            </a:r>
          </a:p>
          <a:p>
            <a:pPr lvl="1"/>
            <a:r>
              <a:rPr lang="en-US" altLang="zh-CN" dirty="0"/>
              <a:t>Ping </a:t>
            </a:r>
            <a:r>
              <a:rPr lang="en-US" altLang="zh-CN" dirty="0" smtClean="0"/>
              <a:t>Zhou, TOWARDS </a:t>
            </a:r>
            <a:r>
              <a:rPr lang="en-US" altLang="zh-CN" dirty="0"/>
              <a:t>SUCCESSFUL APPLICATION </a:t>
            </a:r>
            <a:r>
              <a:rPr lang="en-US" altLang="zh-CN" dirty="0" smtClean="0"/>
              <a:t>OF PHASE </a:t>
            </a:r>
            <a:r>
              <a:rPr lang="en-US" altLang="zh-CN" dirty="0"/>
              <a:t>CHANGE MEMORIES: </a:t>
            </a:r>
            <a:r>
              <a:rPr lang="en-US" altLang="zh-CN" dirty="0" smtClean="0"/>
              <a:t>ADDRESSING CHALLENGES </a:t>
            </a:r>
            <a:r>
              <a:rPr lang="en-US" altLang="zh-CN" dirty="0"/>
              <a:t>FROM WRITE </a:t>
            </a:r>
            <a:r>
              <a:rPr lang="en-US" altLang="zh-CN" dirty="0" smtClean="0"/>
              <a:t>OPERATIONS, PhD Thesis 2011 (he used SIMICS+GEMS, but you should use GEM5)</a:t>
            </a:r>
          </a:p>
          <a:p>
            <a:pPr lvl="2"/>
            <a:r>
              <a:rPr lang="en-US" altLang="zh-CN" dirty="0">
                <a:hlinkClick r:id="rId3"/>
              </a:rPr>
              <a:t>http://d-scholarship.pitt.edu/10870</a:t>
            </a:r>
            <a:r>
              <a:rPr lang="en-US" altLang="zh-CN" dirty="0" smtClean="0">
                <a:hlinkClick r:id="rId3"/>
              </a:rPr>
              <a:t>/</a:t>
            </a:r>
            <a:r>
              <a:rPr lang="en-US" altLang="zh-CN" dirty="0" smtClean="0"/>
              <a:t> </a:t>
            </a:r>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1413031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Instrumentation and Fault Injection of AUTOSAR</a:t>
            </a:r>
            <a:r>
              <a:rPr lang="zh-CN" altLang="en-US" dirty="0"/>
              <a:t> </a:t>
            </a:r>
            <a:r>
              <a:rPr lang="en-US" altLang="zh-CN" dirty="0" smtClean="0"/>
              <a:t>OS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AUTOSAR OS is a RTOS standard in automotive industry. The following papers describe instrumentation and fault injection techniques for AUTOSAR OS, at either source code or binary code level. You can choose to implement one or more of these techniques, based on open-source AUTOSAR </a:t>
            </a:r>
            <a:r>
              <a:rPr lang="en-US" altLang="zh-CN" dirty="0" smtClean="0"/>
              <a:t>OS Arctic Core (www.arccore.com).</a:t>
            </a:r>
            <a:endParaRPr lang="en-US" altLang="zh-CN" dirty="0"/>
          </a:p>
          <a:p>
            <a:pPr lvl="1"/>
            <a:r>
              <a:rPr lang="en-US" altLang="zh-CN" dirty="0" smtClean="0"/>
              <a:t>Thorsten </a:t>
            </a:r>
            <a:r>
              <a:rPr lang="en-US" altLang="zh-CN" dirty="0"/>
              <a:t>Piper, Stefan Winter, Paul </a:t>
            </a:r>
            <a:r>
              <a:rPr lang="en-US" altLang="zh-CN" dirty="0" err="1"/>
              <a:t>Manns</a:t>
            </a:r>
            <a:r>
              <a:rPr lang="en-US" altLang="zh-CN" dirty="0"/>
              <a:t>, </a:t>
            </a:r>
            <a:r>
              <a:rPr lang="en-US" altLang="zh-CN" dirty="0" err="1"/>
              <a:t>Neeraj</a:t>
            </a:r>
            <a:r>
              <a:rPr lang="en-US" altLang="zh-CN" dirty="0"/>
              <a:t> </a:t>
            </a:r>
            <a:r>
              <a:rPr lang="en-US" altLang="zh-CN" dirty="0" err="1"/>
              <a:t>Suri</a:t>
            </a:r>
            <a:r>
              <a:rPr lang="en-US" altLang="zh-CN" dirty="0"/>
              <a:t>: Instrumenting AUTOSAR for dependability assessment: A guidance framework. DSN 2012: </a:t>
            </a:r>
            <a:r>
              <a:rPr lang="en-US" altLang="zh-CN" dirty="0" smtClean="0"/>
              <a:t>1-12</a:t>
            </a:r>
          </a:p>
          <a:p>
            <a:pPr lvl="1"/>
            <a:r>
              <a:rPr lang="en-US" altLang="zh-CN" dirty="0" smtClean="0"/>
              <a:t>C</a:t>
            </a:r>
            <a:r>
              <a:rPr lang="en-US" altLang="zh-CN" dirty="0"/>
              <a:t>. Lu, J.-C. Fabre, and M.-O. </a:t>
            </a:r>
            <a:r>
              <a:rPr lang="en-US" altLang="zh-CN" dirty="0" err="1"/>
              <a:t>Killijian</a:t>
            </a:r>
            <a:r>
              <a:rPr lang="en-US" altLang="zh-CN" dirty="0"/>
              <a:t>, “An approach for </a:t>
            </a:r>
            <a:r>
              <a:rPr lang="en-US" altLang="zh-CN" dirty="0" smtClean="0"/>
              <a:t>improving Fault-Tolerance </a:t>
            </a:r>
            <a:r>
              <a:rPr lang="en-US" altLang="zh-CN" dirty="0"/>
              <a:t>in Automotive Modular Embedded Software,” in </a:t>
            </a:r>
            <a:r>
              <a:rPr lang="en-US" altLang="zh-CN" dirty="0" smtClean="0"/>
              <a:t>Proc. of </a:t>
            </a:r>
            <a:r>
              <a:rPr lang="en-US" altLang="zh-CN" dirty="0"/>
              <a:t>the 17th International Conference on Real-Time and Network </a:t>
            </a:r>
            <a:r>
              <a:rPr lang="en-US" altLang="zh-CN" dirty="0" smtClean="0"/>
              <a:t>Systems (RTNS</a:t>
            </a:r>
            <a:r>
              <a:rPr lang="en-US" altLang="zh-CN" dirty="0"/>
              <a:t>), 2009.</a:t>
            </a:r>
          </a:p>
          <a:p>
            <a:pPr lvl="1"/>
            <a:r>
              <a:rPr lang="en-US" altLang="zh-CN" dirty="0" smtClean="0"/>
              <a:t>C</a:t>
            </a:r>
            <a:r>
              <a:rPr lang="en-US" altLang="zh-CN" dirty="0"/>
              <a:t>. Lu, J.-C. Fabre, and M.-O. </a:t>
            </a:r>
            <a:r>
              <a:rPr lang="en-US" altLang="zh-CN" dirty="0" err="1"/>
              <a:t>Killijian</a:t>
            </a:r>
            <a:r>
              <a:rPr lang="en-US" altLang="zh-CN" dirty="0"/>
              <a:t>, “Robustness of modular </a:t>
            </a:r>
            <a:r>
              <a:rPr lang="en-US" altLang="zh-CN" dirty="0" smtClean="0"/>
              <a:t>multilayered software </a:t>
            </a:r>
            <a:r>
              <a:rPr lang="en-US" altLang="zh-CN" dirty="0"/>
              <a:t>in the automotive domain: a wrapping-based approach</a:t>
            </a:r>
            <a:r>
              <a:rPr lang="en-US" altLang="zh-CN" dirty="0" smtClean="0"/>
              <a:t>,” in </a:t>
            </a:r>
            <a:r>
              <a:rPr lang="en-US" altLang="zh-CN" dirty="0"/>
              <a:t>Proc. of the 14th IEEE International Conference on </a:t>
            </a:r>
            <a:r>
              <a:rPr lang="en-US" altLang="zh-CN" dirty="0" smtClean="0"/>
              <a:t>Emerging </a:t>
            </a:r>
            <a:r>
              <a:rPr lang="fr-FR" altLang="zh-CN" dirty="0" smtClean="0"/>
              <a:t>Technologies </a:t>
            </a:r>
            <a:r>
              <a:rPr lang="fr-FR" altLang="zh-CN" dirty="0"/>
              <a:t>&amp; Factory Automation, 2009, pp. 1102–1109</a:t>
            </a:r>
            <a:r>
              <a:rPr lang="fr-FR" altLang="zh-CN" dirty="0" smtClean="0"/>
              <a:t>.</a:t>
            </a:r>
          </a:p>
          <a:p>
            <a:r>
              <a:rPr lang="fr-FR" altLang="zh-CN" dirty="0" smtClean="0"/>
              <a:t>Your implementation can be in a simulation environment, no need for a HW board.</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91632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Fault Injection within </a:t>
            </a:r>
            <a:r>
              <a:rPr lang="en-US" altLang="zh-CN" dirty="0" err="1" smtClean="0"/>
              <a:t>CANoe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CANoe</a:t>
            </a:r>
            <a:r>
              <a:rPr lang="en-US" altLang="zh-CN" dirty="0" smtClean="0"/>
              <a:t> is a network and system-level simulator for distributed automotive control systems</a:t>
            </a:r>
          </a:p>
          <a:p>
            <a:pPr lvl="1"/>
            <a:r>
              <a:rPr lang="en-US" altLang="zh-CN" dirty="0" smtClean="0"/>
              <a:t>Supports multiple bus protocol standards, including CAN, LIN, </a:t>
            </a:r>
            <a:r>
              <a:rPr lang="en-US" altLang="zh-CN" dirty="0" err="1" smtClean="0"/>
              <a:t>FlexRay</a:t>
            </a:r>
            <a:r>
              <a:rPr lang="en-US" altLang="zh-CN" dirty="0" smtClean="0"/>
              <a:t>, etc. </a:t>
            </a:r>
          </a:p>
          <a:p>
            <a:r>
              <a:rPr lang="en-US" altLang="zh-CN" dirty="0" smtClean="0"/>
              <a:t>Implement the network fault injection tool within </a:t>
            </a:r>
            <a:r>
              <a:rPr lang="en-US" altLang="zh-CN" dirty="0" err="1" smtClean="0"/>
              <a:t>CANoe</a:t>
            </a:r>
            <a:r>
              <a:rPr lang="en-US" altLang="zh-CN" dirty="0" smtClean="0"/>
              <a:t> described in </a:t>
            </a:r>
          </a:p>
          <a:p>
            <a:pPr lvl="1"/>
            <a:r>
              <a:rPr lang="en-US" altLang="zh-CN" dirty="0" smtClean="0"/>
              <a:t>Patrick </a:t>
            </a:r>
            <a:r>
              <a:rPr lang="en-US" altLang="zh-CN" dirty="0"/>
              <a:t>E. </a:t>
            </a:r>
            <a:r>
              <a:rPr lang="en-US" altLang="zh-CN" dirty="0" err="1"/>
              <a:t>Lanigan</a:t>
            </a:r>
            <a:r>
              <a:rPr lang="en-US" altLang="zh-CN" dirty="0"/>
              <a:t>, </a:t>
            </a:r>
            <a:r>
              <a:rPr lang="en-US" altLang="zh-CN" dirty="0" err="1"/>
              <a:t>Priya</a:t>
            </a:r>
            <a:r>
              <a:rPr lang="en-US" altLang="zh-CN" dirty="0"/>
              <a:t> </a:t>
            </a:r>
            <a:r>
              <a:rPr lang="en-US" altLang="zh-CN" dirty="0" err="1"/>
              <a:t>Narasimhan</a:t>
            </a:r>
            <a:r>
              <a:rPr lang="en-US" altLang="zh-CN" dirty="0"/>
              <a:t>, Thomas E. Fuhrman: Experiences with a </a:t>
            </a:r>
            <a:r>
              <a:rPr lang="en-US" altLang="zh-CN" dirty="0" err="1"/>
              <a:t>CANoe</a:t>
            </a:r>
            <a:r>
              <a:rPr lang="en-US" altLang="zh-CN" dirty="0"/>
              <a:t>-based fault injection framework for AUTOSAR. DSN 2010: </a:t>
            </a:r>
            <a:r>
              <a:rPr lang="en-US" altLang="zh-CN" dirty="0" smtClean="0"/>
              <a:t>569-574</a:t>
            </a:r>
          </a:p>
          <a:p>
            <a:pPr lvl="2"/>
            <a:r>
              <a:rPr lang="en-US" altLang="zh-CN" dirty="0">
                <a:hlinkClick r:id="rId2"/>
              </a:rPr>
              <a:t>http://users.ece.cmu.edu/~</a:t>
            </a:r>
            <a:r>
              <a:rPr lang="en-US" altLang="zh-CN" dirty="0" smtClean="0">
                <a:hlinkClick r:id="rId2"/>
              </a:rPr>
              <a:t>planigan/research/lanigan-dsn10.key.pdf</a:t>
            </a:r>
            <a:r>
              <a:rPr lang="en-US" altLang="zh-CN" dirty="0" smtClean="0"/>
              <a:t> </a:t>
            </a:r>
          </a:p>
          <a:p>
            <a:pPr lvl="2"/>
            <a:r>
              <a:rPr lang="en-US" altLang="zh-CN" dirty="0">
                <a:hlinkClick r:id="rId3"/>
              </a:rPr>
              <a:t>http://users.ece.cmu.edu/~</a:t>
            </a:r>
            <a:r>
              <a:rPr lang="en-US" altLang="zh-CN" dirty="0" smtClean="0">
                <a:hlinkClick r:id="rId3"/>
              </a:rPr>
              <a:t>planigan/research/lanigan-dsn10.pdf</a:t>
            </a:r>
            <a:r>
              <a:rPr lang="en-US" altLang="zh-CN" dirty="0" smtClean="0"/>
              <a:t> </a:t>
            </a:r>
          </a:p>
          <a:p>
            <a:r>
              <a:rPr lang="en-US" altLang="zh-CN" dirty="0" err="1" smtClean="0"/>
              <a:t>CANoe</a:t>
            </a:r>
            <a:r>
              <a:rPr lang="en-US" altLang="zh-CN" dirty="0" smtClean="0"/>
              <a:t> evaluation software can </a:t>
            </a:r>
            <a:r>
              <a:rPr lang="en-US" altLang="zh-CN" dirty="0"/>
              <a:t>be downloaded from </a:t>
            </a:r>
            <a:r>
              <a:rPr lang="en-US" altLang="zh-CN" dirty="0">
                <a:hlinkClick r:id="rId4"/>
              </a:rPr>
              <a:t>http://</a:t>
            </a:r>
            <a:r>
              <a:rPr lang="en-US" altLang="zh-CN" dirty="0" smtClean="0">
                <a:hlinkClick r:id="rId4"/>
              </a:rPr>
              <a:t>www.vector.com</a:t>
            </a:r>
            <a:r>
              <a:rPr lang="en-US" altLang="zh-CN" dirty="0" smtClean="0"/>
              <a:t>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17</a:t>
            </a:fld>
            <a:endParaRPr lang="en-US"/>
          </a:p>
        </p:txBody>
      </p:sp>
    </p:spTree>
    <p:extLst>
      <p:ext uri="{BB962C8B-B14F-4D97-AF65-F5344CB8AC3E}">
        <p14:creationId xmlns:p14="http://schemas.microsoft.com/office/powerpoint/2010/main" val="16525443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6326" y="1521152"/>
            <a:ext cx="3232298" cy="4982198"/>
          </a:xfrm>
        </p:spPr>
        <p:txBody>
          <a:bodyPr>
            <a:normAutofit/>
          </a:bodyPr>
          <a:lstStyle/>
          <a:p>
            <a:pPr marL="342900" lvl="1" indent="-342900">
              <a:buFont typeface="Arial"/>
              <a:buChar char="•"/>
            </a:pPr>
            <a:r>
              <a:rPr lang="en-US" altLang="zh-CN" dirty="0"/>
              <a:t>Since we do not have access to their AUTOSAR OS, we cannot implement OS fault injection in this work</a:t>
            </a:r>
            <a:r>
              <a:rPr lang="en-US" altLang="zh-CN" dirty="0" smtClean="0"/>
              <a:t>.</a:t>
            </a:r>
          </a:p>
          <a:p>
            <a:pPr marL="342900" lvl="1" indent="-342900">
              <a:buFont typeface="Arial"/>
              <a:buChar char="•"/>
            </a:pPr>
            <a:r>
              <a:rPr lang="en-US" altLang="zh-CN" dirty="0" smtClean="0"/>
              <a:t>We can only inject network faults, e.g., lost packets.</a:t>
            </a:r>
            <a:endParaRPr lang="en-US" altLang="zh-CN" dirty="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624" y="65826"/>
            <a:ext cx="5671030" cy="679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乘号 7"/>
          <p:cNvSpPr/>
          <p:nvPr/>
        </p:nvSpPr>
        <p:spPr>
          <a:xfrm>
            <a:off x="6943060" y="1371599"/>
            <a:ext cx="914400" cy="9144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乘号 9"/>
          <p:cNvSpPr/>
          <p:nvPr/>
        </p:nvSpPr>
        <p:spPr>
          <a:xfrm>
            <a:off x="4820092" y="2725478"/>
            <a:ext cx="914400" cy="91440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0208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3285" y="274638"/>
            <a:ext cx="8708064" cy="1143000"/>
          </a:xfrm>
        </p:spPr>
        <p:txBody>
          <a:bodyPr>
            <a:normAutofit fontScale="90000"/>
          </a:bodyPr>
          <a:lstStyle/>
          <a:p>
            <a:r>
              <a:rPr lang="en-US" altLang="zh-CN" dirty="0" smtClean="0">
                <a:solidFill>
                  <a:schemeClr val="tx1"/>
                </a:solidFill>
              </a:rPr>
              <a:t>Use the GUI to inject various faults in </a:t>
            </a:r>
            <a:r>
              <a:rPr lang="en-US" altLang="zh-CN" dirty="0" err="1" smtClean="0">
                <a:solidFill>
                  <a:schemeClr val="tx1"/>
                </a:solidFill>
              </a:rPr>
              <a:t>CANoe</a:t>
            </a:r>
            <a:endParaRPr lang="zh-CN" altLang="en-US" dirty="0">
              <a:solidFill>
                <a:schemeClr val="tx1"/>
              </a:solidFill>
            </a:endParaRP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19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72" y="1424763"/>
            <a:ext cx="8681968" cy="5305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653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Comments</a:t>
            </a:r>
            <a:endParaRPr lang="zh-CN" altLang="en-US" dirty="0"/>
          </a:p>
        </p:txBody>
      </p:sp>
      <p:sp>
        <p:nvSpPr>
          <p:cNvPr id="3" name="内容占位符 2"/>
          <p:cNvSpPr>
            <a:spLocks noGrp="1"/>
          </p:cNvSpPr>
          <p:nvPr>
            <p:ph idx="1"/>
          </p:nvPr>
        </p:nvSpPr>
        <p:spPr>
          <a:xfrm>
            <a:off x="165253" y="1344057"/>
            <a:ext cx="8978747" cy="5109905"/>
          </a:xfrm>
        </p:spPr>
        <p:txBody>
          <a:bodyPr>
            <a:normAutofit fontScale="77500" lnSpcReduction="20000"/>
          </a:bodyPr>
          <a:lstStyle/>
          <a:p>
            <a:r>
              <a:rPr lang="en-US" altLang="zh-CN" dirty="0" smtClean="0"/>
              <a:t>Each project group should consist of 1-2 students</a:t>
            </a:r>
          </a:p>
          <a:p>
            <a:pPr lvl="1"/>
            <a:r>
              <a:rPr lang="en-US" altLang="zh-CN" dirty="0" smtClean="0"/>
              <a:t>I found that large teams often result in freeloaders that don’t contribute.</a:t>
            </a:r>
          </a:p>
          <a:p>
            <a:r>
              <a:rPr lang="en-US" altLang="zh-CN" dirty="0" smtClean="0"/>
              <a:t>These are suggested topics; you are free to propose your own topic, as long as I approve them</a:t>
            </a:r>
          </a:p>
          <a:p>
            <a:r>
              <a:rPr lang="en-US" altLang="zh-CN" dirty="0" smtClean="0"/>
              <a:t>Multiple groups can choose the same general topic, but the specific work details must be different</a:t>
            </a:r>
          </a:p>
          <a:p>
            <a:r>
              <a:rPr lang="en-US" altLang="zh-CN" dirty="0" smtClean="0"/>
              <a:t>All references listed here can be obtained with a quick web search. If you cannot find any of them, ask me and I will send to you.</a:t>
            </a:r>
          </a:p>
          <a:p>
            <a:r>
              <a:rPr lang="en-US" altLang="zh-CN" dirty="0" smtClean="0"/>
              <a:t>Email discussions are welcome. If more intensive interaction is needed, you can add my QQ: 59331972</a:t>
            </a:r>
          </a:p>
          <a:p>
            <a:r>
              <a:rPr lang="en-US" altLang="zh-CN" dirty="0" smtClean="0"/>
              <a:t>A 1-2 page proposal is due on </a:t>
            </a:r>
            <a:r>
              <a:rPr lang="en-US" altLang="zh-CN" dirty="0" smtClean="0">
                <a:solidFill>
                  <a:srgbClr val="FF0000"/>
                </a:solidFill>
              </a:rPr>
              <a:t>Oct 24 (Wed) </a:t>
            </a:r>
            <a:r>
              <a:rPr lang="en-US" altLang="zh-CN" dirty="0" smtClean="0"/>
              <a:t>in class</a:t>
            </a:r>
            <a:r>
              <a:rPr lang="en-US" altLang="zh-CN" dirty="0"/>
              <a:t>;</a:t>
            </a:r>
            <a:r>
              <a:rPr lang="en-US" altLang="zh-CN" dirty="0" smtClean="0"/>
              <a:t> </a:t>
            </a:r>
            <a:r>
              <a:rPr lang="en-US" altLang="zh-CN" dirty="0" smtClean="0"/>
              <a:t>I will give you feedback. </a:t>
            </a:r>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2011 -- Lecture #11</a:t>
            </a:r>
            <a:endParaRPr lang="en-US"/>
          </a:p>
        </p:txBody>
      </p:sp>
      <p:sp>
        <p:nvSpPr>
          <p:cNvPr id="6" name="灯片编号占位符 5"/>
          <p:cNvSpPr>
            <a:spLocks noGrp="1"/>
          </p:cNvSpPr>
          <p:nvPr>
            <p:ph type="sldNum" sz="quarter" idx="12"/>
          </p:nvPr>
        </p:nvSpPr>
        <p:spPr/>
        <p:txBody>
          <a:bodyPr/>
          <a:lstStyle/>
          <a:p>
            <a:fld id="{3CC63E4C-4642-794D-A2FD-70F6B81535F5}"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Comparison of User-Space Scheduling Packages</a:t>
            </a:r>
            <a:endParaRPr lang="zh-CN" altLang="en-US" dirty="0"/>
          </a:p>
        </p:txBody>
      </p:sp>
      <p:sp>
        <p:nvSpPr>
          <p:cNvPr id="3" name="内容占位符 2"/>
          <p:cNvSpPr>
            <a:spLocks noGrp="1"/>
          </p:cNvSpPr>
          <p:nvPr>
            <p:ph idx="1"/>
          </p:nvPr>
        </p:nvSpPr>
        <p:spPr>
          <a:xfrm>
            <a:off x="233916" y="1340390"/>
            <a:ext cx="8910084" cy="5475072"/>
          </a:xfrm>
        </p:spPr>
        <p:txBody>
          <a:bodyPr>
            <a:normAutofit fontScale="62500" lnSpcReduction="20000"/>
          </a:bodyPr>
          <a:lstStyle/>
          <a:p>
            <a:r>
              <a:rPr lang="en-US" altLang="zh-CN" dirty="0" smtClean="0"/>
              <a:t>When testing a new scheduling algorithm, one generally needs to modify the Linux kernel, which is error prone</a:t>
            </a:r>
          </a:p>
          <a:p>
            <a:r>
              <a:rPr lang="en-US" altLang="zh-CN" dirty="0" smtClean="0"/>
              <a:t>Some authors have shown that you can implement various scheduling algorithms with a user-space scheduling library </a:t>
            </a:r>
            <a:r>
              <a:rPr lang="en-US" altLang="zh-CN" dirty="0" smtClean="0">
                <a:sym typeface="Wingdings" pitchFamily="2" charset="2"/>
              </a:rPr>
              <a:t> No kernel hacking required!</a:t>
            </a:r>
          </a:p>
          <a:p>
            <a:pPr lvl="1"/>
            <a:r>
              <a:rPr lang="en-US" altLang="zh-CN" b="1" dirty="0"/>
              <a:t>M. </a:t>
            </a:r>
            <a:r>
              <a:rPr lang="en-US" altLang="zh-CN" b="1" dirty="0" err="1"/>
              <a:t>Mollison</a:t>
            </a:r>
            <a:r>
              <a:rPr lang="en-US" altLang="zh-CN" dirty="0"/>
              <a:t> and J. Anderson, "Bringing Theory into Practice: A </a:t>
            </a:r>
            <a:r>
              <a:rPr lang="en-US" altLang="zh-CN" dirty="0" err="1"/>
              <a:t>Userspace</a:t>
            </a:r>
            <a:r>
              <a:rPr lang="en-US" altLang="zh-CN" dirty="0"/>
              <a:t> Library for Multicore Real-Time Scheduling", in submission. </a:t>
            </a:r>
            <a:r>
              <a:rPr lang="en-US" altLang="zh-CN" dirty="0">
                <a:hlinkClick r:id="rId2"/>
              </a:rPr>
              <a:t>PDF</a:t>
            </a:r>
            <a:r>
              <a:rPr lang="en-US" altLang="zh-CN" dirty="0"/>
              <a:t>. </a:t>
            </a:r>
            <a:endParaRPr lang="en-US" altLang="zh-CN" dirty="0" smtClean="0">
              <a:hlinkClick r:id="rId3"/>
            </a:endParaRPr>
          </a:p>
          <a:p>
            <a:pPr lvl="2"/>
            <a:r>
              <a:rPr lang="en-US" altLang="zh-CN" dirty="0" smtClean="0">
                <a:hlinkClick r:id="rId3"/>
              </a:rPr>
              <a:t>http</a:t>
            </a:r>
            <a:r>
              <a:rPr lang="en-US" altLang="zh-CN" dirty="0">
                <a:hlinkClick r:id="rId3"/>
              </a:rPr>
              <a:t>://www.cs.unc.edu/~</a:t>
            </a:r>
            <a:r>
              <a:rPr lang="en-US" altLang="zh-CN" dirty="0" smtClean="0">
                <a:hlinkClick r:id="rId3"/>
              </a:rPr>
              <a:t>mollison/userspace-library/index.html</a:t>
            </a:r>
            <a:r>
              <a:rPr lang="en-US" altLang="zh-CN" dirty="0" smtClean="0"/>
              <a:t> </a:t>
            </a:r>
          </a:p>
          <a:p>
            <a:pPr lvl="1"/>
            <a:r>
              <a:rPr lang="en-US" altLang="zh-CN" dirty="0" err="1"/>
              <a:t>Shinpei</a:t>
            </a:r>
            <a:r>
              <a:rPr lang="en-US" altLang="zh-CN" dirty="0"/>
              <a:t> </a:t>
            </a:r>
            <a:r>
              <a:rPr lang="en-US" altLang="zh-CN" dirty="0" smtClean="0"/>
              <a:t>Kato, </a:t>
            </a:r>
            <a:r>
              <a:rPr lang="en-US" altLang="zh-CN" dirty="0" err="1"/>
              <a:t>Ragunathan</a:t>
            </a:r>
            <a:r>
              <a:rPr lang="en-US" altLang="zh-CN" dirty="0"/>
              <a:t> (Raj) </a:t>
            </a:r>
            <a:r>
              <a:rPr lang="en-US" altLang="zh-CN" dirty="0" err="1" smtClean="0"/>
              <a:t>Rajkumar</a:t>
            </a:r>
            <a:r>
              <a:rPr lang="en-US" altLang="zh-CN" dirty="0" smtClean="0"/>
              <a:t>, </a:t>
            </a:r>
            <a:r>
              <a:rPr lang="en-US" altLang="zh-CN" dirty="0"/>
              <a:t>and Yutaka Ishikawa, A Loadable Real-Time Scheduler Framework for Multicore </a:t>
            </a:r>
            <a:r>
              <a:rPr lang="en-US" altLang="zh-CN" dirty="0" smtClean="0"/>
              <a:t>Platforms, RTCSA 2010</a:t>
            </a:r>
          </a:p>
          <a:p>
            <a:pPr lvl="2"/>
            <a:r>
              <a:rPr lang="en-US" altLang="zh-CN" dirty="0">
                <a:hlinkClick r:id="rId4"/>
              </a:rPr>
              <a:t>http://www.contrib.andrew.cmu.edu/~</a:t>
            </a:r>
            <a:r>
              <a:rPr lang="en-US" altLang="zh-CN" dirty="0" smtClean="0">
                <a:hlinkClick r:id="rId4"/>
              </a:rPr>
              <a:t>shinpei/papers/rtcsa10.pdf</a:t>
            </a:r>
            <a:endParaRPr lang="en-US" altLang="zh-CN" dirty="0" smtClean="0"/>
          </a:p>
          <a:p>
            <a:pPr lvl="2"/>
            <a:r>
              <a:rPr lang="en-US" altLang="zh-CN" dirty="0">
                <a:hlinkClick r:id="rId5"/>
              </a:rPr>
              <a:t>http://www.contrib.andrew.cmu.edu/~</a:t>
            </a:r>
            <a:r>
              <a:rPr lang="en-US" altLang="zh-CN" dirty="0" smtClean="0">
                <a:hlinkClick r:id="rId5"/>
              </a:rPr>
              <a:t>shinpei/download/resch-1.0.0.tar.gz</a:t>
            </a:r>
            <a:r>
              <a:rPr lang="en-US" altLang="zh-CN" dirty="0" smtClean="0"/>
              <a:t> </a:t>
            </a:r>
          </a:p>
          <a:p>
            <a:pPr lvl="1"/>
            <a:r>
              <a:rPr lang="en-US" altLang="zh-CN" dirty="0" smtClean="0"/>
              <a:t>Mikael </a:t>
            </a:r>
            <a:r>
              <a:rPr lang="en-US" altLang="zh-CN" dirty="0" err="1"/>
              <a:t>Asberg</a:t>
            </a:r>
            <a:r>
              <a:rPr lang="en-US" altLang="zh-CN" dirty="0"/>
              <a:t>, Thomas Nolte, </a:t>
            </a:r>
            <a:r>
              <a:rPr lang="en-US" altLang="zh-CN" dirty="0" err="1"/>
              <a:t>Shinpei</a:t>
            </a:r>
            <a:r>
              <a:rPr lang="en-US" altLang="zh-CN" dirty="0"/>
              <a:t> Kato, </a:t>
            </a:r>
            <a:r>
              <a:rPr lang="en-US" altLang="zh-CN" dirty="0" err="1"/>
              <a:t>Ragunathan</a:t>
            </a:r>
            <a:r>
              <a:rPr lang="en-US" altLang="zh-CN" dirty="0"/>
              <a:t> </a:t>
            </a:r>
            <a:r>
              <a:rPr lang="en-US" altLang="zh-CN" dirty="0" err="1"/>
              <a:t>Rajkumar</a:t>
            </a:r>
            <a:r>
              <a:rPr lang="en-US" altLang="zh-CN" dirty="0"/>
              <a:t>: </a:t>
            </a:r>
            <a:r>
              <a:rPr lang="en-US" altLang="zh-CN" dirty="0" err="1"/>
              <a:t>ExSched</a:t>
            </a:r>
            <a:r>
              <a:rPr lang="en-US" altLang="zh-CN" dirty="0"/>
              <a:t>: An External CPU Scheduler Framework for Real-Time Systems. RTCSA 2012: </a:t>
            </a:r>
            <a:r>
              <a:rPr lang="en-US" altLang="zh-CN" dirty="0" smtClean="0"/>
              <a:t>240-249</a:t>
            </a:r>
          </a:p>
          <a:p>
            <a:pPr lvl="2"/>
            <a:r>
              <a:rPr lang="en-US" altLang="zh-CN" dirty="0">
                <a:hlinkClick r:id="rId6"/>
              </a:rPr>
              <a:t>http://ertl.jp/~</a:t>
            </a:r>
            <a:r>
              <a:rPr lang="en-US" altLang="zh-CN" dirty="0" smtClean="0">
                <a:hlinkClick r:id="rId6"/>
              </a:rPr>
              <a:t>shinpei/papers/rtcsa12.pdf</a:t>
            </a:r>
            <a:r>
              <a:rPr lang="en-US" altLang="zh-CN" dirty="0" smtClean="0"/>
              <a:t> </a:t>
            </a:r>
          </a:p>
          <a:p>
            <a:pPr lvl="2"/>
            <a:r>
              <a:rPr lang="en-US" altLang="zh-CN" dirty="0" smtClean="0"/>
              <a:t>No source code online, but you can perhaps request it from the authors.</a:t>
            </a:r>
          </a:p>
          <a:p>
            <a:pPr lvl="1"/>
            <a:r>
              <a:rPr lang="it-IT" altLang="zh-CN" dirty="0" smtClean="0"/>
              <a:t>Fabio Falzoi, Juri Lelli, Giuseppe Lipari, </a:t>
            </a:r>
            <a:r>
              <a:rPr lang="en-US" altLang="zh-CN" dirty="0"/>
              <a:t>PRACTISE: a framework for </a:t>
            </a:r>
            <a:r>
              <a:rPr lang="en-US" altLang="zh-CN" dirty="0" err="1"/>
              <a:t>PeRformance</a:t>
            </a:r>
            <a:r>
              <a:rPr lang="en-US" altLang="zh-CN" dirty="0"/>
              <a:t> Analysis and Testing of </a:t>
            </a:r>
            <a:r>
              <a:rPr lang="en-US" altLang="zh-CN" dirty="0" smtClean="0"/>
              <a:t>real-time </a:t>
            </a:r>
            <a:r>
              <a:rPr lang="en-US" altLang="zh-CN" dirty="0" err="1" smtClean="0"/>
              <a:t>multIcore</a:t>
            </a:r>
            <a:r>
              <a:rPr lang="en-US" altLang="zh-CN" dirty="0" smtClean="0"/>
              <a:t> </a:t>
            </a:r>
            <a:r>
              <a:rPr lang="en-US" altLang="zh-CN" dirty="0" err="1"/>
              <a:t>SchEdulers</a:t>
            </a:r>
            <a:r>
              <a:rPr lang="en-US" altLang="zh-CN" dirty="0"/>
              <a:t> for the Linux </a:t>
            </a:r>
            <a:r>
              <a:rPr lang="en-US" altLang="zh-CN" dirty="0" smtClean="0"/>
              <a:t>kernel, OSPERT 2012</a:t>
            </a:r>
          </a:p>
          <a:p>
            <a:pPr lvl="2"/>
            <a:r>
              <a:rPr lang="en-US" altLang="zh-CN" dirty="0" smtClean="0">
                <a:hlinkClick r:id="rId7"/>
              </a:rPr>
              <a:t>https</a:t>
            </a:r>
            <a:r>
              <a:rPr lang="en-US" altLang="zh-CN" dirty="0">
                <a:hlinkClick r:id="rId7"/>
              </a:rPr>
              <a:t>://</a:t>
            </a:r>
            <a:r>
              <a:rPr lang="en-US" altLang="zh-CN" dirty="0" smtClean="0">
                <a:hlinkClick r:id="rId7"/>
              </a:rPr>
              <a:t>github.com/Pippolo84/PRAcTISE</a:t>
            </a:r>
            <a:r>
              <a:rPr lang="en-US" altLang="zh-CN" dirty="0" smtClean="0"/>
              <a:t> </a:t>
            </a:r>
            <a:endParaRPr lang="en-US" altLang="zh-CN" dirty="0"/>
          </a:p>
          <a:p>
            <a:r>
              <a:rPr lang="en-US" altLang="zh-CN" dirty="0" smtClean="0"/>
              <a:t>Your task: download and run these SW packages on Linux, and compare their performance and expressive power.</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RT-Scheduling Simulators</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Download an open-source RT scheduling simulator, e.g.</a:t>
            </a:r>
          </a:p>
          <a:p>
            <a:pPr lvl="1"/>
            <a:r>
              <a:rPr lang="en-US" altLang="zh-CN" dirty="0" smtClean="0">
                <a:hlinkClick r:id="rId3"/>
              </a:rPr>
              <a:t>https</a:t>
            </a:r>
            <a:r>
              <a:rPr lang="en-US" altLang="zh-CN" dirty="0">
                <a:hlinkClick r:id="rId3"/>
              </a:rPr>
              <a:t>://code.google.com/p/schesim</a:t>
            </a:r>
            <a:r>
              <a:rPr lang="en-US" altLang="zh-CN" dirty="0" smtClean="0">
                <a:hlinkClick r:id="rId3"/>
              </a:rPr>
              <a:t>/</a:t>
            </a:r>
            <a:endParaRPr lang="en-US" altLang="zh-CN" dirty="0" smtClean="0"/>
          </a:p>
          <a:p>
            <a:pPr lvl="1"/>
            <a:r>
              <a:rPr lang="en-US" altLang="zh-CN" dirty="0">
                <a:hlinkClick r:id="rId4"/>
              </a:rPr>
              <a:t>http://rtsim.sssup.it</a:t>
            </a:r>
            <a:r>
              <a:rPr lang="en-US" altLang="zh-CN" dirty="0" smtClean="0">
                <a:hlinkClick r:id="rId4"/>
              </a:rPr>
              <a:t>/</a:t>
            </a:r>
            <a:r>
              <a:rPr lang="en-US" altLang="zh-CN" dirty="0" smtClean="0"/>
              <a:t> </a:t>
            </a:r>
          </a:p>
          <a:p>
            <a:r>
              <a:rPr lang="en-US" altLang="zh-CN" dirty="0" smtClean="0"/>
              <a:t>and implement some advanced RT scheduling algorithms, e.g.,</a:t>
            </a:r>
          </a:p>
          <a:p>
            <a:pPr lvl="1"/>
            <a:r>
              <a:rPr lang="en-US" altLang="zh-CN" dirty="0" smtClean="0"/>
              <a:t>Mixed-Criticality Scheduling</a:t>
            </a:r>
          </a:p>
          <a:p>
            <a:pPr lvl="2"/>
            <a:r>
              <a:rPr lang="en-US" altLang="zh-CN" dirty="0">
                <a:hlinkClick r:id="rId5"/>
              </a:rPr>
              <a:t>http://adsig.embedded-systems-portal.org/education/course-materials/artist-international-summer-schools</a:t>
            </a:r>
            <a:r>
              <a:rPr lang="en-US" altLang="zh-CN" dirty="0" smtClean="0">
                <a:hlinkClick r:id="rId5"/>
              </a:rPr>
              <a:t>/</a:t>
            </a:r>
            <a:r>
              <a:rPr lang="en-US" altLang="zh-CN" dirty="0" smtClean="0"/>
              <a:t>  search for “</a:t>
            </a:r>
            <a:r>
              <a:rPr lang="en-US" altLang="zh-CN" dirty="0" err="1" smtClean="0"/>
              <a:t>Baruah</a:t>
            </a:r>
            <a:r>
              <a:rPr lang="en-US" altLang="zh-CN" dirty="0" smtClean="0"/>
              <a:t>”</a:t>
            </a:r>
          </a:p>
          <a:p>
            <a:pPr lvl="1"/>
            <a:r>
              <a:rPr lang="en-US" altLang="zh-CN" dirty="0" smtClean="0"/>
              <a:t>Preemption threshold scheduling</a:t>
            </a:r>
          </a:p>
          <a:p>
            <a:pPr lvl="2"/>
            <a:r>
              <a:rPr lang="en-US" altLang="zh-CN" dirty="0">
                <a:hlinkClick r:id="rId6"/>
              </a:rPr>
              <a:t>http://</a:t>
            </a:r>
            <a:r>
              <a:rPr lang="en-US" altLang="zh-CN" dirty="0" smtClean="0">
                <a:hlinkClick r:id="rId6"/>
              </a:rPr>
              <a:t>www.embedded.com/design/operating-systems/4213728/How-PTS-benefits-embedded-systems-designs </a:t>
            </a:r>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4</a:t>
            </a:fld>
            <a:endParaRPr lang="en-US"/>
          </a:p>
        </p:txBody>
      </p:sp>
    </p:spTree>
    <p:extLst>
      <p:ext uri="{BB962C8B-B14F-4D97-AF65-F5344CB8AC3E}">
        <p14:creationId xmlns:p14="http://schemas.microsoft.com/office/powerpoint/2010/main" val="4035838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RT Scheduling Algorithms in </a:t>
            </a:r>
            <a:r>
              <a:rPr lang="en-US" altLang="zh-CN" dirty="0" err="1" smtClean="0"/>
              <a:t>TrueTime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TrueTime</a:t>
            </a:r>
            <a:r>
              <a:rPr lang="en-US" altLang="zh-CN" dirty="0"/>
              <a:t> is </a:t>
            </a:r>
            <a:r>
              <a:rPr lang="en-US" altLang="zh-CN" dirty="0" smtClean="0"/>
              <a:t>a Simulink toolbox for integrated simulation of CPU/network scheduling and continuous plant dynamics</a:t>
            </a:r>
          </a:p>
          <a:p>
            <a:pPr lvl="1"/>
            <a:r>
              <a:rPr lang="en-US" altLang="zh-CN" dirty="0" smtClean="0">
                <a:hlinkClick r:id="rId2"/>
              </a:rPr>
              <a:t>http</a:t>
            </a:r>
            <a:r>
              <a:rPr lang="en-US" altLang="zh-CN" dirty="0">
                <a:hlinkClick r:id="rId2"/>
              </a:rPr>
              <a:t>://www.control.lth.se/truetime</a:t>
            </a:r>
            <a:r>
              <a:rPr lang="en-US" altLang="zh-CN" dirty="0" smtClean="0">
                <a:hlinkClick r:id="rId2"/>
              </a:rPr>
              <a:t>/</a:t>
            </a:r>
            <a:r>
              <a:rPr lang="en-US" altLang="zh-CN" dirty="0" smtClean="0"/>
              <a:t> </a:t>
            </a:r>
          </a:p>
          <a:p>
            <a:r>
              <a:rPr lang="en-US" altLang="zh-CN" dirty="0" smtClean="0"/>
              <a:t>It currently supports </a:t>
            </a:r>
          </a:p>
          <a:p>
            <a:pPr lvl="1"/>
            <a:r>
              <a:rPr lang="en-US" altLang="zh-CN" dirty="0"/>
              <a:t>Network block (Ethernet, CAN, TDMA, FDMA, Round Robin, Switched Ethernet, </a:t>
            </a:r>
            <a:r>
              <a:rPr lang="en-US" altLang="zh-CN" dirty="0" err="1"/>
              <a:t>FlexRay</a:t>
            </a:r>
            <a:r>
              <a:rPr lang="en-US" altLang="zh-CN" dirty="0"/>
              <a:t> and PROFINET) </a:t>
            </a:r>
            <a:endParaRPr lang="en-US" altLang="zh-CN" dirty="0" smtClean="0"/>
          </a:p>
          <a:p>
            <a:pPr lvl="1"/>
            <a:r>
              <a:rPr lang="en-US" altLang="zh-CN" dirty="0" smtClean="0"/>
              <a:t>Wireless </a:t>
            </a:r>
            <a:r>
              <a:rPr lang="en-US" altLang="zh-CN" dirty="0"/>
              <a:t>network block (802.11b WLAN and 802.15.4 </a:t>
            </a:r>
            <a:r>
              <a:rPr lang="en-US" altLang="zh-CN" dirty="0" err="1"/>
              <a:t>ZigBee</a:t>
            </a:r>
            <a:r>
              <a:rPr lang="en-US" altLang="zh-CN" dirty="0"/>
              <a:t>) </a:t>
            </a:r>
            <a:endParaRPr lang="en-US" altLang="zh-CN" dirty="0" smtClean="0"/>
          </a:p>
          <a:p>
            <a:pPr lvl="1"/>
            <a:r>
              <a:rPr lang="en-US" altLang="zh-CN" dirty="0" smtClean="0"/>
              <a:t>Battery-powered </a:t>
            </a:r>
            <a:r>
              <a:rPr lang="en-US" altLang="zh-CN" dirty="0"/>
              <a:t>devices, Dynamic Voltage </a:t>
            </a:r>
            <a:r>
              <a:rPr lang="en-US" altLang="zh-CN" dirty="0" smtClean="0"/>
              <a:t>Scaling</a:t>
            </a:r>
            <a:endParaRPr lang="en-US" altLang="zh-CN" dirty="0"/>
          </a:p>
          <a:p>
            <a:r>
              <a:rPr lang="en-US" altLang="zh-CN" dirty="0" smtClean="0"/>
              <a:t>Implement more recent CPU/Network scheduling algorithms within </a:t>
            </a:r>
            <a:r>
              <a:rPr lang="en-US" altLang="zh-CN" dirty="0" err="1" smtClean="0"/>
              <a:t>TrueTime</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5</a:t>
            </a:fld>
            <a:endParaRPr lang="en-US"/>
          </a:p>
        </p:txBody>
      </p:sp>
    </p:spTree>
    <p:extLst>
      <p:ext uri="{BB962C8B-B14F-4D97-AF65-F5344CB8AC3E}">
        <p14:creationId xmlns:p14="http://schemas.microsoft.com/office/powerpoint/2010/main" val="304407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Real-Time GPU </a:t>
            </a:r>
            <a:r>
              <a:rPr lang="en-US" altLang="zh-CN" dirty="0" smtClean="0"/>
              <a:t>Scheduling</a:t>
            </a:r>
            <a:endParaRPr lang="en-US" altLang="zh-CN" dirty="0"/>
          </a:p>
        </p:txBody>
      </p:sp>
      <p:sp>
        <p:nvSpPr>
          <p:cNvPr id="3" name="内容占位符 2"/>
          <p:cNvSpPr>
            <a:spLocks noGrp="1"/>
          </p:cNvSpPr>
          <p:nvPr>
            <p:ph idx="1"/>
          </p:nvPr>
        </p:nvSpPr>
        <p:spPr>
          <a:xfrm>
            <a:off x="457200" y="1189822"/>
            <a:ext cx="8310785" cy="3073834"/>
          </a:xfrm>
        </p:spPr>
        <p:txBody>
          <a:bodyPr>
            <a:normAutofit fontScale="62500" lnSpcReduction="20000"/>
          </a:bodyPr>
          <a:lstStyle/>
          <a:p>
            <a:r>
              <a:rPr lang="en-US" altLang="zh-CN" dirty="0" smtClean="0"/>
              <a:t>Conventional GPU adopts FIFO task scheduling, not a RT scheduling algorithm.</a:t>
            </a:r>
          </a:p>
          <a:p>
            <a:pPr lvl="1"/>
            <a:r>
              <a:rPr lang="en-US" altLang="zh-CN" dirty="0" err="1" smtClean="0"/>
              <a:t>TimeGraph</a:t>
            </a:r>
            <a:r>
              <a:rPr lang="en-US" altLang="zh-CN" dirty="0" smtClean="0"/>
              <a:t>: implement priority queuing &amp; resource reservation  on CPU in Linux kernel</a:t>
            </a:r>
          </a:p>
          <a:p>
            <a:pPr lvl="2"/>
            <a:r>
              <a:rPr lang="en-US" altLang="zh-CN" dirty="0" smtClean="0">
                <a:hlinkClick r:id="rId2"/>
              </a:rPr>
              <a:t>http</a:t>
            </a:r>
            <a:r>
              <a:rPr lang="en-US" altLang="zh-CN" dirty="0">
                <a:hlinkClick r:id="rId2"/>
              </a:rPr>
              <a:t>://rtml.ece.cmu.edu/projects/timegraph/</a:t>
            </a:r>
            <a:endParaRPr lang="en-US" altLang="zh-CN" dirty="0"/>
          </a:p>
          <a:p>
            <a:pPr lvl="2"/>
            <a:r>
              <a:rPr lang="en-US" altLang="zh-CN" dirty="0"/>
              <a:t>System Software Support for GPU-accelerated Applications, talk at Microsoft, 2010</a:t>
            </a:r>
            <a:endParaRPr lang="en-US" altLang="zh-CN" dirty="0">
              <a:hlinkClick r:id="rId3"/>
            </a:endParaRPr>
          </a:p>
          <a:p>
            <a:pPr lvl="2"/>
            <a:r>
              <a:rPr lang="en-US" altLang="zh-CN" dirty="0">
                <a:hlinkClick r:id="rId3"/>
              </a:rPr>
              <a:t>http://research.microsoft.com/apps/video/default.aspx?id=141120&amp;l=i</a:t>
            </a:r>
            <a:r>
              <a:rPr lang="en-US" altLang="zh-CN" dirty="0"/>
              <a:t>  </a:t>
            </a:r>
            <a:endParaRPr lang="zh-CN" altLang="en-US" dirty="0"/>
          </a:p>
          <a:p>
            <a:pPr lvl="1"/>
            <a:r>
              <a:rPr lang="en-US" altLang="zh-CN" dirty="0" smtClean="0"/>
              <a:t>Can </a:t>
            </a:r>
            <a:r>
              <a:rPr lang="en-US" altLang="zh-CN" dirty="0" err="1"/>
              <a:t>Basaran</a:t>
            </a:r>
            <a:r>
              <a:rPr lang="en-US" altLang="zh-CN" dirty="0"/>
              <a:t> and </a:t>
            </a:r>
            <a:r>
              <a:rPr lang="en-US" altLang="zh-CN" dirty="0" err="1"/>
              <a:t>Kyoung</a:t>
            </a:r>
            <a:r>
              <a:rPr lang="en-US" altLang="zh-CN" dirty="0"/>
              <a:t>-Don </a:t>
            </a:r>
            <a:r>
              <a:rPr lang="en-US" altLang="zh-CN" dirty="0" smtClean="0"/>
              <a:t>Kang, </a:t>
            </a:r>
            <a:r>
              <a:rPr lang="en-US" altLang="zh-CN" cap="all" dirty="0" smtClean="0"/>
              <a:t>Supporting </a:t>
            </a:r>
            <a:r>
              <a:rPr lang="en-US" altLang="zh-CN" cap="all" dirty="0"/>
              <a:t>Preemptive Task Executions and Memory Copies in </a:t>
            </a:r>
            <a:r>
              <a:rPr lang="en-US" altLang="zh-CN" cap="all" dirty="0" smtClean="0"/>
              <a:t>GPGPUs, ECRTS 2012</a:t>
            </a:r>
          </a:p>
          <a:p>
            <a:pPr lvl="2"/>
            <a:r>
              <a:rPr lang="en-US" altLang="zh-CN" dirty="0">
                <a:hlinkClick r:id="rId4"/>
              </a:rPr>
              <a:t>http://</a:t>
            </a:r>
            <a:r>
              <a:rPr lang="en-US" altLang="zh-CN" dirty="0" smtClean="0">
                <a:hlinkClick r:id="rId4"/>
              </a:rPr>
              <a:t>ecrts.eit.uni-kl.de/fileadmin/user_media/ecrts12/91.pdf</a:t>
            </a:r>
            <a:r>
              <a:rPr lang="en-US" altLang="zh-CN" dirty="0" smtClean="0"/>
              <a:t> </a:t>
            </a:r>
            <a:endParaRPr lang="en-US" altLang="zh-CN" dirty="0"/>
          </a:p>
          <a:p>
            <a:r>
              <a:rPr lang="en-US" altLang="zh-CN" dirty="0" smtClean="0"/>
              <a:t>Your task: implement (download if available) and compare different RT scheduling algorithms for GPUs in Linux </a:t>
            </a:r>
            <a:r>
              <a:rPr lang="en-US" altLang="zh-CN" dirty="0" err="1" smtClean="0"/>
              <a:t>env</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6</a:t>
            </a:fld>
            <a:endParaRPr lang="en-US"/>
          </a:p>
        </p:txBody>
      </p:sp>
      <p:pic>
        <p:nvPicPr>
          <p:cNvPr id="10243" name="Picture 3"/>
          <p:cNvPicPr>
            <a:picLocks noChangeAspect="1" noChangeArrowheads="1"/>
          </p:cNvPicPr>
          <p:nvPr/>
        </p:nvPicPr>
        <p:blipFill>
          <a:blip r:embed="rId5"/>
          <a:srcRect/>
          <a:stretch>
            <a:fillRect/>
          </a:stretch>
        </p:blipFill>
        <p:spPr bwMode="auto">
          <a:xfrm>
            <a:off x="2456121" y="4162856"/>
            <a:ext cx="3887674" cy="2588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RT Interrupt Handling in RT Linux</a:t>
            </a:r>
            <a:endParaRPr lang="zh-CN" altLang="en-US" dirty="0"/>
          </a:p>
        </p:txBody>
      </p:sp>
      <p:sp>
        <p:nvSpPr>
          <p:cNvPr id="3" name="内容占位符 2"/>
          <p:cNvSpPr>
            <a:spLocks noGrp="1"/>
          </p:cNvSpPr>
          <p:nvPr>
            <p:ph idx="1"/>
          </p:nvPr>
        </p:nvSpPr>
        <p:spPr>
          <a:xfrm>
            <a:off x="457199" y="1350335"/>
            <a:ext cx="8516680" cy="5380073"/>
          </a:xfrm>
        </p:spPr>
        <p:txBody>
          <a:bodyPr>
            <a:normAutofit fontScale="70000" lnSpcReduction="20000"/>
          </a:bodyPr>
          <a:lstStyle/>
          <a:p>
            <a:r>
              <a:rPr lang="en-US" altLang="zh-CN" dirty="0" smtClean="0"/>
              <a:t>Recent study shows that assigning the highest fixed-priority to interrupt handler is not a good approach for many applications</a:t>
            </a:r>
          </a:p>
          <a:p>
            <a:pPr lvl="1"/>
            <a:r>
              <a:rPr lang="en-US" altLang="zh-CN" dirty="0" smtClean="0"/>
              <a:t>Glenn </a:t>
            </a:r>
            <a:r>
              <a:rPr lang="en-US" altLang="zh-CN" dirty="0"/>
              <a:t>A. Elliott and James H. </a:t>
            </a:r>
            <a:r>
              <a:rPr lang="en-US" altLang="zh-CN" dirty="0" smtClean="0"/>
              <a:t>Anderson, </a:t>
            </a:r>
            <a:r>
              <a:rPr lang="en-US" altLang="zh-CN" dirty="0"/>
              <a:t>The Limitations of Fixed-Priority Interrupt Handling </a:t>
            </a:r>
            <a:r>
              <a:rPr lang="en-US" altLang="zh-CN" dirty="0" smtClean="0"/>
              <a:t>in PREEMPT </a:t>
            </a:r>
            <a:r>
              <a:rPr lang="en-US" altLang="zh-CN" dirty="0"/>
              <a:t>RT and Alternative </a:t>
            </a:r>
            <a:r>
              <a:rPr lang="en-US" altLang="zh-CN" dirty="0" smtClean="0"/>
              <a:t>Approaches, </a:t>
            </a:r>
            <a:r>
              <a:rPr lang="en-US" altLang="zh-CN" dirty="0" err="1" smtClean="0"/>
              <a:t>RTLinux</a:t>
            </a:r>
            <a:r>
              <a:rPr lang="en-US" altLang="zh-CN" dirty="0" smtClean="0"/>
              <a:t> Workshop 2012 </a:t>
            </a:r>
            <a:endParaRPr lang="en-US" altLang="zh-CN" dirty="0" smtClean="0">
              <a:hlinkClick r:id="rId2"/>
            </a:endParaRPr>
          </a:p>
          <a:p>
            <a:pPr lvl="2"/>
            <a:r>
              <a:rPr lang="en-US" altLang="zh-CN" dirty="0" smtClean="0">
                <a:hlinkClick r:id="rId2"/>
              </a:rPr>
              <a:t>http</a:t>
            </a:r>
            <a:r>
              <a:rPr lang="en-US" altLang="zh-CN" dirty="0">
                <a:hlinkClick r:id="rId2"/>
              </a:rPr>
              <a:t>://www.cs.unc.edu/~</a:t>
            </a:r>
            <a:r>
              <a:rPr lang="en-US" altLang="zh-CN" dirty="0" smtClean="0">
                <a:hlinkClick r:id="rId2"/>
              </a:rPr>
              <a:t>anderson/papers/rtlws12.pdf</a:t>
            </a:r>
            <a:r>
              <a:rPr lang="en-US" altLang="zh-CN" dirty="0" smtClean="0"/>
              <a:t> </a:t>
            </a:r>
          </a:p>
          <a:p>
            <a:r>
              <a:rPr lang="en-US" altLang="zh-CN" dirty="0" smtClean="0"/>
              <a:t>The paper mentioned several alternative techniques that dynamically adjusts interrupt handler priority. Implement and evaluate these techniques in Linux kernel, especially in the context of GPU interrupt handling</a:t>
            </a:r>
          </a:p>
          <a:p>
            <a:pPr lvl="1"/>
            <a:r>
              <a:rPr lang="en-US" altLang="zh-CN" dirty="0"/>
              <a:t>Glenn A. Elliott, </a:t>
            </a:r>
            <a:r>
              <a:rPr lang="en-US" altLang="zh-CN" dirty="0" err="1"/>
              <a:t>Chih-Hao</a:t>
            </a:r>
            <a:r>
              <a:rPr lang="en-US" altLang="zh-CN" dirty="0"/>
              <a:t> Sun, and James H. </a:t>
            </a:r>
            <a:r>
              <a:rPr lang="en-US" altLang="zh-CN" dirty="0" smtClean="0"/>
              <a:t>Anderson, </a:t>
            </a:r>
            <a:r>
              <a:rPr lang="en-US" altLang="zh-CN" dirty="0"/>
              <a:t>Real-Time Handling of GPU Interrupts in </a:t>
            </a:r>
            <a:r>
              <a:rPr lang="en-US" altLang="zh-CN" dirty="0" smtClean="0"/>
              <a:t>LITMUS-RT, 2011</a:t>
            </a:r>
          </a:p>
          <a:p>
            <a:pPr lvl="2"/>
            <a:r>
              <a:rPr lang="en-US" altLang="zh-CN" dirty="0">
                <a:hlinkClick r:id="rId3"/>
              </a:rPr>
              <a:t>http://</a:t>
            </a:r>
            <a:r>
              <a:rPr lang="en-US" altLang="zh-CN" dirty="0" smtClean="0">
                <a:hlinkClick r:id="rId3"/>
              </a:rPr>
              <a:t>www.cs.unc.edu/techreports/11-002.pdf</a:t>
            </a:r>
            <a:r>
              <a:rPr lang="en-US" altLang="zh-CN" dirty="0" smtClean="0"/>
              <a:t> </a:t>
            </a:r>
          </a:p>
          <a:p>
            <a:pPr lvl="1"/>
            <a:r>
              <a:rPr lang="en-US" altLang="zh-CN" dirty="0"/>
              <a:t>Glenn A. Elliott, James H. Anderson: Robust Real-Time Multiprocessor Interrupt Handling Motivated by GPUs. ECRTS 2012: </a:t>
            </a:r>
            <a:r>
              <a:rPr lang="en-US" altLang="zh-CN" dirty="0" smtClean="0"/>
              <a:t>267-276</a:t>
            </a:r>
          </a:p>
          <a:p>
            <a:pPr lvl="2"/>
            <a:r>
              <a:rPr lang="en-US" altLang="zh-CN" dirty="0"/>
              <a:t>PPT: </a:t>
            </a:r>
            <a:r>
              <a:rPr lang="en-US" altLang="zh-CN" dirty="0">
                <a:hlinkClick r:id="rId4"/>
              </a:rPr>
              <a:t>http://</a:t>
            </a:r>
            <a:r>
              <a:rPr lang="en-US" altLang="zh-CN" dirty="0" smtClean="0">
                <a:hlinkClick r:id="rId4"/>
              </a:rPr>
              <a:t>ecrts.eit.uni-kl.de/fileadmin/user_media/ecrts12/27.pdf</a:t>
            </a:r>
            <a:r>
              <a:rPr lang="en-US" altLang="zh-CN" dirty="0" smtClean="0"/>
              <a:t> </a:t>
            </a:r>
            <a:endParaRPr lang="en-US" altLang="zh-CN" dirty="0" smtClean="0"/>
          </a:p>
          <a:p>
            <a:pPr lvl="1"/>
            <a:r>
              <a:rPr lang="en-US" altLang="zh-CN" dirty="0" smtClean="0"/>
              <a:t>Source code may </a:t>
            </a:r>
            <a:r>
              <a:rPr lang="en-US" altLang="zh-CN"/>
              <a:t>be available at </a:t>
            </a:r>
            <a:r>
              <a:rPr lang="en-US" altLang="zh-CN">
                <a:hlinkClick r:id="rId5"/>
              </a:rPr>
              <a:t>http://</a:t>
            </a:r>
            <a:r>
              <a:rPr lang="en-US" altLang="zh-CN">
                <a:hlinkClick r:id="rId5"/>
              </a:rPr>
              <a:t>www.litmus-rt.org</a:t>
            </a:r>
            <a:r>
              <a:rPr lang="en-US" altLang="zh-CN" smtClean="0">
                <a:hlinkClick r:id="rId5"/>
              </a:rPr>
              <a:t>/</a:t>
            </a:r>
            <a:r>
              <a:rPr lang="en-US" altLang="zh-CN" smtClean="0"/>
              <a:t> </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24724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Control Flow Integrity (CFI) Algorithms</a:t>
            </a:r>
            <a:endParaRPr lang="zh-CN" altLang="en-US" dirty="0"/>
          </a:p>
        </p:txBody>
      </p:sp>
      <p:sp>
        <p:nvSpPr>
          <p:cNvPr id="3" name="内容占位符 2"/>
          <p:cNvSpPr>
            <a:spLocks noGrp="1"/>
          </p:cNvSpPr>
          <p:nvPr>
            <p:ph idx="1"/>
          </p:nvPr>
        </p:nvSpPr>
        <p:spPr>
          <a:xfrm>
            <a:off x="452797" y="1398121"/>
            <a:ext cx="8310785" cy="1467821"/>
          </a:xfrm>
        </p:spPr>
        <p:txBody>
          <a:bodyPr/>
          <a:lstStyle/>
          <a:p>
            <a:r>
              <a:rPr lang="en-US" altLang="zh-CN" dirty="0" smtClean="0"/>
              <a:t>Program control flow can be compromised due to malicious attacks or hardware soft errors </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8</a:t>
            </a:fld>
            <a:endParaRPr lang="en-US"/>
          </a:p>
        </p:txBody>
      </p:sp>
      <p:sp>
        <p:nvSpPr>
          <p:cNvPr id="7" name="Rounded Rectangle 12"/>
          <p:cNvSpPr/>
          <p:nvPr/>
        </p:nvSpPr>
        <p:spPr>
          <a:xfrm>
            <a:off x="442912" y="2436076"/>
            <a:ext cx="8229600" cy="1895475"/>
          </a:xfrm>
          <a:prstGeom prst="roundRect">
            <a:avLst/>
          </a:prstGeom>
          <a:solidFill>
            <a:srgbClr val="FFFFCC"/>
          </a:solidFill>
          <a:ln>
            <a:noFill/>
          </a:ln>
          <a:effectLst>
            <a:outerShdw blurRad="508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endParaRPr>
          </a:p>
        </p:txBody>
      </p:sp>
      <p:pic>
        <p:nvPicPr>
          <p:cNvPr id="8" name="Picture 2" descr="C:\Documents and Settings\mbudiu\Local Settings\Temporary Internet Files\Content.IE5\CDMZSDIR\MCSY01240_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2" y="2436076"/>
            <a:ext cx="10033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4"/>
          <p:cNvSpPr/>
          <p:nvPr/>
        </p:nvSpPr>
        <p:spPr>
          <a:xfrm>
            <a:off x="900112" y="3426676"/>
            <a:ext cx="3840163" cy="554038"/>
          </a:xfrm>
          <a:custGeom>
            <a:avLst/>
            <a:gdLst>
              <a:gd name="connsiteX0" fmla="*/ 0 w 7730836"/>
              <a:gd name="connsiteY0" fmla="*/ 369455 h 554182"/>
              <a:gd name="connsiteX1" fmla="*/ 692727 w 7730836"/>
              <a:gd name="connsiteY1" fmla="*/ 0 h 554182"/>
              <a:gd name="connsiteX2" fmla="*/ 1662545 w 7730836"/>
              <a:gd name="connsiteY2" fmla="*/ 378691 h 554182"/>
              <a:gd name="connsiteX3" fmla="*/ 2660073 w 7730836"/>
              <a:gd name="connsiteY3" fmla="*/ 147782 h 554182"/>
              <a:gd name="connsiteX4" fmla="*/ 3805382 w 7730836"/>
              <a:gd name="connsiteY4" fmla="*/ 489527 h 554182"/>
              <a:gd name="connsiteX5" fmla="*/ 5403273 w 7730836"/>
              <a:gd name="connsiteY5" fmla="*/ 286327 h 554182"/>
              <a:gd name="connsiteX6" fmla="*/ 6262254 w 7730836"/>
              <a:gd name="connsiteY6" fmla="*/ 147782 h 554182"/>
              <a:gd name="connsiteX7" fmla="*/ 7038109 w 7730836"/>
              <a:gd name="connsiteY7" fmla="*/ 554182 h 554182"/>
              <a:gd name="connsiteX8" fmla="*/ 7730836 w 7730836"/>
              <a:gd name="connsiteY8" fmla="*/ 286327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836" h="554182">
                <a:moveTo>
                  <a:pt x="0" y="369455"/>
                </a:moveTo>
                <a:cubicBezTo>
                  <a:pt x="207818" y="183958"/>
                  <a:pt x="415636" y="-1539"/>
                  <a:pt x="692727" y="0"/>
                </a:cubicBezTo>
                <a:cubicBezTo>
                  <a:pt x="969818" y="1539"/>
                  <a:pt x="1334654" y="354061"/>
                  <a:pt x="1662545" y="378691"/>
                </a:cubicBezTo>
                <a:cubicBezTo>
                  <a:pt x="1990436" y="403321"/>
                  <a:pt x="2302934" y="129309"/>
                  <a:pt x="2660073" y="147782"/>
                </a:cubicBezTo>
                <a:cubicBezTo>
                  <a:pt x="3017213" y="166255"/>
                  <a:pt x="3348182" y="466436"/>
                  <a:pt x="3805382" y="489527"/>
                </a:cubicBezTo>
                <a:cubicBezTo>
                  <a:pt x="4262582" y="512618"/>
                  <a:pt x="4993794" y="343285"/>
                  <a:pt x="5403273" y="286327"/>
                </a:cubicBezTo>
                <a:cubicBezTo>
                  <a:pt x="5812752" y="229369"/>
                  <a:pt x="5989781" y="103140"/>
                  <a:pt x="6262254" y="147782"/>
                </a:cubicBezTo>
                <a:cubicBezTo>
                  <a:pt x="6534727" y="192425"/>
                  <a:pt x="6793345" y="531091"/>
                  <a:pt x="7038109" y="554182"/>
                </a:cubicBezTo>
                <a:cubicBezTo>
                  <a:pt x="7282873" y="577273"/>
                  <a:pt x="7506854" y="431800"/>
                  <a:pt x="7730836" y="286327"/>
                </a:cubicBezTo>
              </a:path>
            </a:pathLst>
          </a:custGeom>
          <a:ln w="57150">
            <a:tailEnd type="triangl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zh-CN"/>
          </a:p>
        </p:txBody>
      </p:sp>
      <p:sp>
        <p:nvSpPr>
          <p:cNvPr id="10" name="Lightning Bolt 5"/>
          <p:cNvSpPr/>
          <p:nvPr/>
        </p:nvSpPr>
        <p:spPr>
          <a:xfrm>
            <a:off x="4176712" y="2893276"/>
            <a:ext cx="533400" cy="762000"/>
          </a:xfrm>
          <a:prstGeom prst="lightningBol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a:solidFill>
                <a:srgbClr val="FFFFFF"/>
              </a:solidFill>
            </a:endParaRPr>
          </a:p>
        </p:txBody>
      </p:sp>
      <p:sp>
        <p:nvSpPr>
          <p:cNvPr id="11" name="Freeform 6"/>
          <p:cNvSpPr/>
          <p:nvPr/>
        </p:nvSpPr>
        <p:spPr>
          <a:xfrm>
            <a:off x="4724400" y="2583714"/>
            <a:ext cx="2789237" cy="1117600"/>
          </a:xfrm>
          <a:custGeom>
            <a:avLst/>
            <a:gdLst>
              <a:gd name="connsiteX0" fmla="*/ 0 w 2789381"/>
              <a:gd name="connsiteY0" fmla="*/ 1117600 h 1117600"/>
              <a:gd name="connsiteX1" fmla="*/ 166254 w 2789381"/>
              <a:gd name="connsiteY1" fmla="*/ 544945 h 1117600"/>
              <a:gd name="connsiteX2" fmla="*/ 831272 w 2789381"/>
              <a:gd name="connsiteY2" fmla="*/ 554182 h 1117600"/>
              <a:gd name="connsiteX3" fmla="*/ 1034472 w 2789381"/>
              <a:gd name="connsiteY3" fmla="*/ 129309 h 1117600"/>
              <a:gd name="connsiteX4" fmla="*/ 1246909 w 2789381"/>
              <a:gd name="connsiteY4" fmla="*/ 0 h 1117600"/>
              <a:gd name="connsiteX5" fmla="*/ 1681018 w 2789381"/>
              <a:gd name="connsiteY5" fmla="*/ 378691 h 1117600"/>
              <a:gd name="connsiteX6" fmla="*/ 2105890 w 2789381"/>
              <a:gd name="connsiteY6" fmla="*/ 46182 h 1117600"/>
              <a:gd name="connsiteX7" fmla="*/ 2789381 w 2789381"/>
              <a:gd name="connsiteY7" fmla="*/ 157018 h 111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9381" h="1117600">
                <a:moveTo>
                  <a:pt x="0" y="1117600"/>
                </a:moveTo>
                <a:cubicBezTo>
                  <a:pt x="13854" y="878224"/>
                  <a:pt x="27709" y="638848"/>
                  <a:pt x="166254" y="544945"/>
                </a:cubicBezTo>
                <a:cubicBezTo>
                  <a:pt x="304799" y="451042"/>
                  <a:pt x="686569" y="623455"/>
                  <a:pt x="831272" y="554182"/>
                </a:cubicBezTo>
                <a:cubicBezTo>
                  <a:pt x="975975" y="484909"/>
                  <a:pt x="965199" y="221673"/>
                  <a:pt x="1034472" y="129309"/>
                </a:cubicBezTo>
                <a:cubicBezTo>
                  <a:pt x="1103745" y="36945"/>
                  <a:pt x="1139151" y="-41564"/>
                  <a:pt x="1246909" y="0"/>
                </a:cubicBezTo>
                <a:cubicBezTo>
                  <a:pt x="1354667" y="41564"/>
                  <a:pt x="1537855" y="370994"/>
                  <a:pt x="1681018" y="378691"/>
                </a:cubicBezTo>
                <a:cubicBezTo>
                  <a:pt x="1824181" y="386388"/>
                  <a:pt x="1921163" y="83127"/>
                  <a:pt x="2105890" y="46182"/>
                </a:cubicBezTo>
                <a:cubicBezTo>
                  <a:pt x="2290617" y="9237"/>
                  <a:pt x="2539999" y="83127"/>
                  <a:pt x="2789381" y="157018"/>
                </a:cubicBezTo>
              </a:path>
            </a:pathLst>
          </a:custGeom>
          <a:ln w="571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zh-CN"/>
          </a:p>
        </p:txBody>
      </p:sp>
      <p:sp>
        <p:nvSpPr>
          <p:cNvPr id="12" name="Freeform 7"/>
          <p:cNvSpPr/>
          <p:nvPr/>
        </p:nvSpPr>
        <p:spPr>
          <a:xfrm>
            <a:off x="4741862" y="3590189"/>
            <a:ext cx="3702050" cy="350837"/>
          </a:xfrm>
          <a:custGeom>
            <a:avLst/>
            <a:gdLst>
              <a:gd name="connsiteX0" fmla="*/ 0 w 3860800"/>
              <a:gd name="connsiteY0" fmla="*/ 147782 h 350982"/>
              <a:gd name="connsiteX1" fmla="*/ 203200 w 3860800"/>
              <a:gd name="connsiteY1" fmla="*/ 27710 h 350982"/>
              <a:gd name="connsiteX2" fmla="*/ 637309 w 3860800"/>
              <a:gd name="connsiteY2" fmla="*/ 258619 h 350982"/>
              <a:gd name="connsiteX3" fmla="*/ 1043709 w 3860800"/>
              <a:gd name="connsiteY3" fmla="*/ 350982 h 350982"/>
              <a:gd name="connsiteX4" fmla="*/ 1293091 w 3860800"/>
              <a:gd name="connsiteY4" fmla="*/ 18473 h 350982"/>
              <a:gd name="connsiteX5" fmla="*/ 1819564 w 3860800"/>
              <a:gd name="connsiteY5" fmla="*/ 212437 h 350982"/>
              <a:gd name="connsiteX6" fmla="*/ 2419928 w 3860800"/>
              <a:gd name="connsiteY6" fmla="*/ 314037 h 350982"/>
              <a:gd name="connsiteX7" fmla="*/ 2863273 w 3860800"/>
              <a:gd name="connsiteY7" fmla="*/ 0 h 350982"/>
              <a:gd name="connsiteX8" fmla="*/ 3482109 w 3860800"/>
              <a:gd name="connsiteY8" fmla="*/ 304800 h 350982"/>
              <a:gd name="connsiteX9" fmla="*/ 3860800 w 3860800"/>
              <a:gd name="connsiteY9" fmla="*/ 147782 h 350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0800" h="350982">
                <a:moveTo>
                  <a:pt x="0" y="147782"/>
                </a:moveTo>
                <a:cubicBezTo>
                  <a:pt x="48491" y="78509"/>
                  <a:pt x="96982" y="9237"/>
                  <a:pt x="203200" y="27710"/>
                </a:cubicBezTo>
                <a:cubicBezTo>
                  <a:pt x="309418" y="46183"/>
                  <a:pt x="497224" y="204740"/>
                  <a:pt x="637309" y="258619"/>
                </a:cubicBezTo>
                <a:cubicBezTo>
                  <a:pt x="777394" y="312498"/>
                  <a:pt x="934412" y="391006"/>
                  <a:pt x="1043709" y="350982"/>
                </a:cubicBezTo>
                <a:cubicBezTo>
                  <a:pt x="1153006" y="310958"/>
                  <a:pt x="1163782" y="41564"/>
                  <a:pt x="1293091" y="18473"/>
                </a:cubicBezTo>
                <a:cubicBezTo>
                  <a:pt x="1422400" y="-4618"/>
                  <a:pt x="1631758" y="163176"/>
                  <a:pt x="1819564" y="212437"/>
                </a:cubicBezTo>
                <a:cubicBezTo>
                  <a:pt x="2007370" y="261698"/>
                  <a:pt x="2245977" y="349443"/>
                  <a:pt x="2419928" y="314037"/>
                </a:cubicBezTo>
                <a:cubicBezTo>
                  <a:pt x="2593880" y="278631"/>
                  <a:pt x="2686243" y="1539"/>
                  <a:pt x="2863273" y="0"/>
                </a:cubicBezTo>
                <a:cubicBezTo>
                  <a:pt x="3040303" y="-1539"/>
                  <a:pt x="3315855" y="280170"/>
                  <a:pt x="3482109" y="304800"/>
                </a:cubicBezTo>
                <a:cubicBezTo>
                  <a:pt x="3648364" y="329430"/>
                  <a:pt x="3754582" y="238606"/>
                  <a:pt x="3860800" y="147782"/>
                </a:cubicBezTo>
              </a:path>
            </a:pathLst>
          </a:custGeom>
          <a:ln w="57150">
            <a:prstDash val="dash"/>
            <a:tailEnd type="triangle"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zh-CN"/>
          </a:p>
        </p:txBody>
      </p:sp>
      <p:pic>
        <p:nvPicPr>
          <p:cNvPr id="13" name="Picture 2" descr="C:\Documents and Settings\mbudiu\Local Settings\Temporary Internet Files\Content.IE5\N21XGXAW\MCj0293216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312" y="2436076"/>
            <a:ext cx="67468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671512" y="3807676"/>
            <a:ext cx="1987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zh-CN" sz="2800" i="1">
                <a:latin typeface="Calibri" pitchFamily="34" charset="0"/>
              </a:rPr>
              <a:t>Control flow</a:t>
            </a:r>
          </a:p>
        </p:txBody>
      </p:sp>
      <p:sp>
        <p:nvSpPr>
          <p:cNvPr id="15" name="内容占位符 2"/>
          <p:cNvSpPr txBox="1">
            <a:spLocks/>
          </p:cNvSpPr>
          <p:nvPr/>
        </p:nvSpPr>
        <p:spPr>
          <a:xfrm>
            <a:off x="350875" y="4427248"/>
            <a:ext cx="8514630" cy="2207467"/>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t>Many CFI techniques have been proposed to ensure runtime control flow correctness; Implement one or more of these techniques, and evaluate their RT</a:t>
            </a:r>
            <a:r>
              <a:rPr lang="zh-CN" altLang="en-US" dirty="0"/>
              <a:t> </a:t>
            </a:r>
            <a:r>
              <a:rPr lang="en-US" altLang="zh-CN" dirty="0" smtClean="0"/>
              <a:t>performance:</a:t>
            </a:r>
          </a:p>
          <a:p>
            <a:pPr lvl="1"/>
            <a:r>
              <a:rPr lang="zh-CN" altLang="en-US" dirty="0"/>
              <a:t>李</a:t>
            </a:r>
            <a:r>
              <a:rPr lang="zh-CN" altLang="en-US" dirty="0" smtClean="0"/>
              <a:t>爱国</a:t>
            </a:r>
            <a:r>
              <a:rPr lang="en-US" altLang="zh-CN" dirty="0" smtClean="0"/>
              <a:t>, </a:t>
            </a:r>
            <a:r>
              <a:rPr lang="zh-CN" altLang="en-US" dirty="0"/>
              <a:t>洪炳</a:t>
            </a:r>
            <a:r>
              <a:rPr lang="zh-CN" altLang="en-US" dirty="0" smtClean="0"/>
              <a:t>镕</a:t>
            </a:r>
            <a:r>
              <a:rPr lang="en-US" altLang="zh-CN" dirty="0" smtClean="0"/>
              <a:t>, </a:t>
            </a:r>
            <a:r>
              <a:rPr lang="zh-CN" altLang="en-US" dirty="0" smtClean="0"/>
              <a:t>王司</a:t>
            </a:r>
            <a:r>
              <a:rPr lang="en-US" altLang="zh-CN" dirty="0" smtClean="0"/>
              <a:t>,</a:t>
            </a:r>
            <a:r>
              <a:rPr lang="zh-CN" altLang="en-US" dirty="0"/>
              <a:t>软件实现的程序控制流校验方法研究</a:t>
            </a:r>
            <a:r>
              <a:rPr lang="zh-CN" altLang="en-US" dirty="0" smtClean="0"/>
              <a:t>进展</a:t>
            </a:r>
            <a:r>
              <a:rPr lang="en-US" altLang="zh-CN" dirty="0" smtClean="0"/>
              <a:t>, 2008</a:t>
            </a:r>
          </a:p>
          <a:p>
            <a:pPr lvl="1"/>
            <a:r>
              <a:rPr lang="zh-CN" altLang="en-US" dirty="0"/>
              <a:t>吴艳</a:t>
            </a:r>
            <a:r>
              <a:rPr lang="zh-CN" altLang="en-US" dirty="0" smtClean="0"/>
              <a:t>霞</a:t>
            </a:r>
            <a:r>
              <a:rPr lang="en-US" altLang="zh-CN" dirty="0" smtClean="0"/>
              <a:t>, </a:t>
            </a:r>
            <a:r>
              <a:rPr lang="zh-CN" altLang="en-US" dirty="0" smtClean="0"/>
              <a:t>顾</a:t>
            </a:r>
            <a:r>
              <a:rPr lang="zh-CN" altLang="en-US" dirty="0"/>
              <a:t>国</a:t>
            </a:r>
            <a:r>
              <a:rPr lang="zh-CN" altLang="en-US" dirty="0" smtClean="0"/>
              <a:t>昌</a:t>
            </a:r>
            <a:r>
              <a:rPr lang="en-US" altLang="zh-CN" dirty="0" smtClean="0"/>
              <a:t>, </a:t>
            </a:r>
            <a:r>
              <a:rPr lang="zh-CN" altLang="en-US" dirty="0" smtClean="0"/>
              <a:t>付岩</a:t>
            </a:r>
            <a:r>
              <a:rPr lang="en-US" altLang="zh-CN" dirty="0" smtClean="0"/>
              <a:t>, </a:t>
            </a:r>
            <a:r>
              <a:rPr lang="zh-CN" altLang="en-US" dirty="0" smtClean="0"/>
              <a:t>程立新</a:t>
            </a:r>
            <a:r>
              <a:rPr lang="en-US" altLang="zh-CN" dirty="0" smtClean="0"/>
              <a:t>,</a:t>
            </a:r>
            <a:r>
              <a:rPr lang="zh-CN" altLang="en-US" dirty="0"/>
              <a:t>并发控制流检测技术</a:t>
            </a:r>
            <a:r>
              <a:rPr lang="zh-CN" altLang="en-US" dirty="0" smtClean="0"/>
              <a:t>综述</a:t>
            </a:r>
            <a:r>
              <a:rPr lang="en-US" altLang="zh-CN" dirty="0" smtClean="0"/>
              <a:t>, 2007</a:t>
            </a:r>
          </a:p>
          <a:p>
            <a:pPr lvl="1"/>
            <a:r>
              <a:rPr lang="en-US" altLang="zh-CN" dirty="0"/>
              <a:t>Martín </a:t>
            </a:r>
            <a:r>
              <a:rPr lang="en-US" altLang="zh-CN" dirty="0" err="1"/>
              <a:t>Abadi</a:t>
            </a:r>
            <a:r>
              <a:rPr lang="en-US" altLang="zh-CN" dirty="0"/>
              <a:t>, </a:t>
            </a:r>
            <a:r>
              <a:rPr lang="en-US" altLang="zh-CN" dirty="0" err="1"/>
              <a:t>Mihai</a:t>
            </a:r>
            <a:r>
              <a:rPr lang="en-US" altLang="zh-CN" dirty="0"/>
              <a:t> </a:t>
            </a:r>
            <a:r>
              <a:rPr lang="en-US" altLang="zh-CN" dirty="0" err="1"/>
              <a:t>Budiu</a:t>
            </a:r>
            <a:r>
              <a:rPr lang="en-US" altLang="zh-CN" dirty="0"/>
              <a:t>, </a:t>
            </a:r>
            <a:r>
              <a:rPr lang="en-US" altLang="zh-CN" dirty="0" err="1"/>
              <a:t>Úlfar</a:t>
            </a:r>
            <a:r>
              <a:rPr lang="en-US" altLang="zh-CN" dirty="0"/>
              <a:t> </a:t>
            </a:r>
            <a:r>
              <a:rPr lang="en-US" altLang="zh-CN" dirty="0" err="1"/>
              <a:t>Erlingsson</a:t>
            </a:r>
            <a:r>
              <a:rPr lang="en-US" altLang="zh-CN" dirty="0"/>
              <a:t>, Jay </a:t>
            </a:r>
            <a:r>
              <a:rPr lang="en-US" altLang="zh-CN" dirty="0" err="1"/>
              <a:t>Ligatti</a:t>
            </a:r>
            <a:r>
              <a:rPr lang="en-US" altLang="zh-CN" dirty="0"/>
              <a:t>: Control-flow integrity principles, implementations, and applications. ACM Trans. Inf. Syst. </a:t>
            </a:r>
            <a:r>
              <a:rPr lang="en-US" altLang="zh-CN" dirty="0" err="1"/>
              <a:t>Secur</a:t>
            </a:r>
            <a:r>
              <a:rPr lang="en-US" altLang="zh-CN" dirty="0"/>
              <a:t>. 13(1): (2009)</a:t>
            </a:r>
            <a:endParaRPr lang="zh-CN" altLang="en-US" dirty="0"/>
          </a:p>
        </p:txBody>
      </p:sp>
    </p:spTree>
    <p:extLst>
      <p:ext uri="{BB962C8B-B14F-4D97-AF65-F5344CB8AC3E}">
        <p14:creationId xmlns:p14="http://schemas.microsoft.com/office/powerpoint/2010/main" val="156997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Use of Scripting Languages in RT Systems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Scripting languages like JavaScript, Python, </a:t>
            </a:r>
            <a:r>
              <a:rPr lang="en-US" altLang="zh-CN" dirty="0" smtClean="0"/>
              <a:t>Ruby, </a:t>
            </a:r>
            <a:r>
              <a:rPr lang="en-US" altLang="zh-CN" dirty="0" err="1" smtClean="0"/>
              <a:t>Lua</a:t>
            </a:r>
            <a:r>
              <a:rPr lang="en-US" altLang="zh-CN" dirty="0"/>
              <a:t>, </a:t>
            </a:r>
            <a:r>
              <a:rPr lang="en-US" altLang="zh-CN" dirty="0" smtClean="0"/>
              <a:t>etc. are very useful, but can they be used in a hard RT environment?</a:t>
            </a:r>
          </a:p>
          <a:p>
            <a:pPr lvl="1"/>
            <a:r>
              <a:rPr lang="en-US" altLang="zh-CN" dirty="0" smtClean="0"/>
              <a:t>Will garbage collection affect RT performance?</a:t>
            </a:r>
          </a:p>
          <a:p>
            <a:r>
              <a:rPr lang="en-US" altLang="zh-CN" dirty="0" smtClean="0"/>
              <a:t>Some authors addressed this issue for </a:t>
            </a:r>
            <a:r>
              <a:rPr lang="en-US" altLang="zh-CN" dirty="0" err="1" smtClean="0"/>
              <a:t>Lua</a:t>
            </a:r>
            <a:endParaRPr lang="en-US" altLang="zh-CN" dirty="0" smtClean="0"/>
          </a:p>
          <a:p>
            <a:pPr lvl="1"/>
            <a:r>
              <a:rPr lang="en-US" altLang="zh-CN" dirty="0" smtClean="0"/>
              <a:t>Markus </a:t>
            </a:r>
            <a:r>
              <a:rPr lang="en-US" altLang="zh-CN" dirty="0" err="1" smtClean="0"/>
              <a:t>Klotzbuecher</a:t>
            </a:r>
            <a:r>
              <a:rPr lang="en-US" altLang="zh-CN" dirty="0" smtClean="0"/>
              <a:t>, et al, </a:t>
            </a:r>
            <a:r>
              <a:rPr lang="en-US" altLang="zh-CN" dirty="0"/>
              <a:t>Hard real-time Control and Coordination of Robot Tasks using </a:t>
            </a:r>
            <a:r>
              <a:rPr lang="en-US" altLang="zh-CN" dirty="0" err="1" smtClean="0"/>
              <a:t>Lua</a:t>
            </a:r>
            <a:r>
              <a:rPr lang="en-US" altLang="zh-CN" dirty="0" smtClean="0"/>
              <a:t>, Real-Time Linux Workshop 2011.</a:t>
            </a:r>
          </a:p>
          <a:p>
            <a:r>
              <a:rPr lang="en-US" altLang="zh-CN" dirty="0" smtClean="0"/>
              <a:t>Run performance experiments using a scripting language, and if possible, propose improvements to ensure real-time performance.</a:t>
            </a:r>
            <a:endParaRPr lang="zh-CN" altLang="en-US" dirty="0"/>
          </a:p>
        </p:txBody>
      </p:sp>
      <p:sp>
        <p:nvSpPr>
          <p:cNvPr id="4" name="日期占位符 3"/>
          <p:cNvSpPr>
            <a:spLocks noGrp="1"/>
          </p:cNvSpPr>
          <p:nvPr>
            <p:ph type="dt" sz="half" idx="10"/>
          </p:nvPr>
        </p:nvSpPr>
        <p:spPr/>
        <p:txBody>
          <a:bodyPr/>
          <a:lstStyle/>
          <a:p>
            <a:fld id="{43978029-9DF7-7445-88EF-08A8BCC03D5B}" type="datetime1">
              <a:rPr lang="en-US" smtClean="0"/>
              <a:pPr/>
              <a:t>10/10/2012</a:t>
            </a:fld>
            <a:endParaRPr lang="en-US"/>
          </a:p>
        </p:txBody>
      </p:sp>
      <p:sp>
        <p:nvSpPr>
          <p:cNvPr id="5" name="页脚占位符 4"/>
          <p:cNvSpPr>
            <a:spLocks noGrp="1"/>
          </p:cNvSpPr>
          <p:nvPr>
            <p:ph type="ftr" sz="quarter" idx="11"/>
          </p:nvPr>
        </p:nvSpPr>
        <p:spPr/>
        <p:txBody>
          <a:bodyPr/>
          <a:lstStyle/>
          <a:p>
            <a:r>
              <a:rPr lang="en-US" smtClean="0"/>
              <a:t>Spring 2012 -- Lecture #6</a:t>
            </a:r>
            <a:endParaRPr lang="en-US" dirty="0"/>
          </a:p>
        </p:txBody>
      </p:sp>
      <p:sp>
        <p:nvSpPr>
          <p:cNvPr id="6" name="灯片编号占位符 5"/>
          <p:cNvSpPr>
            <a:spLocks noGrp="1"/>
          </p:cNvSpPr>
          <p:nvPr>
            <p:ph type="sldNum" sz="quarter" idx="12"/>
          </p:nvPr>
        </p:nvSpPr>
        <p:spPr/>
        <p:txBody>
          <a:bodyPr/>
          <a:lstStyle/>
          <a:p>
            <a:fld id="{3CC63E4C-4642-794D-A2FD-70F6B81535F5}" type="slidenum">
              <a:rPr lang="en-US" smtClean="0"/>
              <a:pPr/>
              <a:t>9</a:t>
            </a:fld>
            <a:endParaRPr lang="en-US"/>
          </a:p>
        </p:txBody>
      </p:sp>
    </p:spTree>
    <p:extLst>
      <p:ext uri="{BB962C8B-B14F-4D97-AF65-F5344CB8AC3E}">
        <p14:creationId xmlns:p14="http://schemas.microsoft.com/office/powerpoint/2010/main" val="2713579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2801</TotalTime>
  <Words>2252</Words>
  <Application>Microsoft Office PowerPoint</Application>
  <PresentationFormat>全屏显示(4:3)</PresentationFormat>
  <Paragraphs>208</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Template</vt:lpstr>
      <vt:lpstr>Suggested Project Topics</vt:lpstr>
      <vt:lpstr>General Comments</vt:lpstr>
      <vt:lpstr>Comparison of User-Space Scheduling Packages</vt:lpstr>
      <vt:lpstr>RT-Scheduling Simulators</vt:lpstr>
      <vt:lpstr>RT Scheduling Algorithms in TrueTime</vt:lpstr>
      <vt:lpstr>Real-Time GPU Scheduling</vt:lpstr>
      <vt:lpstr>RT Interrupt Handling in RT Linux</vt:lpstr>
      <vt:lpstr>Control Flow Integrity (CFI) Algorithms</vt:lpstr>
      <vt:lpstr>Use of Scripting Languages in RT Systems</vt:lpstr>
      <vt:lpstr>UPPAAL-based Static Scheduling</vt:lpstr>
      <vt:lpstr>UPPAAL-TIGA for Scheduling w/ Uncertainties </vt:lpstr>
      <vt:lpstr>Model-Checking for WCET Analysis</vt:lpstr>
      <vt:lpstr>WCET Analysis for OS Code (SELinux/SEAndroid) </vt:lpstr>
      <vt:lpstr>LLVM as Frontend for WCET Analysis</vt:lpstr>
      <vt:lpstr>Modeling of Non-Volatile Memory Systems (NVM) within GEM5</vt:lpstr>
      <vt:lpstr>Instrumentation and Fault Injection of AUTOSAR OS</vt:lpstr>
      <vt:lpstr>Fault Injection within CANoe</vt:lpstr>
      <vt:lpstr>PowerPoint 演示文稿</vt:lpstr>
      <vt:lpstr>Use the GUI to inject various faults in CANoe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 Caches</dc:title>
  <dc:creator>sam</dc:creator>
  <cp:lastModifiedBy>sam</cp:lastModifiedBy>
  <cp:revision>331</cp:revision>
  <cp:lastPrinted>2011-02-23T00:18:43Z</cp:lastPrinted>
  <dcterms:created xsi:type="dcterms:W3CDTF">2012-02-22T08:42:48Z</dcterms:created>
  <dcterms:modified xsi:type="dcterms:W3CDTF">2012-10-10T11:57:05Z</dcterms:modified>
</cp:coreProperties>
</file>