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4"/>
    <p:sldMasterId id="2147483729" r:id="rId5"/>
  </p:sldMasterIdLst>
  <p:notesMasterIdLst>
    <p:notesMasterId r:id="rId122"/>
  </p:notesMasterIdLst>
  <p:handoutMasterIdLst>
    <p:handoutMasterId r:id="rId123"/>
  </p:handoutMasterIdLst>
  <p:sldIdLst>
    <p:sldId id="340" r:id="rId6"/>
    <p:sldId id="341" r:id="rId7"/>
    <p:sldId id="342" r:id="rId8"/>
    <p:sldId id="343" r:id="rId9"/>
    <p:sldId id="344" r:id="rId10"/>
    <p:sldId id="345" r:id="rId11"/>
    <p:sldId id="346" r:id="rId12"/>
    <p:sldId id="347" r:id="rId13"/>
    <p:sldId id="348" r:id="rId14"/>
    <p:sldId id="349" r:id="rId15"/>
    <p:sldId id="483" r:id="rId16"/>
    <p:sldId id="487" r:id="rId17"/>
    <p:sldId id="488" r:id="rId18"/>
    <p:sldId id="489" r:id="rId19"/>
    <p:sldId id="490" r:id="rId20"/>
    <p:sldId id="494" r:id="rId21"/>
    <p:sldId id="495" r:id="rId22"/>
    <p:sldId id="496" r:id="rId23"/>
    <p:sldId id="497" r:id="rId24"/>
    <p:sldId id="498" r:id="rId25"/>
    <p:sldId id="499" r:id="rId26"/>
    <p:sldId id="500" r:id="rId27"/>
    <p:sldId id="501" r:id="rId28"/>
    <p:sldId id="502" r:id="rId29"/>
    <p:sldId id="503" r:id="rId30"/>
    <p:sldId id="504" r:id="rId31"/>
    <p:sldId id="505" r:id="rId32"/>
    <p:sldId id="506" r:id="rId33"/>
    <p:sldId id="507" r:id="rId34"/>
    <p:sldId id="508" r:id="rId35"/>
    <p:sldId id="457" r:id="rId36"/>
    <p:sldId id="350" r:id="rId37"/>
    <p:sldId id="351" r:id="rId38"/>
    <p:sldId id="352" r:id="rId39"/>
    <p:sldId id="353" r:id="rId40"/>
    <p:sldId id="354" r:id="rId41"/>
    <p:sldId id="355" r:id="rId42"/>
    <p:sldId id="456" r:id="rId43"/>
    <p:sldId id="484" r:id="rId44"/>
    <p:sldId id="485" r:id="rId45"/>
    <p:sldId id="356" r:id="rId46"/>
    <p:sldId id="357" r:id="rId47"/>
    <p:sldId id="358" r:id="rId48"/>
    <p:sldId id="359" r:id="rId49"/>
    <p:sldId id="360" r:id="rId50"/>
    <p:sldId id="361" r:id="rId51"/>
    <p:sldId id="362" r:id="rId52"/>
    <p:sldId id="363" r:id="rId53"/>
    <p:sldId id="364" r:id="rId54"/>
    <p:sldId id="530" r:id="rId55"/>
    <p:sldId id="365" r:id="rId56"/>
    <p:sldId id="529" r:id="rId57"/>
    <p:sldId id="461" r:id="rId58"/>
    <p:sldId id="462" r:id="rId59"/>
    <p:sldId id="463" r:id="rId60"/>
    <p:sldId id="464" r:id="rId61"/>
    <p:sldId id="465" r:id="rId62"/>
    <p:sldId id="466" r:id="rId63"/>
    <p:sldId id="468" r:id="rId64"/>
    <p:sldId id="469" r:id="rId65"/>
    <p:sldId id="486" r:id="rId66"/>
    <p:sldId id="470" r:id="rId67"/>
    <p:sldId id="471" r:id="rId68"/>
    <p:sldId id="472" r:id="rId69"/>
    <p:sldId id="473" r:id="rId70"/>
    <p:sldId id="474" r:id="rId71"/>
    <p:sldId id="476" r:id="rId72"/>
    <p:sldId id="477" r:id="rId73"/>
    <p:sldId id="478" r:id="rId74"/>
    <p:sldId id="479" r:id="rId75"/>
    <p:sldId id="480" r:id="rId76"/>
    <p:sldId id="481" r:id="rId77"/>
    <p:sldId id="482" r:id="rId78"/>
    <p:sldId id="454" r:id="rId79"/>
    <p:sldId id="397" r:id="rId80"/>
    <p:sldId id="398" r:id="rId81"/>
    <p:sldId id="400" r:id="rId82"/>
    <p:sldId id="401" r:id="rId83"/>
    <p:sldId id="402" r:id="rId84"/>
    <p:sldId id="403" r:id="rId85"/>
    <p:sldId id="404" r:id="rId86"/>
    <p:sldId id="405" r:id="rId87"/>
    <p:sldId id="406" r:id="rId88"/>
    <p:sldId id="407" r:id="rId89"/>
    <p:sldId id="408" r:id="rId90"/>
    <p:sldId id="410" r:id="rId91"/>
    <p:sldId id="411" r:id="rId92"/>
    <p:sldId id="412" r:id="rId93"/>
    <p:sldId id="413" r:id="rId94"/>
    <p:sldId id="414" r:id="rId95"/>
    <p:sldId id="415" r:id="rId96"/>
    <p:sldId id="416" r:id="rId97"/>
    <p:sldId id="417" r:id="rId98"/>
    <p:sldId id="433" r:id="rId99"/>
    <p:sldId id="434" r:id="rId100"/>
    <p:sldId id="435" r:id="rId101"/>
    <p:sldId id="448" r:id="rId102"/>
    <p:sldId id="450" r:id="rId103"/>
    <p:sldId id="531" r:id="rId104"/>
    <p:sldId id="532" r:id="rId105"/>
    <p:sldId id="533" r:id="rId106"/>
    <p:sldId id="534" r:id="rId107"/>
    <p:sldId id="535" r:id="rId108"/>
    <p:sldId id="536" r:id="rId109"/>
    <p:sldId id="537" r:id="rId110"/>
    <p:sldId id="538" r:id="rId111"/>
    <p:sldId id="539" r:id="rId112"/>
    <p:sldId id="540" r:id="rId113"/>
    <p:sldId id="541" r:id="rId114"/>
    <p:sldId id="542" r:id="rId115"/>
    <p:sldId id="543" r:id="rId116"/>
    <p:sldId id="544" r:id="rId117"/>
    <p:sldId id="545" r:id="rId118"/>
    <p:sldId id="546" r:id="rId119"/>
    <p:sldId id="547" r:id="rId120"/>
    <p:sldId id="548" r:id="rId121"/>
  </p:sldIdLst>
  <p:sldSz cx="9144000" cy="6858000" type="screen4x3"/>
  <p:notesSz cx="6997700" cy="9283700"/>
  <p:defaultTextStyle>
    <a:defPPr>
      <a:defRPr lang="en-US"/>
    </a:defPPr>
    <a:lvl1pPr algn="ctr" rtl="0" fontAlgn="base">
      <a:spcBef>
        <a:spcPct val="0"/>
      </a:spcBef>
      <a:spcAft>
        <a:spcPct val="40000"/>
      </a:spcAft>
      <a:defRPr sz="2400" kern="1200">
        <a:solidFill>
          <a:srgbClr val="0095D3"/>
        </a:solidFill>
        <a:latin typeface="Arial" charset="0"/>
        <a:ea typeface="ＭＳ Ｐゴシック" pitchFamily="34" charset="-128"/>
        <a:cs typeface="+mn-cs"/>
      </a:defRPr>
    </a:lvl1pPr>
    <a:lvl2pPr marL="457200" algn="ctr" rtl="0" fontAlgn="base">
      <a:spcBef>
        <a:spcPct val="0"/>
      </a:spcBef>
      <a:spcAft>
        <a:spcPct val="40000"/>
      </a:spcAft>
      <a:defRPr sz="2400" kern="1200">
        <a:solidFill>
          <a:srgbClr val="0095D3"/>
        </a:solidFill>
        <a:latin typeface="Arial" charset="0"/>
        <a:ea typeface="ＭＳ Ｐゴシック" pitchFamily="34" charset="-128"/>
        <a:cs typeface="+mn-cs"/>
      </a:defRPr>
    </a:lvl2pPr>
    <a:lvl3pPr marL="914400" algn="ctr" rtl="0" fontAlgn="base">
      <a:spcBef>
        <a:spcPct val="0"/>
      </a:spcBef>
      <a:spcAft>
        <a:spcPct val="40000"/>
      </a:spcAft>
      <a:defRPr sz="2400" kern="1200">
        <a:solidFill>
          <a:srgbClr val="0095D3"/>
        </a:solidFill>
        <a:latin typeface="Arial" charset="0"/>
        <a:ea typeface="ＭＳ Ｐゴシック" pitchFamily="34" charset="-128"/>
        <a:cs typeface="+mn-cs"/>
      </a:defRPr>
    </a:lvl3pPr>
    <a:lvl4pPr marL="1371600" algn="ctr" rtl="0" fontAlgn="base">
      <a:spcBef>
        <a:spcPct val="0"/>
      </a:spcBef>
      <a:spcAft>
        <a:spcPct val="40000"/>
      </a:spcAft>
      <a:defRPr sz="2400" kern="1200">
        <a:solidFill>
          <a:srgbClr val="0095D3"/>
        </a:solidFill>
        <a:latin typeface="Arial" charset="0"/>
        <a:ea typeface="ＭＳ Ｐゴシック" pitchFamily="34" charset="-128"/>
        <a:cs typeface="+mn-cs"/>
      </a:defRPr>
    </a:lvl4pPr>
    <a:lvl5pPr marL="1828800" algn="ctr" rtl="0" fontAlgn="base">
      <a:spcBef>
        <a:spcPct val="0"/>
      </a:spcBef>
      <a:spcAft>
        <a:spcPct val="40000"/>
      </a:spcAft>
      <a:defRPr sz="2400" kern="1200">
        <a:solidFill>
          <a:srgbClr val="0095D3"/>
        </a:solidFill>
        <a:latin typeface="Arial" charset="0"/>
        <a:ea typeface="ＭＳ Ｐゴシック" pitchFamily="34" charset="-128"/>
        <a:cs typeface="+mn-cs"/>
      </a:defRPr>
    </a:lvl5pPr>
    <a:lvl6pPr marL="2286000" algn="l" defTabSz="914400" rtl="0" eaLnBrk="1" latinLnBrk="0" hangingPunct="1">
      <a:defRPr sz="2400" kern="1200">
        <a:solidFill>
          <a:srgbClr val="0095D3"/>
        </a:solidFill>
        <a:latin typeface="Arial" charset="0"/>
        <a:ea typeface="ＭＳ Ｐゴシック" pitchFamily="34" charset="-128"/>
        <a:cs typeface="+mn-cs"/>
      </a:defRPr>
    </a:lvl6pPr>
    <a:lvl7pPr marL="2743200" algn="l" defTabSz="914400" rtl="0" eaLnBrk="1" latinLnBrk="0" hangingPunct="1">
      <a:defRPr sz="2400" kern="1200">
        <a:solidFill>
          <a:srgbClr val="0095D3"/>
        </a:solidFill>
        <a:latin typeface="Arial" charset="0"/>
        <a:ea typeface="ＭＳ Ｐゴシック" pitchFamily="34" charset="-128"/>
        <a:cs typeface="+mn-cs"/>
      </a:defRPr>
    </a:lvl7pPr>
    <a:lvl8pPr marL="3200400" algn="l" defTabSz="914400" rtl="0" eaLnBrk="1" latinLnBrk="0" hangingPunct="1">
      <a:defRPr sz="2400" kern="1200">
        <a:solidFill>
          <a:srgbClr val="0095D3"/>
        </a:solidFill>
        <a:latin typeface="Arial" charset="0"/>
        <a:ea typeface="ＭＳ Ｐゴシック" pitchFamily="34" charset="-128"/>
        <a:cs typeface="+mn-cs"/>
      </a:defRPr>
    </a:lvl8pPr>
    <a:lvl9pPr marL="3657600" algn="l" defTabSz="914400" rtl="0" eaLnBrk="1" latinLnBrk="0" hangingPunct="1">
      <a:defRPr sz="2400" kern="1200">
        <a:solidFill>
          <a:srgbClr val="0095D3"/>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2AEDC"/>
    <a:srgbClr val="ACE0F2"/>
    <a:srgbClr val="B3E3F3"/>
    <a:srgbClr val="61C0E0"/>
    <a:srgbClr val="59B1DD"/>
    <a:srgbClr val="68B9E0"/>
    <a:srgbClr val="808080"/>
    <a:srgbClr val="B9B8B9"/>
    <a:srgbClr val="1288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821" autoAdjust="0"/>
    <p:restoredTop sz="79490" autoAdjust="0"/>
  </p:normalViewPr>
  <p:slideViewPr>
    <p:cSldViewPr snapToGrid="0">
      <p:cViewPr varScale="1">
        <p:scale>
          <a:sx n="90" d="100"/>
          <a:sy n="90" d="100"/>
        </p:scale>
        <p:origin x="-2220" y="-108"/>
      </p:cViewPr>
      <p:guideLst>
        <p:guide orient="horz" pos="4143"/>
        <p:guide orient="horz" pos="3243"/>
        <p:guide orient="horz" pos="1112"/>
        <p:guide pos="2880"/>
        <p:guide pos="1747"/>
        <p:guide pos="5526"/>
        <p:guide pos="4650"/>
        <p:guide pos="3871"/>
      </p:guideLst>
    </p:cSldViewPr>
  </p:slideViewPr>
  <p:outlineViewPr>
    <p:cViewPr>
      <p:scale>
        <a:sx n="33" d="100"/>
        <a:sy n="33" d="100"/>
      </p:scale>
      <p:origin x="42" y="0"/>
    </p:cViewPr>
  </p:outlineViewPr>
  <p:notesTextViewPr>
    <p:cViewPr>
      <p:scale>
        <a:sx n="100" d="100"/>
        <a:sy n="100" d="100"/>
      </p:scale>
      <p:origin x="0" y="0"/>
    </p:cViewPr>
  </p:notesTextViewPr>
  <p:sorterViewPr>
    <p:cViewPr>
      <p:scale>
        <a:sx n="200" d="100"/>
        <a:sy n="200" d="100"/>
      </p:scale>
      <p:origin x="0" y="47280"/>
    </p:cViewPr>
  </p:sorterViewPr>
  <p:notesViewPr>
    <p:cSldViewPr snapToGrid="0">
      <p:cViewPr varScale="1">
        <p:scale>
          <a:sx n="82" d="100"/>
          <a:sy n="82" d="100"/>
        </p:scale>
        <p:origin x="-1758" y="-96"/>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handoutMaster" Target="handoutMasters/handoutMaster1.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slide" Target="slides/slide108.xml"/><Relationship Id="rId118" Type="http://schemas.openxmlformats.org/officeDocument/2006/relationships/slide" Target="slides/slide113.xml"/><Relationship Id="rId12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 Id="rId4"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3" y="3"/>
            <a:ext cx="3032337" cy="46418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a:p>
        </p:txBody>
      </p:sp>
      <p:sp>
        <p:nvSpPr>
          <p:cNvPr id="7171" name="Rectangle 3"/>
          <p:cNvSpPr>
            <a:spLocks noGrp="1" noChangeArrowheads="1"/>
          </p:cNvSpPr>
          <p:nvPr>
            <p:ph type="dt" sz="quarter" idx="1"/>
          </p:nvPr>
        </p:nvSpPr>
        <p:spPr bwMode="auto">
          <a:xfrm>
            <a:off x="3965363" y="3"/>
            <a:ext cx="3032337" cy="46418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r" eaLnBrk="0" hangingPunct="0">
              <a:spcAft>
                <a:spcPct val="0"/>
              </a:spcAft>
              <a:defRPr sz="1200">
                <a:solidFill>
                  <a:schemeClr val="tx1"/>
                </a:solidFill>
              </a:defRPr>
            </a:lvl1pPr>
          </a:lstStyle>
          <a:p>
            <a:pPr>
              <a:defRPr/>
            </a:pPr>
            <a:endParaRPr lang="en-US"/>
          </a:p>
        </p:txBody>
      </p:sp>
      <p:sp>
        <p:nvSpPr>
          <p:cNvPr id="7172" name="Rectangle 4"/>
          <p:cNvSpPr>
            <a:spLocks noGrp="1" noChangeArrowheads="1"/>
          </p:cNvSpPr>
          <p:nvPr>
            <p:ph type="ftr" sz="quarter" idx="2"/>
          </p:nvPr>
        </p:nvSpPr>
        <p:spPr bwMode="auto">
          <a:xfrm>
            <a:off x="3" y="8819518"/>
            <a:ext cx="3032337" cy="464185"/>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a:p>
        </p:txBody>
      </p:sp>
      <p:sp>
        <p:nvSpPr>
          <p:cNvPr id="7173" name="Rectangle 5"/>
          <p:cNvSpPr>
            <a:spLocks noGrp="1" noChangeArrowheads="1"/>
          </p:cNvSpPr>
          <p:nvPr>
            <p:ph type="sldNum" sz="quarter" idx="3"/>
          </p:nvPr>
        </p:nvSpPr>
        <p:spPr bwMode="auto">
          <a:xfrm>
            <a:off x="3965363" y="8819518"/>
            <a:ext cx="3032337" cy="464185"/>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r" eaLnBrk="0" hangingPunct="0">
              <a:spcAft>
                <a:spcPct val="0"/>
              </a:spcAft>
              <a:defRPr sz="1200">
                <a:solidFill>
                  <a:schemeClr val="tx1"/>
                </a:solidFill>
              </a:defRPr>
            </a:lvl1pPr>
          </a:lstStyle>
          <a:p>
            <a:pPr>
              <a:defRPr/>
            </a:pPr>
            <a:fld id="{6273D68B-0CA8-4788-90D5-2D086E039DB9}" type="slidenum">
              <a:rPr lang="en-US"/>
              <a:pPr>
                <a:defRPr/>
              </a:pPr>
              <a:t>‹#›</a:t>
            </a:fld>
            <a:endParaRPr lang="en-US"/>
          </a:p>
        </p:txBody>
      </p:sp>
    </p:spTree>
    <p:extLst>
      <p:ext uri="{BB962C8B-B14F-4D97-AF65-F5344CB8AC3E}">
        <p14:creationId xmlns:p14="http://schemas.microsoft.com/office/powerpoint/2010/main" val="2244014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3032337" cy="46418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a:p>
        </p:txBody>
      </p:sp>
      <p:sp>
        <p:nvSpPr>
          <p:cNvPr id="4099" name="Rectangle 3"/>
          <p:cNvSpPr>
            <a:spLocks noGrp="1" noChangeArrowheads="1"/>
          </p:cNvSpPr>
          <p:nvPr>
            <p:ph type="dt" idx="1"/>
          </p:nvPr>
        </p:nvSpPr>
        <p:spPr bwMode="auto">
          <a:xfrm>
            <a:off x="3965363" y="3"/>
            <a:ext cx="3032337" cy="46418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r" eaLnBrk="0" hangingPunct="0">
              <a:spcAft>
                <a:spcPct val="0"/>
              </a:spcAft>
              <a:defRPr sz="1200">
                <a:solidFill>
                  <a:schemeClr val="tx1"/>
                </a:solidFill>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77925" y="695325"/>
            <a:ext cx="4641850" cy="348138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33028" y="4409758"/>
            <a:ext cx="5131647" cy="417766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3" y="8819518"/>
            <a:ext cx="3032337" cy="464185"/>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dirty="0"/>
          </a:p>
        </p:txBody>
      </p:sp>
      <p:sp>
        <p:nvSpPr>
          <p:cNvPr id="4103" name="Rectangle 7"/>
          <p:cNvSpPr>
            <a:spLocks noGrp="1" noChangeArrowheads="1"/>
          </p:cNvSpPr>
          <p:nvPr>
            <p:ph type="sldNum" sz="quarter" idx="5"/>
          </p:nvPr>
        </p:nvSpPr>
        <p:spPr bwMode="auto">
          <a:xfrm>
            <a:off x="3965363" y="8819518"/>
            <a:ext cx="3032337" cy="464185"/>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r" eaLnBrk="0" hangingPunct="0">
              <a:spcAft>
                <a:spcPct val="0"/>
              </a:spcAft>
              <a:defRPr sz="1200">
                <a:solidFill>
                  <a:schemeClr val="tx1"/>
                </a:solidFill>
              </a:defRPr>
            </a:lvl1pPr>
          </a:lstStyle>
          <a:p>
            <a:pPr>
              <a:defRPr/>
            </a:pPr>
            <a:fld id="{30ED41AE-736E-48F5-8701-1355F6D9E97A}" type="slidenum">
              <a:rPr lang="en-US"/>
              <a:pPr>
                <a:defRPr/>
              </a:pPr>
              <a:t>‹#›</a:t>
            </a:fld>
            <a:endParaRPr lang="en-US"/>
          </a:p>
        </p:txBody>
      </p:sp>
    </p:spTree>
    <p:extLst>
      <p:ext uri="{BB962C8B-B14F-4D97-AF65-F5344CB8AC3E}">
        <p14:creationId xmlns:p14="http://schemas.microsoft.com/office/powerpoint/2010/main" val="1200279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96259" name="Rectangle 5"/>
          <p:cNvSpPr>
            <a:spLocks noGrp="1" noChangeArrowheads="1"/>
          </p:cNvSpPr>
          <p:nvPr>
            <p:ph type="sldNum" sz="quarter" idx="5"/>
          </p:nvPr>
        </p:nvSpPr>
        <p:spPr>
          <a:noFill/>
        </p:spPr>
        <p:txBody>
          <a:bodyPr/>
          <a:lstStyle/>
          <a:p>
            <a:fld id="{6B15912A-14BE-445A-8676-C77DE7C02D50}" type="slidenum">
              <a:rPr lang="en-US" altLang="zh-CN"/>
              <a:pPr/>
              <a:t>14</a:t>
            </a:fld>
            <a:endParaRPr lang="en-US" altLang="zh-CN"/>
          </a:p>
        </p:txBody>
      </p:sp>
      <p:sp>
        <p:nvSpPr>
          <p:cNvPr id="96260" name="Rectangle 2"/>
          <p:cNvSpPr>
            <a:spLocks noGrp="1" noRot="1" noChangeAspect="1" noChangeArrowheads="1" noTextEdit="1"/>
          </p:cNvSpPr>
          <p:nvPr>
            <p:ph type="sldImg"/>
          </p:nvPr>
        </p:nvSpPr>
        <p:spPr>
          <a:xfrm>
            <a:off x="1439863" y="892175"/>
            <a:ext cx="4119562" cy="3090863"/>
          </a:xfrm>
          <a:ln/>
        </p:spPr>
      </p:sp>
      <p:sp>
        <p:nvSpPr>
          <p:cNvPr id="96261"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pPr eaLnBrk="1" hangingPunct="1"/>
            <a:fld id="{EC790466-6ABF-4BFC-A4A8-F2EDAC796160}" type="slidenum">
              <a:rPr kumimoji="1" lang="en-US" altLang="ko-KR" sz="1300">
                <a:latin typeface="굴림" pitchFamily="34" charset="-127"/>
                <a:ea typeface="굴림" pitchFamily="34" charset="-127"/>
              </a:rPr>
              <a:pPr eaLnBrk="1" hangingPunct="1"/>
              <a:t>15</a:t>
            </a:fld>
            <a:endParaRPr kumimoji="1" lang="en-US" altLang="ko-KR" sz="1300" dirty="0">
              <a:latin typeface="굴림" pitchFamily="34" charset="-127"/>
              <a:ea typeface="굴림" pitchFamily="34" charset="-127"/>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pPr eaLnBrk="1" hangingPunct="1"/>
            <a:fld id="{91DB36A4-79C6-464E-B8ED-BBFEF539C234}" type="slidenum">
              <a:rPr kumimoji="1" lang="en-US" altLang="ko-KR" sz="1300">
                <a:latin typeface="굴림" pitchFamily="34" charset="-127"/>
                <a:ea typeface="굴림" pitchFamily="34" charset="-127"/>
              </a:rPr>
              <a:pPr eaLnBrk="1" hangingPunct="1"/>
              <a:t>16</a:t>
            </a:fld>
            <a:endParaRPr kumimoji="1" lang="en-US" altLang="ko-KR" sz="1300" dirty="0">
              <a:latin typeface="굴림" pitchFamily="34" charset="-127"/>
              <a:ea typeface="굴림" pitchFamily="34" charset="-127"/>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pPr eaLnBrk="1" hangingPunct="1"/>
            <a:fld id="{E163C6AC-5C65-40A2-A1E2-3847E9406199}" type="slidenum">
              <a:rPr kumimoji="1" lang="en-US" altLang="ko-KR" sz="1300">
                <a:latin typeface="굴림" pitchFamily="34" charset="-127"/>
                <a:ea typeface="굴림" pitchFamily="34" charset="-127"/>
              </a:rPr>
              <a:pPr eaLnBrk="1" hangingPunct="1"/>
              <a:t>17</a:t>
            </a:fld>
            <a:endParaRPr kumimoji="1" lang="en-US" altLang="ko-KR" sz="1300" dirty="0">
              <a:latin typeface="굴림" pitchFamily="34" charset="-127"/>
              <a:ea typeface="굴림" pitchFamily="34" charset="-127"/>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pPr eaLnBrk="1" hangingPunct="1"/>
            <a:fld id="{9E9E8519-7F93-413D-8035-768FBA319D18}" type="slidenum">
              <a:rPr kumimoji="1" lang="en-US" altLang="ko-KR" sz="1300">
                <a:latin typeface="굴림" pitchFamily="34" charset="-127"/>
                <a:ea typeface="굴림" pitchFamily="34" charset="-127"/>
              </a:rPr>
              <a:pPr eaLnBrk="1" hangingPunct="1"/>
              <a:t>18</a:t>
            </a:fld>
            <a:endParaRPr kumimoji="1" lang="en-US" altLang="ko-KR" sz="1300" dirty="0">
              <a:latin typeface="굴림" pitchFamily="34" charset="-127"/>
              <a:ea typeface="굴림" pitchFamily="34" charset="-127"/>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pPr eaLnBrk="1" hangingPunct="1"/>
            <a:fld id="{4B6653C6-9AB1-48B0-AD06-FA6B7366ABFD}" type="slidenum">
              <a:rPr kumimoji="1" lang="en-US" altLang="ko-KR" sz="1300">
                <a:latin typeface="굴림" pitchFamily="34" charset="-127"/>
                <a:ea typeface="굴림" pitchFamily="34" charset="-127"/>
              </a:rPr>
              <a:pPr eaLnBrk="1" hangingPunct="1"/>
              <a:t>19</a:t>
            </a:fld>
            <a:endParaRPr kumimoji="1" lang="en-US" altLang="ko-KR" sz="1300" dirty="0">
              <a:latin typeface="굴림" pitchFamily="34" charset="-127"/>
              <a:ea typeface="굴림" pitchFamily="34" charset="-127"/>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pPr eaLnBrk="1" hangingPunct="1"/>
            <a:fld id="{3E673B15-0AE4-4333-98D1-3E2BA3AC1DE1}" type="slidenum">
              <a:rPr kumimoji="1" lang="en-US" altLang="ko-KR" sz="1300">
                <a:latin typeface="굴림" pitchFamily="34" charset="-127"/>
                <a:ea typeface="굴림" pitchFamily="34" charset="-127"/>
              </a:rPr>
              <a:pPr eaLnBrk="1" hangingPunct="1"/>
              <a:t>20</a:t>
            </a:fld>
            <a:endParaRPr kumimoji="1" lang="en-US" altLang="ko-KR" sz="1300" dirty="0">
              <a:latin typeface="굴림" pitchFamily="34" charset="-127"/>
              <a:ea typeface="굴림" pitchFamily="34" charset="-127"/>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pPr eaLnBrk="1" hangingPunct="1"/>
            <a:fld id="{5FAF1154-3B36-4CDD-A7CB-1B47A6F75B9F}" type="slidenum">
              <a:rPr kumimoji="1" lang="en-US" altLang="ko-KR" sz="1300">
                <a:latin typeface="굴림" pitchFamily="34" charset="-127"/>
                <a:ea typeface="굴림" pitchFamily="34" charset="-127"/>
              </a:rPr>
              <a:pPr eaLnBrk="1" hangingPunct="1"/>
              <a:t>21</a:t>
            </a:fld>
            <a:endParaRPr kumimoji="1" lang="en-US" altLang="ko-KR" sz="1300" dirty="0">
              <a:latin typeface="굴림" pitchFamily="34" charset="-127"/>
              <a:ea typeface="굴림" pitchFamily="34" charset="-127"/>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pPr eaLnBrk="1" hangingPunct="1"/>
            <a:fld id="{3BB331DF-788E-4EA9-8664-88612E56CADC}" type="slidenum">
              <a:rPr kumimoji="1" lang="en-US" altLang="ko-KR" sz="1300">
                <a:latin typeface="굴림" pitchFamily="34" charset="-127"/>
                <a:ea typeface="굴림" pitchFamily="34" charset="-127"/>
              </a:rPr>
              <a:pPr eaLnBrk="1" hangingPunct="1"/>
              <a:t>22</a:t>
            </a:fld>
            <a:endParaRPr kumimoji="1" lang="en-US" altLang="ko-KR" sz="1300" dirty="0">
              <a:latin typeface="굴림" pitchFamily="34" charset="-127"/>
              <a:ea typeface="굴림" pitchFamily="34" charset="-127"/>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pPr eaLnBrk="1" hangingPunct="1"/>
            <a:fld id="{4961FAAF-3AD6-435D-8FB2-E483A08B7D5B}" type="slidenum">
              <a:rPr kumimoji="1" lang="en-US" altLang="ko-KR" sz="1300">
                <a:latin typeface="굴림" pitchFamily="34" charset="-127"/>
                <a:ea typeface="굴림" pitchFamily="34" charset="-127"/>
              </a:rPr>
              <a:pPr eaLnBrk="1" hangingPunct="1"/>
              <a:t>23</a:t>
            </a:fld>
            <a:endParaRPr kumimoji="1" lang="en-US" altLang="ko-KR" sz="1300" dirty="0">
              <a:latin typeface="굴림" pitchFamily="34" charset="-127"/>
              <a:ea typeface="굴림" pitchFamily="34" charset="-127"/>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pPr eaLnBrk="1" hangingPunct="1"/>
            <a:fld id="{15B4E4D7-C353-4FA8-A2F8-48D4BD557910}" type="slidenum">
              <a:rPr kumimoji="1" lang="en-US" altLang="ko-KR" sz="1300">
                <a:latin typeface="굴림" pitchFamily="34" charset="-127"/>
                <a:ea typeface="굴림" pitchFamily="34" charset="-127"/>
              </a:rPr>
              <a:pPr eaLnBrk="1" hangingPunct="1"/>
              <a:t>24</a:t>
            </a:fld>
            <a:endParaRPr kumimoji="1" lang="en-US" altLang="ko-KR" sz="1300" dirty="0">
              <a:latin typeface="굴림" pitchFamily="34" charset="-127"/>
              <a:ea typeface="굴림" pitchFamily="34" charset="-127"/>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pPr eaLnBrk="1" hangingPunct="1"/>
            <a:fld id="{035BB0F5-2568-45E7-A31C-FEE64F47F2D2}" type="slidenum">
              <a:rPr kumimoji="1" lang="en-US" altLang="ko-KR" sz="1300">
                <a:latin typeface="굴림" pitchFamily="34" charset="-127"/>
                <a:ea typeface="굴림" pitchFamily="34" charset="-127"/>
              </a:rPr>
              <a:pPr eaLnBrk="1" hangingPunct="1"/>
              <a:t>25</a:t>
            </a:fld>
            <a:endParaRPr kumimoji="1" lang="en-US" altLang="ko-KR" sz="1300" dirty="0">
              <a:latin typeface="굴림" pitchFamily="34" charset="-127"/>
              <a:ea typeface="굴림" pitchFamily="34" charset="-127"/>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pPr eaLnBrk="1" hangingPunct="1"/>
            <a:fld id="{87B7025C-6275-47B2-ACC5-C23DCCCDE978}" type="slidenum">
              <a:rPr kumimoji="1" lang="en-US" altLang="ko-KR" sz="1300">
                <a:latin typeface="굴림" pitchFamily="34" charset="-127"/>
                <a:ea typeface="굴림" pitchFamily="34" charset="-127"/>
              </a:rPr>
              <a:pPr eaLnBrk="1" hangingPunct="1"/>
              <a:t>26</a:t>
            </a:fld>
            <a:endParaRPr kumimoji="1" lang="en-US" altLang="ko-KR" sz="1300" dirty="0">
              <a:latin typeface="굴림" pitchFamily="34" charset="-127"/>
              <a:ea typeface="굴림" pitchFamily="34" charset="-127"/>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pPr eaLnBrk="1" hangingPunct="1"/>
            <a:fld id="{134ECAA8-5593-424D-9E7E-163305F908A7}" type="slidenum">
              <a:rPr kumimoji="1" lang="en-US" altLang="ko-KR" sz="1300">
                <a:latin typeface="굴림" pitchFamily="34" charset="-127"/>
                <a:ea typeface="굴림" pitchFamily="34" charset="-127"/>
              </a:rPr>
              <a:pPr eaLnBrk="1" hangingPunct="1"/>
              <a:t>27</a:t>
            </a:fld>
            <a:endParaRPr kumimoji="1" lang="en-US" altLang="ko-KR" sz="1300" dirty="0">
              <a:latin typeface="굴림" pitchFamily="34" charset="-127"/>
              <a:ea typeface="굴림" pitchFamily="34" charset="-127"/>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13667" name="Rectangle 5"/>
          <p:cNvSpPr>
            <a:spLocks noGrp="1" noChangeArrowheads="1"/>
          </p:cNvSpPr>
          <p:nvPr>
            <p:ph type="sldNum" sz="quarter" idx="5"/>
          </p:nvPr>
        </p:nvSpPr>
        <p:spPr>
          <a:noFill/>
        </p:spPr>
        <p:txBody>
          <a:bodyPr/>
          <a:lstStyle/>
          <a:p>
            <a:fld id="{DB477FA7-0D9F-4570-A743-78F68DFA7426}" type="slidenum">
              <a:rPr lang="en-US" altLang="zh-CN"/>
              <a:pPr/>
              <a:t>28</a:t>
            </a:fld>
            <a:endParaRPr lang="en-US" altLang="zh-CN"/>
          </a:p>
        </p:txBody>
      </p:sp>
      <p:sp>
        <p:nvSpPr>
          <p:cNvPr id="113668" name="Rectangle 2"/>
          <p:cNvSpPr>
            <a:spLocks noGrp="1" noRot="1" noChangeAspect="1" noChangeArrowheads="1" noTextEdit="1"/>
          </p:cNvSpPr>
          <p:nvPr>
            <p:ph type="sldImg"/>
          </p:nvPr>
        </p:nvSpPr>
        <p:spPr>
          <a:xfrm>
            <a:off x="1439863" y="892175"/>
            <a:ext cx="4119562" cy="3090863"/>
          </a:xfrm>
          <a:ln/>
        </p:spPr>
      </p:sp>
      <p:sp>
        <p:nvSpPr>
          <p:cNvPr id="113669"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14691" name="Rectangle 5"/>
          <p:cNvSpPr>
            <a:spLocks noGrp="1" noChangeArrowheads="1"/>
          </p:cNvSpPr>
          <p:nvPr>
            <p:ph type="sldNum" sz="quarter" idx="5"/>
          </p:nvPr>
        </p:nvSpPr>
        <p:spPr>
          <a:noFill/>
        </p:spPr>
        <p:txBody>
          <a:bodyPr/>
          <a:lstStyle/>
          <a:p>
            <a:fld id="{3114E35D-B4E1-4E8A-A5AF-F96D584251BD}" type="slidenum">
              <a:rPr lang="en-US" altLang="zh-CN"/>
              <a:pPr/>
              <a:t>29</a:t>
            </a:fld>
            <a:endParaRPr lang="en-US" altLang="zh-CN"/>
          </a:p>
        </p:txBody>
      </p:sp>
      <p:sp>
        <p:nvSpPr>
          <p:cNvPr id="114692" name="Rectangle 2"/>
          <p:cNvSpPr>
            <a:spLocks noGrp="1" noRot="1" noChangeAspect="1" noChangeArrowheads="1" noTextEdit="1"/>
          </p:cNvSpPr>
          <p:nvPr>
            <p:ph type="sldImg"/>
          </p:nvPr>
        </p:nvSpPr>
        <p:spPr>
          <a:xfrm>
            <a:off x="1439863" y="892175"/>
            <a:ext cx="4119562" cy="3090863"/>
          </a:xfrm>
          <a:ln/>
        </p:spPr>
      </p:sp>
      <p:sp>
        <p:nvSpPr>
          <p:cNvPr id="114693"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15715" name="Rectangle 5"/>
          <p:cNvSpPr>
            <a:spLocks noGrp="1" noChangeArrowheads="1"/>
          </p:cNvSpPr>
          <p:nvPr>
            <p:ph type="sldNum" sz="quarter" idx="5"/>
          </p:nvPr>
        </p:nvSpPr>
        <p:spPr>
          <a:noFill/>
        </p:spPr>
        <p:txBody>
          <a:bodyPr/>
          <a:lstStyle/>
          <a:p>
            <a:fld id="{F00FA44F-35B2-47EB-B5F3-E11E2F445C0C}" type="slidenum">
              <a:rPr lang="en-US" altLang="zh-CN"/>
              <a:pPr/>
              <a:t>30</a:t>
            </a:fld>
            <a:endParaRPr lang="en-US" altLang="zh-CN"/>
          </a:p>
        </p:txBody>
      </p:sp>
      <p:sp>
        <p:nvSpPr>
          <p:cNvPr id="115716" name="Rectangle 2"/>
          <p:cNvSpPr>
            <a:spLocks noGrp="1" noRot="1" noChangeAspect="1" noChangeArrowheads="1" noTextEdit="1"/>
          </p:cNvSpPr>
          <p:nvPr>
            <p:ph type="sldImg"/>
          </p:nvPr>
        </p:nvSpPr>
        <p:spPr>
          <a:xfrm>
            <a:off x="1439863" y="892175"/>
            <a:ext cx="4119562" cy="3090863"/>
          </a:xfrm>
          <a:ln/>
        </p:spPr>
      </p:sp>
      <p:sp>
        <p:nvSpPr>
          <p:cNvPr id="115717"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Direct execution</a:t>
            </a:r>
          </a:p>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Virtual</a:t>
            </a:r>
            <a:r>
              <a:rPr lang="en-US" baseline="0" dirty="0" smtClean="0"/>
              <a:t> systems</a:t>
            </a:r>
          </a:p>
          <a:p>
            <a:pPr>
              <a:buFontTx/>
              <a:buChar char="-"/>
            </a:pPr>
            <a:r>
              <a:rPr lang="en-US" baseline="0" dirty="0" smtClean="0"/>
              <a:t> Abstract physical components/details using logical objects</a:t>
            </a:r>
          </a:p>
          <a:p>
            <a:pPr>
              <a:buFontTx/>
              <a:buChar char="-"/>
            </a:pPr>
            <a:r>
              <a:rPr lang="en-US" baseline="0" dirty="0" smtClean="0"/>
              <a:t> Dynamically bind logical objects to physical configurations</a:t>
            </a:r>
            <a:endParaRPr lang="en-US" dirty="0" smtClean="0"/>
          </a:p>
          <a:p>
            <a:endParaRPr lang="en-US" dirty="0" smtClean="0"/>
          </a:p>
          <a:p>
            <a:r>
              <a:rPr lang="en-US" dirty="0" smtClean="0"/>
              <a:t>This</a:t>
            </a:r>
            <a:r>
              <a:rPr lang="en-US" baseline="0" dirty="0" smtClean="0"/>
              <a:t> talk will be concentrating system virtualization.</a:t>
            </a:r>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Again another operational definition. This idea behind strictly virtualizable</a:t>
            </a:r>
            <a:r>
              <a:rPr lang="en-US" baseline="0" dirty="0" smtClean="0"/>
              <a:t> is the whether trap and emulate will work. </a:t>
            </a:r>
          </a:p>
          <a:p>
            <a:endParaRPr lang="en-US" baseline="0" dirty="0" smtClean="0"/>
          </a:p>
          <a:p>
            <a:r>
              <a:rPr lang="en-US" baseline="0" dirty="0" smtClean="0"/>
              <a:t>The x86 is not strictly virtualizable. One reason is the </a:t>
            </a:r>
            <a:r>
              <a:rPr lang="en-US" baseline="0" dirty="0" err="1" smtClean="0"/>
              <a:t>popf</a:t>
            </a:r>
            <a:r>
              <a:rPr lang="en-US" baseline="0" dirty="0" smtClean="0"/>
              <a:t> instruction. </a:t>
            </a:r>
            <a:r>
              <a:rPr lang="en-US" baseline="0" dirty="0" err="1" smtClean="0"/>
              <a:t>popf</a:t>
            </a:r>
            <a:r>
              <a:rPr lang="en-US" baseline="0" dirty="0" smtClean="0"/>
              <a:t> takes a word off the stack and puts in into the flags register. One flag in that register is the interrupt enable flag. At system level the flag is updated by </a:t>
            </a:r>
            <a:r>
              <a:rPr lang="en-US" baseline="0" dirty="0" err="1" smtClean="0"/>
              <a:t>popf</a:t>
            </a:r>
            <a:r>
              <a:rPr lang="en-US" baseline="0" dirty="0" smtClean="0"/>
              <a:t>. When the designers of the x86 introduced user mode they realized that modifications of this flag by the user would break the OS. So they solved this by silently dropping updates to the IF at user level. This works for OS’s put breaks VMMs. When a VMM runs the OS by boosting it into user level all modifications the OS make to the IF are silently dropped and the VMM looses track of whether the OS </a:t>
            </a:r>
            <a:r>
              <a:rPr lang="en-US" baseline="0" dirty="0" err="1" smtClean="0"/>
              <a:t>whats</a:t>
            </a:r>
            <a:r>
              <a:rPr lang="en-US" baseline="0" dirty="0" smtClean="0"/>
              <a:t> interrupts to be enabled or disabled. The way to do this would be to make </a:t>
            </a:r>
            <a:r>
              <a:rPr lang="en-US" baseline="0" dirty="0" err="1" smtClean="0"/>
              <a:t>popf</a:t>
            </a:r>
            <a:r>
              <a:rPr lang="en-US" baseline="0" dirty="0" smtClean="0"/>
              <a:t> trap, or better yet make </a:t>
            </a:r>
            <a:r>
              <a:rPr lang="en-US" baseline="0" dirty="0" err="1" smtClean="0"/>
              <a:t>popf’s</a:t>
            </a:r>
            <a:r>
              <a:rPr lang="en-US" baseline="0" dirty="0" smtClean="0"/>
              <a:t> that modify IF to trap.</a:t>
            </a:r>
          </a:p>
          <a:p>
            <a:endParaRPr lang="en-US" baseline="0" dirty="0" smtClean="0"/>
          </a:p>
          <a:p>
            <a:r>
              <a:rPr lang="en-US" baseline="0" dirty="0" smtClean="0"/>
              <a:t>Note that these conditions are necessary but not sufficient. For example on the x86 there are several other reasons why trap and emulate will not work.</a:t>
            </a:r>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Dynamic binary</a:t>
            </a:r>
            <a:r>
              <a:rPr lang="en-US" baseline="0" dirty="0" smtClean="0"/>
              <a:t> translation is used in virtualizing the CPU by translating potentially dangerous (or non-virtualizable) instruction sequences one-by-one into safe instruction sequences. </a:t>
            </a:r>
          </a:p>
          <a:p>
            <a:endParaRPr lang="en-US" baseline="0" dirty="0" smtClean="0"/>
          </a:p>
          <a:p>
            <a:r>
              <a:rPr lang="en-US" baseline="0" dirty="0" smtClean="0"/>
              <a:t> It works like this:</a:t>
            </a:r>
          </a:p>
          <a:p>
            <a:endParaRPr lang="en-US" baseline="0" dirty="0" smtClean="0"/>
          </a:p>
          <a:p>
            <a:pPr marL="232578" indent="-232578">
              <a:buFont typeface="+mj-lt"/>
              <a:buAutoNum type="arabicPeriod"/>
            </a:pPr>
            <a:r>
              <a:rPr lang="en-US" baseline="0" dirty="0" smtClean="0"/>
              <a:t>The monitor inspects the next sequence of instructions. An instruction sequence is typically defined as the next basic block, that is all instructions up to the next control transfer instruction such as a branch. There may be reasons to end a sequence earlier or go past a branch but for now lets assume we go to the next branch.</a:t>
            </a:r>
          </a:p>
          <a:p>
            <a:pPr marL="232578" indent="-232578">
              <a:buFont typeface="+mj-lt"/>
              <a:buAutoNum type="arabicPeriod"/>
            </a:pPr>
            <a:r>
              <a:rPr lang="en-US" baseline="0" dirty="0" smtClean="0"/>
              <a:t>Each instruction is translated and the translation is copied into a translation cache.</a:t>
            </a:r>
          </a:p>
          <a:p>
            <a:pPr marL="232578" indent="-232578">
              <a:buFont typeface="+mj-lt"/>
              <a:buAutoNum type="arabicPeriod"/>
            </a:pPr>
            <a:r>
              <a:rPr lang="en-US" baseline="0" dirty="0" smtClean="0"/>
              <a:t>Instructions are translated as follows:</a:t>
            </a:r>
          </a:p>
          <a:p>
            <a:pPr marL="697733" lvl="1" indent="-232578">
              <a:buFont typeface="Arial" pitchFamily="34" charset="0"/>
              <a:buChar char="•"/>
            </a:pPr>
            <a:r>
              <a:rPr lang="en-US" baseline="0" dirty="0" smtClean="0"/>
              <a:t>Instructions which pose no problems can be copied into the translation cache with modification. We call these “</a:t>
            </a:r>
            <a:r>
              <a:rPr lang="en-US" baseline="0" dirty="0" err="1" smtClean="0"/>
              <a:t>ident</a:t>
            </a:r>
            <a:r>
              <a:rPr lang="en-US" baseline="0" dirty="0" smtClean="0"/>
              <a:t>” translations.</a:t>
            </a:r>
          </a:p>
          <a:p>
            <a:pPr marL="697733" lvl="1" indent="-232578">
              <a:buFont typeface="Arial" pitchFamily="34" charset="0"/>
              <a:buChar char="•"/>
            </a:pPr>
            <a:r>
              <a:rPr lang="en-US" baseline="0" dirty="0" smtClean="0"/>
              <a:t>Some simple dangerous instructions can be translated into a short sequence emulation code. This code is placed directly into the translation cache. We call this “inline” translation. An example is the modification of the Interrupt Enable flag.</a:t>
            </a:r>
          </a:p>
          <a:p>
            <a:pPr marL="697733" lvl="1" indent="-232578">
              <a:buFont typeface="Arial" pitchFamily="34" charset="0"/>
              <a:buChar char="•"/>
            </a:pPr>
            <a:r>
              <a:rPr lang="en-US" baseline="0" dirty="0" smtClean="0"/>
              <a:t>Other dangerous instructions need be performed by emulation code in the monitor. For these instructions calls to the monitor are made. These are called “Call-outs”. An example of these is a change to the page table base.</a:t>
            </a:r>
          </a:p>
          <a:p>
            <a:pPr marL="697733" lvl="1" indent="-232578">
              <a:buFont typeface="Arial" pitchFamily="34" charset="0"/>
              <a:buChar char="•"/>
            </a:pPr>
            <a:r>
              <a:rPr lang="en-US" baseline="0" dirty="0" smtClean="0"/>
              <a:t>The branch ending the basic block needs a call out. </a:t>
            </a:r>
          </a:p>
          <a:p>
            <a:pPr marL="232578" indent="-232578">
              <a:buFont typeface="+mj-lt"/>
              <a:buAutoNum type="arabicPeriod"/>
            </a:pPr>
            <a:r>
              <a:rPr lang="en-US" baseline="0" dirty="0" smtClean="0"/>
              <a:t>The monitor can now jump to the start of the translated basic block with the virtual registers in the hardware registers.</a:t>
            </a:r>
          </a:p>
          <a:p>
            <a:pPr marL="232578" indent="-232578"/>
            <a:endParaRPr lang="en-US" baseline="0" dirty="0" smtClean="0"/>
          </a:p>
          <a:p>
            <a:pPr marL="232578" indent="-232578"/>
            <a:r>
              <a:rPr lang="en-US" baseline="0" dirty="0" smtClean="0"/>
              <a:t>So dangerous instructions can be privileged instructions, non-virtualizable instructions, control flow, memory accesses.</a:t>
            </a:r>
          </a:p>
        </p:txBody>
      </p:sp>
      <p:sp>
        <p:nvSpPr>
          <p:cNvPr id="4" name="Slide Number Placeholder 3"/>
          <p:cNvSpPr>
            <a:spLocks noGrp="1"/>
          </p:cNvSpPr>
          <p:nvPr>
            <p:ph type="sldNum" sz="quarter" idx="10"/>
          </p:nvPr>
        </p:nvSpPr>
        <p:spPr/>
        <p:txBody>
          <a:bodyPr/>
          <a:lstStyle/>
          <a:p>
            <a:fld id="{A6545F9A-0FF2-4090-8703-55A26BE7AB60}" type="slidenum">
              <a:rPr lang="en-US" smtClean="0"/>
              <a:pPr/>
              <a:t>36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37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38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41</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In a traditional system there are typically 2 address spaces – the virtual address space  (VAS) and the physical address space (PAS). The OS and user processes run in the VAS. The OS manages the mapping from VAS to PAS through the use of the Memory Management Unit (MMU) provided in the processor.  The OS maintains a page table that maps each page in the current VAS to a page in the PAS. Typically the OS will maintain one page table per user level process.</a:t>
            </a:r>
            <a:endParaRPr lang="en-US" sz="1100"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42</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Lets follow the path when the required mapping is not in the TLB.</a:t>
            </a:r>
          </a:p>
          <a:p>
            <a:endParaRPr lang="en-US" sz="1100" dirty="0" smtClean="0"/>
          </a:p>
          <a:p>
            <a:pPr marL="232578" indent="-232578">
              <a:buFont typeface="+mj-lt"/>
              <a:buAutoNum type="arabicPeriod"/>
            </a:pPr>
            <a:r>
              <a:rPr lang="en-US" sz="1100" dirty="0" smtClean="0"/>
              <a:t>There is a miss in the TLB. The hardware will walk the current process’s page table to find the mapping. The page table structure will probably be more complicated than I’m showing here.</a:t>
            </a:r>
          </a:p>
          <a:p>
            <a:pPr marL="232578" indent="-232578">
              <a:buFont typeface="+mj-lt"/>
              <a:buAutoNum type="arabicPeriod"/>
            </a:pPr>
            <a:r>
              <a:rPr lang="en-US" sz="1100" dirty="0" smtClean="0"/>
              <a:t>One of two things can happen:</a:t>
            </a:r>
          </a:p>
          <a:p>
            <a:pPr marL="697733" lvl="1" indent="-232578">
              <a:buFont typeface="Arial" pitchFamily="34" charset="0"/>
              <a:buChar char="•"/>
            </a:pPr>
            <a:r>
              <a:rPr lang="en-US" sz="1100" dirty="0" smtClean="0"/>
              <a:t>The required mapping is found in the page table and placed in the TLB. The instruction is restarted and all proceeds normally. Note that in this case the hardware does all the work.</a:t>
            </a:r>
          </a:p>
          <a:p>
            <a:pPr marL="697733" lvl="1" indent="-232578">
              <a:buFont typeface="Arial" pitchFamily="34" charset="0"/>
              <a:buChar char="•"/>
            </a:pPr>
            <a:r>
              <a:rPr lang="en-US" sz="1100" dirty="0" smtClean="0"/>
              <a:t>The required mapping is not present. An page fault exception is generated by the hardware and trapped into the operating system. The OS will do what it does to figure out the correct mapping. </a:t>
            </a:r>
          </a:p>
          <a:p>
            <a:pPr marL="232578" indent="-232578">
              <a:buFont typeface="+mj-lt"/>
              <a:buAutoNum type="arabicPeriod"/>
            </a:pPr>
            <a:r>
              <a:rPr lang="en-US" sz="1100" dirty="0" smtClean="0"/>
              <a:t>The new translation is put into the current process’s page table.</a:t>
            </a:r>
          </a:p>
          <a:p>
            <a:pPr marL="232578" indent="-232578">
              <a:buFont typeface="+mj-lt"/>
              <a:buAutoNum type="arabicPeriod"/>
            </a:pPr>
            <a:r>
              <a:rPr lang="en-US" sz="1100" dirty="0" smtClean="0"/>
              <a:t>The OS resume’s execution at the faulting </a:t>
            </a:r>
            <a:r>
              <a:rPr lang="en-US" sz="1100" dirty="0" err="1" smtClean="0"/>
              <a:t>nstruction</a:t>
            </a:r>
            <a:r>
              <a:rPr lang="en-US" sz="1100" dirty="0" smtClean="0"/>
              <a:t>. Now the hardware TLB refill mechanism will work.</a:t>
            </a:r>
          </a:p>
          <a:p>
            <a:pPr marL="232578" indent="-232578">
              <a:buFont typeface="+mj-lt"/>
              <a:buAutoNum type="arabicPeriod"/>
            </a:pPr>
            <a:r>
              <a:rPr lang="en-US" sz="1100" dirty="0" smtClean="0"/>
              <a:t>The hardware put the new mapping in the TLB and life goes on.</a:t>
            </a:r>
          </a:p>
          <a:p>
            <a:endParaRPr lang="en-US" sz="1100" dirty="0" smtClean="0"/>
          </a:p>
          <a:p>
            <a:endParaRPr lang="en-US" sz="1100" dirty="0" smtClean="0"/>
          </a:p>
        </p:txBody>
      </p:sp>
      <p:sp>
        <p:nvSpPr>
          <p:cNvPr id="4" name="Slide Number Placeholder 3"/>
          <p:cNvSpPr>
            <a:spLocks noGrp="1"/>
          </p:cNvSpPr>
          <p:nvPr>
            <p:ph type="sldNum" sz="quarter" idx="10"/>
          </p:nvPr>
        </p:nvSpPr>
        <p:spPr/>
        <p:txBody>
          <a:bodyPr/>
          <a:lstStyle/>
          <a:p>
            <a:fld id="{A6545F9A-0FF2-4090-8703-55A26BE7AB60}" type="slidenum">
              <a:rPr lang="en-US" smtClean="0"/>
              <a:pPr/>
              <a:t>43</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0311" eaLnBrk="1" fontAlgn="auto" hangingPunct="1">
              <a:spcBef>
                <a:spcPts val="0"/>
              </a:spcBef>
              <a:spcAft>
                <a:spcPts val="0"/>
              </a:spcAft>
              <a:defRPr/>
            </a:pPr>
            <a:r>
              <a:rPr lang="en-US" sz="1100" dirty="0" smtClean="0"/>
              <a:t>In a virtualized system the physical address layer becomes the virtual-physical address layer. We continue to call this the physical address layer to remain consistent with the guest’s view. However the real memory of the system is renamed to the machine address layer. The VMM is responsible for maintaining the current VM’s mapping from physical addresses to machine addresses. Most of the machine memory backing the physical address layer can be allocated on demand.</a:t>
            </a:r>
          </a:p>
          <a:p>
            <a:endParaRPr lang="en-US" sz="1100"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44</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Because of the vast number of instructions that access memory, including the instruction fetch itself, the hardware TLB must be used to translate virtual addresses to machine addresses. So the common case should be that the TLB holds the virtual to machine mapping. To do this we can use a shadow page table. The real hardware MMU points to the shadow page table. The shadow page table holds virtual to machine mappings. The VMM page fault handler is responsible for filling in the appropriate entries in the shadow page table based on the guest page table and </a:t>
            </a:r>
            <a:r>
              <a:rPr lang="en-US" sz="1100" dirty="0" err="1" smtClean="0"/>
              <a:t>PhysMap</a:t>
            </a:r>
            <a:r>
              <a:rPr lang="en-US" sz="1100" dirty="0" smtClean="0"/>
              <a:t>.</a:t>
            </a:r>
          </a:p>
          <a:p>
            <a:endParaRPr lang="en-US" sz="1100"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45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Virtualization can be defined many ways.</a:t>
            </a:r>
            <a:r>
              <a:rPr lang="en-US" baseline="0" dirty="0" smtClean="0"/>
              <a:t> I will try to define it formally and also define it by giving a few examples. However loosely, virtualization is the addition of a software layer (the virtual machine monitor) between the hardware and the existing software that exports an interface at the same level as the underlying hardware.</a:t>
            </a:r>
          </a:p>
          <a:p>
            <a:endParaRPr lang="en-US" baseline="0" dirty="0" smtClean="0"/>
          </a:p>
          <a:p>
            <a:r>
              <a:rPr lang="en-US" baseline="0" dirty="0" smtClean="0"/>
              <a:t>In the strictest case the exported interface is the exact same as the underlying hardware and the virtual machine monitor provides no functionality except multiplexing the hardware among multiple VMs. This was largely the case in the old IBM VM/360 systems.</a:t>
            </a:r>
          </a:p>
          <a:p>
            <a:endParaRPr lang="en-US" baseline="0" dirty="0" smtClean="0"/>
          </a:p>
          <a:p>
            <a:r>
              <a:rPr lang="en-US" baseline="0" dirty="0" smtClean="0"/>
              <a:t>However the layer really can export a different hardware interface as the case in cross-ISA emulators. Also the layer can provide additional functionality not present in the operating system.</a:t>
            </a:r>
          </a:p>
          <a:p>
            <a:endParaRPr lang="en-US" baseline="0" dirty="0" smtClean="0"/>
          </a:p>
          <a:p>
            <a:r>
              <a:rPr lang="en-US" baseline="0" dirty="0" smtClean="0"/>
              <a:t>I think of virtualization as the addition of a layer of software that can run the original software with little or no changes.</a:t>
            </a:r>
            <a:endParaRPr lang="en-US" dirty="0" smtClean="0"/>
          </a:p>
          <a:p>
            <a:endParaRPr lang="en-US"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100" dirty="0" smtClean="0"/>
              <a:t>Lets follow the path when the required mapping is not in the TLB.</a:t>
            </a:r>
          </a:p>
          <a:p>
            <a:endParaRPr lang="en-US" sz="1100" dirty="0" smtClean="0"/>
          </a:p>
          <a:p>
            <a:pPr marL="232578" indent="-232578">
              <a:buFont typeface="+mj-lt"/>
              <a:buAutoNum type="arabicPeriod"/>
            </a:pPr>
            <a:r>
              <a:rPr lang="en-US" sz="1100" dirty="0" smtClean="0"/>
              <a:t>There is a miss in the TLB. The hardware will walk the shadow page table to find the mapping. The page table structure will probably be more complicated than I’m showing here.</a:t>
            </a:r>
          </a:p>
          <a:p>
            <a:pPr marL="232578" indent="-232578">
              <a:buFont typeface="+mj-lt"/>
              <a:buAutoNum type="arabicPeriod"/>
            </a:pPr>
            <a:r>
              <a:rPr lang="en-US" sz="1100" dirty="0" smtClean="0"/>
              <a:t>One of two things can happen:</a:t>
            </a:r>
          </a:p>
          <a:p>
            <a:pPr marL="697733" lvl="1" indent="-232578">
              <a:buFont typeface="Arial" pitchFamily="34" charset="0"/>
              <a:buChar char="•"/>
            </a:pPr>
            <a:r>
              <a:rPr lang="en-US" sz="1100" dirty="0" smtClean="0"/>
              <a:t>The required mapping is found in the page table and placed in the TLB. The instruction is restarted and all proceeds normally. Note that in this case the hardware does all the work.</a:t>
            </a:r>
          </a:p>
          <a:p>
            <a:pPr marL="697733" lvl="1" indent="-232578">
              <a:buFont typeface="Arial" pitchFamily="34" charset="0"/>
              <a:buChar char="•"/>
            </a:pPr>
            <a:r>
              <a:rPr lang="en-US" sz="1100" dirty="0" smtClean="0"/>
              <a:t>The required mapping is not present. An page fault exception is generated by the hardware and trapped into the VMM. The VMM needs to translate the virtual address to a machine address. It starts by walking the  guest’s page table to determine the virtual to physical mapping. Note that the layout of the guest page table will be determined by the hardware being virtualized. </a:t>
            </a:r>
          </a:p>
          <a:p>
            <a:pPr marL="232578" indent="-232578">
              <a:buFont typeface="+mj-lt"/>
              <a:buAutoNum type="arabicPeriod"/>
            </a:pPr>
            <a:r>
              <a:rPr lang="en-US" sz="1100" dirty="0" smtClean="0"/>
              <a:t>Once the VMM finds the guest mapping one of two things can happen:</a:t>
            </a:r>
          </a:p>
          <a:p>
            <a:pPr marL="697733" lvl="1" indent="-232578">
              <a:buFont typeface="Arial" pitchFamily="34" charset="0"/>
              <a:buChar char="•"/>
            </a:pPr>
            <a:r>
              <a:rPr lang="en-US" sz="1100" dirty="0" smtClean="0"/>
              <a:t>The guest mapping is not present. In this case the guest expects a page fault exception. So the VMM must generate an exception on the virtual </a:t>
            </a:r>
            <a:r>
              <a:rPr lang="en-US" sz="1100" dirty="0" err="1" smtClean="0"/>
              <a:t>cpu</a:t>
            </a:r>
            <a:r>
              <a:rPr lang="en-US" sz="1100" dirty="0" smtClean="0"/>
              <a:t> state and resume executing on the first instruction of the guest exception handler. This is called a </a:t>
            </a:r>
            <a:r>
              <a:rPr lang="en-US" sz="1100" b="1" dirty="0" smtClean="0"/>
              <a:t>true page fault</a:t>
            </a:r>
            <a:r>
              <a:rPr lang="en-US" sz="1100" dirty="0" smtClean="0"/>
              <a:t> because the hardware page fault results in a guest visible page fault.</a:t>
            </a:r>
          </a:p>
          <a:p>
            <a:pPr marL="697733" lvl="1" indent="-232578">
              <a:buFont typeface="Arial" pitchFamily="34" charset="0"/>
              <a:buChar char="•"/>
            </a:pPr>
            <a:r>
              <a:rPr lang="en-US" sz="1100" dirty="0" smtClean="0"/>
              <a:t>If the guest mapping is present then the VMM must translate the physical page to a machine page. This is called a </a:t>
            </a:r>
            <a:r>
              <a:rPr lang="en-US" sz="1100" b="1" dirty="0" smtClean="0"/>
              <a:t>hidden page fault</a:t>
            </a:r>
            <a:r>
              <a:rPr lang="en-US" sz="1100" dirty="0" smtClean="0"/>
              <a:t> because the hardware fault is a fault that would not have occurred in non-virtualized system. In order to translate the physical page to machine page the VMM must look in a data structure that maps physical pages to machine pages. This data structure is defined by the VMM, for example </a:t>
            </a:r>
            <a:r>
              <a:rPr lang="en-US" sz="1100" dirty="0" err="1" smtClean="0"/>
              <a:t>PMap</a:t>
            </a:r>
            <a:r>
              <a:rPr lang="en-US" sz="1100" dirty="0" smtClean="0"/>
              <a:t>. (A) The VMM might have perform further processing if there is no machine page backing the physical page or in other special circumstances. More on this later.</a:t>
            </a:r>
          </a:p>
          <a:p>
            <a:pPr marL="232578" indent="-232578">
              <a:buFont typeface="+mj-lt"/>
              <a:buAutoNum type="arabicPeriod"/>
            </a:pPr>
            <a:r>
              <a:rPr lang="en-US" sz="1100" dirty="0" smtClean="0"/>
              <a:t>The virtual to machine translation is complete. The new translation is put into the shadow page table.</a:t>
            </a:r>
          </a:p>
          <a:p>
            <a:pPr marL="232578" indent="-232578">
              <a:buFont typeface="+mj-lt"/>
              <a:buAutoNum type="arabicPeriod"/>
            </a:pPr>
            <a:r>
              <a:rPr lang="en-US" sz="1100" dirty="0" smtClean="0"/>
              <a:t>The VMM restarts the guest instruction that faulted. Now the hardware TLB refill mechanism will work.</a:t>
            </a:r>
          </a:p>
          <a:p>
            <a:pPr marL="232578" indent="-232578">
              <a:buFont typeface="+mj-lt"/>
              <a:buAutoNum type="arabicPeriod"/>
            </a:pPr>
            <a:r>
              <a:rPr lang="en-US" sz="1100" dirty="0" smtClean="0"/>
              <a:t>The hardware put the new mapping in the TLB and life goes on.</a:t>
            </a:r>
          </a:p>
          <a:p>
            <a:endParaRPr lang="en-US" sz="1100" dirty="0" smtClean="0"/>
          </a:p>
          <a:p>
            <a:endParaRPr lang="en-US" sz="1100" dirty="0" smtClean="0"/>
          </a:p>
        </p:txBody>
      </p:sp>
      <p:sp>
        <p:nvSpPr>
          <p:cNvPr id="4" name="Slide Number Placeholder 3"/>
          <p:cNvSpPr>
            <a:spLocks noGrp="1"/>
          </p:cNvSpPr>
          <p:nvPr>
            <p:ph type="sldNum" sz="quarter" idx="10"/>
          </p:nvPr>
        </p:nvSpPr>
        <p:spPr/>
        <p:txBody>
          <a:bodyPr/>
          <a:lstStyle/>
          <a:p>
            <a:fld id="{A6545F9A-0FF2-4090-8703-55A26BE7AB60}" type="slidenum">
              <a:rPr lang="en-US" smtClean="0"/>
              <a:pPr/>
              <a:t>46</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100" dirty="0" smtClean="0"/>
              <a:t>One thing to worry about is keeping the shadow page table consistent with the guest page table. What happens when the guest changes an entry in its page table? What happens when the guest switches to a new page table on a process context switch? </a:t>
            </a:r>
          </a:p>
          <a:p>
            <a:endParaRPr lang="en-US" sz="1100" dirty="0" smtClean="0"/>
          </a:p>
          <a:p>
            <a:r>
              <a:rPr lang="en-US" sz="1100" dirty="0" smtClean="0"/>
              <a:t>On real hardware, when the guest updates an entry in its page table, its is required to notify the hardware. This is because the TLB is a cache and the effected entry might be cached. The OS invalidate entries out of the TLB usually through a special instruction. This instruction can be used by the VMM to update or invalidate the corresponding instruction in the shadow page table. </a:t>
            </a:r>
          </a:p>
          <a:p>
            <a:endParaRPr lang="en-US" sz="1100" dirty="0" smtClean="0"/>
          </a:p>
          <a:p>
            <a:r>
              <a:rPr lang="en-US" sz="1100" dirty="0" smtClean="0"/>
              <a:t>Similarly on a process context switch the OS must do something to notify the hardware that a new process is running. In the most straightforward case, when this happens the VMM can simply flush the shadow page table. It flushes the shadow page table by looping over every entry and marking it invalid. In this way the shadow page table acts as a maximally sized TLB.</a:t>
            </a:r>
          </a:p>
          <a:p>
            <a:endParaRPr lang="en-US" sz="1100" dirty="0" smtClean="0"/>
          </a:p>
          <a:p>
            <a:r>
              <a:rPr lang="en-US" sz="1100" dirty="0" smtClean="0"/>
              <a:t>However the key to minimizing the overhead of virtualization and specifically the overhead of memory virtualization is to minimize hidden page faults. Aggressive flushing of the shadow page table will cause a flood of hidden page faults every guest context switch as the entries representing the working set are faulted in. </a:t>
            </a:r>
          </a:p>
          <a:p>
            <a:endParaRPr lang="en-US" sz="1100" dirty="0" smtClean="0"/>
          </a:p>
          <a:p>
            <a:r>
              <a:rPr lang="en-US" sz="1100" dirty="0" smtClean="0"/>
              <a:t>One technique to minimize the flushing on context switches is to keep one shadow page table per guest process. Each time the guest switches processes the VMM can just switch to the corresponding cached shadow page table. What problem does this introduce? While a process is inactive the guest might update the page table. Depending on the hardware no TLB invalidate may be necessary because when the process gets switched back in the whole TLB will be flushed at that time. With the caching scheme the VMM may swap the shadow page table with old entries back in. To prevent this the VMM can </a:t>
            </a:r>
            <a:r>
              <a:rPr lang="en-US" sz="1100" b="1" dirty="0" smtClean="0"/>
              <a:t>trace</a:t>
            </a:r>
            <a:r>
              <a:rPr lang="en-US" sz="1100" dirty="0" smtClean="0"/>
              <a:t> or watch the cached guest page table and invalidate any entry that is written to by the guest. Tracing will be explained in detail shortly. A negative with this is the added memory overhead.</a:t>
            </a:r>
          </a:p>
        </p:txBody>
      </p:sp>
      <p:sp>
        <p:nvSpPr>
          <p:cNvPr id="4" name="Slide Number Placeholder 3"/>
          <p:cNvSpPr>
            <a:spLocks noGrp="1"/>
          </p:cNvSpPr>
          <p:nvPr>
            <p:ph type="sldNum" sz="quarter" idx="10"/>
          </p:nvPr>
        </p:nvSpPr>
        <p:spPr/>
        <p:txBody>
          <a:bodyPr/>
          <a:lstStyle/>
          <a:p>
            <a:fld id="{A6545F9A-0FF2-4090-8703-55A26BE7AB60}" type="slidenum">
              <a:rPr lang="en-US" smtClean="0"/>
              <a:pPr/>
              <a:t>47</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0311" eaLnBrk="1" fontAlgn="auto" hangingPunct="1">
              <a:spcBef>
                <a:spcPts val="0"/>
              </a:spcBef>
              <a:spcAft>
                <a:spcPts val="0"/>
              </a:spcAft>
              <a:defRPr/>
            </a:pPr>
            <a:r>
              <a:rPr lang="en-US" sz="1100" dirty="0" smtClean="0"/>
              <a:t>Nested Page Tables are an example of hardware </a:t>
            </a:r>
            <a:r>
              <a:rPr lang="en-US" sz="1100" dirty="0" err="1" smtClean="0"/>
              <a:t>asisted</a:t>
            </a:r>
            <a:r>
              <a:rPr lang="en-US" sz="1100" dirty="0" smtClean="0"/>
              <a:t> virtualization. In this case the hardware will do 2 </a:t>
            </a:r>
            <a:r>
              <a:rPr lang="en-US" sz="1100" dirty="0" err="1" smtClean="0"/>
              <a:t>consective</a:t>
            </a:r>
            <a:r>
              <a:rPr lang="en-US" sz="1100" dirty="0" smtClean="0"/>
              <a:t> address translations on TLB faults. The guest page table is now used directly by the hardware. The VMM’s </a:t>
            </a:r>
            <a:r>
              <a:rPr lang="en-US" sz="1100" dirty="0" err="1" smtClean="0"/>
              <a:t>PhysMap</a:t>
            </a:r>
            <a:r>
              <a:rPr lang="en-US" sz="1100" dirty="0" smtClean="0"/>
              <a:t> becomes a hardware defined data structure that is used on the second address translation. </a:t>
            </a:r>
          </a:p>
          <a:p>
            <a:endParaRPr lang="en-US" sz="1100" dirty="0"/>
          </a:p>
        </p:txBody>
      </p:sp>
      <p:sp>
        <p:nvSpPr>
          <p:cNvPr id="4" name="Slide Number Placeholder 3"/>
          <p:cNvSpPr>
            <a:spLocks noGrp="1"/>
          </p:cNvSpPr>
          <p:nvPr>
            <p:ph type="sldNum" sz="quarter" idx="10"/>
          </p:nvPr>
        </p:nvSpPr>
        <p:spPr/>
        <p:txBody>
          <a:bodyPr/>
          <a:lstStyle/>
          <a:p>
            <a:fld id="{A6545F9A-0FF2-4090-8703-55A26BE7AB60}" type="slidenum">
              <a:rPr lang="en-US" smtClean="0"/>
              <a:pPr/>
              <a:t>48</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What is the issue with nested page tables.</a:t>
            </a:r>
          </a:p>
          <a:p>
            <a:endParaRPr lang="en-US" sz="1100" dirty="0" smtClean="0"/>
          </a:p>
          <a:p>
            <a:pPr marL="232578" indent="-232578">
              <a:buFont typeface="+mj-lt"/>
              <a:buAutoNum type="arabicPeriod"/>
            </a:pPr>
            <a:r>
              <a:rPr lang="en-US" sz="1100" dirty="0" smtClean="0"/>
              <a:t>There is a miss in the TLB. The hardware will walk the guest page table to find the mapping. The page table structure will probably be more complicated than I’m showing here.</a:t>
            </a:r>
          </a:p>
          <a:p>
            <a:pPr marL="232578" indent="-232578">
              <a:buFont typeface="+mj-lt"/>
              <a:buAutoNum type="arabicPeriod"/>
            </a:pPr>
            <a:r>
              <a:rPr lang="en-US" sz="1100" dirty="0" smtClean="0"/>
              <a:t>One of two things can happen:</a:t>
            </a:r>
          </a:p>
          <a:p>
            <a:pPr marL="697733" lvl="1" indent="-232578">
              <a:buFont typeface="Arial" pitchFamily="34" charset="0"/>
              <a:buChar char="•"/>
            </a:pPr>
            <a:r>
              <a:rPr lang="en-US" sz="1100" dirty="0" smtClean="0"/>
              <a:t>The required mapping is not present. An page fault exception is generated to the VMM. The VMM typically passes this exception onto the guest – a true page fault. </a:t>
            </a:r>
          </a:p>
          <a:p>
            <a:pPr marL="697733" lvl="1" indent="-232578">
              <a:buFont typeface="Arial" pitchFamily="34" charset="0"/>
              <a:buChar char="•"/>
            </a:pPr>
            <a:r>
              <a:rPr lang="en-US" sz="1100" dirty="0" smtClean="0"/>
              <a:t>The required mapping is found in the page. The hardware proceeds to walk the second page table.</a:t>
            </a:r>
          </a:p>
          <a:p>
            <a:pPr marL="232578" indent="-232578">
              <a:buFont typeface="+mj-lt"/>
              <a:buAutoNum type="arabicPeriod"/>
            </a:pPr>
            <a:r>
              <a:rPr lang="en-US" sz="1100" dirty="0" smtClean="0"/>
              <a:t>During the hardware lookup into the </a:t>
            </a:r>
            <a:r>
              <a:rPr lang="en-US" sz="1100" dirty="0" err="1" smtClean="0"/>
              <a:t>PhysMap</a:t>
            </a:r>
            <a:r>
              <a:rPr lang="en-US" sz="1100" dirty="0" smtClean="0"/>
              <a:t> one of two things can happen:</a:t>
            </a:r>
          </a:p>
          <a:p>
            <a:pPr marL="697733" lvl="1" indent="-232578">
              <a:buFont typeface="Arial" pitchFamily="34" charset="0"/>
              <a:buChar char="•"/>
            </a:pPr>
            <a:r>
              <a:rPr lang="en-US" sz="1100" dirty="0" smtClean="0"/>
              <a:t>The  required mapping is not present. A page fault is generated to the VMM. The VMM handles the fault in the appropriate way. This would be a hidden page fault.</a:t>
            </a:r>
          </a:p>
          <a:p>
            <a:pPr marL="697733" lvl="1" indent="-232578">
              <a:buFont typeface="Arial" pitchFamily="34" charset="0"/>
              <a:buChar char="•"/>
            </a:pPr>
            <a:r>
              <a:rPr lang="en-US" sz="1100" dirty="0" smtClean="0"/>
              <a:t>If the guest mapping is present then the hardware places the composite mapping in the TLB and the instruction is restarted.</a:t>
            </a:r>
          </a:p>
        </p:txBody>
      </p:sp>
      <p:sp>
        <p:nvSpPr>
          <p:cNvPr id="4" name="Slide Number Placeholder 3"/>
          <p:cNvSpPr>
            <a:spLocks noGrp="1"/>
          </p:cNvSpPr>
          <p:nvPr>
            <p:ph type="sldNum" sz="quarter" idx="10"/>
          </p:nvPr>
        </p:nvSpPr>
        <p:spPr/>
        <p:txBody>
          <a:bodyPr/>
          <a:lstStyle/>
          <a:p>
            <a:fld id="{A6545F9A-0FF2-4090-8703-55A26BE7AB60}" type="slidenum">
              <a:rPr lang="en-US" smtClean="0"/>
              <a:pPr/>
              <a:t>49</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74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p:spPr>
        <p:txBody>
          <a:bodyPr/>
          <a:lstStyle/>
          <a:p>
            <a:fld id="{3C454912-8FC2-4B54-AB9B-945C14630394}" type="slidenum">
              <a:rPr lang="en-GB"/>
              <a:pPr/>
              <a:t>79</a:t>
            </a:fld>
            <a:endParaRPr lang="en-GB"/>
          </a:p>
        </p:txBody>
      </p:sp>
      <p:sp>
        <p:nvSpPr>
          <p:cNvPr id="31747" name="Text Box 1"/>
          <p:cNvSpPr txBox="1">
            <a:spLocks noGrp="1" noRot="1" noChangeAspect="1" noChangeArrowheads="1"/>
          </p:cNvSpPr>
          <p:nvPr>
            <p:ph type="sldImg"/>
          </p:nvPr>
        </p:nvSpPr>
        <p:spPr>
          <a:xfrm>
            <a:off x="1177925" y="695325"/>
            <a:ext cx="4643438" cy="3481388"/>
          </a:xfrm>
          <a:ln/>
        </p:spPr>
      </p:sp>
      <p:sp>
        <p:nvSpPr>
          <p:cNvPr id="31748" name="Text Box 2"/>
          <p:cNvSpPr txBox="1">
            <a:spLocks noGrp="1" noChangeArrowheads="1"/>
          </p:cNvSpPr>
          <p:nvPr>
            <p:ph type="body" idx="1"/>
          </p:nvPr>
        </p:nvSpPr>
        <p:spPr>
          <a:xfrm>
            <a:off x="932420" y="4408531"/>
            <a:ext cx="5132862" cy="4179814"/>
          </a:xfrm>
          <a:noFill/>
          <a:ln/>
        </p:spPr>
        <p:txBody>
          <a:bodyPr wrap="none" anchor="ct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20835" name="Rectangle 5"/>
          <p:cNvSpPr>
            <a:spLocks noGrp="1" noChangeArrowheads="1"/>
          </p:cNvSpPr>
          <p:nvPr>
            <p:ph type="sldNum" sz="quarter" idx="5"/>
          </p:nvPr>
        </p:nvSpPr>
        <p:spPr>
          <a:noFill/>
        </p:spPr>
        <p:txBody>
          <a:bodyPr/>
          <a:lstStyle/>
          <a:p>
            <a:fld id="{A09F6DB7-3448-4F94-AA5B-1DA2F4212AB1}" type="slidenum">
              <a:rPr lang="en-US" altLang="zh-CN"/>
              <a:pPr/>
              <a:t>99</a:t>
            </a:fld>
            <a:endParaRPr lang="en-US" altLang="zh-CN"/>
          </a:p>
        </p:txBody>
      </p:sp>
      <p:sp>
        <p:nvSpPr>
          <p:cNvPr id="120836" name="Rectangle 2"/>
          <p:cNvSpPr>
            <a:spLocks noGrp="1" noRot="1" noChangeAspect="1" noChangeArrowheads="1" noTextEdit="1"/>
          </p:cNvSpPr>
          <p:nvPr>
            <p:ph type="sldImg"/>
          </p:nvPr>
        </p:nvSpPr>
        <p:spPr>
          <a:xfrm>
            <a:off x="1439863" y="892175"/>
            <a:ext cx="4119562" cy="3090863"/>
          </a:xfrm>
          <a:ln/>
        </p:spPr>
      </p:sp>
      <p:sp>
        <p:nvSpPr>
          <p:cNvPr id="120837"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23907" name="Rectangle 5"/>
          <p:cNvSpPr>
            <a:spLocks noGrp="1" noChangeArrowheads="1"/>
          </p:cNvSpPr>
          <p:nvPr>
            <p:ph type="sldNum" sz="quarter" idx="5"/>
          </p:nvPr>
        </p:nvSpPr>
        <p:spPr>
          <a:noFill/>
        </p:spPr>
        <p:txBody>
          <a:bodyPr/>
          <a:lstStyle/>
          <a:p>
            <a:fld id="{36792908-1D15-44B5-917B-DB226EE30ACA}" type="slidenum">
              <a:rPr lang="en-US" altLang="zh-CN"/>
              <a:pPr/>
              <a:t>100</a:t>
            </a:fld>
            <a:endParaRPr lang="en-US" altLang="zh-CN"/>
          </a:p>
        </p:txBody>
      </p:sp>
      <p:sp>
        <p:nvSpPr>
          <p:cNvPr id="123908" name="Rectangle 2"/>
          <p:cNvSpPr>
            <a:spLocks noGrp="1" noRot="1" noChangeAspect="1" noChangeArrowheads="1" noTextEdit="1"/>
          </p:cNvSpPr>
          <p:nvPr>
            <p:ph type="sldImg"/>
          </p:nvPr>
        </p:nvSpPr>
        <p:spPr>
          <a:xfrm>
            <a:off x="1439863" y="892175"/>
            <a:ext cx="4119562" cy="3090863"/>
          </a:xfrm>
          <a:ln/>
        </p:spPr>
      </p:sp>
      <p:sp>
        <p:nvSpPr>
          <p:cNvPr id="123909"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24931" name="Rectangle 5"/>
          <p:cNvSpPr>
            <a:spLocks noGrp="1" noChangeArrowheads="1"/>
          </p:cNvSpPr>
          <p:nvPr>
            <p:ph type="sldNum" sz="quarter" idx="5"/>
          </p:nvPr>
        </p:nvSpPr>
        <p:spPr>
          <a:noFill/>
        </p:spPr>
        <p:txBody>
          <a:bodyPr/>
          <a:lstStyle/>
          <a:p>
            <a:fld id="{7BDE412A-B041-4022-9B4D-4B9149A63D38}" type="slidenum">
              <a:rPr lang="en-US" altLang="zh-CN"/>
              <a:pPr/>
              <a:t>101</a:t>
            </a:fld>
            <a:endParaRPr lang="en-US" altLang="zh-CN"/>
          </a:p>
        </p:txBody>
      </p:sp>
      <p:sp>
        <p:nvSpPr>
          <p:cNvPr id="124932" name="Rectangle 2"/>
          <p:cNvSpPr>
            <a:spLocks noGrp="1" noRot="1" noChangeAspect="1" noChangeArrowheads="1" noTextEdit="1"/>
          </p:cNvSpPr>
          <p:nvPr>
            <p:ph type="sldImg"/>
          </p:nvPr>
        </p:nvSpPr>
        <p:spPr>
          <a:xfrm>
            <a:off x="1439863" y="892175"/>
            <a:ext cx="4119562" cy="3090863"/>
          </a:xfrm>
          <a:ln/>
        </p:spPr>
      </p:sp>
      <p:sp>
        <p:nvSpPr>
          <p:cNvPr id="124933"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25955" name="Rectangle 5"/>
          <p:cNvSpPr>
            <a:spLocks noGrp="1" noChangeArrowheads="1"/>
          </p:cNvSpPr>
          <p:nvPr>
            <p:ph type="sldNum" sz="quarter" idx="5"/>
          </p:nvPr>
        </p:nvSpPr>
        <p:spPr>
          <a:noFill/>
        </p:spPr>
        <p:txBody>
          <a:bodyPr/>
          <a:lstStyle/>
          <a:p>
            <a:fld id="{AB91C20D-8B7E-4129-9DA3-BF6BC6BF077C}" type="slidenum">
              <a:rPr lang="en-US" altLang="zh-CN"/>
              <a:pPr/>
              <a:t>102</a:t>
            </a:fld>
            <a:endParaRPr lang="en-US" altLang="zh-CN"/>
          </a:p>
        </p:txBody>
      </p:sp>
      <p:sp>
        <p:nvSpPr>
          <p:cNvPr id="125956" name="Rectangle 2"/>
          <p:cNvSpPr>
            <a:spLocks noGrp="1" noRot="1" noChangeAspect="1" noChangeArrowheads="1" noTextEdit="1"/>
          </p:cNvSpPr>
          <p:nvPr>
            <p:ph type="sldImg"/>
          </p:nvPr>
        </p:nvSpPr>
        <p:spPr>
          <a:xfrm>
            <a:off x="1439863" y="892175"/>
            <a:ext cx="4119562" cy="3090863"/>
          </a:xfrm>
          <a:ln/>
        </p:spPr>
      </p:sp>
      <p:sp>
        <p:nvSpPr>
          <p:cNvPr id="125957"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Virtualization has three main properties that give rise to all its applications.</a:t>
            </a:r>
          </a:p>
          <a:p>
            <a:endParaRPr lang="en-US" dirty="0" smtClean="0"/>
          </a:p>
          <a:p>
            <a:r>
              <a:rPr lang="en-US" b="1" dirty="0" smtClean="0"/>
              <a:t>Isolation</a:t>
            </a:r>
            <a:endParaRPr lang="en-US" b="1" baseline="0" dirty="0" smtClean="0"/>
          </a:p>
          <a:p>
            <a:r>
              <a:rPr lang="en-US" dirty="0" smtClean="0"/>
              <a:t>First,</a:t>
            </a:r>
            <a:r>
              <a:rPr lang="en-US" baseline="0" dirty="0" smtClean="0"/>
              <a:t> virtualization provides isolation. Isolation is key for many applications and comes in several flavors.</a:t>
            </a:r>
          </a:p>
          <a:p>
            <a:pPr>
              <a:buFont typeface="Arial" pitchFamily="34" charset="0"/>
              <a:buChar char="•"/>
            </a:pPr>
            <a:endParaRPr lang="en-US" baseline="0" dirty="0" smtClean="0"/>
          </a:p>
          <a:p>
            <a:pPr>
              <a:buFont typeface="Arial" pitchFamily="34" charset="0"/>
              <a:buChar char="•"/>
            </a:pPr>
            <a:r>
              <a:rPr lang="en-US" baseline="0" dirty="0" smtClean="0"/>
              <a:t> Fault Isolation. If one virtual machine contains a buggy operating system, that OS can start scribbling all over physical memory. These wild rights must be contained within the VM boundaries.</a:t>
            </a:r>
          </a:p>
          <a:p>
            <a:pPr>
              <a:buFont typeface="Arial" pitchFamily="34" charset="0"/>
              <a:buChar char="•"/>
            </a:pPr>
            <a:r>
              <a:rPr lang="en-US" baseline="0" dirty="0" smtClean="0"/>
              <a:t> Performance Isolation. Ideally VMs performance would be independent of the activity going-on on the hardware. This must be accomplished by smart scheduling and resource allocation policies in the monitor.</a:t>
            </a:r>
          </a:p>
          <a:p>
            <a:pPr>
              <a:buFont typeface="Arial" pitchFamily="34" charset="0"/>
              <a:buChar char="•"/>
            </a:pPr>
            <a:r>
              <a:rPr lang="en-US" baseline="0" dirty="0" smtClean="0"/>
              <a:t> Software Isolation. Most of the issues with computers today are complex software configurations. DLL hell on PCs, operating system and library versions, viruses, and other security threats. VMs are naturally isolated for each other by running in separate software environments.</a:t>
            </a:r>
          </a:p>
          <a:p>
            <a:pPr>
              <a:buFont typeface="Arial" pitchFamily="34" charset="0"/>
              <a:buChar char="•"/>
            </a:pPr>
            <a:endParaRPr lang="en-US" baseline="0" dirty="0" smtClean="0"/>
          </a:p>
          <a:p>
            <a:pPr>
              <a:buFont typeface="Arial" pitchFamily="34" charset="0"/>
              <a:buNone/>
            </a:pPr>
            <a:r>
              <a:rPr lang="en-US" b="1" baseline="0" dirty="0" smtClean="0"/>
              <a:t>Encapsulation</a:t>
            </a:r>
            <a:endParaRPr lang="en-US" b="0" baseline="0" dirty="0" smtClean="0"/>
          </a:p>
          <a:p>
            <a:pPr>
              <a:buFont typeface="Arial" pitchFamily="34" charset="0"/>
              <a:buNone/>
            </a:pPr>
            <a:r>
              <a:rPr lang="en-US" b="0" baseline="0" dirty="0" smtClean="0"/>
              <a:t>Encapsulation is the property that all VM state can be described and recorded simply. The VM state is basically the dynamic memory, static memory, and the register state of the CPU and devices. These items typically have a simple layout and are easy to describe. We can checkpoint a VM by writing out these items to a few files. The VM can be moved and copied by moving these files around. You can think about this as similar to doing a backup at the block level vs. doing a backup by recording all the packages, configuration and data files that encompass a file system.</a:t>
            </a:r>
          </a:p>
          <a:p>
            <a:pPr>
              <a:buFont typeface="Arial" pitchFamily="34" charset="0"/>
              <a:buNone/>
            </a:pPr>
            <a:endParaRPr lang="en-US" b="0" baseline="0" dirty="0" smtClean="0"/>
          </a:p>
          <a:p>
            <a:pPr>
              <a:buFont typeface="Arial" pitchFamily="34" charset="0"/>
              <a:buNone/>
            </a:pPr>
            <a:r>
              <a:rPr lang="en-US" b="1" baseline="0" dirty="0" smtClean="0"/>
              <a:t>Interposition</a:t>
            </a:r>
          </a:p>
          <a:p>
            <a:pPr>
              <a:buFont typeface="Arial" pitchFamily="34" charset="0"/>
              <a:buNone/>
            </a:pPr>
            <a:r>
              <a:rPr lang="en-US" b="0" baseline="0" dirty="0" smtClean="0"/>
              <a:t>At some level all access to the hardware passes through the monitor first. This gives the monitor and chance to operate on these accesses. The best example of this is encrypting all data written to a disk. The advantage of this is that it does it without the knowledge of the OS.</a:t>
            </a:r>
          </a:p>
          <a:p>
            <a:pPr>
              <a:buFont typeface="Arial" pitchFamily="34" charset="0"/>
              <a:buNone/>
            </a:pPr>
            <a:endParaRPr lang="en-US" b="0" baseline="0" dirty="0" smtClean="0"/>
          </a:p>
          <a:p>
            <a:pPr>
              <a:buFont typeface="Arial" pitchFamily="34" charset="0"/>
              <a:buNone/>
            </a:pPr>
            <a:r>
              <a:rPr lang="en-US" b="1" baseline="0" dirty="0" smtClean="0"/>
              <a:t>Why not in the OS?</a:t>
            </a:r>
          </a:p>
          <a:p>
            <a:pPr>
              <a:buFont typeface="Arial" pitchFamily="34" charset="0"/>
              <a:buNone/>
            </a:pPr>
            <a:r>
              <a:rPr lang="en-US" b="0" baseline="0" dirty="0" smtClean="0"/>
              <a:t>This brings up a good point. Why not do these things in the OS. By splitting up the system this way the OS functions more like a large application library. The VMM functions more like a smart set of device drivers. This is a nice split and can simplify overall system design. It also provides a natural administration boundary. However the monitor is often at a disadvantage because it does not have the same insight into what’s happening as the OS has. For example, the OS knows the distinction between data and metadata when implementing an encrypted file system. So there is a tradeoff there.</a:t>
            </a:r>
          </a:p>
        </p:txBody>
      </p:sp>
      <p:sp>
        <p:nvSpPr>
          <p:cNvPr id="4" name="Slide Number Placeholder 3"/>
          <p:cNvSpPr>
            <a:spLocks noGrp="1"/>
          </p:cNvSpPr>
          <p:nvPr>
            <p:ph type="sldNum" sz="quarter" idx="10"/>
          </p:nvPr>
        </p:nvSpPr>
        <p:spPr/>
        <p:txBody>
          <a:bodyPr/>
          <a:lstStyle/>
          <a:p>
            <a:fld id="{A6545F9A-0FF2-4090-8703-55A26BE7AB60}" type="slidenum">
              <a:rPr lang="en-US" smtClean="0"/>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26979" name="Rectangle 5"/>
          <p:cNvSpPr>
            <a:spLocks noGrp="1" noChangeArrowheads="1"/>
          </p:cNvSpPr>
          <p:nvPr>
            <p:ph type="sldNum" sz="quarter" idx="5"/>
          </p:nvPr>
        </p:nvSpPr>
        <p:spPr>
          <a:noFill/>
        </p:spPr>
        <p:txBody>
          <a:bodyPr/>
          <a:lstStyle/>
          <a:p>
            <a:fld id="{B22E5A59-8FA6-4D62-9AE6-5D39FC935B72}" type="slidenum">
              <a:rPr lang="en-US" altLang="zh-CN"/>
              <a:pPr/>
              <a:t>103</a:t>
            </a:fld>
            <a:endParaRPr lang="en-US" altLang="zh-CN"/>
          </a:p>
        </p:txBody>
      </p:sp>
      <p:sp>
        <p:nvSpPr>
          <p:cNvPr id="126980" name="Rectangle 2"/>
          <p:cNvSpPr>
            <a:spLocks noGrp="1" noRot="1" noChangeAspect="1" noChangeArrowheads="1" noTextEdit="1"/>
          </p:cNvSpPr>
          <p:nvPr>
            <p:ph type="sldImg"/>
          </p:nvPr>
        </p:nvSpPr>
        <p:spPr>
          <a:xfrm>
            <a:off x="1439863" y="892175"/>
            <a:ext cx="4119562" cy="3090863"/>
          </a:xfrm>
          <a:ln/>
        </p:spPr>
      </p:sp>
      <p:sp>
        <p:nvSpPr>
          <p:cNvPr id="126981"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28003" name="Rectangle 5"/>
          <p:cNvSpPr>
            <a:spLocks noGrp="1" noChangeArrowheads="1"/>
          </p:cNvSpPr>
          <p:nvPr>
            <p:ph type="sldNum" sz="quarter" idx="5"/>
          </p:nvPr>
        </p:nvSpPr>
        <p:spPr>
          <a:noFill/>
        </p:spPr>
        <p:txBody>
          <a:bodyPr/>
          <a:lstStyle/>
          <a:p>
            <a:fld id="{69D7B7B1-4F4E-41D7-8A9D-B6AFB2FCD466}" type="slidenum">
              <a:rPr lang="en-US" altLang="zh-CN"/>
              <a:pPr/>
              <a:t>104</a:t>
            </a:fld>
            <a:endParaRPr lang="en-US" altLang="zh-CN"/>
          </a:p>
        </p:txBody>
      </p:sp>
      <p:sp>
        <p:nvSpPr>
          <p:cNvPr id="128004" name="Rectangle 2"/>
          <p:cNvSpPr>
            <a:spLocks noGrp="1" noRot="1" noChangeAspect="1" noChangeArrowheads="1" noTextEdit="1"/>
          </p:cNvSpPr>
          <p:nvPr>
            <p:ph type="sldImg"/>
          </p:nvPr>
        </p:nvSpPr>
        <p:spPr>
          <a:xfrm>
            <a:off x="1439863" y="892175"/>
            <a:ext cx="4119562" cy="3090863"/>
          </a:xfrm>
          <a:ln/>
        </p:spPr>
      </p:sp>
      <p:sp>
        <p:nvSpPr>
          <p:cNvPr id="128005"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29027" name="Rectangle 5"/>
          <p:cNvSpPr>
            <a:spLocks noGrp="1" noChangeArrowheads="1"/>
          </p:cNvSpPr>
          <p:nvPr>
            <p:ph type="sldNum" sz="quarter" idx="5"/>
          </p:nvPr>
        </p:nvSpPr>
        <p:spPr>
          <a:noFill/>
        </p:spPr>
        <p:txBody>
          <a:bodyPr/>
          <a:lstStyle/>
          <a:p>
            <a:fld id="{06C1B5C6-E6FD-42EA-A0E3-48AB486FBF9F}" type="slidenum">
              <a:rPr lang="en-US" altLang="zh-CN"/>
              <a:pPr/>
              <a:t>105</a:t>
            </a:fld>
            <a:endParaRPr lang="en-US" altLang="zh-CN"/>
          </a:p>
        </p:txBody>
      </p:sp>
      <p:sp>
        <p:nvSpPr>
          <p:cNvPr id="129028" name="Rectangle 2"/>
          <p:cNvSpPr>
            <a:spLocks noGrp="1" noRot="1" noChangeAspect="1" noChangeArrowheads="1" noTextEdit="1"/>
          </p:cNvSpPr>
          <p:nvPr>
            <p:ph type="sldImg"/>
          </p:nvPr>
        </p:nvSpPr>
        <p:spPr>
          <a:xfrm>
            <a:off x="1439863" y="892175"/>
            <a:ext cx="4119562" cy="3090863"/>
          </a:xfrm>
          <a:ln/>
        </p:spPr>
      </p:sp>
      <p:sp>
        <p:nvSpPr>
          <p:cNvPr id="129029"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30051" name="Rectangle 5"/>
          <p:cNvSpPr>
            <a:spLocks noGrp="1" noChangeArrowheads="1"/>
          </p:cNvSpPr>
          <p:nvPr>
            <p:ph type="sldNum" sz="quarter" idx="5"/>
          </p:nvPr>
        </p:nvSpPr>
        <p:spPr>
          <a:noFill/>
        </p:spPr>
        <p:txBody>
          <a:bodyPr/>
          <a:lstStyle/>
          <a:p>
            <a:fld id="{5AEF2A15-C8D2-4399-8756-211F019189B3}" type="slidenum">
              <a:rPr lang="en-US" altLang="zh-CN"/>
              <a:pPr/>
              <a:t>106</a:t>
            </a:fld>
            <a:endParaRPr lang="en-US" altLang="zh-CN"/>
          </a:p>
        </p:txBody>
      </p:sp>
      <p:sp>
        <p:nvSpPr>
          <p:cNvPr id="130052" name="Rectangle 2"/>
          <p:cNvSpPr>
            <a:spLocks noGrp="1" noRot="1" noChangeAspect="1" noChangeArrowheads="1" noTextEdit="1"/>
          </p:cNvSpPr>
          <p:nvPr>
            <p:ph type="sldImg"/>
          </p:nvPr>
        </p:nvSpPr>
        <p:spPr>
          <a:xfrm>
            <a:off x="1439863" y="892175"/>
            <a:ext cx="4119562" cy="3090863"/>
          </a:xfrm>
          <a:ln/>
        </p:spPr>
      </p:sp>
      <p:sp>
        <p:nvSpPr>
          <p:cNvPr id="130053"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31075" name="Rectangle 5"/>
          <p:cNvSpPr>
            <a:spLocks noGrp="1" noChangeArrowheads="1"/>
          </p:cNvSpPr>
          <p:nvPr>
            <p:ph type="sldNum" sz="quarter" idx="5"/>
          </p:nvPr>
        </p:nvSpPr>
        <p:spPr>
          <a:noFill/>
        </p:spPr>
        <p:txBody>
          <a:bodyPr/>
          <a:lstStyle/>
          <a:p>
            <a:fld id="{87308AF0-FA65-4F28-B690-A2E85A88F099}" type="slidenum">
              <a:rPr lang="en-US" altLang="zh-CN"/>
              <a:pPr/>
              <a:t>107</a:t>
            </a:fld>
            <a:endParaRPr lang="en-US" altLang="zh-CN"/>
          </a:p>
        </p:txBody>
      </p:sp>
      <p:sp>
        <p:nvSpPr>
          <p:cNvPr id="131076" name="Rectangle 2"/>
          <p:cNvSpPr>
            <a:spLocks noGrp="1" noRot="1" noChangeAspect="1" noChangeArrowheads="1" noTextEdit="1"/>
          </p:cNvSpPr>
          <p:nvPr>
            <p:ph type="sldImg"/>
          </p:nvPr>
        </p:nvSpPr>
        <p:spPr>
          <a:xfrm>
            <a:off x="1439863" y="892175"/>
            <a:ext cx="4119562" cy="3090863"/>
          </a:xfrm>
          <a:ln/>
        </p:spPr>
      </p:sp>
      <p:sp>
        <p:nvSpPr>
          <p:cNvPr id="131077"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32099" name="Rectangle 5"/>
          <p:cNvSpPr>
            <a:spLocks noGrp="1" noChangeArrowheads="1"/>
          </p:cNvSpPr>
          <p:nvPr>
            <p:ph type="sldNum" sz="quarter" idx="5"/>
          </p:nvPr>
        </p:nvSpPr>
        <p:spPr>
          <a:noFill/>
        </p:spPr>
        <p:txBody>
          <a:bodyPr/>
          <a:lstStyle/>
          <a:p>
            <a:fld id="{2DBE649E-2E7A-444E-B63D-6C9188D7AD3D}" type="slidenum">
              <a:rPr lang="en-US" altLang="zh-CN"/>
              <a:pPr/>
              <a:t>108</a:t>
            </a:fld>
            <a:endParaRPr lang="en-US" altLang="zh-CN"/>
          </a:p>
        </p:txBody>
      </p:sp>
      <p:sp>
        <p:nvSpPr>
          <p:cNvPr id="132100" name="Rectangle 2"/>
          <p:cNvSpPr>
            <a:spLocks noGrp="1" noRot="1" noChangeAspect="1" noChangeArrowheads="1" noTextEdit="1"/>
          </p:cNvSpPr>
          <p:nvPr>
            <p:ph type="sldImg"/>
          </p:nvPr>
        </p:nvSpPr>
        <p:spPr>
          <a:xfrm>
            <a:off x="1439863" y="892175"/>
            <a:ext cx="4119562" cy="3090863"/>
          </a:xfrm>
          <a:ln/>
        </p:spPr>
      </p:sp>
      <p:sp>
        <p:nvSpPr>
          <p:cNvPr id="132101"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33123" name="Rectangle 5"/>
          <p:cNvSpPr>
            <a:spLocks noGrp="1" noChangeArrowheads="1"/>
          </p:cNvSpPr>
          <p:nvPr>
            <p:ph type="sldNum" sz="quarter" idx="5"/>
          </p:nvPr>
        </p:nvSpPr>
        <p:spPr>
          <a:noFill/>
        </p:spPr>
        <p:txBody>
          <a:bodyPr/>
          <a:lstStyle/>
          <a:p>
            <a:fld id="{C1304B27-0C30-485A-A5EA-F741747F944F}" type="slidenum">
              <a:rPr lang="en-US" altLang="zh-CN"/>
              <a:pPr/>
              <a:t>109</a:t>
            </a:fld>
            <a:endParaRPr lang="en-US" altLang="zh-CN"/>
          </a:p>
        </p:txBody>
      </p:sp>
      <p:sp>
        <p:nvSpPr>
          <p:cNvPr id="133124" name="Rectangle 2"/>
          <p:cNvSpPr>
            <a:spLocks noGrp="1" noRot="1" noChangeAspect="1" noChangeArrowheads="1" noTextEdit="1"/>
          </p:cNvSpPr>
          <p:nvPr>
            <p:ph type="sldImg"/>
          </p:nvPr>
        </p:nvSpPr>
        <p:spPr>
          <a:xfrm>
            <a:off x="1439863" y="892175"/>
            <a:ext cx="4119562" cy="3090863"/>
          </a:xfrm>
          <a:ln/>
        </p:spPr>
      </p:sp>
      <p:sp>
        <p:nvSpPr>
          <p:cNvPr id="133125"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34147" name="Rectangle 5"/>
          <p:cNvSpPr>
            <a:spLocks noGrp="1" noChangeArrowheads="1"/>
          </p:cNvSpPr>
          <p:nvPr>
            <p:ph type="sldNum" sz="quarter" idx="5"/>
          </p:nvPr>
        </p:nvSpPr>
        <p:spPr>
          <a:noFill/>
        </p:spPr>
        <p:txBody>
          <a:bodyPr/>
          <a:lstStyle/>
          <a:p>
            <a:fld id="{19DCF47A-F6E7-4D79-8176-271EDB14AB61}" type="slidenum">
              <a:rPr lang="en-US" altLang="zh-CN"/>
              <a:pPr/>
              <a:t>110</a:t>
            </a:fld>
            <a:endParaRPr lang="en-US" altLang="zh-CN"/>
          </a:p>
        </p:txBody>
      </p:sp>
      <p:sp>
        <p:nvSpPr>
          <p:cNvPr id="134148" name="Rectangle 2"/>
          <p:cNvSpPr>
            <a:spLocks noGrp="1" noRot="1" noChangeAspect="1" noChangeArrowheads="1" noTextEdit="1"/>
          </p:cNvSpPr>
          <p:nvPr>
            <p:ph type="sldImg"/>
          </p:nvPr>
        </p:nvSpPr>
        <p:spPr>
          <a:xfrm>
            <a:off x="1439863" y="892175"/>
            <a:ext cx="4119562" cy="3090863"/>
          </a:xfrm>
          <a:ln/>
        </p:spPr>
      </p:sp>
      <p:sp>
        <p:nvSpPr>
          <p:cNvPr id="134149"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35171" name="Rectangle 5"/>
          <p:cNvSpPr>
            <a:spLocks noGrp="1" noChangeArrowheads="1"/>
          </p:cNvSpPr>
          <p:nvPr>
            <p:ph type="sldNum" sz="quarter" idx="5"/>
          </p:nvPr>
        </p:nvSpPr>
        <p:spPr>
          <a:noFill/>
        </p:spPr>
        <p:txBody>
          <a:bodyPr/>
          <a:lstStyle/>
          <a:p>
            <a:fld id="{13FC2637-58D8-4B35-9165-CB4817F97114}" type="slidenum">
              <a:rPr lang="en-US" altLang="zh-CN"/>
              <a:pPr/>
              <a:t>111</a:t>
            </a:fld>
            <a:endParaRPr lang="en-US" altLang="zh-CN"/>
          </a:p>
        </p:txBody>
      </p:sp>
      <p:sp>
        <p:nvSpPr>
          <p:cNvPr id="135172" name="Rectangle 2"/>
          <p:cNvSpPr>
            <a:spLocks noGrp="1" noRot="1" noChangeAspect="1" noChangeArrowheads="1" noTextEdit="1"/>
          </p:cNvSpPr>
          <p:nvPr>
            <p:ph type="sldImg"/>
          </p:nvPr>
        </p:nvSpPr>
        <p:spPr>
          <a:xfrm>
            <a:off x="1439863" y="892175"/>
            <a:ext cx="4119562" cy="3090863"/>
          </a:xfrm>
          <a:ln/>
        </p:spPr>
      </p:sp>
      <p:sp>
        <p:nvSpPr>
          <p:cNvPr id="135173"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36195" name="Rectangle 5"/>
          <p:cNvSpPr>
            <a:spLocks noGrp="1" noChangeArrowheads="1"/>
          </p:cNvSpPr>
          <p:nvPr>
            <p:ph type="sldNum" sz="quarter" idx="5"/>
          </p:nvPr>
        </p:nvSpPr>
        <p:spPr>
          <a:noFill/>
        </p:spPr>
        <p:txBody>
          <a:bodyPr/>
          <a:lstStyle/>
          <a:p>
            <a:fld id="{61755C1B-E3F2-4946-9CAA-24429D3080CB}" type="slidenum">
              <a:rPr lang="en-US" altLang="zh-CN"/>
              <a:pPr/>
              <a:t>112</a:t>
            </a:fld>
            <a:endParaRPr lang="en-US" altLang="zh-CN"/>
          </a:p>
        </p:txBody>
      </p:sp>
      <p:sp>
        <p:nvSpPr>
          <p:cNvPr id="136196" name="Rectangle 2"/>
          <p:cNvSpPr>
            <a:spLocks noGrp="1" noRot="1" noChangeAspect="1" noChangeArrowheads="1" noTextEdit="1"/>
          </p:cNvSpPr>
          <p:nvPr>
            <p:ph type="sldImg"/>
          </p:nvPr>
        </p:nvSpPr>
        <p:spPr>
          <a:xfrm>
            <a:off x="1439863" y="892175"/>
            <a:ext cx="4119562" cy="3090863"/>
          </a:xfrm>
          <a:ln/>
        </p:spPr>
      </p:sp>
      <p:sp>
        <p:nvSpPr>
          <p:cNvPr id="136197"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9</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37219" name="Rectangle 5"/>
          <p:cNvSpPr>
            <a:spLocks noGrp="1" noChangeArrowheads="1"/>
          </p:cNvSpPr>
          <p:nvPr>
            <p:ph type="sldNum" sz="quarter" idx="5"/>
          </p:nvPr>
        </p:nvSpPr>
        <p:spPr>
          <a:noFill/>
        </p:spPr>
        <p:txBody>
          <a:bodyPr/>
          <a:lstStyle/>
          <a:p>
            <a:fld id="{0C6B6EFF-C688-4A55-BE6A-298950F03D83}" type="slidenum">
              <a:rPr lang="en-US" altLang="zh-CN"/>
              <a:pPr/>
              <a:t>113</a:t>
            </a:fld>
            <a:endParaRPr lang="en-US" altLang="zh-CN"/>
          </a:p>
        </p:txBody>
      </p:sp>
      <p:sp>
        <p:nvSpPr>
          <p:cNvPr id="137220" name="Rectangle 2"/>
          <p:cNvSpPr>
            <a:spLocks noGrp="1" noRot="1" noChangeAspect="1" noChangeArrowheads="1" noTextEdit="1"/>
          </p:cNvSpPr>
          <p:nvPr>
            <p:ph type="sldImg"/>
          </p:nvPr>
        </p:nvSpPr>
        <p:spPr>
          <a:xfrm>
            <a:off x="1439863" y="892175"/>
            <a:ext cx="4119562" cy="3090863"/>
          </a:xfrm>
          <a:ln/>
        </p:spPr>
      </p:sp>
      <p:sp>
        <p:nvSpPr>
          <p:cNvPr id="137221" name="Rectangle 3"/>
          <p:cNvSpPr>
            <a:spLocks noGrp="1" noChangeArrowheads="1"/>
          </p:cNvSpPr>
          <p:nvPr>
            <p:ph type="body" idx="1"/>
          </p:nvPr>
        </p:nvSpPr>
        <p:spPr>
          <a:xfrm>
            <a:off x="932419" y="4410065"/>
            <a:ext cx="5132862" cy="4176744"/>
          </a:xfrm>
          <a:noFill/>
          <a:ln/>
        </p:spPr>
        <p:txBody>
          <a:bodyPr/>
          <a:lstStyle/>
          <a:p>
            <a:pPr marL="685800" lvl="1" indent="-228600">
              <a:lnSpc>
                <a:spcPct val="90000"/>
              </a:lnSpc>
              <a:spcBef>
                <a:spcPct val="30000"/>
              </a:spcBef>
              <a:buSzPct val="100000"/>
              <a:buFontTx/>
              <a:buChar char="–"/>
            </a:pPr>
            <a:endParaRPr lang="en-US" altLang="zh-CN" sz="1800" dirty="0" smtClean="0">
              <a:solidFill>
                <a:schemeClr val="tx1"/>
              </a:solidFill>
            </a:endParaRPr>
          </a:p>
          <a:p>
            <a:pPr marL="285750" indent="-285750">
              <a:lnSpc>
                <a:spcPct val="90000"/>
              </a:lnSpc>
              <a:spcBef>
                <a:spcPct val="30000"/>
              </a:spcBef>
              <a:buSzPct val="100000"/>
              <a:buFontTx/>
              <a:buChar char="•"/>
            </a:pPr>
            <a:r>
              <a:rPr lang="en-US" altLang="zh-CN" sz="2400" dirty="0" smtClean="0">
                <a:solidFill>
                  <a:schemeClr val="tx1"/>
                </a:solidFill>
              </a:rPr>
              <a:t>User-level processor-bound programs? I/O-intensive workloads? I/O-Bound I/O-Intensive</a:t>
            </a:r>
            <a:endParaRPr lang="zh-CN" altLang="zh-CN" dirty="0" smtClean="0">
              <a:latin typeface="Arial"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38243" name="Rectangle 5"/>
          <p:cNvSpPr>
            <a:spLocks noGrp="1" noChangeArrowheads="1"/>
          </p:cNvSpPr>
          <p:nvPr>
            <p:ph type="sldNum" sz="quarter" idx="5"/>
          </p:nvPr>
        </p:nvSpPr>
        <p:spPr>
          <a:noFill/>
        </p:spPr>
        <p:txBody>
          <a:bodyPr/>
          <a:lstStyle/>
          <a:p>
            <a:fld id="{85AA5295-0AAD-431E-8078-A78BD617FE0F}" type="slidenum">
              <a:rPr lang="en-US" altLang="zh-CN"/>
              <a:pPr/>
              <a:t>114</a:t>
            </a:fld>
            <a:endParaRPr lang="en-US" altLang="zh-CN"/>
          </a:p>
        </p:txBody>
      </p:sp>
      <p:sp>
        <p:nvSpPr>
          <p:cNvPr id="138244" name="Rectangle 2"/>
          <p:cNvSpPr>
            <a:spLocks noGrp="1" noRot="1" noChangeAspect="1" noChangeArrowheads="1" noTextEdit="1"/>
          </p:cNvSpPr>
          <p:nvPr>
            <p:ph type="sldImg"/>
          </p:nvPr>
        </p:nvSpPr>
        <p:spPr>
          <a:xfrm>
            <a:off x="1439863" y="892175"/>
            <a:ext cx="4119562" cy="3090863"/>
          </a:xfrm>
          <a:ln/>
        </p:spPr>
      </p:sp>
      <p:sp>
        <p:nvSpPr>
          <p:cNvPr id="138245"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39267" name="Rectangle 5"/>
          <p:cNvSpPr>
            <a:spLocks noGrp="1" noChangeArrowheads="1"/>
          </p:cNvSpPr>
          <p:nvPr>
            <p:ph type="sldNum" sz="quarter" idx="5"/>
          </p:nvPr>
        </p:nvSpPr>
        <p:spPr>
          <a:noFill/>
        </p:spPr>
        <p:txBody>
          <a:bodyPr/>
          <a:lstStyle/>
          <a:p>
            <a:fld id="{47E56B44-B0C0-4640-9C6F-5742BB27E42E}" type="slidenum">
              <a:rPr lang="en-US" altLang="zh-CN"/>
              <a:pPr/>
              <a:t>115</a:t>
            </a:fld>
            <a:endParaRPr lang="en-US" altLang="zh-CN"/>
          </a:p>
        </p:txBody>
      </p:sp>
      <p:sp>
        <p:nvSpPr>
          <p:cNvPr id="139268" name="Rectangle 2"/>
          <p:cNvSpPr>
            <a:spLocks noGrp="1" noRot="1" noChangeAspect="1" noChangeArrowheads="1" noTextEdit="1"/>
          </p:cNvSpPr>
          <p:nvPr>
            <p:ph type="sldImg"/>
          </p:nvPr>
        </p:nvSpPr>
        <p:spPr>
          <a:xfrm>
            <a:off x="1439863" y="892175"/>
            <a:ext cx="4119562" cy="3090863"/>
          </a:xfrm>
          <a:ln/>
        </p:spPr>
      </p:sp>
      <p:sp>
        <p:nvSpPr>
          <p:cNvPr id="139269"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140291" name="Rectangle 5"/>
          <p:cNvSpPr>
            <a:spLocks noGrp="1" noChangeArrowheads="1"/>
          </p:cNvSpPr>
          <p:nvPr>
            <p:ph type="sldNum" sz="quarter" idx="5"/>
          </p:nvPr>
        </p:nvSpPr>
        <p:spPr>
          <a:noFill/>
        </p:spPr>
        <p:txBody>
          <a:bodyPr/>
          <a:lstStyle/>
          <a:p>
            <a:fld id="{6F9E0983-12DC-4DF0-8FA2-23B68D2AF2DA}" type="slidenum">
              <a:rPr lang="en-US" altLang="zh-CN"/>
              <a:pPr/>
              <a:t>116</a:t>
            </a:fld>
            <a:endParaRPr lang="en-US" altLang="zh-CN"/>
          </a:p>
        </p:txBody>
      </p:sp>
      <p:sp>
        <p:nvSpPr>
          <p:cNvPr id="140292" name="Rectangle 2"/>
          <p:cNvSpPr>
            <a:spLocks noGrp="1" noRot="1" noChangeAspect="1" noChangeArrowheads="1" noTextEdit="1"/>
          </p:cNvSpPr>
          <p:nvPr>
            <p:ph type="sldImg"/>
          </p:nvPr>
        </p:nvSpPr>
        <p:spPr>
          <a:xfrm>
            <a:off x="1439863" y="892175"/>
            <a:ext cx="4119562" cy="3090863"/>
          </a:xfrm>
          <a:ln/>
        </p:spPr>
      </p:sp>
      <p:sp>
        <p:nvSpPr>
          <p:cNvPr id="140293"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94211" name="Rectangle 5"/>
          <p:cNvSpPr>
            <a:spLocks noGrp="1" noChangeArrowheads="1"/>
          </p:cNvSpPr>
          <p:nvPr>
            <p:ph type="sldNum" sz="quarter" idx="5"/>
          </p:nvPr>
        </p:nvSpPr>
        <p:spPr>
          <a:noFill/>
        </p:spPr>
        <p:txBody>
          <a:bodyPr/>
          <a:lstStyle/>
          <a:p>
            <a:fld id="{7B3B550D-4F80-4772-B85F-C6DBFEB66D6C}" type="slidenum">
              <a:rPr lang="en-US" altLang="zh-CN"/>
              <a:pPr/>
              <a:t>12</a:t>
            </a:fld>
            <a:endParaRPr lang="en-US" altLang="zh-CN"/>
          </a:p>
        </p:txBody>
      </p:sp>
      <p:sp>
        <p:nvSpPr>
          <p:cNvPr id="94212" name="Rectangle 2"/>
          <p:cNvSpPr>
            <a:spLocks noGrp="1" noRot="1" noChangeAspect="1" noChangeArrowheads="1" noTextEdit="1"/>
          </p:cNvSpPr>
          <p:nvPr>
            <p:ph type="sldImg"/>
          </p:nvPr>
        </p:nvSpPr>
        <p:spPr>
          <a:xfrm>
            <a:off x="1439863" y="892175"/>
            <a:ext cx="4119562" cy="3090863"/>
          </a:xfrm>
          <a:ln/>
        </p:spPr>
      </p:sp>
      <p:sp>
        <p:nvSpPr>
          <p:cNvPr id="94213"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ChangeArrowheads="1"/>
          </p:cNvSpPr>
          <p:nvPr>
            <p:ph type="ftr" sz="quarter" idx="4"/>
          </p:nvPr>
        </p:nvSpPr>
        <p:spPr>
          <a:noFill/>
        </p:spPr>
        <p:txBody>
          <a:bodyPr/>
          <a:lstStyle/>
          <a:p>
            <a:r>
              <a:rPr lang="en-US" altLang="zh-CN" smtClean="0">
                <a:ea typeface="ＭＳ Ｐゴシック" pitchFamily="34" charset="-128"/>
              </a:rPr>
              <a:t>CS252 S05</a:t>
            </a:r>
          </a:p>
        </p:txBody>
      </p:sp>
      <p:sp>
        <p:nvSpPr>
          <p:cNvPr id="95235" name="Rectangle 5"/>
          <p:cNvSpPr>
            <a:spLocks noGrp="1" noChangeArrowheads="1"/>
          </p:cNvSpPr>
          <p:nvPr>
            <p:ph type="sldNum" sz="quarter" idx="5"/>
          </p:nvPr>
        </p:nvSpPr>
        <p:spPr>
          <a:noFill/>
        </p:spPr>
        <p:txBody>
          <a:bodyPr/>
          <a:lstStyle/>
          <a:p>
            <a:fld id="{23ECB36C-8BC7-48A0-A48D-EE80160F5EEB}" type="slidenum">
              <a:rPr lang="en-US" altLang="zh-CN"/>
              <a:pPr/>
              <a:t>13</a:t>
            </a:fld>
            <a:endParaRPr lang="en-US" altLang="zh-CN"/>
          </a:p>
        </p:txBody>
      </p:sp>
      <p:sp>
        <p:nvSpPr>
          <p:cNvPr id="95236" name="Rectangle 2"/>
          <p:cNvSpPr>
            <a:spLocks noGrp="1" noRot="1" noChangeAspect="1" noChangeArrowheads="1" noTextEdit="1"/>
          </p:cNvSpPr>
          <p:nvPr>
            <p:ph type="sldImg"/>
          </p:nvPr>
        </p:nvSpPr>
        <p:spPr>
          <a:xfrm>
            <a:off x="1439863" y="892175"/>
            <a:ext cx="4119562" cy="3090863"/>
          </a:xfrm>
          <a:ln/>
        </p:spPr>
      </p:sp>
      <p:sp>
        <p:nvSpPr>
          <p:cNvPr id="95237" name="Rectangle 3"/>
          <p:cNvSpPr>
            <a:spLocks noGrp="1" noChangeArrowheads="1"/>
          </p:cNvSpPr>
          <p:nvPr>
            <p:ph type="body" idx="1"/>
          </p:nvPr>
        </p:nvSpPr>
        <p:spPr>
          <a:xfrm>
            <a:off x="932419" y="4410065"/>
            <a:ext cx="5132862" cy="4176744"/>
          </a:xfrm>
          <a:noFill/>
          <a:ln/>
        </p:spPr>
        <p:txBody>
          <a:bodyPr/>
          <a:lstStyle/>
          <a:p>
            <a:pPr eaLnBrk="1" hangingPunct="1"/>
            <a:endParaRPr lang="zh-CN" altLang="zh-C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402336" y="330200"/>
            <a:ext cx="8436864" cy="533400"/>
          </a:xfrm>
        </p:spPr>
        <p:txBody>
          <a:bodyPr anchor="t"/>
          <a:lstStyle>
            <a:lvl1pPr>
              <a:defRPr sz="3000">
                <a:solidFill>
                  <a:srgbClr val="003D79"/>
                </a:solidFill>
              </a:defRPr>
            </a:lvl1pPr>
          </a:lstStyle>
          <a:p>
            <a:r>
              <a:rPr lang="en-US" smtClean="0"/>
              <a:t>Click to edit Master title style</a:t>
            </a:r>
            <a:endParaRPr lang="en-US" dirty="0"/>
          </a:p>
        </p:txBody>
      </p:sp>
      <p:sp>
        <p:nvSpPr>
          <p:cNvPr id="71683" name="Rectangle 3"/>
          <p:cNvSpPr>
            <a:spLocks noGrp="1" noChangeArrowheads="1"/>
          </p:cNvSpPr>
          <p:nvPr>
            <p:ph type="subTitle" idx="1"/>
          </p:nvPr>
        </p:nvSpPr>
        <p:spPr>
          <a:xfrm>
            <a:off x="400050" y="1095375"/>
            <a:ext cx="8382000" cy="1295400"/>
          </a:xfrm>
        </p:spPr>
        <p:txBody>
          <a:bodyPr/>
          <a:lstStyle>
            <a:lvl1pPr>
              <a:buFont typeface="Arial" pitchFamily="34" charset="0"/>
              <a:buNone/>
              <a:defRPr sz="1800" b="0" i="1"/>
            </a:lvl1pPr>
          </a:lstStyle>
          <a:p>
            <a:r>
              <a:rPr lang="en-US" smtClean="0"/>
              <a:t>Click to edit Master subtitle style</a:t>
            </a:r>
            <a:endParaRPr lang="en-US" dirty="0"/>
          </a:p>
        </p:txBody>
      </p:sp>
      <p:sp>
        <p:nvSpPr>
          <p:cNvPr id="5" name="TextBox 4"/>
          <p:cNvSpPr txBox="1"/>
          <p:nvPr userDrawn="1"/>
        </p:nvSpPr>
        <p:spPr bwMode="gray">
          <a:xfrm>
            <a:off x="6729169" y="6696045"/>
            <a:ext cx="2343150" cy="184666"/>
          </a:xfrm>
          <a:prstGeom prst="rect">
            <a:avLst/>
          </a:prstGeom>
          <a:noFill/>
        </p:spPr>
        <p:txBody>
          <a:bodyPr wrap="square" rtlCol="0">
            <a:spAutoFit/>
          </a:bodyPr>
          <a:lstStyle/>
          <a:p>
            <a:pPr algn="r"/>
            <a:r>
              <a:rPr lang="en-US" sz="600" dirty="0" smtClean="0">
                <a:solidFill>
                  <a:schemeClr val="bg2">
                    <a:lumMod val="75000"/>
                  </a:schemeClr>
                </a:solidFill>
              </a:rPr>
              <a:t>© 2010 VMware Inc. All rights reserved</a:t>
            </a:r>
          </a:p>
        </p:txBody>
      </p:sp>
      <p:sp>
        <p:nvSpPr>
          <p:cNvPr id="7" name="Rectangle 4"/>
          <p:cNvSpPr txBox="1">
            <a:spLocks noChangeArrowheads="1"/>
          </p:cNvSpPr>
          <p:nvPr userDrawn="1"/>
        </p:nvSpPr>
        <p:spPr bwMode="white">
          <a:xfrm>
            <a:off x="224584" y="6393782"/>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eaLnBrk="0" hangingPunct="0">
              <a:spcAft>
                <a:spcPct val="0"/>
              </a:spcAft>
              <a:defRPr sz="1200" b="1">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smtClean="0">
                <a:ln>
                  <a:noFill/>
                </a:ln>
                <a:solidFill>
                  <a:srgbClr val="FFFFFF"/>
                </a:solidFill>
                <a:effectLst/>
                <a:uLnTx/>
                <a:uFillTx/>
                <a:latin typeface="Arial" charset="0"/>
                <a:ea typeface="ＭＳ Ｐゴシック" pitchFamily="34" charset="-128"/>
                <a:cs typeface="+mn-cs"/>
              </a:rPr>
              <a:t>Confidential</a:t>
            </a:r>
            <a:endParaRPr kumimoji="0" lang="en-US" sz="1200" b="1" i="0" u="none" strike="noStrike" kern="1200" cap="none" spc="0" normalizeH="0" baseline="0" noProof="0" dirty="0">
              <a:ln>
                <a:noFill/>
              </a:ln>
              <a:solidFill>
                <a:srgbClr val="FFFFFF"/>
              </a:solidFill>
              <a:effectLst/>
              <a:uLnTx/>
              <a:uFillTx/>
              <a:latin typeface="Arial" charset="0"/>
              <a:ea typeface="ＭＳ Ｐゴシック" pitchFamily="34" charset="-128"/>
              <a:cs typeface="+mn-cs"/>
            </a:endParaRP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393192" y="330200"/>
            <a:ext cx="8446008" cy="533400"/>
          </a:xfrm>
        </p:spPr>
        <p:txBody>
          <a:bodyPr anchor="t"/>
          <a:lstStyle>
            <a:lvl1pPr>
              <a:defRPr sz="3000">
                <a:solidFill>
                  <a:srgbClr val="003D79"/>
                </a:solidFill>
              </a:defRPr>
            </a:lvl1pPr>
          </a:lstStyle>
          <a:p>
            <a:r>
              <a:rPr lang="en-US" dirty="0"/>
              <a:t>Click to edit Master title style</a:t>
            </a:r>
          </a:p>
        </p:txBody>
      </p:sp>
      <p:sp>
        <p:nvSpPr>
          <p:cNvPr id="71683" name="Rectangle 3"/>
          <p:cNvSpPr>
            <a:spLocks noGrp="1" noChangeArrowheads="1"/>
          </p:cNvSpPr>
          <p:nvPr>
            <p:ph type="subTitle" idx="1"/>
          </p:nvPr>
        </p:nvSpPr>
        <p:spPr>
          <a:xfrm>
            <a:off x="400050" y="1095375"/>
            <a:ext cx="8382000" cy="1295400"/>
          </a:xfrm>
        </p:spPr>
        <p:txBody>
          <a:bodyPr/>
          <a:lstStyle>
            <a:lvl1pPr>
              <a:buFont typeface="Arial" pitchFamily="34" charset="0"/>
              <a:buNone/>
              <a:defRPr sz="1800" b="0" i="1"/>
            </a:lvl1pPr>
          </a:lstStyle>
          <a:p>
            <a:r>
              <a:rPr lang="en-US" dirty="0"/>
              <a:t>Click to edit Master subtitle style</a:t>
            </a:r>
          </a:p>
        </p:txBody>
      </p:sp>
      <p:sp>
        <p:nvSpPr>
          <p:cNvPr id="5" name="TextBox 4"/>
          <p:cNvSpPr txBox="1"/>
          <p:nvPr userDrawn="1"/>
        </p:nvSpPr>
        <p:spPr bwMode="gray">
          <a:xfrm>
            <a:off x="6524625" y="6696045"/>
            <a:ext cx="2343150" cy="184666"/>
          </a:xfrm>
          <a:prstGeom prst="rect">
            <a:avLst/>
          </a:prstGeom>
          <a:noFill/>
        </p:spPr>
        <p:txBody>
          <a:bodyPr wrap="square" rtlCol="0">
            <a:spAutoFit/>
          </a:bodyPr>
          <a:lstStyle/>
          <a:p>
            <a:pPr algn="r"/>
            <a:r>
              <a:rPr lang="en-US" sz="600" dirty="0" smtClean="0">
                <a:solidFill>
                  <a:schemeClr val="bg2">
                    <a:lumMod val="75000"/>
                  </a:schemeClr>
                </a:solidFill>
              </a:rPr>
              <a:t>© 2010 VMware Inc. All rights reserved</a:t>
            </a: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pPr>
              <a:defRPr/>
            </a:pPr>
            <a:endParaRPr lang="en-US"/>
          </a:p>
        </p:txBody>
      </p:sp>
      <p:sp>
        <p:nvSpPr>
          <p:cNvPr id="7" name="Text Placeholder 6"/>
          <p:cNvSpPr>
            <a:spLocks noGrp="1"/>
          </p:cNvSpPr>
          <p:nvPr>
            <p:ph type="body" sz="quarter" idx="13"/>
          </p:nvPr>
        </p:nvSpPr>
        <p:spPr>
          <a:xfrm>
            <a:off x="352425" y="786384"/>
            <a:ext cx="8385048" cy="5010912"/>
          </a:xfrm>
        </p:spPr>
        <p:txBody>
          <a:bodyPr/>
          <a:lstStyle>
            <a:lvl1pPr marL="233363" indent="-233363">
              <a:buClr>
                <a:schemeClr val="accent1">
                  <a:lumMod val="75000"/>
                </a:schemeClr>
              </a:buClr>
              <a:buFont typeface="Wingdings" pitchFamily="2" charset="2"/>
              <a:buChar cha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784226"/>
            <a:ext cx="7704582" cy="1079626"/>
          </a:xfrm>
        </p:spPr>
        <p:txBody>
          <a:bodyPr anchor="b"/>
          <a:lstStyle>
            <a:lvl1pPr algn="l">
              <a:defRPr sz="3000">
                <a:solidFill>
                  <a:srgbClr val="003D79"/>
                </a:solidFill>
              </a:defRPr>
            </a:lvl1pPr>
          </a:lstStyle>
          <a:p>
            <a:r>
              <a:rPr lang="en-US" dirty="0" smtClean="0"/>
              <a:t>Agenda</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361950" y="2210435"/>
            <a:ext cx="7592568" cy="3748405"/>
          </a:xfrm>
        </p:spPr>
        <p:txBody>
          <a:bodyPr/>
          <a:lstStyle>
            <a:lvl1pPr>
              <a:buClr>
                <a:schemeClr val="accent1">
                  <a:lumMod val="75000"/>
                </a:schemeClr>
              </a:buClr>
              <a:buFont typeface="Wingdings" pitchFamily="2" charset="2"/>
              <a:buChar cha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937260" y="2162174"/>
            <a:ext cx="7254240" cy="1241425"/>
          </a:xfrm>
        </p:spPr>
        <p:txBody>
          <a:bodyPr anchor="b"/>
          <a:lstStyle>
            <a:lvl1pPr algn="ctr">
              <a:defRPr sz="3000">
                <a:solidFill>
                  <a:srgbClr val="003D79"/>
                </a:solidFill>
              </a:defRPr>
            </a:lvl1p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923925" y="3486150"/>
            <a:ext cx="7267575" cy="628650"/>
          </a:xfrm>
        </p:spPr>
        <p:txBody>
          <a:bodyPr/>
          <a:lstStyle>
            <a:lvl1pPr algn="ctr">
              <a:lnSpc>
                <a:spcPct val="100000"/>
              </a:lnSpc>
              <a:spcBef>
                <a:spcPts val="0"/>
              </a:spcBef>
              <a:buFont typeface="Arial" pitchFamily="34" charset="0"/>
              <a:buNone/>
              <a:defRPr b="0"/>
            </a:lvl1pPr>
          </a:lstStyle>
          <a:p>
            <a:pPr lvl="0"/>
            <a:r>
              <a:rPr lang="en-US" dirty="0" smtClean="0"/>
              <a:t>Click to edit Master text style</a:t>
            </a:r>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61950" y="784225"/>
            <a:ext cx="4038600" cy="5006975"/>
          </a:xfrm>
        </p:spPr>
        <p:txBody>
          <a:bodyPr/>
          <a:lstStyle>
            <a:lvl1pPr marL="233363" indent="-233363">
              <a:buClr>
                <a:schemeClr val="accent1">
                  <a:lumMod val="75000"/>
                </a:schemeClr>
              </a:buClr>
              <a:buFont typeface="Wingdings" pitchFamily="2" charset="2"/>
              <a:buChar char="§"/>
              <a:defRPr sz="2000"/>
            </a:lvl1pPr>
            <a:lvl2pPr>
              <a:buClr>
                <a:schemeClr val="accent1">
                  <a:lumMod val="75000"/>
                </a:schemeClr>
              </a:buClr>
              <a:defRPr sz="1800"/>
            </a:lvl2pPr>
            <a:lvl3pPr>
              <a:buClr>
                <a:schemeClr val="accent1">
                  <a:lumMod val="75000"/>
                </a:schemeClr>
              </a:buClr>
              <a:defRPr sz="1600"/>
            </a:lvl3pPr>
            <a:lvl4pPr>
              <a:buClr>
                <a:schemeClr val="accent1">
                  <a:lumMod val="75000"/>
                </a:schemeClr>
              </a:buClr>
              <a:defRPr sz="1600"/>
            </a:lvl4pPr>
            <a:lvl5pPr>
              <a:buClr>
                <a:schemeClr val="accent1">
                  <a:lumMod val="75000"/>
                </a:schemeClr>
              </a:buCl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784225"/>
            <a:ext cx="4038600" cy="5006975"/>
          </a:xfrm>
        </p:spPr>
        <p:txBody>
          <a:bodyPr/>
          <a:lstStyle>
            <a:lvl1pPr marL="233363" indent="-233363">
              <a:buClr>
                <a:schemeClr val="accent1">
                  <a:lumMod val="75000"/>
                </a:schemeClr>
              </a:buClr>
              <a:defRPr sz="2000"/>
            </a:lvl1pPr>
            <a:lvl2pPr>
              <a:buClr>
                <a:schemeClr val="accent1">
                  <a:lumMod val="75000"/>
                </a:schemeClr>
              </a:buClr>
              <a:defRPr sz="1800"/>
            </a:lvl2pPr>
            <a:lvl3pPr>
              <a:buClr>
                <a:schemeClr val="accent1">
                  <a:lumMod val="75000"/>
                </a:schemeClr>
              </a:buClr>
              <a:defRPr sz="1600"/>
            </a:lvl3pPr>
            <a:lvl4pPr>
              <a:buClr>
                <a:schemeClr val="accent1">
                  <a:lumMod val="75000"/>
                </a:schemeClr>
              </a:buClr>
              <a:defRPr sz="1600"/>
            </a:lvl4pPr>
            <a:lvl5pPr>
              <a:buClr>
                <a:schemeClr val="accent1">
                  <a:lumMod val="75000"/>
                </a:schemeClr>
              </a:buCl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9"/>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8288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p>
            <a:pPr>
              <a:defRPr/>
            </a:pPr>
            <a:endParaRPr lang="en-US" dirty="0"/>
          </a:p>
        </p:txBody>
      </p:sp>
    </p:spTree>
  </p:cSld>
  <p:clrMapOvr>
    <a:masterClrMapping/>
  </p:clrMapOvr>
  <p:transition>
    <p:strips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0225" y="-163513"/>
            <a:ext cx="8386763" cy="1838326"/>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20574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4400" y="20574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fld id="{250215D6-2174-474C-96BC-8CCB86E24353}" type="datetime1">
              <a:rPr lang="en-US" altLang="zh-CN"/>
              <a:pPr/>
              <a:t>1/9/2013</a:t>
            </a:fld>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fld id="{205CFA7D-832B-4A24-B8C7-9C05617B2623}"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pPr>
              <a:defRPr/>
            </a:pPr>
            <a:endParaRPr lang="en-US"/>
          </a:p>
        </p:txBody>
      </p:sp>
      <p:sp>
        <p:nvSpPr>
          <p:cNvPr id="7" name="Text Placeholder 6"/>
          <p:cNvSpPr>
            <a:spLocks noGrp="1"/>
          </p:cNvSpPr>
          <p:nvPr>
            <p:ph type="body" sz="quarter" idx="13"/>
          </p:nvPr>
        </p:nvSpPr>
        <p:spPr>
          <a:xfrm>
            <a:off x="352425" y="786384"/>
            <a:ext cx="8385048" cy="5010912"/>
          </a:xfrm>
        </p:spPr>
        <p:txBody>
          <a:bodyPr/>
          <a:lstStyle>
            <a:lvl1pPr marL="233363" indent="-233363">
              <a:buSzPct val="115000"/>
              <a:buFont typeface="Wingdings" pitchFamily="2" charset="2"/>
              <a:buChar char="§"/>
              <a:defRPr/>
            </a:lvl1pPr>
            <a:lvl2pPr>
              <a:buSzPct val="110000"/>
              <a:buFont typeface="Arial" pitchFamily="34" charset="0"/>
              <a:buChar char="•"/>
              <a:defRPr/>
            </a:lvl2pPr>
            <a:lvl3pPr>
              <a:buSzPct val="110000"/>
              <a:buFont typeface="Arial" pitchFamily="34" charset="0"/>
              <a:buChar char="•"/>
              <a:defRPr/>
            </a:lvl3pPr>
            <a:lvl4pPr>
              <a:buSzPct val="110000"/>
              <a:buFont typeface="Arial" pitchFamily="34" charset="0"/>
              <a:buChar char="•"/>
              <a:defRPr/>
            </a:lvl4pPr>
            <a:lvl5pPr>
              <a:buSzPct val="11000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9808" y="784226"/>
            <a:ext cx="7722870" cy="1079626"/>
          </a:xfrm>
        </p:spPr>
        <p:txBody>
          <a:bodyPr anchor="b"/>
          <a:lstStyle>
            <a:lvl1pPr algn="l">
              <a:defRPr sz="3000">
                <a:solidFill>
                  <a:srgbClr val="003D79"/>
                </a:solidFill>
              </a:defRPr>
            </a:lvl1pPr>
          </a:lstStyle>
          <a:p>
            <a:r>
              <a:rPr lang="en-US" dirty="0" smtClean="0"/>
              <a:t>Agenda</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727710" y="2210435"/>
            <a:ext cx="7592568" cy="3748405"/>
          </a:xfrm>
        </p:spPr>
        <p:txBody>
          <a:bodyPr/>
          <a:lstStyle>
            <a:lvl1pPr marL="182880">
              <a:buFont typeface="Wingdings" pitchFamily="2" charset="2"/>
              <a:buChar cha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937260" y="2162174"/>
            <a:ext cx="7254240" cy="1241425"/>
          </a:xfrm>
        </p:spPr>
        <p:txBody>
          <a:bodyPr anchor="b"/>
          <a:lstStyle>
            <a:lvl1pPr algn="ctr">
              <a:defRPr sz="3000">
                <a:solidFill>
                  <a:srgbClr val="003D79"/>
                </a:solidFill>
              </a:defRPr>
            </a:lvl1pPr>
          </a:lstStyle>
          <a:p>
            <a:r>
              <a:rPr lang="en-US"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923925" y="3486150"/>
            <a:ext cx="7267575" cy="628650"/>
          </a:xfrm>
        </p:spPr>
        <p:txBody>
          <a:bodyPr/>
          <a:lstStyle>
            <a:lvl1pPr algn="ctr">
              <a:lnSpc>
                <a:spcPct val="100000"/>
              </a:lnSpc>
              <a:spcBef>
                <a:spcPts val="0"/>
              </a:spcBef>
              <a:buFont typeface="Arial" pitchFamily="34" charset="0"/>
              <a:buNone/>
              <a:defRPr b="0"/>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61950" y="784225"/>
            <a:ext cx="4038600" cy="5006975"/>
          </a:xfrm>
        </p:spPr>
        <p:txBody>
          <a:bodyPr/>
          <a:lstStyle>
            <a:lvl1pPr marL="233363" indent="-233363">
              <a:buFont typeface="Wingdings" pitchFamily="2" charset="2"/>
              <a:buChar cha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784225"/>
            <a:ext cx="4038600" cy="5006975"/>
          </a:xfrm>
        </p:spPr>
        <p:txBody>
          <a:bodyPr/>
          <a:lstStyle>
            <a:lvl1pPr marL="233363" indent="-233363">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82880">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C07CB85-4910-45EA-8C0A-7AB80D71D687}" type="datetimeFigureOut">
              <a:rPr lang="en-US" smtClean="0"/>
              <a:pPr/>
              <a:t>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F84B479-2C3B-47F3-96BB-0D51CBD51E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25488" y="407988"/>
            <a:ext cx="7924800" cy="5334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914400" y="1524000"/>
            <a:ext cx="7315200" cy="977900"/>
          </a:xfrm>
        </p:spPr>
        <p:txBody>
          <a:bodyPr/>
          <a:lstStyle/>
          <a:p>
            <a:endParaRPr lang="en-US"/>
          </a:p>
        </p:txBody>
      </p:sp>
      <p:sp>
        <p:nvSpPr>
          <p:cNvPr id="4" name="Footer Placeholder 3"/>
          <p:cNvSpPr>
            <a:spLocks noGrp="1"/>
          </p:cNvSpPr>
          <p:nvPr>
            <p:ph type="ftr" sz="quarter" idx="10"/>
          </p:nvPr>
        </p:nvSpPr>
        <p:spPr>
          <a:xfrm>
            <a:off x="401638" y="6365875"/>
            <a:ext cx="3975100" cy="381000"/>
          </a:xfrm>
        </p:spPr>
        <p:txBody>
          <a:bodyPr/>
          <a:lstStyle>
            <a:lvl1pPr>
              <a:defRPr/>
            </a:lvl1pPr>
          </a:lstStyle>
          <a:p>
            <a:endParaRPr lang="en-US" altLang="en-US"/>
          </a:p>
          <a:p>
            <a:r>
              <a:rPr lang="en-US" altLang="en-US"/>
              <a:t>Copyright © 2007 VMware, Inc. All rights reserved.</a:t>
            </a:r>
          </a:p>
          <a:p>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1.jpeg"/><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6616" y="171450"/>
            <a:ext cx="8492109"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52425" y="784225"/>
            <a:ext cx="8382000" cy="5006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0661" name="Line 5"/>
          <p:cNvSpPr>
            <a:spLocks noChangeShapeType="1"/>
          </p:cNvSpPr>
          <p:nvPr/>
        </p:nvSpPr>
        <p:spPr bwMode="auto">
          <a:xfrm>
            <a:off x="184150" y="635000"/>
            <a:ext cx="8775700" cy="0"/>
          </a:xfrm>
          <a:prstGeom prst="line">
            <a:avLst/>
          </a:prstGeom>
          <a:noFill/>
          <a:ln w="52197">
            <a:solidFill>
              <a:schemeClr val="tx2"/>
            </a:solidFill>
            <a:round/>
            <a:headEnd/>
            <a:tailEnd/>
          </a:ln>
        </p:spPr>
        <p:txBody>
          <a:bodyPr wrap="none" anchor="ctr"/>
          <a:lstStyle/>
          <a:p>
            <a:pPr>
              <a:defRPr/>
            </a:pPr>
            <a:endParaRPr lang="en-US" dirty="0"/>
          </a:p>
        </p:txBody>
      </p:sp>
      <p:sp>
        <p:nvSpPr>
          <p:cNvPr id="70662" name="Line 6"/>
          <p:cNvSpPr>
            <a:spLocks noChangeShapeType="1"/>
          </p:cNvSpPr>
          <p:nvPr/>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70665" name="Rectangle 9"/>
          <p:cNvSpPr>
            <a:spLocks noGrp="1" noChangeArrowheads="1"/>
          </p:cNvSpPr>
          <p:nvPr>
            <p:ph type="ftr" sz="quarter" idx="3"/>
          </p:nvPr>
        </p:nvSpPr>
        <p:spPr bwMode="auto">
          <a:xfrm>
            <a:off x="377517" y="5943600"/>
            <a:ext cx="838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Aft>
                <a:spcPct val="0"/>
              </a:spcAft>
              <a:defRPr sz="1000">
                <a:solidFill>
                  <a:schemeClr val="tx1"/>
                </a:solidFill>
              </a:defRPr>
            </a:lvl1pPr>
          </a:lstStyle>
          <a:p>
            <a:pPr>
              <a:defRPr/>
            </a:pPr>
            <a:endParaRPr lang="en-US" dirty="0"/>
          </a:p>
        </p:txBody>
      </p:sp>
      <p:sp>
        <p:nvSpPr>
          <p:cNvPr id="11" name="Rectangle 4"/>
          <p:cNvSpPr txBox="1">
            <a:spLocks noChangeArrowheads="1"/>
          </p:cNvSpPr>
          <p:nvPr/>
        </p:nvSpPr>
        <p:spPr bwMode="white">
          <a:xfrm>
            <a:off x="321673" y="6434488"/>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0A03F51-2955-4EA9-BE4E-42B6F90C747F}" type="slidenum">
              <a:rPr kumimoji="0" lang="en-US" sz="1000" b="0" i="0" u="none" strike="noStrike" kern="1200" cap="none" spc="0" normalizeH="0" baseline="0" noProof="0" smtClean="0">
                <a:ln>
                  <a:noFill/>
                </a:ln>
                <a:solidFill>
                  <a:srgbClr val="FFFFFF"/>
                </a:solidFill>
                <a:effectLst/>
                <a:uLnTx/>
                <a:uFillTx/>
                <a:latin typeface="Arial" charset="0"/>
                <a:ea typeface="ＭＳ Ｐゴシック"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rgbClr val="FFFFFF"/>
              </a:solidFill>
              <a:effectLst/>
              <a:uLnTx/>
              <a:uFillTx/>
              <a:latin typeface="Arial" charset="0"/>
              <a:ea typeface="ＭＳ Ｐゴシック" pitchFamily="34" charset="-128"/>
              <a:cs typeface="+mn-cs"/>
            </a:endParaRPr>
          </a:p>
        </p:txBody>
      </p:sp>
      <p:sp>
        <p:nvSpPr>
          <p:cNvPr id="13" name="Date Placeholder 8"/>
          <p:cNvSpPr txBox="1">
            <a:spLocks/>
          </p:cNvSpPr>
          <p:nvPr/>
        </p:nvSpPr>
        <p:spPr bwMode="white">
          <a:xfrm>
            <a:off x="2971800" y="6325268"/>
            <a:ext cx="3200400" cy="365125"/>
          </a:xfrm>
          <a:prstGeom prst="rect">
            <a:avLst/>
          </a:prstGeom>
        </p:spPr>
        <p:txBody>
          <a:bodyPr vert="horz" lIns="91440" tIns="45720" rIns="91440" bIns="45720" rtlCol="0" anchor="ctr"/>
          <a:lstStyle>
            <a:lvl1pPr marL="0" marR="0" indent="0" algn="ctr" defTabSz="914400" rtl="0" eaLnBrk="1" fontAlgn="base" latinLnBrk="0" hangingPunct="1">
              <a:lnSpc>
                <a:spcPct val="100000"/>
              </a:lnSpc>
              <a:spcBef>
                <a:spcPct val="0"/>
              </a:spcBef>
              <a:spcAft>
                <a:spcPct val="0"/>
              </a:spcAft>
              <a:buClrTx/>
              <a:buSzTx/>
              <a:buFontTx/>
              <a:buNone/>
              <a:tabLst/>
              <a:defRPr lang="en-US" sz="1000" kern="1200" smtClean="0">
                <a:solidFill>
                  <a:srgbClr val="FFFFFF"/>
                </a:solidFill>
                <a:latin typeface="+mn-lt"/>
                <a:ea typeface="+mn-ea"/>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FFFFFF"/>
                </a:solidFill>
                <a:effectLst/>
                <a:uLnTx/>
                <a:uFillTx/>
                <a:latin typeface="+mn-lt"/>
                <a:ea typeface="+mn-ea"/>
                <a:cs typeface="+mn-cs"/>
              </a:rPr>
              <a:t>Confidential</a:t>
            </a:r>
            <a:endParaRPr kumimoji="0" lang="en-US" sz="1000" b="0" i="0" u="none" strike="noStrike" kern="1200" cap="none" spc="0" normalizeH="0" baseline="0" noProof="0" dirty="0">
              <a:ln>
                <a:noFill/>
              </a:ln>
              <a:solidFill>
                <a:srgbClr val="FFFFFF"/>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13" r:id="rId1"/>
    <p:sldLayoutId id="2147483728" r:id="rId2"/>
    <p:sldLayoutId id="2147483710" r:id="rId3"/>
    <p:sldLayoutId id="2147483726" r:id="rId4"/>
    <p:sldLayoutId id="2147483727" r:id="rId5"/>
    <p:sldLayoutId id="2147483712" r:id="rId6"/>
    <p:sldLayoutId id="2147483736" r:id="rId7"/>
    <p:sldLayoutId id="2147483737" r:id="rId8"/>
    <p:sldLayoutId id="2147483738" r:id="rId9"/>
  </p:sldLayoutIdLst>
  <p:transition>
    <p:fade/>
  </p:transition>
  <p:timing>
    <p:tnLst>
      <p:par>
        <p:cTn id="1" dur="indefinite" restart="never" nodeType="tmRoot"/>
      </p:par>
    </p:tnLst>
  </p:timing>
  <p:hf hdr="0" ftr="0"/>
  <p:txStyles>
    <p:titleStyle>
      <a:lvl1pPr algn="l" rtl="0" eaLnBrk="1" fontAlgn="base" hangingPunct="1">
        <a:spcBef>
          <a:spcPct val="0"/>
        </a:spcBef>
        <a:spcAft>
          <a:spcPct val="0"/>
        </a:spcAft>
        <a:defRPr sz="2200" b="1">
          <a:solidFill>
            <a:srgbClr val="003D79"/>
          </a:solidFill>
          <a:latin typeface="+mj-lt"/>
          <a:ea typeface="+mj-ea"/>
          <a:cs typeface="+mj-cs"/>
        </a:defRPr>
      </a:lvl1pPr>
      <a:lvl2pPr algn="l" rtl="0" eaLnBrk="1" fontAlgn="base" hangingPunct="1">
        <a:spcBef>
          <a:spcPct val="0"/>
        </a:spcBef>
        <a:spcAft>
          <a:spcPct val="0"/>
        </a:spcAft>
        <a:defRPr sz="2200" b="1">
          <a:solidFill>
            <a:srgbClr val="333333"/>
          </a:solidFill>
          <a:latin typeface="Arial" charset="0"/>
          <a:ea typeface="ＭＳ Ｐゴシック" pitchFamily="34" charset="-128"/>
        </a:defRPr>
      </a:lvl2pPr>
      <a:lvl3pPr algn="l" rtl="0" eaLnBrk="1" fontAlgn="base" hangingPunct="1">
        <a:spcBef>
          <a:spcPct val="0"/>
        </a:spcBef>
        <a:spcAft>
          <a:spcPct val="0"/>
        </a:spcAft>
        <a:defRPr sz="2200" b="1">
          <a:solidFill>
            <a:srgbClr val="333333"/>
          </a:solidFill>
          <a:latin typeface="Arial" charset="0"/>
          <a:ea typeface="ＭＳ Ｐゴシック" pitchFamily="34" charset="-128"/>
        </a:defRPr>
      </a:lvl3pPr>
      <a:lvl4pPr algn="l" rtl="0" eaLnBrk="1" fontAlgn="base" hangingPunct="1">
        <a:spcBef>
          <a:spcPct val="0"/>
        </a:spcBef>
        <a:spcAft>
          <a:spcPct val="0"/>
        </a:spcAft>
        <a:defRPr sz="2200" b="1">
          <a:solidFill>
            <a:srgbClr val="333333"/>
          </a:solidFill>
          <a:latin typeface="Arial" charset="0"/>
          <a:ea typeface="ＭＳ Ｐゴシック" pitchFamily="34" charset="-128"/>
        </a:defRPr>
      </a:lvl4pPr>
      <a:lvl5pPr algn="l" rtl="0" eaLnBrk="1" fontAlgn="base" hangingPunct="1">
        <a:spcBef>
          <a:spcPct val="0"/>
        </a:spcBef>
        <a:spcAft>
          <a:spcPct val="0"/>
        </a:spcAft>
        <a:defRPr sz="2200" b="1">
          <a:solidFill>
            <a:srgbClr val="333333"/>
          </a:solidFill>
          <a:latin typeface="Arial" charset="0"/>
          <a:ea typeface="ＭＳ Ｐゴシック" pitchFamily="34" charset="-128"/>
        </a:defRPr>
      </a:lvl5pPr>
      <a:lvl6pPr marL="457200" algn="l" rtl="0" eaLnBrk="1" fontAlgn="base" hangingPunct="1">
        <a:spcBef>
          <a:spcPct val="0"/>
        </a:spcBef>
        <a:spcAft>
          <a:spcPct val="0"/>
        </a:spcAft>
        <a:defRPr sz="2200" b="1">
          <a:solidFill>
            <a:schemeClr val="tx2"/>
          </a:solidFill>
          <a:latin typeface="Arial" charset="0"/>
          <a:ea typeface="ＭＳ Ｐゴシック" pitchFamily="34" charset="-128"/>
        </a:defRPr>
      </a:lvl6pPr>
      <a:lvl7pPr marL="914400" algn="l" rtl="0" eaLnBrk="1" fontAlgn="base" hangingPunct="1">
        <a:spcBef>
          <a:spcPct val="0"/>
        </a:spcBef>
        <a:spcAft>
          <a:spcPct val="0"/>
        </a:spcAft>
        <a:defRPr sz="2200" b="1">
          <a:solidFill>
            <a:schemeClr val="tx2"/>
          </a:solidFill>
          <a:latin typeface="Arial" charset="0"/>
          <a:ea typeface="ＭＳ Ｐゴシック" pitchFamily="34" charset="-128"/>
        </a:defRPr>
      </a:lvl7pPr>
      <a:lvl8pPr marL="1371600" algn="l" rtl="0" eaLnBrk="1" fontAlgn="base" hangingPunct="1">
        <a:spcBef>
          <a:spcPct val="0"/>
        </a:spcBef>
        <a:spcAft>
          <a:spcPct val="0"/>
        </a:spcAft>
        <a:defRPr sz="2200" b="1">
          <a:solidFill>
            <a:schemeClr val="tx2"/>
          </a:solidFill>
          <a:latin typeface="Arial" charset="0"/>
          <a:ea typeface="ＭＳ Ｐゴシック" pitchFamily="34" charset="-128"/>
        </a:defRPr>
      </a:lvl8pPr>
      <a:lvl9pPr marL="1828800" algn="l" rtl="0" eaLnBrk="1" fontAlgn="base" hangingPunct="1">
        <a:spcBef>
          <a:spcPct val="0"/>
        </a:spcBef>
        <a:spcAft>
          <a:spcPct val="0"/>
        </a:spcAft>
        <a:defRPr sz="2200" b="1">
          <a:solidFill>
            <a:schemeClr val="tx2"/>
          </a:solidFill>
          <a:latin typeface="Arial" charset="0"/>
          <a:ea typeface="ＭＳ Ｐゴシック" pitchFamily="34" charset="-128"/>
        </a:defRPr>
      </a:lvl9pPr>
    </p:titleStyle>
    <p:bodyStyle>
      <a:lvl1pPr marL="233363" indent="-233363" algn="l" rtl="0" eaLnBrk="1" fontAlgn="base" hangingPunct="1">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1" fontAlgn="base" hangingPunct="1">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1" fontAlgn="base" hangingPunct="1">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1" fontAlgn="base" hangingPunct="1">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1" fontAlgn="base" hangingPunct="1">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0"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52425" y="784225"/>
            <a:ext cx="8382000" cy="5006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0661" name="Line 5"/>
          <p:cNvSpPr>
            <a:spLocks noChangeShapeType="1"/>
          </p:cNvSpPr>
          <p:nvPr/>
        </p:nvSpPr>
        <p:spPr bwMode="auto">
          <a:xfrm>
            <a:off x="184150" y="635000"/>
            <a:ext cx="8775700" cy="0"/>
          </a:xfrm>
          <a:prstGeom prst="line">
            <a:avLst/>
          </a:prstGeom>
          <a:noFill/>
          <a:ln w="52197">
            <a:solidFill>
              <a:schemeClr val="tx2"/>
            </a:solidFill>
            <a:round/>
            <a:headEnd/>
            <a:tailEnd/>
          </a:ln>
        </p:spPr>
        <p:txBody>
          <a:bodyPr wrap="none" anchor="ctr"/>
          <a:lstStyle/>
          <a:p>
            <a:pPr>
              <a:defRPr/>
            </a:pPr>
            <a:endParaRPr lang="en-US" dirty="0"/>
          </a:p>
        </p:txBody>
      </p:sp>
      <p:sp>
        <p:nvSpPr>
          <p:cNvPr id="70662" name="Line 6"/>
          <p:cNvSpPr>
            <a:spLocks noChangeShapeType="1"/>
          </p:cNvSpPr>
          <p:nvPr/>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70665" name="Rectangle 9"/>
          <p:cNvSpPr>
            <a:spLocks noGrp="1" noChangeArrowheads="1"/>
          </p:cNvSpPr>
          <p:nvPr>
            <p:ph type="ftr" sz="quarter" idx="3"/>
          </p:nvPr>
        </p:nvSpPr>
        <p:spPr bwMode="auto">
          <a:xfrm>
            <a:off x="377517" y="5943600"/>
            <a:ext cx="838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Aft>
                <a:spcPct val="0"/>
              </a:spcAft>
              <a:defRPr sz="1000">
                <a:solidFill>
                  <a:schemeClr val="tx1"/>
                </a:solidFill>
              </a:defRPr>
            </a:lvl1pPr>
          </a:lstStyle>
          <a:p>
            <a:pPr>
              <a:defRPr/>
            </a:pPr>
            <a:endParaRPr lang="en-US" dirty="0"/>
          </a:p>
        </p:txBody>
      </p:sp>
      <p:sp>
        <p:nvSpPr>
          <p:cNvPr id="11" name="Rectangle 4"/>
          <p:cNvSpPr txBox="1">
            <a:spLocks noChangeArrowheads="1"/>
          </p:cNvSpPr>
          <p:nvPr/>
        </p:nvSpPr>
        <p:spPr bwMode="white">
          <a:xfrm>
            <a:off x="454025" y="6446520"/>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0A03F51-2955-4EA9-BE4E-42B6F90C747F}" type="slidenum">
              <a:rPr kumimoji="0" lang="en-US" sz="1000" b="0" i="0" u="none" strike="noStrike" kern="1200" cap="none" spc="0" normalizeH="0" baseline="0" noProof="0" smtClean="0">
                <a:ln>
                  <a:noFill/>
                </a:ln>
                <a:solidFill>
                  <a:srgbClr val="FFFFFF"/>
                </a:solidFill>
                <a:effectLst/>
                <a:uLnTx/>
                <a:uFillTx/>
                <a:latin typeface="Arial" charset="0"/>
                <a:ea typeface="ＭＳ Ｐゴシック"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rgbClr val="FFFFFF"/>
              </a:solidFill>
              <a:effectLst/>
              <a:uLnTx/>
              <a:uFillTx/>
              <a:latin typeface="Arial" charset="0"/>
              <a:ea typeface="ＭＳ Ｐゴシック" pitchFamily="34" charset="-128"/>
              <a:cs typeface="+mn-cs"/>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9" r:id="rId7"/>
    <p:sldLayoutId id="2147483740" r:id="rId8"/>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p:titleStyle>
    <p:body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10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1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1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6.xml"/><Relationship Id="rId1" Type="http://schemas.openxmlformats.org/officeDocument/2006/relationships/vmlDrawing" Target="../drawings/vmlDrawing7.vml"/><Relationship Id="rId5" Type="http://schemas.openxmlformats.org/officeDocument/2006/relationships/image" Target="../media/image40.emf"/><Relationship Id="rId4" Type="http://schemas.openxmlformats.org/officeDocument/2006/relationships/oleObject" Target="../embeddings/Microsoft_Excel_97-2003____1.xls"/></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6.xml"/><Relationship Id="rId1" Type="http://schemas.openxmlformats.org/officeDocument/2006/relationships/vmlDrawing" Target="../drawings/vmlDrawing8.vml"/><Relationship Id="rId5" Type="http://schemas.openxmlformats.org/officeDocument/2006/relationships/image" Target="../media/image41.emf"/><Relationship Id="rId4" Type="http://schemas.openxmlformats.org/officeDocument/2006/relationships/oleObject" Target="../embeddings/Microsoft_Excel_97-2003____2.xls"/></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6.xml"/><Relationship Id="rId1" Type="http://schemas.openxmlformats.org/officeDocument/2006/relationships/vmlDrawing" Target="../drawings/vmlDrawing9.vml"/><Relationship Id="rId5" Type="http://schemas.openxmlformats.org/officeDocument/2006/relationships/image" Target="../media/image42.emf"/><Relationship Id="rId4" Type="http://schemas.openxmlformats.org/officeDocument/2006/relationships/oleObject" Target="../embeddings/Microsoft_Excel_97-2003____3.xls"/></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6.xml"/><Relationship Id="rId1" Type="http://schemas.openxmlformats.org/officeDocument/2006/relationships/vmlDrawing" Target="../drawings/vmlDrawing2.vml"/><Relationship Id="rId4" Type="http://schemas.openxmlformats.org/officeDocument/2006/relationships/image" Target="../media/image15.png"/></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6.xml"/><Relationship Id="rId1" Type="http://schemas.openxmlformats.org/officeDocument/2006/relationships/vmlDrawing" Target="../drawings/vmlDrawing3.vml"/><Relationship Id="rId4" Type="http://schemas.openxmlformats.org/officeDocument/2006/relationships/image" Target="../media/image16.png"/></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24.emf"/><Relationship Id="rId3" Type="http://schemas.openxmlformats.org/officeDocument/2006/relationships/notesSlide" Target="../notesSlides/notesSlide45.xml"/><Relationship Id="rId7" Type="http://schemas.openxmlformats.org/officeDocument/2006/relationships/image" Target="../media/image22.emf"/><Relationship Id="rId12"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oleObject" Target="../embeddings/oleObject8.bin"/><Relationship Id="rId5" Type="http://schemas.openxmlformats.org/officeDocument/2006/relationships/image" Target="../media/image21.emf"/><Relationship Id="rId10" Type="http://schemas.openxmlformats.org/officeDocument/2006/relationships/image" Target="../media/image23.emf"/><Relationship Id="rId4" Type="http://schemas.openxmlformats.org/officeDocument/2006/relationships/oleObject" Target="../embeddings/oleObject4.bin"/><Relationship Id="rId9"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26.emf"/><Relationship Id="rId5" Type="http://schemas.openxmlformats.org/officeDocument/2006/relationships/oleObject" Target="../embeddings/oleObject11.bin"/><Relationship Id="rId4" Type="http://schemas.openxmlformats.org/officeDocument/2006/relationships/image" Target="../media/image25.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27.emf"/><Relationship Id="rId5" Type="http://schemas.openxmlformats.org/officeDocument/2006/relationships/oleObject" Target="../embeddings/oleObject13.bin"/><Relationship Id="rId4" Type="http://schemas.openxmlformats.org/officeDocument/2006/relationships/image" Target="../media/image25.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Virtual Machines</a:t>
            </a:r>
            <a:endParaRPr lang="en-US" dirty="0"/>
          </a:p>
        </p:txBody>
      </p:sp>
      <p:sp>
        <p:nvSpPr>
          <p:cNvPr id="3" name="Subtitle 2"/>
          <p:cNvSpPr>
            <a:spLocks noGrp="1"/>
          </p:cNvSpPr>
          <p:nvPr>
            <p:ph type="subTitle" idx="1"/>
          </p:nvPr>
        </p:nvSpPr>
        <p:spPr/>
        <p:txBody>
          <a:bodyPr>
            <a:normAutofit/>
          </a:bodyPr>
          <a:lstStyle/>
          <a:p>
            <a:r>
              <a:rPr lang="en-US" dirty="0" smtClean="0"/>
              <a:t>Carl Waldspurger (SB SM ’89, PhD ’95), VMware R&amp;D</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Virtualization Applications</a:t>
            </a:r>
            <a:endParaRPr lang="en-US" dirty="0"/>
          </a:p>
        </p:txBody>
      </p:sp>
      <p:sp>
        <p:nvSpPr>
          <p:cNvPr id="3" name="Content Placeholder 2"/>
          <p:cNvSpPr>
            <a:spLocks noGrp="1"/>
          </p:cNvSpPr>
          <p:nvPr>
            <p:ph type="body" sz="quarter" idx="13"/>
          </p:nvPr>
        </p:nvSpPr>
        <p:spPr/>
        <p:txBody>
          <a:bodyPr>
            <a:normAutofit/>
          </a:bodyPr>
          <a:lstStyle/>
          <a:p>
            <a:r>
              <a:rPr lang="en-US" dirty="0" smtClean="0"/>
              <a:t>Server Consolidation</a:t>
            </a:r>
          </a:p>
          <a:p>
            <a:pPr lvl="1"/>
            <a:r>
              <a:rPr lang="en-US" dirty="0" smtClean="0"/>
              <a:t>Convert underutilized servers to VMs</a:t>
            </a:r>
          </a:p>
          <a:p>
            <a:pPr lvl="1"/>
            <a:r>
              <a:rPr lang="en-US" dirty="0" smtClean="0"/>
              <a:t>Significant cost savings (equipment, space, power)</a:t>
            </a:r>
          </a:p>
          <a:p>
            <a:pPr lvl="1"/>
            <a:r>
              <a:rPr lang="en-US" dirty="0" smtClean="0"/>
              <a:t>Increasingly used for virtual desktops</a:t>
            </a:r>
          </a:p>
          <a:p>
            <a:r>
              <a:rPr lang="en-US" dirty="0" smtClean="0"/>
              <a:t>Simplified Management</a:t>
            </a:r>
          </a:p>
          <a:p>
            <a:pPr lvl="1"/>
            <a:r>
              <a:rPr lang="en-US" dirty="0" smtClean="0"/>
              <a:t>Datacenter provisioning and monitoring</a:t>
            </a:r>
          </a:p>
          <a:p>
            <a:pPr lvl="1"/>
            <a:r>
              <a:rPr lang="en-US" dirty="0" smtClean="0"/>
              <a:t>Dynamic load balancing</a:t>
            </a:r>
          </a:p>
          <a:p>
            <a:pPr lvl="0"/>
            <a:r>
              <a:rPr lang="en-US" dirty="0" smtClean="0"/>
              <a:t>Improved Availability</a:t>
            </a:r>
          </a:p>
          <a:p>
            <a:pPr lvl="1"/>
            <a:r>
              <a:rPr lang="en-US" dirty="0" smtClean="0"/>
              <a:t>Automatic restart</a:t>
            </a:r>
          </a:p>
          <a:p>
            <a:pPr lvl="1"/>
            <a:r>
              <a:rPr lang="en-US" dirty="0" smtClean="0"/>
              <a:t>Fault tolerance</a:t>
            </a:r>
          </a:p>
          <a:p>
            <a:pPr lvl="1"/>
            <a:r>
              <a:rPr lang="en-US" dirty="0" smtClean="0"/>
              <a:t>Disaster recovery</a:t>
            </a:r>
            <a:endParaRPr lang="en-US" baseline="0" dirty="0" smtClean="0"/>
          </a:p>
          <a:p>
            <a:pPr lvl="0"/>
            <a:r>
              <a:rPr lang="en-US" baseline="0" dirty="0" smtClean="0"/>
              <a:t>Test and Development</a:t>
            </a:r>
          </a:p>
        </p:txBody>
      </p:sp>
    </p:spTree>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p:txBody>
          <a:bodyPr/>
          <a:lstStyle/>
          <a:p>
            <a:r>
              <a:rPr lang="en-US" altLang="zh-CN" smtClean="0"/>
              <a:t>Xen and I/O</a:t>
            </a:r>
          </a:p>
        </p:txBody>
      </p:sp>
      <p:sp>
        <p:nvSpPr>
          <p:cNvPr id="51206" name="Rectangle 3"/>
          <p:cNvSpPr>
            <a:spLocks noGrp="1" noChangeArrowheads="1"/>
          </p:cNvSpPr>
          <p:nvPr>
            <p:ph type="body" idx="1"/>
          </p:nvPr>
        </p:nvSpPr>
        <p:spPr/>
        <p:txBody>
          <a:bodyPr/>
          <a:lstStyle/>
          <a:p>
            <a:r>
              <a:rPr lang="en-US" altLang="zh-CN" smtClean="0"/>
              <a:t>To simplify I/O, privileged VMs assigned to each hardware I/O device: “</a:t>
            </a:r>
            <a:r>
              <a:rPr lang="en-US" altLang="zh-CN" smtClean="0">
                <a:solidFill>
                  <a:srgbClr val="0332B7"/>
                </a:solidFill>
              </a:rPr>
              <a:t>driver domains</a:t>
            </a:r>
            <a:r>
              <a:rPr lang="en-US" altLang="zh-CN" smtClean="0"/>
              <a:t>” </a:t>
            </a:r>
          </a:p>
          <a:p>
            <a:pPr lvl="1"/>
            <a:r>
              <a:rPr lang="en-US" altLang="zh-CN" sz="1800" smtClean="0">
                <a:ea typeface="ＭＳ Ｐゴシック" pitchFamily="34" charset="-128"/>
              </a:rPr>
              <a:t>Xen Jargon: “</a:t>
            </a:r>
            <a:r>
              <a:rPr lang="en-US" altLang="zh-CN" sz="1800" smtClean="0">
                <a:solidFill>
                  <a:srgbClr val="0332B7"/>
                </a:solidFill>
                <a:ea typeface="ＭＳ Ｐゴシック" pitchFamily="34" charset="-128"/>
              </a:rPr>
              <a:t>domains</a:t>
            </a:r>
            <a:r>
              <a:rPr lang="en-US" altLang="zh-CN" sz="1800" smtClean="0">
                <a:ea typeface="ＭＳ Ｐゴシック" pitchFamily="34" charset="-128"/>
              </a:rPr>
              <a:t>” = Virtual Machines</a:t>
            </a:r>
          </a:p>
          <a:p>
            <a:r>
              <a:rPr lang="en-US" altLang="zh-CN" smtClean="0"/>
              <a:t>Driver domains run physical device drivers, although interrupts still handled by VMM before being sent to appropriate driver domain </a:t>
            </a:r>
          </a:p>
          <a:p>
            <a:r>
              <a:rPr lang="en-US" altLang="zh-CN" smtClean="0"/>
              <a:t>Regular VMs (“</a:t>
            </a:r>
            <a:r>
              <a:rPr lang="en-US" altLang="zh-CN" smtClean="0">
                <a:solidFill>
                  <a:srgbClr val="0332B7"/>
                </a:solidFill>
              </a:rPr>
              <a:t>guest domains”</a:t>
            </a:r>
            <a:r>
              <a:rPr lang="en-US" altLang="zh-CN" smtClean="0"/>
              <a:t>) run simple virtual device drivers that communicate with physical devices drivers in driver domains over a channel to access physical I/O hardware </a:t>
            </a:r>
          </a:p>
          <a:p>
            <a:r>
              <a:rPr lang="en-US" altLang="zh-CN" smtClean="0"/>
              <a:t>Data sent between guest and driver domains by page remapping</a:t>
            </a:r>
          </a:p>
          <a:p>
            <a:pPr lvl="1"/>
            <a:endParaRPr lang="en-US" altLang="zh-CN" sz="1800" smtClean="0">
              <a:ea typeface="ＭＳ Ｐゴシック" pitchFamily="34" charset="-128"/>
            </a:endParaRPr>
          </a:p>
        </p:txBody>
      </p:sp>
    </p:spTree>
    <p:extLst>
      <p:ext uri="{BB962C8B-B14F-4D97-AF65-F5344CB8AC3E}">
        <p14:creationId xmlns:p14="http://schemas.microsoft.com/office/powerpoint/2010/main" val="2550012774"/>
      </p:ext>
    </p:extLst>
  </p:cSld>
  <p:clrMapOvr>
    <a:masterClrMapping/>
  </p:clrMapOvr>
  <p:transition>
    <p:strips dir="r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p:txBody>
          <a:bodyPr/>
          <a:lstStyle/>
          <a:p>
            <a:r>
              <a:rPr lang="en-US" altLang="zh-CN" smtClean="0"/>
              <a:t>Xen 3.0</a:t>
            </a:r>
          </a:p>
        </p:txBody>
      </p:sp>
      <p:sp>
        <p:nvSpPr>
          <p:cNvPr id="52230"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52231" name="Picture 2"/>
          <p:cNvPicPr>
            <a:picLocks noChangeAspect="1" noChangeArrowheads="1"/>
          </p:cNvPicPr>
          <p:nvPr/>
        </p:nvPicPr>
        <p:blipFill>
          <a:blip r:embed="rId3"/>
          <a:srcRect/>
          <a:stretch>
            <a:fillRect/>
          </a:stretch>
        </p:blipFill>
        <p:spPr bwMode="auto">
          <a:xfrm>
            <a:off x="539898" y="658333"/>
            <a:ext cx="8086725" cy="5172075"/>
          </a:xfrm>
          <a:prstGeom prst="rect">
            <a:avLst/>
          </a:prstGeom>
          <a:noFill/>
          <a:ln w="12700">
            <a:noFill/>
            <a:miter lim="800000"/>
            <a:headEnd/>
            <a:tailEnd/>
          </a:ln>
        </p:spPr>
      </p:pic>
    </p:spTree>
    <p:extLst>
      <p:ext uri="{BB962C8B-B14F-4D97-AF65-F5344CB8AC3E}">
        <p14:creationId xmlns:p14="http://schemas.microsoft.com/office/powerpoint/2010/main" val="1946408494"/>
      </p:ext>
    </p:extLst>
  </p:cSld>
  <p:clrMapOvr>
    <a:masterClrMapping/>
  </p:clrMapOvr>
  <p:transition>
    <p:strips dir="rd"/>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3" name="Rectangle 2"/>
          <p:cNvSpPr>
            <a:spLocks noGrp="1" noChangeArrowheads="1"/>
          </p:cNvSpPr>
          <p:nvPr>
            <p:ph type="title"/>
          </p:nvPr>
        </p:nvSpPr>
        <p:spPr/>
        <p:txBody>
          <a:bodyPr/>
          <a:lstStyle/>
          <a:p>
            <a:r>
              <a:rPr lang="en-US" altLang="zh-CN" smtClean="0"/>
              <a:t>Xen 3.0</a:t>
            </a:r>
          </a:p>
        </p:txBody>
      </p:sp>
      <p:sp>
        <p:nvSpPr>
          <p:cNvPr id="53254"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53255" name="Picture 2"/>
          <p:cNvPicPr>
            <a:picLocks noChangeAspect="1" noChangeArrowheads="1"/>
          </p:cNvPicPr>
          <p:nvPr/>
        </p:nvPicPr>
        <p:blipFill>
          <a:blip r:embed="rId3"/>
          <a:srcRect/>
          <a:stretch>
            <a:fillRect/>
          </a:stretch>
        </p:blipFill>
        <p:spPr bwMode="auto">
          <a:xfrm>
            <a:off x="410830" y="641498"/>
            <a:ext cx="8305800" cy="5429250"/>
          </a:xfrm>
          <a:prstGeom prst="rect">
            <a:avLst/>
          </a:prstGeom>
          <a:noFill/>
          <a:ln w="12700">
            <a:noFill/>
            <a:miter lim="800000"/>
            <a:headEnd/>
            <a:tailEnd/>
          </a:ln>
        </p:spPr>
      </p:pic>
    </p:spTree>
    <p:extLst>
      <p:ext uri="{BB962C8B-B14F-4D97-AF65-F5344CB8AC3E}">
        <p14:creationId xmlns:p14="http://schemas.microsoft.com/office/powerpoint/2010/main" val="3818236735"/>
      </p:ext>
    </p:extLst>
  </p:cSld>
  <p:clrMapOvr>
    <a:masterClrMapping/>
  </p:clrMapOvr>
  <p:transition>
    <p:strips dir="rd"/>
  </p:transition>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7" name="Rectangle 2"/>
          <p:cNvSpPr>
            <a:spLocks noGrp="1" noChangeArrowheads="1"/>
          </p:cNvSpPr>
          <p:nvPr>
            <p:ph type="title"/>
          </p:nvPr>
        </p:nvSpPr>
        <p:spPr/>
        <p:txBody>
          <a:bodyPr/>
          <a:lstStyle/>
          <a:p>
            <a:r>
              <a:rPr lang="en-US" altLang="zh-CN" smtClean="0"/>
              <a:t>Xen 3.0</a:t>
            </a:r>
          </a:p>
        </p:txBody>
      </p:sp>
      <p:sp>
        <p:nvSpPr>
          <p:cNvPr id="54278"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54279" name="Picture 2"/>
          <p:cNvPicPr>
            <a:picLocks noChangeAspect="1" noChangeArrowheads="1"/>
          </p:cNvPicPr>
          <p:nvPr/>
        </p:nvPicPr>
        <p:blipFill>
          <a:blip r:embed="rId3"/>
          <a:srcRect/>
          <a:stretch>
            <a:fillRect/>
          </a:stretch>
        </p:blipFill>
        <p:spPr bwMode="auto">
          <a:xfrm>
            <a:off x="604839" y="684508"/>
            <a:ext cx="7915275" cy="5286375"/>
          </a:xfrm>
          <a:prstGeom prst="rect">
            <a:avLst/>
          </a:prstGeom>
          <a:noFill/>
          <a:ln w="12700">
            <a:noFill/>
            <a:miter lim="800000"/>
            <a:headEnd/>
            <a:tailEnd/>
          </a:ln>
        </p:spPr>
      </p:pic>
    </p:spTree>
    <p:extLst>
      <p:ext uri="{BB962C8B-B14F-4D97-AF65-F5344CB8AC3E}">
        <p14:creationId xmlns:p14="http://schemas.microsoft.com/office/powerpoint/2010/main" val="159553695"/>
      </p:ext>
    </p:extLst>
  </p:cSld>
  <p:clrMapOvr>
    <a:masterClrMapping/>
  </p:clrMapOvr>
  <p:transition>
    <p:strips dir="rd"/>
  </p:transition>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301" name="Rectangle 2"/>
          <p:cNvSpPr>
            <a:spLocks noGrp="1" noChangeArrowheads="1"/>
          </p:cNvSpPr>
          <p:nvPr>
            <p:ph type="title"/>
          </p:nvPr>
        </p:nvSpPr>
        <p:spPr/>
        <p:txBody>
          <a:bodyPr/>
          <a:lstStyle/>
          <a:p>
            <a:r>
              <a:rPr lang="en-US" altLang="zh-CN" smtClean="0"/>
              <a:t>Xen 3.0</a:t>
            </a:r>
          </a:p>
        </p:txBody>
      </p:sp>
      <p:sp>
        <p:nvSpPr>
          <p:cNvPr id="55302"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55303" name="Picture 2"/>
          <p:cNvPicPr>
            <a:picLocks noChangeAspect="1" noChangeArrowheads="1"/>
          </p:cNvPicPr>
          <p:nvPr/>
        </p:nvPicPr>
        <p:blipFill>
          <a:blip r:embed="rId3"/>
          <a:srcRect/>
          <a:stretch>
            <a:fillRect/>
          </a:stretch>
        </p:blipFill>
        <p:spPr bwMode="auto">
          <a:xfrm>
            <a:off x="611483" y="848611"/>
            <a:ext cx="8048625" cy="5191125"/>
          </a:xfrm>
          <a:prstGeom prst="rect">
            <a:avLst/>
          </a:prstGeom>
          <a:noFill/>
          <a:ln w="12700">
            <a:noFill/>
            <a:miter lim="800000"/>
            <a:headEnd/>
            <a:tailEnd/>
          </a:ln>
        </p:spPr>
      </p:pic>
    </p:spTree>
    <p:extLst>
      <p:ext uri="{BB962C8B-B14F-4D97-AF65-F5344CB8AC3E}">
        <p14:creationId xmlns:p14="http://schemas.microsoft.com/office/powerpoint/2010/main" val="1725419197"/>
      </p:ext>
    </p:extLst>
  </p:cSld>
  <p:clrMapOvr>
    <a:masterClrMapping/>
  </p:clrMapOvr>
  <p:transition>
    <p:strips dir="rd"/>
  </p:transition>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5" name="Rectangle 2"/>
          <p:cNvSpPr>
            <a:spLocks noGrp="1" noChangeArrowheads="1"/>
          </p:cNvSpPr>
          <p:nvPr>
            <p:ph type="title"/>
          </p:nvPr>
        </p:nvSpPr>
        <p:spPr/>
        <p:txBody>
          <a:bodyPr/>
          <a:lstStyle/>
          <a:p>
            <a:r>
              <a:rPr lang="en-US" altLang="zh-CN" smtClean="0"/>
              <a:t>Xen 3.0</a:t>
            </a:r>
          </a:p>
        </p:txBody>
      </p:sp>
      <p:sp>
        <p:nvSpPr>
          <p:cNvPr id="56326"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56327" name="Picture 2"/>
          <p:cNvPicPr>
            <a:picLocks noChangeAspect="1" noChangeArrowheads="1"/>
          </p:cNvPicPr>
          <p:nvPr/>
        </p:nvPicPr>
        <p:blipFill>
          <a:blip r:embed="rId3"/>
          <a:srcRect/>
          <a:stretch>
            <a:fillRect/>
          </a:stretch>
        </p:blipFill>
        <p:spPr bwMode="auto">
          <a:xfrm>
            <a:off x="648143" y="748451"/>
            <a:ext cx="7747000" cy="5400675"/>
          </a:xfrm>
          <a:prstGeom prst="rect">
            <a:avLst/>
          </a:prstGeom>
          <a:noFill/>
          <a:ln w="12700">
            <a:noFill/>
            <a:miter lim="800000"/>
            <a:headEnd/>
            <a:tailEnd/>
          </a:ln>
        </p:spPr>
      </p:pic>
    </p:spTree>
    <p:extLst>
      <p:ext uri="{BB962C8B-B14F-4D97-AF65-F5344CB8AC3E}">
        <p14:creationId xmlns:p14="http://schemas.microsoft.com/office/powerpoint/2010/main" val="2607784708"/>
      </p:ext>
    </p:extLst>
  </p:cSld>
  <p:clrMapOvr>
    <a:masterClrMapping/>
  </p:clrMapOvr>
  <p:transition>
    <p:strips dir="rd"/>
  </p:transition>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p:spPr>
        <p:txBody>
          <a:bodyPr/>
          <a:lstStyle/>
          <a:p>
            <a:endParaRPr lang="en-US" altLang="zh-CN" dirty="0"/>
          </a:p>
        </p:txBody>
      </p:sp>
      <p:sp>
        <p:nvSpPr>
          <p:cNvPr id="57349" name="Rectangle 2"/>
          <p:cNvSpPr>
            <a:spLocks noGrp="1" noChangeArrowheads="1"/>
          </p:cNvSpPr>
          <p:nvPr>
            <p:ph type="title"/>
          </p:nvPr>
        </p:nvSpPr>
        <p:spPr/>
        <p:txBody>
          <a:bodyPr/>
          <a:lstStyle/>
          <a:p>
            <a:r>
              <a:rPr lang="en-US" altLang="zh-CN" smtClean="0"/>
              <a:t>Xen 3.0</a:t>
            </a:r>
          </a:p>
        </p:txBody>
      </p:sp>
      <p:sp>
        <p:nvSpPr>
          <p:cNvPr id="57350"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57351" name="Picture 2"/>
          <p:cNvPicPr>
            <a:picLocks noChangeAspect="1" noChangeArrowheads="1"/>
          </p:cNvPicPr>
          <p:nvPr/>
        </p:nvPicPr>
        <p:blipFill>
          <a:blip r:embed="rId3"/>
          <a:srcRect/>
          <a:stretch>
            <a:fillRect/>
          </a:stretch>
        </p:blipFill>
        <p:spPr bwMode="auto">
          <a:xfrm>
            <a:off x="574823" y="729881"/>
            <a:ext cx="8039100" cy="5343525"/>
          </a:xfrm>
          <a:prstGeom prst="rect">
            <a:avLst/>
          </a:prstGeom>
          <a:noFill/>
          <a:ln w="12700">
            <a:noFill/>
            <a:miter lim="800000"/>
            <a:headEnd/>
            <a:tailEnd/>
          </a:ln>
        </p:spPr>
      </p:pic>
    </p:spTree>
    <p:extLst>
      <p:ext uri="{BB962C8B-B14F-4D97-AF65-F5344CB8AC3E}">
        <p14:creationId xmlns:p14="http://schemas.microsoft.com/office/powerpoint/2010/main" val="1714613072"/>
      </p:ext>
    </p:extLst>
  </p:cSld>
  <p:clrMapOvr>
    <a:masterClrMapping/>
  </p:clrMapOvr>
  <p:transition>
    <p:strips dir="rd"/>
  </p:transition>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3" name="Rectangle 2"/>
          <p:cNvSpPr>
            <a:spLocks noGrp="1" noChangeArrowheads="1"/>
          </p:cNvSpPr>
          <p:nvPr>
            <p:ph type="title"/>
          </p:nvPr>
        </p:nvSpPr>
        <p:spPr/>
        <p:txBody>
          <a:bodyPr/>
          <a:lstStyle/>
          <a:p>
            <a:r>
              <a:rPr lang="en-US" altLang="zh-CN" smtClean="0"/>
              <a:t>Xen 3.0</a:t>
            </a:r>
          </a:p>
        </p:txBody>
      </p:sp>
      <p:sp>
        <p:nvSpPr>
          <p:cNvPr id="58374"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58375" name="Picture 2"/>
          <p:cNvPicPr>
            <a:picLocks noChangeAspect="1" noChangeArrowheads="1"/>
          </p:cNvPicPr>
          <p:nvPr/>
        </p:nvPicPr>
        <p:blipFill>
          <a:blip r:embed="rId3"/>
          <a:srcRect/>
          <a:stretch>
            <a:fillRect/>
          </a:stretch>
        </p:blipFill>
        <p:spPr bwMode="auto">
          <a:xfrm>
            <a:off x="669740" y="755282"/>
            <a:ext cx="7953375" cy="5353050"/>
          </a:xfrm>
          <a:prstGeom prst="rect">
            <a:avLst/>
          </a:prstGeom>
          <a:noFill/>
          <a:ln w="12700">
            <a:noFill/>
            <a:miter lim="800000"/>
            <a:headEnd/>
            <a:tailEnd/>
          </a:ln>
        </p:spPr>
      </p:pic>
    </p:spTree>
    <p:extLst>
      <p:ext uri="{BB962C8B-B14F-4D97-AF65-F5344CB8AC3E}">
        <p14:creationId xmlns:p14="http://schemas.microsoft.com/office/powerpoint/2010/main" val="3314451744"/>
      </p:ext>
    </p:extLst>
  </p:cSld>
  <p:clrMapOvr>
    <a:masterClrMapping/>
  </p:clrMapOvr>
  <p:transition>
    <p:strips dir="rd"/>
  </p:transition>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7" name="Rectangle 2"/>
          <p:cNvSpPr>
            <a:spLocks noGrp="1" noChangeArrowheads="1"/>
          </p:cNvSpPr>
          <p:nvPr>
            <p:ph type="title"/>
          </p:nvPr>
        </p:nvSpPr>
        <p:spPr>
          <a:xfrm>
            <a:off x="655638" y="290513"/>
            <a:ext cx="7292975" cy="736600"/>
          </a:xfrm>
        </p:spPr>
        <p:txBody>
          <a:bodyPr/>
          <a:lstStyle/>
          <a:p>
            <a:r>
              <a:rPr lang="en-US" altLang="zh-CN" smtClean="0"/>
              <a:t>Xen 3.0</a:t>
            </a:r>
          </a:p>
        </p:txBody>
      </p:sp>
      <p:sp>
        <p:nvSpPr>
          <p:cNvPr id="59398"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59399" name="Picture 2"/>
          <p:cNvPicPr>
            <a:picLocks noChangeAspect="1" noChangeArrowheads="1"/>
          </p:cNvPicPr>
          <p:nvPr/>
        </p:nvPicPr>
        <p:blipFill>
          <a:blip r:embed="rId3"/>
          <a:srcRect/>
          <a:stretch>
            <a:fillRect/>
          </a:stretch>
        </p:blipFill>
        <p:spPr bwMode="auto">
          <a:xfrm>
            <a:off x="508776" y="841634"/>
            <a:ext cx="8172450" cy="5162550"/>
          </a:xfrm>
          <a:prstGeom prst="rect">
            <a:avLst/>
          </a:prstGeom>
          <a:noFill/>
          <a:ln w="12700">
            <a:noFill/>
            <a:miter lim="800000"/>
            <a:headEnd/>
            <a:tailEnd/>
          </a:ln>
        </p:spPr>
      </p:pic>
    </p:spTree>
    <p:extLst>
      <p:ext uri="{BB962C8B-B14F-4D97-AF65-F5344CB8AC3E}">
        <p14:creationId xmlns:p14="http://schemas.microsoft.com/office/powerpoint/2010/main" val="3592221116"/>
      </p:ext>
    </p:extLst>
  </p:cSld>
  <p:clrMapOvr>
    <a:masterClrMapping/>
  </p:clrMapOvr>
  <p:transition>
    <p:strips dir="rd"/>
  </p:transition>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21" name="Rectangle 2"/>
          <p:cNvSpPr>
            <a:spLocks noGrp="1" noChangeArrowheads="1"/>
          </p:cNvSpPr>
          <p:nvPr>
            <p:ph type="title"/>
          </p:nvPr>
        </p:nvSpPr>
        <p:spPr>
          <a:xfrm>
            <a:off x="655638" y="0"/>
            <a:ext cx="7292975" cy="736600"/>
          </a:xfrm>
        </p:spPr>
        <p:txBody>
          <a:bodyPr/>
          <a:lstStyle/>
          <a:p>
            <a:r>
              <a:rPr lang="en-US" altLang="zh-CN" dirty="0" err="1" smtClean="0"/>
              <a:t>Xen</a:t>
            </a:r>
            <a:r>
              <a:rPr lang="en-US" altLang="zh-CN" dirty="0" smtClean="0"/>
              <a:t> 3.0</a:t>
            </a:r>
          </a:p>
        </p:txBody>
      </p:sp>
      <p:sp>
        <p:nvSpPr>
          <p:cNvPr id="60422"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60423" name="Picture 2"/>
          <p:cNvPicPr>
            <a:picLocks noChangeAspect="1" noChangeArrowheads="1"/>
          </p:cNvPicPr>
          <p:nvPr/>
        </p:nvPicPr>
        <p:blipFill>
          <a:blip r:embed="rId3"/>
          <a:srcRect/>
          <a:stretch>
            <a:fillRect/>
          </a:stretch>
        </p:blipFill>
        <p:spPr bwMode="auto">
          <a:xfrm>
            <a:off x="518965" y="763220"/>
            <a:ext cx="8001000" cy="5276850"/>
          </a:xfrm>
          <a:prstGeom prst="rect">
            <a:avLst/>
          </a:prstGeom>
          <a:noFill/>
          <a:ln w="12700">
            <a:noFill/>
            <a:miter lim="800000"/>
            <a:headEnd/>
            <a:tailEnd/>
          </a:ln>
        </p:spPr>
      </p:pic>
    </p:spTree>
    <p:extLst>
      <p:ext uri="{BB962C8B-B14F-4D97-AF65-F5344CB8AC3E}">
        <p14:creationId xmlns:p14="http://schemas.microsoft.com/office/powerpoint/2010/main" val="4149568601"/>
      </p:ext>
    </p:extLst>
  </p:cSld>
  <p:clrMapOvr>
    <a:masterClrMapping/>
  </p:clrMapOvr>
  <p:transition>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9DE0015E-BC67-44F1-AE55-7E152E960E34}" type="slidenum">
              <a:rPr lang="en-US" altLang="zh-CN"/>
              <a:pPr/>
              <a:t>11</a:t>
            </a:fld>
            <a:endParaRPr lang="en-US" altLang="zh-CN"/>
          </a:p>
        </p:txBody>
      </p:sp>
      <p:sp>
        <p:nvSpPr>
          <p:cNvPr id="232450" name="Rectangle 2"/>
          <p:cNvSpPr>
            <a:spLocks noGrp="1" noChangeArrowheads="1"/>
          </p:cNvSpPr>
          <p:nvPr>
            <p:ph type="title"/>
          </p:nvPr>
        </p:nvSpPr>
        <p:spPr/>
        <p:txBody>
          <a:bodyPr/>
          <a:lstStyle/>
          <a:p>
            <a:r>
              <a:rPr lang="en-US" altLang="zh-CN" dirty="0" smtClean="0">
                <a:latin typeface="Arial" charset="0"/>
                <a:ea typeface="宋体" charset="-122"/>
              </a:rPr>
              <a:t>Representative Products</a:t>
            </a:r>
            <a:endParaRPr lang="en-US" altLang="zh-CN" dirty="0">
              <a:latin typeface="Arial" charset="0"/>
              <a:ea typeface="宋体" charset="-122"/>
            </a:endParaRPr>
          </a:p>
        </p:txBody>
      </p:sp>
      <p:sp>
        <p:nvSpPr>
          <p:cNvPr id="232451" name="Rectangle 3"/>
          <p:cNvSpPr>
            <a:spLocks noGrp="1" noChangeArrowheads="1"/>
          </p:cNvSpPr>
          <p:nvPr>
            <p:ph type="body" idx="1"/>
          </p:nvPr>
        </p:nvSpPr>
        <p:spPr/>
        <p:txBody>
          <a:bodyPr/>
          <a:lstStyle/>
          <a:p>
            <a:r>
              <a:rPr lang="en-US" altLang="zh-CN">
                <a:latin typeface="Arial" charset="0"/>
                <a:ea typeface="宋体" charset="-122"/>
              </a:rPr>
              <a:t>VM (IBM),  very early, roots in System/360, ’64 –’65</a:t>
            </a:r>
          </a:p>
          <a:p>
            <a:r>
              <a:rPr lang="en-US" altLang="zh-CN">
                <a:latin typeface="Arial" charset="0"/>
                <a:ea typeface="宋体" charset="-122"/>
              </a:rPr>
              <a:t>Bochs, open source emulator.</a:t>
            </a:r>
          </a:p>
          <a:p>
            <a:r>
              <a:rPr lang="en-US" altLang="zh-CN">
                <a:latin typeface="Arial" charset="0"/>
                <a:ea typeface="宋体" charset="-122"/>
              </a:rPr>
              <a:t>Xen, open source VMM, requires changes to guest OS.</a:t>
            </a:r>
          </a:p>
          <a:p>
            <a:r>
              <a:rPr lang="en-US" altLang="zh-CN">
                <a:latin typeface="Arial" charset="0"/>
                <a:ea typeface="宋体" charset="-122"/>
              </a:rPr>
              <a:t>SIMICS, full system simulator</a:t>
            </a:r>
          </a:p>
          <a:p>
            <a:r>
              <a:rPr lang="en-US" altLang="zh-CN">
                <a:latin typeface="Arial" charset="0"/>
                <a:ea typeface="宋体" charset="-122"/>
              </a:rPr>
              <a:t>VirtualPC (Microsoft)</a:t>
            </a:r>
          </a:p>
        </p:txBody>
      </p:sp>
    </p:spTree>
  </p:cSld>
  <p:clrMapOvr>
    <a:masterClrMapping/>
  </p:clrMapOvr>
  <p:transition>
    <p:strips dir="rd"/>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a:xfrm>
            <a:off x="645005" y="0"/>
            <a:ext cx="7292975" cy="736600"/>
          </a:xfrm>
        </p:spPr>
        <p:txBody>
          <a:bodyPr/>
          <a:lstStyle/>
          <a:p>
            <a:r>
              <a:rPr lang="en-US" altLang="zh-CN" dirty="0" err="1" smtClean="0"/>
              <a:t>Xen</a:t>
            </a:r>
            <a:r>
              <a:rPr lang="en-US" altLang="zh-CN" dirty="0" smtClean="0"/>
              <a:t> 3.0</a:t>
            </a:r>
          </a:p>
        </p:txBody>
      </p:sp>
      <p:sp>
        <p:nvSpPr>
          <p:cNvPr id="61446"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61447" name="Picture 2"/>
          <p:cNvPicPr>
            <a:picLocks noChangeAspect="1" noChangeArrowheads="1"/>
          </p:cNvPicPr>
          <p:nvPr/>
        </p:nvPicPr>
        <p:blipFill>
          <a:blip r:embed="rId3"/>
          <a:srcRect/>
          <a:stretch>
            <a:fillRect/>
          </a:stretch>
        </p:blipFill>
        <p:spPr bwMode="auto">
          <a:xfrm>
            <a:off x="570392" y="803275"/>
            <a:ext cx="7981950" cy="5353050"/>
          </a:xfrm>
          <a:prstGeom prst="rect">
            <a:avLst/>
          </a:prstGeom>
          <a:noFill/>
          <a:ln w="12700">
            <a:noFill/>
            <a:miter lim="800000"/>
            <a:headEnd/>
            <a:tailEnd/>
          </a:ln>
        </p:spPr>
      </p:pic>
    </p:spTree>
    <p:extLst>
      <p:ext uri="{BB962C8B-B14F-4D97-AF65-F5344CB8AC3E}">
        <p14:creationId xmlns:p14="http://schemas.microsoft.com/office/powerpoint/2010/main" val="4199962164"/>
      </p:ext>
    </p:extLst>
  </p:cSld>
  <p:clrMapOvr>
    <a:masterClrMapping/>
  </p:clrMapOvr>
  <p:transition>
    <p:strips dir="rd"/>
  </p:transition>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9" name="Rectangle 2"/>
          <p:cNvSpPr>
            <a:spLocks noGrp="1" noChangeArrowheads="1"/>
          </p:cNvSpPr>
          <p:nvPr>
            <p:ph type="title"/>
          </p:nvPr>
        </p:nvSpPr>
        <p:spPr>
          <a:xfrm>
            <a:off x="645005" y="0"/>
            <a:ext cx="7292975" cy="736600"/>
          </a:xfrm>
        </p:spPr>
        <p:txBody>
          <a:bodyPr/>
          <a:lstStyle/>
          <a:p>
            <a:r>
              <a:rPr lang="en-US" altLang="zh-CN" dirty="0" err="1" smtClean="0"/>
              <a:t>Xen</a:t>
            </a:r>
            <a:r>
              <a:rPr lang="en-US" altLang="zh-CN" dirty="0" smtClean="0"/>
              <a:t> 3.0</a:t>
            </a:r>
          </a:p>
        </p:txBody>
      </p:sp>
      <p:sp>
        <p:nvSpPr>
          <p:cNvPr id="62470"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62471" name="Picture 2"/>
          <p:cNvPicPr>
            <a:picLocks noChangeAspect="1" noChangeArrowheads="1"/>
          </p:cNvPicPr>
          <p:nvPr/>
        </p:nvPicPr>
        <p:blipFill>
          <a:blip r:embed="rId3"/>
          <a:srcRect/>
          <a:stretch>
            <a:fillRect/>
          </a:stretch>
        </p:blipFill>
        <p:spPr bwMode="auto">
          <a:xfrm>
            <a:off x="546580" y="896864"/>
            <a:ext cx="8029575" cy="4895850"/>
          </a:xfrm>
          <a:prstGeom prst="rect">
            <a:avLst/>
          </a:prstGeom>
          <a:noFill/>
          <a:ln w="12700">
            <a:noFill/>
            <a:miter lim="800000"/>
            <a:headEnd/>
            <a:tailEnd/>
          </a:ln>
        </p:spPr>
      </p:pic>
    </p:spTree>
    <p:extLst>
      <p:ext uri="{BB962C8B-B14F-4D97-AF65-F5344CB8AC3E}">
        <p14:creationId xmlns:p14="http://schemas.microsoft.com/office/powerpoint/2010/main" val="2304291133"/>
      </p:ext>
    </p:extLst>
  </p:cSld>
  <p:clrMapOvr>
    <a:masterClrMapping/>
  </p:clrMapOvr>
  <p:transition>
    <p:strips dir="rd"/>
  </p:transition>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3" name="Rectangle 2"/>
          <p:cNvSpPr>
            <a:spLocks noGrp="1" noChangeArrowheads="1"/>
          </p:cNvSpPr>
          <p:nvPr>
            <p:ph type="title"/>
          </p:nvPr>
        </p:nvSpPr>
        <p:spPr>
          <a:xfrm>
            <a:off x="666271" y="0"/>
            <a:ext cx="7292975" cy="736600"/>
          </a:xfrm>
        </p:spPr>
        <p:txBody>
          <a:bodyPr/>
          <a:lstStyle/>
          <a:p>
            <a:r>
              <a:rPr lang="en-US" altLang="zh-CN" dirty="0" err="1" smtClean="0"/>
              <a:t>Xen</a:t>
            </a:r>
            <a:r>
              <a:rPr lang="en-US" altLang="zh-CN" dirty="0" smtClean="0"/>
              <a:t> 3.0</a:t>
            </a:r>
          </a:p>
        </p:txBody>
      </p:sp>
      <p:sp>
        <p:nvSpPr>
          <p:cNvPr id="63494" name="Rectangle 3"/>
          <p:cNvSpPr>
            <a:spLocks noGrp="1" noChangeArrowheads="1"/>
          </p:cNvSpPr>
          <p:nvPr>
            <p:ph type="body" idx="1"/>
          </p:nvPr>
        </p:nvSpPr>
        <p:spPr/>
        <p:txBody>
          <a:bodyPr/>
          <a:lstStyle/>
          <a:p>
            <a:pPr lvl="1"/>
            <a:endParaRPr lang="zh-CN" altLang="zh-CN" sz="1800" smtClean="0">
              <a:ea typeface="ＭＳ Ｐゴシック" pitchFamily="34" charset="-128"/>
            </a:endParaRPr>
          </a:p>
        </p:txBody>
      </p:sp>
      <p:pic>
        <p:nvPicPr>
          <p:cNvPr id="63495" name="Picture 2"/>
          <p:cNvPicPr>
            <a:picLocks noChangeAspect="1" noChangeArrowheads="1"/>
          </p:cNvPicPr>
          <p:nvPr/>
        </p:nvPicPr>
        <p:blipFill>
          <a:blip r:embed="rId3"/>
          <a:srcRect/>
          <a:stretch>
            <a:fillRect/>
          </a:stretch>
        </p:blipFill>
        <p:spPr bwMode="auto">
          <a:xfrm>
            <a:off x="662467" y="887634"/>
            <a:ext cx="7867650" cy="5307012"/>
          </a:xfrm>
          <a:prstGeom prst="rect">
            <a:avLst/>
          </a:prstGeom>
          <a:noFill/>
          <a:ln w="12700">
            <a:noFill/>
            <a:miter lim="800000"/>
            <a:headEnd/>
            <a:tailEnd/>
          </a:ln>
        </p:spPr>
      </p:pic>
    </p:spTree>
    <p:extLst>
      <p:ext uri="{BB962C8B-B14F-4D97-AF65-F5344CB8AC3E}">
        <p14:creationId xmlns:p14="http://schemas.microsoft.com/office/powerpoint/2010/main" val="13914699"/>
      </p:ext>
    </p:extLst>
  </p:cSld>
  <p:clrMapOvr>
    <a:masterClrMapping/>
  </p:clrMapOvr>
  <p:transition>
    <p:strips dir="rd"/>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p:txBody>
          <a:bodyPr/>
          <a:lstStyle/>
          <a:p>
            <a:r>
              <a:rPr lang="en-US" altLang="zh-CN" smtClean="0"/>
              <a:t>Xen Performance</a:t>
            </a:r>
          </a:p>
        </p:txBody>
      </p:sp>
      <p:graphicFrame>
        <p:nvGraphicFramePr>
          <p:cNvPr id="1026" name="Object 3"/>
          <p:cNvGraphicFramePr>
            <a:graphicFrameLocks noGrp="1" noChangeAspect="1"/>
          </p:cNvGraphicFramePr>
          <p:nvPr>
            <p:ph idx="1"/>
          </p:nvPr>
        </p:nvGraphicFramePr>
        <p:xfrm>
          <a:off x="0" y="1981200"/>
          <a:ext cx="8991600" cy="3795713"/>
        </p:xfrm>
        <a:graphic>
          <a:graphicData uri="http://schemas.openxmlformats.org/presentationml/2006/ole">
            <mc:AlternateContent xmlns:mc="http://schemas.openxmlformats.org/markup-compatibility/2006">
              <mc:Choice xmlns:v="urn:schemas-microsoft-com:vml" Requires="v">
                <p:oleObj spid="_x0000_s182278" name="Chart" r:id="rId4" imgW="5191125" imgH="2190750" progId="Excel.Chart.8">
                  <p:embed/>
                </p:oleObj>
              </mc:Choice>
              <mc:Fallback>
                <p:oleObj name="Chart" r:id="rId4" imgW="5191125" imgH="2190750"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81200"/>
                        <a:ext cx="8991600" cy="3795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Rectangle 4"/>
          <p:cNvSpPr>
            <a:spLocks noChangeArrowheads="1"/>
          </p:cNvSpPr>
          <p:nvPr/>
        </p:nvSpPr>
        <p:spPr bwMode="auto">
          <a:xfrm>
            <a:off x="762000" y="1371600"/>
            <a:ext cx="7924800" cy="4648200"/>
          </a:xfrm>
          <a:prstGeom prst="rect">
            <a:avLst/>
          </a:prstGeom>
          <a:noFill/>
          <a:ln w="9525">
            <a:noFill/>
            <a:miter lim="800000"/>
            <a:headEnd/>
            <a:tailEnd/>
          </a:ln>
        </p:spPr>
        <p:txBody>
          <a:bodyPr lIns="92075" tIns="46038" rIns="92075" bIns="46038"/>
          <a:lstStyle/>
          <a:p>
            <a:pPr marL="285750" indent="-285750">
              <a:lnSpc>
                <a:spcPct val="90000"/>
              </a:lnSpc>
              <a:spcBef>
                <a:spcPct val="30000"/>
              </a:spcBef>
              <a:buSzPct val="100000"/>
              <a:buFontTx/>
              <a:buChar char="•"/>
            </a:pPr>
            <a:r>
              <a:rPr lang="en-US" altLang="zh-CN" sz="2400" dirty="0">
                <a:solidFill>
                  <a:schemeClr val="tx1"/>
                </a:solidFill>
              </a:rPr>
              <a:t>Performance relative to native Linux for </a:t>
            </a:r>
            <a:r>
              <a:rPr lang="en-US" altLang="zh-CN" sz="2400" dirty="0" err="1">
                <a:solidFill>
                  <a:schemeClr val="tx1"/>
                </a:solidFill>
              </a:rPr>
              <a:t>Xen</a:t>
            </a:r>
            <a:r>
              <a:rPr lang="en-US" altLang="zh-CN" sz="2400" dirty="0">
                <a:solidFill>
                  <a:schemeClr val="tx1"/>
                </a:solidFill>
              </a:rPr>
              <a:t> for 6 benchmarks from </a:t>
            </a:r>
            <a:r>
              <a:rPr lang="en-US" altLang="zh-CN" sz="2400" dirty="0" err="1">
                <a:solidFill>
                  <a:schemeClr val="tx1"/>
                </a:solidFill>
              </a:rPr>
              <a:t>Xen</a:t>
            </a:r>
            <a:r>
              <a:rPr lang="en-US" altLang="zh-CN" sz="2400" dirty="0">
                <a:solidFill>
                  <a:schemeClr val="tx1"/>
                </a:solidFill>
              </a:rPr>
              <a:t> developers</a:t>
            </a:r>
          </a:p>
          <a:p>
            <a:pPr marL="285750" indent="-285750">
              <a:lnSpc>
                <a:spcPct val="90000"/>
              </a:lnSpc>
              <a:spcBef>
                <a:spcPct val="30000"/>
              </a:spcBef>
              <a:buSzPct val="100000"/>
              <a:buFontTx/>
              <a:buChar char="•"/>
            </a:pPr>
            <a:endParaRPr lang="en-US" altLang="zh-CN" sz="2400" dirty="0">
              <a:solidFill>
                <a:schemeClr val="tx1"/>
              </a:solidFill>
            </a:endParaRPr>
          </a:p>
          <a:p>
            <a:pPr marL="285750" indent="-285750">
              <a:lnSpc>
                <a:spcPct val="90000"/>
              </a:lnSpc>
              <a:spcBef>
                <a:spcPct val="30000"/>
              </a:spcBef>
              <a:buSzPct val="100000"/>
              <a:buFontTx/>
              <a:buChar char="•"/>
            </a:pPr>
            <a:endParaRPr lang="en-US" altLang="zh-CN" sz="2400" dirty="0">
              <a:solidFill>
                <a:schemeClr val="tx1"/>
              </a:solidFill>
            </a:endParaRPr>
          </a:p>
          <a:p>
            <a:pPr marL="285750" indent="-285750">
              <a:lnSpc>
                <a:spcPct val="90000"/>
              </a:lnSpc>
              <a:spcBef>
                <a:spcPct val="30000"/>
              </a:spcBef>
              <a:buSzPct val="100000"/>
              <a:buFontTx/>
              <a:buChar char="•"/>
            </a:pPr>
            <a:endParaRPr lang="en-US" altLang="zh-CN" sz="2400" dirty="0">
              <a:solidFill>
                <a:schemeClr val="tx1"/>
              </a:solidFill>
            </a:endParaRPr>
          </a:p>
          <a:p>
            <a:pPr marL="285750" indent="-285750">
              <a:lnSpc>
                <a:spcPct val="90000"/>
              </a:lnSpc>
              <a:spcBef>
                <a:spcPct val="30000"/>
              </a:spcBef>
              <a:buSzPct val="100000"/>
              <a:buFontTx/>
              <a:buChar char="•"/>
            </a:pPr>
            <a:endParaRPr lang="en-US" altLang="zh-CN" sz="2400" dirty="0">
              <a:solidFill>
                <a:schemeClr val="tx1"/>
              </a:solidFill>
            </a:endParaRPr>
          </a:p>
          <a:p>
            <a:pPr marL="285750" indent="-285750">
              <a:lnSpc>
                <a:spcPct val="90000"/>
              </a:lnSpc>
              <a:spcBef>
                <a:spcPct val="30000"/>
              </a:spcBef>
              <a:buSzPct val="100000"/>
              <a:buFontTx/>
              <a:buChar char="•"/>
            </a:pPr>
            <a:endParaRPr lang="en-US" altLang="zh-CN" sz="2400" dirty="0">
              <a:solidFill>
                <a:schemeClr val="tx1"/>
              </a:solidFill>
            </a:endParaRPr>
          </a:p>
          <a:p>
            <a:pPr marL="285750" indent="-285750">
              <a:lnSpc>
                <a:spcPct val="90000"/>
              </a:lnSpc>
              <a:spcBef>
                <a:spcPct val="30000"/>
              </a:spcBef>
              <a:buSzPct val="100000"/>
              <a:buFontTx/>
              <a:buChar char="•"/>
            </a:pPr>
            <a:endParaRPr lang="en-US" altLang="zh-CN" sz="2400" dirty="0">
              <a:solidFill>
                <a:schemeClr val="tx1"/>
              </a:solidFill>
            </a:endParaRPr>
          </a:p>
          <a:p>
            <a:pPr marL="285750" indent="-285750">
              <a:lnSpc>
                <a:spcPct val="90000"/>
              </a:lnSpc>
              <a:spcBef>
                <a:spcPct val="30000"/>
              </a:spcBef>
              <a:buSzPct val="100000"/>
              <a:buFontTx/>
              <a:buChar char="•"/>
            </a:pPr>
            <a:endParaRPr lang="en-US" altLang="zh-CN" sz="2400" dirty="0">
              <a:solidFill>
                <a:schemeClr val="tx1"/>
              </a:solidFill>
            </a:endParaRPr>
          </a:p>
          <a:p>
            <a:pPr marL="685800" lvl="1" indent="-228600">
              <a:lnSpc>
                <a:spcPct val="90000"/>
              </a:lnSpc>
              <a:spcBef>
                <a:spcPct val="30000"/>
              </a:spcBef>
              <a:buSzPct val="100000"/>
              <a:buFontTx/>
              <a:buChar char="–"/>
            </a:pPr>
            <a:endParaRPr lang="en-US" altLang="zh-CN" sz="1800" dirty="0">
              <a:solidFill>
                <a:schemeClr val="tx1"/>
              </a:solidFill>
            </a:endParaRPr>
          </a:p>
        </p:txBody>
      </p:sp>
    </p:spTree>
    <p:extLst>
      <p:ext uri="{BB962C8B-B14F-4D97-AF65-F5344CB8AC3E}">
        <p14:creationId xmlns:p14="http://schemas.microsoft.com/office/powerpoint/2010/main" val="4082443570"/>
      </p:ext>
    </p:extLst>
  </p:cSld>
  <p:clrMapOvr>
    <a:masterClrMapping/>
  </p:clrMapOvr>
  <p:transition>
    <p:strips dir="rd"/>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p:txBody>
          <a:bodyPr/>
          <a:lstStyle/>
          <a:p>
            <a:r>
              <a:rPr lang="en-US" altLang="zh-CN" smtClean="0"/>
              <a:t>Xen Performance, Part II</a:t>
            </a:r>
          </a:p>
        </p:txBody>
      </p:sp>
      <p:sp>
        <p:nvSpPr>
          <p:cNvPr id="2055" name="Rectangle 3"/>
          <p:cNvSpPr>
            <a:spLocks noChangeArrowheads="1"/>
          </p:cNvSpPr>
          <p:nvPr/>
        </p:nvSpPr>
        <p:spPr bwMode="auto">
          <a:xfrm>
            <a:off x="762000" y="1295400"/>
            <a:ext cx="7924800" cy="4648200"/>
          </a:xfrm>
          <a:prstGeom prst="rect">
            <a:avLst/>
          </a:prstGeom>
          <a:noFill/>
          <a:ln w="9525">
            <a:noFill/>
            <a:miter lim="800000"/>
            <a:headEnd/>
            <a:tailEnd/>
          </a:ln>
        </p:spPr>
        <p:txBody>
          <a:bodyPr lIns="92075" tIns="46038" rIns="92075" bIns="46038"/>
          <a:lstStyle/>
          <a:p>
            <a:pPr marL="285750" indent="-285750">
              <a:lnSpc>
                <a:spcPct val="90000"/>
              </a:lnSpc>
              <a:spcBef>
                <a:spcPct val="30000"/>
              </a:spcBef>
              <a:buSzPct val="100000"/>
              <a:buFontTx/>
              <a:buChar char="•"/>
            </a:pPr>
            <a:r>
              <a:rPr lang="en-US" altLang="zh-CN" sz="2400">
                <a:solidFill>
                  <a:schemeClr val="tx1"/>
                </a:solidFill>
              </a:rPr>
              <a:t>Subsequent study noticed Xen experiments based on 1 Ethernet network interfaces card (NIC), and single NIC was a performance bottleneck</a:t>
            </a:r>
          </a:p>
          <a:p>
            <a:pPr marL="685800" lvl="1" indent="-228600">
              <a:lnSpc>
                <a:spcPct val="90000"/>
              </a:lnSpc>
              <a:spcBef>
                <a:spcPct val="30000"/>
              </a:spcBef>
              <a:buSzPct val="100000"/>
              <a:buFontTx/>
              <a:buChar char="–"/>
            </a:pPr>
            <a:endParaRPr lang="en-US" altLang="zh-CN" sz="1800">
              <a:solidFill>
                <a:schemeClr val="tx1"/>
              </a:solidFill>
            </a:endParaRPr>
          </a:p>
        </p:txBody>
      </p:sp>
      <p:graphicFrame>
        <p:nvGraphicFramePr>
          <p:cNvPr id="2050" name="Object 4"/>
          <p:cNvGraphicFramePr>
            <a:graphicFrameLocks noGrp="1" noChangeAspect="1"/>
          </p:cNvGraphicFramePr>
          <p:nvPr>
            <p:ph idx="1"/>
          </p:nvPr>
        </p:nvGraphicFramePr>
        <p:xfrm>
          <a:off x="304800" y="2209800"/>
          <a:ext cx="7848600" cy="4422775"/>
        </p:xfrm>
        <a:graphic>
          <a:graphicData uri="http://schemas.openxmlformats.org/presentationml/2006/ole">
            <mc:AlternateContent xmlns:mc="http://schemas.openxmlformats.org/markup-compatibility/2006">
              <mc:Choice xmlns:v="urn:schemas-microsoft-com:vml" Requires="v">
                <p:oleObj spid="_x0000_s183302" name="Chart" r:id="rId4" imgW="4953000" imgH="2790825" progId="Excel.Chart.8">
                  <p:embed/>
                </p:oleObj>
              </mc:Choice>
              <mc:Fallback>
                <p:oleObj name="Chart" r:id="rId4" imgW="4953000" imgH="2790825"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209800"/>
                        <a:ext cx="7848600" cy="442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02665313"/>
      </p:ext>
    </p:extLst>
  </p:cSld>
  <p:clrMapOvr>
    <a:masterClrMapping/>
  </p:clrMapOvr>
  <p:transition>
    <p:strips dir="rd"/>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p:txBody>
          <a:bodyPr/>
          <a:lstStyle/>
          <a:p>
            <a:r>
              <a:rPr lang="en-US" altLang="zh-CN" smtClean="0"/>
              <a:t>Xen Performance, Part III</a:t>
            </a:r>
          </a:p>
        </p:txBody>
      </p:sp>
      <p:sp>
        <p:nvSpPr>
          <p:cNvPr id="3079" name="Rectangle 3"/>
          <p:cNvSpPr>
            <a:spLocks noChangeArrowheads="1"/>
          </p:cNvSpPr>
          <p:nvPr/>
        </p:nvSpPr>
        <p:spPr bwMode="auto">
          <a:xfrm>
            <a:off x="762000" y="4591478"/>
            <a:ext cx="7924800" cy="1371600"/>
          </a:xfrm>
          <a:prstGeom prst="rect">
            <a:avLst/>
          </a:prstGeom>
          <a:noFill/>
          <a:ln w="9525">
            <a:noFill/>
            <a:miter lim="800000"/>
            <a:headEnd/>
            <a:tailEnd/>
          </a:ln>
        </p:spPr>
        <p:txBody>
          <a:bodyPr lIns="92075" tIns="46038" rIns="92075" bIns="46038"/>
          <a:lstStyle/>
          <a:p>
            <a:pPr marL="457200" indent="-457200">
              <a:lnSpc>
                <a:spcPct val="90000"/>
              </a:lnSpc>
              <a:spcBef>
                <a:spcPct val="30000"/>
              </a:spcBef>
              <a:buSzPct val="100000"/>
              <a:buFontTx/>
              <a:buAutoNum type="arabicPeriod"/>
            </a:pPr>
            <a:r>
              <a:rPr lang="en-US" altLang="zh-CN" sz="2400" dirty="0">
                <a:solidFill>
                  <a:schemeClr val="tx1"/>
                </a:solidFill>
              </a:rPr>
              <a:t>&gt; 2X instructions for guest VM + driver VM</a:t>
            </a:r>
          </a:p>
          <a:p>
            <a:pPr marL="457200" indent="-457200">
              <a:lnSpc>
                <a:spcPct val="90000"/>
              </a:lnSpc>
              <a:spcBef>
                <a:spcPct val="30000"/>
              </a:spcBef>
              <a:buSzPct val="100000"/>
              <a:buFontTx/>
              <a:buAutoNum type="arabicPeriod"/>
            </a:pPr>
            <a:r>
              <a:rPr lang="en-US" altLang="zh-CN" sz="2400" dirty="0">
                <a:solidFill>
                  <a:schemeClr val="tx1"/>
                </a:solidFill>
              </a:rPr>
              <a:t>&gt; 4X L2 cache misses</a:t>
            </a:r>
          </a:p>
          <a:p>
            <a:pPr marL="457200" indent="-457200">
              <a:lnSpc>
                <a:spcPct val="90000"/>
              </a:lnSpc>
              <a:spcBef>
                <a:spcPct val="30000"/>
              </a:spcBef>
              <a:buSzPct val="100000"/>
              <a:buFontTx/>
              <a:buAutoNum type="arabicPeriod"/>
            </a:pPr>
            <a:r>
              <a:rPr lang="en-US" altLang="zh-CN" sz="2400" dirty="0">
                <a:solidFill>
                  <a:schemeClr val="tx1"/>
                </a:solidFill>
              </a:rPr>
              <a:t>12X – 24X Data TLB misses</a:t>
            </a:r>
          </a:p>
        </p:txBody>
      </p:sp>
      <p:graphicFrame>
        <p:nvGraphicFramePr>
          <p:cNvPr id="3074" name="Object 4"/>
          <p:cNvGraphicFramePr>
            <a:graphicFrameLocks noGrp="1" noChangeAspect="1"/>
          </p:cNvGraphicFramePr>
          <p:nvPr>
            <p:ph idx="1"/>
          </p:nvPr>
        </p:nvGraphicFramePr>
        <p:xfrm>
          <a:off x="762000" y="781478"/>
          <a:ext cx="7620000" cy="4159250"/>
        </p:xfrm>
        <a:graphic>
          <a:graphicData uri="http://schemas.openxmlformats.org/presentationml/2006/ole">
            <mc:AlternateContent xmlns:mc="http://schemas.openxmlformats.org/markup-compatibility/2006">
              <mc:Choice xmlns:v="urn:schemas-microsoft-com:vml" Requires="v">
                <p:oleObj spid="_x0000_s184326" name="Chart" r:id="rId4" imgW="4362450" imgH="2381250" progId="Excel.Chart.8">
                  <p:embed/>
                </p:oleObj>
              </mc:Choice>
              <mc:Fallback>
                <p:oleObj name="Chart" r:id="rId4" imgW="4362450" imgH="2381250"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781478"/>
                        <a:ext cx="7620000" cy="415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20836121"/>
      </p:ext>
    </p:extLst>
  </p:cSld>
  <p:clrMapOvr>
    <a:masterClrMapping/>
  </p:clrMapOvr>
  <p:transition>
    <p:strips dir="rd"/>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2"/>
          <p:cNvSpPr>
            <a:spLocks noGrp="1" noChangeArrowheads="1"/>
          </p:cNvSpPr>
          <p:nvPr>
            <p:ph type="title"/>
          </p:nvPr>
        </p:nvSpPr>
        <p:spPr/>
        <p:txBody>
          <a:bodyPr/>
          <a:lstStyle/>
          <a:p>
            <a:r>
              <a:rPr lang="en-US" altLang="zh-CN" smtClean="0"/>
              <a:t>Xen Performance, Part IV</a:t>
            </a:r>
          </a:p>
        </p:txBody>
      </p:sp>
      <p:sp>
        <p:nvSpPr>
          <p:cNvPr id="64518" name="Rectangle 3"/>
          <p:cNvSpPr>
            <a:spLocks noChangeArrowheads="1"/>
          </p:cNvSpPr>
          <p:nvPr/>
        </p:nvSpPr>
        <p:spPr bwMode="auto">
          <a:xfrm>
            <a:off x="526305" y="620195"/>
            <a:ext cx="8001000" cy="1371600"/>
          </a:xfrm>
          <a:prstGeom prst="rect">
            <a:avLst/>
          </a:prstGeom>
          <a:noFill/>
          <a:ln w="9525">
            <a:noFill/>
            <a:miter lim="800000"/>
            <a:headEnd/>
            <a:tailEnd/>
          </a:ln>
        </p:spPr>
        <p:txBody>
          <a:bodyPr lIns="92075" tIns="46038" rIns="92075" bIns="46038"/>
          <a:lstStyle/>
          <a:p>
            <a:pPr marL="457200" indent="-457200">
              <a:lnSpc>
                <a:spcPct val="90000"/>
              </a:lnSpc>
              <a:spcBef>
                <a:spcPct val="30000"/>
              </a:spcBef>
              <a:buSzPct val="100000"/>
              <a:buFontTx/>
              <a:buAutoNum type="arabicPeriod"/>
            </a:pPr>
            <a:r>
              <a:rPr lang="en-US" altLang="zh-CN" sz="2400" dirty="0">
                <a:solidFill>
                  <a:srgbClr val="0332B7"/>
                </a:solidFill>
              </a:rPr>
              <a:t>&gt; 2X instructions</a:t>
            </a:r>
            <a:r>
              <a:rPr lang="en-US" altLang="zh-CN" sz="2400" dirty="0">
                <a:solidFill>
                  <a:schemeClr val="tx1"/>
                </a:solidFill>
              </a:rPr>
              <a:t>: page remapping and page transfer between driver and guest VMs and due to communication between the 2 VMs over a channel</a:t>
            </a:r>
          </a:p>
          <a:p>
            <a:pPr marL="457200" indent="-457200">
              <a:lnSpc>
                <a:spcPct val="90000"/>
              </a:lnSpc>
              <a:spcBef>
                <a:spcPct val="30000"/>
              </a:spcBef>
              <a:buSzPct val="100000"/>
              <a:buFontTx/>
              <a:buAutoNum type="arabicPeriod"/>
            </a:pPr>
            <a:r>
              <a:rPr lang="en-US" altLang="zh-CN" sz="2400" dirty="0">
                <a:solidFill>
                  <a:srgbClr val="0332B7"/>
                </a:solidFill>
              </a:rPr>
              <a:t>4X L2 cache misses</a:t>
            </a:r>
            <a:r>
              <a:rPr lang="en-US" altLang="zh-CN" sz="2400" dirty="0">
                <a:solidFill>
                  <a:schemeClr val="tx1"/>
                </a:solidFill>
              </a:rPr>
              <a:t>: Linux uses zero-copy network interface that depends on ability of NIC to do DMA from different locations in memory </a:t>
            </a:r>
          </a:p>
          <a:p>
            <a:pPr marL="800100" lvl="1" indent="-342900">
              <a:lnSpc>
                <a:spcPct val="90000"/>
              </a:lnSpc>
              <a:spcBef>
                <a:spcPct val="30000"/>
              </a:spcBef>
              <a:buSzPct val="100000"/>
              <a:buFontTx/>
              <a:buChar char="–"/>
            </a:pPr>
            <a:r>
              <a:rPr lang="en-US" altLang="zh-CN" sz="1800" dirty="0">
                <a:solidFill>
                  <a:schemeClr val="tx1"/>
                </a:solidFill>
              </a:rPr>
              <a:t>Since </a:t>
            </a:r>
            <a:r>
              <a:rPr lang="en-US" altLang="zh-CN" sz="1800" dirty="0" err="1">
                <a:solidFill>
                  <a:schemeClr val="tx1"/>
                </a:solidFill>
              </a:rPr>
              <a:t>Xen</a:t>
            </a:r>
            <a:r>
              <a:rPr lang="en-US" altLang="zh-CN" sz="1800" dirty="0">
                <a:solidFill>
                  <a:schemeClr val="tx1"/>
                </a:solidFill>
              </a:rPr>
              <a:t> does not support “gather DMA” in its virtual network interface, it can’t do true zero-copy in the guest VM</a:t>
            </a:r>
          </a:p>
          <a:p>
            <a:pPr marL="457200" indent="-457200">
              <a:lnSpc>
                <a:spcPct val="90000"/>
              </a:lnSpc>
              <a:spcBef>
                <a:spcPct val="30000"/>
              </a:spcBef>
              <a:buSzPct val="100000"/>
              <a:buFontTx/>
              <a:buAutoNum type="arabicPeriod"/>
            </a:pPr>
            <a:r>
              <a:rPr lang="en-US" altLang="zh-CN" sz="2400" dirty="0">
                <a:solidFill>
                  <a:srgbClr val="0332B7"/>
                </a:solidFill>
              </a:rPr>
              <a:t>12X – 24X Data TLB misses</a:t>
            </a:r>
            <a:r>
              <a:rPr lang="en-US" altLang="zh-CN" sz="2400" dirty="0">
                <a:solidFill>
                  <a:schemeClr val="tx1"/>
                </a:solidFill>
              </a:rPr>
              <a:t>: 2 Linux optimizations</a:t>
            </a:r>
          </a:p>
          <a:p>
            <a:pPr marL="800100" lvl="1" indent="-342900">
              <a:lnSpc>
                <a:spcPct val="90000"/>
              </a:lnSpc>
              <a:spcBef>
                <a:spcPct val="30000"/>
              </a:spcBef>
              <a:buSzPct val="100000"/>
              <a:buFontTx/>
              <a:buChar char="–"/>
            </a:pPr>
            <a:r>
              <a:rPr lang="en-US" altLang="zh-CN" sz="1800" dirty="0" err="1">
                <a:solidFill>
                  <a:schemeClr val="tx1"/>
                </a:solidFill>
              </a:rPr>
              <a:t>Superpages</a:t>
            </a:r>
            <a:r>
              <a:rPr lang="en-US" altLang="zh-CN" sz="1800" dirty="0">
                <a:solidFill>
                  <a:schemeClr val="tx1"/>
                </a:solidFill>
              </a:rPr>
              <a:t> for part of Linux kernel space, and 4MB pages lowers TLB misses versus using 1024 4 KB pages.  Not  in </a:t>
            </a:r>
            <a:r>
              <a:rPr lang="en-US" altLang="zh-CN" sz="1800" dirty="0" err="1">
                <a:solidFill>
                  <a:schemeClr val="tx1"/>
                </a:solidFill>
              </a:rPr>
              <a:t>Xen</a:t>
            </a:r>
            <a:endParaRPr lang="en-US" altLang="zh-CN" sz="1800" dirty="0">
              <a:solidFill>
                <a:schemeClr val="tx1"/>
              </a:solidFill>
            </a:endParaRPr>
          </a:p>
          <a:p>
            <a:pPr marL="800100" lvl="1" indent="-342900">
              <a:lnSpc>
                <a:spcPct val="90000"/>
              </a:lnSpc>
              <a:spcBef>
                <a:spcPct val="30000"/>
              </a:spcBef>
              <a:buSzPct val="100000"/>
              <a:buFontTx/>
              <a:buChar char="–"/>
            </a:pPr>
            <a:r>
              <a:rPr lang="en-US" altLang="zh-CN" sz="1800" dirty="0">
                <a:solidFill>
                  <a:schemeClr val="tx1"/>
                </a:solidFill>
              </a:rPr>
              <a:t>PTEs marked global are not flushed on a context switch, and Linux uses them for its kernel space. Not  in </a:t>
            </a:r>
            <a:r>
              <a:rPr lang="en-US" altLang="zh-CN" sz="1800" dirty="0" err="1">
                <a:solidFill>
                  <a:schemeClr val="tx1"/>
                </a:solidFill>
              </a:rPr>
              <a:t>Xen</a:t>
            </a:r>
            <a:endParaRPr lang="en-US" altLang="zh-CN" sz="1800" dirty="0">
              <a:solidFill>
                <a:schemeClr val="tx1"/>
              </a:solidFill>
            </a:endParaRPr>
          </a:p>
          <a:p>
            <a:pPr marL="457200" indent="-457200">
              <a:lnSpc>
                <a:spcPct val="90000"/>
              </a:lnSpc>
              <a:spcBef>
                <a:spcPct val="30000"/>
              </a:spcBef>
              <a:buSzPct val="100000"/>
              <a:buFontTx/>
              <a:buChar char="•"/>
            </a:pPr>
            <a:r>
              <a:rPr lang="en-US" altLang="zh-CN" sz="2400" dirty="0">
                <a:solidFill>
                  <a:schemeClr val="tx1"/>
                </a:solidFill>
              </a:rPr>
              <a:t>Future </a:t>
            </a:r>
            <a:r>
              <a:rPr lang="en-US" altLang="zh-CN" sz="2400" dirty="0" err="1">
                <a:solidFill>
                  <a:schemeClr val="tx1"/>
                </a:solidFill>
              </a:rPr>
              <a:t>Xen</a:t>
            </a:r>
            <a:r>
              <a:rPr lang="en-US" altLang="zh-CN" sz="2400" dirty="0">
                <a:solidFill>
                  <a:schemeClr val="tx1"/>
                </a:solidFill>
              </a:rPr>
              <a:t> may address 2. and 3., but 1. inherent?</a:t>
            </a:r>
          </a:p>
          <a:p>
            <a:pPr marL="457200" indent="-457200">
              <a:lnSpc>
                <a:spcPct val="90000"/>
              </a:lnSpc>
              <a:spcBef>
                <a:spcPct val="30000"/>
              </a:spcBef>
              <a:buSzPct val="100000"/>
              <a:buFontTx/>
              <a:buChar char="•"/>
            </a:pPr>
            <a:endParaRPr lang="en-US" altLang="zh-CN" sz="2400" dirty="0">
              <a:solidFill>
                <a:schemeClr val="tx1"/>
              </a:solidFill>
            </a:endParaRPr>
          </a:p>
        </p:txBody>
      </p:sp>
    </p:spTree>
    <p:extLst>
      <p:ext uri="{BB962C8B-B14F-4D97-AF65-F5344CB8AC3E}">
        <p14:creationId xmlns:p14="http://schemas.microsoft.com/office/powerpoint/2010/main" val="613050423"/>
      </p:ext>
    </p:extLst>
  </p:cSld>
  <p:clrMapOvr>
    <a:masterClrMapping/>
  </p:clrMapOvr>
  <p:transition>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fld id="{5AFC0ED5-E814-49C5-BF64-8F52970F46D5}" type="datetime1">
              <a:rPr lang="en-US" altLang="zh-CN"/>
              <a:pPr/>
              <a:t>1/9/2013</a:t>
            </a:fld>
            <a:endParaRPr lang="en-US" altLang="zh-CN"/>
          </a:p>
        </p:txBody>
      </p:sp>
      <p:sp>
        <p:nvSpPr>
          <p:cNvPr id="21507" name="Slide Number Placeholder 5"/>
          <p:cNvSpPr>
            <a:spLocks noGrp="1"/>
          </p:cNvSpPr>
          <p:nvPr>
            <p:ph type="sldNum" sz="quarter" idx="4294967295"/>
          </p:nvPr>
        </p:nvSpPr>
        <p:spPr>
          <a:xfrm>
            <a:off x="6553200" y="6413500"/>
            <a:ext cx="1905000" cy="292100"/>
          </a:xfrm>
          <a:prstGeom prst="rect">
            <a:avLst/>
          </a:prstGeom>
          <a:noFill/>
        </p:spPr>
        <p:txBody>
          <a:bodyPr/>
          <a:lstStyle/>
          <a:p>
            <a:fld id="{D792BF3B-F2D3-4183-A00F-2EB92C7801D5}" type="slidenum">
              <a:rPr lang="en-US" altLang="zh-CN"/>
              <a:pPr/>
              <a:t>12</a:t>
            </a:fld>
            <a:endParaRPr lang="en-US" altLang="zh-CN" b="0">
              <a:solidFill>
                <a:srgbClr val="FBBA03"/>
              </a:solidFill>
            </a:endParaRPr>
          </a:p>
        </p:txBody>
      </p:sp>
      <p:sp>
        <p:nvSpPr>
          <p:cNvPr id="21508" name="Rectangle 2"/>
          <p:cNvSpPr>
            <a:spLocks noGrp="1" noChangeArrowheads="1"/>
          </p:cNvSpPr>
          <p:nvPr>
            <p:ph type="title"/>
          </p:nvPr>
        </p:nvSpPr>
        <p:spPr/>
        <p:txBody>
          <a:bodyPr/>
          <a:lstStyle/>
          <a:p>
            <a:r>
              <a:rPr lang="en-US" altLang="zh-CN" smtClean="0"/>
              <a:t>Virtual Machine Monitors (VMMs)</a:t>
            </a:r>
          </a:p>
        </p:txBody>
      </p:sp>
      <p:sp>
        <p:nvSpPr>
          <p:cNvPr id="21509" name="Rectangle 3"/>
          <p:cNvSpPr>
            <a:spLocks noGrp="1" noChangeArrowheads="1"/>
          </p:cNvSpPr>
          <p:nvPr>
            <p:ph type="body" idx="1"/>
          </p:nvPr>
        </p:nvSpPr>
        <p:spPr/>
        <p:txBody>
          <a:bodyPr/>
          <a:lstStyle/>
          <a:p>
            <a:r>
              <a:rPr lang="en-US" altLang="zh-CN" sz="2000" smtClean="0">
                <a:solidFill>
                  <a:srgbClr val="0332B7"/>
                </a:solidFill>
              </a:rPr>
              <a:t>Virtual machine monitor</a:t>
            </a:r>
            <a:r>
              <a:rPr lang="en-US" altLang="zh-CN" sz="2000" smtClean="0"/>
              <a:t> (VMM) or </a:t>
            </a:r>
            <a:r>
              <a:rPr lang="en-US" altLang="zh-CN" sz="2000" smtClean="0">
                <a:solidFill>
                  <a:srgbClr val="0332B7"/>
                </a:solidFill>
              </a:rPr>
              <a:t>hypervisor</a:t>
            </a:r>
            <a:r>
              <a:rPr lang="en-US" altLang="zh-CN" sz="2000" smtClean="0"/>
              <a:t> is software that supports VMs</a:t>
            </a:r>
          </a:p>
          <a:p>
            <a:r>
              <a:rPr lang="en-US" altLang="zh-CN" sz="2000" smtClean="0"/>
              <a:t>VMM determines how to map virtual resources to physical resources</a:t>
            </a:r>
          </a:p>
          <a:p>
            <a:r>
              <a:rPr lang="en-US" altLang="zh-CN" sz="2000" smtClean="0"/>
              <a:t>Physical resource may be time-shared, partitioned, or emulated in software </a:t>
            </a:r>
          </a:p>
          <a:p>
            <a:r>
              <a:rPr lang="en-US" altLang="zh-CN" sz="2000" smtClean="0"/>
              <a:t>VMM is much smaller than a traditional OS; </a:t>
            </a:r>
          </a:p>
          <a:p>
            <a:pPr lvl="1"/>
            <a:r>
              <a:rPr lang="en-US" altLang="zh-CN" sz="1800" smtClean="0">
                <a:ea typeface="ＭＳ Ｐゴシック" pitchFamily="34" charset="-128"/>
              </a:rPr>
              <a:t>isolation portion of a VMM is </a:t>
            </a:r>
            <a:r>
              <a:rPr lang="en-US" altLang="zh-CN" sz="1800" smtClean="0">
                <a:ea typeface="ＭＳ Ｐゴシック" pitchFamily="34" charset="-128"/>
                <a:sym typeface="Symbol" pitchFamily="18" charset="2"/>
              </a:rPr>
              <a:t></a:t>
            </a:r>
            <a:r>
              <a:rPr lang="en-US" altLang="zh-CN" sz="1800" smtClean="0">
                <a:ea typeface="ＭＳ Ｐゴシック" pitchFamily="34" charset="-128"/>
              </a:rPr>
              <a:t> 10,000 lines of code</a:t>
            </a:r>
          </a:p>
          <a:p>
            <a:pPr>
              <a:buFontTx/>
              <a:buNone/>
            </a:pPr>
            <a:endParaRPr lang="en-US" altLang="zh-CN" smtClean="0"/>
          </a:p>
          <a:p>
            <a:endParaRPr lang="en-US" altLang="zh-CN" smtClean="0"/>
          </a:p>
        </p:txBody>
      </p:sp>
      <p:pic>
        <p:nvPicPr>
          <p:cNvPr id="21510" name="Picture 4"/>
          <p:cNvPicPr>
            <a:picLocks noChangeAspect="1" noChangeArrowheads="1"/>
          </p:cNvPicPr>
          <p:nvPr/>
        </p:nvPicPr>
        <p:blipFill>
          <a:blip r:embed="rId3"/>
          <a:srcRect/>
          <a:stretch>
            <a:fillRect/>
          </a:stretch>
        </p:blipFill>
        <p:spPr bwMode="auto">
          <a:xfrm>
            <a:off x="2070100" y="3813175"/>
            <a:ext cx="4503738" cy="2917825"/>
          </a:xfrm>
          <a:prstGeom prst="rect">
            <a:avLst/>
          </a:prstGeom>
          <a:noFill/>
          <a:ln w="12700">
            <a:noFill/>
            <a:miter lim="800000"/>
            <a:headEnd/>
            <a:tailEnd/>
          </a:ln>
        </p:spPr>
      </p:pic>
      <p:sp>
        <p:nvSpPr>
          <p:cNvPr id="21511" name="Footer Placeholder 1"/>
          <p:cNvSpPr>
            <a:spLocks noGrp="1"/>
          </p:cNvSpPr>
          <p:nvPr>
            <p:ph type="ftr" sz="quarter" idx="4294967295"/>
          </p:nvPr>
        </p:nvSpPr>
        <p:spPr>
          <a:xfrm>
            <a:off x="3124200" y="6426200"/>
            <a:ext cx="2895600" cy="279400"/>
          </a:xfrm>
          <a:prstGeom prst="rect">
            <a:avLst/>
          </a:prstGeom>
          <a:noFill/>
        </p:spPr>
        <p:txBody>
          <a:bodyPr/>
          <a:lstStyle/>
          <a:p>
            <a:r>
              <a:rPr lang="en-US" altLang="zh-CN" smtClean="0">
                <a:ea typeface="ＭＳ Ｐゴシック" pitchFamily="34" charset="-128"/>
              </a:rPr>
              <a:t>CSCE 430/830, Advanced Memory Hierarchy </a:t>
            </a:r>
          </a:p>
        </p:txBody>
      </p:sp>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fld id="{25B6AD2E-5A2E-4771-861B-5D1224D3A289}" type="datetime1">
              <a:rPr lang="en-US" altLang="zh-CN"/>
              <a:pPr/>
              <a:t>1/9/2013</a:t>
            </a:fld>
            <a:endParaRPr lang="en-US" altLang="zh-CN"/>
          </a:p>
        </p:txBody>
      </p:sp>
      <p:sp>
        <p:nvSpPr>
          <p:cNvPr id="22531" name="Slide Number Placeholder 5"/>
          <p:cNvSpPr>
            <a:spLocks noGrp="1"/>
          </p:cNvSpPr>
          <p:nvPr>
            <p:ph type="sldNum" sz="quarter" idx="4294967295"/>
          </p:nvPr>
        </p:nvSpPr>
        <p:spPr>
          <a:xfrm>
            <a:off x="6553200" y="6413500"/>
            <a:ext cx="1905000" cy="292100"/>
          </a:xfrm>
          <a:prstGeom prst="rect">
            <a:avLst/>
          </a:prstGeom>
          <a:noFill/>
        </p:spPr>
        <p:txBody>
          <a:bodyPr/>
          <a:lstStyle/>
          <a:p>
            <a:fld id="{FD6FD30D-35B8-4BF2-8E82-BA6A171B2088}" type="slidenum">
              <a:rPr lang="en-US" altLang="zh-CN"/>
              <a:pPr/>
              <a:t>13</a:t>
            </a:fld>
            <a:endParaRPr lang="en-US" altLang="zh-CN" b="0">
              <a:solidFill>
                <a:srgbClr val="FBBA03"/>
              </a:solidFill>
            </a:endParaRPr>
          </a:p>
        </p:txBody>
      </p:sp>
      <p:sp>
        <p:nvSpPr>
          <p:cNvPr id="22532" name="Rectangle 2"/>
          <p:cNvSpPr>
            <a:spLocks noGrp="1" noChangeArrowheads="1"/>
          </p:cNvSpPr>
          <p:nvPr>
            <p:ph type="title"/>
          </p:nvPr>
        </p:nvSpPr>
        <p:spPr/>
        <p:txBody>
          <a:bodyPr/>
          <a:lstStyle/>
          <a:p>
            <a:r>
              <a:rPr lang="en-US" altLang="zh-CN" smtClean="0"/>
              <a:t>Virtual Machine Monitors (VMMs)</a:t>
            </a:r>
          </a:p>
        </p:txBody>
      </p:sp>
      <p:pic>
        <p:nvPicPr>
          <p:cNvPr id="22533" name="Picture 2"/>
          <p:cNvPicPr>
            <a:picLocks noChangeAspect="1" noChangeArrowheads="1"/>
          </p:cNvPicPr>
          <p:nvPr/>
        </p:nvPicPr>
        <p:blipFill>
          <a:blip r:embed="rId3"/>
          <a:srcRect/>
          <a:stretch>
            <a:fillRect/>
          </a:stretch>
        </p:blipFill>
        <p:spPr bwMode="auto">
          <a:xfrm>
            <a:off x="512763" y="1098550"/>
            <a:ext cx="8039100" cy="5160963"/>
          </a:xfrm>
          <a:prstGeom prst="rect">
            <a:avLst/>
          </a:prstGeom>
          <a:noFill/>
          <a:ln w="12700">
            <a:noFill/>
            <a:miter lim="800000"/>
            <a:headEnd/>
            <a:tailEnd/>
          </a:ln>
        </p:spPr>
      </p:pic>
      <p:sp>
        <p:nvSpPr>
          <p:cNvPr id="22534" name="Content Placeholder 7"/>
          <p:cNvSpPr>
            <a:spLocks noGrp="1"/>
          </p:cNvSpPr>
          <p:nvPr>
            <p:ph idx="1"/>
          </p:nvPr>
        </p:nvSpPr>
        <p:spPr/>
        <p:txBody>
          <a:bodyPr/>
          <a:lstStyle/>
          <a:p>
            <a:endParaRPr lang="zh-CN" altLang="zh-CN" smtClean="0"/>
          </a:p>
        </p:txBody>
      </p:sp>
      <p:sp>
        <p:nvSpPr>
          <p:cNvPr id="22535" name="Footer Placeholder 1"/>
          <p:cNvSpPr>
            <a:spLocks noGrp="1"/>
          </p:cNvSpPr>
          <p:nvPr>
            <p:ph type="ftr" sz="quarter" idx="4294967295"/>
          </p:nvPr>
        </p:nvSpPr>
        <p:spPr>
          <a:xfrm>
            <a:off x="3124200" y="6426200"/>
            <a:ext cx="2895600" cy="279400"/>
          </a:xfrm>
          <a:prstGeom prst="rect">
            <a:avLst/>
          </a:prstGeom>
          <a:noFill/>
        </p:spPr>
        <p:txBody>
          <a:bodyPr/>
          <a:lstStyle/>
          <a:p>
            <a:r>
              <a:rPr lang="en-US" altLang="zh-CN" smtClean="0">
                <a:ea typeface="ＭＳ Ｐゴシック" pitchFamily="34" charset="-128"/>
              </a:rPr>
              <a:t>CSCE 430/830, Advanced Memory Hierarchy </a:t>
            </a:r>
          </a:p>
        </p:txBody>
      </p:sp>
    </p:spTree>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p>
            <a:fld id="{BE46A689-53DA-4FA9-A1B1-0A2C85BEDDA9}" type="datetime1">
              <a:rPr lang="en-US" altLang="zh-CN"/>
              <a:pPr/>
              <a:t>1/9/2013</a:t>
            </a:fld>
            <a:endParaRPr lang="en-US" altLang="zh-CN"/>
          </a:p>
        </p:txBody>
      </p:sp>
      <p:sp>
        <p:nvSpPr>
          <p:cNvPr id="23555" name="Slide Number Placeholder 5"/>
          <p:cNvSpPr>
            <a:spLocks noGrp="1"/>
          </p:cNvSpPr>
          <p:nvPr>
            <p:ph type="sldNum" sz="quarter" idx="4294967295"/>
          </p:nvPr>
        </p:nvSpPr>
        <p:spPr>
          <a:xfrm>
            <a:off x="6553200" y="6413500"/>
            <a:ext cx="1905000" cy="292100"/>
          </a:xfrm>
          <a:prstGeom prst="rect">
            <a:avLst/>
          </a:prstGeom>
          <a:noFill/>
        </p:spPr>
        <p:txBody>
          <a:bodyPr/>
          <a:lstStyle/>
          <a:p>
            <a:fld id="{48B78A5F-5F35-437F-B965-E9F3CDF56424}" type="slidenum">
              <a:rPr lang="en-US" altLang="zh-CN"/>
              <a:pPr/>
              <a:t>14</a:t>
            </a:fld>
            <a:endParaRPr lang="en-US" altLang="zh-CN" b="0">
              <a:solidFill>
                <a:srgbClr val="FBBA03"/>
              </a:solidFill>
            </a:endParaRPr>
          </a:p>
        </p:txBody>
      </p:sp>
      <p:sp>
        <p:nvSpPr>
          <p:cNvPr id="23556" name="Rectangle 2"/>
          <p:cNvSpPr>
            <a:spLocks noGrp="1" noChangeArrowheads="1"/>
          </p:cNvSpPr>
          <p:nvPr>
            <p:ph type="title"/>
          </p:nvPr>
        </p:nvSpPr>
        <p:spPr/>
        <p:txBody>
          <a:bodyPr/>
          <a:lstStyle/>
          <a:p>
            <a:r>
              <a:rPr lang="en-US" altLang="zh-CN" smtClean="0"/>
              <a:t>Virtual Machine Monitors (VMMs)</a:t>
            </a:r>
          </a:p>
        </p:txBody>
      </p:sp>
      <p:pic>
        <p:nvPicPr>
          <p:cNvPr id="23557" name="Picture 2"/>
          <p:cNvPicPr>
            <a:picLocks noChangeAspect="1" noChangeArrowheads="1"/>
          </p:cNvPicPr>
          <p:nvPr/>
        </p:nvPicPr>
        <p:blipFill>
          <a:blip r:embed="rId3"/>
          <a:srcRect/>
          <a:stretch>
            <a:fillRect/>
          </a:stretch>
        </p:blipFill>
        <p:spPr bwMode="auto">
          <a:xfrm>
            <a:off x="693738" y="1065213"/>
            <a:ext cx="7747000" cy="5135562"/>
          </a:xfrm>
          <a:prstGeom prst="rect">
            <a:avLst/>
          </a:prstGeom>
          <a:noFill/>
          <a:ln w="12700">
            <a:noFill/>
            <a:miter lim="800000"/>
            <a:headEnd/>
            <a:tailEnd/>
          </a:ln>
        </p:spPr>
      </p:pic>
      <p:sp>
        <p:nvSpPr>
          <p:cNvPr id="23558" name="Footer Placeholder 1"/>
          <p:cNvSpPr>
            <a:spLocks noGrp="1"/>
          </p:cNvSpPr>
          <p:nvPr>
            <p:ph type="ftr" sz="quarter" idx="4294967295"/>
          </p:nvPr>
        </p:nvSpPr>
        <p:spPr>
          <a:xfrm>
            <a:off x="3124200" y="6426200"/>
            <a:ext cx="2895600" cy="279400"/>
          </a:xfrm>
          <a:prstGeom prst="rect">
            <a:avLst/>
          </a:prstGeom>
          <a:noFill/>
        </p:spPr>
        <p:txBody>
          <a:bodyPr/>
          <a:lstStyle/>
          <a:p>
            <a:r>
              <a:rPr lang="en-US" altLang="zh-CN" smtClean="0">
                <a:ea typeface="ＭＳ Ｐゴシック" pitchFamily="34" charset="-128"/>
              </a:rPr>
              <a:t>CSCE 430/830, Advanced Memory Hierarchy </a:t>
            </a:r>
          </a:p>
        </p:txBody>
      </p:sp>
    </p:spTree>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24579"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324F59F3-2E2E-429F-81C9-974830E72E4F}" type="slidenum">
              <a:rPr kumimoji="1" lang="en-US" altLang="ko-KR" sz="1000">
                <a:solidFill>
                  <a:schemeClr val="tx1"/>
                </a:solidFill>
                <a:latin typeface="Arial" pitchFamily="34" charset="0"/>
                <a:ea typeface="굴림" pitchFamily="34" charset="-127"/>
              </a:rPr>
              <a:pPr eaLnBrk="1" hangingPunct="1"/>
              <a:t>15</a:t>
            </a:fld>
            <a:r>
              <a:rPr kumimoji="1" lang="en-US" altLang="ko-KR" sz="1000">
                <a:solidFill>
                  <a:schemeClr val="tx1"/>
                </a:solidFill>
                <a:latin typeface="Arial" pitchFamily="34" charset="0"/>
                <a:ea typeface="굴림" pitchFamily="34" charset="-127"/>
              </a:rPr>
              <a:t>/35</a:t>
            </a:r>
          </a:p>
        </p:txBody>
      </p:sp>
      <p:sp>
        <p:nvSpPr>
          <p:cNvPr id="24580" name="Rectangle 2"/>
          <p:cNvSpPr>
            <a:spLocks noGrp="1" noChangeArrowheads="1"/>
          </p:cNvSpPr>
          <p:nvPr>
            <p:ph type="title"/>
          </p:nvPr>
        </p:nvSpPr>
        <p:spPr/>
        <p:txBody>
          <a:bodyPr/>
          <a:lstStyle/>
          <a:p>
            <a:pPr eaLnBrk="1" hangingPunct="1"/>
            <a:r>
              <a:rPr lang="en-US" altLang="ko-KR" sz="2800" smtClean="0"/>
              <a:t>Abstraction, Virtualization of Computer System</a:t>
            </a:r>
          </a:p>
        </p:txBody>
      </p:sp>
      <p:sp>
        <p:nvSpPr>
          <p:cNvPr id="24581" name="Rectangle 3"/>
          <p:cNvSpPr>
            <a:spLocks noGrp="1" noChangeArrowheads="1"/>
          </p:cNvSpPr>
          <p:nvPr>
            <p:ph type="body" idx="1"/>
          </p:nvPr>
        </p:nvSpPr>
        <p:spPr/>
        <p:txBody>
          <a:bodyPr/>
          <a:lstStyle/>
          <a:p>
            <a:pPr eaLnBrk="1" hangingPunct="1"/>
            <a:r>
              <a:rPr lang="en-US" altLang="ko-KR" smtClean="0"/>
              <a:t>Modern computer system is very complex</a:t>
            </a:r>
          </a:p>
          <a:p>
            <a:pPr lvl="1" eaLnBrk="1" hangingPunct="1"/>
            <a:r>
              <a:rPr lang="en-US" altLang="ko-KR" sz="1800" smtClean="0">
                <a:ea typeface="ＭＳ Ｐゴシック" pitchFamily="34" charset="-128"/>
              </a:rPr>
              <a:t>Hundreds of millions of transisters</a:t>
            </a:r>
          </a:p>
          <a:p>
            <a:pPr lvl="1" eaLnBrk="1" hangingPunct="1"/>
            <a:r>
              <a:rPr lang="en-US" altLang="ko-KR" sz="1800" smtClean="0">
                <a:ea typeface="ＭＳ Ｐゴシック" pitchFamily="34" charset="-128"/>
              </a:rPr>
              <a:t>Interconnected high-speed I/O devices</a:t>
            </a:r>
          </a:p>
          <a:p>
            <a:pPr lvl="1" eaLnBrk="1" hangingPunct="1"/>
            <a:r>
              <a:rPr lang="en-US" altLang="ko-KR" sz="1800" smtClean="0">
                <a:ea typeface="ＭＳ Ｐゴシック" pitchFamily="34" charset="-128"/>
              </a:rPr>
              <a:t>Networking infrastructures</a:t>
            </a:r>
          </a:p>
          <a:p>
            <a:pPr lvl="1" eaLnBrk="1" hangingPunct="1"/>
            <a:r>
              <a:rPr lang="en-US" altLang="ko-KR" sz="1800" smtClean="0">
                <a:ea typeface="ＭＳ Ｐゴシック" pitchFamily="34" charset="-128"/>
              </a:rPr>
              <a:t>Operating systems, libraries, applications</a:t>
            </a:r>
          </a:p>
          <a:p>
            <a:pPr lvl="1" eaLnBrk="1" hangingPunct="1"/>
            <a:r>
              <a:rPr lang="en-US" altLang="ko-KR" sz="1800" smtClean="0">
                <a:ea typeface="ＭＳ Ｐゴシック" pitchFamily="34" charset="-128"/>
              </a:rPr>
              <a:t>Graphics and networking softwares</a:t>
            </a:r>
          </a:p>
          <a:p>
            <a:pPr lvl="1" eaLnBrk="1" hangingPunct="1"/>
            <a:endParaRPr lang="en-US" altLang="ko-KR" sz="1800" smtClean="0">
              <a:ea typeface="ＭＳ Ｐゴシック" pitchFamily="34" charset="-128"/>
            </a:endParaRPr>
          </a:p>
          <a:p>
            <a:pPr eaLnBrk="1" hangingPunct="1"/>
            <a:r>
              <a:rPr lang="en-US" altLang="ko-KR" smtClean="0"/>
              <a:t>To manage this complexity</a:t>
            </a:r>
          </a:p>
          <a:p>
            <a:pPr lvl="1" eaLnBrk="1" hangingPunct="1"/>
            <a:r>
              <a:rPr lang="en-US" altLang="ko-KR" sz="1800" smtClean="0">
                <a:ea typeface="ＭＳ Ｐゴシック" pitchFamily="34" charset="-128"/>
              </a:rPr>
              <a:t>Levels of </a:t>
            </a:r>
            <a:r>
              <a:rPr lang="en-US" altLang="ko-KR" sz="1800" i="1" smtClean="0">
                <a:ea typeface="ＭＳ Ｐゴシック" pitchFamily="34" charset="-128"/>
              </a:rPr>
              <a:t>Abstractions</a:t>
            </a:r>
          </a:p>
          <a:p>
            <a:pPr lvl="2" eaLnBrk="1" hangingPunct="1"/>
            <a:r>
              <a:rPr lang="en-US" altLang="ko-KR" sz="1800" smtClean="0">
                <a:ea typeface="ＭＳ Ｐゴシック" pitchFamily="34" charset="-128"/>
              </a:rPr>
              <a:t>seperated by well-defined interfaces</a:t>
            </a:r>
          </a:p>
          <a:p>
            <a:pPr lvl="1" eaLnBrk="1" hangingPunct="1"/>
            <a:r>
              <a:rPr lang="en-US" altLang="ko-KR" sz="1800" i="1" smtClean="0">
                <a:ea typeface="ＭＳ Ｐゴシック" pitchFamily="34" charset="-128"/>
              </a:rPr>
              <a:t>Virtualizations</a:t>
            </a:r>
          </a:p>
        </p:txBody>
      </p:sp>
      <p:sp>
        <p:nvSpPr>
          <p:cNvPr id="24582" name="Date Placeholder 1"/>
          <p:cNvSpPr>
            <a:spLocks noGrp="1"/>
          </p:cNvSpPr>
          <p:nvPr>
            <p:ph type="dt" sz="quarter" idx="10"/>
          </p:nvPr>
        </p:nvSpPr>
        <p:spPr>
          <a:noFill/>
        </p:spPr>
        <p:txBody>
          <a:bodyPr/>
          <a:lstStyle/>
          <a:p>
            <a:fld id="{C7B62BFD-E43F-4C64-A98B-DCF7812E4D01}" type="datetime1">
              <a:rPr lang="en-US" altLang="zh-CN"/>
              <a:pPr/>
              <a:t>1/9/2013</a:t>
            </a:fld>
            <a:endParaRPr lang="en-US" altLang="zh-CN"/>
          </a:p>
        </p:txBody>
      </p:sp>
    </p:spTree>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28675"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D2AA64AB-ADE6-4FAA-8331-EAD4447461E9}" type="slidenum">
              <a:rPr kumimoji="1" lang="en-US" altLang="ko-KR" sz="1000">
                <a:solidFill>
                  <a:schemeClr val="tx1"/>
                </a:solidFill>
                <a:latin typeface="Arial" pitchFamily="34" charset="0"/>
                <a:ea typeface="굴림" pitchFamily="34" charset="-127"/>
              </a:rPr>
              <a:pPr eaLnBrk="1" hangingPunct="1"/>
              <a:t>16</a:t>
            </a:fld>
            <a:r>
              <a:rPr kumimoji="1" lang="en-US" altLang="ko-KR" sz="1000">
                <a:solidFill>
                  <a:schemeClr val="tx1"/>
                </a:solidFill>
                <a:latin typeface="Arial" pitchFamily="34" charset="0"/>
                <a:ea typeface="굴림" pitchFamily="34" charset="-127"/>
              </a:rPr>
              <a:t>/35</a:t>
            </a:r>
          </a:p>
        </p:txBody>
      </p:sp>
      <p:sp>
        <p:nvSpPr>
          <p:cNvPr id="28676" name="Rectangle 2"/>
          <p:cNvSpPr>
            <a:spLocks noGrp="1" noChangeArrowheads="1"/>
          </p:cNvSpPr>
          <p:nvPr>
            <p:ph type="title"/>
          </p:nvPr>
        </p:nvSpPr>
        <p:spPr/>
        <p:txBody>
          <a:bodyPr/>
          <a:lstStyle/>
          <a:p>
            <a:pPr eaLnBrk="1" hangingPunct="1"/>
            <a:r>
              <a:rPr lang="en-US" altLang="ko-KR" smtClean="0"/>
              <a:t>Abstraction, Virtualization of Computer System</a:t>
            </a:r>
          </a:p>
        </p:txBody>
      </p:sp>
      <p:sp>
        <p:nvSpPr>
          <p:cNvPr id="28677" name="Rectangle 3"/>
          <p:cNvSpPr>
            <a:spLocks noGrp="1" noChangeArrowheads="1"/>
          </p:cNvSpPr>
          <p:nvPr>
            <p:ph type="body" idx="1"/>
          </p:nvPr>
        </p:nvSpPr>
        <p:spPr/>
        <p:txBody>
          <a:bodyPr/>
          <a:lstStyle/>
          <a:p>
            <a:pPr eaLnBrk="1" hangingPunct="1"/>
            <a:r>
              <a:rPr lang="en-US" altLang="ko-KR" smtClean="0"/>
              <a:t>Virtualization</a:t>
            </a:r>
          </a:p>
        </p:txBody>
      </p:sp>
      <p:sp>
        <p:nvSpPr>
          <p:cNvPr id="45" name="AutoShape 4"/>
          <p:cNvSpPr>
            <a:spLocks noChangeArrowheads="1"/>
          </p:cNvSpPr>
          <p:nvPr/>
        </p:nvSpPr>
        <p:spPr bwMode="auto">
          <a:xfrm>
            <a:off x="2411413" y="5300663"/>
            <a:ext cx="1296987" cy="647700"/>
          </a:xfrm>
          <a:prstGeom prst="can">
            <a:avLst>
              <a:gd name="adj" fmla="val 25000"/>
            </a:avLst>
          </a:prstGeom>
          <a:solidFill>
            <a:srgbClr val="FFFF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Real Disk</a:t>
            </a:r>
          </a:p>
        </p:txBody>
      </p:sp>
      <p:sp>
        <p:nvSpPr>
          <p:cNvPr id="46" name="Rectangle 5"/>
          <p:cNvSpPr>
            <a:spLocks noChangeArrowheads="1"/>
          </p:cNvSpPr>
          <p:nvPr/>
        </p:nvSpPr>
        <p:spPr bwMode="auto">
          <a:xfrm>
            <a:off x="1476375" y="4292600"/>
            <a:ext cx="935038" cy="36036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File</a:t>
            </a:r>
          </a:p>
        </p:txBody>
      </p:sp>
      <p:sp>
        <p:nvSpPr>
          <p:cNvPr id="47" name="Rectangle 6"/>
          <p:cNvSpPr>
            <a:spLocks noChangeArrowheads="1"/>
          </p:cNvSpPr>
          <p:nvPr/>
        </p:nvSpPr>
        <p:spPr bwMode="auto">
          <a:xfrm>
            <a:off x="3708400" y="4292600"/>
            <a:ext cx="935038" cy="36036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File</a:t>
            </a:r>
          </a:p>
        </p:txBody>
      </p:sp>
      <p:cxnSp>
        <p:nvCxnSpPr>
          <p:cNvPr id="48" name="AutoShape 7"/>
          <p:cNvCxnSpPr>
            <a:cxnSpLocks noChangeShapeType="1"/>
            <a:stCxn id="46" idx="2"/>
            <a:endCxn id="45" idx="1"/>
          </p:cNvCxnSpPr>
          <p:nvPr/>
        </p:nvCxnSpPr>
        <p:spPr bwMode="auto">
          <a:xfrm>
            <a:off x="1944688" y="4652963"/>
            <a:ext cx="1116012" cy="647700"/>
          </a:xfrm>
          <a:prstGeom prst="straightConnector1">
            <a:avLst/>
          </a:prstGeom>
          <a:noFill/>
          <a:ln w="9525">
            <a:solidFill>
              <a:srgbClr val="000000"/>
            </a:solidFill>
            <a:round/>
            <a:headEnd/>
            <a:tailEnd/>
          </a:ln>
        </p:spPr>
      </p:cxnSp>
      <p:cxnSp>
        <p:nvCxnSpPr>
          <p:cNvPr id="49" name="AutoShape 9"/>
          <p:cNvCxnSpPr>
            <a:cxnSpLocks noChangeShapeType="1"/>
            <a:stCxn id="45" idx="1"/>
            <a:endCxn id="47" idx="2"/>
          </p:cNvCxnSpPr>
          <p:nvPr/>
        </p:nvCxnSpPr>
        <p:spPr bwMode="auto">
          <a:xfrm flipV="1">
            <a:off x="3060700" y="4652963"/>
            <a:ext cx="1116013" cy="647700"/>
          </a:xfrm>
          <a:prstGeom prst="straightConnector1">
            <a:avLst/>
          </a:prstGeom>
          <a:noFill/>
          <a:ln w="9525">
            <a:solidFill>
              <a:srgbClr val="000000"/>
            </a:solidFill>
            <a:round/>
            <a:headEnd/>
            <a:tailEnd/>
          </a:ln>
        </p:spPr>
      </p:cxnSp>
      <p:sp>
        <p:nvSpPr>
          <p:cNvPr id="50" name="AutoShape 10"/>
          <p:cNvSpPr>
            <a:spLocks noChangeArrowheads="1"/>
          </p:cNvSpPr>
          <p:nvPr/>
        </p:nvSpPr>
        <p:spPr bwMode="auto">
          <a:xfrm>
            <a:off x="3492500" y="2781300"/>
            <a:ext cx="1296988" cy="647700"/>
          </a:xfrm>
          <a:prstGeom prst="can">
            <a:avLst>
              <a:gd name="adj" fmla="val 25000"/>
            </a:avLst>
          </a:prstGeom>
          <a:solidFill>
            <a:srgbClr val="FFFF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1" u="none" strike="noStrike" kern="0" cap="none" spc="0" normalizeH="0" baseline="0" noProof="0" smtClean="0">
                <a:ln>
                  <a:noFill/>
                </a:ln>
                <a:solidFill>
                  <a:sysClr val="windowText" lastClr="000000"/>
                </a:solidFill>
                <a:effectLst/>
                <a:uLnTx/>
                <a:uFillTx/>
              </a:rPr>
              <a:t>Virtualized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Disk</a:t>
            </a:r>
          </a:p>
        </p:txBody>
      </p:sp>
      <p:sp>
        <p:nvSpPr>
          <p:cNvPr id="51" name="Line 11"/>
          <p:cNvSpPr>
            <a:spLocks noChangeShapeType="1"/>
          </p:cNvSpPr>
          <p:nvPr/>
        </p:nvSpPr>
        <p:spPr bwMode="auto">
          <a:xfrm>
            <a:off x="3492500" y="3357563"/>
            <a:ext cx="217488" cy="935037"/>
          </a:xfrm>
          <a:prstGeom prst="line">
            <a:avLst/>
          </a:prstGeom>
          <a:noFill/>
          <a:ln w="12700">
            <a:solidFill>
              <a:srgbClr val="000000"/>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2" name="Line 12"/>
          <p:cNvSpPr>
            <a:spLocks noChangeShapeType="1"/>
          </p:cNvSpPr>
          <p:nvPr/>
        </p:nvSpPr>
        <p:spPr bwMode="auto">
          <a:xfrm flipV="1">
            <a:off x="4645025" y="3357563"/>
            <a:ext cx="144463" cy="935037"/>
          </a:xfrm>
          <a:prstGeom prst="line">
            <a:avLst/>
          </a:prstGeom>
          <a:noFill/>
          <a:ln w="12700">
            <a:solidFill>
              <a:srgbClr val="000000"/>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3" name="Rectangle 14"/>
          <p:cNvSpPr>
            <a:spLocks noChangeArrowheads="1"/>
          </p:cNvSpPr>
          <p:nvPr/>
        </p:nvSpPr>
        <p:spPr bwMode="auto">
          <a:xfrm>
            <a:off x="5364163" y="4797425"/>
            <a:ext cx="1584325" cy="503238"/>
          </a:xfrm>
          <a:prstGeom prst="rect">
            <a:avLst/>
          </a:prstGeom>
          <a:solidFill>
            <a:srgbClr val="FFFFFF"/>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1" u="none" strike="noStrike" kern="0" cap="none" spc="0" normalizeH="0" baseline="0" noProof="0" smtClean="0">
                <a:ln>
                  <a:noFill/>
                </a:ln>
                <a:solidFill>
                  <a:sysClr val="windowText" lastClr="000000"/>
                </a:solidFill>
                <a:effectLst/>
                <a:uLnTx/>
                <a:uFillTx/>
              </a:rPr>
              <a:t>Abstraction</a:t>
            </a:r>
          </a:p>
        </p:txBody>
      </p:sp>
      <p:sp>
        <p:nvSpPr>
          <p:cNvPr id="54" name="Rectangle 15"/>
          <p:cNvSpPr>
            <a:spLocks noChangeArrowheads="1"/>
          </p:cNvSpPr>
          <p:nvPr/>
        </p:nvSpPr>
        <p:spPr bwMode="auto">
          <a:xfrm>
            <a:off x="5292725" y="3500438"/>
            <a:ext cx="1584325" cy="503237"/>
          </a:xfrm>
          <a:prstGeom prst="rect">
            <a:avLst/>
          </a:prstGeom>
          <a:solidFill>
            <a:srgbClr val="FFFFFF"/>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1" u="none" strike="noStrike" kern="0" cap="none" spc="0" normalizeH="0" baseline="0" noProof="0" smtClean="0">
                <a:ln>
                  <a:noFill/>
                </a:ln>
                <a:solidFill>
                  <a:sysClr val="windowText" lastClr="000000"/>
                </a:solidFill>
                <a:effectLst/>
                <a:uLnTx/>
                <a:uFillTx/>
              </a:rPr>
              <a:t>Virtualization</a:t>
            </a:r>
          </a:p>
        </p:txBody>
      </p:sp>
      <p:sp>
        <p:nvSpPr>
          <p:cNvPr id="55" name="Line 16"/>
          <p:cNvSpPr>
            <a:spLocks noChangeShapeType="1"/>
          </p:cNvSpPr>
          <p:nvPr/>
        </p:nvSpPr>
        <p:spPr bwMode="auto">
          <a:xfrm flipH="1">
            <a:off x="3924300" y="5084763"/>
            <a:ext cx="1511300" cy="0"/>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6" name="Line 17"/>
          <p:cNvSpPr>
            <a:spLocks noChangeShapeType="1"/>
          </p:cNvSpPr>
          <p:nvPr/>
        </p:nvSpPr>
        <p:spPr bwMode="auto">
          <a:xfrm flipH="1">
            <a:off x="4859338" y="3789363"/>
            <a:ext cx="504825" cy="0"/>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7" name="Rectangle 18"/>
          <p:cNvSpPr>
            <a:spLocks noChangeArrowheads="1"/>
          </p:cNvSpPr>
          <p:nvPr/>
        </p:nvSpPr>
        <p:spPr bwMode="auto">
          <a:xfrm>
            <a:off x="3492500" y="2060575"/>
            <a:ext cx="1295400" cy="215900"/>
          </a:xfrm>
          <a:prstGeom prst="rect">
            <a:avLst/>
          </a:prstGeom>
          <a:solidFill>
            <a:srgbClr val="FFFFFF"/>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smtClean="0">
                <a:ln>
                  <a:noFill/>
                </a:ln>
                <a:solidFill>
                  <a:sysClr val="windowText" lastClr="000000"/>
                </a:solidFill>
                <a:effectLst/>
                <a:uLnTx/>
                <a:uFillTx/>
              </a:rPr>
              <a:t>Applications or OS</a:t>
            </a:r>
          </a:p>
        </p:txBody>
      </p:sp>
      <p:sp>
        <p:nvSpPr>
          <p:cNvPr id="58" name="Line 19"/>
          <p:cNvSpPr>
            <a:spLocks noChangeShapeType="1"/>
          </p:cNvSpPr>
          <p:nvPr/>
        </p:nvSpPr>
        <p:spPr bwMode="auto">
          <a:xfrm>
            <a:off x="3708400" y="2349500"/>
            <a:ext cx="0" cy="358775"/>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9" name="Line 20"/>
          <p:cNvSpPr>
            <a:spLocks noChangeShapeType="1"/>
          </p:cNvSpPr>
          <p:nvPr/>
        </p:nvSpPr>
        <p:spPr bwMode="auto">
          <a:xfrm>
            <a:off x="3924300" y="2349500"/>
            <a:ext cx="0" cy="358775"/>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 name="Line 21"/>
          <p:cNvSpPr>
            <a:spLocks noChangeShapeType="1"/>
          </p:cNvSpPr>
          <p:nvPr/>
        </p:nvSpPr>
        <p:spPr bwMode="auto">
          <a:xfrm>
            <a:off x="4140200" y="2349500"/>
            <a:ext cx="0" cy="358775"/>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1" name="Line 22"/>
          <p:cNvSpPr>
            <a:spLocks noChangeShapeType="1"/>
          </p:cNvSpPr>
          <p:nvPr/>
        </p:nvSpPr>
        <p:spPr bwMode="auto">
          <a:xfrm>
            <a:off x="4356100" y="2349500"/>
            <a:ext cx="0" cy="358775"/>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2" name="Line 23"/>
          <p:cNvSpPr>
            <a:spLocks noChangeShapeType="1"/>
          </p:cNvSpPr>
          <p:nvPr/>
        </p:nvSpPr>
        <p:spPr bwMode="auto">
          <a:xfrm>
            <a:off x="4572000" y="2349500"/>
            <a:ext cx="0" cy="358775"/>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3" name="Rectangle 24"/>
          <p:cNvSpPr>
            <a:spLocks noChangeArrowheads="1"/>
          </p:cNvSpPr>
          <p:nvPr/>
        </p:nvSpPr>
        <p:spPr bwMode="auto">
          <a:xfrm>
            <a:off x="4787900" y="2276475"/>
            <a:ext cx="1584325" cy="503238"/>
          </a:xfrm>
          <a:prstGeom prst="rect">
            <a:avLst/>
          </a:prstGeom>
          <a:solidFill>
            <a:srgbClr val="FFFFFF"/>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smtClean="0">
                <a:ln>
                  <a:noFill/>
                </a:ln>
                <a:solidFill>
                  <a:sysClr val="windowText" lastClr="000000"/>
                </a:solidFill>
                <a:effectLst/>
                <a:uLnTx/>
                <a:uFillTx/>
              </a:rPr>
              <a:t>Application uses virtual disk as </a:t>
            </a:r>
            <a:r>
              <a:rPr kumimoji="0" lang="en-US" altLang="ko-KR" sz="1400" b="0" i="1" u="none" strike="noStrike" kern="0" cap="none" spc="0" normalizeH="0" baseline="0" noProof="0" smtClean="0">
                <a:ln>
                  <a:noFill/>
                </a:ln>
                <a:solidFill>
                  <a:sysClr val="windowText" lastClr="000000"/>
                </a:solidFill>
                <a:effectLst/>
                <a:uLnTx/>
                <a:uFillTx/>
              </a:rPr>
              <a:t>Real</a:t>
            </a:r>
            <a:r>
              <a:rPr kumimoji="0" lang="en-US" altLang="ko-KR" sz="1400" b="0" i="0" u="none" strike="noStrike" kern="0" cap="none" spc="0" normalizeH="0" baseline="0" noProof="0" smtClean="0">
                <a:ln>
                  <a:noFill/>
                </a:ln>
                <a:solidFill>
                  <a:sysClr val="windowText" lastClr="000000"/>
                </a:solidFill>
                <a:effectLst/>
                <a:uLnTx/>
                <a:uFillTx/>
              </a:rPr>
              <a:t> disk</a:t>
            </a:r>
          </a:p>
        </p:txBody>
      </p:sp>
    </p:spTree>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Virtual Machines</a:t>
            </a:r>
          </a:p>
        </p:txBody>
      </p:sp>
      <p:sp>
        <p:nvSpPr>
          <p:cNvPr id="29699"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67D6B23F-C1CE-4B91-8D6B-02B5BDA798EA}" type="slidenum">
              <a:rPr kumimoji="1" lang="en-US" altLang="ko-KR" sz="1000">
                <a:solidFill>
                  <a:schemeClr val="tx1"/>
                </a:solidFill>
                <a:latin typeface="Arial" pitchFamily="34" charset="0"/>
                <a:ea typeface="굴림" pitchFamily="34" charset="-127"/>
              </a:rPr>
              <a:pPr eaLnBrk="1" hangingPunct="1"/>
              <a:t>17</a:t>
            </a:fld>
            <a:r>
              <a:rPr kumimoji="1" lang="en-US" altLang="ko-KR" sz="1000">
                <a:solidFill>
                  <a:schemeClr val="tx1"/>
                </a:solidFill>
                <a:latin typeface="Arial" pitchFamily="34" charset="0"/>
                <a:ea typeface="굴림" pitchFamily="34" charset="-127"/>
              </a:rPr>
              <a:t>/35</a:t>
            </a:r>
          </a:p>
        </p:txBody>
      </p:sp>
      <p:sp>
        <p:nvSpPr>
          <p:cNvPr id="29700" name="Rectangle 2"/>
          <p:cNvSpPr>
            <a:spLocks noGrp="1" noChangeArrowheads="1"/>
          </p:cNvSpPr>
          <p:nvPr>
            <p:ph type="title"/>
          </p:nvPr>
        </p:nvSpPr>
        <p:spPr/>
        <p:txBody>
          <a:bodyPr/>
          <a:lstStyle/>
          <a:p>
            <a:pPr eaLnBrk="1" hangingPunct="1"/>
            <a:r>
              <a:rPr lang="en-US" altLang="ko-KR" smtClean="0"/>
              <a:t>Architecture, Implementation Layers</a:t>
            </a:r>
          </a:p>
        </p:txBody>
      </p:sp>
      <p:sp>
        <p:nvSpPr>
          <p:cNvPr id="29701" name="Rectangle 3"/>
          <p:cNvSpPr>
            <a:spLocks noGrp="1" noChangeArrowheads="1"/>
          </p:cNvSpPr>
          <p:nvPr>
            <p:ph type="body" idx="1"/>
          </p:nvPr>
        </p:nvSpPr>
        <p:spPr/>
        <p:txBody>
          <a:bodyPr/>
          <a:lstStyle/>
          <a:p>
            <a:pPr eaLnBrk="1" hangingPunct="1"/>
            <a:r>
              <a:rPr lang="en-US" altLang="ko-KR" smtClean="0"/>
              <a:t>Architecture</a:t>
            </a:r>
          </a:p>
          <a:p>
            <a:pPr lvl="1" eaLnBrk="1" hangingPunct="1"/>
            <a:r>
              <a:rPr lang="en-US" altLang="ko-KR" sz="1800" i="1" u="sng" smtClean="0">
                <a:ea typeface="ＭＳ Ｐゴシック" pitchFamily="34" charset="-128"/>
              </a:rPr>
              <a:t>Functionality</a:t>
            </a:r>
            <a:r>
              <a:rPr lang="en-US" altLang="ko-KR" sz="1800" smtClean="0">
                <a:ea typeface="ＭＳ Ｐゴシック" pitchFamily="34" charset="-128"/>
              </a:rPr>
              <a:t> and </a:t>
            </a:r>
            <a:r>
              <a:rPr lang="en-US" altLang="ko-KR" sz="1800" i="1" u="sng" smtClean="0">
                <a:ea typeface="ＭＳ Ｐゴシック" pitchFamily="34" charset="-128"/>
              </a:rPr>
              <a:t>Appearance</a:t>
            </a:r>
            <a:r>
              <a:rPr lang="en-US" altLang="ko-KR" sz="1800" smtClean="0">
                <a:ea typeface="ＭＳ Ｐゴシック" pitchFamily="34" charset="-128"/>
              </a:rPr>
              <a:t> of a computer system but not implementation details</a:t>
            </a:r>
          </a:p>
          <a:p>
            <a:pPr lvl="1" eaLnBrk="1" hangingPunct="1"/>
            <a:r>
              <a:rPr lang="en-US" altLang="ko-KR" sz="1800" smtClean="0">
                <a:ea typeface="ＭＳ Ｐゴシック" pitchFamily="34" charset="-128"/>
              </a:rPr>
              <a:t>Level of Abstraction = Implementation layer</a:t>
            </a:r>
          </a:p>
          <a:p>
            <a:pPr lvl="2" eaLnBrk="1" hangingPunct="1"/>
            <a:r>
              <a:rPr lang="en-US" altLang="ko-KR" sz="1800" smtClean="0">
                <a:ea typeface="ＭＳ Ｐゴシック" pitchFamily="34" charset="-128"/>
              </a:rPr>
              <a:t>ISA, ABI, API</a:t>
            </a:r>
          </a:p>
          <a:p>
            <a:pPr lvl="1" eaLnBrk="1" hangingPunct="1"/>
            <a:endParaRPr lang="en-US" altLang="ko-KR" sz="1800" smtClean="0">
              <a:ea typeface="ＭＳ Ｐゴシック" pitchFamily="34" charset="-128"/>
            </a:endParaRPr>
          </a:p>
        </p:txBody>
      </p:sp>
      <p:grpSp>
        <p:nvGrpSpPr>
          <p:cNvPr id="62" name="Group 18"/>
          <p:cNvGrpSpPr>
            <a:grpSpLocks/>
          </p:cNvGrpSpPr>
          <p:nvPr/>
        </p:nvGrpSpPr>
        <p:grpSpPr bwMode="auto">
          <a:xfrm>
            <a:off x="3022814" y="2471784"/>
            <a:ext cx="3384550" cy="3167062"/>
            <a:chOff x="1156" y="1888"/>
            <a:chExt cx="2087" cy="1950"/>
          </a:xfrm>
        </p:grpSpPr>
        <p:sp>
          <p:nvSpPr>
            <p:cNvPr id="63" name="Rectangle 17"/>
            <p:cNvSpPr>
              <a:spLocks noChangeArrowheads="1"/>
            </p:cNvSpPr>
            <p:nvPr/>
          </p:nvSpPr>
          <p:spPr bwMode="auto">
            <a:xfrm>
              <a:off x="1156" y="1888"/>
              <a:ext cx="2087" cy="81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Application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Programs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64" name="Rectangle 16"/>
            <p:cNvSpPr>
              <a:spLocks noChangeArrowheads="1"/>
            </p:cNvSpPr>
            <p:nvPr/>
          </p:nvSpPr>
          <p:spPr bwMode="auto">
            <a:xfrm>
              <a:off x="2064" y="2024"/>
              <a:ext cx="952" cy="681"/>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Libraries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65" name="Rectangle 15"/>
            <p:cNvSpPr>
              <a:spLocks noChangeArrowheads="1"/>
            </p:cNvSpPr>
            <p:nvPr/>
          </p:nvSpPr>
          <p:spPr bwMode="auto">
            <a:xfrm>
              <a:off x="1156" y="2251"/>
              <a:ext cx="1588" cy="454"/>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Operating System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66" name="Rectangle 11"/>
            <p:cNvSpPr>
              <a:spLocks noChangeArrowheads="1"/>
            </p:cNvSpPr>
            <p:nvPr/>
          </p:nvSpPr>
          <p:spPr bwMode="auto">
            <a:xfrm>
              <a:off x="1156" y="2704"/>
              <a:ext cx="2087" cy="36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Execution Hardware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67" name="Rectangle 10"/>
            <p:cNvSpPr>
              <a:spLocks noChangeArrowheads="1"/>
            </p:cNvSpPr>
            <p:nvPr/>
          </p:nvSpPr>
          <p:spPr bwMode="auto">
            <a:xfrm>
              <a:off x="2336" y="2795"/>
              <a:ext cx="907" cy="499"/>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Translation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68" name="Rectangle 4"/>
            <p:cNvSpPr>
              <a:spLocks noChangeArrowheads="1"/>
            </p:cNvSpPr>
            <p:nvPr/>
          </p:nvSpPr>
          <p:spPr bwMode="auto">
            <a:xfrm>
              <a:off x="1156" y="3521"/>
              <a:ext cx="726" cy="31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IO Devices,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Networking</a:t>
              </a:r>
            </a:p>
          </p:txBody>
        </p:sp>
        <p:sp>
          <p:nvSpPr>
            <p:cNvPr id="69" name="Rectangle 5"/>
            <p:cNvSpPr>
              <a:spLocks noChangeArrowheads="1"/>
            </p:cNvSpPr>
            <p:nvPr/>
          </p:nvSpPr>
          <p:spPr bwMode="auto">
            <a:xfrm>
              <a:off x="1156" y="3294"/>
              <a:ext cx="726"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Controllers</a:t>
              </a:r>
            </a:p>
          </p:txBody>
        </p:sp>
        <p:sp>
          <p:nvSpPr>
            <p:cNvPr id="70" name="Rectangle 7"/>
            <p:cNvSpPr>
              <a:spLocks noChangeArrowheads="1"/>
            </p:cNvSpPr>
            <p:nvPr/>
          </p:nvSpPr>
          <p:spPr bwMode="auto">
            <a:xfrm>
              <a:off x="1156" y="3067"/>
              <a:ext cx="1679"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System Interconnect (Bus)</a:t>
              </a:r>
            </a:p>
          </p:txBody>
        </p:sp>
        <p:sp>
          <p:nvSpPr>
            <p:cNvPr id="71" name="Rectangle 8"/>
            <p:cNvSpPr>
              <a:spLocks noChangeArrowheads="1"/>
            </p:cNvSpPr>
            <p:nvPr/>
          </p:nvSpPr>
          <p:spPr bwMode="auto">
            <a:xfrm>
              <a:off x="2517" y="3294"/>
              <a:ext cx="726"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Controllers</a:t>
              </a:r>
            </a:p>
          </p:txBody>
        </p:sp>
        <p:sp>
          <p:nvSpPr>
            <p:cNvPr id="72" name="Rectangle 9"/>
            <p:cNvSpPr>
              <a:spLocks noChangeArrowheads="1"/>
            </p:cNvSpPr>
            <p:nvPr/>
          </p:nvSpPr>
          <p:spPr bwMode="auto">
            <a:xfrm>
              <a:off x="2517" y="3521"/>
              <a:ext cx="726" cy="31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Main Memory</a:t>
              </a:r>
            </a:p>
          </p:txBody>
        </p:sp>
        <p:sp>
          <p:nvSpPr>
            <p:cNvPr id="73" name="Rectangle 12"/>
            <p:cNvSpPr>
              <a:spLocks noChangeArrowheads="1"/>
            </p:cNvSpPr>
            <p:nvPr/>
          </p:nvSpPr>
          <p:spPr bwMode="auto">
            <a:xfrm>
              <a:off x="1156" y="2478"/>
              <a:ext cx="454"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Drivers</a:t>
              </a:r>
            </a:p>
          </p:txBody>
        </p:sp>
        <p:sp>
          <p:nvSpPr>
            <p:cNvPr id="74" name="Rectangle 13"/>
            <p:cNvSpPr>
              <a:spLocks noChangeArrowheads="1"/>
            </p:cNvSpPr>
            <p:nvPr/>
          </p:nvSpPr>
          <p:spPr bwMode="auto">
            <a:xfrm>
              <a:off x="1610" y="2478"/>
              <a:ext cx="454"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Manager</a:t>
              </a:r>
            </a:p>
          </p:txBody>
        </p:sp>
        <p:sp>
          <p:nvSpPr>
            <p:cNvPr id="75" name="Rectangle 14"/>
            <p:cNvSpPr>
              <a:spLocks noChangeArrowheads="1"/>
            </p:cNvSpPr>
            <p:nvPr/>
          </p:nvSpPr>
          <p:spPr bwMode="auto">
            <a:xfrm>
              <a:off x="2064" y="2478"/>
              <a:ext cx="454"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Scheduler</a:t>
              </a:r>
            </a:p>
          </p:txBody>
        </p:sp>
      </p:grpSp>
      <p:grpSp>
        <p:nvGrpSpPr>
          <p:cNvPr id="76" name="Group 21"/>
          <p:cNvGrpSpPr>
            <a:grpSpLocks/>
          </p:cNvGrpSpPr>
          <p:nvPr/>
        </p:nvGrpSpPr>
        <p:grpSpPr bwMode="auto">
          <a:xfrm>
            <a:off x="2519577" y="3622721"/>
            <a:ext cx="5040312" cy="360363"/>
            <a:chOff x="1701" y="2704"/>
            <a:chExt cx="3175" cy="227"/>
          </a:xfrm>
        </p:grpSpPr>
        <p:sp>
          <p:nvSpPr>
            <p:cNvPr id="77" name="Rectangle 19"/>
            <p:cNvSpPr>
              <a:spLocks noChangeArrowheads="1"/>
            </p:cNvSpPr>
            <p:nvPr/>
          </p:nvSpPr>
          <p:spPr bwMode="auto">
            <a:xfrm>
              <a:off x="4422" y="2704"/>
              <a:ext cx="454" cy="227"/>
            </a:xfrm>
            <a:prstGeom prst="rect">
              <a:avLst/>
            </a:prstGeom>
            <a:solidFill>
              <a:srgbClr val="FFFFFF"/>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ISA</a:t>
              </a:r>
            </a:p>
          </p:txBody>
        </p:sp>
        <p:sp>
          <p:nvSpPr>
            <p:cNvPr id="78" name="Line 20"/>
            <p:cNvSpPr>
              <a:spLocks noChangeShapeType="1"/>
            </p:cNvSpPr>
            <p:nvPr/>
          </p:nvSpPr>
          <p:spPr bwMode="auto">
            <a:xfrm>
              <a:off x="1701" y="2840"/>
              <a:ext cx="2721" cy="0"/>
            </a:xfrm>
            <a:prstGeom prst="line">
              <a:avLst/>
            </a:prstGeom>
            <a:noFill/>
            <a:ln w="5715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79" name="Group 27"/>
          <p:cNvGrpSpPr>
            <a:grpSpLocks/>
          </p:cNvGrpSpPr>
          <p:nvPr/>
        </p:nvGrpSpPr>
        <p:grpSpPr bwMode="auto">
          <a:xfrm>
            <a:off x="2086189" y="2903584"/>
            <a:ext cx="4465638" cy="935037"/>
            <a:chOff x="1428" y="2251"/>
            <a:chExt cx="2813" cy="589"/>
          </a:xfrm>
        </p:grpSpPr>
        <p:grpSp>
          <p:nvGrpSpPr>
            <p:cNvPr id="80" name="Group 25"/>
            <p:cNvGrpSpPr>
              <a:grpSpLocks/>
            </p:cNvGrpSpPr>
            <p:nvPr/>
          </p:nvGrpSpPr>
          <p:grpSpPr bwMode="auto">
            <a:xfrm>
              <a:off x="1837" y="2387"/>
              <a:ext cx="2404" cy="453"/>
              <a:chOff x="1837" y="2387"/>
              <a:chExt cx="2404" cy="453"/>
            </a:xfrm>
          </p:grpSpPr>
          <p:sp>
            <p:nvSpPr>
              <p:cNvPr id="82" name="Line 22"/>
              <p:cNvSpPr>
                <a:spLocks noChangeShapeType="1"/>
              </p:cNvSpPr>
              <p:nvPr/>
            </p:nvSpPr>
            <p:spPr bwMode="auto">
              <a:xfrm>
                <a:off x="1837" y="2387"/>
                <a:ext cx="1769" cy="0"/>
              </a:xfrm>
              <a:prstGeom prst="line">
                <a:avLst/>
              </a:prstGeom>
              <a:noFill/>
              <a:ln w="57150">
                <a:solidFill>
                  <a:srgbClr val="FF0000"/>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3" name="Line 23"/>
              <p:cNvSpPr>
                <a:spLocks noChangeShapeType="1"/>
              </p:cNvSpPr>
              <p:nvPr/>
            </p:nvSpPr>
            <p:spPr bwMode="auto">
              <a:xfrm>
                <a:off x="3606" y="2387"/>
                <a:ext cx="0" cy="453"/>
              </a:xfrm>
              <a:prstGeom prst="line">
                <a:avLst/>
              </a:prstGeom>
              <a:noFill/>
              <a:ln w="57150">
                <a:solidFill>
                  <a:srgbClr val="FF0000"/>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4" name="Line 24"/>
              <p:cNvSpPr>
                <a:spLocks noChangeShapeType="1"/>
              </p:cNvSpPr>
              <p:nvPr/>
            </p:nvSpPr>
            <p:spPr bwMode="auto">
              <a:xfrm>
                <a:off x="3606" y="2840"/>
                <a:ext cx="635" cy="0"/>
              </a:xfrm>
              <a:prstGeom prst="line">
                <a:avLst/>
              </a:prstGeom>
              <a:noFill/>
              <a:ln w="57150">
                <a:solidFill>
                  <a:srgbClr val="FF0000"/>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81" name="Rectangle 26"/>
            <p:cNvSpPr>
              <a:spLocks noChangeArrowheads="1"/>
            </p:cNvSpPr>
            <p:nvPr/>
          </p:nvSpPr>
          <p:spPr bwMode="auto">
            <a:xfrm>
              <a:off x="1428" y="2251"/>
              <a:ext cx="363" cy="227"/>
            </a:xfrm>
            <a:prstGeom prst="rect">
              <a:avLst/>
            </a:prstGeom>
            <a:solidFill>
              <a:srgbClr val="FFFFFF"/>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rgbClr val="FF3300"/>
                  </a:solidFill>
                  <a:effectLst/>
                  <a:uLnTx/>
                  <a:uFillTx/>
                </a:rPr>
                <a:t>ABI</a:t>
              </a:r>
            </a:p>
          </p:txBody>
        </p:sp>
      </p:grpSp>
      <p:grpSp>
        <p:nvGrpSpPr>
          <p:cNvPr id="85" name="Group 32"/>
          <p:cNvGrpSpPr>
            <a:grpSpLocks/>
          </p:cNvGrpSpPr>
          <p:nvPr/>
        </p:nvGrpSpPr>
        <p:grpSpPr bwMode="auto">
          <a:xfrm>
            <a:off x="4462677" y="2759121"/>
            <a:ext cx="2736850" cy="1008063"/>
            <a:chOff x="2925" y="2160"/>
            <a:chExt cx="1724" cy="635"/>
          </a:xfrm>
        </p:grpSpPr>
        <p:sp>
          <p:nvSpPr>
            <p:cNvPr id="86" name="Line 28"/>
            <p:cNvSpPr>
              <a:spLocks noChangeShapeType="1"/>
            </p:cNvSpPr>
            <p:nvPr/>
          </p:nvSpPr>
          <p:spPr bwMode="auto">
            <a:xfrm>
              <a:off x="2925" y="2160"/>
              <a:ext cx="953" cy="0"/>
            </a:xfrm>
            <a:prstGeom prst="line">
              <a:avLst/>
            </a:prstGeom>
            <a:noFill/>
            <a:ln w="38100">
              <a:solidFill>
                <a:srgbClr val="0000FF"/>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7" name="Line 29"/>
            <p:cNvSpPr>
              <a:spLocks noChangeShapeType="1"/>
            </p:cNvSpPr>
            <p:nvPr/>
          </p:nvSpPr>
          <p:spPr bwMode="auto">
            <a:xfrm>
              <a:off x="3878" y="2160"/>
              <a:ext cx="0" cy="635"/>
            </a:xfrm>
            <a:prstGeom prst="line">
              <a:avLst/>
            </a:prstGeom>
            <a:noFill/>
            <a:ln w="38100">
              <a:solidFill>
                <a:srgbClr val="0000FF"/>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8" name="Line 30"/>
            <p:cNvSpPr>
              <a:spLocks noChangeShapeType="1"/>
            </p:cNvSpPr>
            <p:nvPr/>
          </p:nvSpPr>
          <p:spPr bwMode="auto">
            <a:xfrm>
              <a:off x="3878" y="2795"/>
              <a:ext cx="363" cy="0"/>
            </a:xfrm>
            <a:prstGeom prst="line">
              <a:avLst/>
            </a:prstGeom>
            <a:noFill/>
            <a:ln w="38100">
              <a:solidFill>
                <a:srgbClr val="0000FF"/>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9" name="Rectangle 31"/>
            <p:cNvSpPr>
              <a:spLocks noChangeArrowheads="1"/>
            </p:cNvSpPr>
            <p:nvPr/>
          </p:nvSpPr>
          <p:spPr bwMode="auto">
            <a:xfrm>
              <a:off x="4150" y="2568"/>
              <a:ext cx="499" cy="182"/>
            </a:xfrm>
            <a:prstGeom prst="rect">
              <a:avLst/>
            </a:prstGeom>
            <a:solidFill>
              <a:srgbClr val="FFFFFF"/>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rgbClr val="0000FF"/>
                  </a:solidFill>
                  <a:effectLst/>
                  <a:uLnTx/>
                  <a:uFillTx/>
                </a:rPr>
                <a:t>API</a:t>
              </a: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box(in)">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box(in)">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box(in)">
                                      <p:cBhvr>
                                        <p:cTn id="1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30723"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F7A34EB5-BAC6-4C89-AAE5-63F831199E04}" type="slidenum">
              <a:rPr kumimoji="1" lang="en-US" altLang="ko-KR" sz="1000">
                <a:solidFill>
                  <a:schemeClr val="tx1"/>
                </a:solidFill>
                <a:latin typeface="Arial" pitchFamily="34" charset="0"/>
                <a:ea typeface="굴림" pitchFamily="34" charset="-127"/>
              </a:rPr>
              <a:pPr eaLnBrk="1" hangingPunct="1"/>
              <a:t>18</a:t>
            </a:fld>
            <a:r>
              <a:rPr kumimoji="1" lang="en-US" altLang="ko-KR" sz="1000">
                <a:solidFill>
                  <a:schemeClr val="tx1"/>
                </a:solidFill>
                <a:latin typeface="Arial" pitchFamily="34" charset="0"/>
                <a:ea typeface="굴림" pitchFamily="34" charset="-127"/>
              </a:rPr>
              <a:t>/35</a:t>
            </a:r>
          </a:p>
        </p:txBody>
      </p:sp>
      <p:sp>
        <p:nvSpPr>
          <p:cNvPr id="30724" name="Rectangle 2"/>
          <p:cNvSpPr>
            <a:spLocks noGrp="1" noChangeArrowheads="1"/>
          </p:cNvSpPr>
          <p:nvPr>
            <p:ph type="title"/>
          </p:nvPr>
        </p:nvSpPr>
        <p:spPr/>
        <p:txBody>
          <a:bodyPr/>
          <a:lstStyle/>
          <a:p>
            <a:pPr eaLnBrk="1" hangingPunct="1"/>
            <a:r>
              <a:rPr lang="en-US" altLang="ko-KR" smtClean="0"/>
              <a:t>Architecture, Implementation Layers</a:t>
            </a:r>
          </a:p>
        </p:txBody>
      </p:sp>
      <p:sp>
        <p:nvSpPr>
          <p:cNvPr id="30725" name="Rectangle 3"/>
          <p:cNvSpPr>
            <a:spLocks noGrp="1" noChangeArrowheads="1"/>
          </p:cNvSpPr>
          <p:nvPr>
            <p:ph type="body" idx="1"/>
          </p:nvPr>
        </p:nvSpPr>
        <p:spPr/>
        <p:txBody>
          <a:bodyPr/>
          <a:lstStyle/>
          <a:p>
            <a:pPr eaLnBrk="1" hangingPunct="1"/>
            <a:r>
              <a:rPr lang="en-US" altLang="ko-KR" smtClean="0"/>
              <a:t>Implementation Layer : ISA</a:t>
            </a:r>
          </a:p>
          <a:p>
            <a:pPr lvl="1" eaLnBrk="1" hangingPunct="1"/>
            <a:r>
              <a:rPr lang="en-US" altLang="ko-KR" sz="1800" smtClean="0">
                <a:ea typeface="ＭＳ Ｐゴシック" pitchFamily="34" charset="-128"/>
              </a:rPr>
              <a:t>Instruction Set Architecture</a:t>
            </a:r>
          </a:p>
          <a:p>
            <a:pPr lvl="1" eaLnBrk="1" hangingPunct="1"/>
            <a:r>
              <a:rPr lang="en-US" altLang="ko-KR" sz="1800" smtClean="0">
                <a:ea typeface="ＭＳ Ｐゴシック" pitchFamily="34" charset="-128"/>
              </a:rPr>
              <a:t>Divides hardware and software</a:t>
            </a:r>
          </a:p>
          <a:p>
            <a:pPr lvl="1" eaLnBrk="1" hangingPunct="1"/>
            <a:r>
              <a:rPr lang="en-US" altLang="ko-KR" sz="1800" smtClean="0">
                <a:ea typeface="ＭＳ Ｐゴシック" pitchFamily="34" charset="-128"/>
              </a:rPr>
              <a:t>Concept of ISA originates from IBM 360</a:t>
            </a:r>
          </a:p>
          <a:p>
            <a:pPr lvl="2" eaLnBrk="1" hangingPunct="1"/>
            <a:r>
              <a:rPr lang="en-US" altLang="ko-KR" sz="1800" smtClean="0">
                <a:ea typeface="ＭＳ Ｐゴシック" pitchFamily="34" charset="-128"/>
              </a:rPr>
              <a:t>IBM System/360 Model (20, 40, 30, 50, 60, 62, 70, 92, 44, 57, 65, 67, 75, 91, 25, 85, 95, 195, 22) : 1964~1971</a:t>
            </a:r>
          </a:p>
          <a:p>
            <a:pPr lvl="2" eaLnBrk="1" hangingPunct="1"/>
            <a:r>
              <a:rPr lang="en-US" altLang="ko-KR" sz="1800" smtClean="0">
                <a:ea typeface="ＭＳ Ｐゴシック" pitchFamily="34" charset="-128"/>
              </a:rPr>
              <a:t>Various prices, processing power, processing unit, devices</a:t>
            </a:r>
          </a:p>
          <a:p>
            <a:pPr lvl="2" eaLnBrk="1" hangingPunct="1"/>
            <a:r>
              <a:rPr lang="en-US" altLang="ko-KR" sz="1800" smtClean="0">
                <a:ea typeface="ＭＳ Ｐゴシック" pitchFamily="34" charset="-128"/>
              </a:rPr>
              <a:t>But guarantee a </a:t>
            </a:r>
            <a:r>
              <a:rPr lang="en-US" altLang="ko-KR" sz="1800" i="1" smtClean="0">
                <a:ea typeface="ＭＳ Ｐゴシック" pitchFamily="34" charset="-128"/>
              </a:rPr>
              <a:t>software compatibility</a:t>
            </a:r>
          </a:p>
          <a:p>
            <a:pPr lvl="2" eaLnBrk="1" hangingPunct="1"/>
            <a:endParaRPr lang="en-US" altLang="ko-KR" sz="1800" smtClean="0">
              <a:ea typeface="ＭＳ Ｐゴシック" pitchFamily="34" charset="-128"/>
            </a:endParaRPr>
          </a:p>
          <a:p>
            <a:pPr lvl="1" eaLnBrk="1" hangingPunct="1"/>
            <a:r>
              <a:rPr lang="en-US" altLang="ko-KR" sz="1800" smtClean="0">
                <a:ea typeface="ＭＳ Ｐゴシック" pitchFamily="34" charset="-128"/>
              </a:rPr>
              <a:t>User ISA and System ISA</a:t>
            </a:r>
          </a:p>
        </p:txBody>
      </p:sp>
      <p:sp>
        <p:nvSpPr>
          <p:cNvPr id="30726" name="Date Placeholder 1"/>
          <p:cNvSpPr>
            <a:spLocks noGrp="1"/>
          </p:cNvSpPr>
          <p:nvPr>
            <p:ph type="dt" sz="quarter" idx="10"/>
          </p:nvPr>
        </p:nvSpPr>
        <p:spPr>
          <a:noFill/>
        </p:spPr>
        <p:txBody>
          <a:bodyPr/>
          <a:lstStyle/>
          <a:p>
            <a:fld id="{D6850BF9-6E89-4CC8-85F4-A17B54F9F630}" type="datetime1">
              <a:rPr lang="en-US" altLang="zh-CN"/>
              <a:pPr/>
              <a:t>1/9/2013</a:t>
            </a:fld>
            <a:endParaRPr lang="en-US" altLang="zh-CN"/>
          </a:p>
        </p:txBody>
      </p:sp>
    </p:spTree>
  </p:cSld>
  <p:clrMapOvr>
    <a:masterClrMapping/>
  </p:clrMapOvr>
  <p:transition>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31747"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DB8B0B62-76EE-403F-BE48-2BB1AF32DE41}" type="slidenum">
              <a:rPr kumimoji="1" lang="en-US" altLang="ko-KR" sz="1000">
                <a:solidFill>
                  <a:schemeClr val="tx1"/>
                </a:solidFill>
                <a:latin typeface="Arial" pitchFamily="34" charset="0"/>
                <a:ea typeface="굴림" pitchFamily="34" charset="-127"/>
              </a:rPr>
              <a:pPr eaLnBrk="1" hangingPunct="1"/>
              <a:t>19</a:t>
            </a:fld>
            <a:r>
              <a:rPr kumimoji="1" lang="en-US" altLang="ko-KR" sz="1000">
                <a:solidFill>
                  <a:schemeClr val="tx1"/>
                </a:solidFill>
                <a:latin typeface="Arial" pitchFamily="34" charset="0"/>
                <a:ea typeface="굴림" pitchFamily="34" charset="-127"/>
              </a:rPr>
              <a:t>/35</a:t>
            </a:r>
          </a:p>
        </p:txBody>
      </p:sp>
      <p:sp>
        <p:nvSpPr>
          <p:cNvPr id="31748" name="Rectangle 2"/>
          <p:cNvSpPr>
            <a:spLocks noGrp="1" noChangeArrowheads="1"/>
          </p:cNvSpPr>
          <p:nvPr>
            <p:ph type="title"/>
          </p:nvPr>
        </p:nvSpPr>
        <p:spPr/>
        <p:txBody>
          <a:bodyPr/>
          <a:lstStyle/>
          <a:p>
            <a:pPr eaLnBrk="1" hangingPunct="1"/>
            <a:r>
              <a:rPr lang="en-US" altLang="ko-KR" smtClean="0"/>
              <a:t>Architecture, Implementation Layers</a:t>
            </a:r>
          </a:p>
        </p:txBody>
      </p:sp>
      <p:sp>
        <p:nvSpPr>
          <p:cNvPr id="31749" name="Rectangle 3"/>
          <p:cNvSpPr>
            <a:spLocks noGrp="1" noChangeArrowheads="1"/>
          </p:cNvSpPr>
          <p:nvPr>
            <p:ph type="body" idx="1"/>
          </p:nvPr>
        </p:nvSpPr>
        <p:spPr/>
        <p:txBody>
          <a:bodyPr/>
          <a:lstStyle/>
          <a:p>
            <a:pPr eaLnBrk="1" hangingPunct="1"/>
            <a:r>
              <a:rPr lang="en-US" altLang="ko-KR" smtClean="0"/>
              <a:t>Implementation Layer : ABI</a:t>
            </a:r>
          </a:p>
          <a:p>
            <a:pPr lvl="1" eaLnBrk="1" hangingPunct="1"/>
            <a:r>
              <a:rPr lang="en-US" altLang="ko-KR" sz="1800" smtClean="0">
                <a:ea typeface="ＭＳ Ｐゴシック" pitchFamily="34" charset="-128"/>
              </a:rPr>
              <a:t>Application Binary Interface</a:t>
            </a:r>
          </a:p>
          <a:p>
            <a:pPr lvl="1" eaLnBrk="1" hangingPunct="1"/>
            <a:r>
              <a:rPr lang="en-US" altLang="ko-KR" sz="1800" smtClean="0">
                <a:ea typeface="ＭＳ Ｐゴシック" pitchFamily="34" charset="-128"/>
              </a:rPr>
              <a:t>Provides a program with access to the hardware resource and services available in a system</a:t>
            </a:r>
          </a:p>
          <a:p>
            <a:pPr lvl="1" eaLnBrk="1" hangingPunct="1"/>
            <a:r>
              <a:rPr lang="en-US" altLang="ko-KR" sz="1800" smtClean="0">
                <a:ea typeface="ＭＳ Ｐゴシック" pitchFamily="34" charset="-128"/>
              </a:rPr>
              <a:t>Consists of </a:t>
            </a:r>
            <a:r>
              <a:rPr lang="en-US" altLang="ko-KR" sz="1800" i="1" u="sng" smtClean="0">
                <a:ea typeface="ＭＳ Ｐゴシック" pitchFamily="34" charset="-128"/>
              </a:rPr>
              <a:t>User ISA</a:t>
            </a:r>
            <a:r>
              <a:rPr lang="en-US" altLang="ko-KR" sz="1800" smtClean="0">
                <a:ea typeface="ＭＳ Ｐゴシック" pitchFamily="34" charset="-128"/>
              </a:rPr>
              <a:t> and </a:t>
            </a:r>
            <a:r>
              <a:rPr lang="en-US" altLang="ko-KR" sz="1800" i="1" u="sng" smtClean="0">
                <a:ea typeface="ＭＳ Ｐゴシック" pitchFamily="34" charset="-128"/>
              </a:rPr>
              <a:t>System Call</a:t>
            </a:r>
            <a:r>
              <a:rPr lang="en-US" altLang="ko-KR" sz="1800" smtClean="0">
                <a:ea typeface="ＭＳ Ｐゴシック" pitchFamily="34" charset="-128"/>
              </a:rPr>
              <a:t> Interfaces</a:t>
            </a:r>
          </a:p>
        </p:txBody>
      </p:sp>
      <p:sp>
        <p:nvSpPr>
          <p:cNvPr id="31750" name="Date Placeholder 1"/>
          <p:cNvSpPr>
            <a:spLocks noGrp="1"/>
          </p:cNvSpPr>
          <p:nvPr>
            <p:ph type="dt" sz="quarter" idx="10"/>
          </p:nvPr>
        </p:nvSpPr>
        <p:spPr>
          <a:noFill/>
        </p:spPr>
        <p:txBody>
          <a:bodyPr/>
          <a:lstStyle/>
          <a:p>
            <a:fld id="{B6A7059C-2528-4033-AF3E-4961732267F0}" type="datetime1">
              <a:rPr lang="en-US" altLang="zh-CN"/>
              <a:pPr/>
              <a:t>1/9/2013</a:t>
            </a:fld>
            <a:endParaRPr lang="en-US" altLang="zh-CN"/>
          </a:p>
        </p:txBody>
      </p:sp>
    </p:spTree>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type="body" sz="quarter" idx="12"/>
          </p:nvPr>
        </p:nvSpPr>
        <p:spPr/>
        <p:txBody>
          <a:bodyPr/>
          <a:lstStyle/>
          <a:p>
            <a:r>
              <a:rPr lang="en-US" dirty="0" smtClean="0"/>
              <a:t>Virtualization and VMs</a:t>
            </a:r>
          </a:p>
          <a:p>
            <a:r>
              <a:rPr lang="en-US" baseline="0" dirty="0" smtClean="0"/>
              <a:t>Processor Virtualization</a:t>
            </a:r>
          </a:p>
          <a:p>
            <a:r>
              <a:rPr lang="en-US" dirty="0" smtClean="0"/>
              <a:t>Memory Virtualization</a:t>
            </a:r>
          </a:p>
          <a:p>
            <a:r>
              <a:rPr lang="en-US" dirty="0" smtClean="0"/>
              <a:t>I/O </a:t>
            </a:r>
            <a:r>
              <a:rPr lang="en-US" dirty="0" smtClean="0"/>
              <a:t>Virtualization (Omitted)</a:t>
            </a:r>
            <a:endParaRPr lang="en-US" dirty="0" smtClean="0"/>
          </a:p>
          <a:p>
            <a:r>
              <a:rPr lang="en-US" dirty="0" smtClean="0"/>
              <a:t>Resource Management</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32771"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6EC9B18A-AFF0-4D1A-AC65-B99B614F339A}" type="slidenum">
              <a:rPr kumimoji="1" lang="en-US" altLang="ko-KR" sz="1000">
                <a:solidFill>
                  <a:schemeClr val="tx1"/>
                </a:solidFill>
                <a:latin typeface="Arial" pitchFamily="34" charset="0"/>
                <a:ea typeface="굴림" pitchFamily="34" charset="-127"/>
              </a:rPr>
              <a:pPr eaLnBrk="1" hangingPunct="1"/>
              <a:t>20</a:t>
            </a:fld>
            <a:r>
              <a:rPr kumimoji="1" lang="en-US" altLang="ko-KR" sz="1000">
                <a:solidFill>
                  <a:schemeClr val="tx1"/>
                </a:solidFill>
                <a:latin typeface="Arial" pitchFamily="34" charset="0"/>
                <a:ea typeface="굴림" pitchFamily="34" charset="-127"/>
              </a:rPr>
              <a:t>/35</a:t>
            </a:r>
          </a:p>
        </p:txBody>
      </p:sp>
      <p:sp>
        <p:nvSpPr>
          <p:cNvPr id="32772" name="Rectangle 2"/>
          <p:cNvSpPr>
            <a:spLocks noGrp="1" noChangeArrowheads="1"/>
          </p:cNvSpPr>
          <p:nvPr>
            <p:ph type="title"/>
          </p:nvPr>
        </p:nvSpPr>
        <p:spPr/>
        <p:txBody>
          <a:bodyPr/>
          <a:lstStyle/>
          <a:p>
            <a:pPr eaLnBrk="1" hangingPunct="1"/>
            <a:r>
              <a:rPr lang="en-US" altLang="ko-KR" smtClean="0"/>
              <a:t>Architecture, Implementation Layers</a:t>
            </a:r>
          </a:p>
        </p:txBody>
      </p:sp>
      <p:sp>
        <p:nvSpPr>
          <p:cNvPr id="32773" name="Rectangle 3"/>
          <p:cNvSpPr>
            <a:spLocks noGrp="1" noChangeArrowheads="1"/>
          </p:cNvSpPr>
          <p:nvPr>
            <p:ph type="body" idx="1"/>
          </p:nvPr>
        </p:nvSpPr>
        <p:spPr/>
        <p:txBody>
          <a:bodyPr/>
          <a:lstStyle/>
          <a:p>
            <a:pPr eaLnBrk="1" hangingPunct="1"/>
            <a:r>
              <a:rPr lang="en-US" altLang="ko-KR" smtClean="0"/>
              <a:t>Implementation Layer : API</a:t>
            </a:r>
          </a:p>
          <a:p>
            <a:pPr lvl="1" eaLnBrk="1" hangingPunct="1"/>
            <a:r>
              <a:rPr lang="en-US" altLang="ko-KR" sz="1800" smtClean="0">
                <a:ea typeface="ＭＳ Ｐゴシック" pitchFamily="34" charset="-128"/>
              </a:rPr>
              <a:t>Application Programming Interface</a:t>
            </a:r>
          </a:p>
          <a:p>
            <a:pPr lvl="1" eaLnBrk="1" hangingPunct="1"/>
            <a:r>
              <a:rPr lang="en-US" altLang="ko-KR" sz="1800" smtClean="0">
                <a:ea typeface="ＭＳ Ｐゴシック" pitchFamily="34" charset="-128"/>
              </a:rPr>
              <a:t>Key element is Standard Library ( or Libraries )</a:t>
            </a:r>
          </a:p>
          <a:p>
            <a:pPr lvl="1" eaLnBrk="1" hangingPunct="1"/>
            <a:r>
              <a:rPr lang="en-US" altLang="ko-KR" sz="1800" smtClean="0">
                <a:ea typeface="ＭＳ Ｐゴシック" pitchFamily="34" charset="-128"/>
              </a:rPr>
              <a:t>Typically defined at the source code level of High Level Language</a:t>
            </a:r>
          </a:p>
          <a:p>
            <a:pPr lvl="1" eaLnBrk="1" hangingPunct="1"/>
            <a:endParaRPr lang="en-US" altLang="ko-KR" sz="1800" smtClean="0">
              <a:ea typeface="ＭＳ Ｐゴシック" pitchFamily="34" charset="-128"/>
            </a:endParaRPr>
          </a:p>
          <a:p>
            <a:pPr lvl="1" eaLnBrk="1" hangingPunct="1"/>
            <a:r>
              <a:rPr lang="en-US" altLang="ko-KR" sz="1800" smtClean="0">
                <a:latin typeface="Courier New" pitchFamily="49" charset="0"/>
                <a:ea typeface="ＭＳ Ｐゴシック" pitchFamily="34" charset="-128"/>
              </a:rPr>
              <a:t>clib</a:t>
            </a:r>
            <a:r>
              <a:rPr lang="en-US" altLang="ko-KR" sz="1800" smtClean="0">
                <a:ea typeface="ＭＳ Ｐゴシック" pitchFamily="34" charset="-128"/>
              </a:rPr>
              <a:t> in Unix environment : supports the UNIX/C programming language</a:t>
            </a:r>
          </a:p>
        </p:txBody>
      </p:sp>
      <p:sp>
        <p:nvSpPr>
          <p:cNvPr id="32774" name="Date Placeholder 1"/>
          <p:cNvSpPr>
            <a:spLocks noGrp="1"/>
          </p:cNvSpPr>
          <p:nvPr>
            <p:ph type="dt" sz="quarter" idx="10"/>
          </p:nvPr>
        </p:nvSpPr>
        <p:spPr>
          <a:noFill/>
        </p:spPr>
        <p:txBody>
          <a:bodyPr/>
          <a:lstStyle/>
          <a:p>
            <a:fld id="{0886171D-84E0-43DB-9CED-B934FB706216}" type="datetime1">
              <a:rPr lang="en-US" altLang="zh-CN"/>
              <a:pPr/>
              <a:t>1/9/2013</a:t>
            </a:fld>
            <a:endParaRPr lang="en-US" altLang="zh-CN"/>
          </a:p>
        </p:txBody>
      </p:sp>
    </p:spTree>
  </p:cSld>
  <p:clrMapOvr>
    <a:masterClrMapping/>
  </p:clrMapOvr>
  <p:transition>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33795"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D8FC76C7-D6D5-442F-9DB4-08348FA76396}" type="slidenum">
              <a:rPr kumimoji="1" lang="en-US" altLang="ko-KR" sz="1000">
                <a:solidFill>
                  <a:schemeClr val="tx1"/>
                </a:solidFill>
                <a:latin typeface="Arial" pitchFamily="34" charset="0"/>
                <a:ea typeface="굴림" pitchFamily="34" charset="-127"/>
              </a:rPr>
              <a:pPr eaLnBrk="1" hangingPunct="1"/>
              <a:t>21</a:t>
            </a:fld>
            <a:r>
              <a:rPr kumimoji="1" lang="en-US" altLang="ko-KR" sz="1000">
                <a:solidFill>
                  <a:schemeClr val="tx1"/>
                </a:solidFill>
                <a:latin typeface="Arial" pitchFamily="34" charset="0"/>
                <a:ea typeface="굴림" pitchFamily="34" charset="-127"/>
              </a:rPr>
              <a:t>/35</a:t>
            </a:r>
          </a:p>
        </p:txBody>
      </p:sp>
      <p:sp>
        <p:nvSpPr>
          <p:cNvPr id="33796" name="Rectangle 2"/>
          <p:cNvSpPr>
            <a:spLocks noGrp="1" noChangeArrowheads="1"/>
          </p:cNvSpPr>
          <p:nvPr>
            <p:ph type="title"/>
          </p:nvPr>
        </p:nvSpPr>
        <p:spPr/>
        <p:txBody>
          <a:bodyPr/>
          <a:lstStyle/>
          <a:p>
            <a:pPr eaLnBrk="1" hangingPunct="1"/>
            <a:r>
              <a:rPr lang="en-US" altLang="ko-KR" smtClean="0"/>
              <a:t>What is a VM and Where is the VM?</a:t>
            </a:r>
          </a:p>
        </p:txBody>
      </p:sp>
      <p:sp>
        <p:nvSpPr>
          <p:cNvPr id="33797" name="Rectangle 3"/>
          <p:cNvSpPr>
            <a:spLocks noGrp="1" noChangeArrowheads="1"/>
          </p:cNvSpPr>
          <p:nvPr>
            <p:ph type="body" idx="1"/>
          </p:nvPr>
        </p:nvSpPr>
        <p:spPr/>
        <p:txBody>
          <a:bodyPr/>
          <a:lstStyle/>
          <a:p>
            <a:pPr eaLnBrk="1" hangingPunct="1"/>
            <a:r>
              <a:rPr lang="en-US" altLang="ko-KR" smtClean="0"/>
              <a:t>What is “</a:t>
            </a:r>
            <a:r>
              <a:rPr lang="en-US" altLang="ko-KR" i="1" smtClean="0"/>
              <a:t>Machine</a:t>
            </a:r>
            <a:r>
              <a:rPr lang="en-US" altLang="ko-KR" smtClean="0"/>
              <a:t>”?</a:t>
            </a:r>
          </a:p>
          <a:p>
            <a:pPr lvl="1" eaLnBrk="1" hangingPunct="1"/>
            <a:r>
              <a:rPr lang="en-US" altLang="ko-KR" sz="1800" smtClean="0">
                <a:ea typeface="ＭＳ Ｐゴシック" pitchFamily="34" charset="-128"/>
              </a:rPr>
              <a:t>2 perspectives</a:t>
            </a:r>
          </a:p>
          <a:p>
            <a:pPr lvl="1" eaLnBrk="1" hangingPunct="1"/>
            <a:endParaRPr lang="en-US" altLang="ko-KR" sz="1800" smtClean="0">
              <a:ea typeface="ＭＳ Ｐゴシック" pitchFamily="34" charset="-128"/>
            </a:endParaRPr>
          </a:p>
          <a:p>
            <a:pPr lvl="1" eaLnBrk="1" hangingPunct="1"/>
            <a:r>
              <a:rPr lang="en-US" altLang="ko-KR" sz="1800" smtClean="0">
                <a:ea typeface="ＭＳ Ｐゴシック" pitchFamily="34" charset="-128"/>
              </a:rPr>
              <a:t>From the perspective of a process</a:t>
            </a:r>
          </a:p>
          <a:p>
            <a:pPr lvl="2" eaLnBrk="1" hangingPunct="1"/>
            <a:r>
              <a:rPr lang="en-US" altLang="ko-KR" sz="1800" smtClean="0">
                <a:ea typeface="ＭＳ Ｐゴシック" pitchFamily="34" charset="-128"/>
              </a:rPr>
              <a:t>ABI provides interface between process and machine</a:t>
            </a:r>
          </a:p>
          <a:p>
            <a:pPr lvl="2" eaLnBrk="1" hangingPunct="1"/>
            <a:endParaRPr lang="en-US" altLang="ko-KR" sz="1800" smtClean="0">
              <a:ea typeface="ＭＳ Ｐゴシック" pitchFamily="34" charset="-128"/>
            </a:endParaRPr>
          </a:p>
          <a:p>
            <a:pPr lvl="1" eaLnBrk="1" hangingPunct="1"/>
            <a:r>
              <a:rPr lang="en-US" altLang="ko-KR" sz="1800" smtClean="0">
                <a:ea typeface="ＭＳ Ｐゴシック" pitchFamily="34" charset="-128"/>
              </a:rPr>
              <a:t>From the perspective of a system</a:t>
            </a:r>
          </a:p>
          <a:p>
            <a:pPr lvl="2" eaLnBrk="1" hangingPunct="1"/>
            <a:r>
              <a:rPr lang="en-US" altLang="ko-KR" sz="1800" smtClean="0">
                <a:ea typeface="ＭＳ Ｐゴシック" pitchFamily="34" charset="-128"/>
              </a:rPr>
              <a:t>Underlying hardware itself is a machine.</a:t>
            </a:r>
          </a:p>
          <a:p>
            <a:pPr lvl="2" eaLnBrk="1" hangingPunct="1"/>
            <a:r>
              <a:rPr lang="en-US" altLang="ko-KR" sz="1800" smtClean="0">
                <a:ea typeface="ＭＳ Ｐゴシック" pitchFamily="34" charset="-128"/>
              </a:rPr>
              <a:t>ISA provides interface between system and machine</a:t>
            </a:r>
          </a:p>
        </p:txBody>
      </p:sp>
      <p:sp>
        <p:nvSpPr>
          <p:cNvPr id="33798" name="Date Placeholder 1"/>
          <p:cNvSpPr>
            <a:spLocks noGrp="1"/>
          </p:cNvSpPr>
          <p:nvPr>
            <p:ph type="dt" sz="quarter" idx="10"/>
          </p:nvPr>
        </p:nvSpPr>
        <p:spPr>
          <a:noFill/>
        </p:spPr>
        <p:txBody>
          <a:bodyPr/>
          <a:lstStyle/>
          <a:p>
            <a:fld id="{F3355FDA-63E6-47A9-ADB7-696E566D326D}" type="datetime1">
              <a:rPr lang="en-US" altLang="zh-CN"/>
              <a:pPr/>
              <a:t>1/9/2013</a:t>
            </a:fld>
            <a:endParaRPr lang="en-US" altLang="zh-CN"/>
          </a:p>
        </p:txBody>
      </p:sp>
    </p:spTree>
  </p:cSld>
  <p:clrMapOvr>
    <a:masterClrMapping/>
  </p:clrMapOvr>
  <p:transition>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34819"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59FA697B-A449-4E5F-BF7A-F064ADD28761}" type="slidenum">
              <a:rPr kumimoji="1" lang="en-US" altLang="ko-KR" sz="1000">
                <a:solidFill>
                  <a:schemeClr val="tx1"/>
                </a:solidFill>
                <a:latin typeface="Arial" pitchFamily="34" charset="0"/>
                <a:ea typeface="굴림" pitchFamily="34" charset="-127"/>
              </a:rPr>
              <a:pPr eaLnBrk="1" hangingPunct="1"/>
              <a:t>22</a:t>
            </a:fld>
            <a:r>
              <a:rPr kumimoji="1" lang="en-US" altLang="ko-KR" sz="1000">
                <a:solidFill>
                  <a:schemeClr val="tx1"/>
                </a:solidFill>
                <a:latin typeface="Arial" pitchFamily="34" charset="0"/>
                <a:ea typeface="굴림" pitchFamily="34" charset="-127"/>
              </a:rPr>
              <a:t>/35</a:t>
            </a:r>
          </a:p>
        </p:txBody>
      </p:sp>
      <p:sp>
        <p:nvSpPr>
          <p:cNvPr id="34820" name="Rectangle 2"/>
          <p:cNvSpPr>
            <a:spLocks noGrp="1" noChangeArrowheads="1"/>
          </p:cNvSpPr>
          <p:nvPr>
            <p:ph type="title"/>
          </p:nvPr>
        </p:nvSpPr>
        <p:spPr/>
        <p:txBody>
          <a:bodyPr/>
          <a:lstStyle/>
          <a:p>
            <a:pPr eaLnBrk="1" hangingPunct="1"/>
            <a:r>
              <a:rPr lang="en-US" altLang="ko-KR" smtClean="0"/>
              <a:t>What is a VM and Where is the VM?</a:t>
            </a:r>
          </a:p>
        </p:txBody>
      </p:sp>
      <p:sp>
        <p:nvSpPr>
          <p:cNvPr id="34821" name="Rectangle 3"/>
          <p:cNvSpPr>
            <a:spLocks noGrp="1" noChangeArrowheads="1"/>
          </p:cNvSpPr>
          <p:nvPr>
            <p:ph type="body" idx="1"/>
          </p:nvPr>
        </p:nvSpPr>
        <p:spPr/>
        <p:txBody>
          <a:bodyPr/>
          <a:lstStyle/>
          <a:p>
            <a:pPr eaLnBrk="1" hangingPunct="1"/>
            <a:r>
              <a:rPr lang="en-US" altLang="ko-KR" smtClean="0"/>
              <a:t>Machine from the perspective of a process</a:t>
            </a:r>
          </a:p>
          <a:p>
            <a:pPr lvl="1" eaLnBrk="1" hangingPunct="1"/>
            <a:r>
              <a:rPr lang="en-US" altLang="ko-KR" sz="1800" smtClean="0">
                <a:ea typeface="ＭＳ Ｐゴシック" pitchFamily="34" charset="-128"/>
              </a:rPr>
              <a:t>ABI provides interface between process and machine</a:t>
            </a:r>
          </a:p>
        </p:txBody>
      </p:sp>
      <p:grpSp>
        <p:nvGrpSpPr>
          <p:cNvPr id="71" name="Group 38"/>
          <p:cNvGrpSpPr>
            <a:grpSpLocks/>
          </p:cNvGrpSpPr>
          <p:nvPr/>
        </p:nvGrpSpPr>
        <p:grpSpPr bwMode="auto">
          <a:xfrm>
            <a:off x="985431" y="2058545"/>
            <a:ext cx="3313113" cy="2447925"/>
            <a:chOff x="748" y="1933"/>
            <a:chExt cx="2087" cy="1542"/>
          </a:xfrm>
        </p:grpSpPr>
        <p:sp>
          <p:nvSpPr>
            <p:cNvPr id="72" name="Rectangle 4"/>
            <p:cNvSpPr>
              <a:spLocks noChangeArrowheads="1"/>
            </p:cNvSpPr>
            <p:nvPr/>
          </p:nvSpPr>
          <p:spPr bwMode="auto">
            <a:xfrm>
              <a:off x="930" y="1933"/>
              <a:ext cx="1451" cy="1542"/>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73" name="Rectangle 5"/>
            <p:cNvSpPr>
              <a:spLocks noChangeArrowheads="1"/>
            </p:cNvSpPr>
            <p:nvPr/>
          </p:nvSpPr>
          <p:spPr bwMode="auto">
            <a:xfrm>
              <a:off x="930" y="2523"/>
              <a:ext cx="907" cy="952"/>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74" name="Rectangle 7"/>
            <p:cNvSpPr>
              <a:spLocks noChangeArrowheads="1"/>
            </p:cNvSpPr>
            <p:nvPr/>
          </p:nvSpPr>
          <p:spPr bwMode="auto">
            <a:xfrm>
              <a:off x="1973" y="2885"/>
              <a:ext cx="408" cy="590"/>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75" name="Rectangle 8"/>
            <p:cNvSpPr>
              <a:spLocks noChangeArrowheads="1"/>
            </p:cNvSpPr>
            <p:nvPr/>
          </p:nvSpPr>
          <p:spPr bwMode="auto">
            <a:xfrm>
              <a:off x="1791" y="2885"/>
              <a:ext cx="409" cy="590"/>
            </a:xfrm>
            <a:prstGeom prst="rect">
              <a:avLst/>
            </a:prstGeom>
            <a:solidFill>
              <a:srgbClr val="618FF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76" name="Line 11"/>
            <p:cNvSpPr>
              <a:spLocks noChangeShapeType="1"/>
            </p:cNvSpPr>
            <p:nvPr/>
          </p:nvSpPr>
          <p:spPr bwMode="auto">
            <a:xfrm>
              <a:off x="1746" y="3475"/>
              <a:ext cx="454"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7" name="Rectangle 12"/>
            <p:cNvSpPr>
              <a:spLocks noChangeArrowheads="1"/>
            </p:cNvSpPr>
            <p:nvPr/>
          </p:nvSpPr>
          <p:spPr bwMode="auto">
            <a:xfrm>
              <a:off x="1247" y="2885"/>
              <a:ext cx="816" cy="227"/>
            </a:xfrm>
            <a:prstGeom prst="rect">
              <a:avLst/>
            </a:prstGeom>
            <a:solidFill>
              <a:srgbClr val="618FF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Machine</a:t>
              </a:r>
            </a:p>
          </p:txBody>
        </p:sp>
        <p:sp>
          <p:nvSpPr>
            <p:cNvPr id="78" name="Rectangle 13"/>
            <p:cNvSpPr>
              <a:spLocks noChangeArrowheads="1"/>
            </p:cNvSpPr>
            <p:nvPr/>
          </p:nvSpPr>
          <p:spPr bwMode="auto">
            <a:xfrm>
              <a:off x="839" y="2250"/>
              <a:ext cx="816"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System calls</a:t>
              </a:r>
            </a:p>
          </p:txBody>
        </p:sp>
        <p:sp>
          <p:nvSpPr>
            <p:cNvPr id="79" name="Rectangle 14"/>
            <p:cNvSpPr>
              <a:spLocks noChangeArrowheads="1"/>
            </p:cNvSpPr>
            <p:nvPr/>
          </p:nvSpPr>
          <p:spPr bwMode="auto">
            <a:xfrm>
              <a:off x="1837" y="2613"/>
              <a:ext cx="544"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User ISA</a:t>
              </a:r>
            </a:p>
          </p:txBody>
        </p:sp>
        <p:sp>
          <p:nvSpPr>
            <p:cNvPr id="80" name="Line 10"/>
            <p:cNvSpPr>
              <a:spLocks noChangeShapeType="1"/>
            </p:cNvSpPr>
            <p:nvPr/>
          </p:nvSpPr>
          <p:spPr bwMode="auto">
            <a:xfrm>
              <a:off x="1837" y="2885"/>
              <a:ext cx="363"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1" name="Line 15"/>
            <p:cNvSpPr>
              <a:spLocks noChangeShapeType="1"/>
            </p:cNvSpPr>
            <p:nvPr/>
          </p:nvSpPr>
          <p:spPr bwMode="auto">
            <a:xfrm>
              <a:off x="748" y="2523"/>
              <a:ext cx="1089" cy="0"/>
            </a:xfrm>
            <a:prstGeom prst="line">
              <a:avLst/>
            </a:prstGeom>
            <a:noFill/>
            <a:ln w="28575">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2" name="Line 16"/>
            <p:cNvSpPr>
              <a:spLocks noChangeShapeType="1"/>
            </p:cNvSpPr>
            <p:nvPr/>
          </p:nvSpPr>
          <p:spPr bwMode="auto">
            <a:xfrm>
              <a:off x="1837" y="2523"/>
              <a:ext cx="0" cy="362"/>
            </a:xfrm>
            <a:prstGeom prst="line">
              <a:avLst/>
            </a:prstGeom>
            <a:noFill/>
            <a:ln w="28575">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3" name="Line 17"/>
            <p:cNvSpPr>
              <a:spLocks noChangeShapeType="1"/>
            </p:cNvSpPr>
            <p:nvPr/>
          </p:nvSpPr>
          <p:spPr bwMode="auto">
            <a:xfrm>
              <a:off x="1837" y="2885"/>
              <a:ext cx="680" cy="0"/>
            </a:xfrm>
            <a:prstGeom prst="line">
              <a:avLst/>
            </a:prstGeom>
            <a:noFill/>
            <a:ln w="28575">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4" name="Rectangle 18"/>
            <p:cNvSpPr>
              <a:spLocks noChangeArrowheads="1"/>
            </p:cNvSpPr>
            <p:nvPr/>
          </p:nvSpPr>
          <p:spPr bwMode="auto">
            <a:xfrm>
              <a:off x="2517" y="2795"/>
              <a:ext cx="318"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ABI</a:t>
              </a:r>
            </a:p>
          </p:txBody>
        </p:sp>
        <p:sp>
          <p:nvSpPr>
            <p:cNvPr id="85" name="Rectangle 19"/>
            <p:cNvSpPr>
              <a:spLocks noChangeArrowheads="1"/>
            </p:cNvSpPr>
            <p:nvPr/>
          </p:nvSpPr>
          <p:spPr bwMode="auto">
            <a:xfrm>
              <a:off x="1066" y="1933"/>
              <a:ext cx="1043" cy="181"/>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Application Software</a:t>
              </a:r>
            </a:p>
          </p:txBody>
        </p:sp>
        <p:sp>
          <p:nvSpPr>
            <p:cNvPr id="86" name="Line 20"/>
            <p:cNvSpPr>
              <a:spLocks noChangeShapeType="1"/>
            </p:cNvSpPr>
            <p:nvPr/>
          </p:nvSpPr>
          <p:spPr bwMode="auto">
            <a:xfrm>
              <a:off x="1019" y="2432"/>
              <a:ext cx="0" cy="227"/>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7" name="Line 21"/>
            <p:cNvSpPr>
              <a:spLocks noChangeShapeType="1"/>
            </p:cNvSpPr>
            <p:nvPr/>
          </p:nvSpPr>
          <p:spPr bwMode="auto">
            <a:xfrm>
              <a:off x="1111" y="2432"/>
              <a:ext cx="1" cy="227"/>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8" name="Line 22"/>
            <p:cNvSpPr>
              <a:spLocks noChangeShapeType="1"/>
            </p:cNvSpPr>
            <p:nvPr/>
          </p:nvSpPr>
          <p:spPr bwMode="auto">
            <a:xfrm>
              <a:off x="1202" y="2432"/>
              <a:ext cx="0" cy="227"/>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89" name="Group 24"/>
          <p:cNvGrpSpPr>
            <a:grpSpLocks/>
          </p:cNvGrpSpPr>
          <p:nvPr/>
        </p:nvGrpSpPr>
        <p:grpSpPr bwMode="auto">
          <a:xfrm>
            <a:off x="5017681" y="1987107"/>
            <a:ext cx="3313113" cy="3095625"/>
            <a:chOff x="1156" y="1888"/>
            <a:chExt cx="2087" cy="1950"/>
          </a:xfrm>
        </p:grpSpPr>
        <p:sp>
          <p:nvSpPr>
            <p:cNvPr id="90" name="Rectangle 25"/>
            <p:cNvSpPr>
              <a:spLocks noChangeArrowheads="1"/>
            </p:cNvSpPr>
            <p:nvPr/>
          </p:nvSpPr>
          <p:spPr bwMode="auto">
            <a:xfrm>
              <a:off x="1156" y="1888"/>
              <a:ext cx="2087" cy="817"/>
            </a:xfrm>
            <a:prstGeom prst="rect">
              <a:avLst/>
            </a:prstGeom>
            <a:solidFill>
              <a:srgbClr val="FFFF99">
                <a:alpha val="89803"/>
              </a:srgbClr>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Application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Programs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91" name="Rectangle 26"/>
            <p:cNvSpPr>
              <a:spLocks noChangeArrowheads="1"/>
            </p:cNvSpPr>
            <p:nvPr/>
          </p:nvSpPr>
          <p:spPr bwMode="auto">
            <a:xfrm>
              <a:off x="2064" y="2024"/>
              <a:ext cx="952" cy="681"/>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Libraries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92" name="Rectangle 27"/>
            <p:cNvSpPr>
              <a:spLocks noChangeArrowheads="1"/>
            </p:cNvSpPr>
            <p:nvPr/>
          </p:nvSpPr>
          <p:spPr bwMode="auto">
            <a:xfrm>
              <a:off x="1156" y="2251"/>
              <a:ext cx="1588" cy="454"/>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Operating System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93" name="Rectangle 28"/>
            <p:cNvSpPr>
              <a:spLocks noChangeArrowheads="1"/>
            </p:cNvSpPr>
            <p:nvPr/>
          </p:nvSpPr>
          <p:spPr bwMode="auto">
            <a:xfrm>
              <a:off x="1156" y="2704"/>
              <a:ext cx="2087" cy="36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Execution Hardware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94" name="Rectangle 29"/>
            <p:cNvSpPr>
              <a:spLocks noChangeArrowheads="1"/>
            </p:cNvSpPr>
            <p:nvPr/>
          </p:nvSpPr>
          <p:spPr bwMode="auto">
            <a:xfrm>
              <a:off x="2336" y="2795"/>
              <a:ext cx="907" cy="499"/>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Translation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95" name="Rectangle 30"/>
            <p:cNvSpPr>
              <a:spLocks noChangeArrowheads="1"/>
            </p:cNvSpPr>
            <p:nvPr/>
          </p:nvSpPr>
          <p:spPr bwMode="auto">
            <a:xfrm>
              <a:off x="1156" y="3521"/>
              <a:ext cx="726" cy="31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IO Devices,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Networking</a:t>
              </a:r>
            </a:p>
          </p:txBody>
        </p:sp>
        <p:sp>
          <p:nvSpPr>
            <p:cNvPr id="96" name="Rectangle 31"/>
            <p:cNvSpPr>
              <a:spLocks noChangeArrowheads="1"/>
            </p:cNvSpPr>
            <p:nvPr/>
          </p:nvSpPr>
          <p:spPr bwMode="auto">
            <a:xfrm>
              <a:off x="1156" y="3294"/>
              <a:ext cx="726"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Controllers</a:t>
              </a:r>
            </a:p>
          </p:txBody>
        </p:sp>
        <p:sp>
          <p:nvSpPr>
            <p:cNvPr id="97" name="Rectangle 32"/>
            <p:cNvSpPr>
              <a:spLocks noChangeArrowheads="1"/>
            </p:cNvSpPr>
            <p:nvPr/>
          </p:nvSpPr>
          <p:spPr bwMode="auto">
            <a:xfrm>
              <a:off x="1156" y="3067"/>
              <a:ext cx="1679"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System Interconnect (Bus)</a:t>
              </a:r>
            </a:p>
          </p:txBody>
        </p:sp>
        <p:sp>
          <p:nvSpPr>
            <p:cNvPr id="98" name="Rectangle 33"/>
            <p:cNvSpPr>
              <a:spLocks noChangeArrowheads="1"/>
            </p:cNvSpPr>
            <p:nvPr/>
          </p:nvSpPr>
          <p:spPr bwMode="auto">
            <a:xfrm>
              <a:off x="2517" y="3294"/>
              <a:ext cx="726"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Controllers</a:t>
              </a:r>
            </a:p>
          </p:txBody>
        </p:sp>
        <p:sp>
          <p:nvSpPr>
            <p:cNvPr id="99" name="Rectangle 34"/>
            <p:cNvSpPr>
              <a:spLocks noChangeArrowheads="1"/>
            </p:cNvSpPr>
            <p:nvPr/>
          </p:nvSpPr>
          <p:spPr bwMode="auto">
            <a:xfrm>
              <a:off x="2517" y="3521"/>
              <a:ext cx="726" cy="31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Main Memory</a:t>
              </a:r>
            </a:p>
          </p:txBody>
        </p:sp>
        <p:sp>
          <p:nvSpPr>
            <p:cNvPr id="100" name="Rectangle 35"/>
            <p:cNvSpPr>
              <a:spLocks noChangeArrowheads="1"/>
            </p:cNvSpPr>
            <p:nvPr/>
          </p:nvSpPr>
          <p:spPr bwMode="auto">
            <a:xfrm>
              <a:off x="1156" y="2478"/>
              <a:ext cx="454"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Drivers</a:t>
              </a:r>
            </a:p>
          </p:txBody>
        </p:sp>
        <p:sp>
          <p:nvSpPr>
            <p:cNvPr id="101" name="Rectangle 36"/>
            <p:cNvSpPr>
              <a:spLocks noChangeArrowheads="1"/>
            </p:cNvSpPr>
            <p:nvPr/>
          </p:nvSpPr>
          <p:spPr bwMode="auto">
            <a:xfrm>
              <a:off x="1610" y="2478"/>
              <a:ext cx="454"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Manager</a:t>
              </a:r>
            </a:p>
          </p:txBody>
        </p:sp>
        <p:sp>
          <p:nvSpPr>
            <p:cNvPr id="102" name="Rectangle 37"/>
            <p:cNvSpPr>
              <a:spLocks noChangeArrowheads="1"/>
            </p:cNvSpPr>
            <p:nvPr/>
          </p:nvSpPr>
          <p:spPr bwMode="auto">
            <a:xfrm>
              <a:off x="2064" y="2478"/>
              <a:ext cx="454"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Scheduler</a:t>
              </a:r>
            </a:p>
          </p:txBody>
        </p:sp>
      </p:grpSp>
    </p:spTree>
  </p:cSld>
  <p:clrMapOvr>
    <a:masterClrMapping/>
  </p:clrMapOvr>
  <p:transition>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35843"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FD82D840-6337-448C-8066-506F62BC4BC1}" type="slidenum">
              <a:rPr kumimoji="1" lang="en-US" altLang="ko-KR" sz="1000">
                <a:solidFill>
                  <a:schemeClr val="tx1"/>
                </a:solidFill>
                <a:latin typeface="Arial" pitchFamily="34" charset="0"/>
                <a:ea typeface="굴림" pitchFamily="34" charset="-127"/>
              </a:rPr>
              <a:pPr eaLnBrk="1" hangingPunct="1"/>
              <a:t>23</a:t>
            </a:fld>
            <a:r>
              <a:rPr kumimoji="1" lang="en-US" altLang="ko-KR" sz="1000">
                <a:solidFill>
                  <a:schemeClr val="tx1"/>
                </a:solidFill>
                <a:latin typeface="Arial" pitchFamily="34" charset="0"/>
                <a:ea typeface="굴림" pitchFamily="34" charset="-127"/>
              </a:rPr>
              <a:t>/35</a:t>
            </a:r>
          </a:p>
        </p:txBody>
      </p:sp>
      <p:sp>
        <p:nvSpPr>
          <p:cNvPr id="35844" name="Rectangle 2"/>
          <p:cNvSpPr>
            <a:spLocks noGrp="1" noChangeArrowheads="1"/>
          </p:cNvSpPr>
          <p:nvPr>
            <p:ph type="title"/>
          </p:nvPr>
        </p:nvSpPr>
        <p:spPr/>
        <p:txBody>
          <a:bodyPr/>
          <a:lstStyle/>
          <a:p>
            <a:pPr eaLnBrk="1" hangingPunct="1"/>
            <a:r>
              <a:rPr lang="en-US" altLang="ko-KR" smtClean="0"/>
              <a:t>What is a VM and Where is the VM?</a:t>
            </a:r>
          </a:p>
        </p:txBody>
      </p:sp>
      <p:sp>
        <p:nvSpPr>
          <p:cNvPr id="35845" name="Rectangle 3"/>
          <p:cNvSpPr>
            <a:spLocks noGrp="1" noChangeArrowheads="1"/>
          </p:cNvSpPr>
          <p:nvPr>
            <p:ph type="body" idx="1"/>
          </p:nvPr>
        </p:nvSpPr>
        <p:spPr/>
        <p:txBody>
          <a:bodyPr/>
          <a:lstStyle/>
          <a:p>
            <a:pPr eaLnBrk="1" hangingPunct="1"/>
            <a:r>
              <a:rPr lang="en-US" altLang="ko-KR" smtClean="0"/>
              <a:t>Machine from the perspective of a system</a:t>
            </a:r>
          </a:p>
          <a:p>
            <a:pPr lvl="1" eaLnBrk="1" hangingPunct="1"/>
            <a:r>
              <a:rPr lang="en-US" altLang="ko-KR" sz="1800" smtClean="0">
                <a:ea typeface="ＭＳ Ｐゴシック" pitchFamily="34" charset="-128"/>
              </a:rPr>
              <a:t>ISA provides interface between system and machine</a:t>
            </a:r>
          </a:p>
        </p:txBody>
      </p:sp>
      <p:grpSp>
        <p:nvGrpSpPr>
          <p:cNvPr id="65" name="Group 22"/>
          <p:cNvGrpSpPr>
            <a:grpSpLocks/>
          </p:cNvGrpSpPr>
          <p:nvPr/>
        </p:nvGrpSpPr>
        <p:grpSpPr bwMode="auto">
          <a:xfrm>
            <a:off x="5028314" y="2040270"/>
            <a:ext cx="3313113" cy="3095625"/>
            <a:chOff x="1156" y="1888"/>
            <a:chExt cx="2087" cy="1950"/>
          </a:xfrm>
        </p:grpSpPr>
        <p:sp>
          <p:nvSpPr>
            <p:cNvPr id="66" name="Rectangle 23"/>
            <p:cNvSpPr>
              <a:spLocks noChangeArrowheads="1"/>
            </p:cNvSpPr>
            <p:nvPr/>
          </p:nvSpPr>
          <p:spPr bwMode="auto">
            <a:xfrm>
              <a:off x="1156" y="1888"/>
              <a:ext cx="2087" cy="817"/>
            </a:xfrm>
            <a:prstGeom prst="rect">
              <a:avLst/>
            </a:prstGeom>
            <a:solidFill>
              <a:srgbClr val="FFFF99">
                <a:alpha val="89803"/>
              </a:srgbClr>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Application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Programs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67" name="Rectangle 24"/>
            <p:cNvSpPr>
              <a:spLocks noChangeArrowheads="1"/>
            </p:cNvSpPr>
            <p:nvPr/>
          </p:nvSpPr>
          <p:spPr bwMode="auto">
            <a:xfrm>
              <a:off x="2064" y="2024"/>
              <a:ext cx="952" cy="681"/>
            </a:xfrm>
            <a:prstGeom prst="rect">
              <a:avLst/>
            </a:prstGeom>
            <a:solidFill>
              <a:srgbClr val="FFFF99"/>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Libraries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68" name="Rectangle 25"/>
            <p:cNvSpPr>
              <a:spLocks noChangeArrowheads="1"/>
            </p:cNvSpPr>
            <p:nvPr/>
          </p:nvSpPr>
          <p:spPr bwMode="auto">
            <a:xfrm>
              <a:off x="1156" y="2251"/>
              <a:ext cx="1588" cy="454"/>
            </a:xfrm>
            <a:prstGeom prst="rect">
              <a:avLst/>
            </a:prstGeom>
            <a:solidFill>
              <a:srgbClr val="FFFF99"/>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Operating System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69" name="Rectangle 26"/>
            <p:cNvSpPr>
              <a:spLocks noChangeArrowheads="1"/>
            </p:cNvSpPr>
            <p:nvPr/>
          </p:nvSpPr>
          <p:spPr bwMode="auto">
            <a:xfrm>
              <a:off x="1156" y="2704"/>
              <a:ext cx="2087" cy="36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Execution Hardware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70" name="Rectangle 27"/>
            <p:cNvSpPr>
              <a:spLocks noChangeArrowheads="1"/>
            </p:cNvSpPr>
            <p:nvPr/>
          </p:nvSpPr>
          <p:spPr bwMode="auto">
            <a:xfrm>
              <a:off x="2336" y="2795"/>
              <a:ext cx="907" cy="499"/>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Translation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71" name="Rectangle 28"/>
            <p:cNvSpPr>
              <a:spLocks noChangeArrowheads="1"/>
            </p:cNvSpPr>
            <p:nvPr/>
          </p:nvSpPr>
          <p:spPr bwMode="auto">
            <a:xfrm>
              <a:off x="1156" y="3521"/>
              <a:ext cx="726" cy="31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IO Devices,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Networking</a:t>
              </a:r>
            </a:p>
          </p:txBody>
        </p:sp>
        <p:sp>
          <p:nvSpPr>
            <p:cNvPr id="72" name="Rectangle 29"/>
            <p:cNvSpPr>
              <a:spLocks noChangeArrowheads="1"/>
            </p:cNvSpPr>
            <p:nvPr/>
          </p:nvSpPr>
          <p:spPr bwMode="auto">
            <a:xfrm>
              <a:off x="1156" y="3294"/>
              <a:ext cx="726"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Controllers</a:t>
              </a:r>
            </a:p>
          </p:txBody>
        </p:sp>
        <p:sp>
          <p:nvSpPr>
            <p:cNvPr id="73" name="Rectangle 30"/>
            <p:cNvSpPr>
              <a:spLocks noChangeArrowheads="1"/>
            </p:cNvSpPr>
            <p:nvPr/>
          </p:nvSpPr>
          <p:spPr bwMode="auto">
            <a:xfrm>
              <a:off x="1156" y="3067"/>
              <a:ext cx="1679"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System Interconnect (Bus)</a:t>
              </a:r>
            </a:p>
          </p:txBody>
        </p:sp>
        <p:sp>
          <p:nvSpPr>
            <p:cNvPr id="74" name="Rectangle 31"/>
            <p:cNvSpPr>
              <a:spLocks noChangeArrowheads="1"/>
            </p:cNvSpPr>
            <p:nvPr/>
          </p:nvSpPr>
          <p:spPr bwMode="auto">
            <a:xfrm>
              <a:off x="2517" y="3294"/>
              <a:ext cx="726" cy="22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Controllers</a:t>
              </a:r>
            </a:p>
          </p:txBody>
        </p:sp>
        <p:sp>
          <p:nvSpPr>
            <p:cNvPr id="75" name="Rectangle 32"/>
            <p:cNvSpPr>
              <a:spLocks noChangeArrowheads="1"/>
            </p:cNvSpPr>
            <p:nvPr/>
          </p:nvSpPr>
          <p:spPr bwMode="auto">
            <a:xfrm>
              <a:off x="2517" y="3521"/>
              <a:ext cx="726" cy="317"/>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Main Memory</a:t>
              </a:r>
            </a:p>
          </p:txBody>
        </p:sp>
        <p:sp>
          <p:nvSpPr>
            <p:cNvPr id="76" name="Rectangle 33"/>
            <p:cNvSpPr>
              <a:spLocks noChangeArrowheads="1"/>
            </p:cNvSpPr>
            <p:nvPr/>
          </p:nvSpPr>
          <p:spPr bwMode="auto">
            <a:xfrm>
              <a:off x="1156" y="2478"/>
              <a:ext cx="454" cy="227"/>
            </a:xfrm>
            <a:prstGeom prst="rect">
              <a:avLst/>
            </a:prstGeom>
            <a:solidFill>
              <a:srgbClr val="FFFF99"/>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Drivers</a:t>
              </a:r>
            </a:p>
          </p:txBody>
        </p:sp>
        <p:sp>
          <p:nvSpPr>
            <p:cNvPr id="77" name="Rectangle 34"/>
            <p:cNvSpPr>
              <a:spLocks noChangeArrowheads="1"/>
            </p:cNvSpPr>
            <p:nvPr/>
          </p:nvSpPr>
          <p:spPr bwMode="auto">
            <a:xfrm>
              <a:off x="1610" y="2478"/>
              <a:ext cx="454" cy="227"/>
            </a:xfrm>
            <a:prstGeom prst="rect">
              <a:avLst/>
            </a:prstGeom>
            <a:solidFill>
              <a:srgbClr val="FFFF99"/>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Manager</a:t>
              </a:r>
            </a:p>
          </p:txBody>
        </p:sp>
        <p:sp>
          <p:nvSpPr>
            <p:cNvPr id="78" name="Rectangle 35"/>
            <p:cNvSpPr>
              <a:spLocks noChangeArrowheads="1"/>
            </p:cNvSpPr>
            <p:nvPr/>
          </p:nvSpPr>
          <p:spPr bwMode="auto">
            <a:xfrm>
              <a:off x="2064" y="2478"/>
              <a:ext cx="454" cy="227"/>
            </a:xfrm>
            <a:prstGeom prst="rect">
              <a:avLst/>
            </a:prstGeom>
            <a:solidFill>
              <a:srgbClr val="FFFF99"/>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Scheduler</a:t>
              </a:r>
            </a:p>
          </p:txBody>
        </p:sp>
      </p:grpSp>
      <p:grpSp>
        <p:nvGrpSpPr>
          <p:cNvPr id="79" name="Group 38"/>
          <p:cNvGrpSpPr>
            <a:grpSpLocks/>
          </p:cNvGrpSpPr>
          <p:nvPr/>
        </p:nvGrpSpPr>
        <p:grpSpPr bwMode="auto">
          <a:xfrm>
            <a:off x="1067502" y="2111708"/>
            <a:ext cx="3241675" cy="2447925"/>
            <a:chOff x="793" y="1933"/>
            <a:chExt cx="2042" cy="1542"/>
          </a:xfrm>
        </p:grpSpPr>
        <p:sp>
          <p:nvSpPr>
            <p:cNvPr id="80" name="Rectangle 5"/>
            <p:cNvSpPr>
              <a:spLocks noChangeArrowheads="1"/>
            </p:cNvSpPr>
            <p:nvPr/>
          </p:nvSpPr>
          <p:spPr bwMode="auto">
            <a:xfrm>
              <a:off x="930" y="1933"/>
              <a:ext cx="1451" cy="1542"/>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81" name="Rectangle 6"/>
            <p:cNvSpPr>
              <a:spLocks noChangeArrowheads="1"/>
            </p:cNvSpPr>
            <p:nvPr/>
          </p:nvSpPr>
          <p:spPr bwMode="auto">
            <a:xfrm>
              <a:off x="930" y="2886"/>
              <a:ext cx="907" cy="589"/>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82" name="Rectangle 7"/>
            <p:cNvSpPr>
              <a:spLocks noChangeArrowheads="1"/>
            </p:cNvSpPr>
            <p:nvPr/>
          </p:nvSpPr>
          <p:spPr bwMode="auto">
            <a:xfrm>
              <a:off x="1973" y="2885"/>
              <a:ext cx="408" cy="590"/>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83" name="Rectangle 8"/>
            <p:cNvSpPr>
              <a:spLocks noChangeArrowheads="1"/>
            </p:cNvSpPr>
            <p:nvPr/>
          </p:nvSpPr>
          <p:spPr bwMode="auto">
            <a:xfrm>
              <a:off x="1791" y="2885"/>
              <a:ext cx="409" cy="590"/>
            </a:xfrm>
            <a:prstGeom prst="rect">
              <a:avLst/>
            </a:prstGeom>
            <a:solidFill>
              <a:srgbClr val="618FF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84" name="Line 9"/>
            <p:cNvSpPr>
              <a:spLocks noChangeShapeType="1"/>
            </p:cNvSpPr>
            <p:nvPr/>
          </p:nvSpPr>
          <p:spPr bwMode="auto">
            <a:xfrm>
              <a:off x="1746" y="3475"/>
              <a:ext cx="454"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5" name="Rectangle 10"/>
            <p:cNvSpPr>
              <a:spLocks noChangeArrowheads="1"/>
            </p:cNvSpPr>
            <p:nvPr/>
          </p:nvSpPr>
          <p:spPr bwMode="auto">
            <a:xfrm>
              <a:off x="1247" y="3067"/>
              <a:ext cx="816" cy="227"/>
            </a:xfrm>
            <a:prstGeom prst="rect">
              <a:avLst/>
            </a:prstGeom>
            <a:solidFill>
              <a:srgbClr val="618FF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Machine</a:t>
              </a:r>
            </a:p>
          </p:txBody>
        </p:sp>
        <p:sp>
          <p:nvSpPr>
            <p:cNvPr id="86" name="Rectangle 12"/>
            <p:cNvSpPr>
              <a:spLocks noChangeArrowheads="1"/>
            </p:cNvSpPr>
            <p:nvPr/>
          </p:nvSpPr>
          <p:spPr bwMode="auto">
            <a:xfrm>
              <a:off x="1837" y="2704"/>
              <a:ext cx="544"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User ISA</a:t>
              </a:r>
            </a:p>
          </p:txBody>
        </p:sp>
        <p:sp>
          <p:nvSpPr>
            <p:cNvPr id="87" name="Line 13"/>
            <p:cNvSpPr>
              <a:spLocks noChangeShapeType="1"/>
            </p:cNvSpPr>
            <p:nvPr/>
          </p:nvSpPr>
          <p:spPr bwMode="auto">
            <a:xfrm flipV="1">
              <a:off x="1429" y="2885"/>
              <a:ext cx="771" cy="1"/>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8" name="Line 14"/>
            <p:cNvSpPr>
              <a:spLocks noChangeShapeType="1"/>
            </p:cNvSpPr>
            <p:nvPr/>
          </p:nvSpPr>
          <p:spPr bwMode="auto">
            <a:xfrm>
              <a:off x="793" y="2886"/>
              <a:ext cx="817" cy="0"/>
            </a:xfrm>
            <a:prstGeom prst="line">
              <a:avLst/>
            </a:prstGeom>
            <a:noFill/>
            <a:ln w="38100">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9" name="Line 16"/>
            <p:cNvSpPr>
              <a:spLocks noChangeShapeType="1"/>
            </p:cNvSpPr>
            <p:nvPr/>
          </p:nvSpPr>
          <p:spPr bwMode="auto">
            <a:xfrm flipV="1">
              <a:off x="1791" y="2885"/>
              <a:ext cx="726" cy="1"/>
            </a:xfrm>
            <a:prstGeom prst="line">
              <a:avLst/>
            </a:prstGeom>
            <a:noFill/>
            <a:ln w="38100">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0" name="Rectangle 17"/>
            <p:cNvSpPr>
              <a:spLocks noChangeArrowheads="1"/>
            </p:cNvSpPr>
            <p:nvPr/>
          </p:nvSpPr>
          <p:spPr bwMode="auto">
            <a:xfrm>
              <a:off x="2517" y="2795"/>
              <a:ext cx="318"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ISA</a:t>
              </a:r>
            </a:p>
          </p:txBody>
        </p:sp>
        <p:sp>
          <p:nvSpPr>
            <p:cNvPr id="91" name="Rectangle 18"/>
            <p:cNvSpPr>
              <a:spLocks noChangeArrowheads="1"/>
            </p:cNvSpPr>
            <p:nvPr/>
          </p:nvSpPr>
          <p:spPr bwMode="auto">
            <a:xfrm>
              <a:off x="1066" y="1933"/>
              <a:ext cx="1043" cy="181"/>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Application Software</a:t>
              </a:r>
            </a:p>
          </p:txBody>
        </p:sp>
        <p:sp>
          <p:nvSpPr>
            <p:cNvPr id="92" name="Rectangle 36"/>
            <p:cNvSpPr>
              <a:spLocks noChangeArrowheads="1"/>
            </p:cNvSpPr>
            <p:nvPr/>
          </p:nvSpPr>
          <p:spPr bwMode="auto">
            <a:xfrm>
              <a:off x="975" y="2704"/>
              <a:ext cx="544"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System ISA</a:t>
              </a:r>
            </a:p>
          </p:txBody>
        </p:sp>
        <p:sp>
          <p:nvSpPr>
            <p:cNvPr id="93" name="Rectangle 37"/>
            <p:cNvSpPr>
              <a:spLocks noChangeArrowheads="1"/>
            </p:cNvSpPr>
            <p:nvPr/>
          </p:nvSpPr>
          <p:spPr bwMode="auto">
            <a:xfrm>
              <a:off x="930" y="2341"/>
              <a:ext cx="1179" cy="545"/>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Operating System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grpSp>
    </p:spTree>
  </p:cSld>
  <p:clrMapOvr>
    <a:masterClrMapping/>
  </p:clrMapOvr>
  <p:transition>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36867"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3CF4A2E1-26FE-4CE0-8D50-30D85B4A7DAC}" type="slidenum">
              <a:rPr kumimoji="1" lang="en-US" altLang="ko-KR" sz="1000">
                <a:solidFill>
                  <a:schemeClr val="tx1"/>
                </a:solidFill>
                <a:latin typeface="Arial" pitchFamily="34" charset="0"/>
                <a:ea typeface="굴림" pitchFamily="34" charset="-127"/>
              </a:rPr>
              <a:pPr eaLnBrk="1" hangingPunct="1"/>
              <a:t>24</a:t>
            </a:fld>
            <a:r>
              <a:rPr kumimoji="1" lang="en-US" altLang="ko-KR" sz="1000">
                <a:solidFill>
                  <a:schemeClr val="tx1"/>
                </a:solidFill>
                <a:latin typeface="Arial" pitchFamily="34" charset="0"/>
                <a:ea typeface="굴림" pitchFamily="34" charset="-127"/>
              </a:rPr>
              <a:t>/35</a:t>
            </a:r>
          </a:p>
        </p:txBody>
      </p:sp>
      <p:sp>
        <p:nvSpPr>
          <p:cNvPr id="36868" name="Rectangle 2"/>
          <p:cNvSpPr>
            <a:spLocks noGrp="1" noChangeArrowheads="1"/>
          </p:cNvSpPr>
          <p:nvPr>
            <p:ph type="title"/>
          </p:nvPr>
        </p:nvSpPr>
        <p:spPr/>
        <p:txBody>
          <a:bodyPr/>
          <a:lstStyle/>
          <a:p>
            <a:pPr eaLnBrk="1" hangingPunct="1"/>
            <a:r>
              <a:rPr lang="en-US" altLang="ko-KR" smtClean="0"/>
              <a:t>What is a VM and Where is the VM?</a:t>
            </a:r>
          </a:p>
        </p:txBody>
      </p:sp>
      <p:sp>
        <p:nvSpPr>
          <p:cNvPr id="36869" name="Rectangle 3"/>
          <p:cNvSpPr>
            <a:spLocks noGrp="1" noChangeArrowheads="1"/>
          </p:cNvSpPr>
          <p:nvPr>
            <p:ph type="body" idx="1"/>
          </p:nvPr>
        </p:nvSpPr>
        <p:spPr/>
        <p:txBody>
          <a:bodyPr/>
          <a:lstStyle/>
          <a:p>
            <a:pPr eaLnBrk="1" hangingPunct="1"/>
            <a:r>
              <a:rPr lang="en-US" altLang="ko-KR" smtClean="0"/>
              <a:t>Virtual Machine is a Machine.</a:t>
            </a:r>
          </a:p>
          <a:p>
            <a:pPr lvl="1" eaLnBrk="1" hangingPunct="1"/>
            <a:r>
              <a:rPr lang="en-US" altLang="ko-KR" sz="1800" smtClean="0">
                <a:ea typeface="ＭＳ Ｐゴシック" pitchFamily="34" charset="-128"/>
              </a:rPr>
              <a:t>VM virtualizes </a:t>
            </a:r>
            <a:r>
              <a:rPr lang="en-US" altLang="ko-KR" sz="1800" i="1" smtClean="0">
                <a:ea typeface="ＭＳ Ｐゴシック" pitchFamily="34" charset="-128"/>
              </a:rPr>
              <a:t>Machine Itself</a:t>
            </a:r>
            <a:r>
              <a:rPr lang="en-US" altLang="ko-KR" sz="1800" smtClean="0">
                <a:ea typeface="ＭＳ Ｐゴシック" pitchFamily="34" charset="-128"/>
              </a:rPr>
              <a:t>!</a:t>
            </a:r>
          </a:p>
          <a:p>
            <a:pPr lvl="1" eaLnBrk="1" hangingPunct="1"/>
            <a:endParaRPr lang="en-US" altLang="ko-KR" sz="1800" smtClean="0">
              <a:ea typeface="ＭＳ Ｐゴシック" pitchFamily="34" charset="-128"/>
            </a:endParaRPr>
          </a:p>
          <a:p>
            <a:pPr lvl="1" eaLnBrk="1" hangingPunct="1"/>
            <a:r>
              <a:rPr lang="en-US" altLang="ko-KR" sz="1800" smtClean="0">
                <a:ea typeface="ＭＳ Ｐゴシック" pitchFamily="34" charset="-128"/>
              </a:rPr>
              <a:t>There are 2 types of VM</a:t>
            </a:r>
          </a:p>
          <a:p>
            <a:pPr lvl="2" eaLnBrk="1" hangingPunct="1"/>
            <a:r>
              <a:rPr lang="en-US" altLang="ko-KR" sz="1800" smtClean="0">
                <a:ea typeface="ＭＳ Ｐゴシック" pitchFamily="34" charset="-128"/>
              </a:rPr>
              <a:t>Process-level VM</a:t>
            </a:r>
          </a:p>
          <a:p>
            <a:pPr lvl="2" eaLnBrk="1" hangingPunct="1"/>
            <a:r>
              <a:rPr lang="en-US" altLang="ko-KR" sz="1800" smtClean="0">
                <a:ea typeface="ＭＳ Ｐゴシック" pitchFamily="34" charset="-128"/>
              </a:rPr>
              <a:t>System-level VM</a:t>
            </a:r>
          </a:p>
          <a:p>
            <a:pPr lvl="2" eaLnBrk="1" hangingPunct="1"/>
            <a:endParaRPr lang="en-US" altLang="ko-KR" sz="1800" smtClean="0">
              <a:ea typeface="ＭＳ Ｐゴシック" pitchFamily="34" charset="-128"/>
            </a:endParaRPr>
          </a:p>
          <a:p>
            <a:pPr lvl="1" eaLnBrk="1" hangingPunct="1"/>
            <a:r>
              <a:rPr lang="en-US" altLang="ko-KR" sz="1800" smtClean="0">
                <a:ea typeface="ＭＳ Ｐゴシック" pitchFamily="34" charset="-128"/>
              </a:rPr>
              <a:t>VM is implemented as combination of</a:t>
            </a:r>
          </a:p>
          <a:p>
            <a:pPr lvl="2" eaLnBrk="1" hangingPunct="1"/>
            <a:r>
              <a:rPr lang="en-US" altLang="ko-KR" sz="1800" smtClean="0">
                <a:ea typeface="ＭＳ Ｐゴシック" pitchFamily="34" charset="-128"/>
              </a:rPr>
              <a:t>Real hardware</a:t>
            </a:r>
          </a:p>
          <a:p>
            <a:pPr lvl="2" eaLnBrk="1" hangingPunct="1"/>
            <a:r>
              <a:rPr lang="en-US" altLang="ko-KR" sz="1800" smtClean="0">
                <a:ea typeface="ＭＳ Ｐゴシック" pitchFamily="34" charset="-128"/>
              </a:rPr>
              <a:t>Virtualizing software</a:t>
            </a:r>
          </a:p>
          <a:p>
            <a:pPr lvl="2" eaLnBrk="1" hangingPunct="1"/>
            <a:endParaRPr lang="en-US" altLang="ko-KR" sz="1800" smtClean="0">
              <a:ea typeface="ＭＳ Ｐゴシック" pitchFamily="34" charset="-128"/>
            </a:endParaRPr>
          </a:p>
          <a:p>
            <a:pPr lvl="1" eaLnBrk="1" hangingPunct="1"/>
            <a:endParaRPr lang="en-US" altLang="ko-KR" sz="1800" smtClean="0">
              <a:ea typeface="ＭＳ Ｐゴシック" pitchFamily="34" charset="-128"/>
            </a:endParaRPr>
          </a:p>
        </p:txBody>
      </p:sp>
      <p:sp>
        <p:nvSpPr>
          <p:cNvPr id="36870" name="Date Placeholder 1"/>
          <p:cNvSpPr>
            <a:spLocks noGrp="1"/>
          </p:cNvSpPr>
          <p:nvPr>
            <p:ph type="dt" sz="quarter" idx="10"/>
          </p:nvPr>
        </p:nvSpPr>
        <p:spPr>
          <a:noFill/>
        </p:spPr>
        <p:txBody>
          <a:bodyPr/>
          <a:lstStyle/>
          <a:p>
            <a:fld id="{63731D7D-0435-4E48-9A96-C5BCE787E4B8}" type="datetime1">
              <a:rPr lang="en-US" altLang="zh-CN"/>
              <a:pPr/>
              <a:t>1/9/2013</a:t>
            </a:fld>
            <a:endParaRPr lang="en-US" altLang="zh-CN"/>
          </a:p>
        </p:txBody>
      </p:sp>
    </p:spTree>
  </p:cSld>
  <p:clrMapOvr>
    <a:masterClrMapping/>
  </p:clrMapOvr>
  <p:transition>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37891"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8AB3622A-0C03-42C2-8C37-24F6FF80DAF1}" type="slidenum">
              <a:rPr kumimoji="1" lang="en-US" altLang="ko-KR" sz="1000">
                <a:solidFill>
                  <a:schemeClr val="tx1"/>
                </a:solidFill>
                <a:latin typeface="Arial" pitchFamily="34" charset="0"/>
                <a:ea typeface="굴림" pitchFamily="34" charset="-127"/>
              </a:rPr>
              <a:pPr eaLnBrk="1" hangingPunct="1"/>
              <a:t>25</a:t>
            </a:fld>
            <a:r>
              <a:rPr kumimoji="1" lang="en-US" altLang="ko-KR" sz="1000">
                <a:solidFill>
                  <a:schemeClr val="tx1"/>
                </a:solidFill>
                <a:latin typeface="Arial" pitchFamily="34" charset="0"/>
                <a:ea typeface="굴림" pitchFamily="34" charset="-127"/>
              </a:rPr>
              <a:t>/35</a:t>
            </a:r>
          </a:p>
        </p:txBody>
      </p:sp>
      <p:sp>
        <p:nvSpPr>
          <p:cNvPr id="37892" name="Rectangle 2"/>
          <p:cNvSpPr>
            <a:spLocks noGrp="1" noChangeArrowheads="1"/>
          </p:cNvSpPr>
          <p:nvPr>
            <p:ph type="title"/>
          </p:nvPr>
        </p:nvSpPr>
        <p:spPr/>
        <p:txBody>
          <a:bodyPr/>
          <a:lstStyle/>
          <a:p>
            <a:pPr eaLnBrk="1" hangingPunct="1"/>
            <a:r>
              <a:rPr lang="en-US" altLang="ko-KR" smtClean="0"/>
              <a:t>What is a VM and Where is the VM?</a:t>
            </a:r>
          </a:p>
        </p:txBody>
      </p:sp>
      <p:sp>
        <p:nvSpPr>
          <p:cNvPr id="37893" name="Rectangle 3"/>
          <p:cNvSpPr>
            <a:spLocks noGrp="1" noChangeArrowheads="1"/>
          </p:cNvSpPr>
          <p:nvPr>
            <p:ph type="body" idx="1"/>
          </p:nvPr>
        </p:nvSpPr>
        <p:spPr/>
        <p:txBody>
          <a:bodyPr/>
          <a:lstStyle/>
          <a:p>
            <a:pPr eaLnBrk="1" hangingPunct="1"/>
            <a:r>
              <a:rPr lang="en-US" altLang="ko-KR" smtClean="0"/>
              <a:t>Process VM</a:t>
            </a:r>
          </a:p>
          <a:p>
            <a:pPr lvl="1" eaLnBrk="1" hangingPunct="1"/>
            <a:r>
              <a:rPr lang="en-US" altLang="ko-KR" sz="1800" smtClean="0">
                <a:ea typeface="ＭＳ Ｐゴシック" pitchFamily="34" charset="-128"/>
              </a:rPr>
              <a:t>VM is just a </a:t>
            </a:r>
            <a:r>
              <a:rPr lang="en-US" altLang="ko-KR" sz="1800" u="sng" smtClean="0">
                <a:ea typeface="ＭＳ Ｐゴシック" pitchFamily="34" charset="-128"/>
              </a:rPr>
              <a:t>process</a:t>
            </a:r>
            <a:r>
              <a:rPr lang="en-US" altLang="ko-KR" sz="1800" smtClean="0">
                <a:ea typeface="ＭＳ Ｐゴシック" pitchFamily="34" charset="-128"/>
              </a:rPr>
              <a:t> from the view of host OS</a:t>
            </a:r>
          </a:p>
          <a:p>
            <a:pPr lvl="2" eaLnBrk="1" hangingPunct="1"/>
            <a:endParaRPr lang="en-US" altLang="ko-KR" sz="1800" smtClean="0">
              <a:ea typeface="ＭＳ Ｐゴシック" pitchFamily="34" charset="-128"/>
            </a:endParaRPr>
          </a:p>
          <a:p>
            <a:pPr lvl="1" eaLnBrk="1" hangingPunct="1"/>
            <a:r>
              <a:rPr lang="en-US" altLang="ko-KR" sz="1800" smtClean="0">
                <a:ea typeface="ＭＳ Ｐゴシック" pitchFamily="34" charset="-128"/>
              </a:rPr>
              <a:t>Application on the VM cannot see the host OS</a:t>
            </a:r>
          </a:p>
        </p:txBody>
      </p:sp>
      <p:grpSp>
        <p:nvGrpSpPr>
          <p:cNvPr id="99" name="Group 46"/>
          <p:cNvGrpSpPr>
            <a:grpSpLocks/>
          </p:cNvGrpSpPr>
          <p:nvPr/>
        </p:nvGrpSpPr>
        <p:grpSpPr bwMode="auto">
          <a:xfrm>
            <a:off x="287337" y="2923548"/>
            <a:ext cx="3313113" cy="2447925"/>
            <a:chOff x="431" y="2205"/>
            <a:chExt cx="2087" cy="1542"/>
          </a:xfrm>
        </p:grpSpPr>
        <p:sp>
          <p:nvSpPr>
            <p:cNvPr id="100" name="Rectangle 5"/>
            <p:cNvSpPr>
              <a:spLocks noChangeArrowheads="1"/>
            </p:cNvSpPr>
            <p:nvPr/>
          </p:nvSpPr>
          <p:spPr bwMode="auto">
            <a:xfrm>
              <a:off x="613" y="2205"/>
              <a:ext cx="1451" cy="1542"/>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01" name="Rectangle 6"/>
            <p:cNvSpPr>
              <a:spLocks noChangeArrowheads="1"/>
            </p:cNvSpPr>
            <p:nvPr/>
          </p:nvSpPr>
          <p:spPr bwMode="auto">
            <a:xfrm>
              <a:off x="613" y="2795"/>
              <a:ext cx="907" cy="952"/>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02" name="Rectangle 7"/>
            <p:cNvSpPr>
              <a:spLocks noChangeArrowheads="1"/>
            </p:cNvSpPr>
            <p:nvPr/>
          </p:nvSpPr>
          <p:spPr bwMode="auto">
            <a:xfrm>
              <a:off x="1656" y="3157"/>
              <a:ext cx="408" cy="590"/>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03" name="Rectangle 8"/>
            <p:cNvSpPr>
              <a:spLocks noChangeArrowheads="1"/>
            </p:cNvSpPr>
            <p:nvPr/>
          </p:nvSpPr>
          <p:spPr bwMode="auto">
            <a:xfrm>
              <a:off x="1474" y="3157"/>
              <a:ext cx="409" cy="590"/>
            </a:xfrm>
            <a:prstGeom prst="rect">
              <a:avLst/>
            </a:prstGeom>
            <a:solidFill>
              <a:srgbClr val="618FF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04" name="Line 9"/>
            <p:cNvSpPr>
              <a:spLocks noChangeShapeType="1"/>
            </p:cNvSpPr>
            <p:nvPr/>
          </p:nvSpPr>
          <p:spPr bwMode="auto">
            <a:xfrm>
              <a:off x="1429" y="3747"/>
              <a:ext cx="454"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5" name="Rectangle 10"/>
            <p:cNvSpPr>
              <a:spLocks noChangeArrowheads="1"/>
            </p:cNvSpPr>
            <p:nvPr/>
          </p:nvSpPr>
          <p:spPr bwMode="auto">
            <a:xfrm>
              <a:off x="930" y="3157"/>
              <a:ext cx="816" cy="227"/>
            </a:xfrm>
            <a:prstGeom prst="rect">
              <a:avLst/>
            </a:prstGeom>
            <a:solidFill>
              <a:srgbClr val="618FF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Machine</a:t>
              </a:r>
            </a:p>
          </p:txBody>
        </p:sp>
        <p:sp>
          <p:nvSpPr>
            <p:cNvPr id="106" name="Rectangle 11"/>
            <p:cNvSpPr>
              <a:spLocks noChangeArrowheads="1"/>
            </p:cNvSpPr>
            <p:nvPr/>
          </p:nvSpPr>
          <p:spPr bwMode="auto">
            <a:xfrm>
              <a:off x="522" y="2522"/>
              <a:ext cx="816"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System calls</a:t>
              </a:r>
            </a:p>
          </p:txBody>
        </p:sp>
        <p:sp>
          <p:nvSpPr>
            <p:cNvPr id="107" name="Rectangle 12"/>
            <p:cNvSpPr>
              <a:spLocks noChangeArrowheads="1"/>
            </p:cNvSpPr>
            <p:nvPr/>
          </p:nvSpPr>
          <p:spPr bwMode="auto">
            <a:xfrm>
              <a:off x="1520" y="2885"/>
              <a:ext cx="544"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User ISA</a:t>
              </a:r>
            </a:p>
          </p:txBody>
        </p:sp>
        <p:sp>
          <p:nvSpPr>
            <p:cNvPr id="108" name="Line 13"/>
            <p:cNvSpPr>
              <a:spLocks noChangeShapeType="1"/>
            </p:cNvSpPr>
            <p:nvPr/>
          </p:nvSpPr>
          <p:spPr bwMode="auto">
            <a:xfrm>
              <a:off x="1520" y="3157"/>
              <a:ext cx="363"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9" name="Line 14"/>
            <p:cNvSpPr>
              <a:spLocks noChangeShapeType="1"/>
            </p:cNvSpPr>
            <p:nvPr/>
          </p:nvSpPr>
          <p:spPr bwMode="auto">
            <a:xfrm>
              <a:off x="431" y="2795"/>
              <a:ext cx="1089" cy="0"/>
            </a:xfrm>
            <a:prstGeom prst="line">
              <a:avLst/>
            </a:prstGeom>
            <a:noFill/>
            <a:ln w="28575">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0" name="Line 15"/>
            <p:cNvSpPr>
              <a:spLocks noChangeShapeType="1"/>
            </p:cNvSpPr>
            <p:nvPr/>
          </p:nvSpPr>
          <p:spPr bwMode="auto">
            <a:xfrm>
              <a:off x="1520" y="2795"/>
              <a:ext cx="0" cy="362"/>
            </a:xfrm>
            <a:prstGeom prst="line">
              <a:avLst/>
            </a:prstGeom>
            <a:noFill/>
            <a:ln w="28575">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1" name="Line 16"/>
            <p:cNvSpPr>
              <a:spLocks noChangeShapeType="1"/>
            </p:cNvSpPr>
            <p:nvPr/>
          </p:nvSpPr>
          <p:spPr bwMode="auto">
            <a:xfrm>
              <a:off x="1520" y="3157"/>
              <a:ext cx="680" cy="0"/>
            </a:xfrm>
            <a:prstGeom prst="line">
              <a:avLst/>
            </a:prstGeom>
            <a:noFill/>
            <a:ln w="28575">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2" name="Rectangle 17"/>
            <p:cNvSpPr>
              <a:spLocks noChangeArrowheads="1"/>
            </p:cNvSpPr>
            <p:nvPr/>
          </p:nvSpPr>
          <p:spPr bwMode="auto">
            <a:xfrm>
              <a:off x="2200" y="3067"/>
              <a:ext cx="318"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ABI</a:t>
              </a:r>
            </a:p>
          </p:txBody>
        </p:sp>
        <p:sp>
          <p:nvSpPr>
            <p:cNvPr id="113" name="Rectangle 18"/>
            <p:cNvSpPr>
              <a:spLocks noChangeArrowheads="1"/>
            </p:cNvSpPr>
            <p:nvPr/>
          </p:nvSpPr>
          <p:spPr bwMode="auto">
            <a:xfrm>
              <a:off x="749" y="2205"/>
              <a:ext cx="1043" cy="181"/>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Application Software</a:t>
              </a:r>
            </a:p>
          </p:txBody>
        </p:sp>
        <p:sp>
          <p:nvSpPr>
            <p:cNvPr id="114" name="Line 19"/>
            <p:cNvSpPr>
              <a:spLocks noChangeShapeType="1"/>
            </p:cNvSpPr>
            <p:nvPr/>
          </p:nvSpPr>
          <p:spPr bwMode="auto">
            <a:xfrm>
              <a:off x="702" y="2704"/>
              <a:ext cx="0" cy="227"/>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5" name="Line 20"/>
            <p:cNvSpPr>
              <a:spLocks noChangeShapeType="1"/>
            </p:cNvSpPr>
            <p:nvPr/>
          </p:nvSpPr>
          <p:spPr bwMode="auto">
            <a:xfrm>
              <a:off x="794" y="2704"/>
              <a:ext cx="1" cy="227"/>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6" name="Line 21"/>
            <p:cNvSpPr>
              <a:spLocks noChangeShapeType="1"/>
            </p:cNvSpPr>
            <p:nvPr/>
          </p:nvSpPr>
          <p:spPr bwMode="auto">
            <a:xfrm>
              <a:off x="885" y="2704"/>
              <a:ext cx="0" cy="227"/>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117" name="Group 60"/>
          <p:cNvGrpSpPr>
            <a:grpSpLocks/>
          </p:cNvGrpSpPr>
          <p:nvPr/>
        </p:nvGrpSpPr>
        <p:grpSpPr bwMode="auto">
          <a:xfrm>
            <a:off x="4391025" y="2564773"/>
            <a:ext cx="4752975" cy="2808287"/>
            <a:chOff x="2789" y="2205"/>
            <a:chExt cx="2994" cy="1769"/>
          </a:xfrm>
        </p:grpSpPr>
        <p:sp>
          <p:nvSpPr>
            <p:cNvPr id="118" name="Rectangle 48"/>
            <p:cNvSpPr>
              <a:spLocks noChangeArrowheads="1"/>
            </p:cNvSpPr>
            <p:nvPr/>
          </p:nvSpPr>
          <p:spPr bwMode="auto">
            <a:xfrm>
              <a:off x="5057" y="2205"/>
              <a:ext cx="726" cy="226"/>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Guest</a:t>
              </a:r>
            </a:p>
          </p:txBody>
        </p:sp>
        <p:grpSp>
          <p:nvGrpSpPr>
            <p:cNvPr id="119" name="Group 47"/>
            <p:cNvGrpSpPr>
              <a:grpSpLocks/>
            </p:cNvGrpSpPr>
            <p:nvPr/>
          </p:nvGrpSpPr>
          <p:grpSpPr bwMode="auto">
            <a:xfrm>
              <a:off x="2789" y="2205"/>
              <a:ext cx="2086" cy="1768"/>
              <a:chOff x="2517" y="1979"/>
              <a:chExt cx="2086" cy="1768"/>
            </a:xfrm>
          </p:grpSpPr>
          <p:sp>
            <p:nvSpPr>
              <p:cNvPr id="125" name="Rectangle 45"/>
              <p:cNvSpPr>
                <a:spLocks noChangeArrowheads="1"/>
              </p:cNvSpPr>
              <p:nvPr/>
            </p:nvSpPr>
            <p:spPr bwMode="auto">
              <a:xfrm>
                <a:off x="3016" y="2251"/>
                <a:ext cx="1452" cy="907"/>
              </a:xfrm>
              <a:prstGeom prst="rect">
                <a:avLst/>
              </a:prstGeom>
              <a:solidFill>
                <a:srgbClr val="FFFF99"/>
              </a:solidFill>
              <a:ln w="9525">
                <a:solidFill>
                  <a:srgbClr val="000000"/>
                </a:solidFill>
                <a:miter lim="800000"/>
                <a:headEnd/>
                <a:tailEnd/>
              </a:ln>
            </p:spPr>
            <p:txBody>
              <a:bodyPr wrap="none"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Virtualizing</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Software</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126" name="Rectangle 26"/>
              <p:cNvSpPr>
                <a:spLocks noChangeArrowheads="1"/>
              </p:cNvSpPr>
              <p:nvPr/>
            </p:nvSpPr>
            <p:spPr bwMode="auto">
              <a:xfrm>
                <a:off x="3016" y="1979"/>
                <a:ext cx="1451" cy="1768"/>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27" name="Rectangle 27"/>
              <p:cNvSpPr>
                <a:spLocks noChangeArrowheads="1"/>
              </p:cNvSpPr>
              <p:nvPr/>
            </p:nvSpPr>
            <p:spPr bwMode="auto">
              <a:xfrm>
                <a:off x="3016" y="2795"/>
                <a:ext cx="907" cy="952"/>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28" name="Rectangle 28"/>
              <p:cNvSpPr>
                <a:spLocks noChangeArrowheads="1"/>
              </p:cNvSpPr>
              <p:nvPr/>
            </p:nvSpPr>
            <p:spPr bwMode="auto">
              <a:xfrm>
                <a:off x="4059" y="3157"/>
                <a:ext cx="408" cy="590"/>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29" name="Rectangle 29"/>
              <p:cNvSpPr>
                <a:spLocks noChangeArrowheads="1"/>
              </p:cNvSpPr>
              <p:nvPr/>
            </p:nvSpPr>
            <p:spPr bwMode="auto">
              <a:xfrm>
                <a:off x="3877" y="3157"/>
                <a:ext cx="409" cy="590"/>
              </a:xfrm>
              <a:prstGeom prst="rect">
                <a:avLst/>
              </a:prstGeom>
              <a:solidFill>
                <a:srgbClr val="618FF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30" name="Line 30"/>
              <p:cNvSpPr>
                <a:spLocks noChangeShapeType="1"/>
              </p:cNvSpPr>
              <p:nvPr/>
            </p:nvSpPr>
            <p:spPr bwMode="auto">
              <a:xfrm>
                <a:off x="3832" y="3747"/>
                <a:ext cx="454"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1" name="Rectangle 31"/>
              <p:cNvSpPr>
                <a:spLocks noChangeArrowheads="1"/>
              </p:cNvSpPr>
              <p:nvPr/>
            </p:nvSpPr>
            <p:spPr bwMode="auto">
              <a:xfrm>
                <a:off x="3334" y="3385"/>
                <a:ext cx="816" cy="227"/>
              </a:xfrm>
              <a:prstGeom prst="rect">
                <a:avLst/>
              </a:prstGeom>
              <a:solidFill>
                <a:srgbClr val="618FF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Hardware</a:t>
                </a:r>
              </a:p>
            </p:txBody>
          </p:sp>
          <p:sp>
            <p:nvSpPr>
              <p:cNvPr id="132" name="Rectangle 32"/>
              <p:cNvSpPr>
                <a:spLocks noChangeArrowheads="1"/>
              </p:cNvSpPr>
              <p:nvPr/>
            </p:nvSpPr>
            <p:spPr bwMode="auto">
              <a:xfrm>
                <a:off x="2925" y="2522"/>
                <a:ext cx="816"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System calls</a:t>
                </a:r>
              </a:p>
            </p:txBody>
          </p:sp>
          <p:sp>
            <p:nvSpPr>
              <p:cNvPr id="133" name="Rectangle 33"/>
              <p:cNvSpPr>
                <a:spLocks noChangeArrowheads="1"/>
              </p:cNvSpPr>
              <p:nvPr/>
            </p:nvSpPr>
            <p:spPr bwMode="auto">
              <a:xfrm>
                <a:off x="3923" y="2885"/>
                <a:ext cx="544"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User ISA</a:t>
                </a:r>
              </a:p>
            </p:txBody>
          </p:sp>
          <p:sp>
            <p:nvSpPr>
              <p:cNvPr id="134" name="Line 34"/>
              <p:cNvSpPr>
                <a:spLocks noChangeShapeType="1"/>
              </p:cNvSpPr>
              <p:nvPr/>
            </p:nvSpPr>
            <p:spPr bwMode="auto">
              <a:xfrm>
                <a:off x="3923" y="3157"/>
                <a:ext cx="363"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5" name="Line 35"/>
              <p:cNvSpPr>
                <a:spLocks noChangeShapeType="1"/>
              </p:cNvSpPr>
              <p:nvPr/>
            </p:nvSpPr>
            <p:spPr bwMode="auto">
              <a:xfrm>
                <a:off x="2834" y="2795"/>
                <a:ext cx="1089" cy="0"/>
              </a:xfrm>
              <a:prstGeom prst="line">
                <a:avLst/>
              </a:prstGeom>
              <a:noFill/>
              <a:ln w="28575">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6" name="Line 36"/>
              <p:cNvSpPr>
                <a:spLocks noChangeShapeType="1"/>
              </p:cNvSpPr>
              <p:nvPr/>
            </p:nvSpPr>
            <p:spPr bwMode="auto">
              <a:xfrm>
                <a:off x="3923" y="2795"/>
                <a:ext cx="0" cy="362"/>
              </a:xfrm>
              <a:prstGeom prst="line">
                <a:avLst/>
              </a:prstGeom>
              <a:noFill/>
              <a:ln w="28575">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7" name="Line 37"/>
              <p:cNvSpPr>
                <a:spLocks noChangeShapeType="1"/>
              </p:cNvSpPr>
              <p:nvPr/>
            </p:nvSpPr>
            <p:spPr bwMode="auto">
              <a:xfrm>
                <a:off x="3923" y="3157"/>
                <a:ext cx="680" cy="0"/>
              </a:xfrm>
              <a:prstGeom prst="line">
                <a:avLst/>
              </a:prstGeom>
              <a:noFill/>
              <a:ln w="28575">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8" name="Rectangle 38"/>
              <p:cNvSpPr>
                <a:spLocks noChangeArrowheads="1"/>
              </p:cNvSpPr>
              <p:nvPr/>
            </p:nvSpPr>
            <p:spPr bwMode="auto">
              <a:xfrm>
                <a:off x="2517" y="2704"/>
                <a:ext cx="318"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ABI</a:t>
                </a:r>
              </a:p>
            </p:txBody>
          </p:sp>
          <p:sp>
            <p:nvSpPr>
              <p:cNvPr id="139" name="Rectangle 39"/>
              <p:cNvSpPr>
                <a:spLocks noChangeArrowheads="1"/>
              </p:cNvSpPr>
              <p:nvPr/>
            </p:nvSpPr>
            <p:spPr bwMode="auto">
              <a:xfrm>
                <a:off x="3152" y="1979"/>
                <a:ext cx="1043" cy="181"/>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Application Process</a:t>
                </a:r>
              </a:p>
            </p:txBody>
          </p:sp>
          <p:sp>
            <p:nvSpPr>
              <p:cNvPr id="140" name="Line 40"/>
              <p:cNvSpPr>
                <a:spLocks noChangeShapeType="1"/>
              </p:cNvSpPr>
              <p:nvPr/>
            </p:nvSpPr>
            <p:spPr bwMode="auto">
              <a:xfrm>
                <a:off x="3105" y="2704"/>
                <a:ext cx="0" cy="227"/>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1" name="Line 41"/>
              <p:cNvSpPr>
                <a:spLocks noChangeShapeType="1"/>
              </p:cNvSpPr>
              <p:nvPr/>
            </p:nvSpPr>
            <p:spPr bwMode="auto">
              <a:xfrm>
                <a:off x="3197" y="2704"/>
                <a:ext cx="1" cy="227"/>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2" name="Line 42"/>
              <p:cNvSpPr>
                <a:spLocks noChangeShapeType="1"/>
              </p:cNvSpPr>
              <p:nvPr/>
            </p:nvSpPr>
            <p:spPr bwMode="auto">
              <a:xfrm>
                <a:off x="3288" y="2704"/>
                <a:ext cx="0" cy="227"/>
              </a:xfrm>
              <a:prstGeom prst="line">
                <a:avLst/>
              </a:prstGeom>
              <a:noFill/>
              <a:ln w="9525">
                <a:solidFill>
                  <a:srgbClr val="000000"/>
                </a:solidFill>
                <a:round/>
                <a:headEnd/>
                <a:tailEnd type="triangle" w="med" len="me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3" name="Rectangle 43"/>
              <p:cNvSpPr>
                <a:spLocks noChangeArrowheads="1"/>
              </p:cNvSpPr>
              <p:nvPr/>
            </p:nvSpPr>
            <p:spPr bwMode="auto">
              <a:xfrm>
                <a:off x="3016" y="2795"/>
                <a:ext cx="907" cy="363"/>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OS</a:t>
                </a:r>
              </a:p>
            </p:txBody>
          </p:sp>
        </p:grpSp>
        <p:sp>
          <p:nvSpPr>
            <p:cNvPr id="120" name="AutoShape 50"/>
            <p:cNvSpPr>
              <a:spLocks/>
            </p:cNvSpPr>
            <p:nvPr/>
          </p:nvSpPr>
          <p:spPr bwMode="auto">
            <a:xfrm>
              <a:off x="4875" y="2205"/>
              <a:ext cx="182" cy="272"/>
            </a:xfrm>
            <a:prstGeom prst="rightBrace">
              <a:avLst>
                <a:gd name="adj1" fmla="val 12454"/>
                <a:gd name="adj2" fmla="val 50000"/>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21" name="AutoShape 51"/>
            <p:cNvSpPr>
              <a:spLocks/>
            </p:cNvSpPr>
            <p:nvPr/>
          </p:nvSpPr>
          <p:spPr bwMode="auto">
            <a:xfrm>
              <a:off x="4875" y="2523"/>
              <a:ext cx="182" cy="498"/>
            </a:xfrm>
            <a:prstGeom prst="rightBrace">
              <a:avLst>
                <a:gd name="adj1" fmla="val 22802"/>
                <a:gd name="adj2" fmla="val 50000"/>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22" name="AutoShape 52"/>
            <p:cNvSpPr>
              <a:spLocks/>
            </p:cNvSpPr>
            <p:nvPr/>
          </p:nvSpPr>
          <p:spPr bwMode="auto">
            <a:xfrm>
              <a:off x="4875" y="3067"/>
              <a:ext cx="182" cy="907"/>
            </a:xfrm>
            <a:prstGeom prst="rightBrace">
              <a:avLst>
                <a:gd name="adj1" fmla="val 41529"/>
                <a:gd name="adj2" fmla="val 50000"/>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23" name="Rectangle 53"/>
            <p:cNvSpPr>
              <a:spLocks noChangeArrowheads="1"/>
            </p:cNvSpPr>
            <p:nvPr/>
          </p:nvSpPr>
          <p:spPr bwMode="auto">
            <a:xfrm>
              <a:off x="5057" y="2795"/>
              <a:ext cx="726" cy="226"/>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Runtime</a:t>
              </a:r>
            </a:p>
          </p:txBody>
        </p:sp>
        <p:sp>
          <p:nvSpPr>
            <p:cNvPr id="124" name="Rectangle 54"/>
            <p:cNvSpPr>
              <a:spLocks noChangeArrowheads="1"/>
            </p:cNvSpPr>
            <p:nvPr/>
          </p:nvSpPr>
          <p:spPr bwMode="auto">
            <a:xfrm>
              <a:off x="5057" y="3520"/>
              <a:ext cx="726" cy="226"/>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Host</a:t>
              </a:r>
            </a:p>
          </p:txBody>
        </p:sp>
      </p:grpSp>
      <p:sp>
        <p:nvSpPr>
          <p:cNvPr id="144" name="Rectangle 56"/>
          <p:cNvSpPr>
            <a:spLocks noChangeArrowheads="1"/>
          </p:cNvSpPr>
          <p:nvPr/>
        </p:nvSpPr>
        <p:spPr bwMode="auto">
          <a:xfrm>
            <a:off x="5183187" y="2998160"/>
            <a:ext cx="2305050" cy="2376488"/>
          </a:xfrm>
          <a:prstGeom prst="rect">
            <a:avLst/>
          </a:prstGeom>
          <a:solidFill>
            <a:srgbClr val="618FFD">
              <a:alpha val="70979"/>
            </a:srgbClr>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2000" b="0" i="0" u="none" strike="noStrike" kern="0" cap="none" spc="0" normalizeH="0" baseline="0" noProof="0" smtClean="0">
                <a:ln>
                  <a:noFill/>
                </a:ln>
                <a:solidFill>
                  <a:sysClr val="windowText" lastClr="000000"/>
                </a:solidFill>
                <a:effectLst/>
                <a:uLnTx/>
                <a:uFillTx/>
              </a:rPr>
              <a:t>Virtual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2000" b="0" i="0" u="none" strike="noStrike" kern="0" cap="none" spc="0" normalizeH="0" baseline="0" noProof="0" smtClean="0">
                <a:ln>
                  <a:noFill/>
                </a:ln>
                <a:solidFill>
                  <a:sysClr val="windowText" lastClr="000000"/>
                </a:solidFill>
                <a:effectLst/>
                <a:uLnTx/>
                <a:uFillTx/>
              </a:rPr>
              <a:t>Machine</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box(in)">
                                      <p:cBhvr>
                                        <p:cTn id="7"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dirty="0" smtClean="0">
                <a:solidFill>
                  <a:schemeClr val="tx1"/>
                </a:solidFill>
                <a:latin typeface="Arial" pitchFamily="34" charset="0"/>
                <a:ea typeface="굴림" pitchFamily="34" charset="-127"/>
              </a:rPr>
              <a:t>CSCE 430/830, Advanced Memory Hierarchy </a:t>
            </a:r>
          </a:p>
        </p:txBody>
      </p:sp>
      <p:sp>
        <p:nvSpPr>
          <p:cNvPr id="38915"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9F87BD94-B258-4E23-9E41-F35205CF1721}" type="slidenum">
              <a:rPr kumimoji="1" lang="en-US" altLang="ko-KR" sz="1000">
                <a:solidFill>
                  <a:schemeClr val="tx1"/>
                </a:solidFill>
                <a:latin typeface="Arial" pitchFamily="34" charset="0"/>
                <a:ea typeface="굴림" pitchFamily="34" charset="-127"/>
              </a:rPr>
              <a:pPr eaLnBrk="1" hangingPunct="1"/>
              <a:t>26</a:t>
            </a:fld>
            <a:r>
              <a:rPr kumimoji="1" lang="en-US" altLang="ko-KR" sz="1000">
                <a:solidFill>
                  <a:schemeClr val="tx1"/>
                </a:solidFill>
                <a:latin typeface="Arial" pitchFamily="34" charset="0"/>
                <a:ea typeface="굴림" pitchFamily="34" charset="-127"/>
              </a:rPr>
              <a:t>/35</a:t>
            </a:r>
          </a:p>
        </p:txBody>
      </p:sp>
      <p:sp>
        <p:nvSpPr>
          <p:cNvPr id="38916" name="Rectangle 2"/>
          <p:cNvSpPr>
            <a:spLocks noGrp="1" noChangeArrowheads="1"/>
          </p:cNvSpPr>
          <p:nvPr>
            <p:ph type="title"/>
          </p:nvPr>
        </p:nvSpPr>
        <p:spPr/>
        <p:txBody>
          <a:bodyPr/>
          <a:lstStyle/>
          <a:p>
            <a:pPr eaLnBrk="1" hangingPunct="1"/>
            <a:r>
              <a:rPr lang="en-US" altLang="ko-KR" smtClean="0"/>
              <a:t>What is a VM and Where is the VM?</a:t>
            </a:r>
          </a:p>
        </p:txBody>
      </p:sp>
      <p:sp>
        <p:nvSpPr>
          <p:cNvPr id="38917" name="Rectangle 3"/>
          <p:cNvSpPr>
            <a:spLocks noGrp="1" noChangeArrowheads="1"/>
          </p:cNvSpPr>
          <p:nvPr>
            <p:ph type="body" idx="1"/>
          </p:nvPr>
        </p:nvSpPr>
        <p:spPr/>
        <p:txBody>
          <a:bodyPr/>
          <a:lstStyle/>
          <a:p>
            <a:pPr eaLnBrk="1" hangingPunct="1"/>
            <a:r>
              <a:rPr lang="en-US" altLang="ko-KR" smtClean="0"/>
              <a:t>System VM</a:t>
            </a:r>
          </a:p>
          <a:p>
            <a:pPr lvl="1" eaLnBrk="1" hangingPunct="1"/>
            <a:r>
              <a:rPr lang="en-US" altLang="ko-KR" sz="1800" smtClean="0">
                <a:ea typeface="ＭＳ Ｐゴシック" pitchFamily="34" charset="-128"/>
              </a:rPr>
              <a:t>Provides a </a:t>
            </a:r>
            <a:r>
              <a:rPr lang="en-US" altLang="ko-KR" sz="1800" i="1" u="sng" smtClean="0">
                <a:ea typeface="ＭＳ Ｐゴシック" pitchFamily="34" charset="-128"/>
              </a:rPr>
              <a:t>system environment</a:t>
            </a:r>
          </a:p>
        </p:txBody>
      </p:sp>
      <p:grpSp>
        <p:nvGrpSpPr>
          <p:cNvPr id="71" name="Group 4"/>
          <p:cNvGrpSpPr>
            <a:grpSpLocks/>
          </p:cNvGrpSpPr>
          <p:nvPr/>
        </p:nvGrpSpPr>
        <p:grpSpPr bwMode="auto">
          <a:xfrm>
            <a:off x="202314" y="2436038"/>
            <a:ext cx="3241675" cy="2447925"/>
            <a:chOff x="793" y="1933"/>
            <a:chExt cx="2042" cy="1542"/>
          </a:xfrm>
        </p:grpSpPr>
        <p:sp>
          <p:nvSpPr>
            <p:cNvPr id="72" name="Rectangle 5"/>
            <p:cNvSpPr>
              <a:spLocks noChangeArrowheads="1"/>
            </p:cNvSpPr>
            <p:nvPr/>
          </p:nvSpPr>
          <p:spPr bwMode="auto">
            <a:xfrm>
              <a:off x="930" y="1933"/>
              <a:ext cx="1451" cy="1542"/>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73" name="Rectangle 6"/>
            <p:cNvSpPr>
              <a:spLocks noChangeArrowheads="1"/>
            </p:cNvSpPr>
            <p:nvPr/>
          </p:nvSpPr>
          <p:spPr bwMode="auto">
            <a:xfrm>
              <a:off x="930" y="2886"/>
              <a:ext cx="907" cy="589"/>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74" name="Rectangle 7"/>
            <p:cNvSpPr>
              <a:spLocks noChangeArrowheads="1"/>
            </p:cNvSpPr>
            <p:nvPr/>
          </p:nvSpPr>
          <p:spPr bwMode="auto">
            <a:xfrm>
              <a:off x="1973" y="2885"/>
              <a:ext cx="408" cy="590"/>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75" name="Rectangle 8"/>
            <p:cNvSpPr>
              <a:spLocks noChangeArrowheads="1"/>
            </p:cNvSpPr>
            <p:nvPr/>
          </p:nvSpPr>
          <p:spPr bwMode="auto">
            <a:xfrm>
              <a:off x="1791" y="2885"/>
              <a:ext cx="409" cy="590"/>
            </a:xfrm>
            <a:prstGeom prst="rect">
              <a:avLst/>
            </a:prstGeom>
            <a:solidFill>
              <a:srgbClr val="618FF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76" name="Line 9"/>
            <p:cNvSpPr>
              <a:spLocks noChangeShapeType="1"/>
            </p:cNvSpPr>
            <p:nvPr/>
          </p:nvSpPr>
          <p:spPr bwMode="auto">
            <a:xfrm>
              <a:off x="1746" y="3475"/>
              <a:ext cx="454"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7" name="Rectangle 10"/>
            <p:cNvSpPr>
              <a:spLocks noChangeArrowheads="1"/>
            </p:cNvSpPr>
            <p:nvPr/>
          </p:nvSpPr>
          <p:spPr bwMode="auto">
            <a:xfrm>
              <a:off x="1247" y="3067"/>
              <a:ext cx="816" cy="227"/>
            </a:xfrm>
            <a:prstGeom prst="rect">
              <a:avLst/>
            </a:prstGeom>
            <a:solidFill>
              <a:srgbClr val="618FF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Machine</a:t>
              </a:r>
            </a:p>
          </p:txBody>
        </p:sp>
        <p:sp>
          <p:nvSpPr>
            <p:cNvPr id="78" name="Rectangle 11"/>
            <p:cNvSpPr>
              <a:spLocks noChangeArrowheads="1"/>
            </p:cNvSpPr>
            <p:nvPr/>
          </p:nvSpPr>
          <p:spPr bwMode="auto">
            <a:xfrm>
              <a:off x="1837" y="2704"/>
              <a:ext cx="544"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User ISA</a:t>
              </a:r>
            </a:p>
          </p:txBody>
        </p:sp>
        <p:sp>
          <p:nvSpPr>
            <p:cNvPr id="79" name="Line 12"/>
            <p:cNvSpPr>
              <a:spLocks noChangeShapeType="1"/>
            </p:cNvSpPr>
            <p:nvPr/>
          </p:nvSpPr>
          <p:spPr bwMode="auto">
            <a:xfrm flipV="1">
              <a:off x="1429" y="2885"/>
              <a:ext cx="771" cy="1"/>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0" name="Line 13"/>
            <p:cNvSpPr>
              <a:spLocks noChangeShapeType="1"/>
            </p:cNvSpPr>
            <p:nvPr/>
          </p:nvSpPr>
          <p:spPr bwMode="auto">
            <a:xfrm>
              <a:off x="793" y="2886"/>
              <a:ext cx="817" cy="0"/>
            </a:xfrm>
            <a:prstGeom prst="line">
              <a:avLst/>
            </a:prstGeom>
            <a:noFill/>
            <a:ln w="38100">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1" name="Line 14"/>
            <p:cNvSpPr>
              <a:spLocks noChangeShapeType="1"/>
            </p:cNvSpPr>
            <p:nvPr/>
          </p:nvSpPr>
          <p:spPr bwMode="auto">
            <a:xfrm flipV="1">
              <a:off x="1791" y="2885"/>
              <a:ext cx="726" cy="1"/>
            </a:xfrm>
            <a:prstGeom prst="line">
              <a:avLst/>
            </a:prstGeom>
            <a:noFill/>
            <a:ln w="38100">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2" name="Rectangle 15"/>
            <p:cNvSpPr>
              <a:spLocks noChangeArrowheads="1"/>
            </p:cNvSpPr>
            <p:nvPr/>
          </p:nvSpPr>
          <p:spPr bwMode="auto">
            <a:xfrm>
              <a:off x="2517" y="2795"/>
              <a:ext cx="318"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ISA</a:t>
              </a:r>
            </a:p>
          </p:txBody>
        </p:sp>
        <p:sp>
          <p:nvSpPr>
            <p:cNvPr id="83" name="Rectangle 16"/>
            <p:cNvSpPr>
              <a:spLocks noChangeArrowheads="1"/>
            </p:cNvSpPr>
            <p:nvPr/>
          </p:nvSpPr>
          <p:spPr bwMode="auto">
            <a:xfrm>
              <a:off x="1066" y="1933"/>
              <a:ext cx="1043" cy="181"/>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Application Software</a:t>
              </a:r>
            </a:p>
          </p:txBody>
        </p:sp>
        <p:sp>
          <p:nvSpPr>
            <p:cNvPr id="84" name="Rectangle 17"/>
            <p:cNvSpPr>
              <a:spLocks noChangeArrowheads="1"/>
            </p:cNvSpPr>
            <p:nvPr/>
          </p:nvSpPr>
          <p:spPr bwMode="auto">
            <a:xfrm>
              <a:off x="975" y="2704"/>
              <a:ext cx="544" cy="18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System ISA</a:t>
              </a:r>
            </a:p>
          </p:txBody>
        </p:sp>
        <p:sp>
          <p:nvSpPr>
            <p:cNvPr id="85" name="Rectangle 18"/>
            <p:cNvSpPr>
              <a:spLocks noChangeArrowheads="1"/>
            </p:cNvSpPr>
            <p:nvPr/>
          </p:nvSpPr>
          <p:spPr bwMode="auto">
            <a:xfrm>
              <a:off x="930" y="2341"/>
              <a:ext cx="1179" cy="545"/>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Operating System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grpSp>
      <p:grpSp>
        <p:nvGrpSpPr>
          <p:cNvPr id="86" name="Group 52"/>
          <p:cNvGrpSpPr>
            <a:grpSpLocks/>
          </p:cNvGrpSpPr>
          <p:nvPr/>
        </p:nvGrpSpPr>
        <p:grpSpPr bwMode="auto">
          <a:xfrm>
            <a:off x="3517014" y="2436038"/>
            <a:ext cx="5472113" cy="2447925"/>
            <a:chOff x="2336" y="2432"/>
            <a:chExt cx="3447" cy="1542"/>
          </a:xfrm>
        </p:grpSpPr>
        <p:sp>
          <p:nvSpPr>
            <p:cNvPr id="87" name="Rectangle 20"/>
            <p:cNvSpPr>
              <a:spLocks noChangeArrowheads="1"/>
            </p:cNvSpPr>
            <p:nvPr/>
          </p:nvSpPr>
          <p:spPr bwMode="auto">
            <a:xfrm>
              <a:off x="5034" y="2614"/>
              <a:ext cx="726" cy="226"/>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Guest</a:t>
              </a:r>
            </a:p>
          </p:txBody>
        </p:sp>
        <p:sp>
          <p:nvSpPr>
            <p:cNvPr id="88" name="Rectangle 45"/>
            <p:cNvSpPr>
              <a:spLocks noChangeArrowheads="1"/>
            </p:cNvSpPr>
            <p:nvPr/>
          </p:nvSpPr>
          <p:spPr bwMode="auto">
            <a:xfrm>
              <a:off x="5034" y="3113"/>
              <a:ext cx="726" cy="226"/>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Runtime</a:t>
              </a:r>
            </a:p>
          </p:txBody>
        </p:sp>
        <p:sp>
          <p:nvSpPr>
            <p:cNvPr id="89" name="Rectangle 46"/>
            <p:cNvSpPr>
              <a:spLocks noChangeArrowheads="1"/>
            </p:cNvSpPr>
            <p:nvPr/>
          </p:nvSpPr>
          <p:spPr bwMode="auto">
            <a:xfrm>
              <a:off x="5057" y="3520"/>
              <a:ext cx="726" cy="226"/>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Host</a:t>
              </a:r>
            </a:p>
          </p:txBody>
        </p:sp>
        <p:sp>
          <p:nvSpPr>
            <p:cNvPr id="90" name="Rectangle 23"/>
            <p:cNvSpPr>
              <a:spLocks noChangeArrowheads="1"/>
            </p:cNvSpPr>
            <p:nvPr/>
          </p:nvSpPr>
          <p:spPr bwMode="auto">
            <a:xfrm>
              <a:off x="3288" y="3067"/>
              <a:ext cx="1452" cy="317"/>
            </a:xfrm>
            <a:prstGeom prst="rect">
              <a:avLst/>
            </a:prstGeom>
            <a:solidFill>
              <a:srgbClr val="FFFF99"/>
            </a:solidFill>
            <a:ln w="9525">
              <a:solidFill>
                <a:srgbClr val="000000"/>
              </a:solidFill>
              <a:miter lim="800000"/>
              <a:headEnd/>
              <a:tailEnd/>
            </a:ln>
          </p:spPr>
          <p:txBody>
            <a:bodyPr wrap="none"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Virtualizing</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Software</a:t>
              </a:r>
            </a:p>
          </p:txBody>
        </p:sp>
        <p:sp>
          <p:nvSpPr>
            <p:cNvPr id="91" name="Rectangle 24"/>
            <p:cNvSpPr>
              <a:spLocks noChangeArrowheads="1"/>
            </p:cNvSpPr>
            <p:nvPr/>
          </p:nvSpPr>
          <p:spPr bwMode="auto">
            <a:xfrm>
              <a:off x="3288" y="2432"/>
              <a:ext cx="1451" cy="1541"/>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92" name="Rectangle 25"/>
            <p:cNvSpPr>
              <a:spLocks noChangeArrowheads="1"/>
            </p:cNvSpPr>
            <p:nvPr/>
          </p:nvSpPr>
          <p:spPr bwMode="auto">
            <a:xfrm>
              <a:off x="3288" y="3385"/>
              <a:ext cx="1452" cy="588"/>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93" name="Line 28"/>
            <p:cNvSpPr>
              <a:spLocks noChangeShapeType="1"/>
            </p:cNvSpPr>
            <p:nvPr/>
          </p:nvSpPr>
          <p:spPr bwMode="auto">
            <a:xfrm>
              <a:off x="4104" y="3973"/>
              <a:ext cx="454"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4" name="Rectangle 29"/>
            <p:cNvSpPr>
              <a:spLocks noChangeArrowheads="1"/>
            </p:cNvSpPr>
            <p:nvPr/>
          </p:nvSpPr>
          <p:spPr bwMode="auto">
            <a:xfrm>
              <a:off x="3606" y="3611"/>
              <a:ext cx="816" cy="227"/>
            </a:xfrm>
            <a:prstGeom prst="rect">
              <a:avLst/>
            </a:prstGeom>
            <a:solidFill>
              <a:srgbClr val="618FFD"/>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Hardware</a:t>
              </a:r>
            </a:p>
          </p:txBody>
        </p:sp>
        <p:sp>
          <p:nvSpPr>
            <p:cNvPr id="95" name="Line 32"/>
            <p:cNvSpPr>
              <a:spLocks noChangeShapeType="1"/>
            </p:cNvSpPr>
            <p:nvPr/>
          </p:nvSpPr>
          <p:spPr bwMode="auto">
            <a:xfrm>
              <a:off x="4195" y="3383"/>
              <a:ext cx="363" cy="0"/>
            </a:xfrm>
            <a:prstGeom prst="line">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6" name="Rectangle 37"/>
            <p:cNvSpPr>
              <a:spLocks noChangeArrowheads="1"/>
            </p:cNvSpPr>
            <p:nvPr/>
          </p:nvSpPr>
          <p:spPr bwMode="auto">
            <a:xfrm>
              <a:off x="3424" y="2432"/>
              <a:ext cx="1043" cy="181"/>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Applications</a:t>
              </a:r>
            </a:p>
          </p:txBody>
        </p:sp>
        <p:sp>
          <p:nvSpPr>
            <p:cNvPr id="97" name="AutoShape 42"/>
            <p:cNvSpPr>
              <a:spLocks/>
            </p:cNvSpPr>
            <p:nvPr/>
          </p:nvSpPr>
          <p:spPr bwMode="auto">
            <a:xfrm>
              <a:off x="4875" y="2432"/>
              <a:ext cx="182" cy="590"/>
            </a:xfrm>
            <a:prstGeom prst="rightBrace">
              <a:avLst>
                <a:gd name="adj1" fmla="val 27015"/>
                <a:gd name="adj2" fmla="val 50000"/>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98" name="AutoShape 43"/>
            <p:cNvSpPr>
              <a:spLocks/>
            </p:cNvSpPr>
            <p:nvPr/>
          </p:nvSpPr>
          <p:spPr bwMode="auto">
            <a:xfrm>
              <a:off x="4875" y="3067"/>
              <a:ext cx="182" cy="318"/>
            </a:xfrm>
            <a:prstGeom prst="rightBrace">
              <a:avLst>
                <a:gd name="adj1" fmla="val 14560"/>
                <a:gd name="adj2" fmla="val 50000"/>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99" name="AutoShape 44"/>
            <p:cNvSpPr>
              <a:spLocks/>
            </p:cNvSpPr>
            <p:nvPr/>
          </p:nvSpPr>
          <p:spPr bwMode="auto">
            <a:xfrm>
              <a:off x="4875" y="3430"/>
              <a:ext cx="182" cy="544"/>
            </a:xfrm>
            <a:prstGeom prst="rightBrace">
              <a:avLst>
                <a:gd name="adj1" fmla="val 24908"/>
                <a:gd name="adj2" fmla="val 50000"/>
              </a:avLst>
            </a:prstGeom>
            <a:no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100" name="Rectangle 47"/>
            <p:cNvSpPr>
              <a:spLocks noChangeArrowheads="1"/>
            </p:cNvSpPr>
            <p:nvPr/>
          </p:nvSpPr>
          <p:spPr bwMode="auto">
            <a:xfrm>
              <a:off x="3288" y="2795"/>
              <a:ext cx="953" cy="272"/>
            </a:xfrm>
            <a:prstGeom prst="rect">
              <a:avLst/>
            </a:prstGeom>
            <a:no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OS</a:t>
              </a:r>
            </a:p>
          </p:txBody>
        </p:sp>
        <p:sp>
          <p:nvSpPr>
            <p:cNvPr id="101" name="Line 48"/>
            <p:cNvSpPr>
              <a:spLocks noChangeShapeType="1"/>
            </p:cNvSpPr>
            <p:nvPr/>
          </p:nvSpPr>
          <p:spPr bwMode="auto">
            <a:xfrm>
              <a:off x="2336" y="3385"/>
              <a:ext cx="2540" cy="0"/>
            </a:xfrm>
            <a:prstGeom prst="line">
              <a:avLst/>
            </a:prstGeom>
            <a:noFill/>
            <a:ln w="38100">
              <a:solidFill>
                <a:srgbClr val="000000"/>
              </a:solidFill>
              <a:prstDash val="sysDot"/>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02" name="Rectangle 49"/>
          <p:cNvSpPr>
            <a:spLocks noChangeArrowheads="1"/>
          </p:cNvSpPr>
          <p:nvPr/>
        </p:nvSpPr>
        <p:spPr bwMode="auto">
          <a:xfrm>
            <a:off x="5028314" y="3444101"/>
            <a:ext cx="2305050" cy="1439862"/>
          </a:xfrm>
          <a:prstGeom prst="rect">
            <a:avLst/>
          </a:prstGeom>
          <a:solidFill>
            <a:srgbClr val="618FFD">
              <a:alpha val="70979"/>
            </a:srgbClr>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2000" b="0" i="0" u="none" strike="noStrike" kern="0" cap="none" spc="0" normalizeH="0" baseline="0" noProof="0" smtClean="0">
                <a:ln>
                  <a:noFill/>
                </a:ln>
                <a:solidFill>
                  <a:sysClr val="windowText" lastClr="000000"/>
                </a:solidFill>
                <a:effectLst/>
                <a:uLnTx/>
                <a:uFillTx/>
              </a:rPr>
              <a:t>Virtual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2000" b="0" i="0" u="none" strike="noStrike" kern="0" cap="none" spc="0" normalizeH="0" baseline="0" noProof="0" smtClean="0">
                <a:ln>
                  <a:noFill/>
                </a:ln>
                <a:solidFill>
                  <a:sysClr val="windowText" lastClr="000000"/>
                </a:solidFill>
                <a:effectLst/>
                <a:uLnTx/>
                <a:uFillTx/>
              </a:rPr>
              <a:t>Machine</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box(in)">
                                      <p:cBhvr>
                                        <p:cTn id="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4294967295"/>
          </p:nvPr>
        </p:nvSpPr>
        <p:spPr>
          <a:xfrm>
            <a:off x="3124200" y="6426200"/>
            <a:ext cx="2895600" cy="279400"/>
          </a:xfrm>
          <a:prstGeom prst="rect">
            <a:avLst/>
          </a:prstGeom>
          <a:noFill/>
        </p:spPr>
        <p:txBody>
          <a:bodyPr/>
          <a:lstStyle/>
          <a:p>
            <a:pPr eaLnBrk="1" hangingPunct="1"/>
            <a:r>
              <a:rPr kumimoji="1" lang="en-US" altLang="ko-KR" sz="1200" smtClean="0">
                <a:solidFill>
                  <a:schemeClr val="tx1"/>
                </a:solidFill>
                <a:latin typeface="Arial" pitchFamily="34" charset="0"/>
                <a:ea typeface="굴림" pitchFamily="34" charset="-127"/>
              </a:rPr>
              <a:t>CSCE 430/830, Advanced Memory Hierarchy </a:t>
            </a:r>
          </a:p>
        </p:txBody>
      </p:sp>
      <p:sp>
        <p:nvSpPr>
          <p:cNvPr id="39939" name="Slide Number Placeholder 5"/>
          <p:cNvSpPr>
            <a:spLocks noGrp="1"/>
          </p:cNvSpPr>
          <p:nvPr>
            <p:ph type="sldNum" sz="quarter" idx="4294967295"/>
          </p:nvPr>
        </p:nvSpPr>
        <p:spPr>
          <a:xfrm>
            <a:off x="6553200" y="6413500"/>
            <a:ext cx="1905000" cy="292100"/>
          </a:xfrm>
          <a:prstGeom prst="rect">
            <a:avLst/>
          </a:prstGeom>
          <a:noFill/>
        </p:spPr>
        <p:txBody>
          <a:bodyPr/>
          <a:lstStyle/>
          <a:p>
            <a:pPr eaLnBrk="1" hangingPunct="1"/>
            <a:fld id="{4C711D0E-AF8C-450C-B73D-5A7ACE9443C1}" type="slidenum">
              <a:rPr kumimoji="1" lang="en-US" altLang="ko-KR" sz="1000">
                <a:solidFill>
                  <a:schemeClr val="tx1"/>
                </a:solidFill>
                <a:latin typeface="Arial" pitchFamily="34" charset="0"/>
                <a:ea typeface="굴림" pitchFamily="34" charset="-127"/>
              </a:rPr>
              <a:pPr eaLnBrk="1" hangingPunct="1"/>
              <a:t>27</a:t>
            </a:fld>
            <a:r>
              <a:rPr kumimoji="1" lang="en-US" altLang="ko-KR" sz="1000">
                <a:solidFill>
                  <a:schemeClr val="tx1"/>
                </a:solidFill>
                <a:latin typeface="Arial" pitchFamily="34" charset="0"/>
                <a:ea typeface="굴림" pitchFamily="34" charset="-127"/>
              </a:rPr>
              <a:t>/35</a:t>
            </a:r>
          </a:p>
        </p:txBody>
      </p:sp>
      <p:sp>
        <p:nvSpPr>
          <p:cNvPr id="39940" name="Rectangle 2"/>
          <p:cNvSpPr>
            <a:spLocks noGrp="1" noChangeArrowheads="1"/>
          </p:cNvSpPr>
          <p:nvPr>
            <p:ph type="title"/>
          </p:nvPr>
        </p:nvSpPr>
        <p:spPr/>
        <p:txBody>
          <a:bodyPr/>
          <a:lstStyle/>
          <a:p>
            <a:pPr eaLnBrk="1" hangingPunct="1"/>
            <a:r>
              <a:rPr lang="en-US" altLang="ko-KR" smtClean="0"/>
              <a:t>What is a VM and Where is the VM?</a:t>
            </a:r>
          </a:p>
        </p:txBody>
      </p:sp>
      <p:sp>
        <p:nvSpPr>
          <p:cNvPr id="39942" name="Rectangle 3"/>
          <p:cNvSpPr>
            <a:spLocks noGrp="1" noChangeArrowheads="1"/>
          </p:cNvSpPr>
          <p:nvPr>
            <p:ph type="body" idx="1"/>
          </p:nvPr>
        </p:nvSpPr>
        <p:spPr/>
        <p:txBody>
          <a:bodyPr/>
          <a:lstStyle/>
          <a:p>
            <a:pPr eaLnBrk="1" hangingPunct="1"/>
            <a:r>
              <a:rPr lang="en-US" altLang="ko-KR" smtClean="0"/>
              <a:t>System VM</a:t>
            </a:r>
          </a:p>
          <a:p>
            <a:pPr lvl="1" eaLnBrk="1" hangingPunct="1"/>
            <a:r>
              <a:rPr lang="en-US" altLang="ko-KR" sz="1800" smtClean="0">
                <a:ea typeface="ＭＳ Ｐゴシック" pitchFamily="34" charset="-128"/>
              </a:rPr>
              <a:t>Example of a System VM as a process</a:t>
            </a:r>
          </a:p>
          <a:p>
            <a:pPr lvl="2" eaLnBrk="1" hangingPunct="1"/>
            <a:r>
              <a:rPr lang="en-US" altLang="ko-KR" sz="1800" smtClean="0">
                <a:ea typeface="ＭＳ Ｐゴシック" pitchFamily="34" charset="-128"/>
              </a:rPr>
              <a:t>VMWare</a:t>
            </a:r>
          </a:p>
        </p:txBody>
      </p:sp>
      <p:sp>
        <p:nvSpPr>
          <p:cNvPr id="39943" name="Date Placeholder 1"/>
          <p:cNvSpPr>
            <a:spLocks noGrp="1"/>
          </p:cNvSpPr>
          <p:nvPr>
            <p:ph type="dt" sz="quarter" idx="10"/>
          </p:nvPr>
        </p:nvSpPr>
        <p:spPr>
          <a:noFill/>
        </p:spPr>
        <p:txBody>
          <a:bodyPr/>
          <a:lstStyle/>
          <a:p>
            <a:fld id="{3AE30960-698C-48D8-B32E-3E6F9114E451}" type="datetime1">
              <a:rPr lang="en-US" altLang="zh-CN"/>
              <a:pPr/>
              <a:t>1/9/2013</a:t>
            </a:fld>
            <a:endParaRPr lang="en-US" altLang="zh-CN"/>
          </a:p>
        </p:txBody>
      </p:sp>
      <p:grpSp>
        <p:nvGrpSpPr>
          <p:cNvPr id="21" name="Group 12"/>
          <p:cNvGrpSpPr>
            <a:grpSpLocks/>
          </p:cNvGrpSpPr>
          <p:nvPr/>
        </p:nvGrpSpPr>
        <p:grpSpPr bwMode="auto">
          <a:xfrm>
            <a:off x="2379516" y="2739029"/>
            <a:ext cx="3816350" cy="2663825"/>
            <a:chOff x="1338" y="1797"/>
            <a:chExt cx="2404" cy="1678"/>
          </a:xfrm>
        </p:grpSpPr>
        <p:sp>
          <p:nvSpPr>
            <p:cNvPr id="22" name="Rectangle 11"/>
            <p:cNvSpPr>
              <a:spLocks noChangeArrowheads="1"/>
            </p:cNvSpPr>
            <p:nvPr/>
          </p:nvSpPr>
          <p:spPr bwMode="auto">
            <a:xfrm>
              <a:off x="2562" y="1797"/>
              <a:ext cx="1180" cy="1406"/>
            </a:xfrm>
            <a:prstGeom prst="rect">
              <a:avLst/>
            </a:prstGeom>
            <a:solidFill>
              <a:srgbClr val="618FFD"/>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Other Host Applications</a:t>
              </a:r>
            </a:p>
          </p:txBody>
        </p:sp>
        <p:sp>
          <p:nvSpPr>
            <p:cNvPr id="23" name="Rectangle 8"/>
            <p:cNvSpPr>
              <a:spLocks noChangeArrowheads="1"/>
            </p:cNvSpPr>
            <p:nvPr/>
          </p:nvSpPr>
          <p:spPr bwMode="auto">
            <a:xfrm>
              <a:off x="1338" y="1797"/>
              <a:ext cx="1224" cy="681"/>
            </a:xfrm>
            <a:prstGeom prst="rect">
              <a:avLst/>
            </a:prstGeom>
            <a:solidFill>
              <a:srgbClr val="CCFFCC"/>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Applications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24" name="Rectangle 6"/>
            <p:cNvSpPr>
              <a:spLocks noChangeArrowheads="1"/>
            </p:cNvSpPr>
            <p:nvPr/>
          </p:nvSpPr>
          <p:spPr bwMode="auto">
            <a:xfrm>
              <a:off x="1338" y="2478"/>
              <a:ext cx="1224" cy="725"/>
            </a:xfrm>
            <a:prstGeom prst="rect">
              <a:avLst/>
            </a:prstGeom>
            <a:solidFill>
              <a:srgbClr val="FFFF99"/>
            </a:solidFill>
            <a:ln w="9525">
              <a:solidFill>
                <a:srgbClr val="000000"/>
              </a:solidFill>
              <a:miter lim="800000"/>
              <a:headEnd/>
              <a:tailEnd/>
            </a:ln>
          </p:spPr>
          <p:txBody>
            <a:bodyPr wrap="none"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Virtualizing</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Software  (VMWare)</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altLang="ko-KR" sz="1800" b="0" i="0" u="none" strike="noStrike" kern="0" cap="none" spc="0" normalizeH="0" baseline="0" noProof="0" smtClean="0">
                <a:ln>
                  <a:noFill/>
                </a:ln>
                <a:solidFill>
                  <a:sysClr val="windowText" lastClr="000000"/>
                </a:solidFill>
                <a:effectLst/>
                <a:uLnTx/>
                <a:uFillTx/>
              </a:endParaRPr>
            </a:p>
          </p:txBody>
        </p:sp>
        <p:sp>
          <p:nvSpPr>
            <p:cNvPr id="25" name="Rectangle 4"/>
            <p:cNvSpPr>
              <a:spLocks noChangeArrowheads="1"/>
            </p:cNvSpPr>
            <p:nvPr/>
          </p:nvSpPr>
          <p:spPr bwMode="auto">
            <a:xfrm>
              <a:off x="1338" y="3203"/>
              <a:ext cx="2404" cy="272"/>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Hardware</a:t>
              </a:r>
            </a:p>
          </p:txBody>
        </p:sp>
        <p:sp>
          <p:nvSpPr>
            <p:cNvPr id="26" name="Rectangle 5"/>
            <p:cNvSpPr>
              <a:spLocks noChangeArrowheads="1"/>
            </p:cNvSpPr>
            <p:nvPr/>
          </p:nvSpPr>
          <p:spPr bwMode="auto">
            <a:xfrm>
              <a:off x="1837" y="2795"/>
              <a:ext cx="1361" cy="408"/>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Host OS</a:t>
              </a:r>
            </a:p>
          </p:txBody>
        </p:sp>
        <p:sp>
          <p:nvSpPr>
            <p:cNvPr id="27" name="Rectangle 7"/>
            <p:cNvSpPr>
              <a:spLocks noChangeArrowheads="1"/>
            </p:cNvSpPr>
            <p:nvPr/>
          </p:nvSpPr>
          <p:spPr bwMode="auto">
            <a:xfrm>
              <a:off x="1338" y="2160"/>
              <a:ext cx="499" cy="318"/>
            </a:xfrm>
            <a:prstGeom prst="rect">
              <a:avLst/>
            </a:prstGeom>
            <a:solidFill>
              <a:srgbClr val="CC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smtClean="0">
                  <a:ln>
                    <a:noFill/>
                  </a:ln>
                  <a:solidFill>
                    <a:sysClr val="windowText" lastClr="000000"/>
                  </a:solidFill>
                  <a:effectLst/>
                  <a:uLnTx/>
                  <a:uFillTx/>
                </a:rPr>
                <a:t>Guest OS</a:t>
              </a:r>
            </a:p>
          </p:txBody>
        </p:sp>
      </p:grpSp>
    </p:spTree>
  </p:cSld>
  <p:clrMapOvr>
    <a:masterClrMapping/>
  </p:clrMapOvr>
  <p:transition>
    <p:strips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p>
            <a:fld id="{4721B4CD-8C88-41F6-9BF3-EA939B96ED02}" type="datetime1">
              <a:rPr lang="en-US" altLang="zh-CN"/>
              <a:pPr/>
              <a:t>1/9/2013</a:t>
            </a:fld>
            <a:endParaRPr lang="en-US" altLang="zh-CN"/>
          </a:p>
        </p:txBody>
      </p:sp>
      <p:sp>
        <p:nvSpPr>
          <p:cNvPr id="40964" name="Slide Number Placeholder 5"/>
          <p:cNvSpPr>
            <a:spLocks noGrp="1"/>
          </p:cNvSpPr>
          <p:nvPr>
            <p:ph type="sldNum" sz="quarter" idx="4294967295"/>
          </p:nvPr>
        </p:nvSpPr>
        <p:spPr>
          <a:xfrm>
            <a:off x="6553200" y="6413500"/>
            <a:ext cx="1905000" cy="292100"/>
          </a:xfrm>
          <a:prstGeom prst="rect">
            <a:avLst/>
          </a:prstGeom>
          <a:noFill/>
        </p:spPr>
        <p:txBody>
          <a:bodyPr/>
          <a:lstStyle/>
          <a:p>
            <a:fld id="{1EF9C2E5-9F69-45AB-8296-ED4548B2FC46}" type="slidenum">
              <a:rPr lang="en-US" altLang="zh-CN"/>
              <a:pPr/>
              <a:t>28</a:t>
            </a:fld>
            <a:endParaRPr lang="en-US" altLang="zh-CN" b="0">
              <a:solidFill>
                <a:srgbClr val="FBBA03"/>
              </a:solidFill>
            </a:endParaRPr>
          </a:p>
        </p:txBody>
      </p:sp>
      <p:sp>
        <p:nvSpPr>
          <p:cNvPr id="40965" name="Rectangle 2"/>
          <p:cNvSpPr>
            <a:spLocks noGrp="1" noChangeArrowheads="1"/>
          </p:cNvSpPr>
          <p:nvPr>
            <p:ph type="title"/>
          </p:nvPr>
        </p:nvSpPr>
        <p:spPr/>
        <p:txBody>
          <a:bodyPr/>
          <a:lstStyle/>
          <a:p>
            <a:r>
              <a:rPr lang="en-US" altLang="zh-CN" smtClean="0"/>
              <a:t>VMM Overhead?</a:t>
            </a:r>
          </a:p>
        </p:txBody>
      </p:sp>
      <p:sp>
        <p:nvSpPr>
          <p:cNvPr id="40966" name="Rectangle 3"/>
          <p:cNvSpPr>
            <a:spLocks noGrp="1" noChangeArrowheads="1"/>
          </p:cNvSpPr>
          <p:nvPr>
            <p:ph type="body" idx="1"/>
          </p:nvPr>
        </p:nvSpPr>
        <p:spPr/>
        <p:txBody>
          <a:bodyPr/>
          <a:lstStyle/>
          <a:p>
            <a:pPr>
              <a:lnSpc>
                <a:spcPct val="80000"/>
              </a:lnSpc>
            </a:pPr>
            <a:r>
              <a:rPr lang="en-US" altLang="zh-CN" smtClean="0"/>
              <a:t>Depends on the workload</a:t>
            </a:r>
          </a:p>
          <a:p>
            <a:pPr>
              <a:lnSpc>
                <a:spcPct val="80000"/>
              </a:lnSpc>
            </a:pPr>
            <a:r>
              <a:rPr lang="en-US" altLang="zh-CN" smtClean="0">
                <a:solidFill>
                  <a:srgbClr val="0332B7"/>
                </a:solidFill>
              </a:rPr>
              <a:t>User-level processor-bound</a:t>
            </a:r>
            <a:r>
              <a:rPr lang="en-US" altLang="zh-CN" smtClean="0"/>
              <a:t> programs (e.g., SPEC) have zero-virtualization overhead </a:t>
            </a:r>
          </a:p>
          <a:p>
            <a:pPr lvl="1">
              <a:lnSpc>
                <a:spcPct val="80000"/>
              </a:lnSpc>
            </a:pPr>
            <a:r>
              <a:rPr lang="en-US" altLang="zh-CN" sz="1800" smtClean="0">
                <a:ea typeface="ＭＳ Ｐゴシック" pitchFamily="34" charset="-128"/>
              </a:rPr>
              <a:t>Runs at native speeds since OS rarely invoked</a:t>
            </a:r>
          </a:p>
          <a:p>
            <a:pPr>
              <a:lnSpc>
                <a:spcPct val="80000"/>
              </a:lnSpc>
            </a:pPr>
            <a:r>
              <a:rPr lang="en-US" altLang="zh-CN" smtClean="0">
                <a:solidFill>
                  <a:srgbClr val="0332B7"/>
                </a:solidFill>
              </a:rPr>
              <a:t>I/O-intensive workloads</a:t>
            </a:r>
            <a:r>
              <a:rPr lang="en-US" altLang="zh-CN" smtClean="0"/>
              <a:t> </a:t>
            </a:r>
            <a:r>
              <a:rPr lang="en-US" altLang="zh-CN" smtClean="0">
                <a:sym typeface="Symbol" pitchFamily="18" charset="2"/>
              </a:rPr>
              <a:t></a:t>
            </a:r>
            <a:r>
              <a:rPr lang="en-US" altLang="zh-CN" smtClean="0"/>
              <a:t> OS-intensive </a:t>
            </a:r>
            <a:br>
              <a:rPr lang="en-US" altLang="zh-CN" smtClean="0"/>
            </a:br>
            <a:r>
              <a:rPr lang="en-US" altLang="zh-CN" smtClean="0">
                <a:sym typeface="Symbol" pitchFamily="18" charset="2"/>
              </a:rPr>
              <a:t></a:t>
            </a:r>
            <a:r>
              <a:rPr lang="en-US" altLang="zh-CN" smtClean="0"/>
              <a:t> execute many system calls and privileged instructions </a:t>
            </a:r>
            <a:br>
              <a:rPr lang="en-US" altLang="zh-CN" smtClean="0"/>
            </a:br>
            <a:r>
              <a:rPr lang="en-US" altLang="zh-CN" smtClean="0">
                <a:sym typeface="Symbol" pitchFamily="18" charset="2"/>
              </a:rPr>
              <a:t></a:t>
            </a:r>
            <a:r>
              <a:rPr lang="en-US" altLang="zh-CN" smtClean="0"/>
              <a:t> can result in high virtualization overhead </a:t>
            </a:r>
          </a:p>
          <a:p>
            <a:pPr lvl="1">
              <a:lnSpc>
                <a:spcPct val="80000"/>
              </a:lnSpc>
            </a:pPr>
            <a:r>
              <a:rPr lang="en-US" altLang="zh-CN" sz="1800" smtClean="0">
                <a:ea typeface="ＭＳ Ｐゴシック" pitchFamily="34" charset="-128"/>
              </a:rPr>
              <a:t>For System VMs, goal of architecture and VMM is to run almost all instructions directly on native hardware</a:t>
            </a:r>
          </a:p>
          <a:p>
            <a:pPr>
              <a:lnSpc>
                <a:spcPct val="80000"/>
              </a:lnSpc>
            </a:pPr>
            <a:r>
              <a:rPr lang="en-US" altLang="zh-CN" smtClean="0"/>
              <a:t>If I/O-intensive workload is also </a:t>
            </a:r>
            <a:r>
              <a:rPr lang="en-US" altLang="zh-CN" smtClean="0">
                <a:solidFill>
                  <a:srgbClr val="0332B7"/>
                </a:solidFill>
              </a:rPr>
              <a:t>I/O-bound</a:t>
            </a:r>
            <a:r>
              <a:rPr lang="en-US" altLang="zh-CN" smtClean="0"/>
              <a:t> </a:t>
            </a:r>
            <a:br>
              <a:rPr lang="en-US" altLang="zh-CN" smtClean="0"/>
            </a:br>
            <a:r>
              <a:rPr lang="en-US" altLang="zh-CN" smtClean="0">
                <a:sym typeface="Symbol" pitchFamily="18" charset="2"/>
              </a:rPr>
              <a:t></a:t>
            </a:r>
            <a:r>
              <a:rPr lang="en-US" altLang="zh-CN" smtClean="0"/>
              <a:t> low processor utilization since waiting for I/O </a:t>
            </a:r>
            <a:br>
              <a:rPr lang="en-US" altLang="zh-CN" smtClean="0"/>
            </a:br>
            <a:r>
              <a:rPr lang="en-US" altLang="zh-CN" smtClean="0">
                <a:sym typeface="Symbol" pitchFamily="18" charset="2"/>
              </a:rPr>
              <a:t></a:t>
            </a:r>
            <a:r>
              <a:rPr lang="en-US" altLang="zh-CN" smtClean="0"/>
              <a:t> processor virtualization can be hidden </a:t>
            </a:r>
            <a:br>
              <a:rPr lang="en-US" altLang="zh-CN" smtClean="0"/>
            </a:br>
            <a:r>
              <a:rPr lang="en-US" altLang="zh-CN" smtClean="0">
                <a:sym typeface="Symbol" pitchFamily="18" charset="2"/>
              </a:rPr>
              <a:t></a:t>
            </a:r>
            <a:r>
              <a:rPr lang="en-US" altLang="zh-CN" smtClean="0"/>
              <a:t> low virtualization overhead</a:t>
            </a:r>
          </a:p>
        </p:txBody>
      </p:sp>
    </p:spTree>
  </p:cSld>
  <p:clrMapOvr>
    <a:masterClrMapping/>
  </p:clrMapOvr>
  <p:transition>
    <p:strips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p>
            <a:fld id="{8B40EAD6-C779-4CC8-9183-8EE2CA4FFEFC}" type="datetime1">
              <a:rPr lang="en-US" altLang="zh-CN"/>
              <a:pPr/>
              <a:t>1/9/2013</a:t>
            </a:fld>
            <a:endParaRPr lang="en-US" altLang="zh-CN"/>
          </a:p>
        </p:txBody>
      </p:sp>
      <p:sp>
        <p:nvSpPr>
          <p:cNvPr id="41988" name="Slide Number Placeholder 5"/>
          <p:cNvSpPr>
            <a:spLocks noGrp="1"/>
          </p:cNvSpPr>
          <p:nvPr>
            <p:ph type="sldNum" sz="quarter" idx="4294967295"/>
          </p:nvPr>
        </p:nvSpPr>
        <p:spPr>
          <a:xfrm>
            <a:off x="6553200" y="6413500"/>
            <a:ext cx="1905000" cy="292100"/>
          </a:xfrm>
          <a:prstGeom prst="rect">
            <a:avLst/>
          </a:prstGeom>
          <a:noFill/>
        </p:spPr>
        <p:txBody>
          <a:bodyPr/>
          <a:lstStyle/>
          <a:p>
            <a:fld id="{67D52E9D-4C10-455A-B68C-16438719C82D}" type="slidenum">
              <a:rPr lang="en-US" altLang="zh-CN"/>
              <a:pPr/>
              <a:t>29</a:t>
            </a:fld>
            <a:endParaRPr lang="en-US" altLang="zh-CN" b="0">
              <a:solidFill>
                <a:srgbClr val="FBBA03"/>
              </a:solidFill>
            </a:endParaRPr>
          </a:p>
        </p:txBody>
      </p:sp>
      <p:sp>
        <p:nvSpPr>
          <p:cNvPr id="41989" name="Rectangle 2"/>
          <p:cNvSpPr>
            <a:spLocks noGrp="1" noChangeArrowheads="1"/>
          </p:cNvSpPr>
          <p:nvPr>
            <p:ph type="title"/>
          </p:nvPr>
        </p:nvSpPr>
        <p:spPr>
          <a:xfrm>
            <a:off x="685800" y="577"/>
            <a:ext cx="7915275" cy="736600"/>
          </a:xfrm>
        </p:spPr>
        <p:txBody>
          <a:bodyPr/>
          <a:lstStyle/>
          <a:p>
            <a:r>
              <a:rPr lang="en-US" altLang="zh-CN" sz="2800" dirty="0" smtClean="0"/>
              <a:t>Requirements of a Virtual Machine Monitor</a:t>
            </a:r>
          </a:p>
        </p:txBody>
      </p:sp>
      <p:sp>
        <p:nvSpPr>
          <p:cNvPr id="41990" name="Rectangle 3"/>
          <p:cNvSpPr>
            <a:spLocks noGrp="1" noChangeArrowheads="1"/>
          </p:cNvSpPr>
          <p:nvPr>
            <p:ph type="body" idx="1"/>
          </p:nvPr>
        </p:nvSpPr>
        <p:spPr>
          <a:xfrm>
            <a:off x="762000" y="1371600"/>
            <a:ext cx="7620000" cy="4953000"/>
          </a:xfrm>
        </p:spPr>
        <p:txBody>
          <a:bodyPr/>
          <a:lstStyle/>
          <a:p>
            <a:pPr>
              <a:lnSpc>
                <a:spcPct val="80000"/>
              </a:lnSpc>
            </a:pPr>
            <a:r>
              <a:rPr lang="en-US" altLang="zh-CN" smtClean="0"/>
              <a:t>A VM Monitor </a:t>
            </a:r>
          </a:p>
          <a:p>
            <a:pPr lvl="1">
              <a:lnSpc>
                <a:spcPct val="80000"/>
              </a:lnSpc>
            </a:pPr>
            <a:r>
              <a:rPr lang="en-US" altLang="zh-CN" sz="1800" smtClean="0">
                <a:ea typeface="ＭＳ Ｐゴシック" pitchFamily="34" charset="-128"/>
              </a:rPr>
              <a:t>Presents a SW interface to guest software, </a:t>
            </a:r>
          </a:p>
          <a:p>
            <a:pPr lvl="1">
              <a:lnSpc>
                <a:spcPct val="80000"/>
              </a:lnSpc>
            </a:pPr>
            <a:r>
              <a:rPr lang="en-US" altLang="zh-CN" sz="1800" smtClean="0">
                <a:ea typeface="ＭＳ Ｐゴシック" pitchFamily="34" charset="-128"/>
              </a:rPr>
              <a:t>Isolates state of guests from each other, and </a:t>
            </a:r>
          </a:p>
          <a:p>
            <a:pPr lvl="1">
              <a:lnSpc>
                <a:spcPct val="80000"/>
              </a:lnSpc>
            </a:pPr>
            <a:r>
              <a:rPr lang="en-US" altLang="zh-CN" sz="1800" smtClean="0">
                <a:ea typeface="ＭＳ Ｐゴシック" pitchFamily="34" charset="-128"/>
              </a:rPr>
              <a:t>Protects itself from guest software (including guest OSes)</a:t>
            </a:r>
          </a:p>
          <a:p>
            <a:pPr>
              <a:lnSpc>
                <a:spcPct val="80000"/>
              </a:lnSpc>
            </a:pPr>
            <a:r>
              <a:rPr lang="en-US" altLang="zh-CN" smtClean="0"/>
              <a:t>Guest software should behave on a VM exactly as if running on the native HW </a:t>
            </a:r>
          </a:p>
          <a:p>
            <a:pPr lvl="1">
              <a:lnSpc>
                <a:spcPct val="80000"/>
              </a:lnSpc>
            </a:pPr>
            <a:r>
              <a:rPr lang="en-US" altLang="zh-CN" sz="1800" smtClean="0">
                <a:ea typeface="ＭＳ Ｐゴシック" pitchFamily="34" charset="-128"/>
              </a:rPr>
              <a:t>Except for performance-related behavior or limitations of fixed resources shared by multiple VMs</a:t>
            </a:r>
          </a:p>
          <a:p>
            <a:pPr>
              <a:lnSpc>
                <a:spcPct val="80000"/>
              </a:lnSpc>
            </a:pPr>
            <a:r>
              <a:rPr lang="en-US" altLang="zh-CN" smtClean="0"/>
              <a:t>Guest software should not be able to change allocation of real system resources directly</a:t>
            </a:r>
          </a:p>
          <a:p>
            <a:pPr>
              <a:lnSpc>
                <a:spcPct val="80000"/>
              </a:lnSpc>
            </a:pPr>
            <a:r>
              <a:rPr lang="en-US" altLang="zh-CN" smtClean="0"/>
              <a:t>Hence, VMM must control </a:t>
            </a:r>
            <a:r>
              <a:rPr lang="en-US" altLang="zh-CN" smtClean="0">
                <a:sym typeface="Symbol" pitchFamily="18" charset="2"/>
              </a:rPr>
              <a:t></a:t>
            </a:r>
            <a:r>
              <a:rPr lang="en-US" altLang="zh-CN" smtClean="0"/>
              <a:t> everything even though guest VM and OS currently running is temporarily using them</a:t>
            </a:r>
          </a:p>
          <a:p>
            <a:pPr lvl="1">
              <a:lnSpc>
                <a:spcPct val="80000"/>
              </a:lnSpc>
            </a:pPr>
            <a:r>
              <a:rPr lang="en-US" altLang="zh-CN" sz="1800" smtClean="0">
                <a:ea typeface="ＭＳ Ｐゴシック" pitchFamily="34" charset="-128"/>
              </a:rPr>
              <a:t>Access to privileged state, Address translation, I/O, Exceptions and Interrupts, …</a:t>
            </a:r>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r>
              <a:rPr lang="en-US" baseline="0" dirty="0" smtClean="0"/>
              <a:t> of Virtualization</a:t>
            </a:r>
            <a:endParaRPr lang="en-US" dirty="0"/>
          </a:p>
        </p:txBody>
      </p:sp>
      <p:sp>
        <p:nvSpPr>
          <p:cNvPr id="3" name="Content Placeholder 2"/>
          <p:cNvSpPr>
            <a:spLocks noGrp="1"/>
          </p:cNvSpPr>
          <p:nvPr>
            <p:ph type="body" sz="quarter" idx="13"/>
          </p:nvPr>
        </p:nvSpPr>
        <p:spPr/>
        <p:txBody>
          <a:bodyPr>
            <a:normAutofit/>
          </a:bodyPr>
          <a:lstStyle/>
          <a:p>
            <a:r>
              <a:rPr lang="en-US" dirty="0" smtClean="0"/>
              <a:t>Process Virtualization</a:t>
            </a:r>
          </a:p>
          <a:p>
            <a:pPr lvl="1"/>
            <a:r>
              <a:rPr lang="en-US" dirty="0" smtClean="0"/>
              <a:t>Language-level   </a:t>
            </a:r>
            <a:r>
              <a:rPr lang="en-US" dirty="0" smtClean="0">
                <a:solidFill>
                  <a:schemeClr val="bg1">
                    <a:lumMod val="50000"/>
                  </a:schemeClr>
                </a:solidFill>
              </a:rPr>
              <a:t>Java, .NET, Smalltalk</a:t>
            </a:r>
          </a:p>
          <a:p>
            <a:pPr lvl="1"/>
            <a:r>
              <a:rPr lang="en-US" dirty="0" smtClean="0"/>
              <a:t>OS-level  </a:t>
            </a:r>
            <a:r>
              <a:rPr lang="en-US" dirty="0" smtClean="0">
                <a:solidFill>
                  <a:schemeClr val="bg1">
                    <a:lumMod val="50000"/>
                  </a:schemeClr>
                </a:solidFill>
              </a:rPr>
              <a:t>processes, Solaris Zones, BSD Jails, </a:t>
            </a:r>
            <a:r>
              <a:rPr lang="en-US" dirty="0" err="1" smtClean="0">
                <a:solidFill>
                  <a:schemeClr val="bg1">
                    <a:lumMod val="50000"/>
                  </a:schemeClr>
                </a:solidFill>
              </a:rPr>
              <a:t>Virtuozzo</a:t>
            </a:r>
            <a:endParaRPr lang="en-US" dirty="0" smtClean="0">
              <a:solidFill>
                <a:schemeClr val="bg1">
                  <a:lumMod val="50000"/>
                </a:schemeClr>
              </a:solidFill>
            </a:endParaRPr>
          </a:p>
          <a:p>
            <a:pPr lvl="1"/>
            <a:r>
              <a:rPr lang="en-US" dirty="0" smtClean="0"/>
              <a:t>Cross-ISA emulation  </a:t>
            </a:r>
            <a:r>
              <a:rPr lang="en-US" dirty="0" smtClean="0">
                <a:solidFill>
                  <a:schemeClr val="bg1">
                    <a:lumMod val="50000"/>
                  </a:schemeClr>
                </a:solidFill>
              </a:rPr>
              <a:t>Apple 68K-PPC-x86, Digital FX!32</a:t>
            </a:r>
          </a:p>
          <a:p>
            <a:r>
              <a:rPr lang="en-US" dirty="0" smtClean="0"/>
              <a:t>Device Virtualization</a:t>
            </a:r>
          </a:p>
          <a:p>
            <a:pPr lvl="1"/>
            <a:r>
              <a:rPr lang="en-US" dirty="0" smtClean="0"/>
              <a:t>Logical vs. physical  </a:t>
            </a:r>
            <a:r>
              <a:rPr lang="en-US" dirty="0" smtClean="0">
                <a:solidFill>
                  <a:schemeClr val="bg1">
                    <a:lumMod val="50000"/>
                  </a:schemeClr>
                </a:solidFill>
              </a:rPr>
              <a:t>VLAN, VPN, NPIV, LUN, RAID</a:t>
            </a:r>
          </a:p>
          <a:p>
            <a:r>
              <a:rPr lang="en-US" b="1" dirty="0" smtClean="0"/>
              <a:t>System Virtualization</a:t>
            </a:r>
            <a:endParaRPr lang="en-US" dirty="0" smtClean="0">
              <a:solidFill>
                <a:schemeClr val="bg1">
                  <a:lumMod val="50000"/>
                </a:schemeClr>
              </a:solidFill>
            </a:endParaRPr>
          </a:p>
          <a:p>
            <a:pPr lvl="1"/>
            <a:r>
              <a:rPr lang="en-US" dirty="0" smtClean="0"/>
              <a:t>“Hosted”  </a:t>
            </a:r>
            <a:r>
              <a:rPr lang="en-US" dirty="0" smtClean="0">
                <a:solidFill>
                  <a:schemeClr val="bg1">
                    <a:lumMod val="50000"/>
                  </a:schemeClr>
                </a:solidFill>
              </a:rPr>
              <a:t>VMware Workstation, Microsoft VPC, Parallels</a:t>
            </a:r>
          </a:p>
          <a:p>
            <a:pPr lvl="1"/>
            <a:r>
              <a:rPr lang="en-US" dirty="0" smtClean="0"/>
              <a:t>“Bare metal”  </a:t>
            </a:r>
            <a:r>
              <a:rPr lang="en-US" dirty="0" smtClean="0">
                <a:solidFill>
                  <a:schemeClr val="bg1">
                    <a:lumMod val="50000"/>
                  </a:schemeClr>
                </a:solidFill>
              </a:rPr>
              <a:t>VMware ESX, Xen, Microsoft Hyper-V</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p>
            <a:fld id="{90A7FD5A-263D-45F3-9942-4C7CE5E2460F}" type="datetime1">
              <a:rPr lang="en-US" altLang="zh-CN"/>
              <a:pPr/>
              <a:t>1/9/2013</a:t>
            </a:fld>
            <a:endParaRPr lang="en-US" altLang="zh-CN"/>
          </a:p>
        </p:txBody>
      </p:sp>
      <p:sp>
        <p:nvSpPr>
          <p:cNvPr id="43011" name="Footer Placeholder 4"/>
          <p:cNvSpPr>
            <a:spLocks noGrp="1"/>
          </p:cNvSpPr>
          <p:nvPr>
            <p:ph type="ftr" sz="quarter" idx="4294967295"/>
          </p:nvPr>
        </p:nvSpPr>
        <p:spPr>
          <a:xfrm>
            <a:off x="3124200" y="6426200"/>
            <a:ext cx="2895600" cy="279400"/>
          </a:xfrm>
          <a:prstGeom prst="rect">
            <a:avLst/>
          </a:prstGeom>
          <a:noFill/>
        </p:spPr>
        <p:txBody>
          <a:bodyPr/>
          <a:lstStyle/>
          <a:p>
            <a:r>
              <a:rPr lang="en-US" altLang="zh-CN" smtClean="0">
                <a:ea typeface="ＭＳ Ｐゴシック" pitchFamily="34" charset="-128"/>
              </a:rPr>
              <a:t>CSCE 430/830, Advanced Memory Hierarchy </a:t>
            </a:r>
          </a:p>
        </p:txBody>
      </p:sp>
      <p:sp>
        <p:nvSpPr>
          <p:cNvPr id="43012" name="Slide Number Placeholder 5"/>
          <p:cNvSpPr>
            <a:spLocks noGrp="1"/>
          </p:cNvSpPr>
          <p:nvPr>
            <p:ph type="sldNum" sz="quarter" idx="4294967295"/>
          </p:nvPr>
        </p:nvSpPr>
        <p:spPr>
          <a:xfrm>
            <a:off x="6553200" y="6413500"/>
            <a:ext cx="1905000" cy="292100"/>
          </a:xfrm>
          <a:prstGeom prst="rect">
            <a:avLst/>
          </a:prstGeom>
          <a:noFill/>
        </p:spPr>
        <p:txBody>
          <a:bodyPr/>
          <a:lstStyle/>
          <a:p>
            <a:fld id="{353F5637-8880-4324-A3C2-D6828BA95BF4}" type="slidenum">
              <a:rPr lang="en-US" altLang="zh-CN"/>
              <a:pPr/>
              <a:t>30</a:t>
            </a:fld>
            <a:endParaRPr lang="en-US" altLang="zh-CN" b="0">
              <a:solidFill>
                <a:srgbClr val="FBBA03"/>
              </a:solidFill>
            </a:endParaRPr>
          </a:p>
        </p:txBody>
      </p:sp>
      <p:sp>
        <p:nvSpPr>
          <p:cNvPr id="43013" name="Rectangle 2"/>
          <p:cNvSpPr>
            <a:spLocks noGrp="1" noChangeArrowheads="1"/>
          </p:cNvSpPr>
          <p:nvPr>
            <p:ph type="title"/>
          </p:nvPr>
        </p:nvSpPr>
        <p:spPr>
          <a:xfrm>
            <a:off x="685800" y="-10056"/>
            <a:ext cx="7850188" cy="736600"/>
          </a:xfrm>
        </p:spPr>
        <p:txBody>
          <a:bodyPr/>
          <a:lstStyle/>
          <a:p>
            <a:r>
              <a:rPr lang="en-US" altLang="zh-CN" sz="2800" dirty="0" smtClean="0"/>
              <a:t>Requirements of a Virtual Machine Monitor</a:t>
            </a:r>
          </a:p>
        </p:txBody>
      </p:sp>
      <p:sp>
        <p:nvSpPr>
          <p:cNvPr id="17414" name="Rectangle 3"/>
          <p:cNvSpPr>
            <a:spLocks noGrp="1" noChangeArrowheads="1"/>
          </p:cNvSpPr>
          <p:nvPr>
            <p:ph type="body" idx="1"/>
          </p:nvPr>
        </p:nvSpPr>
        <p:spPr>
          <a:xfrm>
            <a:off x="762000" y="1371600"/>
            <a:ext cx="7620000" cy="4953000"/>
          </a:xfrm>
        </p:spPr>
        <p:txBody>
          <a:bodyPr/>
          <a:lstStyle/>
          <a:p>
            <a:pPr marL="457200" indent="-457200">
              <a:lnSpc>
                <a:spcPct val="80000"/>
              </a:lnSpc>
              <a:defRPr/>
            </a:pPr>
            <a:r>
              <a:rPr lang="en-US" dirty="0" smtClean="0">
                <a:ea typeface="+mn-ea"/>
                <a:cs typeface="+mn-cs"/>
              </a:rPr>
              <a:t>VMM must be at higher privilege level than guest VM, which generally run in user mode </a:t>
            </a:r>
          </a:p>
          <a:p>
            <a:pPr marL="800100" lvl="1" indent="-342900">
              <a:lnSpc>
                <a:spcPct val="80000"/>
              </a:lnSpc>
              <a:buFont typeface="Symbol" pitchFamily="18" charset="2"/>
              <a:buChar char="Þ"/>
              <a:defRPr/>
            </a:pPr>
            <a:r>
              <a:rPr lang="en-US" sz="1800" dirty="0" smtClean="0"/>
              <a:t>Execution of privileged instructions handled by VMM</a:t>
            </a:r>
          </a:p>
          <a:p>
            <a:pPr marL="457200" indent="-457200">
              <a:lnSpc>
                <a:spcPct val="80000"/>
              </a:lnSpc>
              <a:defRPr/>
            </a:pPr>
            <a:r>
              <a:rPr lang="en-US" dirty="0" smtClean="0">
                <a:ea typeface="+mn-ea"/>
                <a:cs typeface="+mn-cs"/>
              </a:rPr>
              <a:t>E.g., Timer interrupt: VMM suspends currently running guest VM, saves its state, handles interrupt, determine which guest VM to run next, and then load its state </a:t>
            </a:r>
          </a:p>
          <a:p>
            <a:pPr marL="800100" lvl="1" indent="-342900">
              <a:lnSpc>
                <a:spcPct val="80000"/>
              </a:lnSpc>
              <a:defRPr/>
            </a:pPr>
            <a:r>
              <a:rPr lang="en-US" sz="1800" dirty="0" smtClean="0"/>
              <a:t>Guest VMs that rely on timer interrupt provided with virtual timer and an emulated timer interrupt by VMM</a:t>
            </a:r>
          </a:p>
          <a:p>
            <a:pPr marL="457200" indent="-457200">
              <a:lnSpc>
                <a:spcPct val="80000"/>
              </a:lnSpc>
              <a:defRPr/>
            </a:pPr>
            <a:r>
              <a:rPr lang="en-US" dirty="0" smtClean="0">
                <a:ea typeface="+mn-ea"/>
                <a:cs typeface="+mn-cs"/>
              </a:rPr>
              <a:t>Requirements of system virtual machines are </a:t>
            </a:r>
            <a:br>
              <a:rPr lang="en-US" dirty="0" smtClean="0">
                <a:ea typeface="+mn-ea"/>
                <a:cs typeface="+mn-cs"/>
              </a:rPr>
            </a:br>
            <a:r>
              <a:rPr lang="en-US" dirty="0" smtClean="0">
                <a:ea typeface="+mn-ea"/>
                <a:cs typeface="+mn-cs"/>
                <a:sym typeface="Symbol" pitchFamily="18" charset="2"/>
              </a:rPr>
              <a:t></a:t>
            </a:r>
            <a:r>
              <a:rPr lang="en-US" dirty="0" smtClean="0">
                <a:ea typeface="+mn-ea"/>
                <a:cs typeface="+mn-cs"/>
              </a:rPr>
              <a:t> same as paged-virtual memory: </a:t>
            </a:r>
          </a:p>
          <a:p>
            <a:pPr marL="857250" lvl="1" indent="-457200">
              <a:lnSpc>
                <a:spcPct val="80000"/>
              </a:lnSpc>
              <a:buFontTx/>
              <a:buAutoNum type="arabicPeriod"/>
              <a:defRPr/>
            </a:pPr>
            <a:r>
              <a:rPr lang="en-US" sz="1800" dirty="0" smtClean="0"/>
              <a:t>At least 2 processor modes, system and user</a:t>
            </a:r>
          </a:p>
          <a:p>
            <a:pPr marL="857250" lvl="1" indent="-457200">
              <a:lnSpc>
                <a:spcPct val="80000"/>
              </a:lnSpc>
              <a:buFontTx/>
              <a:buAutoNum type="arabicPeriod"/>
              <a:defRPr/>
            </a:pPr>
            <a:r>
              <a:rPr lang="en-US" sz="1800" dirty="0" smtClean="0"/>
              <a:t>Privileged subset of instructions available only in system mode, trap if executed in user mode</a:t>
            </a:r>
          </a:p>
          <a:p>
            <a:pPr marL="1257300" lvl="2" indent="-342900">
              <a:lnSpc>
                <a:spcPct val="80000"/>
              </a:lnSpc>
              <a:defRPr/>
            </a:pPr>
            <a:r>
              <a:rPr lang="en-US" sz="1800" dirty="0" smtClean="0"/>
              <a:t>All system resources controllable only via these instructions</a:t>
            </a:r>
          </a:p>
        </p:txBody>
      </p:sp>
    </p:spTree>
  </p:cSld>
  <p:clrMapOvr>
    <a:masterClrMapping/>
  </p:clrMapOvr>
  <p:transition>
    <p:strips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type="body" sz="quarter" idx="12"/>
          </p:nvPr>
        </p:nvSpPr>
        <p:spPr/>
        <p:txBody>
          <a:bodyPr/>
          <a:lstStyle/>
          <a:p>
            <a:r>
              <a:rPr lang="en-US" dirty="0" smtClean="0"/>
              <a:t>Virtualization and VMs</a:t>
            </a:r>
          </a:p>
          <a:p>
            <a:r>
              <a:rPr lang="en-US" baseline="0" dirty="0" smtClean="0">
                <a:solidFill>
                  <a:srgbClr val="FF0000"/>
                </a:solidFill>
              </a:rPr>
              <a:t>Processor Virtualization</a:t>
            </a:r>
          </a:p>
          <a:p>
            <a:r>
              <a:rPr lang="en-US" dirty="0" smtClean="0"/>
              <a:t>Memory Virtualization</a:t>
            </a:r>
          </a:p>
          <a:p>
            <a:r>
              <a:rPr lang="en-US" dirty="0" smtClean="0"/>
              <a:t>I/O Virtualization</a:t>
            </a:r>
          </a:p>
          <a:p>
            <a:r>
              <a:rPr lang="en-US" dirty="0" smtClean="0"/>
              <a:t>Resource Management</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Virtualization</a:t>
            </a:r>
            <a:endParaRPr lang="en-US" dirty="0"/>
          </a:p>
        </p:txBody>
      </p:sp>
      <p:sp>
        <p:nvSpPr>
          <p:cNvPr id="3" name="Content Placeholder 2"/>
          <p:cNvSpPr>
            <a:spLocks noGrp="1"/>
          </p:cNvSpPr>
          <p:nvPr>
            <p:ph type="body" sz="quarter" idx="13"/>
          </p:nvPr>
        </p:nvSpPr>
        <p:spPr/>
        <p:txBody>
          <a:bodyPr/>
          <a:lstStyle/>
          <a:p>
            <a:r>
              <a:rPr lang="en-US" dirty="0" smtClean="0"/>
              <a:t>Trap</a:t>
            </a:r>
            <a:r>
              <a:rPr lang="en-US" baseline="0" dirty="0" smtClean="0"/>
              <a:t> and Emulate</a:t>
            </a:r>
          </a:p>
          <a:p>
            <a:r>
              <a:rPr lang="en-US" baseline="0" dirty="0" smtClean="0"/>
              <a:t>Binary Translation</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a:xfrm>
            <a:off x="990600" y="3429000"/>
            <a:ext cx="7162800" cy="1588"/>
          </a:xfrm>
          <a:prstGeom prst="line">
            <a:avLst/>
          </a:prstGeom>
          <a:ln w="7620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Trap and Emulate</a:t>
            </a:r>
            <a:endParaRPr lang="en-US" dirty="0"/>
          </a:p>
        </p:txBody>
      </p:sp>
      <p:sp>
        <p:nvSpPr>
          <p:cNvPr id="4" name="Rectangle 3"/>
          <p:cNvSpPr/>
          <p:nvPr/>
        </p:nvSpPr>
        <p:spPr>
          <a:xfrm>
            <a:off x="1828800" y="1524000"/>
            <a:ext cx="5486400" cy="17526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t"/>
          <a:lstStyle/>
          <a:p>
            <a:pPr algn="ctr"/>
            <a:r>
              <a:rPr lang="en-US" sz="2400" b="1" dirty="0" smtClean="0">
                <a:solidFill>
                  <a:schemeClr val="tx1"/>
                </a:solidFill>
              </a:rPr>
              <a:t>Guest OS + Applications</a:t>
            </a:r>
          </a:p>
        </p:txBody>
      </p:sp>
      <p:grpSp>
        <p:nvGrpSpPr>
          <p:cNvPr id="3" name="Group 15"/>
          <p:cNvGrpSpPr/>
          <p:nvPr/>
        </p:nvGrpSpPr>
        <p:grpSpPr>
          <a:xfrm>
            <a:off x="4038600" y="1905000"/>
            <a:ext cx="1143000" cy="1143000"/>
            <a:chOff x="4038600" y="1905000"/>
            <a:chExt cx="1143000" cy="1143000"/>
          </a:xfrm>
        </p:grpSpPr>
        <p:sp>
          <p:nvSpPr>
            <p:cNvPr id="6" name="Circular Arrow 5"/>
            <p:cNvSpPr/>
            <p:nvPr/>
          </p:nvSpPr>
          <p:spPr>
            <a:xfrm>
              <a:off x="4038600" y="1905000"/>
              <a:ext cx="1143000" cy="1143000"/>
            </a:xfrm>
            <a:prstGeom prst="circularArrow">
              <a:avLst>
                <a:gd name="adj1" fmla="val 12500"/>
                <a:gd name="adj2" fmla="val 1142319"/>
                <a:gd name="adj3" fmla="val 20457681"/>
                <a:gd name="adj4" fmla="val 11330344"/>
                <a:gd name="adj5" fmla="val 12500"/>
              </a:avLst>
            </a:prstGeom>
            <a:solidFill>
              <a:schemeClr val="tx1"/>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7" name="Circular Arrow 6"/>
            <p:cNvSpPr/>
            <p:nvPr/>
          </p:nvSpPr>
          <p:spPr>
            <a:xfrm flipH="1" flipV="1">
              <a:off x="4038600" y="1905000"/>
              <a:ext cx="1143000" cy="1143000"/>
            </a:xfrm>
            <a:prstGeom prst="circularArrow">
              <a:avLst>
                <a:gd name="adj1" fmla="val 12500"/>
                <a:gd name="adj2" fmla="val 1142319"/>
                <a:gd name="adj3" fmla="val 20457681"/>
                <a:gd name="adj4" fmla="val 11374579"/>
                <a:gd name="adj5" fmla="val 12500"/>
              </a:avLst>
            </a:prstGeom>
            <a:solidFill>
              <a:schemeClr val="tx1"/>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grpSp>
      <p:sp>
        <p:nvSpPr>
          <p:cNvPr id="9" name="Rectangle 8"/>
          <p:cNvSpPr/>
          <p:nvPr/>
        </p:nvSpPr>
        <p:spPr>
          <a:xfrm>
            <a:off x="1790700" y="3581400"/>
            <a:ext cx="5600700" cy="2209800"/>
          </a:xfrm>
          <a:prstGeom prst="rect">
            <a:avLst/>
          </a:prstGeom>
          <a:solidFill>
            <a:schemeClr val="bg2">
              <a:lumMod val="9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b"/>
          <a:lstStyle/>
          <a:p>
            <a:pPr algn="ctr"/>
            <a:r>
              <a:rPr lang="en-US" sz="2400" b="1" dirty="0" smtClean="0">
                <a:solidFill>
                  <a:schemeClr val="tx1"/>
                </a:solidFill>
              </a:rPr>
              <a:t>Virtual Machine Monitor</a:t>
            </a:r>
          </a:p>
        </p:txBody>
      </p:sp>
      <p:sp>
        <p:nvSpPr>
          <p:cNvPr id="10" name="Down Arrow 9"/>
          <p:cNvSpPr/>
          <p:nvPr/>
        </p:nvSpPr>
        <p:spPr>
          <a:xfrm>
            <a:off x="2362200" y="3124200"/>
            <a:ext cx="1371600" cy="1219200"/>
          </a:xfrm>
          <a:prstGeom prst="downArrow">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Page</a:t>
            </a:r>
          </a:p>
          <a:p>
            <a:pPr algn="ctr"/>
            <a:r>
              <a:rPr lang="en-US" sz="1400" b="1" dirty="0" smtClean="0">
                <a:solidFill>
                  <a:schemeClr val="tx1"/>
                </a:solidFill>
              </a:rPr>
              <a:t>Fault</a:t>
            </a:r>
          </a:p>
        </p:txBody>
      </p:sp>
      <p:sp>
        <p:nvSpPr>
          <p:cNvPr id="11" name="Down Arrow 10"/>
          <p:cNvSpPr/>
          <p:nvPr/>
        </p:nvSpPr>
        <p:spPr>
          <a:xfrm>
            <a:off x="3886200" y="3124200"/>
            <a:ext cx="1371600" cy="1219200"/>
          </a:xfrm>
          <a:prstGeom prst="downArrow">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err="1" smtClean="0">
                <a:solidFill>
                  <a:schemeClr val="tx1"/>
                </a:solidFill>
              </a:rPr>
              <a:t>Undef</a:t>
            </a:r>
            <a:endParaRPr lang="en-US" sz="1400" b="1" dirty="0" smtClean="0">
              <a:solidFill>
                <a:schemeClr val="tx1"/>
              </a:solidFill>
            </a:endParaRPr>
          </a:p>
          <a:p>
            <a:pPr algn="ctr"/>
            <a:r>
              <a:rPr lang="en-US" sz="1400" b="1" dirty="0" err="1" smtClean="0">
                <a:solidFill>
                  <a:schemeClr val="tx1"/>
                </a:solidFill>
              </a:rPr>
              <a:t>Instr</a:t>
            </a:r>
            <a:endParaRPr lang="en-US" sz="1400" b="1" dirty="0" smtClean="0">
              <a:solidFill>
                <a:schemeClr val="tx1"/>
              </a:solidFill>
            </a:endParaRPr>
          </a:p>
        </p:txBody>
      </p:sp>
      <p:sp>
        <p:nvSpPr>
          <p:cNvPr id="14" name="Up Arrow 13"/>
          <p:cNvSpPr/>
          <p:nvPr/>
        </p:nvSpPr>
        <p:spPr>
          <a:xfrm>
            <a:off x="5486400" y="3124200"/>
            <a:ext cx="1371600" cy="1219200"/>
          </a:xfrm>
          <a:prstGeom prst="upArrow">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err="1" smtClean="0">
                <a:solidFill>
                  <a:schemeClr val="tx1"/>
                </a:solidFill>
              </a:rPr>
              <a:t>vIRQ</a:t>
            </a:r>
            <a:endParaRPr lang="en-US" sz="1400" b="1" dirty="0" smtClean="0">
              <a:solidFill>
                <a:schemeClr val="tx1"/>
              </a:solidFill>
            </a:endParaRPr>
          </a:p>
        </p:txBody>
      </p:sp>
      <p:sp>
        <p:nvSpPr>
          <p:cNvPr id="17" name="Rectangle 16"/>
          <p:cNvSpPr/>
          <p:nvPr/>
        </p:nvSpPr>
        <p:spPr>
          <a:xfrm>
            <a:off x="2362200" y="4419600"/>
            <a:ext cx="13716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MMU</a:t>
            </a:r>
          </a:p>
          <a:p>
            <a:pPr algn="ctr"/>
            <a:r>
              <a:rPr lang="en-US" sz="1600" b="1" dirty="0" smtClean="0">
                <a:solidFill>
                  <a:schemeClr val="tx1"/>
                </a:solidFill>
              </a:rPr>
              <a:t>Emulation</a:t>
            </a:r>
          </a:p>
        </p:txBody>
      </p:sp>
      <p:sp>
        <p:nvSpPr>
          <p:cNvPr id="18" name="Rectangle 17"/>
          <p:cNvSpPr/>
          <p:nvPr/>
        </p:nvSpPr>
        <p:spPr>
          <a:xfrm>
            <a:off x="3886200" y="4419600"/>
            <a:ext cx="13716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CPU</a:t>
            </a:r>
          </a:p>
          <a:p>
            <a:pPr algn="ctr"/>
            <a:r>
              <a:rPr lang="en-US" sz="1600" b="1" dirty="0" smtClean="0">
                <a:solidFill>
                  <a:schemeClr val="tx1"/>
                </a:solidFill>
              </a:rPr>
              <a:t>Emulation</a:t>
            </a:r>
          </a:p>
        </p:txBody>
      </p:sp>
      <p:sp>
        <p:nvSpPr>
          <p:cNvPr id="19" name="Rectangle 18"/>
          <p:cNvSpPr/>
          <p:nvPr/>
        </p:nvSpPr>
        <p:spPr>
          <a:xfrm>
            <a:off x="5486400" y="4419600"/>
            <a:ext cx="13716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tx1"/>
                </a:solidFill>
              </a:rPr>
              <a:t>I/O</a:t>
            </a:r>
          </a:p>
          <a:p>
            <a:pPr algn="ctr"/>
            <a:r>
              <a:rPr lang="en-US" sz="1600" b="1" dirty="0" smtClean="0">
                <a:solidFill>
                  <a:schemeClr val="tx1"/>
                </a:solidFill>
              </a:rPr>
              <a:t>Emulation</a:t>
            </a:r>
          </a:p>
        </p:txBody>
      </p:sp>
      <p:sp>
        <p:nvSpPr>
          <p:cNvPr id="24" name="TextBox 23"/>
          <p:cNvSpPr txBox="1"/>
          <p:nvPr/>
        </p:nvSpPr>
        <p:spPr>
          <a:xfrm>
            <a:off x="7543800" y="1676400"/>
            <a:ext cx="492443" cy="1452129"/>
          </a:xfrm>
          <a:prstGeom prst="rect">
            <a:avLst/>
          </a:prstGeom>
          <a:noFill/>
        </p:spPr>
        <p:txBody>
          <a:bodyPr vert="vert270" wrap="none" rtlCol="0">
            <a:spAutoFit/>
          </a:bodyPr>
          <a:lstStyle/>
          <a:p>
            <a:pPr algn="ctr"/>
            <a:r>
              <a:rPr lang="en-US" sz="2000" b="1" dirty="0" smtClean="0"/>
              <a:t>Unprivileged</a:t>
            </a:r>
          </a:p>
        </p:txBody>
      </p:sp>
      <p:sp>
        <p:nvSpPr>
          <p:cNvPr id="25" name="TextBox 24"/>
          <p:cNvSpPr txBox="1"/>
          <p:nvPr/>
        </p:nvSpPr>
        <p:spPr>
          <a:xfrm>
            <a:off x="7543800" y="4114800"/>
            <a:ext cx="492443" cy="1145956"/>
          </a:xfrm>
          <a:prstGeom prst="rect">
            <a:avLst/>
          </a:prstGeom>
          <a:noFill/>
        </p:spPr>
        <p:txBody>
          <a:bodyPr vert="vert270" wrap="none" rtlCol="0">
            <a:spAutoFit/>
          </a:bodyPr>
          <a:lstStyle/>
          <a:p>
            <a:pPr algn="ctr"/>
            <a:r>
              <a:rPr lang="en-US" sz="2000" b="1" dirty="0" smtClean="0"/>
              <a:t>Privileged</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“Strictly Virtualizable”</a:t>
            </a:r>
            <a:endParaRPr lang="en-US" dirty="0"/>
          </a:p>
        </p:txBody>
      </p:sp>
      <p:sp>
        <p:nvSpPr>
          <p:cNvPr id="3" name="Content Placeholder 2"/>
          <p:cNvSpPr>
            <a:spLocks noGrp="1"/>
          </p:cNvSpPr>
          <p:nvPr>
            <p:ph type="body" sz="quarter" idx="13"/>
          </p:nvPr>
        </p:nvSpPr>
        <p:spPr/>
        <p:txBody>
          <a:bodyPr/>
          <a:lstStyle/>
          <a:p>
            <a:pPr>
              <a:buNone/>
            </a:pPr>
            <a:r>
              <a:rPr lang="en-US" dirty="0" smtClean="0"/>
              <a:t>A processor or mode of a processor is </a:t>
            </a:r>
            <a:r>
              <a:rPr lang="en-US" i="1" dirty="0" smtClean="0"/>
              <a:t>strictly</a:t>
            </a:r>
            <a:r>
              <a:rPr lang="en-US" dirty="0" smtClean="0"/>
              <a:t> </a:t>
            </a:r>
            <a:r>
              <a:rPr lang="en-US" i="1" dirty="0" smtClean="0"/>
              <a:t>virtualizable</a:t>
            </a:r>
            <a:r>
              <a:rPr lang="en-US" dirty="0" smtClean="0"/>
              <a:t> if, when executed in a lesser privileged mode:</a:t>
            </a:r>
          </a:p>
          <a:p>
            <a:r>
              <a:rPr lang="en-US" dirty="0" smtClean="0"/>
              <a:t>all instructions that access privileged state trap</a:t>
            </a:r>
          </a:p>
          <a:p>
            <a:r>
              <a:rPr lang="en-US" dirty="0" smtClean="0"/>
              <a:t>all instructions either trap or execute identically</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Trap and Emulate</a:t>
            </a:r>
            <a:endParaRPr lang="en-US" dirty="0"/>
          </a:p>
        </p:txBody>
      </p:sp>
      <p:sp>
        <p:nvSpPr>
          <p:cNvPr id="3" name="Content Placeholder 2"/>
          <p:cNvSpPr>
            <a:spLocks noGrp="1"/>
          </p:cNvSpPr>
          <p:nvPr>
            <p:ph type="body" sz="quarter" idx="13"/>
          </p:nvPr>
        </p:nvSpPr>
        <p:spPr/>
        <p:txBody>
          <a:bodyPr/>
          <a:lstStyle/>
          <a:p>
            <a:r>
              <a:rPr lang="en-US" dirty="0" smtClean="0"/>
              <a:t>Not all architectures support it</a:t>
            </a:r>
          </a:p>
          <a:p>
            <a:r>
              <a:rPr lang="en-US" dirty="0" smtClean="0"/>
              <a:t>Trap costs may be high</a:t>
            </a:r>
          </a:p>
          <a:p>
            <a:r>
              <a:rPr lang="en-US" dirty="0" smtClean="0"/>
              <a:t>VMM consumes a privilege level</a:t>
            </a:r>
          </a:p>
          <a:p>
            <a:pPr lvl="1"/>
            <a:r>
              <a:rPr lang="en-US" dirty="0" smtClean="0"/>
              <a:t>Need to virtualize the protection levels</a:t>
            </a:r>
            <a:endParaRPr lang="en-US"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a:stCxn id="33" idx="3"/>
            <a:endCxn id="21" idx="1"/>
          </p:cNvCxnSpPr>
          <p:nvPr/>
        </p:nvCxnSpPr>
        <p:spPr>
          <a:xfrm>
            <a:off x="3733800" y="2514600"/>
            <a:ext cx="1371600" cy="1588"/>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5" idx="3"/>
            <a:endCxn id="22" idx="1"/>
          </p:cNvCxnSpPr>
          <p:nvPr/>
        </p:nvCxnSpPr>
        <p:spPr>
          <a:xfrm>
            <a:off x="3733800" y="3124200"/>
            <a:ext cx="1371600" cy="1524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6" idx="3"/>
            <a:endCxn id="23" idx="1"/>
          </p:cNvCxnSpPr>
          <p:nvPr/>
        </p:nvCxnSpPr>
        <p:spPr>
          <a:xfrm>
            <a:off x="3733800" y="3429000"/>
            <a:ext cx="1371600" cy="7620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7" idx="3"/>
            <a:endCxn id="24" idx="1"/>
          </p:cNvCxnSpPr>
          <p:nvPr/>
        </p:nvCxnSpPr>
        <p:spPr>
          <a:xfrm>
            <a:off x="3733800" y="3733800"/>
            <a:ext cx="1371600" cy="1219200"/>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32" idx="3"/>
            <a:endCxn id="96" idx="1"/>
          </p:cNvCxnSpPr>
          <p:nvPr/>
        </p:nvCxnSpPr>
        <p:spPr>
          <a:xfrm>
            <a:off x="3733800" y="2209800"/>
            <a:ext cx="1371600" cy="1588"/>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5105400" y="2438400"/>
            <a:ext cx="76200" cy="1524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p:cNvSpPr/>
          <p:nvPr/>
        </p:nvSpPr>
        <p:spPr>
          <a:xfrm>
            <a:off x="5105400" y="3048000"/>
            <a:ext cx="76200" cy="4572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p:cNvSpPr/>
          <p:nvPr/>
        </p:nvSpPr>
        <p:spPr>
          <a:xfrm>
            <a:off x="5105400" y="3657600"/>
            <a:ext cx="76200" cy="10668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p:cNvSpPr/>
          <p:nvPr/>
        </p:nvSpPr>
        <p:spPr>
          <a:xfrm>
            <a:off x="5105400" y="4876800"/>
            <a:ext cx="76200" cy="1524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Left Brace 95"/>
          <p:cNvSpPr/>
          <p:nvPr/>
        </p:nvSpPr>
        <p:spPr>
          <a:xfrm>
            <a:off x="5105400" y="2133600"/>
            <a:ext cx="76200" cy="1524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Left Brace 96"/>
          <p:cNvSpPr/>
          <p:nvPr/>
        </p:nvSpPr>
        <p:spPr>
          <a:xfrm>
            <a:off x="5105400" y="2743200"/>
            <a:ext cx="76200" cy="1524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8" name="Straight Arrow Connector 97"/>
          <p:cNvCxnSpPr>
            <a:stCxn id="34" idx="3"/>
            <a:endCxn id="97" idx="1"/>
          </p:cNvCxnSpPr>
          <p:nvPr/>
        </p:nvCxnSpPr>
        <p:spPr>
          <a:xfrm>
            <a:off x="3733800" y="2819400"/>
            <a:ext cx="1371600" cy="1588"/>
          </a:xfrm>
          <a:prstGeom prst="straightConnector1">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Binary Translation</a:t>
            </a:r>
            <a:endParaRPr lang="en-US" dirty="0"/>
          </a:p>
        </p:txBody>
      </p:sp>
      <p:cxnSp>
        <p:nvCxnSpPr>
          <p:cNvPr id="7" name="Straight Arrow Connector 6"/>
          <p:cNvCxnSpPr>
            <a:stCxn id="14" idx="3"/>
            <a:endCxn id="32" idx="1"/>
          </p:cNvCxnSpPr>
          <p:nvPr/>
        </p:nvCxnSpPr>
        <p:spPr>
          <a:xfrm>
            <a:off x="1295400" y="2209800"/>
            <a:ext cx="228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9600" y="2057400"/>
            <a:ext cx="685800" cy="3048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err="1" smtClean="0">
                <a:solidFill>
                  <a:schemeClr val="bg1"/>
                </a:solidFill>
              </a:rPr>
              <a:t>vEPC</a:t>
            </a:r>
            <a:endParaRPr lang="en-US" sz="1600" b="1" dirty="0" smtClean="0">
              <a:solidFill>
                <a:schemeClr val="bg1"/>
              </a:solidFill>
            </a:endParaRPr>
          </a:p>
        </p:txBody>
      </p:sp>
      <p:sp>
        <p:nvSpPr>
          <p:cNvPr id="32" name="Rectangle 31"/>
          <p:cNvSpPr/>
          <p:nvPr/>
        </p:nvSpPr>
        <p:spPr>
          <a:xfrm>
            <a:off x="1524000" y="2057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eax</a:t>
            </a:r>
            <a:endParaRPr lang="en-US" sz="1400" b="1" dirty="0" smtClean="0">
              <a:solidFill>
                <a:schemeClr val="tx1"/>
              </a:solidFill>
              <a:latin typeface="Courier New" pitchFamily="49" charset="0"/>
              <a:cs typeface="Courier New" pitchFamily="49" charset="0"/>
            </a:endParaRPr>
          </a:p>
        </p:txBody>
      </p:sp>
      <p:sp>
        <p:nvSpPr>
          <p:cNvPr id="33" name="Rectangle 32"/>
          <p:cNvSpPr/>
          <p:nvPr/>
        </p:nvSpPr>
        <p:spPr>
          <a:xfrm>
            <a:off x="1524000" y="23622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cli</a:t>
            </a:r>
            <a:endParaRPr lang="en-US" sz="1400" b="1" dirty="0" smtClean="0">
              <a:solidFill>
                <a:schemeClr val="tx1"/>
              </a:solidFill>
              <a:latin typeface="Courier New" pitchFamily="49" charset="0"/>
              <a:cs typeface="Courier New" pitchFamily="49" charset="0"/>
            </a:endParaRPr>
          </a:p>
        </p:txBody>
      </p:sp>
      <p:sp>
        <p:nvSpPr>
          <p:cNvPr id="34" name="Rectangle 33"/>
          <p:cNvSpPr/>
          <p:nvPr/>
        </p:nvSpPr>
        <p:spPr>
          <a:xfrm>
            <a:off x="1524000" y="26670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and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~0xfff</a:t>
            </a:r>
          </a:p>
        </p:txBody>
      </p:sp>
      <p:sp>
        <p:nvSpPr>
          <p:cNvPr id="35" name="Rectangle 34"/>
          <p:cNvSpPr/>
          <p:nvPr/>
        </p:nvSpPr>
        <p:spPr>
          <a:xfrm>
            <a:off x="1524000" y="29718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cr3</a:t>
            </a:r>
          </a:p>
        </p:txBody>
      </p:sp>
      <p:sp>
        <p:nvSpPr>
          <p:cNvPr id="36" name="Rectangle 35"/>
          <p:cNvSpPr/>
          <p:nvPr/>
        </p:nvSpPr>
        <p:spPr>
          <a:xfrm>
            <a:off x="1524000" y="32766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sti</a:t>
            </a:r>
            <a:endParaRPr lang="en-US" sz="1400" b="1" dirty="0" smtClean="0">
              <a:solidFill>
                <a:schemeClr val="tx1"/>
              </a:solidFill>
              <a:latin typeface="Courier New" pitchFamily="49" charset="0"/>
              <a:cs typeface="Courier New" pitchFamily="49" charset="0"/>
            </a:endParaRPr>
          </a:p>
        </p:txBody>
      </p:sp>
      <p:sp>
        <p:nvSpPr>
          <p:cNvPr id="37" name="Rectangle 36"/>
          <p:cNvSpPr/>
          <p:nvPr/>
        </p:nvSpPr>
        <p:spPr>
          <a:xfrm>
            <a:off x="1524000" y="3581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ret</a:t>
            </a:r>
          </a:p>
        </p:txBody>
      </p:sp>
      <p:cxnSp>
        <p:nvCxnSpPr>
          <p:cNvPr id="39" name="Straight Connector 38"/>
          <p:cNvCxnSpPr/>
          <p:nvPr/>
        </p:nvCxnSpPr>
        <p:spPr>
          <a:xfrm rot="5400000">
            <a:off x="304800" y="2971800"/>
            <a:ext cx="2438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515394" y="2971006"/>
            <a:ext cx="2438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257800" y="20574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a:t>
            </a:r>
            <a:r>
              <a:rPr lang="en-US" sz="1400" b="1" dirty="0" err="1" smtClean="0">
                <a:solidFill>
                  <a:schemeClr val="tx1"/>
                </a:solidFill>
                <a:latin typeface="Courier New" pitchFamily="49" charset="0"/>
                <a:cs typeface="Courier New" pitchFamily="49" charset="0"/>
              </a:rPr>
              <a:t>eax</a:t>
            </a:r>
            <a:endParaRPr lang="en-US" sz="1400" b="1" dirty="0" smtClean="0">
              <a:solidFill>
                <a:schemeClr val="tx1"/>
              </a:solidFill>
              <a:latin typeface="Courier New" pitchFamily="49" charset="0"/>
              <a:cs typeface="Courier New" pitchFamily="49" charset="0"/>
            </a:endParaRPr>
          </a:p>
        </p:txBody>
      </p:sp>
      <p:sp>
        <p:nvSpPr>
          <p:cNvPr id="42" name="Rectangle 41"/>
          <p:cNvSpPr/>
          <p:nvPr/>
        </p:nvSpPr>
        <p:spPr>
          <a:xfrm>
            <a:off x="5257800" y="23622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[VIF], 0</a:t>
            </a:r>
          </a:p>
        </p:txBody>
      </p:sp>
      <p:sp>
        <p:nvSpPr>
          <p:cNvPr id="43" name="Rectangle 42"/>
          <p:cNvSpPr/>
          <p:nvPr/>
        </p:nvSpPr>
        <p:spPr>
          <a:xfrm>
            <a:off x="5257800" y="2667000"/>
            <a:ext cx="2209800" cy="304800"/>
          </a:xfrm>
          <a:prstGeom prst="rect">
            <a:avLst/>
          </a:prstGeom>
          <a:solidFill>
            <a:schemeClr val="bg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and   </a:t>
            </a:r>
            <a:r>
              <a:rPr lang="en-US" sz="1400" b="1" dirty="0" err="1" smtClean="0">
                <a:solidFill>
                  <a:schemeClr val="tx1"/>
                </a:solidFill>
                <a:latin typeface="Courier New" pitchFamily="49" charset="0"/>
                <a:cs typeface="Courier New" pitchFamily="49" charset="0"/>
              </a:rPr>
              <a:t>ebx</a:t>
            </a:r>
            <a:r>
              <a:rPr lang="en-US" sz="1400" b="1" dirty="0" smtClean="0">
                <a:solidFill>
                  <a:schemeClr val="tx1"/>
                </a:solidFill>
                <a:latin typeface="Courier New" pitchFamily="49" charset="0"/>
                <a:cs typeface="Courier New" pitchFamily="49" charset="0"/>
              </a:rPr>
              <a:t>, ~0xfff</a:t>
            </a:r>
          </a:p>
        </p:txBody>
      </p:sp>
      <p:sp>
        <p:nvSpPr>
          <p:cNvPr id="44" name="Rectangle 43"/>
          <p:cNvSpPr/>
          <p:nvPr/>
        </p:nvSpPr>
        <p:spPr>
          <a:xfrm>
            <a:off x="5257800" y="29718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[CO_ARG], </a:t>
            </a:r>
            <a:r>
              <a:rPr lang="en-US" sz="1400" b="1" dirty="0" err="1" smtClean="0">
                <a:solidFill>
                  <a:schemeClr val="tx1"/>
                </a:solidFill>
                <a:latin typeface="Courier New" pitchFamily="49" charset="0"/>
                <a:cs typeface="Courier New" pitchFamily="49" charset="0"/>
              </a:rPr>
              <a:t>ebx</a:t>
            </a:r>
            <a:endParaRPr lang="en-US" sz="1400" b="1" dirty="0" smtClean="0">
              <a:solidFill>
                <a:schemeClr val="tx1"/>
              </a:solidFill>
              <a:latin typeface="Courier New" pitchFamily="49" charset="0"/>
              <a:cs typeface="Courier New" pitchFamily="49" charset="0"/>
            </a:endParaRPr>
          </a:p>
        </p:txBody>
      </p:sp>
      <p:sp>
        <p:nvSpPr>
          <p:cNvPr id="45" name="Rectangle 44"/>
          <p:cNvSpPr/>
          <p:nvPr/>
        </p:nvSpPr>
        <p:spPr>
          <a:xfrm>
            <a:off x="5257800" y="32766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call  HANDLE_CR3</a:t>
            </a:r>
          </a:p>
        </p:txBody>
      </p:sp>
      <p:sp>
        <p:nvSpPr>
          <p:cNvPr id="46" name="Rectangle 45"/>
          <p:cNvSpPr/>
          <p:nvPr/>
        </p:nvSpPr>
        <p:spPr>
          <a:xfrm>
            <a:off x="5257800" y="35814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mov</a:t>
            </a:r>
            <a:r>
              <a:rPr lang="en-US" sz="1400" b="1" dirty="0" smtClean="0">
                <a:solidFill>
                  <a:schemeClr val="tx1"/>
                </a:solidFill>
                <a:latin typeface="Courier New" pitchFamily="49" charset="0"/>
                <a:cs typeface="Courier New" pitchFamily="49" charset="0"/>
              </a:rPr>
              <a:t>   [VIF], 1</a:t>
            </a:r>
          </a:p>
        </p:txBody>
      </p:sp>
      <p:cxnSp>
        <p:nvCxnSpPr>
          <p:cNvPr id="47" name="Straight Connector 46"/>
          <p:cNvCxnSpPr/>
          <p:nvPr/>
        </p:nvCxnSpPr>
        <p:spPr>
          <a:xfrm rot="5400000">
            <a:off x="3429794" y="3581400"/>
            <a:ext cx="3656806"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5639594" y="3580606"/>
            <a:ext cx="3657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257800" y="38862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test  [INT_PEND], 1</a:t>
            </a:r>
          </a:p>
        </p:txBody>
      </p:sp>
      <p:sp>
        <p:nvSpPr>
          <p:cNvPr id="50" name="Rectangle 49"/>
          <p:cNvSpPr/>
          <p:nvPr/>
        </p:nvSpPr>
        <p:spPr>
          <a:xfrm>
            <a:off x="5257800" y="41910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jne</a:t>
            </a:r>
            <a:endParaRPr lang="en-US" sz="1400" b="1" dirty="0" smtClean="0">
              <a:solidFill>
                <a:schemeClr val="tx1"/>
              </a:solidFill>
              <a:latin typeface="Courier New" pitchFamily="49" charset="0"/>
              <a:cs typeface="Courier New" pitchFamily="49" charset="0"/>
            </a:endParaRPr>
          </a:p>
        </p:txBody>
      </p:sp>
      <p:sp>
        <p:nvSpPr>
          <p:cNvPr id="51" name="Rectangle 50"/>
          <p:cNvSpPr/>
          <p:nvPr/>
        </p:nvSpPr>
        <p:spPr>
          <a:xfrm>
            <a:off x="5257800" y="44958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smtClean="0">
                <a:solidFill>
                  <a:schemeClr val="tx1"/>
                </a:solidFill>
                <a:latin typeface="Courier New" pitchFamily="49" charset="0"/>
                <a:cs typeface="Courier New" pitchFamily="49" charset="0"/>
              </a:rPr>
              <a:t>call  HANDLE_INTS</a:t>
            </a:r>
          </a:p>
        </p:txBody>
      </p:sp>
      <p:sp>
        <p:nvSpPr>
          <p:cNvPr id="52" name="Rectangle 51"/>
          <p:cNvSpPr/>
          <p:nvPr/>
        </p:nvSpPr>
        <p:spPr>
          <a:xfrm>
            <a:off x="5257800" y="4800600"/>
            <a:ext cx="2209800" cy="3048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r>
              <a:rPr lang="en-US" sz="1400" b="1" dirty="0" err="1" smtClean="0">
                <a:solidFill>
                  <a:schemeClr val="tx1"/>
                </a:solidFill>
                <a:latin typeface="Courier New" pitchFamily="49" charset="0"/>
                <a:cs typeface="Courier New" pitchFamily="49" charset="0"/>
              </a:rPr>
              <a:t>jmp</a:t>
            </a:r>
            <a:r>
              <a:rPr lang="en-US" sz="1400" b="1" dirty="0" smtClean="0">
                <a:solidFill>
                  <a:schemeClr val="tx1"/>
                </a:solidFill>
                <a:latin typeface="Courier New" pitchFamily="49" charset="0"/>
                <a:cs typeface="Courier New" pitchFamily="49" charset="0"/>
              </a:rPr>
              <a:t>   HANDLE_RET</a:t>
            </a:r>
          </a:p>
        </p:txBody>
      </p:sp>
      <p:sp>
        <p:nvSpPr>
          <p:cNvPr id="78" name="Rectangle 77"/>
          <p:cNvSpPr/>
          <p:nvPr/>
        </p:nvSpPr>
        <p:spPr>
          <a:xfrm>
            <a:off x="7772400" y="2057400"/>
            <a:ext cx="685800" cy="304800"/>
          </a:xfrm>
          <a:prstGeom prst="rect">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dirty="0" smtClean="0">
                <a:solidFill>
                  <a:schemeClr val="bg1"/>
                </a:solidFill>
              </a:rPr>
              <a:t>start</a:t>
            </a:r>
          </a:p>
        </p:txBody>
      </p:sp>
      <p:sp>
        <p:nvSpPr>
          <p:cNvPr id="108" name="TextBox 107"/>
          <p:cNvSpPr txBox="1"/>
          <p:nvPr/>
        </p:nvSpPr>
        <p:spPr>
          <a:xfrm>
            <a:off x="1990424" y="1295400"/>
            <a:ext cx="1276953" cy="369332"/>
          </a:xfrm>
          <a:prstGeom prst="rect">
            <a:avLst/>
          </a:prstGeom>
          <a:noFill/>
        </p:spPr>
        <p:txBody>
          <a:bodyPr wrap="none" rtlCol="0">
            <a:spAutoFit/>
          </a:bodyPr>
          <a:lstStyle/>
          <a:p>
            <a:pPr algn="ctr"/>
            <a:r>
              <a:rPr lang="en-US" b="1" dirty="0" smtClean="0"/>
              <a:t>Guest Code</a:t>
            </a:r>
            <a:endParaRPr lang="en-US" b="1" dirty="0"/>
          </a:p>
        </p:txBody>
      </p:sp>
      <p:sp>
        <p:nvSpPr>
          <p:cNvPr id="110" name="TextBox 109"/>
          <p:cNvSpPr txBox="1"/>
          <p:nvPr/>
        </p:nvSpPr>
        <p:spPr>
          <a:xfrm>
            <a:off x="5429496" y="1295400"/>
            <a:ext cx="1866408" cy="369332"/>
          </a:xfrm>
          <a:prstGeom prst="rect">
            <a:avLst/>
          </a:prstGeom>
          <a:noFill/>
        </p:spPr>
        <p:txBody>
          <a:bodyPr wrap="none" rtlCol="0">
            <a:spAutoFit/>
          </a:bodyPr>
          <a:lstStyle/>
          <a:p>
            <a:pPr algn="ctr"/>
            <a:r>
              <a:rPr lang="en-US" b="1" dirty="0" smtClean="0"/>
              <a:t>Translation Cache</a:t>
            </a:r>
            <a:endParaRPr lang="en-US" b="1" dirty="0"/>
          </a:p>
        </p:txBody>
      </p:sp>
      <p:sp>
        <p:nvSpPr>
          <p:cNvPr id="121" name="Right Arrow 120"/>
          <p:cNvSpPr/>
          <p:nvPr/>
        </p:nvSpPr>
        <p:spPr>
          <a:xfrm>
            <a:off x="7467600" y="4876800"/>
            <a:ext cx="381000" cy="1524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6" name="Left-Right Arrow 125"/>
          <p:cNvSpPr/>
          <p:nvPr/>
        </p:nvSpPr>
        <p:spPr>
          <a:xfrm>
            <a:off x="7467600" y="4572000"/>
            <a:ext cx="381000" cy="152400"/>
          </a:xfrm>
          <a:prstGeom prst="leftRightArrow">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27" name="Left-Right Arrow 126"/>
          <p:cNvSpPr/>
          <p:nvPr/>
        </p:nvSpPr>
        <p:spPr>
          <a:xfrm>
            <a:off x="7467600" y="3352800"/>
            <a:ext cx="381000" cy="152400"/>
          </a:xfrm>
          <a:prstGeom prst="leftRightArrow">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cxnSp>
        <p:nvCxnSpPr>
          <p:cNvPr id="133" name="Elbow Connector 132"/>
          <p:cNvCxnSpPr/>
          <p:nvPr/>
        </p:nvCxnSpPr>
        <p:spPr>
          <a:xfrm>
            <a:off x="6019800" y="4343400"/>
            <a:ext cx="1219200" cy="457200"/>
          </a:xfrm>
          <a:prstGeom prst="bentConnector3">
            <a:avLst>
              <a:gd name="adj1" fmla="val 100000"/>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8" name="Right Arrow 127"/>
          <p:cNvSpPr/>
          <p:nvPr/>
        </p:nvSpPr>
        <p:spPr>
          <a:xfrm flipH="1">
            <a:off x="7445827" y="2133600"/>
            <a:ext cx="402772" cy="152400"/>
          </a:xfrm>
          <a:prstGeom prst="rightArrow">
            <a:avLst/>
          </a:prstGeom>
          <a:solidFill>
            <a:srgbClr val="C00000"/>
          </a:solidFill>
          <a:ln w="63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Binary Translation</a:t>
            </a:r>
            <a:endParaRPr lang="en-US" dirty="0"/>
          </a:p>
        </p:txBody>
      </p:sp>
      <p:sp>
        <p:nvSpPr>
          <p:cNvPr id="3" name="Content Placeholder 2"/>
          <p:cNvSpPr>
            <a:spLocks noGrp="1"/>
          </p:cNvSpPr>
          <p:nvPr>
            <p:ph type="body" sz="quarter" idx="13"/>
          </p:nvPr>
        </p:nvSpPr>
        <p:spPr/>
        <p:txBody>
          <a:bodyPr/>
          <a:lstStyle/>
          <a:p>
            <a:r>
              <a:rPr lang="en-US" dirty="0" smtClean="0"/>
              <a:t>Translation cache management</a:t>
            </a:r>
          </a:p>
          <a:p>
            <a:r>
              <a:rPr lang="en-US" dirty="0" smtClean="0"/>
              <a:t>PC synchronization on interrupts</a:t>
            </a:r>
          </a:p>
          <a:p>
            <a:r>
              <a:rPr lang="en-US" dirty="0" smtClean="0"/>
              <a:t>Self-modifying code</a:t>
            </a:r>
          </a:p>
          <a:p>
            <a:pPr lvl="1"/>
            <a:r>
              <a:rPr lang="en-US" dirty="0" smtClean="0"/>
              <a:t>Notified on writes to translated guest code</a:t>
            </a:r>
          </a:p>
          <a:p>
            <a:r>
              <a:rPr lang="en-US" dirty="0" smtClean="0"/>
              <a:t>Protecting VMM from guest</a:t>
            </a:r>
            <a:endParaRPr lang="en-US"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type="body" sz="quarter" idx="12"/>
          </p:nvPr>
        </p:nvSpPr>
        <p:spPr/>
        <p:txBody>
          <a:bodyPr/>
          <a:lstStyle/>
          <a:p>
            <a:r>
              <a:rPr lang="en-US" dirty="0" smtClean="0"/>
              <a:t>Virtualization and VMs</a:t>
            </a:r>
          </a:p>
          <a:p>
            <a:r>
              <a:rPr lang="en-US" baseline="0" dirty="0" smtClean="0"/>
              <a:t>Processor Virtualization</a:t>
            </a:r>
          </a:p>
          <a:p>
            <a:r>
              <a:rPr lang="en-US" dirty="0" smtClean="0">
                <a:solidFill>
                  <a:srgbClr val="FF0000"/>
                </a:solidFill>
              </a:rPr>
              <a:t>Memory Virtualization</a:t>
            </a:r>
          </a:p>
          <a:p>
            <a:r>
              <a:rPr lang="en-US" dirty="0" smtClean="0"/>
              <a:t>I/O Virtualization</a:t>
            </a:r>
          </a:p>
          <a:p>
            <a:r>
              <a:rPr lang="en-US" dirty="0" smtClean="0"/>
              <a:t>Resource Management</a:t>
            </a: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0E81B316-63B0-4948-ADF3-DAE90882FDF4}" type="slidenum">
              <a:rPr lang="en-US" altLang="zh-CN"/>
              <a:pPr/>
              <a:t>39</a:t>
            </a:fld>
            <a:endParaRPr lang="en-US" altLang="zh-CN"/>
          </a:p>
        </p:txBody>
      </p:sp>
      <p:sp>
        <p:nvSpPr>
          <p:cNvPr id="235522" name="Rectangle 2"/>
          <p:cNvSpPr>
            <a:spLocks noGrp="1" noChangeArrowheads="1"/>
          </p:cNvSpPr>
          <p:nvPr>
            <p:ph type="title"/>
          </p:nvPr>
        </p:nvSpPr>
        <p:spPr/>
        <p:txBody>
          <a:bodyPr/>
          <a:lstStyle/>
          <a:p>
            <a:r>
              <a:rPr lang="en-US" altLang="zh-CN">
                <a:latin typeface="Arial" charset="0"/>
                <a:ea typeface="宋体" charset="-122"/>
              </a:rPr>
              <a:t>Memory Virtualization</a:t>
            </a:r>
          </a:p>
        </p:txBody>
      </p:sp>
      <p:sp>
        <p:nvSpPr>
          <p:cNvPr id="235523" name="Rectangle 3"/>
          <p:cNvSpPr>
            <a:spLocks noGrp="1" noChangeArrowheads="1"/>
          </p:cNvSpPr>
          <p:nvPr>
            <p:ph type="body" idx="1"/>
          </p:nvPr>
        </p:nvSpPr>
        <p:spPr/>
        <p:txBody>
          <a:bodyPr/>
          <a:lstStyle/>
          <a:p>
            <a:r>
              <a:rPr lang="en-US" altLang="zh-CN">
                <a:latin typeface="Arial" charset="0"/>
                <a:ea typeface="宋体" charset="-122"/>
              </a:rPr>
              <a:t>Guest OS needs to see a zero-based memory space</a:t>
            </a:r>
          </a:p>
          <a:p>
            <a:r>
              <a:rPr lang="en-US" altLang="zh-CN">
                <a:latin typeface="Arial" charset="0"/>
                <a:ea typeface="宋体" charset="-122"/>
              </a:rPr>
              <a:t>Terms:</a:t>
            </a:r>
          </a:p>
          <a:p>
            <a:pPr lvl="1"/>
            <a:r>
              <a:rPr lang="en-US" altLang="zh-CN" i="1">
                <a:latin typeface="Arial" charset="0"/>
                <a:ea typeface="宋体" charset="-122"/>
              </a:rPr>
              <a:t>Machine address</a:t>
            </a:r>
            <a:r>
              <a:rPr lang="en-US" altLang="zh-CN">
                <a:latin typeface="Arial" charset="0"/>
                <a:ea typeface="宋体" charset="-122"/>
              </a:rPr>
              <a:t> -&gt; Host hardware memory space</a:t>
            </a:r>
          </a:p>
          <a:p>
            <a:pPr lvl="1"/>
            <a:r>
              <a:rPr lang="en-US" altLang="zh-CN" i="1">
                <a:latin typeface="Arial" charset="0"/>
                <a:ea typeface="宋体" charset="-122"/>
              </a:rPr>
              <a:t>“Physical” address</a:t>
            </a:r>
            <a:r>
              <a:rPr lang="en-US" altLang="zh-CN">
                <a:latin typeface="Arial" charset="0"/>
                <a:ea typeface="宋体" charset="-122"/>
              </a:rPr>
              <a:t> -&gt; Virtual machine memory space</a:t>
            </a:r>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Starting Point: A Physical Machine</a:t>
            </a:r>
            <a:endParaRPr lang="en-US" dirty="0"/>
          </a:p>
        </p:txBody>
      </p:sp>
      <p:sp>
        <p:nvSpPr>
          <p:cNvPr id="6" name="Content Placeholder 5"/>
          <p:cNvSpPr>
            <a:spLocks noGrp="1"/>
          </p:cNvSpPr>
          <p:nvPr>
            <p:ph sz="half" idx="4294967295"/>
          </p:nvPr>
        </p:nvSpPr>
        <p:spPr>
          <a:xfrm>
            <a:off x="5029200" y="1600200"/>
            <a:ext cx="3926264" cy="4525963"/>
          </a:xfrm>
        </p:spPr>
        <p:txBody>
          <a:bodyPr>
            <a:normAutofit/>
          </a:bodyPr>
          <a:lstStyle/>
          <a:p>
            <a:r>
              <a:rPr lang="en-US" dirty="0" smtClean="0"/>
              <a:t>Physical Hardware</a:t>
            </a:r>
          </a:p>
          <a:p>
            <a:pPr lvl="1"/>
            <a:r>
              <a:rPr lang="en-US" dirty="0" smtClean="0"/>
              <a:t>Processors, memory, chipset, I/O devices, etc.</a:t>
            </a:r>
          </a:p>
          <a:p>
            <a:pPr lvl="1"/>
            <a:r>
              <a:rPr lang="en-US" dirty="0" smtClean="0"/>
              <a:t>Resources often grossly underutilized</a:t>
            </a:r>
          </a:p>
          <a:p>
            <a:r>
              <a:rPr lang="en-US" dirty="0" smtClean="0"/>
              <a:t>Software</a:t>
            </a:r>
          </a:p>
          <a:p>
            <a:pPr lvl="1"/>
            <a:r>
              <a:rPr lang="en-US" dirty="0" smtClean="0"/>
              <a:t>Tightly coupled to physical hardware</a:t>
            </a:r>
          </a:p>
          <a:p>
            <a:pPr lvl="1"/>
            <a:r>
              <a:rPr lang="en-US" dirty="0" smtClean="0"/>
              <a:t>Single active OS instance</a:t>
            </a:r>
          </a:p>
          <a:p>
            <a:pPr lvl="1"/>
            <a:r>
              <a:rPr lang="en-US" dirty="0" smtClean="0"/>
              <a:t>OS controls hardware</a:t>
            </a:r>
          </a:p>
        </p:txBody>
      </p:sp>
      <p:pic>
        <p:nvPicPr>
          <p:cNvPr id="5" name="Picture 4" descr="trad_arch"/>
          <p:cNvPicPr>
            <a:picLocks noChangeAspect="1" noChangeArrowheads="1"/>
          </p:cNvPicPr>
          <p:nvPr/>
        </p:nvPicPr>
        <p:blipFill>
          <a:blip r:embed="rId2" cstate="print"/>
          <a:srcRect/>
          <a:stretch>
            <a:fillRect/>
          </a:stretch>
        </p:blipFill>
        <p:spPr bwMode="auto">
          <a:xfrm>
            <a:off x="762000" y="1600200"/>
            <a:ext cx="3826899" cy="3073400"/>
          </a:xfrm>
          <a:prstGeom prst="rect">
            <a:avLst/>
          </a:prstGeom>
          <a:noFill/>
        </p:spPr>
      </p:pic>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fld id="{D3E759EE-F6F1-4F61-8B4C-7D254F0F9064}" type="slidenum">
              <a:rPr lang="en-US" altLang="zh-CN"/>
              <a:pPr/>
              <a:t>40</a:t>
            </a:fld>
            <a:endParaRPr lang="en-US" altLang="zh-CN"/>
          </a:p>
        </p:txBody>
      </p:sp>
      <p:sp>
        <p:nvSpPr>
          <p:cNvPr id="233474" name="Rectangle 2"/>
          <p:cNvSpPr>
            <a:spLocks noGrp="1" noChangeArrowheads="1"/>
          </p:cNvSpPr>
          <p:nvPr>
            <p:ph type="title"/>
          </p:nvPr>
        </p:nvSpPr>
        <p:spPr/>
        <p:txBody>
          <a:bodyPr/>
          <a:lstStyle/>
          <a:p>
            <a:r>
              <a:rPr lang="en-US" altLang="zh-CN">
                <a:latin typeface="Arial" charset="0"/>
                <a:ea typeface="宋体" charset="-122"/>
              </a:rPr>
              <a:t>Memory Virtualization</a:t>
            </a:r>
          </a:p>
        </p:txBody>
      </p:sp>
      <p:pic>
        <p:nvPicPr>
          <p:cNvPr id="233476" name="Picture 4" descr="mem virtualization"/>
          <p:cNvPicPr>
            <a:picLocks noGrp="1" noChangeAspect="1" noChangeArrowheads="1"/>
          </p:cNvPicPr>
          <p:nvPr>
            <p:ph idx="1"/>
          </p:nvPr>
        </p:nvPicPr>
        <p:blipFill>
          <a:blip r:embed="rId2"/>
          <a:srcRect/>
          <a:stretch>
            <a:fillRect/>
          </a:stretch>
        </p:blipFill>
        <p:spPr>
          <a:xfrm>
            <a:off x="5437188" y="1878013"/>
            <a:ext cx="3706812" cy="3754437"/>
          </a:xfrm>
          <a:noFill/>
          <a:ln/>
        </p:spPr>
      </p:pic>
      <p:sp>
        <p:nvSpPr>
          <p:cNvPr id="233478" name="Rectangle 6"/>
          <p:cNvSpPr>
            <a:spLocks noChangeArrowheads="1"/>
          </p:cNvSpPr>
          <p:nvPr/>
        </p:nvSpPr>
        <p:spPr bwMode="auto">
          <a:xfrm>
            <a:off x="311150" y="1520825"/>
            <a:ext cx="5275263" cy="4913313"/>
          </a:xfrm>
          <a:prstGeom prst="rect">
            <a:avLst/>
          </a:prstGeom>
          <a:noFill/>
          <a:ln w="9525">
            <a:noFill/>
            <a:miter lim="800000"/>
            <a:headEnd/>
            <a:tailEnd/>
          </a:ln>
          <a:effectLst/>
        </p:spPr>
        <p:txBody>
          <a:bodyPr/>
          <a:lstStyle/>
          <a:p>
            <a:pPr marL="342900" indent="-342900">
              <a:spcBef>
                <a:spcPct val="20000"/>
              </a:spcBef>
              <a:buClr>
                <a:schemeClr val="accent2"/>
              </a:buClr>
              <a:buFont typeface="Wingdings" pitchFamily="2" charset="2"/>
              <a:buChar char="q"/>
            </a:pPr>
            <a:r>
              <a:rPr lang="en-US" altLang="zh-CN">
                <a:ea typeface="宋体" charset="-122"/>
              </a:rPr>
              <a:t>Translation from MPN (machine page numbers) to PPN (physical page numbers) is done thru a </a:t>
            </a:r>
            <a:r>
              <a:rPr lang="en-US" altLang="zh-CN" i="1">
                <a:ea typeface="宋体" charset="-122"/>
              </a:rPr>
              <a:t>pmap</a:t>
            </a:r>
            <a:r>
              <a:rPr lang="en-US" altLang="zh-CN">
                <a:ea typeface="宋体" charset="-122"/>
              </a:rPr>
              <a:t> data structure for each VM</a:t>
            </a:r>
          </a:p>
          <a:p>
            <a:pPr marL="342900" indent="-342900">
              <a:spcBef>
                <a:spcPct val="20000"/>
              </a:spcBef>
              <a:buClr>
                <a:schemeClr val="accent2"/>
              </a:buClr>
              <a:buFont typeface="Wingdings" pitchFamily="2" charset="2"/>
              <a:buChar char="q"/>
            </a:pPr>
            <a:r>
              <a:rPr lang="en-US" altLang="zh-CN" i="1">
                <a:ea typeface="宋体" charset="-122"/>
              </a:rPr>
              <a:t>Shadow page tables </a:t>
            </a:r>
            <a:r>
              <a:rPr lang="en-US" altLang="zh-CN">
                <a:ea typeface="宋体" charset="-122"/>
              </a:rPr>
              <a:t>are maintained for virtual-to-machine translations</a:t>
            </a:r>
          </a:p>
          <a:p>
            <a:pPr marL="742950" lvl="1" indent="-285750">
              <a:spcBef>
                <a:spcPct val="20000"/>
              </a:spcBef>
              <a:buClr>
                <a:schemeClr val="accent2"/>
              </a:buClr>
              <a:buFontTx/>
              <a:buChar char="–"/>
            </a:pPr>
            <a:r>
              <a:rPr lang="en-US" altLang="zh-CN" b="0">
                <a:ea typeface="宋体" charset="-122"/>
              </a:rPr>
              <a:t>Allows for fast direct VM to Host address translations</a:t>
            </a:r>
          </a:p>
          <a:p>
            <a:pPr marL="342900" indent="-342900">
              <a:spcBef>
                <a:spcPct val="20000"/>
              </a:spcBef>
              <a:buClr>
                <a:schemeClr val="accent2"/>
              </a:buClr>
              <a:buFont typeface="Wingdings" pitchFamily="2" charset="2"/>
              <a:buChar char="q"/>
            </a:pPr>
            <a:r>
              <a:rPr lang="en-US" altLang="zh-CN">
                <a:ea typeface="宋体" charset="-122"/>
              </a:rPr>
              <a:t>Easy remapping of PPN-to-MPN possible transparent to VM</a:t>
            </a:r>
          </a:p>
          <a:p>
            <a:pPr marL="342900" indent="-342900">
              <a:spcBef>
                <a:spcPct val="20000"/>
              </a:spcBef>
              <a:buClr>
                <a:schemeClr val="accent2"/>
              </a:buClr>
              <a:buFont typeface="Wingdings" pitchFamily="2" charset="2"/>
              <a:buChar char="q"/>
            </a:pPr>
            <a:endParaRPr lang="en-US" altLang="zh-CN">
              <a:latin typeface="Comic Sans MS" pitchFamily="66" charset="0"/>
              <a:ea typeface="宋体" charset="-122"/>
            </a:endParaRPr>
          </a:p>
        </p:txBody>
      </p:sp>
    </p:spTree>
  </p:cSld>
  <p:clrMapOvr>
    <a:masterClrMapping/>
  </p:clrMapOvr>
  <p:transition>
    <p:strips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Virtualization</a:t>
            </a:r>
            <a:endParaRPr lang="en-US" dirty="0"/>
          </a:p>
        </p:txBody>
      </p:sp>
      <p:sp>
        <p:nvSpPr>
          <p:cNvPr id="3" name="Content Placeholder 2"/>
          <p:cNvSpPr>
            <a:spLocks noGrp="1"/>
          </p:cNvSpPr>
          <p:nvPr>
            <p:ph type="body" sz="quarter" idx="13"/>
          </p:nvPr>
        </p:nvSpPr>
        <p:spPr/>
        <p:txBody>
          <a:bodyPr/>
          <a:lstStyle/>
          <a:p>
            <a:r>
              <a:rPr lang="en-US" dirty="0" smtClean="0"/>
              <a:t>Shadow Page Tables</a:t>
            </a:r>
          </a:p>
          <a:p>
            <a:r>
              <a:rPr lang="en-US" dirty="0" smtClean="0"/>
              <a:t>Nested Page Tables</a:t>
            </a: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Traditional Address</a:t>
            </a:r>
            <a:r>
              <a:rPr lang="en-US" baseline="0" dirty="0" smtClean="0"/>
              <a:t> Spaces</a:t>
            </a:r>
            <a:endParaRPr lang="en-US" dirty="0"/>
          </a:p>
        </p:txBody>
      </p:sp>
      <p:sp>
        <p:nvSpPr>
          <p:cNvPr id="15" name="Down Arrow 14"/>
          <p:cNvSpPr/>
          <p:nvPr/>
        </p:nvSpPr>
        <p:spPr>
          <a:xfrm>
            <a:off x="4343400" y="2362200"/>
            <a:ext cx="457200" cy="533400"/>
          </a:xfrm>
          <a:prstGeom prst="downArrow">
            <a:avLst/>
          </a:prstGeom>
          <a:solidFill>
            <a:schemeClr val="tx1"/>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p:cNvSpPr/>
          <p:nvPr/>
        </p:nvSpPr>
        <p:spPr>
          <a:xfrm>
            <a:off x="1390104" y="1752600"/>
            <a:ext cx="63246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Virtual Address Space</a:t>
            </a:r>
            <a:endParaRPr lang="en-US">
              <a:solidFill>
                <a:schemeClr val="tx1"/>
              </a:solidFill>
            </a:endParaRPr>
          </a:p>
        </p:txBody>
      </p:sp>
      <p:sp>
        <p:nvSpPr>
          <p:cNvPr id="16" name="TextBox 15"/>
          <p:cNvSpPr txBox="1"/>
          <p:nvPr/>
        </p:nvSpPr>
        <p:spPr>
          <a:xfrm>
            <a:off x="1313904" y="1447800"/>
            <a:ext cx="301686" cy="369332"/>
          </a:xfrm>
          <a:prstGeom prst="rect">
            <a:avLst/>
          </a:prstGeom>
          <a:noFill/>
        </p:spPr>
        <p:txBody>
          <a:bodyPr wrap="none" rtlCol="0">
            <a:spAutoFit/>
          </a:bodyPr>
          <a:lstStyle/>
          <a:p>
            <a:r>
              <a:rPr lang="en-US" smtClean="0"/>
              <a:t>0</a:t>
            </a:r>
            <a:endParaRPr lang="en-US"/>
          </a:p>
        </p:txBody>
      </p:sp>
      <p:sp>
        <p:nvSpPr>
          <p:cNvPr id="17" name="TextBox 16"/>
          <p:cNvSpPr txBox="1"/>
          <p:nvPr/>
        </p:nvSpPr>
        <p:spPr>
          <a:xfrm>
            <a:off x="7239000" y="1447800"/>
            <a:ext cx="572593" cy="369332"/>
          </a:xfrm>
          <a:prstGeom prst="rect">
            <a:avLst/>
          </a:prstGeom>
          <a:noFill/>
        </p:spPr>
        <p:txBody>
          <a:bodyPr wrap="none" rtlCol="0">
            <a:spAutoFit/>
          </a:bodyPr>
          <a:lstStyle/>
          <a:p>
            <a:r>
              <a:rPr lang="en-US" smtClean="0"/>
              <a:t>4GB</a:t>
            </a:r>
            <a:endParaRPr lang="en-US"/>
          </a:p>
        </p:txBody>
      </p:sp>
      <p:sp>
        <p:nvSpPr>
          <p:cNvPr id="13" name="Rectangle 12"/>
          <p:cNvSpPr/>
          <p:nvPr/>
        </p:nvSpPr>
        <p:spPr>
          <a:xfrm>
            <a:off x="1371600" y="2971800"/>
            <a:ext cx="63246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Physical Address Space</a:t>
            </a:r>
            <a:endParaRPr lang="en-US">
              <a:solidFill>
                <a:schemeClr val="tx1"/>
              </a:solidFill>
            </a:endParaRPr>
          </a:p>
        </p:txBody>
      </p:sp>
      <p:sp>
        <p:nvSpPr>
          <p:cNvPr id="14" name="TextBox 13"/>
          <p:cNvSpPr txBox="1"/>
          <p:nvPr/>
        </p:nvSpPr>
        <p:spPr>
          <a:xfrm>
            <a:off x="1295400" y="2667000"/>
            <a:ext cx="301686" cy="369332"/>
          </a:xfrm>
          <a:prstGeom prst="rect">
            <a:avLst/>
          </a:prstGeom>
          <a:noFill/>
        </p:spPr>
        <p:txBody>
          <a:bodyPr wrap="none" rtlCol="0">
            <a:spAutoFit/>
          </a:bodyPr>
          <a:lstStyle/>
          <a:p>
            <a:r>
              <a:rPr lang="en-US" smtClean="0"/>
              <a:t>0</a:t>
            </a:r>
            <a:endParaRPr lang="en-US"/>
          </a:p>
        </p:txBody>
      </p:sp>
      <p:sp>
        <p:nvSpPr>
          <p:cNvPr id="20" name="TextBox 19"/>
          <p:cNvSpPr txBox="1"/>
          <p:nvPr/>
        </p:nvSpPr>
        <p:spPr>
          <a:xfrm>
            <a:off x="7220496" y="2667000"/>
            <a:ext cx="572593" cy="369332"/>
          </a:xfrm>
          <a:prstGeom prst="rect">
            <a:avLst/>
          </a:prstGeom>
          <a:noFill/>
        </p:spPr>
        <p:txBody>
          <a:bodyPr wrap="none" rtlCol="0">
            <a:spAutoFit/>
          </a:bodyPr>
          <a:lstStyle/>
          <a:p>
            <a:r>
              <a:rPr lang="en-US" smtClean="0"/>
              <a:t>4GB</a:t>
            </a:r>
            <a:endParaRPr lang="en-US"/>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Traditional Address Translation</a:t>
            </a:r>
            <a:endParaRPr lang="en-US" dirty="0"/>
          </a:p>
        </p:txBody>
      </p:sp>
      <p:sp>
        <p:nvSpPr>
          <p:cNvPr id="25" name="Right Arrow 24"/>
          <p:cNvSpPr/>
          <p:nvPr/>
        </p:nvSpPr>
        <p:spPr>
          <a:xfrm>
            <a:off x="838200" y="1676400"/>
            <a:ext cx="1981200" cy="990600"/>
          </a:xfrm>
          <a:prstGeom prst="rightArrow">
            <a:avLst/>
          </a:prstGeom>
          <a:solidFill>
            <a:schemeClr val="tx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Virtual Address</a:t>
            </a:r>
          </a:p>
        </p:txBody>
      </p:sp>
      <p:sp>
        <p:nvSpPr>
          <p:cNvPr id="26" name="Right Arrow 25"/>
          <p:cNvSpPr/>
          <p:nvPr/>
        </p:nvSpPr>
        <p:spPr>
          <a:xfrm>
            <a:off x="4191000" y="1676400"/>
            <a:ext cx="1981200" cy="990600"/>
          </a:xfrm>
          <a:prstGeom prst="rightArrow">
            <a:avLst/>
          </a:prstGeom>
          <a:solidFill>
            <a:schemeClr val="tx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Physical Address</a:t>
            </a:r>
          </a:p>
        </p:txBody>
      </p:sp>
      <p:cxnSp>
        <p:nvCxnSpPr>
          <p:cNvPr id="92" name="Shape 91"/>
          <p:cNvCxnSpPr/>
          <p:nvPr/>
        </p:nvCxnSpPr>
        <p:spPr>
          <a:xfrm rot="5400000" flipH="1" flipV="1">
            <a:off x="3771900" y="4305300"/>
            <a:ext cx="1143000" cy="1676400"/>
          </a:xfrm>
          <a:prstGeom prst="curvedConnector4">
            <a:avLst>
              <a:gd name="adj1" fmla="val -20000"/>
              <a:gd name="adj2" fmla="val 63636"/>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8" name="Shape 91"/>
          <p:cNvCxnSpPr>
            <a:stCxn id="381" idx="3"/>
          </p:cNvCxnSpPr>
          <p:nvPr/>
        </p:nvCxnSpPr>
        <p:spPr>
          <a:xfrm flipH="1" flipV="1">
            <a:off x="3962400" y="4573588"/>
            <a:ext cx="3352800" cy="36512"/>
          </a:xfrm>
          <a:prstGeom prst="curvedConnector5">
            <a:avLst>
              <a:gd name="adj1" fmla="val -15909"/>
              <a:gd name="adj2" fmla="val 3175198"/>
              <a:gd name="adj3" fmla="val 81818"/>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151"/>
          <p:cNvGrpSpPr/>
          <p:nvPr/>
        </p:nvGrpSpPr>
        <p:grpSpPr>
          <a:xfrm>
            <a:off x="3048000" y="3429000"/>
            <a:ext cx="914400" cy="2336631"/>
            <a:chOff x="3048000" y="3352800"/>
            <a:chExt cx="914400" cy="2336631"/>
          </a:xfrm>
        </p:grpSpPr>
        <p:sp>
          <p:nvSpPr>
            <p:cNvPr id="7" name="Rectangle 6"/>
            <p:cNvSpPr/>
            <p:nvPr/>
          </p:nvSpPr>
          <p:spPr>
            <a:xfrm>
              <a:off x="3048000" y="3352800"/>
              <a:ext cx="914400" cy="2286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sp>
          <p:nvSpPr>
            <p:cNvPr id="111" name="Rectangle 110"/>
            <p:cNvSpPr/>
            <p:nvPr/>
          </p:nvSpPr>
          <p:spPr>
            <a:xfrm>
              <a:off x="3048000" y="3352800"/>
              <a:ext cx="914400" cy="1828800"/>
            </a:xfrm>
            <a:prstGeom prst="rect">
              <a:avLst/>
            </a:prstGeom>
            <a:no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9" name="Straight Connector 8"/>
            <p:cNvCxnSpPr/>
            <p:nvPr/>
          </p:nvCxnSpPr>
          <p:spPr>
            <a:xfrm>
              <a:off x="3048000" y="3581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48000" y="3810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48000" y="4038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48000" y="42672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48000" y="44958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48000" y="4724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4953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48000" y="5181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71620" y="5181600"/>
              <a:ext cx="828175" cy="507831"/>
            </a:xfrm>
            <a:prstGeom prst="rect">
              <a:avLst/>
            </a:prstGeom>
            <a:noFill/>
          </p:spPr>
          <p:txBody>
            <a:bodyPr wrap="none" rtlCol="0">
              <a:spAutoFit/>
            </a:bodyPr>
            <a:lstStyle/>
            <a:p>
              <a:pPr algn="ctr"/>
              <a:r>
                <a:rPr lang="en-US" sz="1600" b="1" smtClean="0"/>
                <a:t>Process</a:t>
              </a:r>
            </a:p>
            <a:p>
              <a:pPr algn="ctr"/>
              <a:r>
                <a:rPr lang="en-US" sz="1100" b="1" smtClean="0"/>
                <a:t>Page Table</a:t>
              </a:r>
            </a:p>
          </p:txBody>
        </p:sp>
      </p:grpSp>
      <p:sp>
        <p:nvSpPr>
          <p:cNvPr id="313" name="Oval 312"/>
          <p:cNvSpPr/>
          <p:nvPr/>
        </p:nvSpPr>
        <p:spPr>
          <a:xfrm>
            <a:off x="2133600" y="28194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aseline="-25000" dirty="0" smtClean="0">
                <a:solidFill>
                  <a:schemeClr val="bg1"/>
                </a:solidFill>
                <a:cs typeface="Arial Bold"/>
              </a:rPr>
              <a:t>1</a:t>
            </a:r>
          </a:p>
        </p:txBody>
      </p:sp>
      <p:sp>
        <p:nvSpPr>
          <p:cNvPr id="314" name="Oval 313"/>
          <p:cNvSpPr/>
          <p:nvPr/>
        </p:nvSpPr>
        <p:spPr>
          <a:xfrm>
            <a:off x="4191000" y="28194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baseline="-25000" smtClean="0">
                <a:solidFill>
                  <a:schemeClr val="bg1"/>
                </a:solidFill>
              </a:rPr>
              <a:t>2</a:t>
            </a:r>
          </a:p>
        </p:txBody>
      </p:sp>
      <p:sp>
        <p:nvSpPr>
          <p:cNvPr id="315" name="Oval 314"/>
          <p:cNvSpPr/>
          <p:nvPr/>
        </p:nvSpPr>
        <p:spPr>
          <a:xfrm>
            <a:off x="4419600" y="57150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baseline="-25000" smtClean="0">
                <a:solidFill>
                  <a:schemeClr val="bg1"/>
                </a:solidFill>
              </a:rPr>
              <a:t>2</a:t>
            </a:r>
          </a:p>
        </p:txBody>
      </p:sp>
      <p:sp>
        <p:nvSpPr>
          <p:cNvPr id="317" name="Oval 316"/>
          <p:cNvSpPr/>
          <p:nvPr/>
        </p:nvSpPr>
        <p:spPr>
          <a:xfrm>
            <a:off x="7543800" y="33528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baseline="-25000" smtClean="0">
                <a:solidFill>
                  <a:schemeClr val="bg1"/>
                </a:solidFill>
              </a:rPr>
              <a:t>3</a:t>
            </a:r>
          </a:p>
        </p:txBody>
      </p:sp>
      <p:sp>
        <p:nvSpPr>
          <p:cNvPr id="319" name="Oval 318"/>
          <p:cNvSpPr/>
          <p:nvPr/>
        </p:nvSpPr>
        <p:spPr>
          <a:xfrm>
            <a:off x="2514600" y="28194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baseline="-25000" smtClean="0">
                <a:solidFill>
                  <a:schemeClr val="bg1"/>
                </a:solidFill>
              </a:rPr>
              <a:t>4</a:t>
            </a:r>
          </a:p>
        </p:txBody>
      </p:sp>
      <p:sp>
        <p:nvSpPr>
          <p:cNvPr id="325" name="Oval 324"/>
          <p:cNvSpPr/>
          <p:nvPr/>
        </p:nvSpPr>
        <p:spPr>
          <a:xfrm>
            <a:off x="4572000" y="28194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baseline="-25000" smtClean="0">
                <a:solidFill>
                  <a:schemeClr val="bg1"/>
                </a:solidFill>
              </a:rPr>
              <a:t>5</a:t>
            </a:r>
          </a:p>
        </p:txBody>
      </p:sp>
      <p:cxnSp>
        <p:nvCxnSpPr>
          <p:cNvPr id="333" name="Shape 332"/>
          <p:cNvCxnSpPr>
            <a:stCxn id="329" idx="2"/>
            <a:endCxn id="111" idx="1"/>
          </p:cNvCxnSpPr>
          <p:nvPr/>
        </p:nvCxnSpPr>
        <p:spPr>
          <a:xfrm rot="5400000">
            <a:off x="2324100" y="3467100"/>
            <a:ext cx="1600200" cy="152400"/>
          </a:xfrm>
          <a:prstGeom prst="curvedConnector4">
            <a:avLst>
              <a:gd name="adj1" fmla="val 21429"/>
              <a:gd name="adj2" fmla="val 250000"/>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40" name="Shape 332"/>
          <p:cNvCxnSpPr>
            <a:stCxn id="111" idx="3"/>
            <a:endCxn id="348" idx="2"/>
          </p:cNvCxnSpPr>
          <p:nvPr/>
        </p:nvCxnSpPr>
        <p:spPr>
          <a:xfrm flipH="1" flipV="1">
            <a:off x="3733800" y="2743200"/>
            <a:ext cx="228600" cy="1600200"/>
          </a:xfrm>
          <a:prstGeom prst="curvedConnector4">
            <a:avLst>
              <a:gd name="adj1" fmla="val -100000"/>
              <a:gd name="adj2" fmla="val 78571"/>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4" name="Group 352"/>
          <p:cNvGrpSpPr/>
          <p:nvPr/>
        </p:nvGrpSpPr>
        <p:grpSpPr>
          <a:xfrm>
            <a:off x="2895600" y="1600200"/>
            <a:ext cx="1143000" cy="1143000"/>
            <a:chOff x="2895600" y="1600200"/>
            <a:chExt cx="1143000" cy="1143000"/>
          </a:xfrm>
        </p:grpSpPr>
        <p:sp>
          <p:nvSpPr>
            <p:cNvPr id="5" name="Flowchart: Internal Storage 4"/>
            <p:cNvSpPr/>
            <p:nvPr/>
          </p:nvSpPr>
          <p:spPr>
            <a:xfrm>
              <a:off x="2895600" y="1600200"/>
              <a:ext cx="1143000" cy="1143000"/>
            </a:xfrm>
            <a:prstGeom prst="flowChartInternalStorage">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2400" smtClean="0">
                  <a:solidFill>
                    <a:schemeClr val="tx1"/>
                  </a:solidFill>
                </a:rPr>
                <a:t>TLB</a:t>
              </a:r>
              <a:endParaRPr lang="en-US" sz="2400">
                <a:solidFill>
                  <a:schemeClr val="tx1"/>
                </a:solidFill>
              </a:endParaRPr>
            </a:p>
          </p:txBody>
        </p:sp>
        <p:sp>
          <p:nvSpPr>
            <p:cNvPr id="329" name="Rectangle 328"/>
            <p:cNvSpPr/>
            <p:nvPr/>
          </p:nvSpPr>
          <p:spPr>
            <a:xfrm>
              <a:off x="2971800" y="2514600"/>
              <a:ext cx="457200" cy="2286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sp>
          <p:nvSpPr>
            <p:cNvPr id="348" name="Rectangle 347"/>
            <p:cNvSpPr/>
            <p:nvPr/>
          </p:nvSpPr>
          <p:spPr>
            <a:xfrm>
              <a:off x="3505200" y="2514600"/>
              <a:ext cx="457200" cy="2286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grpSp>
      <p:sp>
        <p:nvSpPr>
          <p:cNvPr id="381" name="Wave 380"/>
          <p:cNvSpPr/>
          <p:nvPr/>
        </p:nvSpPr>
        <p:spPr>
          <a:xfrm>
            <a:off x="5181600" y="4038600"/>
            <a:ext cx="2133600" cy="1143000"/>
          </a:xfrm>
          <a:prstGeom prst="wave">
            <a:avLst>
              <a:gd name="adj1" fmla="val 3357"/>
              <a:gd name="adj2" fmla="val 0"/>
            </a:avLst>
          </a:prstGeom>
          <a:ln w="1905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vert="horz" rtlCol="0" anchor="ctr"/>
          <a:lstStyle/>
          <a:p>
            <a:pPr algn="ctr"/>
            <a:r>
              <a:rPr lang="en-US" b="1" smtClean="0">
                <a:solidFill>
                  <a:schemeClr val="tx1"/>
                </a:solidFill>
              </a:rPr>
              <a:t>Operating System’s </a:t>
            </a:r>
          </a:p>
          <a:p>
            <a:pPr algn="ctr"/>
            <a:r>
              <a:rPr lang="en-US" b="1" smtClean="0">
                <a:solidFill>
                  <a:schemeClr val="tx1"/>
                </a:solidFill>
              </a:rPr>
              <a:t>Page Fault Handler</a:t>
            </a: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Virtualized Address</a:t>
            </a:r>
            <a:r>
              <a:rPr lang="en-US" baseline="0" dirty="0" smtClean="0"/>
              <a:t> Spaces</a:t>
            </a:r>
            <a:endParaRPr lang="en-US" dirty="0"/>
          </a:p>
        </p:txBody>
      </p:sp>
      <p:sp>
        <p:nvSpPr>
          <p:cNvPr id="15" name="Down Arrow 14"/>
          <p:cNvSpPr/>
          <p:nvPr/>
        </p:nvSpPr>
        <p:spPr>
          <a:xfrm>
            <a:off x="4352652" y="2362200"/>
            <a:ext cx="457200" cy="533400"/>
          </a:xfrm>
          <a:prstGeom prst="downArrow">
            <a:avLst/>
          </a:prstGeom>
          <a:solidFill>
            <a:schemeClr val="tx1"/>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p:cNvSpPr/>
          <p:nvPr/>
        </p:nvSpPr>
        <p:spPr>
          <a:xfrm>
            <a:off x="1418952" y="1752600"/>
            <a:ext cx="63246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Virtual Address Space</a:t>
            </a:r>
            <a:endParaRPr lang="en-US">
              <a:solidFill>
                <a:schemeClr val="tx1"/>
              </a:solidFill>
            </a:endParaRPr>
          </a:p>
        </p:txBody>
      </p:sp>
      <p:sp>
        <p:nvSpPr>
          <p:cNvPr id="16" name="TextBox 15"/>
          <p:cNvSpPr txBox="1"/>
          <p:nvPr/>
        </p:nvSpPr>
        <p:spPr>
          <a:xfrm>
            <a:off x="1373203" y="1447800"/>
            <a:ext cx="298479" cy="338554"/>
          </a:xfrm>
          <a:prstGeom prst="rect">
            <a:avLst/>
          </a:prstGeom>
          <a:noFill/>
        </p:spPr>
        <p:txBody>
          <a:bodyPr wrap="none" rtlCol="0">
            <a:spAutoFit/>
          </a:bodyPr>
          <a:lstStyle/>
          <a:p>
            <a:r>
              <a:rPr lang="en-US" sz="1600" dirty="0" smtClean="0"/>
              <a:t>0</a:t>
            </a:r>
            <a:endParaRPr lang="en-US" sz="1600" dirty="0"/>
          </a:p>
        </p:txBody>
      </p:sp>
      <p:sp>
        <p:nvSpPr>
          <p:cNvPr id="17" name="TextBox 16"/>
          <p:cNvSpPr txBox="1"/>
          <p:nvPr/>
        </p:nvSpPr>
        <p:spPr>
          <a:xfrm>
            <a:off x="7227779" y="1447800"/>
            <a:ext cx="595036" cy="338554"/>
          </a:xfrm>
          <a:prstGeom prst="rect">
            <a:avLst/>
          </a:prstGeom>
          <a:noFill/>
        </p:spPr>
        <p:txBody>
          <a:bodyPr wrap="none" rtlCol="0">
            <a:spAutoFit/>
          </a:bodyPr>
          <a:lstStyle/>
          <a:p>
            <a:r>
              <a:rPr lang="en-US" sz="1600" dirty="0" smtClean="0"/>
              <a:t>4GB</a:t>
            </a:r>
            <a:endParaRPr lang="en-US" sz="1600" dirty="0"/>
          </a:p>
        </p:txBody>
      </p:sp>
      <p:sp>
        <p:nvSpPr>
          <p:cNvPr id="5" name="Rectangle 4"/>
          <p:cNvSpPr/>
          <p:nvPr/>
        </p:nvSpPr>
        <p:spPr>
          <a:xfrm>
            <a:off x="1396898" y="2971800"/>
            <a:ext cx="6368708"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Physical Address Space</a:t>
            </a:r>
            <a:endParaRPr lang="en-US">
              <a:solidFill>
                <a:schemeClr val="tx1"/>
              </a:solidFill>
            </a:endParaRPr>
          </a:p>
        </p:txBody>
      </p:sp>
      <p:sp>
        <p:nvSpPr>
          <p:cNvPr id="18" name="TextBox 17"/>
          <p:cNvSpPr txBox="1"/>
          <p:nvPr/>
        </p:nvSpPr>
        <p:spPr>
          <a:xfrm>
            <a:off x="1436731" y="2667000"/>
            <a:ext cx="298479" cy="338554"/>
          </a:xfrm>
          <a:prstGeom prst="rect">
            <a:avLst/>
          </a:prstGeom>
          <a:noFill/>
        </p:spPr>
        <p:txBody>
          <a:bodyPr wrap="none" rtlCol="0">
            <a:spAutoFit/>
          </a:bodyPr>
          <a:lstStyle/>
          <a:p>
            <a:r>
              <a:rPr lang="en-US" sz="1600" dirty="0" smtClean="0"/>
              <a:t>0</a:t>
            </a:r>
            <a:endParaRPr lang="en-US" sz="1600" dirty="0"/>
          </a:p>
        </p:txBody>
      </p:sp>
      <p:sp>
        <p:nvSpPr>
          <p:cNvPr id="12" name="Down Arrow 11"/>
          <p:cNvSpPr/>
          <p:nvPr/>
        </p:nvSpPr>
        <p:spPr>
          <a:xfrm>
            <a:off x="4352652" y="3581400"/>
            <a:ext cx="457200" cy="533400"/>
          </a:xfrm>
          <a:prstGeom prst="downArrow">
            <a:avLst/>
          </a:prstGeom>
          <a:solidFill>
            <a:schemeClr val="tx1"/>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1420860" y="4191000"/>
            <a:ext cx="6320784"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Machine Address Space</a:t>
            </a:r>
            <a:endParaRPr lang="en-US">
              <a:solidFill>
                <a:schemeClr val="tx1"/>
              </a:solidFill>
            </a:endParaRPr>
          </a:p>
        </p:txBody>
      </p:sp>
      <p:sp>
        <p:nvSpPr>
          <p:cNvPr id="20" name="TextBox 19"/>
          <p:cNvSpPr txBox="1"/>
          <p:nvPr/>
        </p:nvSpPr>
        <p:spPr>
          <a:xfrm>
            <a:off x="1438091" y="3886200"/>
            <a:ext cx="298480" cy="338554"/>
          </a:xfrm>
          <a:prstGeom prst="rect">
            <a:avLst/>
          </a:prstGeom>
          <a:noFill/>
        </p:spPr>
        <p:txBody>
          <a:bodyPr wrap="none" rtlCol="0">
            <a:spAutoFit/>
          </a:bodyPr>
          <a:lstStyle/>
          <a:p>
            <a:r>
              <a:rPr lang="en-US" sz="1600" dirty="0" smtClean="0"/>
              <a:t>0</a:t>
            </a:r>
            <a:endParaRPr lang="en-US" sz="1600" dirty="0"/>
          </a:p>
        </p:txBody>
      </p:sp>
      <p:sp>
        <p:nvSpPr>
          <p:cNvPr id="22" name="TextBox 21"/>
          <p:cNvSpPr txBox="1"/>
          <p:nvPr/>
        </p:nvSpPr>
        <p:spPr>
          <a:xfrm>
            <a:off x="4784891" y="2438400"/>
            <a:ext cx="1810880" cy="338554"/>
          </a:xfrm>
          <a:prstGeom prst="rect">
            <a:avLst/>
          </a:prstGeom>
          <a:noFill/>
        </p:spPr>
        <p:txBody>
          <a:bodyPr wrap="none" rtlCol="0">
            <a:spAutoFit/>
          </a:bodyPr>
          <a:lstStyle/>
          <a:p>
            <a:r>
              <a:rPr lang="en-US" sz="1600" dirty="0" smtClean="0"/>
              <a:t>Guest Page Table</a:t>
            </a:r>
            <a:endParaRPr lang="en-US" sz="1600" dirty="0"/>
          </a:p>
        </p:txBody>
      </p:sp>
      <p:sp>
        <p:nvSpPr>
          <p:cNvPr id="23" name="TextBox 22"/>
          <p:cNvSpPr txBox="1"/>
          <p:nvPr/>
        </p:nvSpPr>
        <p:spPr>
          <a:xfrm>
            <a:off x="4823042" y="3657600"/>
            <a:ext cx="1576072" cy="338554"/>
          </a:xfrm>
          <a:prstGeom prst="rect">
            <a:avLst/>
          </a:prstGeom>
          <a:noFill/>
        </p:spPr>
        <p:txBody>
          <a:bodyPr wrap="none" rtlCol="0">
            <a:spAutoFit/>
          </a:bodyPr>
          <a:lstStyle/>
          <a:p>
            <a:r>
              <a:rPr lang="en-US" sz="1600" dirty="0" smtClean="0"/>
              <a:t>VMM </a:t>
            </a:r>
            <a:r>
              <a:rPr lang="en-US" sz="1600" dirty="0" err="1" smtClean="0"/>
              <a:t>PhysMap</a:t>
            </a:r>
            <a:endParaRPr lang="en-US" sz="1600" dirty="0"/>
          </a:p>
        </p:txBody>
      </p:sp>
      <p:sp>
        <p:nvSpPr>
          <p:cNvPr id="25" name="TextBox 24"/>
          <p:cNvSpPr txBox="1"/>
          <p:nvPr/>
        </p:nvSpPr>
        <p:spPr>
          <a:xfrm>
            <a:off x="7227779" y="2667000"/>
            <a:ext cx="595036" cy="338554"/>
          </a:xfrm>
          <a:prstGeom prst="rect">
            <a:avLst/>
          </a:prstGeom>
          <a:noFill/>
        </p:spPr>
        <p:txBody>
          <a:bodyPr wrap="none" rtlCol="0">
            <a:spAutoFit/>
          </a:bodyPr>
          <a:lstStyle/>
          <a:p>
            <a:r>
              <a:rPr lang="en-US" sz="1600" dirty="0" smtClean="0"/>
              <a:t>4GB</a:t>
            </a:r>
            <a:endParaRPr lang="en-US" sz="1600" dirty="0"/>
          </a:p>
        </p:txBody>
      </p:sp>
      <p:sp>
        <p:nvSpPr>
          <p:cNvPr id="26" name="TextBox 25"/>
          <p:cNvSpPr txBox="1"/>
          <p:nvPr/>
        </p:nvSpPr>
        <p:spPr>
          <a:xfrm>
            <a:off x="7227779" y="3886200"/>
            <a:ext cx="595036" cy="338554"/>
          </a:xfrm>
          <a:prstGeom prst="rect">
            <a:avLst/>
          </a:prstGeom>
          <a:noFill/>
        </p:spPr>
        <p:txBody>
          <a:bodyPr wrap="none" rtlCol="0">
            <a:spAutoFit/>
          </a:bodyPr>
          <a:lstStyle/>
          <a:p>
            <a:r>
              <a:rPr lang="en-US" sz="1600" dirty="0" smtClean="0"/>
              <a:t>4GB</a:t>
            </a:r>
            <a:endParaRPr lang="en-US" sz="1600" dirty="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Virtualized Address</a:t>
            </a:r>
            <a:r>
              <a:rPr lang="en-US" baseline="0" dirty="0" smtClean="0"/>
              <a:t> Spaces</a:t>
            </a:r>
            <a:r>
              <a:rPr lang="en-US" dirty="0" smtClean="0"/>
              <a:t> w/ Shadow Page Tables</a:t>
            </a:r>
            <a:endParaRPr lang="en-US" dirty="0"/>
          </a:p>
        </p:txBody>
      </p:sp>
      <p:sp>
        <p:nvSpPr>
          <p:cNvPr id="15" name="Down Arrow 14"/>
          <p:cNvSpPr/>
          <p:nvPr/>
        </p:nvSpPr>
        <p:spPr>
          <a:xfrm>
            <a:off x="4352652" y="2362200"/>
            <a:ext cx="457200" cy="533400"/>
          </a:xfrm>
          <a:prstGeom prst="downArrow">
            <a:avLst/>
          </a:prstGeom>
          <a:solidFill>
            <a:schemeClr val="tx1"/>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p:cNvSpPr/>
          <p:nvPr/>
        </p:nvSpPr>
        <p:spPr>
          <a:xfrm>
            <a:off x="1418952" y="1752600"/>
            <a:ext cx="63246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Virtual Address Space</a:t>
            </a:r>
            <a:endParaRPr lang="en-US">
              <a:solidFill>
                <a:schemeClr val="tx1"/>
              </a:solidFill>
            </a:endParaRPr>
          </a:p>
        </p:txBody>
      </p:sp>
      <p:sp>
        <p:nvSpPr>
          <p:cNvPr id="16" name="TextBox 15"/>
          <p:cNvSpPr txBox="1"/>
          <p:nvPr/>
        </p:nvSpPr>
        <p:spPr>
          <a:xfrm>
            <a:off x="1373203" y="1447800"/>
            <a:ext cx="298479" cy="338554"/>
          </a:xfrm>
          <a:prstGeom prst="rect">
            <a:avLst/>
          </a:prstGeom>
          <a:noFill/>
        </p:spPr>
        <p:txBody>
          <a:bodyPr wrap="none" rtlCol="0">
            <a:spAutoFit/>
          </a:bodyPr>
          <a:lstStyle/>
          <a:p>
            <a:r>
              <a:rPr lang="en-US" sz="1600" dirty="0" smtClean="0"/>
              <a:t>0</a:t>
            </a:r>
            <a:endParaRPr lang="en-US" sz="1600" dirty="0"/>
          </a:p>
        </p:txBody>
      </p:sp>
      <p:sp>
        <p:nvSpPr>
          <p:cNvPr id="17" name="TextBox 16"/>
          <p:cNvSpPr txBox="1"/>
          <p:nvPr/>
        </p:nvSpPr>
        <p:spPr>
          <a:xfrm>
            <a:off x="7227779" y="1447800"/>
            <a:ext cx="595036" cy="338554"/>
          </a:xfrm>
          <a:prstGeom prst="rect">
            <a:avLst/>
          </a:prstGeom>
          <a:noFill/>
        </p:spPr>
        <p:txBody>
          <a:bodyPr wrap="none" rtlCol="0">
            <a:spAutoFit/>
          </a:bodyPr>
          <a:lstStyle/>
          <a:p>
            <a:r>
              <a:rPr lang="en-US" sz="1600" dirty="0" smtClean="0"/>
              <a:t>4GB</a:t>
            </a:r>
            <a:endParaRPr lang="en-US" sz="1600" dirty="0"/>
          </a:p>
        </p:txBody>
      </p:sp>
      <p:sp>
        <p:nvSpPr>
          <p:cNvPr id="5" name="Rectangle 4"/>
          <p:cNvSpPr/>
          <p:nvPr/>
        </p:nvSpPr>
        <p:spPr>
          <a:xfrm>
            <a:off x="1396898" y="2971800"/>
            <a:ext cx="6368708"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Physical Address Space</a:t>
            </a:r>
            <a:endParaRPr lang="en-US">
              <a:solidFill>
                <a:schemeClr val="tx1"/>
              </a:solidFill>
            </a:endParaRPr>
          </a:p>
        </p:txBody>
      </p:sp>
      <p:sp>
        <p:nvSpPr>
          <p:cNvPr id="18" name="TextBox 17"/>
          <p:cNvSpPr txBox="1"/>
          <p:nvPr/>
        </p:nvSpPr>
        <p:spPr>
          <a:xfrm>
            <a:off x="1436731" y="2667000"/>
            <a:ext cx="298479" cy="338554"/>
          </a:xfrm>
          <a:prstGeom prst="rect">
            <a:avLst/>
          </a:prstGeom>
          <a:noFill/>
        </p:spPr>
        <p:txBody>
          <a:bodyPr wrap="none" rtlCol="0">
            <a:spAutoFit/>
          </a:bodyPr>
          <a:lstStyle/>
          <a:p>
            <a:r>
              <a:rPr lang="en-US" sz="1600" dirty="0" smtClean="0"/>
              <a:t>0</a:t>
            </a:r>
            <a:endParaRPr lang="en-US" sz="1600" dirty="0"/>
          </a:p>
        </p:txBody>
      </p:sp>
      <p:sp>
        <p:nvSpPr>
          <p:cNvPr id="12" name="Down Arrow 11"/>
          <p:cNvSpPr/>
          <p:nvPr/>
        </p:nvSpPr>
        <p:spPr>
          <a:xfrm>
            <a:off x="4352652" y="3581400"/>
            <a:ext cx="457200" cy="533400"/>
          </a:xfrm>
          <a:prstGeom prst="downArrow">
            <a:avLst/>
          </a:prstGeom>
          <a:solidFill>
            <a:schemeClr val="tx1"/>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1420860" y="4191000"/>
            <a:ext cx="6320784"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Machine Address Space</a:t>
            </a:r>
            <a:endParaRPr lang="en-US">
              <a:solidFill>
                <a:schemeClr val="tx1"/>
              </a:solidFill>
            </a:endParaRPr>
          </a:p>
        </p:txBody>
      </p:sp>
      <p:sp>
        <p:nvSpPr>
          <p:cNvPr id="20" name="TextBox 19"/>
          <p:cNvSpPr txBox="1"/>
          <p:nvPr/>
        </p:nvSpPr>
        <p:spPr>
          <a:xfrm>
            <a:off x="1438091" y="3886200"/>
            <a:ext cx="298480" cy="338554"/>
          </a:xfrm>
          <a:prstGeom prst="rect">
            <a:avLst/>
          </a:prstGeom>
          <a:noFill/>
        </p:spPr>
        <p:txBody>
          <a:bodyPr wrap="none" rtlCol="0">
            <a:spAutoFit/>
          </a:bodyPr>
          <a:lstStyle/>
          <a:p>
            <a:r>
              <a:rPr lang="en-US" sz="1600" dirty="0" smtClean="0"/>
              <a:t>0</a:t>
            </a:r>
            <a:endParaRPr lang="en-US" sz="1600" dirty="0"/>
          </a:p>
        </p:txBody>
      </p:sp>
      <p:sp>
        <p:nvSpPr>
          <p:cNvPr id="22" name="TextBox 21"/>
          <p:cNvSpPr txBox="1"/>
          <p:nvPr/>
        </p:nvSpPr>
        <p:spPr>
          <a:xfrm>
            <a:off x="4784891" y="2438400"/>
            <a:ext cx="1810880" cy="338554"/>
          </a:xfrm>
          <a:prstGeom prst="rect">
            <a:avLst/>
          </a:prstGeom>
          <a:noFill/>
        </p:spPr>
        <p:txBody>
          <a:bodyPr wrap="none" rtlCol="0">
            <a:spAutoFit/>
          </a:bodyPr>
          <a:lstStyle/>
          <a:p>
            <a:r>
              <a:rPr lang="en-US" sz="1600" dirty="0" smtClean="0"/>
              <a:t>Guest Page Table</a:t>
            </a:r>
            <a:endParaRPr lang="en-US" sz="1600" dirty="0"/>
          </a:p>
        </p:txBody>
      </p:sp>
      <p:sp>
        <p:nvSpPr>
          <p:cNvPr id="23" name="TextBox 22"/>
          <p:cNvSpPr txBox="1"/>
          <p:nvPr/>
        </p:nvSpPr>
        <p:spPr>
          <a:xfrm>
            <a:off x="4823042" y="3657600"/>
            <a:ext cx="1576072" cy="338554"/>
          </a:xfrm>
          <a:prstGeom prst="rect">
            <a:avLst/>
          </a:prstGeom>
          <a:noFill/>
        </p:spPr>
        <p:txBody>
          <a:bodyPr wrap="none" rtlCol="0">
            <a:spAutoFit/>
          </a:bodyPr>
          <a:lstStyle/>
          <a:p>
            <a:r>
              <a:rPr lang="en-US" sz="1600" dirty="0" smtClean="0"/>
              <a:t>VMM </a:t>
            </a:r>
            <a:r>
              <a:rPr lang="en-US" sz="1600" dirty="0" err="1" smtClean="0"/>
              <a:t>PhysMap</a:t>
            </a:r>
            <a:endParaRPr lang="en-US" sz="1600" dirty="0"/>
          </a:p>
        </p:txBody>
      </p:sp>
      <p:sp>
        <p:nvSpPr>
          <p:cNvPr id="25" name="TextBox 24"/>
          <p:cNvSpPr txBox="1"/>
          <p:nvPr/>
        </p:nvSpPr>
        <p:spPr>
          <a:xfrm>
            <a:off x="7227779" y="2667000"/>
            <a:ext cx="595036" cy="338554"/>
          </a:xfrm>
          <a:prstGeom prst="rect">
            <a:avLst/>
          </a:prstGeom>
          <a:noFill/>
        </p:spPr>
        <p:txBody>
          <a:bodyPr wrap="none" rtlCol="0">
            <a:spAutoFit/>
          </a:bodyPr>
          <a:lstStyle/>
          <a:p>
            <a:r>
              <a:rPr lang="en-US" sz="1600" dirty="0" smtClean="0"/>
              <a:t>4GB</a:t>
            </a:r>
            <a:endParaRPr lang="en-US" sz="1600" dirty="0"/>
          </a:p>
        </p:txBody>
      </p:sp>
      <p:sp>
        <p:nvSpPr>
          <p:cNvPr id="26" name="TextBox 25"/>
          <p:cNvSpPr txBox="1"/>
          <p:nvPr/>
        </p:nvSpPr>
        <p:spPr>
          <a:xfrm>
            <a:off x="7227779" y="3886200"/>
            <a:ext cx="595036" cy="338554"/>
          </a:xfrm>
          <a:prstGeom prst="rect">
            <a:avLst/>
          </a:prstGeom>
          <a:noFill/>
        </p:spPr>
        <p:txBody>
          <a:bodyPr wrap="none" rtlCol="0">
            <a:spAutoFit/>
          </a:bodyPr>
          <a:lstStyle/>
          <a:p>
            <a:r>
              <a:rPr lang="en-US" sz="1600" dirty="0" smtClean="0"/>
              <a:t>4GB</a:t>
            </a:r>
            <a:endParaRPr lang="en-US" sz="1600" dirty="0"/>
          </a:p>
        </p:txBody>
      </p:sp>
      <p:sp>
        <p:nvSpPr>
          <p:cNvPr id="31" name="Down Arrow 30"/>
          <p:cNvSpPr/>
          <p:nvPr/>
        </p:nvSpPr>
        <p:spPr>
          <a:xfrm>
            <a:off x="2133600" y="2362200"/>
            <a:ext cx="1371600" cy="1752600"/>
          </a:xfrm>
          <a:prstGeom prst="downArrow">
            <a:avLst>
              <a:gd name="adj1" fmla="val 50000"/>
              <a:gd name="adj2" fmla="val 30444"/>
            </a:avLst>
          </a:prstGeom>
          <a:solidFill>
            <a:srgbClr val="C00000"/>
          </a:solidFill>
          <a:ln w="9525">
            <a:no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r>
              <a:rPr lang="en-US" sz="1600" b="1" dirty="0" smtClean="0">
                <a:solidFill>
                  <a:schemeClr val="bg1"/>
                </a:solidFill>
              </a:rPr>
              <a:t>Shadow</a:t>
            </a:r>
          </a:p>
          <a:p>
            <a:pPr algn="ctr"/>
            <a:r>
              <a:rPr lang="en-US" sz="1600" b="1" dirty="0" smtClean="0">
                <a:solidFill>
                  <a:schemeClr val="bg1"/>
                </a:solidFill>
              </a:rPr>
              <a:t>Page Table</a:t>
            </a: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Virtualized Address Translation w/ Shadow Page Tables</a:t>
            </a:r>
            <a:endParaRPr lang="en-US" dirty="0"/>
          </a:p>
        </p:txBody>
      </p:sp>
      <p:sp>
        <p:nvSpPr>
          <p:cNvPr id="25" name="Right Arrow 24"/>
          <p:cNvSpPr/>
          <p:nvPr/>
        </p:nvSpPr>
        <p:spPr>
          <a:xfrm>
            <a:off x="838200" y="1676400"/>
            <a:ext cx="1981200" cy="990600"/>
          </a:xfrm>
          <a:prstGeom prst="rightArrow">
            <a:avLst/>
          </a:prstGeom>
          <a:solidFill>
            <a:schemeClr val="tx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Virtual Address</a:t>
            </a:r>
          </a:p>
        </p:txBody>
      </p:sp>
      <p:sp>
        <p:nvSpPr>
          <p:cNvPr id="26" name="Right Arrow 25"/>
          <p:cNvSpPr/>
          <p:nvPr/>
        </p:nvSpPr>
        <p:spPr>
          <a:xfrm>
            <a:off x="4191000" y="1676400"/>
            <a:ext cx="1981200" cy="990600"/>
          </a:xfrm>
          <a:prstGeom prst="rightArrow">
            <a:avLst/>
          </a:prstGeom>
          <a:solidFill>
            <a:schemeClr val="tx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Machine Address</a:t>
            </a:r>
          </a:p>
        </p:txBody>
      </p:sp>
      <p:cxnSp>
        <p:nvCxnSpPr>
          <p:cNvPr id="92" name="Shape 91"/>
          <p:cNvCxnSpPr/>
          <p:nvPr/>
        </p:nvCxnSpPr>
        <p:spPr>
          <a:xfrm rot="5400000" flipH="1" flipV="1">
            <a:off x="3771900" y="4305300"/>
            <a:ext cx="1143000" cy="1676400"/>
          </a:xfrm>
          <a:prstGeom prst="curvedConnector4">
            <a:avLst>
              <a:gd name="adj1" fmla="val -20000"/>
              <a:gd name="adj2" fmla="val 63636"/>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Shape 91"/>
          <p:cNvCxnSpPr/>
          <p:nvPr/>
        </p:nvCxnSpPr>
        <p:spPr>
          <a:xfrm>
            <a:off x="6096000" y="4572000"/>
            <a:ext cx="762000" cy="1588"/>
          </a:xfrm>
          <a:prstGeom prst="curvedConnector3">
            <a:avLst>
              <a:gd name="adj1" fmla="val 5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8" name="Shape 91"/>
          <p:cNvCxnSpPr/>
          <p:nvPr/>
        </p:nvCxnSpPr>
        <p:spPr>
          <a:xfrm flipH="1">
            <a:off x="3962400" y="4572000"/>
            <a:ext cx="3810000" cy="1588"/>
          </a:xfrm>
          <a:prstGeom prst="curvedConnector5">
            <a:avLst>
              <a:gd name="adj1" fmla="val -14800"/>
              <a:gd name="adj2" fmla="val -111324909"/>
              <a:gd name="adj3" fmla="val 796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151"/>
          <p:cNvGrpSpPr/>
          <p:nvPr/>
        </p:nvGrpSpPr>
        <p:grpSpPr>
          <a:xfrm>
            <a:off x="3048000" y="3429000"/>
            <a:ext cx="914400" cy="2290465"/>
            <a:chOff x="3048000" y="3352800"/>
            <a:chExt cx="914400" cy="2290465"/>
          </a:xfrm>
        </p:grpSpPr>
        <p:sp>
          <p:nvSpPr>
            <p:cNvPr id="7" name="Rectangle 6"/>
            <p:cNvSpPr/>
            <p:nvPr/>
          </p:nvSpPr>
          <p:spPr>
            <a:xfrm>
              <a:off x="3048000" y="3352800"/>
              <a:ext cx="914400" cy="2286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sp>
          <p:nvSpPr>
            <p:cNvPr id="111" name="Rectangle 110"/>
            <p:cNvSpPr/>
            <p:nvPr/>
          </p:nvSpPr>
          <p:spPr>
            <a:xfrm>
              <a:off x="3048000" y="3352800"/>
              <a:ext cx="914400" cy="1828800"/>
            </a:xfrm>
            <a:prstGeom prst="rect">
              <a:avLst/>
            </a:prstGeom>
            <a:no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9" name="Straight Connector 8"/>
            <p:cNvCxnSpPr/>
            <p:nvPr/>
          </p:nvCxnSpPr>
          <p:spPr>
            <a:xfrm>
              <a:off x="3048000" y="3581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48000" y="3810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48000" y="4038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48000" y="42672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48000" y="44958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48000" y="4724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4953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48000" y="5181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76236" y="5181600"/>
              <a:ext cx="857927" cy="461665"/>
            </a:xfrm>
            <a:prstGeom prst="rect">
              <a:avLst/>
            </a:prstGeom>
            <a:noFill/>
          </p:spPr>
          <p:txBody>
            <a:bodyPr wrap="none" rtlCol="0">
              <a:spAutoFit/>
            </a:bodyPr>
            <a:lstStyle/>
            <a:p>
              <a:pPr algn="ctr"/>
              <a:r>
                <a:rPr lang="en-US" sz="1000" b="1" dirty="0" smtClean="0"/>
                <a:t>Shadow</a:t>
              </a:r>
            </a:p>
            <a:p>
              <a:pPr algn="ctr"/>
              <a:r>
                <a:rPr lang="en-US" sz="1000" b="1" dirty="0" smtClean="0"/>
                <a:t>Page Table</a:t>
              </a:r>
            </a:p>
          </p:txBody>
        </p:sp>
      </p:grpSp>
      <p:grpSp>
        <p:nvGrpSpPr>
          <p:cNvPr id="4" name="Group 146"/>
          <p:cNvGrpSpPr/>
          <p:nvPr/>
        </p:nvGrpSpPr>
        <p:grpSpPr>
          <a:xfrm>
            <a:off x="5181600" y="3429000"/>
            <a:ext cx="914400" cy="2290465"/>
            <a:chOff x="5181600" y="3352800"/>
            <a:chExt cx="914400" cy="2290465"/>
          </a:xfrm>
        </p:grpSpPr>
        <p:sp>
          <p:nvSpPr>
            <p:cNvPr id="123" name="Rectangle 122"/>
            <p:cNvSpPr/>
            <p:nvPr/>
          </p:nvSpPr>
          <p:spPr>
            <a:xfrm>
              <a:off x="5181600" y="3352800"/>
              <a:ext cx="914400" cy="2286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sp>
          <p:nvSpPr>
            <p:cNvPr id="124" name="Rectangle 123"/>
            <p:cNvSpPr/>
            <p:nvPr/>
          </p:nvSpPr>
          <p:spPr>
            <a:xfrm>
              <a:off x="5181600" y="3352800"/>
              <a:ext cx="914400" cy="685800"/>
            </a:xfrm>
            <a:prstGeom prst="rect">
              <a:avLst/>
            </a:prstGeom>
            <a:no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125" name="Straight Connector 124"/>
            <p:cNvCxnSpPr/>
            <p:nvPr/>
          </p:nvCxnSpPr>
          <p:spPr>
            <a:xfrm>
              <a:off x="5181600" y="3581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5181600" y="3810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181600" y="4038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181600" y="42672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5181600" y="44958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5181600" y="4724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5181600" y="4953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181600" y="5181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5209837" y="5181600"/>
              <a:ext cx="857927" cy="461665"/>
            </a:xfrm>
            <a:prstGeom prst="rect">
              <a:avLst/>
            </a:prstGeom>
            <a:noFill/>
          </p:spPr>
          <p:txBody>
            <a:bodyPr wrap="none" rtlCol="0">
              <a:spAutoFit/>
            </a:bodyPr>
            <a:lstStyle/>
            <a:p>
              <a:pPr algn="ctr"/>
              <a:r>
                <a:rPr lang="en-US" sz="1000" b="1" dirty="0" smtClean="0"/>
                <a:t>Guest</a:t>
              </a:r>
            </a:p>
            <a:p>
              <a:pPr algn="ctr"/>
              <a:r>
                <a:rPr lang="en-US" sz="1000" b="1" dirty="0" smtClean="0"/>
                <a:t>Page Table</a:t>
              </a:r>
            </a:p>
          </p:txBody>
        </p:sp>
      </p:grpSp>
      <p:grpSp>
        <p:nvGrpSpPr>
          <p:cNvPr id="6" name="Group 147"/>
          <p:cNvGrpSpPr/>
          <p:nvPr/>
        </p:nvGrpSpPr>
        <p:grpSpPr>
          <a:xfrm>
            <a:off x="6858000" y="3429000"/>
            <a:ext cx="914400" cy="2286000"/>
            <a:chOff x="6858000" y="3352800"/>
            <a:chExt cx="914400" cy="2286000"/>
          </a:xfrm>
        </p:grpSpPr>
        <p:sp>
          <p:nvSpPr>
            <p:cNvPr id="135" name="Rectangle 134"/>
            <p:cNvSpPr/>
            <p:nvPr/>
          </p:nvSpPr>
          <p:spPr>
            <a:xfrm>
              <a:off x="6858000" y="3352800"/>
              <a:ext cx="914400" cy="2286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sp>
          <p:nvSpPr>
            <p:cNvPr id="136" name="Rectangle 135"/>
            <p:cNvSpPr/>
            <p:nvPr/>
          </p:nvSpPr>
          <p:spPr>
            <a:xfrm>
              <a:off x="6858000" y="3352800"/>
              <a:ext cx="914400" cy="685800"/>
            </a:xfrm>
            <a:prstGeom prst="rect">
              <a:avLst/>
            </a:prstGeom>
            <a:no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137" name="Straight Connector 136"/>
            <p:cNvCxnSpPr/>
            <p:nvPr/>
          </p:nvCxnSpPr>
          <p:spPr>
            <a:xfrm>
              <a:off x="6858000" y="3581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6858000" y="3810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6858000" y="4038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6858000" y="42672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6858000" y="44958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6858000" y="4724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6858000" y="4953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6858000" y="5181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6915091" y="5257800"/>
              <a:ext cx="800219" cy="369332"/>
            </a:xfrm>
            <a:prstGeom prst="rect">
              <a:avLst/>
            </a:prstGeom>
            <a:noFill/>
          </p:spPr>
          <p:txBody>
            <a:bodyPr wrap="none" rtlCol="0">
              <a:spAutoFit/>
            </a:bodyPr>
            <a:lstStyle/>
            <a:p>
              <a:pPr algn="ctr"/>
              <a:r>
                <a:rPr lang="en-US" sz="1800" b="1" dirty="0" err="1" smtClean="0"/>
                <a:t>PMap</a:t>
              </a:r>
              <a:endParaRPr lang="en-US" sz="1800" b="1" dirty="0" smtClean="0"/>
            </a:p>
          </p:txBody>
        </p:sp>
      </p:grpSp>
      <p:sp>
        <p:nvSpPr>
          <p:cNvPr id="313" name="Oval 312"/>
          <p:cNvSpPr/>
          <p:nvPr/>
        </p:nvSpPr>
        <p:spPr>
          <a:xfrm>
            <a:off x="2133600" y="28194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1</a:t>
            </a:r>
          </a:p>
        </p:txBody>
      </p:sp>
      <p:sp>
        <p:nvSpPr>
          <p:cNvPr id="314" name="Oval 313"/>
          <p:cNvSpPr/>
          <p:nvPr/>
        </p:nvSpPr>
        <p:spPr>
          <a:xfrm>
            <a:off x="4191000" y="28194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2</a:t>
            </a:r>
          </a:p>
        </p:txBody>
      </p:sp>
      <p:sp>
        <p:nvSpPr>
          <p:cNvPr id="315" name="Oval 314"/>
          <p:cNvSpPr/>
          <p:nvPr/>
        </p:nvSpPr>
        <p:spPr>
          <a:xfrm>
            <a:off x="4419600" y="57150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2</a:t>
            </a:r>
          </a:p>
        </p:txBody>
      </p:sp>
      <p:sp>
        <p:nvSpPr>
          <p:cNvPr id="316" name="Oval 315"/>
          <p:cNvSpPr/>
          <p:nvPr/>
        </p:nvSpPr>
        <p:spPr>
          <a:xfrm>
            <a:off x="6324600" y="41910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3</a:t>
            </a:r>
          </a:p>
        </p:txBody>
      </p:sp>
      <p:sp>
        <p:nvSpPr>
          <p:cNvPr id="317" name="Oval 316"/>
          <p:cNvSpPr/>
          <p:nvPr/>
        </p:nvSpPr>
        <p:spPr>
          <a:xfrm>
            <a:off x="7620000" y="26670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4</a:t>
            </a:r>
          </a:p>
        </p:txBody>
      </p:sp>
      <p:sp>
        <p:nvSpPr>
          <p:cNvPr id="319" name="Oval 318"/>
          <p:cNvSpPr/>
          <p:nvPr/>
        </p:nvSpPr>
        <p:spPr>
          <a:xfrm>
            <a:off x="2514600" y="28194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5</a:t>
            </a:r>
          </a:p>
        </p:txBody>
      </p:sp>
      <p:cxnSp>
        <p:nvCxnSpPr>
          <p:cNvPr id="320" name="Shape 91"/>
          <p:cNvCxnSpPr>
            <a:stCxn id="123" idx="3"/>
            <a:endCxn id="324" idx="0"/>
          </p:cNvCxnSpPr>
          <p:nvPr/>
        </p:nvCxnSpPr>
        <p:spPr>
          <a:xfrm>
            <a:off x="6096000" y="4572000"/>
            <a:ext cx="457200" cy="762000"/>
          </a:xfrm>
          <a:prstGeom prst="curvedConnector2">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4" name="Oval 323"/>
          <p:cNvSpPr/>
          <p:nvPr/>
        </p:nvSpPr>
        <p:spPr>
          <a:xfrm>
            <a:off x="6400800" y="53340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3</a:t>
            </a:r>
          </a:p>
        </p:txBody>
      </p:sp>
      <p:sp>
        <p:nvSpPr>
          <p:cNvPr id="325" name="Oval 324"/>
          <p:cNvSpPr/>
          <p:nvPr/>
        </p:nvSpPr>
        <p:spPr>
          <a:xfrm>
            <a:off x="4572000" y="28194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6</a:t>
            </a:r>
          </a:p>
        </p:txBody>
      </p:sp>
      <p:cxnSp>
        <p:nvCxnSpPr>
          <p:cNvPr id="333" name="Shape 332"/>
          <p:cNvCxnSpPr>
            <a:stCxn id="329" idx="2"/>
            <a:endCxn id="111" idx="1"/>
          </p:cNvCxnSpPr>
          <p:nvPr/>
        </p:nvCxnSpPr>
        <p:spPr>
          <a:xfrm rot="5400000">
            <a:off x="2324100" y="3467100"/>
            <a:ext cx="1600200" cy="152400"/>
          </a:xfrm>
          <a:prstGeom prst="curvedConnector4">
            <a:avLst>
              <a:gd name="adj1" fmla="val 21429"/>
              <a:gd name="adj2" fmla="val 250000"/>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40" name="Shape 332"/>
          <p:cNvCxnSpPr>
            <a:stCxn id="111" idx="3"/>
            <a:endCxn id="348" idx="2"/>
          </p:cNvCxnSpPr>
          <p:nvPr/>
        </p:nvCxnSpPr>
        <p:spPr>
          <a:xfrm flipH="1" flipV="1">
            <a:off x="3733800" y="2743200"/>
            <a:ext cx="228600" cy="1600200"/>
          </a:xfrm>
          <a:prstGeom prst="curvedConnector4">
            <a:avLst>
              <a:gd name="adj1" fmla="val -100000"/>
              <a:gd name="adj2" fmla="val 78571"/>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8" name="Group 352"/>
          <p:cNvGrpSpPr/>
          <p:nvPr/>
        </p:nvGrpSpPr>
        <p:grpSpPr>
          <a:xfrm>
            <a:off x="2895600" y="1600200"/>
            <a:ext cx="1143000" cy="1143000"/>
            <a:chOff x="2895600" y="1600200"/>
            <a:chExt cx="1143000" cy="1143000"/>
          </a:xfrm>
        </p:grpSpPr>
        <p:sp>
          <p:nvSpPr>
            <p:cNvPr id="5" name="Flowchart: Internal Storage 4"/>
            <p:cNvSpPr/>
            <p:nvPr/>
          </p:nvSpPr>
          <p:spPr>
            <a:xfrm>
              <a:off x="2895600" y="1600200"/>
              <a:ext cx="1143000" cy="1143000"/>
            </a:xfrm>
            <a:prstGeom prst="flowChartInternalStorage">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2400" smtClean="0">
                  <a:solidFill>
                    <a:schemeClr val="tx1"/>
                  </a:solidFill>
                </a:rPr>
                <a:t>TLB</a:t>
              </a:r>
              <a:endParaRPr lang="en-US" sz="2400">
                <a:solidFill>
                  <a:schemeClr val="tx1"/>
                </a:solidFill>
              </a:endParaRPr>
            </a:p>
          </p:txBody>
        </p:sp>
        <p:sp>
          <p:nvSpPr>
            <p:cNvPr id="329" name="Rectangle 328"/>
            <p:cNvSpPr/>
            <p:nvPr/>
          </p:nvSpPr>
          <p:spPr>
            <a:xfrm>
              <a:off x="2971800" y="2514600"/>
              <a:ext cx="457200" cy="2286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sp>
          <p:nvSpPr>
            <p:cNvPr id="348" name="Rectangle 347"/>
            <p:cNvSpPr/>
            <p:nvPr/>
          </p:nvSpPr>
          <p:spPr>
            <a:xfrm>
              <a:off x="3505200" y="2514600"/>
              <a:ext cx="457200" cy="2286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grpSp>
      <p:sp>
        <p:nvSpPr>
          <p:cNvPr id="358" name="Oval 357"/>
          <p:cNvSpPr/>
          <p:nvPr/>
        </p:nvSpPr>
        <p:spPr>
          <a:xfrm>
            <a:off x="7620000" y="57912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A</a:t>
            </a:r>
          </a:p>
        </p:txBody>
      </p:sp>
      <p:sp>
        <p:nvSpPr>
          <p:cNvPr id="365" name="Rectangle 364"/>
          <p:cNvSpPr/>
          <p:nvPr/>
        </p:nvSpPr>
        <p:spPr>
          <a:xfrm>
            <a:off x="7239000" y="5715000"/>
            <a:ext cx="76200" cy="1524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366" name="Shape 365"/>
          <p:cNvCxnSpPr/>
          <p:nvPr/>
        </p:nvCxnSpPr>
        <p:spPr>
          <a:xfrm rot="10800000" flipH="1">
            <a:off x="7239000" y="5715000"/>
            <a:ext cx="76200" cy="1588"/>
          </a:xfrm>
          <a:prstGeom prst="curvedConnector5">
            <a:avLst>
              <a:gd name="adj1" fmla="val -300000"/>
              <a:gd name="adj2" fmla="val -20820598"/>
              <a:gd name="adj3" fmla="val 40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Shadow Page Tables</a:t>
            </a:r>
            <a:endParaRPr lang="en-US" dirty="0"/>
          </a:p>
        </p:txBody>
      </p:sp>
      <p:sp>
        <p:nvSpPr>
          <p:cNvPr id="3" name="Content Placeholder 2"/>
          <p:cNvSpPr>
            <a:spLocks noGrp="1"/>
          </p:cNvSpPr>
          <p:nvPr>
            <p:ph type="body" sz="quarter" idx="13"/>
          </p:nvPr>
        </p:nvSpPr>
        <p:spPr/>
        <p:txBody>
          <a:bodyPr/>
          <a:lstStyle/>
          <a:p>
            <a:r>
              <a:rPr lang="en-US" dirty="0" smtClean="0"/>
              <a:t>Guest page table consistency</a:t>
            </a:r>
          </a:p>
          <a:p>
            <a:pPr lvl="1"/>
            <a:r>
              <a:rPr lang="en-US" dirty="0" smtClean="0"/>
              <a:t>Rely on guest’s need to invalidate TLB</a:t>
            </a:r>
          </a:p>
          <a:p>
            <a:r>
              <a:rPr lang="en-US" dirty="0" smtClean="0"/>
              <a:t>Performance considerations</a:t>
            </a:r>
          </a:p>
          <a:p>
            <a:pPr lvl="1"/>
            <a:r>
              <a:rPr lang="en-US" dirty="0" smtClean="0"/>
              <a:t>Aggressive shadow page table caching necessary</a:t>
            </a:r>
          </a:p>
          <a:p>
            <a:pPr lvl="1"/>
            <a:r>
              <a:rPr lang="en-US" dirty="0" smtClean="0"/>
              <a:t>Need to trace writes to cached page tables</a:t>
            </a:r>
            <a:endParaRPr lang="en-US" dirty="0"/>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Virtualized Address</a:t>
            </a:r>
            <a:r>
              <a:rPr lang="en-US" baseline="0" dirty="0" smtClean="0"/>
              <a:t> Spaces</a:t>
            </a:r>
            <a:r>
              <a:rPr lang="en-US" dirty="0" smtClean="0"/>
              <a:t> </a:t>
            </a:r>
            <a:r>
              <a:rPr lang="en-US" baseline="0" dirty="0" smtClean="0"/>
              <a:t>w/</a:t>
            </a:r>
            <a:r>
              <a:rPr lang="en-US" dirty="0" smtClean="0"/>
              <a:t> Nested Page Tables</a:t>
            </a:r>
            <a:endParaRPr lang="en-US" dirty="0"/>
          </a:p>
        </p:txBody>
      </p:sp>
      <p:sp>
        <p:nvSpPr>
          <p:cNvPr id="15" name="Down Arrow 14"/>
          <p:cNvSpPr/>
          <p:nvPr/>
        </p:nvSpPr>
        <p:spPr>
          <a:xfrm>
            <a:off x="4352652" y="2362200"/>
            <a:ext cx="457200" cy="533400"/>
          </a:xfrm>
          <a:prstGeom prst="downArrow">
            <a:avLst/>
          </a:prstGeom>
          <a:solidFill>
            <a:srgbClr val="C00000"/>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p:cNvSpPr/>
          <p:nvPr/>
        </p:nvSpPr>
        <p:spPr>
          <a:xfrm>
            <a:off x="1418952" y="1752600"/>
            <a:ext cx="6324600"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Virtual Address Space</a:t>
            </a:r>
            <a:endParaRPr lang="en-US">
              <a:solidFill>
                <a:schemeClr val="tx1"/>
              </a:solidFill>
            </a:endParaRPr>
          </a:p>
        </p:txBody>
      </p:sp>
      <p:sp>
        <p:nvSpPr>
          <p:cNvPr id="16" name="TextBox 15"/>
          <p:cNvSpPr txBox="1"/>
          <p:nvPr/>
        </p:nvSpPr>
        <p:spPr>
          <a:xfrm>
            <a:off x="1373203" y="1447800"/>
            <a:ext cx="298479" cy="338554"/>
          </a:xfrm>
          <a:prstGeom prst="rect">
            <a:avLst/>
          </a:prstGeom>
          <a:noFill/>
        </p:spPr>
        <p:txBody>
          <a:bodyPr wrap="none" rtlCol="0">
            <a:spAutoFit/>
          </a:bodyPr>
          <a:lstStyle/>
          <a:p>
            <a:r>
              <a:rPr lang="en-US" sz="1600" dirty="0" smtClean="0"/>
              <a:t>0</a:t>
            </a:r>
            <a:endParaRPr lang="en-US" sz="1600" dirty="0"/>
          </a:p>
        </p:txBody>
      </p:sp>
      <p:sp>
        <p:nvSpPr>
          <p:cNvPr id="17" name="TextBox 16"/>
          <p:cNvSpPr txBox="1"/>
          <p:nvPr/>
        </p:nvSpPr>
        <p:spPr>
          <a:xfrm>
            <a:off x="7227779" y="1447800"/>
            <a:ext cx="595036" cy="338554"/>
          </a:xfrm>
          <a:prstGeom prst="rect">
            <a:avLst/>
          </a:prstGeom>
          <a:noFill/>
        </p:spPr>
        <p:txBody>
          <a:bodyPr wrap="none" rtlCol="0">
            <a:spAutoFit/>
          </a:bodyPr>
          <a:lstStyle/>
          <a:p>
            <a:r>
              <a:rPr lang="en-US" sz="1600" dirty="0" smtClean="0"/>
              <a:t>4GB</a:t>
            </a:r>
            <a:endParaRPr lang="en-US" sz="1600" dirty="0"/>
          </a:p>
        </p:txBody>
      </p:sp>
      <p:sp>
        <p:nvSpPr>
          <p:cNvPr id="5" name="Rectangle 4"/>
          <p:cNvSpPr/>
          <p:nvPr/>
        </p:nvSpPr>
        <p:spPr>
          <a:xfrm>
            <a:off x="1396898" y="2971800"/>
            <a:ext cx="6368708"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Physical Address Space</a:t>
            </a:r>
            <a:endParaRPr lang="en-US">
              <a:solidFill>
                <a:schemeClr val="tx1"/>
              </a:solidFill>
            </a:endParaRPr>
          </a:p>
        </p:txBody>
      </p:sp>
      <p:sp>
        <p:nvSpPr>
          <p:cNvPr id="18" name="TextBox 17"/>
          <p:cNvSpPr txBox="1"/>
          <p:nvPr/>
        </p:nvSpPr>
        <p:spPr>
          <a:xfrm>
            <a:off x="1436731" y="2667000"/>
            <a:ext cx="298479" cy="338554"/>
          </a:xfrm>
          <a:prstGeom prst="rect">
            <a:avLst/>
          </a:prstGeom>
          <a:noFill/>
        </p:spPr>
        <p:txBody>
          <a:bodyPr wrap="none" rtlCol="0">
            <a:spAutoFit/>
          </a:bodyPr>
          <a:lstStyle/>
          <a:p>
            <a:r>
              <a:rPr lang="en-US" sz="1600" dirty="0" smtClean="0"/>
              <a:t>0</a:t>
            </a:r>
            <a:endParaRPr lang="en-US" sz="1600" dirty="0"/>
          </a:p>
        </p:txBody>
      </p:sp>
      <p:sp>
        <p:nvSpPr>
          <p:cNvPr id="12" name="Down Arrow 11"/>
          <p:cNvSpPr/>
          <p:nvPr/>
        </p:nvSpPr>
        <p:spPr>
          <a:xfrm>
            <a:off x="4352652" y="3581400"/>
            <a:ext cx="457200" cy="533400"/>
          </a:xfrm>
          <a:prstGeom prst="downArrow">
            <a:avLst/>
          </a:prstGeom>
          <a:solidFill>
            <a:srgbClr val="C00000"/>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1420860" y="4191000"/>
            <a:ext cx="6320784" cy="533400"/>
          </a:xfrm>
          <a:prstGeom prst="rect">
            <a:avLst/>
          </a:prstGeom>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mtClean="0">
                <a:solidFill>
                  <a:schemeClr val="tx1"/>
                </a:solidFill>
              </a:rPr>
              <a:t>Machine Address Space</a:t>
            </a:r>
            <a:endParaRPr lang="en-US">
              <a:solidFill>
                <a:schemeClr val="tx1"/>
              </a:solidFill>
            </a:endParaRPr>
          </a:p>
        </p:txBody>
      </p:sp>
      <p:sp>
        <p:nvSpPr>
          <p:cNvPr id="20" name="TextBox 19"/>
          <p:cNvSpPr txBox="1"/>
          <p:nvPr/>
        </p:nvSpPr>
        <p:spPr>
          <a:xfrm>
            <a:off x="1438091" y="3886200"/>
            <a:ext cx="298480" cy="338554"/>
          </a:xfrm>
          <a:prstGeom prst="rect">
            <a:avLst/>
          </a:prstGeom>
          <a:noFill/>
        </p:spPr>
        <p:txBody>
          <a:bodyPr wrap="none" rtlCol="0">
            <a:spAutoFit/>
          </a:bodyPr>
          <a:lstStyle/>
          <a:p>
            <a:r>
              <a:rPr lang="en-US" sz="1600" dirty="0" smtClean="0"/>
              <a:t>0</a:t>
            </a:r>
            <a:endParaRPr lang="en-US" sz="1600" dirty="0"/>
          </a:p>
        </p:txBody>
      </p:sp>
      <p:sp>
        <p:nvSpPr>
          <p:cNvPr id="22" name="TextBox 21"/>
          <p:cNvSpPr txBox="1"/>
          <p:nvPr/>
        </p:nvSpPr>
        <p:spPr>
          <a:xfrm>
            <a:off x="4784891" y="2438400"/>
            <a:ext cx="1810880" cy="338554"/>
          </a:xfrm>
          <a:prstGeom prst="rect">
            <a:avLst/>
          </a:prstGeom>
          <a:noFill/>
        </p:spPr>
        <p:txBody>
          <a:bodyPr wrap="none" rtlCol="0">
            <a:spAutoFit/>
          </a:bodyPr>
          <a:lstStyle/>
          <a:p>
            <a:r>
              <a:rPr lang="en-US" sz="1600" dirty="0" smtClean="0"/>
              <a:t>Guest Page Table</a:t>
            </a:r>
            <a:endParaRPr lang="en-US" sz="1600" dirty="0"/>
          </a:p>
        </p:txBody>
      </p:sp>
      <p:sp>
        <p:nvSpPr>
          <p:cNvPr id="23" name="TextBox 22"/>
          <p:cNvSpPr txBox="1"/>
          <p:nvPr/>
        </p:nvSpPr>
        <p:spPr>
          <a:xfrm>
            <a:off x="4823042" y="3657600"/>
            <a:ext cx="1576072" cy="338554"/>
          </a:xfrm>
          <a:prstGeom prst="rect">
            <a:avLst/>
          </a:prstGeom>
          <a:noFill/>
        </p:spPr>
        <p:txBody>
          <a:bodyPr wrap="none" rtlCol="0">
            <a:spAutoFit/>
          </a:bodyPr>
          <a:lstStyle/>
          <a:p>
            <a:r>
              <a:rPr lang="en-US" sz="1600" dirty="0" smtClean="0"/>
              <a:t>VMM </a:t>
            </a:r>
            <a:r>
              <a:rPr lang="en-US" sz="1600" dirty="0" err="1" smtClean="0"/>
              <a:t>PhysMap</a:t>
            </a:r>
            <a:endParaRPr lang="en-US" sz="1600" dirty="0"/>
          </a:p>
        </p:txBody>
      </p:sp>
      <p:sp>
        <p:nvSpPr>
          <p:cNvPr id="25" name="TextBox 24"/>
          <p:cNvSpPr txBox="1"/>
          <p:nvPr/>
        </p:nvSpPr>
        <p:spPr>
          <a:xfrm>
            <a:off x="7227779" y="2667000"/>
            <a:ext cx="595036" cy="338554"/>
          </a:xfrm>
          <a:prstGeom prst="rect">
            <a:avLst/>
          </a:prstGeom>
          <a:noFill/>
        </p:spPr>
        <p:txBody>
          <a:bodyPr wrap="none" rtlCol="0">
            <a:spAutoFit/>
          </a:bodyPr>
          <a:lstStyle/>
          <a:p>
            <a:r>
              <a:rPr lang="en-US" sz="1600" dirty="0" smtClean="0"/>
              <a:t>4GB</a:t>
            </a:r>
            <a:endParaRPr lang="en-US" sz="1600" dirty="0"/>
          </a:p>
        </p:txBody>
      </p:sp>
      <p:sp>
        <p:nvSpPr>
          <p:cNvPr id="26" name="TextBox 25"/>
          <p:cNvSpPr txBox="1"/>
          <p:nvPr/>
        </p:nvSpPr>
        <p:spPr>
          <a:xfrm>
            <a:off x="7227779" y="3886200"/>
            <a:ext cx="595036" cy="338554"/>
          </a:xfrm>
          <a:prstGeom prst="rect">
            <a:avLst/>
          </a:prstGeom>
          <a:noFill/>
        </p:spPr>
        <p:txBody>
          <a:bodyPr wrap="none" rtlCol="0">
            <a:spAutoFit/>
          </a:bodyPr>
          <a:lstStyle/>
          <a:p>
            <a:r>
              <a:rPr lang="en-US" sz="1600" dirty="0" smtClean="0"/>
              <a:t>4GB</a:t>
            </a:r>
            <a:endParaRPr lang="en-US" sz="1600" dirty="0"/>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Virtualized Address Translation w/ Nested Page Tables</a:t>
            </a:r>
            <a:endParaRPr lang="en-US" dirty="0"/>
          </a:p>
        </p:txBody>
      </p:sp>
      <p:cxnSp>
        <p:nvCxnSpPr>
          <p:cNvPr id="86" name="Shape 91"/>
          <p:cNvCxnSpPr/>
          <p:nvPr/>
        </p:nvCxnSpPr>
        <p:spPr>
          <a:xfrm>
            <a:off x="4114800" y="4724400"/>
            <a:ext cx="457200" cy="609600"/>
          </a:xfrm>
          <a:prstGeom prst="curvedConnector2">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5" name="Right Arrow 24"/>
          <p:cNvSpPr/>
          <p:nvPr/>
        </p:nvSpPr>
        <p:spPr>
          <a:xfrm>
            <a:off x="1828800" y="1828800"/>
            <a:ext cx="1981200" cy="990600"/>
          </a:xfrm>
          <a:prstGeom prst="rightArrow">
            <a:avLst/>
          </a:prstGeom>
          <a:solidFill>
            <a:schemeClr val="tx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Virtual Address</a:t>
            </a:r>
          </a:p>
        </p:txBody>
      </p:sp>
      <p:sp>
        <p:nvSpPr>
          <p:cNvPr id="26" name="Right Arrow 25"/>
          <p:cNvSpPr/>
          <p:nvPr/>
        </p:nvSpPr>
        <p:spPr>
          <a:xfrm>
            <a:off x="5181600" y="1828800"/>
            <a:ext cx="1981200" cy="990600"/>
          </a:xfrm>
          <a:prstGeom prst="rightArrow">
            <a:avLst/>
          </a:prstGeom>
          <a:solidFill>
            <a:schemeClr val="tx1"/>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600" b="1" smtClean="0">
                <a:solidFill>
                  <a:schemeClr val="bg1"/>
                </a:solidFill>
              </a:rPr>
              <a:t>Machine Address</a:t>
            </a:r>
          </a:p>
        </p:txBody>
      </p:sp>
      <p:grpSp>
        <p:nvGrpSpPr>
          <p:cNvPr id="3" name="Group 151"/>
          <p:cNvGrpSpPr/>
          <p:nvPr/>
        </p:nvGrpSpPr>
        <p:grpSpPr>
          <a:xfrm>
            <a:off x="3200400" y="3581400"/>
            <a:ext cx="914400" cy="2290465"/>
            <a:chOff x="3048000" y="3352800"/>
            <a:chExt cx="914400" cy="2290465"/>
          </a:xfrm>
        </p:grpSpPr>
        <p:sp>
          <p:nvSpPr>
            <p:cNvPr id="7" name="Rectangle 6"/>
            <p:cNvSpPr/>
            <p:nvPr/>
          </p:nvSpPr>
          <p:spPr>
            <a:xfrm>
              <a:off x="3048000" y="3352800"/>
              <a:ext cx="914400" cy="2286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sp>
          <p:nvSpPr>
            <p:cNvPr id="111" name="Rectangle 110"/>
            <p:cNvSpPr/>
            <p:nvPr/>
          </p:nvSpPr>
          <p:spPr>
            <a:xfrm>
              <a:off x="3048000" y="3352800"/>
              <a:ext cx="914400" cy="1828800"/>
            </a:xfrm>
            <a:prstGeom prst="rect">
              <a:avLst/>
            </a:prstGeom>
            <a:no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9" name="Straight Connector 8"/>
            <p:cNvCxnSpPr/>
            <p:nvPr/>
          </p:nvCxnSpPr>
          <p:spPr>
            <a:xfrm>
              <a:off x="3048000" y="3581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48000" y="3810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48000" y="4038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48000" y="42672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48000" y="44958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048000" y="4724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4953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048000" y="5181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52384" y="5181600"/>
              <a:ext cx="857927" cy="461665"/>
            </a:xfrm>
            <a:prstGeom prst="rect">
              <a:avLst/>
            </a:prstGeom>
            <a:noFill/>
          </p:spPr>
          <p:txBody>
            <a:bodyPr wrap="none" rtlCol="0">
              <a:spAutoFit/>
            </a:bodyPr>
            <a:lstStyle/>
            <a:p>
              <a:pPr algn="ctr"/>
              <a:r>
                <a:rPr lang="en-US" sz="1000" b="1" dirty="0" smtClean="0"/>
                <a:t>Guest</a:t>
              </a:r>
            </a:p>
            <a:p>
              <a:pPr algn="ctr"/>
              <a:r>
                <a:rPr lang="en-US" sz="1000" b="1" dirty="0" smtClean="0"/>
                <a:t>Page Table</a:t>
              </a:r>
            </a:p>
          </p:txBody>
        </p:sp>
      </p:grpSp>
      <p:grpSp>
        <p:nvGrpSpPr>
          <p:cNvPr id="4" name="Group 146"/>
          <p:cNvGrpSpPr/>
          <p:nvPr/>
        </p:nvGrpSpPr>
        <p:grpSpPr>
          <a:xfrm>
            <a:off x="5029200" y="3581400"/>
            <a:ext cx="914400" cy="2290465"/>
            <a:chOff x="5181600" y="3352800"/>
            <a:chExt cx="914400" cy="2290465"/>
          </a:xfrm>
        </p:grpSpPr>
        <p:sp>
          <p:nvSpPr>
            <p:cNvPr id="123" name="Rectangle 122"/>
            <p:cNvSpPr/>
            <p:nvPr/>
          </p:nvSpPr>
          <p:spPr>
            <a:xfrm>
              <a:off x="5181600" y="3352800"/>
              <a:ext cx="914400" cy="22860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vert270" rtlCol="0" anchor="ctr"/>
            <a:lstStyle/>
            <a:p>
              <a:pPr algn="ctr"/>
              <a:endParaRPr lang="en-US" sz="1400" b="1" smtClean="0">
                <a:solidFill>
                  <a:schemeClr val="tx1"/>
                </a:solidFill>
              </a:endParaRPr>
            </a:p>
          </p:txBody>
        </p:sp>
        <p:sp>
          <p:nvSpPr>
            <p:cNvPr id="124" name="Rectangle 123"/>
            <p:cNvSpPr/>
            <p:nvPr/>
          </p:nvSpPr>
          <p:spPr>
            <a:xfrm>
              <a:off x="5181600" y="3352800"/>
              <a:ext cx="914400" cy="685800"/>
            </a:xfrm>
            <a:prstGeom prst="rect">
              <a:avLst/>
            </a:prstGeom>
            <a:no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cxnSp>
          <p:nvCxnSpPr>
            <p:cNvPr id="125" name="Straight Connector 124"/>
            <p:cNvCxnSpPr/>
            <p:nvPr/>
          </p:nvCxnSpPr>
          <p:spPr>
            <a:xfrm>
              <a:off x="5181600" y="3581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5181600" y="3810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181600" y="4038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181600" y="42672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5181600" y="44958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5181600" y="47244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5181600" y="49530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181600" y="5181600"/>
              <a:ext cx="914400" cy="1588"/>
            </a:xfrm>
            <a:prstGeom prst="line">
              <a:avLst/>
            </a:prstGeom>
            <a:solidFill>
              <a:schemeClr val="bg2"/>
            </a:solidFill>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5293714" y="5181600"/>
              <a:ext cx="745717" cy="461665"/>
            </a:xfrm>
            <a:prstGeom prst="rect">
              <a:avLst/>
            </a:prstGeom>
            <a:noFill/>
          </p:spPr>
          <p:txBody>
            <a:bodyPr wrap="none" rtlCol="0">
              <a:spAutoFit/>
            </a:bodyPr>
            <a:lstStyle/>
            <a:p>
              <a:pPr algn="ctr"/>
              <a:r>
                <a:rPr lang="en-US" sz="1000" b="1" dirty="0" err="1" smtClean="0"/>
                <a:t>PhysMap</a:t>
              </a:r>
              <a:endParaRPr lang="en-US" sz="1000" b="1" dirty="0" smtClean="0"/>
            </a:p>
            <a:p>
              <a:pPr algn="ctr"/>
              <a:r>
                <a:rPr lang="en-US" sz="1000" b="1" dirty="0" smtClean="0"/>
                <a:t>By VMM</a:t>
              </a:r>
            </a:p>
          </p:txBody>
        </p:sp>
      </p:grpSp>
      <p:sp>
        <p:nvSpPr>
          <p:cNvPr id="313" name="Oval 312"/>
          <p:cNvSpPr/>
          <p:nvPr/>
        </p:nvSpPr>
        <p:spPr>
          <a:xfrm>
            <a:off x="2590800" y="32004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1</a:t>
            </a:r>
          </a:p>
        </p:txBody>
      </p:sp>
      <p:sp>
        <p:nvSpPr>
          <p:cNvPr id="315" name="Oval 314"/>
          <p:cNvSpPr/>
          <p:nvPr/>
        </p:nvSpPr>
        <p:spPr>
          <a:xfrm>
            <a:off x="4419600" y="54102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2</a:t>
            </a:r>
          </a:p>
        </p:txBody>
      </p:sp>
      <p:cxnSp>
        <p:nvCxnSpPr>
          <p:cNvPr id="333" name="Shape 332"/>
          <p:cNvCxnSpPr>
            <a:endCxn id="7" idx="1"/>
          </p:cNvCxnSpPr>
          <p:nvPr/>
        </p:nvCxnSpPr>
        <p:spPr>
          <a:xfrm rot="5400000">
            <a:off x="2781300" y="3314700"/>
            <a:ext cx="1828800" cy="990600"/>
          </a:xfrm>
          <a:prstGeom prst="curvedConnector4">
            <a:avLst>
              <a:gd name="adj1" fmla="val 18750"/>
              <a:gd name="adj2" fmla="val 143416"/>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40" name="Shape 332"/>
          <p:cNvCxnSpPr/>
          <p:nvPr/>
        </p:nvCxnSpPr>
        <p:spPr>
          <a:xfrm>
            <a:off x="4114800" y="4724400"/>
            <a:ext cx="914400" cy="1588"/>
          </a:xfrm>
          <a:prstGeom prst="curvedConnector3">
            <a:avLst>
              <a:gd name="adj1" fmla="val 50000"/>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6" name="Group 352"/>
          <p:cNvGrpSpPr/>
          <p:nvPr/>
        </p:nvGrpSpPr>
        <p:grpSpPr>
          <a:xfrm>
            <a:off x="3886200" y="1752600"/>
            <a:ext cx="1143000" cy="1143000"/>
            <a:chOff x="2895600" y="1600200"/>
            <a:chExt cx="1143000" cy="1143000"/>
          </a:xfrm>
        </p:grpSpPr>
        <p:sp>
          <p:nvSpPr>
            <p:cNvPr id="5" name="Flowchart: Internal Storage 4"/>
            <p:cNvSpPr/>
            <p:nvPr/>
          </p:nvSpPr>
          <p:spPr>
            <a:xfrm>
              <a:off x="2895600" y="1600200"/>
              <a:ext cx="1143000" cy="1143000"/>
            </a:xfrm>
            <a:prstGeom prst="flowChartInternalStorage">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2400" smtClean="0">
                  <a:solidFill>
                    <a:schemeClr val="tx1"/>
                  </a:solidFill>
                </a:rPr>
                <a:t>TLB</a:t>
              </a:r>
              <a:endParaRPr lang="en-US" sz="2400">
                <a:solidFill>
                  <a:schemeClr val="tx1"/>
                </a:solidFill>
              </a:endParaRPr>
            </a:p>
          </p:txBody>
        </p:sp>
        <p:sp>
          <p:nvSpPr>
            <p:cNvPr id="329" name="Rectangle 328"/>
            <p:cNvSpPr/>
            <p:nvPr/>
          </p:nvSpPr>
          <p:spPr>
            <a:xfrm>
              <a:off x="2971800" y="2514600"/>
              <a:ext cx="457200" cy="2286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sp>
          <p:nvSpPr>
            <p:cNvPr id="348" name="Rectangle 347"/>
            <p:cNvSpPr/>
            <p:nvPr/>
          </p:nvSpPr>
          <p:spPr>
            <a:xfrm>
              <a:off x="3505200" y="2514600"/>
              <a:ext cx="457200" cy="228600"/>
            </a:xfrm>
            <a:prstGeom prst="rect">
              <a:avLst/>
            </a:prstGeom>
            <a:no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400" b="1" smtClean="0">
                <a:solidFill>
                  <a:schemeClr val="tx1"/>
                </a:solidFill>
              </a:endParaRPr>
            </a:p>
          </p:txBody>
        </p:sp>
      </p:grpSp>
      <p:sp>
        <p:nvSpPr>
          <p:cNvPr id="65" name="Oval 64"/>
          <p:cNvSpPr/>
          <p:nvPr/>
        </p:nvSpPr>
        <p:spPr>
          <a:xfrm>
            <a:off x="6096000" y="31242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3</a:t>
            </a:r>
          </a:p>
        </p:txBody>
      </p:sp>
      <p:cxnSp>
        <p:nvCxnSpPr>
          <p:cNvPr id="66" name="Shape 332"/>
          <p:cNvCxnSpPr>
            <a:stCxn id="123" idx="3"/>
          </p:cNvCxnSpPr>
          <p:nvPr/>
        </p:nvCxnSpPr>
        <p:spPr>
          <a:xfrm flipH="1" flipV="1">
            <a:off x="4724400" y="2895600"/>
            <a:ext cx="1219200" cy="1828800"/>
          </a:xfrm>
          <a:prstGeom prst="curvedConnector4">
            <a:avLst>
              <a:gd name="adj1" fmla="val -35275"/>
              <a:gd name="adj2" fmla="val 81250"/>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4419600" y="4343400"/>
            <a:ext cx="304800" cy="304800"/>
          </a:xfrm>
          <a:prstGeom prst="ellipse">
            <a:avLst/>
          </a:prstGeom>
          <a:solidFill>
            <a:srgbClr val="C00000"/>
          </a:solidFill>
          <a:ln w="19050">
            <a:no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2</a:t>
            </a:r>
          </a:p>
        </p:txBody>
      </p:sp>
      <p:cxnSp>
        <p:nvCxnSpPr>
          <p:cNvPr id="101" name="Shape 91"/>
          <p:cNvCxnSpPr/>
          <p:nvPr/>
        </p:nvCxnSpPr>
        <p:spPr>
          <a:xfrm>
            <a:off x="5943600" y="4724400"/>
            <a:ext cx="457200" cy="609600"/>
          </a:xfrm>
          <a:prstGeom prst="curvedConnector2">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6248400" y="5410200"/>
            <a:ext cx="304800" cy="304800"/>
          </a:xfrm>
          <a:prstGeom prst="ellipse">
            <a:avLst/>
          </a:prstGeom>
          <a:solidFill>
            <a:srgbClr val="C00000"/>
          </a:solid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800" b="1" baseline="-25000" dirty="0" smtClean="0">
                <a:solidFill>
                  <a:schemeClr val="bg1"/>
                </a:solidFill>
              </a:rPr>
              <a:t>3</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 Virtual Machine?</a:t>
            </a:r>
            <a:endParaRPr lang="en-US" dirty="0"/>
          </a:p>
        </p:txBody>
      </p:sp>
      <p:sp>
        <p:nvSpPr>
          <p:cNvPr id="6" name="Content Placeholder 5"/>
          <p:cNvSpPr>
            <a:spLocks noGrp="1"/>
          </p:cNvSpPr>
          <p:nvPr>
            <p:ph sz="half" idx="4294967295"/>
          </p:nvPr>
        </p:nvSpPr>
        <p:spPr>
          <a:xfrm>
            <a:off x="5029200" y="1600200"/>
            <a:ext cx="3982825" cy="4525963"/>
          </a:xfrm>
        </p:spPr>
        <p:txBody>
          <a:bodyPr>
            <a:normAutofit/>
          </a:bodyPr>
          <a:lstStyle/>
          <a:p>
            <a:r>
              <a:rPr lang="en-US" dirty="0" smtClean="0"/>
              <a:t>Software Abstraction</a:t>
            </a:r>
          </a:p>
          <a:p>
            <a:pPr lvl="1"/>
            <a:r>
              <a:rPr lang="en-US" dirty="0" smtClean="0"/>
              <a:t>Behaves like hardware</a:t>
            </a:r>
          </a:p>
          <a:p>
            <a:pPr lvl="1"/>
            <a:r>
              <a:rPr lang="en-US" dirty="0" smtClean="0"/>
              <a:t>Encapsulates all OS and application state</a:t>
            </a:r>
          </a:p>
          <a:p>
            <a:r>
              <a:rPr lang="en-US" dirty="0" smtClean="0"/>
              <a:t>Virtualization Layer</a:t>
            </a:r>
          </a:p>
          <a:p>
            <a:pPr lvl="1"/>
            <a:r>
              <a:rPr lang="en-US" dirty="0" smtClean="0"/>
              <a:t>Extra level of indirection</a:t>
            </a:r>
          </a:p>
          <a:p>
            <a:pPr lvl="1"/>
            <a:r>
              <a:rPr lang="en-US" dirty="0" smtClean="0"/>
              <a:t>Decouples hardware, OS</a:t>
            </a:r>
          </a:p>
          <a:p>
            <a:pPr lvl="1"/>
            <a:r>
              <a:rPr lang="en-US" dirty="0" smtClean="0"/>
              <a:t>Enforces isolation</a:t>
            </a:r>
          </a:p>
          <a:p>
            <a:pPr lvl="1"/>
            <a:r>
              <a:rPr lang="en-US" dirty="0" smtClean="0"/>
              <a:t>Multiplexes physical hardware across VMs</a:t>
            </a:r>
          </a:p>
        </p:txBody>
      </p:sp>
      <p:pic>
        <p:nvPicPr>
          <p:cNvPr id="7" name="Picture 4"/>
          <p:cNvPicPr>
            <a:picLocks noChangeAspect="1" noChangeArrowheads="1"/>
          </p:cNvPicPr>
          <p:nvPr/>
        </p:nvPicPr>
        <p:blipFill>
          <a:blip r:embed="rId3" cstate="print"/>
          <a:srcRect/>
          <a:stretch>
            <a:fillRect/>
          </a:stretch>
        </p:blipFill>
        <p:spPr bwMode="auto">
          <a:xfrm>
            <a:off x="761999" y="1600200"/>
            <a:ext cx="3648075" cy="344093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Page Tables</a:t>
            </a:r>
            <a:endParaRPr lang="en-US" dirty="0"/>
          </a:p>
        </p:txBody>
      </p:sp>
      <p:grpSp>
        <p:nvGrpSpPr>
          <p:cNvPr id="3" name="Group 2"/>
          <p:cNvGrpSpPr>
            <a:grpSpLocks/>
          </p:cNvGrpSpPr>
          <p:nvPr/>
        </p:nvGrpSpPr>
        <p:grpSpPr bwMode="auto">
          <a:xfrm>
            <a:off x="1219200" y="1462087"/>
            <a:ext cx="6591300" cy="4862513"/>
            <a:chOff x="857" y="672"/>
            <a:chExt cx="4152" cy="3063"/>
          </a:xfrm>
        </p:grpSpPr>
        <p:sp>
          <p:nvSpPr>
            <p:cNvPr id="5" name="Rectangle 3"/>
            <p:cNvSpPr>
              <a:spLocks noChangeArrowheads="1"/>
            </p:cNvSpPr>
            <p:nvPr/>
          </p:nvSpPr>
          <p:spPr bwMode="auto">
            <a:xfrm>
              <a:off x="857" y="997"/>
              <a:ext cx="221" cy="140"/>
            </a:xfrm>
            <a:prstGeom prst="rect">
              <a:avLst/>
            </a:prstGeom>
            <a:solidFill>
              <a:srgbClr val="FFFFFF"/>
            </a:solidFill>
            <a:ln w="9360">
              <a:solidFill>
                <a:srgbClr val="000000"/>
              </a:solidFill>
              <a:miter lim="800000"/>
              <a:headEnd/>
              <a:tailEnd/>
            </a:ln>
          </p:spPr>
          <p:txBody>
            <a:bodyPr wrap="none" lIns="90000" tIns="46800" rIns="90000" bIns="46800" anchor="ct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latin typeface="Arial" charset="0"/>
                  <a:cs typeface="Arial" charset="0"/>
                </a:rPr>
                <a:t>VA</a:t>
              </a:r>
            </a:p>
          </p:txBody>
        </p:sp>
        <p:sp>
          <p:nvSpPr>
            <p:cNvPr id="6" name="Rectangle 4"/>
            <p:cNvSpPr>
              <a:spLocks noChangeArrowheads="1"/>
            </p:cNvSpPr>
            <p:nvPr/>
          </p:nvSpPr>
          <p:spPr bwMode="auto">
            <a:xfrm>
              <a:off x="857" y="1137"/>
              <a:ext cx="221" cy="139"/>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 name="Rectangle 5"/>
            <p:cNvSpPr>
              <a:spLocks noChangeArrowheads="1"/>
            </p:cNvSpPr>
            <p:nvPr/>
          </p:nvSpPr>
          <p:spPr bwMode="auto">
            <a:xfrm>
              <a:off x="1078" y="997"/>
              <a:ext cx="221" cy="140"/>
            </a:xfrm>
            <a:prstGeom prst="rect">
              <a:avLst/>
            </a:prstGeom>
            <a:solidFill>
              <a:srgbClr val="FFFFFF"/>
            </a:solidFill>
            <a:ln w="9360">
              <a:solidFill>
                <a:srgbClr val="000000"/>
              </a:solidFill>
              <a:miter lim="800000"/>
              <a:headEnd/>
              <a:tailEnd/>
            </a:ln>
          </p:spPr>
          <p:txBody>
            <a:bodyPr wrap="none" lIns="90000" tIns="46800" rIns="90000" bIns="46800" anchor="ct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latin typeface="Arial" charset="0"/>
                  <a:cs typeface="Arial" charset="0"/>
                </a:rPr>
                <a:t>PA</a:t>
              </a:r>
            </a:p>
          </p:txBody>
        </p:sp>
        <p:sp>
          <p:nvSpPr>
            <p:cNvPr id="8" name="Rectangle 6"/>
            <p:cNvSpPr>
              <a:spLocks noChangeArrowheads="1"/>
            </p:cNvSpPr>
            <p:nvPr/>
          </p:nvSpPr>
          <p:spPr bwMode="auto">
            <a:xfrm>
              <a:off x="1078" y="1137"/>
              <a:ext cx="221" cy="139"/>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9" name="Rectangle 7"/>
            <p:cNvSpPr>
              <a:spLocks noChangeArrowheads="1"/>
            </p:cNvSpPr>
            <p:nvPr/>
          </p:nvSpPr>
          <p:spPr bwMode="auto">
            <a:xfrm>
              <a:off x="857" y="1276"/>
              <a:ext cx="221" cy="14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0" name="Rectangle 8"/>
            <p:cNvSpPr>
              <a:spLocks noChangeArrowheads="1"/>
            </p:cNvSpPr>
            <p:nvPr/>
          </p:nvSpPr>
          <p:spPr bwMode="auto">
            <a:xfrm>
              <a:off x="1078" y="1276"/>
              <a:ext cx="221" cy="14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1" name="Rectangle 9"/>
            <p:cNvSpPr>
              <a:spLocks noChangeArrowheads="1"/>
            </p:cNvSpPr>
            <p:nvPr/>
          </p:nvSpPr>
          <p:spPr bwMode="auto">
            <a:xfrm>
              <a:off x="857" y="1416"/>
              <a:ext cx="221" cy="139"/>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2" name="Rectangle 10"/>
            <p:cNvSpPr>
              <a:spLocks noChangeArrowheads="1"/>
            </p:cNvSpPr>
            <p:nvPr/>
          </p:nvSpPr>
          <p:spPr bwMode="auto">
            <a:xfrm>
              <a:off x="857" y="1555"/>
              <a:ext cx="221" cy="14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3" name="Rectangle 11"/>
            <p:cNvSpPr>
              <a:spLocks noChangeArrowheads="1"/>
            </p:cNvSpPr>
            <p:nvPr/>
          </p:nvSpPr>
          <p:spPr bwMode="auto">
            <a:xfrm>
              <a:off x="1078" y="1416"/>
              <a:ext cx="221" cy="139"/>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4" name="Rectangle 12"/>
            <p:cNvSpPr>
              <a:spLocks noChangeArrowheads="1"/>
            </p:cNvSpPr>
            <p:nvPr/>
          </p:nvSpPr>
          <p:spPr bwMode="auto">
            <a:xfrm>
              <a:off x="1078" y="1555"/>
              <a:ext cx="221" cy="14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5" name="Rectangle 13"/>
            <p:cNvSpPr>
              <a:spLocks noChangeArrowheads="1"/>
            </p:cNvSpPr>
            <p:nvPr/>
          </p:nvSpPr>
          <p:spPr bwMode="auto">
            <a:xfrm>
              <a:off x="857" y="1695"/>
              <a:ext cx="221" cy="139"/>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6" name="Rectangle 14"/>
            <p:cNvSpPr>
              <a:spLocks noChangeArrowheads="1"/>
            </p:cNvSpPr>
            <p:nvPr/>
          </p:nvSpPr>
          <p:spPr bwMode="auto">
            <a:xfrm>
              <a:off x="1078" y="1695"/>
              <a:ext cx="221" cy="139"/>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17" name="Text Box 15"/>
            <p:cNvSpPr txBox="1">
              <a:spLocks noChangeArrowheads="1"/>
            </p:cNvSpPr>
            <p:nvPr/>
          </p:nvSpPr>
          <p:spPr bwMode="auto">
            <a:xfrm>
              <a:off x="902" y="765"/>
              <a:ext cx="378" cy="232"/>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cs typeface="Arial" charset="0"/>
                </a:rPr>
                <a:t>TLB</a:t>
              </a:r>
            </a:p>
          </p:txBody>
        </p:sp>
        <p:sp>
          <p:nvSpPr>
            <p:cNvPr id="18" name="Rectangle 16"/>
            <p:cNvSpPr>
              <a:spLocks noChangeArrowheads="1"/>
            </p:cNvSpPr>
            <p:nvPr/>
          </p:nvSpPr>
          <p:spPr bwMode="auto">
            <a:xfrm>
              <a:off x="1742" y="1300"/>
              <a:ext cx="929" cy="1441"/>
            </a:xfrm>
            <a:prstGeom prst="rect">
              <a:avLst/>
            </a:prstGeom>
            <a:solidFill>
              <a:srgbClr val="7D9BC6"/>
            </a:solidFill>
            <a:ln w="9360">
              <a:solidFill>
                <a:srgbClr val="000000"/>
              </a:solidFill>
              <a:miter lim="800000"/>
              <a:headEnd/>
              <a:tailEnd/>
            </a:ln>
          </p:spPr>
          <p:txBody>
            <a:bodyPr wrap="none" lIns="90000" tIns="46800" rIns="90000" bIns="46800" anchor="ctr"/>
            <a:lstStyle/>
            <a:p>
              <a:pPr algn="ctr">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FFFFFF"/>
                  </a:solidFill>
                  <a:latin typeface="Arial" charset="0"/>
                  <a:cs typeface="Arial" charset="0"/>
                </a:rPr>
                <a:t>TLB fill</a:t>
              </a:r>
            </a:p>
            <a:p>
              <a:pPr algn="ctr">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FFFFFF"/>
                  </a:solidFill>
                  <a:latin typeface="Arial" charset="0"/>
                  <a:cs typeface="Arial" charset="0"/>
                </a:rPr>
                <a:t>hardware</a:t>
              </a:r>
            </a:p>
          </p:txBody>
        </p:sp>
        <p:sp>
          <p:nvSpPr>
            <p:cNvPr id="19" name="Rectangle 17"/>
            <p:cNvSpPr>
              <a:spLocks noChangeArrowheads="1"/>
            </p:cNvSpPr>
            <p:nvPr/>
          </p:nvSpPr>
          <p:spPr bwMode="auto">
            <a:xfrm>
              <a:off x="3070" y="1347"/>
              <a:ext cx="221" cy="372"/>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20" name="Rectangle 18"/>
            <p:cNvSpPr>
              <a:spLocks noChangeArrowheads="1"/>
            </p:cNvSpPr>
            <p:nvPr/>
          </p:nvSpPr>
          <p:spPr bwMode="auto">
            <a:xfrm>
              <a:off x="3424" y="1068"/>
              <a:ext cx="221" cy="372"/>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21" name="Rectangle 19"/>
            <p:cNvSpPr>
              <a:spLocks noChangeArrowheads="1"/>
            </p:cNvSpPr>
            <p:nvPr/>
          </p:nvSpPr>
          <p:spPr bwMode="auto">
            <a:xfrm>
              <a:off x="3424" y="1579"/>
              <a:ext cx="221" cy="372"/>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22" name="Line 20"/>
            <p:cNvSpPr>
              <a:spLocks noChangeShapeType="1"/>
            </p:cNvSpPr>
            <p:nvPr/>
          </p:nvSpPr>
          <p:spPr bwMode="auto">
            <a:xfrm>
              <a:off x="2643" y="1440"/>
              <a:ext cx="427" cy="1"/>
            </a:xfrm>
            <a:prstGeom prst="line">
              <a:avLst/>
            </a:prstGeom>
            <a:noFill/>
            <a:ln w="9360">
              <a:solidFill>
                <a:srgbClr val="000000"/>
              </a:solidFill>
              <a:miter lim="800000"/>
              <a:headEnd/>
              <a:tailEnd type="triangle" w="med" len="med"/>
            </a:ln>
          </p:spPr>
          <p:txBody>
            <a:bodyPr/>
            <a:lstStyle/>
            <a:p>
              <a:endParaRPr lang="en-US"/>
            </a:p>
          </p:txBody>
        </p:sp>
        <p:sp>
          <p:nvSpPr>
            <p:cNvPr id="23" name="Line 21"/>
            <p:cNvSpPr>
              <a:spLocks noChangeShapeType="1"/>
            </p:cNvSpPr>
            <p:nvPr/>
          </p:nvSpPr>
          <p:spPr bwMode="auto">
            <a:xfrm flipV="1">
              <a:off x="3203" y="1160"/>
              <a:ext cx="221" cy="281"/>
            </a:xfrm>
            <a:prstGeom prst="line">
              <a:avLst/>
            </a:prstGeom>
            <a:noFill/>
            <a:ln w="9360">
              <a:solidFill>
                <a:srgbClr val="000000"/>
              </a:solidFill>
              <a:miter lim="800000"/>
              <a:headEnd/>
              <a:tailEnd type="triangle" w="med" len="med"/>
            </a:ln>
          </p:spPr>
          <p:txBody>
            <a:bodyPr/>
            <a:lstStyle/>
            <a:p>
              <a:endParaRPr lang="en-US"/>
            </a:p>
          </p:txBody>
        </p:sp>
        <p:sp>
          <p:nvSpPr>
            <p:cNvPr id="24" name="Line 22"/>
            <p:cNvSpPr>
              <a:spLocks noChangeShapeType="1"/>
            </p:cNvSpPr>
            <p:nvPr/>
          </p:nvSpPr>
          <p:spPr bwMode="auto">
            <a:xfrm>
              <a:off x="3203" y="1626"/>
              <a:ext cx="221" cy="1"/>
            </a:xfrm>
            <a:prstGeom prst="line">
              <a:avLst/>
            </a:prstGeom>
            <a:noFill/>
            <a:ln w="9360">
              <a:solidFill>
                <a:srgbClr val="000000"/>
              </a:solidFill>
              <a:miter lim="800000"/>
              <a:headEnd/>
              <a:tailEnd type="triangle" w="med" len="med"/>
            </a:ln>
          </p:spPr>
          <p:txBody>
            <a:bodyPr/>
            <a:lstStyle/>
            <a:p>
              <a:endParaRPr lang="en-US"/>
            </a:p>
          </p:txBody>
        </p:sp>
        <p:sp>
          <p:nvSpPr>
            <p:cNvPr id="25" name="Line 23"/>
            <p:cNvSpPr>
              <a:spLocks noChangeShapeType="1"/>
            </p:cNvSpPr>
            <p:nvPr/>
          </p:nvSpPr>
          <p:spPr bwMode="auto">
            <a:xfrm>
              <a:off x="2671" y="1998"/>
              <a:ext cx="1992" cy="1"/>
            </a:xfrm>
            <a:prstGeom prst="line">
              <a:avLst/>
            </a:prstGeom>
            <a:noFill/>
            <a:ln w="38160">
              <a:solidFill>
                <a:srgbClr val="000000"/>
              </a:solidFill>
              <a:miter lim="800000"/>
              <a:headEnd/>
              <a:tailEnd/>
            </a:ln>
          </p:spPr>
          <p:txBody>
            <a:bodyPr/>
            <a:lstStyle/>
            <a:p>
              <a:endParaRPr lang="en-US"/>
            </a:p>
          </p:txBody>
        </p:sp>
        <p:sp>
          <p:nvSpPr>
            <p:cNvPr id="26" name="Text Box 24"/>
            <p:cNvSpPr txBox="1">
              <a:spLocks noChangeArrowheads="1"/>
            </p:cNvSpPr>
            <p:nvPr/>
          </p:nvSpPr>
          <p:spPr bwMode="auto">
            <a:xfrm>
              <a:off x="4177" y="1765"/>
              <a:ext cx="498" cy="232"/>
            </a:xfrm>
            <a:prstGeom prst="rect">
              <a:avLst/>
            </a:prstGeom>
            <a:noFill/>
            <a:ln w="9525">
              <a:noFill/>
              <a:round/>
              <a:headEnd/>
              <a:tailEnd/>
            </a:ln>
          </p:spPr>
          <p:txBody>
            <a:bodyPr wrap="none" lIns="90000" tIns="46800" rIns="90000" bIns="46800">
              <a:spAutoFit/>
            </a:bodyPr>
            <a:lstStyle/>
            <a:p>
              <a:pPr>
                <a:buClr>
                  <a:srgbClr val="7FC31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7FC31C"/>
                  </a:solidFill>
                  <a:latin typeface="Arial" charset="0"/>
                  <a:cs typeface="Arial" charset="0"/>
                </a:rPr>
                <a:t>Guest</a:t>
              </a:r>
            </a:p>
          </p:txBody>
        </p:sp>
        <p:sp>
          <p:nvSpPr>
            <p:cNvPr id="27" name="Text Box 25"/>
            <p:cNvSpPr txBox="1">
              <a:spLocks noChangeArrowheads="1"/>
            </p:cNvSpPr>
            <p:nvPr/>
          </p:nvSpPr>
          <p:spPr bwMode="auto">
            <a:xfrm>
              <a:off x="4177" y="1998"/>
              <a:ext cx="450" cy="232"/>
            </a:xfrm>
            <a:prstGeom prst="rect">
              <a:avLst/>
            </a:prstGeom>
            <a:noFill/>
            <a:ln w="9525">
              <a:noFill/>
              <a:round/>
              <a:headEnd/>
              <a:tailEnd/>
            </a:ln>
          </p:spPr>
          <p:txBody>
            <a:bodyPr wrap="none" lIns="90000" tIns="46800" rIns="90000" bIns="46800">
              <a:spAutoFit/>
            </a:bodyPr>
            <a:lstStyle/>
            <a:p>
              <a:pPr>
                <a:buClr>
                  <a:srgbClr val="7FC31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7FC31C"/>
                  </a:solidFill>
                  <a:latin typeface="Arial" charset="0"/>
                  <a:cs typeface="Arial" charset="0"/>
                </a:rPr>
                <a:t>VMM</a:t>
              </a:r>
            </a:p>
          </p:txBody>
        </p:sp>
        <p:sp>
          <p:nvSpPr>
            <p:cNvPr id="28" name="Rectangle 26"/>
            <p:cNvSpPr>
              <a:spLocks noChangeArrowheads="1"/>
            </p:cNvSpPr>
            <p:nvPr/>
          </p:nvSpPr>
          <p:spPr bwMode="auto">
            <a:xfrm>
              <a:off x="3070" y="2416"/>
              <a:ext cx="221" cy="372"/>
            </a:xfrm>
            <a:prstGeom prst="rect">
              <a:avLst/>
            </a:prstGeom>
            <a:solidFill>
              <a:srgbClr val="FC9C0C"/>
            </a:solidFill>
            <a:ln w="9360">
              <a:solidFill>
                <a:srgbClr val="000000"/>
              </a:solidFill>
              <a:miter lim="800000"/>
              <a:headEnd/>
              <a:tailEnd/>
            </a:ln>
          </p:spPr>
          <p:txBody>
            <a:bodyPr wrap="none" anchor="ctr"/>
            <a:lstStyle/>
            <a:p>
              <a:endParaRPr lang="en-US"/>
            </a:p>
          </p:txBody>
        </p:sp>
        <p:sp>
          <p:nvSpPr>
            <p:cNvPr id="29" name="Rectangle 27"/>
            <p:cNvSpPr>
              <a:spLocks noChangeArrowheads="1"/>
            </p:cNvSpPr>
            <p:nvPr/>
          </p:nvSpPr>
          <p:spPr bwMode="auto">
            <a:xfrm>
              <a:off x="3424" y="2137"/>
              <a:ext cx="221" cy="372"/>
            </a:xfrm>
            <a:prstGeom prst="rect">
              <a:avLst/>
            </a:prstGeom>
            <a:solidFill>
              <a:srgbClr val="FC9C0C"/>
            </a:solidFill>
            <a:ln w="9360">
              <a:solidFill>
                <a:srgbClr val="000000"/>
              </a:solidFill>
              <a:miter lim="800000"/>
              <a:headEnd/>
              <a:tailEnd/>
            </a:ln>
          </p:spPr>
          <p:txBody>
            <a:bodyPr wrap="none" anchor="ctr"/>
            <a:lstStyle/>
            <a:p>
              <a:endParaRPr lang="en-US"/>
            </a:p>
          </p:txBody>
        </p:sp>
        <p:sp>
          <p:nvSpPr>
            <p:cNvPr id="30" name="Rectangle 28"/>
            <p:cNvSpPr>
              <a:spLocks noChangeArrowheads="1"/>
            </p:cNvSpPr>
            <p:nvPr/>
          </p:nvSpPr>
          <p:spPr bwMode="auto">
            <a:xfrm>
              <a:off x="3424" y="2648"/>
              <a:ext cx="221" cy="372"/>
            </a:xfrm>
            <a:prstGeom prst="rect">
              <a:avLst/>
            </a:prstGeom>
            <a:solidFill>
              <a:srgbClr val="FC9C0C"/>
            </a:solidFill>
            <a:ln w="9360">
              <a:solidFill>
                <a:srgbClr val="000000"/>
              </a:solidFill>
              <a:miter lim="800000"/>
              <a:headEnd/>
              <a:tailEnd/>
            </a:ln>
          </p:spPr>
          <p:txBody>
            <a:bodyPr wrap="none" anchor="ctr"/>
            <a:lstStyle/>
            <a:p>
              <a:endParaRPr lang="en-US"/>
            </a:p>
          </p:txBody>
        </p:sp>
        <p:sp>
          <p:nvSpPr>
            <p:cNvPr id="31" name="Line 29"/>
            <p:cNvSpPr>
              <a:spLocks noChangeShapeType="1"/>
            </p:cNvSpPr>
            <p:nvPr/>
          </p:nvSpPr>
          <p:spPr bwMode="auto">
            <a:xfrm flipV="1">
              <a:off x="2627" y="2508"/>
              <a:ext cx="443" cy="141"/>
            </a:xfrm>
            <a:prstGeom prst="line">
              <a:avLst/>
            </a:prstGeom>
            <a:noFill/>
            <a:ln w="9360">
              <a:solidFill>
                <a:srgbClr val="000000"/>
              </a:solidFill>
              <a:miter lim="800000"/>
              <a:headEnd/>
              <a:tailEnd type="triangle" w="med" len="med"/>
            </a:ln>
          </p:spPr>
          <p:txBody>
            <a:bodyPr/>
            <a:lstStyle/>
            <a:p>
              <a:endParaRPr lang="en-US"/>
            </a:p>
          </p:txBody>
        </p:sp>
        <p:sp>
          <p:nvSpPr>
            <p:cNvPr id="32" name="Line 30"/>
            <p:cNvSpPr>
              <a:spLocks noChangeShapeType="1"/>
            </p:cNvSpPr>
            <p:nvPr/>
          </p:nvSpPr>
          <p:spPr bwMode="auto">
            <a:xfrm flipV="1">
              <a:off x="3203" y="2229"/>
              <a:ext cx="221" cy="281"/>
            </a:xfrm>
            <a:prstGeom prst="line">
              <a:avLst/>
            </a:prstGeom>
            <a:noFill/>
            <a:ln w="9360">
              <a:solidFill>
                <a:srgbClr val="000000"/>
              </a:solidFill>
              <a:miter lim="800000"/>
              <a:headEnd/>
              <a:tailEnd type="triangle" w="med" len="med"/>
            </a:ln>
          </p:spPr>
          <p:txBody>
            <a:bodyPr/>
            <a:lstStyle/>
            <a:p>
              <a:endParaRPr lang="en-US"/>
            </a:p>
          </p:txBody>
        </p:sp>
        <p:sp>
          <p:nvSpPr>
            <p:cNvPr id="33" name="Line 31"/>
            <p:cNvSpPr>
              <a:spLocks noChangeShapeType="1"/>
            </p:cNvSpPr>
            <p:nvPr/>
          </p:nvSpPr>
          <p:spPr bwMode="auto">
            <a:xfrm>
              <a:off x="3203" y="2695"/>
              <a:ext cx="221" cy="1"/>
            </a:xfrm>
            <a:prstGeom prst="line">
              <a:avLst/>
            </a:prstGeom>
            <a:noFill/>
            <a:ln w="9360">
              <a:solidFill>
                <a:srgbClr val="000000"/>
              </a:solidFill>
              <a:miter lim="800000"/>
              <a:headEnd/>
              <a:tailEnd type="triangle" w="med" len="med"/>
            </a:ln>
          </p:spPr>
          <p:txBody>
            <a:bodyPr/>
            <a:lstStyle/>
            <a:p>
              <a:endParaRPr lang="en-US"/>
            </a:p>
          </p:txBody>
        </p:sp>
        <p:sp>
          <p:nvSpPr>
            <p:cNvPr id="34" name="Line 32"/>
            <p:cNvSpPr>
              <a:spLocks noChangeShapeType="1"/>
            </p:cNvSpPr>
            <p:nvPr/>
          </p:nvSpPr>
          <p:spPr bwMode="auto">
            <a:xfrm flipH="1">
              <a:off x="1298" y="1369"/>
              <a:ext cx="578" cy="1"/>
            </a:xfrm>
            <a:prstGeom prst="line">
              <a:avLst/>
            </a:prstGeom>
            <a:noFill/>
            <a:ln w="9360">
              <a:solidFill>
                <a:srgbClr val="000000"/>
              </a:solidFill>
              <a:miter lim="800000"/>
              <a:headEnd/>
              <a:tailEnd type="triangle" w="med" len="med"/>
            </a:ln>
          </p:spPr>
          <p:txBody>
            <a:bodyPr/>
            <a:lstStyle/>
            <a:p>
              <a:endParaRPr lang="en-US"/>
            </a:p>
          </p:txBody>
        </p:sp>
        <p:sp>
          <p:nvSpPr>
            <p:cNvPr id="35" name="Text Box 33"/>
            <p:cNvSpPr txBox="1">
              <a:spLocks noChangeArrowheads="1"/>
            </p:cNvSpPr>
            <p:nvPr/>
          </p:nvSpPr>
          <p:spPr bwMode="auto">
            <a:xfrm>
              <a:off x="2161" y="1335"/>
              <a:ext cx="575" cy="174"/>
            </a:xfrm>
            <a:prstGeom prst="rect">
              <a:avLst/>
            </a:prstGeom>
            <a:noFill/>
            <a:ln w="9525">
              <a:noFill/>
              <a:round/>
              <a:headEnd/>
              <a:tailEnd/>
            </a:ln>
          </p:spPr>
          <p:txBody>
            <a:bodyPr lIns="90000" tIns="46800" rIns="90000" bIns="46800">
              <a:spAutoFit/>
            </a:bodyPr>
            <a:lstStyle/>
            <a:p>
              <a:pPr>
                <a:spcBef>
                  <a:spcPts val="750"/>
                </a:spcBef>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FFFF"/>
                  </a:solidFill>
                  <a:latin typeface="Arial" charset="0"/>
                  <a:cs typeface="Arial" charset="0"/>
                </a:rPr>
                <a:t>Guest cr3</a:t>
              </a:r>
            </a:p>
          </p:txBody>
        </p:sp>
        <p:sp>
          <p:nvSpPr>
            <p:cNvPr id="36" name="Text Box 34"/>
            <p:cNvSpPr txBox="1">
              <a:spLocks noChangeArrowheads="1"/>
            </p:cNvSpPr>
            <p:nvPr/>
          </p:nvSpPr>
          <p:spPr bwMode="auto">
            <a:xfrm>
              <a:off x="2116" y="2572"/>
              <a:ext cx="607" cy="174"/>
            </a:xfrm>
            <a:prstGeom prst="rect">
              <a:avLst/>
            </a:prstGeom>
            <a:noFill/>
            <a:ln w="9525">
              <a:noFill/>
              <a:round/>
              <a:headEnd/>
              <a:tailEnd/>
            </a:ln>
          </p:spPr>
          <p:txBody>
            <a:bodyPr lIns="90000" tIns="46800" rIns="90000" bIns="46800">
              <a:spAutoFit/>
            </a:bodyPr>
            <a:lstStyle/>
            <a:p>
              <a:pPr>
                <a:spcBef>
                  <a:spcPts val="750"/>
                </a:spcBef>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FFFF"/>
                  </a:solidFill>
                  <a:latin typeface="Arial" charset="0"/>
                  <a:cs typeface="Arial" charset="0"/>
                </a:rPr>
                <a:t>Nested cr3</a:t>
              </a:r>
            </a:p>
          </p:txBody>
        </p:sp>
        <p:sp>
          <p:nvSpPr>
            <p:cNvPr id="37" name="Rectangle 35"/>
            <p:cNvSpPr>
              <a:spLocks noChangeArrowheads="1"/>
            </p:cNvSpPr>
            <p:nvPr/>
          </p:nvSpPr>
          <p:spPr bwMode="auto">
            <a:xfrm>
              <a:off x="3822" y="2741"/>
              <a:ext cx="222" cy="372"/>
            </a:xfrm>
            <a:prstGeom prst="rect">
              <a:avLst/>
            </a:prstGeom>
            <a:solidFill>
              <a:srgbClr val="FC9C0C"/>
            </a:solidFill>
            <a:ln w="9360">
              <a:solidFill>
                <a:srgbClr val="000000"/>
              </a:solidFill>
              <a:miter lim="800000"/>
              <a:headEnd/>
              <a:tailEnd/>
            </a:ln>
          </p:spPr>
          <p:txBody>
            <a:bodyPr wrap="none" anchor="ctr"/>
            <a:lstStyle/>
            <a:p>
              <a:endParaRPr lang="en-US"/>
            </a:p>
          </p:txBody>
        </p:sp>
        <p:sp>
          <p:nvSpPr>
            <p:cNvPr id="38" name="Line 36"/>
            <p:cNvSpPr>
              <a:spLocks noChangeShapeType="1"/>
            </p:cNvSpPr>
            <p:nvPr/>
          </p:nvSpPr>
          <p:spPr bwMode="auto">
            <a:xfrm>
              <a:off x="3601" y="2788"/>
              <a:ext cx="221" cy="1"/>
            </a:xfrm>
            <a:prstGeom prst="line">
              <a:avLst/>
            </a:prstGeom>
            <a:noFill/>
            <a:ln w="9360">
              <a:solidFill>
                <a:srgbClr val="000000"/>
              </a:solidFill>
              <a:miter lim="800000"/>
              <a:headEnd/>
              <a:tailEnd type="triangle" w="med" len="med"/>
            </a:ln>
          </p:spPr>
          <p:txBody>
            <a:bodyPr/>
            <a:lstStyle/>
            <a:p>
              <a:endParaRPr lang="en-US"/>
            </a:p>
          </p:txBody>
        </p:sp>
        <p:sp>
          <p:nvSpPr>
            <p:cNvPr id="39" name="Rectangle 37"/>
            <p:cNvSpPr>
              <a:spLocks noChangeArrowheads="1"/>
            </p:cNvSpPr>
            <p:nvPr/>
          </p:nvSpPr>
          <p:spPr bwMode="auto">
            <a:xfrm>
              <a:off x="3822" y="1022"/>
              <a:ext cx="222" cy="371"/>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40" name="Rectangle 38"/>
            <p:cNvSpPr>
              <a:spLocks noChangeArrowheads="1"/>
            </p:cNvSpPr>
            <p:nvPr/>
          </p:nvSpPr>
          <p:spPr bwMode="auto">
            <a:xfrm>
              <a:off x="3822" y="1533"/>
              <a:ext cx="222" cy="372"/>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41" name="Line 39"/>
            <p:cNvSpPr>
              <a:spLocks noChangeShapeType="1"/>
            </p:cNvSpPr>
            <p:nvPr/>
          </p:nvSpPr>
          <p:spPr bwMode="auto">
            <a:xfrm flipV="1">
              <a:off x="3601" y="1067"/>
              <a:ext cx="221" cy="95"/>
            </a:xfrm>
            <a:prstGeom prst="line">
              <a:avLst/>
            </a:prstGeom>
            <a:noFill/>
            <a:ln w="9360">
              <a:solidFill>
                <a:srgbClr val="000000"/>
              </a:solidFill>
              <a:miter lim="800000"/>
              <a:headEnd/>
              <a:tailEnd type="triangle" w="med" len="med"/>
            </a:ln>
          </p:spPr>
          <p:txBody>
            <a:bodyPr/>
            <a:lstStyle/>
            <a:p>
              <a:endParaRPr lang="en-US"/>
            </a:p>
          </p:txBody>
        </p:sp>
        <p:sp>
          <p:nvSpPr>
            <p:cNvPr id="42" name="Line 40"/>
            <p:cNvSpPr>
              <a:spLocks noChangeShapeType="1"/>
            </p:cNvSpPr>
            <p:nvPr/>
          </p:nvSpPr>
          <p:spPr bwMode="auto">
            <a:xfrm flipV="1">
              <a:off x="3601" y="1578"/>
              <a:ext cx="221" cy="95"/>
            </a:xfrm>
            <a:prstGeom prst="line">
              <a:avLst/>
            </a:prstGeom>
            <a:noFill/>
            <a:ln w="9360">
              <a:solidFill>
                <a:srgbClr val="000000"/>
              </a:solidFill>
              <a:miter lim="800000"/>
              <a:headEnd/>
              <a:tailEnd type="triangle" w="med" len="med"/>
            </a:ln>
          </p:spPr>
          <p:txBody>
            <a:bodyPr/>
            <a:lstStyle/>
            <a:p>
              <a:endParaRPr lang="en-US"/>
            </a:p>
          </p:txBody>
        </p:sp>
        <p:sp>
          <p:nvSpPr>
            <p:cNvPr id="43" name="Text Box 41"/>
            <p:cNvSpPr txBox="1">
              <a:spLocks noChangeArrowheads="1"/>
            </p:cNvSpPr>
            <p:nvPr/>
          </p:nvSpPr>
          <p:spPr bwMode="auto">
            <a:xfrm>
              <a:off x="3063" y="672"/>
              <a:ext cx="1664" cy="232"/>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cs typeface="Arial" charset="0"/>
                </a:rPr>
                <a:t>GVPN→GPPN mapping</a:t>
              </a:r>
            </a:p>
          </p:txBody>
        </p:sp>
        <p:sp>
          <p:nvSpPr>
            <p:cNvPr id="44" name="Text Box 42"/>
            <p:cNvSpPr txBox="1">
              <a:spLocks noChangeArrowheads="1"/>
            </p:cNvSpPr>
            <p:nvPr/>
          </p:nvSpPr>
          <p:spPr bwMode="auto">
            <a:xfrm>
              <a:off x="2983" y="3160"/>
              <a:ext cx="1576" cy="232"/>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cs typeface="Arial" charset="0"/>
                </a:rPr>
                <a:t>GPPN→MPN mapping</a:t>
              </a:r>
            </a:p>
          </p:txBody>
        </p:sp>
        <p:sp>
          <p:nvSpPr>
            <p:cNvPr id="45" name="Rectangle 43"/>
            <p:cNvSpPr>
              <a:spLocks noChangeArrowheads="1"/>
            </p:cNvSpPr>
            <p:nvPr/>
          </p:nvSpPr>
          <p:spPr bwMode="auto">
            <a:xfrm>
              <a:off x="3822" y="2137"/>
              <a:ext cx="222" cy="372"/>
            </a:xfrm>
            <a:prstGeom prst="rect">
              <a:avLst/>
            </a:prstGeom>
            <a:solidFill>
              <a:srgbClr val="FC9C0C"/>
            </a:solidFill>
            <a:ln w="9360">
              <a:solidFill>
                <a:srgbClr val="000000"/>
              </a:solidFill>
              <a:miter lim="800000"/>
              <a:headEnd/>
              <a:tailEnd/>
            </a:ln>
          </p:spPr>
          <p:txBody>
            <a:bodyPr wrap="none" anchor="ctr"/>
            <a:lstStyle/>
            <a:p>
              <a:endParaRPr lang="en-US"/>
            </a:p>
          </p:txBody>
        </p:sp>
        <p:sp>
          <p:nvSpPr>
            <p:cNvPr id="46" name="Line 44"/>
            <p:cNvSpPr>
              <a:spLocks noChangeShapeType="1"/>
            </p:cNvSpPr>
            <p:nvPr/>
          </p:nvSpPr>
          <p:spPr bwMode="auto">
            <a:xfrm>
              <a:off x="3645" y="2184"/>
              <a:ext cx="177" cy="1"/>
            </a:xfrm>
            <a:prstGeom prst="line">
              <a:avLst/>
            </a:prstGeom>
            <a:noFill/>
            <a:ln w="9360">
              <a:solidFill>
                <a:srgbClr val="000000"/>
              </a:solidFill>
              <a:miter lim="800000"/>
              <a:headEnd/>
              <a:tailEnd type="triangle" w="med" len="med"/>
            </a:ln>
          </p:spPr>
          <p:txBody>
            <a:bodyPr/>
            <a:lstStyle/>
            <a:p>
              <a:endParaRPr lang="en-US"/>
            </a:p>
          </p:txBody>
        </p:sp>
        <p:sp>
          <p:nvSpPr>
            <p:cNvPr id="47" name="Text Box 45"/>
            <p:cNvSpPr txBox="1">
              <a:spLocks noChangeArrowheads="1"/>
            </p:cNvSpPr>
            <p:nvPr/>
          </p:nvSpPr>
          <p:spPr bwMode="auto">
            <a:xfrm>
              <a:off x="3778" y="1300"/>
              <a:ext cx="315" cy="232"/>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cs typeface="Arial" charset="0"/>
                </a:rPr>
                <a:t>. . .</a:t>
              </a:r>
            </a:p>
          </p:txBody>
        </p:sp>
        <p:sp>
          <p:nvSpPr>
            <p:cNvPr id="48" name="Rectangle 46"/>
            <p:cNvSpPr>
              <a:spLocks noChangeArrowheads="1"/>
            </p:cNvSpPr>
            <p:nvPr/>
          </p:nvSpPr>
          <p:spPr bwMode="auto">
            <a:xfrm>
              <a:off x="4221" y="929"/>
              <a:ext cx="221" cy="371"/>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49" name="Line 47"/>
            <p:cNvSpPr>
              <a:spLocks noChangeShapeType="1"/>
            </p:cNvSpPr>
            <p:nvPr/>
          </p:nvSpPr>
          <p:spPr bwMode="auto">
            <a:xfrm flipV="1">
              <a:off x="3999" y="974"/>
              <a:ext cx="222" cy="95"/>
            </a:xfrm>
            <a:prstGeom prst="line">
              <a:avLst/>
            </a:prstGeom>
            <a:noFill/>
            <a:ln w="9360">
              <a:solidFill>
                <a:srgbClr val="000000"/>
              </a:solidFill>
              <a:miter lim="800000"/>
              <a:headEnd/>
              <a:tailEnd type="triangle" w="med" len="med"/>
            </a:ln>
          </p:spPr>
          <p:txBody>
            <a:bodyPr/>
            <a:lstStyle/>
            <a:p>
              <a:endParaRPr lang="en-US"/>
            </a:p>
          </p:txBody>
        </p:sp>
        <p:sp>
          <p:nvSpPr>
            <p:cNvPr id="50" name="Rectangle 48"/>
            <p:cNvSpPr>
              <a:spLocks noChangeArrowheads="1"/>
            </p:cNvSpPr>
            <p:nvPr/>
          </p:nvSpPr>
          <p:spPr bwMode="auto">
            <a:xfrm>
              <a:off x="4221" y="1393"/>
              <a:ext cx="221" cy="372"/>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51" name="Line 49"/>
            <p:cNvSpPr>
              <a:spLocks noChangeShapeType="1"/>
            </p:cNvSpPr>
            <p:nvPr/>
          </p:nvSpPr>
          <p:spPr bwMode="auto">
            <a:xfrm>
              <a:off x="3999" y="1347"/>
              <a:ext cx="222" cy="93"/>
            </a:xfrm>
            <a:prstGeom prst="line">
              <a:avLst/>
            </a:prstGeom>
            <a:noFill/>
            <a:ln w="9360">
              <a:solidFill>
                <a:srgbClr val="000000"/>
              </a:solidFill>
              <a:miter lim="800000"/>
              <a:headEnd/>
              <a:tailEnd type="triangle" w="med" len="med"/>
            </a:ln>
          </p:spPr>
          <p:txBody>
            <a:bodyPr/>
            <a:lstStyle/>
            <a:p>
              <a:endParaRPr lang="en-US"/>
            </a:p>
          </p:txBody>
        </p:sp>
        <p:sp>
          <p:nvSpPr>
            <p:cNvPr id="52" name="Text Box 50"/>
            <p:cNvSpPr txBox="1">
              <a:spLocks noChangeArrowheads="1"/>
            </p:cNvSpPr>
            <p:nvPr/>
          </p:nvSpPr>
          <p:spPr bwMode="auto">
            <a:xfrm>
              <a:off x="4466" y="1023"/>
              <a:ext cx="545" cy="578"/>
            </a:xfrm>
            <a:prstGeom prst="rect">
              <a:avLst/>
            </a:prstGeom>
            <a:noFill/>
            <a:ln w="9525">
              <a:noFill/>
              <a:round/>
              <a:headEnd/>
              <a:tailEnd/>
            </a:ln>
          </p:spPr>
          <p:txBody>
            <a:bodyPr wrap="none" lIns="90000" tIns="46800" rIns="90000" bIns="46800">
              <a:spAutoFit/>
            </a:bodyP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rgbClr val="000000"/>
                  </a:solidFill>
                  <a:latin typeface="Arial" charset="0"/>
                  <a:cs typeface="Arial" charset="0"/>
                </a:rPr>
                <a:t>n</a:t>
              </a:r>
              <a:r>
                <a:rPr lang="en-GB" sz="1800">
                  <a:solidFill>
                    <a:srgbClr val="000000"/>
                  </a:solidFill>
                  <a:latin typeface="Arial" charset="0"/>
                  <a:cs typeface="Arial" charset="0"/>
                </a:rPr>
                <a:t>-level</a:t>
              </a:r>
            </a:p>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cs typeface="Arial" charset="0"/>
                </a:rPr>
                <a:t>page</a:t>
              </a:r>
            </a:p>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cs typeface="Arial" charset="0"/>
                </a:rPr>
                <a:t>table</a:t>
              </a:r>
            </a:p>
          </p:txBody>
        </p:sp>
        <p:sp>
          <p:nvSpPr>
            <p:cNvPr id="53" name="Text Box 51"/>
            <p:cNvSpPr txBox="1">
              <a:spLocks noChangeArrowheads="1"/>
            </p:cNvSpPr>
            <p:nvPr/>
          </p:nvSpPr>
          <p:spPr bwMode="auto">
            <a:xfrm>
              <a:off x="4275" y="2509"/>
              <a:ext cx="584" cy="578"/>
            </a:xfrm>
            <a:prstGeom prst="rect">
              <a:avLst/>
            </a:prstGeom>
            <a:noFill/>
            <a:ln w="9525">
              <a:noFill/>
              <a:round/>
              <a:headEnd/>
              <a:tailEnd/>
            </a:ln>
          </p:spPr>
          <p:txBody>
            <a:bodyPr wrap="none" lIns="90000" tIns="46800" rIns="90000" bIns="46800">
              <a:spAutoFit/>
            </a:bodyP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rgbClr val="000000"/>
                  </a:solidFill>
                  <a:latin typeface="Arial" charset="0"/>
                  <a:cs typeface="Arial" charset="0"/>
                </a:rPr>
                <a:t>m</a:t>
              </a:r>
              <a:r>
                <a:rPr lang="en-GB" sz="1800">
                  <a:solidFill>
                    <a:srgbClr val="000000"/>
                  </a:solidFill>
                  <a:latin typeface="Arial" charset="0"/>
                  <a:cs typeface="Arial" charset="0"/>
                </a:rPr>
                <a:t>-level</a:t>
              </a:r>
            </a:p>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cs typeface="Arial" charset="0"/>
                </a:rPr>
                <a:t>page</a:t>
              </a:r>
            </a:p>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cs typeface="Arial" charset="0"/>
                </a:rPr>
                <a:t>table</a:t>
              </a:r>
            </a:p>
          </p:txBody>
        </p:sp>
        <p:sp>
          <p:nvSpPr>
            <p:cNvPr id="54" name="Text Box 52"/>
            <p:cNvSpPr txBox="1">
              <a:spLocks noChangeArrowheads="1"/>
            </p:cNvSpPr>
            <p:nvPr/>
          </p:nvSpPr>
          <p:spPr bwMode="auto">
            <a:xfrm>
              <a:off x="1346" y="3504"/>
              <a:ext cx="2647" cy="232"/>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latin typeface="Arial" charset="0"/>
                  <a:cs typeface="Arial" charset="0"/>
                </a:rPr>
                <a:t>Quadratic page table walk time, O(</a:t>
              </a:r>
              <a:r>
                <a:rPr lang="en-GB" sz="1800" b="1" i="1">
                  <a:solidFill>
                    <a:srgbClr val="000000"/>
                  </a:solidFill>
                  <a:latin typeface="Arial" charset="0"/>
                  <a:cs typeface="Arial" charset="0"/>
                </a:rPr>
                <a:t>n</a:t>
              </a:r>
              <a:r>
                <a:rPr lang="en-GB" sz="1800">
                  <a:solidFill>
                    <a:srgbClr val="000000"/>
                  </a:solidFill>
                  <a:latin typeface="Arial" charset="0"/>
                  <a:cs typeface="Arial" charset="0"/>
                </a:rPr>
                <a:t>*</a:t>
              </a:r>
              <a:r>
                <a:rPr lang="en-GB" sz="1800" b="1" i="1">
                  <a:solidFill>
                    <a:srgbClr val="000000"/>
                  </a:solidFill>
                  <a:latin typeface="Arial" charset="0"/>
                  <a:cs typeface="Arial" charset="0"/>
                </a:rPr>
                <a:t>m</a:t>
              </a:r>
              <a:r>
                <a:rPr lang="en-GB" sz="1800">
                  <a:solidFill>
                    <a:srgbClr val="000000"/>
                  </a:solidFill>
                  <a:latin typeface="Arial" charset="0"/>
                  <a:cs typeface="Arial" charset="0"/>
                </a:rPr>
                <a:t>)‏</a:t>
              </a:r>
            </a:p>
          </p:txBody>
        </p:sp>
        <p:sp>
          <p:nvSpPr>
            <p:cNvPr id="55" name="Line 53"/>
            <p:cNvSpPr>
              <a:spLocks noChangeShapeType="1"/>
            </p:cNvSpPr>
            <p:nvPr/>
          </p:nvSpPr>
          <p:spPr bwMode="auto">
            <a:xfrm flipH="1">
              <a:off x="3131" y="1158"/>
              <a:ext cx="482" cy="1254"/>
            </a:xfrm>
            <a:prstGeom prst="line">
              <a:avLst/>
            </a:prstGeom>
            <a:noFill/>
            <a:ln w="9360">
              <a:solidFill>
                <a:srgbClr val="000000"/>
              </a:solidFill>
              <a:prstDash val="dash"/>
              <a:miter lim="800000"/>
              <a:headEnd/>
              <a:tailEnd type="triangle" w="med" len="med"/>
            </a:ln>
          </p:spPr>
          <p:txBody>
            <a:bodyPr/>
            <a:lstStyle/>
            <a:p>
              <a:endParaRPr lang="en-US"/>
            </a:p>
          </p:txBody>
        </p:sp>
        <p:sp>
          <p:nvSpPr>
            <p:cNvPr id="56" name="Line 54"/>
            <p:cNvSpPr>
              <a:spLocks noChangeShapeType="1"/>
            </p:cNvSpPr>
            <p:nvPr/>
          </p:nvSpPr>
          <p:spPr bwMode="auto">
            <a:xfrm flipH="1" flipV="1">
              <a:off x="3827" y="1085"/>
              <a:ext cx="170" cy="1142"/>
            </a:xfrm>
            <a:prstGeom prst="line">
              <a:avLst/>
            </a:prstGeom>
            <a:noFill/>
            <a:ln w="9360">
              <a:solidFill>
                <a:srgbClr val="000000"/>
              </a:solidFill>
              <a:prstDash val="dash"/>
              <a:miter lim="800000"/>
              <a:headEnd/>
              <a:tailEnd type="triangle" w="med" len="med"/>
            </a:ln>
          </p:spPr>
          <p:txBody>
            <a:bodyPr/>
            <a:lstStyle/>
            <a:p>
              <a:endParaRPr lang="en-US"/>
            </a:p>
          </p:txBody>
        </p:sp>
        <p:sp>
          <p:nvSpPr>
            <p:cNvPr id="57" name="Line 55"/>
            <p:cNvSpPr>
              <a:spLocks noChangeShapeType="1"/>
            </p:cNvSpPr>
            <p:nvPr/>
          </p:nvSpPr>
          <p:spPr bwMode="auto">
            <a:xfrm flipH="1">
              <a:off x="3197" y="1344"/>
              <a:ext cx="794" cy="1056"/>
            </a:xfrm>
            <a:prstGeom prst="line">
              <a:avLst/>
            </a:prstGeom>
            <a:noFill/>
            <a:ln w="9360">
              <a:solidFill>
                <a:srgbClr val="000000"/>
              </a:solidFill>
              <a:prstDash val="dash"/>
              <a:miter lim="800000"/>
              <a:headEnd/>
              <a:tailEnd type="triangle" w="med" len="med"/>
            </a:ln>
          </p:spPr>
          <p:txBody>
            <a:bodyPr/>
            <a:lstStyle/>
            <a:p>
              <a:endParaRPr lang="en-US"/>
            </a:p>
          </p:txBody>
        </p:sp>
        <p:sp>
          <p:nvSpPr>
            <p:cNvPr id="58" name="Line 56"/>
            <p:cNvSpPr>
              <a:spLocks noChangeShapeType="1"/>
            </p:cNvSpPr>
            <p:nvPr/>
          </p:nvSpPr>
          <p:spPr bwMode="auto">
            <a:xfrm flipV="1">
              <a:off x="4014" y="1451"/>
              <a:ext cx="198" cy="1388"/>
            </a:xfrm>
            <a:prstGeom prst="line">
              <a:avLst/>
            </a:prstGeom>
            <a:noFill/>
            <a:ln w="9360">
              <a:solidFill>
                <a:srgbClr val="000000"/>
              </a:solidFill>
              <a:prstDash val="dash"/>
              <a:miter lim="800000"/>
              <a:headEnd/>
              <a:tailEnd type="triangle" w="med" len="med"/>
            </a:ln>
          </p:spPr>
          <p:txBody>
            <a:bodyPr/>
            <a:lstStyle/>
            <a:p>
              <a:endParaRPr lang="en-US"/>
            </a:p>
          </p:txBody>
        </p:sp>
      </p:gr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Nested Page Tables</a:t>
            </a:r>
            <a:endParaRPr lang="en-US" dirty="0"/>
          </a:p>
        </p:txBody>
      </p:sp>
      <p:sp>
        <p:nvSpPr>
          <p:cNvPr id="3" name="Content Placeholder 2"/>
          <p:cNvSpPr>
            <a:spLocks noGrp="1"/>
          </p:cNvSpPr>
          <p:nvPr>
            <p:ph type="body" sz="quarter" idx="13"/>
          </p:nvPr>
        </p:nvSpPr>
        <p:spPr/>
        <p:txBody>
          <a:bodyPr>
            <a:normAutofit/>
          </a:bodyPr>
          <a:lstStyle/>
          <a:p>
            <a:r>
              <a:rPr lang="en-US" dirty="0" smtClean="0"/>
              <a:t>Positives</a:t>
            </a:r>
          </a:p>
          <a:p>
            <a:pPr lvl="1"/>
            <a:r>
              <a:rPr lang="en-US" dirty="0" smtClean="0"/>
              <a:t>Simplifies monitor design</a:t>
            </a:r>
          </a:p>
          <a:p>
            <a:pPr lvl="1"/>
            <a:r>
              <a:rPr lang="en-US" dirty="0" smtClean="0"/>
              <a:t>No need for page protection calculus</a:t>
            </a:r>
          </a:p>
          <a:p>
            <a:r>
              <a:rPr lang="en-US" dirty="0" smtClean="0"/>
              <a:t>Negatives</a:t>
            </a:r>
          </a:p>
          <a:p>
            <a:pPr lvl="1"/>
            <a:r>
              <a:rPr lang="en-US" dirty="0" smtClean="0"/>
              <a:t>Guest page table is in physical address space</a:t>
            </a:r>
          </a:p>
          <a:p>
            <a:pPr lvl="1"/>
            <a:r>
              <a:rPr lang="en-US" dirty="0" smtClean="0"/>
              <a:t>Need to walk </a:t>
            </a:r>
            <a:r>
              <a:rPr lang="en-US" dirty="0" err="1" smtClean="0"/>
              <a:t>PhysMap</a:t>
            </a:r>
            <a:r>
              <a:rPr lang="en-US" dirty="0" smtClean="0"/>
              <a:t> multiple times</a:t>
            </a:r>
          </a:p>
          <a:p>
            <a:pPr lvl="2"/>
            <a:r>
              <a:rPr lang="en-US" dirty="0" smtClean="0"/>
              <a:t>Need physical-to-machine mapping to walk guest page table</a:t>
            </a:r>
          </a:p>
          <a:p>
            <a:pPr lvl="2"/>
            <a:r>
              <a:rPr lang="en-US" dirty="0" smtClean="0"/>
              <a:t>Need physical-to-machine mapping for original virtual address</a:t>
            </a:r>
          </a:p>
          <a:p>
            <a:r>
              <a:rPr lang="en-US" dirty="0" smtClean="0"/>
              <a:t>Other Memory Virtualization Hardware Assists</a:t>
            </a:r>
          </a:p>
          <a:p>
            <a:pPr lvl="1"/>
            <a:r>
              <a:rPr lang="en-US" dirty="0" smtClean="0"/>
              <a:t>Monitor Mode has its own address space</a:t>
            </a:r>
          </a:p>
          <a:p>
            <a:pPr lvl="2"/>
            <a:r>
              <a:rPr lang="en-US" dirty="0" smtClean="0"/>
              <a:t>No need to hide the VMM</a:t>
            </a:r>
            <a:endParaRPr lang="en-US" dirty="0"/>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Pages</a:t>
            </a:r>
            <a:endParaRPr lang="en-US" dirty="0"/>
          </a:p>
        </p:txBody>
      </p:sp>
      <p:sp>
        <p:nvSpPr>
          <p:cNvPr id="4" name="Content Placeholder 3"/>
          <p:cNvSpPr>
            <a:spLocks noGrp="1"/>
          </p:cNvSpPr>
          <p:nvPr>
            <p:ph sz="half" idx="4294967295"/>
          </p:nvPr>
        </p:nvSpPr>
        <p:spPr>
          <a:xfrm>
            <a:off x="5105400" y="784225"/>
            <a:ext cx="4038600" cy="5006975"/>
          </a:xfrm>
        </p:spPr>
        <p:txBody>
          <a:bodyPr>
            <a:normAutofit/>
          </a:bodyPr>
          <a:lstStyle/>
          <a:p>
            <a:r>
              <a:rPr lang="en-US" dirty="0" smtClean="0"/>
              <a:t>Small page (4 KB)</a:t>
            </a:r>
          </a:p>
          <a:p>
            <a:pPr lvl="1"/>
            <a:r>
              <a:rPr lang="en-US" dirty="0" smtClean="0"/>
              <a:t>Basic unit of x86 memory management</a:t>
            </a:r>
          </a:p>
          <a:p>
            <a:pPr lvl="1"/>
            <a:r>
              <a:rPr lang="en-US" dirty="0" smtClean="0"/>
              <a:t>Single page table entry maps to small 4K page</a:t>
            </a:r>
          </a:p>
          <a:p>
            <a:r>
              <a:rPr lang="en-US" dirty="0" smtClean="0"/>
              <a:t>Large page (2 MB)</a:t>
            </a:r>
          </a:p>
          <a:p>
            <a:pPr lvl="1"/>
            <a:r>
              <a:rPr lang="en-US" dirty="0" smtClean="0"/>
              <a:t>512 contiguous small pages</a:t>
            </a:r>
          </a:p>
          <a:p>
            <a:pPr lvl="1"/>
            <a:r>
              <a:rPr lang="en-US" dirty="0" smtClean="0"/>
              <a:t>Single page table entry covers entire 2M range</a:t>
            </a:r>
          </a:p>
          <a:p>
            <a:pPr lvl="1"/>
            <a:r>
              <a:rPr lang="en-US" dirty="0" smtClean="0"/>
              <a:t>Helps reduce TLB misses</a:t>
            </a:r>
          </a:p>
          <a:p>
            <a:pPr lvl="1"/>
            <a:r>
              <a:rPr lang="en-US" dirty="0" smtClean="0"/>
              <a:t>Lowers cost of TLB fill</a:t>
            </a:r>
            <a:endParaRPr lang="en-US" dirty="0"/>
          </a:p>
        </p:txBody>
      </p:sp>
      <p:grpSp>
        <p:nvGrpSpPr>
          <p:cNvPr id="3" name="Group 3"/>
          <p:cNvGrpSpPr>
            <a:grpSpLocks/>
          </p:cNvGrpSpPr>
          <p:nvPr/>
        </p:nvGrpSpPr>
        <p:grpSpPr bwMode="auto">
          <a:xfrm>
            <a:off x="457200" y="1676400"/>
            <a:ext cx="3979862" cy="3989388"/>
            <a:chOff x="625" y="960"/>
            <a:chExt cx="2507" cy="2513"/>
          </a:xfrm>
        </p:grpSpPr>
        <p:sp>
          <p:nvSpPr>
            <p:cNvPr id="6" name="Rectangle 4"/>
            <p:cNvSpPr>
              <a:spLocks noChangeArrowheads="1"/>
            </p:cNvSpPr>
            <p:nvPr/>
          </p:nvSpPr>
          <p:spPr bwMode="auto">
            <a:xfrm>
              <a:off x="1117" y="1972"/>
              <a:ext cx="551" cy="995"/>
            </a:xfrm>
            <a:prstGeom prst="rect">
              <a:avLst/>
            </a:prstGeom>
            <a:solidFill>
              <a:srgbClr val="7D9BC6"/>
            </a:solidFill>
            <a:ln w="9360">
              <a:solidFill>
                <a:srgbClr val="000000"/>
              </a:solidFill>
              <a:miter lim="800000"/>
              <a:headEnd/>
              <a:tailEnd/>
            </a:ln>
          </p:spPr>
          <p:txBody>
            <a:bodyPr wrap="none" lIns="90000" tIns="46800" rIns="90000" bIns="46800" anchor="ctr"/>
            <a:lstStyle/>
            <a:p>
              <a:pPr algn="ctr">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FFFFFF"/>
                  </a:solidFill>
                  <a:latin typeface="Arial" charset="0"/>
                  <a:cs typeface="Arial" charset="0"/>
                </a:rPr>
                <a:t>TLB fill</a:t>
              </a:r>
            </a:p>
            <a:p>
              <a:pPr algn="ctr">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FFFFFF"/>
                  </a:solidFill>
                  <a:latin typeface="Arial" charset="0"/>
                  <a:cs typeface="Arial" charset="0"/>
                </a:rPr>
                <a:t>hardware</a:t>
              </a:r>
            </a:p>
          </p:txBody>
        </p:sp>
        <p:sp>
          <p:nvSpPr>
            <p:cNvPr id="7" name="Rectangle 5"/>
            <p:cNvSpPr>
              <a:spLocks noChangeArrowheads="1"/>
            </p:cNvSpPr>
            <p:nvPr/>
          </p:nvSpPr>
          <p:spPr bwMode="auto">
            <a:xfrm>
              <a:off x="630" y="2052"/>
              <a:ext cx="162" cy="213"/>
            </a:xfrm>
            <a:prstGeom prst="rect">
              <a:avLst/>
            </a:prstGeom>
            <a:solidFill>
              <a:srgbClr val="FFFFFF"/>
            </a:solidFill>
            <a:ln w="9360">
              <a:solidFill>
                <a:srgbClr val="000000"/>
              </a:solidFill>
              <a:miter lim="800000"/>
              <a:headEnd/>
              <a:tailEnd/>
            </a:ln>
          </p:spPr>
          <p:txBody>
            <a:bodyPr wrap="none" lIns="90000" tIns="46800" rIns="90000" bIns="46800" anchor="ct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00"/>
                  </a:solidFill>
                  <a:latin typeface="Arial" charset="0"/>
                  <a:cs typeface="Arial" charset="0"/>
                </a:rPr>
                <a:t>VA</a:t>
              </a:r>
            </a:p>
          </p:txBody>
        </p:sp>
        <p:sp>
          <p:nvSpPr>
            <p:cNvPr id="8" name="Rectangle 6"/>
            <p:cNvSpPr>
              <a:spLocks noChangeArrowheads="1"/>
            </p:cNvSpPr>
            <p:nvPr/>
          </p:nvSpPr>
          <p:spPr bwMode="auto">
            <a:xfrm>
              <a:off x="792" y="2052"/>
              <a:ext cx="163" cy="213"/>
            </a:xfrm>
            <a:prstGeom prst="rect">
              <a:avLst/>
            </a:prstGeom>
            <a:solidFill>
              <a:srgbClr val="FFFFFF"/>
            </a:solidFill>
            <a:ln w="9360">
              <a:solidFill>
                <a:srgbClr val="000000"/>
              </a:solidFill>
              <a:miter lim="800000"/>
              <a:headEnd/>
              <a:tailEnd/>
            </a:ln>
          </p:spPr>
          <p:txBody>
            <a:bodyPr wrap="none" lIns="90000" tIns="46800" rIns="90000" bIns="46800" anchor="ct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00"/>
                  </a:solidFill>
                  <a:latin typeface="Arial" charset="0"/>
                  <a:cs typeface="Arial" charset="0"/>
                </a:rPr>
                <a:t>PA</a:t>
              </a:r>
            </a:p>
          </p:txBody>
        </p:sp>
        <p:grpSp>
          <p:nvGrpSpPr>
            <p:cNvPr id="5" name="Group 7"/>
            <p:cNvGrpSpPr>
              <a:grpSpLocks/>
            </p:cNvGrpSpPr>
            <p:nvPr/>
          </p:nvGrpSpPr>
          <p:grpSpPr bwMode="auto">
            <a:xfrm>
              <a:off x="630" y="2265"/>
              <a:ext cx="325" cy="214"/>
              <a:chOff x="630" y="2265"/>
              <a:chExt cx="325" cy="214"/>
            </a:xfrm>
          </p:grpSpPr>
          <p:sp>
            <p:nvSpPr>
              <p:cNvPr id="67" name="Rectangle 8"/>
              <p:cNvSpPr>
                <a:spLocks noChangeArrowheads="1"/>
              </p:cNvSpPr>
              <p:nvPr/>
            </p:nvSpPr>
            <p:spPr bwMode="auto">
              <a:xfrm>
                <a:off x="630" y="2265"/>
                <a:ext cx="162" cy="214"/>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68" name="Rectangle 9"/>
              <p:cNvSpPr>
                <a:spLocks noChangeArrowheads="1"/>
              </p:cNvSpPr>
              <p:nvPr/>
            </p:nvSpPr>
            <p:spPr bwMode="auto">
              <a:xfrm>
                <a:off x="792" y="2265"/>
                <a:ext cx="163" cy="214"/>
              </a:xfrm>
              <a:prstGeom prst="rect">
                <a:avLst/>
              </a:prstGeom>
              <a:solidFill>
                <a:srgbClr val="FFFFFF"/>
              </a:solidFill>
              <a:ln w="9360">
                <a:solidFill>
                  <a:srgbClr val="000000"/>
                </a:solidFill>
                <a:miter lim="800000"/>
                <a:headEnd/>
                <a:tailEnd/>
              </a:ln>
            </p:spPr>
            <p:txBody>
              <a:bodyPr wrap="none" anchor="ctr"/>
              <a:lstStyle/>
              <a:p>
                <a:endParaRPr lang="en-US"/>
              </a:p>
            </p:txBody>
          </p:sp>
        </p:grpSp>
        <p:grpSp>
          <p:nvGrpSpPr>
            <p:cNvPr id="9" name="Group 10"/>
            <p:cNvGrpSpPr>
              <a:grpSpLocks/>
            </p:cNvGrpSpPr>
            <p:nvPr/>
          </p:nvGrpSpPr>
          <p:grpSpPr bwMode="auto">
            <a:xfrm>
              <a:off x="630" y="2479"/>
              <a:ext cx="325" cy="213"/>
              <a:chOff x="630" y="2479"/>
              <a:chExt cx="325" cy="213"/>
            </a:xfrm>
          </p:grpSpPr>
          <p:sp>
            <p:nvSpPr>
              <p:cNvPr id="65" name="Rectangle 11"/>
              <p:cNvSpPr>
                <a:spLocks noChangeArrowheads="1"/>
              </p:cNvSpPr>
              <p:nvPr/>
            </p:nvSpPr>
            <p:spPr bwMode="auto">
              <a:xfrm>
                <a:off x="630" y="2479"/>
                <a:ext cx="162" cy="213"/>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66" name="Rectangle 12"/>
              <p:cNvSpPr>
                <a:spLocks noChangeArrowheads="1"/>
              </p:cNvSpPr>
              <p:nvPr/>
            </p:nvSpPr>
            <p:spPr bwMode="auto">
              <a:xfrm>
                <a:off x="792" y="2479"/>
                <a:ext cx="163" cy="213"/>
              </a:xfrm>
              <a:prstGeom prst="rect">
                <a:avLst/>
              </a:prstGeom>
              <a:solidFill>
                <a:srgbClr val="FFFFFF"/>
              </a:solidFill>
              <a:ln w="9360">
                <a:solidFill>
                  <a:srgbClr val="000000"/>
                </a:solidFill>
                <a:miter lim="800000"/>
                <a:headEnd/>
                <a:tailEnd/>
              </a:ln>
            </p:spPr>
            <p:txBody>
              <a:bodyPr wrap="none" anchor="ctr"/>
              <a:lstStyle/>
              <a:p>
                <a:endParaRPr lang="en-US"/>
              </a:p>
            </p:txBody>
          </p:sp>
        </p:grpSp>
        <p:sp>
          <p:nvSpPr>
            <p:cNvPr id="11" name="Text Box 13"/>
            <p:cNvSpPr txBox="1">
              <a:spLocks noChangeArrowheads="1"/>
            </p:cNvSpPr>
            <p:nvPr/>
          </p:nvSpPr>
          <p:spPr bwMode="auto">
            <a:xfrm>
              <a:off x="625" y="1807"/>
              <a:ext cx="319" cy="193"/>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latin typeface="Arial" charset="0"/>
                  <a:cs typeface="Arial" charset="0"/>
                </a:rPr>
                <a:t>TLB</a:t>
              </a:r>
            </a:p>
          </p:txBody>
        </p:sp>
        <p:sp>
          <p:nvSpPr>
            <p:cNvPr id="12" name="Line 14"/>
            <p:cNvSpPr>
              <a:spLocks noChangeShapeType="1"/>
            </p:cNvSpPr>
            <p:nvPr/>
          </p:nvSpPr>
          <p:spPr bwMode="auto">
            <a:xfrm flipH="1">
              <a:off x="791" y="2896"/>
              <a:ext cx="327" cy="1"/>
            </a:xfrm>
            <a:prstGeom prst="line">
              <a:avLst/>
            </a:prstGeom>
            <a:noFill/>
            <a:ln w="9360">
              <a:solidFill>
                <a:srgbClr val="000000"/>
              </a:solidFill>
              <a:miter lim="800000"/>
              <a:headEnd/>
              <a:tailEnd/>
            </a:ln>
          </p:spPr>
          <p:txBody>
            <a:bodyPr/>
            <a:lstStyle/>
            <a:p>
              <a:endParaRPr lang="en-US"/>
            </a:p>
          </p:txBody>
        </p:sp>
        <p:sp>
          <p:nvSpPr>
            <p:cNvPr id="13" name="Line 15"/>
            <p:cNvSpPr>
              <a:spLocks noChangeShapeType="1"/>
            </p:cNvSpPr>
            <p:nvPr/>
          </p:nvSpPr>
          <p:spPr bwMode="auto">
            <a:xfrm flipV="1">
              <a:off x="792" y="2694"/>
              <a:ext cx="1" cy="202"/>
            </a:xfrm>
            <a:prstGeom prst="line">
              <a:avLst/>
            </a:prstGeom>
            <a:noFill/>
            <a:ln w="9360">
              <a:solidFill>
                <a:srgbClr val="000000"/>
              </a:solidFill>
              <a:miter lim="800000"/>
              <a:headEnd/>
              <a:tailEnd type="triangle" w="med" len="med"/>
            </a:ln>
          </p:spPr>
          <p:txBody>
            <a:bodyPr/>
            <a:lstStyle/>
            <a:p>
              <a:endParaRPr lang="en-US"/>
            </a:p>
          </p:txBody>
        </p:sp>
        <p:sp>
          <p:nvSpPr>
            <p:cNvPr id="14" name="Text Box 16"/>
            <p:cNvSpPr txBox="1">
              <a:spLocks noChangeArrowheads="1"/>
            </p:cNvSpPr>
            <p:nvPr/>
          </p:nvSpPr>
          <p:spPr bwMode="auto">
            <a:xfrm>
              <a:off x="1398" y="1937"/>
              <a:ext cx="311" cy="146"/>
            </a:xfrm>
            <a:prstGeom prst="rect">
              <a:avLst/>
            </a:prstGeom>
            <a:noFill/>
            <a:ln w="9525">
              <a:noFill/>
              <a:round/>
              <a:headEnd/>
              <a:tailEnd/>
            </a:ln>
          </p:spPr>
          <p:txBody>
            <a:bodyPr lIns="90000" tIns="46800" rIns="90000" bIns="46800">
              <a:spAutoFit/>
            </a:bodyPr>
            <a:lstStyle/>
            <a:p>
              <a:pPr>
                <a:spcBef>
                  <a:spcPts val="563"/>
                </a:spcBef>
                <a:buClr>
                  <a:srgbClr val="FFFFFF"/>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a:solidFill>
                    <a:srgbClr val="FFFFFF"/>
                  </a:solidFill>
                  <a:latin typeface="Arial" charset="0"/>
                  <a:cs typeface="Arial" charset="0"/>
                </a:rPr>
                <a:t>%cr3</a:t>
              </a:r>
            </a:p>
          </p:txBody>
        </p:sp>
        <p:sp>
          <p:nvSpPr>
            <p:cNvPr id="15" name="Rectangle 17"/>
            <p:cNvSpPr>
              <a:spLocks noChangeArrowheads="1"/>
            </p:cNvSpPr>
            <p:nvPr/>
          </p:nvSpPr>
          <p:spPr bwMode="auto">
            <a:xfrm>
              <a:off x="1798" y="1938"/>
              <a:ext cx="162" cy="569"/>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16" name="Rectangle 18"/>
            <p:cNvSpPr>
              <a:spLocks noChangeArrowheads="1"/>
            </p:cNvSpPr>
            <p:nvPr/>
          </p:nvSpPr>
          <p:spPr bwMode="auto">
            <a:xfrm>
              <a:off x="2057" y="1511"/>
              <a:ext cx="163" cy="569"/>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17" name="Rectangle 19"/>
            <p:cNvSpPr>
              <a:spLocks noChangeArrowheads="1"/>
            </p:cNvSpPr>
            <p:nvPr/>
          </p:nvSpPr>
          <p:spPr bwMode="auto">
            <a:xfrm>
              <a:off x="2057" y="2293"/>
              <a:ext cx="163" cy="569"/>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18" name="Line 20"/>
            <p:cNvSpPr>
              <a:spLocks noChangeShapeType="1"/>
            </p:cNvSpPr>
            <p:nvPr/>
          </p:nvSpPr>
          <p:spPr bwMode="auto">
            <a:xfrm>
              <a:off x="1604" y="2080"/>
              <a:ext cx="194" cy="1"/>
            </a:xfrm>
            <a:prstGeom prst="line">
              <a:avLst/>
            </a:prstGeom>
            <a:noFill/>
            <a:ln w="9360">
              <a:solidFill>
                <a:srgbClr val="000000"/>
              </a:solidFill>
              <a:miter lim="800000"/>
              <a:headEnd/>
              <a:tailEnd type="triangle" w="med" len="med"/>
            </a:ln>
          </p:spPr>
          <p:txBody>
            <a:bodyPr/>
            <a:lstStyle/>
            <a:p>
              <a:endParaRPr lang="en-US"/>
            </a:p>
          </p:txBody>
        </p:sp>
        <p:sp>
          <p:nvSpPr>
            <p:cNvPr id="19" name="Line 21"/>
            <p:cNvSpPr>
              <a:spLocks noChangeShapeType="1"/>
            </p:cNvSpPr>
            <p:nvPr/>
          </p:nvSpPr>
          <p:spPr bwMode="auto">
            <a:xfrm flipV="1">
              <a:off x="1896" y="1652"/>
              <a:ext cx="161" cy="428"/>
            </a:xfrm>
            <a:prstGeom prst="line">
              <a:avLst/>
            </a:prstGeom>
            <a:noFill/>
            <a:ln w="9360">
              <a:solidFill>
                <a:srgbClr val="000000"/>
              </a:solidFill>
              <a:miter lim="800000"/>
              <a:headEnd/>
              <a:tailEnd type="triangle" w="med" len="med"/>
            </a:ln>
          </p:spPr>
          <p:txBody>
            <a:bodyPr/>
            <a:lstStyle/>
            <a:p>
              <a:endParaRPr lang="en-US"/>
            </a:p>
          </p:txBody>
        </p:sp>
        <p:sp>
          <p:nvSpPr>
            <p:cNvPr id="20" name="Line 22"/>
            <p:cNvSpPr>
              <a:spLocks noChangeShapeType="1"/>
            </p:cNvSpPr>
            <p:nvPr/>
          </p:nvSpPr>
          <p:spPr bwMode="auto">
            <a:xfrm>
              <a:off x="1896" y="2364"/>
              <a:ext cx="161" cy="1"/>
            </a:xfrm>
            <a:prstGeom prst="line">
              <a:avLst/>
            </a:prstGeom>
            <a:noFill/>
            <a:ln w="9360">
              <a:solidFill>
                <a:srgbClr val="000000"/>
              </a:solidFill>
              <a:miter lim="800000"/>
              <a:headEnd/>
              <a:tailEnd type="triangle" w="med" len="med"/>
            </a:ln>
          </p:spPr>
          <p:txBody>
            <a:bodyPr/>
            <a:lstStyle/>
            <a:p>
              <a:endParaRPr lang="en-US"/>
            </a:p>
          </p:txBody>
        </p:sp>
        <p:sp>
          <p:nvSpPr>
            <p:cNvPr id="21" name="Rectangle 23"/>
            <p:cNvSpPr>
              <a:spLocks noChangeArrowheads="1"/>
            </p:cNvSpPr>
            <p:nvPr/>
          </p:nvSpPr>
          <p:spPr bwMode="auto">
            <a:xfrm>
              <a:off x="2349" y="1440"/>
              <a:ext cx="164" cy="569"/>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22" name="Line 24"/>
            <p:cNvSpPr>
              <a:spLocks noChangeShapeType="1"/>
            </p:cNvSpPr>
            <p:nvPr/>
          </p:nvSpPr>
          <p:spPr bwMode="auto">
            <a:xfrm flipV="1">
              <a:off x="2188" y="1510"/>
              <a:ext cx="161" cy="145"/>
            </a:xfrm>
            <a:prstGeom prst="line">
              <a:avLst/>
            </a:prstGeom>
            <a:noFill/>
            <a:ln w="9360">
              <a:solidFill>
                <a:srgbClr val="000000"/>
              </a:solidFill>
              <a:miter lim="800000"/>
              <a:headEnd/>
              <a:tailEnd type="triangle" w="med" len="med"/>
            </a:ln>
          </p:spPr>
          <p:txBody>
            <a:bodyPr/>
            <a:lstStyle/>
            <a:p>
              <a:endParaRPr lang="en-US"/>
            </a:p>
          </p:txBody>
        </p:sp>
        <p:sp>
          <p:nvSpPr>
            <p:cNvPr id="23" name="Text Box 25"/>
            <p:cNvSpPr txBox="1">
              <a:spLocks noChangeArrowheads="1"/>
            </p:cNvSpPr>
            <p:nvPr/>
          </p:nvSpPr>
          <p:spPr bwMode="auto">
            <a:xfrm>
              <a:off x="1830" y="960"/>
              <a:ext cx="987" cy="193"/>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latin typeface="Arial" charset="0"/>
                  <a:cs typeface="Arial" charset="0"/>
                </a:rPr>
                <a:t>VA→PA mapping</a:t>
              </a:r>
            </a:p>
          </p:txBody>
        </p:sp>
        <p:sp>
          <p:nvSpPr>
            <p:cNvPr id="24" name="Rectangle 26"/>
            <p:cNvSpPr>
              <a:spLocks noChangeArrowheads="1"/>
            </p:cNvSpPr>
            <p:nvPr/>
          </p:nvSpPr>
          <p:spPr bwMode="auto">
            <a:xfrm>
              <a:off x="2650" y="1279"/>
              <a:ext cx="192" cy="569"/>
            </a:xfrm>
            <a:prstGeom prst="rect">
              <a:avLst/>
            </a:prstGeom>
            <a:solidFill>
              <a:srgbClr val="FFFF99"/>
            </a:solidFill>
            <a:ln w="9360">
              <a:solidFill>
                <a:srgbClr val="000000"/>
              </a:solidFill>
              <a:miter lim="800000"/>
              <a:headEnd/>
              <a:tailEnd/>
            </a:ln>
          </p:spPr>
          <p:txBody>
            <a:bodyPr wrap="none" anchor="ctr"/>
            <a:lstStyle/>
            <a:p>
              <a:endParaRPr lang="en-US"/>
            </a:p>
          </p:txBody>
        </p:sp>
        <p:sp>
          <p:nvSpPr>
            <p:cNvPr id="25" name="Line 27"/>
            <p:cNvSpPr>
              <a:spLocks noChangeShapeType="1"/>
            </p:cNvSpPr>
            <p:nvPr/>
          </p:nvSpPr>
          <p:spPr bwMode="auto">
            <a:xfrm flipV="1">
              <a:off x="2480" y="1368"/>
              <a:ext cx="162" cy="143"/>
            </a:xfrm>
            <a:prstGeom prst="line">
              <a:avLst/>
            </a:prstGeom>
            <a:noFill/>
            <a:ln w="9360">
              <a:solidFill>
                <a:srgbClr val="000000"/>
              </a:solidFill>
              <a:miter lim="800000"/>
              <a:headEnd/>
              <a:tailEnd type="triangle" w="med" len="med"/>
            </a:ln>
          </p:spPr>
          <p:txBody>
            <a:bodyPr/>
            <a:lstStyle/>
            <a:p>
              <a:endParaRPr lang="en-US"/>
            </a:p>
          </p:txBody>
        </p:sp>
        <p:sp>
          <p:nvSpPr>
            <p:cNvPr id="26" name="Text Box 28"/>
            <p:cNvSpPr txBox="1">
              <a:spLocks noChangeArrowheads="1"/>
            </p:cNvSpPr>
            <p:nvPr/>
          </p:nvSpPr>
          <p:spPr bwMode="auto">
            <a:xfrm>
              <a:off x="2616" y="1276"/>
              <a:ext cx="237" cy="159"/>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4K</a:t>
              </a:r>
            </a:p>
          </p:txBody>
        </p:sp>
        <p:grpSp>
          <p:nvGrpSpPr>
            <p:cNvPr id="10" name="Group 29"/>
            <p:cNvGrpSpPr>
              <a:grpSpLocks/>
            </p:cNvGrpSpPr>
            <p:nvPr/>
          </p:nvGrpSpPr>
          <p:grpSpPr bwMode="auto">
            <a:xfrm>
              <a:off x="2184" y="1916"/>
              <a:ext cx="686" cy="1528"/>
              <a:chOff x="2184" y="1916"/>
              <a:chExt cx="686" cy="1528"/>
            </a:xfrm>
          </p:grpSpPr>
          <p:sp>
            <p:nvSpPr>
              <p:cNvPr id="62" name="Rectangle 30"/>
              <p:cNvSpPr>
                <a:spLocks noChangeArrowheads="1"/>
              </p:cNvSpPr>
              <p:nvPr/>
            </p:nvSpPr>
            <p:spPr bwMode="auto">
              <a:xfrm>
                <a:off x="2650" y="1916"/>
                <a:ext cx="192" cy="1528"/>
              </a:xfrm>
              <a:prstGeom prst="rect">
                <a:avLst/>
              </a:prstGeom>
              <a:solidFill>
                <a:srgbClr val="FF0000"/>
              </a:solidFill>
              <a:ln w="9360">
                <a:solidFill>
                  <a:srgbClr val="000000"/>
                </a:solidFill>
                <a:miter lim="800000"/>
                <a:headEnd/>
                <a:tailEnd/>
              </a:ln>
            </p:spPr>
            <p:txBody>
              <a:bodyPr wrap="none" anchor="ctr"/>
              <a:lstStyle/>
              <a:p>
                <a:endParaRPr lang="en-US"/>
              </a:p>
            </p:txBody>
          </p:sp>
          <p:sp>
            <p:nvSpPr>
              <p:cNvPr id="63" name="Text Box 31"/>
              <p:cNvSpPr txBox="1">
                <a:spLocks noChangeArrowheads="1"/>
              </p:cNvSpPr>
              <p:nvPr/>
            </p:nvSpPr>
            <p:spPr bwMode="auto">
              <a:xfrm>
                <a:off x="2601" y="1937"/>
                <a:ext cx="269" cy="176"/>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FFFFFF"/>
                    </a:solidFill>
                    <a:latin typeface="Arial" charset="0"/>
                  </a:rPr>
                  <a:t>2M</a:t>
                </a:r>
              </a:p>
            </p:txBody>
          </p:sp>
          <p:sp>
            <p:nvSpPr>
              <p:cNvPr id="64" name="Line 32"/>
              <p:cNvSpPr>
                <a:spLocks noChangeShapeType="1"/>
              </p:cNvSpPr>
              <p:nvPr/>
            </p:nvSpPr>
            <p:spPr bwMode="auto">
              <a:xfrm flipV="1">
                <a:off x="2184" y="1970"/>
                <a:ext cx="466" cy="472"/>
              </a:xfrm>
              <a:prstGeom prst="line">
                <a:avLst/>
              </a:prstGeom>
              <a:noFill/>
              <a:ln w="9360">
                <a:solidFill>
                  <a:srgbClr val="000000"/>
                </a:solidFill>
                <a:miter lim="800000"/>
                <a:headEnd/>
                <a:tailEnd type="triangle" w="med" len="med"/>
              </a:ln>
            </p:spPr>
            <p:txBody>
              <a:bodyPr/>
              <a:lstStyle/>
              <a:p>
                <a:endParaRPr lang="en-US"/>
              </a:p>
            </p:txBody>
          </p:sp>
        </p:grpSp>
        <p:sp>
          <p:nvSpPr>
            <p:cNvPr id="28" name="Text Box 33"/>
            <p:cNvSpPr txBox="1">
              <a:spLocks noChangeArrowheads="1"/>
            </p:cNvSpPr>
            <p:nvPr/>
          </p:nvSpPr>
          <p:spPr bwMode="auto">
            <a:xfrm rot="-5400000">
              <a:off x="2329" y="2569"/>
              <a:ext cx="1414" cy="193"/>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latin typeface="Arial" charset="0"/>
                  <a:cs typeface="Arial" charset="0"/>
                </a:rPr>
                <a:t>Contiguous memory  (2M)‏</a:t>
              </a:r>
            </a:p>
          </p:txBody>
        </p:sp>
        <p:grpSp>
          <p:nvGrpSpPr>
            <p:cNvPr id="27" name="Group 34"/>
            <p:cNvGrpSpPr>
              <a:grpSpLocks/>
            </p:cNvGrpSpPr>
            <p:nvPr/>
          </p:nvGrpSpPr>
          <p:grpSpPr bwMode="auto">
            <a:xfrm>
              <a:off x="2187" y="1916"/>
              <a:ext cx="674" cy="1522"/>
              <a:chOff x="2187" y="1916"/>
              <a:chExt cx="674" cy="1522"/>
            </a:xfrm>
          </p:grpSpPr>
          <p:sp>
            <p:nvSpPr>
              <p:cNvPr id="51" name="Rectangle 35"/>
              <p:cNvSpPr>
                <a:spLocks noChangeArrowheads="1"/>
              </p:cNvSpPr>
              <p:nvPr/>
            </p:nvSpPr>
            <p:spPr bwMode="auto">
              <a:xfrm>
                <a:off x="2349" y="2223"/>
                <a:ext cx="163" cy="568"/>
              </a:xfrm>
              <a:prstGeom prst="rect">
                <a:avLst/>
              </a:prstGeom>
              <a:solidFill>
                <a:srgbClr val="CCECF4"/>
              </a:solidFill>
              <a:ln w="9360">
                <a:solidFill>
                  <a:srgbClr val="000000"/>
                </a:solidFill>
                <a:miter lim="800000"/>
                <a:headEnd/>
                <a:tailEnd/>
              </a:ln>
            </p:spPr>
            <p:txBody>
              <a:bodyPr wrap="none" anchor="ctr"/>
              <a:lstStyle/>
              <a:p>
                <a:endParaRPr lang="en-US"/>
              </a:p>
            </p:txBody>
          </p:sp>
          <p:sp>
            <p:nvSpPr>
              <p:cNvPr id="52" name="Line 36"/>
              <p:cNvSpPr>
                <a:spLocks noChangeShapeType="1"/>
              </p:cNvSpPr>
              <p:nvPr/>
            </p:nvSpPr>
            <p:spPr bwMode="auto">
              <a:xfrm flipV="1">
                <a:off x="2187" y="2291"/>
                <a:ext cx="162" cy="144"/>
              </a:xfrm>
              <a:prstGeom prst="line">
                <a:avLst/>
              </a:prstGeom>
              <a:noFill/>
              <a:ln w="9360">
                <a:solidFill>
                  <a:srgbClr val="000000"/>
                </a:solidFill>
                <a:miter lim="800000"/>
                <a:headEnd/>
                <a:tailEnd type="triangle" w="med" len="med"/>
              </a:ln>
            </p:spPr>
            <p:txBody>
              <a:bodyPr/>
              <a:lstStyle/>
              <a:p>
                <a:endParaRPr lang="en-US"/>
              </a:p>
            </p:txBody>
          </p:sp>
          <p:sp>
            <p:nvSpPr>
              <p:cNvPr id="53" name="Rectangle 37"/>
              <p:cNvSpPr>
                <a:spLocks noChangeArrowheads="1"/>
              </p:cNvSpPr>
              <p:nvPr/>
            </p:nvSpPr>
            <p:spPr bwMode="auto">
              <a:xfrm>
                <a:off x="2650" y="1937"/>
                <a:ext cx="198" cy="569"/>
              </a:xfrm>
              <a:prstGeom prst="rect">
                <a:avLst/>
              </a:prstGeom>
              <a:solidFill>
                <a:srgbClr val="7FC31C"/>
              </a:solidFill>
              <a:ln w="9360">
                <a:solidFill>
                  <a:srgbClr val="000000"/>
                </a:solidFill>
                <a:miter lim="800000"/>
                <a:headEnd/>
                <a:tailEnd/>
              </a:ln>
            </p:spPr>
            <p:txBody>
              <a:bodyPr wrap="none" anchor="ctr"/>
              <a:lstStyle/>
              <a:p>
                <a:endParaRPr lang="en-US"/>
              </a:p>
            </p:txBody>
          </p:sp>
          <p:sp>
            <p:nvSpPr>
              <p:cNvPr id="54" name="Line 38"/>
              <p:cNvSpPr>
                <a:spLocks noChangeShapeType="1"/>
              </p:cNvSpPr>
              <p:nvPr/>
            </p:nvSpPr>
            <p:spPr bwMode="auto">
              <a:xfrm flipV="1">
                <a:off x="2494" y="1990"/>
                <a:ext cx="167" cy="276"/>
              </a:xfrm>
              <a:prstGeom prst="line">
                <a:avLst/>
              </a:prstGeom>
              <a:noFill/>
              <a:ln w="9360">
                <a:solidFill>
                  <a:srgbClr val="000000"/>
                </a:solidFill>
                <a:miter lim="800000"/>
                <a:headEnd/>
                <a:tailEnd type="triangle" w="med" len="med"/>
              </a:ln>
            </p:spPr>
            <p:txBody>
              <a:bodyPr/>
              <a:lstStyle/>
              <a:p>
                <a:endParaRPr lang="en-US"/>
              </a:p>
            </p:txBody>
          </p:sp>
          <p:sp>
            <p:nvSpPr>
              <p:cNvPr id="55" name="Rectangle 39"/>
              <p:cNvSpPr>
                <a:spLocks noChangeArrowheads="1"/>
              </p:cNvSpPr>
              <p:nvPr/>
            </p:nvSpPr>
            <p:spPr bwMode="auto">
              <a:xfrm>
                <a:off x="2650" y="2869"/>
                <a:ext cx="197" cy="569"/>
              </a:xfrm>
              <a:prstGeom prst="rect">
                <a:avLst/>
              </a:prstGeom>
              <a:solidFill>
                <a:srgbClr val="FF9900"/>
              </a:solidFill>
              <a:ln w="9360">
                <a:solidFill>
                  <a:srgbClr val="000000"/>
                </a:solidFill>
                <a:miter lim="800000"/>
                <a:headEnd/>
                <a:tailEnd/>
              </a:ln>
            </p:spPr>
            <p:txBody>
              <a:bodyPr wrap="none" anchor="ctr"/>
              <a:lstStyle/>
              <a:p>
                <a:endParaRPr lang="en-US"/>
              </a:p>
            </p:txBody>
          </p:sp>
          <p:sp>
            <p:nvSpPr>
              <p:cNvPr id="56" name="Line 40"/>
              <p:cNvSpPr>
                <a:spLocks noChangeShapeType="1"/>
              </p:cNvSpPr>
              <p:nvPr/>
            </p:nvSpPr>
            <p:spPr bwMode="auto">
              <a:xfrm>
                <a:off x="2494" y="2759"/>
                <a:ext cx="156" cy="165"/>
              </a:xfrm>
              <a:prstGeom prst="line">
                <a:avLst/>
              </a:prstGeom>
              <a:noFill/>
              <a:ln w="9360">
                <a:solidFill>
                  <a:srgbClr val="000000"/>
                </a:solidFill>
                <a:miter lim="800000"/>
                <a:headEnd/>
                <a:tailEnd type="triangle" w="med" len="med"/>
              </a:ln>
            </p:spPr>
            <p:txBody>
              <a:bodyPr/>
              <a:lstStyle/>
              <a:p>
                <a:endParaRPr lang="en-US"/>
              </a:p>
            </p:txBody>
          </p:sp>
          <p:sp>
            <p:nvSpPr>
              <p:cNvPr id="57" name="Text Box 41"/>
              <p:cNvSpPr txBox="1">
                <a:spLocks noChangeArrowheads="1"/>
              </p:cNvSpPr>
              <p:nvPr/>
            </p:nvSpPr>
            <p:spPr bwMode="auto">
              <a:xfrm>
                <a:off x="2334" y="2211"/>
                <a:ext cx="177" cy="144"/>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a:solidFill>
                      <a:srgbClr val="000000"/>
                    </a:solidFill>
                    <a:latin typeface="Arial" charset="0"/>
                  </a:rPr>
                  <a:t>p</a:t>
                </a:r>
                <a:r>
                  <a:rPr lang="en-GB" sz="900" baseline="-25000">
                    <a:solidFill>
                      <a:srgbClr val="000000"/>
                    </a:solidFill>
                    <a:latin typeface="Arial" charset="0"/>
                  </a:rPr>
                  <a:t>1</a:t>
                </a:r>
              </a:p>
            </p:txBody>
          </p:sp>
          <p:sp>
            <p:nvSpPr>
              <p:cNvPr id="58" name="Text Box 42"/>
              <p:cNvSpPr txBox="1">
                <a:spLocks noChangeArrowheads="1"/>
              </p:cNvSpPr>
              <p:nvPr/>
            </p:nvSpPr>
            <p:spPr bwMode="auto">
              <a:xfrm>
                <a:off x="2312" y="2594"/>
                <a:ext cx="223" cy="144"/>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900">
                    <a:solidFill>
                      <a:srgbClr val="000000"/>
                    </a:solidFill>
                    <a:latin typeface="Arial" charset="0"/>
                  </a:rPr>
                  <a:t>p</a:t>
                </a:r>
                <a:r>
                  <a:rPr lang="en-GB" sz="900" baseline="-25000">
                    <a:solidFill>
                      <a:srgbClr val="000000"/>
                    </a:solidFill>
                    <a:latin typeface="Arial" charset="0"/>
                  </a:rPr>
                  <a:t>512</a:t>
                </a:r>
              </a:p>
            </p:txBody>
          </p:sp>
          <p:sp>
            <p:nvSpPr>
              <p:cNvPr id="59" name="Text Box 43"/>
              <p:cNvSpPr txBox="1">
                <a:spLocks noChangeArrowheads="1"/>
              </p:cNvSpPr>
              <p:nvPr/>
            </p:nvSpPr>
            <p:spPr bwMode="auto">
              <a:xfrm>
                <a:off x="2624" y="1916"/>
                <a:ext cx="237" cy="159"/>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4K</a:t>
                </a:r>
              </a:p>
            </p:txBody>
          </p:sp>
          <p:sp>
            <p:nvSpPr>
              <p:cNvPr id="60" name="Text Box 44"/>
              <p:cNvSpPr txBox="1">
                <a:spLocks noChangeArrowheads="1"/>
              </p:cNvSpPr>
              <p:nvPr/>
            </p:nvSpPr>
            <p:spPr bwMode="auto">
              <a:xfrm>
                <a:off x="2624" y="2848"/>
                <a:ext cx="237" cy="159"/>
              </a:xfrm>
              <a:prstGeom prst="rect">
                <a:avLst/>
              </a:prstGeom>
              <a:noFill/>
              <a:ln w="9525">
                <a:noFill/>
                <a:round/>
                <a:headEnd/>
                <a:tailEnd/>
              </a:ln>
            </p:spPr>
            <p:txBody>
              <a:bodyPr wrap="none" lIns="90000" tIns="46800" rIns="90000" bIns="46800">
                <a:spAutoFit/>
              </a:bodyPr>
              <a:lstStyle/>
              <a:p>
                <a:pPr algn="ctr">
                  <a:lnSpc>
                    <a:spcPct val="87000"/>
                  </a:lnSpc>
                  <a:buClr>
                    <a:srgbClr val="6699CC"/>
                  </a:buClr>
                  <a:buSzPct val="8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4K</a:t>
                </a:r>
              </a:p>
            </p:txBody>
          </p:sp>
          <p:sp>
            <p:nvSpPr>
              <p:cNvPr id="61" name="Line 45"/>
              <p:cNvSpPr>
                <a:spLocks noChangeShapeType="1"/>
              </p:cNvSpPr>
              <p:nvPr/>
            </p:nvSpPr>
            <p:spPr bwMode="auto">
              <a:xfrm>
                <a:off x="2730" y="2550"/>
                <a:ext cx="1" cy="246"/>
              </a:xfrm>
              <a:prstGeom prst="line">
                <a:avLst/>
              </a:prstGeom>
              <a:noFill/>
              <a:ln w="38160">
                <a:solidFill>
                  <a:srgbClr val="000000"/>
                </a:solidFill>
                <a:prstDash val="sysDot"/>
                <a:miter lim="800000"/>
                <a:headEnd/>
                <a:tailEnd/>
              </a:ln>
            </p:spPr>
            <p:txBody>
              <a:bodyPr/>
              <a:lstStyle/>
              <a:p>
                <a:endParaRPr lang="en-US"/>
              </a:p>
            </p:txBody>
          </p:sp>
        </p:grpSp>
        <p:sp>
          <p:nvSpPr>
            <p:cNvPr id="30" name="Line 46"/>
            <p:cNvSpPr>
              <a:spLocks noChangeShapeType="1"/>
            </p:cNvSpPr>
            <p:nvPr/>
          </p:nvSpPr>
          <p:spPr bwMode="auto">
            <a:xfrm>
              <a:off x="2838" y="1890"/>
              <a:ext cx="66" cy="1"/>
            </a:xfrm>
            <a:prstGeom prst="line">
              <a:avLst/>
            </a:prstGeom>
            <a:noFill/>
            <a:ln w="9360">
              <a:solidFill>
                <a:srgbClr val="000000"/>
              </a:solidFill>
              <a:miter lim="800000"/>
              <a:headEnd/>
              <a:tailEnd/>
            </a:ln>
          </p:spPr>
          <p:txBody>
            <a:bodyPr/>
            <a:lstStyle/>
            <a:p>
              <a:endParaRPr lang="en-US"/>
            </a:p>
          </p:txBody>
        </p:sp>
        <p:sp>
          <p:nvSpPr>
            <p:cNvPr id="31" name="Line 47"/>
            <p:cNvSpPr>
              <a:spLocks noChangeShapeType="1"/>
            </p:cNvSpPr>
            <p:nvPr/>
          </p:nvSpPr>
          <p:spPr bwMode="auto">
            <a:xfrm>
              <a:off x="2904" y="1890"/>
              <a:ext cx="1" cy="1578"/>
            </a:xfrm>
            <a:prstGeom prst="line">
              <a:avLst/>
            </a:prstGeom>
            <a:noFill/>
            <a:ln w="9360">
              <a:solidFill>
                <a:srgbClr val="000000"/>
              </a:solidFill>
              <a:miter lim="800000"/>
              <a:headEnd/>
              <a:tailEnd/>
            </a:ln>
          </p:spPr>
          <p:txBody>
            <a:bodyPr/>
            <a:lstStyle/>
            <a:p>
              <a:endParaRPr lang="en-US"/>
            </a:p>
          </p:txBody>
        </p:sp>
        <p:sp>
          <p:nvSpPr>
            <p:cNvPr id="32" name="Line 48"/>
            <p:cNvSpPr>
              <a:spLocks noChangeShapeType="1"/>
            </p:cNvSpPr>
            <p:nvPr/>
          </p:nvSpPr>
          <p:spPr bwMode="auto">
            <a:xfrm>
              <a:off x="2832" y="3474"/>
              <a:ext cx="66" cy="1"/>
            </a:xfrm>
            <a:prstGeom prst="line">
              <a:avLst/>
            </a:prstGeom>
            <a:noFill/>
            <a:ln w="9360">
              <a:solidFill>
                <a:srgbClr val="000000"/>
              </a:solidFill>
              <a:miter lim="800000"/>
              <a:headEnd/>
              <a:tailEnd/>
            </a:ln>
          </p:spPr>
          <p:txBody>
            <a:bodyPr/>
            <a:lstStyle/>
            <a:p>
              <a:endParaRPr lang="en-US"/>
            </a:p>
          </p:txBody>
        </p:sp>
        <p:grpSp>
          <p:nvGrpSpPr>
            <p:cNvPr id="29" name="Group 49"/>
            <p:cNvGrpSpPr>
              <a:grpSpLocks/>
            </p:cNvGrpSpPr>
            <p:nvPr/>
          </p:nvGrpSpPr>
          <p:grpSpPr bwMode="auto">
            <a:xfrm>
              <a:off x="630" y="2265"/>
              <a:ext cx="325" cy="214"/>
              <a:chOff x="630" y="2265"/>
              <a:chExt cx="325" cy="214"/>
            </a:xfrm>
          </p:grpSpPr>
          <p:sp>
            <p:nvSpPr>
              <p:cNvPr id="49" name="Rectangle 50"/>
              <p:cNvSpPr>
                <a:spLocks noChangeArrowheads="1"/>
              </p:cNvSpPr>
              <p:nvPr/>
            </p:nvSpPr>
            <p:spPr bwMode="auto">
              <a:xfrm>
                <a:off x="630" y="2265"/>
                <a:ext cx="162" cy="214"/>
              </a:xfrm>
              <a:prstGeom prst="rect">
                <a:avLst/>
              </a:prstGeom>
              <a:solidFill>
                <a:srgbClr val="FFFF99"/>
              </a:solidFill>
              <a:ln w="9360">
                <a:solidFill>
                  <a:srgbClr val="000000"/>
                </a:solidFill>
                <a:miter lim="800000"/>
                <a:headEnd/>
                <a:tailEnd/>
              </a:ln>
            </p:spPr>
            <p:txBody>
              <a:bodyPr wrap="none" anchor="ctr"/>
              <a:lstStyle/>
              <a:p>
                <a:endParaRPr lang="en-US"/>
              </a:p>
            </p:txBody>
          </p:sp>
          <p:sp>
            <p:nvSpPr>
              <p:cNvPr id="50" name="Rectangle 51"/>
              <p:cNvSpPr>
                <a:spLocks noChangeArrowheads="1"/>
              </p:cNvSpPr>
              <p:nvPr/>
            </p:nvSpPr>
            <p:spPr bwMode="auto">
              <a:xfrm>
                <a:off x="792" y="2265"/>
                <a:ext cx="163" cy="214"/>
              </a:xfrm>
              <a:prstGeom prst="rect">
                <a:avLst/>
              </a:prstGeom>
              <a:solidFill>
                <a:srgbClr val="FFFF99"/>
              </a:solidFill>
              <a:ln w="9360">
                <a:solidFill>
                  <a:srgbClr val="000000"/>
                </a:solidFill>
                <a:miter lim="800000"/>
                <a:headEnd/>
                <a:tailEnd/>
              </a:ln>
            </p:spPr>
            <p:txBody>
              <a:bodyPr wrap="none" anchor="ctr"/>
              <a:lstStyle/>
              <a:p>
                <a:endParaRPr lang="en-US"/>
              </a:p>
            </p:txBody>
          </p:sp>
        </p:grpSp>
        <p:grpSp>
          <p:nvGrpSpPr>
            <p:cNvPr id="33" name="Group 52"/>
            <p:cNvGrpSpPr>
              <a:grpSpLocks/>
            </p:cNvGrpSpPr>
            <p:nvPr/>
          </p:nvGrpSpPr>
          <p:grpSpPr bwMode="auto">
            <a:xfrm>
              <a:off x="630" y="2475"/>
              <a:ext cx="325" cy="214"/>
              <a:chOff x="630" y="2475"/>
              <a:chExt cx="325" cy="214"/>
            </a:xfrm>
          </p:grpSpPr>
          <p:sp>
            <p:nvSpPr>
              <p:cNvPr id="47" name="Rectangle 53"/>
              <p:cNvSpPr>
                <a:spLocks noChangeArrowheads="1"/>
              </p:cNvSpPr>
              <p:nvPr/>
            </p:nvSpPr>
            <p:spPr bwMode="auto">
              <a:xfrm>
                <a:off x="630" y="2475"/>
                <a:ext cx="162" cy="214"/>
              </a:xfrm>
              <a:prstGeom prst="rect">
                <a:avLst/>
              </a:prstGeom>
              <a:solidFill>
                <a:srgbClr val="7FC31C"/>
              </a:solidFill>
              <a:ln w="9360">
                <a:solidFill>
                  <a:srgbClr val="000000"/>
                </a:solidFill>
                <a:miter lim="800000"/>
                <a:headEnd/>
                <a:tailEnd/>
              </a:ln>
            </p:spPr>
            <p:txBody>
              <a:bodyPr wrap="none" anchor="ctr"/>
              <a:lstStyle/>
              <a:p>
                <a:endParaRPr lang="en-US"/>
              </a:p>
            </p:txBody>
          </p:sp>
          <p:sp>
            <p:nvSpPr>
              <p:cNvPr id="48" name="Rectangle 54"/>
              <p:cNvSpPr>
                <a:spLocks noChangeArrowheads="1"/>
              </p:cNvSpPr>
              <p:nvPr/>
            </p:nvSpPr>
            <p:spPr bwMode="auto">
              <a:xfrm>
                <a:off x="792" y="2475"/>
                <a:ext cx="163" cy="214"/>
              </a:xfrm>
              <a:prstGeom prst="rect">
                <a:avLst/>
              </a:prstGeom>
              <a:solidFill>
                <a:srgbClr val="7FC31C"/>
              </a:solidFill>
              <a:ln w="9360">
                <a:solidFill>
                  <a:srgbClr val="000000"/>
                </a:solidFill>
                <a:miter lim="800000"/>
                <a:headEnd/>
                <a:tailEnd/>
              </a:ln>
            </p:spPr>
            <p:txBody>
              <a:bodyPr wrap="none" anchor="ctr"/>
              <a:lstStyle/>
              <a:p>
                <a:endParaRPr lang="en-US"/>
              </a:p>
            </p:txBody>
          </p:sp>
        </p:grpSp>
        <p:grpSp>
          <p:nvGrpSpPr>
            <p:cNvPr id="34" name="Group 55"/>
            <p:cNvGrpSpPr>
              <a:grpSpLocks/>
            </p:cNvGrpSpPr>
            <p:nvPr/>
          </p:nvGrpSpPr>
          <p:grpSpPr bwMode="auto">
            <a:xfrm>
              <a:off x="630" y="2259"/>
              <a:ext cx="325" cy="214"/>
              <a:chOff x="630" y="2259"/>
              <a:chExt cx="325" cy="214"/>
            </a:xfrm>
          </p:grpSpPr>
          <p:sp>
            <p:nvSpPr>
              <p:cNvPr id="45" name="Rectangle 56"/>
              <p:cNvSpPr>
                <a:spLocks noChangeArrowheads="1"/>
              </p:cNvSpPr>
              <p:nvPr/>
            </p:nvSpPr>
            <p:spPr bwMode="auto">
              <a:xfrm>
                <a:off x="630" y="2259"/>
                <a:ext cx="162" cy="214"/>
              </a:xfrm>
              <a:prstGeom prst="rect">
                <a:avLst/>
              </a:prstGeom>
              <a:solidFill>
                <a:srgbClr val="FF9900"/>
              </a:solidFill>
              <a:ln w="9360">
                <a:solidFill>
                  <a:srgbClr val="000000"/>
                </a:solidFill>
                <a:miter lim="800000"/>
                <a:headEnd/>
                <a:tailEnd/>
              </a:ln>
            </p:spPr>
            <p:txBody>
              <a:bodyPr wrap="none" anchor="ctr"/>
              <a:lstStyle/>
              <a:p>
                <a:endParaRPr lang="en-US"/>
              </a:p>
            </p:txBody>
          </p:sp>
          <p:sp>
            <p:nvSpPr>
              <p:cNvPr id="46" name="Rectangle 57"/>
              <p:cNvSpPr>
                <a:spLocks noChangeArrowheads="1"/>
              </p:cNvSpPr>
              <p:nvPr/>
            </p:nvSpPr>
            <p:spPr bwMode="auto">
              <a:xfrm>
                <a:off x="792" y="2259"/>
                <a:ext cx="163" cy="214"/>
              </a:xfrm>
              <a:prstGeom prst="rect">
                <a:avLst/>
              </a:prstGeom>
              <a:solidFill>
                <a:srgbClr val="FF9900"/>
              </a:solidFill>
              <a:ln w="9360">
                <a:solidFill>
                  <a:srgbClr val="000000"/>
                </a:solidFill>
                <a:miter lim="800000"/>
                <a:headEnd/>
                <a:tailEnd/>
              </a:ln>
            </p:spPr>
            <p:txBody>
              <a:bodyPr wrap="none" anchor="ctr"/>
              <a:lstStyle/>
              <a:p>
                <a:endParaRPr lang="en-US"/>
              </a:p>
            </p:txBody>
          </p:sp>
        </p:grpSp>
        <p:grpSp>
          <p:nvGrpSpPr>
            <p:cNvPr id="35" name="Group 58"/>
            <p:cNvGrpSpPr>
              <a:grpSpLocks/>
            </p:cNvGrpSpPr>
            <p:nvPr/>
          </p:nvGrpSpPr>
          <p:grpSpPr bwMode="auto">
            <a:xfrm>
              <a:off x="630" y="2469"/>
              <a:ext cx="325" cy="214"/>
              <a:chOff x="630" y="2469"/>
              <a:chExt cx="325" cy="214"/>
            </a:xfrm>
          </p:grpSpPr>
          <p:sp>
            <p:nvSpPr>
              <p:cNvPr id="43" name="Rectangle 59"/>
              <p:cNvSpPr>
                <a:spLocks noChangeArrowheads="1"/>
              </p:cNvSpPr>
              <p:nvPr/>
            </p:nvSpPr>
            <p:spPr bwMode="auto">
              <a:xfrm>
                <a:off x="630" y="2469"/>
                <a:ext cx="162" cy="214"/>
              </a:xfrm>
              <a:prstGeom prst="rect">
                <a:avLst/>
              </a:prstGeom>
              <a:solidFill>
                <a:srgbClr val="FFFF99"/>
              </a:solidFill>
              <a:ln w="9360">
                <a:solidFill>
                  <a:srgbClr val="000000"/>
                </a:solidFill>
                <a:miter lim="800000"/>
                <a:headEnd/>
                <a:tailEnd/>
              </a:ln>
            </p:spPr>
            <p:txBody>
              <a:bodyPr wrap="none" anchor="ctr"/>
              <a:lstStyle/>
              <a:p>
                <a:endParaRPr lang="en-US"/>
              </a:p>
            </p:txBody>
          </p:sp>
          <p:sp>
            <p:nvSpPr>
              <p:cNvPr id="44" name="Rectangle 60"/>
              <p:cNvSpPr>
                <a:spLocks noChangeArrowheads="1"/>
              </p:cNvSpPr>
              <p:nvPr/>
            </p:nvSpPr>
            <p:spPr bwMode="auto">
              <a:xfrm>
                <a:off x="792" y="2469"/>
                <a:ext cx="163" cy="214"/>
              </a:xfrm>
              <a:prstGeom prst="rect">
                <a:avLst/>
              </a:prstGeom>
              <a:solidFill>
                <a:srgbClr val="FFFF99"/>
              </a:solidFill>
              <a:ln w="9360">
                <a:solidFill>
                  <a:srgbClr val="000000"/>
                </a:solidFill>
                <a:miter lim="800000"/>
                <a:headEnd/>
                <a:tailEnd/>
              </a:ln>
            </p:spPr>
            <p:txBody>
              <a:bodyPr wrap="none" anchor="ctr"/>
              <a:lstStyle/>
              <a:p>
                <a:endParaRPr lang="en-US"/>
              </a:p>
            </p:txBody>
          </p:sp>
        </p:grpSp>
        <p:grpSp>
          <p:nvGrpSpPr>
            <p:cNvPr id="36" name="Group 61"/>
            <p:cNvGrpSpPr>
              <a:grpSpLocks/>
            </p:cNvGrpSpPr>
            <p:nvPr/>
          </p:nvGrpSpPr>
          <p:grpSpPr bwMode="auto">
            <a:xfrm>
              <a:off x="630" y="2253"/>
              <a:ext cx="325" cy="214"/>
              <a:chOff x="630" y="2253"/>
              <a:chExt cx="325" cy="214"/>
            </a:xfrm>
          </p:grpSpPr>
          <p:sp>
            <p:nvSpPr>
              <p:cNvPr id="41" name="Rectangle 62"/>
              <p:cNvSpPr>
                <a:spLocks noChangeArrowheads="1"/>
              </p:cNvSpPr>
              <p:nvPr/>
            </p:nvSpPr>
            <p:spPr bwMode="auto">
              <a:xfrm>
                <a:off x="630" y="2253"/>
                <a:ext cx="162" cy="214"/>
              </a:xfrm>
              <a:prstGeom prst="rect">
                <a:avLst/>
              </a:prstGeom>
              <a:solidFill>
                <a:srgbClr val="FF0000"/>
              </a:solidFill>
              <a:ln w="9360">
                <a:solidFill>
                  <a:srgbClr val="000000"/>
                </a:solidFill>
                <a:miter lim="800000"/>
                <a:headEnd/>
                <a:tailEnd/>
              </a:ln>
            </p:spPr>
            <p:txBody>
              <a:bodyPr wrap="none" anchor="ctr"/>
              <a:lstStyle/>
              <a:p>
                <a:endParaRPr lang="en-US"/>
              </a:p>
            </p:txBody>
          </p:sp>
          <p:sp>
            <p:nvSpPr>
              <p:cNvPr id="42" name="Rectangle 63"/>
              <p:cNvSpPr>
                <a:spLocks noChangeArrowheads="1"/>
              </p:cNvSpPr>
              <p:nvPr/>
            </p:nvSpPr>
            <p:spPr bwMode="auto">
              <a:xfrm>
                <a:off x="792" y="2253"/>
                <a:ext cx="163" cy="214"/>
              </a:xfrm>
              <a:prstGeom prst="rect">
                <a:avLst/>
              </a:prstGeom>
              <a:solidFill>
                <a:srgbClr val="FF0000"/>
              </a:solidFill>
              <a:ln w="9360">
                <a:solidFill>
                  <a:srgbClr val="000000"/>
                </a:solidFill>
                <a:miter lim="800000"/>
                <a:headEnd/>
                <a:tailEnd/>
              </a:ln>
            </p:spPr>
            <p:txBody>
              <a:bodyPr wrap="none" anchor="ctr"/>
              <a:lstStyle/>
              <a:p>
                <a:endParaRPr lang="en-US"/>
              </a:p>
            </p:txBody>
          </p:sp>
        </p:grpSp>
        <p:sp>
          <p:nvSpPr>
            <p:cNvPr id="38" name="Rectangle 64"/>
            <p:cNvSpPr>
              <a:spLocks noChangeArrowheads="1"/>
            </p:cNvSpPr>
            <p:nvPr/>
          </p:nvSpPr>
          <p:spPr bwMode="auto">
            <a:xfrm>
              <a:off x="2634" y="1260"/>
              <a:ext cx="222" cy="600"/>
            </a:xfrm>
            <a:prstGeom prst="rect">
              <a:avLst/>
            </a:prstGeom>
            <a:noFill/>
            <a:ln w="19080">
              <a:solidFill>
                <a:srgbClr val="000000"/>
              </a:solidFill>
              <a:miter lim="800000"/>
              <a:headEnd/>
              <a:tailEnd/>
            </a:ln>
          </p:spPr>
          <p:txBody>
            <a:bodyPr wrap="none" anchor="ctr"/>
            <a:lstStyle/>
            <a:p>
              <a:endParaRPr lang="en-US"/>
            </a:p>
          </p:txBody>
        </p:sp>
        <p:sp>
          <p:nvSpPr>
            <p:cNvPr id="39" name="Rectangle 65"/>
            <p:cNvSpPr>
              <a:spLocks noChangeArrowheads="1"/>
            </p:cNvSpPr>
            <p:nvPr/>
          </p:nvSpPr>
          <p:spPr bwMode="auto">
            <a:xfrm>
              <a:off x="2634" y="1920"/>
              <a:ext cx="222" cy="600"/>
            </a:xfrm>
            <a:prstGeom prst="rect">
              <a:avLst/>
            </a:prstGeom>
            <a:noFill/>
            <a:ln w="19080">
              <a:solidFill>
                <a:srgbClr val="000000"/>
              </a:solidFill>
              <a:miter lim="800000"/>
              <a:headEnd/>
              <a:tailEnd/>
            </a:ln>
          </p:spPr>
          <p:txBody>
            <a:bodyPr wrap="none" anchor="ctr"/>
            <a:lstStyle/>
            <a:p>
              <a:endParaRPr lang="en-US"/>
            </a:p>
          </p:txBody>
        </p:sp>
        <p:sp>
          <p:nvSpPr>
            <p:cNvPr id="40" name="Rectangle 66"/>
            <p:cNvSpPr>
              <a:spLocks noChangeArrowheads="1"/>
            </p:cNvSpPr>
            <p:nvPr/>
          </p:nvSpPr>
          <p:spPr bwMode="auto">
            <a:xfrm>
              <a:off x="2634" y="2856"/>
              <a:ext cx="222" cy="600"/>
            </a:xfrm>
            <a:prstGeom prst="rect">
              <a:avLst/>
            </a:prstGeom>
            <a:noFill/>
            <a:ln w="19080">
              <a:solidFill>
                <a:srgbClr val="000000"/>
              </a:solidFill>
              <a:miter lim="800000"/>
              <a:headEnd/>
              <a:tailEnd/>
            </a:ln>
          </p:spPr>
          <p:txBody>
            <a:bodyPr wrap="none" anchor="ctr"/>
            <a:lstStyle/>
            <a:p>
              <a:endParaRPr lang="en-US"/>
            </a:p>
          </p:txBody>
        </p:sp>
      </p:gr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5520E8C0-4149-4DFF-955C-DFC42582A908}" type="slidenum">
              <a:rPr lang="en-US" altLang="zh-CN"/>
              <a:pPr/>
              <a:t>53</a:t>
            </a:fld>
            <a:endParaRPr lang="en-US" altLang="zh-CN"/>
          </a:p>
        </p:txBody>
      </p:sp>
      <p:sp>
        <p:nvSpPr>
          <p:cNvPr id="237570" name="Rectangle 2"/>
          <p:cNvSpPr>
            <a:spLocks noGrp="1" noChangeArrowheads="1"/>
          </p:cNvSpPr>
          <p:nvPr>
            <p:ph type="title"/>
          </p:nvPr>
        </p:nvSpPr>
        <p:spPr/>
        <p:txBody>
          <a:bodyPr/>
          <a:lstStyle/>
          <a:p>
            <a:r>
              <a:rPr lang="en-US" altLang="zh-CN">
                <a:latin typeface="Arial" charset="0"/>
                <a:ea typeface="宋体" charset="-122"/>
              </a:rPr>
              <a:t>Memory Reclamation</a:t>
            </a:r>
          </a:p>
        </p:txBody>
      </p:sp>
      <p:sp>
        <p:nvSpPr>
          <p:cNvPr id="237571" name="Rectangle 3"/>
          <p:cNvSpPr>
            <a:spLocks noGrp="1" noChangeArrowheads="1"/>
          </p:cNvSpPr>
          <p:nvPr>
            <p:ph type="body" idx="1"/>
          </p:nvPr>
        </p:nvSpPr>
        <p:spPr/>
        <p:txBody>
          <a:bodyPr/>
          <a:lstStyle/>
          <a:p>
            <a:r>
              <a:rPr lang="en-US" altLang="zh-CN">
                <a:latin typeface="Arial" charset="0"/>
                <a:ea typeface="宋体" charset="-122"/>
              </a:rPr>
              <a:t>Each VM gets a configurable </a:t>
            </a:r>
            <a:r>
              <a:rPr lang="en-US" altLang="zh-CN" i="1">
                <a:latin typeface="Arial" charset="0"/>
                <a:ea typeface="宋体" charset="-122"/>
              </a:rPr>
              <a:t>max size</a:t>
            </a:r>
            <a:r>
              <a:rPr lang="en-US" altLang="zh-CN">
                <a:latin typeface="Arial" charset="0"/>
                <a:ea typeface="宋体" charset="-122"/>
              </a:rPr>
              <a:t> of physical memory</a:t>
            </a:r>
          </a:p>
          <a:p>
            <a:pPr>
              <a:buFont typeface="Wingdings" pitchFamily="2" charset="2"/>
              <a:buNone/>
            </a:pPr>
            <a:endParaRPr lang="en-US" altLang="zh-CN">
              <a:latin typeface="Arial" charset="0"/>
              <a:ea typeface="宋体" charset="-122"/>
            </a:endParaRPr>
          </a:p>
          <a:p>
            <a:r>
              <a:rPr lang="en-US" altLang="zh-CN">
                <a:latin typeface="Arial" charset="0"/>
                <a:ea typeface="宋体" charset="-122"/>
              </a:rPr>
              <a:t>ESX must handle overcommitted memory per VM</a:t>
            </a:r>
          </a:p>
          <a:p>
            <a:pPr lvl="1"/>
            <a:r>
              <a:rPr lang="en-US" altLang="zh-CN">
                <a:latin typeface="Arial" charset="0"/>
                <a:ea typeface="宋体" charset="-122"/>
              </a:rPr>
              <a:t>ESX must choose which VM to revoke memory from</a:t>
            </a:r>
          </a:p>
        </p:txBody>
      </p:sp>
    </p:spTree>
  </p:cSld>
  <p:clrMapOvr>
    <a:masterClrMapping/>
  </p:clrMapOvr>
  <p:transition>
    <p:strips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3508339B-0D06-4B53-B1B3-ED43C227CB07}" type="slidenum">
              <a:rPr lang="en-US" altLang="zh-CN"/>
              <a:pPr/>
              <a:t>54</a:t>
            </a:fld>
            <a:endParaRPr lang="en-US" altLang="zh-CN"/>
          </a:p>
        </p:txBody>
      </p:sp>
      <p:sp>
        <p:nvSpPr>
          <p:cNvPr id="202754" name="Rectangle 2"/>
          <p:cNvSpPr>
            <a:spLocks noGrp="1" noChangeArrowheads="1"/>
          </p:cNvSpPr>
          <p:nvPr>
            <p:ph type="title"/>
          </p:nvPr>
        </p:nvSpPr>
        <p:spPr/>
        <p:txBody>
          <a:bodyPr/>
          <a:lstStyle/>
          <a:p>
            <a:r>
              <a:rPr lang="en-US" altLang="zh-CN">
                <a:latin typeface="Arial" charset="0"/>
                <a:ea typeface="宋体" charset="-122"/>
              </a:rPr>
              <a:t>Memory Reclamation</a:t>
            </a:r>
          </a:p>
        </p:txBody>
      </p:sp>
      <p:sp>
        <p:nvSpPr>
          <p:cNvPr id="202755" name="Rectangle 3"/>
          <p:cNvSpPr>
            <a:spLocks noGrp="1" noChangeArrowheads="1"/>
          </p:cNvSpPr>
          <p:nvPr>
            <p:ph type="body" idx="1"/>
          </p:nvPr>
        </p:nvSpPr>
        <p:spPr/>
        <p:txBody>
          <a:bodyPr/>
          <a:lstStyle/>
          <a:p>
            <a:r>
              <a:rPr lang="en-US" altLang="zh-CN">
                <a:latin typeface="Arial" charset="0"/>
                <a:ea typeface="宋体" charset="-122"/>
              </a:rPr>
              <a:t>Traditional: add transparent swap layer</a:t>
            </a:r>
          </a:p>
          <a:p>
            <a:pPr lvl="1"/>
            <a:r>
              <a:rPr lang="en-US" altLang="zh-CN">
                <a:latin typeface="Arial" charset="0"/>
                <a:ea typeface="宋体" charset="-122"/>
              </a:rPr>
              <a:t>Requires meta-level page replacement decisions</a:t>
            </a:r>
          </a:p>
          <a:p>
            <a:pPr lvl="1"/>
            <a:r>
              <a:rPr lang="en-US" altLang="zh-CN">
                <a:latin typeface="Arial" charset="0"/>
                <a:ea typeface="宋体" charset="-122"/>
              </a:rPr>
              <a:t>Best data to guide decisions known only by guest OS</a:t>
            </a:r>
          </a:p>
          <a:p>
            <a:pPr lvl="1"/>
            <a:r>
              <a:rPr lang="en-US" altLang="zh-CN">
                <a:latin typeface="Arial" charset="0"/>
                <a:ea typeface="宋体" charset="-122"/>
              </a:rPr>
              <a:t>Guest and meta-level policies may clash</a:t>
            </a:r>
          </a:p>
          <a:p>
            <a:pPr lvl="1">
              <a:buFontTx/>
              <a:buNone/>
            </a:pPr>
            <a:endParaRPr lang="en-US" altLang="zh-CN">
              <a:latin typeface="Arial" charset="0"/>
              <a:ea typeface="宋体" charset="-122"/>
            </a:endParaRPr>
          </a:p>
          <a:p>
            <a:r>
              <a:rPr lang="en-US" altLang="zh-CN">
                <a:latin typeface="Arial" charset="0"/>
                <a:ea typeface="宋体" charset="-122"/>
              </a:rPr>
              <a:t>Alternative: implicit cooperation</a:t>
            </a:r>
          </a:p>
          <a:p>
            <a:pPr lvl="1"/>
            <a:r>
              <a:rPr lang="en-US" altLang="zh-CN">
                <a:latin typeface="Arial" charset="0"/>
                <a:ea typeface="宋体" charset="-122"/>
              </a:rPr>
              <a:t>Coax guest into doing page replacement</a:t>
            </a:r>
          </a:p>
          <a:p>
            <a:pPr>
              <a:buFont typeface="Wingdings" pitchFamily="2" charset="2"/>
              <a:buNone/>
            </a:pPr>
            <a:endParaRPr lang="en-US" altLang="zh-CN">
              <a:latin typeface="Arial" charset="0"/>
              <a:ea typeface="宋体" charset="-122"/>
            </a:endParaRPr>
          </a:p>
        </p:txBody>
      </p:sp>
    </p:spTree>
  </p:cSld>
  <p:clrMapOvr>
    <a:masterClrMapping/>
  </p:clrMapOvr>
  <p:transition>
    <p:strips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fld id="{BF410EDE-A476-4710-AD25-F3EC4BB557A9}" type="slidenum">
              <a:rPr lang="en-US" altLang="zh-CN"/>
              <a:pPr/>
              <a:t>55</a:t>
            </a:fld>
            <a:endParaRPr lang="en-US" altLang="zh-CN"/>
          </a:p>
        </p:txBody>
      </p:sp>
      <p:sp>
        <p:nvSpPr>
          <p:cNvPr id="200706" name="Rectangle 2"/>
          <p:cNvSpPr>
            <a:spLocks noGrp="1" noChangeArrowheads="1"/>
          </p:cNvSpPr>
          <p:nvPr>
            <p:ph type="title"/>
          </p:nvPr>
        </p:nvSpPr>
        <p:spPr/>
        <p:txBody>
          <a:bodyPr/>
          <a:lstStyle/>
          <a:p>
            <a:r>
              <a:rPr lang="en-US" altLang="zh-CN">
                <a:latin typeface="Arial" charset="0"/>
                <a:ea typeface="宋体" charset="-122"/>
              </a:rPr>
              <a:t>Ballooning – a neat trick!</a:t>
            </a:r>
          </a:p>
        </p:txBody>
      </p:sp>
      <p:sp>
        <p:nvSpPr>
          <p:cNvPr id="200707" name="Rectangle 3"/>
          <p:cNvSpPr>
            <a:spLocks noGrp="1" noChangeArrowheads="1"/>
          </p:cNvSpPr>
          <p:nvPr>
            <p:ph type="body" sz="half" idx="1"/>
          </p:nvPr>
        </p:nvSpPr>
        <p:spPr>
          <a:xfrm>
            <a:off x="336550" y="1825625"/>
            <a:ext cx="4333875" cy="4114800"/>
          </a:xfrm>
        </p:spPr>
        <p:txBody>
          <a:bodyPr/>
          <a:lstStyle/>
          <a:p>
            <a:pPr>
              <a:lnSpc>
                <a:spcPct val="90000"/>
              </a:lnSpc>
            </a:pPr>
            <a:r>
              <a:rPr lang="en-US" altLang="zh-CN" sz="2000">
                <a:latin typeface="Arial" charset="0"/>
                <a:ea typeface="宋体" charset="-122"/>
              </a:rPr>
              <a:t>ESX must do the memory reclamation with no information from VM OS</a:t>
            </a:r>
          </a:p>
          <a:p>
            <a:pPr>
              <a:lnSpc>
                <a:spcPct val="90000"/>
              </a:lnSpc>
            </a:pPr>
            <a:r>
              <a:rPr lang="en-US" altLang="zh-CN" sz="2000">
                <a:latin typeface="Arial" charset="0"/>
                <a:ea typeface="宋体" charset="-122"/>
              </a:rPr>
              <a:t>ESX uses Ballooning to achieve this</a:t>
            </a:r>
          </a:p>
          <a:p>
            <a:pPr lvl="1">
              <a:lnSpc>
                <a:spcPct val="90000"/>
              </a:lnSpc>
            </a:pPr>
            <a:r>
              <a:rPr lang="en-US" altLang="zh-CN" sz="2000">
                <a:latin typeface="Arial" charset="0"/>
                <a:ea typeface="宋体" charset="-122"/>
              </a:rPr>
              <a:t>A balloon module or driver is loaded into VM OS</a:t>
            </a:r>
          </a:p>
          <a:p>
            <a:pPr lvl="1">
              <a:lnSpc>
                <a:spcPct val="90000"/>
              </a:lnSpc>
            </a:pPr>
            <a:r>
              <a:rPr lang="en-US" altLang="zh-CN" sz="2000">
                <a:latin typeface="Arial" charset="0"/>
                <a:ea typeface="宋体" charset="-122"/>
              </a:rPr>
              <a:t>The balloon works on pinned physical pages in the VM</a:t>
            </a:r>
          </a:p>
          <a:p>
            <a:pPr lvl="1">
              <a:lnSpc>
                <a:spcPct val="90000"/>
              </a:lnSpc>
            </a:pPr>
            <a:r>
              <a:rPr lang="en-US" altLang="zh-CN" sz="2000">
                <a:latin typeface="Arial" charset="0"/>
                <a:ea typeface="宋体" charset="-122"/>
              </a:rPr>
              <a:t>“Inflating” the balloon reclaims memory</a:t>
            </a:r>
          </a:p>
          <a:p>
            <a:pPr lvl="1">
              <a:lnSpc>
                <a:spcPct val="90000"/>
              </a:lnSpc>
            </a:pPr>
            <a:r>
              <a:rPr lang="en-US" altLang="zh-CN" sz="2000">
                <a:latin typeface="Arial" charset="0"/>
                <a:ea typeface="宋体" charset="-122"/>
              </a:rPr>
              <a:t>“Deflating” the balloon releases the allocated pages</a:t>
            </a:r>
            <a:endParaRPr lang="en-US" altLang="zh-CN" sz="2800">
              <a:latin typeface="Arial" charset="0"/>
              <a:ea typeface="宋体" charset="-122"/>
            </a:endParaRPr>
          </a:p>
          <a:p>
            <a:pPr>
              <a:lnSpc>
                <a:spcPct val="90000"/>
              </a:lnSpc>
            </a:pPr>
            <a:endParaRPr lang="en-US" altLang="zh-CN">
              <a:ea typeface="宋体" charset="-122"/>
            </a:endParaRPr>
          </a:p>
        </p:txBody>
      </p:sp>
      <p:graphicFrame>
        <p:nvGraphicFramePr>
          <p:cNvPr id="200711" name="Object 7"/>
          <p:cNvGraphicFramePr>
            <a:graphicFrameLocks noGrp="1" noChangeAspect="1"/>
          </p:cNvGraphicFramePr>
          <p:nvPr>
            <p:ph sz="half" idx="2"/>
          </p:nvPr>
        </p:nvGraphicFramePr>
        <p:xfrm>
          <a:off x="4589463" y="2386013"/>
          <a:ext cx="4322762" cy="3041650"/>
        </p:xfrm>
        <a:graphic>
          <a:graphicData uri="http://schemas.openxmlformats.org/presentationml/2006/ole">
            <mc:AlternateContent xmlns:mc="http://schemas.openxmlformats.org/markup-compatibility/2006">
              <mc:Choice xmlns:v="urn:schemas-microsoft-com:vml" Requires="v">
                <p:oleObj spid="_x0000_s6152" name="Bitmap Image" r:id="rId3" imgW="4753639" imgH="3277057" progId="PBrush">
                  <p:embed/>
                </p:oleObj>
              </mc:Choice>
              <mc:Fallback>
                <p:oleObj name="Bitmap Image" r:id="rId3" imgW="4753639" imgH="3277057"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9463" y="2386013"/>
                        <a:ext cx="4322762" cy="304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248400"/>
            <a:ext cx="1905000" cy="457200"/>
          </a:xfrm>
          <a:prstGeom prst="rect">
            <a:avLst/>
          </a:prstGeom>
        </p:spPr>
        <p:txBody>
          <a:bodyPr/>
          <a:lstStyle/>
          <a:p>
            <a:fld id="{58F93CAA-ABE3-4D9D-90EB-21C7F3B1C75F}" type="slidenum">
              <a:rPr lang="en-US" altLang="zh-CN"/>
              <a:pPr/>
              <a:t>56</a:t>
            </a:fld>
            <a:endParaRPr lang="en-US" altLang="zh-CN"/>
          </a:p>
        </p:txBody>
      </p:sp>
      <p:sp>
        <p:nvSpPr>
          <p:cNvPr id="201730" name="Rectangle 2"/>
          <p:cNvSpPr>
            <a:spLocks noGrp="1" noChangeArrowheads="1"/>
          </p:cNvSpPr>
          <p:nvPr>
            <p:ph type="title"/>
          </p:nvPr>
        </p:nvSpPr>
        <p:spPr/>
        <p:txBody>
          <a:bodyPr/>
          <a:lstStyle/>
          <a:p>
            <a:r>
              <a:rPr lang="en-US" altLang="zh-CN">
                <a:latin typeface="Arial" charset="0"/>
                <a:ea typeface="宋体" charset="-122"/>
              </a:rPr>
              <a:t>Ballooning – a neat trick!</a:t>
            </a:r>
          </a:p>
        </p:txBody>
      </p:sp>
      <p:sp>
        <p:nvSpPr>
          <p:cNvPr id="201731" name="Rectangle 3"/>
          <p:cNvSpPr>
            <a:spLocks noGrp="1" noChangeArrowheads="1"/>
          </p:cNvSpPr>
          <p:nvPr>
            <p:ph type="body" idx="1"/>
          </p:nvPr>
        </p:nvSpPr>
        <p:spPr>
          <a:xfrm>
            <a:off x="544513" y="5919788"/>
            <a:ext cx="7989887" cy="369887"/>
          </a:xfrm>
        </p:spPr>
        <p:txBody>
          <a:bodyPr/>
          <a:lstStyle/>
          <a:p>
            <a:pPr>
              <a:lnSpc>
                <a:spcPct val="90000"/>
              </a:lnSpc>
              <a:buFont typeface="Wingdings" pitchFamily="2" charset="2"/>
              <a:buNone/>
            </a:pPr>
            <a:r>
              <a:rPr lang="en-US" altLang="zh-CN" sz="2000">
                <a:latin typeface="Arial" charset="0"/>
                <a:ea typeface="宋体" charset="-122"/>
              </a:rPr>
              <a:t>ESX server can “coax” a guest OS into releasing some memory</a:t>
            </a:r>
          </a:p>
        </p:txBody>
      </p:sp>
      <p:pic>
        <p:nvPicPr>
          <p:cNvPr id="201732" name="Picture 4"/>
          <p:cNvPicPr>
            <a:picLocks noChangeAspect="1" noChangeArrowheads="1"/>
          </p:cNvPicPr>
          <p:nvPr/>
        </p:nvPicPr>
        <p:blipFill>
          <a:blip r:embed="rId2"/>
          <a:srcRect/>
          <a:stretch>
            <a:fillRect/>
          </a:stretch>
        </p:blipFill>
        <p:spPr bwMode="auto">
          <a:xfrm>
            <a:off x="1595438" y="1871663"/>
            <a:ext cx="5953125" cy="3114675"/>
          </a:xfrm>
          <a:prstGeom prst="rect">
            <a:avLst/>
          </a:prstGeom>
          <a:noFill/>
        </p:spPr>
      </p:pic>
      <p:sp>
        <p:nvSpPr>
          <p:cNvPr id="201733" name="Text Box 5"/>
          <p:cNvSpPr txBox="1">
            <a:spLocks noChangeArrowheads="1"/>
          </p:cNvSpPr>
          <p:nvPr/>
        </p:nvSpPr>
        <p:spPr bwMode="auto">
          <a:xfrm>
            <a:off x="1755775" y="5181600"/>
            <a:ext cx="5210175" cy="366713"/>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Example of how Ballooning can be employed</a:t>
            </a:r>
          </a:p>
        </p:txBody>
      </p:sp>
    </p:spTree>
  </p:cSld>
  <p:clrMapOvr>
    <a:masterClrMapping/>
  </p:clrMapOvr>
  <p:transition>
    <p:strips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fld id="{6D8AA4C5-93D7-477A-A36C-CE7919CEC7DF}" type="slidenum">
              <a:rPr lang="en-US" altLang="zh-CN"/>
              <a:pPr/>
              <a:t>57</a:t>
            </a:fld>
            <a:endParaRPr lang="en-US" altLang="zh-CN"/>
          </a:p>
        </p:txBody>
      </p:sp>
      <p:sp>
        <p:nvSpPr>
          <p:cNvPr id="209922" name="Rectangle 2"/>
          <p:cNvSpPr>
            <a:spLocks noGrp="1" noChangeArrowheads="1"/>
          </p:cNvSpPr>
          <p:nvPr>
            <p:ph type="title"/>
          </p:nvPr>
        </p:nvSpPr>
        <p:spPr/>
        <p:txBody>
          <a:bodyPr/>
          <a:lstStyle/>
          <a:p>
            <a:r>
              <a:rPr lang="en-US" altLang="zh-CN">
                <a:latin typeface="Arial" charset="0"/>
                <a:ea typeface="宋体" charset="-122"/>
              </a:rPr>
              <a:t>Ballooning - performance</a:t>
            </a:r>
          </a:p>
        </p:txBody>
      </p:sp>
      <p:pic>
        <p:nvPicPr>
          <p:cNvPr id="209924" name="Picture 4"/>
          <p:cNvPicPr>
            <a:picLocks noChangeAspect="1" noChangeArrowheads="1"/>
          </p:cNvPicPr>
          <p:nvPr/>
        </p:nvPicPr>
        <p:blipFill>
          <a:blip r:embed="rId2"/>
          <a:srcRect/>
          <a:stretch>
            <a:fillRect/>
          </a:stretch>
        </p:blipFill>
        <p:spPr bwMode="auto">
          <a:xfrm>
            <a:off x="2286000" y="1495425"/>
            <a:ext cx="4664075" cy="3271838"/>
          </a:xfrm>
          <a:prstGeom prst="rect">
            <a:avLst/>
          </a:prstGeom>
          <a:noFill/>
        </p:spPr>
      </p:pic>
      <p:sp>
        <p:nvSpPr>
          <p:cNvPr id="209927" name="Text Box 7"/>
          <p:cNvSpPr txBox="1">
            <a:spLocks noChangeArrowheads="1"/>
          </p:cNvSpPr>
          <p:nvPr/>
        </p:nvSpPr>
        <p:spPr bwMode="auto">
          <a:xfrm>
            <a:off x="596900" y="4862513"/>
            <a:ext cx="8329613" cy="1616075"/>
          </a:xfrm>
          <a:prstGeom prst="rect">
            <a:avLst/>
          </a:prstGeom>
          <a:noFill/>
          <a:ln w="9525">
            <a:noFill/>
            <a:miter lim="800000"/>
            <a:headEnd/>
            <a:tailEnd/>
          </a:ln>
          <a:effectLst/>
        </p:spPr>
        <p:txBody>
          <a:bodyPr>
            <a:spAutoFit/>
          </a:bodyPr>
          <a:lstStyle/>
          <a:p>
            <a:pPr>
              <a:spcBef>
                <a:spcPct val="50000"/>
              </a:spcBef>
            </a:pPr>
            <a:r>
              <a:rPr lang="en-US" altLang="zh-CN" sz="2000" b="0">
                <a:ea typeface="宋体" charset="-122"/>
              </a:rPr>
              <a:t>Throughput of a Linux VM running dbench with 40 clients. The black bars plot the performance when the VM is configured with main memory sizes ranging from 128 MB to 256 MB. The gray bars plot the performance of the same VM configured with 256 MB, ballooned down to the specified size.</a:t>
            </a:r>
          </a:p>
        </p:txBody>
      </p:sp>
    </p:spTree>
  </p:cSld>
  <p:clrMapOvr>
    <a:masterClrMapping/>
  </p:clrMapOvr>
  <p:transition>
    <p:strips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248400"/>
            <a:ext cx="1905000" cy="457200"/>
          </a:xfrm>
          <a:prstGeom prst="rect">
            <a:avLst/>
          </a:prstGeom>
        </p:spPr>
        <p:txBody>
          <a:bodyPr/>
          <a:lstStyle/>
          <a:p>
            <a:fld id="{105AFCF8-BEC6-4589-955B-813D16F6D9D8}" type="slidenum">
              <a:rPr lang="en-US" altLang="zh-CN"/>
              <a:pPr/>
              <a:t>58</a:t>
            </a:fld>
            <a:endParaRPr lang="en-US" altLang="zh-CN"/>
          </a:p>
        </p:txBody>
      </p:sp>
      <p:sp>
        <p:nvSpPr>
          <p:cNvPr id="203778" name="Rectangle 2"/>
          <p:cNvSpPr>
            <a:spLocks noGrp="1" noChangeArrowheads="1"/>
          </p:cNvSpPr>
          <p:nvPr>
            <p:ph type="title"/>
          </p:nvPr>
        </p:nvSpPr>
        <p:spPr/>
        <p:txBody>
          <a:bodyPr/>
          <a:lstStyle/>
          <a:p>
            <a:r>
              <a:rPr lang="en-US" altLang="zh-CN">
                <a:latin typeface="Arial" charset="0"/>
                <a:ea typeface="宋体" charset="-122"/>
              </a:rPr>
              <a:t>Ballooning - limitations</a:t>
            </a:r>
          </a:p>
        </p:txBody>
      </p:sp>
      <p:sp>
        <p:nvSpPr>
          <p:cNvPr id="203779" name="Rectangle 3"/>
          <p:cNvSpPr>
            <a:spLocks noGrp="1" noChangeArrowheads="1"/>
          </p:cNvSpPr>
          <p:nvPr>
            <p:ph type="body" idx="1"/>
          </p:nvPr>
        </p:nvSpPr>
        <p:spPr>
          <a:xfrm>
            <a:off x="762000" y="2057400"/>
            <a:ext cx="7772400" cy="2517775"/>
          </a:xfrm>
        </p:spPr>
        <p:txBody>
          <a:bodyPr/>
          <a:lstStyle/>
          <a:p>
            <a:r>
              <a:rPr lang="en-US" altLang="zh-CN" sz="2000" b="0">
                <a:latin typeface="Arial" charset="0"/>
                <a:ea typeface="宋体" charset="-122"/>
              </a:rPr>
              <a:t>Ballooning is not available all the time: OS boot time, driver explicitly disabled</a:t>
            </a:r>
          </a:p>
          <a:p>
            <a:endParaRPr lang="en-US" altLang="zh-CN" sz="2000" b="0">
              <a:latin typeface="Arial" charset="0"/>
              <a:ea typeface="宋体" charset="-122"/>
            </a:endParaRPr>
          </a:p>
          <a:p>
            <a:r>
              <a:rPr lang="en-US" altLang="zh-CN" sz="2000" b="0">
                <a:latin typeface="Arial" charset="0"/>
                <a:ea typeface="宋体" charset="-122"/>
              </a:rPr>
              <a:t>Ballooning does not respond fast enough for certain situations</a:t>
            </a:r>
          </a:p>
          <a:p>
            <a:endParaRPr lang="en-US" altLang="zh-CN" sz="2000" b="0">
              <a:latin typeface="Arial" charset="0"/>
              <a:ea typeface="宋体" charset="-122"/>
            </a:endParaRPr>
          </a:p>
          <a:p>
            <a:r>
              <a:rPr lang="en-US" altLang="zh-CN" sz="2000" b="0">
                <a:latin typeface="Arial" charset="0"/>
                <a:ea typeface="宋体" charset="-122"/>
              </a:rPr>
              <a:t>Guest OS might have limitations to upper bound on balloon size</a:t>
            </a:r>
          </a:p>
          <a:p>
            <a:endParaRPr lang="en-US" altLang="zh-CN" sz="2000" b="0">
              <a:latin typeface="Arial" charset="0"/>
              <a:ea typeface="宋体" charset="-122"/>
            </a:endParaRPr>
          </a:p>
        </p:txBody>
      </p:sp>
      <p:sp>
        <p:nvSpPr>
          <p:cNvPr id="203780" name="Text Box 4"/>
          <p:cNvSpPr txBox="1">
            <a:spLocks noChangeArrowheads="1"/>
          </p:cNvSpPr>
          <p:nvPr/>
        </p:nvSpPr>
        <p:spPr bwMode="auto">
          <a:xfrm>
            <a:off x="1676400" y="4621213"/>
            <a:ext cx="4878388" cy="457200"/>
          </a:xfrm>
          <a:prstGeom prst="rect">
            <a:avLst/>
          </a:prstGeom>
          <a:noFill/>
          <a:ln w="9525">
            <a:noFill/>
            <a:miter lim="800000"/>
            <a:headEnd/>
            <a:tailEnd/>
          </a:ln>
          <a:effectLst/>
        </p:spPr>
        <p:txBody>
          <a:bodyPr>
            <a:spAutoFit/>
          </a:bodyPr>
          <a:lstStyle/>
          <a:p>
            <a:endParaRPr lang="zh-CN" altLang="zh-CN"/>
          </a:p>
        </p:txBody>
      </p:sp>
      <p:sp>
        <p:nvSpPr>
          <p:cNvPr id="203783" name="Text Box 7"/>
          <p:cNvSpPr txBox="1">
            <a:spLocks noChangeArrowheads="1"/>
          </p:cNvSpPr>
          <p:nvPr/>
        </p:nvSpPr>
        <p:spPr bwMode="auto">
          <a:xfrm>
            <a:off x="987425" y="4425950"/>
            <a:ext cx="7339013" cy="2073275"/>
          </a:xfrm>
          <a:prstGeom prst="rect">
            <a:avLst/>
          </a:prstGeom>
          <a:noFill/>
          <a:ln w="9525">
            <a:noFill/>
            <a:miter lim="800000"/>
            <a:headEnd/>
            <a:tailEnd/>
          </a:ln>
          <a:effectLst/>
        </p:spPr>
        <p:txBody>
          <a:bodyPr>
            <a:spAutoFit/>
          </a:bodyPr>
          <a:lstStyle/>
          <a:p>
            <a:pPr>
              <a:spcBef>
                <a:spcPct val="20000"/>
              </a:spcBef>
              <a:buClr>
                <a:schemeClr val="accent2"/>
              </a:buClr>
              <a:buFont typeface="Wingdings" pitchFamily="2" charset="2"/>
              <a:buNone/>
            </a:pPr>
            <a:r>
              <a:rPr lang="en-US" altLang="zh-CN" sz="2000" b="0">
                <a:ea typeface="宋体" charset="-122"/>
              </a:rPr>
              <a:t>ESX Server preferentially uses ballooning to reclaim memory. However, when ballooning is not possible or insufficient, the system falls back to a paging mechanism. Memory is reclaimed by paging out to an ESX Server swap area on disk, without any guest involvement.</a:t>
            </a:r>
          </a:p>
          <a:p>
            <a:pPr>
              <a:spcBef>
                <a:spcPct val="50000"/>
              </a:spcBef>
            </a:pPr>
            <a:endParaRPr lang="en-US" altLang="zh-CN" sz="2000">
              <a:ea typeface="宋体" charset="-122"/>
            </a:endParaRPr>
          </a:p>
        </p:txBody>
      </p:sp>
    </p:spTree>
  </p:cSld>
  <p:clrMapOvr>
    <a:masterClrMapping/>
  </p:clrMapOvr>
  <p:transition>
    <p:strips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fld id="{F1C7A10D-2C39-4120-B7F8-B831919A4AAC}" type="slidenum">
              <a:rPr lang="en-US" altLang="zh-CN"/>
              <a:pPr/>
              <a:t>59</a:t>
            </a:fld>
            <a:endParaRPr lang="en-US" altLang="zh-CN"/>
          </a:p>
        </p:txBody>
      </p:sp>
      <p:sp>
        <p:nvSpPr>
          <p:cNvPr id="204802" name="Rectangle 2"/>
          <p:cNvSpPr>
            <a:spLocks noGrp="1" noChangeArrowheads="1"/>
          </p:cNvSpPr>
          <p:nvPr>
            <p:ph type="title"/>
          </p:nvPr>
        </p:nvSpPr>
        <p:spPr/>
        <p:txBody>
          <a:bodyPr/>
          <a:lstStyle/>
          <a:p>
            <a:r>
              <a:rPr lang="en-US" altLang="zh-CN">
                <a:latin typeface="Arial" charset="0"/>
                <a:ea typeface="宋体" charset="-122"/>
              </a:rPr>
              <a:t>Sharing Memory - Page Sharing</a:t>
            </a:r>
          </a:p>
        </p:txBody>
      </p:sp>
      <p:sp>
        <p:nvSpPr>
          <p:cNvPr id="204803" name="Rectangle 3"/>
          <p:cNvSpPr>
            <a:spLocks noGrp="1" noChangeArrowheads="1"/>
          </p:cNvSpPr>
          <p:nvPr>
            <p:ph type="body" idx="1"/>
          </p:nvPr>
        </p:nvSpPr>
        <p:spPr>
          <a:xfrm>
            <a:off x="774700" y="3595688"/>
            <a:ext cx="7772400" cy="2260600"/>
          </a:xfrm>
        </p:spPr>
        <p:txBody>
          <a:bodyPr/>
          <a:lstStyle/>
          <a:p>
            <a:pPr>
              <a:lnSpc>
                <a:spcPct val="90000"/>
              </a:lnSpc>
            </a:pPr>
            <a:r>
              <a:rPr lang="en-US" altLang="zh-CN" sz="2000">
                <a:latin typeface="Arial" charset="0"/>
                <a:ea typeface="宋体" charset="-122"/>
              </a:rPr>
              <a:t>ESX Server can exploit the redundancy of data and instructions across several VMs</a:t>
            </a:r>
          </a:p>
          <a:p>
            <a:pPr lvl="1">
              <a:lnSpc>
                <a:spcPct val="90000"/>
              </a:lnSpc>
            </a:pPr>
            <a:r>
              <a:rPr lang="en-US" altLang="zh-CN" sz="2000">
                <a:latin typeface="Arial" charset="0"/>
                <a:ea typeface="宋体" charset="-122"/>
              </a:rPr>
              <a:t>Multiple instances of the same guest OS share many of the same applications and data</a:t>
            </a:r>
          </a:p>
          <a:p>
            <a:pPr lvl="1">
              <a:lnSpc>
                <a:spcPct val="90000"/>
              </a:lnSpc>
            </a:pPr>
            <a:r>
              <a:rPr lang="en-US" altLang="zh-CN" sz="2000">
                <a:latin typeface="Arial" charset="0"/>
                <a:ea typeface="宋体" charset="-122"/>
              </a:rPr>
              <a:t>Sharing across VMs can reduce total memory usage</a:t>
            </a:r>
          </a:p>
          <a:p>
            <a:pPr lvl="1">
              <a:lnSpc>
                <a:spcPct val="90000"/>
              </a:lnSpc>
            </a:pPr>
            <a:r>
              <a:rPr lang="en-US" altLang="zh-CN" sz="2000">
                <a:latin typeface="Arial" charset="0"/>
                <a:ea typeface="宋体" charset="-122"/>
              </a:rPr>
              <a:t>Sharing can also increase the level of over-commitment available for the VMs</a:t>
            </a:r>
            <a:endParaRPr lang="en-US" altLang="zh-CN" sz="2000">
              <a:ea typeface="宋体" charset="-122"/>
            </a:endParaRPr>
          </a:p>
          <a:p>
            <a:pPr>
              <a:lnSpc>
                <a:spcPct val="90000"/>
              </a:lnSpc>
            </a:pPr>
            <a:endParaRPr lang="en-US" altLang="zh-CN" sz="2000">
              <a:ea typeface="宋体" charset="-122"/>
            </a:endParaRPr>
          </a:p>
        </p:txBody>
      </p:sp>
      <p:sp>
        <p:nvSpPr>
          <p:cNvPr id="204804" name="Rectangle 4"/>
          <p:cNvSpPr>
            <a:spLocks noChangeArrowheads="1"/>
          </p:cNvSpPr>
          <p:nvPr/>
        </p:nvSpPr>
        <p:spPr bwMode="auto">
          <a:xfrm>
            <a:off x="987425" y="1760538"/>
            <a:ext cx="7091363" cy="1616075"/>
          </a:xfrm>
          <a:prstGeom prst="rect">
            <a:avLst/>
          </a:prstGeom>
          <a:noFill/>
          <a:ln w="9525">
            <a:noFill/>
            <a:miter lim="800000"/>
            <a:headEnd/>
            <a:tailEnd/>
          </a:ln>
          <a:effectLst/>
        </p:spPr>
        <p:txBody>
          <a:bodyPr>
            <a:spAutoFit/>
          </a:bodyPr>
          <a:lstStyle/>
          <a:p>
            <a:pPr>
              <a:spcBef>
                <a:spcPct val="20000"/>
              </a:spcBef>
              <a:buClr>
                <a:schemeClr val="accent2"/>
              </a:buClr>
              <a:buFont typeface="Wingdings" pitchFamily="2" charset="2"/>
              <a:buNone/>
            </a:pPr>
            <a:r>
              <a:rPr lang="en-US" altLang="zh-CN" sz="2000">
                <a:ea typeface="宋体" charset="-122"/>
              </a:rPr>
              <a:t>Running multiple OSs in VMs on the same machine may result in multiple copies of the same code and data being used in the separate VMs. For example, several VMs are running the same guest OS and have the same apps or components loaded.</a:t>
            </a:r>
          </a:p>
        </p:txBody>
      </p:sp>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Properties</a:t>
            </a:r>
            <a:endParaRPr lang="en-US" dirty="0"/>
          </a:p>
        </p:txBody>
      </p:sp>
      <p:sp>
        <p:nvSpPr>
          <p:cNvPr id="3" name="Content Placeholder 2"/>
          <p:cNvSpPr>
            <a:spLocks noGrp="1"/>
          </p:cNvSpPr>
          <p:nvPr>
            <p:ph type="body" sz="quarter" idx="13"/>
          </p:nvPr>
        </p:nvSpPr>
        <p:spPr/>
        <p:txBody>
          <a:bodyPr>
            <a:normAutofit/>
          </a:bodyPr>
          <a:lstStyle/>
          <a:p>
            <a:r>
              <a:rPr lang="en-US" dirty="0" smtClean="0"/>
              <a:t>Isolation</a:t>
            </a:r>
          </a:p>
          <a:p>
            <a:pPr lvl="1"/>
            <a:r>
              <a:rPr lang="en-US" dirty="0" smtClean="0"/>
              <a:t>Fault isolation</a:t>
            </a:r>
          </a:p>
          <a:p>
            <a:pPr lvl="1"/>
            <a:r>
              <a:rPr lang="en-US" dirty="0" smtClean="0"/>
              <a:t>Performance isolation</a:t>
            </a:r>
          </a:p>
          <a:p>
            <a:r>
              <a:rPr lang="en-US" dirty="0" smtClean="0"/>
              <a:t>Encapsulation</a:t>
            </a:r>
          </a:p>
          <a:p>
            <a:pPr lvl="1"/>
            <a:r>
              <a:rPr lang="en-US" dirty="0" smtClean="0"/>
              <a:t>Cleanly capture all VM state</a:t>
            </a:r>
          </a:p>
          <a:p>
            <a:pPr lvl="1"/>
            <a:r>
              <a:rPr lang="en-US" dirty="0" smtClean="0"/>
              <a:t>Enables VM snapshots, clones</a:t>
            </a:r>
          </a:p>
          <a:p>
            <a:r>
              <a:rPr lang="en-US" dirty="0" smtClean="0"/>
              <a:t>Portability</a:t>
            </a:r>
          </a:p>
          <a:p>
            <a:pPr lvl="1"/>
            <a:r>
              <a:rPr lang="en-US" dirty="0" smtClean="0"/>
              <a:t>Independent of physical hardware</a:t>
            </a:r>
          </a:p>
          <a:p>
            <a:pPr lvl="1"/>
            <a:r>
              <a:rPr lang="en-US" dirty="0" smtClean="0"/>
              <a:t>Enables migration of live, running VMs</a:t>
            </a:r>
          </a:p>
          <a:p>
            <a:r>
              <a:rPr lang="en-US" dirty="0" smtClean="0"/>
              <a:t>Interposition</a:t>
            </a:r>
          </a:p>
          <a:p>
            <a:pPr lvl="1"/>
            <a:r>
              <a:rPr lang="en-US" dirty="0" smtClean="0"/>
              <a:t>Transformations on instructions, memory, I/O</a:t>
            </a:r>
          </a:p>
          <a:p>
            <a:pPr lvl="1"/>
            <a:r>
              <a:rPr lang="en-US" dirty="0" smtClean="0"/>
              <a:t>Enables transparent resource overcommitment,</a:t>
            </a:r>
            <a:br>
              <a:rPr lang="en-US" dirty="0" smtClean="0"/>
            </a:br>
            <a:r>
              <a:rPr lang="en-US" dirty="0" smtClean="0"/>
              <a:t>encryption, compression, replication …</a:t>
            </a:r>
            <a:endParaRPr lang="en-US" dirty="0"/>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41FD652C-B766-434B-95BA-334AA90124B3}" type="slidenum">
              <a:rPr lang="en-US" altLang="zh-CN"/>
              <a:pPr/>
              <a:t>60</a:t>
            </a:fld>
            <a:endParaRPr lang="en-US" altLang="zh-CN"/>
          </a:p>
        </p:txBody>
      </p:sp>
      <p:sp>
        <p:nvSpPr>
          <p:cNvPr id="205826" name="Rectangle 2"/>
          <p:cNvSpPr>
            <a:spLocks noGrp="1" noChangeArrowheads="1"/>
          </p:cNvSpPr>
          <p:nvPr>
            <p:ph type="title"/>
          </p:nvPr>
        </p:nvSpPr>
        <p:spPr/>
        <p:txBody>
          <a:bodyPr/>
          <a:lstStyle/>
          <a:p>
            <a:r>
              <a:rPr lang="en-US" altLang="zh-CN">
                <a:latin typeface="Arial" charset="0"/>
                <a:ea typeface="宋体" charset="-122"/>
              </a:rPr>
              <a:t>Page Sharing</a:t>
            </a:r>
          </a:p>
        </p:txBody>
      </p:sp>
      <p:sp>
        <p:nvSpPr>
          <p:cNvPr id="205827" name="Rectangle 3"/>
          <p:cNvSpPr>
            <a:spLocks noGrp="1" noChangeArrowheads="1"/>
          </p:cNvSpPr>
          <p:nvPr>
            <p:ph type="body" idx="1"/>
          </p:nvPr>
        </p:nvSpPr>
        <p:spPr/>
        <p:txBody>
          <a:bodyPr/>
          <a:lstStyle/>
          <a:p>
            <a:r>
              <a:rPr lang="en-US" altLang="zh-CN">
                <a:latin typeface="Arial" charset="0"/>
                <a:ea typeface="宋体" charset="-122"/>
              </a:rPr>
              <a:t>ESX uses page content to implement sharing</a:t>
            </a:r>
          </a:p>
          <a:p>
            <a:r>
              <a:rPr lang="en-US" altLang="zh-CN">
                <a:latin typeface="Arial" charset="0"/>
                <a:ea typeface="宋体" charset="-122"/>
              </a:rPr>
              <a:t>ESX does not need to modify guest OS to work</a:t>
            </a:r>
          </a:p>
          <a:p>
            <a:r>
              <a:rPr lang="en-US" altLang="zh-CN">
                <a:latin typeface="Arial" charset="0"/>
                <a:ea typeface="宋体" charset="-122"/>
              </a:rPr>
              <a:t>ESX uses hashing to reduce scan comparison complexity</a:t>
            </a:r>
          </a:p>
          <a:p>
            <a:pPr lvl="1"/>
            <a:r>
              <a:rPr lang="en-US" altLang="zh-CN">
                <a:latin typeface="Arial" charset="0"/>
                <a:ea typeface="宋体" charset="-122"/>
              </a:rPr>
              <a:t>A hash value is used to summarize page content</a:t>
            </a:r>
          </a:p>
          <a:p>
            <a:pPr lvl="1"/>
            <a:r>
              <a:rPr lang="en-US" altLang="zh-CN">
                <a:latin typeface="Arial" charset="0"/>
                <a:ea typeface="宋体" charset="-122"/>
              </a:rPr>
              <a:t>A hint entry is used to optimize not yet shared pages</a:t>
            </a:r>
          </a:p>
          <a:p>
            <a:pPr lvl="1"/>
            <a:r>
              <a:rPr lang="en-US" altLang="zh-CN">
                <a:latin typeface="Arial" charset="0"/>
                <a:ea typeface="宋体" charset="-122"/>
              </a:rPr>
              <a:t>Hash table content have a COW (copy-on-write) to make a private copy when they are written too</a:t>
            </a:r>
          </a:p>
          <a:p>
            <a:endParaRPr lang="en-US" altLang="zh-CN">
              <a:ea typeface="宋体" charset="-122"/>
            </a:endParaRPr>
          </a:p>
        </p:txBody>
      </p:sp>
    </p:spTree>
  </p:cSld>
  <p:clrMapOvr>
    <a:masterClrMapping/>
  </p:clrMapOvr>
  <p:transition>
    <p:strips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712740" y="1676400"/>
            <a:ext cx="3657600" cy="23622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b"/>
          <a:lstStyle/>
          <a:p>
            <a:r>
              <a:rPr lang="en-US" sz="1600" b="1" dirty="0" smtClean="0">
                <a:solidFill>
                  <a:schemeClr val="tx1"/>
                </a:solidFill>
              </a:rPr>
              <a:t>VM1</a:t>
            </a:r>
          </a:p>
        </p:txBody>
      </p:sp>
      <p:sp>
        <p:nvSpPr>
          <p:cNvPr id="2" name="Title 1"/>
          <p:cNvSpPr>
            <a:spLocks noGrp="1"/>
          </p:cNvSpPr>
          <p:nvPr>
            <p:ph type="title"/>
          </p:nvPr>
        </p:nvSpPr>
        <p:spPr/>
        <p:txBody>
          <a:bodyPr>
            <a:normAutofit fontScale="90000"/>
          </a:bodyPr>
          <a:lstStyle/>
          <a:p>
            <a:r>
              <a:rPr lang="en-US" dirty="0" smtClean="0"/>
              <a:t>Interposition with</a:t>
            </a:r>
            <a:r>
              <a:rPr lang="en-US" baseline="0" dirty="0" smtClean="0"/>
              <a:t> Memory Virtualization</a:t>
            </a:r>
            <a:r>
              <a:rPr lang="en-US" dirty="0" smtClean="0"/>
              <a:t> </a:t>
            </a:r>
            <a:r>
              <a:rPr lang="en-US" baseline="0" dirty="0" smtClean="0"/>
              <a:t>Page Sharing</a:t>
            </a:r>
            <a:endParaRPr lang="en-US" dirty="0"/>
          </a:p>
        </p:txBody>
      </p:sp>
      <p:sp>
        <p:nvSpPr>
          <p:cNvPr id="5" name="Rectangle 4"/>
          <p:cNvSpPr/>
          <p:nvPr/>
        </p:nvSpPr>
        <p:spPr>
          <a:xfrm>
            <a:off x="941340" y="2057400"/>
            <a:ext cx="3153048" cy="533400"/>
          </a:xfrm>
          <a:prstGeom prst="rect">
            <a:avLst/>
          </a:prstGeom>
          <a:solidFill>
            <a:schemeClr val="bg1"/>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b="1" dirty="0" smtClean="0">
                <a:solidFill>
                  <a:schemeClr val="tx1"/>
                </a:solidFill>
              </a:rPr>
              <a:t>Virtual</a:t>
            </a:r>
            <a:endParaRPr lang="en-US" sz="1600" b="1" dirty="0">
              <a:solidFill>
                <a:schemeClr val="tx1"/>
              </a:solidFill>
            </a:endParaRPr>
          </a:p>
        </p:txBody>
      </p:sp>
      <p:sp>
        <p:nvSpPr>
          <p:cNvPr id="8" name="Rectangle 7"/>
          <p:cNvSpPr/>
          <p:nvPr/>
        </p:nvSpPr>
        <p:spPr>
          <a:xfrm>
            <a:off x="941340" y="3048000"/>
            <a:ext cx="3175102" cy="533400"/>
          </a:xfrm>
          <a:prstGeom prst="rect">
            <a:avLst/>
          </a:prstGeom>
          <a:solidFill>
            <a:schemeClr val="bg1"/>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b="1" dirty="0" smtClean="0">
                <a:solidFill>
                  <a:schemeClr val="tx1"/>
                </a:solidFill>
              </a:rPr>
              <a:t>Physical</a:t>
            </a:r>
            <a:endParaRPr lang="en-US" sz="1600" b="1" dirty="0">
              <a:solidFill>
                <a:schemeClr val="tx1"/>
              </a:solidFill>
            </a:endParaRPr>
          </a:p>
        </p:txBody>
      </p:sp>
      <p:sp>
        <p:nvSpPr>
          <p:cNvPr id="11" name="Rectangle 10"/>
          <p:cNvSpPr/>
          <p:nvPr/>
        </p:nvSpPr>
        <p:spPr>
          <a:xfrm>
            <a:off x="1295400" y="4572000"/>
            <a:ext cx="6320784" cy="533400"/>
          </a:xfrm>
          <a:prstGeom prst="rect">
            <a:avLst/>
          </a:prstGeom>
          <a:solidFill>
            <a:schemeClr val="bg2">
              <a:lumMod val="90000"/>
            </a:schemeClr>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b="1" dirty="0" smtClean="0">
                <a:solidFill>
                  <a:schemeClr val="tx1"/>
                </a:solidFill>
              </a:rPr>
              <a:t>Machine</a:t>
            </a:r>
            <a:endParaRPr lang="en-US" sz="1600" b="1" dirty="0">
              <a:solidFill>
                <a:schemeClr val="tx1"/>
              </a:solidFill>
            </a:endParaRPr>
          </a:p>
        </p:txBody>
      </p:sp>
      <p:sp>
        <p:nvSpPr>
          <p:cNvPr id="20" name="Rectangle 19"/>
          <p:cNvSpPr/>
          <p:nvPr/>
        </p:nvSpPr>
        <p:spPr>
          <a:xfrm>
            <a:off x="3303540" y="2057400"/>
            <a:ext cx="228600" cy="533400"/>
          </a:xfrm>
          <a:prstGeom prst="rect">
            <a:avLst/>
          </a:prstGeom>
          <a:solidFill>
            <a:schemeClr val="bg1">
              <a:lumMod val="65000"/>
            </a:schemeClr>
          </a:solidFill>
          <a:ln w="2857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1" name="Rectangle 20"/>
          <p:cNvSpPr/>
          <p:nvPr/>
        </p:nvSpPr>
        <p:spPr>
          <a:xfrm>
            <a:off x="5056140" y="4572000"/>
            <a:ext cx="228600" cy="533400"/>
          </a:xfrm>
          <a:prstGeom prst="rect">
            <a:avLst/>
          </a:prstGeom>
          <a:solidFill>
            <a:srgbClr val="C00000"/>
          </a:solidFill>
          <a:ln w="2857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3" name="Rectangle 22"/>
          <p:cNvSpPr/>
          <p:nvPr/>
        </p:nvSpPr>
        <p:spPr>
          <a:xfrm>
            <a:off x="3532140" y="3048000"/>
            <a:ext cx="228600" cy="533400"/>
          </a:xfrm>
          <a:prstGeom prst="rect">
            <a:avLst/>
          </a:prstGeom>
          <a:solidFill>
            <a:schemeClr val="bg1">
              <a:lumMod val="65000"/>
            </a:schemeClr>
          </a:solidFill>
          <a:ln w="2857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cxnSp>
        <p:nvCxnSpPr>
          <p:cNvPr id="26" name="Straight Arrow Connector 25"/>
          <p:cNvCxnSpPr>
            <a:stCxn id="20" idx="2"/>
            <a:endCxn id="23" idx="0"/>
          </p:cNvCxnSpPr>
          <p:nvPr/>
        </p:nvCxnSpPr>
        <p:spPr>
          <a:xfrm rot="16200000" flipH="1">
            <a:off x="3303540" y="2705100"/>
            <a:ext cx="4572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3" idx="2"/>
            <a:endCxn id="21" idx="0"/>
          </p:cNvCxnSpPr>
          <p:nvPr/>
        </p:nvCxnSpPr>
        <p:spPr>
          <a:xfrm rot="16200000" flipH="1">
            <a:off x="3913140" y="3314700"/>
            <a:ext cx="990600" cy="1524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011859" y="5410200"/>
            <a:ext cx="1564852" cy="683264"/>
          </a:xfrm>
          <a:prstGeom prst="rect">
            <a:avLst/>
          </a:prstGeom>
          <a:noFill/>
        </p:spPr>
        <p:txBody>
          <a:bodyPr wrap="none" rtlCol="0">
            <a:spAutoFit/>
          </a:bodyPr>
          <a:lstStyle/>
          <a:p>
            <a:pPr algn="ctr"/>
            <a:r>
              <a:rPr lang="en-US" sz="1600" b="1" dirty="0" smtClean="0"/>
              <a:t>Read-Only</a:t>
            </a:r>
          </a:p>
          <a:p>
            <a:pPr algn="ctr"/>
            <a:r>
              <a:rPr lang="en-US" sz="1600" b="1" dirty="0" smtClean="0"/>
              <a:t>Copy-on-write</a:t>
            </a:r>
            <a:endParaRPr lang="en-US" sz="1600" b="1" dirty="0"/>
          </a:p>
        </p:txBody>
      </p:sp>
      <p:cxnSp>
        <p:nvCxnSpPr>
          <p:cNvPr id="35" name="Shape 34"/>
          <p:cNvCxnSpPr>
            <a:stCxn id="33" idx="1"/>
            <a:endCxn id="21" idx="2"/>
          </p:cNvCxnSpPr>
          <p:nvPr/>
        </p:nvCxnSpPr>
        <p:spPr>
          <a:xfrm rot="10800000">
            <a:off x="5170441" y="5105400"/>
            <a:ext cx="841419" cy="646432"/>
          </a:xfrm>
          <a:prstGeom prst="curvedConnector2">
            <a:avLst/>
          </a:prstGeom>
          <a:ln>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751340" y="1676400"/>
            <a:ext cx="3657600" cy="2362200"/>
          </a:xfrm>
          <a:prstGeom prst="rect">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b"/>
          <a:lstStyle/>
          <a:p>
            <a:pPr algn="r"/>
            <a:r>
              <a:rPr lang="en-US" sz="1600" b="1" dirty="0" smtClean="0">
                <a:solidFill>
                  <a:schemeClr val="tx1"/>
                </a:solidFill>
              </a:rPr>
              <a:t>VM2</a:t>
            </a:r>
          </a:p>
        </p:txBody>
      </p:sp>
      <p:sp>
        <p:nvSpPr>
          <p:cNvPr id="43" name="Rectangle 42"/>
          <p:cNvSpPr/>
          <p:nvPr/>
        </p:nvSpPr>
        <p:spPr>
          <a:xfrm>
            <a:off x="4979940" y="2057400"/>
            <a:ext cx="3153048" cy="533400"/>
          </a:xfrm>
          <a:prstGeom prst="rect">
            <a:avLst/>
          </a:prstGeom>
          <a:solidFill>
            <a:schemeClr val="bg1"/>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b="1" dirty="0" smtClean="0">
                <a:solidFill>
                  <a:schemeClr val="tx1"/>
                </a:solidFill>
              </a:rPr>
              <a:t>Virtual</a:t>
            </a:r>
            <a:endParaRPr lang="en-US" sz="1600" b="1" dirty="0">
              <a:solidFill>
                <a:schemeClr val="tx1"/>
              </a:solidFill>
            </a:endParaRPr>
          </a:p>
        </p:txBody>
      </p:sp>
      <p:sp>
        <p:nvSpPr>
          <p:cNvPr id="44" name="Rectangle 43"/>
          <p:cNvSpPr/>
          <p:nvPr/>
        </p:nvSpPr>
        <p:spPr>
          <a:xfrm>
            <a:off x="4979940" y="3048000"/>
            <a:ext cx="3175102" cy="533400"/>
          </a:xfrm>
          <a:prstGeom prst="rect">
            <a:avLst/>
          </a:prstGeom>
          <a:solidFill>
            <a:schemeClr val="bg1"/>
          </a:solidFill>
          <a:ln w="12700">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600" b="1" dirty="0" smtClean="0">
                <a:solidFill>
                  <a:schemeClr val="tx1"/>
                </a:solidFill>
              </a:rPr>
              <a:t>Physical</a:t>
            </a:r>
            <a:endParaRPr lang="en-US" sz="1600" b="1" dirty="0">
              <a:solidFill>
                <a:schemeClr val="tx1"/>
              </a:solidFill>
            </a:endParaRPr>
          </a:p>
        </p:txBody>
      </p:sp>
      <p:sp>
        <p:nvSpPr>
          <p:cNvPr id="45" name="Rectangle 44"/>
          <p:cNvSpPr/>
          <p:nvPr/>
        </p:nvSpPr>
        <p:spPr>
          <a:xfrm>
            <a:off x="7342140" y="2057400"/>
            <a:ext cx="228600" cy="533400"/>
          </a:xfrm>
          <a:prstGeom prst="rect">
            <a:avLst/>
          </a:prstGeom>
          <a:solidFill>
            <a:schemeClr val="bg1">
              <a:lumMod val="65000"/>
            </a:schemeClr>
          </a:solidFill>
          <a:ln w="2857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46" name="Rectangle 45"/>
          <p:cNvSpPr/>
          <p:nvPr/>
        </p:nvSpPr>
        <p:spPr>
          <a:xfrm>
            <a:off x="5589540" y="3048000"/>
            <a:ext cx="228600" cy="533400"/>
          </a:xfrm>
          <a:prstGeom prst="rect">
            <a:avLst/>
          </a:prstGeom>
          <a:solidFill>
            <a:schemeClr val="bg1">
              <a:lumMod val="65000"/>
            </a:schemeClr>
          </a:solidFill>
          <a:ln w="2857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cxnSp>
        <p:nvCxnSpPr>
          <p:cNvPr id="47" name="Straight Arrow Connector 46"/>
          <p:cNvCxnSpPr>
            <a:stCxn id="45" idx="2"/>
            <a:endCxn id="46" idx="0"/>
          </p:cNvCxnSpPr>
          <p:nvPr/>
        </p:nvCxnSpPr>
        <p:spPr>
          <a:xfrm rot="5400000">
            <a:off x="6351540" y="1943100"/>
            <a:ext cx="457200" cy="1752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6" idx="2"/>
            <a:endCxn id="21" idx="0"/>
          </p:cNvCxnSpPr>
          <p:nvPr/>
        </p:nvCxnSpPr>
        <p:spPr>
          <a:xfrm rot="5400000">
            <a:off x="4941840" y="3810000"/>
            <a:ext cx="9906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673293F2-4F58-494F-ABDA-35F66DAAE9DD}" type="slidenum">
              <a:rPr lang="en-US" altLang="zh-CN"/>
              <a:pPr/>
              <a:t>62</a:t>
            </a:fld>
            <a:endParaRPr lang="en-US" altLang="zh-CN"/>
          </a:p>
        </p:txBody>
      </p:sp>
      <p:sp>
        <p:nvSpPr>
          <p:cNvPr id="206853" name="Rectangle 5"/>
          <p:cNvSpPr>
            <a:spLocks noGrp="1" noChangeArrowheads="1"/>
          </p:cNvSpPr>
          <p:nvPr>
            <p:ph type="title"/>
          </p:nvPr>
        </p:nvSpPr>
        <p:spPr>
          <a:xfrm>
            <a:off x="736600" y="-163513"/>
            <a:ext cx="8180388" cy="1838326"/>
          </a:xfrm>
        </p:spPr>
        <p:txBody>
          <a:bodyPr/>
          <a:lstStyle/>
          <a:p>
            <a:r>
              <a:rPr lang="en-US" altLang="zh-CN">
                <a:latin typeface="Arial" charset="0"/>
                <a:ea typeface="宋体" charset="-122"/>
              </a:rPr>
              <a:t>Page Sharing: </a:t>
            </a:r>
            <a:r>
              <a:rPr lang="en-US" altLang="zh-CN" sz="2400">
                <a:latin typeface="Arial" charset="0"/>
                <a:ea typeface="宋体" charset="-122"/>
              </a:rPr>
              <a:t>Scan Candidate PPN</a:t>
            </a:r>
          </a:p>
        </p:txBody>
      </p:sp>
      <p:graphicFrame>
        <p:nvGraphicFramePr>
          <p:cNvPr id="206852" name="Object 4"/>
          <p:cNvGraphicFramePr>
            <a:graphicFrameLocks noGrp="1" noChangeAspect="1"/>
          </p:cNvGraphicFramePr>
          <p:nvPr>
            <p:ph idx="1"/>
          </p:nvPr>
        </p:nvGraphicFramePr>
        <p:xfrm>
          <a:off x="863600" y="2057400"/>
          <a:ext cx="7127875" cy="3875088"/>
        </p:xfrm>
        <a:graphic>
          <a:graphicData uri="http://schemas.openxmlformats.org/presentationml/2006/ole">
            <mc:AlternateContent xmlns:mc="http://schemas.openxmlformats.org/markup-compatibility/2006">
              <mc:Choice xmlns:v="urn:schemas-microsoft-com:vml" Requires="v">
                <p:oleObj spid="_x0000_s7176" name="Bitmap Image" r:id="rId3" imgW="7830643" imgH="4258269" progId="PBrush">
                  <p:embed/>
                </p:oleObj>
              </mc:Choice>
              <mc:Fallback>
                <p:oleObj name="Bitmap Image" r:id="rId3" imgW="7830643" imgH="4258269"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2057400"/>
                        <a:ext cx="7127875" cy="387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trips dir="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5A9DD6A6-2799-4D2F-8F43-4CFFB8C1FA66}" type="slidenum">
              <a:rPr lang="en-US" altLang="zh-CN"/>
              <a:pPr/>
              <a:t>63</a:t>
            </a:fld>
            <a:endParaRPr lang="en-US" altLang="zh-CN"/>
          </a:p>
        </p:txBody>
      </p:sp>
      <p:sp>
        <p:nvSpPr>
          <p:cNvPr id="207877" name="Rectangle 5"/>
          <p:cNvSpPr>
            <a:spLocks noGrp="1" noChangeArrowheads="1"/>
          </p:cNvSpPr>
          <p:nvPr>
            <p:ph type="title"/>
          </p:nvPr>
        </p:nvSpPr>
        <p:spPr/>
        <p:txBody>
          <a:bodyPr/>
          <a:lstStyle/>
          <a:p>
            <a:r>
              <a:rPr lang="en-US" altLang="zh-CN">
                <a:latin typeface="Arial" charset="0"/>
                <a:ea typeface="宋体" charset="-122"/>
              </a:rPr>
              <a:t>Page Sharing: </a:t>
            </a:r>
            <a:r>
              <a:rPr lang="en-US" altLang="zh-CN" sz="2400">
                <a:latin typeface="Arial" charset="0"/>
                <a:ea typeface="宋体" charset="-122"/>
              </a:rPr>
              <a:t>Successful Match</a:t>
            </a:r>
          </a:p>
        </p:txBody>
      </p:sp>
      <p:graphicFrame>
        <p:nvGraphicFramePr>
          <p:cNvPr id="207876" name="Object 4"/>
          <p:cNvGraphicFramePr>
            <a:graphicFrameLocks noGrp="1" noChangeAspect="1"/>
          </p:cNvGraphicFramePr>
          <p:nvPr>
            <p:ph idx="1"/>
          </p:nvPr>
        </p:nvGraphicFramePr>
        <p:xfrm>
          <a:off x="725488" y="1919288"/>
          <a:ext cx="7772400" cy="3562350"/>
        </p:xfrm>
        <a:graphic>
          <a:graphicData uri="http://schemas.openxmlformats.org/presentationml/2006/ole">
            <mc:AlternateContent xmlns:mc="http://schemas.openxmlformats.org/markup-compatibility/2006">
              <mc:Choice xmlns:v="urn:schemas-microsoft-com:vml" Requires="v">
                <p:oleObj spid="_x0000_s8200" name="Bitmap Image" r:id="rId3" imgW="7857143" imgH="3600000" progId="PBrush">
                  <p:embed/>
                </p:oleObj>
              </mc:Choice>
              <mc:Fallback>
                <p:oleObj name="Bitmap Image" r:id="rId3" imgW="7857143" imgH="3600000"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488" y="1919288"/>
                        <a:ext cx="7772400"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trips dir="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fld id="{ADF6FD59-6414-47FE-A888-606998936BEE}" type="slidenum">
              <a:rPr lang="en-US" altLang="zh-CN"/>
              <a:pPr/>
              <a:t>64</a:t>
            </a:fld>
            <a:endParaRPr lang="en-US" altLang="zh-CN"/>
          </a:p>
        </p:txBody>
      </p:sp>
      <p:sp>
        <p:nvSpPr>
          <p:cNvPr id="208901" name="Rectangle 5"/>
          <p:cNvSpPr>
            <a:spLocks noGrp="1" noChangeArrowheads="1"/>
          </p:cNvSpPr>
          <p:nvPr>
            <p:ph type="title"/>
          </p:nvPr>
        </p:nvSpPr>
        <p:spPr/>
        <p:txBody>
          <a:bodyPr/>
          <a:lstStyle/>
          <a:p>
            <a:r>
              <a:rPr lang="en-US" altLang="zh-CN">
                <a:latin typeface="Arial" charset="0"/>
                <a:ea typeface="宋体" charset="-122"/>
              </a:rPr>
              <a:t>Page Sharing - performance</a:t>
            </a:r>
          </a:p>
        </p:txBody>
      </p:sp>
      <p:pic>
        <p:nvPicPr>
          <p:cNvPr id="208900" name="Picture 4"/>
          <p:cNvPicPr>
            <a:picLocks noGrp="1" noChangeAspect="1" noChangeArrowheads="1"/>
          </p:cNvPicPr>
          <p:nvPr>
            <p:ph idx="1"/>
          </p:nvPr>
        </p:nvPicPr>
        <p:blipFill>
          <a:blip r:embed="rId2"/>
          <a:srcRect/>
          <a:stretch>
            <a:fillRect/>
          </a:stretch>
        </p:blipFill>
        <p:spPr>
          <a:xfrm>
            <a:off x="238125" y="2071688"/>
            <a:ext cx="4457700" cy="3487737"/>
          </a:xfrm>
          <a:noFill/>
          <a:ln/>
        </p:spPr>
      </p:pic>
      <p:sp>
        <p:nvSpPr>
          <p:cNvPr id="208903" name="Text Box 7"/>
          <p:cNvSpPr txBox="1">
            <a:spLocks noChangeArrowheads="1"/>
          </p:cNvSpPr>
          <p:nvPr/>
        </p:nvSpPr>
        <p:spPr bwMode="auto">
          <a:xfrm>
            <a:off x="4889500" y="1682750"/>
            <a:ext cx="3998913" cy="4968875"/>
          </a:xfrm>
          <a:prstGeom prst="rect">
            <a:avLst/>
          </a:prstGeom>
          <a:noFill/>
          <a:ln w="9525">
            <a:noFill/>
            <a:miter lim="800000"/>
            <a:headEnd/>
            <a:tailEnd/>
          </a:ln>
          <a:effectLst/>
        </p:spPr>
        <p:txBody>
          <a:bodyPr>
            <a:spAutoFit/>
          </a:bodyPr>
          <a:lstStyle/>
          <a:p>
            <a:pPr>
              <a:spcBef>
                <a:spcPct val="50000"/>
              </a:spcBef>
              <a:buFontTx/>
              <a:buChar char="•"/>
            </a:pPr>
            <a:r>
              <a:rPr lang="en-US" altLang="zh-CN" sz="2000">
                <a:ea typeface="宋体" charset="-122"/>
              </a:rPr>
              <a:t>Best-case. workload</a:t>
            </a:r>
            <a:r>
              <a:rPr lang="en-US" altLang="zh-CN" sz="2000" b="0">
                <a:ea typeface="宋体" charset="-122"/>
              </a:rPr>
              <a:t>.</a:t>
            </a:r>
          </a:p>
          <a:p>
            <a:pPr lvl="1">
              <a:spcBef>
                <a:spcPct val="50000"/>
              </a:spcBef>
              <a:buFontTx/>
              <a:buChar char="•"/>
            </a:pPr>
            <a:r>
              <a:rPr lang="en-US" altLang="zh-CN" sz="2000" b="0">
                <a:ea typeface="宋体" charset="-122"/>
              </a:rPr>
              <a:t>Identical Linux VMs.</a:t>
            </a:r>
          </a:p>
          <a:p>
            <a:pPr lvl="1">
              <a:spcBef>
                <a:spcPct val="50000"/>
              </a:spcBef>
              <a:buFontTx/>
              <a:buChar char="•"/>
            </a:pPr>
            <a:r>
              <a:rPr lang="en-US" altLang="zh-CN" sz="2000" b="0">
                <a:ea typeface="宋体" charset="-122"/>
              </a:rPr>
              <a:t>SPEC95 benchmarks.</a:t>
            </a:r>
          </a:p>
          <a:p>
            <a:pPr lvl="1">
              <a:spcBef>
                <a:spcPct val="50000"/>
              </a:spcBef>
              <a:buFontTx/>
              <a:buChar char="•"/>
            </a:pPr>
            <a:r>
              <a:rPr lang="en-US" altLang="zh-CN" sz="2000" b="0">
                <a:ea typeface="宋体" charset="-122"/>
              </a:rPr>
              <a:t>Lots of potential sharing.</a:t>
            </a:r>
          </a:p>
          <a:p>
            <a:pPr>
              <a:spcBef>
                <a:spcPct val="50000"/>
              </a:spcBef>
              <a:buFontTx/>
              <a:buChar char="•"/>
            </a:pPr>
            <a:r>
              <a:rPr lang="en-US" altLang="zh-CN" sz="2000">
                <a:ea typeface="宋体" charset="-122"/>
              </a:rPr>
              <a:t>Metrics</a:t>
            </a:r>
            <a:endParaRPr lang="en-US" altLang="zh-CN" sz="2000" b="0">
              <a:ea typeface="宋体" charset="-122"/>
            </a:endParaRPr>
          </a:p>
          <a:p>
            <a:pPr lvl="1">
              <a:spcBef>
                <a:spcPct val="50000"/>
              </a:spcBef>
              <a:buFontTx/>
              <a:buChar char="•"/>
            </a:pPr>
            <a:r>
              <a:rPr lang="en-US" altLang="zh-CN" sz="2000" b="0">
                <a:ea typeface="宋体" charset="-122"/>
              </a:rPr>
              <a:t>Total guest PPNs.</a:t>
            </a:r>
          </a:p>
          <a:p>
            <a:pPr lvl="1">
              <a:spcBef>
                <a:spcPct val="50000"/>
              </a:spcBef>
              <a:buFontTx/>
              <a:buChar char="•"/>
            </a:pPr>
            <a:r>
              <a:rPr lang="en-US" altLang="zh-CN" sz="2000" b="0">
                <a:ea typeface="宋体" charset="-122"/>
              </a:rPr>
              <a:t>Shared PPNs →67%.</a:t>
            </a:r>
          </a:p>
          <a:p>
            <a:pPr lvl="1">
              <a:spcBef>
                <a:spcPct val="50000"/>
              </a:spcBef>
              <a:buFontTx/>
              <a:buChar char="•"/>
            </a:pPr>
            <a:r>
              <a:rPr lang="en-US" altLang="zh-CN" sz="2000" b="0">
                <a:ea typeface="宋体" charset="-122"/>
              </a:rPr>
              <a:t>Saved MPNs →60%.</a:t>
            </a:r>
          </a:p>
          <a:p>
            <a:pPr>
              <a:spcBef>
                <a:spcPct val="50000"/>
              </a:spcBef>
              <a:buFontTx/>
              <a:buChar char="•"/>
            </a:pPr>
            <a:r>
              <a:rPr lang="en-US" altLang="zh-CN" sz="2000">
                <a:ea typeface="宋体" charset="-122"/>
              </a:rPr>
              <a:t>Effective sharing</a:t>
            </a:r>
          </a:p>
          <a:p>
            <a:pPr>
              <a:spcBef>
                <a:spcPct val="50000"/>
              </a:spcBef>
              <a:buFontTx/>
              <a:buChar char="•"/>
            </a:pPr>
            <a:r>
              <a:rPr lang="en-US" altLang="zh-CN" sz="2000">
                <a:ea typeface="宋体" charset="-122"/>
              </a:rPr>
              <a:t>Negligible overhead</a:t>
            </a:r>
          </a:p>
          <a:p>
            <a:pPr>
              <a:spcBef>
                <a:spcPct val="50000"/>
              </a:spcBef>
            </a:pPr>
            <a:endParaRPr lang="en-US" altLang="zh-CN" sz="2000">
              <a:ea typeface="宋体" charset="-122"/>
            </a:endParaRPr>
          </a:p>
        </p:txBody>
      </p:sp>
    </p:spTree>
  </p:cSld>
  <p:clrMapOvr>
    <a:masterClrMapping/>
  </p:clrMapOvr>
  <p:transition>
    <p:strips dir="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fld id="{8F41881C-345D-4132-8A60-E5966237FC24}" type="slidenum">
              <a:rPr lang="en-US" altLang="zh-CN"/>
              <a:pPr/>
              <a:t>65</a:t>
            </a:fld>
            <a:endParaRPr lang="en-US" altLang="zh-CN"/>
          </a:p>
        </p:txBody>
      </p:sp>
      <p:sp>
        <p:nvSpPr>
          <p:cNvPr id="217099" name="Rectangle 11"/>
          <p:cNvSpPr>
            <a:spLocks noGrp="1" noChangeArrowheads="1"/>
          </p:cNvSpPr>
          <p:nvPr>
            <p:ph type="title"/>
          </p:nvPr>
        </p:nvSpPr>
        <p:spPr/>
        <p:txBody>
          <a:bodyPr/>
          <a:lstStyle/>
          <a:p>
            <a:r>
              <a:rPr lang="en-US" altLang="zh-CN">
                <a:latin typeface="Arial" charset="0"/>
                <a:ea typeface="宋体" charset="-122"/>
              </a:rPr>
              <a:t>Page Sharing - performance</a:t>
            </a:r>
          </a:p>
        </p:txBody>
      </p:sp>
      <p:pic>
        <p:nvPicPr>
          <p:cNvPr id="217098" name="Picture 10"/>
          <p:cNvPicPr>
            <a:picLocks noGrp="1" noChangeAspect="1" noChangeArrowheads="1"/>
          </p:cNvPicPr>
          <p:nvPr>
            <p:ph idx="1"/>
          </p:nvPr>
        </p:nvPicPr>
        <p:blipFill>
          <a:blip r:embed="rId2"/>
          <a:srcRect/>
          <a:stretch>
            <a:fillRect/>
          </a:stretch>
        </p:blipFill>
        <p:spPr>
          <a:xfrm>
            <a:off x="2187575" y="1743075"/>
            <a:ext cx="4598988" cy="2579688"/>
          </a:xfrm>
          <a:noFill/>
          <a:ln/>
        </p:spPr>
      </p:pic>
      <p:sp>
        <p:nvSpPr>
          <p:cNvPr id="217101" name="Text Box 13"/>
          <p:cNvSpPr txBox="1">
            <a:spLocks noChangeArrowheads="1"/>
          </p:cNvSpPr>
          <p:nvPr/>
        </p:nvSpPr>
        <p:spPr bwMode="auto">
          <a:xfrm>
            <a:off x="1074738" y="4630738"/>
            <a:ext cx="7010400" cy="1768475"/>
          </a:xfrm>
          <a:prstGeom prst="rect">
            <a:avLst/>
          </a:prstGeom>
          <a:noFill/>
          <a:ln w="9525">
            <a:noFill/>
            <a:miter lim="800000"/>
            <a:headEnd/>
            <a:tailEnd/>
          </a:ln>
          <a:effectLst/>
        </p:spPr>
        <p:txBody>
          <a:bodyPr>
            <a:spAutoFit/>
          </a:bodyPr>
          <a:lstStyle/>
          <a:p>
            <a:r>
              <a:rPr lang="en-US" altLang="zh-CN" sz="2000" b="0">
                <a:ea typeface="宋体" charset="-122"/>
              </a:rPr>
              <a:t>This graph plots the metrics shown earlier as a percentage of aggregate VM memory. For large numbers of VMs, sharing approaches 67% and nearly 60% of all VM memory is reclaimed.</a:t>
            </a:r>
          </a:p>
          <a:p>
            <a:pPr>
              <a:spcBef>
                <a:spcPct val="50000"/>
              </a:spcBef>
            </a:pPr>
            <a:endParaRPr lang="en-US" altLang="zh-CN" sz="2000">
              <a:ea typeface="宋体" charset="-122"/>
            </a:endParaRPr>
          </a:p>
        </p:txBody>
      </p:sp>
    </p:spTree>
  </p:cSld>
  <p:clrMapOvr>
    <a:masterClrMapping/>
  </p:clrMapOvr>
  <p:transition>
    <p:strips dir="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fld id="{67457553-B387-4BF5-B934-B58F84E2A5F7}" type="slidenum">
              <a:rPr lang="en-US" altLang="zh-CN"/>
              <a:pPr/>
              <a:t>66</a:t>
            </a:fld>
            <a:endParaRPr lang="en-US" altLang="zh-CN"/>
          </a:p>
        </p:txBody>
      </p:sp>
      <p:sp>
        <p:nvSpPr>
          <p:cNvPr id="216069" name="Rectangle 5"/>
          <p:cNvSpPr>
            <a:spLocks noGrp="1" noChangeArrowheads="1"/>
          </p:cNvSpPr>
          <p:nvPr>
            <p:ph type="title"/>
          </p:nvPr>
        </p:nvSpPr>
        <p:spPr/>
        <p:txBody>
          <a:bodyPr/>
          <a:lstStyle/>
          <a:p>
            <a:r>
              <a:rPr lang="en-US" altLang="zh-CN">
                <a:latin typeface="Arial" charset="0"/>
                <a:ea typeface="宋体" charset="-122"/>
              </a:rPr>
              <a:t>Page Sharing - performance</a:t>
            </a:r>
          </a:p>
        </p:txBody>
      </p:sp>
      <p:pic>
        <p:nvPicPr>
          <p:cNvPr id="216068" name="Picture 4"/>
          <p:cNvPicPr>
            <a:picLocks noGrp="1" noChangeAspect="1" noChangeArrowheads="1"/>
          </p:cNvPicPr>
          <p:nvPr>
            <p:ph idx="1"/>
          </p:nvPr>
        </p:nvPicPr>
        <p:blipFill>
          <a:blip r:embed="rId2"/>
          <a:srcRect/>
          <a:stretch>
            <a:fillRect/>
          </a:stretch>
        </p:blipFill>
        <p:spPr>
          <a:xfrm>
            <a:off x="1325563" y="1522413"/>
            <a:ext cx="6197600" cy="1928812"/>
          </a:xfrm>
          <a:noFill/>
          <a:ln/>
        </p:spPr>
      </p:pic>
      <p:sp>
        <p:nvSpPr>
          <p:cNvPr id="216071" name="Text Box 7"/>
          <p:cNvSpPr txBox="1">
            <a:spLocks noChangeArrowheads="1"/>
          </p:cNvSpPr>
          <p:nvPr/>
        </p:nvSpPr>
        <p:spPr bwMode="auto">
          <a:xfrm>
            <a:off x="363538" y="3606800"/>
            <a:ext cx="8532812" cy="3251200"/>
          </a:xfrm>
          <a:prstGeom prst="rect">
            <a:avLst/>
          </a:prstGeom>
          <a:noFill/>
          <a:ln w="9525">
            <a:noFill/>
            <a:miter lim="800000"/>
            <a:headEnd/>
            <a:tailEnd/>
          </a:ln>
          <a:effectLst/>
        </p:spPr>
        <p:txBody>
          <a:bodyPr>
            <a:spAutoFit/>
          </a:bodyPr>
          <a:lstStyle/>
          <a:p>
            <a:r>
              <a:rPr lang="en-US" altLang="zh-CN" sz="1800">
                <a:ea typeface="宋体" charset="-122"/>
              </a:rPr>
              <a:t>Real-World Page Sharing </a:t>
            </a:r>
            <a:r>
              <a:rPr lang="en-US" altLang="zh-CN" sz="1800" b="0">
                <a:ea typeface="宋体" charset="-122"/>
              </a:rPr>
              <a:t>metrics from production deployments of ESX Server.</a:t>
            </a:r>
          </a:p>
          <a:p>
            <a:r>
              <a:rPr lang="en-US" altLang="zh-CN" sz="1800" b="0">
                <a:ea typeface="宋体" charset="-122"/>
              </a:rPr>
              <a:t> </a:t>
            </a:r>
          </a:p>
          <a:p>
            <a:r>
              <a:rPr lang="en-US" altLang="zh-CN" sz="1800">
                <a:ea typeface="宋体" charset="-122"/>
              </a:rPr>
              <a:t>(A)</a:t>
            </a:r>
            <a:r>
              <a:rPr lang="en-US" altLang="zh-CN" sz="1800" b="0">
                <a:ea typeface="宋体" charset="-122"/>
              </a:rPr>
              <a:t> 10 Win NT VMs serving users at a Fortune 50 company, running a variety of DBs (Oracle, SQL Server), web (IIS,Websphere), development (Java, VB), and other applications. </a:t>
            </a:r>
          </a:p>
          <a:p>
            <a:r>
              <a:rPr lang="en-US" altLang="zh-CN" sz="1800">
                <a:ea typeface="宋体" charset="-122"/>
              </a:rPr>
              <a:t>(B)</a:t>
            </a:r>
            <a:r>
              <a:rPr lang="en-US" altLang="zh-CN" sz="1800" b="0">
                <a:ea typeface="宋体" charset="-122"/>
              </a:rPr>
              <a:t> 9 Linux VMs serving a large user community for a nonprofit organization, executing a mix of web (Apache), mail (Majordomo, Postfix, POP/IMAP, MailArmor), and other servers.</a:t>
            </a:r>
          </a:p>
          <a:p>
            <a:r>
              <a:rPr lang="en-US" altLang="zh-CN" sz="1800">
                <a:ea typeface="宋体" charset="-122"/>
              </a:rPr>
              <a:t>(C)</a:t>
            </a:r>
            <a:r>
              <a:rPr lang="en-US" altLang="zh-CN" sz="1800" b="0">
                <a:ea typeface="宋体" charset="-122"/>
              </a:rPr>
              <a:t> 5 Linux VMs providing web proxy (Squid), mail (Postfix, RAV), and remote access (ssh) services toVMware employees.</a:t>
            </a:r>
          </a:p>
          <a:p>
            <a:pPr>
              <a:spcBef>
                <a:spcPct val="50000"/>
              </a:spcBef>
            </a:pPr>
            <a:endParaRPr lang="en-US" altLang="zh-CN" sz="1800">
              <a:ea typeface="宋体" charset="-122"/>
            </a:endParaRPr>
          </a:p>
        </p:txBody>
      </p:sp>
    </p:spTree>
  </p:cSld>
  <p:clrMapOvr>
    <a:masterClrMapping/>
  </p:clrMapOvr>
  <p:transition>
    <p:strips dir="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5F0B8B10-F516-4CCA-86F7-FCD6C43F9922}" type="slidenum">
              <a:rPr lang="en-US" altLang="zh-CN"/>
              <a:pPr/>
              <a:t>67</a:t>
            </a:fld>
            <a:endParaRPr lang="en-US" altLang="zh-CN"/>
          </a:p>
        </p:txBody>
      </p:sp>
      <p:sp>
        <p:nvSpPr>
          <p:cNvPr id="224258" name="Rectangle 2"/>
          <p:cNvSpPr>
            <a:spLocks noGrp="1" noChangeArrowheads="1"/>
          </p:cNvSpPr>
          <p:nvPr>
            <p:ph type="title"/>
          </p:nvPr>
        </p:nvSpPr>
        <p:spPr/>
        <p:txBody>
          <a:bodyPr/>
          <a:lstStyle/>
          <a:p>
            <a:r>
              <a:rPr lang="en-US" altLang="zh-CN">
                <a:latin typeface="Arial" charset="0"/>
                <a:ea typeface="宋体" charset="-122"/>
              </a:rPr>
              <a:t>Proportional allocation</a:t>
            </a:r>
          </a:p>
        </p:txBody>
      </p:sp>
      <p:sp>
        <p:nvSpPr>
          <p:cNvPr id="224259" name="Rectangle 3"/>
          <p:cNvSpPr>
            <a:spLocks noGrp="1" noChangeArrowheads="1"/>
          </p:cNvSpPr>
          <p:nvPr>
            <p:ph type="body" idx="1"/>
          </p:nvPr>
        </p:nvSpPr>
        <p:spPr/>
        <p:txBody>
          <a:bodyPr/>
          <a:lstStyle/>
          <a:p>
            <a:r>
              <a:rPr lang="en-US" altLang="zh-CN">
                <a:latin typeface="Arial" charset="0"/>
                <a:ea typeface="宋体" charset="-122"/>
              </a:rPr>
              <a:t>ESX allows proportional memory allocation for VMs</a:t>
            </a:r>
          </a:p>
          <a:p>
            <a:pPr lvl="1"/>
            <a:r>
              <a:rPr lang="en-US" altLang="zh-CN">
                <a:latin typeface="Arial" charset="0"/>
                <a:ea typeface="宋体" charset="-122"/>
              </a:rPr>
              <a:t>With maintained memory performance</a:t>
            </a:r>
          </a:p>
          <a:p>
            <a:pPr lvl="1"/>
            <a:r>
              <a:rPr lang="en-US" altLang="zh-CN">
                <a:latin typeface="Arial" charset="0"/>
                <a:ea typeface="宋体" charset="-122"/>
              </a:rPr>
              <a:t>With VM isolation</a:t>
            </a:r>
          </a:p>
          <a:p>
            <a:pPr lvl="1"/>
            <a:r>
              <a:rPr lang="en-US" altLang="zh-CN">
                <a:latin typeface="Arial" charset="0"/>
                <a:ea typeface="宋体" charset="-122"/>
              </a:rPr>
              <a:t>Admin configurable</a:t>
            </a:r>
          </a:p>
        </p:txBody>
      </p:sp>
    </p:spTree>
  </p:cSld>
  <p:clrMapOvr>
    <a:masterClrMapping/>
  </p:clrMapOvr>
  <p:transition>
    <p:strips dir="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84CF630E-05C6-4739-8E49-B0F42BB81957}" type="slidenum">
              <a:rPr lang="en-US" altLang="zh-CN"/>
              <a:pPr/>
              <a:t>68</a:t>
            </a:fld>
            <a:endParaRPr lang="en-US" altLang="zh-CN"/>
          </a:p>
        </p:txBody>
      </p:sp>
      <p:sp>
        <p:nvSpPr>
          <p:cNvPr id="223234" name="Rectangle 2"/>
          <p:cNvSpPr>
            <a:spLocks noGrp="1" noChangeArrowheads="1"/>
          </p:cNvSpPr>
          <p:nvPr>
            <p:ph type="title"/>
          </p:nvPr>
        </p:nvSpPr>
        <p:spPr/>
        <p:txBody>
          <a:bodyPr/>
          <a:lstStyle/>
          <a:p>
            <a:r>
              <a:rPr lang="en-US" altLang="zh-CN">
                <a:latin typeface="Arial" charset="0"/>
                <a:ea typeface="宋体" charset="-122"/>
              </a:rPr>
              <a:t>Proportional allocation</a:t>
            </a:r>
          </a:p>
        </p:txBody>
      </p:sp>
      <p:sp>
        <p:nvSpPr>
          <p:cNvPr id="223235" name="Rectangle 3"/>
          <p:cNvSpPr>
            <a:spLocks noGrp="1" noChangeArrowheads="1"/>
          </p:cNvSpPr>
          <p:nvPr>
            <p:ph type="body" idx="1"/>
          </p:nvPr>
        </p:nvSpPr>
        <p:spPr/>
        <p:txBody>
          <a:bodyPr/>
          <a:lstStyle/>
          <a:p>
            <a:r>
              <a:rPr lang="en-US" altLang="zh-CN">
                <a:latin typeface="Arial" charset="0"/>
                <a:ea typeface="宋体" charset="-122"/>
              </a:rPr>
              <a:t>Resource rights are distributed to clients through shares</a:t>
            </a:r>
          </a:p>
          <a:p>
            <a:pPr lvl="1"/>
            <a:r>
              <a:rPr lang="en-US" altLang="zh-CN">
                <a:latin typeface="Arial" charset="0"/>
                <a:ea typeface="宋体" charset="-122"/>
              </a:rPr>
              <a:t>Clients with more shares get more resources relative to the total resources in the system</a:t>
            </a:r>
          </a:p>
          <a:p>
            <a:pPr lvl="1"/>
            <a:r>
              <a:rPr lang="en-US" altLang="zh-CN">
                <a:latin typeface="Arial" charset="0"/>
                <a:ea typeface="宋体" charset="-122"/>
              </a:rPr>
              <a:t>In overloaded situations client allocation degrades gracefully</a:t>
            </a:r>
          </a:p>
          <a:p>
            <a:pPr lvl="1"/>
            <a:r>
              <a:rPr lang="en-US" altLang="zh-CN">
                <a:latin typeface="Arial" charset="0"/>
                <a:ea typeface="宋体" charset="-122"/>
              </a:rPr>
              <a:t>Proportional-share can be unfair, ESX uses an “</a:t>
            </a:r>
            <a:r>
              <a:rPr lang="en-US" altLang="zh-CN" i="1">
                <a:latin typeface="Arial" charset="0"/>
                <a:ea typeface="宋体" charset="-122"/>
              </a:rPr>
              <a:t>idle memory tax</a:t>
            </a:r>
            <a:r>
              <a:rPr lang="en-US" altLang="zh-CN">
                <a:latin typeface="Arial" charset="0"/>
                <a:ea typeface="宋体" charset="-122"/>
              </a:rPr>
              <a:t>” to overcome this</a:t>
            </a:r>
          </a:p>
          <a:p>
            <a:endParaRPr lang="en-US" altLang="zh-CN">
              <a:ea typeface="宋体" charset="-122"/>
            </a:endParaRPr>
          </a:p>
        </p:txBody>
      </p:sp>
    </p:spTree>
  </p:cSld>
  <p:clrMapOvr>
    <a:masterClrMapping/>
  </p:clrMapOvr>
  <p:transition>
    <p:strips dir="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3954D92C-B02D-4EC1-94CF-9D38B8993BF3}" type="slidenum">
              <a:rPr lang="en-US" altLang="zh-CN"/>
              <a:pPr/>
              <a:t>69</a:t>
            </a:fld>
            <a:endParaRPr lang="en-US" altLang="zh-CN"/>
          </a:p>
        </p:txBody>
      </p:sp>
      <p:sp>
        <p:nvSpPr>
          <p:cNvPr id="222210" name="Rectangle 2"/>
          <p:cNvSpPr>
            <a:spLocks noGrp="1" noChangeArrowheads="1"/>
          </p:cNvSpPr>
          <p:nvPr>
            <p:ph type="title"/>
          </p:nvPr>
        </p:nvSpPr>
        <p:spPr/>
        <p:txBody>
          <a:bodyPr/>
          <a:lstStyle/>
          <a:p>
            <a:r>
              <a:rPr lang="en-US" altLang="zh-CN">
                <a:latin typeface="Arial" charset="0"/>
                <a:ea typeface="宋体" charset="-122"/>
              </a:rPr>
              <a:t>Idle memory tax</a:t>
            </a:r>
          </a:p>
        </p:txBody>
      </p:sp>
      <p:sp>
        <p:nvSpPr>
          <p:cNvPr id="222211" name="Rectangle 3"/>
          <p:cNvSpPr>
            <a:spLocks noGrp="1" noChangeArrowheads="1"/>
          </p:cNvSpPr>
          <p:nvPr>
            <p:ph type="body" idx="1"/>
          </p:nvPr>
        </p:nvSpPr>
        <p:spPr>
          <a:xfrm>
            <a:off x="296863" y="1549400"/>
            <a:ext cx="8658225" cy="4633913"/>
          </a:xfrm>
        </p:spPr>
        <p:txBody>
          <a:bodyPr/>
          <a:lstStyle/>
          <a:p>
            <a:r>
              <a:rPr lang="en-US" altLang="zh-CN" sz="2000">
                <a:latin typeface="Arial" charset="0"/>
                <a:ea typeface="宋体" charset="-122"/>
              </a:rPr>
              <a:t>When memory is scarce, clients with idle pages will be penalized compared to more active ones</a:t>
            </a:r>
          </a:p>
          <a:p>
            <a:r>
              <a:rPr lang="en-US" altLang="zh-CN" sz="2000">
                <a:latin typeface="Arial" charset="0"/>
                <a:ea typeface="宋体" charset="-122"/>
              </a:rPr>
              <a:t>The tax rate specifies the max number of idle pages that can be reallocated to active clients</a:t>
            </a:r>
          </a:p>
          <a:p>
            <a:pPr lvl="1"/>
            <a:r>
              <a:rPr lang="en-US" altLang="zh-CN" sz="2000">
                <a:latin typeface="Arial" charset="0"/>
                <a:ea typeface="宋体" charset="-122"/>
              </a:rPr>
              <a:t>When a idle paging client starts increasing its activity the pages can be reallocated back to full share</a:t>
            </a:r>
          </a:p>
          <a:p>
            <a:pPr lvl="1"/>
            <a:r>
              <a:rPr lang="en-US" altLang="zh-CN" sz="2000">
                <a:latin typeface="Arial" charset="0"/>
                <a:ea typeface="宋体" charset="-122"/>
              </a:rPr>
              <a:t>Idle page cost: k = 1/(1 - tax_rate) with tax_rate: 0 &lt; tax_rate &lt; 1</a:t>
            </a:r>
          </a:p>
          <a:p>
            <a:r>
              <a:rPr lang="en-US" altLang="zh-CN" sz="2000">
                <a:latin typeface="Arial" charset="0"/>
                <a:ea typeface="宋体" charset="-122"/>
              </a:rPr>
              <a:t>ESX statically samples pages in each VM to estimate active memory usage</a:t>
            </a:r>
          </a:p>
          <a:p>
            <a:r>
              <a:rPr lang="en-US" altLang="zh-CN" sz="2000">
                <a:latin typeface="Arial" charset="0"/>
                <a:ea typeface="宋体" charset="-122"/>
              </a:rPr>
              <a:t>ESX has a default tax rate of .75</a:t>
            </a:r>
          </a:p>
          <a:p>
            <a:r>
              <a:rPr lang="en-US" altLang="zh-CN" sz="2000">
                <a:latin typeface="Arial" charset="0"/>
                <a:ea typeface="宋体" charset="-122"/>
              </a:rPr>
              <a:t>ESX by default samples 100 pages every 30 seconds</a:t>
            </a:r>
          </a:p>
        </p:txBody>
      </p:sp>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Virtual Machine Monitor?</a:t>
            </a:r>
            <a:endParaRPr lang="en-US" dirty="0"/>
          </a:p>
        </p:txBody>
      </p:sp>
      <p:sp>
        <p:nvSpPr>
          <p:cNvPr id="20" name="Content Placeholder 5"/>
          <p:cNvSpPr>
            <a:spLocks noGrp="1"/>
          </p:cNvSpPr>
          <p:nvPr>
            <p:ph type="body" sz="quarter" idx="13"/>
          </p:nvPr>
        </p:nvSpPr>
        <p:spPr/>
        <p:txBody>
          <a:bodyPr>
            <a:noAutofit/>
          </a:bodyPr>
          <a:lstStyle/>
          <a:p>
            <a:r>
              <a:rPr lang="en-US" dirty="0" smtClean="0"/>
              <a:t>Classic Definition (</a:t>
            </a:r>
            <a:r>
              <a:rPr lang="en-US" dirty="0" err="1" smtClean="0"/>
              <a:t>Popek</a:t>
            </a:r>
            <a:r>
              <a:rPr lang="en-US" dirty="0" smtClean="0"/>
              <a:t> and Goldberg ’74)</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VMM Properties</a:t>
            </a:r>
          </a:p>
          <a:p>
            <a:pPr lvl="1"/>
            <a:r>
              <a:rPr lang="en-US" dirty="0" smtClean="0"/>
              <a:t>Fidelity</a:t>
            </a:r>
          </a:p>
          <a:p>
            <a:pPr lvl="1"/>
            <a:r>
              <a:rPr lang="en-US" dirty="0" smtClean="0"/>
              <a:t>Performance</a:t>
            </a:r>
          </a:p>
          <a:p>
            <a:pPr lvl="1"/>
            <a:r>
              <a:rPr lang="en-US" dirty="0" smtClean="0"/>
              <a:t>Safety and Isolation</a:t>
            </a:r>
          </a:p>
          <a:p>
            <a:endParaRPr lang="en-US" dirty="0" smtClean="0"/>
          </a:p>
          <a:p>
            <a:endParaRPr lang="en-US" dirty="0" smtClean="0"/>
          </a:p>
        </p:txBody>
      </p:sp>
      <p:grpSp>
        <p:nvGrpSpPr>
          <p:cNvPr id="3" name="Group 21"/>
          <p:cNvGrpSpPr/>
          <p:nvPr/>
        </p:nvGrpSpPr>
        <p:grpSpPr>
          <a:xfrm>
            <a:off x="1952204" y="1338606"/>
            <a:ext cx="5239593" cy="2362200"/>
            <a:chOff x="533400" y="1295400"/>
            <a:chExt cx="5239593" cy="2362200"/>
          </a:xfrm>
        </p:grpSpPr>
        <p:sp>
          <p:nvSpPr>
            <p:cNvPr id="9" name="Rectangle 5"/>
            <p:cNvSpPr>
              <a:spLocks noChangeArrowheads="1"/>
            </p:cNvSpPr>
            <p:nvPr/>
          </p:nvSpPr>
          <p:spPr bwMode="auto">
            <a:xfrm>
              <a:off x="611581" y="2481326"/>
              <a:ext cx="5097982" cy="198574"/>
            </a:xfrm>
            <a:prstGeom prst="rect">
              <a:avLst/>
            </a:prstGeom>
            <a:solidFill>
              <a:srgbClr val="FFFF00"/>
            </a:solidFill>
            <a:ln w="9525">
              <a:noFill/>
              <a:miter lim="800000"/>
              <a:headEnd/>
              <a:tailEnd/>
            </a:ln>
            <a:effectLst/>
          </p:spPr>
          <p:txBody>
            <a:bodyPr anchor="ctr">
              <a:spAutoFit/>
            </a:bodyPr>
            <a:lstStyle/>
            <a:p>
              <a:endParaRPr lang="en-US"/>
            </a:p>
          </p:txBody>
        </p:sp>
        <p:sp>
          <p:nvSpPr>
            <p:cNvPr id="10" name="Rectangle 6"/>
            <p:cNvSpPr>
              <a:spLocks noChangeArrowheads="1"/>
            </p:cNvSpPr>
            <p:nvPr/>
          </p:nvSpPr>
          <p:spPr bwMode="auto">
            <a:xfrm>
              <a:off x="611581" y="2961213"/>
              <a:ext cx="5097982" cy="198574"/>
            </a:xfrm>
            <a:prstGeom prst="rect">
              <a:avLst/>
            </a:prstGeom>
            <a:solidFill>
              <a:srgbClr val="FFFF00"/>
            </a:solidFill>
            <a:ln w="9525">
              <a:noFill/>
              <a:miter lim="800000"/>
              <a:headEnd/>
              <a:tailEnd/>
            </a:ln>
            <a:effectLst/>
          </p:spPr>
          <p:txBody>
            <a:bodyPr anchor="ctr">
              <a:spAutoFit/>
            </a:bodyPr>
            <a:lstStyle/>
            <a:p>
              <a:endParaRPr lang="en-US"/>
            </a:p>
          </p:txBody>
        </p:sp>
        <p:sp>
          <p:nvSpPr>
            <p:cNvPr id="11" name="Rectangle 7"/>
            <p:cNvSpPr>
              <a:spLocks noChangeArrowheads="1"/>
            </p:cNvSpPr>
            <p:nvPr/>
          </p:nvSpPr>
          <p:spPr bwMode="auto">
            <a:xfrm>
              <a:off x="611581" y="3201156"/>
              <a:ext cx="5097982" cy="198574"/>
            </a:xfrm>
            <a:prstGeom prst="rect">
              <a:avLst/>
            </a:prstGeom>
            <a:solidFill>
              <a:srgbClr val="FFFF00"/>
            </a:solidFill>
            <a:ln w="9525">
              <a:noFill/>
              <a:miter lim="800000"/>
              <a:headEnd/>
              <a:tailEnd/>
            </a:ln>
            <a:effectLst/>
          </p:spPr>
          <p:txBody>
            <a:bodyPr anchor="ctr">
              <a:spAutoFit/>
            </a:bodyPr>
            <a:lstStyle/>
            <a:p>
              <a:endParaRPr lang="en-US"/>
            </a:p>
          </p:txBody>
        </p:sp>
        <p:sp>
          <p:nvSpPr>
            <p:cNvPr id="12" name="Rectangle 8"/>
            <p:cNvSpPr>
              <a:spLocks noChangeArrowheads="1"/>
            </p:cNvSpPr>
            <p:nvPr/>
          </p:nvSpPr>
          <p:spPr bwMode="auto">
            <a:xfrm>
              <a:off x="611581" y="3441099"/>
              <a:ext cx="1796685" cy="198574"/>
            </a:xfrm>
            <a:prstGeom prst="rect">
              <a:avLst/>
            </a:prstGeom>
            <a:solidFill>
              <a:srgbClr val="FFFF00"/>
            </a:solidFill>
            <a:ln w="9525">
              <a:noFill/>
              <a:miter lim="800000"/>
              <a:headEnd/>
              <a:tailEnd/>
            </a:ln>
            <a:effectLst/>
          </p:spPr>
          <p:txBody>
            <a:bodyPr anchor="ctr">
              <a:spAutoFit/>
            </a:bodyPr>
            <a:lstStyle/>
            <a:p>
              <a:endParaRPr lang="en-US"/>
            </a:p>
          </p:txBody>
        </p:sp>
        <p:sp>
          <p:nvSpPr>
            <p:cNvPr id="13" name="Rectangle 9"/>
            <p:cNvSpPr>
              <a:spLocks noChangeArrowheads="1"/>
            </p:cNvSpPr>
            <p:nvPr/>
          </p:nvSpPr>
          <p:spPr bwMode="auto">
            <a:xfrm>
              <a:off x="4134145" y="1307811"/>
              <a:ext cx="1550341" cy="198574"/>
            </a:xfrm>
            <a:prstGeom prst="rect">
              <a:avLst/>
            </a:prstGeom>
            <a:solidFill>
              <a:srgbClr val="FFFF00"/>
            </a:solidFill>
            <a:ln w="9525">
              <a:noFill/>
              <a:miter lim="800000"/>
              <a:headEnd/>
              <a:tailEnd/>
            </a:ln>
            <a:effectLst/>
          </p:spPr>
          <p:txBody>
            <a:bodyPr anchor="ctr">
              <a:spAutoFit/>
            </a:bodyPr>
            <a:lstStyle/>
            <a:p>
              <a:endParaRPr lang="en-US"/>
            </a:p>
          </p:txBody>
        </p:sp>
        <p:sp>
          <p:nvSpPr>
            <p:cNvPr id="14" name="Rectangle 10"/>
            <p:cNvSpPr>
              <a:spLocks noChangeArrowheads="1"/>
            </p:cNvSpPr>
            <p:nvPr/>
          </p:nvSpPr>
          <p:spPr bwMode="auto">
            <a:xfrm>
              <a:off x="611581" y="1539480"/>
              <a:ext cx="3354402" cy="198574"/>
            </a:xfrm>
            <a:prstGeom prst="rect">
              <a:avLst/>
            </a:prstGeom>
            <a:solidFill>
              <a:srgbClr val="FFFF00"/>
            </a:solidFill>
            <a:ln w="9525">
              <a:noFill/>
              <a:miter lim="800000"/>
              <a:headEnd/>
              <a:tailEnd/>
            </a:ln>
            <a:effectLst/>
          </p:spPr>
          <p:txBody>
            <a:bodyPr anchor="ctr">
              <a:spAutoFit/>
            </a:bodyPr>
            <a:lstStyle/>
            <a:p>
              <a:endParaRPr lang="en-US"/>
            </a:p>
          </p:txBody>
        </p:sp>
        <p:sp>
          <p:nvSpPr>
            <p:cNvPr id="15" name="Rectangle 11"/>
            <p:cNvSpPr>
              <a:spLocks noChangeArrowheads="1"/>
            </p:cNvSpPr>
            <p:nvPr/>
          </p:nvSpPr>
          <p:spPr bwMode="auto">
            <a:xfrm>
              <a:off x="3486571" y="1782181"/>
              <a:ext cx="2192014" cy="198574"/>
            </a:xfrm>
            <a:prstGeom prst="rect">
              <a:avLst/>
            </a:prstGeom>
            <a:solidFill>
              <a:srgbClr val="FFFF00"/>
            </a:solidFill>
            <a:ln w="9525">
              <a:noFill/>
              <a:miter lim="800000"/>
              <a:headEnd/>
              <a:tailEnd/>
            </a:ln>
            <a:effectLst/>
          </p:spPr>
          <p:txBody>
            <a:bodyPr anchor="ctr">
              <a:spAutoFit/>
            </a:bodyPr>
            <a:lstStyle/>
            <a:p>
              <a:endParaRPr lang="en-US"/>
            </a:p>
          </p:txBody>
        </p:sp>
        <p:sp>
          <p:nvSpPr>
            <p:cNvPr id="16" name="Rectangle 12"/>
            <p:cNvSpPr>
              <a:spLocks noChangeArrowheads="1"/>
            </p:cNvSpPr>
            <p:nvPr/>
          </p:nvSpPr>
          <p:spPr bwMode="auto">
            <a:xfrm>
              <a:off x="611581" y="2721270"/>
              <a:ext cx="5097982" cy="198574"/>
            </a:xfrm>
            <a:prstGeom prst="rect">
              <a:avLst/>
            </a:prstGeom>
            <a:solidFill>
              <a:srgbClr val="FFFF00"/>
            </a:solidFill>
            <a:ln w="9525">
              <a:noFill/>
              <a:miter lim="800000"/>
              <a:headEnd/>
              <a:tailEnd/>
            </a:ln>
            <a:effectLst/>
          </p:spPr>
          <p:txBody>
            <a:bodyPr anchor="ctr">
              <a:spAutoFit/>
            </a:bodyPr>
            <a:lstStyle/>
            <a:p>
              <a:endParaRPr lang="en-US"/>
            </a:p>
          </p:txBody>
        </p:sp>
        <p:sp>
          <p:nvSpPr>
            <p:cNvPr id="17" name="Rectangle 13"/>
            <p:cNvSpPr>
              <a:spLocks noChangeArrowheads="1"/>
            </p:cNvSpPr>
            <p:nvPr/>
          </p:nvSpPr>
          <p:spPr bwMode="auto">
            <a:xfrm>
              <a:off x="4002860" y="2234488"/>
              <a:ext cx="1708178" cy="198574"/>
            </a:xfrm>
            <a:prstGeom prst="rect">
              <a:avLst/>
            </a:prstGeom>
            <a:solidFill>
              <a:srgbClr val="FFFF00"/>
            </a:solidFill>
            <a:ln w="9525">
              <a:noFill/>
              <a:miter lim="800000"/>
              <a:headEnd/>
              <a:tailEnd/>
            </a:ln>
            <a:effectLst/>
          </p:spPr>
          <p:txBody>
            <a:bodyPr anchor="ctr">
              <a:spAutoFit/>
            </a:bodyPr>
            <a:lstStyle/>
            <a:p>
              <a:endParaRPr lang="en-US"/>
            </a:p>
          </p:txBody>
        </p:sp>
        <p:pic>
          <p:nvPicPr>
            <p:cNvPr id="18" name="Picture 14" descr="Popek-Goldberg_quote"/>
            <p:cNvPicPr>
              <a:picLocks noChangeAspect="1" noChangeArrowheads="1"/>
            </p:cNvPicPr>
            <p:nvPr/>
          </p:nvPicPr>
          <p:blipFill>
            <a:blip r:embed="rId2" cstate="print"/>
            <a:srcRect/>
            <a:stretch>
              <a:fillRect/>
            </a:stretch>
          </p:blipFill>
          <p:spPr bwMode="auto">
            <a:xfrm>
              <a:off x="533400" y="1295400"/>
              <a:ext cx="5239593" cy="2362200"/>
            </a:xfrm>
            <a:prstGeom prst="rect">
              <a:avLst/>
            </a:prstGeom>
            <a:noFill/>
          </p:spPr>
        </p:pic>
      </p:gr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fld id="{495A6C43-6B26-47F3-BD47-10AF05A0DC90}" type="slidenum">
              <a:rPr lang="en-US" altLang="zh-CN"/>
              <a:pPr/>
              <a:t>70</a:t>
            </a:fld>
            <a:endParaRPr lang="en-US" altLang="zh-CN"/>
          </a:p>
        </p:txBody>
      </p:sp>
      <p:sp>
        <p:nvSpPr>
          <p:cNvPr id="215045" name="Rectangle 5"/>
          <p:cNvSpPr>
            <a:spLocks noGrp="1" noChangeArrowheads="1"/>
          </p:cNvSpPr>
          <p:nvPr>
            <p:ph type="title"/>
          </p:nvPr>
        </p:nvSpPr>
        <p:spPr/>
        <p:txBody>
          <a:bodyPr/>
          <a:lstStyle/>
          <a:p>
            <a:r>
              <a:rPr lang="en-US" altLang="zh-CN">
                <a:latin typeface="Arial" charset="0"/>
                <a:ea typeface="宋体" charset="-122"/>
              </a:rPr>
              <a:t>Idle memory tax</a:t>
            </a:r>
          </a:p>
        </p:txBody>
      </p:sp>
      <p:pic>
        <p:nvPicPr>
          <p:cNvPr id="215048" name="Picture 8"/>
          <p:cNvPicPr>
            <a:picLocks noGrp="1" noChangeAspect="1" noChangeArrowheads="1"/>
          </p:cNvPicPr>
          <p:nvPr>
            <p:ph idx="1"/>
          </p:nvPr>
        </p:nvPicPr>
        <p:blipFill>
          <a:blip r:embed="rId2"/>
          <a:srcRect/>
          <a:stretch>
            <a:fillRect/>
          </a:stretch>
        </p:blipFill>
        <p:spPr>
          <a:xfrm>
            <a:off x="0" y="1584325"/>
            <a:ext cx="4743450" cy="3667125"/>
          </a:xfrm>
          <a:noFill/>
          <a:ln/>
        </p:spPr>
      </p:pic>
      <p:sp>
        <p:nvSpPr>
          <p:cNvPr id="215051" name="Text Box 11"/>
          <p:cNvSpPr txBox="1">
            <a:spLocks noChangeArrowheads="1"/>
          </p:cNvSpPr>
          <p:nvPr/>
        </p:nvSpPr>
        <p:spPr bwMode="auto">
          <a:xfrm>
            <a:off x="4746625" y="1828800"/>
            <a:ext cx="4194175" cy="4816475"/>
          </a:xfrm>
          <a:prstGeom prst="rect">
            <a:avLst/>
          </a:prstGeom>
          <a:noFill/>
          <a:ln w="9525">
            <a:noFill/>
            <a:miter lim="800000"/>
            <a:headEnd/>
            <a:tailEnd/>
          </a:ln>
          <a:effectLst/>
        </p:spPr>
        <p:txBody>
          <a:bodyPr>
            <a:spAutoFit/>
          </a:bodyPr>
          <a:lstStyle/>
          <a:p>
            <a:pPr>
              <a:spcBef>
                <a:spcPct val="50000"/>
              </a:spcBef>
            </a:pPr>
            <a:r>
              <a:rPr lang="en-US" altLang="zh-CN" sz="2000" b="0">
                <a:ea typeface="宋体" charset="-122"/>
              </a:rPr>
              <a:t>Experiment:</a:t>
            </a:r>
          </a:p>
          <a:p>
            <a:pPr>
              <a:spcBef>
                <a:spcPct val="50000"/>
              </a:spcBef>
            </a:pPr>
            <a:r>
              <a:rPr lang="en-US" altLang="zh-CN" sz="2000" b="0">
                <a:ea typeface="宋体" charset="-122"/>
              </a:rPr>
              <a:t>2 VMs, 256 MB, same shares.</a:t>
            </a:r>
          </a:p>
          <a:p>
            <a:pPr>
              <a:spcBef>
                <a:spcPct val="50000"/>
              </a:spcBef>
            </a:pPr>
            <a:r>
              <a:rPr lang="en-US" altLang="zh-CN" sz="2000" b="0">
                <a:solidFill>
                  <a:srgbClr val="CC3300"/>
                </a:solidFill>
                <a:ea typeface="宋体" charset="-122"/>
              </a:rPr>
              <a:t>VM1</a:t>
            </a:r>
            <a:r>
              <a:rPr lang="en-US" altLang="zh-CN" sz="2000" b="0">
                <a:ea typeface="宋体" charset="-122"/>
              </a:rPr>
              <a:t>: Windows boot+idle. </a:t>
            </a:r>
            <a:r>
              <a:rPr lang="en-US" altLang="zh-CN" sz="2000" b="0">
                <a:solidFill>
                  <a:srgbClr val="009900"/>
                </a:solidFill>
                <a:ea typeface="宋体" charset="-122"/>
              </a:rPr>
              <a:t>VM2</a:t>
            </a:r>
            <a:r>
              <a:rPr lang="en-US" altLang="zh-CN" sz="2000" b="0">
                <a:ea typeface="宋体" charset="-122"/>
              </a:rPr>
              <a:t>:Linux boot+dbench. </a:t>
            </a:r>
          </a:p>
          <a:p>
            <a:pPr>
              <a:spcBef>
                <a:spcPct val="50000"/>
              </a:spcBef>
            </a:pPr>
            <a:r>
              <a:rPr lang="en-US" altLang="zh-CN" sz="2000" b="0">
                <a:ea typeface="宋体" charset="-122"/>
              </a:rPr>
              <a:t>Solid: usage, Dotted:active.</a:t>
            </a:r>
          </a:p>
          <a:p>
            <a:pPr>
              <a:spcBef>
                <a:spcPct val="50000"/>
              </a:spcBef>
            </a:pPr>
            <a:r>
              <a:rPr lang="en-US" altLang="zh-CN" sz="2000" b="0">
                <a:solidFill>
                  <a:srgbClr val="0099FF"/>
                </a:solidFill>
                <a:ea typeface="宋体" charset="-122"/>
              </a:rPr>
              <a:t>Change tax rate 0% </a:t>
            </a:r>
            <a:r>
              <a:rPr lang="en-US" altLang="zh-CN" sz="2000" b="0">
                <a:solidFill>
                  <a:srgbClr val="0099FF"/>
                </a:solidFill>
                <a:ea typeface="宋体" charset="-122"/>
                <a:sym typeface="Wingdings" pitchFamily="2" charset="2"/>
              </a:rPr>
              <a:t> 75%</a:t>
            </a:r>
            <a:endParaRPr lang="en-US" altLang="zh-CN" sz="2000" b="0">
              <a:solidFill>
                <a:srgbClr val="0099FF"/>
              </a:solidFill>
              <a:ea typeface="宋体" charset="-122"/>
            </a:endParaRPr>
          </a:p>
          <a:p>
            <a:pPr>
              <a:spcBef>
                <a:spcPct val="50000"/>
              </a:spcBef>
            </a:pPr>
            <a:r>
              <a:rPr lang="en-US" altLang="zh-CN" sz="2000" b="0">
                <a:ea typeface="宋体" charset="-122"/>
              </a:rPr>
              <a:t>After: high tax.</a:t>
            </a:r>
          </a:p>
          <a:p>
            <a:pPr>
              <a:spcBef>
                <a:spcPct val="50000"/>
              </a:spcBef>
            </a:pPr>
            <a:r>
              <a:rPr lang="en-US" altLang="zh-CN" sz="2000" b="0">
                <a:ea typeface="宋体" charset="-122"/>
              </a:rPr>
              <a:t>Redistribute </a:t>
            </a:r>
            <a:r>
              <a:rPr lang="en-US" altLang="zh-CN" sz="2000" b="0">
                <a:solidFill>
                  <a:srgbClr val="CC3300"/>
                </a:solidFill>
                <a:ea typeface="宋体" charset="-122"/>
              </a:rPr>
              <a:t>VM1</a:t>
            </a:r>
            <a:r>
              <a:rPr lang="en-US" altLang="zh-CN" sz="2000" b="0">
                <a:ea typeface="宋体" charset="-122"/>
              </a:rPr>
              <a:t>→</a:t>
            </a:r>
            <a:r>
              <a:rPr lang="en-US" altLang="zh-CN" sz="2000" b="0">
                <a:solidFill>
                  <a:srgbClr val="009900"/>
                </a:solidFill>
                <a:ea typeface="宋体" charset="-122"/>
              </a:rPr>
              <a:t>VM2</a:t>
            </a:r>
            <a:r>
              <a:rPr lang="en-US" altLang="zh-CN" sz="2000" b="0">
                <a:ea typeface="宋体" charset="-122"/>
              </a:rPr>
              <a:t>.</a:t>
            </a:r>
          </a:p>
          <a:p>
            <a:pPr>
              <a:spcBef>
                <a:spcPct val="50000"/>
              </a:spcBef>
            </a:pPr>
            <a:r>
              <a:rPr lang="en-US" altLang="zh-CN" sz="2000" b="0">
                <a:solidFill>
                  <a:srgbClr val="CC3300"/>
                </a:solidFill>
                <a:ea typeface="宋体" charset="-122"/>
              </a:rPr>
              <a:t>VM1</a:t>
            </a:r>
            <a:r>
              <a:rPr lang="en-US" altLang="zh-CN" sz="2000" b="0">
                <a:ea typeface="宋体" charset="-122"/>
              </a:rPr>
              <a:t> reduced to min size.</a:t>
            </a:r>
          </a:p>
          <a:p>
            <a:pPr>
              <a:spcBef>
                <a:spcPct val="50000"/>
              </a:spcBef>
            </a:pPr>
            <a:r>
              <a:rPr lang="en-US" altLang="zh-CN" sz="2000" b="0">
                <a:solidFill>
                  <a:srgbClr val="009900"/>
                </a:solidFill>
                <a:ea typeface="宋体" charset="-122"/>
              </a:rPr>
              <a:t>VM2</a:t>
            </a:r>
            <a:r>
              <a:rPr lang="en-US" altLang="zh-CN" sz="2000" b="0">
                <a:ea typeface="宋体" charset="-122"/>
              </a:rPr>
              <a:t> throughput improves 30%</a:t>
            </a:r>
          </a:p>
          <a:p>
            <a:pPr>
              <a:spcBef>
                <a:spcPct val="50000"/>
              </a:spcBef>
            </a:pPr>
            <a:endParaRPr lang="en-US" altLang="zh-CN" sz="2000">
              <a:ea typeface="宋体" charset="-122"/>
            </a:endParaRPr>
          </a:p>
        </p:txBody>
      </p:sp>
    </p:spTree>
  </p:cSld>
  <p:clrMapOvr>
    <a:masterClrMapping/>
  </p:clrMapOvr>
  <p:transition>
    <p:strips dir="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87B57785-212A-4636-88F0-59A2D65F62EF}" type="slidenum">
              <a:rPr lang="en-US" altLang="zh-CN"/>
              <a:pPr/>
              <a:t>71</a:t>
            </a:fld>
            <a:endParaRPr lang="en-US" altLang="zh-CN"/>
          </a:p>
        </p:txBody>
      </p:sp>
      <p:sp>
        <p:nvSpPr>
          <p:cNvPr id="226306" name="Rectangle 2"/>
          <p:cNvSpPr>
            <a:spLocks noGrp="1" noChangeArrowheads="1"/>
          </p:cNvSpPr>
          <p:nvPr>
            <p:ph type="title"/>
          </p:nvPr>
        </p:nvSpPr>
        <p:spPr/>
        <p:txBody>
          <a:bodyPr/>
          <a:lstStyle/>
          <a:p>
            <a:r>
              <a:rPr lang="en-US" altLang="zh-CN">
                <a:latin typeface="Arial" charset="0"/>
                <a:ea typeface="宋体" charset="-122"/>
              </a:rPr>
              <a:t>Dynamic allocation</a:t>
            </a:r>
          </a:p>
        </p:txBody>
      </p:sp>
      <p:sp>
        <p:nvSpPr>
          <p:cNvPr id="226307" name="Rectangle 3"/>
          <p:cNvSpPr>
            <a:spLocks noGrp="1" noChangeArrowheads="1"/>
          </p:cNvSpPr>
          <p:nvPr>
            <p:ph type="body" idx="1"/>
          </p:nvPr>
        </p:nvSpPr>
        <p:spPr/>
        <p:txBody>
          <a:bodyPr/>
          <a:lstStyle/>
          <a:p>
            <a:r>
              <a:rPr lang="en-US" altLang="zh-CN">
                <a:latin typeface="Arial" charset="0"/>
                <a:ea typeface="宋体" charset="-122"/>
              </a:rPr>
              <a:t>ESX uses thresholds to dynamically allocate memory to VMs</a:t>
            </a:r>
          </a:p>
          <a:p>
            <a:pPr lvl="1"/>
            <a:r>
              <a:rPr lang="en-US" altLang="zh-CN">
                <a:latin typeface="Arial" charset="0"/>
                <a:ea typeface="宋体" charset="-122"/>
              </a:rPr>
              <a:t>ESX has 4 levels from high, soft, hard and low</a:t>
            </a:r>
          </a:p>
          <a:p>
            <a:pPr lvl="1"/>
            <a:r>
              <a:rPr lang="en-US" altLang="zh-CN">
                <a:latin typeface="Arial" charset="0"/>
                <a:ea typeface="宋体" charset="-122"/>
              </a:rPr>
              <a:t>The default levels are 6%, 4%, 2% and 1%</a:t>
            </a:r>
          </a:p>
          <a:p>
            <a:pPr lvl="1"/>
            <a:r>
              <a:rPr lang="en-US" altLang="zh-CN">
                <a:latin typeface="Arial" charset="0"/>
                <a:ea typeface="宋体" charset="-122"/>
              </a:rPr>
              <a:t>ESX can block a VM when levels are at low</a:t>
            </a:r>
          </a:p>
          <a:p>
            <a:pPr lvl="1"/>
            <a:r>
              <a:rPr lang="en-US" altLang="zh-CN">
                <a:latin typeface="Arial" charset="0"/>
                <a:ea typeface="宋体" charset="-122"/>
              </a:rPr>
              <a:t>Rapid state fluctuations are prevented by changing back to higher level only after higher threshold is significantly exceeded</a:t>
            </a:r>
          </a:p>
          <a:p>
            <a:endParaRPr lang="en-US" altLang="zh-CN">
              <a:ea typeface="宋体" charset="-122"/>
            </a:endParaRPr>
          </a:p>
        </p:txBody>
      </p:sp>
    </p:spTree>
  </p:cSld>
  <p:clrMapOvr>
    <a:masterClrMapping/>
  </p:clrMapOvr>
  <p:transition>
    <p:strips dir="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63991048-7384-4D48-B43B-DC672D99BF17}" type="slidenum">
              <a:rPr lang="en-US" altLang="zh-CN"/>
              <a:pPr/>
              <a:t>72</a:t>
            </a:fld>
            <a:endParaRPr lang="en-US" altLang="zh-CN"/>
          </a:p>
        </p:txBody>
      </p:sp>
      <p:sp>
        <p:nvSpPr>
          <p:cNvPr id="227330" name="Rectangle 2"/>
          <p:cNvSpPr>
            <a:spLocks noGrp="1" noChangeArrowheads="1"/>
          </p:cNvSpPr>
          <p:nvPr>
            <p:ph type="title"/>
          </p:nvPr>
        </p:nvSpPr>
        <p:spPr/>
        <p:txBody>
          <a:bodyPr/>
          <a:lstStyle/>
          <a:p>
            <a:r>
              <a:rPr lang="en-US" altLang="zh-CN">
                <a:latin typeface="Arial" charset="0"/>
                <a:ea typeface="宋体" charset="-122"/>
              </a:rPr>
              <a:t>I/O page remapping</a:t>
            </a:r>
          </a:p>
        </p:txBody>
      </p:sp>
      <p:sp>
        <p:nvSpPr>
          <p:cNvPr id="227331" name="Rectangle 3"/>
          <p:cNvSpPr>
            <a:spLocks noGrp="1" noChangeArrowheads="1"/>
          </p:cNvSpPr>
          <p:nvPr>
            <p:ph type="body" idx="1"/>
          </p:nvPr>
        </p:nvSpPr>
        <p:spPr/>
        <p:txBody>
          <a:bodyPr/>
          <a:lstStyle/>
          <a:p>
            <a:pPr>
              <a:buFont typeface="Wingdings" pitchFamily="2" charset="2"/>
              <a:buNone/>
            </a:pPr>
            <a:endParaRPr lang="en-US" altLang="zh-CN">
              <a:latin typeface="Arial" charset="0"/>
              <a:ea typeface="宋体" charset="-122"/>
            </a:endParaRPr>
          </a:p>
          <a:p>
            <a:r>
              <a:rPr lang="en-US" altLang="zh-CN">
                <a:latin typeface="Arial" charset="0"/>
                <a:ea typeface="宋体" charset="-122"/>
              </a:rPr>
              <a:t>IA-32 supports PAE to address up to 64GB of memory over a 36bit address space</a:t>
            </a:r>
          </a:p>
          <a:p>
            <a:pPr>
              <a:buFont typeface="Wingdings" pitchFamily="2" charset="2"/>
              <a:buNone/>
            </a:pPr>
            <a:endParaRPr lang="en-US" altLang="zh-CN">
              <a:latin typeface="Arial" charset="0"/>
              <a:ea typeface="宋体" charset="-122"/>
            </a:endParaRPr>
          </a:p>
          <a:p>
            <a:r>
              <a:rPr lang="en-US" altLang="zh-CN">
                <a:latin typeface="Arial" charset="0"/>
                <a:ea typeface="宋体" charset="-122"/>
              </a:rPr>
              <a:t>ESX can remap “hot” pages in high “physical” memory addresses to lower machine addresses</a:t>
            </a:r>
          </a:p>
          <a:p>
            <a:endParaRPr lang="en-US" altLang="zh-CN">
              <a:ea typeface="宋体" charset="-122"/>
            </a:endParaRPr>
          </a:p>
        </p:txBody>
      </p:sp>
    </p:spTree>
  </p:cSld>
  <p:clrMapOvr>
    <a:masterClrMapping/>
  </p:clrMapOvr>
  <p:transition>
    <p:strips dir="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5C989474-FF8A-4CB0-BADC-99FAB697F446}" type="slidenum">
              <a:rPr lang="en-US" altLang="zh-CN"/>
              <a:pPr/>
              <a:t>73</a:t>
            </a:fld>
            <a:endParaRPr lang="en-US" altLang="zh-CN"/>
          </a:p>
        </p:txBody>
      </p:sp>
      <p:sp>
        <p:nvSpPr>
          <p:cNvPr id="228354" name="Rectangle 2"/>
          <p:cNvSpPr>
            <a:spLocks noGrp="1" noChangeArrowheads="1"/>
          </p:cNvSpPr>
          <p:nvPr>
            <p:ph type="title"/>
          </p:nvPr>
        </p:nvSpPr>
        <p:spPr/>
        <p:txBody>
          <a:bodyPr/>
          <a:lstStyle/>
          <a:p>
            <a:r>
              <a:rPr lang="en-US" altLang="zh-CN">
                <a:latin typeface="Arial" charset="0"/>
                <a:ea typeface="宋体" charset="-122"/>
              </a:rPr>
              <a:t>Conclusion</a:t>
            </a:r>
          </a:p>
        </p:txBody>
      </p:sp>
      <p:sp>
        <p:nvSpPr>
          <p:cNvPr id="228355" name="Rectangle 3"/>
          <p:cNvSpPr>
            <a:spLocks noGrp="1" noChangeArrowheads="1"/>
          </p:cNvSpPr>
          <p:nvPr>
            <p:ph type="body" idx="1"/>
          </p:nvPr>
        </p:nvSpPr>
        <p:spPr/>
        <p:txBody>
          <a:bodyPr/>
          <a:lstStyle/>
          <a:p>
            <a:r>
              <a:rPr lang="en-US" altLang="zh-CN">
                <a:latin typeface="Arial" charset="0"/>
                <a:ea typeface="宋体" charset="-122"/>
              </a:rPr>
              <a:t>Key features</a:t>
            </a:r>
          </a:p>
          <a:p>
            <a:pPr lvl="1"/>
            <a:r>
              <a:rPr lang="en-US" altLang="zh-CN">
                <a:latin typeface="Arial" charset="0"/>
                <a:ea typeface="宋体" charset="-122"/>
              </a:rPr>
              <a:t>Flexible dynamic partitioning</a:t>
            </a:r>
          </a:p>
          <a:p>
            <a:pPr lvl="1"/>
            <a:r>
              <a:rPr lang="en-US" altLang="zh-CN">
                <a:latin typeface="Arial" charset="0"/>
                <a:ea typeface="宋体" charset="-122"/>
              </a:rPr>
              <a:t>Efficient support for overcommitted workloads</a:t>
            </a:r>
          </a:p>
          <a:p>
            <a:pPr lvl="1">
              <a:buFontTx/>
              <a:buNone/>
            </a:pPr>
            <a:endParaRPr lang="en-US" altLang="zh-CN">
              <a:latin typeface="Arial" charset="0"/>
              <a:ea typeface="宋体" charset="-122"/>
            </a:endParaRPr>
          </a:p>
          <a:p>
            <a:r>
              <a:rPr lang="en-US" altLang="zh-CN">
                <a:latin typeface="Arial" charset="0"/>
                <a:ea typeface="宋体" charset="-122"/>
              </a:rPr>
              <a:t>Novel mechanisms</a:t>
            </a:r>
          </a:p>
          <a:p>
            <a:pPr lvl="1"/>
            <a:r>
              <a:rPr lang="en-US" altLang="zh-CN">
                <a:latin typeface="Arial" charset="0"/>
                <a:ea typeface="宋体" charset="-122"/>
              </a:rPr>
              <a:t>Ballooning leverages guest OS algorithms</a:t>
            </a:r>
          </a:p>
          <a:p>
            <a:pPr lvl="1"/>
            <a:r>
              <a:rPr lang="en-US" altLang="zh-CN">
                <a:latin typeface="Arial" charset="0"/>
                <a:ea typeface="宋体" charset="-122"/>
              </a:rPr>
              <a:t>Content-based page sharing</a:t>
            </a:r>
          </a:p>
          <a:p>
            <a:pPr lvl="1"/>
            <a:r>
              <a:rPr lang="en-US" altLang="zh-CN">
                <a:latin typeface="Arial" charset="0"/>
                <a:ea typeface="宋体" charset="-122"/>
              </a:rPr>
              <a:t>Proportional-sharing with idle memory tax</a:t>
            </a:r>
          </a:p>
        </p:txBody>
      </p:sp>
    </p:spTree>
  </p:cSld>
  <p:clrMapOvr>
    <a:masterClrMapping/>
  </p:clrMapOvr>
  <p:transition>
    <p:strips dir="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type="body" sz="quarter" idx="12"/>
          </p:nvPr>
        </p:nvSpPr>
        <p:spPr/>
        <p:txBody>
          <a:bodyPr/>
          <a:lstStyle/>
          <a:p>
            <a:r>
              <a:rPr lang="en-US" dirty="0" smtClean="0"/>
              <a:t>Virtualization and VMs</a:t>
            </a:r>
          </a:p>
          <a:p>
            <a:r>
              <a:rPr lang="en-US" baseline="0" dirty="0" smtClean="0"/>
              <a:t>Processor Virtualization</a:t>
            </a:r>
          </a:p>
          <a:p>
            <a:r>
              <a:rPr lang="en-US" dirty="0" smtClean="0"/>
              <a:t>Memory Virtualization</a:t>
            </a:r>
          </a:p>
          <a:p>
            <a:r>
              <a:rPr lang="en-US" dirty="0" smtClean="0"/>
              <a:t>I/O Virtualization</a:t>
            </a:r>
          </a:p>
          <a:p>
            <a:r>
              <a:rPr lang="en-US" dirty="0" smtClean="0">
                <a:solidFill>
                  <a:srgbClr val="FF0000"/>
                </a:solidFill>
              </a:rPr>
              <a:t>Resource Management</a:t>
            </a:r>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Virtualized Resource Management</a:t>
            </a:r>
            <a:endParaRPr lang="en-US" dirty="0"/>
          </a:p>
        </p:txBody>
      </p:sp>
      <p:sp>
        <p:nvSpPr>
          <p:cNvPr id="3" name="Content Placeholder 2"/>
          <p:cNvSpPr>
            <a:spLocks noGrp="1"/>
          </p:cNvSpPr>
          <p:nvPr>
            <p:ph type="body" sz="quarter" idx="13"/>
          </p:nvPr>
        </p:nvSpPr>
        <p:spPr/>
        <p:txBody>
          <a:bodyPr>
            <a:normAutofit/>
          </a:bodyPr>
          <a:lstStyle/>
          <a:p>
            <a:r>
              <a:rPr lang="en-US" dirty="0" smtClean="0"/>
              <a:t>Physical resources</a:t>
            </a:r>
          </a:p>
          <a:p>
            <a:pPr lvl="1"/>
            <a:r>
              <a:rPr lang="en-US" dirty="0" smtClean="0"/>
              <a:t>Actual “host” hardware</a:t>
            </a:r>
          </a:p>
          <a:p>
            <a:pPr lvl="1"/>
            <a:r>
              <a:rPr lang="en-US" dirty="0" smtClean="0"/>
              <a:t>Processors, memory, I/O devices, etc.</a:t>
            </a:r>
          </a:p>
          <a:p>
            <a:r>
              <a:rPr lang="en-US" dirty="0" smtClean="0"/>
              <a:t>Virtual resources</a:t>
            </a:r>
          </a:p>
          <a:p>
            <a:pPr lvl="1"/>
            <a:r>
              <a:rPr lang="en-US" dirty="0" smtClean="0"/>
              <a:t>Virtual “guest” hardware abstractions</a:t>
            </a:r>
          </a:p>
          <a:p>
            <a:pPr lvl="1"/>
            <a:r>
              <a:rPr lang="en-US" dirty="0" smtClean="0"/>
              <a:t>Processors, memory, I/O devices, etc.</a:t>
            </a:r>
          </a:p>
          <a:p>
            <a:r>
              <a:rPr lang="en-US" dirty="0" smtClean="0"/>
              <a:t>Resource management</a:t>
            </a:r>
          </a:p>
          <a:p>
            <a:pPr lvl="1"/>
            <a:r>
              <a:rPr lang="en-US" dirty="0" smtClean="0"/>
              <a:t>Map virtual resources onto physical resources</a:t>
            </a:r>
          </a:p>
          <a:p>
            <a:pPr lvl="1"/>
            <a:r>
              <a:rPr lang="en-US" dirty="0" smtClean="0"/>
              <a:t>Multiplex physical hardware across VMs</a:t>
            </a:r>
          </a:p>
          <a:p>
            <a:pPr lvl="1"/>
            <a:r>
              <a:rPr lang="en-US" dirty="0" smtClean="0"/>
              <a:t>Manage contention based on admin policies</a:t>
            </a:r>
            <a:endParaRPr lang="en-US" dirty="0"/>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Management Goals</a:t>
            </a:r>
            <a:endParaRPr lang="en-US" dirty="0"/>
          </a:p>
        </p:txBody>
      </p:sp>
      <p:sp>
        <p:nvSpPr>
          <p:cNvPr id="3" name="Content Placeholder 2"/>
          <p:cNvSpPr>
            <a:spLocks noGrp="1"/>
          </p:cNvSpPr>
          <p:nvPr>
            <p:ph type="body" sz="quarter" idx="13"/>
          </p:nvPr>
        </p:nvSpPr>
        <p:spPr/>
        <p:txBody>
          <a:bodyPr>
            <a:normAutofit/>
          </a:bodyPr>
          <a:lstStyle/>
          <a:p>
            <a:r>
              <a:rPr lang="en-US" dirty="0" smtClean="0"/>
              <a:t>Performance isolation</a:t>
            </a:r>
          </a:p>
          <a:p>
            <a:pPr lvl="1"/>
            <a:r>
              <a:rPr lang="en-US" dirty="0" smtClean="0"/>
              <a:t>Prevent VMs from monopolizing resources</a:t>
            </a:r>
          </a:p>
          <a:p>
            <a:pPr lvl="1"/>
            <a:r>
              <a:rPr lang="en-US" dirty="0" smtClean="0"/>
              <a:t>Guarantee predictable service rates</a:t>
            </a:r>
          </a:p>
          <a:p>
            <a:r>
              <a:rPr lang="en-US" dirty="0" smtClean="0"/>
              <a:t>Efficient utilization</a:t>
            </a:r>
          </a:p>
          <a:p>
            <a:pPr lvl="1"/>
            <a:r>
              <a:rPr lang="en-US" dirty="0" smtClean="0"/>
              <a:t>Exploit undercommitted resources</a:t>
            </a:r>
          </a:p>
          <a:p>
            <a:pPr lvl="1"/>
            <a:r>
              <a:rPr lang="en-US" dirty="0" err="1" smtClean="0"/>
              <a:t>Overcommit</a:t>
            </a:r>
            <a:r>
              <a:rPr lang="en-US" dirty="0" smtClean="0"/>
              <a:t> with graceful degradation</a:t>
            </a:r>
          </a:p>
          <a:p>
            <a:r>
              <a:rPr lang="en-US" dirty="0" smtClean="0"/>
              <a:t>Support flexible policies</a:t>
            </a:r>
          </a:p>
          <a:p>
            <a:pPr lvl="1"/>
            <a:r>
              <a:rPr lang="en-US" dirty="0" smtClean="0"/>
              <a:t>Meet absolute service-level agreements</a:t>
            </a:r>
          </a:p>
          <a:p>
            <a:pPr lvl="1"/>
            <a:r>
              <a:rPr lang="en-US" dirty="0" smtClean="0"/>
              <a:t>Control relative importance of VMs</a:t>
            </a:r>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Controls</a:t>
            </a:r>
            <a:endParaRPr lang="en-US" dirty="0"/>
          </a:p>
        </p:txBody>
      </p:sp>
      <p:sp>
        <p:nvSpPr>
          <p:cNvPr id="3" name="Content Placeholder 2"/>
          <p:cNvSpPr>
            <a:spLocks noGrp="1"/>
          </p:cNvSpPr>
          <p:nvPr>
            <p:ph type="body" sz="quarter" idx="13"/>
          </p:nvPr>
        </p:nvSpPr>
        <p:spPr/>
        <p:txBody>
          <a:bodyPr>
            <a:normAutofit/>
          </a:bodyPr>
          <a:lstStyle/>
          <a:p>
            <a:r>
              <a:rPr lang="en-US" dirty="0" smtClean="0"/>
              <a:t>Useful features</a:t>
            </a:r>
          </a:p>
          <a:p>
            <a:pPr lvl="1"/>
            <a:r>
              <a:rPr lang="en-US" dirty="0" smtClean="0"/>
              <a:t>Express absolute service rates</a:t>
            </a:r>
          </a:p>
          <a:p>
            <a:pPr lvl="1"/>
            <a:r>
              <a:rPr lang="en-US" dirty="0" smtClean="0"/>
              <a:t>Express relative importance</a:t>
            </a:r>
          </a:p>
          <a:p>
            <a:pPr lvl="1"/>
            <a:r>
              <a:rPr lang="en-US" dirty="0" smtClean="0"/>
              <a:t>Grouping for isolation or sharing</a:t>
            </a:r>
          </a:p>
          <a:p>
            <a:r>
              <a:rPr lang="en-US" dirty="0" smtClean="0"/>
              <a:t>Challenges</a:t>
            </a:r>
          </a:p>
          <a:p>
            <a:pPr lvl="1"/>
            <a:r>
              <a:rPr lang="en-US" dirty="0" smtClean="0"/>
              <a:t>Simple enough for novices</a:t>
            </a:r>
          </a:p>
          <a:p>
            <a:pPr lvl="1"/>
            <a:r>
              <a:rPr lang="en-US" dirty="0" smtClean="0"/>
              <a:t>Powerful enough for experts</a:t>
            </a:r>
          </a:p>
          <a:p>
            <a:pPr lvl="1"/>
            <a:r>
              <a:rPr lang="en-US" dirty="0" smtClean="0"/>
              <a:t>Physical resource consumption vs. </a:t>
            </a:r>
            <a:br>
              <a:rPr lang="en-US" dirty="0" smtClean="0"/>
            </a:br>
            <a:r>
              <a:rPr lang="en-US" dirty="0" smtClean="0"/>
              <a:t>application-level metrics</a:t>
            </a:r>
          </a:p>
          <a:p>
            <a:pPr lvl="1"/>
            <a:r>
              <a:rPr lang="en-US" dirty="0" smtClean="0"/>
              <a:t>Scaling from single host to cloud</a:t>
            </a:r>
            <a:endParaRPr lang="en-US" dirty="0"/>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VMware Basic Controls</a:t>
            </a:r>
            <a:endParaRPr lang="en-US" dirty="0"/>
          </a:p>
        </p:txBody>
      </p:sp>
      <p:sp>
        <p:nvSpPr>
          <p:cNvPr id="3" name="Content Placeholder 2"/>
          <p:cNvSpPr>
            <a:spLocks noGrp="1"/>
          </p:cNvSpPr>
          <p:nvPr>
            <p:ph type="body" sz="quarter" idx="13"/>
          </p:nvPr>
        </p:nvSpPr>
        <p:spPr/>
        <p:txBody>
          <a:bodyPr>
            <a:normAutofit/>
          </a:bodyPr>
          <a:lstStyle/>
          <a:p>
            <a:r>
              <a:rPr lang="en-US" dirty="0" smtClean="0"/>
              <a:t>Shares</a:t>
            </a:r>
          </a:p>
          <a:p>
            <a:pPr lvl="1"/>
            <a:r>
              <a:rPr lang="en-US" dirty="0" smtClean="0"/>
              <a:t>Specify relative importance</a:t>
            </a:r>
          </a:p>
          <a:p>
            <a:pPr lvl="1"/>
            <a:r>
              <a:rPr lang="en-US" dirty="0" smtClean="0"/>
              <a:t>Entitlement directly proportional to shares</a:t>
            </a:r>
          </a:p>
          <a:p>
            <a:pPr lvl="1"/>
            <a:r>
              <a:rPr lang="en-US" dirty="0" smtClean="0"/>
              <a:t>Abstract relative units, only ratios matter</a:t>
            </a:r>
          </a:p>
          <a:p>
            <a:r>
              <a:rPr lang="en-US" dirty="0" smtClean="0"/>
              <a:t>Reservation</a:t>
            </a:r>
          </a:p>
          <a:p>
            <a:pPr lvl="1"/>
            <a:r>
              <a:rPr lang="en-US" dirty="0" smtClean="0"/>
              <a:t>Minimum guarantee, even when system overloaded</a:t>
            </a:r>
          </a:p>
          <a:p>
            <a:pPr lvl="1"/>
            <a:r>
              <a:rPr lang="en-US" dirty="0" smtClean="0"/>
              <a:t>Concrete absolute units (MHz, MB)</a:t>
            </a:r>
          </a:p>
          <a:p>
            <a:pPr lvl="1"/>
            <a:r>
              <a:rPr lang="en-US" dirty="0" smtClean="0"/>
              <a:t>Admission control: sum of reservations ≤ capacity</a:t>
            </a:r>
          </a:p>
          <a:p>
            <a:r>
              <a:rPr lang="en-US" dirty="0" smtClean="0"/>
              <a:t>Limit</a:t>
            </a:r>
          </a:p>
          <a:p>
            <a:pPr lvl="1"/>
            <a:r>
              <a:rPr lang="en-US" dirty="0" smtClean="0"/>
              <a:t>Upper bound on consumption, even if </a:t>
            </a:r>
            <a:r>
              <a:rPr lang="en-US" dirty="0" err="1" smtClean="0"/>
              <a:t>underloaded</a:t>
            </a:r>
            <a:endParaRPr lang="en-US" dirty="0" smtClean="0"/>
          </a:p>
          <a:p>
            <a:pPr lvl="1"/>
            <a:r>
              <a:rPr lang="en-US" dirty="0" smtClean="0"/>
              <a:t>Concrete absolute units (MHz, MB)</a:t>
            </a:r>
            <a:endParaRPr lang="en-US" dirty="0"/>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p:txBody>
          <a:bodyPr vert="horz" wrap="square" lIns="91440" tIns="45720" rIns="91440" bIns="45720" numCol="1" anchor="t" anchorCtr="0" compatLnSpc="1">
            <a:prstTxWarp prst="textNoShape">
              <a:avLst/>
            </a:prstTxWarp>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Shares Examples</a:t>
            </a:r>
          </a:p>
        </p:txBody>
      </p:sp>
      <p:grpSp>
        <p:nvGrpSpPr>
          <p:cNvPr id="2" name="Group 2"/>
          <p:cNvGrpSpPr>
            <a:grpSpLocks/>
          </p:cNvGrpSpPr>
          <p:nvPr/>
        </p:nvGrpSpPr>
        <p:grpSpPr bwMode="auto">
          <a:xfrm>
            <a:off x="533400" y="1143000"/>
            <a:ext cx="4324350" cy="5043488"/>
            <a:chOff x="336" y="720"/>
            <a:chExt cx="2724" cy="3177"/>
          </a:xfrm>
        </p:grpSpPr>
        <p:graphicFrame>
          <p:nvGraphicFramePr>
            <p:cNvPr id="30722" name="Object 2"/>
            <p:cNvGraphicFramePr>
              <a:graphicFrameLocks noChangeAspect="1"/>
            </p:cNvGraphicFramePr>
            <p:nvPr/>
          </p:nvGraphicFramePr>
          <p:xfrm>
            <a:off x="336" y="720"/>
            <a:ext cx="1397" cy="1214"/>
          </p:xfrm>
          <a:graphic>
            <a:graphicData uri="http://schemas.openxmlformats.org/presentationml/2006/ole">
              <mc:AlternateContent xmlns:mc="http://schemas.openxmlformats.org/markup-compatibility/2006">
                <mc:Choice xmlns:v="urn:schemas-microsoft-com:vml" Requires="v">
                  <p:oleObj spid="_x0000_s1062" r:id="rId4" imgW="3895725" imgH="3381248" progId="MSGraph.Chart.8">
                    <p:embed/>
                  </p:oleObj>
                </mc:Choice>
                <mc:Fallback>
                  <p:oleObj r:id="rId4" imgW="3895725" imgH="3381248" progId="MSGraph.Char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 y="720"/>
                          <a:ext cx="1397" cy="1214"/>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30723" name="Object 3"/>
            <p:cNvGraphicFramePr>
              <a:graphicFrameLocks noChangeAspect="1"/>
            </p:cNvGraphicFramePr>
            <p:nvPr/>
          </p:nvGraphicFramePr>
          <p:xfrm>
            <a:off x="1664" y="720"/>
            <a:ext cx="1397" cy="1214"/>
          </p:xfrm>
          <a:graphic>
            <a:graphicData uri="http://schemas.openxmlformats.org/presentationml/2006/ole">
              <mc:AlternateContent xmlns:mc="http://schemas.openxmlformats.org/markup-compatibility/2006">
                <mc:Choice xmlns:v="urn:schemas-microsoft-com:vml" Requires="v">
                  <p:oleObj spid="_x0000_s1063" r:id="rId6" imgW="3895725" imgH="3381248" progId="MSGraph.Chart.8">
                    <p:embed/>
                  </p:oleObj>
                </mc:Choice>
                <mc:Fallback>
                  <p:oleObj r:id="rId6" imgW="3895725" imgH="3381248" progId="MSGraph.Chart.8">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4" y="720"/>
                          <a:ext cx="1397" cy="1214"/>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30724" name="Object 4"/>
            <p:cNvGraphicFramePr>
              <a:graphicFrameLocks noChangeAspect="1"/>
            </p:cNvGraphicFramePr>
            <p:nvPr/>
          </p:nvGraphicFramePr>
          <p:xfrm>
            <a:off x="336" y="1700"/>
            <a:ext cx="1397" cy="1214"/>
          </p:xfrm>
          <a:graphic>
            <a:graphicData uri="http://schemas.openxmlformats.org/presentationml/2006/ole">
              <mc:AlternateContent xmlns:mc="http://schemas.openxmlformats.org/markup-compatibility/2006">
                <mc:Choice xmlns:v="urn:schemas-microsoft-com:vml" Requires="v">
                  <p:oleObj spid="_x0000_s1064" r:id="rId8" imgW="3895725" imgH="3381248" progId="MSGraph.Chart.8">
                    <p:embed/>
                  </p:oleObj>
                </mc:Choice>
                <mc:Fallback>
                  <p:oleObj r:id="rId8" imgW="3895725" imgH="3381248" progId="MSGraph.Char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 y="1700"/>
                          <a:ext cx="1397" cy="1214"/>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30725" name="Object 5"/>
            <p:cNvGraphicFramePr>
              <a:graphicFrameLocks noChangeAspect="1"/>
            </p:cNvGraphicFramePr>
            <p:nvPr/>
          </p:nvGraphicFramePr>
          <p:xfrm>
            <a:off x="1664" y="1700"/>
            <a:ext cx="1397" cy="1214"/>
          </p:xfrm>
          <a:graphic>
            <a:graphicData uri="http://schemas.openxmlformats.org/presentationml/2006/ole">
              <mc:AlternateContent xmlns:mc="http://schemas.openxmlformats.org/markup-compatibility/2006">
                <mc:Choice xmlns:v="urn:schemas-microsoft-com:vml" Requires="v">
                  <p:oleObj spid="_x0000_s1065" r:id="rId9" imgW="3895725" imgH="3381248" progId="MSGraph.Chart.8">
                    <p:embed/>
                  </p:oleObj>
                </mc:Choice>
                <mc:Fallback>
                  <p:oleObj r:id="rId9" imgW="3895725" imgH="3381248" progId="MSGraph.Char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64" y="1700"/>
                          <a:ext cx="1397" cy="1214"/>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30726" name="Object 6"/>
            <p:cNvGraphicFramePr>
              <a:graphicFrameLocks noChangeAspect="1"/>
            </p:cNvGraphicFramePr>
            <p:nvPr/>
          </p:nvGraphicFramePr>
          <p:xfrm>
            <a:off x="336" y="2684"/>
            <a:ext cx="1397" cy="1214"/>
          </p:xfrm>
          <a:graphic>
            <a:graphicData uri="http://schemas.openxmlformats.org/presentationml/2006/ole">
              <mc:AlternateContent xmlns:mc="http://schemas.openxmlformats.org/markup-compatibility/2006">
                <mc:Choice xmlns:v="urn:schemas-microsoft-com:vml" Requires="v">
                  <p:oleObj spid="_x0000_s1066" r:id="rId11" imgW="3895725" imgH="3381248" progId="MSGraph.Chart.8">
                    <p:embed/>
                  </p:oleObj>
                </mc:Choice>
                <mc:Fallback>
                  <p:oleObj r:id="rId11" imgW="3895725" imgH="3381248" progId="MSGraph.Chart.8">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 y="2684"/>
                          <a:ext cx="1397" cy="1214"/>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30727" name="Object 7"/>
            <p:cNvGraphicFramePr>
              <a:graphicFrameLocks noChangeAspect="1"/>
            </p:cNvGraphicFramePr>
            <p:nvPr/>
          </p:nvGraphicFramePr>
          <p:xfrm>
            <a:off x="1664" y="2684"/>
            <a:ext cx="1397" cy="1214"/>
          </p:xfrm>
          <a:graphic>
            <a:graphicData uri="http://schemas.openxmlformats.org/presentationml/2006/ole">
              <mc:AlternateContent xmlns:mc="http://schemas.openxmlformats.org/markup-compatibility/2006">
                <mc:Choice xmlns:v="urn:schemas-microsoft-com:vml" Requires="v">
                  <p:oleObj spid="_x0000_s1067" r:id="rId12" imgW="3895725" imgH="3381248" progId="MSGraph.Chart.8">
                    <p:embed/>
                  </p:oleObj>
                </mc:Choice>
                <mc:Fallback>
                  <p:oleObj r:id="rId12" imgW="3895725" imgH="3381248" progId="MSGraph.Chart.8">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64" y="2684"/>
                          <a:ext cx="1397" cy="1214"/>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30733" name="AutoShape 9"/>
            <p:cNvSpPr>
              <a:spLocks noChangeArrowheads="1"/>
            </p:cNvSpPr>
            <p:nvPr/>
          </p:nvSpPr>
          <p:spPr bwMode="auto">
            <a:xfrm>
              <a:off x="1480" y="1150"/>
              <a:ext cx="295" cy="210"/>
            </a:xfrm>
            <a:prstGeom prst="rightArrow">
              <a:avLst>
                <a:gd name="adj1" fmla="val 50000"/>
                <a:gd name="adj2" fmla="val 35119"/>
              </a:avLst>
            </a:prstGeom>
            <a:solidFill>
              <a:srgbClr val="58585A"/>
            </a:solidFill>
            <a:ln w="12600">
              <a:solidFill>
                <a:srgbClr val="6D7173"/>
              </a:solidFill>
              <a:miter lim="800000"/>
              <a:headEnd/>
              <a:tailEnd/>
            </a:ln>
          </p:spPr>
          <p:txBody>
            <a:bodyPr wrap="none" anchor="ctr"/>
            <a:lstStyle/>
            <a:p>
              <a:endParaRPr lang="en-US"/>
            </a:p>
          </p:txBody>
        </p:sp>
        <p:sp>
          <p:nvSpPr>
            <p:cNvPr id="30734" name="AutoShape 10"/>
            <p:cNvSpPr>
              <a:spLocks noChangeArrowheads="1"/>
            </p:cNvSpPr>
            <p:nvPr/>
          </p:nvSpPr>
          <p:spPr bwMode="auto">
            <a:xfrm>
              <a:off x="1480" y="2116"/>
              <a:ext cx="295" cy="210"/>
            </a:xfrm>
            <a:prstGeom prst="rightArrow">
              <a:avLst>
                <a:gd name="adj1" fmla="val 50000"/>
                <a:gd name="adj2" fmla="val 35119"/>
              </a:avLst>
            </a:prstGeom>
            <a:solidFill>
              <a:srgbClr val="58585A"/>
            </a:solidFill>
            <a:ln w="12600">
              <a:solidFill>
                <a:srgbClr val="6D7173"/>
              </a:solidFill>
              <a:miter lim="800000"/>
              <a:headEnd/>
              <a:tailEnd/>
            </a:ln>
          </p:spPr>
          <p:txBody>
            <a:bodyPr wrap="none" anchor="ctr"/>
            <a:lstStyle/>
            <a:p>
              <a:endParaRPr lang="en-US"/>
            </a:p>
          </p:txBody>
        </p:sp>
        <p:sp>
          <p:nvSpPr>
            <p:cNvPr id="30735" name="AutoShape 11"/>
            <p:cNvSpPr>
              <a:spLocks noChangeArrowheads="1"/>
            </p:cNvSpPr>
            <p:nvPr/>
          </p:nvSpPr>
          <p:spPr bwMode="auto">
            <a:xfrm>
              <a:off x="1480" y="3076"/>
              <a:ext cx="295" cy="210"/>
            </a:xfrm>
            <a:prstGeom prst="rightArrow">
              <a:avLst>
                <a:gd name="adj1" fmla="val 50000"/>
                <a:gd name="adj2" fmla="val 35119"/>
              </a:avLst>
            </a:prstGeom>
            <a:solidFill>
              <a:srgbClr val="58585A"/>
            </a:solidFill>
            <a:ln w="12600">
              <a:solidFill>
                <a:srgbClr val="6D7173"/>
              </a:solidFill>
              <a:miter lim="800000"/>
              <a:headEnd/>
              <a:tailEnd/>
            </a:ln>
          </p:spPr>
          <p:txBody>
            <a:bodyPr wrap="none" anchor="ctr"/>
            <a:lstStyle/>
            <a:p>
              <a:endParaRPr lang="en-US"/>
            </a:p>
          </p:txBody>
        </p:sp>
      </p:grpSp>
      <p:sp>
        <p:nvSpPr>
          <p:cNvPr id="30730" name="Rectangle 12"/>
          <p:cNvSpPr>
            <a:spLocks noChangeArrowheads="1"/>
          </p:cNvSpPr>
          <p:nvPr/>
        </p:nvSpPr>
        <p:spPr bwMode="auto">
          <a:xfrm>
            <a:off x="4724400" y="1447800"/>
            <a:ext cx="4016375" cy="992188"/>
          </a:xfrm>
          <a:prstGeom prst="rect">
            <a:avLst/>
          </a:prstGeom>
          <a:noFill/>
          <a:ln w="9525">
            <a:noFill/>
            <a:round/>
            <a:headEnd/>
            <a:tailEnd/>
          </a:ln>
        </p:spPr>
        <p:txBody>
          <a:bodyPr/>
          <a:lstStyle/>
          <a:p>
            <a:pPr eaLnBrk="0" hangingPunct="0">
              <a:lnSpc>
                <a:spcPct val="90000"/>
              </a:lnSpc>
              <a:spcBef>
                <a:spcPts val="1100"/>
              </a:spcBef>
              <a:buClr>
                <a:srgbClr val="518BC5"/>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dirty="0">
                <a:solidFill>
                  <a:srgbClr val="555555"/>
                </a:solidFill>
                <a:latin typeface="Arial" charset="0"/>
              </a:rPr>
              <a:t>Change shares for </a:t>
            </a:r>
            <a:r>
              <a:rPr lang="en-GB" sz="2200" b="1" dirty="0">
                <a:solidFill>
                  <a:srgbClr val="FA6633"/>
                </a:solidFill>
                <a:latin typeface="Arial" charset="0"/>
              </a:rPr>
              <a:t>VM</a:t>
            </a:r>
          </a:p>
          <a:p>
            <a:pPr eaLnBrk="0" hangingPunct="0">
              <a:lnSpc>
                <a:spcPct val="90000"/>
              </a:lnSpc>
              <a:spcBef>
                <a:spcPts val="1100"/>
              </a:spcBef>
              <a:buClr>
                <a:srgbClr val="518BC5"/>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dirty="0">
                <a:solidFill>
                  <a:srgbClr val="555555"/>
                </a:solidFill>
                <a:latin typeface="Arial" charset="0"/>
              </a:rPr>
              <a:t>Dynamic reallocation</a:t>
            </a:r>
          </a:p>
        </p:txBody>
      </p:sp>
      <p:sp>
        <p:nvSpPr>
          <p:cNvPr id="30731" name="Rectangle 13"/>
          <p:cNvSpPr>
            <a:spLocks noChangeArrowheads="1"/>
          </p:cNvSpPr>
          <p:nvPr/>
        </p:nvSpPr>
        <p:spPr bwMode="auto">
          <a:xfrm>
            <a:off x="4724400" y="2971800"/>
            <a:ext cx="4016375" cy="992188"/>
          </a:xfrm>
          <a:prstGeom prst="rect">
            <a:avLst/>
          </a:prstGeom>
          <a:noFill/>
          <a:ln w="9525">
            <a:noFill/>
            <a:round/>
            <a:headEnd/>
            <a:tailEnd/>
          </a:ln>
        </p:spPr>
        <p:txBody>
          <a:bodyPr/>
          <a:lstStyle/>
          <a:p>
            <a:pPr eaLnBrk="0" hangingPunct="0">
              <a:lnSpc>
                <a:spcPct val="90000"/>
              </a:lnSpc>
              <a:spcBef>
                <a:spcPts val="1100"/>
              </a:spcBef>
              <a:buClr>
                <a:srgbClr val="518BC5"/>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555555"/>
                </a:solidFill>
                <a:latin typeface="Arial" charset="0"/>
              </a:rPr>
              <a:t>Add </a:t>
            </a:r>
            <a:r>
              <a:rPr lang="en-GB" sz="2200" b="1">
                <a:solidFill>
                  <a:srgbClr val="FF9933"/>
                </a:solidFill>
                <a:latin typeface="Arial" charset="0"/>
              </a:rPr>
              <a:t>VM</a:t>
            </a:r>
            <a:r>
              <a:rPr lang="en-GB" sz="2200">
                <a:solidFill>
                  <a:srgbClr val="555555"/>
                </a:solidFill>
                <a:latin typeface="Arial" charset="0"/>
              </a:rPr>
              <a:t>, overcommit</a:t>
            </a:r>
          </a:p>
          <a:p>
            <a:pPr eaLnBrk="0" hangingPunct="0">
              <a:lnSpc>
                <a:spcPct val="90000"/>
              </a:lnSpc>
              <a:spcBef>
                <a:spcPts val="1100"/>
              </a:spcBef>
              <a:buClr>
                <a:srgbClr val="518BC5"/>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555555"/>
                </a:solidFill>
                <a:latin typeface="Arial" charset="0"/>
              </a:rPr>
              <a:t>Graceful degradation</a:t>
            </a:r>
          </a:p>
        </p:txBody>
      </p:sp>
      <p:sp>
        <p:nvSpPr>
          <p:cNvPr id="30732" name="Rectangle 14"/>
          <p:cNvSpPr>
            <a:spLocks noChangeArrowheads="1"/>
          </p:cNvSpPr>
          <p:nvPr/>
        </p:nvSpPr>
        <p:spPr bwMode="auto">
          <a:xfrm>
            <a:off x="4724400" y="4572000"/>
            <a:ext cx="4016375" cy="992188"/>
          </a:xfrm>
          <a:prstGeom prst="rect">
            <a:avLst/>
          </a:prstGeom>
          <a:noFill/>
          <a:ln w="9525">
            <a:noFill/>
            <a:round/>
            <a:headEnd/>
            <a:tailEnd/>
          </a:ln>
        </p:spPr>
        <p:txBody>
          <a:bodyPr/>
          <a:lstStyle/>
          <a:p>
            <a:pPr eaLnBrk="0" hangingPunct="0">
              <a:lnSpc>
                <a:spcPct val="90000"/>
              </a:lnSpc>
              <a:spcBef>
                <a:spcPts val="1100"/>
              </a:spcBef>
              <a:buClr>
                <a:srgbClr val="518BC5"/>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555555"/>
                </a:solidFill>
                <a:latin typeface="Arial" charset="0"/>
              </a:rPr>
              <a:t>Remove </a:t>
            </a:r>
            <a:r>
              <a:rPr lang="en-GB" sz="2200" b="1">
                <a:solidFill>
                  <a:srgbClr val="FA6633"/>
                </a:solidFill>
                <a:latin typeface="Arial" charset="0"/>
              </a:rPr>
              <a:t>VM</a:t>
            </a:r>
          </a:p>
          <a:p>
            <a:pPr eaLnBrk="0" hangingPunct="0">
              <a:lnSpc>
                <a:spcPct val="90000"/>
              </a:lnSpc>
              <a:spcBef>
                <a:spcPts val="1100"/>
              </a:spcBef>
              <a:buClr>
                <a:srgbClr val="518BC5"/>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555555"/>
                </a:solidFill>
                <a:latin typeface="Arial" charset="0"/>
              </a:rPr>
              <a:t>Exploit extra resources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Classic Virtualization and Applications</a:t>
            </a:r>
            <a:endParaRPr lang="en-US" dirty="0"/>
          </a:p>
        </p:txBody>
      </p:sp>
      <p:sp>
        <p:nvSpPr>
          <p:cNvPr id="6" name="Content Placeholder 5"/>
          <p:cNvSpPr>
            <a:spLocks noGrp="1"/>
          </p:cNvSpPr>
          <p:nvPr>
            <p:ph sz="half" idx="4294967295"/>
          </p:nvPr>
        </p:nvSpPr>
        <p:spPr>
          <a:xfrm>
            <a:off x="4876800" y="1371600"/>
            <a:ext cx="4154078" cy="4876800"/>
          </a:xfrm>
        </p:spPr>
        <p:txBody>
          <a:bodyPr>
            <a:normAutofit/>
          </a:bodyPr>
          <a:lstStyle/>
          <a:p>
            <a:r>
              <a:rPr lang="en-US" dirty="0" smtClean="0"/>
              <a:t>Classical VMM</a:t>
            </a:r>
          </a:p>
          <a:p>
            <a:pPr lvl="1"/>
            <a:r>
              <a:rPr lang="en-US" dirty="0" smtClean="0"/>
              <a:t>IBM mainframes:</a:t>
            </a:r>
            <a:br>
              <a:rPr lang="en-US" dirty="0" smtClean="0"/>
            </a:br>
            <a:r>
              <a:rPr lang="en-US" dirty="0" smtClean="0"/>
              <a:t>IBM S/360, IBM VM/370</a:t>
            </a:r>
          </a:p>
          <a:p>
            <a:pPr lvl="1"/>
            <a:r>
              <a:rPr lang="en-US" dirty="0" smtClean="0"/>
              <a:t>Co-designed proprietary hardware, OS, VMM</a:t>
            </a:r>
          </a:p>
          <a:p>
            <a:pPr lvl="1"/>
            <a:r>
              <a:rPr lang="en-US" dirty="0" smtClean="0"/>
              <a:t>“Trap and emulate” model</a:t>
            </a:r>
          </a:p>
          <a:p>
            <a:r>
              <a:rPr lang="en-US" dirty="0" smtClean="0"/>
              <a:t>Applications</a:t>
            </a:r>
          </a:p>
          <a:p>
            <a:pPr lvl="1"/>
            <a:r>
              <a:rPr lang="en-US" dirty="0" smtClean="0"/>
              <a:t>Timeshare several </a:t>
            </a:r>
            <a:br>
              <a:rPr lang="en-US" dirty="0" smtClean="0"/>
            </a:br>
            <a:r>
              <a:rPr lang="en-US" dirty="0" smtClean="0"/>
              <a:t>single-user OS instances on expensive hardware</a:t>
            </a:r>
          </a:p>
          <a:p>
            <a:pPr lvl="1"/>
            <a:r>
              <a:rPr lang="en-US" dirty="0" smtClean="0"/>
              <a:t>Compatibility</a:t>
            </a:r>
          </a:p>
          <a:p>
            <a:pPr lvl="1"/>
            <a:endParaRPr lang="en-US" dirty="0"/>
          </a:p>
        </p:txBody>
      </p:sp>
      <p:grpSp>
        <p:nvGrpSpPr>
          <p:cNvPr id="2" name="Group 4"/>
          <p:cNvGrpSpPr>
            <a:grpSpLocks/>
          </p:cNvGrpSpPr>
          <p:nvPr/>
        </p:nvGrpSpPr>
        <p:grpSpPr bwMode="auto">
          <a:xfrm>
            <a:off x="457200" y="1371600"/>
            <a:ext cx="4267200" cy="2971800"/>
            <a:chOff x="336" y="960"/>
            <a:chExt cx="2880" cy="2149"/>
          </a:xfrm>
        </p:grpSpPr>
        <p:sp>
          <p:nvSpPr>
            <p:cNvPr id="8" name="Rectangle 5"/>
            <p:cNvSpPr>
              <a:spLocks noChangeArrowheads="1"/>
            </p:cNvSpPr>
            <p:nvPr/>
          </p:nvSpPr>
          <p:spPr bwMode="auto">
            <a:xfrm>
              <a:off x="336" y="2979"/>
              <a:ext cx="2784" cy="130"/>
            </a:xfrm>
            <a:prstGeom prst="rect">
              <a:avLst/>
            </a:prstGeom>
            <a:noFill/>
            <a:ln w="9525">
              <a:noFill/>
              <a:miter lim="800000"/>
              <a:headEnd/>
              <a:tailEnd/>
            </a:ln>
            <a:effectLst/>
          </p:spPr>
          <p:txBody>
            <a:bodyPr lIns="0" tIns="0" rIns="0" bIns="0">
              <a:spAutoFit/>
            </a:bodyPr>
            <a:lstStyle/>
            <a:p>
              <a:pPr marL="177800" indent="-177800" algn="l" eaLnBrk="0" hangingPunct="0">
                <a:lnSpc>
                  <a:spcPct val="90000"/>
                </a:lnSpc>
                <a:spcBef>
                  <a:spcPct val="40000"/>
                </a:spcBef>
                <a:buClr>
                  <a:srgbClr val="518BC5"/>
                </a:buClr>
                <a:buSzTx/>
              </a:pPr>
              <a:r>
                <a:rPr lang="en-US" sz="1500">
                  <a:solidFill>
                    <a:srgbClr val="555555"/>
                  </a:solidFill>
                </a:rPr>
                <a:t>From IBM VM/370 product announcement, </a:t>
              </a:r>
              <a:r>
                <a:rPr lang="en-US" sz="1500" i="1">
                  <a:solidFill>
                    <a:srgbClr val="555555"/>
                  </a:solidFill>
                </a:rPr>
                <a:t>ca</a:t>
              </a:r>
              <a:r>
                <a:rPr lang="en-US" sz="1500">
                  <a:solidFill>
                    <a:srgbClr val="555555"/>
                  </a:solidFill>
                </a:rPr>
                <a:t>. 1972</a:t>
              </a:r>
            </a:p>
          </p:txBody>
        </p:sp>
        <p:pic>
          <p:nvPicPr>
            <p:cNvPr id="9" name="Picture 6" descr="vm370-0006-391"/>
            <p:cNvPicPr>
              <a:picLocks noChangeAspect="1" noChangeArrowheads="1"/>
            </p:cNvPicPr>
            <p:nvPr/>
          </p:nvPicPr>
          <p:blipFill>
            <a:blip r:embed="rId2" cstate="print"/>
            <a:srcRect/>
            <a:stretch>
              <a:fillRect/>
            </a:stretch>
          </p:blipFill>
          <p:spPr bwMode="auto">
            <a:xfrm>
              <a:off x="336" y="960"/>
              <a:ext cx="2880" cy="1980"/>
            </a:xfrm>
            <a:prstGeom prst="rect">
              <a:avLst/>
            </a:prstGeom>
            <a:noFill/>
          </p:spPr>
        </p:pic>
      </p:gr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Reservation Example</a:t>
            </a:r>
            <a:endParaRPr lang="en-US" dirty="0"/>
          </a:p>
        </p:txBody>
      </p:sp>
      <p:sp>
        <p:nvSpPr>
          <p:cNvPr id="4" name="Content Placeholder 3"/>
          <p:cNvSpPr>
            <a:spLocks noGrp="1"/>
          </p:cNvSpPr>
          <p:nvPr>
            <p:ph sz="half" idx="4294967295"/>
          </p:nvPr>
        </p:nvSpPr>
        <p:spPr>
          <a:xfrm>
            <a:off x="5105400" y="784225"/>
            <a:ext cx="4038600" cy="5006975"/>
          </a:xfrm>
        </p:spPr>
        <p:txBody>
          <a:bodyPr/>
          <a:lstStyle/>
          <a:p>
            <a:r>
              <a:rPr lang="en-US" dirty="0" smtClean="0"/>
              <a:t>Total capacity</a:t>
            </a:r>
          </a:p>
          <a:p>
            <a:pPr lvl="1"/>
            <a:r>
              <a:rPr lang="en-US" dirty="0" smtClean="0"/>
              <a:t>1800 MHz </a:t>
            </a:r>
            <a:r>
              <a:rPr lang="en-US" dirty="0" smtClean="0">
                <a:solidFill>
                  <a:srgbClr val="FF0000"/>
                </a:solidFill>
              </a:rPr>
              <a:t>reserved</a:t>
            </a:r>
          </a:p>
          <a:p>
            <a:pPr lvl="1"/>
            <a:r>
              <a:rPr lang="en-US" dirty="0" smtClean="0"/>
              <a:t>1200 MHz </a:t>
            </a:r>
            <a:r>
              <a:rPr lang="en-US" dirty="0" smtClean="0">
                <a:solidFill>
                  <a:srgbClr val="00B050"/>
                </a:solidFill>
              </a:rPr>
              <a:t>available</a:t>
            </a:r>
          </a:p>
          <a:p>
            <a:r>
              <a:rPr lang="en-US" dirty="0" smtClean="0"/>
              <a:t>Admission control</a:t>
            </a:r>
          </a:p>
          <a:p>
            <a:pPr lvl="1"/>
            <a:r>
              <a:rPr lang="en-US" dirty="0" smtClean="0"/>
              <a:t>2 VMs try to power on</a:t>
            </a:r>
          </a:p>
          <a:p>
            <a:pPr lvl="1"/>
            <a:r>
              <a:rPr lang="en-US" dirty="0" smtClean="0"/>
              <a:t>Each reserves 900 MHz</a:t>
            </a:r>
          </a:p>
          <a:p>
            <a:pPr lvl="1"/>
            <a:r>
              <a:rPr lang="en-US" dirty="0" smtClean="0"/>
              <a:t>Unable to admit both</a:t>
            </a:r>
          </a:p>
          <a:p>
            <a:r>
              <a:rPr lang="en-US" dirty="0" smtClean="0"/>
              <a:t>VM1 powers on</a:t>
            </a:r>
          </a:p>
          <a:p>
            <a:r>
              <a:rPr lang="en-US" dirty="0" smtClean="0"/>
              <a:t>VM2 not admitted</a:t>
            </a:r>
            <a:endParaRPr lang="en-US" dirty="0"/>
          </a:p>
        </p:txBody>
      </p:sp>
      <p:grpSp>
        <p:nvGrpSpPr>
          <p:cNvPr id="3" name="Group 3"/>
          <p:cNvGrpSpPr>
            <a:grpSpLocks/>
          </p:cNvGrpSpPr>
          <p:nvPr/>
        </p:nvGrpSpPr>
        <p:grpSpPr bwMode="auto">
          <a:xfrm>
            <a:off x="1068388" y="1401762"/>
            <a:ext cx="2825750" cy="4694238"/>
            <a:chOff x="673" y="720"/>
            <a:chExt cx="1780" cy="2957"/>
          </a:xfrm>
        </p:grpSpPr>
        <p:sp>
          <p:nvSpPr>
            <p:cNvPr id="6" name="AutoShape 4"/>
            <p:cNvSpPr>
              <a:spLocks noChangeArrowheads="1"/>
            </p:cNvSpPr>
            <p:nvPr/>
          </p:nvSpPr>
          <p:spPr bwMode="auto">
            <a:xfrm>
              <a:off x="1776" y="1710"/>
              <a:ext cx="678" cy="682"/>
            </a:xfrm>
            <a:prstGeom prst="roundRect">
              <a:avLst>
                <a:gd name="adj" fmla="val 144"/>
              </a:avLst>
            </a:prstGeom>
            <a:noFill/>
            <a:ln w="9525">
              <a:noFill/>
              <a:round/>
              <a:headEnd/>
              <a:tailEnd/>
            </a:ln>
          </p:spPr>
          <p:txBody>
            <a:bodyPr wrap="none" anchor="ctr"/>
            <a:lstStyle/>
            <a:p>
              <a:endParaRPr lang="en-US"/>
            </a:p>
          </p:txBody>
        </p:sp>
        <p:graphicFrame>
          <p:nvGraphicFramePr>
            <p:cNvPr id="7" name="Object 2"/>
            <p:cNvGraphicFramePr>
              <a:graphicFrameLocks noChangeAspect="1"/>
            </p:cNvGraphicFramePr>
            <p:nvPr/>
          </p:nvGraphicFramePr>
          <p:xfrm>
            <a:off x="792" y="720"/>
            <a:ext cx="1584" cy="1374"/>
          </p:xfrm>
          <a:graphic>
            <a:graphicData uri="http://schemas.openxmlformats.org/presentationml/2006/ole">
              <mc:AlternateContent xmlns:mc="http://schemas.openxmlformats.org/markup-compatibility/2006">
                <mc:Choice xmlns:v="urn:schemas-microsoft-com:vml" Requires="v">
                  <p:oleObj spid="_x0000_s2062" r:id="rId3" imgW="3895725" imgH="3381248" progId="MSGraph.Chart.8">
                    <p:embed/>
                  </p:oleObj>
                </mc:Choice>
                <mc:Fallback>
                  <p:oleObj r:id="rId3" imgW="3895725" imgH="3381248" progId="MSGraph.Char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 y="720"/>
                          <a:ext cx="1584" cy="1374"/>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8" name="AutoShape 6"/>
            <p:cNvSpPr>
              <a:spLocks noChangeArrowheads="1"/>
            </p:cNvSpPr>
            <p:nvPr/>
          </p:nvSpPr>
          <p:spPr bwMode="auto">
            <a:xfrm rot="5400000">
              <a:off x="1353" y="2011"/>
              <a:ext cx="295" cy="210"/>
            </a:xfrm>
            <a:prstGeom prst="rightArrow">
              <a:avLst>
                <a:gd name="adj1" fmla="val 50000"/>
                <a:gd name="adj2" fmla="val 35119"/>
              </a:avLst>
            </a:prstGeom>
            <a:solidFill>
              <a:srgbClr val="58585A"/>
            </a:solidFill>
            <a:ln w="12600">
              <a:solidFill>
                <a:srgbClr val="6D7173"/>
              </a:solidFill>
              <a:miter lim="800000"/>
              <a:headEnd/>
              <a:tailEnd/>
            </a:ln>
          </p:spPr>
          <p:txBody>
            <a:bodyPr wrap="none" anchor="ctr"/>
            <a:lstStyle/>
            <a:p>
              <a:endParaRPr lang="en-US"/>
            </a:p>
          </p:txBody>
        </p:sp>
        <p:graphicFrame>
          <p:nvGraphicFramePr>
            <p:cNvPr id="9" name="Object 3"/>
            <p:cNvGraphicFramePr>
              <a:graphicFrameLocks noChangeAspect="1"/>
            </p:cNvGraphicFramePr>
            <p:nvPr/>
          </p:nvGraphicFramePr>
          <p:xfrm>
            <a:off x="792" y="2304"/>
            <a:ext cx="1584" cy="1374"/>
          </p:xfrm>
          <a:graphic>
            <a:graphicData uri="http://schemas.openxmlformats.org/presentationml/2006/ole">
              <mc:AlternateContent xmlns:mc="http://schemas.openxmlformats.org/markup-compatibility/2006">
                <mc:Choice xmlns:v="urn:schemas-microsoft-com:vml" Requires="v">
                  <p:oleObj spid="_x0000_s2063" r:id="rId5" imgW="3895725" imgH="3381248" progId="MSGraph.Chart.8">
                    <p:embed/>
                  </p:oleObj>
                </mc:Choice>
                <mc:Fallback>
                  <p:oleObj r:id="rId5" imgW="3895725" imgH="3381248" progId="MSGraph.Char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 y="2304"/>
                          <a:ext cx="1584" cy="1374"/>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pSp>
          <p:nvGrpSpPr>
            <p:cNvPr id="5" name="Group 8"/>
            <p:cNvGrpSpPr>
              <a:grpSpLocks/>
            </p:cNvGrpSpPr>
            <p:nvPr/>
          </p:nvGrpSpPr>
          <p:grpSpPr bwMode="auto">
            <a:xfrm>
              <a:off x="673" y="1806"/>
              <a:ext cx="410" cy="384"/>
              <a:chOff x="673" y="1806"/>
              <a:chExt cx="410" cy="384"/>
            </a:xfrm>
          </p:grpSpPr>
          <p:sp>
            <p:nvSpPr>
              <p:cNvPr id="17" name="Rectangle 9"/>
              <p:cNvSpPr>
                <a:spLocks noChangeArrowheads="1"/>
              </p:cNvSpPr>
              <p:nvPr/>
            </p:nvSpPr>
            <p:spPr bwMode="auto">
              <a:xfrm>
                <a:off x="687" y="1806"/>
                <a:ext cx="384" cy="384"/>
              </a:xfrm>
              <a:prstGeom prst="rect">
                <a:avLst/>
              </a:prstGeom>
              <a:solidFill>
                <a:srgbClr val="99CCFF"/>
              </a:solidFill>
              <a:ln w="9360">
                <a:solidFill>
                  <a:srgbClr val="99CCFF"/>
                </a:solidFill>
                <a:miter lim="800000"/>
                <a:headEnd/>
                <a:tailEnd/>
              </a:ln>
            </p:spPr>
            <p:txBody>
              <a:bodyPr wrap="none" anchor="ctr"/>
              <a:lstStyle/>
              <a:p>
                <a:endParaRPr lang="en-US"/>
              </a:p>
            </p:txBody>
          </p:sp>
          <p:sp>
            <p:nvSpPr>
              <p:cNvPr id="18" name="Text Box 10"/>
              <p:cNvSpPr txBox="1">
                <a:spLocks noChangeArrowheads="1"/>
              </p:cNvSpPr>
              <p:nvPr/>
            </p:nvSpPr>
            <p:spPr bwMode="auto">
              <a:xfrm>
                <a:off x="673" y="1869"/>
                <a:ext cx="410" cy="232"/>
              </a:xfrm>
              <a:prstGeom prst="rect">
                <a:avLst/>
              </a:prstGeom>
              <a:noFill/>
              <a:ln w="9525">
                <a:noFill/>
                <a:round/>
                <a:headEnd/>
                <a:tailEnd/>
              </a:ln>
              <a:effectLst/>
            </p:spPr>
            <p:txBody>
              <a:bodyPr wrap="none" lIns="90000" tIns="46800" rIns="90000" bIns="46800">
                <a:spAutoFit/>
              </a:bodyPr>
              <a:lstStyle/>
              <a:p>
                <a:pPr algn="ctr">
                  <a:buClr>
                    <a:srgbClr val="58585A"/>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58585A"/>
                    </a:solidFill>
                    <a:effectLst>
                      <a:outerShdw blurRad="38100" dist="38100" dir="2700000" algn="tl">
                        <a:srgbClr val="C0C0C0"/>
                      </a:outerShdw>
                    </a:effectLst>
                    <a:latin typeface="Arial" charset="0"/>
                  </a:rPr>
                  <a:t>VM1</a:t>
                </a:r>
              </a:p>
            </p:txBody>
          </p:sp>
        </p:grpSp>
        <p:grpSp>
          <p:nvGrpSpPr>
            <p:cNvPr id="10" name="Group 11"/>
            <p:cNvGrpSpPr>
              <a:grpSpLocks/>
            </p:cNvGrpSpPr>
            <p:nvPr/>
          </p:nvGrpSpPr>
          <p:grpSpPr bwMode="auto">
            <a:xfrm>
              <a:off x="1921" y="1806"/>
              <a:ext cx="410" cy="384"/>
              <a:chOff x="1921" y="1806"/>
              <a:chExt cx="410" cy="384"/>
            </a:xfrm>
          </p:grpSpPr>
          <p:sp>
            <p:nvSpPr>
              <p:cNvPr id="15" name="Rectangle 12"/>
              <p:cNvSpPr>
                <a:spLocks noChangeArrowheads="1"/>
              </p:cNvSpPr>
              <p:nvPr/>
            </p:nvSpPr>
            <p:spPr bwMode="auto">
              <a:xfrm>
                <a:off x="1935" y="1806"/>
                <a:ext cx="384" cy="384"/>
              </a:xfrm>
              <a:prstGeom prst="rect">
                <a:avLst/>
              </a:prstGeom>
              <a:solidFill>
                <a:srgbClr val="99CCFF"/>
              </a:solidFill>
              <a:ln w="9360">
                <a:solidFill>
                  <a:srgbClr val="99CCFF"/>
                </a:solidFill>
                <a:miter lim="800000"/>
                <a:headEnd/>
                <a:tailEnd/>
              </a:ln>
            </p:spPr>
            <p:txBody>
              <a:bodyPr wrap="none" anchor="ctr"/>
              <a:lstStyle/>
              <a:p>
                <a:endParaRPr lang="en-US"/>
              </a:p>
            </p:txBody>
          </p:sp>
          <p:sp>
            <p:nvSpPr>
              <p:cNvPr id="16" name="Text Box 13"/>
              <p:cNvSpPr txBox="1">
                <a:spLocks noChangeArrowheads="1"/>
              </p:cNvSpPr>
              <p:nvPr/>
            </p:nvSpPr>
            <p:spPr bwMode="auto">
              <a:xfrm>
                <a:off x="1921" y="1869"/>
                <a:ext cx="410" cy="232"/>
              </a:xfrm>
              <a:prstGeom prst="rect">
                <a:avLst/>
              </a:prstGeom>
              <a:noFill/>
              <a:ln w="9525">
                <a:noFill/>
                <a:round/>
                <a:headEnd/>
                <a:tailEnd/>
              </a:ln>
              <a:effectLst/>
            </p:spPr>
            <p:txBody>
              <a:bodyPr wrap="none" lIns="90000" tIns="46800" rIns="90000" bIns="46800">
                <a:spAutoFit/>
              </a:bodyPr>
              <a:lstStyle/>
              <a:p>
                <a:pPr algn="ctr">
                  <a:buClr>
                    <a:srgbClr val="58585A"/>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58585A"/>
                    </a:solidFill>
                    <a:effectLst>
                      <a:outerShdw blurRad="38100" dist="38100" dir="2700000" algn="tl">
                        <a:srgbClr val="C0C0C0"/>
                      </a:outerShdw>
                    </a:effectLst>
                    <a:latin typeface="Arial" charset="0"/>
                  </a:rPr>
                  <a:t>VM2</a:t>
                </a:r>
              </a:p>
            </p:txBody>
          </p:sp>
        </p:grpSp>
        <p:sp>
          <p:nvSpPr>
            <p:cNvPr id="12" name="Freeform 14"/>
            <p:cNvSpPr>
              <a:spLocks noChangeArrowheads="1"/>
            </p:cNvSpPr>
            <p:nvPr/>
          </p:nvSpPr>
          <p:spPr bwMode="auto">
            <a:xfrm>
              <a:off x="2019" y="1718"/>
              <a:ext cx="78" cy="56"/>
            </a:xfrm>
            <a:custGeom>
              <a:avLst/>
              <a:gdLst>
                <a:gd name="T0" fmla="*/ 234 w 234"/>
                <a:gd name="T1" fmla="*/ 163 h 169"/>
                <a:gd name="T2" fmla="*/ 76 w 234"/>
                <a:gd name="T3" fmla="*/ 0 h 169"/>
                <a:gd name="T4" fmla="*/ 67 w 234"/>
                <a:gd name="T5" fmla="*/ 2 h 169"/>
                <a:gd name="T6" fmla="*/ 56 w 234"/>
                <a:gd name="T7" fmla="*/ 4 h 169"/>
                <a:gd name="T8" fmla="*/ 47 w 234"/>
                <a:gd name="T9" fmla="*/ 6 h 169"/>
                <a:gd name="T10" fmla="*/ 37 w 234"/>
                <a:gd name="T11" fmla="*/ 8 h 169"/>
                <a:gd name="T12" fmla="*/ 28 w 234"/>
                <a:gd name="T13" fmla="*/ 12 h 169"/>
                <a:gd name="T14" fmla="*/ 18 w 234"/>
                <a:gd name="T15" fmla="*/ 14 h 169"/>
                <a:gd name="T16" fmla="*/ 9 w 234"/>
                <a:gd name="T17" fmla="*/ 17 h 169"/>
                <a:gd name="T18" fmla="*/ 0 w 234"/>
                <a:gd name="T19" fmla="*/ 20 h 169"/>
                <a:gd name="T20" fmla="*/ 179 w 234"/>
                <a:gd name="T21" fmla="*/ 169 h 169"/>
                <a:gd name="T22" fmla="*/ 186 w 234"/>
                <a:gd name="T23" fmla="*/ 168 h 169"/>
                <a:gd name="T24" fmla="*/ 192 w 234"/>
                <a:gd name="T25" fmla="*/ 168 h 169"/>
                <a:gd name="T26" fmla="*/ 199 w 234"/>
                <a:gd name="T27" fmla="*/ 167 h 169"/>
                <a:gd name="T28" fmla="*/ 207 w 234"/>
                <a:gd name="T29" fmla="*/ 166 h 169"/>
                <a:gd name="T30" fmla="*/ 213 w 234"/>
                <a:gd name="T31" fmla="*/ 165 h 169"/>
                <a:gd name="T32" fmla="*/ 220 w 234"/>
                <a:gd name="T33" fmla="*/ 165 h 169"/>
                <a:gd name="T34" fmla="*/ 227 w 234"/>
                <a:gd name="T35" fmla="*/ 163 h 169"/>
                <a:gd name="T36" fmla="*/ 234 w 234"/>
                <a:gd name="T37" fmla="*/ 163 h 1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4"/>
                <a:gd name="T58" fmla="*/ 0 h 169"/>
                <a:gd name="T59" fmla="*/ 234 w 234"/>
                <a:gd name="T60" fmla="*/ 169 h 16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4" h="169">
                  <a:moveTo>
                    <a:pt x="234" y="163"/>
                  </a:moveTo>
                  <a:lnTo>
                    <a:pt x="76" y="0"/>
                  </a:lnTo>
                  <a:lnTo>
                    <a:pt x="67" y="2"/>
                  </a:lnTo>
                  <a:lnTo>
                    <a:pt x="56" y="4"/>
                  </a:lnTo>
                  <a:lnTo>
                    <a:pt x="47" y="6"/>
                  </a:lnTo>
                  <a:lnTo>
                    <a:pt x="37" y="8"/>
                  </a:lnTo>
                  <a:lnTo>
                    <a:pt x="28" y="12"/>
                  </a:lnTo>
                  <a:lnTo>
                    <a:pt x="18" y="14"/>
                  </a:lnTo>
                  <a:lnTo>
                    <a:pt x="9" y="17"/>
                  </a:lnTo>
                  <a:lnTo>
                    <a:pt x="0" y="20"/>
                  </a:lnTo>
                  <a:lnTo>
                    <a:pt x="179" y="169"/>
                  </a:lnTo>
                  <a:lnTo>
                    <a:pt x="186" y="168"/>
                  </a:lnTo>
                  <a:lnTo>
                    <a:pt x="192" y="168"/>
                  </a:lnTo>
                  <a:lnTo>
                    <a:pt x="199" y="167"/>
                  </a:lnTo>
                  <a:lnTo>
                    <a:pt x="207" y="166"/>
                  </a:lnTo>
                  <a:lnTo>
                    <a:pt x="213" y="165"/>
                  </a:lnTo>
                  <a:lnTo>
                    <a:pt x="220" y="165"/>
                  </a:lnTo>
                  <a:lnTo>
                    <a:pt x="227" y="163"/>
                  </a:lnTo>
                  <a:lnTo>
                    <a:pt x="234" y="163"/>
                  </a:lnTo>
                  <a:close/>
                </a:path>
              </a:pathLst>
            </a:custGeom>
            <a:solidFill>
              <a:srgbClr val="840000">
                <a:alpha val="38039"/>
              </a:srgbClr>
            </a:solidFill>
            <a:ln w="9525">
              <a:noFill/>
              <a:round/>
              <a:headEnd/>
              <a:tailEnd/>
            </a:ln>
          </p:spPr>
          <p:txBody>
            <a:bodyPr wrap="none" anchor="ctr"/>
            <a:lstStyle/>
            <a:p>
              <a:endParaRPr lang="en-US"/>
            </a:p>
          </p:txBody>
        </p:sp>
        <p:sp>
          <p:nvSpPr>
            <p:cNvPr id="13" name="Freeform 15"/>
            <p:cNvSpPr>
              <a:spLocks noChangeArrowheads="1"/>
            </p:cNvSpPr>
            <p:nvPr/>
          </p:nvSpPr>
          <p:spPr bwMode="auto">
            <a:xfrm>
              <a:off x="1776" y="1710"/>
              <a:ext cx="678" cy="682"/>
            </a:xfrm>
            <a:custGeom>
              <a:avLst/>
              <a:gdLst>
                <a:gd name="T0" fmla="*/ 963 w 2034"/>
                <a:gd name="T1" fmla="*/ 1 h 2046"/>
                <a:gd name="T2" fmla="*/ 896 w 2034"/>
                <a:gd name="T3" fmla="*/ 7 h 2046"/>
                <a:gd name="T4" fmla="*/ 830 w 2034"/>
                <a:gd name="T5" fmla="*/ 18 h 2046"/>
                <a:gd name="T6" fmla="*/ 978 w 2034"/>
                <a:gd name="T7" fmla="*/ 185 h 2046"/>
                <a:gd name="T8" fmla="*/ 1018 w 2034"/>
                <a:gd name="T9" fmla="*/ 184 h 2046"/>
                <a:gd name="T10" fmla="*/ 1190 w 2034"/>
                <a:gd name="T11" fmla="*/ 200 h 2046"/>
                <a:gd name="T12" fmla="*/ 1380 w 2034"/>
                <a:gd name="T13" fmla="*/ 262 h 2046"/>
                <a:gd name="T14" fmla="*/ 1549 w 2034"/>
                <a:gd name="T15" fmla="*/ 371 h 2046"/>
                <a:gd name="T16" fmla="*/ 1695 w 2034"/>
                <a:gd name="T17" fmla="*/ 524 h 2046"/>
                <a:gd name="T18" fmla="*/ 1795 w 2034"/>
                <a:gd name="T19" fmla="*/ 699 h 2046"/>
                <a:gd name="T20" fmla="*/ 1848 w 2034"/>
                <a:gd name="T21" fmla="*/ 894 h 2046"/>
                <a:gd name="T22" fmla="*/ 1853 w 2034"/>
                <a:gd name="T23" fmla="*/ 1096 h 2046"/>
                <a:gd name="T24" fmla="*/ 1817 w 2034"/>
                <a:gd name="T25" fmla="*/ 1275 h 2046"/>
                <a:gd name="T26" fmla="*/ 1745 w 2034"/>
                <a:gd name="T27" fmla="*/ 1440 h 2046"/>
                <a:gd name="T28" fmla="*/ 490 w 2034"/>
                <a:gd name="T29" fmla="*/ 384 h 2046"/>
                <a:gd name="T30" fmla="*/ 608 w 2034"/>
                <a:gd name="T31" fmla="*/ 296 h 2046"/>
                <a:gd name="T32" fmla="*/ 737 w 2034"/>
                <a:gd name="T33" fmla="*/ 235 h 2046"/>
                <a:gd name="T34" fmla="*/ 877 w 2034"/>
                <a:gd name="T35" fmla="*/ 196 h 2046"/>
                <a:gd name="T36" fmla="*/ 574 w 2034"/>
                <a:gd name="T37" fmla="*/ 104 h 2046"/>
                <a:gd name="T38" fmla="*/ 347 w 2034"/>
                <a:gd name="T39" fmla="*/ 255 h 2046"/>
                <a:gd name="T40" fmla="*/ 169 w 2034"/>
                <a:gd name="T41" fmla="*/ 460 h 2046"/>
                <a:gd name="T42" fmla="*/ 247 w 2034"/>
                <a:gd name="T43" fmla="*/ 709 h 2046"/>
                <a:gd name="T44" fmla="*/ 312 w 2034"/>
                <a:gd name="T45" fmla="*/ 570 h 2046"/>
                <a:gd name="T46" fmla="*/ 1461 w 2034"/>
                <a:gd name="T47" fmla="*/ 1729 h 2046"/>
                <a:gd name="T48" fmla="*/ 1321 w 2034"/>
                <a:gd name="T49" fmla="*/ 1802 h 2046"/>
                <a:gd name="T50" fmla="*/ 1161 w 2034"/>
                <a:gd name="T51" fmla="*/ 1845 h 2046"/>
                <a:gd name="T52" fmla="*/ 979 w 2034"/>
                <a:gd name="T53" fmla="*/ 1854 h 2046"/>
                <a:gd name="T54" fmla="*/ 778 w 2034"/>
                <a:gd name="T55" fmla="*/ 1821 h 2046"/>
                <a:gd name="T56" fmla="*/ 597 w 2034"/>
                <a:gd name="T57" fmla="*/ 1739 h 2046"/>
                <a:gd name="T58" fmla="*/ 435 w 2034"/>
                <a:gd name="T59" fmla="*/ 1610 h 2046"/>
                <a:gd name="T60" fmla="*/ 308 w 2034"/>
                <a:gd name="T61" fmla="*/ 1447 h 2046"/>
                <a:gd name="T62" fmla="*/ 227 w 2034"/>
                <a:gd name="T63" fmla="*/ 1264 h 2046"/>
                <a:gd name="T64" fmla="*/ 195 w 2034"/>
                <a:gd name="T65" fmla="*/ 1063 h 2046"/>
                <a:gd name="T66" fmla="*/ 224 w 2034"/>
                <a:gd name="T67" fmla="*/ 783 h 2046"/>
                <a:gd name="T68" fmla="*/ 122 w 2034"/>
                <a:gd name="T69" fmla="*/ 717 h 2046"/>
                <a:gd name="T70" fmla="*/ 33 w 2034"/>
                <a:gd name="T71" fmla="*/ 760 h 2046"/>
                <a:gd name="T72" fmla="*/ 1 w 2034"/>
                <a:gd name="T73" fmla="*/ 978 h 2046"/>
                <a:gd name="T74" fmla="*/ 21 w 2034"/>
                <a:gd name="T75" fmla="*/ 1229 h 2046"/>
                <a:gd name="T76" fmla="*/ 100 w 2034"/>
                <a:gd name="T77" fmla="*/ 1467 h 2046"/>
                <a:gd name="T78" fmla="*/ 232 w 2034"/>
                <a:gd name="T79" fmla="*/ 1673 h 2046"/>
                <a:gd name="T80" fmla="*/ 408 w 2034"/>
                <a:gd name="T81" fmla="*/ 1843 h 2046"/>
                <a:gd name="T82" fmla="*/ 622 w 2034"/>
                <a:gd name="T83" fmla="*/ 1965 h 2046"/>
                <a:gd name="T84" fmla="*/ 863 w 2034"/>
                <a:gd name="T85" fmla="*/ 2034 h 2046"/>
                <a:gd name="T86" fmla="*/ 1121 w 2034"/>
                <a:gd name="T87" fmla="*/ 2041 h 2046"/>
                <a:gd name="T88" fmla="*/ 1367 w 2034"/>
                <a:gd name="T89" fmla="*/ 1984 h 2046"/>
                <a:gd name="T90" fmla="*/ 1586 w 2034"/>
                <a:gd name="T91" fmla="*/ 1871 h 2046"/>
                <a:gd name="T92" fmla="*/ 1770 w 2034"/>
                <a:gd name="T93" fmla="*/ 1711 h 2046"/>
                <a:gd name="T94" fmla="*/ 1912 w 2034"/>
                <a:gd name="T95" fmla="*/ 1511 h 2046"/>
                <a:gd name="T96" fmla="*/ 2002 w 2034"/>
                <a:gd name="T97" fmla="*/ 1279 h 2046"/>
                <a:gd name="T98" fmla="*/ 2034 w 2034"/>
                <a:gd name="T99" fmla="*/ 1024 h 2046"/>
                <a:gd name="T100" fmla="*/ 2002 w 2034"/>
                <a:gd name="T101" fmla="*/ 768 h 2046"/>
                <a:gd name="T102" fmla="*/ 1912 w 2034"/>
                <a:gd name="T103" fmla="*/ 535 h 2046"/>
                <a:gd name="T104" fmla="*/ 1770 w 2034"/>
                <a:gd name="T105" fmla="*/ 335 h 2046"/>
                <a:gd name="T106" fmla="*/ 1586 w 2034"/>
                <a:gd name="T107" fmla="*/ 175 h 2046"/>
                <a:gd name="T108" fmla="*/ 1367 w 2034"/>
                <a:gd name="T109" fmla="*/ 62 h 2046"/>
                <a:gd name="T110" fmla="*/ 1121 w 2034"/>
                <a:gd name="T111" fmla="*/ 5 h 20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034"/>
                <a:gd name="T169" fmla="*/ 0 h 2046"/>
                <a:gd name="T170" fmla="*/ 2034 w 2034"/>
                <a:gd name="T171" fmla="*/ 2046 h 20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034" h="2046">
                  <a:moveTo>
                    <a:pt x="1018" y="0"/>
                  </a:moveTo>
                  <a:lnTo>
                    <a:pt x="1004" y="0"/>
                  </a:lnTo>
                  <a:lnTo>
                    <a:pt x="990" y="0"/>
                  </a:lnTo>
                  <a:lnTo>
                    <a:pt x="977" y="1"/>
                  </a:lnTo>
                  <a:lnTo>
                    <a:pt x="963" y="1"/>
                  </a:lnTo>
                  <a:lnTo>
                    <a:pt x="949" y="2"/>
                  </a:lnTo>
                  <a:lnTo>
                    <a:pt x="936" y="3"/>
                  </a:lnTo>
                  <a:lnTo>
                    <a:pt x="922" y="4"/>
                  </a:lnTo>
                  <a:lnTo>
                    <a:pt x="910" y="6"/>
                  </a:lnTo>
                  <a:lnTo>
                    <a:pt x="896" y="7"/>
                  </a:lnTo>
                  <a:lnTo>
                    <a:pt x="882" y="9"/>
                  </a:lnTo>
                  <a:lnTo>
                    <a:pt x="869" y="12"/>
                  </a:lnTo>
                  <a:lnTo>
                    <a:pt x="856" y="14"/>
                  </a:lnTo>
                  <a:lnTo>
                    <a:pt x="843" y="16"/>
                  </a:lnTo>
                  <a:lnTo>
                    <a:pt x="830" y="18"/>
                  </a:lnTo>
                  <a:lnTo>
                    <a:pt x="817" y="20"/>
                  </a:lnTo>
                  <a:lnTo>
                    <a:pt x="804" y="23"/>
                  </a:lnTo>
                  <a:lnTo>
                    <a:pt x="962" y="186"/>
                  </a:lnTo>
                  <a:lnTo>
                    <a:pt x="970" y="186"/>
                  </a:lnTo>
                  <a:lnTo>
                    <a:pt x="978" y="185"/>
                  </a:lnTo>
                  <a:lnTo>
                    <a:pt x="986" y="185"/>
                  </a:lnTo>
                  <a:lnTo>
                    <a:pt x="993" y="185"/>
                  </a:lnTo>
                  <a:lnTo>
                    <a:pt x="1002" y="184"/>
                  </a:lnTo>
                  <a:lnTo>
                    <a:pt x="1009" y="184"/>
                  </a:lnTo>
                  <a:lnTo>
                    <a:pt x="1018" y="184"/>
                  </a:lnTo>
                  <a:lnTo>
                    <a:pt x="1025" y="184"/>
                  </a:lnTo>
                  <a:lnTo>
                    <a:pt x="1068" y="185"/>
                  </a:lnTo>
                  <a:lnTo>
                    <a:pt x="1110" y="189"/>
                  </a:lnTo>
                  <a:lnTo>
                    <a:pt x="1150" y="193"/>
                  </a:lnTo>
                  <a:lnTo>
                    <a:pt x="1190" y="200"/>
                  </a:lnTo>
                  <a:lnTo>
                    <a:pt x="1230" y="208"/>
                  </a:lnTo>
                  <a:lnTo>
                    <a:pt x="1269" y="219"/>
                  </a:lnTo>
                  <a:lnTo>
                    <a:pt x="1306" y="232"/>
                  </a:lnTo>
                  <a:lnTo>
                    <a:pt x="1344" y="245"/>
                  </a:lnTo>
                  <a:lnTo>
                    <a:pt x="1380" y="262"/>
                  </a:lnTo>
                  <a:lnTo>
                    <a:pt x="1415" y="280"/>
                  </a:lnTo>
                  <a:lnTo>
                    <a:pt x="1450" y="300"/>
                  </a:lnTo>
                  <a:lnTo>
                    <a:pt x="1484" y="322"/>
                  </a:lnTo>
                  <a:lnTo>
                    <a:pt x="1517" y="346"/>
                  </a:lnTo>
                  <a:lnTo>
                    <a:pt x="1549" y="371"/>
                  </a:lnTo>
                  <a:lnTo>
                    <a:pt x="1582" y="399"/>
                  </a:lnTo>
                  <a:lnTo>
                    <a:pt x="1612" y="428"/>
                  </a:lnTo>
                  <a:lnTo>
                    <a:pt x="1641" y="460"/>
                  </a:lnTo>
                  <a:lnTo>
                    <a:pt x="1670" y="491"/>
                  </a:lnTo>
                  <a:lnTo>
                    <a:pt x="1695" y="524"/>
                  </a:lnTo>
                  <a:lnTo>
                    <a:pt x="1719" y="557"/>
                  </a:lnTo>
                  <a:lnTo>
                    <a:pt x="1741" y="592"/>
                  </a:lnTo>
                  <a:lnTo>
                    <a:pt x="1761" y="626"/>
                  </a:lnTo>
                  <a:lnTo>
                    <a:pt x="1779" y="662"/>
                  </a:lnTo>
                  <a:lnTo>
                    <a:pt x="1795" y="699"/>
                  </a:lnTo>
                  <a:lnTo>
                    <a:pt x="1809" y="736"/>
                  </a:lnTo>
                  <a:lnTo>
                    <a:pt x="1821" y="774"/>
                  </a:lnTo>
                  <a:lnTo>
                    <a:pt x="1832" y="813"/>
                  </a:lnTo>
                  <a:lnTo>
                    <a:pt x="1840" y="853"/>
                  </a:lnTo>
                  <a:lnTo>
                    <a:pt x="1848" y="894"/>
                  </a:lnTo>
                  <a:lnTo>
                    <a:pt x="1852" y="936"/>
                  </a:lnTo>
                  <a:lnTo>
                    <a:pt x="1855" y="977"/>
                  </a:lnTo>
                  <a:lnTo>
                    <a:pt x="1856" y="1020"/>
                  </a:lnTo>
                  <a:lnTo>
                    <a:pt x="1855" y="1058"/>
                  </a:lnTo>
                  <a:lnTo>
                    <a:pt x="1853" y="1096"/>
                  </a:lnTo>
                  <a:lnTo>
                    <a:pt x="1849" y="1132"/>
                  </a:lnTo>
                  <a:lnTo>
                    <a:pt x="1843" y="1169"/>
                  </a:lnTo>
                  <a:lnTo>
                    <a:pt x="1836" y="1206"/>
                  </a:lnTo>
                  <a:lnTo>
                    <a:pt x="1828" y="1240"/>
                  </a:lnTo>
                  <a:lnTo>
                    <a:pt x="1817" y="1275"/>
                  </a:lnTo>
                  <a:lnTo>
                    <a:pt x="1806" y="1310"/>
                  </a:lnTo>
                  <a:lnTo>
                    <a:pt x="1793" y="1343"/>
                  </a:lnTo>
                  <a:lnTo>
                    <a:pt x="1779" y="1377"/>
                  </a:lnTo>
                  <a:lnTo>
                    <a:pt x="1763" y="1409"/>
                  </a:lnTo>
                  <a:lnTo>
                    <a:pt x="1745" y="1440"/>
                  </a:lnTo>
                  <a:lnTo>
                    <a:pt x="1726" y="1472"/>
                  </a:lnTo>
                  <a:lnTo>
                    <a:pt x="1706" y="1502"/>
                  </a:lnTo>
                  <a:lnTo>
                    <a:pt x="1684" y="1533"/>
                  </a:lnTo>
                  <a:lnTo>
                    <a:pt x="1661" y="1562"/>
                  </a:lnTo>
                  <a:lnTo>
                    <a:pt x="490" y="384"/>
                  </a:lnTo>
                  <a:lnTo>
                    <a:pt x="513" y="365"/>
                  </a:lnTo>
                  <a:lnTo>
                    <a:pt x="536" y="347"/>
                  </a:lnTo>
                  <a:lnTo>
                    <a:pt x="559" y="329"/>
                  </a:lnTo>
                  <a:lnTo>
                    <a:pt x="583" y="312"/>
                  </a:lnTo>
                  <a:lnTo>
                    <a:pt x="608" y="296"/>
                  </a:lnTo>
                  <a:lnTo>
                    <a:pt x="632" y="282"/>
                  </a:lnTo>
                  <a:lnTo>
                    <a:pt x="658" y="269"/>
                  </a:lnTo>
                  <a:lnTo>
                    <a:pt x="685" y="257"/>
                  </a:lnTo>
                  <a:lnTo>
                    <a:pt x="711" y="245"/>
                  </a:lnTo>
                  <a:lnTo>
                    <a:pt x="737" y="235"/>
                  </a:lnTo>
                  <a:lnTo>
                    <a:pt x="764" y="224"/>
                  </a:lnTo>
                  <a:lnTo>
                    <a:pt x="792" y="216"/>
                  </a:lnTo>
                  <a:lnTo>
                    <a:pt x="820" y="208"/>
                  </a:lnTo>
                  <a:lnTo>
                    <a:pt x="849" y="202"/>
                  </a:lnTo>
                  <a:lnTo>
                    <a:pt x="877" y="196"/>
                  </a:lnTo>
                  <a:lnTo>
                    <a:pt x="907" y="192"/>
                  </a:lnTo>
                  <a:lnTo>
                    <a:pt x="728" y="43"/>
                  </a:lnTo>
                  <a:lnTo>
                    <a:pt x="675" y="61"/>
                  </a:lnTo>
                  <a:lnTo>
                    <a:pt x="623" y="81"/>
                  </a:lnTo>
                  <a:lnTo>
                    <a:pt x="574" y="104"/>
                  </a:lnTo>
                  <a:lnTo>
                    <a:pt x="524" y="129"/>
                  </a:lnTo>
                  <a:lnTo>
                    <a:pt x="477" y="156"/>
                  </a:lnTo>
                  <a:lnTo>
                    <a:pt x="432" y="186"/>
                  </a:lnTo>
                  <a:lnTo>
                    <a:pt x="388" y="220"/>
                  </a:lnTo>
                  <a:lnTo>
                    <a:pt x="347" y="255"/>
                  </a:lnTo>
                  <a:lnTo>
                    <a:pt x="307" y="291"/>
                  </a:lnTo>
                  <a:lnTo>
                    <a:pt x="269" y="331"/>
                  </a:lnTo>
                  <a:lnTo>
                    <a:pt x="233" y="372"/>
                  </a:lnTo>
                  <a:lnTo>
                    <a:pt x="200" y="415"/>
                  </a:lnTo>
                  <a:lnTo>
                    <a:pt x="169" y="460"/>
                  </a:lnTo>
                  <a:lnTo>
                    <a:pt x="139" y="507"/>
                  </a:lnTo>
                  <a:lnTo>
                    <a:pt x="113" y="555"/>
                  </a:lnTo>
                  <a:lnTo>
                    <a:pt x="89" y="604"/>
                  </a:lnTo>
                  <a:lnTo>
                    <a:pt x="237" y="740"/>
                  </a:lnTo>
                  <a:lnTo>
                    <a:pt x="247" y="709"/>
                  </a:lnTo>
                  <a:lnTo>
                    <a:pt x="259" y="680"/>
                  </a:lnTo>
                  <a:lnTo>
                    <a:pt x="270" y="652"/>
                  </a:lnTo>
                  <a:lnTo>
                    <a:pt x="284" y="623"/>
                  </a:lnTo>
                  <a:lnTo>
                    <a:pt x="297" y="596"/>
                  </a:lnTo>
                  <a:lnTo>
                    <a:pt x="312" y="570"/>
                  </a:lnTo>
                  <a:lnTo>
                    <a:pt x="328" y="545"/>
                  </a:lnTo>
                  <a:lnTo>
                    <a:pt x="343" y="520"/>
                  </a:lnTo>
                  <a:lnTo>
                    <a:pt x="1511" y="1692"/>
                  </a:lnTo>
                  <a:lnTo>
                    <a:pt x="1487" y="1711"/>
                  </a:lnTo>
                  <a:lnTo>
                    <a:pt x="1461" y="1729"/>
                  </a:lnTo>
                  <a:lnTo>
                    <a:pt x="1435" y="1745"/>
                  </a:lnTo>
                  <a:lnTo>
                    <a:pt x="1408" y="1761"/>
                  </a:lnTo>
                  <a:lnTo>
                    <a:pt x="1380" y="1776"/>
                  </a:lnTo>
                  <a:lnTo>
                    <a:pt x="1350" y="1789"/>
                  </a:lnTo>
                  <a:lnTo>
                    <a:pt x="1321" y="1802"/>
                  </a:lnTo>
                  <a:lnTo>
                    <a:pt x="1291" y="1812"/>
                  </a:lnTo>
                  <a:lnTo>
                    <a:pt x="1259" y="1823"/>
                  </a:lnTo>
                  <a:lnTo>
                    <a:pt x="1227" y="1831"/>
                  </a:lnTo>
                  <a:lnTo>
                    <a:pt x="1194" y="1839"/>
                  </a:lnTo>
                  <a:lnTo>
                    <a:pt x="1161" y="1845"/>
                  </a:lnTo>
                  <a:lnTo>
                    <a:pt x="1127" y="1849"/>
                  </a:lnTo>
                  <a:lnTo>
                    <a:pt x="1093" y="1852"/>
                  </a:lnTo>
                  <a:lnTo>
                    <a:pt x="1057" y="1854"/>
                  </a:lnTo>
                  <a:lnTo>
                    <a:pt x="1022" y="1855"/>
                  </a:lnTo>
                  <a:lnTo>
                    <a:pt x="979" y="1854"/>
                  </a:lnTo>
                  <a:lnTo>
                    <a:pt x="937" y="1851"/>
                  </a:lnTo>
                  <a:lnTo>
                    <a:pt x="896" y="1847"/>
                  </a:lnTo>
                  <a:lnTo>
                    <a:pt x="856" y="1840"/>
                  </a:lnTo>
                  <a:lnTo>
                    <a:pt x="817" y="1831"/>
                  </a:lnTo>
                  <a:lnTo>
                    <a:pt x="778" y="1821"/>
                  </a:lnTo>
                  <a:lnTo>
                    <a:pt x="740" y="1808"/>
                  </a:lnTo>
                  <a:lnTo>
                    <a:pt x="703" y="1794"/>
                  </a:lnTo>
                  <a:lnTo>
                    <a:pt x="667" y="1778"/>
                  </a:lnTo>
                  <a:lnTo>
                    <a:pt x="631" y="1760"/>
                  </a:lnTo>
                  <a:lnTo>
                    <a:pt x="597" y="1739"/>
                  </a:lnTo>
                  <a:lnTo>
                    <a:pt x="563" y="1717"/>
                  </a:lnTo>
                  <a:lnTo>
                    <a:pt x="530" y="1694"/>
                  </a:lnTo>
                  <a:lnTo>
                    <a:pt x="497" y="1668"/>
                  </a:lnTo>
                  <a:lnTo>
                    <a:pt x="466" y="1640"/>
                  </a:lnTo>
                  <a:lnTo>
                    <a:pt x="435" y="1610"/>
                  </a:lnTo>
                  <a:lnTo>
                    <a:pt x="406" y="1579"/>
                  </a:lnTo>
                  <a:lnTo>
                    <a:pt x="379" y="1547"/>
                  </a:lnTo>
                  <a:lnTo>
                    <a:pt x="353" y="1515"/>
                  </a:lnTo>
                  <a:lnTo>
                    <a:pt x="330" y="1481"/>
                  </a:lnTo>
                  <a:lnTo>
                    <a:pt x="308" y="1447"/>
                  </a:lnTo>
                  <a:lnTo>
                    <a:pt x="288" y="1412"/>
                  </a:lnTo>
                  <a:lnTo>
                    <a:pt x="270" y="1377"/>
                  </a:lnTo>
                  <a:lnTo>
                    <a:pt x="254" y="1340"/>
                  </a:lnTo>
                  <a:lnTo>
                    <a:pt x="240" y="1303"/>
                  </a:lnTo>
                  <a:lnTo>
                    <a:pt x="227" y="1264"/>
                  </a:lnTo>
                  <a:lnTo>
                    <a:pt x="218" y="1226"/>
                  </a:lnTo>
                  <a:lnTo>
                    <a:pt x="208" y="1186"/>
                  </a:lnTo>
                  <a:lnTo>
                    <a:pt x="202" y="1146"/>
                  </a:lnTo>
                  <a:lnTo>
                    <a:pt x="198" y="1105"/>
                  </a:lnTo>
                  <a:lnTo>
                    <a:pt x="195" y="1063"/>
                  </a:lnTo>
                  <a:lnTo>
                    <a:pt x="194" y="1020"/>
                  </a:lnTo>
                  <a:lnTo>
                    <a:pt x="196" y="959"/>
                  </a:lnTo>
                  <a:lnTo>
                    <a:pt x="201" y="898"/>
                  </a:lnTo>
                  <a:lnTo>
                    <a:pt x="210" y="839"/>
                  </a:lnTo>
                  <a:lnTo>
                    <a:pt x="224" y="783"/>
                  </a:lnTo>
                  <a:lnTo>
                    <a:pt x="204" y="770"/>
                  </a:lnTo>
                  <a:lnTo>
                    <a:pt x="184" y="756"/>
                  </a:lnTo>
                  <a:lnTo>
                    <a:pt x="163" y="744"/>
                  </a:lnTo>
                  <a:lnTo>
                    <a:pt x="143" y="730"/>
                  </a:lnTo>
                  <a:lnTo>
                    <a:pt x="122" y="717"/>
                  </a:lnTo>
                  <a:lnTo>
                    <a:pt x="102" y="704"/>
                  </a:lnTo>
                  <a:lnTo>
                    <a:pt x="81" y="690"/>
                  </a:lnTo>
                  <a:lnTo>
                    <a:pt x="60" y="677"/>
                  </a:lnTo>
                  <a:lnTo>
                    <a:pt x="46" y="718"/>
                  </a:lnTo>
                  <a:lnTo>
                    <a:pt x="33" y="760"/>
                  </a:lnTo>
                  <a:lnTo>
                    <a:pt x="24" y="801"/>
                  </a:lnTo>
                  <a:lnTo>
                    <a:pt x="16" y="845"/>
                  </a:lnTo>
                  <a:lnTo>
                    <a:pt x="8" y="888"/>
                  </a:lnTo>
                  <a:lnTo>
                    <a:pt x="4" y="933"/>
                  </a:lnTo>
                  <a:lnTo>
                    <a:pt x="1" y="978"/>
                  </a:lnTo>
                  <a:lnTo>
                    <a:pt x="0" y="1024"/>
                  </a:lnTo>
                  <a:lnTo>
                    <a:pt x="1" y="1076"/>
                  </a:lnTo>
                  <a:lnTo>
                    <a:pt x="5" y="1128"/>
                  </a:lnTo>
                  <a:lnTo>
                    <a:pt x="12" y="1179"/>
                  </a:lnTo>
                  <a:lnTo>
                    <a:pt x="21" y="1229"/>
                  </a:lnTo>
                  <a:lnTo>
                    <a:pt x="32" y="1279"/>
                  </a:lnTo>
                  <a:lnTo>
                    <a:pt x="46" y="1327"/>
                  </a:lnTo>
                  <a:lnTo>
                    <a:pt x="62" y="1374"/>
                  </a:lnTo>
                  <a:lnTo>
                    <a:pt x="80" y="1421"/>
                  </a:lnTo>
                  <a:lnTo>
                    <a:pt x="100" y="1467"/>
                  </a:lnTo>
                  <a:lnTo>
                    <a:pt x="122" y="1511"/>
                  </a:lnTo>
                  <a:lnTo>
                    <a:pt x="148" y="1554"/>
                  </a:lnTo>
                  <a:lnTo>
                    <a:pt x="174" y="1594"/>
                  </a:lnTo>
                  <a:lnTo>
                    <a:pt x="202" y="1635"/>
                  </a:lnTo>
                  <a:lnTo>
                    <a:pt x="232" y="1673"/>
                  </a:lnTo>
                  <a:lnTo>
                    <a:pt x="264" y="1711"/>
                  </a:lnTo>
                  <a:lnTo>
                    <a:pt x="298" y="1746"/>
                  </a:lnTo>
                  <a:lnTo>
                    <a:pt x="333" y="1780"/>
                  </a:lnTo>
                  <a:lnTo>
                    <a:pt x="371" y="1812"/>
                  </a:lnTo>
                  <a:lnTo>
                    <a:pt x="408" y="1843"/>
                  </a:lnTo>
                  <a:lnTo>
                    <a:pt x="448" y="1871"/>
                  </a:lnTo>
                  <a:lnTo>
                    <a:pt x="490" y="1897"/>
                  </a:lnTo>
                  <a:lnTo>
                    <a:pt x="533" y="1922"/>
                  </a:lnTo>
                  <a:lnTo>
                    <a:pt x="577" y="1945"/>
                  </a:lnTo>
                  <a:lnTo>
                    <a:pt x="622" y="1965"/>
                  </a:lnTo>
                  <a:lnTo>
                    <a:pt x="668" y="1984"/>
                  </a:lnTo>
                  <a:lnTo>
                    <a:pt x="715" y="2000"/>
                  </a:lnTo>
                  <a:lnTo>
                    <a:pt x="763" y="2014"/>
                  </a:lnTo>
                  <a:lnTo>
                    <a:pt x="812" y="2025"/>
                  </a:lnTo>
                  <a:lnTo>
                    <a:pt x="863" y="2034"/>
                  </a:lnTo>
                  <a:lnTo>
                    <a:pt x="914" y="2041"/>
                  </a:lnTo>
                  <a:lnTo>
                    <a:pt x="965" y="2045"/>
                  </a:lnTo>
                  <a:lnTo>
                    <a:pt x="1018" y="2046"/>
                  </a:lnTo>
                  <a:lnTo>
                    <a:pt x="1070" y="2045"/>
                  </a:lnTo>
                  <a:lnTo>
                    <a:pt x="1121" y="2041"/>
                  </a:lnTo>
                  <a:lnTo>
                    <a:pt x="1172" y="2034"/>
                  </a:lnTo>
                  <a:lnTo>
                    <a:pt x="1223" y="2025"/>
                  </a:lnTo>
                  <a:lnTo>
                    <a:pt x="1272" y="2014"/>
                  </a:lnTo>
                  <a:lnTo>
                    <a:pt x="1320" y="2000"/>
                  </a:lnTo>
                  <a:lnTo>
                    <a:pt x="1367" y="1984"/>
                  </a:lnTo>
                  <a:lnTo>
                    <a:pt x="1413" y="1965"/>
                  </a:lnTo>
                  <a:lnTo>
                    <a:pt x="1458" y="1945"/>
                  </a:lnTo>
                  <a:lnTo>
                    <a:pt x="1502" y="1922"/>
                  </a:lnTo>
                  <a:lnTo>
                    <a:pt x="1544" y="1897"/>
                  </a:lnTo>
                  <a:lnTo>
                    <a:pt x="1586" y="1871"/>
                  </a:lnTo>
                  <a:lnTo>
                    <a:pt x="1626" y="1843"/>
                  </a:lnTo>
                  <a:lnTo>
                    <a:pt x="1664" y="1812"/>
                  </a:lnTo>
                  <a:lnTo>
                    <a:pt x="1701" y="1780"/>
                  </a:lnTo>
                  <a:lnTo>
                    <a:pt x="1737" y="1746"/>
                  </a:lnTo>
                  <a:lnTo>
                    <a:pt x="1770" y="1711"/>
                  </a:lnTo>
                  <a:lnTo>
                    <a:pt x="1802" y="1673"/>
                  </a:lnTo>
                  <a:lnTo>
                    <a:pt x="1832" y="1635"/>
                  </a:lnTo>
                  <a:lnTo>
                    <a:pt x="1860" y="1594"/>
                  </a:lnTo>
                  <a:lnTo>
                    <a:pt x="1886" y="1554"/>
                  </a:lnTo>
                  <a:lnTo>
                    <a:pt x="1912" y="1511"/>
                  </a:lnTo>
                  <a:lnTo>
                    <a:pt x="1934" y="1467"/>
                  </a:lnTo>
                  <a:lnTo>
                    <a:pt x="1954" y="1421"/>
                  </a:lnTo>
                  <a:lnTo>
                    <a:pt x="1972" y="1374"/>
                  </a:lnTo>
                  <a:lnTo>
                    <a:pt x="1988" y="1327"/>
                  </a:lnTo>
                  <a:lnTo>
                    <a:pt x="2002" y="1279"/>
                  </a:lnTo>
                  <a:lnTo>
                    <a:pt x="2013" y="1229"/>
                  </a:lnTo>
                  <a:lnTo>
                    <a:pt x="2022" y="1179"/>
                  </a:lnTo>
                  <a:lnTo>
                    <a:pt x="2029" y="1128"/>
                  </a:lnTo>
                  <a:lnTo>
                    <a:pt x="2033" y="1076"/>
                  </a:lnTo>
                  <a:lnTo>
                    <a:pt x="2034" y="1024"/>
                  </a:lnTo>
                  <a:lnTo>
                    <a:pt x="2033" y="971"/>
                  </a:lnTo>
                  <a:lnTo>
                    <a:pt x="2029" y="919"/>
                  </a:lnTo>
                  <a:lnTo>
                    <a:pt x="2022" y="867"/>
                  </a:lnTo>
                  <a:lnTo>
                    <a:pt x="2013" y="817"/>
                  </a:lnTo>
                  <a:lnTo>
                    <a:pt x="2002" y="768"/>
                  </a:lnTo>
                  <a:lnTo>
                    <a:pt x="1988" y="719"/>
                  </a:lnTo>
                  <a:lnTo>
                    <a:pt x="1972" y="672"/>
                  </a:lnTo>
                  <a:lnTo>
                    <a:pt x="1954" y="625"/>
                  </a:lnTo>
                  <a:lnTo>
                    <a:pt x="1934" y="579"/>
                  </a:lnTo>
                  <a:lnTo>
                    <a:pt x="1912" y="535"/>
                  </a:lnTo>
                  <a:lnTo>
                    <a:pt x="1886" y="492"/>
                  </a:lnTo>
                  <a:lnTo>
                    <a:pt x="1860" y="452"/>
                  </a:lnTo>
                  <a:lnTo>
                    <a:pt x="1832" y="411"/>
                  </a:lnTo>
                  <a:lnTo>
                    <a:pt x="1802" y="372"/>
                  </a:lnTo>
                  <a:lnTo>
                    <a:pt x="1770" y="335"/>
                  </a:lnTo>
                  <a:lnTo>
                    <a:pt x="1737" y="300"/>
                  </a:lnTo>
                  <a:lnTo>
                    <a:pt x="1701" y="266"/>
                  </a:lnTo>
                  <a:lnTo>
                    <a:pt x="1664" y="234"/>
                  </a:lnTo>
                  <a:lnTo>
                    <a:pt x="1626" y="203"/>
                  </a:lnTo>
                  <a:lnTo>
                    <a:pt x="1586" y="175"/>
                  </a:lnTo>
                  <a:lnTo>
                    <a:pt x="1544" y="148"/>
                  </a:lnTo>
                  <a:lnTo>
                    <a:pt x="1502" y="124"/>
                  </a:lnTo>
                  <a:lnTo>
                    <a:pt x="1458" y="101"/>
                  </a:lnTo>
                  <a:lnTo>
                    <a:pt x="1413" y="81"/>
                  </a:lnTo>
                  <a:lnTo>
                    <a:pt x="1367" y="62"/>
                  </a:lnTo>
                  <a:lnTo>
                    <a:pt x="1320" y="46"/>
                  </a:lnTo>
                  <a:lnTo>
                    <a:pt x="1272" y="32"/>
                  </a:lnTo>
                  <a:lnTo>
                    <a:pt x="1223" y="21"/>
                  </a:lnTo>
                  <a:lnTo>
                    <a:pt x="1172" y="12"/>
                  </a:lnTo>
                  <a:lnTo>
                    <a:pt x="1121" y="5"/>
                  </a:lnTo>
                  <a:lnTo>
                    <a:pt x="1070" y="1"/>
                  </a:lnTo>
                  <a:lnTo>
                    <a:pt x="1018" y="0"/>
                  </a:lnTo>
                  <a:close/>
                </a:path>
              </a:pathLst>
            </a:custGeom>
            <a:solidFill>
              <a:srgbClr val="840000">
                <a:alpha val="38039"/>
              </a:srgbClr>
            </a:solidFill>
            <a:ln w="9525">
              <a:noFill/>
              <a:round/>
              <a:headEnd/>
              <a:tailEnd/>
            </a:ln>
          </p:spPr>
          <p:txBody>
            <a:bodyPr wrap="none" anchor="ctr"/>
            <a:lstStyle/>
            <a:p>
              <a:endParaRPr lang="en-US"/>
            </a:p>
          </p:txBody>
        </p:sp>
        <p:sp>
          <p:nvSpPr>
            <p:cNvPr id="14" name="Freeform 16"/>
            <p:cNvSpPr>
              <a:spLocks noChangeArrowheads="1"/>
            </p:cNvSpPr>
            <p:nvPr/>
          </p:nvSpPr>
          <p:spPr bwMode="auto">
            <a:xfrm>
              <a:off x="1796" y="1911"/>
              <a:ext cx="59" cy="60"/>
            </a:xfrm>
            <a:custGeom>
              <a:avLst/>
              <a:gdLst>
                <a:gd name="T0" fmla="*/ 177 w 177"/>
                <a:gd name="T1" fmla="*/ 136 h 179"/>
                <a:gd name="T2" fmla="*/ 29 w 177"/>
                <a:gd name="T3" fmla="*/ 0 h 179"/>
                <a:gd name="T4" fmla="*/ 22 w 177"/>
                <a:gd name="T5" fmla="*/ 18 h 179"/>
                <a:gd name="T6" fmla="*/ 13 w 177"/>
                <a:gd name="T7" fmla="*/ 36 h 179"/>
                <a:gd name="T8" fmla="*/ 6 w 177"/>
                <a:gd name="T9" fmla="*/ 54 h 179"/>
                <a:gd name="T10" fmla="*/ 0 w 177"/>
                <a:gd name="T11" fmla="*/ 73 h 179"/>
                <a:gd name="T12" fmla="*/ 21 w 177"/>
                <a:gd name="T13" fmla="*/ 86 h 179"/>
                <a:gd name="T14" fmla="*/ 42 w 177"/>
                <a:gd name="T15" fmla="*/ 100 h 179"/>
                <a:gd name="T16" fmla="*/ 62 w 177"/>
                <a:gd name="T17" fmla="*/ 113 h 179"/>
                <a:gd name="T18" fmla="*/ 83 w 177"/>
                <a:gd name="T19" fmla="*/ 126 h 179"/>
                <a:gd name="T20" fmla="*/ 103 w 177"/>
                <a:gd name="T21" fmla="*/ 140 h 179"/>
                <a:gd name="T22" fmla="*/ 124 w 177"/>
                <a:gd name="T23" fmla="*/ 152 h 179"/>
                <a:gd name="T24" fmla="*/ 144 w 177"/>
                <a:gd name="T25" fmla="*/ 166 h 179"/>
                <a:gd name="T26" fmla="*/ 164 w 177"/>
                <a:gd name="T27" fmla="*/ 179 h 179"/>
                <a:gd name="T28" fmla="*/ 167 w 177"/>
                <a:gd name="T29" fmla="*/ 168 h 179"/>
                <a:gd name="T30" fmla="*/ 170 w 177"/>
                <a:gd name="T31" fmla="*/ 157 h 179"/>
                <a:gd name="T32" fmla="*/ 173 w 177"/>
                <a:gd name="T33" fmla="*/ 146 h 179"/>
                <a:gd name="T34" fmla="*/ 177 w 177"/>
                <a:gd name="T35" fmla="*/ 136 h 1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7"/>
                <a:gd name="T55" fmla="*/ 0 h 179"/>
                <a:gd name="T56" fmla="*/ 177 w 177"/>
                <a:gd name="T57" fmla="*/ 179 h 17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7" h="179">
                  <a:moveTo>
                    <a:pt x="177" y="136"/>
                  </a:moveTo>
                  <a:lnTo>
                    <a:pt x="29" y="0"/>
                  </a:lnTo>
                  <a:lnTo>
                    <a:pt x="22" y="18"/>
                  </a:lnTo>
                  <a:lnTo>
                    <a:pt x="13" y="36"/>
                  </a:lnTo>
                  <a:lnTo>
                    <a:pt x="6" y="54"/>
                  </a:lnTo>
                  <a:lnTo>
                    <a:pt x="0" y="73"/>
                  </a:lnTo>
                  <a:lnTo>
                    <a:pt x="21" y="86"/>
                  </a:lnTo>
                  <a:lnTo>
                    <a:pt x="42" y="100"/>
                  </a:lnTo>
                  <a:lnTo>
                    <a:pt x="62" y="113"/>
                  </a:lnTo>
                  <a:lnTo>
                    <a:pt x="83" y="126"/>
                  </a:lnTo>
                  <a:lnTo>
                    <a:pt x="103" y="140"/>
                  </a:lnTo>
                  <a:lnTo>
                    <a:pt x="124" y="152"/>
                  </a:lnTo>
                  <a:lnTo>
                    <a:pt x="144" y="166"/>
                  </a:lnTo>
                  <a:lnTo>
                    <a:pt x="164" y="179"/>
                  </a:lnTo>
                  <a:lnTo>
                    <a:pt x="167" y="168"/>
                  </a:lnTo>
                  <a:lnTo>
                    <a:pt x="170" y="157"/>
                  </a:lnTo>
                  <a:lnTo>
                    <a:pt x="173" y="146"/>
                  </a:lnTo>
                  <a:lnTo>
                    <a:pt x="177" y="136"/>
                  </a:lnTo>
                  <a:close/>
                </a:path>
              </a:pathLst>
            </a:custGeom>
            <a:solidFill>
              <a:srgbClr val="840000">
                <a:alpha val="38039"/>
              </a:srgbClr>
            </a:solidFill>
            <a:ln w="9525">
              <a:noFill/>
              <a:round/>
              <a:headEnd/>
              <a:tailEnd/>
            </a:ln>
          </p:spPr>
          <p:txBody>
            <a:bodyPr wrap="none" anchor="ctr"/>
            <a:lstStyle/>
            <a:p>
              <a:endParaRPr lang="en-US"/>
            </a:p>
          </p:txBody>
        </p:sp>
      </p:gr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Example</a:t>
            </a:r>
            <a:endParaRPr lang="en-US" dirty="0"/>
          </a:p>
        </p:txBody>
      </p:sp>
      <p:sp>
        <p:nvSpPr>
          <p:cNvPr id="4" name="Content Placeholder 3"/>
          <p:cNvSpPr>
            <a:spLocks noGrp="1"/>
          </p:cNvSpPr>
          <p:nvPr>
            <p:ph sz="half" idx="4294967295"/>
          </p:nvPr>
        </p:nvSpPr>
        <p:spPr>
          <a:xfrm>
            <a:off x="5105400" y="784225"/>
            <a:ext cx="4038600" cy="5006975"/>
          </a:xfrm>
        </p:spPr>
        <p:txBody>
          <a:bodyPr>
            <a:normAutofit/>
          </a:bodyPr>
          <a:lstStyle/>
          <a:p>
            <a:r>
              <a:rPr lang="en-US" dirty="0" smtClean="0"/>
              <a:t>Current utilization</a:t>
            </a:r>
          </a:p>
          <a:p>
            <a:pPr lvl="1"/>
            <a:r>
              <a:rPr lang="en-US" dirty="0" smtClean="0"/>
              <a:t>1800 MHz </a:t>
            </a:r>
            <a:r>
              <a:rPr lang="en-US" dirty="0" smtClean="0">
                <a:solidFill>
                  <a:srgbClr val="FF0000"/>
                </a:solidFill>
              </a:rPr>
              <a:t>active</a:t>
            </a:r>
          </a:p>
          <a:p>
            <a:pPr lvl="1"/>
            <a:r>
              <a:rPr lang="en-US" dirty="0" smtClean="0"/>
              <a:t>1200 MHz </a:t>
            </a:r>
            <a:r>
              <a:rPr lang="en-US" dirty="0" smtClean="0">
                <a:solidFill>
                  <a:srgbClr val="00B050"/>
                </a:solidFill>
              </a:rPr>
              <a:t>idle</a:t>
            </a:r>
          </a:p>
          <a:p>
            <a:r>
              <a:rPr lang="en-US" dirty="0" smtClean="0"/>
              <a:t>Start CPU-bound VM</a:t>
            </a:r>
          </a:p>
          <a:p>
            <a:pPr lvl="1"/>
            <a:r>
              <a:rPr lang="en-US" dirty="0" smtClean="0"/>
              <a:t>600 MHz limit</a:t>
            </a:r>
          </a:p>
          <a:p>
            <a:pPr lvl="1"/>
            <a:r>
              <a:rPr lang="en-US" dirty="0" smtClean="0"/>
              <a:t>Execution throttled</a:t>
            </a:r>
          </a:p>
          <a:p>
            <a:r>
              <a:rPr lang="en-US" dirty="0" smtClean="0"/>
              <a:t>New utilization</a:t>
            </a:r>
          </a:p>
          <a:p>
            <a:pPr lvl="1"/>
            <a:r>
              <a:rPr lang="en-US" dirty="0" smtClean="0"/>
              <a:t>2400 MHz </a:t>
            </a:r>
            <a:r>
              <a:rPr lang="en-US" dirty="0" smtClean="0">
                <a:solidFill>
                  <a:srgbClr val="FF0000"/>
                </a:solidFill>
              </a:rPr>
              <a:t>active </a:t>
            </a:r>
            <a:endParaRPr lang="en-US" dirty="0" smtClean="0"/>
          </a:p>
          <a:p>
            <a:pPr lvl="1"/>
            <a:r>
              <a:rPr lang="en-US" dirty="0" smtClean="0"/>
              <a:t>  600 MHz </a:t>
            </a:r>
            <a:r>
              <a:rPr lang="en-US" dirty="0" smtClean="0">
                <a:solidFill>
                  <a:srgbClr val="00B050"/>
                </a:solidFill>
              </a:rPr>
              <a:t>idle </a:t>
            </a:r>
            <a:endParaRPr lang="en-US" dirty="0" smtClean="0"/>
          </a:p>
          <a:p>
            <a:pPr lvl="1"/>
            <a:r>
              <a:rPr lang="en-US" dirty="0" smtClean="0"/>
              <a:t>VM prevented from </a:t>
            </a:r>
            <a:br>
              <a:rPr lang="en-US" dirty="0" smtClean="0"/>
            </a:br>
            <a:r>
              <a:rPr lang="en-US" dirty="0" smtClean="0"/>
              <a:t>using idle resources</a:t>
            </a:r>
            <a:endParaRPr lang="en-US" dirty="0"/>
          </a:p>
        </p:txBody>
      </p:sp>
      <p:grpSp>
        <p:nvGrpSpPr>
          <p:cNvPr id="3" name="Group 3"/>
          <p:cNvGrpSpPr>
            <a:grpSpLocks/>
          </p:cNvGrpSpPr>
          <p:nvPr/>
        </p:nvGrpSpPr>
        <p:grpSpPr bwMode="auto">
          <a:xfrm>
            <a:off x="1295400" y="1477962"/>
            <a:ext cx="2817813" cy="4694238"/>
            <a:chOff x="816" y="768"/>
            <a:chExt cx="1775" cy="2957"/>
          </a:xfrm>
        </p:grpSpPr>
        <p:graphicFrame>
          <p:nvGraphicFramePr>
            <p:cNvPr id="20" name="Object 2"/>
            <p:cNvGraphicFramePr>
              <a:graphicFrameLocks noChangeAspect="1"/>
            </p:cNvGraphicFramePr>
            <p:nvPr/>
          </p:nvGraphicFramePr>
          <p:xfrm>
            <a:off x="1008" y="768"/>
            <a:ext cx="1584" cy="1374"/>
          </p:xfrm>
          <a:graphic>
            <a:graphicData uri="http://schemas.openxmlformats.org/presentationml/2006/ole">
              <mc:AlternateContent xmlns:mc="http://schemas.openxmlformats.org/markup-compatibility/2006">
                <mc:Choice xmlns:v="urn:schemas-microsoft-com:vml" Requires="v">
                  <p:oleObj spid="_x0000_s3086" r:id="rId3" imgW="3895725" imgH="3381248" progId="MSGraph.Chart.8">
                    <p:embed/>
                  </p:oleObj>
                </mc:Choice>
                <mc:Fallback>
                  <p:oleObj r:id="rId3" imgW="3895725" imgH="3381248" progId="MSGraph.Char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 y="768"/>
                          <a:ext cx="1584" cy="1374"/>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21" name="AutoShape 5"/>
            <p:cNvSpPr>
              <a:spLocks noChangeArrowheads="1"/>
            </p:cNvSpPr>
            <p:nvPr/>
          </p:nvSpPr>
          <p:spPr bwMode="auto">
            <a:xfrm rot="5400000">
              <a:off x="1554" y="2059"/>
              <a:ext cx="295" cy="210"/>
            </a:xfrm>
            <a:prstGeom prst="rightArrow">
              <a:avLst>
                <a:gd name="adj1" fmla="val 50000"/>
                <a:gd name="adj2" fmla="val 35119"/>
              </a:avLst>
            </a:prstGeom>
            <a:solidFill>
              <a:srgbClr val="58585A"/>
            </a:solidFill>
            <a:ln w="12600">
              <a:solidFill>
                <a:srgbClr val="6D7173"/>
              </a:solidFill>
              <a:miter lim="800000"/>
              <a:headEnd/>
              <a:tailEnd/>
            </a:ln>
          </p:spPr>
          <p:txBody>
            <a:bodyPr wrap="none" anchor="ctr"/>
            <a:lstStyle/>
            <a:p>
              <a:endParaRPr lang="en-US"/>
            </a:p>
          </p:txBody>
        </p:sp>
        <p:graphicFrame>
          <p:nvGraphicFramePr>
            <p:cNvPr id="22" name="Object 3"/>
            <p:cNvGraphicFramePr>
              <a:graphicFrameLocks noChangeAspect="1"/>
            </p:cNvGraphicFramePr>
            <p:nvPr/>
          </p:nvGraphicFramePr>
          <p:xfrm>
            <a:off x="1008" y="2352"/>
            <a:ext cx="1584" cy="1374"/>
          </p:xfrm>
          <a:graphic>
            <a:graphicData uri="http://schemas.openxmlformats.org/presentationml/2006/ole">
              <mc:AlternateContent xmlns:mc="http://schemas.openxmlformats.org/markup-compatibility/2006">
                <mc:Choice xmlns:v="urn:schemas-microsoft-com:vml" Requires="v">
                  <p:oleObj spid="_x0000_s3087" r:id="rId5" imgW="3895725" imgH="3381248" progId="MSGraph.Chart.8">
                    <p:embed/>
                  </p:oleObj>
                </mc:Choice>
                <mc:Fallback>
                  <p:oleObj r:id="rId5" imgW="3895725" imgH="3381248" progId="MSGraph.Char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2352"/>
                          <a:ext cx="1584" cy="1374"/>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pSp>
          <p:nvGrpSpPr>
            <p:cNvPr id="5" name="Group 7"/>
            <p:cNvGrpSpPr>
              <a:grpSpLocks/>
            </p:cNvGrpSpPr>
            <p:nvPr/>
          </p:nvGrpSpPr>
          <p:grpSpPr bwMode="auto">
            <a:xfrm>
              <a:off x="816" y="1854"/>
              <a:ext cx="384" cy="384"/>
              <a:chOff x="816" y="1854"/>
              <a:chExt cx="384" cy="384"/>
            </a:xfrm>
          </p:grpSpPr>
          <p:sp>
            <p:nvSpPr>
              <p:cNvPr id="24" name="Rectangle 8"/>
              <p:cNvSpPr>
                <a:spLocks noChangeArrowheads="1"/>
              </p:cNvSpPr>
              <p:nvPr/>
            </p:nvSpPr>
            <p:spPr bwMode="auto">
              <a:xfrm>
                <a:off x="816" y="1854"/>
                <a:ext cx="384" cy="384"/>
              </a:xfrm>
              <a:prstGeom prst="rect">
                <a:avLst/>
              </a:prstGeom>
              <a:solidFill>
                <a:srgbClr val="99CCFF"/>
              </a:solidFill>
              <a:ln w="9360">
                <a:solidFill>
                  <a:srgbClr val="99CCFF"/>
                </a:solidFill>
                <a:miter lim="800000"/>
                <a:headEnd/>
                <a:tailEnd/>
              </a:ln>
            </p:spPr>
            <p:txBody>
              <a:bodyPr wrap="none" anchor="ctr"/>
              <a:lstStyle/>
              <a:p>
                <a:endParaRPr lang="en-US"/>
              </a:p>
            </p:txBody>
          </p:sp>
          <p:sp>
            <p:nvSpPr>
              <p:cNvPr id="25" name="Text Box 9"/>
              <p:cNvSpPr txBox="1">
                <a:spLocks noChangeArrowheads="1"/>
              </p:cNvSpPr>
              <p:nvPr/>
            </p:nvSpPr>
            <p:spPr bwMode="auto">
              <a:xfrm>
                <a:off x="842" y="1917"/>
                <a:ext cx="330" cy="232"/>
              </a:xfrm>
              <a:prstGeom prst="rect">
                <a:avLst/>
              </a:prstGeom>
              <a:noFill/>
              <a:ln w="9525">
                <a:noFill/>
                <a:round/>
                <a:headEnd/>
                <a:tailEnd/>
              </a:ln>
              <a:effectLst/>
            </p:spPr>
            <p:txBody>
              <a:bodyPr wrap="none" lIns="90000" tIns="46800" rIns="90000" bIns="46800">
                <a:spAutoFit/>
              </a:bodyPr>
              <a:lstStyle/>
              <a:p>
                <a:pPr algn="ctr">
                  <a:buClr>
                    <a:srgbClr val="58585A"/>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58585A"/>
                    </a:solidFill>
                    <a:effectLst>
                      <a:outerShdw blurRad="38100" dist="38100" dir="2700000" algn="tl">
                        <a:srgbClr val="C0C0C0"/>
                      </a:outerShdw>
                    </a:effectLst>
                    <a:latin typeface="Arial" charset="0"/>
                  </a:rPr>
                  <a:t>VM</a:t>
                </a:r>
              </a:p>
            </p:txBody>
          </p:sp>
        </p:grpSp>
      </p:gr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VMware Resource Pools</a:t>
            </a:r>
            <a:endParaRPr lang="en-US" dirty="0"/>
          </a:p>
        </p:txBody>
      </p:sp>
      <p:sp>
        <p:nvSpPr>
          <p:cNvPr id="3" name="Content Placeholder 2"/>
          <p:cNvSpPr>
            <a:spLocks noGrp="1"/>
          </p:cNvSpPr>
          <p:nvPr>
            <p:ph type="body" sz="quarter" idx="13"/>
          </p:nvPr>
        </p:nvSpPr>
        <p:spPr/>
        <p:txBody>
          <a:bodyPr/>
          <a:lstStyle/>
          <a:p>
            <a:r>
              <a:rPr lang="en-US" dirty="0" smtClean="0"/>
              <a:t>Motivation</a:t>
            </a:r>
          </a:p>
          <a:p>
            <a:pPr lvl="1"/>
            <a:r>
              <a:rPr lang="en-US" dirty="0" smtClean="0"/>
              <a:t>Allocate aggregate resources for sets of VMs</a:t>
            </a:r>
          </a:p>
          <a:p>
            <a:pPr lvl="1"/>
            <a:r>
              <a:rPr lang="en-US" dirty="0" smtClean="0"/>
              <a:t>Isolation between pools, sharing within pools</a:t>
            </a:r>
          </a:p>
          <a:p>
            <a:pPr lvl="1"/>
            <a:r>
              <a:rPr lang="en-US" dirty="0" smtClean="0"/>
              <a:t>Flexible hierarchical organization</a:t>
            </a:r>
          </a:p>
          <a:p>
            <a:pPr lvl="1"/>
            <a:r>
              <a:rPr lang="en-US" dirty="0" smtClean="0"/>
              <a:t>Access control and delegation</a:t>
            </a:r>
          </a:p>
          <a:p>
            <a:r>
              <a:rPr lang="en-US" dirty="0" smtClean="0"/>
              <a:t>What is a resource pool?</a:t>
            </a:r>
          </a:p>
          <a:p>
            <a:pPr lvl="1"/>
            <a:r>
              <a:rPr lang="en-US" dirty="0" smtClean="0"/>
              <a:t>Named object with permissions</a:t>
            </a:r>
          </a:p>
          <a:p>
            <a:pPr lvl="1"/>
            <a:r>
              <a:rPr lang="en-US" dirty="0" smtClean="0"/>
              <a:t>Reservation, limit, and shares for each resource</a:t>
            </a:r>
          </a:p>
          <a:p>
            <a:pPr lvl="1"/>
            <a:r>
              <a:rPr lang="en-US" dirty="0" smtClean="0"/>
              <a:t>Parent pool, child pools, VMs</a:t>
            </a:r>
            <a:endParaRPr lang="en-US" dirty="0"/>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Pools Example</a:t>
            </a:r>
            <a:endParaRPr lang="en-US" dirty="0"/>
          </a:p>
        </p:txBody>
      </p:sp>
      <p:sp>
        <p:nvSpPr>
          <p:cNvPr id="4" name="Content Placeholder 3"/>
          <p:cNvSpPr>
            <a:spLocks noGrp="1"/>
          </p:cNvSpPr>
          <p:nvPr>
            <p:ph sz="half" idx="4294967295"/>
          </p:nvPr>
        </p:nvSpPr>
        <p:spPr>
          <a:xfrm>
            <a:off x="5105400" y="1600200"/>
            <a:ext cx="4038600" cy="2514600"/>
          </a:xfrm>
        </p:spPr>
        <p:txBody>
          <a:bodyPr>
            <a:noAutofit/>
          </a:bodyPr>
          <a:lstStyle/>
          <a:p>
            <a:r>
              <a:rPr lang="en-US" b="0" dirty="0" smtClean="0"/>
              <a:t>Admin manages users</a:t>
            </a:r>
          </a:p>
          <a:p>
            <a:r>
              <a:rPr lang="en-US" b="0" dirty="0" smtClean="0"/>
              <a:t>Policy: Alice’s share is</a:t>
            </a:r>
            <a:br>
              <a:rPr lang="en-US" b="0" dirty="0" smtClean="0"/>
            </a:br>
            <a:r>
              <a:rPr lang="en-US" b="0" dirty="0" smtClean="0"/>
              <a:t>50% more than Bob’s</a:t>
            </a:r>
          </a:p>
          <a:p>
            <a:r>
              <a:rPr lang="en-US" b="0" dirty="0" smtClean="0"/>
              <a:t>Users manage own VMs</a:t>
            </a:r>
          </a:p>
          <a:p>
            <a:r>
              <a:rPr lang="en-US" b="0" dirty="0" smtClean="0"/>
              <a:t>Not shown: </a:t>
            </a:r>
            <a:r>
              <a:rPr lang="en-US" b="0" dirty="0" err="1" smtClean="0"/>
              <a:t>resvs</a:t>
            </a:r>
            <a:r>
              <a:rPr lang="en-US" b="0" dirty="0" smtClean="0"/>
              <a:t>, limits</a:t>
            </a:r>
          </a:p>
          <a:p>
            <a:r>
              <a:rPr lang="en-US" b="0" dirty="0" smtClean="0"/>
              <a:t>VM allocations:</a:t>
            </a:r>
            <a:endParaRPr lang="en-US" sz="2800" b="0" dirty="0"/>
          </a:p>
        </p:txBody>
      </p:sp>
      <p:grpSp>
        <p:nvGrpSpPr>
          <p:cNvPr id="3" name="Group 29"/>
          <p:cNvGrpSpPr>
            <a:grpSpLocks/>
          </p:cNvGrpSpPr>
          <p:nvPr/>
        </p:nvGrpSpPr>
        <p:grpSpPr bwMode="auto">
          <a:xfrm>
            <a:off x="6097587" y="4175125"/>
            <a:ext cx="2208213" cy="1920875"/>
            <a:chOff x="3840" y="2341"/>
            <a:chExt cx="1391" cy="1210"/>
          </a:xfrm>
        </p:grpSpPr>
        <p:sp>
          <p:nvSpPr>
            <p:cNvPr id="37" name="AutoShape 30"/>
            <p:cNvSpPr>
              <a:spLocks noChangeArrowheads="1"/>
            </p:cNvSpPr>
            <p:nvPr/>
          </p:nvSpPr>
          <p:spPr bwMode="auto">
            <a:xfrm>
              <a:off x="3840" y="2341"/>
              <a:ext cx="1392" cy="1211"/>
            </a:xfrm>
            <a:prstGeom prst="roundRect">
              <a:avLst>
                <a:gd name="adj" fmla="val 79"/>
              </a:avLst>
            </a:prstGeom>
            <a:noFill/>
            <a:ln w="9525">
              <a:noFill/>
              <a:round/>
              <a:headEnd/>
              <a:tailEnd/>
            </a:ln>
          </p:spPr>
          <p:txBody>
            <a:bodyPr wrap="none" anchor="ctr"/>
            <a:lstStyle/>
            <a:p>
              <a:endParaRPr lang="en-US"/>
            </a:p>
          </p:txBody>
        </p:sp>
        <p:sp>
          <p:nvSpPr>
            <p:cNvPr id="38" name="Freeform 31"/>
            <p:cNvSpPr>
              <a:spLocks noChangeArrowheads="1"/>
            </p:cNvSpPr>
            <p:nvPr/>
          </p:nvSpPr>
          <p:spPr bwMode="auto">
            <a:xfrm>
              <a:off x="4054" y="2863"/>
              <a:ext cx="538" cy="402"/>
            </a:xfrm>
            <a:custGeom>
              <a:avLst/>
              <a:gdLst>
                <a:gd name="T0" fmla="*/ 0 w 158"/>
                <a:gd name="T1" fmla="*/ 3 h 118"/>
                <a:gd name="T2" fmla="*/ 118 w 158"/>
                <a:gd name="T3" fmla="*/ 118 h 118"/>
                <a:gd name="T4" fmla="*/ 158 w 158"/>
                <a:gd name="T5" fmla="*/ 112 h 118"/>
                <a:gd name="T6" fmla="*/ 118 w 158"/>
                <a:gd name="T7" fmla="*/ 0 h 118"/>
                <a:gd name="T8" fmla="*/ 0 w 158"/>
                <a:gd name="T9" fmla="*/ 3 h 118"/>
                <a:gd name="T10" fmla="*/ 0 60000 65536"/>
                <a:gd name="T11" fmla="*/ 0 60000 65536"/>
                <a:gd name="T12" fmla="*/ 0 60000 65536"/>
                <a:gd name="T13" fmla="*/ 0 60000 65536"/>
                <a:gd name="T14" fmla="*/ 0 60000 65536"/>
                <a:gd name="T15" fmla="*/ 0 w 158"/>
                <a:gd name="T16" fmla="*/ 0 h 118"/>
                <a:gd name="T17" fmla="*/ 158 w 158"/>
                <a:gd name="T18" fmla="*/ 118 h 118"/>
              </a:gdLst>
              <a:ahLst/>
              <a:cxnLst>
                <a:cxn ang="T10">
                  <a:pos x="T0" y="T1"/>
                </a:cxn>
                <a:cxn ang="T11">
                  <a:pos x="T2" y="T3"/>
                </a:cxn>
                <a:cxn ang="T12">
                  <a:pos x="T4" y="T5"/>
                </a:cxn>
                <a:cxn ang="T13">
                  <a:pos x="T6" y="T7"/>
                </a:cxn>
                <a:cxn ang="T14">
                  <a:pos x="T8" y="T9"/>
                </a:cxn>
              </a:cxnLst>
              <a:rect l="T15" t="T16" r="T17" b="T18"/>
              <a:pathLst>
                <a:path w="158" h="118">
                  <a:moveTo>
                    <a:pt x="0" y="3"/>
                  </a:moveTo>
                  <a:cubicBezTo>
                    <a:pt x="1" y="68"/>
                    <a:pt x="54" y="118"/>
                    <a:pt x="118" y="118"/>
                  </a:cubicBezTo>
                  <a:cubicBezTo>
                    <a:pt x="132" y="118"/>
                    <a:pt x="145" y="116"/>
                    <a:pt x="158" y="112"/>
                  </a:cubicBezTo>
                  <a:lnTo>
                    <a:pt x="118" y="0"/>
                  </a:lnTo>
                  <a:lnTo>
                    <a:pt x="0" y="3"/>
                  </a:lnTo>
                  <a:close/>
                </a:path>
              </a:pathLst>
            </a:custGeom>
            <a:solidFill>
              <a:srgbClr val="FFCC00"/>
            </a:solidFill>
            <a:ln w="4680">
              <a:solidFill>
                <a:srgbClr val="FFFFFF"/>
              </a:solidFill>
              <a:round/>
              <a:headEnd/>
              <a:tailEnd/>
            </a:ln>
          </p:spPr>
          <p:txBody>
            <a:bodyPr wrap="none" anchor="ctr"/>
            <a:lstStyle/>
            <a:p>
              <a:endParaRPr lang="en-US"/>
            </a:p>
          </p:txBody>
        </p:sp>
        <p:sp>
          <p:nvSpPr>
            <p:cNvPr id="39" name="Freeform 32"/>
            <p:cNvSpPr>
              <a:spLocks noChangeArrowheads="1"/>
            </p:cNvSpPr>
            <p:nvPr/>
          </p:nvSpPr>
          <p:spPr bwMode="auto">
            <a:xfrm>
              <a:off x="4051" y="2460"/>
              <a:ext cx="517" cy="413"/>
            </a:xfrm>
            <a:custGeom>
              <a:avLst/>
              <a:gdLst>
                <a:gd name="T0" fmla="*/ 152 w 152"/>
                <a:gd name="T1" fmla="*/ 4 h 121"/>
                <a:gd name="T2" fmla="*/ 119 w 152"/>
                <a:gd name="T3" fmla="*/ 0 h 121"/>
                <a:gd name="T4" fmla="*/ 1 w 152"/>
                <a:gd name="T5" fmla="*/ 118 h 121"/>
                <a:gd name="T6" fmla="*/ 1 w 152"/>
                <a:gd name="T7" fmla="*/ 121 h 121"/>
                <a:gd name="T8" fmla="*/ 119 w 152"/>
                <a:gd name="T9" fmla="*/ 118 h 121"/>
                <a:gd name="T10" fmla="*/ 152 w 152"/>
                <a:gd name="T11" fmla="*/ 4 h 121"/>
                <a:gd name="T12" fmla="*/ 0 60000 65536"/>
                <a:gd name="T13" fmla="*/ 0 60000 65536"/>
                <a:gd name="T14" fmla="*/ 0 60000 65536"/>
                <a:gd name="T15" fmla="*/ 0 60000 65536"/>
                <a:gd name="T16" fmla="*/ 0 60000 65536"/>
                <a:gd name="T17" fmla="*/ 0 60000 65536"/>
                <a:gd name="T18" fmla="*/ 0 w 152"/>
                <a:gd name="T19" fmla="*/ 0 h 121"/>
                <a:gd name="T20" fmla="*/ 152 w 152"/>
                <a:gd name="T21" fmla="*/ 121 h 121"/>
              </a:gdLst>
              <a:ahLst/>
              <a:cxnLst>
                <a:cxn ang="T12">
                  <a:pos x="T0" y="T1"/>
                </a:cxn>
                <a:cxn ang="T13">
                  <a:pos x="T2" y="T3"/>
                </a:cxn>
                <a:cxn ang="T14">
                  <a:pos x="T4" y="T5"/>
                </a:cxn>
                <a:cxn ang="T15">
                  <a:pos x="T6" y="T7"/>
                </a:cxn>
                <a:cxn ang="T16">
                  <a:pos x="T8" y="T9"/>
                </a:cxn>
                <a:cxn ang="T17">
                  <a:pos x="T10" y="T11"/>
                </a:cxn>
              </a:cxnLst>
              <a:rect l="T18" t="T19" r="T20" b="T21"/>
              <a:pathLst>
                <a:path w="152" h="121">
                  <a:moveTo>
                    <a:pt x="152" y="4"/>
                  </a:moveTo>
                  <a:cubicBezTo>
                    <a:pt x="141" y="1"/>
                    <a:pt x="130" y="0"/>
                    <a:pt x="119" y="0"/>
                  </a:cubicBezTo>
                  <a:cubicBezTo>
                    <a:pt x="54" y="0"/>
                    <a:pt x="1" y="53"/>
                    <a:pt x="1" y="118"/>
                  </a:cubicBezTo>
                  <a:cubicBezTo>
                    <a:pt x="0" y="119"/>
                    <a:pt x="1" y="120"/>
                    <a:pt x="1" y="121"/>
                  </a:cubicBezTo>
                  <a:lnTo>
                    <a:pt x="119" y="118"/>
                  </a:lnTo>
                  <a:lnTo>
                    <a:pt x="152" y="4"/>
                  </a:lnTo>
                  <a:close/>
                </a:path>
              </a:pathLst>
            </a:custGeom>
            <a:solidFill>
              <a:srgbClr val="487DAE"/>
            </a:solidFill>
            <a:ln w="4680">
              <a:solidFill>
                <a:srgbClr val="FFFFFF"/>
              </a:solidFill>
              <a:round/>
              <a:headEnd/>
              <a:tailEnd/>
            </a:ln>
          </p:spPr>
          <p:txBody>
            <a:bodyPr wrap="none" anchor="ctr"/>
            <a:lstStyle/>
            <a:p>
              <a:endParaRPr lang="en-US"/>
            </a:p>
          </p:txBody>
        </p:sp>
        <p:sp>
          <p:nvSpPr>
            <p:cNvPr id="40" name="Freeform 33"/>
            <p:cNvSpPr>
              <a:spLocks noChangeArrowheads="1"/>
            </p:cNvSpPr>
            <p:nvPr/>
          </p:nvSpPr>
          <p:spPr bwMode="auto">
            <a:xfrm>
              <a:off x="4456" y="2474"/>
              <a:ext cx="405" cy="771"/>
            </a:xfrm>
            <a:custGeom>
              <a:avLst/>
              <a:gdLst>
                <a:gd name="T0" fmla="*/ 40 w 119"/>
                <a:gd name="T1" fmla="*/ 226 h 226"/>
                <a:gd name="T2" fmla="*/ 119 w 119"/>
                <a:gd name="T3" fmla="*/ 114 h 226"/>
                <a:gd name="T4" fmla="*/ 33 w 119"/>
                <a:gd name="T5" fmla="*/ 0 h 226"/>
                <a:gd name="T6" fmla="*/ 0 w 119"/>
                <a:gd name="T7" fmla="*/ 114 h 226"/>
                <a:gd name="T8" fmla="*/ 40 w 119"/>
                <a:gd name="T9" fmla="*/ 226 h 226"/>
                <a:gd name="T10" fmla="*/ 0 60000 65536"/>
                <a:gd name="T11" fmla="*/ 0 60000 65536"/>
                <a:gd name="T12" fmla="*/ 0 60000 65536"/>
                <a:gd name="T13" fmla="*/ 0 60000 65536"/>
                <a:gd name="T14" fmla="*/ 0 60000 65536"/>
                <a:gd name="T15" fmla="*/ 0 w 119"/>
                <a:gd name="T16" fmla="*/ 0 h 226"/>
                <a:gd name="T17" fmla="*/ 119 w 119"/>
                <a:gd name="T18" fmla="*/ 226 h 226"/>
              </a:gdLst>
              <a:ahLst/>
              <a:cxnLst>
                <a:cxn ang="T10">
                  <a:pos x="T0" y="T1"/>
                </a:cxn>
                <a:cxn ang="T11">
                  <a:pos x="T2" y="T3"/>
                </a:cxn>
                <a:cxn ang="T12">
                  <a:pos x="T4" y="T5"/>
                </a:cxn>
                <a:cxn ang="T13">
                  <a:pos x="T6" y="T7"/>
                </a:cxn>
                <a:cxn ang="T14">
                  <a:pos x="T8" y="T9"/>
                </a:cxn>
              </a:cxnLst>
              <a:rect l="T15" t="T16" r="T17" b="T18"/>
              <a:pathLst>
                <a:path w="119" h="226">
                  <a:moveTo>
                    <a:pt x="40" y="226"/>
                  </a:moveTo>
                  <a:cubicBezTo>
                    <a:pt x="87" y="209"/>
                    <a:pt x="119" y="164"/>
                    <a:pt x="119" y="114"/>
                  </a:cubicBezTo>
                  <a:cubicBezTo>
                    <a:pt x="119" y="61"/>
                    <a:pt x="83" y="15"/>
                    <a:pt x="33" y="0"/>
                  </a:cubicBezTo>
                  <a:lnTo>
                    <a:pt x="0" y="114"/>
                  </a:lnTo>
                  <a:lnTo>
                    <a:pt x="40" y="226"/>
                  </a:lnTo>
                  <a:close/>
                </a:path>
              </a:pathLst>
            </a:custGeom>
            <a:solidFill>
              <a:srgbClr val="6D7173"/>
            </a:solidFill>
            <a:ln w="4680">
              <a:solidFill>
                <a:srgbClr val="FFFFFF"/>
              </a:solidFill>
              <a:round/>
              <a:headEnd/>
              <a:tailEnd/>
            </a:ln>
          </p:spPr>
          <p:txBody>
            <a:bodyPr wrap="none" anchor="ctr"/>
            <a:lstStyle/>
            <a:p>
              <a:endParaRPr lang="en-US"/>
            </a:p>
          </p:txBody>
        </p:sp>
        <p:sp>
          <p:nvSpPr>
            <p:cNvPr id="41" name="Rectangle 34"/>
            <p:cNvSpPr>
              <a:spLocks noChangeArrowheads="1"/>
            </p:cNvSpPr>
            <p:nvPr/>
          </p:nvSpPr>
          <p:spPr bwMode="auto">
            <a:xfrm>
              <a:off x="4094" y="3238"/>
              <a:ext cx="160" cy="96"/>
            </a:xfrm>
            <a:prstGeom prst="rect">
              <a:avLst/>
            </a:prstGeom>
            <a:noFill/>
            <a:ln w="9525">
              <a:noFill/>
              <a:round/>
              <a:headEnd/>
              <a:tailEnd/>
            </a:ln>
          </p:spPr>
          <p:txBody>
            <a:bodyPr wrap="none" lIns="0" tIns="0" rIns="0" bIns="0">
              <a:spAutoFit/>
            </a:bodyPr>
            <a:lstStyle/>
            <a:p>
              <a:pPr algn="ctr">
                <a:buClr>
                  <a:srgbClr val="58585A"/>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58585A"/>
                  </a:solidFill>
                  <a:latin typeface="Arial" charset="0"/>
                </a:rPr>
                <a:t>30%</a:t>
              </a:r>
            </a:p>
          </p:txBody>
        </p:sp>
        <p:sp>
          <p:nvSpPr>
            <p:cNvPr id="42" name="Rectangle 35"/>
            <p:cNvSpPr>
              <a:spLocks noChangeArrowheads="1"/>
            </p:cNvSpPr>
            <p:nvPr/>
          </p:nvSpPr>
          <p:spPr bwMode="auto">
            <a:xfrm>
              <a:off x="4073" y="2416"/>
              <a:ext cx="160" cy="96"/>
            </a:xfrm>
            <a:prstGeom prst="rect">
              <a:avLst/>
            </a:prstGeom>
            <a:noFill/>
            <a:ln w="9525">
              <a:noFill/>
              <a:round/>
              <a:headEnd/>
              <a:tailEnd/>
            </a:ln>
          </p:spPr>
          <p:txBody>
            <a:bodyPr wrap="none" lIns="0" tIns="0" rIns="0" bIns="0">
              <a:spAutoFit/>
            </a:bodyPr>
            <a:lstStyle/>
            <a:p>
              <a:pPr algn="ctr">
                <a:buClr>
                  <a:srgbClr val="58585A"/>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58585A"/>
                  </a:solidFill>
                  <a:latin typeface="Arial" charset="0"/>
                </a:rPr>
                <a:t>30%</a:t>
              </a:r>
            </a:p>
          </p:txBody>
        </p:sp>
        <p:sp>
          <p:nvSpPr>
            <p:cNvPr id="43" name="Rectangle 36"/>
            <p:cNvSpPr>
              <a:spLocks noChangeArrowheads="1"/>
            </p:cNvSpPr>
            <p:nvPr/>
          </p:nvSpPr>
          <p:spPr bwMode="auto">
            <a:xfrm>
              <a:off x="4917" y="2802"/>
              <a:ext cx="160" cy="96"/>
            </a:xfrm>
            <a:prstGeom prst="rect">
              <a:avLst/>
            </a:prstGeom>
            <a:noFill/>
            <a:ln w="9525">
              <a:noFill/>
              <a:round/>
              <a:headEnd/>
              <a:tailEnd/>
            </a:ln>
          </p:spPr>
          <p:txBody>
            <a:bodyPr wrap="none" lIns="0" tIns="0" rIns="0" bIns="0">
              <a:spAutoFit/>
            </a:bodyPr>
            <a:lstStyle/>
            <a:p>
              <a:pPr algn="ctr">
                <a:buClr>
                  <a:srgbClr val="58585A"/>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58585A"/>
                  </a:solidFill>
                  <a:latin typeface="Arial" charset="0"/>
                </a:rPr>
                <a:t>40%</a:t>
              </a:r>
            </a:p>
          </p:txBody>
        </p:sp>
      </p:grpSp>
      <p:grpSp>
        <p:nvGrpSpPr>
          <p:cNvPr id="5" name="Group 3"/>
          <p:cNvGrpSpPr>
            <a:grpSpLocks/>
          </p:cNvGrpSpPr>
          <p:nvPr/>
        </p:nvGrpSpPr>
        <p:grpSpPr bwMode="auto">
          <a:xfrm>
            <a:off x="533400" y="1676400"/>
            <a:ext cx="4217988" cy="3557588"/>
            <a:chOff x="480" y="1056"/>
            <a:chExt cx="2657" cy="2241"/>
          </a:xfrm>
        </p:grpSpPr>
        <p:sp>
          <p:nvSpPr>
            <p:cNvPr id="46" name="Oval 4"/>
            <p:cNvSpPr>
              <a:spLocks noChangeArrowheads="1"/>
            </p:cNvSpPr>
            <p:nvPr/>
          </p:nvSpPr>
          <p:spPr bwMode="auto">
            <a:xfrm>
              <a:off x="2304" y="2777"/>
              <a:ext cx="528" cy="521"/>
            </a:xfrm>
            <a:prstGeom prst="ellipse">
              <a:avLst/>
            </a:prstGeom>
            <a:solidFill>
              <a:srgbClr val="666666"/>
            </a:solidFill>
            <a:ln w="9525">
              <a:noFill/>
              <a:round/>
              <a:headEnd/>
              <a:tailEnd/>
            </a:ln>
          </p:spPr>
          <p:txBody>
            <a:bodyPr wrap="none" anchor="ctr"/>
            <a:lstStyle/>
            <a:p>
              <a:endParaRPr lang="en-US"/>
            </a:p>
          </p:txBody>
        </p:sp>
        <p:sp>
          <p:nvSpPr>
            <p:cNvPr id="47" name="Oval 5"/>
            <p:cNvSpPr>
              <a:spLocks noChangeArrowheads="1"/>
            </p:cNvSpPr>
            <p:nvPr/>
          </p:nvSpPr>
          <p:spPr bwMode="auto">
            <a:xfrm>
              <a:off x="2610" y="1909"/>
              <a:ext cx="528" cy="521"/>
            </a:xfrm>
            <a:prstGeom prst="ellipse">
              <a:avLst/>
            </a:prstGeom>
            <a:solidFill>
              <a:srgbClr val="669B1F"/>
            </a:solidFill>
            <a:ln w="9525">
              <a:noFill/>
              <a:round/>
              <a:headEnd/>
              <a:tailEnd/>
            </a:ln>
          </p:spPr>
          <p:txBody>
            <a:bodyPr wrap="none" anchor="ctr"/>
            <a:lstStyle/>
            <a:p>
              <a:endParaRPr lang="en-US"/>
            </a:p>
          </p:txBody>
        </p:sp>
        <p:sp>
          <p:nvSpPr>
            <p:cNvPr id="48" name="Text Box 6"/>
            <p:cNvSpPr txBox="1">
              <a:spLocks noChangeArrowheads="1"/>
            </p:cNvSpPr>
            <p:nvPr/>
          </p:nvSpPr>
          <p:spPr bwMode="auto">
            <a:xfrm>
              <a:off x="2704" y="2009"/>
              <a:ext cx="361" cy="212"/>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Bob</a:t>
              </a:r>
            </a:p>
          </p:txBody>
        </p:sp>
        <p:sp>
          <p:nvSpPr>
            <p:cNvPr id="49" name="Rectangle 7"/>
            <p:cNvSpPr>
              <a:spLocks noChangeArrowheads="1"/>
            </p:cNvSpPr>
            <p:nvPr/>
          </p:nvSpPr>
          <p:spPr bwMode="auto">
            <a:xfrm>
              <a:off x="2448" y="1808"/>
              <a:ext cx="492" cy="159"/>
            </a:xfrm>
            <a:prstGeom prst="rect">
              <a:avLst/>
            </a:prstGeom>
            <a:solidFill>
              <a:srgbClr val="D0CE9E"/>
            </a:solidFill>
            <a:ln w="12600">
              <a:solidFill>
                <a:srgbClr val="BDBA75"/>
              </a:solidFill>
              <a:miter lim="800000"/>
              <a:headEnd/>
              <a:tailEnd/>
            </a:ln>
          </p:spPr>
          <p:txBody>
            <a:bodyPr wrap="none" anchor="ctr"/>
            <a:lstStyle/>
            <a:p>
              <a:endParaRPr lang="en-US"/>
            </a:p>
          </p:txBody>
        </p:sp>
        <p:sp>
          <p:nvSpPr>
            <p:cNvPr id="50" name="Text Box 8"/>
            <p:cNvSpPr txBox="1">
              <a:spLocks noChangeArrowheads="1"/>
            </p:cNvSpPr>
            <p:nvPr/>
          </p:nvSpPr>
          <p:spPr bwMode="auto">
            <a:xfrm>
              <a:off x="2424" y="1805"/>
              <a:ext cx="600" cy="174"/>
            </a:xfrm>
            <a:prstGeom prst="rect">
              <a:avLst/>
            </a:prstGeom>
            <a:solidFill>
              <a:srgbClr val="B2B181"/>
            </a:solid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200 Admin</a:t>
              </a:r>
            </a:p>
          </p:txBody>
        </p:sp>
        <p:sp>
          <p:nvSpPr>
            <p:cNvPr id="51" name="Oval 9"/>
            <p:cNvSpPr>
              <a:spLocks noChangeArrowheads="1"/>
            </p:cNvSpPr>
            <p:nvPr/>
          </p:nvSpPr>
          <p:spPr bwMode="auto">
            <a:xfrm>
              <a:off x="1751" y="1056"/>
              <a:ext cx="528" cy="521"/>
            </a:xfrm>
            <a:prstGeom prst="ellipse">
              <a:avLst/>
            </a:prstGeom>
            <a:solidFill>
              <a:srgbClr val="B2B181"/>
            </a:solidFill>
            <a:ln w="9525">
              <a:noFill/>
              <a:round/>
              <a:headEnd/>
              <a:tailEnd/>
            </a:ln>
          </p:spPr>
          <p:txBody>
            <a:bodyPr wrap="none" anchor="ctr"/>
            <a:lstStyle/>
            <a:p>
              <a:endParaRPr lang="en-US"/>
            </a:p>
          </p:txBody>
        </p:sp>
        <p:sp>
          <p:nvSpPr>
            <p:cNvPr id="52" name="Text Box 10"/>
            <p:cNvSpPr txBox="1">
              <a:spLocks noChangeArrowheads="1"/>
            </p:cNvSpPr>
            <p:nvPr/>
          </p:nvSpPr>
          <p:spPr bwMode="auto">
            <a:xfrm>
              <a:off x="1760" y="1148"/>
              <a:ext cx="116" cy="212"/>
            </a:xfrm>
            <a:prstGeom prst="rect">
              <a:avLst/>
            </a:prstGeom>
            <a:noFill/>
            <a:ln w="9525">
              <a:noFill/>
              <a:round/>
              <a:headEnd/>
              <a:tailEnd/>
            </a:ln>
          </p:spPr>
          <p:txBody>
            <a:bodyPr wrap="none" anchor="ctr"/>
            <a:lstStyle/>
            <a:p>
              <a:endParaRPr lang="en-US"/>
            </a:p>
          </p:txBody>
        </p:sp>
        <p:sp>
          <p:nvSpPr>
            <p:cNvPr id="53" name="Oval 11"/>
            <p:cNvSpPr>
              <a:spLocks noChangeArrowheads="1"/>
            </p:cNvSpPr>
            <p:nvPr/>
          </p:nvSpPr>
          <p:spPr bwMode="auto">
            <a:xfrm>
              <a:off x="1421" y="2777"/>
              <a:ext cx="528" cy="521"/>
            </a:xfrm>
            <a:prstGeom prst="ellipse">
              <a:avLst/>
            </a:prstGeom>
            <a:solidFill>
              <a:srgbClr val="FFCC00"/>
            </a:solidFill>
            <a:ln w="9525">
              <a:noFill/>
              <a:round/>
              <a:headEnd/>
              <a:tailEnd/>
            </a:ln>
          </p:spPr>
          <p:txBody>
            <a:bodyPr wrap="none" anchor="ctr"/>
            <a:lstStyle/>
            <a:p>
              <a:endParaRPr lang="en-US"/>
            </a:p>
          </p:txBody>
        </p:sp>
        <p:sp>
          <p:nvSpPr>
            <p:cNvPr id="54" name="Oval 12"/>
            <p:cNvSpPr>
              <a:spLocks noChangeArrowheads="1"/>
            </p:cNvSpPr>
            <p:nvPr/>
          </p:nvSpPr>
          <p:spPr bwMode="auto">
            <a:xfrm>
              <a:off x="687" y="2777"/>
              <a:ext cx="529" cy="521"/>
            </a:xfrm>
            <a:prstGeom prst="ellipse">
              <a:avLst/>
            </a:prstGeom>
            <a:solidFill>
              <a:srgbClr val="487DAE"/>
            </a:solidFill>
            <a:ln w="9525">
              <a:noFill/>
              <a:round/>
              <a:headEnd/>
              <a:tailEnd/>
            </a:ln>
          </p:spPr>
          <p:txBody>
            <a:bodyPr wrap="none" anchor="ctr"/>
            <a:lstStyle/>
            <a:p>
              <a:endParaRPr lang="en-US"/>
            </a:p>
          </p:txBody>
        </p:sp>
        <p:sp>
          <p:nvSpPr>
            <p:cNvPr id="55" name="Text Box 13"/>
            <p:cNvSpPr txBox="1">
              <a:spLocks noChangeArrowheads="1"/>
            </p:cNvSpPr>
            <p:nvPr/>
          </p:nvSpPr>
          <p:spPr bwMode="auto">
            <a:xfrm>
              <a:off x="2225" y="2928"/>
              <a:ext cx="655" cy="222"/>
            </a:xfrm>
            <a:prstGeom prst="rect">
              <a:avLst/>
            </a:prstGeom>
            <a:noFill/>
            <a:ln w="9525">
              <a:noFill/>
              <a:round/>
              <a:headEnd/>
              <a:tailEnd/>
            </a:ln>
          </p:spPr>
          <p:txBody>
            <a:bodyPr lIns="90000" tIns="46800" rIns="90000" bIns="46800">
              <a:spAutoFit/>
            </a:bodyPr>
            <a:lstStyle/>
            <a:p>
              <a:pPr algn="ctr">
                <a:buClr>
                  <a:srgbClr val="F5F5F3"/>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b="1">
                  <a:solidFill>
                    <a:srgbClr val="F5F5F3"/>
                  </a:solidFill>
                  <a:latin typeface="Arial" charset="0"/>
                </a:rPr>
                <a:t>VM3</a:t>
              </a:r>
            </a:p>
          </p:txBody>
        </p:sp>
        <p:sp>
          <p:nvSpPr>
            <p:cNvPr id="56" name="Text Box 14"/>
            <p:cNvSpPr txBox="1">
              <a:spLocks noChangeArrowheads="1"/>
            </p:cNvSpPr>
            <p:nvPr/>
          </p:nvSpPr>
          <p:spPr bwMode="auto">
            <a:xfrm>
              <a:off x="2146" y="2695"/>
              <a:ext cx="488" cy="174"/>
            </a:xfrm>
            <a:prstGeom prst="rect">
              <a:avLst/>
            </a:prstGeom>
            <a:solidFill>
              <a:srgbClr val="669B1F"/>
            </a:solid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400 Bob</a:t>
              </a:r>
            </a:p>
          </p:txBody>
        </p:sp>
        <p:sp>
          <p:nvSpPr>
            <p:cNvPr id="57" name="Line 15"/>
            <p:cNvSpPr>
              <a:spLocks noChangeShapeType="1"/>
            </p:cNvSpPr>
            <p:nvPr/>
          </p:nvSpPr>
          <p:spPr bwMode="auto">
            <a:xfrm flipH="1">
              <a:off x="2396" y="2358"/>
              <a:ext cx="449" cy="339"/>
            </a:xfrm>
            <a:prstGeom prst="line">
              <a:avLst/>
            </a:prstGeom>
            <a:noFill/>
            <a:ln w="28440">
              <a:solidFill>
                <a:srgbClr val="669B1F"/>
              </a:solidFill>
              <a:miter lim="800000"/>
              <a:headEnd/>
              <a:tailEnd/>
            </a:ln>
          </p:spPr>
          <p:txBody>
            <a:bodyPr/>
            <a:lstStyle/>
            <a:p>
              <a:endParaRPr lang="en-US"/>
            </a:p>
          </p:txBody>
        </p:sp>
        <p:sp>
          <p:nvSpPr>
            <p:cNvPr id="58" name="Line 16"/>
            <p:cNvSpPr>
              <a:spLocks noChangeShapeType="1"/>
            </p:cNvSpPr>
            <p:nvPr/>
          </p:nvSpPr>
          <p:spPr bwMode="auto">
            <a:xfrm flipH="1">
              <a:off x="1141" y="1483"/>
              <a:ext cx="861" cy="325"/>
            </a:xfrm>
            <a:prstGeom prst="line">
              <a:avLst/>
            </a:prstGeom>
            <a:noFill/>
            <a:ln w="28440">
              <a:solidFill>
                <a:srgbClr val="B2B181"/>
              </a:solidFill>
              <a:miter lim="800000"/>
              <a:headEnd/>
              <a:tailEnd/>
            </a:ln>
          </p:spPr>
          <p:txBody>
            <a:bodyPr/>
            <a:lstStyle/>
            <a:p>
              <a:endParaRPr lang="en-US"/>
            </a:p>
          </p:txBody>
        </p:sp>
        <p:sp>
          <p:nvSpPr>
            <p:cNvPr id="59" name="Line 17"/>
            <p:cNvSpPr>
              <a:spLocks noChangeShapeType="1"/>
            </p:cNvSpPr>
            <p:nvPr/>
          </p:nvSpPr>
          <p:spPr bwMode="auto">
            <a:xfrm>
              <a:off x="2023" y="1475"/>
              <a:ext cx="682" cy="333"/>
            </a:xfrm>
            <a:prstGeom prst="line">
              <a:avLst/>
            </a:prstGeom>
            <a:noFill/>
            <a:ln w="28440">
              <a:solidFill>
                <a:srgbClr val="B2B181"/>
              </a:solidFill>
              <a:miter lim="800000"/>
              <a:headEnd/>
              <a:tailEnd/>
            </a:ln>
          </p:spPr>
          <p:txBody>
            <a:bodyPr/>
            <a:lstStyle/>
            <a:p>
              <a:endParaRPr lang="en-US"/>
            </a:p>
          </p:txBody>
        </p:sp>
        <p:sp>
          <p:nvSpPr>
            <p:cNvPr id="60" name="Oval 18"/>
            <p:cNvSpPr>
              <a:spLocks noChangeArrowheads="1"/>
            </p:cNvSpPr>
            <p:nvPr/>
          </p:nvSpPr>
          <p:spPr bwMode="auto">
            <a:xfrm>
              <a:off x="1039" y="1909"/>
              <a:ext cx="529" cy="521"/>
            </a:xfrm>
            <a:prstGeom prst="ellipse">
              <a:avLst/>
            </a:prstGeom>
            <a:solidFill>
              <a:srgbClr val="7F81A4"/>
            </a:solidFill>
            <a:ln w="9525">
              <a:noFill/>
              <a:round/>
              <a:headEnd/>
              <a:tailEnd/>
            </a:ln>
          </p:spPr>
          <p:txBody>
            <a:bodyPr wrap="none" anchor="ctr"/>
            <a:lstStyle/>
            <a:p>
              <a:endParaRPr lang="en-US"/>
            </a:p>
          </p:txBody>
        </p:sp>
        <p:sp>
          <p:nvSpPr>
            <p:cNvPr id="61" name="Text Box 19"/>
            <p:cNvSpPr txBox="1">
              <a:spLocks noChangeArrowheads="1"/>
            </p:cNvSpPr>
            <p:nvPr/>
          </p:nvSpPr>
          <p:spPr bwMode="auto">
            <a:xfrm>
              <a:off x="1106" y="1994"/>
              <a:ext cx="419" cy="212"/>
            </a:xfrm>
            <a:prstGeom prst="rect">
              <a:avLst/>
            </a:prstGeom>
            <a:noFill/>
            <a:ln w="9525">
              <a:noFill/>
              <a:round/>
              <a:headEnd/>
              <a:tailEnd/>
            </a:ln>
          </p:spPr>
          <p:txBody>
            <a:bodyPr wrap="none" lIns="90000" tIns="46800" rIns="90000" bIns="46800">
              <a:spAutoFit/>
            </a:bodyPr>
            <a:lstStyle/>
            <a:p>
              <a:pPr>
                <a:buClr>
                  <a:srgbClr val="F5F5F3"/>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F5F5F3"/>
                  </a:solidFill>
                  <a:latin typeface="Arial" charset="0"/>
                </a:rPr>
                <a:t>Alice</a:t>
              </a:r>
            </a:p>
          </p:txBody>
        </p:sp>
        <p:sp>
          <p:nvSpPr>
            <p:cNvPr id="62" name="Rectangle 20"/>
            <p:cNvSpPr>
              <a:spLocks noChangeArrowheads="1"/>
            </p:cNvSpPr>
            <p:nvPr/>
          </p:nvSpPr>
          <p:spPr bwMode="auto">
            <a:xfrm>
              <a:off x="878" y="1808"/>
              <a:ext cx="492" cy="159"/>
            </a:xfrm>
            <a:prstGeom prst="rect">
              <a:avLst/>
            </a:prstGeom>
            <a:solidFill>
              <a:srgbClr val="D0CE9E"/>
            </a:solidFill>
            <a:ln w="12600">
              <a:solidFill>
                <a:srgbClr val="BDBA75"/>
              </a:solidFill>
              <a:miter lim="800000"/>
              <a:headEnd/>
              <a:tailEnd/>
            </a:ln>
          </p:spPr>
          <p:txBody>
            <a:bodyPr wrap="none" anchor="ctr"/>
            <a:lstStyle/>
            <a:p>
              <a:endParaRPr lang="en-US"/>
            </a:p>
          </p:txBody>
        </p:sp>
        <p:sp>
          <p:nvSpPr>
            <p:cNvPr id="63" name="Text Box 21"/>
            <p:cNvSpPr txBox="1">
              <a:spLocks noChangeArrowheads="1"/>
            </p:cNvSpPr>
            <p:nvPr/>
          </p:nvSpPr>
          <p:spPr bwMode="auto">
            <a:xfrm>
              <a:off x="842" y="1805"/>
              <a:ext cx="600" cy="174"/>
            </a:xfrm>
            <a:prstGeom prst="rect">
              <a:avLst/>
            </a:prstGeom>
            <a:solidFill>
              <a:srgbClr val="B2B181"/>
            </a:solid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300 Admin</a:t>
              </a:r>
            </a:p>
          </p:txBody>
        </p:sp>
        <p:sp>
          <p:nvSpPr>
            <p:cNvPr id="64" name="Text Box 22"/>
            <p:cNvSpPr txBox="1">
              <a:spLocks noChangeArrowheads="1"/>
            </p:cNvSpPr>
            <p:nvPr/>
          </p:nvSpPr>
          <p:spPr bwMode="auto">
            <a:xfrm>
              <a:off x="480" y="2695"/>
              <a:ext cx="479" cy="174"/>
            </a:xfrm>
            <a:prstGeom prst="rect">
              <a:avLst/>
            </a:prstGeom>
            <a:solidFill>
              <a:srgbClr val="7F81A4"/>
            </a:solidFill>
            <a:ln w="9525">
              <a:noFill/>
              <a:round/>
              <a:headEnd/>
              <a:tailEnd/>
            </a:ln>
          </p:spPr>
          <p:txBody>
            <a:bodyPr wrap="none" lIns="90000" tIns="46800" rIns="90000" bIns="46800">
              <a:spAutoFit/>
            </a:bodyPr>
            <a:lstStyle/>
            <a:p>
              <a:pPr>
                <a:buClr>
                  <a:srgbClr val="F5F5F3"/>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F5F5F3"/>
                  </a:solidFill>
                  <a:latin typeface="Arial" charset="0"/>
                </a:rPr>
                <a:t>75 Alice</a:t>
              </a:r>
            </a:p>
          </p:txBody>
        </p:sp>
        <p:sp>
          <p:nvSpPr>
            <p:cNvPr id="65" name="Text Box 23"/>
            <p:cNvSpPr txBox="1">
              <a:spLocks noChangeArrowheads="1"/>
            </p:cNvSpPr>
            <p:nvPr/>
          </p:nvSpPr>
          <p:spPr bwMode="auto">
            <a:xfrm>
              <a:off x="1265" y="2702"/>
              <a:ext cx="479" cy="174"/>
            </a:xfrm>
            <a:prstGeom prst="rect">
              <a:avLst/>
            </a:prstGeom>
            <a:solidFill>
              <a:srgbClr val="7F81A4"/>
            </a:solidFill>
            <a:ln w="9525">
              <a:noFill/>
              <a:round/>
              <a:headEnd/>
              <a:tailEnd/>
            </a:ln>
          </p:spPr>
          <p:txBody>
            <a:bodyPr wrap="none" lIns="90000" tIns="46800" rIns="90000" bIns="46800">
              <a:spAutoFit/>
            </a:bodyPr>
            <a:lstStyle/>
            <a:p>
              <a:pPr>
                <a:buClr>
                  <a:srgbClr val="F5F5F3"/>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F5F5F3"/>
                  </a:solidFill>
                  <a:latin typeface="Arial" charset="0"/>
                </a:rPr>
                <a:t>75 Alice</a:t>
              </a:r>
            </a:p>
          </p:txBody>
        </p:sp>
        <p:sp>
          <p:nvSpPr>
            <p:cNvPr id="66" name="Line 24"/>
            <p:cNvSpPr>
              <a:spLocks noChangeShapeType="1"/>
            </p:cNvSpPr>
            <p:nvPr/>
          </p:nvSpPr>
          <p:spPr bwMode="auto">
            <a:xfrm flipH="1">
              <a:off x="774" y="2379"/>
              <a:ext cx="494" cy="304"/>
            </a:xfrm>
            <a:prstGeom prst="line">
              <a:avLst/>
            </a:prstGeom>
            <a:noFill/>
            <a:ln w="28440">
              <a:solidFill>
                <a:srgbClr val="7F81A4"/>
              </a:solidFill>
              <a:miter lim="800000"/>
              <a:headEnd/>
              <a:tailEnd/>
            </a:ln>
          </p:spPr>
          <p:txBody>
            <a:bodyPr/>
            <a:lstStyle/>
            <a:p>
              <a:endParaRPr lang="en-US"/>
            </a:p>
          </p:txBody>
        </p:sp>
        <p:sp>
          <p:nvSpPr>
            <p:cNvPr id="67" name="Line 25"/>
            <p:cNvSpPr>
              <a:spLocks noChangeShapeType="1"/>
            </p:cNvSpPr>
            <p:nvPr/>
          </p:nvSpPr>
          <p:spPr bwMode="auto">
            <a:xfrm>
              <a:off x="1274" y="2379"/>
              <a:ext cx="264" cy="311"/>
            </a:xfrm>
            <a:prstGeom prst="line">
              <a:avLst/>
            </a:prstGeom>
            <a:noFill/>
            <a:ln w="28440">
              <a:solidFill>
                <a:srgbClr val="7F81A4"/>
              </a:solidFill>
              <a:miter lim="800000"/>
              <a:headEnd/>
              <a:tailEnd/>
            </a:ln>
          </p:spPr>
          <p:txBody>
            <a:bodyPr/>
            <a:lstStyle/>
            <a:p>
              <a:endParaRPr lang="en-US"/>
            </a:p>
          </p:txBody>
        </p:sp>
        <p:sp>
          <p:nvSpPr>
            <p:cNvPr id="68" name="Text Box 26"/>
            <p:cNvSpPr txBox="1">
              <a:spLocks noChangeArrowheads="1"/>
            </p:cNvSpPr>
            <p:nvPr/>
          </p:nvSpPr>
          <p:spPr bwMode="auto">
            <a:xfrm>
              <a:off x="1758" y="1148"/>
              <a:ext cx="510" cy="212"/>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00"/>
                  </a:solidFill>
                  <a:latin typeface="Arial" charset="0"/>
                </a:rPr>
                <a:t>Admin</a:t>
              </a:r>
            </a:p>
          </p:txBody>
        </p:sp>
        <p:sp>
          <p:nvSpPr>
            <p:cNvPr id="69" name="Text Box 27"/>
            <p:cNvSpPr txBox="1">
              <a:spLocks noChangeArrowheads="1"/>
            </p:cNvSpPr>
            <p:nvPr/>
          </p:nvSpPr>
          <p:spPr bwMode="auto">
            <a:xfrm>
              <a:off x="1362" y="2928"/>
              <a:ext cx="655" cy="222"/>
            </a:xfrm>
            <a:prstGeom prst="rect">
              <a:avLst/>
            </a:prstGeom>
            <a:noFill/>
            <a:ln w="9525">
              <a:noFill/>
              <a:round/>
              <a:headEnd/>
              <a:tailEnd/>
            </a:ln>
          </p:spPr>
          <p:txBody>
            <a:bodyPr lIns="90000" tIns="46800" rIns="90000" bIns="46800">
              <a:spAutoFit/>
            </a:bodyP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b="1">
                  <a:solidFill>
                    <a:srgbClr val="000000"/>
                  </a:solidFill>
                  <a:latin typeface="Arial" charset="0"/>
                </a:rPr>
                <a:t>VM2</a:t>
              </a:r>
            </a:p>
          </p:txBody>
        </p:sp>
        <p:sp>
          <p:nvSpPr>
            <p:cNvPr id="70" name="Text Box 28"/>
            <p:cNvSpPr txBox="1">
              <a:spLocks noChangeArrowheads="1"/>
            </p:cNvSpPr>
            <p:nvPr/>
          </p:nvSpPr>
          <p:spPr bwMode="auto">
            <a:xfrm>
              <a:off x="594" y="2928"/>
              <a:ext cx="655" cy="222"/>
            </a:xfrm>
            <a:prstGeom prst="rect">
              <a:avLst/>
            </a:prstGeom>
            <a:noFill/>
            <a:ln w="9525">
              <a:noFill/>
              <a:round/>
              <a:headEnd/>
              <a:tailEnd/>
            </a:ln>
          </p:spPr>
          <p:txBody>
            <a:bodyPr lIns="90000" tIns="46800" rIns="90000" bIns="46800">
              <a:spAutoFit/>
            </a:bodyPr>
            <a:lstStyle/>
            <a:p>
              <a:pPr algn="ctr">
                <a:buClr>
                  <a:srgbClr val="F5F5F3"/>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b="1">
                  <a:solidFill>
                    <a:srgbClr val="F5F5F3"/>
                  </a:solidFill>
                  <a:latin typeface="Arial" charset="0"/>
                </a:rPr>
                <a:t>VM1</a:t>
              </a:r>
            </a:p>
          </p:txBody>
        </p:sp>
      </p:gr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Bob Adds VM</a:t>
            </a:r>
            <a:endParaRPr lang="en-US" dirty="0"/>
          </a:p>
        </p:txBody>
      </p:sp>
      <p:sp>
        <p:nvSpPr>
          <p:cNvPr id="4" name="Content Placeholder 3"/>
          <p:cNvSpPr>
            <a:spLocks noGrp="1"/>
          </p:cNvSpPr>
          <p:nvPr>
            <p:ph sz="half" idx="4294967295"/>
          </p:nvPr>
        </p:nvSpPr>
        <p:spPr>
          <a:xfrm>
            <a:off x="5715000" y="1600200"/>
            <a:ext cx="3429000" cy="2514600"/>
          </a:xfrm>
        </p:spPr>
        <p:txBody>
          <a:bodyPr/>
          <a:lstStyle/>
          <a:p>
            <a:r>
              <a:rPr lang="en-US" b="0" dirty="0" smtClean="0"/>
              <a:t>Same policy</a:t>
            </a:r>
          </a:p>
          <a:p>
            <a:r>
              <a:rPr lang="en-US" b="0" dirty="0" smtClean="0"/>
              <a:t>Pools isolate users</a:t>
            </a:r>
          </a:p>
          <a:p>
            <a:r>
              <a:rPr lang="en-US" b="0" dirty="0" smtClean="0"/>
              <a:t>Alice still gets 50%</a:t>
            </a:r>
            <a:br>
              <a:rPr lang="en-US" b="0" dirty="0" smtClean="0"/>
            </a:br>
            <a:r>
              <a:rPr lang="en-US" b="0" dirty="0" smtClean="0"/>
              <a:t>more than Bob</a:t>
            </a:r>
          </a:p>
          <a:p>
            <a:r>
              <a:rPr lang="en-US" b="0" dirty="0" smtClean="0"/>
              <a:t>VM allocations:</a:t>
            </a:r>
            <a:endParaRPr lang="en-US" sz="1800" b="0" dirty="0"/>
          </a:p>
        </p:txBody>
      </p:sp>
      <p:grpSp>
        <p:nvGrpSpPr>
          <p:cNvPr id="3" name="Group 3"/>
          <p:cNvGrpSpPr>
            <a:grpSpLocks/>
          </p:cNvGrpSpPr>
          <p:nvPr/>
        </p:nvGrpSpPr>
        <p:grpSpPr bwMode="auto">
          <a:xfrm>
            <a:off x="6165850" y="3865562"/>
            <a:ext cx="2216150" cy="1925638"/>
            <a:chOff x="3835" y="2400"/>
            <a:chExt cx="1396" cy="1213"/>
          </a:xfrm>
        </p:grpSpPr>
        <p:sp>
          <p:nvSpPr>
            <p:cNvPr id="45" name="AutoShape 4"/>
            <p:cNvSpPr>
              <a:spLocks noChangeArrowheads="1"/>
            </p:cNvSpPr>
            <p:nvPr/>
          </p:nvSpPr>
          <p:spPr bwMode="auto">
            <a:xfrm>
              <a:off x="3835" y="2400"/>
              <a:ext cx="1397" cy="1214"/>
            </a:xfrm>
            <a:prstGeom prst="roundRect">
              <a:avLst>
                <a:gd name="adj" fmla="val 79"/>
              </a:avLst>
            </a:prstGeom>
            <a:noFill/>
            <a:ln w="9525">
              <a:noFill/>
              <a:round/>
              <a:headEnd/>
              <a:tailEnd/>
            </a:ln>
          </p:spPr>
          <p:txBody>
            <a:bodyPr wrap="none" anchor="ctr"/>
            <a:lstStyle/>
            <a:p>
              <a:endParaRPr lang="en-US"/>
            </a:p>
          </p:txBody>
        </p:sp>
        <p:sp>
          <p:nvSpPr>
            <p:cNvPr id="71" name="Freeform 5"/>
            <p:cNvSpPr>
              <a:spLocks noChangeArrowheads="1"/>
            </p:cNvSpPr>
            <p:nvPr/>
          </p:nvSpPr>
          <p:spPr bwMode="auto">
            <a:xfrm>
              <a:off x="4047" y="2923"/>
              <a:ext cx="539" cy="404"/>
            </a:xfrm>
            <a:custGeom>
              <a:avLst/>
              <a:gdLst>
                <a:gd name="T0" fmla="*/ 0 w 158"/>
                <a:gd name="T1" fmla="*/ 3 h 118"/>
                <a:gd name="T2" fmla="*/ 118 w 158"/>
                <a:gd name="T3" fmla="*/ 118 h 118"/>
                <a:gd name="T4" fmla="*/ 158 w 158"/>
                <a:gd name="T5" fmla="*/ 112 h 118"/>
                <a:gd name="T6" fmla="*/ 118 w 158"/>
                <a:gd name="T7" fmla="*/ 0 h 118"/>
                <a:gd name="T8" fmla="*/ 0 w 158"/>
                <a:gd name="T9" fmla="*/ 3 h 118"/>
                <a:gd name="T10" fmla="*/ 0 60000 65536"/>
                <a:gd name="T11" fmla="*/ 0 60000 65536"/>
                <a:gd name="T12" fmla="*/ 0 60000 65536"/>
                <a:gd name="T13" fmla="*/ 0 60000 65536"/>
                <a:gd name="T14" fmla="*/ 0 60000 65536"/>
                <a:gd name="T15" fmla="*/ 0 w 158"/>
                <a:gd name="T16" fmla="*/ 0 h 118"/>
                <a:gd name="T17" fmla="*/ 158 w 158"/>
                <a:gd name="T18" fmla="*/ 118 h 118"/>
              </a:gdLst>
              <a:ahLst/>
              <a:cxnLst>
                <a:cxn ang="T10">
                  <a:pos x="T0" y="T1"/>
                </a:cxn>
                <a:cxn ang="T11">
                  <a:pos x="T2" y="T3"/>
                </a:cxn>
                <a:cxn ang="T12">
                  <a:pos x="T4" y="T5"/>
                </a:cxn>
                <a:cxn ang="T13">
                  <a:pos x="T6" y="T7"/>
                </a:cxn>
                <a:cxn ang="T14">
                  <a:pos x="T8" y="T9"/>
                </a:cxn>
              </a:cxnLst>
              <a:rect l="T15" t="T16" r="T17" b="T18"/>
              <a:pathLst>
                <a:path w="158" h="118">
                  <a:moveTo>
                    <a:pt x="0" y="3"/>
                  </a:moveTo>
                  <a:cubicBezTo>
                    <a:pt x="1" y="68"/>
                    <a:pt x="54" y="118"/>
                    <a:pt x="118" y="118"/>
                  </a:cubicBezTo>
                  <a:cubicBezTo>
                    <a:pt x="132" y="118"/>
                    <a:pt x="145" y="116"/>
                    <a:pt x="158" y="112"/>
                  </a:cubicBezTo>
                  <a:lnTo>
                    <a:pt x="118" y="0"/>
                  </a:lnTo>
                  <a:lnTo>
                    <a:pt x="0" y="3"/>
                  </a:lnTo>
                  <a:close/>
                </a:path>
              </a:pathLst>
            </a:custGeom>
            <a:solidFill>
              <a:srgbClr val="FFCC00"/>
            </a:solidFill>
            <a:ln w="4680">
              <a:solidFill>
                <a:srgbClr val="FFFFFF"/>
              </a:solidFill>
              <a:round/>
              <a:headEnd/>
              <a:tailEnd/>
            </a:ln>
          </p:spPr>
          <p:txBody>
            <a:bodyPr wrap="none" anchor="ctr"/>
            <a:lstStyle/>
            <a:p>
              <a:endParaRPr lang="en-US"/>
            </a:p>
          </p:txBody>
        </p:sp>
        <p:sp>
          <p:nvSpPr>
            <p:cNvPr id="72" name="Freeform 6"/>
            <p:cNvSpPr>
              <a:spLocks noChangeArrowheads="1"/>
            </p:cNvSpPr>
            <p:nvPr/>
          </p:nvSpPr>
          <p:spPr bwMode="auto">
            <a:xfrm>
              <a:off x="4043" y="2520"/>
              <a:ext cx="520" cy="413"/>
            </a:xfrm>
            <a:custGeom>
              <a:avLst/>
              <a:gdLst>
                <a:gd name="T0" fmla="*/ 152 w 152"/>
                <a:gd name="T1" fmla="*/ 4 h 121"/>
                <a:gd name="T2" fmla="*/ 119 w 152"/>
                <a:gd name="T3" fmla="*/ 0 h 121"/>
                <a:gd name="T4" fmla="*/ 1 w 152"/>
                <a:gd name="T5" fmla="*/ 118 h 121"/>
                <a:gd name="T6" fmla="*/ 1 w 152"/>
                <a:gd name="T7" fmla="*/ 121 h 121"/>
                <a:gd name="T8" fmla="*/ 119 w 152"/>
                <a:gd name="T9" fmla="*/ 118 h 121"/>
                <a:gd name="T10" fmla="*/ 152 w 152"/>
                <a:gd name="T11" fmla="*/ 4 h 121"/>
                <a:gd name="T12" fmla="*/ 0 60000 65536"/>
                <a:gd name="T13" fmla="*/ 0 60000 65536"/>
                <a:gd name="T14" fmla="*/ 0 60000 65536"/>
                <a:gd name="T15" fmla="*/ 0 60000 65536"/>
                <a:gd name="T16" fmla="*/ 0 60000 65536"/>
                <a:gd name="T17" fmla="*/ 0 60000 65536"/>
                <a:gd name="T18" fmla="*/ 0 w 152"/>
                <a:gd name="T19" fmla="*/ 0 h 121"/>
                <a:gd name="T20" fmla="*/ 152 w 152"/>
                <a:gd name="T21" fmla="*/ 121 h 121"/>
              </a:gdLst>
              <a:ahLst/>
              <a:cxnLst>
                <a:cxn ang="T12">
                  <a:pos x="T0" y="T1"/>
                </a:cxn>
                <a:cxn ang="T13">
                  <a:pos x="T2" y="T3"/>
                </a:cxn>
                <a:cxn ang="T14">
                  <a:pos x="T4" y="T5"/>
                </a:cxn>
                <a:cxn ang="T15">
                  <a:pos x="T6" y="T7"/>
                </a:cxn>
                <a:cxn ang="T16">
                  <a:pos x="T8" y="T9"/>
                </a:cxn>
                <a:cxn ang="T17">
                  <a:pos x="T10" y="T11"/>
                </a:cxn>
              </a:cxnLst>
              <a:rect l="T18" t="T19" r="T20" b="T21"/>
              <a:pathLst>
                <a:path w="152" h="121">
                  <a:moveTo>
                    <a:pt x="152" y="4"/>
                  </a:moveTo>
                  <a:cubicBezTo>
                    <a:pt x="141" y="1"/>
                    <a:pt x="130" y="0"/>
                    <a:pt x="119" y="0"/>
                  </a:cubicBezTo>
                  <a:cubicBezTo>
                    <a:pt x="54" y="0"/>
                    <a:pt x="1" y="53"/>
                    <a:pt x="1" y="118"/>
                  </a:cubicBezTo>
                  <a:cubicBezTo>
                    <a:pt x="0" y="119"/>
                    <a:pt x="1" y="120"/>
                    <a:pt x="1" y="121"/>
                  </a:cubicBezTo>
                  <a:lnTo>
                    <a:pt x="119" y="118"/>
                  </a:lnTo>
                  <a:lnTo>
                    <a:pt x="152" y="4"/>
                  </a:lnTo>
                  <a:close/>
                </a:path>
              </a:pathLst>
            </a:custGeom>
            <a:solidFill>
              <a:srgbClr val="487DAE"/>
            </a:solidFill>
            <a:ln w="4680">
              <a:solidFill>
                <a:srgbClr val="FFFFFF"/>
              </a:solidFill>
              <a:round/>
              <a:headEnd/>
              <a:tailEnd/>
            </a:ln>
          </p:spPr>
          <p:txBody>
            <a:bodyPr wrap="none" anchor="ctr"/>
            <a:lstStyle/>
            <a:p>
              <a:endParaRPr lang="en-US"/>
            </a:p>
          </p:txBody>
        </p:sp>
        <p:sp>
          <p:nvSpPr>
            <p:cNvPr id="73" name="Freeform 7"/>
            <p:cNvSpPr>
              <a:spLocks noChangeArrowheads="1"/>
            </p:cNvSpPr>
            <p:nvPr/>
          </p:nvSpPr>
          <p:spPr bwMode="auto">
            <a:xfrm>
              <a:off x="4450" y="2533"/>
              <a:ext cx="362" cy="390"/>
            </a:xfrm>
            <a:custGeom>
              <a:avLst/>
              <a:gdLst>
                <a:gd name="T0" fmla="*/ 106 w 106"/>
                <a:gd name="T1" fmla="*/ 61 h 114"/>
                <a:gd name="T2" fmla="*/ 33 w 106"/>
                <a:gd name="T3" fmla="*/ 0 h 114"/>
                <a:gd name="T4" fmla="*/ 0 w 106"/>
                <a:gd name="T5" fmla="*/ 114 h 114"/>
                <a:gd name="T6" fmla="*/ 106 w 106"/>
                <a:gd name="T7" fmla="*/ 61 h 114"/>
                <a:gd name="T8" fmla="*/ 0 60000 65536"/>
                <a:gd name="T9" fmla="*/ 0 60000 65536"/>
                <a:gd name="T10" fmla="*/ 0 60000 65536"/>
                <a:gd name="T11" fmla="*/ 0 60000 65536"/>
                <a:gd name="T12" fmla="*/ 0 w 106"/>
                <a:gd name="T13" fmla="*/ 0 h 114"/>
                <a:gd name="T14" fmla="*/ 106 w 106"/>
                <a:gd name="T15" fmla="*/ 114 h 114"/>
              </a:gdLst>
              <a:ahLst/>
              <a:cxnLst>
                <a:cxn ang="T8">
                  <a:pos x="T0" y="T1"/>
                </a:cxn>
                <a:cxn ang="T9">
                  <a:pos x="T2" y="T3"/>
                </a:cxn>
                <a:cxn ang="T10">
                  <a:pos x="T4" y="T5"/>
                </a:cxn>
                <a:cxn ang="T11">
                  <a:pos x="T6" y="T7"/>
                </a:cxn>
              </a:cxnLst>
              <a:rect l="T12" t="T13" r="T14" b="T15"/>
              <a:pathLst>
                <a:path w="106" h="114">
                  <a:moveTo>
                    <a:pt x="106" y="61"/>
                  </a:moveTo>
                  <a:cubicBezTo>
                    <a:pt x="91" y="31"/>
                    <a:pt x="65" y="9"/>
                    <a:pt x="33" y="0"/>
                  </a:cubicBezTo>
                  <a:lnTo>
                    <a:pt x="0" y="114"/>
                  </a:lnTo>
                  <a:lnTo>
                    <a:pt x="106" y="61"/>
                  </a:lnTo>
                  <a:close/>
                </a:path>
              </a:pathLst>
            </a:custGeom>
            <a:solidFill>
              <a:srgbClr val="6D7173"/>
            </a:solidFill>
            <a:ln w="4680">
              <a:solidFill>
                <a:srgbClr val="FFFFFF"/>
              </a:solidFill>
              <a:round/>
              <a:headEnd/>
              <a:tailEnd/>
            </a:ln>
          </p:spPr>
          <p:txBody>
            <a:bodyPr wrap="none" anchor="ctr"/>
            <a:lstStyle/>
            <a:p>
              <a:endParaRPr lang="en-US"/>
            </a:p>
          </p:txBody>
        </p:sp>
        <p:sp>
          <p:nvSpPr>
            <p:cNvPr id="74" name="Freeform 8"/>
            <p:cNvSpPr>
              <a:spLocks noChangeArrowheads="1"/>
            </p:cNvSpPr>
            <p:nvPr/>
          </p:nvSpPr>
          <p:spPr bwMode="auto">
            <a:xfrm>
              <a:off x="4450" y="2742"/>
              <a:ext cx="406" cy="564"/>
            </a:xfrm>
            <a:custGeom>
              <a:avLst/>
              <a:gdLst>
                <a:gd name="T0" fmla="*/ 40 w 119"/>
                <a:gd name="T1" fmla="*/ 165 h 165"/>
                <a:gd name="T2" fmla="*/ 119 w 119"/>
                <a:gd name="T3" fmla="*/ 53 h 165"/>
                <a:gd name="T4" fmla="*/ 106 w 119"/>
                <a:gd name="T5" fmla="*/ 0 h 165"/>
                <a:gd name="T6" fmla="*/ 0 w 119"/>
                <a:gd name="T7" fmla="*/ 53 h 165"/>
                <a:gd name="T8" fmla="*/ 40 w 119"/>
                <a:gd name="T9" fmla="*/ 165 h 165"/>
                <a:gd name="T10" fmla="*/ 0 60000 65536"/>
                <a:gd name="T11" fmla="*/ 0 60000 65536"/>
                <a:gd name="T12" fmla="*/ 0 60000 65536"/>
                <a:gd name="T13" fmla="*/ 0 60000 65536"/>
                <a:gd name="T14" fmla="*/ 0 60000 65536"/>
                <a:gd name="T15" fmla="*/ 0 w 119"/>
                <a:gd name="T16" fmla="*/ 0 h 165"/>
                <a:gd name="T17" fmla="*/ 119 w 119"/>
                <a:gd name="T18" fmla="*/ 165 h 165"/>
              </a:gdLst>
              <a:ahLst/>
              <a:cxnLst>
                <a:cxn ang="T10">
                  <a:pos x="T0" y="T1"/>
                </a:cxn>
                <a:cxn ang="T11">
                  <a:pos x="T2" y="T3"/>
                </a:cxn>
                <a:cxn ang="T12">
                  <a:pos x="T4" y="T5"/>
                </a:cxn>
                <a:cxn ang="T13">
                  <a:pos x="T6" y="T7"/>
                </a:cxn>
                <a:cxn ang="T14">
                  <a:pos x="T8" y="T9"/>
                </a:cxn>
              </a:cxnLst>
              <a:rect l="T15" t="T16" r="T17" b="T18"/>
              <a:pathLst>
                <a:path w="119" h="165">
                  <a:moveTo>
                    <a:pt x="40" y="165"/>
                  </a:moveTo>
                  <a:cubicBezTo>
                    <a:pt x="87" y="148"/>
                    <a:pt x="119" y="103"/>
                    <a:pt x="119" y="53"/>
                  </a:cubicBezTo>
                  <a:cubicBezTo>
                    <a:pt x="119" y="35"/>
                    <a:pt x="114" y="17"/>
                    <a:pt x="106" y="0"/>
                  </a:cubicBezTo>
                  <a:lnTo>
                    <a:pt x="0" y="53"/>
                  </a:lnTo>
                  <a:lnTo>
                    <a:pt x="40" y="165"/>
                  </a:lnTo>
                  <a:close/>
                </a:path>
              </a:pathLst>
            </a:custGeom>
            <a:solidFill>
              <a:srgbClr val="FA6633"/>
            </a:solidFill>
            <a:ln w="4680">
              <a:solidFill>
                <a:srgbClr val="FFFFFF"/>
              </a:solidFill>
              <a:round/>
              <a:headEnd/>
              <a:tailEnd/>
            </a:ln>
          </p:spPr>
          <p:txBody>
            <a:bodyPr wrap="none" anchor="ctr"/>
            <a:lstStyle/>
            <a:p>
              <a:endParaRPr lang="en-US"/>
            </a:p>
          </p:txBody>
        </p:sp>
        <p:sp>
          <p:nvSpPr>
            <p:cNvPr id="75" name="Rectangle 9"/>
            <p:cNvSpPr>
              <a:spLocks noChangeArrowheads="1"/>
            </p:cNvSpPr>
            <p:nvPr/>
          </p:nvSpPr>
          <p:spPr bwMode="auto">
            <a:xfrm>
              <a:off x="4085" y="3299"/>
              <a:ext cx="160" cy="96"/>
            </a:xfrm>
            <a:prstGeom prst="rect">
              <a:avLst/>
            </a:prstGeom>
            <a:noFill/>
            <a:ln w="9525">
              <a:noFill/>
              <a:round/>
              <a:headEnd/>
              <a:tailEnd/>
            </a:ln>
          </p:spPr>
          <p:txBody>
            <a:bodyPr wrap="none" lIns="0" tIns="0" rIns="0" bIns="0">
              <a:spAutoFit/>
            </a:bodyPr>
            <a:lstStyle/>
            <a:p>
              <a:pPr algn="ctr">
                <a:buClr>
                  <a:srgbClr val="58585A"/>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58585A"/>
                  </a:solidFill>
                  <a:latin typeface="Arial" charset="0"/>
                </a:rPr>
                <a:t>30%</a:t>
              </a:r>
            </a:p>
          </p:txBody>
        </p:sp>
        <p:sp>
          <p:nvSpPr>
            <p:cNvPr id="76" name="Rectangle 10"/>
            <p:cNvSpPr>
              <a:spLocks noChangeArrowheads="1"/>
            </p:cNvSpPr>
            <p:nvPr/>
          </p:nvSpPr>
          <p:spPr bwMode="auto">
            <a:xfrm>
              <a:off x="4065" y="2475"/>
              <a:ext cx="160" cy="96"/>
            </a:xfrm>
            <a:prstGeom prst="rect">
              <a:avLst/>
            </a:prstGeom>
            <a:noFill/>
            <a:ln w="9525">
              <a:noFill/>
              <a:round/>
              <a:headEnd/>
              <a:tailEnd/>
            </a:ln>
          </p:spPr>
          <p:txBody>
            <a:bodyPr wrap="none" lIns="0" tIns="0" rIns="0" bIns="0">
              <a:spAutoFit/>
            </a:bodyPr>
            <a:lstStyle/>
            <a:p>
              <a:pPr algn="ctr">
                <a:buClr>
                  <a:srgbClr val="58585A"/>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58585A"/>
                  </a:solidFill>
                  <a:latin typeface="Arial" charset="0"/>
                </a:rPr>
                <a:t>30%</a:t>
              </a:r>
            </a:p>
          </p:txBody>
        </p:sp>
        <p:sp>
          <p:nvSpPr>
            <p:cNvPr id="77" name="Rectangle 11"/>
            <p:cNvSpPr>
              <a:spLocks noChangeArrowheads="1"/>
            </p:cNvSpPr>
            <p:nvPr/>
          </p:nvSpPr>
          <p:spPr bwMode="auto">
            <a:xfrm>
              <a:off x="4764" y="2485"/>
              <a:ext cx="160" cy="96"/>
            </a:xfrm>
            <a:prstGeom prst="rect">
              <a:avLst/>
            </a:prstGeom>
            <a:noFill/>
            <a:ln w="9525">
              <a:noFill/>
              <a:round/>
              <a:headEnd/>
              <a:tailEnd/>
            </a:ln>
          </p:spPr>
          <p:txBody>
            <a:bodyPr wrap="none" lIns="0" tIns="0" rIns="0" bIns="0">
              <a:spAutoFit/>
            </a:bodyPr>
            <a:lstStyle/>
            <a:p>
              <a:pPr algn="ctr">
                <a:buClr>
                  <a:srgbClr val="58585A"/>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58585A"/>
                  </a:solidFill>
                  <a:latin typeface="Arial" charset="0"/>
                </a:rPr>
                <a:t>13%</a:t>
              </a:r>
            </a:p>
          </p:txBody>
        </p:sp>
        <p:sp>
          <p:nvSpPr>
            <p:cNvPr id="78" name="Rectangle 12"/>
            <p:cNvSpPr>
              <a:spLocks noChangeArrowheads="1"/>
            </p:cNvSpPr>
            <p:nvPr/>
          </p:nvSpPr>
          <p:spPr bwMode="auto">
            <a:xfrm>
              <a:off x="4884" y="3070"/>
              <a:ext cx="160" cy="96"/>
            </a:xfrm>
            <a:prstGeom prst="rect">
              <a:avLst/>
            </a:prstGeom>
            <a:noFill/>
            <a:ln w="9525">
              <a:noFill/>
              <a:round/>
              <a:headEnd/>
              <a:tailEnd/>
            </a:ln>
          </p:spPr>
          <p:txBody>
            <a:bodyPr wrap="none" lIns="0" tIns="0" rIns="0" bIns="0">
              <a:spAutoFit/>
            </a:bodyPr>
            <a:lstStyle/>
            <a:p>
              <a:pPr algn="ctr">
                <a:buClr>
                  <a:srgbClr val="58585A"/>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58585A"/>
                  </a:solidFill>
                  <a:latin typeface="Arial" charset="0"/>
                </a:rPr>
                <a:t>27%</a:t>
              </a:r>
            </a:p>
          </p:txBody>
        </p:sp>
      </p:grpSp>
      <p:grpSp>
        <p:nvGrpSpPr>
          <p:cNvPr id="5" name="Group 13"/>
          <p:cNvGrpSpPr>
            <a:grpSpLocks/>
          </p:cNvGrpSpPr>
          <p:nvPr/>
        </p:nvGrpSpPr>
        <p:grpSpPr bwMode="auto">
          <a:xfrm>
            <a:off x="381000" y="1676400"/>
            <a:ext cx="5041900" cy="3579813"/>
            <a:chOff x="400" y="1056"/>
            <a:chExt cx="3176" cy="2255"/>
          </a:xfrm>
        </p:grpSpPr>
        <p:sp>
          <p:nvSpPr>
            <p:cNvPr id="80" name="Oval 14"/>
            <p:cNvSpPr>
              <a:spLocks noChangeArrowheads="1"/>
            </p:cNvSpPr>
            <p:nvPr/>
          </p:nvSpPr>
          <p:spPr bwMode="auto">
            <a:xfrm>
              <a:off x="1355" y="2777"/>
              <a:ext cx="528" cy="521"/>
            </a:xfrm>
            <a:prstGeom prst="ellipse">
              <a:avLst/>
            </a:prstGeom>
            <a:solidFill>
              <a:srgbClr val="FFCC00"/>
            </a:solidFill>
            <a:ln w="9525">
              <a:noFill/>
              <a:round/>
              <a:headEnd/>
              <a:tailEnd/>
            </a:ln>
          </p:spPr>
          <p:txBody>
            <a:bodyPr wrap="none" anchor="ctr"/>
            <a:lstStyle/>
            <a:p>
              <a:endParaRPr lang="en-US"/>
            </a:p>
          </p:txBody>
        </p:sp>
        <p:sp>
          <p:nvSpPr>
            <p:cNvPr id="81" name="Oval 15"/>
            <p:cNvSpPr>
              <a:spLocks noChangeArrowheads="1"/>
            </p:cNvSpPr>
            <p:nvPr/>
          </p:nvSpPr>
          <p:spPr bwMode="auto">
            <a:xfrm>
              <a:off x="621" y="2777"/>
              <a:ext cx="529" cy="521"/>
            </a:xfrm>
            <a:prstGeom prst="ellipse">
              <a:avLst/>
            </a:prstGeom>
            <a:solidFill>
              <a:srgbClr val="487DAE"/>
            </a:solidFill>
            <a:ln w="9525">
              <a:noFill/>
              <a:round/>
              <a:headEnd/>
              <a:tailEnd/>
            </a:ln>
          </p:spPr>
          <p:txBody>
            <a:bodyPr wrap="none" anchor="ctr"/>
            <a:lstStyle/>
            <a:p>
              <a:endParaRPr lang="en-US"/>
            </a:p>
          </p:txBody>
        </p:sp>
        <p:sp>
          <p:nvSpPr>
            <p:cNvPr id="82" name="Oval 16"/>
            <p:cNvSpPr>
              <a:spLocks noChangeArrowheads="1"/>
            </p:cNvSpPr>
            <p:nvPr/>
          </p:nvSpPr>
          <p:spPr bwMode="auto">
            <a:xfrm>
              <a:off x="2221" y="2791"/>
              <a:ext cx="528" cy="521"/>
            </a:xfrm>
            <a:prstGeom prst="ellipse">
              <a:avLst/>
            </a:prstGeom>
            <a:solidFill>
              <a:srgbClr val="6D7173"/>
            </a:solidFill>
            <a:ln w="9525">
              <a:noFill/>
              <a:round/>
              <a:headEnd/>
              <a:tailEnd/>
            </a:ln>
          </p:spPr>
          <p:txBody>
            <a:bodyPr wrap="none" anchor="ctr"/>
            <a:lstStyle/>
            <a:p>
              <a:endParaRPr lang="en-US"/>
            </a:p>
          </p:txBody>
        </p:sp>
        <p:sp>
          <p:nvSpPr>
            <p:cNvPr id="83" name="Oval 17"/>
            <p:cNvSpPr>
              <a:spLocks noChangeArrowheads="1"/>
            </p:cNvSpPr>
            <p:nvPr/>
          </p:nvSpPr>
          <p:spPr bwMode="auto">
            <a:xfrm>
              <a:off x="2539" y="1900"/>
              <a:ext cx="531" cy="515"/>
            </a:xfrm>
            <a:prstGeom prst="ellipse">
              <a:avLst/>
            </a:prstGeom>
            <a:solidFill>
              <a:srgbClr val="669B1F"/>
            </a:solidFill>
            <a:ln w="12600">
              <a:solidFill>
                <a:srgbClr val="92DE8A"/>
              </a:solidFill>
              <a:miter lim="800000"/>
              <a:headEnd/>
              <a:tailEnd/>
            </a:ln>
          </p:spPr>
          <p:txBody>
            <a:bodyPr wrap="none" anchor="ctr"/>
            <a:lstStyle/>
            <a:p>
              <a:endParaRPr lang="en-US"/>
            </a:p>
          </p:txBody>
        </p:sp>
        <p:sp>
          <p:nvSpPr>
            <p:cNvPr id="84" name="Text Box 18"/>
            <p:cNvSpPr txBox="1">
              <a:spLocks noChangeArrowheads="1"/>
            </p:cNvSpPr>
            <p:nvPr/>
          </p:nvSpPr>
          <p:spPr bwMode="auto">
            <a:xfrm>
              <a:off x="2623" y="1999"/>
              <a:ext cx="361" cy="212"/>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Bob</a:t>
              </a:r>
            </a:p>
          </p:txBody>
        </p:sp>
        <p:sp>
          <p:nvSpPr>
            <p:cNvPr id="85" name="Text Box 19"/>
            <p:cNvSpPr txBox="1">
              <a:spLocks noChangeArrowheads="1"/>
            </p:cNvSpPr>
            <p:nvPr/>
          </p:nvSpPr>
          <p:spPr bwMode="auto">
            <a:xfrm>
              <a:off x="2353" y="1797"/>
              <a:ext cx="600" cy="174"/>
            </a:xfrm>
            <a:prstGeom prst="rect">
              <a:avLst/>
            </a:prstGeom>
            <a:solidFill>
              <a:srgbClr val="B2B181"/>
            </a:solid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200 Admin</a:t>
              </a:r>
            </a:p>
          </p:txBody>
        </p:sp>
        <p:sp>
          <p:nvSpPr>
            <p:cNvPr id="86" name="Oval 20"/>
            <p:cNvSpPr>
              <a:spLocks noChangeArrowheads="1"/>
            </p:cNvSpPr>
            <p:nvPr/>
          </p:nvSpPr>
          <p:spPr bwMode="auto">
            <a:xfrm>
              <a:off x="1677" y="1056"/>
              <a:ext cx="530" cy="515"/>
            </a:xfrm>
            <a:prstGeom prst="ellipse">
              <a:avLst/>
            </a:prstGeom>
            <a:solidFill>
              <a:srgbClr val="B2B181"/>
            </a:solidFill>
            <a:ln w="9525">
              <a:noFill/>
              <a:round/>
              <a:headEnd/>
              <a:tailEnd/>
            </a:ln>
          </p:spPr>
          <p:txBody>
            <a:bodyPr wrap="none" anchor="ctr"/>
            <a:lstStyle/>
            <a:p>
              <a:endParaRPr lang="en-US"/>
            </a:p>
          </p:txBody>
        </p:sp>
        <p:sp>
          <p:nvSpPr>
            <p:cNvPr id="87" name="Text Box 21"/>
            <p:cNvSpPr txBox="1">
              <a:spLocks noChangeArrowheads="1"/>
            </p:cNvSpPr>
            <p:nvPr/>
          </p:nvSpPr>
          <p:spPr bwMode="auto">
            <a:xfrm>
              <a:off x="1686" y="1147"/>
              <a:ext cx="116" cy="212"/>
            </a:xfrm>
            <a:prstGeom prst="rect">
              <a:avLst/>
            </a:prstGeom>
            <a:noFill/>
            <a:ln w="9525">
              <a:noFill/>
              <a:round/>
              <a:headEnd/>
              <a:tailEnd/>
            </a:ln>
          </p:spPr>
          <p:txBody>
            <a:bodyPr wrap="none" anchor="ctr"/>
            <a:lstStyle/>
            <a:p>
              <a:endParaRPr lang="en-US"/>
            </a:p>
          </p:txBody>
        </p:sp>
        <p:sp>
          <p:nvSpPr>
            <p:cNvPr id="88" name="Rectangle 22"/>
            <p:cNvSpPr>
              <a:spLocks noChangeArrowheads="1"/>
            </p:cNvSpPr>
            <p:nvPr/>
          </p:nvSpPr>
          <p:spPr bwMode="auto">
            <a:xfrm>
              <a:off x="2075" y="2673"/>
              <a:ext cx="493" cy="157"/>
            </a:xfrm>
            <a:prstGeom prst="rect">
              <a:avLst/>
            </a:prstGeom>
            <a:solidFill>
              <a:srgbClr val="AFE7A9"/>
            </a:solidFill>
            <a:ln w="12600">
              <a:solidFill>
                <a:srgbClr val="92DE8A"/>
              </a:solidFill>
              <a:miter lim="800000"/>
              <a:headEnd/>
              <a:tailEnd/>
            </a:ln>
          </p:spPr>
          <p:txBody>
            <a:bodyPr wrap="none" anchor="ctr"/>
            <a:lstStyle/>
            <a:p>
              <a:endParaRPr lang="en-US"/>
            </a:p>
          </p:txBody>
        </p:sp>
        <p:sp>
          <p:nvSpPr>
            <p:cNvPr id="89" name="Text Box 23"/>
            <p:cNvSpPr txBox="1">
              <a:spLocks noChangeArrowheads="1"/>
            </p:cNvSpPr>
            <p:nvPr/>
          </p:nvSpPr>
          <p:spPr bwMode="auto">
            <a:xfrm>
              <a:off x="2073" y="2677"/>
              <a:ext cx="488" cy="174"/>
            </a:xfrm>
            <a:prstGeom prst="rect">
              <a:avLst/>
            </a:prstGeom>
            <a:solidFill>
              <a:srgbClr val="669B1F"/>
            </a:solid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400 Bob</a:t>
              </a:r>
            </a:p>
          </p:txBody>
        </p:sp>
        <p:sp>
          <p:nvSpPr>
            <p:cNvPr id="90" name="Line 24"/>
            <p:cNvSpPr>
              <a:spLocks noChangeShapeType="1"/>
            </p:cNvSpPr>
            <p:nvPr/>
          </p:nvSpPr>
          <p:spPr bwMode="auto">
            <a:xfrm flipH="1">
              <a:off x="2324" y="2344"/>
              <a:ext cx="452" cy="336"/>
            </a:xfrm>
            <a:prstGeom prst="line">
              <a:avLst/>
            </a:prstGeom>
            <a:noFill/>
            <a:ln w="28440">
              <a:solidFill>
                <a:srgbClr val="669B1F"/>
              </a:solidFill>
              <a:miter lim="800000"/>
              <a:headEnd/>
              <a:tailEnd/>
            </a:ln>
          </p:spPr>
          <p:txBody>
            <a:bodyPr/>
            <a:lstStyle/>
            <a:p>
              <a:endParaRPr lang="en-US"/>
            </a:p>
          </p:txBody>
        </p:sp>
        <p:sp>
          <p:nvSpPr>
            <p:cNvPr id="91" name="Line 25"/>
            <p:cNvSpPr>
              <a:spLocks noChangeShapeType="1"/>
            </p:cNvSpPr>
            <p:nvPr/>
          </p:nvSpPr>
          <p:spPr bwMode="auto">
            <a:xfrm flipH="1">
              <a:off x="1064" y="1478"/>
              <a:ext cx="864" cy="322"/>
            </a:xfrm>
            <a:prstGeom prst="line">
              <a:avLst/>
            </a:prstGeom>
            <a:noFill/>
            <a:ln w="28440">
              <a:solidFill>
                <a:srgbClr val="B2B181"/>
              </a:solidFill>
              <a:miter lim="800000"/>
              <a:headEnd/>
              <a:tailEnd/>
            </a:ln>
          </p:spPr>
          <p:txBody>
            <a:bodyPr/>
            <a:lstStyle/>
            <a:p>
              <a:endParaRPr lang="en-US"/>
            </a:p>
          </p:txBody>
        </p:sp>
        <p:sp>
          <p:nvSpPr>
            <p:cNvPr id="92" name="Line 26"/>
            <p:cNvSpPr>
              <a:spLocks noChangeShapeType="1"/>
            </p:cNvSpPr>
            <p:nvPr/>
          </p:nvSpPr>
          <p:spPr bwMode="auto">
            <a:xfrm>
              <a:off x="1949" y="1471"/>
              <a:ext cx="686" cy="329"/>
            </a:xfrm>
            <a:prstGeom prst="line">
              <a:avLst/>
            </a:prstGeom>
            <a:noFill/>
            <a:ln w="28440">
              <a:solidFill>
                <a:srgbClr val="B2B181"/>
              </a:solidFill>
              <a:miter lim="800000"/>
              <a:headEnd/>
              <a:tailEnd/>
            </a:ln>
          </p:spPr>
          <p:txBody>
            <a:bodyPr/>
            <a:lstStyle/>
            <a:p>
              <a:endParaRPr lang="en-US"/>
            </a:p>
          </p:txBody>
        </p:sp>
        <p:sp>
          <p:nvSpPr>
            <p:cNvPr id="93" name="Oval 27"/>
            <p:cNvSpPr>
              <a:spLocks noChangeArrowheads="1"/>
            </p:cNvSpPr>
            <p:nvPr/>
          </p:nvSpPr>
          <p:spPr bwMode="auto">
            <a:xfrm>
              <a:off x="962" y="1900"/>
              <a:ext cx="531" cy="515"/>
            </a:xfrm>
            <a:prstGeom prst="ellipse">
              <a:avLst/>
            </a:prstGeom>
            <a:solidFill>
              <a:srgbClr val="7F81A4"/>
            </a:solidFill>
            <a:ln w="12600">
              <a:solidFill>
                <a:srgbClr val="C0ABEF"/>
              </a:solidFill>
              <a:miter lim="800000"/>
              <a:headEnd/>
              <a:tailEnd/>
            </a:ln>
          </p:spPr>
          <p:txBody>
            <a:bodyPr wrap="none" anchor="ctr"/>
            <a:lstStyle/>
            <a:p>
              <a:endParaRPr lang="en-US"/>
            </a:p>
          </p:txBody>
        </p:sp>
        <p:sp>
          <p:nvSpPr>
            <p:cNvPr id="94" name="Text Box 28"/>
            <p:cNvSpPr txBox="1">
              <a:spLocks noChangeArrowheads="1"/>
            </p:cNvSpPr>
            <p:nvPr/>
          </p:nvSpPr>
          <p:spPr bwMode="auto">
            <a:xfrm>
              <a:off x="1021" y="1984"/>
              <a:ext cx="419" cy="212"/>
            </a:xfrm>
            <a:prstGeom prst="rect">
              <a:avLst/>
            </a:prstGeom>
            <a:noFill/>
            <a:ln w="9525">
              <a:noFill/>
              <a:round/>
              <a:headEnd/>
              <a:tailEnd/>
            </a:ln>
          </p:spPr>
          <p:txBody>
            <a:bodyPr wrap="none" lIns="90000" tIns="46800" rIns="90000" bIns="46800">
              <a:spAutoFit/>
            </a:bodyPr>
            <a:lstStyle/>
            <a:p>
              <a:pPr>
                <a:buClr>
                  <a:srgbClr val="F5F5F3"/>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F5F5F3"/>
                  </a:solidFill>
                  <a:latin typeface="Arial" charset="0"/>
                </a:rPr>
                <a:t>Alice</a:t>
              </a:r>
            </a:p>
          </p:txBody>
        </p:sp>
        <p:sp>
          <p:nvSpPr>
            <p:cNvPr id="95" name="Text Box 29"/>
            <p:cNvSpPr txBox="1">
              <a:spLocks noChangeArrowheads="1"/>
            </p:cNvSpPr>
            <p:nvPr/>
          </p:nvSpPr>
          <p:spPr bwMode="auto">
            <a:xfrm>
              <a:off x="764" y="1797"/>
              <a:ext cx="600" cy="174"/>
            </a:xfrm>
            <a:prstGeom prst="rect">
              <a:avLst/>
            </a:prstGeom>
            <a:solidFill>
              <a:srgbClr val="B2B181"/>
            </a:solid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300 Admin</a:t>
              </a:r>
            </a:p>
          </p:txBody>
        </p:sp>
        <p:sp>
          <p:nvSpPr>
            <p:cNvPr id="96" name="Text Box 30"/>
            <p:cNvSpPr txBox="1">
              <a:spLocks noChangeArrowheads="1"/>
            </p:cNvSpPr>
            <p:nvPr/>
          </p:nvSpPr>
          <p:spPr bwMode="auto">
            <a:xfrm>
              <a:off x="400" y="2677"/>
              <a:ext cx="479" cy="174"/>
            </a:xfrm>
            <a:prstGeom prst="rect">
              <a:avLst/>
            </a:prstGeom>
            <a:solidFill>
              <a:srgbClr val="7F81A4"/>
            </a:solidFill>
            <a:ln w="9525">
              <a:noFill/>
              <a:round/>
              <a:headEnd/>
              <a:tailEnd/>
            </a:ln>
          </p:spPr>
          <p:txBody>
            <a:bodyPr wrap="none" lIns="90000" tIns="46800" rIns="90000" bIns="46800">
              <a:spAutoFit/>
            </a:bodyPr>
            <a:lstStyle/>
            <a:p>
              <a:pPr>
                <a:buClr>
                  <a:srgbClr val="F5F5F3"/>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F5F5F3"/>
                  </a:solidFill>
                  <a:latin typeface="Arial" charset="0"/>
                </a:rPr>
                <a:t>75 Alice</a:t>
              </a:r>
            </a:p>
          </p:txBody>
        </p:sp>
        <p:sp>
          <p:nvSpPr>
            <p:cNvPr id="97" name="Text Box 31"/>
            <p:cNvSpPr txBox="1">
              <a:spLocks noChangeArrowheads="1"/>
            </p:cNvSpPr>
            <p:nvPr/>
          </p:nvSpPr>
          <p:spPr bwMode="auto">
            <a:xfrm>
              <a:off x="1188" y="2684"/>
              <a:ext cx="479" cy="174"/>
            </a:xfrm>
            <a:prstGeom prst="rect">
              <a:avLst/>
            </a:prstGeom>
            <a:solidFill>
              <a:srgbClr val="7F81A4"/>
            </a:solidFill>
            <a:ln w="9525">
              <a:noFill/>
              <a:round/>
              <a:headEnd/>
              <a:tailEnd/>
            </a:ln>
          </p:spPr>
          <p:txBody>
            <a:bodyPr wrap="none" lIns="90000" tIns="46800" rIns="90000" bIns="46800">
              <a:spAutoFit/>
            </a:bodyPr>
            <a:lstStyle/>
            <a:p>
              <a:pPr>
                <a:buClr>
                  <a:srgbClr val="F5F5F3"/>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F5F5F3"/>
                  </a:solidFill>
                  <a:latin typeface="Arial" charset="0"/>
                </a:rPr>
                <a:t>75 Alice</a:t>
              </a:r>
            </a:p>
          </p:txBody>
        </p:sp>
        <p:sp>
          <p:nvSpPr>
            <p:cNvPr id="98" name="Line 32"/>
            <p:cNvSpPr>
              <a:spLocks noChangeShapeType="1"/>
            </p:cNvSpPr>
            <p:nvPr/>
          </p:nvSpPr>
          <p:spPr bwMode="auto">
            <a:xfrm flipH="1">
              <a:off x="696" y="2365"/>
              <a:ext cx="495" cy="301"/>
            </a:xfrm>
            <a:prstGeom prst="line">
              <a:avLst/>
            </a:prstGeom>
            <a:noFill/>
            <a:ln w="28440">
              <a:solidFill>
                <a:srgbClr val="7F81A4"/>
              </a:solidFill>
              <a:miter lim="800000"/>
              <a:headEnd/>
              <a:tailEnd/>
            </a:ln>
          </p:spPr>
          <p:txBody>
            <a:bodyPr/>
            <a:lstStyle/>
            <a:p>
              <a:endParaRPr lang="en-US"/>
            </a:p>
          </p:txBody>
        </p:sp>
        <p:sp>
          <p:nvSpPr>
            <p:cNvPr id="99" name="Line 33"/>
            <p:cNvSpPr>
              <a:spLocks noChangeShapeType="1"/>
            </p:cNvSpPr>
            <p:nvPr/>
          </p:nvSpPr>
          <p:spPr bwMode="auto">
            <a:xfrm>
              <a:off x="1198" y="2365"/>
              <a:ext cx="265" cy="308"/>
            </a:xfrm>
            <a:prstGeom prst="line">
              <a:avLst/>
            </a:prstGeom>
            <a:noFill/>
            <a:ln w="28440">
              <a:solidFill>
                <a:srgbClr val="7F81A4"/>
              </a:solidFill>
              <a:miter lim="800000"/>
              <a:headEnd/>
              <a:tailEnd/>
            </a:ln>
          </p:spPr>
          <p:txBody>
            <a:bodyPr/>
            <a:lstStyle/>
            <a:p>
              <a:endParaRPr lang="en-US"/>
            </a:p>
          </p:txBody>
        </p:sp>
        <p:sp>
          <p:nvSpPr>
            <p:cNvPr id="100" name="Text Box 34"/>
            <p:cNvSpPr txBox="1">
              <a:spLocks noChangeArrowheads="1"/>
            </p:cNvSpPr>
            <p:nvPr/>
          </p:nvSpPr>
          <p:spPr bwMode="auto">
            <a:xfrm>
              <a:off x="1690" y="1147"/>
              <a:ext cx="510" cy="212"/>
            </a:xfrm>
            <a:prstGeom prst="rect">
              <a:avLst/>
            </a:prstGeom>
            <a:no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00"/>
                  </a:solidFill>
                  <a:latin typeface="Arial" charset="0"/>
                </a:rPr>
                <a:t>Admin</a:t>
              </a:r>
            </a:p>
          </p:txBody>
        </p:sp>
        <p:sp>
          <p:nvSpPr>
            <p:cNvPr id="101" name="Oval 35"/>
            <p:cNvSpPr>
              <a:spLocks noChangeArrowheads="1"/>
            </p:cNvSpPr>
            <p:nvPr/>
          </p:nvSpPr>
          <p:spPr bwMode="auto">
            <a:xfrm>
              <a:off x="2974" y="2759"/>
              <a:ext cx="531" cy="515"/>
            </a:xfrm>
            <a:prstGeom prst="ellipse">
              <a:avLst/>
            </a:prstGeom>
            <a:solidFill>
              <a:srgbClr val="FA6633"/>
            </a:solidFill>
            <a:ln w="9525">
              <a:noFill/>
              <a:round/>
              <a:headEnd/>
              <a:tailEnd/>
            </a:ln>
          </p:spPr>
          <p:txBody>
            <a:bodyPr wrap="none" anchor="ctr"/>
            <a:lstStyle/>
            <a:p>
              <a:endParaRPr lang="en-US"/>
            </a:p>
          </p:txBody>
        </p:sp>
        <p:grpSp>
          <p:nvGrpSpPr>
            <p:cNvPr id="6" name="Group 36"/>
            <p:cNvGrpSpPr>
              <a:grpSpLocks/>
            </p:cNvGrpSpPr>
            <p:nvPr/>
          </p:nvGrpSpPr>
          <p:grpSpPr bwMode="auto">
            <a:xfrm>
              <a:off x="2832" y="2666"/>
              <a:ext cx="495" cy="178"/>
              <a:chOff x="2832" y="2666"/>
              <a:chExt cx="495" cy="178"/>
            </a:xfrm>
          </p:grpSpPr>
          <p:sp>
            <p:nvSpPr>
              <p:cNvPr id="108" name="Rectangle 37"/>
              <p:cNvSpPr>
                <a:spLocks noChangeArrowheads="1"/>
              </p:cNvSpPr>
              <p:nvPr/>
            </p:nvSpPr>
            <p:spPr bwMode="auto">
              <a:xfrm>
                <a:off x="2834" y="2666"/>
                <a:ext cx="493" cy="157"/>
              </a:xfrm>
              <a:prstGeom prst="rect">
                <a:avLst/>
              </a:prstGeom>
              <a:solidFill>
                <a:srgbClr val="669B1F"/>
              </a:solidFill>
              <a:ln w="12600">
                <a:solidFill>
                  <a:srgbClr val="92DE8A"/>
                </a:solidFill>
                <a:miter lim="800000"/>
                <a:headEnd/>
                <a:tailEnd/>
              </a:ln>
            </p:spPr>
            <p:txBody>
              <a:bodyPr wrap="none" anchor="ctr"/>
              <a:lstStyle/>
              <a:p>
                <a:endParaRPr lang="en-US"/>
              </a:p>
            </p:txBody>
          </p:sp>
          <p:sp>
            <p:nvSpPr>
              <p:cNvPr id="109" name="Text Box 38"/>
              <p:cNvSpPr txBox="1">
                <a:spLocks noChangeArrowheads="1"/>
              </p:cNvSpPr>
              <p:nvPr/>
            </p:nvSpPr>
            <p:spPr bwMode="auto">
              <a:xfrm>
                <a:off x="2832" y="2670"/>
                <a:ext cx="488" cy="174"/>
              </a:xfrm>
              <a:prstGeom prst="rect">
                <a:avLst/>
              </a:prstGeom>
              <a:solidFill>
                <a:srgbClr val="669B1F"/>
              </a:solidFill>
              <a:ln w="9525">
                <a:noFill/>
                <a:round/>
                <a:headEnd/>
                <a:tailEnd/>
              </a:ln>
            </p:spPr>
            <p:txBody>
              <a:bodyPr wrap="non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800 Bob</a:t>
                </a:r>
              </a:p>
            </p:txBody>
          </p:sp>
        </p:grpSp>
        <p:sp>
          <p:nvSpPr>
            <p:cNvPr id="103" name="Line 39"/>
            <p:cNvSpPr>
              <a:spLocks noChangeShapeType="1"/>
            </p:cNvSpPr>
            <p:nvPr/>
          </p:nvSpPr>
          <p:spPr bwMode="auto">
            <a:xfrm>
              <a:off x="2782" y="2351"/>
              <a:ext cx="450" cy="336"/>
            </a:xfrm>
            <a:prstGeom prst="line">
              <a:avLst/>
            </a:prstGeom>
            <a:noFill/>
            <a:ln w="28440">
              <a:solidFill>
                <a:srgbClr val="669B1F"/>
              </a:solidFill>
              <a:miter lim="800000"/>
              <a:headEnd/>
              <a:tailEnd/>
            </a:ln>
          </p:spPr>
          <p:txBody>
            <a:bodyPr/>
            <a:lstStyle/>
            <a:p>
              <a:endParaRPr lang="en-US"/>
            </a:p>
          </p:txBody>
        </p:sp>
        <p:sp>
          <p:nvSpPr>
            <p:cNvPr id="104" name="Text Box 40"/>
            <p:cNvSpPr txBox="1">
              <a:spLocks noChangeArrowheads="1"/>
            </p:cNvSpPr>
            <p:nvPr/>
          </p:nvSpPr>
          <p:spPr bwMode="auto">
            <a:xfrm>
              <a:off x="2153" y="2928"/>
              <a:ext cx="655" cy="222"/>
            </a:xfrm>
            <a:prstGeom prst="rect">
              <a:avLst/>
            </a:prstGeom>
            <a:noFill/>
            <a:ln w="9525">
              <a:noFill/>
              <a:round/>
              <a:headEnd/>
              <a:tailEnd/>
            </a:ln>
          </p:spPr>
          <p:txBody>
            <a:bodyPr lIns="90000" tIns="46800" rIns="90000" bIns="46800">
              <a:spAutoFit/>
            </a:bodyPr>
            <a:lstStyle/>
            <a:p>
              <a:pPr algn="ctr">
                <a:buClr>
                  <a:srgbClr val="F5F5F3"/>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b="1">
                  <a:solidFill>
                    <a:srgbClr val="F5F5F3"/>
                  </a:solidFill>
                  <a:latin typeface="Arial" charset="0"/>
                </a:rPr>
                <a:t>VM3</a:t>
              </a:r>
            </a:p>
          </p:txBody>
        </p:sp>
        <p:sp>
          <p:nvSpPr>
            <p:cNvPr id="105" name="Text Box 41"/>
            <p:cNvSpPr txBox="1">
              <a:spLocks noChangeArrowheads="1"/>
            </p:cNvSpPr>
            <p:nvPr/>
          </p:nvSpPr>
          <p:spPr bwMode="auto">
            <a:xfrm>
              <a:off x="1296" y="2928"/>
              <a:ext cx="655" cy="222"/>
            </a:xfrm>
            <a:prstGeom prst="rect">
              <a:avLst/>
            </a:prstGeom>
            <a:noFill/>
            <a:ln w="9525">
              <a:noFill/>
              <a:round/>
              <a:headEnd/>
              <a:tailEnd/>
            </a:ln>
          </p:spPr>
          <p:txBody>
            <a:bodyPr lIns="90000" tIns="46800" rIns="90000" bIns="46800">
              <a:spAutoFit/>
            </a:bodyP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b="1">
                  <a:solidFill>
                    <a:srgbClr val="000000"/>
                  </a:solidFill>
                  <a:latin typeface="Arial" charset="0"/>
                </a:rPr>
                <a:t>VM2</a:t>
              </a:r>
            </a:p>
          </p:txBody>
        </p:sp>
        <p:sp>
          <p:nvSpPr>
            <p:cNvPr id="106" name="Text Box 42"/>
            <p:cNvSpPr txBox="1">
              <a:spLocks noChangeArrowheads="1"/>
            </p:cNvSpPr>
            <p:nvPr/>
          </p:nvSpPr>
          <p:spPr bwMode="auto">
            <a:xfrm>
              <a:off x="528" y="2928"/>
              <a:ext cx="655" cy="222"/>
            </a:xfrm>
            <a:prstGeom prst="rect">
              <a:avLst/>
            </a:prstGeom>
            <a:noFill/>
            <a:ln w="9525">
              <a:noFill/>
              <a:round/>
              <a:headEnd/>
              <a:tailEnd/>
            </a:ln>
          </p:spPr>
          <p:txBody>
            <a:bodyPr lIns="90000" tIns="46800" rIns="90000" bIns="46800">
              <a:spAutoFit/>
            </a:bodyPr>
            <a:lstStyle/>
            <a:p>
              <a:pPr algn="ctr">
                <a:buClr>
                  <a:srgbClr val="F5F5F3"/>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b="1">
                  <a:solidFill>
                    <a:srgbClr val="F5F5F3"/>
                  </a:solidFill>
                  <a:latin typeface="Arial" charset="0"/>
                </a:rPr>
                <a:t>VM1</a:t>
              </a:r>
            </a:p>
          </p:txBody>
        </p:sp>
        <p:sp>
          <p:nvSpPr>
            <p:cNvPr id="107" name="Text Box 43"/>
            <p:cNvSpPr txBox="1">
              <a:spLocks noChangeArrowheads="1"/>
            </p:cNvSpPr>
            <p:nvPr/>
          </p:nvSpPr>
          <p:spPr bwMode="auto">
            <a:xfrm>
              <a:off x="2922" y="2916"/>
              <a:ext cx="655" cy="222"/>
            </a:xfrm>
            <a:prstGeom prst="rect">
              <a:avLst/>
            </a:prstGeom>
            <a:noFill/>
            <a:ln w="9525">
              <a:noFill/>
              <a:round/>
              <a:headEnd/>
              <a:tailEnd/>
            </a:ln>
          </p:spPr>
          <p:txBody>
            <a:bodyPr lIns="90000" tIns="46800" rIns="90000" bIns="46800">
              <a:spAutoFit/>
            </a:bodyPr>
            <a:lstStyle/>
            <a:p>
              <a:pPr algn="ctr">
                <a:buClr>
                  <a:srgbClr val="F5F5F3"/>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700" b="1">
                  <a:solidFill>
                    <a:srgbClr val="F5F5F3"/>
                  </a:solidFill>
                  <a:latin typeface="Arial" charset="0"/>
                </a:rPr>
                <a:t>VM4</a:t>
              </a:r>
            </a:p>
          </p:txBody>
        </p:sp>
      </p:gr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Controls: Future Directions</a:t>
            </a:r>
            <a:endParaRPr lang="en-US" dirty="0"/>
          </a:p>
        </p:txBody>
      </p:sp>
      <p:sp>
        <p:nvSpPr>
          <p:cNvPr id="3" name="Content Placeholder 2"/>
          <p:cNvSpPr>
            <a:spLocks noGrp="1"/>
          </p:cNvSpPr>
          <p:nvPr>
            <p:ph type="body" sz="quarter" idx="13"/>
          </p:nvPr>
        </p:nvSpPr>
        <p:spPr/>
        <p:txBody>
          <a:bodyPr>
            <a:noAutofit/>
          </a:bodyPr>
          <a:lstStyle/>
          <a:p>
            <a:r>
              <a:rPr lang="en-US" dirty="0" smtClean="0"/>
              <a:t>Application-level metrics</a:t>
            </a:r>
          </a:p>
          <a:p>
            <a:pPr lvl="1"/>
            <a:r>
              <a:rPr lang="en-US" dirty="0" smtClean="0"/>
              <a:t>Users think in terms of transaction rates, response times</a:t>
            </a:r>
          </a:p>
          <a:p>
            <a:pPr lvl="1"/>
            <a:r>
              <a:rPr lang="en-US" dirty="0" smtClean="0"/>
              <a:t>Requires detailed app-specific knowledge and monitoring</a:t>
            </a:r>
          </a:p>
          <a:p>
            <a:pPr lvl="1"/>
            <a:r>
              <a:rPr lang="en-US" dirty="0" smtClean="0"/>
              <a:t>Can layer on top of basic physical resource controls</a:t>
            </a:r>
          </a:p>
          <a:p>
            <a:r>
              <a:rPr lang="en-US" dirty="0" smtClean="0"/>
              <a:t>Other controls?</a:t>
            </a:r>
          </a:p>
          <a:p>
            <a:pPr lvl="1"/>
            <a:r>
              <a:rPr lang="en-US" dirty="0" smtClean="0"/>
              <a:t>Real-time latency guarantees</a:t>
            </a:r>
          </a:p>
          <a:p>
            <a:pPr lvl="1"/>
            <a:r>
              <a:rPr lang="en-US" dirty="0" smtClean="0"/>
              <a:t>Price-based mechanisms and multi-resource tradeoffs</a:t>
            </a:r>
          </a:p>
          <a:p>
            <a:r>
              <a:rPr lang="en-US" dirty="0" smtClean="0"/>
              <a:t>Emerging DMTF standard</a:t>
            </a:r>
          </a:p>
          <a:p>
            <a:pPr lvl="1"/>
            <a:r>
              <a:rPr lang="en-US" dirty="0" smtClean="0"/>
              <a:t>Reservation, limit, “weight” + resource pools</a:t>
            </a:r>
          </a:p>
          <a:p>
            <a:pPr lvl="1"/>
            <a:r>
              <a:rPr lang="en-US" dirty="0" smtClean="0"/>
              <a:t>Authors from VMware, Microsoft, IBM, Citrix, etc.</a:t>
            </a:r>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a:t>
            </a:r>
            <a:endParaRPr lang="en-US" dirty="0"/>
          </a:p>
        </p:txBody>
      </p:sp>
      <p:sp>
        <p:nvSpPr>
          <p:cNvPr id="3" name="Content Placeholder 2"/>
          <p:cNvSpPr>
            <a:spLocks noGrp="1"/>
          </p:cNvSpPr>
          <p:nvPr>
            <p:ph type="body" sz="quarter" idx="13"/>
          </p:nvPr>
        </p:nvSpPr>
        <p:spPr/>
        <p:txBody>
          <a:bodyPr>
            <a:normAutofit/>
          </a:bodyPr>
          <a:lstStyle/>
          <a:p>
            <a:r>
              <a:rPr lang="en-US" dirty="0" smtClean="0"/>
              <a:t>Useful features</a:t>
            </a:r>
          </a:p>
          <a:p>
            <a:pPr lvl="1"/>
            <a:r>
              <a:rPr lang="en-US" dirty="0" smtClean="0"/>
              <a:t>Accurate rate-based control</a:t>
            </a:r>
          </a:p>
          <a:p>
            <a:pPr lvl="1"/>
            <a:r>
              <a:rPr lang="en-US" dirty="0" smtClean="0"/>
              <a:t>Support both UP and SMP VMs</a:t>
            </a:r>
          </a:p>
          <a:p>
            <a:pPr lvl="1"/>
            <a:r>
              <a:rPr lang="en-US" dirty="0" smtClean="0"/>
              <a:t>Exploit multi-core, multi-threaded CPUs</a:t>
            </a:r>
          </a:p>
          <a:p>
            <a:pPr lvl="1"/>
            <a:r>
              <a:rPr lang="en-US" dirty="0" smtClean="0"/>
              <a:t>Grouping mechanism</a:t>
            </a:r>
          </a:p>
          <a:p>
            <a:r>
              <a:rPr lang="en-US" dirty="0" smtClean="0"/>
              <a:t>Challenges</a:t>
            </a:r>
          </a:p>
          <a:p>
            <a:pPr lvl="1"/>
            <a:r>
              <a:rPr lang="en-US" dirty="0" smtClean="0"/>
              <a:t>Efficient scheduling of SMP VMs</a:t>
            </a:r>
          </a:p>
          <a:p>
            <a:pPr lvl="1"/>
            <a:r>
              <a:rPr lang="en-US" dirty="0" smtClean="0"/>
              <a:t>VM load balancing, interrupt balancing</a:t>
            </a:r>
          </a:p>
          <a:p>
            <a:pPr lvl="1"/>
            <a:r>
              <a:rPr lang="en-US" dirty="0" smtClean="0"/>
              <a:t>Cores/threads may share cache, functional units</a:t>
            </a:r>
          </a:p>
          <a:p>
            <a:pPr lvl="1"/>
            <a:r>
              <a:rPr lang="en-US" dirty="0" smtClean="0"/>
              <a:t>Lack of control over µarchitectural fairness</a:t>
            </a:r>
          </a:p>
          <a:p>
            <a:pPr lvl="1"/>
            <a:r>
              <a:rPr lang="en-US" dirty="0" smtClean="0"/>
              <a:t>Proper accounting for interrupt-processing time</a:t>
            </a:r>
            <a:endParaRPr lang="en-US" dirty="0"/>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VMware Processor Scheduling</a:t>
            </a:r>
            <a:endParaRPr lang="en-US" dirty="0"/>
          </a:p>
        </p:txBody>
      </p:sp>
      <p:sp>
        <p:nvSpPr>
          <p:cNvPr id="3" name="Content Placeholder 2"/>
          <p:cNvSpPr>
            <a:spLocks noGrp="1"/>
          </p:cNvSpPr>
          <p:nvPr>
            <p:ph type="body" sz="quarter" idx="13"/>
          </p:nvPr>
        </p:nvSpPr>
        <p:spPr/>
        <p:txBody>
          <a:bodyPr>
            <a:normAutofit/>
          </a:bodyPr>
          <a:lstStyle/>
          <a:p>
            <a:r>
              <a:rPr lang="en-US" dirty="0" smtClean="0"/>
              <a:t>Scheduling algorithms</a:t>
            </a:r>
          </a:p>
          <a:p>
            <a:pPr lvl="1"/>
            <a:r>
              <a:rPr lang="en-US" dirty="0" smtClean="0"/>
              <a:t>Rate-based controls</a:t>
            </a:r>
          </a:p>
          <a:p>
            <a:pPr lvl="1"/>
            <a:r>
              <a:rPr lang="en-US" dirty="0" smtClean="0"/>
              <a:t>Hierarchical resource pools</a:t>
            </a:r>
          </a:p>
          <a:p>
            <a:pPr lvl="1"/>
            <a:r>
              <a:rPr lang="en-US" dirty="0" smtClean="0"/>
              <a:t>Inter-processor load balancing</a:t>
            </a:r>
          </a:p>
          <a:p>
            <a:pPr lvl="1"/>
            <a:r>
              <a:rPr lang="en-US" dirty="0" smtClean="0"/>
              <a:t>Accurate accounting</a:t>
            </a:r>
          </a:p>
          <a:p>
            <a:r>
              <a:rPr lang="en-US" dirty="0" smtClean="0"/>
              <a:t>Multi-processor VM support</a:t>
            </a:r>
          </a:p>
          <a:p>
            <a:pPr lvl="1"/>
            <a:r>
              <a:rPr lang="en-US" dirty="0" smtClean="0"/>
              <a:t>Illusion of dedicated multi-processor</a:t>
            </a:r>
          </a:p>
          <a:p>
            <a:pPr lvl="1"/>
            <a:r>
              <a:rPr lang="en-US" dirty="0" smtClean="0"/>
              <a:t>Near-synchronous co-scheduling of VCPUs</a:t>
            </a:r>
          </a:p>
          <a:p>
            <a:pPr lvl="1"/>
            <a:r>
              <a:rPr lang="en-US" dirty="0" smtClean="0"/>
              <a:t>Support hot-add VCPUs</a:t>
            </a:r>
          </a:p>
          <a:p>
            <a:r>
              <a:rPr lang="en-US" dirty="0" smtClean="0"/>
              <a:t>Modern processor support</a:t>
            </a:r>
          </a:p>
          <a:p>
            <a:pPr lvl="1"/>
            <a:r>
              <a:rPr lang="en-US" dirty="0" smtClean="0"/>
              <a:t>Multi-core sockets with shared caches</a:t>
            </a:r>
          </a:p>
          <a:p>
            <a:pPr lvl="1"/>
            <a:r>
              <a:rPr lang="en-US" dirty="0" smtClean="0"/>
              <a:t>Simultaneous multi-threading (SMT)</a:t>
            </a:r>
            <a:endParaRPr lang="en-US" dirty="0"/>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Proportional-Share Scheduling</a:t>
            </a:r>
            <a:endParaRPr lang="en-US" dirty="0"/>
          </a:p>
        </p:txBody>
      </p:sp>
      <p:sp>
        <p:nvSpPr>
          <p:cNvPr id="3" name="Content Placeholder 2"/>
          <p:cNvSpPr>
            <a:spLocks noGrp="1"/>
          </p:cNvSpPr>
          <p:nvPr>
            <p:ph type="body" sz="quarter" idx="13"/>
          </p:nvPr>
        </p:nvSpPr>
        <p:spPr/>
        <p:txBody>
          <a:bodyPr/>
          <a:lstStyle/>
          <a:p>
            <a:r>
              <a:rPr lang="en-US" dirty="0" smtClean="0"/>
              <a:t>Simplified virtual-time algorithm</a:t>
            </a:r>
          </a:p>
          <a:p>
            <a:pPr lvl="1"/>
            <a:r>
              <a:rPr lang="en-US" dirty="0" smtClean="0"/>
              <a:t>Virtual time = usage / shares</a:t>
            </a:r>
          </a:p>
          <a:p>
            <a:pPr lvl="1"/>
            <a:r>
              <a:rPr lang="en-US" dirty="0" smtClean="0"/>
              <a:t>Schedule VM with smallest virtual time</a:t>
            </a:r>
          </a:p>
          <a:p>
            <a:r>
              <a:rPr lang="en-US" dirty="0" smtClean="0"/>
              <a:t>Example: </a:t>
            </a:r>
            <a:r>
              <a:rPr lang="en-US" sz="2800" dirty="0" smtClean="0"/>
              <a:t>3 VMs </a:t>
            </a:r>
            <a:r>
              <a:rPr lang="en-US" sz="2800" dirty="0" smtClean="0">
                <a:solidFill>
                  <a:srgbClr val="FF0000"/>
                </a:solidFill>
              </a:rPr>
              <a:t>A</a:t>
            </a:r>
            <a:r>
              <a:rPr lang="en-US" sz="2800" dirty="0" smtClean="0"/>
              <a:t>, </a:t>
            </a:r>
            <a:r>
              <a:rPr lang="en-US" sz="2800" dirty="0" smtClean="0">
                <a:solidFill>
                  <a:srgbClr val="00B050"/>
                </a:solidFill>
              </a:rPr>
              <a:t>B</a:t>
            </a:r>
            <a:r>
              <a:rPr lang="en-US" sz="2800" dirty="0" smtClean="0"/>
              <a:t>, </a:t>
            </a:r>
            <a:r>
              <a:rPr lang="en-US" sz="2800" dirty="0" smtClean="0">
                <a:solidFill>
                  <a:schemeClr val="accent1"/>
                </a:solidFill>
              </a:rPr>
              <a:t>C</a:t>
            </a:r>
            <a:r>
              <a:rPr lang="en-US" sz="2800" dirty="0" smtClean="0"/>
              <a:t> with </a:t>
            </a:r>
            <a:r>
              <a:rPr lang="en-US" sz="2800" dirty="0" smtClean="0">
                <a:solidFill>
                  <a:srgbClr val="FF0000"/>
                </a:solidFill>
              </a:rPr>
              <a:t>3</a:t>
            </a:r>
            <a:r>
              <a:rPr lang="en-US" sz="2800" dirty="0" smtClean="0"/>
              <a:t> : </a:t>
            </a:r>
            <a:r>
              <a:rPr lang="en-US" sz="2800" dirty="0" smtClean="0">
                <a:solidFill>
                  <a:srgbClr val="00B050"/>
                </a:solidFill>
              </a:rPr>
              <a:t>2</a:t>
            </a:r>
            <a:r>
              <a:rPr lang="en-US" sz="2800" dirty="0" smtClean="0"/>
              <a:t> : </a:t>
            </a:r>
            <a:r>
              <a:rPr lang="en-US" sz="2800" dirty="0" smtClean="0">
                <a:solidFill>
                  <a:schemeClr val="accent1"/>
                </a:solidFill>
              </a:rPr>
              <a:t>1</a:t>
            </a:r>
            <a:r>
              <a:rPr lang="en-US" sz="2800" dirty="0" smtClean="0"/>
              <a:t> share ratio</a:t>
            </a:r>
            <a:endParaRPr lang="en-US" dirty="0" smtClean="0"/>
          </a:p>
          <a:p>
            <a:endParaRPr lang="en-US" dirty="0"/>
          </a:p>
        </p:txBody>
      </p:sp>
      <p:grpSp>
        <p:nvGrpSpPr>
          <p:cNvPr id="4" name="Group 3"/>
          <p:cNvGrpSpPr>
            <a:grpSpLocks/>
          </p:cNvGrpSpPr>
          <p:nvPr/>
        </p:nvGrpSpPr>
        <p:grpSpPr bwMode="auto">
          <a:xfrm>
            <a:off x="1144588" y="3886200"/>
            <a:ext cx="6472237" cy="2076450"/>
            <a:chOff x="721" y="2064"/>
            <a:chExt cx="4077" cy="1308"/>
          </a:xfrm>
        </p:grpSpPr>
        <p:grpSp>
          <p:nvGrpSpPr>
            <p:cNvPr id="5" name="Group 4"/>
            <p:cNvGrpSpPr>
              <a:grpSpLocks/>
            </p:cNvGrpSpPr>
            <p:nvPr/>
          </p:nvGrpSpPr>
          <p:grpSpPr bwMode="auto">
            <a:xfrm>
              <a:off x="721" y="2411"/>
              <a:ext cx="252" cy="962"/>
              <a:chOff x="721" y="2411"/>
              <a:chExt cx="252" cy="962"/>
            </a:xfrm>
          </p:grpSpPr>
          <p:sp>
            <p:nvSpPr>
              <p:cNvPr id="56" name="Text Box 5"/>
              <p:cNvSpPr txBox="1">
                <a:spLocks noChangeArrowheads="1"/>
              </p:cNvSpPr>
              <p:nvPr/>
            </p:nvSpPr>
            <p:spPr bwMode="auto">
              <a:xfrm>
                <a:off x="722" y="2747"/>
                <a:ext cx="242"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1AC408"/>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1AC408"/>
                    </a:solidFill>
                    <a:latin typeface="Arial" charset="0"/>
                  </a:rPr>
                  <a:t>B</a:t>
                </a:r>
              </a:p>
            </p:txBody>
          </p:sp>
          <p:sp>
            <p:nvSpPr>
              <p:cNvPr id="57" name="Text Box 6"/>
              <p:cNvSpPr txBox="1">
                <a:spLocks noChangeArrowheads="1"/>
              </p:cNvSpPr>
              <p:nvPr/>
            </p:nvSpPr>
            <p:spPr bwMode="auto">
              <a:xfrm>
                <a:off x="726" y="2411"/>
                <a:ext cx="242"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FF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latin typeface="Arial" charset="0"/>
                  </a:rPr>
                  <a:t>A</a:t>
                </a:r>
              </a:p>
            </p:txBody>
          </p:sp>
          <p:sp>
            <p:nvSpPr>
              <p:cNvPr id="58" name="Text Box 7"/>
              <p:cNvSpPr txBox="1">
                <a:spLocks noChangeArrowheads="1"/>
              </p:cNvSpPr>
              <p:nvPr/>
            </p:nvSpPr>
            <p:spPr bwMode="auto">
              <a:xfrm>
                <a:off x="721" y="3083"/>
                <a:ext cx="252"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6699C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99CC"/>
                    </a:solidFill>
                    <a:latin typeface="Arial" charset="0"/>
                  </a:rPr>
                  <a:t>C</a:t>
                </a:r>
              </a:p>
            </p:txBody>
          </p:sp>
        </p:grpSp>
        <p:grpSp>
          <p:nvGrpSpPr>
            <p:cNvPr id="6" name="Group 8"/>
            <p:cNvGrpSpPr>
              <a:grpSpLocks/>
            </p:cNvGrpSpPr>
            <p:nvPr/>
          </p:nvGrpSpPr>
          <p:grpSpPr bwMode="auto">
            <a:xfrm>
              <a:off x="1186" y="2411"/>
              <a:ext cx="229" cy="962"/>
              <a:chOff x="1186" y="2411"/>
              <a:chExt cx="229" cy="962"/>
            </a:xfrm>
          </p:grpSpPr>
          <p:sp>
            <p:nvSpPr>
              <p:cNvPr id="53" name="Text Box 9"/>
              <p:cNvSpPr txBox="1">
                <a:spLocks noChangeArrowheads="1"/>
              </p:cNvSpPr>
              <p:nvPr/>
            </p:nvSpPr>
            <p:spPr bwMode="auto">
              <a:xfrm>
                <a:off x="1195" y="2411"/>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FF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solidFill>
                      <a:srgbClr val="FF0000"/>
                    </a:solidFill>
                    <a:latin typeface="Arial" charset="0"/>
                  </a:rPr>
                  <a:t>2</a:t>
                </a:r>
              </a:p>
            </p:txBody>
          </p:sp>
          <p:sp>
            <p:nvSpPr>
              <p:cNvPr id="54" name="Text Box 10"/>
              <p:cNvSpPr txBox="1">
                <a:spLocks noChangeArrowheads="1"/>
              </p:cNvSpPr>
              <p:nvPr/>
            </p:nvSpPr>
            <p:spPr bwMode="auto">
              <a:xfrm>
                <a:off x="1191" y="2747"/>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1AC408"/>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1AC408"/>
                    </a:solidFill>
                    <a:latin typeface="Arial" charset="0"/>
                  </a:rPr>
                  <a:t>3</a:t>
                </a:r>
              </a:p>
            </p:txBody>
          </p:sp>
          <p:sp>
            <p:nvSpPr>
              <p:cNvPr id="55" name="Text Box 11"/>
              <p:cNvSpPr txBox="1">
                <a:spLocks noChangeArrowheads="1"/>
              </p:cNvSpPr>
              <p:nvPr/>
            </p:nvSpPr>
            <p:spPr bwMode="auto">
              <a:xfrm>
                <a:off x="1186" y="3083"/>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6699C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99CC"/>
                    </a:solidFill>
                    <a:latin typeface="Arial" charset="0"/>
                  </a:rPr>
                  <a:t>6</a:t>
                </a:r>
              </a:p>
            </p:txBody>
          </p:sp>
        </p:grpSp>
        <p:grpSp>
          <p:nvGrpSpPr>
            <p:cNvPr id="7" name="Group 12"/>
            <p:cNvGrpSpPr>
              <a:grpSpLocks/>
            </p:cNvGrpSpPr>
            <p:nvPr/>
          </p:nvGrpSpPr>
          <p:grpSpPr bwMode="auto">
            <a:xfrm>
              <a:off x="1526" y="2411"/>
              <a:ext cx="220" cy="962"/>
              <a:chOff x="1526" y="2411"/>
              <a:chExt cx="220" cy="962"/>
            </a:xfrm>
          </p:grpSpPr>
          <p:sp>
            <p:nvSpPr>
              <p:cNvPr id="50" name="Text Box 13"/>
              <p:cNvSpPr txBox="1">
                <a:spLocks noChangeArrowheads="1"/>
              </p:cNvSpPr>
              <p:nvPr/>
            </p:nvSpPr>
            <p:spPr bwMode="auto">
              <a:xfrm>
                <a:off x="1526" y="2411"/>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FF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latin typeface="Arial" charset="0"/>
                  </a:rPr>
                  <a:t>4</a:t>
                </a:r>
              </a:p>
            </p:txBody>
          </p:sp>
          <p:sp>
            <p:nvSpPr>
              <p:cNvPr id="51" name="Text Box 14"/>
              <p:cNvSpPr txBox="1">
                <a:spLocks noChangeArrowheads="1"/>
              </p:cNvSpPr>
              <p:nvPr/>
            </p:nvSpPr>
            <p:spPr bwMode="auto">
              <a:xfrm>
                <a:off x="1526" y="2747"/>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1AC408"/>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solidFill>
                      <a:srgbClr val="1AC408"/>
                    </a:solidFill>
                    <a:latin typeface="Arial" charset="0"/>
                  </a:rPr>
                  <a:t>3</a:t>
                </a:r>
              </a:p>
            </p:txBody>
          </p:sp>
          <p:sp>
            <p:nvSpPr>
              <p:cNvPr id="52" name="Text Box 15"/>
              <p:cNvSpPr txBox="1">
                <a:spLocks noChangeArrowheads="1"/>
              </p:cNvSpPr>
              <p:nvPr/>
            </p:nvSpPr>
            <p:spPr bwMode="auto">
              <a:xfrm>
                <a:off x="1526" y="3083"/>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6699C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99CC"/>
                    </a:solidFill>
                    <a:latin typeface="Arial" charset="0"/>
                  </a:rPr>
                  <a:t>6</a:t>
                </a:r>
              </a:p>
            </p:txBody>
          </p:sp>
        </p:grpSp>
        <p:grpSp>
          <p:nvGrpSpPr>
            <p:cNvPr id="8" name="Group 16"/>
            <p:cNvGrpSpPr>
              <a:grpSpLocks/>
            </p:cNvGrpSpPr>
            <p:nvPr/>
          </p:nvGrpSpPr>
          <p:grpSpPr bwMode="auto">
            <a:xfrm>
              <a:off x="1862" y="2411"/>
              <a:ext cx="220" cy="962"/>
              <a:chOff x="1862" y="2411"/>
              <a:chExt cx="220" cy="962"/>
            </a:xfrm>
          </p:grpSpPr>
          <p:sp>
            <p:nvSpPr>
              <p:cNvPr id="47" name="Text Box 17"/>
              <p:cNvSpPr txBox="1">
                <a:spLocks noChangeArrowheads="1"/>
              </p:cNvSpPr>
              <p:nvPr/>
            </p:nvSpPr>
            <p:spPr bwMode="auto">
              <a:xfrm>
                <a:off x="1862" y="2411"/>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FF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solidFill>
                      <a:srgbClr val="FF0000"/>
                    </a:solidFill>
                    <a:latin typeface="Arial" charset="0"/>
                  </a:rPr>
                  <a:t>4</a:t>
                </a:r>
              </a:p>
            </p:txBody>
          </p:sp>
          <p:sp>
            <p:nvSpPr>
              <p:cNvPr id="48" name="Text Box 18"/>
              <p:cNvSpPr txBox="1">
                <a:spLocks noChangeArrowheads="1"/>
              </p:cNvSpPr>
              <p:nvPr/>
            </p:nvSpPr>
            <p:spPr bwMode="auto">
              <a:xfrm>
                <a:off x="1862" y="2747"/>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1AC408"/>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1AC408"/>
                    </a:solidFill>
                    <a:latin typeface="Arial" charset="0"/>
                  </a:rPr>
                  <a:t>6</a:t>
                </a:r>
              </a:p>
            </p:txBody>
          </p:sp>
          <p:sp>
            <p:nvSpPr>
              <p:cNvPr id="49" name="Text Box 19"/>
              <p:cNvSpPr txBox="1">
                <a:spLocks noChangeArrowheads="1"/>
              </p:cNvSpPr>
              <p:nvPr/>
            </p:nvSpPr>
            <p:spPr bwMode="auto">
              <a:xfrm>
                <a:off x="1862" y="3083"/>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6699C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99CC"/>
                    </a:solidFill>
                    <a:latin typeface="Arial" charset="0"/>
                  </a:rPr>
                  <a:t>6</a:t>
                </a:r>
              </a:p>
            </p:txBody>
          </p:sp>
        </p:grpSp>
        <p:grpSp>
          <p:nvGrpSpPr>
            <p:cNvPr id="9" name="Group 20"/>
            <p:cNvGrpSpPr>
              <a:grpSpLocks/>
            </p:cNvGrpSpPr>
            <p:nvPr/>
          </p:nvGrpSpPr>
          <p:grpSpPr bwMode="auto">
            <a:xfrm>
              <a:off x="2198" y="2411"/>
              <a:ext cx="220" cy="962"/>
              <a:chOff x="2198" y="2411"/>
              <a:chExt cx="220" cy="962"/>
            </a:xfrm>
          </p:grpSpPr>
          <p:sp>
            <p:nvSpPr>
              <p:cNvPr id="44" name="Text Box 21"/>
              <p:cNvSpPr txBox="1">
                <a:spLocks noChangeArrowheads="1"/>
              </p:cNvSpPr>
              <p:nvPr/>
            </p:nvSpPr>
            <p:spPr bwMode="auto">
              <a:xfrm>
                <a:off x="2198" y="2411"/>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FF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solidFill>
                      <a:srgbClr val="FF0000"/>
                    </a:solidFill>
                    <a:latin typeface="Arial" charset="0"/>
                  </a:rPr>
                  <a:t>6</a:t>
                </a:r>
              </a:p>
            </p:txBody>
          </p:sp>
          <p:sp>
            <p:nvSpPr>
              <p:cNvPr id="45" name="Text Box 22"/>
              <p:cNvSpPr txBox="1">
                <a:spLocks noChangeArrowheads="1"/>
              </p:cNvSpPr>
              <p:nvPr/>
            </p:nvSpPr>
            <p:spPr bwMode="auto">
              <a:xfrm>
                <a:off x="2198" y="2747"/>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1AC408"/>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1AC408"/>
                    </a:solidFill>
                    <a:latin typeface="Arial" charset="0"/>
                  </a:rPr>
                  <a:t>6</a:t>
                </a:r>
              </a:p>
            </p:txBody>
          </p:sp>
          <p:sp>
            <p:nvSpPr>
              <p:cNvPr id="46" name="Text Box 23"/>
              <p:cNvSpPr txBox="1">
                <a:spLocks noChangeArrowheads="1"/>
              </p:cNvSpPr>
              <p:nvPr/>
            </p:nvSpPr>
            <p:spPr bwMode="auto">
              <a:xfrm>
                <a:off x="2198" y="3083"/>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6699C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99CC"/>
                    </a:solidFill>
                    <a:latin typeface="Arial" charset="0"/>
                  </a:rPr>
                  <a:t>6</a:t>
                </a:r>
              </a:p>
            </p:txBody>
          </p:sp>
        </p:grpSp>
        <p:grpSp>
          <p:nvGrpSpPr>
            <p:cNvPr id="10" name="Group 24"/>
            <p:cNvGrpSpPr>
              <a:grpSpLocks/>
            </p:cNvGrpSpPr>
            <p:nvPr/>
          </p:nvGrpSpPr>
          <p:grpSpPr bwMode="auto">
            <a:xfrm>
              <a:off x="2534" y="2411"/>
              <a:ext cx="220" cy="962"/>
              <a:chOff x="2534" y="2411"/>
              <a:chExt cx="220" cy="962"/>
            </a:xfrm>
          </p:grpSpPr>
          <p:sp>
            <p:nvSpPr>
              <p:cNvPr id="41" name="Text Box 25"/>
              <p:cNvSpPr txBox="1">
                <a:spLocks noChangeArrowheads="1"/>
              </p:cNvSpPr>
              <p:nvPr/>
            </p:nvSpPr>
            <p:spPr bwMode="auto">
              <a:xfrm>
                <a:off x="2534" y="2411"/>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FF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latin typeface="Arial" charset="0"/>
                  </a:rPr>
                  <a:t>8</a:t>
                </a:r>
              </a:p>
            </p:txBody>
          </p:sp>
          <p:sp>
            <p:nvSpPr>
              <p:cNvPr id="42" name="Text Box 26"/>
              <p:cNvSpPr txBox="1">
                <a:spLocks noChangeArrowheads="1"/>
              </p:cNvSpPr>
              <p:nvPr/>
            </p:nvSpPr>
            <p:spPr bwMode="auto">
              <a:xfrm>
                <a:off x="2534" y="2747"/>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1AC408"/>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solidFill>
                      <a:srgbClr val="1AC408"/>
                    </a:solidFill>
                    <a:latin typeface="Arial" charset="0"/>
                  </a:rPr>
                  <a:t>6</a:t>
                </a:r>
              </a:p>
            </p:txBody>
          </p:sp>
          <p:sp>
            <p:nvSpPr>
              <p:cNvPr id="43" name="Text Box 27"/>
              <p:cNvSpPr txBox="1">
                <a:spLocks noChangeArrowheads="1"/>
              </p:cNvSpPr>
              <p:nvPr/>
            </p:nvSpPr>
            <p:spPr bwMode="auto">
              <a:xfrm>
                <a:off x="2534" y="3083"/>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6699C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99CC"/>
                    </a:solidFill>
                    <a:latin typeface="Arial" charset="0"/>
                  </a:rPr>
                  <a:t>6</a:t>
                </a:r>
              </a:p>
            </p:txBody>
          </p:sp>
        </p:grpSp>
        <p:grpSp>
          <p:nvGrpSpPr>
            <p:cNvPr id="11" name="Group 28"/>
            <p:cNvGrpSpPr>
              <a:grpSpLocks/>
            </p:cNvGrpSpPr>
            <p:nvPr/>
          </p:nvGrpSpPr>
          <p:grpSpPr bwMode="auto">
            <a:xfrm>
              <a:off x="2870" y="2411"/>
              <a:ext cx="220" cy="962"/>
              <a:chOff x="2870" y="2411"/>
              <a:chExt cx="220" cy="962"/>
            </a:xfrm>
          </p:grpSpPr>
          <p:sp>
            <p:nvSpPr>
              <p:cNvPr id="38" name="Text Box 29"/>
              <p:cNvSpPr txBox="1">
                <a:spLocks noChangeArrowheads="1"/>
              </p:cNvSpPr>
              <p:nvPr/>
            </p:nvSpPr>
            <p:spPr bwMode="auto">
              <a:xfrm>
                <a:off x="2870" y="2411"/>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FF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latin typeface="Arial" charset="0"/>
                  </a:rPr>
                  <a:t>8</a:t>
                </a:r>
              </a:p>
            </p:txBody>
          </p:sp>
          <p:sp>
            <p:nvSpPr>
              <p:cNvPr id="39" name="Text Box 30"/>
              <p:cNvSpPr txBox="1">
                <a:spLocks noChangeArrowheads="1"/>
              </p:cNvSpPr>
              <p:nvPr/>
            </p:nvSpPr>
            <p:spPr bwMode="auto">
              <a:xfrm>
                <a:off x="2870" y="2747"/>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1AC408"/>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1AC408"/>
                    </a:solidFill>
                    <a:latin typeface="Arial" charset="0"/>
                  </a:rPr>
                  <a:t>9</a:t>
                </a:r>
              </a:p>
            </p:txBody>
          </p:sp>
          <p:sp>
            <p:nvSpPr>
              <p:cNvPr id="40" name="Text Box 31"/>
              <p:cNvSpPr txBox="1">
                <a:spLocks noChangeArrowheads="1"/>
              </p:cNvSpPr>
              <p:nvPr/>
            </p:nvSpPr>
            <p:spPr bwMode="auto">
              <a:xfrm>
                <a:off x="2870" y="3083"/>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6699C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solidFill>
                      <a:srgbClr val="6699CC"/>
                    </a:solidFill>
                    <a:latin typeface="Arial" charset="0"/>
                  </a:rPr>
                  <a:t>6</a:t>
                </a:r>
              </a:p>
            </p:txBody>
          </p:sp>
        </p:grpSp>
        <p:grpSp>
          <p:nvGrpSpPr>
            <p:cNvPr id="12" name="Group 32"/>
            <p:cNvGrpSpPr>
              <a:grpSpLocks/>
            </p:cNvGrpSpPr>
            <p:nvPr/>
          </p:nvGrpSpPr>
          <p:grpSpPr bwMode="auto">
            <a:xfrm>
              <a:off x="1157" y="2064"/>
              <a:ext cx="3643" cy="288"/>
              <a:chOff x="1157" y="2064"/>
              <a:chExt cx="3643" cy="288"/>
            </a:xfrm>
          </p:grpSpPr>
          <p:sp>
            <p:nvSpPr>
              <p:cNvPr id="25" name="Rectangle 33"/>
              <p:cNvSpPr>
                <a:spLocks noChangeArrowheads="1"/>
              </p:cNvSpPr>
              <p:nvPr/>
            </p:nvSpPr>
            <p:spPr bwMode="auto">
              <a:xfrm>
                <a:off x="2165" y="2064"/>
                <a:ext cx="288" cy="288"/>
              </a:xfrm>
              <a:prstGeom prst="rect">
                <a:avLst/>
              </a:prstGeom>
              <a:solidFill>
                <a:srgbClr val="FF0000"/>
              </a:solidFill>
              <a:ln w="12600">
                <a:solidFill>
                  <a:srgbClr val="000000"/>
                </a:solidFill>
                <a:miter lim="800000"/>
                <a:headEnd/>
                <a:tailEnd/>
              </a:ln>
            </p:spPr>
            <p:txBody>
              <a:bodyPr wrap="none" anchor="ctr"/>
              <a:lstStyle/>
              <a:p>
                <a:endParaRPr lang="en-US"/>
              </a:p>
            </p:txBody>
          </p:sp>
          <p:sp>
            <p:nvSpPr>
              <p:cNvPr id="26" name="Rectangle 34"/>
              <p:cNvSpPr>
                <a:spLocks noChangeArrowheads="1"/>
              </p:cNvSpPr>
              <p:nvPr/>
            </p:nvSpPr>
            <p:spPr bwMode="auto">
              <a:xfrm>
                <a:off x="2501" y="2064"/>
                <a:ext cx="288" cy="288"/>
              </a:xfrm>
              <a:prstGeom prst="rect">
                <a:avLst/>
              </a:prstGeom>
              <a:solidFill>
                <a:srgbClr val="1AC408"/>
              </a:solidFill>
              <a:ln w="12600">
                <a:solidFill>
                  <a:srgbClr val="000000"/>
                </a:solidFill>
                <a:miter lim="800000"/>
                <a:headEnd/>
                <a:tailEnd/>
              </a:ln>
            </p:spPr>
            <p:txBody>
              <a:bodyPr wrap="none" anchor="ctr"/>
              <a:lstStyle/>
              <a:p>
                <a:endParaRPr lang="en-US"/>
              </a:p>
            </p:txBody>
          </p:sp>
          <p:sp>
            <p:nvSpPr>
              <p:cNvPr id="27" name="Rectangle 35"/>
              <p:cNvSpPr>
                <a:spLocks noChangeArrowheads="1"/>
              </p:cNvSpPr>
              <p:nvPr/>
            </p:nvSpPr>
            <p:spPr bwMode="auto">
              <a:xfrm>
                <a:off x="2837" y="2064"/>
                <a:ext cx="288" cy="288"/>
              </a:xfrm>
              <a:prstGeom prst="rect">
                <a:avLst/>
              </a:prstGeom>
              <a:solidFill>
                <a:srgbClr val="6699CC"/>
              </a:solidFill>
              <a:ln w="12600">
                <a:solidFill>
                  <a:srgbClr val="000000"/>
                </a:solidFill>
                <a:miter lim="800000"/>
                <a:headEnd/>
                <a:tailEnd/>
              </a:ln>
            </p:spPr>
            <p:txBody>
              <a:bodyPr wrap="none" anchor="ctr"/>
              <a:lstStyle/>
              <a:p>
                <a:endParaRPr lang="en-US"/>
              </a:p>
            </p:txBody>
          </p:sp>
          <p:sp>
            <p:nvSpPr>
              <p:cNvPr id="28" name="Rectangle 36"/>
              <p:cNvSpPr>
                <a:spLocks noChangeArrowheads="1"/>
              </p:cNvSpPr>
              <p:nvPr/>
            </p:nvSpPr>
            <p:spPr bwMode="auto">
              <a:xfrm>
                <a:off x="1157" y="2064"/>
                <a:ext cx="288" cy="288"/>
              </a:xfrm>
              <a:prstGeom prst="rect">
                <a:avLst/>
              </a:prstGeom>
              <a:solidFill>
                <a:srgbClr val="FF0000"/>
              </a:solidFill>
              <a:ln w="12600">
                <a:solidFill>
                  <a:srgbClr val="000000"/>
                </a:solidFill>
                <a:miter lim="800000"/>
                <a:headEnd/>
                <a:tailEnd/>
              </a:ln>
            </p:spPr>
            <p:txBody>
              <a:bodyPr wrap="none" anchor="ctr"/>
              <a:lstStyle/>
              <a:p>
                <a:endParaRPr lang="en-US"/>
              </a:p>
            </p:txBody>
          </p:sp>
          <p:sp>
            <p:nvSpPr>
              <p:cNvPr id="29" name="Rectangle 37"/>
              <p:cNvSpPr>
                <a:spLocks noChangeArrowheads="1"/>
              </p:cNvSpPr>
              <p:nvPr/>
            </p:nvSpPr>
            <p:spPr bwMode="auto">
              <a:xfrm>
                <a:off x="1493" y="2064"/>
                <a:ext cx="288" cy="288"/>
              </a:xfrm>
              <a:prstGeom prst="rect">
                <a:avLst/>
              </a:prstGeom>
              <a:solidFill>
                <a:srgbClr val="1AC408"/>
              </a:solidFill>
              <a:ln w="12600">
                <a:solidFill>
                  <a:srgbClr val="000000"/>
                </a:solidFill>
                <a:miter lim="800000"/>
                <a:headEnd/>
                <a:tailEnd/>
              </a:ln>
            </p:spPr>
            <p:txBody>
              <a:bodyPr wrap="none" anchor="ctr"/>
              <a:lstStyle/>
              <a:p>
                <a:endParaRPr lang="en-US"/>
              </a:p>
            </p:txBody>
          </p:sp>
          <p:sp>
            <p:nvSpPr>
              <p:cNvPr id="30" name="Rectangle 38"/>
              <p:cNvSpPr>
                <a:spLocks noChangeArrowheads="1"/>
              </p:cNvSpPr>
              <p:nvPr/>
            </p:nvSpPr>
            <p:spPr bwMode="auto">
              <a:xfrm>
                <a:off x="1829" y="2064"/>
                <a:ext cx="288" cy="288"/>
              </a:xfrm>
              <a:prstGeom prst="rect">
                <a:avLst/>
              </a:prstGeom>
              <a:solidFill>
                <a:srgbClr val="FF0000"/>
              </a:solidFill>
              <a:ln w="12600">
                <a:solidFill>
                  <a:srgbClr val="000000"/>
                </a:solidFill>
                <a:miter lim="800000"/>
                <a:headEnd/>
                <a:tailEnd/>
              </a:ln>
            </p:spPr>
            <p:txBody>
              <a:bodyPr wrap="none" anchor="ctr"/>
              <a:lstStyle/>
              <a:p>
                <a:endParaRPr lang="en-US"/>
              </a:p>
            </p:txBody>
          </p:sp>
          <p:grpSp>
            <p:nvGrpSpPr>
              <p:cNvPr id="13" name="Group 39"/>
              <p:cNvGrpSpPr>
                <a:grpSpLocks/>
              </p:cNvGrpSpPr>
              <p:nvPr/>
            </p:nvGrpSpPr>
            <p:grpSpPr bwMode="auto">
              <a:xfrm>
                <a:off x="4416" y="2160"/>
                <a:ext cx="384" cy="96"/>
                <a:chOff x="4416" y="2160"/>
                <a:chExt cx="384" cy="96"/>
              </a:xfrm>
            </p:grpSpPr>
            <p:sp>
              <p:nvSpPr>
                <p:cNvPr id="35" name="Oval 40"/>
                <p:cNvSpPr>
                  <a:spLocks noChangeArrowheads="1"/>
                </p:cNvSpPr>
                <p:nvPr/>
              </p:nvSpPr>
              <p:spPr bwMode="auto">
                <a:xfrm>
                  <a:off x="4560" y="2160"/>
                  <a:ext cx="96" cy="96"/>
                </a:xfrm>
                <a:prstGeom prst="ellipse">
                  <a:avLst/>
                </a:prstGeom>
                <a:solidFill>
                  <a:srgbClr val="000000"/>
                </a:solidFill>
                <a:ln w="12600">
                  <a:solidFill>
                    <a:srgbClr val="000000"/>
                  </a:solidFill>
                  <a:miter lim="800000"/>
                  <a:headEnd/>
                  <a:tailEnd/>
                </a:ln>
              </p:spPr>
              <p:txBody>
                <a:bodyPr wrap="none" anchor="ctr"/>
                <a:lstStyle/>
                <a:p>
                  <a:endParaRPr lang="en-US"/>
                </a:p>
              </p:txBody>
            </p:sp>
            <p:sp>
              <p:nvSpPr>
                <p:cNvPr id="36" name="Oval 41"/>
                <p:cNvSpPr>
                  <a:spLocks noChangeArrowheads="1"/>
                </p:cNvSpPr>
                <p:nvPr/>
              </p:nvSpPr>
              <p:spPr bwMode="auto">
                <a:xfrm>
                  <a:off x="4416" y="2160"/>
                  <a:ext cx="96" cy="96"/>
                </a:xfrm>
                <a:prstGeom prst="ellipse">
                  <a:avLst/>
                </a:prstGeom>
                <a:solidFill>
                  <a:srgbClr val="000000"/>
                </a:solidFill>
                <a:ln w="12600">
                  <a:solidFill>
                    <a:srgbClr val="000000"/>
                  </a:solidFill>
                  <a:miter lim="800000"/>
                  <a:headEnd/>
                  <a:tailEnd/>
                </a:ln>
              </p:spPr>
              <p:txBody>
                <a:bodyPr wrap="none" anchor="ctr"/>
                <a:lstStyle/>
                <a:p>
                  <a:endParaRPr lang="en-US"/>
                </a:p>
              </p:txBody>
            </p:sp>
            <p:sp>
              <p:nvSpPr>
                <p:cNvPr id="37" name="Oval 42"/>
                <p:cNvSpPr>
                  <a:spLocks noChangeArrowheads="1"/>
                </p:cNvSpPr>
                <p:nvPr/>
              </p:nvSpPr>
              <p:spPr bwMode="auto">
                <a:xfrm>
                  <a:off x="4704" y="2160"/>
                  <a:ext cx="96" cy="96"/>
                </a:xfrm>
                <a:prstGeom prst="ellipse">
                  <a:avLst/>
                </a:prstGeom>
                <a:solidFill>
                  <a:srgbClr val="000000"/>
                </a:solidFill>
                <a:ln w="12600">
                  <a:solidFill>
                    <a:srgbClr val="000000"/>
                  </a:solidFill>
                  <a:miter lim="800000"/>
                  <a:headEnd/>
                  <a:tailEnd/>
                </a:ln>
              </p:spPr>
              <p:txBody>
                <a:bodyPr wrap="none" anchor="ctr"/>
                <a:lstStyle/>
                <a:p>
                  <a:endParaRPr lang="en-US"/>
                </a:p>
              </p:txBody>
            </p:sp>
          </p:grpSp>
          <p:sp>
            <p:nvSpPr>
              <p:cNvPr id="32" name="Rectangle 43"/>
              <p:cNvSpPr>
                <a:spLocks noChangeArrowheads="1"/>
              </p:cNvSpPr>
              <p:nvPr/>
            </p:nvSpPr>
            <p:spPr bwMode="auto">
              <a:xfrm>
                <a:off x="3360" y="2064"/>
                <a:ext cx="288" cy="288"/>
              </a:xfrm>
              <a:prstGeom prst="rect">
                <a:avLst/>
              </a:prstGeom>
              <a:solidFill>
                <a:srgbClr val="FF0000"/>
              </a:solidFill>
              <a:ln w="12600">
                <a:solidFill>
                  <a:srgbClr val="000000"/>
                </a:solidFill>
                <a:miter lim="800000"/>
                <a:headEnd/>
                <a:tailEnd/>
              </a:ln>
            </p:spPr>
            <p:txBody>
              <a:bodyPr wrap="none" anchor="ctr"/>
              <a:lstStyle/>
              <a:p>
                <a:endParaRPr lang="en-US"/>
              </a:p>
            </p:txBody>
          </p:sp>
          <p:sp>
            <p:nvSpPr>
              <p:cNvPr id="33" name="Rectangle 44"/>
              <p:cNvSpPr>
                <a:spLocks noChangeArrowheads="1"/>
              </p:cNvSpPr>
              <p:nvPr/>
            </p:nvSpPr>
            <p:spPr bwMode="auto">
              <a:xfrm>
                <a:off x="3696" y="2064"/>
                <a:ext cx="288" cy="288"/>
              </a:xfrm>
              <a:prstGeom prst="rect">
                <a:avLst/>
              </a:prstGeom>
              <a:solidFill>
                <a:srgbClr val="1AC408"/>
              </a:solidFill>
              <a:ln w="12600">
                <a:solidFill>
                  <a:srgbClr val="000000"/>
                </a:solidFill>
                <a:miter lim="800000"/>
                <a:headEnd/>
                <a:tailEnd/>
              </a:ln>
            </p:spPr>
            <p:txBody>
              <a:bodyPr wrap="none" anchor="ctr"/>
              <a:lstStyle/>
              <a:p>
                <a:endParaRPr lang="en-US"/>
              </a:p>
            </p:txBody>
          </p:sp>
          <p:sp>
            <p:nvSpPr>
              <p:cNvPr id="34" name="Rectangle 45"/>
              <p:cNvSpPr>
                <a:spLocks noChangeArrowheads="1"/>
              </p:cNvSpPr>
              <p:nvPr/>
            </p:nvSpPr>
            <p:spPr bwMode="auto">
              <a:xfrm>
                <a:off x="4032" y="2064"/>
                <a:ext cx="288" cy="288"/>
              </a:xfrm>
              <a:prstGeom prst="rect">
                <a:avLst/>
              </a:prstGeom>
              <a:solidFill>
                <a:srgbClr val="FF0000"/>
              </a:solidFill>
              <a:ln w="12600">
                <a:solidFill>
                  <a:srgbClr val="000000"/>
                </a:solidFill>
                <a:miter lim="800000"/>
                <a:headEnd/>
                <a:tailEnd/>
              </a:ln>
            </p:spPr>
            <p:txBody>
              <a:bodyPr wrap="none" anchor="ctr"/>
              <a:lstStyle/>
              <a:p>
                <a:endParaRPr lang="en-US"/>
              </a:p>
            </p:txBody>
          </p:sp>
        </p:grpSp>
        <p:grpSp>
          <p:nvGrpSpPr>
            <p:cNvPr id="14" name="Group 46"/>
            <p:cNvGrpSpPr>
              <a:grpSpLocks/>
            </p:cNvGrpSpPr>
            <p:nvPr/>
          </p:nvGrpSpPr>
          <p:grpSpPr bwMode="auto">
            <a:xfrm>
              <a:off x="3297" y="2411"/>
              <a:ext cx="330" cy="962"/>
              <a:chOff x="3297" y="2411"/>
              <a:chExt cx="330" cy="962"/>
            </a:xfrm>
          </p:grpSpPr>
          <p:sp>
            <p:nvSpPr>
              <p:cNvPr id="22" name="Text Box 47"/>
              <p:cNvSpPr txBox="1">
                <a:spLocks noChangeArrowheads="1"/>
              </p:cNvSpPr>
              <p:nvPr/>
            </p:nvSpPr>
            <p:spPr bwMode="auto">
              <a:xfrm>
                <a:off x="3407" y="2411"/>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FF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solidFill>
                      <a:srgbClr val="FF0000"/>
                    </a:solidFill>
                    <a:latin typeface="Arial" charset="0"/>
                  </a:rPr>
                  <a:t>8</a:t>
                </a:r>
              </a:p>
            </p:txBody>
          </p:sp>
          <p:sp>
            <p:nvSpPr>
              <p:cNvPr id="23" name="Text Box 48"/>
              <p:cNvSpPr txBox="1">
                <a:spLocks noChangeArrowheads="1"/>
              </p:cNvSpPr>
              <p:nvPr/>
            </p:nvSpPr>
            <p:spPr bwMode="auto">
              <a:xfrm>
                <a:off x="3403" y="2747"/>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1AC408"/>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1AC408"/>
                    </a:solidFill>
                    <a:latin typeface="Arial" charset="0"/>
                  </a:rPr>
                  <a:t>9</a:t>
                </a:r>
              </a:p>
            </p:txBody>
          </p:sp>
          <p:sp>
            <p:nvSpPr>
              <p:cNvPr id="24" name="Text Box 49"/>
              <p:cNvSpPr txBox="1">
                <a:spLocks noChangeArrowheads="1"/>
              </p:cNvSpPr>
              <p:nvPr/>
            </p:nvSpPr>
            <p:spPr bwMode="auto">
              <a:xfrm>
                <a:off x="3297" y="3083"/>
                <a:ext cx="327"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6699C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99CC"/>
                    </a:solidFill>
                    <a:latin typeface="Arial" charset="0"/>
                  </a:rPr>
                  <a:t>12</a:t>
                </a:r>
              </a:p>
            </p:txBody>
          </p:sp>
        </p:grpSp>
        <p:grpSp>
          <p:nvGrpSpPr>
            <p:cNvPr id="15" name="Group 50"/>
            <p:cNvGrpSpPr>
              <a:grpSpLocks/>
            </p:cNvGrpSpPr>
            <p:nvPr/>
          </p:nvGrpSpPr>
          <p:grpSpPr bwMode="auto">
            <a:xfrm>
              <a:off x="3649" y="2411"/>
              <a:ext cx="327" cy="962"/>
              <a:chOff x="3649" y="2411"/>
              <a:chExt cx="327" cy="962"/>
            </a:xfrm>
          </p:grpSpPr>
          <p:sp>
            <p:nvSpPr>
              <p:cNvPr id="19" name="Text Box 51"/>
              <p:cNvSpPr txBox="1">
                <a:spLocks noChangeArrowheads="1"/>
              </p:cNvSpPr>
              <p:nvPr/>
            </p:nvSpPr>
            <p:spPr bwMode="auto">
              <a:xfrm>
                <a:off x="3649" y="2411"/>
                <a:ext cx="327"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FF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0000"/>
                    </a:solidFill>
                    <a:latin typeface="Arial" charset="0"/>
                  </a:rPr>
                  <a:t>10</a:t>
                </a:r>
              </a:p>
            </p:txBody>
          </p:sp>
          <p:sp>
            <p:nvSpPr>
              <p:cNvPr id="20" name="Text Box 52"/>
              <p:cNvSpPr txBox="1">
                <a:spLocks noChangeArrowheads="1"/>
              </p:cNvSpPr>
              <p:nvPr/>
            </p:nvSpPr>
            <p:spPr bwMode="auto">
              <a:xfrm>
                <a:off x="3756" y="2747"/>
                <a:ext cx="220"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1AC408"/>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solidFill>
                      <a:srgbClr val="1AC408"/>
                    </a:solidFill>
                    <a:latin typeface="Arial" charset="0"/>
                  </a:rPr>
                  <a:t>9</a:t>
                </a:r>
              </a:p>
            </p:txBody>
          </p:sp>
          <p:sp>
            <p:nvSpPr>
              <p:cNvPr id="21" name="Text Box 53"/>
              <p:cNvSpPr txBox="1">
                <a:spLocks noChangeArrowheads="1"/>
              </p:cNvSpPr>
              <p:nvPr/>
            </p:nvSpPr>
            <p:spPr bwMode="auto">
              <a:xfrm>
                <a:off x="3649" y="3083"/>
                <a:ext cx="327"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6699C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99CC"/>
                    </a:solidFill>
                    <a:latin typeface="Arial" charset="0"/>
                  </a:rPr>
                  <a:t>12</a:t>
                </a:r>
              </a:p>
            </p:txBody>
          </p:sp>
        </p:grpSp>
        <p:grpSp>
          <p:nvGrpSpPr>
            <p:cNvPr id="31" name="Group 54"/>
            <p:cNvGrpSpPr>
              <a:grpSpLocks/>
            </p:cNvGrpSpPr>
            <p:nvPr/>
          </p:nvGrpSpPr>
          <p:grpSpPr bwMode="auto">
            <a:xfrm>
              <a:off x="4003" y="2411"/>
              <a:ext cx="327" cy="962"/>
              <a:chOff x="4003" y="2411"/>
              <a:chExt cx="327" cy="962"/>
            </a:xfrm>
          </p:grpSpPr>
          <p:sp>
            <p:nvSpPr>
              <p:cNvPr id="16" name="Text Box 55"/>
              <p:cNvSpPr txBox="1">
                <a:spLocks noChangeArrowheads="1"/>
              </p:cNvSpPr>
              <p:nvPr/>
            </p:nvSpPr>
            <p:spPr bwMode="auto">
              <a:xfrm>
                <a:off x="4003" y="2411"/>
                <a:ext cx="327"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FF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solidFill>
                      <a:srgbClr val="FF0000"/>
                    </a:solidFill>
                    <a:latin typeface="Arial" charset="0"/>
                  </a:rPr>
                  <a:t>10</a:t>
                </a:r>
              </a:p>
            </p:txBody>
          </p:sp>
          <p:sp>
            <p:nvSpPr>
              <p:cNvPr id="17" name="Text Box 56"/>
              <p:cNvSpPr txBox="1">
                <a:spLocks noChangeArrowheads="1"/>
              </p:cNvSpPr>
              <p:nvPr/>
            </p:nvSpPr>
            <p:spPr bwMode="auto">
              <a:xfrm>
                <a:off x="4003" y="2747"/>
                <a:ext cx="327"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1AC408"/>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1AC408"/>
                    </a:solidFill>
                    <a:latin typeface="Arial" charset="0"/>
                  </a:rPr>
                  <a:t>12</a:t>
                </a:r>
              </a:p>
            </p:txBody>
          </p:sp>
          <p:sp>
            <p:nvSpPr>
              <p:cNvPr id="18" name="Text Box 57"/>
              <p:cNvSpPr txBox="1">
                <a:spLocks noChangeArrowheads="1"/>
              </p:cNvSpPr>
              <p:nvPr/>
            </p:nvSpPr>
            <p:spPr bwMode="auto">
              <a:xfrm>
                <a:off x="4003" y="3083"/>
                <a:ext cx="327" cy="290"/>
              </a:xfrm>
              <a:prstGeom prst="rect">
                <a:avLst/>
              </a:prstGeom>
              <a:noFill/>
              <a:ln w="9525">
                <a:noFill/>
                <a:round/>
                <a:headEnd/>
                <a:tailEnd/>
              </a:ln>
            </p:spPr>
            <p:txBody>
              <a:bodyPr wrap="none" lIns="90000" tIns="46800" rIns="90000" bIns="46800" anchor="ctr">
                <a:spAutoFit/>
              </a:bodyPr>
              <a:lstStyle/>
              <a:p>
                <a:pPr algn="ctr">
                  <a:spcBef>
                    <a:spcPts val="1500"/>
                  </a:spcBef>
                  <a:buClr>
                    <a:srgbClr val="6699C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6699CC"/>
                    </a:solidFill>
                    <a:latin typeface="Arial" charset="0"/>
                  </a:rPr>
                  <a:t>12</a:t>
                </a:r>
              </a:p>
            </p:txBody>
          </p:sp>
        </p:grpSp>
      </p:grpSp>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Scheduling</a:t>
            </a:r>
            <a:endParaRPr lang="en-US" dirty="0"/>
          </a:p>
        </p:txBody>
      </p:sp>
      <p:sp>
        <p:nvSpPr>
          <p:cNvPr id="4" name="Content Placeholder 3"/>
          <p:cNvSpPr>
            <a:spLocks noGrp="1"/>
          </p:cNvSpPr>
          <p:nvPr>
            <p:ph sz="half" idx="4294967295"/>
          </p:nvPr>
        </p:nvSpPr>
        <p:spPr>
          <a:xfrm>
            <a:off x="5580668" y="1371600"/>
            <a:ext cx="3563332" cy="4525963"/>
          </a:xfrm>
        </p:spPr>
        <p:txBody>
          <a:bodyPr>
            <a:normAutofit/>
          </a:bodyPr>
          <a:lstStyle/>
          <a:p>
            <a:r>
              <a:rPr lang="en-US" dirty="0" smtClean="0"/>
              <a:t>Motivation</a:t>
            </a:r>
          </a:p>
          <a:p>
            <a:pPr lvl="1"/>
            <a:r>
              <a:rPr lang="en-US" dirty="0" smtClean="0"/>
              <a:t>Enforce fairness at each resource pool</a:t>
            </a:r>
          </a:p>
          <a:p>
            <a:pPr lvl="1"/>
            <a:r>
              <a:rPr lang="en-US" dirty="0" smtClean="0"/>
              <a:t>Unused resources flow</a:t>
            </a:r>
            <a:br>
              <a:rPr lang="en-US" dirty="0" smtClean="0"/>
            </a:br>
            <a:r>
              <a:rPr lang="en-US" dirty="0" smtClean="0"/>
              <a:t>to closest relatives</a:t>
            </a:r>
          </a:p>
          <a:p>
            <a:r>
              <a:rPr lang="en-US" dirty="0" smtClean="0"/>
              <a:t>Approach</a:t>
            </a:r>
          </a:p>
          <a:p>
            <a:pPr lvl="1"/>
            <a:r>
              <a:rPr lang="en-US" dirty="0" smtClean="0"/>
              <a:t>Maintain virtual time at</a:t>
            </a:r>
            <a:br>
              <a:rPr lang="en-US" dirty="0" smtClean="0"/>
            </a:br>
            <a:r>
              <a:rPr lang="en-US" dirty="0" smtClean="0"/>
              <a:t>each node</a:t>
            </a:r>
          </a:p>
          <a:p>
            <a:pPr lvl="1"/>
            <a:r>
              <a:rPr lang="en-US" dirty="0" smtClean="0"/>
              <a:t>Recursively choose node</a:t>
            </a:r>
            <a:br>
              <a:rPr lang="en-US" dirty="0" smtClean="0"/>
            </a:br>
            <a:r>
              <a:rPr lang="en-US" dirty="0" smtClean="0"/>
              <a:t>with smallest virtual time</a:t>
            </a:r>
            <a:endParaRPr lang="en-US" dirty="0"/>
          </a:p>
        </p:txBody>
      </p:sp>
      <p:sp>
        <p:nvSpPr>
          <p:cNvPr id="6" name="Oval 4"/>
          <p:cNvSpPr>
            <a:spLocks noChangeArrowheads="1"/>
          </p:cNvSpPr>
          <p:nvPr/>
        </p:nvSpPr>
        <p:spPr bwMode="auto">
          <a:xfrm>
            <a:off x="3495675" y="2895600"/>
            <a:ext cx="1298575" cy="850900"/>
          </a:xfrm>
          <a:prstGeom prst="ellipse">
            <a:avLst/>
          </a:prstGeom>
          <a:solidFill>
            <a:srgbClr val="FFFF00"/>
          </a:solidFill>
          <a:ln w="9525">
            <a:noFill/>
            <a:round/>
            <a:headEnd/>
            <a:tailEnd/>
          </a:ln>
          <a:effectLst>
            <a:outerShdw blurRad="63500" dist="17819" dir="2700000" algn="ctr" rotWithShape="0">
              <a:srgbClr val="989800">
                <a:alpha val="50027"/>
              </a:srgbClr>
            </a:outerShdw>
          </a:effectLst>
        </p:spPr>
        <p:txBody>
          <a:bodyPr lIns="90000" tIns="46800" rIns="90000" bIns="46800" anchor="ct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effectLst>
                  <a:outerShdw blurRad="38100" dist="38100" dir="2700000" algn="tl">
                    <a:srgbClr val="FFFFFF"/>
                  </a:outerShdw>
                </a:effectLst>
                <a:latin typeface="Arial" charset="0"/>
                <a:ea typeface="宋体" charset="-122"/>
              </a:rPr>
              <a:t>Bob</a:t>
            </a:r>
          </a:p>
        </p:txBody>
      </p:sp>
      <p:sp>
        <p:nvSpPr>
          <p:cNvPr id="7" name="Oval 5"/>
          <p:cNvSpPr>
            <a:spLocks noChangeArrowheads="1"/>
          </p:cNvSpPr>
          <p:nvPr/>
        </p:nvSpPr>
        <p:spPr bwMode="auto">
          <a:xfrm>
            <a:off x="2276475" y="1143000"/>
            <a:ext cx="1295400" cy="838200"/>
          </a:xfrm>
          <a:prstGeom prst="ellipse">
            <a:avLst/>
          </a:prstGeom>
          <a:gradFill rotWithShape="0">
            <a:gsLst>
              <a:gs pos="0">
                <a:srgbClr val="8DA9AC"/>
              </a:gs>
              <a:gs pos="100000">
                <a:srgbClr val="BBE0E3"/>
              </a:gs>
            </a:gsLst>
            <a:lin ang="13500000" scaled="1"/>
          </a:gradFill>
          <a:ln w="9525">
            <a:noFill/>
            <a:round/>
            <a:headEnd/>
            <a:tailEnd/>
          </a:ln>
          <a:effectLst>
            <a:outerShdw blurRad="63500" dist="17819" dir="2700000" algn="ctr" rotWithShape="0">
              <a:srgbClr val="6F8587">
                <a:alpha val="50027"/>
              </a:srgbClr>
            </a:outerShdw>
          </a:effectLst>
        </p:spPr>
        <p:txBody>
          <a:bodyPr lIns="90000" tIns="46800" rIns="90000" bIns="46800" anchor="ct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effectLst>
                  <a:outerShdw blurRad="38100" dist="38100" dir="2700000" algn="tl">
                    <a:srgbClr val="FFFFFF"/>
                  </a:outerShdw>
                </a:effectLst>
                <a:latin typeface="Arial" charset="0"/>
                <a:ea typeface="宋体" charset="-122"/>
              </a:rPr>
              <a:t>Admin</a:t>
            </a:r>
          </a:p>
        </p:txBody>
      </p:sp>
      <p:sp>
        <p:nvSpPr>
          <p:cNvPr id="8" name="Oval 6"/>
          <p:cNvSpPr>
            <a:spLocks noChangeArrowheads="1"/>
          </p:cNvSpPr>
          <p:nvPr/>
        </p:nvSpPr>
        <p:spPr bwMode="auto">
          <a:xfrm>
            <a:off x="981075" y="2819400"/>
            <a:ext cx="1298575" cy="841375"/>
          </a:xfrm>
          <a:prstGeom prst="ellipse">
            <a:avLst/>
          </a:prstGeom>
          <a:solidFill>
            <a:srgbClr val="FFFF00"/>
          </a:solidFill>
          <a:ln w="9525">
            <a:noFill/>
            <a:round/>
            <a:headEnd/>
            <a:tailEnd/>
          </a:ln>
          <a:effectLst>
            <a:outerShdw blurRad="63500" dist="17819" dir="2700000" algn="ctr" rotWithShape="0">
              <a:srgbClr val="989800">
                <a:alpha val="50027"/>
              </a:srgbClr>
            </a:outerShdw>
          </a:effectLst>
        </p:spPr>
        <p:txBody>
          <a:bodyPr lIns="90000" tIns="46800" rIns="90000" bIns="46800" anchor="ct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effectLst>
                  <a:outerShdw blurRad="38100" dist="38100" dir="2700000" algn="tl">
                    <a:srgbClr val="FFFFFF"/>
                  </a:outerShdw>
                </a:effectLst>
                <a:latin typeface="Arial" charset="0"/>
                <a:ea typeface="宋体" charset="-122"/>
              </a:rPr>
              <a:t>Alice</a:t>
            </a:r>
          </a:p>
        </p:txBody>
      </p:sp>
      <p:sp>
        <p:nvSpPr>
          <p:cNvPr id="9" name="Rectangle 7"/>
          <p:cNvSpPr>
            <a:spLocks noChangeArrowheads="1"/>
          </p:cNvSpPr>
          <p:nvPr/>
        </p:nvSpPr>
        <p:spPr bwMode="auto">
          <a:xfrm>
            <a:off x="1895475" y="4648200"/>
            <a:ext cx="1033462" cy="990600"/>
          </a:xfrm>
          <a:prstGeom prst="rect">
            <a:avLst/>
          </a:prstGeom>
          <a:solidFill>
            <a:srgbClr val="C0C0C0"/>
          </a:solidFill>
          <a:ln w="9525">
            <a:noFill/>
            <a:round/>
            <a:headEnd/>
            <a:tailEnd/>
          </a:ln>
          <a:effectLst>
            <a:outerShdw blurRad="63500" dist="17819" dir="2700000" algn="ctr" rotWithShape="0">
              <a:srgbClr val="727272">
                <a:alpha val="50027"/>
              </a:srgbClr>
            </a:outerShdw>
          </a:effectLst>
        </p:spPr>
        <p:txBody>
          <a:bodyPr lIns="90000" tIns="46800" rIns="90000" bIns="46800" anchor="ct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solidFill>
                  <a:srgbClr val="000000"/>
                </a:solidFill>
                <a:effectLst>
                  <a:outerShdw blurRad="38100" dist="38100" dir="2700000" algn="tl">
                    <a:srgbClr val="FFFFFF"/>
                  </a:outerShdw>
                </a:effectLst>
                <a:latin typeface="Arial" charset="0"/>
                <a:ea typeface="宋体" charset="-122"/>
              </a:rPr>
              <a:t>VM2</a:t>
            </a:r>
          </a:p>
        </p:txBody>
      </p:sp>
      <p:sp>
        <p:nvSpPr>
          <p:cNvPr id="10" name="Rectangle 8"/>
          <p:cNvSpPr>
            <a:spLocks noChangeArrowheads="1"/>
          </p:cNvSpPr>
          <p:nvPr/>
        </p:nvSpPr>
        <p:spPr bwMode="auto">
          <a:xfrm>
            <a:off x="4562475" y="4648200"/>
            <a:ext cx="1033462" cy="990600"/>
          </a:xfrm>
          <a:prstGeom prst="rect">
            <a:avLst/>
          </a:prstGeom>
          <a:solidFill>
            <a:srgbClr val="99CC00"/>
          </a:solidFill>
          <a:ln w="9525">
            <a:noFill/>
            <a:round/>
            <a:headEnd/>
            <a:tailEnd/>
          </a:ln>
          <a:effectLst>
            <a:outerShdw blurRad="63500" dist="17819" dir="2700000" algn="ctr" rotWithShape="0">
              <a:srgbClr val="5B7900">
                <a:alpha val="50027"/>
              </a:srgbClr>
            </a:outerShdw>
          </a:effectLst>
        </p:spPr>
        <p:txBody>
          <a:bodyPr lIns="90000" tIns="46800" rIns="90000" bIns="46800" anchor="ct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effectLst>
                  <a:outerShdw blurRad="38100" dist="38100" dir="2700000" algn="tl">
                    <a:srgbClr val="FFFFFF"/>
                  </a:outerShdw>
                </a:effectLst>
                <a:latin typeface="Arial" charset="0"/>
                <a:ea typeface="宋体" charset="-122"/>
              </a:rPr>
              <a:t>VM4</a:t>
            </a:r>
          </a:p>
        </p:txBody>
      </p:sp>
      <p:sp>
        <p:nvSpPr>
          <p:cNvPr id="11" name="Rectangle 9"/>
          <p:cNvSpPr>
            <a:spLocks noChangeArrowheads="1"/>
          </p:cNvSpPr>
          <p:nvPr/>
        </p:nvSpPr>
        <p:spPr bwMode="auto">
          <a:xfrm>
            <a:off x="3190875" y="4648200"/>
            <a:ext cx="1033462" cy="990600"/>
          </a:xfrm>
          <a:prstGeom prst="rect">
            <a:avLst/>
          </a:prstGeom>
          <a:solidFill>
            <a:srgbClr val="99CC00"/>
          </a:solidFill>
          <a:ln w="9525">
            <a:noFill/>
            <a:round/>
            <a:headEnd/>
            <a:tailEnd/>
          </a:ln>
          <a:effectLst>
            <a:outerShdw blurRad="63500" dist="17819" dir="2700000" algn="ctr" rotWithShape="0">
              <a:srgbClr val="5B7900">
                <a:alpha val="50027"/>
              </a:srgbClr>
            </a:outerShdw>
          </a:effectLst>
        </p:spPr>
        <p:txBody>
          <a:bodyPr lIns="90000" tIns="46800" rIns="90000" bIns="46800" anchor="ct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effectLst>
                  <a:outerShdw blurRad="38100" dist="38100" dir="2700000" algn="tl">
                    <a:srgbClr val="FFFFFF"/>
                  </a:outerShdw>
                </a:effectLst>
                <a:latin typeface="Arial" charset="0"/>
                <a:ea typeface="宋体" charset="-122"/>
              </a:rPr>
              <a:t>VM3</a:t>
            </a:r>
          </a:p>
        </p:txBody>
      </p:sp>
      <p:sp>
        <p:nvSpPr>
          <p:cNvPr id="12" name="Rectangle 10"/>
          <p:cNvSpPr>
            <a:spLocks noChangeArrowheads="1"/>
          </p:cNvSpPr>
          <p:nvPr/>
        </p:nvSpPr>
        <p:spPr bwMode="auto">
          <a:xfrm>
            <a:off x="371475" y="4648200"/>
            <a:ext cx="1036637" cy="990600"/>
          </a:xfrm>
          <a:prstGeom prst="rect">
            <a:avLst/>
          </a:prstGeom>
          <a:solidFill>
            <a:srgbClr val="99CC00"/>
          </a:solidFill>
          <a:ln w="9525">
            <a:noFill/>
            <a:round/>
            <a:headEnd/>
            <a:tailEnd/>
          </a:ln>
          <a:effectLst>
            <a:outerShdw blurRad="63500" dist="17819" dir="2700000" algn="ctr" rotWithShape="0">
              <a:srgbClr val="5B7900">
                <a:alpha val="50027"/>
              </a:srgbClr>
            </a:outerShdw>
          </a:effectLst>
        </p:spPr>
        <p:txBody>
          <a:bodyPr lIns="90000" tIns="46800" rIns="90000" bIns="46800" anchor="ct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effectLst>
                  <a:outerShdw blurRad="38100" dist="38100" dir="2700000" algn="tl">
                    <a:srgbClr val="FFFFFF"/>
                  </a:outerShdw>
                </a:effectLst>
                <a:latin typeface="Arial" charset="0"/>
                <a:ea typeface="宋体" charset="-122"/>
              </a:rPr>
              <a:t>VM1</a:t>
            </a:r>
          </a:p>
        </p:txBody>
      </p:sp>
      <p:sp>
        <p:nvSpPr>
          <p:cNvPr id="13" name="AutoShape 11"/>
          <p:cNvSpPr>
            <a:spLocks noChangeArrowheads="1"/>
          </p:cNvSpPr>
          <p:nvPr/>
        </p:nvSpPr>
        <p:spPr bwMode="auto">
          <a:xfrm>
            <a:off x="1123950" y="2355850"/>
            <a:ext cx="1287462" cy="339725"/>
          </a:xfrm>
          <a:prstGeom prst="roundRect">
            <a:avLst>
              <a:gd name="adj" fmla="val 16667"/>
            </a:avLst>
          </a:prstGeom>
          <a:gradFill rotWithShape="0">
            <a:gsLst>
              <a:gs pos="0">
                <a:srgbClr val="8DA9AC"/>
              </a:gs>
              <a:gs pos="100000">
                <a:srgbClr val="BBE0E3"/>
              </a:gs>
            </a:gsLst>
            <a:lin ang="13500000" scaled="1"/>
          </a:gradFill>
          <a:ln w="9525">
            <a:noFill/>
            <a:round/>
            <a:headEnd/>
            <a:tailEnd/>
          </a:ln>
          <a:effectLst>
            <a:outerShdw blurRad="63500" dist="17819" dir="2700000" algn="ctr" rotWithShape="0">
              <a:srgbClr val="6F8587">
                <a:alpha val="50027"/>
              </a:srgbClr>
            </a:outerShdw>
          </a:effectLst>
        </p:spPr>
        <p:txBody>
          <a:bodyPr wrap="none" lIns="90000" tIns="46800" rIns="90000" bIns="46800" anchor="ctr">
            <a:spAutoFit/>
          </a:bodyP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effectLst>
                  <a:outerShdw blurRad="38100" dist="38100" dir="2700000" algn="tl">
                    <a:srgbClr val="FFFFFF"/>
                  </a:outerShdw>
                </a:effectLst>
                <a:latin typeface="Arial" charset="0"/>
                <a:ea typeface="宋体" charset="-122"/>
              </a:rPr>
              <a:t>vtime = 2000 </a:t>
            </a:r>
          </a:p>
        </p:txBody>
      </p:sp>
      <p:sp>
        <p:nvSpPr>
          <p:cNvPr id="14" name="AutoShape 12"/>
          <p:cNvSpPr>
            <a:spLocks noChangeArrowheads="1"/>
          </p:cNvSpPr>
          <p:nvPr/>
        </p:nvSpPr>
        <p:spPr bwMode="auto">
          <a:xfrm>
            <a:off x="3409950" y="2432050"/>
            <a:ext cx="1238250" cy="339725"/>
          </a:xfrm>
          <a:prstGeom prst="roundRect">
            <a:avLst>
              <a:gd name="adj" fmla="val 16667"/>
            </a:avLst>
          </a:prstGeom>
          <a:gradFill rotWithShape="0">
            <a:gsLst>
              <a:gs pos="0">
                <a:srgbClr val="8DA9AC"/>
              </a:gs>
              <a:gs pos="100000">
                <a:srgbClr val="BBE0E3"/>
              </a:gs>
            </a:gsLst>
            <a:lin ang="13500000" scaled="1"/>
          </a:gradFill>
          <a:ln w="9525">
            <a:noFill/>
            <a:round/>
            <a:headEnd/>
            <a:tailEnd/>
          </a:ln>
          <a:effectLst>
            <a:outerShdw blurRad="63500" dist="17819" dir="2700000" algn="ctr" rotWithShape="0">
              <a:srgbClr val="6F8587">
                <a:alpha val="50027"/>
              </a:srgbClr>
            </a:outerShdw>
          </a:effectLst>
        </p:spPr>
        <p:txBody>
          <a:bodyPr wrap="none" lIns="90000" tIns="46800" rIns="90000" bIns="46800" anchor="ctr">
            <a:spAutoFit/>
          </a:bodyP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effectLst>
                  <a:outerShdw blurRad="38100" dist="38100" dir="2700000" algn="tl">
                    <a:srgbClr val="FFFFFF"/>
                  </a:outerShdw>
                </a:effectLst>
                <a:latin typeface="Arial" charset="0"/>
                <a:ea typeface="宋体" charset="-122"/>
              </a:rPr>
              <a:t>vtime = 2100</a:t>
            </a:r>
          </a:p>
        </p:txBody>
      </p:sp>
      <p:sp>
        <p:nvSpPr>
          <p:cNvPr id="15" name="AutoShape 13"/>
          <p:cNvSpPr>
            <a:spLocks noChangeArrowheads="1"/>
          </p:cNvSpPr>
          <p:nvPr/>
        </p:nvSpPr>
        <p:spPr bwMode="auto">
          <a:xfrm>
            <a:off x="312738" y="4184650"/>
            <a:ext cx="1238250" cy="339725"/>
          </a:xfrm>
          <a:prstGeom prst="roundRect">
            <a:avLst>
              <a:gd name="adj" fmla="val 16667"/>
            </a:avLst>
          </a:prstGeom>
          <a:solidFill>
            <a:srgbClr val="FFFF00"/>
          </a:solidFill>
          <a:ln w="9525">
            <a:noFill/>
            <a:round/>
            <a:headEnd/>
            <a:tailEnd/>
          </a:ln>
          <a:effectLst>
            <a:outerShdw blurRad="63500" dist="17819" dir="2700000" algn="ctr" rotWithShape="0">
              <a:srgbClr val="989800">
                <a:alpha val="50027"/>
              </a:srgbClr>
            </a:outerShdw>
          </a:effectLst>
        </p:spPr>
        <p:txBody>
          <a:bodyPr wrap="none" lIns="90000" tIns="46800" rIns="90000" bIns="46800" anchor="ctr">
            <a:spAutoFit/>
          </a:bodyP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effectLst>
                  <a:outerShdw blurRad="38100" dist="38100" dir="2700000" algn="tl">
                    <a:srgbClr val="FFFFFF"/>
                  </a:outerShdw>
                </a:effectLst>
                <a:latin typeface="Arial" charset="0"/>
                <a:ea typeface="宋体" charset="-122"/>
              </a:rPr>
              <a:t>vtime = 2200</a:t>
            </a:r>
          </a:p>
        </p:txBody>
      </p:sp>
      <p:sp>
        <p:nvSpPr>
          <p:cNvPr id="16" name="AutoShape 14"/>
          <p:cNvSpPr>
            <a:spLocks noChangeArrowheads="1"/>
          </p:cNvSpPr>
          <p:nvPr/>
        </p:nvSpPr>
        <p:spPr bwMode="auto">
          <a:xfrm>
            <a:off x="1884363" y="4184650"/>
            <a:ext cx="1147762" cy="339725"/>
          </a:xfrm>
          <a:prstGeom prst="roundRect">
            <a:avLst>
              <a:gd name="adj" fmla="val 16667"/>
            </a:avLst>
          </a:prstGeom>
          <a:solidFill>
            <a:srgbClr val="FFFF00"/>
          </a:solidFill>
          <a:ln w="9525">
            <a:noFill/>
            <a:round/>
            <a:headEnd/>
            <a:tailEnd/>
          </a:ln>
          <a:effectLst>
            <a:outerShdw blurRad="63500" dist="17819" dir="2700000" algn="ctr" rotWithShape="0">
              <a:srgbClr val="989800">
                <a:alpha val="50027"/>
              </a:srgbClr>
            </a:outerShdw>
          </a:effectLst>
        </p:spPr>
        <p:txBody>
          <a:bodyPr wrap="none" lIns="0" tIns="46800" rIns="90000" bIns="46800" anchor="ctr">
            <a:spAutoFit/>
          </a:bodyP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effectLst>
                  <a:outerShdw blurRad="38100" dist="38100" dir="2700000" algn="tl">
                    <a:srgbClr val="FFFFFF"/>
                  </a:outerShdw>
                </a:effectLst>
                <a:latin typeface="Arial" charset="0"/>
                <a:ea typeface="宋体" charset="-122"/>
              </a:rPr>
              <a:t>vtime = 1800</a:t>
            </a:r>
          </a:p>
        </p:txBody>
      </p:sp>
      <p:sp>
        <p:nvSpPr>
          <p:cNvPr id="17" name="AutoShape 15"/>
          <p:cNvSpPr>
            <a:spLocks noChangeArrowheads="1"/>
          </p:cNvSpPr>
          <p:nvPr/>
        </p:nvSpPr>
        <p:spPr bwMode="auto">
          <a:xfrm>
            <a:off x="3190875" y="4184650"/>
            <a:ext cx="1219200" cy="339725"/>
          </a:xfrm>
          <a:prstGeom prst="roundRect">
            <a:avLst>
              <a:gd name="adj" fmla="val 16667"/>
            </a:avLst>
          </a:prstGeom>
          <a:solidFill>
            <a:srgbClr val="FFFF00"/>
          </a:solidFill>
          <a:ln w="9525">
            <a:noFill/>
            <a:round/>
            <a:headEnd/>
            <a:tailEnd/>
          </a:ln>
          <a:effectLst>
            <a:outerShdw blurRad="63500" dist="17819" dir="2700000" algn="ctr" rotWithShape="0">
              <a:srgbClr val="989800">
                <a:alpha val="50027"/>
              </a:srgbClr>
            </a:outerShdw>
          </a:effectLst>
        </p:spPr>
        <p:txBody>
          <a:bodyPr lIns="90000" tIns="46800" rIns="90000" bIns="46800" anchor="ctr">
            <a:spAutoFit/>
          </a:bodyP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effectLst>
                  <a:outerShdw blurRad="38100" dist="38100" dir="2700000" algn="tl">
                    <a:srgbClr val="FFFFFF"/>
                  </a:outerShdw>
                </a:effectLst>
                <a:latin typeface="Arial" charset="0"/>
                <a:ea typeface="宋体" charset="-122"/>
              </a:rPr>
              <a:t>vtime=2100</a:t>
            </a:r>
          </a:p>
        </p:txBody>
      </p:sp>
      <p:sp>
        <p:nvSpPr>
          <p:cNvPr id="18" name="AutoShape 16"/>
          <p:cNvSpPr>
            <a:spLocks noChangeArrowheads="1"/>
          </p:cNvSpPr>
          <p:nvPr/>
        </p:nvSpPr>
        <p:spPr bwMode="auto">
          <a:xfrm>
            <a:off x="4503738" y="4184650"/>
            <a:ext cx="1238250" cy="339725"/>
          </a:xfrm>
          <a:prstGeom prst="roundRect">
            <a:avLst>
              <a:gd name="adj" fmla="val 16667"/>
            </a:avLst>
          </a:prstGeom>
          <a:solidFill>
            <a:srgbClr val="FFFF00"/>
          </a:solidFill>
          <a:ln w="9525">
            <a:noFill/>
            <a:round/>
            <a:headEnd/>
            <a:tailEnd/>
          </a:ln>
          <a:effectLst>
            <a:outerShdw blurRad="63500" dist="17819" dir="2700000" algn="ctr" rotWithShape="0">
              <a:srgbClr val="989800">
                <a:alpha val="50027"/>
              </a:srgbClr>
            </a:outerShdw>
          </a:effectLst>
        </p:spPr>
        <p:txBody>
          <a:bodyPr wrap="none" lIns="90000" tIns="46800" rIns="90000" bIns="46800" anchor="ctr">
            <a:spAutoFit/>
          </a:bodyPr>
          <a:lstStyle/>
          <a:p>
            <a:pPr algn="ct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effectLst>
                  <a:outerShdw blurRad="38100" dist="38100" dir="2700000" algn="tl">
                    <a:srgbClr val="FFFFFF"/>
                  </a:outerShdw>
                </a:effectLst>
                <a:latin typeface="Arial" charset="0"/>
                <a:ea typeface="宋体" charset="-122"/>
              </a:rPr>
              <a:t>vtime = 2200</a:t>
            </a:r>
          </a:p>
        </p:txBody>
      </p:sp>
      <p:sp>
        <p:nvSpPr>
          <p:cNvPr id="19" name="Line 17"/>
          <p:cNvSpPr>
            <a:spLocks noChangeShapeType="1"/>
          </p:cNvSpPr>
          <p:nvPr/>
        </p:nvSpPr>
        <p:spPr bwMode="auto">
          <a:xfrm flipH="1">
            <a:off x="1817688" y="1981200"/>
            <a:ext cx="612775" cy="304800"/>
          </a:xfrm>
          <a:prstGeom prst="line">
            <a:avLst/>
          </a:prstGeom>
          <a:noFill/>
          <a:ln w="19080">
            <a:solidFill>
              <a:srgbClr val="000000"/>
            </a:solidFill>
            <a:miter lim="800000"/>
            <a:headEnd/>
            <a:tailEnd/>
          </a:ln>
          <a:effectLst>
            <a:outerShdw blurRad="63500" dist="17819" dir="2700000" algn="ctr" rotWithShape="0">
              <a:srgbClr val="000000">
                <a:alpha val="50027"/>
              </a:srgbClr>
            </a:outerShdw>
          </a:effectLst>
        </p:spPr>
        <p:txBody>
          <a:bodyPr/>
          <a:lstStyle/>
          <a:p>
            <a:pPr>
              <a:defRPr/>
            </a:pPr>
            <a:endParaRPr lang="en-US">
              <a:ea typeface="+mn-ea"/>
            </a:endParaRPr>
          </a:p>
        </p:txBody>
      </p:sp>
      <p:sp>
        <p:nvSpPr>
          <p:cNvPr id="20" name="Line 18"/>
          <p:cNvSpPr>
            <a:spLocks noChangeShapeType="1"/>
          </p:cNvSpPr>
          <p:nvPr/>
        </p:nvSpPr>
        <p:spPr bwMode="auto">
          <a:xfrm>
            <a:off x="3343275" y="1981200"/>
            <a:ext cx="609600" cy="304800"/>
          </a:xfrm>
          <a:prstGeom prst="line">
            <a:avLst/>
          </a:prstGeom>
          <a:noFill/>
          <a:ln w="19080">
            <a:solidFill>
              <a:srgbClr val="000000"/>
            </a:solidFill>
            <a:miter lim="800000"/>
            <a:headEnd/>
            <a:tailEnd/>
          </a:ln>
          <a:effectLst>
            <a:outerShdw blurRad="63500" dist="17819" dir="2700000" algn="ctr" rotWithShape="0">
              <a:srgbClr val="000000">
                <a:alpha val="50027"/>
              </a:srgbClr>
            </a:outerShdw>
          </a:effectLst>
        </p:spPr>
        <p:txBody>
          <a:bodyPr/>
          <a:lstStyle/>
          <a:p>
            <a:pPr>
              <a:defRPr/>
            </a:pPr>
            <a:endParaRPr lang="en-US">
              <a:ea typeface="+mn-ea"/>
            </a:endParaRPr>
          </a:p>
        </p:txBody>
      </p:sp>
      <p:sp>
        <p:nvSpPr>
          <p:cNvPr id="21" name="Line 19"/>
          <p:cNvSpPr>
            <a:spLocks noChangeShapeType="1"/>
          </p:cNvSpPr>
          <p:nvPr/>
        </p:nvSpPr>
        <p:spPr bwMode="auto">
          <a:xfrm flipH="1">
            <a:off x="903288" y="3733800"/>
            <a:ext cx="307975" cy="304800"/>
          </a:xfrm>
          <a:prstGeom prst="line">
            <a:avLst/>
          </a:prstGeom>
          <a:noFill/>
          <a:ln w="19080">
            <a:solidFill>
              <a:srgbClr val="000000"/>
            </a:solidFill>
            <a:miter lim="800000"/>
            <a:headEnd/>
            <a:tailEnd/>
          </a:ln>
          <a:effectLst>
            <a:outerShdw blurRad="63500" dist="17819" dir="2700000" algn="ctr" rotWithShape="0">
              <a:srgbClr val="000000">
                <a:alpha val="50027"/>
              </a:srgbClr>
            </a:outerShdw>
          </a:effectLst>
        </p:spPr>
        <p:txBody>
          <a:bodyPr/>
          <a:lstStyle/>
          <a:p>
            <a:pPr>
              <a:defRPr/>
            </a:pPr>
            <a:endParaRPr lang="en-US">
              <a:ea typeface="+mn-ea"/>
            </a:endParaRPr>
          </a:p>
        </p:txBody>
      </p:sp>
      <p:sp>
        <p:nvSpPr>
          <p:cNvPr id="22" name="Line 20"/>
          <p:cNvSpPr>
            <a:spLocks noChangeShapeType="1"/>
          </p:cNvSpPr>
          <p:nvPr/>
        </p:nvSpPr>
        <p:spPr bwMode="auto">
          <a:xfrm flipH="1">
            <a:off x="3417888" y="3733800"/>
            <a:ext cx="460375" cy="381000"/>
          </a:xfrm>
          <a:prstGeom prst="line">
            <a:avLst/>
          </a:prstGeom>
          <a:noFill/>
          <a:ln w="19080">
            <a:solidFill>
              <a:srgbClr val="000000"/>
            </a:solidFill>
            <a:miter lim="800000"/>
            <a:headEnd/>
            <a:tailEnd/>
          </a:ln>
          <a:effectLst>
            <a:outerShdw blurRad="63500" dist="17819" dir="2700000" algn="ctr" rotWithShape="0">
              <a:srgbClr val="000000">
                <a:alpha val="50027"/>
              </a:srgbClr>
            </a:outerShdw>
          </a:effectLst>
        </p:spPr>
        <p:txBody>
          <a:bodyPr/>
          <a:lstStyle/>
          <a:p>
            <a:pPr>
              <a:defRPr/>
            </a:pPr>
            <a:endParaRPr lang="en-US">
              <a:ea typeface="+mn-ea"/>
            </a:endParaRPr>
          </a:p>
        </p:txBody>
      </p:sp>
      <p:sp>
        <p:nvSpPr>
          <p:cNvPr id="23" name="Line 21"/>
          <p:cNvSpPr>
            <a:spLocks noChangeShapeType="1"/>
          </p:cNvSpPr>
          <p:nvPr/>
        </p:nvSpPr>
        <p:spPr bwMode="auto">
          <a:xfrm>
            <a:off x="4486275" y="3733800"/>
            <a:ext cx="609600" cy="381000"/>
          </a:xfrm>
          <a:prstGeom prst="line">
            <a:avLst/>
          </a:prstGeom>
          <a:noFill/>
          <a:ln w="19080">
            <a:solidFill>
              <a:srgbClr val="000000"/>
            </a:solidFill>
            <a:miter lim="800000"/>
            <a:headEnd/>
            <a:tailEnd/>
          </a:ln>
          <a:effectLst>
            <a:outerShdw blurRad="63500" dist="17819" dir="2700000" algn="ctr" rotWithShape="0">
              <a:srgbClr val="000000">
                <a:alpha val="50027"/>
              </a:srgbClr>
            </a:outerShdw>
          </a:effectLst>
        </p:spPr>
        <p:txBody>
          <a:bodyPr/>
          <a:lstStyle/>
          <a:p>
            <a:pPr>
              <a:defRPr/>
            </a:pPr>
            <a:endParaRPr lang="en-US">
              <a:ea typeface="+mn-ea"/>
            </a:endParaRPr>
          </a:p>
        </p:txBody>
      </p:sp>
      <p:sp>
        <p:nvSpPr>
          <p:cNvPr id="24" name="Line 22"/>
          <p:cNvSpPr>
            <a:spLocks noChangeShapeType="1"/>
          </p:cNvSpPr>
          <p:nvPr/>
        </p:nvSpPr>
        <p:spPr bwMode="auto">
          <a:xfrm>
            <a:off x="2047875" y="3733800"/>
            <a:ext cx="381000" cy="304800"/>
          </a:xfrm>
          <a:prstGeom prst="line">
            <a:avLst/>
          </a:prstGeom>
          <a:noFill/>
          <a:ln w="19080">
            <a:solidFill>
              <a:srgbClr val="000000"/>
            </a:solidFill>
            <a:miter lim="800000"/>
            <a:headEnd/>
            <a:tailEnd/>
          </a:ln>
          <a:effectLst>
            <a:outerShdw blurRad="63500" dist="17819" dir="2700000" algn="ctr" rotWithShape="0">
              <a:srgbClr val="000000">
                <a:alpha val="50027"/>
              </a:srgbClr>
            </a:outerShdw>
          </a:effectLst>
        </p:spPr>
        <p:txBody>
          <a:bodyPr/>
          <a:lstStyle/>
          <a:p>
            <a:pPr>
              <a:defRPr/>
            </a:pPr>
            <a:endParaRPr lang="en-US">
              <a:ea typeface="+mn-ea"/>
            </a:endParaRPr>
          </a:p>
        </p:txBody>
      </p:sp>
      <p:cxnSp>
        <p:nvCxnSpPr>
          <p:cNvPr id="38" name="AutoShape 46"/>
          <p:cNvCxnSpPr>
            <a:cxnSpLocks noChangeShapeType="1"/>
          </p:cNvCxnSpPr>
          <p:nvPr/>
        </p:nvCxnSpPr>
        <p:spPr bwMode="auto">
          <a:xfrm rot="16200000" flipH="1" flipV="1">
            <a:off x="1665288" y="4878388"/>
            <a:ext cx="1588" cy="1522413"/>
          </a:xfrm>
          <a:prstGeom prst="curvedConnector3">
            <a:avLst>
              <a:gd name="adj1" fmla="val 15700000"/>
            </a:avLst>
          </a:prstGeom>
          <a:noFill/>
          <a:ln w="19050">
            <a:solidFill>
              <a:srgbClr val="000000"/>
            </a:solidFill>
            <a:prstDash val="dash"/>
            <a:round/>
            <a:headEnd/>
            <a:tailEnd type="triangle" w="med" len="med"/>
          </a:ln>
          <a:effectLst>
            <a:prstShdw prst="shdw17">
              <a:srgbClr val="000000">
                <a:gamma/>
                <a:shade val="60000"/>
                <a:invGamma/>
                <a:alpha val="50000"/>
              </a:srgbClr>
            </a:prstShdw>
          </a:effectLst>
        </p:spPr>
      </p:cxnSp>
      <p:sp>
        <p:nvSpPr>
          <p:cNvPr id="39" name="TextBox 38"/>
          <p:cNvSpPr txBox="1"/>
          <p:nvPr/>
        </p:nvSpPr>
        <p:spPr>
          <a:xfrm>
            <a:off x="715064" y="5955268"/>
            <a:ext cx="1915909" cy="369332"/>
          </a:xfrm>
          <a:prstGeom prst="rect">
            <a:avLst/>
          </a:prstGeom>
          <a:noFill/>
        </p:spPr>
        <p:txBody>
          <a:bodyPr wrap="none" rtlCol="0">
            <a:spAutoFit/>
          </a:bodyPr>
          <a:lstStyle/>
          <a:p>
            <a:r>
              <a:rPr lang="en-US" sz="1800" i="1" dirty="0" smtClean="0"/>
              <a:t>flow unused time</a:t>
            </a:r>
            <a:endParaRPr lang="en-US" sz="1800" i="1"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Virtualization Renaissance</a:t>
            </a:r>
            <a:endParaRPr lang="en-US" dirty="0"/>
          </a:p>
        </p:txBody>
      </p:sp>
      <p:sp>
        <p:nvSpPr>
          <p:cNvPr id="3" name="Content Placeholder 2"/>
          <p:cNvSpPr>
            <a:spLocks noGrp="1"/>
          </p:cNvSpPr>
          <p:nvPr>
            <p:ph type="body" sz="quarter" idx="13"/>
          </p:nvPr>
        </p:nvSpPr>
        <p:spPr/>
        <p:txBody>
          <a:bodyPr>
            <a:normAutofit/>
          </a:bodyPr>
          <a:lstStyle/>
          <a:p>
            <a:r>
              <a:rPr lang="en-US" dirty="0" smtClean="0"/>
              <a:t>Recent Proliferation of VMs</a:t>
            </a:r>
          </a:p>
          <a:p>
            <a:pPr lvl="1"/>
            <a:r>
              <a:rPr lang="en-US" dirty="0" smtClean="0"/>
              <a:t>Considered exotic mainframe technology in 90s</a:t>
            </a:r>
          </a:p>
          <a:p>
            <a:pPr lvl="1"/>
            <a:r>
              <a:rPr lang="en-US" dirty="0" smtClean="0"/>
              <a:t>Now pervasive in datacenters and clouds</a:t>
            </a:r>
          </a:p>
          <a:p>
            <a:pPr lvl="1"/>
            <a:r>
              <a:rPr lang="en-US" dirty="0" smtClean="0"/>
              <a:t>Huge commercial success</a:t>
            </a:r>
          </a:p>
          <a:p>
            <a:r>
              <a:rPr lang="en-US" dirty="0" smtClean="0"/>
              <a:t>Why?</a:t>
            </a:r>
          </a:p>
          <a:p>
            <a:pPr lvl="1"/>
            <a:r>
              <a:rPr lang="en-US" dirty="0" smtClean="0"/>
              <a:t>Introduction on commodity x86 hardware</a:t>
            </a:r>
          </a:p>
          <a:p>
            <a:pPr lvl="1"/>
            <a:r>
              <a:rPr lang="en-US" dirty="0" smtClean="0"/>
              <a:t>Ability to “do more with less” saves $$$</a:t>
            </a:r>
          </a:p>
          <a:p>
            <a:pPr lvl="1"/>
            <a:r>
              <a:rPr lang="en-US" dirty="0" smtClean="0"/>
              <a:t>Innovative new capabilities</a:t>
            </a:r>
          </a:p>
          <a:p>
            <a:pPr lvl="1"/>
            <a:r>
              <a:rPr lang="en-US" dirty="0" smtClean="0"/>
              <a:t>Extremely versatile technology</a:t>
            </a:r>
          </a:p>
          <a:p>
            <a:endParaRPr lang="en-US" dirty="0" smtClean="0"/>
          </a:p>
        </p:txBody>
      </p:sp>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Inter-Processor Load Balancing</a:t>
            </a:r>
            <a:endParaRPr lang="en-US" dirty="0"/>
          </a:p>
        </p:txBody>
      </p:sp>
      <p:sp>
        <p:nvSpPr>
          <p:cNvPr id="3" name="Content Placeholder 2"/>
          <p:cNvSpPr>
            <a:spLocks noGrp="1"/>
          </p:cNvSpPr>
          <p:nvPr>
            <p:ph type="body" sz="quarter" idx="13"/>
          </p:nvPr>
        </p:nvSpPr>
        <p:spPr/>
        <p:txBody>
          <a:bodyPr>
            <a:normAutofit/>
          </a:bodyPr>
          <a:lstStyle/>
          <a:p>
            <a:r>
              <a:rPr lang="en-US" dirty="0" smtClean="0"/>
              <a:t>Motivation</a:t>
            </a:r>
          </a:p>
          <a:p>
            <a:pPr lvl="1"/>
            <a:r>
              <a:rPr lang="en-US" dirty="0" smtClean="0"/>
              <a:t>Utilize multiple processors efficiently</a:t>
            </a:r>
          </a:p>
          <a:p>
            <a:pPr lvl="1"/>
            <a:r>
              <a:rPr lang="en-US" dirty="0" smtClean="0"/>
              <a:t>Enforce global fairness</a:t>
            </a:r>
          </a:p>
          <a:p>
            <a:pPr lvl="1"/>
            <a:r>
              <a:rPr lang="en-US" dirty="0" smtClean="0"/>
              <a:t>Amortize context-switch costs</a:t>
            </a:r>
          </a:p>
          <a:p>
            <a:pPr lvl="1"/>
            <a:r>
              <a:rPr lang="en-US" dirty="0" smtClean="0"/>
              <a:t>Preserve cache affinity</a:t>
            </a:r>
          </a:p>
          <a:p>
            <a:r>
              <a:rPr lang="en-US" dirty="0" smtClean="0"/>
              <a:t>Approach</a:t>
            </a:r>
          </a:p>
          <a:p>
            <a:pPr lvl="1"/>
            <a:r>
              <a:rPr lang="en-US" dirty="0" smtClean="0"/>
              <a:t>Per-processor dispatch and run queues</a:t>
            </a:r>
          </a:p>
          <a:p>
            <a:pPr lvl="1"/>
            <a:r>
              <a:rPr lang="en-US" dirty="0" smtClean="0"/>
              <a:t>Scan remote queues periodically for fairness</a:t>
            </a:r>
          </a:p>
          <a:p>
            <a:pPr lvl="1"/>
            <a:r>
              <a:rPr lang="en-US" dirty="0" smtClean="0"/>
              <a:t>Pull whenever a physical CPU becomes idle</a:t>
            </a:r>
          </a:p>
          <a:p>
            <a:pPr lvl="1"/>
            <a:r>
              <a:rPr lang="en-US" dirty="0" smtClean="0"/>
              <a:t>Push whenever a virtual CPU wakes up</a:t>
            </a:r>
          </a:p>
          <a:p>
            <a:pPr lvl="1"/>
            <a:r>
              <a:rPr lang="en-US" dirty="0" smtClean="0"/>
              <a:t>Consider cache affinity cost-benefit</a:t>
            </a:r>
          </a:p>
        </p:txBody>
      </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Co-Scheduling SMP VMs</a:t>
            </a:r>
            <a:endParaRPr lang="en-US" dirty="0"/>
          </a:p>
        </p:txBody>
      </p:sp>
      <p:sp>
        <p:nvSpPr>
          <p:cNvPr id="3" name="Content Placeholder 2"/>
          <p:cNvSpPr>
            <a:spLocks noGrp="1"/>
          </p:cNvSpPr>
          <p:nvPr>
            <p:ph type="body" sz="quarter" idx="13"/>
          </p:nvPr>
        </p:nvSpPr>
        <p:spPr/>
        <p:txBody>
          <a:bodyPr>
            <a:normAutofit/>
          </a:bodyPr>
          <a:lstStyle/>
          <a:p>
            <a:r>
              <a:rPr lang="en-US" dirty="0" smtClean="0"/>
              <a:t>Motivation</a:t>
            </a:r>
          </a:p>
          <a:p>
            <a:pPr lvl="1"/>
            <a:r>
              <a:rPr lang="en-US" dirty="0" smtClean="0"/>
              <a:t>Maintain illusion of dedicated multiprocessor</a:t>
            </a:r>
          </a:p>
          <a:p>
            <a:pPr lvl="1"/>
            <a:r>
              <a:rPr lang="en-US" dirty="0" smtClean="0"/>
              <a:t>Correctness: avoid guest BSODs / panics</a:t>
            </a:r>
          </a:p>
          <a:p>
            <a:pPr lvl="1"/>
            <a:r>
              <a:rPr lang="en-US" dirty="0" smtClean="0"/>
              <a:t>Performance: consider guest OS spin locks</a:t>
            </a:r>
          </a:p>
          <a:p>
            <a:r>
              <a:rPr lang="en-US" dirty="0" smtClean="0"/>
              <a:t>VMware Approach</a:t>
            </a:r>
          </a:p>
          <a:p>
            <a:pPr lvl="1"/>
            <a:r>
              <a:rPr lang="en-US" dirty="0" smtClean="0"/>
              <a:t>Limit “skew” between progress of virtual CPUs</a:t>
            </a:r>
          </a:p>
          <a:p>
            <a:pPr lvl="1"/>
            <a:r>
              <a:rPr lang="en-US" dirty="0" smtClean="0"/>
              <a:t>Idle VCPUs treated as if running</a:t>
            </a:r>
          </a:p>
          <a:p>
            <a:pPr lvl="1"/>
            <a:r>
              <a:rPr lang="en-US" dirty="0" err="1" smtClean="0"/>
              <a:t>Deschedule</a:t>
            </a:r>
            <a:r>
              <a:rPr lang="en-US" dirty="0" smtClean="0"/>
              <a:t> VCPUs that are too far ahead</a:t>
            </a:r>
          </a:p>
          <a:p>
            <a:pPr lvl="1"/>
            <a:r>
              <a:rPr lang="en-US" dirty="0" smtClean="0"/>
              <a:t>Schedule VCPUs that are behind</a:t>
            </a:r>
          </a:p>
          <a:p>
            <a:r>
              <a:rPr lang="en-US" dirty="0" smtClean="0"/>
              <a:t>Alternative: Para-virtualization</a:t>
            </a:r>
            <a:endParaRPr lang="en-US" dirty="0"/>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Charging and Accounting</a:t>
            </a:r>
            <a:endParaRPr lang="en-US" dirty="0"/>
          </a:p>
        </p:txBody>
      </p:sp>
      <p:sp>
        <p:nvSpPr>
          <p:cNvPr id="3" name="Content Placeholder 2"/>
          <p:cNvSpPr>
            <a:spLocks noGrp="1"/>
          </p:cNvSpPr>
          <p:nvPr>
            <p:ph type="body" sz="quarter" idx="13"/>
          </p:nvPr>
        </p:nvSpPr>
        <p:spPr/>
        <p:txBody>
          <a:bodyPr>
            <a:normAutofit/>
          </a:bodyPr>
          <a:lstStyle/>
          <a:p>
            <a:r>
              <a:rPr lang="en-US" dirty="0" smtClean="0"/>
              <a:t>Resource usage accounting</a:t>
            </a:r>
          </a:p>
          <a:p>
            <a:pPr lvl="1"/>
            <a:r>
              <a:rPr lang="en-US" dirty="0" smtClean="0"/>
              <a:t>Pre-requisite for enforcing scheduling policies</a:t>
            </a:r>
          </a:p>
          <a:p>
            <a:pPr lvl="1"/>
            <a:r>
              <a:rPr lang="en-US" dirty="0" smtClean="0"/>
              <a:t>Charge VM for consumption</a:t>
            </a:r>
          </a:p>
          <a:p>
            <a:pPr lvl="1"/>
            <a:r>
              <a:rPr lang="en-US" dirty="0" smtClean="0"/>
              <a:t>Also charge enclosing resource pools</a:t>
            </a:r>
          </a:p>
          <a:p>
            <a:pPr lvl="1"/>
            <a:r>
              <a:rPr lang="en-US" dirty="0" smtClean="0"/>
              <a:t>Adjust accounting for SMT systems</a:t>
            </a:r>
          </a:p>
          <a:p>
            <a:r>
              <a:rPr lang="en-US" dirty="0" smtClean="0"/>
              <a:t>System time accounting</a:t>
            </a:r>
          </a:p>
          <a:p>
            <a:pPr lvl="1"/>
            <a:r>
              <a:rPr lang="en-US" dirty="0" smtClean="0"/>
              <a:t>Time spent handling interrupts, BHs, system threads</a:t>
            </a:r>
          </a:p>
          <a:p>
            <a:pPr lvl="1"/>
            <a:r>
              <a:rPr lang="en-US" dirty="0" smtClean="0"/>
              <a:t>Don’t penalize VM that happened to be running</a:t>
            </a:r>
          </a:p>
          <a:p>
            <a:pPr lvl="1"/>
            <a:r>
              <a:rPr lang="en-US" dirty="0" smtClean="0"/>
              <a:t>Instead charge VM on whose behalf work performed</a:t>
            </a:r>
          </a:p>
          <a:p>
            <a:pPr lvl="1"/>
            <a:r>
              <a:rPr lang="en-US" dirty="0" smtClean="0"/>
              <a:t>Based on statistical sampling to reduce overhead</a:t>
            </a:r>
          </a:p>
        </p:txBody>
      </p:sp>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Future Directions</a:t>
            </a:r>
            <a:endParaRPr lang="en-US" dirty="0"/>
          </a:p>
        </p:txBody>
      </p:sp>
      <p:sp>
        <p:nvSpPr>
          <p:cNvPr id="3" name="Content Placeholder 2"/>
          <p:cNvSpPr>
            <a:spLocks noGrp="1"/>
          </p:cNvSpPr>
          <p:nvPr>
            <p:ph type="body" sz="quarter" idx="13"/>
          </p:nvPr>
        </p:nvSpPr>
        <p:spPr/>
        <p:txBody>
          <a:bodyPr>
            <a:normAutofit/>
          </a:bodyPr>
          <a:lstStyle/>
          <a:p>
            <a:r>
              <a:rPr lang="en-US" dirty="0" smtClean="0"/>
              <a:t>Shared cache management</a:t>
            </a:r>
          </a:p>
          <a:p>
            <a:pPr lvl="1"/>
            <a:r>
              <a:rPr lang="en-US" dirty="0" smtClean="0"/>
              <a:t>Explicit cost-benefit tradeoffs for migrations</a:t>
            </a:r>
            <a:br>
              <a:rPr lang="en-US" dirty="0" smtClean="0"/>
            </a:br>
            <a:r>
              <a:rPr lang="en-US" i="1" dirty="0" smtClean="0"/>
              <a:t>e.g.</a:t>
            </a:r>
            <a:r>
              <a:rPr lang="en-US" dirty="0" smtClean="0"/>
              <a:t> based on cache miss-rate curves (MRCs)</a:t>
            </a:r>
          </a:p>
          <a:p>
            <a:pPr lvl="1"/>
            <a:r>
              <a:rPr lang="en-US" dirty="0" smtClean="0"/>
              <a:t>Compensate VMs for co-runner interference</a:t>
            </a:r>
          </a:p>
          <a:p>
            <a:pPr lvl="1"/>
            <a:r>
              <a:rPr lang="en-US" dirty="0" smtClean="0"/>
              <a:t>Hardware cache </a:t>
            </a:r>
            <a:r>
              <a:rPr lang="en-US" dirty="0" err="1" smtClean="0"/>
              <a:t>QoS</a:t>
            </a:r>
            <a:r>
              <a:rPr lang="en-US" dirty="0" smtClean="0"/>
              <a:t> techniques</a:t>
            </a:r>
          </a:p>
          <a:p>
            <a:r>
              <a:rPr lang="en-US" dirty="0" smtClean="0"/>
              <a:t>Power management</a:t>
            </a:r>
          </a:p>
          <a:p>
            <a:pPr lvl="1"/>
            <a:r>
              <a:rPr lang="en-US" dirty="0" smtClean="0"/>
              <a:t>Exploit frequency and voltage scaling (P-states)</a:t>
            </a:r>
          </a:p>
          <a:p>
            <a:pPr lvl="1"/>
            <a:r>
              <a:rPr lang="en-US" dirty="0" smtClean="0"/>
              <a:t>Exploit low-power, high-latency halt states (C-states)</a:t>
            </a:r>
          </a:p>
          <a:p>
            <a:pPr lvl="1"/>
            <a:r>
              <a:rPr lang="en-US" dirty="0" smtClean="0"/>
              <a:t>Without compromising accounting and rate guarantees</a:t>
            </a:r>
            <a:endParaRPr lang="en-US" dirty="0"/>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NUMA Scheduling</a:t>
            </a:r>
            <a:endParaRPr lang="en-US" dirty="0"/>
          </a:p>
        </p:txBody>
      </p:sp>
      <p:sp>
        <p:nvSpPr>
          <p:cNvPr id="3" name="Content Placeholder 2"/>
          <p:cNvSpPr>
            <a:spLocks noGrp="1"/>
          </p:cNvSpPr>
          <p:nvPr>
            <p:ph type="body" sz="quarter" idx="13"/>
          </p:nvPr>
        </p:nvSpPr>
        <p:spPr/>
        <p:txBody>
          <a:bodyPr>
            <a:normAutofit/>
          </a:bodyPr>
          <a:lstStyle/>
          <a:p>
            <a:r>
              <a:rPr lang="en-US" dirty="0" smtClean="0"/>
              <a:t>NUMA platforms</a:t>
            </a:r>
          </a:p>
          <a:p>
            <a:pPr lvl="1"/>
            <a:r>
              <a:rPr lang="en-US" dirty="0" smtClean="0"/>
              <a:t>Non-uniform memory access</a:t>
            </a:r>
          </a:p>
          <a:p>
            <a:pPr lvl="1"/>
            <a:r>
              <a:rPr lang="en-US" dirty="0" smtClean="0"/>
              <a:t>Node = processors + local memory + cache</a:t>
            </a:r>
          </a:p>
          <a:p>
            <a:pPr lvl="1"/>
            <a:r>
              <a:rPr lang="en-US" dirty="0" smtClean="0"/>
              <a:t>Examples: IBM x-Series, AMD </a:t>
            </a:r>
            <a:r>
              <a:rPr lang="en-US" dirty="0" err="1" smtClean="0"/>
              <a:t>Opteron</a:t>
            </a:r>
            <a:r>
              <a:rPr lang="en-US" dirty="0" smtClean="0"/>
              <a:t>, Intel Nehalem</a:t>
            </a:r>
          </a:p>
          <a:p>
            <a:r>
              <a:rPr lang="en-US" dirty="0" smtClean="0"/>
              <a:t>Useful features</a:t>
            </a:r>
          </a:p>
          <a:p>
            <a:pPr lvl="1"/>
            <a:r>
              <a:rPr lang="en-US" dirty="0" smtClean="0"/>
              <a:t>Automatically map VMs to NUMA nodes</a:t>
            </a:r>
          </a:p>
          <a:p>
            <a:pPr lvl="1"/>
            <a:r>
              <a:rPr lang="en-US" dirty="0" smtClean="0"/>
              <a:t>Dynamic rebalancing</a:t>
            </a:r>
          </a:p>
          <a:p>
            <a:r>
              <a:rPr lang="en-US" dirty="0" smtClean="0"/>
              <a:t>Challenges</a:t>
            </a:r>
          </a:p>
          <a:p>
            <a:pPr lvl="1"/>
            <a:r>
              <a:rPr lang="en-US" dirty="0" smtClean="0"/>
              <a:t>Tension between memory locality and load balance</a:t>
            </a:r>
          </a:p>
          <a:p>
            <a:pPr lvl="1"/>
            <a:r>
              <a:rPr lang="en-US" dirty="0" smtClean="0"/>
              <a:t>Lack of detailed counters on commodity hardware</a:t>
            </a:r>
            <a:endParaRPr lang="en-US" dirty="0"/>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VMware NUMA Scheduling</a:t>
            </a:r>
            <a:endParaRPr lang="en-US" dirty="0"/>
          </a:p>
        </p:txBody>
      </p:sp>
      <p:sp>
        <p:nvSpPr>
          <p:cNvPr id="3" name="Content Placeholder 2"/>
          <p:cNvSpPr>
            <a:spLocks noGrp="1"/>
          </p:cNvSpPr>
          <p:nvPr>
            <p:ph type="body" sz="quarter" idx="13"/>
          </p:nvPr>
        </p:nvSpPr>
        <p:spPr/>
        <p:txBody>
          <a:bodyPr>
            <a:normAutofit/>
          </a:bodyPr>
          <a:lstStyle/>
          <a:p>
            <a:r>
              <a:rPr lang="en-US" dirty="0" smtClean="0"/>
              <a:t>Periodic rebalancing</a:t>
            </a:r>
          </a:p>
          <a:p>
            <a:pPr lvl="1"/>
            <a:r>
              <a:rPr lang="en-US" dirty="0" smtClean="0"/>
              <a:t>Compute VM entitlements, memory locality</a:t>
            </a:r>
          </a:p>
          <a:p>
            <a:pPr lvl="1"/>
            <a:r>
              <a:rPr lang="en-US" dirty="0" smtClean="0"/>
              <a:t>Assign “home” node for each VM</a:t>
            </a:r>
          </a:p>
          <a:p>
            <a:pPr lvl="1"/>
            <a:r>
              <a:rPr lang="en-US" dirty="0" smtClean="0"/>
              <a:t>Migrate VMs and pages across nodes</a:t>
            </a:r>
          </a:p>
          <a:p>
            <a:r>
              <a:rPr lang="en-US" dirty="0" smtClean="0"/>
              <a:t>VM migration</a:t>
            </a:r>
          </a:p>
          <a:p>
            <a:pPr lvl="1"/>
            <a:r>
              <a:rPr lang="en-US" dirty="0" smtClean="0"/>
              <a:t>Move all VCPUs and threads associated with VM</a:t>
            </a:r>
          </a:p>
          <a:p>
            <a:pPr lvl="1"/>
            <a:r>
              <a:rPr lang="en-US" dirty="0" smtClean="0"/>
              <a:t>Migrate to balance load, improve locality</a:t>
            </a:r>
          </a:p>
          <a:p>
            <a:r>
              <a:rPr lang="en-US" dirty="0" smtClean="0"/>
              <a:t>Page migration</a:t>
            </a:r>
          </a:p>
          <a:p>
            <a:pPr lvl="1"/>
            <a:r>
              <a:rPr lang="en-US" dirty="0" smtClean="0"/>
              <a:t>Allocate new pages from home node</a:t>
            </a:r>
          </a:p>
          <a:p>
            <a:pPr lvl="1"/>
            <a:r>
              <a:rPr lang="en-US" dirty="0" smtClean="0"/>
              <a:t>Remap PPNs from remote to local MPNs (migration)</a:t>
            </a:r>
          </a:p>
          <a:p>
            <a:pPr lvl="1"/>
            <a:r>
              <a:rPr lang="en-US" dirty="0" smtClean="0"/>
              <a:t>Share MPNs per-node (replication)</a:t>
            </a:r>
            <a:endParaRPr lang="en-US" dirty="0"/>
          </a:p>
        </p:txBody>
      </p:sp>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NUMA Scheduling: Future Directions</a:t>
            </a:r>
            <a:endParaRPr lang="en-US" dirty="0"/>
          </a:p>
        </p:txBody>
      </p:sp>
      <p:sp>
        <p:nvSpPr>
          <p:cNvPr id="3" name="Content Placeholder 2"/>
          <p:cNvSpPr>
            <a:spLocks noGrp="1"/>
          </p:cNvSpPr>
          <p:nvPr>
            <p:ph type="body" sz="quarter" idx="13"/>
          </p:nvPr>
        </p:nvSpPr>
        <p:spPr/>
        <p:txBody>
          <a:bodyPr/>
          <a:lstStyle/>
          <a:p>
            <a:r>
              <a:rPr lang="en-US" dirty="0" smtClean="0"/>
              <a:t>Better page migration heuristics</a:t>
            </a:r>
          </a:p>
          <a:p>
            <a:pPr lvl="1"/>
            <a:r>
              <a:rPr lang="en-US" dirty="0" smtClean="0"/>
              <a:t>Determine most profitable pages to migrate</a:t>
            </a:r>
          </a:p>
          <a:p>
            <a:pPr lvl="1"/>
            <a:r>
              <a:rPr lang="en-US" dirty="0" smtClean="0"/>
              <a:t>Some high-end systems (</a:t>
            </a:r>
            <a:r>
              <a:rPr lang="en-US" i="1" dirty="0" smtClean="0"/>
              <a:t>e.g.</a:t>
            </a:r>
            <a:r>
              <a:rPr lang="en-US" dirty="0" smtClean="0"/>
              <a:t> SGI Origin) had</a:t>
            </a:r>
            <a:br>
              <a:rPr lang="en-US" dirty="0" smtClean="0"/>
            </a:br>
            <a:r>
              <a:rPr lang="en-US" dirty="0" smtClean="0"/>
              <a:t>per-page remote miss counters</a:t>
            </a:r>
          </a:p>
          <a:p>
            <a:pPr lvl="1"/>
            <a:r>
              <a:rPr lang="en-US" dirty="0" smtClean="0"/>
              <a:t>Not available on commodity x86 platforms</a:t>
            </a:r>
          </a:p>
          <a:p>
            <a:r>
              <a:rPr lang="en-US" dirty="0" smtClean="0"/>
              <a:t>Expose NUMA to guest?</a:t>
            </a:r>
          </a:p>
          <a:p>
            <a:pPr lvl="1"/>
            <a:r>
              <a:rPr lang="en-US" dirty="0" smtClean="0"/>
              <a:t>Enable guest OS optimizations</a:t>
            </a:r>
          </a:p>
          <a:p>
            <a:pPr lvl="1"/>
            <a:r>
              <a:rPr lang="en-US" dirty="0" smtClean="0"/>
              <a:t>Impact on portability</a:t>
            </a:r>
          </a:p>
          <a:p>
            <a:pPr>
              <a:buNone/>
            </a:pPr>
            <a:endParaRPr lang="en-US" dirty="0"/>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type="body" sz="quarter" idx="13"/>
          </p:nvPr>
        </p:nvSpPr>
        <p:spPr/>
        <p:txBody>
          <a:bodyPr/>
          <a:lstStyle/>
          <a:p>
            <a:r>
              <a:rPr lang="en-US" dirty="0" smtClean="0"/>
              <a:t>Resource management</a:t>
            </a:r>
          </a:p>
          <a:p>
            <a:pPr lvl="1"/>
            <a:r>
              <a:rPr lang="en-US" dirty="0" smtClean="0"/>
              <a:t>Controls for specifying allocations</a:t>
            </a:r>
          </a:p>
          <a:p>
            <a:pPr lvl="1"/>
            <a:r>
              <a:rPr lang="en-US" dirty="0" smtClean="0"/>
              <a:t>Processor, memory, NUMA, I/O, power</a:t>
            </a:r>
          </a:p>
          <a:p>
            <a:pPr lvl="1"/>
            <a:r>
              <a:rPr lang="en-US" dirty="0" smtClean="0"/>
              <a:t>Tradeoffs between multiple resources</a:t>
            </a:r>
          </a:p>
          <a:p>
            <a:pPr lvl="1"/>
            <a:r>
              <a:rPr lang="en-US" dirty="0" smtClean="0"/>
              <a:t>Distributed resource management</a:t>
            </a:r>
          </a:p>
          <a:p>
            <a:r>
              <a:rPr lang="en-US" dirty="0" smtClean="0"/>
              <a:t>Rich research area</a:t>
            </a:r>
          </a:p>
          <a:p>
            <a:pPr lvl="1"/>
            <a:r>
              <a:rPr lang="en-US" dirty="0" smtClean="0"/>
              <a:t>Plenty of interesting open problems</a:t>
            </a:r>
          </a:p>
          <a:p>
            <a:pPr lvl="1"/>
            <a:r>
              <a:rPr lang="en-US" dirty="0" smtClean="0"/>
              <a:t>Many unique solutions</a:t>
            </a:r>
          </a:p>
        </p:txBody>
      </p:sp>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Resource Entitlement</a:t>
            </a:r>
            <a:endParaRPr lang="en-US" dirty="0"/>
          </a:p>
        </p:txBody>
      </p:sp>
      <p:sp>
        <p:nvSpPr>
          <p:cNvPr id="3" name="Content Placeholder 2"/>
          <p:cNvSpPr>
            <a:spLocks noGrp="1"/>
          </p:cNvSpPr>
          <p:nvPr>
            <p:ph type="body" sz="quarter" idx="13"/>
          </p:nvPr>
        </p:nvSpPr>
        <p:spPr/>
        <p:txBody>
          <a:bodyPr>
            <a:noAutofit/>
          </a:bodyPr>
          <a:lstStyle/>
          <a:p>
            <a:r>
              <a:rPr lang="en-US" sz="1800" dirty="0" smtClean="0"/>
              <a:t>Resources that each VM “deserves”</a:t>
            </a:r>
          </a:p>
          <a:p>
            <a:pPr lvl="1"/>
            <a:r>
              <a:rPr lang="en-US" dirty="0" smtClean="0"/>
              <a:t>Combining shares, reservation, and limit</a:t>
            </a:r>
          </a:p>
          <a:p>
            <a:pPr lvl="1"/>
            <a:r>
              <a:rPr lang="en-US" dirty="0" smtClean="0"/>
              <a:t>Allocation if all VMs full active (</a:t>
            </a:r>
            <a:r>
              <a:rPr lang="en-US" i="1" dirty="0" smtClean="0"/>
              <a:t>e.g.</a:t>
            </a:r>
            <a:r>
              <a:rPr lang="en-US" dirty="0" smtClean="0"/>
              <a:t> CPU-bound)</a:t>
            </a:r>
          </a:p>
          <a:p>
            <a:pPr lvl="1"/>
            <a:r>
              <a:rPr lang="en-US" dirty="0" smtClean="0"/>
              <a:t>Concrete units (MHz)</a:t>
            </a:r>
          </a:p>
          <a:p>
            <a:r>
              <a:rPr lang="en-US" sz="1800" dirty="0" smtClean="0"/>
              <a:t>Entitlement calculation (conceptual)</a:t>
            </a:r>
          </a:p>
          <a:p>
            <a:pPr lvl="1"/>
            <a:r>
              <a:rPr lang="en-US" dirty="0" smtClean="0"/>
              <a:t>Entitlement initialized to reservation</a:t>
            </a:r>
          </a:p>
          <a:p>
            <a:pPr lvl="1"/>
            <a:r>
              <a:rPr lang="en-US" dirty="0" smtClean="0"/>
              <a:t>Hierarchical entitlement distribution</a:t>
            </a:r>
          </a:p>
          <a:p>
            <a:pPr lvl="1"/>
            <a:r>
              <a:rPr lang="en-US" dirty="0" smtClean="0"/>
              <a:t>Fine-grained distribution (</a:t>
            </a:r>
            <a:r>
              <a:rPr lang="en-US" i="1" dirty="0" smtClean="0"/>
              <a:t>e.g.</a:t>
            </a:r>
            <a:r>
              <a:rPr lang="en-US" dirty="0" smtClean="0"/>
              <a:t> 1 MHz at a time),</a:t>
            </a:r>
            <a:br>
              <a:rPr lang="en-US" dirty="0" smtClean="0"/>
            </a:br>
            <a:r>
              <a:rPr lang="en-US" dirty="0" smtClean="0"/>
              <a:t>preferentially to lowest entitlement/shares</a:t>
            </a:r>
          </a:p>
          <a:p>
            <a:pPr lvl="1"/>
            <a:r>
              <a:rPr lang="en-US" dirty="0" smtClean="0"/>
              <a:t>Don’t exceed limit</a:t>
            </a:r>
          </a:p>
          <a:p>
            <a:r>
              <a:rPr lang="en-US" sz="1800" dirty="0" smtClean="0"/>
              <a:t>What if VM idles?</a:t>
            </a:r>
          </a:p>
          <a:p>
            <a:pPr lvl="1"/>
            <a:r>
              <a:rPr lang="en-US" dirty="0" smtClean="0"/>
              <a:t>Don’t give VM more than it demands</a:t>
            </a:r>
          </a:p>
          <a:p>
            <a:pPr lvl="1"/>
            <a:r>
              <a:rPr lang="en-US" dirty="0" smtClean="0"/>
              <a:t>CPU scheduler distributes resources to active VMs</a:t>
            </a:r>
          </a:p>
          <a:p>
            <a:pPr lvl="1"/>
            <a:r>
              <a:rPr lang="en-US" dirty="0" smtClean="0"/>
              <a:t>Unused reservations not wasted</a:t>
            </a:r>
            <a:endParaRPr lang="en-US" dirty="0"/>
          </a:p>
        </p:txBody>
      </p:sp>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p:txBody>
          <a:bodyPr/>
          <a:lstStyle/>
          <a:p>
            <a:r>
              <a:rPr lang="en-US" altLang="zh-CN" smtClean="0"/>
              <a:t>Example: Xen VM</a:t>
            </a:r>
          </a:p>
        </p:txBody>
      </p:sp>
      <p:sp>
        <p:nvSpPr>
          <p:cNvPr id="48134" name="Rectangle 3"/>
          <p:cNvSpPr>
            <a:spLocks noGrp="1" noChangeArrowheads="1"/>
          </p:cNvSpPr>
          <p:nvPr>
            <p:ph type="body" idx="1"/>
          </p:nvPr>
        </p:nvSpPr>
        <p:spPr>
          <a:xfrm>
            <a:off x="783266" y="808076"/>
            <a:ext cx="7620000" cy="5105400"/>
          </a:xfrm>
        </p:spPr>
        <p:txBody>
          <a:bodyPr/>
          <a:lstStyle/>
          <a:p>
            <a:pPr marL="381000" indent="-381000">
              <a:lnSpc>
                <a:spcPct val="80000"/>
              </a:lnSpc>
            </a:pPr>
            <a:r>
              <a:rPr lang="en-US" altLang="zh-CN" sz="2000" dirty="0" err="1" smtClean="0"/>
              <a:t>Xen</a:t>
            </a:r>
            <a:r>
              <a:rPr lang="en-US" altLang="zh-CN" sz="2000" dirty="0" smtClean="0"/>
              <a:t>: Open-source System VMM for 80x86 ISA </a:t>
            </a:r>
          </a:p>
          <a:p>
            <a:pPr marL="762000" lvl="1" indent="-304800">
              <a:lnSpc>
                <a:spcPct val="80000"/>
              </a:lnSpc>
            </a:pPr>
            <a:r>
              <a:rPr lang="en-US" altLang="zh-CN" sz="1600" dirty="0" smtClean="0">
                <a:ea typeface="ＭＳ Ｐゴシック" pitchFamily="34" charset="-128"/>
              </a:rPr>
              <a:t>Project started at University of Cambridge, GNU license model</a:t>
            </a:r>
          </a:p>
          <a:p>
            <a:pPr marL="381000" indent="-381000">
              <a:lnSpc>
                <a:spcPct val="80000"/>
              </a:lnSpc>
            </a:pPr>
            <a:r>
              <a:rPr lang="en-US" altLang="zh-CN" sz="2000" dirty="0" smtClean="0"/>
              <a:t>Original vision of VM is running unmodified OS</a:t>
            </a:r>
          </a:p>
          <a:p>
            <a:pPr marL="762000" lvl="1" indent="-304800">
              <a:lnSpc>
                <a:spcPct val="80000"/>
              </a:lnSpc>
            </a:pPr>
            <a:r>
              <a:rPr lang="en-US" altLang="zh-CN" sz="1600" dirty="0" smtClean="0">
                <a:ea typeface="ＭＳ Ｐゴシック" pitchFamily="34" charset="-128"/>
              </a:rPr>
              <a:t>Significant wasted effort just to keep guest OS happy</a:t>
            </a:r>
          </a:p>
          <a:p>
            <a:pPr marL="381000" indent="-381000">
              <a:lnSpc>
                <a:spcPct val="80000"/>
              </a:lnSpc>
            </a:pPr>
            <a:r>
              <a:rPr lang="en-US" altLang="zh-CN" sz="2000" dirty="0" smtClean="0"/>
              <a:t>“</a:t>
            </a:r>
            <a:r>
              <a:rPr lang="en-US" altLang="zh-CN" sz="2000" dirty="0" err="1" smtClean="0">
                <a:solidFill>
                  <a:srgbClr val="0332B7"/>
                </a:solidFill>
              </a:rPr>
              <a:t>paravirtualization</a:t>
            </a:r>
            <a:r>
              <a:rPr lang="en-US" altLang="zh-CN" sz="2000" dirty="0" smtClean="0"/>
              <a:t>” - small modifications to guest OS to simplify virtualization </a:t>
            </a:r>
          </a:p>
          <a:p>
            <a:pPr marL="381000" indent="-381000">
              <a:lnSpc>
                <a:spcPct val="80000"/>
              </a:lnSpc>
              <a:buFontTx/>
              <a:buNone/>
            </a:pPr>
            <a:r>
              <a:rPr lang="en-US" altLang="zh-CN" sz="2000" dirty="0" smtClean="0"/>
              <a:t>3 Examples of </a:t>
            </a:r>
            <a:r>
              <a:rPr lang="en-US" altLang="zh-CN" sz="2000" dirty="0" err="1" smtClean="0"/>
              <a:t>paravirtualization</a:t>
            </a:r>
            <a:r>
              <a:rPr lang="en-US" altLang="zh-CN" sz="2000" dirty="0" smtClean="0"/>
              <a:t> in </a:t>
            </a:r>
            <a:r>
              <a:rPr lang="en-US" altLang="zh-CN" sz="2000" dirty="0" err="1" smtClean="0"/>
              <a:t>Xen</a:t>
            </a:r>
            <a:r>
              <a:rPr lang="en-US" altLang="zh-CN" sz="2000" dirty="0" smtClean="0"/>
              <a:t>:</a:t>
            </a:r>
          </a:p>
          <a:p>
            <a:pPr marL="381000" indent="-381000">
              <a:lnSpc>
                <a:spcPct val="80000"/>
              </a:lnSpc>
              <a:buFontTx/>
              <a:buAutoNum type="arabicPeriod"/>
            </a:pPr>
            <a:r>
              <a:rPr lang="en-US" altLang="zh-CN" sz="2000" dirty="0" smtClean="0"/>
              <a:t>To avoid flushing TLB when invoke VMM, </a:t>
            </a:r>
            <a:r>
              <a:rPr lang="en-US" altLang="zh-CN" sz="2000" dirty="0" err="1" smtClean="0"/>
              <a:t>Xen</a:t>
            </a:r>
            <a:r>
              <a:rPr lang="en-US" altLang="zh-CN" sz="2000" dirty="0" smtClean="0"/>
              <a:t> mapped into upper 64 MB of address space of each VM </a:t>
            </a:r>
          </a:p>
          <a:p>
            <a:pPr marL="381000" indent="-381000">
              <a:lnSpc>
                <a:spcPct val="80000"/>
              </a:lnSpc>
              <a:buFontTx/>
              <a:buAutoNum type="arabicPeriod"/>
            </a:pPr>
            <a:r>
              <a:rPr lang="en-US" altLang="zh-CN" sz="2000" dirty="0" smtClean="0"/>
              <a:t>Guest OS allowed to allocate pages, just check that didn’t violate protection restrictions </a:t>
            </a:r>
          </a:p>
          <a:p>
            <a:pPr marL="381000" indent="-381000">
              <a:lnSpc>
                <a:spcPct val="80000"/>
              </a:lnSpc>
              <a:buFontTx/>
              <a:buAutoNum type="arabicPeriod"/>
            </a:pPr>
            <a:r>
              <a:rPr lang="en-US" altLang="zh-CN" sz="2000" dirty="0" smtClean="0"/>
              <a:t>To protect the guest OS from user programs in VM, </a:t>
            </a:r>
            <a:r>
              <a:rPr lang="en-US" altLang="zh-CN" sz="2000" dirty="0" err="1" smtClean="0"/>
              <a:t>Xen</a:t>
            </a:r>
            <a:r>
              <a:rPr lang="en-US" altLang="zh-CN" sz="2000" dirty="0" smtClean="0"/>
              <a:t> takes advantage of 4 protection levels available in 80x86 </a:t>
            </a:r>
          </a:p>
          <a:p>
            <a:pPr marL="762000" lvl="1" indent="-304800">
              <a:lnSpc>
                <a:spcPct val="80000"/>
              </a:lnSpc>
            </a:pPr>
            <a:r>
              <a:rPr lang="en-US" altLang="zh-CN" sz="1600" dirty="0" smtClean="0">
                <a:ea typeface="ＭＳ Ｐゴシック" pitchFamily="34" charset="-128"/>
              </a:rPr>
              <a:t>Most </a:t>
            </a:r>
            <a:r>
              <a:rPr lang="en-US" altLang="zh-CN" sz="1600" dirty="0" err="1" smtClean="0">
                <a:ea typeface="ＭＳ Ｐゴシック" pitchFamily="34" charset="-128"/>
              </a:rPr>
              <a:t>OSes</a:t>
            </a:r>
            <a:r>
              <a:rPr lang="en-US" altLang="zh-CN" sz="1600" dirty="0" smtClean="0">
                <a:ea typeface="ＭＳ Ｐゴシック" pitchFamily="34" charset="-128"/>
              </a:rPr>
              <a:t> for 80x86 keep everything at privilege levels 0 or at 3.</a:t>
            </a:r>
          </a:p>
          <a:p>
            <a:pPr marL="762000" lvl="1" indent="-304800">
              <a:lnSpc>
                <a:spcPct val="80000"/>
              </a:lnSpc>
            </a:pPr>
            <a:r>
              <a:rPr lang="en-US" altLang="zh-CN" sz="1600" dirty="0" err="1" smtClean="0">
                <a:ea typeface="ＭＳ Ｐゴシック" pitchFamily="34" charset="-128"/>
              </a:rPr>
              <a:t>Xen</a:t>
            </a:r>
            <a:r>
              <a:rPr lang="en-US" altLang="zh-CN" sz="1600" dirty="0" smtClean="0">
                <a:ea typeface="ＭＳ Ｐゴシック" pitchFamily="34" charset="-128"/>
              </a:rPr>
              <a:t> VMM runs at the highest privilege level (0) </a:t>
            </a:r>
          </a:p>
          <a:p>
            <a:pPr marL="762000" lvl="1" indent="-304800">
              <a:lnSpc>
                <a:spcPct val="80000"/>
              </a:lnSpc>
            </a:pPr>
            <a:r>
              <a:rPr lang="en-US" altLang="zh-CN" sz="1600" dirty="0" smtClean="0">
                <a:ea typeface="ＭＳ Ｐゴシック" pitchFamily="34" charset="-128"/>
              </a:rPr>
              <a:t>Guest OS runs at the next level (1) </a:t>
            </a:r>
          </a:p>
          <a:p>
            <a:pPr marL="762000" lvl="1" indent="-304800">
              <a:lnSpc>
                <a:spcPct val="80000"/>
              </a:lnSpc>
            </a:pPr>
            <a:r>
              <a:rPr lang="en-US" altLang="zh-CN" sz="1600" dirty="0" smtClean="0">
                <a:ea typeface="ＭＳ Ｐゴシック" pitchFamily="34" charset="-128"/>
              </a:rPr>
              <a:t>Applications run at the lowest privilege level (3)</a:t>
            </a:r>
          </a:p>
        </p:txBody>
      </p:sp>
    </p:spTree>
    <p:extLst>
      <p:ext uri="{BB962C8B-B14F-4D97-AF65-F5344CB8AC3E}">
        <p14:creationId xmlns:p14="http://schemas.microsoft.com/office/powerpoint/2010/main" val="2207464822"/>
      </p:ext>
    </p:extLst>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Blank">
  <a:themeElements>
    <a:clrScheme name="VMware Custom">
      <a:dk1>
        <a:srgbClr val="333333"/>
      </a:dk1>
      <a:lt1>
        <a:srgbClr val="FFFFFF"/>
      </a:lt1>
      <a:dk2>
        <a:srgbClr val="4D4D4D"/>
      </a:dk2>
      <a:lt2>
        <a:srgbClr val="C0C0C0"/>
      </a:lt2>
      <a:accent1>
        <a:srgbClr val="0095D3"/>
      </a:accent1>
      <a:accent2>
        <a:srgbClr val="89CBDF"/>
      </a:accent2>
      <a:accent3>
        <a:srgbClr val="003D79"/>
      </a:accent3>
      <a:accent4>
        <a:srgbClr val="6DB33F"/>
      </a:accent4>
      <a:accent5>
        <a:srgbClr val="F8981D"/>
      </a:accent5>
      <a:accent6>
        <a:srgbClr val="D9541E"/>
      </a:accent6>
      <a:hlink>
        <a:srgbClr val="0095D3"/>
      </a:hlink>
      <a:folHlink>
        <a:srgbClr val="89CBDF"/>
      </a:folHlink>
    </a:clrScheme>
    <a:fontScheme name="VMware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accent3"/>
          </a:solidFill>
          <a:round/>
          <a:headEnd/>
          <a:tailEnd/>
        </a:ln>
      </a:spPr>
      <a:bodyPr wrap="none" lIns="0" tIns="0" rIns="0" bIns="0" rtlCol="0" anchor="ctr"/>
      <a:lstStyle>
        <a:defPPr marL="0" marR="0" indent="0" algn="ctr" defTabSz="914400" eaLnBrk="1" latinLnBrk="0" hangingPunct="1">
          <a:lnSpc>
            <a:spcPct val="100000"/>
          </a:lnSpc>
          <a:buClrTx/>
          <a:buSzTx/>
          <a:buFontTx/>
          <a:buNone/>
          <a:tabLst/>
          <a:defRPr sz="1800" dirty="0" err="1" smtClean="0">
            <a:solidFill>
              <a:srgbClr val="FFFFFF"/>
            </a:solidFill>
          </a:defRPr>
        </a:defPPr>
      </a:lstStyle>
    </a:spDef>
    <a:lnDef>
      <a:spPr bwMode="auto">
        <a:solidFill>
          <a:srgbClr val="0095D3"/>
        </a:solidFill>
        <a:ln w="19050"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VMware Non-Confidential">
  <a:themeElements>
    <a:clrScheme name="VMware Custom">
      <a:dk1>
        <a:srgbClr val="333333"/>
      </a:dk1>
      <a:lt1>
        <a:srgbClr val="FFFFFF"/>
      </a:lt1>
      <a:dk2>
        <a:srgbClr val="4D4D4D"/>
      </a:dk2>
      <a:lt2>
        <a:srgbClr val="C0C0C0"/>
      </a:lt2>
      <a:accent1>
        <a:srgbClr val="0095D3"/>
      </a:accent1>
      <a:accent2>
        <a:srgbClr val="89CBDF"/>
      </a:accent2>
      <a:accent3>
        <a:srgbClr val="003D79"/>
      </a:accent3>
      <a:accent4>
        <a:srgbClr val="6DB33F"/>
      </a:accent4>
      <a:accent5>
        <a:srgbClr val="F8981D"/>
      </a:accent5>
      <a:accent6>
        <a:srgbClr val="D9541E"/>
      </a:accent6>
      <a:hlink>
        <a:srgbClr val="0095D3"/>
      </a:hlink>
      <a:folHlink>
        <a:srgbClr val="89CBDF"/>
      </a:folHlink>
    </a:clrScheme>
    <a:fontScheme name="VMware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solidFill>
            <a:schemeClr val="accent3"/>
          </a:solidFill>
          <a:round/>
          <a:headEnd/>
          <a:tailEnd/>
        </a:ln>
      </a:spPr>
      <a:bodyPr wrap="none" lIns="0" tIns="0" rIns="0" bIns="0" rtlCol="0" anchor="ctr"/>
      <a:lstStyle>
        <a:defPPr marL="0" marR="0" indent="0" algn="ctr" defTabSz="914400" eaLnBrk="1" latinLnBrk="0" hangingPunct="1">
          <a:lnSpc>
            <a:spcPct val="100000"/>
          </a:lnSpc>
          <a:buClrTx/>
          <a:buSzTx/>
          <a:buFontTx/>
          <a:buNone/>
          <a:tabLst/>
          <a:defRPr sz="1800" dirty="0" err="1" smtClean="0">
            <a:solidFill>
              <a:srgbClr val="FFFFFF"/>
            </a:solidFill>
          </a:defRPr>
        </a:defPPr>
      </a:lstStyle>
    </a:spDef>
    <a:lnDef>
      <a:spPr bwMode="auto">
        <a:xfrm>
          <a:off x="0" y="0"/>
          <a:ext cx="1" cy="1"/>
        </a:xfrm>
        <a:custGeom>
          <a:avLst/>
          <a:gdLst/>
          <a:ahLst/>
          <a:cxnLst/>
          <a:rect l="0" t="0" r="0" b="0"/>
          <a:pathLst/>
        </a:custGeom>
        <a:solidFill>
          <a:srgbClr val="0095D3"/>
        </a:solidFill>
        <a:ln w="9525" cap="flat" cmpd="sng" algn="ctr">
          <a:no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40000"/>
          </a:spcAft>
          <a:buClrTx/>
          <a:buSzTx/>
          <a:buFontTx/>
          <a:buNone/>
          <a:tabLst/>
          <a:defRPr kumimoji="0" lang="en-US" sz="2400" b="0" i="0" u="none" strike="noStrike" cap="none" normalizeH="0" baseline="0" smtClean="0">
            <a:ln>
              <a:noFill/>
            </a:ln>
            <a:solidFill>
              <a:srgbClr val="0095D3"/>
            </a:solidFill>
            <a:effectLst/>
            <a:latin typeface="Arial" charset="0"/>
            <a:ea typeface="ＭＳ Ｐゴシック" pitchFamily="34" charset="-128"/>
          </a:defRPr>
        </a:defP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279c20c3caf3300dae6b438536eb8c56">
  <xsd:schema xmlns:xsd="http://www.w3.org/2001/XMLSchema" xmlns:p="http://schemas.microsoft.com/office/2006/metadata/properties" targetNamespace="http://schemas.microsoft.com/office/2006/metadata/properties" ma:root="true" ma:fieldsID="0d2e1ca116041f9e11471c52c4c9d60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6E631D-E222-4224-A80A-497A77439186}">
  <ds:schemaRefs>
    <ds:schemaRef ds:uri="http://www.w3.org/XML/1998/namespace"/>
    <ds:schemaRef ds:uri="http://schemas.microsoft.com/office/2006/metadata/properties"/>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0AE4C8B9-D15F-435C-B041-BEF87031AE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65D882A-3E1F-410D-8827-37DDB02912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95</TotalTime>
  <Words>7435</Words>
  <Application>Microsoft Office PowerPoint</Application>
  <PresentationFormat>全屏显示(4:3)</PresentationFormat>
  <Paragraphs>1332</Paragraphs>
  <Slides>116</Slides>
  <Notes>63</Notes>
  <HiddenSlides>11</HiddenSlides>
  <MMClips>0</MMClips>
  <ScaleCrop>false</ScaleCrop>
  <HeadingPairs>
    <vt:vector size="6" baseType="variant">
      <vt:variant>
        <vt:lpstr>主题</vt:lpstr>
      </vt:variant>
      <vt:variant>
        <vt:i4>2</vt:i4>
      </vt:variant>
      <vt:variant>
        <vt:lpstr>嵌入 OLE 服务器</vt:lpstr>
      </vt:variant>
      <vt:variant>
        <vt:i4>3</vt:i4>
      </vt:variant>
      <vt:variant>
        <vt:lpstr>幻灯片标题</vt:lpstr>
      </vt:variant>
      <vt:variant>
        <vt:i4>116</vt:i4>
      </vt:variant>
    </vt:vector>
  </HeadingPairs>
  <TitlesOfParts>
    <vt:vector size="121" baseType="lpstr">
      <vt:lpstr>Blank</vt:lpstr>
      <vt:lpstr>VMware Non-Confidential</vt:lpstr>
      <vt:lpstr>Bitmap Image</vt:lpstr>
      <vt:lpstr>Microsoft Graph 图表</vt:lpstr>
      <vt:lpstr>Chart</vt:lpstr>
      <vt:lpstr>Introduction to Virtual Machines</vt:lpstr>
      <vt:lpstr>Overview</vt:lpstr>
      <vt:lpstr>Types of Virtualization</vt:lpstr>
      <vt:lpstr>Starting Point: A Physical Machine</vt:lpstr>
      <vt:lpstr>What is a Virtual Machine?</vt:lpstr>
      <vt:lpstr>Virtualization Properties</vt:lpstr>
      <vt:lpstr>What is a Virtual Machine Monitor?</vt:lpstr>
      <vt:lpstr>Classic Virtualization and Applications</vt:lpstr>
      <vt:lpstr>Modern Virtualization Renaissance</vt:lpstr>
      <vt:lpstr>Modern Virtualization Applications</vt:lpstr>
      <vt:lpstr>Representative Products</vt:lpstr>
      <vt:lpstr>Virtual Machine Monitors (VMMs)</vt:lpstr>
      <vt:lpstr>Virtual Machine Monitors (VMMs)</vt:lpstr>
      <vt:lpstr>Virtual Machine Monitors (VMMs)</vt:lpstr>
      <vt:lpstr>Abstraction, Virtualization of Computer System</vt:lpstr>
      <vt:lpstr>Abstraction, Virtualization of Computer System</vt:lpstr>
      <vt:lpstr>Architecture, Implementation Layers</vt:lpstr>
      <vt:lpstr>Architecture, Implementation Layers</vt:lpstr>
      <vt:lpstr>Architecture, Implementation Layers</vt:lpstr>
      <vt:lpstr>Architecture, Implementation Layers</vt:lpstr>
      <vt:lpstr>What is a VM and Where is the VM?</vt:lpstr>
      <vt:lpstr>What is a VM and Where is the VM?</vt:lpstr>
      <vt:lpstr>What is a VM and Where is the VM?</vt:lpstr>
      <vt:lpstr>What is a VM and Where is the VM?</vt:lpstr>
      <vt:lpstr>What is a VM and Where is the VM?</vt:lpstr>
      <vt:lpstr>What is a VM and Where is the VM?</vt:lpstr>
      <vt:lpstr>What is a VM and Where is the VM?</vt:lpstr>
      <vt:lpstr>VMM Overhead?</vt:lpstr>
      <vt:lpstr>Requirements of a Virtual Machine Monitor</vt:lpstr>
      <vt:lpstr>Requirements of a Virtual Machine Monitor</vt:lpstr>
      <vt:lpstr>Overview</vt:lpstr>
      <vt:lpstr>Processor Virtualization</vt:lpstr>
      <vt:lpstr>Trap and Emulate</vt:lpstr>
      <vt:lpstr>“Strictly Virtualizable”</vt:lpstr>
      <vt:lpstr>Issues with Trap and Emulate</vt:lpstr>
      <vt:lpstr>Binary Translation</vt:lpstr>
      <vt:lpstr>Issues with Binary Translation</vt:lpstr>
      <vt:lpstr>Overview</vt:lpstr>
      <vt:lpstr>Memory Virtualization</vt:lpstr>
      <vt:lpstr>Memory Virtualization</vt:lpstr>
      <vt:lpstr>Memory Virtualization</vt:lpstr>
      <vt:lpstr>Traditional Address Spaces</vt:lpstr>
      <vt:lpstr>Traditional Address Translation</vt:lpstr>
      <vt:lpstr>Virtualized Address Spaces</vt:lpstr>
      <vt:lpstr>Virtualized Address Spaces w/ Shadow Page Tables</vt:lpstr>
      <vt:lpstr>Virtualized Address Translation w/ Shadow Page Tables</vt:lpstr>
      <vt:lpstr>Issues with Shadow Page Tables</vt:lpstr>
      <vt:lpstr>Virtualized Address Spaces w/ Nested Page Tables</vt:lpstr>
      <vt:lpstr>Virtualized Address Translation w/ Nested Page Tables</vt:lpstr>
      <vt:lpstr>Nested Page Tables</vt:lpstr>
      <vt:lpstr>Issues with Nested Page Tables</vt:lpstr>
      <vt:lpstr>Large Pages</vt:lpstr>
      <vt:lpstr>Memory Reclamation</vt:lpstr>
      <vt:lpstr>Memory Reclamation</vt:lpstr>
      <vt:lpstr>Ballooning – a neat trick!</vt:lpstr>
      <vt:lpstr>Ballooning – a neat trick!</vt:lpstr>
      <vt:lpstr>Ballooning - performance</vt:lpstr>
      <vt:lpstr>Ballooning - limitations</vt:lpstr>
      <vt:lpstr>Sharing Memory - Page Sharing</vt:lpstr>
      <vt:lpstr>Page Sharing</vt:lpstr>
      <vt:lpstr>Interposition with Memory Virtualization Page Sharing</vt:lpstr>
      <vt:lpstr>Page Sharing: Scan Candidate PPN</vt:lpstr>
      <vt:lpstr>Page Sharing: Successful Match</vt:lpstr>
      <vt:lpstr>Page Sharing - performance</vt:lpstr>
      <vt:lpstr>Page Sharing - performance</vt:lpstr>
      <vt:lpstr>Page Sharing - performance</vt:lpstr>
      <vt:lpstr>Proportional allocation</vt:lpstr>
      <vt:lpstr>Proportional allocation</vt:lpstr>
      <vt:lpstr>Idle memory tax</vt:lpstr>
      <vt:lpstr>Idle memory tax</vt:lpstr>
      <vt:lpstr>Dynamic allocation</vt:lpstr>
      <vt:lpstr>I/O page remapping</vt:lpstr>
      <vt:lpstr>Conclusion</vt:lpstr>
      <vt:lpstr>Overview</vt:lpstr>
      <vt:lpstr>Virtualized Resource Management</vt:lpstr>
      <vt:lpstr>Resource Management Goals</vt:lpstr>
      <vt:lpstr>Resource Controls</vt:lpstr>
      <vt:lpstr>VMware Basic Controls</vt:lpstr>
      <vt:lpstr>Shares Examples</vt:lpstr>
      <vt:lpstr>Reservation Example</vt:lpstr>
      <vt:lpstr>Limit Example</vt:lpstr>
      <vt:lpstr>VMware Resource Pools</vt:lpstr>
      <vt:lpstr>Resource Pools Example</vt:lpstr>
      <vt:lpstr>Example: Bob Adds VM</vt:lpstr>
      <vt:lpstr>Resource Controls: Future Directions</vt:lpstr>
      <vt:lpstr>Processor Scheduling</vt:lpstr>
      <vt:lpstr>VMware Processor Scheduling</vt:lpstr>
      <vt:lpstr>Proportional-Share Scheduling</vt:lpstr>
      <vt:lpstr>Hierarchical Scheduling</vt:lpstr>
      <vt:lpstr>Inter-Processor Load Balancing</vt:lpstr>
      <vt:lpstr>Co-Scheduling SMP VMs</vt:lpstr>
      <vt:lpstr>Charging and Accounting</vt:lpstr>
      <vt:lpstr>Processor Scheduling: Future Directions</vt:lpstr>
      <vt:lpstr>NUMA Scheduling</vt:lpstr>
      <vt:lpstr>VMware NUMA Scheduling</vt:lpstr>
      <vt:lpstr>NUMA Scheduling: Future Directions</vt:lpstr>
      <vt:lpstr>Summary</vt:lpstr>
      <vt:lpstr>CPU Resource Entitlement</vt:lpstr>
      <vt:lpstr>Example: Xen VM</vt:lpstr>
      <vt:lpstr>Xen and I/O</vt:lpstr>
      <vt:lpstr>Xen 3.0</vt:lpstr>
      <vt:lpstr>Xen 3.0</vt:lpstr>
      <vt:lpstr>Xen 3.0</vt:lpstr>
      <vt:lpstr>Xen 3.0</vt:lpstr>
      <vt:lpstr>Xen 3.0</vt:lpstr>
      <vt:lpstr>Xen 3.0</vt:lpstr>
      <vt:lpstr>Xen 3.0</vt:lpstr>
      <vt:lpstr>Xen 3.0</vt:lpstr>
      <vt:lpstr>Xen 3.0</vt:lpstr>
      <vt:lpstr>Xen 3.0</vt:lpstr>
      <vt:lpstr>Xen 3.0</vt:lpstr>
      <vt:lpstr>Xen 3.0</vt:lpstr>
      <vt:lpstr>Xen Performance</vt:lpstr>
      <vt:lpstr>Xen Performance, Part II</vt:lpstr>
      <vt:lpstr>Xen Performance, Part III</vt:lpstr>
      <vt:lpstr>Xen Performance, Part IV</vt:lpstr>
    </vt:vector>
  </TitlesOfParts>
  <Company>VMware, Inc.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Virtual Machines</dc:title>
  <dc:creator>dasua</dc:creator>
  <cp:lastModifiedBy>sam</cp:lastModifiedBy>
  <cp:revision>12</cp:revision>
  <dcterms:created xsi:type="dcterms:W3CDTF">2010-12-14T22:24:55Z</dcterms:created>
  <dcterms:modified xsi:type="dcterms:W3CDTF">2013-01-09T10:14:25Z</dcterms:modified>
</cp:coreProperties>
</file>