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25" r:id="rId3"/>
    <p:sldId id="326" r:id="rId4"/>
    <p:sldId id="327" r:id="rId5"/>
    <p:sldId id="289" r:id="rId6"/>
    <p:sldId id="275" r:id="rId7"/>
    <p:sldId id="328" r:id="rId8"/>
    <p:sldId id="329" r:id="rId9"/>
    <p:sldId id="330" r:id="rId10"/>
    <p:sldId id="286" r:id="rId11"/>
    <p:sldId id="276" r:id="rId12"/>
    <p:sldId id="305" r:id="rId13"/>
    <p:sldId id="306" r:id="rId14"/>
    <p:sldId id="308" r:id="rId15"/>
    <p:sldId id="277" r:id="rId16"/>
    <p:sldId id="307" r:id="rId17"/>
    <p:sldId id="290" r:id="rId18"/>
    <p:sldId id="297" r:id="rId19"/>
    <p:sldId id="295" r:id="rId20"/>
    <p:sldId id="296" r:id="rId21"/>
    <p:sldId id="285" r:id="rId22"/>
    <p:sldId id="278" r:id="rId23"/>
    <p:sldId id="279" r:id="rId24"/>
    <p:sldId id="283" r:id="rId25"/>
    <p:sldId id="318" r:id="rId26"/>
    <p:sldId id="319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times.com/design/embedded/4228560/Understanding-Android-s-strengths-and-weakne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 to the “Links and References” page for related conferences and journals for possible ideas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NI (National Instrument) Data Acquisition (DAQ)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Juan Gonzales et al, Understanding Android's strengths and weaknesses,</a:t>
            </a:r>
          </a:p>
          <a:p>
            <a:pPr lvl="1"/>
            <a:r>
              <a:rPr lang="en-US" dirty="0" smtClean="0">
                <a:hlinkClick r:id="rId3"/>
              </a:rPr>
              <a:t>http://www.eetimes.com/design/embedded/4228560/Understanding-Android-s-strengths-and-weaknesses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ea typeface="굴림" pitchFamily="34" charset="-127"/>
              </a:rPr>
              <a:t>A broad variety of services which make </a:t>
            </a:r>
            <a:r>
              <a:rPr lang="en-US" altLang="ko-KR" sz="1200" dirty="0" err="1" smtClean="0">
                <a:ea typeface="굴림" pitchFamily="34" charset="-127"/>
              </a:rPr>
              <a:t>realtime</a:t>
            </a:r>
            <a:r>
              <a:rPr lang="en-US" altLang="ko-KR" sz="1200" dirty="0" smtClean="0">
                <a:ea typeface="굴림" pitchFamily="34" charset="-127"/>
              </a:rPr>
              <a:t> programmers' </a:t>
            </a:r>
            <a:r>
              <a:rPr lang="en-US" altLang="ko-KR" sz="1200" dirty="0" err="1" smtClean="0">
                <a:ea typeface="굴림" pitchFamily="34" charset="-127"/>
              </a:rPr>
              <a:t>lifes</a:t>
            </a:r>
            <a:r>
              <a:rPr lang="en-US" altLang="ko-KR" sz="1200" dirty="0" smtClean="0">
                <a:ea typeface="굴림" pitchFamily="34" charset="-127"/>
              </a:rPr>
              <a:t> easier</a:t>
            </a:r>
            <a:endParaRPr lang="en-US" altLang="zh-CN" sz="1200" dirty="0" smtClean="0">
              <a:ea typeface="宋体" pitchFamily="2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RTAI provides deterministic response to interrupts, POSIX compliant and native RTAI </a:t>
            </a:r>
            <a:r>
              <a:rPr lang="en-US" altLang="zh-CN" sz="1200" dirty="0" err="1" smtClean="0">
                <a:ea typeface="宋体" pitchFamily="2" charset="-122"/>
              </a:rPr>
              <a:t>realtime</a:t>
            </a:r>
            <a:r>
              <a:rPr lang="en-US" altLang="zh-CN" sz="1200" dirty="0" smtClean="0">
                <a:ea typeface="宋体" pitchFamily="2" charset="-122"/>
              </a:rPr>
              <a:t>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宋体" pitchFamily="2" charset="-122"/>
              </a:rPr>
              <a:t>Hard real-time extension to the Linux kernel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Consists of: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1 I/F to Linux HW Management (HAL): basically a data structure.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3 basic components (dispatcher, scheduler, </a:t>
            </a:r>
            <a:r>
              <a:rPr lang="en-US" altLang="zh-CN" sz="2000" dirty="0" err="1" smtClean="0">
                <a:ea typeface="宋体" charset="-122"/>
              </a:rPr>
              <a:t>fifo's</a:t>
            </a:r>
            <a:r>
              <a:rPr lang="en-US" altLang="zh-CN" sz="2000" dirty="0" smtClean="0">
                <a:ea typeface="宋体" charset="-122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1 I/F (set of functions) used in user tasks to initialize and start the components.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From a Linux point of view these entities populate modules.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152"/>
            <a:ext cx="8310785" cy="4982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dirty="0" smtClean="0"/>
              <a:t>Spring 2012 -- Lecture #6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486968"/>
            <a:ext cx="8673981" cy="480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times.com/electronics-blogs/other/4236791/Getting-a-headstart-on-embedding-Android-" TargetMode="External"/><Relationship Id="rId7" Type="http://schemas.openxmlformats.org/officeDocument/2006/relationships/hyperlink" Target="http://www.cs.uwc.ac.za/~mmotlhabi/apm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g.org/measureit/issues/mit78/m_78_3.pdf" TargetMode="External"/><Relationship Id="rId5" Type="http://schemas.openxmlformats.org/officeDocument/2006/relationships/hyperlink" Target="http://handycodeworks.com/wp-content/uploads/2011/02/linux_versus_android.pdf" TargetMode="External"/><Relationship Id="rId4" Type="http://schemas.openxmlformats.org/officeDocument/2006/relationships/hyperlink" Target="http://www.eetimes.com/design/embedded/4228560/Understanding-Android-s-strengths-and-weakness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t.wiki.kernel.org/" TargetMode="External"/><Relationship Id="rId2" Type="http://schemas.openxmlformats.org/officeDocument/2006/relationships/hyperlink" Target="https://lwn.net/images/conf/rtlws-2011/proc/Claud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4.ncsu.edu/~arezaei2/CSC714/" TargetMode="External"/><Relationship Id="rId4" Type="http://schemas.openxmlformats.org/officeDocument/2006/relationships/hyperlink" Target="http://www.ece.gatech.edu/~vkm/Android_Real_Time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js.academypublisher.com/index.php/jcp/article/download/jcp0701147155/4161" TargetMode="External"/><Relationship Id="rId2" Type="http://schemas.openxmlformats.org/officeDocument/2006/relationships/hyperlink" Target="http://digilib.gmu.edu:8080/dspace/bitstream/1920/6336/1/Murmuria_thesis_201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boozzoo/qemu-power" TargetMode="External"/><Relationship Id="rId3" Type="http://schemas.openxmlformats.org/officeDocument/2006/relationships/hyperlink" Target="http://ishare.iask.sina.com.cn/f/22876095.html" TargetMode="External"/><Relationship Id="rId7" Type="http://schemas.openxmlformats.org/officeDocument/2006/relationships/hyperlink" Target="http://adt.cs.upb.de/quf/quf2011_proceedings.pdf" TargetMode="External"/><Relationship Id="rId2" Type="http://schemas.openxmlformats.org/officeDocument/2006/relationships/hyperlink" Target="http://developer.android.com/guide/developing/tools/emula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.csie.ntu.edu.tw/wiki/lib/exe/fetch.php?id=public:members&amp;cache=cache&amp;media=paslab:paslab:r97922089.pdf" TargetMode="External"/><Relationship Id="rId5" Type="http://schemas.openxmlformats.org/officeDocument/2006/relationships/hyperlink" Target="http://bellard.org/qemu/" TargetMode="External"/><Relationship Id="rId4" Type="http://schemas.openxmlformats.org/officeDocument/2006/relationships/hyperlink" Target="http://www.few.vu.nl/~vdkouwe/doc/msc-thesis-cs-erik-van-der-kouwe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d.chinaitlab.com/linux/874901.html" TargetMode="External"/><Relationship Id="rId2" Type="http://schemas.openxmlformats.org/officeDocument/2006/relationships/hyperlink" Target="http://www.xenoma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i.baidu.com/ilbx/blog/item/717feed17870d5da562c845a.html" TargetMode="External"/><Relationship Id="rId4" Type="http://schemas.openxmlformats.org/officeDocument/2006/relationships/hyperlink" Target="https://www.rtai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video/default.aspx?id=141120&amp;l=i" TargetMode="External"/><Relationship Id="rId2" Type="http://schemas.openxmlformats.org/officeDocument/2006/relationships/hyperlink" Target="http://rtml.ece.cmu.edu/projects/timegrap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zgu@zju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Introduction and Project Topics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9/11/2012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dirty="0" smtClean="0">
                <a:solidFill>
                  <a:srgbClr val="FF0000"/>
                </a:solidFill>
                <a:cs typeface="+mj-cs"/>
              </a:rPr>
              <a:t>Performance/Power/Energy Analysis of Android or Linux on HW Platform</a:t>
            </a:r>
            <a:endParaRPr lang="en-US" altLang="zh-CN" sz="4800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Performance Analysis of Android or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Run some real-time performance benchmarks on Android running on an embedded HW platform</a:t>
            </a:r>
          </a:p>
          <a:p>
            <a:pPr lvl="1"/>
            <a:r>
              <a:rPr lang="en-US" altLang="zh-CN" dirty="0" smtClean="0"/>
              <a:t>Can use a laptop computer, or a mobile phone, or an embedded development board.</a:t>
            </a:r>
          </a:p>
          <a:p>
            <a:pPr lvl="1"/>
            <a:r>
              <a:rPr lang="en-US" altLang="zh-CN" dirty="0" smtClean="0"/>
              <a:t>Can run Java applications on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VM, or native C applications (e.g.,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-tests, </a:t>
            </a:r>
            <a:r>
              <a:rPr lang="en-US" altLang="zh-CN" dirty="0" err="1" smtClean="0"/>
              <a:t>Lachesis</a:t>
            </a:r>
            <a:r>
              <a:rPr lang="en-US" altLang="zh-CN" dirty="0" smtClean="0"/>
              <a:t>…) through JNI (Java-Native Interface)</a:t>
            </a:r>
          </a:p>
          <a:p>
            <a:pPr lvl="1"/>
            <a:r>
              <a:rPr lang="en-US" altLang="zh-CN" dirty="0" smtClean="0"/>
              <a:t>Can run performance comparisons between </a:t>
            </a:r>
            <a:r>
              <a:rPr lang="en-US" altLang="zh-CN" dirty="0" err="1" smtClean="0"/>
              <a:t>Davik</a:t>
            </a:r>
            <a:r>
              <a:rPr lang="en-US" altLang="zh-CN" dirty="0" smtClean="0"/>
              <a:t> applications and Native C applications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Your task: implement one of the techniques in the references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Power/Energy Analysis of Android or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236" y="1521152"/>
            <a:ext cx="4351663" cy="49821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From [Chung11]: log events at 3 different layers with three profilers: </a:t>
            </a:r>
          </a:p>
          <a:p>
            <a:pPr lvl="1"/>
            <a:r>
              <a:rPr lang="en-US" altLang="zh-CN" dirty="0" smtClean="0"/>
              <a:t>OS profiler, </a:t>
            </a:r>
          </a:p>
          <a:p>
            <a:pPr lvl="1"/>
            <a:r>
              <a:rPr lang="en-US" altLang="zh-CN" dirty="0" smtClean="0"/>
              <a:t>VM profiler </a:t>
            </a:r>
          </a:p>
          <a:p>
            <a:pPr lvl="1"/>
            <a:r>
              <a:rPr lang="en-US" altLang="zh-CN" dirty="0" smtClean="0"/>
              <a:t>Framework profiler</a:t>
            </a:r>
          </a:p>
          <a:p>
            <a:r>
              <a:rPr lang="en-US" altLang="zh-CN" dirty="0" smtClean="0"/>
              <a:t>I can purchase the NI DAQ for your use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Your task: implement the techniques in [Chung11]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3700" y="1349740"/>
            <a:ext cx="4750299" cy="313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4877" y="4188712"/>
            <a:ext cx="3371160" cy="248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439" y="502933"/>
            <a:ext cx="8857561" cy="593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References: Android in General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Donn</a:t>
            </a:r>
            <a:r>
              <a:rPr lang="en-US" dirty="0" smtClean="0"/>
              <a:t> </a:t>
            </a:r>
            <a:r>
              <a:rPr lang="en-US" dirty="0" err="1" smtClean="0"/>
              <a:t>Felker</a:t>
            </a:r>
            <a:r>
              <a:rPr lang="en-US" dirty="0" smtClean="0"/>
              <a:t>, Joshua Dobbs, Android Application Development For Dummies, Book </a:t>
            </a:r>
          </a:p>
          <a:p>
            <a:r>
              <a:rPr lang="en-US" dirty="0" smtClean="0"/>
              <a:t>Bernard Cole, Getting a </a:t>
            </a:r>
            <a:r>
              <a:rPr lang="en-US" dirty="0" err="1" smtClean="0"/>
              <a:t>headstart</a:t>
            </a:r>
            <a:r>
              <a:rPr lang="en-US" dirty="0" smtClean="0"/>
              <a:t> on embedding Android</a:t>
            </a:r>
          </a:p>
          <a:p>
            <a:pPr lvl="1"/>
            <a:r>
              <a:rPr lang="en-US" dirty="0" smtClean="0">
                <a:hlinkClick r:id="rId3"/>
              </a:rPr>
              <a:t>http://www.eetimes.com/electronics-blogs/other/4236791/Getting-a-headstart-on-embedding-Android-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Juan Gonzales et al, Understanding Android's strengths and weaknesses,</a:t>
            </a:r>
          </a:p>
          <a:p>
            <a:pPr lvl="1"/>
            <a:r>
              <a:rPr lang="en-US" dirty="0" smtClean="0">
                <a:hlinkClick r:id="rId4"/>
              </a:rPr>
              <a:t>http://www.eetimes.com/design/embedded/4228560/Understanding-Android-s-strengths-and-weaknesses</a:t>
            </a:r>
            <a:endParaRPr lang="en-US" dirty="0" smtClean="0"/>
          </a:p>
          <a:p>
            <a:r>
              <a:rPr lang="en-US" altLang="zh-CN" dirty="0" smtClean="0"/>
              <a:t>Frank Maker and Yu-</a:t>
            </a:r>
            <a:r>
              <a:rPr lang="en-US" altLang="zh-CN" dirty="0" err="1" smtClean="0"/>
              <a:t>Hsuan</a:t>
            </a:r>
            <a:r>
              <a:rPr lang="en-US" altLang="zh-CN" dirty="0" smtClean="0"/>
              <a:t> Chan, A Survey on Android vs. Linux</a:t>
            </a:r>
          </a:p>
          <a:p>
            <a:pPr lvl="1"/>
            <a:r>
              <a:rPr lang="en-US" dirty="0" smtClean="0">
                <a:hlinkClick r:id="rId5"/>
              </a:rPr>
              <a:t>http://handycodeworks.com/wp-content/uploads/2011/02/linux_versus_android.pdf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Dominique A. </a:t>
            </a:r>
            <a:r>
              <a:rPr lang="en-US" altLang="zh-CN" dirty="0" err="1" smtClean="0"/>
              <a:t>Heger</a:t>
            </a:r>
            <a:r>
              <a:rPr lang="en-US" altLang="zh-CN" dirty="0" smtClean="0"/>
              <a:t>, Mobile Devices - An Introduction to the Android Operating Environment: Design, Architecture, and Performance Implications</a:t>
            </a:r>
          </a:p>
          <a:p>
            <a:pPr lvl="1"/>
            <a:r>
              <a:rPr lang="en-US" dirty="0" smtClean="0">
                <a:hlinkClick r:id="rId6"/>
              </a:rPr>
              <a:t>http://www.cmg.org/measureit/issues/mit78/m_78_3.pdf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Michael B </a:t>
            </a:r>
            <a:r>
              <a:rPr lang="en-US" altLang="zh-CN" dirty="0" err="1" smtClean="0"/>
              <a:t>Motlhabi</a:t>
            </a:r>
            <a:r>
              <a:rPr lang="en-US" altLang="zh-CN" dirty="0" smtClean="0"/>
              <a:t>, Android Power Management</a:t>
            </a:r>
          </a:p>
          <a:p>
            <a:pPr lvl="1"/>
            <a:r>
              <a:rPr lang="en-US" altLang="zh-CN" dirty="0" smtClean="0">
                <a:hlinkClick r:id="rId7"/>
              </a:rPr>
              <a:t>http://www.cs.uwc.ac.za/~mmotlhabi/apm.pdf</a:t>
            </a:r>
            <a:r>
              <a:rPr lang="en-US" altLang="zh-CN" dirty="0" smtClean="0"/>
              <a:t> 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References: Performance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04" y="1244906"/>
            <a:ext cx="8945696" cy="561309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Andrea </a:t>
            </a:r>
            <a:r>
              <a:rPr lang="en-US" altLang="zh-CN" dirty="0" err="1" smtClean="0"/>
              <a:t>Claudi</a:t>
            </a:r>
            <a:r>
              <a:rPr lang="en-US" altLang="zh-CN" dirty="0" smtClean="0"/>
              <a:t> and Aldo Franco </a:t>
            </a:r>
            <a:r>
              <a:rPr lang="en-US" altLang="zh-CN" dirty="0" err="1" smtClean="0"/>
              <a:t>Dragoni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Lachesis</a:t>
            </a:r>
            <a:r>
              <a:rPr lang="en-US" altLang="zh-CN" dirty="0" smtClean="0"/>
              <a:t>: a </a:t>
            </a:r>
            <a:r>
              <a:rPr lang="en-US" altLang="zh-CN" dirty="0" err="1" smtClean="0"/>
              <a:t>testsuite</a:t>
            </a:r>
            <a:r>
              <a:rPr lang="en-US" altLang="zh-CN" dirty="0" smtClean="0"/>
              <a:t> for Linux based real-time systems, Real-Time Linux Workshop 2011</a:t>
            </a:r>
          </a:p>
          <a:p>
            <a:pPr lvl="1"/>
            <a:r>
              <a:rPr lang="en-US" altLang="zh-CN" dirty="0" smtClean="0">
                <a:hlinkClick r:id="rId2"/>
              </a:rPr>
              <a:t>https://lwn.net/images/conf/rtlws-2011/proc/Claudi.pdf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RT-Tests</a:t>
            </a:r>
          </a:p>
          <a:p>
            <a:pPr lvl="1"/>
            <a:r>
              <a:rPr lang="en-US" altLang="zh-CN" dirty="0" smtClean="0">
                <a:hlinkClick r:id="rId3"/>
              </a:rPr>
              <a:t>https://rt.wiki.kernel.org/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Bhupinder</a:t>
            </a:r>
            <a:r>
              <a:rPr lang="en-US" altLang="zh-CN" dirty="0" smtClean="0"/>
              <a:t> S. </a:t>
            </a:r>
            <a:r>
              <a:rPr lang="en-US" altLang="zh-CN" dirty="0" err="1" smtClean="0"/>
              <a:t>Mongia</a:t>
            </a:r>
            <a:r>
              <a:rPr lang="en-US" altLang="zh-CN" dirty="0" smtClean="0"/>
              <a:t> et al, Reliable Real-Time Applications on Android OS</a:t>
            </a:r>
            <a:endParaRPr lang="en-US" altLang="zh-CN" dirty="0" smtClean="0">
              <a:hlinkClick r:id="rId4"/>
            </a:endParaRPr>
          </a:p>
          <a:p>
            <a:pPr lvl="1"/>
            <a:r>
              <a:rPr lang="en-US" altLang="zh-CN" dirty="0" smtClean="0">
                <a:hlinkClick r:id="rId4"/>
              </a:rPr>
              <a:t>www.ece.gatech.edu/~vkm/Android_Real_Time.pdf</a:t>
            </a:r>
            <a:endParaRPr lang="en-US" altLang="zh-CN" dirty="0" smtClean="0"/>
          </a:p>
          <a:p>
            <a:r>
              <a:rPr lang="en-US" altLang="zh-CN" dirty="0" err="1" smtClean="0"/>
              <a:t>Arash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Rezaei</a:t>
            </a:r>
            <a:r>
              <a:rPr lang="en-US" altLang="zh-CN" dirty="0" smtClean="0"/>
              <a:t> et al, An Application Profiler for Android to identify malicious patterns </a:t>
            </a:r>
          </a:p>
          <a:p>
            <a:pPr lvl="1"/>
            <a:r>
              <a:rPr lang="en-US" altLang="zh-CN" dirty="0" smtClean="0"/>
              <a:t>Website provides source code, but you need to identify your new contributions in your project</a:t>
            </a:r>
          </a:p>
          <a:p>
            <a:pPr lvl="1"/>
            <a:r>
              <a:rPr lang="en-US" altLang="zh-CN" dirty="0" smtClean="0">
                <a:hlinkClick r:id="rId5"/>
              </a:rPr>
              <a:t>http://www4.ncsu.edu/~arezaei2/CSC714/</a:t>
            </a:r>
            <a:r>
              <a:rPr lang="en-US" altLang="zh-CN" dirty="0" smtClean="0"/>
              <a:t> </a:t>
            </a:r>
          </a:p>
          <a:p>
            <a:r>
              <a:rPr lang="en-US" dirty="0" err="1" smtClean="0"/>
              <a:t>Namseung</a:t>
            </a:r>
            <a:r>
              <a:rPr lang="en-US" dirty="0" smtClean="0"/>
              <a:t> Lee, Sung-</a:t>
            </a:r>
            <a:r>
              <a:rPr lang="en-US" dirty="0" err="1" smtClean="0"/>
              <a:t>Soo</a:t>
            </a:r>
            <a:r>
              <a:rPr lang="en-US" dirty="0" smtClean="0"/>
              <a:t> Lim, A whole layer performance analysis method for Android platforms, </a:t>
            </a:r>
            <a:r>
              <a:rPr lang="en-US" dirty="0" err="1" smtClean="0"/>
              <a:t>ESTIMedia</a:t>
            </a:r>
            <a:r>
              <a:rPr lang="en-US" dirty="0" smtClean="0"/>
              <a:t> 2011</a:t>
            </a:r>
          </a:p>
          <a:p>
            <a:r>
              <a:rPr lang="en-US" altLang="zh-CN" dirty="0" smtClean="0"/>
              <a:t>Jeremy H. Brown et al, How fast is fast enough? Choosing between </a:t>
            </a:r>
            <a:r>
              <a:rPr lang="en-US" altLang="zh-CN" dirty="0" err="1" smtClean="0"/>
              <a:t>Xenomai</a:t>
            </a:r>
            <a:r>
              <a:rPr lang="en-US" altLang="zh-CN" dirty="0" smtClean="0"/>
              <a:t> and Linux for real-time applications, Real-Time Linux Workshop 2010</a:t>
            </a:r>
          </a:p>
          <a:p>
            <a:r>
              <a:rPr lang="en-US" altLang="zh-CN" dirty="0" err="1" smtClean="0"/>
              <a:t>Carsten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Emde</a:t>
            </a:r>
            <a:r>
              <a:rPr lang="en-US" altLang="zh-CN" dirty="0" smtClean="0"/>
              <a:t>, Long-term monitoring of apparent latency in PREEMPT-RT Linux real-time systems, Real-Time Linux Workshop 2010</a:t>
            </a:r>
          </a:p>
          <a:p>
            <a:r>
              <a:rPr lang="en-US" altLang="zh-CN" dirty="0" smtClean="0"/>
              <a:t>JNI Related:</a:t>
            </a:r>
          </a:p>
          <a:p>
            <a:pPr lvl="1"/>
            <a:r>
              <a:rPr lang="en-US" altLang="zh-CN" dirty="0" smtClean="0"/>
              <a:t>Leonid </a:t>
            </a:r>
            <a:r>
              <a:rPr lang="en-US" altLang="zh-CN" dirty="0" err="1" smtClean="0"/>
              <a:t>Batyuk</a:t>
            </a:r>
            <a:r>
              <a:rPr lang="en-US" altLang="zh-CN" dirty="0" smtClean="0"/>
              <a:t> et al, Developing and Benchmarking Native Linux Applications on Android, </a:t>
            </a:r>
            <a:r>
              <a:rPr lang="en-US" altLang="zh-CN" dirty="0" err="1" smtClean="0"/>
              <a:t>Mobilware</a:t>
            </a:r>
            <a:r>
              <a:rPr lang="en-US" altLang="zh-CN" dirty="0" smtClean="0"/>
              <a:t> 2009</a:t>
            </a:r>
          </a:p>
          <a:p>
            <a:pPr lvl="1"/>
            <a:r>
              <a:rPr lang="en-US" altLang="zh-CN" dirty="0" err="1" smtClean="0"/>
              <a:t>Sangchul</a:t>
            </a:r>
            <a:r>
              <a:rPr lang="en-US" altLang="zh-CN" dirty="0" smtClean="0"/>
              <a:t> Lee and Jae </a:t>
            </a:r>
            <a:r>
              <a:rPr lang="en-US" altLang="zh-CN" dirty="0" err="1" smtClean="0"/>
              <a:t>Wook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Jeon</a:t>
            </a:r>
            <a:r>
              <a:rPr lang="en-US" altLang="zh-CN" dirty="0" smtClean="0"/>
              <a:t>, Evaluating Performance of Android Platform Using Native C for Embedded Systems, International Conference on Control, Automation and Systems 2010</a:t>
            </a:r>
          </a:p>
          <a:p>
            <a:pPr lvl="1"/>
            <a:r>
              <a:rPr lang="en-US" altLang="zh-CN" dirty="0" smtClean="0"/>
              <a:t>Cheng-Min Lin et al, Benchmark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and Native Code for Android System, Second International Conference on Innovations in Bio-inspired Computing and Applications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References: Power/Energy Profiling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37" y="1521151"/>
            <a:ext cx="8670275" cy="517710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Yi-Fan Chung, Chun-Yu Lin, Chung-Ta King, ANEPROF: Energy Profiling for Android Java Virtual Machine and Applications, IEEE 17th International Conference on Parallel and Distributed Systems 2011 </a:t>
            </a:r>
          </a:p>
          <a:p>
            <a:r>
              <a:rPr lang="en-US" altLang="zh-CN" dirty="0" err="1" smtClean="0"/>
              <a:t>Rahul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Murmuria</a:t>
            </a:r>
            <a:r>
              <a:rPr lang="en-US" altLang="zh-CN" dirty="0" smtClean="0"/>
              <a:t>, Energy profiling control and control for android devices, </a:t>
            </a:r>
            <a:r>
              <a:rPr lang="en-US" altLang="zh-CN" dirty="0" err="1" smtClean="0"/>
              <a:t>MSThesis</a:t>
            </a:r>
            <a:r>
              <a:rPr lang="en-US" altLang="zh-CN" dirty="0" smtClean="0"/>
              <a:t> 2010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http://digilib.gmu.edu:8080/dspace/bitstream/1920/6336/1/Murmuria_thesis_2010.pdf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Jason </a:t>
            </a:r>
            <a:r>
              <a:rPr lang="en-US" altLang="zh-CN" dirty="0" err="1" smtClean="0"/>
              <a:t>Flinn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Mahadev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Satyanarayanan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PowerScope</a:t>
            </a:r>
            <a:r>
              <a:rPr lang="en-US" altLang="zh-CN" dirty="0" smtClean="0"/>
              <a:t>: A Tool for Profiling the Energy Usage of Mobile Applications. WMCSA 1999: 2-10</a:t>
            </a:r>
          </a:p>
          <a:p>
            <a:r>
              <a:rPr lang="en-US" altLang="zh-CN" dirty="0" err="1" smtClean="0"/>
              <a:t>Assim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Sagahyroon</a:t>
            </a:r>
            <a:r>
              <a:rPr lang="en-US" altLang="zh-CN" dirty="0" smtClean="0"/>
              <a:t>, Battery and Power Consumption of Pocket PCs, JOURNAL OF COMPUTERS, VOL. 7, NO. 1, JANUARY 2012</a:t>
            </a:r>
          </a:p>
          <a:p>
            <a:pPr lvl="1"/>
            <a:r>
              <a:rPr lang="en-US" altLang="zh-CN" dirty="0" smtClean="0">
                <a:hlinkClick r:id="rId3"/>
              </a:rPr>
              <a:t>http://ojs.academypublisher.com/index.php/jcp/article/download/jcp0701147155/4161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dirty="0" smtClean="0">
                <a:solidFill>
                  <a:srgbClr val="FF0000"/>
                </a:solidFill>
                <a:cs typeface="+mj-cs"/>
              </a:rPr>
              <a:t>Performance/Power/Energy Analysis of Android or Linux on an emulator</a:t>
            </a:r>
            <a:endParaRPr lang="en-US" altLang="zh-CN" sz="4800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Emulator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Based on QEMU </a:t>
            </a:r>
          </a:p>
          <a:p>
            <a:r>
              <a:rPr lang="en-US" altLang="zh-CN" dirty="0" smtClean="0"/>
              <a:t>Can run Android applications on your desktop workstation to test their functionality, but does not provide timing information, hence cannot be used for performance analysis</a:t>
            </a:r>
          </a:p>
          <a:p>
            <a:r>
              <a:rPr lang="en-US" altLang="zh-CN" dirty="0" smtClean="0"/>
              <a:t>Your task: 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en-US" altLang="zh-CN" dirty="0" smtClean="0">
                <a:solidFill>
                  <a:srgbClr val="FF0000"/>
                </a:solidFill>
              </a:rPr>
              <a:t>existing</a:t>
            </a:r>
            <a:r>
              <a:rPr lang="en-US" altLang="zh-CN" dirty="0" smtClean="0"/>
              <a:t> techniques in the references to enable timing analysis within Android emulator</a:t>
            </a:r>
          </a:p>
          <a:p>
            <a:pPr lvl="1"/>
            <a:r>
              <a:rPr lang="en-US" altLang="zh-CN" dirty="0" smtClean="0"/>
              <a:t>Or, implement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techniques to enable power/energy profiling within Android emulator, based on QEMU-Power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VPMU: Virtual Performance Monitoring Unit (from </a:t>
            </a:r>
            <a:r>
              <a:rPr lang="en-US" sz="3600" dirty="0" smtClean="0"/>
              <a:t>Lin’s Thesis)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26089"/>
            <a:ext cx="9127547" cy="482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Time: Wed 18:30-20:05pm </a:t>
            </a:r>
          </a:p>
          <a:p>
            <a:r>
              <a:rPr lang="en-US" sz="3200" dirty="0" smtClean="0"/>
              <a:t>Location: Cao </a:t>
            </a:r>
            <a:r>
              <a:rPr lang="en-US" sz="3200" dirty="0" err="1" smtClean="0"/>
              <a:t>Guangbiao</a:t>
            </a:r>
            <a:r>
              <a:rPr lang="en-US" sz="3200" dirty="0" smtClean="0"/>
              <a:t> Main Building 413</a:t>
            </a:r>
          </a:p>
          <a:p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r>
              <a:rPr lang="en-US" sz="3200" dirty="0" smtClean="0"/>
              <a:t>Office: </a:t>
            </a:r>
            <a:r>
              <a:rPr lang="zh-CN" altLang="en-US" sz="3200" dirty="0" smtClean="0"/>
              <a:t>老生仪楼一楼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zgu</a:t>
            </a:r>
            <a:r>
              <a:rPr lang="en-US" sz="3200" dirty="0" smtClean="0"/>
              <a:t>(a)zju.edu.cn</a:t>
            </a:r>
          </a:p>
          <a:p>
            <a:r>
              <a:rPr lang="en-US" sz="3200" dirty="0" smtClean="0"/>
              <a:t>Homepage</a:t>
            </a:r>
            <a:r>
              <a:rPr lang="en-US" sz="3200" smtClean="0"/>
              <a:t>: http://www.cs.zju.edu.cn/people/zgu/OS/  (under construction)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216" y="1134737"/>
            <a:ext cx="8499513" cy="57232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Android emulator</a:t>
            </a:r>
          </a:p>
          <a:p>
            <a:pPr lvl="1"/>
            <a:r>
              <a:rPr lang="en-US" dirty="0" smtClean="0">
                <a:hlinkClick r:id="rId2"/>
              </a:rPr>
              <a:t>http://developer.android.com/guide/developing/tools/emulator.html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电脑端</a:t>
            </a:r>
            <a:r>
              <a:rPr lang="en-US" dirty="0" smtClean="0"/>
              <a:t>Android</a:t>
            </a:r>
            <a:r>
              <a:rPr lang="zh-CN" altLang="en-US" dirty="0" smtClean="0"/>
              <a:t>模拟器安装使用教程</a:t>
            </a:r>
          </a:p>
          <a:p>
            <a:pPr lvl="1"/>
            <a:r>
              <a:rPr lang="en-US" dirty="0" smtClean="0">
                <a:hlinkClick r:id="rId3"/>
              </a:rPr>
              <a:t>http://ishare.iask.sina.com.cn/f/22876095.html</a:t>
            </a:r>
            <a:r>
              <a:rPr lang="en-US" dirty="0" smtClean="0"/>
              <a:t> </a:t>
            </a:r>
          </a:p>
          <a:p>
            <a:r>
              <a:rPr lang="en-US" altLang="zh-CN" dirty="0" err="1" smtClean="0"/>
              <a:t>Fabrice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Bellard</a:t>
            </a:r>
            <a:r>
              <a:rPr lang="en-US" altLang="zh-CN" dirty="0" smtClean="0"/>
              <a:t>, QEMU, a Fast and Portable Dynamic Translator, 2005</a:t>
            </a:r>
          </a:p>
          <a:p>
            <a:r>
              <a:rPr lang="en-US" altLang="zh-CN" dirty="0" smtClean="0"/>
              <a:t>Erik van </a:t>
            </a:r>
            <a:r>
              <a:rPr lang="en-US" altLang="zh-CN" dirty="0" err="1" smtClean="0"/>
              <a:t>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Kouwe</a:t>
            </a:r>
            <a:r>
              <a:rPr lang="en-US" altLang="zh-CN" dirty="0" smtClean="0"/>
              <a:t>,  Porting the QEMU virtualization software to MINIX 3, MS Thesis 2009</a:t>
            </a:r>
          </a:p>
          <a:p>
            <a:pPr lvl="1"/>
            <a:r>
              <a:rPr lang="en-US" altLang="zh-CN" dirty="0" smtClean="0">
                <a:hlinkClick r:id="rId4"/>
              </a:rPr>
              <a:t>http://www.few.vu.nl/~vdkouwe/doc/msc-thesis-cs-erik-van-der-kouwe.pdf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QEMU</a:t>
            </a:r>
          </a:p>
          <a:p>
            <a:pPr lvl="1"/>
            <a:r>
              <a:rPr lang="en-US" dirty="0" smtClean="0">
                <a:hlinkClick r:id="rId5"/>
              </a:rPr>
              <a:t>http://bellard.org/qemu/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Geng</a:t>
            </a:r>
            <a:r>
              <a:rPr lang="en-US" dirty="0" smtClean="0"/>
              <a:t>-You Lin, Full-system Profiling of Android/Linux Applications on Virtual Platforms, MS Thesis 2010</a:t>
            </a:r>
          </a:p>
          <a:p>
            <a:pPr lvl="1"/>
            <a:r>
              <a:rPr lang="en-US" altLang="zh-CN" dirty="0" smtClean="0">
                <a:hlinkClick r:id="rId6"/>
              </a:rPr>
              <a:t>http://pas.csie.ntu.edu.tw/wiki/lib/exe/fetch.php?id=public%3Amembers&amp;cache=cache&amp;media=paslab:paslab:r97922089.pdf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Shih-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Hung, </a:t>
            </a:r>
            <a:r>
              <a:rPr lang="en-US" altLang="zh-CN" dirty="0" err="1" smtClean="0"/>
              <a:t>Tei</a:t>
            </a:r>
            <a:r>
              <a:rPr lang="en-US" altLang="zh-CN" dirty="0" smtClean="0"/>
              <a:t>-Wei </a:t>
            </a:r>
            <a:r>
              <a:rPr lang="en-US" altLang="zh-CN" dirty="0" err="1" smtClean="0"/>
              <a:t>Kuo</a:t>
            </a:r>
            <a:r>
              <a:rPr lang="en-US" altLang="zh-CN" dirty="0" smtClean="0"/>
              <a:t>, Chi-</a:t>
            </a:r>
            <a:r>
              <a:rPr lang="en-US" altLang="zh-CN" dirty="0" err="1" smtClean="0"/>
              <a:t>Sheng</a:t>
            </a:r>
            <a:r>
              <a:rPr lang="en-US" altLang="zh-CN" dirty="0" smtClean="0"/>
              <a:t> Shih, </a:t>
            </a:r>
            <a:r>
              <a:rPr lang="en-US" altLang="zh-CN" dirty="0" err="1" smtClean="0"/>
              <a:t>Chia-Heng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: System-wide profiling and optimization with virtual machines. ASP-DAC 2012: 395-400</a:t>
            </a:r>
          </a:p>
          <a:p>
            <a:r>
              <a:rPr lang="en-US" altLang="zh-CN" dirty="0" err="1" smtClean="0"/>
              <a:t>Antti</a:t>
            </a:r>
            <a:r>
              <a:rPr lang="en-US" altLang="zh-CN" dirty="0" smtClean="0"/>
              <a:t> P. </a:t>
            </a:r>
            <a:r>
              <a:rPr lang="en-US" altLang="zh-CN" dirty="0" err="1" smtClean="0"/>
              <a:t>Miettinen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Vesa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Hirvisalo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Jussi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Knuuttila</a:t>
            </a:r>
            <a:r>
              <a:rPr lang="en-US" altLang="zh-CN" dirty="0" smtClean="0"/>
              <a:t>, Using QEMU in timing estimation for mobile software development, 1st International QEMU Users' Forum 2011</a:t>
            </a:r>
          </a:p>
          <a:p>
            <a:pPr lvl="1"/>
            <a:r>
              <a:rPr lang="en-US" altLang="zh-CN" dirty="0" smtClean="0">
                <a:hlinkClick r:id="rId7"/>
              </a:rPr>
              <a:t>http://adt.cs.upb.de/quf/quf2011_proceedings.pdf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QEMU-Power:</a:t>
            </a:r>
          </a:p>
          <a:p>
            <a:pPr lvl="1"/>
            <a:r>
              <a:rPr lang="en-US" altLang="zh-CN" dirty="0" smtClean="0">
                <a:hlinkClick r:id="rId8"/>
              </a:rPr>
              <a:t>https://github.com/bboozzoo/qemu-power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Integrating Android with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Xenomai</a:t>
            </a:r>
            <a:r>
              <a:rPr lang="en-US" altLang="zh-CN" sz="4400" dirty="0" smtClean="0">
                <a:solidFill>
                  <a:srgbClr val="FF0000"/>
                </a:solidFill>
              </a:rPr>
              <a:t> or RTAI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Xenomai</a:t>
            </a:r>
            <a:r>
              <a:rPr lang="en-US" altLang="zh-CN" dirty="0" smtClean="0"/>
              <a:t>/RTAI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371601"/>
            <a:ext cx="8552761" cy="23080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pitchFamily="34" charset="-127"/>
              </a:rPr>
              <a:t>RTAI /</a:t>
            </a:r>
            <a:r>
              <a:rPr lang="en-US" altLang="ko-KR" sz="2800" dirty="0" err="1" smtClean="0">
                <a:ea typeface="굴림" pitchFamily="34" charset="-127"/>
              </a:rPr>
              <a:t>Xenomai</a:t>
            </a:r>
            <a:r>
              <a:rPr lang="en-US" altLang="ko-KR" sz="2800" dirty="0" smtClean="0">
                <a:ea typeface="굴림" pitchFamily="34" charset="-127"/>
              </a:rPr>
              <a:t>: A </a:t>
            </a:r>
            <a:r>
              <a:rPr lang="en-US" altLang="ko-KR" sz="2800" dirty="0">
                <a:ea typeface="굴림" pitchFamily="34" charset="-127"/>
              </a:rPr>
              <a:t>patch to the Linux kernel which introduces a hardware abstraction layer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Linux kernel is run as </a:t>
            </a:r>
            <a:r>
              <a:rPr lang="en-US" altLang="zh-CN" sz="2400" dirty="0">
                <a:ea typeface="宋体" pitchFamily="2" charset="-122"/>
              </a:rPr>
              <a:t>a background task </a:t>
            </a:r>
            <a:r>
              <a:rPr lang="en-US" altLang="zh-CN" sz="2400" dirty="0" smtClean="0">
                <a:ea typeface="宋体" pitchFamily="2" charset="-122"/>
              </a:rPr>
              <a:t>that runs when </a:t>
            </a:r>
            <a:r>
              <a:rPr lang="en-US" altLang="zh-CN" sz="2400" dirty="0">
                <a:ea typeface="宋体" pitchFamily="2" charset="-122"/>
              </a:rPr>
              <a:t>no real time </a:t>
            </a:r>
            <a:r>
              <a:rPr lang="en-US" altLang="zh-CN" sz="2400" dirty="0" smtClean="0">
                <a:ea typeface="宋体" pitchFamily="2" charset="-122"/>
              </a:rPr>
              <a:t>task is running.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Linux application is able to execute without any modification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ea typeface="굴림" pitchFamily="34" charset="-127"/>
              </a:rPr>
              <a:t>Your task: port Android to run on top of RTAI or </a:t>
            </a:r>
            <a:r>
              <a:rPr lang="en-US" altLang="zh-CN" sz="2800" dirty="0" err="1" smtClean="0">
                <a:solidFill>
                  <a:srgbClr val="FF0000"/>
                </a:solidFill>
                <a:ea typeface="굴림" pitchFamily="34" charset="-127"/>
              </a:rPr>
              <a:t>Xenomai</a:t>
            </a:r>
            <a:endParaRPr lang="en-US" altLang="zh-CN" sz="2800" dirty="0" smtClean="0">
              <a:solidFill>
                <a:srgbClr val="FF0000"/>
              </a:solidFill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pitchFamily="34" charset="-127"/>
              </a:rPr>
              <a:t>It is a hard topic, since you need to develop a kernel patch for Android</a:t>
            </a:r>
          </a:p>
          <a:p>
            <a:pPr lvl="1">
              <a:lnSpc>
                <a:spcPct val="9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600" dirty="0"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357562"/>
            <a:ext cx="487701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5929322" y="4214818"/>
            <a:ext cx="135729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Android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Xenomai</a:t>
            </a:r>
            <a:r>
              <a:rPr lang="en-US" altLang="zh-CN" dirty="0" smtClean="0"/>
              <a:t> Website</a:t>
            </a:r>
          </a:p>
          <a:p>
            <a:pPr lvl="1"/>
            <a:r>
              <a:rPr lang="en-US" altLang="zh-CN" dirty="0" smtClean="0">
                <a:hlinkClick r:id="rId2"/>
              </a:rPr>
              <a:t>http://www.xenomai.org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实时化解决方案</a:t>
            </a:r>
            <a:r>
              <a:rPr lang="en-US" altLang="zh-CN" dirty="0" err="1" smtClean="0"/>
              <a:t>Xenomai</a:t>
            </a:r>
            <a:r>
              <a:rPr lang="zh-CN" altLang="en-US" dirty="0" smtClean="0"/>
              <a:t>的原理及应用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http://embed.chinaitlab.com/linux/874901.html</a:t>
            </a:r>
            <a:endParaRPr lang="en-US" altLang="zh-CN" dirty="0" smtClean="0"/>
          </a:p>
          <a:p>
            <a:r>
              <a:rPr lang="zh-CN" altLang="en-US" dirty="0" smtClean="0"/>
              <a:t>韩守谦，裴海龙，王清阳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Xenomai</a:t>
            </a:r>
            <a:r>
              <a:rPr lang="zh-CN" altLang="en-US" dirty="0" smtClean="0"/>
              <a:t>的实时嵌入式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操作系统的构建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计算机工程与设计</a:t>
            </a:r>
            <a:r>
              <a:rPr lang="en-US" altLang="zh-CN" dirty="0" smtClean="0"/>
              <a:t>, 2011, 32(1)</a:t>
            </a:r>
          </a:p>
          <a:p>
            <a:r>
              <a:rPr lang="en-US" dirty="0" smtClean="0"/>
              <a:t>RTAI Website</a:t>
            </a:r>
          </a:p>
          <a:p>
            <a:pPr lvl="1"/>
            <a:r>
              <a:rPr lang="en-US" dirty="0" smtClean="0">
                <a:hlinkClick r:id="rId4"/>
              </a:rPr>
              <a:t>https://www.rtai.org/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RTAI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http://hi.baidu.com/ilbx/blog/item/717feed17870d5da562c845a.html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Real-Time GPU Scheduling Within Android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Graphics Processing 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063" y="1439252"/>
            <a:ext cx="8654661" cy="511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9822"/>
            <a:ext cx="8310785" cy="13771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Conventional GPU adopts FIFO task scheduling</a:t>
            </a:r>
          </a:p>
          <a:p>
            <a:r>
              <a:rPr lang="en-US" altLang="zh-CN" dirty="0" err="1" smtClean="0"/>
              <a:t>TimeGraph</a:t>
            </a:r>
            <a:r>
              <a:rPr lang="en-US" altLang="zh-CN" dirty="0" smtClean="0"/>
              <a:t>: implement priority queuing &amp; resource reservation  on CPU in Linux kernel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Your task: port </a:t>
            </a:r>
            <a:r>
              <a:rPr lang="en-US" altLang="zh-CN" dirty="0" err="1" smtClean="0">
                <a:solidFill>
                  <a:srgbClr val="FF0000"/>
                </a:solidFill>
              </a:rPr>
              <a:t>TimeGraph</a:t>
            </a:r>
            <a:r>
              <a:rPr lang="en-US" altLang="zh-CN" dirty="0" smtClean="0">
                <a:solidFill>
                  <a:srgbClr val="FF0000"/>
                </a:solidFill>
              </a:rPr>
              <a:t> to run on Android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37" y="2497254"/>
            <a:ext cx="5994378" cy="399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Shinpei</a:t>
            </a:r>
            <a:r>
              <a:rPr lang="en-US" altLang="zh-CN" dirty="0" smtClean="0"/>
              <a:t> Kato, </a:t>
            </a:r>
            <a:r>
              <a:rPr lang="en-US" altLang="zh-CN" dirty="0" err="1" smtClean="0"/>
              <a:t>TimeGraph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http://rtml.ece.cmu.edu/projects/timegraph/</a:t>
            </a:r>
            <a:endParaRPr lang="en-US" altLang="zh-CN" dirty="0" smtClean="0"/>
          </a:p>
          <a:p>
            <a:r>
              <a:rPr lang="en-US" dirty="0" smtClean="0"/>
              <a:t>System Software Support for GPU-accelerated Applications, talk at Microsoft, 2010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http://research.microsoft.com/apps/video/default.aspx?id=141120&amp;l=i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Exam: 50%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I will post some suggested ideas</a:t>
            </a:r>
          </a:p>
          <a:p>
            <a:pPr lvl="1"/>
            <a:r>
              <a:rPr lang="en-US" altLang="zh-CN" dirty="0" smtClean="0"/>
              <a:t>You can also </a:t>
            </a:r>
            <a:r>
              <a:rPr lang="en-US" altLang="zh-CN" dirty="0" smtClean="0"/>
              <a:t>propose your own project idea </a:t>
            </a:r>
          </a:p>
          <a:p>
            <a:pPr lvl="2"/>
            <a:r>
              <a:rPr lang="en-US" altLang="zh-CN" dirty="0" smtClean="0"/>
              <a:t>Can be based on your own </a:t>
            </a:r>
            <a:r>
              <a:rPr lang="en-US" altLang="zh-CN" dirty="0" smtClean="0"/>
              <a:t>thesis topic</a:t>
            </a:r>
            <a:r>
              <a:rPr lang="en-US" altLang="zh-CN" dirty="0" smtClean="0"/>
              <a:t>, as long as it is related to OS</a:t>
            </a:r>
          </a:p>
          <a:p>
            <a:pPr lvl="2"/>
            <a:r>
              <a:rPr lang="en-US" altLang="zh-CN" dirty="0" smtClean="0"/>
              <a:t>Must be approved by me</a:t>
            </a:r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Topics </a:t>
            </a:r>
            <a:r>
              <a:rPr lang="en-US" altLang="zh-CN" smtClean="0"/>
              <a:t>(Tentative)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HW fundamentals (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, caches, etc.)</a:t>
            </a:r>
            <a:endParaRPr lang="en-US" altLang="zh-CN" dirty="0" smtClean="0"/>
          </a:p>
          <a:p>
            <a:r>
              <a:rPr lang="en-US" altLang="zh-CN" dirty="0" err="1" smtClean="0"/>
              <a:t>Multicore</a:t>
            </a:r>
            <a:r>
              <a:rPr lang="en-US" altLang="zh-CN" dirty="0" smtClean="0"/>
              <a:t> </a:t>
            </a:r>
            <a:r>
              <a:rPr lang="en-US" altLang="zh-CN" dirty="0" smtClean="0"/>
              <a:t>OS</a:t>
            </a:r>
          </a:p>
          <a:p>
            <a:r>
              <a:rPr lang="en-US" altLang="zh-CN" dirty="0" smtClean="0"/>
              <a:t>Real-time operating systems (Real-time scheduling)</a:t>
            </a:r>
          </a:p>
          <a:p>
            <a:r>
              <a:rPr lang="en-US" altLang="zh-CN" dirty="0" smtClean="0"/>
              <a:t>Case </a:t>
            </a:r>
            <a:r>
              <a:rPr lang="en-US" altLang="zh-CN" dirty="0" smtClean="0"/>
              <a:t>studies: Android; </a:t>
            </a:r>
            <a:r>
              <a:rPr lang="en-US" altLang="zh-CN" dirty="0" smtClean="0"/>
              <a:t>AUTOSAR</a:t>
            </a:r>
          </a:p>
          <a:p>
            <a:r>
              <a:rPr lang="en-US" altLang="zh-CN" dirty="0" smtClean="0"/>
              <a:t>Virtualization</a:t>
            </a:r>
          </a:p>
          <a:p>
            <a:r>
              <a:rPr lang="en-US" altLang="zh-CN" dirty="0" smtClean="0"/>
              <a:t>Deterministic Multithreading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53" y="1344057"/>
            <a:ext cx="8978747" cy="576182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Each project group should consist of 1-2 students</a:t>
            </a:r>
          </a:p>
          <a:p>
            <a:pPr lvl="1"/>
            <a:r>
              <a:rPr lang="en-US" altLang="zh-CN" dirty="0" smtClean="0"/>
              <a:t>I found that large teams often result in freeloaders that don’t contribute.</a:t>
            </a:r>
          </a:p>
          <a:p>
            <a:r>
              <a:rPr lang="en-US" altLang="zh-CN" dirty="0" smtClean="0"/>
              <a:t>These are suggested topics; you are free to propose your own topic, as long as I approve them</a:t>
            </a:r>
          </a:p>
          <a:p>
            <a:r>
              <a:rPr lang="en-US" altLang="zh-CN" dirty="0" smtClean="0"/>
              <a:t>Topics are classified into hard, medium or easy</a:t>
            </a:r>
          </a:p>
          <a:p>
            <a:pPr lvl="1"/>
            <a:r>
              <a:rPr lang="en-US" altLang="zh-CN" dirty="0" smtClean="0"/>
              <a:t>If you pick a hard topic, you do not need to finish the whole thing</a:t>
            </a:r>
          </a:p>
          <a:p>
            <a:pPr lvl="1"/>
            <a:r>
              <a:rPr lang="en-US" altLang="zh-CN" dirty="0" smtClean="0"/>
              <a:t>It is OK to do as much as you can, and explain why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 is too hard to finish</a:t>
            </a:r>
          </a:p>
          <a:p>
            <a:r>
              <a:rPr lang="en-US" altLang="zh-CN" dirty="0" smtClean="0"/>
              <a:t>Multiple groups can choose the same general topic, but the specific work details must be different</a:t>
            </a:r>
          </a:p>
          <a:p>
            <a:r>
              <a:rPr lang="en-US" altLang="zh-CN" dirty="0" smtClean="0"/>
              <a:t>All references listed here can be obtained with a quick web search. If you cannot find any of them, ask me and I will send to you.</a:t>
            </a:r>
          </a:p>
          <a:p>
            <a:r>
              <a:rPr lang="en-US" altLang="zh-CN" dirty="0" smtClean="0"/>
              <a:t>Email discussions are welcome. If more intensive interaction is needed, you can add my QQ: 59331972</a:t>
            </a:r>
          </a:p>
          <a:p>
            <a:r>
              <a:rPr lang="en-US" altLang="zh-CN" dirty="0" smtClean="0"/>
              <a:t>A 1-2 page proposal is due on </a:t>
            </a:r>
            <a:r>
              <a:rPr lang="en-US" altLang="zh-CN" dirty="0" smtClean="0">
                <a:solidFill>
                  <a:srgbClr val="FF0000"/>
                </a:solidFill>
              </a:rPr>
              <a:t>Oct 17 </a:t>
            </a:r>
            <a:r>
              <a:rPr lang="en-US" altLang="zh-CN" dirty="0" smtClean="0">
                <a:solidFill>
                  <a:srgbClr val="FF0000"/>
                </a:solidFill>
              </a:rPr>
              <a:t>(Wed) </a:t>
            </a:r>
            <a:r>
              <a:rPr lang="en-US" altLang="zh-CN" dirty="0" smtClean="0"/>
              <a:t>by email to </a:t>
            </a:r>
            <a:r>
              <a:rPr lang="en-US" altLang="zh-CN" dirty="0" smtClean="0">
                <a:hlinkClick r:id="rId2"/>
              </a:rPr>
              <a:t>zgu@zju.edu.cn</a:t>
            </a:r>
            <a:r>
              <a:rPr lang="en-US" altLang="zh-CN" dirty="0" smtClean="0"/>
              <a:t>; I will give your feedback.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Suggested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Implementation and performance analysis of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AUTOSAR OS</a:t>
            </a:r>
          </a:p>
          <a:p>
            <a:r>
              <a:rPr lang="en-US" altLang="zh-CN" dirty="0" smtClean="0"/>
              <a:t>Implementing runtime monitoring framework for RTOS</a:t>
            </a:r>
            <a:endParaRPr lang="en-US" altLang="zh-CN" dirty="0" smtClean="0"/>
          </a:p>
          <a:p>
            <a:r>
              <a:rPr lang="en-US" altLang="zh-CN" dirty="0" smtClean="0"/>
              <a:t>Performance/Power/Energy </a:t>
            </a:r>
            <a:r>
              <a:rPr lang="en-US" altLang="zh-CN" dirty="0" smtClean="0"/>
              <a:t>Analysis of Android or Linux on HW Platform (Easy)</a:t>
            </a:r>
          </a:p>
          <a:p>
            <a:r>
              <a:rPr lang="en-US" altLang="zh-CN" dirty="0" smtClean="0"/>
              <a:t>Performance/Power/Energy Analysis of Android or Linux on an emulator (Medium)</a:t>
            </a:r>
          </a:p>
          <a:p>
            <a:r>
              <a:rPr lang="en-US" altLang="zh-CN" dirty="0" smtClean="0"/>
              <a:t>Power Management for Android (Medium)</a:t>
            </a:r>
          </a:p>
          <a:p>
            <a:r>
              <a:rPr lang="en-US" altLang="zh-CN" dirty="0" smtClean="0"/>
              <a:t>Enhancing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with real-time Java support (Medium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826</TotalTime>
  <Words>1643</Words>
  <Application>Microsoft Office PowerPoint</Application>
  <PresentationFormat>全屏显示(4:3)</PresentationFormat>
  <Paragraphs>232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Template</vt:lpstr>
      <vt:lpstr>Introduction and Project Topics</vt:lpstr>
      <vt:lpstr>Logistics</vt:lpstr>
      <vt:lpstr>Grading Scheme</vt:lpstr>
      <vt:lpstr>Course Topics (Tentative)</vt:lpstr>
      <vt:lpstr>General Comments</vt:lpstr>
      <vt:lpstr>Suggested Topics</vt:lpstr>
      <vt:lpstr>幻灯片 7</vt:lpstr>
      <vt:lpstr>References</vt:lpstr>
      <vt:lpstr>幻灯片 9</vt:lpstr>
      <vt:lpstr>幻灯片 10</vt:lpstr>
      <vt:lpstr>Performance Analysis of Android or Linux</vt:lpstr>
      <vt:lpstr>Power/Energy Analysis of Android or Linux</vt:lpstr>
      <vt:lpstr>幻灯片 13</vt:lpstr>
      <vt:lpstr>References: Android in General</vt:lpstr>
      <vt:lpstr>References: Performance Analysis</vt:lpstr>
      <vt:lpstr>References: Power/Energy Profiling</vt:lpstr>
      <vt:lpstr>幻灯片 17</vt:lpstr>
      <vt:lpstr>Android Emulator</vt:lpstr>
      <vt:lpstr>VPMU: Virtual Performance Monitoring Unit (from Lin’s Thesis)</vt:lpstr>
      <vt:lpstr>References</vt:lpstr>
      <vt:lpstr>幻灯片 21</vt:lpstr>
      <vt:lpstr>Xenomai/RTAI</vt:lpstr>
      <vt:lpstr>References</vt:lpstr>
      <vt:lpstr>幻灯片 24</vt:lpstr>
      <vt:lpstr>Graphics Processing Units</vt:lpstr>
      <vt:lpstr>GPU Scheduling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157</cp:revision>
  <cp:lastPrinted>2011-02-23T00:18:43Z</cp:lastPrinted>
  <dcterms:created xsi:type="dcterms:W3CDTF">2012-02-22T08:42:48Z</dcterms:created>
  <dcterms:modified xsi:type="dcterms:W3CDTF">2012-09-11T12:25:08Z</dcterms:modified>
</cp:coreProperties>
</file>