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7" r:id="rId2"/>
    <p:sldId id="417" r:id="rId3"/>
    <p:sldId id="418" r:id="rId4"/>
    <p:sldId id="419" r:id="rId5"/>
    <p:sldId id="420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404" r:id="rId31"/>
    <p:sldId id="405" r:id="rId32"/>
    <p:sldId id="407" r:id="rId33"/>
    <p:sldId id="408" r:id="rId34"/>
    <p:sldId id="409" r:id="rId35"/>
    <p:sldId id="41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411" r:id="rId81"/>
    <p:sldId id="412" r:id="rId82"/>
    <p:sldId id="413" r:id="rId83"/>
    <p:sldId id="414" r:id="rId84"/>
    <p:sldId id="415" r:id="rId85"/>
    <p:sldId id="41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6.5079365079365056E-2"/>
          <c:y val="7.2115384615384664E-2"/>
          <c:w val="0.68253968253968522"/>
          <c:h val="0.67067307692308253"/>
        </c:manualLayout>
      </c:layout>
      <c:scatterChart>
        <c:scatterStyle val="smooth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Sheet1!$B$1:$E$1</c:f>
              <c:numCache>
                <c:formatCode>g/"通""用""格""式"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Sheet1!$B$2:$E$2</c:f>
              <c:numCache>
                <c:formatCode>g/"通""用""格""式"</c:formatCode>
                <c:ptCount val="4"/>
                <c:pt idx="0">
                  <c:v>0.11000000000000006</c:v>
                </c:pt>
                <c:pt idx="1">
                  <c:v>1.0000000000000021E-2</c:v>
                </c:pt>
              </c:numCache>
            </c:numRef>
          </c:yVal>
          <c:smooth val="1"/>
        </c:ser>
        <c:axId val="274883712"/>
        <c:axId val="274886016"/>
      </c:scatterChart>
      <c:valAx>
        <c:axId val="274883712"/>
        <c:scaling>
          <c:orientation val="minMax"/>
          <c:max val="1"/>
        </c:scaling>
        <c:axPos val="b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lang="en-US" sz="1800" b="1" i="0" u="none" strike="noStrike" baseline="0">
                    <a:solidFill>
                      <a:schemeClr val="tx1"/>
                    </a:solidFill>
                    <a:latin typeface="Arial Rounded MT Bold"/>
                    <a:ea typeface="Arial Rounded MT Bold"/>
                    <a:cs typeface="Arial Rounded MT Bold"/>
                  </a:defRPr>
                </a:pPr>
                <a:r>
                  <a:rPr lang="en-US" altLang="en-US"/>
                  <a:t>Hit ratio</a:t>
                </a:r>
              </a:p>
            </c:rich>
          </c:tx>
          <c:layout>
            <c:manualLayout>
              <c:xMode val="edge"/>
              <c:yMode val="edge"/>
              <c:x val="0.31904761904762025"/>
              <c:y val="0.87740384615384859"/>
            </c:manualLayout>
          </c:layout>
          <c:spPr>
            <a:noFill/>
            <a:ln w="25399">
              <a:noFill/>
            </a:ln>
          </c:spPr>
        </c:title>
        <c:numFmt formatCode="0.00" sourceLinked="0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n-US" sz="1800" b="1" i="0" u="none" strike="noStrike" baseline="0"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defRPr>
            </a:pPr>
            <a:endParaRPr lang="zh-CN"/>
          </a:p>
        </c:txPr>
        <c:crossAx val="274886016"/>
        <c:crosses val="autoZero"/>
        <c:crossBetween val="midCat"/>
        <c:majorUnit val="0.25"/>
        <c:minorUnit val="2.5000000000000046E-2"/>
      </c:valAx>
      <c:valAx>
        <c:axId val="274886016"/>
        <c:scaling>
          <c:orientation val="minMax"/>
          <c:max val="0.12000000000000002"/>
          <c:min val="0"/>
        </c:scaling>
        <c:axPos val="r"/>
        <c:majorGridlines>
          <c:spPr>
            <a:ln w="2539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lang="en-US" sz="1800" b="1" i="0" u="none" strike="noStrike" baseline="0">
                    <a:solidFill>
                      <a:schemeClr val="tx1"/>
                    </a:solidFill>
                    <a:latin typeface="Arial Rounded MT Bold"/>
                    <a:ea typeface="Arial Rounded MT Bold"/>
                    <a:cs typeface="Arial Rounded MT Bold"/>
                  </a:defRPr>
                </a:pPr>
                <a:r>
                  <a:rPr lang="en-US" altLang="en-US"/>
                  <a:t>Average access time (microsec)</a:t>
                </a:r>
              </a:p>
            </c:rich>
          </c:tx>
          <c:layout>
            <c:manualLayout>
              <c:xMode val="edge"/>
              <c:yMode val="edge"/>
              <c:x val="0.87142857142857522"/>
              <c:y val="8.4134615384615724E-2"/>
            </c:manualLayout>
          </c:layout>
          <c:spPr>
            <a:noFill/>
            <a:ln w="25399">
              <a:noFill/>
            </a:ln>
          </c:spPr>
        </c:title>
        <c:numFmt formatCode="0.00" sourceLinked="0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n-US" sz="1800" b="1" i="0" u="none" strike="noStrike" baseline="0"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defRPr>
            </a:pPr>
            <a:endParaRPr lang="zh-CN"/>
          </a:p>
        </c:txPr>
        <c:crossAx val="274883712"/>
        <c:crosses val="max"/>
        <c:crossBetween val="midCat"/>
        <c:majorUnit val="2.0000000000000032E-2"/>
        <c:minorUnit val="2.0000000000000052E-3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 Rounded MT Bold"/>
          <a:ea typeface="Arial Rounded MT Bold"/>
          <a:cs typeface="Arial Rounded MT Bold"/>
        </a:defRPr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 to the “Links and References” page for related conferences and journals for possible ideas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 smtClean="0">
                <a:ea typeface="宋体" charset="-122"/>
              </a:rPr>
              <a:t>Every instruction incurs at least 0.01</a:t>
            </a:r>
            <a:r>
              <a:rPr lang="el-GR" altLang="zh-CN" sz="1100" dirty="0" smtClean="0"/>
              <a:t> μ</a:t>
            </a:r>
            <a:r>
              <a:rPr lang="en-US" altLang="zh-CN" sz="1100" dirty="0" smtClean="0">
                <a:ea typeface="宋体" charset="-122"/>
              </a:rPr>
              <a:t>s; some may incur an additional 0.1</a:t>
            </a:r>
            <a:r>
              <a:rPr lang="el-GR" altLang="zh-CN" sz="1100" dirty="0" smtClean="0"/>
              <a:t> μ</a:t>
            </a:r>
            <a:r>
              <a:rPr lang="en-US" altLang="zh-CN" sz="1100" dirty="0" smtClean="0">
                <a:ea typeface="宋体" charset="-122"/>
              </a:rPr>
              <a:t>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AF720-472F-4B50-80B7-CC002CB185FA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6493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CN" sz="1900" dirty="0" smtClean="0">
                <a:ea typeface="宋体" charset="-122"/>
              </a:rPr>
              <a:t>We combine spooling with multiprogramming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AF720-472F-4B50-80B7-CC002CB185FA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916214" y="4343799"/>
            <a:ext cx="5025572" cy="4115593"/>
          </a:xfrm>
          <a:noFill/>
          <a:ln w="9525"/>
        </p:spPr>
        <p:txBody>
          <a:bodyPr lIns="90494" tIns="44454" rIns="90494" bIns="44454"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>
                <a:latin typeface="Comic Sans MS" pitchFamily="66" charset="0"/>
              </a:rPr>
              <a:t>Same as IP layer….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lvl="1" defTabSz="86493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CN" dirty="0" smtClean="0">
                <a:latin typeface="Helvetica" charset="0"/>
              </a:rPr>
              <a:t>Java interface safe and stable across many platforms</a:t>
            </a:r>
          </a:p>
          <a:p>
            <a:endParaRPr lang="zh-CN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Spring/Summer 2012 --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7700"/>
            <a:ext cx="8305800" cy="4302125"/>
          </a:xfrm>
        </p:spPr>
        <p:txBody>
          <a:bodyPr/>
          <a:lstStyle/>
          <a:p>
            <a:pPr lvl="0"/>
            <a:endParaRPr lang="en-CA" noProof="0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40500" y="6350000"/>
            <a:ext cx="2133600" cy="457200"/>
          </a:xfrm>
        </p:spPr>
        <p:txBody>
          <a:bodyPr/>
          <a:lstStyle>
            <a:lvl1pPr>
              <a:defRPr sz="1100" b="1"/>
            </a:lvl1pPr>
          </a:lstStyle>
          <a:p>
            <a:pPr>
              <a:defRPr/>
            </a:pPr>
            <a:fld id="{78997615-6873-405D-B80D-4D52F6DDA5E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44500" y="63500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zgu@zju.edu.c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../Animations/IECYCLE.sw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9/12/2012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Helvetica" charset="0"/>
              </a:rPr>
              <a:t>How do we tame complexity?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600200"/>
            <a:ext cx="8763000" cy="4838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Every piece of computer hardware different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CPU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Pentium, PowerPC, </a:t>
            </a:r>
            <a:r>
              <a:rPr lang="en-US" altLang="zh-CN" dirty="0" err="1" smtClean="0">
                <a:latin typeface="Helvetica" charset="0"/>
              </a:rPr>
              <a:t>ColdFire</a:t>
            </a:r>
            <a:r>
              <a:rPr lang="en-US" altLang="zh-CN" dirty="0" smtClean="0">
                <a:latin typeface="Helvetica" charset="0"/>
              </a:rPr>
              <a:t>, ARM, MIPS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amounts of memory, disk, 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types of devices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Mice, Keyboards, Sensors, Cameras, Fingerprint readers, touch screen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networking environment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Cable, DSL, Wireless, Firewalls,…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Questions: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the programmer need to write a single program that performs many independent activities?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every program have to be altered for every piece of hardware?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a faulty program crash everything?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every program have access to all hardware?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 charset="0"/>
              </a:rPr>
              <a:t>Virtual Machine Abstraction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3721100"/>
            <a:ext cx="8534400" cy="284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Software Engineering Problem: 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Turn hardware/software quirks </a:t>
            </a:r>
            <a:r>
              <a:rPr lang="en-US" altLang="zh-CN" dirty="0" smtClean="0">
                <a:latin typeface="Helvetica" charset="0"/>
                <a:sym typeface="Symbol" pitchFamily="18" charset="2"/>
              </a:rPr>
              <a:t> </a:t>
            </a:r>
            <a:r>
              <a:rPr lang="en-US" altLang="zh-CN" dirty="0" smtClean="0">
                <a:latin typeface="Helvetica" charset="0"/>
              </a:rPr>
              <a:t>what programmers want/need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Optimize for convenience, utilization, security, reliability, etc…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What</a:t>
            </a:r>
            <a:r>
              <a:rPr lang="ja-JP" altLang="en-US" dirty="0" smtClean="0">
                <a:latin typeface="Helvetica" charset="0"/>
              </a:rPr>
              <a:t>’</a:t>
            </a:r>
            <a:r>
              <a:rPr lang="en-US" altLang="ja-JP" dirty="0" smtClean="0">
                <a:latin typeface="Helvetica" charset="0"/>
              </a:rPr>
              <a:t>s the hardware interface? (physical reality)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What</a:t>
            </a:r>
            <a:r>
              <a:rPr lang="ja-JP" altLang="en-US" dirty="0" smtClean="0">
                <a:latin typeface="Helvetica" charset="0"/>
              </a:rPr>
              <a:t>’</a:t>
            </a:r>
            <a:r>
              <a:rPr lang="en-US" altLang="ja-JP" dirty="0" smtClean="0">
                <a:latin typeface="Helvetica" charset="0"/>
              </a:rPr>
              <a:t>s the application interface? (nicer abstraction)</a:t>
            </a:r>
            <a:endParaRPr lang="en-US" altLang="zh-CN" dirty="0" smtClean="0">
              <a:latin typeface="Helvetica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41300" y="1511300"/>
            <a:ext cx="4648200" cy="20621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Helvetica" charset="0"/>
              </a:rPr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Helvetica" charset="0"/>
              </a:rPr>
              <a:t>Operating System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Helvetica" charset="0"/>
              </a:rPr>
              <a:t>Hardware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546100" y="2959100"/>
            <a:ext cx="403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>
            <a:off x="546100" y="2120900"/>
            <a:ext cx="403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4610100" y="2743200"/>
            <a:ext cx="422592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altLang="zh-CN" sz="2400">
                <a:latin typeface="Helvetica" charset="0"/>
              </a:rPr>
              <a:t>Physical Machine Interface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4610100" y="1828800"/>
            <a:ext cx="3822700" cy="4619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altLang="zh-CN" sz="2400">
                <a:latin typeface="Helvetica" charset="0"/>
              </a:rPr>
              <a:t>Virtual Machine Interface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Helvetica" charset="0"/>
              </a:rPr>
              <a:t>Virtual Machines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65100" y="1625600"/>
            <a:ext cx="9029700" cy="284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Software emulation of an abstract machine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Make it look like hardware has features you want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Programs from one hardware &amp; OS on another one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Programming simplicity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Each process thinks it has all memory/CPU time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Devices appear to have same interface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Device Interfaces more powerful than raw hardware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Bitmapped display </a:t>
            </a:r>
            <a:r>
              <a:rPr lang="en-US" altLang="zh-CN" dirty="0" smtClean="0">
                <a:latin typeface="Helvetica" charset="0"/>
                <a:sym typeface="Symbol" pitchFamily="18" charset="2"/>
              </a:rPr>
              <a:t> windowing system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  <a:sym typeface="Symbol" pitchFamily="18" charset="2"/>
              </a:rPr>
              <a:t>Ethernet card  reliable, ordered, networking (TCP/IP)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Fault Isolation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Processes unable to directly impact other processes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Bugs cannot crash whole machine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6075" y="4230688"/>
            <a:ext cx="3844925" cy="233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736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Helvetica" charset="0"/>
              </a:rPr>
              <a:t>What does an OS do?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73200"/>
            <a:ext cx="8915400" cy="51181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err="1" smtClean="0">
                <a:latin typeface="Helvetica" charset="0"/>
              </a:rPr>
              <a:t>Silberschatz</a:t>
            </a:r>
            <a:r>
              <a:rPr lang="en-US" altLang="zh-CN" sz="2000" dirty="0" smtClean="0">
                <a:latin typeface="Helvetica" charset="0"/>
              </a:rPr>
              <a:t> and Gavin: </a:t>
            </a:r>
            <a:r>
              <a:rPr lang="en-US" altLang="en-US" sz="2000" dirty="0" smtClean="0">
                <a:latin typeface="Helvetica" charset="0"/>
              </a:rPr>
              <a:t>“</a:t>
            </a:r>
            <a:r>
              <a:rPr lang="en-US" altLang="zh-CN" sz="2000" dirty="0" smtClean="0">
                <a:latin typeface="Helvetica" charset="0"/>
              </a:rPr>
              <a:t>An OS is Similar to a government</a:t>
            </a:r>
            <a:r>
              <a:rPr lang="en-US" altLang="en-US" sz="2000" dirty="0" smtClean="0">
                <a:latin typeface="Helvetica" charset="0"/>
              </a:rPr>
              <a:t>”</a:t>
            </a:r>
            <a:endParaRPr lang="en-US" altLang="ja-JP" sz="2000" dirty="0" smtClean="0">
              <a:latin typeface="Helvetica" charset="0"/>
            </a:endParaRPr>
          </a:p>
          <a:p>
            <a:pPr lvl="1"/>
            <a:r>
              <a:rPr lang="en-US" altLang="zh-CN" sz="2000" dirty="0" smtClean="0">
                <a:latin typeface="Helvetica" charset="0"/>
              </a:rPr>
              <a:t>Begs the question: does a government do anything useful by itself?</a:t>
            </a:r>
          </a:p>
          <a:p>
            <a:endParaRPr lang="en-US" altLang="zh-CN" sz="2000" dirty="0" smtClean="0">
              <a:latin typeface="Helvetica" charset="0"/>
            </a:endParaRPr>
          </a:p>
          <a:p>
            <a:r>
              <a:rPr lang="en-US" altLang="zh-CN" sz="2000" dirty="0" smtClean="0">
                <a:latin typeface="Helvetica" charset="0"/>
              </a:rPr>
              <a:t>Coordinator and Traffic Cop: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Manages all resources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Settles conflicting requests for resources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Prevents errors and improper use of the computer</a:t>
            </a:r>
          </a:p>
          <a:p>
            <a:endParaRPr lang="en-US" altLang="zh-CN" sz="2000" dirty="0" smtClean="0">
              <a:latin typeface="Helvetica" charset="0"/>
            </a:endParaRPr>
          </a:p>
          <a:p>
            <a:r>
              <a:rPr lang="en-US" altLang="zh-CN" sz="2000" dirty="0" smtClean="0">
                <a:latin typeface="Helvetica" charset="0"/>
              </a:rPr>
              <a:t>Facilitator (</a:t>
            </a:r>
            <a:r>
              <a:rPr lang="en-US" altLang="en-US" sz="2000" dirty="0" smtClean="0">
                <a:latin typeface="Helvetica" charset="0"/>
              </a:rPr>
              <a:t>“</a:t>
            </a:r>
            <a:r>
              <a:rPr lang="en-US" altLang="zh-CN" sz="2000" dirty="0" smtClean="0">
                <a:latin typeface="Helvetica" charset="0"/>
              </a:rPr>
              <a:t>useful</a:t>
            </a:r>
            <a:r>
              <a:rPr lang="en-US" altLang="en-US" sz="2000" dirty="0" smtClean="0">
                <a:latin typeface="Helvetica" charset="0"/>
              </a:rPr>
              <a:t>”</a:t>
            </a:r>
            <a:r>
              <a:rPr lang="en-US" altLang="zh-CN" sz="2000" dirty="0" smtClean="0">
                <a:latin typeface="Helvetica" charset="0"/>
              </a:rPr>
              <a:t> abstractions):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Provides facilities/services that everyone needs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Standard Libraries like Windowing systems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Make application programming easier, faster, less error-prone</a:t>
            </a:r>
          </a:p>
          <a:p>
            <a:endParaRPr lang="en-US" altLang="zh-CN" sz="2000" dirty="0" smtClean="0">
              <a:latin typeface="Helvetica" charset="0"/>
            </a:endParaRPr>
          </a:p>
          <a:p>
            <a:r>
              <a:rPr lang="en-US" altLang="zh-CN" sz="2000" dirty="0" smtClean="0">
                <a:latin typeface="Helvetica" charset="0"/>
              </a:rPr>
              <a:t>Some features reflect both tasks: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File system is needed by everyone (Facilitator) …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… but File system must be protected (Traffic Cop)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812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Helvetica" charset="0"/>
              </a:rPr>
              <a:t>What is an Operating System,… Really?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76400"/>
            <a:ext cx="79248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Most Likely: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Memory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I/O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CPU Scheduling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Synchronization / Mutual exclusion primitives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Communications? (Does Email belong in OS?)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Multitasking/multiprogramming?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What about?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File System?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Multimedia Support?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User Interface?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Internet Browser? </a:t>
            </a:r>
            <a:r>
              <a:rPr lang="en-US" altLang="zh-CN" sz="2400" dirty="0" smtClean="0">
                <a:latin typeface="Helvetica" charset="0"/>
                <a:sym typeface="Wingdings" pitchFamily="2" charset="2"/>
              </a:rPr>
              <a:t>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Helvetica" charset="0"/>
              <a:sym typeface="Wingdings" pitchFamily="2" charset="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8890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Helvetica" charset="0"/>
              </a:rPr>
              <a:t>Operating System Definition (Cont</a:t>
            </a:r>
            <a:r>
              <a:rPr lang="en-US" altLang="en-US" dirty="0" smtClean="0">
                <a:latin typeface="Helvetica" charset="0"/>
              </a:rPr>
              <a:t>’</a:t>
            </a:r>
            <a:r>
              <a:rPr lang="en-US" altLang="zh-CN" dirty="0" smtClean="0">
                <a:latin typeface="Helvetica" charset="0"/>
              </a:rPr>
              <a:t>d)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755775"/>
            <a:ext cx="7750175" cy="47593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Helvetica" charset="0"/>
              </a:rPr>
              <a:t>No universally accepted definition</a:t>
            </a:r>
          </a:p>
          <a:p>
            <a:endParaRPr lang="en-US" altLang="zh-CN" dirty="0" smtClean="0">
              <a:latin typeface="Helvetica" charset="0"/>
            </a:endParaRPr>
          </a:p>
          <a:p>
            <a:r>
              <a:rPr lang="en-US" altLang="en-US" dirty="0" smtClean="0">
                <a:latin typeface="Helvetica" charset="0"/>
              </a:rPr>
              <a:t>“</a:t>
            </a:r>
            <a:r>
              <a:rPr lang="en-US" altLang="ja-JP" i="1" dirty="0" smtClean="0">
                <a:latin typeface="Helvetica" charset="0"/>
              </a:rPr>
              <a:t>Everything a vendor ships when you order an operating system</a:t>
            </a:r>
            <a:r>
              <a:rPr lang="en-US" altLang="en-US" dirty="0" smtClean="0">
                <a:latin typeface="Helvetica" charset="0"/>
              </a:rPr>
              <a:t>”</a:t>
            </a:r>
            <a:r>
              <a:rPr lang="en-US" altLang="ja-JP" dirty="0" smtClean="0">
                <a:latin typeface="Helvetica" charset="0"/>
              </a:rPr>
              <a:t> is good approximation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But varies wildly</a:t>
            </a:r>
          </a:p>
          <a:p>
            <a:endParaRPr lang="en-US" altLang="zh-CN" dirty="0" smtClean="0">
              <a:latin typeface="Helvetica" charset="0"/>
            </a:endParaRPr>
          </a:p>
          <a:p>
            <a:r>
              <a:rPr lang="en-US" altLang="en-US" dirty="0" smtClean="0">
                <a:latin typeface="Helvetica" charset="0"/>
              </a:rPr>
              <a:t>“</a:t>
            </a:r>
            <a:r>
              <a:rPr lang="en-US" altLang="ja-JP" i="1" dirty="0" smtClean="0">
                <a:latin typeface="Helvetica" charset="0"/>
              </a:rPr>
              <a:t>The one program running at all times on the computer</a:t>
            </a:r>
            <a:r>
              <a:rPr lang="en-US" altLang="en-US" dirty="0" smtClean="0">
                <a:latin typeface="Helvetica" charset="0"/>
              </a:rPr>
              <a:t>”</a:t>
            </a:r>
            <a:r>
              <a:rPr lang="en-US" altLang="ja-JP" dirty="0" smtClean="0">
                <a:latin typeface="Helvetica" charset="0"/>
              </a:rPr>
              <a:t> is the OS kernel  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Everything else is either a system program (ships with the operating system) or an application program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History of Operating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First generation 1945 - 1955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vacuum tubes, plug boards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Second generation 1955 - 1965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transistors, batch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Third generation  1965 – 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ICs and multiprogramming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Fourth generation 1980 –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personal computers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© Zonghua Gu, CMPT 300, Fall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89726-E653-4F3B-BC2C-66257D9F470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B796850-6944-494C-83ED-2775F9363BBF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The earliest computers (1945-55)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0388"/>
            <a:ext cx="83058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Built of relays, vacuum tubes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Very large, Very slow by today’s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Built, programmed and maintained by the same people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Programmed by using switches, paper tape, etc)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No operating system, single operation, single problem, sequential access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1CE6CD1-4FA9-4592-A0D6-A9C4181025A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 (1955-65)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Transistor based, increased reliability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The first commercial mainframes, still very large and very expensive 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Used assembler or even early high level languages like Fortran or ALGOL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Rudimentary operating system, one program at a time, with control commands to compile, load, execute, terminate, basic compilers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Input using cards, paper tape, magnetic tape …</a:t>
            </a:r>
          </a:p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Single Job to Batch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Earliest machines had very rudimentary OS. 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To run a job, needed to load the compiler as well as the code for the job.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Required a great deal of operator intervention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CPU not efficiently used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Batch processing evolved to reduce the amount of time wasted setting up single jobs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5A74CB5-D720-403C-859F-A6F4FA29D012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947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Time: Wed 18:30-20:05pm </a:t>
            </a:r>
          </a:p>
          <a:p>
            <a:r>
              <a:rPr lang="en-US" sz="3200" dirty="0" smtClean="0"/>
              <a:t>Location: Cao </a:t>
            </a:r>
            <a:r>
              <a:rPr lang="en-US" sz="3200" dirty="0" err="1" smtClean="0"/>
              <a:t>Guangbiao</a:t>
            </a:r>
            <a:r>
              <a:rPr lang="en-US" sz="3200" dirty="0" smtClean="0"/>
              <a:t> Main Building 413</a:t>
            </a:r>
          </a:p>
          <a:p>
            <a:r>
              <a:rPr lang="en-US" sz="3200" dirty="0" smtClean="0"/>
              <a:t>Instructor: </a:t>
            </a:r>
            <a:r>
              <a:rPr lang="en-US" sz="3200" dirty="0" err="1" smtClean="0"/>
              <a:t>Zonghua</a:t>
            </a:r>
            <a:r>
              <a:rPr lang="en-US" sz="3200" dirty="0" smtClean="0"/>
              <a:t>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r>
              <a:rPr lang="en-US" sz="3200" dirty="0" smtClean="0"/>
              <a:t>Office: </a:t>
            </a:r>
            <a:r>
              <a:rPr lang="zh-CN" altLang="en-US" sz="3200" dirty="0" smtClean="0"/>
              <a:t>老生仪楼一楼</a:t>
            </a:r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zgu</a:t>
            </a:r>
            <a:r>
              <a:rPr lang="en-US" sz="3200" dirty="0" smtClean="0"/>
              <a:t>(a)zju.edu.cn</a:t>
            </a:r>
          </a:p>
          <a:p>
            <a:r>
              <a:rPr lang="en-US" sz="3200" dirty="0" smtClean="0"/>
              <a:t>Homepage</a:t>
            </a:r>
            <a:r>
              <a:rPr lang="en-US" sz="3200" smtClean="0"/>
              <a:t>: http://www.cs.zju.edu.cn/people/zgu/OS/  (under construction)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3656" t="39720" r="13995" b="33592"/>
          <a:stretch>
            <a:fillRect/>
          </a:stretch>
        </p:blipFill>
        <p:spPr bwMode="auto">
          <a:xfrm>
            <a:off x="5325261" y="1612900"/>
            <a:ext cx="3628239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9CB24F1-1860-4F88-8822-EB5E6AFB4F00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Early Batch processing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7500"/>
            <a:ext cx="6121400" cy="46974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Collect a group of jobs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Each job was submitted as a stack of punched cards.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Job card, language definition card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One card per line of code in program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Cards for load and run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Cards containing data for program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End card indicating end of job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 group of jobs was submitted as a batch to the card reader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Each job was read in, executed, produced it output, terminated, then the next job took over the machine  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D6CA412-0971-4395-9B08-60C16FF5F00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96260" name="Rectangle 9"/>
          <p:cNvSpPr>
            <a:spLocks noChangeArrowheads="1"/>
          </p:cNvSpPr>
          <p:nvPr/>
        </p:nvSpPr>
        <p:spPr bwMode="auto">
          <a:xfrm>
            <a:off x="6308725" y="3101975"/>
            <a:ext cx="1689100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Early Batch Processing</a:t>
            </a: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3309938" y="2581275"/>
            <a:ext cx="2233612" cy="23256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96263" name="Rectangle 5"/>
          <p:cNvSpPr>
            <a:spLocks noChangeArrowheads="1"/>
          </p:cNvSpPr>
          <p:nvPr/>
        </p:nvSpPr>
        <p:spPr bwMode="auto">
          <a:xfrm>
            <a:off x="1019175" y="3217863"/>
            <a:ext cx="1481138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Card reader</a:t>
            </a:r>
          </a:p>
        </p:txBody>
      </p:sp>
      <p:sp>
        <p:nvSpPr>
          <p:cNvPr id="96264" name="Line 6"/>
          <p:cNvSpPr>
            <a:spLocks noChangeShapeType="1"/>
          </p:cNvSpPr>
          <p:nvPr/>
        </p:nvSpPr>
        <p:spPr bwMode="auto">
          <a:xfrm>
            <a:off x="2511425" y="3429000"/>
            <a:ext cx="78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7"/>
          <p:cNvSpPr>
            <a:spLocks noChangeShapeType="1"/>
          </p:cNvSpPr>
          <p:nvPr/>
        </p:nvSpPr>
        <p:spPr bwMode="auto">
          <a:xfrm>
            <a:off x="5556250" y="3429000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Text Box 8"/>
          <p:cNvSpPr txBox="1">
            <a:spLocks noChangeArrowheads="1"/>
          </p:cNvSpPr>
          <p:nvPr/>
        </p:nvSpPr>
        <p:spPr bwMode="auto">
          <a:xfrm>
            <a:off x="6343650" y="3244850"/>
            <a:ext cx="14001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Line printer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0E57446-2D8E-479D-8041-30625D80D15A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Operating System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Commands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Read a single card to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Compile to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Place machine language code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Start execution (load address of first instruction in program in Program counter then begin execution)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Write output to the line printer (or other output device)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Trap condition switches control from program to OS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END card being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Illegal opcode,  divide by zero, …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9F451E6-B010-4DBF-ADAE-47253397C7C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431800"/>
            <a:ext cx="8658225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Problems with early batch processing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Input and output, particularly from peripheral I/0 devices (card reader, line printer), are very slow when compared to the execution of other instructions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When input and output is happening the CPU is mostly idle. An expensive resource is being wasted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A program trapped in a infinite loop would never terminate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7891F9AC-3956-4C1D-94B5-42284D3E23F4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Improving batch processing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Offload the slow I/0 tasks to less costly and powerful computers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Use faster I/O media (like tapes) for input to fast powerful machine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Add timers, if your time runs out an interrupt is generated which terminates your program (deals with infinite loops)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Adds complexity, improves efficiency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8335E05-F51D-4307-9927-9214DDE7707C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Improving batch processing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7199313" y="2606675"/>
            <a:ext cx="1689100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Line printer</a:t>
            </a:r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3390900" y="3429000"/>
            <a:ext cx="2233613" cy="23256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Fast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auto">
          <a:xfrm>
            <a:off x="242888" y="2781300"/>
            <a:ext cx="1481137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Card reader</a:t>
            </a:r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6424613" y="4092575"/>
            <a:ext cx="14001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Line printer</a:t>
            </a:r>
          </a:p>
        </p:txBody>
      </p:sp>
      <p:sp>
        <p:nvSpPr>
          <p:cNvPr id="100361" name="AutoShape 11"/>
          <p:cNvSpPr>
            <a:spLocks noChangeArrowheads="1"/>
          </p:cNvSpPr>
          <p:nvPr/>
        </p:nvSpPr>
        <p:spPr bwMode="auto">
          <a:xfrm>
            <a:off x="2003425" y="2819400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input</a:t>
            </a:r>
          </a:p>
        </p:txBody>
      </p:sp>
      <p:sp>
        <p:nvSpPr>
          <p:cNvPr id="100362" name="AutoShape 12"/>
          <p:cNvSpPr>
            <a:spLocks noChangeArrowheads="1"/>
          </p:cNvSpPr>
          <p:nvPr/>
        </p:nvSpPr>
        <p:spPr bwMode="auto">
          <a:xfrm>
            <a:off x="4827588" y="2039938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output</a:t>
            </a:r>
          </a:p>
        </p:txBody>
      </p:sp>
      <p:sp>
        <p:nvSpPr>
          <p:cNvPr id="100363" name="AutoShape 13"/>
          <p:cNvSpPr>
            <a:spLocks noChangeArrowheads="1"/>
          </p:cNvSpPr>
          <p:nvPr/>
        </p:nvSpPr>
        <p:spPr bwMode="auto">
          <a:xfrm>
            <a:off x="3365500" y="2054225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input</a:t>
            </a:r>
          </a:p>
        </p:txBody>
      </p:sp>
      <p:sp>
        <p:nvSpPr>
          <p:cNvPr id="100364" name="AutoShape 14"/>
          <p:cNvSpPr>
            <a:spLocks noChangeArrowheads="1"/>
          </p:cNvSpPr>
          <p:nvPr/>
        </p:nvSpPr>
        <p:spPr bwMode="auto">
          <a:xfrm>
            <a:off x="6208713" y="2584450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output</a:t>
            </a:r>
          </a:p>
        </p:txBody>
      </p:sp>
      <p:sp>
        <p:nvSpPr>
          <p:cNvPr id="100365" name="Line 15"/>
          <p:cNvSpPr>
            <a:spLocks noChangeShapeType="1"/>
          </p:cNvSpPr>
          <p:nvPr/>
        </p:nvSpPr>
        <p:spPr bwMode="auto">
          <a:xfrm flipV="1">
            <a:off x="2303463" y="3429000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6"/>
          <p:cNvSpPr>
            <a:spLocks noChangeShapeType="1"/>
          </p:cNvSpPr>
          <p:nvPr/>
        </p:nvSpPr>
        <p:spPr bwMode="auto">
          <a:xfrm>
            <a:off x="3692525" y="2662238"/>
            <a:ext cx="22225" cy="766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Line 17"/>
          <p:cNvSpPr>
            <a:spLocks noChangeShapeType="1"/>
          </p:cNvSpPr>
          <p:nvPr/>
        </p:nvSpPr>
        <p:spPr bwMode="auto">
          <a:xfrm>
            <a:off x="5081588" y="2616200"/>
            <a:ext cx="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8" name="Line 18"/>
          <p:cNvSpPr>
            <a:spLocks noChangeShapeType="1"/>
          </p:cNvSpPr>
          <p:nvPr/>
        </p:nvSpPr>
        <p:spPr bwMode="auto">
          <a:xfrm>
            <a:off x="6573838" y="321786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9" name="Line 19"/>
          <p:cNvSpPr>
            <a:spLocks noChangeShapeType="1"/>
          </p:cNvSpPr>
          <p:nvPr/>
        </p:nvSpPr>
        <p:spPr bwMode="auto">
          <a:xfrm>
            <a:off x="984250" y="342900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Rectangle 20"/>
          <p:cNvSpPr>
            <a:spLocks noChangeArrowheads="1"/>
          </p:cNvSpPr>
          <p:nvPr/>
        </p:nvSpPr>
        <p:spPr bwMode="auto">
          <a:xfrm>
            <a:off x="428625" y="4156075"/>
            <a:ext cx="2257425" cy="13192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Less powerful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0371" name="Rectangle 21"/>
          <p:cNvSpPr>
            <a:spLocks noChangeArrowheads="1"/>
          </p:cNvSpPr>
          <p:nvPr/>
        </p:nvSpPr>
        <p:spPr bwMode="auto">
          <a:xfrm>
            <a:off x="6313488" y="4137025"/>
            <a:ext cx="2257425" cy="13192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Less powerful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0372" name="Line 22"/>
          <p:cNvSpPr>
            <a:spLocks noChangeShapeType="1"/>
          </p:cNvSpPr>
          <p:nvPr/>
        </p:nvSpPr>
        <p:spPr bwMode="auto">
          <a:xfrm>
            <a:off x="7997825" y="322897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DCE90AE-64B4-46CC-A4C4-1897D9F64360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More complicated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Deal both with I/0 intensive and CPU intensive jobs efficiently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Multi-programming (with partitioned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Switches between tasks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Load and run jobs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Read cards to job queue on disk (whenever card reader is ready)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Print results to printer from printer queue on disk (only when printer is available and job is complete)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Changes enabled by going from tape to disk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Tape is sequential-access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Disk is random-access, hence faster for general workload</a:t>
            </a:r>
          </a:p>
        </p:txBody>
      </p:sp>
      <p:sp>
        <p:nvSpPr>
          <p:cNvPr id="10240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 (1965-1980)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0DC2C3C-DA49-49B8-8ABF-7B6CEA77EC37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 (1965-1980)</a:t>
            </a:r>
          </a:p>
        </p:txBody>
      </p:sp>
      <p:sp>
        <p:nvSpPr>
          <p:cNvPr id="103429" name="Rectangle 3"/>
          <p:cNvSpPr>
            <a:spLocks noChangeArrowheads="1"/>
          </p:cNvSpPr>
          <p:nvPr/>
        </p:nvSpPr>
        <p:spPr bwMode="auto">
          <a:xfrm>
            <a:off x="625475" y="3105150"/>
            <a:ext cx="1481138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Card reader</a:t>
            </a:r>
          </a:p>
        </p:txBody>
      </p:sp>
      <p:sp>
        <p:nvSpPr>
          <p:cNvPr id="103430" name="Line 4"/>
          <p:cNvSpPr>
            <a:spLocks noChangeShapeType="1"/>
          </p:cNvSpPr>
          <p:nvPr/>
        </p:nvSpPr>
        <p:spPr bwMode="auto">
          <a:xfrm flipH="1">
            <a:off x="2143125" y="3429000"/>
            <a:ext cx="717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1" name="Rectangle 5"/>
          <p:cNvSpPr>
            <a:spLocks noChangeArrowheads="1"/>
          </p:cNvSpPr>
          <p:nvPr/>
        </p:nvSpPr>
        <p:spPr bwMode="auto">
          <a:xfrm>
            <a:off x="2894013" y="2952750"/>
            <a:ext cx="2257425" cy="2500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103432" name="Rectangle 6"/>
          <p:cNvSpPr>
            <a:spLocks noChangeArrowheads="1"/>
          </p:cNvSpPr>
          <p:nvPr/>
        </p:nvSpPr>
        <p:spPr bwMode="auto">
          <a:xfrm>
            <a:off x="652463" y="4484688"/>
            <a:ext cx="1481137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Line printer</a:t>
            </a:r>
          </a:p>
        </p:txBody>
      </p:sp>
      <p:sp>
        <p:nvSpPr>
          <p:cNvPr id="103433" name="Line 7"/>
          <p:cNvSpPr>
            <a:spLocks noChangeShapeType="1"/>
          </p:cNvSpPr>
          <p:nvPr/>
        </p:nvSpPr>
        <p:spPr bwMode="auto">
          <a:xfrm flipH="1">
            <a:off x="2152650" y="4792663"/>
            <a:ext cx="763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Rectangle 8"/>
          <p:cNvSpPr>
            <a:spLocks noChangeArrowheads="1"/>
          </p:cNvSpPr>
          <p:nvPr/>
        </p:nvSpPr>
        <p:spPr bwMode="auto">
          <a:xfrm>
            <a:off x="3171825" y="3125788"/>
            <a:ext cx="1655763" cy="6699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Program queue</a:t>
            </a:r>
          </a:p>
        </p:txBody>
      </p:sp>
      <p:sp>
        <p:nvSpPr>
          <p:cNvPr id="103435" name="Line 9"/>
          <p:cNvSpPr>
            <a:spLocks noChangeShapeType="1"/>
          </p:cNvSpPr>
          <p:nvPr/>
        </p:nvSpPr>
        <p:spPr bwMode="auto">
          <a:xfrm>
            <a:off x="4827588" y="3429000"/>
            <a:ext cx="1122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Rectangle 10"/>
          <p:cNvSpPr>
            <a:spLocks noChangeArrowheads="1"/>
          </p:cNvSpPr>
          <p:nvPr/>
        </p:nvSpPr>
        <p:spPr bwMode="auto">
          <a:xfrm>
            <a:off x="5764213" y="2781300"/>
            <a:ext cx="2233612" cy="23256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Fast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3437" name="Rectangle 11"/>
          <p:cNvSpPr>
            <a:spLocks noChangeArrowheads="1"/>
          </p:cNvSpPr>
          <p:nvPr/>
        </p:nvSpPr>
        <p:spPr bwMode="auto">
          <a:xfrm>
            <a:off x="3171825" y="4471988"/>
            <a:ext cx="1655763" cy="6699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Printer queue</a:t>
            </a:r>
          </a:p>
        </p:txBody>
      </p:sp>
      <p:sp>
        <p:nvSpPr>
          <p:cNvPr id="103438" name="Line 12"/>
          <p:cNvSpPr>
            <a:spLocks noChangeShapeType="1"/>
          </p:cNvSpPr>
          <p:nvPr/>
        </p:nvSpPr>
        <p:spPr bwMode="auto">
          <a:xfrm flipH="1">
            <a:off x="4827588" y="4745038"/>
            <a:ext cx="971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F48391D-93A7-4BD0-ACB2-C8F8F2774D5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Simultaneous Peripheral Operation On Line (Spooling)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Spooling</a:t>
            </a:r>
            <a:r>
              <a:rPr lang="en-US" dirty="0" smtClean="0"/>
              <a:t> refers to the process of placing data in a temporary working area for another program to process.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Send jobs from card reader to program queue on disk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Send job outputs into printer queue on disk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When card reader or printer are available, it can add to/print from queue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When a job is finished, the next job is loaded from the 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B5122E5-B503-4A6D-8F12-7455859E2188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Multiprogramming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7500"/>
            <a:ext cx="4737100" cy="46974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Partition memory into pieces (often of different sizes)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Load one job into each partition (choose partition according to needs of job)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Have multiple jobs executing simultaneously, one in each partition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When one job is I/O bound, another can be using the CPU</a:t>
            </a:r>
          </a:p>
        </p:txBody>
      </p:sp>
      <p:pic>
        <p:nvPicPr>
          <p:cNvPr id="6" name="Picture 5" descr="C:\B\b4\JPG\foo\1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9800" y="2027238"/>
            <a:ext cx="43942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Exam: 50%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I will post some suggested ideas</a:t>
            </a:r>
          </a:p>
          <a:p>
            <a:pPr lvl="1"/>
            <a:r>
              <a:rPr lang="en-US" altLang="zh-CN" dirty="0" smtClean="0"/>
              <a:t>You can also propose your own project idea </a:t>
            </a:r>
          </a:p>
          <a:p>
            <a:pPr lvl="2"/>
            <a:r>
              <a:rPr lang="en-US" altLang="zh-CN" dirty="0" smtClean="0"/>
              <a:t>Can be based on your own thesis topic, as long as it is related to OS</a:t>
            </a:r>
          </a:p>
          <a:p>
            <a:pPr lvl="2"/>
            <a:r>
              <a:rPr lang="en-US" altLang="zh-CN" dirty="0" smtClean="0"/>
              <a:t>Must be approved by me</a:t>
            </a:r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4DA2CE5-61EF-4946-87D6-D720BE702C5B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111620" name="Rectangle 24"/>
          <p:cNvSpPr>
            <a:spLocks noChangeArrowheads="1"/>
          </p:cNvSpPr>
          <p:nvPr/>
        </p:nvSpPr>
        <p:spPr bwMode="auto">
          <a:xfrm>
            <a:off x="1484313" y="4286250"/>
            <a:ext cx="1747837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               I/O wait</a:t>
            </a: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Multiprogramming example</a:t>
            </a:r>
          </a:p>
        </p:txBody>
      </p:sp>
      <p:sp>
        <p:nvSpPr>
          <p:cNvPr id="111622" name="Rectangle 4"/>
          <p:cNvSpPr>
            <a:spLocks noChangeArrowheads="1"/>
          </p:cNvSpPr>
          <p:nvPr/>
        </p:nvSpPr>
        <p:spPr bwMode="auto">
          <a:xfrm>
            <a:off x="1181100" y="2130425"/>
            <a:ext cx="69675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3" name="Rectangle 5"/>
          <p:cNvSpPr>
            <a:spLocks noChangeArrowheads="1"/>
          </p:cNvSpPr>
          <p:nvPr/>
        </p:nvSpPr>
        <p:spPr bwMode="auto">
          <a:xfrm>
            <a:off x="1181100" y="2130425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4" name="Rectangle 6"/>
          <p:cNvSpPr>
            <a:spLocks noChangeArrowheads="1"/>
          </p:cNvSpPr>
          <p:nvPr/>
        </p:nvSpPr>
        <p:spPr bwMode="auto">
          <a:xfrm>
            <a:off x="3783013" y="2127250"/>
            <a:ext cx="744537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5" name="Rectangle 7"/>
          <p:cNvSpPr>
            <a:spLocks noChangeArrowheads="1"/>
          </p:cNvSpPr>
          <p:nvPr/>
        </p:nvSpPr>
        <p:spPr bwMode="auto">
          <a:xfrm>
            <a:off x="6089650" y="2130425"/>
            <a:ext cx="757238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6" name="Rectangle 8"/>
          <p:cNvSpPr>
            <a:spLocks noChangeArrowheads="1"/>
          </p:cNvSpPr>
          <p:nvPr/>
        </p:nvSpPr>
        <p:spPr bwMode="auto">
          <a:xfrm>
            <a:off x="2035175" y="2138363"/>
            <a:ext cx="17478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27" name="Rectangle 9"/>
          <p:cNvSpPr>
            <a:spLocks noChangeArrowheads="1"/>
          </p:cNvSpPr>
          <p:nvPr/>
        </p:nvSpPr>
        <p:spPr bwMode="auto">
          <a:xfrm>
            <a:off x="4527550" y="2135188"/>
            <a:ext cx="15621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28" name="Rectangle 10"/>
          <p:cNvSpPr>
            <a:spLocks noChangeArrowheads="1"/>
          </p:cNvSpPr>
          <p:nvPr/>
        </p:nvSpPr>
        <p:spPr bwMode="auto">
          <a:xfrm>
            <a:off x="6837363" y="2138363"/>
            <a:ext cx="1311275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29" name="Rectangle 11"/>
          <p:cNvSpPr>
            <a:spLocks noChangeArrowheads="1"/>
          </p:cNvSpPr>
          <p:nvPr/>
        </p:nvSpPr>
        <p:spPr bwMode="auto">
          <a:xfrm>
            <a:off x="1171575" y="2954338"/>
            <a:ext cx="69675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0" name="Rectangle 12"/>
          <p:cNvSpPr>
            <a:spLocks noChangeArrowheads="1"/>
          </p:cNvSpPr>
          <p:nvPr/>
        </p:nvSpPr>
        <p:spPr bwMode="auto">
          <a:xfrm>
            <a:off x="1171575" y="2954338"/>
            <a:ext cx="1017588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1" name="Rectangle 13"/>
          <p:cNvSpPr>
            <a:spLocks noChangeArrowheads="1"/>
          </p:cNvSpPr>
          <p:nvPr/>
        </p:nvSpPr>
        <p:spPr bwMode="auto">
          <a:xfrm>
            <a:off x="3500438" y="2951163"/>
            <a:ext cx="1017587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2" name="Rectangle 14"/>
          <p:cNvSpPr>
            <a:spLocks noChangeArrowheads="1"/>
          </p:cNvSpPr>
          <p:nvPr/>
        </p:nvSpPr>
        <p:spPr bwMode="auto">
          <a:xfrm>
            <a:off x="5819775" y="2954338"/>
            <a:ext cx="1017588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3" name="Rectangle 15"/>
          <p:cNvSpPr>
            <a:spLocks noChangeArrowheads="1"/>
          </p:cNvSpPr>
          <p:nvPr/>
        </p:nvSpPr>
        <p:spPr bwMode="auto">
          <a:xfrm>
            <a:off x="2035175" y="2951163"/>
            <a:ext cx="17478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34" name="Rectangle 16"/>
          <p:cNvSpPr>
            <a:spLocks noChangeArrowheads="1"/>
          </p:cNvSpPr>
          <p:nvPr/>
        </p:nvSpPr>
        <p:spPr bwMode="auto">
          <a:xfrm>
            <a:off x="4518025" y="2959100"/>
            <a:ext cx="1571625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35" name="Rectangle 17"/>
          <p:cNvSpPr>
            <a:spLocks noChangeArrowheads="1"/>
          </p:cNvSpPr>
          <p:nvPr/>
        </p:nvSpPr>
        <p:spPr bwMode="auto">
          <a:xfrm>
            <a:off x="6827838" y="2962275"/>
            <a:ext cx="1311275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36" name="Text Box 18"/>
          <p:cNvSpPr txBox="1">
            <a:spLocks noChangeArrowheads="1"/>
          </p:cNvSpPr>
          <p:nvPr/>
        </p:nvSpPr>
        <p:spPr bwMode="auto">
          <a:xfrm>
            <a:off x="457200" y="1763713"/>
            <a:ext cx="28654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Program A, uniprocessing</a:t>
            </a:r>
          </a:p>
        </p:txBody>
      </p:sp>
      <p:sp>
        <p:nvSpPr>
          <p:cNvPr id="111637" name="Text Box 19"/>
          <p:cNvSpPr txBox="1">
            <a:spLocks noChangeArrowheads="1"/>
          </p:cNvSpPr>
          <p:nvPr/>
        </p:nvSpPr>
        <p:spPr bwMode="auto">
          <a:xfrm>
            <a:off x="498475" y="2595563"/>
            <a:ext cx="40290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Followed by Program B, uniprocessing</a:t>
            </a:r>
          </a:p>
        </p:txBody>
      </p:sp>
      <p:sp>
        <p:nvSpPr>
          <p:cNvPr id="111638" name="Rectangle 20"/>
          <p:cNvSpPr>
            <a:spLocks noChangeArrowheads="1"/>
          </p:cNvSpPr>
          <p:nvPr/>
        </p:nvSpPr>
        <p:spPr bwMode="auto">
          <a:xfrm>
            <a:off x="620713" y="4289425"/>
            <a:ext cx="6967537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9" name="Rectangle 21"/>
          <p:cNvSpPr>
            <a:spLocks noChangeArrowheads="1"/>
          </p:cNvSpPr>
          <p:nvPr/>
        </p:nvSpPr>
        <p:spPr bwMode="auto">
          <a:xfrm>
            <a:off x="1484313" y="4297363"/>
            <a:ext cx="865187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0" name="Rectangle 25"/>
          <p:cNvSpPr>
            <a:spLocks noChangeArrowheads="1"/>
          </p:cNvSpPr>
          <p:nvPr/>
        </p:nvSpPr>
        <p:spPr bwMode="auto">
          <a:xfrm>
            <a:off x="3967163" y="4286250"/>
            <a:ext cx="169545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         </a:t>
            </a:r>
          </a:p>
        </p:txBody>
      </p:sp>
      <p:sp>
        <p:nvSpPr>
          <p:cNvPr id="111641" name="Rectangle 26"/>
          <p:cNvSpPr>
            <a:spLocks noChangeArrowheads="1"/>
          </p:cNvSpPr>
          <p:nvPr/>
        </p:nvSpPr>
        <p:spPr bwMode="auto">
          <a:xfrm>
            <a:off x="6651625" y="4286250"/>
            <a:ext cx="1871663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11642" name="Rectangle 27"/>
          <p:cNvSpPr>
            <a:spLocks noChangeArrowheads="1"/>
          </p:cNvSpPr>
          <p:nvPr/>
        </p:nvSpPr>
        <p:spPr bwMode="auto">
          <a:xfrm>
            <a:off x="620713" y="4286250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3" name="Rectangle 22"/>
          <p:cNvSpPr>
            <a:spLocks noChangeArrowheads="1"/>
          </p:cNvSpPr>
          <p:nvPr/>
        </p:nvSpPr>
        <p:spPr bwMode="auto">
          <a:xfrm>
            <a:off x="3767138" y="4286250"/>
            <a:ext cx="1017587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3162300" y="4286250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5" name="Rectangle 23"/>
          <p:cNvSpPr>
            <a:spLocks noChangeArrowheads="1"/>
          </p:cNvSpPr>
          <p:nvPr/>
        </p:nvSpPr>
        <p:spPr bwMode="auto">
          <a:xfrm>
            <a:off x="6337300" y="4286250"/>
            <a:ext cx="1017588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6" name="Rectangle 29"/>
          <p:cNvSpPr>
            <a:spLocks noChangeArrowheads="1"/>
          </p:cNvSpPr>
          <p:nvPr/>
        </p:nvSpPr>
        <p:spPr bwMode="auto">
          <a:xfrm>
            <a:off x="5662613" y="4286250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7" name="Text Box 30"/>
          <p:cNvSpPr txBox="1">
            <a:spLocks noChangeArrowheads="1"/>
          </p:cNvSpPr>
          <p:nvPr/>
        </p:nvSpPr>
        <p:spPr bwMode="auto">
          <a:xfrm>
            <a:off x="366713" y="3768725"/>
            <a:ext cx="28654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multiprocessing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27C1E44-9F9A-4842-B0CA-75AACCCBA10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4766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Time sharing: </a:t>
            </a:r>
            <a:br>
              <a:rPr lang="en-US" altLang="zh-CN" sz="4000" dirty="0" smtClean="0">
                <a:ea typeface="宋体" charset="-122"/>
              </a:rPr>
            </a:br>
            <a:r>
              <a:rPr lang="en-US" altLang="zh-CN" sz="4000" dirty="0" smtClean="0">
                <a:ea typeface="宋体" charset="-122"/>
              </a:rPr>
              <a:t>Scheduling, fair sharing 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Once multiple jobs can share the CPU (sequentially, not at the same time) it becomes necessary to determine how time is shared between the processes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simplest approach to time sharing(taken by CTSS (Compatible Time-Sharing System) and some later OS’s) is time-sliced round-robin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Each process is given N seconds of CPU, after N seconds the next processes takes its turn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There are many other variants of scheduling, some of which we will discuss later.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Time sharing and scheduling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 the previous example the simplest case (only two programs) was considered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In a real system there will be many programs running.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Each time an ISR runs, at the end of the interrupt servicing, the OS scheduler must run to determine which program to give the CPU to next, and/or what to set the timer to</a:t>
            </a:r>
          </a:p>
          <a:p>
            <a:pPr lvl="1" eaLnBrk="1" hangingPunct="1">
              <a:buFont typeface="Wingdings" pitchFamily="2" charset="2"/>
              <a:buNone/>
            </a:pPr>
            <a:endParaRPr lang="en-CA" altLang="zh-CN" dirty="0" smtClean="0">
              <a:ea typeface="宋体" charset="-122"/>
            </a:endParaRPr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2007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C830C71-1B69-4D84-B92E-A6C4015AE15E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1A92104D-F43B-49BA-BCC7-3CB38FC769F3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Minicomputers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Near the end of this generation (1965-1980) small, less expensive machines came into common use (for example the DEC PDP and VAX series)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Costs were reduced from millions to 100’s of thousands (about a factor of 20).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Memory in Kbytes, small words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Used to develop UNIX operating system (multi-user)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Problems as mini-computers proliferated: each vendor had their own flavor of UNIX (BSD, system 5, POSIX …) or their own proprietary OS (VMS … ), compatibility was an issue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Mainframes and supercomputers  were still necessary for computationally intensive applications.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DEA9146-69F4-440C-8F3E-FE2F34C02EB9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generation(1980- now)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Use VLSI (very large scale integrated circuits) to build microcomputers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Reduced price (thousands not 100’s of thousands)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First used early operating systems like CP/M (control program for microcomputers) or DOS (disk operating system)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First uses of user friendly GUIs</a:t>
            </a: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Commonly used OSs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Versions of commonly used OSs like Windows, Unix, Linux are available for different types of platforms (PCs, Handhelds, Embedded systems)</a:t>
            </a:r>
          </a:p>
          <a:p>
            <a:r>
              <a:rPr lang="en-US" altLang="zh-CN" dirty="0" smtClean="0">
                <a:ea typeface="宋体" charset="-122"/>
              </a:rPr>
              <a:t>Specialized OSs for purposes such as real time embedded systems or large servers 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2007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B9F4F8F-27D5-454B-9415-CD14E66CA003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54A18EC-3D8F-4552-B132-32DA5E529E24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Machine language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Each type of processor (like Pentium 4, </a:t>
            </a:r>
            <a:r>
              <a:rPr lang="en-US" altLang="zh-CN" sz="2800" dirty="0" err="1" smtClean="0">
                <a:ea typeface="宋体" charset="-122"/>
              </a:rPr>
              <a:t>Athalon</a:t>
            </a:r>
            <a:r>
              <a:rPr lang="en-US" altLang="zh-CN" sz="2800" dirty="0" smtClean="0">
                <a:ea typeface="宋体" charset="-122"/>
              </a:rPr>
              <a:t>, Z80, …) has its own instruction set</a:t>
            </a:r>
          </a:p>
          <a:p>
            <a:r>
              <a:rPr lang="en-US" altLang="zh-CN" sz="2800" dirty="0" smtClean="0">
                <a:ea typeface="宋体" charset="-122"/>
              </a:rPr>
              <a:t>Each instruction in an instruction set does a single thing like access a piece of data, add two pieces of data, compare two pieces of data …</a:t>
            </a:r>
          </a:p>
          <a:p>
            <a:r>
              <a:rPr lang="en-US" altLang="zh-CN" sz="2800" dirty="0" smtClean="0">
                <a:ea typeface="宋体" charset="-122"/>
              </a:rPr>
              <a:t>Each instruction is represented by a unique number .This # may be different for different instruction sets, but no two instructions in the same instruction set should have the same #</a:t>
            </a: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553200" y="64643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997615-6873-405D-B80D-4D52F6DDA5E8}" type="slidenum"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8ED9381-C067-4DE3-91FE-7AE6D0A88671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Machine Language programs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 machine language program is a list of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Each instruction is represented by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Inside the memory of the computer, each number is represented in binary (as a string of 1’s and 0’s)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long string of 0’s and 1’s is easy for the computer to understand, but difficult for a human to read or write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AF603A6-BC7A-4070-815B-2E18DE517C93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Assembly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Assembly languages make it easier for the programmer.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Assembly is easier for humans to read/write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Use mnemonics like ADD, CMP, …  to replace the numbers that identify each of the instructions in the instruction set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The code for an Assembly program is written into a text file, which is translated into machine language program and executed.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80E59194-1236-4787-86BF-242B2AC3152E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469900"/>
            <a:ext cx="8482012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Computer Software: Languages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08163"/>
            <a:ext cx="8453438" cy="397668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Some Computer Languages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Machine language (machine instruction set)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high level languages (Compilers/Interpreters)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C, C++, </a:t>
            </a:r>
            <a:r>
              <a:rPr lang="en-US" altLang="zh-CN" sz="2000" dirty="0" err="1" smtClean="0">
                <a:ea typeface="宋体" charset="-122"/>
              </a:rPr>
              <a:t>Ada</a:t>
            </a:r>
            <a:r>
              <a:rPr lang="en-US" altLang="zh-CN" sz="2000" dirty="0" smtClean="0">
                <a:ea typeface="宋体" charset="-122"/>
              </a:rPr>
              <a:t>, Fortran, Basic, Java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Do YOU know of any others?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mathematical computation tools (MATLAB, </a:t>
            </a:r>
            <a:r>
              <a:rPr lang="en-US" altLang="zh-CN" sz="2000" dirty="0" err="1" smtClean="0">
                <a:ea typeface="宋体" charset="-122"/>
              </a:rPr>
              <a:t>Mathematica</a:t>
            </a:r>
            <a:r>
              <a:rPr lang="en-US" altLang="zh-CN" sz="2000" dirty="0" smtClean="0">
                <a:ea typeface="宋体" charset="-122"/>
              </a:rPr>
              <a:t>, ...)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Application software is written using computer languages.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Operating systems are also written using computer languages (often C, some assembly)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Topics </a:t>
            </a:r>
            <a:r>
              <a:rPr lang="en-US" altLang="zh-CN" smtClean="0"/>
              <a:t>(Tentative)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1-3: HW </a:t>
            </a:r>
            <a:r>
              <a:rPr lang="en-US" altLang="zh-CN" dirty="0" smtClean="0"/>
              <a:t>fundamentals (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, GPU, </a:t>
            </a:r>
            <a:r>
              <a:rPr lang="en-US" altLang="zh-CN" dirty="0" smtClean="0"/>
              <a:t>caches</a:t>
            </a:r>
            <a:r>
              <a:rPr lang="en-US" altLang="zh-CN" dirty="0" smtClean="0"/>
              <a:t>, non-volatile memory...)</a:t>
            </a:r>
          </a:p>
          <a:p>
            <a:r>
              <a:rPr lang="en-US" altLang="zh-CN" dirty="0" smtClean="0"/>
              <a:t>Week 4: 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 OS design</a:t>
            </a:r>
            <a:endParaRPr lang="en-US" altLang="zh-CN" dirty="0" smtClean="0"/>
          </a:p>
          <a:p>
            <a:r>
              <a:rPr lang="en-US" altLang="zh-CN" dirty="0" smtClean="0"/>
              <a:t>Week 5-6: </a:t>
            </a:r>
            <a:r>
              <a:rPr lang="en-US" altLang="zh-CN" dirty="0" smtClean="0"/>
              <a:t>Real-time OS &amp; scheduling</a:t>
            </a:r>
            <a:endParaRPr lang="en-US" altLang="zh-CN" dirty="0" smtClean="0"/>
          </a:p>
          <a:p>
            <a:r>
              <a:rPr lang="en-US" altLang="zh-CN" dirty="0" smtClean="0"/>
              <a:t>Week 7: Case studies: Linux &amp; Android</a:t>
            </a:r>
          </a:p>
          <a:p>
            <a:r>
              <a:rPr lang="en-US" altLang="zh-CN" dirty="0" smtClean="0"/>
              <a:t>Week 8-9: OS &amp; SW Security</a:t>
            </a:r>
            <a:endParaRPr lang="en-US" altLang="zh-CN" dirty="0" smtClean="0"/>
          </a:p>
          <a:p>
            <a:r>
              <a:rPr lang="en-US" altLang="zh-CN" smtClean="0"/>
              <a:t>Week 10-12</a:t>
            </a:r>
            <a:r>
              <a:rPr lang="en-US" altLang="zh-CN" dirty="0" smtClean="0"/>
              <a:t>: Advanced research topics: Deterministic Multithreading, transactional memory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D978C06-32B1-4639-9A88-C54F2C95C6FE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55600"/>
            <a:ext cx="8482012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Computer Software: Applications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2128838"/>
            <a:ext cx="8305800" cy="3976687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Application Software (Software Tools)</a:t>
            </a:r>
            <a:r>
              <a:rPr lang="en-US" altLang="zh-CN" sz="280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Word processors (Microsoft Word, WordPerfect, ...)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Spreadsheet programs (Excel, Lotus1-2-3, ...)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Computer games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Communication software (email, chat, web browser…)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Telecommunication software (VOIP, …)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Integrated programming environments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User mode / kernel mode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charset="-122"/>
              </a:rPr>
              <a:t>Most application software runs in user mode. Applications have access to a subset of the instruction set that does not include most direct hardware access</a:t>
            </a:r>
          </a:p>
          <a:p>
            <a:r>
              <a:rPr lang="en-US" altLang="zh-CN" sz="2400" smtClean="0">
                <a:ea typeface="宋体" charset="-122"/>
              </a:rPr>
              <a:t>Operating systems run in kernel mode (supervisor mode) and have access to the complete instruction set, including the instructions used to directly manage the hardware</a:t>
            </a:r>
          </a:p>
          <a:p>
            <a:r>
              <a:rPr lang="en-US" altLang="zh-CN" sz="2400" smtClean="0">
                <a:ea typeface="宋体" charset="-122"/>
              </a:rPr>
              <a:t>Application software running in user mode can used system calls to access hardware managed by the Operating System</a:t>
            </a:r>
          </a:p>
          <a:p>
            <a:r>
              <a:rPr lang="en-US" altLang="zh-CN" sz="2400" smtClean="0">
                <a:ea typeface="宋体" charset="-122"/>
              </a:rPr>
              <a:t>User mode programs may perform duties for the OS</a:t>
            </a:r>
            <a:endParaRPr lang="en-CA" altLang="zh-CN" sz="2400" smtClean="0">
              <a:ea typeface="宋体" charset="-122"/>
            </a:endParaRP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99FF9AA-8E67-4627-BE4B-0E548592F7DC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Modes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355600" y="62484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680200" y="6248400"/>
            <a:ext cx="1905000" cy="457200"/>
          </a:xfrm>
          <a:noFill/>
        </p:spPr>
        <p:txBody>
          <a:bodyPr/>
          <a:lstStyle/>
          <a:p>
            <a:fld id="{4A2CD478-E1F7-4550-9C0C-EAEA4F66ECB4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293938" y="2786063"/>
            <a:ext cx="4078287" cy="508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Applications</a:t>
            </a:r>
            <a:endParaRPr lang="en-CA" altLang="zh-CN">
              <a:ea typeface="宋体" charset="-122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2300288" y="3287713"/>
            <a:ext cx="4078287" cy="508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Application interface (system libraries)</a:t>
            </a:r>
            <a:endParaRPr lang="en-CA" altLang="zh-CN">
              <a:ea typeface="宋体" charset="-122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2293938" y="3787775"/>
            <a:ext cx="4078287" cy="508000"/>
          </a:xfrm>
          <a:prstGeom prst="rect">
            <a:avLst/>
          </a:prstGeom>
          <a:solidFill>
            <a:srgbClr val="00B05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Operating System</a:t>
            </a:r>
            <a:endParaRPr lang="en-CA" altLang="zh-CN">
              <a:ea typeface="宋体" charset="-122"/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2300288" y="4289425"/>
            <a:ext cx="4078287" cy="508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Hardware</a:t>
            </a:r>
            <a:endParaRPr lang="en-CA" altLang="zh-CN">
              <a:ea typeface="宋体" charset="-122"/>
            </a:endParaRPr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6764338" y="3090863"/>
            <a:ext cx="168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USER MODE</a:t>
            </a:r>
            <a:endParaRPr lang="en-CA" altLang="zh-CN">
              <a:ea typeface="宋体" charset="-122"/>
            </a:endParaRP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6748463" y="3875088"/>
            <a:ext cx="204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KERNEL MODE</a:t>
            </a:r>
            <a:endParaRPr lang="en-CA" altLang="zh-CN">
              <a:ea typeface="宋体" charset="-122"/>
            </a:endParaRPr>
          </a:p>
        </p:txBody>
      </p:sp>
      <p:sp>
        <p:nvSpPr>
          <p:cNvPr id="44043" name="Right Brace 12"/>
          <p:cNvSpPr>
            <a:spLocks/>
          </p:cNvSpPr>
          <p:nvPr/>
        </p:nvSpPr>
        <p:spPr bwMode="auto">
          <a:xfrm>
            <a:off x="6545263" y="3832225"/>
            <a:ext cx="261937" cy="434975"/>
          </a:xfrm>
          <a:prstGeom prst="rightBrace">
            <a:avLst>
              <a:gd name="adj1" fmla="val 8303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44044" name="Right Brace 13"/>
          <p:cNvSpPr>
            <a:spLocks/>
          </p:cNvSpPr>
          <p:nvPr/>
        </p:nvSpPr>
        <p:spPr bwMode="auto">
          <a:xfrm>
            <a:off x="6516688" y="2844800"/>
            <a:ext cx="276225" cy="914400"/>
          </a:xfrm>
          <a:prstGeom prst="rightBrace">
            <a:avLst>
              <a:gd name="adj1" fmla="val 8322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44045" name="Left Brace 15"/>
          <p:cNvSpPr>
            <a:spLocks/>
          </p:cNvSpPr>
          <p:nvPr/>
        </p:nvSpPr>
        <p:spPr bwMode="auto">
          <a:xfrm>
            <a:off x="1871663" y="3208338"/>
            <a:ext cx="377825" cy="1117600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44046" name="TextBox 16"/>
          <p:cNvSpPr txBox="1">
            <a:spLocks noChangeArrowheads="1"/>
          </p:cNvSpPr>
          <p:nvPr/>
        </p:nvSpPr>
        <p:spPr bwMode="auto">
          <a:xfrm>
            <a:off x="304800" y="3273425"/>
            <a:ext cx="168433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KERNEL (OS) SERVICE PROCESSES</a:t>
            </a:r>
            <a:endParaRPr lang="en-CA" altLang="zh-CN">
              <a:ea typeface="宋体" charset="-122"/>
            </a:endParaRPr>
          </a:p>
        </p:txBody>
      </p:sp>
      <p:sp>
        <p:nvSpPr>
          <p:cNvPr id="44047" name="TextBox 17"/>
          <p:cNvSpPr txBox="1">
            <a:spLocks noChangeArrowheads="1"/>
          </p:cNvSpPr>
          <p:nvPr/>
        </p:nvSpPr>
        <p:spPr bwMode="auto">
          <a:xfrm>
            <a:off x="536575" y="5311775"/>
            <a:ext cx="7853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For some operating systems </a:t>
            </a:r>
            <a:r>
              <a:rPr lang="en-US" altLang="zh-CN" dirty="0" smtClean="0">
                <a:ea typeface="宋体" charset="-122"/>
              </a:rPr>
              <a:t>there may not be a separation between </a:t>
            </a:r>
            <a:r>
              <a:rPr lang="en-US" altLang="zh-CN" dirty="0">
                <a:ea typeface="宋体" charset="-122"/>
              </a:rPr>
              <a:t>kernel mode and user mode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</a:rPr>
              <a:t>embedded systems, interpreted systems)</a:t>
            </a:r>
            <a:endParaRPr lang="en-CA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822D24A-1C9B-4221-8500-C1640D39974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Memory Hierarchy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Different types of memory have different access speeds and costs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Faster access speed implies higher cost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Greater capacity often implies lower access speed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From fastest access to slowest access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Registers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Cache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Memory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Disk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Tapes </a:t>
            </a: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025B77A-1C32-4006-8ADA-866A2148C41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charset="-122"/>
              </a:rPr>
              <a:t>Basic computer configuration 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296988" y="2163763"/>
            <a:ext cx="2452687" cy="27781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354138" y="5219700"/>
            <a:ext cx="6249987" cy="2778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BUS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4051300" y="3070225"/>
            <a:ext cx="1065213" cy="7175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5591175" y="3021013"/>
            <a:ext cx="982663" cy="7413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853238" y="2093913"/>
            <a:ext cx="1181100" cy="787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devices</a:t>
            </a:r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4595813" y="3784600"/>
            <a:ext cx="0" cy="143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6111875" y="3773488"/>
            <a:ext cx="11113" cy="1423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7339013" y="4446588"/>
            <a:ext cx="0" cy="750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3" name="Rectangle 12"/>
          <p:cNvSpPr>
            <a:spLocks noChangeArrowheads="1"/>
          </p:cNvSpPr>
          <p:nvPr/>
        </p:nvSpPr>
        <p:spPr bwMode="auto">
          <a:xfrm>
            <a:off x="1597025" y="2881313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3484563" y="3021013"/>
            <a:ext cx="138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5" name="Rectangle 14"/>
          <p:cNvSpPr>
            <a:spLocks noChangeArrowheads="1"/>
          </p:cNvSpPr>
          <p:nvPr/>
        </p:nvSpPr>
        <p:spPr bwMode="auto">
          <a:xfrm>
            <a:off x="1598613" y="3429000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Arithmetic Unit</a:t>
            </a:r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3475038" y="3638550"/>
            <a:ext cx="138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7" name="Rectangle 16"/>
          <p:cNvSpPr>
            <a:spLocks noChangeArrowheads="1"/>
          </p:cNvSpPr>
          <p:nvPr/>
        </p:nvSpPr>
        <p:spPr bwMode="auto">
          <a:xfrm>
            <a:off x="1592263" y="3963988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Controller</a:t>
            </a:r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>
            <a:off x="3467100" y="4127500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3600450" y="3021013"/>
            <a:ext cx="11113" cy="2257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100" name="Rectangle 19"/>
          <p:cNvSpPr>
            <a:spLocks noChangeArrowheads="1"/>
          </p:cNvSpPr>
          <p:nvPr/>
        </p:nvSpPr>
        <p:spPr bwMode="auto">
          <a:xfrm>
            <a:off x="1589088" y="4435475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Cache</a:t>
            </a:r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3476625" y="4575175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6788150" y="3648075"/>
            <a:ext cx="1181100" cy="787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buffers</a:t>
            </a:r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7361238" y="2870200"/>
            <a:ext cx="0" cy="78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2C3C090-E32A-4C9B-A907-94A36EE24F51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Registers in CPU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ea typeface="宋体" charset="-122"/>
              </a:rPr>
              <a:t>Data registers</a:t>
            </a:r>
          </a:p>
          <a:p>
            <a:r>
              <a:rPr lang="en-US" altLang="zh-CN" sz="2800" smtClean="0">
                <a:ea typeface="宋体" charset="-122"/>
              </a:rPr>
              <a:t>Accumulator</a:t>
            </a:r>
          </a:p>
          <a:p>
            <a:r>
              <a:rPr lang="en-US" altLang="zh-CN" sz="2800" smtClean="0">
                <a:ea typeface="宋体" charset="-122"/>
              </a:rPr>
              <a:t>Address registers</a:t>
            </a:r>
          </a:p>
          <a:p>
            <a:r>
              <a:rPr lang="en-US" altLang="zh-CN" sz="2800" smtClean="0">
                <a:ea typeface="宋体" charset="-122"/>
              </a:rPr>
              <a:t>Control/Status registers</a:t>
            </a:r>
          </a:p>
          <a:p>
            <a:pPr lvl="1"/>
            <a:r>
              <a:rPr lang="en-US" altLang="zh-CN" sz="2400" smtClean="0">
                <a:ea typeface="宋体" charset="-122"/>
              </a:rPr>
              <a:t>Program counter</a:t>
            </a:r>
          </a:p>
          <a:p>
            <a:pPr lvl="1"/>
            <a:r>
              <a:rPr lang="en-US" altLang="zh-CN" sz="2400" smtClean="0">
                <a:ea typeface="宋体" charset="-122"/>
              </a:rPr>
              <a:t>Stack pointer</a:t>
            </a:r>
          </a:p>
          <a:p>
            <a:pPr lvl="1"/>
            <a:r>
              <a:rPr lang="en-US" altLang="zh-CN" sz="2400" smtClean="0">
                <a:ea typeface="宋体" charset="-122"/>
              </a:rPr>
              <a:t>Instruction register</a:t>
            </a:r>
          </a:p>
          <a:p>
            <a:pPr lvl="1"/>
            <a:r>
              <a:rPr lang="en-US" altLang="zh-CN" sz="2400" smtClean="0">
                <a:ea typeface="宋体" charset="-122"/>
              </a:rPr>
              <a:t>Status registers</a:t>
            </a:r>
          </a:p>
          <a:p>
            <a:r>
              <a:rPr lang="en-US" altLang="zh-CN" sz="2800" smtClean="0">
                <a:ea typeface="宋体" charset="-122"/>
              </a:rPr>
              <a:t>Index register (segment pointer, stack pointer)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BC9D2B1-FC6F-4A09-9862-0C11E5DC8D28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Controller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Fetch, Decode, Execute cycle (each instruction)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Fetch next instruction: Instruction contains op-code and possibly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Decode op-code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Execute op-code (using data if necessary)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Instructions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access data, moving it from memory (or disk or cache) to/from registers, and between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Complete arithmetic and logical manipulations of data in registers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7DA1E0F-0322-42EB-8C85-9F8D4B5004A9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Executing an instruction (1)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Examine program counter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Fetch</a:t>
            </a:r>
            <a:r>
              <a:rPr lang="en-US" altLang="zh-CN" sz="2800" dirty="0" smtClean="0">
                <a:ea typeface="宋体" charset="-122"/>
              </a:rPr>
              <a:t> instruction indicated by program counter</a:t>
            </a:r>
          </a:p>
          <a:p>
            <a:endParaRPr lang="en-US" altLang="zh-CN" sz="2800" dirty="0" smtClean="0">
              <a:ea typeface="宋体" charset="-122"/>
            </a:endParaRPr>
          </a:p>
          <a:p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Increment program counter to point at next instruction to be executed</a:t>
            </a:r>
          </a:p>
          <a:p>
            <a:r>
              <a:rPr lang="en-US" altLang="zh-CN" sz="2800" dirty="0" smtClean="0">
                <a:ea typeface="宋体" charset="-122"/>
              </a:rPr>
              <a:t>Place fetched instruction in instruction register</a:t>
            </a:r>
          </a:p>
          <a:p>
            <a:endParaRPr lang="en-US" altLang="zh-CN" sz="2800" dirty="0" smtClean="0">
              <a:ea typeface="宋体" charset="-122"/>
            </a:endParaRP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143000" y="2794000"/>
            <a:ext cx="5035550" cy="2286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 N binary digits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1177925" y="3216275"/>
            <a:ext cx="5057775" cy="347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Address(es) of data</a:t>
            </a: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6688138" y="2700338"/>
            <a:ext cx="107632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integer</a:t>
            </a:r>
          </a:p>
        </p:txBody>
      </p:sp>
      <p:sp>
        <p:nvSpPr>
          <p:cNvPr id="49161" name="Text Box 7"/>
          <p:cNvSpPr txBox="1">
            <a:spLocks noChangeArrowheads="1"/>
          </p:cNvSpPr>
          <p:nvPr/>
        </p:nvSpPr>
        <p:spPr bwMode="auto">
          <a:xfrm>
            <a:off x="6618288" y="3181350"/>
            <a:ext cx="11684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instruction</a:t>
            </a:r>
          </a:p>
        </p:txBody>
      </p:sp>
      <p:sp>
        <p:nvSpPr>
          <p:cNvPr id="49162" name="Rectangle 8"/>
          <p:cNvSpPr>
            <a:spLocks noChangeArrowheads="1"/>
          </p:cNvSpPr>
          <p:nvPr/>
        </p:nvSpPr>
        <p:spPr bwMode="auto">
          <a:xfrm>
            <a:off x="1154113" y="3216275"/>
            <a:ext cx="938212" cy="347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opcode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A5AA6CC-7822-46FF-8D7A-F93FADBFD312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Executing an instruction (2)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Decode the instruction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Determine what is to be done</a:t>
            </a:r>
          </a:p>
          <a:p>
            <a:r>
              <a:rPr lang="en-US" altLang="zh-CN" dirty="0" smtClean="0">
                <a:ea typeface="宋体" charset="-122"/>
              </a:rPr>
              <a:t>If needed, load address into an address register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041400" y="2341563"/>
            <a:ext cx="5057775" cy="347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Address(es) of data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481763" y="2306638"/>
            <a:ext cx="11684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instruction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017588" y="2341563"/>
            <a:ext cx="938212" cy="347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opcode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F6CF447-EF5E-43DC-BDB4-071B5524E44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Executing an instruction (3)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8475"/>
            <a:ext cx="8305800" cy="4451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Execute the instruction in the instruction register, may result in one or more of the following 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Fetch any data from memory (locations given in instruction) and place into the appropriate data registers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Place results from a data register or the accumulator into a memory location indicated in the instruction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Operate (arithmetic or logical operation) on data in data registers and save the result in the indicated register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Control the flow of the program (for example change the value in the program counter register)</a:t>
            </a:r>
          </a:p>
          <a:p>
            <a:pPr>
              <a:lnSpc>
                <a:spcPct val="80000"/>
              </a:lnSpc>
            </a:pP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53" y="1344057"/>
            <a:ext cx="8978747" cy="576182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Each project group should consist of 1-2 students</a:t>
            </a:r>
          </a:p>
          <a:p>
            <a:pPr lvl="1"/>
            <a:r>
              <a:rPr lang="en-US" altLang="zh-CN" dirty="0" smtClean="0"/>
              <a:t>I found that large teams often result in freeloaders that don’t contribute.</a:t>
            </a:r>
          </a:p>
          <a:p>
            <a:r>
              <a:rPr lang="en-US" altLang="zh-CN" dirty="0" smtClean="0"/>
              <a:t>These are suggested topics; you are free to propose your own topic, as long as I approve them</a:t>
            </a:r>
          </a:p>
          <a:p>
            <a:r>
              <a:rPr lang="en-US" altLang="zh-CN" dirty="0" smtClean="0"/>
              <a:t>Topics are classified into hard, medium or easy</a:t>
            </a:r>
          </a:p>
          <a:p>
            <a:pPr lvl="1"/>
            <a:r>
              <a:rPr lang="en-US" altLang="zh-CN" dirty="0" smtClean="0"/>
              <a:t>If you pick a hard topic, you do not need to finish the whole thing</a:t>
            </a:r>
          </a:p>
          <a:p>
            <a:pPr lvl="1"/>
            <a:r>
              <a:rPr lang="en-US" altLang="zh-CN" dirty="0" smtClean="0"/>
              <a:t>It is OK to do as much as you can, and explain why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 is too hard to finish</a:t>
            </a:r>
          </a:p>
          <a:p>
            <a:r>
              <a:rPr lang="en-US" altLang="zh-CN" dirty="0" smtClean="0"/>
              <a:t>Multiple groups can choose the same general topic, but the specific work details must be different</a:t>
            </a:r>
          </a:p>
          <a:p>
            <a:r>
              <a:rPr lang="en-US" altLang="zh-CN" dirty="0" smtClean="0"/>
              <a:t>All references listed here can be obtained with a quick web search. If you cannot find any of them, ask me and I will send to you.</a:t>
            </a:r>
          </a:p>
          <a:p>
            <a:r>
              <a:rPr lang="en-US" altLang="zh-CN" dirty="0" smtClean="0"/>
              <a:t>Email discussions are welcome. If more intensive interaction is needed, you can add my QQ: 59331972</a:t>
            </a:r>
          </a:p>
          <a:p>
            <a:r>
              <a:rPr lang="en-US" altLang="zh-CN" dirty="0" smtClean="0"/>
              <a:t>A 1-2 page proposal is due on </a:t>
            </a:r>
            <a:r>
              <a:rPr lang="en-US" altLang="zh-CN" dirty="0" smtClean="0">
                <a:solidFill>
                  <a:srgbClr val="FF0000"/>
                </a:solidFill>
              </a:rPr>
              <a:t>Oct 17 (Wed) </a:t>
            </a:r>
            <a:r>
              <a:rPr lang="en-US" altLang="zh-CN" dirty="0" smtClean="0"/>
              <a:t>by email to </a:t>
            </a:r>
            <a:r>
              <a:rPr lang="en-US" altLang="zh-CN" dirty="0" smtClean="0">
                <a:hlinkClick r:id="rId2"/>
              </a:rPr>
              <a:t>zgu@zju.edu.cn</a:t>
            </a:r>
            <a:r>
              <a:rPr lang="en-US" altLang="zh-CN" dirty="0" smtClean="0"/>
              <a:t>; I will give your feedback.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12712B2-7AA8-4921-B85A-A4D33C4EA9D9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Adding 2 numbers   (Z=X+Y)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points to instruction to load value at location X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 into the instruction register, decoded and executed to load the first number into data register A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is incremented and now points to an instruction to load value at location Y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 into the instruction register, decoded and executed to load the second number into data register B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is incremented and now points to an instruction to add the values in data register A and B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 into the instruction register, decoded and executed to add the two numbers and place the result in the accumulator register.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is incremented and now points to an instruction to place the value in the accumulator register into memory location Z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fetched, decoded and executed to place result in Z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smtClean="0">
                <a:ea typeface="宋体" charset="-122"/>
                <a:hlinkClick r:id="rId2" action="ppaction://hlinkfile"/>
              </a:rPr>
              <a:t>See animation</a:t>
            </a:r>
            <a:r>
              <a:rPr lang="en-US" altLang="zh-CN" sz="20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EFFB57B-2C7C-416B-8549-F3694AE470E9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Memory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Modern computers use several kinds of storage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3951288" y="3082925"/>
            <a:ext cx="1401762" cy="4492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1330325" y="3082925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1 nsec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6870700" y="3082925"/>
            <a:ext cx="12271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&lt; 1KB</a:t>
            </a: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3471863" y="3532188"/>
            <a:ext cx="2378075" cy="4048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Cache</a:t>
            </a:r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1330325" y="3494088"/>
            <a:ext cx="1181100" cy="449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1.5 nsec</a:t>
            </a:r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1330325" y="39433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6 nsec</a:t>
            </a: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6907213" y="34607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8 MByte</a:t>
            </a:r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2979738" y="3943350"/>
            <a:ext cx="3425825" cy="6223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 </a:t>
            </a:r>
          </a:p>
          <a:p>
            <a:r>
              <a:rPr lang="en-US" altLang="zh-CN">
                <a:ea typeface="宋体" charset="-122"/>
              </a:rPr>
              <a:t>( RAM  volatile. ROM  non volatile)</a:t>
            </a: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6916738" y="39433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10 GByte</a:t>
            </a: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2511425" y="5099050"/>
            <a:ext cx="4359275" cy="4603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53264" name="Rectangle 14"/>
          <p:cNvSpPr>
            <a:spLocks noChangeArrowheads="1"/>
          </p:cNvSpPr>
          <p:nvPr/>
        </p:nvSpPr>
        <p:spPr bwMode="auto">
          <a:xfrm>
            <a:off x="6970713" y="50990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3000 GByte</a:t>
            </a:r>
          </a:p>
        </p:txBody>
      </p:sp>
      <p:sp>
        <p:nvSpPr>
          <p:cNvPr id="53265" name="Rectangle 15"/>
          <p:cNvSpPr>
            <a:spLocks noChangeArrowheads="1"/>
          </p:cNvSpPr>
          <p:nvPr/>
        </p:nvSpPr>
        <p:spPr bwMode="auto">
          <a:xfrm>
            <a:off x="1184275" y="50990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5 msec</a:t>
            </a:r>
          </a:p>
        </p:txBody>
      </p:sp>
      <p:sp>
        <p:nvSpPr>
          <p:cNvPr id="53266" name="Rectangle 7"/>
          <p:cNvSpPr>
            <a:spLocks noChangeArrowheads="1"/>
          </p:cNvSpPr>
          <p:nvPr/>
        </p:nvSpPr>
        <p:spPr bwMode="auto">
          <a:xfrm>
            <a:off x="2690813" y="4567238"/>
            <a:ext cx="3913187" cy="5318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Flash Memory (non volatile, rewritable)</a:t>
            </a:r>
          </a:p>
        </p:txBody>
      </p:sp>
      <p:sp>
        <p:nvSpPr>
          <p:cNvPr id="53267" name="Rectangle 13"/>
          <p:cNvSpPr>
            <a:spLocks noChangeArrowheads="1"/>
          </p:cNvSpPr>
          <p:nvPr/>
        </p:nvSpPr>
        <p:spPr bwMode="auto">
          <a:xfrm>
            <a:off x="2046288" y="5559425"/>
            <a:ext cx="5226050" cy="4603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CD, DVD, USB memory stick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344407F-6AE7-4675-916D-7AA12C712921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Memory Hierarchy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917700"/>
            <a:ext cx="8502650" cy="4302125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As you go down the pyramid</a:t>
            </a:r>
          </a:p>
          <a:p>
            <a:pPr marL="1004888" lvl="1" indent="-533400" eaLnBrk="1" hangingPunct="1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zh-CN" sz="2400" dirty="0" smtClean="0">
                <a:ea typeface="宋体" charset="-122"/>
              </a:rPr>
              <a:t>Decreasing cost per bit, Increasing capacity</a:t>
            </a:r>
          </a:p>
          <a:p>
            <a:pPr marL="1004888" lvl="1" indent="-533400" eaLnBrk="1" hangingPunct="1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zh-CN" sz="2400" dirty="0" smtClean="0">
                <a:ea typeface="宋体" charset="-122"/>
              </a:rPr>
              <a:t>Increasing access time, Decreasing frequency of access</a:t>
            </a:r>
          </a:p>
          <a:p>
            <a:pPr marL="1004888" lvl="1" indent="-533400" eaLnBrk="1" hangingPunct="1">
              <a:lnSpc>
                <a:spcPct val="80000"/>
              </a:lnSpc>
            </a:pPr>
            <a:endParaRPr lang="en-US" altLang="zh-CN" sz="1100" dirty="0" smtClean="0">
              <a:ea typeface="宋体" charset="-122"/>
            </a:endParaRPr>
          </a:p>
          <a:p>
            <a:pPr marL="1004888" lvl="1" indent="-533400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Note that the fastest memory, sometimes referred to as </a:t>
            </a:r>
            <a:r>
              <a:rPr lang="en-US" altLang="zh-CN" sz="2400" b="1" dirty="0" smtClean="0">
                <a:ea typeface="宋体" charset="-122"/>
              </a:rPr>
              <a:t>primary memory</a:t>
            </a:r>
            <a:r>
              <a:rPr lang="en-US" altLang="zh-CN" sz="2400" dirty="0" smtClean="0">
                <a:ea typeface="宋体" charset="-122"/>
              </a:rPr>
              <a:t>, is usually </a:t>
            </a:r>
            <a:r>
              <a:rPr lang="en-US" altLang="zh-CN" sz="2400" b="1" dirty="0" smtClean="0">
                <a:ea typeface="宋体" charset="-122"/>
              </a:rPr>
              <a:t>volatile</a:t>
            </a:r>
            <a:r>
              <a:rPr lang="en-US" altLang="zh-CN" sz="2400" dirty="0" smtClean="0">
                <a:ea typeface="宋体" charset="-122"/>
              </a:rPr>
              <a:t> (register, cache, main memory) </a:t>
            </a:r>
          </a:p>
          <a:p>
            <a:pPr marL="1004888" lvl="1" indent="-533400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Non-volatile (continues to store information when the power is off) memory is usually slower. Referred to as </a:t>
            </a:r>
            <a:r>
              <a:rPr lang="en-US" altLang="zh-CN" sz="2400" b="1" dirty="0" smtClean="0">
                <a:ea typeface="宋体" charset="-122"/>
              </a:rPr>
              <a:t>secondary</a:t>
            </a:r>
            <a:r>
              <a:rPr lang="en-US" altLang="zh-CN" sz="2400" dirty="0" smtClean="0">
                <a:ea typeface="宋体" charset="-122"/>
              </a:rPr>
              <a:t> or </a:t>
            </a:r>
            <a:r>
              <a:rPr lang="en-US" altLang="zh-CN" sz="2400" b="1" dirty="0" smtClean="0">
                <a:ea typeface="宋体" charset="-122"/>
              </a:rPr>
              <a:t>auxiliary memory</a:t>
            </a:r>
            <a:r>
              <a:rPr lang="en-US" altLang="zh-CN" sz="2400" dirty="0" smtClean="0">
                <a:ea typeface="宋体" charset="-122"/>
              </a:rPr>
              <a:t>. Examples flash memory (flash that holds the BIOS, or removable flash), internal and external hard drives, CD, tape, …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EFEE4DF-6595-4863-98FE-DE068C2059AC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Registers and cache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Parts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Register access speed comparable to CPU clock speed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Cache memory may be as fast or as much as several times slower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Usually 64x64 for 64-bit machine,  32x32 for 32-bit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Usually &lt; 1 Kbyte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Cache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As much as 8Mbytes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4604D3E-E9BB-4405-8C41-B378CBBFD21F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Concept of Cache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Provide memory on the CPU that is slower that the registers, cheaper and larger than registers, but can be accessed much faster than main memory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The next few instructions, and data that will be needed will be loaded into cache in anticipation of faster access by the processor.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AE684DE5-2520-4DC6-9AAC-2CD8EC5FF1FA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Cache and main memory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135063" y="2338388"/>
            <a:ext cx="2255837" cy="30321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585913" y="3416300"/>
            <a:ext cx="1319212" cy="4270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1585913" y="4386263"/>
            <a:ext cx="1319212" cy="4286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Cache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4583113" y="3416300"/>
            <a:ext cx="2836862" cy="9699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933575" y="3843338"/>
            <a:ext cx="0" cy="542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2522538" y="3843338"/>
            <a:ext cx="0" cy="542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V="1">
            <a:off x="2905125" y="3668713"/>
            <a:ext cx="1677988" cy="868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2905125" y="3843338"/>
            <a:ext cx="1677988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EC86DC7-F948-4C14-92AC-61499E64CF5E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Using Cache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917700"/>
            <a:ext cx="84836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Instructions (and data) are generally moved from main memory to cache in blocks; one such block  (N bytes of memory) is called a cache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Cache has a series of slots, each N byes long, and can hold a copy of one cache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main memory can contain many more cache lines than there are slots in the cache.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Each time a copy of a new cache line is loaded into a cache slot, the original content of that slot is overwritten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CC18BDC-225D-499C-96F2-5156389743D4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Cache design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Cache size and Cache line size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Determined to optimize access time 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Mapping function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Which cache lines may be loaded into which cache slots</a:t>
            </a:r>
          </a:p>
          <a:p>
            <a:pPr lvl="2" eaLnBrk="1" hangingPunct="1"/>
            <a:r>
              <a:rPr lang="en-US" altLang="zh-CN" sz="2000" dirty="0" smtClean="0">
                <a:ea typeface="宋体" charset="-122"/>
              </a:rPr>
              <a:t>can any line go in any slot, or is there a mapping function to define rules governing which line can be place in which slot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Replacement algorithm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When is a cache line in a cache slot replaced by another cache line</a:t>
            </a:r>
          </a:p>
          <a:p>
            <a:pPr lvl="1" eaLnBrk="1" hangingPunct="1"/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8386E2E-822A-4DE1-8A77-506BAA55BDBA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Hit ratio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 hit occurs when a memory access finds its information in the cache.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 miss occurs when it is necessary to access the slower main memory (or lower level cache) to find the information.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The proportion of accesses that are hits is called the hit ratio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Consider an example,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Assume that any access to the cache takes .01</a:t>
            </a:r>
            <a:r>
              <a:rPr lang="el-GR" altLang="zh-CN" sz="2000" dirty="0" smtClean="0"/>
              <a:t>μ</a:t>
            </a:r>
            <a:r>
              <a:rPr lang="en-US" altLang="zh-CN" sz="2000" dirty="0" smtClean="0">
                <a:ea typeface="宋体" charset="-122"/>
              </a:rPr>
              <a:t>s, any access to main memory takes 0.1</a:t>
            </a:r>
            <a:r>
              <a:rPr lang="el-GR" altLang="zh-CN" sz="2000" dirty="0" smtClean="0"/>
              <a:t>μ</a:t>
            </a:r>
            <a:r>
              <a:rPr lang="en-US" altLang="zh-CN" sz="2000" dirty="0" smtClean="0">
                <a:ea typeface="宋体" charset="-122"/>
              </a:rPr>
              <a:t>s (100 </a:t>
            </a:r>
            <a:r>
              <a:rPr lang="en-US" altLang="zh-CN" sz="2000" dirty="0" err="1" smtClean="0">
                <a:ea typeface="宋体" charset="-122"/>
              </a:rPr>
              <a:t>nsec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Any instruction or piece of data not in cache will have to be accessed in main memory and moved to cache before being accessed (0.1+0.01)</a:t>
            </a:r>
            <a:r>
              <a:rPr lang="el-GR" altLang="zh-CN" sz="2000" dirty="0" smtClean="0"/>
              <a:t>μ</a:t>
            </a:r>
            <a:r>
              <a:rPr lang="en-US" altLang="zh-CN" sz="2000" dirty="0" smtClean="0">
                <a:ea typeface="宋体" charset="-122"/>
              </a:rPr>
              <a:t>s</a:t>
            </a:r>
            <a:endParaRPr lang="el-GR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For a hit ratio of x% what is the average memory access time?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charset="-122"/>
              </a:rPr>
              <a:t>0.01*x%+0.11*(1-x%)</a:t>
            </a:r>
            <a:endParaRPr lang="el-GR" altLang="zh-CN" sz="16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Hit ratio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62100" y="2039938"/>
          <a:ext cx="6096000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3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457200" y="6364288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364288"/>
            <a:ext cx="1905000" cy="457200"/>
          </a:xfrm>
          <a:noFill/>
        </p:spPr>
        <p:txBody>
          <a:bodyPr/>
          <a:lstStyle/>
          <a:p>
            <a:fld id="{0078538F-8439-424F-9158-5DC94CE3FA44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C5C82E5-025F-4C47-8664-B25521FA373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Hardware and Software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A </a:t>
            </a:r>
            <a:r>
              <a:rPr lang="en-US" altLang="zh-CN" sz="2800" b="1" smtClean="0">
                <a:ea typeface="宋体" charset="-122"/>
              </a:rPr>
              <a:t>computer</a:t>
            </a:r>
            <a:r>
              <a:rPr lang="en-US" altLang="zh-CN" sz="2800" smtClean="0">
                <a:ea typeface="宋体" charset="-122"/>
              </a:rPr>
              <a:t> is a machine designed to perform operations specified with a set of instructions called a </a:t>
            </a:r>
            <a:r>
              <a:rPr lang="en-US" altLang="zh-CN" sz="2800" b="1" smtClean="0">
                <a:ea typeface="宋体" charset="-122"/>
              </a:rPr>
              <a:t>program.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 smtClean="0">
                <a:ea typeface="宋体" charset="-122"/>
              </a:rPr>
              <a:t>Hardware</a:t>
            </a:r>
            <a:r>
              <a:rPr lang="en-US" altLang="zh-CN" sz="2800" smtClean="0">
                <a:ea typeface="宋体" charset="-122"/>
              </a:rPr>
              <a:t> refers to the computer equipment.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keyboard, mouse, terminal, hard disk, printer,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smtClean="0">
                <a:ea typeface="宋体" charset="-122"/>
              </a:rPr>
              <a:t>Software</a:t>
            </a:r>
            <a:r>
              <a:rPr lang="en-US" altLang="zh-CN" sz="2800" smtClean="0">
                <a:ea typeface="宋体" charset="-122"/>
              </a:rPr>
              <a:t> refers to the programs that describe the steps we want the computer to perform.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The software that manages the hardware and shares the hardware between different application programs is called the </a:t>
            </a:r>
            <a:r>
              <a:rPr lang="en-US" altLang="zh-CN" sz="2800" b="1" smtClean="0">
                <a:ea typeface="宋体" charset="-122"/>
              </a:rPr>
              <a:t>operating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87DD25E1-32AE-4FE4-A480-AD6DAE3B9234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Cache Line size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As cache line size increases from a single byte, the hit ratio will increase at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It is very likely that bytes near a needed byte will be accessed at about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But as cache line size increases the number of lines decreases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As cache line size increases past it’s optimal value then the hit ratio will begin to decrease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This happens when it becomes more probable that the next access will involve the cache line that was just removed, i.e., the useful cache line was kicked out prematurely.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Performance heavily depends on the application workload, mapping function and replacement algorithm, hence difficult to generalize.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DCF001C-6E57-4FF0-90E5-809E8FAFDA52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Effect of Line size (example)</a:t>
            </a:r>
          </a:p>
        </p:txBody>
      </p:sp>
      <p:pic>
        <p:nvPicPr>
          <p:cNvPr id="62469" name="Picture 6" descr="Nonam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2625" y="1920875"/>
            <a:ext cx="7789863" cy="4330700"/>
          </a:xfrm>
          <a:noFill/>
        </p:spPr>
      </p:pic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5635625" y="6073775"/>
            <a:ext cx="2570163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NOTE: MB/s = 1/nsec  * 1000</a:t>
            </a:r>
            <a:r>
              <a:rPr lang="en-US" altLang="zh-CN">
                <a:ea typeface="宋体" charset="-122"/>
              </a:rPr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9DBFB47-4CF2-426C-81A8-E6691B0F7EFE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79400"/>
            <a:ext cx="8628063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Cache specifications on common systems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Most modern CPUs have an on-chip cache called an L1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Many modern systems also have a 2</a:t>
            </a:r>
            <a:r>
              <a:rPr lang="en-US" altLang="zh-CN" sz="2800" baseline="30000" dirty="0" smtClean="0">
                <a:ea typeface="宋体" charset="-122"/>
              </a:rPr>
              <a:t>nd</a:t>
            </a:r>
            <a:r>
              <a:rPr lang="en-US" altLang="zh-CN" sz="2800" dirty="0" smtClean="0">
                <a:ea typeface="宋体" charset="-122"/>
              </a:rPr>
              <a:t> , and even 3</a:t>
            </a:r>
            <a:r>
              <a:rPr lang="en-US" altLang="zh-CN" sz="2800" baseline="30000" dirty="0" smtClean="0">
                <a:ea typeface="宋体" charset="-122"/>
              </a:rPr>
              <a:t>rd</a:t>
            </a:r>
            <a:r>
              <a:rPr lang="en-US" altLang="zh-CN" sz="2800" dirty="0" smtClean="0">
                <a:ea typeface="宋体" charset="-122"/>
              </a:rPr>
              <a:t> level of cache between the L1 cache and the main memory called the L2 (L3) cache.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L2 cache can be on-chip or off-chip (connected to the CPU via a bus)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L3 cache is typically off-chip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B277FF5-7E2D-449C-B92B-395724053A4F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Multiple levels of cache:  L2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1273175" y="2465388"/>
            <a:ext cx="3762375" cy="32750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5532438" y="2841625"/>
            <a:ext cx="2708275" cy="24193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701800" y="3263900"/>
            <a:ext cx="1470025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1701800" y="4051300"/>
            <a:ext cx="1470025" cy="5095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L1 cache </a:t>
            </a:r>
          </a:p>
          <a:p>
            <a:r>
              <a:rPr lang="en-US" altLang="zh-CN">
                <a:ea typeface="宋体" charset="-122"/>
              </a:rPr>
              <a:t>(data)</a:t>
            </a: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3552825" y="3263900"/>
            <a:ext cx="1274763" cy="5794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L1 cache</a:t>
            </a:r>
          </a:p>
          <a:p>
            <a:r>
              <a:rPr lang="en-US" altLang="zh-CN">
                <a:ea typeface="宋体" charset="-122"/>
              </a:rPr>
              <a:t>(instructions)</a:t>
            </a:r>
          </a:p>
        </p:txBody>
      </p:sp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2187575" y="4941888"/>
            <a:ext cx="2106613" cy="6365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L2 Cache</a:t>
            </a:r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 flipV="1">
            <a:off x="2187575" y="3668713"/>
            <a:ext cx="0" cy="382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>
            <a:off x="2454275" y="3668713"/>
            <a:ext cx="0" cy="382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 flipH="1">
            <a:off x="3171825" y="34163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3182938" y="35829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V="1">
            <a:off x="2454275" y="4560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2592388" y="4560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V="1">
            <a:off x="3714750" y="3843338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3854450" y="3843338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>
            <a:off x="4294188" y="4941888"/>
            <a:ext cx="1238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 flipH="1">
            <a:off x="4294188" y="5260975"/>
            <a:ext cx="1238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642938" y="2465388"/>
            <a:ext cx="3651250" cy="30797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</a:t>
            </a: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B48AF727-06AF-42A3-8058-81D77BCDC152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Multiple levels of cache: L3</a:t>
            </a: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5532438" y="2841625"/>
            <a:ext cx="2708275" cy="24193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 flipV="1">
            <a:off x="1381125" y="2909888"/>
            <a:ext cx="0" cy="160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88988" y="2684463"/>
            <a:ext cx="2036762" cy="1219200"/>
            <a:chOff x="1490743" y="2801359"/>
            <a:chExt cx="1586634" cy="973850"/>
          </a:xfrm>
        </p:grpSpPr>
        <p:sp>
          <p:nvSpPr>
            <p:cNvPr id="65569" name="Rectangle 6"/>
            <p:cNvSpPr>
              <a:spLocks noChangeArrowheads="1"/>
            </p:cNvSpPr>
            <p:nvPr/>
          </p:nvSpPr>
          <p:spPr bwMode="auto">
            <a:xfrm>
              <a:off x="1490743" y="2801359"/>
              <a:ext cx="746177" cy="17032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registers</a:t>
              </a:r>
            </a:p>
          </p:txBody>
        </p:sp>
        <p:sp>
          <p:nvSpPr>
            <p:cNvPr id="65570" name="Rectangle 7"/>
            <p:cNvSpPr>
              <a:spLocks noChangeArrowheads="1"/>
            </p:cNvSpPr>
            <p:nvPr/>
          </p:nvSpPr>
          <p:spPr bwMode="auto">
            <a:xfrm>
              <a:off x="1490743" y="3132655"/>
              <a:ext cx="746177" cy="21440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 </a:t>
              </a:r>
            </a:p>
            <a:p>
              <a:r>
                <a:rPr lang="en-US" altLang="zh-CN" sz="800">
                  <a:ea typeface="宋体" charset="-122"/>
                </a:rPr>
                <a:t>(data)</a:t>
              </a:r>
            </a:p>
          </p:txBody>
        </p:sp>
        <p:sp>
          <p:nvSpPr>
            <p:cNvPr id="65571" name="Rectangle 8"/>
            <p:cNvSpPr>
              <a:spLocks noChangeArrowheads="1"/>
            </p:cNvSpPr>
            <p:nvPr/>
          </p:nvSpPr>
          <p:spPr bwMode="auto">
            <a:xfrm>
              <a:off x="2430314" y="2801359"/>
              <a:ext cx="647063" cy="2437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</a:t>
              </a:r>
            </a:p>
            <a:p>
              <a:r>
                <a:rPr lang="en-US" altLang="zh-CN" sz="800">
                  <a:ea typeface="宋体" charset="-122"/>
                </a:rPr>
                <a:t>(instructions)</a:t>
              </a:r>
            </a:p>
          </p:txBody>
        </p:sp>
        <p:sp>
          <p:nvSpPr>
            <p:cNvPr id="65572" name="Rectangle 9"/>
            <p:cNvSpPr>
              <a:spLocks noChangeArrowheads="1"/>
            </p:cNvSpPr>
            <p:nvPr/>
          </p:nvSpPr>
          <p:spPr bwMode="auto">
            <a:xfrm>
              <a:off x="1737320" y="3507367"/>
              <a:ext cx="1069306" cy="26784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L2 Cache</a:t>
              </a:r>
            </a:p>
          </p:txBody>
        </p:sp>
        <p:sp>
          <p:nvSpPr>
            <p:cNvPr id="65573" name="Line 11"/>
            <p:cNvSpPr>
              <a:spLocks noChangeShapeType="1"/>
            </p:cNvSpPr>
            <p:nvPr/>
          </p:nvSpPr>
          <p:spPr bwMode="auto">
            <a:xfrm>
              <a:off x="1872696" y="2971683"/>
              <a:ext cx="0" cy="160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12"/>
            <p:cNvSpPr>
              <a:spLocks noChangeShapeType="1"/>
            </p:cNvSpPr>
            <p:nvPr/>
          </p:nvSpPr>
          <p:spPr bwMode="auto">
            <a:xfrm flipH="1">
              <a:off x="2236920" y="2865481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Line 13"/>
            <p:cNvSpPr>
              <a:spLocks noChangeShapeType="1"/>
            </p:cNvSpPr>
            <p:nvPr/>
          </p:nvSpPr>
          <p:spPr bwMode="auto">
            <a:xfrm>
              <a:off x="2242561" y="2935614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6" name="Line 14"/>
            <p:cNvSpPr>
              <a:spLocks noChangeShapeType="1"/>
            </p:cNvSpPr>
            <p:nvPr/>
          </p:nvSpPr>
          <p:spPr bwMode="auto">
            <a:xfrm flipV="1">
              <a:off x="1872696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Line 15"/>
            <p:cNvSpPr>
              <a:spLocks noChangeShapeType="1"/>
            </p:cNvSpPr>
            <p:nvPr/>
          </p:nvSpPr>
          <p:spPr bwMode="auto">
            <a:xfrm>
              <a:off x="1942801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8" name="Line 16"/>
            <p:cNvSpPr>
              <a:spLocks noChangeShapeType="1"/>
            </p:cNvSpPr>
            <p:nvPr/>
          </p:nvSpPr>
          <p:spPr bwMode="auto">
            <a:xfrm flipV="1">
              <a:off x="2512506" y="3045156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9" name="Line 17"/>
            <p:cNvSpPr>
              <a:spLocks noChangeShapeType="1"/>
            </p:cNvSpPr>
            <p:nvPr/>
          </p:nvSpPr>
          <p:spPr bwMode="auto">
            <a:xfrm>
              <a:off x="2583417" y="3045156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5" name="Line 18"/>
          <p:cNvSpPr>
            <a:spLocks noChangeShapeType="1"/>
          </p:cNvSpPr>
          <p:nvPr/>
        </p:nvSpPr>
        <p:spPr bwMode="auto">
          <a:xfrm>
            <a:off x="4092575" y="4941888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9"/>
          <p:cNvSpPr>
            <a:spLocks noChangeShapeType="1"/>
          </p:cNvSpPr>
          <p:nvPr/>
        </p:nvSpPr>
        <p:spPr bwMode="auto">
          <a:xfrm flipH="1" flipV="1">
            <a:off x="4092575" y="5143500"/>
            <a:ext cx="14398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81063" y="4146550"/>
            <a:ext cx="2046287" cy="1246188"/>
            <a:chOff x="1484171" y="2780319"/>
            <a:chExt cx="1593206" cy="994890"/>
          </a:xfrm>
        </p:grpSpPr>
        <p:sp>
          <p:nvSpPr>
            <p:cNvPr id="65558" name="Rectangle 6"/>
            <p:cNvSpPr>
              <a:spLocks noChangeArrowheads="1"/>
            </p:cNvSpPr>
            <p:nvPr/>
          </p:nvSpPr>
          <p:spPr bwMode="auto">
            <a:xfrm>
              <a:off x="1484171" y="2780319"/>
              <a:ext cx="746177" cy="17032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registers</a:t>
              </a:r>
            </a:p>
          </p:txBody>
        </p:sp>
        <p:sp>
          <p:nvSpPr>
            <p:cNvPr id="65559" name="Rectangle 7"/>
            <p:cNvSpPr>
              <a:spLocks noChangeArrowheads="1"/>
            </p:cNvSpPr>
            <p:nvPr/>
          </p:nvSpPr>
          <p:spPr bwMode="auto">
            <a:xfrm>
              <a:off x="1490743" y="3132655"/>
              <a:ext cx="746177" cy="21440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 </a:t>
              </a:r>
            </a:p>
            <a:p>
              <a:r>
                <a:rPr lang="en-US" altLang="zh-CN" sz="800">
                  <a:ea typeface="宋体" charset="-122"/>
                </a:rPr>
                <a:t>(data)</a:t>
              </a:r>
            </a:p>
          </p:txBody>
        </p:sp>
        <p:sp>
          <p:nvSpPr>
            <p:cNvPr id="65560" name="Rectangle 8"/>
            <p:cNvSpPr>
              <a:spLocks noChangeArrowheads="1"/>
            </p:cNvSpPr>
            <p:nvPr/>
          </p:nvSpPr>
          <p:spPr bwMode="auto">
            <a:xfrm>
              <a:off x="2430314" y="2801359"/>
              <a:ext cx="647063" cy="2437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</a:t>
              </a:r>
            </a:p>
            <a:p>
              <a:r>
                <a:rPr lang="en-US" altLang="zh-CN" sz="800">
                  <a:ea typeface="宋体" charset="-122"/>
                </a:rPr>
                <a:t>(instructions)</a:t>
              </a:r>
            </a:p>
          </p:txBody>
        </p:sp>
        <p:sp>
          <p:nvSpPr>
            <p:cNvPr id="65561" name="Rectangle 9"/>
            <p:cNvSpPr>
              <a:spLocks noChangeArrowheads="1"/>
            </p:cNvSpPr>
            <p:nvPr/>
          </p:nvSpPr>
          <p:spPr bwMode="auto">
            <a:xfrm>
              <a:off x="1737320" y="3507367"/>
              <a:ext cx="1069306" cy="26784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L2 Cache</a:t>
              </a:r>
            </a:p>
          </p:txBody>
        </p:sp>
        <p:sp>
          <p:nvSpPr>
            <p:cNvPr id="65562" name="Line 11"/>
            <p:cNvSpPr>
              <a:spLocks noChangeShapeType="1"/>
            </p:cNvSpPr>
            <p:nvPr/>
          </p:nvSpPr>
          <p:spPr bwMode="auto">
            <a:xfrm>
              <a:off x="1872696" y="2971683"/>
              <a:ext cx="0" cy="160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Line 12"/>
            <p:cNvSpPr>
              <a:spLocks noChangeShapeType="1"/>
            </p:cNvSpPr>
            <p:nvPr/>
          </p:nvSpPr>
          <p:spPr bwMode="auto">
            <a:xfrm flipH="1">
              <a:off x="2236920" y="2865481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13"/>
            <p:cNvSpPr>
              <a:spLocks noChangeShapeType="1"/>
            </p:cNvSpPr>
            <p:nvPr/>
          </p:nvSpPr>
          <p:spPr bwMode="auto">
            <a:xfrm>
              <a:off x="2242561" y="2935614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14"/>
            <p:cNvSpPr>
              <a:spLocks noChangeShapeType="1"/>
            </p:cNvSpPr>
            <p:nvPr/>
          </p:nvSpPr>
          <p:spPr bwMode="auto">
            <a:xfrm flipV="1">
              <a:off x="1872696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15"/>
            <p:cNvSpPr>
              <a:spLocks noChangeShapeType="1"/>
            </p:cNvSpPr>
            <p:nvPr/>
          </p:nvSpPr>
          <p:spPr bwMode="auto">
            <a:xfrm>
              <a:off x="1942801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16"/>
            <p:cNvSpPr>
              <a:spLocks noChangeShapeType="1"/>
            </p:cNvSpPr>
            <p:nvPr/>
          </p:nvSpPr>
          <p:spPr bwMode="auto">
            <a:xfrm flipV="1">
              <a:off x="2512506" y="3045154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17"/>
            <p:cNvSpPr>
              <a:spLocks noChangeShapeType="1"/>
            </p:cNvSpPr>
            <p:nvPr/>
          </p:nvSpPr>
          <p:spPr bwMode="auto">
            <a:xfrm>
              <a:off x="2583417" y="3045156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65548" name="Straight Connector 36"/>
          <p:cNvCxnSpPr>
            <a:cxnSpLocks noChangeShapeType="1"/>
          </p:cNvCxnSpPr>
          <p:nvPr/>
        </p:nvCxnSpPr>
        <p:spPr bwMode="auto">
          <a:xfrm rot="5400000">
            <a:off x="1711325" y="4070350"/>
            <a:ext cx="3079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9" name="Line 10"/>
          <p:cNvSpPr>
            <a:spLocks noChangeShapeType="1"/>
          </p:cNvSpPr>
          <p:nvPr/>
        </p:nvSpPr>
        <p:spPr bwMode="auto">
          <a:xfrm flipV="1">
            <a:off x="1533525" y="4348163"/>
            <a:ext cx="0" cy="160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Rectangle 38"/>
          <p:cNvSpPr>
            <a:spLocks noChangeArrowheads="1"/>
          </p:cNvSpPr>
          <p:nvPr/>
        </p:nvSpPr>
        <p:spPr bwMode="auto">
          <a:xfrm>
            <a:off x="3454400" y="2765425"/>
            <a:ext cx="638175" cy="2627313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L3</a:t>
            </a:r>
          </a:p>
          <a:p>
            <a:r>
              <a:rPr lang="en-US" altLang="zh-CN">
                <a:ea typeface="宋体" charset="-122"/>
              </a:rPr>
              <a:t>cache</a:t>
            </a:r>
            <a:endParaRPr lang="en-CA" altLang="zh-CN">
              <a:ea typeface="宋体" charset="-122"/>
            </a:endParaRPr>
          </a:p>
        </p:txBody>
      </p:sp>
      <p:cxnSp>
        <p:nvCxnSpPr>
          <p:cNvPr id="65551" name="Straight Arrow Connector 40"/>
          <p:cNvCxnSpPr>
            <a:cxnSpLocks noChangeShapeType="1"/>
          </p:cNvCxnSpPr>
          <p:nvPr/>
        </p:nvCxnSpPr>
        <p:spPr bwMode="auto">
          <a:xfrm>
            <a:off x="2478088" y="3625850"/>
            <a:ext cx="97631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2" name="Straight Arrow Connector 42"/>
          <p:cNvCxnSpPr>
            <a:cxnSpLocks noChangeShapeType="1"/>
          </p:cNvCxnSpPr>
          <p:nvPr/>
        </p:nvCxnSpPr>
        <p:spPr bwMode="auto">
          <a:xfrm rot="10800000">
            <a:off x="2478088" y="3816350"/>
            <a:ext cx="97631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3" name="Straight Arrow Connector 44"/>
          <p:cNvCxnSpPr>
            <a:cxnSpLocks noChangeShapeType="1"/>
          </p:cNvCxnSpPr>
          <p:nvPr/>
        </p:nvCxnSpPr>
        <p:spPr bwMode="auto">
          <a:xfrm>
            <a:off x="2579688" y="5143500"/>
            <a:ext cx="87471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4" name="Straight Arrow Connector 46"/>
          <p:cNvCxnSpPr>
            <a:cxnSpLocks noChangeShapeType="1"/>
          </p:cNvCxnSpPr>
          <p:nvPr/>
        </p:nvCxnSpPr>
        <p:spPr bwMode="auto">
          <a:xfrm rot="10800000">
            <a:off x="2579688" y="5281613"/>
            <a:ext cx="8747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5" name="Straight Connector 49"/>
          <p:cNvCxnSpPr>
            <a:cxnSpLocks noChangeShapeType="1"/>
          </p:cNvCxnSpPr>
          <p:nvPr/>
        </p:nvCxnSpPr>
        <p:spPr bwMode="auto">
          <a:xfrm flipV="1">
            <a:off x="642938" y="4016375"/>
            <a:ext cx="26082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6" name="TextBox 51"/>
          <p:cNvSpPr txBox="1">
            <a:spLocks noChangeArrowheads="1"/>
          </p:cNvSpPr>
          <p:nvPr/>
        </p:nvSpPr>
        <p:spPr bwMode="auto">
          <a:xfrm>
            <a:off x="2376488" y="30988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core1</a:t>
            </a:r>
            <a:endParaRPr lang="en-CA" altLang="zh-CN">
              <a:ea typeface="宋体" charset="-122"/>
            </a:endParaRPr>
          </a:p>
        </p:txBody>
      </p:sp>
      <p:sp>
        <p:nvSpPr>
          <p:cNvPr id="65557" name="TextBox 52"/>
          <p:cNvSpPr txBox="1">
            <a:spLocks noChangeArrowheads="1"/>
          </p:cNvSpPr>
          <p:nvPr/>
        </p:nvSpPr>
        <p:spPr bwMode="auto">
          <a:xfrm>
            <a:off x="2389188" y="45720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core2</a:t>
            </a:r>
            <a:endParaRPr lang="en-CA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Modern Cache Architectures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8FA76970-3CBB-460B-BE30-2F250D4FB53B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pic>
        <p:nvPicPr>
          <p:cNvPr id="66565" name="Content Placeholder 8" descr="No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225675"/>
            <a:ext cx="4476750" cy="1228725"/>
          </a:xfrm>
        </p:spPr>
      </p:pic>
      <p:sp>
        <p:nvSpPr>
          <p:cNvPr id="66566" name="TextBox 9"/>
          <p:cNvSpPr txBox="1">
            <a:spLocks noChangeArrowheads="1"/>
          </p:cNvSpPr>
          <p:nvPr/>
        </p:nvSpPr>
        <p:spPr bwMode="auto">
          <a:xfrm>
            <a:off x="862013" y="3454400"/>
            <a:ext cx="5248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Core 2 Duo    Core2 Quad   </a:t>
            </a:r>
          </a:p>
        </p:txBody>
      </p:sp>
      <p:pic>
        <p:nvPicPr>
          <p:cNvPr id="66567" name="Picture 10" descr="Nona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3886200"/>
            <a:ext cx="4514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TextBox 11"/>
          <p:cNvSpPr txBox="1">
            <a:spLocks noChangeArrowheads="1"/>
          </p:cNvSpPr>
          <p:nvPr/>
        </p:nvSpPr>
        <p:spPr bwMode="auto">
          <a:xfrm>
            <a:off x="935038" y="5181600"/>
            <a:ext cx="4310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Nehalem (i5, i7)      AMD K10 (Phenom 9)</a:t>
            </a:r>
            <a:endParaRPr lang="en-CA" altLang="zh-CN">
              <a:ea typeface="宋体" charset="-122"/>
            </a:endParaRPr>
          </a:p>
        </p:txBody>
      </p:sp>
      <p:sp>
        <p:nvSpPr>
          <p:cNvPr id="66569" name="TextBox 12"/>
          <p:cNvSpPr txBox="1">
            <a:spLocks noChangeArrowheads="1"/>
          </p:cNvSpPr>
          <p:nvPr/>
        </p:nvSpPr>
        <p:spPr bwMode="auto">
          <a:xfrm>
            <a:off x="5421313" y="2959100"/>
            <a:ext cx="33464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Shared cache requires more complicated cache controller</a:t>
            </a:r>
          </a:p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Individual caches are more difficult to keep </a:t>
            </a:r>
            <a:r>
              <a:rPr lang="en-US" altLang="zh-CN" sz="2000" dirty="0" smtClean="0">
                <a:ea typeface="宋体" charset="-122"/>
              </a:rPr>
              <a:t>coherent (properly synchronized)</a:t>
            </a:r>
            <a:endParaRPr lang="en-CA" altLang="zh-CN" sz="2000" dirty="0">
              <a:ea typeface="宋体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738313" y="5600700"/>
            <a:ext cx="334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On-chip L1 caches are omitted from the figure</a:t>
            </a:r>
            <a:endParaRPr lang="en-CA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Memory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Main memory is typically DRAM (Dynamic Random Access Memory)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Cache is typically SRAM (Static Random Access Memory)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Smaller and faster than DRAM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Both are volatile: contents lost when power is turned off</a:t>
            </a:r>
          </a:p>
          <a:p>
            <a:pPr eaLnBrk="1" hangingPunct="1"/>
            <a:endParaRPr lang="en-CA" altLang="zh-CN" dirty="0" smtClean="0">
              <a:ea typeface="宋体" charset="-122"/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D0C0CBA-B9AD-48DE-91DA-E7DE9FC7B4BC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Disk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Hard disk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CD, DVD, </a:t>
            </a:r>
            <a:r>
              <a:rPr lang="en-US" altLang="zh-CN" dirty="0" err="1" smtClean="0">
                <a:ea typeface="宋体" charset="-122"/>
              </a:rPr>
              <a:t>Blu</a:t>
            </a:r>
            <a:r>
              <a:rPr lang="en-US" altLang="zh-CN" dirty="0" smtClean="0">
                <a:ea typeface="宋体" charset="-122"/>
              </a:rPr>
              <a:t>-Ray</a:t>
            </a: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Disk storage is much cheaper that memory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(3GB memory  or 2000GB disk about the same cost)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Access time for disk is at least one order of magnitude slower than for memory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385E6F6-D054-41CB-9CD9-79A9F796048F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Input / Output 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Reading or writing data from a peripheral device is not simple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Each device has its own controller (hardware)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Each device is managed by a device driver (software to use the controller)</a:t>
            </a:r>
          </a:p>
          <a:p>
            <a:pPr lvl="2" eaLnBrk="1" hangingPunct="1"/>
            <a:r>
              <a:rPr lang="en-US" altLang="zh-CN" sz="2000" dirty="0" smtClean="0">
                <a:ea typeface="宋体" charset="-122"/>
              </a:rPr>
              <a:t>Device drivers are specific to hardware and to the operating system using the device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Input and output is SLOW in comparison to CPU operations.  </a:t>
            </a:r>
            <a:endParaRPr lang="en-CA" altLang="zh-CN" sz="2400" dirty="0" smtClean="0">
              <a:ea typeface="宋体" charset="-122"/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6405A4B-2BC2-4CE1-B03B-B39D3EDD23F0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Busy Waiting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19088" y="1844675"/>
            <a:ext cx="8502650" cy="4302125"/>
          </a:xfrm>
        </p:spPr>
        <p:txBody>
          <a:bodyPr/>
          <a:lstStyle/>
          <a:p>
            <a:pPr eaLnBrk="1" hangingPunct="1"/>
            <a:r>
              <a:rPr lang="en-US" altLang="zh-CN" sz="2200" dirty="0" smtClean="0">
                <a:ea typeface="宋体" charset="-122"/>
              </a:rPr>
              <a:t>Reading or writing data to a device is SLOW in comparison to the time it takes to complete one CPU operation</a:t>
            </a:r>
          </a:p>
          <a:p>
            <a:pPr eaLnBrk="1" hangingPunct="1"/>
            <a:r>
              <a:rPr lang="en-US" altLang="zh-CN" sz="2200" dirty="0" smtClean="0">
                <a:ea typeface="宋体" charset="-122"/>
              </a:rPr>
              <a:t>The CPU must send one or more instructions to the controller to make the I/O device begin to read or write. These instructions tell the controller where to find the data and/or where to store the data</a:t>
            </a:r>
          </a:p>
          <a:p>
            <a:pPr eaLnBrk="1" hangingPunct="1"/>
            <a:r>
              <a:rPr lang="en-US" altLang="zh-CN" sz="2200" dirty="0" smtClean="0">
                <a:ea typeface="宋体" charset="-122"/>
              </a:rPr>
              <a:t>The CPU can then wait until the I/O operation is finishes.  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While it waits the CPU will be in a loop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Each time through the loop the CPU will check a register in the controller to see if the I/O operation is complete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This is called </a:t>
            </a:r>
            <a:r>
              <a:rPr lang="en-US" altLang="zh-CN" sz="2000" b="1" dirty="0" smtClean="0">
                <a:ea typeface="宋体" charset="-122"/>
              </a:rPr>
              <a:t>busy waiting.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F60EBAE-EFBE-4C85-BAF0-28017832E51F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 charset="0"/>
              </a:rPr>
              <a:t>Computer Hardware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24001"/>
            <a:ext cx="8305800" cy="2159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Helvetica" charset="0"/>
              </a:rPr>
              <a:t>Computer-system operation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One or more CPUs, device controllers connect through common bus providing access to shared memory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Concurrent execution of CPUs and devices competing for memory cycles</a:t>
            </a:r>
          </a:p>
          <a:p>
            <a:pPr lvl="1"/>
            <a:endParaRPr lang="en-US" altLang="zh-CN" dirty="0" smtClean="0">
              <a:latin typeface="Helvetica" charset="0"/>
            </a:endParaRP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4" cstate="print"/>
          <a:srcRect l="427" t="17949" r="427" b="17664"/>
          <a:stretch>
            <a:fillRect/>
          </a:stretch>
        </p:blipFill>
        <p:spPr bwMode="auto">
          <a:xfrm>
            <a:off x="1795463" y="3538304"/>
            <a:ext cx="5748337" cy="279966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>
          <a:xfrm>
            <a:off x="254000" y="6400800"/>
            <a:ext cx="438943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pPr>
              <a:defRPr/>
            </a:pPr>
            <a:fld id="{8D23FF05-AD02-48A8-853F-9C527144CB8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Alternatives to Busy waiting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305800" cy="4302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Busy waiting does not use CPU resources efficiently 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Want to use the CPU to execute other instructions while the I/O operation is being completed by the I/O device (instead of executing the busy waiting loop)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To use the CPU for other calculations while to I/O device controller completes the I/0 operation, we need to use interrupts (a mechanism to tell the CPU when the controller completes the I/O)</a:t>
            </a:r>
            <a:endParaRPr lang="en-CA" altLang="zh-CN" sz="2800" dirty="0" smtClean="0">
              <a:ea typeface="宋体" charset="-122"/>
            </a:endParaRPr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A8D21663-5746-4AF1-8CD5-695AEBD3808D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13E79C3-A881-477A-9F31-848BB87F2397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917700"/>
            <a:ext cx="8486775" cy="4302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are a mechanism by which other modules (memory, I/0, timers …) may interrupt the normal sequence of instructions being executed by the processor 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are a critical component of the operation of spooling and multiprogramming (more later). 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allow the transfer of control between different programs (remember the OS is also a program)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are generated by hardware (asynchronous) 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Exceptions are generated by particular instructions in software (synchronous), e.g., divide by 0, overflow, illegal instruction or address…</a:t>
            </a:r>
          </a:p>
          <a:p>
            <a:pPr lvl="1" eaLnBrk="1" hangingPunct="1"/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C1B0E51-5F02-4696-936E-D07004C1D63A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Some types of interrupts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I/0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Signaling normal completion of an operation (read or write)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Signaling error during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Timer expiry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Begin regularly scheduled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End task that has exceeded allocated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Hardware failure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A003804-D544-4828-B3C3-400972CBCF7A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Increase in efficiency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1238250" y="2338388"/>
            <a:ext cx="1574800" cy="3808412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4214813" y="2338388"/>
            <a:ext cx="1574800" cy="29654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909638" y="1943100"/>
            <a:ext cx="2187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No interrupts</a:t>
            </a:r>
          </a:p>
        </p:txBody>
      </p:sp>
      <p:sp>
        <p:nvSpPr>
          <p:cNvPr id="74760" name="AutoShape 7"/>
          <p:cNvSpPr>
            <a:spLocks/>
          </p:cNvSpPr>
          <p:nvPr/>
        </p:nvSpPr>
        <p:spPr bwMode="auto">
          <a:xfrm>
            <a:off x="1041400" y="2338388"/>
            <a:ext cx="152400" cy="652462"/>
          </a:xfrm>
          <a:prstGeom prst="leftBrace">
            <a:avLst>
              <a:gd name="adj1" fmla="val 3567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1" name="Text Box 8"/>
          <p:cNvSpPr txBox="1">
            <a:spLocks noChangeArrowheads="1"/>
          </p:cNvSpPr>
          <p:nvPr/>
        </p:nvSpPr>
        <p:spPr bwMode="auto">
          <a:xfrm>
            <a:off x="569913" y="2486025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74762" name="AutoShape 9"/>
          <p:cNvSpPr>
            <a:spLocks/>
          </p:cNvSpPr>
          <p:nvPr/>
        </p:nvSpPr>
        <p:spPr bwMode="auto">
          <a:xfrm>
            <a:off x="4029075" y="2338388"/>
            <a:ext cx="152400" cy="652462"/>
          </a:xfrm>
          <a:prstGeom prst="leftBrace">
            <a:avLst>
              <a:gd name="adj1" fmla="val 3567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3" name="Text Box 10"/>
          <p:cNvSpPr txBox="1">
            <a:spLocks noChangeArrowheads="1"/>
          </p:cNvSpPr>
          <p:nvPr/>
        </p:nvSpPr>
        <p:spPr bwMode="auto">
          <a:xfrm>
            <a:off x="3568700" y="2497138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74764" name="Text Box 11"/>
          <p:cNvSpPr txBox="1">
            <a:spLocks noChangeArrowheads="1"/>
          </p:cNvSpPr>
          <p:nvPr/>
        </p:nvSpPr>
        <p:spPr bwMode="auto">
          <a:xfrm>
            <a:off x="3890963" y="1938338"/>
            <a:ext cx="2187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With interrupts</a:t>
            </a:r>
          </a:p>
        </p:txBody>
      </p:sp>
      <p:sp>
        <p:nvSpPr>
          <p:cNvPr id="74765" name="AutoShape 12"/>
          <p:cNvSpPr>
            <a:spLocks/>
          </p:cNvSpPr>
          <p:nvPr/>
        </p:nvSpPr>
        <p:spPr bwMode="auto">
          <a:xfrm>
            <a:off x="974725" y="4419600"/>
            <a:ext cx="252413" cy="863600"/>
          </a:xfrm>
          <a:prstGeom prst="leftBrace">
            <a:avLst>
              <a:gd name="adj1" fmla="val 285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>
            <a:off x="1238250" y="2338388"/>
            <a:ext cx="1574800" cy="652462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>
            <a:off x="4214813" y="2338388"/>
            <a:ext cx="1574800" cy="652462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8" name="Rectangle 15"/>
          <p:cNvSpPr>
            <a:spLocks noChangeArrowheads="1"/>
          </p:cNvSpPr>
          <p:nvPr/>
        </p:nvSpPr>
        <p:spPr bwMode="auto">
          <a:xfrm>
            <a:off x="1238250" y="2990850"/>
            <a:ext cx="1574800" cy="2730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74769" name="Rectangle 16"/>
          <p:cNvSpPr>
            <a:spLocks noChangeArrowheads="1"/>
          </p:cNvSpPr>
          <p:nvPr/>
        </p:nvSpPr>
        <p:spPr bwMode="auto">
          <a:xfrm>
            <a:off x="4214813" y="2990850"/>
            <a:ext cx="1574800" cy="2730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74770" name="AutoShape 19"/>
          <p:cNvSpPr>
            <a:spLocks/>
          </p:cNvSpPr>
          <p:nvPr/>
        </p:nvSpPr>
        <p:spPr bwMode="auto">
          <a:xfrm>
            <a:off x="3973513" y="3263900"/>
            <a:ext cx="252412" cy="863600"/>
          </a:xfrm>
          <a:prstGeom prst="leftBrace">
            <a:avLst>
              <a:gd name="adj1" fmla="val 2851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3513138" y="3506788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74772" name="Text Box 21"/>
          <p:cNvSpPr txBox="1">
            <a:spLocks noChangeArrowheads="1"/>
          </p:cNvSpPr>
          <p:nvPr/>
        </p:nvSpPr>
        <p:spPr bwMode="auto">
          <a:xfrm>
            <a:off x="547688" y="471805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74773" name="Rectangle 23"/>
          <p:cNvSpPr>
            <a:spLocks noChangeArrowheads="1"/>
          </p:cNvSpPr>
          <p:nvPr/>
        </p:nvSpPr>
        <p:spPr bwMode="auto">
          <a:xfrm>
            <a:off x="1238250" y="3263900"/>
            <a:ext cx="1574800" cy="8636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 (processor)</a:t>
            </a:r>
          </a:p>
          <a:p>
            <a:r>
              <a:rPr lang="en-US" altLang="zh-CN">
                <a:ea typeface="宋体" charset="-122"/>
              </a:rPr>
              <a:t>wait</a:t>
            </a:r>
          </a:p>
        </p:txBody>
      </p:sp>
      <p:sp>
        <p:nvSpPr>
          <p:cNvPr id="74774" name="Rectangle 24"/>
          <p:cNvSpPr>
            <a:spLocks noChangeArrowheads="1"/>
          </p:cNvSpPr>
          <p:nvPr/>
        </p:nvSpPr>
        <p:spPr bwMode="auto">
          <a:xfrm>
            <a:off x="4214813" y="4127500"/>
            <a:ext cx="1574800" cy="3016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ISR execution</a:t>
            </a:r>
          </a:p>
        </p:txBody>
      </p:sp>
      <p:sp>
        <p:nvSpPr>
          <p:cNvPr id="74775" name="AutoShape 26"/>
          <p:cNvSpPr>
            <a:spLocks/>
          </p:cNvSpPr>
          <p:nvPr/>
        </p:nvSpPr>
        <p:spPr bwMode="auto">
          <a:xfrm>
            <a:off x="963613" y="5283200"/>
            <a:ext cx="252412" cy="863600"/>
          </a:xfrm>
          <a:prstGeom prst="leftBrace">
            <a:avLst>
              <a:gd name="adj1" fmla="val 2851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76" name="Text Box 27"/>
          <p:cNvSpPr txBox="1">
            <a:spLocks noChangeArrowheads="1"/>
          </p:cNvSpPr>
          <p:nvPr/>
        </p:nvSpPr>
        <p:spPr bwMode="auto">
          <a:xfrm>
            <a:off x="3573463" y="4748213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  <p:sp>
        <p:nvSpPr>
          <p:cNvPr id="74777" name="Text Box 28"/>
          <p:cNvSpPr txBox="1">
            <a:spLocks noChangeArrowheads="1"/>
          </p:cNvSpPr>
          <p:nvPr/>
        </p:nvSpPr>
        <p:spPr bwMode="auto">
          <a:xfrm>
            <a:off x="592138" y="552450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  <p:sp>
        <p:nvSpPr>
          <p:cNvPr id="74778" name="AutoShape 29"/>
          <p:cNvSpPr>
            <a:spLocks/>
          </p:cNvSpPr>
          <p:nvPr/>
        </p:nvSpPr>
        <p:spPr bwMode="auto">
          <a:xfrm>
            <a:off x="3940175" y="4440238"/>
            <a:ext cx="252413" cy="863600"/>
          </a:xfrm>
          <a:prstGeom prst="leftBrace">
            <a:avLst>
              <a:gd name="adj1" fmla="val 285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79" name="Rectangle 32"/>
          <p:cNvSpPr>
            <a:spLocks noChangeArrowheads="1"/>
          </p:cNvSpPr>
          <p:nvPr/>
        </p:nvSpPr>
        <p:spPr bwMode="auto">
          <a:xfrm>
            <a:off x="1238250" y="4156075"/>
            <a:ext cx="1574800" cy="2730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Complete Write</a:t>
            </a:r>
          </a:p>
        </p:txBody>
      </p:sp>
      <p:sp>
        <p:nvSpPr>
          <p:cNvPr id="74780" name="Line 33"/>
          <p:cNvSpPr>
            <a:spLocks noChangeShapeType="1"/>
          </p:cNvSpPr>
          <p:nvPr/>
        </p:nvSpPr>
        <p:spPr bwMode="auto">
          <a:xfrm>
            <a:off x="7494588" y="2141538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1" name="Text Box 34"/>
          <p:cNvSpPr txBox="1">
            <a:spLocks noChangeArrowheads="1"/>
          </p:cNvSpPr>
          <p:nvPr/>
        </p:nvSpPr>
        <p:spPr bwMode="auto">
          <a:xfrm>
            <a:off x="7113588" y="1938338"/>
            <a:ext cx="862012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90480" y="5651500"/>
            <a:ext cx="355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busy waiting time is eliminated.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A5088A9-E268-4187-BA23-D121A8782F77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example: Output  (1)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Program executes until it reaches a write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write instruction sets up the hardware output device operation then leaves the output device controller (not the CPU) processing the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program continues execution of additional instructions (N+3 to N+7 next slide)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hardware device completes the output operation, it generates and sends an interrupt  signal to the CPU, signaling normal completion of output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7437D8E3-3CB4-441A-8615-2117274A3B00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example Output (2)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When the currently executing instruction completes, the program is interrupted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The program’s registers and state are saved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An ISR (interrupt service routine) completes the output operation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Registers and state are restored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The original program continues executing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FD7A925-8FD8-4605-B3A1-E4C3AED7ECEF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operation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4159250" y="223520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</a:t>
            </a: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4159250" y="245586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N+1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4159250" y="2676525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4159250" y="2897188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N+3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4159250" y="311785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34" name="Rectangle 9"/>
          <p:cNvSpPr>
            <a:spLocks noChangeArrowheads="1"/>
          </p:cNvSpPr>
          <p:nvPr/>
        </p:nvSpPr>
        <p:spPr bwMode="auto">
          <a:xfrm>
            <a:off x="4159250" y="333851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N+5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4159250" y="3559175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36" name="Rectangle 11"/>
          <p:cNvSpPr>
            <a:spLocks noChangeArrowheads="1"/>
          </p:cNvSpPr>
          <p:nvPr/>
        </p:nvSpPr>
        <p:spPr bwMode="auto">
          <a:xfrm>
            <a:off x="4159250" y="3779838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N+7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4159250" y="400050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N+8</a:t>
            </a:r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4159250" y="422116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N+9</a:t>
            </a:r>
          </a:p>
        </p:txBody>
      </p:sp>
      <p:sp>
        <p:nvSpPr>
          <p:cNvPr id="77839" name="Rectangle 14"/>
          <p:cNvSpPr>
            <a:spLocks noChangeArrowheads="1"/>
          </p:cNvSpPr>
          <p:nvPr/>
        </p:nvSpPr>
        <p:spPr bwMode="auto">
          <a:xfrm>
            <a:off x="4159250" y="4441825"/>
            <a:ext cx="1608138" cy="14001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.</a:t>
            </a:r>
          </a:p>
          <a:p>
            <a:r>
              <a:rPr lang="en-US" altLang="zh-CN">
                <a:ea typeface="宋体" charset="-122"/>
              </a:rPr>
              <a:t>:</a:t>
            </a: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596900" y="225742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1" name="Rectangle 16"/>
          <p:cNvSpPr>
            <a:spLocks noChangeArrowheads="1"/>
          </p:cNvSpPr>
          <p:nvPr/>
        </p:nvSpPr>
        <p:spPr bwMode="auto">
          <a:xfrm>
            <a:off x="596900" y="247808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2" name="Rectangle 17"/>
          <p:cNvSpPr>
            <a:spLocks noChangeArrowheads="1"/>
          </p:cNvSpPr>
          <p:nvPr/>
        </p:nvSpPr>
        <p:spPr bwMode="auto">
          <a:xfrm>
            <a:off x="596900" y="2698750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3" name="Rectangle 18"/>
          <p:cNvSpPr>
            <a:spLocks noChangeArrowheads="1"/>
          </p:cNvSpPr>
          <p:nvPr/>
        </p:nvSpPr>
        <p:spPr bwMode="auto">
          <a:xfrm>
            <a:off x="596900" y="2919413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4" name="Rectangle 19"/>
          <p:cNvSpPr>
            <a:spLocks noChangeArrowheads="1"/>
          </p:cNvSpPr>
          <p:nvPr/>
        </p:nvSpPr>
        <p:spPr bwMode="auto">
          <a:xfrm>
            <a:off x="596900" y="314007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596900" y="336073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96900" y="3581400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7" name="Rectangle 22"/>
          <p:cNvSpPr>
            <a:spLocks noChangeArrowheads="1"/>
          </p:cNvSpPr>
          <p:nvPr/>
        </p:nvSpPr>
        <p:spPr bwMode="auto">
          <a:xfrm>
            <a:off x="596900" y="3802063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8" name="Rectangle 23"/>
          <p:cNvSpPr>
            <a:spLocks noChangeArrowheads="1"/>
          </p:cNvSpPr>
          <p:nvPr/>
        </p:nvSpPr>
        <p:spPr bwMode="auto">
          <a:xfrm>
            <a:off x="596900" y="402272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596900" y="424338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50" name="Rectangle 25"/>
          <p:cNvSpPr>
            <a:spLocks noChangeArrowheads="1"/>
          </p:cNvSpPr>
          <p:nvPr/>
        </p:nvSpPr>
        <p:spPr bwMode="auto">
          <a:xfrm>
            <a:off x="596900" y="4464050"/>
            <a:ext cx="1098550" cy="14001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107950" y="1890713"/>
            <a:ext cx="33909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ISR (interrupt service routine)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3959225" y="1868488"/>
            <a:ext cx="21415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program</a:t>
            </a:r>
          </a:p>
        </p:txBody>
      </p:sp>
      <p:sp>
        <p:nvSpPr>
          <p:cNvPr id="77853" name="Rectangle 28"/>
          <p:cNvSpPr>
            <a:spLocks noChangeArrowheads="1"/>
          </p:cNvSpPr>
          <p:nvPr/>
        </p:nvSpPr>
        <p:spPr bwMode="auto">
          <a:xfrm>
            <a:off x="6502400" y="5113338"/>
            <a:ext cx="2003425" cy="11112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Print hardware</a:t>
            </a:r>
          </a:p>
        </p:txBody>
      </p:sp>
      <p:sp>
        <p:nvSpPr>
          <p:cNvPr id="77854" name="Freeform 30"/>
          <p:cNvSpPr>
            <a:spLocks/>
          </p:cNvSpPr>
          <p:nvPr/>
        </p:nvSpPr>
        <p:spPr bwMode="auto">
          <a:xfrm>
            <a:off x="5767388" y="2894013"/>
            <a:ext cx="2270125" cy="2219325"/>
          </a:xfrm>
          <a:custGeom>
            <a:avLst/>
            <a:gdLst>
              <a:gd name="T0" fmla="*/ 0 w 1218"/>
              <a:gd name="T1" fmla="*/ 0 h 1398"/>
              <a:gd name="T2" fmla="*/ 2147483647 w 1218"/>
              <a:gd name="T3" fmla="*/ 12601574 h 1398"/>
              <a:gd name="T4" fmla="*/ 2147483647 w 1218"/>
              <a:gd name="T5" fmla="*/ 2147483647 h 1398"/>
              <a:gd name="T6" fmla="*/ 0 60000 65536"/>
              <a:gd name="T7" fmla="*/ 0 60000 65536"/>
              <a:gd name="T8" fmla="*/ 0 60000 65536"/>
              <a:gd name="T9" fmla="*/ 0 w 1218"/>
              <a:gd name="T10" fmla="*/ 0 h 1398"/>
              <a:gd name="T11" fmla="*/ 1218 w 1218"/>
              <a:gd name="T12" fmla="*/ 1398 h 13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8" h="1398">
                <a:moveTo>
                  <a:pt x="0" y="0"/>
                </a:moveTo>
                <a:lnTo>
                  <a:pt x="1203" y="5"/>
                </a:lnTo>
                <a:lnTo>
                  <a:pt x="1218" y="139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6034088" y="2455863"/>
            <a:ext cx="2003425" cy="7794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Initialize hardware,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Begin print</a:t>
            </a:r>
          </a:p>
        </p:txBody>
      </p:sp>
      <p:sp>
        <p:nvSpPr>
          <p:cNvPr id="77856" name="Freeform 32"/>
          <p:cNvSpPr>
            <a:spLocks/>
          </p:cNvSpPr>
          <p:nvPr/>
        </p:nvSpPr>
        <p:spPr bwMode="auto">
          <a:xfrm>
            <a:off x="5768975" y="4002088"/>
            <a:ext cx="1503363" cy="1112837"/>
          </a:xfrm>
          <a:custGeom>
            <a:avLst/>
            <a:gdLst>
              <a:gd name="T0" fmla="*/ 2147483647 w 759"/>
              <a:gd name="T1" fmla="*/ 1766628122 h 701"/>
              <a:gd name="T2" fmla="*/ 2147483647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5435600" y="3611563"/>
            <a:ext cx="2054225" cy="7794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Print complete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Send interrupt</a:t>
            </a:r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 flipV="1">
            <a:off x="3498850" y="4000500"/>
            <a:ext cx="660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2500313" y="3235325"/>
            <a:ext cx="998537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Save registers and state</a:t>
            </a:r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 flipH="1" flipV="1">
            <a:off x="1695450" y="2235200"/>
            <a:ext cx="804863" cy="1103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V="1">
            <a:off x="3498850" y="4022725"/>
            <a:ext cx="660400" cy="59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2500313" y="4441825"/>
            <a:ext cx="998537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Restore registers and state</a:t>
            </a:r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 flipV="1">
            <a:off x="1695450" y="5114925"/>
            <a:ext cx="804863" cy="749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4" name="AutoShape 40"/>
          <p:cNvSpPr>
            <a:spLocks/>
          </p:cNvSpPr>
          <p:nvPr/>
        </p:nvSpPr>
        <p:spPr bwMode="auto">
          <a:xfrm>
            <a:off x="3959225" y="2241550"/>
            <a:ext cx="152400" cy="434975"/>
          </a:xfrm>
          <a:prstGeom prst="leftBrace">
            <a:avLst>
              <a:gd name="adj1" fmla="val 2378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3498850" y="240030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77866" name="AutoShape 42"/>
          <p:cNvSpPr>
            <a:spLocks/>
          </p:cNvSpPr>
          <p:nvPr/>
        </p:nvSpPr>
        <p:spPr bwMode="auto">
          <a:xfrm>
            <a:off x="3960813" y="2928938"/>
            <a:ext cx="198437" cy="1071562"/>
          </a:xfrm>
          <a:prstGeom prst="leftBrace">
            <a:avLst>
              <a:gd name="adj1" fmla="val 4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67" name="Text Box 43"/>
          <p:cNvSpPr txBox="1">
            <a:spLocks noChangeArrowheads="1"/>
          </p:cNvSpPr>
          <p:nvPr/>
        </p:nvSpPr>
        <p:spPr bwMode="auto">
          <a:xfrm>
            <a:off x="3556000" y="325755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77868" name="AutoShape 44"/>
          <p:cNvSpPr>
            <a:spLocks/>
          </p:cNvSpPr>
          <p:nvPr/>
        </p:nvSpPr>
        <p:spPr bwMode="auto">
          <a:xfrm>
            <a:off x="3959225" y="4022725"/>
            <a:ext cx="152400" cy="1819275"/>
          </a:xfrm>
          <a:prstGeom prst="leftBrace">
            <a:avLst>
              <a:gd name="adj1" fmla="val 9947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573463" y="4748213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A7565CE9-31FC-495A-A15F-A7B31B575E5E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Instruction cycle with interrupts</a:t>
            </a: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1944688" y="2325688"/>
            <a:ext cx="1455737" cy="452437"/>
          </a:xfrm>
          <a:prstGeom prst="ellipse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START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2084388" y="3460750"/>
            <a:ext cx="938212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a typeface="宋体" charset="-122"/>
            </a:endParaRP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2084388" y="3717925"/>
            <a:ext cx="1262062" cy="5778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Fetch</a:t>
            </a:r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auto">
          <a:xfrm>
            <a:off x="2133600" y="5207000"/>
            <a:ext cx="1270000" cy="6318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Decode</a:t>
            </a:r>
          </a:p>
        </p:txBody>
      </p:sp>
      <p:sp>
        <p:nvSpPr>
          <p:cNvPr id="78857" name="Rectangle 8"/>
          <p:cNvSpPr>
            <a:spLocks noChangeArrowheads="1"/>
          </p:cNvSpPr>
          <p:nvPr/>
        </p:nvSpPr>
        <p:spPr bwMode="auto">
          <a:xfrm>
            <a:off x="5486400" y="3425825"/>
            <a:ext cx="1279525" cy="5778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execute</a:t>
            </a:r>
          </a:p>
        </p:txBody>
      </p:sp>
      <p:sp>
        <p:nvSpPr>
          <p:cNvPr id="78858" name="Rectangle 9"/>
          <p:cNvSpPr>
            <a:spLocks noChangeArrowheads="1"/>
          </p:cNvSpPr>
          <p:nvPr/>
        </p:nvSpPr>
        <p:spPr bwMode="auto">
          <a:xfrm>
            <a:off x="5486400" y="5207000"/>
            <a:ext cx="1228725" cy="6318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Check for</a:t>
            </a:r>
          </a:p>
          <a:p>
            <a:r>
              <a:rPr lang="en-US" altLang="zh-CN">
                <a:ea typeface="宋体" charset="-122"/>
              </a:rPr>
              <a:t>interrupt</a:t>
            </a: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2652713" y="2778125"/>
            <a:ext cx="0" cy="93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2652713" y="4295775"/>
            <a:ext cx="0" cy="911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Freeform 12"/>
          <p:cNvSpPr>
            <a:spLocks/>
          </p:cNvSpPr>
          <p:nvPr/>
        </p:nvSpPr>
        <p:spPr bwMode="auto">
          <a:xfrm>
            <a:off x="3403600" y="3714750"/>
            <a:ext cx="2032000" cy="1854200"/>
          </a:xfrm>
          <a:custGeom>
            <a:avLst/>
            <a:gdLst>
              <a:gd name="T0" fmla="*/ 0 w 1280"/>
              <a:gd name="T1" fmla="*/ 2147483647 h 1168"/>
              <a:gd name="T2" fmla="*/ 1214715246 w 1280"/>
              <a:gd name="T3" fmla="*/ 2147483647 h 1168"/>
              <a:gd name="T4" fmla="*/ 1249997420 w 1280"/>
              <a:gd name="T5" fmla="*/ 0 h 1168"/>
              <a:gd name="T6" fmla="*/ 2147483647 w 1280"/>
              <a:gd name="T7" fmla="*/ 7559675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1280"/>
              <a:gd name="T13" fmla="*/ 0 h 1168"/>
              <a:gd name="T14" fmla="*/ 1280 w 1280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0" h="1168">
                <a:moveTo>
                  <a:pt x="0" y="1168"/>
                </a:moveTo>
                <a:lnTo>
                  <a:pt x="482" y="1167"/>
                </a:lnTo>
                <a:lnTo>
                  <a:pt x="496" y="0"/>
                </a:lnTo>
                <a:lnTo>
                  <a:pt x="1280" y="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>
            <a:off x="6124575" y="4003675"/>
            <a:ext cx="0" cy="1203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Text Box 14"/>
          <p:cNvSpPr txBox="1">
            <a:spLocks noChangeArrowheads="1"/>
          </p:cNvSpPr>
          <p:nvPr/>
        </p:nvSpPr>
        <p:spPr bwMode="auto">
          <a:xfrm>
            <a:off x="5884863" y="4295775"/>
            <a:ext cx="1458912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Interrupts enabled</a:t>
            </a:r>
          </a:p>
        </p:txBody>
      </p:sp>
      <p:sp>
        <p:nvSpPr>
          <p:cNvPr id="78864" name="Freeform 15"/>
          <p:cNvSpPr>
            <a:spLocks/>
          </p:cNvSpPr>
          <p:nvPr/>
        </p:nvSpPr>
        <p:spPr bwMode="auto">
          <a:xfrm>
            <a:off x="2652713" y="2963863"/>
            <a:ext cx="5541962" cy="2603500"/>
          </a:xfrm>
          <a:custGeom>
            <a:avLst/>
            <a:gdLst>
              <a:gd name="T0" fmla="*/ 2147483647 w 3491"/>
              <a:gd name="T1" fmla="*/ 2147483647 h 1640"/>
              <a:gd name="T2" fmla="*/ 2147483647 w 3491"/>
              <a:gd name="T3" fmla="*/ 2147483647 h 1640"/>
              <a:gd name="T4" fmla="*/ 2147483647 w 3491"/>
              <a:gd name="T5" fmla="*/ 0 h 1640"/>
              <a:gd name="T6" fmla="*/ 0 w 3491"/>
              <a:gd name="T7" fmla="*/ 2520950 h 1640"/>
              <a:gd name="T8" fmla="*/ 0 60000 65536"/>
              <a:gd name="T9" fmla="*/ 0 60000 65536"/>
              <a:gd name="T10" fmla="*/ 0 60000 65536"/>
              <a:gd name="T11" fmla="*/ 0 60000 65536"/>
              <a:gd name="T12" fmla="*/ 0 w 3491"/>
              <a:gd name="T13" fmla="*/ 0 h 1640"/>
              <a:gd name="T14" fmla="*/ 3491 w 3491"/>
              <a:gd name="T15" fmla="*/ 1640 h 1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1" h="1640">
                <a:moveTo>
                  <a:pt x="2565" y="1640"/>
                </a:moveTo>
                <a:lnTo>
                  <a:pt x="3491" y="1640"/>
                </a:lnTo>
                <a:lnTo>
                  <a:pt x="3491" y="0"/>
                </a:lnTo>
                <a:lnTo>
                  <a:pt x="0" y="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 flipV="1">
            <a:off x="6765925" y="3714750"/>
            <a:ext cx="142875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Text Box 17"/>
          <p:cNvSpPr txBox="1">
            <a:spLocks noChangeArrowheads="1"/>
          </p:cNvSpPr>
          <p:nvPr/>
        </p:nvSpPr>
        <p:spPr bwMode="auto">
          <a:xfrm>
            <a:off x="6715125" y="3403600"/>
            <a:ext cx="1458913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Interrupts disabled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1B86E8BC-008A-4356-911C-BB3A97C5F365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processing (1)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 device issues an interrupt request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(processor) finishes execution of the present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tests to see if there is a pending interrupt, determines there is, and sends a acknowledgement to the device requesting the interrupt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saves registers and state to the stack (including the program counter register value)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loads the address of the appropriate ISR into the address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B47692DE-FD7C-4CE8-80A5-EE45E77859C2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processing (2)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CPU executes the ISR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ISR finishes, the saved register and state information is restored to the CPU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program counter is reset to point to the next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original program continues execution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ea typeface="宋体" charset="-122"/>
              </a:rPr>
              <a:t>REMEMBER: the time when an interrupt occurs is not known in advance!!   Interrupts are asynchronous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8600"/>
            <a:ext cx="8026400" cy="1079500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Helvetica" charset="0"/>
              </a:rPr>
              <a:t>Sample of Computer Architecture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38338" y="3402013"/>
            <a:ext cx="4827587" cy="1047750"/>
            <a:chOff x="1938338" y="2957513"/>
            <a:chExt cx="4827106" cy="1047750"/>
          </a:xfrm>
        </p:grpSpPr>
        <p:sp>
          <p:nvSpPr>
            <p:cNvPr id="46112" name="Line 4"/>
            <p:cNvSpPr>
              <a:spLocks noChangeShapeType="1"/>
            </p:cNvSpPr>
            <p:nvPr/>
          </p:nvSpPr>
          <p:spPr bwMode="auto">
            <a:xfrm>
              <a:off x="2306638" y="4005263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14"/>
            <p:cNvSpPr>
              <a:spLocks noChangeArrowheads="1"/>
            </p:cNvSpPr>
            <p:nvPr/>
          </p:nvSpPr>
          <p:spPr bwMode="auto">
            <a:xfrm>
              <a:off x="1938338" y="2957513"/>
              <a:ext cx="3327400" cy="876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14" name="Rectangle 15"/>
            <p:cNvSpPr>
              <a:spLocks noChangeArrowheads="1"/>
            </p:cNvSpPr>
            <p:nvPr/>
          </p:nvSpPr>
          <p:spPr bwMode="auto">
            <a:xfrm>
              <a:off x="2878138" y="3182938"/>
              <a:ext cx="1154574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L2 Cache</a:t>
              </a:r>
            </a:p>
          </p:txBody>
        </p:sp>
        <p:sp>
          <p:nvSpPr>
            <p:cNvPr id="46115" name="Rectangle 20"/>
            <p:cNvSpPr>
              <a:spLocks noChangeArrowheads="1"/>
            </p:cNvSpPr>
            <p:nvPr/>
          </p:nvSpPr>
          <p:spPr bwMode="auto">
            <a:xfrm>
              <a:off x="5380038" y="2967038"/>
              <a:ext cx="1385406" cy="80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Coherence,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Bandwidth,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Latency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392238" y="2411413"/>
            <a:ext cx="7151687" cy="825500"/>
            <a:chOff x="1392238" y="1966913"/>
            <a:chExt cx="7151103" cy="826029"/>
          </a:xfrm>
        </p:grpSpPr>
        <p:sp>
          <p:nvSpPr>
            <p:cNvPr id="46109" name="Rectangle 16"/>
            <p:cNvSpPr>
              <a:spLocks noChangeArrowheads="1"/>
            </p:cNvSpPr>
            <p:nvPr/>
          </p:nvSpPr>
          <p:spPr bwMode="auto">
            <a:xfrm>
              <a:off x="1392238" y="1966913"/>
              <a:ext cx="4406900" cy="825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10" name="Rectangle 17"/>
            <p:cNvSpPr>
              <a:spLocks noChangeArrowheads="1"/>
            </p:cNvSpPr>
            <p:nvPr/>
          </p:nvSpPr>
          <p:spPr bwMode="auto">
            <a:xfrm>
              <a:off x="3144838" y="2230438"/>
              <a:ext cx="820611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DRAM</a:t>
              </a:r>
            </a:p>
          </p:txBody>
        </p:sp>
        <p:sp>
          <p:nvSpPr>
            <p:cNvPr id="46111" name="Rectangle 21"/>
            <p:cNvSpPr>
              <a:spLocks noChangeArrowheads="1"/>
            </p:cNvSpPr>
            <p:nvPr/>
          </p:nvSpPr>
          <p:spPr bwMode="auto">
            <a:xfrm>
              <a:off x="5811838" y="1989138"/>
              <a:ext cx="2731503" cy="80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Emerging Technologies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Interleaving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Bus protocols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947738" y="1801813"/>
            <a:ext cx="7245350" cy="419100"/>
            <a:chOff x="947738" y="1357313"/>
            <a:chExt cx="7245658" cy="419100"/>
          </a:xfrm>
        </p:grpSpPr>
        <p:sp>
          <p:nvSpPr>
            <p:cNvPr id="46106" name="Rectangle 18"/>
            <p:cNvSpPr>
              <a:spLocks noChangeArrowheads="1"/>
            </p:cNvSpPr>
            <p:nvPr/>
          </p:nvSpPr>
          <p:spPr bwMode="auto">
            <a:xfrm>
              <a:off x="947738" y="1357313"/>
              <a:ext cx="6502400" cy="419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07" name="Rectangle 19"/>
            <p:cNvSpPr>
              <a:spLocks noChangeArrowheads="1"/>
            </p:cNvSpPr>
            <p:nvPr/>
          </p:nvSpPr>
          <p:spPr bwMode="auto">
            <a:xfrm>
              <a:off x="3068638" y="1430338"/>
              <a:ext cx="2282662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Disks, WORM, Tape</a:t>
              </a:r>
            </a:p>
          </p:txBody>
        </p:sp>
        <p:sp>
          <p:nvSpPr>
            <p:cNvPr id="46108" name="Rectangle 22"/>
            <p:cNvSpPr>
              <a:spLocks noChangeArrowheads="1"/>
            </p:cNvSpPr>
            <p:nvPr/>
          </p:nvSpPr>
          <p:spPr bwMode="auto">
            <a:xfrm>
              <a:off x="7500938" y="1443038"/>
              <a:ext cx="692458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RAID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00138" y="4443413"/>
            <a:ext cx="4084637" cy="2332037"/>
            <a:chOff x="1100138" y="3998913"/>
            <a:chExt cx="4084936" cy="2332628"/>
          </a:xfrm>
        </p:grpSpPr>
        <p:sp>
          <p:nvSpPr>
            <p:cNvPr id="46096" name="Line 3"/>
            <p:cNvSpPr>
              <a:spLocks noChangeShapeType="1"/>
            </p:cNvSpPr>
            <p:nvPr/>
          </p:nvSpPr>
          <p:spPr bwMode="auto">
            <a:xfrm flipV="1">
              <a:off x="1785938" y="3998913"/>
              <a:ext cx="508000" cy="93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5"/>
            <p:cNvSpPr>
              <a:spLocks noChangeShapeType="1"/>
            </p:cNvSpPr>
            <p:nvPr/>
          </p:nvSpPr>
          <p:spPr bwMode="auto">
            <a:xfrm flipH="1">
              <a:off x="4275138" y="4075113"/>
              <a:ext cx="55880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Rectangle 6"/>
            <p:cNvSpPr>
              <a:spLocks noChangeArrowheads="1"/>
            </p:cNvSpPr>
            <p:nvPr/>
          </p:nvSpPr>
          <p:spPr bwMode="auto">
            <a:xfrm>
              <a:off x="1773238" y="4926013"/>
              <a:ext cx="25019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099" name="Line 7"/>
            <p:cNvSpPr>
              <a:spLocks noChangeShapeType="1"/>
            </p:cNvSpPr>
            <p:nvPr/>
          </p:nvSpPr>
          <p:spPr bwMode="auto">
            <a:xfrm>
              <a:off x="4814888" y="4049713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8"/>
            <p:cNvSpPr>
              <a:spLocks noChangeShapeType="1"/>
            </p:cNvSpPr>
            <p:nvPr/>
          </p:nvSpPr>
          <p:spPr bwMode="auto">
            <a:xfrm flipH="1">
              <a:off x="4287838" y="4379913"/>
              <a:ext cx="5334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Rectangle 9"/>
            <p:cNvSpPr>
              <a:spLocks noChangeArrowheads="1"/>
            </p:cNvSpPr>
            <p:nvPr/>
          </p:nvSpPr>
          <p:spPr bwMode="auto">
            <a:xfrm>
              <a:off x="1747838" y="4951413"/>
              <a:ext cx="2487846" cy="2487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>
                  <a:latin typeface="Helvetica" charset="0"/>
                </a:rPr>
                <a:t>Instruction Set Architecture</a:t>
              </a:r>
            </a:p>
          </p:txBody>
        </p:sp>
        <p:sp>
          <p:nvSpPr>
            <p:cNvPr id="46102" name="Rectangle 10"/>
            <p:cNvSpPr>
              <a:spLocks noChangeArrowheads="1"/>
            </p:cNvSpPr>
            <p:nvPr/>
          </p:nvSpPr>
          <p:spPr bwMode="auto">
            <a:xfrm>
              <a:off x="1735138" y="5278438"/>
              <a:ext cx="3449936" cy="1053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Pipelining, Hazard Resolution,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Superscalar, Reordering, 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Prediction, Speculation,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Vector, Dynamic Compilation</a:t>
              </a:r>
            </a:p>
          </p:txBody>
        </p:sp>
        <p:sp>
          <p:nvSpPr>
            <p:cNvPr id="46103" name="Rectangle 12"/>
            <p:cNvSpPr>
              <a:spLocks noChangeArrowheads="1"/>
            </p:cNvSpPr>
            <p:nvPr/>
          </p:nvSpPr>
          <p:spPr bwMode="auto">
            <a:xfrm>
              <a:off x="2306638" y="4113213"/>
              <a:ext cx="20447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04" name="Rectangle 13"/>
            <p:cNvSpPr>
              <a:spLocks noChangeArrowheads="1"/>
            </p:cNvSpPr>
            <p:nvPr/>
          </p:nvSpPr>
          <p:spPr bwMode="auto">
            <a:xfrm>
              <a:off x="2700338" y="4249738"/>
              <a:ext cx="1154574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L1 Cache</a:t>
              </a:r>
            </a:p>
          </p:txBody>
        </p:sp>
        <p:sp>
          <p:nvSpPr>
            <p:cNvPr id="46105" name="Rectangle 23"/>
            <p:cNvSpPr>
              <a:spLocks noChangeArrowheads="1"/>
            </p:cNvSpPr>
            <p:nvPr/>
          </p:nvSpPr>
          <p:spPr bwMode="auto">
            <a:xfrm>
              <a:off x="1100138" y="4465638"/>
              <a:ext cx="641287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VLSI</a:t>
              </a:r>
            </a:p>
          </p:txBody>
        </p:sp>
      </p:grpSp>
      <p:sp>
        <p:nvSpPr>
          <p:cNvPr id="46086" name="Rectangle 24"/>
          <p:cNvSpPr>
            <a:spLocks noChangeArrowheads="1"/>
          </p:cNvSpPr>
          <p:nvPr/>
        </p:nvSpPr>
        <p:spPr bwMode="auto">
          <a:xfrm>
            <a:off x="844550" y="1474788"/>
            <a:ext cx="2914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8" tIns="44445" rIns="90478" bIns="44445">
            <a:spAutoFit/>
          </a:bodyPr>
          <a:lstStyle/>
          <a:p>
            <a:r>
              <a:rPr lang="en-US" altLang="zh-CN" dirty="0" err="1">
                <a:solidFill>
                  <a:schemeClr val="hlink"/>
                </a:solidFill>
                <a:latin typeface="Helvetica" charset="0"/>
              </a:rPr>
              <a:t>Input/Output</a:t>
            </a:r>
            <a:r>
              <a:rPr lang="en-US" altLang="zh-CN" dirty="0">
                <a:solidFill>
                  <a:schemeClr val="hlink"/>
                </a:solidFill>
                <a:latin typeface="Helvetica" charset="0"/>
              </a:rPr>
              <a:t> and Storage</a:t>
            </a:r>
          </a:p>
        </p:txBody>
      </p:sp>
      <p:sp>
        <p:nvSpPr>
          <p:cNvPr id="46087" name="Rectangle 25"/>
          <p:cNvSpPr>
            <a:spLocks noChangeArrowheads="1"/>
          </p:cNvSpPr>
          <p:nvPr/>
        </p:nvSpPr>
        <p:spPr bwMode="auto">
          <a:xfrm>
            <a:off x="311150" y="3506788"/>
            <a:ext cx="127158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Helvetica" charset="0"/>
              </a:rPr>
              <a:t>Memory</a:t>
            </a:r>
          </a:p>
          <a:p>
            <a:r>
              <a:rPr lang="en-US" altLang="zh-CN">
                <a:solidFill>
                  <a:schemeClr val="hlink"/>
                </a:solidFill>
                <a:latin typeface="Helvetica" charset="0"/>
              </a:rPr>
              <a:t>Hierarchy</a:t>
            </a:r>
          </a:p>
        </p:txBody>
      </p:sp>
      <p:sp>
        <p:nvSpPr>
          <p:cNvPr id="46088" name="Line 26"/>
          <p:cNvSpPr>
            <a:spLocks noChangeShapeType="1"/>
          </p:cNvSpPr>
          <p:nvPr/>
        </p:nvSpPr>
        <p:spPr bwMode="auto">
          <a:xfrm flipV="1">
            <a:off x="712788" y="2233613"/>
            <a:ext cx="0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27"/>
          <p:cNvSpPr>
            <a:spLocks noChangeShapeType="1"/>
          </p:cNvSpPr>
          <p:nvPr/>
        </p:nvSpPr>
        <p:spPr bwMode="auto">
          <a:xfrm>
            <a:off x="712788" y="4151313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859338" y="4770438"/>
            <a:ext cx="3619500" cy="1584325"/>
            <a:chOff x="4859338" y="4325938"/>
            <a:chExt cx="3619500" cy="1584325"/>
          </a:xfrm>
        </p:grpSpPr>
        <p:sp>
          <p:nvSpPr>
            <p:cNvPr id="46094" name="Rectangle 11"/>
            <p:cNvSpPr>
              <a:spLocks noChangeArrowheads="1"/>
            </p:cNvSpPr>
            <p:nvPr/>
          </p:nvSpPr>
          <p:spPr bwMode="auto">
            <a:xfrm>
              <a:off x="4859338" y="4325938"/>
              <a:ext cx="2282812" cy="80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Addressing,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Protection,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Exception Handling</a:t>
              </a:r>
            </a:p>
          </p:txBody>
        </p:sp>
        <p:sp>
          <p:nvSpPr>
            <p:cNvPr id="46095" name="Rectangle 28"/>
            <p:cNvSpPr>
              <a:spLocks noChangeArrowheads="1"/>
            </p:cNvSpPr>
            <p:nvPr/>
          </p:nvSpPr>
          <p:spPr bwMode="auto">
            <a:xfrm>
              <a:off x="5416550" y="5272088"/>
              <a:ext cx="3062288" cy="638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8" tIns="44445" rIns="90478" bIns="44445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Pipelining and Instruction </a:t>
              </a:r>
            </a:p>
            <a:p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Level Parallelism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427788" y="3457575"/>
            <a:ext cx="2273300" cy="2214563"/>
            <a:chOff x="6427788" y="3013075"/>
            <a:chExt cx="2273300" cy="2214563"/>
          </a:xfrm>
        </p:grpSpPr>
        <p:sp>
          <p:nvSpPr>
            <p:cNvPr id="46092" name="AutoShape 29" descr="30%"/>
            <p:cNvSpPr>
              <a:spLocks noChangeArrowheads="1"/>
            </p:cNvSpPr>
            <p:nvPr/>
          </p:nvSpPr>
          <p:spPr bwMode="auto">
            <a:xfrm>
              <a:off x="6427788" y="3395663"/>
              <a:ext cx="1905000" cy="1371600"/>
            </a:xfrm>
            <a:prstGeom prst="leftRightArrow">
              <a:avLst>
                <a:gd name="adj1" fmla="val 50000"/>
                <a:gd name="adj2" fmla="val 27778"/>
              </a:avLst>
            </a:prstGeom>
            <a:pattFill prst="pct30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Network</a:t>
              </a:r>
            </a:p>
            <a:p>
              <a:pPr algn="ctr"/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Communication</a:t>
              </a:r>
              <a:endParaRPr lang="en-US" altLang="zh-CN">
                <a:solidFill>
                  <a:schemeClr val="accent1"/>
                </a:solidFill>
                <a:latin typeface="Helvetica" charset="0"/>
              </a:endParaRPr>
            </a:p>
          </p:txBody>
        </p:sp>
        <p:sp>
          <p:nvSpPr>
            <p:cNvPr id="46093" name="Text Box 30"/>
            <p:cNvSpPr txBox="1">
              <a:spLocks noChangeArrowheads="1"/>
            </p:cNvSpPr>
            <p:nvPr/>
          </p:nvSpPr>
          <p:spPr bwMode="auto">
            <a:xfrm rot="-5400000">
              <a:off x="7410450" y="3937000"/>
              <a:ext cx="2214563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r>
                <a:rPr lang="en-US" altLang="zh-CN">
                  <a:latin typeface="Helvetica" charset="0"/>
                </a:rPr>
                <a:t>Other Processors</a:t>
              </a:r>
            </a:p>
          </p:txBody>
        </p:sp>
      </p:grpSp>
      <p:sp>
        <p:nvSpPr>
          <p:cNvPr id="4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pPr>
              <a:defRPr/>
            </a:pPr>
            <a:fld id="{8D23FF05-AD02-48A8-853F-9C527144CB8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AD0DD4C-0E3D-41D4-B406-C86FD44B2542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Interrupts for input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The example of using an interrupt to facilitate output could be used as part of a spooling application.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What about input? Can we do the same?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If we do the same we have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If we execute the code following the read, the value being read may be used in that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If the value being read has not yet been placed in the variable, results will not be correct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How to solve the problem?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Instead of executing the next block of code in the same program we let a different program run until the I/O has completed.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C4510AD-7AA1-4DA9-90C0-3A57CAE991DA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Multiprogramming:</a:t>
            </a:r>
            <a:br>
              <a:rPr lang="en-US" altLang="zh-CN" sz="4000" smtClean="0">
                <a:ea typeface="宋体" charset="-122"/>
              </a:rPr>
            </a:br>
            <a:r>
              <a:rPr lang="en-US" altLang="zh-CN" sz="4000" smtClean="0">
                <a:ea typeface="宋体" charset="-122"/>
              </a:rPr>
              <a:t>Interrupt example (1)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Program executes until it reaches a read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The read routine sets up the input operation, then returns leaving the input hardware device (not the CPU) processing the input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Because successive instructions in the program may use the input value, the program itself cannot continue until the read is complete.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The read routine then interrupts program 1, saving its registers and state. Then the ISR loads the registers and state for program 2 and continues execution of its instructions (P to P+7 next slide)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19002654-C5D6-4830-A719-53E499AE9081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Multiprogramming:</a:t>
            </a:r>
            <a:br>
              <a:rPr lang="en-US" altLang="zh-CN" sz="4000" smtClean="0">
                <a:ea typeface="宋体" charset="-122"/>
              </a:rPr>
            </a:br>
            <a:r>
              <a:rPr lang="en-US" altLang="zh-CN" sz="4000" smtClean="0">
                <a:ea typeface="宋体" charset="-122"/>
              </a:rPr>
              <a:t>Interrupt example (2)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input hardware device completes operation, it generates and sends an interrupt to the system (signaling normal completion)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currently-executing instruction in program 2 completes, program 2 is interrupted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registers and state of program 2 are saved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An interrupt service routine completes the input operation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registers and state of program 1 are restored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original program continues executing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1C479A7-345A-40C6-8957-C32AC6A5F413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110596" name="Text Box 26"/>
          <p:cNvSpPr txBox="1">
            <a:spLocks noChangeArrowheads="1"/>
          </p:cNvSpPr>
          <p:nvPr/>
        </p:nvSpPr>
        <p:spPr bwMode="auto">
          <a:xfrm>
            <a:off x="5362575" y="187325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2</a:t>
            </a:r>
          </a:p>
        </p:txBody>
      </p:sp>
      <p:sp>
        <p:nvSpPr>
          <p:cNvPr id="110597" name="Rectangle 4"/>
          <p:cNvSpPr>
            <a:spLocks noChangeArrowheads="1"/>
          </p:cNvSpPr>
          <p:nvPr/>
        </p:nvSpPr>
        <p:spPr bwMode="auto">
          <a:xfrm>
            <a:off x="5513388" y="230981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P+1</a:t>
            </a:r>
          </a:p>
        </p:txBody>
      </p:sp>
      <p:sp>
        <p:nvSpPr>
          <p:cNvPr id="110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Multiprogramming operation</a:t>
            </a:r>
          </a:p>
        </p:txBody>
      </p:sp>
      <p:sp>
        <p:nvSpPr>
          <p:cNvPr id="110599" name="Rectangle 3"/>
          <p:cNvSpPr>
            <a:spLocks noChangeArrowheads="1"/>
          </p:cNvSpPr>
          <p:nvPr/>
        </p:nvSpPr>
        <p:spPr bwMode="auto">
          <a:xfrm>
            <a:off x="5513388" y="21304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</a:t>
            </a:r>
          </a:p>
        </p:txBody>
      </p:sp>
      <p:sp>
        <p:nvSpPr>
          <p:cNvPr id="110600" name="Rectangle 5"/>
          <p:cNvSpPr>
            <a:spLocks noChangeArrowheads="1"/>
          </p:cNvSpPr>
          <p:nvPr/>
        </p:nvSpPr>
        <p:spPr bwMode="auto">
          <a:xfrm>
            <a:off x="5513388" y="24876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P+2</a:t>
            </a:r>
          </a:p>
        </p:txBody>
      </p:sp>
      <p:sp>
        <p:nvSpPr>
          <p:cNvPr id="110601" name="Rectangle 6"/>
          <p:cNvSpPr>
            <a:spLocks noChangeArrowheads="1"/>
          </p:cNvSpPr>
          <p:nvPr/>
        </p:nvSpPr>
        <p:spPr bwMode="auto">
          <a:xfrm>
            <a:off x="5513388" y="266700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InstructionP+3</a:t>
            </a:r>
          </a:p>
        </p:txBody>
      </p:sp>
      <p:sp>
        <p:nvSpPr>
          <p:cNvPr id="110602" name="Rectangle 7"/>
          <p:cNvSpPr>
            <a:spLocks noChangeArrowheads="1"/>
          </p:cNvSpPr>
          <p:nvPr/>
        </p:nvSpPr>
        <p:spPr bwMode="auto">
          <a:xfrm>
            <a:off x="5513388" y="284638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03" name="Rectangle 8"/>
          <p:cNvSpPr>
            <a:spLocks noChangeArrowheads="1"/>
          </p:cNvSpPr>
          <p:nvPr/>
        </p:nvSpPr>
        <p:spPr bwMode="auto">
          <a:xfrm>
            <a:off x="5513388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P+5</a:t>
            </a:r>
          </a:p>
        </p:txBody>
      </p:sp>
      <p:sp>
        <p:nvSpPr>
          <p:cNvPr id="110604" name="Rectangle 9"/>
          <p:cNvSpPr>
            <a:spLocks noChangeArrowheads="1"/>
          </p:cNvSpPr>
          <p:nvPr/>
        </p:nvSpPr>
        <p:spPr bwMode="auto">
          <a:xfrm>
            <a:off x="5513388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05" name="Rectangle 10"/>
          <p:cNvSpPr>
            <a:spLocks noChangeArrowheads="1"/>
          </p:cNvSpPr>
          <p:nvPr/>
        </p:nvSpPr>
        <p:spPr bwMode="auto">
          <a:xfrm>
            <a:off x="5513388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P+7</a:t>
            </a:r>
          </a:p>
        </p:txBody>
      </p:sp>
      <p:sp>
        <p:nvSpPr>
          <p:cNvPr id="110606" name="Rectangle 11"/>
          <p:cNvSpPr>
            <a:spLocks noChangeArrowheads="1"/>
          </p:cNvSpPr>
          <p:nvPr/>
        </p:nvSpPr>
        <p:spPr bwMode="auto">
          <a:xfrm>
            <a:off x="5513388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P+8</a:t>
            </a:r>
          </a:p>
        </p:txBody>
      </p:sp>
      <p:sp>
        <p:nvSpPr>
          <p:cNvPr id="110607" name="Rectangle 12"/>
          <p:cNvSpPr>
            <a:spLocks noChangeArrowheads="1"/>
          </p:cNvSpPr>
          <p:nvPr/>
        </p:nvSpPr>
        <p:spPr bwMode="auto">
          <a:xfrm>
            <a:off x="5513388" y="37433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P+9</a:t>
            </a:r>
          </a:p>
        </p:txBody>
      </p:sp>
      <p:sp>
        <p:nvSpPr>
          <p:cNvPr id="110608" name="Rectangle 13"/>
          <p:cNvSpPr>
            <a:spLocks noChangeArrowheads="1"/>
          </p:cNvSpPr>
          <p:nvPr/>
        </p:nvSpPr>
        <p:spPr bwMode="auto">
          <a:xfrm>
            <a:off x="5513388" y="3922713"/>
            <a:ext cx="1225550" cy="11366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0609" name="Rectangle 14"/>
          <p:cNvSpPr>
            <a:spLocks noChangeArrowheads="1"/>
          </p:cNvSpPr>
          <p:nvPr/>
        </p:nvSpPr>
        <p:spPr bwMode="auto">
          <a:xfrm>
            <a:off x="3436938" y="214788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0" name="Rectangle 15"/>
          <p:cNvSpPr>
            <a:spLocks noChangeArrowheads="1"/>
          </p:cNvSpPr>
          <p:nvPr/>
        </p:nvSpPr>
        <p:spPr bwMode="auto">
          <a:xfrm>
            <a:off x="3436938" y="2235200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1" name="Rectangle 16"/>
          <p:cNvSpPr>
            <a:spLocks noChangeArrowheads="1"/>
          </p:cNvSpPr>
          <p:nvPr/>
        </p:nvSpPr>
        <p:spPr bwMode="auto">
          <a:xfrm>
            <a:off x="3436938" y="2320925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2" name="Rectangle 17"/>
          <p:cNvSpPr>
            <a:spLocks noChangeArrowheads="1"/>
          </p:cNvSpPr>
          <p:nvPr/>
        </p:nvSpPr>
        <p:spPr bwMode="auto">
          <a:xfrm>
            <a:off x="3436938" y="2408238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3" name="Rectangle 18"/>
          <p:cNvSpPr>
            <a:spLocks noChangeArrowheads="1"/>
          </p:cNvSpPr>
          <p:nvPr/>
        </p:nvSpPr>
        <p:spPr bwMode="auto">
          <a:xfrm>
            <a:off x="3436938" y="2493963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4" name="Rectangle 19"/>
          <p:cNvSpPr>
            <a:spLocks noChangeArrowheads="1"/>
          </p:cNvSpPr>
          <p:nvPr/>
        </p:nvSpPr>
        <p:spPr bwMode="auto">
          <a:xfrm>
            <a:off x="3436938" y="2581275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5" name="Rectangle 20"/>
          <p:cNvSpPr>
            <a:spLocks noChangeArrowheads="1"/>
          </p:cNvSpPr>
          <p:nvPr/>
        </p:nvSpPr>
        <p:spPr bwMode="auto">
          <a:xfrm>
            <a:off x="3436938" y="266700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6" name="Rectangle 21"/>
          <p:cNvSpPr>
            <a:spLocks noChangeArrowheads="1"/>
          </p:cNvSpPr>
          <p:nvPr/>
        </p:nvSpPr>
        <p:spPr bwMode="auto">
          <a:xfrm>
            <a:off x="3436938" y="2754313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7" name="Rectangle 22"/>
          <p:cNvSpPr>
            <a:spLocks noChangeArrowheads="1"/>
          </p:cNvSpPr>
          <p:nvPr/>
        </p:nvSpPr>
        <p:spPr bwMode="auto">
          <a:xfrm>
            <a:off x="3436938" y="284003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8" name="Rectangle 23"/>
          <p:cNvSpPr>
            <a:spLocks noChangeArrowheads="1"/>
          </p:cNvSpPr>
          <p:nvPr/>
        </p:nvSpPr>
        <p:spPr bwMode="auto">
          <a:xfrm>
            <a:off x="3436938" y="292735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9" name="Rectangle 24"/>
          <p:cNvSpPr>
            <a:spLocks noChangeArrowheads="1"/>
          </p:cNvSpPr>
          <p:nvPr/>
        </p:nvSpPr>
        <p:spPr bwMode="auto">
          <a:xfrm>
            <a:off x="3436938" y="3014663"/>
            <a:ext cx="836612" cy="1905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20" name="Text Box 25"/>
          <p:cNvSpPr txBox="1">
            <a:spLocks noChangeArrowheads="1"/>
          </p:cNvSpPr>
          <p:nvPr/>
        </p:nvSpPr>
        <p:spPr bwMode="auto">
          <a:xfrm>
            <a:off x="3063875" y="1849438"/>
            <a:ext cx="2582863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ISR3 (interrupt service routine)</a:t>
            </a:r>
          </a:p>
        </p:txBody>
      </p:sp>
      <p:sp>
        <p:nvSpPr>
          <p:cNvPr id="110621" name="Rectangle 27"/>
          <p:cNvSpPr>
            <a:spLocks noChangeArrowheads="1"/>
          </p:cNvSpPr>
          <p:nvPr/>
        </p:nvSpPr>
        <p:spPr bwMode="auto">
          <a:xfrm>
            <a:off x="6359525" y="5473700"/>
            <a:ext cx="2327275" cy="9032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Read hardware</a:t>
            </a:r>
          </a:p>
        </p:txBody>
      </p:sp>
      <p:sp>
        <p:nvSpPr>
          <p:cNvPr id="110622" name="Freeform 28"/>
          <p:cNvSpPr>
            <a:spLocks/>
          </p:cNvSpPr>
          <p:nvPr/>
        </p:nvSpPr>
        <p:spPr bwMode="auto">
          <a:xfrm>
            <a:off x="682625" y="2667000"/>
            <a:ext cx="5648325" cy="3294063"/>
          </a:xfrm>
          <a:custGeom>
            <a:avLst/>
            <a:gdLst>
              <a:gd name="T0" fmla="*/ 1622425 w 3558"/>
              <a:gd name="T1" fmla="*/ 0 h 1962"/>
              <a:gd name="T2" fmla="*/ 0 w 3558"/>
              <a:gd name="T3" fmla="*/ 13431 h 1962"/>
              <a:gd name="T4" fmla="*/ 23812 w 3558"/>
              <a:gd name="T5" fmla="*/ 3294063 h 1962"/>
              <a:gd name="T6" fmla="*/ 2349500 w 3558"/>
              <a:gd name="T7" fmla="*/ 3282310 h 1962"/>
              <a:gd name="T8" fmla="*/ 5648325 w 3558"/>
              <a:gd name="T9" fmla="*/ 3282310 h 1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8"/>
              <a:gd name="T16" fmla="*/ 0 h 1962"/>
              <a:gd name="T17" fmla="*/ 3558 w 3558"/>
              <a:gd name="T18" fmla="*/ 1962 h 19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8" h="1962">
                <a:moveTo>
                  <a:pt x="1022" y="0"/>
                </a:moveTo>
                <a:lnTo>
                  <a:pt x="0" y="8"/>
                </a:lnTo>
                <a:lnTo>
                  <a:pt x="15" y="1962"/>
                </a:lnTo>
                <a:lnTo>
                  <a:pt x="1480" y="1955"/>
                </a:lnTo>
                <a:lnTo>
                  <a:pt x="3558" y="1955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3" name="Text Box 29"/>
          <p:cNvSpPr txBox="1">
            <a:spLocks noChangeArrowheads="1"/>
          </p:cNvSpPr>
          <p:nvPr/>
        </p:nvSpPr>
        <p:spPr bwMode="auto">
          <a:xfrm>
            <a:off x="4289425" y="5675313"/>
            <a:ext cx="1525588" cy="5492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Initialize hardware,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Begin read</a:t>
            </a:r>
          </a:p>
        </p:txBody>
      </p:sp>
      <p:sp>
        <p:nvSpPr>
          <p:cNvPr id="110624" name="Freeform 30"/>
          <p:cNvSpPr>
            <a:spLocks/>
          </p:cNvSpPr>
          <p:nvPr/>
        </p:nvSpPr>
        <p:spPr bwMode="auto">
          <a:xfrm>
            <a:off x="6740525" y="3565525"/>
            <a:ext cx="1144588" cy="1908175"/>
          </a:xfrm>
          <a:custGeom>
            <a:avLst/>
            <a:gdLst>
              <a:gd name="T0" fmla="*/ 1144588 w 759"/>
              <a:gd name="T1" fmla="*/ 1908175 h 701"/>
              <a:gd name="T2" fmla="*/ 1120460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5" name="Text Box 31"/>
          <p:cNvSpPr txBox="1">
            <a:spLocks noChangeArrowheads="1"/>
          </p:cNvSpPr>
          <p:nvPr/>
        </p:nvSpPr>
        <p:spPr bwMode="auto">
          <a:xfrm>
            <a:off x="6486525" y="3248025"/>
            <a:ext cx="1563688" cy="5492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Read complete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Send interrupt</a:t>
            </a:r>
          </a:p>
        </p:txBody>
      </p:sp>
      <p:sp>
        <p:nvSpPr>
          <p:cNvPr id="110626" name="Text Box 33"/>
          <p:cNvSpPr txBox="1">
            <a:spLocks noChangeArrowheads="1"/>
          </p:cNvSpPr>
          <p:nvPr/>
        </p:nvSpPr>
        <p:spPr bwMode="auto">
          <a:xfrm>
            <a:off x="2322513" y="2028825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program1</a:t>
            </a:r>
          </a:p>
        </p:txBody>
      </p:sp>
      <p:sp>
        <p:nvSpPr>
          <p:cNvPr id="110627" name="Line 34"/>
          <p:cNvSpPr>
            <a:spLocks noChangeShapeType="1"/>
          </p:cNvSpPr>
          <p:nvPr/>
        </p:nvSpPr>
        <p:spPr bwMode="auto">
          <a:xfrm flipV="1">
            <a:off x="2289175" y="2581275"/>
            <a:ext cx="255588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8" name="Line 35"/>
          <p:cNvSpPr>
            <a:spLocks noChangeShapeType="1"/>
          </p:cNvSpPr>
          <p:nvPr/>
        </p:nvSpPr>
        <p:spPr bwMode="auto">
          <a:xfrm flipV="1">
            <a:off x="5048250" y="2130425"/>
            <a:ext cx="434975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9" name="Text Box 36"/>
          <p:cNvSpPr txBox="1">
            <a:spLocks noChangeArrowheads="1"/>
          </p:cNvSpPr>
          <p:nvPr/>
        </p:nvSpPr>
        <p:spPr bwMode="auto">
          <a:xfrm>
            <a:off x="4448175" y="2260600"/>
            <a:ext cx="914400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program2</a:t>
            </a:r>
          </a:p>
        </p:txBody>
      </p:sp>
      <p:sp>
        <p:nvSpPr>
          <p:cNvPr id="110630" name="Line 37"/>
          <p:cNvSpPr>
            <a:spLocks noChangeShapeType="1"/>
          </p:cNvSpPr>
          <p:nvPr/>
        </p:nvSpPr>
        <p:spPr bwMode="auto">
          <a:xfrm flipV="1">
            <a:off x="4273550" y="2846388"/>
            <a:ext cx="395288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1" name="Rectangle 45"/>
          <p:cNvSpPr>
            <a:spLocks noChangeArrowheads="1"/>
          </p:cNvSpPr>
          <p:nvPr/>
        </p:nvSpPr>
        <p:spPr bwMode="auto">
          <a:xfrm>
            <a:off x="1063625" y="20605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</a:t>
            </a:r>
          </a:p>
        </p:txBody>
      </p:sp>
      <p:sp>
        <p:nvSpPr>
          <p:cNvPr id="110632" name="Rectangle 46"/>
          <p:cNvSpPr>
            <a:spLocks noChangeArrowheads="1"/>
          </p:cNvSpPr>
          <p:nvPr/>
        </p:nvSpPr>
        <p:spPr bwMode="auto">
          <a:xfrm>
            <a:off x="1063625" y="223996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N+1</a:t>
            </a:r>
          </a:p>
        </p:txBody>
      </p:sp>
      <p:sp>
        <p:nvSpPr>
          <p:cNvPr id="110633" name="Rectangle 47"/>
          <p:cNvSpPr>
            <a:spLocks noChangeArrowheads="1"/>
          </p:cNvSpPr>
          <p:nvPr/>
        </p:nvSpPr>
        <p:spPr bwMode="auto">
          <a:xfrm>
            <a:off x="1063625" y="2417763"/>
            <a:ext cx="1225550" cy="5969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Read instruction</a:t>
            </a:r>
          </a:p>
        </p:txBody>
      </p:sp>
      <p:sp>
        <p:nvSpPr>
          <p:cNvPr id="110634" name="Rectangle 48"/>
          <p:cNvSpPr>
            <a:spLocks noChangeArrowheads="1"/>
          </p:cNvSpPr>
          <p:nvPr/>
        </p:nvSpPr>
        <p:spPr bwMode="auto">
          <a:xfrm>
            <a:off x="1063625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N+3</a:t>
            </a:r>
          </a:p>
        </p:txBody>
      </p:sp>
      <p:sp>
        <p:nvSpPr>
          <p:cNvPr id="110635" name="Rectangle 49"/>
          <p:cNvSpPr>
            <a:spLocks noChangeArrowheads="1"/>
          </p:cNvSpPr>
          <p:nvPr/>
        </p:nvSpPr>
        <p:spPr bwMode="auto">
          <a:xfrm>
            <a:off x="1063625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36" name="Rectangle 50"/>
          <p:cNvSpPr>
            <a:spLocks noChangeArrowheads="1"/>
          </p:cNvSpPr>
          <p:nvPr/>
        </p:nvSpPr>
        <p:spPr bwMode="auto">
          <a:xfrm>
            <a:off x="1063625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N+5</a:t>
            </a:r>
          </a:p>
        </p:txBody>
      </p:sp>
      <p:sp>
        <p:nvSpPr>
          <p:cNvPr id="110637" name="Rectangle 51"/>
          <p:cNvSpPr>
            <a:spLocks noChangeArrowheads="1"/>
          </p:cNvSpPr>
          <p:nvPr/>
        </p:nvSpPr>
        <p:spPr bwMode="auto">
          <a:xfrm>
            <a:off x="1063625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38" name="Rectangle 52"/>
          <p:cNvSpPr>
            <a:spLocks noChangeArrowheads="1"/>
          </p:cNvSpPr>
          <p:nvPr/>
        </p:nvSpPr>
        <p:spPr bwMode="auto">
          <a:xfrm>
            <a:off x="1063625" y="3565525"/>
            <a:ext cx="1225550" cy="3571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N+6</a:t>
            </a:r>
          </a:p>
        </p:txBody>
      </p:sp>
      <p:sp>
        <p:nvSpPr>
          <p:cNvPr id="110639" name="Rectangle 53"/>
          <p:cNvSpPr>
            <a:spLocks noChangeArrowheads="1"/>
          </p:cNvSpPr>
          <p:nvPr/>
        </p:nvSpPr>
        <p:spPr bwMode="auto">
          <a:xfrm>
            <a:off x="1063625" y="39227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N+8</a:t>
            </a:r>
          </a:p>
        </p:txBody>
      </p:sp>
      <p:sp>
        <p:nvSpPr>
          <p:cNvPr id="110640" name="Rectangle 54"/>
          <p:cNvSpPr>
            <a:spLocks noChangeArrowheads="1"/>
          </p:cNvSpPr>
          <p:nvPr/>
        </p:nvSpPr>
        <p:spPr bwMode="auto">
          <a:xfrm>
            <a:off x="1063625" y="410210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N+9</a:t>
            </a:r>
          </a:p>
        </p:txBody>
      </p:sp>
      <p:sp>
        <p:nvSpPr>
          <p:cNvPr id="110641" name="Rectangle 55"/>
          <p:cNvSpPr>
            <a:spLocks noChangeArrowheads="1"/>
          </p:cNvSpPr>
          <p:nvPr/>
        </p:nvSpPr>
        <p:spPr bwMode="auto">
          <a:xfrm>
            <a:off x="1063625" y="3852863"/>
            <a:ext cx="1225550" cy="11366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0642" name="Text Box 56"/>
          <p:cNvSpPr txBox="1">
            <a:spLocks noChangeArrowheads="1"/>
          </p:cNvSpPr>
          <p:nvPr/>
        </p:nvSpPr>
        <p:spPr bwMode="auto">
          <a:xfrm>
            <a:off x="912813" y="180340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1</a:t>
            </a:r>
          </a:p>
        </p:txBody>
      </p:sp>
      <p:sp>
        <p:nvSpPr>
          <p:cNvPr id="110643" name="Line 60"/>
          <p:cNvSpPr>
            <a:spLocks noChangeShapeType="1"/>
          </p:cNvSpPr>
          <p:nvPr/>
        </p:nvSpPr>
        <p:spPr bwMode="auto">
          <a:xfrm flipV="1">
            <a:off x="3063875" y="2130425"/>
            <a:ext cx="373063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452813" y="3922713"/>
            <a:ext cx="836612" cy="1416050"/>
            <a:chOff x="2165" y="1353"/>
            <a:chExt cx="527" cy="1846"/>
          </a:xfrm>
        </p:grpSpPr>
        <p:sp>
          <p:nvSpPr>
            <p:cNvPr id="110652" name="Rectangle 63"/>
            <p:cNvSpPr>
              <a:spLocks noChangeArrowheads="1"/>
            </p:cNvSpPr>
            <p:nvPr/>
          </p:nvSpPr>
          <p:spPr bwMode="auto">
            <a:xfrm>
              <a:off x="2165" y="1353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3" name="Rectangle 64"/>
            <p:cNvSpPr>
              <a:spLocks noChangeArrowheads="1"/>
            </p:cNvSpPr>
            <p:nvPr/>
          </p:nvSpPr>
          <p:spPr bwMode="auto">
            <a:xfrm>
              <a:off x="2165" y="1466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4" name="Rectangle 65"/>
            <p:cNvSpPr>
              <a:spLocks noChangeArrowheads="1"/>
            </p:cNvSpPr>
            <p:nvPr/>
          </p:nvSpPr>
          <p:spPr bwMode="auto">
            <a:xfrm>
              <a:off x="2165" y="1579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5" name="Rectangle 66"/>
            <p:cNvSpPr>
              <a:spLocks noChangeArrowheads="1"/>
            </p:cNvSpPr>
            <p:nvPr/>
          </p:nvSpPr>
          <p:spPr bwMode="auto">
            <a:xfrm>
              <a:off x="2165" y="1692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6" name="Rectangle 67"/>
            <p:cNvSpPr>
              <a:spLocks noChangeArrowheads="1"/>
            </p:cNvSpPr>
            <p:nvPr/>
          </p:nvSpPr>
          <p:spPr bwMode="auto">
            <a:xfrm>
              <a:off x="2165" y="1805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7" name="Rectangle 68"/>
            <p:cNvSpPr>
              <a:spLocks noChangeArrowheads="1"/>
            </p:cNvSpPr>
            <p:nvPr/>
          </p:nvSpPr>
          <p:spPr bwMode="auto">
            <a:xfrm>
              <a:off x="2165" y="1918"/>
              <a:ext cx="527" cy="11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8" name="Rectangle 69"/>
            <p:cNvSpPr>
              <a:spLocks noChangeArrowheads="1"/>
            </p:cNvSpPr>
            <p:nvPr/>
          </p:nvSpPr>
          <p:spPr bwMode="auto">
            <a:xfrm>
              <a:off x="2165" y="2030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9" name="Rectangle 70"/>
            <p:cNvSpPr>
              <a:spLocks noChangeArrowheads="1"/>
            </p:cNvSpPr>
            <p:nvPr/>
          </p:nvSpPr>
          <p:spPr bwMode="auto">
            <a:xfrm>
              <a:off x="2165" y="2143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60" name="Rectangle 71"/>
            <p:cNvSpPr>
              <a:spLocks noChangeArrowheads="1"/>
            </p:cNvSpPr>
            <p:nvPr/>
          </p:nvSpPr>
          <p:spPr bwMode="auto">
            <a:xfrm>
              <a:off x="2165" y="2256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61" name="Rectangle 72"/>
            <p:cNvSpPr>
              <a:spLocks noChangeArrowheads="1"/>
            </p:cNvSpPr>
            <p:nvPr/>
          </p:nvSpPr>
          <p:spPr bwMode="auto">
            <a:xfrm>
              <a:off x="2165" y="2369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62" name="Rectangle 73"/>
            <p:cNvSpPr>
              <a:spLocks noChangeArrowheads="1"/>
            </p:cNvSpPr>
            <p:nvPr/>
          </p:nvSpPr>
          <p:spPr bwMode="auto">
            <a:xfrm>
              <a:off x="2165" y="2482"/>
              <a:ext cx="527" cy="71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</p:grpSp>
      <p:sp>
        <p:nvSpPr>
          <p:cNvPr id="110645" name="Line 74"/>
          <p:cNvSpPr>
            <a:spLocks noChangeShapeType="1"/>
          </p:cNvSpPr>
          <p:nvPr/>
        </p:nvSpPr>
        <p:spPr bwMode="auto">
          <a:xfrm flipH="1">
            <a:off x="5207000" y="3565525"/>
            <a:ext cx="27622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6" name="Text Box 75"/>
          <p:cNvSpPr txBox="1">
            <a:spLocks noChangeArrowheads="1"/>
          </p:cNvSpPr>
          <p:nvPr/>
        </p:nvSpPr>
        <p:spPr bwMode="auto">
          <a:xfrm>
            <a:off x="4448175" y="3482975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program2</a:t>
            </a:r>
          </a:p>
        </p:txBody>
      </p:sp>
      <p:sp>
        <p:nvSpPr>
          <p:cNvPr id="110647" name="Line 76"/>
          <p:cNvSpPr>
            <a:spLocks noChangeShapeType="1"/>
          </p:cNvSpPr>
          <p:nvPr/>
        </p:nvSpPr>
        <p:spPr bwMode="auto">
          <a:xfrm flipH="1">
            <a:off x="4289425" y="3922713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8" name="Text Box 77"/>
          <p:cNvSpPr txBox="1">
            <a:spLocks noChangeArrowheads="1"/>
          </p:cNvSpPr>
          <p:nvPr/>
        </p:nvSpPr>
        <p:spPr bwMode="auto">
          <a:xfrm>
            <a:off x="2624138" y="3565525"/>
            <a:ext cx="2582862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ISR2</a:t>
            </a:r>
          </a:p>
        </p:txBody>
      </p:sp>
      <p:sp>
        <p:nvSpPr>
          <p:cNvPr id="110649" name="Line 78"/>
          <p:cNvSpPr>
            <a:spLocks noChangeShapeType="1"/>
          </p:cNvSpPr>
          <p:nvPr/>
        </p:nvSpPr>
        <p:spPr bwMode="auto">
          <a:xfrm flipH="1" flipV="1">
            <a:off x="3063875" y="4441825"/>
            <a:ext cx="373063" cy="896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0" name="Text Box 79"/>
          <p:cNvSpPr txBox="1">
            <a:spLocks noChangeArrowheads="1"/>
          </p:cNvSpPr>
          <p:nvPr/>
        </p:nvSpPr>
        <p:spPr bwMode="auto">
          <a:xfrm>
            <a:off x="2522538" y="3743325"/>
            <a:ext cx="914400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program1</a:t>
            </a:r>
          </a:p>
        </p:txBody>
      </p:sp>
      <p:sp>
        <p:nvSpPr>
          <p:cNvPr id="110651" name="Line 80"/>
          <p:cNvSpPr>
            <a:spLocks noChangeShapeType="1"/>
          </p:cNvSpPr>
          <p:nvPr/>
        </p:nvSpPr>
        <p:spPr bwMode="auto">
          <a:xfrm flipH="1" flipV="1">
            <a:off x="2322513" y="3025775"/>
            <a:ext cx="525462" cy="77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46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5D564D5-814F-4F98-82F4-E4C027EA530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5362575" y="187325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2</a:t>
            </a:r>
          </a:p>
        </p:txBody>
      </p:sp>
      <p:sp>
        <p:nvSpPr>
          <p:cNvPr id="114693" name="Rectangle 3"/>
          <p:cNvSpPr>
            <a:spLocks noChangeArrowheads="1"/>
          </p:cNvSpPr>
          <p:nvPr/>
        </p:nvSpPr>
        <p:spPr bwMode="auto">
          <a:xfrm>
            <a:off x="5513388" y="230981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P+1</a:t>
            </a:r>
          </a:p>
        </p:txBody>
      </p:sp>
      <p:sp>
        <p:nvSpPr>
          <p:cNvPr id="1146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Simple time sharing operation</a:t>
            </a:r>
          </a:p>
        </p:txBody>
      </p:sp>
      <p:sp>
        <p:nvSpPr>
          <p:cNvPr id="114695" name="Rectangle 5"/>
          <p:cNvSpPr>
            <a:spLocks noChangeArrowheads="1"/>
          </p:cNvSpPr>
          <p:nvPr/>
        </p:nvSpPr>
        <p:spPr bwMode="auto">
          <a:xfrm>
            <a:off x="5513388" y="21304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</a:t>
            </a:r>
          </a:p>
        </p:txBody>
      </p:sp>
      <p:sp>
        <p:nvSpPr>
          <p:cNvPr id="114696" name="Rectangle 6"/>
          <p:cNvSpPr>
            <a:spLocks noChangeArrowheads="1"/>
          </p:cNvSpPr>
          <p:nvPr/>
        </p:nvSpPr>
        <p:spPr bwMode="auto">
          <a:xfrm>
            <a:off x="5513388" y="24876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P+2</a:t>
            </a:r>
          </a:p>
        </p:txBody>
      </p:sp>
      <p:sp>
        <p:nvSpPr>
          <p:cNvPr id="114697" name="Rectangle 7"/>
          <p:cNvSpPr>
            <a:spLocks noChangeArrowheads="1"/>
          </p:cNvSpPr>
          <p:nvPr/>
        </p:nvSpPr>
        <p:spPr bwMode="auto">
          <a:xfrm>
            <a:off x="5513388" y="266700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InstructionP+3</a:t>
            </a:r>
          </a:p>
        </p:txBody>
      </p:sp>
      <p:sp>
        <p:nvSpPr>
          <p:cNvPr id="114698" name="Rectangle 8"/>
          <p:cNvSpPr>
            <a:spLocks noChangeArrowheads="1"/>
          </p:cNvSpPr>
          <p:nvPr/>
        </p:nvSpPr>
        <p:spPr bwMode="auto">
          <a:xfrm>
            <a:off x="5513388" y="284638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699" name="Rectangle 9"/>
          <p:cNvSpPr>
            <a:spLocks noChangeArrowheads="1"/>
          </p:cNvSpPr>
          <p:nvPr/>
        </p:nvSpPr>
        <p:spPr bwMode="auto">
          <a:xfrm>
            <a:off x="5513388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P+5</a:t>
            </a:r>
          </a:p>
        </p:txBody>
      </p:sp>
      <p:sp>
        <p:nvSpPr>
          <p:cNvPr id="114700" name="Rectangle 10"/>
          <p:cNvSpPr>
            <a:spLocks noChangeArrowheads="1"/>
          </p:cNvSpPr>
          <p:nvPr/>
        </p:nvSpPr>
        <p:spPr bwMode="auto">
          <a:xfrm>
            <a:off x="5513388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1" name="Rectangle 11"/>
          <p:cNvSpPr>
            <a:spLocks noChangeArrowheads="1"/>
          </p:cNvSpPr>
          <p:nvPr/>
        </p:nvSpPr>
        <p:spPr bwMode="auto">
          <a:xfrm>
            <a:off x="5513388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P+7</a:t>
            </a:r>
          </a:p>
        </p:txBody>
      </p:sp>
      <p:sp>
        <p:nvSpPr>
          <p:cNvPr id="114702" name="Rectangle 12"/>
          <p:cNvSpPr>
            <a:spLocks noChangeArrowheads="1"/>
          </p:cNvSpPr>
          <p:nvPr/>
        </p:nvSpPr>
        <p:spPr bwMode="auto">
          <a:xfrm>
            <a:off x="5513388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P+8</a:t>
            </a:r>
          </a:p>
        </p:txBody>
      </p:sp>
      <p:sp>
        <p:nvSpPr>
          <p:cNvPr id="114703" name="Rectangle 13"/>
          <p:cNvSpPr>
            <a:spLocks noChangeArrowheads="1"/>
          </p:cNvSpPr>
          <p:nvPr/>
        </p:nvSpPr>
        <p:spPr bwMode="auto">
          <a:xfrm>
            <a:off x="5513388" y="37433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P+9</a:t>
            </a:r>
          </a:p>
        </p:txBody>
      </p:sp>
      <p:sp>
        <p:nvSpPr>
          <p:cNvPr id="114704" name="Rectangle 14"/>
          <p:cNvSpPr>
            <a:spLocks noChangeArrowheads="1"/>
          </p:cNvSpPr>
          <p:nvPr/>
        </p:nvSpPr>
        <p:spPr bwMode="auto">
          <a:xfrm>
            <a:off x="5513388" y="3922713"/>
            <a:ext cx="1225550" cy="11366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4705" name="Rectangle 15"/>
          <p:cNvSpPr>
            <a:spLocks noChangeArrowheads="1"/>
          </p:cNvSpPr>
          <p:nvPr/>
        </p:nvSpPr>
        <p:spPr bwMode="auto">
          <a:xfrm>
            <a:off x="3436938" y="214788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6" name="Rectangle 16"/>
          <p:cNvSpPr>
            <a:spLocks noChangeArrowheads="1"/>
          </p:cNvSpPr>
          <p:nvPr/>
        </p:nvSpPr>
        <p:spPr bwMode="auto">
          <a:xfrm>
            <a:off x="3436938" y="2235200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7" name="Rectangle 17"/>
          <p:cNvSpPr>
            <a:spLocks noChangeArrowheads="1"/>
          </p:cNvSpPr>
          <p:nvPr/>
        </p:nvSpPr>
        <p:spPr bwMode="auto">
          <a:xfrm>
            <a:off x="3436938" y="2320925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8" name="Rectangle 18"/>
          <p:cNvSpPr>
            <a:spLocks noChangeArrowheads="1"/>
          </p:cNvSpPr>
          <p:nvPr/>
        </p:nvSpPr>
        <p:spPr bwMode="auto">
          <a:xfrm>
            <a:off x="3436938" y="2408238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9" name="Rectangle 19"/>
          <p:cNvSpPr>
            <a:spLocks noChangeArrowheads="1"/>
          </p:cNvSpPr>
          <p:nvPr/>
        </p:nvSpPr>
        <p:spPr bwMode="auto">
          <a:xfrm>
            <a:off x="3436938" y="2493963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0" name="Rectangle 20"/>
          <p:cNvSpPr>
            <a:spLocks noChangeArrowheads="1"/>
          </p:cNvSpPr>
          <p:nvPr/>
        </p:nvSpPr>
        <p:spPr bwMode="auto">
          <a:xfrm>
            <a:off x="3436938" y="2581275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1" name="Rectangle 21"/>
          <p:cNvSpPr>
            <a:spLocks noChangeArrowheads="1"/>
          </p:cNvSpPr>
          <p:nvPr/>
        </p:nvSpPr>
        <p:spPr bwMode="auto">
          <a:xfrm>
            <a:off x="3436938" y="266700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2" name="Rectangle 22"/>
          <p:cNvSpPr>
            <a:spLocks noChangeArrowheads="1"/>
          </p:cNvSpPr>
          <p:nvPr/>
        </p:nvSpPr>
        <p:spPr bwMode="auto">
          <a:xfrm>
            <a:off x="3436938" y="2754313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3" name="Rectangle 23"/>
          <p:cNvSpPr>
            <a:spLocks noChangeArrowheads="1"/>
          </p:cNvSpPr>
          <p:nvPr/>
        </p:nvSpPr>
        <p:spPr bwMode="auto">
          <a:xfrm>
            <a:off x="3436938" y="284003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4" name="Rectangle 24"/>
          <p:cNvSpPr>
            <a:spLocks noChangeArrowheads="1"/>
          </p:cNvSpPr>
          <p:nvPr/>
        </p:nvSpPr>
        <p:spPr bwMode="auto">
          <a:xfrm>
            <a:off x="3436938" y="292735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5" name="Rectangle 25"/>
          <p:cNvSpPr>
            <a:spLocks noChangeArrowheads="1"/>
          </p:cNvSpPr>
          <p:nvPr/>
        </p:nvSpPr>
        <p:spPr bwMode="auto">
          <a:xfrm>
            <a:off x="3436938" y="3014663"/>
            <a:ext cx="836612" cy="1905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3021013" y="1849438"/>
            <a:ext cx="2582862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ISR4 (timer interrupt service routine)</a:t>
            </a:r>
          </a:p>
        </p:txBody>
      </p:sp>
      <p:sp>
        <p:nvSpPr>
          <p:cNvPr id="114717" name="Rectangle 27"/>
          <p:cNvSpPr>
            <a:spLocks noChangeArrowheads="1"/>
          </p:cNvSpPr>
          <p:nvPr/>
        </p:nvSpPr>
        <p:spPr bwMode="auto">
          <a:xfrm>
            <a:off x="6359525" y="5473700"/>
            <a:ext cx="2327275" cy="9032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Timer</a:t>
            </a:r>
          </a:p>
        </p:txBody>
      </p:sp>
      <p:sp>
        <p:nvSpPr>
          <p:cNvPr id="114718" name="Freeform 28"/>
          <p:cNvSpPr>
            <a:spLocks/>
          </p:cNvSpPr>
          <p:nvPr/>
        </p:nvSpPr>
        <p:spPr bwMode="auto">
          <a:xfrm>
            <a:off x="682625" y="2679700"/>
            <a:ext cx="5648325" cy="3281363"/>
          </a:xfrm>
          <a:custGeom>
            <a:avLst/>
            <a:gdLst>
              <a:gd name="T0" fmla="*/ 551915059 w 3558"/>
              <a:gd name="T1" fmla="*/ 27722516 h 2067"/>
              <a:gd name="T2" fmla="*/ 0 w 3558"/>
              <a:gd name="T3" fmla="*/ 0 h 2067"/>
              <a:gd name="T4" fmla="*/ 37801552 w 3558"/>
              <a:gd name="T5" fmla="*/ 2147483647 h 2067"/>
              <a:gd name="T6" fmla="*/ 2147483647 w 3558"/>
              <a:gd name="T7" fmla="*/ 2147483647 h 2067"/>
              <a:gd name="T8" fmla="*/ 2147483647 w 3558"/>
              <a:gd name="T9" fmla="*/ 2147483647 h 2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8"/>
              <a:gd name="T16" fmla="*/ 0 h 2067"/>
              <a:gd name="T17" fmla="*/ 3558 w 3558"/>
              <a:gd name="T18" fmla="*/ 2067 h 20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8" h="2067">
                <a:moveTo>
                  <a:pt x="219" y="11"/>
                </a:moveTo>
                <a:lnTo>
                  <a:pt x="0" y="0"/>
                </a:lnTo>
                <a:lnTo>
                  <a:pt x="15" y="2067"/>
                </a:lnTo>
                <a:lnTo>
                  <a:pt x="1480" y="2060"/>
                </a:lnTo>
                <a:lnTo>
                  <a:pt x="3558" y="20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9" name="Text Box 29"/>
          <p:cNvSpPr txBox="1">
            <a:spLocks noChangeArrowheads="1"/>
          </p:cNvSpPr>
          <p:nvPr/>
        </p:nvSpPr>
        <p:spPr bwMode="auto">
          <a:xfrm>
            <a:off x="4289425" y="5726113"/>
            <a:ext cx="1525588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Timer for program 1’s allowed time expires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Send Interrupt</a:t>
            </a:r>
          </a:p>
        </p:txBody>
      </p:sp>
      <p:sp>
        <p:nvSpPr>
          <p:cNvPr id="114720" name="Freeform 30"/>
          <p:cNvSpPr>
            <a:spLocks/>
          </p:cNvSpPr>
          <p:nvPr/>
        </p:nvSpPr>
        <p:spPr bwMode="auto">
          <a:xfrm>
            <a:off x="6740525" y="3482975"/>
            <a:ext cx="1144588" cy="1990725"/>
          </a:xfrm>
          <a:custGeom>
            <a:avLst/>
            <a:gdLst>
              <a:gd name="T0" fmla="*/ 1726063031 w 759"/>
              <a:gd name="T1" fmla="*/ 2147483647 h 701"/>
              <a:gd name="T2" fmla="*/ 1689677510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1" name="Text Box 32"/>
          <p:cNvSpPr txBox="1">
            <a:spLocks noChangeArrowheads="1"/>
          </p:cNvSpPr>
          <p:nvPr/>
        </p:nvSpPr>
        <p:spPr bwMode="auto">
          <a:xfrm>
            <a:off x="2322513" y="2028825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program1</a:t>
            </a:r>
          </a:p>
        </p:txBody>
      </p:sp>
      <p:sp>
        <p:nvSpPr>
          <p:cNvPr id="114722" name="Line 33"/>
          <p:cNvSpPr>
            <a:spLocks noChangeShapeType="1"/>
          </p:cNvSpPr>
          <p:nvPr/>
        </p:nvSpPr>
        <p:spPr bwMode="auto">
          <a:xfrm flipV="1">
            <a:off x="2289175" y="2581275"/>
            <a:ext cx="255588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3" name="Line 34"/>
          <p:cNvSpPr>
            <a:spLocks noChangeShapeType="1"/>
          </p:cNvSpPr>
          <p:nvPr/>
        </p:nvSpPr>
        <p:spPr bwMode="auto">
          <a:xfrm flipV="1">
            <a:off x="5048250" y="2130425"/>
            <a:ext cx="434975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4" name="Text Box 35"/>
          <p:cNvSpPr txBox="1">
            <a:spLocks noChangeArrowheads="1"/>
          </p:cNvSpPr>
          <p:nvPr/>
        </p:nvSpPr>
        <p:spPr bwMode="auto">
          <a:xfrm>
            <a:off x="4448175" y="2260600"/>
            <a:ext cx="914400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program2</a:t>
            </a:r>
          </a:p>
        </p:txBody>
      </p:sp>
      <p:sp>
        <p:nvSpPr>
          <p:cNvPr id="114725" name="Line 36"/>
          <p:cNvSpPr>
            <a:spLocks noChangeShapeType="1"/>
          </p:cNvSpPr>
          <p:nvPr/>
        </p:nvSpPr>
        <p:spPr bwMode="auto">
          <a:xfrm flipV="1">
            <a:off x="4273550" y="2846388"/>
            <a:ext cx="395288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6" name="Rectangle 37"/>
          <p:cNvSpPr>
            <a:spLocks noChangeArrowheads="1"/>
          </p:cNvSpPr>
          <p:nvPr/>
        </p:nvSpPr>
        <p:spPr bwMode="auto">
          <a:xfrm>
            <a:off x="1063625" y="20605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</a:t>
            </a:r>
          </a:p>
        </p:txBody>
      </p:sp>
      <p:sp>
        <p:nvSpPr>
          <p:cNvPr id="114727" name="Rectangle 38"/>
          <p:cNvSpPr>
            <a:spLocks noChangeArrowheads="1"/>
          </p:cNvSpPr>
          <p:nvPr/>
        </p:nvSpPr>
        <p:spPr bwMode="auto">
          <a:xfrm>
            <a:off x="1063625" y="223996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N+1</a:t>
            </a:r>
          </a:p>
        </p:txBody>
      </p:sp>
      <p:sp>
        <p:nvSpPr>
          <p:cNvPr id="114728" name="Rectangle 39"/>
          <p:cNvSpPr>
            <a:spLocks noChangeArrowheads="1"/>
          </p:cNvSpPr>
          <p:nvPr/>
        </p:nvSpPr>
        <p:spPr bwMode="auto">
          <a:xfrm>
            <a:off x="1063625" y="2417763"/>
            <a:ext cx="1225550" cy="5969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N+2</a:t>
            </a:r>
          </a:p>
        </p:txBody>
      </p:sp>
      <p:sp>
        <p:nvSpPr>
          <p:cNvPr id="114729" name="Rectangle 40"/>
          <p:cNvSpPr>
            <a:spLocks noChangeArrowheads="1"/>
          </p:cNvSpPr>
          <p:nvPr/>
        </p:nvSpPr>
        <p:spPr bwMode="auto">
          <a:xfrm>
            <a:off x="1063625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N+3</a:t>
            </a:r>
          </a:p>
        </p:txBody>
      </p:sp>
      <p:sp>
        <p:nvSpPr>
          <p:cNvPr id="114730" name="Rectangle 41"/>
          <p:cNvSpPr>
            <a:spLocks noChangeArrowheads="1"/>
          </p:cNvSpPr>
          <p:nvPr/>
        </p:nvSpPr>
        <p:spPr bwMode="auto">
          <a:xfrm>
            <a:off x="1063625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31" name="Rectangle 42"/>
          <p:cNvSpPr>
            <a:spLocks noChangeArrowheads="1"/>
          </p:cNvSpPr>
          <p:nvPr/>
        </p:nvSpPr>
        <p:spPr bwMode="auto">
          <a:xfrm>
            <a:off x="1063625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N+5</a:t>
            </a:r>
          </a:p>
        </p:txBody>
      </p:sp>
      <p:sp>
        <p:nvSpPr>
          <p:cNvPr id="114732" name="Rectangle 43"/>
          <p:cNvSpPr>
            <a:spLocks noChangeArrowheads="1"/>
          </p:cNvSpPr>
          <p:nvPr/>
        </p:nvSpPr>
        <p:spPr bwMode="auto">
          <a:xfrm>
            <a:off x="1063625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33" name="Rectangle 44"/>
          <p:cNvSpPr>
            <a:spLocks noChangeArrowheads="1"/>
          </p:cNvSpPr>
          <p:nvPr/>
        </p:nvSpPr>
        <p:spPr bwMode="auto">
          <a:xfrm>
            <a:off x="1063625" y="3565525"/>
            <a:ext cx="1225550" cy="3571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N+6</a:t>
            </a:r>
          </a:p>
        </p:txBody>
      </p:sp>
      <p:sp>
        <p:nvSpPr>
          <p:cNvPr id="114734" name="Rectangle 45"/>
          <p:cNvSpPr>
            <a:spLocks noChangeArrowheads="1"/>
          </p:cNvSpPr>
          <p:nvPr/>
        </p:nvSpPr>
        <p:spPr bwMode="auto">
          <a:xfrm>
            <a:off x="1063625" y="39227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N+8</a:t>
            </a:r>
          </a:p>
        </p:txBody>
      </p:sp>
      <p:sp>
        <p:nvSpPr>
          <p:cNvPr id="114735" name="Rectangle 46"/>
          <p:cNvSpPr>
            <a:spLocks noChangeArrowheads="1"/>
          </p:cNvSpPr>
          <p:nvPr/>
        </p:nvSpPr>
        <p:spPr bwMode="auto">
          <a:xfrm>
            <a:off x="1063625" y="38528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N+7</a:t>
            </a:r>
          </a:p>
        </p:txBody>
      </p:sp>
      <p:sp>
        <p:nvSpPr>
          <p:cNvPr id="114736" name="Rectangle 47"/>
          <p:cNvSpPr>
            <a:spLocks noChangeArrowheads="1"/>
          </p:cNvSpPr>
          <p:nvPr/>
        </p:nvSpPr>
        <p:spPr bwMode="auto">
          <a:xfrm>
            <a:off x="1063625" y="4043363"/>
            <a:ext cx="1225550" cy="24923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4737" name="Text Box 48"/>
          <p:cNvSpPr txBox="1">
            <a:spLocks noChangeArrowheads="1"/>
          </p:cNvSpPr>
          <p:nvPr/>
        </p:nvSpPr>
        <p:spPr bwMode="auto">
          <a:xfrm>
            <a:off x="912813" y="180340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1</a:t>
            </a:r>
          </a:p>
        </p:txBody>
      </p:sp>
      <p:sp>
        <p:nvSpPr>
          <p:cNvPr id="114738" name="Line 49"/>
          <p:cNvSpPr>
            <a:spLocks noChangeShapeType="1"/>
          </p:cNvSpPr>
          <p:nvPr/>
        </p:nvSpPr>
        <p:spPr bwMode="auto">
          <a:xfrm flipV="1">
            <a:off x="3063875" y="2130425"/>
            <a:ext cx="373063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39" name="Line 62"/>
          <p:cNvSpPr>
            <a:spLocks noChangeShapeType="1"/>
          </p:cNvSpPr>
          <p:nvPr/>
        </p:nvSpPr>
        <p:spPr bwMode="auto">
          <a:xfrm flipH="1">
            <a:off x="5207000" y="3565525"/>
            <a:ext cx="276225" cy="17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0" name="Text Box 63"/>
          <p:cNvSpPr txBox="1">
            <a:spLocks noChangeArrowheads="1"/>
          </p:cNvSpPr>
          <p:nvPr/>
        </p:nvSpPr>
        <p:spPr bwMode="auto">
          <a:xfrm>
            <a:off x="4448175" y="3640138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program2</a:t>
            </a:r>
          </a:p>
        </p:txBody>
      </p:sp>
      <p:sp>
        <p:nvSpPr>
          <p:cNvPr id="114741" name="Line 64"/>
          <p:cNvSpPr>
            <a:spLocks noChangeShapeType="1"/>
          </p:cNvSpPr>
          <p:nvPr/>
        </p:nvSpPr>
        <p:spPr bwMode="auto">
          <a:xfrm flipH="1" flipV="1">
            <a:off x="4289425" y="2147888"/>
            <a:ext cx="379413" cy="17748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2" name="Line 66"/>
          <p:cNvSpPr>
            <a:spLocks noChangeShapeType="1"/>
          </p:cNvSpPr>
          <p:nvPr/>
        </p:nvSpPr>
        <p:spPr bwMode="auto">
          <a:xfrm flipH="1">
            <a:off x="3063875" y="3214688"/>
            <a:ext cx="373063" cy="5286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3" name="Text Box 67"/>
          <p:cNvSpPr txBox="1">
            <a:spLocks noChangeArrowheads="1"/>
          </p:cNvSpPr>
          <p:nvPr/>
        </p:nvSpPr>
        <p:spPr bwMode="auto">
          <a:xfrm>
            <a:off x="2522538" y="3743325"/>
            <a:ext cx="1570037" cy="1292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program1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Note: program1 has been selected by the scheduler as the next program to run</a:t>
            </a:r>
          </a:p>
        </p:txBody>
      </p:sp>
      <p:sp>
        <p:nvSpPr>
          <p:cNvPr id="114744" name="Line 68"/>
          <p:cNvSpPr>
            <a:spLocks noChangeShapeType="1"/>
          </p:cNvSpPr>
          <p:nvPr/>
        </p:nvSpPr>
        <p:spPr bwMode="auto">
          <a:xfrm flipH="1" flipV="1">
            <a:off x="2322513" y="3025775"/>
            <a:ext cx="525462" cy="7715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5" name="Text Box 69"/>
          <p:cNvSpPr txBox="1">
            <a:spLocks noChangeArrowheads="1"/>
          </p:cNvSpPr>
          <p:nvPr/>
        </p:nvSpPr>
        <p:spPr bwMode="auto">
          <a:xfrm>
            <a:off x="7121525" y="4268788"/>
            <a:ext cx="1525588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Timer for program 1’s allowed time expires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Send interrupt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02854" y="1612900"/>
            <a:ext cx="27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interrupt source is a timer!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 charset="0"/>
              </a:rPr>
              <a:t>Summary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provide a virtual machine abstraction to handle diverse hardware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coordinate resources and protect users from each other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simplify application development by providing standard services and abstractions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can provide an array of fault containment, fault tolerance, and fault recovery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85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Content Placeholder 6" descr="SW complexity - MIT.pn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88" t="25856" r="18655" b="27786"/>
          <a:stretch>
            <a:fillRect/>
          </a:stretch>
        </p:blipFill>
        <p:spPr>
          <a:xfrm>
            <a:off x="0" y="1765300"/>
            <a:ext cx="8909050" cy="4648200"/>
          </a:xfrm>
          <a:noFill/>
        </p:spPr>
      </p:pic>
      <p:sp>
        <p:nvSpPr>
          <p:cNvPr id="47106" name="Title 4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Helvetica" charset="0"/>
              </a:rPr>
              <a:t>Increasing Software Complexity</a:t>
            </a:r>
          </a:p>
        </p:txBody>
      </p:sp>
      <p:sp>
        <p:nvSpPr>
          <p:cNvPr id="47107" name="TextBox 7"/>
          <p:cNvSpPr txBox="1">
            <a:spLocks noChangeArrowheads="1"/>
          </p:cNvSpPr>
          <p:nvPr/>
        </p:nvSpPr>
        <p:spPr bwMode="auto">
          <a:xfrm>
            <a:off x="5715000" y="61087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Helvetica" charset="0"/>
              </a:rPr>
              <a:t>From MIT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s 6.033 course</a:t>
            </a:r>
            <a:endParaRPr lang="en-US" altLang="zh-CN" dirty="0">
              <a:latin typeface="Helvetica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26200"/>
            <a:ext cx="2133600" cy="457200"/>
          </a:xfrm>
        </p:spPr>
        <p:txBody>
          <a:bodyPr/>
          <a:lstStyle>
            <a:lvl1pPr>
              <a:defRPr sz="1100" b="1"/>
            </a:lvl1pPr>
          </a:lstStyle>
          <a:p>
            <a:pPr>
              <a:defRPr/>
            </a:pPr>
            <a:fld id="{78997615-6873-405D-B80D-4D52F6DDA5E8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262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33|17.8|16.7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|4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9.7|105|2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2.9|17.9|3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|4.9|3.8|1.9|38.3|28.2|2.3|42.7|31.5|45.2|5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|11.3|10.9|1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17059</TotalTime>
  <Words>6137</Words>
  <Application>Microsoft Office PowerPoint</Application>
  <PresentationFormat>全屏显示(4:3)</PresentationFormat>
  <Paragraphs>957</Paragraphs>
  <Slides>85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6" baseType="lpstr">
      <vt:lpstr>Office Theme</vt:lpstr>
      <vt:lpstr>Operating Systems</vt:lpstr>
      <vt:lpstr>Logistics</vt:lpstr>
      <vt:lpstr>Grading Scheme</vt:lpstr>
      <vt:lpstr>Course Topics (Tentative)</vt:lpstr>
      <vt:lpstr>General Comments</vt:lpstr>
      <vt:lpstr>Hardware and Software</vt:lpstr>
      <vt:lpstr>Computer Hardware</vt:lpstr>
      <vt:lpstr>Sample of Computer Architecture </vt:lpstr>
      <vt:lpstr>Increasing Software Complexity</vt:lpstr>
      <vt:lpstr>How do we tame complexity?</vt:lpstr>
      <vt:lpstr>Virtual Machine Abstraction</vt:lpstr>
      <vt:lpstr>Virtual Machines</vt:lpstr>
      <vt:lpstr>What does an OS do?</vt:lpstr>
      <vt:lpstr>What is an Operating System,… Really?</vt:lpstr>
      <vt:lpstr>Operating System Definition (Cont’d)</vt:lpstr>
      <vt:lpstr>History of Operating Systems </vt:lpstr>
      <vt:lpstr>The earliest computers (1945-55)</vt:lpstr>
      <vt:lpstr>The next generation (1955-65)</vt:lpstr>
      <vt:lpstr>Single Job to Batch</vt:lpstr>
      <vt:lpstr>Early Batch processing</vt:lpstr>
      <vt:lpstr>Early Batch Processing</vt:lpstr>
      <vt:lpstr>Operating System</vt:lpstr>
      <vt:lpstr>Problems with early batch processing</vt:lpstr>
      <vt:lpstr>Improving batch processing</vt:lpstr>
      <vt:lpstr>Improving batch processing</vt:lpstr>
      <vt:lpstr>The next generation (1965-1980)</vt:lpstr>
      <vt:lpstr>The next generation (1965-1980)</vt:lpstr>
      <vt:lpstr>Simultaneous Peripheral Operation On Line (Spooling)</vt:lpstr>
      <vt:lpstr>Multiprogramming</vt:lpstr>
      <vt:lpstr>Multiprogramming example</vt:lpstr>
      <vt:lpstr>Time sharing:  Scheduling, fair sharing </vt:lpstr>
      <vt:lpstr>Time sharing and scheduling</vt:lpstr>
      <vt:lpstr>Minicomputers</vt:lpstr>
      <vt:lpstr>The next generation(1980- now)</vt:lpstr>
      <vt:lpstr>Commonly used OSs</vt:lpstr>
      <vt:lpstr>Machine language</vt:lpstr>
      <vt:lpstr>Machine Language programs</vt:lpstr>
      <vt:lpstr>Assembly</vt:lpstr>
      <vt:lpstr>Computer Software: Languages</vt:lpstr>
      <vt:lpstr>Computer Software: Applications</vt:lpstr>
      <vt:lpstr>User mode / kernel mode</vt:lpstr>
      <vt:lpstr>Modes</vt:lpstr>
      <vt:lpstr>Memory Hierarchy</vt:lpstr>
      <vt:lpstr>Basic computer configuration </vt:lpstr>
      <vt:lpstr>Registers in CPU</vt:lpstr>
      <vt:lpstr>Controller</vt:lpstr>
      <vt:lpstr>Executing an instruction (1)</vt:lpstr>
      <vt:lpstr>Executing an instruction (2)</vt:lpstr>
      <vt:lpstr>Executing an instruction (3)</vt:lpstr>
      <vt:lpstr>Adding 2 numbers   (Z=X+Y)</vt:lpstr>
      <vt:lpstr>Memory</vt:lpstr>
      <vt:lpstr>Memory Hierarchy</vt:lpstr>
      <vt:lpstr>Registers and cache</vt:lpstr>
      <vt:lpstr>Concept of Cache</vt:lpstr>
      <vt:lpstr>Cache and main memory</vt:lpstr>
      <vt:lpstr>Using Cache</vt:lpstr>
      <vt:lpstr>Cache design</vt:lpstr>
      <vt:lpstr>Hit ratio</vt:lpstr>
      <vt:lpstr>Hit ratio</vt:lpstr>
      <vt:lpstr>Cache Line size</vt:lpstr>
      <vt:lpstr>Effect of Line size (example)</vt:lpstr>
      <vt:lpstr>Cache specifications on common systems</vt:lpstr>
      <vt:lpstr>Multiple levels of cache:  L2</vt:lpstr>
      <vt:lpstr>Multiple levels of cache: L3</vt:lpstr>
      <vt:lpstr>Modern Cache Architectures</vt:lpstr>
      <vt:lpstr>Memory</vt:lpstr>
      <vt:lpstr>Disk</vt:lpstr>
      <vt:lpstr>Input / Output </vt:lpstr>
      <vt:lpstr>Busy Waiting</vt:lpstr>
      <vt:lpstr>Alternatives to Busy waiting</vt:lpstr>
      <vt:lpstr>Interrupts</vt:lpstr>
      <vt:lpstr>Some types of interrupts</vt:lpstr>
      <vt:lpstr>Increase in efficiency</vt:lpstr>
      <vt:lpstr>Interrupt example: Output  (1)</vt:lpstr>
      <vt:lpstr>Interrupt example Output (2)</vt:lpstr>
      <vt:lpstr>Interrupt operation</vt:lpstr>
      <vt:lpstr>Instruction cycle with interrupts</vt:lpstr>
      <vt:lpstr>Interrupt processing (1)</vt:lpstr>
      <vt:lpstr>Interrupt processing (2)</vt:lpstr>
      <vt:lpstr>Interrupts for input</vt:lpstr>
      <vt:lpstr>Multiprogramming: Interrupt example (1)</vt:lpstr>
      <vt:lpstr>Multiprogramming: Interrupt example (2)</vt:lpstr>
      <vt:lpstr>Multiprogramming operation</vt:lpstr>
      <vt:lpstr>Simple time sharing operation</vt:lpstr>
      <vt:lpstr>Summary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sam</cp:lastModifiedBy>
  <cp:revision>146</cp:revision>
  <cp:lastPrinted>2011-02-23T00:18:43Z</cp:lastPrinted>
  <dcterms:created xsi:type="dcterms:W3CDTF">2011-02-23T00:15:40Z</dcterms:created>
  <dcterms:modified xsi:type="dcterms:W3CDTF">2012-09-12T03:03:25Z</dcterms:modified>
</cp:coreProperties>
</file>