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257" r:id="rId2"/>
    <p:sldId id="379" r:id="rId3"/>
    <p:sldId id="260" r:id="rId4"/>
    <p:sldId id="261" r:id="rId5"/>
    <p:sldId id="259" r:id="rId6"/>
    <p:sldId id="262" r:id="rId7"/>
    <p:sldId id="263" r:id="rId8"/>
    <p:sldId id="264" r:id="rId9"/>
    <p:sldId id="265" r:id="rId10"/>
    <p:sldId id="266" r:id="rId11"/>
    <p:sldId id="267" r:id="rId12"/>
    <p:sldId id="301" r:id="rId13"/>
    <p:sldId id="277" r:id="rId14"/>
    <p:sldId id="278" r:id="rId15"/>
    <p:sldId id="279" r:id="rId16"/>
    <p:sldId id="280" r:id="rId17"/>
    <p:sldId id="281" r:id="rId18"/>
    <p:sldId id="302" r:id="rId19"/>
    <p:sldId id="303" r:id="rId20"/>
    <p:sldId id="305" r:id="rId21"/>
    <p:sldId id="304"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82" r:id="rId38"/>
    <p:sldId id="383" r:id="rId39"/>
    <p:sldId id="366" r:id="rId40"/>
    <p:sldId id="367" r:id="rId41"/>
    <p:sldId id="368" r:id="rId42"/>
    <p:sldId id="370" r:id="rId43"/>
    <p:sldId id="369" r:id="rId44"/>
    <p:sldId id="386" r:id="rId45"/>
    <p:sldId id="371" r:id="rId46"/>
    <p:sldId id="372" r:id="rId47"/>
    <p:sldId id="384" r:id="rId48"/>
    <p:sldId id="387" r:id="rId49"/>
    <p:sldId id="373" r:id="rId50"/>
    <p:sldId id="374" r:id="rId51"/>
    <p:sldId id="375" r:id="rId52"/>
    <p:sldId id="376" r:id="rId53"/>
    <p:sldId id="377"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00" autoAdjust="0"/>
    <p:restoredTop sz="85076" autoAdjust="0"/>
  </p:normalViewPr>
  <p:slideViewPr>
    <p:cSldViewPr snapToGrid="0">
      <p:cViewPr varScale="1">
        <p:scale>
          <a:sx n="92" d="100"/>
          <a:sy n="92" d="100"/>
        </p:scale>
        <p:origin x="-210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5/2/2012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5/2/2012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 Sources of Power Dissipation</a:t>
            </a:r>
          </a:p>
          <a:p>
            <a:r>
              <a:rPr lang="en-US" altLang="zh-CN" dirty="0" smtClean="0"/>
              <a:t>2. Reducing Power Consumption</a:t>
            </a:r>
          </a:p>
          <a:p>
            <a:r>
              <a:rPr lang="en-US" altLang="zh-CN" dirty="0" smtClean="0"/>
              <a:t>3. System Level Power Optimization</a:t>
            </a:r>
          </a:p>
          <a:p>
            <a:r>
              <a:rPr lang="en-US" altLang="zh-CN" dirty="0" smtClean="0"/>
              <a:t>4. Dynamic Power Management</a:t>
            </a:r>
          </a:p>
          <a:p>
            <a:r>
              <a:rPr lang="en-US" altLang="zh-CN" dirty="0" smtClean="0"/>
              <a:t>5. Mapping and Scheduling for Low Energy</a:t>
            </a:r>
          </a:p>
          <a:p>
            <a:r>
              <a:rPr lang="en-US" altLang="zh-CN" dirty="0" smtClean="0"/>
              <a:t>6. Real-Time Scheduling with Dynamic Voltage Scaling</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t>They have no devices like hard-disk, no (or small) display ⇒ VLSI is a main source of power dissipation.</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t>Switching among multiple frequencies and voltage levels.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el-GR" altLang="zh-CN" dirty="0" smtClean="0"/>
              <a:t> </a:t>
            </a:r>
            <a:r>
              <a:rPr lang="en-US" altLang="zh-CN" dirty="0" smtClean="0"/>
              <a:t>it will stay idle for at least a period which makes it efficient to shut down</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Supported by Microsoft’s desktop operating systems via APM - Advanced Power Management</a:t>
            </a:r>
          </a:p>
          <a:p>
            <a:pPr lvl="1"/>
            <a:r>
              <a:rPr lang="en-US" dirty="0" smtClean="0"/>
              <a:t>OS/BIOS co-operation </a:t>
            </a:r>
          </a:p>
          <a:p>
            <a:pPr lvl="1"/>
            <a:r>
              <a:rPr lang="en-US" dirty="0" smtClean="0"/>
              <a:t>When OS goes to idle condition it performs an access to a register that causes an SMI#</a:t>
            </a:r>
          </a:p>
          <a:p>
            <a:pPr lvl="1"/>
            <a:r>
              <a:rPr lang="en-US" dirty="0" smtClean="0"/>
              <a:t>SMI handler puts system into low power state</a:t>
            </a:r>
          </a:p>
          <a:p>
            <a:pPr lvl="1"/>
            <a:r>
              <a:rPr lang="en-US" dirty="0" smtClean="0"/>
              <a:t>APM required OS to trust the system BIOS</a:t>
            </a:r>
          </a:p>
          <a:p>
            <a:endParaRPr 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17D0B-18F4-4FD7-BEAF-38084959E1A2}" type="slidenum">
              <a:rPr lang="en-US"/>
              <a:pPr/>
              <a:t>39</a:t>
            </a:fld>
            <a:endParaRPr lang="en-US"/>
          </a:p>
        </p:txBody>
      </p:sp>
      <p:sp>
        <p:nvSpPr>
          <p:cNvPr id="131074" name="Rectangle 2"/>
          <p:cNvSpPr>
            <a:spLocks noGrp="1" noRot="1" noChangeAspect="1" noChangeArrowheads="1" noTextEdit="1"/>
          </p:cNvSpPr>
          <p:nvPr>
            <p:ph type="sldImg"/>
          </p:nvPr>
        </p:nvSpPr>
        <p:spPr>
          <a:xfrm>
            <a:off x="1152525" y="684213"/>
            <a:ext cx="4559300" cy="3419475"/>
          </a:xfrm>
          <a:ln/>
        </p:spPr>
      </p:sp>
      <p:sp>
        <p:nvSpPr>
          <p:cNvPr id="131075" name="Rectangle 3"/>
          <p:cNvSpPr>
            <a:spLocks noGrp="1" noChangeArrowheads="1"/>
          </p:cNvSpPr>
          <p:nvPr>
            <p:ph type="body" idx="1"/>
          </p:nvPr>
        </p:nvSpPr>
        <p:spPr/>
        <p:txBody>
          <a:bodyPr lIns="89877" tIns="44939" rIns="89877" bIns="44939"/>
          <a:lstStyle/>
          <a:p>
            <a:r>
              <a:rPr lang="en-US" sz="1200" dirty="0" smtClean="0"/>
              <a:t>OS/drivers/BIOS are in sync regarding power states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E758A8-06B5-49D1-AB54-47FDB171C901}" type="slidenum">
              <a:rPr lang="en-US"/>
              <a:pPr/>
              <a:t>42</a:t>
            </a:fld>
            <a:endParaRPr lang="en-US"/>
          </a:p>
        </p:txBody>
      </p:sp>
      <p:sp>
        <p:nvSpPr>
          <p:cNvPr id="147458" name="Rectangle 2"/>
          <p:cNvSpPr>
            <a:spLocks noGrp="1" noRot="1" noChangeAspect="1" noChangeArrowheads="1" noTextEdit="1"/>
          </p:cNvSpPr>
          <p:nvPr>
            <p:ph type="sldImg"/>
          </p:nvPr>
        </p:nvSpPr>
        <p:spPr>
          <a:xfrm>
            <a:off x="1152525" y="684213"/>
            <a:ext cx="4559300" cy="3419475"/>
          </a:xfrm>
          <a:ln/>
        </p:spPr>
      </p:sp>
      <p:sp>
        <p:nvSpPr>
          <p:cNvPr id="147459" name="Rectangle 3"/>
          <p:cNvSpPr>
            <a:spLocks noGrp="1" noChangeArrowheads="1"/>
          </p:cNvSpPr>
          <p:nvPr>
            <p:ph type="body" idx="1"/>
          </p:nvPr>
        </p:nvSpPr>
        <p:spPr/>
        <p:txBody>
          <a:bodyPr lIns="89877" tIns="44939" rIns="89877" bIns="44939"/>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13FAA5-3A62-45DD-940F-BB99B977C76F}" type="slidenum">
              <a:rPr lang="en-US"/>
              <a:pPr/>
              <a:t>43</a:t>
            </a:fld>
            <a:endParaRPr lang="en-US"/>
          </a:p>
        </p:txBody>
      </p:sp>
      <p:sp>
        <p:nvSpPr>
          <p:cNvPr id="136194" name="Rectangle 2"/>
          <p:cNvSpPr>
            <a:spLocks noGrp="1" noRot="1" noChangeAspect="1" noChangeArrowheads="1" noTextEdit="1"/>
          </p:cNvSpPr>
          <p:nvPr>
            <p:ph type="sldImg"/>
          </p:nvPr>
        </p:nvSpPr>
        <p:spPr>
          <a:xfrm>
            <a:off x="1152525" y="684213"/>
            <a:ext cx="4559300" cy="3419475"/>
          </a:xfrm>
          <a:ln/>
        </p:spPr>
      </p:sp>
      <p:sp>
        <p:nvSpPr>
          <p:cNvPr id="136195" name="Rectangle 3"/>
          <p:cNvSpPr>
            <a:spLocks noGrp="1" noChangeArrowheads="1"/>
          </p:cNvSpPr>
          <p:nvPr>
            <p:ph type="body" idx="1"/>
          </p:nvPr>
        </p:nvSpPr>
        <p:spPr/>
        <p:txBody>
          <a:bodyPr lIns="89877" tIns="44939" rIns="89877" bIns="44939"/>
          <a:lstStyle/>
          <a:p>
            <a:r>
              <a:rPr lang="en-US" altLang="zh-CN" sz="1200" kern="1200" baseline="0" dirty="0" smtClean="0">
                <a:solidFill>
                  <a:schemeClr val="tx1"/>
                </a:solidFill>
                <a:latin typeface="+mn-lt"/>
                <a:ea typeface="+mn-ea"/>
                <a:cs typeface="+mn-cs"/>
              </a:rPr>
              <a:t>Note that</a:t>
            </a:r>
          </a:p>
          <a:p>
            <a:r>
              <a:rPr lang="en-US" altLang="zh-CN" sz="1200" kern="1200" baseline="0" dirty="0" smtClean="0">
                <a:solidFill>
                  <a:schemeClr val="tx1"/>
                </a:solidFill>
                <a:latin typeface="+mn-lt"/>
                <a:ea typeface="+mn-ea"/>
                <a:cs typeface="+mn-cs"/>
              </a:rPr>
              <a:t>these numbers reflect processor power, and do</a:t>
            </a:r>
          </a:p>
          <a:p>
            <a:r>
              <a:rPr lang="en-US" altLang="zh-CN" sz="1200" kern="1200" baseline="0" dirty="0" smtClean="0">
                <a:solidFill>
                  <a:schemeClr val="tx1"/>
                </a:solidFill>
                <a:latin typeface="+mn-lt"/>
                <a:ea typeface="+mn-ea"/>
                <a:cs typeface="+mn-cs"/>
              </a:rPr>
              <a:t>not include other system components, such as</a:t>
            </a:r>
          </a:p>
          <a:p>
            <a:r>
              <a:rPr lang="en-US" altLang="zh-CN" sz="1200" kern="1200" baseline="0" dirty="0" smtClean="0">
                <a:solidFill>
                  <a:schemeClr val="tx1"/>
                </a:solidFill>
                <a:latin typeface="+mn-lt"/>
                <a:ea typeface="+mn-ea"/>
                <a:cs typeface="+mn-cs"/>
              </a:rPr>
              <a:t>the LCD chip-set, or disk drive. Note also that</a:t>
            </a:r>
          </a:p>
          <a:p>
            <a:r>
              <a:rPr lang="en-US" altLang="zh-CN" sz="1200" kern="1200" baseline="0" dirty="0" smtClean="0">
                <a:solidFill>
                  <a:schemeClr val="tx1"/>
                </a:solidFill>
                <a:latin typeface="+mn-lt"/>
                <a:ea typeface="+mn-ea"/>
                <a:cs typeface="+mn-cs"/>
              </a:rPr>
              <a:t>on this particular model, the savings in the C1,</a:t>
            </a:r>
          </a:p>
          <a:p>
            <a:r>
              <a:rPr lang="en-US" altLang="zh-CN" sz="1200" kern="1200" baseline="0" dirty="0" smtClean="0">
                <a:solidFill>
                  <a:schemeClr val="tx1"/>
                </a:solidFill>
                <a:latin typeface="+mn-lt"/>
                <a:ea typeface="+mn-ea"/>
                <a:cs typeface="+mn-cs"/>
              </a:rPr>
              <a:t>C2, and C3 states depend on the P-state the</a:t>
            </a:r>
          </a:p>
          <a:p>
            <a:r>
              <a:rPr lang="en-US" altLang="zh-CN" sz="1200" kern="1200" baseline="0" dirty="0" smtClean="0">
                <a:solidFill>
                  <a:schemeClr val="tx1"/>
                </a:solidFill>
                <a:latin typeface="+mn-lt"/>
                <a:ea typeface="+mn-ea"/>
                <a:cs typeface="+mn-cs"/>
              </a:rPr>
              <a:t>processor was running in when it became idle.</a:t>
            </a:r>
          </a:p>
          <a:p>
            <a:r>
              <a:rPr lang="en-US" altLang="zh-CN" sz="1200" kern="1200" baseline="0" dirty="0" smtClean="0">
                <a:solidFill>
                  <a:schemeClr val="tx1"/>
                </a:solidFill>
                <a:latin typeface="+mn-lt"/>
                <a:ea typeface="+mn-ea"/>
                <a:cs typeface="+mn-cs"/>
              </a:rPr>
              <a:t>This is because the P-states carry with them reduced</a:t>
            </a:r>
          </a:p>
          <a:p>
            <a:r>
              <a:rPr lang="en-US" altLang="zh-CN" sz="1200" kern="1200" baseline="0" dirty="0" smtClean="0">
                <a:solidFill>
                  <a:schemeClr val="tx1"/>
                </a:solidFill>
                <a:latin typeface="+mn-lt"/>
                <a:ea typeface="+mn-ea"/>
                <a:cs typeface="+mn-cs"/>
              </a:rPr>
              <a:t>voltage.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ACPI: No knowledge of device-specific scenarios (e.g. need to provide predictable response times or to respond to critical events over extended period)</a:t>
            </a:r>
          </a:p>
          <a:p>
            <a:pPr marL="0" marR="0" lvl="1" indent="0" algn="l" defTabSz="457200" rtl="0" eaLnBrk="1" fontAlgn="auto" latinLnBrk="0" hangingPunct="1">
              <a:lnSpc>
                <a:spcPct val="100000"/>
              </a:lnSpc>
              <a:spcBef>
                <a:spcPts val="0"/>
              </a:spcBef>
              <a:spcAft>
                <a:spcPts val="0"/>
              </a:spcAft>
              <a:buClrTx/>
              <a:buSzTx/>
              <a:buFontTx/>
              <a:buNone/>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3200" dirty="0" smtClean="0"/>
              <a:t>No knowledge of new devices (e.g. USB, IEEE 1394)</a:t>
            </a:r>
          </a:p>
          <a:p>
            <a:pPr marL="0" marR="0" lvl="1" indent="0" algn="l" defTabSz="4572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5/2/2012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5/2/2012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5/2/2012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39282" y="103718"/>
            <a:ext cx="8648344" cy="1143000"/>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230736" y="1350236"/>
            <a:ext cx="8665436" cy="51531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5/2/2012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5/2/2012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5/2/2012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5/2/2012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5/2/2012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5/2/2012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5/2/2012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5/2/2012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71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307508"/>
            <a:ext cx="8673981" cy="49821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5/2/2012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Power Management</a:t>
            </a:r>
            <a:endParaRPr lang="en-US" i="1" dirty="0"/>
          </a:p>
        </p:txBody>
      </p:sp>
      <p:sp>
        <p:nvSpPr>
          <p:cNvPr id="3" name="Subtitle 2"/>
          <p:cNvSpPr>
            <a:spLocks noGrp="1"/>
          </p:cNvSpPr>
          <p:nvPr>
            <p:ph type="subTitle" idx="1"/>
          </p:nvPr>
        </p:nvSpPr>
        <p:spPr/>
        <p:txBody>
          <a:bodyPr>
            <a:normAutofit/>
          </a:bodyPr>
          <a:lstStyle/>
          <a:p>
            <a:r>
              <a:rPr lang="en-US" dirty="0" smtClean="0"/>
              <a:t>Instructor:</a:t>
            </a:r>
            <a:br>
              <a:rPr lang="en-US" dirty="0" smtClean="0"/>
            </a:br>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5/2/2012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System-Level PM</a:t>
            </a:r>
            <a:endParaRPr lang="zh-CN" altLang="en-US" dirty="0"/>
          </a:p>
        </p:txBody>
      </p:sp>
      <p:sp>
        <p:nvSpPr>
          <p:cNvPr id="3" name="内容占位符 2"/>
          <p:cNvSpPr>
            <a:spLocks noGrp="1"/>
          </p:cNvSpPr>
          <p:nvPr>
            <p:ph idx="1"/>
          </p:nvPr>
        </p:nvSpPr>
        <p:spPr/>
        <p:txBody>
          <a:bodyPr>
            <a:normAutofit/>
          </a:bodyPr>
          <a:lstStyle/>
          <a:p>
            <a:r>
              <a:rPr lang="en-US" altLang="zh-CN" dirty="0" smtClean="0"/>
              <a:t>Static techniques are applied at design-time.</a:t>
            </a:r>
          </a:p>
          <a:p>
            <a:pPr lvl="1"/>
            <a:r>
              <a:rPr lang="en-US" altLang="zh-CN" dirty="0" smtClean="0"/>
              <a:t>Compilation for low power: instruction selection considering their power profile, data placement in memory, register allocation.</a:t>
            </a:r>
          </a:p>
          <a:p>
            <a:pPr lvl="1"/>
            <a:r>
              <a:rPr lang="en-US" altLang="zh-CN" dirty="0" smtClean="0"/>
              <a:t>Algorithm design: find the algorithm which is the most power efficient.</a:t>
            </a:r>
          </a:p>
          <a:p>
            <a:pPr lvl="1"/>
            <a:r>
              <a:rPr lang="en-US" altLang="zh-CN" dirty="0" smtClean="0"/>
              <a:t>Task mapping and scheduling.</a:t>
            </a:r>
          </a:p>
          <a:p>
            <a:r>
              <a:rPr lang="en-US" altLang="zh-CN" dirty="0" smtClean="0"/>
              <a:t>Dynamic techniques are applied at run-time.</a:t>
            </a:r>
          </a:p>
          <a:p>
            <a:pPr lvl="1"/>
            <a:r>
              <a:rPr lang="en-US" altLang="zh-CN" dirty="0" smtClean="0"/>
              <a:t>Reduce power consumption by exploiting idle or low-workload periods.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Techniques</a:t>
            </a:r>
            <a:endParaRPr lang="zh-CN" altLang="en-US" dirty="0"/>
          </a:p>
        </p:txBody>
      </p:sp>
      <p:sp>
        <p:nvSpPr>
          <p:cNvPr id="3" name="内容占位符 2"/>
          <p:cNvSpPr>
            <a:spLocks noGrp="1"/>
          </p:cNvSpPr>
          <p:nvPr>
            <p:ph idx="1"/>
          </p:nvPr>
        </p:nvSpPr>
        <p:spPr/>
        <p:txBody>
          <a:bodyPr>
            <a:normAutofit/>
          </a:bodyPr>
          <a:lstStyle/>
          <a:p>
            <a:r>
              <a:rPr lang="en-US" altLang="zh-CN" dirty="0" smtClean="0"/>
              <a:t>We discuss three techniques:</a:t>
            </a:r>
          </a:p>
          <a:p>
            <a:pPr lvl="1"/>
            <a:r>
              <a:rPr lang="en-US" altLang="zh-CN" dirty="0" smtClean="0"/>
              <a:t>1. Task mapping: static technique.</a:t>
            </a:r>
          </a:p>
          <a:p>
            <a:pPr lvl="1"/>
            <a:r>
              <a:rPr lang="en-US" altLang="zh-CN" dirty="0" smtClean="0"/>
              <a:t>2. Task scheduling with DVFS: static &amp; dynamic</a:t>
            </a:r>
            <a:r>
              <a:rPr lang="en-US" altLang="zh-CN" dirty="0" smtClean="0"/>
              <a:t>.</a:t>
            </a:r>
          </a:p>
          <a:p>
            <a:pPr lvl="2"/>
            <a:r>
              <a:rPr lang="en-US" dirty="0" smtClean="0"/>
              <a:t>A device can be run at different speeds at different power levels</a:t>
            </a:r>
          </a:p>
          <a:p>
            <a:pPr lvl="2"/>
            <a:r>
              <a:rPr lang="en-US" dirty="0" smtClean="0"/>
              <a:t>Execution of jobs can be slowed down to save power as long as all jobs are completed by their deadline.</a:t>
            </a:r>
          </a:p>
          <a:p>
            <a:pPr lvl="1"/>
            <a:r>
              <a:rPr lang="en-US" altLang="zh-CN" dirty="0" smtClean="0"/>
              <a:t>3</a:t>
            </a:r>
            <a:r>
              <a:rPr lang="en-US" altLang="zh-CN" dirty="0" smtClean="0"/>
              <a:t>. Dynamic power management: dynamic technique</a:t>
            </a:r>
            <a:r>
              <a:rPr lang="en-US" altLang="zh-CN" dirty="0" smtClean="0"/>
              <a:t>.</a:t>
            </a:r>
          </a:p>
          <a:p>
            <a:pPr lvl="2"/>
            <a:r>
              <a:rPr lang="en-US" dirty="0" smtClean="0"/>
              <a:t>When a device is idle, it can transition to low-power “sleep” states.</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Task Mapping &amp; Scheduling</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Mapping &amp; Scheduling: Static Technique</a:t>
            </a:r>
            <a:endParaRPr lang="zh-CN" altLang="en-US" dirty="0"/>
          </a:p>
        </p:txBody>
      </p:sp>
      <p:sp>
        <p:nvSpPr>
          <p:cNvPr id="3" name="内容占位符 2"/>
          <p:cNvSpPr>
            <a:spLocks noGrp="1"/>
          </p:cNvSpPr>
          <p:nvPr>
            <p:ph idx="1"/>
          </p:nvPr>
        </p:nvSpPr>
        <p:spPr/>
        <p:txBody>
          <a:bodyPr>
            <a:normAutofit/>
          </a:bodyPr>
          <a:lstStyle/>
          <a:p>
            <a:r>
              <a:rPr lang="en-US" altLang="zh-CN" dirty="0" smtClean="0"/>
              <a:t>For many embedded systems, </a:t>
            </a:r>
            <a:r>
              <a:rPr lang="en-US" altLang="zh-CN" dirty="0" smtClean="0"/>
              <a:t>DPM/DVFS </a:t>
            </a:r>
            <a:r>
              <a:rPr lang="en-US" altLang="zh-CN" dirty="0" smtClean="0"/>
              <a:t>techniques </a:t>
            </a:r>
            <a:r>
              <a:rPr lang="en-US" altLang="zh-CN" dirty="0" smtClean="0"/>
              <a:t>may not be </a:t>
            </a:r>
            <a:r>
              <a:rPr lang="en-US" altLang="zh-CN" dirty="0" smtClean="0"/>
              <a:t>applicable:</a:t>
            </a:r>
          </a:p>
          <a:p>
            <a:pPr lvl="1"/>
            <a:r>
              <a:rPr lang="en-US" altLang="zh-CN" dirty="0" smtClean="0"/>
              <a:t>OS is small ⇒ no sophisticated PM techniques at run-time.</a:t>
            </a:r>
          </a:p>
          <a:p>
            <a:pPr lvl="1"/>
            <a:r>
              <a:rPr lang="en-US" altLang="zh-CN" dirty="0" smtClean="0"/>
              <a:t>Time </a:t>
            </a:r>
            <a:r>
              <a:rPr lang="en-US" altLang="zh-CN" dirty="0" smtClean="0"/>
              <a:t>constraints ⇒ cannot </a:t>
            </a:r>
            <a:r>
              <a:rPr lang="en-US" altLang="zh-CN" dirty="0" smtClean="0"/>
              <a:t>afford frequent </a:t>
            </a:r>
            <a:r>
              <a:rPr lang="en-US" altLang="zh-CN" dirty="0" smtClean="0"/>
              <a:t>shut-down and wake-up </a:t>
            </a:r>
            <a:r>
              <a:rPr lang="en-US" altLang="zh-CN" dirty="0" smtClean="0"/>
              <a:t>times.</a:t>
            </a:r>
          </a:p>
          <a:p>
            <a:pPr lvl="1"/>
            <a:r>
              <a:rPr lang="en-US" altLang="zh-CN" dirty="0" smtClean="0"/>
              <a:t>System is application-specific</a:t>
            </a:r>
            <a:r>
              <a:rPr lang="en-US" altLang="zh-CN" dirty="0" smtClean="0"/>
              <a:t> ⇒ </a:t>
            </a:r>
            <a:r>
              <a:rPr lang="en-US" altLang="zh-CN" dirty="0" smtClean="0"/>
              <a:t>the </a:t>
            </a:r>
            <a:r>
              <a:rPr lang="en-US" altLang="zh-CN" dirty="0" smtClean="0"/>
              <a:t>application is known at design time</a:t>
            </a:r>
            <a:endParaRPr lang="en-US" altLang="zh-CN" dirty="0" smtClean="0"/>
          </a:p>
          <a:p>
            <a:r>
              <a:rPr lang="en-US" altLang="zh-CN" dirty="0" smtClean="0"/>
              <a:t>Static techniques can be used at design time.</a:t>
            </a:r>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minimize total energy</a:t>
            </a:r>
            <a:endParaRPr lang="zh-CN" altLang="en-US" dirty="0"/>
          </a:p>
        </p:txBody>
      </p:sp>
      <p:sp>
        <p:nvSpPr>
          <p:cNvPr id="3" name="内容占位符 2"/>
          <p:cNvSpPr>
            <a:spLocks noGrp="1"/>
          </p:cNvSpPr>
          <p:nvPr>
            <p:ph idx="1"/>
          </p:nvPr>
        </p:nvSpPr>
        <p:spPr>
          <a:xfrm>
            <a:off x="230736" y="5412508"/>
            <a:ext cx="8665436" cy="1090841"/>
          </a:xfrm>
        </p:spPr>
        <p:txBody>
          <a:bodyPr>
            <a:normAutofit fontScale="77500" lnSpcReduction="20000"/>
          </a:bodyPr>
          <a:lstStyle/>
          <a:p>
            <a:r>
              <a:rPr lang="en-US" altLang="zh-CN" dirty="0" smtClean="0"/>
              <a:t>Processor up4 is slower and more power efficient than up3</a:t>
            </a:r>
          </a:p>
          <a:p>
            <a:r>
              <a:rPr lang="en-US" altLang="zh-CN" dirty="0" smtClean="0"/>
              <a:t>Problem: find a feasible mapping and scheduling to minimize total energy consumption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14</a:t>
            </a:fld>
            <a:endParaRPr lang="en-US"/>
          </a:p>
        </p:txBody>
      </p:sp>
      <p:pic>
        <p:nvPicPr>
          <p:cNvPr id="7170" name="Picture 2"/>
          <p:cNvPicPr>
            <a:picLocks noChangeAspect="1" noChangeArrowheads="1"/>
          </p:cNvPicPr>
          <p:nvPr/>
        </p:nvPicPr>
        <p:blipFill>
          <a:blip r:embed="rId2"/>
          <a:srcRect/>
          <a:stretch>
            <a:fillRect/>
          </a:stretch>
        </p:blipFill>
        <p:spPr bwMode="auto">
          <a:xfrm>
            <a:off x="1227039" y="1202748"/>
            <a:ext cx="6706450" cy="418205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pic>
        <p:nvPicPr>
          <p:cNvPr id="8194" name="Picture 2"/>
          <p:cNvPicPr>
            <a:picLocks noChangeAspect="1" noChangeArrowheads="1"/>
          </p:cNvPicPr>
          <p:nvPr/>
        </p:nvPicPr>
        <p:blipFill>
          <a:blip r:embed="rId2"/>
          <a:srcRect/>
          <a:stretch>
            <a:fillRect/>
          </a:stretch>
        </p:blipFill>
        <p:spPr bwMode="auto">
          <a:xfrm>
            <a:off x="63287" y="1445636"/>
            <a:ext cx="9034533" cy="458571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Another Solution</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16</a:t>
            </a:fld>
            <a:endParaRPr lang="en-US"/>
          </a:p>
        </p:txBody>
      </p:sp>
      <p:pic>
        <p:nvPicPr>
          <p:cNvPr id="9218" name="Picture 2"/>
          <p:cNvPicPr>
            <a:picLocks noChangeAspect="1" noChangeArrowheads="1"/>
          </p:cNvPicPr>
          <p:nvPr/>
        </p:nvPicPr>
        <p:blipFill>
          <a:blip r:embed="rId2"/>
          <a:srcRect/>
          <a:stretch>
            <a:fillRect/>
          </a:stretch>
        </p:blipFill>
        <p:spPr bwMode="auto">
          <a:xfrm>
            <a:off x="117763" y="1445924"/>
            <a:ext cx="9014947" cy="457618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en-US" altLang="zh-CN" baseline="30000" dirty="0" smtClean="0"/>
              <a:t>nd</a:t>
            </a:r>
            <a:r>
              <a:rPr lang="en-US" altLang="zh-CN" dirty="0" smtClean="0"/>
              <a:t> Solution is Better</a:t>
            </a:r>
            <a:endParaRPr lang="zh-CN" altLang="en-US" dirty="0"/>
          </a:p>
        </p:txBody>
      </p:sp>
      <p:sp>
        <p:nvSpPr>
          <p:cNvPr id="3" name="内容占位符 2"/>
          <p:cNvSpPr>
            <a:spLocks noGrp="1"/>
          </p:cNvSpPr>
          <p:nvPr>
            <p:ph idx="1"/>
          </p:nvPr>
        </p:nvSpPr>
        <p:spPr/>
        <p:txBody>
          <a:bodyPr/>
          <a:lstStyle/>
          <a:p>
            <a:r>
              <a:rPr lang="en-US" altLang="zh-CN" dirty="0" smtClean="0"/>
              <a:t>For real-time systems, task finish time is not important, as long as it meets its deadline</a:t>
            </a:r>
          </a:p>
          <a:p>
            <a:r>
              <a:rPr lang="en-US" altLang="zh-CN" dirty="0" smtClean="0"/>
              <a:t>If </a:t>
            </a:r>
            <a:r>
              <a:rPr lang="en-US" altLang="zh-CN" dirty="0" smtClean="0"/>
              <a:t>task graph deadline is 60, then 2</a:t>
            </a:r>
            <a:r>
              <a:rPr lang="en-US" altLang="zh-CN" baseline="30000" dirty="0" smtClean="0"/>
              <a:t>nd</a:t>
            </a:r>
            <a:r>
              <a:rPr lang="en-US" altLang="zh-CN" dirty="0" smtClean="0"/>
              <a:t> solution </a:t>
            </a:r>
            <a:r>
              <a:rPr lang="en-US" altLang="zh-CN" dirty="0" smtClean="0"/>
              <a:t>with </a:t>
            </a:r>
            <a:r>
              <a:rPr lang="el-GR" altLang="zh-CN" dirty="0" smtClean="0"/>
              <a:t>τ8 </a:t>
            </a:r>
            <a:r>
              <a:rPr lang="en-US" altLang="zh-CN" dirty="0" smtClean="0"/>
              <a:t>on </a:t>
            </a:r>
            <a:r>
              <a:rPr lang="el-GR" altLang="zh-CN" dirty="0" smtClean="0"/>
              <a:t>μ</a:t>
            </a:r>
            <a:r>
              <a:rPr lang="en-US" altLang="zh-CN" dirty="0" smtClean="0"/>
              <a:t>p4 is </a:t>
            </a:r>
            <a:r>
              <a:rPr lang="en-US" altLang="zh-CN" dirty="0" smtClean="0"/>
              <a:t>preferable, even if it is </a:t>
            </a:r>
            <a:r>
              <a:rPr lang="en-US" altLang="zh-CN" dirty="0" smtClean="0"/>
              <a:t>slower</a:t>
            </a:r>
          </a:p>
          <a:p>
            <a:pPr lvl="1"/>
            <a:r>
              <a:rPr lang="en-US" altLang="zh-CN" dirty="0" smtClean="0"/>
              <a:t>The 2</a:t>
            </a:r>
            <a:r>
              <a:rPr lang="en-US" altLang="zh-CN" baseline="30000" dirty="0" smtClean="0"/>
              <a:t>nd</a:t>
            </a:r>
            <a:r>
              <a:rPr lang="en-US" altLang="zh-CN" dirty="0" smtClean="0"/>
              <a:t> solution </a:t>
            </a:r>
            <a:r>
              <a:rPr lang="en-US" altLang="zh-CN" dirty="0" smtClean="0"/>
              <a:t>consumes </a:t>
            </a:r>
            <a:r>
              <a:rPr lang="en-US" altLang="zh-CN" dirty="0" smtClean="0"/>
              <a:t>less </a:t>
            </a:r>
            <a:r>
              <a:rPr lang="en-US" altLang="zh-CN" dirty="0" smtClean="0"/>
              <a:t>energy</a:t>
            </a:r>
          </a:p>
          <a:p>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Dynamic Frequency/Voltage Scaling (DVFS )</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Recall Switching Energy Consumption</a:t>
            </a:r>
            <a:endParaRPr lang="zh-CN" altLang="en-US" dirty="0"/>
          </a:p>
        </p:txBody>
      </p:sp>
      <p:sp>
        <p:nvSpPr>
          <p:cNvPr id="3" name="内容占位符 2"/>
          <p:cNvSpPr>
            <a:spLocks noGrp="1"/>
          </p:cNvSpPr>
          <p:nvPr>
            <p:ph idx="1"/>
          </p:nvPr>
        </p:nvSpPr>
        <p:spPr>
          <a:xfrm>
            <a:off x="230736" y="5375564"/>
            <a:ext cx="8665436" cy="1127786"/>
          </a:xfrm>
        </p:spPr>
        <p:txBody>
          <a:bodyPr/>
          <a:lstStyle/>
          <a:p>
            <a:r>
              <a:rPr lang="en-US" altLang="zh-CN" dirty="0" smtClean="0"/>
              <a:t>Often assume f=k*V</a:t>
            </a:r>
            <a:r>
              <a:rPr lang="en-US" altLang="zh-CN" baseline="-25000" dirty="0" smtClean="0"/>
              <a:t>DD</a:t>
            </a:r>
            <a:r>
              <a:rPr lang="en-US" altLang="zh-CN" dirty="0" smtClean="0"/>
              <a:t>, for simplicity.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19</a:t>
            </a:fld>
            <a:endParaRPr lang="en-US"/>
          </a:p>
        </p:txBody>
      </p:sp>
      <p:pic>
        <p:nvPicPr>
          <p:cNvPr id="10243" name="Picture 3"/>
          <p:cNvPicPr>
            <a:picLocks noChangeAspect="1" noChangeArrowheads="1"/>
          </p:cNvPicPr>
          <p:nvPr/>
        </p:nvPicPr>
        <p:blipFill>
          <a:blip r:embed="rId2"/>
          <a:srcRect/>
          <a:stretch>
            <a:fillRect/>
          </a:stretch>
        </p:blipFill>
        <p:spPr bwMode="auto">
          <a:xfrm>
            <a:off x="452582" y="1127704"/>
            <a:ext cx="8183422" cy="425280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The Case for Power Awareness  </a:t>
            </a:r>
          </a:p>
        </p:txBody>
      </p:sp>
      <p:sp>
        <p:nvSpPr>
          <p:cNvPr id="110595" name="Rectangle 3" descr="Rectangle: Click to edit Master text styles&#10;Second level&#10;Third level&#10;Fourth level&#10;Fifth level"/>
          <p:cNvSpPr>
            <a:spLocks noGrp="1" noChangeArrowheads="1"/>
          </p:cNvSpPr>
          <p:nvPr>
            <p:ph type="body" idx="1"/>
          </p:nvPr>
        </p:nvSpPr>
        <p:spPr/>
        <p:txBody>
          <a:bodyPr>
            <a:normAutofit lnSpcReduction="10000"/>
          </a:bodyPr>
          <a:lstStyle/>
          <a:p>
            <a:r>
              <a:rPr lang="en-US"/>
              <a:t>Limited availability</a:t>
            </a:r>
          </a:p>
          <a:p>
            <a:r>
              <a:rPr lang="en-US"/>
              <a:t>Energy and power uses of new devices is markedly different from laptops and notebook computers</a:t>
            </a:r>
          </a:p>
          <a:p>
            <a:pPr lvl="1"/>
            <a:r>
              <a:rPr lang="en-US"/>
              <a:t>much wider dynamic range of power demand</a:t>
            </a:r>
          </a:p>
          <a:p>
            <a:pPr lvl="1"/>
            <a:r>
              <a:rPr lang="en-US"/>
              <a:t>increasing share of memory, communication and signal processing</a:t>
            </a:r>
          </a:p>
          <a:p>
            <a:pPr lvl="1"/>
            <a:r>
              <a:rPr lang="en-US"/>
              <a:t>multiple power use modalities depending upon application</a:t>
            </a:r>
          </a:p>
          <a:p>
            <a:pPr lvl="2"/>
            <a:r>
              <a:rPr lang="en-US"/>
              <a:t>“immortal”, “paging-mode RX”, “lifeline TX”, “mission-mode”</a:t>
            </a:r>
          </a:p>
        </p:txBody>
      </p:sp>
      <p:pic>
        <p:nvPicPr>
          <p:cNvPr id="110623" name="Picture 31"/>
          <p:cNvPicPr>
            <a:picLocks noChangeAspect="1" noChangeArrowheads="1"/>
          </p:cNvPicPr>
          <p:nvPr/>
        </p:nvPicPr>
        <p:blipFill>
          <a:blip r:embed="rId2"/>
          <a:srcRect/>
          <a:stretch>
            <a:fillRect/>
          </a:stretch>
        </p:blipFill>
        <p:spPr bwMode="auto">
          <a:xfrm>
            <a:off x="1676400" y="1589088"/>
            <a:ext cx="5410200" cy="4152900"/>
          </a:xfrm>
          <a:prstGeom prst="rect">
            <a:avLst/>
          </a:prstGeom>
          <a:solidFill>
            <a:schemeClr val="bg1"/>
          </a:solidFill>
          <a:ln w="12700">
            <a:noFill/>
            <a:miter lim="800000"/>
            <a:headEnd type="none" w="sm" len="sm"/>
            <a:tailEnd type="none" w="med"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0623"/>
                                        </p:tgtEl>
                                        <p:attrNameLst>
                                          <p:attrName>style.visibility</p:attrName>
                                        </p:attrNameLst>
                                      </p:cBhvr>
                                      <p:to>
                                        <p:strVal val="visible"/>
                                      </p:to>
                                    </p:set>
                                  </p:childTnLst>
                                  <p:subTnLst>
                                    <p:set>
                                      <p:cBhvr override="childStyle">
                                        <p:cTn dur="1" fill="hold" display="0" masterRel="nextClick" afterEffect="1"/>
                                        <p:tgtEl>
                                          <p:spTgt spid="11062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0595">
                                            <p:txEl>
                                              <p:pRg st="0" end="0"/>
                                            </p:txEl>
                                          </p:spTgt>
                                        </p:tgtEl>
                                        <p:attrNameLst>
                                          <p:attrName>style.visibility</p:attrName>
                                        </p:attrNameLst>
                                      </p:cBhvr>
                                      <p:to>
                                        <p:strVal val="visible"/>
                                      </p:to>
                                    </p:set>
                                    <p:anim calcmode="lin" valueType="num">
                                      <p:cBhvr additive="base">
                                        <p:cTn id="11"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0595">
                                            <p:txEl>
                                              <p:pRg st="1" end="1"/>
                                            </p:txEl>
                                          </p:spTgt>
                                        </p:tgtEl>
                                        <p:attrNameLst>
                                          <p:attrName>style.visibility</p:attrName>
                                        </p:attrNameLst>
                                      </p:cBhvr>
                                      <p:to>
                                        <p:strVal val="visible"/>
                                      </p:to>
                                    </p:set>
                                    <p:anim calcmode="lin" valueType="num">
                                      <p:cBhvr additive="base">
                                        <p:cTn id="17"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0595">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10595">
                                            <p:txEl>
                                              <p:pRg st="2" end="2"/>
                                            </p:txEl>
                                          </p:spTgt>
                                        </p:tgtEl>
                                        <p:attrNameLst>
                                          <p:attrName>style.visibility</p:attrName>
                                        </p:attrNameLst>
                                      </p:cBhvr>
                                      <p:to>
                                        <p:strVal val="visible"/>
                                      </p:to>
                                    </p:set>
                                    <p:anim calcmode="lin" valueType="num">
                                      <p:cBhvr additive="base">
                                        <p:cTn id="21"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0595">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0595">
                                            <p:txEl>
                                              <p:pRg st="4" end="4"/>
                                            </p:txEl>
                                          </p:spTgt>
                                        </p:tgtEl>
                                        <p:attrNameLst>
                                          <p:attrName>style.visibility</p:attrName>
                                        </p:attrNameLst>
                                      </p:cBhvr>
                                      <p:to>
                                        <p:strVal val="visible"/>
                                      </p:to>
                                    </p:set>
                                    <p:anim calcmode="lin" valueType="num">
                                      <p:cBhvr additive="base">
                                        <p:cTn id="29" dur="500" fill="hold"/>
                                        <p:tgtEl>
                                          <p:spTgt spid="11059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059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10595">
                                            <p:txEl>
                                              <p:pRg st="5" end="5"/>
                                            </p:txEl>
                                          </p:spTgt>
                                        </p:tgtEl>
                                        <p:attrNameLst>
                                          <p:attrName>style.visibility</p:attrName>
                                        </p:attrNameLst>
                                      </p:cBhvr>
                                      <p:to>
                                        <p:strVal val="visible"/>
                                      </p:to>
                                    </p:set>
                                    <p:anim calcmode="lin" valueType="num">
                                      <p:cBhvr additive="base">
                                        <p:cTn id="33"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05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DVFS-Enabled Processors</a:t>
            </a:r>
            <a:endParaRPr lang="zh-CN" altLang="en-US" dirty="0"/>
          </a:p>
        </p:txBody>
      </p:sp>
      <p:sp>
        <p:nvSpPr>
          <p:cNvPr id="3" name="内容占位符 2"/>
          <p:cNvSpPr>
            <a:spLocks noGrp="1"/>
          </p:cNvSpPr>
          <p:nvPr>
            <p:ph idx="1"/>
          </p:nvPr>
        </p:nvSpPr>
        <p:spPr/>
        <p:txBody>
          <a:bodyPr>
            <a:normAutofit/>
          </a:bodyPr>
          <a:lstStyle/>
          <a:p>
            <a:r>
              <a:rPr lang="en-US" altLang="zh-CN" dirty="0" smtClean="0"/>
              <a:t>Several supply voltage levels are available.</a:t>
            </a:r>
          </a:p>
          <a:p>
            <a:pPr lvl="1"/>
            <a:r>
              <a:rPr lang="en-US" altLang="zh-CN" dirty="0" smtClean="0"/>
              <a:t>Supply voltage can be chosen by the OS through execution of particular instructions.</a:t>
            </a:r>
          </a:p>
          <a:p>
            <a:r>
              <a:rPr lang="en-US" altLang="zh-CN" dirty="0" smtClean="0"/>
              <a:t>Frequency is automatically adjusted to fit the current supply voltage.</a:t>
            </a:r>
          </a:p>
          <a:p>
            <a:r>
              <a:rPr lang="en-US" altLang="zh-CN" dirty="0" smtClean="0"/>
              <a:t>Most modern processors are DVFS-enabled.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Scheduling w/ DVFS</a:t>
            </a:r>
            <a:endParaRPr lang="zh-CN" altLang="en-US" dirty="0"/>
          </a:p>
        </p:txBody>
      </p:sp>
      <p:sp>
        <p:nvSpPr>
          <p:cNvPr id="3" name="内容占位符 2"/>
          <p:cNvSpPr>
            <a:spLocks noGrp="1"/>
          </p:cNvSpPr>
          <p:nvPr>
            <p:ph idx="1"/>
          </p:nvPr>
        </p:nvSpPr>
        <p:spPr/>
        <p:txBody>
          <a:bodyPr>
            <a:normAutofit/>
          </a:bodyPr>
          <a:lstStyle/>
          <a:p>
            <a:r>
              <a:rPr lang="en-US" altLang="zh-CN" dirty="0" smtClean="0"/>
              <a:t>The scheduling problem:</a:t>
            </a:r>
          </a:p>
          <a:p>
            <a:pPr lvl="1"/>
            <a:r>
              <a:rPr lang="en-US" altLang="zh-CN" dirty="0" smtClean="0"/>
              <a:t>Which task to execute at a certain moment on a certain processor so that time constraints are fulfilled?</a:t>
            </a:r>
          </a:p>
          <a:p>
            <a:r>
              <a:rPr lang="en-US" altLang="zh-CN" dirty="0" smtClean="0"/>
              <a:t>The scheduling problem with voltage scaling:</a:t>
            </a:r>
          </a:p>
          <a:p>
            <a:pPr lvl="1"/>
            <a:r>
              <a:rPr lang="en-US" altLang="zh-CN" dirty="0" smtClean="0"/>
              <a:t>Which task to execute at a certain moment on a certain processor, </a:t>
            </a:r>
            <a:r>
              <a:rPr lang="en-US" altLang="zh-CN" i="1" dirty="0" smtClean="0"/>
              <a:t>and at which voltage level, so that time constraints are fulfilled and energy consumption is minimized?</a:t>
            </a:r>
          </a:p>
          <a:p>
            <a:r>
              <a:rPr lang="en-US" altLang="zh-CN" dirty="0" smtClean="0"/>
              <a:t>Key problem: reducing supply voltage increases execution time!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a:xfrm>
            <a:off x="230736" y="1350237"/>
            <a:ext cx="8665436" cy="2935436"/>
          </a:xfrm>
        </p:spPr>
        <p:txBody>
          <a:bodyPr>
            <a:normAutofit fontScale="85000" lnSpcReduction="20000"/>
          </a:bodyPr>
          <a:lstStyle/>
          <a:p>
            <a:r>
              <a:rPr lang="en-US" altLang="zh-CN" dirty="0" smtClean="0"/>
              <a:t>Consider a task </a:t>
            </a:r>
            <a:r>
              <a:rPr lang="el-GR" altLang="zh-CN" dirty="0" smtClean="0"/>
              <a:t>τ</a:t>
            </a:r>
            <a:r>
              <a:rPr lang="en-US" altLang="zh-CN" dirty="0" smtClean="0"/>
              <a:t>, and CPU runs at full speed until </a:t>
            </a:r>
            <a:r>
              <a:rPr lang="el-GR" altLang="zh-CN" dirty="0" smtClean="0"/>
              <a:t>τ </a:t>
            </a:r>
            <a:r>
              <a:rPr lang="en-US" altLang="zh-CN" dirty="0" smtClean="0"/>
              <a:t>finishes</a:t>
            </a:r>
            <a:r>
              <a:rPr lang="el-GR" altLang="zh-CN" dirty="0" smtClean="0"/>
              <a:t>:</a:t>
            </a:r>
          </a:p>
          <a:p>
            <a:pPr lvl="1"/>
            <a:r>
              <a:rPr lang="en-US" altLang="zh-CN" dirty="0" smtClean="0"/>
              <a:t>total computation: 109 execution cycles.</a:t>
            </a:r>
          </a:p>
          <a:p>
            <a:pPr lvl="1"/>
            <a:r>
              <a:rPr lang="en-US" altLang="zh-CN" dirty="0" smtClean="0"/>
              <a:t>deadline: 25 seconds.</a:t>
            </a:r>
          </a:p>
          <a:p>
            <a:pPr lvl="1"/>
            <a:r>
              <a:rPr lang="en-US" altLang="zh-CN" dirty="0" smtClean="0"/>
              <a:t>processor nominal (maximum) voltage: 5V.</a:t>
            </a:r>
          </a:p>
          <a:p>
            <a:pPr lvl="1"/>
            <a:r>
              <a:rPr lang="en-US" altLang="zh-CN" dirty="0" smtClean="0"/>
              <a:t>Energy per cycle: 40 </a:t>
            </a:r>
            <a:r>
              <a:rPr lang="en-US" altLang="zh-CN" dirty="0" err="1" smtClean="0"/>
              <a:t>nJ</a:t>
            </a:r>
            <a:r>
              <a:rPr lang="en-US" altLang="zh-CN" dirty="0" smtClean="0"/>
              <a:t>/cycle at nominal voltage.</a:t>
            </a:r>
          </a:p>
          <a:p>
            <a:pPr lvl="1"/>
            <a:r>
              <a:rPr lang="en-US" altLang="zh-CN" dirty="0" smtClean="0"/>
              <a:t>CPU frequency: 50MHz (50 million cycles/sec) at nominal voltage.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22</a:t>
            </a:fld>
            <a:endParaRPr lang="en-US"/>
          </a:p>
        </p:txBody>
      </p:sp>
      <p:pic>
        <p:nvPicPr>
          <p:cNvPr id="11266" name="Picture 2"/>
          <p:cNvPicPr>
            <a:picLocks noChangeAspect="1" noChangeArrowheads="1"/>
          </p:cNvPicPr>
          <p:nvPr/>
        </p:nvPicPr>
        <p:blipFill>
          <a:blip r:embed="rId2"/>
          <a:srcRect/>
          <a:stretch>
            <a:fillRect/>
          </a:stretch>
        </p:blipFill>
        <p:spPr bwMode="auto">
          <a:xfrm>
            <a:off x="2050472" y="3851564"/>
            <a:ext cx="6828361" cy="269701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Reduced Voltage &amp; Frequency</a:t>
            </a:r>
            <a:endParaRPr lang="zh-CN" altLang="en-US" dirty="0"/>
          </a:p>
        </p:txBody>
      </p:sp>
      <p:sp>
        <p:nvSpPr>
          <p:cNvPr id="3" name="内容占位符 2"/>
          <p:cNvSpPr>
            <a:spLocks noGrp="1"/>
          </p:cNvSpPr>
          <p:nvPr>
            <p:ph idx="1"/>
          </p:nvPr>
        </p:nvSpPr>
        <p:spPr>
          <a:xfrm>
            <a:off x="230736" y="1350236"/>
            <a:ext cx="8665436" cy="1697764"/>
          </a:xfrm>
        </p:spPr>
        <p:txBody>
          <a:bodyPr>
            <a:normAutofit/>
          </a:bodyPr>
          <a:lstStyle/>
          <a:p>
            <a:r>
              <a:rPr lang="en-US" altLang="zh-CN" dirty="0" smtClean="0"/>
              <a:t>Reduce voltage at time 15: set V</a:t>
            </a:r>
            <a:r>
              <a:rPr lang="en-US" altLang="zh-CN" baseline="-25000" dirty="0" smtClean="0"/>
              <a:t>DD</a:t>
            </a:r>
            <a:r>
              <a:rPr lang="en-US" altLang="zh-CN" dirty="0" smtClean="0"/>
              <a:t> = 2.5V</a:t>
            </a:r>
          </a:p>
          <a:p>
            <a:pPr lvl="1"/>
            <a:r>
              <a:rPr lang="en-US" altLang="zh-CN" dirty="0" smtClean="0"/>
              <a:t>Energy per cycle: 40*(2.5/5)</a:t>
            </a:r>
            <a:r>
              <a:rPr lang="en-US" altLang="zh-CN" baseline="30000" dirty="0" smtClean="0"/>
              <a:t>2</a:t>
            </a:r>
            <a:r>
              <a:rPr lang="en-US" altLang="zh-CN" dirty="0" smtClean="0"/>
              <a:t> = 10nJ/cycle.</a:t>
            </a:r>
          </a:p>
          <a:p>
            <a:pPr lvl="1"/>
            <a:r>
              <a:rPr lang="en-US" altLang="zh-CN" dirty="0" smtClean="0"/>
              <a:t>CPU frequency: 50*(2.5/5) = 25MHz</a:t>
            </a:r>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23</a:t>
            </a:fld>
            <a:endParaRPr lang="en-US"/>
          </a:p>
        </p:txBody>
      </p:sp>
      <p:pic>
        <p:nvPicPr>
          <p:cNvPr id="12290" name="Picture 2"/>
          <p:cNvPicPr>
            <a:picLocks noChangeAspect="1" noChangeArrowheads="1"/>
          </p:cNvPicPr>
          <p:nvPr/>
        </p:nvPicPr>
        <p:blipFill>
          <a:blip r:embed="rId2"/>
          <a:srcRect/>
          <a:stretch>
            <a:fillRect/>
          </a:stretch>
        </p:blipFill>
        <p:spPr bwMode="auto">
          <a:xfrm>
            <a:off x="480291" y="3559320"/>
            <a:ext cx="8109536" cy="297761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Reduced </a:t>
            </a:r>
            <a:r>
              <a:rPr lang="en-US" altLang="zh-CN" dirty="0" smtClean="0"/>
              <a:t>Voltage &amp; Frequency</a:t>
            </a:r>
            <a:endParaRPr lang="zh-CN" altLang="en-US" dirty="0"/>
          </a:p>
        </p:txBody>
      </p:sp>
      <p:sp>
        <p:nvSpPr>
          <p:cNvPr id="3" name="内容占位符 2"/>
          <p:cNvSpPr>
            <a:spLocks noGrp="1"/>
          </p:cNvSpPr>
          <p:nvPr>
            <p:ph idx="1"/>
          </p:nvPr>
        </p:nvSpPr>
        <p:spPr/>
        <p:txBody>
          <a:bodyPr/>
          <a:lstStyle/>
          <a:p>
            <a:r>
              <a:rPr lang="en-US" altLang="zh-CN" dirty="0" smtClean="0"/>
              <a:t>Reduce voltage at time 0</a:t>
            </a:r>
            <a:r>
              <a:rPr lang="el-GR" altLang="zh-CN" dirty="0" smtClean="0"/>
              <a:t>: </a:t>
            </a:r>
            <a:r>
              <a:rPr lang="en-US" altLang="zh-CN" dirty="0" smtClean="0"/>
              <a:t>V</a:t>
            </a:r>
            <a:r>
              <a:rPr lang="en-US" altLang="zh-CN" baseline="-25000" dirty="0" smtClean="0"/>
              <a:t>DD</a:t>
            </a:r>
            <a:r>
              <a:rPr lang="en-US" altLang="zh-CN" dirty="0" smtClean="0"/>
              <a:t> = 4V</a:t>
            </a:r>
          </a:p>
          <a:p>
            <a:pPr lvl="1"/>
            <a:r>
              <a:rPr lang="en-US" altLang="zh-CN" dirty="0" smtClean="0"/>
              <a:t>Energy per cycle : 40*(4/5)</a:t>
            </a:r>
            <a:r>
              <a:rPr lang="en-US" altLang="zh-CN" baseline="30000" dirty="0" smtClean="0"/>
              <a:t>2</a:t>
            </a:r>
            <a:r>
              <a:rPr lang="en-US" altLang="zh-CN" dirty="0" smtClean="0"/>
              <a:t> = 25nJ/cycle.</a:t>
            </a:r>
          </a:p>
          <a:p>
            <a:pPr lvl="1"/>
            <a:r>
              <a:rPr lang="en-US" altLang="zh-CN" dirty="0" smtClean="0"/>
              <a:t>CPU frequency: 50*(4/5) = 40MHz</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24</a:t>
            </a:fld>
            <a:endParaRPr lang="en-US"/>
          </a:p>
        </p:txBody>
      </p:sp>
      <p:pic>
        <p:nvPicPr>
          <p:cNvPr id="13314" name="Picture 2"/>
          <p:cNvPicPr>
            <a:picLocks noChangeAspect="1" noChangeArrowheads="1"/>
          </p:cNvPicPr>
          <p:nvPr/>
        </p:nvPicPr>
        <p:blipFill>
          <a:blip r:embed="rId2"/>
          <a:srcRect/>
          <a:stretch>
            <a:fillRect/>
          </a:stretch>
        </p:blipFill>
        <p:spPr bwMode="auto">
          <a:xfrm>
            <a:off x="766618" y="3202899"/>
            <a:ext cx="8000257" cy="306859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Principle</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If a processor uses a single supply voltage and completes a program just on deadline, the energy consumption is minimized.</a:t>
            </a:r>
          </a:p>
          <a:p>
            <a:r>
              <a:rPr lang="en-US" altLang="zh-CN" dirty="0" smtClean="0"/>
              <a:t>Consider two tasks </a:t>
            </a:r>
            <a:r>
              <a:rPr lang="el-GR" altLang="zh-CN" dirty="0" smtClean="0"/>
              <a:t>τ1, τ2</a:t>
            </a:r>
            <a:r>
              <a:rPr lang="en-US" altLang="zh-CN" dirty="0" smtClean="0"/>
              <a:t>: </a:t>
            </a:r>
            <a:r>
              <a:rPr lang="el-GR" altLang="zh-CN" dirty="0" smtClean="0"/>
              <a:t>τ1</a:t>
            </a:r>
            <a:r>
              <a:rPr lang="en-US" altLang="zh-CN" dirty="0" smtClean="0"/>
              <a:t> precedes</a:t>
            </a:r>
            <a:r>
              <a:rPr lang="el-GR" altLang="zh-CN" dirty="0" smtClean="0"/>
              <a:t> τ2 :</a:t>
            </a:r>
          </a:p>
          <a:p>
            <a:pPr lvl="1"/>
            <a:r>
              <a:rPr lang="en-US" altLang="zh-CN" dirty="0" smtClean="0"/>
              <a:t>Computation</a:t>
            </a:r>
          </a:p>
          <a:p>
            <a:pPr lvl="2"/>
            <a:r>
              <a:rPr lang="el-GR" altLang="zh-CN" dirty="0" smtClean="0"/>
              <a:t>τ1: 250</a:t>
            </a:r>
            <a:r>
              <a:rPr lang="en-US" altLang="zh-CN" dirty="0" smtClean="0"/>
              <a:t> million</a:t>
            </a:r>
            <a:r>
              <a:rPr lang="el-GR" altLang="zh-CN" dirty="0" smtClean="0"/>
              <a:t> </a:t>
            </a:r>
            <a:r>
              <a:rPr lang="en-US" altLang="zh-CN" dirty="0" smtClean="0"/>
              <a:t>execution cycles; </a:t>
            </a:r>
            <a:r>
              <a:rPr lang="el-GR" altLang="zh-CN" dirty="0" smtClean="0"/>
              <a:t>τ2: 750</a:t>
            </a:r>
            <a:r>
              <a:rPr lang="en-US" altLang="zh-CN" dirty="0" smtClean="0"/>
              <a:t> million</a:t>
            </a:r>
            <a:r>
              <a:rPr lang="el-GR" altLang="zh-CN" dirty="0" smtClean="0"/>
              <a:t> </a:t>
            </a:r>
            <a:r>
              <a:rPr lang="en-US" altLang="zh-CN" dirty="0" smtClean="0"/>
              <a:t>execution cycles;</a:t>
            </a:r>
          </a:p>
          <a:p>
            <a:pPr lvl="1"/>
            <a:r>
              <a:rPr lang="en-US" altLang="zh-CN" dirty="0" smtClean="0"/>
              <a:t>Deadline: 25 seconds.</a:t>
            </a:r>
          </a:p>
          <a:p>
            <a:pPr lvl="1"/>
            <a:r>
              <a:rPr lang="en-US" altLang="zh-CN" dirty="0" smtClean="0"/>
              <a:t>Processor nominal (maximum) voltage: 5V.</a:t>
            </a:r>
          </a:p>
          <a:p>
            <a:pPr lvl="1"/>
            <a:r>
              <a:rPr lang="en-US" altLang="zh-CN" dirty="0" smtClean="0"/>
              <a:t>Energy per cycle:</a:t>
            </a:r>
          </a:p>
          <a:p>
            <a:pPr lvl="2"/>
            <a:r>
              <a:rPr lang="en-US" altLang="zh-CN" dirty="0" smtClean="0"/>
              <a:t>40 </a:t>
            </a:r>
            <a:r>
              <a:rPr lang="en-US" altLang="zh-CN" dirty="0" err="1" smtClean="0"/>
              <a:t>nJ</a:t>
            </a:r>
            <a:r>
              <a:rPr lang="en-US" altLang="zh-CN" dirty="0" smtClean="0"/>
              <a:t>/cycle at nominal voltage V</a:t>
            </a:r>
            <a:r>
              <a:rPr lang="en-US" altLang="zh-CN" baseline="-25000" dirty="0" smtClean="0"/>
              <a:t>DD</a:t>
            </a:r>
            <a:r>
              <a:rPr lang="en-US" altLang="zh-CN" dirty="0" smtClean="0"/>
              <a:t>=5V.</a:t>
            </a:r>
          </a:p>
          <a:p>
            <a:pPr lvl="2"/>
            <a:r>
              <a:rPr lang="en-US" altLang="zh-CN" dirty="0" smtClean="0"/>
              <a:t>25 </a:t>
            </a:r>
            <a:r>
              <a:rPr lang="en-US" altLang="zh-CN" dirty="0" err="1" smtClean="0"/>
              <a:t>nJ</a:t>
            </a:r>
            <a:r>
              <a:rPr lang="en-US" altLang="zh-CN" dirty="0" smtClean="0"/>
              <a:t>/cycle at reduced voltage V</a:t>
            </a:r>
            <a:r>
              <a:rPr lang="en-US" altLang="zh-CN" baseline="-25000" dirty="0" smtClean="0"/>
              <a:t>DD</a:t>
            </a:r>
            <a:r>
              <a:rPr lang="en-US" altLang="zh-CN" dirty="0" smtClean="0"/>
              <a:t> = 4V.</a:t>
            </a:r>
          </a:p>
          <a:p>
            <a:pPr lvl="1"/>
            <a:r>
              <a:rPr lang="en-US" altLang="zh-CN" dirty="0" smtClean="0"/>
              <a:t>Processor speed:</a:t>
            </a:r>
          </a:p>
          <a:p>
            <a:pPr lvl="2"/>
            <a:r>
              <a:rPr lang="en-US" altLang="zh-CN" dirty="0" smtClean="0"/>
              <a:t>50MHz at nominal voltage.</a:t>
            </a:r>
          </a:p>
          <a:p>
            <a:pPr lvl="2"/>
            <a:r>
              <a:rPr lang="en-US" altLang="zh-CN" dirty="0" smtClean="0"/>
              <a:t>40MHz at reduced voltage.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25</a:t>
            </a:fld>
            <a:endParaRPr lang="en-US"/>
          </a:p>
        </p:txBody>
      </p:sp>
      <p:pic>
        <p:nvPicPr>
          <p:cNvPr id="14338" name="Picture 2"/>
          <p:cNvPicPr>
            <a:picLocks noChangeAspect="1" noChangeArrowheads="1"/>
          </p:cNvPicPr>
          <p:nvPr/>
        </p:nvPicPr>
        <p:blipFill>
          <a:blip r:embed="rId2"/>
          <a:srcRect/>
          <a:stretch>
            <a:fillRect/>
          </a:stretch>
        </p:blipFill>
        <p:spPr bwMode="auto">
          <a:xfrm>
            <a:off x="8174253" y="1968357"/>
            <a:ext cx="738837" cy="176313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Principle Cont’</a:t>
            </a:r>
            <a:endParaRPr lang="zh-CN" altLang="en-US" dirty="0"/>
          </a:p>
        </p:txBody>
      </p:sp>
      <p:sp>
        <p:nvSpPr>
          <p:cNvPr id="3" name="内容占位符 2"/>
          <p:cNvSpPr>
            <a:spLocks noGrp="1"/>
          </p:cNvSpPr>
          <p:nvPr>
            <p:ph idx="1"/>
          </p:nvPr>
        </p:nvSpPr>
        <p:spPr/>
        <p:txBody>
          <a:bodyPr/>
          <a:lstStyle/>
          <a:p>
            <a:r>
              <a:rPr lang="en-US" altLang="zh-CN" dirty="0" smtClean="0"/>
              <a:t>To minimize total energy consumption, Find the constant voltage so that the tasks just meet their deadline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26</a:t>
            </a:fld>
            <a:endParaRPr lang="en-US"/>
          </a:p>
        </p:txBody>
      </p:sp>
      <p:pic>
        <p:nvPicPr>
          <p:cNvPr id="15362" name="Picture 2"/>
          <p:cNvPicPr>
            <a:picLocks noChangeAspect="1" noChangeArrowheads="1"/>
          </p:cNvPicPr>
          <p:nvPr/>
        </p:nvPicPr>
        <p:blipFill>
          <a:blip r:embed="rId2"/>
          <a:srcRect/>
          <a:stretch>
            <a:fillRect/>
          </a:stretch>
        </p:blipFill>
        <p:spPr bwMode="auto">
          <a:xfrm>
            <a:off x="194541" y="2837729"/>
            <a:ext cx="8658944" cy="340605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Dynamic Power Management (DPM)</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Power Management (DPM)</a:t>
            </a:r>
            <a:endParaRPr lang="zh-CN" altLang="en-US" dirty="0"/>
          </a:p>
        </p:txBody>
      </p:sp>
      <p:sp>
        <p:nvSpPr>
          <p:cNvPr id="3" name="内容占位符 2"/>
          <p:cNvSpPr>
            <a:spLocks noGrp="1"/>
          </p:cNvSpPr>
          <p:nvPr>
            <p:ph idx="1"/>
          </p:nvPr>
        </p:nvSpPr>
        <p:spPr/>
        <p:txBody>
          <a:bodyPr>
            <a:normAutofit/>
          </a:bodyPr>
          <a:lstStyle/>
          <a:p>
            <a:r>
              <a:rPr lang="en-US" altLang="zh-CN" dirty="0" smtClean="0"/>
              <a:t>OS makes decisions to </a:t>
            </a:r>
          </a:p>
          <a:p>
            <a:pPr lvl="1"/>
            <a:r>
              <a:rPr lang="en-US" altLang="zh-CN" dirty="0" smtClean="0"/>
              <a:t>Switching among multiple power states: idle, sleep, run</a:t>
            </a:r>
          </a:p>
          <a:p>
            <a:pPr lvl="1"/>
            <a:r>
              <a:rPr lang="en-US" altLang="zh-CN" dirty="0" smtClean="0"/>
              <a:t>Target can be CPU or peripheral devices</a:t>
            </a:r>
          </a:p>
          <a:p>
            <a:r>
              <a:rPr lang="en-US" altLang="zh-CN" dirty="0" smtClean="0"/>
              <a:t>Goal:</a:t>
            </a:r>
          </a:p>
          <a:p>
            <a:pPr lvl="1"/>
            <a:r>
              <a:rPr lang="en-US" altLang="zh-CN" dirty="0" smtClean="0"/>
              <a:t>Minimize power or energy consumption</a:t>
            </a:r>
          </a:p>
          <a:p>
            <a:pPr lvl="1"/>
            <a:r>
              <a:rPr lang="en-US" altLang="zh-CN" dirty="0" smtClean="0"/>
              <a:t>Satisfy </a:t>
            </a:r>
            <a:r>
              <a:rPr lang="en-US" altLang="zh-CN" dirty="0" err="1" smtClean="0"/>
              <a:t>QoS</a:t>
            </a:r>
            <a:r>
              <a:rPr lang="en-US" altLang="zh-CN" dirty="0" smtClean="0"/>
              <a:t> constraints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Intel </a:t>
            </a:r>
            <a:r>
              <a:rPr lang="en-US" altLang="zh-CN" dirty="0" err="1" smtClean="0"/>
              <a:t>XScale</a:t>
            </a:r>
            <a:r>
              <a:rPr lang="en-US" altLang="zh-CN" dirty="0" smtClean="0"/>
              <a:t> Processor</a:t>
            </a:r>
            <a:endParaRPr lang="zh-CN" altLang="en-US" dirty="0"/>
          </a:p>
        </p:txBody>
      </p:sp>
      <p:sp>
        <p:nvSpPr>
          <p:cNvPr id="3" name="内容占位符 2"/>
          <p:cNvSpPr>
            <a:spLocks noGrp="1"/>
          </p:cNvSpPr>
          <p:nvPr>
            <p:ph idx="1"/>
          </p:nvPr>
        </p:nvSpPr>
        <p:spPr>
          <a:xfrm>
            <a:off x="230736" y="1350236"/>
            <a:ext cx="4128828" cy="5153114"/>
          </a:xfrm>
        </p:spPr>
        <p:txBody>
          <a:bodyPr>
            <a:normAutofit fontScale="92500" lnSpcReduction="10000"/>
          </a:bodyPr>
          <a:lstStyle/>
          <a:p>
            <a:r>
              <a:rPr lang="en-US" altLang="zh-CN" dirty="0" smtClean="0"/>
              <a:t>CPU power states:</a:t>
            </a:r>
          </a:p>
          <a:p>
            <a:pPr lvl="1"/>
            <a:r>
              <a:rPr lang="en-US" altLang="zh-CN" dirty="0" smtClean="0"/>
              <a:t>RUN: operational</a:t>
            </a:r>
          </a:p>
          <a:p>
            <a:pPr lvl="1"/>
            <a:r>
              <a:rPr lang="en-US" altLang="zh-CN" dirty="0" smtClean="0"/>
              <a:t>IDLE: CPU clocks are disabled; recovery through interrupt.</a:t>
            </a:r>
          </a:p>
          <a:p>
            <a:pPr lvl="1"/>
            <a:r>
              <a:rPr lang="en-US" altLang="zh-CN" dirty="0" smtClean="0"/>
              <a:t>SLEEP: Mostly powered off; recovery through wake-up event.</a:t>
            </a:r>
          </a:p>
          <a:p>
            <a:r>
              <a:rPr lang="en-US" altLang="zh-CN" dirty="0" smtClean="0"/>
              <a:t>Other intermediate states (not drawn): DEEP IDLE, STANDBY, DEEP SLEEP</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29</a:t>
            </a:fld>
            <a:endParaRPr lang="en-US"/>
          </a:p>
        </p:txBody>
      </p:sp>
      <p:pic>
        <p:nvPicPr>
          <p:cNvPr id="3074" name="Picture 2"/>
          <p:cNvPicPr>
            <a:picLocks noChangeAspect="1" noChangeArrowheads="1"/>
          </p:cNvPicPr>
          <p:nvPr/>
        </p:nvPicPr>
        <p:blipFill>
          <a:blip r:embed="rId2"/>
          <a:srcRect/>
          <a:stretch>
            <a:fillRect/>
          </a:stretch>
        </p:blipFill>
        <p:spPr bwMode="auto">
          <a:xfrm>
            <a:off x="4219575" y="1339562"/>
            <a:ext cx="4924425" cy="31813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9" name="Rectangle 3"/>
          <p:cNvSpPr>
            <a:spLocks noGrp="1" noChangeArrowheads="1"/>
          </p:cNvSpPr>
          <p:nvPr>
            <p:ph type="title"/>
          </p:nvPr>
        </p:nvSpPr>
        <p:spPr/>
        <p:txBody>
          <a:bodyPr/>
          <a:lstStyle/>
          <a:p>
            <a:r>
              <a:rPr lang="en-US" altLang="zh-CN">
                <a:ea typeface="宋体" pitchFamily="2" charset="-122"/>
              </a:rPr>
              <a:t>Where does the Power Go?</a:t>
            </a:r>
          </a:p>
        </p:txBody>
      </p:sp>
      <p:sp>
        <p:nvSpPr>
          <p:cNvPr id="19" name="Rectangle 2"/>
          <p:cNvSpPr>
            <a:spLocks noChangeArrowheads="1"/>
          </p:cNvSpPr>
          <p:nvPr/>
        </p:nvSpPr>
        <p:spPr bwMode="auto">
          <a:xfrm>
            <a:off x="1208954" y="3038620"/>
            <a:ext cx="2590800" cy="2354262"/>
          </a:xfrm>
          <a:prstGeom prst="rect">
            <a:avLst/>
          </a:prstGeom>
          <a:solidFill>
            <a:srgbClr val="0099CC"/>
          </a:solidFill>
          <a:ln w="9525">
            <a:solidFill>
              <a:schemeClr val="bg2"/>
            </a:solidFill>
            <a:miter lim="800000"/>
            <a:headEnd/>
            <a:tailEnd/>
          </a:ln>
          <a:effectLst/>
        </p:spPr>
        <p:txBody>
          <a:bodyPr wrap="none" anchor="b"/>
          <a:lstStyle/>
          <a:p>
            <a:pPr algn="r"/>
            <a:r>
              <a:rPr lang="en-US" altLang="zh-CN" sz="1800" b="1" i="1">
                <a:solidFill>
                  <a:schemeClr val="bg2"/>
                </a:solidFill>
                <a:ea typeface="宋体" pitchFamily="2" charset="-122"/>
              </a:rPr>
              <a:t>Power Supply</a:t>
            </a:r>
          </a:p>
        </p:txBody>
      </p:sp>
      <p:sp>
        <p:nvSpPr>
          <p:cNvPr id="20" name="AutoShape 4"/>
          <p:cNvSpPr>
            <a:spLocks noChangeArrowheads="1"/>
          </p:cNvSpPr>
          <p:nvPr/>
        </p:nvSpPr>
        <p:spPr bwMode="auto">
          <a:xfrm>
            <a:off x="1318491" y="3570432"/>
            <a:ext cx="727075" cy="1763713"/>
          </a:xfrm>
          <a:prstGeom prst="can">
            <a:avLst>
              <a:gd name="adj" fmla="val 60644"/>
            </a:avLst>
          </a:prstGeom>
          <a:solidFill>
            <a:srgbClr val="FFFFFF"/>
          </a:solidFill>
          <a:ln w="9525">
            <a:solidFill>
              <a:schemeClr val="bg2"/>
            </a:solidFill>
            <a:round/>
            <a:headEnd/>
            <a:tailEnd/>
          </a:ln>
          <a:effectLst/>
        </p:spPr>
        <p:txBody>
          <a:bodyPr wrap="none" anchor="ctr"/>
          <a:lstStyle/>
          <a:p>
            <a:endParaRPr lang="zh-CN" altLang="zh-CN" sz="2400"/>
          </a:p>
        </p:txBody>
      </p:sp>
      <p:sp>
        <p:nvSpPr>
          <p:cNvPr id="21" name="Text Box 5"/>
          <p:cNvSpPr txBox="1">
            <a:spLocks noChangeArrowheads="1"/>
          </p:cNvSpPr>
          <p:nvPr/>
        </p:nvSpPr>
        <p:spPr bwMode="auto">
          <a:xfrm rot="16200000">
            <a:off x="1083541" y="4403870"/>
            <a:ext cx="1149350" cy="457200"/>
          </a:xfrm>
          <a:prstGeom prst="rect">
            <a:avLst/>
          </a:prstGeom>
          <a:noFill/>
          <a:ln w="9525">
            <a:noFill/>
            <a:miter lim="800000"/>
            <a:headEnd/>
            <a:tailEnd/>
          </a:ln>
          <a:effectLst/>
        </p:spPr>
        <p:txBody>
          <a:bodyPr wrap="none" anchor="ctr">
            <a:spAutoFit/>
          </a:bodyPr>
          <a:lstStyle/>
          <a:p>
            <a:r>
              <a:rPr lang="en-US" altLang="zh-CN" sz="2400">
                <a:solidFill>
                  <a:srgbClr val="FF0000"/>
                </a:solidFill>
                <a:ea typeface="宋体" pitchFamily="2" charset="-122"/>
              </a:rPr>
              <a:t>Battery</a:t>
            </a:r>
          </a:p>
        </p:txBody>
      </p:sp>
      <p:sp>
        <p:nvSpPr>
          <p:cNvPr id="22" name="Rectangle 6"/>
          <p:cNvSpPr>
            <a:spLocks noChangeArrowheads="1"/>
          </p:cNvSpPr>
          <p:nvPr/>
        </p:nvSpPr>
        <p:spPr bwMode="auto">
          <a:xfrm>
            <a:off x="2143991" y="3206895"/>
            <a:ext cx="1512888" cy="911225"/>
          </a:xfrm>
          <a:prstGeom prst="rect">
            <a:avLst/>
          </a:prstGeom>
          <a:solidFill>
            <a:srgbClr val="FFFFFF"/>
          </a:solidFill>
          <a:ln w="9525">
            <a:solidFill>
              <a:schemeClr val="bg2"/>
            </a:solidFill>
            <a:miter lim="800000"/>
            <a:headEnd/>
            <a:tailEnd/>
          </a:ln>
          <a:effectLst/>
        </p:spPr>
        <p:txBody>
          <a:bodyPr wrap="none" anchor="ctr"/>
          <a:lstStyle/>
          <a:p>
            <a:r>
              <a:rPr lang="en-US" altLang="zh-CN" sz="2400">
                <a:solidFill>
                  <a:srgbClr val="FF0000"/>
                </a:solidFill>
                <a:ea typeface="宋体" pitchFamily="2" charset="-122"/>
              </a:rPr>
              <a:t>DC-DC</a:t>
            </a:r>
          </a:p>
          <a:p>
            <a:r>
              <a:rPr lang="en-US" altLang="zh-CN" sz="2400">
                <a:solidFill>
                  <a:srgbClr val="FF0000"/>
                </a:solidFill>
                <a:ea typeface="宋体" pitchFamily="2" charset="-122"/>
              </a:rPr>
              <a:t>Converter</a:t>
            </a:r>
            <a:endParaRPr lang="en-US" altLang="zh-CN" sz="2400">
              <a:ea typeface="宋体" pitchFamily="2" charset="-122"/>
            </a:endParaRPr>
          </a:p>
        </p:txBody>
      </p:sp>
      <p:grpSp>
        <p:nvGrpSpPr>
          <p:cNvPr id="23" name="Group 7"/>
          <p:cNvGrpSpPr>
            <a:grpSpLocks/>
          </p:cNvGrpSpPr>
          <p:nvPr/>
        </p:nvGrpSpPr>
        <p:grpSpPr bwMode="auto">
          <a:xfrm>
            <a:off x="3933104" y="3837132"/>
            <a:ext cx="4217987" cy="1528763"/>
            <a:chOff x="2459" y="3291"/>
            <a:chExt cx="2427" cy="963"/>
          </a:xfrm>
        </p:grpSpPr>
        <p:sp>
          <p:nvSpPr>
            <p:cNvPr id="24" name="Rectangle 8"/>
            <p:cNvSpPr>
              <a:spLocks noChangeArrowheads="1"/>
            </p:cNvSpPr>
            <p:nvPr/>
          </p:nvSpPr>
          <p:spPr bwMode="auto">
            <a:xfrm>
              <a:off x="2459" y="3291"/>
              <a:ext cx="2427" cy="963"/>
            </a:xfrm>
            <a:prstGeom prst="rect">
              <a:avLst/>
            </a:prstGeom>
            <a:solidFill>
              <a:srgbClr val="00FFFF"/>
            </a:solidFill>
            <a:ln w="9525">
              <a:solidFill>
                <a:schemeClr val="bg2"/>
              </a:solidFill>
              <a:miter lim="800000"/>
              <a:headEnd/>
              <a:tailEnd/>
            </a:ln>
            <a:effectLst/>
          </p:spPr>
          <p:txBody>
            <a:bodyPr wrap="none" anchor="b"/>
            <a:lstStyle/>
            <a:p>
              <a:pPr algn="r"/>
              <a:r>
                <a:rPr lang="en-US" altLang="zh-CN" sz="1800" b="1" i="1">
                  <a:solidFill>
                    <a:schemeClr val="bg2"/>
                  </a:solidFill>
                  <a:ea typeface="宋体" pitchFamily="2" charset="-122"/>
                </a:rPr>
                <a:t>Communication</a:t>
              </a:r>
              <a:endParaRPr lang="en-US" altLang="zh-CN" sz="2400">
                <a:ea typeface="宋体" pitchFamily="2" charset="-122"/>
              </a:endParaRPr>
            </a:p>
          </p:txBody>
        </p:sp>
        <p:sp>
          <p:nvSpPr>
            <p:cNvPr id="25" name="Rectangle 9"/>
            <p:cNvSpPr>
              <a:spLocks noChangeArrowheads="1"/>
            </p:cNvSpPr>
            <p:nvPr/>
          </p:nvSpPr>
          <p:spPr bwMode="auto">
            <a:xfrm>
              <a:off x="2548" y="3414"/>
              <a:ext cx="935" cy="617"/>
            </a:xfrm>
            <a:prstGeom prst="rect">
              <a:avLst/>
            </a:prstGeom>
            <a:solidFill>
              <a:srgbClr val="FFFFFF"/>
            </a:solidFill>
            <a:ln w="9525">
              <a:solidFill>
                <a:schemeClr val="bg2"/>
              </a:solidFill>
              <a:miter lim="800000"/>
              <a:headEnd/>
              <a:tailEnd/>
            </a:ln>
            <a:effectLst/>
          </p:spPr>
          <p:txBody>
            <a:bodyPr wrap="none" anchor="ctr"/>
            <a:lstStyle/>
            <a:p>
              <a:r>
                <a:rPr lang="en-US" altLang="zh-CN" sz="2400">
                  <a:solidFill>
                    <a:srgbClr val="FF0000"/>
                  </a:solidFill>
                  <a:ea typeface="宋体" pitchFamily="2" charset="-122"/>
                </a:rPr>
                <a:t>Radio</a:t>
              </a:r>
            </a:p>
            <a:p>
              <a:r>
                <a:rPr lang="en-US" altLang="zh-CN" sz="2400">
                  <a:solidFill>
                    <a:srgbClr val="FF0000"/>
                  </a:solidFill>
                  <a:ea typeface="宋体" pitchFamily="2" charset="-122"/>
                </a:rPr>
                <a:t>Modem</a:t>
              </a:r>
              <a:endParaRPr lang="en-US" altLang="zh-CN" sz="2400">
                <a:ea typeface="宋体" pitchFamily="2" charset="-122"/>
              </a:endParaRPr>
            </a:p>
          </p:txBody>
        </p:sp>
        <p:sp>
          <p:nvSpPr>
            <p:cNvPr id="26" name="Rectangle 10"/>
            <p:cNvSpPr>
              <a:spLocks noChangeArrowheads="1"/>
            </p:cNvSpPr>
            <p:nvPr/>
          </p:nvSpPr>
          <p:spPr bwMode="auto">
            <a:xfrm>
              <a:off x="3696" y="3404"/>
              <a:ext cx="1077" cy="617"/>
            </a:xfrm>
            <a:prstGeom prst="rect">
              <a:avLst/>
            </a:prstGeom>
            <a:solidFill>
              <a:srgbClr val="FFFFFF"/>
            </a:solidFill>
            <a:ln w="9525">
              <a:solidFill>
                <a:schemeClr val="bg2"/>
              </a:solidFill>
              <a:miter lim="800000"/>
              <a:headEnd/>
              <a:tailEnd/>
            </a:ln>
            <a:effectLst/>
          </p:spPr>
          <p:txBody>
            <a:bodyPr wrap="none" anchor="ctr"/>
            <a:lstStyle/>
            <a:p>
              <a:r>
                <a:rPr lang="en-US" altLang="zh-CN" sz="2400">
                  <a:solidFill>
                    <a:srgbClr val="FF0000"/>
                  </a:solidFill>
                  <a:ea typeface="宋体" pitchFamily="2" charset="-122"/>
                </a:rPr>
                <a:t>RF</a:t>
              </a:r>
            </a:p>
            <a:p>
              <a:r>
                <a:rPr lang="en-US" altLang="zh-CN" sz="2400">
                  <a:solidFill>
                    <a:srgbClr val="FF0000"/>
                  </a:solidFill>
                  <a:ea typeface="宋体" pitchFamily="2" charset="-122"/>
                </a:rPr>
                <a:t>Transceiver</a:t>
              </a:r>
              <a:endParaRPr lang="en-US" altLang="zh-CN" sz="2400">
                <a:ea typeface="宋体" pitchFamily="2" charset="-122"/>
              </a:endParaRPr>
            </a:p>
          </p:txBody>
        </p:sp>
      </p:grpSp>
      <p:grpSp>
        <p:nvGrpSpPr>
          <p:cNvPr id="27" name="Group 11"/>
          <p:cNvGrpSpPr>
            <a:grpSpLocks/>
          </p:cNvGrpSpPr>
          <p:nvPr/>
        </p:nvGrpSpPr>
        <p:grpSpPr bwMode="auto">
          <a:xfrm>
            <a:off x="3912466" y="1708295"/>
            <a:ext cx="4230688" cy="1919287"/>
            <a:chOff x="2294" y="1889"/>
            <a:chExt cx="2665" cy="1209"/>
          </a:xfrm>
        </p:grpSpPr>
        <p:sp>
          <p:nvSpPr>
            <p:cNvPr id="28" name="Rectangle 12"/>
            <p:cNvSpPr>
              <a:spLocks noChangeArrowheads="1"/>
            </p:cNvSpPr>
            <p:nvPr/>
          </p:nvSpPr>
          <p:spPr bwMode="auto">
            <a:xfrm>
              <a:off x="2294" y="1889"/>
              <a:ext cx="2665" cy="1209"/>
            </a:xfrm>
            <a:prstGeom prst="rect">
              <a:avLst/>
            </a:prstGeom>
            <a:solidFill>
              <a:schemeClr val="hlink"/>
            </a:solidFill>
            <a:ln w="9525">
              <a:solidFill>
                <a:schemeClr val="bg2"/>
              </a:solidFill>
              <a:miter lim="800000"/>
              <a:headEnd/>
              <a:tailEnd/>
            </a:ln>
            <a:effectLst/>
          </p:spPr>
          <p:txBody>
            <a:bodyPr wrap="none"/>
            <a:lstStyle/>
            <a:p>
              <a:pPr algn="r"/>
              <a:r>
                <a:rPr lang="en-US" altLang="zh-CN" sz="1800" b="1" i="1">
                  <a:solidFill>
                    <a:schemeClr val="bg2"/>
                  </a:solidFill>
                  <a:ea typeface="宋体" pitchFamily="2" charset="-122"/>
                </a:rPr>
                <a:t>Processing</a:t>
              </a:r>
              <a:endParaRPr lang="en-US" altLang="zh-CN" sz="2400">
                <a:ea typeface="宋体" pitchFamily="2" charset="-122"/>
              </a:endParaRPr>
            </a:p>
          </p:txBody>
        </p:sp>
        <p:sp>
          <p:nvSpPr>
            <p:cNvPr id="29" name="Rectangle 13"/>
            <p:cNvSpPr>
              <a:spLocks noChangeArrowheads="1"/>
            </p:cNvSpPr>
            <p:nvPr/>
          </p:nvSpPr>
          <p:spPr bwMode="auto">
            <a:xfrm>
              <a:off x="2408" y="2136"/>
              <a:ext cx="1367" cy="864"/>
            </a:xfrm>
            <a:prstGeom prst="rect">
              <a:avLst/>
            </a:prstGeom>
            <a:solidFill>
              <a:srgbClr val="FFFFFF"/>
            </a:solidFill>
            <a:ln w="9525">
              <a:solidFill>
                <a:schemeClr val="bg2"/>
              </a:solidFill>
              <a:miter lim="800000"/>
              <a:headEnd/>
              <a:tailEnd/>
            </a:ln>
            <a:effectLst/>
          </p:spPr>
          <p:txBody>
            <a:bodyPr wrap="none" anchor="ctr"/>
            <a:lstStyle/>
            <a:p>
              <a:r>
                <a:rPr lang="en-US" altLang="zh-CN" sz="2400">
                  <a:solidFill>
                    <a:srgbClr val="FF0000"/>
                  </a:solidFill>
                  <a:ea typeface="宋体" pitchFamily="2" charset="-122"/>
                </a:rPr>
                <a:t>Programmable</a:t>
              </a:r>
            </a:p>
            <a:p>
              <a:r>
                <a:rPr lang="en-US" altLang="zh-CN" sz="2400">
                  <a:solidFill>
                    <a:srgbClr val="FF0000"/>
                  </a:solidFill>
                  <a:ea typeface="宋体" pitchFamily="2" charset="-122"/>
                  <a:sym typeface="Symbol" pitchFamily="18" charset="2"/>
                </a:rPr>
                <a:t></a:t>
              </a:r>
              <a:r>
                <a:rPr lang="en-US" altLang="zh-CN" sz="2400">
                  <a:solidFill>
                    <a:srgbClr val="FF0000"/>
                  </a:solidFill>
                  <a:ea typeface="宋体" pitchFamily="2" charset="-122"/>
                </a:rPr>
                <a:t>Ps &amp; DSPs</a:t>
              </a:r>
            </a:p>
            <a:p>
              <a:r>
                <a:rPr lang="en-US" altLang="zh-CN" sz="1800">
                  <a:solidFill>
                    <a:srgbClr val="FF0000"/>
                  </a:solidFill>
                  <a:ea typeface="宋体" pitchFamily="2" charset="-122"/>
                </a:rPr>
                <a:t>(apps, protocols etc.)</a:t>
              </a:r>
              <a:endParaRPr lang="en-US" altLang="zh-CN" sz="1800">
                <a:ea typeface="宋体" pitchFamily="2" charset="-122"/>
              </a:endParaRPr>
            </a:p>
          </p:txBody>
        </p:sp>
        <p:sp>
          <p:nvSpPr>
            <p:cNvPr id="30" name="Rectangle 14"/>
            <p:cNvSpPr>
              <a:spLocks noChangeArrowheads="1"/>
            </p:cNvSpPr>
            <p:nvPr/>
          </p:nvSpPr>
          <p:spPr bwMode="auto">
            <a:xfrm>
              <a:off x="3943" y="2637"/>
              <a:ext cx="935" cy="343"/>
            </a:xfrm>
            <a:prstGeom prst="rect">
              <a:avLst/>
            </a:prstGeom>
            <a:solidFill>
              <a:srgbClr val="FFFFFF"/>
            </a:solidFill>
            <a:ln w="9525">
              <a:solidFill>
                <a:schemeClr val="bg2"/>
              </a:solidFill>
              <a:miter lim="800000"/>
              <a:headEnd/>
              <a:tailEnd/>
            </a:ln>
            <a:effectLst/>
          </p:spPr>
          <p:txBody>
            <a:bodyPr wrap="none" anchor="ctr"/>
            <a:lstStyle/>
            <a:p>
              <a:r>
                <a:rPr lang="en-US" altLang="zh-CN" sz="2400">
                  <a:solidFill>
                    <a:srgbClr val="FF0000"/>
                  </a:solidFill>
                  <a:ea typeface="宋体" pitchFamily="2" charset="-122"/>
                </a:rPr>
                <a:t>Memory</a:t>
              </a:r>
              <a:endParaRPr lang="en-US" altLang="zh-CN" sz="2400">
                <a:ea typeface="宋体" pitchFamily="2" charset="-122"/>
              </a:endParaRPr>
            </a:p>
          </p:txBody>
        </p:sp>
        <p:sp>
          <p:nvSpPr>
            <p:cNvPr id="31" name="Rectangle 15"/>
            <p:cNvSpPr>
              <a:spLocks noChangeArrowheads="1"/>
            </p:cNvSpPr>
            <p:nvPr/>
          </p:nvSpPr>
          <p:spPr bwMode="auto">
            <a:xfrm>
              <a:off x="3940" y="2142"/>
              <a:ext cx="935" cy="343"/>
            </a:xfrm>
            <a:prstGeom prst="rect">
              <a:avLst/>
            </a:prstGeom>
            <a:solidFill>
              <a:srgbClr val="FFFFFF"/>
            </a:solidFill>
            <a:ln w="9525">
              <a:solidFill>
                <a:schemeClr val="bg2"/>
              </a:solidFill>
              <a:miter lim="800000"/>
              <a:headEnd/>
              <a:tailEnd/>
            </a:ln>
            <a:effectLst/>
          </p:spPr>
          <p:txBody>
            <a:bodyPr wrap="none" anchor="ctr"/>
            <a:lstStyle/>
            <a:p>
              <a:r>
                <a:rPr lang="en-US" altLang="zh-CN" sz="2400">
                  <a:solidFill>
                    <a:srgbClr val="FF0000"/>
                  </a:solidFill>
                  <a:ea typeface="宋体" pitchFamily="2" charset="-122"/>
                </a:rPr>
                <a:t>ASICs</a:t>
              </a:r>
              <a:endParaRPr lang="en-US" altLang="zh-CN" sz="2400">
                <a:ea typeface="宋体" pitchFamily="2" charset="-122"/>
              </a:endParaRPr>
            </a:p>
          </p:txBody>
        </p:sp>
      </p:grpSp>
      <p:sp>
        <p:nvSpPr>
          <p:cNvPr id="32" name="Rectangle 16"/>
          <p:cNvSpPr>
            <a:spLocks noChangeArrowheads="1"/>
          </p:cNvSpPr>
          <p:nvPr/>
        </p:nvSpPr>
        <p:spPr bwMode="auto">
          <a:xfrm>
            <a:off x="1196254" y="1708295"/>
            <a:ext cx="2606675" cy="1247775"/>
          </a:xfrm>
          <a:prstGeom prst="rect">
            <a:avLst/>
          </a:prstGeom>
          <a:solidFill>
            <a:srgbClr val="00FF00"/>
          </a:solidFill>
          <a:ln w="9525">
            <a:solidFill>
              <a:schemeClr val="bg2"/>
            </a:solidFill>
            <a:miter lim="800000"/>
            <a:headEnd/>
            <a:tailEnd/>
          </a:ln>
          <a:effectLst/>
        </p:spPr>
        <p:txBody>
          <a:bodyPr wrap="none"/>
          <a:lstStyle/>
          <a:p>
            <a:pPr algn="r"/>
            <a:r>
              <a:rPr lang="en-US" altLang="zh-CN" sz="1800" b="1" i="1">
                <a:solidFill>
                  <a:schemeClr val="bg2"/>
                </a:solidFill>
                <a:ea typeface="宋体" pitchFamily="2" charset="-122"/>
              </a:rPr>
              <a:t>Peripherals</a:t>
            </a:r>
            <a:endParaRPr lang="en-US" altLang="zh-CN" sz="1800">
              <a:ea typeface="宋体" pitchFamily="2" charset="-122"/>
            </a:endParaRPr>
          </a:p>
        </p:txBody>
      </p:sp>
      <p:sp>
        <p:nvSpPr>
          <p:cNvPr id="33" name="AutoShape 17"/>
          <p:cNvSpPr>
            <a:spLocks noChangeArrowheads="1"/>
          </p:cNvSpPr>
          <p:nvPr/>
        </p:nvSpPr>
        <p:spPr bwMode="auto">
          <a:xfrm>
            <a:off x="1361354" y="2030557"/>
            <a:ext cx="939800" cy="841375"/>
          </a:xfrm>
          <a:prstGeom prst="can">
            <a:avLst>
              <a:gd name="adj" fmla="val 25000"/>
            </a:avLst>
          </a:prstGeom>
          <a:solidFill>
            <a:srgbClr val="FFFFFF"/>
          </a:solidFill>
          <a:ln w="9525">
            <a:solidFill>
              <a:schemeClr val="bg2"/>
            </a:solidFill>
            <a:round/>
            <a:headEnd/>
            <a:tailEnd/>
          </a:ln>
          <a:effectLst/>
        </p:spPr>
        <p:txBody>
          <a:bodyPr wrap="none" anchor="ctr"/>
          <a:lstStyle/>
          <a:p>
            <a:r>
              <a:rPr lang="en-US" altLang="zh-CN" sz="2400">
                <a:solidFill>
                  <a:srgbClr val="FF0000"/>
                </a:solidFill>
                <a:ea typeface="宋体" pitchFamily="2" charset="-122"/>
              </a:rPr>
              <a:t>Disk</a:t>
            </a:r>
            <a:endParaRPr lang="en-US" altLang="zh-CN" sz="2400">
              <a:ea typeface="宋体" pitchFamily="2" charset="-122"/>
            </a:endParaRPr>
          </a:p>
        </p:txBody>
      </p:sp>
      <p:sp>
        <p:nvSpPr>
          <p:cNvPr id="34" name="AutoShape 18"/>
          <p:cNvSpPr>
            <a:spLocks noChangeArrowheads="1"/>
          </p:cNvSpPr>
          <p:nvPr/>
        </p:nvSpPr>
        <p:spPr bwMode="auto">
          <a:xfrm>
            <a:off x="2394816" y="2041670"/>
            <a:ext cx="1289050" cy="769937"/>
          </a:xfrm>
          <a:prstGeom prst="roundRect">
            <a:avLst>
              <a:gd name="adj" fmla="val 16667"/>
            </a:avLst>
          </a:prstGeom>
          <a:solidFill>
            <a:srgbClr val="FFFFFF"/>
          </a:solidFill>
          <a:ln w="9525">
            <a:solidFill>
              <a:schemeClr val="bg2"/>
            </a:solidFill>
            <a:round/>
            <a:headEnd/>
            <a:tailEnd/>
          </a:ln>
          <a:effectLst/>
        </p:spPr>
        <p:txBody>
          <a:bodyPr wrap="none" anchor="ctr"/>
          <a:lstStyle/>
          <a:p>
            <a:r>
              <a:rPr lang="en-US" altLang="zh-CN" sz="2400">
                <a:solidFill>
                  <a:srgbClr val="FF0000"/>
                </a:solidFill>
                <a:ea typeface="宋体" pitchFamily="2" charset="-122"/>
              </a:rPr>
              <a:t>Display</a:t>
            </a:r>
            <a:endParaRPr lang="en-US" altLang="zh-CN" sz="240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DPM</a:t>
            </a:r>
            <a:endParaRPr lang="zh-CN" altLang="en-US" dirty="0"/>
          </a:p>
        </p:txBody>
      </p:sp>
      <p:sp>
        <p:nvSpPr>
          <p:cNvPr id="3" name="内容占位符 2"/>
          <p:cNvSpPr>
            <a:spLocks noGrp="1"/>
          </p:cNvSpPr>
          <p:nvPr>
            <p:ph idx="1"/>
          </p:nvPr>
        </p:nvSpPr>
        <p:spPr/>
        <p:txBody>
          <a:bodyPr>
            <a:normAutofit/>
          </a:bodyPr>
          <a:lstStyle/>
          <a:p>
            <a:r>
              <a:rPr lang="en-US" altLang="zh-CN" dirty="0" smtClean="0"/>
              <a:t>The </a:t>
            </a:r>
            <a:r>
              <a:rPr lang="en-US" altLang="zh-CN" dirty="0" smtClean="0"/>
              <a:t>power breakdown for a laptop computer:</a:t>
            </a:r>
          </a:p>
          <a:p>
            <a:pPr lvl="1"/>
            <a:r>
              <a:rPr lang="en-US" altLang="zh-CN" dirty="0" smtClean="0"/>
              <a:t>36% of total power consumed by the display</a:t>
            </a:r>
          </a:p>
          <a:p>
            <a:pPr lvl="1"/>
            <a:r>
              <a:rPr lang="en-US" altLang="zh-CN" dirty="0" smtClean="0"/>
              <a:t>18% by hard-disk</a:t>
            </a:r>
          </a:p>
          <a:p>
            <a:pPr lvl="1"/>
            <a:r>
              <a:rPr lang="en-US" altLang="zh-CN" dirty="0" smtClean="0"/>
              <a:t>18% by wireless LAN interface</a:t>
            </a:r>
          </a:p>
          <a:p>
            <a:pPr lvl="1"/>
            <a:r>
              <a:rPr lang="en-US" altLang="zh-CN" dirty="0" smtClean="0"/>
              <a:t>7% by keyboard, mouse, etc.</a:t>
            </a:r>
          </a:p>
          <a:p>
            <a:pPr lvl="1"/>
            <a:r>
              <a:rPr lang="en-US" altLang="zh-CN" dirty="0" smtClean="0"/>
              <a:t>21% by </a:t>
            </a:r>
            <a:r>
              <a:rPr lang="en-US" altLang="zh-CN" dirty="0" smtClean="0"/>
              <a:t>CPU</a:t>
            </a:r>
          </a:p>
          <a:p>
            <a:r>
              <a:rPr lang="en-US" altLang="zh-CN" dirty="0" smtClean="0"/>
              <a:t>DPM techniques are used in laptops, PDAs, etc.</a:t>
            </a:r>
          </a:p>
          <a:p>
            <a:r>
              <a:rPr lang="en-US" altLang="zh-CN" dirty="0" smtClean="0"/>
              <a:t>Implemented in the OS</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Concept of DPM </a:t>
            </a:r>
            <a:endParaRPr lang="zh-CN" altLang="en-US" dirty="0"/>
          </a:p>
        </p:txBody>
      </p:sp>
      <p:sp>
        <p:nvSpPr>
          <p:cNvPr id="3" name="内容占位符 2"/>
          <p:cNvSpPr>
            <a:spLocks noGrp="1"/>
          </p:cNvSpPr>
          <p:nvPr>
            <p:ph idx="1"/>
          </p:nvPr>
        </p:nvSpPr>
        <p:spPr/>
        <p:txBody>
          <a:bodyPr/>
          <a:lstStyle/>
          <a:p>
            <a:r>
              <a:rPr lang="en-US" altLang="zh-CN" dirty="0" smtClean="0"/>
              <a:t>When there are requests for a device ⇒ the device is </a:t>
            </a:r>
            <a:r>
              <a:rPr lang="en-US" altLang="zh-CN" i="1" dirty="0" smtClean="0"/>
              <a:t>busy; </a:t>
            </a:r>
            <a:r>
              <a:rPr lang="en-US" altLang="zh-CN" dirty="0" smtClean="0"/>
              <a:t>otherwise it is </a:t>
            </a:r>
            <a:r>
              <a:rPr lang="en-US" altLang="zh-CN" i="1" dirty="0" smtClean="0"/>
              <a:t>idle.</a:t>
            </a:r>
          </a:p>
          <a:p>
            <a:r>
              <a:rPr lang="en-US" altLang="zh-CN" dirty="0" smtClean="0"/>
              <a:t>When the device is idle, it can be shut down to enter a low-power sleeping state.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31</a:t>
            </a:fld>
            <a:endParaRPr lang="en-US"/>
          </a:p>
        </p:txBody>
      </p:sp>
      <p:pic>
        <p:nvPicPr>
          <p:cNvPr id="4098" name="Picture 2"/>
          <p:cNvPicPr>
            <a:picLocks noChangeAspect="1" noChangeArrowheads="1"/>
          </p:cNvPicPr>
          <p:nvPr/>
        </p:nvPicPr>
        <p:blipFill>
          <a:blip r:embed="rId2"/>
          <a:srcRect/>
          <a:stretch>
            <a:fillRect/>
          </a:stretch>
        </p:blipFill>
        <p:spPr bwMode="auto">
          <a:xfrm>
            <a:off x="0" y="3453823"/>
            <a:ext cx="8868404" cy="30670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Concept of DPM </a:t>
            </a:r>
            <a:r>
              <a:rPr lang="en-US" altLang="zh-CN" dirty="0" err="1" smtClean="0"/>
              <a:t>Con’t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Changing the power state takes time (up to several seconds) and extra energy.</a:t>
            </a:r>
          </a:p>
          <a:p>
            <a:pPr lvl="1"/>
            <a:r>
              <a:rPr lang="en-US" altLang="zh-CN" dirty="0" err="1" smtClean="0"/>
              <a:t>T</a:t>
            </a:r>
            <a:r>
              <a:rPr lang="en-US" altLang="zh-CN" baseline="-25000" dirty="0" err="1" smtClean="0"/>
              <a:t>sd</a:t>
            </a:r>
            <a:r>
              <a:rPr lang="en-US" altLang="zh-CN" dirty="0" smtClean="0"/>
              <a:t> : shutdown delay</a:t>
            </a:r>
          </a:p>
          <a:p>
            <a:pPr lvl="1"/>
            <a:r>
              <a:rPr lang="en-US" altLang="zh-CN" dirty="0" err="1" smtClean="0"/>
              <a:t>T</a:t>
            </a:r>
            <a:r>
              <a:rPr lang="en-US" altLang="zh-CN" baseline="-25000" dirty="0" err="1" smtClean="0"/>
              <a:t>wu</a:t>
            </a:r>
            <a:r>
              <a:rPr lang="en-US" altLang="zh-CN" dirty="0" smtClean="0"/>
              <a:t> : wake-up delay</a:t>
            </a:r>
          </a:p>
          <a:p>
            <a:r>
              <a:rPr lang="en-US" altLang="zh-CN" dirty="0" smtClean="0"/>
              <a:t>Send the device to sleep only if the saved energy justifies the overhead!</a:t>
            </a:r>
          </a:p>
          <a:p>
            <a:r>
              <a:rPr lang="en-US" altLang="zh-CN" dirty="0" smtClean="0"/>
              <a:t>Design decisions:</a:t>
            </a:r>
          </a:p>
          <a:p>
            <a:pPr lvl="1"/>
            <a:r>
              <a:rPr lang="en-US" altLang="zh-CN" dirty="0" smtClean="0"/>
              <a:t>Don’t shut down if delays occur too frequently.</a:t>
            </a:r>
          </a:p>
          <a:p>
            <a:pPr lvl="1"/>
            <a:r>
              <a:rPr lang="en-US" altLang="zh-CN" dirty="0" smtClean="0"/>
              <a:t>Don’t shut down if power savings due to sleeping are smaller than the power overhead of the state changes.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PM Policies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PM policies are based on predictions related to idle periods:</a:t>
            </a:r>
          </a:p>
          <a:p>
            <a:pPr lvl="1"/>
            <a:r>
              <a:rPr lang="en-US" altLang="zh-CN" dirty="0" smtClean="0"/>
              <a:t>For shut-down: try to predict how long the idle period will be in order to decide if a shut-down should be </a:t>
            </a:r>
            <a:r>
              <a:rPr lang="en-US" altLang="zh-CN" dirty="0" smtClean="0"/>
              <a:t>performed. </a:t>
            </a:r>
            <a:r>
              <a:rPr lang="en-US" altLang="zh-CN" dirty="0" smtClean="0"/>
              <a:t>Typical </a:t>
            </a:r>
            <a:r>
              <a:rPr lang="en-US" altLang="zh-CN" dirty="0" smtClean="0"/>
              <a:t>Policies:</a:t>
            </a:r>
          </a:p>
          <a:p>
            <a:pPr lvl="2"/>
            <a:r>
              <a:rPr lang="en-US" altLang="zh-CN" dirty="0" smtClean="0"/>
              <a:t>1. Time-out</a:t>
            </a:r>
          </a:p>
          <a:p>
            <a:pPr lvl="2"/>
            <a:r>
              <a:rPr lang="en-US" altLang="zh-CN" dirty="0" smtClean="0"/>
              <a:t>2. Predictive</a:t>
            </a:r>
          </a:p>
          <a:p>
            <a:pPr lvl="2"/>
            <a:r>
              <a:rPr lang="en-US" altLang="zh-CN" dirty="0" smtClean="0"/>
              <a:t>3. </a:t>
            </a:r>
            <a:r>
              <a:rPr lang="en-US" altLang="zh-CN" dirty="0" smtClean="0"/>
              <a:t>Stochastic</a:t>
            </a:r>
            <a:endParaRPr lang="en-US" altLang="zh-CN" dirty="0" smtClean="0"/>
          </a:p>
          <a:p>
            <a:pPr lvl="1"/>
            <a:r>
              <a:rPr lang="en-US" altLang="zh-CN" dirty="0" smtClean="0"/>
              <a:t>For wake-up: try to predict when the idle period ends, in order to avoid user delays due to </a:t>
            </a:r>
            <a:r>
              <a:rPr lang="en-US" altLang="zh-CN" dirty="0" err="1" smtClean="0"/>
              <a:t>T</a:t>
            </a:r>
            <a:r>
              <a:rPr lang="en-US" altLang="zh-CN" baseline="-25000" dirty="0" err="1" smtClean="0"/>
              <a:t>wu</a:t>
            </a:r>
            <a:r>
              <a:rPr lang="en-US" altLang="zh-CN" dirty="0" smtClean="0"/>
              <a:t>.</a:t>
            </a:r>
          </a:p>
          <a:p>
            <a:pPr lvl="2"/>
            <a:r>
              <a:rPr lang="en-US" altLang="zh-CN" dirty="0" smtClean="0"/>
              <a:t>It is very difficult; typical policy is to simply wake up when a request arrives</a:t>
            </a:r>
            <a:r>
              <a:rPr lang="en-US" altLang="zh-CN" dirty="0" smtClean="0"/>
              <a:t>.</a:t>
            </a:r>
            <a:endParaRPr lang="en-US" altLang="zh-CN" dirty="0" smtClean="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Timeout Policy</a:t>
            </a:r>
            <a:endParaRPr lang="zh-CN" altLang="en-US" dirty="0"/>
          </a:p>
        </p:txBody>
      </p:sp>
      <p:sp>
        <p:nvSpPr>
          <p:cNvPr id="3" name="内容占位符 2"/>
          <p:cNvSpPr>
            <a:spLocks noGrp="1"/>
          </p:cNvSpPr>
          <p:nvPr>
            <p:ph idx="1"/>
          </p:nvPr>
        </p:nvSpPr>
        <p:spPr/>
        <p:txBody>
          <a:bodyPr>
            <a:normAutofit/>
          </a:bodyPr>
          <a:lstStyle/>
          <a:p>
            <a:r>
              <a:rPr lang="en-US" altLang="zh-CN" dirty="0" smtClean="0"/>
              <a:t>Shut down when the device has been idle for a time period </a:t>
            </a:r>
            <a:r>
              <a:rPr lang="el-GR" altLang="zh-CN" dirty="0" smtClean="0"/>
              <a:t>τ</a:t>
            </a:r>
            <a:r>
              <a:rPr lang="en-US" altLang="zh-CN" dirty="0" smtClean="0"/>
              <a:t> (the interval T1 – T2 on slide 15).</a:t>
            </a:r>
          </a:p>
          <a:p>
            <a:r>
              <a:rPr lang="en-US" altLang="zh-CN" dirty="0" smtClean="0"/>
              <a:t>Drawback: energy is wasted during the idle period </a:t>
            </a:r>
            <a:r>
              <a:rPr lang="el-GR" altLang="zh-CN" dirty="0" smtClean="0"/>
              <a:t>τ (</a:t>
            </a:r>
            <a:r>
              <a:rPr lang="en-US" altLang="zh-CN" dirty="0" smtClean="0"/>
              <a:t>compared to instantaneous shut-down).</a:t>
            </a:r>
          </a:p>
          <a:p>
            <a:r>
              <a:rPr lang="en-US" altLang="zh-CN" dirty="0" smtClean="0"/>
              <a:t>Possible policies:</a:t>
            </a:r>
          </a:p>
          <a:p>
            <a:pPr lvl="1"/>
            <a:r>
              <a:rPr lang="en-US" altLang="zh-CN" dirty="0" smtClean="0"/>
              <a:t>Fixed time-out period: you set the value of </a:t>
            </a:r>
            <a:r>
              <a:rPr lang="el-GR" altLang="zh-CN" dirty="0" smtClean="0"/>
              <a:t>τ, </a:t>
            </a:r>
            <a:r>
              <a:rPr lang="en-US" altLang="zh-CN" dirty="0" smtClean="0"/>
              <a:t>which then stays constant.</a:t>
            </a:r>
          </a:p>
          <a:p>
            <a:pPr lvl="1"/>
            <a:r>
              <a:rPr lang="en-US" altLang="zh-CN" dirty="0" smtClean="0"/>
              <a:t>Adjusted at run-time: increase or decrease </a:t>
            </a:r>
            <a:r>
              <a:rPr lang="el-GR" altLang="zh-CN" dirty="0" smtClean="0"/>
              <a:t>τ, </a:t>
            </a:r>
            <a:r>
              <a:rPr lang="en-US" altLang="zh-CN" dirty="0" smtClean="0"/>
              <a:t>depending on the length of previous idle periods.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Predictive Policy</a:t>
            </a:r>
            <a:endParaRPr lang="zh-CN" altLang="en-US" dirty="0"/>
          </a:p>
        </p:txBody>
      </p:sp>
      <p:sp>
        <p:nvSpPr>
          <p:cNvPr id="3" name="内容占位符 2"/>
          <p:cNvSpPr>
            <a:spLocks noGrp="1"/>
          </p:cNvSpPr>
          <p:nvPr>
            <p:ph idx="1"/>
          </p:nvPr>
        </p:nvSpPr>
        <p:spPr>
          <a:xfrm>
            <a:off x="0" y="1350235"/>
            <a:ext cx="5532582" cy="5115220"/>
          </a:xfrm>
        </p:spPr>
        <p:txBody>
          <a:bodyPr>
            <a:normAutofit fontScale="92500" lnSpcReduction="20000"/>
          </a:bodyPr>
          <a:lstStyle/>
          <a:p>
            <a:r>
              <a:rPr lang="en-US" altLang="zh-CN" dirty="0" smtClean="0"/>
              <a:t>Predict the length of the future idle period. If the predicted idle period length is long enough, shut down immediately (no time interval T1 - T2 on slide 15).</a:t>
            </a:r>
          </a:p>
          <a:p>
            <a:r>
              <a:rPr lang="en-US" altLang="zh-CN" dirty="0" smtClean="0"/>
              <a:t>Policy: assume L-shaped distribution for (</a:t>
            </a:r>
            <a:r>
              <a:rPr lang="en-US" altLang="zh-CN" i="1" dirty="0" smtClean="0"/>
              <a:t>Idle Period)/(Previous Busy Period)</a:t>
            </a:r>
          </a:p>
          <a:p>
            <a:pPr lvl="1"/>
            <a:r>
              <a:rPr lang="en-US" altLang="zh-CN" dirty="0" smtClean="0"/>
              <a:t>Shut down immediately after a short busy period, but not immediately after a long busy period</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35</a:t>
            </a:fld>
            <a:endParaRPr lang="en-US"/>
          </a:p>
        </p:txBody>
      </p:sp>
      <p:pic>
        <p:nvPicPr>
          <p:cNvPr id="5122" name="Picture 2"/>
          <p:cNvPicPr>
            <a:picLocks noChangeAspect="1" noChangeArrowheads="1"/>
          </p:cNvPicPr>
          <p:nvPr/>
        </p:nvPicPr>
        <p:blipFill>
          <a:blip r:embed="rId2"/>
          <a:srcRect/>
          <a:stretch>
            <a:fillRect/>
          </a:stretch>
        </p:blipFill>
        <p:spPr bwMode="auto">
          <a:xfrm>
            <a:off x="5043055" y="3753478"/>
            <a:ext cx="4100945" cy="285283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Stochastic Policy</a:t>
            </a:r>
            <a:endParaRPr lang="zh-CN" altLang="en-US" dirty="0"/>
          </a:p>
        </p:txBody>
      </p:sp>
      <p:sp>
        <p:nvSpPr>
          <p:cNvPr id="3" name="内容占位符 2"/>
          <p:cNvSpPr>
            <a:spLocks noGrp="1"/>
          </p:cNvSpPr>
          <p:nvPr>
            <p:ph idx="1"/>
          </p:nvPr>
        </p:nvSpPr>
        <p:spPr>
          <a:xfrm>
            <a:off x="230736" y="1350235"/>
            <a:ext cx="8665436" cy="2852309"/>
          </a:xfrm>
        </p:spPr>
        <p:txBody>
          <a:bodyPr>
            <a:normAutofit fontScale="92500"/>
          </a:bodyPr>
          <a:lstStyle/>
          <a:p>
            <a:r>
              <a:rPr lang="en-US" altLang="zh-CN" dirty="0" smtClean="0"/>
              <a:t>Predictions are based on Markov models: requests and power state transitions of the device are modeled as probabilistic state machines.</a:t>
            </a:r>
          </a:p>
          <a:p>
            <a:pPr lvl="1"/>
            <a:r>
              <a:rPr lang="en-US" altLang="zh-CN" dirty="0" smtClean="0"/>
              <a:t>OS power manager observes the arriving requests and the request queue, and generates shutdown commands.</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36</a:t>
            </a:fld>
            <a:endParaRPr lang="en-US"/>
          </a:p>
        </p:txBody>
      </p:sp>
      <p:pic>
        <p:nvPicPr>
          <p:cNvPr id="6146" name="Picture 2"/>
          <p:cNvPicPr>
            <a:picLocks noChangeAspect="1" noChangeArrowheads="1"/>
          </p:cNvPicPr>
          <p:nvPr/>
        </p:nvPicPr>
        <p:blipFill>
          <a:blip r:embed="rId2"/>
          <a:srcRect/>
          <a:stretch>
            <a:fillRect/>
          </a:stretch>
        </p:blipFill>
        <p:spPr bwMode="auto">
          <a:xfrm>
            <a:off x="1691266" y="3806536"/>
            <a:ext cx="5724525" cy="25146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Advanced Power Management (APM)</a:t>
            </a:r>
            <a:endParaRPr lang="zh-CN" altLang="en-US" dirty="0"/>
          </a:p>
        </p:txBody>
      </p:sp>
      <p:sp>
        <p:nvSpPr>
          <p:cNvPr id="3" name="内容占位符 2"/>
          <p:cNvSpPr>
            <a:spLocks noGrp="1"/>
          </p:cNvSpPr>
          <p:nvPr>
            <p:ph idx="1"/>
          </p:nvPr>
        </p:nvSpPr>
        <p:spPr>
          <a:xfrm>
            <a:off x="230736" y="1350236"/>
            <a:ext cx="8665436" cy="1697764"/>
          </a:xfrm>
        </p:spPr>
        <p:txBody>
          <a:bodyPr>
            <a:normAutofit fontScale="77500" lnSpcReduction="20000"/>
          </a:bodyPr>
          <a:lstStyle/>
          <a:p>
            <a:r>
              <a:rPr lang="en-US" altLang="zh-CN" dirty="0" smtClean="0"/>
              <a:t>APM is part of the BIOS</a:t>
            </a:r>
          </a:p>
          <a:p>
            <a:pPr lvl="1"/>
            <a:r>
              <a:rPr lang="en-US" dirty="0" smtClean="0"/>
              <a:t>OS/BIOS co-operation: when OS goes to idle, it performs an access to a register that causes an SMI </a:t>
            </a:r>
            <a:r>
              <a:rPr lang="en-US" altLang="zh-CN" dirty="0" smtClean="0"/>
              <a:t>(System Management Interrupt)</a:t>
            </a:r>
            <a:endParaRPr lang="en-US" dirty="0" smtClean="0"/>
          </a:p>
          <a:p>
            <a:pPr lvl="1"/>
            <a:r>
              <a:rPr lang="en-US" dirty="0" smtClean="0"/>
              <a:t>SMI handler puts system into low power state</a:t>
            </a:r>
          </a:p>
          <a:p>
            <a:pPr lvl="1"/>
            <a:r>
              <a:rPr lang="en-US" dirty="0" smtClean="0"/>
              <a:t>APM required OS to trust the system BIOS</a:t>
            </a:r>
          </a:p>
          <a:p>
            <a:endParaRPr lang="en-US"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37</a:t>
            </a:fld>
            <a:endParaRPr lang="en-US"/>
          </a:p>
        </p:txBody>
      </p:sp>
      <p:pic>
        <p:nvPicPr>
          <p:cNvPr id="106498" name="Picture 2"/>
          <p:cNvPicPr>
            <a:picLocks noChangeAspect="1" noChangeArrowheads="1"/>
          </p:cNvPicPr>
          <p:nvPr/>
        </p:nvPicPr>
        <p:blipFill>
          <a:blip r:embed="rId3"/>
          <a:srcRect/>
          <a:stretch>
            <a:fillRect/>
          </a:stretch>
        </p:blipFill>
        <p:spPr bwMode="auto">
          <a:xfrm>
            <a:off x="1376219" y="2992280"/>
            <a:ext cx="6452032" cy="356986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APM Power State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38</a:t>
            </a:fld>
            <a:endParaRPr lang="en-US"/>
          </a:p>
        </p:txBody>
      </p:sp>
      <p:pic>
        <p:nvPicPr>
          <p:cNvPr id="107522" name="Picture 2"/>
          <p:cNvPicPr>
            <a:picLocks noChangeAspect="1" noChangeArrowheads="1"/>
          </p:cNvPicPr>
          <p:nvPr/>
        </p:nvPicPr>
        <p:blipFill>
          <a:blip r:embed="rId2"/>
          <a:srcRect/>
          <a:stretch>
            <a:fillRect/>
          </a:stretch>
        </p:blipFill>
        <p:spPr bwMode="auto">
          <a:xfrm>
            <a:off x="393844" y="1339273"/>
            <a:ext cx="8574665" cy="508437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a:t>Current OSPM </a:t>
            </a:r>
            <a:r>
              <a:rPr lang="en-US" dirty="0" smtClean="0"/>
              <a:t>– ACPI </a:t>
            </a:r>
            <a:endParaRPr lang="en-US" dirty="0"/>
          </a:p>
        </p:txBody>
      </p:sp>
      <p:sp>
        <p:nvSpPr>
          <p:cNvPr id="130051" name="Rectangle 3" descr="Rectangle: Click to edit Master text styles&#10;Second level&#10;Third level&#10;Fourth level&#10;Fifth level"/>
          <p:cNvSpPr>
            <a:spLocks noGrp="1" noChangeArrowheads="1"/>
          </p:cNvSpPr>
          <p:nvPr>
            <p:ph type="body" idx="1"/>
          </p:nvPr>
        </p:nvSpPr>
        <p:spPr>
          <a:xfrm>
            <a:off x="277091" y="1455738"/>
            <a:ext cx="8562109" cy="4716462"/>
          </a:xfrm>
        </p:spPr>
        <p:txBody>
          <a:bodyPr/>
          <a:lstStyle/>
          <a:p>
            <a:r>
              <a:rPr lang="en-US" sz="2400" dirty="0"/>
              <a:t>Advanced Configuration and Power Management Interface (ACPI)</a:t>
            </a:r>
          </a:p>
          <a:p>
            <a:pPr lvl="1"/>
            <a:r>
              <a:rPr lang="en-US" sz="2000" dirty="0" smtClean="0"/>
              <a:t>Based on OS </a:t>
            </a:r>
            <a:r>
              <a:rPr lang="en-US" altLang="zh-CN" sz="2000" dirty="0" smtClean="0"/>
              <a:t>instead of BIOS (APM)</a:t>
            </a:r>
            <a:endParaRPr lang="en-US" sz="2000" dirty="0"/>
          </a:p>
          <a:p>
            <a:r>
              <a:rPr lang="en-US" sz="2400" dirty="0"/>
              <a:t>Standard way for the system to describe its device </a:t>
            </a:r>
            <a:r>
              <a:rPr lang="en-US" sz="2400" dirty="0" err="1"/>
              <a:t>config</a:t>
            </a:r>
            <a:r>
              <a:rPr lang="en-US" sz="2400" dirty="0"/>
              <a:t>. &amp; power control h/w interface to the OS</a:t>
            </a:r>
          </a:p>
          <a:p>
            <a:pPr lvl="1"/>
            <a:r>
              <a:rPr lang="en-US" sz="2000" dirty="0"/>
              <a:t>register interface for common </a:t>
            </a:r>
            <a:r>
              <a:rPr lang="en-US" sz="2000" dirty="0" smtClean="0"/>
              <a:t>functions: </a:t>
            </a:r>
            <a:r>
              <a:rPr lang="en-US" sz="1800" dirty="0" smtClean="0"/>
              <a:t>system </a:t>
            </a:r>
            <a:r>
              <a:rPr lang="en-US" sz="1800" dirty="0"/>
              <a:t>control events, processor power and clock control, thermal management, and resume handling</a:t>
            </a:r>
          </a:p>
          <a:p>
            <a:r>
              <a:rPr lang="en-US" sz="2400" dirty="0"/>
              <a:t>Info on devices, resources, &amp; control mechanisms</a:t>
            </a:r>
          </a:p>
          <a:p>
            <a:r>
              <a:rPr lang="en-US" sz="2400" dirty="0"/>
              <a:t>Thermal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7" name="Picture 5"/>
          <p:cNvPicPr>
            <a:picLocks noGrp="1" noChangeAspect="1" noChangeArrowheads="1"/>
          </p:cNvPicPr>
          <p:nvPr>
            <p:ph sz="half" idx="2"/>
          </p:nvPr>
        </p:nvPicPr>
        <p:blipFill>
          <a:blip r:embed="rId2"/>
          <a:srcRect/>
          <a:stretch>
            <a:fillRect/>
          </a:stretch>
        </p:blipFill>
        <p:spPr>
          <a:xfrm>
            <a:off x="5143944" y="1067109"/>
            <a:ext cx="3732212" cy="3748088"/>
          </a:xfrm>
          <a:noFill/>
          <a:ln/>
        </p:spPr>
      </p:pic>
      <p:sp>
        <p:nvSpPr>
          <p:cNvPr id="658438" name="Text Box 6"/>
          <p:cNvSpPr txBox="1">
            <a:spLocks noChangeArrowheads="1"/>
          </p:cNvSpPr>
          <p:nvPr/>
        </p:nvSpPr>
        <p:spPr bwMode="auto">
          <a:xfrm>
            <a:off x="4559744" y="4334184"/>
            <a:ext cx="4114800" cy="2006600"/>
          </a:xfrm>
          <a:prstGeom prst="rect">
            <a:avLst/>
          </a:prstGeom>
          <a:noFill/>
          <a:ln w="9525">
            <a:noFill/>
            <a:miter lim="800000"/>
            <a:headEnd/>
            <a:tailEnd/>
          </a:ln>
          <a:effectLst/>
        </p:spPr>
        <p:txBody>
          <a:bodyPr>
            <a:spAutoFit/>
          </a:bodyPr>
          <a:lstStyle/>
          <a:p>
            <a:pPr algn="l" eaLnBrk="1" latinLnBrk="1" hangingPunct="1">
              <a:spcBef>
                <a:spcPct val="50000"/>
              </a:spcBef>
            </a:pPr>
            <a:r>
              <a:rPr lang="ko-KR" altLang="en-US" sz="1400" b="1" dirty="0">
                <a:latin typeface="Times New Roman" pitchFamily="18" charset="0"/>
                <a:ea typeface="Gulim" pitchFamily="34" charset="-127"/>
              </a:rPr>
              <a:t>* </a:t>
            </a:r>
            <a:r>
              <a:rPr lang="en-US" altLang="ko-KR" sz="1400" b="1" dirty="0">
                <a:latin typeface="Times New Roman" pitchFamily="18" charset="0"/>
                <a:ea typeface="Gulim" pitchFamily="34" charset="-127"/>
              </a:rPr>
              <a:t>Note</a:t>
            </a:r>
          </a:p>
          <a:p>
            <a:pPr lvl="1" algn="l" eaLnBrk="1" latinLnBrk="1" hangingPunct="1">
              <a:spcBef>
                <a:spcPct val="50000"/>
              </a:spcBef>
            </a:pPr>
            <a:r>
              <a:rPr lang="en-US" altLang="ko-KR" sz="1400" b="1" dirty="0">
                <a:latin typeface="Times New Roman" pitchFamily="18" charset="0"/>
                <a:ea typeface="Gulim" pitchFamily="34" charset="-127"/>
              </a:rPr>
              <a:t>CPU is idle state of most of its time</a:t>
            </a:r>
          </a:p>
          <a:p>
            <a:pPr lvl="1" algn="l" eaLnBrk="1" latinLnBrk="1" hangingPunct="1">
              <a:spcBef>
                <a:spcPct val="50000"/>
              </a:spcBef>
            </a:pPr>
            <a:r>
              <a:rPr lang="en-US" altLang="ko-KR" sz="1400" b="1" dirty="0">
                <a:latin typeface="Times New Roman" pitchFamily="18" charset="0"/>
                <a:ea typeface="Gulim" pitchFamily="34" charset="-127"/>
              </a:rPr>
              <a:t>Audio, IrDA, RS232 power is measured when each part is idling</a:t>
            </a:r>
            <a:endParaRPr lang="ko-KR" altLang="en-US" sz="1400" b="1" dirty="0">
              <a:latin typeface="Times New Roman" pitchFamily="18" charset="0"/>
              <a:ea typeface="Gulim" pitchFamily="34" charset="-127"/>
            </a:endParaRPr>
          </a:p>
          <a:p>
            <a:pPr lvl="1" algn="l" eaLnBrk="1" latinLnBrk="1" hangingPunct="1">
              <a:spcBef>
                <a:spcPct val="50000"/>
              </a:spcBef>
            </a:pPr>
            <a:r>
              <a:rPr lang="en-US" altLang="ko-KR" sz="1400" b="1" dirty="0">
                <a:latin typeface="Times New Roman" pitchFamily="18" charset="0"/>
                <a:ea typeface="Gulim" pitchFamily="34" charset="-127"/>
              </a:rPr>
              <a:t>Etc includes CPU, flash memory, touch screen and all other devices</a:t>
            </a:r>
          </a:p>
          <a:p>
            <a:pPr lvl="1" algn="l" eaLnBrk="1" latinLnBrk="1" hangingPunct="1">
              <a:spcBef>
                <a:spcPct val="50000"/>
              </a:spcBef>
            </a:pPr>
            <a:r>
              <a:rPr lang="en-US" altLang="ko-KR" sz="1400" b="1" dirty="0" err="1">
                <a:latin typeface="Times New Roman" pitchFamily="18" charset="0"/>
                <a:ea typeface="Gulim" pitchFamily="34" charset="-127"/>
              </a:rPr>
              <a:t>Frontlight</a:t>
            </a:r>
            <a:r>
              <a:rPr lang="en-US" altLang="ko-KR" sz="1400" b="1" dirty="0">
                <a:latin typeface="Times New Roman" pitchFamily="18" charset="0"/>
                <a:ea typeface="Gulim" pitchFamily="34" charset="-127"/>
              </a:rPr>
              <a:t> brightness was 16</a:t>
            </a:r>
            <a:endParaRPr lang="ko-KR" altLang="en-US" sz="1400" b="1" dirty="0">
              <a:latin typeface="Times New Roman" pitchFamily="18" charset="0"/>
              <a:ea typeface="Gulim" pitchFamily="34" charset="-127"/>
            </a:endParaRPr>
          </a:p>
        </p:txBody>
      </p:sp>
      <p:sp>
        <p:nvSpPr>
          <p:cNvPr id="658434" name="Rectangle 2"/>
          <p:cNvSpPr>
            <a:spLocks noGrp="1" noChangeArrowheads="1"/>
          </p:cNvSpPr>
          <p:nvPr>
            <p:ph type="title"/>
          </p:nvPr>
        </p:nvSpPr>
        <p:spPr/>
        <p:txBody>
          <a:bodyPr>
            <a:normAutofit fontScale="90000"/>
          </a:bodyPr>
          <a:lstStyle/>
          <a:p>
            <a:r>
              <a:rPr lang="en-US" altLang="zh-CN">
                <a:ea typeface="宋体" pitchFamily="2" charset="-122"/>
              </a:rPr>
              <a:t>Example: Power Consumption for Compaq’s iPAQ</a:t>
            </a:r>
          </a:p>
        </p:txBody>
      </p:sp>
      <p:pic>
        <p:nvPicPr>
          <p:cNvPr id="658435" name="Picture 3" descr="H3650"/>
          <p:cNvPicPr>
            <a:picLocks noGrp="1" noChangeAspect="1" noChangeArrowheads="1"/>
          </p:cNvPicPr>
          <p:nvPr>
            <p:ph sz="half" idx="1"/>
          </p:nvPr>
        </p:nvPicPr>
        <p:blipFill>
          <a:blip r:embed="rId3"/>
          <a:srcRect/>
          <a:stretch>
            <a:fillRect/>
          </a:stretch>
        </p:blipFill>
        <p:spPr>
          <a:xfrm>
            <a:off x="1270994" y="1601788"/>
            <a:ext cx="2163762" cy="2046287"/>
          </a:xfrm>
          <a:noFill/>
          <a:ln/>
        </p:spPr>
      </p:pic>
      <p:sp>
        <p:nvSpPr>
          <p:cNvPr id="658436" name="Rectangle 4"/>
          <p:cNvSpPr>
            <a:spLocks noChangeArrowheads="1"/>
          </p:cNvSpPr>
          <p:nvPr/>
        </p:nvSpPr>
        <p:spPr bwMode="auto">
          <a:xfrm>
            <a:off x="958256" y="3589338"/>
            <a:ext cx="3438525" cy="2278062"/>
          </a:xfrm>
          <a:prstGeom prst="rect">
            <a:avLst/>
          </a:prstGeom>
          <a:noFill/>
          <a:ln w="12700">
            <a:noFill/>
            <a:miter lim="800000"/>
            <a:headEnd/>
            <a:tailEnd/>
          </a:ln>
          <a:effectLst/>
        </p:spPr>
        <p:txBody>
          <a:bodyPr lIns="91165" tIns="45583" rIns="91165" bIns="45583"/>
          <a:lstStyle/>
          <a:p>
            <a:pPr marL="342900" indent="-342900" algn="l">
              <a:spcBef>
                <a:spcPct val="20000"/>
              </a:spcBef>
              <a:buClr>
                <a:schemeClr val="hlink"/>
              </a:buClr>
              <a:buSzPct val="65000"/>
              <a:buFont typeface="Monotype Sorts" charset="2"/>
              <a:buNone/>
            </a:pPr>
            <a:r>
              <a:rPr lang="en-US" altLang="ko-KR" sz="1600">
                <a:solidFill>
                  <a:srgbClr val="FF0000"/>
                </a:solidFill>
                <a:ea typeface="Gulim" pitchFamily="34" charset="-127"/>
              </a:rPr>
              <a:t>206MHz StrongArm SA-1110 processor</a:t>
            </a:r>
          </a:p>
          <a:p>
            <a:pPr marL="342900" indent="-342900" algn="l">
              <a:spcBef>
                <a:spcPct val="20000"/>
              </a:spcBef>
              <a:buClr>
                <a:schemeClr val="hlink"/>
              </a:buClr>
              <a:buSzPct val="65000"/>
              <a:buFont typeface="Monotype Sorts" charset="2"/>
              <a:buNone/>
            </a:pPr>
            <a:r>
              <a:rPr lang="en-US" altLang="ko-KR" sz="1600">
                <a:solidFill>
                  <a:srgbClr val="FF0000"/>
                </a:solidFill>
                <a:ea typeface="Gulim" pitchFamily="34" charset="-127"/>
              </a:rPr>
              <a:t>320x240 resolution color TFT LCD</a:t>
            </a:r>
          </a:p>
          <a:p>
            <a:pPr marL="342900" indent="-342900" algn="l">
              <a:spcBef>
                <a:spcPct val="20000"/>
              </a:spcBef>
              <a:buClr>
                <a:schemeClr val="hlink"/>
              </a:buClr>
              <a:buSzPct val="65000"/>
              <a:buFont typeface="Monotype Sorts" charset="2"/>
              <a:buNone/>
            </a:pPr>
            <a:r>
              <a:rPr lang="en-US" altLang="ko-KR" sz="1600">
                <a:solidFill>
                  <a:srgbClr val="FF0000"/>
                </a:solidFill>
                <a:ea typeface="Gulim" pitchFamily="34" charset="-127"/>
              </a:rPr>
              <a:t>Touch screen</a:t>
            </a:r>
          </a:p>
          <a:p>
            <a:pPr marL="342900" indent="-342900" algn="l">
              <a:spcBef>
                <a:spcPct val="20000"/>
              </a:spcBef>
              <a:buClr>
                <a:schemeClr val="hlink"/>
              </a:buClr>
              <a:buSzPct val="65000"/>
              <a:buFont typeface="Monotype Sorts" charset="2"/>
              <a:buNone/>
            </a:pPr>
            <a:r>
              <a:rPr lang="en-US" altLang="ko-KR" sz="1600">
                <a:solidFill>
                  <a:srgbClr val="FF0000"/>
                </a:solidFill>
                <a:ea typeface="Gulim" pitchFamily="34" charset="-127"/>
              </a:rPr>
              <a:t>32MB SDRAM / 16MB Flash memory</a:t>
            </a:r>
          </a:p>
          <a:p>
            <a:pPr marL="342900" indent="-342900" algn="l">
              <a:spcBef>
                <a:spcPct val="20000"/>
              </a:spcBef>
              <a:buClr>
                <a:schemeClr val="hlink"/>
              </a:buClr>
              <a:buSzPct val="65000"/>
              <a:buFont typeface="Monotype Sorts" charset="2"/>
              <a:buNone/>
            </a:pPr>
            <a:r>
              <a:rPr lang="en-US" altLang="ko-KR" sz="1600">
                <a:solidFill>
                  <a:srgbClr val="FF0000"/>
                </a:solidFill>
                <a:ea typeface="Gulim" pitchFamily="34" charset="-127"/>
              </a:rPr>
              <a:t>USB/RS-232/IrDA connection</a:t>
            </a:r>
          </a:p>
          <a:p>
            <a:pPr marL="342900" indent="-342900" algn="l">
              <a:spcBef>
                <a:spcPct val="20000"/>
              </a:spcBef>
              <a:buClr>
                <a:schemeClr val="hlink"/>
              </a:buClr>
              <a:buSzPct val="65000"/>
              <a:buFont typeface="Monotype Sorts" charset="2"/>
              <a:buNone/>
            </a:pPr>
            <a:r>
              <a:rPr lang="en-US" altLang="ko-KR" sz="1600">
                <a:solidFill>
                  <a:srgbClr val="FF0000"/>
                </a:solidFill>
                <a:ea typeface="Gulim" pitchFamily="34" charset="-127"/>
              </a:rPr>
              <a:t>Speaker/Microphone</a:t>
            </a:r>
          </a:p>
          <a:p>
            <a:pPr marL="342900" indent="-342900" algn="l">
              <a:spcBef>
                <a:spcPct val="20000"/>
              </a:spcBef>
              <a:buClr>
                <a:schemeClr val="hlink"/>
              </a:buClr>
              <a:buSzPct val="65000"/>
              <a:buFont typeface="Monotype Sorts" charset="2"/>
              <a:buNone/>
            </a:pPr>
            <a:r>
              <a:rPr lang="en-US" altLang="ko-KR" sz="1600">
                <a:solidFill>
                  <a:srgbClr val="FF0000"/>
                </a:solidFill>
                <a:ea typeface="Gulim" pitchFamily="34" charset="-127"/>
              </a:rPr>
              <a:t>Lithium Polymer battery</a:t>
            </a:r>
          </a:p>
          <a:p>
            <a:pPr marL="342900" indent="-342900" algn="l">
              <a:spcBef>
                <a:spcPct val="20000"/>
              </a:spcBef>
              <a:buClr>
                <a:schemeClr val="hlink"/>
              </a:buClr>
              <a:buSzPct val="65000"/>
              <a:buFont typeface="Monotype Sorts" charset="2"/>
              <a:buNone/>
            </a:pPr>
            <a:r>
              <a:rPr lang="en-US" altLang="ko-KR" sz="1600">
                <a:solidFill>
                  <a:srgbClr val="FF0000"/>
                </a:solidFill>
                <a:ea typeface="Gulim" pitchFamily="34" charset="-127"/>
              </a:rPr>
              <a:t>PCMCIA card expansion pack &amp; CF card expansion pack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8" name="Object 2"/>
          <p:cNvGraphicFramePr>
            <a:graphicFrameLocks noChangeAspect="1"/>
          </p:cNvGraphicFramePr>
          <p:nvPr>
            <p:ph sz="quarter" idx="4294967295"/>
          </p:nvPr>
        </p:nvGraphicFramePr>
        <p:xfrm>
          <a:off x="1586261" y="1051344"/>
          <a:ext cx="6366334" cy="5806656"/>
        </p:xfrm>
        <a:graphic>
          <a:graphicData uri="http://schemas.openxmlformats.org/presentationml/2006/ole">
            <p:oleObj spid="_x0000_s5122" r:id="rId3" imgW="6079771" imgH="5588338" progId="Visio.Drawing.11">
              <p:embed/>
            </p:oleObj>
          </a:graphicData>
        </a:graphic>
      </p:graphicFrame>
      <p:sp>
        <p:nvSpPr>
          <p:cNvPr id="132099" name="Rectangle 3"/>
          <p:cNvSpPr>
            <a:spLocks noChangeArrowheads="1"/>
          </p:cNvSpPr>
          <p:nvPr/>
        </p:nvSpPr>
        <p:spPr bwMode="auto">
          <a:xfrm>
            <a:off x="0" y="0"/>
            <a:ext cx="9144000" cy="0"/>
          </a:xfrm>
          <a:prstGeom prst="rect">
            <a:avLst/>
          </a:prstGeom>
          <a:noFill/>
          <a:ln w="9525">
            <a:noFill/>
            <a:miter lim="800000"/>
            <a:headEnd/>
            <a:tailEnd/>
          </a:ln>
          <a:effectLst/>
        </p:spPr>
        <p:txBody>
          <a:bodyPr anchor="ctr">
            <a:spAutoFit/>
          </a:bodyPr>
          <a:lstStyle/>
          <a:p>
            <a:endParaRPr lang="zh-CN" altLang="en-US"/>
          </a:p>
        </p:txBody>
      </p:sp>
      <p:sp>
        <p:nvSpPr>
          <p:cNvPr id="4" name="Rectangle 2"/>
          <p:cNvSpPr txBox="1">
            <a:spLocks noChangeArrowheads="1"/>
          </p:cNvSpPr>
          <p:nvPr/>
        </p:nvSpPr>
        <p:spPr>
          <a:xfrm>
            <a:off x="239282" y="103718"/>
            <a:ext cx="8648344" cy="1143000"/>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mj-lt"/>
                <a:ea typeface="+mj-ea"/>
                <a:cs typeface="+mj-cs"/>
              </a:rPr>
              <a:t>ACPI Architecture</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0" y="14001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4147" name="Object 3"/>
          <p:cNvGraphicFramePr>
            <a:graphicFrameLocks noChangeAspect="1"/>
          </p:cNvGraphicFramePr>
          <p:nvPr/>
        </p:nvGraphicFramePr>
        <p:xfrm>
          <a:off x="914400" y="1089872"/>
          <a:ext cx="7467600" cy="5419725"/>
        </p:xfrm>
        <a:graphic>
          <a:graphicData uri="http://schemas.openxmlformats.org/presentationml/2006/ole">
            <p:oleObj spid="_x0000_s6146" r:id="rId3" imgW="6076188" imgH="4402836" progId="Visio.Drawing.11">
              <p:embed/>
            </p:oleObj>
          </a:graphicData>
        </a:graphic>
      </p:graphicFrame>
      <p:sp>
        <p:nvSpPr>
          <p:cNvPr id="4" name="Rectangle 2"/>
          <p:cNvSpPr txBox="1">
            <a:spLocks noChangeArrowheads="1"/>
          </p:cNvSpPr>
          <p:nvPr/>
        </p:nvSpPr>
        <p:spPr>
          <a:xfrm>
            <a:off x="239282" y="103718"/>
            <a:ext cx="8648344" cy="1143000"/>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mj-lt"/>
                <a:ea typeface="+mj-ea"/>
                <a:cs typeface="+mj-cs"/>
              </a:rPr>
              <a:t>ACPI Power States</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09600" y="76200"/>
            <a:ext cx="7772400" cy="762000"/>
          </a:xfrm>
        </p:spPr>
        <p:txBody>
          <a:bodyPr/>
          <a:lstStyle/>
          <a:p>
            <a:r>
              <a:rPr lang="en-US"/>
              <a:t>Overview of ACPI System States</a:t>
            </a:r>
          </a:p>
        </p:txBody>
      </p:sp>
      <p:sp>
        <p:nvSpPr>
          <p:cNvPr id="146435" name="Rectangle 3"/>
          <p:cNvSpPr>
            <a:spLocks noChangeArrowheads="1"/>
          </p:cNvSpPr>
          <p:nvPr/>
        </p:nvSpPr>
        <p:spPr bwMode="auto">
          <a:xfrm>
            <a:off x="882650" y="1400175"/>
            <a:ext cx="448841" cy="369974"/>
          </a:xfrm>
          <a:prstGeom prst="rect">
            <a:avLst/>
          </a:prstGeom>
          <a:noFill/>
          <a:ln w="9525">
            <a:noFill/>
            <a:miter lim="800000"/>
            <a:headEnd/>
            <a:tailEnd/>
          </a:ln>
          <a:effectLst/>
        </p:spPr>
        <p:txBody>
          <a:bodyPr wrap="none" lIns="92075" tIns="46038" rIns="92075" bIns="46038">
            <a:spAutoFit/>
          </a:bodyPr>
          <a:lstStyle/>
          <a:p>
            <a:r>
              <a:rPr lang="en-US" sz="1800" b="0" dirty="0" smtClean="0"/>
              <a:t>G0</a:t>
            </a:r>
            <a:endParaRPr lang="en-US" sz="1800" b="0" dirty="0"/>
          </a:p>
        </p:txBody>
      </p:sp>
      <p:sp>
        <p:nvSpPr>
          <p:cNvPr id="146436" name="Rectangle 4"/>
          <p:cNvSpPr>
            <a:spLocks noChangeArrowheads="1"/>
          </p:cNvSpPr>
          <p:nvPr/>
        </p:nvSpPr>
        <p:spPr bwMode="auto">
          <a:xfrm>
            <a:off x="730250" y="1033463"/>
            <a:ext cx="641350" cy="366712"/>
          </a:xfrm>
          <a:prstGeom prst="rect">
            <a:avLst/>
          </a:prstGeom>
          <a:noFill/>
          <a:ln w="9525">
            <a:noFill/>
            <a:miter lim="800000"/>
            <a:headEnd/>
            <a:tailEnd/>
          </a:ln>
          <a:effectLst/>
        </p:spPr>
        <p:txBody>
          <a:bodyPr wrap="none" lIns="92075" tIns="46038" rIns="92075" bIns="46038">
            <a:spAutoFit/>
          </a:bodyPr>
          <a:lstStyle/>
          <a:p>
            <a:r>
              <a:rPr lang="en-US" sz="1800" b="0"/>
              <a:t>State</a:t>
            </a:r>
          </a:p>
        </p:txBody>
      </p:sp>
      <p:sp>
        <p:nvSpPr>
          <p:cNvPr id="146437" name="Rectangle 5"/>
          <p:cNvSpPr>
            <a:spLocks noChangeArrowheads="1"/>
          </p:cNvSpPr>
          <p:nvPr/>
        </p:nvSpPr>
        <p:spPr bwMode="auto">
          <a:xfrm>
            <a:off x="1884363" y="1033463"/>
            <a:ext cx="628650" cy="366712"/>
          </a:xfrm>
          <a:prstGeom prst="rect">
            <a:avLst/>
          </a:prstGeom>
          <a:noFill/>
          <a:ln w="9525">
            <a:noFill/>
            <a:miter lim="800000"/>
            <a:headEnd/>
            <a:tailEnd/>
          </a:ln>
          <a:effectLst/>
        </p:spPr>
        <p:txBody>
          <a:bodyPr wrap="none" lIns="92075" tIns="46038" rIns="92075" bIns="46038">
            <a:spAutoFit/>
          </a:bodyPr>
          <a:lstStyle/>
          <a:p>
            <a:r>
              <a:rPr lang="en-US" sz="1800" b="0"/>
              <a:t>CPU</a:t>
            </a:r>
          </a:p>
        </p:txBody>
      </p:sp>
      <p:sp>
        <p:nvSpPr>
          <p:cNvPr id="146438" name="Rectangle 6"/>
          <p:cNvSpPr>
            <a:spLocks noChangeArrowheads="1"/>
          </p:cNvSpPr>
          <p:nvPr/>
        </p:nvSpPr>
        <p:spPr bwMode="auto">
          <a:xfrm>
            <a:off x="3119438" y="1033463"/>
            <a:ext cx="1028700" cy="366712"/>
          </a:xfrm>
          <a:prstGeom prst="rect">
            <a:avLst/>
          </a:prstGeom>
          <a:noFill/>
          <a:ln w="9525">
            <a:noFill/>
            <a:miter lim="800000"/>
            <a:headEnd/>
            <a:tailEnd/>
          </a:ln>
          <a:effectLst/>
        </p:spPr>
        <p:txBody>
          <a:bodyPr wrap="none" lIns="92075" tIns="46038" rIns="92075" bIns="46038">
            <a:spAutoFit/>
          </a:bodyPr>
          <a:lstStyle/>
          <a:p>
            <a:r>
              <a:rPr lang="en-US" sz="1800" b="0"/>
              <a:t>Memory </a:t>
            </a:r>
          </a:p>
        </p:txBody>
      </p:sp>
      <p:sp>
        <p:nvSpPr>
          <p:cNvPr id="146439" name="Rectangle 7"/>
          <p:cNvSpPr>
            <a:spLocks noChangeArrowheads="1"/>
          </p:cNvSpPr>
          <p:nvPr/>
        </p:nvSpPr>
        <p:spPr bwMode="auto">
          <a:xfrm>
            <a:off x="7186613" y="1033463"/>
            <a:ext cx="1790700" cy="366712"/>
          </a:xfrm>
          <a:prstGeom prst="rect">
            <a:avLst/>
          </a:prstGeom>
          <a:noFill/>
          <a:ln w="9525">
            <a:noFill/>
            <a:miter lim="800000"/>
            <a:headEnd/>
            <a:tailEnd/>
          </a:ln>
          <a:effectLst/>
        </p:spPr>
        <p:txBody>
          <a:bodyPr wrap="none" lIns="92075" tIns="46038" rIns="92075" bIns="46038">
            <a:spAutoFit/>
          </a:bodyPr>
          <a:lstStyle/>
          <a:p>
            <a:r>
              <a:rPr lang="en-US" sz="1800" b="0"/>
              <a:t>Context Tracking</a:t>
            </a:r>
          </a:p>
        </p:txBody>
      </p:sp>
      <p:sp>
        <p:nvSpPr>
          <p:cNvPr id="146440" name="Rectangle 8"/>
          <p:cNvSpPr>
            <a:spLocks noChangeArrowheads="1"/>
          </p:cNvSpPr>
          <p:nvPr/>
        </p:nvSpPr>
        <p:spPr bwMode="auto">
          <a:xfrm>
            <a:off x="1468438" y="1400175"/>
            <a:ext cx="1703387" cy="549275"/>
          </a:xfrm>
          <a:prstGeom prst="rect">
            <a:avLst/>
          </a:prstGeom>
          <a:noFill/>
          <a:ln w="9525">
            <a:noFill/>
            <a:miter lim="800000"/>
            <a:headEnd/>
            <a:tailEnd/>
          </a:ln>
          <a:effectLst/>
        </p:spPr>
        <p:txBody>
          <a:bodyPr wrap="none" lIns="92075" tIns="46038" rIns="92075" bIns="46038">
            <a:spAutoFit/>
          </a:bodyPr>
          <a:lstStyle/>
          <a:p>
            <a:r>
              <a:rPr lang="en-US" sz="1000" b="0"/>
              <a:t>C0: Executing @ Full Speed </a:t>
            </a:r>
          </a:p>
          <a:p>
            <a:r>
              <a:rPr lang="en-US" sz="1000" b="0"/>
              <a:t>C1:C3  Executing in PM state</a:t>
            </a:r>
          </a:p>
          <a:p>
            <a:r>
              <a:rPr lang="en-US" sz="1000" b="0"/>
              <a:t> (ie Thermal Throttle/HLT)  </a:t>
            </a:r>
          </a:p>
        </p:txBody>
      </p:sp>
      <p:sp>
        <p:nvSpPr>
          <p:cNvPr id="146441" name="Rectangle 9"/>
          <p:cNvSpPr>
            <a:spLocks noChangeArrowheads="1"/>
          </p:cNvSpPr>
          <p:nvPr/>
        </p:nvSpPr>
        <p:spPr bwMode="auto">
          <a:xfrm>
            <a:off x="4648200" y="1033463"/>
            <a:ext cx="920750" cy="366712"/>
          </a:xfrm>
          <a:prstGeom prst="rect">
            <a:avLst/>
          </a:prstGeom>
          <a:noFill/>
          <a:ln w="9525">
            <a:noFill/>
            <a:miter lim="800000"/>
            <a:headEnd/>
            <a:tailEnd/>
          </a:ln>
          <a:effectLst/>
        </p:spPr>
        <p:txBody>
          <a:bodyPr wrap="none" lIns="92075" tIns="46038" rIns="92075" bIns="46038">
            <a:spAutoFit/>
          </a:bodyPr>
          <a:lstStyle/>
          <a:p>
            <a:r>
              <a:rPr lang="en-US" sz="1800" b="0"/>
              <a:t>Devices</a:t>
            </a:r>
          </a:p>
        </p:txBody>
      </p:sp>
      <p:sp>
        <p:nvSpPr>
          <p:cNvPr id="146442" name="Rectangle 10"/>
          <p:cNvSpPr>
            <a:spLocks noChangeArrowheads="1"/>
          </p:cNvSpPr>
          <p:nvPr/>
        </p:nvSpPr>
        <p:spPr bwMode="auto">
          <a:xfrm>
            <a:off x="4448175" y="1416050"/>
            <a:ext cx="1290638" cy="549275"/>
          </a:xfrm>
          <a:prstGeom prst="rect">
            <a:avLst/>
          </a:prstGeom>
          <a:noFill/>
          <a:ln w="9525">
            <a:noFill/>
            <a:miter lim="800000"/>
            <a:headEnd/>
            <a:tailEnd/>
          </a:ln>
          <a:effectLst/>
        </p:spPr>
        <p:txBody>
          <a:bodyPr wrap="none" lIns="92075" tIns="46038" rIns="92075" bIns="46038">
            <a:spAutoFit/>
          </a:bodyPr>
          <a:lstStyle/>
          <a:p>
            <a:r>
              <a:rPr lang="en-US" sz="1000" b="0"/>
              <a:t>Powered Up &amp; Down</a:t>
            </a:r>
          </a:p>
          <a:p>
            <a:r>
              <a:rPr lang="en-US" sz="1000" b="0"/>
              <a:t>based on demand</a:t>
            </a:r>
          </a:p>
          <a:p>
            <a:r>
              <a:rPr lang="en-US" sz="1000" b="0"/>
              <a:t>D0-D3</a:t>
            </a:r>
          </a:p>
        </p:txBody>
      </p:sp>
      <p:sp>
        <p:nvSpPr>
          <p:cNvPr id="146443" name="Rectangle 11"/>
          <p:cNvSpPr>
            <a:spLocks noChangeArrowheads="1"/>
          </p:cNvSpPr>
          <p:nvPr/>
        </p:nvSpPr>
        <p:spPr bwMode="auto">
          <a:xfrm>
            <a:off x="882650" y="2085975"/>
            <a:ext cx="425450" cy="366713"/>
          </a:xfrm>
          <a:prstGeom prst="rect">
            <a:avLst/>
          </a:prstGeom>
          <a:noFill/>
          <a:ln w="9525">
            <a:noFill/>
            <a:miter lim="800000"/>
            <a:headEnd/>
            <a:tailEnd/>
          </a:ln>
          <a:effectLst/>
        </p:spPr>
        <p:txBody>
          <a:bodyPr wrap="none" lIns="92075" tIns="46038" rIns="92075" bIns="46038">
            <a:spAutoFit/>
          </a:bodyPr>
          <a:lstStyle/>
          <a:p>
            <a:r>
              <a:rPr lang="en-US" sz="1800" b="0" dirty="0"/>
              <a:t>S1</a:t>
            </a:r>
          </a:p>
        </p:txBody>
      </p:sp>
      <p:sp>
        <p:nvSpPr>
          <p:cNvPr id="146444" name="Rectangle 12"/>
          <p:cNvSpPr>
            <a:spLocks noChangeArrowheads="1"/>
          </p:cNvSpPr>
          <p:nvPr/>
        </p:nvSpPr>
        <p:spPr bwMode="auto">
          <a:xfrm>
            <a:off x="5880100" y="1033463"/>
            <a:ext cx="1054100" cy="366712"/>
          </a:xfrm>
          <a:prstGeom prst="rect">
            <a:avLst/>
          </a:prstGeom>
          <a:noFill/>
          <a:ln w="9525">
            <a:noFill/>
            <a:miter lim="800000"/>
            <a:headEnd/>
            <a:tailEnd/>
          </a:ln>
          <a:effectLst/>
        </p:spPr>
        <p:txBody>
          <a:bodyPr wrap="none" lIns="92075" tIns="46038" rIns="92075" bIns="46038">
            <a:spAutoFit/>
          </a:bodyPr>
          <a:lstStyle/>
          <a:p>
            <a:r>
              <a:rPr lang="en-US" sz="1800" b="0"/>
              <a:t>Wake Up</a:t>
            </a:r>
          </a:p>
        </p:txBody>
      </p:sp>
      <p:sp>
        <p:nvSpPr>
          <p:cNvPr id="146445" name="Rectangle 13"/>
          <p:cNvSpPr>
            <a:spLocks noChangeArrowheads="1"/>
          </p:cNvSpPr>
          <p:nvPr/>
        </p:nvSpPr>
        <p:spPr bwMode="auto">
          <a:xfrm>
            <a:off x="1468438" y="2009775"/>
            <a:ext cx="1101725" cy="854075"/>
          </a:xfrm>
          <a:prstGeom prst="rect">
            <a:avLst/>
          </a:prstGeom>
          <a:noFill/>
          <a:ln w="9525">
            <a:noFill/>
            <a:miter lim="800000"/>
            <a:headEnd/>
            <a:tailEnd/>
          </a:ln>
          <a:effectLst/>
        </p:spPr>
        <p:txBody>
          <a:bodyPr wrap="none" lIns="92075" tIns="46038" rIns="92075" bIns="46038">
            <a:spAutoFit/>
          </a:bodyPr>
          <a:lstStyle/>
          <a:p>
            <a:r>
              <a:rPr lang="en-US" sz="1000" b="0"/>
              <a:t>Not Executing</a:t>
            </a:r>
          </a:p>
          <a:p>
            <a:r>
              <a:rPr lang="en-US" sz="1000" b="0"/>
              <a:t>Context Retained </a:t>
            </a:r>
          </a:p>
          <a:p>
            <a:r>
              <a:rPr lang="en-US" sz="1000" b="0"/>
              <a:t>CPU CLK: OFF</a:t>
            </a:r>
          </a:p>
          <a:p>
            <a:r>
              <a:rPr lang="en-US" sz="1000" b="0"/>
              <a:t>System CLK: ON</a:t>
            </a:r>
          </a:p>
          <a:p>
            <a:r>
              <a:rPr lang="en-US" sz="1000" b="0"/>
              <a:t>Power: ON</a:t>
            </a:r>
          </a:p>
        </p:txBody>
      </p:sp>
      <p:sp>
        <p:nvSpPr>
          <p:cNvPr id="146446" name="Rectangle 14"/>
          <p:cNvSpPr>
            <a:spLocks noChangeArrowheads="1"/>
          </p:cNvSpPr>
          <p:nvPr/>
        </p:nvSpPr>
        <p:spPr bwMode="auto">
          <a:xfrm>
            <a:off x="3132138" y="2192338"/>
            <a:ext cx="1100137" cy="549275"/>
          </a:xfrm>
          <a:prstGeom prst="rect">
            <a:avLst/>
          </a:prstGeom>
          <a:noFill/>
          <a:ln w="9525">
            <a:noFill/>
            <a:miter lim="800000"/>
            <a:headEnd/>
            <a:tailEnd/>
          </a:ln>
          <a:effectLst/>
        </p:spPr>
        <p:txBody>
          <a:bodyPr wrap="none" lIns="92075" tIns="46038" rIns="92075" bIns="46038">
            <a:spAutoFit/>
          </a:bodyPr>
          <a:lstStyle/>
          <a:p>
            <a:r>
              <a:rPr lang="en-US" sz="1000" b="0"/>
              <a:t>Retained </a:t>
            </a:r>
          </a:p>
          <a:p>
            <a:r>
              <a:rPr lang="en-US" sz="1000" b="0"/>
              <a:t>Power : ON</a:t>
            </a:r>
          </a:p>
          <a:p>
            <a:r>
              <a:rPr lang="en-US" sz="1000" b="0"/>
              <a:t>Refresh : Normal </a:t>
            </a:r>
          </a:p>
        </p:txBody>
      </p:sp>
      <p:sp>
        <p:nvSpPr>
          <p:cNvPr id="146447" name="Rectangle 15"/>
          <p:cNvSpPr>
            <a:spLocks noChangeArrowheads="1"/>
          </p:cNvSpPr>
          <p:nvPr/>
        </p:nvSpPr>
        <p:spPr bwMode="auto">
          <a:xfrm>
            <a:off x="4448175" y="2178050"/>
            <a:ext cx="1431925" cy="549275"/>
          </a:xfrm>
          <a:prstGeom prst="rect">
            <a:avLst/>
          </a:prstGeom>
          <a:noFill/>
          <a:ln w="9525">
            <a:noFill/>
            <a:miter lim="800000"/>
            <a:headEnd/>
            <a:tailEnd/>
          </a:ln>
          <a:effectLst/>
        </p:spPr>
        <p:txBody>
          <a:bodyPr wrap="none" lIns="92075" tIns="46038" rIns="92075" bIns="46038">
            <a:spAutoFit/>
          </a:bodyPr>
          <a:lstStyle/>
          <a:p>
            <a:r>
              <a:rPr lang="en-US" sz="1000" b="0"/>
              <a:t>Devices Power down</a:t>
            </a:r>
          </a:p>
          <a:p>
            <a:r>
              <a:rPr lang="en-US" sz="1000" b="0"/>
              <a:t>depending on wakeup &amp;</a:t>
            </a:r>
          </a:p>
          <a:p>
            <a:r>
              <a:rPr lang="en-US" sz="1000" b="0"/>
              <a:t>power requirements</a:t>
            </a:r>
          </a:p>
        </p:txBody>
      </p:sp>
      <p:sp>
        <p:nvSpPr>
          <p:cNvPr id="146448" name="Rectangle 16"/>
          <p:cNvSpPr>
            <a:spLocks noChangeArrowheads="1"/>
          </p:cNvSpPr>
          <p:nvPr/>
        </p:nvSpPr>
        <p:spPr bwMode="auto">
          <a:xfrm>
            <a:off x="5938838" y="2178050"/>
            <a:ext cx="1090612" cy="549275"/>
          </a:xfrm>
          <a:prstGeom prst="rect">
            <a:avLst/>
          </a:prstGeom>
          <a:noFill/>
          <a:ln w="9525">
            <a:noFill/>
            <a:miter lim="800000"/>
            <a:headEnd/>
            <a:tailEnd/>
          </a:ln>
          <a:effectLst/>
        </p:spPr>
        <p:txBody>
          <a:bodyPr lIns="92075" tIns="46038" rIns="92075" bIns="46038">
            <a:spAutoFit/>
          </a:bodyPr>
          <a:lstStyle/>
          <a:p>
            <a:r>
              <a:rPr lang="en-US" sz="1000" b="0"/>
              <a:t>Lowest  Latency</a:t>
            </a:r>
          </a:p>
          <a:p>
            <a:r>
              <a:rPr lang="en-US" sz="1000" b="0"/>
              <a:t>Restart @ CS:IP +1 </a:t>
            </a:r>
          </a:p>
        </p:txBody>
      </p:sp>
      <p:sp>
        <p:nvSpPr>
          <p:cNvPr id="146449" name="Rectangle 17"/>
          <p:cNvSpPr>
            <a:spLocks noChangeArrowheads="1"/>
          </p:cNvSpPr>
          <p:nvPr/>
        </p:nvSpPr>
        <p:spPr bwMode="auto">
          <a:xfrm>
            <a:off x="6958013" y="2101850"/>
            <a:ext cx="1644650" cy="549275"/>
          </a:xfrm>
          <a:prstGeom prst="rect">
            <a:avLst/>
          </a:prstGeom>
          <a:noFill/>
          <a:ln w="9525">
            <a:noFill/>
            <a:miter lim="800000"/>
            <a:headEnd/>
            <a:tailEnd/>
          </a:ln>
          <a:effectLst/>
        </p:spPr>
        <p:txBody>
          <a:bodyPr wrap="none" lIns="92075" tIns="46038" rIns="92075" bIns="46038">
            <a:spAutoFit/>
          </a:bodyPr>
          <a:lstStyle/>
          <a:p>
            <a:r>
              <a:rPr lang="en-US" sz="1000" b="0"/>
              <a:t>H/W responsible for saving</a:t>
            </a:r>
          </a:p>
          <a:p>
            <a:r>
              <a:rPr lang="en-US" sz="1000" b="0"/>
              <a:t>context of CPU, System I/O,</a:t>
            </a:r>
          </a:p>
          <a:p>
            <a:r>
              <a:rPr lang="en-US" sz="1000" b="0"/>
              <a:t>&amp; Memory</a:t>
            </a:r>
          </a:p>
        </p:txBody>
      </p:sp>
      <p:sp>
        <p:nvSpPr>
          <p:cNvPr id="146450" name="Rectangle 18"/>
          <p:cNvSpPr>
            <a:spLocks noChangeArrowheads="1"/>
          </p:cNvSpPr>
          <p:nvPr/>
        </p:nvSpPr>
        <p:spPr bwMode="auto">
          <a:xfrm>
            <a:off x="882650" y="3000375"/>
            <a:ext cx="425450" cy="366713"/>
          </a:xfrm>
          <a:prstGeom prst="rect">
            <a:avLst/>
          </a:prstGeom>
          <a:noFill/>
          <a:ln w="9525">
            <a:noFill/>
            <a:miter lim="800000"/>
            <a:headEnd/>
            <a:tailEnd/>
          </a:ln>
          <a:effectLst/>
        </p:spPr>
        <p:txBody>
          <a:bodyPr wrap="none" lIns="92075" tIns="46038" rIns="92075" bIns="46038">
            <a:spAutoFit/>
          </a:bodyPr>
          <a:lstStyle/>
          <a:p>
            <a:r>
              <a:rPr lang="en-US" sz="1800" b="0"/>
              <a:t>S2</a:t>
            </a:r>
          </a:p>
        </p:txBody>
      </p:sp>
      <p:sp>
        <p:nvSpPr>
          <p:cNvPr id="146451" name="Rectangle 19"/>
          <p:cNvSpPr>
            <a:spLocks noChangeArrowheads="1"/>
          </p:cNvSpPr>
          <p:nvPr/>
        </p:nvSpPr>
        <p:spPr bwMode="auto">
          <a:xfrm>
            <a:off x="1468438" y="2924175"/>
            <a:ext cx="1689100" cy="1158875"/>
          </a:xfrm>
          <a:prstGeom prst="rect">
            <a:avLst/>
          </a:prstGeom>
          <a:noFill/>
          <a:ln w="9525">
            <a:noFill/>
            <a:miter lim="800000"/>
            <a:headEnd/>
            <a:tailEnd/>
          </a:ln>
          <a:effectLst/>
        </p:spPr>
        <p:txBody>
          <a:bodyPr wrap="none" lIns="92075" tIns="46038" rIns="92075" bIns="46038">
            <a:spAutoFit/>
          </a:bodyPr>
          <a:lstStyle/>
          <a:p>
            <a:r>
              <a:rPr lang="en-US" sz="1000" b="0"/>
              <a:t>Not Executing</a:t>
            </a:r>
          </a:p>
          <a:p>
            <a:r>
              <a:rPr lang="en-US" sz="1000" b="0"/>
              <a:t>CPU/Sys Cache Context Lost</a:t>
            </a:r>
          </a:p>
          <a:p>
            <a:r>
              <a:rPr lang="en-US" sz="1000" b="0"/>
              <a:t>CPU CLK: OFF</a:t>
            </a:r>
          </a:p>
          <a:p>
            <a:r>
              <a:rPr lang="en-US" sz="1000" b="0"/>
              <a:t>System CLK: OFF</a:t>
            </a:r>
          </a:p>
          <a:p>
            <a:r>
              <a:rPr lang="en-US" sz="1000" b="0"/>
              <a:t>Power: ON</a:t>
            </a:r>
          </a:p>
          <a:p>
            <a:endParaRPr lang="en-US" sz="1000" b="0"/>
          </a:p>
          <a:p>
            <a:endParaRPr lang="en-US" sz="1000" b="0"/>
          </a:p>
        </p:txBody>
      </p:sp>
      <p:sp>
        <p:nvSpPr>
          <p:cNvPr id="146452" name="Rectangle 20"/>
          <p:cNvSpPr>
            <a:spLocks noChangeArrowheads="1"/>
          </p:cNvSpPr>
          <p:nvPr/>
        </p:nvSpPr>
        <p:spPr bwMode="auto">
          <a:xfrm>
            <a:off x="3132138" y="2954338"/>
            <a:ext cx="1193800" cy="701675"/>
          </a:xfrm>
          <a:prstGeom prst="rect">
            <a:avLst/>
          </a:prstGeom>
          <a:noFill/>
          <a:ln w="9525">
            <a:noFill/>
            <a:miter lim="800000"/>
            <a:headEnd/>
            <a:tailEnd/>
          </a:ln>
          <a:effectLst/>
        </p:spPr>
        <p:txBody>
          <a:bodyPr wrap="none" lIns="92075" tIns="46038" rIns="92075" bIns="46038">
            <a:spAutoFit/>
          </a:bodyPr>
          <a:lstStyle/>
          <a:p>
            <a:r>
              <a:rPr lang="en-US" sz="1000" b="0"/>
              <a:t>Retained</a:t>
            </a:r>
          </a:p>
          <a:p>
            <a:r>
              <a:rPr lang="en-US" sz="1000" b="0"/>
              <a:t>Power : ON</a:t>
            </a:r>
          </a:p>
          <a:p>
            <a:r>
              <a:rPr lang="en-US" sz="1000" b="0"/>
              <a:t>Refresh : Standby / </a:t>
            </a:r>
          </a:p>
          <a:p>
            <a:r>
              <a:rPr lang="en-US" sz="1000" b="0"/>
              <a:t>                Auto</a:t>
            </a:r>
          </a:p>
        </p:txBody>
      </p:sp>
      <p:sp>
        <p:nvSpPr>
          <p:cNvPr id="146453" name="Rectangle 21"/>
          <p:cNvSpPr>
            <a:spLocks noChangeArrowheads="1"/>
          </p:cNvSpPr>
          <p:nvPr/>
        </p:nvSpPr>
        <p:spPr bwMode="auto">
          <a:xfrm>
            <a:off x="5953125" y="3092450"/>
            <a:ext cx="1201738" cy="549275"/>
          </a:xfrm>
          <a:prstGeom prst="rect">
            <a:avLst/>
          </a:prstGeom>
          <a:noFill/>
          <a:ln w="9525">
            <a:noFill/>
            <a:miter lim="800000"/>
            <a:headEnd/>
            <a:tailEnd/>
          </a:ln>
          <a:effectLst/>
        </p:spPr>
        <p:txBody>
          <a:bodyPr lIns="92075" tIns="46038" rIns="92075" bIns="46038">
            <a:spAutoFit/>
          </a:bodyPr>
          <a:lstStyle/>
          <a:p>
            <a:r>
              <a:rPr lang="en-US" sz="1000" b="0"/>
              <a:t>Latency &gt; S1</a:t>
            </a:r>
          </a:p>
          <a:p>
            <a:r>
              <a:rPr lang="en-US" sz="1000" b="0"/>
              <a:t>Restart @ Boot Vector</a:t>
            </a:r>
          </a:p>
        </p:txBody>
      </p:sp>
      <p:sp>
        <p:nvSpPr>
          <p:cNvPr id="146454" name="Rectangle 22"/>
          <p:cNvSpPr>
            <a:spLocks noChangeArrowheads="1"/>
          </p:cNvSpPr>
          <p:nvPr/>
        </p:nvSpPr>
        <p:spPr bwMode="auto">
          <a:xfrm>
            <a:off x="6958013" y="3016250"/>
            <a:ext cx="1903412" cy="701675"/>
          </a:xfrm>
          <a:prstGeom prst="rect">
            <a:avLst/>
          </a:prstGeom>
          <a:noFill/>
          <a:ln w="9525">
            <a:noFill/>
            <a:miter lim="800000"/>
            <a:headEnd/>
            <a:tailEnd/>
          </a:ln>
          <a:effectLst/>
        </p:spPr>
        <p:txBody>
          <a:bodyPr wrap="none" lIns="92075" tIns="46038" rIns="92075" bIns="46038">
            <a:spAutoFit/>
          </a:bodyPr>
          <a:lstStyle/>
          <a:p>
            <a:r>
              <a:rPr lang="en-US" sz="1000" b="0"/>
              <a:t>H/W responsible for saving</a:t>
            </a:r>
          </a:p>
          <a:p>
            <a:r>
              <a:rPr lang="en-US" sz="1000" b="0"/>
              <a:t>context of System I/O &amp; Memory</a:t>
            </a:r>
          </a:p>
          <a:p>
            <a:r>
              <a:rPr lang="en-US" sz="1000" b="0"/>
              <a:t>OS responsible for saving CPU </a:t>
            </a:r>
          </a:p>
          <a:p>
            <a:r>
              <a:rPr lang="en-US" sz="1000" b="0"/>
              <a:t>context</a:t>
            </a:r>
          </a:p>
        </p:txBody>
      </p:sp>
      <p:sp>
        <p:nvSpPr>
          <p:cNvPr id="146455" name="Rectangle 23"/>
          <p:cNvSpPr>
            <a:spLocks noChangeArrowheads="1"/>
          </p:cNvSpPr>
          <p:nvPr/>
        </p:nvSpPr>
        <p:spPr bwMode="auto">
          <a:xfrm>
            <a:off x="882650" y="3762375"/>
            <a:ext cx="425450" cy="366713"/>
          </a:xfrm>
          <a:prstGeom prst="rect">
            <a:avLst/>
          </a:prstGeom>
          <a:noFill/>
          <a:ln w="9525">
            <a:noFill/>
            <a:miter lim="800000"/>
            <a:headEnd/>
            <a:tailEnd/>
          </a:ln>
          <a:effectLst/>
        </p:spPr>
        <p:txBody>
          <a:bodyPr wrap="none" lIns="92075" tIns="46038" rIns="92075" bIns="46038">
            <a:spAutoFit/>
          </a:bodyPr>
          <a:lstStyle/>
          <a:p>
            <a:r>
              <a:rPr lang="en-US" sz="1800" b="0"/>
              <a:t>S3</a:t>
            </a:r>
          </a:p>
        </p:txBody>
      </p:sp>
      <p:sp>
        <p:nvSpPr>
          <p:cNvPr id="146456" name="Rectangle 24"/>
          <p:cNvSpPr>
            <a:spLocks noChangeArrowheads="1"/>
          </p:cNvSpPr>
          <p:nvPr/>
        </p:nvSpPr>
        <p:spPr bwMode="auto">
          <a:xfrm>
            <a:off x="1468438" y="3762375"/>
            <a:ext cx="1474787" cy="854075"/>
          </a:xfrm>
          <a:prstGeom prst="rect">
            <a:avLst/>
          </a:prstGeom>
          <a:noFill/>
          <a:ln w="9525">
            <a:noFill/>
            <a:miter lim="800000"/>
            <a:headEnd/>
            <a:tailEnd/>
          </a:ln>
          <a:effectLst/>
        </p:spPr>
        <p:txBody>
          <a:bodyPr wrap="none" lIns="92075" tIns="46038" rIns="92075" bIns="46038">
            <a:spAutoFit/>
          </a:bodyPr>
          <a:lstStyle/>
          <a:p>
            <a:r>
              <a:rPr lang="en-US" sz="1000" b="0"/>
              <a:t>Not Executing</a:t>
            </a:r>
          </a:p>
          <a:p>
            <a:r>
              <a:rPr lang="en-US" sz="1000" b="0"/>
              <a:t>CPU/Cache Context Lost</a:t>
            </a:r>
          </a:p>
          <a:p>
            <a:r>
              <a:rPr lang="en-US" sz="1000" b="0"/>
              <a:t>CPU CLK: OFF</a:t>
            </a:r>
          </a:p>
          <a:p>
            <a:r>
              <a:rPr lang="en-US" sz="1000" b="0"/>
              <a:t>System CLK: OFF</a:t>
            </a:r>
          </a:p>
          <a:p>
            <a:r>
              <a:rPr lang="en-US" sz="1000" b="0"/>
              <a:t>Power: OFF</a:t>
            </a:r>
          </a:p>
        </p:txBody>
      </p:sp>
      <p:sp>
        <p:nvSpPr>
          <p:cNvPr id="146457" name="Rectangle 25"/>
          <p:cNvSpPr>
            <a:spLocks noChangeArrowheads="1"/>
          </p:cNvSpPr>
          <p:nvPr/>
        </p:nvSpPr>
        <p:spPr bwMode="auto">
          <a:xfrm>
            <a:off x="3132138" y="3868738"/>
            <a:ext cx="1193800" cy="701675"/>
          </a:xfrm>
          <a:prstGeom prst="rect">
            <a:avLst/>
          </a:prstGeom>
          <a:noFill/>
          <a:ln w="9525">
            <a:noFill/>
            <a:miter lim="800000"/>
            <a:headEnd/>
            <a:tailEnd/>
          </a:ln>
          <a:effectLst/>
        </p:spPr>
        <p:txBody>
          <a:bodyPr wrap="none" lIns="92075" tIns="46038" rIns="92075" bIns="46038">
            <a:spAutoFit/>
          </a:bodyPr>
          <a:lstStyle/>
          <a:p>
            <a:r>
              <a:rPr lang="en-US" sz="1000" b="0"/>
              <a:t>Retained</a:t>
            </a:r>
          </a:p>
          <a:p>
            <a:r>
              <a:rPr lang="en-US" sz="1000" b="0"/>
              <a:t>Power : ON</a:t>
            </a:r>
          </a:p>
          <a:p>
            <a:r>
              <a:rPr lang="en-US" sz="1000" b="0"/>
              <a:t>Refresh : Standby / </a:t>
            </a:r>
          </a:p>
          <a:p>
            <a:r>
              <a:rPr lang="en-US" sz="1000" b="0"/>
              <a:t>               Auto</a:t>
            </a:r>
          </a:p>
        </p:txBody>
      </p:sp>
      <p:sp>
        <p:nvSpPr>
          <p:cNvPr id="146458" name="Rectangle 26"/>
          <p:cNvSpPr>
            <a:spLocks noChangeArrowheads="1"/>
          </p:cNvSpPr>
          <p:nvPr/>
        </p:nvSpPr>
        <p:spPr bwMode="auto">
          <a:xfrm>
            <a:off x="5956300" y="3854450"/>
            <a:ext cx="1230313" cy="549275"/>
          </a:xfrm>
          <a:prstGeom prst="rect">
            <a:avLst/>
          </a:prstGeom>
          <a:noFill/>
          <a:ln w="9525">
            <a:noFill/>
            <a:miter lim="800000"/>
            <a:headEnd/>
            <a:tailEnd/>
          </a:ln>
          <a:effectLst/>
        </p:spPr>
        <p:txBody>
          <a:bodyPr lIns="92075" tIns="46038" rIns="92075" bIns="46038">
            <a:spAutoFit/>
          </a:bodyPr>
          <a:lstStyle/>
          <a:p>
            <a:r>
              <a:rPr lang="en-US" sz="1000" b="0"/>
              <a:t>Latency &gt; S2</a:t>
            </a:r>
          </a:p>
          <a:p>
            <a:r>
              <a:rPr lang="en-US" sz="1000" b="0"/>
              <a:t>Restart @ Boot Vector </a:t>
            </a:r>
          </a:p>
        </p:txBody>
      </p:sp>
      <p:sp>
        <p:nvSpPr>
          <p:cNvPr id="146459" name="Rectangle 27"/>
          <p:cNvSpPr>
            <a:spLocks noChangeArrowheads="1"/>
          </p:cNvSpPr>
          <p:nvPr/>
        </p:nvSpPr>
        <p:spPr bwMode="auto">
          <a:xfrm>
            <a:off x="6958013" y="3778250"/>
            <a:ext cx="1998662" cy="854075"/>
          </a:xfrm>
          <a:prstGeom prst="rect">
            <a:avLst/>
          </a:prstGeom>
          <a:noFill/>
          <a:ln w="9525">
            <a:noFill/>
            <a:miter lim="800000"/>
            <a:headEnd/>
            <a:tailEnd/>
          </a:ln>
          <a:effectLst/>
        </p:spPr>
        <p:txBody>
          <a:bodyPr wrap="none" lIns="92075" tIns="46038" rIns="92075" bIns="46038">
            <a:spAutoFit/>
          </a:bodyPr>
          <a:lstStyle/>
          <a:p>
            <a:r>
              <a:rPr lang="en-US" sz="1000" b="0"/>
              <a:t>H/W responsible for saving </a:t>
            </a:r>
          </a:p>
          <a:p>
            <a:r>
              <a:rPr lang="en-US" sz="1000" b="0"/>
              <a:t>Memory context BIOS restores </a:t>
            </a:r>
          </a:p>
          <a:p>
            <a:r>
              <a:rPr lang="en-US" sz="1000" b="0"/>
              <a:t>Memory Controller </a:t>
            </a:r>
          </a:p>
          <a:p>
            <a:r>
              <a:rPr lang="en-US" sz="1000" b="0"/>
              <a:t>Context. OS responsible for saving </a:t>
            </a:r>
          </a:p>
          <a:p>
            <a:r>
              <a:rPr lang="en-US" sz="1000" b="0"/>
              <a:t>CPU &amp; System I./O context</a:t>
            </a:r>
          </a:p>
        </p:txBody>
      </p:sp>
      <p:sp>
        <p:nvSpPr>
          <p:cNvPr id="146460" name="Rectangle 28"/>
          <p:cNvSpPr>
            <a:spLocks noChangeArrowheads="1"/>
          </p:cNvSpPr>
          <p:nvPr/>
        </p:nvSpPr>
        <p:spPr bwMode="auto">
          <a:xfrm>
            <a:off x="730250" y="1644650"/>
            <a:ext cx="668338" cy="244475"/>
          </a:xfrm>
          <a:prstGeom prst="rect">
            <a:avLst/>
          </a:prstGeom>
          <a:noFill/>
          <a:ln w="9525">
            <a:noFill/>
            <a:miter lim="800000"/>
            <a:headEnd/>
            <a:tailEnd/>
          </a:ln>
          <a:effectLst/>
        </p:spPr>
        <p:txBody>
          <a:bodyPr wrap="none" lIns="92075" tIns="46038" rIns="92075" bIns="46038">
            <a:spAutoFit/>
          </a:bodyPr>
          <a:lstStyle/>
          <a:p>
            <a:r>
              <a:rPr lang="en-US" sz="1000" b="0"/>
              <a:t>Working </a:t>
            </a:r>
          </a:p>
        </p:txBody>
      </p:sp>
      <p:sp>
        <p:nvSpPr>
          <p:cNvPr id="146461" name="Rectangle 29"/>
          <p:cNvSpPr>
            <a:spLocks noChangeArrowheads="1"/>
          </p:cNvSpPr>
          <p:nvPr/>
        </p:nvSpPr>
        <p:spPr bwMode="auto">
          <a:xfrm>
            <a:off x="731838" y="2330450"/>
            <a:ext cx="660400" cy="244475"/>
          </a:xfrm>
          <a:prstGeom prst="rect">
            <a:avLst/>
          </a:prstGeom>
          <a:noFill/>
          <a:ln w="9525">
            <a:noFill/>
            <a:miter lim="800000"/>
            <a:headEnd/>
            <a:tailEnd/>
          </a:ln>
          <a:effectLst/>
        </p:spPr>
        <p:txBody>
          <a:bodyPr wrap="none" lIns="92075" tIns="46038" rIns="92075" bIns="46038">
            <a:spAutoFit/>
          </a:bodyPr>
          <a:lstStyle/>
          <a:p>
            <a:r>
              <a:rPr lang="en-US" sz="1000" b="0"/>
              <a:t>Sleeping </a:t>
            </a:r>
          </a:p>
        </p:txBody>
      </p:sp>
      <p:sp>
        <p:nvSpPr>
          <p:cNvPr id="146462" name="Rectangle 30"/>
          <p:cNvSpPr>
            <a:spLocks noChangeArrowheads="1"/>
          </p:cNvSpPr>
          <p:nvPr/>
        </p:nvSpPr>
        <p:spPr bwMode="auto">
          <a:xfrm>
            <a:off x="731838" y="3321050"/>
            <a:ext cx="660400" cy="244475"/>
          </a:xfrm>
          <a:prstGeom prst="rect">
            <a:avLst/>
          </a:prstGeom>
          <a:noFill/>
          <a:ln w="9525">
            <a:noFill/>
            <a:miter lim="800000"/>
            <a:headEnd/>
            <a:tailEnd/>
          </a:ln>
          <a:effectLst/>
        </p:spPr>
        <p:txBody>
          <a:bodyPr wrap="none" lIns="92075" tIns="46038" rIns="92075" bIns="46038">
            <a:spAutoFit/>
          </a:bodyPr>
          <a:lstStyle/>
          <a:p>
            <a:r>
              <a:rPr lang="en-US" sz="1000" b="0"/>
              <a:t>Sleeping </a:t>
            </a:r>
          </a:p>
        </p:txBody>
      </p:sp>
      <p:sp>
        <p:nvSpPr>
          <p:cNvPr id="146463" name="Rectangle 31"/>
          <p:cNvSpPr>
            <a:spLocks noChangeArrowheads="1"/>
          </p:cNvSpPr>
          <p:nvPr/>
        </p:nvSpPr>
        <p:spPr bwMode="auto">
          <a:xfrm>
            <a:off x="731838" y="4083050"/>
            <a:ext cx="660400" cy="244475"/>
          </a:xfrm>
          <a:prstGeom prst="rect">
            <a:avLst/>
          </a:prstGeom>
          <a:noFill/>
          <a:ln w="9525">
            <a:noFill/>
            <a:miter lim="800000"/>
            <a:headEnd/>
            <a:tailEnd/>
          </a:ln>
          <a:effectLst/>
        </p:spPr>
        <p:txBody>
          <a:bodyPr wrap="none" lIns="92075" tIns="46038" rIns="92075" bIns="46038">
            <a:spAutoFit/>
          </a:bodyPr>
          <a:lstStyle/>
          <a:p>
            <a:r>
              <a:rPr lang="en-US" sz="1000" b="0"/>
              <a:t>Sleeping </a:t>
            </a:r>
          </a:p>
        </p:txBody>
      </p:sp>
      <p:sp>
        <p:nvSpPr>
          <p:cNvPr id="146464" name="Rectangle 32"/>
          <p:cNvSpPr>
            <a:spLocks noChangeArrowheads="1"/>
          </p:cNvSpPr>
          <p:nvPr/>
        </p:nvSpPr>
        <p:spPr bwMode="auto">
          <a:xfrm>
            <a:off x="757238" y="5851525"/>
            <a:ext cx="8161337" cy="854075"/>
          </a:xfrm>
          <a:prstGeom prst="rect">
            <a:avLst/>
          </a:prstGeom>
          <a:noFill/>
          <a:ln w="9525">
            <a:noFill/>
            <a:miter lim="800000"/>
            <a:headEnd/>
            <a:tailEnd/>
          </a:ln>
          <a:effectLst/>
        </p:spPr>
        <p:txBody>
          <a:bodyPr wrap="none" lIns="92075" tIns="46038" rIns="92075" bIns="46038">
            <a:spAutoFit/>
          </a:bodyPr>
          <a:lstStyle/>
          <a:p>
            <a:r>
              <a:rPr lang="en-US" sz="1000" b="0"/>
              <a:t>NOTES:</a:t>
            </a:r>
          </a:p>
          <a:p>
            <a:r>
              <a:rPr lang="en-US" sz="1000" b="0"/>
              <a:t>- OS chooses the lowest supported sleep state in which all enabled wakeup devices still functions under the latency requirements from apps.</a:t>
            </a:r>
          </a:p>
          <a:p>
            <a:r>
              <a:rPr lang="en-US" sz="1000" b="0"/>
              <a:t>- ASL binds each Sx state to a SLP_TYP value, which based on platform design of power planes &amp; clocking logic det what portions of the h/w power down.</a:t>
            </a:r>
          </a:p>
          <a:p>
            <a:r>
              <a:rPr lang="en-US" sz="1000" b="0"/>
              <a:t>- For each Device, ASL lists which power resources are needed to maintain a ‘wakeup’ capable state</a:t>
            </a:r>
          </a:p>
          <a:p>
            <a:r>
              <a:rPr lang="en-US" sz="1000" b="0"/>
              <a:t>- ‘System I/O’ refers to Motherboard Devices: PIT, PIC, DMAC, NMI State....OS saves &amp; restores this stuff for S3</a:t>
            </a:r>
          </a:p>
        </p:txBody>
      </p:sp>
      <p:sp>
        <p:nvSpPr>
          <p:cNvPr id="146465" name="Rectangle 33"/>
          <p:cNvSpPr>
            <a:spLocks noChangeArrowheads="1"/>
          </p:cNvSpPr>
          <p:nvPr/>
        </p:nvSpPr>
        <p:spPr bwMode="auto">
          <a:xfrm>
            <a:off x="839788" y="4572000"/>
            <a:ext cx="425450" cy="366713"/>
          </a:xfrm>
          <a:prstGeom prst="rect">
            <a:avLst/>
          </a:prstGeom>
          <a:noFill/>
          <a:ln w="9525">
            <a:noFill/>
            <a:miter lim="800000"/>
            <a:headEnd/>
            <a:tailEnd/>
          </a:ln>
          <a:effectLst/>
        </p:spPr>
        <p:txBody>
          <a:bodyPr wrap="none" lIns="92075" tIns="46038" rIns="92075" bIns="46038">
            <a:spAutoFit/>
          </a:bodyPr>
          <a:lstStyle/>
          <a:p>
            <a:r>
              <a:rPr lang="en-US" sz="1800" b="0"/>
              <a:t>S4</a:t>
            </a:r>
          </a:p>
        </p:txBody>
      </p:sp>
      <p:sp>
        <p:nvSpPr>
          <p:cNvPr id="146466" name="Rectangle 34"/>
          <p:cNvSpPr>
            <a:spLocks noChangeArrowheads="1"/>
          </p:cNvSpPr>
          <p:nvPr/>
        </p:nvSpPr>
        <p:spPr bwMode="auto">
          <a:xfrm>
            <a:off x="1468438" y="4600575"/>
            <a:ext cx="1474787" cy="549275"/>
          </a:xfrm>
          <a:prstGeom prst="rect">
            <a:avLst/>
          </a:prstGeom>
          <a:noFill/>
          <a:ln w="9525">
            <a:noFill/>
            <a:miter lim="800000"/>
            <a:headEnd/>
            <a:tailEnd/>
          </a:ln>
          <a:effectLst/>
        </p:spPr>
        <p:txBody>
          <a:bodyPr wrap="none" lIns="92075" tIns="46038" rIns="92075" bIns="46038">
            <a:spAutoFit/>
          </a:bodyPr>
          <a:lstStyle/>
          <a:p>
            <a:r>
              <a:rPr lang="en-US" sz="1000" b="0"/>
              <a:t>Not Executing</a:t>
            </a:r>
          </a:p>
          <a:p>
            <a:r>
              <a:rPr lang="en-US" sz="1000" b="0"/>
              <a:t>CPU/Cache Context Lost</a:t>
            </a:r>
          </a:p>
          <a:p>
            <a:r>
              <a:rPr lang="en-US" sz="1000" b="0"/>
              <a:t>Everything: OFF</a:t>
            </a:r>
          </a:p>
        </p:txBody>
      </p:sp>
      <p:sp>
        <p:nvSpPr>
          <p:cNvPr id="146467" name="Rectangle 35"/>
          <p:cNvSpPr>
            <a:spLocks noChangeArrowheads="1"/>
          </p:cNvSpPr>
          <p:nvPr/>
        </p:nvSpPr>
        <p:spPr bwMode="auto">
          <a:xfrm>
            <a:off x="3132138" y="4630738"/>
            <a:ext cx="898525" cy="549275"/>
          </a:xfrm>
          <a:prstGeom prst="rect">
            <a:avLst/>
          </a:prstGeom>
          <a:noFill/>
          <a:ln w="9525">
            <a:noFill/>
            <a:miter lim="800000"/>
            <a:headEnd/>
            <a:tailEnd/>
          </a:ln>
          <a:effectLst/>
        </p:spPr>
        <p:txBody>
          <a:bodyPr wrap="none" lIns="92075" tIns="46038" rIns="92075" bIns="46038">
            <a:spAutoFit/>
          </a:bodyPr>
          <a:lstStyle/>
          <a:p>
            <a:r>
              <a:rPr lang="en-US" sz="1000" b="0"/>
              <a:t>Context Lost</a:t>
            </a:r>
          </a:p>
          <a:p>
            <a:r>
              <a:rPr lang="en-US" sz="1000" b="0"/>
              <a:t>Power : OFF</a:t>
            </a:r>
          </a:p>
          <a:p>
            <a:r>
              <a:rPr lang="en-US" sz="1000" b="0"/>
              <a:t>Refresh : N/A</a:t>
            </a:r>
          </a:p>
        </p:txBody>
      </p:sp>
      <p:sp>
        <p:nvSpPr>
          <p:cNvPr id="146468" name="Rectangle 36"/>
          <p:cNvSpPr>
            <a:spLocks noChangeArrowheads="1"/>
          </p:cNvSpPr>
          <p:nvPr/>
        </p:nvSpPr>
        <p:spPr bwMode="auto">
          <a:xfrm>
            <a:off x="5956300" y="4616450"/>
            <a:ext cx="1230313" cy="549275"/>
          </a:xfrm>
          <a:prstGeom prst="rect">
            <a:avLst/>
          </a:prstGeom>
          <a:noFill/>
          <a:ln w="9525">
            <a:noFill/>
            <a:miter lim="800000"/>
            <a:headEnd/>
            <a:tailEnd/>
          </a:ln>
          <a:effectLst/>
        </p:spPr>
        <p:txBody>
          <a:bodyPr lIns="92075" tIns="46038" rIns="92075" bIns="46038">
            <a:spAutoFit/>
          </a:bodyPr>
          <a:lstStyle/>
          <a:p>
            <a:r>
              <a:rPr lang="en-US" sz="1000" b="0"/>
              <a:t>Latency &gt; S3</a:t>
            </a:r>
          </a:p>
          <a:p>
            <a:r>
              <a:rPr lang="en-US" sz="1000" b="0"/>
              <a:t>Restart @ Boot Vector </a:t>
            </a:r>
          </a:p>
        </p:txBody>
      </p:sp>
      <p:sp>
        <p:nvSpPr>
          <p:cNvPr id="146469" name="Rectangle 37"/>
          <p:cNvSpPr>
            <a:spLocks noChangeArrowheads="1"/>
          </p:cNvSpPr>
          <p:nvPr/>
        </p:nvSpPr>
        <p:spPr bwMode="auto">
          <a:xfrm>
            <a:off x="6958013" y="4616450"/>
            <a:ext cx="2100262" cy="549275"/>
          </a:xfrm>
          <a:prstGeom prst="rect">
            <a:avLst/>
          </a:prstGeom>
          <a:noFill/>
          <a:ln w="9525">
            <a:noFill/>
            <a:miter lim="800000"/>
            <a:headEnd/>
            <a:tailEnd/>
          </a:ln>
          <a:effectLst/>
        </p:spPr>
        <p:txBody>
          <a:bodyPr wrap="none" lIns="92075" tIns="46038" rIns="92075" bIns="46038">
            <a:spAutoFit/>
          </a:bodyPr>
          <a:lstStyle/>
          <a:p>
            <a:r>
              <a:rPr lang="en-US" sz="1000" b="0"/>
              <a:t>OS(S4) / BIOS(S4bios) is </a:t>
            </a:r>
          </a:p>
          <a:p>
            <a:r>
              <a:rPr lang="en-US" sz="1000" b="0"/>
              <a:t>responsible for saving and restoring </a:t>
            </a:r>
          </a:p>
          <a:p>
            <a:r>
              <a:rPr lang="en-US" sz="1000" b="0"/>
              <a:t>all system context, including memory</a:t>
            </a:r>
          </a:p>
        </p:txBody>
      </p:sp>
      <p:sp>
        <p:nvSpPr>
          <p:cNvPr id="146470" name="Rectangle 38"/>
          <p:cNvSpPr>
            <a:spLocks noChangeArrowheads="1"/>
          </p:cNvSpPr>
          <p:nvPr/>
        </p:nvSpPr>
        <p:spPr bwMode="auto">
          <a:xfrm>
            <a:off x="731838" y="4816475"/>
            <a:ext cx="628650" cy="396875"/>
          </a:xfrm>
          <a:prstGeom prst="rect">
            <a:avLst/>
          </a:prstGeom>
          <a:noFill/>
          <a:ln w="9525">
            <a:noFill/>
            <a:miter lim="800000"/>
            <a:headEnd/>
            <a:tailEnd/>
          </a:ln>
          <a:effectLst/>
        </p:spPr>
        <p:txBody>
          <a:bodyPr wrap="none" lIns="92075" tIns="46038" rIns="92075" bIns="46038">
            <a:spAutoFit/>
          </a:bodyPr>
          <a:lstStyle/>
          <a:p>
            <a:r>
              <a:rPr lang="en-US" sz="1000" b="0"/>
              <a:t>S4BIOS</a:t>
            </a:r>
          </a:p>
          <a:p>
            <a:r>
              <a:rPr lang="en-US" sz="1000" b="0"/>
              <a:t>Sleeping</a:t>
            </a:r>
          </a:p>
        </p:txBody>
      </p:sp>
      <p:sp>
        <p:nvSpPr>
          <p:cNvPr id="146471" name="Rectangle 39"/>
          <p:cNvSpPr>
            <a:spLocks noChangeArrowheads="1"/>
          </p:cNvSpPr>
          <p:nvPr/>
        </p:nvSpPr>
        <p:spPr bwMode="auto">
          <a:xfrm>
            <a:off x="654050" y="5210175"/>
            <a:ext cx="768350" cy="366713"/>
          </a:xfrm>
          <a:prstGeom prst="rect">
            <a:avLst/>
          </a:prstGeom>
          <a:noFill/>
          <a:ln w="9525">
            <a:noFill/>
            <a:miter lim="800000"/>
            <a:headEnd/>
            <a:tailEnd/>
          </a:ln>
          <a:effectLst/>
        </p:spPr>
        <p:txBody>
          <a:bodyPr wrap="none" lIns="92075" tIns="46038" rIns="92075" bIns="46038">
            <a:spAutoFit/>
          </a:bodyPr>
          <a:lstStyle/>
          <a:p>
            <a:r>
              <a:rPr lang="en-US" sz="1800" b="0"/>
              <a:t>G2/S5</a:t>
            </a:r>
          </a:p>
        </p:txBody>
      </p:sp>
      <p:sp>
        <p:nvSpPr>
          <p:cNvPr id="146472" name="Rectangle 40"/>
          <p:cNvSpPr>
            <a:spLocks noChangeArrowheads="1"/>
          </p:cNvSpPr>
          <p:nvPr/>
        </p:nvSpPr>
        <p:spPr bwMode="auto">
          <a:xfrm>
            <a:off x="1468438" y="5286375"/>
            <a:ext cx="415925" cy="244475"/>
          </a:xfrm>
          <a:prstGeom prst="rect">
            <a:avLst/>
          </a:prstGeom>
          <a:noFill/>
          <a:ln w="9525">
            <a:noFill/>
            <a:miter lim="800000"/>
            <a:headEnd/>
            <a:tailEnd/>
          </a:ln>
          <a:effectLst/>
        </p:spPr>
        <p:txBody>
          <a:bodyPr wrap="none" lIns="92075" tIns="46038" rIns="92075" bIns="46038">
            <a:spAutoFit/>
          </a:bodyPr>
          <a:lstStyle/>
          <a:p>
            <a:r>
              <a:rPr lang="en-US" sz="1000" b="0"/>
              <a:t>OFF</a:t>
            </a:r>
          </a:p>
        </p:txBody>
      </p:sp>
      <p:sp>
        <p:nvSpPr>
          <p:cNvPr id="146473" name="Rectangle 41"/>
          <p:cNvSpPr>
            <a:spLocks noChangeArrowheads="1"/>
          </p:cNvSpPr>
          <p:nvPr/>
        </p:nvSpPr>
        <p:spPr bwMode="auto">
          <a:xfrm>
            <a:off x="3132138" y="5316538"/>
            <a:ext cx="415925" cy="244475"/>
          </a:xfrm>
          <a:prstGeom prst="rect">
            <a:avLst/>
          </a:prstGeom>
          <a:noFill/>
          <a:ln w="9525">
            <a:noFill/>
            <a:miter lim="800000"/>
            <a:headEnd/>
            <a:tailEnd/>
          </a:ln>
          <a:effectLst/>
        </p:spPr>
        <p:txBody>
          <a:bodyPr wrap="none" lIns="92075" tIns="46038" rIns="92075" bIns="46038">
            <a:spAutoFit/>
          </a:bodyPr>
          <a:lstStyle/>
          <a:p>
            <a:r>
              <a:rPr lang="en-US" sz="1000" b="0"/>
              <a:t>OFF</a:t>
            </a:r>
          </a:p>
        </p:txBody>
      </p:sp>
      <p:sp>
        <p:nvSpPr>
          <p:cNvPr id="146474" name="Rectangle 42"/>
          <p:cNvSpPr>
            <a:spLocks noChangeArrowheads="1"/>
          </p:cNvSpPr>
          <p:nvPr/>
        </p:nvSpPr>
        <p:spPr bwMode="auto">
          <a:xfrm>
            <a:off x="4448175" y="5302250"/>
            <a:ext cx="1414463" cy="549275"/>
          </a:xfrm>
          <a:prstGeom prst="rect">
            <a:avLst/>
          </a:prstGeom>
          <a:noFill/>
          <a:ln w="9525">
            <a:noFill/>
            <a:miter lim="800000"/>
            <a:headEnd/>
            <a:tailEnd/>
          </a:ln>
          <a:effectLst/>
        </p:spPr>
        <p:txBody>
          <a:bodyPr wrap="none" lIns="92075" tIns="46038" rIns="92075" bIns="46038">
            <a:spAutoFit/>
          </a:bodyPr>
          <a:lstStyle/>
          <a:p>
            <a:r>
              <a:rPr lang="en-US" sz="1000" b="0"/>
              <a:t>Devices are OFF,</a:t>
            </a:r>
          </a:p>
          <a:p>
            <a:r>
              <a:rPr lang="en-US" sz="1000" b="0"/>
              <a:t>Power Button Press will</a:t>
            </a:r>
          </a:p>
          <a:p>
            <a:r>
              <a:rPr lang="en-US" sz="1000" b="0"/>
              <a:t>wake up the system</a:t>
            </a:r>
          </a:p>
        </p:txBody>
      </p:sp>
      <p:sp>
        <p:nvSpPr>
          <p:cNvPr id="146475" name="Rectangle 43"/>
          <p:cNvSpPr>
            <a:spLocks noChangeArrowheads="1"/>
          </p:cNvSpPr>
          <p:nvPr/>
        </p:nvSpPr>
        <p:spPr bwMode="auto">
          <a:xfrm>
            <a:off x="5956300" y="5302250"/>
            <a:ext cx="1230313" cy="549275"/>
          </a:xfrm>
          <a:prstGeom prst="rect">
            <a:avLst/>
          </a:prstGeom>
          <a:noFill/>
          <a:ln w="9525">
            <a:noFill/>
            <a:miter lim="800000"/>
            <a:headEnd/>
            <a:tailEnd/>
          </a:ln>
          <a:effectLst/>
        </p:spPr>
        <p:txBody>
          <a:bodyPr lIns="92075" tIns="46038" rIns="92075" bIns="46038">
            <a:spAutoFit/>
          </a:bodyPr>
          <a:lstStyle/>
          <a:p>
            <a:r>
              <a:rPr lang="en-US" sz="1000" b="0"/>
              <a:t>Latency &gt; S4</a:t>
            </a:r>
          </a:p>
          <a:p>
            <a:r>
              <a:rPr lang="en-US" sz="1000" b="0"/>
              <a:t>Restart @ Boot Vector </a:t>
            </a:r>
          </a:p>
        </p:txBody>
      </p:sp>
      <p:sp>
        <p:nvSpPr>
          <p:cNvPr id="146476" name="Rectangle 44"/>
          <p:cNvSpPr>
            <a:spLocks noChangeArrowheads="1"/>
          </p:cNvSpPr>
          <p:nvPr/>
        </p:nvSpPr>
        <p:spPr bwMode="auto">
          <a:xfrm>
            <a:off x="6958013" y="5302250"/>
            <a:ext cx="1960562" cy="244475"/>
          </a:xfrm>
          <a:prstGeom prst="rect">
            <a:avLst/>
          </a:prstGeom>
          <a:noFill/>
          <a:ln w="9525">
            <a:noFill/>
            <a:miter lim="800000"/>
            <a:headEnd/>
            <a:tailEnd/>
          </a:ln>
          <a:effectLst/>
        </p:spPr>
        <p:txBody>
          <a:bodyPr wrap="none" lIns="92075" tIns="46038" rIns="92075" bIns="46038">
            <a:spAutoFit/>
          </a:bodyPr>
          <a:lstStyle/>
          <a:p>
            <a:r>
              <a:rPr lang="en-US" sz="1000" b="0"/>
              <a:t>OS uses S5 to turn the machine off</a:t>
            </a:r>
          </a:p>
        </p:txBody>
      </p:sp>
      <p:sp>
        <p:nvSpPr>
          <p:cNvPr id="146477" name="Rectangle 45"/>
          <p:cNvSpPr>
            <a:spLocks noChangeArrowheads="1"/>
          </p:cNvSpPr>
          <p:nvPr/>
        </p:nvSpPr>
        <p:spPr bwMode="auto">
          <a:xfrm>
            <a:off x="655638" y="5530850"/>
            <a:ext cx="658812" cy="244475"/>
          </a:xfrm>
          <a:prstGeom prst="rect">
            <a:avLst/>
          </a:prstGeom>
          <a:noFill/>
          <a:ln w="9525">
            <a:noFill/>
            <a:miter lim="800000"/>
            <a:headEnd/>
            <a:tailEnd/>
          </a:ln>
          <a:effectLst/>
        </p:spPr>
        <p:txBody>
          <a:bodyPr wrap="none" lIns="92075" tIns="46038" rIns="92075" bIns="46038">
            <a:spAutoFit/>
          </a:bodyPr>
          <a:lstStyle/>
          <a:p>
            <a:r>
              <a:rPr lang="en-US" sz="1000" b="0"/>
              <a:t>Soft OFF</a:t>
            </a:r>
          </a:p>
        </p:txBody>
      </p:sp>
      <p:sp>
        <p:nvSpPr>
          <p:cNvPr id="146478" name="Line 46"/>
          <p:cNvSpPr>
            <a:spLocks noChangeShapeType="1"/>
          </p:cNvSpPr>
          <p:nvPr/>
        </p:nvSpPr>
        <p:spPr bwMode="auto">
          <a:xfrm>
            <a:off x="630238" y="2033588"/>
            <a:ext cx="8361362"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79" name="Line 47"/>
          <p:cNvSpPr>
            <a:spLocks noChangeShapeType="1"/>
          </p:cNvSpPr>
          <p:nvPr/>
        </p:nvSpPr>
        <p:spPr bwMode="auto">
          <a:xfrm>
            <a:off x="654050" y="2871788"/>
            <a:ext cx="833755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80" name="Line 48"/>
          <p:cNvSpPr>
            <a:spLocks noChangeShapeType="1"/>
          </p:cNvSpPr>
          <p:nvPr/>
        </p:nvSpPr>
        <p:spPr bwMode="auto">
          <a:xfrm>
            <a:off x="609600" y="3786188"/>
            <a:ext cx="838200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81" name="Line 49"/>
          <p:cNvSpPr>
            <a:spLocks noChangeShapeType="1"/>
          </p:cNvSpPr>
          <p:nvPr/>
        </p:nvSpPr>
        <p:spPr bwMode="auto">
          <a:xfrm flipV="1">
            <a:off x="630238" y="4624388"/>
            <a:ext cx="8361362"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82" name="Line 50"/>
          <p:cNvSpPr>
            <a:spLocks noChangeShapeType="1"/>
          </p:cNvSpPr>
          <p:nvPr/>
        </p:nvSpPr>
        <p:spPr bwMode="auto">
          <a:xfrm>
            <a:off x="630238" y="5157788"/>
            <a:ext cx="8361362"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83" name="Line 51"/>
          <p:cNvSpPr>
            <a:spLocks noChangeShapeType="1"/>
          </p:cNvSpPr>
          <p:nvPr/>
        </p:nvSpPr>
        <p:spPr bwMode="auto">
          <a:xfrm>
            <a:off x="630238" y="5843588"/>
            <a:ext cx="8361362"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84" name="Line 52"/>
          <p:cNvSpPr>
            <a:spLocks noChangeShapeType="1"/>
          </p:cNvSpPr>
          <p:nvPr/>
        </p:nvSpPr>
        <p:spPr bwMode="auto">
          <a:xfrm>
            <a:off x="630238" y="1347788"/>
            <a:ext cx="8361362"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85" name="Rectangle 53"/>
          <p:cNvSpPr>
            <a:spLocks noChangeArrowheads="1"/>
          </p:cNvSpPr>
          <p:nvPr/>
        </p:nvSpPr>
        <p:spPr bwMode="auto">
          <a:xfrm>
            <a:off x="4448175" y="3016250"/>
            <a:ext cx="1431925" cy="549275"/>
          </a:xfrm>
          <a:prstGeom prst="rect">
            <a:avLst/>
          </a:prstGeom>
          <a:noFill/>
          <a:ln w="9525">
            <a:noFill/>
            <a:miter lim="800000"/>
            <a:headEnd/>
            <a:tailEnd/>
          </a:ln>
          <a:effectLst/>
        </p:spPr>
        <p:txBody>
          <a:bodyPr wrap="none" lIns="92075" tIns="46038" rIns="92075" bIns="46038">
            <a:spAutoFit/>
          </a:bodyPr>
          <a:lstStyle/>
          <a:p>
            <a:r>
              <a:rPr lang="en-US" sz="1000" b="0"/>
              <a:t>Devices Power down</a:t>
            </a:r>
          </a:p>
          <a:p>
            <a:r>
              <a:rPr lang="en-US" sz="1000" b="0"/>
              <a:t>depending on wakeup &amp;</a:t>
            </a:r>
          </a:p>
          <a:p>
            <a:r>
              <a:rPr lang="en-US" sz="1000" b="0"/>
              <a:t>power requirements</a:t>
            </a:r>
          </a:p>
        </p:txBody>
      </p:sp>
      <p:sp>
        <p:nvSpPr>
          <p:cNvPr id="146486" name="Rectangle 54"/>
          <p:cNvSpPr>
            <a:spLocks noChangeArrowheads="1"/>
          </p:cNvSpPr>
          <p:nvPr/>
        </p:nvSpPr>
        <p:spPr bwMode="auto">
          <a:xfrm>
            <a:off x="4448175" y="3854450"/>
            <a:ext cx="1431925" cy="549275"/>
          </a:xfrm>
          <a:prstGeom prst="rect">
            <a:avLst/>
          </a:prstGeom>
          <a:noFill/>
          <a:ln w="9525">
            <a:noFill/>
            <a:miter lim="800000"/>
            <a:headEnd/>
            <a:tailEnd/>
          </a:ln>
          <a:effectLst/>
        </p:spPr>
        <p:txBody>
          <a:bodyPr wrap="none" lIns="92075" tIns="46038" rIns="92075" bIns="46038">
            <a:spAutoFit/>
          </a:bodyPr>
          <a:lstStyle/>
          <a:p>
            <a:r>
              <a:rPr lang="en-US" sz="1000" b="0"/>
              <a:t>Devices Power down</a:t>
            </a:r>
          </a:p>
          <a:p>
            <a:r>
              <a:rPr lang="en-US" sz="1000" b="0"/>
              <a:t>depending on wakeup &amp;</a:t>
            </a:r>
          </a:p>
          <a:p>
            <a:r>
              <a:rPr lang="en-US" sz="1000" b="0"/>
              <a:t>power requirements</a:t>
            </a:r>
          </a:p>
        </p:txBody>
      </p:sp>
      <p:sp>
        <p:nvSpPr>
          <p:cNvPr id="146487" name="Rectangle 55"/>
          <p:cNvSpPr>
            <a:spLocks noChangeArrowheads="1"/>
          </p:cNvSpPr>
          <p:nvPr/>
        </p:nvSpPr>
        <p:spPr bwMode="auto">
          <a:xfrm>
            <a:off x="4448175" y="4616450"/>
            <a:ext cx="1431925" cy="549275"/>
          </a:xfrm>
          <a:prstGeom prst="rect">
            <a:avLst/>
          </a:prstGeom>
          <a:noFill/>
          <a:ln w="9525">
            <a:noFill/>
            <a:miter lim="800000"/>
            <a:headEnd/>
            <a:tailEnd/>
          </a:ln>
          <a:effectLst/>
        </p:spPr>
        <p:txBody>
          <a:bodyPr wrap="none" lIns="92075" tIns="46038" rIns="92075" bIns="46038">
            <a:spAutoFit/>
          </a:bodyPr>
          <a:lstStyle/>
          <a:p>
            <a:r>
              <a:rPr lang="en-US" sz="1000" b="0"/>
              <a:t>Devices Power down</a:t>
            </a:r>
          </a:p>
          <a:p>
            <a:r>
              <a:rPr lang="en-US" sz="1000" b="0"/>
              <a:t>depending on wakeup &amp;</a:t>
            </a:r>
          </a:p>
          <a:p>
            <a:r>
              <a:rPr lang="en-US" sz="1000" b="0"/>
              <a:t>power requirements</a:t>
            </a:r>
          </a:p>
        </p:txBody>
      </p:sp>
      <p:sp>
        <p:nvSpPr>
          <p:cNvPr id="146488" name="Line 56"/>
          <p:cNvSpPr>
            <a:spLocks noChangeShapeType="1"/>
          </p:cNvSpPr>
          <p:nvPr/>
        </p:nvSpPr>
        <p:spPr bwMode="auto">
          <a:xfrm>
            <a:off x="1444625" y="1347788"/>
            <a:ext cx="0" cy="449580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89" name="Line 57"/>
          <p:cNvSpPr>
            <a:spLocks noChangeShapeType="1"/>
          </p:cNvSpPr>
          <p:nvPr/>
        </p:nvSpPr>
        <p:spPr bwMode="auto">
          <a:xfrm>
            <a:off x="630238" y="1347788"/>
            <a:ext cx="0" cy="449580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90" name="Line 58"/>
          <p:cNvSpPr>
            <a:spLocks noChangeShapeType="1"/>
          </p:cNvSpPr>
          <p:nvPr/>
        </p:nvSpPr>
        <p:spPr bwMode="auto">
          <a:xfrm>
            <a:off x="3119438" y="1355725"/>
            <a:ext cx="0" cy="449580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91" name="Line 59"/>
          <p:cNvSpPr>
            <a:spLocks noChangeShapeType="1"/>
          </p:cNvSpPr>
          <p:nvPr/>
        </p:nvSpPr>
        <p:spPr bwMode="auto">
          <a:xfrm>
            <a:off x="4429125" y="1347788"/>
            <a:ext cx="0" cy="451961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92" name="Line 60"/>
          <p:cNvSpPr>
            <a:spLocks noChangeShapeType="1"/>
          </p:cNvSpPr>
          <p:nvPr/>
        </p:nvSpPr>
        <p:spPr bwMode="auto">
          <a:xfrm>
            <a:off x="5926138" y="1355725"/>
            <a:ext cx="0" cy="449580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93" name="Line 61"/>
          <p:cNvSpPr>
            <a:spLocks noChangeShapeType="1"/>
          </p:cNvSpPr>
          <p:nvPr/>
        </p:nvSpPr>
        <p:spPr bwMode="auto">
          <a:xfrm>
            <a:off x="6934200" y="1347788"/>
            <a:ext cx="0" cy="449580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94" name="Line 62"/>
          <p:cNvSpPr>
            <a:spLocks noChangeShapeType="1"/>
          </p:cNvSpPr>
          <p:nvPr/>
        </p:nvSpPr>
        <p:spPr bwMode="auto">
          <a:xfrm>
            <a:off x="8991600" y="1347788"/>
            <a:ext cx="0" cy="449580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46495" name="Rectangle 63"/>
          <p:cNvSpPr>
            <a:spLocks noChangeArrowheads="1"/>
          </p:cNvSpPr>
          <p:nvPr/>
        </p:nvSpPr>
        <p:spPr bwMode="auto">
          <a:xfrm>
            <a:off x="3132138" y="1430338"/>
            <a:ext cx="1068387" cy="549275"/>
          </a:xfrm>
          <a:prstGeom prst="rect">
            <a:avLst/>
          </a:prstGeom>
          <a:noFill/>
          <a:ln w="9525">
            <a:noFill/>
            <a:miter lim="800000"/>
            <a:headEnd/>
            <a:tailEnd/>
          </a:ln>
          <a:effectLst/>
        </p:spPr>
        <p:txBody>
          <a:bodyPr wrap="none" lIns="92075" tIns="46038" rIns="92075" bIns="46038">
            <a:spAutoFit/>
          </a:bodyPr>
          <a:lstStyle/>
          <a:p>
            <a:r>
              <a:rPr lang="en-US" sz="1000" b="0"/>
              <a:t>Retained </a:t>
            </a:r>
          </a:p>
          <a:p>
            <a:r>
              <a:rPr lang="en-US" sz="1000" b="0"/>
              <a:t>Power: ON</a:t>
            </a:r>
          </a:p>
          <a:p>
            <a:r>
              <a:rPr lang="en-US" sz="1000" b="0"/>
              <a:t>Refresh: Normal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09600" y="152400"/>
            <a:ext cx="7772400" cy="1143000"/>
          </a:xfrm>
        </p:spPr>
        <p:txBody>
          <a:bodyPr/>
          <a:lstStyle/>
          <a:p>
            <a:r>
              <a:rPr lang="en-US"/>
              <a:t>ACPI Processor Power States</a:t>
            </a:r>
          </a:p>
        </p:txBody>
      </p:sp>
      <p:graphicFrame>
        <p:nvGraphicFramePr>
          <p:cNvPr id="135171" name="Object 3"/>
          <p:cNvGraphicFramePr>
            <a:graphicFrameLocks/>
          </p:cNvGraphicFramePr>
          <p:nvPr/>
        </p:nvGraphicFramePr>
        <p:xfrm>
          <a:off x="4359564" y="2088610"/>
          <a:ext cx="4659745" cy="3366618"/>
        </p:xfrm>
        <a:graphic>
          <a:graphicData uri="http://schemas.openxmlformats.org/presentationml/2006/ole">
            <p:oleObj spid="_x0000_s7170" r:id="rId4" imgW="5322600" imgH="4120920" progId="Visio.Drawing.11">
              <p:embed/>
            </p:oleObj>
          </a:graphicData>
        </a:graphic>
      </p:graphicFrame>
      <p:sp>
        <p:nvSpPr>
          <p:cNvPr id="135172" name="Text Box 4"/>
          <p:cNvSpPr txBox="1">
            <a:spLocks noChangeArrowheads="1"/>
          </p:cNvSpPr>
          <p:nvPr/>
        </p:nvSpPr>
        <p:spPr bwMode="auto">
          <a:xfrm>
            <a:off x="5082307" y="5745019"/>
            <a:ext cx="1743075" cy="707886"/>
          </a:xfrm>
          <a:prstGeom prst="rect">
            <a:avLst/>
          </a:prstGeom>
          <a:noFill/>
          <a:ln w="9525">
            <a:solidFill>
              <a:schemeClr val="tx1"/>
            </a:solidFill>
            <a:miter lim="800000"/>
            <a:headEnd/>
            <a:tailEnd/>
          </a:ln>
          <a:effectLst/>
        </p:spPr>
        <p:txBody>
          <a:bodyPr>
            <a:spAutoFit/>
          </a:bodyPr>
          <a:lstStyle/>
          <a:p>
            <a:pPr>
              <a:spcBef>
                <a:spcPct val="50000"/>
              </a:spcBef>
            </a:pPr>
            <a:r>
              <a:rPr lang="en-US" sz="1600" b="0" dirty="0"/>
              <a:t>      Latency </a:t>
            </a:r>
          </a:p>
          <a:p>
            <a:pPr algn="ctr">
              <a:spcBef>
                <a:spcPct val="50000"/>
              </a:spcBef>
            </a:pPr>
            <a:r>
              <a:rPr lang="en-US" sz="1600" b="0" dirty="0"/>
              <a:t>C1 &lt; C2 &lt; C3</a:t>
            </a:r>
          </a:p>
        </p:txBody>
      </p:sp>
      <p:sp>
        <p:nvSpPr>
          <p:cNvPr id="135173" name="Text Box 5"/>
          <p:cNvSpPr txBox="1">
            <a:spLocks noChangeArrowheads="1"/>
          </p:cNvSpPr>
          <p:nvPr/>
        </p:nvSpPr>
        <p:spPr bwMode="auto">
          <a:xfrm>
            <a:off x="6819898" y="5734628"/>
            <a:ext cx="1771650" cy="707886"/>
          </a:xfrm>
          <a:prstGeom prst="rect">
            <a:avLst/>
          </a:prstGeom>
          <a:noFill/>
          <a:ln w="9525">
            <a:solidFill>
              <a:schemeClr val="tx1"/>
            </a:solidFill>
            <a:miter lim="800000"/>
            <a:headEnd/>
            <a:tailEnd/>
          </a:ln>
          <a:effectLst/>
        </p:spPr>
        <p:txBody>
          <a:bodyPr>
            <a:spAutoFit/>
          </a:bodyPr>
          <a:lstStyle/>
          <a:p>
            <a:pPr>
              <a:spcBef>
                <a:spcPct val="50000"/>
              </a:spcBef>
            </a:pPr>
            <a:r>
              <a:rPr lang="en-US" sz="1600" b="0" dirty="0"/>
              <a:t>      Power </a:t>
            </a:r>
          </a:p>
          <a:p>
            <a:pPr algn="ctr">
              <a:spcBef>
                <a:spcPct val="50000"/>
              </a:spcBef>
            </a:pPr>
            <a:r>
              <a:rPr lang="en-US" sz="1600" b="0" dirty="0"/>
              <a:t>C1 &gt; C2 &gt; C3</a:t>
            </a:r>
          </a:p>
        </p:txBody>
      </p:sp>
      <p:pic>
        <p:nvPicPr>
          <p:cNvPr id="8" name="Picture 2"/>
          <p:cNvPicPr>
            <a:picLocks noChangeAspect="1" noChangeArrowheads="1"/>
          </p:cNvPicPr>
          <p:nvPr/>
        </p:nvPicPr>
        <p:blipFill>
          <a:blip r:embed="rId5"/>
          <a:srcRect/>
          <a:stretch>
            <a:fillRect/>
          </a:stretch>
        </p:blipFill>
        <p:spPr bwMode="auto">
          <a:xfrm>
            <a:off x="367417" y="1008828"/>
            <a:ext cx="3668872" cy="2796553"/>
          </a:xfrm>
          <a:prstGeom prst="rect">
            <a:avLst/>
          </a:prstGeom>
          <a:noFill/>
          <a:ln w="9525">
            <a:noFill/>
            <a:miter lim="800000"/>
            <a:headEnd/>
            <a:tailEnd/>
          </a:ln>
          <a:effectLst/>
        </p:spPr>
      </p:pic>
      <p:pic>
        <p:nvPicPr>
          <p:cNvPr id="7171" name="Picture 3"/>
          <p:cNvPicPr>
            <a:picLocks noChangeAspect="1" noChangeArrowheads="1"/>
          </p:cNvPicPr>
          <p:nvPr/>
        </p:nvPicPr>
        <p:blipFill>
          <a:blip r:embed="rId6"/>
          <a:srcRect/>
          <a:stretch>
            <a:fillRect/>
          </a:stretch>
        </p:blipFill>
        <p:spPr bwMode="auto">
          <a:xfrm>
            <a:off x="257174" y="3778106"/>
            <a:ext cx="4065444" cy="291972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normAutofit fontScale="90000"/>
          </a:bodyPr>
          <a:lstStyle/>
          <a:p>
            <a:r>
              <a:rPr lang="en-US"/>
              <a:t>Summary of functional areas</a:t>
            </a:r>
            <a:br>
              <a:rPr lang="en-US"/>
            </a:br>
            <a:r>
              <a:rPr lang="en-US" sz="3600"/>
              <a:t>covered by ACPI</a:t>
            </a:r>
            <a:endParaRPr lang="en-US"/>
          </a:p>
        </p:txBody>
      </p:sp>
      <p:sp>
        <p:nvSpPr>
          <p:cNvPr id="156675" name="Rectangle 3" descr="Rectangle: Click to edit Master text styles&#10;Second level&#10;Third level&#10;Fourth level&#10;Fifth level"/>
          <p:cNvSpPr>
            <a:spLocks noGrp="1" noChangeArrowheads="1"/>
          </p:cNvSpPr>
          <p:nvPr>
            <p:ph type="body" idx="1"/>
          </p:nvPr>
        </p:nvSpPr>
        <p:spPr>
          <a:xfrm>
            <a:off x="533400" y="1455737"/>
            <a:ext cx="8382000" cy="5175971"/>
          </a:xfrm>
        </p:spPr>
        <p:txBody>
          <a:bodyPr>
            <a:normAutofit fontScale="77500" lnSpcReduction="20000"/>
          </a:bodyPr>
          <a:lstStyle/>
          <a:p>
            <a:r>
              <a:rPr lang="en-US" altLang="zh-CN" dirty="0" smtClean="0"/>
              <a:t>G0—System Working State. </a:t>
            </a:r>
          </a:p>
          <a:p>
            <a:pPr lvl="1"/>
            <a:r>
              <a:rPr lang="en-US" altLang="zh-CN" dirty="0" smtClean="0"/>
              <a:t>P-states have meaning only in the context of a running system— not when the system is in one of its various sleep or off-states.</a:t>
            </a:r>
          </a:p>
          <a:p>
            <a:r>
              <a:rPr lang="en-US" altLang="zh-CN" dirty="0" smtClean="0"/>
              <a:t>Processor C-state: </a:t>
            </a:r>
          </a:p>
          <a:p>
            <a:pPr lvl="1"/>
            <a:r>
              <a:rPr lang="en-US" altLang="zh-CN" dirty="0" smtClean="0"/>
              <a:t>C0 is the executing CPU power state. C1–Cn are idle CPU power states used by the Linux idle loop; no instructions are executed in C1–Cn. The deeper the C-state, the more power is saved, but at the cost of higher latency to enter and exit the C-state.</a:t>
            </a:r>
          </a:p>
          <a:p>
            <a:r>
              <a:rPr lang="en-US" altLang="zh-CN" dirty="0" smtClean="0"/>
              <a:t>Processor P-state: </a:t>
            </a:r>
          </a:p>
          <a:p>
            <a:pPr lvl="1"/>
            <a:r>
              <a:rPr lang="en-US" altLang="zh-CN" dirty="0" smtClean="0"/>
              <a:t>Performance </a:t>
            </a:r>
            <a:r>
              <a:rPr lang="en-US" altLang="zh-CN" dirty="0" smtClean="0"/>
              <a:t>states within C0-state, consist </a:t>
            </a:r>
            <a:r>
              <a:rPr lang="en-US" altLang="zh-CN" dirty="0" smtClean="0"/>
              <a:t>of states representing different processor frequencies and voltages.</a:t>
            </a:r>
          </a:p>
          <a:p>
            <a:r>
              <a:rPr lang="en-US" altLang="zh-CN" dirty="0" smtClean="0"/>
              <a:t>Processor T-state</a:t>
            </a:r>
          </a:p>
          <a:p>
            <a:pPr lvl="1"/>
            <a:r>
              <a:rPr lang="en-US" altLang="zh-CN" dirty="0" smtClean="0"/>
              <a:t>Throttle </a:t>
            </a:r>
            <a:r>
              <a:rPr lang="en-US" altLang="zh-CN" dirty="0" smtClean="0"/>
              <a:t>states within C0-state, </a:t>
            </a:r>
            <a:r>
              <a:rPr lang="en-US" altLang="zh-CN" dirty="0" smtClean="0"/>
              <a:t>change the processor frequency only, leaving the voltage unchanged.</a:t>
            </a:r>
          </a:p>
          <a:p>
            <a:pPr lvl="1"/>
            <a:r>
              <a:rPr lang="en-US" altLang="zh-CN" dirty="0" smtClean="0"/>
              <a:t>On a system with both P-states and T-states, Linux uses T-states only for thermal (emergency) throttling.</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normAutofit fontScale="90000"/>
          </a:bodyPr>
          <a:lstStyle/>
          <a:p>
            <a:r>
              <a:rPr lang="en-US"/>
              <a:t>Summary of functional areas</a:t>
            </a:r>
            <a:br>
              <a:rPr lang="en-US"/>
            </a:br>
            <a:r>
              <a:rPr lang="en-US" sz="3600"/>
              <a:t>covered by ACPI</a:t>
            </a:r>
            <a:endParaRPr lang="en-US"/>
          </a:p>
        </p:txBody>
      </p:sp>
      <p:sp>
        <p:nvSpPr>
          <p:cNvPr id="156675" name="Rectangle 3" descr="Rectangle: Click to edit Master text styles&#10;Second level&#10;Third level&#10;Fourth level&#10;Fifth level"/>
          <p:cNvSpPr>
            <a:spLocks noGrp="1" noChangeArrowheads="1"/>
          </p:cNvSpPr>
          <p:nvPr>
            <p:ph type="body" idx="1"/>
          </p:nvPr>
        </p:nvSpPr>
        <p:spPr>
          <a:xfrm>
            <a:off x="533400" y="1455738"/>
            <a:ext cx="8382000" cy="4716462"/>
          </a:xfrm>
        </p:spPr>
        <p:txBody>
          <a:bodyPr>
            <a:normAutofit fontScale="77500" lnSpcReduction="20000"/>
          </a:bodyPr>
          <a:lstStyle/>
          <a:p>
            <a:r>
              <a:rPr lang="en-US"/>
              <a:t>System Power Management</a:t>
            </a:r>
          </a:p>
          <a:p>
            <a:pPr lvl="1"/>
            <a:r>
              <a:rPr lang="en-US"/>
              <a:t>ACPI defines mechanisms for putting the computer as a whole in and out of system sleeping states. </a:t>
            </a:r>
          </a:p>
          <a:p>
            <a:r>
              <a:rPr lang="en-US"/>
              <a:t>Device Power Management </a:t>
            </a:r>
          </a:p>
          <a:p>
            <a:pPr lvl="1"/>
            <a:r>
              <a:rPr lang="en-US"/>
              <a:t>ACPI tables describe devices, their power states, the power planes the devices are connected to, and controls for putting devices into different power states. </a:t>
            </a:r>
          </a:p>
          <a:p>
            <a:r>
              <a:rPr lang="en-US"/>
              <a:t>Processor power management</a:t>
            </a:r>
          </a:p>
          <a:p>
            <a:pPr lvl="1"/>
            <a:r>
              <a:rPr lang="en-US"/>
              <a:t>While the OS is idle but not sleeping, it will use commands described by ACPI to put processors in low-power states.</a:t>
            </a:r>
          </a:p>
          <a:p>
            <a:r>
              <a:rPr lang="en-US"/>
              <a:t>Device and processor performance management</a:t>
            </a:r>
          </a:p>
          <a:p>
            <a:pPr lvl="1"/>
            <a:r>
              <a:rPr lang="en-US"/>
              <a:t>DPM to achieve desirable balance between performance and energy by transitioning devices and processors into different states when the system is active.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ACPI functionalities (cont.)</a:t>
            </a:r>
          </a:p>
        </p:txBody>
      </p:sp>
      <p:sp>
        <p:nvSpPr>
          <p:cNvPr id="157699" name="Rectangle 3" descr="Rectangle: Click to edit Master text styles&#10;Second level&#10;Third level&#10;Fourth level&#10;Fifth level"/>
          <p:cNvSpPr>
            <a:spLocks noGrp="1" noChangeArrowheads="1"/>
          </p:cNvSpPr>
          <p:nvPr>
            <p:ph type="body" idx="1"/>
          </p:nvPr>
        </p:nvSpPr>
        <p:spPr>
          <a:xfrm>
            <a:off x="609600" y="1455738"/>
            <a:ext cx="8229600" cy="4716462"/>
          </a:xfrm>
        </p:spPr>
        <p:txBody>
          <a:bodyPr>
            <a:normAutofit fontScale="62500" lnSpcReduction="20000"/>
          </a:bodyPr>
          <a:lstStyle/>
          <a:p>
            <a:r>
              <a:rPr lang="en-US"/>
              <a:t>Plug and Play</a:t>
            </a:r>
          </a:p>
          <a:p>
            <a:pPr lvl="1"/>
            <a:r>
              <a:rPr lang="en-US"/>
              <a:t>hierarchically arranged device and configuration information</a:t>
            </a:r>
          </a:p>
          <a:p>
            <a:r>
              <a:rPr lang="en-US"/>
              <a:t>System Events</a:t>
            </a:r>
          </a:p>
          <a:p>
            <a:pPr lvl="1"/>
            <a:r>
              <a:rPr lang="en-US"/>
              <a:t>a general event mechanism for system events such as thermal events, power management events, docking, device insertion and removal, and so on</a:t>
            </a:r>
          </a:p>
          <a:p>
            <a:r>
              <a:rPr lang="en-US"/>
              <a:t>Battery management</a:t>
            </a:r>
          </a:p>
          <a:p>
            <a:pPr lvl="1"/>
            <a:r>
              <a:rPr lang="en-US"/>
              <a:t>either through a Smart Battery subsystem interface controlled by the OS directly through the embedded controller interface, or a Control Method Battery interface. </a:t>
            </a:r>
          </a:p>
          <a:p>
            <a:r>
              <a:rPr lang="en-US"/>
              <a:t>Thermal management</a:t>
            </a:r>
          </a:p>
          <a:p>
            <a:pPr lvl="1"/>
            <a:r>
              <a:rPr lang="en-US"/>
              <a:t>provides a model to allow OEMs to define thermal zones, thermal indicators, and methods for cooling thermal zones.</a:t>
            </a:r>
          </a:p>
          <a:p>
            <a:r>
              <a:rPr lang="en-US"/>
              <a:t>A standard hw and sw interface between OS and Embedded Controller</a:t>
            </a:r>
          </a:p>
          <a:p>
            <a:pPr lvl="1"/>
            <a:r>
              <a:rPr lang="en-US"/>
              <a:t>allows any OS to provide a standard bus enumerator that can directly communicate with an embedded controller in the system, thus allowing other drivers within the system to communicate with and use the resources of system embedded controllers.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991" y="-173373"/>
            <a:ext cx="8648344" cy="1143000"/>
          </a:xfrm>
        </p:spPr>
        <p:txBody>
          <a:bodyPr/>
          <a:lstStyle/>
          <a:p>
            <a:r>
              <a:rPr lang="en-US" altLang="zh-CN" dirty="0" smtClean="0"/>
              <a:t>APM vs. ACPI</a:t>
            </a:r>
            <a:endParaRPr lang="zh-CN" altLang="en-US" dirty="0"/>
          </a:p>
        </p:txBody>
      </p:sp>
      <p:sp>
        <p:nvSpPr>
          <p:cNvPr id="3" name="内容占位符 2"/>
          <p:cNvSpPr>
            <a:spLocks noGrp="1"/>
          </p:cNvSpPr>
          <p:nvPr>
            <p:ph idx="1"/>
          </p:nvPr>
        </p:nvSpPr>
        <p:spPr>
          <a:xfrm>
            <a:off x="369276" y="4165566"/>
            <a:ext cx="4332028" cy="2484616"/>
          </a:xfrm>
        </p:spPr>
        <p:txBody>
          <a:bodyPr>
            <a:normAutofit fontScale="62500" lnSpcReduction="20000"/>
          </a:bodyPr>
          <a:lstStyle/>
          <a:p>
            <a:r>
              <a:rPr lang="en-US" altLang="zh-CN" dirty="0" smtClean="0"/>
              <a:t>APM:</a:t>
            </a:r>
          </a:p>
          <a:p>
            <a:pPr lvl="1"/>
            <a:r>
              <a:rPr lang="en-US" altLang="zh-CN" dirty="0" smtClean="0"/>
              <a:t>Control resides in BIOS</a:t>
            </a:r>
          </a:p>
          <a:p>
            <a:pPr lvl="1"/>
            <a:r>
              <a:rPr lang="en-US" altLang="zh-CN" dirty="0" smtClean="0"/>
              <a:t>Uses activity timeouts to determine when to power down a device</a:t>
            </a:r>
          </a:p>
          <a:p>
            <a:pPr lvl="1"/>
            <a:r>
              <a:rPr lang="en-US" altLang="zh-CN" dirty="0" smtClean="0"/>
              <a:t>BIOS rarely used in embedded systems</a:t>
            </a:r>
          </a:p>
          <a:p>
            <a:pPr lvl="1"/>
            <a:r>
              <a:rPr lang="en-US" altLang="zh-CN" dirty="0" smtClean="0"/>
              <a:t>Makes power-management decisions without informing OS or individual applications</a:t>
            </a:r>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47</a:t>
            </a:fld>
            <a:endParaRPr lang="en-US"/>
          </a:p>
        </p:txBody>
      </p:sp>
      <p:sp>
        <p:nvSpPr>
          <p:cNvPr id="7" name="内容占位符 2"/>
          <p:cNvSpPr txBox="1">
            <a:spLocks/>
          </p:cNvSpPr>
          <p:nvPr/>
        </p:nvSpPr>
        <p:spPr>
          <a:xfrm>
            <a:off x="4364018" y="4220985"/>
            <a:ext cx="4244273" cy="2466127"/>
          </a:xfrm>
          <a:prstGeom prst="rect">
            <a:avLst/>
          </a:prstGeom>
        </p:spPr>
        <p:txBody>
          <a:bodyPr vert="horz" lIns="91440" tIns="45720" rIns="91440" bIns="45720" rtlCol="0">
            <a:normAutofit fontScale="62500" lnSpcReduction="2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ACPI</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Control divided between BIOS and OS</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Decisions made by the OS</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Enables sophisticated power policies for general-purpose computers with standard usage patterns and hardware</a:t>
            </a:r>
          </a:p>
        </p:txBody>
      </p:sp>
      <p:sp>
        <p:nvSpPr>
          <p:cNvPr id="8" name="TextBox 7"/>
          <p:cNvSpPr txBox="1"/>
          <p:nvPr/>
        </p:nvSpPr>
        <p:spPr>
          <a:xfrm>
            <a:off x="2152073" y="1089891"/>
            <a:ext cx="184731" cy="369332"/>
          </a:xfrm>
          <a:prstGeom prst="rect">
            <a:avLst/>
          </a:prstGeom>
          <a:noFill/>
        </p:spPr>
        <p:txBody>
          <a:bodyPr wrap="none" rtlCol="0">
            <a:spAutoFit/>
          </a:bodyPr>
          <a:lstStyle/>
          <a:p>
            <a:endParaRPr lang="zh-CN" altLang="en-US" dirty="0"/>
          </a:p>
        </p:txBody>
      </p:sp>
      <p:pic>
        <p:nvPicPr>
          <p:cNvPr id="108546" name="Picture 2"/>
          <p:cNvPicPr>
            <a:picLocks noChangeAspect="1" noChangeArrowheads="1"/>
          </p:cNvPicPr>
          <p:nvPr/>
        </p:nvPicPr>
        <p:blipFill>
          <a:blip r:embed="rId3"/>
          <a:srcRect/>
          <a:stretch>
            <a:fillRect/>
          </a:stretch>
        </p:blipFill>
        <p:spPr bwMode="auto">
          <a:xfrm>
            <a:off x="2124365" y="659386"/>
            <a:ext cx="4987635" cy="3593956"/>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ACPI in Linux</a:t>
            </a:r>
            <a:endParaRPr lang="zh-CN" altLang="en-US" dirty="0"/>
          </a:p>
        </p:txBody>
      </p:sp>
      <p:sp>
        <p:nvSpPr>
          <p:cNvPr id="3" name="内容占位符 2"/>
          <p:cNvSpPr>
            <a:spLocks noGrp="1"/>
          </p:cNvSpPr>
          <p:nvPr>
            <p:ph idx="1"/>
          </p:nvPr>
        </p:nvSpPr>
        <p:spPr>
          <a:xfrm>
            <a:off x="4468090" y="1350236"/>
            <a:ext cx="4428081" cy="5153114"/>
          </a:xfrm>
        </p:spPr>
        <p:txBody>
          <a:bodyPr>
            <a:normAutofit fontScale="77500" lnSpcReduction="20000"/>
          </a:bodyPr>
          <a:lstStyle/>
          <a:p>
            <a:r>
              <a:rPr lang="en-US" altLang="zh-CN" dirty="0" smtClean="0"/>
              <a:t>The box labeled “Linux/ACPI” represents the Linux-specific ACPI code, including boot-time configuration.</a:t>
            </a:r>
          </a:p>
          <a:p>
            <a:r>
              <a:rPr lang="en-US" altLang="zh-CN" dirty="0" smtClean="0"/>
              <a:t>Optional “ACPI drivers,” such as Button, Battery, Processor, etc. are </a:t>
            </a:r>
            <a:r>
              <a:rPr lang="en-US" altLang="zh-CN" smtClean="0"/>
              <a:t>(loadable) kernel </a:t>
            </a:r>
            <a:r>
              <a:rPr lang="en-US" altLang="zh-CN" dirty="0" smtClean="0"/>
              <a:t>modules that implement policy related to those specific features and devices.</a:t>
            </a:r>
          </a:p>
          <a:p>
            <a:r>
              <a:rPr lang="en-US" altLang="zh-CN" dirty="0" smtClean="0"/>
              <a:t>There are about 200 ACPI-related files in the Linux kernel source tree—about 130 of them are from ACPICA, and the rest are specific to Linux.</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48</a:t>
            </a:fld>
            <a:endParaRPr lang="en-US"/>
          </a:p>
        </p:txBody>
      </p:sp>
      <p:pic>
        <p:nvPicPr>
          <p:cNvPr id="110594" name="Picture 2"/>
          <p:cNvPicPr>
            <a:picLocks noChangeAspect="1" noChangeArrowheads="1"/>
          </p:cNvPicPr>
          <p:nvPr/>
        </p:nvPicPr>
        <p:blipFill>
          <a:blip r:embed="rId2"/>
          <a:srcRect/>
          <a:stretch>
            <a:fillRect/>
          </a:stretch>
        </p:blipFill>
        <p:spPr bwMode="auto">
          <a:xfrm>
            <a:off x="129886" y="1327439"/>
            <a:ext cx="4262437" cy="511492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Microsoft’s OnNow</a:t>
            </a:r>
          </a:p>
        </p:txBody>
      </p:sp>
      <p:sp>
        <p:nvSpPr>
          <p:cNvPr id="158723" name="Rectangle 3" descr="Rectangle: Click to edit Master text styles&#10;Second level&#10;Third level&#10;Fourth level&#10;Fifth level"/>
          <p:cNvSpPr>
            <a:spLocks noGrp="1" noChangeArrowheads="1"/>
          </p:cNvSpPr>
          <p:nvPr>
            <p:ph type="body" idx="1"/>
          </p:nvPr>
        </p:nvSpPr>
        <p:spPr/>
        <p:txBody>
          <a:bodyPr>
            <a:normAutofit fontScale="92500" lnSpcReduction="10000"/>
          </a:bodyPr>
          <a:lstStyle/>
          <a:p>
            <a:r>
              <a:rPr lang="en-US" dirty="0" smtClean="0"/>
              <a:t>Win32 </a:t>
            </a:r>
            <a:r>
              <a:rPr lang="en-US" dirty="0"/>
              <a:t>API </a:t>
            </a:r>
            <a:r>
              <a:rPr lang="en-US" dirty="0" smtClean="0"/>
              <a:t>extension Based on ACPI; allows </a:t>
            </a:r>
            <a:r>
              <a:rPr lang="en-US" dirty="0"/>
              <a:t>applications to </a:t>
            </a:r>
          </a:p>
          <a:p>
            <a:pPr lvl="1"/>
            <a:r>
              <a:rPr lang="en-US" dirty="0"/>
              <a:t>affect the power management decision making</a:t>
            </a:r>
          </a:p>
          <a:p>
            <a:pPr lvl="1"/>
            <a:r>
              <a:rPr lang="en-US" dirty="0"/>
              <a:t>adapt to power state</a:t>
            </a:r>
          </a:p>
          <a:p>
            <a:pPr lvl="2"/>
            <a:r>
              <a:rPr lang="en-US" dirty="0"/>
              <a:t>find out if running on batteries so as to reduce processing</a:t>
            </a:r>
          </a:p>
          <a:p>
            <a:pPr lvl="2"/>
            <a:r>
              <a:rPr lang="en-US" dirty="0"/>
              <a:t>discover disk state &amp; postpone low priority </a:t>
            </a:r>
            <a:r>
              <a:rPr lang="en-US" dirty="0" smtClean="0"/>
              <a:t>I/O, e.g</a:t>
            </a:r>
            <a:r>
              <a:rPr lang="en-US" dirty="0"/>
              <a:t>. paging</a:t>
            </a:r>
          </a:p>
          <a:p>
            <a:r>
              <a:rPr lang="en-US" dirty="0"/>
              <a:t>Requires changes in hardware, firmware (BIOS), OS, and application software</a:t>
            </a:r>
          </a:p>
          <a:p>
            <a:pPr lvl="1"/>
            <a:r>
              <a:rPr lang="en-US" dirty="0"/>
              <a:t>bus &amp; device power management standards for h/w</a:t>
            </a:r>
          </a:p>
          <a:p>
            <a:pPr lvl="1"/>
            <a:r>
              <a:rPr lang="en-US" dirty="0"/>
              <a:t>ACPI interface standard between OS &amp; hardware</a:t>
            </a:r>
          </a:p>
          <a:p>
            <a:pPr lvl="1"/>
            <a:r>
              <a:rPr lang="en-US" dirty="0"/>
              <a:t>integration of power management into app control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Power Consumption in CMOS Devices (CPU)</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pic>
        <p:nvPicPr>
          <p:cNvPr id="1026" name="Picture 2"/>
          <p:cNvPicPr>
            <a:picLocks noChangeAspect="1" noChangeArrowheads="1"/>
          </p:cNvPicPr>
          <p:nvPr/>
        </p:nvPicPr>
        <p:blipFill>
          <a:blip r:embed="rId2"/>
          <a:srcRect/>
          <a:stretch>
            <a:fillRect/>
          </a:stretch>
        </p:blipFill>
        <p:spPr bwMode="auto">
          <a:xfrm>
            <a:off x="0" y="1304205"/>
            <a:ext cx="9094670" cy="5207432"/>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OnNow Components</a:t>
            </a:r>
          </a:p>
        </p:txBody>
      </p:sp>
      <p:pic>
        <p:nvPicPr>
          <p:cNvPr id="159747" name="Picture 3"/>
          <p:cNvPicPr>
            <a:picLocks noChangeAspect="1" noChangeArrowheads="1"/>
          </p:cNvPicPr>
          <p:nvPr/>
        </p:nvPicPr>
        <p:blipFill>
          <a:blip r:embed="rId2"/>
          <a:srcRect/>
          <a:stretch>
            <a:fillRect/>
          </a:stretch>
        </p:blipFill>
        <p:spPr bwMode="auto">
          <a:xfrm>
            <a:off x="1933575" y="1331208"/>
            <a:ext cx="4800600" cy="4695825"/>
          </a:xfrm>
          <a:prstGeom prst="rect">
            <a:avLst/>
          </a:prstGeom>
          <a:noFill/>
          <a:ln w="9525">
            <a:noFill/>
            <a:miter lim="800000"/>
            <a:headEnd/>
            <a:tailEnd/>
          </a:ln>
          <a:effectLst/>
        </p:spPr>
      </p:pic>
      <p:sp>
        <p:nvSpPr>
          <p:cNvPr id="159748" name="Text Box 4"/>
          <p:cNvSpPr txBox="1">
            <a:spLocks noChangeArrowheads="1"/>
          </p:cNvSpPr>
          <p:nvPr/>
        </p:nvSpPr>
        <p:spPr bwMode="auto">
          <a:xfrm>
            <a:off x="1936750" y="6087358"/>
            <a:ext cx="6973888" cy="336550"/>
          </a:xfrm>
          <a:prstGeom prst="rect">
            <a:avLst/>
          </a:prstGeom>
          <a:noFill/>
          <a:ln w="9525">
            <a:noFill/>
            <a:miter lim="800000"/>
            <a:headEnd/>
            <a:tailEnd/>
          </a:ln>
          <a:effectLst/>
        </p:spPr>
        <p:txBody>
          <a:bodyPr wrap="none">
            <a:spAutoFit/>
          </a:bodyPr>
          <a:lstStyle/>
          <a:p>
            <a:pPr algn="ctr"/>
            <a:r>
              <a:rPr lang="en-US" sz="1600" b="0" i="1">
                <a:solidFill>
                  <a:srgbClr val="FF0000"/>
                </a:solidFill>
                <a:latin typeface="Arial" charset="0"/>
              </a:rPr>
              <a:t>Ref.: Microsoft’s “OnNow Power Management Architecture for Applications”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OnNow Architecture</a:t>
            </a:r>
          </a:p>
        </p:txBody>
      </p:sp>
      <p:sp>
        <p:nvSpPr>
          <p:cNvPr id="160771" name="Rectangle 3" descr="Rectangle: Click to edit Master text styles&#10;Second level&#10;Third level&#10;Fourth level&#10;Fifth level"/>
          <p:cNvSpPr>
            <a:spLocks noGrp="1" noChangeArrowheads="1"/>
          </p:cNvSpPr>
          <p:nvPr>
            <p:ph type="body" idx="1"/>
          </p:nvPr>
        </p:nvSpPr>
        <p:spPr/>
        <p:txBody>
          <a:bodyPr>
            <a:normAutofit lnSpcReduction="10000"/>
          </a:bodyPr>
          <a:lstStyle/>
          <a:p>
            <a:r>
              <a:rPr lang="en-US"/>
              <a:t>User’s view: system is either on or off</a:t>
            </a:r>
          </a:p>
          <a:p>
            <a:r>
              <a:rPr lang="en-US"/>
              <a:t>Reality: system transitions among a number of “power states” according to OS’s power policy</a:t>
            </a:r>
          </a:p>
          <a:p>
            <a:r>
              <a:rPr lang="en-US"/>
              <a:t>Global power states</a:t>
            </a:r>
          </a:p>
          <a:p>
            <a:pPr lvl="1"/>
            <a:r>
              <a:rPr lang="en-US"/>
              <a:t>working: apps are executing</a:t>
            </a:r>
          </a:p>
          <a:p>
            <a:pPr lvl="1"/>
            <a:r>
              <a:rPr lang="en-US"/>
              <a:t>sleep: software is not executing, &amp; CPU is stopped</a:t>
            </a:r>
          </a:p>
          <a:p>
            <a:pPr lvl="2"/>
            <a:r>
              <a:rPr lang="en-US"/>
              <a:t>OS tracks user’s activities &amp; application execution states to decide when to enter sleep</a:t>
            </a:r>
            <a:br>
              <a:rPr lang="en-US"/>
            </a:br>
            <a:r>
              <a:rPr lang="en-US"/>
              <a:t>	monitor user input, hints from applications</a:t>
            </a:r>
          </a:p>
          <a:p>
            <a:pPr lvl="2"/>
            <a:r>
              <a:rPr lang="en-US"/>
              <a:t>wake-up is time-based or device-based</a:t>
            </a:r>
          </a:p>
          <a:p>
            <a:pPr lvl="1"/>
            <a:r>
              <a:rPr lang="en-US"/>
              <a:t>off: system has shutdown and must reboot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OnNow Architecture (contd.)</a:t>
            </a:r>
          </a:p>
        </p:txBody>
      </p:sp>
      <p:sp>
        <p:nvSpPr>
          <p:cNvPr id="161795" name="Rectangle 3" descr="Rectangle: Click to edit Master text styles&#10;Second level&#10;Third level&#10;Fourth level&#10;Fifth level"/>
          <p:cNvSpPr>
            <a:spLocks noGrp="1" noChangeArrowheads="1"/>
          </p:cNvSpPr>
          <p:nvPr>
            <p:ph type="body" idx="1"/>
          </p:nvPr>
        </p:nvSpPr>
        <p:spPr>
          <a:xfrm>
            <a:off x="468313" y="5559425"/>
            <a:ext cx="8226425" cy="546100"/>
          </a:xfrm>
        </p:spPr>
        <p:txBody>
          <a:bodyPr/>
          <a:lstStyle/>
          <a:p>
            <a:pPr algn="ctr">
              <a:buFont typeface="Wingdings" pitchFamily="2" charset="2"/>
              <a:buNone/>
            </a:pPr>
            <a:r>
              <a:rPr lang="en-US" sz="2400">
                <a:solidFill>
                  <a:srgbClr val="FF0000"/>
                </a:solidFill>
              </a:rPr>
              <a:t>OnNow Global Power States</a:t>
            </a:r>
          </a:p>
        </p:txBody>
      </p:sp>
      <p:sp>
        <p:nvSpPr>
          <p:cNvPr id="161796" name="Rectangle 4"/>
          <p:cNvSpPr>
            <a:spLocks noChangeArrowheads="1"/>
          </p:cNvSpPr>
          <p:nvPr/>
        </p:nvSpPr>
        <p:spPr bwMode="auto">
          <a:xfrm>
            <a:off x="2897188" y="1892300"/>
            <a:ext cx="4144962" cy="912813"/>
          </a:xfrm>
          <a:prstGeom prst="rect">
            <a:avLst/>
          </a:prstGeom>
          <a:solidFill>
            <a:schemeClr val="accent1"/>
          </a:solidFill>
          <a:ln w="9525">
            <a:solidFill>
              <a:schemeClr val="bg2"/>
            </a:solidFill>
            <a:miter lim="800000"/>
            <a:headEnd/>
            <a:tailEnd/>
          </a:ln>
          <a:effectLst/>
        </p:spPr>
        <p:txBody>
          <a:bodyPr wrap="none" anchor="ctr"/>
          <a:lstStyle/>
          <a:p>
            <a:r>
              <a:rPr lang="en-US" b="0">
                <a:solidFill>
                  <a:schemeClr val="bg2"/>
                </a:solidFill>
                <a:latin typeface="Arial" charset="0"/>
              </a:rPr>
              <a:t>Full on</a:t>
            </a:r>
          </a:p>
        </p:txBody>
      </p:sp>
      <p:sp>
        <p:nvSpPr>
          <p:cNvPr id="161797" name="Rectangle 5"/>
          <p:cNvSpPr>
            <a:spLocks noChangeArrowheads="1"/>
          </p:cNvSpPr>
          <p:nvPr/>
        </p:nvSpPr>
        <p:spPr bwMode="auto">
          <a:xfrm>
            <a:off x="2901950" y="3186113"/>
            <a:ext cx="4144963" cy="912812"/>
          </a:xfrm>
          <a:prstGeom prst="rect">
            <a:avLst/>
          </a:prstGeom>
          <a:solidFill>
            <a:schemeClr val="accent1"/>
          </a:solidFill>
          <a:ln w="9525">
            <a:solidFill>
              <a:schemeClr val="bg2"/>
            </a:solidFill>
            <a:miter lim="800000"/>
            <a:headEnd/>
            <a:tailEnd/>
          </a:ln>
          <a:effectLst/>
        </p:spPr>
        <p:txBody>
          <a:bodyPr wrap="none" anchor="ctr"/>
          <a:lstStyle/>
          <a:p>
            <a:r>
              <a:rPr lang="en-US" b="0">
                <a:solidFill>
                  <a:schemeClr val="bg2"/>
                </a:solidFill>
                <a:latin typeface="Arial" charset="0"/>
              </a:rPr>
              <a:t>Appears</a:t>
            </a:r>
            <a:br>
              <a:rPr lang="en-US" b="0">
                <a:solidFill>
                  <a:schemeClr val="bg2"/>
                </a:solidFill>
                <a:latin typeface="Arial" charset="0"/>
              </a:rPr>
            </a:br>
            <a:r>
              <a:rPr lang="en-US" b="0">
                <a:solidFill>
                  <a:schemeClr val="bg2"/>
                </a:solidFill>
                <a:latin typeface="Arial" charset="0"/>
              </a:rPr>
              <a:t>Off</a:t>
            </a:r>
          </a:p>
        </p:txBody>
      </p:sp>
      <p:sp>
        <p:nvSpPr>
          <p:cNvPr id="161798" name="Rectangle 6"/>
          <p:cNvSpPr>
            <a:spLocks noChangeArrowheads="1"/>
          </p:cNvSpPr>
          <p:nvPr/>
        </p:nvSpPr>
        <p:spPr bwMode="auto">
          <a:xfrm>
            <a:off x="2906713" y="4452938"/>
            <a:ext cx="4144962" cy="912812"/>
          </a:xfrm>
          <a:prstGeom prst="rect">
            <a:avLst/>
          </a:prstGeom>
          <a:solidFill>
            <a:schemeClr val="accent1"/>
          </a:solidFill>
          <a:ln w="9525">
            <a:solidFill>
              <a:schemeClr val="bg2"/>
            </a:solidFill>
            <a:miter lim="800000"/>
            <a:headEnd/>
            <a:tailEnd/>
          </a:ln>
          <a:effectLst/>
        </p:spPr>
        <p:txBody>
          <a:bodyPr wrap="none" anchor="ctr"/>
          <a:lstStyle/>
          <a:p>
            <a:r>
              <a:rPr lang="en-US" b="0">
                <a:solidFill>
                  <a:schemeClr val="bg2"/>
                </a:solidFill>
                <a:latin typeface="Arial" charset="0"/>
              </a:rPr>
              <a:t>Soft</a:t>
            </a:r>
            <a:br>
              <a:rPr lang="en-US" b="0">
                <a:solidFill>
                  <a:schemeClr val="bg2"/>
                </a:solidFill>
                <a:latin typeface="Arial" charset="0"/>
              </a:rPr>
            </a:br>
            <a:r>
              <a:rPr lang="en-US" b="0">
                <a:solidFill>
                  <a:schemeClr val="bg2"/>
                </a:solidFill>
                <a:latin typeface="Arial" charset="0"/>
              </a:rPr>
              <a:t>Off</a:t>
            </a:r>
          </a:p>
        </p:txBody>
      </p:sp>
      <p:sp>
        <p:nvSpPr>
          <p:cNvPr id="161799" name="Freeform 7"/>
          <p:cNvSpPr>
            <a:spLocks/>
          </p:cNvSpPr>
          <p:nvPr/>
        </p:nvSpPr>
        <p:spPr bwMode="auto">
          <a:xfrm>
            <a:off x="7042150" y="2508250"/>
            <a:ext cx="349250" cy="2362200"/>
          </a:xfrm>
          <a:custGeom>
            <a:avLst/>
            <a:gdLst/>
            <a:ahLst/>
            <a:cxnLst>
              <a:cxn ang="0">
                <a:pos x="0" y="0"/>
              </a:cxn>
              <a:cxn ang="0">
                <a:pos x="220" y="0"/>
              </a:cxn>
              <a:cxn ang="0">
                <a:pos x="220" y="1488"/>
              </a:cxn>
              <a:cxn ang="0">
                <a:pos x="17" y="1488"/>
              </a:cxn>
            </a:cxnLst>
            <a:rect l="0" t="0" r="r" b="b"/>
            <a:pathLst>
              <a:path w="220" h="1488">
                <a:moveTo>
                  <a:pt x="0" y="0"/>
                </a:moveTo>
                <a:lnTo>
                  <a:pt x="220" y="0"/>
                </a:lnTo>
                <a:lnTo>
                  <a:pt x="220" y="1488"/>
                </a:lnTo>
                <a:lnTo>
                  <a:pt x="17" y="1488"/>
                </a:lnTo>
              </a:path>
            </a:pathLst>
          </a:custGeom>
          <a:noFill/>
          <a:ln w="28575" cap="flat" cmpd="sng">
            <a:solidFill>
              <a:schemeClr val="bg2"/>
            </a:solidFill>
            <a:prstDash val="sysDot"/>
            <a:round/>
            <a:headEnd type="triangle" w="med" len="med"/>
            <a:tailEnd type="triangle" w="med" len="med"/>
          </a:ln>
          <a:effectLst/>
        </p:spPr>
        <p:txBody>
          <a:bodyPr wrap="none" anchor="ctr"/>
          <a:lstStyle/>
          <a:p>
            <a:endParaRPr lang="zh-CN" altLang="en-US"/>
          </a:p>
        </p:txBody>
      </p:sp>
      <p:sp>
        <p:nvSpPr>
          <p:cNvPr id="161800" name="Text Box 8"/>
          <p:cNvSpPr txBox="1">
            <a:spLocks noChangeArrowheads="1"/>
          </p:cNvSpPr>
          <p:nvPr/>
        </p:nvSpPr>
        <p:spPr bwMode="auto">
          <a:xfrm>
            <a:off x="4406900" y="4786313"/>
            <a:ext cx="2411413" cy="304800"/>
          </a:xfrm>
          <a:prstGeom prst="rect">
            <a:avLst/>
          </a:prstGeom>
          <a:noFill/>
          <a:ln w="9525">
            <a:noFill/>
            <a:miter lim="800000"/>
            <a:headEnd/>
            <a:tailEnd/>
          </a:ln>
          <a:effectLst/>
        </p:spPr>
        <p:txBody>
          <a:bodyPr wrap="none">
            <a:spAutoFit/>
          </a:bodyPr>
          <a:lstStyle/>
          <a:p>
            <a:pPr algn="ctr"/>
            <a:r>
              <a:rPr lang="en-US" sz="1400" b="0">
                <a:solidFill>
                  <a:schemeClr val="bg2"/>
                </a:solidFill>
                <a:latin typeface="Arial" charset="0"/>
              </a:rPr>
              <a:t>Able to turn on electronically</a:t>
            </a:r>
          </a:p>
        </p:txBody>
      </p:sp>
      <p:sp>
        <p:nvSpPr>
          <p:cNvPr id="161801" name="Text Box 9"/>
          <p:cNvSpPr txBox="1">
            <a:spLocks noChangeArrowheads="1"/>
          </p:cNvSpPr>
          <p:nvPr/>
        </p:nvSpPr>
        <p:spPr bwMode="auto">
          <a:xfrm>
            <a:off x="4443413" y="3302000"/>
            <a:ext cx="2608262" cy="730250"/>
          </a:xfrm>
          <a:prstGeom prst="rect">
            <a:avLst/>
          </a:prstGeom>
          <a:noFill/>
          <a:ln w="9525">
            <a:noFill/>
            <a:miter lim="800000"/>
            <a:headEnd/>
            <a:tailEnd/>
          </a:ln>
          <a:effectLst/>
        </p:spPr>
        <p:txBody>
          <a:bodyPr wrap="none">
            <a:spAutoFit/>
          </a:bodyPr>
          <a:lstStyle/>
          <a:p>
            <a:pPr algn="ctr"/>
            <a:r>
              <a:rPr lang="en-US" sz="1400" b="0">
                <a:solidFill>
                  <a:schemeClr val="bg2"/>
                </a:solidFill>
                <a:latin typeface="Arial" charset="0"/>
              </a:rPr>
              <a:t>Processor stopped; devices off</a:t>
            </a:r>
          </a:p>
          <a:p>
            <a:pPr algn="ctr"/>
            <a:r>
              <a:rPr lang="en-US" sz="1400" b="0">
                <a:solidFill>
                  <a:schemeClr val="bg2"/>
                </a:solidFill>
                <a:latin typeface="Arial" charset="0"/>
              </a:rPr>
              <a:t>Wake-up events enabled</a:t>
            </a:r>
          </a:p>
          <a:p>
            <a:pPr algn="ctr"/>
            <a:r>
              <a:rPr lang="en-US" sz="1400" b="0">
                <a:solidFill>
                  <a:schemeClr val="bg2"/>
                </a:solidFill>
                <a:latin typeface="Arial" charset="0"/>
              </a:rPr>
              <a:t>Timed wake-up enabled</a:t>
            </a:r>
          </a:p>
        </p:txBody>
      </p:sp>
      <p:sp>
        <p:nvSpPr>
          <p:cNvPr id="161802" name="Text Box 10"/>
          <p:cNvSpPr txBox="1">
            <a:spLocks noChangeArrowheads="1"/>
          </p:cNvSpPr>
          <p:nvPr/>
        </p:nvSpPr>
        <p:spPr bwMode="auto">
          <a:xfrm>
            <a:off x="4435475" y="1978025"/>
            <a:ext cx="2430463" cy="730250"/>
          </a:xfrm>
          <a:prstGeom prst="rect">
            <a:avLst/>
          </a:prstGeom>
          <a:noFill/>
          <a:ln w="9525">
            <a:noFill/>
            <a:miter lim="800000"/>
            <a:headEnd/>
            <a:tailEnd/>
          </a:ln>
          <a:effectLst/>
        </p:spPr>
        <p:txBody>
          <a:bodyPr wrap="none">
            <a:spAutoFit/>
          </a:bodyPr>
          <a:lstStyle/>
          <a:p>
            <a:pPr algn="ctr"/>
            <a:r>
              <a:rPr lang="en-US" sz="1400" b="0">
                <a:solidFill>
                  <a:schemeClr val="bg2"/>
                </a:solidFill>
                <a:latin typeface="Arial" charset="0"/>
              </a:rPr>
              <a:t>Device and processor power</a:t>
            </a:r>
          </a:p>
          <a:p>
            <a:pPr algn="ctr"/>
            <a:r>
              <a:rPr lang="en-US" sz="1400" b="0">
                <a:solidFill>
                  <a:schemeClr val="bg2"/>
                </a:solidFill>
                <a:latin typeface="Arial" charset="0"/>
              </a:rPr>
              <a:t>conservation occurring</a:t>
            </a:r>
          </a:p>
          <a:p>
            <a:pPr algn="ctr"/>
            <a:r>
              <a:rPr lang="en-US" sz="1400" b="0">
                <a:solidFill>
                  <a:schemeClr val="bg2"/>
                </a:solidFill>
                <a:latin typeface="Arial" charset="0"/>
              </a:rPr>
              <a:t>according to system usage</a:t>
            </a:r>
          </a:p>
        </p:txBody>
      </p:sp>
      <p:sp>
        <p:nvSpPr>
          <p:cNvPr id="161803" name="Text Box 11"/>
          <p:cNvSpPr txBox="1">
            <a:spLocks noChangeArrowheads="1"/>
          </p:cNvSpPr>
          <p:nvPr/>
        </p:nvSpPr>
        <p:spPr bwMode="auto">
          <a:xfrm>
            <a:off x="1444625" y="2139950"/>
            <a:ext cx="1303338" cy="457200"/>
          </a:xfrm>
          <a:prstGeom prst="rect">
            <a:avLst/>
          </a:prstGeom>
          <a:noFill/>
          <a:ln w="9525">
            <a:noFill/>
            <a:miter lim="800000"/>
            <a:headEnd/>
            <a:tailEnd/>
          </a:ln>
          <a:effectLst/>
        </p:spPr>
        <p:txBody>
          <a:bodyPr wrap="none">
            <a:spAutoFit/>
          </a:bodyPr>
          <a:lstStyle/>
          <a:p>
            <a:pPr algn="ctr"/>
            <a:r>
              <a:rPr lang="en-US" b="0">
                <a:solidFill>
                  <a:srgbClr val="003399"/>
                </a:solidFill>
                <a:latin typeface="Arial" charset="0"/>
              </a:rPr>
              <a:t>Working</a:t>
            </a:r>
          </a:p>
        </p:txBody>
      </p:sp>
      <p:sp>
        <p:nvSpPr>
          <p:cNvPr id="161804" name="Text Box 12"/>
          <p:cNvSpPr txBox="1">
            <a:spLocks noChangeArrowheads="1"/>
          </p:cNvSpPr>
          <p:nvPr/>
        </p:nvSpPr>
        <p:spPr bwMode="auto">
          <a:xfrm>
            <a:off x="1406525" y="3460750"/>
            <a:ext cx="1373188" cy="457200"/>
          </a:xfrm>
          <a:prstGeom prst="rect">
            <a:avLst/>
          </a:prstGeom>
          <a:noFill/>
          <a:ln w="9525">
            <a:noFill/>
            <a:miter lim="800000"/>
            <a:headEnd/>
            <a:tailEnd/>
          </a:ln>
          <a:effectLst/>
        </p:spPr>
        <p:txBody>
          <a:bodyPr wrap="none">
            <a:spAutoFit/>
          </a:bodyPr>
          <a:lstStyle/>
          <a:p>
            <a:pPr algn="ctr"/>
            <a:r>
              <a:rPr lang="en-US" b="0">
                <a:solidFill>
                  <a:srgbClr val="003399"/>
                </a:solidFill>
                <a:latin typeface="Arial" charset="0"/>
              </a:rPr>
              <a:t>Sleeping</a:t>
            </a:r>
          </a:p>
        </p:txBody>
      </p:sp>
      <p:sp>
        <p:nvSpPr>
          <p:cNvPr id="161805" name="Text Box 13"/>
          <p:cNvSpPr txBox="1">
            <a:spLocks noChangeArrowheads="1"/>
          </p:cNvSpPr>
          <p:nvPr/>
        </p:nvSpPr>
        <p:spPr bwMode="auto">
          <a:xfrm>
            <a:off x="1858963" y="4672013"/>
            <a:ext cx="588962" cy="457200"/>
          </a:xfrm>
          <a:prstGeom prst="rect">
            <a:avLst/>
          </a:prstGeom>
          <a:noFill/>
          <a:ln w="9525">
            <a:noFill/>
            <a:miter lim="800000"/>
            <a:headEnd/>
            <a:tailEnd/>
          </a:ln>
          <a:effectLst/>
        </p:spPr>
        <p:txBody>
          <a:bodyPr wrap="none">
            <a:spAutoFit/>
          </a:bodyPr>
          <a:lstStyle/>
          <a:p>
            <a:pPr algn="ctr"/>
            <a:r>
              <a:rPr lang="en-US" b="0">
                <a:solidFill>
                  <a:srgbClr val="003399"/>
                </a:solidFill>
                <a:latin typeface="Arial" charset="0"/>
              </a:rPr>
              <a:t>Off</a:t>
            </a:r>
          </a:p>
        </p:txBody>
      </p:sp>
      <p:sp>
        <p:nvSpPr>
          <p:cNvPr id="161806" name="Text Box 14"/>
          <p:cNvSpPr txBox="1">
            <a:spLocks noChangeArrowheads="1"/>
          </p:cNvSpPr>
          <p:nvPr/>
        </p:nvSpPr>
        <p:spPr bwMode="auto">
          <a:xfrm>
            <a:off x="7443788" y="4638675"/>
            <a:ext cx="1357312" cy="336550"/>
          </a:xfrm>
          <a:prstGeom prst="rect">
            <a:avLst/>
          </a:prstGeom>
          <a:noFill/>
          <a:ln w="9525">
            <a:noFill/>
            <a:miter lim="800000"/>
            <a:headEnd/>
            <a:tailEnd/>
          </a:ln>
          <a:effectLst/>
        </p:spPr>
        <p:txBody>
          <a:bodyPr wrap="none">
            <a:spAutoFit/>
          </a:bodyPr>
          <a:lstStyle/>
          <a:p>
            <a:pPr algn="ctr"/>
            <a:r>
              <a:rPr lang="en-US" sz="1600" b="0">
                <a:latin typeface="Arial" charset="0"/>
              </a:rPr>
              <a:t>power switch</a:t>
            </a:r>
          </a:p>
        </p:txBody>
      </p:sp>
      <p:sp>
        <p:nvSpPr>
          <p:cNvPr id="161807" name="Line 15"/>
          <p:cNvSpPr>
            <a:spLocks noChangeShapeType="1"/>
          </p:cNvSpPr>
          <p:nvPr/>
        </p:nvSpPr>
        <p:spPr bwMode="auto">
          <a:xfrm>
            <a:off x="3768725" y="2817813"/>
            <a:ext cx="0" cy="347662"/>
          </a:xfrm>
          <a:prstGeom prst="line">
            <a:avLst/>
          </a:prstGeom>
          <a:noFill/>
          <a:ln w="9525">
            <a:solidFill>
              <a:schemeClr val="bg2"/>
            </a:solidFill>
            <a:round/>
            <a:headEnd type="triangle" w="med" len="med"/>
            <a:tailEnd type="triangle" w="med" len="med"/>
          </a:ln>
          <a:effectLst/>
        </p:spPr>
        <p:txBody>
          <a:bodyPr wrap="none" anchor="ctr"/>
          <a:lstStyle/>
          <a:p>
            <a:endParaRPr lang="zh-CN" altLang="en-US"/>
          </a:p>
        </p:txBody>
      </p:sp>
      <p:sp>
        <p:nvSpPr>
          <p:cNvPr id="161808" name="Line 16"/>
          <p:cNvSpPr>
            <a:spLocks noChangeShapeType="1"/>
          </p:cNvSpPr>
          <p:nvPr/>
        </p:nvSpPr>
        <p:spPr bwMode="auto">
          <a:xfrm flipV="1">
            <a:off x="4937125" y="2803525"/>
            <a:ext cx="0" cy="376238"/>
          </a:xfrm>
          <a:prstGeom prst="line">
            <a:avLst/>
          </a:prstGeom>
          <a:noFill/>
          <a:ln w="9525">
            <a:solidFill>
              <a:schemeClr val="bg2"/>
            </a:solidFill>
            <a:round/>
            <a:headEnd/>
            <a:tailEnd type="triangle" w="med" len="med"/>
          </a:ln>
          <a:effectLst/>
        </p:spPr>
        <p:txBody>
          <a:bodyPr wrap="none" anchor="ctr"/>
          <a:lstStyle/>
          <a:p>
            <a:endParaRPr lang="zh-CN" altLang="en-US"/>
          </a:p>
        </p:txBody>
      </p:sp>
      <p:sp>
        <p:nvSpPr>
          <p:cNvPr id="161809" name="Line 17"/>
          <p:cNvSpPr>
            <a:spLocks noChangeShapeType="1"/>
          </p:cNvSpPr>
          <p:nvPr/>
        </p:nvSpPr>
        <p:spPr bwMode="auto">
          <a:xfrm>
            <a:off x="6424613" y="2803525"/>
            <a:ext cx="0" cy="376238"/>
          </a:xfrm>
          <a:prstGeom prst="line">
            <a:avLst/>
          </a:prstGeom>
          <a:noFill/>
          <a:ln w="9525">
            <a:solidFill>
              <a:schemeClr val="bg2"/>
            </a:solidFill>
            <a:round/>
            <a:headEnd/>
            <a:tailEnd type="triangle" w="med" len="med"/>
          </a:ln>
          <a:effectLst/>
        </p:spPr>
        <p:txBody>
          <a:bodyPr wrap="none" anchor="ctr"/>
          <a:lstStyle/>
          <a:p>
            <a:endParaRPr lang="zh-CN" altLang="en-US"/>
          </a:p>
        </p:txBody>
      </p:sp>
      <p:sp>
        <p:nvSpPr>
          <p:cNvPr id="161810" name="Text Box 18"/>
          <p:cNvSpPr txBox="1">
            <a:spLocks noChangeArrowheads="1"/>
          </p:cNvSpPr>
          <p:nvPr/>
        </p:nvSpPr>
        <p:spPr bwMode="auto">
          <a:xfrm>
            <a:off x="2378075" y="2820988"/>
            <a:ext cx="1357313" cy="336550"/>
          </a:xfrm>
          <a:prstGeom prst="rect">
            <a:avLst/>
          </a:prstGeom>
          <a:noFill/>
          <a:ln w="9525">
            <a:noFill/>
            <a:miter lim="800000"/>
            <a:headEnd/>
            <a:tailEnd/>
          </a:ln>
          <a:effectLst/>
        </p:spPr>
        <p:txBody>
          <a:bodyPr wrap="none">
            <a:spAutoFit/>
          </a:bodyPr>
          <a:lstStyle/>
          <a:p>
            <a:pPr algn="ctr"/>
            <a:r>
              <a:rPr lang="en-US" sz="1600" b="0">
                <a:latin typeface="Arial" charset="0"/>
              </a:rPr>
              <a:t>power switch</a:t>
            </a:r>
          </a:p>
        </p:txBody>
      </p:sp>
      <p:sp>
        <p:nvSpPr>
          <p:cNvPr id="161811" name="Text Box 19"/>
          <p:cNvSpPr txBox="1">
            <a:spLocks noChangeArrowheads="1"/>
          </p:cNvSpPr>
          <p:nvPr/>
        </p:nvSpPr>
        <p:spPr bwMode="auto">
          <a:xfrm>
            <a:off x="4019550" y="2852738"/>
            <a:ext cx="950913" cy="336550"/>
          </a:xfrm>
          <a:prstGeom prst="rect">
            <a:avLst/>
          </a:prstGeom>
          <a:noFill/>
          <a:ln w="9525">
            <a:noFill/>
            <a:miter lim="800000"/>
            <a:headEnd/>
            <a:tailEnd/>
          </a:ln>
          <a:effectLst/>
        </p:spPr>
        <p:txBody>
          <a:bodyPr wrap="none">
            <a:spAutoFit/>
          </a:bodyPr>
          <a:lstStyle/>
          <a:p>
            <a:pPr algn="ctr"/>
            <a:r>
              <a:rPr lang="en-US" sz="1600" b="0">
                <a:latin typeface="Arial" charset="0"/>
              </a:rPr>
              <a:t>wake-up</a:t>
            </a:r>
          </a:p>
        </p:txBody>
      </p:sp>
      <p:sp>
        <p:nvSpPr>
          <p:cNvPr id="161812" name="Text Box 20"/>
          <p:cNvSpPr txBox="1">
            <a:spLocks noChangeArrowheads="1"/>
          </p:cNvSpPr>
          <p:nvPr/>
        </p:nvSpPr>
        <p:spPr bwMode="auto">
          <a:xfrm>
            <a:off x="5888038" y="2830513"/>
            <a:ext cx="498475" cy="336550"/>
          </a:xfrm>
          <a:prstGeom prst="rect">
            <a:avLst/>
          </a:prstGeom>
          <a:noFill/>
          <a:ln w="9525">
            <a:noFill/>
            <a:miter lim="800000"/>
            <a:headEnd/>
            <a:tailEnd/>
          </a:ln>
          <a:effectLst/>
        </p:spPr>
        <p:txBody>
          <a:bodyPr wrap="none">
            <a:spAutoFit/>
          </a:bodyPr>
          <a:lstStyle/>
          <a:p>
            <a:pPr algn="ctr"/>
            <a:r>
              <a:rPr lang="en-US" sz="1600" b="0">
                <a:latin typeface="Arial" charset="0"/>
              </a:rPr>
              <a:t>idle</a:t>
            </a:r>
          </a:p>
        </p:txBody>
      </p:sp>
      <p:sp>
        <p:nvSpPr>
          <p:cNvPr id="161813" name="Text Box 21"/>
          <p:cNvSpPr txBox="1">
            <a:spLocks noChangeArrowheads="1"/>
          </p:cNvSpPr>
          <p:nvPr/>
        </p:nvSpPr>
        <p:spPr bwMode="auto">
          <a:xfrm>
            <a:off x="1936750" y="6519863"/>
            <a:ext cx="6973888" cy="336550"/>
          </a:xfrm>
          <a:prstGeom prst="rect">
            <a:avLst/>
          </a:prstGeom>
          <a:noFill/>
          <a:ln w="9525">
            <a:noFill/>
            <a:miter lim="800000"/>
            <a:headEnd/>
            <a:tailEnd/>
          </a:ln>
          <a:effectLst/>
        </p:spPr>
        <p:txBody>
          <a:bodyPr wrap="none">
            <a:spAutoFit/>
          </a:bodyPr>
          <a:lstStyle/>
          <a:p>
            <a:pPr algn="ctr"/>
            <a:r>
              <a:rPr lang="en-US" sz="1600" b="0" i="1">
                <a:solidFill>
                  <a:srgbClr val="FF0000"/>
                </a:solidFill>
                <a:latin typeface="Arial" charset="0"/>
              </a:rPr>
              <a:t>Ref.: Microsoft’s “OnNow Power Management Architecture for Applications”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OnNow Architecture (contd.)</a:t>
            </a:r>
          </a:p>
        </p:txBody>
      </p:sp>
      <p:sp>
        <p:nvSpPr>
          <p:cNvPr id="162819" name="Rectangle 3" descr="Rectangle: Click to edit Master text styles&#10;Second level&#10;Third level&#10;Fourth level&#10;Fifth level"/>
          <p:cNvSpPr>
            <a:spLocks noGrp="1" noChangeArrowheads="1"/>
          </p:cNvSpPr>
          <p:nvPr>
            <p:ph type="body" idx="1"/>
          </p:nvPr>
        </p:nvSpPr>
        <p:spPr/>
        <p:txBody>
          <a:bodyPr>
            <a:normAutofit fontScale="92500" lnSpcReduction="10000"/>
          </a:bodyPr>
          <a:lstStyle/>
          <a:p>
            <a:r>
              <a:rPr lang="en-US"/>
              <a:t>Power states for individual devices</a:t>
            </a:r>
          </a:p>
          <a:p>
            <a:pPr lvl="1"/>
            <a:r>
              <a:rPr lang="en-US"/>
              <a:t>managed by device drivers while system is “working”</a:t>
            </a:r>
          </a:p>
          <a:p>
            <a:pPr lvl="2"/>
            <a:r>
              <a:rPr lang="en-US"/>
              <a:t>function of application needs, device capabilities, and OS information</a:t>
            </a:r>
          </a:p>
          <a:p>
            <a:pPr lvl="1"/>
            <a:r>
              <a:rPr lang="en-US"/>
              <a:t>e.g. shutdown serial port if not in use</a:t>
            </a:r>
          </a:p>
          <a:p>
            <a:r>
              <a:rPr lang="en-US"/>
              <a:t>Power states for CPU</a:t>
            </a:r>
          </a:p>
          <a:p>
            <a:pPr lvl="1"/>
            <a:r>
              <a:rPr lang="en-US"/>
              <a:t>OS transitions CPU between its various low-power states based on CPU usage</a:t>
            </a:r>
          </a:p>
          <a:p>
            <a:pPr lvl="2"/>
            <a:r>
              <a:rPr lang="en-US"/>
              <a:t>function of power source, processing time, user preferences etc.</a:t>
            </a:r>
          </a:p>
          <a:p>
            <a:r>
              <a:rPr lang="en-US"/>
              <a:t>API mechanisms</a:t>
            </a:r>
          </a:p>
          <a:p>
            <a:pPr lvl="1"/>
            <a:r>
              <a:rPr lang="en-US"/>
              <a:t>for apps to learn about power events &amp; status from OS</a:t>
            </a:r>
          </a:p>
          <a:p>
            <a:pPr lvl="1"/>
            <a:r>
              <a:rPr lang="en-US"/>
              <a:t>for apps to tell their requirements to the OS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Leakage vs. Dynamic</a:t>
            </a:r>
            <a:endParaRPr lang="zh-CN" altLang="en-US" dirty="0"/>
          </a:p>
        </p:txBody>
      </p:sp>
      <p:sp>
        <p:nvSpPr>
          <p:cNvPr id="3" name="内容占位符 2"/>
          <p:cNvSpPr>
            <a:spLocks noGrp="1"/>
          </p:cNvSpPr>
          <p:nvPr>
            <p:ph idx="1"/>
          </p:nvPr>
        </p:nvSpPr>
        <p:spPr/>
        <p:txBody>
          <a:bodyPr>
            <a:normAutofit/>
          </a:bodyPr>
          <a:lstStyle/>
          <a:p>
            <a:r>
              <a:rPr lang="en-US" altLang="zh-CN" dirty="0" smtClean="0"/>
              <a:t>Leakage power (static power) is consumed even if the circuit is idle (standby mode). The only way to avoid it is to turn off the CPU.</a:t>
            </a:r>
          </a:p>
          <a:p>
            <a:r>
              <a:rPr lang="en-US" altLang="zh-CN" dirty="0" smtClean="0"/>
              <a:t>Short circuit power is around 10% of total power.</a:t>
            </a:r>
          </a:p>
          <a:p>
            <a:r>
              <a:rPr lang="en-US" altLang="zh-CN" dirty="0" smtClean="0"/>
              <a:t>Switching power is still the main source of power consumption.</a:t>
            </a:r>
          </a:p>
          <a:p>
            <a:pPr lvl="1"/>
            <a:r>
              <a:rPr lang="en-US" altLang="zh-CN" dirty="0" smtClean="0"/>
              <a:t>In the past, Leakage power was considered negligible compared to dynamic power.</a:t>
            </a:r>
          </a:p>
          <a:p>
            <a:pPr lvl="1"/>
            <a:r>
              <a:rPr lang="en-US" altLang="zh-CN" dirty="0" smtClean="0"/>
              <a:t>Today, Leakage power is </a:t>
            </a:r>
            <a:r>
              <a:rPr lang="en-US" altLang="zh-CN" dirty="0" smtClean="0"/>
              <a:t>approaching or exceeding size </a:t>
            </a:r>
            <a:r>
              <a:rPr lang="en-US" altLang="zh-CN" dirty="0" smtClean="0"/>
              <a:t>of dynamic power</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Power vs. Energy</a:t>
            </a:r>
            <a:endParaRPr lang="zh-CN" altLang="en-US" dirty="0"/>
          </a:p>
        </p:txBody>
      </p:sp>
      <p:sp>
        <p:nvSpPr>
          <p:cNvPr id="3" name="内容占位符 2"/>
          <p:cNvSpPr>
            <a:spLocks noGrp="1"/>
          </p:cNvSpPr>
          <p:nvPr>
            <p:ph idx="1"/>
          </p:nvPr>
        </p:nvSpPr>
        <p:spPr>
          <a:xfrm>
            <a:off x="230736" y="1350236"/>
            <a:ext cx="8665436" cy="1106637"/>
          </a:xfrm>
        </p:spPr>
        <p:txBody>
          <a:bodyPr/>
          <a:lstStyle/>
          <a:p>
            <a:r>
              <a:rPr lang="en-US" altLang="zh-CN" dirty="0" smtClean="0"/>
              <a:t>When we only consider dynamic switching power:</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a:t>
            </a:fld>
            <a:endParaRPr lang="en-US"/>
          </a:p>
        </p:txBody>
      </p:sp>
      <p:pic>
        <p:nvPicPr>
          <p:cNvPr id="2050" name="Picture 2"/>
          <p:cNvPicPr>
            <a:picLocks noChangeAspect="1" noChangeArrowheads="1"/>
          </p:cNvPicPr>
          <p:nvPr/>
        </p:nvPicPr>
        <p:blipFill>
          <a:blip r:embed="rId2"/>
          <a:srcRect/>
          <a:stretch>
            <a:fillRect/>
          </a:stretch>
        </p:blipFill>
        <p:spPr bwMode="auto">
          <a:xfrm>
            <a:off x="1914814" y="2012526"/>
            <a:ext cx="5707359" cy="2263919"/>
          </a:xfrm>
          <a:prstGeom prst="rect">
            <a:avLst/>
          </a:prstGeom>
          <a:noFill/>
          <a:ln w="9525">
            <a:noFill/>
            <a:miter lim="800000"/>
            <a:headEnd/>
            <a:tailEnd/>
          </a:ln>
          <a:effectLst/>
        </p:spPr>
      </p:pic>
      <p:sp>
        <p:nvSpPr>
          <p:cNvPr id="8" name="内容占位符 2"/>
          <p:cNvSpPr txBox="1">
            <a:spLocks/>
          </p:cNvSpPr>
          <p:nvPr/>
        </p:nvSpPr>
        <p:spPr>
          <a:xfrm>
            <a:off x="284608" y="4230255"/>
            <a:ext cx="8665436" cy="2419927"/>
          </a:xfrm>
          <a:prstGeom prst="rect">
            <a:avLst/>
          </a:prstGeom>
        </p:spPr>
        <p:txBody>
          <a:bodyPr vert="horz" lIns="91440" tIns="45720" rIns="91440" bIns="45720" rtlCol="0">
            <a:normAutofit fontScale="85000" lnSpcReduction="1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N</a:t>
            </a:r>
            <a:r>
              <a:rPr kumimoji="0" lang="en-US" altLang="zh-CN" sz="3200" b="0" i="0" u="none" strike="noStrike" kern="1200" cap="none" spc="0" normalizeH="0" baseline="-25000" noProof="0" dirty="0" smtClean="0">
                <a:ln>
                  <a:noFill/>
                </a:ln>
                <a:solidFill>
                  <a:schemeClr val="tx1"/>
                </a:solidFill>
                <a:effectLst/>
                <a:uLnTx/>
                <a:uFillTx/>
                <a:latin typeface="+mn-lt"/>
                <a:ea typeface="+mn-ea"/>
                <a:cs typeface="+mn-cs"/>
              </a:rPr>
              <a:t>CY</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=number of CPU cycles to finish running the task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altLang="zh-CN" sz="3200" dirty="0" smtClean="0"/>
              <a:t>Sometimes we are concerned about power consumption:</a:t>
            </a:r>
          </a:p>
          <a:p>
            <a:r>
              <a:rPr lang="en-US" altLang="zh-CN" sz="3200" dirty="0" smtClean="0"/>
              <a:t>	- heath dissipation, cooling:</a:t>
            </a:r>
          </a:p>
          <a:p>
            <a:r>
              <a:rPr lang="en-US" altLang="zh-CN" sz="3200" dirty="0" smtClean="0"/>
              <a:t>	- physical deterioration due to temperature.</a:t>
            </a:r>
          </a:p>
          <a:p>
            <a:r>
              <a:rPr lang="en-US" altLang="zh-CN" sz="3200" dirty="0" smtClean="0"/>
              <a:t>•  Sometimes we want to reduce total energy consumption:</a:t>
            </a:r>
          </a:p>
          <a:p>
            <a:r>
              <a:rPr lang="en-US" altLang="zh-CN" sz="3200" dirty="0" smtClean="0"/>
              <a:t>	- battery life.</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Reducing Power/Energy Consumption</a:t>
            </a:r>
            <a:endParaRPr lang="zh-CN" altLang="en-US" dirty="0"/>
          </a:p>
        </p:txBody>
      </p:sp>
      <p:sp>
        <p:nvSpPr>
          <p:cNvPr id="3" name="内容占位符 2"/>
          <p:cNvSpPr>
            <a:spLocks noGrp="1"/>
          </p:cNvSpPr>
          <p:nvPr>
            <p:ph idx="1"/>
          </p:nvPr>
        </p:nvSpPr>
        <p:spPr/>
        <p:txBody>
          <a:bodyPr/>
          <a:lstStyle/>
          <a:p>
            <a:r>
              <a:rPr lang="en-US" altLang="zh-CN" dirty="0" smtClean="0"/>
              <a:t>The main sources:</a:t>
            </a:r>
          </a:p>
          <a:p>
            <a:pPr lvl="1"/>
            <a:r>
              <a:rPr lang="en-US" altLang="zh-CN" dirty="0" smtClean="0"/>
              <a:t>Reduce supply voltage V</a:t>
            </a:r>
            <a:r>
              <a:rPr lang="en-US" altLang="zh-CN" baseline="-25000" dirty="0" smtClean="0"/>
              <a:t>DD</a:t>
            </a:r>
          </a:p>
          <a:p>
            <a:pPr lvl="1"/>
            <a:r>
              <a:rPr lang="en-US" altLang="zh-CN" dirty="0" smtClean="0"/>
              <a:t>Reduce switching activity N</a:t>
            </a:r>
            <a:r>
              <a:rPr lang="en-US" altLang="zh-CN" baseline="-25000" dirty="0" smtClean="0"/>
              <a:t>SW</a:t>
            </a:r>
          </a:p>
          <a:p>
            <a:pPr lvl="1"/>
            <a:r>
              <a:rPr lang="en-US" altLang="zh-CN" dirty="0" smtClean="0"/>
              <a:t>Reduce capacitance C</a:t>
            </a:r>
          </a:p>
          <a:p>
            <a:pPr lvl="1"/>
            <a:r>
              <a:rPr lang="en-US" altLang="zh-CN" dirty="0" smtClean="0"/>
              <a:t>Reduce number of cycles N</a:t>
            </a:r>
            <a:r>
              <a:rPr lang="en-US" altLang="zh-CN" baseline="-25000" dirty="0" smtClean="0"/>
              <a:t>CY</a:t>
            </a:r>
            <a:r>
              <a:rPr lang="en-US" altLang="zh-CN" dirty="0" smtClean="0"/>
              <a:t>=f*t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Reducing Power/Energy Consumption (Cont’)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Circuit level</a:t>
            </a:r>
          </a:p>
          <a:p>
            <a:pPr lvl="1"/>
            <a:r>
              <a:rPr lang="en-US" altLang="zh-CN" dirty="0" smtClean="0"/>
              <a:t>Transistor sizing</a:t>
            </a:r>
          </a:p>
          <a:p>
            <a:r>
              <a:rPr lang="en-US" altLang="zh-CN" dirty="0" smtClean="0"/>
              <a:t>Logic level</a:t>
            </a:r>
          </a:p>
          <a:p>
            <a:pPr lvl="1"/>
            <a:r>
              <a:rPr lang="en-US" altLang="zh-CN" dirty="0" smtClean="0"/>
              <a:t>Clock gating</a:t>
            </a:r>
          </a:p>
          <a:p>
            <a:r>
              <a:rPr lang="en-US" altLang="zh-CN" dirty="0" smtClean="0"/>
              <a:t>Behavioral level</a:t>
            </a:r>
          </a:p>
          <a:p>
            <a:pPr lvl="1"/>
            <a:r>
              <a:rPr lang="en-US" altLang="zh-CN" dirty="0" smtClean="0"/>
              <a:t>High-level synthesis techniques</a:t>
            </a:r>
          </a:p>
          <a:p>
            <a:r>
              <a:rPr lang="en-US" altLang="zh-CN" dirty="0" smtClean="0"/>
              <a:t>Architecture level</a:t>
            </a:r>
          </a:p>
          <a:p>
            <a:pPr lvl="1"/>
            <a:r>
              <a:rPr lang="en-US" altLang="zh-CN" dirty="0" smtClean="0"/>
              <a:t>Special instruction set, bus segmentation…</a:t>
            </a:r>
          </a:p>
          <a:p>
            <a:r>
              <a:rPr lang="en-US" altLang="zh-CN" dirty="0" smtClean="0"/>
              <a:t>System level</a:t>
            </a:r>
          </a:p>
          <a:p>
            <a:pPr lvl="1"/>
            <a:r>
              <a:rPr lang="en-US" altLang="zh-CN" dirty="0" smtClean="0"/>
              <a:t>Our focus</a:t>
            </a:r>
          </a:p>
          <a:p>
            <a:pPr lvl="1"/>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5/2/2012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793</TotalTime>
  <Words>3522</Words>
  <Application>Microsoft Office PowerPoint</Application>
  <PresentationFormat>全屏显示(4:3)</PresentationFormat>
  <Paragraphs>576</Paragraphs>
  <Slides>53</Slides>
  <Notes>9</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5" baseType="lpstr">
      <vt:lpstr>Template</vt:lpstr>
      <vt:lpstr>Microsoft Office Visio 绘图</vt:lpstr>
      <vt:lpstr>Power Management</vt:lpstr>
      <vt:lpstr>The Case for Power Awareness  </vt:lpstr>
      <vt:lpstr>Where does the Power Go?</vt:lpstr>
      <vt:lpstr>Example: Power Consumption for Compaq’s iPAQ</vt:lpstr>
      <vt:lpstr>Power Consumption in CMOS Devices (CPU)</vt:lpstr>
      <vt:lpstr>Leakage vs. Dynamic</vt:lpstr>
      <vt:lpstr>Power vs. Energy</vt:lpstr>
      <vt:lpstr>Reducing Power/Energy Consumption</vt:lpstr>
      <vt:lpstr>Reducing Power/Energy Consumption (Cont’)</vt:lpstr>
      <vt:lpstr>System-Level PM</vt:lpstr>
      <vt:lpstr>3 Techniques</vt:lpstr>
      <vt:lpstr>幻灯片 12</vt:lpstr>
      <vt:lpstr>Mapping &amp; Scheduling: Static Technique</vt:lpstr>
      <vt:lpstr>Example: minimize total energy</vt:lpstr>
      <vt:lpstr>One Solution</vt:lpstr>
      <vt:lpstr>Another Solution</vt:lpstr>
      <vt:lpstr>2nd Solution is Better</vt:lpstr>
      <vt:lpstr>幻灯片 18</vt:lpstr>
      <vt:lpstr>Recall Switching Energy Consumption</vt:lpstr>
      <vt:lpstr>DVFS-Enabled Processors</vt:lpstr>
      <vt:lpstr>Scheduling w/ DVFS</vt:lpstr>
      <vt:lpstr>Example</vt:lpstr>
      <vt:lpstr>Reduced Voltage &amp; Frequency</vt:lpstr>
      <vt:lpstr>Reduced Voltage &amp; Frequency</vt:lpstr>
      <vt:lpstr>Basic Principle</vt:lpstr>
      <vt:lpstr>Basic Principle Cont’</vt:lpstr>
      <vt:lpstr>幻灯片 27</vt:lpstr>
      <vt:lpstr>Dynamic Power Management (DPM)</vt:lpstr>
      <vt:lpstr>Intel XScale Processor</vt:lpstr>
      <vt:lpstr>DPM</vt:lpstr>
      <vt:lpstr>Basic Concept of DPM </vt:lpstr>
      <vt:lpstr>Basic Concept of DPM Con’t</vt:lpstr>
      <vt:lpstr>PM Policies</vt:lpstr>
      <vt:lpstr>Timeout Policy</vt:lpstr>
      <vt:lpstr>Predictive Policy</vt:lpstr>
      <vt:lpstr>Stochastic Policy</vt:lpstr>
      <vt:lpstr>Advanced Power Management (APM)</vt:lpstr>
      <vt:lpstr>APM Power State</vt:lpstr>
      <vt:lpstr>Current OSPM – ACPI </vt:lpstr>
      <vt:lpstr>幻灯片 40</vt:lpstr>
      <vt:lpstr>幻灯片 41</vt:lpstr>
      <vt:lpstr>Overview of ACPI System States</vt:lpstr>
      <vt:lpstr>ACPI Processor Power States</vt:lpstr>
      <vt:lpstr>Summary of functional areas covered by ACPI</vt:lpstr>
      <vt:lpstr>Summary of functional areas covered by ACPI</vt:lpstr>
      <vt:lpstr>ACPI functionalities (cont.)</vt:lpstr>
      <vt:lpstr>APM vs. ACPI</vt:lpstr>
      <vt:lpstr>ACPI in Linux</vt:lpstr>
      <vt:lpstr>Microsoft’s OnNow</vt:lpstr>
      <vt:lpstr>OnNow Components</vt:lpstr>
      <vt:lpstr>OnNow Architecture</vt:lpstr>
      <vt:lpstr>OnNow Architecture (contd.)</vt:lpstr>
      <vt:lpstr>OnNow Architecture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97</cp:revision>
  <cp:lastPrinted>2011-02-23T00:18:43Z</cp:lastPrinted>
  <dcterms:created xsi:type="dcterms:W3CDTF">2012-04-24T12:50:09Z</dcterms:created>
  <dcterms:modified xsi:type="dcterms:W3CDTF">2012-05-02T11:57:31Z</dcterms:modified>
</cp:coreProperties>
</file>