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xls" ContentType="application/vnd.ms-exce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handoutMasterIdLst>
    <p:handoutMasterId r:id="rId91"/>
  </p:handoutMasterIdLst>
  <p:sldIdLst>
    <p:sldId id="257" r:id="rId2"/>
    <p:sldId id="400" r:id="rId3"/>
    <p:sldId id="401" r:id="rId4"/>
    <p:sldId id="399" r:id="rId5"/>
    <p:sldId id="418" r:id="rId6"/>
    <p:sldId id="471" r:id="rId7"/>
    <p:sldId id="470" r:id="rId8"/>
    <p:sldId id="405" r:id="rId9"/>
    <p:sldId id="373" r:id="rId10"/>
    <p:sldId id="351" r:id="rId11"/>
    <p:sldId id="353" r:id="rId12"/>
    <p:sldId id="361" r:id="rId13"/>
    <p:sldId id="465" r:id="rId14"/>
    <p:sldId id="467" r:id="rId15"/>
    <p:sldId id="468" r:id="rId16"/>
    <p:sldId id="469" r:id="rId17"/>
    <p:sldId id="352" r:id="rId18"/>
    <p:sldId id="356" r:id="rId19"/>
    <p:sldId id="355" r:id="rId20"/>
    <p:sldId id="370" r:id="rId21"/>
    <p:sldId id="457" r:id="rId22"/>
    <p:sldId id="358" r:id="rId23"/>
    <p:sldId id="359" r:id="rId24"/>
    <p:sldId id="362" r:id="rId25"/>
    <p:sldId id="363" r:id="rId26"/>
    <p:sldId id="458" r:id="rId27"/>
    <p:sldId id="466" r:id="rId28"/>
    <p:sldId id="459" r:id="rId29"/>
    <p:sldId id="462" r:id="rId30"/>
    <p:sldId id="364" r:id="rId31"/>
    <p:sldId id="365" r:id="rId32"/>
    <p:sldId id="460" r:id="rId33"/>
    <p:sldId id="368" r:id="rId34"/>
    <p:sldId id="369" r:id="rId35"/>
    <p:sldId id="455" r:id="rId36"/>
    <p:sldId id="456" r:id="rId37"/>
    <p:sldId id="461" r:id="rId38"/>
    <p:sldId id="417" r:id="rId39"/>
    <p:sldId id="419" r:id="rId40"/>
    <p:sldId id="420" r:id="rId41"/>
    <p:sldId id="421" r:id="rId42"/>
    <p:sldId id="423" r:id="rId43"/>
    <p:sldId id="422" r:id="rId44"/>
    <p:sldId id="424" r:id="rId45"/>
    <p:sldId id="425" r:id="rId46"/>
    <p:sldId id="426" r:id="rId47"/>
    <p:sldId id="427" r:id="rId48"/>
    <p:sldId id="428" r:id="rId49"/>
    <p:sldId id="429" r:id="rId50"/>
    <p:sldId id="430" r:id="rId51"/>
    <p:sldId id="431" r:id="rId52"/>
    <p:sldId id="432" r:id="rId53"/>
    <p:sldId id="433" r:id="rId54"/>
    <p:sldId id="434" r:id="rId55"/>
    <p:sldId id="472" r:id="rId56"/>
    <p:sldId id="435" r:id="rId57"/>
    <p:sldId id="436" r:id="rId58"/>
    <p:sldId id="437" r:id="rId59"/>
    <p:sldId id="438" r:id="rId60"/>
    <p:sldId id="439" r:id="rId61"/>
    <p:sldId id="440" r:id="rId62"/>
    <p:sldId id="441" r:id="rId63"/>
    <p:sldId id="442" r:id="rId64"/>
    <p:sldId id="443" r:id="rId65"/>
    <p:sldId id="449" r:id="rId66"/>
    <p:sldId id="451" r:id="rId67"/>
    <p:sldId id="452" r:id="rId68"/>
    <p:sldId id="473" r:id="rId69"/>
    <p:sldId id="474" r:id="rId70"/>
    <p:sldId id="453" r:id="rId71"/>
    <p:sldId id="475" r:id="rId72"/>
    <p:sldId id="476" r:id="rId73"/>
    <p:sldId id="477" r:id="rId74"/>
    <p:sldId id="478" r:id="rId75"/>
    <p:sldId id="488" r:id="rId76"/>
    <p:sldId id="479" r:id="rId77"/>
    <p:sldId id="480" r:id="rId78"/>
    <p:sldId id="481" r:id="rId79"/>
    <p:sldId id="482" r:id="rId80"/>
    <p:sldId id="483" r:id="rId81"/>
    <p:sldId id="484" r:id="rId82"/>
    <p:sldId id="485" r:id="rId83"/>
    <p:sldId id="486" r:id="rId84"/>
    <p:sldId id="487" r:id="rId85"/>
    <p:sldId id="412" r:id="rId86"/>
    <p:sldId id="416" r:id="rId87"/>
    <p:sldId id="413" r:id="rId88"/>
    <p:sldId id="414"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00" autoAdjust="0"/>
    <p:restoredTop sz="79724" autoAdjust="0"/>
  </p:normalViewPr>
  <p:slideViewPr>
    <p:cSldViewPr snapToGrid="0">
      <p:cViewPr varScale="1">
        <p:scale>
          <a:sx n="86" d="100"/>
          <a:sy n="86" d="100"/>
        </p:scale>
        <p:origin x="-225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5/30/2012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5/30/2012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US" altLang="zh-CN" dirty="0" smtClean="0"/>
              <a:t>Corey, </a:t>
            </a:r>
            <a:r>
              <a:rPr lang="en-US" altLang="zh-CN" dirty="0" err="1" smtClean="0"/>
              <a:t>fOS</a:t>
            </a:r>
            <a:r>
              <a:rPr lang="en-US" altLang="zh-CN" dirty="0" smtClean="0"/>
              <a:t>, </a:t>
            </a:r>
            <a:r>
              <a:rPr lang="en-US" altLang="zh-CN" dirty="0" err="1" smtClean="0"/>
              <a:t>HeliOS</a:t>
            </a:r>
            <a:r>
              <a:rPr lang="en-US" altLang="zh-CN" dirty="0" smtClean="0"/>
              <a:t>, Tessellation and </a:t>
            </a:r>
            <a:r>
              <a:rPr lang="en-US" altLang="zh-CN" dirty="0" err="1" smtClean="0"/>
              <a:t>Barrelfish</a:t>
            </a:r>
            <a:endParaRPr lang="en-US" altLang="zh-CN" dirty="0" smtClean="0"/>
          </a:p>
          <a:p>
            <a:r>
              <a:rPr lang="en-US" altLang="zh-CN" dirty="0" err="1" smtClean="0"/>
              <a:t>essellation</a:t>
            </a:r>
            <a:r>
              <a:rPr lang="en-US" altLang="zh-CN" dirty="0" smtClean="0"/>
              <a:t> OS</a:t>
            </a:r>
            <a:endParaRPr lang="zh-CN" altLang="en-US" dirty="0" smtClean="0"/>
          </a:p>
          <a:p>
            <a:endParaRPr lang="zh-CN" altLang="zh-CN" dirty="0" smtClean="0">
              <a:latin typeface="Times"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042" y="8687630"/>
            <a:ext cx="2971958" cy="456370"/>
          </a:xfrm>
          <a:prstGeom prst="rect">
            <a:avLst/>
          </a:prstGeom>
          <a:noFill/>
          <a:ln w="9525">
            <a:noFill/>
            <a:miter lim="800000"/>
            <a:headEnd/>
            <a:tailEnd/>
          </a:ln>
        </p:spPr>
        <p:txBody>
          <a:bodyPr lIns="96661" tIns="48331" rIns="96661" bIns="48331" anchor="b"/>
          <a:lstStyle/>
          <a:p>
            <a:pPr algn="r" defTabSz="966788">
              <a:spcBef>
                <a:spcPct val="0"/>
              </a:spcBef>
              <a:buClrTx/>
              <a:buSzTx/>
              <a:buFontTx/>
              <a:buNone/>
            </a:pPr>
            <a:fld id="{6302C748-BF52-4492-A2AA-408F2119C62C}" type="slidenum">
              <a:rPr lang="en-US" altLang="zh-CN" sz="1300">
                <a:latin typeface="Times" pitchFamily="18" charset="0"/>
              </a:rPr>
              <a:pPr algn="r" defTabSz="966788">
                <a:spcBef>
                  <a:spcPct val="0"/>
                </a:spcBef>
                <a:buClrTx/>
                <a:buSzTx/>
                <a:buFontTx/>
                <a:buNone/>
              </a:pPr>
              <a:t>34</a:t>
            </a:fld>
            <a:endParaRPr lang="en-US" altLang="zh-CN" sz="1300">
              <a:latin typeface="Times"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lIns="96661" tIns="48331" rIns="96661" bIns="48331"/>
          <a:lstStyle/>
          <a:p>
            <a:pPr algn="ctr" eaLnBrk="1" hangingPunct="1">
              <a:spcBef>
                <a:spcPct val="0"/>
              </a:spcBef>
            </a:pPr>
            <a:endParaRPr lang="zh-CN" altLang="zh-CN" sz="2000" smtClean="0">
              <a:latin typeface="Tahoma"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marL="457200" indent="-457200">
              <a:lnSpc>
                <a:spcPct val="85000"/>
              </a:lnSpc>
            </a:pPr>
            <a:r>
              <a:rPr lang="en-US" altLang="zh-CN" sz="2400" dirty="0" smtClean="0">
                <a:ea typeface="ＭＳ Ｐゴシック" pitchFamily="34" charset="-128"/>
              </a:rPr>
              <a:t>Space-Time Partitioning: grouping processors &amp; resources </a:t>
            </a:r>
            <a:br>
              <a:rPr lang="en-US" altLang="zh-CN" sz="2400" dirty="0" smtClean="0">
                <a:ea typeface="ＭＳ Ｐゴシック" pitchFamily="34" charset="-128"/>
              </a:rPr>
            </a:br>
            <a:r>
              <a:rPr lang="en-US" altLang="zh-CN" sz="2400" dirty="0" smtClean="0">
                <a:ea typeface="ＭＳ Ｐゴシック" pitchFamily="34" charset="-128"/>
              </a:rPr>
              <a:t>behind hardware boundary</a:t>
            </a:r>
          </a:p>
          <a:p>
            <a:pPr marL="838200" lvl="1" indent="-381000">
              <a:lnSpc>
                <a:spcPct val="85000"/>
              </a:lnSpc>
            </a:pPr>
            <a:r>
              <a:rPr lang="en-US" altLang="zh-CN" sz="2000" dirty="0" smtClean="0">
                <a:ea typeface="ＭＳ Ｐゴシック" pitchFamily="34" charset="-128"/>
              </a:rPr>
              <a:t>Focus on Quality of Service</a:t>
            </a:r>
          </a:p>
          <a:p>
            <a:pPr marL="438150" indent="-381000">
              <a:lnSpc>
                <a:spcPct val="85000"/>
              </a:lnSpc>
            </a:pPr>
            <a:r>
              <a:rPr lang="en-US" altLang="zh-CN" sz="2400" dirty="0" smtClean="0">
                <a:ea typeface="ＭＳ Ｐゴシック" pitchFamily="34" charset="-128"/>
              </a:rPr>
              <a:t>Two-level scheduling</a:t>
            </a:r>
          </a:p>
          <a:p>
            <a:pPr marL="838200" lvl="1" indent="-381000">
              <a:lnSpc>
                <a:spcPct val="85000"/>
              </a:lnSpc>
            </a:pPr>
            <a:r>
              <a:rPr lang="en-US" altLang="zh-CN" sz="2000" dirty="0" err="1" smtClean="0">
                <a:ea typeface="ＭＳ Ｐゴシック" pitchFamily="34" charset="-128"/>
              </a:rPr>
              <a:t>Composable</a:t>
            </a:r>
            <a:r>
              <a:rPr lang="en-US" altLang="zh-CN" sz="2000" dirty="0" smtClean="0">
                <a:ea typeface="ＭＳ Ｐゴシック" pitchFamily="34" charset="-128"/>
              </a:rPr>
              <a:t> performance, security, </a:t>
            </a:r>
            <a:r>
              <a:rPr lang="en-US" altLang="zh-CN" sz="2000" dirty="0" err="1" smtClean="0">
                <a:ea typeface="ＭＳ Ｐゴシック" pitchFamily="34" charset="-128"/>
              </a:rPr>
              <a:t>QoS</a:t>
            </a:r>
            <a:r>
              <a:rPr lang="en-US" altLang="zh-CN" sz="2000" dirty="0" smtClean="0">
                <a:ea typeface="ＭＳ Ｐゴシック" pitchFamily="34" charset="-128"/>
              </a:rPr>
              <a:t> </a:t>
            </a:r>
          </a:p>
          <a:p>
            <a:pPr marL="457200" indent="-457200">
              <a:lnSpc>
                <a:spcPct val="85000"/>
              </a:lnSpc>
            </a:pPr>
            <a:r>
              <a:rPr lang="en-US" altLang="zh-CN" sz="2400" dirty="0" smtClean="0">
                <a:ea typeface="ＭＳ Ｐゴシック" pitchFamily="34" charset="-128"/>
              </a:rPr>
              <a:t>Tessellation OS</a:t>
            </a:r>
          </a:p>
          <a:p>
            <a:pPr marL="838200" lvl="1" indent="-381000">
              <a:lnSpc>
                <a:spcPct val="85000"/>
              </a:lnSpc>
            </a:pPr>
            <a:r>
              <a:rPr lang="en-US" altLang="zh-CN" sz="2000" dirty="0" smtClean="0">
                <a:ea typeface="ＭＳ Ｐゴシック" pitchFamily="34" charset="-128"/>
              </a:rPr>
              <a:t>Exploded OS: spatially partitioned, interacting services</a:t>
            </a:r>
          </a:p>
          <a:p>
            <a:pPr marL="838200" lvl="1" indent="-381000">
              <a:lnSpc>
                <a:spcPct val="85000"/>
              </a:lnSpc>
            </a:pPr>
            <a:r>
              <a:rPr lang="en-US" altLang="zh-CN" sz="2000" dirty="0" smtClean="0">
                <a:ea typeface="ＭＳ Ｐゴシック" pitchFamily="34" charset="-128"/>
              </a:rPr>
              <a:t>Components</a:t>
            </a:r>
          </a:p>
          <a:p>
            <a:pPr marL="1257300" lvl="2" indent="-342900">
              <a:lnSpc>
                <a:spcPct val="85000"/>
              </a:lnSpc>
            </a:pPr>
            <a:r>
              <a:rPr lang="en-US" altLang="zh-CN" sz="1800" dirty="0" err="1" smtClean="0">
                <a:ea typeface="ＭＳ Ｐゴシック" pitchFamily="34" charset="-128"/>
              </a:rPr>
              <a:t>NanoVisor</a:t>
            </a:r>
            <a:r>
              <a:rPr lang="en-US" altLang="zh-CN" sz="1800" dirty="0" smtClean="0">
                <a:ea typeface="ＭＳ Ｐゴシック" pitchFamily="34" charset="-128"/>
              </a:rPr>
              <a:t>: Partitioning Mechanisms</a:t>
            </a:r>
          </a:p>
          <a:p>
            <a:pPr marL="1257300" lvl="2" indent="-342900">
              <a:lnSpc>
                <a:spcPct val="85000"/>
              </a:lnSpc>
            </a:pPr>
            <a:r>
              <a:rPr lang="en-US" altLang="zh-CN" sz="1800" dirty="0" smtClean="0">
                <a:ea typeface="ＭＳ Ｐゴシック" pitchFamily="34" charset="-128"/>
              </a:rPr>
              <a:t>Policy Manager: Partitioning Policy, Security, Resource Management</a:t>
            </a:r>
          </a:p>
          <a:p>
            <a:pPr marL="1257300" lvl="2" indent="-342900">
              <a:lnSpc>
                <a:spcPct val="85000"/>
              </a:lnSpc>
            </a:pPr>
            <a:r>
              <a:rPr lang="en-US" altLang="zh-CN" sz="1800" dirty="0" smtClean="0">
                <a:ea typeface="ＭＳ Ｐゴシック" pitchFamily="34" charset="-128"/>
              </a:rPr>
              <a:t>OS services as independent servers</a:t>
            </a:r>
          </a:p>
          <a:p>
            <a:pPr marL="1257300" lvl="2" indent="-342900">
              <a:lnSpc>
                <a:spcPct val="85000"/>
              </a:lnSpc>
              <a:buClr>
                <a:schemeClr val="tx1"/>
              </a:buClr>
              <a:buSzTx/>
              <a:buFont typeface="Wingdings" pitchFamily="2" charset="2"/>
              <a:buAutoNum type="arabicParenR"/>
            </a:pPr>
            <a:r>
              <a:rPr lang="en-US" altLang="zh-CN" sz="1800" dirty="0" smtClean="0">
                <a:ea typeface="ＭＳ Ｐゴシック" pitchFamily="34" charset="-128"/>
              </a:rPr>
              <a:t>Global Distribution of resources</a:t>
            </a:r>
          </a:p>
          <a:p>
            <a:pPr marL="1257300" lvl="2" indent="-342900">
              <a:lnSpc>
                <a:spcPct val="85000"/>
              </a:lnSpc>
              <a:buClr>
                <a:schemeClr val="tx1"/>
              </a:buClr>
              <a:buSzTx/>
              <a:buFont typeface="Wingdings" pitchFamily="2" charset="2"/>
              <a:buAutoNum type="arabicParenR"/>
            </a:pPr>
            <a:r>
              <a:rPr lang="en-US" altLang="zh-CN" sz="1800" dirty="0" smtClean="0">
                <a:ea typeface="ＭＳ Ｐゴシック" pitchFamily="34" charset="-128"/>
              </a:rPr>
              <a:t>Application-Specific scheduling of resources</a:t>
            </a:r>
          </a:p>
          <a:p>
            <a:pPr marL="838200" lvl="1" indent="-381000">
              <a:lnSpc>
                <a:spcPct val="85000"/>
              </a:lnSpc>
            </a:pPr>
            <a:r>
              <a:rPr lang="en-US" altLang="zh-CN" sz="2000" dirty="0" smtClean="0">
                <a:ea typeface="ＭＳ Ｐゴシック" pitchFamily="34" charset="-128"/>
              </a:rPr>
              <a:t>Bare Metal Execution within partition</a:t>
            </a:r>
          </a:p>
          <a:p>
            <a:pPr>
              <a:lnSpc>
                <a:spcPct val="80000"/>
              </a:lnSpc>
            </a:pPr>
            <a:r>
              <a:rPr lang="en-US" altLang="zh-CN" sz="2400" dirty="0" smtClean="0">
                <a:ea typeface="ＭＳ Ｐゴシック" pitchFamily="34" charset="-128"/>
              </a:rPr>
              <a:t>First version of Tessellation</a:t>
            </a:r>
          </a:p>
          <a:p>
            <a:pPr lvl="1">
              <a:lnSpc>
                <a:spcPct val="80000"/>
              </a:lnSpc>
            </a:pPr>
            <a:r>
              <a:rPr lang="en-US" altLang="zh-CN" sz="2000" dirty="0" smtClean="0">
                <a:ea typeface="ＭＳ Ｐゴシック" pitchFamily="34" charset="-128"/>
              </a:rPr>
              <a:t>~7000 lines of code in </a:t>
            </a:r>
            <a:r>
              <a:rPr lang="en-US" altLang="zh-CN" sz="2000" dirty="0" err="1" smtClean="0">
                <a:ea typeface="ＭＳ Ｐゴシック" pitchFamily="34" charset="-128"/>
              </a:rPr>
              <a:t>NanoVisor</a:t>
            </a:r>
            <a:r>
              <a:rPr lang="en-US" altLang="zh-CN" sz="2000" dirty="0" smtClean="0">
                <a:ea typeface="ＭＳ Ｐゴシック" pitchFamily="34" charset="-128"/>
              </a:rPr>
              <a:t> layer</a:t>
            </a:r>
          </a:p>
          <a:p>
            <a:pPr lvl="1">
              <a:lnSpc>
                <a:spcPct val="80000"/>
              </a:lnSpc>
            </a:pPr>
            <a:r>
              <a:rPr lang="en-US" altLang="zh-CN" sz="2000" dirty="0" smtClean="0">
                <a:ea typeface="ＭＳ Ｐゴシック" pitchFamily="34" charset="-128"/>
              </a:rPr>
              <a:t>Supports basic partitioning</a:t>
            </a:r>
          </a:p>
          <a:p>
            <a:pPr lvl="2">
              <a:lnSpc>
                <a:spcPct val="80000"/>
              </a:lnSpc>
            </a:pPr>
            <a:r>
              <a:rPr lang="en-US" altLang="zh-CN" sz="1800" dirty="0" smtClean="0">
                <a:ea typeface="ＭＳ Ｐゴシック" pitchFamily="34" charset="-128"/>
              </a:rPr>
              <a:t>Cores and caches (via page coloring)</a:t>
            </a:r>
          </a:p>
          <a:p>
            <a:pPr lvl="2">
              <a:lnSpc>
                <a:spcPct val="80000"/>
              </a:lnSpc>
            </a:pPr>
            <a:r>
              <a:rPr lang="en-US" altLang="zh-CN" sz="1800" dirty="0" smtClean="0">
                <a:ea typeface="ＭＳ Ｐゴシック" pitchFamily="34" charset="-128"/>
              </a:rPr>
              <a:t>Fast inter-partition channels (via ring buffers in shared memory, soon cross-network channels)</a:t>
            </a:r>
          </a:p>
          <a:p>
            <a:pPr lvl="1">
              <a:lnSpc>
                <a:spcPct val="80000"/>
              </a:lnSpc>
            </a:pPr>
            <a:r>
              <a:rPr lang="en-US" altLang="zh-CN" sz="2000" dirty="0" smtClean="0">
                <a:ea typeface="ＭＳ Ｐゴシック" pitchFamily="34" charset="-128"/>
              </a:rPr>
              <a:t>Network Driver and TCP/IP stack running in partition</a:t>
            </a:r>
          </a:p>
          <a:p>
            <a:pPr lvl="2">
              <a:lnSpc>
                <a:spcPct val="80000"/>
              </a:lnSpc>
            </a:pPr>
            <a:r>
              <a:rPr lang="en-US" altLang="zh-CN" sz="1800" dirty="0" smtClean="0">
                <a:ea typeface="ＭＳ Ｐゴシック" pitchFamily="34" charset="-128"/>
              </a:rPr>
              <a:t>Devices and Services available across network</a:t>
            </a:r>
          </a:p>
          <a:p>
            <a:pPr lvl="1">
              <a:lnSpc>
                <a:spcPct val="80000"/>
              </a:lnSpc>
            </a:pPr>
            <a:r>
              <a:rPr lang="en-US" altLang="zh-CN" sz="2000" dirty="0" smtClean="0">
                <a:ea typeface="ＭＳ Ｐゴシック" pitchFamily="34" charset="-128"/>
              </a:rPr>
              <a:t>Hard Thread interface to Lithe – a framework for constructing user-level schedulers</a:t>
            </a:r>
          </a:p>
          <a:p>
            <a:pPr>
              <a:lnSpc>
                <a:spcPct val="80000"/>
              </a:lnSpc>
            </a:pPr>
            <a:r>
              <a:rPr lang="en-US" altLang="zh-CN" sz="2400" dirty="0" smtClean="0">
                <a:ea typeface="ＭＳ Ｐゴシック" pitchFamily="34" charset="-128"/>
              </a:rPr>
              <a:t>Currently Two ports</a:t>
            </a:r>
          </a:p>
          <a:p>
            <a:pPr lvl="1">
              <a:lnSpc>
                <a:spcPct val="80000"/>
              </a:lnSpc>
            </a:pPr>
            <a:r>
              <a:rPr lang="en-US" altLang="zh-CN" sz="2000" dirty="0" smtClean="0">
                <a:ea typeface="ＭＳ Ｐゴシック" pitchFamily="34" charset="-128"/>
              </a:rPr>
              <a:t>4-core Nehalem system</a:t>
            </a:r>
          </a:p>
          <a:p>
            <a:pPr lvl="1">
              <a:lnSpc>
                <a:spcPct val="80000"/>
              </a:lnSpc>
            </a:pPr>
            <a:r>
              <a:rPr lang="en-US" altLang="zh-CN" sz="2000" dirty="0" smtClean="0">
                <a:ea typeface="ＭＳ Ｐゴシック" pitchFamily="34" charset="-128"/>
              </a:rPr>
              <a:t>64-core RAMP emulation of a </a:t>
            </a:r>
            <a:r>
              <a:rPr lang="en-US" altLang="zh-CN" sz="2000" dirty="0" err="1" smtClean="0">
                <a:ea typeface="ＭＳ Ｐゴシック" pitchFamily="34" charset="-128"/>
              </a:rPr>
              <a:t>manycore</a:t>
            </a:r>
            <a:r>
              <a:rPr lang="en-US" altLang="zh-CN" sz="2000" dirty="0" smtClean="0">
                <a:ea typeface="ＭＳ Ｐゴシック" pitchFamily="34" charset="-128"/>
              </a:rPr>
              <a:t> processor (SPARC)</a:t>
            </a:r>
          </a:p>
          <a:p>
            <a:pPr lvl="2">
              <a:lnSpc>
                <a:spcPct val="80000"/>
              </a:lnSpc>
            </a:pPr>
            <a:r>
              <a:rPr lang="en-US" altLang="zh-CN" sz="1800" dirty="0" smtClean="0">
                <a:ea typeface="ＭＳ Ｐゴシック" pitchFamily="34" charset="-128"/>
              </a:rPr>
              <a:t>Will allow experimentation with new hardware resources</a:t>
            </a:r>
          </a:p>
          <a:p>
            <a:pPr lvl="2">
              <a:lnSpc>
                <a:spcPct val="80000"/>
              </a:lnSpc>
            </a:pPr>
            <a:r>
              <a:rPr lang="en-US" altLang="zh-CN" sz="1800" dirty="0" smtClean="0">
                <a:ea typeface="ＭＳ Ｐゴシック" pitchFamily="34" charset="-128"/>
              </a:rPr>
              <a:t>Examples:</a:t>
            </a:r>
          </a:p>
          <a:p>
            <a:pPr lvl="3">
              <a:lnSpc>
                <a:spcPct val="80000"/>
              </a:lnSpc>
            </a:pPr>
            <a:r>
              <a:rPr lang="en-US" altLang="zh-CN" sz="1800" dirty="0" err="1" smtClean="0">
                <a:ea typeface="ＭＳ Ｐゴシック" pitchFamily="34" charset="-128"/>
              </a:rPr>
              <a:t>QoS</a:t>
            </a:r>
            <a:r>
              <a:rPr lang="en-US" altLang="zh-CN" sz="1800" dirty="0" smtClean="0">
                <a:ea typeface="ＭＳ Ｐゴシック" pitchFamily="34" charset="-128"/>
              </a:rPr>
              <a:t> Controlled Memory/Network BW</a:t>
            </a:r>
          </a:p>
          <a:p>
            <a:pPr lvl="3">
              <a:lnSpc>
                <a:spcPct val="80000"/>
              </a:lnSpc>
            </a:pPr>
            <a:r>
              <a:rPr lang="en-US" altLang="zh-CN" sz="1800" dirty="0" smtClean="0">
                <a:ea typeface="ＭＳ Ｐゴシック" pitchFamily="34" charset="-128"/>
              </a:rPr>
              <a:t>Cache Partitioning </a:t>
            </a:r>
          </a:p>
          <a:p>
            <a:pPr lvl="3">
              <a:lnSpc>
                <a:spcPct val="80000"/>
              </a:lnSpc>
            </a:pPr>
            <a:r>
              <a:rPr lang="en-US" altLang="zh-CN" sz="1800" dirty="0" smtClean="0">
                <a:ea typeface="ＭＳ Ｐゴシック" pitchFamily="34" charset="-128"/>
              </a:rPr>
              <a:t>Fast Inter-Partition Channels with security tagging</a:t>
            </a:r>
          </a:p>
          <a:p>
            <a:endParaRPr lang="zh-CN" altLang="en-US" dirty="0" smtClean="0"/>
          </a:p>
          <a:p>
            <a:pPr marL="457200" indent="-457200">
              <a:lnSpc>
                <a:spcPct val="85000"/>
              </a:lnSpc>
              <a:buFont typeface="Wingdings" pitchFamily="2" charset="2"/>
              <a:buNone/>
            </a:pPr>
            <a:endParaRPr lang="en-US" altLang="zh-CN" sz="2400" dirty="0" smtClean="0">
              <a:ea typeface="ＭＳ Ｐゴシック" pitchFamily="34" charset="-128"/>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 Data structures protected by locks</a:t>
            </a:r>
          </a:p>
          <a:p>
            <a:r>
              <a:rPr lang="en-US" altLang="zh-CN" dirty="0" smtClean="0"/>
              <a:t>I Anything else is a device</a:t>
            </a:r>
          </a:p>
          <a:p>
            <a:r>
              <a:rPr lang="en-US" altLang="zh-CN" dirty="0" smtClean="0"/>
              <a:t>12.10.2009</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 Decouples system structure from</a:t>
            </a:r>
          </a:p>
          <a:p>
            <a:r>
              <a:rPr lang="en-US" altLang="zh-CN" dirty="0" smtClean="0"/>
              <a:t>inter-core communication mechanism</a:t>
            </a:r>
          </a:p>
          <a:p>
            <a:r>
              <a:rPr lang="en-US" altLang="zh-CN" dirty="0" smtClean="0"/>
              <a:t>I Communication patterns explicitly expressed</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(move the operation to the data):</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I Basic model remains split-phase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Barrellfish</a:t>
            </a:r>
            <a:r>
              <a:rPr lang="en-US" altLang="zh-CN" sz="1200" kern="1200" baseline="0" dirty="0" smtClean="0">
                <a:solidFill>
                  <a:schemeClr val="tx1"/>
                </a:solidFill>
                <a:latin typeface="+mn-lt"/>
                <a:ea typeface="+mn-ea"/>
                <a:cs typeface="+mn-cs"/>
              </a:rPr>
              <a:t> [2]: It uses a multi-kernel model which calls for multiple independent OS instances communicating via explicit messages. </a:t>
            </a:r>
            <a:r>
              <a:rPr lang="en-US" altLang="zh-CN" sz="1200" kern="1200" baseline="0" dirty="0" err="1" smtClean="0">
                <a:solidFill>
                  <a:schemeClr val="tx1"/>
                </a:solidFill>
                <a:latin typeface="+mn-lt"/>
                <a:ea typeface="+mn-ea"/>
                <a:cs typeface="+mn-cs"/>
              </a:rPr>
              <a:t>Barrelfish</a:t>
            </a:r>
            <a:r>
              <a:rPr lang="en-US" altLang="zh-CN" sz="1200" kern="1200" baseline="0" dirty="0" smtClean="0">
                <a:solidFill>
                  <a:schemeClr val="tx1"/>
                </a:solidFill>
                <a:latin typeface="+mn-lt"/>
                <a:ea typeface="+mn-ea"/>
                <a:cs typeface="+mn-cs"/>
              </a:rPr>
              <a:t> factors the OS instance on each core into a privileged-mode CPU driver and a distinguished user-mode monitor process. CPU drivers are purely local to a core, and all inter-core coordination is performed by monitors. The distributed system of monitors and their associated CPU drivers encapsulate the functionality found in a typical monolithic microkernel such as scheduling, communication, and low-level resource allocation. The rest of </a:t>
            </a:r>
            <a:r>
              <a:rPr lang="en-US" altLang="zh-CN" sz="1200" kern="1200" baseline="0" dirty="0" err="1" smtClean="0">
                <a:solidFill>
                  <a:schemeClr val="tx1"/>
                </a:solidFill>
                <a:latin typeface="+mn-lt"/>
                <a:ea typeface="+mn-ea"/>
                <a:cs typeface="+mn-cs"/>
              </a:rPr>
              <a:t>Barrelfish</a:t>
            </a:r>
            <a:r>
              <a:rPr lang="en-US" altLang="zh-CN" sz="1200" kern="1200" baseline="0" dirty="0" smtClean="0">
                <a:solidFill>
                  <a:schemeClr val="tx1"/>
                </a:solidFill>
                <a:latin typeface="+mn-lt"/>
                <a:ea typeface="+mn-ea"/>
                <a:cs typeface="+mn-cs"/>
              </a:rPr>
              <a:t> consists of device drivers and system services (such as network stacks, memory allocators, etc.) which, run in user-level processes as in a microkernel. Device interrupts are routed in hardware to the appropriate core, </a:t>
            </a:r>
            <a:r>
              <a:rPr lang="en-US" altLang="zh-CN" sz="1200" kern="1200" baseline="0" dirty="0" err="1" smtClean="0">
                <a:solidFill>
                  <a:schemeClr val="tx1"/>
                </a:solidFill>
                <a:latin typeface="+mn-lt"/>
                <a:ea typeface="+mn-ea"/>
                <a:cs typeface="+mn-cs"/>
              </a:rPr>
              <a:t>demultiplexed</a:t>
            </a:r>
            <a:r>
              <a:rPr lang="en-US" altLang="zh-CN" sz="1200" kern="1200" baseline="0" dirty="0" smtClean="0">
                <a:solidFill>
                  <a:schemeClr val="tx1"/>
                </a:solidFill>
                <a:latin typeface="+mn-lt"/>
                <a:ea typeface="+mn-ea"/>
                <a:cs typeface="+mn-cs"/>
              </a:rPr>
              <a:t> by that </a:t>
            </a:r>
            <a:r>
              <a:rPr lang="en-US" altLang="zh-CN" sz="1200" kern="1200" baseline="0" dirty="0" err="1" smtClean="0">
                <a:solidFill>
                  <a:schemeClr val="tx1"/>
                </a:solidFill>
                <a:latin typeface="+mn-lt"/>
                <a:ea typeface="+mn-ea"/>
                <a:cs typeface="+mn-cs"/>
              </a:rPr>
              <a:t>core‟s</a:t>
            </a:r>
            <a:r>
              <a:rPr lang="en-US" altLang="zh-CN" sz="1200" kern="1200" baseline="0" dirty="0" smtClean="0">
                <a:solidFill>
                  <a:schemeClr val="tx1"/>
                </a:solidFill>
                <a:latin typeface="+mn-lt"/>
                <a:ea typeface="+mn-ea"/>
                <a:cs typeface="+mn-cs"/>
              </a:rPr>
              <a:t> CPU driver, and delivered to the driver process as a message. </a:t>
            </a:r>
          </a:p>
          <a:p>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endParaRPr lang="zh-CN" altLang="en-US"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Factored Operating System (FOS) [3]: According to the authors, “FOS is a new operating system targeting many-core systems with scalability as the primary design constraint, where space sharing replaces time sharing to increase scalability. We describe </a:t>
            </a:r>
            <a:r>
              <a:rPr lang="en-US" altLang="zh-CN" sz="1200" kern="1200" baseline="0" dirty="0" err="1" smtClean="0">
                <a:solidFill>
                  <a:schemeClr val="tx1"/>
                </a:solidFill>
                <a:latin typeface="+mn-lt"/>
                <a:ea typeface="+mn-ea"/>
                <a:cs typeface="+mn-cs"/>
              </a:rPr>
              <a:t>fos</a:t>
            </a:r>
            <a:r>
              <a:rPr lang="en-US" altLang="zh-CN" sz="1200" kern="1200" baseline="0" dirty="0" smtClean="0">
                <a:solidFill>
                  <a:schemeClr val="tx1"/>
                </a:solidFill>
                <a:latin typeface="+mn-lt"/>
                <a:ea typeface="+mn-ea"/>
                <a:cs typeface="+mn-cs"/>
              </a:rPr>
              <a:t> which is built in a message passing manner, out of a collection of Internet inspired services. Each operating system service is factored into a set of communicating servers which in aggregate implement a system service. These servers are designed much in the way that distributed Internet services are designed, but instead of providing high level Internet services, these servers provide traditional kernel services and replace traditional kernel data structures in a factored, spatially distributed manner. </a:t>
            </a:r>
            <a:r>
              <a:rPr lang="en-US" altLang="zh-CN" sz="1200" kern="1200" baseline="0" dirty="0" err="1" smtClean="0">
                <a:solidFill>
                  <a:schemeClr val="tx1"/>
                </a:solidFill>
                <a:latin typeface="+mn-lt"/>
                <a:ea typeface="+mn-ea"/>
                <a:cs typeface="+mn-cs"/>
              </a:rPr>
              <a:t>fos</a:t>
            </a:r>
            <a:r>
              <a:rPr lang="en-US" altLang="zh-CN" sz="1200" kern="1200" baseline="0" dirty="0" smtClean="0">
                <a:solidFill>
                  <a:schemeClr val="tx1"/>
                </a:solidFill>
                <a:latin typeface="+mn-lt"/>
                <a:ea typeface="+mn-ea"/>
                <a:cs typeface="+mn-cs"/>
              </a:rPr>
              <a:t> replaces time sharing with space sharing. In other words, </a:t>
            </a:r>
            <a:r>
              <a:rPr lang="en-US" altLang="zh-CN" sz="1200" kern="1200" baseline="0" dirty="0" err="1" smtClean="0">
                <a:solidFill>
                  <a:schemeClr val="tx1"/>
                </a:solidFill>
                <a:latin typeface="+mn-lt"/>
                <a:ea typeface="+mn-ea"/>
                <a:cs typeface="+mn-cs"/>
              </a:rPr>
              <a:t>fos's</a:t>
            </a:r>
            <a:r>
              <a:rPr lang="en-US" altLang="zh-CN" sz="1200" kern="1200" baseline="0" dirty="0" smtClean="0">
                <a:solidFill>
                  <a:schemeClr val="tx1"/>
                </a:solidFill>
                <a:latin typeface="+mn-lt"/>
                <a:ea typeface="+mn-ea"/>
                <a:cs typeface="+mn-cs"/>
              </a:rPr>
              <a:t> servers are bound to distinct processing cores and by doing so do not fight with end user applications for implicit resources such as TLBs and caches.” They suggest redesigning traditional OSs using their approach for scalability. </a:t>
            </a:r>
          </a:p>
          <a:p>
            <a:r>
              <a:rPr lang="en-US" altLang="zh-CN" sz="1200" kern="1200" baseline="0" dirty="0" smtClean="0">
                <a:solidFill>
                  <a:schemeClr val="tx1"/>
                </a:solidFill>
                <a:latin typeface="+mn-lt"/>
                <a:ea typeface="+mn-ea"/>
                <a:cs typeface="+mn-cs"/>
              </a:rPr>
              <a:t>4. Helios [5]: Helios is an operating system designed to simplify the task of writing, deploying, and tuning applications for heterogeneous platforms. Helios introduces satellite kernels, which export a single, uniform set of OS abstractions across CPUs of disparate architectures and performance characteristics. Access to I/O services such as file systems are made transparent via remote message passing, which extends a standard microkernel message-passing abstraction to a satellite kernel infrastructure. Helios retargets applications to available ISAs by compiling from an intermediate language. The authors compare their approach to </a:t>
            </a:r>
            <a:r>
              <a:rPr lang="en-US" altLang="zh-CN" sz="1200" kern="1200" baseline="0" dirty="0" err="1" smtClean="0">
                <a:solidFill>
                  <a:schemeClr val="tx1"/>
                </a:solidFill>
                <a:latin typeface="+mn-lt"/>
                <a:ea typeface="+mn-ea"/>
                <a:cs typeface="+mn-cs"/>
              </a:rPr>
              <a:t>Barrelfish</a:t>
            </a:r>
            <a:r>
              <a:rPr lang="en-US" altLang="zh-CN" sz="1200" kern="1200" baseline="0" dirty="0" smtClean="0">
                <a:solidFill>
                  <a:schemeClr val="tx1"/>
                </a:solidFill>
                <a:latin typeface="+mn-lt"/>
                <a:ea typeface="+mn-ea"/>
                <a:cs typeface="+mn-cs"/>
              </a:rPr>
              <a:t> as follows: </a:t>
            </a:r>
            <a:r>
              <a:rPr lang="en-US" altLang="zh-CN" sz="1200" kern="1200" baseline="0" dirty="0" err="1" smtClean="0">
                <a:solidFill>
                  <a:schemeClr val="tx1"/>
                </a:solidFill>
                <a:latin typeface="+mn-lt"/>
                <a:ea typeface="+mn-ea"/>
                <a:cs typeface="+mn-cs"/>
              </a:rPr>
              <a:t>Barrelfish</a:t>
            </a:r>
            <a:r>
              <a:rPr lang="en-US" altLang="zh-CN" sz="1200" kern="1200" baseline="0" dirty="0" smtClean="0">
                <a:solidFill>
                  <a:schemeClr val="tx1"/>
                </a:solidFill>
                <a:latin typeface="+mn-lt"/>
                <a:ea typeface="+mn-ea"/>
                <a:cs typeface="+mn-cs"/>
              </a:rPr>
              <a:t> focuses on gaining a fine-grained understanding of application requirements when </a:t>
            </a:r>
          </a:p>
          <a:p>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Multiprocessor techniques:</a:t>
            </a:r>
          </a:p>
          <a:p>
            <a:r>
              <a:rPr lang="en-US" altLang="zh-CN" sz="1200" kern="1200" baseline="0" dirty="0" smtClean="0">
                <a:solidFill>
                  <a:schemeClr val="tx1"/>
                </a:solidFill>
                <a:latin typeface="+mn-lt"/>
                <a:ea typeface="+mn-ea"/>
                <a:cs typeface="+mn-cs"/>
              </a:rPr>
              <a:t>I </a:t>
            </a:r>
            <a:r>
              <a:rPr lang="en-US" altLang="zh-CN" sz="1200" kern="1200" baseline="0" dirty="0" err="1" smtClean="0">
                <a:solidFill>
                  <a:schemeClr val="tx1"/>
                </a:solidFill>
                <a:latin typeface="+mn-lt"/>
                <a:ea typeface="+mn-ea"/>
                <a:cs typeface="+mn-cs"/>
              </a:rPr>
              <a:t>Minimise</a:t>
            </a:r>
            <a:r>
              <a:rPr lang="en-US" altLang="zh-CN" sz="1200" kern="1200" baseline="0" dirty="0" smtClean="0">
                <a:solidFill>
                  <a:schemeClr val="tx1"/>
                </a:solidFill>
                <a:latin typeface="+mn-lt"/>
                <a:ea typeface="+mn-ea"/>
                <a:cs typeface="+mn-cs"/>
              </a:rPr>
              <a:t> shared state (Tornado, K42, Corey)</a:t>
            </a:r>
          </a:p>
          <a:p>
            <a:r>
              <a:rPr lang="en-US" altLang="zh-CN" sz="1200" kern="1200" baseline="0" dirty="0" smtClean="0">
                <a:solidFill>
                  <a:schemeClr val="tx1"/>
                </a:solidFill>
                <a:latin typeface="+mn-lt"/>
                <a:ea typeface="+mn-ea"/>
                <a:cs typeface="+mn-cs"/>
              </a:rPr>
              <a:t>I User-space messaging decoupled from IPIs (URPC)</a:t>
            </a:r>
          </a:p>
          <a:p>
            <a:r>
              <a:rPr lang="en-US" altLang="zh-CN" sz="1200" kern="1200" baseline="0" dirty="0" smtClean="0">
                <a:solidFill>
                  <a:schemeClr val="tx1"/>
                </a:solidFill>
                <a:latin typeface="+mn-lt"/>
                <a:ea typeface="+mn-ea"/>
                <a:cs typeface="+mn-cs"/>
              </a:rPr>
              <a:t>I Single-threaded non-preemptive kernel per core (K42)</a:t>
            </a:r>
          </a:p>
          <a:p>
            <a:r>
              <a:rPr lang="en-US" altLang="zh-CN" sz="1200" kern="1200" baseline="0" dirty="0" smtClean="0">
                <a:solidFill>
                  <a:schemeClr val="tx1"/>
                </a:solidFill>
                <a:latin typeface="+mn-lt"/>
                <a:ea typeface="+mn-ea"/>
                <a:cs typeface="+mn-cs"/>
              </a:rPr>
              <a:t>Other ideas we liked:</a:t>
            </a:r>
          </a:p>
          <a:p>
            <a:r>
              <a:rPr lang="en-US" altLang="zh-CN" sz="1200" kern="1200" baseline="0" dirty="0" smtClean="0">
                <a:solidFill>
                  <a:schemeClr val="tx1"/>
                </a:solidFill>
                <a:latin typeface="+mn-lt"/>
                <a:ea typeface="+mn-ea"/>
                <a:cs typeface="+mn-cs"/>
              </a:rPr>
              <a:t>I Capabilities for all resource management (seL4)</a:t>
            </a:r>
          </a:p>
          <a:p>
            <a:r>
              <a:rPr lang="en-US" altLang="zh-CN" sz="1200" kern="1200" baseline="0" dirty="0" smtClean="0">
                <a:solidFill>
                  <a:schemeClr val="tx1"/>
                </a:solidFill>
                <a:latin typeface="+mn-lt"/>
                <a:ea typeface="+mn-ea"/>
                <a:cs typeface="+mn-cs"/>
              </a:rPr>
              <a:t>I </a:t>
            </a:r>
            <a:r>
              <a:rPr lang="en-US" altLang="zh-CN" sz="1200" kern="1200" baseline="0" dirty="0" err="1" smtClean="0">
                <a:solidFill>
                  <a:schemeClr val="tx1"/>
                </a:solidFill>
                <a:latin typeface="+mn-lt"/>
                <a:ea typeface="+mn-ea"/>
                <a:cs typeface="+mn-cs"/>
              </a:rPr>
              <a:t>Upcall</a:t>
            </a:r>
            <a:r>
              <a:rPr lang="en-US" altLang="zh-CN" sz="1200" kern="1200" baseline="0" dirty="0" smtClean="0">
                <a:solidFill>
                  <a:schemeClr val="tx1"/>
                </a:solidFill>
                <a:latin typeface="+mn-lt"/>
                <a:ea typeface="+mn-ea"/>
                <a:cs typeface="+mn-cs"/>
              </a:rPr>
              <a:t> processor dispatch (Psyche, </a:t>
            </a:r>
            <a:r>
              <a:rPr lang="en-US" altLang="zh-CN" sz="1200" kern="1200" baseline="0" dirty="0" err="1" smtClean="0">
                <a:solidFill>
                  <a:schemeClr val="tx1"/>
                </a:solidFill>
                <a:latin typeface="+mn-lt"/>
                <a:ea typeface="+mn-ea"/>
                <a:cs typeface="+mn-cs"/>
              </a:rPr>
              <a:t>Sched</a:t>
            </a:r>
            <a:r>
              <a:rPr lang="en-US" altLang="zh-CN" sz="1200" kern="1200" baseline="0" dirty="0" smtClean="0">
                <a:solidFill>
                  <a:schemeClr val="tx1"/>
                </a:solidFill>
                <a:latin typeface="+mn-lt"/>
                <a:ea typeface="+mn-ea"/>
                <a:cs typeface="+mn-cs"/>
              </a:rPr>
              <a:t>. Activations, K42)</a:t>
            </a:r>
          </a:p>
          <a:p>
            <a:r>
              <a:rPr lang="en-US" altLang="zh-CN" sz="1200" kern="1200" baseline="0" dirty="0" smtClean="0">
                <a:solidFill>
                  <a:schemeClr val="tx1"/>
                </a:solidFill>
                <a:latin typeface="+mn-lt"/>
                <a:ea typeface="+mn-ea"/>
                <a:cs typeface="+mn-cs"/>
              </a:rPr>
              <a:t>I Push policy into application domains (</a:t>
            </a:r>
            <a:r>
              <a:rPr lang="en-US" altLang="zh-CN" sz="1200" kern="1200" baseline="0" dirty="0" err="1" smtClean="0">
                <a:solidFill>
                  <a:schemeClr val="tx1"/>
                </a:solidFill>
                <a:latin typeface="+mn-lt"/>
                <a:ea typeface="+mn-ea"/>
                <a:cs typeface="+mn-cs"/>
              </a:rPr>
              <a:t>Exokernel</a:t>
            </a:r>
            <a:r>
              <a:rPr lang="en-US" altLang="zh-CN" sz="1200" kern="1200" baseline="0" dirty="0" smtClean="0">
                <a:solidFill>
                  <a:schemeClr val="tx1"/>
                </a:solidFill>
                <a:latin typeface="+mn-lt"/>
                <a:ea typeface="+mn-ea"/>
                <a:cs typeface="+mn-cs"/>
              </a:rPr>
              <a:t>, Nemesis)</a:t>
            </a:r>
          </a:p>
          <a:p>
            <a:r>
              <a:rPr lang="en-US" altLang="zh-CN" sz="1200" kern="1200" baseline="0" dirty="0" smtClean="0">
                <a:solidFill>
                  <a:schemeClr val="tx1"/>
                </a:solidFill>
                <a:latin typeface="+mn-lt"/>
                <a:ea typeface="+mn-ea"/>
                <a:cs typeface="+mn-cs"/>
              </a:rPr>
              <a:t>I Lots of information (</a:t>
            </a:r>
            <a:r>
              <a:rPr lang="en-US" altLang="zh-CN" sz="1200" kern="1200" baseline="0" dirty="0" err="1" smtClean="0">
                <a:solidFill>
                  <a:schemeClr val="tx1"/>
                </a:solidFill>
                <a:latin typeface="+mn-lt"/>
                <a:ea typeface="+mn-ea"/>
                <a:cs typeface="+mn-cs"/>
              </a:rPr>
              <a:t>Infokernel</a:t>
            </a:r>
            <a:r>
              <a:rPr lang="en-US" altLang="zh-CN" sz="1200" kern="1200" baseline="0" dirty="0" smtClean="0">
                <a:solidFill>
                  <a:schemeClr val="tx1"/>
                </a:solidFill>
                <a:latin typeface="+mn-lt"/>
                <a:ea typeface="+mn-ea"/>
                <a:cs typeface="+mn-cs"/>
              </a:rPr>
              <a:t>)</a:t>
            </a:r>
          </a:p>
          <a:p>
            <a:r>
              <a:rPr lang="en-US" altLang="zh-CN" sz="1200" kern="1200" baseline="0" dirty="0" smtClean="0">
                <a:solidFill>
                  <a:schemeClr val="tx1"/>
                </a:solidFill>
                <a:latin typeface="+mn-lt"/>
                <a:ea typeface="+mn-ea"/>
                <a:cs typeface="+mn-cs"/>
              </a:rPr>
              <a:t>I Run drivers in their own domains (kernels)</a:t>
            </a:r>
          </a:p>
          <a:p>
            <a:r>
              <a:rPr lang="en-US" altLang="zh-CN" sz="1200" kern="1200" baseline="0" dirty="0" smtClean="0">
                <a:solidFill>
                  <a:schemeClr val="tx1"/>
                </a:solidFill>
                <a:latin typeface="+mn-lt"/>
                <a:ea typeface="+mn-ea"/>
                <a:cs typeface="+mn-cs"/>
              </a:rPr>
              <a:t>I EDF as per-core CPU scheduler (RBED)</a:t>
            </a:r>
          </a:p>
          <a:p>
            <a:r>
              <a:rPr lang="en-US" altLang="zh-CN" sz="1200" kern="1200" baseline="0" dirty="0" smtClean="0">
                <a:solidFill>
                  <a:schemeClr val="tx1"/>
                </a:solidFill>
                <a:latin typeface="+mn-lt"/>
                <a:ea typeface="+mn-ea"/>
                <a:cs typeface="+mn-cs"/>
              </a:rPr>
              <a:t>I Specify device registers in a little language (Devil)</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Marshalling/</a:t>
            </a:r>
            <a:r>
              <a:rPr lang="en-US" altLang="zh-CN" dirty="0" err="1" smtClean="0"/>
              <a:t>demarshalling</a:t>
            </a:r>
            <a:r>
              <a:rPr lang="en-US" altLang="zh-CN" dirty="0" smtClean="0"/>
              <a:t>, naming,</a:t>
            </a:r>
          </a:p>
          <a:p>
            <a:r>
              <a:rPr lang="en-US" altLang="zh-CN" dirty="0" smtClean="0"/>
              <a:t>binding all implemented above</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Why does the OS need shared data</a:t>
            </a:r>
          </a:p>
          <a:p>
            <a:r>
              <a:rPr lang="en-US" altLang="zh-CN" dirty="0" smtClean="0"/>
              <a:t>structures?</a:t>
            </a:r>
          </a:p>
          <a:p>
            <a:r>
              <a:rPr lang="en-US" altLang="zh-CN" dirty="0" smtClean="0"/>
              <a:t>– OS semantics requires it</a:t>
            </a:r>
          </a:p>
          <a:p>
            <a:r>
              <a:rPr lang="en-US" altLang="zh-CN" dirty="0" smtClean="0"/>
              <a:t>– Simplifies resource management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en-US" altLang="zh-CN" dirty="0" smtClean="0"/>
              <a:t>Able to avoid contention, but able to share what is necessary</a:t>
            </a:r>
          </a:p>
        </p:txBody>
      </p:sp>
      <p:sp>
        <p:nvSpPr>
          <p:cNvPr id="4" name="灯片编号占位符 3"/>
          <p:cNvSpPr>
            <a:spLocks noGrp="1"/>
          </p:cNvSpPr>
          <p:nvPr>
            <p:ph type="sldNum" sz="quarter" idx="10"/>
          </p:nvPr>
        </p:nvSpPr>
        <p:spPr/>
        <p:txBody>
          <a:bodyPr/>
          <a:lstStyle/>
          <a:p>
            <a:fld id="{EF97FDFF-7B9F-7D4D-BFC0-AAD1F3D3D3CB}" type="slidenum">
              <a:rPr lang="en-US" smtClean="0"/>
              <a:pPr/>
              <a:t>67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r>
              <a:rPr lang="en-US" altLang="zh-CN" dirty="0" smtClean="0">
                <a:ea typeface="ＭＳ Ｐゴシック" pitchFamily="34" charset="-128"/>
              </a:rPr>
              <a:t>Why is the presence of </a:t>
            </a:r>
            <a:r>
              <a:rPr lang="en-US" altLang="zh-CN" dirty="0" err="1" smtClean="0">
                <a:ea typeface="ＭＳ Ｐゴシック" pitchFamily="34" charset="-128"/>
              </a:rPr>
              <a:t>ManyCore</a:t>
            </a:r>
            <a:r>
              <a:rPr lang="en-US" altLang="zh-CN" dirty="0" smtClean="0">
                <a:ea typeface="ＭＳ Ｐゴシック" pitchFamily="34" charset="-128"/>
              </a:rPr>
              <a:t> a problem?</a:t>
            </a:r>
          </a:p>
          <a:p>
            <a:pPr lvl="1">
              <a:lnSpc>
                <a:spcPct val="90000"/>
              </a:lnSpc>
            </a:pPr>
            <a:r>
              <a:rPr lang="en-US" altLang="zh-CN" dirty="0" smtClean="0">
                <a:ea typeface="ＭＳ Ｐゴシック" pitchFamily="34" charset="-128"/>
              </a:rPr>
              <a:t>Parallel computing has been around for 40 years with mixed results</a:t>
            </a:r>
          </a:p>
          <a:p>
            <a:pPr lvl="2">
              <a:lnSpc>
                <a:spcPct val="90000"/>
              </a:lnSpc>
            </a:pPr>
            <a:r>
              <a:rPr lang="en-US" altLang="zh-CN" dirty="0" smtClean="0">
                <a:ea typeface="ＭＳ Ｐゴシック" pitchFamily="34" charset="-128"/>
              </a:rPr>
              <a:t>Many researchers, several generations, widely varying approaches</a:t>
            </a:r>
          </a:p>
          <a:p>
            <a:pPr lvl="1">
              <a:lnSpc>
                <a:spcPct val="90000"/>
              </a:lnSpc>
            </a:pPr>
            <a:r>
              <a:rPr lang="en-US" altLang="zh-CN" dirty="0" smtClean="0">
                <a:ea typeface="ＭＳ Ｐゴシック" pitchFamily="34" charset="-128"/>
              </a:rPr>
              <a:t>Parallel computing has never become a generic software solution (especially for client applications)</a:t>
            </a:r>
          </a:p>
          <a:p>
            <a:pPr lvl="1">
              <a:lnSpc>
                <a:spcPct val="90000"/>
              </a:lnSpc>
            </a:pPr>
            <a:r>
              <a:rPr lang="en-US" altLang="zh-CN" dirty="0" smtClean="0">
                <a:ea typeface="ＭＳ Ｐゴシック" pitchFamily="34" charset="-128"/>
              </a:rPr>
              <a:t>Suddenly, parallel computing will appear at all levels of our computation stack</a:t>
            </a:r>
          </a:p>
          <a:p>
            <a:pPr lvl="2">
              <a:lnSpc>
                <a:spcPct val="90000"/>
              </a:lnSpc>
            </a:pPr>
            <a:r>
              <a:rPr lang="en-US" altLang="zh-CN" dirty="0" err="1" smtClean="0">
                <a:ea typeface="ＭＳ Ｐゴシック" pitchFamily="34" charset="-128"/>
              </a:rPr>
              <a:t>Cellphones</a:t>
            </a:r>
            <a:endParaRPr lang="en-US" altLang="zh-CN" dirty="0" smtClean="0">
              <a:ea typeface="ＭＳ Ｐゴシック" pitchFamily="34" charset="-128"/>
            </a:endParaRPr>
          </a:p>
          <a:p>
            <a:pPr lvl="2">
              <a:lnSpc>
                <a:spcPct val="90000"/>
              </a:lnSpc>
            </a:pPr>
            <a:r>
              <a:rPr lang="en-US" altLang="zh-CN" dirty="0" smtClean="0">
                <a:ea typeface="ＭＳ Ｐゴシック" pitchFamily="34" charset="-128"/>
              </a:rPr>
              <a:t>Cars (yes, Bosch is thinking of replacing some of the 70 processors in a high end car with </a:t>
            </a:r>
            <a:r>
              <a:rPr lang="en-US" altLang="zh-CN" dirty="0" err="1" smtClean="0">
                <a:ea typeface="ＭＳ Ｐゴシック" pitchFamily="34" charset="-128"/>
              </a:rPr>
              <a:t>ManyCore</a:t>
            </a:r>
            <a:r>
              <a:rPr lang="en-US" altLang="zh-CN" dirty="0" smtClean="0">
                <a:ea typeface="ＭＳ Ｐゴシック" pitchFamily="34" charset="-128"/>
              </a:rPr>
              <a:t> chips)</a:t>
            </a:r>
          </a:p>
          <a:p>
            <a:pPr lvl="2">
              <a:lnSpc>
                <a:spcPct val="90000"/>
              </a:lnSpc>
            </a:pPr>
            <a:r>
              <a:rPr lang="en-US" altLang="zh-CN" dirty="0" smtClean="0">
                <a:ea typeface="ＭＳ Ｐゴシック" pitchFamily="34" charset="-128"/>
              </a:rPr>
              <a:t>Laptops, Desktops, Servers…</a:t>
            </a:r>
          </a:p>
          <a:p>
            <a:pPr>
              <a:lnSpc>
                <a:spcPct val="90000"/>
              </a:lnSpc>
            </a:pPr>
            <a:r>
              <a:rPr lang="en-US" altLang="zh-CN" dirty="0" smtClean="0">
                <a:ea typeface="ＭＳ Ｐゴシック" pitchFamily="34" charset="-128"/>
              </a:rPr>
              <a:t>Time for the computer industry to panic a bit???</a:t>
            </a:r>
          </a:p>
          <a:p>
            <a:pPr lvl="1">
              <a:lnSpc>
                <a:spcPct val="90000"/>
              </a:lnSpc>
            </a:pPr>
            <a:r>
              <a:rPr lang="en-US" altLang="zh-CN" dirty="0" smtClean="0">
                <a:ea typeface="ＭＳ Ｐゴシック" pitchFamily="34" charset="-128"/>
              </a:rPr>
              <a:t>Perhaps</a:t>
            </a:r>
          </a:p>
          <a:p>
            <a:pPr lvl="1">
              <a:lnSpc>
                <a:spcPct val="90000"/>
              </a:lnSpc>
            </a:pPr>
            <a:endParaRPr lang="en-US" altLang="zh-CN" dirty="0" smtClean="0">
              <a:ea typeface="ＭＳ Ｐゴシック" pitchFamily="34" charset="-128"/>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t>No system wide knowledge</a:t>
            </a:r>
          </a:p>
          <a:p>
            <a:pPr marL="742950" lvl="1" indent="-285750">
              <a:spcBef>
                <a:spcPct val="20000"/>
              </a:spcBef>
              <a:buFont typeface="Arial"/>
              <a:buChar char="–"/>
            </a:pPr>
            <a:r>
              <a:rPr lang="en-US" altLang="zh-CN" sz="2800" dirty="0" smtClean="0"/>
              <a:t>System wide knowledge </a:t>
            </a:r>
          </a:p>
          <a:p>
            <a:pPr marL="742950" lvl="1" indent="-285750">
              <a:spcBef>
                <a:spcPct val="20000"/>
              </a:spcBef>
              <a:buFont typeface="Arial"/>
              <a:buChar char="–"/>
            </a:pPr>
            <a:r>
              <a:rPr lang="en-US" altLang="zh-CN" sz="2800" dirty="0" smtClean="0"/>
              <a:t>–Scalability sub-optimal </a:t>
            </a:r>
          </a:p>
          <a:p>
            <a:pPr marL="742950" lvl="1" indent="-285750">
              <a:spcBef>
                <a:spcPct val="20000"/>
              </a:spcBef>
              <a:buFont typeface="Arial"/>
              <a:buChar char="–"/>
            </a:pPr>
            <a:r>
              <a:rPr lang="en-US" altLang="zh-CN" sz="2800" dirty="0" smtClean="0"/>
              <a:t>–Speculates on future hardware </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Helios is an operating system designed to simplify the task of writing,</a:t>
            </a:r>
          </a:p>
          <a:p>
            <a:r>
              <a:rPr lang="en-US" altLang="zh-CN" sz="1200" kern="1200" baseline="0" dirty="0" smtClean="0">
                <a:solidFill>
                  <a:schemeClr val="tx1"/>
                </a:solidFill>
                <a:latin typeface="+mn-lt"/>
                <a:ea typeface="+mn-ea"/>
                <a:cs typeface="+mn-cs"/>
              </a:rPr>
              <a:t>deploying, and tuning applications for heterogeneous platforms.</a:t>
            </a:r>
          </a:p>
          <a:p>
            <a:r>
              <a:rPr lang="en-US" altLang="zh-CN" sz="1200" kern="1200" baseline="0" dirty="0" smtClean="0">
                <a:solidFill>
                  <a:schemeClr val="tx1"/>
                </a:solidFill>
                <a:latin typeface="+mn-lt"/>
                <a:ea typeface="+mn-ea"/>
                <a:cs typeface="+mn-cs"/>
              </a:rPr>
              <a:t>Helios introduces </a:t>
            </a:r>
            <a:r>
              <a:rPr lang="en-US" altLang="zh-CN" sz="1200" i="1" kern="1200" baseline="0" dirty="0" smtClean="0">
                <a:solidFill>
                  <a:schemeClr val="tx1"/>
                </a:solidFill>
                <a:latin typeface="+mn-lt"/>
                <a:ea typeface="+mn-ea"/>
                <a:cs typeface="+mn-cs"/>
              </a:rPr>
              <a:t>satellite kernels, which export a single, uniform</a:t>
            </a:r>
          </a:p>
          <a:p>
            <a:r>
              <a:rPr lang="en-US" altLang="zh-CN" sz="1200" kern="1200" baseline="0" dirty="0" smtClean="0">
                <a:solidFill>
                  <a:schemeClr val="tx1"/>
                </a:solidFill>
                <a:latin typeface="+mn-lt"/>
                <a:ea typeface="+mn-ea"/>
                <a:cs typeface="+mn-cs"/>
              </a:rPr>
              <a:t>set of OS abstractions across CPUs of disparate architectures and</a:t>
            </a:r>
          </a:p>
          <a:p>
            <a:r>
              <a:rPr lang="en-US" altLang="zh-CN" sz="1200" kern="1200" baseline="0" dirty="0" smtClean="0">
                <a:solidFill>
                  <a:schemeClr val="tx1"/>
                </a:solidFill>
                <a:latin typeface="+mn-lt"/>
                <a:ea typeface="+mn-ea"/>
                <a:cs typeface="+mn-cs"/>
              </a:rPr>
              <a:t>performance characteristics. Access to I/O services such as file</a:t>
            </a:r>
          </a:p>
          <a:p>
            <a:r>
              <a:rPr lang="en-US" altLang="zh-CN" sz="1200" kern="1200" baseline="0" dirty="0" smtClean="0">
                <a:solidFill>
                  <a:schemeClr val="tx1"/>
                </a:solidFill>
                <a:latin typeface="+mn-lt"/>
                <a:ea typeface="+mn-ea"/>
                <a:cs typeface="+mn-cs"/>
              </a:rPr>
              <a:t>systems are made transparent via remote message passing, which</a:t>
            </a:r>
          </a:p>
          <a:p>
            <a:r>
              <a:rPr lang="en-US" altLang="zh-CN" sz="1200" kern="1200" baseline="0" dirty="0" smtClean="0">
                <a:solidFill>
                  <a:schemeClr val="tx1"/>
                </a:solidFill>
                <a:latin typeface="+mn-lt"/>
                <a:ea typeface="+mn-ea"/>
                <a:cs typeface="+mn-cs"/>
              </a:rPr>
              <a:t>extends a standard microkernel message-passing abstraction to a</a:t>
            </a:r>
          </a:p>
          <a:p>
            <a:r>
              <a:rPr lang="en-US" altLang="zh-CN" sz="1200" kern="1200" baseline="0" dirty="0" smtClean="0">
                <a:solidFill>
                  <a:schemeClr val="tx1"/>
                </a:solidFill>
                <a:latin typeface="+mn-lt"/>
                <a:ea typeface="+mn-ea"/>
                <a:cs typeface="+mn-cs"/>
              </a:rPr>
              <a:t>satellite kernel infrastructure. Helios retargets applications to available</a:t>
            </a:r>
          </a:p>
          <a:p>
            <a:r>
              <a:rPr lang="en-US" altLang="zh-CN" sz="1200" kern="1200" baseline="0" dirty="0" smtClean="0">
                <a:solidFill>
                  <a:schemeClr val="tx1"/>
                </a:solidFill>
                <a:latin typeface="+mn-lt"/>
                <a:ea typeface="+mn-ea"/>
                <a:cs typeface="+mn-cs"/>
              </a:rPr>
              <a:t>ISAs by compiling </a:t>
            </a:r>
            <a:r>
              <a:rPr lang="en-US" altLang="zh-CN" sz="1200" kern="1200" baseline="0" dirty="0" err="1" smtClean="0">
                <a:solidFill>
                  <a:schemeClr val="tx1"/>
                </a:solidFill>
                <a:latin typeface="+mn-lt"/>
                <a:ea typeface="+mn-ea"/>
                <a:cs typeface="+mn-cs"/>
              </a:rPr>
              <a:t>froman</a:t>
            </a:r>
            <a:r>
              <a:rPr lang="en-US" altLang="zh-CN" sz="1200" kern="1200" baseline="0" dirty="0" smtClean="0">
                <a:solidFill>
                  <a:schemeClr val="tx1"/>
                </a:solidFill>
                <a:latin typeface="+mn-lt"/>
                <a:ea typeface="+mn-ea"/>
                <a:cs typeface="+mn-cs"/>
              </a:rPr>
              <a:t> intermediate language. To simplify</a:t>
            </a:r>
          </a:p>
          <a:p>
            <a:r>
              <a:rPr lang="en-US" altLang="zh-CN" sz="1200" kern="1200" baseline="0" dirty="0" smtClean="0">
                <a:solidFill>
                  <a:schemeClr val="tx1"/>
                </a:solidFill>
                <a:latin typeface="+mn-lt"/>
                <a:ea typeface="+mn-ea"/>
                <a:cs typeface="+mn-cs"/>
              </a:rPr>
              <a:t>deploying and tuning application performance, Helios exposes an</a:t>
            </a:r>
          </a:p>
          <a:p>
            <a:r>
              <a:rPr lang="en-US" altLang="zh-CN" sz="1200" kern="1200" baseline="0" dirty="0" smtClean="0">
                <a:solidFill>
                  <a:schemeClr val="tx1"/>
                </a:solidFill>
                <a:latin typeface="+mn-lt"/>
                <a:ea typeface="+mn-ea"/>
                <a:cs typeface="+mn-cs"/>
              </a:rPr>
              <a:t>affinity metric to developers. Affinity provides a hint to the operating</a:t>
            </a:r>
          </a:p>
          <a:p>
            <a:r>
              <a:rPr lang="en-US" altLang="zh-CN" sz="1200" kern="1200" baseline="0" dirty="0" smtClean="0">
                <a:solidFill>
                  <a:schemeClr val="tx1"/>
                </a:solidFill>
                <a:latin typeface="+mn-lt"/>
                <a:ea typeface="+mn-ea"/>
                <a:cs typeface="+mn-cs"/>
              </a:rPr>
              <a:t>system about whether a process would benefit from executing</a:t>
            </a:r>
          </a:p>
          <a:p>
            <a:r>
              <a:rPr lang="en-US" altLang="zh-CN" sz="1200" kern="1200" baseline="0" dirty="0" smtClean="0">
                <a:solidFill>
                  <a:schemeClr val="tx1"/>
                </a:solidFill>
                <a:latin typeface="+mn-lt"/>
                <a:ea typeface="+mn-ea"/>
                <a:cs typeface="+mn-cs"/>
              </a:rPr>
              <a:t>on the same platform as a service it depends upon.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NUMA is treated as shared-nothing multiprocessor.</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Every process has at least two message-passing channels,</a:t>
            </a:r>
          </a:p>
          <a:p>
            <a:r>
              <a:rPr lang="en-US" altLang="zh-CN" dirty="0" err="1" smtClean="0"/>
              <a:t>stdin</a:t>
            </a:r>
            <a:r>
              <a:rPr lang="en-US" altLang="zh-CN" dirty="0" smtClean="0"/>
              <a:t> and </a:t>
            </a:r>
            <a:r>
              <a:rPr lang="en-US" altLang="zh-CN" dirty="0" err="1" smtClean="0"/>
              <a:t>stdout</a:t>
            </a:r>
            <a:r>
              <a:rPr lang="en-US" altLang="zh-CN" dirty="0" smtClean="0"/>
              <a:t>, connected to it by default. In Figure 2, </a:t>
            </a:r>
            <a:r>
              <a:rPr lang="en-US" altLang="zh-CN" dirty="0" err="1" smtClean="0"/>
              <a:t>stdin</a:t>
            </a:r>
            <a:r>
              <a:rPr lang="en-US" altLang="zh-CN" dirty="0" smtClean="0"/>
              <a:t> is</a:t>
            </a:r>
          </a:p>
          <a:p>
            <a:r>
              <a:rPr lang="en-US" altLang="zh-CN" dirty="0" smtClean="0"/>
              <a:t>represented in the manifest and has an affinity value of 0, which</a:t>
            </a:r>
          </a:p>
          <a:p>
            <a:r>
              <a:rPr lang="en-US" altLang="zh-CN" dirty="0" smtClean="0"/>
              <a:t>means that the process does not care where it executes in relation</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manifest is an XML file that is automatically</a:t>
            </a:r>
          </a:p>
          <a:p>
            <a:r>
              <a:rPr lang="en-US" altLang="zh-CN" sz="1200" kern="1200" baseline="0" dirty="0" smtClean="0">
                <a:solidFill>
                  <a:schemeClr val="tx1"/>
                </a:solidFill>
                <a:latin typeface="+mn-lt"/>
                <a:ea typeface="+mn-ea"/>
                <a:cs typeface="+mn-cs"/>
              </a:rPr>
              <a:t>generated when a process is compiled into CIL, and it</a:t>
            </a:r>
          </a:p>
          <a:p>
            <a:r>
              <a:rPr lang="en-US" altLang="zh-CN" sz="1200" kern="1200" baseline="0" dirty="0" smtClean="0">
                <a:solidFill>
                  <a:schemeClr val="tx1"/>
                </a:solidFill>
                <a:latin typeface="+mn-lt"/>
                <a:ea typeface="+mn-ea"/>
                <a:cs typeface="+mn-cs"/>
              </a:rPr>
              <a:t>contains a list of message-passing channels the process depends</a:t>
            </a:r>
          </a:p>
          <a:p>
            <a:r>
              <a:rPr lang="en-US" altLang="zh-CN" sz="1200" kern="1200" baseline="0" dirty="0" smtClean="0">
                <a:solidFill>
                  <a:schemeClr val="tx1"/>
                </a:solidFill>
                <a:latin typeface="+mn-lt"/>
                <a:ea typeface="+mn-ea"/>
                <a:cs typeface="+mn-cs"/>
              </a:rPr>
              <a:t>upon.</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Factored Operating System (</a:t>
            </a:r>
            <a:r>
              <a:rPr lang="en-US" altLang="zh-CN" dirty="0" err="1" smtClean="0"/>
              <a:t>fos</a:t>
            </a:r>
            <a:r>
              <a:rPr lang="en-US" altLang="zh-CN" dirty="0" smtClean="0"/>
              <a:t>) [76] (from MIT) is targeted at creating an highly scalable operating system for many-cores computing systems.</a:t>
            </a:r>
          </a:p>
          <a:p>
            <a:r>
              <a:rPr lang="en-US" altLang="zh-CN" dirty="0" smtClean="0"/>
              <a:t> Corey [79] is another project developed at MIT and it proposes a different management of data structures to reduce the performance footprint of the OS in </a:t>
            </a:r>
            <a:r>
              <a:rPr lang="en-US" altLang="zh-CN" dirty="0" err="1" smtClean="0"/>
              <a:t>multicore</a:t>
            </a:r>
            <a:r>
              <a:rPr lang="en-US" altLang="zh-CN" dirty="0" smtClean="0"/>
              <a:t> systems.</a:t>
            </a:r>
          </a:p>
          <a:p>
            <a:r>
              <a:rPr lang="en-US" altLang="zh-CN" dirty="0" smtClean="0"/>
              <a:t> </a:t>
            </a:r>
            <a:r>
              <a:rPr lang="en-US" altLang="zh-CN" dirty="0" err="1" smtClean="0"/>
              <a:t>Barrelfish</a:t>
            </a:r>
            <a:r>
              <a:rPr lang="en-US" altLang="zh-CN" dirty="0" smtClean="0"/>
              <a:t> [14] is developed at </a:t>
            </a:r>
            <a:r>
              <a:rPr lang="en-US" altLang="zh-CN" dirty="0" err="1" smtClean="0"/>
              <a:t>Eidgenoessische</a:t>
            </a:r>
            <a:r>
              <a:rPr lang="en-US" altLang="zh-CN" dirty="0" smtClean="0"/>
              <a:t> </a:t>
            </a:r>
            <a:r>
              <a:rPr lang="en-US" altLang="zh-CN" dirty="0" err="1" smtClean="0"/>
              <a:t>Technische</a:t>
            </a:r>
            <a:r>
              <a:rPr lang="en-US" altLang="zh-CN" dirty="0" smtClean="0"/>
              <a:t> </a:t>
            </a:r>
            <a:r>
              <a:rPr lang="en-US" altLang="zh-CN" dirty="0" err="1" smtClean="0"/>
              <a:t>Hochschule</a:t>
            </a:r>
            <a:r>
              <a:rPr lang="en-US" altLang="zh-CN" dirty="0" smtClean="0"/>
              <a:t>, Zurich (ETH, Zurich) in collaboration with Microsoft research at Cambridge and it proposes an operating system design referred to as the </a:t>
            </a:r>
            <a:r>
              <a:rPr lang="en-US" altLang="zh-CN" dirty="0" err="1" smtClean="0"/>
              <a:t>multikernel</a:t>
            </a:r>
            <a:r>
              <a:rPr lang="en-US" altLang="zh-CN" dirty="0" smtClean="0"/>
              <a:t>.</a:t>
            </a:r>
          </a:p>
          <a:p>
            <a:r>
              <a:rPr lang="en-US" altLang="zh-CN" dirty="0" smtClean="0"/>
              <a:t> Microsoft Helios [56] targets heterogeneous systems which can be managed with satellite kernels, an idea analogue to </a:t>
            </a:r>
            <a:r>
              <a:rPr lang="en-US" altLang="zh-CN" dirty="0" err="1" smtClean="0"/>
              <a:t>Barrelfish’s</a:t>
            </a:r>
            <a:r>
              <a:rPr lang="en-US" altLang="zh-CN" dirty="0" smtClean="0"/>
              <a:t> </a:t>
            </a:r>
            <a:r>
              <a:rPr lang="en-US" altLang="zh-CN" dirty="0" err="1" smtClean="0"/>
              <a:t>multikernel</a:t>
            </a:r>
            <a:r>
              <a:rPr lang="en-US" altLang="zh-CN" dirty="0" smtClean="0"/>
              <a:t>.</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EF97FDFF-7B9F-7D4D-BFC0-AAD1F3D3D3CB}"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685564" y="4343816"/>
            <a:ext cx="5486874" cy="4113556"/>
          </a:xfrm>
          <a:noFill/>
          <a:ln/>
        </p:spPr>
        <p:txBody>
          <a:bodyPr/>
          <a:lstStyle/>
          <a:p>
            <a:pPr marL="228600" indent="-228600"/>
            <a:r>
              <a:rPr lang="en-US" altLang="zh-CN" smtClean="0">
                <a:latin typeface="Times" pitchFamily="18" charset="0"/>
                <a:ea typeface="ＭＳ Ｐゴシック" pitchFamily="34" charset="-128"/>
              </a:rPr>
              <a:t>Applications can also specify </a:t>
            </a:r>
            <a:r>
              <a:rPr lang="en-US" altLang="zh-CN" b="1" smtClean="0">
                <a:latin typeface="Times" pitchFamily="18" charset="0"/>
                <a:ea typeface="ＭＳ Ｐゴシック" pitchFamily="34" charset="-128"/>
              </a:rPr>
              <a:t>other scheduling requirements</a:t>
            </a:r>
            <a:r>
              <a:rPr lang="en-US" altLang="zh-CN" smtClean="0">
                <a:latin typeface="Times" pitchFamily="18" charset="0"/>
                <a:ea typeface="ＭＳ Ｐゴシック" pitchFamily="34" charset="-128"/>
              </a:rPr>
              <a:t> to the Partition Scheduler, such as being run at a periodic time interval.</a:t>
            </a:r>
          </a:p>
          <a:p>
            <a:pPr marL="228600" indent="-228600">
              <a:buFontTx/>
              <a:buAutoNum type="arabicPeriod"/>
            </a:pPr>
            <a:endParaRPr lang="en-US" altLang="zh-CN" smtClean="0">
              <a:latin typeface="Times"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ea typeface="ＭＳ Ｐゴシック" pitchFamily="34" charset="-128"/>
              </a:rPr>
              <a:t>Makes no decisions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EE16153-98FD-4BA9-A679-B78AC69A38F1}" type="slidenum">
              <a:rPr lang="en-US" smtClean="0"/>
              <a:pPr>
                <a:defRPr/>
              </a:pPr>
              <a:t>26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EE16153-98FD-4BA9-A679-B78AC69A38F1}" type="slidenum">
              <a:rPr lang="en-US" smtClean="0"/>
              <a:pPr>
                <a:defRPr/>
              </a:pPr>
              <a:t>28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ＭＳ Ｐゴシック" pitchFamily="34" charset="-128"/>
              </a:rPr>
              <a:t>Pure environment of a Cell </a:t>
            </a:r>
            <a:r>
              <a:rPr lang="en-US" altLang="zh-CN" sz="1200" dirty="0" smtClean="0">
                <a:ea typeface="ＭＳ Ｐゴシック" pitchFamily="34" charset="-128"/>
                <a:sym typeface="Symbol" pitchFamily="18" charset="2"/>
              </a:rPr>
              <a:t> </a:t>
            </a:r>
            <a:r>
              <a:rPr lang="en-US" altLang="zh-CN" sz="1200" dirty="0" err="1" smtClean="0">
                <a:ea typeface="ＭＳ Ｐゴシック" pitchFamily="34" charset="-128"/>
                <a:sym typeface="Symbol" pitchFamily="18" charset="2"/>
              </a:rPr>
              <a:t>Autotuning</a:t>
            </a:r>
            <a:r>
              <a:rPr lang="en-US" altLang="zh-CN" sz="1200" dirty="0" smtClean="0">
                <a:ea typeface="ＭＳ Ｐゴシック" pitchFamily="34" charset="-128"/>
                <a:sym typeface="Symbol" pitchFamily="18" charset="2"/>
              </a:rPr>
              <a:t> will return same performance at runtime as during training phase</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Language-support for Cell model?</a:t>
            </a:r>
          </a:p>
          <a:p>
            <a:pPr lvl="1"/>
            <a:r>
              <a:rPr lang="en-US" dirty="0" smtClean="0"/>
              <a:t>Task-based, not thread based</a:t>
            </a:r>
          </a:p>
          <a:p>
            <a:pPr lvl="1"/>
            <a:r>
              <a:rPr lang="en-US" dirty="0" smtClean="0"/>
              <a:t>Cells produced by annotating Software Frameworks with </a:t>
            </a:r>
            <a:r>
              <a:rPr lang="en-US" dirty="0" err="1" smtClean="0"/>
              <a:t>QoS</a:t>
            </a:r>
            <a:r>
              <a:rPr lang="en-US" dirty="0" smtClean="0"/>
              <a:t> needs?</a:t>
            </a:r>
          </a:p>
          <a:p>
            <a:pPr lvl="1"/>
            <a:r>
              <a:rPr lang="en-US" dirty="0" smtClean="0"/>
              <a:t>Cells produced automatically by just-in-time optimization?</a:t>
            </a:r>
          </a:p>
          <a:p>
            <a:pPr lvl="2"/>
            <a:r>
              <a:rPr lang="en-US" dirty="0" smtClean="0"/>
              <a:t>i.e. Selective Just In Time Specialization or SEJITS</a:t>
            </a:r>
          </a:p>
          <a:p>
            <a:endParaRPr lang="en-US" dirty="0"/>
          </a:p>
        </p:txBody>
      </p:sp>
      <p:sp>
        <p:nvSpPr>
          <p:cNvPr id="4" name="Slide Number Placeholder 3"/>
          <p:cNvSpPr>
            <a:spLocks noGrp="1"/>
          </p:cNvSpPr>
          <p:nvPr>
            <p:ph type="sldNum" sz="quarter" idx="10"/>
          </p:nvPr>
        </p:nvSpPr>
        <p:spPr/>
        <p:txBody>
          <a:bodyPr/>
          <a:lstStyle/>
          <a:p>
            <a:pPr>
              <a:defRPr/>
            </a:pPr>
            <a:fld id="{2EE16153-98FD-4BA9-A679-B78AC69A38F1}" type="slidenum">
              <a:rPr lang="en-US" smtClean="0"/>
              <a:pPr>
                <a:defRPr/>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5/30/2012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5/30/2012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5/30/2012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457200" y="1521152"/>
            <a:ext cx="8310785" cy="498219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5/30/2012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5/30/2012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5/30/2012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5/30/2012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5/30/2012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5/30/2012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5/30/2012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5/30/2012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5/30/2012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___1.xls"/></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Multicore</a:t>
            </a:r>
            <a:r>
              <a:rPr lang="en-US" dirty="0" smtClean="0"/>
              <a:t> OS</a:t>
            </a:r>
            <a:endParaRPr lang="en-US" i="1" dirty="0"/>
          </a:p>
        </p:txBody>
      </p:sp>
      <p:sp>
        <p:nvSpPr>
          <p:cNvPr id="3" name="Subtitle 2"/>
          <p:cNvSpPr>
            <a:spLocks noGrp="1"/>
          </p:cNvSpPr>
          <p:nvPr>
            <p:ph type="subTitle"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dirty="0"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5/30/2012</a:t>
            </a:fld>
            <a:endParaRPr lang="en-US"/>
          </a:p>
        </p:txBody>
      </p:sp>
      <p:sp>
        <p:nvSpPr>
          <p:cNvPr id="7" name="TextBox 6"/>
          <p:cNvSpPr txBox="1"/>
          <p:nvPr/>
        </p:nvSpPr>
        <p:spPr>
          <a:xfrm>
            <a:off x="771181" y="6114362"/>
            <a:ext cx="7515519" cy="369332"/>
          </a:xfrm>
          <a:prstGeom prst="rect">
            <a:avLst/>
          </a:prstGeom>
          <a:noFill/>
        </p:spPr>
        <p:txBody>
          <a:bodyPr wrap="none" rtlCol="0">
            <a:spAutoFit/>
          </a:bodyPr>
          <a:lstStyle/>
          <a:p>
            <a:r>
              <a:rPr lang="en-US" altLang="zh-CN" dirty="0" smtClean="0"/>
              <a:t>Acknowledgement: some slides taken from </a:t>
            </a:r>
            <a:r>
              <a:rPr lang="en-US" altLang="zh-CN" dirty="0" err="1" smtClean="0"/>
              <a:t>Kubiatowicz</a:t>
            </a:r>
            <a:r>
              <a:rPr lang="en-US" altLang="zh-CN" dirty="0" smtClean="0"/>
              <a:t>,  Baumann and others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页脚占位符 3"/>
          <p:cNvSpPr>
            <a:spLocks noGrp="1"/>
          </p:cNvSpPr>
          <p:nvPr>
            <p:ph type="ftr" sz="quarter" idx="10"/>
          </p:nvPr>
        </p:nvSpPr>
        <p:spPr>
          <a:noFill/>
        </p:spPr>
        <p:txBody>
          <a:bodyPr/>
          <a:lstStyle/>
          <a:p>
            <a:r>
              <a:rPr lang="en-US" altLang="zh-CN"/>
              <a:t>Tessellation OS</a:t>
            </a:r>
          </a:p>
        </p:txBody>
      </p:sp>
      <p:sp>
        <p:nvSpPr>
          <p:cNvPr id="28675" name="灯片编号占位符 4"/>
          <p:cNvSpPr>
            <a:spLocks noGrp="1"/>
          </p:cNvSpPr>
          <p:nvPr>
            <p:ph type="sldNum" sz="quarter" idx="11"/>
          </p:nvPr>
        </p:nvSpPr>
        <p:spPr>
          <a:noFill/>
        </p:spPr>
        <p:txBody>
          <a:bodyPr/>
          <a:lstStyle/>
          <a:p>
            <a:r>
              <a:rPr lang="en-US" altLang="zh-CN"/>
              <a:t>Tessellation: </a:t>
            </a:r>
            <a:fld id="{E2F2EA4F-3B74-4B7B-B053-2240FAECF946}" type="slidenum">
              <a:rPr lang="en-US" altLang="zh-CN"/>
              <a:pPr/>
              <a:t>10</a:t>
            </a:fld>
            <a:endParaRPr lang="en-US" altLang="zh-CN"/>
          </a:p>
        </p:txBody>
      </p:sp>
      <p:sp>
        <p:nvSpPr>
          <p:cNvPr id="28676" name="日期占位符 5"/>
          <p:cNvSpPr>
            <a:spLocks noGrp="1"/>
          </p:cNvSpPr>
          <p:nvPr>
            <p:ph type="dt" sz="quarter" idx="12"/>
          </p:nvPr>
        </p:nvSpPr>
        <p:spPr>
          <a:noFill/>
        </p:spPr>
        <p:txBody>
          <a:bodyPr/>
          <a:lstStyle/>
          <a:p>
            <a:r>
              <a:rPr lang="en-US" altLang="zh-CN"/>
              <a:t>November 12th, 2009</a:t>
            </a:r>
          </a:p>
        </p:txBody>
      </p:sp>
      <p:sp>
        <p:nvSpPr>
          <p:cNvPr id="28677" name="Rectangle 2"/>
          <p:cNvSpPr>
            <a:spLocks noGrp="1" noChangeArrowheads="1"/>
          </p:cNvSpPr>
          <p:nvPr>
            <p:ph type="title"/>
          </p:nvPr>
        </p:nvSpPr>
        <p:spPr/>
        <p:txBody>
          <a:bodyPr/>
          <a:lstStyle/>
          <a:p>
            <a:r>
              <a:rPr lang="en-US" altLang="zh-CN" smtClean="0">
                <a:ea typeface="ＭＳ Ｐゴシック" pitchFamily="34" charset="-128"/>
              </a:rPr>
              <a:t>The Problem with Current OSs</a:t>
            </a:r>
          </a:p>
        </p:txBody>
      </p:sp>
      <p:sp>
        <p:nvSpPr>
          <p:cNvPr id="261123" name="Rectangle 3"/>
          <p:cNvSpPr>
            <a:spLocks noGrp="1" noChangeArrowheads="1"/>
          </p:cNvSpPr>
          <p:nvPr>
            <p:ph type="body" idx="1"/>
          </p:nvPr>
        </p:nvSpPr>
        <p:spPr>
          <a:xfrm>
            <a:off x="215900" y="1014413"/>
            <a:ext cx="8712200" cy="5843587"/>
          </a:xfrm>
        </p:spPr>
        <p:txBody>
          <a:bodyPr/>
          <a:lstStyle/>
          <a:p>
            <a:pPr>
              <a:lnSpc>
                <a:spcPct val="85000"/>
              </a:lnSpc>
            </a:pPr>
            <a:r>
              <a:rPr lang="en-US" altLang="zh-CN" sz="2400" dirty="0" smtClean="0">
                <a:ea typeface="ＭＳ Ｐゴシック" pitchFamily="34" charset="-128"/>
              </a:rPr>
              <a:t>What is wrong with current Operating Systems?</a:t>
            </a:r>
          </a:p>
          <a:p>
            <a:pPr lvl="1">
              <a:lnSpc>
                <a:spcPct val="85000"/>
              </a:lnSpc>
            </a:pPr>
            <a:r>
              <a:rPr lang="en-US" altLang="zh-CN" sz="2000" dirty="0" smtClean="0">
                <a:ea typeface="ＭＳ Ｐゴシック" pitchFamily="34" charset="-128"/>
              </a:rPr>
              <a:t>They do not allow expression of application requirements</a:t>
            </a:r>
          </a:p>
          <a:p>
            <a:pPr lvl="2">
              <a:lnSpc>
                <a:spcPct val="85000"/>
              </a:lnSpc>
            </a:pPr>
            <a:r>
              <a:rPr lang="en-US" altLang="zh-CN" sz="1800" dirty="0" smtClean="0">
                <a:ea typeface="ＭＳ Ｐゴシック" pitchFamily="34" charset="-128"/>
              </a:rPr>
              <a:t>Minimal Frame Rate, Minimal Memory Bandwidth, Minimal </a:t>
            </a:r>
            <a:r>
              <a:rPr lang="en-US" altLang="zh-CN" sz="1800" dirty="0" err="1" smtClean="0">
                <a:ea typeface="ＭＳ Ｐゴシック" pitchFamily="34" charset="-128"/>
              </a:rPr>
              <a:t>QoS</a:t>
            </a:r>
            <a:r>
              <a:rPr lang="en-US" altLang="zh-CN" sz="1800" dirty="0" smtClean="0">
                <a:ea typeface="ＭＳ Ｐゴシック" pitchFamily="34" charset="-128"/>
              </a:rPr>
              <a:t> from system Services, Real Time Constraints, …</a:t>
            </a:r>
          </a:p>
          <a:p>
            <a:pPr lvl="2">
              <a:lnSpc>
                <a:spcPct val="85000"/>
              </a:lnSpc>
            </a:pPr>
            <a:r>
              <a:rPr lang="en-US" altLang="zh-CN" sz="1800" dirty="0" smtClean="0">
                <a:ea typeface="ＭＳ Ｐゴシック" pitchFamily="34" charset="-128"/>
              </a:rPr>
              <a:t>No clean interfaces for reflecting these requirements</a:t>
            </a:r>
          </a:p>
          <a:p>
            <a:pPr lvl="1">
              <a:lnSpc>
                <a:spcPct val="85000"/>
              </a:lnSpc>
            </a:pPr>
            <a:r>
              <a:rPr lang="en-US" altLang="zh-CN" sz="2000" dirty="0" smtClean="0">
                <a:ea typeface="ＭＳ Ｐゴシック" pitchFamily="34" charset="-128"/>
              </a:rPr>
              <a:t>They do not provide guarantees that applications can use</a:t>
            </a:r>
          </a:p>
          <a:p>
            <a:pPr lvl="2">
              <a:lnSpc>
                <a:spcPct val="85000"/>
              </a:lnSpc>
            </a:pPr>
            <a:r>
              <a:rPr lang="en-US" altLang="zh-CN" sz="1800" dirty="0" smtClean="0">
                <a:ea typeface="ＭＳ Ｐゴシック" pitchFamily="34" charset="-128"/>
              </a:rPr>
              <a:t>They do not provide performance isolation</a:t>
            </a:r>
          </a:p>
          <a:p>
            <a:pPr lvl="2">
              <a:lnSpc>
                <a:spcPct val="85000"/>
              </a:lnSpc>
            </a:pPr>
            <a:r>
              <a:rPr lang="en-US" altLang="zh-CN" sz="1800" dirty="0" smtClean="0">
                <a:ea typeface="ＭＳ Ｐゴシック" pitchFamily="34" charset="-128"/>
              </a:rPr>
              <a:t>Resources can be removed or decreased without permission</a:t>
            </a:r>
          </a:p>
          <a:p>
            <a:pPr lvl="2">
              <a:lnSpc>
                <a:spcPct val="85000"/>
              </a:lnSpc>
            </a:pPr>
            <a:r>
              <a:rPr lang="en-US" altLang="zh-CN" sz="1800" dirty="0" smtClean="0">
                <a:ea typeface="ＭＳ Ｐゴシック" pitchFamily="34" charset="-128"/>
              </a:rPr>
              <a:t>Maximum response time to events cannot be characterized</a:t>
            </a:r>
          </a:p>
          <a:p>
            <a:pPr lvl="1">
              <a:lnSpc>
                <a:spcPct val="85000"/>
              </a:lnSpc>
            </a:pPr>
            <a:r>
              <a:rPr lang="en-US" altLang="zh-CN" sz="2000" dirty="0" smtClean="0">
                <a:ea typeface="ＭＳ Ｐゴシック" pitchFamily="34" charset="-128"/>
              </a:rPr>
              <a:t>They do not provide fully custom scheduling </a:t>
            </a:r>
          </a:p>
          <a:p>
            <a:pPr lvl="2">
              <a:lnSpc>
                <a:spcPct val="85000"/>
              </a:lnSpc>
            </a:pPr>
            <a:r>
              <a:rPr lang="en-US" altLang="zh-CN" sz="1800" dirty="0" smtClean="0">
                <a:ea typeface="ＭＳ Ｐゴシック" pitchFamily="34" charset="-128"/>
              </a:rPr>
              <a:t>In a parallel programming environment, ideal scheduling can depend crucially on the programming model</a:t>
            </a:r>
          </a:p>
          <a:p>
            <a:pPr lvl="1">
              <a:lnSpc>
                <a:spcPct val="85000"/>
              </a:lnSpc>
            </a:pPr>
            <a:r>
              <a:rPr lang="en-US" altLang="zh-CN" sz="2000" dirty="0" smtClean="0">
                <a:ea typeface="ＭＳ Ｐゴシック" pitchFamily="34" charset="-128"/>
              </a:rPr>
              <a:t>They do not provide sufficient security or correctness</a:t>
            </a:r>
          </a:p>
          <a:p>
            <a:pPr lvl="2">
              <a:lnSpc>
                <a:spcPct val="85000"/>
              </a:lnSpc>
            </a:pPr>
            <a:r>
              <a:rPr lang="en-US" altLang="zh-CN" sz="1800" dirty="0" smtClean="0">
                <a:ea typeface="ＭＳ Ｐゴシック" pitchFamily="34" charset="-128"/>
              </a:rPr>
              <a:t>Monolithic Kernels get compromised all the time</a:t>
            </a:r>
          </a:p>
          <a:p>
            <a:pPr lvl="2">
              <a:lnSpc>
                <a:spcPct val="85000"/>
              </a:lnSpc>
            </a:pPr>
            <a:r>
              <a:rPr lang="en-US" altLang="zh-CN" sz="1800" dirty="0" smtClean="0">
                <a:ea typeface="ＭＳ Ｐゴシック" pitchFamily="34" charset="-128"/>
              </a:rPr>
              <a:t>Applications cannot express domains of trust within themselves without using a heavyweight process model</a:t>
            </a:r>
          </a:p>
          <a:p>
            <a:pPr>
              <a:lnSpc>
                <a:spcPct val="85000"/>
              </a:lnSpc>
            </a:pPr>
            <a:r>
              <a:rPr lang="en-US" altLang="zh-CN" sz="2400" dirty="0" smtClean="0">
                <a:solidFill>
                  <a:srgbClr val="FF0000"/>
                </a:solidFill>
                <a:ea typeface="ＭＳ Ｐゴシック" pitchFamily="34" charset="-128"/>
              </a:rPr>
              <a:t>The advent of </a:t>
            </a:r>
            <a:r>
              <a:rPr lang="en-US" altLang="zh-CN" sz="2400" dirty="0" err="1" smtClean="0">
                <a:solidFill>
                  <a:srgbClr val="FF0000"/>
                </a:solidFill>
                <a:ea typeface="ＭＳ Ｐゴシック" pitchFamily="34" charset="-128"/>
              </a:rPr>
              <a:t>ManyCore</a:t>
            </a:r>
            <a:r>
              <a:rPr lang="en-US" altLang="zh-CN" sz="2400" dirty="0" smtClean="0">
                <a:solidFill>
                  <a:srgbClr val="FF0000"/>
                </a:solidFill>
                <a:ea typeface="ＭＳ Ｐゴシック" pitchFamily="34" charset="-128"/>
              </a:rPr>
              <a:t> both:</a:t>
            </a:r>
          </a:p>
          <a:p>
            <a:pPr lvl="1">
              <a:lnSpc>
                <a:spcPct val="85000"/>
              </a:lnSpc>
            </a:pPr>
            <a:r>
              <a:rPr lang="en-US" altLang="zh-CN" sz="2000" dirty="0" smtClean="0">
                <a:solidFill>
                  <a:srgbClr val="FF0000"/>
                </a:solidFill>
                <a:ea typeface="ＭＳ Ｐゴシック" pitchFamily="34" charset="-128"/>
              </a:rPr>
              <a:t>Exacerbates the above with a greater number of shared resources</a:t>
            </a:r>
          </a:p>
          <a:p>
            <a:pPr lvl="1">
              <a:lnSpc>
                <a:spcPct val="85000"/>
              </a:lnSpc>
            </a:pPr>
            <a:r>
              <a:rPr lang="en-US" altLang="zh-CN" sz="2000" dirty="0" smtClean="0">
                <a:solidFill>
                  <a:srgbClr val="FF0000"/>
                </a:solidFill>
                <a:ea typeface="ＭＳ Ｐゴシック" pitchFamily="34" charset="-128"/>
              </a:rPr>
              <a:t>Provides an opportunity to change the fundamental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61123">
                                            <p:txEl>
                                              <p:pRg st="1" end="1"/>
                                            </p:txEl>
                                          </p:spTgt>
                                        </p:tgtEl>
                                        <p:attrNameLst>
                                          <p:attrName>style.visibility</p:attrName>
                                        </p:attrNameLst>
                                      </p:cBhvr>
                                      <p:to>
                                        <p:strVal val="visible"/>
                                      </p:to>
                                    </p:set>
                                    <p:anim calcmode="lin" valueType="num">
                                      <p:cBhvr additive="base">
                                        <p:cTn id="11" dur="500" fill="hold"/>
                                        <p:tgtEl>
                                          <p:spTgt spid="26112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611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61123">
                                            <p:txEl>
                                              <p:pRg st="2" end="2"/>
                                            </p:txEl>
                                          </p:spTgt>
                                        </p:tgtEl>
                                        <p:attrNameLst>
                                          <p:attrName>style.visibility</p:attrName>
                                        </p:attrNameLst>
                                      </p:cBhvr>
                                      <p:to>
                                        <p:strVal val="visible"/>
                                      </p:to>
                                    </p:set>
                                    <p:anim calcmode="lin" valueType="num">
                                      <p:cBhvr additive="base">
                                        <p:cTn id="15" dur="500" fill="hold"/>
                                        <p:tgtEl>
                                          <p:spTgt spid="26112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611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61123">
                                            <p:txEl>
                                              <p:pRg st="3" end="3"/>
                                            </p:txEl>
                                          </p:spTgt>
                                        </p:tgtEl>
                                        <p:attrNameLst>
                                          <p:attrName>style.visibility</p:attrName>
                                        </p:attrNameLst>
                                      </p:cBhvr>
                                      <p:to>
                                        <p:strVal val="visible"/>
                                      </p:to>
                                    </p:set>
                                    <p:anim calcmode="lin" valueType="num">
                                      <p:cBhvr additive="base">
                                        <p:cTn id="19" dur="500" fill="hold"/>
                                        <p:tgtEl>
                                          <p:spTgt spid="26112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61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1123">
                                            <p:txEl>
                                              <p:pRg st="4" end="4"/>
                                            </p:txEl>
                                          </p:spTgt>
                                        </p:tgtEl>
                                        <p:attrNameLst>
                                          <p:attrName>style.visibility</p:attrName>
                                        </p:attrNameLst>
                                      </p:cBhvr>
                                      <p:to>
                                        <p:strVal val="visible"/>
                                      </p:to>
                                    </p:set>
                                    <p:anim calcmode="lin" valueType="num">
                                      <p:cBhvr additive="base">
                                        <p:cTn id="25" dur="500" fill="hold"/>
                                        <p:tgtEl>
                                          <p:spTgt spid="26112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6112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61123">
                                            <p:txEl>
                                              <p:pRg st="5" end="5"/>
                                            </p:txEl>
                                          </p:spTgt>
                                        </p:tgtEl>
                                        <p:attrNameLst>
                                          <p:attrName>style.visibility</p:attrName>
                                        </p:attrNameLst>
                                      </p:cBhvr>
                                      <p:to>
                                        <p:strVal val="visible"/>
                                      </p:to>
                                    </p:set>
                                    <p:anim calcmode="lin" valueType="num">
                                      <p:cBhvr additive="base">
                                        <p:cTn id="29" dur="500" fill="hold"/>
                                        <p:tgtEl>
                                          <p:spTgt spid="26112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6112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61123">
                                            <p:txEl>
                                              <p:pRg st="6" end="6"/>
                                            </p:txEl>
                                          </p:spTgt>
                                        </p:tgtEl>
                                        <p:attrNameLst>
                                          <p:attrName>style.visibility</p:attrName>
                                        </p:attrNameLst>
                                      </p:cBhvr>
                                      <p:to>
                                        <p:strVal val="visible"/>
                                      </p:to>
                                    </p:set>
                                    <p:anim calcmode="lin" valueType="num">
                                      <p:cBhvr additive="base">
                                        <p:cTn id="33" dur="500" fill="hold"/>
                                        <p:tgtEl>
                                          <p:spTgt spid="26112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6112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61123">
                                            <p:txEl>
                                              <p:pRg st="7" end="7"/>
                                            </p:txEl>
                                          </p:spTgt>
                                        </p:tgtEl>
                                        <p:attrNameLst>
                                          <p:attrName>style.visibility</p:attrName>
                                        </p:attrNameLst>
                                      </p:cBhvr>
                                      <p:to>
                                        <p:strVal val="visible"/>
                                      </p:to>
                                    </p:set>
                                    <p:anim calcmode="lin" valueType="num">
                                      <p:cBhvr additive="base">
                                        <p:cTn id="37" dur="500" fill="hold"/>
                                        <p:tgtEl>
                                          <p:spTgt spid="26112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611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61123">
                                            <p:txEl>
                                              <p:pRg st="8" end="8"/>
                                            </p:txEl>
                                          </p:spTgt>
                                        </p:tgtEl>
                                        <p:attrNameLst>
                                          <p:attrName>style.visibility</p:attrName>
                                        </p:attrNameLst>
                                      </p:cBhvr>
                                      <p:to>
                                        <p:strVal val="visible"/>
                                      </p:to>
                                    </p:set>
                                    <p:anim calcmode="lin" valueType="num">
                                      <p:cBhvr additive="base">
                                        <p:cTn id="43" dur="500" fill="hold"/>
                                        <p:tgtEl>
                                          <p:spTgt spid="26112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61123">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61123">
                                            <p:txEl>
                                              <p:pRg st="9" end="9"/>
                                            </p:txEl>
                                          </p:spTgt>
                                        </p:tgtEl>
                                        <p:attrNameLst>
                                          <p:attrName>style.visibility</p:attrName>
                                        </p:attrNameLst>
                                      </p:cBhvr>
                                      <p:to>
                                        <p:strVal val="visible"/>
                                      </p:to>
                                    </p:set>
                                    <p:anim calcmode="lin" valueType="num">
                                      <p:cBhvr additive="base">
                                        <p:cTn id="47" dur="500" fill="hold"/>
                                        <p:tgtEl>
                                          <p:spTgt spid="261123">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6112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61123">
                                            <p:txEl>
                                              <p:pRg st="10" end="10"/>
                                            </p:txEl>
                                          </p:spTgt>
                                        </p:tgtEl>
                                        <p:attrNameLst>
                                          <p:attrName>style.visibility</p:attrName>
                                        </p:attrNameLst>
                                      </p:cBhvr>
                                      <p:to>
                                        <p:strVal val="visible"/>
                                      </p:to>
                                    </p:set>
                                    <p:anim calcmode="lin" valueType="num">
                                      <p:cBhvr additive="base">
                                        <p:cTn id="53" dur="500" fill="hold"/>
                                        <p:tgtEl>
                                          <p:spTgt spid="261123">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61123">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61123">
                                            <p:txEl>
                                              <p:pRg st="11" end="11"/>
                                            </p:txEl>
                                          </p:spTgt>
                                        </p:tgtEl>
                                        <p:attrNameLst>
                                          <p:attrName>style.visibility</p:attrName>
                                        </p:attrNameLst>
                                      </p:cBhvr>
                                      <p:to>
                                        <p:strVal val="visible"/>
                                      </p:to>
                                    </p:set>
                                    <p:anim calcmode="lin" valueType="num">
                                      <p:cBhvr additive="base">
                                        <p:cTn id="57" dur="500" fill="hold"/>
                                        <p:tgtEl>
                                          <p:spTgt spid="261123">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261123">
                                            <p:txEl>
                                              <p:pRg st="11" end="11"/>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61123">
                                            <p:txEl>
                                              <p:pRg st="12" end="12"/>
                                            </p:txEl>
                                          </p:spTgt>
                                        </p:tgtEl>
                                        <p:attrNameLst>
                                          <p:attrName>style.visibility</p:attrName>
                                        </p:attrNameLst>
                                      </p:cBhvr>
                                      <p:to>
                                        <p:strVal val="visible"/>
                                      </p:to>
                                    </p:set>
                                    <p:anim calcmode="lin" valueType="num">
                                      <p:cBhvr additive="base">
                                        <p:cTn id="61" dur="500" fill="hold"/>
                                        <p:tgtEl>
                                          <p:spTgt spid="261123">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112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61123">
                                            <p:txEl>
                                              <p:pRg st="13" end="13"/>
                                            </p:txEl>
                                          </p:spTgt>
                                        </p:tgtEl>
                                        <p:attrNameLst>
                                          <p:attrName>style.visibility</p:attrName>
                                        </p:attrNameLst>
                                      </p:cBhvr>
                                      <p:to>
                                        <p:strVal val="visible"/>
                                      </p:to>
                                    </p:set>
                                    <p:anim calcmode="lin" valueType="num">
                                      <p:cBhvr additive="base">
                                        <p:cTn id="67" dur="500" fill="hold"/>
                                        <p:tgtEl>
                                          <p:spTgt spid="261123">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61123">
                                            <p:txEl>
                                              <p:pRg st="13" end="13"/>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61123">
                                            <p:txEl>
                                              <p:pRg st="14" end="14"/>
                                            </p:txEl>
                                          </p:spTgt>
                                        </p:tgtEl>
                                        <p:attrNameLst>
                                          <p:attrName>style.visibility</p:attrName>
                                        </p:attrNameLst>
                                      </p:cBhvr>
                                      <p:to>
                                        <p:strVal val="visible"/>
                                      </p:to>
                                    </p:set>
                                    <p:anim calcmode="lin" valueType="num">
                                      <p:cBhvr additive="base">
                                        <p:cTn id="71" dur="500" fill="hold"/>
                                        <p:tgtEl>
                                          <p:spTgt spid="261123">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261123">
                                            <p:txEl>
                                              <p:pRg st="14" end="14"/>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61123">
                                            <p:txEl>
                                              <p:pRg st="15" end="15"/>
                                            </p:txEl>
                                          </p:spTgt>
                                        </p:tgtEl>
                                        <p:attrNameLst>
                                          <p:attrName>style.visibility</p:attrName>
                                        </p:attrNameLst>
                                      </p:cBhvr>
                                      <p:to>
                                        <p:strVal val="visible"/>
                                      </p:to>
                                    </p:set>
                                    <p:anim calcmode="lin" valueType="num">
                                      <p:cBhvr additive="base">
                                        <p:cTn id="75" dur="500" fill="hold"/>
                                        <p:tgtEl>
                                          <p:spTgt spid="261123">
                                            <p:txEl>
                                              <p:pRg st="15" end="15"/>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26112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页脚占位符 3"/>
          <p:cNvSpPr>
            <a:spLocks noGrp="1"/>
          </p:cNvSpPr>
          <p:nvPr>
            <p:ph type="ftr" sz="quarter" idx="10"/>
          </p:nvPr>
        </p:nvSpPr>
        <p:spPr>
          <a:noFill/>
        </p:spPr>
        <p:txBody>
          <a:bodyPr/>
          <a:lstStyle/>
          <a:p>
            <a:r>
              <a:rPr lang="en-US" altLang="zh-CN"/>
              <a:t>Tessellation OS</a:t>
            </a:r>
          </a:p>
        </p:txBody>
      </p:sp>
      <p:sp>
        <p:nvSpPr>
          <p:cNvPr id="30723" name="灯片编号占位符 4"/>
          <p:cNvSpPr>
            <a:spLocks noGrp="1"/>
          </p:cNvSpPr>
          <p:nvPr>
            <p:ph type="sldNum" sz="quarter" idx="11"/>
          </p:nvPr>
        </p:nvSpPr>
        <p:spPr>
          <a:noFill/>
        </p:spPr>
        <p:txBody>
          <a:bodyPr/>
          <a:lstStyle/>
          <a:p>
            <a:r>
              <a:rPr lang="en-US" altLang="zh-CN"/>
              <a:t>Tessellation: </a:t>
            </a:r>
            <a:fld id="{344E4B65-F98C-4BE4-B6DF-7EBA368DE73A}" type="slidenum">
              <a:rPr lang="en-US" altLang="zh-CN"/>
              <a:pPr/>
              <a:t>11</a:t>
            </a:fld>
            <a:endParaRPr lang="en-US" altLang="zh-CN"/>
          </a:p>
        </p:txBody>
      </p:sp>
      <p:sp>
        <p:nvSpPr>
          <p:cNvPr id="30724" name="日期占位符 5"/>
          <p:cNvSpPr>
            <a:spLocks noGrp="1"/>
          </p:cNvSpPr>
          <p:nvPr>
            <p:ph type="dt" sz="quarter" idx="12"/>
          </p:nvPr>
        </p:nvSpPr>
        <p:spPr>
          <a:noFill/>
        </p:spPr>
        <p:txBody>
          <a:bodyPr/>
          <a:lstStyle/>
          <a:p>
            <a:r>
              <a:rPr lang="en-US" altLang="zh-CN"/>
              <a:t>November 12th, 2009</a:t>
            </a:r>
          </a:p>
        </p:txBody>
      </p:sp>
      <p:sp>
        <p:nvSpPr>
          <p:cNvPr id="30725" name="Rectangle 2"/>
          <p:cNvSpPr>
            <a:spLocks noGrp="1" noChangeArrowheads="1"/>
          </p:cNvSpPr>
          <p:nvPr>
            <p:ph type="title"/>
          </p:nvPr>
        </p:nvSpPr>
        <p:spPr>
          <a:xfrm>
            <a:off x="411163" y="344488"/>
            <a:ext cx="8326437" cy="1042987"/>
          </a:xfrm>
        </p:spPr>
        <p:txBody>
          <a:bodyPr>
            <a:normAutofit/>
          </a:bodyPr>
          <a:lstStyle/>
          <a:p>
            <a:pPr algn="ctr">
              <a:lnSpc>
                <a:spcPct val="85000"/>
              </a:lnSpc>
            </a:pPr>
            <a:r>
              <a:rPr lang="en-US" altLang="zh-CN" dirty="0" smtClean="0">
                <a:ea typeface="ＭＳ Ｐゴシック" pitchFamily="34" charset="-128"/>
              </a:rPr>
              <a:t>Spatial Partitioning</a:t>
            </a:r>
          </a:p>
        </p:txBody>
      </p:sp>
      <p:sp>
        <p:nvSpPr>
          <p:cNvPr id="66563" name="Rectangle 3"/>
          <p:cNvSpPr>
            <a:spLocks noGrp="1" noChangeArrowheads="1"/>
          </p:cNvSpPr>
          <p:nvPr>
            <p:ph type="body" idx="1"/>
          </p:nvPr>
        </p:nvSpPr>
        <p:spPr>
          <a:xfrm>
            <a:off x="215900" y="3775075"/>
            <a:ext cx="8712200" cy="2927350"/>
          </a:xfrm>
        </p:spPr>
        <p:txBody>
          <a:bodyPr/>
          <a:lstStyle/>
          <a:p>
            <a:pPr>
              <a:lnSpc>
                <a:spcPct val="85000"/>
              </a:lnSpc>
              <a:spcBef>
                <a:spcPct val="10000"/>
              </a:spcBef>
            </a:pPr>
            <a:r>
              <a:rPr lang="en-US" altLang="zh-CN" sz="2000" smtClean="0">
                <a:ea typeface="ＭＳ Ｐゴシック" pitchFamily="34" charset="-128"/>
              </a:rPr>
              <a:t>Spatial Partition: group of processors acting within hardware boundary </a:t>
            </a:r>
          </a:p>
          <a:p>
            <a:pPr lvl="1">
              <a:lnSpc>
                <a:spcPct val="85000"/>
              </a:lnSpc>
              <a:spcBef>
                <a:spcPct val="10000"/>
              </a:spcBef>
            </a:pPr>
            <a:r>
              <a:rPr lang="en-US" altLang="zh-CN" sz="1800" smtClean="0">
                <a:ea typeface="ＭＳ Ｐゴシック" pitchFamily="34" charset="-128"/>
              </a:rPr>
              <a:t>Boundaries are “hard”, communication between partitions controlled</a:t>
            </a:r>
          </a:p>
          <a:p>
            <a:pPr lvl="1">
              <a:lnSpc>
                <a:spcPct val="85000"/>
              </a:lnSpc>
              <a:spcBef>
                <a:spcPct val="10000"/>
              </a:spcBef>
            </a:pPr>
            <a:r>
              <a:rPr lang="en-US" altLang="zh-CN" sz="1800" smtClean="0">
                <a:ea typeface="ＭＳ Ｐゴシック" pitchFamily="34" charset="-128"/>
              </a:rPr>
              <a:t>Anything goes within partition</a:t>
            </a:r>
          </a:p>
          <a:p>
            <a:pPr>
              <a:lnSpc>
                <a:spcPct val="85000"/>
              </a:lnSpc>
              <a:spcBef>
                <a:spcPct val="10000"/>
              </a:spcBef>
            </a:pPr>
            <a:r>
              <a:rPr lang="en-US" altLang="zh-CN" sz="2000" smtClean="0">
                <a:ea typeface="ＭＳ Ｐゴシック" pitchFamily="34" charset="-128"/>
              </a:rPr>
              <a:t>Each Partition receives a </a:t>
            </a:r>
            <a:r>
              <a:rPr lang="en-US" altLang="zh-CN" sz="2000" i="1" smtClean="0">
                <a:ea typeface="ＭＳ Ｐゴシック" pitchFamily="34" charset="-128"/>
              </a:rPr>
              <a:t>vector </a:t>
            </a:r>
            <a:r>
              <a:rPr lang="en-US" altLang="zh-CN" sz="2000" smtClean="0">
                <a:ea typeface="ＭＳ Ｐゴシック" pitchFamily="34" charset="-128"/>
              </a:rPr>
              <a:t>of resources</a:t>
            </a:r>
          </a:p>
          <a:p>
            <a:pPr lvl="1">
              <a:lnSpc>
                <a:spcPct val="85000"/>
              </a:lnSpc>
              <a:spcBef>
                <a:spcPct val="10000"/>
              </a:spcBef>
            </a:pPr>
            <a:r>
              <a:rPr lang="en-US" altLang="zh-CN" sz="1800" smtClean="0">
                <a:ea typeface="ＭＳ Ｐゴシック" pitchFamily="34" charset="-128"/>
              </a:rPr>
              <a:t>Some number of dedicated processors</a:t>
            </a:r>
          </a:p>
          <a:p>
            <a:pPr lvl="1">
              <a:lnSpc>
                <a:spcPct val="85000"/>
              </a:lnSpc>
              <a:spcBef>
                <a:spcPct val="10000"/>
              </a:spcBef>
            </a:pPr>
            <a:r>
              <a:rPr lang="en-US" altLang="zh-CN" sz="1800" smtClean="0">
                <a:ea typeface="ＭＳ Ｐゴシック" pitchFamily="34" charset="-128"/>
              </a:rPr>
              <a:t>Some set of dedicated resources (exclusive access)</a:t>
            </a:r>
          </a:p>
          <a:p>
            <a:pPr lvl="2">
              <a:lnSpc>
                <a:spcPct val="85000"/>
              </a:lnSpc>
              <a:spcBef>
                <a:spcPct val="10000"/>
              </a:spcBef>
            </a:pPr>
            <a:r>
              <a:rPr lang="en-US" altLang="zh-CN" sz="1600" smtClean="0">
                <a:ea typeface="ＭＳ Ｐゴシック" pitchFamily="34" charset="-128"/>
              </a:rPr>
              <a:t>Complete access to certain hardware devices</a:t>
            </a:r>
          </a:p>
          <a:p>
            <a:pPr lvl="2">
              <a:lnSpc>
                <a:spcPct val="85000"/>
              </a:lnSpc>
              <a:spcBef>
                <a:spcPct val="10000"/>
              </a:spcBef>
            </a:pPr>
            <a:r>
              <a:rPr lang="en-US" altLang="zh-CN" sz="1600" smtClean="0">
                <a:ea typeface="ＭＳ Ｐゴシック" pitchFamily="34" charset="-128"/>
              </a:rPr>
              <a:t>Dedicated raw storage partition</a:t>
            </a:r>
          </a:p>
          <a:p>
            <a:pPr lvl="1">
              <a:lnSpc>
                <a:spcPct val="85000"/>
              </a:lnSpc>
              <a:spcBef>
                <a:spcPct val="10000"/>
              </a:spcBef>
            </a:pPr>
            <a:r>
              <a:rPr lang="en-US" altLang="zh-CN" sz="1800" smtClean="0">
                <a:ea typeface="ＭＳ Ｐゴシック" pitchFamily="34" charset="-128"/>
              </a:rPr>
              <a:t>Some guaranteed fraction of other resources (QoS guarantee):</a:t>
            </a:r>
          </a:p>
          <a:p>
            <a:pPr lvl="2">
              <a:lnSpc>
                <a:spcPct val="85000"/>
              </a:lnSpc>
              <a:spcBef>
                <a:spcPct val="10000"/>
              </a:spcBef>
            </a:pPr>
            <a:r>
              <a:rPr lang="en-US" altLang="zh-CN" sz="1600" smtClean="0">
                <a:ea typeface="ＭＳ Ｐゴシック" pitchFamily="34" charset="-128"/>
              </a:rPr>
              <a:t>Memory bandwidth, Network bandwidth</a:t>
            </a:r>
          </a:p>
          <a:p>
            <a:pPr lvl="2">
              <a:lnSpc>
                <a:spcPct val="85000"/>
              </a:lnSpc>
              <a:spcBef>
                <a:spcPct val="10000"/>
              </a:spcBef>
            </a:pPr>
            <a:r>
              <a:rPr lang="en-US" altLang="zh-CN" sz="1600" smtClean="0">
                <a:ea typeface="ＭＳ Ｐゴシック" pitchFamily="34" charset="-128"/>
              </a:rPr>
              <a:t>fractional services from other partitions</a:t>
            </a:r>
          </a:p>
          <a:p>
            <a:pPr lvl="2">
              <a:lnSpc>
                <a:spcPct val="85000"/>
              </a:lnSpc>
              <a:spcBef>
                <a:spcPct val="10000"/>
              </a:spcBef>
            </a:pPr>
            <a:endParaRPr lang="en-US" altLang="zh-CN" sz="1600" smtClean="0">
              <a:ea typeface="ＭＳ Ｐゴシック" pitchFamily="34" charset="-128"/>
            </a:endParaRPr>
          </a:p>
        </p:txBody>
      </p:sp>
      <p:grpSp>
        <p:nvGrpSpPr>
          <p:cNvPr id="2" name="Group 340"/>
          <p:cNvGrpSpPr>
            <a:grpSpLocks/>
          </p:cNvGrpSpPr>
          <p:nvPr/>
        </p:nvGrpSpPr>
        <p:grpSpPr bwMode="auto">
          <a:xfrm>
            <a:off x="1630363" y="1401763"/>
            <a:ext cx="2279650" cy="2260600"/>
            <a:chOff x="702" y="680"/>
            <a:chExt cx="1802" cy="1758"/>
          </a:xfrm>
        </p:grpSpPr>
        <p:grpSp>
          <p:nvGrpSpPr>
            <p:cNvPr id="3" name="Group 180"/>
            <p:cNvGrpSpPr>
              <a:grpSpLocks/>
            </p:cNvGrpSpPr>
            <p:nvPr/>
          </p:nvGrpSpPr>
          <p:grpSpPr bwMode="auto">
            <a:xfrm rot="-5400000">
              <a:off x="839" y="770"/>
              <a:ext cx="1519" cy="1591"/>
              <a:chOff x="1392" y="1968"/>
              <a:chExt cx="1872" cy="1872"/>
            </a:xfrm>
          </p:grpSpPr>
          <p:grpSp>
            <p:nvGrpSpPr>
              <p:cNvPr id="4" name="Group 181"/>
              <p:cNvGrpSpPr>
                <a:grpSpLocks/>
              </p:cNvGrpSpPr>
              <p:nvPr/>
            </p:nvGrpSpPr>
            <p:grpSpPr bwMode="auto">
              <a:xfrm>
                <a:off x="1392" y="1968"/>
                <a:ext cx="1872" cy="192"/>
                <a:chOff x="1200" y="1728"/>
                <a:chExt cx="1872" cy="192"/>
              </a:xfrm>
            </p:grpSpPr>
            <p:sp>
              <p:nvSpPr>
                <p:cNvPr id="31028" name="Oval 182"/>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29" name="Oval 183"/>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30" name="Oval 184"/>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31" name="Oval 185"/>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32" name="Oval 186"/>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33" name="Oval 187"/>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34" name="Oval 188"/>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35" name="Oval 189"/>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5" name="Group 190"/>
              <p:cNvGrpSpPr>
                <a:grpSpLocks/>
              </p:cNvGrpSpPr>
              <p:nvPr/>
            </p:nvGrpSpPr>
            <p:grpSpPr bwMode="auto">
              <a:xfrm>
                <a:off x="1392" y="3648"/>
                <a:ext cx="1872" cy="192"/>
                <a:chOff x="1200" y="1728"/>
                <a:chExt cx="1872" cy="192"/>
              </a:xfrm>
            </p:grpSpPr>
            <p:sp>
              <p:nvSpPr>
                <p:cNvPr id="31020" name="Oval 191"/>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21" name="Oval 192"/>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22" name="Oval 193"/>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23" name="Oval 194"/>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24" name="Oval 195"/>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25" name="Oval 196"/>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26" name="Oval 197"/>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27" name="Oval 198"/>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6" name="Group 199"/>
              <p:cNvGrpSpPr>
                <a:grpSpLocks/>
              </p:cNvGrpSpPr>
              <p:nvPr/>
            </p:nvGrpSpPr>
            <p:grpSpPr bwMode="auto">
              <a:xfrm>
                <a:off x="1392" y="2208"/>
                <a:ext cx="1872" cy="192"/>
                <a:chOff x="1200" y="1728"/>
                <a:chExt cx="1872" cy="192"/>
              </a:xfrm>
            </p:grpSpPr>
            <p:sp>
              <p:nvSpPr>
                <p:cNvPr id="31012" name="Oval 20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13" name="Oval 20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14" name="Oval 20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15" name="Oval 20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16" name="Oval 20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17" name="Oval 20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18" name="Oval 20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19" name="Oval 20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7" name="Group 208"/>
              <p:cNvGrpSpPr>
                <a:grpSpLocks/>
              </p:cNvGrpSpPr>
              <p:nvPr/>
            </p:nvGrpSpPr>
            <p:grpSpPr bwMode="auto">
              <a:xfrm>
                <a:off x="1392" y="3408"/>
                <a:ext cx="1872" cy="192"/>
                <a:chOff x="1200" y="1728"/>
                <a:chExt cx="1872" cy="192"/>
              </a:xfrm>
            </p:grpSpPr>
            <p:sp>
              <p:nvSpPr>
                <p:cNvPr id="31004" name="Oval 20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05" name="Oval 21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06" name="Oval 21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07" name="Oval 21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08" name="Oval 21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09" name="Oval 21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10" name="Oval 21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11" name="Oval 21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8" name="Group 217"/>
              <p:cNvGrpSpPr>
                <a:grpSpLocks/>
              </p:cNvGrpSpPr>
              <p:nvPr/>
            </p:nvGrpSpPr>
            <p:grpSpPr bwMode="auto">
              <a:xfrm>
                <a:off x="1392" y="3168"/>
                <a:ext cx="1872" cy="192"/>
                <a:chOff x="1200" y="1728"/>
                <a:chExt cx="1872" cy="192"/>
              </a:xfrm>
            </p:grpSpPr>
            <p:sp>
              <p:nvSpPr>
                <p:cNvPr id="30996" name="Oval 21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97" name="Oval 21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98" name="Oval 22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99" name="Oval 22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00" name="Oval 22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01" name="Oval 22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02" name="Oval 22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1003" name="Oval 22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9" name="Group 226"/>
              <p:cNvGrpSpPr>
                <a:grpSpLocks/>
              </p:cNvGrpSpPr>
              <p:nvPr/>
            </p:nvGrpSpPr>
            <p:grpSpPr bwMode="auto">
              <a:xfrm>
                <a:off x="1392" y="2928"/>
                <a:ext cx="1872" cy="192"/>
                <a:chOff x="1200" y="1728"/>
                <a:chExt cx="1872" cy="192"/>
              </a:xfrm>
            </p:grpSpPr>
            <p:sp>
              <p:nvSpPr>
                <p:cNvPr id="30988" name="Oval 227"/>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89" name="Oval 228"/>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90" name="Oval 229"/>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91" name="Oval 230"/>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92" name="Oval 231"/>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93" name="Oval 232"/>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94" name="Oval 233"/>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95" name="Oval 234"/>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0" name="Group 235"/>
              <p:cNvGrpSpPr>
                <a:grpSpLocks/>
              </p:cNvGrpSpPr>
              <p:nvPr/>
            </p:nvGrpSpPr>
            <p:grpSpPr bwMode="auto">
              <a:xfrm>
                <a:off x="1392" y="2448"/>
                <a:ext cx="1872" cy="192"/>
                <a:chOff x="1200" y="1728"/>
                <a:chExt cx="1872" cy="192"/>
              </a:xfrm>
            </p:grpSpPr>
            <p:sp>
              <p:nvSpPr>
                <p:cNvPr id="30980" name="Oval 23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81" name="Oval 23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82" name="Oval 23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83" name="Oval 23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84" name="Oval 24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85" name="Oval 24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86" name="Oval 24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87" name="Oval 24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1" name="Group 244"/>
              <p:cNvGrpSpPr>
                <a:grpSpLocks/>
              </p:cNvGrpSpPr>
              <p:nvPr/>
            </p:nvGrpSpPr>
            <p:grpSpPr bwMode="auto">
              <a:xfrm>
                <a:off x="1392" y="2688"/>
                <a:ext cx="1872" cy="192"/>
                <a:chOff x="1200" y="1728"/>
                <a:chExt cx="1872" cy="192"/>
              </a:xfrm>
            </p:grpSpPr>
            <p:sp>
              <p:nvSpPr>
                <p:cNvPr id="30972" name="Oval 24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73" name="Oval 24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74" name="Oval 24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75" name="Oval 24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76" name="Oval 24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77" name="Oval 25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78" name="Oval 25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79" name="Oval 25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sp>
          <p:nvSpPr>
            <p:cNvPr id="30890" name="AutoShape 261"/>
            <p:cNvSpPr>
              <a:spLocks noChangeArrowheads="1"/>
            </p:cNvSpPr>
            <p:nvPr/>
          </p:nvSpPr>
          <p:spPr bwMode="auto">
            <a:xfrm rot="-5400000">
              <a:off x="724" y="658"/>
              <a:ext cx="1758" cy="1802"/>
            </a:xfrm>
            <a:prstGeom prst="roundRect">
              <a:avLst>
                <a:gd name="adj" fmla="val 16667"/>
              </a:avLst>
            </a:prstGeom>
            <a:solidFill>
              <a:srgbClr val="66FF99"/>
            </a:solidFill>
            <a:ln w="28575">
              <a:solidFill>
                <a:schemeClr val="tx1"/>
              </a:solidFill>
              <a:round/>
              <a:headEnd/>
              <a:tailEnd/>
            </a:ln>
          </p:spPr>
          <p:txBody>
            <a:bodyPr wrap="none" anchor="ctr"/>
            <a:lstStyle/>
            <a:p>
              <a:endParaRPr lang="zh-CN" altLang="en-US"/>
            </a:p>
          </p:txBody>
        </p:sp>
        <p:grpSp>
          <p:nvGrpSpPr>
            <p:cNvPr id="12" name="Group 263"/>
            <p:cNvGrpSpPr>
              <a:grpSpLocks/>
            </p:cNvGrpSpPr>
            <p:nvPr/>
          </p:nvGrpSpPr>
          <p:grpSpPr bwMode="auto">
            <a:xfrm rot="-5400000">
              <a:off x="839" y="770"/>
              <a:ext cx="1519" cy="1591"/>
              <a:chOff x="1392" y="1968"/>
              <a:chExt cx="1872" cy="1872"/>
            </a:xfrm>
          </p:grpSpPr>
          <p:grpSp>
            <p:nvGrpSpPr>
              <p:cNvPr id="13" name="Group 264"/>
              <p:cNvGrpSpPr>
                <a:grpSpLocks/>
              </p:cNvGrpSpPr>
              <p:nvPr/>
            </p:nvGrpSpPr>
            <p:grpSpPr bwMode="auto">
              <a:xfrm>
                <a:off x="1392" y="1968"/>
                <a:ext cx="1872" cy="192"/>
                <a:chOff x="1200" y="1728"/>
                <a:chExt cx="1872" cy="192"/>
              </a:xfrm>
            </p:grpSpPr>
            <p:sp>
              <p:nvSpPr>
                <p:cNvPr id="30956" name="Oval 26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57" name="Oval 26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58" name="Oval 26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59" name="Oval 26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60" name="Oval 26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61" name="Oval 27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62" name="Oval 27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63" name="Oval 27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4" name="Group 273"/>
              <p:cNvGrpSpPr>
                <a:grpSpLocks/>
              </p:cNvGrpSpPr>
              <p:nvPr/>
            </p:nvGrpSpPr>
            <p:grpSpPr bwMode="auto">
              <a:xfrm>
                <a:off x="1392" y="3648"/>
                <a:ext cx="1872" cy="192"/>
                <a:chOff x="1200" y="1728"/>
                <a:chExt cx="1872" cy="192"/>
              </a:xfrm>
            </p:grpSpPr>
            <p:sp>
              <p:nvSpPr>
                <p:cNvPr id="30948" name="Oval 27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49" name="Oval 27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50" name="Oval 27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51" name="Oval 27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52" name="Oval 27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53" name="Oval 27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54" name="Oval 28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55" name="Oval 28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5" name="Group 282"/>
              <p:cNvGrpSpPr>
                <a:grpSpLocks/>
              </p:cNvGrpSpPr>
              <p:nvPr/>
            </p:nvGrpSpPr>
            <p:grpSpPr bwMode="auto">
              <a:xfrm>
                <a:off x="1392" y="2208"/>
                <a:ext cx="1872" cy="192"/>
                <a:chOff x="1200" y="1728"/>
                <a:chExt cx="1872" cy="192"/>
              </a:xfrm>
            </p:grpSpPr>
            <p:sp>
              <p:nvSpPr>
                <p:cNvPr id="30940" name="Oval 283"/>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41" name="Oval 284"/>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42" name="Oval 285"/>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43" name="Oval 286"/>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44" name="Oval 287"/>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45" name="Oval 288"/>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46" name="Oval 289"/>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47" name="Oval 290"/>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6" name="Group 291"/>
              <p:cNvGrpSpPr>
                <a:grpSpLocks/>
              </p:cNvGrpSpPr>
              <p:nvPr/>
            </p:nvGrpSpPr>
            <p:grpSpPr bwMode="auto">
              <a:xfrm>
                <a:off x="1392" y="3408"/>
                <a:ext cx="1872" cy="192"/>
                <a:chOff x="1200" y="1728"/>
                <a:chExt cx="1872" cy="192"/>
              </a:xfrm>
            </p:grpSpPr>
            <p:sp>
              <p:nvSpPr>
                <p:cNvPr id="30932" name="Oval 292"/>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33" name="Oval 293"/>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34" name="Oval 294"/>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35" name="Oval 295"/>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36" name="Oval 296"/>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37" name="Oval 297"/>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38" name="Oval 298"/>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39" name="Oval 299"/>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7" name="Group 300"/>
              <p:cNvGrpSpPr>
                <a:grpSpLocks/>
              </p:cNvGrpSpPr>
              <p:nvPr/>
            </p:nvGrpSpPr>
            <p:grpSpPr bwMode="auto">
              <a:xfrm>
                <a:off x="1392" y="3168"/>
                <a:ext cx="1872" cy="192"/>
                <a:chOff x="1200" y="1728"/>
                <a:chExt cx="1872" cy="192"/>
              </a:xfrm>
            </p:grpSpPr>
            <p:sp>
              <p:nvSpPr>
                <p:cNvPr id="30924" name="Oval 301"/>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25" name="Oval 302"/>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26" name="Oval 303"/>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27" name="Oval 304"/>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28" name="Oval 305"/>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29" name="Oval 306"/>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30" name="Oval 307"/>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31" name="Oval 308"/>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8" name="Group 309"/>
              <p:cNvGrpSpPr>
                <a:grpSpLocks/>
              </p:cNvGrpSpPr>
              <p:nvPr/>
            </p:nvGrpSpPr>
            <p:grpSpPr bwMode="auto">
              <a:xfrm>
                <a:off x="1392" y="2928"/>
                <a:ext cx="1872" cy="192"/>
                <a:chOff x="1200" y="1728"/>
                <a:chExt cx="1872" cy="192"/>
              </a:xfrm>
            </p:grpSpPr>
            <p:sp>
              <p:nvSpPr>
                <p:cNvPr id="30916" name="Oval 31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17" name="Oval 31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18" name="Oval 31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19" name="Oval 31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20" name="Oval 31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21" name="Oval 31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22" name="Oval 31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23" name="Oval 31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9" name="Group 318"/>
              <p:cNvGrpSpPr>
                <a:grpSpLocks/>
              </p:cNvGrpSpPr>
              <p:nvPr/>
            </p:nvGrpSpPr>
            <p:grpSpPr bwMode="auto">
              <a:xfrm>
                <a:off x="1392" y="2448"/>
                <a:ext cx="1872" cy="192"/>
                <a:chOff x="1200" y="1728"/>
                <a:chExt cx="1872" cy="192"/>
              </a:xfrm>
            </p:grpSpPr>
            <p:sp>
              <p:nvSpPr>
                <p:cNvPr id="30908" name="Oval 31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09" name="Oval 32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10" name="Oval 32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11" name="Oval 32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12" name="Oval 32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13" name="Oval 32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14" name="Oval 32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15" name="Oval 32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0" name="Group 327"/>
              <p:cNvGrpSpPr>
                <a:grpSpLocks/>
              </p:cNvGrpSpPr>
              <p:nvPr/>
            </p:nvGrpSpPr>
            <p:grpSpPr bwMode="auto">
              <a:xfrm>
                <a:off x="1392" y="2688"/>
                <a:ext cx="1872" cy="192"/>
                <a:chOff x="1200" y="1728"/>
                <a:chExt cx="1872" cy="192"/>
              </a:xfrm>
            </p:grpSpPr>
            <p:sp>
              <p:nvSpPr>
                <p:cNvPr id="30900" name="Oval 32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01" name="Oval 32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02" name="Oval 33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03" name="Oval 33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04" name="Oval 33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05" name="Oval 33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06" name="Oval 33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907" name="Oval 33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grpSp>
      <p:grpSp>
        <p:nvGrpSpPr>
          <p:cNvPr id="21" name="Group 339"/>
          <p:cNvGrpSpPr>
            <a:grpSpLocks/>
          </p:cNvGrpSpPr>
          <p:nvPr/>
        </p:nvGrpSpPr>
        <p:grpSpPr bwMode="auto">
          <a:xfrm>
            <a:off x="4075113" y="1435100"/>
            <a:ext cx="2936875" cy="2260600"/>
            <a:chOff x="2574" y="701"/>
            <a:chExt cx="2323" cy="1758"/>
          </a:xfrm>
        </p:grpSpPr>
        <p:sp>
          <p:nvSpPr>
            <p:cNvPr id="30729" name="AutoShape 338"/>
            <p:cNvSpPr>
              <a:spLocks noChangeArrowheads="1"/>
            </p:cNvSpPr>
            <p:nvPr/>
          </p:nvSpPr>
          <p:spPr bwMode="auto">
            <a:xfrm rot="-5400000">
              <a:off x="3117" y="679"/>
              <a:ext cx="1758" cy="1802"/>
            </a:xfrm>
            <a:prstGeom prst="roundRect">
              <a:avLst>
                <a:gd name="adj" fmla="val 16667"/>
              </a:avLst>
            </a:prstGeom>
            <a:solidFill>
              <a:srgbClr val="66FF99"/>
            </a:solidFill>
            <a:ln w="28575">
              <a:solidFill>
                <a:schemeClr val="tx1"/>
              </a:solidFill>
              <a:round/>
              <a:headEnd/>
              <a:tailEnd/>
            </a:ln>
          </p:spPr>
          <p:txBody>
            <a:bodyPr wrap="none" anchor="ctr"/>
            <a:lstStyle/>
            <a:p>
              <a:endParaRPr lang="zh-CN" altLang="en-US"/>
            </a:p>
          </p:txBody>
        </p:sp>
        <p:grpSp>
          <p:nvGrpSpPr>
            <p:cNvPr id="22" name="Group 177"/>
            <p:cNvGrpSpPr>
              <a:grpSpLocks/>
            </p:cNvGrpSpPr>
            <p:nvPr/>
          </p:nvGrpSpPr>
          <p:grpSpPr bwMode="auto">
            <a:xfrm rot="-5400000">
              <a:off x="3216" y="760"/>
              <a:ext cx="1568" cy="1633"/>
              <a:chOff x="2232" y="626"/>
              <a:chExt cx="1568" cy="1633"/>
            </a:xfrm>
          </p:grpSpPr>
          <p:sp>
            <p:nvSpPr>
              <p:cNvPr id="30732" name="AutoShape 176"/>
              <p:cNvSpPr>
                <a:spLocks noChangeArrowheads="1"/>
              </p:cNvSpPr>
              <p:nvPr/>
            </p:nvSpPr>
            <p:spPr bwMode="auto">
              <a:xfrm>
                <a:off x="3014" y="1457"/>
                <a:ext cx="390" cy="387"/>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grpSp>
            <p:nvGrpSpPr>
              <p:cNvPr id="23" name="Group 17"/>
              <p:cNvGrpSpPr>
                <a:grpSpLocks/>
              </p:cNvGrpSpPr>
              <p:nvPr/>
            </p:nvGrpSpPr>
            <p:grpSpPr bwMode="auto">
              <a:xfrm>
                <a:off x="2255" y="654"/>
                <a:ext cx="1519" cy="1591"/>
                <a:chOff x="1392" y="1968"/>
                <a:chExt cx="1872" cy="1872"/>
              </a:xfrm>
            </p:grpSpPr>
            <p:grpSp>
              <p:nvGrpSpPr>
                <p:cNvPr id="24" name="Group 18"/>
                <p:cNvGrpSpPr>
                  <a:grpSpLocks/>
                </p:cNvGrpSpPr>
                <p:nvPr/>
              </p:nvGrpSpPr>
              <p:grpSpPr bwMode="auto">
                <a:xfrm>
                  <a:off x="1392" y="1968"/>
                  <a:ext cx="1872" cy="192"/>
                  <a:chOff x="1200" y="1728"/>
                  <a:chExt cx="1872" cy="192"/>
                </a:xfrm>
              </p:grpSpPr>
              <p:sp>
                <p:nvSpPr>
                  <p:cNvPr id="30881" name="Oval 1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82" name="Oval 2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83" name="Oval 2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84" name="Oval 2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85" name="Oval 2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86" name="Oval 2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87" name="Oval 2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88" name="Oval 2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5" name="Group 27"/>
                <p:cNvGrpSpPr>
                  <a:grpSpLocks/>
                </p:cNvGrpSpPr>
                <p:nvPr/>
              </p:nvGrpSpPr>
              <p:grpSpPr bwMode="auto">
                <a:xfrm>
                  <a:off x="1392" y="3648"/>
                  <a:ext cx="1872" cy="192"/>
                  <a:chOff x="1200" y="1728"/>
                  <a:chExt cx="1872" cy="192"/>
                </a:xfrm>
              </p:grpSpPr>
              <p:sp>
                <p:nvSpPr>
                  <p:cNvPr id="30873" name="Oval 2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74" name="Oval 2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75" name="Oval 3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76" name="Oval 3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77" name="Oval 3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78" name="Oval 3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79" name="Oval 3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80" name="Oval 3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6" name="Group 36"/>
                <p:cNvGrpSpPr>
                  <a:grpSpLocks/>
                </p:cNvGrpSpPr>
                <p:nvPr/>
              </p:nvGrpSpPr>
              <p:grpSpPr bwMode="auto">
                <a:xfrm>
                  <a:off x="1392" y="2208"/>
                  <a:ext cx="1872" cy="192"/>
                  <a:chOff x="1200" y="1728"/>
                  <a:chExt cx="1872" cy="192"/>
                </a:xfrm>
              </p:grpSpPr>
              <p:sp>
                <p:nvSpPr>
                  <p:cNvPr id="30865" name="Oval 37"/>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66" name="Oval 38"/>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67" name="Oval 39"/>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68" name="Oval 40"/>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69" name="Oval 41"/>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70" name="Oval 42"/>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71" name="Oval 43"/>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72" name="Oval 44"/>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7" name="Group 45"/>
                <p:cNvGrpSpPr>
                  <a:grpSpLocks/>
                </p:cNvGrpSpPr>
                <p:nvPr/>
              </p:nvGrpSpPr>
              <p:grpSpPr bwMode="auto">
                <a:xfrm>
                  <a:off x="1392" y="3408"/>
                  <a:ext cx="1872" cy="192"/>
                  <a:chOff x="1200" y="1728"/>
                  <a:chExt cx="1872" cy="192"/>
                </a:xfrm>
              </p:grpSpPr>
              <p:sp>
                <p:nvSpPr>
                  <p:cNvPr id="30857" name="Oval 4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58" name="Oval 4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59" name="Oval 4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60" name="Oval 4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61" name="Oval 5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62" name="Oval 5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63" name="Oval 5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64" name="Oval 5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8" name="Group 54"/>
                <p:cNvGrpSpPr>
                  <a:grpSpLocks/>
                </p:cNvGrpSpPr>
                <p:nvPr/>
              </p:nvGrpSpPr>
              <p:grpSpPr bwMode="auto">
                <a:xfrm>
                  <a:off x="1392" y="3168"/>
                  <a:ext cx="1872" cy="192"/>
                  <a:chOff x="1200" y="1728"/>
                  <a:chExt cx="1872" cy="192"/>
                </a:xfrm>
              </p:grpSpPr>
              <p:sp>
                <p:nvSpPr>
                  <p:cNvPr id="30849" name="Oval 5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50" name="Oval 5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51" name="Oval 5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52" name="Oval 5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53" name="Oval 5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54" name="Oval 6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55" name="Oval 6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56" name="Oval 6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9" name="Group 63"/>
                <p:cNvGrpSpPr>
                  <a:grpSpLocks/>
                </p:cNvGrpSpPr>
                <p:nvPr/>
              </p:nvGrpSpPr>
              <p:grpSpPr bwMode="auto">
                <a:xfrm>
                  <a:off x="1392" y="2928"/>
                  <a:ext cx="1872" cy="192"/>
                  <a:chOff x="1200" y="1728"/>
                  <a:chExt cx="1872" cy="192"/>
                </a:xfrm>
              </p:grpSpPr>
              <p:sp>
                <p:nvSpPr>
                  <p:cNvPr id="30841" name="Oval 6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42" name="Oval 6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43" name="Oval 6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44" name="Oval 6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45" name="Oval 6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46" name="Oval 6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47" name="Oval 7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48" name="Oval 7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0" name="Group 72"/>
                <p:cNvGrpSpPr>
                  <a:grpSpLocks/>
                </p:cNvGrpSpPr>
                <p:nvPr/>
              </p:nvGrpSpPr>
              <p:grpSpPr bwMode="auto">
                <a:xfrm>
                  <a:off x="1392" y="2448"/>
                  <a:ext cx="1872" cy="192"/>
                  <a:chOff x="1200" y="1728"/>
                  <a:chExt cx="1872" cy="192"/>
                </a:xfrm>
              </p:grpSpPr>
              <p:sp>
                <p:nvSpPr>
                  <p:cNvPr id="30833" name="Oval 73"/>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34" name="Oval 74"/>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35" name="Oval 75"/>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36" name="Oval 76"/>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37" name="Oval 77"/>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38" name="Oval 78"/>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39" name="Oval 79"/>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40" name="Oval 80"/>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1" name="Group 81"/>
                <p:cNvGrpSpPr>
                  <a:grpSpLocks/>
                </p:cNvGrpSpPr>
                <p:nvPr/>
              </p:nvGrpSpPr>
              <p:grpSpPr bwMode="auto">
                <a:xfrm>
                  <a:off x="1392" y="2688"/>
                  <a:ext cx="1872" cy="192"/>
                  <a:chOff x="1200" y="1728"/>
                  <a:chExt cx="1872" cy="192"/>
                </a:xfrm>
              </p:grpSpPr>
              <p:sp>
                <p:nvSpPr>
                  <p:cNvPr id="30825" name="Oval 82"/>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26" name="Oval 83"/>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27" name="Oval 84"/>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28" name="Oval 85"/>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29" name="Oval 86"/>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30" name="Oval 87"/>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31" name="Oval 88"/>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32" name="Oval 89"/>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sp>
            <p:nvSpPr>
              <p:cNvPr id="30734" name="AutoShape 92"/>
              <p:cNvSpPr>
                <a:spLocks noChangeArrowheads="1"/>
              </p:cNvSpPr>
              <p:nvPr/>
            </p:nvSpPr>
            <p:spPr bwMode="auto">
              <a:xfrm>
                <a:off x="3600" y="2065"/>
                <a:ext cx="188" cy="186"/>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sp>
            <p:nvSpPr>
              <p:cNvPr id="30735" name="AutoShape 93"/>
              <p:cNvSpPr>
                <a:spLocks noChangeArrowheads="1"/>
              </p:cNvSpPr>
              <p:nvPr/>
            </p:nvSpPr>
            <p:spPr bwMode="auto">
              <a:xfrm>
                <a:off x="3410" y="1457"/>
                <a:ext cx="378" cy="387"/>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sp>
            <p:nvSpPr>
              <p:cNvPr id="30736" name="AutoShape 94"/>
              <p:cNvSpPr>
                <a:spLocks noChangeArrowheads="1"/>
              </p:cNvSpPr>
              <p:nvPr/>
            </p:nvSpPr>
            <p:spPr bwMode="auto">
              <a:xfrm>
                <a:off x="3411" y="1865"/>
                <a:ext cx="374" cy="183"/>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sp>
            <p:nvSpPr>
              <p:cNvPr id="30737" name="AutoShape 95"/>
              <p:cNvSpPr>
                <a:spLocks noChangeArrowheads="1"/>
              </p:cNvSpPr>
              <p:nvPr/>
            </p:nvSpPr>
            <p:spPr bwMode="auto">
              <a:xfrm>
                <a:off x="3014" y="1858"/>
                <a:ext cx="388" cy="394"/>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sp>
            <p:nvSpPr>
              <p:cNvPr id="30738" name="AutoShape 97"/>
              <p:cNvSpPr>
                <a:spLocks noChangeArrowheads="1"/>
              </p:cNvSpPr>
              <p:nvPr/>
            </p:nvSpPr>
            <p:spPr bwMode="auto">
              <a:xfrm>
                <a:off x="2232" y="1451"/>
                <a:ext cx="776" cy="407"/>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sp>
            <p:nvSpPr>
              <p:cNvPr id="30739" name="AutoShape 98"/>
              <p:cNvSpPr>
                <a:spLocks noChangeArrowheads="1"/>
              </p:cNvSpPr>
              <p:nvPr/>
            </p:nvSpPr>
            <p:spPr bwMode="auto">
              <a:xfrm>
                <a:off x="2234" y="2065"/>
                <a:ext cx="776" cy="194"/>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sp>
            <p:nvSpPr>
              <p:cNvPr id="30740" name="AutoShape 99"/>
              <p:cNvSpPr>
                <a:spLocks noChangeArrowheads="1"/>
              </p:cNvSpPr>
              <p:nvPr/>
            </p:nvSpPr>
            <p:spPr bwMode="auto">
              <a:xfrm>
                <a:off x="2236" y="1856"/>
                <a:ext cx="771" cy="201"/>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sp>
            <p:nvSpPr>
              <p:cNvPr id="30741" name="AutoShape 100"/>
              <p:cNvSpPr>
                <a:spLocks noChangeArrowheads="1"/>
              </p:cNvSpPr>
              <p:nvPr/>
            </p:nvSpPr>
            <p:spPr bwMode="auto">
              <a:xfrm>
                <a:off x="3008" y="626"/>
                <a:ext cx="792" cy="825"/>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sp>
            <p:nvSpPr>
              <p:cNvPr id="30742" name="AutoShape 101"/>
              <p:cNvSpPr>
                <a:spLocks noChangeArrowheads="1"/>
              </p:cNvSpPr>
              <p:nvPr/>
            </p:nvSpPr>
            <p:spPr bwMode="auto">
              <a:xfrm>
                <a:off x="2235" y="632"/>
                <a:ext cx="774" cy="825"/>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sp>
            <p:nvSpPr>
              <p:cNvPr id="30743" name="AutoShape 102"/>
              <p:cNvSpPr>
                <a:spLocks noChangeArrowheads="1"/>
              </p:cNvSpPr>
              <p:nvPr/>
            </p:nvSpPr>
            <p:spPr bwMode="auto">
              <a:xfrm>
                <a:off x="3408" y="2067"/>
                <a:ext cx="188" cy="182"/>
              </a:xfrm>
              <a:prstGeom prst="roundRect">
                <a:avLst>
                  <a:gd name="adj" fmla="val 16667"/>
                </a:avLst>
              </a:prstGeom>
              <a:solidFill>
                <a:srgbClr val="66FFFF"/>
              </a:solidFill>
              <a:ln w="28575">
                <a:solidFill>
                  <a:schemeClr val="tx1"/>
                </a:solidFill>
                <a:round/>
                <a:headEnd/>
                <a:tailEnd/>
              </a:ln>
            </p:spPr>
            <p:txBody>
              <a:bodyPr wrap="none" anchor="ctr"/>
              <a:lstStyle/>
              <a:p>
                <a:endParaRPr lang="zh-CN" altLang="en-US"/>
              </a:p>
            </p:txBody>
          </p:sp>
          <p:grpSp>
            <p:nvGrpSpPr>
              <p:cNvPr id="30964" name="Group 103"/>
              <p:cNvGrpSpPr>
                <a:grpSpLocks/>
              </p:cNvGrpSpPr>
              <p:nvPr/>
            </p:nvGrpSpPr>
            <p:grpSpPr bwMode="auto">
              <a:xfrm>
                <a:off x="2255" y="654"/>
                <a:ext cx="1519" cy="1591"/>
                <a:chOff x="1392" y="1968"/>
                <a:chExt cx="1872" cy="1872"/>
              </a:xfrm>
            </p:grpSpPr>
            <p:grpSp>
              <p:nvGrpSpPr>
                <p:cNvPr id="30965" name="Group 104"/>
                <p:cNvGrpSpPr>
                  <a:grpSpLocks/>
                </p:cNvGrpSpPr>
                <p:nvPr/>
              </p:nvGrpSpPr>
              <p:grpSpPr bwMode="auto">
                <a:xfrm>
                  <a:off x="1392" y="1968"/>
                  <a:ext cx="1872" cy="192"/>
                  <a:chOff x="1200" y="1728"/>
                  <a:chExt cx="1872" cy="192"/>
                </a:xfrm>
              </p:grpSpPr>
              <p:sp>
                <p:nvSpPr>
                  <p:cNvPr id="30809" name="Oval 10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10" name="Oval 10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11" name="Oval 10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12" name="Oval 10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13" name="Oval 10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14" name="Oval 11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15" name="Oval 11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16" name="Oval 11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0966" name="Group 113"/>
                <p:cNvGrpSpPr>
                  <a:grpSpLocks/>
                </p:cNvGrpSpPr>
                <p:nvPr/>
              </p:nvGrpSpPr>
              <p:grpSpPr bwMode="auto">
                <a:xfrm>
                  <a:off x="1392" y="3648"/>
                  <a:ext cx="1872" cy="192"/>
                  <a:chOff x="1200" y="1728"/>
                  <a:chExt cx="1872" cy="192"/>
                </a:xfrm>
              </p:grpSpPr>
              <p:sp>
                <p:nvSpPr>
                  <p:cNvPr id="30801" name="Oval 11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02" name="Oval 11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03" name="Oval 11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04" name="Oval 11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05" name="Oval 11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06" name="Oval 11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07" name="Oval 12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08" name="Oval 12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0967" name="Group 122"/>
                <p:cNvGrpSpPr>
                  <a:grpSpLocks/>
                </p:cNvGrpSpPr>
                <p:nvPr/>
              </p:nvGrpSpPr>
              <p:grpSpPr bwMode="auto">
                <a:xfrm>
                  <a:off x="1392" y="2208"/>
                  <a:ext cx="1872" cy="192"/>
                  <a:chOff x="1200" y="1728"/>
                  <a:chExt cx="1872" cy="192"/>
                </a:xfrm>
              </p:grpSpPr>
              <p:sp>
                <p:nvSpPr>
                  <p:cNvPr id="30793" name="Oval 123"/>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94" name="Oval 124"/>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95" name="Oval 125"/>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96" name="Oval 126"/>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97" name="Oval 127"/>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98" name="Oval 128"/>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99" name="Oval 129"/>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800" name="Oval 130"/>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0968" name="Group 131"/>
                <p:cNvGrpSpPr>
                  <a:grpSpLocks/>
                </p:cNvGrpSpPr>
                <p:nvPr/>
              </p:nvGrpSpPr>
              <p:grpSpPr bwMode="auto">
                <a:xfrm>
                  <a:off x="1392" y="3408"/>
                  <a:ext cx="1872" cy="192"/>
                  <a:chOff x="1200" y="1728"/>
                  <a:chExt cx="1872" cy="192"/>
                </a:xfrm>
              </p:grpSpPr>
              <p:sp>
                <p:nvSpPr>
                  <p:cNvPr id="30785" name="Oval 132"/>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86" name="Oval 133"/>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87" name="Oval 134"/>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88" name="Oval 135"/>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89" name="Oval 136"/>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90" name="Oval 137"/>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91" name="Oval 138"/>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92" name="Oval 139"/>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0969" name="Group 140"/>
                <p:cNvGrpSpPr>
                  <a:grpSpLocks/>
                </p:cNvGrpSpPr>
                <p:nvPr/>
              </p:nvGrpSpPr>
              <p:grpSpPr bwMode="auto">
                <a:xfrm>
                  <a:off x="1392" y="3168"/>
                  <a:ext cx="1872" cy="192"/>
                  <a:chOff x="1200" y="1728"/>
                  <a:chExt cx="1872" cy="192"/>
                </a:xfrm>
              </p:grpSpPr>
              <p:sp>
                <p:nvSpPr>
                  <p:cNvPr id="30777" name="Oval 141"/>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78" name="Oval 142"/>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79" name="Oval 143"/>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80" name="Oval 144"/>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81" name="Oval 145"/>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82" name="Oval 146"/>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83" name="Oval 147"/>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84" name="Oval 148"/>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0970" name="Group 149"/>
                <p:cNvGrpSpPr>
                  <a:grpSpLocks/>
                </p:cNvGrpSpPr>
                <p:nvPr/>
              </p:nvGrpSpPr>
              <p:grpSpPr bwMode="auto">
                <a:xfrm>
                  <a:off x="1392" y="2928"/>
                  <a:ext cx="1872" cy="192"/>
                  <a:chOff x="1200" y="1728"/>
                  <a:chExt cx="1872" cy="192"/>
                </a:xfrm>
              </p:grpSpPr>
              <p:sp>
                <p:nvSpPr>
                  <p:cNvPr id="30769" name="Oval 15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70" name="Oval 15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71" name="Oval 15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72" name="Oval 15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73" name="Oval 15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74" name="Oval 15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75" name="Oval 15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76" name="Oval 15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0971" name="Group 158"/>
                <p:cNvGrpSpPr>
                  <a:grpSpLocks/>
                </p:cNvGrpSpPr>
                <p:nvPr/>
              </p:nvGrpSpPr>
              <p:grpSpPr bwMode="auto">
                <a:xfrm>
                  <a:off x="1392" y="2448"/>
                  <a:ext cx="1872" cy="192"/>
                  <a:chOff x="1200" y="1728"/>
                  <a:chExt cx="1872" cy="192"/>
                </a:xfrm>
              </p:grpSpPr>
              <p:sp>
                <p:nvSpPr>
                  <p:cNvPr id="30761" name="Oval 15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62" name="Oval 16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63" name="Oval 16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64" name="Oval 16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65" name="Oval 16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66" name="Oval 16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67" name="Oval 16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68" name="Oval 16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1036" name="Group 167"/>
                <p:cNvGrpSpPr>
                  <a:grpSpLocks/>
                </p:cNvGrpSpPr>
                <p:nvPr/>
              </p:nvGrpSpPr>
              <p:grpSpPr bwMode="auto">
                <a:xfrm>
                  <a:off x="1392" y="2688"/>
                  <a:ext cx="1872" cy="192"/>
                  <a:chOff x="1200" y="1728"/>
                  <a:chExt cx="1872" cy="192"/>
                </a:xfrm>
              </p:grpSpPr>
              <p:sp>
                <p:nvSpPr>
                  <p:cNvPr id="30753" name="Oval 16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54" name="Oval 16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55" name="Oval 17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56" name="Oval 17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57" name="Oval 17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58" name="Oval 17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59" name="Oval 17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0760" name="Oval 17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grpSp>
        <p:sp>
          <p:nvSpPr>
            <p:cNvPr id="30731" name="AutoShape 337"/>
            <p:cNvSpPr>
              <a:spLocks noChangeArrowheads="1"/>
            </p:cNvSpPr>
            <p:nvPr/>
          </p:nvSpPr>
          <p:spPr bwMode="auto">
            <a:xfrm>
              <a:off x="2574" y="1454"/>
              <a:ext cx="441" cy="252"/>
            </a:xfrm>
            <a:prstGeom prst="rightArrow">
              <a:avLst>
                <a:gd name="adj1" fmla="val 50000"/>
                <a:gd name="adj2" fmla="val 43750"/>
              </a:avLst>
            </a:prstGeom>
            <a:solidFill>
              <a:srgbClr val="FF00FF"/>
            </a:solidFill>
            <a:ln w="9525">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anim calcmode="lin" valueType="num">
                                      <p:cBhvr additive="base">
                                        <p:cTn id="11" dur="500" fill="hold"/>
                                        <p:tgtEl>
                                          <p:spTgt spid="6656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65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 calcmode="lin" valueType="num">
                                      <p:cBhvr additive="base">
                                        <p:cTn id="15" dur="500" fill="hold"/>
                                        <p:tgtEl>
                                          <p:spTgt spid="6656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6563">
                                            <p:txEl>
                                              <p:pRg st="2" end="2"/>
                                            </p:txEl>
                                          </p:spTgt>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66563">
                                            <p:txEl>
                                              <p:pRg st="3" end="3"/>
                                            </p:txEl>
                                          </p:spTgt>
                                        </p:tgtEl>
                                        <p:attrNameLst>
                                          <p:attrName>style.visibility</p:attrName>
                                        </p:attrNameLst>
                                      </p:cBhvr>
                                      <p:to>
                                        <p:strVal val="visible"/>
                                      </p:to>
                                    </p:set>
                                    <p:anim calcmode="lin" valueType="num">
                                      <p:cBhvr additive="base">
                                        <p:cTn id="24" dur="500" fill="hold"/>
                                        <p:tgtEl>
                                          <p:spTgt spid="66563">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6563">
                                            <p:txEl>
                                              <p:pRg st="3" end="3"/>
                                            </p:txEl>
                                          </p:spTgt>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66563">
                                            <p:txEl>
                                              <p:pRg st="4" end="4"/>
                                            </p:txEl>
                                          </p:spTgt>
                                        </p:tgtEl>
                                        <p:attrNameLst>
                                          <p:attrName>style.visibility</p:attrName>
                                        </p:attrNameLst>
                                      </p:cBhvr>
                                      <p:to>
                                        <p:strVal val="visible"/>
                                      </p:to>
                                    </p:set>
                                    <p:anim calcmode="lin" valueType="num">
                                      <p:cBhvr additive="base">
                                        <p:cTn id="28" dur="500" fill="hold"/>
                                        <p:tgtEl>
                                          <p:spTgt spid="66563">
                                            <p:txEl>
                                              <p:pRg st="4" end="4"/>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66563">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66563">
                                            <p:txEl>
                                              <p:pRg st="5" end="5"/>
                                            </p:txEl>
                                          </p:spTgt>
                                        </p:tgtEl>
                                        <p:attrNameLst>
                                          <p:attrName>style.visibility</p:attrName>
                                        </p:attrNameLst>
                                      </p:cBhvr>
                                      <p:to>
                                        <p:strVal val="visible"/>
                                      </p:to>
                                    </p:set>
                                    <p:anim calcmode="lin" valueType="num">
                                      <p:cBhvr additive="base">
                                        <p:cTn id="32" dur="500" fill="hold"/>
                                        <p:tgtEl>
                                          <p:spTgt spid="66563">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66563">
                                            <p:txEl>
                                              <p:pRg st="5" end="5"/>
                                            </p:txEl>
                                          </p:spTgt>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66563">
                                            <p:txEl>
                                              <p:pRg st="6" end="6"/>
                                            </p:txEl>
                                          </p:spTgt>
                                        </p:tgtEl>
                                        <p:attrNameLst>
                                          <p:attrName>style.visibility</p:attrName>
                                        </p:attrNameLst>
                                      </p:cBhvr>
                                      <p:to>
                                        <p:strVal val="visible"/>
                                      </p:to>
                                    </p:set>
                                    <p:anim calcmode="lin" valueType="num">
                                      <p:cBhvr additive="base">
                                        <p:cTn id="36" dur="500" fill="hold"/>
                                        <p:tgtEl>
                                          <p:spTgt spid="66563">
                                            <p:txEl>
                                              <p:pRg st="6" end="6"/>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66563">
                                            <p:txEl>
                                              <p:pRg st="6" end="6"/>
                                            </p:txEl>
                                          </p:spTgt>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66563">
                                            <p:txEl>
                                              <p:pRg st="7" end="7"/>
                                            </p:txEl>
                                          </p:spTgt>
                                        </p:tgtEl>
                                        <p:attrNameLst>
                                          <p:attrName>style.visibility</p:attrName>
                                        </p:attrNameLst>
                                      </p:cBhvr>
                                      <p:to>
                                        <p:strVal val="visible"/>
                                      </p:to>
                                    </p:set>
                                    <p:anim calcmode="lin" valueType="num">
                                      <p:cBhvr additive="base">
                                        <p:cTn id="40" dur="500" fill="hold"/>
                                        <p:tgtEl>
                                          <p:spTgt spid="66563">
                                            <p:txEl>
                                              <p:pRg st="7" end="7"/>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66563">
                                            <p:txEl>
                                              <p:pRg st="7" end="7"/>
                                            </p:txEl>
                                          </p:spTgt>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66563">
                                            <p:txEl>
                                              <p:pRg st="8" end="8"/>
                                            </p:txEl>
                                          </p:spTgt>
                                        </p:tgtEl>
                                        <p:attrNameLst>
                                          <p:attrName>style.visibility</p:attrName>
                                        </p:attrNameLst>
                                      </p:cBhvr>
                                      <p:to>
                                        <p:strVal val="visible"/>
                                      </p:to>
                                    </p:set>
                                    <p:anim calcmode="lin" valueType="num">
                                      <p:cBhvr additive="base">
                                        <p:cTn id="44" dur="500" fill="hold"/>
                                        <p:tgtEl>
                                          <p:spTgt spid="66563">
                                            <p:txEl>
                                              <p:pRg st="8" end="8"/>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66563">
                                            <p:txEl>
                                              <p:pRg st="8" end="8"/>
                                            </p:txEl>
                                          </p:spTgt>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66563">
                                            <p:txEl>
                                              <p:pRg st="9" end="9"/>
                                            </p:txEl>
                                          </p:spTgt>
                                        </p:tgtEl>
                                        <p:attrNameLst>
                                          <p:attrName>style.visibility</p:attrName>
                                        </p:attrNameLst>
                                      </p:cBhvr>
                                      <p:to>
                                        <p:strVal val="visible"/>
                                      </p:to>
                                    </p:set>
                                    <p:anim calcmode="lin" valueType="num">
                                      <p:cBhvr additive="base">
                                        <p:cTn id="48" dur="500" fill="hold"/>
                                        <p:tgtEl>
                                          <p:spTgt spid="66563">
                                            <p:txEl>
                                              <p:pRg st="9" end="9"/>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66563">
                                            <p:txEl>
                                              <p:pRg st="9" end="9"/>
                                            </p:txEl>
                                          </p:spTgt>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66563">
                                            <p:txEl>
                                              <p:pRg st="10" end="10"/>
                                            </p:txEl>
                                          </p:spTgt>
                                        </p:tgtEl>
                                        <p:attrNameLst>
                                          <p:attrName>style.visibility</p:attrName>
                                        </p:attrNameLst>
                                      </p:cBhvr>
                                      <p:to>
                                        <p:strVal val="visible"/>
                                      </p:to>
                                    </p:set>
                                    <p:anim calcmode="lin" valueType="num">
                                      <p:cBhvr additive="base">
                                        <p:cTn id="52" dur="500" fill="hold"/>
                                        <p:tgtEl>
                                          <p:spTgt spid="66563">
                                            <p:txEl>
                                              <p:pRg st="10" end="10"/>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6656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p:cNvSpPr>
            <a:spLocks noGrp="1"/>
          </p:cNvSpPr>
          <p:nvPr>
            <p:ph type="ftr" sz="quarter" idx="10"/>
          </p:nvPr>
        </p:nvSpPr>
        <p:spPr>
          <a:noFill/>
        </p:spPr>
        <p:txBody>
          <a:bodyPr/>
          <a:lstStyle/>
          <a:p>
            <a:r>
              <a:rPr lang="en-US" altLang="zh-CN"/>
              <a:t>Tessellation OS</a:t>
            </a:r>
          </a:p>
        </p:txBody>
      </p:sp>
      <p:sp>
        <p:nvSpPr>
          <p:cNvPr id="37891" name="灯片编号占位符 4"/>
          <p:cNvSpPr>
            <a:spLocks noGrp="1"/>
          </p:cNvSpPr>
          <p:nvPr>
            <p:ph type="sldNum" sz="quarter" idx="11"/>
          </p:nvPr>
        </p:nvSpPr>
        <p:spPr>
          <a:noFill/>
        </p:spPr>
        <p:txBody>
          <a:bodyPr/>
          <a:lstStyle/>
          <a:p>
            <a:r>
              <a:rPr lang="en-US" altLang="zh-CN"/>
              <a:t>Tessellation: </a:t>
            </a:r>
            <a:fld id="{E4696C61-279C-4149-B1DF-096092DD4236}" type="slidenum">
              <a:rPr lang="en-US" altLang="zh-CN"/>
              <a:pPr/>
              <a:t>12</a:t>
            </a:fld>
            <a:endParaRPr lang="en-US" altLang="zh-CN"/>
          </a:p>
        </p:txBody>
      </p:sp>
      <p:sp>
        <p:nvSpPr>
          <p:cNvPr id="37892" name="日期占位符 5"/>
          <p:cNvSpPr>
            <a:spLocks noGrp="1"/>
          </p:cNvSpPr>
          <p:nvPr>
            <p:ph type="dt" sz="quarter" idx="12"/>
          </p:nvPr>
        </p:nvSpPr>
        <p:spPr>
          <a:noFill/>
        </p:spPr>
        <p:txBody>
          <a:bodyPr/>
          <a:lstStyle/>
          <a:p>
            <a:r>
              <a:rPr lang="en-US" altLang="zh-CN"/>
              <a:t>November 12th, 2009</a:t>
            </a:r>
          </a:p>
        </p:txBody>
      </p:sp>
      <p:sp>
        <p:nvSpPr>
          <p:cNvPr id="37893" name="Rectangle 6"/>
          <p:cNvSpPr>
            <a:spLocks noGrp="1" noChangeArrowheads="1"/>
          </p:cNvSpPr>
          <p:nvPr>
            <p:ph type="title"/>
          </p:nvPr>
        </p:nvSpPr>
        <p:spPr/>
        <p:txBody>
          <a:bodyPr/>
          <a:lstStyle/>
          <a:p>
            <a:r>
              <a:rPr lang="en-US" altLang="zh-CN" sz="3200" smtClean="0">
                <a:ea typeface="ＭＳ Ｐゴシック" pitchFamily="34" charset="-128"/>
              </a:rPr>
              <a:t>Defining the Partitioned Environment</a:t>
            </a:r>
          </a:p>
        </p:txBody>
      </p:sp>
      <p:sp>
        <p:nvSpPr>
          <p:cNvPr id="37894" name="Rectangle 7"/>
          <p:cNvSpPr>
            <a:spLocks noGrp="1" noChangeArrowheads="1"/>
          </p:cNvSpPr>
          <p:nvPr>
            <p:ph type="body" idx="1"/>
          </p:nvPr>
        </p:nvSpPr>
        <p:spPr>
          <a:xfrm>
            <a:off x="215900" y="1066800"/>
            <a:ext cx="8712200" cy="5638800"/>
          </a:xfrm>
        </p:spPr>
        <p:txBody>
          <a:bodyPr/>
          <a:lstStyle/>
          <a:p>
            <a:pPr>
              <a:lnSpc>
                <a:spcPct val="90000"/>
              </a:lnSpc>
            </a:pPr>
            <a:r>
              <a:rPr lang="en-US" altLang="zh-CN" sz="2400" dirty="0" smtClean="0">
                <a:ea typeface="ＭＳ Ｐゴシック" pitchFamily="34" charset="-128"/>
              </a:rPr>
              <a:t>Cell: a bundle of code, with guaranteed resources, running at user level </a:t>
            </a:r>
          </a:p>
          <a:p>
            <a:pPr lvl="1">
              <a:lnSpc>
                <a:spcPct val="90000"/>
              </a:lnSpc>
            </a:pPr>
            <a:r>
              <a:rPr lang="en-US" altLang="zh-CN" sz="2000" dirty="0" smtClean="0">
                <a:ea typeface="ＭＳ Ｐゴシック" pitchFamily="34" charset="-128"/>
              </a:rPr>
              <a:t>Has full control over resources it owns (“Bare Metal”)</a:t>
            </a:r>
          </a:p>
          <a:p>
            <a:pPr lvl="1">
              <a:lnSpc>
                <a:spcPct val="90000"/>
              </a:lnSpc>
            </a:pPr>
            <a:r>
              <a:rPr lang="en-US" altLang="zh-CN" sz="2000" dirty="0" smtClean="0">
                <a:ea typeface="ＭＳ Ｐゴシック" pitchFamily="34" charset="-128"/>
              </a:rPr>
              <a:t>Contains at least one address space (memory protection domain), but could contain more than one</a:t>
            </a:r>
          </a:p>
          <a:p>
            <a:pPr lvl="1">
              <a:lnSpc>
                <a:spcPct val="90000"/>
              </a:lnSpc>
            </a:pPr>
            <a:r>
              <a:rPr lang="en-US" altLang="zh-CN" sz="2000" dirty="0" smtClean="0">
                <a:ea typeface="ＭＳ Ｐゴシック" pitchFamily="34" charset="-128"/>
              </a:rPr>
              <a:t>Contains a set of secured channel endpoints to other Cells</a:t>
            </a:r>
          </a:p>
          <a:p>
            <a:pPr lvl="1">
              <a:lnSpc>
                <a:spcPct val="90000"/>
              </a:lnSpc>
            </a:pPr>
            <a:r>
              <a:rPr lang="en-US" altLang="zh-CN" sz="2000" dirty="0" smtClean="0">
                <a:ea typeface="ＭＳ Ｐゴシック" pitchFamily="34" charset="-128"/>
              </a:rPr>
              <a:t>Interacts with trusted layers of Tessellation (e.g. the “</a:t>
            </a:r>
            <a:r>
              <a:rPr lang="en-US" altLang="zh-CN" sz="2000" dirty="0" err="1" smtClean="0">
                <a:ea typeface="ＭＳ Ｐゴシック" pitchFamily="34" charset="-128"/>
              </a:rPr>
              <a:t>NanoVisor</a:t>
            </a:r>
            <a:r>
              <a:rPr lang="en-US" altLang="zh-CN" sz="2000" dirty="0" smtClean="0">
                <a:ea typeface="ＭＳ Ｐゴシック" pitchFamily="34" charset="-128"/>
              </a:rPr>
              <a:t>”) via a heavily </a:t>
            </a:r>
            <a:r>
              <a:rPr lang="en-US" altLang="zh-CN" sz="2000" dirty="0" err="1" smtClean="0">
                <a:ea typeface="ＭＳ Ｐゴシック" pitchFamily="34" charset="-128"/>
              </a:rPr>
              <a:t>Paravirtualized</a:t>
            </a:r>
            <a:r>
              <a:rPr lang="en-US" altLang="zh-CN" sz="2000" dirty="0" smtClean="0">
                <a:ea typeface="ＭＳ Ｐゴシック" pitchFamily="34" charset="-128"/>
              </a:rPr>
              <a:t> Interface</a:t>
            </a:r>
          </a:p>
          <a:p>
            <a:pPr lvl="2">
              <a:lnSpc>
                <a:spcPct val="90000"/>
              </a:lnSpc>
            </a:pPr>
            <a:r>
              <a:rPr lang="en-US" altLang="zh-CN" sz="1800" dirty="0" smtClean="0">
                <a:ea typeface="ＭＳ Ｐゴシック" pitchFamily="34" charset="-128"/>
              </a:rPr>
              <a:t>E.g. Can manipulate its address mappings but does not know what page tables even look like </a:t>
            </a:r>
          </a:p>
          <a:p>
            <a:pPr lvl="1">
              <a:lnSpc>
                <a:spcPct val="90000"/>
              </a:lnSpc>
            </a:pPr>
            <a:r>
              <a:rPr lang="en-US" altLang="zh-CN" sz="2000" dirty="0" smtClean="0">
                <a:ea typeface="ＭＳ Ｐゴシック" pitchFamily="34" charset="-128"/>
              </a:rPr>
              <a:t>We think of these as components of an application or the OS</a:t>
            </a:r>
          </a:p>
          <a:p>
            <a:pPr>
              <a:lnSpc>
                <a:spcPct val="90000"/>
              </a:lnSpc>
            </a:pPr>
            <a:r>
              <a:rPr lang="en-US" altLang="zh-CN" sz="2400" dirty="0" smtClean="0">
                <a:ea typeface="ＭＳ Ｐゴシック" pitchFamily="34" charset="-128"/>
              </a:rPr>
              <a:t>When mapped to the hardware, a cell gets:</a:t>
            </a:r>
          </a:p>
          <a:p>
            <a:pPr lvl="1">
              <a:lnSpc>
                <a:spcPct val="90000"/>
              </a:lnSpc>
            </a:pPr>
            <a:r>
              <a:rPr lang="en-US" altLang="zh-CN" sz="2000" dirty="0" smtClean="0">
                <a:ea typeface="ＭＳ Ｐゴシック" pitchFamily="34" charset="-128"/>
              </a:rPr>
              <a:t>Gang-scheduled (co-scheduled) hardware thread resources (“Harts”)</a:t>
            </a:r>
          </a:p>
          <a:p>
            <a:pPr lvl="1">
              <a:lnSpc>
                <a:spcPct val="90000"/>
              </a:lnSpc>
            </a:pPr>
            <a:r>
              <a:rPr lang="en-US" altLang="zh-CN" sz="2000" dirty="0" smtClean="0">
                <a:ea typeface="ＭＳ Ｐゴシック" pitchFamily="34" charset="-128"/>
              </a:rPr>
              <a:t>Guaranteed fractions of other physical resources</a:t>
            </a:r>
          </a:p>
          <a:p>
            <a:pPr lvl="2">
              <a:lnSpc>
                <a:spcPct val="90000"/>
              </a:lnSpc>
            </a:pPr>
            <a:r>
              <a:rPr lang="en-US" altLang="zh-CN" sz="1800" dirty="0" smtClean="0">
                <a:ea typeface="ＭＳ Ｐゴシック" pitchFamily="34" charset="-128"/>
              </a:rPr>
              <a:t>Physical Pages (DRAM), Cache partitions, memory bandwidth, power</a:t>
            </a:r>
          </a:p>
          <a:p>
            <a:pPr lvl="1">
              <a:lnSpc>
                <a:spcPct val="90000"/>
              </a:lnSpc>
            </a:pPr>
            <a:r>
              <a:rPr lang="en-US" altLang="zh-CN" sz="2000" dirty="0" smtClean="0">
                <a:ea typeface="ＭＳ Ｐゴシック" pitchFamily="34" charset="-128"/>
              </a:rPr>
              <a:t>Guaranteed fractions of system services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r>
              <a:rPr lang="en-US" dirty="0" smtClean="0"/>
              <a:t>Inter-Cell Communication</a:t>
            </a:r>
          </a:p>
        </p:txBody>
      </p:sp>
      <p:sp>
        <p:nvSpPr>
          <p:cNvPr id="276483" name="Rectangle 3"/>
          <p:cNvSpPr>
            <a:spLocks noGrp="1" noChangeArrowheads="1"/>
          </p:cNvSpPr>
          <p:nvPr>
            <p:ph type="body" idx="1"/>
          </p:nvPr>
        </p:nvSpPr>
        <p:spPr>
          <a:xfrm>
            <a:off x="0" y="990600"/>
            <a:ext cx="9144000" cy="5867400"/>
          </a:xfrm>
        </p:spPr>
        <p:txBody>
          <a:bodyPr>
            <a:normAutofit fontScale="70000" lnSpcReduction="20000"/>
          </a:bodyPr>
          <a:lstStyle/>
          <a:p>
            <a:r>
              <a:rPr lang="en-US" dirty="0" smtClean="0"/>
              <a:t>We are interested in communication for many reasons:</a:t>
            </a:r>
          </a:p>
          <a:p>
            <a:pPr lvl="1"/>
            <a:r>
              <a:rPr lang="en-US" dirty="0" smtClean="0"/>
              <a:t>Communication crosses resource and security boundaries</a:t>
            </a:r>
          </a:p>
          <a:p>
            <a:pPr lvl="1"/>
            <a:r>
              <a:rPr lang="en-US" dirty="0" smtClean="0"/>
              <a:t>Efficiency of communication impacts (de)</a:t>
            </a:r>
            <a:r>
              <a:rPr lang="en-US" dirty="0" err="1" smtClean="0"/>
              <a:t>composability</a:t>
            </a:r>
            <a:endParaRPr lang="en-US" dirty="0" smtClean="0"/>
          </a:p>
          <a:p>
            <a:r>
              <a:rPr lang="en-US" dirty="0" smtClean="0"/>
              <a:t>Shared components complicate resource isolation:</a:t>
            </a:r>
          </a:p>
          <a:p>
            <a:pPr lvl="1"/>
            <a:r>
              <a:rPr lang="en-US" dirty="0" smtClean="0"/>
              <a:t>Need distributed mechanism for tracking and accounting of resources</a:t>
            </a:r>
          </a:p>
          <a:p>
            <a:pPr lvl="2"/>
            <a:r>
              <a:rPr lang="en-US" dirty="0" smtClean="0"/>
              <a:t>E.g.: How guarantee that each partition gets guaranteed fraction of service?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How does presence of a message impact Cell activation?</a:t>
            </a:r>
          </a:p>
          <a:p>
            <a:pPr lvl="1"/>
            <a:r>
              <a:rPr lang="en-US" dirty="0" smtClean="0"/>
              <a:t>Not at all (regular activation) or immediate change (interrupt-like)</a:t>
            </a:r>
          </a:p>
          <a:p>
            <a:r>
              <a:rPr lang="en-US" dirty="0" smtClean="0"/>
              <a:t>Communication defines Security Model</a:t>
            </a:r>
          </a:p>
          <a:p>
            <a:pPr lvl="1"/>
            <a:r>
              <a:rPr lang="en-US" dirty="0" smtClean="0"/>
              <a:t>Mandatory Access Control Tagging (levels of information confidentiality)</a:t>
            </a:r>
          </a:p>
          <a:p>
            <a:pPr lvl="1"/>
            <a:r>
              <a:rPr lang="en-US" dirty="0" smtClean="0"/>
              <a:t>Ring-based security (enforce call-gate structure with channels)</a:t>
            </a:r>
          </a:p>
          <a:p>
            <a:endParaRPr lang="en-US" dirty="0" smtClean="0"/>
          </a:p>
          <a:p>
            <a:endParaRPr lang="en-US" dirty="0" smtClean="0"/>
          </a:p>
        </p:txBody>
      </p:sp>
      <p:sp>
        <p:nvSpPr>
          <p:cNvPr id="13314" name="Footer Placeholder 3"/>
          <p:cNvSpPr>
            <a:spLocks noGrp="1"/>
          </p:cNvSpPr>
          <p:nvPr>
            <p:ph type="ftr" sz="quarter" idx="10"/>
          </p:nvPr>
        </p:nvSpPr>
        <p:spPr/>
        <p:txBody>
          <a:bodyPr/>
          <a:lstStyle/>
          <a:p>
            <a:r>
              <a:rPr lang="en-US" smtClean="0"/>
              <a:t>Microsoft/UPCRC</a:t>
            </a:r>
            <a:endParaRPr lang="en-US"/>
          </a:p>
        </p:txBody>
      </p:sp>
      <p:sp>
        <p:nvSpPr>
          <p:cNvPr id="13315" name="Slide Number Placeholder 4"/>
          <p:cNvSpPr>
            <a:spLocks noGrp="1"/>
          </p:cNvSpPr>
          <p:nvPr>
            <p:ph type="sldNum" sz="quarter" idx="11"/>
          </p:nvPr>
        </p:nvSpPr>
        <p:spPr/>
        <p:txBody>
          <a:bodyPr/>
          <a:lstStyle/>
          <a:p>
            <a:r>
              <a:rPr lang="en-US" smtClean="0"/>
              <a:t>Tessellation: </a:t>
            </a:r>
            <a:fld id="{9C00F5CE-505F-47FE-844C-62001C9DBA5F}" type="slidenum">
              <a:rPr lang="en-US" smtClean="0"/>
              <a:pPr/>
              <a:t>13</a:t>
            </a:fld>
            <a:endParaRPr lang="en-US"/>
          </a:p>
        </p:txBody>
      </p:sp>
      <p:sp>
        <p:nvSpPr>
          <p:cNvPr id="13316" name="Date Placeholder 5"/>
          <p:cNvSpPr>
            <a:spLocks noGrp="1"/>
          </p:cNvSpPr>
          <p:nvPr>
            <p:ph type="dt" sz="quarter" idx="12"/>
          </p:nvPr>
        </p:nvSpPr>
        <p:spPr/>
        <p:txBody>
          <a:bodyPr/>
          <a:lstStyle/>
          <a:p>
            <a:r>
              <a:rPr lang="en-US" smtClean="0"/>
              <a:t>August 13th, 2010</a:t>
            </a:r>
            <a:endParaRPr lang="en-US"/>
          </a:p>
        </p:txBody>
      </p:sp>
      <p:grpSp>
        <p:nvGrpSpPr>
          <p:cNvPr id="2" name="Group 4"/>
          <p:cNvGrpSpPr>
            <a:grpSpLocks/>
          </p:cNvGrpSpPr>
          <p:nvPr/>
        </p:nvGrpSpPr>
        <p:grpSpPr bwMode="auto">
          <a:xfrm>
            <a:off x="581025" y="2913063"/>
            <a:ext cx="7877175" cy="2039937"/>
            <a:chOff x="432" y="2688"/>
            <a:chExt cx="4962" cy="1285"/>
          </a:xfrm>
        </p:grpSpPr>
        <p:grpSp>
          <p:nvGrpSpPr>
            <p:cNvPr id="3" name="Group 5"/>
            <p:cNvGrpSpPr>
              <a:grpSpLocks/>
            </p:cNvGrpSpPr>
            <p:nvPr/>
          </p:nvGrpSpPr>
          <p:grpSpPr bwMode="auto">
            <a:xfrm>
              <a:off x="1872" y="2688"/>
              <a:ext cx="1829" cy="1285"/>
              <a:chOff x="1756" y="2688"/>
              <a:chExt cx="1829" cy="1285"/>
            </a:xfrm>
          </p:grpSpPr>
          <p:grpSp>
            <p:nvGrpSpPr>
              <p:cNvPr id="4" name="Group 6"/>
              <p:cNvGrpSpPr>
                <a:grpSpLocks/>
              </p:cNvGrpSpPr>
              <p:nvPr/>
            </p:nvGrpSpPr>
            <p:grpSpPr bwMode="auto">
              <a:xfrm>
                <a:off x="2844" y="2988"/>
                <a:ext cx="741" cy="772"/>
                <a:chOff x="2787" y="683"/>
                <a:chExt cx="770" cy="798"/>
              </a:xfrm>
            </p:grpSpPr>
            <p:sp>
              <p:nvSpPr>
                <p:cNvPr id="13343" name="AutoShape 7"/>
                <p:cNvSpPr>
                  <a:spLocks noChangeArrowheads="1"/>
                </p:cNvSpPr>
                <p:nvPr/>
              </p:nvSpPr>
              <p:spPr bwMode="auto">
                <a:xfrm>
                  <a:off x="2787" y="683"/>
                  <a:ext cx="770" cy="798"/>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3344" name="Oval 8"/>
                <p:cNvSpPr>
                  <a:spLocks noChangeArrowheads="1"/>
                </p:cNvSpPr>
                <p:nvPr/>
              </p:nvSpPr>
              <p:spPr bwMode="auto">
                <a:xfrm>
                  <a:off x="3011"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45" name="Oval 9"/>
                <p:cNvSpPr>
                  <a:spLocks noChangeArrowheads="1"/>
                </p:cNvSpPr>
                <p:nvPr/>
              </p:nvSpPr>
              <p:spPr bwMode="auto">
                <a:xfrm>
                  <a:off x="2832"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46" name="Oval 10"/>
                <p:cNvSpPr>
                  <a:spLocks noChangeArrowheads="1"/>
                </p:cNvSpPr>
                <p:nvPr/>
              </p:nvSpPr>
              <p:spPr bwMode="auto">
                <a:xfrm>
                  <a:off x="3189"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47" name="Oval 11"/>
                <p:cNvSpPr>
                  <a:spLocks noChangeArrowheads="1"/>
                </p:cNvSpPr>
                <p:nvPr/>
              </p:nvSpPr>
              <p:spPr bwMode="auto">
                <a:xfrm>
                  <a:off x="3368"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48" name="Oval 12"/>
                <p:cNvSpPr>
                  <a:spLocks noChangeArrowheads="1"/>
                </p:cNvSpPr>
                <p:nvPr/>
              </p:nvSpPr>
              <p:spPr bwMode="auto">
                <a:xfrm>
                  <a:off x="3011"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49" name="Oval 13"/>
                <p:cNvSpPr>
                  <a:spLocks noChangeArrowheads="1"/>
                </p:cNvSpPr>
                <p:nvPr/>
              </p:nvSpPr>
              <p:spPr bwMode="auto">
                <a:xfrm>
                  <a:off x="2832"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0" name="Oval 14"/>
                <p:cNvSpPr>
                  <a:spLocks noChangeArrowheads="1"/>
                </p:cNvSpPr>
                <p:nvPr/>
              </p:nvSpPr>
              <p:spPr bwMode="auto">
                <a:xfrm>
                  <a:off x="3189"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1" name="Oval 15"/>
                <p:cNvSpPr>
                  <a:spLocks noChangeArrowheads="1"/>
                </p:cNvSpPr>
                <p:nvPr/>
              </p:nvSpPr>
              <p:spPr bwMode="auto">
                <a:xfrm>
                  <a:off x="3368"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2" name="Oval 16"/>
                <p:cNvSpPr>
                  <a:spLocks noChangeArrowheads="1"/>
                </p:cNvSpPr>
                <p:nvPr/>
              </p:nvSpPr>
              <p:spPr bwMode="auto">
                <a:xfrm>
                  <a:off x="3011"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3" name="Oval 17"/>
                <p:cNvSpPr>
                  <a:spLocks noChangeArrowheads="1"/>
                </p:cNvSpPr>
                <p:nvPr/>
              </p:nvSpPr>
              <p:spPr bwMode="auto">
                <a:xfrm>
                  <a:off x="2832"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4" name="Oval 18"/>
                <p:cNvSpPr>
                  <a:spLocks noChangeArrowheads="1"/>
                </p:cNvSpPr>
                <p:nvPr/>
              </p:nvSpPr>
              <p:spPr bwMode="auto">
                <a:xfrm>
                  <a:off x="3189"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5" name="Oval 19"/>
                <p:cNvSpPr>
                  <a:spLocks noChangeArrowheads="1"/>
                </p:cNvSpPr>
                <p:nvPr/>
              </p:nvSpPr>
              <p:spPr bwMode="auto">
                <a:xfrm>
                  <a:off x="3368"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6" name="Oval 20"/>
                <p:cNvSpPr>
                  <a:spLocks noChangeArrowheads="1"/>
                </p:cNvSpPr>
                <p:nvPr/>
              </p:nvSpPr>
              <p:spPr bwMode="auto">
                <a:xfrm>
                  <a:off x="3011"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7" name="Oval 21"/>
                <p:cNvSpPr>
                  <a:spLocks noChangeArrowheads="1"/>
                </p:cNvSpPr>
                <p:nvPr/>
              </p:nvSpPr>
              <p:spPr bwMode="auto">
                <a:xfrm>
                  <a:off x="2832"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8" name="Oval 22"/>
                <p:cNvSpPr>
                  <a:spLocks noChangeArrowheads="1"/>
                </p:cNvSpPr>
                <p:nvPr/>
              </p:nvSpPr>
              <p:spPr bwMode="auto">
                <a:xfrm>
                  <a:off x="3189"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59" name="Oval 23"/>
                <p:cNvSpPr>
                  <a:spLocks noChangeArrowheads="1"/>
                </p:cNvSpPr>
                <p:nvPr/>
              </p:nvSpPr>
              <p:spPr bwMode="auto">
                <a:xfrm>
                  <a:off x="3368"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5" name="Group 24"/>
              <p:cNvGrpSpPr>
                <a:grpSpLocks/>
              </p:cNvGrpSpPr>
              <p:nvPr/>
            </p:nvGrpSpPr>
            <p:grpSpPr bwMode="auto">
              <a:xfrm>
                <a:off x="1756" y="2688"/>
                <a:ext cx="404" cy="421"/>
                <a:chOff x="2721" y="977"/>
                <a:chExt cx="420" cy="436"/>
              </a:xfrm>
            </p:grpSpPr>
            <p:sp>
              <p:nvSpPr>
                <p:cNvPr id="13338" name="AutoShape 25"/>
                <p:cNvSpPr>
                  <a:spLocks noChangeArrowheads="1"/>
                </p:cNvSpPr>
                <p:nvPr/>
              </p:nvSpPr>
              <p:spPr bwMode="auto">
                <a:xfrm>
                  <a:off x="2721" y="977"/>
                  <a:ext cx="420" cy="436"/>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3339" name="Oval 26"/>
                <p:cNvSpPr>
                  <a:spLocks noChangeArrowheads="1"/>
                </p:cNvSpPr>
                <p:nvPr/>
              </p:nvSpPr>
              <p:spPr bwMode="auto">
                <a:xfrm>
                  <a:off x="2773"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40" name="Oval 27"/>
                <p:cNvSpPr>
                  <a:spLocks noChangeArrowheads="1"/>
                </p:cNvSpPr>
                <p:nvPr/>
              </p:nvSpPr>
              <p:spPr bwMode="auto">
                <a:xfrm>
                  <a:off x="2951"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41" name="Oval 28"/>
                <p:cNvSpPr>
                  <a:spLocks noChangeArrowheads="1"/>
                </p:cNvSpPr>
                <p:nvPr/>
              </p:nvSpPr>
              <p:spPr bwMode="auto">
                <a:xfrm>
                  <a:off x="2773"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42" name="Oval 29"/>
                <p:cNvSpPr>
                  <a:spLocks noChangeArrowheads="1"/>
                </p:cNvSpPr>
                <p:nvPr/>
              </p:nvSpPr>
              <p:spPr bwMode="auto">
                <a:xfrm>
                  <a:off x="2951"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6" name="Group 30"/>
              <p:cNvGrpSpPr>
                <a:grpSpLocks/>
              </p:cNvGrpSpPr>
              <p:nvPr/>
            </p:nvGrpSpPr>
            <p:grpSpPr bwMode="auto">
              <a:xfrm>
                <a:off x="1776" y="3552"/>
                <a:ext cx="404" cy="421"/>
                <a:chOff x="2721" y="977"/>
                <a:chExt cx="420" cy="436"/>
              </a:xfrm>
            </p:grpSpPr>
            <p:sp>
              <p:nvSpPr>
                <p:cNvPr id="13333" name="AutoShape 31"/>
                <p:cNvSpPr>
                  <a:spLocks noChangeArrowheads="1"/>
                </p:cNvSpPr>
                <p:nvPr/>
              </p:nvSpPr>
              <p:spPr bwMode="auto">
                <a:xfrm>
                  <a:off x="2721" y="977"/>
                  <a:ext cx="420" cy="436"/>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3334" name="Oval 32"/>
                <p:cNvSpPr>
                  <a:spLocks noChangeArrowheads="1"/>
                </p:cNvSpPr>
                <p:nvPr/>
              </p:nvSpPr>
              <p:spPr bwMode="auto">
                <a:xfrm>
                  <a:off x="2773"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35" name="Oval 33"/>
                <p:cNvSpPr>
                  <a:spLocks noChangeArrowheads="1"/>
                </p:cNvSpPr>
                <p:nvPr/>
              </p:nvSpPr>
              <p:spPr bwMode="auto">
                <a:xfrm>
                  <a:off x="2951"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36" name="Oval 34"/>
                <p:cNvSpPr>
                  <a:spLocks noChangeArrowheads="1"/>
                </p:cNvSpPr>
                <p:nvPr/>
              </p:nvSpPr>
              <p:spPr bwMode="auto">
                <a:xfrm>
                  <a:off x="2773"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3337" name="Oval 35"/>
                <p:cNvSpPr>
                  <a:spLocks noChangeArrowheads="1"/>
                </p:cNvSpPr>
                <p:nvPr/>
              </p:nvSpPr>
              <p:spPr bwMode="auto">
                <a:xfrm>
                  <a:off x="2951"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7" name="Group 36"/>
              <p:cNvGrpSpPr>
                <a:grpSpLocks/>
              </p:cNvGrpSpPr>
              <p:nvPr/>
            </p:nvGrpSpPr>
            <p:grpSpPr bwMode="auto">
              <a:xfrm rot="1581820">
                <a:off x="2208" y="2784"/>
                <a:ext cx="638" cy="508"/>
                <a:chOff x="2137" y="1181"/>
                <a:chExt cx="663" cy="525"/>
              </a:xfrm>
            </p:grpSpPr>
            <p:sp>
              <p:nvSpPr>
                <p:cNvPr id="13331" name="AutoShape 37"/>
                <p:cNvSpPr>
                  <a:spLocks noChangeArrowheads="1"/>
                </p:cNvSpPr>
                <p:nvPr/>
              </p:nvSpPr>
              <p:spPr bwMode="auto">
                <a:xfrm>
                  <a:off x="2157" y="1181"/>
                  <a:ext cx="598" cy="525"/>
                </a:xfrm>
                <a:prstGeom prst="leftRightArrow">
                  <a:avLst>
                    <a:gd name="adj1" fmla="val 50000"/>
                    <a:gd name="adj2" fmla="val 22781"/>
                  </a:avLst>
                </a:prstGeom>
                <a:solidFill>
                  <a:srgbClr val="66FFFF"/>
                </a:solidFill>
                <a:ln w="9525">
                  <a:solidFill>
                    <a:schemeClr val="tx1"/>
                  </a:solidFill>
                  <a:miter lim="800000"/>
                  <a:headEnd/>
                  <a:tailEnd/>
                </a:ln>
              </p:spPr>
              <p:txBody>
                <a:bodyPr wrap="none" anchor="ctr"/>
                <a:lstStyle/>
                <a:p>
                  <a:endParaRPr lang="en-US"/>
                </a:p>
              </p:txBody>
            </p:sp>
            <p:sp>
              <p:nvSpPr>
                <p:cNvPr id="276518" name="Text Box 38"/>
                <p:cNvSpPr txBox="1">
                  <a:spLocks noChangeArrowheads="1"/>
                </p:cNvSpPr>
                <p:nvPr/>
              </p:nvSpPr>
              <p:spPr bwMode="auto">
                <a:xfrm>
                  <a:off x="2136" y="1262"/>
                  <a:ext cx="663" cy="378"/>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b="1">
                      <a:effectLst>
                        <a:outerShdw blurRad="38100" dist="38100" dir="2700000" algn="tl">
                          <a:srgbClr val="C0C0C0"/>
                        </a:outerShdw>
                      </a:effectLst>
                      <a:cs typeface="Tahoma" pitchFamily="34" charset="0"/>
                    </a:rPr>
                    <a:t>Secure</a:t>
                  </a:r>
                </a:p>
                <a:p>
                  <a:pPr algn="ctr">
                    <a:spcBef>
                      <a:spcPct val="0"/>
                    </a:spcBef>
                    <a:buClrTx/>
                    <a:buSzTx/>
                    <a:buFontTx/>
                    <a:buNone/>
                    <a:defRPr/>
                  </a:pPr>
                  <a:r>
                    <a:rPr lang="en-US" sz="1600" b="1">
                      <a:effectLst>
                        <a:outerShdw blurRad="38100" dist="38100" dir="2700000" algn="tl">
                          <a:srgbClr val="C0C0C0"/>
                        </a:outerShdw>
                      </a:effectLst>
                      <a:cs typeface="Tahoma" pitchFamily="34" charset="0"/>
                    </a:rPr>
                    <a:t>Channel</a:t>
                  </a:r>
                </a:p>
              </p:txBody>
            </p:sp>
          </p:grpSp>
          <p:grpSp>
            <p:nvGrpSpPr>
              <p:cNvPr id="8" name="Group 39"/>
              <p:cNvGrpSpPr>
                <a:grpSpLocks/>
              </p:cNvGrpSpPr>
              <p:nvPr/>
            </p:nvGrpSpPr>
            <p:grpSpPr bwMode="auto">
              <a:xfrm rot="-1640674">
                <a:off x="2208" y="3360"/>
                <a:ext cx="639" cy="508"/>
                <a:chOff x="2136" y="1181"/>
                <a:chExt cx="664" cy="525"/>
              </a:xfrm>
            </p:grpSpPr>
            <p:sp>
              <p:nvSpPr>
                <p:cNvPr id="13329" name="AutoShape 40"/>
                <p:cNvSpPr>
                  <a:spLocks noChangeArrowheads="1"/>
                </p:cNvSpPr>
                <p:nvPr/>
              </p:nvSpPr>
              <p:spPr bwMode="auto">
                <a:xfrm>
                  <a:off x="2157" y="1181"/>
                  <a:ext cx="598" cy="525"/>
                </a:xfrm>
                <a:prstGeom prst="leftRightArrow">
                  <a:avLst>
                    <a:gd name="adj1" fmla="val 50000"/>
                    <a:gd name="adj2" fmla="val 22781"/>
                  </a:avLst>
                </a:prstGeom>
                <a:solidFill>
                  <a:srgbClr val="66FFFF"/>
                </a:solidFill>
                <a:ln w="9525">
                  <a:solidFill>
                    <a:schemeClr val="tx1"/>
                  </a:solidFill>
                  <a:miter lim="800000"/>
                  <a:headEnd/>
                  <a:tailEnd/>
                </a:ln>
              </p:spPr>
              <p:txBody>
                <a:bodyPr wrap="none" anchor="ctr"/>
                <a:lstStyle/>
                <a:p>
                  <a:endParaRPr lang="en-US"/>
                </a:p>
              </p:txBody>
            </p:sp>
            <p:sp>
              <p:nvSpPr>
                <p:cNvPr id="276521" name="Text Box 41"/>
                <p:cNvSpPr txBox="1">
                  <a:spLocks noChangeArrowheads="1"/>
                </p:cNvSpPr>
                <p:nvPr/>
              </p:nvSpPr>
              <p:spPr bwMode="auto">
                <a:xfrm>
                  <a:off x="2136" y="1261"/>
                  <a:ext cx="664" cy="378"/>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b="1">
                      <a:effectLst>
                        <a:outerShdw blurRad="38100" dist="38100" dir="2700000" algn="tl">
                          <a:srgbClr val="C0C0C0"/>
                        </a:outerShdw>
                      </a:effectLst>
                      <a:cs typeface="Tahoma" pitchFamily="34" charset="0"/>
                    </a:rPr>
                    <a:t>Secure</a:t>
                  </a:r>
                </a:p>
                <a:p>
                  <a:pPr algn="ctr">
                    <a:spcBef>
                      <a:spcPct val="0"/>
                    </a:spcBef>
                    <a:buClrTx/>
                    <a:buSzTx/>
                    <a:buFontTx/>
                    <a:buNone/>
                    <a:defRPr/>
                  </a:pPr>
                  <a:r>
                    <a:rPr lang="en-US" sz="1600" b="1">
                      <a:effectLst>
                        <a:outerShdw blurRad="38100" dist="38100" dir="2700000" algn="tl">
                          <a:srgbClr val="C0C0C0"/>
                        </a:outerShdw>
                      </a:effectLst>
                      <a:cs typeface="Tahoma" pitchFamily="34" charset="0"/>
                    </a:rPr>
                    <a:t>Channel</a:t>
                  </a:r>
                </a:p>
              </p:txBody>
            </p:sp>
          </p:grpSp>
        </p:grpSp>
        <p:sp>
          <p:nvSpPr>
            <p:cNvPr id="13321" name="Text Box 42"/>
            <p:cNvSpPr txBox="1">
              <a:spLocks noChangeArrowheads="1"/>
            </p:cNvSpPr>
            <p:nvPr/>
          </p:nvSpPr>
          <p:spPr bwMode="auto">
            <a:xfrm>
              <a:off x="440" y="3667"/>
              <a:ext cx="1409" cy="210"/>
            </a:xfrm>
            <a:prstGeom prst="rect">
              <a:avLst/>
            </a:prstGeom>
            <a:noFill/>
            <a:ln w="38100" algn="ctr">
              <a:noFill/>
              <a:miter lim="800000"/>
              <a:headEnd/>
              <a:tailEnd/>
            </a:ln>
          </p:spPr>
          <p:txBody>
            <a:bodyPr wrap="none" lIns="90478" tIns="44445" rIns="90478" bIns="44445">
              <a:spAutoFit/>
            </a:bodyPr>
            <a:lstStyle/>
            <a:p>
              <a:pPr marL="685800" indent="-228600" algn="ctr">
                <a:lnSpc>
                  <a:spcPct val="80000"/>
                </a:lnSpc>
                <a:buClrTx/>
                <a:buSzPct val="100000"/>
                <a:buFontTx/>
                <a:buNone/>
              </a:pPr>
              <a:r>
                <a:rPr lang="en-US" sz="2000" b="1">
                  <a:latin typeface="Comic Sans MS" pitchFamily="66" charset="0"/>
                </a:rPr>
                <a:t>Application B</a:t>
              </a:r>
            </a:p>
          </p:txBody>
        </p:sp>
        <p:sp>
          <p:nvSpPr>
            <p:cNvPr id="13322" name="Text Box 43"/>
            <p:cNvSpPr txBox="1">
              <a:spLocks noChangeArrowheads="1"/>
            </p:cNvSpPr>
            <p:nvPr/>
          </p:nvSpPr>
          <p:spPr bwMode="auto">
            <a:xfrm>
              <a:off x="432" y="2797"/>
              <a:ext cx="1425" cy="210"/>
            </a:xfrm>
            <a:prstGeom prst="rect">
              <a:avLst/>
            </a:prstGeom>
            <a:noFill/>
            <a:ln w="38100" algn="ctr">
              <a:noFill/>
              <a:miter lim="800000"/>
              <a:headEnd/>
              <a:tailEnd/>
            </a:ln>
          </p:spPr>
          <p:txBody>
            <a:bodyPr wrap="none" lIns="90478" tIns="44445" rIns="90478" bIns="44445">
              <a:spAutoFit/>
            </a:bodyPr>
            <a:lstStyle/>
            <a:p>
              <a:pPr marL="685800" indent="-228600" algn="ctr">
                <a:lnSpc>
                  <a:spcPct val="80000"/>
                </a:lnSpc>
                <a:buClrTx/>
                <a:buSzPct val="100000"/>
                <a:buFontTx/>
                <a:buNone/>
              </a:pPr>
              <a:r>
                <a:rPr lang="en-US" sz="2000" b="1">
                  <a:latin typeface="Comic Sans MS" pitchFamily="66" charset="0"/>
                </a:rPr>
                <a:t>Application A</a:t>
              </a:r>
            </a:p>
          </p:txBody>
        </p:sp>
        <p:sp>
          <p:nvSpPr>
            <p:cNvPr id="13323" name="Text Box 44"/>
            <p:cNvSpPr txBox="1">
              <a:spLocks noChangeArrowheads="1"/>
            </p:cNvSpPr>
            <p:nvPr/>
          </p:nvSpPr>
          <p:spPr bwMode="auto">
            <a:xfrm>
              <a:off x="3456" y="3283"/>
              <a:ext cx="1938" cy="210"/>
            </a:xfrm>
            <a:prstGeom prst="rect">
              <a:avLst/>
            </a:prstGeom>
            <a:noFill/>
            <a:ln w="38100" algn="ctr">
              <a:noFill/>
              <a:miter lim="800000"/>
              <a:headEnd/>
              <a:tailEnd/>
            </a:ln>
          </p:spPr>
          <p:txBody>
            <a:bodyPr wrap="none" lIns="90478" tIns="44445" rIns="90478" bIns="44445">
              <a:spAutoFit/>
            </a:bodyPr>
            <a:lstStyle/>
            <a:p>
              <a:pPr marL="685800" indent="-228600">
                <a:lnSpc>
                  <a:spcPct val="80000"/>
                </a:lnSpc>
                <a:buClrTx/>
                <a:buSzPct val="100000"/>
                <a:buFontTx/>
                <a:buNone/>
              </a:pPr>
              <a:r>
                <a:rPr lang="en-US" sz="2000" b="1">
                  <a:latin typeface="Comic Sans MS" pitchFamily="66" charset="0"/>
                </a:rPr>
                <a:t>Shared File Service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76483">
                                            <p:txEl>
                                              <p:pRg st="1" end="1"/>
                                            </p:txEl>
                                          </p:spTgt>
                                        </p:tgtEl>
                                        <p:attrNameLst>
                                          <p:attrName>style.visibility</p:attrName>
                                        </p:attrNameLst>
                                      </p:cBhvr>
                                      <p:to>
                                        <p:strVal val="visible"/>
                                      </p:to>
                                    </p:set>
                                    <p:anim calcmode="lin" valueType="num">
                                      <p:cBhvr additive="base">
                                        <p:cTn id="11" dur="500" fill="hold"/>
                                        <p:tgtEl>
                                          <p:spTgt spid="27648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764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76483">
                                            <p:txEl>
                                              <p:pRg st="2" end="2"/>
                                            </p:txEl>
                                          </p:spTgt>
                                        </p:tgtEl>
                                        <p:attrNameLst>
                                          <p:attrName>style.visibility</p:attrName>
                                        </p:attrNameLst>
                                      </p:cBhvr>
                                      <p:to>
                                        <p:strVal val="visible"/>
                                      </p:to>
                                    </p:set>
                                    <p:anim calcmode="lin" valueType="num">
                                      <p:cBhvr additive="base">
                                        <p:cTn id="15" dur="500" fill="hold"/>
                                        <p:tgtEl>
                                          <p:spTgt spid="27648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76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76483">
                                            <p:txEl>
                                              <p:pRg st="3" end="3"/>
                                            </p:txEl>
                                          </p:spTgt>
                                        </p:tgtEl>
                                        <p:attrNameLst>
                                          <p:attrName>style.visibility</p:attrName>
                                        </p:attrNameLst>
                                      </p:cBhvr>
                                      <p:to>
                                        <p:strVal val="visible"/>
                                      </p:to>
                                    </p:set>
                                    <p:anim calcmode="lin" valueType="num">
                                      <p:cBhvr additive="base">
                                        <p:cTn id="21" dur="500" fill="hold"/>
                                        <p:tgtEl>
                                          <p:spTgt spid="2764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7648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76483">
                                            <p:txEl>
                                              <p:pRg st="4" end="4"/>
                                            </p:txEl>
                                          </p:spTgt>
                                        </p:tgtEl>
                                        <p:attrNameLst>
                                          <p:attrName>style.visibility</p:attrName>
                                        </p:attrNameLst>
                                      </p:cBhvr>
                                      <p:to>
                                        <p:strVal val="visible"/>
                                      </p:to>
                                    </p:set>
                                    <p:anim calcmode="lin" valueType="num">
                                      <p:cBhvr additive="base">
                                        <p:cTn id="25" dur="500" fill="hold"/>
                                        <p:tgtEl>
                                          <p:spTgt spid="27648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648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76483">
                                            <p:txEl>
                                              <p:pRg st="5" end="5"/>
                                            </p:txEl>
                                          </p:spTgt>
                                        </p:tgtEl>
                                        <p:attrNameLst>
                                          <p:attrName>style.visibility</p:attrName>
                                        </p:attrNameLst>
                                      </p:cBhvr>
                                      <p:to>
                                        <p:strVal val="visible"/>
                                      </p:to>
                                    </p:set>
                                    <p:anim calcmode="lin" valueType="num">
                                      <p:cBhvr additive="base">
                                        <p:cTn id="29" dur="500" fill="hold"/>
                                        <p:tgtEl>
                                          <p:spTgt spid="27648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76483">
                                            <p:txEl>
                                              <p:pRg st="5" end="5"/>
                                            </p:txEl>
                                          </p:spTgt>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76483">
                                            <p:txEl>
                                              <p:pRg st="12" end="12"/>
                                            </p:txEl>
                                          </p:spTgt>
                                        </p:tgtEl>
                                        <p:attrNameLst>
                                          <p:attrName>style.visibility</p:attrName>
                                        </p:attrNameLst>
                                      </p:cBhvr>
                                      <p:to>
                                        <p:strVal val="visible"/>
                                      </p:to>
                                    </p:set>
                                    <p:anim calcmode="lin" valueType="num">
                                      <p:cBhvr additive="base">
                                        <p:cTn id="38" dur="500" fill="hold"/>
                                        <p:tgtEl>
                                          <p:spTgt spid="276483">
                                            <p:txEl>
                                              <p:pRg st="12" end="12"/>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76483">
                                            <p:txEl>
                                              <p:pRg st="12" end="12"/>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276483">
                                            <p:txEl>
                                              <p:pRg st="13" end="13"/>
                                            </p:txEl>
                                          </p:spTgt>
                                        </p:tgtEl>
                                        <p:attrNameLst>
                                          <p:attrName>style.visibility</p:attrName>
                                        </p:attrNameLst>
                                      </p:cBhvr>
                                      <p:to>
                                        <p:strVal val="visible"/>
                                      </p:to>
                                    </p:set>
                                    <p:anim calcmode="lin" valueType="num">
                                      <p:cBhvr additive="base">
                                        <p:cTn id="42" dur="500" fill="hold"/>
                                        <p:tgtEl>
                                          <p:spTgt spid="276483">
                                            <p:txEl>
                                              <p:pRg st="13" end="1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7648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276483">
                                            <p:txEl>
                                              <p:pRg st="14" end="14"/>
                                            </p:txEl>
                                          </p:spTgt>
                                        </p:tgtEl>
                                        <p:attrNameLst>
                                          <p:attrName>style.visibility</p:attrName>
                                        </p:attrNameLst>
                                      </p:cBhvr>
                                      <p:to>
                                        <p:strVal val="visible"/>
                                      </p:to>
                                    </p:set>
                                    <p:anim calcmode="lin" valueType="num">
                                      <p:cBhvr additive="base">
                                        <p:cTn id="48" dur="500" fill="hold"/>
                                        <p:tgtEl>
                                          <p:spTgt spid="276483">
                                            <p:txEl>
                                              <p:pRg st="14" end="14"/>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76483">
                                            <p:txEl>
                                              <p:pRg st="14" end="14"/>
                                            </p:txEl>
                                          </p:spTgt>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276483">
                                            <p:txEl>
                                              <p:pRg st="15" end="15"/>
                                            </p:txEl>
                                          </p:spTgt>
                                        </p:tgtEl>
                                        <p:attrNameLst>
                                          <p:attrName>style.visibility</p:attrName>
                                        </p:attrNameLst>
                                      </p:cBhvr>
                                      <p:to>
                                        <p:strVal val="visible"/>
                                      </p:to>
                                    </p:set>
                                    <p:anim calcmode="lin" valueType="num">
                                      <p:cBhvr additive="base">
                                        <p:cTn id="52" dur="500" fill="hold"/>
                                        <p:tgtEl>
                                          <p:spTgt spid="276483">
                                            <p:txEl>
                                              <p:pRg st="15" end="15"/>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276483">
                                            <p:txEl>
                                              <p:pRg st="15" end="15"/>
                                            </p:txEl>
                                          </p:spTgt>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76483">
                                            <p:txEl>
                                              <p:pRg st="16" end="16"/>
                                            </p:txEl>
                                          </p:spTgt>
                                        </p:tgtEl>
                                        <p:attrNameLst>
                                          <p:attrName>style.visibility</p:attrName>
                                        </p:attrNameLst>
                                      </p:cBhvr>
                                      <p:to>
                                        <p:strVal val="visible"/>
                                      </p:to>
                                    </p:set>
                                    <p:anim calcmode="lin" valueType="num">
                                      <p:cBhvr additive="base">
                                        <p:cTn id="56" dur="500" fill="hold"/>
                                        <p:tgtEl>
                                          <p:spTgt spid="276483">
                                            <p:txEl>
                                              <p:pRg st="16" end="16"/>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27648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273"/>
          <p:cNvSpPr>
            <a:spLocks noGrp="1" noChangeArrowheads="1"/>
          </p:cNvSpPr>
          <p:nvPr>
            <p:ph type="title"/>
          </p:nvPr>
        </p:nvSpPr>
        <p:spPr>
          <a:xfrm>
            <a:off x="803311" y="228600"/>
            <a:ext cx="7404100" cy="746125"/>
          </a:xfrm>
        </p:spPr>
        <p:txBody>
          <a:bodyPr>
            <a:normAutofit fontScale="90000"/>
          </a:bodyPr>
          <a:lstStyle/>
          <a:p>
            <a:r>
              <a:rPr lang="en-US" dirty="0" smtClean="0"/>
              <a:t>Resource Composition</a:t>
            </a:r>
          </a:p>
        </p:txBody>
      </p:sp>
      <p:sp>
        <p:nvSpPr>
          <p:cNvPr id="59666" name="Rectangle 274"/>
          <p:cNvSpPr>
            <a:spLocks noGrp="1" noChangeArrowheads="1"/>
          </p:cNvSpPr>
          <p:nvPr>
            <p:ph type="body" idx="1"/>
          </p:nvPr>
        </p:nvSpPr>
        <p:spPr>
          <a:xfrm>
            <a:off x="215900" y="2590800"/>
            <a:ext cx="8712200" cy="4191000"/>
          </a:xfrm>
        </p:spPr>
        <p:txBody>
          <a:bodyPr>
            <a:normAutofit fontScale="70000" lnSpcReduction="20000"/>
          </a:bodyPr>
          <a:lstStyle/>
          <a:p>
            <a:r>
              <a:rPr lang="en-US" dirty="0" smtClean="0"/>
              <a:t>Component-based model of computation</a:t>
            </a:r>
          </a:p>
          <a:p>
            <a:pPr lvl="1"/>
            <a:r>
              <a:rPr lang="en-US" dirty="0" smtClean="0"/>
              <a:t>Applications consist of interacting components</a:t>
            </a:r>
          </a:p>
          <a:p>
            <a:pPr lvl="1"/>
            <a:r>
              <a:rPr lang="en-US" dirty="0" smtClean="0"/>
              <a:t>Produces </a:t>
            </a:r>
            <a:r>
              <a:rPr lang="en-US" dirty="0" err="1" smtClean="0"/>
              <a:t>composable</a:t>
            </a:r>
            <a:r>
              <a:rPr lang="en-US" dirty="0" smtClean="0"/>
              <a:t>: Performance, Interfaces, Security</a:t>
            </a:r>
          </a:p>
          <a:p>
            <a:r>
              <a:rPr lang="en-US" dirty="0" err="1" smtClean="0"/>
              <a:t>CoResident</a:t>
            </a:r>
            <a:r>
              <a:rPr lang="en-US" dirty="0" smtClean="0"/>
              <a:t> Cells </a:t>
            </a:r>
            <a:r>
              <a:rPr lang="en-US" dirty="0" smtClean="0">
                <a:sym typeface="Symbol" pitchFamily="18" charset="2"/>
              </a:rPr>
              <a:t> fast inter-domain communication</a:t>
            </a:r>
          </a:p>
          <a:p>
            <a:pPr lvl="1"/>
            <a:r>
              <a:rPr lang="en-US" dirty="0" smtClean="0">
                <a:sym typeface="Symbol" pitchFamily="18" charset="2"/>
              </a:rPr>
              <a:t>Could use hardware acceleration for fast secure messaging </a:t>
            </a:r>
          </a:p>
          <a:p>
            <a:pPr lvl="1"/>
            <a:r>
              <a:rPr lang="en-US" dirty="0" smtClean="0">
                <a:sym typeface="Symbol" pitchFamily="18" charset="2"/>
              </a:rPr>
              <a:t>Applications could be split into mutually distrusting partitions w/ controlled communication (echoes of Kernels)</a:t>
            </a:r>
            <a:endParaRPr lang="en-US" dirty="0" smtClean="0"/>
          </a:p>
          <a:p>
            <a:r>
              <a:rPr lang="en-US" dirty="0" smtClean="0"/>
              <a:t>Fast Parallel Computation within Cells</a:t>
            </a:r>
          </a:p>
          <a:p>
            <a:pPr lvl="1"/>
            <a:r>
              <a:rPr lang="en-US" dirty="0" smtClean="0">
                <a:sym typeface="Symbol" pitchFamily="18" charset="2"/>
              </a:rPr>
              <a:t>Protection of computing resources not required within partition</a:t>
            </a:r>
          </a:p>
          <a:p>
            <a:pPr lvl="2"/>
            <a:r>
              <a:rPr lang="en-US" dirty="0" smtClean="0">
                <a:sym typeface="Symbol" pitchFamily="18" charset="2"/>
              </a:rPr>
              <a:t>High walls between partitions  anything goes within partition</a:t>
            </a:r>
          </a:p>
          <a:p>
            <a:pPr lvl="2"/>
            <a:r>
              <a:rPr lang="en-US" dirty="0" smtClean="0">
                <a:sym typeface="Symbol" pitchFamily="18" charset="2"/>
              </a:rPr>
              <a:t>Shared Memory/Message Passing/whatever within partition</a:t>
            </a:r>
          </a:p>
          <a:p>
            <a:r>
              <a:rPr lang="en-US" dirty="0" smtClean="0"/>
              <a:t>Natural Extension to Cloud</a:t>
            </a:r>
          </a:p>
          <a:p>
            <a:pPr lvl="1"/>
            <a:r>
              <a:rPr lang="en-US" dirty="0" smtClean="0"/>
              <a:t>Services can either be local or remote</a:t>
            </a:r>
          </a:p>
        </p:txBody>
      </p:sp>
      <p:sp>
        <p:nvSpPr>
          <p:cNvPr id="10242" name="Footer Placeholder 3"/>
          <p:cNvSpPr>
            <a:spLocks noGrp="1"/>
          </p:cNvSpPr>
          <p:nvPr>
            <p:ph type="ftr" sz="quarter" idx="10"/>
          </p:nvPr>
        </p:nvSpPr>
        <p:spPr/>
        <p:txBody>
          <a:bodyPr/>
          <a:lstStyle/>
          <a:p>
            <a:r>
              <a:rPr lang="en-US" smtClean="0"/>
              <a:t>Microsoft/UPCRC</a:t>
            </a:r>
            <a:endParaRPr lang="en-US"/>
          </a:p>
        </p:txBody>
      </p:sp>
      <p:sp>
        <p:nvSpPr>
          <p:cNvPr id="10243" name="Slide Number Placeholder 4"/>
          <p:cNvSpPr>
            <a:spLocks noGrp="1"/>
          </p:cNvSpPr>
          <p:nvPr>
            <p:ph type="sldNum" sz="quarter" idx="11"/>
          </p:nvPr>
        </p:nvSpPr>
        <p:spPr/>
        <p:txBody>
          <a:bodyPr/>
          <a:lstStyle/>
          <a:p>
            <a:r>
              <a:rPr lang="en-US" smtClean="0"/>
              <a:t>Tessellation: </a:t>
            </a:r>
            <a:fld id="{5A562812-FEDE-4A0B-AA73-7DBA9844625E}" type="slidenum">
              <a:rPr lang="en-US" smtClean="0"/>
              <a:pPr/>
              <a:t>14</a:t>
            </a:fld>
            <a:endParaRPr lang="en-US"/>
          </a:p>
        </p:txBody>
      </p:sp>
      <p:sp>
        <p:nvSpPr>
          <p:cNvPr id="10244" name="Date Placeholder 5"/>
          <p:cNvSpPr>
            <a:spLocks noGrp="1"/>
          </p:cNvSpPr>
          <p:nvPr>
            <p:ph type="dt" sz="quarter" idx="12"/>
          </p:nvPr>
        </p:nvSpPr>
        <p:spPr/>
        <p:txBody>
          <a:bodyPr/>
          <a:lstStyle/>
          <a:p>
            <a:r>
              <a:rPr lang="en-US" smtClean="0"/>
              <a:t>August 13th, 2010</a:t>
            </a:r>
            <a:endParaRPr lang="en-US"/>
          </a:p>
        </p:txBody>
      </p:sp>
      <p:grpSp>
        <p:nvGrpSpPr>
          <p:cNvPr id="2" name="Group 268"/>
          <p:cNvGrpSpPr>
            <a:grpSpLocks/>
          </p:cNvGrpSpPr>
          <p:nvPr/>
        </p:nvGrpSpPr>
        <p:grpSpPr bwMode="auto">
          <a:xfrm>
            <a:off x="2958961" y="1090613"/>
            <a:ext cx="2876550" cy="1225550"/>
            <a:chOff x="1685" y="721"/>
            <a:chExt cx="1884" cy="798"/>
          </a:xfrm>
        </p:grpSpPr>
        <p:grpSp>
          <p:nvGrpSpPr>
            <p:cNvPr id="3" name="Group 130"/>
            <p:cNvGrpSpPr>
              <a:grpSpLocks/>
            </p:cNvGrpSpPr>
            <p:nvPr/>
          </p:nvGrpSpPr>
          <p:grpSpPr bwMode="auto">
            <a:xfrm>
              <a:off x="1685" y="721"/>
              <a:ext cx="770" cy="798"/>
              <a:chOff x="2787" y="683"/>
              <a:chExt cx="770" cy="798"/>
            </a:xfrm>
          </p:grpSpPr>
          <p:sp>
            <p:nvSpPr>
              <p:cNvPr id="10330" name="AutoShape 131"/>
              <p:cNvSpPr>
                <a:spLocks noChangeArrowheads="1"/>
              </p:cNvSpPr>
              <p:nvPr/>
            </p:nvSpPr>
            <p:spPr bwMode="auto">
              <a:xfrm>
                <a:off x="2787" y="683"/>
                <a:ext cx="770" cy="798"/>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0331" name="Oval 132"/>
              <p:cNvSpPr>
                <a:spLocks noChangeArrowheads="1"/>
              </p:cNvSpPr>
              <p:nvPr/>
            </p:nvSpPr>
            <p:spPr bwMode="auto">
              <a:xfrm>
                <a:off x="3011"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32" name="Oval 133"/>
              <p:cNvSpPr>
                <a:spLocks noChangeArrowheads="1"/>
              </p:cNvSpPr>
              <p:nvPr/>
            </p:nvSpPr>
            <p:spPr bwMode="auto">
              <a:xfrm>
                <a:off x="2832"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33" name="Oval 134"/>
              <p:cNvSpPr>
                <a:spLocks noChangeArrowheads="1"/>
              </p:cNvSpPr>
              <p:nvPr/>
            </p:nvSpPr>
            <p:spPr bwMode="auto">
              <a:xfrm>
                <a:off x="3189"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34" name="Oval 135"/>
              <p:cNvSpPr>
                <a:spLocks noChangeArrowheads="1"/>
              </p:cNvSpPr>
              <p:nvPr/>
            </p:nvSpPr>
            <p:spPr bwMode="auto">
              <a:xfrm>
                <a:off x="3368"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35" name="Oval 136"/>
              <p:cNvSpPr>
                <a:spLocks noChangeArrowheads="1"/>
              </p:cNvSpPr>
              <p:nvPr/>
            </p:nvSpPr>
            <p:spPr bwMode="auto">
              <a:xfrm>
                <a:off x="3011"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36" name="Oval 137"/>
              <p:cNvSpPr>
                <a:spLocks noChangeArrowheads="1"/>
              </p:cNvSpPr>
              <p:nvPr/>
            </p:nvSpPr>
            <p:spPr bwMode="auto">
              <a:xfrm>
                <a:off x="2832"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37" name="Oval 138"/>
              <p:cNvSpPr>
                <a:spLocks noChangeArrowheads="1"/>
              </p:cNvSpPr>
              <p:nvPr/>
            </p:nvSpPr>
            <p:spPr bwMode="auto">
              <a:xfrm>
                <a:off x="3189"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38" name="Oval 139"/>
              <p:cNvSpPr>
                <a:spLocks noChangeArrowheads="1"/>
              </p:cNvSpPr>
              <p:nvPr/>
            </p:nvSpPr>
            <p:spPr bwMode="auto">
              <a:xfrm>
                <a:off x="3368"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39" name="Oval 140"/>
              <p:cNvSpPr>
                <a:spLocks noChangeArrowheads="1"/>
              </p:cNvSpPr>
              <p:nvPr/>
            </p:nvSpPr>
            <p:spPr bwMode="auto">
              <a:xfrm>
                <a:off x="3011"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40" name="Oval 141"/>
              <p:cNvSpPr>
                <a:spLocks noChangeArrowheads="1"/>
              </p:cNvSpPr>
              <p:nvPr/>
            </p:nvSpPr>
            <p:spPr bwMode="auto">
              <a:xfrm>
                <a:off x="2832"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41" name="Oval 142"/>
              <p:cNvSpPr>
                <a:spLocks noChangeArrowheads="1"/>
              </p:cNvSpPr>
              <p:nvPr/>
            </p:nvSpPr>
            <p:spPr bwMode="auto">
              <a:xfrm>
                <a:off x="3189"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42" name="Oval 143"/>
              <p:cNvSpPr>
                <a:spLocks noChangeArrowheads="1"/>
              </p:cNvSpPr>
              <p:nvPr/>
            </p:nvSpPr>
            <p:spPr bwMode="auto">
              <a:xfrm>
                <a:off x="3368"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43" name="Oval 144"/>
              <p:cNvSpPr>
                <a:spLocks noChangeArrowheads="1"/>
              </p:cNvSpPr>
              <p:nvPr/>
            </p:nvSpPr>
            <p:spPr bwMode="auto">
              <a:xfrm>
                <a:off x="3011"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44" name="Oval 145"/>
              <p:cNvSpPr>
                <a:spLocks noChangeArrowheads="1"/>
              </p:cNvSpPr>
              <p:nvPr/>
            </p:nvSpPr>
            <p:spPr bwMode="auto">
              <a:xfrm>
                <a:off x="2832"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45" name="Oval 146"/>
              <p:cNvSpPr>
                <a:spLocks noChangeArrowheads="1"/>
              </p:cNvSpPr>
              <p:nvPr/>
            </p:nvSpPr>
            <p:spPr bwMode="auto">
              <a:xfrm>
                <a:off x="3189"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46" name="Oval 147"/>
              <p:cNvSpPr>
                <a:spLocks noChangeArrowheads="1"/>
              </p:cNvSpPr>
              <p:nvPr/>
            </p:nvSpPr>
            <p:spPr bwMode="auto">
              <a:xfrm>
                <a:off x="3368"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4" name="Group 204"/>
            <p:cNvGrpSpPr>
              <a:grpSpLocks/>
            </p:cNvGrpSpPr>
            <p:nvPr/>
          </p:nvGrpSpPr>
          <p:grpSpPr bwMode="auto">
            <a:xfrm>
              <a:off x="3149" y="890"/>
              <a:ext cx="420" cy="436"/>
              <a:chOff x="2721" y="977"/>
              <a:chExt cx="420" cy="436"/>
            </a:xfrm>
          </p:grpSpPr>
          <p:sp>
            <p:nvSpPr>
              <p:cNvPr id="10325" name="AutoShape 149"/>
              <p:cNvSpPr>
                <a:spLocks noChangeArrowheads="1"/>
              </p:cNvSpPr>
              <p:nvPr/>
            </p:nvSpPr>
            <p:spPr bwMode="auto">
              <a:xfrm>
                <a:off x="2721" y="977"/>
                <a:ext cx="420" cy="436"/>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0326" name="Oval 154"/>
              <p:cNvSpPr>
                <a:spLocks noChangeArrowheads="1"/>
              </p:cNvSpPr>
              <p:nvPr/>
            </p:nvSpPr>
            <p:spPr bwMode="auto">
              <a:xfrm>
                <a:off x="2773"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27" name="Oval 156"/>
              <p:cNvSpPr>
                <a:spLocks noChangeArrowheads="1"/>
              </p:cNvSpPr>
              <p:nvPr/>
            </p:nvSpPr>
            <p:spPr bwMode="auto">
              <a:xfrm>
                <a:off x="2951"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28" name="Oval 158"/>
              <p:cNvSpPr>
                <a:spLocks noChangeArrowheads="1"/>
              </p:cNvSpPr>
              <p:nvPr/>
            </p:nvSpPr>
            <p:spPr bwMode="auto">
              <a:xfrm>
                <a:off x="2773"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29" name="Oval 160"/>
              <p:cNvSpPr>
                <a:spLocks noChangeArrowheads="1"/>
              </p:cNvSpPr>
              <p:nvPr/>
            </p:nvSpPr>
            <p:spPr bwMode="auto">
              <a:xfrm>
                <a:off x="2951"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5" name="Group 249"/>
            <p:cNvGrpSpPr>
              <a:grpSpLocks/>
            </p:cNvGrpSpPr>
            <p:nvPr/>
          </p:nvGrpSpPr>
          <p:grpSpPr bwMode="auto">
            <a:xfrm>
              <a:off x="2476" y="852"/>
              <a:ext cx="664" cy="525"/>
              <a:chOff x="2136" y="1181"/>
              <a:chExt cx="664" cy="525"/>
            </a:xfrm>
          </p:grpSpPr>
          <p:sp>
            <p:nvSpPr>
              <p:cNvPr id="10323" name="AutoShape 248"/>
              <p:cNvSpPr>
                <a:spLocks noChangeArrowheads="1"/>
              </p:cNvSpPr>
              <p:nvPr/>
            </p:nvSpPr>
            <p:spPr bwMode="auto">
              <a:xfrm>
                <a:off x="2157" y="1181"/>
                <a:ext cx="598" cy="525"/>
              </a:xfrm>
              <a:prstGeom prst="leftRightArrow">
                <a:avLst>
                  <a:gd name="adj1" fmla="val 50000"/>
                  <a:gd name="adj2" fmla="val 22781"/>
                </a:avLst>
              </a:prstGeom>
              <a:solidFill>
                <a:srgbClr val="66FFFF"/>
              </a:solidFill>
              <a:ln w="9525">
                <a:solidFill>
                  <a:schemeClr val="tx1"/>
                </a:solidFill>
                <a:miter lim="800000"/>
                <a:headEnd/>
                <a:tailEnd/>
              </a:ln>
            </p:spPr>
            <p:txBody>
              <a:bodyPr wrap="none" anchor="ctr"/>
              <a:lstStyle/>
              <a:p>
                <a:endParaRPr lang="en-US"/>
              </a:p>
            </p:txBody>
          </p:sp>
          <p:sp>
            <p:nvSpPr>
              <p:cNvPr id="59625" name="Text Box 233"/>
              <p:cNvSpPr txBox="1">
                <a:spLocks noChangeArrowheads="1"/>
              </p:cNvSpPr>
              <p:nvPr/>
            </p:nvSpPr>
            <p:spPr bwMode="auto">
              <a:xfrm>
                <a:off x="2136" y="1262"/>
                <a:ext cx="663" cy="378"/>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b="1">
                    <a:effectLst>
                      <a:outerShdw blurRad="38100" dist="38100" dir="2700000" algn="tl">
                        <a:srgbClr val="C0C0C0"/>
                      </a:outerShdw>
                    </a:effectLst>
                    <a:cs typeface="Tahoma" pitchFamily="34" charset="0"/>
                  </a:rPr>
                  <a:t>Secure</a:t>
                </a:r>
              </a:p>
              <a:p>
                <a:pPr algn="ctr">
                  <a:spcBef>
                    <a:spcPct val="0"/>
                  </a:spcBef>
                  <a:buClrTx/>
                  <a:buSzTx/>
                  <a:buFontTx/>
                  <a:buNone/>
                  <a:defRPr/>
                </a:pPr>
                <a:r>
                  <a:rPr lang="en-US" sz="1600" b="1">
                    <a:effectLst>
                      <a:outerShdw blurRad="38100" dist="38100" dir="2700000" algn="tl">
                        <a:srgbClr val="C0C0C0"/>
                      </a:outerShdw>
                    </a:effectLst>
                    <a:cs typeface="Tahoma" pitchFamily="34" charset="0"/>
                  </a:rPr>
                  <a:t>Channel</a:t>
                </a:r>
              </a:p>
            </p:txBody>
          </p:sp>
        </p:grpSp>
      </p:grpSp>
      <p:grpSp>
        <p:nvGrpSpPr>
          <p:cNvPr id="6" name="Group 270"/>
          <p:cNvGrpSpPr>
            <a:grpSpLocks/>
          </p:cNvGrpSpPr>
          <p:nvPr/>
        </p:nvGrpSpPr>
        <p:grpSpPr bwMode="auto">
          <a:xfrm>
            <a:off x="5892661" y="381000"/>
            <a:ext cx="3175139" cy="2667000"/>
            <a:chOff x="3532" y="306"/>
            <a:chExt cx="2079" cy="1736"/>
          </a:xfrm>
        </p:grpSpPr>
        <p:grpSp>
          <p:nvGrpSpPr>
            <p:cNvPr id="7" name="Group 184"/>
            <p:cNvGrpSpPr>
              <a:grpSpLocks/>
            </p:cNvGrpSpPr>
            <p:nvPr/>
          </p:nvGrpSpPr>
          <p:grpSpPr bwMode="auto">
            <a:xfrm>
              <a:off x="4214" y="1244"/>
              <a:ext cx="770" cy="798"/>
              <a:chOff x="2787" y="683"/>
              <a:chExt cx="770" cy="798"/>
            </a:xfrm>
          </p:grpSpPr>
          <p:sp>
            <p:nvSpPr>
              <p:cNvPr id="10303" name="AutoShape 185"/>
              <p:cNvSpPr>
                <a:spLocks noChangeArrowheads="1"/>
              </p:cNvSpPr>
              <p:nvPr/>
            </p:nvSpPr>
            <p:spPr bwMode="auto">
              <a:xfrm>
                <a:off x="2787" y="683"/>
                <a:ext cx="770" cy="798"/>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0304" name="Oval 186"/>
              <p:cNvSpPr>
                <a:spLocks noChangeArrowheads="1"/>
              </p:cNvSpPr>
              <p:nvPr/>
            </p:nvSpPr>
            <p:spPr bwMode="auto">
              <a:xfrm>
                <a:off x="3011"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05" name="Oval 187"/>
              <p:cNvSpPr>
                <a:spLocks noChangeArrowheads="1"/>
              </p:cNvSpPr>
              <p:nvPr/>
            </p:nvSpPr>
            <p:spPr bwMode="auto">
              <a:xfrm>
                <a:off x="2832"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06" name="Oval 188"/>
              <p:cNvSpPr>
                <a:spLocks noChangeArrowheads="1"/>
              </p:cNvSpPr>
              <p:nvPr/>
            </p:nvSpPr>
            <p:spPr bwMode="auto">
              <a:xfrm>
                <a:off x="3189"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07" name="Oval 189"/>
              <p:cNvSpPr>
                <a:spLocks noChangeArrowheads="1"/>
              </p:cNvSpPr>
              <p:nvPr/>
            </p:nvSpPr>
            <p:spPr bwMode="auto">
              <a:xfrm>
                <a:off x="3368" y="71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08" name="Oval 190"/>
              <p:cNvSpPr>
                <a:spLocks noChangeArrowheads="1"/>
              </p:cNvSpPr>
              <p:nvPr/>
            </p:nvSpPr>
            <p:spPr bwMode="auto">
              <a:xfrm>
                <a:off x="3011"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09" name="Oval 191"/>
              <p:cNvSpPr>
                <a:spLocks noChangeArrowheads="1"/>
              </p:cNvSpPr>
              <p:nvPr/>
            </p:nvSpPr>
            <p:spPr bwMode="auto">
              <a:xfrm>
                <a:off x="2832"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0" name="Oval 192"/>
              <p:cNvSpPr>
                <a:spLocks noChangeArrowheads="1"/>
              </p:cNvSpPr>
              <p:nvPr/>
            </p:nvSpPr>
            <p:spPr bwMode="auto">
              <a:xfrm>
                <a:off x="3189"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1" name="Oval 193"/>
              <p:cNvSpPr>
                <a:spLocks noChangeArrowheads="1"/>
              </p:cNvSpPr>
              <p:nvPr/>
            </p:nvSpPr>
            <p:spPr bwMode="auto">
              <a:xfrm>
                <a:off x="3368" y="90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2" name="Oval 194"/>
              <p:cNvSpPr>
                <a:spLocks noChangeArrowheads="1"/>
              </p:cNvSpPr>
              <p:nvPr/>
            </p:nvSpPr>
            <p:spPr bwMode="auto">
              <a:xfrm>
                <a:off x="3011"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3" name="Oval 195"/>
              <p:cNvSpPr>
                <a:spLocks noChangeArrowheads="1"/>
              </p:cNvSpPr>
              <p:nvPr/>
            </p:nvSpPr>
            <p:spPr bwMode="auto">
              <a:xfrm>
                <a:off x="2832"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4" name="Oval 196"/>
              <p:cNvSpPr>
                <a:spLocks noChangeArrowheads="1"/>
              </p:cNvSpPr>
              <p:nvPr/>
            </p:nvSpPr>
            <p:spPr bwMode="auto">
              <a:xfrm>
                <a:off x="3189"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5" name="Oval 197"/>
              <p:cNvSpPr>
                <a:spLocks noChangeArrowheads="1"/>
              </p:cNvSpPr>
              <p:nvPr/>
            </p:nvSpPr>
            <p:spPr bwMode="auto">
              <a:xfrm>
                <a:off x="3368" y="109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6" name="Oval 198"/>
              <p:cNvSpPr>
                <a:spLocks noChangeArrowheads="1"/>
              </p:cNvSpPr>
              <p:nvPr/>
            </p:nvSpPr>
            <p:spPr bwMode="auto">
              <a:xfrm>
                <a:off x="3011"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7" name="Oval 199"/>
              <p:cNvSpPr>
                <a:spLocks noChangeArrowheads="1"/>
              </p:cNvSpPr>
              <p:nvPr/>
            </p:nvSpPr>
            <p:spPr bwMode="auto">
              <a:xfrm>
                <a:off x="2832"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8" name="Oval 200"/>
              <p:cNvSpPr>
                <a:spLocks noChangeArrowheads="1"/>
              </p:cNvSpPr>
              <p:nvPr/>
            </p:nvSpPr>
            <p:spPr bwMode="auto">
              <a:xfrm>
                <a:off x="3189"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19" name="Oval 201"/>
              <p:cNvSpPr>
                <a:spLocks noChangeArrowheads="1"/>
              </p:cNvSpPr>
              <p:nvPr/>
            </p:nvSpPr>
            <p:spPr bwMode="auto">
              <a:xfrm>
                <a:off x="3368" y="1286"/>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8" name="Group 205"/>
            <p:cNvGrpSpPr>
              <a:grpSpLocks/>
            </p:cNvGrpSpPr>
            <p:nvPr/>
          </p:nvGrpSpPr>
          <p:grpSpPr bwMode="auto">
            <a:xfrm>
              <a:off x="4271" y="326"/>
              <a:ext cx="420" cy="436"/>
              <a:chOff x="2721" y="977"/>
              <a:chExt cx="420" cy="436"/>
            </a:xfrm>
          </p:grpSpPr>
          <p:sp>
            <p:nvSpPr>
              <p:cNvPr id="10298" name="AutoShape 206"/>
              <p:cNvSpPr>
                <a:spLocks noChangeArrowheads="1"/>
              </p:cNvSpPr>
              <p:nvPr/>
            </p:nvSpPr>
            <p:spPr bwMode="auto">
              <a:xfrm>
                <a:off x="2721" y="977"/>
                <a:ext cx="420" cy="436"/>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0299" name="Oval 207"/>
              <p:cNvSpPr>
                <a:spLocks noChangeArrowheads="1"/>
              </p:cNvSpPr>
              <p:nvPr/>
            </p:nvSpPr>
            <p:spPr bwMode="auto">
              <a:xfrm>
                <a:off x="2773"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00" name="Oval 208"/>
              <p:cNvSpPr>
                <a:spLocks noChangeArrowheads="1"/>
              </p:cNvSpPr>
              <p:nvPr/>
            </p:nvSpPr>
            <p:spPr bwMode="auto">
              <a:xfrm>
                <a:off x="2951"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01" name="Oval 209"/>
              <p:cNvSpPr>
                <a:spLocks noChangeArrowheads="1"/>
              </p:cNvSpPr>
              <p:nvPr/>
            </p:nvSpPr>
            <p:spPr bwMode="auto">
              <a:xfrm>
                <a:off x="2773"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302" name="Oval 210"/>
              <p:cNvSpPr>
                <a:spLocks noChangeArrowheads="1"/>
              </p:cNvSpPr>
              <p:nvPr/>
            </p:nvSpPr>
            <p:spPr bwMode="auto">
              <a:xfrm>
                <a:off x="2951"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9" name="Group 211"/>
            <p:cNvGrpSpPr>
              <a:grpSpLocks/>
            </p:cNvGrpSpPr>
            <p:nvPr/>
          </p:nvGrpSpPr>
          <p:grpSpPr bwMode="auto">
            <a:xfrm>
              <a:off x="4367" y="422"/>
              <a:ext cx="420" cy="436"/>
              <a:chOff x="2721" y="977"/>
              <a:chExt cx="420" cy="436"/>
            </a:xfrm>
          </p:grpSpPr>
          <p:sp>
            <p:nvSpPr>
              <p:cNvPr id="10293" name="AutoShape 212"/>
              <p:cNvSpPr>
                <a:spLocks noChangeArrowheads="1"/>
              </p:cNvSpPr>
              <p:nvPr/>
            </p:nvSpPr>
            <p:spPr bwMode="auto">
              <a:xfrm>
                <a:off x="2721" y="977"/>
                <a:ext cx="420" cy="436"/>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0294" name="Oval 213"/>
              <p:cNvSpPr>
                <a:spLocks noChangeArrowheads="1"/>
              </p:cNvSpPr>
              <p:nvPr/>
            </p:nvSpPr>
            <p:spPr bwMode="auto">
              <a:xfrm>
                <a:off x="2773"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95" name="Oval 214"/>
              <p:cNvSpPr>
                <a:spLocks noChangeArrowheads="1"/>
              </p:cNvSpPr>
              <p:nvPr/>
            </p:nvSpPr>
            <p:spPr bwMode="auto">
              <a:xfrm>
                <a:off x="2951"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96" name="Oval 215"/>
              <p:cNvSpPr>
                <a:spLocks noChangeArrowheads="1"/>
              </p:cNvSpPr>
              <p:nvPr/>
            </p:nvSpPr>
            <p:spPr bwMode="auto">
              <a:xfrm>
                <a:off x="2773"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97" name="Oval 216"/>
              <p:cNvSpPr>
                <a:spLocks noChangeArrowheads="1"/>
              </p:cNvSpPr>
              <p:nvPr/>
            </p:nvSpPr>
            <p:spPr bwMode="auto">
              <a:xfrm>
                <a:off x="2951"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10" name="Group 217"/>
            <p:cNvGrpSpPr>
              <a:grpSpLocks/>
            </p:cNvGrpSpPr>
            <p:nvPr/>
          </p:nvGrpSpPr>
          <p:grpSpPr bwMode="auto">
            <a:xfrm>
              <a:off x="4463" y="518"/>
              <a:ext cx="420" cy="436"/>
              <a:chOff x="2721" y="977"/>
              <a:chExt cx="420" cy="436"/>
            </a:xfrm>
          </p:grpSpPr>
          <p:sp>
            <p:nvSpPr>
              <p:cNvPr id="10288" name="AutoShape 218"/>
              <p:cNvSpPr>
                <a:spLocks noChangeArrowheads="1"/>
              </p:cNvSpPr>
              <p:nvPr/>
            </p:nvSpPr>
            <p:spPr bwMode="auto">
              <a:xfrm>
                <a:off x="2721" y="977"/>
                <a:ext cx="420" cy="436"/>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0289" name="Oval 219"/>
              <p:cNvSpPr>
                <a:spLocks noChangeArrowheads="1"/>
              </p:cNvSpPr>
              <p:nvPr/>
            </p:nvSpPr>
            <p:spPr bwMode="auto">
              <a:xfrm>
                <a:off x="2773"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90" name="Oval 220"/>
              <p:cNvSpPr>
                <a:spLocks noChangeArrowheads="1"/>
              </p:cNvSpPr>
              <p:nvPr/>
            </p:nvSpPr>
            <p:spPr bwMode="auto">
              <a:xfrm>
                <a:off x="2951"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91" name="Oval 221"/>
              <p:cNvSpPr>
                <a:spLocks noChangeArrowheads="1"/>
              </p:cNvSpPr>
              <p:nvPr/>
            </p:nvSpPr>
            <p:spPr bwMode="auto">
              <a:xfrm>
                <a:off x="2773"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92" name="Oval 222"/>
              <p:cNvSpPr>
                <a:spLocks noChangeArrowheads="1"/>
              </p:cNvSpPr>
              <p:nvPr/>
            </p:nvSpPr>
            <p:spPr bwMode="auto">
              <a:xfrm>
                <a:off x="2951"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11" name="Group 223"/>
            <p:cNvGrpSpPr>
              <a:grpSpLocks/>
            </p:cNvGrpSpPr>
            <p:nvPr/>
          </p:nvGrpSpPr>
          <p:grpSpPr bwMode="auto">
            <a:xfrm>
              <a:off x="4559" y="614"/>
              <a:ext cx="420" cy="436"/>
              <a:chOff x="2721" y="977"/>
              <a:chExt cx="420" cy="436"/>
            </a:xfrm>
          </p:grpSpPr>
          <p:sp>
            <p:nvSpPr>
              <p:cNvPr id="10283" name="AutoShape 224"/>
              <p:cNvSpPr>
                <a:spLocks noChangeArrowheads="1"/>
              </p:cNvSpPr>
              <p:nvPr/>
            </p:nvSpPr>
            <p:spPr bwMode="auto">
              <a:xfrm>
                <a:off x="2721" y="977"/>
                <a:ext cx="420" cy="436"/>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0284" name="Oval 225"/>
              <p:cNvSpPr>
                <a:spLocks noChangeArrowheads="1"/>
              </p:cNvSpPr>
              <p:nvPr/>
            </p:nvSpPr>
            <p:spPr bwMode="auto">
              <a:xfrm>
                <a:off x="2773"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85" name="Oval 226"/>
              <p:cNvSpPr>
                <a:spLocks noChangeArrowheads="1"/>
              </p:cNvSpPr>
              <p:nvPr/>
            </p:nvSpPr>
            <p:spPr bwMode="auto">
              <a:xfrm>
                <a:off x="2951"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86" name="Oval 227"/>
              <p:cNvSpPr>
                <a:spLocks noChangeArrowheads="1"/>
              </p:cNvSpPr>
              <p:nvPr/>
            </p:nvSpPr>
            <p:spPr bwMode="auto">
              <a:xfrm>
                <a:off x="2773"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87" name="Oval 228"/>
              <p:cNvSpPr>
                <a:spLocks noChangeArrowheads="1"/>
              </p:cNvSpPr>
              <p:nvPr/>
            </p:nvSpPr>
            <p:spPr bwMode="auto">
              <a:xfrm>
                <a:off x="2951"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sp>
          <p:nvSpPr>
            <p:cNvPr id="10274" name="Oval 230"/>
            <p:cNvSpPr>
              <a:spLocks noChangeArrowheads="1"/>
            </p:cNvSpPr>
            <p:nvPr/>
          </p:nvSpPr>
          <p:spPr bwMode="auto">
            <a:xfrm rot="2571421">
              <a:off x="4045" y="306"/>
              <a:ext cx="1130" cy="759"/>
            </a:xfrm>
            <a:prstGeom prst="ellipse">
              <a:avLst/>
            </a:prstGeom>
            <a:noFill/>
            <a:ln w="9525">
              <a:solidFill>
                <a:schemeClr val="tx1"/>
              </a:solidFill>
              <a:round/>
              <a:headEnd/>
              <a:tailEnd/>
            </a:ln>
          </p:spPr>
          <p:txBody>
            <a:bodyPr wrap="none" anchor="ctr"/>
            <a:lstStyle/>
            <a:p>
              <a:endParaRPr lang="en-US"/>
            </a:p>
          </p:txBody>
        </p:sp>
        <p:sp>
          <p:nvSpPr>
            <p:cNvPr id="59623" name="Text Box 231"/>
            <p:cNvSpPr txBox="1">
              <a:spLocks noChangeArrowheads="1"/>
            </p:cNvSpPr>
            <p:nvPr/>
          </p:nvSpPr>
          <p:spPr bwMode="auto">
            <a:xfrm>
              <a:off x="5075" y="619"/>
              <a:ext cx="536" cy="381"/>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dirty="0" smtClean="0">
                  <a:effectLst>
                    <a:outerShdw blurRad="38100" dist="38100" dir="2700000" algn="tl">
                      <a:srgbClr val="C0C0C0"/>
                    </a:outerShdw>
                  </a:effectLst>
                  <a:cs typeface="Tahoma" pitchFamily="34" charset="0"/>
                </a:rPr>
                <a:t>Device</a:t>
              </a:r>
              <a:br>
                <a:rPr lang="en-US" sz="1600" dirty="0" smtClean="0">
                  <a:effectLst>
                    <a:outerShdw blurRad="38100" dist="38100" dir="2700000" algn="tl">
                      <a:srgbClr val="C0C0C0"/>
                    </a:outerShdw>
                  </a:effectLst>
                  <a:cs typeface="Tahoma" pitchFamily="34" charset="0"/>
                </a:rPr>
              </a:br>
              <a:r>
                <a:rPr lang="en-US" sz="1600" dirty="0" smtClean="0">
                  <a:effectLst>
                    <a:outerShdw blurRad="38100" dist="38100" dir="2700000" algn="tl">
                      <a:srgbClr val="C0C0C0"/>
                    </a:outerShdw>
                  </a:effectLst>
                  <a:cs typeface="Tahoma" pitchFamily="34" charset="0"/>
                </a:rPr>
                <a:t>Drivers</a:t>
              </a:r>
              <a:endParaRPr lang="en-US" sz="1600" dirty="0">
                <a:effectLst>
                  <a:outerShdw blurRad="38100" dist="38100" dir="2700000" algn="tl">
                    <a:srgbClr val="C0C0C0"/>
                  </a:outerShdw>
                </a:effectLst>
                <a:cs typeface="Tahoma" pitchFamily="34" charset="0"/>
              </a:endParaRPr>
            </a:p>
          </p:txBody>
        </p:sp>
        <p:sp>
          <p:nvSpPr>
            <p:cNvPr id="59624" name="Text Box 232"/>
            <p:cNvSpPr txBox="1">
              <a:spLocks noChangeArrowheads="1"/>
            </p:cNvSpPr>
            <p:nvPr/>
          </p:nvSpPr>
          <p:spPr bwMode="auto">
            <a:xfrm>
              <a:off x="5001" y="1465"/>
              <a:ext cx="544" cy="381"/>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dirty="0" smtClean="0">
                  <a:effectLst>
                    <a:outerShdw blurRad="38100" dist="38100" dir="2700000" algn="tl">
                      <a:srgbClr val="C0C0C0"/>
                    </a:outerShdw>
                  </a:effectLst>
                  <a:cs typeface="Tahoma" pitchFamily="34" charset="0"/>
                </a:rPr>
                <a:t>File</a:t>
              </a:r>
              <a:br>
                <a:rPr lang="en-US" sz="1600" dirty="0" smtClean="0">
                  <a:effectLst>
                    <a:outerShdw blurRad="38100" dist="38100" dir="2700000" algn="tl">
                      <a:srgbClr val="C0C0C0"/>
                    </a:outerShdw>
                  </a:effectLst>
                  <a:cs typeface="Tahoma" pitchFamily="34" charset="0"/>
                </a:rPr>
              </a:br>
              <a:r>
                <a:rPr lang="en-US" sz="1600" dirty="0" smtClean="0">
                  <a:effectLst>
                    <a:outerShdw blurRad="38100" dist="38100" dir="2700000" algn="tl">
                      <a:srgbClr val="C0C0C0"/>
                    </a:outerShdw>
                  </a:effectLst>
                  <a:cs typeface="Tahoma" pitchFamily="34" charset="0"/>
                </a:rPr>
                <a:t>Service</a:t>
              </a:r>
              <a:endParaRPr lang="en-US" sz="1600" dirty="0">
                <a:effectLst>
                  <a:outerShdw blurRad="38100" dist="38100" dir="2700000" algn="tl">
                    <a:srgbClr val="C0C0C0"/>
                  </a:outerShdw>
                </a:effectLst>
                <a:cs typeface="Tahoma" pitchFamily="34" charset="0"/>
              </a:endParaRPr>
            </a:p>
          </p:txBody>
        </p:sp>
        <p:grpSp>
          <p:nvGrpSpPr>
            <p:cNvPr id="12" name="Group 250"/>
            <p:cNvGrpSpPr>
              <a:grpSpLocks/>
            </p:cNvGrpSpPr>
            <p:nvPr/>
          </p:nvGrpSpPr>
          <p:grpSpPr bwMode="auto">
            <a:xfrm rot="1418653">
              <a:off x="3585" y="1151"/>
              <a:ext cx="664" cy="525"/>
              <a:chOff x="2136" y="1181"/>
              <a:chExt cx="664" cy="525"/>
            </a:xfrm>
          </p:grpSpPr>
          <p:sp>
            <p:nvSpPr>
              <p:cNvPr id="10281" name="AutoShape 251"/>
              <p:cNvSpPr>
                <a:spLocks noChangeArrowheads="1"/>
              </p:cNvSpPr>
              <p:nvPr/>
            </p:nvSpPr>
            <p:spPr bwMode="auto">
              <a:xfrm>
                <a:off x="2157" y="1181"/>
                <a:ext cx="598" cy="525"/>
              </a:xfrm>
              <a:prstGeom prst="leftRightArrow">
                <a:avLst>
                  <a:gd name="adj1" fmla="val 50000"/>
                  <a:gd name="adj2" fmla="val 22781"/>
                </a:avLst>
              </a:prstGeom>
              <a:solidFill>
                <a:srgbClr val="66FFFF"/>
              </a:solidFill>
              <a:ln w="9525">
                <a:solidFill>
                  <a:schemeClr val="tx1"/>
                </a:solidFill>
                <a:miter lim="800000"/>
                <a:headEnd/>
                <a:tailEnd/>
              </a:ln>
            </p:spPr>
            <p:txBody>
              <a:bodyPr wrap="none" anchor="ctr"/>
              <a:lstStyle/>
              <a:p>
                <a:endParaRPr lang="en-US"/>
              </a:p>
            </p:txBody>
          </p:sp>
          <p:sp>
            <p:nvSpPr>
              <p:cNvPr id="59644" name="Text Box 252"/>
              <p:cNvSpPr txBox="1">
                <a:spLocks noChangeArrowheads="1"/>
              </p:cNvSpPr>
              <p:nvPr/>
            </p:nvSpPr>
            <p:spPr bwMode="auto">
              <a:xfrm>
                <a:off x="2135" y="1258"/>
                <a:ext cx="664" cy="378"/>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b="1">
                    <a:effectLst>
                      <a:outerShdw blurRad="38100" dist="38100" dir="2700000" algn="tl">
                        <a:srgbClr val="C0C0C0"/>
                      </a:outerShdw>
                    </a:effectLst>
                    <a:cs typeface="Tahoma" pitchFamily="34" charset="0"/>
                  </a:rPr>
                  <a:t>Secure</a:t>
                </a:r>
              </a:p>
              <a:p>
                <a:pPr algn="ctr">
                  <a:spcBef>
                    <a:spcPct val="0"/>
                  </a:spcBef>
                  <a:buClrTx/>
                  <a:buSzTx/>
                  <a:buFontTx/>
                  <a:buNone/>
                  <a:defRPr/>
                </a:pPr>
                <a:r>
                  <a:rPr lang="en-US" sz="1600" b="1">
                    <a:effectLst>
                      <a:outerShdw blurRad="38100" dist="38100" dir="2700000" algn="tl">
                        <a:srgbClr val="C0C0C0"/>
                      </a:outerShdw>
                    </a:effectLst>
                    <a:cs typeface="Tahoma" pitchFamily="34" charset="0"/>
                  </a:rPr>
                  <a:t>Channel</a:t>
                </a:r>
              </a:p>
            </p:txBody>
          </p:sp>
        </p:grpSp>
        <p:grpSp>
          <p:nvGrpSpPr>
            <p:cNvPr id="13" name="Group 253"/>
            <p:cNvGrpSpPr>
              <a:grpSpLocks/>
            </p:cNvGrpSpPr>
            <p:nvPr/>
          </p:nvGrpSpPr>
          <p:grpSpPr bwMode="auto">
            <a:xfrm rot="-809736">
              <a:off x="3532" y="512"/>
              <a:ext cx="664" cy="525"/>
              <a:chOff x="2134" y="1181"/>
              <a:chExt cx="664" cy="525"/>
            </a:xfrm>
          </p:grpSpPr>
          <p:sp>
            <p:nvSpPr>
              <p:cNvPr id="10279" name="AutoShape 254"/>
              <p:cNvSpPr>
                <a:spLocks noChangeArrowheads="1"/>
              </p:cNvSpPr>
              <p:nvPr/>
            </p:nvSpPr>
            <p:spPr bwMode="auto">
              <a:xfrm>
                <a:off x="2157" y="1181"/>
                <a:ext cx="598" cy="525"/>
              </a:xfrm>
              <a:prstGeom prst="leftRightArrow">
                <a:avLst>
                  <a:gd name="adj1" fmla="val 50000"/>
                  <a:gd name="adj2" fmla="val 22781"/>
                </a:avLst>
              </a:prstGeom>
              <a:solidFill>
                <a:srgbClr val="66FFFF"/>
              </a:solidFill>
              <a:ln w="9525">
                <a:solidFill>
                  <a:schemeClr val="tx1"/>
                </a:solidFill>
                <a:miter lim="800000"/>
                <a:headEnd/>
                <a:tailEnd/>
              </a:ln>
            </p:spPr>
            <p:txBody>
              <a:bodyPr wrap="none" anchor="ctr"/>
              <a:lstStyle/>
              <a:p>
                <a:endParaRPr lang="en-US"/>
              </a:p>
            </p:txBody>
          </p:sp>
          <p:sp>
            <p:nvSpPr>
              <p:cNvPr id="59647" name="Text Box 255"/>
              <p:cNvSpPr txBox="1">
                <a:spLocks noChangeArrowheads="1"/>
              </p:cNvSpPr>
              <p:nvPr/>
            </p:nvSpPr>
            <p:spPr bwMode="auto">
              <a:xfrm>
                <a:off x="2134" y="1259"/>
                <a:ext cx="664" cy="378"/>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b="1">
                    <a:effectLst>
                      <a:outerShdw blurRad="38100" dist="38100" dir="2700000" algn="tl">
                        <a:srgbClr val="C0C0C0"/>
                      </a:outerShdw>
                    </a:effectLst>
                    <a:cs typeface="Tahoma" pitchFamily="34" charset="0"/>
                  </a:rPr>
                  <a:t>Secure</a:t>
                </a:r>
              </a:p>
              <a:p>
                <a:pPr algn="ctr">
                  <a:spcBef>
                    <a:spcPct val="0"/>
                  </a:spcBef>
                  <a:buClrTx/>
                  <a:buSzTx/>
                  <a:buFontTx/>
                  <a:buNone/>
                  <a:defRPr/>
                </a:pPr>
                <a:r>
                  <a:rPr lang="en-US" sz="1600" b="1">
                    <a:effectLst>
                      <a:outerShdw blurRad="38100" dist="38100" dir="2700000" algn="tl">
                        <a:srgbClr val="C0C0C0"/>
                      </a:outerShdw>
                    </a:effectLst>
                    <a:cs typeface="Tahoma" pitchFamily="34" charset="0"/>
                  </a:rPr>
                  <a:t>Channel</a:t>
                </a:r>
              </a:p>
            </p:txBody>
          </p:sp>
        </p:grpSp>
      </p:grpSp>
      <p:grpSp>
        <p:nvGrpSpPr>
          <p:cNvPr id="14" name="Group 269"/>
          <p:cNvGrpSpPr>
            <a:grpSpLocks/>
          </p:cNvGrpSpPr>
          <p:nvPr/>
        </p:nvGrpSpPr>
        <p:grpSpPr bwMode="auto">
          <a:xfrm>
            <a:off x="232995" y="844550"/>
            <a:ext cx="2743428" cy="1598613"/>
            <a:chOff x="-109" y="598"/>
            <a:chExt cx="1796" cy="1041"/>
          </a:xfrm>
        </p:grpSpPr>
        <p:grpSp>
          <p:nvGrpSpPr>
            <p:cNvPr id="15" name="Group 234"/>
            <p:cNvGrpSpPr>
              <a:grpSpLocks/>
            </p:cNvGrpSpPr>
            <p:nvPr/>
          </p:nvGrpSpPr>
          <p:grpSpPr bwMode="auto">
            <a:xfrm>
              <a:off x="584" y="669"/>
              <a:ext cx="420" cy="436"/>
              <a:chOff x="2721" y="977"/>
              <a:chExt cx="420" cy="436"/>
            </a:xfrm>
          </p:grpSpPr>
          <p:sp>
            <p:nvSpPr>
              <p:cNvPr id="10264" name="AutoShape 235"/>
              <p:cNvSpPr>
                <a:spLocks noChangeArrowheads="1"/>
              </p:cNvSpPr>
              <p:nvPr/>
            </p:nvSpPr>
            <p:spPr bwMode="auto">
              <a:xfrm>
                <a:off x="2721" y="977"/>
                <a:ext cx="420" cy="436"/>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0265" name="Oval 236"/>
              <p:cNvSpPr>
                <a:spLocks noChangeArrowheads="1"/>
              </p:cNvSpPr>
              <p:nvPr/>
            </p:nvSpPr>
            <p:spPr bwMode="auto">
              <a:xfrm>
                <a:off x="2773"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66" name="Oval 237"/>
              <p:cNvSpPr>
                <a:spLocks noChangeArrowheads="1"/>
              </p:cNvSpPr>
              <p:nvPr/>
            </p:nvSpPr>
            <p:spPr bwMode="auto">
              <a:xfrm>
                <a:off x="2951"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67" name="Oval 238"/>
              <p:cNvSpPr>
                <a:spLocks noChangeArrowheads="1"/>
              </p:cNvSpPr>
              <p:nvPr/>
            </p:nvSpPr>
            <p:spPr bwMode="auto">
              <a:xfrm>
                <a:off x="2773"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68" name="Oval 239"/>
              <p:cNvSpPr>
                <a:spLocks noChangeArrowheads="1"/>
              </p:cNvSpPr>
              <p:nvPr/>
            </p:nvSpPr>
            <p:spPr bwMode="auto">
              <a:xfrm>
                <a:off x="2951"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16" name="Group 240"/>
            <p:cNvGrpSpPr>
              <a:grpSpLocks/>
            </p:cNvGrpSpPr>
            <p:nvPr/>
          </p:nvGrpSpPr>
          <p:grpSpPr bwMode="auto">
            <a:xfrm>
              <a:off x="577" y="1164"/>
              <a:ext cx="420" cy="436"/>
              <a:chOff x="2721" y="977"/>
              <a:chExt cx="420" cy="436"/>
            </a:xfrm>
          </p:grpSpPr>
          <p:sp>
            <p:nvSpPr>
              <p:cNvPr id="10259" name="AutoShape 241"/>
              <p:cNvSpPr>
                <a:spLocks noChangeArrowheads="1"/>
              </p:cNvSpPr>
              <p:nvPr/>
            </p:nvSpPr>
            <p:spPr bwMode="auto">
              <a:xfrm>
                <a:off x="2721" y="977"/>
                <a:ext cx="420" cy="436"/>
              </a:xfrm>
              <a:prstGeom prst="roundRect">
                <a:avLst>
                  <a:gd name="adj" fmla="val 16667"/>
                </a:avLst>
              </a:prstGeom>
              <a:solidFill>
                <a:srgbClr val="66FFFF"/>
              </a:solidFill>
              <a:ln w="57150">
                <a:solidFill>
                  <a:schemeClr val="tx1"/>
                </a:solidFill>
                <a:round/>
                <a:headEnd/>
                <a:tailEnd/>
              </a:ln>
            </p:spPr>
            <p:txBody>
              <a:bodyPr wrap="none" anchor="ctr"/>
              <a:lstStyle/>
              <a:p>
                <a:endParaRPr lang="en-US"/>
              </a:p>
            </p:txBody>
          </p:sp>
          <p:sp>
            <p:nvSpPr>
              <p:cNvPr id="10260" name="Oval 242"/>
              <p:cNvSpPr>
                <a:spLocks noChangeArrowheads="1"/>
              </p:cNvSpPr>
              <p:nvPr/>
            </p:nvSpPr>
            <p:spPr bwMode="auto">
              <a:xfrm>
                <a:off x="2773"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61" name="Oval 243"/>
              <p:cNvSpPr>
                <a:spLocks noChangeArrowheads="1"/>
              </p:cNvSpPr>
              <p:nvPr/>
            </p:nvSpPr>
            <p:spPr bwMode="auto">
              <a:xfrm>
                <a:off x="2951" y="102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62" name="Oval 244"/>
              <p:cNvSpPr>
                <a:spLocks noChangeArrowheads="1"/>
              </p:cNvSpPr>
              <p:nvPr/>
            </p:nvSpPr>
            <p:spPr bwMode="auto">
              <a:xfrm>
                <a:off x="2773"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sp>
            <p:nvSpPr>
              <p:cNvPr id="10263" name="Oval 245"/>
              <p:cNvSpPr>
                <a:spLocks noChangeArrowheads="1"/>
              </p:cNvSpPr>
              <p:nvPr/>
            </p:nvSpPr>
            <p:spPr bwMode="auto">
              <a:xfrm>
                <a:off x="2951" y="1213"/>
                <a:ext cx="143" cy="152"/>
              </a:xfrm>
              <a:prstGeom prst="ellipse">
                <a:avLst/>
              </a:prstGeom>
              <a:solidFill>
                <a:srgbClr val="144AAE"/>
              </a:solidFill>
              <a:ln w="9525">
                <a:solidFill>
                  <a:schemeClr val="tx1"/>
                </a:solidFill>
                <a:round/>
                <a:headEnd/>
                <a:tailEnd/>
              </a:ln>
            </p:spPr>
            <p:txBody>
              <a:bodyPr wrap="none" anchor="ctr"/>
              <a:lstStyle/>
              <a:p>
                <a:endParaRPr lang="en-US"/>
              </a:p>
            </p:txBody>
          </p:sp>
        </p:grpSp>
        <p:grpSp>
          <p:nvGrpSpPr>
            <p:cNvPr id="17" name="Group 256"/>
            <p:cNvGrpSpPr>
              <a:grpSpLocks/>
            </p:cNvGrpSpPr>
            <p:nvPr/>
          </p:nvGrpSpPr>
          <p:grpSpPr bwMode="auto">
            <a:xfrm>
              <a:off x="1019" y="598"/>
              <a:ext cx="663" cy="525"/>
              <a:chOff x="2137" y="1181"/>
              <a:chExt cx="663" cy="525"/>
            </a:xfrm>
          </p:grpSpPr>
          <p:sp>
            <p:nvSpPr>
              <p:cNvPr id="10257" name="AutoShape 257"/>
              <p:cNvSpPr>
                <a:spLocks noChangeArrowheads="1"/>
              </p:cNvSpPr>
              <p:nvPr/>
            </p:nvSpPr>
            <p:spPr bwMode="auto">
              <a:xfrm>
                <a:off x="2157" y="1181"/>
                <a:ext cx="598" cy="525"/>
              </a:xfrm>
              <a:prstGeom prst="leftRightArrow">
                <a:avLst>
                  <a:gd name="adj1" fmla="val 50000"/>
                  <a:gd name="adj2" fmla="val 22781"/>
                </a:avLst>
              </a:prstGeom>
              <a:solidFill>
                <a:srgbClr val="66FFFF"/>
              </a:solidFill>
              <a:ln w="9525">
                <a:solidFill>
                  <a:schemeClr val="tx1"/>
                </a:solidFill>
                <a:miter lim="800000"/>
                <a:headEnd/>
                <a:tailEnd/>
              </a:ln>
            </p:spPr>
            <p:txBody>
              <a:bodyPr wrap="none" anchor="ctr"/>
              <a:lstStyle/>
              <a:p>
                <a:endParaRPr lang="en-US"/>
              </a:p>
            </p:txBody>
          </p:sp>
          <p:sp>
            <p:nvSpPr>
              <p:cNvPr id="59650" name="Text Box 258"/>
              <p:cNvSpPr txBox="1">
                <a:spLocks noChangeArrowheads="1"/>
              </p:cNvSpPr>
              <p:nvPr/>
            </p:nvSpPr>
            <p:spPr bwMode="auto">
              <a:xfrm>
                <a:off x="2137" y="1262"/>
                <a:ext cx="663" cy="378"/>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b="1">
                    <a:effectLst>
                      <a:outerShdw blurRad="38100" dist="38100" dir="2700000" algn="tl">
                        <a:srgbClr val="C0C0C0"/>
                      </a:outerShdw>
                    </a:effectLst>
                    <a:cs typeface="Tahoma" pitchFamily="34" charset="0"/>
                  </a:rPr>
                  <a:t>Secure</a:t>
                </a:r>
              </a:p>
              <a:p>
                <a:pPr algn="ctr">
                  <a:spcBef>
                    <a:spcPct val="0"/>
                  </a:spcBef>
                  <a:buClrTx/>
                  <a:buSzTx/>
                  <a:buFontTx/>
                  <a:buNone/>
                  <a:defRPr/>
                </a:pPr>
                <a:r>
                  <a:rPr lang="en-US" sz="1600" b="1">
                    <a:effectLst>
                      <a:outerShdw blurRad="38100" dist="38100" dir="2700000" algn="tl">
                        <a:srgbClr val="C0C0C0"/>
                      </a:outerShdw>
                    </a:effectLst>
                    <a:cs typeface="Tahoma" pitchFamily="34" charset="0"/>
                  </a:rPr>
                  <a:t>Channel</a:t>
                </a:r>
              </a:p>
            </p:txBody>
          </p:sp>
        </p:grpSp>
        <p:grpSp>
          <p:nvGrpSpPr>
            <p:cNvPr id="18" name="Group 262"/>
            <p:cNvGrpSpPr>
              <a:grpSpLocks/>
            </p:cNvGrpSpPr>
            <p:nvPr/>
          </p:nvGrpSpPr>
          <p:grpSpPr bwMode="auto">
            <a:xfrm>
              <a:off x="1023" y="1114"/>
              <a:ext cx="664" cy="525"/>
              <a:chOff x="2136" y="1181"/>
              <a:chExt cx="664" cy="525"/>
            </a:xfrm>
          </p:grpSpPr>
          <p:sp>
            <p:nvSpPr>
              <p:cNvPr id="10255" name="AutoShape 263"/>
              <p:cNvSpPr>
                <a:spLocks noChangeArrowheads="1"/>
              </p:cNvSpPr>
              <p:nvPr/>
            </p:nvSpPr>
            <p:spPr bwMode="auto">
              <a:xfrm>
                <a:off x="2157" y="1181"/>
                <a:ext cx="598" cy="525"/>
              </a:xfrm>
              <a:prstGeom prst="leftRightArrow">
                <a:avLst>
                  <a:gd name="adj1" fmla="val 50000"/>
                  <a:gd name="adj2" fmla="val 22781"/>
                </a:avLst>
              </a:prstGeom>
              <a:solidFill>
                <a:srgbClr val="66FFFF"/>
              </a:solidFill>
              <a:ln w="9525">
                <a:solidFill>
                  <a:schemeClr val="tx1"/>
                </a:solidFill>
                <a:miter lim="800000"/>
                <a:headEnd/>
                <a:tailEnd/>
              </a:ln>
            </p:spPr>
            <p:txBody>
              <a:bodyPr wrap="none" anchor="ctr"/>
              <a:lstStyle/>
              <a:p>
                <a:endParaRPr lang="en-US"/>
              </a:p>
            </p:txBody>
          </p:sp>
          <p:sp>
            <p:nvSpPr>
              <p:cNvPr id="59656" name="Text Box 264"/>
              <p:cNvSpPr txBox="1">
                <a:spLocks noChangeArrowheads="1"/>
              </p:cNvSpPr>
              <p:nvPr/>
            </p:nvSpPr>
            <p:spPr bwMode="auto">
              <a:xfrm>
                <a:off x="2136" y="1261"/>
                <a:ext cx="664" cy="378"/>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b="1">
                    <a:effectLst>
                      <a:outerShdw blurRad="38100" dist="38100" dir="2700000" algn="tl">
                        <a:srgbClr val="C0C0C0"/>
                      </a:outerShdw>
                    </a:effectLst>
                    <a:cs typeface="Tahoma" pitchFamily="34" charset="0"/>
                  </a:rPr>
                  <a:t>Secure</a:t>
                </a:r>
              </a:p>
              <a:p>
                <a:pPr algn="ctr">
                  <a:spcBef>
                    <a:spcPct val="0"/>
                  </a:spcBef>
                  <a:buClrTx/>
                  <a:buSzTx/>
                  <a:buFontTx/>
                  <a:buNone/>
                  <a:defRPr/>
                </a:pPr>
                <a:r>
                  <a:rPr lang="en-US" sz="1600" b="1">
                    <a:effectLst>
                      <a:outerShdw blurRad="38100" dist="38100" dir="2700000" algn="tl">
                        <a:srgbClr val="C0C0C0"/>
                      </a:outerShdw>
                    </a:effectLst>
                    <a:cs typeface="Tahoma" pitchFamily="34" charset="0"/>
                  </a:rPr>
                  <a:t>Channel</a:t>
                </a:r>
              </a:p>
            </p:txBody>
          </p:sp>
        </p:grpSp>
        <p:sp>
          <p:nvSpPr>
            <p:cNvPr id="59658" name="Text Box 266"/>
            <p:cNvSpPr txBox="1">
              <a:spLocks noChangeArrowheads="1"/>
            </p:cNvSpPr>
            <p:nvPr/>
          </p:nvSpPr>
          <p:spPr bwMode="auto">
            <a:xfrm>
              <a:off x="-109" y="799"/>
              <a:ext cx="705" cy="701"/>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dirty="0" smtClean="0">
                  <a:effectLst>
                    <a:outerShdw blurRad="38100" dist="38100" dir="2700000" algn="tl">
                      <a:srgbClr val="C0C0C0"/>
                    </a:outerShdw>
                  </a:effectLst>
                  <a:cs typeface="Tahoma" pitchFamily="34" charset="0"/>
                </a:rPr>
                <a:t>Real-Time</a:t>
              </a:r>
              <a:br>
                <a:rPr lang="en-US" sz="1600" dirty="0" smtClean="0">
                  <a:effectLst>
                    <a:outerShdw blurRad="38100" dist="38100" dir="2700000" algn="tl">
                      <a:srgbClr val="C0C0C0"/>
                    </a:outerShdw>
                  </a:effectLst>
                  <a:cs typeface="Tahoma" pitchFamily="34" charset="0"/>
                </a:rPr>
              </a:br>
              <a:r>
                <a:rPr lang="en-US" sz="1600" dirty="0" smtClean="0">
                  <a:effectLst>
                    <a:outerShdw blurRad="38100" dist="38100" dir="2700000" algn="tl">
                      <a:srgbClr val="C0C0C0"/>
                    </a:outerShdw>
                  </a:effectLst>
                  <a:cs typeface="Tahoma" pitchFamily="34" charset="0"/>
                </a:rPr>
                <a:t>Cells</a:t>
              </a:r>
            </a:p>
            <a:p>
              <a:pPr algn="ctr">
                <a:spcBef>
                  <a:spcPct val="0"/>
                </a:spcBef>
                <a:buClrTx/>
                <a:buSzTx/>
                <a:buFontTx/>
                <a:buNone/>
                <a:defRPr/>
              </a:pPr>
              <a:r>
                <a:rPr lang="en-US" sz="1600" dirty="0" smtClean="0">
                  <a:effectLst>
                    <a:outerShdw blurRad="38100" dist="38100" dir="2700000" algn="tl">
                      <a:srgbClr val="C0C0C0"/>
                    </a:outerShdw>
                  </a:effectLst>
                  <a:cs typeface="Tahoma" pitchFamily="34" charset="0"/>
                </a:rPr>
                <a:t>(Audio,</a:t>
              </a:r>
              <a:br>
                <a:rPr lang="en-US" sz="1600" dirty="0" smtClean="0">
                  <a:effectLst>
                    <a:outerShdw blurRad="38100" dist="38100" dir="2700000" algn="tl">
                      <a:srgbClr val="C0C0C0"/>
                    </a:outerShdw>
                  </a:effectLst>
                  <a:cs typeface="Tahoma" pitchFamily="34" charset="0"/>
                </a:rPr>
              </a:br>
              <a:r>
                <a:rPr lang="en-US" sz="1600" dirty="0" smtClean="0">
                  <a:effectLst>
                    <a:outerShdw blurRad="38100" dist="38100" dir="2700000" algn="tl">
                      <a:srgbClr val="C0C0C0"/>
                    </a:outerShdw>
                  </a:effectLst>
                  <a:cs typeface="Tahoma" pitchFamily="34" charset="0"/>
                </a:rPr>
                <a:t>Video)</a:t>
              </a:r>
              <a:endParaRPr lang="en-US" sz="1600" dirty="0">
                <a:effectLst>
                  <a:outerShdw blurRad="38100" dist="38100" dir="2700000" algn="tl">
                    <a:srgbClr val="C0C0C0"/>
                  </a:outerShdw>
                </a:effectLst>
                <a:cs typeface="Tahoma" pitchFamily="34" charset="0"/>
              </a:endParaRPr>
            </a:p>
          </p:txBody>
        </p:sp>
      </p:grpSp>
      <p:sp>
        <p:nvSpPr>
          <p:cNvPr id="108" name="Text Box 232"/>
          <p:cNvSpPr txBox="1">
            <a:spLocks noChangeArrowheads="1"/>
          </p:cNvSpPr>
          <p:nvPr/>
        </p:nvSpPr>
        <p:spPr bwMode="auto">
          <a:xfrm>
            <a:off x="2747823" y="2286000"/>
            <a:ext cx="1652184" cy="338554"/>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dirty="0" smtClean="0">
                <a:effectLst>
                  <a:outerShdw blurRad="38100" dist="38100" dir="2700000" algn="tl">
                    <a:srgbClr val="C0C0C0"/>
                  </a:outerShdw>
                </a:effectLst>
                <a:cs typeface="Tahoma" pitchFamily="34" charset="0"/>
              </a:rPr>
              <a:t>Core Application</a:t>
            </a:r>
            <a:endParaRPr lang="en-US" sz="1600" dirty="0">
              <a:effectLst>
                <a:outerShdw blurRad="38100" dist="38100" dir="2700000" algn="tl">
                  <a:srgbClr val="C0C0C0"/>
                </a:outerShdw>
              </a:effectLst>
              <a:cs typeface="Tahoma" pitchFamily="34" charset="0"/>
            </a:endParaRPr>
          </a:p>
        </p:txBody>
      </p:sp>
      <p:sp>
        <p:nvSpPr>
          <p:cNvPr id="109" name="Text Box 232"/>
          <p:cNvSpPr txBox="1">
            <a:spLocks noChangeArrowheads="1"/>
          </p:cNvSpPr>
          <p:nvPr/>
        </p:nvSpPr>
        <p:spPr bwMode="auto">
          <a:xfrm>
            <a:off x="5105400" y="2006025"/>
            <a:ext cx="826252" cy="584775"/>
          </a:xfrm>
          <a:prstGeom prst="rect">
            <a:avLst/>
          </a:prstGeom>
          <a:noFill/>
          <a:ln w="9525">
            <a:noFill/>
            <a:miter lim="800000"/>
            <a:headEnd/>
            <a:tailEnd/>
          </a:ln>
          <a:effectLst/>
        </p:spPr>
        <p:txBody>
          <a:bodyPr wrap="none">
            <a:spAutoFit/>
          </a:bodyPr>
          <a:lstStyle/>
          <a:p>
            <a:pPr algn="ctr">
              <a:spcBef>
                <a:spcPct val="0"/>
              </a:spcBef>
              <a:buClrTx/>
              <a:buSzTx/>
              <a:buFontTx/>
              <a:buNone/>
              <a:defRPr/>
            </a:pPr>
            <a:r>
              <a:rPr lang="en-US" sz="1600" dirty="0" smtClean="0">
                <a:effectLst>
                  <a:outerShdw blurRad="38100" dist="38100" dir="2700000" algn="tl">
                    <a:srgbClr val="C0C0C0"/>
                  </a:outerShdw>
                </a:effectLst>
                <a:cs typeface="Tahoma" pitchFamily="34" charset="0"/>
              </a:rPr>
              <a:t>Parallel</a:t>
            </a:r>
            <a:br>
              <a:rPr lang="en-US" sz="1600" dirty="0" smtClean="0">
                <a:effectLst>
                  <a:outerShdw blurRad="38100" dist="38100" dir="2700000" algn="tl">
                    <a:srgbClr val="C0C0C0"/>
                  </a:outerShdw>
                </a:effectLst>
                <a:cs typeface="Tahoma" pitchFamily="34" charset="0"/>
              </a:rPr>
            </a:br>
            <a:r>
              <a:rPr lang="en-US" sz="1600" dirty="0" smtClean="0">
                <a:effectLst>
                  <a:outerShdw blurRad="38100" dist="38100" dir="2700000" algn="tl">
                    <a:srgbClr val="C0C0C0"/>
                  </a:outerShdw>
                </a:effectLst>
                <a:cs typeface="Tahoma" pitchFamily="34" charset="0"/>
              </a:rPr>
              <a:t>Library</a:t>
            </a:r>
            <a:endParaRPr lang="en-US" sz="1600" dirty="0">
              <a:effectLst>
                <a:outerShdw blurRad="38100" dist="38100" dir="2700000" algn="tl">
                  <a:srgbClr val="C0C0C0"/>
                </a:outerShdw>
              </a:effectLst>
              <a:cs typeface="Tahoma"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7404100" cy="746125"/>
          </a:xfrm>
        </p:spPr>
        <p:txBody>
          <a:bodyPr>
            <a:normAutofit fontScale="90000"/>
          </a:bodyPr>
          <a:lstStyle/>
          <a:p>
            <a:r>
              <a:rPr lang="en-US" dirty="0" smtClean="0"/>
              <a:t>Cell ABI</a:t>
            </a:r>
            <a:endParaRPr lang="en-US" dirty="0"/>
          </a:p>
        </p:txBody>
      </p:sp>
      <p:sp>
        <p:nvSpPr>
          <p:cNvPr id="3" name="Content Placeholder 2"/>
          <p:cNvSpPr>
            <a:spLocks noGrp="1"/>
          </p:cNvSpPr>
          <p:nvPr>
            <p:ph idx="1"/>
          </p:nvPr>
        </p:nvSpPr>
        <p:spPr>
          <a:xfrm>
            <a:off x="152400" y="1143000"/>
            <a:ext cx="8839200" cy="5410200"/>
          </a:xfrm>
        </p:spPr>
        <p:txBody>
          <a:bodyPr>
            <a:normAutofit fontScale="70000" lnSpcReduction="20000"/>
          </a:bodyPr>
          <a:lstStyle/>
          <a:p>
            <a:r>
              <a:rPr lang="en-US" dirty="0" smtClean="0"/>
              <a:t>The set of interfaces between software component and system</a:t>
            </a:r>
          </a:p>
          <a:p>
            <a:pPr lvl="1"/>
            <a:r>
              <a:rPr lang="en-US" dirty="0" smtClean="0"/>
              <a:t>Perhaps “Cell or Component Binary Interface” (CBI)?</a:t>
            </a:r>
          </a:p>
          <a:p>
            <a:r>
              <a:rPr lang="en-US" dirty="0" smtClean="0"/>
              <a:t>Interfaces with User-Level Runtime</a:t>
            </a:r>
          </a:p>
          <a:p>
            <a:pPr lvl="1"/>
            <a:r>
              <a:rPr lang="en-US" dirty="0" smtClean="0"/>
              <a:t>Start partition, stop partition, resource removal request</a:t>
            </a:r>
          </a:p>
          <a:p>
            <a:pPr lvl="1"/>
            <a:r>
              <a:rPr lang="en-US" dirty="0" smtClean="0"/>
              <a:t>Standard format/location for processor state storage </a:t>
            </a:r>
          </a:p>
          <a:p>
            <a:pPr lvl="2"/>
            <a:r>
              <a:rPr lang="en-US" dirty="0" smtClean="0"/>
              <a:t>Allow suspension/resumption of partition by Tessellation</a:t>
            </a:r>
          </a:p>
          <a:p>
            <a:pPr lvl="2"/>
            <a:r>
              <a:rPr lang="en-US" dirty="0" smtClean="0"/>
              <a:t>Allow resumption of partition with less processor resources than before</a:t>
            </a:r>
          </a:p>
          <a:p>
            <a:r>
              <a:rPr lang="en-US" dirty="0" smtClean="0"/>
              <a:t>User-level event delivery mechanisms (like user-level interrupt)</a:t>
            </a:r>
          </a:p>
          <a:p>
            <a:pPr lvl="1"/>
            <a:r>
              <a:rPr lang="en-US" dirty="0" smtClean="0"/>
              <a:t>Deliver interrupts directly to User-Level runtime</a:t>
            </a:r>
          </a:p>
          <a:p>
            <a:pPr lvl="2"/>
            <a:r>
              <a:rPr lang="en-US" dirty="0" smtClean="0"/>
              <a:t>One or more queues of events</a:t>
            </a:r>
          </a:p>
          <a:p>
            <a:pPr lvl="2"/>
            <a:r>
              <a:rPr lang="en-US" dirty="0" smtClean="0"/>
              <a:t>Ability to perform user-level disable of event delivery</a:t>
            </a:r>
          </a:p>
          <a:p>
            <a:pPr lvl="1"/>
            <a:r>
              <a:rPr lang="en-US" dirty="0" smtClean="0"/>
              <a:t>Message arrival, timer expiration, page faults</a:t>
            </a:r>
          </a:p>
          <a:p>
            <a:pPr lvl="1"/>
            <a:r>
              <a:rPr lang="en-US" dirty="0" smtClean="0"/>
              <a:t>Designated receiver within partition (since channels are Cell </a:t>
            </a:r>
            <a:r>
              <a:rPr lang="en-US" dirty="0" smtClean="0">
                <a:sym typeface="Symbol"/>
              </a:rPr>
              <a:t> Cell)</a:t>
            </a:r>
            <a:endParaRPr lang="en-US" dirty="0" smtClean="0"/>
          </a:p>
          <a:p>
            <a:r>
              <a:rPr lang="en-US" dirty="0" smtClean="0"/>
              <a:t>Channel interfaces</a:t>
            </a:r>
          </a:p>
          <a:p>
            <a:pPr lvl="1"/>
            <a:r>
              <a:rPr lang="en-US" dirty="0" smtClean="0"/>
              <a:t>Connect with named service (either local or remote)</a:t>
            </a:r>
          </a:p>
          <a:p>
            <a:pPr lvl="1"/>
            <a:r>
              <a:rPr lang="en-US" dirty="0" smtClean="0"/>
              <a:t>Message transmission, Reception options (interrupt, interrupt on Cell active, polled)</a:t>
            </a:r>
          </a:p>
          <a:p>
            <a:pPr lvl="1"/>
            <a:r>
              <a:rPr lang="en-US" dirty="0" smtClean="0"/>
              <a:t>SLA request, Return</a:t>
            </a:r>
          </a:p>
        </p:txBody>
      </p:sp>
      <p:sp>
        <p:nvSpPr>
          <p:cNvPr id="4" name="Footer Placeholder 3"/>
          <p:cNvSpPr>
            <a:spLocks noGrp="1"/>
          </p:cNvSpPr>
          <p:nvPr>
            <p:ph type="ftr" sz="quarter" idx="10"/>
          </p:nvPr>
        </p:nvSpPr>
        <p:spPr/>
        <p:txBody>
          <a:bodyPr/>
          <a:lstStyle/>
          <a:p>
            <a:pPr>
              <a:defRPr/>
            </a:pPr>
            <a:r>
              <a:rPr lang="en-US" smtClean="0"/>
              <a:t>Microsoft/UPCRC</a:t>
            </a:r>
            <a:endParaRPr lang="en-US"/>
          </a:p>
        </p:txBody>
      </p:sp>
      <p:sp>
        <p:nvSpPr>
          <p:cNvPr id="5" name="Slide Number Placeholder 4"/>
          <p:cNvSpPr>
            <a:spLocks noGrp="1"/>
          </p:cNvSpPr>
          <p:nvPr>
            <p:ph type="sldNum" sz="quarter" idx="11"/>
          </p:nvPr>
        </p:nvSpPr>
        <p:spPr/>
        <p:txBody>
          <a:bodyPr/>
          <a:lstStyle/>
          <a:p>
            <a:pPr>
              <a:defRPr/>
            </a:pPr>
            <a:r>
              <a:rPr lang="en-US" dirty="0" smtClean="0"/>
              <a:t>Tessellation: </a:t>
            </a:r>
            <a:fld id="{F8B3E8B5-2901-444C-907F-2EE22B91DC4B}" type="slidenum">
              <a:rPr lang="en-US" smtClean="0"/>
              <a:pPr>
                <a:defRPr/>
              </a:pPr>
              <a:t>15</a:t>
            </a:fld>
            <a:endParaRPr lang="en-US" dirty="0"/>
          </a:p>
        </p:txBody>
      </p:sp>
      <p:sp>
        <p:nvSpPr>
          <p:cNvPr id="6" name="Date Placeholder 5"/>
          <p:cNvSpPr>
            <a:spLocks noGrp="1"/>
          </p:cNvSpPr>
          <p:nvPr>
            <p:ph type="dt" sz="half" idx="12"/>
          </p:nvPr>
        </p:nvSpPr>
        <p:spPr/>
        <p:txBody>
          <a:bodyPr/>
          <a:lstStyle/>
          <a:p>
            <a:pPr>
              <a:defRPr/>
            </a:pPr>
            <a:r>
              <a:rPr lang="en-US" smtClean="0"/>
              <a:t>August 13th, 2010</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ABI (</a:t>
            </a:r>
            <a:r>
              <a:rPr lang="en-US" dirty="0" err="1" smtClean="0"/>
              <a:t>Con’t</a:t>
            </a:r>
            <a:r>
              <a:rPr lang="en-US" dirty="0" smtClean="0"/>
              <a:t>)</a:t>
            </a:r>
            <a:endParaRPr lang="en-US" dirty="0"/>
          </a:p>
        </p:txBody>
      </p:sp>
      <p:sp>
        <p:nvSpPr>
          <p:cNvPr id="3" name="Content Placeholder 2"/>
          <p:cNvSpPr>
            <a:spLocks noGrp="1"/>
          </p:cNvSpPr>
          <p:nvPr>
            <p:ph idx="1"/>
          </p:nvPr>
        </p:nvSpPr>
        <p:spPr>
          <a:xfrm>
            <a:off x="228600" y="1066800"/>
            <a:ext cx="8712200" cy="5486400"/>
          </a:xfrm>
        </p:spPr>
        <p:txBody>
          <a:bodyPr>
            <a:normAutofit fontScale="77500" lnSpcReduction="20000"/>
          </a:bodyPr>
          <a:lstStyle/>
          <a:p>
            <a:r>
              <a:rPr lang="en-US" dirty="0" err="1" smtClean="0"/>
              <a:t>Paravirtualized</a:t>
            </a:r>
            <a:r>
              <a:rPr lang="en-US" dirty="0" smtClean="0"/>
              <a:t> machine interfaces</a:t>
            </a:r>
          </a:p>
          <a:p>
            <a:pPr lvl="1"/>
            <a:r>
              <a:rPr lang="en-US" dirty="0" smtClean="0"/>
              <a:t>Access to page mappings, construction of address spaces</a:t>
            </a:r>
          </a:p>
          <a:p>
            <a:pPr lvl="1"/>
            <a:r>
              <a:rPr lang="en-US" dirty="0" smtClean="0"/>
              <a:t>User-level interrupt disable mechanisms</a:t>
            </a:r>
          </a:p>
          <a:p>
            <a:r>
              <a:rPr lang="en-US" dirty="0" smtClean="0"/>
              <a:t>Cell spawning/Dynamic Library Interfaces</a:t>
            </a:r>
          </a:p>
          <a:p>
            <a:pPr lvl="1"/>
            <a:r>
              <a:rPr lang="en-US" dirty="0" smtClean="0"/>
              <a:t>“Adaptive Task”</a:t>
            </a:r>
          </a:p>
          <a:p>
            <a:pPr lvl="1"/>
            <a:r>
              <a:rPr lang="en-US" dirty="0" smtClean="0"/>
              <a:t>Support for dynamic adaptation and </a:t>
            </a:r>
            <a:r>
              <a:rPr lang="en-US" dirty="0" err="1" smtClean="0"/>
              <a:t>autotuning</a:t>
            </a:r>
            <a:endParaRPr lang="en-US" dirty="0" smtClean="0"/>
          </a:p>
          <a:p>
            <a:pPr lvl="2"/>
            <a:r>
              <a:rPr lang="en-US" dirty="0" smtClean="0"/>
              <a:t>i.e. SEJITS</a:t>
            </a:r>
          </a:p>
          <a:p>
            <a:pPr lvl="2"/>
            <a:r>
              <a:rPr lang="en-US" dirty="0" smtClean="0"/>
              <a:t>Ability to perform performance tests, compilation</a:t>
            </a:r>
          </a:p>
          <a:p>
            <a:pPr lvl="2"/>
            <a:r>
              <a:rPr lang="en-US" dirty="0" smtClean="0"/>
              <a:t>Ability to access cached pre-tuned versions of code (local or cloud)</a:t>
            </a:r>
          </a:p>
          <a:p>
            <a:pPr lvl="2"/>
            <a:r>
              <a:rPr lang="en-US" dirty="0" smtClean="0"/>
              <a:t>On-the-fly linking into running binary</a:t>
            </a:r>
          </a:p>
          <a:p>
            <a:r>
              <a:rPr lang="en-US" dirty="0" smtClean="0"/>
              <a:t>Resource specification and reporting interfaces</a:t>
            </a:r>
          </a:p>
          <a:p>
            <a:pPr lvl="1"/>
            <a:r>
              <a:rPr lang="en-US" dirty="0" smtClean="0"/>
              <a:t>Requirements, Policies</a:t>
            </a:r>
          </a:p>
          <a:p>
            <a:pPr lvl="1"/>
            <a:r>
              <a:rPr lang="en-US" dirty="0" smtClean="0"/>
              <a:t>Progress Reporting / Progress expectation </a:t>
            </a:r>
          </a:p>
          <a:p>
            <a:pPr lvl="1"/>
            <a:r>
              <a:rPr lang="en-US" dirty="0" smtClean="0"/>
              <a:t>Promise (SLA) return</a:t>
            </a:r>
          </a:p>
          <a:p>
            <a:pPr lvl="1"/>
            <a:r>
              <a:rPr lang="en-US" dirty="0" smtClean="0"/>
              <a:t>Resource Revocation/Renegotiation</a:t>
            </a:r>
          </a:p>
          <a:p>
            <a:pPr lvl="1"/>
            <a:r>
              <a:rPr lang="en-US" dirty="0" smtClean="0"/>
              <a:t>Information about what is about to happen</a:t>
            </a:r>
            <a:endParaRPr lang="en-US" dirty="0"/>
          </a:p>
        </p:txBody>
      </p:sp>
      <p:sp>
        <p:nvSpPr>
          <p:cNvPr id="4" name="Footer Placeholder 3"/>
          <p:cNvSpPr>
            <a:spLocks noGrp="1"/>
          </p:cNvSpPr>
          <p:nvPr>
            <p:ph type="ftr" sz="quarter" idx="10"/>
          </p:nvPr>
        </p:nvSpPr>
        <p:spPr/>
        <p:txBody>
          <a:bodyPr/>
          <a:lstStyle/>
          <a:p>
            <a:pPr>
              <a:defRPr/>
            </a:pPr>
            <a:r>
              <a:rPr lang="en-US" smtClean="0"/>
              <a:t>Microsoft/UPCRC</a:t>
            </a:r>
            <a:endParaRPr lang="en-US"/>
          </a:p>
        </p:txBody>
      </p:sp>
      <p:sp>
        <p:nvSpPr>
          <p:cNvPr id="5" name="Slide Number Placeholder 4"/>
          <p:cNvSpPr>
            <a:spLocks noGrp="1"/>
          </p:cNvSpPr>
          <p:nvPr>
            <p:ph type="sldNum" sz="quarter" idx="11"/>
          </p:nvPr>
        </p:nvSpPr>
        <p:spPr/>
        <p:txBody>
          <a:bodyPr/>
          <a:lstStyle/>
          <a:p>
            <a:pPr>
              <a:defRPr/>
            </a:pPr>
            <a:r>
              <a:rPr lang="en-US" smtClean="0"/>
              <a:t>Tessellation: </a:t>
            </a:r>
            <a:fld id="{F8B3E8B5-2901-444C-907F-2EE22B91DC4B}" type="slidenum">
              <a:rPr lang="en-US" smtClean="0"/>
              <a:pPr>
                <a:defRPr/>
              </a:pPr>
              <a:t>16</a:t>
            </a:fld>
            <a:endParaRPr lang="en-US"/>
          </a:p>
        </p:txBody>
      </p:sp>
      <p:sp>
        <p:nvSpPr>
          <p:cNvPr id="6" name="Date Placeholder 5"/>
          <p:cNvSpPr>
            <a:spLocks noGrp="1"/>
          </p:cNvSpPr>
          <p:nvPr>
            <p:ph type="dt" sz="half" idx="12"/>
          </p:nvPr>
        </p:nvSpPr>
        <p:spPr/>
        <p:txBody>
          <a:bodyPr/>
          <a:lstStyle/>
          <a:p>
            <a:pPr>
              <a:defRPr/>
            </a:pPr>
            <a:r>
              <a:rPr lang="en-US" smtClean="0"/>
              <a:t>August 13th, 2010</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页脚占位符 3"/>
          <p:cNvSpPr>
            <a:spLocks noGrp="1"/>
          </p:cNvSpPr>
          <p:nvPr>
            <p:ph type="ftr" sz="quarter" idx="10"/>
          </p:nvPr>
        </p:nvSpPr>
        <p:spPr>
          <a:noFill/>
        </p:spPr>
        <p:txBody>
          <a:bodyPr/>
          <a:lstStyle/>
          <a:p>
            <a:r>
              <a:rPr lang="en-US" altLang="zh-CN"/>
              <a:t>Tessellation OS</a:t>
            </a:r>
          </a:p>
        </p:txBody>
      </p:sp>
      <p:sp>
        <p:nvSpPr>
          <p:cNvPr id="29699" name="灯片编号占位符 4"/>
          <p:cNvSpPr>
            <a:spLocks noGrp="1"/>
          </p:cNvSpPr>
          <p:nvPr>
            <p:ph type="sldNum" sz="quarter" idx="11"/>
          </p:nvPr>
        </p:nvSpPr>
        <p:spPr>
          <a:noFill/>
        </p:spPr>
        <p:txBody>
          <a:bodyPr/>
          <a:lstStyle/>
          <a:p>
            <a:r>
              <a:rPr lang="en-US" altLang="zh-CN"/>
              <a:t>Tessellation: </a:t>
            </a:r>
            <a:fld id="{18A41191-DD9C-446A-A78F-0D5CDB9E733F}" type="slidenum">
              <a:rPr lang="en-US" altLang="zh-CN"/>
              <a:pPr/>
              <a:t>17</a:t>
            </a:fld>
            <a:endParaRPr lang="en-US" altLang="zh-CN"/>
          </a:p>
        </p:txBody>
      </p:sp>
      <p:sp>
        <p:nvSpPr>
          <p:cNvPr id="29700" name="日期占位符 5"/>
          <p:cNvSpPr>
            <a:spLocks noGrp="1"/>
          </p:cNvSpPr>
          <p:nvPr>
            <p:ph type="dt" sz="quarter" idx="12"/>
          </p:nvPr>
        </p:nvSpPr>
        <p:spPr>
          <a:noFill/>
        </p:spPr>
        <p:txBody>
          <a:bodyPr/>
          <a:lstStyle/>
          <a:p>
            <a:r>
              <a:rPr lang="en-US" altLang="zh-CN"/>
              <a:t>November 12th, 2009</a:t>
            </a:r>
          </a:p>
        </p:txBody>
      </p:sp>
      <p:sp>
        <p:nvSpPr>
          <p:cNvPr id="29701" name="Rectangle 2"/>
          <p:cNvSpPr>
            <a:spLocks noGrp="1" noChangeArrowheads="1"/>
          </p:cNvSpPr>
          <p:nvPr>
            <p:ph type="title"/>
          </p:nvPr>
        </p:nvSpPr>
        <p:spPr>
          <a:xfrm>
            <a:off x="838200" y="228600"/>
            <a:ext cx="7404100" cy="746125"/>
          </a:xfrm>
        </p:spPr>
        <p:txBody>
          <a:bodyPr>
            <a:normAutofit fontScale="90000"/>
          </a:bodyPr>
          <a:lstStyle/>
          <a:p>
            <a:r>
              <a:rPr lang="en-US" altLang="zh-CN" dirty="0" smtClean="0">
                <a:ea typeface="ＭＳ Ｐゴシック" pitchFamily="34" charset="-128"/>
              </a:rPr>
              <a:t>Two Level Scheduling</a:t>
            </a:r>
          </a:p>
        </p:txBody>
      </p:sp>
      <p:sp>
        <p:nvSpPr>
          <p:cNvPr id="262147" name="Rectangle 3"/>
          <p:cNvSpPr>
            <a:spLocks noGrp="1" noChangeArrowheads="1"/>
          </p:cNvSpPr>
          <p:nvPr>
            <p:ph type="body" idx="1"/>
          </p:nvPr>
        </p:nvSpPr>
        <p:spPr>
          <a:xfrm>
            <a:off x="152400" y="3810000"/>
            <a:ext cx="8712200" cy="3048000"/>
          </a:xfrm>
        </p:spPr>
        <p:txBody>
          <a:bodyPr/>
          <a:lstStyle/>
          <a:p>
            <a:pPr>
              <a:lnSpc>
                <a:spcPct val="90000"/>
              </a:lnSpc>
            </a:pPr>
            <a:r>
              <a:rPr lang="en-US" altLang="zh-CN" sz="2400" dirty="0" smtClean="0">
                <a:ea typeface="ＭＳ Ｐゴシック" pitchFamily="34" charset="-128"/>
              </a:rPr>
              <a:t>Split monolithic scheduling into two pieces:</a:t>
            </a:r>
          </a:p>
          <a:p>
            <a:pPr lvl="1">
              <a:lnSpc>
                <a:spcPct val="90000"/>
              </a:lnSpc>
            </a:pPr>
            <a:r>
              <a:rPr lang="en-US" altLang="zh-CN" sz="2000" dirty="0" smtClean="0">
                <a:ea typeface="ＭＳ Ｐゴシック" pitchFamily="34" charset="-128"/>
              </a:rPr>
              <a:t>Course-Grained Resource Allocation and Distribution</a:t>
            </a:r>
          </a:p>
          <a:p>
            <a:pPr lvl="2">
              <a:lnSpc>
                <a:spcPct val="90000"/>
              </a:lnSpc>
            </a:pPr>
            <a:r>
              <a:rPr lang="en-US" altLang="zh-CN" sz="1800" dirty="0" smtClean="0">
                <a:ea typeface="ＭＳ Ｐゴシック" pitchFamily="34" charset="-128"/>
              </a:rPr>
              <a:t>Chunks of resources (CPUs, Memory Bandwidth, </a:t>
            </a:r>
            <a:r>
              <a:rPr lang="en-US" altLang="zh-CN" sz="1800" dirty="0" err="1" smtClean="0">
                <a:ea typeface="ＭＳ Ｐゴシック" pitchFamily="34" charset="-128"/>
              </a:rPr>
              <a:t>QoS</a:t>
            </a:r>
            <a:r>
              <a:rPr lang="en-US" altLang="zh-CN" sz="1800" dirty="0" smtClean="0">
                <a:ea typeface="ＭＳ Ｐゴシック" pitchFamily="34" charset="-128"/>
              </a:rPr>
              <a:t> to Services) distributed to application (system) components</a:t>
            </a:r>
          </a:p>
          <a:p>
            <a:pPr lvl="2">
              <a:lnSpc>
                <a:spcPct val="90000"/>
              </a:lnSpc>
            </a:pPr>
            <a:r>
              <a:rPr lang="en-US" altLang="zh-CN" sz="1800" dirty="0" smtClean="0">
                <a:ea typeface="ＭＳ Ｐゴシック" pitchFamily="34" charset="-128"/>
              </a:rPr>
              <a:t>Option to simply turn off unused resources (Important for Power)</a:t>
            </a:r>
          </a:p>
          <a:p>
            <a:pPr lvl="2">
              <a:lnSpc>
                <a:spcPct val="90000"/>
              </a:lnSpc>
            </a:pPr>
            <a:r>
              <a:rPr lang="en-US" altLang="zh-CN" sz="1800" dirty="0" smtClean="0">
                <a:ea typeface="ＭＳ Ｐゴシック" pitchFamily="34" charset="-128"/>
              </a:rPr>
              <a:t>Based on Constant Bandwidth Server (CBS) on EDF</a:t>
            </a:r>
          </a:p>
          <a:p>
            <a:pPr lvl="1">
              <a:lnSpc>
                <a:spcPct val="90000"/>
              </a:lnSpc>
            </a:pPr>
            <a:r>
              <a:rPr lang="en-US" altLang="zh-CN" sz="2000" dirty="0" smtClean="0">
                <a:ea typeface="ＭＳ Ｐゴシック" pitchFamily="34" charset="-128"/>
              </a:rPr>
              <a:t>Fine-Grained Application-Specific Scheduling</a:t>
            </a:r>
          </a:p>
          <a:p>
            <a:pPr lvl="2">
              <a:lnSpc>
                <a:spcPct val="90000"/>
              </a:lnSpc>
            </a:pPr>
            <a:r>
              <a:rPr lang="en-US" altLang="zh-CN" sz="1800" dirty="0" smtClean="0">
                <a:ea typeface="ＭＳ Ｐゴシック" pitchFamily="34" charset="-128"/>
              </a:rPr>
              <a:t>Applications are allowed to utilize their resources in any way they see fit</a:t>
            </a:r>
          </a:p>
          <a:p>
            <a:pPr lvl="2">
              <a:lnSpc>
                <a:spcPct val="90000"/>
              </a:lnSpc>
            </a:pPr>
            <a:r>
              <a:rPr lang="en-US" altLang="zh-CN" sz="1800" dirty="0" smtClean="0">
                <a:ea typeface="ＭＳ Ｐゴシック" pitchFamily="34" charset="-128"/>
              </a:rPr>
              <a:t>Other components of the system cannot interfere with their use of resources</a:t>
            </a:r>
          </a:p>
        </p:txBody>
      </p:sp>
      <p:sp>
        <p:nvSpPr>
          <p:cNvPr id="262148" name="Rectangle 4"/>
          <p:cNvSpPr>
            <a:spLocks noChangeArrowheads="1"/>
          </p:cNvSpPr>
          <p:nvPr/>
        </p:nvSpPr>
        <p:spPr bwMode="auto">
          <a:xfrm>
            <a:off x="1085850" y="1887538"/>
            <a:ext cx="2557463" cy="1027112"/>
          </a:xfrm>
          <a:prstGeom prst="rect">
            <a:avLst/>
          </a:prstGeom>
          <a:solidFill>
            <a:srgbClr val="66FFFF"/>
          </a:solidFill>
          <a:ln w="28575" algn="ctr">
            <a:solidFill>
              <a:schemeClr val="tx1"/>
            </a:solidFill>
            <a:miter lim="800000"/>
            <a:headEnd/>
            <a:tailEnd/>
          </a:ln>
          <a:effectLst/>
        </p:spPr>
        <p:txBody>
          <a:bodyPr wrap="none" anchor="ctr"/>
          <a:lstStyle/>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Monolithic</a:t>
            </a:r>
          </a:p>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CPU and Resource</a:t>
            </a:r>
          </a:p>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Scheduling</a:t>
            </a:r>
          </a:p>
        </p:txBody>
      </p:sp>
      <p:sp>
        <p:nvSpPr>
          <p:cNvPr id="262150" name="AutoShape 6"/>
          <p:cNvSpPr>
            <a:spLocks noChangeArrowheads="1"/>
          </p:cNvSpPr>
          <p:nvPr/>
        </p:nvSpPr>
        <p:spPr bwMode="auto">
          <a:xfrm rot="-1992084">
            <a:off x="3876675" y="1300163"/>
            <a:ext cx="1077913" cy="989012"/>
          </a:xfrm>
          <a:prstGeom prst="rightArrow">
            <a:avLst>
              <a:gd name="adj1" fmla="val 50000"/>
              <a:gd name="adj2" fmla="val 27247"/>
            </a:avLst>
          </a:prstGeom>
          <a:solidFill>
            <a:srgbClr val="66FFFF"/>
          </a:solidFill>
          <a:ln w="28575" algn="ctr">
            <a:solidFill>
              <a:schemeClr val="tx1"/>
            </a:solidFill>
            <a:miter lim="800000"/>
            <a:headEnd/>
            <a:tailEnd/>
          </a:ln>
        </p:spPr>
        <p:txBody>
          <a:bodyPr wrap="none" anchor="ctr"/>
          <a:lstStyle/>
          <a:p>
            <a:endParaRPr lang="zh-CN" altLang="en-US"/>
          </a:p>
        </p:txBody>
      </p:sp>
      <p:sp>
        <p:nvSpPr>
          <p:cNvPr id="262151" name="AutoShape 7"/>
          <p:cNvSpPr>
            <a:spLocks noChangeArrowheads="1"/>
          </p:cNvSpPr>
          <p:nvPr/>
        </p:nvSpPr>
        <p:spPr bwMode="auto">
          <a:xfrm rot="2260490">
            <a:off x="3865563" y="2501900"/>
            <a:ext cx="1077912" cy="989013"/>
          </a:xfrm>
          <a:prstGeom prst="rightArrow">
            <a:avLst>
              <a:gd name="adj1" fmla="val 50000"/>
              <a:gd name="adj2" fmla="val 27247"/>
            </a:avLst>
          </a:prstGeom>
          <a:solidFill>
            <a:srgbClr val="66FFFF"/>
          </a:solidFill>
          <a:ln w="28575" algn="ctr">
            <a:solidFill>
              <a:schemeClr val="tx1"/>
            </a:solidFill>
            <a:miter lim="800000"/>
            <a:headEnd/>
            <a:tailEnd/>
          </a:ln>
        </p:spPr>
        <p:txBody>
          <a:bodyPr wrap="none" anchor="ctr"/>
          <a:lstStyle/>
          <a:p>
            <a:endParaRPr lang="zh-CN" altLang="en-US"/>
          </a:p>
        </p:txBody>
      </p:sp>
      <p:sp>
        <p:nvSpPr>
          <p:cNvPr id="262152" name="Rectangle 8"/>
          <p:cNvSpPr>
            <a:spLocks noChangeArrowheads="1"/>
          </p:cNvSpPr>
          <p:nvPr/>
        </p:nvSpPr>
        <p:spPr bwMode="auto">
          <a:xfrm>
            <a:off x="5167313" y="2724150"/>
            <a:ext cx="2817812" cy="989013"/>
          </a:xfrm>
          <a:prstGeom prst="rect">
            <a:avLst/>
          </a:prstGeom>
          <a:solidFill>
            <a:srgbClr val="66FFFF"/>
          </a:solidFill>
          <a:ln w="28575" algn="ctr">
            <a:solidFill>
              <a:schemeClr val="tx1"/>
            </a:solidFill>
            <a:miter lim="800000"/>
            <a:headEnd/>
            <a:tailEnd/>
          </a:ln>
          <a:effectLst/>
        </p:spPr>
        <p:txBody>
          <a:bodyPr wrap="none" anchor="ctr"/>
          <a:lstStyle/>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Application Specific</a:t>
            </a:r>
            <a:br>
              <a:rPr lang="en-US" altLang="zh-CN" sz="2000" b="1">
                <a:effectLst>
                  <a:outerShdw blurRad="38100" dist="38100" dir="2700000" algn="tl">
                    <a:srgbClr val="FFFFFF"/>
                  </a:outerShdw>
                </a:effectLst>
                <a:cs typeface="Tahoma" pitchFamily="34" charset="0"/>
              </a:rPr>
            </a:br>
            <a:r>
              <a:rPr lang="en-US" altLang="zh-CN" sz="2000" b="1">
                <a:effectLst>
                  <a:outerShdw blurRad="38100" dist="38100" dir="2700000" algn="tl">
                    <a:srgbClr val="FFFFFF"/>
                  </a:outerShdw>
                </a:effectLst>
                <a:cs typeface="Tahoma" pitchFamily="34" charset="0"/>
              </a:rPr>
              <a:t>Scheduling</a:t>
            </a:r>
          </a:p>
        </p:txBody>
      </p:sp>
      <p:sp>
        <p:nvSpPr>
          <p:cNvPr id="262153" name="Rectangle 9"/>
          <p:cNvSpPr>
            <a:spLocks noChangeArrowheads="1"/>
          </p:cNvSpPr>
          <p:nvPr/>
        </p:nvSpPr>
        <p:spPr bwMode="auto">
          <a:xfrm>
            <a:off x="5130800" y="990600"/>
            <a:ext cx="2817813" cy="989013"/>
          </a:xfrm>
          <a:prstGeom prst="rect">
            <a:avLst/>
          </a:prstGeom>
          <a:solidFill>
            <a:srgbClr val="66FFFF"/>
          </a:solidFill>
          <a:ln w="28575" algn="ctr">
            <a:solidFill>
              <a:schemeClr val="tx1"/>
            </a:solidFill>
            <a:miter lim="800000"/>
            <a:headEnd/>
            <a:tailEnd/>
          </a:ln>
          <a:effectLst/>
        </p:spPr>
        <p:txBody>
          <a:bodyPr wrap="none" anchor="ctr"/>
          <a:lstStyle/>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Resource Allocation</a:t>
            </a:r>
          </a:p>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And</a:t>
            </a:r>
          </a:p>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Distribution</a:t>
            </a:r>
          </a:p>
        </p:txBody>
      </p:sp>
      <p:sp>
        <p:nvSpPr>
          <p:cNvPr id="262154" name="Text Box 10"/>
          <p:cNvSpPr txBox="1">
            <a:spLocks noChangeArrowheads="1"/>
          </p:cNvSpPr>
          <p:nvPr/>
        </p:nvSpPr>
        <p:spPr bwMode="auto">
          <a:xfrm>
            <a:off x="5049838" y="2174875"/>
            <a:ext cx="2981325" cy="396875"/>
          </a:xfrm>
          <a:prstGeom prst="rect">
            <a:avLst/>
          </a:prstGeom>
          <a:noFill/>
          <a:ln w="28575" algn="ctr">
            <a:noFill/>
            <a:miter lim="800000"/>
            <a:headEnd/>
            <a:tailEnd/>
          </a:ln>
          <a:effectLst/>
        </p:spPr>
        <p:txBody>
          <a:bodyPr wrap="none">
            <a:spAutoFit/>
          </a:bodyPr>
          <a:lstStyle/>
          <a:p>
            <a:pPr algn="ctr">
              <a:spcBef>
                <a:spcPct val="0"/>
              </a:spcBef>
              <a:buClrTx/>
              <a:buSzTx/>
              <a:buFontTx/>
              <a:buNone/>
              <a:defRPr/>
            </a:pPr>
            <a:r>
              <a:rPr lang="en-US" altLang="zh-CN" sz="2000" b="1">
                <a:effectLst>
                  <a:outerShdw blurRad="38100" dist="38100" dir="2700000" algn="tl">
                    <a:srgbClr val="C0C0C0"/>
                  </a:outerShdw>
                </a:effectLst>
                <a:cs typeface="Tahoma" pitchFamily="34" charset="0"/>
              </a:rPr>
              <a:t>Two-Level Scheduling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2147">
                                            <p:txEl>
                                              <p:pRg st="1" end="1"/>
                                            </p:txEl>
                                          </p:spTgt>
                                        </p:tgtEl>
                                        <p:attrNameLst>
                                          <p:attrName>style.visibility</p:attrName>
                                        </p:attrNameLst>
                                      </p:cBhvr>
                                      <p:to>
                                        <p:strVal val="visible"/>
                                      </p:to>
                                    </p:set>
                                    <p:anim calcmode="lin" valueType="num">
                                      <p:cBhvr additive="base">
                                        <p:cTn id="13" dur="500" fill="hold"/>
                                        <p:tgtEl>
                                          <p:spTgt spid="2621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6214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62147">
                                            <p:txEl>
                                              <p:pRg st="2" end="2"/>
                                            </p:txEl>
                                          </p:spTgt>
                                        </p:tgtEl>
                                        <p:attrNameLst>
                                          <p:attrName>style.visibility</p:attrName>
                                        </p:attrNameLst>
                                      </p:cBhvr>
                                      <p:to>
                                        <p:strVal val="visible"/>
                                      </p:to>
                                    </p:set>
                                    <p:anim calcmode="lin" valueType="num">
                                      <p:cBhvr additive="base">
                                        <p:cTn id="17" dur="500" fill="hold"/>
                                        <p:tgtEl>
                                          <p:spTgt spid="262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6214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62147">
                                            <p:txEl>
                                              <p:pRg st="3" end="3"/>
                                            </p:txEl>
                                          </p:spTgt>
                                        </p:tgtEl>
                                        <p:attrNameLst>
                                          <p:attrName>style.visibility</p:attrName>
                                        </p:attrNameLst>
                                      </p:cBhvr>
                                      <p:to>
                                        <p:strVal val="visible"/>
                                      </p:to>
                                    </p:set>
                                    <p:anim calcmode="lin" valueType="num">
                                      <p:cBhvr additive="base">
                                        <p:cTn id="21" dur="500" fill="hold"/>
                                        <p:tgtEl>
                                          <p:spTgt spid="2621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621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62147">
                                            <p:txEl>
                                              <p:pRg st="4" end="4"/>
                                            </p:txEl>
                                          </p:spTgt>
                                        </p:tgtEl>
                                        <p:attrNameLst>
                                          <p:attrName>style.visibility</p:attrName>
                                        </p:attrNameLst>
                                      </p:cBhvr>
                                      <p:to>
                                        <p:strVal val="visible"/>
                                      </p:to>
                                    </p:set>
                                    <p:anim calcmode="lin" valueType="num">
                                      <p:cBhvr additive="base">
                                        <p:cTn id="25" dur="500" fill="hold"/>
                                        <p:tgtEl>
                                          <p:spTgt spid="2621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62147">
                                            <p:txEl>
                                              <p:pRg st="4" end="4"/>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62150"/>
                                        </p:tgtEl>
                                        <p:attrNameLst>
                                          <p:attrName>style.visibility</p:attrName>
                                        </p:attrNameLst>
                                      </p:cBhvr>
                                      <p:to>
                                        <p:strVal val="visible"/>
                                      </p:to>
                                    </p:set>
                                    <p:animEffect transition="in" filter="wipe(left)">
                                      <p:cBhvr>
                                        <p:cTn id="30" dur="500"/>
                                        <p:tgtEl>
                                          <p:spTgt spid="262150"/>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26215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62147">
                                            <p:txEl>
                                              <p:pRg st="5" end="5"/>
                                            </p:txEl>
                                          </p:spTgt>
                                        </p:tgtEl>
                                        <p:attrNameLst>
                                          <p:attrName>style.visibility</p:attrName>
                                        </p:attrNameLst>
                                      </p:cBhvr>
                                      <p:to>
                                        <p:strVal val="visible"/>
                                      </p:to>
                                    </p:set>
                                    <p:anim calcmode="lin" valueType="num">
                                      <p:cBhvr additive="base">
                                        <p:cTn id="38" dur="500" fill="hold"/>
                                        <p:tgtEl>
                                          <p:spTgt spid="262147">
                                            <p:txEl>
                                              <p:pRg st="5" end="5"/>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62147">
                                            <p:txEl>
                                              <p:pRg st="5" end="5"/>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262147">
                                            <p:txEl>
                                              <p:pRg st="6" end="6"/>
                                            </p:txEl>
                                          </p:spTgt>
                                        </p:tgtEl>
                                        <p:attrNameLst>
                                          <p:attrName>style.visibility</p:attrName>
                                        </p:attrNameLst>
                                      </p:cBhvr>
                                      <p:to>
                                        <p:strVal val="visible"/>
                                      </p:to>
                                    </p:set>
                                    <p:anim calcmode="lin" valueType="num">
                                      <p:cBhvr additive="base">
                                        <p:cTn id="42" dur="500" fill="hold"/>
                                        <p:tgtEl>
                                          <p:spTgt spid="262147">
                                            <p:txEl>
                                              <p:pRg st="6" end="6"/>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62147">
                                            <p:txEl>
                                              <p:pRg st="6" end="6"/>
                                            </p:txEl>
                                          </p:spTgt>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262147">
                                            <p:txEl>
                                              <p:pRg st="7" end="7"/>
                                            </p:txEl>
                                          </p:spTgt>
                                        </p:tgtEl>
                                        <p:attrNameLst>
                                          <p:attrName>style.visibility</p:attrName>
                                        </p:attrNameLst>
                                      </p:cBhvr>
                                      <p:to>
                                        <p:strVal val="visible"/>
                                      </p:to>
                                    </p:set>
                                    <p:anim calcmode="lin" valueType="num">
                                      <p:cBhvr additive="base">
                                        <p:cTn id="46" dur="500" fill="hold"/>
                                        <p:tgtEl>
                                          <p:spTgt spid="262147">
                                            <p:txEl>
                                              <p:pRg st="7" end="7"/>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262147">
                                            <p:txEl>
                                              <p:pRg st="7" end="7"/>
                                            </p:txEl>
                                          </p:spTgt>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262151"/>
                                        </p:tgtEl>
                                        <p:attrNameLst>
                                          <p:attrName>style.visibility</p:attrName>
                                        </p:attrNameLst>
                                      </p:cBhvr>
                                      <p:to>
                                        <p:strVal val="visible"/>
                                      </p:to>
                                    </p:set>
                                    <p:animEffect transition="in" filter="wipe(left)">
                                      <p:cBhvr>
                                        <p:cTn id="51" dur="500"/>
                                        <p:tgtEl>
                                          <p:spTgt spid="262151"/>
                                        </p:tgtEl>
                                      </p:cBhvr>
                                    </p:animEffec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262152"/>
                                        </p:tgtEl>
                                        <p:attrNameLst>
                                          <p:attrName>style.visibility</p:attrName>
                                        </p:attrNameLst>
                                      </p:cBhvr>
                                      <p:to>
                                        <p:strVal val="visible"/>
                                      </p:to>
                                    </p:set>
                                  </p:childTnLst>
                                </p:cTn>
                              </p:par>
                            </p:childTnLst>
                          </p:cTn>
                        </p:par>
                        <p:par>
                          <p:cTn id="55" fill="hold">
                            <p:stCondLst>
                              <p:cond delay="1000"/>
                            </p:stCondLst>
                            <p:childTnLst>
                              <p:par>
                                <p:cTn id="56" presetID="19" presetClass="entr" presetSubtype="10" repeatCount="4000" fill="hold" grpId="0" nodeType="afterEffect">
                                  <p:stCondLst>
                                    <p:cond delay="0"/>
                                  </p:stCondLst>
                                  <p:childTnLst>
                                    <p:set>
                                      <p:cBhvr>
                                        <p:cTn id="57" dur="1" fill="hold">
                                          <p:stCondLst>
                                            <p:cond delay="0"/>
                                          </p:stCondLst>
                                        </p:cTn>
                                        <p:tgtEl>
                                          <p:spTgt spid="262154"/>
                                        </p:tgtEl>
                                        <p:attrNameLst>
                                          <p:attrName>style.visibility</p:attrName>
                                        </p:attrNameLst>
                                      </p:cBhvr>
                                      <p:to>
                                        <p:strVal val="visible"/>
                                      </p:to>
                                    </p:set>
                                    <p:anim calcmode="lin" valueType="num">
                                      <p:cBhvr>
                                        <p:cTn id="58" dur="5000" fill="hold"/>
                                        <p:tgtEl>
                                          <p:spTgt spid="262154"/>
                                        </p:tgtEl>
                                        <p:attrNameLst>
                                          <p:attrName>ppt_w</p:attrName>
                                        </p:attrNameLst>
                                      </p:cBhvr>
                                      <p:tavLst>
                                        <p:tav tm="0" fmla="#ppt_w*sin(2.5*pi*$)">
                                          <p:val>
                                            <p:fltVal val="0"/>
                                          </p:val>
                                        </p:tav>
                                        <p:tav tm="100000">
                                          <p:val>
                                            <p:fltVal val="1"/>
                                          </p:val>
                                        </p:tav>
                                      </p:tavLst>
                                    </p:anim>
                                    <p:anim calcmode="lin" valueType="num">
                                      <p:cBhvr>
                                        <p:cTn id="59" dur="5000" fill="hold"/>
                                        <p:tgtEl>
                                          <p:spTgt spid="2621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P spid="262150" grpId="0" animBg="1"/>
      <p:bldP spid="262151" grpId="0" animBg="1"/>
      <p:bldP spid="262152" grpId="0" animBg="1"/>
      <p:bldP spid="262153" grpId="0" animBg="1"/>
      <p:bldP spid="26215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页脚占位符 3"/>
          <p:cNvSpPr>
            <a:spLocks noGrp="1"/>
          </p:cNvSpPr>
          <p:nvPr>
            <p:ph type="ftr" sz="quarter" idx="10"/>
          </p:nvPr>
        </p:nvSpPr>
        <p:spPr>
          <a:noFill/>
        </p:spPr>
        <p:txBody>
          <a:bodyPr/>
          <a:lstStyle/>
          <a:p>
            <a:r>
              <a:rPr lang="en-US" altLang="zh-CN"/>
              <a:t>Tessellation OS</a:t>
            </a:r>
          </a:p>
        </p:txBody>
      </p:sp>
      <p:sp>
        <p:nvSpPr>
          <p:cNvPr id="33795" name="灯片编号占位符 4"/>
          <p:cNvSpPr>
            <a:spLocks noGrp="1"/>
          </p:cNvSpPr>
          <p:nvPr>
            <p:ph type="sldNum" sz="quarter" idx="11"/>
          </p:nvPr>
        </p:nvSpPr>
        <p:spPr>
          <a:noFill/>
        </p:spPr>
        <p:txBody>
          <a:bodyPr/>
          <a:lstStyle/>
          <a:p>
            <a:r>
              <a:rPr lang="en-US" altLang="zh-CN"/>
              <a:t>Tessellation: </a:t>
            </a:r>
            <a:fld id="{B1B26793-23C0-4CFB-8687-092056EECC09}" type="slidenum">
              <a:rPr lang="en-US" altLang="zh-CN"/>
              <a:pPr/>
              <a:t>18</a:t>
            </a:fld>
            <a:endParaRPr lang="en-US" altLang="zh-CN"/>
          </a:p>
        </p:txBody>
      </p:sp>
      <p:sp>
        <p:nvSpPr>
          <p:cNvPr id="33796" name="日期占位符 5"/>
          <p:cNvSpPr>
            <a:spLocks noGrp="1"/>
          </p:cNvSpPr>
          <p:nvPr>
            <p:ph type="dt" sz="quarter" idx="12"/>
          </p:nvPr>
        </p:nvSpPr>
        <p:spPr>
          <a:noFill/>
        </p:spPr>
        <p:txBody>
          <a:bodyPr/>
          <a:lstStyle/>
          <a:p>
            <a:r>
              <a:rPr lang="en-US" altLang="zh-CN"/>
              <a:t>November 12th, 2009</a:t>
            </a:r>
          </a:p>
        </p:txBody>
      </p:sp>
      <p:sp>
        <p:nvSpPr>
          <p:cNvPr id="33797" name="Rectangle 2"/>
          <p:cNvSpPr>
            <a:spLocks noGrp="1" noChangeArrowheads="1"/>
          </p:cNvSpPr>
          <p:nvPr>
            <p:ph type="title"/>
          </p:nvPr>
        </p:nvSpPr>
        <p:spPr>
          <a:xfrm>
            <a:off x="801688" y="204788"/>
            <a:ext cx="7740650" cy="746125"/>
          </a:xfrm>
        </p:spPr>
        <p:txBody>
          <a:bodyPr>
            <a:normAutofit fontScale="90000"/>
          </a:bodyPr>
          <a:lstStyle/>
          <a:p>
            <a:r>
              <a:rPr lang="en-US" altLang="zh-CN" dirty="0" smtClean="0">
                <a:ea typeface="ＭＳ Ｐゴシック" pitchFamily="34" charset="-128"/>
              </a:rPr>
              <a:t>Two-Level Scheduling (Cont’)</a:t>
            </a:r>
          </a:p>
        </p:txBody>
      </p:sp>
      <p:sp>
        <p:nvSpPr>
          <p:cNvPr id="199683" name="Rectangle 3"/>
          <p:cNvSpPr>
            <a:spLocks noGrp="1" noChangeArrowheads="1"/>
          </p:cNvSpPr>
          <p:nvPr>
            <p:ph type="body" idx="1"/>
          </p:nvPr>
        </p:nvSpPr>
        <p:spPr>
          <a:xfrm>
            <a:off x="165100" y="823913"/>
            <a:ext cx="8928100" cy="5945187"/>
          </a:xfrm>
        </p:spPr>
        <p:txBody>
          <a:bodyPr/>
          <a:lstStyle/>
          <a:p>
            <a:pPr>
              <a:lnSpc>
                <a:spcPct val="80000"/>
              </a:lnSpc>
              <a:spcBef>
                <a:spcPct val="15000"/>
              </a:spcBef>
            </a:pPr>
            <a:r>
              <a:rPr lang="en-US" altLang="zh-CN" sz="2400" smtClean="0">
                <a:ea typeface="ＭＳ Ｐゴシック" pitchFamily="34" charset="-128"/>
              </a:rPr>
              <a:t>First Level: Gross partitioning of resources</a:t>
            </a:r>
          </a:p>
          <a:p>
            <a:pPr lvl="1">
              <a:lnSpc>
                <a:spcPct val="80000"/>
              </a:lnSpc>
              <a:spcBef>
                <a:spcPct val="15000"/>
              </a:spcBef>
            </a:pPr>
            <a:r>
              <a:rPr lang="en-US" altLang="zh-CN" sz="2000" smtClean="0">
                <a:solidFill>
                  <a:srgbClr val="FF0000"/>
                </a:solidFill>
                <a:ea typeface="ＭＳ Ｐゴシック" pitchFamily="34" charset="-128"/>
              </a:rPr>
              <a:t>Goals: Power Budget, Overall Responsiveness/QoS, Security</a:t>
            </a:r>
          </a:p>
          <a:p>
            <a:pPr lvl="1">
              <a:lnSpc>
                <a:spcPct val="80000"/>
              </a:lnSpc>
              <a:spcBef>
                <a:spcPct val="15000"/>
              </a:spcBef>
            </a:pPr>
            <a:r>
              <a:rPr lang="en-US" altLang="zh-CN" sz="2000" smtClean="0">
                <a:ea typeface="ＭＳ Ｐゴシック" pitchFamily="34" charset="-128"/>
              </a:rPr>
              <a:t>Partitioning of CPUs, Memory, Interrupts, Devices, other resources</a:t>
            </a:r>
          </a:p>
          <a:p>
            <a:pPr lvl="1">
              <a:lnSpc>
                <a:spcPct val="80000"/>
              </a:lnSpc>
              <a:spcBef>
                <a:spcPct val="15000"/>
              </a:spcBef>
            </a:pPr>
            <a:r>
              <a:rPr lang="en-US" altLang="zh-CN" sz="2000" smtClean="0">
                <a:ea typeface="ＭＳ Ｐゴシック" pitchFamily="34" charset="-128"/>
              </a:rPr>
              <a:t>Constant for sufficient period of time to:</a:t>
            </a:r>
          </a:p>
          <a:p>
            <a:pPr lvl="2">
              <a:lnSpc>
                <a:spcPct val="80000"/>
              </a:lnSpc>
              <a:spcBef>
                <a:spcPct val="15000"/>
              </a:spcBef>
            </a:pPr>
            <a:r>
              <a:rPr lang="en-US" altLang="zh-CN" sz="1800" smtClean="0">
                <a:ea typeface="ＭＳ Ｐゴシック" pitchFamily="34" charset="-128"/>
              </a:rPr>
              <a:t>Amortize cost of global decision making</a:t>
            </a:r>
          </a:p>
          <a:p>
            <a:pPr lvl="2">
              <a:lnSpc>
                <a:spcPct val="80000"/>
              </a:lnSpc>
              <a:spcBef>
                <a:spcPct val="15000"/>
              </a:spcBef>
            </a:pPr>
            <a:r>
              <a:rPr lang="en-US" altLang="zh-CN" sz="1800" smtClean="0">
                <a:ea typeface="ＭＳ Ｐゴシック" pitchFamily="34" charset="-128"/>
              </a:rPr>
              <a:t>Allow time for partition-level scheduling to be effective</a:t>
            </a:r>
          </a:p>
          <a:p>
            <a:pPr lvl="1">
              <a:lnSpc>
                <a:spcPct val="80000"/>
              </a:lnSpc>
              <a:spcBef>
                <a:spcPct val="15000"/>
              </a:spcBef>
            </a:pPr>
            <a:r>
              <a:rPr lang="en-US" altLang="zh-CN" sz="2000" smtClean="0">
                <a:ea typeface="ＭＳ Ｐゴシック" pitchFamily="34" charset="-128"/>
              </a:rPr>
              <a:t>Hard boundaries </a:t>
            </a:r>
            <a:r>
              <a:rPr lang="en-US" altLang="zh-CN" sz="2000" smtClean="0">
                <a:ea typeface="ＭＳ Ｐゴシック" pitchFamily="34" charset="-128"/>
                <a:sym typeface="Symbol" pitchFamily="18" charset="2"/>
              </a:rPr>
              <a:t></a:t>
            </a:r>
            <a:r>
              <a:rPr lang="en-US" altLang="zh-CN" sz="2000" smtClean="0">
                <a:ea typeface="ＭＳ Ｐゴシック" pitchFamily="34" charset="-128"/>
              </a:rPr>
              <a:t> interference-free use of resources for quanta</a:t>
            </a:r>
          </a:p>
          <a:p>
            <a:pPr lvl="2">
              <a:lnSpc>
                <a:spcPct val="80000"/>
              </a:lnSpc>
              <a:spcBef>
                <a:spcPct val="15000"/>
              </a:spcBef>
            </a:pPr>
            <a:r>
              <a:rPr lang="en-US" altLang="zh-CN" sz="1800" smtClean="0">
                <a:solidFill>
                  <a:srgbClr val="FF0000"/>
                </a:solidFill>
                <a:ea typeface="ＭＳ Ｐゴシック" pitchFamily="34" charset="-128"/>
              </a:rPr>
              <a:t>Allows AutoTuning of code to work well in partition</a:t>
            </a:r>
          </a:p>
          <a:p>
            <a:pPr>
              <a:lnSpc>
                <a:spcPct val="80000"/>
              </a:lnSpc>
              <a:spcBef>
                <a:spcPct val="15000"/>
              </a:spcBef>
            </a:pPr>
            <a:r>
              <a:rPr lang="en-US" altLang="zh-CN" sz="2400" smtClean="0">
                <a:ea typeface="ＭＳ Ｐゴシック" pitchFamily="34" charset="-128"/>
              </a:rPr>
              <a:t>Second Level: Application-Specific Scheduling</a:t>
            </a:r>
          </a:p>
          <a:p>
            <a:pPr lvl="1">
              <a:lnSpc>
                <a:spcPct val="80000"/>
              </a:lnSpc>
              <a:spcBef>
                <a:spcPct val="15000"/>
              </a:spcBef>
            </a:pPr>
            <a:r>
              <a:rPr lang="en-US" altLang="zh-CN" sz="2000" smtClean="0">
                <a:solidFill>
                  <a:srgbClr val="FF0000"/>
                </a:solidFill>
                <a:ea typeface="ＭＳ Ｐゴシック" pitchFamily="34" charset="-128"/>
              </a:rPr>
              <a:t>Goals: Performance, Real-time Behavior, Responsiveness, Predictability</a:t>
            </a:r>
            <a:r>
              <a:rPr lang="en-US" altLang="zh-CN" sz="2000" smtClean="0">
                <a:ea typeface="ＭＳ Ｐゴシック" pitchFamily="34" charset="-128"/>
              </a:rPr>
              <a:t> </a:t>
            </a:r>
          </a:p>
          <a:p>
            <a:pPr lvl="1">
              <a:lnSpc>
                <a:spcPct val="80000"/>
              </a:lnSpc>
              <a:spcBef>
                <a:spcPct val="15000"/>
              </a:spcBef>
            </a:pPr>
            <a:r>
              <a:rPr lang="en-US" altLang="zh-CN" sz="2000" smtClean="0">
                <a:ea typeface="ＭＳ Ｐゴシック" pitchFamily="34" charset="-128"/>
              </a:rPr>
              <a:t>CPU scheduling tuned to specific applications</a:t>
            </a:r>
          </a:p>
          <a:p>
            <a:pPr lvl="1">
              <a:lnSpc>
                <a:spcPct val="80000"/>
              </a:lnSpc>
              <a:spcBef>
                <a:spcPct val="15000"/>
              </a:spcBef>
            </a:pPr>
            <a:r>
              <a:rPr lang="en-US" altLang="zh-CN" sz="2000" smtClean="0">
                <a:ea typeface="ＭＳ Ｐゴシック" pitchFamily="34" charset="-128"/>
              </a:rPr>
              <a:t>Resources distributed in application-specific fashion</a:t>
            </a:r>
          </a:p>
          <a:p>
            <a:pPr lvl="1">
              <a:lnSpc>
                <a:spcPct val="80000"/>
              </a:lnSpc>
              <a:spcBef>
                <a:spcPct val="15000"/>
              </a:spcBef>
            </a:pPr>
            <a:r>
              <a:rPr lang="en-US" altLang="zh-CN" sz="2000" smtClean="0">
                <a:ea typeface="ＭＳ Ｐゴシック" pitchFamily="34" charset="-128"/>
              </a:rPr>
              <a:t>External events (I/O, active messages, etc) deferrable as appropriate</a:t>
            </a:r>
          </a:p>
          <a:p>
            <a:pPr>
              <a:lnSpc>
                <a:spcPct val="80000"/>
              </a:lnSpc>
              <a:spcBef>
                <a:spcPct val="15000"/>
              </a:spcBef>
            </a:pPr>
            <a:r>
              <a:rPr lang="en-US" altLang="zh-CN" sz="2400" smtClean="0">
                <a:ea typeface="ＭＳ Ｐゴシック" pitchFamily="34" charset="-128"/>
              </a:rPr>
              <a:t>Justifications for two-level scheduling?</a:t>
            </a:r>
          </a:p>
          <a:p>
            <a:pPr lvl="1">
              <a:lnSpc>
                <a:spcPct val="80000"/>
              </a:lnSpc>
              <a:spcBef>
                <a:spcPct val="15000"/>
              </a:spcBef>
            </a:pPr>
            <a:r>
              <a:rPr lang="en-US" altLang="zh-CN" sz="2000" smtClean="0">
                <a:ea typeface="ＭＳ Ｐゴシック" pitchFamily="34" charset="-128"/>
              </a:rPr>
              <a:t>Global/cross-app decisions made by 1</a:t>
            </a:r>
            <a:r>
              <a:rPr lang="en-US" altLang="zh-CN" sz="2000" baseline="30000" smtClean="0">
                <a:ea typeface="ＭＳ Ｐゴシック" pitchFamily="34" charset="-128"/>
              </a:rPr>
              <a:t>st</a:t>
            </a:r>
            <a:r>
              <a:rPr lang="en-US" altLang="zh-CN" sz="2000" smtClean="0">
                <a:ea typeface="ＭＳ Ｐゴシック" pitchFamily="34" charset="-128"/>
              </a:rPr>
              <a:t> level</a:t>
            </a:r>
          </a:p>
          <a:p>
            <a:pPr lvl="2">
              <a:lnSpc>
                <a:spcPct val="80000"/>
              </a:lnSpc>
              <a:spcBef>
                <a:spcPct val="15000"/>
              </a:spcBef>
            </a:pPr>
            <a:r>
              <a:rPr lang="en-US" altLang="zh-CN" sz="1800" smtClean="0">
                <a:ea typeface="ＭＳ Ｐゴシック" pitchFamily="34" charset="-128"/>
              </a:rPr>
              <a:t>E.g. Save power by focusing I/O handling to smaller number of cores</a:t>
            </a:r>
          </a:p>
          <a:p>
            <a:pPr lvl="1">
              <a:lnSpc>
                <a:spcPct val="80000"/>
              </a:lnSpc>
              <a:spcBef>
                <a:spcPct val="15000"/>
              </a:spcBef>
            </a:pPr>
            <a:r>
              <a:rPr lang="en-US" altLang="zh-CN" sz="2000" smtClean="0">
                <a:ea typeface="ＭＳ Ｐゴシック" pitchFamily="34" charset="-128"/>
              </a:rPr>
              <a:t>App-scheduler (2</a:t>
            </a:r>
            <a:r>
              <a:rPr lang="en-US" altLang="zh-CN" sz="2000" baseline="30000" smtClean="0">
                <a:ea typeface="ＭＳ Ｐゴシック" pitchFamily="34" charset="-128"/>
              </a:rPr>
              <a:t>nd</a:t>
            </a:r>
            <a:r>
              <a:rPr lang="en-US" altLang="zh-CN" sz="2000" smtClean="0">
                <a:ea typeface="ＭＳ Ｐゴシック" pitchFamily="34" charset="-128"/>
              </a:rPr>
              <a:t> level) better tuned to application </a:t>
            </a:r>
          </a:p>
          <a:p>
            <a:pPr lvl="2">
              <a:lnSpc>
                <a:spcPct val="80000"/>
              </a:lnSpc>
              <a:spcBef>
                <a:spcPct val="15000"/>
              </a:spcBef>
            </a:pPr>
            <a:r>
              <a:rPr lang="en-US" altLang="zh-CN" sz="1800" smtClean="0">
                <a:ea typeface="ＭＳ Ｐゴシック" pitchFamily="34" charset="-128"/>
              </a:rPr>
              <a:t>Lower overhead/better match to app than global scheduler</a:t>
            </a:r>
          </a:p>
          <a:p>
            <a:pPr lvl="2">
              <a:lnSpc>
                <a:spcPct val="80000"/>
              </a:lnSpc>
              <a:spcBef>
                <a:spcPct val="15000"/>
              </a:spcBef>
            </a:pPr>
            <a:r>
              <a:rPr lang="en-US" altLang="zh-CN" sz="1800" smtClean="0">
                <a:ea typeface="ＭＳ Ｐゴシック" pitchFamily="34" charset="-128"/>
              </a:rPr>
              <a:t>No global scheduler could handle all applications</a:t>
            </a:r>
          </a:p>
          <a:p>
            <a:pPr lvl="2">
              <a:lnSpc>
                <a:spcPct val="80000"/>
              </a:lnSpc>
              <a:spcBef>
                <a:spcPct val="15000"/>
              </a:spcBef>
              <a:buFont typeface="Wingdings" pitchFamily="2" charset="2"/>
              <a:buNone/>
            </a:pPr>
            <a:endParaRPr lang="en-US" altLang="zh-CN" sz="1800" smtClean="0">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 calcmode="lin" valueType="num">
                                      <p:cBhvr additive="base">
                                        <p:cTn id="7" dur="500" fill="hold"/>
                                        <p:tgtEl>
                                          <p:spTgt spid="199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9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9683">
                                            <p:txEl>
                                              <p:pRg st="1" end="1"/>
                                            </p:txEl>
                                          </p:spTgt>
                                        </p:tgtEl>
                                        <p:attrNameLst>
                                          <p:attrName>style.visibility</p:attrName>
                                        </p:attrNameLst>
                                      </p:cBhvr>
                                      <p:to>
                                        <p:strVal val="visible"/>
                                      </p:to>
                                    </p:set>
                                    <p:anim calcmode="lin" valueType="num">
                                      <p:cBhvr additive="base">
                                        <p:cTn id="11" dur="500" fill="hold"/>
                                        <p:tgtEl>
                                          <p:spTgt spid="19968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9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 calcmode="lin" valueType="num">
                                      <p:cBhvr additive="base">
                                        <p:cTn id="17" dur="500" fill="hold"/>
                                        <p:tgtEl>
                                          <p:spTgt spid="1996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99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99683">
                                            <p:txEl>
                                              <p:pRg st="3" end="3"/>
                                            </p:txEl>
                                          </p:spTgt>
                                        </p:tgtEl>
                                        <p:attrNameLst>
                                          <p:attrName>style.visibility</p:attrName>
                                        </p:attrNameLst>
                                      </p:cBhvr>
                                      <p:to>
                                        <p:strVal val="visible"/>
                                      </p:to>
                                    </p:set>
                                    <p:anim calcmode="lin" valueType="num">
                                      <p:cBhvr additive="base">
                                        <p:cTn id="23" dur="500" fill="hold"/>
                                        <p:tgtEl>
                                          <p:spTgt spid="19968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9968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99683">
                                            <p:txEl>
                                              <p:pRg st="4" end="4"/>
                                            </p:txEl>
                                          </p:spTgt>
                                        </p:tgtEl>
                                        <p:attrNameLst>
                                          <p:attrName>style.visibility</p:attrName>
                                        </p:attrNameLst>
                                      </p:cBhvr>
                                      <p:to>
                                        <p:strVal val="visible"/>
                                      </p:to>
                                    </p:set>
                                    <p:anim calcmode="lin" valueType="num">
                                      <p:cBhvr additive="base">
                                        <p:cTn id="27" dur="500" fill="hold"/>
                                        <p:tgtEl>
                                          <p:spTgt spid="19968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996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99683">
                                            <p:txEl>
                                              <p:pRg st="5" end="5"/>
                                            </p:txEl>
                                          </p:spTgt>
                                        </p:tgtEl>
                                        <p:attrNameLst>
                                          <p:attrName>style.visibility</p:attrName>
                                        </p:attrNameLst>
                                      </p:cBhvr>
                                      <p:to>
                                        <p:strVal val="visible"/>
                                      </p:to>
                                    </p:set>
                                    <p:anim calcmode="lin" valueType="num">
                                      <p:cBhvr additive="base">
                                        <p:cTn id="31" dur="500" fill="hold"/>
                                        <p:tgtEl>
                                          <p:spTgt spid="1996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96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9683">
                                            <p:txEl>
                                              <p:pRg st="6" end="6"/>
                                            </p:txEl>
                                          </p:spTgt>
                                        </p:tgtEl>
                                        <p:attrNameLst>
                                          <p:attrName>style.visibility</p:attrName>
                                        </p:attrNameLst>
                                      </p:cBhvr>
                                      <p:to>
                                        <p:strVal val="visible"/>
                                      </p:to>
                                    </p:set>
                                    <p:anim calcmode="lin" valueType="num">
                                      <p:cBhvr additive="base">
                                        <p:cTn id="37" dur="500" fill="hold"/>
                                        <p:tgtEl>
                                          <p:spTgt spid="19968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968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99683">
                                            <p:txEl>
                                              <p:pRg st="7" end="7"/>
                                            </p:txEl>
                                          </p:spTgt>
                                        </p:tgtEl>
                                        <p:attrNameLst>
                                          <p:attrName>style.visibility</p:attrName>
                                        </p:attrNameLst>
                                      </p:cBhvr>
                                      <p:to>
                                        <p:strVal val="visible"/>
                                      </p:to>
                                    </p:set>
                                    <p:anim calcmode="lin" valueType="num">
                                      <p:cBhvr additive="base">
                                        <p:cTn id="41" dur="500" fill="hold"/>
                                        <p:tgtEl>
                                          <p:spTgt spid="19968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996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99683">
                                            <p:txEl>
                                              <p:pRg st="8" end="8"/>
                                            </p:txEl>
                                          </p:spTgt>
                                        </p:tgtEl>
                                        <p:attrNameLst>
                                          <p:attrName>style.visibility</p:attrName>
                                        </p:attrNameLst>
                                      </p:cBhvr>
                                      <p:to>
                                        <p:strVal val="visible"/>
                                      </p:to>
                                    </p:set>
                                    <p:anim calcmode="lin" valueType="num">
                                      <p:cBhvr additive="base">
                                        <p:cTn id="47" dur="500" fill="hold"/>
                                        <p:tgtEl>
                                          <p:spTgt spid="19968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99683">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99683">
                                            <p:txEl>
                                              <p:pRg st="9" end="9"/>
                                            </p:txEl>
                                          </p:spTgt>
                                        </p:tgtEl>
                                        <p:attrNameLst>
                                          <p:attrName>style.visibility</p:attrName>
                                        </p:attrNameLst>
                                      </p:cBhvr>
                                      <p:to>
                                        <p:strVal val="visible"/>
                                      </p:to>
                                    </p:set>
                                    <p:anim calcmode="lin" valueType="num">
                                      <p:cBhvr additive="base">
                                        <p:cTn id="51" dur="500" fill="hold"/>
                                        <p:tgtEl>
                                          <p:spTgt spid="199683">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996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99683">
                                            <p:txEl>
                                              <p:pRg st="10" end="10"/>
                                            </p:txEl>
                                          </p:spTgt>
                                        </p:tgtEl>
                                        <p:attrNameLst>
                                          <p:attrName>style.visibility</p:attrName>
                                        </p:attrNameLst>
                                      </p:cBhvr>
                                      <p:to>
                                        <p:strVal val="visible"/>
                                      </p:to>
                                    </p:set>
                                    <p:anim calcmode="lin" valueType="num">
                                      <p:cBhvr additive="base">
                                        <p:cTn id="57" dur="500" fill="hold"/>
                                        <p:tgtEl>
                                          <p:spTgt spid="199683">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9968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99683">
                                            <p:txEl>
                                              <p:pRg st="11" end="11"/>
                                            </p:txEl>
                                          </p:spTgt>
                                        </p:tgtEl>
                                        <p:attrNameLst>
                                          <p:attrName>style.visibility</p:attrName>
                                        </p:attrNameLst>
                                      </p:cBhvr>
                                      <p:to>
                                        <p:strVal val="visible"/>
                                      </p:to>
                                    </p:set>
                                    <p:anim calcmode="lin" valueType="num">
                                      <p:cBhvr additive="base">
                                        <p:cTn id="63" dur="500" fill="hold"/>
                                        <p:tgtEl>
                                          <p:spTgt spid="199683">
                                            <p:txEl>
                                              <p:pRg st="11" end="1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9968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99683">
                                            <p:txEl>
                                              <p:pRg st="12" end="12"/>
                                            </p:txEl>
                                          </p:spTgt>
                                        </p:tgtEl>
                                        <p:attrNameLst>
                                          <p:attrName>style.visibility</p:attrName>
                                        </p:attrNameLst>
                                      </p:cBhvr>
                                      <p:to>
                                        <p:strVal val="visible"/>
                                      </p:to>
                                    </p:set>
                                    <p:anim calcmode="lin" valueType="num">
                                      <p:cBhvr additive="base">
                                        <p:cTn id="69" dur="500" fill="hold"/>
                                        <p:tgtEl>
                                          <p:spTgt spid="199683">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9968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99683">
                                            <p:txEl>
                                              <p:pRg st="13" end="13"/>
                                            </p:txEl>
                                          </p:spTgt>
                                        </p:tgtEl>
                                        <p:attrNameLst>
                                          <p:attrName>style.visibility</p:attrName>
                                        </p:attrNameLst>
                                      </p:cBhvr>
                                      <p:to>
                                        <p:strVal val="visible"/>
                                      </p:to>
                                    </p:set>
                                    <p:anim calcmode="lin" valueType="num">
                                      <p:cBhvr additive="base">
                                        <p:cTn id="75" dur="500" fill="hold"/>
                                        <p:tgtEl>
                                          <p:spTgt spid="199683">
                                            <p:txEl>
                                              <p:pRg st="13" end="1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9968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99683">
                                            <p:txEl>
                                              <p:pRg st="14" end="14"/>
                                            </p:txEl>
                                          </p:spTgt>
                                        </p:tgtEl>
                                        <p:attrNameLst>
                                          <p:attrName>style.visibility</p:attrName>
                                        </p:attrNameLst>
                                      </p:cBhvr>
                                      <p:to>
                                        <p:strVal val="visible"/>
                                      </p:to>
                                    </p:set>
                                    <p:anim calcmode="lin" valueType="num">
                                      <p:cBhvr additive="base">
                                        <p:cTn id="81" dur="500" fill="hold"/>
                                        <p:tgtEl>
                                          <p:spTgt spid="199683">
                                            <p:txEl>
                                              <p:pRg st="14" end="14"/>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199683">
                                            <p:txEl>
                                              <p:pRg st="14" end="14"/>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199683">
                                            <p:txEl>
                                              <p:pRg st="15" end="15"/>
                                            </p:txEl>
                                          </p:spTgt>
                                        </p:tgtEl>
                                        <p:attrNameLst>
                                          <p:attrName>style.visibility</p:attrName>
                                        </p:attrNameLst>
                                      </p:cBhvr>
                                      <p:to>
                                        <p:strVal val="visible"/>
                                      </p:to>
                                    </p:set>
                                    <p:anim calcmode="lin" valueType="num">
                                      <p:cBhvr additive="base">
                                        <p:cTn id="85" dur="500" fill="hold"/>
                                        <p:tgtEl>
                                          <p:spTgt spid="199683">
                                            <p:txEl>
                                              <p:pRg st="15" end="15"/>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9968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99683">
                                            <p:txEl>
                                              <p:pRg st="16" end="16"/>
                                            </p:txEl>
                                          </p:spTgt>
                                        </p:tgtEl>
                                        <p:attrNameLst>
                                          <p:attrName>style.visibility</p:attrName>
                                        </p:attrNameLst>
                                      </p:cBhvr>
                                      <p:to>
                                        <p:strVal val="visible"/>
                                      </p:to>
                                    </p:set>
                                    <p:anim calcmode="lin" valueType="num">
                                      <p:cBhvr additive="base">
                                        <p:cTn id="91" dur="500" fill="hold"/>
                                        <p:tgtEl>
                                          <p:spTgt spid="199683">
                                            <p:txEl>
                                              <p:pRg st="16" end="16"/>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99683">
                                            <p:txEl>
                                              <p:pRg st="16" end="16"/>
                                            </p:txEl>
                                          </p:spTgt>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99683">
                                            <p:txEl>
                                              <p:pRg st="17" end="17"/>
                                            </p:txEl>
                                          </p:spTgt>
                                        </p:tgtEl>
                                        <p:attrNameLst>
                                          <p:attrName>style.visibility</p:attrName>
                                        </p:attrNameLst>
                                      </p:cBhvr>
                                      <p:to>
                                        <p:strVal val="visible"/>
                                      </p:to>
                                    </p:set>
                                    <p:anim calcmode="lin" valueType="num">
                                      <p:cBhvr additive="base">
                                        <p:cTn id="95" dur="500" fill="hold"/>
                                        <p:tgtEl>
                                          <p:spTgt spid="199683">
                                            <p:txEl>
                                              <p:pRg st="17" end="17"/>
                                            </p:tx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199683">
                                            <p:txEl>
                                              <p:pRg st="17" end="17"/>
                                            </p:txEl>
                                          </p:spTgt>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99683">
                                            <p:txEl>
                                              <p:pRg st="18" end="18"/>
                                            </p:txEl>
                                          </p:spTgt>
                                        </p:tgtEl>
                                        <p:attrNameLst>
                                          <p:attrName>style.visibility</p:attrName>
                                        </p:attrNameLst>
                                      </p:cBhvr>
                                      <p:to>
                                        <p:strVal val="visible"/>
                                      </p:to>
                                    </p:set>
                                    <p:anim calcmode="lin" valueType="num">
                                      <p:cBhvr additive="base">
                                        <p:cTn id="99" dur="500" fill="hold"/>
                                        <p:tgtEl>
                                          <p:spTgt spid="199683">
                                            <p:txEl>
                                              <p:pRg st="18" end="18"/>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199683">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页脚占位符 3"/>
          <p:cNvSpPr>
            <a:spLocks noGrp="1"/>
          </p:cNvSpPr>
          <p:nvPr>
            <p:ph type="ftr" sz="quarter" idx="10"/>
          </p:nvPr>
        </p:nvSpPr>
        <p:spPr>
          <a:noFill/>
        </p:spPr>
        <p:txBody>
          <a:bodyPr/>
          <a:lstStyle/>
          <a:p>
            <a:r>
              <a:rPr lang="en-US" altLang="zh-CN"/>
              <a:t>Tessellation OS</a:t>
            </a:r>
          </a:p>
        </p:txBody>
      </p:sp>
      <p:sp>
        <p:nvSpPr>
          <p:cNvPr id="32771" name="灯片编号占位符 4"/>
          <p:cNvSpPr>
            <a:spLocks noGrp="1"/>
          </p:cNvSpPr>
          <p:nvPr>
            <p:ph type="sldNum" sz="quarter" idx="11"/>
          </p:nvPr>
        </p:nvSpPr>
        <p:spPr>
          <a:noFill/>
        </p:spPr>
        <p:txBody>
          <a:bodyPr/>
          <a:lstStyle/>
          <a:p>
            <a:r>
              <a:rPr lang="en-US" altLang="zh-CN"/>
              <a:t>Tessellation: </a:t>
            </a:r>
            <a:fld id="{170796EF-F003-4C38-ACEB-D43229654823}" type="slidenum">
              <a:rPr lang="en-US" altLang="zh-CN"/>
              <a:pPr/>
              <a:t>19</a:t>
            </a:fld>
            <a:endParaRPr lang="en-US" altLang="zh-CN"/>
          </a:p>
        </p:txBody>
      </p:sp>
      <p:sp>
        <p:nvSpPr>
          <p:cNvPr id="32772" name="日期占位符 5"/>
          <p:cNvSpPr>
            <a:spLocks noGrp="1"/>
          </p:cNvSpPr>
          <p:nvPr>
            <p:ph type="dt" sz="quarter" idx="12"/>
          </p:nvPr>
        </p:nvSpPr>
        <p:spPr>
          <a:noFill/>
        </p:spPr>
        <p:txBody>
          <a:bodyPr/>
          <a:lstStyle/>
          <a:p>
            <a:r>
              <a:rPr lang="en-US" altLang="zh-CN"/>
              <a:t>November 12th, 2009</a:t>
            </a:r>
          </a:p>
        </p:txBody>
      </p:sp>
      <p:sp>
        <p:nvSpPr>
          <p:cNvPr id="32773" name="Rectangle 2"/>
          <p:cNvSpPr>
            <a:spLocks noGrp="1" noChangeArrowheads="1"/>
          </p:cNvSpPr>
          <p:nvPr>
            <p:ph type="title"/>
          </p:nvPr>
        </p:nvSpPr>
        <p:spPr>
          <a:xfrm>
            <a:off x="1082675" y="219075"/>
            <a:ext cx="7404100" cy="746125"/>
          </a:xfrm>
        </p:spPr>
        <p:txBody>
          <a:bodyPr>
            <a:normAutofit fontScale="90000"/>
          </a:bodyPr>
          <a:lstStyle/>
          <a:p>
            <a:r>
              <a:rPr lang="en-US" altLang="zh-CN" smtClean="0">
                <a:ea typeface="ＭＳ Ｐゴシック" pitchFamily="34" charset="-128"/>
              </a:rPr>
              <a:t>Space-Time Partitioning</a:t>
            </a:r>
          </a:p>
        </p:txBody>
      </p:sp>
      <p:sp>
        <p:nvSpPr>
          <p:cNvPr id="69635" name="Rectangle 3"/>
          <p:cNvSpPr>
            <a:spLocks noGrp="1" noChangeArrowheads="1"/>
          </p:cNvSpPr>
          <p:nvPr>
            <p:ph type="body" idx="1"/>
          </p:nvPr>
        </p:nvSpPr>
        <p:spPr>
          <a:xfrm>
            <a:off x="63500" y="3103563"/>
            <a:ext cx="8712200" cy="3730625"/>
          </a:xfrm>
        </p:spPr>
        <p:txBody>
          <a:bodyPr/>
          <a:lstStyle/>
          <a:p>
            <a:pPr marL="457200" indent="-457200">
              <a:spcBef>
                <a:spcPct val="15000"/>
              </a:spcBef>
            </a:pPr>
            <a:r>
              <a:rPr lang="en-US" altLang="zh-CN" sz="2400" smtClean="0">
                <a:ea typeface="ＭＳ Ｐゴシック" pitchFamily="34" charset="-128"/>
              </a:rPr>
              <a:t>Spatial Partitioning Varies over Time</a:t>
            </a:r>
          </a:p>
          <a:p>
            <a:pPr marL="838200" lvl="1" indent="-381000">
              <a:spcBef>
                <a:spcPct val="15000"/>
              </a:spcBef>
            </a:pPr>
            <a:r>
              <a:rPr lang="en-US" altLang="zh-CN" sz="2000" smtClean="0">
                <a:ea typeface="ＭＳ Ｐゴシック" pitchFamily="34" charset="-128"/>
              </a:rPr>
              <a:t>Partitioning adapts to needs of the system</a:t>
            </a:r>
          </a:p>
          <a:p>
            <a:pPr marL="838200" lvl="1" indent="-381000">
              <a:spcBef>
                <a:spcPct val="15000"/>
              </a:spcBef>
            </a:pPr>
            <a:r>
              <a:rPr lang="en-US" altLang="zh-CN" sz="2000" smtClean="0">
                <a:ea typeface="ＭＳ Ｐゴシック" pitchFamily="34" charset="-128"/>
              </a:rPr>
              <a:t>Some partitions persist, others change with time</a:t>
            </a:r>
          </a:p>
          <a:p>
            <a:pPr marL="838200" lvl="1" indent="-381000">
              <a:spcBef>
                <a:spcPct val="15000"/>
              </a:spcBef>
            </a:pPr>
            <a:r>
              <a:rPr lang="en-US" altLang="zh-CN" sz="2000" smtClean="0">
                <a:ea typeface="ＭＳ Ｐゴシック" pitchFamily="34" charset="-128"/>
              </a:rPr>
              <a:t>Further, Partititions can be Time Multiplexed</a:t>
            </a:r>
          </a:p>
          <a:p>
            <a:pPr marL="1257300" lvl="2" indent="-342900">
              <a:spcBef>
                <a:spcPct val="15000"/>
              </a:spcBef>
            </a:pPr>
            <a:r>
              <a:rPr lang="en-US" altLang="zh-CN" sz="1800" smtClean="0">
                <a:ea typeface="ＭＳ Ｐゴシック" pitchFamily="34" charset="-128"/>
              </a:rPr>
              <a:t>Services (i.e. file system), device drivers, hard realtime partitions</a:t>
            </a:r>
          </a:p>
          <a:p>
            <a:pPr marL="1257300" lvl="2" indent="-342900">
              <a:spcBef>
                <a:spcPct val="15000"/>
              </a:spcBef>
            </a:pPr>
            <a:r>
              <a:rPr lang="en-US" altLang="zh-CN" sz="1800" smtClean="0">
                <a:ea typeface="ＭＳ Ｐゴシック" pitchFamily="34" charset="-128"/>
              </a:rPr>
              <a:t>Some user-level schedulers will time-multiplex threads within a partition</a:t>
            </a:r>
          </a:p>
          <a:p>
            <a:pPr marL="457200" indent="-457200">
              <a:spcBef>
                <a:spcPct val="15000"/>
              </a:spcBef>
            </a:pPr>
            <a:r>
              <a:rPr lang="en-US" altLang="zh-CN" sz="2400" smtClean="0">
                <a:ea typeface="ＭＳ Ｐゴシック" pitchFamily="34" charset="-128"/>
              </a:rPr>
              <a:t>Global Partitioning Goals:</a:t>
            </a:r>
          </a:p>
          <a:p>
            <a:pPr marL="838200" lvl="1" indent="-381000">
              <a:spcBef>
                <a:spcPct val="15000"/>
              </a:spcBef>
            </a:pPr>
            <a:r>
              <a:rPr lang="en-US" altLang="zh-CN" sz="2000" smtClean="0">
                <a:ea typeface="ＭＳ Ｐゴシック" pitchFamily="34" charset="-128"/>
              </a:rPr>
              <a:t>Power-performance tradeoffs</a:t>
            </a:r>
          </a:p>
          <a:p>
            <a:pPr marL="838200" lvl="1" indent="-381000">
              <a:spcBef>
                <a:spcPct val="15000"/>
              </a:spcBef>
            </a:pPr>
            <a:r>
              <a:rPr lang="en-US" altLang="zh-CN" sz="2000" smtClean="0">
                <a:ea typeface="ＭＳ Ｐゴシック" pitchFamily="34" charset="-128"/>
              </a:rPr>
              <a:t>Setup to achieve QoS and/or Responsiveness guarantees</a:t>
            </a:r>
          </a:p>
          <a:p>
            <a:pPr marL="838200" lvl="1" indent="-381000">
              <a:spcBef>
                <a:spcPct val="15000"/>
              </a:spcBef>
            </a:pPr>
            <a:r>
              <a:rPr lang="en-US" altLang="zh-CN" sz="2000" smtClean="0">
                <a:ea typeface="ＭＳ Ｐゴシック" pitchFamily="34" charset="-128"/>
              </a:rPr>
              <a:t>Isolation of real-time partitions for better guarantees</a:t>
            </a:r>
          </a:p>
        </p:txBody>
      </p:sp>
      <p:grpSp>
        <p:nvGrpSpPr>
          <p:cNvPr id="2" name="Group 1341"/>
          <p:cNvGrpSpPr>
            <a:grpSpLocks/>
          </p:cNvGrpSpPr>
          <p:nvPr/>
        </p:nvGrpSpPr>
        <p:grpSpPr bwMode="auto">
          <a:xfrm rot="5400000">
            <a:off x="2141538" y="1255713"/>
            <a:ext cx="2012950" cy="1479550"/>
            <a:chOff x="238" y="891"/>
            <a:chExt cx="2097" cy="1873"/>
          </a:xfrm>
        </p:grpSpPr>
        <p:grpSp>
          <p:nvGrpSpPr>
            <p:cNvPr id="3" name="Group 1342"/>
            <p:cNvGrpSpPr>
              <a:grpSpLocks/>
            </p:cNvGrpSpPr>
            <p:nvPr/>
          </p:nvGrpSpPr>
          <p:grpSpPr bwMode="auto">
            <a:xfrm>
              <a:off x="711" y="891"/>
              <a:ext cx="1624" cy="464"/>
              <a:chOff x="659" y="920"/>
              <a:chExt cx="1624" cy="464"/>
            </a:xfrm>
          </p:grpSpPr>
          <p:sp>
            <p:nvSpPr>
              <p:cNvPr id="32966" name="AutoShape 1343"/>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967" name="AutoShape 1344"/>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968" name="AutoShape 1345"/>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969" name="AutoShape 1346"/>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4" name="Group 1347"/>
            <p:cNvGrpSpPr>
              <a:grpSpLocks/>
            </p:cNvGrpSpPr>
            <p:nvPr/>
          </p:nvGrpSpPr>
          <p:grpSpPr bwMode="auto">
            <a:xfrm>
              <a:off x="553" y="1361"/>
              <a:ext cx="1624" cy="464"/>
              <a:chOff x="659" y="920"/>
              <a:chExt cx="1624" cy="464"/>
            </a:xfrm>
          </p:grpSpPr>
          <p:sp>
            <p:nvSpPr>
              <p:cNvPr id="32962" name="AutoShape 1348"/>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963" name="AutoShape 1349"/>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964" name="AutoShape 1350"/>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965" name="AutoShape 1351"/>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5" name="Group 1352"/>
            <p:cNvGrpSpPr>
              <a:grpSpLocks/>
            </p:cNvGrpSpPr>
            <p:nvPr/>
          </p:nvGrpSpPr>
          <p:grpSpPr bwMode="auto">
            <a:xfrm>
              <a:off x="395" y="1830"/>
              <a:ext cx="1624" cy="464"/>
              <a:chOff x="659" y="920"/>
              <a:chExt cx="1624" cy="464"/>
            </a:xfrm>
          </p:grpSpPr>
          <p:sp>
            <p:nvSpPr>
              <p:cNvPr id="32958" name="AutoShape 1353"/>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59" name="AutoShape 1354"/>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60" name="AutoShape 1355"/>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961" name="AutoShape 1356"/>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6" name="Group 1357"/>
            <p:cNvGrpSpPr>
              <a:grpSpLocks/>
            </p:cNvGrpSpPr>
            <p:nvPr/>
          </p:nvGrpSpPr>
          <p:grpSpPr bwMode="auto">
            <a:xfrm>
              <a:off x="238" y="2300"/>
              <a:ext cx="1624" cy="464"/>
              <a:chOff x="659" y="920"/>
              <a:chExt cx="1624" cy="464"/>
            </a:xfrm>
          </p:grpSpPr>
          <p:sp>
            <p:nvSpPr>
              <p:cNvPr id="32954" name="AutoShape 1358"/>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55" name="AutoShape 1359"/>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56" name="AutoShape 1360"/>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957" name="AutoShape 1361"/>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grpSp>
        <p:nvGrpSpPr>
          <p:cNvPr id="7" name="Group 1130"/>
          <p:cNvGrpSpPr>
            <a:grpSpLocks/>
          </p:cNvGrpSpPr>
          <p:nvPr/>
        </p:nvGrpSpPr>
        <p:grpSpPr bwMode="auto">
          <a:xfrm rot="5400000">
            <a:off x="2498725" y="1233488"/>
            <a:ext cx="2012950" cy="1479550"/>
            <a:chOff x="238" y="891"/>
            <a:chExt cx="2097" cy="1873"/>
          </a:xfrm>
        </p:grpSpPr>
        <p:grpSp>
          <p:nvGrpSpPr>
            <p:cNvPr id="8" name="Group 1131"/>
            <p:cNvGrpSpPr>
              <a:grpSpLocks/>
            </p:cNvGrpSpPr>
            <p:nvPr/>
          </p:nvGrpSpPr>
          <p:grpSpPr bwMode="auto">
            <a:xfrm>
              <a:off x="711" y="891"/>
              <a:ext cx="1624" cy="464"/>
              <a:chOff x="659" y="920"/>
              <a:chExt cx="1624" cy="464"/>
            </a:xfrm>
          </p:grpSpPr>
          <p:sp>
            <p:nvSpPr>
              <p:cNvPr id="32946" name="AutoShape 1132"/>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947" name="AutoShape 1133"/>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948" name="AutoShape 1134"/>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32949" name="AutoShape 1135"/>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9" name="Group 1136"/>
            <p:cNvGrpSpPr>
              <a:grpSpLocks/>
            </p:cNvGrpSpPr>
            <p:nvPr/>
          </p:nvGrpSpPr>
          <p:grpSpPr bwMode="auto">
            <a:xfrm>
              <a:off x="553" y="1361"/>
              <a:ext cx="1624" cy="464"/>
              <a:chOff x="659" y="920"/>
              <a:chExt cx="1624" cy="464"/>
            </a:xfrm>
          </p:grpSpPr>
          <p:sp>
            <p:nvSpPr>
              <p:cNvPr id="32942" name="AutoShape 1137"/>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943" name="AutoShape 1138"/>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944" name="AutoShape 1139"/>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32945" name="AutoShape 1140"/>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10" name="Group 1141"/>
            <p:cNvGrpSpPr>
              <a:grpSpLocks/>
            </p:cNvGrpSpPr>
            <p:nvPr/>
          </p:nvGrpSpPr>
          <p:grpSpPr bwMode="auto">
            <a:xfrm>
              <a:off x="395" y="1830"/>
              <a:ext cx="1624" cy="464"/>
              <a:chOff x="659" y="920"/>
              <a:chExt cx="1624" cy="464"/>
            </a:xfrm>
          </p:grpSpPr>
          <p:sp>
            <p:nvSpPr>
              <p:cNvPr id="32938" name="AutoShape 1142"/>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39" name="AutoShape 1143"/>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40" name="AutoShape 1144"/>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2941" name="AutoShape 1145"/>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11" name="Group 1146"/>
            <p:cNvGrpSpPr>
              <a:grpSpLocks/>
            </p:cNvGrpSpPr>
            <p:nvPr/>
          </p:nvGrpSpPr>
          <p:grpSpPr bwMode="auto">
            <a:xfrm>
              <a:off x="238" y="2300"/>
              <a:ext cx="1624" cy="464"/>
              <a:chOff x="659" y="920"/>
              <a:chExt cx="1624" cy="464"/>
            </a:xfrm>
          </p:grpSpPr>
          <p:sp>
            <p:nvSpPr>
              <p:cNvPr id="32934" name="AutoShape 1147"/>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35" name="AutoShape 1148"/>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36" name="AutoShape 1149"/>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2937" name="AutoShape 1150"/>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grpSp>
        <p:nvGrpSpPr>
          <p:cNvPr id="12" name="Group 1172"/>
          <p:cNvGrpSpPr>
            <a:grpSpLocks/>
          </p:cNvGrpSpPr>
          <p:nvPr/>
        </p:nvGrpSpPr>
        <p:grpSpPr bwMode="auto">
          <a:xfrm rot="5400000">
            <a:off x="2867025" y="1211263"/>
            <a:ext cx="2012950" cy="1479550"/>
            <a:chOff x="238" y="891"/>
            <a:chExt cx="2097" cy="1873"/>
          </a:xfrm>
        </p:grpSpPr>
        <p:grpSp>
          <p:nvGrpSpPr>
            <p:cNvPr id="13" name="Group 1173"/>
            <p:cNvGrpSpPr>
              <a:grpSpLocks/>
            </p:cNvGrpSpPr>
            <p:nvPr/>
          </p:nvGrpSpPr>
          <p:grpSpPr bwMode="auto">
            <a:xfrm>
              <a:off x="711" y="891"/>
              <a:ext cx="1624" cy="464"/>
              <a:chOff x="659" y="920"/>
              <a:chExt cx="1624" cy="464"/>
            </a:xfrm>
          </p:grpSpPr>
          <p:sp>
            <p:nvSpPr>
              <p:cNvPr id="32926" name="AutoShape 1174"/>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927" name="AutoShape 1175"/>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928" name="AutoShape 1176"/>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929" name="AutoShape 1177"/>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14" name="Group 1178"/>
            <p:cNvGrpSpPr>
              <a:grpSpLocks/>
            </p:cNvGrpSpPr>
            <p:nvPr/>
          </p:nvGrpSpPr>
          <p:grpSpPr bwMode="auto">
            <a:xfrm>
              <a:off x="553" y="1361"/>
              <a:ext cx="1624" cy="464"/>
              <a:chOff x="659" y="920"/>
              <a:chExt cx="1624" cy="464"/>
            </a:xfrm>
          </p:grpSpPr>
          <p:sp>
            <p:nvSpPr>
              <p:cNvPr id="32922" name="AutoShape 1179"/>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923" name="AutoShape 1180"/>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924" name="AutoShape 1181"/>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925" name="AutoShape 1182"/>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15" name="Group 1183"/>
            <p:cNvGrpSpPr>
              <a:grpSpLocks/>
            </p:cNvGrpSpPr>
            <p:nvPr/>
          </p:nvGrpSpPr>
          <p:grpSpPr bwMode="auto">
            <a:xfrm>
              <a:off x="395" y="1830"/>
              <a:ext cx="1624" cy="464"/>
              <a:chOff x="659" y="920"/>
              <a:chExt cx="1624" cy="464"/>
            </a:xfrm>
          </p:grpSpPr>
          <p:sp>
            <p:nvSpPr>
              <p:cNvPr id="32918" name="AutoShape 1184"/>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19" name="AutoShape 1185"/>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20" name="AutoShape 1186"/>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921" name="AutoShape 1187"/>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16" name="Group 1188"/>
            <p:cNvGrpSpPr>
              <a:grpSpLocks/>
            </p:cNvGrpSpPr>
            <p:nvPr/>
          </p:nvGrpSpPr>
          <p:grpSpPr bwMode="auto">
            <a:xfrm>
              <a:off x="238" y="2300"/>
              <a:ext cx="1624" cy="464"/>
              <a:chOff x="659" y="920"/>
              <a:chExt cx="1624" cy="464"/>
            </a:xfrm>
          </p:grpSpPr>
          <p:sp>
            <p:nvSpPr>
              <p:cNvPr id="32914" name="AutoShape 1189"/>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15" name="AutoShape 1190"/>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16" name="AutoShape 1191"/>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917" name="AutoShape 1192"/>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grpSp>
        <p:nvGrpSpPr>
          <p:cNvPr id="17" name="Group 1193"/>
          <p:cNvGrpSpPr>
            <a:grpSpLocks/>
          </p:cNvGrpSpPr>
          <p:nvPr/>
        </p:nvGrpSpPr>
        <p:grpSpPr bwMode="auto">
          <a:xfrm rot="5400000">
            <a:off x="3270250" y="1189038"/>
            <a:ext cx="2012950" cy="1479550"/>
            <a:chOff x="238" y="891"/>
            <a:chExt cx="2097" cy="1873"/>
          </a:xfrm>
        </p:grpSpPr>
        <p:grpSp>
          <p:nvGrpSpPr>
            <p:cNvPr id="18" name="Group 1194"/>
            <p:cNvGrpSpPr>
              <a:grpSpLocks/>
            </p:cNvGrpSpPr>
            <p:nvPr/>
          </p:nvGrpSpPr>
          <p:grpSpPr bwMode="auto">
            <a:xfrm>
              <a:off x="711" y="891"/>
              <a:ext cx="1624" cy="464"/>
              <a:chOff x="659" y="920"/>
              <a:chExt cx="1624" cy="464"/>
            </a:xfrm>
          </p:grpSpPr>
          <p:sp>
            <p:nvSpPr>
              <p:cNvPr id="32906" name="AutoShape 1195"/>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907" name="AutoShape 1196"/>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908" name="AutoShape 1197"/>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32909" name="AutoShape 1198"/>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19" name="Group 1199"/>
            <p:cNvGrpSpPr>
              <a:grpSpLocks/>
            </p:cNvGrpSpPr>
            <p:nvPr/>
          </p:nvGrpSpPr>
          <p:grpSpPr bwMode="auto">
            <a:xfrm>
              <a:off x="553" y="1361"/>
              <a:ext cx="1624" cy="464"/>
              <a:chOff x="659" y="920"/>
              <a:chExt cx="1624" cy="464"/>
            </a:xfrm>
          </p:grpSpPr>
          <p:sp>
            <p:nvSpPr>
              <p:cNvPr id="32902" name="AutoShape 1200"/>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903" name="AutoShape 1201"/>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904" name="AutoShape 1202"/>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32905" name="AutoShape 1203"/>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20" name="Group 1204"/>
            <p:cNvGrpSpPr>
              <a:grpSpLocks/>
            </p:cNvGrpSpPr>
            <p:nvPr/>
          </p:nvGrpSpPr>
          <p:grpSpPr bwMode="auto">
            <a:xfrm>
              <a:off x="395" y="1830"/>
              <a:ext cx="1624" cy="464"/>
              <a:chOff x="659" y="920"/>
              <a:chExt cx="1624" cy="464"/>
            </a:xfrm>
          </p:grpSpPr>
          <p:sp>
            <p:nvSpPr>
              <p:cNvPr id="32898" name="AutoShape 1205"/>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99" name="AutoShape 1206"/>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900" name="AutoShape 1207"/>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2901" name="AutoShape 1208"/>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21" name="Group 1209"/>
            <p:cNvGrpSpPr>
              <a:grpSpLocks/>
            </p:cNvGrpSpPr>
            <p:nvPr/>
          </p:nvGrpSpPr>
          <p:grpSpPr bwMode="auto">
            <a:xfrm>
              <a:off x="238" y="2300"/>
              <a:ext cx="1624" cy="464"/>
              <a:chOff x="659" y="920"/>
              <a:chExt cx="1624" cy="464"/>
            </a:xfrm>
          </p:grpSpPr>
          <p:sp>
            <p:nvSpPr>
              <p:cNvPr id="32894" name="AutoShape 1210"/>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95" name="AutoShape 1211"/>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96" name="AutoShape 1212"/>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2897" name="AutoShape 1213"/>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grpSp>
        <p:nvGrpSpPr>
          <p:cNvPr id="22" name="Group 1214"/>
          <p:cNvGrpSpPr>
            <a:grpSpLocks/>
          </p:cNvGrpSpPr>
          <p:nvPr/>
        </p:nvGrpSpPr>
        <p:grpSpPr bwMode="auto">
          <a:xfrm rot="5400000">
            <a:off x="3679825" y="1177925"/>
            <a:ext cx="2012950" cy="1479550"/>
            <a:chOff x="238" y="891"/>
            <a:chExt cx="2097" cy="1873"/>
          </a:xfrm>
        </p:grpSpPr>
        <p:grpSp>
          <p:nvGrpSpPr>
            <p:cNvPr id="23" name="Group 1215"/>
            <p:cNvGrpSpPr>
              <a:grpSpLocks/>
            </p:cNvGrpSpPr>
            <p:nvPr/>
          </p:nvGrpSpPr>
          <p:grpSpPr bwMode="auto">
            <a:xfrm>
              <a:off x="711" y="891"/>
              <a:ext cx="1624" cy="464"/>
              <a:chOff x="659" y="920"/>
              <a:chExt cx="1624" cy="464"/>
            </a:xfrm>
          </p:grpSpPr>
          <p:sp>
            <p:nvSpPr>
              <p:cNvPr id="32886" name="AutoShape 1216"/>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32887" name="AutoShape 1217"/>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32888" name="AutoShape 1218"/>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89" name="AutoShape 1219"/>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24" name="Group 1220"/>
            <p:cNvGrpSpPr>
              <a:grpSpLocks/>
            </p:cNvGrpSpPr>
            <p:nvPr/>
          </p:nvGrpSpPr>
          <p:grpSpPr bwMode="auto">
            <a:xfrm>
              <a:off x="553" y="1361"/>
              <a:ext cx="1624" cy="464"/>
              <a:chOff x="659" y="920"/>
              <a:chExt cx="1624" cy="464"/>
            </a:xfrm>
          </p:grpSpPr>
          <p:sp>
            <p:nvSpPr>
              <p:cNvPr id="32882" name="AutoShape 1221"/>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32883" name="AutoShape 1222"/>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32884" name="AutoShape 1223"/>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85" name="AutoShape 1224"/>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25" name="Group 1225"/>
            <p:cNvGrpSpPr>
              <a:grpSpLocks/>
            </p:cNvGrpSpPr>
            <p:nvPr/>
          </p:nvGrpSpPr>
          <p:grpSpPr bwMode="auto">
            <a:xfrm>
              <a:off x="395" y="1830"/>
              <a:ext cx="1624" cy="464"/>
              <a:chOff x="659" y="920"/>
              <a:chExt cx="1624" cy="464"/>
            </a:xfrm>
          </p:grpSpPr>
          <p:sp>
            <p:nvSpPr>
              <p:cNvPr id="32878" name="AutoShape 1226"/>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79" name="AutoShape 1227"/>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80" name="AutoShape 1228"/>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81" name="AutoShape 1229"/>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26" name="Group 1230"/>
            <p:cNvGrpSpPr>
              <a:grpSpLocks/>
            </p:cNvGrpSpPr>
            <p:nvPr/>
          </p:nvGrpSpPr>
          <p:grpSpPr bwMode="auto">
            <a:xfrm>
              <a:off x="238" y="2300"/>
              <a:ext cx="1624" cy="464"/>
              <a:chOff x="659" y="920"/>
              <a:chExt cx="1624" cy="464"/>
            </a:xfrm>
          </p:grpSpPr>
          <p:sp>
            <p:nvSpPr>
              <p:cNvPr id="32874" name="AutoShape 1231"/>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75" name="AutoShape 1232"/>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76" name="AutoShape 1233"/>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77" name="AutoShape 1234"/>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grpSp>
        <p:nvGrpSpPr>
          <p:cNvPr id="27" name="Group 1235"/>
          <p:cNvGrpSpPr>
            <a:grpSpLocks/>
          </p:cNvGrpSpPr>
          <p:nvPr/>
        </p:nvGrpSpPr>
        <p:grpSpPr bwMode="auto">
          <a:xfrm rot="5400000">
            <a:off x="4083050" y="1155700"/>
            <a:ext cx="2012950" cy="1479550"/>
            <a:chOff x="238" y="891"/>
            <a:chExt cx="2097" cy="1873"/>
          </a:xfrm>
        </p:grpSpPr>
        <p:grpSp>
          <p:nvGrpSpPr>
            <p:cNvPr id="28" name="Group 1236"/>
            <p:cNvGrpSpPr>
              <a:grpSpLocks/>
            </p:cNvGrpSpPr>
            <p:nvPr/>
          </p:nvGrpSpPr>
          <p:grpSpPr bwMode="auto">
            <a:xfrm>
              <a:off x="711" y="891"/>
              <a:ext cx="1624" cy="464"/>
              <a:chOff x="659" y="920"/>
              <a:chExt cx="1624" cy="464"/>
            </a:xfrm>
          </p:grpSpPr>
          <p:sp>
            <p:nvSpPr>
              <p:cNvPr id="32866" name="AutoShape 1237"/>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867" name="AutoShape 1238"/>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868" name="AutoShape 1239"/>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32869" name="AutoShape 1240"/>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29" name="Group 1241"/>
            <p:cNvGrpSpPr>
              <a:grpSpLocks/>
            </p:cNvGrpSpPr>
            <p:nvPr/>
          </p:nvGrpSpPr>
          <p:grpSpPr bwMode="auto">
            <a:xfrm>
              <a:off x="553" y="1361"/>
              <a:ext cx="1624" cy="464"/>
              <a:chOff x="659" y="920"/>
              <a:chExt cx="1624" cy="464"/>
            </a:xfrm>
          </p:grpSpPr>
          <p:sp>
            <p:nvSpPr>
              <p:cNvPr id="32862" name="AutoShape 1242"/>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863" name="AutoShape 1243"/>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864" name="AutoShape 1244"/>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32865" name="AutoShape 1245"/>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30" name="Group 1246"/>
            <p:cNvGrpSpPr>
              <a:grpSpLocks/>
            </p:cNvGrpSpPr>
            <p:nvPr/>
          </p:nvGrpSpPr>
          <p:grpSpPr bwMode="auto">
            <a:xfrm>
              <a:off x="395" y="1830"/>
              <a:ext cx="1624" cy="464"/>
              <a:chOff x="659" y="920"/>
              <a:chExt cx="1624" cy="464"/>
            </a:xfrm>
          </p:grpSpPr>
          <p:sp>
            <p:nvSpPr>
              <p:cNvPr id="32858" name="AutoShape 1247"/>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59" name="AutoShape 1248"/>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60" name="AutoShape 1249"/>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2861" name="AutoShape 1250"/>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31" name="Group 1251"/>
            <p:cNvGrpSpPr>
              <a:grpSpLocks/>
            </p:cNvGrpSpPr>
            <p:nvPr/>
          </p:nvGrpSpPr>
          <p:grpSpPr bwMode="auto">
            <a:xfrm>
              <a:off x="238" y="2300"/>
              <a:ext cx="1624" cy="464"/>
              <a:chOff x="659" y="920"/>
              <a:chExt cx="1624" cy="464"/>
            </a:xfrm>
          </p:grpSpPr>
          <p:sp>
            <p:nvSpPr>
              <p:cNvPr id="32854" name="AutoShape 1252"/>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55" name="AutoShape 1253"/>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56" name="AutoShape 1254"/>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2857" name="AutoShape 1255"/>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grpSp>
        <p:nvGrpSpPr>
          <p:cNvPr id="32768" name="Group 1256"/>
          <p:cNvGrpSpPr>
            <a:grpSpLocks/>
          </p:cNvGrpSpPr>
          <p:nvPr/>
        </p:nvGrpSpPr>
        <p:grpSpPr bwMode="auto">
          <a:xfrm rot="5400000">
            <a:off x="4467225" y="1144588"/>
            <a:ext cx="2012950" cy="1479550"/>
            <a:chOff x="238" y="891"/>
            <a:chExt cx="2097" cy="1873"/>
          </a:xfrm>
        </p:grpSpPr>
        <p:grpSp>
          <p:nvGrpSpPr>
            <p:cNvPr id="32769" name="Group 1257"/>
            <p:cNvGrpSpPr>
              <a:grpSpLocks/>
            </p:cNvGrpSpPr>
            <p:nvPr/>
          </p:nvGrpSpPr>
          <p:grpSpPr bwMode="auto">
            <a:xfrm>
              <a:off x="711" y="891"/>
              <a:ext cx="1624" cy="464"/>
              <a:chOff x="659" y="920"/>
              <a:chExt cx="1624" cy="464"/>
            </a:xfrm>
          </p:grpSpPr>
          <p:sp>
            <p:nvSpPr>
              <p:cNvPr id="32846" name="AutoShape 1258"/>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32847" name="AutoShape 1259"/>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32848" name="AutoShape 1260"/>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49" name="AutoShape 1261"/>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2774" name="Group 1262"/>
            <p:cNvGrpSpPr>
              <a:grpSpLocks/>
            </p:cNvGrpSpPr>
            <p:nvPr/>
          </p:nvGrpSpPr>
          <p:grpSpPr bwMode="auto">
            <a:xfrm>
              <a:off x="553" y="1361"/>
              <a:ext cx="1624" cy="464"/>
              <a:chOff x="659" y="920"/>
              <a:chExt cx="1624" cy="464"/>
            </a:xfrm>
          </p:grpSpPr>
          <p:sp>
            <p:nvSpPr>
              <p:cNvPr id="32842" name="AutoShape 1263"/>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32843" name="AutoShape 1264"/>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32844" name="AutoShape 1265"/>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45" name="AutoShape 1266"/>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2775" name="Group 1267"/>
            <p:cNvGrpSpPr>
              <a:grpSpLocks/>
            </p:cNvGrpSpPr>
            <p:nvPr/>
          </p:nvGrpSpPr>
          <p:grpSpPr bwMode="auto">
            <a:xfrm>
              <a:off x="395" y="1830"/>
              <a:ext cx="1624" cy="464"/>
              <a:chOff x="659" y="920"/>
              <a:chExt cx="1624" cy="464"/>
            </a:xfrm>
          </p:grpSpPr>
          <p:sp>
            <p:nvSpPr>
              <p:cNvPr id="32838" name="AutoShape 1268"/>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39" name="AutoShape 1269"/>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40" name="AutoShape 1270"/>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41" name="AutoShape 1271"/>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2776" name="Group 1272"/>
            <p:cNvGrpSpPr>
              <a:grpSpLocks/>
            </p:cNvGrpSpPr>
            <p:nvPr/>
          </p:nvGrpSpPr>
          <p:grpSpPr bwMode="auto">
            <a:xfrm>
              <a:off x="238" y="2300"/>
              <a:ext cx="1624" cy="464"/>
              <a:chOff x="659" y="920"/>
              <a:chExt cx="1624" cy="464"/>
            </a:xfrm>
          </p:grpSpPr>
          <p:sp>
            <p:nvSpPr>
              <p:cNvPr id="32834" name="AutoShape 1273"/>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35" name="AutoShape 1274"/>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36" name="AutoShape 1275"/>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37" name="AutoShape 1276"/>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grpSp>
        <p:nvGrpSpPr>
          <p:cNvPr id="32777" name="Group 1298"/>
          <p:cNvGrpSpPr>
            <a:grpSpLocks/>
          </p:cNvGrpSpPr>
          <p:nvPr/>
        </p:nvGrpSpPr>
        <p:grpSpPr bwMode="auto">
          <a:xfrm rot="5400000">
            <a:off x="4873625" y="1122363"/>
            <a:ext cx="2012950" cy="1479550"/>
            <a:chOff x="238" y="891"/>
            <a:chExt cx="2097" cy="1873"/>
          </a:xfrm>
        </p:grpSpPr>
        <p:grpSp>
          <p:nvGrpSpPr>
            <p:cNvPr id="32778" name="Group 1299"/>
            <p:cNvGrpSpPr>
              <a:grpSpLocks/>
            </p:cNvGrpSpPr>
            <p:nvPr/>
          </p:nvGrpSpPr>
          <p:grpSpPr bwMode="auto">
            <a:xfrm>
              <a:off x="711" y="891"/>
              <a:ext cx="1624" cy="464"/>
              <a:chOff x="659" y="920"/>
              <a:chExt cx="1624" cy="464"/>
            </a:xfrm>
          </p:grpSpPr>
          <p:sp>
            <p:nvSpPr>
              <p:cNvPr id="32826" name="AutoShape 1300"/>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827" name="AutoShape 1301"/>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828" name="AutoShape 1302"/>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32829" name="AutoShape 1303"/>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32779" name="Group 1304"/>
            <p:cNvGrpSpPr>
              <a:grpSpLocks/>
            </p:cNvGrpSpPr>
            <p:nvPr/>
          </p:nvGrpSpPr>
          <p:grpSpPr bwMode="auto">
            <a:xfrm>
              <a:off x="553" y="1361"/>
              <a:ext cx="1624" cy="464"/>
              <a:chOff x="659" y="920"/>
              <a:chExt cx="1624" cy="464"/>
            </a:xfrm>
          </p:grpSpPr>
          <p:sp>
            <p:nvSpPr>
              <p:cNvPr id="32822" name="AutoShape 1305"/>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2823" name="AutoShape 1306"/>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2824" name="AutoShape 1307"/>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32825" name="AutoShape 1308"/>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32780" name="Group 1309"/>
            <p:cNvGrpSpPr>
              <a:grpSpLocks/>
            </p:cNvGrpSpPr>
            <p:nvPr/>
          </p:nvGrpSpPr>
          <p:grpSpPr bwMode="auto">
            <a:xfrm>
              <a:off x="395" y="1830"/>
              <a:ext cx="1624" cy="464"/>
              <a:chOff x="659" y="920"/>
              <a:chExt cx="1624" cy="464"/>
            </a:xfrm>
          </p:grpSpPr>
          <p:sp>
            <p:nvSpPr>
              <p:cNvPr id="32818" name="AutoShape 1310"/>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19" name="AutoShape 1311"/>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20" name="AutoShape 1312"/>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2821" name="AutoShape 1313"/>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32781" name="Group 1314"/>
            <p:cNvGrpSpPr>
              <a:grpSpLocks/>
            </p:cNvGrpSpPr>
            <p:nvPr/>
          </p:nvGrpSpPr>
          <p:grpSpPr bwMode="auto">
            <a:xfrm>
              <a:off x="238" y="2300"/>
              <a:ext cx="1624" cy="464"/>
              <a:chOff x="659" y="920"/>
              <a:chExt cx="1624" cy="464"/>
            </a:xfrm>
          </p:grpSpPr>
          <p:sp>
            <p:nvSpPr>
              <p:cNvPr id="32814" name="AutoShape 1315"/>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15" name="AutoShape 1316"/>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16" name="AutoShape 1317"/>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2817" name="AutoShape 1318"/>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grpSp>
        <p:nvGrpSpPr>
          <p:cNvPr id="32782" name="Group 1277"/>
          <p:cNvGrpSpPr>
            <a:grpSpLocks/>
          </p:cNvGrpSpPr>
          <p:nvPr/>
        </p:nvGrpSpPr>
        <p:grpSpPr bwMode="auto">
          <a:xfrm rot="5400000">
            <a:off x="5275263" y="1089025"/>
            <a:ext cx="2012950" cy="1479550"/>
            <a:chOff x="238" y="891"/>
            <a:chExt cx="2097" cy="1873"/>
          </a:xfrm>
        </p:grpSpPr>
        <p:grpSp>
          <p:nvGrpSpPr>
            <p:cNvPr id="32783" name="Group 1278"/>
            <p:cNvGrpSpPr>
              <a:grpSpLocks/>
            </p:cNvGrpSpPr>
            <p:nvPr/>
          </p:nvGrpSpPr>
          <p:grpSpPr bwMode="auto">
            <a:xfrm>
              <a:off x="711" y="891"/>
              <a:ext cx="1624" cy="464"/>
              <a:chOff x="659" y="920"/>
              <a:chExt cx="1624" cy="464"/>
            </a:xfrm>
          </p:grpSpPr>
          <p:sp>
            <p:nvSpPr>
              <p:cNvPr id="32806" name="AutoShape 1279"/>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32807" name="AutoShape 1280"/>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32808" name="AutoShape 1281"/>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09" name="AutoShape 1282"/>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2785" name="Group 1283"/>
            <p:cNvGrpSpPr>
              <a:grpSpLocks/>
            </p:cNvGrpSpPr>
            <p:nvPr/>
          </p:nvGrpSpPr>
          <p:grpSpPr bwMode="auto">
            <a:xfrm>
              <a:off x="553" y="1361"/>
              <a:ext cx="1624" cy="464"/>
              <a:chOff x="659" y="920"/>
              <a:chExt cx="1624" cy="464"/>
            </a:xfrm>
          </p:grpSpPr>
          <p:sp>
            <p:nvSpPr>
              <p:cNvPr id="32802" name="AutoShape 1284"/>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32803" name="AutoShape 1285"/>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32804" name="AutoShape 1286"/>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05" name="AutoShape 1287"/>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2788" name="Group 1288"/>
            <p:cNvGrpSpPr>
              <a:grpSpLocks/>
            </p:cNvGrpSpPr>
            <p:nvPr/>
          </p:nvGrpSpPr>
          <p:grpSpPr bwMode="auto">
            <a:xfrm>
              <a:off x="395" y="1830"/>
              <a:ext cx="1624" cy="464"/>
              <a:chOff x="659" y="920"/>
              <a:chExt cx="1624" cy="464"/>
            </a:xfrm>
          </p:grpSpPr>
          <p:sp>
            <p:nvSpPr>
              <p:cNvPr id="32798" name="AutoShape 1289"/>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799" name="AutoShape 1290"/>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800" name="AutoShape 1291"/>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801" name="AutoShape 1292"/>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2789" name="Group 1293"/>
            <p:cNvGrpSpPr>
              <a:grpSpLocks/>
            </p:cNvGrpSpPr>
            <p:nvPr/>
          </p:nvGrpSpPr>
          <p:grpSpPr bwMode="auto">
            <a:xfrm>
              <a:off x="238" y="2300"/>
              <a:ext cx="1624" cy="464"/>
              <a:chOff x="659" y="920"/>
              <a:chExt cx="1624" cy="464"/>
            </a:xfrm>
          </p:grpSpPr>
          <p:sp>
            <p:nvSpPr>
              <p:cNvPr id="32794" name="AutoShape 1294"/>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795" name="AutoShape 1295"/>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2796" name="AutoShape 1296"/>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2797" name="AutoShape 1297"/>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sp>
        <p:nvSpPr>
          <p:cNvPr id="32784" name="Line 1362"/>
          <p:cNvSpPr>
            <a:spLocks noChangeShapeType="1"/>
          </p:cNvSpPr>
          <p:nvPr/>
        </p:nvSpPr>
        <p:spPr bwMode="auto">
          <a:xfrm flipV="1">
            <a:off x="2236788" y="2233613"/>
            <a:ext cx="3348037" cy="190500"/>
          </a:xfrm>
          <a:prstGeom prst="line">
            <a:avLst/>
          </a:prstGeom>
          <a:noFill/>
          <a:ln w="38100">
            <a:solidFill>
              <a:schemeClr val="tx1"/>
            </a:solidFill>
            <a:round/>
            <a:headEnd/>
            <a:tailEnd type="triangle" w="med" len="med"/>
          </a:ln>
        </p:spPr>
        <p:txBody>
          <a:bodyPr/>
          <a:lstStyle/>
          <a:p>
            <a:endParaRPr lang="zh-CN" altLang="en-US"/>
          </a:p>
        </p:txBody>
      </p:sp>
      <p:sp>
        <p:nvSpPr>
          <p:cNvPr id="72019" name="Text Box 1363"/>
          <p:cNvSpPr txBox="1">
            <a:spLocks noChangeArrowheads="1"/>
          </p:cNvSpPr>
          <p:nvPr/>
        </p:nvSpPr>
        <p:spPr bwMode="auto">
          <a:xfrm>
            <a:off x="5511800" y="2003425"/>
            <a:ext cx="935038" cy="457200"/>
          </a:xfrm>
          <a:prstGeom prst="rect">
            <a:avLst/>
          </a:prstGeom>
          <a:noFill/>
          <a:ln w="9525">
            <a:noFill/>
            <a:miter lim="800000"/>
            <a:headEnd/>
            <a:tailEnd/>
          </a:ln>
          <a:effectLst/>
        </p:spPr>
        <p:txBody>
          <a:bodyPr wrap="none">
            <a:spAutoFit/>
          </a:bodyPr>
          <a:lstStyle/>
          <a:p>
            <a:pPr>
              <a:spcBef>
                <a:spcPct val="0"/>
              </a:spcBef>
              <a:buClrTx/>
              <a:buSzTx/>
              <a:buFontTx/>
              <a:buNone/>
              <a:defRPr/>
            </a:pPr>
            <a:r>
              <a:rPr lang="en-US" altLang="zh-CN" sz="2400" b="1">
                <a:effectLst>
                  <a:outerShdw blurRad="38100" dist="38100" dir="2700000" algn="tl">
                    <a:srgbClr val="C0C0C0"/>
                  </a:outerShdw>
                </a:effectLst>
                <a:cs typeface="Tahoma" pitchFamily="34" charset="0"/>
              </a:rPr>
              <a:t>Time</a:t>
            </a:r>
          </a:p>
        </p:txBody>
      </p:sp>
      <p:sp>
        <p:nvSpPr>
          <p:cNvPr id="32786" name="Line 1364"/>
          <p:cNvSpPr>
            <a:spLocks noChangeShapeType="1"/>
          </p:cNvSpPr>
          <p:nvPr/>
        </p:nvSpPr>
        <p:spPr bwMode="auto">
          <a:xfrm flipH="1" flipV="1">
            <a:off x="2244725" y="2432050"/>
            <a:ext cx="1673225" cy="706438"/>
          </a:xfrm>
          <a:prstGeom prst="line">
            <a:avLst/>
          </a:prstGeom>
          <a:noFill/>
          <a:ln w="38100">
            <a:solidFill>
              <a:schemeClr val="tx1"/>
            </a:solidFill>
            <a:round/>
            <a:headEnd type="triangle" w="med" len="med"/>
            <a:tailEnd/>
          </a:ln>
        </p:spPr>
        <p:txBody>
          <a:bodyPr/>
          <a:lstStyle/>
          <a:p>
            <a:endParaRPr lang="zh-CN" altLang="en-US"/>
          </a:p>
        </p:txBody>
      </p:sp>
      <p:sp>
        <p:nvSpPr>
          <p:cNvPr id="32787" name="Line 1365"/>
          <p:cNvSpPr>
            <a:spLocks noChangeShapeType="1"/>
          </p:cNvSpPr>
          <p:nvPr/>
        </p:nvSpPr>
        <p:spPr bwMode="auto">
          <a:xfrm flipV="1">
            <a:off x="2249488" y="827088"/>
            <a:ext cx="0" cy="1592262"/>
          </a:xfrm>
          <a:prstGeom prst="line">
            <a:avLst/>
          </a:prstGeom>
          <a:noFill/>
          <a:ln w="38100">
            <a:solidFill>
              <a:schemeClr val="tx1"/>
            </a:solidFill>
            <a:round/>
            <a:headEnd/>
            <a:tailEnd type="triangle" w="med" len="med"/>
          </a:ln>
        </p:spPr>
        <p:txBody>
          <a:bodyPr/>
          <a:lstStyle/>
          <a:p>
            <a:endParaRPr lang="zh-CN" altLang="en-US"/>
          </a:p>
        </p:txBody>
      </p:sp>
      <p:sp>
        <p:nvSpPr>
          <p:cNvPr id="72022" name="Text Box 1366"/>
          <p:cNvSpPr txBox="1">
            <a:spLocks noChangeArrowheads="1"/>
          </p:cNvSpPr>
          <p:nvPr/>
        </p:nvSpPr>
        <p:spPr bwMode="auto">
          <a:xfrm rot="1236549">
            <a:off x="2212975" y="2660650"/>
            <a:ext cx="1093788" cy="457200"/>
          </a:xfrm>
          <a:prstGeom prst="rect">
            <a:avLst/>
          </a:prstGeom>
          <a:noFill/>
          <a:ln w="9525">
            <a:noFill/>
            <a:miter lim="800000"/>
            <a:headEnd/>
            <a:tailEnd/>
          </a:ln>
          <a:effectLst/>
        </p:spPr>
        <p:txBody>
          <a:bodyPr wrap="none">
            <a:spAutoFit/>
          </a:bodyPr>
          <a:lstStyle/>
          <a:p>
            <a:pPr>
              <a:spcBef>
                <a:spcPct val="0"/>
              </a:spcBef>
              <a:buClrTx/>
              <a:buSzTx/>
              <a:buFontTx/>
              <a:buNone/>
              <a:defRPr/>
            </a:pPr>
            <a:r>
              <a:rPr lang="en-US" altLang="zh-CN" sz="2400" b="1">
                <a:effectLst>
                  <a:outerShdw blurRad="38100" dist="38100" dir="2700000" algn="tl">
                    <a:srgbClr val="C0C0C0"/>
                  </a:outerShdw>
                </a:effectLst>
                <a:cs typeface="Tahoma" pitchFamily="34" charset="0"/>
              </a:rPr>
              <a:t>Space</a:t>
            </a:r>
          </a:p>
        </p:txBody>
      </p:sp>
      <p:sp>
        <p:nvSpPr>
          <p:cNvPr id="72023" name="Text Box 1367"/>
          <p:cNvSpPr txBox="1">
            <a:spLocks noChangeArrowheads="1"/>
          </p:cNvSpPr>
          <p:nvPr/>
        </p:nvSpPr>
        <p:spPr bwMode="auto">
          <a:xfrm rot="5400000">
            <a:off x="1508919" y="1483519"/>
            <a:ext cx="1093788" cy="457200"/>
          </a:xfrm>
          <a:prstGeom prst="rect">
            <a:avLst/>
          </a:prstGeom>
          <a:noFill/>
          <a:ln w="9525">
            <a:noFill/>
            <a:miter lim="800000"/>
            <a:headEnd/>
            <a:tailEnd/>
          </a:ln>
          <a:effectLst/>
        </p:spPr>
        <p:txBody>
          <a:bodyPr wrap="none">
            <a:spAutoFit/>
          </a:bodyPr>
          <a:lstStyle/>
          <a:p>
            <a:pPr>
              <a:spcBef>
                <a:spcPct val="0"/>
              </a:spcBef>
              <a:buClrTx/>
              <a:buSzTx/>
              <a:buFontTx/>
              <a:buNone/>
              <a:defRPr/>
            </a:pPr>
            <a:r>
              <a:rPr lang="en-US" altLang="zh-CN" sz="2400" b="1">
                <a:effectLst>
                  <a:outerShdw blurRad="38100" dist="38100" dir="2700000" algn="tl">
                    <a:srgbClr val="C0C0C0"/>
                  </a:outerShdw>
                </a:effectLst>
                <a:cs typeface="Tahoma" pitchFamily="34" charset="0"/>
              </a:rPr>
              <a:t>Space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anim calcmode="lin" valueType="num">
                                      <p:cBhvr additive="base">
                                        <p:cTn id="11" dur="500" fill="hold"/>
                                        <p:tgtEl>
                                          <p:spTgt spid="6963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96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 calcmode="lin" valueType="num">
                                      <p:cBhvr additive="base">
                                        <p:cTn id="15" dur="500" fill="hold"/>
                                        <p:tgtEl>
                                          <p:spTgt spid="6963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childTnLst>
                          </p:cTn>
                        </p:par>
                        <p:par>
                          <p:cTn id="31" fill="hold">
                            <p:stCondLst>
                              <p:cond delay="1000"/>
                            </p:stCondLst>
                            <p:childTnLst>
                              <p:par>
                                <p:cTn id="32" presetID="9"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childTnLst>
                          </p:cTn>
                        </p:par>
                        <p:par>
                          <p:cTn id="35" fill="hold">
                            <p:stCondLst>
                              <p:cond delay="1500"/>
                            </p:stCondLst>
                            <p:childTnLst>
                              <p:par>
                                <p:cTn id="36" presetID="9"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par>
                          <p:cTn id="39" fill="hold">
                            <p:stCondLst>
                              <p:cond delay="2000"/>
                            </p:stCondLst>
                            <p:childTnLst>
                              <p:par>
                                <p:cTn id="40" presetID="9" presetClass="entr" presetSubtype="0" fill="hold" nodeType="afterEffect">
                                  <p:stCondLst>
                                    <p:cond delay="0"/>
                                  </p:stCondLst>
                                  <p:childTnLst>
                                    <p:set>
                                      <p:cBhvr>
                                        <p:cTn id="41" dur="1" fill="hold">
                                          <p:stCondLst>
                                            <p:cond delay="0"/>
                                          </p:stCondLst>
                                        </p:cTn>
                                        <p:tgtEl>
                                          <p:spTgt spid="32768"/>
                                        </p:tgtEl>
                                        <p:attrNameLst>
                                          <p:attrName>style.visibility</p:attrName>
                                        </p:attrNameLst>
                                      </p:cBhvr>
                                      <p:to>
                                        <p:strVal val="visible"/>
                                      </p:to>
                                    </p:set>
                                    <p:animEffect transition="in" filter="dissolve">
                                      <p:cBhvr>
                                        <p:cTn id="42" dur="500"/>
                                        <p:tgtEl>
                                          <p:spTgt spid="32768"/>
                                        </p:tgtEl>
                                      </p:cBhvr>
                                    </p:animEffect>
                                  </p:childTnLst>
                                </p:cTn>
                              </p:par>
                            </p:childTnLst>
                          </p:cTn>
                        </p:par>
                        <p:par>
                          <p:cTn id="43" fill="hold">
                            <p:stCondLst>
                              <p:cond delay="2500"/>
                            </p:stCondLst>
                            <p:childTnLst>
                              <p:par>
                                <p:cTn id="44" presetID="9" presetClass="entr" presetSubtype="0" fill="hold" nodeType="afterEffect">
                                  <p:stCondLst>
                                    <p:cond delay="0"/>
                                  </p:stCondLst>
                                  <p:childTnLst>
                                    <p:set>
                                      <p:cBhvr>
                                        <p:cTn id="45" dur="1" fill="hold">
                                          <p:stCondLst>
                                            <p:cond delay="0"/>
                                          </p:stCondLst>
                                        </p:cTn>
                                        <p:tgtEl>
                                          <p:spTgt spid="32777"/>
                                        </p:tgtEl>
                                        <p:attrNameLst>
                                          <p:attrName>style.visibility</p:attrName>
                                        </p:attrNameLst>
                                      </p:cBhvr>
                                      <p:to>
                                        <p:strVal val="visible"/>
                                      </p:to>
                                    </p:set>
                                    <p:animEffect transition="in" filter="dissolve">
                                      <p:cBhvr>
                                        <p:cTn id="46" dur="500"/>
                                        <p:tgtEl>
                                          <p:spTgt spid="32777"/>
                                        </p:tgtEl>
                                      </p:cBhvr>
                                    </p:animEffect>
                                  </p:childTnLst>
                                </p:cTn>
                              </p:par>
                            </p:childTnLst>
                          </p:cTn>
                        </p:par>
                        <p:par>
                          <p:cTn id="47" fill="hold">
                            <p:stCondLst>
                              <p:cond delay="3000"/>
                            </p:stCondLst>
                            <p:childTnLst>
                              <p:par>
                                <p:cTn id="48" presetID="9" presetClass="entr" presetSubtype="0" fill="hold" nodeType="afterEffect">
                                  <p:stCondLst>
                                    <p:cond delay="0"/>
                                  </p:stCondLst>
                                  <p:childTnLst>
                                    <p:set>
                                      <p:cBhvr>
                                        <p:cTn id="49" dur="1" fill="hold">
                                          <p:stCondLst>
                                            <p:cond delay="0"/>
                                          </p:stCondLst>
                                        </p:cTn>
                                        <p:tgtEl>
                                          <p:spTgt spid="32782"/>
                                        </p:tgtEl>
                                        <p:attrNameLst>
                                          <p:attrName>style.visibility</p:attrName>
                                        </p:attrNameLst>
                                      </p:cBhvr>
                                      <p:to>
                                        <p:strVal val="visible"/>
                                      </p:to>
                                    </p:set>
                                    <p:animEffect transition="in" filter="dissolve">
                                      <p:cBhvr>
                                        <p:cTn id="50" dur="500"/>
                                        <p:tgtEl>
                                          <p:spTgt spid="3278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69635">
                                            <p:txEl>
                                              <p:pRg st="3" end="3"/>
                                            </p:txEl>
                                          </p:spTgt>
                                        </p:tgtEl>
                                        <p:attrNameLst>
                                          <p:attrName>style.visibility</p:attrName>
                                        </p:attrNameLst>
                                      </p:cBhvr>
                                      <p:to>
                                        <p:strVal val="visible"/>
                                      </p:to>
                                    </p:set>
                                    <p:anim calcmode="lin" valueType="num">
                                      <p:cBhvr additive="base">
                                        <p:cTn id="55" dur="500" fill="hold"/>
                                        <p:tgtEl>
                                          <p:spTgt spid="69635">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9635">
                                            <p:txEl>
                                              <p:pRg st="3" end="3"/>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69635">
                                            <p:txEl>
                                              <p:pRg st="4" end="4"/>
                                            </p:txEl>
                                          </p:spTgt>
                                        </p:tgtEl>
                                        <p:attrNameLst>
                                          <p:attrName>style.visibility</p:attrName>
                                        </p:attrNameLst>
                                      </p:cBhvr>
                                      <p:to>
                                        <p:strVal val="visible"/>
                                      </p:to>
                                    </p:set>
                                    <p:anim calcmode="lin" valueType="num">
                                      <p:cBhvr additive="base">
                                        <p:cTn id="59" dur="500" fill="hold"/>
                                        <p:tgtEl>
                                          <p:spTgt spid="69635">
                                            <p:txEl>
                                              <p:pRg st="4" end="4"/>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69635">
                                            <p:txEl>
                                              <p:pRg st="4" end="4"/>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69635">
                                            <p:txEl>
                                              <p:pRg st="5" end="5"/>
                                            </p:txEl>
                                          </p:spTgt>
                                        </p:tgtEl>
                                        <p:attrNameLst>
                                          <p:attrName>style.visibility</p:attrName>
                                        </p:attrNameLst>
                                      </p:cBhvr>
                                      <p:to>
                                        <p:strVal val="visible"/>
                                      </p:to>
                                    </p:set>
                                    <p:anim calcmode="lin" valueType="num">
                                      <p:cBhvr additive="base">
                                        <p:cTn id="63" dur="500" fill="hold"/>
                                        <p:tgtEl>
                                          <p:spTgt spid="69635">
                                            <p:txEl>
                                              <p:pRg st="5" end="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696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69635">
                                            <p:txEl>
                                              <p:pRg st="6" end="6"/>
                                            </p:txEl>
                                          </p:spTgt>
                                        </p:tgtEl>
                                        <p:attrNameLst>
                                          <p:attrName>style.visibility</p:attrName>
                                        </p:attrNameLst>
                                      </p:cBhvr>
                                      <p:to>
                                        <p:strVal val="visible"/>
                                      </p:to>
                                    </p:set>
                                    <p:anim calcmode="lin" valueType="num">
                                      <p:cBhvr additive="base">
                                        <p:cTn id="69" dur="500" fill="hold"/>
                                        <p:tgtEl>
                                          <p:spTgt spid="69635">
                                            <p:txEl>
                                              <p:pRg st="6" end="6"/>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69635">
                                            <p:txEl>
                                              <p:pRg st="6" end="6"/>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69635">
                                            <p:txEl>
                                              <p:pRg st="7" end="7"/>
                                            </p:txEl>
                                          </p:spTgt>
                                        </p:tgtEl>
                                        <p:attrNameLst>
                                          <p:attrName>style.visibility</p:attrName>
                                        </p:attrNameLst>
                                      </p:cBhvr>
                                      <p:to>
                                        <p:strVal val="visible"/>
                                      </p:to>
                                    </p:set>
                                    <p:anim calcmode="lin" valueType="num">
                                      <p:cBhvr additive="base">
                                        <p:cTn id="73" dur="500" fill="hold"/>
                                        <p:tgtEl>
                                          <p:spTgt spid="69635">
                                            <p:txEl>
                                              <p:pRg st="7" end="7"/>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69635">
                                            <p:txEl>
                                              <p:pRg st="7" end="7"/>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69635">
                                            <p:txEl>
                                              <p:pRg st="8" end="8"/>
                                            </p:txEl>
                                          </p:spTgt>
                                        </p:tgtEl>
                                        <p:attrNameLst>
                                          <p:attrName>style.visibility</p:attrName>
                                        </p:attrNameLst>
                                      </p:cBhvr>
                                      <p:to>
                                        <p:strVal val="visible"/>
                                      </p:to>
                                    </p:set>
                                    <p:anim calcmode="lin" valueType="num">
                                      <p:cBhvr additive="base">
                                        <p:cTn id="77" dur="500" fill="hold"/>
                                        <p:tgtEl>
                                          <p:spTgt spid="69635">
                                            <p:txEl>
                                              <p:pRg st="8" end="8"/>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69635">
                                            <p:txEl>
                                              <p:pRg st="8" end="8"/>
                                            </p:txEl>
                                          </p:spTgt>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69635">
                                            <p:txEl>
                                              <p:pRg st="9" end="9"/>
                                            </p:txEl>
                                          </p:spTgt>
                                        </p:tgtEl>
                                        <p:attrNameLst>
                                          <p:attrName>style.visibility</p:attrName>
                                        </p:attrNameLst>
                                      </p:cBhvr>
                                      <p:to>
                                        <p:strVal val="visible"/>
                                      </p:to>
                                    </p:set>
                                    <p:anim calcmode="lin" valueType="num">
                                      <p:cBhvr additive="base">
                                        <p:cTn id="81" dur="500" fill="hold"/>
                                        <p:tgtEl>
                                          <p:spTgt spid="69635">
                                            <p:txEl>
                                              <p:pRg st="9" end="9"/>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6963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页脚占位符 3"/>
          <p:cNvSpPr>
            <a:spLocks noGrp="1"/>
          </p:cNvSpPr>
          <p:nvPr>
            <p:ph type="ftr" sz="quarter" idx="10"/>
          </p:nvPr>
        </p:nvSpPr>
        <p:spPr>
          <a:noFill/>
        </p:spPr>
        <p:txBody>
          <a:bodyPr/>
          <a:lstStyle/>
          <a:p>
            <a:r>
              <a:rPr lang="en-US" altLang="zh-CN"/>
              <a:t>Tessellation OS</a:t>
            </a:r>
          </a:p>
        </p:txBody>
      </p:sp>
      <p:sp>
        <p:nvSpPr>
          <p:cNvPr id="1028" name="灯片编号占位符 4"/>
          <p:cNvSpPr>
            <a:spLocks noGrp="1"/>
          </p:cNvSpPr>
          <p:nvPr>
            <p:ph type="sldNum" sz="quarter" idx="11"/>
          </p:nvPr>
        </p:nvSpPr>
        <p:spPr>
          <a:noFill/>
        </p:spPr>
        <p:txBody>
          <a:bodyPr/>
          <a:lstStyle/>
          <a:p>
            <a:r>
              <a:rPr lang="en-US" altLang="zh-CN"/>
              <a:t>Tessellation: </a:t>
            </a:r>
            <a:fld id="{437F7C07-5F7C-48D9-92DC-0652D512D019}" type="slidenum">
              <a:rPr lang="en-US" altLang="zh-CN"/>
              <a:pPr/>
              <a:t>2</a:t>
            </a:fld>
            <a:endParaRPr lang="en-US" altLang="zh-CN"/>
          </a:p>
        </p:txBody>
      </p:sp>
      <p:sp>
        <p:nvSpPr>
          <p:cNvPr id="1029" name="日期占位符 5"/>
          <p:cNvSpPr>
            <a:spLocks noGrp="1"/>
          </p:cNvSpPr>
          <p:nvPr>
            <p:ph type="dt" sz="quarter" idx="12"/>
          </p:nvPr>
        </p:nvSpPr>
        <p:spPr>
          <a:noFill/>
        </p:spPr>
        <p:txBody>
          <a:bodyPr/>
          <a:lstStyle/>
          <a:p>
            <a:r>
              <a:rPr lang="en-US" altLang="zh-CN"/>
              <a:t>November 12th, 2009</a:t>
            </a:r>
          </a:p>
        </p:txBody>
      </p:sp>
      <p:graphicFrame>
        <p:nvGraphicFramePr>
          <p:cNvPr id="1026" name="Object 2"/>
          <p:cNvGraphicFramePr>
            <a:graphicFrameLocks noChangeAspect="1"/>
          </p:cNvGraphicFramePr>
          <p:nvPr>
            <p:ph idx="1"/>
          </p:nvPr>
        </p:nvGraphicFramePr>
        <p:xfrm>
          <a:off x="6350" y="825500"/>
          <a:ext cx="9145588" cy="4964113"/>
        </p:xfrm>
        <a:graphic>
          <a:graphicData uri="http://schemas.openxmlformats.org/presentationml/2006/ole">
            <p:oleObj spid="_x0000_s17410" name="Chart" r:id="rId4" imgW="8353349" imgH="4533900" progId="Excel.Sheet.8">
              <p:embed/>
            </p:oleObj>
          </a:graphicData>
        </a:graphic>
      </p:graphicFrame>
      <p:sp>
        <p:nvSpPr>
          <p:cNvPr id="1030" name="Rectangle 3"/>
          <p:cNvSpPr>
            <a:spLocks noGrp="1" noChangeArrowheads="1"/>
          </p:cNvSpPr>
          <p:nvPr>
            <p:ph type="title"/>
          </p:nvPr>
        </p:nvSpPr>
        <p:spPr>
          <a:xfrm>
            <a:off x="723900" y="292100"/>
            <a:ext cx="8229600" cy="533400"/>
          </a:xfrm>
        </p:spPr>
        <p:txBody>
          <a:bodyPr>
            <a:normAutofit fontScale="90000"/>
          </a:bodyPr>
          <a:lstStyle/>
          <a:p>
            <a:r>
              <a:rPr lang="en-US" altLang="zh-CN" smtClean="0">
                <a:ea typeface="ＭＳ Ｐゴシック" pitchFamily="34" charset="-128"/>
              </a:rPr>
              <a:t>Uniprocessor Performance (SPECint)</a:t>
            </a:r>
          </a:p>
        </p:txBody>
      </p:sp>
      <p:sp>
        <p:nvSpPr>
          <p:cNvPr id="1031" name="Text Box 4"/>
          <p:cNvSpPr txBox="1">
            <a:spLocks noChangeArrowheads="1"/>
          </p:cNvSpPr>
          <p:nvPr/>
        </p:nvSpPr>
        <p:spPr bwMode="auto">
          <a:xfrm>
            <a:off x="215900" y="5610225"/>
            <a:ext cx="4876800" cy="1006475"/>
          </a:xfrm>
          <a:prstGeom prst="rect">
            <a:avLst/>
          </a:prstGeom>
          <a:noFill/>
          <a:ln w="9525">
            <a:noFill/>
            <a:miter lim="800000"/>
            <a:headEnd/>
            <a:tailEnd/>
          </a:ln>
        </p:spPr>
        <p:txBody>
          <a:bodyPr wrap="none">
            <a:spAutoFit/>
          </a:bodyPr>
          <a:lstStyle/>
          <a:p>
            <a:pPr eaLnBrk="1" hangingPunct="1">
              <a:spcBef>
                <a:spcPct val="0"/>
              </a:spcBef>
              <a:buClrTx/>
              <a:buSzTx/>
              <a:buFontTx/>
              <a:buChar char="•"/>
            </a:pPr>
            <a:r>
              <a:rPr lang="en-US" altLang="zh-CN" sz="2000" b="1">
                <a:latin typeface="Arial" pitchFamily="34" charset="0"/>
                <a:ea typeface="宋体" pitchFamily="2" charset="-122"/>
                <a:cs typeface="Arial" pitchFamily="34" charset="0"/>
              </a:rPr>
              <a:t> VAX	        : 25%/year 1978 to 1986</a:t>
            </a:r>
          </a:p>
          <a:p>
            <a:pPr eaLnBrk="1" hangingPunct="1">
              <a:spcBef>
                <a:spcPct val="0"/>
              </a:spcBef>
              <a:buClrTx/>
              <a:buSzTx/>
              <a:buFontTx/>
              <a:buChar char="•"/>
            </a:pPr>
            <a:r>
              <a:rPr lang="en-US" altLang="zh-CN" sz="2000" b="1">
                <a:latin typeface="Arial" pitchFamily="34" charset="0"/>
                <a:ea typeface="宋体" pitchFamily="2" charset="-122"/>
                <a:cs typeface="Arial" pitchFamily="34" charset="0"/>
              </a:rPr>
              <a:t> RISC + x86: 52%/year 1986 to 2002</a:t>
            </a:r>
          </a:p>
          <a:p>
            <a:pPr eaLnBrk="1" hangingPunct="1">
              <a:spcBef>
                <a:spcPct val="0"/>
              </a:spcBef>
              <a:buClrTx/>
              <a:buSzTx/>
              <a:buFontTx/>
              <a:buChar char="•"/>
            </a:pPr>
            <a:r>
              <a:rPr lang="en-US" altLang="zh-CN" sz="2000" b="1">
                <a:latin typeface="Arial" pitchFamily="34" charset="0"/>
                <a:ea typeface="宋体" pitchFamily="2" charset="-122"/>
                <a:cs typeface="Arial" pitchFamily="34" charset="0"/>
              </a:rPr>
              <a:t> RISC + x86: ??%/year 2002 to present</a:t>
            </a:r>
          </a:p>
        </p:txBody>
      </p:sp>
      <p:sp>
        <p:nvSpPr>
          <p:cNvPr id="1032" name="Text Box 5"/>
          <p:cNvSpPr txBox="1">
            <a:spLocks noChangeArrowheads="1"/>
          </p:cNvSpPr>
          <p:nvPr/>
        </p:nvSpPr>
        <p:spPr bwMode="auto">
          <a:xfrm>
            <a:off x="1143000" y="1117600"/>
            <a:ext cx="4979988" cy="581025"/>
          </a:xfrm>
          <a:prstGeom prst="rect">
            <a:avLst/>
          </a:prstGeom>
          <a:noFill/>
          <a:ln w="9525">
            <a:noFill/>
            <a:miter lim="800000"/>
            <a:headEnd/>
            <a:tailEnd/>
          </a:ln>
        </p:spPr>
        <p:txBody>
          <a:bodyPr>
            <a:spAutoFit/>
          </a:bodyPr>
          <a:lstStyle/>
          <a:p>
            <a:pPr>
              <a:spcBef>
                <a:spcPct val="0"/>
              </a:spcBef>
              <a:buClrTx/>
              <a:buSzTx/>
              <a:buFontTx/>
              <a:buNone/>
            </a:pPr>
            <a:r>
              <a:rPr lang="en-US" altLang="zh-CN" sz="1600">
                <a:latin typeface="Times" pitchFamily="18" charset="0"/>
                <a:ea typeface="宋体" pitchFamily="2" charset="-122"/>
              </a:rPr>
              <a:t>From Hennessy and Patterson, </a:t>
            </a:r>
            <a:r>
              <a:rPr lang="en-US" altLang="zh-CN" sz="1600" i="1">
                <a:latin typeface="Times" pitchFamily="18" charset="0"/>
                <a:ea typeface="宋体" pitchFamily="2" charset="-122"/>
              </a:rPr>
              <a:t>Computer Architecture: A Quantitative Approach</a:t>
            </a:r>
            <a:r>
              <a:rPr lang="en-US" altLang="zh-CN" sz="1600">
                <a:latin typeface="Times" pitchFamily="18" charset="0"/>
                <a:ea typeface="宋体" pitchFamily="2" charset="-122"/>
              </a:rPr>
              <a:t>, 4th edition, Sept. 15, 2006</a:t>
            </a:r>
          </a:p>
        </p:txBody>
      </p:sp>
      <p:sp>
        <p:nvSpPr>
          <p:cNvPr id="203782" name="Text Box 6"/>
          <p:cNvSpPr txBox="1">
            <a:spLocks noChangeArrowheads="1"/>
          </p:cNvSpPr>
          <p:nvPr/>
        </p:nvSpPr>
        <p:spPr bwMode="auto">
          <a:xfrm>
            <a:off x="4572000" y="3708400"/>
            <a:ext cx="4419600" cy="1187450"/>
          </a:xfrm>
          <a:prstGeom prst="rect">
            <a:avLst/>
          </a:prstGeom>
          <a:noFill/>
          <a:ln w="9525">
            <a:noFill/>
            <a:miter lim="800000"/>
            <a:headEnd/>
            <a:tailEnd/>
          </a:ln>
        </p:spPr>
        <p:txBody>
          <a:bodyPr>
            <a:spAutoFit/>
          </a:bodyPr>
          <a:lstStyle/>
          <a:p>
            <a:pPr>
              <a:spcBef>
                <a:spcPct val="0"/>
              </a:spcBef>
              <a:buClrTx/>
              <a:buSzTx/>
              <a:buFontTx/>
              <a:buNone/>
            </a:pPr>
            <a:r>
              <a:rPr lang="en-US" altLang="zh-CN" sz="2400" b="1">
                <a:solidFill>
                  <a:srgbClr val="FF0000"/>
                </a:solidFill>
                <a:latin typeface="Arial" pitchFamily="34" charset="0"/>
                <a:ea typeface="宋体" pitchFamily="2" charset="-122"/>
                <a:sym typeface="Symbol" pitchFamily="18" charset="2"/>
              </a:rPr>
              <a:t> </a:t>
            </a:r>
            <a:r>
              <a:rPr lang="en-US" altLang="zh-CN" sz="2400" b="1">
                <a:solidFill>
                  <a:srgbClr val="FF0000"/>
                </a:solidFill>
                <a:latin typeface="Arial" pitchFamily="34" charset="0"/>
                <a:ea typeface="宋体" pitchFamily="2" charset="-122"/>
              </a:rPr>
              <a:t>Sea change in chip design: multiple “cores” or processors per chip</a:t>
            </a:r>
          </a:p>
        </p:txBody>
      </p:sp>
      <p:sp>
        <p:nvSpPr>
          <p:cNvPr id="1034" name="Text Box 7"/>
          <p:cNvSpPr txBox="1">
            <a:spLocks noChangeArrowheads="1"/>
          </p:cNvSpPr>
          <p:nvPr/>
        </p:nvSpPr>
        <p:spPr bwMode="auto">
          <a:xfrm>
            <a:off x="8686800" y="873125"/>
            <a:ext cx="495300" cy="396875"/>
          </a:xfrm>
          <a:prstGeom prst="rect">
            <a:avLst/>
          </a:prstGeom>
          <a:noFill/>
          <a:ln w="9525">
            <a:noFill/>
            <a:miter lim="800000"/>
            <a:headEnd/>
            <a:tailEnd/>
          </a:ln>
        </p:spPr>
        <p:txBody>
          <a:bodyPr wrap="none">
            <a:spAutoFit/>
          </a:bodyPr>
          <a:lstStyle/>
          <a:p>
            <a:pPr>
              <a:spcBef>
                <a:spcPct val="0"/>
              </a:spcBef>
              <a:buClrTx/>
              <a:buSzTx/>
              <a:buFontTx/>
              <a:buNone/>
            </a:pPr>
            <a:r>
              <a:rPr lang="en-US" altLang="zh-CN" sz="2000">
                <a:solidFill>
                  <a:srgbClr val="FF0000"/>
                </a:solidFill>
                <a:latin typeface="Arial" pitchFamily="34" charset="0"/>
                <a:ea typeface="宋体" pitchFamily="2" charset="-122"/>
              </a:rPr>
              <a:t>3X</a:t>
            </a:r>
          </a:p>
        </p:txBody>
      </p:sp>
      <p:sp>
        <p:nvSpPr>
          <p:cNvPr id="1035" name="Line 8"/>
          <p:cNvSpPr>
            <a:spLocks noChangeShapeType="1"/>
          </p:cNvSpPr>
          <p:nvPr/>
        </p:nvSpPr>
        <p:spPr bwMode="auto">
          <a:xfrm>
            <a:off x="8763000" y="825500"/>
            <a:ext cx="0" cy="457200"/>
          </a:xfrm>
          <a:prstGeom prst="line">
            <a:avLst/>
          </a:prstGeom>
          <a:noFill/>
          <a:ln w="9525">
            <a:solidFill>
              <a:srgbClr val="FF0000"/>
            </a:solidFill>
            <a:round/>
            <a:headEnd type="triangle" w="med" len="me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1"/>
          <p:cNvSpPr>
            <a:spLocks noGrp="1"/>
          </p:cNvSpPr>
          <p:nvPr>
            <p:ph type="ftr" sz="quarter" idx="10"/>
          </p:nvPr>
        </p:nvSpPr>
        <p:spPr>
          <a:noFill/>
        </p:spPr>
        <p:txBody>
          <a:bodyPr/>
          <a:lstStyle/>
          <a:p>
            <a:r>
              <a:rPr lang="en-US" altLang="zh-CN"/>
              <a:t>Tessellation OS</a:t>
            </a:r>
          </a:p>
        </p:txBody>
      </p:sp>
      <p:sp>
        <p:nvSpPr>
          <p:cNvPr id="47107" name="灯片编号占位符 2"/>
          <p:cNvSpPr>
            <a:spLocks noGrp="1"/>
          </p:cNvSpPr>
          <p:nvPr>
            <p:ph type="sldNum" sz="quarter" idx="11"/>
          </p:nvPr>
        </p:nvSpPr>
        <p:spPr>
          <a:noFill/>
        </p:spPr>
        <p:txBody>
          <a:bodyPr/>
          <a:lstStyle/>
          <a:p>
            <a:r>
              <a:rPr lang="en-US" altLang="zh-CN"/>
              <a:t>Tessellation: </a:t>
            </a:r>
            <a:fld id="{16C950F2-E931-464B-B0D9-09C54929A810}" type="slidenum">
              <a:rPr lang="en-US" altLang="zh-CN"/>
              <a:pPr/>
              <a:t>20</a:t>
            </a:fld>
            <a:endParaRPr lang="en-US" altLang="zh-CN"/>
          </a:p>
        </p:txBody>
      </p:sp>
      <p:sp>
        <p:nvSpPr>
          <p:cNvPr id="47108" name="日期占位符 3"/>
          <p:cNvSpPr>
            <a:spLocks noGrp="1"/>
          </p:cNvSpPr>
          <p:nvPr>
            <p:ph type="dt" sz="quarter" idx="12"/>
          </p:nvPr>
        </p:nvSpPr>
        <p:spPr>
          <a:noFill/>
        </p:spPr>
        <p:txBody>
          <a:bodyPr/>
          <a:lstStyle/>
          <a:p>
            <a:r>
              <a:rPr lang="en-US" altLang="zh-CN"/>
              <a:t>November 12th, 2009</a:t>
            </a:r>
          </a:p>
        </p:txBody>
      </p:sp>
      <p:sp>
        <p:nvSpPr>
          <p:cNvPr id="47109" name="Rectangle 2"/>
          <p:cNvSpPr>
            <a:spLocks noChangeArrowheads="1"/>
          </p:cNvSpPr>
          <p:nvPr/>
        </p:nvSpPr>
        <p:spPr bwMode="auto">
          <a:xfrm>
            <a:off x="849313" y="3276600"/>
            <a:ext cx="7227887" cy="2147888"/>
          </a:xfrm>
          <a:prstGeom prst="rect">
            <a:avLst/>
          </a:prstGeom>
          <a:solidFill>
            <a:srgbClr val="66FFFF"/>
          </a:solidFill>
          <a:ln w="9525">
            <a:solidFill>
              <a:schemeClr val="tx1"/>
            </a:solidFill>
            <a:miter lim="800000"/>
            <a:headEnd/>
            <a:tailEnd/>
          </a:ln>
        </p:spPr>
        <p:txBody>
          <a:bodyPr wrap="none" anchor="ctr"/>
          <a:lstStyle/>
          <a:p>
            <a:pPr algn="ctr" eaLnBrk="1" hangingPunct="1">
              <a:spcBef>
                <a:spcPct val="0"/>
              </a:spcBef>
              <a:buClrTx/>
              <a:buSzTx/>
              <a:buFontTx/>
              <a:buNone/>
            </a:pPr>
            <a:endParaRPr lang="zh-CN" altLang="zh-CN" sz="1800">
              <a:latin typeface="Arial" pitchFamily="34" charset="0"/>
            </a:endParaRPr>
          </a:p>
        </p:txBody>
      </p:sp>
      <p:sp>
        <p:nvSpPr>
          <p:cNvPr id="47110" name="Title 1"/>
          <p:cNvSpPr>
            <a:spLocks noGrp="1"/>
          </p:cNvSpPr>
          <p:nvPr>
            <p:ph type="title" idx="4294967295"/>
          </p:nvPr>
        </p:nvSpPr>
        <p:spPr/>
        <p:txBody>
          <a:bodyPr/>
          <a:lstStyle/>
          <a:p>
            <a:r>
              <a:rPr lang="en-US" altLang="zh-CN" dirty="0" smtClean="0">
                <a:ea typeface="ＭＳ Ｐゴシック" pitchFamily="34" charset="-128"/>
              </a:rPr>
              <a:t>Tessellation Architecture</a:t>
            </a:r>
          </a:p>
        </p:txBody>
      </p:sp>
      <p:sp>
        <p:nvSpPr>
          <p:cNvPr id="47111" name="Slide Number Placeholder 3"/>
          <p:cNvSpPr txBox="1">
            <a:spLocks noGrp="1"/>
          </p:cNvSpPr>
          <p:nvPr/>
        </p:nvSpPr>
        <p:spPr bwMode="auto">
          <a:xfrm>
            <a:off x="7010400" y="6619875"/>
            <a:ext cx="2133600" cy="238125"/>
          </a:xfrm>
          <a:prstGeom prst="rect">
            <a:avLst/>
          </a:prstGeom>
          <a:noFill/>
          <a:ln w="9525">
            <a:noFill/>
            <a:miter lim="800000"/>
            <a:headEnd/>
            <a:tailEnd/>
          </a:ln>
        </p:spPr>
        <p:txBody>
          <a:bodyPr anchor="b"/>
          <a:lstStyle/>
          <a:p>
            <a:pPr algn="r" eaLnBrk="1" hangingPunct="1">
              <a:spcBef>
                <a:spcPct val="0"/>
              </a:spcBef>
              <a:buClrTx/>
              <a:buSzTx/>
              <a:buFontTx/>
              <a:buNone/>
            </a:pPr>
            <a:fld id="{1940C317-B858-4F34-B29C-952F2C6B2664}" type="slidenum">
              <a:rPr lang="en-US" altLang="zh-CN" sz="1200">
                <a:latin typeface="Arial Black" pitchFamily="34" charset="0"/>
              </a:rPr>
              <a:pPr algn="r" eaLnBrk="1" hangingPunct="1">
                <a:spcBef>
                  <a:spcPct val="0"/>
                </a:spcBef>
                <a:buClrTx/>
                <a:buSzTx/>
                <a:buFontTx/>
                <a:buNone/>
              </a:pPr>
              <a:t>20</a:t>
            </a:fld>
            <a:endParaRPr lang="en-US" altLang="zh-CN" sz="1200">
              <a:latin typeface="Arial Black" pitchFamily="34" charset="0"/>
            </a:endParaRPr>
          </a:p>
        </p:txBody>
      </p:sp>
      <p:sp>
        <p:nvSpPr>
          <p:cNvPr id="47112" name="Text Box 5"/>
          <p:cNvSpPr txBox="1">
            <a:spLocks noChangeArrowheads="1"/>
          </p:cNvSpPr>
          <p:nvPr/>
        </p:nvSpPr>
        <p:spPr bwMode="auto">
          <a:xfrm rot="5400000">
            <a:off x="6652418" y="3996532"/>
            <a:ext cx="2100263" cy="749300"/>
          </a:xfrm>
          <a:prstGeom prst="rect">
            <a:avLst/>
          </a:prstGeom>
          <a:noFill/>
          <a:ln w="9525">
            <a:noFill/>
            <a:miter lim="800000"/>
            <a:headEnd/>
            <a:tailEnd/>
          </a:ln>
        </p:spPr>
        <p:txBody>
          <a:bodyPr>
            <a:spAutoFit/>
          </a:bodyPr>
          <a:lstStyle/>
          <a:p>
            <a:pPr algn="ctr" eaLnBrk="1" hangingPunct="1">
              <a:lnSpc>
                <a:spcPct val="90000"/>
              </a:lnSpc>
              <a:spcBef>
                <a:spcPct val="0"/>
              </a:spcBef>
              <a:buClrTx/>
              <a:buSzTx/>
              <a:buFontTx/>
              <a:buNone/>
            </a:pPr>
            <a:r>
              <a:rPr lang="en-US" altLang="zh-CN" sz="2400" b="1">
                <a:latin typeface="Arial" pitchFamily="34" charset="0"/>
              </a:rPr>
              <a:t>Tessellation</a:t>
            </a:r>
          </a:p>
          <a:p>
            <a:pPr algn="ctr" eaLnBrk="1" hangingPunct="1">
              <a:lnSpc>
                <a:spcPct val="90000"/>
              </a:lnSpc>
              <a:spcBef>
                <a:spcPct val="0"/>
              </a:spcBef>
              <a:buClrTx/>
              <a:buSzTx/>
              <a:buFontTx/>
              <a:buNone/>
            </a:pPr>
            <a:r>
              <a:rPr lang="en-US" altLang="zh-CN" sz="2400" b="1">
                <a:latin typeface="Arial" pitchFamily="34" charset="0"/>
              </a:rPr>
              <a:t>Kernel</a:t>
            </a:r>
          </a:p>
        </p:txBody>
      </p:sp>
      <p:sp>
        <p:nvSpPr>
          <p:cNvPr id="47113" name="Line 6"/>
          <p:cNvSpPr>
            <a:spLocks noChangeShapeType="1"/>
          </p:cNvSpPr>
          <p:nvPr/>
        </p:nvSpPr>
        <p:spPr bwMode="auto">
          <a:xfrm>
            <a:off x="7567613" y="4967288"/>
            <a:ext cx="0" cy="415925"/>
          </a:xfrm>
          <a:prstGeom prst="line">
            <a:avLst/>
          </a:prstGeom>
          <a:noFill/>
          <a:ln w="76200">
            <a:solidFill>
              <a:schemeClr val="tx1"/>
            </a:solidFill>
            <a:round/>
            <a:headEnd/>
            <a:tailEnd type="triangle" w="med" len="med"/>
          </a:ln>
        </p:spPr>
        <p:txBody>
          <a:bodyPr/>
          <a:lstStyle/>
          <a:p>
            <a:endParaRPr lang="zh-CN" altLang="en-US"/>
          </a:p>
        </p:txBody>
      </p:sp>
      <p:sp>
        <p:nvSpPr>
          <p:cNvPr id="47114" name="Rectangle 7"/>
          <p:cNvSpPr>
            <a:spLocks noChangeArrowheads="1"/>
          </p:cNvSpPr>
          <p:nvPr/>
        </p:nvSpPr>
        <p:spPr bwMode="auto">
          <a:xfrm>
            <a:off x="1200150" y="1184275"/>
            <a:ext cx="5710238" cy="831850"/>
          </a:xfrm>
          <a:prstGeom prst="rect">
            <a:avLst/>
          </a:prstGeom>
          <a:solidFill>
            <a:srgbClr val="CCFFCC"/>
          </a:solidFill>
          <a:ln w="9525">
            <a:solidFill>
              <a:schemeClr val="tx1"/>
            </a:solidFill>
            <a:miter lim="800000"/>
            <a:headEnd/>
            <a:tailEnd/>
          </a:ln>
        </p:spPr>
        <p:txBody>
          <a:bodyPr wrap="none" anchor="ctr"/>
          <a:lstStyle/>
          <a:p>
            <a:pPr algn="ctr" eaLnBrk="1" hangingPunct="1">
              <a:spcBef>
                <a:spcPct val="0"/>
              </a:spcBef>
              <a:buClrTx/>
              <a:buSzTx/>
              <a:buFontTx/>
              <a:buNone/>
            </a:pPr>
            <a:endParaRPr lang="zh-CN" altLang="zh-CN" sz="2200" b="1">
              <a:latin typeface="Arial" pitchFamily="34" charset="0"/>
            </a:endParaRPr>
          </a:p>
        </p:txBody>
      </p:sp>
      <p:sp>
        <p:nvSpPr>
          <p:cNvPr id="47115" name="Rectangle 8"/>
          <p:cNvSpPr>
            <a:spLocks noChangeArrowheads="1"/>
          </p:cNvSpPr>
          <p:nvPr/>
        </p:nvSpPr>
        <p:spPr bwMode="auto">
          <a:xfrm>
            <a:off x="838200" y="5451475"/>
            <a:ext cx="7227888" cy="1177925"/>
          </a:xfrm>
          <a:prstGeom prst="rect">
            <a:avLst/>
          </a:prstGeom>
          <a:solidFill>
            <a:srgbClr val="66FF99"/>
          </a:solidFill>
          <a:ln w="9525">
            <a:solidFill>
              <a:schemeClr val="tx1"/>
            </a:solidFill>
            <a:miter lim="800000"/>
            <a:headEnd/>
            <a:tailEnd/>
          </a:ln>
        </p:spPr>
        <p:txBody>
          <a:bodyPr wrap="none" anchor="ctr"/>
          <a:lstStyle/>
          <a:p>
            <a:endParaRPr lang="zh-CN" altLang="en-US"/>
          </a:p>
        </p:txBody>
      </p:sp>
      <p:sp>
        <p:nvSpPr>
          <p:cNvPr id="47116" name="Text Box 9"/>
          <p:cNvSpPr txBox="1">
            <a:spLocks noChangeArrowheads="1"/>
          </p:cNvSpPr>
          <p:nvPr/>
        </p:nvSpPr>
        <p:spPr bwMode="auto">
          <a:xfrm>
            <a:off x="838200" y="3352800"/>
            <a:ext cx="1644650" cy="915988"/>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altLang="zh-CN" sz="1800" b="1">
                <a:latin typeface="Arial" pitchFamily="34" charset="0"/>
              </a:rPr>
              <a:t>Partition </a:t>
            </a:r>
          </a:p>
          <a:p>
            <a:pPr algn="ctr" eaLnBrk="1" hangingPunct="1">
              <a:spcBef>
                <a:spcPct val="0"/>
              </a:spcBef>
              <a:buClrTx/>
              <a:buSzTx/>
              <a:buFontTx/>
              <a:buNone/>
            </a:pPr>
            <a:r>
              <a:rPr lang="en-US" altLang="zh-CN" sz="1800" b="1">
                <a:latin typeface="Arial" pitchFamily="34" charset="0"/>
              </a:rPr>
              <a:t>Management </a:t>
            </a:r>
          </a:p>
          <a:p>
            <a:pPr algn="ctr" eaLnBrk="1" hangingPunct="1">
              <a:spcBef>
                <a:spcPct val="0"/>
              </a:spcBef>
              <a:buClrTx/>
              <a:buSzTx/>
              <a:buFontTx/>
              <a:buNone/>
            </a:pPr>
            <a:r>
              <a:rPr lang="en-US" altLang="zh-CN" sz="1800" b="1">
                <a:latin typeface="Arial" pitchFamily="34" charset="0"/>
              </a:rPr>
              <a:t>Layer</a:t>
            </a:r>
          </a:p>
        </p:txBody>
      </p:sp>
      <p:sp>
        <p:nvSpPr>
          <p:cNvPr id="47117" name="Line 10"/>
          <p:cNvSpPr>
            <a:spLocks noChangeShapeType="1"/>
          </p:cNvSpPr>
          <p:nvPr/>
        </p:nvSpPr>
        <p:spPr bwMode="auto">
          <a:xfrm>
            <a:off x="1027113" y="4343400"/>
            <a:ext cx="6288087" cy="0"/>
          </a:xfrm>
          <a:prstGeom prst="line">
            <a:avLst/>
          </a:prstGeom>
          <a:noFill/>
          <a:ln w="28575">
            <a:solidFill>
              <a:schemeClr val="tx1"/>
            </a:solidFill>
            <a:prstDash val="dash"/>
            <a:round/>
            <a:headEnd/>
            <a:tailEnd/>
          </a:ln>
        </p:spPr>
        <p:txBody>
          <a:bodyPr wrap="none" anchor="ctr"/>
          <a:lstStyle/>
          <a:p>
            <a:endParaRPr lang="zh-CN" altLang="en-US"/>
          </a:p>
        </p:txBody>
      </p:sp>
      <p:sp>
        <p:nvSpPr>
          <p:cNvPr id="47118" name="Text Box 11"/>
          <p:cNvSpPr txBox="1">
            <a:spLocks noChangeArrowheads="1"/>
          </p:cNvSpPr>
          <p:nvPr/>
        </p:nvSpPr>
        <p:spPr bwMode="auto">
          <a:xfrm>
            <a:off x="2228850" y="6172200"/>
            <a:ext cx="4848225" cy="427038"/>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2200" b="1">
                <a:latin typeface="Arial" pitchFamily="34" charset="0"/>
              </a:rPr>
              <a:t>Hardware Partitioning Mechanisms</a:t>
            </a:r>
          </a:p>
        </p:txBody>
      </p:sp>
      <p:sp>
        <p:nvSpPr>
          <p:cNvPr id="47119" name="Rectangle 12"/>
          <p:cNvSpPr>
            <a:spLocks noChangeArrowheads="1"/>
          </p:cNvSpPr>
          <p:nvPr/>
        </p:nvSpPr>
        <p:spPr bwMode="auto">
          <a:xfrm>
            <a:off x="1344613" y="1322388"/>
            <a:ext cx="5710237" cy="901700"/>
          </a:xfrm>
          <a:prstGeom prst="rect">
            <a:avLst/>
          </a:prstGeom>
          <a:solidFill>
            <a:srgbClr val="FFCC99"/>
          </a:solidFill>
          <a:ln w="9525">
            <a:solidFill>
              <a:schemeClr val="tx1"/>
            </a:solidFill>
            <a:miter lim="800000"/>
            <a:headEnd/>
            <a:tailEnd/>
          </a:ln>
        </p:spPr>
        <p:txBody>
          <a:bodyPr wrap="none" anchor="ctr"/>
          <a:lstStyle/>
          <a:p>
            <a:pPr algn="ctr" eaLnBrk="1" hangingPunct="1">
              <a:spcBef>
                <a:spcPct val="0"/>
              </a:spcBef>
              <a:buClrTx/>
              <a:buSzTx/>
              <a:buFontTx/>
              <a:buNone/>
            </a:pPr>
            <a:endParaRPr lang="zh-CN" altLang="zh-CN" sz="2200" b="1">
              <a:latin typeface="Arial" pitchFamily="34" charset="0"/>
            </a:endParaRPr>
          </a:p>
        </p:txBody>
      </p:sp>
      <p:sp>
        <p:nvSpPr>
          <p:cNvPr id="47120" name="Rectangle 13"/>
          <p:cNvSpPr>
            <a:spLocks noChangeArrowheads="1"/>
          </p:cNvSpPr>
          <p:nvPr/>
        </p:nvSpPr>
        <p:spPr bwMode="auto">
          <a:xfrm>
            <a:off x="5681663" y="5589588"/>
            <a:ext cx="722312" cy="555625"/>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latin typeface="Arial" pitchFamily="34" charset="0"/>
              </a:rPr>
              <a:t>CPUs</a:t>
            </a:r>
          </a:p>
        </p:txBody>
      </p:sp>
      <p:sp>
        <p:nvSpPr>
          <p:cNvPr id="47121" name="Rectangle 14"/>
          <p:cNvSpPr>
            <a:spLocks noChangeArrowheads="1"/>
          </p:cNvSpPr>
          <p:nvPr/>
        </p:nvSpPr>
        <p:spPr bwMode="auto">
          <a:xfrm>
            <a:off x="4524375" y="5589588"/>
            <a:ext cx="1084263" cy="555625"/>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latin typeface="Arial" pitchFamily="34" charset="0"/>
              </a:rPr>
              <a:t>Physical </a:t>
            </a:r>
          </a:p>
          <a:p>
            <a:pPr algn="ctr" eaLnBrk="1" hangingPunct="1">
              <a:spcBef>
                <a:spcPct val="0"/>
              </a:spcBef>
              <a:buClrTx/>
              <a:buSzTx/>
              <a:buFontTx/>
              <a:buNone/>
            </a:pPr>
            <a:r>
              <a:rPr lang="en-US" altLang="zh-CN" sz="1800">
                <a:latin typeface="Arial" pitchFamily="34" charset="0"/>
              </a:rPr>
              <a:t>Memory</a:t>
            </a:r>
          </a:p>
        </p:txBody>
      </p:sp>
      <p:sp>
        <p:nvSpPr>
          <p:cNvPr id="47122" name="Rectangle 15"/>
          <p:cNvSpPr>
            <a:spLocks noChangeArrowheads="1"/>
          </p:cNvSpPr>
          <p:nvPr/>
        </p:nvSpPr>
        <p:spPr bwMode="auto">
          <a:xfrm>
            <a:off x="1127125" y="5589588"/>
            <a:ext cx="1446213" cy="555625"/>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latin typeface="Arial" pitchFamily="34" charset="0"/>
              </a:rPr>
              <a:t>Interconnect</a:t>
            </a:r>
          </a:p>
          <a:p>
            <a:pPr algn="ctr" eaLnBrk="1" hangingPunct="1">
              <a:spcBef>
                <a:spcPct val="0"/>
              </a:spcBef>
              <a:buClrTx/>
              <a:buSzTx/>
              <a:buFontTx/>
              <a:buNone/>
            </a:pPr>
            <a:r>
              <a:rPr lang="en-US" altLang="zh-CN" sz="1800">
                <a:latin typeface="Arial" pitchFamily="34" charset="0"/>
              </a:rPr>
              <a:t>Bandwidth</a:t>
            </a:r>
          </a:p>
        </p:txBody>
      </p:sp>
      <p:sp>
        <p:nvSpPr>
          <p:cNvPr id="47123" name="Rectangle 16"/>
          <p:cNvSpPr>
            <a:spLocks noChangeArrowheads="1"/>
          </p:cNvSpPr>
          <p:nvPr/>
        </p:nvSpPr>
        <p:spPr bwMode="auto">
          <a:xfrm>
            <a:off x="3729038" y="5589588"/>
            <a:ext cx="723900" cy="555625"/>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latin typeface="Arial" pitchFamily="34" charset="0"/>
              </a:rPr>
              <a:t>Cache</a:t>
            </a:r>
          </a:p>
        </p:txBody>
      </p:sp>
      <p:sp>
        <p:nvSpPr>
          <p:cNvPr id="47124" name="Rectangle 17"/>
          <p:cNvSpPr>
            <a:spLocks noChangeArrowheads="1"/>
          </p:cNvSpPr>
          <p:nvPr/>
        </p:nvSpPr>
        <p:spPr bwMode="auto">
          <a:xfrm>
            <a:off x="6477000" y="5589588"/>
            <a:ext cx="1444625" cy="555625"/>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latin typeface="Arial" pitchFamily="34" charset="0"/>
              </a:rPr>
              <a:t>Performance</a:t>
            </a:r>
          </a:p>
          <a:p>
            <a:pPr algn="ctr" eaLnBrk="1" hangingPunct="1">
              <a:spcBef>
                <a:spcPct val="0"/>
              </a:spcBef>
              <a:buClrTx/>
              <a:buSzTx/>
              <a:buFontTx/>
              <a:buNone/>
            </a:pPr>
            <a:r>
              <a:rPr lang="en-US" altLang="zh-CN" sz="1800">
                <a:latin typeface="Arial" pitchFamily="34" charset="0"/>
              </a:rPr>
              <a:t>Counters</a:t>
            </a:r>
          </a:p>
        </p:txBody>
      </p:sp>
      <p:cxnSp>
        <p:nvCxnSpPr>
          <p:cNvPr id="47125" name="AutoShape 18"/>
          <p:cNvCxnSpPr>
            <a:cxnSpLocks noChangeShapeType="1"/>
            <a:stCxn id="47122" idx="0"/>
            <a:endCxn id="47122" idx="0"/>
          </p:cNvCxnSpPr>
          <p:nvPr/>
        </p:nvCxnSpPr>
        <p:spPr bwMode="auto">
          <a:xfrm>
            <a:off x="1849438" y="5589588"/>
            <a:ext cx="0" cy="0"/>
          </a:xfrm>
          <a:prstGeom prst="straightConnector1">
            <a:avLst/>
          </a:prstGeom>
          <a:noFill/>
          <a:ln w="9525">
            <a:solidFill>
              <a:schemeClr val="tx1"/>
            </a:solidFill>
            <a:round/>
            <a:headEnd/>
            <a:tailEnd/>
          </a:ln>
        </p:spPr>
      </p:cxnSp>
      <p:sp>
        <p:nvSpPr>
          <p:cNvPr id="47126" name="Text Box 19"/>
          <p:cNvSpPr txBox="1">
            <a:spLocks noChangeArrowheads="1"/>
          </p:cNvSpPr>
          <p:nvPr/>
        </p:nvSpPr>
        <p:spPr bwMode="auto">
          <a:xfrm>
            <a:off x="762000" y="4267200"/>
            <a:ext cx="1541463" cy="1190625"/>
          </a:xfrm>
          <a:prstGeom prst="rect">
            <a:avLst/>
          </a:prstGeom>
          <a:noFill/>
          <a:ln w="9525">
            <a:noFill/>
            <a:miter lim="800000"/>
            <a:headEnd/>
            <a:tailEnd/>
          </a:ln>
        </p:spPr>
        <p:txBody>
          <a:bodyPr>
            <a:spAutoFit/>
          </a:bodyPr>
          <a:lstStyle/>
          <a:p>
            <a:pPr algn="ctr" eaLnBrk="1" hangingPunct="1">
              <a:spcBef>
                <a:spcPct val="0"/>
              </a:spcBef>
              <a:buClrTx/>
              <a:buSzTx/>
              <a:buFontTx/>
              <a:buNone/>
            </a:pPr>
            <a:r>
              <a:rPr lang="en-US" altLang="zh-CN" sz="1800" b="1">
                <a:latin typeface="Arial" pitchFamily="34" charset="0"/>
              </a:rPr>
              <a:t>Partition </a:t>
            </a:r>
          </a:p>
          <a:p>
            <a:pPr algn="ctr" eaLnBrk="1" hangingPunct="1">
              <a:spcBef>
                <a:spcPct val="0"/>
              </a:spcBef>
              <a:buClrTx/>
              <a:buSzTx/>
              <a:buFontTx/>
              <a:buNone/>
            </a:pPr>
            <a:r>
              <a:rPr lang="en-US" altLang="zh-CN" sz="1800" b="1">
                <a:latin typeface="Arial" pitchFamily="34" charset="0"/>
              </a:rPr>
              <a:t>Mechanism </a:t>
            </a:r>
          </a:p>
          <a:p>
            <a:pPr algn="ctr" eaLnBrk="1" hangingPunct="1">
              <a:spcBef>
                <a:spcPct val="0"/>
              </a:spcBef>
              <a:buClrTx/>
              <a:buSzTx/>
              <a:buFontTx/>
              <a:buNone/>
            </a:pPr>
            <a:r>
              <a:rPr lang="en-US" altLang="zh-CN" sz="1800" b="1">
                <a:latin typeface="Arial" pitchFamily="34" charset="0"/>
              </a:rPr>
              <a:t>Layer</a:t>
            </a:r>
          </a:p>
          <a:p>
            <a:pPr algn="ctr" eaLnBrk="1" hangingPunct="1">
              <a:spcBef>
                <a:spcPct val="0"/>
              </a:spcBef>
              <a:buClrTx/>
              <a:buSzTx/>
              <a:buFontTx/>
              <a:buNone/>
            </a:pPr>
            <a:r>
              <a:rPr lang="en-US" altLang="zh-CN" sz="1800" b="1">
                <a:latin typeface="Arial" pitchFamily="34" charset="0"/>
              </a:rPr>
              <a:t>(Trusted)</a:t>
            </a:r>
          </a:p>
        </p:txBody>
      </p:sp>
      <p:grpSp>
        <p:nvGrpSpPr>
          <p:cNvPr id="2" name="Group 20"/>
          <p:cNvGrpSpPr>
            <a:grpSpLocks/>
          </p:cNvGrpSpPr>
          <p:nvPr/>
        </p:nvGrpSpPr>
        <p:grpSpPr bwMode="auto">
          <a:xfrm>
            <a:off x="1489075" y="1462088"/>
            <a:ext cx="5710238" cy="900112"/>
            <a:chOff x="1584" y="96"/>
            <a:chExt cx="3792" cy="624"/>
          </a:xfrm>
        </p:grpSpPr>
        <p:sp>
          <p:nvSpPr>
            <p:cNvPr id="47147" name="Rectangle 21"/>
            <p:cNvSpPr>
              <a:spLocks noChangeArrowheads="1"/>
            </p:cNvSpPr>
            <p:nvPr/>
          </p:nvSpPr>
          <p:spPr bwMode="auto">
            <a:xfrm>
              <a:off x="1584" y="96"/>
              <a:ext cx="3792" cy="624"/>
            </a:xfrm>
            <a:prstGeom prst="rect">
              <a:avLst/>
            </a:prstGeom>
            <a:solidFill>
              <a:srgbClr val="3399FF"/>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2200" b="1">
                  <a:latin typeface="Arial" pitchFamily="34" charset="0"/>
                </a:rPr>
                <a:t>Application</a:t>
              </a:r>
            </a:p>
            <a:p>
              <a:pPr algn="ctr" eaLnBrk="1" hangingPunct="1">
                <a:spcBef>
                  <a:spcPct val="0"/>
                </a:spcBef>
                <a:buClrTx/>
                <a:buSzTx/>
                <a:buFontTx/>
                <a:buNone/>
              </a:pPr>
              <a:r>
                <a:rPr lang="en-US" altLang="zh-CN" sz="2200" b="1">
                  <a:latin typeface="Arial" pitchFamily="34" charset="0"/>
                </a:rPr>
                <a:t>Or</a:t>
              </a:r>
            </a:p>
            <a:p>
              <a:pPr algn="ctr" eaLnBrk="1" hangingPunct="1">
                <a:spcBef>
                  <a:spcPct val="0"/>
                </a:spcBef>
                <a:buClrTx/>
                <a:buSzTx/>
                <a:buFontTx/>
                <a:buNone/>
              </a:pPr>
              <a:r>
                <a:rPr lang="en-US" altLang="zh-CN" sz="2200" b="1">
                  <a:latin typeface="Arial" pitchFamily="34" charset="0"/>
                </a:rPr>
                <a:t>OS Service</a:t>
              </a:r>
            </a:p>
          </p:txBody>
        </p:sp>
        <p:sp>
          <p:nvSpPr>
            <p:cNvPr id="47148" name="Rectangle 22"/>
            <p:cNvSpPr>
              <a:spLocks noChangeArrowheads="1"/>
            </p:cNvSpPr>
            <p:nvPr/>
          </p:nvSpPr>
          <p:spPr bwMode="auto">
            <a:xfrm>
              <a:off x="4241" y="197"/>
              <a:ext cx="816" cy="384"/>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latin typeface="Arial" pitchFamily="34" charset="0"/>
                </a:rPr>
                <a:t>Custom</a:t>
              </a:r>
            </a:p>
            <a:p>
              <a:pPr algn="ctr" eaLnBrk="1" hangingPunct="1">
                <a:spcBef>
                  <a:spcPct val="0"/>
                </a:spcBef>
                <a:buClrTx/>
                <a:buSzTx/>
                <a:buFontTx/>
                <a:buNone/>
              </a:pPr>
              <a:r>
                <a:rPr lang="en-US" altLang="zh-CN" sz="1800">
                  <a:latin typeface="Arial" pitchFamily="34" charset="0"/>
                </a:rPr>
                <a:t>Scheduler</a:t>
              </a:r>
            </a:p>
          </p:txBody>
        </p:sp>
        <p:sp>
          <p:nvSpPr>
            <p:cNvPr id="47149" name="Rectangle 23"/>
            <p:cNvSpPr>
              <a:spLocks noChangeArrowheads="1"/>
            </p:cNvSpPr>
            <p:nvPr/>
          </p:nvSpPr>
          <p:spPr bwMode="auto">
            <a:xfrm>
              <a:off x="1734" y="210"/>
              <a:ext cx="912" cy="384"/>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latin typeface="Arial" pitchFamily="34" charset="0"/>
                </a:rPr>
                <a:t>Library OS</a:t>
              </a:r>
            </a:p>
            <a:p>
              <a:pPr algn="ctr" eaLnBrk="1" hangingPunct="1">
                <a:spcBef>
                  <a:spcPct val="0"/>
                </a:spcBef>
                <a:buClrTx/>
                <a:buSzTx/>
                <a:buFontTx/>
                <a:buNone/>
              </a:pPr>
              <a:r>
                <a:rPr lang="en-US" altLang="zh-CN" sz="1800">
                  <a:latin typeface="Arial" pitchFamily="34" charset="0"/>
                </a:rPr>
                <a:t> Functionality</a:t>
              </a:r>
            </a:p>
          </p:txBody>
        </p:sp>
      </p:grpSp>
      <p:sp>
        <p:nvSpPr>
          <p:cNvPr id="47128" name="Rectangle 24"/>
          <p:cNvSpPr>
            <a:spLocks noChangeArrowheads="1"/>
          </p:cNvSpPr>
          <p:nvPr/>
        </p:nvSpPr>
        <p:spPr bwMode="auto">
          <a:xfrm>
            <a:off x="5029200" y="4427538"/>
            <a:ext cx="1687513" cy="906462"/>
          </a:xfrm>
          <a:prstGeom prst="rect">
            <a:avLst/>
          </a:prstGeom>
          <a:solidFill>
            <a:srgbClr val="000099"/>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solidFill>
                  <a:schemeClr val="bg1"/>
                </a:solidFill>
                <a:latin typeface="Arial" pitchFamily="34" charset="0"/>
              </a:rPr>
              <a:t>Configure</a:t>
            </a:r>
          </a:p>
          <a:p>
            <a:pPr algn="ctr" eaLnBrk="1" hangingPunct="1">
              <a:spcBef>
                <a:spcPct val="0"/>
              </a:spcBef>
              <a:buClrTx/>
              <a:buSzTx/>
              <a:buFontTx/>
              <a:buNone/>
            </a:pPr>
            <a:r>
              <a:rPr lang="en-US" altLang="zh-CN" sz="1800">
                <a:solidFill>
                  <a:schemeClr val="bg1"/>
                </a:solidFill>
                <a:latin typeface="Arial" pitchFamily="34" charset="0"/>
              </a:rPr>
              <a:t>HW-supported</a:t>
            </a:r>
          </a:p>
          <a:p>
            <a:pPr algn="ctr" eaLnBrk="1" hangingPunct="1">
              <a:spcBef>
                <a:spcPct val="0"/>
              </a:spcBef>
              <a:buClrTx/>
              <a:buSzTx/>
              <a:buFontTx/>
              <a:buNone/>
            </a:pPr>
            <a:r>
              <a:rPr lang="en-US" altLang="zh-CN" sz="1800">
                <a:solidFill>
                  <a:schemeClr val="bg1"/>
                </a:solidFill>
                <a:latin typeface="Arial" pitchFamily="34" charset="0"/>
              </a:rPr>
              <a:t>Communication</a:t>
            </a:r>
          </a:p>
        </p:txBody>
      </p:sp>
      <p:sp>
        <p:nvSpPr>
          <p:cNvPr id="47129" name="Rectangle 25"/>
          <p:cNvSpPr>
            <a:spLocks noChangeArrowheads="1"/>
          </p:cNvSpPr>
          <p:nvPr/>
        </p:nvSpPr>
        <p:spPr bwMode="auto">
          <a:xfrm>
            <a:off x="2644775" y="5589588"/>
            <a:ext cx="1012825" cy="555625"/>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latin typeface="Arial" pitchFamily="34" charset="0"/>
              </a:rPr>
              <a:t>Message</a:t>
            </a:r>
          </a:p>
          <a:p>
            <a:pPr algn="ctr" eaLnBrk="1" hangingPunct="1">
              <a:spcBef>
                <a:spcPct val="0"/>
              </a:spcBef>
              <a:buClrTx/>
              <a:buSzTx/>
              <a:buFontTx/>
              <a:buNone/>
            </a:pPr>
            <a:r>
              <a:rPr lang="en-US" altLang="zh-CN" sz="1800">
                <a:latin typeface="Arial" pitchFamily="34" charset="0"/>
              </a:rPr>
              <a:t>Passing</a:t>
            </a:r>
          </a:p>
        </p:txBody>
      </p:sp>
      <p:sp>
        <p:nvSpPr>
          <p:cNvPr id="47130" name="Line 26"/>
          <p:cNvSpPr>
            <a:spLocks noChangeShapeType="1"/>
          </p:cNvSpPr>
          <p:nvPr/>
        </p:nvSpPr>
        <p:spPr bwMode="auto">
          <a:xfrm>
            <a:off x="7380288" y="3373438"/>
            <a:ext cx="361950" cy="0"/>
          </a:xfrm>
          <a:prstGeom prst="line">
            <a:avLst/>
          </a:prstGeom>
          <a:noFill/>
          <a:ln w="57150">
            <a:solidFill>
              <a:schemeClr val="tx1"/>
            </a:solidFill>
            <a:round/>
            <a:headEnd/>
            <a:tailEnd/>
          </a:ln>
        </p:spPr>
        <p:txBody>
          <a:bodyPr/>
          <a:lstStyle/>
          <a:p>
            <a:endParaRPr lang="zh-CN" altLang="en-US"/>
          </a:p>
        </p:txBody>
      </p:sp>
      <p:sp>
        <p:nvSpPr>
          <p:cNvPr id="47131" name="Line 27"/>
          <p:cNvSpPr>
            <a:spLocks noChangeShapeType="1"/>
          </p:cNvSpPr>
          <p:nvPr/>
        </p:nvSpPr>
        <p:spPr bwMode="auto">
          <a:xfrm>
            <a:off x="7380288" y="5383213"/>
            <a:ext cx="361950" cy="0"/>
          </a:xfrm>
          <a:prstGeom prst="line">
            <a:avLst/>
          </a:prstGeom>
          <a:noFill/>
          <a:ln w="57150">
            <a:solidFill>
              <a:schemeClr val="tx1"/>
            </a:solidFill>
            <a:round/>
            <a:headEnd/>
            <a:tailEnd/>
          </a:ln>
        </p:spPr>
        <p:txBody>
          <a:bodyPr/>
          <a:lstStyle/>
          <a:p>
            <a:endParaRPr lang="zh-CN" altLang="en-US"/>
          </a:p>
        </p:txBody>
      </p:sp>
      <p:sp>
        <p:nvSpPr>
          <p:cNvPr id="47132" name="Rectangle 28"/>
          <p:cNvSpPr>
            <a:spLocks noChangeArrowheads="1"/>
          </p:cNvSpPr>
          <p:nvPr/>
        </p:nvSpPr>
        <p:spPr bwMode="auto">
          <a:xfrm>
            <a:off x="2209800" y="4419600"/>
            <a:ext cx="2743200" cy="914400"/>
          </a:xfrm>
          <a:prstGeom prst="rect">
            <a:avLst/>
          </a:prstGeom>
          <a:solidFill>
            <a:srgbClr val="000099"/>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solidFill>
                  <a:schemeClr val="bg1"/>
                </a:solidFill>
                <a:latin typeface="Arial" pitchFamily="34" charset="0"/>
              </a:rPr>
              <a:t>Configure Partition </a:t>
            </a:r>
          </a:p>
          <a:p>
            <a:pPr algn="ctr" eaLnBrk="1" hangingPunct="1">
              <a:spcBef>
                <a:spcPct val="0"/>
              </a:spcBef>
              <a:buClrTx/>
              <a:buSzTx/>
              <a:buFontTx/>
              <a:buNone/>
            </a:pPr>
            <a:r>
              <a:rPr lang="en-US" altLang="zh-CN" sz="1800">
                <a:solidFill>
                  <a:schemeClr val="bg1"/>
                </a:solidFill>
                <a:latin typeface="Arial" pitchFamily="34" charset="0"/>
              </a:rPr>
              <a:t>Resources enforced by</a:t>
            </a:r>
          </a:p>
          <a:p>
            <a:pPr algn="ctr" eaLnBrk="1" hangingPunct="1">
              <a:spcBef>
                <a:spcPct val="0"/>
              </a:spcBef>
              <a:buClrTx/>
              <a:buSzTx/>
              <a:buFontTx/>
              <a:buNone/>
            </a:pPr>
            <a:r>
              <a:rPr lang="en-US" altLang="zh-CN" sz="1800">
                <a:solidFill>
                  <a:schemeClr val="bg1"/>
                </a:solidFill>
                <a:latin typeface="Arial" pitchFamily="34" charset="0"/>
              </a:rPr>
              <a:t>HW at runtime</a:t>
            </a:r>
          </a:p>
        </p:txBody>
      </p:sp>
      <p:sp>
        <p:nvSpPr>
          <p:cNvPr id="47133" name="Rectangle 29"/>
          <p:cNvSpPr>
            <a:spLocks noChangeArrowheads="1"/>
          </p:cNvSpPr>
          <p:nvPr/>
        </p:nvSpPr>
        <p:spPr bwMode="auto">
          <a:xfrm>
            <a:off x="5334000" y="3352800"/>
            <a:ext cx="1828800" cy="914400"/>
          </a:xfrm>
          <a:prstGeom prst="rect">
            <a:avLst/>
          </a:prstGeom>
          <a:solidFill>
            <a:srgbClr val="000099"/>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solidFill>
                  <a:schemeClr val="bg1"/>
                </a:solidFill>
                <a:latin typeface="Arial" pitchFamily="34" charset="0"/>
              </a:rPr>
              <a:t>Partition</a:t>
            </a:r>
          </a:p>
          <a:p>
            <a:pPr algn="ctr" eaLnBrk="1" hangingPunct="1">
              <a:spcBef>
                <a:spcPct val="0"/>
              </a:spcBef>
              <a:buClrTx/>
              <a:buSzTx/>
              <a:buFontTx/>
              <a:buNone/>
            </a:pPr>
            <a:r>
              <a:rPr lang="en-US" altLang="zh-CN" sz="1800">
                <a:solidFill>
                  <a:schemeClr val="bg1"/>
                </a:solidFill>
                <a:latin typeface="Arial" pitchFamily="34" charset="0"/>
              </a:rPr>
              <a:t>Allocator</a:t>
            </a:r>
          </a:p>
        </p:txBody>
      </p:sp>
      <p:sp>
        <p:nvSpPr>
          <p:cNvPr id="47134" name="Line 30"/>
          <p:cNvSpPr>
            <a:spLocks noChangeShapeType="1"/>
          </p:cNvSpPr>
          <p:nvPr/>
        </p:nvSpPr>
        <p:spPr bwMode="auto">
          <a:xfrm>
            <a:off x="6934200" y="4267200"/>
            <a:ext cx="0" cy="1295400"/>
          </a:xfrm>
          <a:prstGeom prst="line">
            <a:avLst/>
          </a:prstGeom>
          <a:noFill/>
          <a:ln w="76200">
            <a:solidFill>
              <a:srgbClr val="0000CC"/>
            </a:solidFill>
            <a:round/>
            <a:headEnd type="triangle" w="med" len="med"/>
            <a:tailEnd type="triangle" w="med" len="med"/>
          </a:ln>
        </p:spPr>
        <p:txBody>
          <a:bodyPr/>
          <a:lstStyle/>
          <a:p>
            <a:endParaRPr lang="zh-CN" altLang="en-US"/>
          </a:p>
        </p:txBody>
      </p:sp>
      <p:sp>
        <p:nvSpPr>
          <p:cNvPr id="47135" name="Rectangle 31"/>
          <p:cNvSpPr>
            <a:spLocks noChangeArrowheads="1"/>
          </p:cNvSpPr>
          <p:nvPr/>
        </p:nvSpPr>
        <p:spPr bwMode="auto">
          <a:xfrm>
            <a:off x="3124200" y="3352800"/>
            <a:ext cx="1828800" cy="914400"/>
          </a:xfrm>
          <a:prstGeom prst="rect">
            <a:avLst/>
          </a:prstGeom>
          <a:solidFill>
            <a:srgbClr val="000099"/>
          </a:solidFill>
          <a:ln w="9525">
            <a:solidFill>
              <a:schemeClr val="tx1"/>
            </a:solidFill>
            <a:miter lim="800000"/>
            <a:headEnd/>
            <a:tailEnd/>
          </a:ln>
        </p:spPr>
        <p:txBody>
          <a:bodyPr wrap="none" anchor="ctr"/>
          <a:lstStyle/>
          <a:p>
            <a:pPr algn="ctr" eaLnBrk="1" hangingPunct="1">
              <a:spcBef>
                <a:spcPct val="0"/>
              </a:spcBef>
              <a:buClrTx/>
              <a:buSzTx/>
              <a:buFontTx/>
              <a:buNone/>
            </a:pPr>
            <a:r>
              <a:rPr lang="en-US" altLang="zh-CN" sz="1800">
                <a:solidFill>
                  <a:schemeClr val="bg1"/>
                </a:solidFill>
                <a:latin typeface="Arial" pitchFamily="34" charset="0"/>
              </a:rPr>
              <a:t>Partition</a:t>
            </a:r>
          </a:p>
          <a:p>
            <a:pPr algn="ctr" eaLnBrk="1" hangingPunct="1">
              <a:spcBef>
                <a:spcPct val="0"/>
              </a:spcBef>
              <a:buClrTx/>
              <a:buSzTx/>
              <a:buFontTx/>
              <a:buNone/>
            </a:pPr>
            <a:r>
              <a:rPr lang="en-US" altLang="zh-CN" sz="1800">
                <a:solidFill>
                  <a:schemeClr val="bg1"/>
                </a:solidFill>
                <a:latin typeface="Arial" pitchFamily="34" charset="0"/>
              </a:rPr>
              <a:t>Scheduler</a:t>
            </a:r>
          </a:p>
        </p:txBody>
      </p:sp>
      <p:sp>
        <p:nvSpPr>
          <p:cNvPr id="47136" name="Line 32"/>
          <p:cNvSpPr>
            <a:spLocks noChangeShapeType="1"/>
          </p:cNvSpPr>
          <p:nvPr/>
        </p:nvSpPr>
        <p:spPr bwMode="auto">
          <a:xfrm>
            <a:off x="4953000" y="3657600"/>
            <a:ext cx="381000" cy="0"/>
          </a:xfrm>
          <a:prstGeom prst="line">
            <a:avLst/>
          </a:prstGeom>
          <a:noFill/>
          <a:ln w="76200">
            <a:solidFill>
              <a:srgbClr val="0000CC"/>
            </a:solidFill>
            <a:round/>
            <a:headEnd/>
            <a:tailEnd/>
          </a:ln>
        </p:spPr>
        <p:txBody>
          <a:bodyPr/>
          <a:lstStyle/>
          <a:p>
            <a:endParaRPr lang="zh-CN" altLang="en-US"/>
          </a:p>
        </p:txBody>
      </p:sp>
      <p:sp>
        <p:nvSpPr>
          <p:cNvPr id="47137" name="Line 33"/>
          <p:cNvSpPr>
            <a:spLocks noChangeShapeType="1"/>
          </p:cNvSpPr>
          <p:nvPr/>
        </p:nvSpPr>
        <p:spPr bwMode="auto">
          <a:xfrm>
            <a:off x="5105400" y="3657600"/>
            <a:ext cx="0" cy="762000"/>
          </a:xfrm>
          <a:prstGeom prst="line">
            <a:avLst/>
          </a:prstGeom>
          <a:noFill/>
          <a:ln w="76200">
            <a:solidFill>
              <a:srgbClr val="0000CC"/>
            </a:solidFill>
            <a:round/>
            <a:headEnd/>
            <a:tailEnd/>
          </a:ln>
        </p:spPr>
        <p:txBody>
          <a:bodyPr/>
          <a:lstStyle/>
          <a:p>
            <a:endParaRPr lang="zh-CN" altLang="en-US"/>
          </a:p>
        </p:txBody>
      </p:sp>
      <p:sp>
        <p:nvSpPr>
          <p:cNvPr id="47138" name="Line 34"/>
          <p:cNvSpPr>
            <a:spLocks noChangeShapeType="1"/>
          </p:cNvSpPr>
          <p:nvPr/>
        </p:nvSpPr>
        <p:spPr bwMode="auto">
          <a:xfrm>
            <a:off x="4191000" y="2514600"/>
            <a:ext cx="0" cy="685800"/>
          </a:xfrm>
          <a:prstGeom prst="line">
            <a:avLst/>
          </a:prstGeom>
          <a:noFill/>
          <a:ln w="76200">
            <a:solidFill>
              <a:srgbClr val="0000CC"/>
            </a:solidFill>
            <a:round/>
            <a:headEnd/>
            <a:tailEnd type="triangle" w="med" len="med"/>
          </a:ln>
        </p:spPr>
        <p:txBody>
          <a:bodyPr/>
          <a:lstStyle/>
          <a:p>
            <a:endParaRPr lang="zh-CN" altLang="en-US"/>
          </a:p>
        </p:txBody>
      </p:sp>
      <p:sp>
        <p:nvSpPr>
          <p:cNvPr id="47139" name="Text Box 35"/>
          <p:cNvSpPr txBox="1">
            <a:spLocks noChangeArrowheads="1"/>
          </p:cNvSpPr>
          <p:nvPr/>
        </p:nvSpPr>
        <p:spPr bwMode="auto">
          <a:xfrm>
            <a:off x="4267200" y="2474913"/>
            <a:ext cx="920750" cy="641350"/>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a:latin typeface="Arial" pitchFamily="34" charset="0"/>
              </a:rPr>
              <a:t>Comm.</a:t>
            </a:r>
          </a:p>
          <a:p>
            <a:pPr eaLnBrk="1" hangingPunct="1">
              <a:spcBef>
                <a:spcPct val="0"/>
              </a:spcBef>
              <a:buClrTx/>
              <a:buSzTx/>
              <a:buFontTx/>
              <a:buNone/>
            </a:pPr>
            <a:r>
              <a:rPr lang="en-US" altLang="zh-CN" sz="1800">
                <a:latin typeface="Arial" pitchFamily="34" charset="0"/>
              </a:rPr>
              <a:t>Reqs</a:t>
            </a:r>
          </a:p>
        </p:txBody>
      </p:sp>
      <p:sp>
        <p:nvSpPr>
          <p:cNvPr id="47140" name="Line 36"/>
          <p:cNvSpPr>
            <a:spLocks noChangeShapeType="1"/>
          </p:cNvSpPr>
          <p:nvPr/>
        </p:nvSpPr>
        <p:spPr bwMode="auto">
          <a:xfrm>
            <a:off x="3200400" y="2514600"/>
            <a:ext cx="0" cy="685800"/>
          </a:xfrm>
          <a:prstGeom prst="line">
            <a:avLst/>
          </a:prstGeom>
          <a:noFill/>
          <a:ln w="76200">
            <a:solidFill>
              <a:srgbClr val="3333CC"/>
            </a:solidFill>
            <a:round/>
            <a:headEnd/>
            <a:tailEnd type="triangle" w="med" len="med"/>
          </a:ln>
        </p:spPr>
        <p:txBody>
          <a:bodyPr/>
          <a:lstStyle/>
          <a:p>
            <a:endParaRPr lang="zh-CN" altLang="en-US"/>
          </a:p>
        </p:txBody>
      </p:sp>
      <p:sp>
        <p:nvSpPr>
          <p:cNvPr id="47141" name="Text Box 37"/>
          <p:cNvSpPr txBox="1">
            <a:spLocks noChangeArrowheads="1"/>
          </p:cNvSpPr>
          <p:nvPr/>
        </p:nvSpPr>
        <p:spPr bwMode="auto">
          <a:xfrm>
            <a:off x="3276600" y="2438400"/>
            <a:ext cx="869950" cy="641350"/>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b="1">
                <a:latin typeface="Arial" pitchFamily="34" charset="0"/>
              </a:rPr>
              <a:t>Sched</a:t>
            </a:r>
          </a:p>
          <a:p>
            <a:pPr eaLnBrk="1" hangingPunct="1">
              <a:spcBef>
                <a:spcPct val="0"/>
              </a:spcBef>
              <a:buClrTx/>
              <a:buSzTx/>
              <a:buFontTx/>
              <a:buNone/>
            </a:pPr>
            <a:r>
              <a:rPr lang="en-US" altLang="zh-CN" sz="1800" b="1">
                <a:latin typeface="Arial" pitchFamily="34" charset="0"/>
              </a:rPr>
              <a:t>Reqs.</a:t>
            </a:r>
          </a:p>
        </p:txBody>
      </p:sp>
      <p:grpSp>
        <p:nvGrpSpPr>
          <p:cNvPr id="3" name="Group 38"/>
          <p:cNvGrpSpPr>
            <a:grpSpLocks/>
          </p:cNvGrpSpPr>
          <p:nvPr/>
        </p:nvGrpSpPr>
        <p:grpSpPr bwMode="auto">
          <a:xfrm>
            <a:off x="5486400" y="2362200"/>
            <a:ext cx="2705100" cy="915988"/>
            <a:chOff x="3456" y="1488"/>
            <a:chExt cx="1704" cy="577"/>
          </a:xfrm>
        </p:grpSpPr>
        <p:sp>
          <p:nvSpPr>
            <p:cNvPr id="47143" name="Text Box 39"/>
            <p:cNvSpPr txBox="1">
              <a:spLocks noChangeArrowheads="1"/>
            </p:cNvSpPr>
            <p:nvPr/>
          </p:nvSpPr>
          <p:spPr bwMode="auto">
            <a:xfrm>
              <a:off x="4220" y="1488"/>
              <a:ext cx="940" cy="577"/>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altLang="zh-CN" sz="1800">
                  <a:latin typeface="Arial" pitchFamily="34" charset="0"/>
                </a:rPr>
                <a:t>Partition</a:t>
              </a:r>
            </a:p>
            <a:p>
              <a:pPr algn="ctr" eaLnBrk="1" hangingPunct="1">
                <a:spcBef>
                  <a:spcPct val="0"/>
                </a:spcBef>
                <a:buClrTx/>
                <a:buSzTx/>
                <a:buFontTx/>
                <a:buNone/>
              </a:pPr>
              <a:r>
                <a:rPr lang="en-US" altLang="zh-CN" sz="1800">
                  <a:latin typeface="Arial" pitchFamily="34" charset="0"/>
                </a:rPr>
                <a:t>Resizing</a:t>
              </a:r>
            </a:p>
            <a:p>
              <a:pPr algn="ctr" eaLnBrk="1" hangingPunct="1">
                <a:spcBef>
                  <a:spcPct val="0"/>
                </a:spcBef>
                <a:buClrTx/>
                <a:buSzTx/>
                <a:buFontTx/>
                <a:buNone/>
              </a:pPr>
              <a:r>
                <a:rPr lang="en-US" altLang="zh-CN" sz="1800">
                  <a:latin typeface="Arial" pitchFamily="34" charset="0"/>
                </a:rPr>
                <a:t>Callback API</a:t>
              </a:r>
            </a:p>
          </p:txBody>
        </p:sp>
        <p:sp>
          <p:nvSpPr>
            <p:cNvPr id="47144" name="Line 40"/>
            <p:cNvSpPr>
              <a:spLocks noChangeShapeType="1"/>
            </p:cNvSpPr>
            <p:nvPr/>
          </p:nvSpPr>
          <p:spPr bwMode="auto">
            <a:xfrm flipV="1">
              <a:off x="4176" y="1584"/>
              <a:ext cx="0" cy="432"/>
            </a:xfrm>
            <a:prstGeom prst="line">
              <a:avLst/>
            </a:prstGeom>
            <a:noFill/>
            <a:ln w="76200">
              <a:solidFill>
                <a:srgbClr val="0000CC"/>
              </a:solidFill>
              <a:round/>
              <a:headEnd/>
              <a:tailEnd type="triangle" w="med" len="med"/>
            </a:ln>
          </p:spPr>
          <p:txBody>
            <a:bodyPr/>
            <a:lstStyle/>
            <a:p>
              <a:endParaRPr lang="zh-CN" altLang="en-US"/>
            </a:p>
          </p:txBody>
        </p:sp>
        <p:sp>
          <p:nvSpPr>
            <p:cNvPr id="47145" name="Line 41"/>
            <p:cNvSpPr>
              <a:spLocks noChangeShapeType="1"/>
            </p:cNvSpPr>
            <p:nvPr/>
          </p:nvSpPr>
          <p:spPr bwMode="auto">
            <a:xfrm flipV="1">
              <a:off x="3456" y="1584"/>
              <a:ext cx="0" cy="432"/>
            </a:xfrm>
            <a:prstGeom prst="line">
              <a:avLst/>
            </a:prstGeom>
            <a:noFill/>
            <a:ln w="76200">
              <a:solidFill>
                <a:srgbClr val="0000CC"/>
              </a:solidFill>
              <a:round/>
              <a:headEnd type="triangle" w="med" len="med"/>
              <a:tailEnd/>
            </a:ln>
          </p:spPr>
          <p:txBody>
            <a:bodyPr/>
            <a:lstStyle/>
            <a:p>
              <a:endParaRPr lang="zh-CN" altLang="en-US"/>
            </a:p>
          </p:txBody>
        </p:sp>
        <p:sp>
          <p:nvSpPr>
            <p:cNvPr id="47146" name="Text Box 42"/>
            <p:cNvSpPr txBox="1">
              <a:spLocks noChangeArrowheads="1"/>
            </p:cNvSpPr>
            <p:nvPr/>
          </p:nvSpPr>
          <p:spPr bwMode="auto">
            <a:xfrm>
              <a:off x="3532" y="1536"/>
              <a:ext cx="492" cy="404"/>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altLang="zh-CN" sz="1800">
                  <a:latin typeface="Arial" pitchFamily="34" charset="0"/>
                </a:rPr>
                <a:t>Res.</a:t>
              </a:r>
            </a:p>
            <a:p>
              <a:pPr algn="ctr" eaLnBrk="1" hangingPunct="1">
                <a:spcBef>
                  <a:spcPct val="0"/>
                </a:spcBef>
                <a:buClrTx/>
                <a:buSzTx/>
                <a:buFontTx/>
                <a:buNone/>
              </a:pPr>
              <a:r>
                <a:rPr lang="en-US" altLang="zh-CN" sz="1800">
                  <a:latin typeface="Arial" pitchFamily="34" charset="0"/>
                </a:rPr>
                <a:t>Reqs.</a:t>
              </a: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1E2F40-4452-5E42-ADDE-AC114AFD9781}" type="datetime1">
              <a:rPr lang="en-US" smtClean="0"/>
              <a:pPr/>
              <a:t>5/30/2012</a:t>
            </a:fld>
            <a:endParaRPr lang="en-US"/>
          </a:p>
        </p:txBody>
      </p:sp>
      <p:sp>
        <p:nvSpPr>
          <p:cNvPr id="3" name="页脚占位符 2"/>
          <p:cNvSpPr>
            <a:spLocks noGrp="1"/>
          </p:cNvSpPr>
          <p:nvPr>
            <p:ph type="ftr" sz="quarter" idx="11"/>
          </p:nvPr>
        </p:nvSpPr>
        <p:spPr/>
        <p:txBody>
          <a:bodyPr/>
          <a:lstStyle/>
          <a:p>
            <a:r>
              <a:rPr lang="en-US" smtClean="0"/>
              <a:t>Spring 2011 -- Lecture #11</a:t>
            </a:r>
            <a:endParaRPr lang="en-US"/>
          </a:p>
        </p:txBody>
      </p:sp>
      <p:sp>
        <p:nvSpPr>
          <p:cNvPr id="4" name="灯片编号占位符 3"/>
          <p:cNvSpPr>
            <a:spLocks noGrp="1"/>
          </p:cNvSpPr>
          <p:nvPr>
            <p:ph type="sldNum" sz="quarter" idx="12"/>
          </p:nvPr>
        </p:nvSpPr>
        <p:spPr/>
        <p:txBody>
          <a:bodyPr/>
          <a:lstStyle/>
          <a:p>
            <a:fld id="{3CC63E4C-4642-794D-A2FD-70F6B81535F5}" type="slidenum">
              <a:rPr lang="en-US" smtClean="0"/>
              <a:pPr/>
              <a:t>21</a:t>
            </a:fld>
            <a:endParaRPr lang="en-US"/>
          </a:p>
        </p:txBody>
      </p:sp>
      <p:pic>
        <p:nvPicPr>
          <p:cNvPr id="32770" name="Picture 2"/>
          <p:cNvPicPr>
            <a:picLocks noChangeAspect="1" noChangeArrowheads="1"/>
          </p:cNvPicPr>
          <p:nvPr/>
        </p:nvPicPr>
        <p:blipFill>
          <a:blip r:embed="rId2"/>
          <a:srcRect/>
          <a:stretch>
            <a:fillRect/>
          </a:stretch>
        </p:blipFill>
        <p:spPr bwMode="auto">
          <a:xfrm>
            <a:off x="254247" y="1363682"/>
            <a:ext cx="8695059" cy="4982034"/>
          </a:xfrm>
          <a:prstGeom prst="rect">
            <a:avLst/>
          </a:prstGeom>
          <a:noFill/>
          <a:ln w="9525">
            <a:noFill/>
            <a:miter lim="800000"/>
            <a:headEnd/>
            <a:tailEnd/>
          </a:ln>
          <a:effectLst/>
        </p:spPr>
      </p:pic>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rgbClr val="FF0000"/>
                </a:solidFill>
                <a:effectLst/>
                <a:uLnTx/>
                <a:uFillTx/>
                <a:latin typeface="+mj-lt"/>
                <a:ea typeface="ＭＳ Ｐゴシック" pitchFamily="34" charset="-128"/>
                <a:cs typeface="+mj-cs"/>
              </a:rPr>
              <a:t>Tessellation Architecture Example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页脚占位符 3"/>
          <p:cNvSpPr>
            <a:spLocks noGrp="1"/>
          </p:cNvSpPr>
          <p:nvPr>
            <p:ph type="ftr" sz="quarter" idx="10"/>
          </p:nvPr>
        </p:nvSpPr>
        <p:spPr>
          <a:noFill/>
        </p:spPr>
        <p:txBody>
          <a:bodyPr/>
          <a:lstStyle/>
          <a:p>
            <a:r>
              <a:rPr lang="en-US" altLang="zh-CN"/>
              <a:t>Tessellation OS</a:t>
            </a:r>
          </a:p>
        </p:txBody>
      </p:sp>
      <p:sp>
        <p:nvSpPr>
          <p:cNvPr id="35843" name="灯片编号占位符 4"/>
          <p:cNvSpPr>
            <a:spLocks noGrp="1"/>
          </p:cNvSpPr>
          <p:nvPr>
            <p:ph type="sldNum" sz="quarter" idx="11"/>
          </p:nvPr>
        </p:nvSpPr>
        <p:spPr>
          <a:noFill/>
        </p:spPr>
        <p:txBody>
          <a:bodyPr/>
          <a:lstStyle/>
          <a:p>
            <a:r>
              <a:rPr lang="en-US" altLang="zh-CN"/>
              <a:t>Tessellation: </a:t>
            </a:r>
            <a:fld id="{6EA1EC1E-453F-42A8-9A1F-BA02280713C3}" type="slidenum">
              <a:rPr lang="en-US" altLang="zh-CN"/>
              <a:pPr/>
              <a:t>22</a:t>
            </a:fld>
            <a:endParaRPr lang="en-US" altLang="zh-CN"/>
          </a:p>
        </p:txBody>
      </p:sp>
      <p:sp>
        <p:nvSpPr>
          <p:cNvPr id="35844" name="日期占位符 5"/>
          <p:cNvSpPr>
            <a:spLocks noGrp="1"/>
          </p:cNvSpPr>
          <p:nvPr>
            <p:ph type="dt" sz="quarter" idx="12"/>
          </p:nvPr>
        </p:nvSpPr>
        <p:spPr>
          <a:noFill/>
        </p:spPr>
        <p:txBody>
          <a:bodyPr/>
          <a:lstStyle/>
          <a:p>
            <a:r>
              <a:rPr lang="en-US" altLang="zh-CN"/>
              <a:t>November 12th, 2009</a:t>
            </a:r>
          </a:p>
        </p:txBody>
      </p:sp>
      <p:sp>
        <p:nvSpPr>
          <p:cNvPr id="35845" name="Rectangle 2"/>
          <p:cNvSpPr>
            <a:spLocks noGrp="1" noChangeArrowheads="1"/>
          </p:cNvSpPr>
          <p:nvPr>
            <p:ph type="title"/>
          </p:nvPr>
        </p:nvSpPr>
        <p:spPr>
          <a:xfrm>
            <a:off x="1046163" y="268288"/>
            <a:ext cx="7404100" cy="746125"/>
          </a:xfrm>
        </p:spPr>
        <p:txBody>
          <a:bodyPr>
            <a:normAutofit fontScale="90000"/>
          </a:bodyPr>
          <a:lstStyle/>
          <a:p>
            <a:r>
              <a:rPr lang="en-US" altLang="zh-CN" smtClean="0">
                <a:ea typeface="ＭＳ Ｐゴシック" pitchFamily="34" charset="-128"/>
              </a:rPr>
              <a:t>Tessellation: The Exploded OS</a:t>
            </a:r>
          </a:p>
        </p:txBody>
      </p:sp>
      <p:sp>
        <p:nvSpPr>
          <p:cNvPr id="200707" name="Rectangle 3"/>
          <p:cNvSpPr>
            <a:spLocks noGrp="1" noChangeArrowheads="1"/>
          </p:cNvSpPr>
          <p:nvPr>
            <p:ph type="body" idx="1"/>
          </p:nvPr>
        </p:nvSpPr>
        <p:spPr>
          <a:xfrm>
            <a:off x="5588000" y="889000"/>
            <a:ext cx="3502025" cy="5783263"/>
          </a:xfrm>
        </p:spPr>
        <p:txBody>
          <a:bodyPr/>
          <a:lstStyle/>
          <a:p>
            <a:pPr>
              <a:lnSpc>
                <a:spcPct val="75000"/>
              </a:lnSpc>
            </a:pPr>
            <a:r>
              <a:rPr lang="en-US" altLang="zh-CN" sz="2000" smtClean="0">
                <a:ea typeface="ＭＳ Ｐゴシック" pitchFamily="34" charset="-128"/>
              </a:rPr>
              <a:t>Normal Components split into pieces</a:t>
            </a:r>
          </a:p>
          <a:p>
            <a:pPr lvl="1">
              <a:lnSpc>
                <a:spcPct val="75000"/>
              </a:lnSpc>
            </a:pPr>
            <a:r>
              <a:rPr lang="en-US" altLang="zh-CN" sz="1800" smtClean="0">
                <a:ea typeface="ＭＳ Ｐゴシック" pitchFamily="34" charset="-128"/>
              </a:rPr>
              <a:t>Device drivers (Security/Reliability)</a:t>
            </a:r>
          </a:p>
          <a:p>
            <a:pPr lvl="1">
              <a:lnSpc>
                <a:spcPct val="75000"/>
              </a:lnSpc>
            </a:pPr>
            <a:r>
              <a:rPr lang="en-US" altLang="zh-CN" sz="1800" smtClean="0">
                <a:ea typeface="ＭＳ Ｐゴシック" pitchFamily="34" charset="-128"/>
              </a:rPr>
              <a:t>Network Services (Performance)</a:t>
            </a:r>
          </a:p>
          <a:p>
            <a:pPr lvl="2">
              <a:lnSpc>
                <a:spcPct val="75000"/>
              </a:lnSpc>
            </a:pPr>
            <a:r>
              <a:rPr lang="en-US" altLang="zh-CN" sz="1600" smtClean="0">
                <a:ea typeface="ＭＳ Ｐゴシック" pitchFamily="34" charset="-128"/>
              </a:rPr>
              <a:t>TCP/IP stack</a:t>
            </a:r>
          </a:p>
          <a:p>
            <a:pPr lvl="2">
              <a:lnSpc>
                <a:spcPct val="75000"/>
              </a:lnSpc>
            </a:pPr>
            <a:r>
              <a:rPr lang="en-US" altLang="zh-CN" sz="1600" smtClean="0">
                <a:ea typeface="ＭＳ Ｐゴシック" pitchFamily="34" charset="-128"/>
              </a:rPr>
              <a:t>Firewall</a:t>
            </a:r>
          </a:p>
          <a:p>
            <a:pPr lvl="2">
              <a:lnSpc>
                <a:spcPct val="75000"/>
              </a:lnSpc>
            </a:pPr>
            <a:r>
              <a:rPr lang="en-US" altLang="zh-CN" sz="1600" smtClean="0">
                <a:ea typeface="ＭＳ Ｐゴシック" pitchFamily="34" charset="-128"/>
              </a:rPr>
              <a:t>Virus Checking</a:t>
            </a:r>
          </a:p>
          <a:p>
            <a:pPr lvl="2">
              <a:lnSpc>
                <a:spcPct val="75000"/>
              </a:lnSpc>
            </a:pPr>
            <a:r>
              <a:rPr lang="en-US" altLang="zh-CN" sz="1600" smtClean="0">
                <a:ea typeface="ＭＳ Ｐゴシック" pitchFamily="34" charset="-128"/>
              </a:rPr>
              <a:t>Intrusion Detection</a:t>
            </a:r>
          </a:p>
          <a:p>
            <a:pPr lvl="1">
              <a:lnSpc>
                <a:spcPct val="75000"/>
              </a:lnSpc>
            </a:pPr>
            <a:r>
              <a:rPr lang="en-US" altLang="zh-CN" sz="1800" smtClean="0">
                <a:ea typeface="ＭＳ Ｐゴシック" pitchFamily="34" charset="-128"/>
              </a:rPr>
              <a:t>Persistent Storage (Performance, Security, Reliability)</a:t>
            </a:r>
          </a:p>
          <a:p>
            <a:pPr lvl="1">
              <a:lnSpc>
                <a:spcPct val="75000"/>
              </a:lnSpc>
            </a:pPr>
            <a:r>
              <a:rPr lang="en-US" altLang="zh-CN" sz="1800" smtClean="0">
                <a:ea typeface="ＭＳ Ｐゴシック" pitchFamily="34" charset="-128"/>
              </a:rPr>
              <a:t>Monitoring services</a:t>
            </a:r>
          </a:p>
          <a:p>
            <a:pPr lvl="2">
              <a:lnSpc>
                <a:spcPct val="75000"/>
              </a:lnSpc>
            </a:pPr>
            <a:r>
              <a:rPr lang="en-US" altLang="zh-CN" sz="1600" smtClean="0">
                <a:ea typeface="ＭＳ Ｐゴシック" pitchFamily="34" charset="-128"/>
              </a:rPr>
              <a:t>Performance counters</a:t>
            </a:r>
          </a:p>
          <a:p>
            <a:pPr lvl="2">
              <a:lnSpc>
                <a:spcPct val="75000"/>
              </a:lnSpc>
            </a:pPr>
            <a:r>
              <a:rPr lang="en-US" altLang="zh-CN" sz="1600" smtClean="0">
                <a:ea typeface="ＭＳ Ｐゴシック" pitchFamily="34" charset="-128"/>
              </a:rPr>
              <a:t>Introspection</a:t>
            </a:r>
          </a:p>
          <a:p>
            <a:pPr lvl="1">
              <a:lnSpc>
                <a:spcPct val="75000"/>
              </a:lnSpc>
            </a:pPr>
            <a:r>
              <a:rPr lang="en-US" altLang="zh-CN" sz="1800" smtClean="0">
                <a:ea typeface="ＭＳ Ｐゴシック" pitchFamily="34" charset="-128"/>
              </a:rPr>
              <a:t>Identity/Environment services (Security)</a:t>
            </a:r>
          </a:p>
          <a:p>
            <a:pPr lvl="2">
              <a:lnSpc>
                <a:spcPct val="75000"/>
              </a:lnSpc>
            </a:pPr>
            <a:r>
              <a:rPr lang="en-US" altLang="zh-CN" sz="1600" smtClean="0">
                <a:ea typeface="ＭＳ Ｐゴシック" pitchFamily="34" charset="-128"/>
              </a:rPr>
              <a:t>Biometric, GPS, </a:t>
            </a:r>
            <a:br>
              <a:rPr lang="en-US" altLang="zh-CN" sz="1600" smtClean="0">
                <a:ea typeface="ＭＳ Ｐゴシック" pitchFamily="34" charset="-128"/>
              </a:rPr>
            </a:br>
            <a:r>
              <a:rPr lang="en-US" altLang="zh-CN" sz="1600" smtClean="0">
                <a:ea typeface="ＭＳ Ｐゴシック" pitchFamily="34" charset="-128"/>
              </a:rPr>
              <a:t>Possession Tracking</a:t>
            </a:r>
          </a:p>
          <a:p>
            <a:pPr>
              <a:lnSpc>
                <a:spcPct val="75000"/>
              </a:lnSpc>
            </a:pPr>
            <a:r>
              <a:rPr lang="en-US" altLang="zh-CN" sz="2000" smtClean="0">
                <a:ea typeface="ＭＳ Ｐゴシック" pitchFamily="34" charset="-128"/>
              </a:rPr>
              <a:t>Applications Given </a:t>
            </a:r>
            <a:br>
              <a:rPr lang="en-US" altLang="zh-CN" sz="2000" smtClean="0">
                <a:ea typeface="ＭＳ Ｐゴシック" pitchFamily="34" charset="-128"/>
              </a:rPr>
            </a:br>
            <a:r>
              <a:rPr lang="en-US" altLang="zh-CN" sz="2000" smtClean="0">
                <a:ea typeface="ＭＳ Ｐゴシック" pitchFamily="34" charset="-128"/>
              </a:rPr>
              <a:t>Larger Partitions</a:t>
            </a:r>
          </a:p>
          <a:p>
            <a:pPr lvl="1">
              <a:lnSpc>
                <a:spcPct val="75000"/>
              </a:lnSpc>
            </a:pPr>
            <a:r>
              <a:rPr lang="en-US" altLang="zh-CN" sz="1800" smtClean="0">
                <a:ea typeface="ＭＳ Ｐゴシック" pitchFamily="34" charset="-128"/>
              </a:rPr>
              <a:t>Freedom to use resources arbitrarily</a:t>
            </a:r>
          </a:p>
        </p:txBody>
      </p:sp>
      <p:pic>
        <p:nvPicPr>
          <p:cNvPr id="35847"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843463" y="3587750"/>
            <a:ext cx="1095375" cy="1411288"/>
          </a:xfrm>
          <a:prstGeom prst="rect">
            <a:avLst/>
          </a:prstGeom>
          <a:noFill/>
          <a:ln w="9525">
            <a:noFill/>
            <a:miter lim="800000"/>
            <a:headEnd/>
            <a:tailEnd/>
          </a:ln>
        </p:spPr>
      </p:pic>
      <p:pic>
        <p:nvPicPr>
          <p:cNvPr id="35848" name="Picture 5"/>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4816475" y="2589213"/>
            <a:ext cx="1044575" cy="971550"/>
          </a:xfrm>
          <a:prstGeom prst="rect">
            <a:avLst/>
          </a:prstGeom>
          <a:noFill/>
          <a:ln w="9525">
            <a:noFill/>
            <a:miter lim="800000"/>
            <a:headEnd/>
            <a:tailEnd/>
          </a:ln>
        </p:spPr>
      </p:pic>
      <p:pic>
        <p:nvPicPr>
          <p:cNvPr id="35849"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rot="11471804" flipV="1">
            <a:off x="4019550" y="1584325"/>
            <a:ext cx="1476375" cy="1092200"/>
          </a:xfrm>
          <a:prstGeom prst="rect">
            <a:avLst/>
          </a:prstGeom>
          <a:noFill/>
          <a:ln w="9525">
            <a:noFill/>
            <a:miter lim="800000"/>
            <a:headEnd/>
            <a:tailEnd/>
          </a:ln>
        </p:spPr>
      </p:pic>
      <p:grpSp>
        <p:nvGrpSpPr>
          <p:cNvPr id="2" name="Group 7"/>
          <p:cNvGrpSpPr>
            <a:grpSpLocks/>
          </p:cNvGrpSpPr>
          <p:nvPr/>
        </p:nvGrpSpPr>
        <p:grpSpPr bwMode="auto">
          <a:xfrm>
            <a:off x="215900" y="1244600"/>
            <a:ext cx="4117975" cy="4210050"/>
            <a:chOff x="136" y="864"/>
            <a:chExt cx="2594" cy="2652"/>
          </a:xfrm>
        </p:grpSpPr>
        <p:grpSp>
          <p:nvGrpSpPr>
            <p:cNvPr id="3" name="Group 8"/>
            <p:cNvGrpSpPr>
              <a:grpSpLocks/>
            </p:cNvGrpSpPr>
            <p:nvPr/>
          </p:nvGrpSpPr>
          <p:grpSpPr bwMode="auto">
            <a:xfrm rot="-5400000">
              <a:off x="263" y="1027"/>
              <a:ext cx="2337" cy="2345"/>
              <a:chOff x="1392" y="1968"/>
              <a:chExt cx="1872" cy="1872"/>
            </a:xfrm>
          </p:grpSpPr>
          <p:grpSp>
            <p:nvGrpSpPr>
              <p:cNvPr id="4" name="Group 9"/>
              <p:cNvGrpSpPr>
                <a:grpSpLocks/>
              </p:cNvGrpSpPr>
              <p:nvPr/>
            </p:nvGrpSpPr>
            <p:grpSpPr bwMode="auto">
              <a:xfrm>
                <a:off x="1392" y="1968"/>
                <a:ext cx="1872" cy="192"/>
                <a:chOff x="1200" y="1728"/>
                <a:chExt cx="1872" cy="192"/>
              </a:xfrm>
            </p:grpSpPr>
            <p:sp>
              <p:nvSpPr>
                <p:cNvPr id="36009" name="Oval 1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10" name="Oval 1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11" name="Oval 1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12" name="Oval 1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13" name="Oval 1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14" name="Oval 1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15" name="Oval 1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16" name="Oval 1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5" name="Group 18"/>
              <p:cNvGrpSpPr>
                <a:grpSpLocks/>
              </p:cNvGrpSpPr>
              <p:nvPr/>
            </p:nvGrpSpPr>
            <p:grpSpPr bwMode="auto">
              <a:xfrm>
                <a:off x="1392" y="3648"/>
                <a:ext cx="1872" cy="192"/>
                <a:chOff x="1200" y="1728"/>
                <a:chExt cx="1872" cy="192"/>
              </a:xfrm>
            </p:grpSpPr>
            <p:sp>
              <p:nvSpPr>
                <p:cNvPr id="36001" name="Oval 1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02" name="Oval 2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03" name="Oval 2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04" name="Oval 2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05" name="Oval 2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06" name="Oval 2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07" name="Oval 2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08" name="Oval 2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6" name="Group 27"/>
              <p:cNvGrpSpPr>
                <a:grpSpLocks/>
              </p:cNvGrpSpPr>
              <p:nvPr/>
            </p:nvGrpSpPr>
            <p:grpSpPr bwMode="auto">
              <a:xfrm>
                <a:off x="1392" y="2208"/>
                <a:ext cx="1872" cy="192"/>
                <a:chOff x="1200" y="1728"/>
                <a:chExt cx="1872" cy="192"/>
              </a:xfrm>
            </p:grpSpPr>
            <p:sp>
              <p:nvSpPr>
                <p:cNvPr id="35993" name="Oval 2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94" name="Oval 2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95" name="Oval 3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96" name="Oval 3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97" name="Oval 3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98" name="Oval 3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99" name="Oval 3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6000" name="Oval 3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7" name="Group 36"/>
              <p:cNvGrpSpPr>
                <a:grpSpLocks/>
              </p:cNvGrpSpPr>
              <p:nvPr/>
            </p:nvGrpSpPr>
            <p:grpSpPr bwMode="auto">
              <a:xfrm>
                <a:off x="1392" y="3408"/>
                <a:ext cx="1872" cy="192"/>
                <a:chOff x="1200" y="1728"/>
                <a:chExt cx="1872" cy="192"/>
              </a:xfrm>
            </p:grpSpPr>
            <p:sp>
              <p:nvSpPr>
                <p:cNvPr id="35985" name="Oval 37"/>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86" name="Oval 38"/>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87" name="Oval 39"/>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88" name="Oval 40"/>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89" name="Oval 41"/>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90" name="Oval 42"/>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91" name="Oval 43"/>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92" name="Oval 44"/>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8" name="Group 45"/>
              <p:cNvGrpSpPr>
                <a:grpSpLocks/>
              </p:cNvGrpSpPr>
              <p:nvPr/>
            </p:nvGrpSpPr>
            <p:grpSpPr bwMode="auto">
              <a:xfrm>
                <a:off x="1392" y="3168"/>
                <a:ext cx="1872" cy="192"/>
                <a:chOff x="1200" y="1728"/>
                <a:chExt cx="1872" cy="192"/>
              </a:xfrm>
            </p:grpSpPr>
            <p:sp>
              <p:nvSpPr>
                <p:cNvPr id="35977" name="Oval 4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78" name="Oval 4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79" name="Oval 4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80" name="Oval 4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81" name="Oval 5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82" name="Oval 5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83" name="Oval 5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84" name="Oval 5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9" name="Group 54"/>
              <p:cNvGrpSpPr>
                <a:grpSpLocks/>
              </p:cNvGrpSpPr>
              <p:nvPr/>
            </p:nvGrpSpPr>
            <p:grpSpPr bwMode="auto">
              <a:xfrm>
                <a:off x="1392" y="2928"/>
                <a:ext cx="1872" cy="192"/>
                <a:chOff x="1200" y="1728"/>
                <a:chExt cx="1872" cy="192"/>
              </a:xfrm>
            </p:grpSpPr>
            <p:sp>
              <p:nvSpPr>
                <p:cNvPr id="35969" name="Oval 5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70" name="Oval 5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71" name="Oval 5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72" name="Oval 5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73" name="Oval 5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74" name="Oval 6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75" name="Oval 6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76" name="Oval 6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0" name="Group 63"/>
              <p:cNvGrpSpPr>
                <a:grpSpLocks/>
              </p:cNvGrpSpPr>
              <p:nvPr/>
            </p:nvGrpSpPr>
            <p:grpSpPr bwMode="auto">
              <a:xfrm>
                <a:off x="1392" y="2448"/>
                <a:ext cx="1872" cy="192"/>
                <a:chOff x="1200" y="1728"/>
                <a:chExt cx="1872" cy="192"/>
              </a:xfrm>
            </p:grpSpPr>
            <p:sp>
              <p:nvSpPr>
                <p:cNvPr id="35961" name="Oval 6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62" name="Oval 6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63" name="Oval 6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64" name="Oval 6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65" name="Oval 6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66" name="Oval 6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67" name="Oval 7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68" name="Oval 7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1" name="Group 72"/>
              <p:cNvGrpSpPr>
                <a:grpSpLocks/>
              </p:cNvGrpSpPr>
              <p:nvPr/>
            </p:nvGrpSpPr>
            <p:grpSpPr bwMode="auto">
              <a:xfrm>
                <a:off x="1392" y="2688"/>
                <a:ext cx="1872" cy="192"/>
                <a:chOff x="1200" y="1728"/>
                <a:chExt cx="1872" cy="192"/>
              </a:xfrm>
            </p:grpSpPr>
            <p:sp>
              <p:nvSpPr>
                <p:cNvPr id="35953" name="Oval 73"/>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54" name="Oval 74"/>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55" name="Oval 75"/>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56" name="Oval 76"/>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57" name="Oval 77"/>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58" name="Oval 78"/>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59" name="Oval 79"/>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35960" name="Oval 80"/>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sp>
          <p:nvSpPr>
            <p:cNvPr id="35862" name="AutoShape 81"/>
            <p:cNvSpPr>
              <a:spLocks noChangeArrowheads="1"/>
            </p:cNvSpPr>
            <p:nvPr/>
          </p:nvSpPr>
          <p:spPr bwMode="auto">
            <a:xfrm rot="-5400000">
              <a:off x="107" y="893"/>
              <a:ext cx="2652" cy="2594"/>
            </a:xfrm>
            <a:prstGeom prst="roundRect">
              <a:avLst>
                <a:gd name="adj" fmla="val 16667"/>
              </a:avLst>
            </a:prstGeom>
            <a:solidFill>
              <a:srgbClr val="66FF99"/>
            </a:solidFill>
            <a:ln w="28575">
              <a:solidFill>
                <a:schemeClr val="tx1"/>
              </a:solidFill>
              <a:round/>
              <a:headEnd/>
              <a:tailEnd/>
            </a:ln>
          </p:spPr>
          <p:txBody>
            <a:bodyPr wrap="none" anchor="ctr"/>
            <a:lstStyle/>
            <a:p>
              <a:endParaRPr lang="zh-CN" altLang="en-US"/>
            </a:p>
          </p:txBody>
        </p:sp>
        <p:grpSp>
          <p:nvGrpSpPr>
            <p:cNvPr id="12" name="Group 82"/>
            <p:cNvGrpSpPr>
              <a:grpSpLocks/>
            </p:cNvGrpSpPr>
            <p:nvPr/>
          </p:nvGrpSpPr>
          <p:grpSpPr bwMode="auto">
            <a:xfrm rot="-5400000">
              <a:off x="263" y="1027"/>
              <a:ext cx="2337" cy="2345"/>
              <a:chOff x="1392" y="1968"/>
              <a:chExt cx="1872" cy="1872"/>
            </a:xfrm>
          </p:grpSpPr>
          <p:grpSp>
            <p:nvGrpSpPr>
              <p:cNvPr id="13" name="Group 83"/>
              <p:cNvGrpSpPr>
                <a:grpSpLocks/>
              </p:cNvGrpSpPr>
              <p:nvPr/>
            </p:nvGrpSpPr>
            <p:grpSpPr bwMode="auto">
              <a:xfrm>
                <a:off x="1392" y="1968"/>
                <a:ext cx="1872" cy="192"/>
                <a:chOff x="1200" y="1728"/>
                <a:chExt cx="1872" cy="192"/>
              </a:xfrm>
            </p:grpSpPr>
            <p:sp>
              <p:nvSpPr>
                <p:cNvPr id="35937" name="Oval 84"/>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38" name="Oval 85"/>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39" name="Oval 86"/>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40" name="Oval 87"/>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41" name="Oval 88"/>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42" name="Oval 89"/>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43" name="Oval 90"/>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44" name="Oval 91"/>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4" name="Group 92"/>
              <p:cNvGrpSpPr>
                <a:grpSpLocks/>
              </p:cNvGrpSpPr>
              <p:nvPr/>
            </p:nvGrpSpPr>
            <p:grpSpPr bwMode="auto">
              <a:xfrm>
                <a:off x="1392" y="3648"/>
                <a:ext cx="1872" cy="192"/>
                <a:chOff x="1200" y="1728"/>
                <a:chExt cx="1872" cy="192"/>
              </a:xfrm>
            </p:grpSpPr>
            <p:sp>
              <p:nvSpPr>
                <p:cNvPr id="35929" name="Oval 93"/>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30" name="Oval 94"/>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31" name="Oval 95"/>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32" name="Oval 96"/>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33" name="Oval 97"/>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34" name="Oval 98"/>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35" name="Oval 99"/>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36" name="Oval 100"/>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5" name="Group 101"/>
              <p:cNvGrpSpPr>
                <a:grpSpLocks/>
              </p:cNvGrpSpPr>
              <p:nvPr/>
            </p:nvGrpSpPr>
            <p:grpSpPr bwMode="auto">
              <a:xfrm>
                <a:off x="1392" y="2208"/>
                <a:ext cx="1872" cy="192"/>
                <a:chOff x="1200" y="1728"/>
                <a:chExt cx="1872" cy="192"/>
              </a:xfrm>
            </p:grpSpPr>
            <p:sp>
              <p:nvSpPr>
                <p:cNvPr id="35921" name="Oval 102"/>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22" name="Oval 103"/>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23" name="Oval 104"/>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24" name="Oval 105"/>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25" name="Oval 106"/>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26" name="Oval 107"/>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27" name="Oval 108"/>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28" name="Oval 109"/>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6" name="Group 110"/>
              <p:cNvGrpSpPr>
                <a:grpSpLocks/>
              </p:cNvGrpSpPr>
              <p:nvPr/>
            </p:nvGrpSpPr>
            <p:grpSpPr bwMode="auto">
              <a:xfrm>
                <a:off x="1392" y="3408"/>
                <a:ext cx="1872" cy="192"/>
                <a:chOff x="1200" y="1728"/>
                <a:chExt cx="1872" cy="192"/>
              </a:xfrm>
            </p:grpSpPr>
            <p:sp>
              <p:nvSpPr>
                <p:cNvPr id="35913" name="Oval 111"/>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14" name="Oval 112"/>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15" name="Oval 113"/>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16" name="Oval 114"/>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17" name="Oval 115"/>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18" name="Oval 116"/>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19" name="Oval 117"/>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20" name="Oval 118"/>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7" name="Group 119"/>
              <p:cNvGrpSpPr>
                <a:grpSpLocks/>
              </p:cNvGrpSpPr>
              <p:nvPr/>
            </p:nvGrpSpPr>
            <p:grpSpPr bwMode="auto">
              <a:xfrm>
                <a:off x="1392" y="3168"/>
                <a:ext cx="1872" cy="192"/>
                <a:chOff x="1200" y="1728"/>
                <a:chExt cx="1872" cy="192"/>
              </a:xfrm>
            </p:grpSpPr>
            <p:sp>
              <p:nvSpPr>
                <p:cNvPr id="35905" name="Oval 120"/>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06" name="Oval 121"/>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07" name="Oval 122"/>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08" name="Oval 123"/>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09" name="Oval 124"/>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10" name="Oval 125"/>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11" name="Oval 126"/>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12" name="Oval 127"/>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8" name="Group 128"/>
              <p:cNvGrpSpPr>
                <a:grpSpLocks/>
              </p:cNvGrpSpPr>
              <p:nvPr/>
            </p:nvGrpSpPr>
            <p:grpSpPr bwMode="auto">
              <a:xfrm>
                <a:off x="1392" y="2928"/>
                <a:ext cx="1872" cy="192"/>
                <a:chOff x="1200" y="1728"/>
                <a:chExt cx="1872" cy="192"/>
              </a:xfrm>
            </p:grpSpPr>
            <p:sp>
              <p:nvSpPr>
                <p:cNvPr id="35897" name="Oval 129"/>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98" name="Oval 130"/>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99" name="Oval 131"/>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00" name="Oval 132"/>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01" name="Oval 133"/>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02" name="Oval 134"/>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03" name="Oval 135"/>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904" name="Oval 136"/>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 name="Group 137"/>
              <p:cNvGrpSpPr>
                <a:grpSpLocks/>
              </p:cNvGrpSpPr>
              <p:nvPr/>
            </p:nvGrpSpPr>
            <p:grpSpPr bwMode="auto">
              <a:xfrm>
                <a:off x="1392" y="2448"/>
                <a:ext cx="1872" cy="192"/>
                <a:chOff x="1200" y="1728"/>
                <a:chExt cx="1872" cy="192"/>
              </a:xfrm>
            </p:grpSpPr>
            <p:sp>
              <p:nvSpPr>
                <p:cNvPr id="35889" name="Oval 138"/>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90" name="Oval 139"/>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91" name="Oval 140"/>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92" name="Oval 141"/>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93" name="Oval 142"/>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94" name="Oval 143"/>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95" name="Oval 144"/>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96" name="Oval 145"/>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20" name="Group 146"/>
              <p:cNvGrpSpPr>
                <a:grpSpLocks/>
              </p:cNvGrpSpPr>
              <p:nvPr/>
            </p:nvGrpSpPr>
            <p:grpSpPr bwMode="auto">
              <a:xfrm>
                <a:off x="1392" y="2688"/>
                <a:ext cx="1872" cy="192"/>
                <a:chOff x="1200" y="1728"/>
                <a:chExt cx="1872" cy="192"/>
              </a:xfrm>
            </p:grpSpPr>
            <p:sp>
              <p:nvSpPr>
                <p:cNvPr id="35881" name="Oval 147"/>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82" name="Oval 148"/>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83" name="Oval 149"/>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84" name="Oval 150"/>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85" name="Oval 151"/>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86" name="Oval 152"/>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87" name="Oval 153"/>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5888" name="Oval 154"/>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sp>
          <p:nvSpPr>
            <p:cNvPr id="200859" name="AutoShape 155"/>
            <p:cNvSpPr>
              <a:spLocks noChangeArrowheads="1"/>
            </p:cNvSpPr>
            <p:nvPr/>
          </p:nvSpPr>
          <p:spPr bwMode="auto">
            <a:xfrm>
              <a:off x="2014" y="2799"/>
              <a:ext cx="625"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Device</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Drivers</a:t>
              </a:r>
            </a:p>
          </p:txBody>
        </p:sp>
        <p:sp>
          <p:nvSpPr>
            <p:cNvPr id="200860" name="AutoShape 156"/>
            <p:cNvSpPr>
              <a:spLocks noChangeArrowheads="1"/>
            </p:cNvSpPr>
            <p:nvPr/>
          </p:nvSpPr>
          <p:spPr bwMode="auto">
            <a:xfrm>
              <a:off x="2014" y="2193"/>
              <a:ext cx="625" cy="6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Video &amp;</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Window</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Drivers</a:t>
              </a:r>
            </a:p>
          </p:txBody>
        </p:sp>
        <p:sp>
          <p:nvSpPr>
            <p:cNvPr id="200861" name="AutoShape 157"/>
            <p:cNvSpPr>
              <a:spLocks noChangeArrowheads="1"/>
            </p:cNvSpPr>
            <p:nvPr/>
          </p:nvSpPr>
          <p:spPr bwMode="auto">
            <a:xfrm>
              <a:off x="2014" y="1002"/>
              <a:ext cx="625"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Firewall</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Virus</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Intrusion</a:t>
              </a:r>
            </a:p>
          </p:txBody>
        </p:sp>
        <p:sp>
          <p:nvSpPr>
            <p:cNvPr id="200862" name="AutoShape 158"/>
            <p:cNvSpPr>
              <a:spLocks noChangeArrowheads="1"/>
            </p:cNvSpPr>
            <p:nvPr/>
          </p:nvSpPr>
          <p:spPr bwMode="auto">
            <a:xfrm>
              <a:off x="2027" y="1607"/>
              <a:ext cx="626" cy="6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Monitor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Adapt</a:t>
              </a:r>
            </a:p>
          </p:txBody>
        </p:sp>
        <p:sp>
          <p:nvSpPr>
            <p:cNvPr id="200863" name="AutoShape 159"/>
            <p:cNvSpPr>
              <a:spLocks noChangeArrowheads="1"/>
            </p:cNvSpPr>
            <p:nvPr/>
          </p:nvSpPr>
          <p:spPr bwMode="auto">
            <a:xfrm>
              <a:off x="228" y="2792"/>
              <a:ext cx="903"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Persistent</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Storage &amp;</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File System</a:t>
              </a:r>
            </a:p>
          </p:txBody>
        </p:sp>
        <p:sp>
          <p:nvSpPr>
            <p:cNvPr id="200864" name="AutoShape 160"/>
            <p:cNvSpPr>
              <a:spLocks noChangeArrowheads="1"/>
            </p:cNvSpPr>
            <p:nvPr/>
          </p:nvSpPr>
          <p:spPr bwMode="auto">
            <a:xfrm>
              <a:off x="1410" y="2792"/>
              <a:ext cx="619"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HCI/</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Voice</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Rec</a:t>
              </a:r>
            </a:p>
          </p:txBody>
        </p:sp>
        <p:sp>
          <p:nvSpPr>
            <p:cNvPr id="200865" name="AutoShape 161"/>
            <p:cNvSpPr>
              <a:spLocks noChangeArrowheads="1"/>
            </p:cNvSpPr>
            <p:nvPr/>
          </p:nvSpPr>
          <p:spPr bwMode="auto">
            <a:xfrm>
              <a:off x="228" y="987"/>
              <a:ext cx="1786" cy="12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Large Compute-Bound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sp>
          <p:nvSpPr>
            <p:cNvPr id="200866" name="AutoShape 162"/>
            <p:cNvSpPr>
              <a:spLocks noChangeArrowheads="1"/>
            </p:cNvSpPr>
            <p:nvPr/>
          </p:nvSpPr>
          <p:spPr bwMode="auto">
            <a:xfrm>
              <a:off x="234" y="2189"/>
              <a:ext cx="1786" cy="60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Real-Time</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sp>
          <p:nvSpPr>
            <p:cNvPr id="200867" name="AutoShape 163"/>
            <p:cNvSpPr>
              <a:spLocks noChangeArrowheads="1"/>
            </p:cNvSpPr>
            <p:nvPr/>
          </p:nvSpPr>
          <p:spPr bwMode="auto">
            <a:xfrm>
              <a:off x="1130" y="2810"/>
              <a:ext cx="287" cy="574"/>
            </a:xfrm>
            <a:prstGeom prst="roundRect">
              <a:avLst>
                <a:gd name="adj" fmla="val 16667"/>
              </a:avLst>
            </a:prstGeom>
            <a:solidFill>
              <a:srgbClr val="66FFFF">
                <a:alpha val="53000"/>
              </a:srgbClr>
            </a:solidFill>
            <a:ln w="38100">
              <a:solidFill>
                <a:schemeClr val="tx1"/>
              </a:solidFill>
              <a:round/>
              <a:headEnd/>
              <a:tailEnd/>
            </a:ln>
            <a:effectLst/>
          </p:spPr>
          <p:txBody>
            <a:bodyPr vert="eaVert"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Identity</a:t>
              </a:r>
            </a:p>
          </p:txBody>
        </p:sp>
      </p:grpSp>
      <p:pic>
        <p:nvPicPr>
          <p:cNvPr id="35851" name="Picture 16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672013" y="5407025"/>
            <a:ext cx="1001712" cy="1068388"/>
          </a:xfrm>
          <a:prstGeom prst="rect">
            <a:avLst/>
          </a:prstGeom>
          <a:noFill/>
          <a:ln w="9525">
            <a:noFill/>
            <a:miter lim="800000"/>
            <a:headEnd/>
            <a:tailEnd/>
          </a:ln>
        </p:spPr>
      </p:pic>
      <p:sp>
        <p:nvSpPr>
          <p:cNvPr id="35852" name="AutoShape 165"/>
          <p:cNvSpPr>
            <a:spLocks noChangeArrowheads="1"/>
          </p:cNvSpPr>
          <p:nvPr/>
        </p:nvSpPr>
        <p:spPr bwMode="auto">
          <a:xfrm rot="2270075">
            <a:off x="4175125" y="5081588"/>
            <a:ext cx="604838" cy="404812"/>
          </a:xfrm>
          <a:prstGeom prst="leftRightArrow">
            <a:avLst>
              <a:gd name="adj1" fmla="val 50000"/>
              <a:gd name="adj2" fmla="val 29882"/>
            </a:avLst>
          </a:prstGeom>
          <a:solidFill>
            <a:schemeClr val="accent1"/>
          </a:solidFill>
          <a:ln w="9525">
            <a:solidFill>
              <a:schemeClr val="tx1"/>
            </a:solidFill>
            <a:miter lim="800000"/>
            <a:headEnd/>
            <a:tailEnd/>
          </a:ln>
        </p:spPr>
        <p:txBody>
          <a:bodyPr wrap="none" anchor="ctr"/>
          <a:lstStyle/>
          <a:p>
            <a:endParaRPr lang="zh-CN" altLang="en-US"/>
          </a:p>
        </p:txBody>
      </p:sp>
      <p:sp>
        <p:nvSpPr>
          <p:cNvPr id="35853" name="AutoShape 166"/>
          <p:cNvSpPr>
            <a:spLocks noChangeArrowheads="1"/>
          </p:cNvSpPr>
          <p:nvPr/>
        </p:nvSpPr>
        <p:spPr bwMode="auto">
          <a:xfrm>
            <a:off x="4259263" y="3709988"/>
            <a:ext cx="604837" cy="403225"/>
          </a:xfrm>
          <a:prstGeom prst="leftRight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zh-CN" altLang="en-US"/>
          </a:p>
        </p:txBody>
      </p:sp>
      <p:sp>
        <p:nvSpPr>
          <p:cNvPr id="35854" name="AutoShape 167"/>
          <p:cNvSpPr>
            <a:spLocks noChangeArrowheads="1"/>
          </p:cNvSpPr>
          <p:nvPr/>
        </p:nvSpPr>
        <p:spPr bwMode="auto">
          <a:xfrm rot="939913" flipH="1">
            <a:off x="4368800" y="1044575"/>
            <a:ext cx="1184275" cy="866775"/>
          </a:xfrm>
          <a:prstGeom prst="lightningBolt">
            <a:avLst/>
          </a:prstGeom>
          <a:solidFill>
            <a:srgbClr val="FF00FF"/>
          </a:solidFill>
          <a:ln w="9525">
            <a:solidFill>
              <a:schemeClr val="tx1"/>
            </a:solidFill>
            <a:miter lim="800000"/>
            <a:headEnd/>
            <a:tailEnd/>
          </a:ln>
        </p:spPr>
        <p:txBody>
          <a:bodyPr wrap="none" anchor="ctr"/>
          <a:lstStyle/>
          <a:p>
            <a:endParaRPr lang="zh-CN" altLang="en-US"/>
          </a:p>
        </p:txBody>
      </p:sp>
      <p:sp>
        <p:nvSpPr>
          <p:cNvPr id="35855" name="AutoShape 168"/>
          <p:cNvSpPr>
            <a:spLocks noChangeArrowheads="1"/>
          </p:cNvSpPr>
          <p:nvPr/>
        </p:nvSpPr>
        <p:spPr bwMode="auto">
          <a:xfrm rot="-949257">
            <a:off x="4217988" y="4392613"/>
            <a:ext cx="603250" cy="403225"/>
          </a:xfrm>
          <a:prstGeom prst="leftRightArrow">
            <a:avLst>
              <a:gd name="adj1" fmla="val 50000"/>
              <a:gd name="adj2" fmla="val 29921"/>
            </a:avLst>
          </a:prstGeom>
          <a:solidFill>
            <a:schemeClr val="accent1"/>
          </a:solidFill>
          <a:ln w="9525">
            <a:solidFill>
              <a:schemeClr val="tx1"/>
            </a:solidFill>
            <a:miter lim="800000"/>
            <a:headEnd/>
            <a:tailEnd/>
          </a:ln>
        </p:spPr>
        <p:txBody>
          <a:bodyPr wrap="none" anchor="ctr"/>
          <a:lstStyle/>
          <a:p>
            <a:endParaRPr lang="zh-CN" altLang="en-US"/>
          </a:p>
        </p:txBody>
      </p:sp>
      <p:pic>
        <p:nvPicPr>
          <p:cNvPr id="35856" name="Picture 16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rot="3766298">
            <a:off x="2350294" y="5310982"/>
            <a:ext cx="1244600" cy="760412"/>
          </a:xfrm>
          <a:prstGeom prst="rect">
            <a:avLst/>
          </a:prstGeom>
          <a:noFill/>
          <a:ln w="9525">
            <a:noFill/>
            <a:miter lim="800000"/>
            <a:headEnd/>
            <a:tailEnd/>
          </a:ln>
        </p:spPr>
      </p:pic>
      <p:pic>
        <p:nvPicPr>
          <p:cNvPr id="35857" name="Picture 170"/>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733550" y="5567363"/>
            <a:ext cx="660400" cy="806450"/>
          </a:xfrm>
          <a:prstGeom prst="rect">
            <a:avLst/>
          </a:prstGeom>
          <a:noFill/>
          <a:ln w="9525">
            <a:noFill/>
            <a:miter lim="800000"/>
            <a:headEnd/>
            <a:tailEnd/>
          </a:ln>
        </p:spPr>
      </p:pic>
      <p:sp>
        <p:nvSpPr>
          <p:cNvPr id="35858" name="AutoShape 171"/>
          <p:cNvSpPr>
            <a:spLocks noChangeArrowheads="1"/>
          </p:cNvSpPr>
          <p:nvPr/>
        </p:nvSpPr>
        <p:spPr bwMode="auto">
          <a:xfrm rot="-1765290">
            <a:off x="4213225" y="3201988"/>
            <a:ext cx="603250" cy="403225"/>
          </a:xfrm>
          <a:prstGeom prst="leftRightArrow">
            <a:avLst>
              <a:gd name="adj1" fmla="val 50000"/>
              <a:gd name="adj2" fmla="val 29921"/>
            </a:avLst>
          </a:prstGeom>
          <a:solidFill>
            <a:schemeClr val="accent1"/>
          </a:solidFill>
          <a:ln w="9525">
            <a:solidFill>
              <a:schemeClr val="tx1"/>
            </a:solidFill>
            <a:miter lim="800000"/>
            <a:headEnd/>
            <a:tailEnd/>
          </a:ln>
        </p:spPr>
        <p:txBody>
          <a:bodyPr wrap="none" anchor="ctr"/>
          <a:lstStyle/>
          <a:p>
            <a:endParaRPr lang="zh-CN" altLang="en-US"/>
          </a:p>
        </p:txBody>
      </p:sp>
      <p:pic>
        <p:nvPicPr>
          <p:cNvPr id="35859" name="Picture 172"/>
          <p:cNvPicPr>
            <a:picLocks noChangeAspect="1" noChangeArrowheads="1"/>
          </p:cNvPicPr>
          <p:nvPr/>
        </p:nvPicPr>
        <p:blipFill>
          <a:blip r:embed="rId8">
            <a:clrChange>
              <a:clrFrom>
                <a:srgbClr val="FDFEF9"/>
              </a:clrFrom>
              <a:clrTo>
                <a:srgbClr val="FDFEF9">
                  <a:alpha val="0"/>
                </a:srgbClr>
              </a:clrTo>
            </a:clrChange>
          </a:blip>
          <a:srcRect/>
          <a:stretch>
            <a:fillRect/>
          </a:stretch>
        </p:blipFill>
        <p:spPr bwMode="auto">
          <a:xfrm>
            <a:off x="3560763" y="5722938"/>
            <a:ext cx="695325" cy="906462"/>
          </a:xfrm>
          <a:prstGeom prst="rect">
            <a:avLst/>
          </a:prstGeom>
          <a:noFill/>
          <a:ln w="9525">
            <a:noFill/>
            <a:miter lim="800000"/>
            <a:headEnd/>
            <a:tailEnd/>
          </a:ln>
        </p:spPr>
      </p:pic>
      <p:sp>
        <p:nvSpPr>
          <p:cNvPr id="35860" name="AutoShape 173"/>
          <p:cNvSpPr>
            <a:spLocks noChangeArrowheads="1"/>
          </p:cNvSpPr>
          <p:nvPr/>
        </p:nvSpPr>
        <p:spPr bwMode="auto">
          <a:xfrm rot="4137615">
            <a:off x="3419475" y="5194301"/>
            <a:ext cx="604837" cy="404812"/>
          </a:xfrm>
          <a:prstGeom prst="leftRightArrow">
            <a:avLst>
              <a:gd name="adj1" fmla="val 50000"/>
              <a:gd name="adj2" fmla="val 29882"/>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7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07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07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07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7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070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07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070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0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0707">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0707">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070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070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页脚占位符 3"/>
          <p:cNvSpPr>
            <a:spLocks noGrp="1"/>
          </p:cNvSpPr>
          <p:nvPr>
            <p:ph type="ftr" sz="quarter" idx="10"/>
          </p:nvPr>
        </p:nvSpPr>
        <p:spPr>
          <a:noFill/>
        </p:spPr>
        <p:txBody>
          <a:bodyPr/>
          <a:lstStyle/>
          <a:p>
            <a:r>
              <a:rPr lang="en-US" altLang="zh-CN"/>
              <a:t>Tessellation OS</a:t>
            </a:r>
          </a:p>
        </p:txBody>
      </p:sp>
      <p:sp>
        <p:nvSpPr>
          <p:cNvPr id="4100" name="灯片编号占位符 4"/>
          <p:cNvSpPr>
            <a:spLocks noGrp="1"/>
          </p:cNvSpPr>
          <p:nvPr>
            <p:ph type="sldNum" sz="quarter" idx="11"/>
          </p:nvPr>
        </p:nvSpPr>
        <p:spPr>
          <a:noFill/>
        </p:spPr>
        <p:txBody>
          <a:bodyPr/>
          <a:lstStyle/>
          <a:p>
            <a:r>
              <a:rPr lang="en-US" altLang="zh-CN"/>
              <a:t>Tessellation: </a:t>
            </a:r>
            <a:fld id="{FB117F26-6D46-4F2C-9AF2-8369A9160B06}" type="slidenum">
              <a:rPr lang="en-US" altLang="zh-CN"/>
              <a:pPr/>
              <a:t>23</a:t>
            </a:fld>
            <a:endParaRPr lang="en-US" altLang="zh-CN"/>
          </a:p>
        </p:txBody>
      </p:sp>
      <p:sp>
        <p:nvSpPr>
          <p:cNvPr id="4101" name="日期占位符 5"/>
          <p:cNvSpPr>
            <a:spLocks noGrp="1"/>
          </p:cNvSpPr>
          <p:nvPr>
            <p:ph type="dt" sz="quarter" idx="12"/>
          </p:nvPr>
        </p:nvSpPr>
        <p:spPr>
          <a:noFill/>
        </p:spPr>
        <p:txBody>
          <a:bodyPr/>
          <a:lstStyle/>
          <a:p>
            <a:r>
              <a:rPr lang="en-US" altLang="zh-CN"/>
              <a:t>November 12th, 2009</a:t>
            </a:r>
          </a:p>
        </p:txBody>
      </p:sp>
      <p:graphicFrame>
        <p:nvGraphicFramePr>
          <p:cNvPr id="4098" name="Object 2"/>
          <p:cNvGraphicFramePr>
            <a:graphicFrameLocks noChangeAspect="1"/>
          </p:cNvGraphicFramePr>
          <p:nvPr/>
        </p:nvGraphicFramePr>
        <p:xfrm>
          <a:off x="6694488" y="790575"/>
          <a:ext cx="1376362" cy="1384300"/>
        </p:xfrm>
        <a:graphic>
          <a:graphicData uri="http://schemas.openxmlformats.org/presentationml/2006/ole">
            <p:oleObj spid="_x0000_s4098" name="Image" r:id="rId3" imgW="2007766" imgH="2134839" progId="">
              <p:embed/>
            </p:oleObj>
          </a:graphicData>
        </a:graphic>
      </p:graphicFrame>
      <p:sp>
        <p:nvSpPr>
          <p:cNvPr id="4102" name="Rectangle 3"/>
          <p:cNvSpPr>
            <a:spLocks noGrp="1" noChangeArrowheads="1"/>
          </p:cNvSpPr>
          <p:nvPr>
            <p:ph type="title"/>
          </p:nvPr>
        </p:nvSpPr>
        <p:spPr>
          <a:xfrm>
            <a:off x="1046163" y="268288"/>
            <a:ext cx="7404100" cy="746125"/>
          </a:xfrm>
        </p:spPr>
        <p:txBody>
          <a:bodyPr>
            <a:normAutofit fontScale="90000"/>
          </a:bodyPr>
          <a:lstStyle/>
          <a:p>
            <a:r>
              <a:rPr lang="en-US" altLang="zh-CN" smtClean="0">
                <a:ea typeface="ＭＳ Ｐゴシック" pitchFamily="34" charset="-128"/>
              </a:rPr>
              <a:t>Tessellation in Server Environment</a:t>
            </a:r>
          </a:p>
        </p:txBody>
      </p:sp>
      <p:pic>
        <p:nvPicPr>
          <p:cNvPr id="4103"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562725" y="5487988"/>
            <a:ext cx="695325" cy="906462"/>
          </a:xfrm>
          <a:prstGeom prst="rect">
            <a:avLst/>
          </a:prstGeom>
          <a:noFill/>
          <a:ln w="9525">
            <a:noFill/>
            <a:miter lim="800000"/>
            <a:headEnd/>
            <a:tailEnd/>
          </a:ln>
        </p:spPr>
      </p:pic>
      <p:pic>
        <p:nvPicPr>
          <p:cNvPr id="4104"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715125" y="5640388"/>
            <a:ext cx="695325" cy="906462"/>
          </a:xfrm>
          <a:prstGeom prst="rect">
            <a:avLst/>
          </a:prstGeom>
          <a:noFill/>
          <a:ln w="9525">
            <a:noFill/>
            <a:miter lim="800000"/>
            <a:headEnd/>
            <a:tailEnd/>
          </a:ln>
        </p:spPr>
      </p:pic>
      <p:pic>
        <p:nvPicPr>
          <p:cNvPr id="4105"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867525" y="5792788"/>
            <a:ext cx="695325" cy="906462"/>
          </a:xfrm>
          <a:prstGeom prst="rect">
            <a:avLst/>
          </a:prstGeom>
          <a:noFill/>
          <a:ln w="9525">
            <a:noFill/>
            <a:miter lim="800000"/>
            <a:headEnd/>
            <a:tailEnd/>
          </a:ln>
        </p:spPr>
      </p:pic>
      <p:pic>
        <p:nvPicPr>
          <p:cNvPr id="4106"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019925" y="5945188"/>
            <a:ext cx="695325" cy="906462"/>
          </a:xfrm>
          <a:prstGeom prst="rect">
            <a:avLst/>
          </a:prstGeom>
          <a:noFill/>
          <a:ln w="9525">
            <a:noFill/>
            <a:miter lim="800000"/>
            <a:headEnd/>
            <a:tailEnd/>
          </a:ln>
        </p:spPr>
      </p:pic>
      <p:grpSp>
        <p:nvGrpSpPr>
          <p:cNvPr id="2" name="Group 8"/>
          <p:cNvGrpSpPr>
            <a:grpSpLocks/>
          </p:cNvGrpSpPr>
          <p:nvPr/>
        </p:nvGrpSpPr>
        <p:grpSpPr bwMode="auto">
          <a:xfrm>
            <a:off x="728663" y="863600"/>
            <a:ext cx="3617912" cy="3878263"/>
            <a:chOff x="136" y="784"/>
            <a:chExt cx="2594" cy="2652"/>
          </a:xfrm>
        </p:grpSpPr>
        <p:grpSp>
          <p:nvGrpSpPr>
            <p:cNvPr id="3" name="Group 9"/>
            <p:cNvGrpSpPr>
              <a:grpSpLocks/>
            </p:cNvGrpSpPr>
            <p:nvPr/>
          </p:nvGrpSpPr>
          <p:grpSpPr bwMode="auto">
            <a:xfrm rot="-5400000">
              <a:off x="263" y="947"/>
              <a:ext cx="2337" cy="2345"/>
              <a:chOff x="1392" y="1968"/>
              <a:chExt cx="1872" cy="1872"/>
            </a:xfrm>
          </p:grpSpPr>
          <p:grpSp>
            <p:nvGrpSpPr>
              <p:cNvPr id="4" name="Group 10"/>
              <p:cNvGrpSpPr>
                <a:grpSpLocks/>
              </p:cNvGrpSpPr>
              <p:nvPr/>
            </p:nvGrpSpPr>
            <p:grpSpPr bwMode="auto">
              <a:xfrm>
                <a:off x="1392" y="1968"/>
                <a:ext cx="1872" cy="192"/>
                <a:chOff x="1200" y="1728"/>
                <a:chExt cx="1872" cy="192"/>
              </a:xfrm>
            </p:grpSpPr>
            <p:sp>
              <p:nvSpPr>
                <p:cNvPr id="4731" name="Oval 11"/>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32" name="Oval 12"/>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33" name="Oval 13"/>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34" name="Oval 14"/>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35" name="Oval 15"/>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36" name="Oval 16"/>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37" name="Oval 17"/>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38" name="Oval 18"/>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5" name="Group 19"/>
              <p:cNvGrpSpPr>
                <a:grpSpLocks/>
              </p:cNvGrpSpPr>
              <p:nvPr/>
            </p:nvGrpSpPr>
            <p:grpSpPr bwMode="auto">
              <a:xfrm>
                <a:off x="1392" y="3648"/>
                <a:ext cx="1872" cy="192"/>
                <a:chOff x="1200" y="1728"/>
                <a:chExt cx="1872" cy="192"/>
              </a:xfrm>
            </p:grpSpPr>
            <p:sp>
              <p:nvSpPr>
                <p:cNvPr id="4723" name="Oval 2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24" name="Oval 2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25" name="Oval 2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26" name="Oval 2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27" name="Oval 2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28" name="Oval 2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29" name="Oval 2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30" name="Oval 2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6" name="Group 28"/>
              <p:cNvGrpSpPr>
                <a:grpSpLocks/>
              </p:cNvGrpSpPr>
              <p:nvPr/>
            </p:nvGrpSpPr>
            <p:grpSpPr bwMode="auto">
              <a:xfrm>
                <a:off x="1392" y="2208"/>
                <a:ext cx="1872" cy="192"/>
                <a:chOff x="1200" y="1728"/>
                <a:chExt cx="1872" cy="192"/>
              </a:xfrm>
            </p:grpSpPr>
            <p:sp>
              <p:nvSpPr>
                <p:cNvPr id="4715" name="Oval 2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16" name="Oval 3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17" name="Oval 3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18" name="Oval 3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19" name="Oval 3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20" name="Oval 3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21" name="Oval 3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22" name="Oval 3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7" name="Group 37"/>
              <p:cNvGrpSpPr>
                <a:grpSpLocks/>
              </p:cNvGrpSpPr>
              <p:nvPr/>
            </p:nvGrpSpPr>
            <p:grpSpPr bwMode="auto">
              <a:xfrm>
                <a:off x="1392" y="3408"/>
                <a:ext cx="1872" cy="192"/>
                <a:chOff x="1200" y="1728"/>
                <a:chExt cx="1872" cy="192"/>
              </a:xfrm>
            </p:grpSpPr>
            <p:sp>
              <p:nvSpPr>
                <p:cNvPr id="4707" name="Oval 3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08" name="Oval 3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09" name="Oval 4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10" name="Oval 4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11" name="Oval 4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12" name="Oval 4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13" name="Oval 4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14" name="Oval 4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8" name="Group 46"/>
              <p:cNvGrpSpPr>
                <a:grpSpLocks/>
              </p:cNvGrpSpPr>
              <p:nvPr/>
            </p:nvGrpSpPr>
            <p:grpSpPr bwMode="auto">
              <a:xfrm>
                <a:off x="1392" y="3168"/>
                <a:ext cx="1872" cy="192"/>
                <a:chOff x="1200" y="1728"/>
                <a:chExt cx="1872" cy="192"/>
              </a:xfrm>
            </p:grpSpPr>
            <p:sp>
              <p:nvSpPr>
                <p:cNvPr id="4699" name="Oval 47"/>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00" name="Oval 48"/>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01" name="Oval 49"/>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02" name="Oval 50"/>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03" name="Oval 51"/>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04" name="Oval 52"/>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05" name="Oval 53"/>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706" name="Oval 54"/>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9" name="Group 55"/>
              <p:cNvGrpSpPr>
                <a:grpSpLocks/>
              </p:cNvGrpSpPr>
              <p:nvPr/>
            </p:nvGrpSpPr>
            <p:grpSpPr bwMode="auto">
              <a:xfrm>
                <a:off x="1392" y="2928"/>
                <a:ext cx="1872" cy="192"/>
                <a:chOff x="1200" y="1728"/>
                <a:chExt cx="1872" cy="192"/>
              </a:xfrm>
            </p:grpSpPr>
            <p:sp>
              <p:nvSpPr>
                <p:cNvPr id="4691" name="Oval 5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92" name="Oval 5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93" name="Oval 5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94" name="Oval 5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95" name="Oval 6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96" name="Oval 6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97" name="Oval 6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98" name="Oval 6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0" name="Group 64"/>
              <p:cNvGrpSpPr>
                <a:grpSpLocks/>
              </p:cNvGrpSpPr>
              <p:nvPr/>
            </p:nvGrpSpPr>
            <p:grpSpPr bwMode="auto">
              <a:xfrm>
                <a:off x="1392" y="2448"/>
                <a:ext cx="1872" cy="192"/>
                <a:chOff x="1200" y="1728"/>
                <a:chExt cx="1872" cy="192"/>
              </a:xfrm>
            </p:grpSpPr>
            <p:sp>
              <p:nvSpPr>
                <p:cNvPr id="4683" name="Oval 6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84" name="Oval 6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85" name="Oval 6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86" name="Oval 6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87" name="Oval 6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88" name="Oval 7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89" name="Oval 7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90" name="Oval 7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1" name="Group 73"/>
              <p:cNvGrpSpPr>
                <a:grpSpLocks/>
              </p:cNvGrpSpPr>
              <p:nvPr/>
            </p:nvGrpSpPr>
            <p:grpSpPr bwMode="auto">
              <a:xfrm>
                <a:off x="1392" y="2688"/>
                <a:ext cx="1872" cy="192"/>
                <a:chOff x="1200" y="1728"/>
                <a:chExt cx="1872" cy="192"/>
              </a:xfrm>
            </p:grpSpPr>
            <p:sp>
              <p:nvSpPr>
                <p:cNvPr id="4675" name="Oval 7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76" name="Oval 7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77" name="Oval 7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78" name="Oval 7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79" name="Oval 7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80" name="Oval 7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81" name="Oval 8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682" name="Oval 8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sp>
          <p:nvSpPr>
            <p:cNvPr id="4586" name="AutoShape 82"/>
            <p:cNvSpPr>
              <a:spLocks noChangeArrowheads="1"/>
            </p:cNvSpPr>
            <p:nvPr/>
          </p:nvSpPr>
          <p:spPr bwMode="auto">
            <a:xfrm rot="-5400000">
              <a:off x="107" y="813"/>
              <a:ext cx="2652" cy="2594"/>
            </a:xfrm>
            <a:prstGeom prst="roundRect">
              <a:avLst>
                <a:gd name="adj" fmla="val 16667"/>
              </a:avLst>
            </a:prstGeom>
            <a:solidFill>
              <a:srgbClr val="66FF99"/>
            </a:solidFill>
            <a:ln w="28575">
              <a:solidFill>
                <a:schemeClr val="tx1"/>
              </a:solidFill>
              <a:round/>
              <a:headEnd/>
              <a:tailEnd/>
            </a:ln>
          </p:spPr>
          <p:txBody>
            <a:bodyPr wrap="none" anchor="ctr"/>
            <a:lstStyle/>
            <a:p>
              <a:endParaRPr lang="zh-CN" altLang="en-US"/>
            </a:p>
          </p:txBody>
        </p:sp>
        <p:grpSp>
          <p:nvGrpSpPr>
            <p:cNvPr id="12" name="Group 83"/>
            <p:cNvGrpSpPr>
              <a:grpSpLocks/>
            </p:cNvGrpSpPr>
            <p:nvPr/>
          </p:nvGrpSpPr>
          <p:grpSpPr bwMode="auto">
            <a:xfrm rot="-5400000">
              <a:off x="263" y="947"/>
              <a:ext cx="2337" cy="2345"/>
              <a:chOff x="1392" y="1968"/>
              <a:chExt cx="1872" cy="1872"/>
            </a:xfrm>
          </p:grpSpPr>
          <p:grpSp>
            <p:nvGrpSpPr>
              <p:cNvPr id="13" name="Group 84"/>
              <p:cNvGrpSpPr>
                <a:grpSpLocks/>
              </p:cNvGrpSpPr>
              <p:nvPr/>
            </p:nvGrpSpPr>
            <p:grpSpPr bwMode="auto">
              <a:xfrm>
                <a:off x="1392" y="1968"/>
                <a:ext cx="1872" cy="192"/>
                <a:chOff x="1200" y="1728"/>
                <a:chExt cx="1872" cy="192"/>
              </a:xfrm>
            </p:grpSpPr>
            <p:sp>
              <p:nvSpPr>
                <p:cNvPr id="4659" name="Oval 85"/>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60" name="Oval 86"/>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61" name="Oval 87"/>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62" name="Oval 88"/>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63" name="Oval 89"/>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64" name="Oval 90"/>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65" name="Oval 91"/>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66" name="Oval 92"/>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4" name="Group 93"/>
              <p:cNvGrpSpPr>
                <a:grpSpLocks/>
              </p:cNvGrpSpPr>
              <p:nvPr/>
            </p:nvGrpSpPr>
            <p:grpSpPr bwMode="auto">
              <a:xfrm>
                <a:off x="1392" y="3648"/>
                <a:ext cx="1872" cy="192"/>
                <a:chOff x="1200" y="1728"/>
                <a:chExt cx="1872" cy="192"/>
              </a:xfrm>
            </p:grpSpPr>
            <p:sp>
              <p:nvSpPr>
                <p:cNvPr id="4651" name="Oval 94"/>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52" name="Oval 95"/>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53" name="Oval 96"/>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54" name="Oval 97"/>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55" name="Oval 98"/>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56" name="Oval 99"/>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57" name="Oval 100"/>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58" name="Oval 101"/>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5" name="Group 102"/>
              <p:cNvGrpSpPr>
                <a:grpSpLocks/>
              </p:cNvGrpSpPr>
              <p:nvPr/>
            </p:nvGrpSpPr>
            <p:grpSpPr bwMode="auto">
              <a:xfrm>
                <a:off x="1392" y="2208"/>
                <a:ext cx="1872" cy="192"/>
                <a:chOff x="1200" y="1728"/>
                <a:chExt cx="1872" cy="192"/>
              </a:xfrm>
            </p:grpSpPr>
            <p:sp>
              <p:nvSpPr>
                <p:cNvPr id="4643" name="Oval 103"/>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44" name="Oval 104"/>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45" name="Oval 105"/>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46" name="Oval 106"/>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47" name="Oval 107"/>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48" name="Oval 108"/>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49" name="Oval 109"/>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50" name="Oval 110"/>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6" name="Group 111"/>
              <p:cNvGrpSpPr>
                <a:grpSpLocks/>
              </p:cNvGrpSpPr>
              <p:nvPr/>
            </p:nvGrpSpPr>
            <p:grpSpPr bwMode="auto">
              <a:xfrm>
                <a:off x="1392" y="3408"/>
                <a:ext cx="1872" cy="192"/>
                <a:chOff x="1200" y="1728"/>
                <a:chExt cx="1872" cy="192"/>
              </a:xfrm>
            </p:grpSpPr>
            <p:sp>
              <p:nvSpPr>
                <p:cNvPr id="4635" name="Oval 112"/>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36" name="Oval 113"/>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37" name="Oval 114"/>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38" name="Oval 115"/>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39" name="Oval 116"/>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40" name="Oval 117"/>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41" name="Oval 118"/>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42" name="Oval 119"/>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7" name="Group 120"/>
              <p:cNvGrpSpPr>
                <a:grpSpLocks/>
              </p:cNvGrpSpPr>
              <p:nvPr/>
            </p:nvGrpSpPr>
            <p:grpSpPr bwMode="auto">
              <a:xfrm>
                <a:off x="1392" y="3168"/>
                <a:ext cx="1872" cy="192"/>
                <a:chOff x="1200" y="1728"/>
                <a:chExt cx="1872" cy="192"/>
              </a:xfrm>
            </p:grpSpPr>
            <p:sp>
              <p:nvSpPr>
                <p:cNvPr id="4627" name="Oval 121"/>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28" name="Oval 122"/>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29" name="Oval 123"/>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30" name="Oval 124"/>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31" name="Oval 125"/>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32" name="Oval 126"/>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33" name="Oval 127"/>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34" name="Oval 128"/>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8" name="Group 129"/>
              <p:cNvGrpSpPr>
                <a:grpSpLocks/>
              </p:cNvGrpSpPr>
              <p:nvPr/>
            </p:nvGrpSpPr>
            <p:grpSpPr bwMode="auto">
              <a:xfrm>
                <a:off x="1392" y="2928"/>
                <a:ext cx="1872" cy="192"/>
                <a:chOff x="1200" y="1728"/>
                <a:chExt cx="1872" cy="192"/>
              </a:xfrm>
            </p:grpSpPr>
            <p:sp>
              <p:nvSpPr>
                <p:cNvPr id="4619" name="Oval 130"/>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20" name="Oval 131"/>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21" name="Oval 132"/>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22" name="Oval 133"/>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23" name="Oval 134"/>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24" name="Oval 135"/>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25" name="Oval 136"/>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26" name="Oval 137"/>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 name="Group 138"/>
              <p:cNvGrpSpPr>
                <a:grpSpLocks/>
              </p:cNvGrpSpPr>
              <p:nvPr/>
            </p:nvGrpSpPr>
            <p:grpSpPr bwMode="auto">
              <a:xfrm>
                <a:off x="1392" y="2448"/>
                <a:ext cx="1872" cy="192"/>
                <a:chOff x="1200" y="1728"/>
                <a:chExt cx="1872" cy="192"/>
              </a:xfrm>
            </p:grpSpPr>
            <p:sp>
              <p:nvSpPr>
                <p:cNvPr id="4611" name="Oval 139"/>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2" name="Oval 140"/>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3" name="Oval 141"/>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4" name="Oval 142"/>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5" name="Oval 143"/>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6" name="Oval 144"/>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7" name="Oval 145"/>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8" name="Oval 146"/>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20" name="Group 147"/>
              <p:cNvGrpSpPr>
                <a:grpSpLocks/>
              </p:cNvGrpSpPr>
              <p:nvPr/>
            </p:nvGrpSpPr>
            <p:grpSpPr bwMode="auto">
              <a:xfrm>
                <a:off x="1392" y="2688"/>
                <a:ext cx="1872" cy="192"/>
                <a:chOff x="1200" y="1728"/>
                <a:chExt cx="1872" cy="192"/>
              </a:xfrm>
            </p:grpSpPr>
            <p:sp>
              <p:nvSpPr>
                <p:cNvPr id="4603" name="Oval 148"/>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04" name="Oval 149"/>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05" name="Oval 150"/>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06" name="Oval 151"/>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07" name="Oval 152"/>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08" name="Oval 153"/>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09" name="Oval 154"/>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10" name="Oval 155"/>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sp>
          <p:nvSpPr>
            <p:cNvPr id="195740" name="AutoShape 156"/>
            <p:cNvSpPr>
              <a:spLocks noChangeArrowheads="1"/>
            </p:cNvSpPr>
            <p:nvPr/>
          </p:nvSpPr>
          <p:spPr bwMode="auto">
            <a:xfrm>
              <a:off x="2014" y="2720"/>
              <a:ext cx="625" cy="598"/>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Disk</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I/O</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Drivers</a:t>
              </a:r>
            </a:p>
          </p:txBody>
        </p:sp>
        <p:sp>
          <p:nvSpPr>
            <p:cNvPr id="195741" name="AutoShape 157"/>
            <p:cNvSpPr>
              <a:spLocks noChangeArrowheads="1"/>
            </p:cNvSpPr>
            <p:nvPr/>
          </p:nvSpPr>
          <p:spPr bwMode="auto">
            <a:xfrm>
              <a:off x="2014" y="2113"/>
              <a:ext cx="625" cy="6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Other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Devices</a:t>
              </a:r>
            </a:p>
          </p:txBody>
        </p:sp>
        <p:sp>
          <p:nvSpPr>
            <p:cNvPr id="195742" name="AutoShape 158"/>
            <p:cNvSpPr>
              <a:spLocks noChangeArrowheads="1"/>
            </p:cNvSpPr>
            <p:nvPr/>
          </p:nvSpPr>
          <p:spPr bwMode="auto">
            <a:xfrm>
              <a:off x="2014" y="922"/>
              <a:ext cx="625"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Network</a:t>
              </a:r>
              <a:br>
                <a:rPr lang="en-US" altLang="zh-CN" sz="1800" b="1">
                  <a:effectLst>
                    <a:outerShdw blurRad="38100" dist="38100" dir="2700000" algn="tl">
                      <a:srgbClr val="FFFFFF"/>
                    </a:outerShdw>
                  </a:effectLst>
                  <a:cs typeface="Tahoma" pitchFamily="34" charset="0"/>
                </a:rPr>
              </a:br>
              <a:r>
                <a:rPr lang="en-US" altLang="zh-CN" sz="1800" b="1">
                  <a:effectLst>
                    <a:outerShdw blurRad="38100" dist="38100" dir="2700000" algn="tl">
                      <a:srgbClr val="FFFFFF"/>
                    </a:outerShdw>
                  </a:effectLst>
                  <a:cs typeface="Tahoma" pitchFamily="34" charset="0"/>
                </a:rPr>
                <a:t>QoS</a:t>
              </a:r>
            </a:p>
          </p:txBody>
        </p:sp>
        <p:sp>
          <p:nvSpPr>
            <p:cNvPr id="195743" name="AutoShape 159"/>
            <p:cNvSpPr>
              <a:spLocks noChangeArrowheads="1"/>
            </p:cNvSpPr>
            <p:nvPr/>
          </p:nvSpPr>
          <p:spPr bwMode="auto">
            <a:xfrm>
              <a:off x="2027" y="1527"/>
              <a:ext cx="626" cy="6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Monitor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Adapt</a:t>
              </a:r>
            </a:p>
          </p:txBody>
        </p:sp>
        <p:sp>
          <p:nvSpPr>
            <p:cNvPr id="195744" name="AutoShape 160"/>
            <p:cNvSpPr>
              <a:spLocks noChangeArrowheads="1"/>
            </p:cNvSpPr>
            <p:nvPr/>
          </p:nvSpPr>
          <p:spPr bwMode="auto">
            <a:xfrm>
              <a:off x="228" y="2712"/>
              <a:ext cx="1786"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Persistent Storage &amp;</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Parallel File System</a:t>
              </a:r>
            </a:p>
          </p:txBody>
        </p:sp>
        <p:sp>
          <p:nvSpPr>
            <p:cNvPr id="195745" name="AutoShape 161"/>
            <p:cNvSpPr>
              <a:spLocks noChangeArrowheads="1"/>
            </p:cNvSpPr>
            <p:nvPr/>
          </p:nvSpPr>
          <p:spPr bwMode="auto">
            <a:xfrm>
              <a:off x="228" y="907"/>
              <a:ext cx="1786" cy="1201"/>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Large Compute-Bound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sp>
          <p:nvSpPr>
            <p:cNvPr id="195746" name="AutoShape 162"/>
            <p:cNvSpPr>
              <a:spLocks noChangeArrowheads="1"/>
            </p:cNvSpPr>
            <p:nvPr/>
          </p:nvSpPr>
          <p:spPr bwMode="auto">
            <a:xfrm>
              <a:off x="234" y="2109"/>
              <a:ext cx="1786" cy="60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Large I/O-Bound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grpSp>
      <p:grpSp>
        <p:nvGrpSpPr>
          <p:cNvPr id="21" name="Group 163"/>
          <p:cNvGrpSpPr>
            <a:grpSpLocks/>
          </p:cNvGrpSpPr>
          <p:nvPr/>
        </p:nvGrpSpPr>
        <p:grpSpPr bwMode="auto">
          <a:xfrm>
            <a:off x="995363" y="1123950"/>
            <a:ext cx="3616325" cy="3876675"/>
            <a:chOff x="136" y="784"/>
            <a:chExt cx="2594" cy="2652"/>
          </a:xfrm>
        </p:grpSpPr>
        <p:grpSp>
          <p:nvGrpSpPr>
            <p:cNvPr id="22" name="Group 164"/>
            <p:cNvGrpSpPr>
              <a:grpSpLocks/>
            </p:cNvGrpSpPr>
            <p:nvPr/>
          </p:nvGrpSpPr>
          <p:grpSpPr bwMode="auto">
            <a:xfrm rot="-5400000">
              <a:off x="263" y="947"/>
              <a:ext cx="2337" cy="2345"/>
              <a:chOff x="1392" y="1968"/>
              <a:chExt cx="1872" cy="1872"/>
            </a:xfrm>
          </p:grpSpPr>
          <p:grpSp>
            <p:nvGrpSpPr>
              <p:cNvPr id="23" name="Group 165"/>
              <p:cNvGrpSpPr>
                <a:grpSpLocks/>
              </p:cNvGrpSpPr>
              <p:nvPr/>
            </p:nvGrpSpPr>
            <p:grpSpPr bwMode="auto">
              <a:xfrm>
                <a:off x="1392" y="1968"/>
                <a:ext cx="1872" cy="192"/>
                <a:chOff x="1200" y="1728"/>
                <a:chExt cx="1872" cy="192"/>
              </a:xfrm>
            </p:grpSpPr>
            <p:sp>
              <p:nvSpPr>
                <p:cNvPr id="4577" name="Oval 16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78" name="Oval 16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79" name="Oval 16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80" name="Oval 16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81" name="Oval 17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82" name="Oval 17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83" name="Oval 17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84" name="Oval 17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4" name="Group 174"/>
              <p:cNvGrpSpPr>
                <a:grpSpLocks/>
              </p:cNvGrpSpPr>
              <p:nvPr/>
            </p:nvGrpSpPr>
            <p:grpSpPr bwMode="auto">
              <a:xfrm>
                <a:off x="1392" y="3648"/>
                <a:ext cx="1872" cy="192"/>
                <a:chOff x="1200" y="1728"/>
                <a:chExt cx="1872" cy="192"/>
              </a:xfrm>
            </p:grpSpPr>
            <p:sp>
              <p:nvSpPr>
                <p:cNvPr id="4569" name="Oval 17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70" name="Oval 17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71" name="Oval 17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72" name="Oval 17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73" name="Oval 17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74" name="Oval 18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75" name="Oval 18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76" name="Oval 18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5" name="Group 183"/>
              <p:cNvGrpSpPr>
                <a:grpSpLocks/>
              </p:cNvGrpSpPr>
              <p:nvPr/>
            </p:nvGrpSpPr>
            <p:grpSpPr bwMode="auto">
              <a:xfrm>
                <a:off x="1392" y="2208"/>
                <a:ext cx="1872" cy="192"/>
                <a:chOff x="1200" y="1728"/>
                <a:chExt cx="1872" cy="192"/>
              </a:xfrm>
            </p:grpSpPr>
            <p:sp>
              <p:nvSpPr>
                <p:cNvPr id="4561" name="Oval 18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62" name="Oval 18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63" name="Oval 18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64" name="Oval 18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65" name="Oval 18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66" name="Oval 18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67" name="Oval 19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68" name="Oval 19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6" name="Group 192"/>
              <p:cNvGrpSpPr>
                <a:grpSpLocks/>
              </p:cNvGrpSpPr>
              <p:nvPr/>
            </p:nvGrpSpPr>
            <p:grpSpPr bwMode="auto">
              <a:xfrm>
                <a:off x="1392" y="3408"/>
                <a:ext cx="1872" cy="192"/>
                <a:chOff x="1200" y="1728"/>
                <a:chExt cx="1872" cy="192"/>
              </a:xfrm>
            </p:grpSpPr>
            <p:sp>
              <p:nvSpPr>
                <p:cNvPr id="4553" name="Oval 193"/>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54" name="Oval 194"/>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55" name="Oval 195"/>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56" name="Oval 196"/>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57" name="Oval 197"/>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58" name="Oval 198"/>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59" name="Oval 199"/>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60" name="Oval 200"/>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7" name="Group 201"/>
              <p:cNvGrpSpPr>
                <a:grpSpLocks/>
              </p:cNvGrpSpPr>
              <p:nvPr/>
            </p:nvGrpSpPr>
            <p:grpSpPr bwMode="auto">
              <a:xfrm>
                <a:off x="1392" y="3168"/>
                <a:ext cx="1872" cy="192"/>
                <a:chOff x="1200" y="1728"/>
                <a:chExt cx="1872" cy="192"/>
              </a:xfrm>
            </p:grpSpPr>
            <p:sp>
              <p:nvSpPr>
                <p:cNvPr id="4545" name="Oval 202"/>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46" name="Oval 203"/>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47" name="Oval 204"/>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48" name="Oval 205"/>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49" name="Oval 206"/>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50" name="Oval 207"/>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51" name="Oval 208"/>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52" name="Oval 209"/>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8" name="Group 210"/>
              <p:cNvGrpSpPr>
                <a:grpSpLocks/>
              </p:cNvGrpSpPr>
              <p:nvPr/>
            </p:nvGrpSpPr>
            <p:grpSpPr bwMode="auto">
              <a:xfrm>
                <a:off x="1392" y="2928"/>
                <a:ext cx="1872" cy="192"/>
                <a:chOff x="1200" y="1728"/>
                <a:chExt cx="1872" cy="192"/>
              </a:xfrm>
            </p:grpSpPr>
            <p:sp>
              <p:nvSpPr>
                <p:cNvPr id="4537" name="Oval 211"/>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38" name="Oval 212"/>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39" name="Oval 213"/>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40" name="Oval 214"/>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41" name="Oval 215"/>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42" name="Oval 216"/>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43" name="Oval 217"/>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44" name="Oval 218"/>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29" name="Group 219"/>
              <p:cNvGrpSpPr>
                <a:grpSpLocks/>
              </p:cNvGrpSpPr>
              <p:nvPr/>
            </p:nvGrpSpPr>
            <p:grpSpPr bwMode="auto">
              <a:xfrm>
                <a:off x="1392" y="2448"/>
                <a:ext cx="1872" cy="192"/>
                <a:chOff x="1200" y="1728"/>
                <a:chExt cx="1872" cy="192"/>
              </a:xfrm>
            </p:grpSpPr>
            <p:sp>
              <p:nvSpPr>
                <p:cNvPr id="4529" name="Oval 22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30" name="Oval 22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31" name="Oval 22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32" name="Oval 22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33" name="Oval 22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34" name="Oval 22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35" name="Oval 22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36" name="Oval 22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30" name="Group 228"/>
              <p:cNvGrpSpPr>
                <a:grpSpLocks/>
              </p:cNvGrpSpPr>
              <p:nvPr/>
            </p:nvGrpSpPr>
            <p:grpSpPr bwMode="auto">
              <a:xfrm>
                <a:off x="1392" y="2688"/>
                <a:ext cx="1872" cy="192"/>
                <a:chOff x="1200" y="1728"/>
                <a:chExt cx="1872" cy="192"/>
              </a:xfrm>
            </p:grpSpPr>
            <p:sp>
              <p:nvSpPr>
                <p:cNvPr id="4521" name="Oval 22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22" name="Oval 23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23" name="Oval 23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24" name="Oval 23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25" name="Oval 23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26" name="Oval 23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27" name="Oval 23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528" name="Oval 23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sp>
          <p:nvSpPr>
            <p:cNvPr id="4432" name="AutoShape 237"/>
            <p:cNvSpPr>
              <a:spLocks noChangeArrowheads="1"/>
            </p:cNvSpPr>
            <p:nvPr/>
          </p:nvSpPr>
          <p:spPr bwMode="auto">
            <a:xfrm rot="-5400000">
              <a:off x="107" y="813"/>
              <a:ext cx="2652" cy="2594"/>
            </a:xfrm>
            <a:prstGeom prst="roundRect">
              <a:avLst>
                <a:gd name="adj" fmla="val 16667"/>
              </a:avLst>
            </a:prstGeom>
            <a:solidFill>
              <a:srgbClr val="66FF99"/>
            </a:solidFill>
            <a:ln w="28575">
              <a:solidFill>
                <a:schemeClr val="tx1"/>
              </a:solidFill>
              <a:round/>
              <a:headEnd/>
              <a:tailEnd/>
            </a:ln>
          </p:spPr>
          <p:txBody>
            <a:bodyPr wrap="none" anchor="ctr"/>
            <a:lstStyle/>
            <a:p>
              <a:endParaRPr lang="zh-CN" altLang="en-US"/>
            </a:p>
          </p:txBody>
        </p:sp>
        <p:grpSp>
          <p:nvGrpSpPr>
            <p:cNvPr id="31" name="Group 238"/>
            <p:cNvGrpSpPr>
              <a:grpSpLocks/>
            </p:cNvGrpSpPr>
            <p:nvPr/>
          </p:nvGrpSpPr>
          <p:grpSpPr bwMode="auto">
            <a:xfrm rot="-5400000">
              <a:off x="263" y="947"/>
              <a:ext cx="2337" cy="2345"/>
              <a:chOff x="1392" y="1968"/>
              <a:chExt cx="1872" cy="1872"/>
            </a:xfrm>
          </p:grpSpPr>
          <p:grpSp>
            <p:nvGrpSpPr>
              <p:cNvPr id="4431" name="Group 239"/>
              <p:cNvGrpSpPr>
                <a:grpSpLocks/>
              </p:cNvGrpSpPr>
              <p:nvPr/>
            </p:nvGrpSpPr>
            <p:grpSpPr bwMode="auto">
              <a:xfrm>
                <a:off x="1392" y="1968"/>
                <a:ext cx="1872" cy="192"/>
                <a:chOff x="1200" y="1728"/>
                <a:chExt cx="1872" cy="192"/>
              </a:xfrm>
            </p:grpSpPr>
            <p:sp>
              <p:nvSpPr>
                <p:cNvPr id="4505" name="Oval 240"/>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6" name="Oval 241"/>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7" name="Oval 242"/>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8" name="Oval 243"/>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9" name="Oval 244"/>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10" name="Oval 245"/>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11" name="Oval 246"/>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12" name="Oval 247"/>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433" name="Group 248"/>
              <p:cNvGrpSpPr>
                <a:grpSpLocks/>
              </p:cNvGrpSpPr>
              <p:nvPr/>
            </p:nvGrpSpPr>
            <p:grpSpPr bwMode="auto">
              <a:xfrm>
                <a:off x="1392" y="3648"/>
                <a:ext cx="1872" cy="192"/>
                <a:chOff x="1200" y="1728"/>
                <a:chExt cx="1872" cy="192"/>
              </a:xfrm>
            </p:grpSpPr>
            <p:sp>
              <p:nvSpPr>
                <p:cNvPr id="4497" name="Oval 249"/>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98" name="Oval 250"/>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99" name="Oval 251"/>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0" name="Oval 252"/>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1" name="Oval 253"/>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2" name="Oval 254"/>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3" name="Oval 255"/>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4" name="Oval 256"/>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434" name="Group 257"/>
              <p:cNvGrpSpPr>
                <a:grpSpLocks/>
              </p:cNvGrpSpPr>
              <p:nvPr/>
            </p:nvGrpSpPr>
            <p:grpSpPr bwMode="auto">
              <a:xfrm>
                <a:off x="1392" y="2208"/>
                <a:ext cx="1872" cy="192"/>
                <a:chOff x="1200" y="1728"/>
                <a:chExt cx="1872" cy="192"/>
              </a:xfrm>
            </p:grpSpPr>
            <p:sp>
              <p:nvSpPr>
                <p:cNvPr id="4489" name="Oval 258"/>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90" name="Oval 259"/>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91" name="Oval 260"/>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92" name="Oval 261"/>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93" name="Oval 262"/>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94" name="Oval 263"/>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95" name="Oval 264"/>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96" name="Oval 265"/>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435" name="Group 266"/>
              <p:cNvGrpSpPr>
                <a:grpSpLocks/>
              </p:cNvGrpSpPr>
              <p:nvPr/>
            </p:nvGrpSpPr>
            <p:grpSpPr bwMode="auto">
              <a:xfrm>
                <a:off x="1392" y="3408"/>
                <a:ext cx="1872" cy="192"/>
                <a:chOff x="1200" y="1728"/>
                <a:chExt cx="1872" cy="192"/>
              </a:xfrm>
            </p:grpSpPr>
            <p:sp>
              <p:nvSpPr>
                <p:cNvPr id="4481" name="Oval 267"/>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82" name="Oval 268"/>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83" name="Oval 269"/>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84" name="Oval 270"/>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85" name="Oval 271"/>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86" name="Oval 272"/>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87" name="Oval 273"/>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88" name="Oval 274"/>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436" name="Group 275"/>
              <p:cNvGrpSpPr>
                <a:grpSpLocks/>
              </p:cNvGrpSpPr>
              <p:nvPr/>
            </p:nvGrpSpPr>
            <p:grpSpPr bwMode="auto">
              <a:xfrm>
                <a:off x="1392" y="3168"/>
                <a:ext cx="1872" cy="192"/>
                <a:chOff x="1200" y="1728"/>
                <a:chExt cx="1872" cy="192"/>
              </a:xfrm>
            </p:grpSpPr>
            <p:sp>
              <p:nvSpPr>
                <p:cNvPr id="4473" name="Oval 276"/>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74" name="Oval 277"/>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75" name="Oval 278"/>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76" name="Oval 279"/>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77" name="Oval 280"/>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78" name="Oval 281"/>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79" name="Oval 282"/>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80" name="Oval 283"/>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437" name="Group 284"/>
              <p:cNvGrpSpPr>
                <a:grpSpLocks/>
              </p:cNvGrpSpPr>
              <p:nvPr/>
            </p:nvGrpSpPr>
            <p:grpSpPr bwMode="auto">
              <a:xfrm>
                <a:off x="1392" y="2928"/>
                <a:ext cx="1872" cy="192"/>
                <a:chOff x="1200" y="1728"/>
                <a:chExt cx="1872" cy="192"/>
              </a:xfrm>
            </p:grpSpPr>
            <p:sp>
              <p:nvSpPr>
                <p:cNvPr id="4465" name="Oval 285"/>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66" name="Oval 286"/>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67" name="Oval 287"/>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68" name="Oval 288"/>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69" name="Oval 289"/>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70" name="Oval 290"/>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71" name="Oval 291"/>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72" name="Oval 292"/>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438" name="Group 293"/>
              <p:cNvGrpSpPr>
                <a:grpSpLocks/>
              </p:cNvGrpSpPr>
              <p:nvPr/>
            </p:nvGrpSpPr>
            <p:grpSpPr bwMode="auto">
              <a:xfrm>
                <a:off x="1392" y="2448"/>
                <a:ext cx="1872" cy="192"/>
                <a:chOff x="1200" y="1728"/>
                <a:chExt cx="1872" cy="192"/>
              </a:xfrm>
            </p:grpSpPr>
            <p:sp>
              <p:nvSpPr>
                <p:cNvPr id="4457" name="Oval 294"/>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58" name="Oval 295"/>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59" name="Oval 296"/>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60" name="Oval 297"/>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61" name="Oval 298"/>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62" name="Oval 299"/>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63" name="Oval 300"/>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64" name="Oval 301"/>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439" name="Group 302"/>
              <p:cNvGrpSpPr>
                <a:grpSpLocks/>
              </p:cNvGrpSpPr>
              <p:nvPr/>
            </p:nvGrpSpPr>
            <p:grpSpPr bwMode="auto">
              <a:xfrm>
                <a:off x="1392" y="2688"/>
                <a:ext cx="1872" cy="192"/>
                <a:chOff x="1200" y="1728"/>
                <a:chExt cx="1872" cy="192"/>
              </a:xfrm>
            </p:grpSpPr>
            <p:sp>
              <p:nvSpPr>
                <p:cNvPr id="4449" name="Oval 303"/>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50" name="Oval 304"/>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51" name="Oval 305"/>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52" name="Oval 306"/>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53" name="Oval 307"/>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54" name="Oval 308"/>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55" name="Oval 309"/>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456" name="Oval 310"/>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sp>
          <p:nvSpPr>
            <p:cNvPr id="195895" name="AutoShape 311"/>
            <p:cNvSpPr>
              <a:spLocks noChangeArrowheads="1"/>
            </p:cNvSpPr>
            <p:nvPr/>
          </p:nvSpPr>
          <p:spPr bwMode="auto">
            <a:xfrm>
              <a:off x="2014" y="2719"/>
              <a:ext cx="625" cy="598"/>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Disk</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I/O</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Drivers</a:t>
              </a:r>
            </a:p>
          </p:txBody>
        </p:sp>
        <p:sp>
          <p:nvSpPr>
            <p:cNvPr id="195896" name="AutoShape 312"/>
            <p:cNvSpPr>
              <a:spLocks noChangeArrowheads="1"/>
            </p:cNvSpPr>
            <p:nvPr/>
          </p:nvSpPr>
          <p:spPr bwMode="auto">
            <a:xfrm>
              <a:off x="2014" y="2113"/>
              <a:ext cx="625"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Other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Devices</a:t>
              </a:r>
            </a:p>
          </p:txBody>
        </p:sp>
        <p:sp>
          <p:nvSpPr>
            <p:cNvPr id="195897" name="AutoShape 313"/>
            <p:cNvSpPr>
              <a:spLocks noChangeArrowheads="1"/>
            </p:cNvSpPr>
            <p:nvPr/>
          </p:nvSpPr>
          <p:spPr bwMode="auto">
            <a:xfrm>
              <a:off x="2014" y="922"/>
              <a:ext cx="625"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Network</a:t>
              </a:r>
              <a:br>
                <a:rPr lang="en-US" altLang="zh-CN" sz="1800" b="1">
                  <a:effectLst>
                    <a:outerShdw blurRad="38100" dist="38100" dir="2700000" algn="tl">
                      <a:srgbClr val="FFFFFF"/>
                    </a:outerShdw>
                  </a:effectLst>
                  <a:cs typeface="Tahoma" pitchFamily="34" charset="0"/>
                </a:rPr>
              </a:br>
              <a:r>
                <a:rPr lang="en-US" altLang="zh-CN" sz="1800" b="1">
                  <a:effectLst>
                    <a:outerShdw blurRad="38100" dist="38100" dir="2700000" algn="tl">
                      <a:srgbClr val="FFFFFF"/>
                    </a:outerShdw>
                  </a:effectLst>
                  <a:cs typeface="Tahoma" pitchFamily="34" charset="0"/>
                </a:rPr>
                <a:t>QoS</a:t>
              </a:r>
            </a:p>
          </p:txBody>
        </p:sp>
        <p:sp>
          <p:nvSpPr>
            <p:cNvPr id="195898" name="AutoShape 314"/>
            <p:cNvSpPr>
              <a:spLocks noChangeArrowheads="1"/>
            </p:cNvSpPr>
            <p:nvPr/>
          </p:nvSpPr>
          <p:spPr bwMode="auto">
            <a:xfrm>
              <a:off x="2027" y="1527"/>
              <a:ext cx="625" cy="601"/>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Monitor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Adapt</a:t>
              </a:r>
            </a:p>
          </p:txBody>
        </p:sp>
        <p:sp>
          <p:nvSpPr>
            <p:cNvPr id="195899" name="AutoShape 315"/>
            <p:cNvSpPr>
              <a:spLocks noChangeArrowheads="1"/>
            </p:cNvSpPr>
            <p:nvPr/>
          </p:nvSpPr>
          <p:spPr bwMode="auto">
            <a:xfrm>
              <a:off x="228" y="2712"/>
              <a:ext cx="1786"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Persistent Storage &amp;</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Parallel File System</a:t>
              </a:r>
            </a:p>
          </p:txBody>
        </p:sp>
        <p:sp>
          <p:nvSpPr>
            <p:cNvPr id="195900" name="AutoShape 316"/>
            <p:cNvSpPr>
              <a:spLocks noChangeArrowheads="1"/>
            </p:cNvSpPr>
            <p:nvPr/>
          </p:nvSpPr>
          <p:spPr bwMode="auto">
            <a:xfrm>
              <a:off x="228" y="907"/>
              <a:ext cx="1786" cy="12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Large Compute-Bound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sp>
          <p:nvSpPr>
            <p:cNvPr id="195901" name="AutoShape 317"/>
            <p:cNvSpPr>
              <a:spLocks noChangeArrowheads="1"/>
            </p:cNvSpPr>
            <p:nvPr/>
          </p:nvSpPr>
          <p:spPr bwMode="auto">
            <a:xfrm>
              <a:off x="234" y="2109"/>
              <a:ext cx="1786" cy="60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Large I/O-Bound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grpSp>
      <p:grpSp>
        <p:nvGrpSpPr>
          <p:cNvPr id="4440" name="Group 318"/>
          <p:cNvGrpSpPr>
            <a:grpSpLocks/>
          </p:cNvGrpSpPr>
          <p:nvPr/>
        </p:nvGrpSpPr>
        <p:grpSpPr bwMode="auto">
          <a:xfrm>
            <a:off x="1281113" y="1393825"/>
            <a:ext cx="3616325" cy="3878263"/>
            <a:chOff x="136" y="784"/>
            <a:chExt cx="2594" cy="2652"/>
          </a:xfrm>
        </p:grpSpPr>
        <p:grpSp>
          <p:nvGrpSpPr>
            <p:cNvPr id="4441" name="Group 319"/>
            <p:cNvGrpSpPr>
              <a:grpSpLocks/>
            </p:cNvGrpSpPr>
            <p:nvPr/>
          </p:nvGrpSpPr>
          <p:grpSpPr bwMode="auto">
            <a:xfrm rot="-5400000">
              <a:off x="263" y="947"/>
              <a:ext cx="2337" cy="2345"/>
              <a:chOff x="1392" y="1968"/>
              <a:chExt cx="1872" cy="1872"/>
            </a:xfrm>
          </p:grpSpPr>
          <p:grpSp>
            <p:nvGrpSpPr>
              <p:cNvPr id="4442" name="Group 320"/>
              <p:cNvGrpSpPr>
                <a:grpSpLocks/>
              </p:cNvGrpSpPr>
              <p:nvPr/>
            </p:nvGrpSpPr>
            <p:grpSpPr bwMode="auto">
              <a:xfrm>
                <a:off x="1392" y="1968"/>
                <a:ext cx="1872" cy="192"/>
                <a:chOff x="1200" y="1728"/>
                <a:chExt cx="1872" cy="192"/>
              </a:xfrm>
            </p:grpSpPr>
            <p:sp>
              <p:nvSpPr>
                <p:cNvPr id="4423" name="Oval 321"/>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24" name="Oval 322"/>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25" name="Oval 323"/>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26" name="Oval 324"/>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27" name="Oval 325"/>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28" name="Oval 326"/>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29" name="Oval 327"/>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30" name="Oval 328"/>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4443" name="Group 329"/>
              <p:cNvGrpSpPr>
                <a:grpSpLocks/>
              </p:cNvGrpSpPr>
              <p:nvPr/>
            </p:nvGrpSpPr>
            <p:grpSpPr bwMode="auto">
              <a:xfrm>
                <a:off x="1392" y="3648"/>
                <a:ext cx="1872" cy="192"/>
                <a:chOff x="1200" y="1728"/>
                <a:chExt cx="1872" cy="192"/>
              </a:xfrm>
            </p:grpSpPr>
            <p:sp>
              <p:nvSpPr>
                <p:cNvPr id="4415" name="Oval 33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16" name="Oval 33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17" name="Oval 33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18" name="Oval 33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19" name="Oval 33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20" name="Oval 33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21" name="Oval 33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22" name="Oval 33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4444" name="Group 338"/>
              <p:cNvGrpSpPr>
                <a:grpSpLocks/>
              </p:cNvGrpSpPr>
              <p:nvPr/>
            </p:nvGrpSpPr>
            <p:grpSpPr bwMode="auto">
              <a:xfrm>
                <a:off x="1392" y="2208"/>
                <a:ext cx="1872" cy="192"/>
                <a:chOff x="1200" y="1728"/>
                <a:chExt cx="1872" cy="192"/>
              </a:xfrm>
            </p:grpSpPr>
            <p:sp>
              <p:nvSpPr>
                <p:cNvPr id="4407" name="Oval 33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08" name="Oval 34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09" name="Oval 34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10" name="Oval 34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11" name="Oval 34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12" name="Oval 34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13" name="Oval 34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14" name="Oval 34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4445" name="Group 347"/>
              <p:cNvGrpSpPr>
                <a:grpSpLocks/>
              </p:cNvGrpSpPr>
              <p:nvPr/>
            </p:nvGrpSpPr>
            <p:grpSpPr bwMode="auto">
              <a:xfrm>
                <a:off x="1392" y="3408"/>
                <a:ext cx="1872" cy="192"/>
                <a:chOff x="1200" y="1728"/>
                <a:chExt cx="1872" cy="192"/>
              </a:xfrm>
            </p:grpSpPr>
            <p:sp>
              <p:nvSpPr>
                <p:cNvPr id="4399" name="Oval 34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00" name="Oval 34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01" name="Oval 35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02" name="Oval 35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03" name="Oval 35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04" name="Oval 35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05" name="Oval 35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406" name="Oval 35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4446" name="Group 356"/>
              <p:cNvGrpSpPr>
                <a:grpSpLocks/>
              </p:cNvGrpSpPr>
              <p:nvPr/>
            </p:nvGrpSpPr>
            <p:grpSpPr bwMode="auto">
              <a:xfrm>
                <a:off x="1392" y="3168"/>
                <a:ext cx="1872" cy="192"/>
                <a:chOff x="1200" y="1728"/>
                <a:chExt cx="1872" cy="192"/>
              </a:xfrm>
            </p:grpSpPr>
            <p:sp>
              <p:nvSpPr>
                <p:cNvPr id="4391" name="Oval 357"/>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92" name="Oval 358"/>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93" name="Oval 359"/>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94" name="Oval 360"/>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95" name="Oval 361"/>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96" name="Oval 362"/>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97" name="Oval 363"/>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98" name="Oval 364"/>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4447" name="Group 365"/>
              <p:cNvGrpSpPr>
                <a:grpSpLocks/>
              </p:cNvGrpSpPr>
              <p:nvPr/>
            </p:nvGrpSpPr>
            <p:grpSpPr bwMode="auto">
              <a:xfrm>
                <a:off x="1392" y="2928"/>
                <a:ext cx="1872" cy="192"/>
                <a:chOff x="1200" y="1728"/>
                <a:chExt cx="1872" cy="192"/>
              </a:xfrm>
            </p:grpSpPr>
            <p:sp>
              <p:nvSpPr>
                <p:cNvPr id="4383" name="Oval 36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84" name="Oval 36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85" name="Oval 36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86" name="Oval 36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87" name="Oval 37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88" name="Oval 37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89" name="Oval 37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90" name="Oval 37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4448" name="Group 374"/>
              <p:cNvGrpSpPr>
                <a:grpSpLocks/>
              </p:cNvGrpSpPr>
              <p:nvPr/>
            </p:nvGrpSpPr>
            <p:grpSpPr bwMode="auto">
              <a:xfrm>
                <a:off x="1392" y="2448"/>
                <a:ext cx="1872" cy="192"/>
                <a:chOff x="1200" y="1728"/>
                <a:chExt cx="1872" cy="192"/>
              </a:xfrm>
            </p:grpSpPr>
            <p:sp>
              <p:nvSpPr>
                <p:cNvPr id="4375" name="Oval 37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76" name="Oval 37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77" name="Oval 37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78" name="Oval 37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79" name="Oval 37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80" name="Oval 38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81" name="Oval 38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82" name="Oval 38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95872" name="Group 383"/>
              <p:cNvGrpSpPr>
                <a:grpSpLocks/>
              </p:cNvGrpSpPr>
              <p:nvPr/>
            </p:nvGrpSpPr>
            <p:grpSpPr bwMode="auto">
              <a:xfrm>
                <a:off x="1392" y="2688"/>
                <a:ext cx="1872" cy="192"/>
                <a:chOff x="1200" y="1728"/>
                <a:chExt cx="1872" cy="192"/>
              </a:xfrm>
            </p:grpSpPr>
            <p:sp>
              <p:nvSpPr>
                <p:cNvPr id="4367" name="Oval 38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68" name="Oval 38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69" name="Oval 38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70" name="Oval 38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71" name="Oval 38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72" name="Oval 38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73" name="Oval 39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374" name="Oval 39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sp>
          <p:nvSpPr>
            <p:cNvPr id="4278" name="AutoShape 392"/>
            <p:cNvSpPr>
              <a:spLocks noChangeArrowheads="1"/>
            </p:cNvSpPr>
            <p:nvPr/>
          </p:nvSpPr>
          <p:spPr bwMode="auto">
            <a:xfrm rot="-5400000">
              <a:off x="107" y="813"/>
              <a:ext cx="2652" cy="2594"/>
            </a:xfrm>
            <a:prstGeom prst="roundRect">
              <a:avLst>
                <a:gd name="adj" fmla="val 16667"/>
              </a:avLst>
            </a:prstGeom>
            <a:solidFill>
              <a:srgbClr val="66FF99"/>
            </a:solidFill>
            <a:ln w="28575">
              <a:solidFill>
                <a:schemeClr val="tx1"/>
              </a:solidFill>
              <a:round/>
              <a:headEnd/>
              <a:tailEnd/>
            </a:ln>
          </p:spPr>
          <p:txBody>
            <a:bodyPr wrap="none" anchor="ctr"/>
            <a:lstStyle/>
            <a:p>
              <a:endParaRPr lang="zh-CN" altLang="en-US"/>
            </a:p>
          </p:txBody>
        </p:sp>
        <p:grpSp>
          <p:nvGrpSpPr>
            <p:cNvPr id="195873" name="Group 393"/>
            <p:cNvGrpSpPr>
              <a:grpSpLocks/>
            </p:cNvGrpSpPr>
            <p:nvPr/>
          </p:nvGrpSpPr>
          <p:grpSpPr bwMode="auto">
            <a:xfrm rot="-5400000">
              <a:off x="263" y="947"/>
              <a:ext cx="2337" cy="2345"/>
              <a:chOff x="1392" y="1968"/>
              <a:chExt cx="1872" cy="1872"/>
            </a:xfrm>
          </p:grpSpPr>
          <p:grpSp>
            <p:nvGrpSpPr>
              <p:cNvPr id="195874" name="Group 394"/>
              <p:cNvGrpSpPr>
                <a:grpSpLocks/>
              </p:cNvGrpSpPr>
              <p:nvPr/>
            </p:nvGrpSpPr>
            <p:grpSpPr bwMode="auto">
              <a:xfrm>
                <a:off x="1392" y="1968"/>
                <a:ext cx="1872" cy="192"/>
                <a:chOff x="1200" y="1728"/>
                <a:chExt cx="1872" cy="192"/>
              </a:xfrm>
            </p:grpSpPr>
            <p:sp>
              <p:nvSpPr>
                <p:cNvPr id="4351" name="Oval 395"/>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52" name="Oval 396"/>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53" name="Oval 397"/>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54" name="Oval 398"/>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55" name="Oval 399"/>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56" name="Oval 400"/>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57" name="Oval 401"/>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58" name="Oval 402"/>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875" name="Group 403"/>
              <p:cNvGrpSpPr>
                <a:grpSpLocks/>
              </p:cNvGrpSpPr>
              <p:nvPr/>
            </p:nvGrpSpPr>
            <p:grpSpPr bwMode="auto">
              <a:xfrm>
                <a:off x="1392" y="3648"/>
                <a:ext cx="1872" cy="192"/>
                <a:chOff x="1200" y="1728"/>
                <a:chExt cx="1872" cy="192"/>
              </a:xfrm>
            </p:grpSpPr>
            <p:sp>
              <p:nvSpPr>
                <p:cNvPr id="4343" name="Oval 404"/>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44" name="Oval 405"/>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45" name="Oval 406"/>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46" name="Oval 407"/>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47" name="Oval 408"/>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48" name="Oval 409"/>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49" name="Oval 410"/>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50" name="Oval 411"/>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876" name="Group 412"/>
              <p:cNvGrpSpPr>
                <a:grpSpLocks/>
              </p:cNvGrpSpPr>
              <p:nvPr/>
            </p:nvGrpSpPr>
            <p:grpSpPr bwMode="auto">
              <a:xfrm>
                <a:off x="1392" y="2208"/>
                <a:ext cx="1872" cy="192"/>
                <a:chOff x="1200" y="1728"/>
                <a:chExt cx="1872" cy="192"/>
              </a:xfrm>
            </p:grpSpPr>
            <p:sp>
              <p:nvSpPr>
                <p:cNvPr id="4335" name="Oval 413"/>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36" name="Oval 414"/>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37" name="Oval 415"/>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38" name="Oval 416"/>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39" name="Oval 417"/>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40" name="Oval 418"/>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41" name="Oval 419"/>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42" name="Oval 420"/>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877" name="Group 421"/>
              <p:cNvGrpSpPr>
                <a:grpSpLocks/>
              </p:cNvGrpSpPr>
              <p:nvPr/>
            </p:nvGrpSpPr>
            <p:grpSpPr bwMode="auto">
              <a:xfrm>
                <a:off x="1392" y="3408"/>
                <a:ext cx="1872" cy="192"/>
                <a:chOff x="1200" y="1728"/>
                <a:chExt cx="1872" cy="192"/>
              </a:xfrm>
            </p:grpSpPr>
            <p:sp>
              <p:nvSpPr>
                <p:cNvPr id="4327" name="Oval 422"/>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28" name="Oval 423"/>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29" name="Oval 424"/>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30" name="Oval 425"/>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31" name="Oval 426"/>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32" name="Oval 427"/>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33" name="Oval 428"/>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34" name="Oval 429"/>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878" name="Group 430"/>
              <p:cNvGrpSpPr>
                <a:grpSpLocks/>
              </p:cNvGrpSpPr>
              <p:nvPr/>
            </p:nvGrpSpPr>
            <p:grpSpPr bwMode="auto">
              <a:xfrm>
                <a:off x="1392" y="3168"/>
                <a:ext cx="1872" cy="192"/>
                <a:chOff x="1200" y="1728"/>
                <a:chExt cx="1872" cy="192"/>
              </a:xfrm>
            </p:grpSpPr>
            <p:sp>
              <p:nvSpPr>
                <p:cNvPr id="4319" name="Oval 431"/>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20" name="Oval 432"/>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21" name="Oval 433"/>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22" name="Oval 434"/>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23" name="Oval 435"/>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24" name="Oval 436"/>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25" name="Oval 437"/>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26" name="Oval 438"/>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879" name="Group 439"/>
              <p:cNvGrpSpPr>
                <a:grpSpLocks/>
              </p:cNvGrpSpPr>
              <p:nvPr/>
            </p:nvGrpSpPr>
            <p:grpSpPr bwMode="auto">
              <a:xfrm>
                <a:off x="1392" y="2928"/>
                <a:ext cx="1872" cy="192"/>
                <a:chOff x="1200" y="1728"/>
                <a:chExt cx="1872" cy="192"/>
              </a:xfrm>
            </p:grpSpPr>
            <p:sp>
              <p:nvSpPr>
                <p:cNvPr id="4311" name="Oval 440"/>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12" name="Oval 441"/>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13" name="Oval 442"/>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14" name="Oval 443"/>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15" name="Oval 444"/>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16" name="Oval 445"/>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17" name="Oval 446"/>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18" name="Oval 447"/>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880" name="Group 448"/>
              <p:cNvGrpSpPr>
                <a:grpSpLocks/>
              </p:cNvGrpSpPr>
              <p:nvPr/>
            </p:nvGrpSpPr>
            <p:grpSpPr bwMode="auto">
              <a:xfrm>
                <a:off x="1392" y="2448"/>
                <a:ext cx="1872" cy="192"/>
                <a:chOff x="1200" y="1728"/>
                <a:chExt cx="1872" cy="192"/>
              </a:xfrm>
            </p:grpSpPr>
            <p:sp>
              <p:nvSpPr>
                <p:cNvPr id="4303" name="Oval 449"/>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4" name="Oval 450"/>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5" name="Oval 451"/>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6" name="Oval 452"/>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7" name="Oval 453"/>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8" name="Oval 454"/>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9" name="Oval 455"/>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10" name="Oval 456"/>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881" name="Group 457"/>
              <p:cNvGrpSpPr>
                <a:grpSpLocks/>
              </p:cNvGrpSpPr>
              <p:nvPr/>
            </p:nvGrpSpPr>
            <p:grpSpPr bwMode="auto">
              <a:xfrm>
                <a:off x="1392" y="2688"/>
                <a:ext cx="1872" cy="192"/>
                <a:chOff x="1200" y="1728"/>
                <a:chExt cx="1872" cy="192"/>
              </a:xfrm>
            </p:grpSpPr>
            <p:sp>
              <p:nvSpPr>
                <p:cNvPr id="4295" name="Oval 458"/>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96" name="Oval 459"/>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97" name="Oval 460"/>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98" name="Oval 461"/>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99" name="Oval 462"/>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0" name="Oval 463"/>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1" name="Oval 464"/>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302" name="Oval 465"/>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sp>
          <p:nvSpPr>
            <p:cNvPr id="196050" name="AutoShape 466"/>
            <p:cNvSpPr>
              <a:spLocks noChangeArrowheads="1"/>
            </p:cNvSpPr>
            <p:nvPr/>
          </p:nvSpPr>
          <p:spPr bwMode="auto">
            <a:xfrm>
              <a:off x="2014" y="2720"/>
              <a:ext cx="625" cy="598"/>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Disk</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I/O</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Drivers</a:t>
              </a:r>
            </a:p>
          </p:txBody>
        </p:sp>
        <p:sp>
          <p:nvSpPr>
            <p:cNvPr id="196051" name="AutoShape 467"/>
            <p:cNvSpPr>
              <a:spLocks noChangeArrowheads="1"/>
            </p:cNvSpPr>
            <p:nvPr/>
          </p:nvSpPr>
          <p:spPr bwMode="auto">
            <a:xfrm>
              <a:off x="2014" y="2113"/>
              <a:ext cx="625" cy="6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Other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Devices</a:t>
              </a:r>
            </a:p>
          </p:txBody>
        </p:sp>
        <p:sp>
          <p:nvSpPr>
            <p:cNvPr id="196052" name="AutoShape 468"/>
            <p:cNvSpPr>
              <a:spLocks noChangeArrowheads="1"/>
            </p:cNvSpPr>
            <p:nvPr/>
          </p:nvSpPr>
          <p:spPr bwMode="auto">
            <a:xfrm>
              <a:off x="2014" y="922"/>
              <a:ext cx="625"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Network</a:t>
              </a:r>
              <a:br>
                <a:rPr lang="en-US" altLang="zh-CN" sz="1800" b="1">
                  <a:effectLst>
                    <a:outerShdw blurRad="38100" dist="38100" dir="2700000" algn="tl">
                      <a:srgbClr val="FFFFFF"/>
                    </a:outerShdw>
                  </a:effectLst>
                  <a:cs typeface="Tahoma" pitchFamily="34" charset="0"/>
                </a:rPr>
              </a:br>
              <a:r>
                <a:rPr lang="en-US" altLang="zh-CN" sz="1800" b="1">
                  <a:effectLst>
                    <a:outerShdw blurRad="38100" dist="38100" dir="2700000" algn="tl">
                      <a:srgbClr val="FFFFFF"/>
                    </a:outerShdw>
                  </a:effectLst>
                  <a:cs typeface="Tahoma" pitchFamily="34" charset="0"/>
                </a:rPr>
                <a:t>QoS</a:t>
              </a:r>
            </a:p>
          </p:txBody>
        </p:sp>
        <p:sp>
          <p:nvSpPr>
            <p:cNvPr id="196053" name="AutoShape 469"/>
            <p:cNvSpPr>
              <a:spLocks noChangeArrowheads="1"/>
            </p:cNvSpPr>
            <p:nvPr/>
          </p:nvSpPr>
          <p:spPr bwMode="auto">
            <a:xfrm>
              <a:off x="2027" y="1527"/>
              <a:ext cx="625" cy="6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Monitor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Adapt</a:t>
              </a:r>
            </a:p>
          </p:txBody>
        </p:sp>
        <p:sp>
          <p:nvSpPr>
            <p:cNvPr id="196054" name="AutoShape 470"/>
            <p:cNvSpPr>
              <a:spLocks noChangeArrowheads="1"/>
            </p:cNvSpPr>
            <p:nvPr/>
          </p:nvSpPr>
          <p:spPr bwMode="auto">
            <a:xfrm>
              <a:off x="228" y="2712"/>
              <a:ext cx="1786"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Persistent Storage &amp;</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Parallel File System</a:t>
              </a:r>
            </a:p>
          </p:txBody>
        </p:sp>
        <p:sp>
          <p:nvSpPr>
            <p:cNvPr id="196055" name="AutoShape 471"/>
            <p:cNvSpPr>
              <a:spLocks noChangeArrowheads="1"/>
            </p:cNvSpPr>
            <p:nvPr/>
          </p:nvSpPr>
          <p:spPr bwMode="auto">
            <a:xfrm>
              <a:off x="228" y="907"/>
              <a:ext cx="1786" cy="1201"/>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Large Compute-Bound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sp>
          <p:nvSpPr>
            <p:cNvPr id="196056" name="AutoShape 472"/>
            <p:cNvSpPr>
              <a:spLocks noChangeArrowheads="1"/>
            </p:cNvSpPr>
            <p:nvPr/>
          </p:nvSpPr>
          <p:spPr bwMode="auto">
            <a:xfrm>
              <a:off x="234" y="2109"/>
              <a:ext cx="1786" cy="60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Large I/O-Bound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grpSp>
      <p:grpSp>
        <p:nvGrpSpPr>
          <p:cNvPr id="195882" name="Group 473"/>
          <p:cNvGrpSpPr>
            <a:grpSpLocks/>
          </p:cNvGrpSpPr>
          <p:nvPr/>
        </p:nvGrpSpPr>
        <p:grpSpPr bwMode="auto">
          <a:xfrm>
            <a:off x="1536700" y="1666875"/>
            <a:ext cx="3617913" cy="3878263"/>
            <a:chOff x="136" y="784"/>
            <a:chExt cx="2594" cy="2652"/>
          </a:xfrm>
        </p:grpSpPr>
        <p:grpSp>
          <p:nvGrpSpPr>
            <p:cNvPr id="195883" name="Group 474"/>
            <p:cNvGrpSpPr>
              <a:grpSpLocks/>
            </p:cNvGrpSpPr>
            <p:nvPr/>
          </p:nvGrpSpPr>
          <p:grpSpPr bwMode="auto">
            <a:xfrm rot="-5400000">
              <a:off x="263" y="947"/>
              <a:ext cx="2337" cy="2345"/>
              <a:chOff x="1392" y="1968"/>
              <a:chExt cx="1872" cy="1872"/>
            </a:xfrm>
          </p:grpSpPr>
          <p:grpSp>
            <p:nvGrpSpPr>
              <p:cNvPr id="195884" name="Group 475"/>
              <p:cNvGrpSpPr>
                <a:grpSpLocks/>
              </p:cNvGrpSpPr>
              <p:nvPr/>
            </p:nvGrpSpPr>
            <p:grpSpPr bwMode="auto">
              <a:xfrm>
                <a:off x="1392" y="1968"/>
                <a:ext cx="1872" cy="192"/>
                <a:chOff x="1200" y="1728"/>
                <a:chExt cx="1872" cy="192"/>
              </a:xfrm>
            </p:grpSpPr>
            <p:sp>
              <p:nvSpPr>
                <p:cNvPr id="4269" name="Oval 47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70" name="Oval 47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71" name="Oval 47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72" name="Oval 47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73" name="Oval 48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74" name="Oval 48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75" name="Oval 48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76" name="Oval 48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95885" name="Group 484"/>
              <p:cNvGrpSpPr>
                <a:grpSpLocks/>
              </p:cNvGrpSpPr>
              <p:nvPr/>
            </p:nvGrpSpPr>
            <p:grpSpPr bwMode="auto">
              <a:xfrm>
                <a:off x="1392" y="3648"/>
                <a:ext cx="1872" cy="192"/>
                <a:chOff x="1200" y="1728"/>
                <a:chExt cx="1872" cy="192"/>
              </a:xfrm>
            </p:grpSpPr>
            <p:sp>
              <p:nvSpPr>
                <p:cNvPr id="4261" name="Oval 48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62" name="Oval 48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63" name="Oval 48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64" name="Oval 48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65" name="Oval 48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66" name="Oval 49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67" name="Oval 49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68" name="Oval 49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95886" name="Group 493"/>
              <p:cNvGrpSpPr>
                <a:grpSpLocks/>
              </p:cNvGrpSpPr>
              <p:nvPr/>
            </p:nvGrpSpPr>
            <p:grpSpPr bwMode="auto">
              <a:xfrm>
                <a:off x="1392" y="2208"/>
                <a:ext cx="1872" cy="192"/>
                <a:chOff x="1200" y="1728"/>
                <a:chExt cx="1872" cy="192"/>
              </a:xfrm>
            </p:grpSpPr>
            <p:sp>
              <p:nvSpPr>
                <p:cNvPr id="4253" name="Oval 49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54" name="Oval 49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55" name="Oval 49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56" name="Oval 49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57" name="Oval 49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58" name="Oval 49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59" name="Oval 50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60" name="Oval 50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95887" name="Group 502"/>
              <p:cNvGrpSpPr>
                <a:grpSpLocks/>
              </p:cNvGrpSpPr>
              <p:nvPr/>
            </p:nvGrpSpPr>
            <p:grpSpPr bwMode="auto">
              <a:xfrm>
                <a:off x="1392" y="3408"/>
                <a:ext cx="1872" cy="192"/>
                <a:chOff x="1200" y="1728"/>
                <a:chExt cx="1872" cy="192"/>
              </a:xfrm>
            </p:grpSpPr>
            <p:sp>
              <p:nvSpPr>
                <p:cNvPr id="4245" name="Oval 503"/>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46" name="Oval 504"/>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47" name="Oval 505"/>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48" name="Oval 506"/>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49" name="Oval 507"/>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50" name="Oval 508"/>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51" name="Oval 509"/>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52" name="Oval 510"/>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95888" name="Group 511"/>
              <p:cNvGrpSpPr>
                <a:grpSpLocks/>
              </p:cNvGrpSpPr>
              <p:nvPr/>
            </p:nvGrpSpPr>
            <p:grpSpPr bwMode="auto">
              <a:xfrm>
                <a:off x="1392" y="3168"/>
                <a:ext cx="1872" cy="192"/>
                <a:chOff x="1200" y="1728"/>
                <a:chExt cx="1872" cy="192"/>
              </a:xfrm>
            </p:grpSpPr>
            <p:sp>
              <p:nvSpPr>
                <p:cNvPr id="4237" name="Oval 512"/>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38" name="Oval 513"/>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39" name="Oval 514"/>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40" name="Oval 515"/>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41" name="Oval 516"/>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42" name="Oval 517"/>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43" name="Oval 518"/>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44" name="Oval 519"/>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95889" name="Group 520"/>
              <p:cNvGrpSpPr>
                <a:grpSpLocks/>
              </p:cNvGrpSpPr>
              <p:nvPr/>
            </p:nvGrpSpPr>
            <p:grpSpPr bwMode="auto">
              <a:xfrm>
                <a:off x="1392" y="2928"/>
                <a:ext cx="1872" cy="192"/>
                <a:chOff x="1200" y="1728"/>
                <a:chExt cx="1872" cy="192"/>
              </a:xfrm>
            </p:grpSpPr>
            <p:sp>
              <p:nvSpPr>
                <p:cNvPr id="4229" name="Oval 521"/>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30" name="Oval 522"/>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31" name="Oval 523"/>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32" name="Oval 524"/>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33" name="Oval 525"/>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34" name="Oval 526"/>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35" name="Oval 527"/>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36" name="Oval 528"/>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95890" name="Group 529"/>
              <p:cNvGrpSpPr>
                <a:grpSpLocks/>
              </p:cNvGrpSpPr>
              <p:nvPr/>
            </p:nvGrpSpPr>
            <p:grpSpPr bwMode="auto">
              <a:xfrm>
                <a:off x="1392" y="2448"/>
                <a:ext cx="1872" cy="192"/>
                <a:chOff x="1200" y="1728"/>
                <a:chExt cx="1872" cy="192"/>
              </a:xfrm>
            </p:grpSpPr>
            <p:sp>
              <p:nvSpPr>
                <p:cNvPr id="4221" name="Oval 53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22" name="Oval 53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23" name="Oval 53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24" name="Oval 53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25" name="Oval 53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26" name="Oval 53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27" name="Oval 53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28" name="Oval 53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nvGrpSpPr>
              <p:cNvPr id="195891" name="Group 538"/>
              <p:cNvGrpSpPr>
                <a:grpSpLocks/>
              </p:cNvGrpSpPr>
              <p:nvPr/>
            </p:nvGrpSpPr>
            <p:grpSpPr bwMode="auto">
              <a:xfrm>
                <a:off x="1392" y="2688"/>
                <a:ext cx="1872" cy="192"/>
                <a:chOff x="1200" y="1728"/>
                <a:chExt cx="1872" cy="192"/>
              </a:xfrm>
            </p:grpSpPr>
            <p:sp>
              <p:nvSpPr>
                <p:cNvPr id="4213" name="Oval 53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14" name="Oval 54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15" name="Oval 54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16" name="Oval 54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17" name="Oval 54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18" name="Oval 54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19" name="Oval 54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sp>
              <p:nvSpPr>
                <p:cNvPr id="4220" name="Oval 54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p:spPr>
              <p:txBody>
                <a:bodyPr wrap="none" anchor="ctr"/>
                <a:lstStyle/>
                <a:p>
                  <a:endParaRPr lang="zh-CN" altLang="en-US"/>
                </a:p>
              </p:txBody>
            </p:sp>
          </p:grpSp>
        </p:grpSp>
        <p:sp>
          <p:nvSpPr>
            <p:cNvPr id="4124" name="AutoShape 547"/>
            <p:cNvSpPr>
              <a:spLocks noChangeArrowheads="1"/>
            </p:cNvSpPr>
            <p:nvPr/>
          </p:nvSpPr>
          <p:spPr bwMode="auto">
            <a:xfrm rot="-5400000">
              <a:off x="107" y="813"/>
              <a:ext cx="2652" cy="2594"/>
            </a:xfrm>
            <a:prstGeom prst="roundRect">
              <a:avLst>
                <a:gd name="adj" fmla="val 16667"/>
              </a:avLst>
            </a:prstGeom>
            <a:solidFill>
              <a:srgbClr val="66FF99"/>
            </a:solidFill>
            <a:ln w="28575">
              <a:solidFill>
                <a:schemeClr val="tx1"/>
              </a:solidFill>
              <a:round/>
              <a:headEnd/>
              <a:tailEnd/>
            </a:ln>
          </p:spPr>
          <p:txBody>
            <a:bodyPr wrap="none" anchor="ctr"/>
            <a:lstStyle/>
            <a:p>
              <a:endParaRPr lang="zh-CN" altLang="en-US"/>
            </a:p>
          </p:txBody>
        </p:sp>
        <p:grpSp>
          <p:nvGrpSpPr>
            <p:cNvPr id="195892" name="Group 548"/>
            <p:cNvGrpSpPr>
              <a:grpSpLocks/>
            </p:cNvGrpSpPr>
            <p:nvPr/>
          </p:nvGrpSpPr>
          <p:grpSpPr bwMode="auto">
            <a:xfrm rot="-5400000">
              <a:off x="263" y="947"/>
              <a:ext cx="2337" cy="2345"/>
              <a:chOff x="1392" y="1968"/>
              <a:chExt cx="1872" cy="1872"/>
            </a:xfrm>
          </p:grpSpPr>
          <p:grpSp>
            <p:nvGrpSpPr>
              <p:cNvPr id="195893" name="Group 549"/>
              <p:cNvGrpSpPr>
                <a:grpSpLocks/>
              </p:cNvGrpSpPr>
              <p:nvPr/>
            </p:nvGrpSpPr>
            <p:grpSpPr bwMode="auto">
              <a:xfrm>
                <a:off x="1392" y="1968"/>
                <a:ext cx="1872" cy="192"/>
                <a:chOff x="1200" y="1728"/>
                <a:chExt cx="1872" cy="192"/>
              </a:xfrm>
            </p:grpSpPr>
            <p:sp>
              <p:nvSpPr>
                <p:cNvPr id="4197" name="Oval 550"/>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98" name="Oval 551"/>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99" name="Oval 552"/>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00" name="Oval 553"/>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01" name="Oval 554"/>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02" name="Oval 555"/>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03" name="Oval 556"/>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04" name="Oval 557"/>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894" name="Group 558"/>
              <p:cNvGrpSpPr>
                <a:grpSpLocks/>
              </p:cNvGrpSpPr>
              <p:nvPr/>
            </p:nvGrpSpPr>
            <p:grpSpPr bwMode="auto">
              <a:xfrm>
                <a:off x="1392" y="3648"/>
                <a:ext cx="1872" cy="192"/>
                <a:chOff x="1200" y="1728"/>
                <a:chExt cx="1872" cy="192"/>
              </a:xfrm>
            </p:grpSpPr>
            <p:sp>
              <p:nvSpPr>
                <p:cNvPr id="4189" name="Oval 559"/>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90" name="Oval 560"/>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91" name="Oval 561"/>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92" name="Oval 562"/>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93" name="Oval 563"/>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94" name="Oval 564"/>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95" name="Oval 565"/>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96" name="Oval 566"/>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902" name="Group 567"/>
              <p:cNvGrpSpPr>
                <a:grpSpLocks/>
              </p:cNvGrpSpPr>
              <p:nvPr/>
            </p:nvGrpSpPr>
            <p:grpSpPr bwMode="auto">
              <a:xfrm>
                <a:off x="1392" y="2208"/>
                <a:ext cx="1872" cy="192"/>
                <a:chOff x="1200" y="1728"/>
                <a:chExt cx="1872" cy="192"/>
              </a:xfrm>
            </p:grpSpPr>
            <p:sp>
              <p:nvSpPr>
                <p:cNvPr id="4181" name="Oval 568"/>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82" name="Oval 569"/>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83" name="Oval 570"/>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84" name="Oval 571"/>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85" name="Oval 572"/>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86" name="Oval 573"/>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87" name="Oval 574"/>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88" name="Oval 575"/>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95903" name="Group 576"/>
              <p:cNvGrpSpPr>
                <a:grpSpLocks/>
              </p:cNvGrpSpPr>
              <p:nvPr/>
            </p:nvGrpSpPr>
            <p:grpSpPr bwMode="auto">
              <a:xfrm>
                <a:off x="1392" y="3408"/>
                <a:ext cx="1872" cy="192"/>
                <a:chOff x="1200" y="1728"/>
                <a:chExt cx="1872" cy="192"/>
              </a:xfrm>
            </p:grpSpPr>
            <p:sp>
              <p:nvSpPr>
                <p:cNvPr id="4173" name="Oval 577"/>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74" name="Oval 578"/>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75" name="Oval 579"/>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76" name="Oval 580"/>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77" name="Oval 581"/>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78" name="Oval 582"/>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79" name="Oval 583"/>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80" name="Oval 584"/>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513" name="Group 585"/>
              <p:cNvGrpSpPr>
                <a:grpSpLocks/>
              </p:cNvGrpSpPr>
              <p:nvPr/>
            </p:nvGrpSpPr>
            <p:grpSpPr bwMode="auto">
              <a:xfrm>
                <a:off x="1392" y="3168"/>
                <a:ext cx="1872" cy="192"/>
                <a:chOff x="1200" y="1728"/>
                <a:chExt cx="1872" cy="192"/>
              </a:xfrm>
            </p:grpSpPr>
            <p:sp>
              <p:nvSpPr>
                <p:cNvPr id="4165" name="Oval 586"/>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66" name="Oval 587"/>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67" name="Oval 588"/>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68" name="Oval 589"/>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69" name="Oval 590"/>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70" name="Oval 591"/>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71" name="Oval 592"/>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72" name="Oval 593"/>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514" name="Group 594"/>
              <p:cNvGrpSpPr>
                <a:grpSpLocks/>
              </p:cNvGrpSpPr>
              <p:nvPr/>
            </p:nvGrpSpPr>
            <p:grpSpPr bwMode="auto">
              <a:xfrm>
                <a:off x="1392" y="2928"/>
                <a:ext cx="1872" cy="192"/>
                <a:chOff x="1200" y="1728"/>
                <a:chExt cx="1872" cy="192"/>
              </a:xfrm>
            </p:grpSpPr>
            <p:sp>
              <p:nvSpPr>
                <p:cNvPr id="4157" name="Oval 595"/>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58" name="Oval 596"/>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59" name="Oval 597"/>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60" name="Oval 598"/>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61" name="Oval 599"/>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62" name="Oval 600"/>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63" name="Oval 601"/>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64" name="Oval 602"/>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515" name="Group 603"/>
              <p:cNvGrpSpPr>
                <a:grpSpLocks/>
              </p:cNvGrpSpPr>
              <p:nvPr/>
            </p:nvGrpSpPr>
            <p:grpSpPr bwMode="auto">
              <a:xfrm>
                <a:off x="1392" y="2448"/>
                <a:ext cx="1872" cy="192"/>
                <a:chOff x="1200" y="1728"/>
                <a:chExt cx="1872" cy="192"/>
              </a:xfrm>
            </p:grpSpPr>
            <p:sp>
              <p:nvSpPr>
                <p:cNvPr id="4149" name="Oval 604"/>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50" name="Oval 605"/>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51" name="Oval 606"/>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52" name="Oval 607"/>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53" name="Oval 608"/>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54" name="Oval 609"/>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55" name="Oval 610"/>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56" name="Oval 611"/>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4516" name="Group 612"/>
              <p:cNvGrpSpPr>
                <a:grpSpLocks/>
              </p:cNvGrpSpPr>
              <p:nvPr/>
            </p:nvGrpSpPr>
            <p:grpSpPr bwMode="auto">
              <a:xfrm>
                <a:off x="1392" y="2688"/>
                <a:ext cx="1872" cy="192"/>
                <a:chOff x="1200" y="1728"/>
                <a:chExt cx="1872" cy="192"/>
              </a:xfrm>
            </p:grpSpPr>
            <p:sp>
              <p:nvSpPr>
                <p:cNvPr id="4141" name="Oval 613"/>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42" name="Oval 614"/>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43" name="Oval 615"/>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44" name="Oval 616"/>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45" name="Oval 617"/>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46" name="Oval 618"/>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47" name="Oval 619"/>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48" name="Oval 620"/>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sp>
          <p:nvSpPr>
            <p:cNvPr id="196205" name="AutoShape 621"/>
            <p:cNvSpPr>
              <a:spLocks noChangeArrowheads="1"/>
            </p:cNvSpPr>
            <p:nvPr/>
          </p:nvSpPr>
          <p:spPr bwMode="auto">
            <a:xfrm>
              <a:off x="2014" y="2720"/>
              <a:ext cx="625" cy="598"/>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Disk</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I/O</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Drivers</a:t>
              </a:r>
            </a:p>
          </p:txBody>
        </p:sp>
        <p:sp>
          <p:nvSpPr>
            <p:cNvPr id="196206" name="AutoShape 622"/>
            <p:cNvSpPr>
              <a:spLocks noChangeArrowheads="1"/>
            </p:cNvSpPr>
            <p:nvPr/>
          </p:nvSpPr>
          <p:spPr bwMode="auto">
            <a:xfrm>
              <a:off x="2014" y="2113"/>
              <a:ext cx="625" cy="6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Other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Devices</a:t>
              </a:r>
            </a:p>
          </p:txBody>
        </p:sp>
        <p:sp>
          <p:nvSpPr>
            <p:cNvPr id="196207" name="AutoShape 623"/>
            <p:cNvSpPr>
              <a:spLocks noChangeArrowheads="1"/>
            </p:cNvSpPr>
            <p:nvPr/>
          </p:nvSpPr>
          <p:spPr bwMode="auto">
            <a:xfrm>
              <a:off x="2014" y="922"/>
              <a:ext cx="625"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Network</a:t>
              </a:r>
              <a:br>
                <a:rPr lang="en-US" altLang="zh-CN" sz="1800" b="1">
                  <a:effectLst>
                    <a:outerShdw blurRad="38100" dist="38100" dir="2700000" algn="tl">
                      <a:srgbClr val="FFFFFF"/>
                    </a:outerShdw>
                  </a:effectLst>
                  <a:cs typeface="Tahoma" pitchFamily="34" charset="0"/>
                </a:rPr>
              </a:br>
              <a:r>
                <a:rPr lang="en-US" altLang="zh-CN" sz="1800" b="1">
                  <a:effectLst>
                    <a:outerShdw blurRad="38100" dist="38100" dir="2700000" algn="tl">
                      <a:srgbClr val="FFFFFF"/>
                    </a:outerShdw>
                  </a:effectLst>
                  <a:cs typeface="Tahoma" pitchFamily="34" charset="0"/>
                </a:rPr>
                <a:t>QoS</a:t>
              </a:r>
            </a:p>
          </p:txBody>
        </p:sp>
        <p:sp>
          <p:nvSpPr>
            <p:cNvPr id="196208" name="AutoShape 624"/>
            <p:cNvSpPr>
              <a:spLocks noChangeArrowheads="1"/>
            </p:cNvSpPr>
            <p:nvPr/>
          </p:nvSpPr>
          <p:spPr bwMode="auto">
            <a:xfrm>
              <a:off x="2027" y="1527"/>
              <a:ext cx="626" cy="600"/>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Monitor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Adapt</a:t>
              </a:r>
            </a:p>
          </p:txBody>
        </p:sp>
        <p:sp>
          <p:nvSpPr>
            <p:cNvPr id="196209" name="AutoShape 625"/>
            <p:cNvSpPr>
              <a:spLocks noChangeArrowheads="1"/>
            </p:cNvSpPr>
            <p:nvPr/>
          </p:nvSpPr>
          <p:spPr bwMode="auto">
            <a:xfrm>
              <a:off x="228" y="2712"/>
              <a:ext cx="1786" cy="59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Persistent Storage &amp;</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Parallel File System</a:t>
              </a:r>
            </a:p>
          </p:txBody>
        </p:sp>
        <p:sp>
          <p:nvSpPr>
            <p:cNvPr id="196210" name="AutoShape 626"/>
            <p:cNvSpPr>
              <a:spLocks noChangeArrowheads="1"/>
            </p:cNvSpPr>
            <p:nvPr/>
          </p:nvSpPr>
          <p:spPr bwMode="auto">
            <a:xfrm>
              <a:off x="228" y="907"/>
              <a:ext cx="1786" cy="1201"/>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Large Compute-Bound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sp>
          <p:nvSpPr>
            <p:cNvPr id="196211" name="AutoShape 627"/>
            <p:cNvSpPr>
              <a:spLocks noChangeArrowheads="1"/>
            </p:cNvSpPr>
            <p:nvPr/>
          </p:nvSpPr>
          <p:spPr bwMode="auto">
            <a:xfrm>
              <a:off x="234" y="2109"/>
              <a:ext cx="1786" cy="609"/>
            </a:xfrm>
            <a:prstGeom prst="roundRect">
              <a:avLst>
                <a:gd name="adj" fmla="val 16667"/>
              </a:avLst>
            </a:prstGeom>
            <a:solidFill>
              <a:srgbClr val="66FFFF">
                <a:alpha val="53000"/>
              </a:srgbClr>
            </a:solidFill>
            <a:ln w="38100">
              <a:solidFill>
                <a:schemeClr val="tx1"/>
              </a:solidFill>
              <a:round/>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Large I/O-Bound</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Application</a:t>
              </a:r>
            </a:p>
          </p:txBody>
        </p:sp>
      </p:grpSp>
      <p:sp>
        <p:nvSpPr>
          <p:cNvPr id="196212" name="AutoShape 628"/>
          <p:cNvSpPr>
            <a:spLocks noChangeArrowheads="1"/>
          </p:cNvSpPr>
          <p:nvPr/>
        </p:nvSpPr>
        <p:spPr bwMode="auto">
          <a:xfrm rot="2581629">
            <a:off x="498475" y="1035050"/>
            <a:ext cx="1489075" cy="839788"/>
          </a:xfrm>
          <a:prstGeom prst="leftRightArrow">
            <a:avLst>
              <a:gd name="adj1" fmla="val 50000"/>
              <a:gd name="adj2" fmla="val 35463"/>
            </a:avLst>
          </a:prstGeom>
          <a:solidFill>
            <a:srgbClr val="FF66FF"/>
          </a:solidFill>
          <a:ln w="9525" algn="ctr">
            <a:solidFill>
              <a:schemeClr val="tx1"/>
            </a:solidFill>
            <a:miter lim="800000"/>
            <a:headEnd/>
            <a:tailEnd/>
          </a:ln>
          <a:effectLst/>
        </p:spPr>
        <p:txBody>
          <a:bodyPr wrap="none" anchor="ctr"/>
          <a:lstStyle/>
          <a:p>
            <a:pPr algn="ctr">
              <a:lnSpc>
                <a:spcPct val="75000"/>
              </a:lnSpc>
              <a:spcBef>
                <a:spcPct val="0"/>
              </a:spcBef>
              <a:buClrTx/>
              <a:buSzTx/>
              <a:buFontTx/>
              <a:buNone/>
              <a:defRPr/>
            </a:pPr>
            <a:r>
              <a:rPr lang="en-US" altLang="zh-CN" sz="1800" b="1">
                <a:effectLst>
                  <a:outerShdw blurRad="38100" dist="38100" dir="2700000" algn="tl">
                    <a:srgbClr val="FFFFFF"/>
                  </a:outerShdw>
                </a:effectLst>
                <a:cs typeface="Tahoma" pitchFamily="34" charset="0"/>
              </a:rPr>
              <a:t>QoS </a:t>
            </a:r>
          </a:p>
          <a:p>
            <a:pPr algn="ctr">
              <a:lnSpc>
                <a:spcPct val="75000"/>
              </a:lnSpc>
              <a:spcBef>
                <a:spcPct val="0"/>
              </a:spcBef>
              <a:buClrTx/>
              <a:buSzTx/>
              <a:buFontTx/>
              <a:buNone/>
              <a:defRPr/>
            </a:pPr>
            <a:r>
              <a:rPr lang="en-US" altLang="zh-CN" sz="1800" b="1">
                <a:effectLst>
                  <a:outerShdw blurRad="38100" dist="38100" dir="2700000" algn="tl">
                    <a:srgbClr val="FFFFFF"/>
                  </a:outerShdw>
                </a:effectLst>
                <a:cs typeface="Tahoma" pitchFamily="34" charset="0"/>
              </a:rPr>
              <a:t>Guarantees</a:t>
            </a:r>
          </a:p>
        </p:txBody>
      </p:sp>
      <p:sp>
        <p:nvSpPr>
          <p:cNvPr id="196213" name="AutoShape 629"/>
          <p:cNvSpPr>
            <a:spLocks noChangeArrowheads="1"/>
          </p:cNvSpPr>
          <p:nvPr/>
        </p:nvSpPr>
        <p:spPr bwMode="auto">
          <a:xfrm>
            <a:off x="5988050" y="2195513"/>
            <a:ext cx="3155950" cy="1938337"/>
          </a:xfrm>
          <a:prstGeom prst="cloudCallout">
            <a:avLst>
              <a:gd name="adj1" fmla="val -72384"/>
              <a:gd name="adj2" fmla="val -35667"/>
            </a:avLst>
          </a:prstGeom>
          <a:solidFill>
            <a:srgbClr val="66FFFF"/>
          </a:solidFill>
          <a:ln w="9525">
            <a:solidFill>
              <a:schemeClr val="tx1"/>
            </a:solidFill>
            <a:round/>
            <a:headEnd/>
            <a:tailEnd/>
          </a:ln>
          <a:effectLst/>
        </p:spPr>
        <p:txBody>
          <a:bodyPr anchor="ctr"/>
          <a:lstStyle/>
          <a:p>
            <a:pPr algn="ctr">
              <a:spcBef>
                <a:spcPct val="0"/>
              </a:spcBef>
              <a:buClrTx/>
              <a:buSzTx/>
              <a:buFontTx/>
              <a:buNone/>
              <a:defRPr/>
            </a:pPr>
            <a:r>
              <a:rPr lang="en-US" altLang="zh-CN" sz="2400" b="1">
                <a:effectLst>
                  <a:outerShdw blurRad="38100" dist="38100" dir="2700000" algn="tl">
                    <a:srgbClr val="FFFFFF"/>
                  </a:outerShdw>
                </a:effectLst>
                <a:cs typeface="Tahoma" pitchFamily="34" charset="0"/>
              </a:rPr>
              <a:t>Cloud Storage</a:t>
            </a:r>
          </a:p>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BW QoS</a:t>
            </a:r>
          </a:p>
        </p:txBody>
      </p:sp>
      <p:sp>
        <p:nvSpPr>
          <p:cNvPr id="196214" name="AutoShape 630"/>
          <p:cNvSpPr>
            <a:spLocks noChangeArrowheads="1"/>
          </p:cNvSpPr>
          <p:nvPr/>
        </p:nvSpPr>
        <p:spPr bwMode="auto">
          <a:xfrm rot="-1138252">
            <a:off x="4965700" y="1387475"/>
            <a:ext cx="2109788" cy="838200"/>
          </a:xfrm>
          <a:prstGeom prst="leftRightArrow">
            <a:avLst>
              <a:gd name="adj1" fmla="val 50000"/>
              <a:gd name="adj2" fmla="val 50341"/>
            </a:avLst>
          </a:prstGeom>
          <a:solidFill>
            <a:srgbClr val="FF66FF"/>
          </a:solidFill>
          <a:ln w="9525" algn="ctr">
            <a:solidFill>
              <a:schemeClr val="tx1"/>
            </a:solidFill>
            <a:miter lim="800000"/>
            <a:headEnd/>
            <a:tailEnd/>
          </a:ln>
          <a:effectLst/>
        </p:spPr>
        <p:txBody>
          <a:bodyPr wrap="none" anchor="ctr"/>
          <a:lstStyle/>
          <a:p>
            <a:pPr algn="ctr">
              <a:lnSpc>
                <a:spcPct val="85000"/>
              </a:lnSpc>
              <a:spcBef>
                <a:spcPct val="0"/>
              </a:spcBef>
              <a:buClrTx/>
              <a:buSzTx/>
              <a:buFontTx/>
              <a:buNone/>
              <a:defRPr/>
            </a:pPr>
            <a:r>
              <a:rPr lang="en-US" altLang="zh-CN" sz="1800" b="1">
                <a:effectLst>
                  <a:outerShdw blurRad="38100" dist="38100" dir="2700000" algn="tl">
                    <a:srgbClr val="FFFFFF"/>
                  </a:outerShdw>
                </a:effectLst>
                <a:cs typeface="Tahoma" pitchFamily="34" charset="0"/>
              </a:rPr>
              <a:t>QoS</a:t>
            </a:r>
          </a:p>
          <a:p>
            <a:pPr algn="ctr">
              <a:lnSpc>
                <a:spcPct val="85000"/>
              </a:lnSpc>
              <a:spcBef>
                <a:spcPct val="0"/>
              </a:spcBef>
              <a:buClrTx/>
              <a:buSzTx/>
              <a:buFontTx/>
              <a:buNone/>
              <a:defRPr/>
            </a:pPr>
            <a:r>
              <a:rPr lang="en-US" altLang="zh-CN" sz="1800" b="1">
                <a:effectLst>
                  <a:outerShdw blurRad="38100" dist="38100" dir="2700000" algn="tl">
                    <a:srgbClr val="FFFFFF"/>
                  </a:outerShdw>
                </a:effectLst>
                <a:cs typeface="Tahoma" pitchFamily="34" charset="0"/>
              </a:rPr>
              <a:t>Guarantees</a:t>
            </a:r>
          </a:p>
        </p:txBody>
      </p:sp>
      <p:pic>
        <p:nvPicPr>
          <p:cNvPr id="4114" name="Picture 63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192713" y="3870325"/>
            <a:ext cx="1044575" cy="971550"/>
          </a:xfrm>
          <a:prstGeom prst="rect">
            <a:avLst/>
          </a:prstGeom>
          <a:noFill/>
          <a:ln w="9525">
            <a:noFill/>
            <a:miter lim="800000"/>
            <a:headEnd/>
            <a:tailEnd/>
          </a:ln>
        </p:spPr>
      </p:pic>
      <p:sp>
        <p:nvSpPr>
          <p:cNvPr id="196216" name="AutoShape 632"/>
          <p:cNvSpPr>
            <a:spLocks noChangeArrowheads="1"/>
          </p:cNvSpPr>
          <p:nvPr/>
        </p:nvSpPr>
        <p:spPr bwMode="auto">
          <a:xfrm rot="778378">
            <a:off x="4991100" y="5022850"/>
            <a:ext cx="1695450" cy="912813"/>
          </a:xfrm>
          <a:prstGeom prst="leftRightArrow">
            <a:avLst>
              <a:gd name="adj1" fmla="val 50000"/>
              <a:gd name="adj2" fmla="val 37148"/>
            </a:avLst>
          </a:prstGeom>
          <a:solidFill>
            <a:srgbClr val="FF66FF"/>
          </a:solidFill>
          <a:ln w="9525" algn="ctr">
            <a:solidFill>
              <a:schemeClr val="tx1"/>
            </a:solidFill>
            <a:miter lim="800000"/>
            <a:headEnd/>
            <a:tailEnd/>
          </a:ln>
          <a:effectLst/>
        </p:spPr>
        <p:txBody>
          <a:bodyPr wrap="none" anchor="ctr"/>
          <a:lstStyle/>
          <a:p>
            <a:pPr algn="ctr">
              <a:lnSpc>
                <a:spcPct val="75000"/>
              </a:lnSpc>
              <a:spcBef>
                <a:spcPct val="0"/>
              </a:spcBef>
              <a:buClrTx/>
              <a:buSzTx/>
              <a:buFontTx/>
              <a:buNone/>
              <a:defRPr/>
            </a:pPr>
            <a:r>
              <a:rPr lang="en-US" altLang="zh-CN" sz="1800" b="1">
                <a:effectLst>
                  <a:outerShdw blurRad="38100" dist="38100" dir="2700000" algn="tl">
                    <a:srgbClr val="FFFFFF"/>
                  </a:outerShdw>
                </a:effectLst>
                <a:cs typeface="Tahoma" pitchFamily="34" charset="0"/>
              </a:rPr>
              <a:t>QoS</a:t>
            </a:r>
          </a:p>
          <a:p>
            <a:pPr algn="ctr">
              <a:lnSpc>
                <a:spcPct val="75000"/>
              </a:lnSpc>
              <a:spcBef>
                <a:spcPct val="0"/>
              </a:spcBef>
              <a:buClrTx/>
              <a:buSzTx/>
              <a:buFontTx/>
              <a:buNone/>
              <a:defRPr/>
            </a:pPr>
            <a:r>
              <a:rPr lang="en-US" altLang="zh-CN" sz="1800" b="1">
                <a:effectLst>
                  <a:outerShdw blurRad="38100" dist="38100" dir="2700000" algn="tl">
                    <a:srgbClr val="FFFFFF"/>
                  </a:outerShdw>
                </a:effectLst>
                <a:cs typeface="Tahoma" pitchFamily="34" charset="0"/>
              </a:rPr>
              <a:t>Guarantees</a:t>
            </a:r>
          </a:p>
        </p:txBody>
      </p:sp>
      <p:pic>
        <p:nvPicPr>
          <p:cNvPr id="4116" name="Picture 633"/>
          <p:cNvPicPr>
            <a:picLocks noChangeAspect="1" noChangeArrowheads="1"/>
          </p:cNvPicPr>
          <p:nvPr/>
        </p:nvPicPr>
        <p:blipFill>
          <a:blip r:embed="rId6">
            <a:clrChange>
              <a:clrFrom>
                <a:srgbClr val="FEFEFE"/>
              </a:clrFrom>
              <a:clrTo>
                <a:srgbClr val="FEFEFE">
                  <a:alpha val="0"/>
                </a:srgbClr>
              </a:clrTo>
            </a:clrChange>
          </a:blip>
          <a:srcRect/>
          <a:stretch>
            <a:fillRect/>
          </a:stretch>
        </p:blipFill>
        <p:spPr bwMode="auto">
          <a:xfrm>
            <a:off x="5984875" y="4578350"/>
            <a:ext cx="593725" cy="593725"/>
          </a:xfrm>
          <a:prstGeom prst="rect">
            <a:avLst/>
          </a:prstGeom>
          <a:noFill/>
          <a:ln w="9525" algn="ctr">
            <a:noFill/>
            <a:miter lim="800000"/>
            <a:headEnd/>
            <a:tailEnd/>
          </a:ln>
        </p:spPr>
      </p:pic>
      <p:grpSp>
        <p:nvGrpSpPr>
          <p:cNvPr id="4517" name="Group 634"/>
          <p:cNvGrpSpPr>
            <a:grpSpLocks/>
          </p:cNvGrpSpPr>
          <p:nvPr/>
        </p:nvGrpSpPr>
        <p:grpSpPr bwMode="auto">
          <a:xfrm>
            <a:off x="152400" y="5575300"/>
            <a:ext cx="3373438" cy="977900"/>
            <a:chOff x="1563" y="1381"/>
            <a:chExt cx="2922" cy="979"/>
          </a:xfrm>
        </p:grpSpPr>
        <p:pic>
          <p:nvPicPr>
            <p:cNvPr id="4119" name="Picture 635"/>
            <p:cNvPicPr>
              <a:picLocks noChangeAspect="1" noChangeArrowheads="1"/>
            </p:cNvPicPr>
            <p:nvPr/>
          </p:nvPicPr>
          <p:blipFill>
            <a:blip r:embed="rId7">
              <a:clrChange>
                <a:clrFrom>
                  <a:srgbClr val="FDFDFF"/>
                </a:clrFrom>
                <a:clrTo>
                  <a:srgbClr val="FDFDFF">
                    <a:alpha val="0"/>
                  </a:srgbClr>
                </a:clrTo>
              </a:clrChange>
            </a:blip>
            <a:srcRect t="2441" b="55373"/>
            <a:stretch>
              <a:fillRect/>
            </a:stretch>
          </p:blipFill>
          <p:spPr bwMode="auto">
            <a:xfrm>
              <a:off x="1563" y="1381"/>
              <a:ext cx="2634" cy="691"/>
            </a:xfrm>
            <a:prstGeom prst="rect">
              <a:avLst/>
            </a:prstGeom>
            <a:noFill/>
            <a:ln w="9525" algn="ctr">
              <a:noFill/>
              <a:miter lim="800000"/>
              <a:headEnd/>
              <a:tailEnd/>
            </a:ln>
          </p:spPr>
        </p:pic>
        <p:pic>
          <p:nvPicPr>
            <p:cNvPr id="4120" name="Picture 636"/>
            <p:cNvPicPr>
              <a:picLocks noChangeAspect="1" noChangeArrowheads="1"/>
            </p:cNvPicPr>
            <p:nvPr/>
          </p:nvPicPr>
          <p:blipFill>
            <a:blip r:embed="rId7">
              <a:clrChange>
                <a:clrFrom>
                  <a:srgbClr val="FDFDFF"/>
                </a:clrFrom>
                <a:clrTo>
                  <a:srgbClr val="FDFDFF">
                    <a:alpha val="0"/>
                  </a:srgbClr>
                </a:clrTo>
              </a:clrChange>
            </a:blip>
            <a:srcRect t="2441" b="55373"/>
            <a:stretch>
              <a:fillRect/>
            </a:stretch>
          </p:blipFill>
          <p:spPr bwMode="auto">
            <a:xfrm>
              <a:off x="1659" y="1477"/>
              <a:ext cx="2634" cy="691"/>
            </a:xfrm>
            <a:prstGeom prst="rect">
              <a:avLst/>
            </a:prstGeom>
            <a:noFill/>
            <a:ln w="9525" algn="ctr">
              <a:noFill/>
              <a:miter lim="800000"/>
              <a:headEnd/>
              <a:tailEnd/>
            </a:ln>
          </p:spPr>
        </p:pic>
        <p:pic>
          <p:nvPicPr>
            <p:cNvPr id="4121" name="Picture 637"/>
            <p:cNvPicPr>
              <a:picLocks noChangeAspect="1" noChangeArrowheads="1"/>
            </p:cNvPicPr>
            <p:nvPr/>
          </p:nvPicPr>
          <p:blipFill>
            <a:blip r:embed="rId7">
              <a:clrChange>
                <a:clrFrom>
                  <a:srgbClr val="FDFDFF"/>
                </a:clrFrom>
                <a:clrTo>
                  <a:srgbClr val="FDFDFF">
                    <a:alpha val="0"/>
                  </a:srgbClr>
                </a:clrTo>
              </a:clrChange>
            </a:blip>
            <a:srcRect t="2441" b="55373"/>
            <a:stretch>
              <a:fillRect/>
            </a:stretch>
          </p:blipFill>
          <p:spPr bwMode="auto">
            <a:xfrm>
              <a:off x="1755" y="1573"/>
              <a:ext cx="2634" cy="691"/>
            </a:xfrm>
            <a:prstGeom prst="rect">
              <a:avLst/>
            </a:prstGeom>
            <a:noFill/>
            <a:ln w="9525" algn="ctr">
              <a:noFill/>
              <a:miter lim="800000"/>
              <a:headEnd/>
              <a:tailEnd/>
            </a:ln>
          </p:spPr>
        </p:pic>
        <p:pic>
          <p:nvPicPr>
            <p:cNvPr id="4122" name="Picture 638"/>
            <p:cNvPicPr>
              <a:picLocks noChangeAspect="1" noChangeArrowheads="1"/>
            </p:cNvPicPr>
            <p:nvPr/>
          </p:nvPicPr>
          <p:blipFill>
            <a:blip r:embed="rId7">
              <a:clrChange>
                <a:clrFrom>
                  <a:srgbClr val="FDFDFF"/>
                </a:clrFrom>
                <a:clrTo>
                  <a:srgbClr val="FDFDFF">
                    <a:alpha val="0"/>
                  </a:srgbClr>
                </a:clrTo>
              </a:clrChange>
            </a:blip>
            <a:srcRect t="2441" b="55373"/>
            <a:stretch>
              <a:fillRect/>
            </a:stretch>
          </p:blipFill>
          <p:spPr bwMode="auto">
            <a:xfrm>
              <a:off x="1851" y="1669"/>
              <a:ext cx="2634" cy="691"/>
            </a:xfrm>
            <a:prstGeom prst="rect">
              <a:avLst/>
            </a:prstGeom>
            <a:noFill/>
            <a:ln w="9525" algn="ctr">
              <a:noFill/>
              <a:miter lim="800000"/>
              <a:headEnd/>
              <a:tailEnd/>
            </a:ln>
          </p:spPr>
        </p:pic>
      </p:grpSp>
      <p:sp>
        <p:nvSpPr>
          <p:cNvPr id="196223" name="AutoShape 639"/>
          <p:cNvSpPr>
            <a:spLocks noChangeArrowheads="1"/>
          </p:cNvSpPr>
          <p:nvPr/>
        </p:nvSpPr>
        <p:spPr bwMode="auto">
          <a:xfrm rot="5400000">
            <a:off x="497681" y="5201444"/>
            <a:ext cx="1489075" cy="839788"/>
          </a:xfrm>
          <a:prstGeom prst="leftRightArrow">
            <a:avLst>
              <a:gd name="adj1" fmla="val 50000"/>
              <a:gd name="adj2" fmla="val 35463"/>
            </a:avLst>
          </a:prstGeom>
          <a:solidFill>
            <a:srgbClr val="FF66FF"/>
          </a:solidFill>
          <a:ln w="9525" algn="ctr">
            <a:solidFill>
              <a:schemeClr val="tx1"/>
            </a:solidFill>
            <a:miter lim="800000"/>
            <a:headEnd/>
            <a:tailEnd/>
          </a:ln>
          <a:effectLst/>
        </p:spPr>
        <p:txBody>
          <a:bodyPr wrap="none" anchor="ctr"/>
          <a:lstStyle/>
          <a:p>
            <a:pPr algn="ctr">
              <a:lnSpc>
                <a:spcPct val="75000"/>
              </a:lnSpc>
              <a:spcBef>
                <a:spcPct val="0"/>
              </a:spcBef>
              <a:buClrTx/>
              <a:buSzTx/>
              <a:buFontTx/>
              <a:buNone/>
              <a:defRPr/>
            </a:pPr>
            <a:r>
              <a:rPr lang="en-US" altLang="zh-CN" sz="1800" b="1">
                <a:effectLst>
                  <a:outerShdw blurRad="38100" dist="38100" dir="2700000" algn="tl">
                    <a:srgbClr val="FFFFFF"/>
                  </a:outerShdw>
                </a:effectLst>
                <a:cs typeface="Tahoma" pitchFamily="34" charset="0"/>
              </a:rPr>
              <a:t>QoS </a:t>
            </a:r>
          </a:p>
          <a:p>
            <a:pPr algn="ctr">
              <a:lnSpc>
                <a:spcPct val="75000"/>
              </a:lnSpc>
              <a:spcBef>
                <a:spcPct val="0"/>
              </a:spcBef>
              <a:buClrTx/>
              <a:buSzTx/>
              <a:buFontTx/>
              <a:buNone/>
              <a:defRPr/>
            </a:pPr>
            <a:r>
              <a:rPr lang="en-US" altLang="zh-CN" sz="1800" b="1">
                <a:effectLst>
                  <a:outerShdw blurRad="38100" dist="38100" dir="2700000" algn="tl">
                    <a:srgbClr val="FFFFFF"/>
                  </a:outerShdw>
                </a:effectLst>
                <a:cs typeface="Tahoma" pitchFamily="34" charset="0"/>
              </a:rPr>
              <a:t>Guarantees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p>
            <a:r>
              <a:rPr lang="en-US" altLang="zh-CN"/>
              <a:t>Tessellation OS</a:t>
            </a:r>
          </a:p>
        </p:txBody>
      </p:sp>
      <p:sp>
        <p:nvSpPr>
          <p:cNvPr id="38915" name="灯片编号占位符 4"/>
          <p:cNvSpPr>
            <a:spLocks noGrp="1"/>
          </p:cNvSpPr>
          <p:nvPr>
            <p:ph type="sldNum" sz="quarter" idx="11"/>
          </p:nvPr>
        </p:nvSpPr>
        <p:spPr>
          <a:noFill/>
        </p:spPr>
        <p:txBody>
          <a:bodyPr/>
          <a:lstStyle/>
          <a:p>
            <a:r>
              <a:rPr lang="en-US" altLang="zh-CN"/>
              <a:t>Tessellation: </a:t>
            </a:r>
            <a:fld id="{36D8D1CF-9587-4A06-A971-A1FB2606ECE6}" type="slidenum">
              <a:rPr lang="en-US" altLang="zh-CN"/>
              <a:pPr/>
              <a:t>24</a:t>
            </a:fld>
            <a:endParaRPr lang="en-US" altLang="zh-CN"/>
          </a:p>
        </p:txBody>
      </p:sp>
      <p:sp>
        <p:nvSpPr>
          <p:cNvPr id="38916" name="日期占位符 5"/>
          <p:cNvSpPr>
            <a:spLocks noGrp="1"/>
          </p:cNvSpPr>
          <p:nvPr>
            <p:ph type="dt" sz="quarter" idx="12"/>
          </p:nvPr>
        </p:nvSpPr>
        <p:spPr>
          <a:noFill/>
        </p:spPr>
        <p:txBody>
          <a:bodyPr/>
          <a:lstStyle/>
          <a:p>
            <a:r>
              <a:rPr lang="en-US" altLang="zh-CN"/>
              <a:t>November 12th, 2009</a:t>
            </a:r>
          </a:p>
        </p:txBody>
      </p:sp>
      <p:sp>
        <p:nvSpPr>
          <p:cNvPr id="38917" name="Rectangle 2"/>
          <p:cNvSpPr>
            <a:spLocks noGrp="1" noChangeArrowheads="1"/>
          </p:cNvSpPr>
          <p:nvPr>
            <p:ph type="title"/>
          </p:nvPr>
        </p:nvSpPr>
        <p:spPr>
          <a:xfrm>
            <a:off x="762000" y="228600"/>
            <a:ext cx="7404100" cy="746125"/>
          </a:xfrm>
        </p:spPr>
        <p:txBody>
          <a:bodyPr>
            <a:normAutofit fontScale="90000"/>
          </a:bodyPr>
          <a:lstStyle/>
          <a:p>
            <a:r>
              <a:rPr lang="en-US" altLang="zh-CN" smtClean="0">
                <a:ea typeface="ＭＳ Ｐゴシック" pitchFamily="34" charset="-128"/>
              </a:rPr>
              <a:t>Space-Time Resource Graph</a:t>
            </a:r>
          </a:p>
        </p:txBody>
      </p:sp>
      <p:grpSp>
        <p:nvGrpSpPr>
          <p:cNvPr id="2" name="Group 35"/>
          <p:cNvGrpSpPr>
            <a:grpSpLocks/>
          </p:cNvGrpSpPr>
          <p:nvPr/>
        </p:nvGrpSpPr>
        <p:grpSpPr bwMode="auto">
          <a:xfrm>
            <a:off x="152400" y="838200"/>
            <a:ext cx="8745538" cy="2952750"/>
            <a:chOff x="0" y="528"/>
            <a:chExt cx="5799" cy="2056"/>
          </a:xfrm>
        </p:grpSpPr>
        <p:sp>
          <p:nvSpPr>
            <p:cNvPr id="248837" name="Oval 5"/>
            <p:cNvSpPr>
              <a:spLocks noChangeArrowheads="1"/>
            </p:cNvSpPr>
            <p:nvPr/>
          </p:nvSpPr>
          <p:spPr bwMode="auto">
            <a:xfrm>
              <a:off x="1824" y="1536"/>
              <a:ext cx="709" cy="702"/>
            </a:xfrm>
            <a:prstGeom prst="ellipse">
              <a:avLst/>
            </a:prstGeom>
            <a:solidFill>
              <a:srgbClr val="66FFFF"/>
            </a:solidFill>
            <a:ln w="28575" algn="ctr">
              <a:solidFill>
                <a:schemeClr val="tx1"/>
              </a:solidFill>
              <a:round/>
              <a:headEnd/>
              <a:tailEnd/>
            </a:ln>
            <a:effectLst/>
          </p:spPr>
          <p:txBody>
            <a:bodyPr wrap="none" anchor="ctr"/>
            <a:lstStyle/>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Cell 2</a:t>
              </a:r>
            </a:p>
          </p:txBody>
        </p:sp>
        <p:sp>
          <p:nvSpPr>
            <p:cNvPr id="248838" name="Oval 6"/>
            <p:cNvSpPr>
              <a:spLocks noChangeArrowheads="1"/>
            </p:cNvSpPr>
            <p:nvPr/>
          </p:nvSpPr>
          <p:spPr bwMode="auto">
            <a:xfrm>
              <a:off x="3035" y="1718"/>
              <a:ext cx="711" cy="703"/>
            </a:xfrm>
            <a:prstGeom prst="ellipse">
              <a:avLst/>
            </a:prstGeom>
            <a:solidFill>
              <a:srgbClr val="66FFFF"/>
            </a:solidFill>
            <a:ln w="28575" algn="ctr">
              <a:solidFill>
                <a:schemeClr val="tx1"/>
              </a:solidFill>
              <a:round/>
              <a:headEnd/>
              <a:tailEnd/>
            </a:ln>
            <a:effectLst/>
          </p:spPr>
          <p:txBody>
            <a:bodyPr wrap="none" anchor="ctr"/>
            <a:lstStyle/>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Cell 3</a:t>
              </a:r>
            </a:p>
          </p:txBody>
        </p:sp>
        <p:sp>
          <p:nvSpPr>
            <p:cNvPr id="248840" name="AutoShape 8"/>
            <p:cNvSpPr>
              <a:spLocks noChangeArrowheads="1"/>
            </p:cNvSpPr>
            <p:nvPr/>
          </p:nvSpPr>
          <p:spPr bwMode="auto">
            <a:xfrm>
              <a:off x="0" y="1056"/>
              <a:ext cx="1584" cy="816"/>
            </a:xfrm>
            <a:prstGeom prst="wedgeRectCallout">
              <a:avLst>
                <a:gd name="adj1" fmla="val 67801"/>
                <a:gd name="adj2" fmla="val 24880"/>
              </a:avLst>
            </a:prstGeom>
            <a:solidFill>
              <a:srgbClr val="66FFFF"/>
            </a:solidFill>
            <a:ln w="28575" algn="ctr">
              <a:solidFill>
                <a:schemeClr val="tx1"/>
              </a:solidFill>
              <a:miter lim="800000"/>
              <a:headEnd/>
              <a:tailEnd/>
            </a:ln>
            <a:effectLst/>
          </p:spPr>
          <p:txBody>
            <a:bodyPr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Resources:</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4 Proc, 50% time</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1GB network BW</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25% File Server</a:t>
              </a:r>
            </a:p>
          </p:txBody>
        </p:sp>
        <p:sp>
          <p:nvSpPr>
            <p:cNvPr id="38923" name="Line 10"/>
            <p:cNvSpPr>
              <a:spLocks noChangeShapeType="1"/>
            </p:cNvSpPr>
            <p:nvPr/>
          </p:nvSpPr>
          <p:spPr bwMode="auto">
            <a:xfrm>
              <a:off x="3335" y="1226"/>
              <a:ext cx="58" cy="486"/>
            </a:xfrm>
            <a:prstGeom prst="line">
              <a:avLst/>
            </a:prstGeom>
            <a:noFill/>
            <a:ln w="76200">
              <a:solidFill>
                <a:schemeClr val="tx1"/>
              </a:solidFill>
              <a:round/>
              <a:headEnd/>
              <a:tailEnd type="triangle" w="med" len="med"/>
            </a:ln>
          </p:spPr>
          <p:txBody>
            <a:bodyPr wrap="none" anchor="ctr"/>
            <a:lstStyle/>
            <a:p>
              <a:endParaRPr lang="zh-CN" altLang="en-US"/>
            </a:p>
          </p:txBody>
        </p:sp>
        <p:sp>
          <p:nvSpPr>
            <p:cNvPr id="38924" name="Line 11"/>
            <p:cNvSpPr>
              <a:spLocks noChangeShapeType="1"/>
            </p:cNvSpPr>
            <p:nvPr/>
          </p:nvSpPr>
          <p:spPr bwMode="auto">
            <a:xfrm flipH="1">
              <a:off x="2448" y="1104"/>
              <a:ext cx="576" cy="480"/>
            </a:xfrm>
            <a:prstGeom prst="line">
              <a:avLst/>
            </a:prstGeom>
            <a:noFill/>
            <a:ln w="76200">
              <a:solidFill>
                <a:schemeClr val="tx1"/>
              </a:solidFill>
              <a:round/>
              <a:headEnd/>
              <a:tailEnd type="triangle" w="med" len="med"/>
            </a:ln>
          </p:spPr>
          <p:txBody>
            <a:bodyPr wrap="none" anchor="ctr"/>
            <a:lstStyle/>
            <a:p>
              <a:endParaRPr lang="zh-CN" altLang="en-US"/>
            </a:p>
          </p:txBody>
        </p:sp>
        <p:grpSp>
          <p:nvGrpSpPr>
            <p:cNvPr id="3" name="Group 34"/>
            <p:cNvGrpSpPr>
              <a:grpSpLocks/>
            </p:cNvGrpSpPr>
            <p:nvPr/>
          </p:nvGrpSpPr>
          <p:grpSpPr bwMode="auto">
            <a:xfrm>
              <a:off x="4232" y="816"/>
              <a:ext cx="1567" cy="1768"/>
              <a:chOff x="4097" y="1104"/>
              <a:chExt cx="1567" cy="1768"/>
            </a:xfrm>
          </p:grpSpPr>
          <p:sp>
            <p:nvSpPr>
              <p:cNvPr id="248841" name="Oval 9"/>
              <p:cNvSpPr>
                <a:spLocks noChangeArrowheads="1"/>
              </p:cNvSpPr>
              <p:nvPr/>
            </p:nvSpPr>
            <p:spPr bwMode="auto">
              <a:xfrm>
                <a:off x="4560" y="1105"/>
                <a:ext cx="711" cy="702"/>
              </a:xfrm>
              <a:prstGeom prst="ellipse">
                <a:avLst/>
              </a:prstGeom>
              <a:solidFill>
                <a:srgbClr val="66FFFF"/>
              </a:solidFill>
              <a:ln w="28575" algn="ctr">
                <a:solidFill>
                  <a:schemeClr val="tx1"/>
                </a:solidFill>
                <a:round/>
                <a:headEnd/>
                <a:tailEnd/>
              </a:ln>
              <a:effectLst/>
            </p:spPr>
            <p:txBody>
              <a:bodyPr wrap="none" anchor="ctr"/>
              <a:lstStyle/>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Cell 3</a:t>
                </a:r>
              </a:p>
            </p:txBody>
          </p:sp>
          <p:sp>
            <p:nvSpPr>
              <p:cNvPr id="38930" name="Oval 13"/>
              <p:cNvSpPr>
                <a:spLocks noChangeArrowheads="1"/>
              </p:cNvSpPr>
              <p:nvPr/>
            </p:nvSpPr>
            <p:spPr bwMode="auto">
              <a:xfrm>
                <a:off x="4176" y="2064"/>
                <a:ext cx="288" cy="288"/>
              </a:xfrm>
              <a:prstGeom prst="ellipse">
                <a:avLst/>
              </a:prstGeom>
              <a:solidFill>
                <a:srgbClr val="66FF99"/>
              </a:solidFill>
              <a:ln w="28575" algn="ctr">
                <a:solidFill>
                  <a:schemeClr val="tx1"/>
                </a:solidFill>
                <a:round/>
                <a:headEnd/>
                <a:tailEnd/>
              </a:ln>
            </p:spPr>
            <p:txBody>
              <a:bodyPr wrap="none" anchor="ctr"/>
              <a:lstStyle/>
              <a:p>
                <a:endParaRPr lang="zh-CN" altLang="en-US"/>
              </a:p>
            </p:txBody>
          </p:sp>
          <p:sp>
            <p:nvSpPr>
              <p:cNvPr id="38931" name="Oval 14"/>
              <p:cNvSpPr>
                <a:spLocks noChangeArrowheads="1"/>
              </p:cNvSpPr>
              <p:nvPr/>
            </p:nvSpPr>
            <p:spPr bwMode="auto">
              <a:xfrm>
                <a:off x="4560" y="2064"/>
                <a:ext cx="288" cy="288"/>
              </a:xfrm>
              <a:prstGeom prst="ellipse">
                <a:avLst/>
              </a:prstGeom>
              <a:solidFill>
                <a:srgbClr val="66FF99"/>
              </a:solidFill>
              <a:ln w="28575" algn="ctr">
                <a:solidFill>
                  <a:schemeClr val="tx1"/>
                </a:solidFill>
                <a:round/>
                <a:headEnd/>
                <a:tailEnd/>
              </a:ln>
            </p:spPr>
            <p:txBody>
              <a:bodyPr wrap="none" anchor="ctr"/>
              <a:lstStyle/>
              <a:p>
                <a:endParaRPr lang="zh-CN" altLang="en-US"/>
              </a:p>
            </p:txBody>
          </p:sp>
          <p:sp>
            <p:nvSpPr>
              <p:cNvPr id="38932" name="Oval 15"/>
              <p:cNvSpPr>
                <a:spLocks noChangeArrowheads="1"/>
              </p:cNvSpPr>
              <p:nvPr/>
            </p:nvSpPr>
            <p:spPr bwMode="auto">
              <a:xfrm>
                <a:off x="4944" y="2064"/>
                <a:ext cx="288" cy="288"/>
              </a:xfrm>
              <a:prstGeom prst="ellipse">
                <a:avLst/>
              </a:prstGeom>
              <a:solidFill>
                <a:srgbClr val="66FF99"/>
              </a:solidFill>
              <a:ln w="28575" algn="ctr">
                <a:solidFill>
                  <a:schemeClr val="tx1"/>
                </a:solidFill>
                <a:round/>
                <a:headEnd/>
                <a:tailEnd/>
              </a:ln>
            </p:spPr>
            <p:txBody>
              <a:bodyPr wrap="none" anchor="ctr"/>
              <a:lstStyle/>
              <a:p>
                <a:endParaRPr lang="zh-CN" altLang="en-US"/>
              </a:p>
            </p:txBody>
          </p:sp>
          <p:sp>
            <p:nvSpPr>
              <p:cNvPr id="38933" name="Oval 16"/>
              <p:cNvSpPr>
                <a:spLocks noChangeArrowheads="1"/>
              </p:cNvSpPr>
              <p:nvPr/>
            </p:nvSpPr>
            <p:spPr bwMode="auto">
              <a:xfrm>
                <a:off x="5328" y="2064"/>
                <a:ext cx="288" cy="288"/>
              </a:xfrm>
              <a:prstGeom prst="ellipse">
                <a:avLst/>
              </a:prstGeom>
              <a:solidFill>
                <a:srgbClr val="66FF99"/>
              </a:solidFill>
              <a:ln w="28575" algn="ctr">
                <a:solidFill>
                  <a:schemeClr val="tx1"/>
                </a:solidFill>
                <a:round/>
                <a:headEnd/>
                <a:tailEnd/>
              </a:ln>
            </p:spPr>
            <p:txBody>
              <a:bodyPr wrap="none" anchor="ctr"/>
              <a:lstStyle/>
              <a:p>
                <a:endParaRPr lang="zh-CN" altLang="en-US"/>
              </a:p>
            </p:txBody>
          </p:sp>
          <p:sp>
            <p:nvSpPr>
              <p:cNvPr id="38934" name="Line 17"/>
              <p:cNvSpPr>
                <a:spLocks noChangeShapeType="1"/>
              </p:cNvSpPr>
              <p:nvPr/>
            </p:nvSpPr>
            <p:spPr bwMode="auto">
              <a:xfrm>
                <a:off x="5184" y="1680"/>
                <a:ext cx="240" cy="38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8935" name="Line 18"/>
              <p:cNvSpPr>
                <a:spLocks noChangeShapeType="1"/>
              </p:cNvSpPr>
              <p:nvPr/>
            </p:nvSpPr>
            <p:spPr bwMode="auto">
              <a:xfrm>
                <a:off x="4992" y="1776"/>
                <a:ext cx="48" cy="288"/>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8936" name="Line 19"/>
              <p:cNvSpPr>
                <a:spLocks noChangeShapeType="1"/>
              </p:cNvSpPr>
              <p:nvPr/>
            </p:nvSpPr>
            <p:spPr bwMode="auto">
              <a:xfrm flipH="1">
                <a:off x="4704" y="1776"/>
                <a:ext cx="96" cy="288"/>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8937" name="Line 20"/>
              <p:cNvSpPr>
                <a:spLocks noChangeShapeType="1"/>
              </p:cNvSpPr>
              <p:nvPr/>
            </p:nvSpPr>
            <p:spPr bwMode="auto">
              <a:xfrm flipH="1">
                <a:off x="4368" y="1680"/>
                <a:ext cx="288" cy="38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48853" name="Text Box 21"/>
              <p:cNvSpPr txBox="1">
                <a:spLocks noChangeArrowheads="1"/>
              </p:cNvSpPr>
              <p:nvPr/>
            </p:nvSpPr>
            <p:spPr bwMode="auto">
              <a:xfrm>
                <a:off x="4097" y="2385"/>
                <a:ext cx="1567" cy="487"/>
              </a:xfrm>
              <a:prstGeom prst="rect">
                <a:avLst/>
              </a:prstGeom>
              <a:noFill/>
              <a:ln w="28575" algn="ctr">
                <a:noFill/>
                <a:miter lim="800000"/>
                <a:headEnd/>
                <a:tailEnd/>
              </a:ln>
              <a:effectLst/>
            </p:spPr>
            <p:txBody>
              <a:bodyPr wrap="none">
                <a:spAutoFit/>
              </a:bodyPr>
              <a:lstStyle/>
              <a:p>
                <a:pPr algn="ctr">
                  <a:spcBef>
                    <a:spcPct val="0"/>
                  </a:spcBef>
                  <a:buClrTx/>
                  <a:buSzTx/>
                  <a:buFontTx/>
                  <a:buNone/>
                  <a:defRPr/>
                </a:pPr>
                <a:r>
                  <a:rPr lang="en-US" altLang="zh-CN" sz="2000">
                    <a:effectLst>
                      <a:outerShdw blurRad="38100" dist="38100" dir="2700000" algn="tl">
                        <a:srgbClr val="C0C0C0"/>
                      </a:outerShdw>
                    </a:effectLst>
                    <a:cs typeface="Tahoma" pitchFamily="34" charset="0"/>
                  </a:rPr>
                  <a:t>Lightweight</a:t>
                </a:r>
              </a:p>
              <a:p>
                <a:pPr algn="ctr">
                  <a:spcBef>
                    <a:spcPct val="0"/>
                  </a:spcBef>
                  <a:buClrTx/>
                  <a:buSzTx/>
                  <a:buFontTx/>
                  <a:buNone/>
                  <a:defRPr/>
                </a:pPr>
                <a:r>
                  <a:rPr lang="en-US" altLang="zh-CN" sz="2000">
                    <a:effectLst>
                      <a:outerShdw blurRad="38100" dist="38100" dir="2700000" algn="tl">
                        <a:srgbClr val="C0C0C0"/>
                      </a:outerShdw>
                    </a:effectLst>
                    <a:cs typeface="Tahoma" pitchFamily="34" charset="0"/>
                  </a:rPr>
                  <a:t>Protection Domains</a:t>
                </a:r>
              </a:p>
            </p:txBody>
          </p:sp>
        </p:grpSp>
        <p:sp>
          <p:nvSpPr>
            <p:cNvPr id="38926" name="Line 23"/>
            <p:cNvSpPr>
              <a:spLocks noChangeShapeType="1"/>
            </p:cNvSpPr>
            <p:nvPr/>
          </p:nvSpPr>
          <p:spPr bwMode="auto">
            <a:xfrm>
              <a:off x="3648" y="912"/>
              <a:ext cx="1056" cy="192"/>
            </a:xfrm>
            <a:prstGeom prst="line">
              <a:avLst/>
            </a:prstGeom>
            <a:noFill/>
            <a:ln w="76200">
              <a:solidFill>
                <a:schemeClr val="tx1"/>
              </a:solidFill>
              <a:round/>
              <a:headEnd/>
              <a:tailEnd type="triangle" w="med" len="med"/>
            </a:ln>
          </p:spPr>
          <p:txBody>
            <a:bodyPr wrap="none" anchor="ctr"/>
            <a:lstStyle/>
            <a:p>
              <a:endParaRPr lang="zh-CN" altLang="en-US"/>
            </a:p>
          </p:txBody>
        </p:sp>
        <p:sp>
          <p:nvSpPr>
            <p:cNvPr id="248863" name="Text Box 31"/>
            <p:cNvSpPr txBox="1">
              <a:spLocks noChangeArrowheads="1"/>
            </p:cNvSpPr>
            <p:nvPr/>
          </p:nvSpPr>
          <p:spPr bwMode="auto">
            <a:xfrm rot="695922">
              <a:off x="3448" y="1007"/>
              <a:ext cx="1262" cy="702"/>
            </a:xfrm>
            <a:prstGeom prst="rect">
              <a:avLst/>
            </a:prstGeom>
            <a:noFill/>
            <a:ln w="28575" algn="ctr">
              <a:noFill/>
              <a:miter lim="800000"/>
              <a:headEnd/>
              <a:tailEnd/>
            </a:ln>
            <a:effectLst/>
          </p:spPr>
          <p:txBody>
            <a:bodyPr>
              <a:spAutoFit/>
            </a:bodyPr>
            <a:lstStyle/>
            <a:p>
              <a:pPr algn="ctr">
                <a:spcBef>
                  <a:spcPct val="0"/>
                </a:spcBef>
                <a:buClrTx/>
                <a:buSzTx/>
                <a:buFontTx/>
                <a:buNone/>
                <a:defRPr/>
              </a:pPr>
              <a:r>
                <a:rPr lang="en-US" altLang="zh-CN" sz="2000">
                  <a:effectLst>
                    <a:outerShdw blurRad="38100" dist="38100" dir="2700000" algn="tl">
                      <a:srgbClr val="C0C0C0"/>
                    </a:outerShdw>
                  </a:effectLst>
                  <a:cs typeface="Tahoma" pitchFamily="34" charset="0"/>
                </a:rPr>
                <a:t>Parent/child</a:t>
              </a:r>
            </a:p>
            <a:p>
              <a:pPr algn="ctr">
                <a:spcBef>
                  <a:spcPct val="0"/>
                </a:spcBef>
                <a:buClrTx/>
                <a:buSzTx/>
                <a:buFontTx/>
                <a:buNone/>
                <a:defRPr/>
              </a:pPr>
              <a:r>
                <a:rPr lang="en-US" altLang="zh-CN" sz="2000">
                  <a:effectLst>
                    <a:outerShdw blurRad="38100" dist="38100" dir="2700000" algn="tl">
                      <a:srgbClr val="C0C0C0"/>
                    </a:outerShdw>
                  </a:effectLst>
                  <a:cs typeface="Tahoma" pitchFamily="34" charset="0"/>
                </a:rPr>
                <a:t>Spawning</a:t>
              </a:r>
            </a:p>
            <a:p>
              <a:pPr algn="ctr">
                <a:spcBef>
                  <a:spcPct val="0"/>
                </a:spcBef>
                <a:buClrTx/>
                <a:buSzTx/>
                <a:buFontTx/>
                <a:buNone/>
                <a:defRPr/>
              </a:pPr>
              <a:r>
                <a:rPr lang="en-US" altLang="zh-CN" sz="2000">
                  <a:effectLst>
                    <a:outerShdw blurRad="38100" dist="38100" dir="2700000" algn="tl">
                      <a:srgbClr val="C0C0C0"/>
                    </a:outerShdw>
                  </a:effectLst>
                  <a:cs typeface="Tahoma" pitchFamily="34" charset="0"/>
                </a:rPr>
                <a:t>relationship</a:t>
              </a:r>
            </a:p>
          </p:txBody>
        </p:sp>
        <p:sp>
          <p:nvSpPr>
            <p:cNvPr id="248864" name="Oval 32"/>
            <p:cNvSpPr>
              <a:spLocks noChangeArrowheads="1"/>
            </p:cNvSpPr>
            <p:nvPr/>
          </p:nvSpPr>
          <p:spPr bwMode="auto">
            <a:xfrm>
              <a:off x="2976" y="528"/>
              <a:ext cx="711" cy="702"/>
            </a:xfrm>
            <a:prstGeom prst="ellipse">
              <a:avLst/>
            </a:prstGeom>
            <a:solidFill>
              <a:srgbClr val="66FFFF"/>
            </a:solidFill>
            <a:ln w="28575" algn="ctr">
              <a:solidFill>
                <a:schemeClr val="tx1"/>
              </a:solidFill>
              <a:round/>
              <a:headEnd/>
              <a:tailEnd/>
            </a:ln>
            <a:effectLst/>
          </p:spPr>
          <p:txBody>
            <a:bodyPr wrap="none" anchor="ctr"/>
            <a:lstStyle/>
            <a:p>
              <a:pPr algn="ctr">
                <a:spcBef>
                  <a:spcPct val="0"/>
                </a:spcBef>
                <a:buClrTx/>
                <a:buSzTx/>
                <a:buFontTx/>
                <a:buNone/>
                <a:defRPr/>
              </a:pPr>
              <a:r>
                <a:rPr lang="en-US" altLang="zh-CN" sz="2000" b="1">
                  <a:effectLst>
                    <a:outerShdw blurRad="38100" dist="38100" dir="2700000" algn="tl">
                      <a:srgbClr val="FFFFFF"/>
                    </a:outerShdw>
                  </a:effectLst>
                  <a:cs typeface="Tahoma" pitchFamily="34" charset="0"/>
                </a:rPr>
                <a:t>Cell 1</a:t>
              </a:r>
            </a:p>
          </p:txBody>
        </p:sp>
      </p:grpSp>
      <p:sp>
        <p:nvSpPr>
          <p:cNvPr id="38919" name="Rectangle 33"/>
          <p:cNvSpPr>
            <a:spLocks noGrp="1" noChangeArrowheads="1"/>
          </p:cNvSpPr>
          <p:nvPr>
            <p:ph type="body" idx="1"/>
          </p:nvPr>
        </p:nvSpPr>
        <p:spPr>
          <a:xfrm>
            <a:off x="215900" y="3810000"/>
            <a:ext cx="8623300" cy="2971800"/>
          </a:xfrm>
        </p:spPr>
        <p:txBody>
          <a:bodyPr/>
          <a:lstStyle/>
          <a:p>
            <a:pPr>
              <a:lnSpc>
                <a:spcPct val="80000"/>
              </a:lnSpc>
            </a:pPr>
            <a:r>
              <a:rPr lang="en-US" altLang="zh-CN" sz="2400" smtClean="0">
                <a:ea typeface="ＭＳ Ｐゴシック" pitchFamily="34" charset="-128"/>
              </a:rPr>
              <a:t>Space-Time resource graph: the explicit instantiation of resource assignments</a:t>
            </a:r>
          </a:p>
          <a:p>
            <a:pPr lvl="1">
              <a:lnSpc>
                <a:spcPct val="80000"/>
              </a:lnSpc>
            </a:pPr>
            <a:r>
              <a:rPr lang="en-US" altLang="zh-CN" sz="2000" smtClean="0">
                <a:ea typeface="ＭＳ Ｐゴシック" pitchFamily="34" charset="-128"/>
              </a:rPr>
              <a:t>Directed Arrows Express Parent/Child Spawning Relationship</a:t>
            </a:r>
          </a:p>
          <a:p>
            <a:pPr lvl="1">
              <a:lnSpc>
                <a:spcPct val="80000"/>
              </a:lnSpc>
            </a:pPr>
            <a:r>
              <a:rPr lang="en-US" altLang="zh-CN" sz="2000" smtClean="0">
                <a:ea typeface="ＭＳ Ｐゴシック" pitchFamily="34" charset="-128"/>
              </a:rPr>
              <a:t>All resources have a Space/Time component</a:t>
            </a:r>
          </a:p>
          <a:p>
            <a:pPr lvl="2">
              <a:lnSpc>
                <a:spcPct val="80000"/>
              </a:lnSpc>
            </a:pPr>
            <a:r>
              <a:rPr lang="en-US" altLang="zh-CN" sz="1800" smtClean="0">
                <a:ea typeface="ＭＳ Ｐゴシック" pitchFamily="34" charset="-128"/>
              </a:rPr>
              <a:t>E.g. X Processors/fraction of time, or Y Bytes/Sec</a:t>
            </a:r>
          </a:p>
          <a:p>
            <a:pPr>
              <a:lnSpc>
                <a:spcPct val="80000"/>
              </a:lnSpc>
            </a:pPr>
            <a:r>
              <a:rPr lang="en-US" altLang="zh-CN" sz="2400" smtClean="0">
                <a:ea typeface="ＭＳ Ｐゴシック" pitchFamily="34" charset="-128"/>
              </a:rPr>
              <a:t>What does it mean to give resources to a Cell?</a:t>
            </a:r>
          </a:p>
          <a:p>
            <a:pPr lvl="1">
              <a:lnSpc>
                <a:spcPct val="80000"/>
              </a:lnSpc>
            </a:pPr>
            <a:r>
              <a:rPr lang="en-US" altLang="zh-CN" sz="2000" smtClean="0">
                <a:ea typeface="ＭＳ Ｐゴシック" pitchFamily="34" charset="-128"/>
              </a:rPr>
              <a:t>The Cell has a position in the Space-Time resource graph and</a:t>
            </a:r>
          </a:p>
          <a:p>
            <a:pPr lvl="1">
              <a:lnSpc>
                <a:spcPct val="80000"/>
              </a:lnSpc>
            </a:pPr>
            <a:r>
              <a:rPr lang="en-US" altLang="zh-CN" sz="2000" smtClean="0">
                <a:ea typeface="ＭＳ Ｐゴシック" pitchFamily="34" charset="-128"/>
              </a:rPr>
              <a:t>The resources are added to the cell’s resource label</a:t>
            </a:r>
          </a:p>
          <a:p>
            <a:pPr lvl="1">
              <a:lnSpc>
                <a:spcPct val="80000"/>
              </a:lnSpc>
            </a:pPr>
            <a:r>
              <a:rPr lang="en-US" altLang="zh-CN" sz="2000" smtClean="0">
                <a:ea typeface="ＭＳ Ｐゴシック" pitchFamily="34" charset="-128"/>
              </a:rPr>
              <a:t>Resources cannot be taken away except via explicit APIs</a:t>
            </a:r>
          </a:p>
          <a:p>
            <a:pPr>
              <a:lnSpc>
                <a:spcPct val="80000"/>
              </a:lnSpc>
            </a:pPr>
            <a:endParaRPr lang="en-US" altLang="zh-CN" sz="240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页脚占位符 3"/>
          <p:cNvSpPr>
            <a:spLocks noGrp="1"/>
          </p:cNvSpPr>
          <p:nvPr>
            <p:ph type="ftr" sz="quarter" idx="10"/>
          </p:nvPr>
        </p:nvSpPr>
        <p:spPr>
          <a:noFill/>
        </p:spPr>
        <p:txBody>
          <a:bodyPr/>
          <a:lstStyle/>
          <a:p>
            <a:r>
              <a:rPr lang="en-US" altLang="zh-CN"/>
              <a:t>Tessellation OS</a:t>
            </a:r>
          </a:p>
        </p:txBody>
      </p:sp>
      <p:sp>
        <p:nvSpPr>
          <p:cNvPr id="39939" name="灯片编号占位符 4"/>
          <p:cNvSpPr>
            <a:spLocks noGrp="1"/>
          </p:cNvSpPr>
          <p:nvPr>
            <p:ph type="sldNum" sz="quarter" idx="11"/>
          </p:nvPr>
        </p:nvSpPr>
        <p:spPr>
          <a:noFill/>
        </p:spPr>
        <p:txBody>
          <a:bodyPr/>
          <a:lstStyle/>
          <a:p>
            <a:r>
              <a:rPr lang="en-US" altLang="zh-CN"/>
              <a:t>Tessellation: </a:t>
            </a:r>
            <a:fld id="{70688348-4DF2-47B1-BF51-BC093BE445A3}" type="slidenum">
              <a:rPr lang="en-US" altLang="zh-CN"/>
              <a:pPr/>
              <a:t>25</a:t>
            </a:fld>
            <a:endParaRPr lang="en-US" altLang="zh-CN"/>
          </a:p>
        </p:txBody>
      </p:sp>
      <p:sp>
        <p:nvSpPr>
          <p:cNvPr id="39940" name="日期占位符 5"/>
          <p:cNvSpPr>
            <a:spLocks noGrp="1"/>
          </p:cNvSpPr>
          <p:nvPr>
            <p:ph type="dt" sz="quarter" idx="12"/>
          </p:nvPr>
        </p:nvSpPr>
        <p:spPr>
          <a:noFill/>
        </p:spPr>
        <p:txBody>
          <a:bodyPr/>
          <a:lstStyle/>
          <a:p>
            <a:r>
              <a:rPr lang="en-US" altLang="zh-CN"/>
              <a:t>November 12th, 2009</a:t>
            </a:r>
          </a:p>
        </p:txBody>
      </p:sp>
      <p:sp>
        <p:nvSpPr>
          <p:cNvPr id="39941" name="Rectangle 2"/>
          <p:cNvSpPr>
            <a:spLocks noGrp="1" noChangeArrowheads="1"/>
          </p:cNvSpPr>
          <p:nvPr>
            <p:ph type="title"/>
          </p:nvPr>
        </p:nvSpPr>
        <p:spPr>
          <a:xfrm>
            <a:off x="762000" y="357188"/>
            <a:ext cx="7993063" cy="746125"/>
          </a:xfrm>
        </p:spPr>
        <p:txBody>
          <a:bodyPr>
            <a:normAutofit fontScale="90000"/>
          </a:bodyPr>
          <a:lstStyle/>
          <a:p>
            <a:r>
              <a:rPr lang="en-US" altLang="zh-CN" smtClean="0">
                <a:ea typeface="ＭＳ Ｐゴシック" pitchFamily="34" charset="-128"/>
              </a:rPr>
              <a:t>Implementing the Space-Time Graph</a:t>
            </a:r>
          </a:p>
        </p:txBody>
      </p:sp>
      <p:sp>
        <p:nvSpPr>
          <p:cNvPr id="265453" name="Rectangle 237"/>
          <p:cNvSpPr>
            <a:spLocks noGrp="1" noChangeArrowheads="1"/>
          </p:cNvSpPr>
          <p:nvPr>
            <p:ph type="body" orient="vert" idx="1"/>
          </p:nvPr>
        </p:nvSpPr>
        <p:spPr>
          <a:xfrm>
            <a:off x="0" y="990600"/>
            <a:ext cx="4724400" cy="5715000"/>
          </a:xfrm>
          <a:noFill/>
        </p:spPr>
        <p:txBody>
          <a:bodyPr vert="horz"/>
          <a:lstStyle/>
          <a:p>
            <a:pPr>
              <a:lnSpc>
                <a:spcPct val="80000"/>
              </a:lnSpc>
            </a:pPr>
            <a:r>
              <a:rPr lang="en-US" altLang="zh-CN" sz="2000" dirty="0" smtClean="0">
                <a:ea typeface="ＭＳ Ｐゴシック" pitchFamily="34" charset="-128"/>
              </a:rPr>
              <a:t>Partition Policy layer (allocation)</a:t>
            </a:r>
          </a:p>
          <a:p>
            <a:pPr lvl="1">
              <a:lnSpc>
                <a:spcPct val="80000"/>
              </a:lnSpc>
            </a:pPr>
            <a:r>
              <a:rPr lang="en-US" altLang="zh-CN" sz="1800" dirty="0" smtClean="0">
                <a:ea typeface="ＭＳ Ｐゴシック" pitchFamily="34" charset="-128"/>
              </a:rPr>
              <a:t>Allocates Resources to Cells based </a:t>
            </a:r>
            <a:br>
              <a:rPr lang="en-US" altLang="zh-CN" sz="1800" dirty="0" smtClean="0">
                <a:ea typeface="ＭＳ Ｐゴシック" pitchFamily="34" charset="-128"/>
              </a:rPr>
            </a:br>
            <a:r>
              <a:rPr lang="en-US" altLang="zh-CN" sz="1800" dirty="0" smtClean="0">
                <a:ea typeface="ＭＳ Ｐゴシック" pitchFamily="34" charset="-128"/>
              </a:rPr>
              <a:t>on Global policies</a:t>
            </a:r>
          </a:p>
          <a:p>
            <a:pPr lvl="1">
              <a:lnSpc>
                <a:spcPct val="80000"/>
              </a:lnSpc>
            </a:pPr>
            <a:r>
              <a:rPr lang="en-US" altLang="zh-CN" sz="1800" dirty="0" smtClean="0">
                <a:ea typeface="ＭＳ Ｐゴシック" pitchFamily="34" charset="-128"/>
              </a:rPr>
              <a:t>Produces only implementable space-time resource graphs</a:t>
            </a:r>
          </a:p>
          <a:p>
            <a:pPr lvl="1">
              <a:lnSpc>
                <a:spcPct val="80000"/>
              </a:lnSpc>
            </a:pPr>
            <a:r>
              <a:rPr lang="en-US" altLang="zh-CN" sz="1800" dirty="0" smtClean="0">
                <a:ea typeface="ＭＳ Ｐゴシック" pitchFamily="34" charset="-128"/>
              </a:rPr>
              <a:t>May deny resources to a cell that requests them (admission control)</a:t>
            </a:r>
          </a:p>
          <a:p>
            <a:pPr>
              <a:lnSpc>
                <a:spcPct val="80000"/>
              </a:lnSpc>
            </a:pPr>
            <a:r>
              <a:rPr lang="en-US" altLang="zh-CN" sz="2000" dirty="0" smtClean="0">
                <a:ea typeface="ＭＳ Ｐゴシック" pitchFamily="34" charset="-128"/>
              </a:rPr>
              <a:t>Mapping layer (distribution)</a:t>
            </a:r>
          </a:p>
          <a:p>
            <a:pPr lvl="1">
              <a:lnSpc>
                <a:spcPct val="80000"/>
              </a:lnSpc>
            </a:pPr>
            <a:r>
              <a:rPr lang="en-US" altLang="zh-CN" sz="1800" dirty="0" smtClean="0">
                <a:ea typeface="ＭＳ Ｐゴシック" pitchFamily="34" charset="-128"/>
              </a:rPr>
              <a:t>Time-Slices at a coarse granularity (when time-slicing necessary)</a:t>
            </a:r>
          </a:p>
          <a:p>
            <a:pPr lvl="1">
              <a:lnSpc>
                <a:spcPct val="80000"/>
              </a:lnSpc>
            </a:pPr>
            <a:r>
              <a:rPr lang="en-US" altLang="zh-CN" sz="1800" dirty="0" smtClean="0">
                <a:ea typeface="ＭＳ Ｐゴシック" pitchFamily="34" charset="-128"/>
              </a:rPr>
              <a:t>Performs bin-packing like operation to implement space-time graph</a:t>
            </a:r>
          </a:p>
          <a:p>
            <a:pPr lvl="1">
              <a:lnSpc>
                <a:spcPct val="80000"/>
              </a:lnSpc>
            </a:pPr>
            <a:r>
              <a:rPr lang="en-US" altLang="zh-CN" sz="1800" dirty="0" smtClean="0">
                <a:ea typeface="ＭＳ Ｐゴシック" pitchFamily="34" charset="-128"/>
              </a:rPr>
              <a:t>In limit of </a:t>
            </a:r>
            <a:r>
              <a:rPr lang="en-US" altLang="zh-CN" sz="1800" i="1" dirty="0" smtClean="0">
                <a:ea typeface="ＭＳ Ｐゴシック" pitchFamily="34" charset="-128"/>
              </a:rPr>
              <a:t>many</a:t>
            </a:r>
            <a:r>
              <a:rPr lang="en-US" altLang="zh-CN" sz="1800" dirty="0" smtClean="0">
                <a:ea typeface="ＭＳ Ｐゴシック" pitchFamily="34" charset="-128"/>
              </a:rPr>
              <a:t> processors, no time multiplexing processors, merely distributing resources</a:t>
            </a:r>
          </a:p>
          <a:p>
            <a:pPr>
              <a:lnSpc>
                <a:spcPct val="80000"/>
              </a:lnSpc>
            </a:pPr>
            <a:r>
              <a:rPr lang="en-US" altLang="zh-CN" sz="2000" dirty="0" smtClean="0">
                <a:ea typeface="ＭＳ Ｐゴシック" pitchFamily="34" charset="-128"/>
              </a:rPr>
              <a:t>Partition Mechanism Layer</a:t>
            </a:r>
          </a:p>
          <a:p>
            <a:pPr lvl="1">
              <a:lnSpc>
                <a:spcPct val="80000"/>
              </a:lnSpc>
            </a:pPr>
            <a:r>
              <a:rPr lang="en-US" altLang="zh-CN" sz="1800" dirty="0" smtClean="0">
                <a:ea typeface="ＭＳ Ｐゴシック" pitchFamily="34" charset="-128"/>
              </a:rPr>
              <a:t>Implements hardware partitions and secure channels</a:t>
            </a:r>
          </a:p>
          <a:p>
            <a:pPr lvl="1">
              <a:lnSpc>
                <a:spcPct val="80000"/>
              </a:lnSpc>
            </a:pPr>
            <a:r>
              <a:rPr lang="en-US" altLang="zh-CN" sz="1800" dirty="0" smtClean="0">
                <a:ea typeface="ＭＳ Ｐゴシック" pitchFamily="34" charset="-128"/>
              </a:rPr>
              <a:t>Device Dependent: Makes use of more or less hardware support for </a:t>
            </a:r>
            <a:r>
              <a:rPr lang="en-US" altLang="zh-CN" sz="1800" dirty="0" err="1" smtClean="0">
                <a:ea typeface="ＭＳ Ｐゴシック" pitchFamily="34" charset="-128"/>
              </a:rPr>
              <a:t>QoS</a:t>
            </a:r>
            <a:r>
              <a:rPr lang="en-US" altLang="zh-CN" sz="1800" dirty="0" smtClean="0">
                <a:ea typeface="ＭＳ Ｐゴシック" pitchFamily="34" charset="-128"/>
              </a:rPr>
              <a:t> and Partitions</a:t>
            </a:r>
          </a:p>
          <a:p>
            <a:pPr lvl="1">
              <a:lnSpc>
                <a:spcPct val="80000"/>
              </a:lnSpc>
            </a:pPr>
            <a:endParaRPr lang="en-US" altLang="zh-CN" sz="1800" dirty="0" smtClean="0">
              <a:ea typeface="ＭＳ Ｐゴシック" pitchFamily="34" charset="-128"/>
            </a:endParaRPr>
          </a:p>
        </p:txBody>
      </p:sp>
      <p:sp>
        <p:nvSpPr>
          <p:cNvPr id="265448" name="Rectangle 232"/>
          <p:cNvSpPr>
            <a:spLocks noChangeArrowheads="1"/>
          </p:cNvSpPr>
          <p:nvPr/>
        </p:nvSpPr>
        <p:spPr bwMode="auto">
          <a:xfrm>
            <a:off x="4606925" y="3733800"/>
            <a:ext cx="4425950" cy="457200"/>
          </a:xfrm>
          <a:prstGeom prst="rect">
            <a:avLst/>
          </a:prstGeom>
          <a:solidFill>
            <a:srgbClr val="66FFFF"/>
          </a:solidFill>
          <a:ln w="28575" algn="ctr">
            <a:solidFill>
              <a:schemeClr val="tx1"/>
            </a:solidFill>
            <a:miter lim="800000"/>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Mapping Layer (Resource Distributer)</a:t>
            </a:r>
          </a:p>
        </p:txBody>
      </p:sp>
      <p:sp>
        <p:nvSpPr>
          <p:cNvPr id="265449" name="Rectangle 233"/>
          <p:cNvSpPr>
            <a:spLocks noChangeArrowheads="1"/>
          </p:cNvSpPr>
          <p:nvPr/>
        </p:nvSpPr>
        <p:spPr bwMode="auto">
          <a:xfrm>
            <a:off x="4572000" y="1066800"/>
            <a:ext cx="4495800" cy="990600"/>
          </a:xfrm>
          <a:prstGeom prst="rect">
            <a:avLst/>
          </a:prstGeom>
          <a:solidFill>
            <a:srgbClr val="66FFFF"/>
          </a:solidFill>
          <a:ln w="28575" algn="ctr">
            <a:solidFill>
              <a:schemeClr val="tx1"/>
            </a:solidFill>
            <a:miter lim="800000"/>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Partition Policy Layer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(Resource Allocator)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Reflects Global Goals</a:t>
            </a:r>
          </a:p>
        </p:txBody>
      </p:sp>
      <p:grpSp>
        <p:nvGrpSpPr>
          <p:cNvPr id="2" name="Group 239"/>
          <p:cNvGrpSpPr>
            <a:grpSpLocks/>
          </p:cNvGrpSpPr>
          <p:nvPr/>
        </p:nvGrpSpPr>
        <p:grpSpPr bwMode="auto">
          <a:xfrm>
            <a:off x="4779963" y="2057400"/>
            <a:ext cx="4079875" cy="1676400"/>
            <a:chOff x="2919" y="1488"/>
            <a:chExt cx="2658" cy="1008"/>
          </a:xfrm>
        </p:grpSpPr>
        <p:sp>
          <p:nvSpPr>
            <p:cNvPr id="40145" name="AutoShape 235"/>
            <p:cNvSpPr>
              <a:spLocks noChangeArrowheads="1"/>
            </p:cNvSpPr>
            <p:nvPr/>
          </p:nvSpPr>
          <p:spPr bwMode="auto">
            <a:xfrm>
              <a:off x="3820" y="1488"/>
              <a:ext cx="856" cy="1008"/>
            </a:xfrm>
            <a:prstGeom prst="downArrow">
              <a:avLst>
                <a:gd name="adj1" fmla="val 50000"/>
                <a:gd name="adj2" fmla="val 29439"/>
              </a:avLst>
            </a:prstGeom>
            <a:solidFill>
              <a:srgbClr val="66FF99"/>
            </a:solidFill>
            <a:ln w="28575" algn="ctr">
              <a:solidFill>
                <a:schemeClr val="tx1"/>
              </a:solidFill>
              <a:miter lim="800000"/>
              <a:headEnd/>
              <a:tailEnd/>
            </a:ln>
          </p:spPr>
          <p:txBody>
            <a:bodyPr wrap="none" anchor="ctr"/>
            <a:lstStyle/>
            <a:p>
              <a:endParaRPr lang="zh-CN" altLang="en-US"/>
            </a:p>
          </p:txBody>
        </p:sp>
        <p:grpSp>
          <p:nvGrpSpPr>
            <p:cNvPr id="3" name="Group 231"/>
            <p:cNvGrpSpPr>
              <a:grpSpLocks/>
            </p:cNvGrpSpPr>
            <p:nvPr/>
          </p:nvGrpSpPr>
          <p:grpSpPr bwMode="auto">
            <a:xfrm>
              <a:off x="2919" y="1584"/>
              <a:ext cx="2658" cy="576"/>
              <a:chOff x="1824" y="1296"/>
              <a:chExt cx="3072" cy="1056"/>
            </a:xfrm>
          </p:grpSpPr>
          <p:grpSp>
            <p:nvGrpSpPr>
              <p:cNvPr id="4" name="Group 210"/>
              <p:cNvGrpSpPr>
                <a:grpSpLocks/>
              </p:cNvGrpSpPr>
              <p:nvPr/>
            </p:nvGrpSpPr>
            <p:grpSpPr bwMode="auto">
              <a:xfrm>
                <a:off x="1824" y="1536"/>
                <a:ext cx="1488" cy="816"/>
                <a:chOff x="1824" y="1536"/>
                <a:chExt cx="2400" cy="1056"/>
              </a:xfrm>
            </p:grpSpPr>
            <p:sp>
              <p:nvSpPr>
                <p:cNvPr id="40162" name="Oval 201"/>
                <p:cNvSpPr>
                  <a:spLocks noChangeArrowheads="1"/>
                </p:cNvSpPr>
                <p:nvPr/>
              </p:nvSpPr>
              <p:spPr bwMode="auto">
                <a:xfrm>
                  <a:off x="1824" y="2208"/>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63" name="Oval 202"/>
                <p:cNvSpPr>
                  <a:spLocks noChangeArrowheads="1"/>
                </p:cNvSpPr>
                <p:nvPr/>
              </p:nvSpPr>
              <p:spPr bwMode="auto">
                <a:xfrm>
                  <a:off x="2400" y="1536"/>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64" name="Oval 203"/>
                <p:cNvSpPr>
                  <a:spLocks noChangeArrowheads="1"/>
                </p:cNvSpPr>
                <p:nvPr/>
              </p:nvSpPr>
              <p:spPr bwMode="auto">
                <a:xfrm>
                  <a:off x="2688" y="2160"/>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65" name="Oval 204"/>
                <p:cNvSpPr>
                  <a:spLocks noChangeArrowheads="1"/>
                </p:cNvSpPr>
                <p:nvPr/>
              </p:nvSpPr>
              <p:spPr bwMode="auto">
                <a:xfrm>
                  <a:off x="3216" y="1680"/>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66" name="Oval 205"/>
                <p:cNvSpPr>
                  <a:spLocks noChangeArrowheads="1"/>
                </p:cNvSpPr>
                <p:nvPr/>
              </p:nvSpPr>
              <p:spPr bwMode="auto">
                <a:xfrm>
                  <a:off x="3744" y="2112"/>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67" name="Line 206"/>
                <p:cNvSpPr>
                  <a:spLocks noChangeShapeType="1"/>
                </p:cNvSpPr>
                <p:nvPr/>
              </p:nvSpPr>
              <p:spPr bwMode="auto">
                <a:xfrm flipH="1">
                  <a:off x="2208" y="1872"/>
                  <a:ext cx="288" cy="33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0168" name="Line 207"/>
                <p:cNvSpPr>
                  <a:spLocks noChangeShapeType="1"/>
                </p:cNvSpPr>
                <p:nvPr/>
              </p:nvSpPr>
              <p:spPr bwMode="auto">
                <a:xfrm>
                  <a:off x="2736" y="1920"/>
                  <a:ext cx="144"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0169" name="Line 208"/>
                <p:cNvSpPr>
                  <a:spLocks noChangeShapeType="1"/>
                </p:cNvSpPr>
                <p:nvPr/>
              </p:nvSpPr>
              <p:spPr bwMode="auto">
                <a:xfrm>
                  <a:off x="2880" y="1728"/>
                  <a:ext cx="336" cy="9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0170" name="Line 209"/>
                <p:cNvSpPr>
                  <a:spLocks noChangeShapeType="1"/>
                </p:cNvSpPr>
                <p:nvPr/>
              </p:nvSpPr>
              <p:spPr bwMode="auto">
                <a:xfrm>
                  <a:off x="3600" y="1968"/>
                  <a:ext cx="240" cy="192"/>
                </a:xfrm>
                <a:prstGeom prst="line">
                  <a:avLst/>
                </a:prstGeom>
                <a:noFill/>
                <a:ln w="28575">
                  <a:solidFill>
                    <a:schemeClr val="tx1"/>
                  </a:solidFill>
                  <a:round/>
                  <a:headEnd/>
                  <a:tailEnd type="triangle" w="med" len="med"/>
                </a:ln>
              </p:spPr>
              <p:txBody>
                <a:bodyPr wrap="none" anchor="ctr"/>
                <a:lstStyle/>
                <a:p>
                  <a:endParaRPr lang="zh-CN" altLang="en-US"/>
                </a:p>
              </p:txBody>
            </p:sp>
          </p:grpSp>
          <p:grpSp>
            <p:nvGrpSpPr>
              <p:cNvPr id="5" name="Group 211"/>
              <p:cNvGrpSpPr>
                <a:grpSpLocks/>
              </p:cNvGrpSpPr>
              <p:nvPr/>
            </p:nvGrpSpPr>
            <p:grpSpPr bwMode="auto">
              <a:xfrm>
                <a:off x="3408" y="1488"/>
                <a:ext cx="1488" cy="816"/>
                <a:chOff x="1824" y="1536"/>
                <a:chExt cx="2400" cy="1056"/>
              </a:xfrm>
            </p:grpSpPr>
            <p:sp>
              <p:nvSpPr>
                <p:cNvPr id="40153" name="Oval 212"/>
                <p:cNvSpPr>
                  <a:spLocks noChangeArrowheads="1"/>
                </p:cNvSpPr>
                <p:nvPr/>
              </p:nvSpPr>
              <p:spPr bwMode="auto">
                <a:xfrm>
                  <a:off x="1824" y="2208"/>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54" name="Oval 213"/>
                <p:cNvSpPr>
                  <a:spLocks noChangeArrowheads="1"/>
                </p:cNvSpPr>
                <p:nvPr/>
              </p:nvSpPr>
              <p:spPr bwMode="auto">
                <a:xfrm>
                  <a:off x="2400" y="1536"/>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55" name="Oval 214"/>
                <p:cNvSpPr>
                  <a:spLocks noChangeArrowheads="1"/>
                </p:cNvSpPr>
                <p:nvPr/>
              </p:nvSpPr>
              <p:spPr bwMode="auto">
                <a:xfrm>
                  <a:off x="2688" y="2160"/>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56" name="Oval 215"/>
                <p:cNvSpPr>
                  <a:spLocks noChangeArrowheads="1"/>
                </p:cNvSpPr>
                <p:nvPr/>
              </p:nvSpPr>
              <p:spPr bwMode="auto">
                <a:xfrm>
                  <a:off x="3216" y="1680"/>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57" name="Oval 216"/>
                <p:cNvSpPr>
                  <a:spLocks noChangeArrowheads="1"/>
                </p:cNvSpPr>
                <p:nvPr/>
              </p:nvSpPr>
              <p:spPr bwMode="auto">
                <a:xfrm>
                  <a:off x="3744" y="2112"/>
                  <a:ext cx="480" cy="384"/>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58" name="Line 217"/>
                <p:cNvSpPr>
                  <a:spLocks noChangeShapeType="1"/>
                </p:cNvSpPr>
                <p:nvPr/>
              </p:nvSpPr>
              <p:spPr bwMode="auto">
                <a:xfrm flipH="1">
                  <a:off x="2208" y="1872"/>
                  <a:ext cx="288" cy="33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0159" name="Line 218"/>
                <p:cNvSpPr>
                  <a:spLocks noChangeShapeType="1"/>
                </p:cNvSpPr>
                <p:nvPr/>
              </p:nvSpPr>
              <p:spPr bwMode="auto">
                <a:xfrm>
                  <a:off x="2736" y="1920"/>
                  <a:ext cx="144"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0160" name="Line 219"/>
                <p:cNvSpPr>
                  <a:spLocks noChangeShapeType="1"/>
                </p:cNvSpPr>
                <p:nvPr/>
              </p:nvSpPr>
              <p:spPr bwMode="auto">
                <a:xfrm>
                  <a:off x="2880" y="1728"/>
                  <a:ext cx="336" cy="9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0161" name="Line 220"/>
                <p:cNvSpPr>
                  <a:spLocks noChangeShapeType="1"/>
                </p:cNvSpPr>
                <p:nvPr/>
              </p:nvSpPr>
              <p:spPr bwMode="auto">
                <a:xfrm>
                  <a:off x="3600" y="1968"/>
                  <a:ext cx="240" cy="192"/>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40150" name="Oval 224"/>
              <p:cNvSpPr>
                <a:spLocks noChangeArrowheads="1"/>
              </p:cNvSpPr>
              <p:nvPr/>
            </p:nvSpPr>
            <p:spPr bwMode="auto">
              <a:xfrm>
                <a:off x="3216" y="1296"/>
                <a:ext cx="297" cy="297"/>
              </a:xfrm>
              <a:prstGeom prst="ellipse">
                <a:avLst/>
              </a:prstGeom>
              <a:solidFill>
                <a:srgbClr val="66FFFF"/>
              </a:solidFill>
              <a:ln w="28575" algn="ctr">
                <a:solidFill>
                  <a:schemeClr val="tx1"/>
                </a:solidFill>
                <a:round/>
                <a:headEnd/>
                <a:tailEnd/>
              </a:ln>
            </p:spPr>
            <p:txBody>
              <a:bodyPr wrap="none" anchor="ctr"/>
              <a:lstStyle/>
              <a:p>
                <a:endParaRPr lang="zh-CN" altLang="en-US"/>
              </a:p>
            </p:txBody>
          </p:sp>
          <p:sp>
            <p:nvSpPr>
              <p:cNvPr id="40151" name="Line 227"/>
              <p:cNvSpPr>
                <a:spLocks noChangeShapeType="1"/>
              </p:cNvSpPr>
              <p:nvPr/>
            </p:nvSpPr>
            <p:spPr bwMode="auto">
              <a:xfrm flipH="1">
                <a:off x="2448" y="1440"/>
                <a:ext cx="755" cy="15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0152" name="Line 228"/>
              <p:cNvSpPr>
                <a:spLocks noChangeShapeType="1"/>
              </p:cNvSpPr>
              <p:nvPr/>
            </p:nvSpPr>
            <p:spPr bwMode="auto">
              <a:xfrm>
                <a:off x="3504" y="1488"/>
                <a:ext cx="288" cy="96"/>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265450" name="Text Box 234"/>
            <p:cNvSpPr txBox="1">
              <a:spLocks noChangeArrowheads="1"/>
            </p:cNvSpPr>
            <p:nvPr/>
          </p:nvSpPr>
          <p:spPr bwMode="auto">
            <a:xfrm>
              <a:off x="3134" y="2125"/>
              <a:ext cx="2228" cy="220"/>
            </a:xfrm>
            <a:prstGeom prst="rect">
              <a:avLst/>
            </a:prstGeom>
            <a:noFill/>
            <a:ln w="28575" algn="ctr">
              <a:noFill/>
              <a:miter lim="800000"/>
              <a:headEnd/>
              <a:tailEnd/>
            </a:ln>
            <a:effectLst/>
          </p:spPr>
          <p:txBody>
            <a:bodyPr wrap="none">
              <a:spAutoFit/>
            </a:bodyPr>
            <a:lstStyle/>
            <a:p>
              <a:pPr algn="ctr">
                <a:spcBef>
                  <a:spcPct val="0"/>
                </a:spcBef>
                <a:buClrTx/>
                <a:buSzTx/>
                <a:buFontTx/>
                <a:buNone/>
                <a:defRPr/>
              </a:pPr>
              <a:r>
                <a:rPr lang="en-US" altLang="zh-CN" sz="1800" b="1">
                  <a:effectLst>
                    <a:outerShdw blurRad="38100" dist="38100" dir="2700000" algn="tl">
                      <a:srgbClr val="C0C0C0"/>
                    </a:outerShdw>
                  </a:effectLst>
                  <a:cs typeface="Tahoma" pitchFamily="34" charset="0"/>
                </a:rPr>
                <a:t>Space-Time Resource Graph</a:t>
              </a:r>
            </a:p>
          </p:txBody>
        </p:sp>
      </p:grpSp>
      <p:sp>
        <p:nvSpPr>
          <p:cNvPr id="265452" name="Rectangle 236"/>
          <p:cNvSpPr>
            <a:spLocks noChangeArrowheads="1"/>
          </p:cNvSpPr>
          <p:nvPr/>
        </p:nvSpPr>
        <p:spPr bwMode="auto">
          <a:xfrm>
            <a:off x="4637088" y="5638800"/>
            <a:ext cx="4365625" cy="990600"/>
          </a:xfrm>
          <a:prstGeom prst="rect">
            <a:avLst/>
          </a:prstGeom>
          <a:solidFill>
            <a:srgbClr val="66FFFF"/>
          </a:solidFill>
          <a:ln w="28575" algn="ctr">
            <a:solidFill>
              <a:schemeClr val="tx1"/>
            </a:solidFill>
            <a:miter lim="800000"/>
            <a:headEnd/>
            <a:tailEnd/>
          </a:ln>
          <a:effectLst/>
        </p:spPr>
        <p:txBody>
          <a:bodyPr wrap="none" anchor="ctr"/>
          <a:lstStyle/>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Partition Mechanism Layer</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ParaVirtualized Hardware</a:t>
            </a:r>
          </a:p>
          <a:p>
            <a:pPr algn="ctr">
              <a:spcBef>
                <a:spcPct val="0"/>
              </a:spcBef>
              <a:buClrTx/>
              <a:buSzTx/>
              <a:buFontTx/>
              <a:buNone/>
              <a:defRPr/>
            </a:pPr>
            <a:r>
              <a:rPr lang="en-US" altLang="zh-CN" sz="1800" b="1">
                <a:effectLst>
                  <a:outerShdw blurRad="38100" dist="38100" dir="2700000" algn="tl">
                    <a:srgbClr val="FFFFFF"/>
                  </a:outerShdw>
                </a:effectLst>
                <a:cs typeface="Tahoma" pitchFamily="34" charset="0"/>
              </a:rPr>
              <a:t>To Support Partitions</a:t>
            </a:r>
          </a:p>
        </p:txBody>
      </p:sp>
      <p:grpSp>
        <p:nvGrpSpPr>
          <p:cNvPr id="6" name="Group 242"/>
          <p:cNvGrpSpPr>
            <a:grpSpLocks/>
          </p:cNvGrpSpPr>
          <p:nvPr/>
        </p:nvGrpSpPr>
        <p:grpSpPr bwMode="auto">
          <a:xfrm>
            <a:off x="5121275" y="4191000"/>
            <a:ext cx="3184525" cy="1447800"/>
            <a:chOff x="3226" y="2640"/>
            <a:chExt cx="2006" cy="912"/>
          </a:xfrm>
        </p:grpSpPr>
        <p:sp>
          <p:nvSpPr>
            <p:cNvPr id="39948" name="AutoShape 240"/>
            <p:cNvSpPr>
              <a:spLocks noChangeArrowheads="1"/>
            </p:cNvSpPr>
            <p:nvPr/>
          </p:nvSpPr>
          <p:spPr bwMode="auto">
            <a:xfrm>
              <a:off x="3855" y="2640"/>
              <a:ext cx="836" cy="912"/>
            </a:xfrm>
            <a:prstGeom prst="downArrow">
              <a:avLst>
                <a:gd name="adj1" fmla="val 50000"/>
                <a:gd name="adj2" fmla="val 27273"/>
              </a:avLst>
            </a:prstGeom>
            <a:solidFill>
              <a:srgbClr val="66FF99"/>
            </a:solidFill>
            <a:ln w="28575" algn="ctr">
              <a:solidFill>
                <a:schemeClr val="tx1"/>
              </a:solidFill>
              <a:miter lim="800000"/>
              <a:headEnd/>
              <a:tailEnd/>
            </a:ln>
          </p:spPr>
          <p:txBody>
            <a:bodyPr wrap="none" anchor="ctr"/>
            <a:lstStyle/>
            <a:p>
              <a:endParaRPr lang="zh-CN" altLang="en-US"/>
            </a:p>
          </p:txBody>
        </p:sp>
        <p:grpSp>
          <p:nvGrpSpPr>
            <p:cNvPr id="7" name="Group 200"/>
            <p:cNvGrpSpPr>
              <a:grpSpLocks/>
            </p:cNvGrpSpPr>
            <p:nvPr/>
          </p:nvGrpSpPr>
          <p:grpSpPr bwMode="auto">
            <a:xfrm rot="217348">
              <a:off x="3226" y="2755"/>
              <a:ext cx="2006" cy="746"/>
              <a:chOff x="1040" y="614"/>
              <a:chExt cx="3479" cy="1685"/>
            </a:xfrm>
          </p:grpSpPr>
          <p:grpSp>
            <p:nvGrpSpPr>
              <p:cNvPr id="8" name="Group 5"/>
              <p:cNvGrpSpPr>
                <a:grpSpLocks/>
              </p:cNvGrpSpPr>
              <p:nvPr/>
            </p:nvGrpSpPr>
            <p:grpSpPr bwMode="auto">
              <a:xfrm rot="5400000">
                <a:off x="1445" y="887"/>
                <a:ext cx="1268" cy="932"/>
                <a:chOff x="238" y="891"/>
                <a:chExt cx="2097" cy="1873"/>
              </a:xfrm>
            </p:grpSpPr>
            <p:grpSp>
              <p:nvGrpSpPr>
                <p:cNvPr id="9" name="Group 6"/>
                <p:cNvGrpSpPr>
                  <a:grpSpLocks/>
                </p:cNvGrpSpPr>
                <p:nvPr/>
              </p:nvGrpSpPr>
              <p:grpSpPr bwMode="auto">
                <a:xfrm>
                  <a:off x="711" y="891"/>
                  <a:ext cx="1624" cy="464"/>
                  <a:chOff x="659" y="920"/>
                  <a:chExt cx="1624" cy="464"/>
                </a:xfrm>
              </p:grpSpPr>
              <p:sp>
                <p:nvSpPr>
                  <p:cNvPr id="40141" name="AutoShape 7"/>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142" name="AutoShape 8"/>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143" name="AutoShape 9"/>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144" name="AutoShape 10"/>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10" name="Group 11"/>
                <p:cNvGrpSpPr>
                  <a:grpSpLocks/>
                </p:cNvGrpSpPr>
                <p:nvPr/>
              </p:nvGrpSpPr>
              <p:grpSpPr bwMode="auto">
                <a:xfrm>
                  <a:off x="553" y="1361"/>
                  <a:ext cx="1624" cy="464"/>
                  <a:chOff x="659" y="920"/>
                  <a:chExt cx="1624" cy="464"/>
                </a:xfrm>
              </p:grpSpPr>
              <p:sp>
                <p:nvSpPr>
                  <p:cNvPr id="40137" name="AutoShape 12"/>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138" name="AutoShape 13"/>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139" name="AutoShape 14"/>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140" name="AutoShape 15"/>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11" name="Group 16"/>
                <p:cNvGrpSpPr>
                  <a:grpSpLocks/>
                </p:cNvGrpSpPr>
                <p:nvPr/>
              </p:nvGrpSpPr>
              <p:grpSpPr bwMode="auto">
                <a:xfrm>
                  <a:off x="395" y="1830"/>
                  <a:ext cx="1624" cy="464"/>
                  <a:chOff x="659" y="920"/>
                  <a:chExt cx="1624" cy="464"/>
                </a:xfrm>
              </p:grpSpPr>
              <p:sp>
                <p:nvSpPr>
                  <p:cNvPr id="40133" name="AutoShape 17"/>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134" name="AutoShape 18"/>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135" name="AutoShape 19"/>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136" name="AutoShape 20"/>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12" name="Group 21"/>
                <p:cNvGrpSpPr>
                  <a:grpSpLocks/>
                </p:cNvGrpSpPr>
                <p:nvPr/>
              </p:nvGrpSpPr>
              <p:grpSpPr bwMode="auto">
                <a:xfrm>
                  <a:off x="238" y="2300"/>
                  <a:ext cx="1624" cy="464"/>
                  <a:chOff x="659" y="920"/>
                  <a:chExt cx="1624" cy="464"/>
                </a:xfrm>
              </p:grpSpPr>
              <p:sp>
                <p:nvSpPr>
                  <p:cNvPr id="40129" name="AutoShape 22"/>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130" name="AutoShape 23"/>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131" name="AutoShape 24"/>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132" name="AutoShape 25"/>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grpSp>
            <p:nvGrpSpPr>
              <p:cNvPr id="13" name="Group 26"/>
              <p:cNvGrpSpPr>
                <a:grpSpLocks/>
              </p:cNvGrpSpPr>
              <p:nvPr/>
            </p:nvGrpSpPr>
            <p:grpSpPr bwMode="auto">
              <a:xfrm rot="5400000">
                <a:off x="1670" y="873"/>
                <a:ext cx="1268" cy="932"/>
                <a:chOff x="238" y="891"/>
                <a:chExt cx="2097" cy="1873"/>
              </a:xfrm>
            </p:grpSpPr>
            <p:grpSp>
              <p:nvGrpSpPr>
                <p:cNvPr id="14" name="Group 27"/>
                <p:cNvGrpSpPr>
                  <a:grpSpLocks/>
                </p:cNvGrpSpPr>
                <p:nvPr/>
              </p:nvGrpSpPr>
              <p:grpSpPr bwMode="auto">
                <a:xfrm>
                  <a:off x="711" y="891"/>
                  <a:ext cx="1624" cy="464"/>
                  <a:chOff x="659" y="920"/>
                  <a:chExt cx="1624" cy="464"/>
                </a:xfrm>
              </p:grpSpPr>
              <p:sp>
                <p:nvSpPr>
                  <p:cNvPr id="40121" name="AutoShape 28"/>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122" name="AutoShape 29"/>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123" name="AutoShape 30"/>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40124" name="AutoShape 31"/>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15" name="Group 32"/>
                <p:cNvGrpSpPr>
                  <a:grpSpLocks/>
                </p:cNvGrpSpPr>
                <p:nvPr/>
              </p:nvGrpSpPr>
              <p:grpSpPr bwMode="auto">
                <a:xfrm>
                  <a:off x="553" y="1361"/>
                  <a:ext cx="1624" cy="464"/>
                  <a:chOff x="659" y="920"/>
                  <a:chExt cx="1624" cy="464"/>
                </a:xfrm>
              </p:grpSpPr>
              <p:sp>
                <p:nvSpPr>
                  <p:cNvPr id="40117" name="AutoShape 33"/>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118" name="AutoShape 34"/>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119" name="AutoShape 35"/>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40120" name="AutoShape 36"/>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16" name="Group 37"/>
                <p:cNvGrpSpPr>
                  <a:grpSpLocks/>
                </p:cNvGrpSpPr>
                <p:nvPr/>
              </p:nvGrpSpPr>
              <p:grpSpPr bwMode="auto">
                <a:xfrm>
                  <a:off x="395" y="1830"/>
                  <a:ext cx="1624" cy="464"/>
                  <a:chOff x="659" y="920"/>
                  <a:chExt cx="1624" cy="464"/>
                </a:xfrm>
              </p:grpSpPr>
              <p:sp>
                <p:nvSpPr>
                  <p:cNvPr id="40113" name="AutoShape 38"/>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114" name="AutoShape 39"/>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115" name="AutoShape 40"/>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40116" name="AutoShape 41"/>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17" name="Group 42"/>
                <p:cNvGrpSpPr>
                  <a:grpSpLocks/>
                </p:cNvGrpSpPr>
                <p:nvPr/>
              </p:nvGrpSpPr>
              <p:grpSpPr bwMode="auto">
                <a:xfrm>
                  <a:off x="238" y="2300"/>
                  <a:ext cx="1624" cy="464"/>
                  <a:chOff x="659" y="920"/>
                  <a:chExt cx="1624" cy="464"/>
                </a:xfrm>
              </p:grpSpPr>
              <p:sp>
                <p:nvSpPr>
                  <p:cNvPr id="40109" name="AutoShape 43"/>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110" name="AutoShape 44"/>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111" name="AutoShape 45"/>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40112" name="AutoShape 46"/>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grpSp>
            <p:nvGrpSpPr>
              <p:cNvPr id="18" name="Group 47"/>
              <p:cNvGrpSpPr>
                <a:grpSpLocks/>
              </p:cNvGrpSpPr>
              <p:nvPr/>
            </p:nvGrpSpPr>
            <p:grpSpPr bwMode="auto">
              <a:xfrm rot="5400000">
                <a:off x="1902" y="859"/>
                <a:ext cx="1268" cy="932"/>
                <a:chOff x="238" y="891"/>
                <a:chExt cx="2097" cy="1873"/>
              </a:xfrm>
            </p:grpSpPr>
            <p:grpSp>
              <p:nvGrpSpPr>
                <p:cNvPr id="19" name="Group 48"/>
                <p:cNvGrpSpPr>
                  <a:grpSpLocks/>
                </p:cNvGrpSpPr>
                <p:nvPr/>
              </p:nvGrpSpPr>
              <p:grpSpPr bwMode="auto">
                <a:xfrm>
                  <a:off x="711" y="891"/>
                  <a:ext cx="1624" cy="464"/>
                  <a:chOff x="659" y="920"/>
                  <a:chExt cx="1624" cy="464"/>
                </a:xfrm>
              </p:grpSpPr>
              <p:sp>
                <p:nvSpPr>
                  <p:cNvPr id="40101" name="AutoShape 49"/>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102" name="AutoShape 50"/>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103" name="AutoShape 51"/>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104" name="AutoShape 52"/>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20" name="Group 53"/>
                <p:cNvGrpSpPr>
                  <a:grpSpLocks/>
                </p:cNvGrpSpPr>
                <p:nvPr/>
              </p:nvGrpSpPr>
              <p:grpSpPr bwMode="auto">
                <a:xfrm>
                  <a:off x="553" y="1361"/>
                  <a:ext cx="1624" cy="464"/>
                  <a:chOff x="659" y="920"/>
                  <a:chExt cx="1624" cy="464"/>
                </a:xfrm>
              </p:grpSpPr>
              <p:sp>
                <p:nvSpPr>
                  <p:cNvPr id="40097" name="AutoShape 54"/>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098" name="AutoShape 55"/>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099" name="AutoShape 56"/>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100" name="AutoShape 57"/>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21" name="Group 58"/>
                <p:cNvGrpSpPr>
                  <a:grpSpLocks/>
                </p:cNvGrpSpPr>
                <p:nvPr/>
              </p:nvGrpSpPr>
              <p:grpSpPr bwMode="auto">
                <a:xfrm>
                  <a:off x="395" y="1830"/>
                  <a:ext cx="1624" cy="464"/>
                  <a:chOff x="659" y="920"/>
                  <a:chExt cx="1624" cy="464"/>
                </a:xfrm>
              </p:grpSpPr>
              <p:sp>
                <p:nvSpPr>
                  <p:cNvPr id="40093" name="AutoShape 59"/>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94" name="AutoShape 60"/>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95" name="AutoShape 61"/>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96" name="AutoShape 62"/>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22" name="Group 63"/>
                <p:cNvGrpSpPr>
                  <a:grpSpLocks/>
                </p:cNvGrpSpPr>
                <p:nvPr/>
              </p:nvGrpSpPr>
              <p:grpSpPr bwMode="auto">
                <a:xfrm>
                  <a:off x="238" y="2300"/>
                  <a:ext cx="1624" cy="464"/>
                  <a:chOff x="659" y="920"/>
                  <a:chExt cx="1624" cy="464"/>
                </a:xfrm>
              </p:grpSpPr>
              <p:sp>
                <p:nvSpPr>
                  <p:cNvPr id="40089" name="AutoShape 64"/>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90" name="AutoShape 65"/>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91" name="AutoShape 66"/>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92" name="AutoShape 67"/>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grpSp>
            <p:nvGrpSpPr>
              <p:cNvPr id="23" name="Group 68"/>
              <p:cNvGrpSpPr>
                <a:grpSpLocks/>
              </p:cNvGrpSpPr>
              <p:nvPr/>
            </p:nvGrpSpPr>
            <p:grpSpPr bwMode="auto">
              <a:xfrm rot="5400000">
                <a:off x="2156" y="845"/>
                <a:ext cx="1268" cy="932"/>
                <a:chOff x="238" y="891"/>
                <a:chExt cx="2097" cy="1873"/>
              </a:xfrm>
            </p:grpSpPr>
            <p:grpSp>
              <p:nvGrpSpPr>
                <p:cNvPr id="24" name="Group 69"/>
                <p:cNvGrpSpPr>
                  <a:grpSpLocks/>
                </p:cNvGrpSpPr>
                <p:nvPr/>
              </p:nvGrpSpPr>
              <p:grpSpPr bwMode="auto">
                <a:xfrm>
                  <a:off x="711" y="891"/>
                  <a:ext cx="1624" cy="464"/>
                  <a:chOff x="659" y="920"/>
                  <a:chExt cx="1624" cy="464"/>
                </a:xfrm>
              </p:grpSpPr>
              <p:sp>
                <p:nvSpPr>
                  <p:cNvPr id="40081" name="AutoShape 70"/>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082" name="AutoShape 71"/>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083" name="AutoShape 72"/>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40084" name="AutoShape 73"/>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25" name="Group 74"/>
                <p:cNvGrpSpPr>
                  <a:grpSpLocks/>
                </p:cNvGrpSpPr>
                <p:nvPr/>
              </p:nvGrpSpPr>
              <p:grpSpPr bwMode="auto">
                <a:xfrm>
                  <a:off x="553" y="1361"/>
                  <a:ext cx="1624" cy="464"/>
                  <a:chOff x="659" y="920"/>
                  <a:chExt cx="1624" cy="464"/>
                </a:xfrm>
              </p:grpSpPr>
              <p:sp>
                <p:nvSpPr>
                  <p:cNvPr id="40077" name="AutoShape 75"/>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078" name="AutoShape 76"/>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079" name="AutoShape 77"/>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40080" name="AutoShape 78"/>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26" name="Group 79"/>
                <p:cNvGrpSpPr>
                  <a:grpSpLocks/>
                </p:cNvGrpSpPr>
                <p:nvPr/>
              </p:nvGrpSpPr>
              <p:grpSpPr bwMode="auto">
                <a:xfrm>
                  <a:off x="395" y="1830"/>
                  <a:ext cx="1624" cy="464"/>
                  <a:chOff x="659" y="920"/>
                  <a:chExt cx="1624" cy="464"/>
                </a:xfrm>
              </p:grpSpPr>
              <p:sp>
                <p:nvSpPr>
                  <p:cNvPr id="40073" name="AutoShape 80"/>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74" name="AutoShape 81"/>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75" name="AutoShape 82"/>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40076" name="AutoShape 83"/>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27" name="Group 84"/>
                <p:cNvGrpSpPr>
                  <a:grpSpLocks/>
                </p:cNvGrpSpPr>
                <p:nvPr/>
              </p:nvGrpSpPr>
              <p:grpSpPr bwMode="auto">
                <a:xfrm>
                  <a:off x="238" y="2300"/>
                  <a:ext cx="1624" cy="464"/>
                  <a:chOff x="659" y="920"/>
                  <a:chExt cx="1624" cy="464"/>
                </a:xfrm>
              </p:grpSpPr>
              <p:sp>
                <p:nvSpPr>
                  <p:cNvPr id="40069" name="AutoShape 85"/>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70" name="AutoShape 86"/>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71" name="AutoShape 87"/>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40072" name="AutoShape 88"/>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grpSp>
            <p:nvGrpSpPr>
              <p:cNvPr id="28" name="Group 89"/>
              <p:cNvGrpSpPr>
                <a:grpSpLocks/>
              </p:cNvGrpSpPr>
              <p:nvPr/>
            </p:nvGrpSpPr>
            <p:grpSpPr bwMode="auto">
              <a:xfrm rot="5400000">
                <a:off x="2414" y="838"/>
                <a:ext cx="1268" cy="932"/>
                <a:chOff x="238" y="891"/>
                <a:chExt cx="2097" cy="1873"/>
              </a:xfrm>
            </p:grpSpPr>
            <p:grpSp>
              <p:nvGrpSpPr>
                <p:cNvPr id="29" name="Group 90"/>
                <p:cNvGrpSpPr>
                  <a:grpSpLocks/>
                </p:cNvGrpSpPr>
                <p:nvPr/>
              </p:nvGrpSpPr>
              <p:grpSpPr bwMode="auto">
                <a:xfrm>
                  <a:off x="711" y="891"/>
                  <a:ext cx="1624" cy="464"/>
                  <a:chOff x="659" y="920"/>
                  <a:chExt cx="1624" cy="464"/>
                </a:xfrm>
              </p:grpSpPr>
              <p:sp>
                <p:nvSpPr>
                  <p:cNvPr id="40061" name="AutoShape 91"/>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40062" name="AutoShape 92"/>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40063" name="AutoShape 93"/>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64" name="AutoShape 94"/>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0" name="Group 95"/>
                <p:cNvGrpSpPr>
                  <a:grpSpLocks/>
                </p:cNvGrpSpPr>
                <p:nvPr/>
              </p:nvGrpSpPr>
              <p:grpSpPr bwMode="auto">
                <a:xfrm>
                  <a:off x="553" y="1361"/>
                  <a:ext cx="1624" cy="464"/>
                  <a:chOff x="659" y="920"/>
                  <a:chExt cx="1624" cy="464"/>
                </a:xfrm>
              </p:grpSpPr>
              <p:sp>
                <p:nvSpPr>
                  <p:cNvPr id="40057" name="AutoShape 96"/>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40058" name="AutoShape 97"/>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40059" name="AutoShape 98"/>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60" name="AutoShape 99"/>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1" name="Group 100"/>
                <p:cNvGrpSpPr>
                  <a:grpSpLocks/>
                </p:cNvGrpSpPr>
                <p:nvPr/>
              </p:nvGrpSpPr>
              <p:grpSpPr bwMode="auto">
                <a:xfrm>
                  <a:off x="395" y="1830"/>
                  <a:ext cx="1624" cy="464"/>
                  <a:chOff x="659" y="920"/>
                  <a:chExt cx="1624" cy="464"/>
                </a:xfrm>
              </p:grpSpPr>
              <p:sp>
                <p:nvSpPr>
                  <p:cNvPr id="40053" name="AutoShape 101"/>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54" name="AutoShape 102"/>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55" name="AutoShape 103"/>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56" name="AutoShape 104"/>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9936" name="Group 105"/>
                <p:cNvGrpSpPr>
                  <a:grpSpLocks/>
                </p:cNvGrpSpPr>
                <p:nvPr/>
              </p:nvGrpSpPr>
              <p:grpSpPr bwMode="auto">
                <a:xfrm>
                  <a:off x="238" y="2300"/>
                  <a:ext cx="1624" cy="464"/>
                  <a:chOff x="659" y="920"/>
                  <a:chExt cx="1624" cy="464"/>
                </a:xfrm>
              </p:grpSpPr>
              <p:sp>
                <p:nvSpPr>
                  <p:cNvPr id="40049" name="AutoShape 106"/>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50" name="AutoShape 107"/>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51" name="AutoShape 108"/>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52" name="AutoShape 109"/>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grpSp>
            <p:nvGrpSpPr>
              <p:cNvPr id="39937" name="Group 110"/>
              <p:cNvGrpSpPr>
                <a:grpSpLocks/>
              </p:cNvGrpSpPr>
              <p:nvPr/>
            </p:nvGrpSpPr>
            <p:grpSpPr bwMode="auto">
              <a:xfrm rot="5400000">
                <a:off x="2668" y="824"/>
                <a:ext cx="1268" cy="932"/>
                <a:chOff x="238" y="891"/>
                <a:chExt cx="2097" cy="1873"/>
              </a:xfrm>
            </p:grpSpPr>
            <p:grpSp>
              <p:nvGrpSpPr>
                <p:cNvPr id="39942" name="Group 111"/>
                <p:cNvGrpSpPr>
                  <a:grpSpLocks/>
                </p:cNvGrpSpPr>
                <p:nvPr/>
              </p:nvGrpSpPr>
              <p:grpSpPr bwMode="auto">
                <a:xfrm>
                  <a:off x="711" y="891"/>
                  <a:ext cx="1624" cy="464"/>
                  <a:chOff x="659" y="920"/>
                  <a:chExt cx="1624" cy="464"/>
                </a:xfrm>
              </p:grpSpPr>
              <p:sp>
                <p:nvSpPr>
                  <p:cNvPr id="40041" name="AutoShape 112"/>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042" name="AutoShape 113"/>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043" name="AutoShape 114"/>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40044" name="AutoShape 115"/>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39943" name="Group 116"/>
                <p:cNvGrpSpPr>
                  <a:grpSpLocks/>
                </p:cNvGrpSpPr>
                <p:nvPr/>
              </p:nvGrpSpPr>
              <p:grpSpPr bwMode="auto">
                <a:xfrm>
                  <a:off x="553" y="1361"/>
                  <a:ext cx="1624" cy="464"/>
                  <a:chOff x="659" y="920"/>
                  <a:chExt cx="1624" cy="464"/>
                </a:xfrm>
              </p:grpSpPr>
              <p:sp>
                <p:nvSpPr>
                  <p:cNvPr id="40037" name="AutoShape 117"/>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038" name="AutoShape 118"/>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039" name="AutoShape 119"/>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40040" name="AutoShape 120"/>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39944" name="Group 121"/>
                <p:cNvGrpSpPr>
                  <a:grpSpLocks/>
                </p:cNvGrpSpPr>
                <p:nvPr/>
              </p:nvGrpSpPr>
              <p:grpSpPr bwMode="auto">
                <a:xfrm>
                  <a:off x="395" y="1830"/>
                  <a:ext cx="1624" cy="464"/>
                  <a:chOff x="659" y="920"/>
                  <a:chExt cx="1624" cy="464"/>
                </a:xfrm>
              </p:grpSpPr>
              <p:sp>
                <p:nvSpPr>
                  <p:cNvPr id="40033" name="AutoShape 122"/>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34" name="AutoShape 123"/>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35" name="AutoShape 124"/>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40036" name="AutoShape 125"/>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39945" name="Group 126"/>
                <p:cNvGrpSpPr>
                  <a:grpSpLocks/>
                </p:cNvGrpSpPr>
                <p:nvPr/>
              </p:nvGrpSpPr>
              <p:grpSpPr bwMode="auto">
                <a:xfrm>
                  <a:off x="238" y="2300"/>
                  <a:ext cx="1624" cy="464"/>
                  <a:chOff x="659" y="920"/>
                  <a:chExt cx="1624" cy="464"/>
                </a:xfrm>
              </p:grpSpPr>
              <p:sp>
                <p:nvSpPr>
                  <p:cNvPr id="40029" name="AutoShape 127"/>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30" name="AutoShape 128"/>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31" name="AutoShape 129"/>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40032" name="AutoShape 130"/>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grpSp>
            <p:nvGrpSpPr>
              <p:cNvPr id="39946" name="Group 131"/>
              <p:cNvGrpSpPr>
                <a:grpSpLocks/>
              </p:cNvGrpSpPr>
              <p:nvPr/>
            </p:nvGrpSpPr>
            <p:grpSpPr bwMode="auto">
              <a:xfrm rot="5400000">
                <a:off x="2910" y="817"/>
                <a:ext cx="1268" cy="932"/>
                <a:chOff x="238" y="891"/>
                <a:chExt cx="2097" cy="1873"/>
              </a:xfrm>
            </p:grpSpPr>
            <p:grpSp>
              <p:nvGrpSpPr>
                <p:cNvPr id="39947" name="Group 132"/>
                <p:cNvGrpSpPr>
                  <a:grpSpLocks/>
                </p:cNvGrpSpPr>
                <p:nvPr/>
              </p:nvGrpSpPr>
              <p:grpSpPr bwMode="auto">
                <a:xfrm>
                  <a:off x="711" y="891"/>
                  <a:ext cx="1624" cy="464"/>
                  <a:chOff x="659" y="920"/>
                  <a:chExt cx="1624" cy="464"/>
                </a:xfrm>
              </p:grpSpPr>
              <p:sp>
                <p:nvSpPr>
                  <p:cNvPr id="40021" name="AutoShape 133"/>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40022" name="AutoShape 134"/>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40023" name="AutoShape 135"/>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24" name="AutoShape 136"/>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9949" name="Group 137"/>
                <p:cNvGrpSpPr>
                  <a:grpSpLocks/>
                </p:cNvGrpSpPr>
                <p:nvPr/>
              </p:nvGrpSpPr>
              <p:grpSpPr bwMode="auto">
                <a:xfrm>
                  <a:off x="553" y="1361"/>
                  <a:ext cx="1624" cy="464"/>
                  <a:chOff x="659" y="920"/>
                  <a:chExt cx="1624" cy="464"/>
                </a:xfrm>
              </p:grpSpPr>
              <p:sp>
                <p:nvSpPr>
                  <p:cNvPr id="40017" name="AutoShape 138"/>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40018" name="AutoShape 139"/>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40019" name="AutoShape 140"/>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20" name="AutoShape 141"/>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9950" name="Group 142"/>
                <p:cNvGrpSpPr>
                  <a:grpSpLocks/>
                </p:cNvGrpSpPr>
                <p:nvPr/>
              </p:nvGrpSpPr>
              <p:grpSpPr bwMode="auto">
                <a:xfrm>
                  <a:off x="395" y="1830"/>
                  <a:ext cx="1624" cy="464"/>
                  <a:chOff x="659" y="920"/>
                  <a:chExt cx="1624" cy="464"/>
                </a:xfrm>
              </p:grpSpPr>
              <p:sp>
                <p:nvSpPr>
                  <p:cNvPr id="40013" name="AutoShape 143"/>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14" name="AutoShape 144"/>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15" name="AutoShape 145"/>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16" name="AutoShape 146"/>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9951" name="Group 147"/>
                <p:cNvGrpSpPr>
                  <a:grpSpLocks/>
                </p:cNvGrpSpPr>
                <p:nvPr/>
              </p:nvGrpSpPr>
              <p:grpSpPr bwMode="auto">
                <a:xfrm>
                  <a:off x="238" y="2300"/>
                  <a:ext cx="1624" cy="464"/>
                  <a:chOff x="659" y="920"/>
                  <a:chExt cx="1624" cy="464"/>
                </a:xfrm>
              </p:grpSpPr>
              <p:sp>
                <p:nvSpPr>
                  <p:cNvPr id="40009" name="AutoShape 148"/>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10" name="AutoShape 149"/>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40011" name="AutoShape 150"/>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40012" name="AutoShape 151"/>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grpSp>
            <p:nvGrpSpPr>
              <p:cNvPr id="39952" name="Group 152"/>
              <p:cNvGrpSpPr>
                <a:grpSpLocks/>
              </p:cNvGrpSpPr>
              <p:nvPr/>
            </p:nvGrpSpPr>
            <p:grpSpPr bwMode="auto">
              <a:xfrm rot="5400000">
                <a:off x="3166" y="803"/>
                <a:ext cx="1268" cy="932"/>
                <a:chOff x="238" y="891"/>
                <a:chExt cx="2097" cy="1873"/>
              </a:xfrm>
            </p:grpSpPr>
            <p:grpSp>
              <p:nvGrpSpPr>
                <p:cNvPr id="39953" name="Group 153"/>
                <p:cNvGrpSpPr>
                  <a:grpSpLocks/>
                </p:cNvGrpSpPr>
                <p:nvPr/>
              </p:nvGrpSpPr>
              <p:grpSpPr bwMode="auto">
                <a:xfrm>
                  <a:off x="711" y="891"/>
                  <a:ext cx="1624" cy="464"/>
                  <a:chOff x="659" y="920"/>
                  <a:chExt cx="1624" cy="464"/>
                </a:xfrm>
              </p:grpSpPr>
              <p:sp>
                <p:nvSpPr>
                  <p:cNvPr id="40001" name="AutoShape 154"/>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40002" name="AutoShape 155"/>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40003" name="AutoShape 156"/>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40004" name="AutoShape 157"/>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39954" name="Group 158"/>
                <p:cNvGrpSpPr>
                  <a:grpSpLocks/>
                </p:cNvGrpSpPr>
                <p:nvPr/>
              </p:nvGrpSpPr>
              <p:grpSpPr bwMode="auto">
                <a:xfrm>
                  <a:off x="553" y="1361"/>
                  <a:ext cx="1624" cy="464"/>
                  <a:chOff x="659" y="920"/>
                  <a:chExt cx="1624" cy="464"/>
                </a:xfrm>
              </p:grpSpPr>
              <p:sp>
                <p:nvSpPr>
                  <p:cNvPr id="39997" name="AutoShape 159"/>
                  <p:cNvSpPr>
                    <a:spLocks noChangeArrowheads="1"/>
                  </p:cNvSpPr>
                  <p:nvPr/>
                </p:nvSpPr>
                <p:spPr bwMode="auto">
                  <a:xfrm>
                    <a:off x="659" y="920"/>
                    <a:ext cx="516" cy="464"/>
                  </a:xfrm>
                  <a:prstGeom prst="parallelogram">
                    <a:avLst>
                      <a:gd name="adj" fmla="val 33290"/>
                    </a:avLst>
                  </a:prstGeom>
                  <a:solidFill>
                    <a:srgbClr val="3399FF"/>
                  </a:solidFill>
                  <a:ln w="9525">
                    <a:solidFill>
                      <a:schemeClr val="tx1"/>
                    </a:solidFill>
                    <a:miter lim="800000"/>
                    <a:headEnd/>
                    <a:tailEnd/>
                  </a:ln>
                </p:spPr>
                <p:txBody>
                  <a:bodyPr wrap="none" anchor="ctr"/>
                  <a:lstStyle/>
                  <a:p>
                    <a:endParaRPr lang="zh-CN" altLang="en-US"/>
                  </a:p>
                </p:txBody>
              </p:sp>
              <p:sp>
                <p:nvSpPr>
                  <p:cNvPr id="39998" name="AutoShape 160"/>
                  <p:cNvSpPr>
                    <a:spLocks noChangeArrowheads="1"/>
                  </p:cNvSpPr>
                  <p:nvPr/>
                </p:nvSpPr>
                <p:spPr bwMode="auto">
                  <a:xfrm>
                    <a:off x="1029" y="920"/>
                    <a:ext cx="516" cy="464"/>
                  </a:xfrm>
                  <a:prstGeom prst="parallelogram">
                    <a:avLst>
                      <a:gd name="adj" fmla="val 33290"/>
                    </a:avLst>
                  </a:prstGeom>
                  <a:solidFill>
                    <a:srgbClr val="990099"/>
                  </a:solidFill>
                  <a:ln w="9525">
                    <a:solidFill>
                      <a:schemeClr val="tx1"/>
                    </a:solidFill>
                    <a:miter lim="800000"/>
                    <a:headEnd/>
                    <a:tailEnd/>
                  </a:ln>
                </p:spPr>
                <p:txBody>
                  <a:bodyPr wrap="none" anchor="ctr"/>
                  <a:lstStyle/>
                  <a:p>
                    <a:endParaRPr lang="zh-CN" altLang="en-US"/>
                  </a:p>
                </p:txBody>
              </p:sp>
              <p:sp>
                <p:nvSpPr>
                  <p:cNvPr id="39999" name="AutoShape 161"/>
                  <p:cNvSpPr>
                    <a:spLocks noChangeArrowheads="1"/>
                  </p:cNvSpPr>
                  <p:nvPr/>
                </p:nvSpPr>
                <p:spPr bwMode="auto">
                  <a:xfrm>
                    <a:off x="1398"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sp>
                <p:nvSpPr>
                  <p:cNvPr id="40000" name="AutoShape 162"/>
                  <p:cNvSpPr>
                    <a:spLocks noChangeArrowheads="1"/>
                  </p:cNvSpPr>
                  <p:nvPr/>
                </p:nvSpPr>
                <p:spPr bwMode="auto">
                  <a:xfrm>
                    <a:off x="1767" y="920"/>
                    <a:ext cx="516" cy="464"/>
                  </a:xfrm>
                  <a:prstGeom prst="parallelogram">
                    <a:avLst>
                      <a:gd name="adj" fmla="val 33290"/>
                    </a:avLst>
                  </a:prstGeom>
                  <a:solidFill>
                    <a:srgbClr val="FF3300"/>
                  </a:solidFill>
                  <a:ln w="9525">
                    <a:solidFill>
                      <a:schemeClr val="tx1"/>
                    </a:solidFill>
                    <a:miter lim="800000"/>
                    <a:headEnd/>
                    <a:tailEnd/>
                  </a:ln>
                </p:spPr>
                <p:txBody>
                  <a:bodyPr wrap="none" anchor="ctr"/>
                  <a:lstStyle/>
                  <a:p>
                    <a:endParaRPr lang="zh-CN" altLang="en-US"/>
                  </a:p>
                </p:txBody>
              </p:sp>
            </p:grpSp>
            <p:grpSp>
              <p:nvGrpSpPr>
                <p:cNvPr id="39955" name="Group 163"/>
                <p:cNvGrpSpPr>
                  <a:grpSpLocks/>
                </p:cNvGrpSpPr>
                <p:nvPr/>
              </p:nvGrpSpPr>
              <p:grpSpPr bwMode="auto">
                <a:xfrm>
                  <a:off x="395" y="1830"/>
                  <a:ext cx="1624" cy="464"/>
                  <a:chOff x="659" y="920"/>
                  <a:chExt cx="1624" cy="464"/>
                </a:xfrm>
              </p:grpSpPr>
              <p:sp>
                <p:nvSpPr>
                  <p:cNvPr id="39993" name="AutoShape 164"/>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9994" name="AutoShape 165"/>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9995" name="AutoShape 166"/>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9996" name="AutoShape 167"/>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39956" name="Group 168"/>
                <p:cNvGrpSpPr>
                  <a:grpSpLocks/>
                </p:cNvGrpSpPr>
                <p:nvPr/>
              </p:nvGrpSpPr>
              <p:grpSpPr bwMode="auto">
                <a:xfrm>
                  <a:off x="238" y="2300"/>
                  <a:ext cx="1624" cy="464"/>
                  <a:chOff x="659" y="920"/>
                  <a:chExt cx="1624" cy="464"/>
                </a:xfrm>
              </p:grpSpPr>
              <p:sp>
                <p:nvSpPr>
                  <p:cNvPr id="39989" name="AutoShape 169"/>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9990" name="AutoShape 170"/>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9991" name="AutoShape 171"/>
                  <p:cNvSpPr>
                    <a:spLocks noChangeArrowheads="1"/>
                  </p:cNvSpPr>
                  <p:nvPr/>
                </p:nvSpPr>
                <p:spPr bwMode="auto">
                  <a:xfrm>
                    <a:off x="1398"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sp>
                <p:nvSpPr>
                  <p:cNvPr id="39992" name="AutoShape 172"/>
                  <p:cNvSpPr>
                    <a:spLocks noChangeArrowheads="1"/>
                  </p:cNvSpPr>
                  <p:nvPr/>
                </p:nvSpPr>
                <p:spPr bwMode="auto">
                  <a:xfrm>
                    <a:off x="1767" y="920"/>
                    <a:ext cx="516" cy="464"/>
                  </a:xfrm>
                  <a:prstGeom prst="parallelogram">
                    <a:avLst>
                      <a:gd name="adj" fmla="val 33290"/>
                    </a:avLst>
                  </a:prstGeom>
                  <a:solidFill>
                    <a:srgbClr val="FFFF66"/>
                  </a:solidFill>
                  <a:ln w="9525">
                    <a:solidFill>
                      <a:schemeClr val="tx1"/>
                    </a:solidFill>
                    <a:miter lim="800000"/>
                    <a:headEnd/>
                    <a:tailEnd/>
                  </a:ln>
                </p:spPr>
                <p:txBody>
                  <a:bodyPr wrap="none" anchor="ctr"/>
                  <a:lstStyle/>
                  <a:p>
                    <a:endParaRPr lang="zh-CN" altLang="en-US"/>
                  </a:p>
                </p:txBody>
              </p:sp>
            </p:grpSp>
          </p:grpSp>
          <p:grpSp>
            <p:nvGrpSpPr>
              <p:cNvPr id="39957" name="Group 173"/>
              <p:cNvGrpSpPr>
                <a:grpSpLocks/>
              </p:cNvGrpSpPr>
              <p:nvPr/>
            </p:nvGrpSpPr>
            <p:grpSpPr bwMode="auto">
              <a:xfrm rot="5400000">
                <a:off x="3419" y="782"/>
                <a:ext cx="1268" cy="932"/>
                <a:chOff x="238" y="891"/>
                <a:chExt cx="2097" cy="1873"/>
              </a:xfrm>
            </p:grpSpPr>
            <p:grpSp>
              <p:nvGrpSpPr>
                <p:cNvPr id="39958" name="Group 174"/>
                <p:cNvGrpSpPr>
                  <a:grpSpLocks/>
                </p:cNvGrpSpPr>
                <p:nvPr/>
              </p:nvGrpSpPr>
              <p:grpSpPr bwMode="auto">
                <a:xfrm>
                  <a:off x="711" y="891"/>
                  <a:ext cx="1624" cy="464"/>
                  <a:chOff x="659" y="920"/>
                  <a:chExt cx="1624" cy="464"/>
                </a:xfrm>
              </p:grpSpPr>
              <p:sp>
                <p:nvSpPr>
                  <p:cNvPr id="39981" name="AutoShape 175"/>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39982" name="AutoShape 176"/>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39983" name="AutoShape 177"/>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9984" name="AutoShape 178"/>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9960" name="Group 179"/>
                <p:cNvGrpSpPr>
                  <a:grpSpLocks/>
                </p:cNvGrpSpPr>
                <p:nvPr/>
              </p:nvGrpSpPr>
              <p:grpSpPr bwMode="auto">
                <a:xfrm>
                  <a:off x="553" y="1361"/>
                  <a:ext cx="1624" cy="464"/>
                  <a:chOff x="659" y="920"/>
                  <a:chExt cx="1624" cy="464"/>
                </a:xfrm>
              </p:grpSpPr>
              <p:sp>
                <p:nvSpPr>
                  <p:cNvPr id="39977" name="AutoShape 180"/>
                  <p:cNvSpPr>
                    <a:spLocks noChangeArrowheads="1"/>
                  </p:cNvSpPr>
                  <p:nvPr/>
                </p:nvSpPr>
                <p:spPr bwMode="auto">
                  <a:xfrm>
                    <a:off x="659" y="920"/>
                    <a:ext cx="516" cy="464"/>
                  </a:xfrm>
                  <a:prstGeom prst="parallelogram">
                    <a:avLst>
                      <a:gd name="adj" fmla="val 33290"/>
                    </a:avLst>
                  </a:prstGeom>
                  <a:solidFill>
                    <a:srgbClr val="3333CC"/>
                  </a:solidFill>
                  <a:ln w="9525">
                    <a:solidFill>
                      <a:schemeClr val="tx1"/>
                    </a:solidFill>
                    <a:miter lim="800000"/>
                    <a:headEnd/>
                    <a:tailEnd/>
                  </a:ln>
                </p:spPr>
                <p:txBody>
                  <a:bodyPr wrap="none" anchor="ctr"/>
                  <a:lstStyle/>
                  <a:p>
                    <a:endParaRPr lang="zh-CN" altLang="en-US"/>
                  </a:p>
                </p:txBody>
              </p:sp>
              <p:sp>
                <p:nvSpPr>
                  <p:cNvPr id="39978" name="AutoShape 181"/>
                  <p:cNvSpPr>
                    <a:spLocks noChangeArrowheads="1"/>
                  </p:cNvSpPr>
                  <p:nvPr/>
                </p:nvSpPr>
                <p:spPr bwMode="auto">
                  <a:xfrm>
                    <a:off x="1029" y="920"/>
                    <a:ext cx="516" cy="464"/>
                  </a:xfrm>
                  <a:prstGeom prst="parallelogram">
                    <a:avLst>
                      <a:gd name="adj" fmla="val 33290"/>
                    </a:avLst>
                  </a:prstGeom>
                  <a:solidFill>
                    <a:schemeClr val="accent2"/>
                  </a:solidFill>
                  <a:ln w="9525">
                    <a:solidFill>
                      <a:schemeClr val="tx1"/>
                    </a:solidFill>
                    <a:miter lim="800000"/>
                    <a:headEnd/>
                    <a:tailEnd/>
                  </a:ln>
                </p:spPr>
                <p:txBody>
                  <a:bodyPr wrap="none" anchor="ctr"/>
                  <a:lstStyle/>
                  <a:p>
                    <a:endParaRPr lang="zh-CN" altLang="en-US"/>
                  </a:p>
                </p:txBody>
              </p:sp>
              <p:sp>
                <p:nvSpPr>
                  <p:cNvPr id="39979" name="AutoShape 182"/>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9980" name="AutoShape 183"/>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9963" name="Group 184"/>
                <p:cNvGrpSpPr>
                  <a:grpSpLocks/>
                </p:cNvGrpSpPr>
                <p:nvPr/>
              </p:nvGrpSpPr>
              <p:grpSpPr bwMode="auto">
                <a:xfrm>
                  <a:off x="395" y="1830"/>
                  <a:ext cx="1624" cy="464"/>
                  <a:chOff x="659" y="920"/>
                  <a:chExt cx="1624" cy="464"/>
                </a:xfrm>
              </p:grpSpPr>
              <p:sp>
                <p:nvSpPr>
                  <p:cNvPr id="39973" name="AutoShape 185"/>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9974" name="AutoShape 186"/>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9975" name="AutoShape 187"/>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9976" name="AutoShape 188"/>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nvGrpSpPr>
                <p:cNvPr id="39964" name="Group 189"/>
                <p:cNvGrpSpPr>
                  <a:grpSpLocks/>
                </p:cNvGrpSpPr>
                <p:nvPr/>
              </p:nvGrpSpPr>
              <p:grpSpPr bwMode="auto">
                <a:xfrm>
                  <a:off x="238" y="2300"/>
                  <a:ext cx="1624" cy="464"/>
                  <a:chOff x="659" y="920"/>
                  <a:chExt cx="1624" cy="464"/>
                </a:xfrm>
              </p:grpSpPr>
              <p:sp>
                <p:nvSpPr>
                  <p:cNvPr id="39969" name="AutoShape 190"/>
                  <p:cNvSpPr>
                    <a:spLocks noChangeArrowheads="1"/>
                  </p:cNvSpPr>
                  <p:nvPr/>
                </p:nvSpPr>
                <p:spPr bwMode="auto">
                  <a:xfrm>
                    <a:off x="65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9970" name="AutoShape 191"/>
                  <p:cNvSpPr>
                    <a:spLocks noChangeArrowheads="1"/>
                  </p:cNvSpPr>
                  <p:nvPr/>
                </p:nvSpPr>
                <p:spPr bwMode="auto">
                  <a:xfrm>
                    <a:off x="1029" y="920"/>
                    <a:ext cx="516" cy="464"/>
                  </a:xfrm>
                  <a:prstGeom prst="parallelogram">
                    <a:avLst>
                      <a:gd name="adj" fmla="val 33290"/>
                    </a:avLst>
                  </a:prstGeom>
                  <a:solidFill>
                    <a:srgbClr val="00FF00"/>
                  </a:solidFill>
                  <a:ln w="9525">
                    <a:solidFill>
                      <a:schemeClr val="tx1"/>
                    </a:solidFill>
                    <a:miter lim="800000"/>
                    <a:headEnd/>
                    <a:tailEnd/>
                  </a:ln>
                </p:spPr>
                <p:txBody>
                  <a:bodyPr wrap="none" anchor="ctr"/>
                  <a:lstStyle/>
                  <a:p>
                    <a:endParaRPr lang="zh-CN" altLang="en-US"/>
                  </a:p>
                </p:txBody>
              </p:sp>
              <p:sp>
                <p:nvSpPr>
                  <p:cNvPr id="39971" name="AutoShape 192"/>
                  <p:cNvSpPr>
                    <a:spLocks noChangeArrowheads="1"/>
                  </p:cNvSpPr>
                  <p:nvPr/>
                </p:nvSpPr>
                <p:spPr bwMode="auto">
                  <a:xfrm>
                    <a:off x="1398"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sp>
                <p:nvSpPr>
                  <p:cNvPr id="39972" name="AutoShape 193"/>
                  <p:cNvSpPr>
                    <a:spLocks noChangeArrowheads="1"/>
                  </p:cNvSpPr>
                  <p:nvPr/>
                </p:nvSpPr>
                <p:spPr bwMode="auto">
                  <a:xfrm>
                    <a:off x="1767" y="920"/>
                    <a:ext cx="516" cy="464"/>
                  </a:xfrm>
                  <a:prstGeom prst="parallelogram">
                    <a:avLst>
                      <a:gd name="adj" fmla="val 33290"/>
                    </a:avLst>
                  </a:prstGeom>
                  <a:solidFill>
                    <a:srgbClr val="FF66FF"/>
                  </a:solidFill>
                  <a:ln w="9525">
                    <a:solidFill>
                      <a:schemeClr val="tx1"/>
                    </a:solidFill>
                    <a:miter lim="800000"/>
                    <a:headEnd/>
                    <a:tailEnd/>
                  </a:ln>
                </p:spPr>
                <p:txBody>
                  <a:bodyPr wrap="none" anchor="ctr"/>
                  <a:lstStyle/>
                  <a:p>
                    <a:endParaRPr lang="zh-CN" altLang="en-US"/>
                  </a:p>
                </p:txBody>
              </p:sp>
            </p:grpSp>
          </p:grpSp>
          <p:sp>
            <p:nvSpPr>
              <p:cNvPr id="39959" name="Line 194"/>
              <p:cNvSpPr>
                <a:spLocks noChangeShapeType="1"/>
              </p:cNvSpPr>
              <p:nvPr/>
            </p:nvSpPr>
            <p:spPr bwMode="auto">
              <a:xfrm flipV="1">
                <a:off x="1505" y="1503"/>
                <a:ext cx="2109" cy="120"/>
              </a:xfrm>
              <a:prstGeom prst="line">
                <a:avLst/>
              </a:prstGeom>
              <a:noFill/>
              <a:ln w="38100">
                <a:solidFill>
                  <a:schemeClr val="tx1"/>
                </a:solidFill>
                <a:round/>
                <a:headEnd/>
                <a:tailEnd type="triangle" w="med" len="med"/>
              </a:ln>
            </p:spPr>
            <p:txBody>
              <a:bodyPr/>
              <a:lstStyle/>
              <a:p>
                <a:endParaRPr lang="zh-CN" altLang="en-US"/>
              </a:p>
            </p:txBody>
          </p:sp>
          <p:sp>
            <p:nvSpPr>
              <p:cNvPr id="265411" name="Text Box 195"/>
              <p:cNvSpPr txBox="1">
                <a:spLocks noChangeArrowheads="1"/>
              </p:cNvSpPr>
              <p:nvPr/>
            </p:nvSpPr>
            <p:spPr bwMode="auto">
              <a:xfrm>
                <a:off x="3554" y="1347"/>
                <a:ext cx="895" cy="434"/>
              </a:xfrm>
              <a:prstGeom prst="rect">
                <a:avLst/>
              </a:prstGeom>
              <a:noFill/>
              <a:ln w="9525">
                <a:noFill/>
                <a:miter lim="800000"/>
                <a:headEnd/>
                <a:tailEnd/>
              </a:ln>
              <a:effectLst/>
            </p:spPr>
            <p:txBody>
              <a:bodyPr>
                <a:spAutoFit/>
              </a:bodyPr>
              <a:lstStyle/>
              <a:p>
                <a:pPr>
                  <a:spcBef>
                    <a:spcPct val="0"/>
                  </a:spcBef>
                  <a:buClrTx/>
                  <a:buSzTx/>
                  <a:buFontTx/>
                  <a:buNone/>
                  <a:defRPr/>
                </a:pPr>
                <a:r>
                  <a:rPr lang="en-US" altLang="zh-CN" sz="1400" b="1">
                    <a:effectLst>
                      <a:outerShdw blurRad="38100" dist="38100" dir="2700000" algn="tl">
                        <a:srgbClr val="C0C0C0"/>
                      </a:outerShdw>
                    </a:effectLst>
                    <a:cs typeface="Tahoma" pitchFamily="34" charset="0"/>
                  </a:rPr>
                  <a:t>Time</a:t>
                </a:r>
              </a:p>
            </p:txBody>
          </p:sp>
          <p:sp>
            <p:nvSpPr>
              <p:cNvPr id="39961" name="Line 196"/>
              <p:cNvSpPr>
                <a:spLocks noChangeShapeType="1"/>
              </p:cNvSpPr>
              <p:nvPr/>
            </p:nvSpPr>
            <p:spPr bwMode="auto">
              <a:xfrm flipH="1" flipV="1">
                <a:off x="1510" y="1628"/>
                <a:ext cx="1054" cy="445"/>
              </a:xfrm>
              <a:prstGeom prst="line">
                <a:avLst/>
              </a:prstGeom>
              <a:noFill/>
              <a:ln w="38100">
                <a:solidFill>
                  <a:schemeClr val="tx1"/>
                </a:solidFill>
                <a:round/>
                <a:headEnd type="triangle" w="med" len="med"/>
                <a:tailEnd/>
              </a:ln>
            </p:spPr>
            <p:txBody>
              <a:bodyPr/>
              <a:lstStyle/>
              <a:p>
                <a:endParaRPr lang="zh-CN" altLang="en-US"/>
              </a:p>
            </p:txBody>
          </p:sp>
          <p:sp>
            <p:nvSpPr>
              <p:cNvPr id="39962" name="Line 197"/>
              <p:cNvSpPr>
                <a:spLocks noChangeShapeType="1"/>
              </p:cNvSpPr>
              <p:nvPr/>
            </p:nvSpPr>
            <p:spPr bwMode="auto">
              <a:xfrm flipV="1">
                <a:off x="1513" y="617"/>
                <a:ext cx="0" cy="1003"/>
              </a:xfrm>
              <a:prstGeom prst="line">
                <a:avLst/>
              </a:prstGeom>
              <a:noFill/>
              <a:ln w="38100">
                <a:solidFill>
                  <a:schemeClr val="tx1"/>
                </a:solidFill>
                <a:round/>
                <a:headEnd/>
                <a:tailEnd type="triangle" w="med" len="med"/>
              </a:ln>
            </p:spPr>
            <p:txBody>
              <a:bodyPr/>
              <a:lstStyle/>
              <a:p>
                <a:endParaRPr lang="zh-CN" altLang="en-US"/>
              </a:p>
            </p:txBody>
          </p:sp>
          <p:sp>
            <p:nvSpPr>
              <p:cNvPr id="265414" name="Text Box 198"/>
              <p:cNvSpPr txBox="1">
                <a:spLocks noChangeArrowheads="1"/>
              </p:cNvSpPr>
              <p:nvPr/>
            </p:nvSpPr>
            <p:spPr bwMode="auto">
              <a:xfrm rot="1236549">
                <a:off x="1394" y="1865"/>
                <a:ext cx="780" cy="434"/>
              </a:xfrm>
              <a:prstGeom prst="rect">
                <a:avLst/>
              </a:prstGeom>
              <a:noFill/>
              <a:ln w="9525">
                <a:noFill/>
                <a:miter lim="800000"/>
                <a:headEnd/>
                <a:tailEnd/>
              </a:ln>
              <a:effectLst/>
            </p:spPr>
            <p:txBody>
              <a:bodyPr wrap="none">
                <a:spAutoFit/>
              </a:bodyPr>
              <a:lstStyle/>
              <a:p>
                <a:pPr>
                  <a:spcBef>
                    <a:spcPct val="0"/>
                  </a:spcBef>
                  <a:buClrTx/>
                  <a:buSzTx/>
                  <a:buFontTx/>
                  <a:buNone/>
                  <a:defRPr/>
                </a:pPr>
                <a:r>
                  <a:rPr lang="en-US" altLang="zh-CN" sz="1400" b="1">
                    <a:effectLst>
                      <a:outerShdw blurRad="38100" dist="38100" dir="2700000" algn="tl">
                        <a:srgbClr val="C0C0C0"/>
                      </a:outerShdw>
                    </a:effectLst>
                    <a:cs typeface="Tahoma" pitchFamily="34" charset="0"/>
                  </a:rPr>
                  <a:t>Space</a:t>
                </a:r>
              </a:p>
            </p:txBody>
          </p:sp>
          <p:sp>
            <p:nvSpPr>
              <p:cNvPr id="265415" name="Text Box 199"/>
              <p:cNvSpPr txBox="1">
                <a:spLocks noChangeArrowheads="1"/>
              </p:cNvSpPr>
              <p:nvPr/>
            </p:nvSpPr>
            <p:spPr bwMode="auto">
              <a:xfrm rot="5400000">
                <a:off x="697" y="1153"/>
                <a:ext cx="1016" cy="333"/>
              </a:xfrm>
              <a:prstGeom prst="rect">
                <a:avLst/>
              </a:prstGeom>
              <a:noFill/>
              <a:ln w="9525">
                <a:noFill/>
                <a:miter lim="800000"/>
                <a:headEnd/>
                <a:tailEnd/>
              </a:ln>
              <a:effectLst/>
            </p:spPr>
            <p:txBody>
              <a:bodyPr wrap="none">
                <a:spAutoFit/>
              </a:bodyPr>
              <a:lstStyle/>
              <a:p>
                <a:pPr>
                  <a:spcBef>
                    <a:spcPct val="0"/>
                  </a:spcBef>
                  <a:buClrTx/>
                  <a:buSzTx/>
                  <a:buFontTx/>
                  <a:buNone/>
                  <a:defRPr/>
                </a:pPr>
                <a:r>
                  <a:rPr lang="en-US" altLang="zh-CN" sz="1400" b="1">
                    <a:effectLst>
                      <a:outerShdw blurRad="38100" dist="38100" dir="2700000" algn="tl">
                        <a:srgbClr val="C0C0C0"/>
                      </a:outerShdw>
                    </a:effectLst>
                    <a:cs typeface="Tahoma" pitchFamily="34" charset="0"/>
                  </a:rPr>
                  <a:t>Space</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5453">
                                            <p:txEl>
                                              <p:pRg st="0" end="0"/>
                                            </p:txEl>
                                          </p:spTgt>
                                        </p:tgtEl>
                                        <p:attrNameLst>
                                          <p:attrName>style.visibility</p:attrName>
                                        </p:attrNameLst>
                                      </p:cBhvr>
                                      <p:to>
                                        <p:strVal val="visible"/>
                                      </p:to>
                                    </p:set>
                                    <p:anim calcmode="lin" valueType="num">
                                      <p:cBhvr additive="base">
                                        <p:cTn id="7" dur="500" fill="hold"/>
                                        <p:tgtEl>
                                          <p:spTgt spid="26545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6545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65453">
                                            <p:txEl>
                                              <p:pRg st="1" end="1"/>
                                            </p:txEl>
                                          </p:spTgt>
                                        </p:tgtEl>
                                        <p:attrNameLst>
                                          <p:attrName>style.visibility</p:attrName>
                                        </p:attrNameLst>
                                      </p:cBhvr>
                                      <p:to>
                                        <p:strVal val="visible"/>
                                      </p:to>
                                    </p:set>
                                    <p:anim calcmode="lin" valueType="num">
                                      <p:cBhvr additive="base">
                                        <p:cTn id="11" dur="500" fill="hold"/>
                                        <p:tgtEl>
                                          <p:spTgt spid="26545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6545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65453">
                                            <p:txEl>
                                              <p:pRg st="2" end="2"/>
                                            </p:txEl>
                                          </p:spTgt>
                                        </p:tgtEl>
                                        <p:attrNameLst>
                                          <p:attrName>style.visibility</p:attrName>
                                        </p:attrNameLst>
                                      </p:cBhvr>
                                      <p:to>
                                        <p:strVal val="visible"/>
                                      </p:to>
                                    </p:set>
                                    <p:anim calcmode="lin" valueType="num">
                                      <p:cBhvr additive="base">
                                        <p:cTn id="15" dur="500" fill="hold"/>
                                        <p:tgtEl>
                                          <p:spTgt spid="26545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6545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65453">
                                            <p:txEl>
                                              <p:pRg st="3" end="3"/>
                                            </p:txEl>
                                          </p:spTgt>
                                        </p:tgtEl>
                                        <p:attrNameLst>
                                          <p:attrName>style.visibility</p:attrName>
                                        </p:attrNameLst>
                                      </p:cBhvr>
                                      <p:to>
                                        <p:strVal val="visible"/>
                                      </p:to>
                                    </p:set>
                                    <p:anim calcmode="lin" valueType="num">
                                      <p:cBhvr additive="base">
                                        <p:cTn id="19" dur="500" fill="hold"/>
                                        <p:tgtEl>
                                          <p:spTgt spid="26545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65453">
                                            <p:txEl>
                                              <p:pRg st="3" end="3"/>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5" presetClass="entr" presetSubtype="0" fill="hold" grpId="0" nodeType="afterEffect">
                                  <p:stCondLst>
                                    <p:cond delay="0"/>
                                  </p:stCondLst>
                                  <p:childTnLst>
                                    <p:set>
                                      <p:cBhvr>
                                        <p:cTn id="23" dur="1" fill="hold">
                                          <p:stCondLst>
                                            <p:cond delay="0"/>
                                          </p:stCondLst>
                                        </p:cTn>
                                        <p:tgtEl>
                                          <p:spTgt spid="265449"/>
                                        </p:tgtEl>
                                        <p:attrNameLst>
                                          <p:attrName>style.visibility</p:attrName>
                                        </p:attrNameLst>
                                      </p:cBhvr>
                                      <p:to>
                                        <p:strVal val="visible"/>
                                      </p:to>
                                    </p:set>
                                    <p:anim calcmode="lin" valueType="num">
                                      <p:cBhvr>
                                        <p:cTn id="24" dur="1000" fill="hold"/>
                                        <p:tgtEl>
                                          <p:spTgt spid="265449"/>
                                        </p:tgtEl>
                                        <p:attrNameLst>
                                          <p:attrName>ppt_w</p:attrName>
                                        </p:attrNameLst>
                                      </p:cBhvr>
                                      <p:tavLst>
                                        <p:tav tm="0">
                                          <p:val>
                                            <p:strVal val="#ppt_w*0.70"/>
                                          </p:val>
                                        </p:tav>
                                        <p:tav tm="100000">
                                          <p:val>
                                            <p:strVal val="#ppt_w"/>
                                          </p:val>
                                        </p:tav>
                                      </p:tavLst>
                                    </p:anim>
                                    <p:anim calcmode="lin" valueType="num">
                                      <p:cBhvr>
                                        <p:cTn id="25" dur="1000" fill="hold"/>
                                        <p:tgtEl>
                                          <p:spTgt spid="265449"/>
                                        </p:tgtEl>
                                        <p:attrNameLst>
                                          <p:attrName>ppt_h</p:attrName>
                                        </p:attrNameLst>
                                      </p:cBhvr>
                                      <p:tavLst>
                                        <p:tav tm="0">
                                          <p:val>
                                            <p:strVal val="#ppt_h"/>
                                          </p:val>
                                        </p:tav>
                                        <p:tav tm="100000">
                                          <p:val>
                                            <p:strVal val="#ppt_h"/>
                                          </p:val>
                                        </p:tav>
                                      </p:tavLst>
                                    </p:anim>
                                    <p:animEffect transition="in" filter="fade">
                                      <p:cBhvr>
                                        <p:cTn id="26" dur="1000"/>
                                        <p:tgtEl>
                                          <p:spTgt spid="26544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65453">
                                            <p:txEl>
                                              <p:pRg st="4" end="4"/>
                                            </p:txEl>
                                          </p:spTgt>
                                        </p:tgtEl>
                                        <p:attrNameLst>
                                          <p:attrName>style.visibility</p:attrName>
                                        </p:attrNameLst>
                                      </p:cBhvr>
                                      <p:to>
                                        <p:strVal val="visible"/>
                                      </p:to>
                                    </p:set>
                                    <p:anim calcmode="lin" valueType="num">
                                      <p:cBhvr additive="base">
                                        <p:cTn id="36" dur="500" fill="hold"/>
                                        <p:tgtEl>
                                          <p:spTgt spid="265453">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65453">
                                            <p:txEl>
                                              <p:pRg st="4" end="4"/>
                                            </p:txEl>
                                          </p:spTgt>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65453">
                                            <p:txEl>
                                              <p:pRg st="5" end="5"/>
                                            </p:txEl>
                                          </p:spTgt>
                                        </p:tgtEl>
                                        <p:attrNameLst>
                                          <p:attrName>style.visibility</p:attrName>
                                        </p:attrNameLst>
                                      </p:cBhvr>
                                      <p:to>
                                        <p:strVal val="visible"/>
                                      </p:to>
                                    </p:set>
                                    <p:anim calcmode="lin" valueType="num">
                                      <p:cBhvr additive="base">
                                        <p:cTn id="40" dur="500" fill="hold"/>
                                        <p:tgtEl>
                                          <p:spTgt spid="265453">
                                            <p:txEl>
                                              <p:pRg st="5" end="5"/>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5453">
                                            <p:txEl>
                                              <p:pRg st="5" end="5"/>
                                            </p:txEl>
                                          </p:spTgt>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265453">
                                            <p:txEl>
                                              <p:pRg st="6" end="6"/>
                                            </p:txEl>
                                          </p:spTgt>
                                        </p:tgtEl>
                                        <p:attrNameLst>
                                          <p:attrName>style.visibility</p:attrName>
                                        </p:attrNameLst>
                                      </p:cBhvr>
                                      <p:to>
                                        <p:strVal val="visible"/>
                                      </p:to>
                                    </p:set>
                                    <p:anim calcmode="lin" valueType="num">
                                      <p:cBhvr additive="base">
                                        <p:cTn id="44" dur="500" fill="hold"/>
                                        <p:tgtEl>
                                          <p:spTgt spid="265453">
                                            <p:txEl>
                                              <p:pRg st="6" end="6"/>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65453">
                                            <p:txEl>
                                              <p:pRg st="6" end="6"/>
                                            </p:txEl>
                                          </p:spTgt>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65453">
                                            <p:txEl>
                                              <p:pRg st="7" end="7"/>
                                            </p:txEl>
                                          </p:spTgt>
                                        </p:tgtEl>
                                        <p:attrNameLst>
                                          <p:attrName>style.visibility</p:attrName>
                                        </p:attrNameLst>
                                      </p:cBhvr>
                                      <p:to>
                                        <p:strVal val="visible"/>
                                      </p:to>
                                    </p:set>
                                    <p:anim calcmode="lin" valueType="num">
                                      <p:cBhvr additive="base">
                                        <p:cTn id="48" dur="500" fill="hold"/>
                                        <p:tgtEl>
                                          <p:spTgt spid="265453">
                                            <p:txEl>
                                              <p:pRg st="7" end="7"/>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65453">
                                            <p:txEl>
                                              <p:pRg st="7" end="7"/>
                                            </p:txEl>
                                          </p:spTgt>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55" presetClass="entr" presetSubtype="0" fill="hold" grpId="0" nodeType="afterEffect">
                                  <p:stCondLst>
                                    <p:cond delay="0"/>
                                  </p:stCondLst>
                                  <p:childTnLst>
                                    <p:set>
                                      <p:cBhvr>
                                        <p:cTn id="52" dur="1" fill="hold">
                                          <p:stCondLst>
                                            <p:cond delay="0"/>
                                          </p:stCondLst>
                                        </p:cTn>
                                        <p:tgtEl>
                                          <p:spTgt spid="265448"/>
                                        </p:tgtEl>
                                        <p:attrNameLst>
                                          <p:attrName>style.visibility</p:attrName>
                                        </p:attrNameLst>
                                      </p:cBhvr>
                                      <p:to>
                                        <p:strVal val="visible"/>
                                      </p:to>
                                    </p:set>
                                    <p:anim calcmode="lin" valueType="num">
                                      <p:cBhvr>
                                        <p:cTn id="53" dur="1000" fill="hold"/>
                                        <p:tgtEl>
                                          <p:spTgt spid="265448"/>
                                        </p:tgtEl>
                                        <p:attrNameLst>
                                          <p:attrName>ppt_w</p:attrName>
                                        </p:attrNameLst>
                                      </p:cBhvr>
                                      <p:tavLst>
                                        <p:tav tm="0">
                                          <p:val>
                                            <p:strVal val="#ppt_w*0.70"/>
                                          </p:val>
                                        </p:tav>
                                        <p:tav tm="100000">
                                          <p:val>
                                            <p:strVal val="#ppt_w"/>
                                          </p:val>
                                        </p:tav>
                                      </p:tavLst>
                                    </p:anim>
                                    <p:anim calcmode="lin" valueType="num">
                                      <p:cBhvr>
                                        <p:cTn id="54" dur="1000" fill="hold"/>
                                        <p:tgtEl>
                                          <p:spTgt spid="265448"/>
                                        </p:tgtEl>
                                        <p:attrNameLst>
                                          <p:attrName>ppt_h</p:attrName>
                                        </p:attrNameLst>
                                      </p:cBhvr>
                                      <p:tavLst>
                                        <p:tav tm="0">
                                          <p:val>
                                            <p:strVal val="#ppt_h"/>
                                          </p:val>
                                        </p:tav>
                                        <p:tav tm="100000">
                                          <p:val>
                                            <p:strVal val="#ppt_h"/>
                                          </p:val>
                                        </p:tav>
                                      </p:tavLst>
                                    </p:anim>
                                    <p:animEffect transition="in" filter="fade">
                                      <p:cBhvr>
                                        <p:cTn id="55" dur="1000"/>
                                        <p:tgtEl>
                                          <p:spTgt spid="26544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up)">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65453">
                                            <p:txEl>
                                              <p:pRg st="8" end="8"/>
                                            </p:txEl>
                                          </p:spTgt>
                                        </p:tgtEl>
                                        <p:attrNameLst>
                                          <p:attrName>style.visibility</p:attrName>
                                        </p:attrNameLst>
                                      </p:cBhvr>
                                      <p:to>
                                        <p:strVal val="visible"/>
                                      </p:to>
                                    </p:set>
                                    <p:anim calcmode="lin" valueType="num">
                                      <p:cBhvr additive="base">
                                        <p:cTn id="65" dur="500" fill="hold"/>
                                        <p:tgtEl>
                                          <p:spTgt spid="265453">
                                            <p:txEl>
                                              <p:pRg st="8" end="8"/>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265453">
                                            <p:txEl>
                                              <p:pRg st="8" end="8"/>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265453">
                                            <p:txEl>
                                              <p:pRg st="9" end="9"/>
                                            </p:txEl>
                                          </p:spTgt>
                                        </p:tgtEl>
                                        <p:attrNameLst>
                                          <p:attrName>style.visibility</p:attrName>
                                        </p:attrNameLst>
                                      </p:cBhvr>
                                      <p:to>
                                        <p:strVal val="visible"/>
                                      </p:to>
                                    </p:set>
                                    <p:anim calcmode="lin" valueType="num">
                                      <p:cBhvr additive="base">
                                        <p:cTn id="69" dur="500" fill="hold"/>
                                        <p:tgtEl>
                                          <p:spTgt spid="265453">
                                            <p:txEl>
                                              <p:pRg st="9" end="9"/>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265453">
                                            <p:txEl>
                                              <p:pRg st="9" end="9"/>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265453">
                                            <p:txEl>
                                              <p:pRg st="10" end="10"/>
                                            </p:txEl>
                                          </p:spTgt>
                                        </p:tgtEl>
                                        <p:attrNameLst>
                                          <p:attrName>style.visibility</p:attrName>
                                        </p:attrNameLst>
                                      </p:cBhvr>
                                      <p:to>
                                        <p:strVal val="visible"/>
                                      </p:to>
                                    </p:set>
                                    <p:anim calcmode="lin" valueType="num">
                                      <p:cBhvr additive="base">
                                        <p:cTn id="73" dur="500" fill="hold"/>
                                        <p:tgtEl>
                                          <p:spTgt spid="265453">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65453">
                                            <p:txEl>
                                              <p:pRg st="10" end="10"/>
                                            </p:txEl>
                                          </p:spTgt>
                                        </p:tgtEl>
                                        <p:attrNameLst>
                                          <p:attrName>ppt_y</p:attrName>
                                        </p:attrNameLst>
                                      </p:cBhvr>
                                      <p:tavLst>
                                        <p:tav tm="0">
                                          <p:val>
                                            <p:strVal val="#ppt_y"/>
                                          </p:val>
                                        </p:tav>
                                        <p:tav tm="100000">
                                          <p:val>
                                            <p:strVal val="#ppt_y"/>
                                          </p:val>
                                        </p:tav>
                                      </p:tavLst>
                                    </p:anim>
                                  </p:childTnLst>
                                </p:cTn>
                              </p:par>
                            </p:childTnLst>
                          </p:cTn>
                        </p:par>
                        <p:par>
                          <p:cTn id="75" fill="hold">
                            <p:stCondLst>
                              <p:cond delay="500"/>
                            </p:stCondLst>
                            <p:childTnLst>
                              <p:par>
                                <p:cTn id="76" presetID="55" presetClass="entr" presetSubtype="0" fill="hold" grpId="0" nodeType="afterEffect">
                                  <p:stCondLst>
                                    <p:cond delay="0"/>
                                  </p:stCondLst>
                                  <p:childTnLst>
                                    <p:set>
                                      <p:cBhvr>
                                        <p:cTn id="77" dur="1" fill="hold">
                                          <p:stCondLst>
                                            <p:cond delay="0"/>
                                          </p:stCondLst>
                                        </p:cTn>
                                        <p:tgtEl>
                                          <p:spTgt spid="265452"/>
                                        </p:tgtEl>
                                        <p:attrNameLst>
                                          <p:attrName>style.visibility</p:attrName>
                                        </p:attrNameLst>
                                      </p:cBhvr>
                                      <p:to>
                                        <p:strVal val="visible"/>
                                      </p:to>
                                    </p:set>
                                    <p:anim calcmode="lin" valueType="num">
                                      <p:cBhvr>
                                        <p:cTn id="78" dur="1000" fill="hold"/>
                                        <p:tgtEl>
                                          <p:spTgt spid="265452"/>
                                        </p:tgtEl>
                                        <p:attrNameLst>
                                          <p:attrName>ppt_w</p:attrName>
                                        </p:attrNameLst>
                                      </p:cBhvr>
                                      <p:tavLst>
                                        <p:tav tm="0">
                                          <p:val>
                                            <p:strVal val="#ppt_w*0.70"/>
                                          </p:val>
                                        </p:tav>
                                        <p:tav tm="100000">
                                          <p:val>
                                            <p:strVal val="#ppt_w"/>
                                          </p:val>
                                        </p:tav>
                                      </p:tavLst>
                                    </p:anim>
                                    <p:anim calcmode="lin" valueType="num">
                                      <p:cBhvr>
                                        <p:cTn id="79" dur="1000" fill="hold"/>
                                        <p:tgtEl>
                                          <p:spTgt spid="265452"/>
                                        </p:tgtEl>
                                        <p:attrNameLst>
                                          <p:attrName>ppt_h</p:attrName>
                                        </p:attrNameLst>
                                      </p:cBhvr>
                                      <p:tavLst>
                                        <p:tav tm="0">
                                          <p:val>
                                            <p:strVal val="#ppt_h"/>
                                          </p:val>
                                        </p:tav>
                                        <p:tav tm="100000">
                                          <p:val>
                                            <p:strVal val="#ppt_h"/>
                                          </p:val>
                                        </p:tav>
                                      </p:tavLst>
                                    </p:anim>
                                    <p:animEffect transition="in" filter="fade">
                                      <p:cBhvr>
                                        <p:cTn id="80" dur="1000"/>
                                        <p:tgtEl>
                                          <p:spTgt spid="265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453" grpId="0" build="p"/>
      <p:bldP spid="265448" grpId="0" animBg="1"/>
      <p:bldP spid="265449" grpId="0" animBg="1"/>
      <p:bldP spid="26545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54"/>
          <p:cNvGrpSpPr/>
          <p:nvPr/>
        </p:nvGrpSpPr>
        <p:grpSpPr>
          <a:xfrm>
            <a:off x="1023938" y="3978275"/>
            <a:ext cx="7040562" cy="2035175"/>
            <a:chOff x="1023938" y="3978275"/>
            <a:chExt cx="7040562" cy="2035175"/>
          </a:xfrm>
        </p:grpSpPr>
        <p:sp>
          <p:nvSpPr>
            <p:cNvPr id="79" name="Rectangle 5"/>
            <p:cNvSpPr>
              <a:spLocks noChangeArrowheads="1"/>
            </p:cNvSpPr>
            <p:nvPr/>
          </p:nvSpPr>
          <p:spPr bwMode="auto">
            <a:xfrm>
              <a:off x="1023938" y="4108450"/>
              <a:ext cx="7040562" cy="1801812"/>
            </a:xfrm>
            <a:prstGeom prst="rect">
              <a:avLst/>
            </a:prstGeom>
            <a:solidFill>
              <a:srgbClr val="66FFFF"/>
            </a:solidFill>
            <a:ln w="28575">
              <a:solidFill>
                <a:schemeClr val="tx1"/>
              </a:solidFill>
              <a:miter lim="800000"/>
              <a:headEnd/>
              <a:tailEnd/>
            </a:ln>
            <a:effectLst/>
          </p:spPr>
          <p:txBody>
            <a:bodyPr wrap="none" anchor="ctr"/>
            <a:lstStyle/>
            <a:p>
              <a:pPr algn="ctr" eaLnBrk="1" hangingPunct="1">
                <a:spcBef>
                  <a:spcPct val="0"/>
                </a:spcBef>
                <a:buClrTx/>
                <a:buSzTx/>
                <a:buFontTx/>
                <a:buNone/>
                <a:defRPr/>
              </a:pPr>
              <a:endParaRPr lang="en-US" sz="1800">
                <a:solidFill>
                  <a:srgbClr val="000000"/>
                </a:solidFill>
                <a:latin typeface="Arial" charset="0"/>
                <a:ea typeface="+mn-ea"/>
              </a:endParaRPr>
            </a:p>
          </p:txBody>
        </p:sp>
        <p:sp>
          <p:nvSpPr>
            <p:cNvPr id="118" name="Text Box 6"/>
            <p:cNvSpPr txBox="1">
              <a:spLocks noChangeArrowheads="1"/>
            </p:cNvSpPr>
            <p:nvPr/>
          </p:nvSpPr>
          <p:spPr bwMode="auto">
            <a:xfrm rot="5400000">
              <a:off x="6642894" y="4591844"/>
              <a:ext cx="2035175" cy="808037"/>
            </a:xfrm>
            <a:prstGeom prst="rect">
              <a:avLst/>
            </a:prstGeom>
            <a:noFill/>
            <a:ln w="9525">
              <a:noFill/>
              <a:miter lim="800000"/>
              <a:headEnd/>
              <a:tailEnd/>
            </a:ln>
            <a:effectLst/>
          </p:spPr>
          <p:txBody>
            <a:bodyPr>
              <a:spAutoFit/>
            </a:bodyPr>
            <a:lstStyle/>
            <a:p>
              <a:pPr algn="ctr" eaLnBrk="1" hangingPunct="1">
                <a:lnSpc>
                  <a:spcPct val="75000"/>
                </a:lnSpc>
                <a:spcBef>
                  <a:spcPct val="0"/>
                </a:spcBef>
                <a:buClrTx/>
                <a:buSzTx/>
                <a:buFontTx/>
                <a:buNone/>
                <a:defRPr/>
              </a:pPr>
              <a:r>
                <a:rPr lang="en-US" sz="2200" b="1" dirty="0">
                  <a:solidFill>
                    <a:srgbClr val="000000"/>
                  </a:solidFill>
                  <a:latin typeface="Arial" charset="0"/>
                  <a:ea typeface="+mn-ea"/>
                </a:rPr>
                <a:t>Tessellation</a:t>
              </a:r>
            </a:p>
            <a:p>
              <a:pPr algn="ctr" eaLnBrk="1" hangingPunct="1">
                <a:lnSpc>
                  <a:spcPct val="75000"/>
                </a:lnSpc>
                <a:spcBef>
                  <a:spcPct val="0"/>
                </a:spcBef>
                <a:buClrTx/>
                <a:buSzTx/>
                <a:buFontTx/>
                <a:buNone/>
                <a:defRPr/>
              </a:pPr>
              <a:r>
                <a:rPr lang="en-US" sz="2200" b="1" dirty="0">
                  <a:solidFill>
                    <a:srgbClr val="000000"/>
                  </a:solidFill>
                  <a:latin typeface="Arial" charset="0"/>
                  <a:ea typeface="+mn-ea"/>
                </a:rPr>
                <a:t>Kernel</a:t>
              </a:r>
              <a:br>
                <a:rPr lang="en-US" sz="2200" b="1" dirty="0">
                  <a:solidFill>
                    <a:srgbClr val="000000"/>
                  </a:solidFill>
                  <a:latin typeface="Arial" charset="0"/>
                  <a:ea typeface="+mn-ea"/>
                </a:rPr>
              </a:br>
              <a:r>
                <a:rPr lang="en-US" sz="1800" b="1" dirty="0">
                  <a:solidFill>
                    <a:srgbClr val="000000"/>
                  </a:solidFill>
                  <a:latin typeface="Arial" charset="0"/>
                  <a:ea typeface="+mn-ea"/>
                </a:rPr>
                <a:t>(Trusted)</a:t>
              </a:r>
            </a:p>
          </p:txBody>
        </p:sp>
        <p:sp>
          <p:nvSpPr>
            <p:cNvPr id="119" name="Line 7"/>
            <p:cNvSpPr>
              <a:spLocks noChangeShapeType="1"/>
            </p:cNvSpPr>
            <p:nvPr/>
          </p:nvSpPr>
          <p:spPr bwMode="auto">
            <a:xfrm flipV="1">
              <a:off x="7720013" y="4127500"/>
              <a:ext cx="0" cy="403225"/>
            </a:xfrm>
            <a:prstGeom prst="line">
              <a:avLst/>
            </a:prstGeom>
            <a:noFill/>
            <a:ln w="38100">
              <a:solidFill>
                <a:schemeClr val="tx1"/>
              </a:solidFill>
              <a:round/>
              <a:headEnd/>
              <a:tailEnd type="triangle" w="med" len="med"/>
            </a:ln>
            <a:effectLst/>
          </p:spPr>
          <p:txBody>
            <a:bodyPr/>
            <a:lstStyle/>
            <a:p>
              <a:pPr eaLnBrk="1" hangingPunct="1">
                <a:spcBef>
                  <a:spcPct val="0"/>
                </a:spcBef>
                <a:buClrTx/>
                <a:buSzTx/>
                <a:buFontTx/>
                <a:buNone/>
                <a:defRPr/>
              </a:pPr>
              <a:endParaRPr lang="en-US" sz="1800">
                <a:solidFill>
                  <a:srgbClr val="000000"/>
                </a:solidFill>
                <a:latin typeface="Arial" charset="0"/>
                <a:ea typeface="+mn-ea"/>
              </a:endParaRPr>
            </a:p>
          </p:txBody>
        </p:sp>
        <p:sp>
          <p:nvSpPr>
            <p:cNvPr id="120" name="Line 8"/>
            <p:cNvSpPr>
              <a:spLocks noChangeShapeType="1"/>
            </p:cNvSpPr>
            <p:nvPr/>
          </p:nvSpPr>
          <p:spPr bwMode="auto">
            <a:xfrm>
              <a:off x="7729538" y="5487987"/>
              <a:ext cx="0" cy="403225"/>
            </a:xfrm>
            <a:prstGeom prst="line">
              <a:avLst/>
            </a:prstGeom>
            <a:noFill/>
            <a:ln w="38100">
              <a:solidFill>
                <a:schemeClr val="tx1"/>
              </a:solidFill>
              <a:round/>
              <a:headEnd/>
              <a:tailEnd type="triangle" w="med" len="med"/>
            </a:ln>
            <a:effectLst/>
          </p:spPr>
          <p:txBody>
            <a:bodyPr/>
            <a:lstStyle/>
            <a:p>
              <a:pPr eaLnBrk="1" hangingPunct="1">
                <a:spcBef>
                  <a:spcPct val="0"/>
                </a:spcBef>
                <a:buClrTx/>
                <a:buSzTx/>
                <a:buFontTx/>
                <a:buNone/>
                <a:defRPr/>
              </a:pPr>
              <a:endParaRPr lang="en-US" sz="1800">
                <a:solidFill>
                  <a:srgbClr val="000000"/>
                </a:solidFill>
                <a:latin typeface="Arial" charset="0"/>
                <a:ea typeface="+mn-ea"/>
              </a:endParaRPr>
            </a:p>
          </p:txBody>
        </p:sp>
      </p:grpSp>
      <p:sp>
        <p:nvSpPr>
          <p:cNvPr id="127" name="Title 126"/>
          <p:cNvSpPr>
            <a:spLocks noGrp="1"/>
          </p:cNvSpPr>
          <p:nvPr>
            <p:ph type="title"/>
          </p:nvPr>
        </p:nvSpPr>
        <p:spPr>
          <a:xfrm>
            <a:off x="1130300" y="168275"/>
            <a:ext cx="7404100" cy="746125"/>
          </a:xfrm>
        </p:spPr>
        <p:txBody>
          <a:bodyPr>
            <a:normAutofit fontScale="90000"/>
          </a:bodyPr>
          <a:lstStyle/>
          <a:p>
            <a:r>
              <a:rPr lang="en-US" dirty="0" smtClean="0"/>
              <a:t>Resource Allocation Architecture</a:t>
            </a:r>
            <a:endParaRPr lang="en-US" dirty="0"/>
          </a:p>
        </p:txBody>
      </p:sp>
      <p:sp>
        <p:nvSpPr>
          <p:cNvPr id="25602" name="Footer Placeholder 3"/>
          <p:cNvSpPr>
            <a:spLocks noGrp="1"/>
          </p:cNvSpPr>
          <p:nvPr>
            <p:ph type="ftr" sz="quarter" idx="10"/>
          </p:nvPr>
        </p:nvSpPr>
        <p:spPr/>
        <p:txBody>
          <a:bodyPr/>
          <a:lstStyle/>
          <a:p>
            <a:r>
              <a:rPr lang="en-US" smtClean="0"/>
              <a:t>Microsoft/UPCRC</a:t>
            </a:r>
            <a:endParaRPr lang="en-US"/>
          </a:p>
        </p:txBody>
      </p:sp>
      <p:sp>
        <p:nvSpPr>
          <p:cNvPr id="25603" name="Slide Number Placeholder 4"/>
          <p:cNvSpPr>
            <a:spLocks noGrp="1"/>
          </p:cNvSpPr>
          <p:nvPr>
            <p:ph type="sldNum" sz="quarter" idx="11"/>
          </p:nvPr>
        </p:nvSpPr>
        <p:spPr/>
        <p:txBody>
          <a:bodyPr/>
          <a:lstStyle/>
          <a:p>
            <a:r>
              <a:rPr lang="en-US" smtClean="0"/>
              <a:t>Tessellation: </a:t>
            </a:r>
            <a:fld id="{725B045F-89B3-46F1-94EF-92AD797894CC}" type="slidenum">
              <a:rPr lang="en-US" smtClean="0"/>
              <a:pPr/>
              <a:t>26</a:t>
            </a:fld>
            <a:endParaRPr lang="en-US"/>
          </a:p>
        </p:txBody>
      </p:sp>
      <p:sp>
        <p:nvSpPr>
          <p:cNvPr id="25604" name="Date Placeholder 5"/>
          <p:cNvSpPr>
            <a:spLocks noGrp="1"/>
          </p:cNvSpPr>
          <p:nvPr>
            <p:ph type="dt" sz="quarter" idx="12"/>
          </p:nvPr>
        </p:nvSpPr>
        <p:spPr/>
        <p:txBody>
          <a:bodyPr/>
          <a:lstStyle/>
          <a:p>
            <a:r>
              <a:rPr lang="en-US" smtClean="0"/>
              <a:t>April 29th, 2010</a:t>
            </a:r>
            <a:endParaRPr lang="en-US"/>
          </a:p>
        </p:txBody>
      </p:sp>
      <p:grpSp>
        <p:nvGrpSpPr>
          <p:cNvPr id="3" name="Group 157"/>
          <p:cNvGrpSpPr/>
          <p:nvPr/>
        </p:nvGrpSpPr>
        <p:grpSpPr>
          <a:xfrm>
            <a:off x="1054100" y="789432"/>
            <a:ext cx="7023100" cy="3200400"/>
            <a:chOff x="1054100" y="789432"/>
            <a:chExt cx="7023100" cy="3200400"/>
          </a:xfrm>
        </p:grpSpPr>
        <p:sp>
          <p:nvSpPr>
            <p:cNvPr id="81" name="Rounded Rectangle 80"/>
            <p:cNvSpPr/>
            <p:nvPr/>
          </p:nvSpPr>
          <p:spPr bwMode="auto">
            <a:xfrm>
              <a:off x="1054100" y="789432"/>
              <a:ext cx="7010400" cy="3200400"/>
            </a:xfrm>
            <a:prstGeom prst="round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0"/>
                </a:spcBef>
                <a:buClrTx/>
                <a:buSzTx/>
                <a:buFontTx/>
                <a:buNone/>
                <a:defRPr/>
              </a:pPr>
              <a:endParaRPr lang="en-US" sz="1800" dirty="0">
                <a:solidFill>
                  <a:srgbClr val="FFFFFF"/>
                </a:solidFill>
              </a:endParaRPr>
            </a:p>
          </p:txBody>
        </p:sp>
        <p:sp>
          <p:nvSpPr>
            <p:cNvPr id="82" name="TextBox 81"/>
            <p:cNvSpPr txBox="1"/>
            <p:nvPr/>
          </p:nvSpPr>
          <p:spPr bwMode="auto">
            <a:xfrm rot="5400000">
              <a:off x="6744494" y="2442369"/>
              <a:ext cx="2286000" cy="379412"/>
            </a:xfrm>
            <a:prstGeom prst="rect">
              <a:avLst/>
            </a:prstGeom>
            <a:noFill/>
          </p:spPr>
          <p:txBody>
            <a:bodyPr>
              <a:spAutoFit/>
            </a:bodyPr>
            <a:lstStyle/>
            <a:p>
              <a:pPr algn="ctr" eaLnBrk="1" hangingPunct="1">
                <a:lnSpc>
                  <a:spcPct val="85000"/>
                </a:lnSpc>
                <a:spcBef>
                  <a:spcPct val="0"/>
                </a:spcBef>
                <a:buClrTx/>
                <a:buSzTx/>
                <a:buFontTx/>
                <a:buNone/>
                <a:defRPr/>
              </a:pPr>
              <a:r>
                <a:rPr lang="en-US" sz="2200" b="1" dirty="0">
                  <a:solidFill>
                    <a:srgbClr val="000000"/>
                  </a:solidFill>
                  <a:latin typeface="Arial" charset="0"/>
                  <a:ea typeface="+mn-ea"/>
                </a:rPr>
                <a:t>Policy Service</a:t>
              </a:r>
            </a:p>
          </p:txBody>
        </p:sp>
      </p:grpSp>
      <p:grpSp>
        <p:nvGrpSpPr>
          <p:cNvPr id="4" name="Group 155"/>
          <p:cNvGrpSpPr/>
          <p:nvPr/>
        </p:nvGrpSpPr>
        <p:grpSpPr>
          <a:xfrm>
            <a:off x="825500" y="4143375"/>
            <a:ext cx="6172200" cy="879475"/>
            <a:chOff x="825500" y="4143375"/>
            <a:chExt cx="6172200" cy="879475"/>
          </a:xfrm>
        </p:grpSpPr>
        <p:sp>
          <p:nvSpPr>
            <p:cNvPr id="110" name="Line 14"/>
            <p:cNvSpPr>
              <a:spLocks noChangeShapeType="1"/>
            </p:cNvSpPr>
            <p:nvPr/>
          </p:nvSpPr>
          <p:spPr bwMode="auto">
            <a:xfrm>
              <a:off x="1054100" y="5022850"/>
              <a:ext cx="5943600" cy="0"/>
            </a:xfrm>
            <a:prstGeom prst="line">
              <a:avLst/>
            </a:prstGeom>
            <a:noFill/>
            <a:ln w="28575">
              <a:solidFill>
                <a:schemeClr val="tx1"/>
              </a:solidFill>
              <a:prstDash val="dash"/>
              <a:round/>
              <a:headEnd/>
              <a:tailEnd/>
            </a:ln>
            <a:effectLst/>
          </p:spPr>
          <p:txBody>
            <a:bodyPr wrap="none" anchor="ctr"/>
            <a:lstStyle/>
            <a:p>
              <a:pPr eaLnBrk="1" hangingPunct="1">
                <a:spcBef>
                  <a:spcPct val="0"/>
                </a:spcBef>
                <a:buClrTx/>
                <a:buSzTx/>
                <a:buFontTx/>
                <a:buNone/>
                <a:defRPr/>
              </a:pPr>
              <a:endParaRPr lang="en-US" sz="1800">
                <a:solidFill>
                  <a:srgbClr val="000000"/>
                </a:solidFill>
                <a:latin typeface="Arial" charset="0"/>
                <a:ea typeface="+mn-ea"/>
              </a:endParaRPr>
            </a:p>
          </p:txBody>
        </p:sp>
        <p:grpSp>
          <p:nvGrpSpPr>
            <p:cNvPr id="5" name="Group 152"/>
            <p:cNvGrpSpPr/>
            <p:nvPr/>
          </p:nvGrpSpPr>
          <p:grpSpPr>
            <a:xfrm>
              <a:off x="825500" y="4143375"/>
              <a:ext cx="5735638" cy="879475"/>
              <a:chOff x="825500" y="4143375"/>
              <a:chExt cx="5735638" cy="879475"/>
            </a:xfrm>
          </p:grpSpPr>
          <p:sp>
            <p:nvSpPr>
              <p:cNvPr id="80" name="Rectangle 26"/>
              <p:cNvSpPr>
                <a:spLocks noChangeArrowheads="1"/>
              </p:cNvSpPr>
              <p:nvPr/>
            </p:nvSpPr>
            <p:spPr bwMode="auto">
              <a:xfrm>
                <a:off x="2432050" y="4267200"/>
                <a:ext cx="1901825" cy="603250"/>
              </a:xfrm>
              <a:prstGeom prst="rect">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dirty="0">
                    <a:solidFill>
                      <a:srgbClr val="000000"/>
                    </a:solidFill>
                    <a:latin typeface="Arial" charset="0"/>
                    <a:ea typeface="+mn-ea"/>
                  </a:rPr>
                  <a:t>STRG </a:t>
                </a:r>
                <a:r>
                  <a:rPr lang="en-US" sz="1800" dirty="0" err="1">
                    <a:solidFill>
                      <a:srgbClr val="000000"/>
                    </a:solidFill>
                    <a:latin typeface="Arial" charset="0"/>
                    <a:ea typeface="+mn-ea"/>
                  </a:rPr>
                  <a:t>Validator</a:t>
                </a:r>
                <a:r>
                  <a:rPr lang="en-US" sz="1800" dirty="0">
                    <a:solidFill>
                      <a:srgbClr val="000000"/>
                    </a:solidFill>
                    <a:latin typeface="Arial" charset="0"/>
                    <a:ea typeface="+mn-ea"/>
                  </a:rPr>
                  <a:t/>
                </a:r>
                <a:br>
                  <a:rPr lang="en-US" sz="1800" dirty="0">
                    <a:solidFill>
                      <a:srgbClr val="000000"/>
                    </a:solidFill>
                    <a:latin typeface="Arial" charset="0"/>
                    <a:ea typeface="+mn-ea"/>
                  </a:rPr>
                </a:br>
                <a:r>
                  <a:rPr lang="en-US" sz="1800" dirty="0">
                    <a:solidFill>
                      <a:srgbClr val="000000"/>
                    </a:solidFill>
                    <a:latin typeface="Arial" charset="0"/>
                    <a:ea typeface="+mn-ea"/>
                  </a:rPr>
                  <a:t>Resource Planner</a:t>
                </a:r>
              </a:p>
            </p:txBody>
          </p:sp>
          <p:sp>
            <p:nvSpPr>
              <p:cNvPr id="111" name="Text Box 13"/>
              <p:cNvSpPr txBox="1">
                <a:spLocks noChangeArrowheads="1"/>
              </p:cNvSpPr>
              <p:nvPr/>
            </p:nvSpPr>
            <p:spPr bwMode="auto">
              <a:xfrm>
                <a:off x="825500" y="4143375"/>
                <a:ext cx="1597025" cy="879475"/>
              </a:xfrm>
              <a:prstGeom prst="rect">
                <a:avLst/>
              </a:prstGeom>
              <a:noFill/>
              <a:ln w="9525">
                <a:noFill/>
                <a:miter lim="800000"/>
                <a:headEnd/>
                <a:tailEnd/>
              </a:ln>
              <a:effectLst/>
            </p:spPr>
            <p:txBody>
              <a:bodyPr>
                <a:spAutoFit/>
              </a:bodyPr>
              <a:lstStyle/>
              <a:p>
                <a:pPr algn="r" eaLnBrk="1" hangingPunct="1">
                  <a:lnSpc>
                    <a:spcPct val="80000"/>
                  </a:lnSpc>
                  <a:spcBef>
                    <a:spcPct val="0"/>
                  </a:spcBef>
                  <a:buClrTx/>
                  <a:buSzTx/>
                  <a:buFontTx/>
                  <a:buNone/>
                  <a:defRPr/>
                </a:pPr>
                <a:r>
                  <a:rPr lang="en-US" sz="1600" b="1" dirty="0">
                    <a:solidFill>
                      <a:srgbClr val="000000"/>
                    </a:solidFill>
                    <a:latin typeface="Arial" charset="0"/>
                    <a:ea typeface="+mn-ea"/>
                  </a:rPr>
                  <a:t>Partition </a:t>
                </a:r>
              </a:p>
              <a:p>
                <a:pPr algn="r" eaLnBrk="1" hangingPunct="1">
                  <a:lnSpc>
                    <a:spcPct val="80000"/>
                  </a:lnSpc>
                  <a:spcBef>
                    <a:spcPct val="0"/>
                  </a:spcBef>
                  <a:buClrTx/>
                  <a:buSzTx/>
                  <a:buFontTx/>
                  <a:buNone/>
                  <a:defRPr/>
                </a:pPr>
                <a:r>
                  <a:rPr lang="en-US" sz="1600" b="1" dirty="0">
                    <a:solidFill>
                      <a:srgbClr val="000000"/>
                    </a:solidFill>
                    <a:latin typeface="Arial" charset="0"/>
                    <a:ea typeface="+mn-ea"/>
                  </a:rPr>
                  <a:t>Mapping and</a:t>
                </a:r>
              </a:p>
              <a:p>
                <a:pPr algn="r" eaLnBrk="1" hangingPunct="1">
                  <a:lnSpc>
                    <a:spcPct val="80000"/>
                  </a:lnSpc>
                  <a:spcBef>
                    <a:spcPct val="0"/>
                  </a:spcBef>
                  <a:buClrTx/>
                  <a:buSzTx/>
                  <a:buFontTx/>
                  <a:buNone/>
                  <a:defRPr/>
                </a:pPr>
                <a:r>
                  <a:rPr lang="en-US" sz="1600" b="1" dirty="0">
                    <a:solidFill>
                      <a:srgbClr val="000000"/>
                    </a:solidFill>
                    <a:latin typeface="Arial" charset="0"/>
                    <a:ea typeface="+mn-ea"/>
                  </a:rPr>
                  <a:t>Multiplexing</a:t>
                </a:r>
              </a:p>
              <a:p>
                <a:pPr algn="r" eaLnBrk="1" hangingPunct="1">
                  <a:lnSpc>
                    <a:spcPct val="80000"/>
                  </a:lnSpc>
                  <a:spcBef>
                    <a:spcPct val="0"/>
                  </a:spcBef>
                  <a:buClrTx/>
                  <a:buSzTx/>
                  <a:buFontTx/>
                  <a:buNone/>
                  <a:defRPr/>
                </a:pPr>
                <a:r>
                  <a:rPr lang="en-US" sz="1600" b="1" dirty="0">
                    <a:solidFill>
                      <a:srgbClr val="000000"/>
                    </a:solidFill>
                    <a:latin typeface="Arial" charset="0"/>
                    <a:ea typeface="+mn-ea"/>
                  </a:rPr>
                  <a:t>Layer</a:t>
                </a:r>
              </a:p>
            </p:txBody>
          </p:sp>
          <p:sp>
            <p:nvSpPr>
              <p:cNvPr id="113" name="Rectangle 25"/>
              <p:cNvSpPr>
                <a:spLocks noChangeArrowheads="1"/>
              </p:cNvSpPr>
              <p:nvPr/>
            </p:nvSpPr>
            <p:spPr bwMode="auto">
              <a:xfrm>
                <a:off x="4714875" y="4267200"/>
                <a:ext cx="1846263" cy="603250"/>
              </a:xfrm>
              <a:prstGeom prst="rect">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dirty="0">
                    <a:solidFill>
                      <a:srgbClr val="000000"/>
                    </a:solidFill>
                    <a:latin typeface="Arial" charset="0"/>
                    <a:ea typeface="+mn-ea"/>
                  </a:rPr>
                  <a:t>Partition</a:t>
                </a:r>
                <a:br>
                  <a:rPr lang="en-US" sz="1800" dirty="0">
                    <a:solidFill>
                      <a:srgbClr val="000000"/>
                    </a:solidFill>
                    <a:latin typeface="Arial" charset="0"/>
                    <a:ea typeface="+mn-ea"/>
                  </a:rPr>
                </a:br>
                <a:r>
                  <a:rPr lang="en-US" sz="1800" dirty="0">
                    <a:solidFill>
                      <a:srgbClr val="000000"/>
                    </a:solidFill>
                    <a:latin typeface="Arial" charset="0"/>
                    <a:ea typeface="+mn-ea"/>
                  </a:rPr>
                  <a:t>Multiplexing</a:t>
                </a:r>
              </a:p>
            </p:txBody>
          </p:sp>
          <p:sp>
            <p:nvSpPr>
              <p:cNvPr id="114" name="Line 35"/>
              <p:cNvSpPr>
                <a:spLocks noChangeShapeType="1"/>
              </p:cNvSpPr>
              <p:nvPr/>
            </p:nvSpPr>
            <p:spPr bwMode="auto">
              <a:xfrm flipV="1">
                <a:off x="4333875" y="4600575"/>
                <a:ext cx="381000" cy="0"/>
              </a:xfrm>
              <a:prstGeom prst="line">
                <a:avLst/>
              </a:prstGeom>
              <a:noFill/>
              <a:ln w="38100">
                <a:solidFill>
                  <a:schemeClr val="tx1"/>
                </a:solidFill>
                <a:round/>
                <a:headEnd type="none" w="med" len="med"/>
                <a:tailEnd type="triangle" w="med" len="med"/>
              </a:ln>
              <a:effectLst/>
            </p:spPr>
            <p:txBody>
              <a:bodyPr wrap="none" anchor="ctr"/>
              <a:lstStyle/>
              <a:p>
                <a:pPr eaLnBrk="1" hangingPunct="1">
                  <a:spcBef>
                    <a:spcPct val="0"/>
                  </a:spcBef>
                  <a:buClrTx/>
                  <a:buSzTx/>
                  <a:buFontTx/>
                  <a:buNone/>
                  <a:defRPr/>
                </a:pPr>
                <a:endParaRPr lang="en-US" sz="1800">
                  <a:solidFill>
                    <a:srgbClr val="000000"/>
                  </a:solidFill>
                  <a:latin typeface="Arial" charset="0"/>
                  <a:ea typeface="+mn-ea"/>
                </a:endParaRPr>
              </a:p>
            </p:txBody>
          </p:sp>
        </p:grpSp>
      </p:grpSp>
      <p:grpSp>
        <p:nvGrpSpPr>
          <p:cNvPr id="6" name="Group 156"/>
          <p:cNvGrpSpPr/>
          <p:nvPr/>
        </p:nvGrpSpPr>
        <p:grpSpPr>
          <a:xfrm>
            <a:off x="863600" y="5099050"/>
            <a:ext cx="6057900" cy="766762"/>
            <a:chOff x="863600" y="5099050"/>
            <a:chExt cx="6057900" cy="766762"/>
          </a:xfrm>
        </p:grpSpPr>
        <p:sp>
          <p:nvSpPr>
            <p:cNvPr id="112" name="Text Box 34"/>
            <p:cNvSpPr txBox="1">
              <a:spLocks noChangeArrowheads="1"/>
            </p:cNvSpPr>
            <p:nvPr/>
          </p:nvSpPr>
          <p:spPr bwMode="auto">
            <a:xfrm>
              <a:off x="863600" y="5108575"/>
              <a:ext cx="1390650" cy="757237"/>
            </a:xfrm>
            <a:prstGeom prst="rect">
              <a:avLst/>
            </a:prstGeom>
            <a:noFill/>
            <a:ln w="9525">
              <a:noFill/>
              <a:miter lim="800000"/>
              <a:headEnd/>
              <a:tailEnd/>
            </a:ln>
            <a:effectLst/>
          </p:spPr>
          <p:txBody>
            <a:bodyPr>
              <a:spAutoFit/>
            </a:bodyPr>
            <a:lstStyle/>
            <a:p>
              <a:pPr algn="r" eaLnBrk="1" hangingPunct="1">
                <a:lnSpc>
                  <a:spcPct val="90000"/>
                </a:lnSpc>
                <a:spcBef>
                  <a:spcPct val="0"/>
                </a:spcBef>
                <a:buClrTx/>
                <a:buSzTx/>
                <a:buFontTx/>
                <a:buNone/>
                <a:defRPr/>
              </a:pPr>
              <a:r>
                <a:rPr lang="en-US" sz="1600" b="1" dirty="0">
                  <a:solidFill>
                    <a:srgbClr val="000000"/>
                  </a:solidFill>
                  <a:latin typeface="Arial" charset="0"/>
                  <a:ea typeface="+mn-ea"/>
                </a:rPr>
                <a:t>Partition </a:t>
              </a:r>
            </a:p>
            <a:p>
              <a:pPr algn="r" eaLnBrk="1" hangingPunct="1">
                <a:lnSpc>
                  <a:spcPct val="90000"/>
                </a:lnSpc>
                <a:spcBef>
                  <a:spcPct val="0"/>
                </a:spcBef>
                <a:buClrTx/>
                <a:buSzTx/>
                <a:buFontTx/>
                <a:buNone/>
                <a:defRPr/>
              </a:pPr>
              <a:r>
                <a:rPr lang="en-US" sz="1600" b="1" dirty="0">
                  <a:solidFill>
                    <a:srgbClr val="000000"/>
                  </a:solidFill>
                  <a:latin typeface="Arial" charset="0"/>
                  <a:ea typeface="+mn-ea"/>
                </a:rPr>
                <a:t>Mechanism </a:t>
              </a:r>
            </a:p>
            <a:p>
              <a:pPr algn="r" eaLnBrk="1" hangingPunct="1">
                <a:lnSpc>
                  <a:spcPct val="90000"/>
                </a:lnSpc>
                <a:spcBef>
                  <a:spcPct val="0"/>
                </a:spcBef>
                <a:buClrTx/>
                <a:buSzTx/>
                <a:buFontTx/>
                <a:buNone/>
                <a:defRPr/>
              </a:pPr>
              <a:r>
                <a:rPr lang="en-US" sz="1600" b="1" dirty="0">
                  <a:solidFill>
                    <a:srgbClr val="000000"/>
                  </a:solidFill>
                  <a:latin typeface="Arial" charset="0"/>
                  <a:ea typeface="+mn-ea"/>
                </a:rPr>
                <a:t>Layer</a:t>
              </a:r>
            </a:p>
          </p:txBody>
        </p:sp>
        <p:sp>
          <p:nvSpPr>
            <p:cNvPr id="115" name="AutoShape 9"/>
            <p:cNvSpPr>
              <a:spLocks noChangeArrowheads="1"/>
            </p:cNvSpPr>
            <p:nvPr/>
          </p:nvSpPr>
          <p:spPr bwMode="auto">
            <a:xfrm>
              <a:off x="3922713" y="5099050"/>
              <a:ext cx="1535112" cy="762000"/>
            </a:xfrm>
            <a:prstGeom prst="leftRightArrow">
              <a:avLst>
                <a:gd name="adj1" fmla="val 67185"/>
                <a:gd name="adj2" fmla="val 41028"/>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dirty="0">
                  <a:solidFill>
                    <a:srgbClr val="000000"/>
                  </a:solidFill>
                  <a:latin typeface="Arial" charset="0"/>
                  <a:ea typeface="+mn-ea"/>
                </a:rPr>
                <a:t>QoS</a:t>
              </a:r>
            </a:p>
            <a:p>
              <a:pPr algn="ctr" eaLnBrk="1" hangingPunct="1">
                <a:lnSpc>
                  <a:spcPct val="85000"/>
                </a:lnSpc>
                <a:spcBef>
                  <a:spcPct val="0"/>
                </a:spcBef>
                <a:buClrTx/>
                <a:buSzTx/>
                <a:buFontTx/>
                <a:buNone/>
                <a:defRPr/>
              </a:pPr>
              <a:r>
                <a:rPr lang="en-US" sz="1800" dirty="0">
                  <a:solidFill>
                    <a:srgbClr val="000000"/>
                  </a:solidFill>
                  <a:latin typeface="Arial" charset="0"/>
                  <a:ea typeface="+mn-ea"/>
                </a:rPr>
                <a:t>Enforcement</a:t>
              </a:r>
            </a:p>
          </p:txBody>
        </p:sp>
        <p:sp>
          <p:nvSpPr>
            <p:cNvPr id="116" name="Rectangle 40"/>
            <p:cNvSpPr>
              <a:spLocks noChangeArrowheads="1"/>
            </p:cNvSpPr>
            <p:nvPr/>
          </p:nvSpPr>
          <p:spPr bwMode="auto">
            <a:xfrm>
              <a:off x="2260600" y="5151437"/>
              <a:ext cx="1609725" cy="657225"/>
            </a:xfrm>
            <a:prstGeom prst="rect">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dirty="0">
                  <a:solidFill>
                    <a:srgbClr val="000000"/>
                  </a:solidFill>
                  <a:latin typeface="Arial" charset="0"/>
                  <a:ea typeface="+mn-ea"/>
                </a:rPr>
                <a:t>Partition</a:t>
              </a:r>
            </a:p>
            <a:p>
              <a:pPr algn="ctr" eaLnBrk="1" hangingPunct="1">
                <a:lnSpc>
                  <a:spcPct val="85000"/>
                </a:lnSpc>
                <a:spcBef>
                  <a:spcPct val="0"/>
                </a:spcBef>
                <a:buClrTx/>
                <a:buSzTx/>
                <a:buFontTx/>
                <a:buNone/>
                <a:defRPr/>
              </a:pPr>
              <a:r>
                <a:rPr lang="en-US" sz="1800" dirty="0">
                  <a:solidFill>
                    <a:srgbClr val="000000"/>
                  </a:solidFill>
                  <a:latin typeface="Arial" charset="0"/>
                  <a:ea typeface="+mn-ea"/>
                </a:rPr>
                <a:t>Implementation</a:t>
              </a:r>
            </a:p>
          </p:txBody>
        </p:sp>
        <p:sp>
          <p:nvSpPr>
            <p:cNvPr id="117" name="Rectangle 41"/>
            <p:cNvSpPr>
              <a:spLocks noChangeArrowheads="1"/>
            </p:cNvSpPr>
            <p:nvPr/>
          </p:nvSpPr>
          <p:spPr bwMode="auto">
            <a:xfrm>
              <a:off x="5522913" y="5151437"/>
              <a:ext cx="1398587" cy="657225"/>
            </a:xfrm>
            <a:prstGeom prst="rect">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dirty="0">
                  <a:solidFill>
                    <a:srgbClr val="000000"/>
                  </a:solidFill>
                  <a:latin typeface="Arial" charset="0"/>
                  <a:ea typeface="+mn-ea"/>
                </a:rPr>
                <a:t>Channel</a:t>
              </a:r>
            </a:p>
            <a:p>
              <a:pPr algn="ctr" eaLnBrk="1" hangingPunct="1">
                <a:lnSpc>
                  <a:spcPct val="85000"/>
                </a:lnSpc>
                <a:spcBef>
                  <a:spcPct val="0"/>
                </a:spcBef>
                <a:buClrTx/>
                <a:buSzTx/>
                <a:buFontTx/>
                <a:buNone/>
                <a:defRPr/>
              </a:pPr>
              <a:r>
                <a:rPr lang="en-US" sz="1800" dirty="0">
                  <a:solidFill>
                    <a:srgbClr val="000000"/>
                  </a:solidFill>
                  <a:latin typeface="Arial" charset="0"/>
                  <a:ea typeface="+mn-ea"/>
                </a:rPr>
                <a:t>Authenticator</a:t>
              </a:r>
            </a:p>
          </p:txBody>
        </p:sp>
      </p:grpSp>
      <p:sp>
        <p:nvSpPr>
          <p:cNvPr id="121" name="Rectangle 12" descr="75%"/>
          <p:cNvSpPr>
            <a:spLocks noChangeArrowheads="1"/>
          </p:cNvSpPr>
          <p:nvPr/>
        </p:nvSpPr>
        <p:spPr bwMode="auto">
          <a:xfrm>
            <a:off x="1023938" y="5910262"/>
            <a:ext cx="7040562" cy="928688"/>
          </a:xfrm>
          <a:prstGeom prst="rect">
            <a:avLst/>
          </a:prstGeom>
          <a:solidFill>
            <a:schemeClr val="accent1">
              <a:lumMod val="60000"/>
              <a:lumOff val="40000"/>
            </a:schemeClr>
          </a:solidFill>
          <a:ln w="28575">
            <a:solidFill>
              <a:schemeClr val="tx1"/>
            </a:solidFill>
            <a:miter lim="800000"/>
            <a:headEnd/>
            <a:tailEnd/>
          </a:ln>
          <a:effectLst/>
        </p:spPr>
        <p:txBody>
          <a:bodyPr wrap="none" anchor="ctr"/>
          <a:lstStyle/>
          <a:p>
            <a:pPr eaLnBrk="1" hangingPunct="1">
              <a:spcBef>
                <a:spcPct val="0"/>
              </a:spcBef>
              <a:buClrTx/>
              <a:buSzTx/>
              <a:buFontTx/>
              <a:buNone/>
              <a:defRPr/>
            </a:pPr>
            <a:endParaRPr lang="en-US" sz="1800">
              <a:solidFill>
                <a:srgbClr val="000000"/>
              </a:solidFill>
              <a:latin typeface="Arial" charset="0"/>
              <a:ea typeface="+mn-ea"/>
            </a:endParaRPr>
          </a:p>
        </p:txBody>
      </p:sp>
      <p:sp>
        <p:nvSpPr>
          <p:cNvPr id="122" name="Text Box 16"/>
          <p:cNvSpPr txBox="1">
            <a:spLocks noChangeArrowheads="1"/>
          </p:cNvSpPr>
          <p:nvPr/>
        </p:nvSpPr>
        <p:spPr bwMode="auto">
          <a:xfrm>
            <a:off x="2214563" y="6457950"/>
            <a:ext cx="4783137" cy="430212"/>
          </a:xfrm>
          <a:prstGeom prst="rect">
            <a:avLst/>
          </a:prstGeom>
          <a:noFill/>
          <a:ln w="9525">
            <a:noFill/>
            <a:miter lim="800000"/>
            <a:headEnd/>
            <a:tailEnd/>
          </a:ln>
          <a:effectLst/>
        </p:spPr>
        <p:txBody>
          <a:bodyPr wrap="none">
            <a:spAutoFit/>
          </a:bodyPr>
          <a:lstStyle/>
          <a:p>
            <a:pPr eaLnBrk="1" hangingPunct="1">
              <a:spcBef>
                <a:spcPct val="0"/>
              </a:spcBef>
              <a:buClrTx/>
              <a:buSzTx/>
              <a:buFontTx/>
              <a:buNone/>
              <a:defRPr/>
            </a:pPr>
            <a:r>
              <a:rPr lang="en-US" sz="2200" b="1" dirty="0" err="1">
                <a:solidFill>
                  <a:srgbClr val="000000"/>
                </a:solidFill>
                <a:latin typeface="Arial" charset="0"/>
                <a:ea typeface="+mn-ea"/>
              </a:rPr>
              <a:t>Partitionable</a:t>
            </a:r>
            <a:r>
              <a:rPr lang="en-US" sz="2200" b="1" dirty="0">
                <a:solidFill>
                  <a:srgbClr val="000000"/>
                </a:solidFill>
                <a:latin typeface="Arial" charset="0"/>
                <a:ea typeface="+mn-ea"/>
              </a:rPr>
              <a:t> Hardware Resources</a:t>
            </a:r>
          </a:p>
        </p:txBody>
      </p:sp>
      <p:sp>
        <p:nvSpPr>
          <p:cNvPr id="123" name="Rectangle 19"/>
          <p:cNvSpPr>
            <a:spLocks noChangeArrowheads="1"/>
          </p:cNvSpPr>
          <p:nvPr/>
        </p:nvSpPr>
        <p:spPr bwMode="auto">
          <a:xfrm>
            <a:off x="4514850" y="5995987"/>
            <a:ext cx="706438" cy="538163"/>
          </a:xfrm>
          <a:prstGeom prst="rect">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dirty="0">
                <a:solidFill>
                  <a:srgbClr val="000000"/>
                </a:solidFill>
                <a:latin typeface="Arial" charset="0"/>
                <a:ea typeface="+mn-ea"/>
              </a:rPr>
              <a:t>Cores</a:t>
            </a:r>
          </a:p>
        </p:txBody>
      </p:sp>
      <p:sp>
        <p:nvSpPr>
          <p:cNvPr id="124" name="Rectangle 20"/>
          <p:cNvSpPr>
            <a:spLocks noChangeArrowheads="1"/>
          </p:cNvSpPr>
          <p:nvPr/>
        </p:nvSpPr>
        <p:spPr bwMode="auto">
          <a:xfrm>
            <a:off x="3497263" y="5995987"/>
            <a:ext cx="962025" cy="538163"/>
          </a:xfrm>
          <a:prstGeom prst="rect">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a:solidFill>
                  <a:srgbClr val="000000"/>
                </a:solidFill>
                <a:latin typeface="Arial" charset="0"/>
                <a:ea typeface="+mn-ea"/>
              </a:rPr>
              <a:t>Physical</a:t>
            </a:r>
            <a:endParaRPr lang="en-US" sz="1800" dirty="0">
              <a:solidFill>
                <a:srgbClr val="000000"/>
              </a:solidFill>
              <a:latin typeface="Arial" charset="0"/>
              <a:ea typeface="+mn-ea"/>
            </a:endParaRPr>
          </a:p>
          <a:p>
            <a:pPr algn="ctr" eaLnBrk="1" hangingPunct="1">
              <a:lnSpc>
                <a:spcPct val="85000"/>
              </a:lnSpc>
              <a:spcBef>
                <a:spcPct val="0"/>
              </a:spcBef>
              <a:buClrTx/>
              <a:buSzTx/>
              <a:buFontTx/>
              <a:buNone/>
              <a:defRPr/>
            </a:pPr>
            <a:r>
              <a:rPr lang="en-US" sz="1800" dirty="0">
                <a:solidFill>
                  <a:srgbClr val="000000"/>
                </a:solidFill>
                <a:latin typeface="Arial" charset="0"/>
                <a:ea typeface="+mn-ea"/>
              </a:rPr>
              <a:t>Memory</a:t>
            </a:r>
          </a:p>
        </p:txBody>
      </p:sp>
      <p:sp>
        <p:nvSpPr>
          <p:cNvPr id="125" name="Rectangle 21"/>
          <p:cNvSpPr>
            <a:spLocks noChangeArrowheads="1"/>
          </p:cNvSpPr>
          <p:nvPr/>
        </p:nvSpPr>
        <p:spPr bwMode="auto">
          <a:xfrm>
            <a:off x="1077913" y="5995987"/>
            <a:ext cx="1135062" cy="538163"/>
          </a:xfrm>
          <a:prstGeom prst="rect">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dirty="0">
                <a:solidFill>
                  <a:srgbClr val="000000"/>
                </a:solidFill>
                <a:latin typeface="Arial" charset="0"/>
                <a:ea typeface="+mn-ea"/>
              </a:rPr>
              <a:t>Network</a:t>
            </a:r>
          </a:p>
          <a:p>
            <a:pPr algn="ctr" eaLnBrk="1" hangingPunct="1">
              <a:lnSpc>
                <a:spcPct val="85000"/>
              </a:lnSpc>
              <a:spcBef>
                <a:spcPct val="0"/>
              </a:spcBef>
              <a:buClrTx/>
              <a:buSzTx/>
              <a:buFontTx/>
              <a:buNone/>
              <a:defRPr/>
            </a:pPr>
            <a:r>
              <a:rPr lang="en-US" sz="1800" dirty="0">
                <a:solidFill>
                  <a:srgbClr val="000000"/>
                </a:solidFill>
                <a:latin typeface="Arial" charset="0"/>
                <a:ea typeface="+mn-ea"/>
              </a:rPr>
              <a:t>Bandwidth</a:t>
            </a:r>
          </a:p>
        </p:txBody>
      </p:sp>
      <p:sp>
        <p:nvSpPr>
          <p:cNvPr id="126" name="Rectangle 22"/>
          <p:cNvSpPr>
            <a:spLocks noChangeArrowheads="1"/>
          </p:cNvSpPr>
          <p:nvPr/>
        </p:nvSpPr>
        <p:spPr bwMode="auto">
          <a:xfrm>
            <a:off x="2259013" y="5995987"/>
            <a:ext cx="1190625" cy="538163"/>
          </a:xfrm>
          <a:prstGeom prst="rect">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dirty="0">
                <a:solidFill>
                  <a:srgbClr val="000000"/>
                </a:solidFill>
                <a:latin typeface="Arial" charset="0"/>
                <a:ea typeface="+mn-ea"/>
              </a:rPr>
              <a:t>Cache/</a:t>
            </a:r>
          </a:p>
          <a:p>
            <a:pPr algn="ctr" eaLnBrk="1" hangingPunct="1">
              <a:lnSpc>
                <a:spcPct val="85000"/>
              </a:lnSpc>
              <a:spcBef>
                <a:spcPct val="0"/>
              </a:spcBef>
              <a:buClrTx/>
              <a:buSzTx/>
              <a:buFontTx/>
              <a:buNone/>
              <a:defRPr/>
            </a:pPr>
            <a:r>
              <a:rPr lang="en-US" sz="1800" dirty="0">
                <a:solidFill>
                  <a:srgbClr val="000000"/>
                </a:solidFill>
                <a:latin typeface="Arial" charset="0"/>
                <a:ea typeface="+mn-ea"/>
              </a:rPr>
              <a:t>Local Store</a:t>
            </a:r>
          </a:p>
        </p:txBody>
      </p:sp>
      <p:cxnSp>
        <p:nvCxnSpPr>
          <p:cNvPr id="25662" name="AutoShape 33"/>
          <p:cNvCxnSpPr>
            <a:cxnSpLocks noChangeShapeType="1"/>
          </p:cNvCxnSpPr>
          <p:nvPr/>
        </p:nvCxnSpPr>
        <p:spPr bwMode="auto">
          <a:xfrm>
            <a:off x="2632869" y="6265103"/>
            <a:ext cx="0" cy="0"/>
          </a:xfrm>
          <a:prstGeom prst="straightConnector1">
            <a:avLst/>
          </a:prstGeom>
          <a:noFill/>
          <a:ln w="9525">
            <a:solidFill>
              <a:schemeClr val="tx1"/>
            </a:solidFill>
            <a:round/>
            <a:headEnd/>
            <a:tailEnd/>
          </a:ln>
        </p:spPr>
      </p:cxnSp>
      <p:sp>
        <p:nvSpPr>
          <p:cNvPr id="128" name="AutoShape 40"/>
          <p:cNvSpPr>
            <a:spLocks noChangeArrowheads="1"/>
          </p:cNvSpPr>
          <p:nvPr/>
        </p:nvSpPr>
        <p:spPr bwMode="auto">
          <a:xfrm>
            <a:off x="5267325" y="5999162"/>
            <a:ext cx="563563" cy="533400"/>
          </a:xfrm>
          <a:prstGeom prst="can">
            <a:avLst>
              <a:gd name="adj" fmla="val 25000"/>
            </a:avLst>
          </a:prstGeom>
          <a:solidFill>
            <a:srgbClr val="00B0F0"/>
          </a:solidFill>
          <a:ln w="28575">
            <a:solidFill>
              <a:schemeClr val="tx1"/>
            </a:solidFill>
            <a:round/>
            <a:headEnd/>
            <a:tailEnd/>
          </a:ln>
          <a:effectLst/>
        </p:spPr>
        <p:txBody>
          <a:bodyPr wrap="none" anchor="ctr"/>
          <a:lstStyle/>
          <a:p>
            <a:pPr algn="ctr" eaLnBrk="1" hangingPunct="1">
              <a:spcBef>
                <a:spcPct val="0"/>
              </a:spcBef>
              <a:buClrTx/>
              <a:buSzTx/>
              <a:buFontTx/>
              <a:buNone/>
              <a:defRPr/>
            </a:pPr>
            <a:r>
              <a:rPr lang="en-US" sz="1800" dirty="0">
                <a:solidFill>
                  <a:srgbClr val="000000"/>
                </a:solidFill>
                <a:latin typeface="Arial" charset="0"/>
                <a:ea typeface="+mn-ea"/>
              </a:rPr>
              <a:t>Disks</a:t>
            </a:r>
          </a:p>
        </p:txBody>
      </p:sp>
      <p:sp>
        <p:nvSpPr>
          <p:cNvPr id="129" name="AutoShape 41"/>
          <p:cNvSpPr>
            <a:spLocks noChangeArrowheads="1"/>
          </p:cNvSpPr>
          <p:nvPr/>
        </p:nvSpPr>
        <p:spPr bwMode="auto">
          <a:xfrm>
            <a:off x="5883275" y="6053137"/>
            <a:ext cx="685800" cy="457200"/>
          </a:xfrm>
          <a:prstGeom prst="parallelogram">
            <a:avLst>
              <a:gd name="adj" fmla="val 30966"/>
            </a:avLst>
          </a:prstGeom>
          <a:solidFill>
            <a:srgbClr val="00B0F0"/>
          </a:solidFill>
          <a:ln w="28575">
            <a:solidFill>
              <a:schemeClr val="tx1"/>
            </a:solidFill>
            <a:miter lim="800000"/>
            <a:headEnd/>
            <a:tailEnd/>
          </a:ln>
          <a:effectLst/>
        </p:spPr>
        <p:txBody>
          <a:bodyPr wrap="none" anchor="ctr"/>
          <a:lstStyle/>
          <a:p>
            <a:pPr algn="ctr" eaLnBrk="1" hangingPunct="1">
              <a:spcBef>
                <a:spcPct val="0"/>
              </a:spcBef>
              <a:buClrTx/>
              <a:buSzTx/>
              <a:buFontTx/>
              <a:buNone/>
              <a:defRPr/>
            </a:pPr>
            <a:r>
              <a:rPr lang="en-US" sz="1800" dirty="0">
                <a:solidFill>
                  <a:srgbClr val="000000"/>
                </a:solidFill>
                <a:latin typeface="Arial" charset="0"/>
                <a:ea typeface="+mn-ea"/>
              </a:rPr>
              <a:t>NICs</a:t>
            </a:r>
          </a:p>
        </p:txBody>
      </p:sp>
      <p:grpSp>
        <p:nvGrpSpPr>
          <p:cNvPr id="7" name="Group 159"/>
          <p:cNvGrpSpPr/>
          <p:nvPr/>
        </p:nvGrpSpPr>
        <p:grpSpPr>
          <a:xfrm>
            <a:off x="1054100" y="803268"/>
            <a:ext cx="3578450" cy="1487494"/>
            <a:chOff x="1054100" y="803268"/>
            <a:chExt cx="3578450" cy="1487494"/>
          </a:xfrm>
        </p:grpSpPr>
        <p:grpSp>
          <p:nvGrpSpPr>
            <p:cNvPr id="8" name="Group 174"/>
            <p:cNvGrpSpPr>
              <a:grpSpLocks/>
            </p:cNvGrpSpPr>
            <p:nvPr/>
          </p:nvGrpSpPr>
          <p:grpSpPr bwMode="auto">
            <a:xfrm>
              <a:off x="3642002" y="803268"/>
              <a:ext cx="990548" cy="1073303"/>
              <a:chOff x="3731050" y="303413"/>
              <a:chExt cx="990600" cy="1073407"/>
            </a:xfrm>
          </p:grpSpPr>
          <p:cxnSp>
            <p:nvCxnSpPr>
              <p:cNvPr id="139" name="Straight Arrow Connector 138"/>
              <p:cNvCxnSpPr/>
              <p:nvPr/>
            </p:nvCxnSpPr>
            <p:spPr>
              <a:xfrm>
                <a:off x="3810152" y="941657"/>
                <a:ext cx="838244" cy="158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10800000">
                <a:off x="3810152" y="1095659"/>
                <a:ext cx="838244"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810152" y="303420"/>
                <a:ext cx="850945" cy="641412"/>
              </a:xfrm>
              <a:prstGeom prst="rect">
                <a:avLst/>
              </a:prstGeom>
              <a:noFill/>
            </p:spPr>
            <p:txBody>
              <a:bodyPr wrap="none">
                <a:spAutoFit/>
              </a:bodyPr>
              <a:lstStyle/>
              <a:p>
                <a:pPr algn="ctr" eaLnBrk="1" hangingPunct="1">
                  <a:lnSpc>
                    <a:spcPct val="85000"/>
                  </a:lnSpc>
                  <a:spcBef>
                    <a:spcPct val="0"/>
                  </a:spcBef>
                  <a:buClrTx/>
                  <a:buSzTx/>
                  <a:buFontTx/>
                  <a:buNone/>
                  <a:defRPr/>
                </a:pPr>
                <a:r>
                  <a:rPr lang="en-US" sz="1400" dirty="0">
                    <a:solidFill>
                      <a:srgbClr val="000000"/>
                    </a:solidFill>
                    <a:latin typeface="Arial" charset="0"/>
                    <a:ea typeface="+mn-ea"/>
                  </a:rPr>
                  <a:t>Major</a:t>
                </a:r>
              </a:p>
              <a:p>
                <a:pPr algn="ctr" eaLnBrk="1" hangingPunct="1">
                  <a:lnSpc>
                    <a:spcPct val="85000"/>
                  </a:lnSpc>
                  <a:spcBef>
                    <a:spcPct val="0"/>
                  </a:spcBef>
                  <a:buClrTx/>
                  <a:buSzTx/>
                  <a:buFontTx/>
                  <a:buNone/>
                  <a:defRPr/>
                </a:pPr>
                <a:r>
                  <a:rPr lang="en-US" sz="1400" dirty="0">
                    <a:solidFill>
                      <a:srgbClr val="000000"/>
                    </a:solidFill>
                    <a:latin typeface="Arial" charset="0"/>
                    <a:ea typeface="+mn-ea"/>
                  </a:rPr>
                  <a:t>Change</a:t>
                </a:r>
              </a:p>
              <a:p>
                <a:pPr algn="ctr" eaLnBrk="1" hangingPunct="1">
                  <a:lnSpc>
                    <a:spcPct val="85000"/>
                  </a:lnSpc>
                  <a:spcBef>
                    <a:spcPct val="0"/>
                  </a:spcBef>
                  <a:buClrTx/>
                  <a:buSzTx/>
                  <a:buFontTx/>
                  <a:buNone/>
                  <a:defRPr/>
                </a:pPr>
                <a:r>
                  <a:rPr lang="en-US" sz="1400" dirty="0">
                    <a:solidFill>
                      <a:srgbClr val="000000"/>
                    </a:solidFill>
                    <a:latin typeface="Arial" charset="0"/>
                    <a:ea typeface="+mn-ea"/>
                  </a:rPr>
                  <a:t>Request</a:t>
                </a:r>
              </a:p>
            </p:txBody>
          </p:sp>
          <p:sp>
            <p:nvSpPr>
              <p:cNvPr id="142" name="TextBox 141"/>
              <p:cNvSpPr txBox="1"/>
              <p:nvPr/>
            </p:nvSpPr>
            <p:spPr>
              <a:xfrm>
                <a:off x="3730773" y="1100422"/>
                <a:ext cx="990652" cy="276252"/>
              </a:xfrm>
              <a:prstGeom prst="rect">
                <a:avLst/>
              </a:prstGeom>
              <a:noFill/>
            </p:spPr>
            <p:txBody>
              <a:bodyPr>
                <a:spAutoFit/>
              </a:bodyPr>
              <a:lstStyle/>
              <a:p>
                <a:pPr eaLnBrk="1" hangingPunct="1">
                  <a:spcBef>
                    <a:spcPct val="0"/>
                  </a:spcBef>
                  <a:buClrTx/>
                  <a:buSzTx/>
                  <a:buFontTx/>
                  <a:buNone/>
                  <a:defRPr/>
                </a:pPr>
                <a:r>
                  <a:rPr lang="en-US" sz="1200" dirty="0">
                    <a:solidFill>
                      <a:srgbClr val="000000"/>
                    </a:solidFill>
                    <a:latin typeface="Arial" charset="0"/>
                    <a:ea typeface="+mn-ea"/>
                  </a:rPr>
                  <a:t>ACK/NACK</a:t>
                </a:r>
              </a:p>
            </p:txBody>
          </p:sp>
        </p:grpSp>
        <p:grpSp>
          <p:nvGrpSpPr>
            <p:cNvPr id="9" name="Group 153"/>
            <p:cNvGrpSpPr>
              <a:grpSpLocks/>
            </p:cNvGrpSpPr>
            <p:nvPr/>
          </p:nvGrpSpPr>
          <p:grpSpPr bwMode="auto">
            <a:xfrm>
              <a:off x="1114981" y="879460"/>
              <a:ext cx="1386831" cy="824761"/>
              <a:chOff x="4769050" y="1815504"/>
              <a:chExt cx="1386904" cy="824841"/>
            </a:xfrm>
          </p:grpSpPr>
          <p:cxnSp>
            <p:nvCxnSpPr>
              <p:cNvPr id="137" name="Straight Arrow Connector 136"/>
              <p:cNvCxnSpPr/>
              <p:nvPr/>
            </p:nvCxnSpPr>
            <p:spPr>
              <a:xfrm>
                <a:off x="5905204" y="2225134"/>
                <a:ext cx="250838" cy="158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4768494" y="1815519"/>
                <a:ext cx="1220852" cy="825580"/>
              </a:xfrm>
              <a:prstGeom prst="rect">
                <a:avLst/>
              </a:prstGeom>
              <a:noFill/>
            </p:spPr>
            <p:txBody>
              <a:bodyPr wrap="none">
                <a:spAutoFit/>
              </a:bodyPr>
              <a:lstStyle/>
              <a:p>
                <a:pPr algn="r" eaLnBrk="1" hangingPunct="1">
                  <a:lnSpc>
                    <a:spcPct val="85000"/>
                  </a:lnSpc>
                  <a:spcBef>
                    <a:spcPct val="0"/>
                  </a:spcBef>
                  <a:buClrTx/>
                  <a:buSzTx/>
                  <a:buFontTx/>
                  <a:buNone/>
                  <a:defRPr/>
                </a:pPr>
                <a:r>
                  <a:rPr lang="en-US" sz="1400" dirty="0">
                    <a:solidFill>
                      <a:srgbClr val="000000"/>
                    </a:solidFill>
                    <a:latin typeface="Arial" charset="0"/>
                    <a:ea typeface="+mn-ea"/>
                  </a:rPr>
                  <a:t>Cell Creation</a:t>
                </a:r>
              </a:p>
              <a:p>
                <a:pPr algn="r" eaLnBrk="1" hangingPunct="1">
                  <a:lnSpc>
                    <a:spcPct val="85000"/>
                  </a:lnSpc>
                  <a:spcBef>
                    <a:spcPct val="0"/>
                  </a:spcBef>
                  <a:buClrTx/>
                  <a:buSzTx/>
                  <a:buFontTx/>
                  <a:buNone/>
                  <a:defRPr/>
                </a:pPr>
                <a:r>
                  <a:rPr lang="en-US" sz="1400" dirty="0">
                    <a:solidFill>
                      <a:srgbClr val="000000"/>
                    </a:solidFill>
                    <a:latin typeface="Arial" charset="0"/>
                    <a:ea typeface="+mn-ea"/>
                  </a:rPr>
                  <a:t>and Resizing</a:t>
                </a:r>
              </a:p>
              <a:p>
                <a:pPr algn="r" eaLnBrk="1" hangingPunct="1">
                  <a:lnSpc>
                    <a:spcPct val="85000"/>
                  </a:lnSpc>
                  <a:spcBef>
                    <a:spcPct val="0"/>
                  </a:spcBef>
                  <a:buClrTx/>
                  <a:buSzTx/>
                  <a:buFontTx/>
                  <a:buNone/>
                  <a:defRPr/>
                </a:pPr>
                <a:r>
                  <a:rPr lang="en-US" sz="1400" dirty="0">
                    <a:solidFill>
                      <a:srgbClr val="000000"/>
                    </a:solidFill>
                    <a:latin typeface="Arial" charset="0"/>
                    <a:ea typeface="+mn-ea"/>
                  </a:rPr>
                  <a:t>Requests</a:t>
                </a:r>
              </a:p>
              <a:p>
                <a:pPr algn="r" eaLnBrk="1" hangingPunct="1">
                  <a:lnSpc>
                    <a:spcPct val="85000"/>
                  </a:lnSpc>
                  <a:spcBef>
                    <a:spcPct val="0"/>
                  </a:spcBef>
                  <a:buClrTx/>
                  <a:buSzTx/>
                  <a:buFontTx/>
                  <a:buNone/>
                  <a:defRPr/>
                </a:pPr>
                <a:r>
                  <a:rPr lang="en-US" sz="1400" dirty="0">
                    <a:solidFill>
                      <a:srgbClr val="000000"/>
                    </a:solidFill>
                    <a:latin typeface="Arial" charset="0"/>
                    <a:ea typeface="+mn-ea"/>
                  </a:rPr>
                  <a:t>From Users</a:t>
                </a:r>
              </a:p>
            </p:txBody>
          </p:sp>
        </p:grpSp>
        <p:cxnSp>
          <p:nvCxnSpPr>
            <p:cNvPr id="132" name="Straight Arrow Connector 131"/>
            <p:cNvCxnSpPr/>
            <p:nvPr/>
          </p:nvCxnSpPr>
          <p:spPr bwMode="auto">
            <a:xfrm rot="5400000">
              <a:off x="2890044" y="2008981"/>
              <a:ext cx="4318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bwMode="auto">
            <a:xfrm>
              <a:off x="2501900" y="1108075"/>
              <a:ext cx="1219200" cy="76835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0"/>
                </a:spcBef>
                <a:buClrTx/>
                <a:buSzTx/>
                <a:buFontTx/>
                <a:buNone/>
                <a:defRPr/>
              </a:pPr>
              <a:r>
                <a:rPr lang="en-US" sz="1600" dirty="0">
                  <a:solidFill>
                    <a:srgbClr val="000000"/>
                  </a:solidFill>
                </a:rPr>
                <a:t>Admission</a:t>
              </a:r>
            </a:p>
            <a:p>
              <a:pPr algn="ctr" eaLnBrk="1" hangingPunct="1">
                <a:spcBef>
                  <a:spcPct val="0"/>
                </a:spcBef>
                <a:buClrTx/>
                <a:buSzTx/>
                <a:buFontTx/>
                <a:buNone/>
                <a:defRPr/>
              </a:pPr>
              <a:r>
                <a:rPr lang="en-US" sz="1600" dirty="0">
                  <a:solidFill>
                    <a:srgbClr val="000000"/>
                  </a:solidFill>
                </a:rPr>
                <a:t>Control</a:t>
              </a:r>
            </a:p>
          </p:txBody>
        </p:sp>
        <p:sp>
          <p:nvSpPr>
            <p:cNvPr id="134" name="TextBox 133"/>
            <p:cNvSpPr txBox="1"/>
            <p:nvPr/>
          </p:nvSpPr>
          <p:spPr bwMode="auto">
            <a:xfrm>
              <a:off x="2209800" y="1831975"/>
              <a:ext cx="901700" cy="458787"/>
            </a:xfrm>
            <a:prstGeom prst="rect">
              <a:avLst/>
            </a:prstGeom>
            <a:noFill/>
          </p:spPr>
          <p:txBody>
            <a:bodyPr wrap="none">
              <a:spAutoFit/>
            </a:bodyPr>
            <a:lstStyle/>
            <a:p>
              <a:pPr algn="r" eaLnBrk="1" hangingPunct="1">
                <a:lnSpc>
                  <a:spcPct val="85000"/>
                </a:lnSpc>
                <a:spcBef>
                  <a:spcPct val="0"/>
                </a:spcBef>
                <a:buClrTx/>
                <a:buSzTx/>
                <a:buFontTx/>
                <a:buNone/>
                <a:defRPr/>
              </a:pPr>
              <a:r>
                <a:rPr lang="en-US" sz="1400" dirty="0">
                  <a:solidFill>
                    <a:srgbClr val="000000"/>
                  </a:solidFill>
                  <a:latin typeface="Arial" charset="0"/>
                  <a:ea typeface="+mn-ea"/>
                </a:rPr>
                <a:t>Minor</a:t>
              </a:r>
            </a:p>
            <a:p>
              <a:pPr algn="r" eaLnBrk="1" hangingPunct="1">
                <a:lnSpc>
                  <a:spcPct val="85000"/>
                </a:lnSpc>
                <a:spcBef>
                  <a:spcPct val="0"/>
                </a:spcBef>
                <a:buClrTx/>
                <a:buSzTx/>
                <a:buFontTx/>
                <a:buNone/>
                <a:defRPr/>
              </a:pPr>
              <a:r>
                <a:rPr lang="en-US" sz="1400" dirty="0">
                  <a:solidFill>
                    <a:srgbClr val="000000"/>
                  </a:solidFill>
                  <a:latin typeface="Arial" charset="0"/>
                  <a:ea typeface="+mn-ea"/>
                </a:rPr>
                <a:t>Changes</a:t>
              </a:r>
            </a:p>
          </p:txBody>
        </p:sp>
        <p:sp>
          <p:nvSpPr>
            <p:cNvPr id="135" name="TextBox 134"/>
            <p:cNvSpPr txBox="1"/>
            <p:nvPr/>
          </p:nvSpPr>
          <p:spPr bwMode="auto">
            <a:xfrm>
              <a:off x="1054100" y="1717675"/>
              <a:ext cx="1295400" cy="276225"/>
            </a:xfrm>
            <a:prstGeom prst="rect">
              <a:avLst/>
            </a:prstGeom>
            <a:noFill/>
          </p:spPr>
          <p:txBody>
            <a:bodyPr>
              <a:spAutoFit/>
            </a:bodyPr>
            <a:lstStyle/>
            <a:p>
              <a:pPr algn="r" eaLnBrk="1" hangingPunct="1">
                <a:spcBef>
                  <a:spcPct val="0"/>
                </a:spcBef>
                <a:buClrTx/>
                <a:buSzTx/>
                <a:buFontTx/>
                <a:buNone/>
                <a:defRPr/>
              </a:pPr>
              <a:r>
                <a:rPr lang="en-US" sz="1200" dirty="0">
                  <a:solidFill>
                    <a:srgbClr val="000000"/>
                  </a:solidFill>
                  <a:latin typeface="Arial" charset="0"/>
                  <a:ea typeface="+mn-ea"/>
                </a:rPr>
                <a:t>ACK/NACK</a:t>
              </a:r>
            </a:p>
          </p:txBody>
        </p:sp>
        <p:cxnSp>
          <p:nvCxnSpPr>
            <p:cNvPr id="136" name="Straight Arrow Connector 135"/>
            <p:cNvCxnSpPr/>
            <p:nvPr/>
          </p:nvCxnSpPr>
          <p:spPr bwMode="auto">
            <a:xfrm rot="10800000">
              <a:off x="1282700" y="1719262"/>
              <a:ext cx="12192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3" name="Down Arrow 82"/>
          <p:cNvSpPr/>
          <p:nvPr/>
        </p:nvSpPr>
        <p:spPr bwMode="auto">
          <a:xfrm>
            <a:off x="2501900" y="3581400"/>
            <a:ext cx="533400" cy="762000"/>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0"/>
              </a:spcBef>
              <a:buClrTx/>
              <a:buSzTx/>
              <a:buFontTx/>
              <a:buNone/>
              <a:defRPr/>
            </a:pPr>
            <a:endParaRPr lang="en-US" sz="1800">
              <a:solidFill>
                <a:srgbClr val="FFFFFF"/>
              </a:solidFill>
            </a:endParaRPr>
          </a:p>
        </p:txBody>
      </p:sp>
      <p:grpSp>
        <p:nvGrpSpPr>
          <p:cNvPr id="10" name="Group 151"/>
          <p:cNvGrpSpPr/>
          <p:nvPr/>
        </p:nvGrpSpPr>
        <p:grpSpPr>
          <a:xfrm>
            <a:off x="1219200" y="2209800"/>
            <a:ext cx="4787900" cy="1681162"/>
            <a:chOff x="1219200" y="2209800"/>
            <a:chExt cx="4787900" cy="1681162"/>
          </a:xfrm>
        </p:grpSpPr>
        <p:sp>
          <p:nvSpPr>
            <p:cNvPr id="84" name="Rounded Rectangle 83"/>
            <p:cNvSpPr/>
            <p:nvPr/>
          </p:nvSpPr>
          <p:spPr bwMode="auto">
            <a:xfrm>
              <a:off x="1295400" y="2251075"/>
              <a:ext cx="2882900" cy="163988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0"/>
                </a:spcBef>
                <a:buClrTx/>
                <a:buSzTx/>
                <a:buFontTx/>
                <a:buNone/>
                <a:defRPr/>
              </a:pPr>
              <a:endParaRPr lang="en-US" sz="1100">
                <a:solidFill>
                  <a:srgbClr val="FFFFFF"/>
                </a:solidFill>
              </a:endParaRPr>
            </a:p>
          </p:txBody>
        </p:sp>
        <p:sp>
          <p:nvSpPr>
            <p:cNvPr id="85" name="Folded Corner 84"/>
            <p:cNvSpPr/>
            <p:nvPr/>
          </p:nvSpPr>
          <p:spPr bwMode="auto">
            <a:xfrm>
              <a:off x="2040865" y="3555580"/>
              <a:ext cx="288272" cy="295393"/>
            </a:xfrm>
            <a:prstGeom prst="foldedCorner">
              <a:avLst>
                <a:gd name="adj" fmla="val 27917"/>
              </a:avLst>
            </a:prstGeom>
            <a:solidFill>
              <a:srgbClr val="66FF66"/>
            </a:solidFill>
            <a:ln>
              <a:solidFill>
                <a:schemeClr val="tx1">
                  <a:lumMod val="65000"/>
                  <a:lumOff val="3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ClrTx/>
                <a:buSzTx/>
                <a:buFontTx/>
                <a:buNone/>
                <a:defRPr/>
              </a:pPr>
              <a:endParaRPr lang="en-US" sz="1100" dirty="0">
                <a:solidFill>
                  <a:srgbClr val="000000"/>
                </a:solidFill>
              </a:endParaRPr>
            </a:p>
          </p:txBody>
        </p:sp>
        <p:sp>
          <p:nvSpPr>
            <p:cNvPr id="86" name="Oval 85"/>
            <p:cNvSpPr/>
            <p:nvPr/>
          </p:nvSpPr>
          <p:spPr bwMode="auto">
            <a:xfrm>
              <a:off x="1606550" y="3568700"/>
              <a:ext cx="627063" cy="233362"/>
            </a:xfrm>
            <a:prstGeom prst="ellipse">
              <a:avLst/>
            </a:prstGeom>
            <a:solidFill>
              <a:srgbClr val="66FF66"/>
            </a:solid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buClrTx/>
                <a:buSzTx/>
                <a:buFontTx/>
                <a:buNone/>
                <a:defRPr/>
              </a:pPr>
              <a:r>
                <a:rPr lang="en-US" sz="1200" dirty="0">
                  <a:solidFill>
                    <a:srgbClr val="000000"/>
                  </a:solidFill>
                </a:rPr>
                <a:t>Cell</a:t>
              </a:r>
              <a:endParaRPr lang="en-US" sz="1200" baseline="-25000" dirty="0">
                <a:solidFill>
                  <a:srgbClr val="000000"/>
                </a:solidFill>
              </a:endParaRPr>
            </a:p>
          </p:txBody>
        </p:sp>
        <p:sp>
          <p:nvSpPr>
            <p:cNvPr id="87" name="Folded Corner 86"/>
            <p:cNvSpPr/>
            <p:nvPr/>
          </p:nvSpPr>
          <p:spPr bwMode="auto">
            <a:xfrm>
              <a:off x="2857727" y="3555580"/>
              <a:ext cx="288272" cy="295393"/>
            </a:xfrm>
            <a:prstGeom prst="foldedCorner">
              <a:avLst>
                <a:gd name="adj" fmla="val 27917"/>
              </a:avLst>
            </a:prstGeom>
            <a:solidFill>
              <a:srgbClr val="66FF66"/>
            </a:solidFill>
            <a:ln>
              <a:solidFill>
                <a:schemeClr val="tx1">
                  <a:lumMod val="65000"/>
                  <a:lumOff val="3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ClrTx/>
                <a:buSzTx/>
                <a:buFontTx/>
                <a:buNone/>
                <a:defRPr/>
              </a:pPr>
              <a:endParaRPr lang="en-US" sz="1100" dirty="0">
                <a:solidFill>
                  <a:srgbClr val="000000"/>
                </a:solidFill>
              </a:endParaRPr>
            </a:p>
          </p:txBody>
        </p:sp>
        <p:sp>
          <p:nvSpPr>
            <p:cNvPr id="88" name="Oval 87"/>
            <p:cNvSpPr/>
            <p:nvPr/>
          </p:nvSpPr>
          <p:spPr bwMode="auto">
            <a:xfrm>
              <a:off x="2432050" y="3568700"/>
              <a:ext cx="625475" cy="233362"/>
            </a:xfrm>
            <a:prstGeom prst="ellipse">
              <a:avLst/>
            </a:prstGeom>
            <a:solidFill>
              <a:srgbClr val="66FF66"/>
            </a:solid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buClrTx/>
                <a:buSzTx/>
                <a:buFontTx/>
                <a:buNone/>
                <a:defRPr/>
              </a:pPr>
              <a:r>
                <a:rPr lang="en-US" sz="1200" dirty="0">
                  <a:solidFill>
                    <a:srgbClr val="000000"/>
                  </a:solidFill>
                </a:rPr>
                <a:t>Cell</a:t>
              </a:r>
              <a:endParaRPr lang="en-US" sz="1200" baseline="-25000" dirty="0">
                <a:solidFill>
                  <a:srgbClr val="000000"/>
                </a:solidFill>
              </a:endParaRPr>
            </a:p>
          </p:txBody>
        </p:sp>
        <p:sp>
          <p:nvSpPr>
            <p:cNvPr id="89" name="Folded Corner 88"/>
            <p:cNvSpPr/>
            <p:nvPr/>
          </p:nvSpPr>
          <p:spPr bwMode="auto">
            <a:xfrm>
              <a:off x="3689384" y="3555580"/>
              <a:ext cx="288272" cy="295393"/>
            </a:xfrm>
            <a:prstGeom prst="foldedCorner">
              <a:avLst>
                <a:gd name="adj" fmla="val 27917"/>
              </a:avLst>
            </a:prstGeom>
            <a:solidFill>
              <a:srgbClr val="66FF66"/>
            </a:solidFill>
            <a:ln>
              <a:solidFill>
                <a:schemeClr val="tx1">
                  <a:lumMod val="65000"/>
                  <a:lumOff val="3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ClrTx/>
                <a:buSzTx/>
                <a:buFontTx/>
                <a:buNone/>
                <a:defRPr/>
              </a:pPr>
              <a:endParaRPr lang="en-US" sz="1100" dirty="0">
                <a:solidFill>
                  <a:srgbClr val="000000"/>
                </a:solidFill>
              </a:endParaRPr>
            </a:p>
          </p:txBody>
        </p:sp>
        <p:sp>
          <p:nvSpPr>
            <p:cNvPr id="90" name="Oval 89"/>
            <p:cNvSpPr/>
            <p:nvPr/>
          </p:nvSpPr>
          <p:spPr bwMode="auto">
            <a:xfrm>
              <a:off x="3271838" y="3582987"/>
              <a:ext cx="625475" cy="233363"/>
            </a:xfrm>
            <a:prstGeom prst="ellipse">
              <a:avLst/>
            </a:prstGeom>
            <a:solidFill>
              <a:srgbClr val="66FF66"/>
            </a:solid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buClrTx/>
                <a:buSzTx/>
                <a:buFontTx/>
                <a:buNone/>
                <a:defRPr/>
              </a:pPr>
              <a:r>
                <a:rPr lang="en-US" sz="1200" dirty="0">
                  <a:solidFill>
                    <a:srgbClr val="000000"/>
                  </a:solidFill>
                </a:rPr>
                <a:t>Cell</a:t>
              </a:r>
              <a:endParaRPr lang="en-US" sz="1200" baseline="-25000" dirty="0">
                <a:solidFill>
                  <a:srgbClr val="000000"/>
                </a:solidFill>
              </a:endParaRPr>
            </a:p>
          </p:txBody>
        </p:sp>
        <p:cxnSp>
          <p:nvCxnSpPr>
            <p:cNvPr id="91" name="Straight Arrow Connector 90"/>
            <p:cNvCxnSpPr>
              <a:stCxn id="94" idx="2"/>
              <a:endCxn id="90" idx="0"/>
            </p:cNvCxnSpPr>
            <p:nvPr/>
          </p:nvCxnSpPr>
          <p:spPr bwMode="auto">
            <a:xfrm rot="16200000" flipH="1">
              <a:off x="3041650" y="3040062"/>
              <a:ext cx="234950" cy="850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94" idx="2"/>
              <a:endCxn id="88" idx="0"/>
            </p:cNvCxnSpPr>
            <p:nvPr/>
          </p:nvCxnSpPr>
          <p:spPr bwMode="auto">
            <a:xfrm rot="16200000" flipH="1">
              <a:off x="2628900" y="3452812"/>
              <a:ext cx="220663" cy="111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Flowchart: Alternate Process 92"/>
            <p:cNvSpPr/>
            <p:nvPr/>
          </p:nvSpPr>
          <p:spPr bwMode="auto">
            <a:xfrm>
              <a:off x="2654300" y="2395537"/>
              <a:ext cx="917575" cy="325438"/>
            </a:xfrm>
            <a:prstGeom prst="flowChartAlternateProcess">
              <a:avLst/>
            </a:prstGeom>
            <a:solidFill>
              <a:srgbClr val="66FF66"/>
            </a:solidFill>
            <a:ln>
              <a:solidFill>
                <a:schemeClr val="tx1"/>
              </a:solidFill>
              <a:prstDash val="sysDash"/>
            </a:ln>
          </p:spPr>
          <p:style>
            <a:lnRef idx="2">
              <a:schemeClr val="dk1"/>
            </a:lnRef>
            <a:fillRef idx="1">
              <a:schemeClr val="lt1"/>
            </a:fillRef>
            <a:effectRef idx="0">
              <a:schemeClr val="dk1"/>
            </a:effectRef>
            <a:fontRef idx="minor">
              <a:schemeClr val="dk1"/>
            </a:fontRef>
          </p:style>
          <p:txBody>
            <a:bodyPr anchor="ctr"/>
            <a:lstStyle/>
            <a:p>
              <a:pPr algn="ctr" eaLnBrk="1" hangingPunct="1">
                <a:lnSpc>
                  <a:spcPct val="80000"/>
                </a:lnSpc>
                <a:spcBef>
                  <a:spcPct val="0"/>
                </a:spcBef>
                <a:buClrTx/>
                <a:buSzTx/>
                <a:buFontTx/>
                <a:buNone/>
                <a:defRPr/>
              </a:pPr>
              <a:r>
                <a:rPr lang="en-US" sz="1200" dirty="0">
                  <a:solidFill>
                    <a:srgbClr val="000000"/>
                  </a:solidFill>
                </a:rPr>
                <a:t>All system resources</a:t>
              </a:r>
            </a:p>
          </p:txBody>
        </p:sp>
        <p:sp>
          <p:nvSpPr>
            <p:cNvPr id="94" name="Flowchart: Alternate Process 93"/>
            <p:cNvSpPr/>
            <p:nvPr/>
          </p:nvSpPr>
          <p:spPr bwMode="auto">
            <a:xfrm>
              <a:off x="2197100" y="2905125"/>
              <a:ext cx="1073150" cy="442912"/>
            </a:xfrm>
            <a:prstGeom prst="flowChartAlternateProcess">
              <a:avLst/>
            </a:prstGeom>
            <a:solidFill>
              <a:srgbClr val="66FF66"/>
            </a:solidFill>
            <a:ln>
              <a:solidFill>
                <a:schemeClr val="tx1"/>
              </a:solidFill>
              <a:prstDash val="sysDash"/>
            </a:ln>
          </p:spPr>
          <p:style>
            <a:lnRef idx="2">
              <a:schemeClr val="dk1"/>
            </a:lnRef>
            <a:fillRef idx="1">
              <a:schemeClr val="lt1"/>
            </a:fillRef>
            <a:effectRef idx="0">
              <a:schemeClr val="dk1"/>
            </a:effectRef>
            <a:fontRef idx="minor">
              <a:schemeClr val="dk1"/>
            </a:fontRef>
          </p:style>
          <p:txBody>
            <a:bodyPr anchor="ctr"/>
            <a:lstStyle/>
            <a:p>
              <a:pPr algn="ctr" eaLnBrk="1" hangingPunct="1">
                <a:lnSpc>
                  <a:spcPct val="80000"/>
                </a:lnSpc>
                <a:spcBef>
                  <a:spcPct val="0"/>
                </a:spcBef>
                <a:buClrTx/>
                <a:buSzTx/>
                <a:buFontTx/>
                <a:buNone/>
                <a:defRPr/>
              </a:pPr>
              <a:r>
                <a:rPr lang="en-US" sz="1200" dirty="0">
                  <a:solidFill>
                    <a:srgbClr val="000000"/>
                  </a:solidFill>
                </a:rPr>
                <a:t>Cell group with fraction of resources</a:t>
              </a:r>
            </a:p>
          </p:txBody>
        </p:sp>
        <p:cxnSp>
          <p:nvCxnSpPr>
            <p:cNvPr id="95" name="Straight Arrow Connector 94"/>
            <p:cNvCxnSpPr>
              <a:stCxn id="94" idx="2"/>
              <a:endCxn id="86" idx="0"/>
            </p:cNvCxnSpPr>
            <p:nvPr/>
          </p:nvCxnSpPr>
          <p:spPr bwMode="auto">
            <a:xfrm rot="5400000">
              <a:off x="2216150" y="3051175"/>
              <a:ext cx="220663" cy="8143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3" idx="2"/>
              <a:endCxn id="94" idx="0"/>
            </p:cNvCxnSpPr>
            <p:nvPr/>
          </p:nvCxnSpPr>
          <p:spPr bwMode="auto">
            <a:xfrm rot="5400000">
              <a:off x="2831307" y="2623343"/>
              <a:ext cx="184150" cy="3794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Folded Corner 96"/>
            <p:cNvSpPr/>
            <p:nvPr/>
          </p:nvSpPr>
          <p:spPr bwMode="auto">
            <a:xfrm>
              <a:off x="3748142" y="2939958"/>
              <a:ext cx="288272" cy="295393"/>
            </a:xfrm>
            <a:prstGeom prst="foldedCorner">
              <a:avLst>
                <a:gd name="adj" fmla="val 27917"/>
              </a:avLst>
            </a:prstGeom>
            <a:solidFill>
              <a:srgbClr val="66FF66"/>
            </a:solidFill>
            <a:ln>
              <a:solidFill>
                <a:schemeClr val="tx1">
                  <a:lumMod val="65000"/>
                  <a:lumOff val="3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ClrTx/>
                <a:buSzTx/>
                <a:buFontTx/>
                <a:buNone/>
                <a:defRPr/>
              </a:pPr>
              <a:endParaRPr lang="en-US" sz="1100" dirty="0">
                <a:solidFill>
                  <a:srgbClr val="000000"/>
                </a:solidFill>
              </a:endParaRPr>
            </a:p>
          </p:txBody>
        </p:sp>
        <p:sp>
          <p:nvSpPr>
            <p:cNvPr id="98" name="Oval 97"/>
            <p:cNvSpPr/>
            <p:nvPr/>
          </p:nvSpPr>
          <p:spPr bwMode="auto">
            <a:xfrm>
              <a:off x="3338513" y="2974975"/>
              <a:ext cx="627062" cy="233362"/>
            </a:xfrm>
            <a:prstGeom prst="ellipse">
              <a:avLst/>
            </a:prstGeom>
            <a:solidFill>
              <a:srgbClr val="66FF66"/>
            </a:solid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buClrTx/>
                <a:buSzTx/>
                <a:buFontTx/>
                <a:buNone/>
                <a:defRPr/>
              </a:pPr>
              <a:r>
                <a:rPr lang="en-US" sz="1200" dirty="0">
                  <a:solidFill>
                    <a:srgbClr val="000000"/>
                  </a:solidFill>
                </a:rPr>
                <a:t>Cell</a:t>
              </a:r>
              <a:endParaRPr lang="en-US" sz="1200" baseline="-25000" dirty="0">
                <a:solidFill>
                  <a:srgbClr val="000000"/>
                </a:solidFill>
              </a:endParaRPr>
            </a:p>
          </p:txBody>
        </p:sp>
        <p:cxnSp>
          <p:nvCxnSpPr>
            <p:cNvPr id="99" name="Straight Arrow Connector 98"/>
            <p:cNvCxnSpPr>
              <a:stCxn id="93" idx="2"/>
              <a:endCxn id="98" idx="0"/>
            </p:cNvCxnSpPr>
            <p:nvPr/>
          </p:nvCxnSpPr>
          <p:spPr bwMode="auto">
            <a:xfrm rot="16200000" flipH="1">
              <a:off x="3255963" y="2578100"/>
              <a:ext cx="254000" cy="5397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TextBox 117"/>
            <p:cNvSpPr txBox="1">
              <a:spLocks noChangeArrowheads="1"/>
            </p:cNvSpPr>
            <p:nvPr/>
          </p:nvSpPr>
          <p:spPr bwMode="auto">
            <a:xfrm>
              <a:off x="1219200" y="2209800"/>
              <a:ext cx="1524000" cy="715581"/>
            </a:xfrm>
            <a:prstGeom prst="rect">
              <a:avLst/>
            </a:prstGeom>
            <a:noFill/>
            <a:ln w="9525">
              <a:noFill/>
              <a:miter lim="800000"/>
              <a:headEnd/>
              <a:tailEnd/>
            </a:ln>
          </p:spPr>
          <p:txBody>
            <a:bodyPr wrap="square">
              <a:spAutoFit/>
            </a:bodyPr>
            <a:lstStyle/>
            <a:p>
              <a:pPr algn="ctr" eaLnBrk="1" hangingPunct="1">
                <a:lnSpc>
                  <a:spcPct val="90000"/>
                </a:lnSpc>
                <a:spcBef>
                  <a:spcPct val="0"/>
                </a:spcBef>
                <a:buClrTx/>
                <a:buSzTx/>
                <a:buFontTx/>
                <a:buNone/>
                <a:defRPr/>
              </a:pPr>
              <a:r>
                <a:rPr lang="en-US" sz="1500" b="1" dirty="0">
                  <a:solidFill>
                    <a:srgbClr val="000000">
                      <a:lumMod val="75000"/>
                    </a:srgbClr>
                  </a:solidFill>
                  <a:latin typeface="Calibri" charset="0"/>
                  <a:ea typeface="+mn-ea"/>
                </a:rPr>
                <a:t>Space-Time Resource Graph </a:t>
              </a:r>
              <a:r>
                <a:rPr lang="en-US" sz="1500" b="1" dirty="0" smtClean="0">
                  <a:solidFill>
                    <a:srgbClr val="000000">
                      <a:lumMod val="75000"/>
                    </a:srgbClr>
                  </a:solidFill>
                  <a:latin typeface="Calibri" charset="0"/>
                  <a:ea typeface="+mn-ea"/>
                </a:rPr>
                <a:t/>
              </a:r>
              <a:br>
                <a:rPr lang="en-US" sz="1500" b="1" dirty="0" smtClean="0">
                  <a:solidFill>
                    <a:srgbClr val="000000">
                      <a:lumMod val="75000"/>
                    </a:srgbClr>
                  </a:solidFill>
                  <a:latin typeface="Calibri" charset="0"/>
                  <a:ea typeface="+mn-ea"/>
                </a:rPr>
              </a:br>
              <a:r>
                <a:rPr lang="en-US" sz="1500" b="1" dirty="0" smtClean="0">
                  <a:solidFill>
                    <a:srgbClr val="000000">
                      <a:lumMod val="75000"/>
                    </a:srgbClr>
                  </a:solidFill>
                  <a:latin typeface="Calibri" charset="0"/>
                  <a:ea typeface="+mn-ea"/>
                </a:rPr>
                <a:t>(</a:t>
              </a:r>
              <a:r>
                <a:rPr lang="en-US" sz="1500" b="1" dirty="0">
                  <a:solidFill>
                    <a:srgbClr val="000000">
                      <a:lumMod val="75000"/>
                    </a:srgbClr>
                  </a:solidFill>
                  <a:latin typeface="Calibri" charset="0"/>
                  <a:ea typeface="+mn-ea"/>
                </a:rPr>
                <a:t>STRG)</a:t>
              </a:r>
            </a:p>
          </p:txBody>
        </p:sp>
        <p:grpSp>
          <p:nvGrpSpPr>
            <p:cNvPr id="11" name="Group 119"/>
            <p:cNvGrpSpPr>
              <a:grpSpLocks/>
            </p:cNvGrpSpPr>
            <p:nvPr/>
          </p:nvGrpSpPr>
          <p:grpSpPr bwMode="auto">
            <a:xfrm>
              <a:off x="3949698" y="3546475"/>
              <a:ext cx="2057402" cy="307777"/>
              <a:chOff x="7620170" y="2406407"/>
              <a:chExt cx="2057510" cy="307807"/>
            </a:xfrm>
          </p:grpSpPr>
          <p:cxnSp>
            <p:nvCxnSpPr>
              <p:cNvPr id="145" name="Straight Arrow Connector 144"/>
              <p:cNvCxnSpPr/>
              <p:nvPr/>
            </p:nvCxnSpPr>
            <p:spPr>
              <a:xfrm rot="10800000">
                <a:off x="7620170" y="2558822"/>
                <a:ext cx="276239" cy="3175"/>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7872283" y="2406407"/>
                <a:ext cx="1805397" cy="307807"/>
              </a:xfrm>
              <a:prstGeom prst="rect">
                <a:avLst/>
              </a:prstGeom>
              <a:noFill/>
            </p:spPr>
            <p:txBody>
              <a:bodyPr wrap="none">
                <a:spAutoFit/>
              </a:bodyPr>
              <a:lstStyle/>
              <a:p>
                <a:pPr eaLnBrk="1" hangingPunct="1">
                  <a:spcBef>
                    <a:spcPct val="0"/>
                  </a:spcBef>
                  <a:buClrTx/>
                  <a:buSzTx/>
                  <a:buFontTx/>
                  <a:buNone/>
                  <a:defRPr/>
                </a:pPr>
                <a:r>
                  <a:rPr lang="en-US" sz="1400" dirty="0">
                    <a:solidFill>
                      <a:srgbClr val="000000"/>
                    </a:solidFill>
                    <a:latin typeface="Arial" charset="0"/>
                    <a:ea typeface="+mn-ea"/>
                  </a:rPr>
                  <a:t>(Current </a:t>
                </a:r>
                <a:r>
                  <a:rPr lang="en-US" sz="1400" dirty="0" smtClean="0">
                    <a:solidFill>
                      <a:srgbClr val="000000"/>
                    </a:solidFill>
                    <a:latin typeface="Arial" charset="0"/>
                    <a:ea typeface="+mn-ea"/>
                  </a:rPr>
                  <a:t>Resources)</a:t>
                </a:r>
                <a:endParaRPr lang="en-US" sz="1400" dirty="0">
                  <a:solidFill>
                    <a:srgbClr val="000000"/>
                  </a:solidFill>
                  <a:latin typeface="Arial" charset="0"/>
                  <a:ea typeface="+mn-ea"/>
                </a:endParaRPr>
              </a:p>
            </p:txBody>
          </p:sp>
        </p:grpSp>
      </p:grpSp>
      <p:sp>
        <p:nvSpPr>
          <p:cNvPr id="101" name="Down Arrow 100"/>
          <p:cNvSpPr/>
          <p:nvPr/>
        </p:nvSpPr>
        <p:spPr bwMode="auto">
          <a:xfrm rot="3365006">
            <a:off x="4084638" y="1919287"/>
            <a:ext cx="533400" cy="762000"/>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0"/>
              </a:spcBef>
              <a:buClrTx/>
              <a:buSzTx/>
              <a:buFontTx/>
              <a:buNone/>
              <a:defRPr/>
            </a:pPr>
            <a:endParaRPr lang="en-US" sz="1800">
              <a:solidFill>
                <a:srgbClr val="FFFFFF"/>
              </a:solidFill>
            </a:endParaRPr>
          </a:p>
        </p:txBody>
      </p:sp>
      <p:grpSp>
        <p:nvGrpSpPr>
          <p:cNvPr id="12" name="Group 105"/>
          <p:cNvGrpSpPr/>
          <p:nvPr/>
        </p:nvGrpSpPr>
        <p:grpSpPr>
          <a:xfrm>
            <a:off x="4559300" y="1108075"/>
            <a:ext cx="3498028" cy="1114425"/>
            <a:chOff x="4559300" y="914400"/>
            <a:chExt cx="3498028" cy="1114425"/>
          </a:xfrm>
        </p:grpSpPr>
        <p:grpSp>
          <p:nvGrpSpPr>
            <p:cNvPr id="13" name="Group 131"/>
            <p:cNvGrpSpPr>
              <a:grpSpLocks/>
            </p:cNvGrpSpPr>
            <p:nvPr/>
          </p:nvGrpSpPr>
          <p:grpSpPr bwMode="auto">
            <a:xfrm>
              <a:off x="6235417" y="1019275"/>
              <a:ext cx="1821911" cy="641652"/>
              <a:chOff x="6019800" y="348881"/>
              <a:chExt cx="1822006" cy="641714"/>
            </a:xfrm>
          </p:grpSpPr>
          <p:cxnSp>
            <p:nvCxnSpPr>
              <p:cNvPr id="143" name="Straight Arrow Connector 142"/>
              <p:cNvCxnSpPr/>
              <p:nvPr/>
            </p:nvCxnSpPr>
            <p:spPr>
              <a:xfrm rot="10800000">
                <a:off x="6020083" y="647260"/>
                <a:ext cx="304816" cy="158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6262984" y="348781"/>
                <a:ext cx="1578057" cy="641412"/>
              </a:xfrm>
              <a:prstGeom prst="rect">
                <a:avLst/>
              </a:prstGeom>
              <a:noFill/>
            </p:spPr>
            <p:txBody>
              <a:bodyPr wrap="none">
                <a:spAutoFit/>
              </a:bodyPr>
              <a:lstStyle/>
              <a:p>
                <a:pPr eaLnBrk="1" hangingPunct="1">
                  <a:lnSpc>
                    <a:spcPct val="85000"/>
                  </a:lnSpc>
                  <a:spcBef>
                    <a:spcPct val="0"/>
                  </a:spcBef>
                  <a:buClrTx/>
                  <a:buSzTx/>
                  <a:buFontTx/>
                  <a:buNone/>
                  <a:defRPr/>
                </a:pPr>
                <a:r>
                  <a:rPr lang="en-US" sz="1400" dirty="0">
                    <a:solidFill>
                      <a:srgbClr val="000000"/>
                    </a:solidFill>
                    <a:latin typeface="Arial" charset="0"/>
                    <a:ea typeface="+mn-ea"/>
                  </a:rPr>
                  <a:t>Global Policies /</a:t>
                </a:r>
                <a:br>
                  <a:rPr lang="en-US" sz="1400" dirty="0">
                    <a:solidFill>
                      <a:srgbClr val="000000"/>
                    </a:solidFill>
                    <a:latin typeface="Arial" charset="0"/>
                    <a:ea typeface="+mn-ea"/>
                  </a:rPr>
                </a:br>
                <a:r>
                  <a:rPr lang="en-US" sz="1400" dirty="0">
                    <a:solidFill>
                      <a:srgbClr val="000000"/>
                    </a:solidFill>
                    <a:latin typeface="Arial" charset="0"/>
                    <a:ea typeface="+mn-ea"/>
                  </a:rPr>
                  <a:t>User Policies and</a:t>
                </a:r>
              </a:p>
              <a:p>
                <a:pPr eaLnBrk="1" hangingPunct="1">
                  <a:lnSpc>
                    <a:spcPct val="85000"/>
                  </a:lnSpc>
                  <a:spcBef>
                    <a:spcPct val="0"/>
                  </a:spcBef>
                  <a:buClrTx/>
                  <a:buSzTx/>
                  <a:buFontTx/>
                  <a:buNone/>
                  <a:defRPr/>
                </a:pPr>
                <a:r>
                  <a:rPr lang="en-US" sz="1400" dirty="0">
                    <a:solidFill>
                      <a:srgbClr val="000000"/>
                    </a:solidFill>
                    <a:latin typeface="Arial" charset="0"/>
                    <a:ea typeface="+mn-ea"/>
                  </a:rPr>
                  <a:t>Preferences</a:t>
                </a:r>
              </a:p>
            </p:txBody>
          </p:sp>
        </p:grpSp>
        <p:sp>
          <p:nvSpPr>
            <p:cNvPr id="102" name="Rounded Rectangle 101"/>
            <p:cNvSpPr/>
            <p:nvPr/>
          </p:nvSpPr>
          <p:spPr bwMode="auto">
            <a:xfrm>
              <a:off x="4559300" y="914400"/>
              <a:ext cx="1676400" cy="111442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0"/>
                </a:spcBef>
                <a:buClrTx/>
                <a:buSzTx/>
                <a:buFontTx/>
                <a:buNone/>
                <a:defRPr/>
              </a:pPr>
              <a:r>
                <a:rPr lang="en-US" sz="1600" dirty="0">
                  <a:solidFill>
                    <a:srgbClr val="000000"/>
                  </a:solidFill>
                </a:rPr>
                <a:t>Resource Allocation</a:t>
              </a:r>
            </a:p>
            <a:p>
              <a:pPr algn="ctr" eaLnBrk="1" hangingPunct="1">
                <a:spcBef>
                  <a:spcPct val="0"/>
                </a:spcBef>
                <a:buClrTx/>
                <a:buSzTx/>
                <a:buFontTx/>
                <a:buNone/>
                <a:defRPr/>
              </a:pPr>
              <a:r>
                <a:rPr lang="en-US" sz="1600" dirty="0">
                  <a:solidFill>
                    <a:srgbClr val="000000"/>
                  </a:solidFill>
                </a:rPr>
                <a:t>And Adaptation</a:t>
              </a:r>
            </a:p>
            <a:p>
              <a:pPr algn="ctr" eaLnBrk="1" hangingPunct="1">
                <a:spcBef>
                  <a:spcPct val="0"/>
                </a:spcBef>
                <a:buClrTx/>
                <a:buSzTx/>
                <a:buFontTx/>
                <a:buNone/>
                <a:defRPr/>
              </a:pPr>
              <a:r>
                <a:rPr lang="en-US" sz="1600" dirty="0">
                  <a:solidFill>
                    <a:srgbClr val="000000"/>
                  </a:solidFill>
                </a:rPr>
                <a:t>Mechanism</a:t>
              </a:r>
            </a:p>
          </p:txBody>
        </p:sp>
      </p:grpSp>
      <p:sp>
        <p:nvSpPr>
          <p:cNvPr id="103" name="Down Arrow 102"/>
          <p:cNvSpPr/>
          <p:nvPr/>
        </p:nvSpPr>
        <p:spPr bwMode="auto">
          <a:xfrm rot="7993785">
            <a:off x="6111082" y="1815306"/>
            <a:ext cx="533400" cy="935037"/>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0"/>
              </a:spcBef>
              <a:buClrTx/>
              <a:buSzTx/>
              <a:buFontTx/>
              <a:buNone/>
              <a:defRPr/>
            </a:pPr>
            <a:endParaRPr lang="en-US" sz="1800">
              <a:solidFill>
                <a:srgbClr val="FFFFFF"/>
              </a:solidFill>
            </a:endParaRPr>
          </a:p>
        </p:txBody>
      </p:sp>
      <p:grpSp>
        <p:nvGrpSpPr>
          <p:cNvPr id="14" name="Group 158"/>
          <p:cNvGrpSpPr/>
          <p:nvPr/>
        </p:nvGrpSpPr>
        <p:grpSpPr>
          <a:xfrm>
            <a:off x="4330516" y="2479675"/>
            <a:ext cx="3352984" cy="1143000"/>
            <a:chOff x="4330516" y="2479675"/>
            <a:chExt cx="3352984" cy="1143000"/>
          </a:xfrm>
        </p:grpSpPr>
        <p:grpSp>
          <p:nvGrpSpPr>
            <p:cNvPr id="15" name="Group 152"/>
            <p:cNvGrpSpPr>
              <a:grpSpLocks/>
            </p:cNvGrpSpPr>
            <p:nvPr/>
          </p:nvGrpSpPr>
          <p:grpSpPr bwMode="auto">
            <a:xfrm>
              <a:off x="4330516" y="2708083"/>
              <a:ext cx="1607420" cy="641652"/>
              <a:chOff x="4640896" y="1957864"/>
              <a:chExt cx="1607504" cy="641714"/>
            </a:xfrm>
          </p:grpSpPr>
          <p:cxnSp>
            <p:nvCxnSpPr>
              <p:cNvPr id="147" name="Straight Arrow Connector 146"/>
              <p:cNvCxnSpPr/>
              <p:nvPr/>
            </p:nvCxnSpPr>
            <p:spPr>
              <a:xfrm flipV="1">
                <a:off x="5942898" y="2286700"/>
                <a:ext cx="304816"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4641080" y="1958056"/>
                <a:ext cx="1378022" cy="641412"/>
              </a:xfrm>
              <a:prstGeom prst="rect">
                <a:avLst/>
              </a:prstGeom>
              <a:noFill/>
            </p:spPr>
            <p:txBody>
              <a:bodyPr wrap="none">
                <a:spAutoFit/>
              </a:bodyPr>
              <a:lstStyle/>
              <a:p>
                <a:pPr algn="r" eaLnBrk="1" hangingPunct="1">
                  <a:lnSpc>
                    <a:spcPct val="85000"/>
                  </a:lnSpc>
                  <a:spcBef>
                    <a:spcPct val="0"/>
                  </a:spcBef>
                  <a:buClrTx/>
                  <a:buSzTx/>
                  <a:buFontTx/>
                  <a:buNone/>
                  <a:defRPr/>
                </a:pPr>
                <a:r>
                  <a:rPr lang="en-US" sz="1400" dirty="0">
                    <a:solidFill>
                      <a:srgbClr val="000000"/>
                    </a:solidFill>
                    <a:latin typeface="Arial" charset="0"/>
                    <a:ea typeface="+mn-ea"/>
                  </a:rPr>
                  <a:t>Offline Models</a:t>
                </a:r>
              </a:p>
              <a:p>
                <a:pPr algn="r" eaLnBrk="1" hangingPunct="1">
                  <a:lnSpc>
                    <a:spcPct val="85000"/>
                  </a:lnSpc>
                  <a:spcBef>
                    <a:spcPct val="0"/>
                  </a:spcBef>
                  <a:buClrTx/>
                  <a:buSzTx/>
                  <a:buFontTx/>
                  <a:buNone/>
                  <a:defRPr/>
                </a:pPr>
                <a:r>
                  <a:rPr lang="en-US" sz="1400" dirty="0">
                    <a:solidFill>
                      <a:srgbClr val="000000"/>
                    </a:solidFill>
                    <a:latin typeface="Arial" charset="0"/>
                    <a:ea typeface="+mn-ea"/>
                  </a:rPr>
                  <a:t>and Behavioral</a:t>
                </a:r>
              </a:p>
              <a:p>
                <a:pPr algn="r" eaLnBrk="1" hangingPunct="1">
                  <a:lnSpc>
                    <a:spcPct val="85000"/>
                  </a:lnSpc>
                  <a:spcBef>
                    <a:spcPct val="0"/>
                  </a:spcBef>
                  <a:buClrTx/>
                  <a:buSzTx/>
                  <a:buFontTx/>
                  <a:buNone/>
                  <a:defRPr/>
                </a:pPr>
                <a:r>
                  <a:rPr lang="en-US" sz="1400" dirty="0">
                    <a:solidFill>
                      <a:srgbClr val="000000"/>
                    </a:solidFill>
                    <a:latin typeface="Arial" charset="0"/>
                    <a:ea typeface="+mn-ea"/>
                  </a:rPr>
                  <a:t>Parameters</a:t>
                </a:r>
              </a:p>
            </p:txBody>
          </p:sp>
        </p:grpSp>
        <p:sp>
          <p:nvSpPr>
            <p:cNvPr id="104" name="Rounded Rectangle 103"/>
            <p:cNvSpPr/>
            <p:nvPr/>
          </p:nvSpPr>
          <p:spPr bwMode="auto">
            <a:xfrm>
              <a:off x="5935663" y="2479675"/>
              <a:ext cx="1747837" cy="1143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0"/>
                </a:spcBef>
                <a:buClrTx/>
                <a:buSzTx/>
                <a:buFontTx/>
                <a:buNone/>
                <a:defRPr/>
              </a:pPr>
              <a:r>
                <a:rPr lang="en-US" sz="1600" dirty="0">
                  <a:solidFill>
                    <a:srgbClr val="000000"/>
                  </a:solidFill>
                </a:rPr>
                <a:t>Online</a:t>
              </a:r>
            </a:p>
            <a:p>
              <a:pPr algn="ctr" eaLnBrk="1" hangingPunct="1">
                <a:lnSpc>
                  <a:spcPct val="85000"/>
                </a:lnSpc>
                <a:spcBef>
                  <a:spcPct val="0"/>
                </a:spcBef>
                <a:buClrTx/>
                <a:buSzTx/>
                <a:buFontTx/>
                <a:buNone/>
                <a:defRPr/>
              </a:pPr>
              <a:r>
                <a:rPr lang="en-US" sz="1600" dirty="0">
                  <a:solidFill>
                    <a:srgbClr val="000000"/>
                  </a:solidFill>
                </a:rPr>
                <a:t>Performance</a:t>
              </a:r>
            </a:p>
            <a:p>
              <a:pPr algn="ctr" eaLnBrk="1" hangingPunct="1">
                <a:lnSpc>
                  <a:spcPct val="85000"/>
                </a:lnSpc>
                <a:spcBef>
                  <a:spcPct val="0"/>
                </a:spcBef>
                <a:buClrTx/>
                <a:buSzTx/>
                <a:buFontTx/>
                <a:buNone/>
                <a:defRPr/>
              </a:pPr>
              <a:r>
                <a:rPr lang="en-US" sz="1600" dirty="0">
                  <a:solidFill>
                    <a:srgbClr val="000000"/>
                  </a:solidFill>
                </a:rPr>
                <a:t>Monitoring, </a:t>
              </a:r>
              <a:br>
                <a:rPr lang="en-US" sz="1600" dirty="0">
                  <a:solidFill>
                    <a:srgbClr val="000000"/>
                  </a:solidFill>
                </a:rPr>
              </a:br>
              <a:r>
                <a:rPr lang="en-US" sz="1600" dirty="0">
                  <a:solidFill>
                    <a:srgbClr val="000000"/>
                  </a:solidFill>
                </a:rPr>
                <a:t>Model Building,</a:t>
              </a:r>
            </a:p>
            <a:p>
              <a:pPr algn="ctr" eaLnBrk="1" hangingPunct="1">
                <a:lnSpc>
                  <a:spcPct val="85000"/>
                </a:lnSpc>
                <a:spcBef>
                  <a:spcPct val="0"/>
                </a:spcBef>
                <a:buClrTx/>
                <a:buSzTx/>
                <a:buFontTx/>
                <a:buNone/>
                <a:defRPr/>
              </a:pPr>
              <a:r>
                <a:rPr lang="en-US" sz="1600" dirty="0">
                  <a:solidFill>
                    <a:srgbClr val="000000"/>
                  </a:solidFill>
                </a:rPr>
                <a:t>and Prediction</a:t>
              </a:r>
            </a:p>
          </p:txBody>
        </p:sp>
      </p:grpSp>
      <p:sp>
        <p:nvSpPr>
          <p:cNvPr id="130" name="Down Arrow 129"/>
          <p:cNvSpPr/>
          <p:nvPr/>
        </p:nvSpPr>
        <p:spPr bwMode="auto">
          <a:xfrm flipV="1">
            <a:off x="6889750" y="3581400"/>
            <a:ext cx="488950" cy="2667000"/>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0"/>
              </a:spcBef>
              <a:buClrTx/>
              <a:buSzTx/>
              <a:buFontTx/>
              <a:buNone/>
              <a:defRPr/>
            </a:pPr>
            <a:endParaRPr lang="en-US" sz="1800">
              <a:solidFill>
                <a:srgbClr val="FFFFFF"/>
              </a:solidFill>
            </a:endParaRPr>
          </a:p>
        </p:txBody>
      </p:sp>
      <p:sp>
        <p:nvSpPr>
          <p:cNvPr id="131" name="Rectangle 23"/>
          <p:cNvSpPr>
            <a:spLocks noChangeArrowheads="1"/>
          </p:cNvSpPr>
          <p:nvPr/>
        </p:nvSpPr>
        <p:spPr bwMode="auto">
          <a:xfrm>
            <a:off x="6616700" y="5995987"/>
            <a:ext cx="1389063" cy="538163"/>
          </a:xfrm>
          <a:prstGeom prst="rect">
            <a:avLst/>
          </a:prstGeom>
          <a:solidFill>
            <a:srgbClr val="00B0F0"/>
          </a:solidFill>
          <a:ln w="28575">
            <a:solidFill>
              <a:schemeClr val="tx1"/>
            </a:solidFill>
            <a:miter lim="800000"/>
            <a:headEnd/>
            <a:tailEnd/>
          </a:ln>
          <a:effectLst/>
        </p:spPr>
        <p:txBody>
          <a:bodyPr wrap="none" anchor="ctr"/>
          <a:lstStyle/>
          <a:p>
            <a:pPr algn="ctr" eaLnBrk="1" hangingPunct="1">
              <a:lnSpc>
                <a:spcPct val="85000"/>
              </a:lnSpc>
              <a:spcBef>
                <a:spcPct val="0"/>
              </a:spcBef>
              <a:buClrTx/>
              <a:buSzTx/>
              <a:buFontTx/>
              <a:buNone/>
              <a:defRPr/>
            </a:pPr>
            <a:r>
              <a:rPr lang="en-US" sz="1800" dirty="0">
                <a:solidFill>
                  <a:srgbClr val="000000"/>
                </a:solidFill>
                <a:latin typeface="Arial" charset="0"/>
                <a:ea typeface="+mn-ea"/>
              </a:rPr>
              <a:t>Performance</a:t>
            </a:r>
          </a:p>
          <a:p>
            <a:pPr algn="ctr" eaLnBrk="1" hangingPunct="1">
              <a:lnSpc>
                <a:spcPct val="85000"/>
              </a:lnSpc>
              <a:spcBef>
                <a:spcPct val="0"/>
              </a:spcBef>
              <a:buClrTx/>
              <a:buSzTx/>
              <a:buFontTx/>
              <a:buNone/>
              <a:defRPr/>
            </a:pPr>
            <a:r>
              <a:rPr lang="en-US" sz="1800" dirty="0">
                <a:solidFill>
                  <a:srgbClr val="000000"/>
                </a:solidFill>
                <a:latin typeface="Arial" charset="0"/>
                <a:ea typeface="+mn-ea"/>
              </a:rPr>
              <a:t>Counters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up)">
                                      <p:cBhvr>
                                        <p:cTn id="17" dur="500"/>
                                        <p:tgtEl>
                                          <p:spTgt spid="83"/>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wipe(down)">
                                      <p:cBhvr>
                                        <p:cTn id="29" dur="500"/>
                                        <p:tgtEl>
                                          <p:spTgt spid="130"/>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03"/>
                                        </p:tgtEl>
                                        <p:attrNameLst>
                                          <p:attrName>style.visibility</p:attrName>
                                        </p:attrNameLst>
                                      </p:cBhvr>
                                      <p:to>
                                        <p:strVal val="visible"/>
                                      </p:to>
                                    </p:set>
                                    <p:animEffect transition="in" filter="wipe(down)">
                                      <p:cBhvr>
                                        <p:cTn id="39" dur="500"/>
                                        <p:tgtEl>
                                          <p:spTgt spid="103"/>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up)">
                                      <p:cBhvr>
                                        <p:cTn id="46" dur="500"/>
                                        <p:tgtEl>
                                          <p:spTgt spid="101"/>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ox(out)">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101" grpId="0" animBg="1"/>
      <p:bldP spid="103" grpId="0" animBg="1"/>
      <p:bldP spid="13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04100" cy="746125"/>
          </a:xfrm>
        </p:spPr>
        <p:txBody>
          <a:bodyPr>
            <a:normAutofit fontScale="90000"/>
          </a:bodyPr>
          <a:lstStyle/>
          <a:p>
            <a:r>
              <a:rPr lang="en-US" smtClean="0"/>
              <a:t>Guaranteed Resources</a:t>
            </a:r>
            <a:endParaRPr lang="en-US" dirty="0"/>
          </a:p>
        </p:txBody>
      </p:sp>
      <p:sp>
        <p:nvSpPr>
          <p:cNvPr id="3" name="Content Placeholder 2"/>
          <p:cNvSpPr>
            <a:spLocks noGrp="1"/>
          </p:cNvSpPr>
          <p:nvPr>
            <p:ph idx="1"/>
          </p:nvPr>
        </p:nvSpPr>
        <p:spPr>
          <a:xfrm>
            <a:off x="76200" y="990600"/>
            <a:ext cx="8991600" cy="5791200"/>
          </a:xfrm>
        </p:spPr>
        <p:txBody>
          <a:bodyPr>
            <a:normAutofit fontScale="70000" lnSpcReduction="20000"/>
          </a:bodyPr>
          <a:lstStyle/>
          <a:p>
            <a:r>
              <a:rPr lang="en-US" dirty="0" smtClean="0"/>
              <a:t>What resource guarantees?</a:t>
            </a:r>
          </a:p>
          <a:p>
            <a:pPr lvl="1"/>
            <a:r>
              <a:rPr lang="en-US" dirty="0" smtClean="0"/>
              <a:t>Number of processors/fraction of processor time</a:t>
            </a:r>
          </a:p>
          <a:p>
            <a:pPr lvl="1"/>
            <a:r>
              <a:rPr lang="en-US" dirty="0" smtClean="0"/>
              <a:t>Memory BW, Cache, Network BW (needs HW)</a:t>
            </a:r>
          </a:p>
          <a:p>
            <a:pPr lvl="1"/>
            <a:r>
              <a:rPr lang="en-US" dirty="0" smtClean="0"/>
              <a:t>Access to accelerator resources (GPU, Crypto, etc)</a:t>
            </a:r>
          </a:p>
          <a:p>
            <a:pPr lvl="1"/>
            <a:r>
              <a:rPr lang="en-US" dirty="0" err="1" smtClean="0"/>
              <a:t>QoS</a:t>
            </a:r>
            <a:r>
              <a:rPr lang="en-US" dirty="0" smtClean="0"/>
              <a:t> to services (Shared Lib, </a:t>
            </a:r>
            <a:r>
              <a:rPr lang="en-US" dirty="0" err="1" smtClean="0"/>
              <a:t>FileSystem</a:t>
            </a:r>
            <a:r>
              <a:rPr lang="en-US" dirty="0" smtClean="0"/>
              <a:t>, DB server, Cloud Services)</a:t>
            </a:r>
          </a:p>
          <a:p>
            <a:r>
              <a:rPr lang="en-US" dirty="0" smtClean="0"/>
              <a:t>What might we put into our Service Level Agreements (SLAs)?</a:t>
            </a:r>
          </a:p>
          <a:p>
            <a:pPr lvl="1"/>
            <a:r>
              <a:rPr lang="en-US" dirty="0" smtClean="0"/>
              <a:t>Can we use Internet services as a model?</a:t>
            </a:r>
          </a:p>
          <a:p>
            <a:pPr lvl="1"/>
            <a:r>
              <a:rPr lang="en-US" dirty="0" smtClean="0"/>
              <a:t>Examples:</a:t>
            </a:r>
          </a:p>
          <a:p>
            <a:pPr lvl="2"/>
            <a:r>
              <a:rPr lang="en-US" dirty="0" smtClean="0"/>
              <a:t>Guarantees of BW (say data committed to Cloud Storage)</a:t>
            </a:r>
          </a:p>
          <a:p>
            <a:pPr lvl="2"/>
            <a:r>
              <a:rPr lang="en-US" dirty="0" smtClean="0"/>
              <a:t>Guarantees of Requests/Unit time (DB service)</a:t>
            </a:r>
          </a:p>
          <a:p>
            <a:pPr lvl="2"/>
            <a:r>
              <a:rPr lang="en-US" dirty="0" smtClean="0"/>
              <a:t>Guarantees of Latency to Response (Deadline scheduling)</a:t>
            </a:r>
          </a:p>
          <a:p>
            <a:pPr lvl="1"/>
            <a:r>
              <a:rPr lang="en-US" dirty="0" smtClean="0"/>
              <a:t>What level of guarantee?</a:t>
            </a:r>
          </a:p>
          <a:p>
            <a:pPr lvl="2"/>
            <a:r>
              <a:rPr lang="en-US" dirty="0" smtClean="0"/>
              <a:t>Hard Guarantee?  (Hard to do)</a:t>
            </a:r>
          </a:p>
          <a:p>
            <a:pPr lvl="2"/>
            <a:r>
              <a:rPr lang="en-US" dirty="0" smtClean="0"/>
              <a:t>Soft Guarantee? (Better than existing systems)</a:t>
            </a:r>
          </a:p>
          <a:p>
            <a:pPr lvl="3"/>
            <a:r>
              <a:rPr lang="en-US" dirty="0" smtClean="0"/>
              <a:t>With high confidence (specified), Maximum deviation, etc.</a:t>
            </a:r>
          </a:p>
          <a:p>
            <a:r>
              <a:rPr lang="en-US" dirty="0" smtClean="0"/>
              <a:t>Impedance-mismatch problem</a:t>
            </a:r>
          </a:p>
          <a:p>
            <a:pPr lvl="1"/>
            <a:r>
              <a:rPr lang="en-US" dirty="0" smtClean="0"/>
              <a:t>The SLA guarantees properties that programmer/user wants</a:t>
            </a:r>
          </a:p>
          <a:p>
            <a:pPr lvl="1"/>
            <a:r>
              <a:rPr lang="en-US" dirty="0" smtClean="0"/>
              <a:t>The </a:t>
            </a:r>
            <a:r>
              <a:rPr lang="en-US" i="1" dirty="0" smtClean="0"/>
              <a:t>resources </a:t>
            </a:r>
            <a:r>
              <a:rPr lang="en-US" dirty="0" smtClean="0"/>
              <a:t>required to satisfy SLA are not things that programmer/user really understands</a:t>
            </a:r>
          </a:p>
          <a:p>
            <a:pPr lvl="1"/>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Microsoft/UPCRC</a:t>
            </a:r>
            <a:endParaRPr lang="en-US"/>
          </a:p>
        </p:txBody>
      </p:sp>
      <p:sp>
        <p:nvSpPr>
          <p:cNvPr id="5" name="Slide Number Placeholder 4"/>
          <p:cNvSpPr>
            <a:spLocks noGrp="1"/>
          </p:cNvSpPr>
          <p:nvPr>
            <p:ph type="sldNum" sz="quarter" idx="11"/>
          </p:nvPr>
        </p:nvSpPr>
        <p:spPr/>
        <p:txBody>
          <a:bodyPr/>
          <a:lstStyle/>
          <a:p>
            <a:pPr>
              <a:defRPr/>
            </a:pPr>
            <a:r>
              <a:rPr lang="en-US" smtClean="0"/>
              <a:t>Tessellation: </a:t>
            </a:r>
            <a:fld id="{F8B3E8B5-2901-444C-907F-2EE22B91DC4B}" type="slidenum">
              <a:rPr lang="en-US" smtClean="0"/>
              <a:pPr>
                <a:defRPr/>
              </a:pPr>
              <a:t>27</a:t>
            </a:fld>
            <a:endParaRPr lang="en-US"/>
          </a:p>
        </p:txBody>
      </p:sp>
      <p:sp>
        <p:nvSpPr>
          <p:cNvPr id="6" name="Date Placeholder 5"/>
          <p:cNvSpPr>
            <a:spLocks noGrp="1"/>
          </p:cNvSpPr>
          <p:nvPr>
            <p:ph type="dt" sz="half" idx="12"/>
          </p:nvPr>
        </p:nvSpPr>
        <p:spPr/>
        <p:txBody>
          <a:bodyPr/>
          <a:lstStyle/>
          <a:p>
            <a:pPr>
              <a:defRPr/>
            </a:pPr>
            <a:r>
              <a:rPr lang="en-US" smtClean="0"/>
              <a:t>August 13th, 2010</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anim calcmode="lin" valueType="num">
                                      <p:cBhvr additive="base">
                                        <p:cTn id="79" dur="500" fill="hold"/>
                                        <p:tgtEl>
                                          <p:spTgt spid="3">
                                            <p:txEl>
                                              <p:pRg st="17" end="17"/>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3">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404100" cy="746125"/>
          </a:xfrm>
        </p:spPr>
        <p:txBody>
          <a:bodyPr>
            <a:normAutofit fontScale="90000"/>
          </a:bodyPr>
          <a:lstStyle/>
          <a:p>
            <a:r>
              <a:rPr lang="en-US" dirty="0" smtClean="0"/>
              <a:t>Modeling and Adaptation Policies</a:t>
            </a:r>
            <a:endParaRPr lang="en-US" dirty="0"/>
          </a:p>
        </p:txBody>
      </p:sp>
      <p:sp>
        <p:nvSpPr>
          <p:cNvPr id="3" name="Content Placeholder 2"/>
          <p:cNvSpPr>
            <a:spLocks noGrp="1"/>
          </p:cNvSpPr>
          <p:nvPr>
            <p:ph idx="1"/>
          </p:nvPr>
        </p:nvSpPr>
        <p:spPr>
          <a:xfrm>
            <a:off x="50800" y="3449196"/>
            <a:ext cx="9093200" cy="3276600"/>
          </a:xfrm>
        </p:spPr>
        <p:txBody>
          <a:bodyPr>
            <a:normAutofit fontScale="62500" lnSpcReduction="20000"/>
          </a:bodyPr>
          <a:lstStyle/>
          <a:p>
            <a:r>
              <a:rPr lang="en-US" dirty="0" smtClean="0"/>
              <a:t>Adaptation</a:t>
            </a:r>
          </a:p>
          <a:p>
            <a:pPr lvl="1"/>
            <a:r>
              <a:rPr lang="en-US" dirty="0" smtClean="0"/>
              <a:t>Convex optimization </a:t>
            </a:r>
          </a:p>
          <a:p>
            <a:pPr lvl="2"/>
            <a:r>
              <a:rPr lang="en-US" dirty="0" smtClean="0"/>
              <a:t>Relative importance of different Cells expressed via scaling functions (“Urgency”)</a:t>
            </a:r>
          </a:p>
          <a:p>
            <a:pPr lvl="1"/>
            <a:r>
              <a:rPr lang="en-US" dirty="0" smtClean="0"/>
              <a:t>Walk through Configuration space </a:t>
            </a:r>
          </a:p>
          <a:p>
            <a:pPr lvl="2"/>
            <a:r>
              <a:rPr lang="en-US" dirty="0" smtClean="0"/>
              <a:t>Meet minimum </a:t>
            </a:r>
            <a:r>
              <a:rPr lang="en-US" dirty="0" err="1" smtClean="0"/>
              <a:t>QoS</a:t>
            </a:r>
            <a:r>
              <a:rPr lang="en-US" dirty="0" smtClean="0"/>
              <a:t> properties first, enhancement with excess resources</a:t>
            </a:r>
          </a:p>
          <a:p>
            <a:r>
              <a:rPr lang="en-US" dirty="0" smtClean="0"/>
              <a:t>User-Level Policies</a:t>
            </a:r>
          </a:p>
          <a:p>
            <a:pPr lvl="1"/>
            <a:r>
              <a:rPr lang="en-US" dirty="0" smtClean="0"/>
              <a:t>Declarative language for describing application preferences and adaptive desires</a:t>
            </a:r>
          </a:p>
          <a:p>
            <a:r>
              <a:rPr lang="en-US" dirty="0" smtClean="0"/>
              <a:t>Modeling of Applications</a:t>
            </a:r>
          </a:p>
          <a:p>
            <a:pPr lvl="1"/>
            <a:r>
              <a:rPr lang="en-US" dirty="0" smtClean="0"/>
              <a:t>Static Profiling: may be useful with Cell guarantees</a:t>
            </a:r>
          </a:p>
          <a:p>
            <a:pPr lvl="1"/>
            <a:r>
              <a:rPr lang="en-US" dirty="0" smtClean="0"/>
              <a:t>Multi-variable model building </a:t>
            </a:r>
          </a:p>
          <a:p>
            <a:pPr lvl="2"/>
            <a:r>
              <a:rPr lang="en-US" dirty="0" smtClean="0"/>
              <a:t>Get performance as function of resources</a:t>
            </a:r>
          </a:p>
          <a:p>
            <a:pPr lvl="2"/>
            <a:r>
              <a:rPr lang="en-US" dirty="0" smtClean="0"/>
              <a:t>Or – tangent plane of performance as function of resources</a:t>
            </a:r>
          </a:p>
          <a:p>
            <a:pPr lvl="2"/>
            <a:endParaRPr lang="en-US" dirty="0" smtClean="0"/>
          </a:p>
          <a:p>
            <a:endParaRPr lang="en-US" dirty="0" smtClean="0"/>
          </a:p>
          <a:p>
            <a:endParaRPr lang="en-US" dirty="0" smtClean="0"/>
          </a:p>
          <a:p>
            <a:pPr lvl="1"/>
            <a:endParaRPr lang="en-US" dirty="0" smtClean="0"/>
          </a:p>
        </p:txBody>
      </p:sp>
      <p:sp>
        <p:nvSpPr>
          <p:cNvPr id="4" name="Footer Placeholder 3"/>
          <p:cNvSpPr>
            <a:spLocks noGrp="1"/>
          </p:cNvSpPr>
          <p:nvPr>
            <p:ph type="ftr" sz="quarter" idx="10"/>
          </p:nvPr>
        </p:nvSpPr>
        <p:spPr/>
        <p:txBody>
          <a:bodyPr/>
          <a:lstStyle/>
          <a:p>
            <a:pPr>
              <a:defRPr/>
            </a:pPr>
            <a:r>
              <a:rPr lang="en-US" smtClean="0"/>
              <a:t>Microsoft/UPCRC</a:t>
            </a:r>
            <a:endParaRPr lang="en-US"/>
          </a:p>
        </p:txBody>
      </p:sp>
      <p:sp>
        <p:nvSpPr>
          <p:cNvPr id="5" name="Slide Number Placeholder 4"/>
          <p:cNvSpPr>
            <a:spLocks noGrp="1"/>
          </p:cNvSpPr>
          <p:nvPr>
            <p:ph type="sldNum" sz="quarter" idx="11"/>
          </p:nvPr>
        </p:nvSpPr>
        <p:spPr/>
        <p:txBody>
          <a:bodyPr/>
          <a:lstStyle/>
          <a:p>
            <a:pPr>
              <a:defRPr/>
            </a:pPr>
            <a:r>
              <a:rPr lang="en-US" smtClean="0"/>
              <a:t>Tessellation: </a:t>
            </a:r>
            <a:fld id="{F8B3E8B5-2901-444C-907F-2EE22B91DC4B}" type="slidenum">
              <a:rPr lang="en-US" smtClean="0"/>
              <a:pPr>
                <a:defRPr/>
              </a:pPr>
              <a:t>28</a:t>
            </a:fld>
            <a:endParaRPr lang="en-US"/>
          </a:p>
        </p:txBody>
      </p:sp>
      <p:sp>
        <p:nvSpPr>
          <p:cNvPr id="6" name="Date Placeholder 5"/>
          <p:cNvSpPr>
            <a:spLocks noGrp="1"/>
          </p:cNvSpPr>
          <p:nvPr>
            <p:ph type="dt" sz="half" idx="12"/>
          </p:nvPr>
        </p:nvSpPr>
        <p:spPr/>
        <p:txBody>
          <a:bodyPr/>
          <a:lstStyle/>
          <a:p>
            <a:pPr>
              <a:defRPr/>
            </a:pPr>
            <a:r>
              <a:rPr lang="en-US" smtClean="0"/>
              <a:t>April 29th, 2010</a:t>
            </a:r>
            <a:endParaRPr lang="en-US"/>
          </a:p>
        </p:txBody>
      </p:sp>
      <p:pic>
        <p:nvPicPr>
          <p:cNvPr id="8" name="Picture 2"/>
          <p:cNvPicPr>
            <a:picLocks noChangeAspect="1" noChangeArrowheads="1"/>
          </p:cNvPicPr>
          <p:nvPr/>
        </p:nvPicPr>
        <p:blipFill>
          <a:blip r:embed="rId3"/>
          <a:srcRect/>
          <a:stretch>
            <a:fillRect/>
          </a:stretch>
        </p:blipFill>
        <p:spPr bwMode="auto">
          <a:xfrm>
            <a:off x="167759" y="1181100"/>
            <a:ext cx="3048000" cy="2324100"/>
          </a:xfrm>
          <a:prstGeom prst="rect">
            <a:avLst/>
          </a:prstGeom>
          <a:noFill/>
          <a:ln w="9525">
            <a:noFill/>
            <a:miter lim="800000"/>
            <a:headEnd/>
            <a:tailEnd/>
          </a:ln>
        </p:spPr>
      </p:pic>
      <p:grpSp>
        <p:nvGrpSpPr>
          <p:cNvPr id="7" name="Group 145"/>
          <p:cNvGrpSpPr/>
          <p:nvPr/>
        </p:nvGrpSpPr>
        <p:grpSpPr>
          <a:xfrm>
            <a:off x="3352800" y="762000"/>
            <a:ext cx="5791200" cy="3048000"/>
            <a:chOff x="3352800" y="762000"/>
            <a:chExt cx="5791200" cy="3048000"/>
          </a:xfrm>
        </p:grpSpPr>
        <p:cxnSp>
          <p:nvCxnSpPr>
            <p:cNvPr id="10" name="Straight Connector 9"/>
            <p:cNvCxnSpPr/>
            <p:nvPr/>
          </p:nvCxnSpPr>
          <p:spPr>
            <a:xfrm rot="5400000">
              <a:off x="1905000" y="2362200"/>
              <a:ext cx="2895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Picture 4"/>
            <p:cNvPicPr>
              <a:picLocks noChangeAspect="1" noChangeArrowheads="1"/>
            </p:cNvPicPr>
            <p:nvPr/>
          </p:nvPicPr>
          <p:blipFill>
            <a:blip r:embed="rId4"/>
            <a:srcRect r="2638" b="13733"/>
            <a:stretch>
              <a:fillRect/>
            </a:stretch>
          </p:blipFill>
          <p:spPr bwMode="auto">
            <a:xfrm>
              <a:off x="3518950" y="762000"/>
              <a:ext cx="5625050" cy="3048000"/>
            </a:xfrm>
            <a:prstGeom prst="rect">
              <a:avLst/>
            </a:prstGeom>
            <a:noFill/>
            <a:ln w="9525">
              <a:noFill/>
              <a:miter lim="800000"/>
              <a:headEnd/>
              <a:tailEnd/>
            </a:ln>
            <a:effec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 calcmode="lin" valueType="num">
                                      <p:cBhvr additive="base">
                                        <p:cTn id="65"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945437" cy="746125"/>
          </a:xfrm>
        </p:spPr>
        <p:txBody>
          <a:bodyPr>
            <a:normAutofit fontScale="90000"/>
          </a:bodyPr>
          <a:lstStyle/>
          <a:p>
            <a:r>
              <a:rPr lang="en-US" smtClean="0"/>
              <a:t>Policies “User” might want to express</a:t>
            </a:r>
            <a:endParaRPr lang="en-US" dirty="0"/>
          </a:p>
        </p:txBody>
      </p:sp>
      <p:sp>
        <p:nvSpPr>
          <p:cNvPr id="3" name="Vertical Text Placeholder 2"/>
          <p:cNvSpPr>
            <a:spLocks noGrp="1"/>
          </p:cNvSpPr>
          <p:nvPr>
            <p:ph type="body" orient="vert" idx="1"/>
          </p:nvPr>
        </p:nvSpPr>
        <p:spPr>
          <a:xfrm>
            <a:off x="215900" y="1066800"/>
            <a:ext cx="8712200" cy="5791200"/>
          </a:xfrm>
        </p:spPr>
        <p:txBody>
          <a:bodyPr vert="horz">
            <a:normAutofit fontScale="70000" lnSpcReduction="20000"/>
          </a:bodyPr>
          <a:lstStyle/>
          <a:p>
            <a:r>
              <a:rPr lang="en-US" dirty="0" smtClean="0"/>
              <a:t>Need progress X on measurement Y</a:t>
            </a:r>
          </a:p>
          <a:p>
            <a:pPr lvl="1"/>
            <a:r>
              <a:rPr lang="en-US" dirty="0" smtClean="0"/>
              <a:t>i.e. need 5 frames/second (where frame rate measured by application)</a:t>
            </a:r>
          </a:p>
          <a:p>
            <a:r>
              <a:rPr lang="en-US" dirty="0" smtClean="0"/>
              <a:t>When Battery below 20%, slow usage of everything but application Z</a:t>
            </a:r>
          </a:p>
          <a:p>
            <a:pPr lvl="1"/>
            <a:r>
              <a:rPr lang="en-US" dirty="0" smtClean="0"/>
              <a:t>i.e. below 20%, only voice calls work normally</a:t>
            </a:r>
          </a:p>
          <a:p>
            <a:r>
              <a:rPr lang="en-US" dirty="0" smtClean="0"/>
              <a:t>When in location X, give higher priority to Y over Z</a:t>
            </a:r>
          </a:p>
          <a:p>
            <a:pPr lvl="1"/>
            <a:r>
              <a:rPr lang="en-US" dirty="0" smtClean="0"/>
              <a:t>i.e. when in car, higher priority to GPS than web browser</a:t>
            </a:r>
          </a:p>
          <a:p>
            <a:r>
              <a:rPr lang="en-US" dirty="0" smtClean="0"/>
              <a:t>Tradeoffs between types of apps:</a:t>
            </a:r>
          </a:p>
          <a:p>
            <a:pPr lvl="1"/>
            <a:r>
              <a:rPr lang="en-US" dirty="0" smtClean="0"/>
              <a:t>Video quality more important than email poll rate</a:t>
            </a:r>
          </a:p>
          <a:p>
            <a:pPr lvl="1"/>
            <a:r>
              <a:rPr lang="en-US" dirty="0" smtClean="0"/>
              <a:t>Should always be able to make 911 calls</a:t>
            </a:r>
          </a:p>
          <a:p>
            <a:pPr lvl="1"/>
            <a:r>
              <a:rPr lang="en-US" dirty="0" smtClean="0"/>
              <a:t>Whatever happens, I want my battery to last until midnight</a:t>
            </a:r>
          </a:p>
          <a:p>
            <a:r>
              <a:rPr lang="en-US" dirty="0" smtClean="0"/>
              <a:t>Profile managers for new Android phones very interesting</a:t>
            </a:r>
          </a:p>
          <a:p>
            <a:pPr lvl="1"/>
            <a:r>
              <a:rPr lang="en-US" dirty="0" smtClean="0"/>
              <a:t>Allow user-visible properties (ringtones, screen brightness, volume, even whole apps) to be set based on situations</a:t>
            </a:r>
          </a:p>
          <a:p>
            <a:pPr lvl="1"/>
            <a:r>
              <a:rPr lang="en-US" dirty="0" smtClean="0"/>
              <a:t>Possible situational information: </a:t>
            </a:r>
          </a:p>
          <a:p>
            <a:pPr lvl="2"/>
            <a:r>
              <a:rPr lang="en-US" dirty="0" smtClean="0"/>
              <a:t>GPS location, battery power, docked/not docked, time, user profile selection, …</a:t>
            </a:r>
          </a:p>
        </p:txBody>
      </p:sp>
      <p:sp>
        <p:nvSpPr>
          <p:cNvPr id="4" name="Footer Placeholder 3"/>
          <p:cNvSpPr>
            <a:spLocks noGrp="1"/>
          </p:cNvSpPr>
          <p:nvPr>
            <p:ph type="ftr" sz="quarter" idx="10"/>
          </p:nvPr>
        </p:nvSpPr>
        <p:spPr/>
        <p:txBody>
          <a:bodyPr/>
          <a:lstStyle/>
          <a:p>
            <a:pPr>
              <a:defRPr/>
            </a:pPr>
            <a:r>
              <a:rPr lang="en-US" smtClean="0"/>
              <a:t>Microsoft/UPCRC</a:t>
            </a:r>
            <a:endParaRPr lang="en-US"/>
          </a:p>
        </p:txBody>
      </p:sp>
      <p:sp>
        <p:nvSpPr>
          <p:cNvPr id="5" name="Slide Number Placeholder 4"/>
          <p:cNvSpPr>
            <a:spLocks noGrp="1"/>
          </p:cNvSpPr>
          <p:nvPr>
            <p:ph type="sldNum" sz="quarter" idx="11"/>
          </p:nvPr>
        </p:nvSpPr>
        <p:spPr/>
        <p:txBody>
          <a:bodyPr/>
          <a:lstStyle/>
          <a:p>
            <a:pPr>
              <a:defRPr/>
            </a:pPr>
            <a:r>
              <a:rPr lang="en-US" smtClean="0"/>
              <a:t>Tessellation: </a:t>
            </a:r>
            <a:fld id="{8BA5DC6D-9AE9-49E1-9C54-EC87CC3DE31D}" type="slidenum">
              <a:rPr lang="en-US" smtClean="0"/>
              <a:pPr>
                <a:defRPr/>
              </a:pPr>
              <a:t>29</a:t>
            </a:fld>
            <a:endParaRPr lang="en-US"/>
          </a:p>
        </p:txBody>
      </p:sp>
      <p:sp>
        <p:nvSpPr>
          <p:cNvPr id="6" name="Date Placeholder 5"/>
          <p:cNvSpPr>
            <a:spLocks noGrp="1"/>
          </p:cNvSpPr>
          <p:nvPr>
            <p:ph type="dt" sz="half" idx="12"/>
          </p:nvPr>
        </p:nvSpPr>
        <p:spPr/>
        <p:txBody>
          <a:bodyPr/>
          <a:lstStyle/>
          <a:p>
            <a:pPr>
              <a:defRPr/>
            </a:pPr>
            <a:r>
              <a:rPr lang="en-US" smtClean="0"/>
              <a:t>August 13th, 2010</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p:cNvSpPr>
            <a:spLocks noGrp="1"/>
          </p:cNvSpPr>
          <p:nvPr>
            <p:ph type="ftr" sz="quarter" idx="10"/>
          </p:nvPr>
        </p:nvSpPr>
        <p:spPr>
          <a:noFill/>
        </p:spPr>
        <p:txBody>
          <a:bodyPr/>
          <a:lstStyle/>
          <a:p>
            <a:r>
              <a:rPr lang="en-US" altLang="zh-CN"/>
              <a:t>Tessellation OS</a:t>
            </a:r>
          </a:p>
        </p:txBody>
      </p:sp>
      <p:sp>
        <p:nvSpPr>
          <p:cNvPr id="8195" name="灯片编号占位符 4"/>
          <p:cNvSpPr>
            <a:spLocks noGrp="1"/>
          </p:cNvSpPr>
          <p:nvPr>
            <p:ph type="sldNum" sz="quarter" idx="11"/>
          </p:nvPr>
        </p:nvSpPr>
        <p:spPr>
          <a:noFill/>
        </p:spPr>
        <p:txBody>
          <a:bodyPr/>
          <a:lstStyle/>
          <a:p>
            <a:r>
              <a:rPr lang="en-US" altLang="zh-CN"/>
              <a:t>Tessellation: </a:t>
            </a:r>
            <a:fld id="{AA4AD5F1-599B-41A1-9236-1313EDEEF737}" type="slidenum">
              <a:rPr lang="en-US" altLang="zh-CN"/>
              <a:pPr/>
              <a:t>3</a:t>
            </a:fld>
            <a:endParaRPr lang="en-US" altLang="zh-CN"/>
          </a:p>
        </p:txBody>
      </p:sp>
      <p:sp>
        <p:nvSpPr>
          <p:cNvPr id="8196" name="日期占位符 5"/>
          <p:cNvSpPr>
            <a:spLocks noGrp="1"/>
          </p:cNvSpPr>
          <p:nvPr>
            <p:ph type="dt" sz="quarter" idx="12"/>
          </p:nvPr>
        </p:nvSpPr>
        <p:spPr>
          <a:noFill/>
        </p:spPr>
        <p:txBody>
          <a:bodyPr/>
          <a:lstStyle/>
          <a:p>
            <a:r>
              <a:rPr lang="en-US" altLang="zh-CN"/>
              <a:t>November 12th, 2009</a:t>
            </a:r>
          </a:p>
        </p:txBody>
      </p:sp>
      <p:sp>
        <p:nvSpPr>
          <p:cNvPr id="8197" name="Rectangle 2"/>
          <p:cNvSpPr>
            <a:spLocks noGrp="1" noChangeArrowheads="1"/>
          </p:cNvSpPr>
          <p:nvPr>
            <p:ph type="title"/>
          </p:nvPr>
        </p:nvSpPr>
        <p:spPr>
          <a:xfrm>
            <a:off x="687388" y="414338"/>
            <a:ext cx="8193087" cy="584200"/>
          </a:xfrm>
        </p:spPr>
        <p:txBody>
          <a:bodyPr>
            <a:normAutofit fontScale="90000"/>
          </a:bodyPr>
          <a:lstStyle/>
          <a:p>
            <a:pPr>
              <a:lnSpc>
                <a:spcPct val="85000"/>
              </a:lnSpc>
            </a:pPr>
            <a:r>
              <a:rPr lang="en-US" altLang="zh-CN" smtClean="0">
                <a:ea typeface="ＭＳ Ｐゴシック" pitchFamily="34" charset="-128"/>
              </a:rPr>
              <a:t>ManyCore Chips: The future is here</a:t>
            </a:r>
          </a:p>
        </p:txBody>
      </p:sp>
      <p:sp>
        <p:nvSpPr>
          <p:cNvPr id="8198" name="Rectangle 3"/>
          <p:cNvSpPr>
            <a:spLocks noGrp="1" noChangeArrowheads="1"/>
          </p:cNvSpPr>
          <p:nvPr>
            <p:ph type="body" idx="1"/>
          </p:nvPr>
        </p:nvSpPr>
        <p:spPr>
          <a:xfrm>
            <a:off x="228600" y="3273425"/>
            <a:ext cx="8915400" cy="2895600"/>
          </a:xfrm>
        </p:spPr>
        <p:txBody>
          <a:bodyPr>
            <a:normAutofit fontScale="92500" lnSpcReduction="20000"/>
          </a:bodyPr>
          <a:lstStyle/>
          <a:p>
            <a:pPr>
              <a:spcBef>
                <a:spcPct val="15000"/>
              </a:spcBef>
            </a:pPr>
            <a:r>
              <a:rPr lang="en-US" altLang="zh-CN" smtClean="0">
                <a:ea typeface="ＭＳ Ｐゴシック" pitchFamily="34" charset="-128"/>
              </a:rPr>
              <a:t>“ManyCore” refers to many processors/chip</a:t>
            </a:r>
          </a:p>
          <a:p>
            <a:pPr lvl="1">
              <a:spcBef>
                <a:spcPct val="15000"/>
              </a:spcBef>
            </a:pPr>
            <a:r>
              <a:rPr lang="en-US" altLang="zh-CN" smtClean="0">
                <a:ea typeface="ＭＳ Ｐゴシック" pitchFamily="34" charset="-128"/>
              </a:rPr>
              <a:t>64?  128?  Hard to say exact boundary</a:t>
            </a:r>
          </a:p>
          <a:p>
            <a:pPr>
              <a:spcBef>
                <a:spcPct val="15000"/>
              </a:spcBef>
            </a:pPr>
            <a:r>
              <a:rPr lang="en-US" altLang="zh-CN" smtClean="0">
                <a:ea typeface="ＭＳ Ｐゴシック" pitchFamily="34" charset="-128"/>
              </a:rPr>
              <a:t>How to program these?</a:t>
            </a:r>
          </a:p>
          <a:p>
            <a:pPr lvl="1">
              <a:spcBef>
                <a:spcPct val="15000"/>
              </a:spcBef>
            </a:pPr>
            <a:r>
              <a:rPr lang="en-US" altLang="zh-CN" smtClean="0">
                <a:ea typeface="ＭＳ Ｐゴシック" pitchFamily="34" charset="-128"/>
              </a:rPr>
              <a:t>Use 2 CPUs for video/audio</a:t>
            </a:r>
          </a:p>
          <a:p>
            <a:pPr lvl="1">
              <a:spcBef>
                <a:spcPct val="15000"/>
              </a:spcBef>
            </a:pPr>
            <a:r>
              <a:rPr lang="en-US" altLang="zh-CN" smtClean="0">
                <a:ea typeface="ＭＳ Ｐゴシック" pitchFamily="34" charset="-128"/>
              </a:rPr>
              <a:t>Use 1 for word processor, 1 for browser</a:t>
            </a:r>
          </a:p>
          <a:p>
            <a:pPr lvl="1">
              <a:spcBef>
                <a:spcPct val="15000"/>
              </a:spcBef>
            </a:pPr>
            <a:r>
              <a:rPr lang="en-US" altLang="zh-CN" smtClean="0">
                <a:ea typeface="ＭＳ Ｐゴシック" pitchFamily="34" charset="-128"/>
              </a:rPr>
              <a:t>76 for virus checking???</a:t>
            </a:r>
          </a:p>
          <a:p>
            <a:pPr>
              <a:spcBef>
                <a:spcPct val="15000"/>
              </a:spcBef>
            </a:pPr>
            <a:r>
              <a:rPr lang="en-US" altLang="zh-CN" smtClean="0">
                <a:ea typeface="ＭＳ Ｐゴシック" pitchFamily="34" charset="-128"/>
              </a:rPr>
              <a:t>Something new is clearly needed here…</a:t>
            </a:r>
          </a:p>
        </p:txBody>
      </p:sp>
      <p:sp>
        <p:nvSpPr>
          <p:cNvPr id="8199" name="Rectangle 4"/>
          <p:cNvSpPr>
            <a:spLocks noChangeArrowheads="1"/>
          </p:cNvSpPr>
          <p:nvPr/>
        </p:nvSpPr>
        <p:spPr bwMode="auto">
          <a:xfrm>
            <a:off x="2400300" y="1060450"/>
            <a:ext cx="6254750" cy="2174875"/>
          </a:xfrm>
          <a:prstGeom prst="rect">
            <a:avLst/>
          </a:prstGeom>
          <a:noFill/>
          <a:ln w="12700">
            <a:noFill/>
            <a:miter lim="800000"/>
            <a:headEnd/>
            <a:tailEnd/>
          </a:ln>
        </p:spPr>
        <p:txBody>
          <a:bodyPr lIns="90478" tIns="44445" rIns="90478" bIns="44445"/>
          <a:lstStyle/>
          <a:p>
            <a:pPr marL="285750" indent="-285750">
              <a:lnSpc>
                <a:spcPct val="85000"/>
              </a:lnSpc>
              <a:spcBef>
                <a:spcPct val="25000"/>
              </a:spcBef>
              <a:tabLst>
                <a:tab pos="1654175" algn="ctr"/>
                <a:tab pos="2568575" algn="ctr"/>
                <a:tab pos="3832225" algn="ctr"/>
                <a:tab pos="5599113" algn="ctr"/>
              </a:tabLst>
            </a:pPr>
            <a:r>
              <a:rPr lang="en-US" altLang="zh-CN" sz="2600"/>
              <a:t>Intel 80-core multicore chip (Feb 2007)</a:t>
            </a:r>
          </a:p>
          <a:p>
            <a:pPr marL="685800" lvl="1" indent="-228600">
              <a:lnSpc>
                <a:spcPct val="85000"/>
              </a:lnSpc>
              <a:spcBef>
                <a:spcPct val="25000"/>
              </a:spcBef>
              <a:buClr>
                <a:schemeClr val="accent2"/>
              </a:buClr>
              <a:buSzPct val="80000"/>
              <a:buFont typeface="Wingdings" pitchFamily="2" charset="2"/>
              <a:buChar char="¨"/>
              <a:tabLst>
                <a:tab pos="1654175" algn="ctr"/>
                <a:tab pos="2568575" algn="ctr"/>
                <a:tab pos="3832225" algn="ctr"/>
                <a:tab pos="5599113" algn="ctr"/>
              </a:tabLst>
            </a:pPr>
            <a:r>
              <a:rPr lang="en-US" altLang="zh-CN" sz="1900"/>
              <a:t>80 simple cores</a:t>
            </a:r>
          </a:p>
          <a:p>
            <a:pPr marL="685800" lvl="1" indent="-228600">
              <a:lnSpc>
                <a:spcPct val="85000"/>
              </a:lnSpc>
              <a:spcBef>
                <a:spcPct val="25000"/>
              </a:spcBef>
              <a:buClr>
                <a:schemeClr val="accent2"/>
              </a:buClr>
              <a:buSzPct val="80000"/>
              <a:buFont typeface="Wingdings" pitchFamily="2" charset="2"/>
              <a:buChar char="¨"/>
              <a:tabLst>
                <a:tab pos="1654175" algn="ctr"/>
                <a:tab pos="2568575" algn="ctr"/>
                <a:tab pos="3832225" algn="ctr"/>
                <a:tab pos="5599113" algn="ctr"/>
              </a:tabLst>
            </a:pPr>
            <a:r>
              <a:rPr lang="en-US" altLang="zh-CN" sz="1900"/>
              <a:t>Two floating point engines /core</a:t>
            </a:r>
          </a:p>
          <a:p>
            <a:pPr marL="685800" lvl="1" indent="-228600">
              <a:lnSpc>
                <a:spcPct val="85000"/>
              </a:lnSpc>
              <a:spcBef>
                <a:spcPct val="25000"/>
              </a:spcBef>
              <a:buClr>
                <a:schemeClr val="accent2"/>
              </a:buClr>
              <a:buSzPct val="80000"/>
              <a:buFont typeface="Wingdings" pitchFamily="2" charset="2"/>
              <a:buChar char="¨"/>
              <a:tabLst>
                <a:tab pos="1654175" algn="ctr"/>
                <a:tab pos="2568575" algn="ctr"/>
                <a:tab pos="3832225" algn="ctr"/>
                <a:tab pos="5599113" algn="ctr"/>
              </a:tabLst>
            </a:pPr>
            <a:r>
              <a:rPr lang="en-US" altLang="zh-CN" sz="1900"/>
              <a:t>Mesh-like "network-on-a-chip“</a:t>
            </a:r>
          </a:p>
          <a:p>
            <a:pPr marL="685800" lvl="1" indent="-228600">
              <a:lnSpc>
                <a:spcPct val="85000"/>
              </a:lnSpc>
              <a:spcBef>
                <a:spcPct val="25000"/>
              </a:spcBef>
              <a:buClr>
                <a:schemeClr val="accent2"/>
              </a:buClr>
              <a:buSzPct val="80000"/>
              <a:buFont typeface="Wingdings" pitchFamily="2" charset="2"/>
              <a:buChar char="¨"/>
              <a:tabLst>
                <a:tab pos="1654175" algn="ctr"/>
                <a:tab pos="2568575" algn="ctr"/>
                <a:tab pos="3832225" algn="ctr"/>
                <a:tab pos="5599113" algn="ctr"/>
              </a:tabLst>
            </a:pPr>
            <a:r>
              <a:rPr lang="en-US" altLang="zh-CN" sz="1900"/>
              <a:t>100 million transistors</a:t>
            </a:r>
          </a:p>
          <a:p>
            <a:pPr marL="685800" lvl="1" indent="-228600">
              <a:lnSpc>
                <a:spcPct val="85000"/>
              </a:lnSpc>
              <a:spcBef>
                <a:spcPct val="25000"/>
              </a:spcBef>
              <a:buClr>
                <a:schemeClr val="accent2"/>
              </a:buClr>
              <a:buSzPct val="80000"/>
              <a:buFont typeface="Wingdings" pitchFamily="2" charset="2"/>
              <a:buChar char="¨"/>
              <a:tabLst>
                <a:tab pos="1654175" algn="ctr"/>
                <a:tab pos="2568575" algn="ctr"/>
                <a:tab pos="3832225" algn="ctr"/>
                <a:tab pos="5599113" algn="ctr"/>
              </a:tabLst>
            </a:pPr>
            <a:r>
              <a:rPr lang="en-US" altLang="zh-CN" sz="1900"/>
              <a:t>65nm feature size</a:t>
            </a:r>
            <a:endParaRPr lang="en-US" altLang="zh-CN" sz="1900" b="1"/>
          </a:p>
        </p:txBody>
      </p:sp>
      <p:pic>
        <p:nvPicPr>
          <p:cNvPr id="8200" name="Picture 5"/>
          <p:cNvPicPr>
            <a:picLocks noChangeAspect="1" noChangeArrowheads="1"/>
          </p:cNvPicPr>
          <p:nvPr/>
        </p:nvPicPr>
        <p:blipFill>
          <a:blip r:embed="rId2"/>
          <a:srcRect l="12358" t="16006" r="9517" b="21646"/>
          <a:stretch>
            <a:fillRect/>
          </a:stretch>
        </p:blipFill>
        <p:spPr bwMode="auto">
          <a:xfrm>
            <a:off x="550863" y="1181100"/>
            <a:ext cx="1746250" cy="1947863"/>
          </a:xfrm>
          <a:prstGeom prst="rect">
            <a:avLst/>
          </a:prstGeom>
          <a:noFill/>
          <a:ln w="38100" algn="ctr">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a:spLocks noGrp="1"/>
          </p:cNvSpPr>
          <p:nvPr>
            <p:ph type="ftr" sz="quarter" idx="10"/>
          </p:nvPr>
        </p:nvSpPr>
        <p:spPr>
          <a:noFill/>
        </p:spPr>
        <p:txBody>
          <a:bodyPr/>
          <a:lstStyle/>
          <a:p>
            <a:r>
              <a:rPr lang="en-US" altLang="zh-CN"/>
              <a:t>Tessellation OS</a:t>
            </a:r>
          </a:p>
        </p:txBody>
      </p:sp>
      <p:sp>
        <p:nvSpPr>
          <p:cNvPr id="40963" name="灯片编号占位符 4"/>
          <p:cNvSpPr>
            <a:spLocks noGrp="1"/>
          </p:cNvSpPr>
          <p:nvPr>
            <p:ph type="sldNum" sz="quarter" idx="11"/>
          </p:nvPr>
        </p:nvSpPr>
        <p:spPr>
          <a:noFill/>
        </p:spPr>
        <p:txBody>
          <a:bodyPr/>
          <a:lstStyle/>
          <a:p>
            <a:r>
              <a:rPr lang="en-US" altLang="zh-CN"/>
              <a:t>Tessellation: </a:t>
            </a:r>
            <a:fld id="{9BF6908A-3D28-49D6-9CCB-8F5EF6F8EB6D}" type="slidenum">
              <a:rPr lang="en-US" altLang="zh-CN"/>
              <a:pPr/>
              <a:t>30</a:t>
            </a:fld>
            <a:endParaRPr lang="en-US" altLang="zh-CN"/>
          </a:p>
        </p:txBody>
      </p:sp>
      <p:sp>
        <p:nvSpPr>
          <p:cNvPr id="40964" name="日期占位符 5"/>
          <p:cNvSpPr>
            <a:spLocks noGrp="1"/>
          </p:cNvSpPr>
          <p:nvPr>
            <p:ph type="dt" sz="quarter" idx="12"/>
          </p:nvPr>
        </p:nvSpPr>
        <p:spPr>
          <a:noFill/>
        </p:spPr>
        <p:txBody>
          <a:bodyPr/>
          <a:lstStyle/>
          <a:p>
            <a:r>
              <a:rPr lang="en-US" altLang="zh-CN"/>
              <a:t>November 12th, 2009</a:t>
            </a:r>
          </a:p>
        </p:txBody>
      </p:sp>
      <p:sp>
        <p:nvSpPr>
          <p:cNvPr id="40965" name="Rectangle 2"/>
          <p:cNvSpPr>
            <a:spLocks noGrp="1" noChangeArrowheads="1"/>
          </p:cNvSpPr>
          <p:nvPr>
            <p:ph type="title"/>
          </p:nvPr>
        </p:nvSpPr>
        <p:spPr>
          <a:xfrm>
            <a:off x="762000" y="304800"/>
            <a:ext cx="7848600" cy="746125"/>
          </a:xfrm>
        </p:spPr>
        <p:txBody>
          <a:bodyPr>
            <a:normAutofit fontScale="90000"/>
          </a:bodyPr>
          <a:lstStyle/>
          <a:p>
            <a:r>
              <a:rPr lang="en-US" altLang="zh-CN" smtClean="0">
                <a:ea typeface="ＭＳ Ｐゴシック" pitchFamily="34" charset="-128"/>
              </a:rPr>
              <a:t>What happens in a Cell Stays in a Cell</a:t>
            </a:r>
          </a:p>
        </p:txBody>
      </p:sp>
      <p:sp>
        <p:nvSpPr>
          <p:cNvPr id="40966" name="Rectangle 3"/>
          <p:cNvSpPr>
            <a:spLocks noGrp="1" noChangeArrowheads="1"/>
          </p:cNvSpPr>
          <p:nvPr>
            <p:ph type="body" idx="1"/>
          </p:nvPr>
        </p:nvSpPr>
        <p:spPr>
          <a:xfrm>
            <a:off x="215900" y="990600"/>
            <a:ext cx="8928100" cy="5638800"/>
          </a:xfrm>
        </p:spPr>
        <p:txBody>
          <a:bodyPr/>
          <a:lstStyle/>
          <a:p>
            <a:pPr>
              <a:lnSpc>
                <a:spcPct val="80000"/>
              </a:lnSpc>
            </a:pPr>
            <a:r>
              <a:rPr lang="en-US" altLang="zh-CN" sz="2400" smtClean="0">
                <a:ea typeface="ＭＳ Ｐゴシック" pitchFamily="34" charset="-128"/>
              </a:rPr>
              <a:t>Cells are performance and security isolated from all other cells</a:t>
            </a:r>
          </a:p>
          <a:p>
            <a:pPr lvl="1">
              <a:lnSpc>
                <a:spcPct val="80000"/>
              </a:lnSpc>
            </a:pPr>
            <a:r>
              <a:rPr lang="en-US" altLang="zh-CN" sz="2000" smtClean="0">
                <a:ea typeface="ＭＳ Ｐゴシック" pitchFamily="34" charset="-128"/>
              </a:rPr>
              <a:t>Processors and resources are gang-scheduled</a:t>
            </a:r>
          </a:p>
          <a:p>
            <a:pPr lvl="2">
              <a:lnSpc>
                <a:spcPct val="80000"/>
              </a:lnSpc>
            </a:pPr>
            <a:r>
              <a:rPr lang="en-US" altLang="zh-CN" sz="1800" smtClean="0">
                <a:ea typeface="ＭＳ Ｐゴシック" pitchFamily="34" charset="-128"/>
              </a:rPr>
              <a:t>All fine-grained scheduling done by a user-level scheduler</a:t>
            </a:r>
          </a:p>
          <a:p>
            <a:pPr lvl="1">
              <a:lnSpc>
                <a:spcPct val="80000"/>
              </a:lnSpc>
            </a:pPr>
            <a:r>
              <a:rPr lang="en-US" altLang="zh-CN" sz="2000" smtClean="0">
                <a:ea typeface="ＭＳ Ｐゴシック" pitchFamily="34" charset="-128"/>
              </a:rPr>
              <a:t>Unpredictable resource virtualization does not occur </a:t>
            </a:r>
          </a:p>
          <a:p>
            <a:pPr lvl="2">
              <a:lnSpc>
                <a:spcPct val="80000"/>
              </a:lnSpc>
            </a:pPr>
            <a:r>
              <a:rPr lang="en-US" altLang="zh-CN" sz="1800" smtClean="0">
                <a:ea typeface="ＭＳ Ｐゴシック" pitchFamily="34" charset="-128"/>
              </a:rPr>
              <a:t>Example: no paging without linking a paging library</a:t>
            </a:r>
          </a:p>
          <a:p>
            <a:pPr lvl="1">
              <a:lnSpc>
                <a:spcPct val="80000"/>
              </a:lnSpc>
            </a:pPr>
            <a:r>
              <a:rPr lang="en-US" altLang="zh-CN" sz="2000" smtClean="0">
                <a:ea typeface="ＭＳ Ｐゴシック" pitchFamily="34" charset="-128"/>
              </a:rPr>
              <a:t>Cells can control delivery of all events</a:t>
            </a:r>
          </a:p>
          <a:p>
            <a:pPr lvl="2">
              <a:lnSpc>
                <a:spcPct val="80000"/>
              </a:lnSpc>
            </a:pPr>
            <a:r>
              <a:rPr lang="en-US" altLang="zh-CN" sz="1800" smtClean="0">
                <a:ea typeface="ＭＳ Ｐゴシック" pitchFamily="34" charset="-128"/>
              </a:rPr>
              <a:t>Message arrivals (along channels)</a:t>
            </a:r>
          </a:p>
          <a:p>
            <a:pPr lvl="2">
              <a:lnSpc>
                <a:spcPct val="80000"/>
              </a:lnSpc>
            </a:pPr>
            <a:r>
              <a:rPr lang="en-US" altLang="zh-CN" sz="1800" smtClean="0">
                <a:ea typeface="ＭＳ Ｐゴシック" pitchFamily="34" charset="-128"/>
              </a:rPr>
              <a:t>Page faults, timer interrupts (for user-level preemptive scheduling), exceptions, etc</a:t>
            </a:r>
          </a:p>
          <a:p>
            <a:pPr lvl="1">
              <a:lnSpc>
                <a:spcPct val="80000"/>
              </a:lnSpc>
            </a:pPr>
            <a:r>
              <a:rPr lang="en-US" altLang="zh-CN" sz="2000" smtClean="0">
                <a:ea typeface="ＭＳ Ｐゴシック" pitchFamily="34" charset="-128"/>
              </a:rPr>
              <a:t>Cells start with single protection domain, but can request more as desired</a:t>
            </a:r>
          </a:p>
          <a:p>
            <a:pPr lvl="2">
              <a:lnSpc>
                <a:spcPct val="80000"/>
              </a:lnSpc>
            </a:pPr>
            <a:r>
              <a:rPr lang="en-US" altLang="zh-CN" sz="1800" smtClean="0">
                <a:ea typeface="ＭＳ Ｐゴシック" pitchFamily="34" charset="-128"/>
              </a:rPr>
              <a:t>Initial protection domain becomes primary </a:t>
            </a:r>
          </a:p>
          <a:p>
            <a:pPr lvl="2">
              <a:lnSpc>
                <a:spcPct val="80000"/>
              </a:lnSpc>
            </a:pPr>
            <a:r>
              <a:rPr lang="en-US" altLang="zh-CN" sz="1800" smtClean="0">
                <a:ea typeface="ＭＳ Ｐゴシック" pitchFamily="34" charset="-128"/>
              </a:rPr>
              <a:t>For now, protection domains are Address Spaces, but can be other things as well</a:t>
            </a:r>
          </a:p>
          <a:p>
            <a:pPr>
              <a:lnSpc>
                <a:spcPct val="80000"/>
              </a:lnSpc>
            </a:pPr>
            <a:r>
              <a:rPr lang="en-US" altLang="zh-CN" sz="2400" smtClean="0">
                <a:ea typeface="ＭＳ Ｐゴシック" pitchFamily="34" charset="-128"/>
              </a:rPr>
              <a:t>CellOS: A layer of code within a Cell that looks like a traditional OS</a:t>
            </a:r>
          </a:p>
          <a:p>
            <a:pPr lvl="1">
              <a:lnSpc>
                <a:spcPct val="80000"/>
              </a:lnSpc>
            </a:pPr>
            <a:r>
              <a:rPr lang="en-US" altLang="zh-CN" sz="2000" smtClean="0">
                <a:ea typeface="ＭＳ Ｐゴシック" pitchFamily="34" charset="-128"/>
              </a:rPr>
              <a:t>Not required for all Cells!</a:t>
            </a:r>
          </a:p>
          <a:p>
            <a:pPr lvl="1">
              <a:lnSpc>
                <a:spcPct val="80000"/>
              </a:lnSpc>
            </a:pPr>
            <a:r>
              <a:rPr lang="en-US" altLang="zh-CN" sz="2000" smtClean="0">
                <a:ea typeface="ＭＳ Ｐゴシック" pitchFamily="34" charset="-128"/>
              </a:rPr>
              <a:t>On Demand Paging, Address Space management, Preemptive scheduling of multiple address spaces (i.e. processes)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3"/>
          <p:cNvSpPr>
            <a:spLocks noGrp="1"/>
          </p:cNvSpPr>
          <p:nvPr>
            <p:ph type="ftr" sz="quarter" idx="10"/>
          </p:nvPr>
        </p:nvSpPr>
        <p:spPr>
          <a:noFill/>
        </p:spPr>
        <p:txBody>
          <a:bodyPr/>
          <a:lstStyle/>
          <a:p>
            <a:r>
              <a:rPr lang="en-US" altLang="zh-CN"/>
              <a:t>Tessellation OS</a:t>
            </a:r>
          </a:p>
        </p:txBody>
      </p:sp>
      <p:sp>
        <p:nvSpPr>
          <p:cNvPr id="41987" name="灯片编号占位符 4"/>
          <p:cNvSpPr>
            <a:spLocks noGrp="1"/>
          </p:cNvSpPr>
          <p:nvPr>
            <p:ph type="sldNum" sz="quarter" idx="11"/>
          </p:nvPr>
        </p:nvSpPr>
        <p:spPr>
          <a:noFill/>
        </p:spPr>
        <p:txBody>
          <a:bodyPr/>
          <a:lstStyle/>
          <a:p>
            <a:r>
              <a:rPr lang="en-US" altLang="zh-CN"/>
              <a:t>Tessellation: </a:t>
            </a:r>
            <a:fld id="{DAA29460-B1E9-450B-86F4-2D3C30B2D655}" type="slidenum">
              <a:rPr lang="en-US" altLang="zh-CN"/>
              <a:pPr/>
              <a:t>31</a:t>
            </a:fld>
            <a:endParaRPr lang="en-US" altLang="zh-CN"/>
          </a:p>
        </p:txBody>
      </p:sp>
      <p:sp>
        <p:nvSpPr>
          <p:cNvPr id="41988" name="日期占位符 5"/>
          <p:cNvSpPr>
            <a:spLocks noGrp="1"/>
          </p:cNvSpPr>
          <p:nvPr>
            <p:ph type="dt" sz="quarter" idx="12"/>
          </p:nvPr>
        </p:nvSpPr>
        <p:spPr>
          <a:noFill/>
        </p:spPr>
        <p:txBody>
          <a:bodyPr/>
          <a:lstStyle/>
          <a:p>
            <a:r>
              <a:rPr lang="en-US" altLang="zh-CN"/>
              <a:t>November 12th, 2009</a:t>
            </a:r>
          </a:p>
        </p:txBody>
      </p:sp>
      <p:sp>
        <p:nvSpPr>
          <p:cNvPr id="41989" name="Rectangle 2"/>
          <p:cNvSpPr>
            <a:spLocks noGrp="1" noChangeArrowheads="1"/>
          </p:cNvSpPr>
          <p:nvPr>
            <p:ph type="title"/>
          </p:nvPr>
        </p:nvSpPr>
        <p:spPr>
          <a:xfrm>
            <a:off x="838200" y="228600"/>
            <a:ext cx="7404100" cy="746125"/>
          </a:xfrm>
        </p:spPr>
        <p:txBody>
          <a:bodyPr>
            <a:normAutofit fontScale="90000"/>
          </a:bodyPr>
          <a:lstStyle/>
          <a:p>
            <a:r>
              <a:rPr lang="en-US" altLang="zh-CN" smtClean="0">
                <a:ea typeface="ＭＳ Ｐゴシック" pitchFamily="34" charset="-128"/>
              </a:rPr>
              <a:t>Scheduling inside a cell</a:t>
            </a:r>
          </a:p>
        </p:txBody>
      </p:sp>
      <p:sp>
        <p:nvSpPr>
          <p:cNvPr id="41990" name="Rectangle 3"/>
          <p:cNvSpPr>
            <a:spLocks noGrp="1" noChangeArrowheads="1"/>
          </p:cNvSpPr>
          <p:nvPr>
            <p:ph type="body" idx="1"/>
          </p:nvPr>
        </p:nvSpPr>
        <p:spPr>
          <a:xfrm>
            <a:off x="215900" y="914400"/>
            <a:ext cx="8712200" cy="5791200"/>
          </a:xfrm>
        </p:spPr>
        <p:txBody>
          <a:bodyPr/>
          <a:lstStyle/>
          <a:p>
            <a:pPr>
              <a:lnSpc>
                <a:spcPct val="80000"/>
              </a:lnSpc>
            </a:pPr>
            <a:r>
              <a:rPr lang="en-US" altLang="zh-CN" sz="2400" dirty="0" smtClean="0">
                <a:ea typeface="ＭＳ Ｐゴシック" pitchFamily="34" charset="-128"/>
              </a:rPr>
              <a:t>Cell Scheduler can rely on:</a:t>
            </a:r>
          </a:p>
          <a:p>
            <a:pPr lvl="1">
              <a:lnSpc>
                <a:spcPct val="80000"/>
              </a:lnSpc>
            </a:pPr>
            <a:r>
              <a:rPr lang="en-US" altLang="zh-CN" sz="2000" dirty="0" smtClean="0">
                <a:ea typeface="ＭＳ Ｐゴシック" pitchFamily="34" charset="-128"/>
              </a:rPr>
              <a:t>Time quanta allowing efficient fine-grained use of resources</a:t>
            </a:r>
          </a:p>
          <a:p>
            <a:pPr lvl="1">
              <a:lnSpc>
                <a:spcPct val="80000"/>
              </a:lnSpc>
            </a:pPr>
            <a:r>
              <a:rPr lang="en-US" altLang="zh-CN" sz="2000" dirty="0" smtClean="0">
                <a:ea typeface="ＭＳ Ｐゴシック" pitchFamily="34" charset="-128"/>
              </a:rPr>
              <a:t>Gang-Scheduling of processors within a cell</a:t>
            </a:r>
          </a:p>
          <a:p>
            <a:pPr lvl="1">
              <a:lnSpc>
                <a:spcPct val="80000"/>
              </a:lnSpc>
            </a:pPr>
            <a:r>
              <a:rPr lang="en-US" altLang="zh-CN" sz="2000" dirty="0" smtClean="0">
                <a:ea typeface="ＭＳ Ｐゴシック" pitchFamily="34" charset="-128"/>
              </a:rPr>
              <a:t>No unexpected removal of resources</a:t>
            </a:r>
          </a:p>
          <a:p>
            <a:pPr lvl="1">
              <a:lnSpc>
                <a:spcPct val="80000"/>
              </a:lnSpc>
            </a:pPr>
            <a:r>
              <a:rPr lang="en-US" altLang="zh-CN" sz="2000" dirty="0" smtClean="0">
                <a:ea typeface="ＭＳ Ｐゴシック" pitchFamily="34" charset="-128"/>
              </a:rPr>
              <a:t>Full Control over arrival of events</a:t>
            </a:r>
          </a:p>
          <a:p>
            <a:pPr lvl="2">
              <a:lnSpc>
                <a:spcPct val="80000"/>
              </a:lnSpc>
            </a:pPr>
            <a:r>
              <a:rPr lang="en-US" altLang="zh-CN" sz="1800" dirty="0" smtClean="0">
                <a:ea typeface="ＭＳ Ｐゴシック" pitchFamily="34" charset="-128"/>
              </a:rPr>
              <a:t>Can disable events, poll for events, etc.</a:t>
            </a:r>
          </a:p>
          <a:p>
            <a:pPr>
              <a:lnSpc>
                <a:spcPct val="80000"/>
              </a:lnSpc>
            </a:pPr>
            <a:r>
              <a:rPr lang="en-US" altLang="zh-CN" sz="2400" dirty="0" smtClean="0">
                <a:ea typeface="ＭＳ Ｐゴシック" pitchFamily="34" charset="-128"/>
              </a:rPr>
              <a:t>Application-specific scheduling for performance</a:t>
            </a:r>
          </a:p>
          <a:p>
            <a:pPr lvl="1">
              <a:lnSpc>
                <a:spcPct val="80000"/>
              </a:lnSpc>
            </a:pPr>
            <a:r>
              <a:rPr lang="en-US" altLang="zh-CN" sz="2000" dirty="0" smtClean="0">
                <a:ea typeface="ＭＳ Ｐゴシック" pitchFamily="34" charset="-128"/>
              </a:rPr>
              <a:t>Lithe Scheduler Framework (for constructing schedulers)</a:t>
            </a:r>
          </a:p>
          <a:p>
            <a:pPr lvl="1">
              <a:lnSpc>
                <a:spcPct val="80000"/>
              </a:lnSpc>
            </a:pPr>
            <a:r>
              <a:rPr lang="en-US" altLang="zh-CN" sz="2000" dirty="0" smtClean="0">
                <a:ea typeface="ＭＳ Ｐゴシック" pitchFamily="34" charset="-128"/>
              </a:rPr>
              <a:t>Systematic mechanism for building </a:t>
            </a:r>
            <a:r>
              <a:rPr lang="en-US" altLang="zh-CN" sz="2000" dirty="0" err="1" smtClean="0">
                <a:ea typeface="ＭＳ Ｐゴシック" pitchFamily="34" charset="-128"/>
              </a:rPr>
              <a:t>composable</a:t>
            </a:r>
            <a:r>
              <a:rPr lang="en-US" altLang="zh-CN" sz="2000" dirty="0" smtClean="0">
                <a:ea typeface="ＭＳ Ｐゴシック" pitchFamily="34" charset="-128"/>
              </a:rPr>
              <a:t> schedulers</a:t>
            </a:r>
          </a:p>
          <a:p>
            <a:pPr lvl="2">
              <a:lnSpc>
                <a:spcPct val="80000"/>
              </a:lnSpc>
            </a:pPr>
            <a:r>
              <a:rPr lang="en-US" altLang="zh-CN" sz="1800" dirty="0" smtClean="0">
                <a:ea typeface="ＭＳ Ｐゴシック" pitchFamily="34" charset="-128"/>
              </a:rPr>
              <a:t>Parallel libraries with completely different parallelism models can be easily composed</a:t>
            </a:r>
          </a:p>
          <a:p>
            <a:pPr>
              <a:lnSpc>
                <a:spcPct val="80000"/>
              </a:lnSpc>
            </a:pPr>
            <a:r>
              <a:rPr lang="en-US" altLang="zh-CN" sz="2400" dirty="0" smtClean="0">
                <a:ea typeface="ＭＳ Ｐゴシック" pitchFamily="34" charset="-128"/>
              </a:rPr>
              <a:t>Application-specific scheduling for Real-Time</a:t>
            </a:r>
          </a:p>
          <a:p>
            <a:pPr lvl="1">
              <a:lnSpc>
                <a:spcPct val="80000"/>
              </a:lnSpc>
            </a:pPr>
            <a:r>
              <a:rPr lang="en-US" altLang="zh-CN" sz="2000" dirty="0" smtClean="0">
                <a:ea typeface="ＭＳ Ｐゴシック" pitchFamily="34" charset="-128"/>
              </a:rPr>
              <a:t>Label Cell with Time-Based Labels.  Examples:</a:t>
            </a:r>
          </a:p>
          <a:p>
            <a:pPr lvl="2">
              <a:lnSpc>
                <a:spcPct val="80000"/>
              </a:lnSpc>
            </a:pPr>
            <a:r>
              <a:rPr lang="en-US" altLang="zh-CN" sz="1800" dirty="0" smtClean="0">
                <a:ea typeface="ＭＳ Ｐゴシック" pitchFamily="34" charset="-128"/>
              </a:rPr>
              <a:t>Run every 1s for 100ms synchronized to </a:t>
            </a:r>
            <a:r>
              <a:rPr lang="en-US" altLang="zh-CN" sz="1800" dirty="0" smtClean="0">
                <a:ea typeface="ＭＳ Ｐゴシック" pitchFamily="34" charset="-128"/>
                <a:sym typeface="Symbol" pitchFamily="18" charset="2"/>
              </a:rPr>
              <a:t>± 5ms of a global time base</a:t>
            </a:r>
          </a:p>
          <a:p>
            <a:pPr lvl="2">
              <a:lnSpc>
                <a:spcPct val="80000"/>
              </a:lnSpc>
            </a:pPr>
            <a:r>
              <a:rPr lang="en-US" altLang="zh-CN" sz="1800" dirty="0" smtClean="0">
                <a:ea typeface="ＭＳ Ｐゴシック" pitchFamily="34" charset="-128"/>
                <a:sym typeface="Symbol" pitchFamily="18" charset="2"/>
              </a:rPr>
              <a:t>Pin a cell to 100% of some set of processors</a:t>
            </a:r>
          </a:p>
          <a:p>
            <a:pPr lvl="1">
              <a:lnSpc>
                <a:spcPct val="80000"/>
              </a:lnSpc>
            </a:pPr>
            <a:r>
              <a:rPr lang="en-US" altLang="zh-CN" sz="2000" dirty="0" smtClean="0">
                <a:ea typeface="ＭＳ Ｐゴシック" pitchFamily="34" charset="-128"/>
                <a:sym typeface="Symbol" pitchFamily="18" charset="2"/>
              </a:rPr>
              <a:t>Then, maintain own deadline scheduler</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404100" cy="746125"/>
          </a:xfrm>
        </p:spPr>
        <p:txBody>
          <a:bodyPr>
            <a:normAutofit fontScale="90000"/>
          </a:bodyPr>
          <a:lstStyle/>
          <a:p>
            <a:r>
              <a:rPr lang="en-US" dirty="0" smtClean="0"/>
              <a:t>Discussion</a:t>
            </a:r>
            <a:endParaRPr lang="en-US" dirty="0"/>
          </a:p>
        </p:txBody>
      </p:sp>
      <p:sp>
        <p:nvSpPr>
          <p:cNvPr id="3" name="Content Placeholder 2"/>
          <p:cNvSpPr>
            <a:spLocks noGrp="1"/>
          </p:cNvSpPr>
          <p:nvPr>
            <p:ph idx="1"/>
          </p:nvPr>
        </p:nvSpPr>
        <p:spPr>
          <a:xfrm>
            <a:off x="215900" y="838200"/>
            <a:ext cx="8928100" cy="6019800"/>
          </a:xfrm>
        </p:spPr>
        <p:txBody>
          <a:bodyPr>
            <a:normAutofit fontScale="85000" lnSpcReduction="10000"/>
          </a:bodyPr>
          <a:lstStyle/>
          <a:p>
            <a:r>
              <a:rPr lang="en-US" dirty="0" smtClean="0"/>
              <a:t>How to divide application into Cell?</a:t>
            </a:r>
          </a:p>
          <a:p>
            <a:pPr lvl="1"/>
            <a:r>
              <a:rPr lang="en-US" dirty="0" smtClean="0"/>
              <a:t>Cells probably best for coarser-grained components</a:t>
            </a:r>
          </a:p>
          <a:p>
            <a:pPr lvl="2"/>
            <a:r>
              <a:rPr lang="en-US" dirty="0" smtClean="0"/>
              <a:t>Fine-grained switching between Cells antithetical to stable resource guarantees</a:t>
            </a:r>
          </a:p>
          <a:p>
            <a:pPr lvl="1"/>
            <a:r>
              <a:rPr lang="en-US" dirty="0" smtClean="0"/>
              <a:t>Division between Application components and shared OS services natural (obvious?)</a:t>
            </a:r>
          </a:p>
          <a:p>
            <a:pPr lvl="2"/>
            <a:r>
              <a:rPr lang="en-US" dirty="0" smtClean="0"/>
              <a:t>Both for security reasons and for functional reasons</a:t>
            </a:r>
          </a:p>
          <a:p>
            <a:pPr lvl="1"/>
            <a:r>
              <a:rPr lang="en-US" dirty="0" smtClean="0"/>
              <a:t>Division between types of scheduling</a:t>
            </a:r>
          </a:p>
          <a:p>
            <a:pPr lvl="2"/>
            <a:r>
              <a:rPr lang="en-US" dirty="0" smtClean="0"/>
              <a:t>Real-time (both deadline-driven and rate-based), pre-scheduled</a:t>
            </a:r>
          </a:p>
          <a:p>
            <a:pPr lvl="2"/>
            <a:r>
              <a:rPr lang="en-US" dirty="0" smtClean="0"/>
              <a:t>GUI components (responsiveness most important)</a:t>
            </a:r>
          </a:p>
          <a:p>
            <a:pPr lvl="2"/>
            <a:r>
              <a:rPr lang="en-US" dirty="0" smtClean="0"/>
              <a:t>High-throughput (As many resources as can get)</a:t>
            </a:r>
          </a:p>
          <a:p>
            <a:pPr lvl="2"/>
            <a:r>
              <a:rPr lang="en-US" dirty="0" smtClean="0"/>
              <a:t>Stream-based (Parallelism through decomposition into pipeline stages)</a:t>
            </a:r>
          </a:p>
          <a:p>
            <a:r>
              <a:rPr lang="en-US" dirty="0" smtClean="0"/>
              <a:t>What granularity of Application component is best for Policy Service?</a:t>
            </a:r>
          </a:p>
          <a:p>
            <a:pPr lvl="1"/>
            <a:r>
              <a:rPr lang="en-US" dirty="0" smtClean="0"/>
              <a:t>Fewer Cells in system leads to simpler optimization problem</a:t>
            </a:r>
          </a:p>
        </p:txBody>
      </p:sp>
      <p:sp>
        <p:nvSpPr>
          <p:cNvPr id="4" name="Footer Placeholder 3"/>
          <p:cNvSpPr>
            <a:spLocks noGrp="1"/>
          </p:cNvSpPr>
          <p:nvPr>
            <p:ph type="ftr" sz="quarter" idx="10"/>
          </p:nvPr>
        </p:nvSpPr>
        <p:spPr/>
        <p:txBody>
          <a:bodyPr/>
          <a:lstStyle/>
          <a:p>
            <a:r>
              <a:rPr lang="en-US" smtClean="0"/>
              <a:t>Microsoft/UPCRC</a:t>
            </a:r>
            <a:endParaRPr lang="en-US"/>
          </a:p>
        </p:txBody>
      </p:sp>
      <p:sp>
        <p:nvSpPr>
          <p:cNvPr id="5" name="Slide Number Placeholder 4"/>
          <p:cNvSpPr>
            <a:spLocks noGrp="1"/>
          </p:cNvSpPr>
          <p:nvPr>
            <p:ph type="sldNum" sz="quarter" idx="11"/>
          </p:nvPr>
        </p:nvSpPr>
        <p:spPr/>
        <p:txBody>
          <a:bodyPr/>
          <a:lstStyle/>
          <a:p>
            <a:r>
              <a:rPr lang="en-US" smtClean="0"/>
              <a:t>Tessellation: </a:t>
            </a:r>
            <a:fld id="{F8B3E8B5-2901-444C-907F-2EE22B91DC4B}" type="slidenum">
              <a:rPr lang="en-US" smtClean="0"/>
              <a:pPr/>
              <a:t>32</a:t>
            </a:fld>
            <a:endParaRPr lang="en-US"/>
          </a:p>
        </p:txBody>
      </p:sp>
      <p:sp>
        <p:nvSpPr>
          <p:cNvPr id="6" name="Date Placeholder 5"/>
          <p:cNvSpPr>
            <a:spLocks noGrp="1"/>
          </p:cNvSpPr>
          <p:nvPr>
            <p:ph type="dt" sz="half" idx="12"/>
          </p:nvPr>
        </p:nvSpPr>
        <p:spPr/>
        <p:txBody>
          <a:bodyPr/>
          <a:lstStyle/>
          <a:p>
            <a:r>
              <a:rPr lang="en-US" smtClean="0"/>
              <a:t>April 29th, 2010</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p:cNvSpPr>
            <a:spLocks noGrp="1"/>
          </p:cNvSpPr>
          <p:nvPr>
            <p:ph type="ftr" sz="quarter" idx="10"/>
          </p:nvPr>
        </p:nvSpPr>
        <p:spPr>
          <a:noFill/>
        </p:spPr>
        <p:txBody>
          <a:bodyPr/>
          <a:lstStyle/>
          <a:p>
            <a:r>
              <a:rPr lang="en-US" altLang="zh-CN"/>
              <a:t>Tessellation OS</a:t>
            </a:r>
          </a:p>
        </p:txBody>
      </p:sp>
      <p:sp>
        <p:nvSpPr>
          <p:cNvPr id="45059" name="灯片编号占位符 4"/>
          <p:cNvSpPr>
            <a:spLocks noGrp="1"/>
          </p:cNvSpPr>
          <p:nvPr>
            <p:ph type="sldNum" sz="quarter" idx="11"/>
          </p:nvPr>
        </p:nvSpPr>
        <p:spPr>
          <a:noFill/>
        </p:spPr>
        <p:txBody>
          <a:bodyPr/>
          <a:lstStyle/>
          <a:p>
            <a:r>
              <a:rPr lang="en-US" altLang="zh-CN"/>
              <a:t>Tessellation: </a:t>
            </a:r>
            <a:fld id="{473DE9E7-A06E-4F61-8C0C-7B6EBADB944F}" type="slidenum">
              <a:rPr lang="en-US" altLang="zh-CN"/>
              <a:pPr/>
              <a:t>33</a:t>
            </a:fld>
            <a:endParaRPr lang="en-US" altLang="zh-CN"/>
          </a:p>
        </p:txBody>
      </p:sp>
      <p:sp>
        <p:nvSpPr>
          <p:cNvPr id="45060" name="日期占位符 5"/>
          <p:cNvSpPr>
            <a:spLocks noGrp="1"/>
          </p:cNvSpPr>
          <p:nvPr>
            <p:ph type="dt" sz="quarter" idx="12"/>
          </p:nvPr>
        </p:nvSpPr>
        <p:spPr>
          <a:noFill/>
        </p:spPr>
        <p:txBody>
          <a:bodyPr/>
          <a:lstStyle/>
          <a:p>
            <a:r>
              <a:rPr lang="en-US" altLang="zh-CN"/>
              <a:t>November 12th, 2009</a:t>
            </a:r>
          </a:p>
        </p:txBody>
      </p:sp>
      <p:sp>
        <p:nvSpPr>
          <p:cNvPr id="45061" name="Rectangle 2"/>
          <p:cNvSpPr>
            <a:spLocks noGrp="1" noChangeArrowheads="1"/>
          </p:cNvSpPr>
          <p:nvPr>
            <p:ph type="title"/>
          </p:nvPr>
        </p:nvSpPr>
        <p:spPr>
          <a:xfrm>
            <a:off x="914400" y="228600"/>
            <a:ext cx="7793038" cy="746125"/>
          </a:xfrm>
        </p:spPr>
        <p:txBody>
          <a:bodyPr/>
          <a:lstStyle/>
          <a:p>
            <a:r>
              <a:rPr lang="en-US" altLang="zh-CN" sz="3200" smtClean="0">
                <a:ea typeface="ＭＳ Ｐゴシック" pitchFamily="34" charset="-128"/>
              </a:rPr>
              <a:t>What would we like from the Hardware?</a:t>
            </a:r>
          </a:p>
        </p:txBody>
      </p:sp>
      <p:sp>
        <p:nvSpPr>
          <p:cNvPr id="45062" name="Rectangle 3"/>
          <p:cNvSpPr>
            <a:spLocks noGrp="1" noChangeArrowheads="1"/>
          </p:cNvSpPr>
          <p:nvPr>
            <p:ph type="body" idx="1"/>
          </p:nvPr>
        </p:nvSpPr>
        <p:spPr>
          <a:xfrm>
            <a:off x="228600" y="838200"/>
            <a:ext cx="8712200" cy="6019800"/>
          </a:xfrm>
        </p:spPr>
        <p:txBody>
          <a:bodyPr/>
          <a:lstStyle/>
          <a:p>
            <a:pPr>
              <a:lnSpc>
                <a:spcPct val="80000"/>
              </a:lnSpc>
            </a:pPr>
            <a:r>
              <a:rPr lang="en-US" altLang="zh-CN" sz="1800" smtClean="0">
                <a:ea typeface="ＭＳ Ｐゴシック" pitchFamily="34" charset="-128"/>
              </a:rPr>
              <a:t>A good parallel computing platform (Obviously!)</a:t>
            </a:r>
          </a:p>
          <a:p>
            <a:pPr lvl="1">
              <a:lnSpc>
                <a:spcPct val="80000"/>
              </a:lnSpc>
            </a:pPr>
            <a:r>
              <a:rPr lang="en-US" altLang="zh-CN" sz="1600" smtClean="0">
                <a:ea typeface="ＭＳ Ｐゴシック" pitchFamily="34" charset="-128"/>
              </a:rPr>
              <a:t>Good synchronization, communication</a:t>
            </a:r>
          </a:p>
          <a:p>
            <a:pPr lvl="2">
              <a:lnSpc>
                <a:spcPct val="80000"/>
              </a:lnSpc>
            </a:pPr>
            <a:r>
              <a:rPr lang="en-US" altLang="zh-CN" sz="1400" smtClean="0">
                <a:ea typeface="ＭＳ Ｐゴシック" pitchFamily="34" charset="-128"/>
              </a:rPr>
              <a:t>On chip </a:t>
            </a:r>
            <a:r>
              <a:rPr lang="en-US" altLang="zh-CN" sz="1400" smtClean="0">
                <a:ea typeface="ＭＳ Ｐゴシック" pitchFamily="34" charset="-128"/>
                <a:sym typeface="Symbol" pitchFamily="18" charset="2"/>
              </a:rPr>
              <a:t> Can do fast barrier synchronization with combinational logic</a:t>
            </a:r>
          </a:p>
          <a:p>
            <a:pPr lvl="2">
              <a:lnSpc>
                <a:spcPct val="80000"/>
              </a:lnSpc>
            </a:pPr>
            <a:r>
              <a:rPr lang="en-US" altLang="zh-CN" sz="1400" smtClean="0">
                <a:ea typeface="ＭＳ Ｐゴシック" pitchFamily="34" charset="-128"/>
                <a:sym typeface="Symbol" pitchFamily="18" charset="2"/>
              </a:rPr>
              <a:t>Shared memory relatively easy on chip</a:t>
            </a:r>
          </a:p>
          <a:p>
            <a:pPr lvl="1">
              <a:lnSpc>
                <a:spcPct val="80000"/>
              </a:lnSpc>
            </a:pPr>
            <a:r>
              <a:rPr lang="en-US" altLang="zh-CN" sz="1600" smtClean="0">
                <a:ea typeface="ＭＳ Ｐゴシック" pitchFamily="34" charset="-128"/>
              </a:rPr>
              <a:t>Vector, GPU, SIMD</a:t>
            </a:r>
          </a:p>
          <a:p>
            <a:pPr lvl="2">
              <a:lnSpc>
                <a:spcPct val="80000"/>
              </a:lnSpc>
            </a:pPr>
            <a:r>
              <a:rPr lang="en-US" altLang="zh-CN" sz="1400" smtClean="0">
                <a:ea typeface="ＭＳ Ｐゴシック" pitchFamily="34" charset="-128"/>
              </a:rPr>
              <a:t>Can exploit data parallel modes of computation</a:t>
            </a:r>
          </a:p>
          <a:p>
            <a:pPr lvl="1">
              <a:lnSpc>
                <a:spcPct val="80000"/>
              </a:lnSpc>
            </a:pPr>
            <a:r>
              <a:rPr lang="en-US" altLang="zh-CN" sz="1600" smtClean="0">
                <a:ea typeface="ＭＳ Ｐゴシック" pitchFamily="34" charset="-128"/>
              </a:rPr>
              <a:t>Measurement: performance counters</a:t>
            </a:r>
          </a:p>
          <a:p>
            <a:pPr>
              <a:lnSpc>
                <a:spcPct val="80000"/>
              </a:lnSpc>
            </a:pPr>
            <a:r>
              <a:rPr lang="en-US" altLang="zh-CN" sz="1800" smtClean="0">
                <a:ea typeface="ＭＳ Ｐゴシック" pitchFamily="34" charset="-128"/>
              </a:rPr>
              <a:t>Partitioning Support</a:t>
            </a:r>
          </a:p>
          <a:p>
            <a:pPr lvl="1">
              <a:lnSpc>
                <a:spcPct val="80000"/>
              </a:lnSpc>
            </a:pPr>
            <a:r>
              <a:rPr lang="en-US" altLang="zh-CN" sz="1600" smtClean="0">
                <a:ea typeface="ＭＳ Ｐゴシック" pitchFamily="34" charset="-128"/>
              </a:rPr>
              <a:t>Caches: Give exclusive chunks of cache to partitions</a:t>
            </a:r>
          </a:p>
          <a:p>
            <a:pPr lvl="2">
              <a:lnSpc>
                <a:spcPct val="80000"/>
              </a:lnSpc>
            </a:pPr>
            <a:r>
              <a:rPr lang="en-US" altLang="zh-CN" sz="1400" smtClean="0">
                <a:ea typeface="ＭＳ Ｐゴシック" pitchFamily="34" charset="-128"/>
              </a:rPr>
              <a:t>Techniques such as page coloring are poor-man’s equivalent</a:t>
            </a:r>
          </a:p>
          <a:p>
            <a:pPr lvl="1">
              <a:lnSpc>
                <a:spcPct val="80000"/>
              </a:lnSpc>
            </a:pPr>
            <a:r>
              <a:rPr lang="en-US" altLang="zh-CN" sz="1600" smtClean="0">
                <a:ea typeface="ＭＳ Ｐゴシック" pitchFamily="34" charset="-128"/>
              </a:rPr>
              <a:t>Memory: Ability to restrict chunks of memory to a given partition</a:t>
            </a:r>
          </a:p>
          <a:p>
            <a:pPr lvl="2">
              <a:lnSpc>
                <a:spcPct val="80000"/>
              </a:lnSpc>
            </a:pPr>
            <a:r>
              <a:rPr lang="en-US" altLang="zh-CN" sz="1400" smtClean="0">
                <a:ea typeface="ＭＳ Ｐゴシック" pitchFamily="34" charset="-128"/>
              </a:rPr>
              <a:t>Partition-physical to physical mapping: 16MB page sizes?</a:t>
            </a:r>
          </a:p>
          <a:p>
            <a:pPr lvl="1">
              <a:lnSpc>
                <a:spcPct val="80000"/>
              </a:lnSpc>
            </a:pPr>
            <a:r>
              <a:rPr lang="en-US" altLang="zh-CN" sz="1600" smtClean="0">
                <a:ea typeface="ＭＳ Ｐゴシック" pitchFamily="34" charset="-128"/>
              </a:rPr>
              <a:t>High-performance barrier mechanisms partitioned properly</a:t>
            </a:r>
          </a:p>
          <a:p>
            <a:pPr lvl="1">
              <a:lnSpc>
                <a:spcPct val="80000"/>
              </a:lnSpc>
            </a:pPr>
            <a:r>
              <a:rPr lang="en-US" altLang="zh-CN" sz="1600" smtClean="0">
                <a:ea typeface="ＭＳ Ｐゴシック" pitchFamily="34" charset="-128"/>
              </a:rPr>
              <a:t>System Bandwidth</a:t>
            </a:r>
          </a:p>
          <a:p>
            <a:pPr lvl="1">
              <a:lnSpc>
                <a:spcPct val="80000"/>
              </a:lnSpc>
            </a:pPr>
            <a:r>
              <a:rPr lang="en-US" altLang="zh-CN" sz="1600" smtClean="0">
                <a:ea typeface="ＭＳ Ｐゴシック" pitchFamily="34" charset="-128"/>
              </a:rPr>
              <a:t>Power</a:t>
            </a:r>
          </a:p>
          <a:p>
            <a:pPr lvl="2">
              <a:lnSpc>
                <a:spcPct val="80000"/>
              </a:lnSpc>
            </a:pPr>
            <a:r>
              <a:rPr lang="en-US" altLang="zh-CN" sz="1400" smtClean="0">
                <a:ea typeface="ＭＳ Ｐゴシック" pitchFamily="34" charset="-128"/>
              </a:rPr>
              <a:t>Ability to put partitions to sleep, wake them up quicly</a:t>
            </a:r>
          </a:p>
          <a:p>
            <a:pPr>
              <a:lnSpc>
                <a:spcPct val="80000"/>
              </a:lnSpc>
            </a:pPr>
            <a:r>
              <a:rPr lang="en-US" altLang="zh-CN" sz="1800" smtClean="0">
                <a:ea typeface="ＭＳ Ｐゴシック" pitchFamily="34" charset="-128"/>
              </a:rPr>
              <a:t>Fast messaging support</a:t>
            </a:r>
          </a:p>
          <a:p>
            <a:pPr lvl="1">
              <a:lnSpc>
                <a:spcPct val="80000"/>
              </a:lnSpc>
            </a:pPr>
            <a:r>
              <a:rPr lang="en-US" altLang="zh-CN" sz="1600" smtClean="0">
                <a:ea typeface="ＭＳ Ｐゴシック" pitchFamily="34" charset="-128"/>
              </a:rPr>
              <a:t>Used for inter-partition communication</a:t>
            </a:r>
          </a:p>
          <a:p>
            <a:pPr lvl="1">
              <a:lnSpc>
                <a:spcPct val="80000"/>
              </a:lnSpc>
            </a:pPr>
            <a:r>
              <a:rPr lang="en-US" altLang="zh-CN" sz="1600" smtClean="0">
                <a:ea typeface="ＭＳ Ｐゴシック" pitchFamily="34" charset="-128"/>
              </a:rPr>
              <a:t>DMA, user-level notification mechanisms</a:t>
            </a:r>
          </a:p>
          <a:p>
            <a:pPr lvl="1">
              <a:lnSpc>
                <a:spcPct val="80000"/>
              </a:lnSpc>
            </a:pPr>
            <a:r>
              <a:rPr lang="en-US" altLang="zh-CN" sz="1600" smtClean="0">
                <a:ea typeface="ＭＳ Ｐゴシック" pitchFamily="34" charset="-128"/>
              </a:rPr>
              <a:t>Secure Tagging?</a:t>
            </a:r>
          </a:p>
          <a:p>
            <a:pPr>
              <a:lnSpc>
                <a:spcPct val="80000"/>
              </a:lnSpc>
            </a:pPr>
            <a:r>
              <a:rPr lang="en-US" altLang="zh-CN" sz="1800" smtClean="0">
                <a:ea typeface="ＭＳ Ｐゴシック" pitchFamily="34" charset="-128"/>
              </a:rPr>
              <a:t>QoS Enforcement Mechanisms</a:t>
            </a:r>
          </a:p>
          <a:p>
            <a:pPr lvl="1">
              <a:lnSpc>
                <a:spcPct val="80000"/>
              </a:lnSpc>
            </a:pPr>
            <a:r>
              <a:rPr lang="en-US" altLang="zh-CN" sz="1600" smtClean="0">
                <a:ea typeface="ＭＳ Ｐゴシック" pitchFamily="34" charset="-128"/>
              </a:rPr>
              <a:t>Ability to give restricted fractions of bandwidth </a:t>
            </a:r>
          </a:p>
          <a:p>
            <a:pPr lvl="1">
              <a:lnSpc>
                <a:spcPct val="80000"/>
              </a:lnSpc>
            </a:pPr>
            <a:r>
              <a:rPr lang="en-US" altLang="zh-CN" sz="1600" smtClean="0">
                <a:ea typeface="ＭＳ Ｐゴシック" pitchFamily="34" charset="-128"/>
              </a:rPr>
              <a:t>Message Interface: Tracking of message rates with source-suppression for QoS</a:t>
            </a:r>
          </a:p>
          <a:p>
            <a:pPr lvl="1">
              <a:lnSpc>
                <a:spcPct val="80000"/>
              </a:lnSpc>
            </a:pPr>
            <a:r>
              <a:rPr lang="en-US" altLang="zh-CN" sz="1600" smtClean="0">
                <a:ea typeface="ＭＳ Ｐゴシック" pitchFamily="34" charset="-128"/>
              </a:rPr>
              <a:t>Examples: Globally Synchronized Frames (ISCA 2008, Lee and Asanovic)</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p:cNvSpPr>
            <a:spLocks noGrp="1"/>
          </p:cNvSpPr>
          <p:nvPr>
            <p:ph type="ftr" sz="quarter" idx="10"/>
          </p:nvPr>
        </p:nvSpPr>
        <p:spPr>
          <a:noFill/>
        </p:spPr>
        <p:txBody>
          <a:bodyPr/>
          <a:lstStyle/>
          <a:p>
            <a:r>
              <a:rPr lang="en-US" altLang="zh-CN"/>
              <a:t>Tessellation OS</a:t>
            </a:r>
          </a:p>
        </p:txBody>
      </p:sp>
      <p:sp>
        <p:nvSpPr>
          <p:cNvPr id="46083" name="灯片编号占位符 4"/>
          <p:cNvSpPr>
            <a:spLocks noGrp="1"/>
          </p:cNvSpPr>
          <p:nvPr>
            <p:ph type="sldNum" sz="quarter" idx="11"/>
          </p:nvPr>
        </p:nvSpPr>
        <p:spPr>
          <a:noFill/>
        </p:spPr>
        <p:txBody>
          <a:bodyPr/>
          <a:lstStyle/>
          <a:p>
            <a:r>
              <a:rPr lang="en-US" altLang="zh-CN"/>
              <a:t>Tessellation: </a:t>
            </a:r>
            <a:fld id="{8D27B236-9D3A-4D9E-AAF7-CF6A519E932F}" type="slidenum">
              <a:rPr lang="en-US" altLang="zh-CN"/>
              <a:pPr/>
              <a:t>34</a:t>
            </a:fld>
            <a:endParaRPr lang="en-US" altLang="zh-CN"/>
          </a:p>
        </p:txBody>
      </p:sp>
      <p:sp>
        <p:nvSpPr>
          <p:cNvPr id="46084" name="日期占位符 5"/>
          <p:cNvSpPr>
            <a:spLocks noGrp="1"/>
          </p:cNvSpPr>
          <p:nvPr>
            <p:ph type="dt" sz="quarter" idx="12"/>
          </p:nvPr>
        </p:nvSpPr>
        <p:spPr>
          <a:noFill/>
        </p:spPr>
        <p:txBody>
          <a:bodyPr/>
          <a:lstStyle/>
          <a:p>
            <a:r>
              <a:rPr lang="en-US" altLang="zh-CN"/>
              <a:t>November 12th, 2009</a:t>
            </a:r>
          </a:p>
        </p:txBody>
      </p:sp>
      <p:sp>
        <p:nvSpPr>
          <p:cNvPr id="46085" name="Rectangle 2"/>
          <p:cNvSpPr>
            <a:spLocks noGrp="1" noChangeArrowheads="1"/>
          </p:cNvSpPr>
          <p:nvPr>
            <p:ph type="title"/>
          </p:nvPr>
        </p:nvSpPr>
        <p:spPr>
          <a:xfrm>
            <a:off x="838200" y="473075"/>
            <a:ext cx="7404100" cy="746125"/>
          </a:xfrm>
        </p:spPr>
        <p:txBody>
          <a:bodyPr>
            <a:normAutofit fontScale="90000"/>
          </a:bodyPr>
          <a:lstStyle/>
          <a:p>
            <a:pPr eaLnBrk="1" hangingPunct="1">
              <a:lnSpc>
                <a:spcPct val="80000"/>
              </a:lnSpc>
            </a:pPr>
            <a:r>
              <a:rPr lang="en-US" altLang="zh-CN" smtClean="0">
                <a:ea typeface="ＭＳ Ｐゴシック" pitchFamily="34" charset="-128"/>
              </a:rPr>
              <a:t>RAMP Gold: </a:t>
            </a:r>
            <a:br>
              <a:rPr lang="en-US" altLang="zh-CN" smtClean="0">
                <a:ea typeface="ＭＳ Ｐゴシック" pitchFamily="34" charset="-128"/>
              </a:rPr>
            </a:br>
            <a:r>
              <a:rPr lang="en-US" altLang="zh-CN" smtClean="0">
                <a:ea typeface="ＭＳ Ｐゴシック" pitchFamily="34" charset="-128"/>
              </a:rPr>
              <a:t>FAST Emulation of new Hardware</a:t>
            </a:r>
          </a:p>
        </p:txBody>
      </p:sp>
      <p:sp>
        <p:nvSpPr>
          <p:cNvPr id="46086" name="Content Placeholder 2"/>
          <p:cNvSpPr>
            <a:spLocks noGrp="1"/>
          </p:cNvSpPr>
          <p:nvPr>
            <p:ph type="body" orient="vert" idx="1"/>
          </p:nvPr>
        </p:nvSpPr>
        <p:spPr>
          <a:xfrm>
            <a:off x="3733800" y="1219200"/>
            <a:ext cx="5194300" cy="5638800"/>
          </a:xfrm>
        </p:spPr>
        <p:txBody>
          <a:bodyPr vert="horz"/>
          <a:lstStyle/>
          <a:p>
            <a:pPr eaLnBrk="1" hangingPunct="1"/>
            <a:r>
              <a:rPr lang="en-US" altLang="zh-CN" sz="2400" smtClean="0">
                <a:ea typeface="ＭＳ Ｐゴシック" pitchFamily="34" charset="-128"/>
              </a:rPr>
              <a:t>RAMP emulation model for Parlab manycore</a:t>
            </a:r>
          </a:p>
          <a:p>
            <a:pPr lvl="1" eaLnBrk="1" hangingPunct="1"/>
            <a:r>
              <a:rPr lang="en-US" altLang="zh-CN" sz="2000" smtClean="0">
                <a:ea typeface="ＭＳ Ｐゴシック" pitchFamily="34" charset="-128"/>
              </a:rPr>
              <a:t>SPARC v8 ISA -&gt; v9</a:t>
            </a:r>
          </a:p>
          <a:p>
            <a:pPr lvl="1" eaLnBrk="1" hangingPunct="1"/>
            <a:r>
              <a:rPr lang="en-US" altLang="zh-CN" sz="2000" smtClean="0">
                <a:ea typeface="ＭＳ Ｐゴシック" pitchFamily="34" charset="-128"/>
              </a:rPr>
              <a:t>Considering ARM model </a:t>
            </a:r>
          </a:p>
          <a:p>
            <a:pPr eaLnBrk="1" hangingPunct="1"/>
            <a:r>
              <a:rPr lang="en-US" altLang="zh-CN" sz="2400" smtClean="0">
                <a:ea typeface="ＭＳ Ｐゴシック" pitchFamily="34" charset="-128"/>
              </a:rPr>
              <a:t>Single-socket manycore target</a:t>
            </a:r>
          </a:p>
          <a:p>
            <a:pPr eaLnBrk="1" hangingPunct="1"/>
            <a:r>
              <a:rPr lang="en-US" altLang="zh-CN" sz="2400" smtClean="0">
                <a:ea typeface="ＭＳ Ｐゴシック" pitchFamily="34" charset="-128"/>
              </a:rPr>
              <a:t>Split functional/timing model, both in hardware</a:t>
            </a:r>
          </a:p>
          <a:p>
            <a:pPr lvl="1" eaLnBrk="1" hangingPunct="1"/>
            <a:r>
              <a:rPr lang="en-US" altLang="zh-CN" sz="2000" smtClean="0">
                <a:ea typeface="ＭＳ Ｐゴシック" pitchFamily="34" charset="-128"/>
              </a:rPr>
              <a:t>Functional model: Executes ISA</a:t>
            </a:r>
          </a:p>
          <a:p>
            <a:pPr lvl="1" eaLnBrk="1" hangingPunct="1"/>
            <a:r>
              <a:rPr lang="en-US" altLang="zh-CN" sz="2000" smtClean="0">
                <a:ea typeface="ＭＳ Ｐゴシック" pitchFamily="34" charset="-128"/>
              </a:rPr>
              <a:t>Timing model: Capture pipeline timing detail (can be cycle accurate)</a:t>
            </a:r>
          </a:p>
          <a:p>
            <a:pPr eaLnBrk="1" hangingPunct="1"/>
            <a:r>
              <a:rPr lang="en-US" altLang="zh-CN" sz="2400" smtClean="0">
                <a:solidFill>
                  <a:srgbClr val="FF0000"/>
                </a:solidFill>
                <a:ea typeface="ＭＳ Ｐゴシック" pitchFamily="34" charset="-128"/>
              </a:rPr>
              <a:t>Host multithreading</a:t>
            </a:r>
            <a:r>
              <a:rPr lang="en-US" altLang="zh-CN" sz="2400" smtClean="0">
                <a:ea typeface="ＭＳ Ｐゴシック" pitchFamily="34" charset="-128"/>
              </a:rPr>
              <a:t> of both functional and timing models</a:t>
            </a:r>
          </a:p>
          <a:p>
            <a:pPr eaLnBrk="1" hangingPunct="1"/>
            <a:r>
              <a:rPr lang="en-US" altLang="zh-CN" sz="2400" smtClean="0">
                <a:ea typeface="ＭＳ Ｐゴシック" pitchFamily="34" charset="-128"/>
              </a:rPr>
              <a:t>Built for Virtex-5 systems (ML505 or BEE3)</a:t>
            </a:r>
          </a:p>
        </p:txBody>
      </p:sp>
      <p:pic>
        <p:nvPicPr>
          <p:cNvPr id="46087" name="Picture 4"/>
          <p:cNvPicPr>
            <a:picLocks noChangeAspect="1" noChangeArrowheads="1"/>
          </p:cNvPicPr>
          <p:nvPr/>
        </p:nvPicPr>
        <p:blipFill>
          <a:blip r:embed="rId3"/>
          <a:srcRect/>
          <a:stretch>
            <a:fillRect/>
          </a:stretch>
        </p:blipFill>
        <p:spPr bwMode="auto">
          <a:xfrm>
            <a:off x="685800" y="1295400"/>
            <a:ext cx="3048000" cy="2459038"/>
          </a:xfrm>
          <a:prstGeom prst="rect">
            <a:avLst/>
          </a:prstGeom>
          <a:noFill/>
          <a:ln w="25400">
            <a:noFill/>
            <a:miter lim="800000"/>
            <a:headEnd/>
            <a:tailEnd/>
          </a:ln>
        </p:spPr>
      </p:pic>
      <p:grpSp>
        <p:nvGrpSpPr>
          <p:cNvPr id="2" name="Group 119"/>
          <p:cNvGrpSpPr>
            <a:grpSpLocks/>
          </p:cNvGrpSpPr>
          <p:nvPr/>
        </p:nvGrpSpPr>
        <p:grpSpPr bwMode="auto">
          <a:xfrm>
            <a:off x="2438400" y="4191000"/>
            <a:ext cx="1219200" cy="2438400"/>
            <a:chOff x="3216" y="1152"/>
            <a:chExt cx="768" cy="1536"/>
          </a:xfrm>
        </p:grpSpPr>
        <p:sp>
          <p:nvSpPr>
            <p:cNvPr id="169" name="Rectangle 4"/>
            <p:cNvSpPr>
              <a:spLocks noChangeArrowheads="1"/>
            </p:cNvSpPr>
            <p:nvPr/>
          </p:nvSpPr>
          <p:spPr bwMode="auto">
            <a:xfrm>
              <a:off x="3216" y="1152"/>
              <a:ext cx="768" cy="1536"/>
            </a:xfrm>
            <a:prstGeom prst="rect">
              <a:avLst/>
            </a:prstGeom>
            <a:solidFill>
              <a:schemeClr val="bg1"/>
            </a:solidFill>
            <a:ln w="25400">
              <a:solidFill>
                <a:schemeClr val="tx1"/>
              </a:solidFill>
              <a:miter lim="800000"/>
              <a:headEnd/>
              <a:tailEnd/>
            </a:ln>
            <a:effectLst/>
          </p:spPr>
          <p:txBody>
            <a:bodyPr lIns="0" tIns="0" rIns="0" bIns="0" anchor="b"/>
            <a:lstStyle/>
            <a:p>
              <a:pPr algn="ctr">
                <a:spcBef>
                  <a:spcPct val="0"/>
                </a:spcBef>
                <a:buClrTx/>
                <a:buSzTx/>
                <a:buFontTx/>
                <a:buNone/>
                <a:defRPr/>
              </a:pPr>
              <a:r>
                <a:rPr lang="en-US" altLang="zh-CN" sz="2000">
                  <a:effectLst>
                    <a:outerShdw blurRad="38100" dist="38100" dir="2700000" algn="tl">
                      <a:srgbClr val="C0C0C0"/>
                    </a:outerShdw>
                  </a:effectLst>
                  <a:cs typeface="Tahoma" pitchFamily="34" charset="0"/>
                </a:rPr>
                <a:t>Functional Model Pipeline</a:t>
              </a:r>
            </a:p>
          </p:txBody>
        </p:sp>
        <p:grpSp>
          <p:nvGrpSpPr>
            <p:cNvPr id="3" name="Group 93"/>
            <p:cNvGrpSpPr>
              <a:grpSpLocks/>
            </p:cNvGrpSpPr>
            <p:nvPr/>
          </p:nvGrpSpPr>
          <p:grpSpPr bwMode="auto">
            <a:xfrm>
              <a:off x="3264" y="1248"/>
              <a:ext cx="672" cy="480"/>
              <a:chOff x="1056" y="2160"/>
              <a:chExt cx="672" cy="480"/>
            </a:xfrm>
          </p:grpSpPr>
          <p:sp>
            <p:nvSpPr>
              <p:cNvPr id="51241" name="Rectangle 46"/>
              <p:cNvSpPr>
                <a:spLocks noChangeArrowheads="1"/>
              </p:cNvSpPr>
              <p:nvPr/>
            </p:nvSpPr>
            <p:spPr bwMode="auto">
              <a:xfrm>
                <a:off x="1200" y="2160"/>
                <a:ext cx="528" cy="315"/>
              </a:xfrm>
              <a:prstGeom prst="rect">
                <a:avLst/>
              </a:prstGeom>
              <a:solidFill>
                <a:srgbClr val="FFFF00"/>
              </a:solidFill>
              <a:ln w="25400">
                <a:solidFill>
                  <a:schemeClr val="tx1"/>
                </a:solidFill>
                <a:miter lim="800000"/>
                <a:headEnd/>
                <a:tailEnd/>
              </a:ln>
            </p:spPr>
            <p:txBody>
              <a:bodyPr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42" name="Rectangle 47"/>
              <p:cNvSpPr>
                <a:spLocks noChangeArrowheads="1"/>
              </p:cNvSpPr>
              <p:nvPr/>
            </p:nvSpPr>
            <p:spPr bwMode="auto">
              <a:xfrm>
                <a:off x="1152" y="2208"/>
                <a:ext cx="528" cy="315"/>
              </a:xfrm>
              <a:prstGeom prst="rect">
                <a:avLst/>
              </a:prstGeom>
              <a:solidFill>
                <a:srgbClr val="9999FF"/>
              </a:solidFill>
              <a:ln w="25400">
                <a:solidFill>
                  <a:schemeClr val="tx1"/>
                </a:solidFill>
                <a:miter lim="800000"/>
                <a:headEnd/>
                <a:tailEnd/>
              </a:ln>
            </p:spPr>
            <p:txBody>
              <a:bodyPr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43" name="Rectangle 48"/>
              <p:cNvSpPr>
                <a:spLocks noChangeArrowheads="1"/>
              </p:cNvSpPr>
              <p:nvPr/>
            </p:nvSpPr>
            <p:spPr bwMode="auto">
              <a:xfrm>
                <a:off x="1104" y="2256"/>
                <a:ext cx="528" cy="314"/>
              </a:xfrm>
              <a:prstGeom prst="rect">
                <a:avLst/>
              </a:prstGeom>
              <a:solidFill>
                <a:srgbClr val="FF9933"/>
              </a:solidFill>
              <a:ln w="25400">
                <a:solidFill>
                  <a:schemeClr val="tx1"/>
                </a:solidFill>
                <a:miter lim="800000"/>
                <a:headEnd/>
                <a:tailEnd/>
              </a:ln>
            </p:spPr>
            <p:txBody>
              <a:bodyPr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44" name="Rectangle 49"/>
              <p:cNvSpPr>
                <a:spLocks noChangeArrowheads="1"/>
              </p:cNvSpPr>
              <p:nvPr/>
            </p:nvSpPr>
            <p:spPr bwMode="auto">
              <a:xfrm>
                <a:off x="1056" y="2304"/>
                <a:ext cx="528" cy="336"/>
              </a:xfrm>
              <a:prstGeom prst="rect">
                <a:avLst/>
              </a:prstGeom>
              <a:solidFill>
                <a:srgbClr val="00FFFF"/>
              </a:solidFill>
              <a:ln w="25400">
                <a:solidFill>
                  <a:schemeClr val="tx1"/>
                </a:solidFill>
                <a:miter lim="800000"/>
                <a:headEnd/>
                <a:tailEnd/>
              </a:ln>
            </p:spPr>
            <p:txBody>
              <a:bodyPr anchor="ctr"/>
              <a:lstStyle/>
              <a:p>
                <a:pPr algn="ctr">
                  <a:spcBef>
                    <a:spcPct val="0"/>
                  </a:spcBef>
                  <a:buClrTx/>
                  <a:buSzTx/>
                  <a:buFontTx/>
                  <a:buNone/>
                  <a:defRPr/>
                </a:pPr>
                <a:r>
                  <a:rPr lang="en-US" altLang="zh-CN" sz="1600">
                    <a:effectLst>
                      <a:outerShdw blurRad="38100" dist="38100" dir="2700000" algn="tl">
                        <a:srgbClr val="FFFFFF"/>
                      </a:outerShdw>
                    </a:effectLst>
                    <a:cs typeface="Tahoma" pitchFamily="34" charset="0"/>
                  </a:rPr>
                  <a:t>Arch State</a:t>
                </a:r>
              </a:p>
            </p:txBody>
          </p:sp>
        </p:grpSp>
      </p:grpSp>
      <p:grpSp>
        <p:nvGrpSpPr>
          <p:cNvPr id="4" name="Group 199"/>
          <p:cNvGrpSpPr>
            <a:grpSpLocks/>
          </p:cNvGrpSpPr>
          <p:nvPr/>
        </p:nvGrpSpPr>
        <p:grpSpPr bwMode="auto">
          <a:xfrm>
            <a:off x="457200" y="4191000"/>
            <a:ext cx="1981200" cy="2438400"/>
            <a:chOff x="228600" y="4191000"/>
            <a:chExt cx="1981200" cy="2438400"/>
          </a:xfrm>
        </p:grpSpPr>
        <p:grpSp>
          <p:nvGrpSpPr>
            <p:cNvPr id="5" name="Group 118"/>
            <p:cNvGrpSpPr>
              <a:grpSpLocks/>
            </p:cNvGrpSpPr>
            <p:nvPr/>
          </p:nvGrpSpPr>
          <p:grpSpPr bwMode="auto">
            <a:xfrm>
              <a:off x="228600" y="4191000"/>
              <a:ext cx="1219200" cy="2438400"/>
              <a:chOff x="1392" y="1152"/>
              <a:chExt cx="768" cy="1536"/>
            </a:xfrm>
          </p:grpSpPr>
          <p:sp>
            <p:nvSpPr>
              <p:cNvPr id="176" name="Rectangle 94"/>
              <p:cNvSpPr>
                <a:spLocks noChangeArrowheads="1"/>
              </p:cNvSpPr>
              <p:nvPr/>
            </p:nvSpPr>
            <p:spPr bwMode="auto">
              <a:xfrm>
                <a:off x="1392" y="1152"/>
                <a:ext cx="768" cy="1536"/>
              </a:xfrm>
              <a:prstGeom prst="rect">
                <a:avLst/>
              </a:prstGeom>
              <a:solidFill>
                <a:schemeClr val="bg1"/>
              </a:solidFill>
              <a:ln w="25400">
                <a:solidFill>
                  <a:schemeClr val="tx1"/>
                </a:solidFill>
                <a:miter lim="800000"/>
                <a:headEnd/>
                <a:tailEnd/>
              </a:ln>
              <a:effectLst/>
            </p:spPr>
            <p:txBody>
              <a:bodyPr lIns="0" tIns="0" rIns="0" bIns="0" anchor="b"/>
              <a:lstStyle/>
              <a:p>
                <a:pPr algn="ctr">
                  <a:spcBef>
                    <a:spcPct val="0"/>
                  </a:spcBef>
                  <a:buClrTx/>
                  <a:buSzTx/>
                  <a:buFontTx/>
                  <a:buNone/>
                  <a:defRPr/>
                </a:pPr>
                <a:r>
                  <a:rPr lang="en-US" altLang="zh-CN" sz="2000">
                    <a:effectLst>
                      <a:outerShdw blurRad="38100" dist="38100" dir="2700000" algn="tl">
                        <a:srgbClr val="C0C0C0"/>
                      </a:outerShdw>
                    </a:effectLst>
                    <a:cs typeface="Tahoma" pitchFamily="34" charset="0"/>
                  </a:rPr>
                  <a:t>Timing Model Pipeline</a:t>
                </a:r>
              </a:p>
            </p:txBody>
          </p:sp>
          <p:grpSp>
            <p:nvGrpSpPr>
              <p:cNvPr id="6" name="Group 95"/>
              <p:cNvGrpSpPr>
                <a:grpSpLocks/>
              </p:cNvGrpSpPr>
              <p:nvPr/>
            </p:nvGrpSpPr>
            <p:grpSpPr bwMode="auto">
              <a:xfrm>
                <a:off x="1440" y="1248"/>
                <a:ext cx="672" cy="480"/>
                <a:chOff x="1056" y="2160"/>
                <a:chExt cx="672" cy="480"/>
              </a:xfrm>
            </p:grpSpPr>
            <p:sp>
              <p:nvSpPr>
                <p:cNvPr id="51235" name="Rectangle 96"/>
                <p:cNvSpPr>
                  <a:spLocks noChangeArrowheads="1"/>
                </p:cNvSpPr>
                <p:nvPr/>
              </p:nvSpPr>
              <p:spPr bwMode="auto">
                <a:xfrm>
                  <a:off x="1200" y="2160"/>
                  <a:ext cx="528" cy="315"/>
                </a:xfrm>
                <a:prstGeom prst="rect">
                  <a:avLst/>
                </a:prstGeom>
                <a:solidFill>
                  <a:srgbClr val="FFFF00"/>
                </a:solidFill>
                <a:ln w="25400">
                  <a:solidFill>
                    <a:schemeClr val="tx1"/>
                  </a:solidFill>
                  <a:miter lim="800000"/>
                  <a:headEnd/>
                  <a:tailEnd/>
                </a:ln>
              </p:spPr>
              <p:txBody>
                <a:bodyPr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36" name="Rectangle 97"/>
                <p:cNvSpPr>
                  <a:spLocks noChangeArrowheads="1"/>
                </p:cNvSpPr>
                <p:nvPr/>
              </p:nvSpPr>
              <p:spPr bwMode="auto">
                <a:xfrm>
                  <a:off x="1152" y="2208"/>
                  <a:ext cx="528" cy="315"/>
                </a:xfrm>
                <a:prstGeom prst="rect">
                  <a:avLst/>
                </a:prstGeom>
                <a:solidFill>
                  <a:srgbClr val="9999FF"/>
                </a:solidFill>
                <a:ln w="25400">
                  <a:solidFill>
                    <a:schemeClr val="tx1"/>
                  </a:solidFill>
                  <a:miter lim="800000"/>
                  <a:headEnd/>
                  <a:tailEnd/>
                </a:ln>
              </p:spPr>
              <p:txBody>
                <a:bodyPr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37" name="Rectangle 98"/>
                <p:cNvSpPr>
                  <a:spLocks noChangeArrowheads="1"/>
                </p:cNvSpPr>
                <p:nvPr/>
              </p:nvSpPr>
              <p:spPr bwMode="auto">
                <a:xfrm>
                  <a:off x="1104" y="2256"/>
                  <a:ext cx="528" cy="314"/>
                </a:xfrm>
                <a:prstGeom prst="rect">
                  <a:avLst/>
                </a:prstGeom>
                <a:solidFill>
                  <a:srgbClr val="FF9933"/>
                </a:solidFill>
                <a:ln w="25400">
                  <a:solidFill>
                    <a:schemeClr val="tx1"/>
                  </a:solidFill>
                  <a:miter lim="800000"/>
                  <a:headEnd/>
                  <a:tailEnd/>
                </a:ln>
              </p:spPr>
              <p:txBody>
                <a:bodyPr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38" name="Rectangle 99"/>
                <p:cNvSpPr>
                  <a:spLocks noChangeArrowheads="1"/>
                </p:cNvSpPr>
                <p:nvPr/>
              </p:nvSpPr>
              <p:spPr bwMode="auto">
                <a:xfrm>
                  <a:off x="1056" y="2304"/>
                  <a:ext cx="528" cy="336"/>
                </a:xfrm>
                <a:prstGeom prst="rect">
                  <a:avLst/>
                </a:prstGeom>
                <a:solidFill>
                  <a:srgbClr val="00FFFF"/>
                </a:solidFill>
                <a:ln w="25400">
                  <a:solidFill>
                    <a:schemeClr val="tx1"/>
                  </a:solidFill>
                  <a:miter lim="800000"/>
                  <a:headEnd/>
                  <a:tailEnd/>
                </a:ln>
              </p:spPr>
              <p:txBody>
                <a:bodyPr anchor="ctr"/>
                <a:lstStyle/>
                <a:p>
                  <a:pPr algn="ctr">
                    <a:spcBef>
                      <a:spcPct val="0"/>
                    </a:spcBef>
                    <a:buClrTx/>
                    <a:buSzTx/>
                    <a:buFontTx/>
                    <a:buNone/>
                    <a:defRPr/>
                  </a:pPr>
                  <a:r>
                    <a:rPr lang="en-US" altLang="zh-CN" sz="1600">
                      <a:effectLst>
                        <a:outerShdw blurRad="38100" dist="38100" dir="2700000" algn="tl">
                          <a:srgbClr val="FFFFFF"/>
                        </a:outerShdw>
                      </a:effectLst>
                      <a:cs typeface="Tahoma" pitchFamily="34" charset="0"/>
                    </a:rPr>
                    <a:t>Timing State</a:t>
                  </a:r>
                </a:p>
              </p:txBody>
            </p:sp>
          </p:grpSp>
        </p:grpSp>
        <p:grpSp>
          <p:nvGrpSpPr>
            <p:cNvPr id="7" name="Group 109"/>
            <p:cNvGrpSpPr>
              <a:grpSpLocks/>
            </p:cNvGrpSpPr>
            <p:nvPr/>
          </p:nvGrpSpPr>
          <p:grpSpPr bwMode="auto">
            <a:xfrm>
              <a:off x="1447800" y="4648200"/>
              <a:ext cx="762000" cy="609600"/>
              <a:chOff x="2496" y="1296"/>
              <a:chExt cx="480" cy="384"/>
            </a:xfrm>
          </p:grpSpPr>
          <p:sp>
            <p:nvSpPr>
              <p:cNvPr id="51226" name="Rectangle 100"/>
              <p:cNvSpPr>
                <a:spLocks noChangeArrowheads="1"/>
              </p:cNvSpPr>
              <p:nvPr/>
            </p:nvSpPr>
            <p:spPr bwMode="auto">
              <a:xfrm>
                <a:off x="2640" y="1296"/>
                <a:ext cx="48" cy="384"/>
              </a:xfrm>
              <a:prstGeom prst="rect">
                <a:avLst/>
              </a:prstGeom>
              <a:solidFill>
                <a:srgbClr val="FFFF00"/>
              </a:solidFill>
              <a:ln w="25400">
                <a:solidFill>
                  <a:schemeClr val="tx1"/>
                </a:solidFill>
                <a:miter lim="800000"/>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27" name="Rectangle 101"/>
              <p:cNvSpPr>
                <a:spLocks noChangeArrowheads="1"/>
              </p:cNvSpPr>
              <p:nvPr/>
            </p:nvSpPr>
            <p:spPr bwMode="auto">
              <a:xfrm>
                <a:off x="2688" y="1296"/>
                <a:ext cx="48" cy="384"/>
              </a:xfrm>
              <a:prstGeom prst="rect">
                <a:avLst/>
              </a:prstGeom>
              <a:solidFill>
                <a:srgbClr val="9999FF"/>
              </a:solidFill>
              <a:ln w="25400">
                <a:solidFill>
                  <a:schemeClr val="tx1"/>
                </a:solidFill>
                <a:miter lim="800000"/>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28" name="Rectangle 102"/>
              <p:cNvSpPr>
                <a:spLocks noChangeArrowheads="1"/>
              </p:cNvSpPr>
              <p:nvPr/>
            </p:nvSpPr>
            <p:spPr bwMode="auto">
              <a:xfrm>
                <a:off x="2784" y="1296"/>
                <a:ext cx="48" cy="384"/>
              </a:xfrm>
              <a:prstGeom prst="rect">
                <a:avLst/>
              </a:prstGeom>
              <a:solidFill>
                <a:srgbClr val="00FFFF"/>
              </a:solidFill>
              <a:ln w="25400">
                <a:solidFill>
                  <a:schemeClr val="tx1"/>
                </a:solidFill>
                <a:miter lim="800000"/>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29" name="Freeform 103"/>
              <p:cNvSpPr>
                <a:spLocks/>
              </p:cNvSpPr>
              <p:nvPr/>
            </p:nvSpPr>
            <p:spPr bwMode="auto">
              <a:xfrm>
                <a:off x="2592" y="1296"/>
                <a:ext cx="240" cy="384"/>
              </a:xfrm>
              <a:custGeom>
                <a:avLst/>
                <a:gdLst>
                  <a:gd name="T0" fmla="*/ 0 w 192"/>
                  <a:gd name="T1" fmla="*/ 0 h 336"/>
                  <a:gd name="T2" fmla="*/ 469 w 192"/>
                  <a:gd name="T3" fmla="*/ 0 h 336"/>
                  <a:gd name="T4" fmla="*/ 469 w 192"/>
                  <a:gd name="T5" fmla="*/ 574 h 336"/>
                  <a:gd name="T6" fmla="*/ 0 w 192"/>
                  <a:gd name="T7" fmla="*/ 574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0" y="0"/>
                    </a:moveTo>
                    <a:lnTo>
                      <a:pt x="192" y="0"/>
                    </a:lnTo>
                    <a:lnTo>
                      <a:pt x="192" y="336"/>
                    </a:lnTo>
                    <a:lnTo>
                      <a:pt x="0" y="336"/>
                    </a:lnTo>
                  </a:path>
                </a:pathLst>
              </a:custGeom>
              <a:noFill/>
              <a:ln w="25400">
                <a:solidFill>
                  <a:schemeClr val="tx1"/>
                </a:solidFill>
                <a:round/>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C0C0C0"/>
                    </a:outerShdw>
                  </a:effectLst>
                  <a:cs typeface="Tahoma" pitchFamily="34" charset="0"/>
                </a:endParaRPr>
              </a:p>
            </p:txBody>
          </p:sp>
          <p:sp>
            <p:nvSpPr>
              <p:cNvPr id="51230" name="Line 106"/>
              <p:cNvSpPr>
                <a:spLocks noChangeShapeType="1"/>
              </p:cNvSpPr>
              <p:nvPr/>
            </p:nvSpPr>
            <p:spPr bwMode="auto">
              <a:xfrm>
                <a:off x="2832" y="1488"/>
                <a:ext cx="144" cy="0"/>
              </a:xfrm>
              <a:prstGeom prst="line">
                <a:avLst/>
              </a:prstGeom>
              <a:noFill/>
              <a:ln w="25400">
                <a:solidFill>
                  <a:schemeClr val="tx1"/>
                </a:solidFill>
                <a:round/>
                <a:headEnd/>
                <a:tailEnd type="triangle" w="med" len="med"/>
              </a:ln>
            </p:spPr>
            <p:txBody>
              <a:bodyPr wrap="none" lIns="0" tIns="0" rIns="0" bIns="0" anchor="ctr"/>
              <a:lstStyle/>
              <a:p>
                <a:pPr algn="ctr">
                  <a:spcBef>
                    <a:spcPct val="0"/>
                  </a:spcBef>
                  <a:buClrTx/>
                  <a:buSzTx/>
                  <a:buFontTx/>
                  <a:buNone/>
                  <a:defRPr/>
                </a:pPr>
                <a:endParaRPr lang="en-US" sz="2000">
                  <a:effectLst>
                    <a:outerShdw blurRad="38100" dist="38100" dir="2700000" algn="tl">
                      <a:srgbClr val="000000">
                        <a:alpha val="43137"/>
                      </a:srgbClr>
                    </a:outerShdw>
                  </a:effectLst>
                  <a:latin typeface="Tahoma" charset="0"/>
                  <a:ea typeface="+mn-ea"/>
                </a:endParaRPr>
              </a:p>
            </p:txBody>
          </p:sp>
          <p:sp>
            <p:nvSpPr>
              <p:cNvPr id="51231" name="Line 107"/>
              <p:cNvSpPr>
                <a:spLocks noChangeShapeType="1"/>
              </p:cNvSpPr>
              <p:nvPr/>
            </p:nvSpPr>
            <p:spPr bwMode="auto">
              <a:xfrm>
                <a:off x="2496" y="1488"/>
                <a:ext cx="144" cy="0"/>
              </a:xfrm>
              <a:prstGeom prst="line">
                <a:avLst/>
              </a:prstGeom>
              <a:noFill/>
              <a:ln w="25400">
                <a:solidFill>
                  <a:schemeClr val="tx1"/>
                </a:solidFill>
                <a:round/>
                <a:headEnd/>
                <a:tailEnd type="triangle" w="med" len="med"/>
              </a:ln>
            </p:spPr>
            <p:txBody>
              <a:bodyPr wrap="none" lIns="0" tIns="0" rIns="0" bIns="0" anchor="ctr"/>
              <a:lstStyle/>
              <a:p>
                <a:pPr algn="ctr">
                  <a:spcBef>
                    <a:spcPct val="0"/>
                  </a:spcBef>
                  <a:buClrTx/>
                  <a:buSzTx/>
                  <a:buFontTx/>
                  <a:buNone/>
                  <a:defRPr/>
                </a:pPr>
                <a:endParaRPr lang="en-US" sz="2000">
                  <a:effectLst>
                    <a:outerShdw blurRad="38100" dist="38100" dir="2700000" algn="tl">
                      <a:srgbClr val="000000">
                        <a:alpha val="43137"/>
                      </a:srgbClr>
                    </a:outerShdw>
                  </a:effectLst>
                  <a:latin typeface="Tahoma" charset="0"/>
                  <a:ea typeface="+mn-ea"/>
                </a:endParaRPr>
              </a:p>
            </p:txBody>
          </p:sp>
          <p:sp>
            <p:nvSpPr>
              <p:cNvPr id="51232" name="Rectangle 108"/>
              <p:cNvSpPr>
                <a:spLocks noChangeArrowheads="1"/>
              </p:cNvSpPr>
              <p:nvPr/>
            </p:nvSpPr>
            <p:spPr bwMode="auto">
              <a:xfrm>
                <a:off x="2736" y="1296"/>
                <a:ext cx="48" cy="384"/>
              </a:xfrm>
              <a:prstGeom prst="rect">
                <a:avLst/>
              </a:prstGeom>
              <a:solidFill>
                <a:srgbClr val="FF9933"/>
              </a:solidFill>
              <a:ln w="25400">
                <a:solidFill>
                  <a:schemeClr val="tx1"/>
                </a:solidFill>
                <a:miter lim="800000"/>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grpSp>
        <p:grpSp>
          <p:nvGrpSpPr>
            <p:cNvPr id="8" name="Group 110"/>
            <p:cNvGrpSpPr>
              <a:grpSpLocks/>
            </p:cNvGrpSpPr>
            <p:nvPr/>
          </p:nvGrpSpPr>
          <p:grpSpPr bwMode="auto">
            <a:xfrm flipH="1">
              <a:off x="1447800" y="5562600"/>
              <a:ext cx="762000" cy="609600"/>
              <a:chOff x="2496" y="1296"/>
              <a:chExt cx="480" cy="384"/>
            </a:xfrm>
          </p:grpSpPr>
          <p:sp>
            <p:nvSpPr>
              <p:cNvPr id="51219" name="Rectangle 111"/>
              <p:cNvSpPr>
                <a:spLocks noChangeArrowheads="1"/>
              </p:cNvSpPr>
              <p:nvPr/>
            </p:nvSpPr>
            <p:spPr bwMode="auto">
              <a:xfrm>
                <a:off x="2640" y="1296"/>
                <a:ext cx="48" cy="384"/>
              </a:xfrm>
              <a:prstGeom prst="rect">
                <a:avLst/>
              </a:prstGeom>
              <a:solidFill>
                <a:srgbClr val="FFFF00"/>
              </a:solidFill>
              <a:ln w="25400">
                <a:solidFill>
                  <a:schemeClr val="tx1"/>
                </a:solidFill>
                <a:miter lim="800000"/>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20" name="Rectangle 112"/>
              <p:cNvSpPr>
                <a:spLocks noChangeArrowheads="1"/>
              </p:cNvSpPr>
              <p:nvPr/>
            </p:nvSpPr>
            <p:spPr bwMode="auto">
              <a:xfrm>
                <a:off x="2688" y="1296"/>
                <a:ext cx="48" cy="384"/>
              </a:xfrm>
              <a:prstGeom prst="rect">
                <a:avLst/>
              </a:prstGeom>
              <a:solidFill>
                <a:srgbClr val="9999FF"/>
              </a:solidFill>
              <a:ln w="25400">
                <a:solidFill>
                  <a:schemeClr val="tx1"/>
                </a:solidFill>
                <a:miter lim="800000"/>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21" name="Rectangle 113"/>
              <p:cNvSpPr>
                <a:spLocks noChangeArrowheads="1"/>
              </p:cNvSpPr>
              <p:nvPr/>
            </p:nvSpPr>
            <p:spPr bwMode="auto">
              <a:xfrm>
                <a:off x="2784" y="1296"/>
                <a:ext cx="48" cy="384"/>
              </a:xfrm>
              <a:prstGeom prst="rect">
                <a:avLst/>
              </a:prstGeom>
              <a:solidFill>
                <a:srgbClr val="00FFFF"/>
              </a:solidFill>
              <a:ln w="25400">
                <a:solidFill>
                  <a:schemeClr val="tx1"/>
                </a:solidFill>
                <a:miter lim="800000"/>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sp>
            <p:nvSpPr>
              <p:cNvPr id="51222" name="Freeform 114"/>
              <p:cNvSpPr>
                <a:spLocks/>
              </p:cNvSpPr>
              <p:nvPr/>
            </p:nvSpPr>
            <p:spPr bwMode="auto">
              <a:xfrm>
                <a:off x="2592" y="1296"/>
                <a:ext cx="240" cy="384"/>
              </a:xfrm>
              <a:custGeom>
                <a:avLst/>
                <a:gdLst>
                  <a:gd name="T0" fmla="*/ 0 w 192"/>
                  <a:gd name="T1" fmla="*/ 0 h 336"/>
                  <a:gd name="T2" fmla="*/ 469 w 192"/>
                  <a:gd name="T3" fmla="*/ 0 h 336"/>
                  <a:gd name="T4" fmla="*/ 469 w 192"/>
                  <a:gd name="T5" fmla="*/ 574 h 336"/>
                  <a:gd name="T6" fmla="*/ 0 w 192"/>
                  <a:gd name="T7" fmla="*/ 574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0" y="0"/>
                    </a:moveTo>
                    <a:lnTo>
                      <a:pt x="192" y="0"/>
                    </a:lnTo>
                    <a:lnTo>
                      <a:pt x="192" y="336"/>
                    </a:lnTo>
                    <a:lnTo>
                      <a:pt x="0" y="336"/>
                    </a:lnTo>
                  </a:path>
                </a:pathLst>
              </a:custGeom>
              <a:noFill/>
              <a:ln w="25400">
                <a:solidFill>
                  <a:schemeClr val="tx1"/>
                </a:solidFill>
                <a:round/>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C0C0C0"/>
                    </a:outerShdw>
                  </a:effectLst>
                  <a:cs typeface="Tahoma" pitchFamily="34" charset="0"/>
                </a:endParaRPr>
              </a:p>
            </p:txBody>
          </p:sp>
          <p:sp>
            <p:nvSpPr>
              <p:cNvPr id="51223" name="Line 115"/>
              <p:cNvSpPr>
                <a:spLocks noChangeShapeType="1"/>
              </p:cNvSpPr>
              <p:nvPr/>
            </p:nvSpPr>
            <p:spPr bwMode="auto">
              <a:xfrm>
                <a:off x="2832" y="1488"/>
                <a:ext cx="144" cy="0"/>
              </a:xfrm>
              <a:prstGeom prst="line">
                <a:avLst/>
              </a:prstGeom>
              <a:noFill/>
              <a:ln w="25400">
                <a:solidFill>
                  <a:schemeClr val="tx1"/>
                </a:solidFill>
                <a:round/>
                <a:headEnd/>
                <a:tailEnd type="triangle" w="med" len="med"/>
              </a:ln>
            </p:spPr>
            <p:txBody>
              <a:bodyPr wrap="none" lIns="0" tIns="0" rIns="0" bIns="0" anchor="ctr"/>
              <a:lstStyle/>
              <a:p>
                <a:pPr algn="ctr">
                  <a:spcBef>
                    <a:spcPct val="0"/>
                  </a:spcBef>
                  <a:buClrTx/>
                  <a:buSzTx/>
                  <a:buFontTx/>
                  <a:buNone/>
                  <a:defRPr/>
                </a:pPr>
                <a:endParaRPr lang="en-US" sz="2000">
                  <a:effectLst>
                    <a:outerShdw blurRad="38100" dist="38100" dir="2700000" algn="tl">
                      <a:srgbClr val="000000">
                        <a:alpha val="43137"/>
                      </a:srgbClr>
                    </a:outerShdw>
                  </a:effectLst>
                  <a:latin typeface="Tahoma" charset="0"/>
                  <a:ea typeface="+mn-ea"/>
                </a:endParaRPr>
              </a:p>
            </p:txBody>
          </p:sp>
          <p:sp>
            <p:nvSpPr>
              <p:cNvPr id="51224" name="Line 116"/>
              <p:cNvSpPr>
                <a:spLocks noChangeShapeType="1"/>
              </p:cNvSpPr>
              <p:nvPr/>
            </p:nvSpPr>
            <p:spPr bwMode="auto">
              <a:xfrm>
                <a:off x="2496" y="1488"/>
                <a:ext cx="144" cy="0"/>
              </a:xfrm>
              <a:prstGeom prst="line">
                <a:avLst/>
              </a:prstGeom>
              <a:noFill/>
              <a:ln w="25400">
                <a:solidFill>
                  <a:schemeClr val="tx1"/>
                </a:solidFill>
                <a:round/>
                <a:headEnd/>
                <a:tailEnd type="triangle" w="med" len="med"/>
              </a:ln>
            </p:spPr>
            <p:txBody>
              <a:bodyPr wrap="none" lIns="0" tIns="0" rIns="0" bIns="0" anchor="ctr"/>
              <a:lstStyle/>
              <a:p>
                <a:pPr algn="ctr">
                  <a:spcBef>
                    <a:spcPct val="0"/>
                  </a:spcBef>
                  <a:buClrTx/>
                  <a:buSzTx/>
                  <a:buFontTx/>
                  <a:buNone/>
                  <a:defRPr/>
                </a:pPr>
                <a:endParaRPr lang="en-US" sz="2000">
                  <a:effectLst>
                    <a:outerShdw blurRad="38100" dist="38100" dir="2700000" algn="tl">
                      <a:srgbClr val="000000">
                        <a:alpha val="43137"/>
                      </a:srgbClr>
                    </a:outerShdw>
                  </a:effectLst>
                  <a:latin typeface="Tahoma" charset="0"/>
                  <a:ea typeface="+mn-ea"/>
                </a:endParaRPr>
              </a:p>
            </p:txBody>
          </p:sp>
          <p:sp>
            <p:nvSpPr>
              <p:cNvPr id="51225" name="Rectangle 117"/>
              <p:cNvSpPr>
                <a:spLocks noChangeArrowheads="1"/>
              </p:cNvSpPr>
              <p:nvPr/>
            </p:nvSpPr>
            <p:spPr bwMode="auto">
              <a:xfrm>
                <a:off x="2736" y="1296"/>
                <a:ext cx="48" cy="384"/>
              </a:xfrm>
              <a:prstGeom prst="rect">
                <a:avLst/>
              </a:prstGeom>
              <a:solidFill>
                <a:srgbClr val="FF9933"/>
              </a:solidFill>
              <a:ln w="25400">
                <a:solidFill>
                  <a:schemeClr val="tx1"/>
                </a:solidFill>
                <a:miter lim="800000"/>
                <a:headEnd/>
                <a:tailEnd/>
              </a:ln>
            </p:spPr>
            <p:txBody>
              <a:bodyPr wrap="none" lIns="0" tIns="0" rIns="0" bIns="0" anchor="ctr"/>
              <a:lstStyle/>
              <a:p>
                <a:pPr algn="ctr">
                  <a:spcBef>
                    <a:spcPct val="0"/>
                  </a:spcBef>
                  <a:buClrTx/>
                  <a:buSzTx/>
                  <a:buFontTx/>
                  <a:buNone/>
                  <a:defRPr/>
                </a:pPr>
                <a:endParaRPr lang="zh-CN" altLang="zh-CN" sz="2000">
                  <a:effectLst>
                    <a:outerShdw blurRad="38100" dist="38100" dir="2700000" algn="tl">
                      <a:srgbClr val="FFFFFF"/>
                    </a:outerShdw>
                  </a:effectLst>
                  <a:cs typeface="Tahoma" pitchFamily="34" charset="0"/>
                </a:endParaRPr>
              </a:p>
            </p:txBody>
          </p:sp>
        </p:grpSp>
      </p:grpSp>
      <p:grpSp>
        <p:nvGrpSpPr>
          <p:cNvPr id="9" name="Group 212"/>
          <p:cNvGrpSpPr>
            <a:grpSpLocks/>
          </p:cNvGrpSpPr>
          <p:nvPr/>
        </p:nvGrpSpPr>
        <p:grpSpPr bwMode="auto">
          <a:xfrm>
            <a:off x="990600" y="1905000"/>
            <a:ext cx="2286000" cy="2286000"/>
            <a:chOff x="762000" y="1905000"/>
            <a:chExt cx="2286000" cy="2286000"/>
          </a:xfrm>
        </p:grpSpPr>
        <p:sp>
          <p:nvSpPr>
            <p:cNvPr id="202" name="Oval 201"/>
            <p:cNvSpPr/>
            <p:nvPr/>
          </p:nvSpPr>
          <p:spPr bwMode="auto">
            <a:xfrm>
              <a:off x="1676400" y="1905000"/>
              <a:ext cx="457200" cy="228600"/>
            </a:xfrm>
            <a:prstGeom prst="ellipse">
              <a:avLst/>
            </a:prstGeom>
            <a:noFill/>
            <a:ln w="25400" cap="flat" cmpd="sng" algn="ctr">
              <a:solidFill>
                <a:srgbClr val="FF0000"/>
              </a:solidFill>
              <a:prstDash val="solid"/>
              <a:round/>
              <a:headEnd type="none" w="med" len="med"/>
              <a:tailEnd type="none" w="med" len="med"/>
            </a:ln>
            <a:effectLst/>
          </p:spPr>
          <p:txBody>
            <a:bodyPr lIns="0" tIns="0" rIns="0" bIns="0" anchor="ctr"/>
            <a:lstStyle/>
            <a:p>
              <a:pPr algn="ctr">
                <a:spcBef>
                  <a:spcPct val="0"/>
                </a:spcBef>
                <a:buClrTx/>
                <a:buSzTx/>
                <a:buFontTx/>
                <a:buNone/>
                <a:defRPr/>
              </a:pPr>
              <a:endParaRPr lang="zh-CN" altLang="zh-CN" sz="2000">
                <a:effectLst>
                  <a:outerShdw blurRad="38100" dist="38100" dir="2700000" algn="tl">
                    <a:srgbClr val="C0C0C0"/>
                  </a:outerShdw>
                </a:effectLst>
                <a:cs typeface="Tahoma" pitchFamily="34" charset="0"/>
              </a:endParaRPr>
            </a:p>
          </p:txBody>
        </p:sp>
        <p:sp>
          <p:nvSpPr>
            <p:cNvPr id="203" name="Oval 202"/>
            <p:cNvSpPr/>
            <p:nvPr/>
          </p:nvSpPr>
          <p:spPr bwMode="auto">
            <a:xfrm>
              <a:off x="762000" y="1905000"/>
              <a:ext cx="457200" cy="228600"/>
            </a:xfrm>
            <a:prstGeom prst="ellipse">
              <a:avLst/>
            </a:prstGeom>
            <a:noFill/>
            <a:ln w="25400" cap="flat" cmpd="sng" algn="ctr">
              <a:solidFill>
                <a:srgbClr val="FF0000"/>
              </a:solidFill>
              <a:prstDash val="solid"/>
              <a:round/>
              <a:headEnd type="none" w="med" len="med"/>
              <a:tailEnd type="none" w="med" len="med"/>
            </a:ln>
            <a:effectLst/>
          </p:spPr>
          <p:txBody>
            <a:bodyPr lIns="0" tIns="0" rIns="0" bIns="0" anchor="ctr"/>
            <a:lstStyle/>
            <a:p>
              <a:pPr algn="ctr">
                <a:spcBef>
                  <a:spcPct val="0"/>
                </a:spcBef>
                <a:buClrTx/>
                <a:buSzTx/>
                <a:buFontTx/>
                <a:buNone/>
                <a:defRPr/>
              </a:pPr>
              <a:endParaRPr lang="zh-CN" altLang="zh-CN" sz="2000">
                <a:effectLst>
                  <a:outerShdw blurRad="38100" dist="38100" dir="2700000" algn="tl">
                    <a:srgbClr val="C0C0C0"/>
                  </a:outerShdw>
                </a:effectLst>
                <a:cs typeface="Tahoma" pitchFamily="34" charset="0"/>
              </a:endParaRPr>
            </a:p>
          </p:txBody>
        </p:sp>
        <p:cxnSp>
          <p:nvCxnSpPr>
            <p:cNvPr id="46093" name="Straight Arrow Connector 209"/>
            <p:cNvCxnSpPr>
              <a:cxnSpLocks noChangeShapeType="1"/>
              <a:stCxn id="169" idx="0"/>
              <a:endCxn id="202" idx="4"/>
            </p:cNvCxnSpPr>
            <p:nvPr/>
          </p:nvCxnSpPr>
          <p:spPr bwMode="auto">
            <a:xfrm rot="16200000" flipV="1">
              <a:off x="1371600" y="2667000"/>
              <a:ext cx="2057400" cy="990600"/>
            </a:xfrm>
            <a:prstGeom prst="straightConnector1">
              <a:avLst/>
            </a:prstGeom>
            <a:noFill/>
            <a:ln w="25400">
              <a:solidFill>
                <a:schemeClr val="tx1"/>
              </a:solidFill>
              <a:round/>
              <a:headEnd/>
              <a:tailEnd type="arrow" w="med" len="med"/>
            </a:ln>
          </p:spPr>
        </p:cxnSp>
        <p:cxnSp>
          <p:nvCxnSpPr>
            <p:cNvPr id="46094" name="Straight Arrow Connector 211"/>
            <p:cNvCxnSpPr>
              <a:cxnSpLocks noChangeShapeType="1"/>
              <a:stCxn id="169" idx="0"/>
            </p:cNvCxnSpPr>
            <p:nvPr/>
          </p:nvCxnSpPr>
          <p:spPr bwMode="auto">
            <a:xfrm rot="16200000" flipV="1">
              <a:off x="1104900" y="2019300"/>
              <a:ext cx="2057400" cy="1828800"/>
            </a:xfrm>
            <a:prstGeom prst="straightConnector1">
              <a:avLst/>
            </a:prstGeom>
            <a:noFill/>
            <a:ln w="25400">
              <a:solidFill>
                <a:schemeClr val="tx1"/>
              </a:solidFill>
              <a:round/>
              <a:headEnd/>
              <a:tailEnd type="arrow" w="med" len="med"/>
            </a:ln>
          </p:spPr>
        </p:cxn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GUI Service Example</a:t>
            </a:r>
            <a:endParaRPr lang="zh-CN" altLang="en-US" dirty="0"/>
          </a:p>
        </p:txBody>
      </p:sp>
      <p:sp>
        <p:nvSpPr>
          <p:cNvPr id="3" name="内容占位符 2"/>
          <p:cNvSpPr>
            <a:spLocks noGrp="1"/>
          </p:cNvSpPr>
          <p:nvPr>
            <p:ph idx="1"/>
          </p:nvPr>
        </p:nvSpPr>
        <p:spPr>
          <a:xfrm>
            <a:off x="457200" y="5177928"/>
            <a:ext cx="8310785" cy="1325421"/>
          </a:xfrm>
        </p:spPr>
        <p:txBody>
          <a:bodyPr>
            <a:normAutofit fontScale="92500"/>
          </a:bodyPr>
          <a:lstStyle/>
          <a:p>
            <a:r>
              <a:rPr lang="en-US" altLang="zh-CN" dirty="0" smtClean="0"/>
              <a:t>GUI service (</a:t>
            </a:r>
            <a:r>
              <a:rPr lang="en-US" altLang="zh-CN" dirty="0" err="1" smtClean="0"/>
              <a:t>GuiServ</a:t>
            </a:r>
            <a:r>
              <a:rPr lang="en-US" altLang="zh-CN" dirty="0" smtClean="0"/>
              <a:t>) runs in its dedicated cell and interacts with application cells via channels.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35</a:t>
            </a:fld>
            <a:endParaRPr lang="en-US"/>
          </a:p>
        </p:txBody>
      </p:sp>
      <p:pic>
        <p:nvPicPr>
          <p:cNvPr id="30722" name="Picture 2"/>
          <p:cNvPicPr>
            <a:picLocks noChangeAspect="1" noChangeArrowheads="1"/>
          </p:cNvPicPr>
          <p:nvPr/>
        </p:nvPicPr>
        <p:blipFill>
          <a:blip r:embed="rId2"/>
          <a:srcRect/>
          <a:stretch>
            <a:fillRect/>
          </a:stretch>
        </p:blipFill>
        <p:spPr bwMode="auto">
          <a:xfrm>
            <a:off x="264233" y="1306646"/>
            <a:ext cx="8660403" cy="394839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GuiServ</a:t>
            </a:r>
            <a:r>
              <a:rPr lang="en-US" altLang="zh-CN" dirty="0" smtClean="0"/>
              <a:t> Details</a:t>
            </a:r>
            <a:endParaRPr lang="zh-CN" altLang="en-US" dirty="0"/>
          </a:p>
        </p:txBody>
      </p:sp>
      <p:sp>
        <p:nvSpPr>
          <p:cNvPr id="3" name="内容占位符 2"/>
          <p:cNvSpPr>
            <a:spLocks noGrp="1"/>
          </p:cNvSpPr>
          <p:nvPr>
            <p:ph idx="1"/>
          </p:nvPr>
        </p:nvSpPr>
        <p:spPr>
          <a:xfrm>
            <a:off x="457201" y="1521152"/>
            <a:ext cx="3453788" cy="4982198"/>
          </a:xfrm>
        </p:spPr>
        <p:txBody>
          <a:bodyPr>
            <a:normAutofit fontScale="62500" lnSpcReduction="20000"/>
          </a:bodyPr>
          <a:lstStyle/>
          <a:p>
            <a:r>
              <a:rPr lang="en-US" altLang="zh-CN" dirty="0" smtClean="0"/>
              <a:t>Rendering Tasks, responsible for rendering graphics and video processing requests</a:t>
            </a:r>
          </a:p>
          <a:p>
            <a:r>
              <a:rPr lang="en-US" altLang="zh-CN" dirty="0" smtClean="0"/>
              <a:t>Input Event Handler Tasks, which forward input events from human-interface devices to clients and/or the service</a:t>
            </a:r>
          </a:p>
          <a:p>
            <a:r>
              <a:rPr lang="en-US" altLang="zh-CN" dirty="0" smtClean="0"/>
              <a:t>Window-Manager (WM) Task, responsible for window creation, movement, and destruction.</a:t>
            </a:r>
          </a:p>
          <a:p>
            <a:r>
              <a:rPr lang="en-US" altLang="zh-CN" dirty="0" smtClean="0"/>
              <a:t>Each scheduled with Multiprocessor </a:t>
            </a:r>
            <a:r>
              <a:rPr lang="en-US" altLang="zh-CN" dirty="0" err="1" smtClean="0"/>
              <a:t>Aperiodic</a:t>
            </a:r>
            <a:r>
              <a:rPr lang="en-US" altLang="zh-CN" dirty="0" smtClean="0"/>
              <a:t> Servers (MASs) under the Multiprocessor Constant-Bandwidth Server (M-CBS) scheme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36</a:t>
            </a:fld>
            <a:endParaRPr lang="en-US"/>
          </a:p>
        </p:txBody>
      </p:sp>
      <p:pic>
        <p:nvPicPr>
          <p:cNvPr id="31746" name="Picture 2"/>
          <p:cNvPicPr>
            <a:picLocks noChangeAspect="1" noChangeArrowheads="1"/>
          </p:cNvPicPr>
          <p:nvPr/>
        </p:nvPicPr>
        <p:blipFill>
          <a:blip r:embed="rId2"/>
          <a:srcRect/>
          <a:stretch>
            <a:fillRect/>
          </a:stretch>
        </p:blipFill>
        <p:spPr bwMode="auto">
          <a:xfrm>
            <a:off x="3943350" y="1329197"/>
            <a:ext cx="5200650" cy="51911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Microsoft/UPCRC</a:t>
            </a:r>
            <a:endParaRPr lang="en-US" dirty="0"/>
          </a:p>
        </p:txBody>
      </p:sp>
      <p:sp>
        <p:nvSpPr>
          <p:cNvPr id="27651" name="Slide Number Placeholder 4"/>
          <p:cNvSpPr>
            <a:spLocks noGrp="1"/>
          </p:cNvSpPr>
          <p:nvPr>
            <p:ph type="sldNum" sz="quarter" idx="11"/>
          </p:nvPr>
        </p:nvSpPr>
        <p:spPr>
          <a:noFill/>
        </p:spPr>
        <p:txBody>
          <a:bodyPr/>
          <a:lstStyle/>
          <a:p>
            <a:r>
              <a:rPr lang="en-US" smtClean="0"/>
              <a:t>Tessellation: </a:t>
            </a:r>
            <a:fld id="{AF16A888-BF94-4B57-B7A5-5366812BCD00}" type="slidenum">
              <a:rPr lang="en-US" smtClean="0"/>
              <a:pPr/>
              <a:t>37</a:t>
            </a:fld>
            <a:endParaRPr lang="en-US"/>
          </a:p>
        </p:txBody>
      </p:sp>
      <p:sp>
        <p:nvSpPr>
          <p:cNvPr id="27652" name="Date Placeholder 5"/>
          <p:cNvSpPr>
            <a:spLocks noGrp="1"/>
          </p:cNvSpPr>
          <p:nvPr>
            <p:ph type="dt" sz="quarter" idx="12"/>
          </p:nvPr>
        </p:nvSpPr>
        <p:spPr>
          <a:noFill/>
        </p:spPr>
        <p:txBody>
          <a:bodyPr/>
          <a:lstStyle/>
          <a:p>
            <a:r>
              <a:rPr lang="en-US" smtClean="0"/>
              <a:t>August 13th, 2010</a:t>
            </a:r>
            <a:endParaRPr lang="en-US"/>
          </a:p>
        </p:txBody>
      </p:sp>
      <p:sp>
        <p:nvSpPr>
          <p:cNvPr id="27653" name="Rectangle 313"/>
          <p:cNvSpPr>
            <a:spLocks noGrp="1" noChangeArrowheads="1"/>
          </p:cNvSpPr>
          <p:nvPr>
            <p:ph type="title"/>
          </p:nvPr>
        </p:nvSpPr>
        <p:spPr>
          <a:xfrm>
            <a:off x="457200" y="197519"/>
            <a:ext cx="8229600" cy="1143000"/>
          </a:xfrm>
        </p:spPr>
        <p:txBody>
          <a:bodyPr/>
          <a:lstStyle/>
          <a:p>
            <a:r>
              <a:rPr lang="en-US" dirty="0" smtClean="0">
                <a:ea typeface="ＭＳ Ｐゴシック" charset="-128"/>
              </a:rPr>
              <a:t>Conclusion</a:t>
            </a:r>
          </a:p>
        </p:txBody>
      </p:sp>
      <p:sp>
        <p:nvSpPr>
          <p:cNvPr id="27654" name="Rectangle 314"/>
          <p:cNvSpPr>
            <a:spLocks noGrp="1" noChangeArrowheads="1"/>
          </p:cNvSpPr>
          <p:nvPr>
            <p:ph type="body" idx="1"/>
          </p:nvPr>
        </p:nvSpPr>
        <p:spPr>
          <a:xfrm>
            <a:off x="101600" y="904875"/>
            <a:ext cx="8928100" cy="5800725"/>
          </a:xfrm>
        </p:spPr>
        <p:txBody>
          <a:bodyPr>
            <a:normAutofit/>
          </a:bodyPr>
          <a:lstStyle/>
          <a:p>
            <a:pPr marL="457200" indent="-457200">
              <a:lnSpc>
                <a:spcPct val="85000"/>
              </a:lnSpc>
            </a:pPr>
            <a:r>
              <a:rPr lang="en-US" sz="2000" dirty="0" smtClean="0">
                <a:ea typeface="ＭＳ Ｐゴシック" charset="-128"/>
              </a:rPr>
              <a:t>Space-Time Partitioning: grouping processors &amp; resources </a:t>
            </a:r>
            <a:br>
              <a:rPr lang="en-US" sz="2000" dirty="0" smtClean="0">
                <a:ea typeface="ＭＳ Ｐゴシック" charset="-128"/>
              </a:rPr>
            </a:br>
            <a:r>
              <a:rPr lang="en-US" sz="2000" dirty="0" smtClean="0">
                <a:ea typeface="ＭＳ Ｐゴシック" charset="-128"/>
              </a:rPr>
              <a:t>behind hardware boundary</a:t>
            </a:r>
          </a:p>
          <a:p>
            <a:pPr marL="838200" lvl="1" indent="-381000">
              <a:lnSpc>
                <a:spcPct val="85000"/>
              </a:lnSpc>
            </a:pPr>
            <a:r>
              <a:rPr lang="en-US" sz="1800" dirty="0" smtClean="0">
                <a:ea typeface="ＭＳ Ｐゴシック" charset="-128"/>
              </a:rPr>
              <a:t>Two-level scheduling</a:t>
            </a:r>
          </a:p>
          <a:p>
            <a:pPr marL="1257300" lvl="2" indent="-342900">
              <a:lnSpc>
                <a:spcPct val="85000"/>
              </a:lnSpc>
              <a:buClr>
                <a:schemeClr val="tx1"/>
              </a:buClr>
              <a:buSzTx/>
              <a:buFont typeface="Wingdings" pitchFamily="2" charset="2"/>
              <a:buAutoNum type="arabicParenR"/>
            </a:pPr>
            <a:r>
              <a:rPr lang="en-US" sz="1600" dirty="0" smtClean="0">
                <a:ea typeface="ＭＳ Ｐゴシック" charset="-128"/>
              </a:rPr>
              <a:t>Global Distribution of resources</a:t>
            </a:r>
          </a:p>
          <a:p>
            <a:pPr marL="1257300" lvl="2" indent="-342900">
              <a:lnSpc>
                <a:spcPct val="85000"/>
              </a:lnSpc>
              <a:buClr>
                <a:schemeClr val="tx1"/>
              </a:buClr>
              <a:buSzTx/>
              <a:buFont typeface="Wingdings" pitchFamily="2" charset="2"/>
              <a:buAutoNum type="arabicParenR"/>
            </a:pPr>
            <a:r>
              <a:rPr lang="en-US" sz="1600" dirty="0" smtClean="0">
                <a:ea typeface="ＭＳ Ｐゴシック" charset="-128"/>
              </a:rPr>
              <a:t>Application-Specific scheduling of resources</a:t>
            </a:r>
          </a:p>
          <a:p>
            <a:pPr marL="838200" lvl="1" indent="-381000">
              <a:lnSpc>
                <a:spcPct val="85000"/>
              </a:lnSpc>
            </a:pPr>
            <a:r>
              <a:rPr lang="en-US" sz="1800" dirty="0" smtClean="0">
                <a:ea typeface="ＭＳ Ｐゴシック" charset="-128"/>
              </a:rPr>
              <a:t>Bare Metal Execution within partition</a:t>
            </a:r>
          </a:p>
          <a:p>
            <a:pPr marL="838200" lvl="1" indent="-381000">
              <a:lnSpc>
                <a:spcPct val="85000"/>
              </a:lnSpc>
            </a:pPr>
            <a:r>
              <a:rPr lang="en-US" sz="1800" dirty="0" err="1" smtClean="0">
                <a:ea typeface="ＭＳ Ｐゴシック" charset="-128"/>
              </a:rPr>
              <a:t>Composable</a:t>
            </a:r>
            <a:r>
              <a:rPr lang="en-US" sz="1800" dirty="0" smtClean="0">
                <a:ea typeface="ＭＳ Ｐゴシック" charset="-128"/>
              </a:rPr>
              <a:t> performance, security, </a:t>
            </a:r>
            <a:r>
              <a:rPr lang="en-US" sz="1800" dirty="0" err="1" smtClean="0">
                <a:ea typeface="ＭＳ Ｐゴシック" charset="-128"/>
              </a:rPr>
              <a:t>QoS</a:t>
            </a:r>
            <a:r>
              <a:rPr lang="en-US" sz="1800" dirty="0" smtClean="0">
                <a:ea typeface="ＭＳ Ｐゴシック" charset="-128"/>
              </a:rPr>
              <a:t> </a:t>
            </a:r>
          </a:p>
          <a:p>
            <a:pPr marL="438150" indent="-381000">
              <a:lnSpc>
                <a:spcPct val="85000"/>
              </a:lnSpc>
            </a:pPr>
            <a:r>
              <a:rPr lang="en-US" sz="2200" dirty="0" smtClean="0">
                <a:ea typeface="ＭＳ Ｐゴシック" charset="-128"/>
              </a:rPr>
              <a:t>Cells: Basic Unit of Resource and Security</a:t>
            </a:r>
          </a:p>
          <a:p>
            <a:pPr marL="838200" lvl="1" indent="-381000">
              <a:lnSpc>
                <a:spcPct val="85000"/>
              </a:lnSpc>
            </a:pPr>
            <a:r>
              <a:rPr lang="en-US" sz="1800" dirty="0" smtClean="0">
                <a:ea typeface="ＭＳ Ｐゴシック" charset="-128"/>
              </a:rPr>
              <a:t>User-Level Software Component with Guaranteed Resources</a:t>
            </a:r>
          </a:p>
          <a:p>
            <a:pPr marL="838200" lvl="1" indent="-381000">
              <a:lnSpc>
                <a:spcPct val="85000"/>
              </a:lnSpc>
            </a:pPr>
            <a:r>
              <a:rPr lang="en-US" sz="1800" dirty="0" smtClean="0">
                <a:ea typeface="ＭＳ Ｐゴシック" charset="-128"/>
              </a:rPr>
              <a:t>Secure Channels to other Cells</a:t>
            </a:r>
          </a:p>
          <a:p>
            <a:pPr marL="438150" indent="-381000">
              <a:lnSpc>
                <a:spcPct val="85000"/>
              </a:lnSpc>
            </a:pPr>
            <a:r>
              <a:rPr lang="en-US" sz="2200" dirty="0" smtClean="0">
                <a:ea typeface="ＭＳ Ｐゴシック" charset="-128"/>
              </a:rPr>
              <a:t>Partitioning Service</a:t>
            </a:r>
          </a:p>
          <a:p>
            <a:pPr marL="838200" lvl="1" indent="-381000">
              <a:lnSpc>
                <a:spcPct val="85000"/>
              </a:lnSpc>
            </a:pPr>
            <a:r>
              <a:rPr lang="en-US" sz="1800" dirty="0" smtClean="0">
                <a:ea typeface="ＭＳ Ｐゴシック" charset="-128"/>
              </a:rPr>
              <a:t>Explicit Admission Control: Sometimes requests for resources must be denied</a:t>
            </a:r>
          </a:p>
          <a:p>
            <a:pPr marL="838200" lvl="1" indent="-381000">
              <a:lnSpc>
                <a:spcPct val="85000"/>
              </a:lnSpc>
            </a:pPr>
            <a:r>
              <a:rPr lang="en-US" sz="1800" dirty="0" smtClean="0">
                <a:ea typeface="ＭＳ Ｐゴシック" charset="-128"/>
              </a:rPr>
              <a:t>Policy-driven optimization of resources</a:t>
            </a:r>
          </a:p>
          <a:p>
            <a:pPr marL="457200" indent="-457200">
              <a:lnSpc>
                <a:spcPct val="85000"/>
              </a:lnSpc>
            </a:pPr>
            <a:r>
              <a:rPr lang="en-US" sz="2000" dirty="0" smtClean="0">
                <a:ea typeface="ＭＳ Ｐゴシック" charset="-128"/>
              </a:rPr>
              <a:t>Tessellation OS</a:t>
            </a:r>
          </a:p>
          <a:p>
            <a:pPr marL="838200" lvl="1" indent="-381000">
              <a:lnSpc>
                <a:spcPct val="85000"/>
              </a:lnSpc>
            </a:pPr>
            <a:r>
              <a:rPr lang="en-US" sz="1800" dirty="0" smtClean="0">
                <a:ea typeface="ＭＳ Ｐゴシック" charset="-128"/>
              </a:rPr>
              <a:t>Exploded OS: spatially partitioned, interacting services</a:t>
            </a:r>
          </a:p>
          <a:p>
            <a:pPr marL="838200" lvl="1" indent="-381000">
              <a:lnSpc>
                <a:spcPct val="85000"/>
              </a:lnSpc>
            </a:pPr>
            <a:r>
              <a:rPr lang="en-US" sz="1800" dirty="0" smtClean="0">
                <a:ea typeface="ＭＳ Ｐゴシック" charset="-128"/>
              </a:rPr>
              <a:t>Exploit Hardware partitioning mechanisms when available</a:t>
            </a:r>
          </a:p>
          <a:p>
            <a:pPr marL="838200" lvl="1" indent="-381000">
              <a:lnSpc>
                <a:spcPct val="85000"/>
              </a:lnSpc>
            </a:pPr>
            <a:r>
              <a:rPr lang="en-US" sz="1800" dirty="0" smtClean="0">
                <a:ea typeface="ＭＳ Ｐゴシック" charset="-128"/>
              </a:rPr>
              <a:t>Components</a:t>
            </a:r>
          </a:p>
          <a:p>
            <a:pPr marL="1257300" lvl="2" indent="-342900">
              <a:lnSpc>
                <a:spcPct val="85000"/>
              </a:lnSpc>
            </a:pPr>
            <a:r>
              <a:rPr lang="en-US" sz="1600" dirty="0" smtClean="0">
                <a:ea typeface="ＭＳ Ｐゴシック" charset="-128"/>
              </a:rPr>
              <a:t>Partitioning Mechanisms (“</a:t>
            </a:r>
            <a:r>
              <a:rPr lang="en-US" sz="1600" dirty="0" err="1" smtClean="0">
                <a:ea typeface="ＭＳ Ｐゴシック" charset="-128"/>
              </a:rPr>
              <a:t>NanoVisor</a:t>
            </a:r>
            <a:r>
              <a:rPr lang="en-US" sz="1600" dirty="0" smtClean="0">
                <a:ea typeface="ＭＳ Ｐゴシック" charset="-128"/>
              </a:rPr>
              <a:t>”)</a:t>
            </a:r>
          </a:p>
          <a:p>
            <a:pPr marL="1257300" lvl="2" indent="-342900">
              <a:lnSpc>
                <a:spcPct val="85000"/>
              </a:lnSpc>
            </a:pPr>
            <a:r>
              <a:rPr lang="en-US" sz="1600" dirty="0" smtClean="0">
                <a:ea typeface="ＭＳ Ｐゴシック" charset="-128"/>
              </a:rPr>
              <a:t>Policy Service: Resource Management</a:t>
            </a:r>
          </a:p>
          <a:p>
            <a:pPr marL="1257300" lvl="2" indent="-342900">
              <a:lnSpc>
                <a:spcPct val="85000"/>
              </a:lnSpc>
            </a:pPr>
            <a:r>
              <a:rPr lang="en-US" sz="1600" dirty="0" smtClean="0">
                <a:ea typeface="ＭＳ Ｐゴシック" charset="-128"/>
              </a:rPr>
              <a:t>OS services as independent servers</a:t>
            </a:r>
          </a:p>
          <a:p>
            <a:pPr marL="457200" indent="-457200">
              <a:lnSpc>
                <a:spcPct val="85000"/>
              </a:lnSpc>
              <a:buFont typeface="Wingdings" pitchFamily="2" charset="2"/>
              <a:buNone/>
            </a:pPr>
            <a:endParaRPr lang="en-US" sz="2000" dirty="0" smtClean="0">
              <a:ea typeface="ＭＳ Ｐゴシック" charset="-128"/>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Multikernel</a:t>
            </a:r>
            <a:r>
              <a:rPr lang="en-US" altLang="zh-CN" dirty="0" smtClean="0"/>
              <a:t>/</a:t>
            </a:r>
            <a:r>
              <a:rPr lang="en-US" altLang="zh-CN" dirty="0" err="1" smtClean="0"/>
              <a:t>BarrelFish</a:t>
            </a:r>
            <a:r>
              <a:rPr lang="en-US" altLang="zh-CN" dirty="0" smtClean="0"/>
              <a:t> (ETHZ, Microsoft)</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Andrew Baumann, Paul </a:t>
            </a:r>
            <a:r>
              <a:rPr lang="en-US" altLang="zh-CN" dirty="0" err="1" smtClean="0">
                <a:solidFill>
                  <a:srgbClr val="FF0000"/>
                </a:solidFill>
              </a:rPr>
              <a:t>Barham</a:t>
            </a:r>
            <a:r>
              <a:rPr lang="en-US" altLang="zh-CN" dirty="0" smtClean="0">
                <a:solidFill>
                  <a:srgbClr val="FF0000"/>
                </a:solidFill>
              </a:rPr>
              <a:t>, Pierre-</a:t>
            </a:r>
            <a:r>
              <a:rPr lang="en-US" altLang="zh-CN" dirty="0" err="1" smtClean="0">
                <a:solidFill>
                  <a:srgbClr val="FF0000"/>
                </a:solidFill>
              </a:rPr>
              <a:t>Évariste</a:t>
            </a:r>
            <a:r>
              <a:rPr lang="en-US" altLang="zh-CN" dirty="0" smtClean="0">
                <a:solidFill>
                  <a:srgbClr val="FF0000"/>
                </a:solidFill>
              </a:rPr>
              <a:t> </a:t>
            </a:r>
            <a:r>
              <a:rPr lang="en-US" altLang="zh-CN" dirty="0" err="1" smtClean="0">
                <a:solidFill>
                  <a:srgbClr val="FF0000"/>
                </a:solidFill>
              </a:rPr>
              <a:t>Dagand</a:t>
            </a:r>
            <a:r>
              <a:rPr lang="en-US" altLang="zh-CN" dirty="0" smtClean="0">
                <a:solidFill>
                  <a:srgbClr val="FF0000"/>
                </a:solidFill>
              </a:rPr>
              <a:t>, Timothy L. Harris, Rebecca Isaacs, Simon Peter, Timothy Roscoe, Adrian </a:t>
            </a:r>
            <a:r>
              <a:rPr lang="en-US" altLang="zh-CN" dirty="0" err="1" smtClean="0">
                <a:solidFill>
                  <a:srgbClr val="FF0000"/>
                </a:solidFill>
              </a:rPr>
              <a:t>Schüpbach</a:t>
            </a:r>
            <a:r>
              <a:rPr lang="en-US" altLang="zh-CN" dirty="0" smtClean="0">
                <a:solidFill>
                  <a:srgbClr val="FF0000"/>
                </a:solidFill>
              </a:rPr>
              <a:t>, </a:t>
            </a:r>
            <a:r>
              <a:rPr lang="en-US" altLang="zh-CN" dirty="0" err="1" smtClean="0">
                <a:solidFill>
                  <a:srgbClr val="FF0000"/>
                </a:solidFill>
              </a:rPr>
              <a:t>Akhilesh</a:t>
            </a:r>
            <a:r>
              <a:rPr lang="en-US" altLang="zh-CN" dirty="0" smtClean="0">
                <a:solidFill>
                  <a:srgbClr val="FF0000"/>
                </a:solidFill>
              </a:rPr>
              <a:t> </a:t>
            </a:r>
            <a:r>
              <a:rPr lang="en-US" altLang="zh-CN" dirty="0" err="1" smtClean="0">
                <a:solidFill>
                  <a:srgbClr val="FF0000"/>
                </a:solidFill>
              </a:rPr>
              <a:t>Singhania</a:t>
            </a:r>
            <a:r>
              <a:rPr lang="en-US" altLang="zh-CN" dirty="0" smtClean="0">
                <a:solidFill>
                  <a:srgbClr val="FF0000"/>
                </a:solidFill>
              </a:rPr>
              <a:t>: The </a:t>
            </a:r>
            <a:r>
              <a:rPr lang="en-US" altLang="zh-CN" dirty="0" err="1" smtClean="0">
                <a:solidFill>
                  <a:srgbClr val="FF0000"/>
                </a:solidFill>
              </a:rPr>
              <a:t>multikernel</a:t>
            </a:r>
            <a:r>
              <a:rPr lang="en-US" altLang="zh-CN" dirty="0" smtClean="0">
                <a:solidFill>
                  <a:srgbClr val="FF0000"/>
                </a:solidFill>
              </a:rPr>
              <a:t>: a new OS architecture for scalable </a:t>
            </a:r>
            <a:r>
              <a:rPr lang="en-US" altLang="zh-CN" dirty="0" err="1" smtClean="0">
                <a:solidFill>
                  <a:srgbClr val="FF0000"/>
                </a:solidFill>
              </a:rPr>
              <a:t>multicore</a:t>
            </a:r>
            <a:r>
              <a:rPr lang="en-US" altLang="zh-CN" dirty="0" smtClean="0">
                <a:solidFill>
                  <a:srgbClr val="FF0000"/>
                </a:solidFill>
              </a:rPr>
              <a:t> systems. SOSP 2009: 29-44</a:t>
            </a:r>
            <a:endParaRPr lang="zh-CN" altLang="en-US" dirty="0">
              <a:solidFill>
                <a:srgbClr val="FF0000"/>
              </a:solidFill>
            </a:endParaRPr>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Multikernel</a:t>
            </a:r>
            <a:r>
              <a:rPr lang="en-US" altLang="zh-CN" dirty="0" smtClean="0"/>
              <a:t> Design Philosophy</a:t>
            </a:r>
            <a:endParaRPr lang="zh-CN" altLang="en-US" dirty="0"/>
          </a:p>
        </p:txBody>
      </p:sp>
      <p:sp>
        <p:nvSpPr>
          <p:cNvPr id="3" name="内容占位符 2"/>
          <p:cNvSpPr>
            <a:spLocks noGrp="1"/>
          </p:cNvSpPr>
          <p:nvPr>
            <p:ph idx="1"/>
          </p:nvPr>
        </p:nvSpPr>
        <p:spPr/>
        <p:txBody>
          <a:bodyPr/>
          <a:lstStyle/>
          <a:p>
            <a:r>
              <a:rPr lang="en-US" altLang="zh-CN" dirty="0" smtClean="0"/>
              <a:t>Distributed system on a chip</a:t>
            </a:r>
          </a:p>
          <a:p>
            <a:r>
              <a:rPr lang="en-US" altLang="zh-CN" dirty="0" smtClean="0"/>
              <a:t>Structure the OS as a distributed system</a:t>
            </a:r>
          </a:p>
          <a:p>
            <a:pPr lvl="1"/>
            <a:r>
              <a:rPr lang="en-US" altLang="zh-CN" dirty="0" smtClean="0"/>
              <a:t>A copy of kernel on every core</a:t>
            </a:r>
          </a:p>
          <a:p>
            <a:pPr lvl="1"/>
            <a:r>
              <a:rPr lang="en-US" altLang="zh-CN" dirty="0" smtClean="0"/>
              <a:t>Make inter-core communication explicit</a:t>
            </a:r>
          </a:p>
          <a:p>
            <a:pPr lvl="1"/>
            <a:r>
              <a:rPr lang="en-US" altLang="zh-CN" dirty="0" smtClean="0"/>
              <a:t>Make OS structure hardware-neutral</a:t>
            </a:r>
          </a:p>
          <a:p>
            <a:pPr lvl="1"/>
            <a:r>
              <a:rPr lang="en-US" altLang="zh-CN" dirty="0" smtClean="0"/>
              <a:t>View state as replicated</a:t>
            </a:r>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AMD 4-Socket, 16-Core Processor</a:t>
            </a:r>
            <a:endParaRPr lang="zh-CN" altLang="en-US" dirty="0"/>
          </a:p>
        </p:txBody>
      </p:sp>
      <p:sp>
        <p:nvSpPr>
          <p:cNvPr id="3" name="内容占位符 2"/>
          <p:cNvSpPr>
            <a:spLocks noGrp="1"/>
          </p:cNvSpPr>
          <p:nvPr>
            <p:ph idx="1"/>
          </p:nvPr>
        </p:nvSpPr>
        <p:spPr>
          <a:xfrm>
            <a:off x="457200" y="5739788"/>
            <a:ext cx="8310785" cy="763562"/>
          </a:xfrm>
        </p:spPr>
        <p:txBody>
          <a:bodyPr>
            <a:normAutofit fontScale="62500" lnSpcReduction="20000"/>
          </a:bodyPr>
          <a:lstStyle/>
          <a:p>
            <a:r>
              <a:rPr lang="en-US" altLang="zh-CN" dirty="0" smtClean="0"/>
              <a:t>Memory access latency is in cycles and listed before the backslash. </a:t>
            </a:r>
          </a:p>
          <a:p>
            <a:r>
              <a:rPr lang="en-US" altLang="zh-CN" dirty="0" smtClean="0"/>
              <a:t>Memory bandwidth is in bytes per cycle and listed after the backslash.</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pic>
        <p:nvPicPr>
          <p:cNvPr id="16386" name="Picture 2"/>
          <p:cNvPicPr>
            <a:picLocks noChangeAspect="1" noChangeArrowheads="1"/>
          </p:cNvPicPr>
          <p:nvPr/>
        </p:nvPicPr>
        <p:blipFill>
          <a:blip r:embed="rId2"/>
          <a:srcRect/>
          <a:stretch>
            <a:fillRect/>
          </a:stretch>
        </p:blipFill>
        <p:spPr bwMode="auto">
          <a:xfrm>
            <a:off x="2005586" y="1274572"/>
            <a:ext cx="5000625" cy="435292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Explicit Inter-Core Communication</a:t>
            </a:r>
            <a:endParaRPr lang="zh-CN" altLang="en-US" dirty="0"/>
          </a:p>
        </p:txBody>
      </p:sp>
      <p:sp>
        <p:nvSpPr>
          <p:cNvPr id="3" name="内容占位符 2"/>
          <p:cNvSpPr>
            <a:spLocks noGrp="1"/>
          </p:cNvSpPr>
          <p:nvPr>
            <p:ph idx="1"/>
          </p:nvPr>
        </p:nvSpPr>
        <p:spPr/>
        <p:txBody>
          <a:bodyPr>
            <a:normAutofit/>
          </a:bodyPr>
          <a:lstStyle/>
          <a:p>
            <a:r>
              <a:rPr lang="en-US" altLang="zh-CN" dirty="0" smtClean="0"/>
              <a:t>All communication with messages (no shared state)</a:t>
            </a:r>
          </a:p>
          <a:p>
            <a:r>
              <a:rPr lang="en-US" altLang="zh-CN" dirty="0" smtClean="0"/>
              <a:t>Naturally supports heterogeneous cores, non-coherent interconnects (</a:t>
            </a:r>
            <a:r>
              <a:rPr lang="en-US" altLang="zh-CN" dirty="0" err="1" smtClean="0"/>
              <a:t>PCIe</a:t>
            </a:r>
            <a:r>
              <a:rPr lang="en-US" altLang="zh-CN" dirty="0" smtClean="0"/>
              <a:t>)</a:t>
            </a:r>
          </a:p>
          <a:p>
            <a:r>
              <a:rPr lang="en-US" altLang="zh-CN" dirty="0" smtClean="0"/>
              <a:t>Better match for future hardware</a:t>
            </a:r>
          </a:p>
          <a:p>
            <a:pPr lvl="1"/>
            <a:r>
              <a:rPr lang="en-US" altLang="zh-CN" dirty="0" smtClean="0"/>
              <a:t>with cheap explicit message passing (e.g. Tile64)</a:t>
            </a:r>
          </a:p>
          <a:p>
            <a:pPr lvl="1"/>
            <a:r>
              <a:rPr lang="en-US" altLang="zh-CN" dirty="0" smtClean="0"/>
              <a:t>without cache-coherence (e.g. Intel 80-core)</a:t>
            </a:r>
          </a:p>
          <a:p>
            <a:r>
              <a:rPr lang="en-US" altLang="zh-CN" dirty="0" smtClean="0"/>
              <a:t>Allows split-phase operations</a:t>
            </a:r>
          </a:p>
          <a:p>
            <a:pPr lvl="1"/>
            <a:r>
              <a:rPr lang="en-US" altLang="zh-CN" dirty="0" smtClean="0"/>
              <a:t>Decouple requests and responses for concurrency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Conventional Shared Memory</a:t>
            </a:r>
            <a:endParaRPr lang="zh-CN" altLang="en-US" dirty="0"/>
          </a:p>
        </p:txBody>
      </p:sp>
      <p:sp>
        <p:nvSpPr>
          <p:cNvPr id="3" name="内容占位符 2"/>
          <p:cNvSpPr>
            <a:spLocks noGrp="1"/>
          </p:cNvSpPr>
          <p:nvPr>
            <p:ph idx="1"/>
          </p:nvPr>
        </p:nvSpPr>
        <p:spPr>
          <a:xfrm>
            <a:off x="457200" y="1521152"/>
            <a:ext cx="8310785" cy="2874578"/>
          </a:xfrm>
        </p:spPr>
        <p:txBody>
          <a:bodyPr>
            <a:normAutofit fontScale="92500" lnSpcReduction="20000"/>
          </a:bodyPr>
          <a:lstStyle/>
          <a:p>
            <a:r>
              <a:rPr lang="en-US" altLang="zh-CN" dirty="0" smtClean="0"/>
              <a:t>Each core updates the same memory locations</a:t>
            </a:r>
          </a:p>
          <a:p>
            <a:r>
              <a:rPr lang="en-US" altLang="zh-CN" dirty="0" smtClean="0"/>
              <a:t>Cache-coherence protocol migrates modified cache lines</a:t>
            </a:r>
          </a:p>
          <a:p>
            <a:pPr lvl="1"/>
            <a:r>
              <a:rPr lang="en-US" altLang="zh-CN" dirty="0" smtClean="0"/>
              <a:t>Processor stalled while line is fetched or invalidated</a:t>
            </a:r>
          </a:p>
          <a:p>
            <a:pPr lvl="1"/>
            <a:r>
              <a:rPr lang="en-US" altLang="zh-CN" dirty="0" smtClean="0"/>
              <a:t>Limited by latency of interconnect round-trips</a:t>
            </a:r>
          </a:p>
          <a:p>
            <a:pPr lvl="1"/>
            <a:r>
              <a:rPr lang="en-US" altLang="zh-CN" dirty="0" smtClean="0"/>
              <a:t>Performance depends on data size (cache lines) and contention (number of cores)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41</a:t>
            </a:fld>
            <a:endParaRPr lang="en-US"/>
          </a:p>
        </p:txBody>
      </p:sp>
      <p:pic>
        <p:nvPicPr>
          <p:cNvPr id="21506" name="Picture 2"/>
          <p:cNvPicPr>
            <a:picLocks noChangeAspect="1" noChangeArrowheads="1"/>
          </p:cNvPicPr>
          <p:nvPr/>
        </p:nvPicPr>
        <p:blipFill>
          <a:blip r:embed="rId2"/>
          <a:srcRect/>
          <a:stretch>
            <a:fillRect/>
          </a:stretch>
        </p:blipFill>
        <p:spPr bwMode="auto">
          <a:xfrm>
            <a:off x="2133808" y="4296578"/>
            <a:ext cx="4876650" cy="215683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Message Passing</a:t>
            </a:r>
            <a:endParaRPr lang="zh-CN" altLang="en-US" dirty="0"/>
          </a:p>
        </p:txBody>
      </p:sp>
      <p:sp>
        <p:nvSpPr>
          <p:cNvPr id="3" name="内容占位符 2"/>
          <p:cNvSpPr>
            <a:spLocks noGrp="1"/>
          </p:cNvSpPr>
          <p:nvPr>
            <p:ph idx="1"/>
          </p:nvPr>
        </p:nvSpPr>
        <p:spPr>
          <a:xfrm>
            <a:off x="457200" y="1244906"/>
            <a:ext cx="8310785" cy="2225407"/>
          </a:xfrm>
        </p:spPr>
        <p:txBody>
          <a:bodyPr>
            <a:normAutofit fontScale="92500" lnSpcReduction="20000"/>
          </a:bodyPr>
          <a:lstStyle/>
          <a:p>
            <a:r>
              <a:rPr lang="en-US" altLang="zh-CN" dirty="0" smtClean="0"/>
              <a:t>A single server core updates the memory locations</a:t>
            </a:r>
          </a:p>
          <a:p>
            <a:r>
              <a:rPr lang="en-US" altLang="zh-CN" dirty="0" smtClean="0"/>
              <a:t>Each client core sends RPCs to the server</a:t>
            </a:r>
          </a:p>
          <a:p>
            <a:pPr lvl="1"/>
            <a:r>
              <a:rPr lang="en-US" altLang="zh-CN" dirty="0" smtClean="0"/>
              <a:t>Operation and results described in a single cache line</a:t>
            </a:r>
          </a:p>
          <a:p>
            <a:pPr lvl="1"/>
            <a:r>
              <a:rPr lang="en-US" altLang="zh-CN" dirty="0" smtClean="0"/>
              <a:t>Block while waiting for a response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42</a:t>
            </a:fld>
            <a:endParaRPr lang="en-US"/>
          </a:p>
        </p:txBody>
      </p:sp>
      <p:pic>
        <p:nvPicPr>
          <p:cNvPr id="23554" name="Picture 2"/>
          <p:cNvPicPr>
            <a:picLocks noChangeAspect="1" noChangeArrowheads="1"/>
          </p:cNvPicPr>
          <p:nvPr/>
        </p:nvPicPr>
        <p:blipFill>
          <a:blip r:embed="rId3"/>
          <a:srcRect/>
          <a:stretch>
            <a:fillRect/>
          </a:stretch>
        </p:blipFill>
        <p:spPr bwMode="auto">
          <a:xfrm>
            <a:off x="1854219" y="3380898"/>
            <a:ext cx="4799969" cy="324201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Shared Memory vs. </a:t>
            </a:r>
            <a:r>
              <a:rPr lang="en-US" altLang="zh-CN" dirty="0" err="1" smtClean="0"/>
              <a:t>Msg</a:t>
            </a:r>
            <a:r>
              <a:rPr lang="en-US" altLang="zh-CN" dirty="0" smtClean="0"/>
              <a:t> Passing (4x4 core AMD Processor)</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43</a:t>
            </a:fld>
            <a:endParaRPr lang="en-US"/>
          </a:p>
        </p:txBody>
      </p:sp>
      <p:pic>
        <p:nvPicPr>
          <p:cNvPr id="24578" name="Picture 2"/>
          <p:cNvPicPr>
            <a:picLocks noChangeAspect="1" noChangeArrowheads="1"/>
          </p:cNvPicPr>
          <p:nvPr/>
        </p:nvPicPr>
        <p:blipFill>
          <a:blip r:embed="rId2"/>
          <a:srcRect/>
          <a:stretch>
            <a:fillRect/>
          </a:stretch>
        </p:blipFill>
        <p:spPr bwMode="auto">
          <a:xfrm>
            <a:off x="969484" y="1512306"/>
            <a:ext cx="7072829" cy="506185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Replicated State</a:t>
            </a:r>
            <a:endParaRPr lang="zh-CN" altLang="en-US" dirty="0"/>
          </a:p>
        </p:txBody>
      </p:sp>
      <p:sp>
        <p:nvSpPr>
          <p:cNvPr id="3" name="内容占位符 2"/>
          <p:cNvSpPr>
            <a:spLocks noGrp="1"/>
          </p:cNvSpPr>
          <p:nvPr>
            <p:ph idx="1"/>
          </p:nvPr>
        </p:nvSpPr>
        <p:spPr/>
        <p:txBody>
          <a:bodyPr>
            <a:normAutofit/>
          </a:bodyPr>
          <a:lstStyle/>
          <a:p>
            <a:r>
              <a:rPr lang="en-US" altLang="zh-CN" dirty="0" smtClean="0"/>
              <a:t>Potentially-shared state accessed </a:t>
            </a:r>
            <a:r>
              <a:rPr lang="en-US" altLang="zh-CN" i="1" dirty="0" smtClean="0"/>
              <a:t>as if it were a local replica</a:t>
            </a:r>
          </a:p>
          <a:p>
            <a:pPr lvl="1"/>
            <a:r>
              <a:rPr lang="en-US" altLang="zh-CN" dirty="0" smtClean="0"/>
              <a:t>Scheduler queues, process control blocks, etc.</a:t>
            </a:r>
          </a:p>
          <a:p>
            <a:r>
              <a:rPr lang="en-US" altLang="zh-CN" dirty="0" smtClean="0"/>
              <a:t>Required by message-passing model</a:t>
            </a:r>
          </a:p>
          <a:p>
            <a:r>
              <a:rPr lang="en-US" altLang="zh-CN" dirty="0" smtClean="0"/>
              <a:t>Naturally supports domains that do not share memory</a:t>
            </a:r>
          </a:p>
          <a:p>
            <a:r>
              <a:rPr lang="en-US" altLang="zh-CN" dirty="0" smtClean="0"/>
              <a:t>Naturally supports changes to the set of running cores</a:t>
            </a:r>
          </a:p>
          <a:p>
            <a:pPr lvl="1"/>
            <a:r>
              <a:rPr lang="en-US" altLang="zh-CN" dirty="0" err="1" smtClean="0"/>
              <a:t>Hotplug</a:t>
            </a:r>
            <a:r>
              <a:rPr lang="en-US" altLang="zh-CN" dirty="0" smtClean="0"/>
              <a:t>, power management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Replication vs. Sharing as Default</a:t>
            </a:r>
            <a:endParaRPr lang="zh-CN" altLang="en-US" dirty="0"/>
          </a:p>
        </p:txBody>
      </p:sp>
      <p:sp>
        <p:nvSpPr>
          <p:cNvPr id="3" name="内容占位符 2"/>
          <p:cNvSpPr>
            <a:spLocks noGrp="1"/>
          </p:cNvSpPr>
          <p:nvPr>
            <p:ph idx="1"/>
          </p:nvPr>
        </p:nvSpPr>
        <p:spPr>
          <a:xfrm>
            <a:off x="457200" y="2754216"/>
            <a:ext cx="8310785" cy="3749133"/>
          </a:xfrm>
        </p:spPr>
        <p:txBody>
          <a:bodyPr>
            <a:normAutofit fontScale="92500" lnSpcReduction="20000"/>
          </a:bodyPr>
          <a:lstStyle/>
          <a:p>
            <a:r>
              <a:rPr lang="en-US" altLang="zh-CN" dirty="0" smtClean="0"/>
              <a:t>Replicas used as an </a:t>
            </a:r>
            <a:r>
              <a:rPr lang="en-US" altLang="zh-CN" dirty="0" err="1" smtClean="0"/>
              <a:t>optimisation</a:t>
            </a:r>
            <a:r>
              <a:rPr lang="en-US" altLang="zh-CN" dirty="0" smtClean="0"/>
              <a:t> in previous systems:</a:t>
            </a:r>
          </a:p>
          <a:p>
            <a:pPr lvl="1"/>
            <a:r>
              <a:rPr lang="en-US" altLang="zh-CN" dirty="0" smtClean="0"/>
              <a:t>Tornado, K42 clustered objects</a:t>
            </a:r>
          </a:p>
          <a:p>
            <a:pPr lvl="1"/>
            <a:r>
              <a:rPr lang="en-US" altLang="zh-CN" dirty="0" smtClean="0"/>
              <a:t>Linux read-only data, kernel text</a:t>
            </a:r>
          </a:p>
          <a:p>
            <a:r>
              <a:rPr lang="en-US" altLang="zh-CN" dirty="0" smtClean="0"/>
              <a:t>In a </a:t>
            </a:r>
            <a:r>
              <a:rPr lang="en-US" altLang="zh-CN" dirty="0" err="1" smtClean="0"/>
              <a:t>multikernel</a:t>
            </a:r>
            <a:r>
              <a:rPr lang="en-US" altLang="zh-CN" dirty="0" smtClean="0"/>
              <a:t>, sharing is a local </a:t>
            </a:r>
            <a:r>
              <a:rPr lang="en-US" altLang="zh-CN" dirty="0" err="1" smtClean="0"/>
              <a:t>optimisation</a:t>
            </a:r>
            <a:endParaRPr lang="en-US" altLang="zh-CN" dirty="0" smtClean="0"/>
          </a:p>
          <a:p>
            <a:pPr lvl="1"/>
            <a:r>
              <a:rPr lang="en-US" altLang="zh-CN" dirty="0" smtClean="0"/>
              <a:t>Shared (locked) replica for threads or closely-coupled cores</a:t>
            </a:r>
          </a:p>
          <a:p>
            <a:pPr lvl="1"/>
            <a:r>
              <a:rPr lang="en-US" altLang="zh-CN" dirty="0" smtClean="0"/>
              <a:t>Hidden, local</a:t>
            </a:r>
          </a:p>
          <a:p>
            <a:pPr lvl="1"/>
            <a:r>
              <a:rPr lang="en-US" altLang="zh-CN" dirty="0" smtClean="0"/>
              <a:t>Only when faster, as </a:t>
            </a:r>
            <a:r>
              <a:rPr lang="en-US" altLang="zh-CN" i="1" dirty="0" smtClean="0"/>
              <a:t>decided at runtime</a:t>
            </a:r>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45</a:t>
            </a:fld>
            <a:endParaRPr lang="en-US"/>
          </a:p>
        </p:txBody>
      </p:sp>
      <p:pic>
        <p:nvPicPr>
          <p:cNvPr id="25602" name="Picture 2"/>
          <p:cNvPicPr>
            <a:picLocks noChangeAspect="1" noChangeArrowheads="1"/>
          </p:cNvPicPr>
          <p:nvPr/>
        </p:nvPicPr>
        <p:blipFill>
          <a:blip r:embed="rId3"/>
          <a:srcRect/>
          <a:stretch>
            <a:fillRect/>
          </a:stretch>
        </p:blipFill>
        <p:spPr bwMode="auto">
          <a:xfrm>
            <a:off x="0" y="1279162"/>
            <a:ext cx="9144000" cy="132861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Multikernel</a:t>
            </a:r>
            <a:r>
              <a:rPr lang="en-US" altLang="zh-CN" dirty="0" smtClean="0"/>
              <a:t> Architecture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46</a:t>
            </a:fld>
            <a:endParaRPr lang="en-US"/>
          </a:p>
        </p:txBody>
      </p:sp>
      <p:pic>
        <p:nvPicPr>
          <p:cNvPr id="26626" name="Picture 2"/>
          <p:cNvPicPr>
            <a:picLocks noChangeAspect="1" noChangeArrowheads="1"/>
          </p:cNvPicPr>
          <p:nvPr/>
        </p:nvPicPr>
        <p:blipFill>
          <a:blip r:embed="rId2"/>
          <a:srcRect/>
          <a:stretch>
            <a:fillRect/>
          </a:stretch>
        </p:blipFill>
        <p:spPr bwMode="auto">
          <a:xfrm>
            <a:off x="42677" y="1455488"/>
            <a:ext cx="9101323" cy="4846159"/>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err="1" smtClean="0"/>
              <a:t>Barrelfish</a:t>
            </a:r>
            <a:r>
              <a:rPr lang="en-US" altLang="zh-CN" b="1" dirty="0" smtClean="0"/>
              <a:t>: an Implementation of </a:t>
            </a:r>
            <a:r>
              <a:rPr lang="en-US" altLang="zh-CN" b="1" dirty="0" err="1" smtClean="0"/>
              <a:t>Multikernel</a:t>
            </a:r>
            <a:endParaRPr lang="zh-CN" altLang="en-US" dirty="0"/>
          </a:p>
        </p:txBody>
      </p:sp>
      <p:sp>
        <p:nvSpPr>
          <p:cNvPr id="3" name="内容占位符 2"/>
          <p:cNvSpPr>
            <a:spLocks noGrp="1"/>
          </p:cNvSpPr>
          <p:nvPr>
            <p:ph idx="1"/>
          </p:nvPr>
        </p:nvSpPr>
        <p:spPr>
          <a:xfrm>
            <a:off x="457200" y="4682168"/>
            <a:ext cx="8310785" cy="1821181"/>
          </a:xfrm>
        </p:spPr>
        <p:txBody>
          <a:bodyPr>
            <a:normAutofit fontScale="92500" lnSpcReduction="20000"/>
          </a:bodyPr>
          <a:lstStyle/>
          <a:p>
            <a:r>
              <a:rPr lang="en-US" altLang="zh-CN" dirty="0" smtClean="0">
                <a:solidFill>
                  <a:srgbClr val="FF0000"/>
                </a:solidFill>
              </a:rPr>
              <a:t>CPU driver</a:t>
            </a:r>
            <a:r>
              <a:rPr lang="en-US" altLang="zh-CN" dirty="0" smtClean="0"/>
              <a:t> serially handles traps and exceptions</a:t>
            </a:r>
          </a:p>
          <a:p>
            <a:r>
              <a:rPr lang="en-US" altLang="zh-CN" dirty="0" smtClean="0">
                <a:solidFill>
                  <a:srgbClr val="FF0000"/>
                </a:solidFill>
              </a:rPr>
              <a:t>Monitor</a:t>
            </a:r>
            <a:r>
              <a:rPr lang="en-US" altLang="zh-CN" dirty="0" smtClean="0"/>
              <a:t> mediates local operations on global state</a:t>
            </a:r>
          </a:p>
          <a:p>
            <a:r>
              <a:rPr lang="en-US" altLang="zh-CN" dirty="0" smtClean="0">
                <a:solidFill>
                  <a:srgbClr val="FF0000"/>
                </a:solidFill>
              </a:rPr>
              <a:t>URPC</a:t>
            </a:r>
            <a:r>
              <a:rPr lang="en-US" altLang="zh-CN" dirty="0" smtClean="0"/>
              <a:t> inter-core (shared memory) message transport on </a:t>
            </a:r>
            <a:r>
              <a:rPr lang="en-US" altLang="zh-CN" i="1" dirty="0" smtClean="0"/>
              <a:t>current (cache-coherent) x86 HW</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47</a:t>
            </a:fld>
            <a:endParaRPr lang="en-US"/>
          </a:p>
        </p:txBody>
      </p:sp>
      <p:pic>
        <p:nvPicPr>
          <p:cNvPr id="27650" name="Picture 2"/>
          <p:cNvPicPr>
            <a:picLocks noChangeAspect="1" noChangeArrowheads="1"/>
          </p:cNvPicPr>
          <p:nvPr/>
        </p:nvPicPr>
        <p:blipFill>
          <a:blip r:embed="rId3"/>
          <a:srcRect/>
          <a:stretch>
            <a:fillRect/>
          </a:stretch>
        </p:blipFill>
        <p:spPr bwMode="auto">
          <a:xfrm>
            <a:off x="1" y="1469488"/>
            <a:ext cx="9144000" cy="3283334"/>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URPC</a:t>
            </a:r>
            <a:endParaRPr lang="zh-CN" altLang="en-US" dirty="0"/>
          </a:p>
        </p:txBody>
      </p:sp>
      <p:sp>
        <p:nvSpPr>
          <p:cNvPr id="3" name="内容占位符 2"/>
          <p:cNvSpPr>
            <a:spLocks noGrp="1"/>
          </p:cNvSpPr>
          <p:nvPr>
            <p:ph idx="1"/>
          </p:nvPr>
        </p:nvSpPr>
        <p:spPr>
          <a:xfrm>
            <a:off x="275422" y="1521152"/>
            <a:ext cx="6367749" cy="4982198"/>
          </a:xfrm>
        </p:spPr>
        <p:txBody>
          <a:bodyPr>
            <a:normAutofit fontScale="92500" lnSpcReduction="20000"/>
          </a:bodyPr>
          <a:lstStyle/>
          <a:p>
            <a:r>
              <a:rPr lang="en-US" altLang="zh-CN" dirty="0" smtClean="0"/>
              <a:t>Current hardware provides one communication mechanism: cache-coherent shared memory</a:t>
            </a:r>
          </a:p>
          <a:p>
            <a:r>
              <a:rPr lang="en-US" altLang="zh-CN" dirty="0" smtClean="0"/>
              <a:t>Can we “trick” cache-coherence protocol to send messages?</a:t>
            </a:r>
          </a:p>
          <a:p>
            <a:pPr lvl="1"/>
            <a:r>
              <a:rPr lang="en-US" altLang="zh-CN" dirty="0" smtClean="0"/>
              <a:t>User-level RPC (URPC)</a:t>
            </a:r>
          </a:p>
          <a:p>
            <a:r>
              <a:rPr lang="en-US" altLang="zh-CN" dirty="0" smtClean="0"/>
              <a:t>Channel is shared ring buffer</a:t>
            </a:r>
          </a:p>
          <a:p>
            <a:r>
              <a:rPr lang="en-US" altLang="zh-CN" dirty="0" smtClean="0"/>
              <a:t>Messages are cache-line sized</a:t>
            </a:r>
          </a:p>
          <a:p>
            <a:r>
              <a:rPr lang="en-US" altLang="zh-CN" dirty="0" smtClean="0"/>
              <a:t>Sender writes message into next line</a:t>
            </a:r>
          </a:p>
          <a:p>
            <a:r>
              <a:rPr lang="en-US" altLang="zh-CN" dirty="0" smtClean="0"/>
              <a:t>Receiver polls on last word</a:t>
            </a:r>
          </a:p>
          <a:p>
            <a:pPr lvl="1"/>
            <a:r>
              <a:rPr lang="en-US" altLang="zh-CN" dirty="0" smtClean="0"/>
              <a:t>Instead of using IPI (Inter-Processor Interrupts)</a:t>
            </a:r>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48</a:t>
            </a:fld>
            <a:endParaRPr lang="en-US" dirty="0"/>
          </a:p>
        </p:txBody>
      </p:sp>
      <p:pic>
        <p:nvPicPr>
          <p:cNvPr id="28674" name="Picture 2"/>
          <p:cNvPicPr>
            <a:picLocks noChangeAspect="1" noChangeArrowheads="1"/>
          </p:cNvPicPr>
          <p:nvPr/>
        </p:nvPicPr>
        <p:blipFill>
          <a:blip r:embed="rId3"/>
          <a:srcRect/>
          <a:stretch>
            <a:fillRect/>
          </a:stretch>
        </p:blipFill>
        <p:spPr bwMode="auto">
          <a:xfrm>
            <a:off x="5825145" y="2750890"/>
            <a:ext cx="3098517" cy="210755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Multikernel</a:t>
            </a:r>
            <a:r>
              <a:rPr lang="en-US" altLang="zh-CN" dirty="0" smtClean="0"/>
              <a:t> Conclusions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Modern computers are inherently distributed systems</a:t>
            </a:r>
          </a:p>
          <a:p>
            <a:pPr lvl="1"/>
            <a:r>
              <a:rPr lang="en-US" altLang="zh-CN" dirty="0" smtClean="0"/>
              <a:t>It’s time to rethink OS structure to match</a:t>
            </a:r>
          </a:p>
          <a:p>
            <a:r>
              <a:rPr lang="en-US" altLang="zh-CN" dirty="0" smtClean="0"/>
              <a:t>The </a:t>
            </a:r>
            <a:r>
              <a:rPr lang="en-US" altLang="zh-CN" dirty="0" err="1" smtClean="0"/>
              <a:t>Multikernel</a:t>
            </a:r>
            <a:r>
              <a:rPr lang="en-US" altLang="zh-CN" dirty="0" smtClean="0"/>
              <a:t>: model of the OS as a distributed system</a:t>
            </a:r>
          </a:p>
          <a:p>
            <a:pPr lvl="1"/>
            <a:r>
              <a:rPr lang="en-US" altLang="zh-CN" dirty="0" smtClean="0"/>
              <a:t>1. Explicit communication, replicated state</a:t>
            </a:r>
          </a:p>
          <a:p>
            <a:pPr lvl="1"/>
            <a:r>
              <a:rPr lang="en-US" altLang="zh-CN" dirty="0" smtClean="0"/>
              <a:t>2. Hardware-neutral OS structure</a:t>
            </a:r>
          </a:p>
          <a:p>
            <a:r>
              <a:rPr lang="en-US" altLang="zh-CN" dirty="0" err="1" smtClean="0"/>
              <a:t>Barrelfish</a:t>
            </a:r>
            <a:r>
              <a:rPr lang="en-US" altLang="zh-CN" dirty="0" smtClean="0"/>
              <a:t>: concrete implementation</a:t>
            </a:r>
          </a:p>
          <a:p>
            <a:pPr lvl="1"/>
            <a:r>
              <a:rPr lang="en-US" altLang="zh-CN" dirty="0" smtClean="0"/>
              <a:t>Reasonable performance on current hardware</a:t>
            </a:r>
          </a:p>
          <a:p>
            <a:pPr lvl="1"/>
            <a:r>
              <a:rPr lang="en-US" altLang="zh-CN" dirty="0" smtClean="0"/>
              <a:t>Better scalability/adaptability for future hardware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Intel 8-Socket, 32-Core </a:t>
            </a:r>
            <a:r>
              <a:rPr lang="en-US" altLang="zh-CN" dirty="0" err="1" smtClean="0"/>
              <a:t>Opteron</a:t>
            </a:r>
            <a:r>
              <a:rPr lang="en-US" altLang="zh-CN" dirty="0" smtClean="0"/>
              <a:t> Processor</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pic>
        <p:nvPicPr>
          <p:cNvPr id="20482" name="Picture 2"/>
          <p:cNvPicPr>
            <a:picLocks noChangeAspect="1" noChangeArrowheads="1"/>
          </p:cNvPicPr>
          <p:nvPr/>
        </p:nvPicPr>
        <p:blipFill>
          <a:blip r:embed="rId3"/>
          <a:srcRect/>
          <a:stretch>
            <a:fillRect/>
          </a:stretch>
        </p:blipFill>
        <p:spPr bwMode="auto">
          <a:xfrm>
            <a:off x="143218" y="1478959"/>
            <a:ext cx="8901629" cy="492694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Corey OS (MIT)</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Silas Boyd-</a:t>
            </a:r>
            <a:r>
              <a:rPr lang="en-US" altLang="zh-CN" dirty="0" err="1" smtClean="0">
                <a:solidFill>
                  <a:srgbClr val="FF0000"/>
                </a:solidFill>
              </a:rPr>
              <a:t>Wickizer</a:t>
            </a:r>
            <a:r>
              <a:rPr lang="en-US" altLang="zh-CN" dirty="0" smtClean="0">
                <a:solidFill>
                  <a:srgbClr val="FF0000"/>
                </a:solidFill>
              </a:rPr>
              <a:t>, </a:t>
            </a:r>
            <a:r>
              <a:rPr lang="en-US" altLang="zh-CN" dirty="0" err="1" smtClean="0">
                <a:solidFill>
                  <a:srgbClr val="FF0000"/>
                </a:solidFill>
              </a:rPr>
              <a:t>Haibo</a:t>
            </a:r>
            <a:r>
              <a:rPr lang="en-US" altLang="zh-CN" dirty="0" smtClean="0">
                <a:solidFill>
                  <a:srgbClr val="FF0000"/>
                </a:solidFill>
              </a:rPr>
              <a:t> Chen, </a:t>
            </a:r>
            <a:r>
              <a:rPr lang="en-US" altLang="zh-CN" dirty="0" err="1" smtClean="0">
                <a:solidFill>
                  <a:srgbClr val="FF0000"/>
                </a:solidFill>
              </a:rPr>
              <a:t>Rong</a:t>
            </a:r>
            <a:r>
              <a:rPr lang="en-US" altLang="zh-CN" dirty="0" smtClean="0">
                <a:solidFill>
                  <a:srgbClr val="FF0000"/>
                </a:solidFill>
              </a:rPr>
              <a:t> Chen, </a:t>
            </a:r>
            <a:r>
              <a:rPr lang="en-US" altLang="zh-CN" dirty="0" err="1" smtClean="0">
                <a:solidFill>
                  <a:srgbClr val="FF0000"/>
                </a:solidFill>
              </a:rPr>
              <a:t>Yandong</a:t>
            </a:r>
            <a:r>
              <a:rPr lang="en-US" altLang="zh-CN" dirty="0" smtClean="0">
                <a:solidFill>
                  <a:srgbClr val="FF0000"/>
                </a:solidFill>
              </a:rPr>
              <a:t> Mao, M. </a:t>
            </a:r>
            <a:r>
              <a:rPr lang="en-US" altLang="zh-CN" dirty="0" err="1" smtClean="0">
                <a:solidFill>
                  <a:srgbClr val="FF0000"/>
                </a:solidFill>
              </a:rPr>
              <a:t>Frans</a:t>
            </a:r>
            <a:r>
              <a:rPr lang="en-US" altLang="zh-CN" dirty="0" smtClean="0">
                <a:solidFill>
                  <a:srgbClr val="FF0000"/>
                </a:solidFill>
              </a:rPr>
              <a:t> </a:t>
            </a:r>
            <a:r>
              <a:rPr lang="en-US" altLang="zh-CN" dirty="0" err="1" smtClean="0">
                <a:solidFill>
                  <a:srgbClr val="FF0000"/>
                </a:solidFill>
              </a:rPr>
              <a:t>Kaashoek</a:t>
            </a:r>
            <a:r>
              <a:rPr lang="en-US" altLang="zh-CN" dirty="0" smtClean="0">
                <a:solidFill>
                  <a:srgbClr val="FF0000"/>
                </a:solidFill>
              </a:rPr>
              <a:t>, Robert Morris, Aleksey </a:t>
            </a:r>
            <a:r>
              <a:rPr lang="en-US" altLang="zh-CN" dirty="0" err="1" smtClean="0">
                <a:solidFill>
                  <a:srgbClr val="FF0000"/>
                </a:solidFill>
              </a:rPr>
              <a:t>Pesterev</a:t>
            </a:r>
            <a:r>
              <a:rPr lang="en-US" altLang="zh-CN" dirty="0" smtClean="0">
                <a:solidFill>
                  <a:srgbClr val="FF0000"/>
                </a:solidFill>
              </a:rPr>
              <a:t>, </a:t>
            </a:r>
            <a:r>
              <a:rPr lang="en-US" altLang="zh-CN" dirty="0" err="1" smtClean="0">
                <a:solidFill>
                  <a:srgbClr val="FF0000"/>
                </a:solidFill>
              </a:rPr>
              <a:t>Lex</a:t>
            </a:r>
            <a:r>
              <a:rPr lang="en-US" altLang="zh-CN" dirty="0" smtClean="0">
                <a:solidFill>
                  <a:srgbClr val="FF0000"/>
                </a:solidFill>
              </a:rPr>
              <a:t> Stein, Ming Wu, </a:t>
            </a:r>
            <a:r>
              <a:rPr lang="en-US" altLang="zh-CN" dirty="0" err="1" smtClean="0">
                <a:solidFill>
                  <a:srgbClr val="FF0000"/>
                </a:solidFill>
              </a:rPr>
              <a:t>Yue-hua</a:t>
            </a:r>
            <a:r>
              <a:rPr lang="en-US" altLang="zh-CN" dirty="0" smtClean="0">
                <a:solidFill>
                  <a:srgbClr val="FF0000"/>
                </a:solidFill>
              </a:rPr>
              <a:t> Dai, Yang Zhang, </a:t>
            </a:r>
            <a:r>
              <a:rPr lang="en-US" altLang="zh-CN" dirty="0" err="1" smtClean="0">
                <a:solidFill>
                  <a:srgbClr val="FF0000"/>
                </a:solidFill>
              </a:rPr>
              <a:t>Zheng</a:t>
            </a:r>
            <a:r>
              <a:rPr lang="en-US" altLang="zh-CN" dirty="0" smtClean="0">
                <a:solidFill>
                  <a:srgbClr val="FF0000"/>
                </a:solidFill>
              </a:rPr>
              <a:t> Zhang: Corey: An Operating System for Many Cores. OSDI 2008: 43-57</a:t>
            </a:r>
            <a:endParaRPr lang="zh-CN" altLang="en-US" dirty="0">
              <a:solidFill>
                <a:srgbClr val="FF0000"/>
              </a:solidFill>
            </a:endParaRPr>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Goal of Corey</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smtClean="0"/>
              <a:t>New OS interfaces </a:t>
            </a:r>
            <a:r>
              <a:rPr lang="en-US" altLang="zh-CN" dirty="0" smtClean="0"/>
              <a:t>that help applications scale with the number of cores.</a:t>
            </a:r>
          </a:p>
          <a:p>
            <a:pPr lvl="1"/>
            <a:r>
              <a:rPr lang="en-US" altLang="zh-CN" dirty="0" smtClean="0"/>
              <a:t>Target applications: Web servers, </a:t>
            </a:r>
            <a:r>
              <a:rPr lang="en-US" altLang="zh-CN" dirty="0" err="1" smtClean="0"/>
              <a:t>MapReduce</a:t>
            </a:r>
            <a:r>
              <a:rPr lang="en-US" altLang="zh-CN" dirty="0" smtClean="0"/>
              <a:t>, mail servers, ...</a:t>
            </a:r>
          </a:p>
          <a:p>
            <a:r>
              <a:rPr lang="en-US" altLang="zh-CN" dirty="0" smtClean="0"/>
              <a:t>“The kernel should arrange each data structure so that only a single processor need update it, unless directed otherwise by the application.” </a:t>
            </a:r>
          </a:p>
          <a:p>
            <a:r>
              <a:rPr lang="en-US" altLang="zh-CN" dirty="0" smtClean="0"/>
              <a:t>Goal: Alleviate bottleneck of accessing shared OS data structures</a:t>
            </a:r>
          </a:p>
          <a:p>
            <a:pPr lvl="1"/>
            <a:r>
              <a:rPr lang="en-US" altLang="zh-CN" dirty="0" smtClean="0"/>
              <a:t>Contention on shared data structures is costly:</a:t>
            </a:r>
          </a:p>
          <a:p>
            <a:pPr lvl="2"/>
            <a:r>
              <a:rPr lang="en-US" altLang="zh-CN" dirty="0" smtClean="0"/>
              <a:t>Serialization</a:t>
            </a:r>
          </a:p>
          <a:p>
            <a:pPr lvl="2"/>
            <a:r>
              <a:rPr lang="en-US" altLang="zh-CN" dirty="0" smtClean="0"/>
              <a:t>moving data between caches</a:t>
            </a:r>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Current practice for scaling the OS</a:t>
            </a:r>
            <a:endParaRPr lang="zh-CN" altLang="en-US" dirty="0"/>
          </a:p>
        </p:txBody>
      </p:sp>
      <p:sp>
        <p:nvSpPr>
          <p:cNvPr id="3" name="内容占位符 2"/>
          <p:cNvSpPr>
            <a:spLocks noGrp="1"/>
          </p:cNvSpPr>
          <p:nvPr>
            <p:ph idx="1"/>
          </p:nvPr>
        </p:nvSpPr>
        <p:spPr/>
        <p:txBody>
          <a:bodyPr>
            <a:normAutofit/>
          </a:bodyPr>
          <a:lstStyle/>
          <a:p>
            <a:r>
              <a:rPr lang="en-US" altLang="zh-CN" dirty="0" smtClean="0"/>
              <a:t>Redesign and re-implement kernel subsystems</a:t>
            </a:r>
          </a:p>
          <a:p>
            <a:pPr lvl="1"/>
            <a:r>
              <a:rPr lang="en-US" altLang="zh-CN" dirty="0" smtClean="0"/>
              <a:t>Fine grained locking, RCU (Read-Copy-Update), etc.</a:t>
            </a:r>
          </a:p>
          <a:p>
            <a:r>
              <a:rPr lang="en-US" altLang="zh-CN" dirty="0" smtClean="0"/>
              <a:t>Lots of work: continuous redesign to increase concurrency</a:t>
            </a:r>
          </a:p>
          <a:p>
            <a:pPr lvl="1"/>
            <a:r>
              <a:rPr lang="en-US" altLang="zh-CN" dirty="0" smtClean="0"/>
              <a:t>Linux changes: page cache, scheduler, RCU, memory management, ...</a:t>
            </a:r>
          </a:p>
          <a:p>
            <a:r>
              <a:rPr lang="en-US" altLang="zh-CN" dirty="0" smtClean="0"/>
              <a:t>Existing interfaces constrain designers</a:t>
            </a:r>
          </a:p>
          <a:p>
            <a:pPr lvl="1"/>
            <a:r>
              <a:rPr lang="en-US" altLang="zh-CN" dirty="0" smtClean="0"/>
              <a:t>Even a small amount of shared kernel data limits performance with many cores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Corey’s Solution</a:t>
            </a:r>
            <a:endParaRPr lang="zh-CN" altLang="en-US" dirty="0"/>
          </a:p>
        </p:txBody>
      </p:sp>
      <p:sp>
        <p:nvSpPr>
          <p:cNvPr id="3" name="内容占位符 2"/>
          <p:cNvSpPr>
            <a:spLocks noGrp="1"/>
          </p:cNvSpPr>
          <p:nvPr>
            <p:ph idx="1"/>
          </p:nvPr>
        </p:nvSpPr>
        <p:spPr/>
        <p:txBody>
          <a:bodyPr/>
          <a:lstStyle/>
          <a:p>
            <a:r>
              <a:rPr lang="en-US" altLang="zh-CN" dirty="0" smtClean="0"/>
              <a:t>Applications don't always need to share all the data structures that existing interfaces share</a:t>
            </a:r>
          </a:p>
          <a:p>
            <a:r>
              <a:rPr lang="en-US" altLang="zh-CN" dirty="0" smtClean="0"/>
              <a:t>Allow </a:t>
            </a:r>
            <a:r>
              <a:rPr lang="en-US" altLang="zh-CN" i="1" dirty="0" smtClean="0"/>
              <a:t>applications</a:t>
            </a:r>
            <a:r>
              <a:rPr lang="en-US" altLang="zh-CN" dirty="0" smtClean="0"/>
              <a:t> to control how cores share kernel data structures</a:t>
            </a:r>
          </a:p>
          <a:p>
            <a:pPr lvl="1"/>
            <a:r>
              <a:rPr lang="en-US" altLang="zh-CN" dirty="0" smtClean="0"/>
              <a:t>Avoid contention over kernel data structures</a:t>
            </a:r>
          </a:p>
          <a:p>
            <a:r>
              <a:rPr lang="en-US" altLang="zh-CN" dirty="0" smtClean="0"/>
              <a:t>Propose three interface changes</a:t>
            </a:r>
          </a:p>
          <a:p>
            <a:pPr lvl="1"/>
            <a:r>
              <a:rPr lang="en-US" altLang="zh-CN" dirty="0" smtClean="0"/>
              <a:t>shares, address ranges, kernel cores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 OS Interfaces</a:t>
            </a:r>
            <a:endParaRPr lang="zh-CN" altLang="en-US" dirty="0"/>
          </a:p>
        </p:txBody>
      </p:sp>
      <p:sp>
        <p:nvSpPr>
          <p:cNvPr id="3" name="内容占位符 2"/>
          <p:cNvSpPr>
            <a:spLocks noGrp="1"/>
          </p:cNvSpPr>
          <p:nvPr>
            <p:ph idx="1"/>
          </p:nvPr>
        </p:nvSpPr>
        <p:spPr/>
        <p:txBody>
          <a:bodyPr/>
          <a:lstStyle/>
          <a:p>
            <a:r>
              <a:rPr lang="en-US" altLang="zh-CN" dirty="0" smtClean="0"/>
              <a:t>Shares: a mechanism for applications to control precisely how kernel structures are shared;</a:t>
            </a:r>
          </a:p>
          <a:p>
            <a:r>
              <a:rPr lang="en-US" altLang="zh-CN" dirty="0" smtClean="0"/>
              <a:t>Address ranges: control which page-table entries are private to a core and which ones are shared; </a:t>
            </a:r>
          </a:p>
          <a:p>
            <a:r>
              <a:rPr lang="en-US" altLang="zh-CN" dirty="0" smtClean="0"/>
              <a:t>Kernel cores: allow space-separation of kernel functions and applications, by defining a set of cores dedicated exclusively to the kernel</a:t>
            </a:r>
            <a:endParaRPr lang="zh-CN" altLang="en-US"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Corey Architecture</a:t>
            </a:r>
            <a:endParaRPr lang="zh-CN" altLang="en-US" dirty="0"/>
          </a:p>
        </p:txBody>
      </p:sp>
      <p:sp>
        <p:nvSpPr>
          <p:cNvPr id="3" name="内容占位符 2"/>
          <p:cNvSpPr>
            <a:spLocks noGrp="1"/>
          </p:cNvSpPr>
          <p:nvPr>
            <p:ph idx="1"/>
          </p:nvPr>
        </p:nvSpPr>
        <p:spPr>
          <a:xfrm>
            <a:off x="0" y="1521152"/>
            <a:ext cx="4461831" cy="4982198"/>
          </a:xfrm>
        </p:spPr>
        <p:txBody>
          <a:bodyPr>
            <a:normAutofit fontScale="92500"/>
          </a:bodyPr>
          <a:lstStyle/>
          <a:p>
            <a:r>
              <a:rPr lang="en-US" altLang="zh-CN" dirty="0" smtClean="0"/>
              <a:t>Sharing abstractions provided as part of a set of user-level library </a:t>
            </a:r>
            <a:r>
              <a:rPr lang="en-US" altLang="zh-CN" dirty="0" err="1" smtClean="0"/>
              <a:t>Oses</a:t>
            </a:r>
            <a:r>
              <a:rPr lang="en-US" altLang="zh-CN" dirty="0" smtClean="0"/>
              <a:t> </a:t>
            </a:r>
          </a:p>
          <a:p>
            <a:r>
              <a:rPr lang="en-US" altLang="zh-CN" dirty="0" err="1" smtClean="0"/>
              <a:t>libOS</a:t>
            </a:r>
            <a:r>
              <a:rPr lang="en-US" altLang="zh-CN" dirty="0" smtClean="0"/>
              <a:t> – provides basic C lib functions, efficient inter-core dynamic memory allocation, forking, efficient file sharing, and network access </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55</a:t>
            </a:fld>
            <a:endParaRPr lang="en-US"/>
          </a:p>
        </p:txBody>
      </p:sp>
      <p:pic>
        <p:nvPicPr>
          <p:cNvPr id="57346" name="Picture 2"/>
          <p:cNvPicPr>
            <a:picLocks noChangeAspect="1" noChangeArrowheads="1"/>
          </p:cNvPicPr>
          <p:nvPr/>
        </p:nvPicPr>
        <p:blipFill>
          <a:blip r:embed="rId2"/>
          <a:srcRect/>
          <a:stretch>
            <a:fillRect/>
          </a:stretch>
        </p:blipFill>
        <p:spPr bwMode="auto">
          <a:xfrm>
            <a:off x="4286033" y="1861850"/>
            <a:ext cx="4857967" cy="3811837"/>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 Kernel Object Sharing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Traditional approach: Kernel must map an application-visible reference into address of kernel object</a:t>
            </a:r>
          </a:p>
          <a:p>
            <a:pPr lvl="1"/>
            <a:r>
              <a:rPr lang="en-US" altLang="zh-CN" dirty="0" smtClean="0"/>
              <a:t>Typically via per-process or global tables</a:t>
            </a:r>
          </a:p>
          <a:p>
            <a:pPr lvl="1"/>
            <a:r>
              <a:rPr lang="en-US" altLang="zh-CN" dirty="0" smtClean="0"/>
              <a:t>Cores contend for shared data</a:t>
            </a:r>
          </a:p>
          <a:p>
            <a:r>
              <a:rPr lang="en-US" altLang="zh-CN" dirty="0" smtClean="0"/>
              <a:t>Example: Shared kernel data structure: file descriptor table</a:t>
            </a:r>
          </a:p>
          <a:p>
            <a:r>
              <a:rPr lang="en-US" altLang="zh-CN" dirty="0" smtClean="0"/>
              <a:t>Measure the cost of using FD table</a:t>
            </a:r>
          </a:p>
          <a:p>
            <a:pPr lvl="1"/>
            <a:r>
              <a:rPr lang="en-US" altLang="zh-CN" dirty="0" smtClean="0"/>
              <a:t>Threads dup-and-close a per-thread FD</a:t>
            </a:r>
          </a:p>
          <a:p>
            <a:pPr lvl="1"/>
            <a:r>
              <a:rPr lang="en-US" altLang="zh-CN" dirty="0" smtClean="0"/>
              <a:t>16 core AMD </a:t>
            </a:r>
            <a:r>
              <a:rPr lang="en-US" altLang="zh-CN" dirty="0" err="1" smtClean="0"/>
              <a:t>Opteron</a:t>
            </a:r>
            <a:r>
              <a:rPr lang="en-US" altLang="zh-CN" dirty="0" smtClean="0"/>
              <a:t> running Linux 2.6.27</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Expected vs. Actual Performance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57</a:t>
            </a:fld>
            <a:endParaRPr lang="en-US"/>
          </a:p>
        </p:txBody>
      </p:sp>
      <p:pic>
        <p:nvPicPr>
          <p:cNvPr id="5122" name="Picture 2"/>
          <p:cNvPicPr>
            <a:picLocks noChangeAspect="1" noChangeArrowheads="1"/>
          </p:cNvPicPr>
          <p:nvPr/>
        </p:nvPicPr>
        <p:blipFill>
          <a:blip r:embed="rId2"/>
          <a:srcRect/>
          <a:stretch>
            <a:fillRect/>
          </a:stretch>
        </p:blipFill>
        <p:spPr bwMode="auto">
          <a:xfrm>
            <a:off x="140350" y="2114665"/>
            <a:ext cx="4324350" cy="33337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651380" y="2104220"/>
            <a:ext cx="4089070" cy="3344767"/>
          </a:xfrm>
          <a:prstGeom prst="rect">
            <a:avLst/>
          </a:prstGeom>
          <a:noFill/>
          <a:ln w="9525">
            <a:noFill/>
            <a:miter lim="800000"/>
            <a:headEnd/>
            <a:tailEnd/>
          </a:ln>
          <a:effectLst/>
        </p:spPr>
      </p:pic>
      <p:sp>
        <p:nvSpPr>
          <p:cNvPr id="9" name="TextBox 8"/>
          <p:cNvSpPr txBox="1"/>
          <p:nvPr/>
        </p:nvSpPr>
        <p:spPr>
          <a:xfrm>
            <a:off x="649995" y="5552501"/>
            <a:ext cx="3316934" cy="523220"/>
          </a:xfrm>
          <a:prstGeom prst="rect">
            <a:avLst/>
          </a:prstGeom>
          <a:noFill/>
        </p:spPr>
        <p:txBody>
          <a:bodyPr wrap="none" rtlCol="0">
            <a:spAutoFit/>
          </a:bodyPr>
          <a:lstStyle/>
          <a:p>
            <a:r>
              <a:rPr lang="en-US" altLang="zh-CN" sz="2800" dirty="0" smtClean="0"/>
              <a:t>Expected Throughput</a:t>
            </a:r>
            <a:endParaRPr lang="zh-CN" altLang="en-US" sz="2800" dirty="0"/>
          </a:p>
        </p:txBody>
      </p:sp>
      <p:sp>
        <p:nvSpPr>
          <p:cNvPr id="10" name="TextBox 9"/>
          <p:cNvSpPr txBox="1"/>
          <p:nvPr/>
        </p:nvSpPr>
        <p:spPr>
          <a:xfrm>
            <a:off x="5429484" y="5528629"/>
            <a:ext cx="2907206" cy="523220"/>
          </a:xfrm>
          <a:prstGeom prst="rect">
            <a:avLst/>
          </a:prstGeom>
          <a:noFill/>
        </p:spPr>
        <p:txBody>
          <a:bodyPr wrap="none" rtlCol="0">
            <a:spAutoFit/>
          </a:bodyPr>
          <a:lstStyle/>
          <a:p>
            <a:r>
              <a:rPr lang="en-US" altLang="zh-CN" sz="2800" dirty="0" smtClean="0"/>
              <a:t>Actual Throughput</a:t>
            </a:r>
            <a:endParaRPr lang="zh-CN" alt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FD Table is Global Shared Resource</a:t>
            </a:r>
            <a:endParaRPr lang="zh-CN" altLang="en-US" dirty="0"/>
          </a:p>
        </p:txBody>
      </p:sp>
      <p:sp>
        <p:nvSpPr>
          <p:cNvPr id="3" name="内容占位符 2"/>
          <p:cNvSpPr>
            <a:spLocks noGrp="1"/>
          </p:cNvSpPr>
          <p:nvPr>
            <p:ph idx="1"/>
          </p:nvPr>
        </p:nvSpPr>
        <p:spPr>
          <a:xfrm>
            <a:off x="457200" y="5277082"/>
            <a:ext cx="8310785" cy="1402540"/>
          </a:xfrm>
        </p:spPr>
        <p:txBody>
          <a:bodyPr/>
          <a:lstStyle/>
          <a:p>
            <a:r>
              <a:rPr lang="en-US" altLang="zh-CN" dirty="0" smtClean="0"/>
              <a:t>Shared FD table is a bottleneck</a:t>
            </a:r>
          </a:p>
          <a:p>
            <a:pPr lvl="1"/>
            <a:r>
              <a:rPr lang="en-US" altLang="zh-CN" dirty="0" smtClean="0"/>
              <a:t>A global lock serializes updates to </a:t>
            </a:r>
            <a:r>
              <a:rPr lang="en-US" altLang="zh-CN" dirty="0" err="1" smtClean="0"/>
              <a:t>fd_table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58</a:t>
            </a:fld>
            <a:endParaRPr lang="en-US"/>
          </a:p>
        </p:txBody>
      </p:sp>
      <p:pic>
        <p:nvPicPr>
          <p:cNvPr id="6146" name="Picture 2"/>
          <p:cNvPicPr>
            <a:picLocks noChangeAspect="1" noChangeArrowheads="1"/>
          </p:cNvPicPr>
          <p:nvPr/>
        </p:nvPicPr>
        <p:blipFill>
          <a:blip r:embed="rId2"/>
          <a:srcRect/>
          <a:stretch>
            <a:fillRect/>
          </a:stretch>
        </p:blipFill>
        <p:spPr bwMode="auto">
          <a:xfrm>
            <a:off x="1560952" y="1647538"/>
            <a:ext cx="2628900" cy="36290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565574" y="1793512"/>
            <a:ext cx="2590800" cy="22574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a:t>
            </a:r>
            <a:endParaRPr lang="zh-CN" altLang="en-US" dirty="0"/>
          </a:p>
        </p:txBody>
      </p:sp>
      <p:sp>
        <p:nvSpPr>
          <p:cNvPr id="3" name="内容占位符 2"/>
          <p:cNvSpPr>
            <a:spLocks noGrp="1"/>
          </p:cNvSpPr>
          <p:nvPr>
            <p:ph idx="1"/>
          </p:nvPr>
        </p:nvSpPr>
        <p:spPr/>
        <p:txBody>
          <a:bodyPr/>
          <a:lstStyle/>
          <a:p>
            <a:r>
              <a:rPr lang="en-US" altLang="zh-CN" dirty="0" smtClean="0"/>
              <a:t>For some applications the OS shares kernel data structures unnecessarily</a:t>
            </a:r>
          </a:p>
          <a:p>
            <a:pPr lvl="1"/>
            <a:r>
              <a:rPr lang="en-US" altLang="zh-CN" dirty="0" smtClean="0"/>
              <a:t>Should be able to improve performance</a:t>
            </a:r>
          </a:p>
          <a:p>
            <a:r>
              <a:rPr lang="en-US" altLang="zh-CN" dirty="0" smtClean="0"/>
              <a:t>Challenge: how should the OS figure out when to share and when not to?</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Older </a:t>
            </a:r>
            <a:r>
              <a:rPr lang="en-US" altLang="zh-CN" dirty="0" err="1" smtClean="0"/>
              <a:t>MicroKernel</a:t>
            </a:r>
            <a:r>
              <a:rPr lang="en-US" altLang="zh-CN" dirty="0" smtClean="0"/>
              <a:t> </a:t>
            </a:r>
            <a:r>
              <a:rPr lang="en-US" altLang="zh-CN" dirty="0" err="1" smtClean="0"/>
              <a:t>OSes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Common theme:</a:t>
            </a:r>
          </a:p>
          <a:p>
            <a:pPr lvl="1"/>
            <a:r>
              <a:rPr lang="en-US" altLang="zh-CN" dirty="0" smtClean="0"/>
              <a:t>Small kernel, narrow system call interface</a:t>
            </a:r>
          </a:p>
          <a:p>
            <a:pPr lvl="1"/>
            <a:r>
              <a:rPr lang="en-US" altLang="zh-CN" dirty="0" smtClean="0"/>
              <a:t>OS services run in user-mode servers</a:t>
            </a:r>
          </a:p>
          <a:p>
            <a:pPr lvl="2"/>
            <a:r>
              <a:rPr lang="en-US" altLang="zh-CN" dirty="0" smtClean="0"/>
              <a:t>Drivers, file systems</a:t>
            </a:r>
          </a:p>
          <a:p>
            <a:pPr lvl="1"/>
            <a:r>
              <a:rPr lang="en-US" altLang="zh-CN" dirty="0" smtClean="0"/>
              <a:t>Communication is exclusively through IPC (Inter-Process Communication), not shared memory</a:t>
            </a:r>
          </a:p>
          <a:p>
            <a:r>
              <a:rPr lang="en-US" altLang="zh-CN" dirty="0" smtClean="0"/>
              <a:t>Representative examples:</a:t>
            </a:r>
          </a:p>
          <a:p>
            <a:pPr lvl="1"/>
            <a:r>
              <a:rPr lang="en-US" altLang="zh-CN" dirty="0" smtClean="0"/>
              <a:t>Mach: the first one</a:t>
            </a:r>
          </a:p>
          <a:p>
            <a:pPr lvl="1"/>
            <a:r>
              <a:rPr lang="en-US" altLang="zh-CN" dirty="0" err="1" smtClean="0"/>
              <a:t>Exo</a:t>
            </a:r>
            <a:r>
              <a:rPr lang="en-US" altLang="zh-CN" dirty="0" smtClean="0"/>
              <a:t>-kernel</a:t>
            </a:r>
          </a:p>
          <a:p>
            <a:pPr lvl="1"/>
            <a:r>
              <a:rPr lang="en-US" altLang="zh-CN" dirty="0" err="1" smtClean="0"/>
              <a:t>Minix</a:t>
            </a:r>
            <a:r>
              <a:rPr lang="en-US" altLang="zh-CN" dirty="0" smtClean="0"/>
              <a:t>: for teaching OS, improved reliability</a:t>
            </a:r>
          </a:p>
          <a:p>
            <a:pPr lvl="1"/>
            <a:r>
              <a:rPr lang="en-US" altLang="zh-CN" dirty="0" smtClean="0"/>
              <a:t>L4: fast IPC</a:t>
            </a:r>
          </a:p>
          <a:p>
            <a:pPr lvl="1"/>
            <a:r>
              <a:rPr lang="en-US" altLang="zh-CN" dirty="0" smtClean="0"/>
              <a:t>EROS: improved security</a:t>
            </a:r>
          </a:p>
          <a:p>
            <a:pPr lvl="1"/>
            <a:r>
              <a:rPr lang="en-US" altLang="zh-CN" dirty="0" smtClean="0"/>
              <a:t>Singularity: use compiler/type safety</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 Shares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Shares allow applications to control how cores share the kernel data structures used to do lookups</a:t>
            </a:r>
          </a:p>
          <a:p>
            <a:r>
              <a:rPr lang="en-US" altLang="zh-CN" dirty="0" smtClean="0"/>
              <a:t>Applications specify when they need sharing, for example:</a:t>
            </a:r>
          </a:p>
          <a:p>
            <a:pPr lvl="1"/>
            <a:r>
              <a:rPr lang="en-US" altLang="zh-CN" dirty="0" smtClean="0"/>
              <a:t>shared FDs allocated in shared table</a:t>
            </a:r>
          </a:p>
          <a:p>
            <a:pPr lvl="1"/>
            <a:r>
              <a:rPr lang="en-US" altLang="zh-CN" dirty="0" smtClean="0"/>
              <a:t>private FDs allocated in private table</a:t>
            </a:r>
          </a:p>
          <a:p>
            <a:r>
              <a:rPr lang="en-US" altLang="zh-CN" dirty="0" smtClean="0"/>
              <a:t>Corey kernel uses shares for all lookup tables</a:t>
            </a:r>
          </a:p>
          <a:p>
            <a:r>
              <a:rPr lang="en-US" altLang="zh-CN" dirty="0" smtClean="0"/>
              <a:t>Implementation in Linux: </a:t>
            </a:r>
          </a:p>
          <a:p>
            <a:pPr lvl="1"/>
            <a:r>
              <a:rPr lang="en-US" altLang="zh-CN" dirty="0" smtClean="0"/>
              <a:t>FD system calls (</a:t>
            </a:r>
            <a:r>
              <a:rPr lang="en-US" altLang="zh-CN" dirty="0" err="1" smtClean="0"/>
              <a:t>sys_open</a:t>
            </a:r>
            <a:r>
              <a:rPr lang="en-US" altLang="zh-CN" dirty="0" smtClean="0"/>
              <a:t>, </a:t>
            </a:r>
            <a:r>
              <a:rPr lang="en-US" altLang="zh-CN" dirty="0" err="1" smtClean="0"/>
              <a:t>sys_dup</a:t>
            </a:r>
            <a:r>
              <a:rPr lang="en-US" altLang="zh-CN" dirty="0" smtClean="0"/>
              <a:t>, ...) take an optional </a:t>
            </a:r>
            <a:r>
              <a:rPr lang="en-US" altLang="zh-CN" dirty="0" err="1" smtClean="0"/>
              <a:t>shareid</a:t>
            </a:r>
            <a:r>
              <a:rPr lang="en-US" altLang="zh-CN" dirty="0" smtClean="0"/>
              <a:t>/</a:t>
            </a:r>
            <a:r>
              <a:rPr lang="en-US" altLang="zh-CN" dirty="0" err="1" smtClean="0"/>
              <a:t>fdtableid</a:t>
            </a:r>
            <a:r>
              <a:rPr lang="en-US" altLang="zh-CN" dirty="0" smtClean="0"/>
              <a:t> argument.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Shares Example</a:t>
            </a:r>
            <a:endParaRPr lang="zh-CN" altLang="en-US" dirty="0"/>
          </a:p>
        </p:txBody>
      </p:sp>
      <p:sp>
        <p:nvSpPr>
          <p:cNvPr id="3" name="内容占位符 2"/>
          <p:cNvSpPr>
            <a:spLocks noGrp="1"/>
          </p:cNvSpPr>
          <p:nvPr>
            <p:ph idx="1"/>
          </p:nvPr>
        </p:nvSpPr>
        <p:spPr>
          <a:xfrm>
            <a:off x="457200" y="5354198"/>
            <a:ext cx="8310785" cy="1149152"/>
          </a:xfrm>
        </p:spPr>
        <p:txBody>
          <a:bodyPr>
            <a:normAutofit fontScale="77500" lnSpcReduction="20000"/>
          </a:bodyPr>
          <a:lstStyle/>
          <a:p>
            <a:r>
              <a:rPr lang="en-US" altLang="zh-CN" dirty="0" smtClean="0"/>
              <a:t>fd2 (green) is shared; fd0 (blue) is private.</a:t>
            </a:r>
          </a:p>
          <a:p>
            <a:r>
              <a:rPr lang="en-US" altLang="zh-CN" dirty="0" smtClean="0"/>
              <a:t>Cores manipulate private FDs without contending for kernel data structures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61</a:t>
            </a:fld>
            <a:endParaRPr lang="en-US"/>
          </a:p>
        </p:txBody>
      </p:sp>
      <p:pic>
        <p:nvPicPr>
          <p:cNvPr id="7171" name="Picture 3"/>
          <p:cNvPicPr>
            <a:picLocks noChangeAspect="1" noChangeArrowheads="1"/>
          </p:cNvPicPr>
          <p:nvPr/>
        </p:nvPicPr>
        <p:blipFill>
          <a:blip r:embed="rId2"/>
          <a:srcRect/>
          <a:stretch>
            <a:fillRect/>
          </a:stretch>
        </p:blipFill>
        <p:spPr bwMode="auto">
          <a:xfrm>
            <a:off x="0" y="1270211"/>
            <a:ext cx="9177758" cy="4072969"/>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Linux Shares Has Ideal Performance</a:t>
            </a:r>
            <a:endParaRPr lang="zh-CN" altLang="en-US" dirty="0"/>
          </a:p>
        </p:txBody>
      </p:sp>
      <p:sp>
        <p:nvSpPr>
          <p:cNvPr id="3" name="内容占位符 2"/>
          <p:cNvSpPr>
            <a:spLocks noGrp="1"/>
          </p:cNvSpPr>
          <p:nvPr>
            <p:ph idx="1"/>
          </p:nvPr>
        </p:nvSpPr>
        <p:spPr>
          <a:xfrm>
            <a:off x="457200" y="5420300"/>
            <a:ext cx="8310785" cy="1083050"/>
          </a:xfrm>
        </p:spPr>
        <p:txBody>
          <a:bodyPr>
            <a:normAutofit fontScale="77500" lnSpcReduction="20000"/>
          </a:bodyPr>
          <a:lstStyle/>
          <a:p>
            <a:r>
              <a:rPr lang="en-US" altLang="zh-CN" dirty="0" smtClean="0"/>
              <a:t>Avoid contention on shared FD table:</a:t>
            </a:r>
          </a:p>
          <a:p>
            <a:pPr lvl="1"/>
            <a:r>
              <a:rPr lang="en-US" altLang="zh-CN" dirty="0" smtClean="0"/>
              <a:t>No drop in throughput (no L1 misses)</a:t>
            </a:r>
          </a:p>
          <a:p>
            <a:pPr lvl="1"/>
            <a:r>
              <a:rPr lang="en-US" altLang="zh-CN" dirty="0" smtClean="0"/>
              <a:t>Scales linearly (no serialization)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62</a:t>
            </a:fld>
            <a:endParaRPr lang="en-US"/>
          </a:p>
        </p:txBody>
      </p:sp>
      <p:pic>
        <p:nvPicPr>
          <p:cNvPr id="8194" name="Picture 2"/>
          <p:cNvPicPr>
            <a:picLocks noChangeAspect="1" noChangeArrowheads="1"/>
          </p:cNvPicPr>
          <p:nvPr/>
        </p:nvPicPr>
        <p:blipFill>
          <a:blip r:embed="rId2"/>
          <a:srcRect/>
          <a:stretch>
            <a:fillRect/>
          </a:stretch>
        </p:blipFill>
        <p:spPr bwMode="auto">
          <a:xfrm>
            <a:off x="2253006" y="1239971"/>
            <a:ext cx="5102274" cy="4125243"/>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Benefits of Shares</a:t>
            </a:r>
            <a:endParaRPr lang="zh-CN" altLang="en-US" dirty="0"/>
          </a:p>
        </p:txBody>
      </p:sp>
      <p:sp>
        <p:nvSpPr>
          <p:cNvPr id="3" name="内容占位符 2"/>
          <p:cNvSpPr>
            <a:spLocks noGrp="1"/>
          </p:cNvSpPr>
          <p:nvPr>
            <p:ph idx="1"/>
          </p:nvPr>
        </p:nvSpPr>
        <p:spPr/>
        <p:txBody>
          <a:bodyPr/>
          <a:lstStyle/>
          <a:p>
            <a:r>
              <a:rPr lang="en-US" altLang="zh-CN" dirty="0" smtClean="0"/>
              <a:t>Able to avoid unnecessary contention on kernel data structures</a:t>
            </a:r>
          </a:p>
          <a:p>
            <a:pPr lvl="1"/>
            <a:r>
              <a:rPr lang="en-US" altLang="zh-CN" dirty="0" smtClean="0"/>
              <a:t>For example when application threads do not share FDs</a:t>
            </a:r>
          </a:p>
          <a:p>
            <a:r>
              <a:rPr lang="en-US" altLang="zh-CN" dirty="0" smtClean="0"/>
              <a:t>Applications can control how cores share internal kernel data structures</a:t>
            </a:r>
          </a:p>
          <a:p>
            <a:pPr lvl="1"/>
            <a:r>
              <a:rPr lang="en-US" altLang="zh-CN" dirty="0" smtClean="0"/>
              <a:t>Few kernel and application modifications to get scalability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Two Options for MP Shared-Memory</a:t>
            </a:r>
            <a:endParaRPr lang="zh-CN" altLang="en-US" dirty="0"/>
          </a:p>
        </p:txBody>
      </p:sp>
      <p:sp>
        <p:nvSpPr>
          <p:cNvPr id="3" name="内容占位符 2"/>
          <p:cNvSpPr>
            <a:spLocks noGrp="1"/>
          </p:cNvSpPr>
          <p:nvPr>
            <p:ph idx="1"/>
          </p:nvPr>
        </p:nvSpPr>
        <p:spPr>
          <a:xfrm>
            <a:off x="457200" y="1234710"/>
            <a:ext cx="8310785" cy="2411870"/>
          </a:xfrm>
        </p:spPr>
        <p:txBody>
          <a:bodyPr>
            <a:normAutofit fontScale="92500" lnSpcReduction="10000"/>
          </a:bodyPr>
          <a:lstStyle/>
          <a:p>
            <a:r>
              <a:rPr lang="en-US" altLang="zh-CN" dirty="0" smtClean="0"/>
              <a:t>Shared address space</a:t>
            </a:r>
          </a:p>
          <a:p>
            <a:pPr lvl="1"/>
            <a:r>
              <a:rPr lang="en-US" altLang="zh-CN" dirty="0" smtClean="0"/>
              <a:t>Implemented with multiple threads</a:t>
            </a:r>
          </a:p>
          <a:p>
            <a:r>
              <a:rPr lang="en-US" altLang="zh-CN" dirty="0" smtClean="0"/>
              <a:t>Private address spaces</a:t>
            </a:r>
          </a:p>
          <a:p>
            <a:pPr lvl="1"/>
            <a:r>
              <a:rPr lang="en-US" altLang="zh-CN" dirty="0" smtClean="0"/>
              <a:t>Implemented with multiple processes</a:t>
            </a:r>
          </a:p>
          <a:p>
            <a:pPr lvl="1"/>
            <a:r>
              <a:rPr lang="en-US" altLang="zh-CN" dirty="0" smtClean="0"/>
              <a:t>Share memory with </a:t>
            </a:r>
            <a:r>
              <a:rPr lang="en-US" altLang="zh-CN" dirty="0" err="1" smtClean="0"/>
              <a:t>mmap</a:t>
            </a:r>
            <a:r>
              <a:rPr lang="en-US" altLang="zh-CN" dirty="0" smtClean="0"/>
              <a:t>(MAP_SHARED)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64</a:t>
            </a:fld>
            <a:endParaRPr lang="en-US"/>
          </a:p>
        </p:txBody>
      </p:sp>
      <p:pic>
        <p:nvPicPr>
          <p:cNvPr id="9218" name="Picture 2"/>
          <p:cNvPicPr>
            <a:picLocks noChangeAspect="1" noChangeArrowheads="1"/>
          </p:cNvPicPr>
          <p:nvPr/>
        </p:nvPicPr>
        <p:blipFill>
          <a:blip r:embed="rId2"/>
          <a:srcRect/>
          <a:stretch>
            <a:fillRect/>
          </a:stretch>
        </p:blipFill>
        <p:spPr bwMode="auto">
          <a:xfrm>
            <a:off x="1443210" y="3653319"/>
            <a:ext cx="6555036" cy="2848581"/>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a:t>
            </a:r>
            <a:endParaRPr lang="zh-CN" altLang="en-US" dirty="0"/>
          </a:p>
        </p:txBody>
      </p:sp>
      <p:sp>
        <p:nvSpPr>
          <p:cNvPr id="3" name="内容占位符 2"/>
          <p:cNvSpPr>
            <a:spLocks noGrp="1"/>
          </p:cNvSpPr>
          <p:nvPr>
            <p:ph idx="1"/>
          </p:nvPr>
        </p:nvSpPr>
        <p:spPr/>
        <p:txBody>
          <a:bodyPr>
            <a:normAutofit/>
          </a:bodyPr>
          <a:lstStyle/>
          <a:p>
            <a:r>
              <a:rPr lang="en-US" altLang="zh-CN" dirty="0" smtClean="0"/>
              <a:t>Neither option accurately represents how the application is using kernel data structures:</a:t>
            </a:r>
          </a:p>
          <a:p>
            <a:pPr lvl="1"/>
            <a:r>
              <a:rPr lang="en-US" altLang="zh-CN" dirty="0" smtClean="0"/>
              <a:t>shared address spaces – the </a:t>
            </a:r>
            <a:r>
              <a:rPr lang="en-US" altLang="zh-CN" dirty="0" err="1" smtClean="0"/>
              <a:t>mm_struct</a:t>
            </a:r>
            <a:r>
              <a:rPr lang="en-US" altLang="zh-CN" dirty="0" smtClean="0"/>
              <a:t> is global</a:t>
            </a:r>
          </a:p>
          <a:p>
            <a:pPr lvl="2"/>
            <a:r>
              <a:rPr lang="en-US" altLang="zh-CN" dirty="0" smtClean="0"/>
              <a:t>Contention</a:t>
            </a:r>
          </a:p>
          <a:p>
            <a:pPr lvl="2"/>
            <a:r>
              <a:rPr lang="en-US" altLang="zh-CN" dirty="0" smtClean="0"/>
              <a:t>unnecessary for private memory</a:t>
            </a:r>
          </a:p>
          <a:p>
            <a:pPr lvl="1"/>
            <a:r>
              <a:rPr lang="en-US" altLang="zh-CN" dirty="0" smtClean="0"/>
              <a:t>private address spaces – the </a:t>
            </a:r>
            <a:r>
              <a:rPr lang="en-US" altLang="zh-CN" dirty="0" err="1" smtClean="0"/>
              <a:t>mm_struct</a:t>
            </a:r>
            <a:r>
              <a:rPr lang="en-US" altLang="zh-CN" dirty="0" smtClean="0"/>
              <a:t> is private</a:t>
            </a:r>
          </a:p>
          <a:p>
            <a:pPr lvl="2"/>
            <a:r>
              <a:rPr lang="en-US" altLang="zh-CN" dirty="0" smtClean="0"/>
              <a:t>extra soft page faults, because no PTE sharing</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Address Ranges</a:t>
            </a:r>
            <a:endParaRPr lang="zh-CN" altLang="en-US" dirty="0"/>
          </a:p>
        </p:txBody>
      </p:sp>
      <p:sp>
        <p:nvSpPr>
          <p:cNvPr id="3" name="内容占位符 2"/>
          <p:cNvSpPr>
            <a:spLocks noGrp="1"/>
          </p:cNvSpPr>
          <p:nvPr>
            <p:ph idx="1"/>
          </p:nvPr>
        </p:nvSpPr>
        <p:spPr>
          <a:xfrm>
            <a:off x="0" y="1189822"/>
            <a:ext cx="8956713" cy="2269473"/>
          </a:xfrm>
        </p:spPr>
        <p:txBody>
          <a:bodyPr>
            <a:normAutofit fontScale="77500" lnSpcReduction="20000"/>
          </a:bodyPr>
          <a:lstStyle/>
          <a:p>
            <a:r>
              <a:rPr lang="en-US" altLang="zh-CN" dirty="0" smtClean="0"/>
              <a:t>Each core have a private “root” address range that maps private memory (blue and yellow)</a:t>
            </a:r>
          </a:p>
          <a:p>
            <a:r>
              <a:rPr lang="en-US" altLang="zh-CN" dirty="0" smtClean="0"/>
              <a:t>May be a shared address range (green)</a:t>
            </a:r>
          </a:p>
          <a:p>
            <a:r>
              <a:rPr lang="en-US" altLang="zh-CN" dirty="0" smtClean="0"/>
              <a:t>Page tables can be private (blue and yellow) or shared (green)</a:t>
            </a:r>
          </a:p>
          <a:p>
            <a:pPr lvl="1"/>
            <a:r>
              <a:rPr lang="en-US" altLang="zh-CN" dirty="0" smtClean="0"/>
              <a:t>When one core faults on a shared page and fills in the PTE in pglevel0 (shared), the PTE is part of the other core‘s page table.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66</a:t>
            </a:fld>
            <a:endParaRPr lang="en-US"/>
          </a:p>
        </p:txBody>
      </p:sp>
      <p:pic>
        <p:nvPicPr>
          <p:cNvPr id="7" name="Picture 2"/>
          <p:cNvPicPr>
            <a:picLocks noChangeAspect="1" noChangeArrowheads="1"/>
          </p:cNvPicPr>
          <p:nvPr/>
        </p:nvPicPr>
        <p:blipFill>
          <a:blip r:embed="rId2"/>
          <a:srcRect/>
          <a:stretch>
            <a:fillRect/>
          </a:stretch>
        </p:blipFill>
        <p:spPr bwMode="auto">
          <a:xfrm>
            <a:off x="2280491" y="3398825"/>
            <a:ext cx="4461832" cy="309695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Benefits of Address Ranges</a:t>
            </a:r>
            <a:endParaRPr lang="zh-CN" altLang="en-US" dirty="0"/>
          </a:p>
        </p:txBody>
      </p:sp>
      <p:sp>
        <p:nvSpPr>
          <p:cNvPr id="3" name="内容占位符 2"/>
          <p:cNvSpPr>
            <a:spLocks noGrp="1"/>
          </p:cNvSpPr>
          <p:nvPr>
            <p:ph idx="1"/>
          </p:nvPr>
        </p:nvSpPr>
        <p:spPr/>
        <p:txBody>
          <a:bodyPr>
            <a:normAutofit/>
          </a:bodyPr>
          <a:lstStyle/>
          <a:p>
            <a:r>
              <a:rPr lang="en-US" altLang="zh-CN" sz="3600" dirty="0" smtClean="0"/>
              <a:t>Address ranges provide benefits of both shared and private address spaces:</a:t>
            </a:r>
          </a:p>
          <a:p>
            <a:pPr lvl="1"/>
            <a:r>
              <a:rPr lang="en-US" altLang="zh-CN" sz="3200" dirty="0" smtClean="0"/>
              <a:t>Avoid contention for private memory</a:t>
            </a:r>
          </a:p>
          <a:p>
            <a:pPr lvl="1"/>
            <a:r>
              <a:rPr lang="en-US" altLang="zh-CN" sz="3200" dirty="0" smtClean="0"/>
              <a:t>Share PTEs for shared memory</a:t>
            </a:r>
            <a:endParaRPr lang="zh-CN" altLang="en-US" sz="3200" dirty="0" smtClean="0"/>
          </a:p>
          <a:p>
            <a:pPr lvl="1"/>
            <a:r>
              <a:rPr lang="en-US" altLang="zh-CN" dirty="0" smtClean="0"/>
              <a:t>Applications control how cores share internal OS data structures</a:t>
            </a:r>
          </a:p>
          <a:p>
            <a:pPr lvl="1"/>
            <a:r>
              <a:rPr lang="en-US" altLang="zh-CN" dirty="0" smtClean="0"/>
              <a:t>Few application modifications to improve scalability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Kernel Cores</a:t>
            </a:r>
            <a:endParaRPr lang="zh-CN" altLang="en-US" dirty="0"/>
          </a:p>
        </p:txBody>
      </p:sp>
      <p:sp>
        <p:nvSpPr>
          <p:cNvPr id="3" name="内容占位符 2"/>
          <p:cNvSpPr>
            <a:spLocks noGrp="1"/>
          </p:cNvSpPr>
          <p:nvPr>
            <p:ph idx="1"/>
          </p:nvPr>
        </p:nvSpPr>
        <p:spPr/>
        <p:txBody>
          <a:bodyPr>
            <a:normAutofit/>
          </a:bodyPr>
          <a:lstStyle/>
          <a:p>
            <a:r>
              <a:rPr lang="en-US" altLang="zh-CN" dirty="0" err="1" smtClean="0"/>
              <a:t>LibOS</a:t>
            </a:r>
            <a:r>
              <a:rPr lang="en-US" altLang="zh-CN" dirty="0" smtClean="0"/>
              <a:t> can dedicate one or more CPU cores to execute a kernel </a:t>
            </a:r>
          </a:p>
          <a:p>
            <a:r>
              <a:rPr lang="en-US" altLang="zh-CN" dirty="0" smtClean="0"/>
              <a:t>Kernel core can manage devices and execute system calls (either local or through shared memory IPC) </a:t>
            </a:r>
          </a:p>
          <a:p>
            <a:r>
              <a:rPr lang="en-US" altLang="zh-CN" dirty="0" smtClean="0"/>
              <a:t>Dedicated core reduces contention costs </a:t>
            </a:r>
          </a:p>
          <a:p>
            <a:r>
              <a:rPr lang="en-US" altLang="zh-CN" dirty="0" smtClean="0"/>
              <a:t>Eliminate user/kernel context switch time for </a:t>
            </a:r>
            <a:r>
              <a:rPr lang="en-US" altLang="zh-CN" dirty="0" err="1" smtClean="0"/>
              <a:t>syscalls</a:t>
            </a:r>
            <a:r>
              <a:rPr lang="en-US" altLang="zh-CN" dirty="0" smtClean="0"/>
              <a:t> </a:t>
            </a:r>
          </a:p>
          <a:p>
            <a:r>
              <a:rPr lang="en-US" altLang="zh-CN" dirty="0" smtClean="0"/>
              <a:t>Asynchronous </a:t>
            </a:r>
            <a:r>
              <a:rPr lang="en-US" altLang="zh-CN" dirty="0" err="1" smtClean="0"/>
              <a:t>syscalls</a:t>
            </a:r>
            <a:r>
              <a:rPr lang="en-US" altLang="zh-CN" dirty="0" smtClean="0"/>
              <a:t> </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Corey vs. Multi-Kernel</a:t>
            </a:r>
            <a:endParaRPr lang="zh-CN" altLang="en-US" dirty="0"/>
          </a:p>
        </p:txBody>
      </p:sp>
      <p:sp>
        <p:nvSpPr>
          <p:cNvPr id="3" name="内容占位符 2"/>
          <p:cNvSpPr>
            <a:spLocks noGrp="1"/>
          </p:cNvSpPr>
          <p:nvPr>
            <p:ph idx="1"/>
          </p:nvPr>
        </p:nvSpPr>
        <p:spPr>
          <a:xfrm>
            <a:off x="457201" y="1300812"/>
            <a:ext cx="4213952" cy="4982198"/>
          </a:xfrm>
        </p:spPr>
        <p:txBody>
          <a:bodyPr>
            <a:normAutofit/>
          </a:bodyPr>
          <a:lstStyle/>
          <a:p>
            <a:r>
              <a:rPr lang="en-US" altLang="zh-CN" dirty="0" smtClean="0"/>
              <a:t>Corey</a:t>
            </a:r>
          </a:p>
          <a:p>
            <a:pPr lvl="1"/>
            <a:r>
              <a:rPr lang="en-US" altLang="zh-CN" dirty="0" smtClean="0"/>
              <a:t>Try to localize, share when not possible</a:t>
            </a:r>
          </a:p>
          <a:p>
            <a:pPr lvl="1"/>
            <a:r>
              <a:rPr lang="en-US" altLang="zh-CN" dirty="0" smtClean="0"/>
              <a:t>Shared Memory</a:t>
            </a:r>
          </a:p>
          <a:p>
            <a:pPr lvl="1"/>
            <a:r>
              <a:rPr lang="en-US" altLang="zh-CN" dirty="0" smtClean="0"/>
              <a:t>Hardware layout (NUMA) important for performance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69</a:t>
            </a:fld>
            <a:endParaRPr lang="en-US"/>
          </a:p>
        </p:txBody>
      </p:sp>
      <p:sp>
        <p:nvSpPr>
          <p:cNvPr id="8" name="内容占位符 2"/>
          <p:cNvSpPr txBox="1">
            <a:spLocks/>
          </p:cNvSpPr>
          <p:nvPr/>
        </p:nvSpPr>
        <p:spPr>
          <a:xfrm>
            <a:off x="4730045" y="1272589"/>
            <a:ext cx="4213952" cy="4982198"/>
          </a:xfrm>
          <a:prstGeom prst="rect">
            <a:avLst/>
          </a:prstGeom>
        </p:spPr>
        <p:txBody>
          <a:bodyPr vert="horz" lIns="91440" tIns="45720" rIns="91440" bIns="45720" rtlCol="0">
            <a:normAutofit/>
          </a:bodyPr>
          <a:lstStyle/>
          <a:p>
            <a:pPr marL="742950" lvl="1" indent="-285750">
              <a:spcBef>
                <a:spcPct val="20000"/>
              </a:spcBef>
              <a:buFont typeface="Arial"/>
              <a:buChar char="–"/>
            </a:pPr>
            <a:r>
              <a:rPr lang="en-US" altLang="zh-CN" sz="2800" dirty="0" smtClean="0"/>
              <a:t>Multi-kernel </a:t>
            </a:r>
          </a:p>
          <a:p>
            <a:pPr marL="742950" lvl="1" indent="-285750">
              <a:spcBef>
                <a:spcPct val="20000"/>
              </a:spcBef>
              <a:buFont typeface="Arial"/>
              <a:buChar char="–"/>
            </a:pPr>
            <a:r>
              <a:rPr lang="en-US" altLang="zh-CN" sz="2800" dirty="0" smtClean="0"/>
              <a:t>State replicated on each core </a:t>
            </a:r>
          </a:p>
          <a:p>
            <a:pPr marL="742950" lvl="1" indent="-285750">
              <a:spcBef>
                <a:spcPct val="20000"/>
              </a:spcBef>
              <a:buFont typeface="Arial"/>
              <a:buChar char="–"/>
            </a:pPr>
            <a:r>
              <a:rPr lang="en-US" altLang="zh-CN" sz="2800" dirty="0" smtClean="0"/>
              <a:t>Message Passing </a:t>
            </a:r>
          </a:p>
          <a:p>
            <a:pPr marL="742950" lvl="1" indent="-285750">
              <a:spcBef>
                <a:spcPct val="20000"/>
              </a:spcBef>
              <a:buFont typeface="Arial"/>
              <a:buChar char="–"/>
            </a:pPr>
            <a:r>
              <a:rPr lang="en-US" altLang="zh-CN" sz="2800" dirty="0" smtClean="0"/>
              <a:t>Hardware layout (NUMA) important for performance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Comeback of Micro-Kernels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Recent research </a:t>
            </a:r>
            <a:r>
              <a:rPr lang="en-US" altLang="zh-CN" dirty="0" err="1" smtClean="0"/>
              <a:t>OSes</a:t>
            </a:r>
            <a:r>
              <a:rPr lang="en-US" altLang="zh-CN" dirty="0" smtClean="0"/>
              <a:t> are mostly micro-kernels</a:t>
            </a:r>
          </a:p>
          <a:p>
            <a:pPr lvl="1"/>
            <a:r>
              <a:rPr lang="en-US" altLang="zh-CN" dirty="0" smtClean="0"/>
              <a:t>Corey (MIT) - 2008	</a:t>
            </a:r>
          </a:p>
          <a:p>
            <a:pPr lvl="2"/>
            <a:r>
              <a:rPr lang="en-US" altLang="zh-CN" dirty="0" smtClean="0"/>
              <a:t>Extends </a:t>
            </a:r>
            <a:r>
              <a:rPr lang="en-US" altLang="zh-CN" dirty="0" err="1" smtClean="0"/>
              <a:t>exo</a:t>
            </a:r>
            <a:r>
              <a:rPr lang="en-US" altLang="zh-CN" dirty="0" smtClean="0"/>
              <a:t>-kernel</a:t>
            </a:r>
          </a:p>
          <a:p>
            <a:pPr lvl="1"/>
            <a:r>
              <a:rPr lang="en-US" altLang="zh-CN" dirty="0" err="1" smtClean="0"/>
              <a:t>Tessillation</a:t>
            </a:r>
            <a:r>
              <a:rPr lang="en-US" altLang="zh-CN" dirty="0" smtClean="0"/>
              <a:t> (Berkeley) – 2009</a:t>
            </a:r>
          </a:p>
          <a:p>
            <a:pPr lvl="1"/>
            <a:r>
              <a:rPr lang="en-US" altLang="zh-CN" dirty="0" err="1" smtClean="0"/>
              <a:t>Barrelfish</a:t>
            </a:r>
            <a:r>
              <a:rPr lang="en-US" altLang="zh-CN" dirty="0" smtClean="0"/>
              <a:t> (ETHZ, Microsoft) - 2009</a:t>
            </a:r>
          </a:p>
          <a:p>
            <a:pPr lvl="2"/>
            <a:r>
              <a:rPr lang="en-US" altLang="zh-CN" dirty="0" smtClean="0"/>
              <a:t>Extends (Corey, SeL4, Helios)</a:t>
            </a:r>
          </a:p>
          <a:p>
            <a:pPr lvl="1"/>
            <a:r>
              <a:rPr lang="en-US" altLang="zh-CN" dirty="0" smtClean="0"/>
              <a:t>Helios (Microsoft) - 2009</a:t>
            </a:r>
          </a:p>
          <a:p>
            <a:pPr lvl="2"/>
            <a:r>
              <a:rPr lang="en-US" altLang="zh-CN" dirty="0" smtClean="0"/>
              <a:t>Extends Singularity</a:t>
            </a:r>
          </a:p>
          <a:p>
            <a:r>
              <a:rPr lang="en-US" altLang="zh-CN" dirty="0" smtClean="0"/>
              <a:t>Better security</a:t>
            </a:r>
          </a:p>
          <a:p>
            <a:pPr lvl="1"/>
            <a:r>
              <a:rPr lang="en-US" altLang="zh-CN" dirty="0" smtClean="0"/>
              <a:t>OP Brower – 2008</a:t>
            </a:r>
          </a:p>
          <a:p>
            <a:pPr lvl="2"/>
            <a:r>
              <a:rPr lang="en-US" altLang="zh-CN" dirty="0" smtClean="0"/>
              <a:t>Extends Mach/</a:t>
            </a:r>
            <a:r>
              <a:rPr lang="en-US" altLang="zh-CN" dirty="0" err="1" smtClean="0"/>
              <a:t>Minix</a:t>
            </a:r>
            <a:endParaRPr lang="en-US" altLang="zh-CN" dirty="0" smtClean="0"/>
          </a:p>
          <a:p>
            <a:pPr lvl="1"/>
            <a:r>
              <a:rPr lang="en-US" altLang="zh-CN" dirty="0" smtClean="0"/>
              <a:t>seL4 – 2009</a:t>
            </a:r>
          </a:p>
          <a:p>
            <a:pPr lvl="2"/>
            <a:r>
              <a:rPr lang="en-US" altLang="zh-CN" dirty="0" smtClean="0"/>
              <a:t>Extends L4</a:t>
            </a:r>
          </a:p>
          <a:p>
            <a:pPr lvl="1"/>
            <a:r>
              <a:rPr lang="en-US" altLang="zh-CN" dirty="0" smtClean="0"/>
              <a:t>Illinois Brower OS – 2010</a:t>
            </a:r>
          </a:p>
          <a:p>
            <a:pPr lvl="2"/>
            <a:r>
              <a:rPr lang="en-US" altLang="zh-CN" dirty="0" smtClean="0"/>
              <a:t>Extends L4</a:t>
            </a:r>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Corey OS Summary</a:t>
            </a:r>
            <a:endParaRPr lang="zh-CN" altLang="en-US" dirty="0"/>
          </a:p>
        </p:txBody>
      </p:sp>
      <p:sp>
        <p:nvSpPr>
          <p:cNvPr id="3" name="内容占位符 2"/>
          <p:cNvSpPr>
            <a:spLocks noGrp="1"/>
          </p:cNvSpPr>
          <p:nvPr>
            <p:ph idx="1"/>
          </p:nvPr>
        </p:nvSpPr>
        <p:spPr/>
        <p:txBody>
          <a:bodyPr/>
          <a:lstStyle/>
          <a:p>
            <a:r>
              <a:rPr lang="en-US" altLang="zh-CN" dirty="0" smtClean="0"/>
              <a:t>New OS interfaces that help applications scale with the number of cores</a:t>
            </a:r>
          </a:p>
          <a:p>
            <a:r>
              <a:rPr lang="en-US" altLang="zh-CN" dirty="0" smtClean="0"/>
              <a:t>Allow applications to control how cores share kernel data structures</a:t>
            </a:r>
          </a:p>
          <a:p>
            <a:pPr lvl="1"/>
            <a:r>
              <a:rPr lang="en-US" altLang="zh-CN" dirty="0" smtClean="0"/>
              <a:t>Avoid contention from unnecessary sharing</a:t>
            </a:r>
          </a:p>
          <a:p>
            <a:pPr lvl="1"/>
            <a:r>
              <a:rPr lang="en-US" altLang="zh-CN" dirty="0" smtClean="0"/>
              <a:t>Share state when its beneficial</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Helios (Microsoft)</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Edmund B. Nightingale, Orion </a:t>
            </a:r>
            <a:r>
              <a:rPr lang="en-US" altLang="zh-CN" dirty="0" err="1" smtClean="0">
                <a:solidFill>
                  <a:srgbClr val="FF0000"/>
                </a:solidFill>
              </a:rPr>
              <a:t>Hodson</a:t>
            </a:r>
            <a:r>
              <a:rPr lang="en-US" altLang="zh-CN" dirty="0" smtClean="0">
                <a:solidFill>
                  <a:srgbClr val="FF0000"/>
                </a:solidFill>
              </a:rPr>
              <a:t>, Ross </a:t>
            </a:r>
            <a:r>
              <a:rPr lang="en-US" altLang="zh-CN" dirty="0" err="1" smtClean="0">
                <a:solidFill>
                  <a:srgbClr val="FF0000"/>
                </a:solidFill>
              </a:rPr>
              <a:t>McIlroy</a:t>
            </a:r>
            <a:r>
              <a:rPr lang="en-US" altLang="zh-CN" dirty="0" smtClean="0">
                <a:solidFill>
                  <a:srgbClr val="FF0000"/>
                </a:solidFill>
              </a:rPr>
              <a:t>, Chris </a:t>
            </a:r>
            <a:r>
              <a:rPr lang="en-US" altLang="zh-CN" dirty="0" err="1" smtClean="0">
                <a:solidFill>
                  <a:srgbClr val="FF0000"/>
                </a:solidFill>
              </a:rPr>
              <a:t>Hawblitzel</a:t>
            </a:r>
            <a:r>
              <a:rPr lang="en-US" altLang="zh-CN" dirty="0" smtClean="0">
                <a:solidFill>
                  <a:srgbClr val="FF0000"/>
                </a:solidFill>
              </a:rPr>
              <a:t>, Galen C. Hunt: Helios: heterogeneous multiprocessing with satellite kernels. SOSP 2009: 221-234</a:t>
            </a:r>
          </a:p>
          <a:p>
            <a:endParaRPr lang="zh-CN" altLang="en-US" dirty="0">
              <a:solidFill>
                <a:srgbClr val="FF0000"/>
              </a:solidFill>
            </a:endParaRPr>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Helios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Helios manages ‘distributed system in the small’</a:t>
            </a:r>
          </a:p>
          <a:p>
            <a:pPr lvl="1"/>
            <a:r>
              <a:rPr lang="en-US" altLang="zh-CN" dirty="0" smtClean="0"/>
              <a:t>export a single-kernel image across </a:t>
            </a:r>
            <a:r>
              <a:rPr lang="en-US" altLang="zh-CN" dirty="0" smtClean="0"/>
              <a:t>heterogeneous </a:t>
            </a:r>
            <a:r>
              <a:rPr lang="en-US" altLang="zh-CN" dirty="0" smtClean="0"/>
              <a:t>coprocessors to make it easy for applications to take advantage of new hardware platforms.</a:t>
            </a:r>
          </a:p>
          <a:p>
            <a:pPr lvl="1"/>
            <a:r>
              <a:rPr lang="en-US" altLang="zh-CN" dirty="0" smtClean="0"/>
              <a:t>Provide single programming model for heterogeneous hardware devices</a:t>
            </a:r>
          </a:p>
          <a:p>
            <a:r>
              <a:rPr lang="en-US" altLang="zh-CN" dirty="0" smtClean="0"/>
              <a:t>4 techniques to manage platform heterogeneity</a:t>
            </a:r>
          </a:p>
          <a:p>
            <a:pPr lvl="1"/>
            <a:r>
              <a:rPr lang="en-US" altLang="zh-CN" dirty="0" smtClean="0"/>
              <a:t>Satellite kernels: Same OS abstraction across CPUs of disparate architectures and performance characteristics. </a:t>
            </a:r>
          </a:p>
          <a:p>
            <a:pPr lvl="1"/>
            <a:r>
              <a:rPr lang="en-US" altLang="zh-CN" dirty="0" smtClean="0"/>
              <a:t>Remote message passing: Transparent IPC between kernels</a:t>
            </a:r>
          </a:p>
          <a:p>
            <a:pPr lvl="1"/>
            <a:r>
              <a:rPr lang="en-US" altLang="zh-CN" dirty="0" smtClean="0"/>
              <a:t>Affinity: Easily express arbitrary placement policies to OS</a:t>
            </a:r>
          </a:p>
          <a:p>
            <a:pPr lvl="1"/>
            <a:r>
              <a:rPr lang="en-US" altLang="zh-CN" dirty="0" smtClean="0"/>
              <a:t>2-phase compilation: Run apps on arbitrary devices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Kernels &amp; RPC</a:t>
            </a:r>
            <a:endParaRPr lang="zh-CN" altLang="en-US" dirty="0"/>
          </a:p>
        </p:txBody>
      </p:sp>
      <p:sp>
        <p:nvSpPr>
          <p:cNvPr id="3" name="内容占位符 2"/>
          <p:cNvSpPr>
            <a:spLocks noGrp="1"/>
          </p:cNvSpPr>
          <p:nvPr>
            <p:ph idx="1"/>
          </p:nvPr>
        </p:nvSpPr>
        <p:spPr>
          <a:xfrm>
            <a:off x="457200" y="4373695"/>
            <a:ext cx="8310785" cy="2291509"/>
          </a:xfrm>
        </p:spPr>
        <p:txBody>
          <a:bodyPr>
            <a:normAutofit fontScale="62500" lnSpcReduction="20000"/>
          </a:bodyPr>
          <a:lstStyle/>
          <a:p>
            <a:r>
              <a:rPr lang="en-US" altLang="zh-CN" dirty="0" smtClean="0"/>
              <a:t>Satellite kernels:</a:t>
            </a:r>
          </a:p>
          <a:p>
            <a:pPr lvl="1"/>
            <a:r>
              <a:rPr lang="en-US" altLang="zh-CN" dirty="0" smtClean="0"/>
              <a:t>Efficiently manage local resources</a:t>
            </a:r>
          </a:p>
          <a:p>
            <a:pPr lvl="1"/>
            <a:r>
              <a:rPr lang="en-US" altLang="zh-CN" dirty="0" smtClean="0"/>
              <a:t>Apps developed for single system call interface</a:t>
            </a:r>
          </a:p>
          <a:p>
            <a:pPr lvl="1"/>
            <a:r>
              <a:rPr lang="el-GR" altLang="zh-CN" dirty="0" smtClean="0"/>
              <a:t>μ</a:t>
            </a:r>
            <a:r>
              <a:rPr lang="en-US" altLang="zh-CN" dirty="0" smtClean="0"/>
              <a:t>kernel: Scheduler, memory manager, namespace manager</a:t>
            </a:r>
          </a:p>
          <a:p>
            <a:r>
              <a:rPr lang="en-US" altLang="zh-CN" dirty="0" smtClean="0"/>
              <a:t>IPC:</a:t>
            </a:r>
          </a:p>
          <a:p>
            <a:pPr lvl="1"/>
            <a:r>
              <a:rPr lang="en-US" altLang="zh-CN" dirty="0" smtClean="0"/>
              <a:t>Local IPC uses zero-copy message passing</a:t>
            </a:r>
          </a:p>
          <a:p>
            <a:pPr lvl="1"/>
            <a:r>
              <a:rPr lang="en-US" altLang="zh-CN" dirty="0" smtClean="0"/>
              <a:t>Remote IPC transparently marshals data </a:t>
            </a:r>
          </a:p>
          <a:p>
            <a:pPr lvl="1"/>
            <a:r>
              <a:rPr lang="en-US" altLang="zh-CN" dirty="0" smtClean="0"/>
              <a:t>Unmodified apps work with multiple kernels</a:t>
            </a:r>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73</a:t>
            </a:fld>
            <a:endParaRPr lang="en-US"/>
          </a:p>
        </p:txBody>
      </p:sp>
      <p:pic>
        <p:nvPicPr>
          <p:cNvPr id="59394" name="Picture 2"/>
          <p:cNvPicPr>
            <a:picLocks noChangeAspect="1" noChangeArrowheads="1"/>
          </p:cNvPicPr>
          <p:nvPr/>
        </p:nvPicPr>
        <p:blipFill>
          <a:blip r:embed="rId2"/>
          <a:srcRect/>
          <a:stretch>
            <a:fillRect/>
          </a:stretch>
        </p:blipFill>
        <p:spPr bwMode="auto">
          <a:xfrm>
            <a:off x="1366091" y="1112817"/>
            <a:ext cx="6306697" cy="3332147"/>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Where Should a Process Execute?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Three constraints impact initial placement decision</a:t>
            </a:r>
          </a:p>
          <a:p>
            <a:pPr lvl="1"/>
            <a:r>
              <a:rPr lang="en-US" altLang="zh-CN" dirty="0" smtClean="0"/>
              <a:t>1.Heterogeneous ISAs makes migration difficult</a:t>
            </a:r>
          </a:p>
          <a:p>
            <a:pPr lvl="1"/>
            <a:r>
              <a:rPr lang="en-US" altLang="zh-CN" dirty="0" smtClean="0"/>
              <a:t>2.Fast message passing may be expected</a:t>
            </a:r>
          </a:p>
          <a:p>
            <a:pPr lvl="1"/>
            <a:r>
              <a:rPr lang="en-US" altLang="zh-CN" dirty="0" smtClean="0"/>
              <a:t>3.Processes might prefer a particular platform</a:t>
            </a:r>
          </a:p>
          <a:p>
            <a:r>
              <a:rPr lang="en-US" altLang="zh-CN" dirty="0" smtClean="0"/>
              <a:t>Helios exports an </a:t>
            </a:r>
            <a:r>
              <a:rPr lang="en-US" altLang="zh-CN" dirty="0" smtClean="0">
                <a:solidFill>
                  <a:srgbClr val="FF0000"/>
                </a:solidFill>
              </a:rPr>
              <a:t>affinity </a:t>
            </a:r>
            <a:r>
              <a:rPr lang="en-US" altLang="zh-CN" dirty="0" smtClean="0"/>
              <a:t>metric to applications</a:t>
            </a:r>
          </a:p>
          <a:p>
            <a:pPr lvl="1"/>
            <a:r>
              <a:rPr lang="en-US" altLang="zh-CN" dirty="0" smtClean="0"/>
              <a:t>Affinity is expressed in application metadata and acts as a hint</a:t>
            </a:r>
          </a:p>
          <a:p>
            <a:pPr lvl="1"/>
            <a:r>
              <a:rPr lang="en-US" altLang="zh-CN" dirty="0" smtClean="0"/>
              <a:t>Positive represents emphasis on communication - zero copy IPC</a:t>
            </a:r>
          </a:p>
          <a:p>
            <a:pPr lvl="1"/>
            <a:r>
              <a:rPr lang="en-US" altLang="zh-CN" dirty="0" smtClean="0"/>
              <a:t>Negative represents desire for non-interference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Affinity Expressed in Manifests</a:t>
            </a:r>
            <a:endParaRPr lang="zh-CN" altLang="en-US" dirty="0"/>
          </a:p>
        </p:txBody>
      </p:sp>
      <p:sp>
        <p:nvSpPr>
          <p:cNvPr id="3" name="内容占位符 2"/>
          <p:cNvSpPr>
            <a:spLocks noGrp="1"/>
          </p:cNvSpPr>
          <p:nvPr>
            <p:ph idx="1"/>
          </p:nvPr>
        </p:nvSpPr>
        <p:spPr>
          <a:xfrm>
            <a:off x="457200" y="5078776"/>
            <a:ext cx="8310785" cy="1424574"/>
          </a:xfrm>
        </p:spPr>
        <p:txBody>
          <a:bodyPr>
            <a:normAutofit fontScale="47500" lnSpcReduction="20000"/>
          </a:bodyPr>
          <a:lstStyle/>
          <a:p>
            <a:r>
              <a:rPr lang="en-US" altLang="zh-CN" dirty="0" err="1" smtClean="0"/>
              <a:t>stdin</a:t>
            </a:r>
            <a:r>
              <a:rPr lang="en-US" altLang="zh-CN" dirty="0" smtClean="0"/>
              <a:t> is represented in the manifest and has an affinity value of 0, which means that the process does not care where it executes in relation to the </a:t>
            </a:r>
            <a:r>
              <a:rPr lang="en-US" altLang="zh-CN" dirty="0" err="1" smtClean="0"/>
              <a:t>stdin</a:t>
            </a:r>
            <a:r>
              <a:rPr lang="en-US" altLang="zh-CN" dirty="0" smtClean="0"/>
              <a:t> process. </a:t>
            </a:r>
            <a:endParaRPr lang="en-US" altLang="zh-CN" smtClean="0"/>
          </a:p>
          <a:p>
            <a:r>
              <a:rPr lang="en-US" altLang="zh-CN" smtClean="0"/>
              <a:t>The </a:t>
            </a:r>
            <a:r>
              <a:rPr lang="en-US" altLang="zh-CN" dirty="0" smtClean="0"/>
              <a:t>second message-passing channel listed in the example is a connection to the Helios TCP service. The process lists an affinity value of -1, which means the process expresses a wish to execute on a satellite kernel that differs from the kernel that is servicing TCP packets and sockets.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75</a:t>
            </a:fld>
            <a:endParaRPr lang="en-US"/>
          </a:p>
        </p:txBody>
      </p:sp>
      <p:pic>
        <p:nvPicPr>
          <p:cNvPr id="65538" name="Picture 2"/>
          <p:cNvPicPr>
            <a:picLocks noChangeAspect="1" noChangeArrowheads="1"/>
          </p:cNvPicPr>
          <p:nvPr/>
        </p:nvPicPr>
        <p:blipFill>
          <a:blip r:embed="rId3"/>
          <a:srcRect/>
          <a:stretch>
            <a:fillRect/>
          </a:stretch>
        </p:blipFill>
        <p:spPr bwMode="auto">
          <a:xfrm>
            <a:off x="1046602" y="1375960"/>
            <a:ext cx="7458419" cy="3544343"/>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Platform Affinity</a:t>
            </a:r>
            <a:endParaRPr lang="zh-CN" altLang="en-US" dirty="0"/>
          </a:p>
        </p:txBody>
      </p:sp>
      <p:sp>
        <p:nvSpPr>
          <p:cNvPr id="3" name="内容占位符 2"/>
          <p:cNvSpPr>
            <a:spLocks noGrp="1"/>
          </p:cNvSpPr>
          <p:nvPr>
            <p:ph idx="1"/>
          </p:nvPr>
        </p:nvSpPr>
        <p:spPr>
          <a:xfrm>
            <a:off x="457200" y="4054206"/>
            <a:ext cx="8310785" cy="2449143"/>
          </a:xfrm>
        </p:spPr>
        <p:txBody>
          <a:bodyPr/>
          <a:lstStyle/>
          <a:p>
            <a:r>
              <a:rPr lang="en-US" altLang="zh-CN" dirty="0" smtClean="0"/>
              <a:t>Platform affinity processed first</a:t>
            </a:r>
          </a:p>
          <a:p>
            <a:r>
              <a:rPr lang="en-US" altLang="zh-CN" dirty="0" smtClean="0"/>
              <a:t>Guarantees certain performance characteristics</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76</a:t>
            </a:fld>
            <a:endParaRPr lang="en-US"/>
          </a:p>
        </p:txBody>
      </p:sp>
      <p:pic>
        <p:nvPicPr>
          <p:cNvPr id="60419" name="Picture 3"/>
          <p:cNvPicPr>
            <a:picLocks noChangeAspect="1" noChangeArrowheads="1"/>
          </p:cNvPicPr>
          <p:nvPr/>
        </p:nvPicPr>
        <p:blipFill>
          <a:blip r:embed="rId3"/>
          <a:srcRect/>
          <a:stretch>
            <a:fillRect/>
          </a:stretch>
        </p:blipFill>
        <p:spPr bwMode="auto">
          <a:xfrm>
            <a:off x="1" y="1564395"/>
            <a:ext cx="9144000" cy="2412168"/>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Comm</a:t>
            </a:r>
            <a:r>
              <a:rPr lang="en-US" altLang="zh-CN" dirty="0" smtClean="0"/>
              <a:t> Affinity (Positive)</a:t>
            </a:r>
            <a:endParaRPr lang="zh-CN" altLang="en-US" dirty="0"/>
          </a:p>
        </p:txBody>
      </p:sp>
      <p:sp>
        <p:nvSpPr>
          <p:cNvPr id="3" name="内容占位符 2"/>
          <p:cNvSpPr>
            <a:spLocks noGrp="1"/>
          </p:cNvSpPr>
          <p:nvPr>
            <p:ph idx="1"/>
          </p:nvPr>
        </p:nvSpPr>
        <p:spPr>
          <a:xfrm>
            <a:off x="457200" y="4296578"/>
            <a:ext cx="8310785" cy="2206772"/>
          </a:xfrm>
        </p:spPr>
        <p:txBody>
          <a:bodyPr>
            <a:normAutofit/>
          </a:bodyPr>
          <a:lstStyle/>
          <a:p>
            <a:r>
              <a:rPr lang="en-US" altLang="zh-CN" dirty="0" smtClean="0"/>
              <a:t>Represents ‘tight-coupling’ between processes</a:t>
            </a:r>
          </a:p>
          <a:p>
            <a:r>
              <a:rPr lang="en-US" altLang="zh-CN" dirty="0" smtClean="0"/>
              <a:t>Ensure fast message passing between processes</a:t>
            </a:r>
          </a:p>
          <a:p>
            <a:pPr lvl="1"/>
            <a:r>
              <a:rPr lang="en-US" altLang="zh-CN" dirty="0" smtClean="0"/>
              <a:t>Positive affinities on each kernel summed</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77</a:t>
            </a:fld>
            <a:endParaRPr lang="en-US"/>
          </a:p>
        </p:txBody>
      </p:sp>
      <p:pic>
        <p:nvPicPr>
          <p:cNvPr id="61442" name="Picture 2"/>
          <p:cNvPicPr>
            <a:picLocks noChangeAspect="1" noChangeArrowheads="1"/>
          </p:cNvPicPr>
          <p:nvPr/>
        </p:nvPicPr>
        <p:blipFill>
          <a:blip r:embed="rId2"/>
          <a:srcRect/>
          <a:stretch>
            <a:fillRect/>
          </a:stretch>
        </p:blipFill>
        <p:spPr bwMode="auto">
          <a:xfrm>
            <a:off x="0" y="1421464"/>
            <a:ext cx="9144000" cy="2843456"/>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Negative Affinity</a:t>
            </a:r>
            <a:endParaRPr lang="zh-CN" altLang="en-US" dirty="0"/>
          </a:p>
        </p:txBody>
      </p:sp>
      <p:sp>
        <p:nvSpPr>
          <p:cNvPr id="3" name="内容占位符 2"/>
          <p:cNvSpPr>
            <a:spLocks noGrp="1"/>
          </p:cNvSpPr>
          <p:nvPr>
            <p:ph idx="1"/>
          </p:nvPr>
        </p:nvSpPr>
        <p:spPr>
          <a:xfrm>
            <a:off x="457200" y="4197426"/>
            <a:ext cx="8310785" cy="2305923"/>
          </a:xfrm>
        </p:spPr>
        <p:txBody>
          <a:bodyPr/>
          <a:lstStyle/>
          <a:p>
            <a:r>
              <a:rPr lang="en-US" altLang="zh-CN" dirty="0" smtClean="0"/>
              <a:t>Expresses a preference for non-interference</a:t>
            </a:r>
          </a:p>
          <a:p>
            <a:pPr lvl="1"/>
            <a:r>
              <a:rPr lang="en-US" altLang="zh-CN" dirty="0" smtClean="0"/>
              <a:t>Used as a means of avoiding resource contention</a:t>
            </a:r>
          </a:p>
          <a:p>
            <a:pPr lvl="1"/>
            <a:r>
              <a:rPr lang="en-US" altLang="zh-CN" dirty="0" smtClean="0"/>
              <a:t>Negative affinities on each kernel summed</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78</a:t>
            </a:fld>
            <a:endParaRPr lang="en-US"/>
          </a:p>
        </p:txBody>
      </p:sp>
      <p:pic>
        <p:nvPicPr>
          <p:cNvPr id="62466" name="Picture 2"/>
          <p:cNvPicPr>
            <a:picLocks noChangeAspect="1" noChangeArrowheads="1"/>
          </p:cNvPicPr>
          <p:nvPr/>
        </p:nvPicPr>
        <p:blipFill>
          <a:blip r:embed="rId2"/>
          <a:srcRect/>
          <a:stretch>
            <a:fillRect/>
          </a:stretch>
        </p:blipFill>
        <p:spPr bwMode="auto">
          <a:xfrm>
            <a:off x="0" y="1543797"/>
            <a:ext cx="9144000" cy="2643942"/>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Self-Reference Affinity</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79</a:t>
            </a:fld>
            <a:endParaRPr lang="en-US"/>
          </a:p>
        </p:txBody>
      </p:sp>
      <p:pic>
        <p:nvPicPr>
          <p:cNvPr id="63490" name="Picture 2"/>
          <p:cNvPicPr>
            <a:picLocks noChangeAspect="1" noChangeArrowheads="1"/>
          </p:cNvPicPr>
          <p:nvPr/>
        </p:nvPicPr>
        <p:blipFill>
          <a:blip r:embed="rId2"/>
          <a:srcRect/>
          <a:stretch>
            <a:fillRect/>
          </a:stretch>
        </p:blipFill>
        <p:spPr bwMode="auto">
          <a:xfrm>
            <a:off x="0" y="1585167"/>
            <a:ext cx="9144000" cy="255714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ＭＳ Ｐゴシック" pitchFamily="34" charset="-128"/>
              </a:rPr>
              <a:t>Tessellation OS (UC Berkeley)</a:t>
            </a:r>
          </a:p>
        </p:txBody>
      </p:sp>
      <p:sp>
        <p:nvSpPr>
          <p:cNvPr id="3" name="内容占位符 2"/>
          <p:cNvSpPr>
            <a:spLocks noGrp="1"/>
          </p:cNvSpPr>
          <p:nvPr>
            <p:ph idx="1"/>
          </p:nvPr>
        </p:nvSpPr>
        <p:spPr/>
        <p:txBody>
          <a:bodyPr/>
          <a:lstStyle/>
          <a:p>
            <a:r>
              <a:rPr lang="en-US" altLang="zh-CN" dirty="0" smtClean="0">
                <a:solidFill>
                  <a:srgbClr val="FF0000"/>
                </a:solidFill>
              </a:rPr>
              <a:t>Tessellation: Space-Time Partitioning in a </a:t>
            </a:r>
            <a:r>
              <a:rPr lang="en-US" altLang="zh-CN" dirty="0" err="1" smtClean="0">
                <a:solidFill>
                  <a:srgbClr val="FF0000"/>
                </a:solidFill>
              </a:rPr>
              <a:t>Manycore</a:t>
            </a:r>
            <a:r>
              <a:rPr lang="en-US" altLang="zh-CN" dirty="0" smtClean="0">
                <a:solidFill>
                  <a:srgbClr val="FF0000"/>
                </a:solidFill>
              </a:rPr>
              <a:t> Client OS, R. Liu, K. </a:t>
            </a:r>
            <a:r>
              <a:rPr lang="en-US" altLang="zh-CN" dirty="0" err="1" smtClean="0">
                <a:solidFill>
                  <a:srgbClr val="FF0000"/>
                </a:solidFill>
              </a:rPr>
              <a:t>Klues</a:t>
            </a:r>
            <a:r>
              <a:rPr lang="en-US" altLang="zh-CN" dirty="0" smtClean="0">
                <a:solidFill>
                  <a:srgbClr val="FF0000"/>
                </a:solidFill>
              </a:rPr>
              <a:t>, S. Bird, S. </a:t>
            </a:r>
            <a:r>
              <a:rPr lang="en-US" altLang="zh-CN" dirty="0" err="1" smtClean="0">
                <a:solidFill>
                  <a:srgbClr val="FF0000"/>
                </a:solidFill>
              </a:rPr>
              <a:t>Hofmeyr</a:t>
            </a:r>
            <a:r>
              <a:rPr lang="en-US" altLang="zh-CN" dirty="0" smtClean="0">
                <a:solidFill>
                  <a:srgbClr val="FF0000"/>
                </a:solidFill>
              </a:rPr>
              <a:t>, K. </a:t>
            </a:r>
            <a:r>
              <a:rPr lang="en-US" altLang="zh-CN" dirty="0" err="1" smtClean="0">
                <a:solidFill>
                  <a:srgbClr val="FF0000"/>
                </a:solidFill>
              </a:rPr>
              <a:t>Asanovic</a:t>
            </a:r>
            <a:r>
              <a:rPr lang="en-US" altLang="zh-CN" dirty="0" smtClean="0">
                <a:solidFill>
                  <a:srgbClr val="FF0000"/>
                </a:solidFill>
              </a:rPr>
              <a:t>, and J. </a:t>
            </a:r>
            <a:r>
              <a:rPr lang="en-US" altLang="zh-CN" dirty="0" err="1" smtClean="0">
                <a:solidFill>
                  <a:srgbClr val="FF0000"/>
                </a:solidFill>
              </a:rPr>
              <a:t>Kubiatowicz</a:t>
            </a:r>
            <a:r>
              <a:rPr lang="en-US" altLang="zh-CN" dirty="0" smtClean="0">
                <a:solidFill>
                  <a:srgbClr val="FF0000"/>
                </a:solidFill>
              </a:rPr>
              <a:t>. Appears in First USENIX Conference on Hot Topics in Parallelism, </a:t>
            </a:r>
            <a:r>
              <a:rPr lang="en-US" altLang="zh-CN" dirty="0" err="1" smtClean="0">
                <a:solidFill>
                  <a:srgbClr val="FF0000"/>
                </a:solidFill>
              </a:rPr>
              <a:t>HotPAR</a:t>
            </a:r>
            <a:r>
              <a:rPr lang="en-US" altLang="zh-CN" dirty="0" smtClean="0">
                <a:solidFill>
                  <a:srgbClr val="FF0000"/>
                </a:solidFill>
              </a:rPr>
              <a:t>, 2009</a:t>
            </a:r>
            <a:endParaRPr lang="zh-CN" altLang="en-US" dirty="0">
              <a:solidFill>
                <a:srgbClr val="FF0000"/>
              </a:solidFill>
            </a:endParaRPr>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Turning Policies into Actions</a:t>
            </a:r>
            <a:endParaRPr lang="zh-CN" altLang="en-US" dirty="0"/>
          </a:p>
        </p:txBody>
      </p:sp>
      <p:sp>
        <p:nvSpPr>
          <p:cNvPr id="3" name="内容占位符 2"/>
          <p:cNvSpPr>
            <a:spLocks noGrp="1"/>
          </p:cNvSpPr>
          <p:nvPr>
            <p:ph idx="1"/>
          </p:nvPr>
        </p:nvSpPr>
        <p:spPr/>
        <p:txBody>
          <a:bodyPr/>
          <a:lstStyle/>
          <a:p>
            <a:r>
              <a:rPr lang="en-US" altLang="zh-CN" dirty="0" smtClean="0"/>
              <a:t>Priority based algorithm reduces candidate kernels by:</a:t>
            </a:r>
          </a:p>
          <a:p>
            <a:pPr lvl="1"/>
            <a:r>
              <a:rPr lang="en-US" altLang="zh-CN" dirty="0" smtClean="0"/>
              <a:t>First: Platform affinities</a:t>
            </a:r>
          </a:p>
          <a:p>
            <a:pPr lvl="1"/>
            <a:r>
              <a:rPr lang="en-US" altLang="zh-CN" dirty="0" smtClean="0"/>
              <a:t>Second: Other positive affinities</a:t>
            </a:r>
          </a:p>
          <a:p>
            <a:pPr lvl="1"/>
            <a:r>
              <a:rPr lang="en-US" altLang="zh-CN" dirty="0" smtClean="0"/>
              <a:t>Third: Negative affinities</a:t>
            </a:r>
          </a:p>
          <a:p>
            <a:pPr lvl="1"/>
            <a:r>
              <a:rPr lang="en-US" altLang="zh-CN" dirty="0" smtClean="0"/>
              <a:t>Fourth: CPU utilization</a:t>
            </a:r>
          </a:p>
          <a:p>
            <a:r>
              <a:rPr lang="en-US" altLang="zh-CN" dirty="0" smtClean="0"/>
              <a:t>Attempt to balance simplicity and optimality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Encapsulating Many Architectures</a:t>
            </a:r>
            <a:endParaRPr lang="zh-CN" altLang="en-US" dirty="0"/>
          </a:p>
        </p:txBody>
      </p:sp>
      <p:sp>
        <p:nvSpPr>
          <p:cNvPr id="3" name="内容占位符 2"/>
          <p:cNvSpPr>
            <a:spLocks noGrp="1"/>
          </p:cNvSpPr>
          <p:nvPr>
            <p:ph idx="1"/>
          </p:nvPr>
        </p:nvSpPr>
        <p:spPr/>
        <p:txBody>
          <a:bodyPr/>
          <a:lstStyle/>
          <a:p>
            <a:r>
              <a:rPr lang="en-US" altLang="zh-CN" dirty="0" smtClean="0"/>
              <a:t>Two-phase compilation strategy</a:t>
            </a:r>
          </a:p>
          <a:p>
            <a:pPr lvl="1"/>
            <a:r>
              <a:rPr lang="en-US" altLang="zh-CN" dirty="0" smtClean="0"/>
              <a:t>All apps first compiled to MSIL</a:t>
            </a:r>
          </a:p>
          <a:p>
            <a:pPr lvl="1"/>
            <a:r>
              <a:rPr lang="en-US" altLang="zh-CN" dirty="0" smtClean="0"/>
              <a:t>At install-time, apps compiled down to available ISAs</a:t>
            </a:r>
          </a:p>
          <a:p>
            <a:r>
              <a:rPr lang="en-US" altLang="zh-CN" dirty="0" smtClean="0"/>
              <a:t>MSIL encapsulates multiple versions of a method</a:t>
            </a:r>
          </a:p>
          <a:p>
            <a:pPr lvl="1"/>
            <a:r>
              <a:rPr lang="en-US" altLang="zh-CN" dirty="0" smtClean="0"/>
              <a:t>Example: ARM and x86 versions of  </a:t>
            </a:r>
            <a:r>
              <a:rPr lang="en-US" altLang="zh-CN" dirty="0" err="1" smtClean="0"/>
              <a:t>Interlocked.CompareExchangefunction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Based on Singularity operating system</a:t>
            </a:r>
          </a:p>
          <a:p>
            <a:pPr lvl="1"/>
            <a:r>
              <a:rPr lang="en-US" altLang="zh-CN" dirty="0" smtClean="0"/>
              <a:t>Added satellite kernels, remote message passing, and affinity</a:t>
            </a:r>
          </a:p>
          <a:p>
            <a:r>
              <a:rPr lang="en-US" altLang="zh-CN" dirty="0" err="1" smtClean="0"/>
              <a:t>Xscale</a:t>
            </a:r>
            <a:r>
              <a:rPr lang="en-US" altLang="zh-CN" dirty="0" smtClean="0"/>
              <a:t> programmable </a:t>
            </a:r>
            <a:r>
              <a:rPr lang="en-US" altLang="zh-CN" dirty="0" smtClean="0"/>
              <a:t>I/O card</a:t>
            </a:r>
          </a:p>
          <a:p>
            <a:pPr lvl="1"/>
            <a:r>
              <a:rPr lang="en-US" altLang="zh-CN" dirty="0" smtClean="0"/>
              <a:t>2.0 GHz ARM processor, Gig E, 256 MB of DRAM</a:t>
            </a:r>
          </a:p>
          <a:p>
            <a:pPr lvl="1"/>
            <a:r>
              <a:rPr lang="en-US" altLang="zh-CN" dirty="0" smtClean="0"/>
              <a:t>Satellite kernel identical to x86 (except for ARM </a:t>
            </a:r>
            <a:r>
              <a:rPr lang="en-US" altLang="zh-CN" dirty="0" err="1" smtClean="0"/>
              <a:t>asm</a:t>
            </a:r>
            <a:r>
              <a:rPr lang="en-US" altLang="zh-CN" dirty="0" smtClean="0"/>
              <a:t> bits)</a:t>
            </a:r>
          </a:p>
          <a:p>
            <a:pPr lvl="1"/>
            <a:r>
              <a:rPr lang="en-US" altLang="zh-CN" dirty="0" smtClean="0"/>
              <a:t>Roughly 7xslower than comparable x86</a:t>
            </a:r>
          </a:p>
          <a:p>
            <a:r>
              <a:rPr lang="en-US" altLang="zh-CN" dirty="0" smtClean="0"/>
              <a:t>NUMA support on 2-socket, dual-core AMD machine</a:t>
            </a:r>
          </a:p>
          <a:p>
            <a:pPr lvl="1"/>
            <a:r>
              <a:rPr lang="en-US" altLang="zh-CN" dirty="0" smtClean="0"/>
              <a:t>2 GHz CPU, 1 GB RAM per domain</a:t>
            </a:r>
          </a:p>
          <a:p>
            <a:pPr lvl="1"/>
            <a:r>
              <a:rPr lang="en-US" altLang="zh-CN" dirty="0" smtClean="0"/>
              <a:t>Satellite kernel on each NUMA domain.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Platform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83</a:t>
            </a:fld>
            <a:endParaRPr lang="en-US"/>
          </a:p>
        </p:txBody>
      </p:sp>
      <p:pic>
        <p:nvPicPr>
          <p:cNvPr id="64514" name="Picture 2"/>
          <p:cNvPicPr>
            <a:picLocks noChangeAspect="1" noChangeArrowheads="1"/>
          </p:cNvPicPr>
          <p:nvPr/>
        </p:nvPicPr>
        <p:blipFill>
          <a:blip r:embed="rId2"/>
          <a:srcRect/>
          <a:stretch>
            <a:fillRect/>
          </a:stretch>
        </p:blipFill>
        <p:spPr bwMode="auto">
          <a:xfrm>
            <a:off x="0" y="1701762"/>
            <a:ext cx="8956713" cy="3005508"/>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Helios Summary</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Helios manages ˉdistributed system in the smallˇ</a:t>
            </a:r>
          </a:p>
          <a:p>
            <a:pPr lvl="1"/>
            <a:r>
              <a:rPr lang="en-US" altLang="zh-CN" dirty="0" smtClean="0"/>
              <a:t>Simplify application development, deployment, tuning</a:t>
            </a:r>
          </a:p>
          <a:p>
            <a:r>
              <a:rPr lang="en-US" altLang="zh-CN" dirty="0" smtClean="0"/>
              <a:t>4 techniques to manage heterogeneity</a:t>
            </a:r>
          </a:p>
          <a:p>
            <a:pPr lvl="1"/>
            <a:r>
              <a:rPr lang="en-US" altLang="zh-CN" dirty="0" smtClean="0"/>
              <a:t>Satellite kernels: Same OS abstraction everywhere</a:t>
            </a:r>
          </a:p>
          <a:p>
            <a:pPr lvl="1"/>
            <a:r>
              <a:rPr lang="en-US" altLang="zh-CN" dirty="0" smtClean="0"/>
              <a:t>Remote message passing: Transparent IPC between kernels</a:t>
            </a:r>
          </a:p>
          <a:p>
            <a:pPr lvl="1"/>
            <a:r>
              <a:rPr lang="en-US" altLang="zh-CN" dirty="0" err="1" smtClean="0"/>
              <a:t>Affinity:Easily</a:t>
            </a:r>
            <a:r>
              <a:rPr lang="en-US" altLang="zh-CN" dirty="0" smtClean="0"/>
              <a:t> express arbitrary placement policies to OS</a:t>
            </a:r>
          </a:p>
          <a:p>
            <a:pPr lvl="1"/>
            <a:r>
              <a:rPr lang="en-US" altLang="zh-CN" dirty="0" smtClean="0"/>
              <a:t>2-phase </a:t>
            </a:r>
            <a:r>
              <a:rPr lang="en-US" altLang="zh-CN" dirty="0" err="1" smtClean="0"/>
              <a:t>compilation:Run</a:t>
            </a:r>
            <a:r>
              <a:rPr lang="en-US" altLang="zh-CN" dirty="0" smtClean="0"/>
              <a:t> apps on arbitrary devices</a:t>
            </a:r>
          </a:p>
          <a:p>
            <a:r>
              <a:rPr lang="en-US" altLang="zh-CN" dirty="0" smtClean="0"/>
              <a:t>Offloading applications with zero code changes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K42 OS</a:t>
            </a:r>
            <a:endParaRPr lang="zh-CN" altLang="en-US" dirty="0"/>
          </a:p>
        </p:txBody>
      </p:sp>
      <p:sp>
        <p:nvSpPr>
          <p:cNvPr id="3" name="内容占位符 2"/>
          <p:cNvSpPr>
            <a:spLocks noGrp="1"/>
          </p:cNvSpPr>
          <p:nvPr>
            <p:ph idx="1"/>
          </p:nvPr>
        </p:nvSpPr>
        <p:spPr/>
        <p:txBody>
          <a:bodyPr/>
          <a:lstStyle/>
          <a:p>
            <a:r>
              <a:rPr lang="en-US" altLang="zh-CN" dirty="0" smtClean="0"/>
              <a:t>Microkernel OS Developed by IBM &amp; University of Toronto since 1998, targeting NUMA </a:t>
            </a:r>
            <a:r>
              <a:rPr lang="en-US" altLang="zh-CN" dirty="0" err="1" smtClean="0"/>
              <a:t>multicore</a:t>
            </a:r>
            <a:r>
              <a:rPr lang="en-US" altLang="zh-CN" dirty="0" smtClean="0"/>
              <a:t> processors</a:t>
            </a:r>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816"/>
          <p:cNvGrpSpPr>
            <a:grpSpLocks/>
          </p:cNvGrpSpPr>
          <p:nvPr/>
        </p:nvGrpSpPr>
        <p:grpSpPr bwMode="auto">
          <a:xfrm>
            <a:off x="1524000" y="4572000"/>
            <a:ext cx="4565650" cy="914400"/>
            <a:chOff x="960" y="2880"/>
            <a:chExt cx="2876" cy="576"/>
          </a:xfrm>
        </p:grpSpPr>
        <p:sp>
          <p:nvSpPr>
            <p:cNvPr id="1727" name="Rectangle 703"/>
            <p:cNvSpPr>
              <a:spLocks noChangeArrowheads="1"/>
            </p:cNvSpPr>
            <p:nvPr/>
          </p:nvSpPr>
          <p:spPr bwMode="auto">
            <a:xfrm>
              <a:off x="960" y="2880"/>
              <a:ext cx="2208" cy="576"/>
            </a:xfrm>
            <a:prstGeom prst="rect">
              <a:avLst/>
            </a:prstGeom>
            <a:solidFill>
              <a:srgbClr val="EAEAEA"/>
            </a:solidFill>
            <a:ln w="38100">
              <a:solidFill>
                <a:schemeClr val="tx1"/>
              </a:solidFill>
              <a:miter lim="800000"/>
              <a:headEnd/>
              <a:tailEnd/>
            </a:ln>
            <a:effectLst/>
          </p:spPr>
          <p:txBody>
            <a:bodyPr wrap="none" anchor="ctr"/>
            <a:lstStyle/>
            <a:p>
              <a:pPr algn="ctr"/>
              <a:endParaRPr lang="zh-CN" altLang="zh-CN"/>
            </a:p>
          </p:txBody>
        </p:sp>
        <p:sp>
          <p:nvSpPr>
            <p:cNvPr id="1729" name="Text Box 705"/>
            <p:cNvSpPr txBox="1">
              <a:spLocks noChangeArrowheads="1"/>
            </p:cNvSpPr>
            <p:nvPr/>
          </p:nvSpPr>
          <p:spPr bwMode="auto">
            <a:xfrm>
              <a:off x="3216" y="3024"/>
              <a:ext cx="620" cy="326"/>
            </a:xfrm>
            <a:prstGeom prst="rect">
              <a:avLst/>
            </a:prstGeom>
            <a:noFill/>
            <a:ln w="9525">
              <a:noFill/>
              <a:miter lim="800000"/>
              <a:headEnd/>
              <a:tailEnd/>
            </a:ln>
            <a:effectLst/>
          </p:spPr>
          <p:txBody>
            <a:bodyPr wrap="none">
              <a:spAutoFit/>
            </a:bodyPr>
            <a:lstStyle/>
            <a:p>
              <a:r>
                <a:rPr lang="en-CA" altLang="zh-CN" sz="1400">
                  <a:ea typeface="宋体" pitchFamily="2" charset="-122"/>
                </a:rPr>
                <a:t>Scheduling</a:t>
              </a:r>
            </a:p>
            <a:p>
              <a:r>
                <a:rPr lang="en-CA" altLang="zh-CN" sz="1400">
                  <a:ea typeface="宋体" pitchFamily="2" charset="-122"/>
                </a:rPr>
                <a:t>Class 1</a:t>
              </a:r>
            </a:p>
          </p:txBody>
        </p:sp>
      </p:grpSp>
      <p:grpSp>
        <p:nvGrpSpPr>
          <p:cNvPr id="3" name="Group 819"/>
          <p:cNvGrpSpPr>
            <a:grpSpLocks/>
          </p:cNvGrpSpPr>
          <p:nvPr/>
        </p:nvGrpSpPr>
        <p:grpSpPr bwMode="auto">
          <a:xfrm>
            <a:off x="1676400" y="1447800"/>
            <a:ext cx="2286000" cy="2743200"/>
            <a:chOff x="1056" y="912"/>
            <a:chExt cx="1440" cy="1728"/>
          </a:xfrm>
        </p:grpSpPr>
        <p:sp>
          <p:nvSpPr>
            <p:cNvPr id="1751" name="Rectangle 727"/>
            <p:cNvSpPr>
              <a:spLocks noChangeArrowheads="1"/>
            </p:cNvSpPr>
            <p:nvPr/>
          </p:nvSpPr>
          <p:spPr bwMode="auto">
            <a:xfrm>
              <a:off x="1152" y="912"/>
              <a:ext cx="1344" cy="1632"/>
            </a:xfrm>
            <a:prstGeom prst="rect">
              <a:avLst/>
            </a:prstGeom>
            <a:solidFill>
              <a:schemeClr val="bg1"/>
            </a:solidFill>
            <a:ln w="38100">
              <a:solidFill>
                <a:schemeClr val="tx1"/>
              </a:solidFill>
              <a:miter lim="800000"/>
              <a:headEnd/>
              <a:tailEnd/>
            </a:ln>
            <a:effectLst/>
          </p:spPr>
          <p:txBody>
            <a:bodyPr wrap="none" anchor="ctr"/>
            <a:lstStyle/>
            <a:p>
              <a:pPr algn="ctr"/>
              <a:endParaRPr lang="zh-CN" altLang="zh-CN"/>
            </a:p>
          </p:txBody>
        </p:sp>
        <p:sp>
          <p:nvSpPr>
            <p:cNvPr id="1750" name="Rectangle 726"/>
            <p:cNvSpPr>
              <a:spLocks noChangeArrowheads="1"/>
            </p:cNvSpPr>
            <p:nvPr/>
          </p:nvSpPr>
          <p:spPr bwMode="auto">
            <a:xfrm>
              <a:off x="1056" y="1008"/>
              <a:ext cx="1344" cy="1632"/>
            </a:xfrm>
            <a:prstGeom prst="rect">
              <a:avLst/>
            </a:prstGeom>
            <a:solidFill>
              <a:schemeClr val="bg1"/>
            </a:solidFill>
            <a:ln w="38100">
              <a:solidFill>
                <a:schemeClr val="tx1"/>
              </a:solidFill>
              <a:miter lim="800000"/>
              <a:headEnd/>
              <a:tailEnd/>
            </a:ln>
            <a:effectLst/>
          </p:spPr>
          <p:txBody>
            <a:bodyPr wrap="none" anchor="ctr"/>
            <a:lstStyle/>
            <a:p>
              <a:pPr algn="ctr"/>
              <a:endParaRPr lang="zh-CN" altLang="zh-CN"/>
            </a:p>
          </p:txBody>
        </p:sp>
      </p:grpSp>
      <p:sp>
        <p:nvSpPr>
          <p:cNvPr id="1026" name="Rectangle 2"/>
          <p:cNvSpPr>
            <a:spLocks noGrp="1" noChangeArrowheads="1"/>
          </p:cNvSpPr>
          <p:nvPr>
            <p:ph type="title"/>
          </p:nvPr>
        </p:nvSpPr>
        <p:spPr/>
        <p:txBody>
          <a:bodyPr/>
          <a:lstStyle/>
          <a:p>
            <a:r>
              <a:rPr lang="en-CA" altLang="zh-CN">
                <a:ea typeface="宋体" pitchFamily="2" charset="-122"/>
              </a:rPr>
              <a:t>K42 Scheduling</a:t>
            </a:r>
          </a:p>
        </p:txBody>
      </p:sp>
      <p:grpSp>
        <p:nvGrpSpPr>
          <p:cNvPr id="4" name="Group 812"/>
          <p:cNvGrpSpPr>
            <a:grpSpLocks/>
          </p:cNvGrpSpPr>
          <p:nvPr/>
        </p:nvGrpSpPr>
        <p:grpSpPr bwMode="auto">
          <a:xfrm>
            <a:off x="533400" y="1752600"/>
            <a:ext cx="3124200" cy="2590800"/>
            <a:chOff x="336" y="1104"/>
            <a:chExt cx="1968" cy="1632"/>
          </a:xfrm>
        </p:grpSpPr>
        <p:sp>
          <p:nvSpPr>
            <p:cNvPr id="1672" name="Rectangle 648"/>
            <p:cNvSpPr>
              <a:spLocks noChangeArrowheads="1"/>
            </p:cNvSpPr>
            <p:nvPr/>
          </p:nvSpPr>
          <p:spPr bwMode="auto">
            <a:xfrm>
              <a:off x="960" y="1104"/>
              <a:ext cx="1344" cy="1632"/>
            </a:xfrm>
            <a:prstGeom prst="rect">
              <a:avLst/>
            </a:prstGeom>
            <a:solidFill>
              <a:schemeClr val="bg1"/>
            </a:solidFill>
            <a:ln w="38100">
              <a:solidFill>
                <a:schemeClr val="tx1"/>
              </a:solidFill>
              <a:miter lim="800000"/>
              <a:headEnd/>
              <a:tailEnd/>
            </a:ln>
            <a:effectLst/>
          </p:spPr>
          <p:txBody>
            <a:bodyPr wrap="none" anchor="ctr"/>
            <a:lstStyle/>
            <a:p>
              <a:pPr algn="ctr"/>
              <a:endParaRPr lang="zh-CN" altLang="zh-CN"/>
            </a:p>
          </p:txBody>
        </p:sp>
        <p:sp>
          <p:nvSpPr>
            <p:cNvPr id="1690" name="Text Box 666"/>
            <p:cNvSpPr txBox="1">
              <a:spLocks noChangeArrowheads="1"/>
            </p:cNvSpPr>
            <p:nvPr/>
          </p:nvSpPr>
          <p:spPr bwMode="auto">
            <a:xfrm>
              <a:off x="336" y="1296"/>
              <a:ext cx="624" cy="404"/>
            </a:xfrm>
            <a:prstGeom prst="rect">
              <a:avLst/>
            </a:prstGeom>
            <a:noFill/>
            <a:ln w="9525">
              <a:noFill/>
              <a:miter lim="800000"/>
              <a:headEnd/>
              <a:tailEnd/>
            </a:ln>
            <a:effectLst/>
          </p:spPr>
          <p:txBody>
            <a:bodyPr>
              <a:spAutoFit/>
            </a:bodyPr>
            <a:lstStyle/>
            <a:p>
              <a:r>
                <a:rPr lang="en-CA" altLang="zh-CN" sz="1800">
                  <a:ea typeface="宋体" pitchFamily="2" charset="-122"/>
                </a:rPr>
                <a:t>Address Space</a:t>
              </a:r>
            </a:p>
          </p:txBody>
        </p:sp>
      </p:grpSp>
      <p:grpSp>
        <p:nvGrpSpPr>
          <p:cNvPr id="5" name="Group 729"/>
          <p:cNvGrpSpPr>
            <a:grpSpLocks/>
          </p:cNvGrpSpPr>
          <p:nvPr/>
        </p:nvGrpSpPr>
        <p:grpSpPr bwMode="auto">
          <a:xfrm>
            <a:off x="1524000" y="2971800"/>
            <a:ext cx="1905000" cy="1219200"/>
            <a:chOff x="960" y="1776"/>
            <a:chExt cx="1200" cy="864"/>
          </a:xfrm>
        </p:grpSpPr>
        <p:sp>
          <p:nvSpPr>
            <p:cNvPr id="1684" name="Text Box 660"/>
            <p:cNvSpPr txBox="1">
              <a:spLocks noChangeArrowheads="1"/>
            </p:cNvSpPr>
            <p:nvPr/>
          </p:nvSpPr>
          <p:spPr bwMode="auto">
            <a:xfrm>
              <a:off x="960" y="1776"/>
              <a:ext cx="602" cy="216"/>
            </a:xfrm>
            <a:prstGeom prst="rect">
              <a:avLst/>
            </a:prstGeom>
            <a:noFill/>
            <a:ln w="9525">
              <a:noFill/>
              <a:miter lim="800000"/>
              <a:headEnd/>
              <a:tailEnd/>
            </a:ln>
            <a:effectLst/>
          </p:spPr>
          <p:txBody>
            <a:bodyPr wrap="none">
              <a:spAutoFit/>
            </a:bodyPr>
            <a:lstStyle/>
            <a:p>
              <a:r>
                <a:rPr lang="en-CA" altLang="zh-CN" sz="1400">
                  <a:ea typeface="宋体" pitchFamily="2" charset="-122"/>
                </a:rPr>
                <a:t>Dispatcher</a:t>
              </a:r>
            </a:p>
          </p:txBody>
        </p:sp>
        <p:grpSp>
          <p:nvGrpSpPr>
            <p:cNvPr id="6" name="Group 728"/>
            <p:cNvGrpSpPr>
              <a:grpSpLocks/>
            </p:cNvGrpSpPr>
            <p:nvPr/>
          </p:nvGrpSpPr>
          <p:grpSpPr bwMode="auto">
            <a:xfrm>
              <a:off x="1056" y="1968"/>
              <a:ext cx="1104" cy="672"/>
              <a:chOff x="1056" y="1968"/>
              <a:chExt cx="1104" cy="672"/>
            </a:xfrm>
          </p:grpSpPr>
          <p:grpSp>
            <p:nvGrpSpPr>
              <p:cNvPr id="7" name="Group 658"/>
              <p:cNvGrpSpPr>
                <a:grpSpLocks/>
              </p:cNvGrpSpPr>
              <p:nvPr/>
            </p:nvGrpSpPr>
            <p:grpSpPr bwMode="auto">
              <a:xfrm>
                <a:off x="1056" y="1968"/>
                <a:ext cx="336" cy="637"/>
                <a:chOff x="1440" y="1824"/>
                <a:chExt cx="336" cy="672"/>
              </a:xfrm>
            </p:grpSpPr>
            <p:sp>
              <p:nvSpPr>
                <p:cNvPr id="1673" name="Rectangle 649"/>
                <p:cNvSpPr>
                  <a:spLocks noChangeArrowheads="1"/>
                </p:cNvSpPr>
                <p:nvPr/>
              </p:nvSpPr>
              <p:spPr bwMode="auto">
                <a:xfrm>
                  <a:off x="1440" y="1824"/>
                  <a:ext cx="336" cy="528"/>
                </a:xfrm>
                <a:prstGeom prst="rect">
                  <a:avLst/>
                </a:prstGeom>
                <a:solidFill>
                  <a:srgbClr val="EAEAEA"/>
                </a:solidFill>
                <a:ln w="25400">
                  <a:solidFill>
                    <a:schemeClr val="tx1"/>
                  </a:solidFill>
                  <a:miter lim="800000"/>
                  <a:headEnd/>
                  <a:tailEnd/>
                </a:ln>
                <a:effectLst/>
              </p:spPr>
              <p:txBody>
                <a:bodyPr wrap="none" anchor="ctr"/>
                <a:lstStyle/>
                <a:p>
                  <a:endParaRPr lang="zh-CN" altLang="en-US"/>
                </a:p>
              </p:txBody>
            </p:sp>
            <p:sp>
              <p:nvSpPr>
                <p:cNvPr id="1675" name="Rectangle 651"/>
                <p:cNvSpPr>
                  <a:spLocks noChangeArrowheads="1"/>
                </p:cNvSpPr>
                <p:nvPr/>
              </p:nvSpPr>
              <p:spPr bwMode="auto">
                <a:xfrm>
                  <a:off x="1440" y="2352"/>
                  <a:ext cx="336" cy="144"/>
                </a:xfrm>
                <a:prstGeom prst="rect">
                  <a:avLst/>
                </a:prstGeom>
                <a:solidFill>
                  <a:srgbClr val="EAEAEA"/>
                </a:solidFill>
                <a:ln w="25400">
                  <a:solidFill>
                    <a:schemeClr val="tx1"/>
                  </a:solidFill>
                  <a:miter lim="800000"/>
                  <a:headEnd/>
                  <a:tailEnd/>
                </a:ln>
                <a:effectLst/>
              </p:spPr>
              <p:txBody>
                <a:bodyPr wrap="none" anchor="ctr"/>
                <a:lstStyle/>
                <a:p>
                  <a:endParaRPr lang="zh-CN" altLang="en-US"/>
                </a:p>
              </p:txBody>
            </p:sp>
            <p:sp>
              <p:nvSpPr>
                <p:cNvPr id="1676" name="Line 652"/>
                <p:cNvSpPr>
                  <a:spLocks noChangeShapeType="1"/>
                </p:cNvSpPr>
                <p:nvPr/>
              </p:nvSpPr>
              <p:spPr bwMode="auto">
                <a:xfrm>
                  <a:off x="1488"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77" name="Line 653"/>
                <p:cNvSpPr>
                  <a:spLocks noChangeShapeType="1"/>
                </p:cNvSpPr>
                <p:nvPr/>
              </p:nvSpPr>
              <p:spPr bwMode="auto">
                <a:xfrm>
                  <a:off x="1536"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78" name="Line 654"/>
                <p:cNvSpPr>
                  <a:spLocks noChangeShapeType="1"/>
                </p:cNvSpPr>
                <p:nvPr/>
              </p:nvSpPr>
              <p:spPr bwMode="auto">
                <a:xfrm>
                  <a:off x="1584"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79" name="Line 655"/>
                <p:cNvSpPr>
                  <a:spLocks noChangeShapeType="1"/>
                </p:cNvSpPr>
                <p:nvPr/>
              </p:nvSpPr>
              <p:spPr bwMode="auto">
                <a:xfrm>
                  <a:off x="1632"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80" name="Line 656"/>
                <p:cNvSpPr>
                  <a:spLocks noChangeShapeType="1"/>
                </p:cNvSpPr>
                <p:nvPr/>
              </p:nvSpPr>
              <p:spPr bwMode="auto">
                <a:xfrm>
                  <a:off x="1680"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681" name="Line 657"/>
                <p:cNvSpPr>
                  <a:spLocks noChangeShapeType="1"/>
                </p:cNvSpPr>
                <p:nvPr/>
              </p:nvSpPr>
              <p:spPr bwMode="auto">
                <a:xfrm>
                  <a:off x="1728" y="2352"/>
                  <a:ext cx="0" cy="144"/>
                </a:xfrm>
                <a:prstGeom prst="line">
                  <a:avLst/>
                </a:prstGeom>
                <a:noFill/>
                <a:ln w="9525">
                  <a:solidFill>
                    <a:schemeClr val="tx1"/>
                  </a:solidFill>
                  <a:miter lim="800000"/>
                  <a:headEnd/>
                  <a:tailEnd/>
                </a:ln>
                <a:effectLst/>
              </p:spPr>
              <p:txBody>
                <a:bodyPr wrap="none"/>
                <a:lstStyle/>
                <a:p>
                  <a:endParaRPr lang="zh-CN" altLang="en-US"/>
                </a:p>
              </p:txBody>
            </p:sp>
          </p:grpSp>
          <p:grpSp>
            <p:nvGrpSpPr>
              <p:cNvPr id="8" name="Group 668"/>
              <p:cNvGrpSpPr>
                <a:grpSpLocks/>
              </p:cNvGrpSpPr>
              <p:nvPr/>
            </p:nvGrpSpPr>
            <p:grpSpPr bwMode="auto">
              <a:xfrm>
                <a:off x="1632" y="2256"/>
                <a:ext cx="305" cy="336"/>
                <a:chOff x="1680" y="2112"/>
                <a:chExt cx="305" cy="336"/>
              </a:xfrm>
            </p:grpSpPr>
            <p:sp>
              <p:nvSpPr>
                <p:cNvPr id="1687" name="Freeform 663"/>
                <p:cNvSpPr>
                  <a:spLocks/>
                </p:cNvSpPr>
                <p:nvPr/>
              </p:nvSpPr>
              <p:spPr bwMode="auto">
                <a:xfrm>
                  <a:off x="1680"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sp>
              <p:nvSpPr>
                <p:cNvPr id="1688" name="Freeform 664"/>
                <p:cNvSpPr>
                  <a:spLocks/>
                </p:cNvSpPr>
                <p:nvPr/>
              </p:nvSpPr>
              <p:spPr bwMode="auto">
                <a:xfrm>
                  <a:off x="1776"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sp>
              <p:nvSpPr>
                <p:cNvPr id="1689" name="Freeform 665"/>
                <p:cNvSpPr>
                  <a:spLocks/>
                </p:cNvSpPr>
                <p:nvPr/>
              </p:nvSpPr>
              <p:spPr bwMode="auto">
                <a:xfrm>
                  <a:off x="1872"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grpSp>
          <p:sp>
            <p:nvSpPr>
              <p:cNvPr id="1691" name="Text Box 667"/>
              <p:cNvSpPr txBox="1">
                <a:spLocks noChangeArrowheads="1"/>
              </p:cNvSpPr>
              <p:nvPr/>
            </p:nvSpPr>
            <p:spPr bwMode="auto">
              <a:xfrm>
                <a:off x="1488" y="1968"/>
                <a:ext cx="624" cy="367"/>
              </a:xfrm>
              <a:prstGeom prst="rect">
                <a:avLst/>
              </a:prstGeom>
              <a:noFill/>
              <a:ln w="9525">
                <a:noFill/>
                <a:miter lim="800000"/>
                <a:headEnd/>
                <a:tailEnd/>
              </a:ln>
              <a:effectLst/>
            </p:spPr>
            <p:txBody>
              <a:bodyPr>
                <a:spAutoFit/>
              </a:bodyPr>
              <a:lstStyle/>
              <a:p>
                <a:r>
                  <a:rPr lang="en-CA" altLang="zh-CN" sz="1400">
                    <a:ea typeface="宋体" pitchFamily="2" charset="-122"/>
                  </a:rPr>
                  <a:t>User-Level</a:t>
                </a:r>
              </a:p>
              <a:p>
                <a:r>
                  <a:rPr lang="en-CA" altLang="zh-CN" sz="1400">
                    <a:ea typeface="宋体" pitchFamily="2" charset="-122"/>
                  </a:rPr>
                  <a:t>Threads</a:t>
                </a:r>
              </a:p>
            </p:txBody>
          </p:sp>
          <p:sp>
            <p:nvSpPr>
              <p:cNvPr id="1693" name="Rectangle 669"/>
              <p:cNvSpPr>
                <a:spLocks noChangeArrowheads="1"/>
              </p:cNvSpPr>
              <p:nvPr/>
            </p:nvSpPr>
            <p:spPr bwMode="auto">
              <a:xfrm>
                <a:off x="1392" y="1968"/>
                <a:ext cx="768" cy="672"/>
              </a:xfrm>
              <a:prstGeom prst="rect">
                <a:avLst/>
              </a:prstGeom>
              <a:noFill/>
              <a:ln w="31750">
                <a:solidFill>
                  <a:schemeClr val="tx1"/>
                </a:solidFill>
                <a:prstDash val="sysDot"/>
                <a:miter lim="800000"/>
                <a:headEnd/>
                <a:tailEnd/>
              </a:ln>
              <a:effectLst/>
            </p:spPr>
            <p:txBody>
              <a:bodyPr wrap="none" anchor="ctr"/>
              <a:lstStyle/>
              <a:p>
                <a:endParaRPr lang="zh-CN" altLang="en-US"/>
              </a:p>
            </p:txBody>
          </p:sp>
        </p:grpSp>
      </p:grpSp>
      <p:sp>
        <p:nvSpPr>
          <p:cNvPr id="1704" name="Text Box 680"/>
          <p:cNvSpPr txBox="1">
            <a:spLocks noChangeArrowheads="1"/>
          </p:cNvSpPr>
          <p:nvPr/>
        </p:nvSpPr>
        <p:spPr bwMode="auto">
          <a:xfrm>
            <a:off x="152400" y="4800600"/>
            <a:ext cx="955675" cy="517525"/>
          </a:xfrm>
          <a:prstGeom prst="rect">
            <a:avLst/>
          </a:prstGeom>
          <a:noFill/>
          <a:ln w="9525">
            <a:noFill/>
            <a:miter lim="800000"/>
            <a:headEnd/>
            <a:tailEnd/>
          </a:ln>
          <a:effectLst/>
        </p:spPr>
        <p:txBody>
          <a:bodyPr wrap="none">
            <a:spAutoFit/>
          </a:bodyPr>
          <a:lstStyle/>
          <a:p>
            <a:r>
              <a:rPr lang="en-CA" altLang="zh-CN" sz="1400">
                <a:ea typeface="宋体" pitchFamily="2" charset="-122"/>
              </a:rPr>
              <a:t>Dispatcher</a:t>
            </a:r>
          </a:p>
          <a:p>
            <a:r>
              <a:rPr lang="en-CA" altLang="zh-CN" sz="1400">
                <a:ea typeface="宋体" pitchFamily="2" charset="-122"/>
              </a:rPr>
              <a:t>Descriptor</a:t>
            </a:r>
          </a:p>
        </p:txBody>
      </p:sp>
      <p:sp>
        <p:nvSpPr>
          <p:cNvPr id="1706" name="Line 682"/>
          <p:cNvSpPr>
            <a:spLocks noChangeShapeType="1"/>
          </p:cNvSpPr>
          <p:nvPr/>
        </p:nvSpPr>
        <p:spPr bwMode="auto">
          <a:xfrm>
            <a:off x="609600" y="4495800"/>
            <a:ext cx="7924800" cy="0"/>
          </a:xfrm>
          <a:prstGeom prst="line">
            <a:avLst/>
          </a:prstGeom>
          <a:noFill/>
          <a:ln w="57150">
            <a:solidFill>
              <a:schemeClr val="tx1"/>
            </a:solidFill>
            <a:miter lim="800000"/>
            <a:headEnd/>
            <a:tailEnd/>
          </a:ln>
          <a:effectLst/>
        </p:spPr>
        <p:txBody>
          <a:bodyPr wrap="none"/>
          <a:lstStyle/>
          <a:p>
            <a:endParaRPr lang="zh-CN" altLang="en-US"/>
          </a:p>
        </p:txBody>
      </p:sp>
      <p:sp>
        <p:nvSpPr>
          <p:cNvPr id="1708" name="Text Box 684"/>
          <p:cNvSpPr txBox="1">
            <a:spLocks noChangeArrowheads="1"/>
          </p:cNvSpPr>
          <p:nvPr/>
        </p:nvSpPr>
        <p:spPr bwMode="auto">
          <a:xfrm>
            <a:off x="7162800" y="5029200"/>
            <a:ext cx="1709738" cy="396875"/>
          </a:xfrm>
          <a:prstGeom prst="rect">
            <a:avLst/>
          </a:prstGeom>
          <a:noFill/>
          <a:ln w="9525">
            <a:noFill/>
            <a:miter lim="800000"/>
            <a:headEnd/>
            <a:tailEnd/>
          </a:ln>
          <a:effectLst/>
        </p:spPr>
        <p:txBody>
          <a:bodyPr wrap="none">
            <a:spAutoFit/>
          </a:bodyPr>
          <a:lstStyle/>
          <a:p>
            <a:r>
              <a:rPr lang="en-CA" altLang="zh-CN" sz="2000">
                <a:latin typeface="Arial" pitchFamily="34" charset="0"/>
                <a:ea typeface="宋体" pitchFamily="2" charset="-122"/>
              </a:rPr>
              <a:t>Kernel Space</a:t>
            </a:r>
          </a:p>
        </p:txBody>
      </p:sp>
      <p:sp>
        <p:nvSpPr>
          <p:cNvPr id="1709" name="Text Box 685"/>
          <p:cNvSpPr txBox="1">
            <a:spLocks noChangeArrowheads="1"/>
          </p:cNvSpPr>
          <p:nvPr/>
        </p:nvSpPr>
        <p:spPr bwMode="auto">
          <a:xfrm>
            <a:off x="7315200" y="2590800"/>
            <a:ext cx="1511300" cy="396875"/>
          </a:xfrm>
          <a:prstGeom prst="rect">
            <a:avLst/>
          </a:prstGeom>
          <a:noFill/>
          <a:ln w="9525">
            <a:noFill/>
            <a:miter lim="800000"/>
            <a:headEnd/>
            <a:tailEnd/>
          </a:ln>
          <a:effectLst/>
        </p:spPr>
        <p:txBody>
          <a:bodyPr wrap="none">
            <a:spAutoFit/>
          </a:bodyPr>
          <a:lstStyle/>
          <a:p>
            <a:r>
              <a:rPr lang="en-CA" altLang="zh-CN" sz="2000">
                <a:latin typeface="Arial" pitchFamily="34" charset="0"/>
                <a:ea typeface="宋体" pitchFamily="2" charset="-122"/>
              </a:rPr>
              <a:t>User Space</a:t>
            </a:r>
          </a:p>
        </p:txBody>
      </p:sp>
      <p:grpSp>
        <p:nvGrpSpPr>
          <p:cNvPr id="9" name="Group 815"/>
          <p:cNvGrpSpPr>
            <a:grpSpLocks/>
          </p:cNvGrpSpPr>
          <p:nvPr/>
        </p:nvGrpSpPr>
        <p:grpSpPr bwMode="auto">
          <a:xfrm>
            <a:off x="1600200" y="4572000"/>
            <a:ext cx="1752600" cy="762000"/>
            <a:chOff x="1008" y="2880"/>
            <a:chExt cx="1104" cy="480"/>
          </a:xfrm>
        </p:grpSpPr>
        <p:sp>
          <p:nvSpPr>
            <p:cNvPr id="1711" name="Rectangle 687"/>
            <p:cNvSpPr>
              <a:spLocks noChangeArrowheads="1"/>
            </p:cNvSpPr>
            <p:nvPr/>
          </p:nvSpPr>
          <p:spPr bwMode="auto">
            <a:xfrm>
              <a:off x="1008" y="3072"/>
              <a:ext cx="960" cy="288"/>
            </a:xfrm>
            <a:prstGeom prst="rect">
              <a:avLst/>
            </a:prstGeom>
            <a:solidFill>
              <a:schemeClr val="bg1"/>
            </a:solidFill>
            <a:ln w="25400">
              <a:solidFill>
                <a:schemeClr val="tx1"/>
              </a:solidFill>
              <a:miter lim="800000"/>
              <a:headEnd/>
              <a:tailEnd/>
            </a:ln>
            <a:effectLst/>
          </p:spPr>
          <p:txBody>
            <a:bodyPr wrap="none" anchor="ctr"/>
            <a:lstStyle/>
            <a:p>
              <a:pPr algn="ctr"/>
              <a:endParaRPr lang="zh-CN" altLang="zh-CN"/>
            </a:p>
          </p:txBody>
        </p:sp>
        <p:sp>
          <p:nvSpPr>
            <p:cNvPr id="1713" name="Text Box 689"/>
            <p:cNvSpPr txBox="1">
              <a:spLocks noChangeArrowheads="1"/>
            </p:cNvSpPr>
            <p:nvPr/>
          </p:nvSpPr>
          <p:spPr bwMode="auto">
            <a:xfrm>
              <a:off x="1296" y="2880"/>
              <a:ext cx="816" cy="192"/>
            </a:xfrm>
            <a:prstGeom prst="rect">
              <a:avLst/>
            </a:prstGeom>
            <a:noFill/>
            <a:ln w="9525">
              <a:noFill/>
              <a:miter lim="800000"/>
              <a:headEnd/>
              <a:tailEnd/>
            </a:ln>
            <a:effectLst/>
          </p:spPr>
          <p:txBody>
            <a:bodyPr>
              <a:spAutoFit/>
            </a:bodyPr>
            <a:lstStyle/>
            <a:p>
              <a:r>
                <a:rPr lang="en-CA" altLang="zh-CN" sz="1400" b="1">
                  <a:ea typeface="宋体" pitchFamily="2" charset="-122"/>
                </a:rPr>
                <a:t>CPU Domain</a:t>
              </a:r>
            </a:p>
          </p:txBody>
        </p:sp>
      </p:grpSp>
      <p:grpSp>
        <p:nvGrpSpPr>
          <p:cNvPr id="10" name="Group 813"/>
          <p:cNvGrpSpPr>
            <a:grpSpLocks/>
          </p:cNvGrpSpPr>
          <p:nvPr/>
        </p:nvGrpSpPr>
        <p:grpSpPr bwMode="auto">
          <a:xfrm>
            <a:off x="2057400" y="4953000"/>
            <a:ext cx="914400" cy="304800"/>
            <a:chOff x="1296" y="3120"/>
            <a:chExt cx="576" cy="192"/>
          </a:xfrm>
        </p:grpSpPr>
        <p:sp>
          <p:nvSpPr>
            <p:cNvPr id="1714" name="Rectangle 690"/>
            <p:cNvSpPr>
              <a:spLocks noChangeArrowheads="1"/>
            </p:cNvSpPr>
            <p:nvPr/>
          </p:nvSpPr>
          <p:spPr bwMode="auto">
            <a:xfrm>
              <a:off x="1392" y="3120"/>
              <a:ext cx="192" cy="192"/>
            </a:xfrm>
            <a:prstGeom prst="rect">
              <a:avLst/>
            </a:prstGeom>
            <a:solidFill>
              <a:srgbClr val="C0C0C0"/>
            </a:solidFill>
            <a:ln w="38100">
              <a:solidFill>
                <a:schemeClr val="tx1"/>
              </a:solidFill>
              <a:miter lim="800000"/>
              <a:headEnd/>
              <a:tailEnd/>
            </a:ln>
            <a:effectLst/>
          </p:spPr>
          <p:txBody>
            <a:bodyPr wrap="none" anchor="ctr"/>
            <a:lstStyle/>
            <a:p>
              <a:endParaRPr lang="zh-CN" altLang="en-US"/>
            </a:p>
          </p:txBody>
        </p:sp>
        <p:sp>
          <p:nvSpPr>
            <p:cNvPr id="1715" name="Rectangle 691"/>
            <p:cNvSpPr>
              <a:spLocks noChangeArrowheads="1"/>
            </p:cNvSpPr>
            <p:nvPr/>
          </p:nvSpPr>
          <p:spPr bwMode="auto">
            <a:xfrm>
              <a:off x="1680" y="3120"/>
              <a:ext cx="192" cy="192"/>
            </a:xfrm>
            <a:prstGeom prst="rect">
              <a:avLst/>
            </a:prstGeom>
            <a:solidFill>
              <a:srgbClr val="C0C0C0"/>
            </a:solidFill>
            <a:ln w="38100">
              <a:solidFill>
                <a:schemeClr val="tx1"/>
              </a:solidFill>
              <a:miter lim="800000"/>
              <a:headEnd/>
              <a:tailEnd/>
            </a:ln>
            <a:effectLst/>
          </p:spPr>
          <p:txBody>
            <a:bodyPr wrap="none" anchor="ctr"/>
            <a:lstStyle/>
            <a:p>
              <a:endParaRPr lang="zh-CN" altLang="en-US"/>
            </a:p>
          </p:txBody>
        </p:sp>
        <p:sp>
          <p:nvSpPr>
            <p:cNvPr id="1716" name="Line 692"/>
            <p:cNvSpPr>
              <a:spLocks noChangeShapeType="1"/>
            </p:cNvSpPr>
            <p:nvPr/>
          </p:nvSpPr>
          <p:spPr bwMode="auto">
            <a:xfrm>
              <a:off x="1296" y="3216"/>
              <a:ext cx="96" cy="0"/>
            </a:xfrm>
            <a:prstGeom prst="line">
              <a:avLst/>
            </a:prstGeom>
            <a:noFill/>
            <a:ln w="9525">
              <a:solidFill>
                <a:schemeClr val="tx1"/>
              </a:solidFill>
              <a:miter lim="800000"/>
              <a:headEnd/>
              <a:tailEnd/>
            </a:ln>
            <a:effectLst/>
          </p:spPr>
          <p:txBody>
            <a:bodyPr wrap="none"/>
            <a:lstStyle/>
            <a:p>
              <a:endParaRPr lang="zh-CN" altLang="en-US"/>
            </a:p>
          </p:txBody>
        </p:sp>
        <p:sp>
          <p:nvSpPr>
            <p:cNvPr id="1718" name="Line 694"/>
            <p:cNvSpPr>
              <a:spLocks noChangeShapeType="1"/>
            </p:cNvSpPr>
            <p:nvPr/>
          </p:nvSpPr>
          <p:spPr bwMode="auto">
            <a:xfrm>
              <a:off x="1584" y="3216"/>
              <a:ext cx="96" cy="0"/>
            </a:xfrm>
            <a:prstGeom prst="line">
              <a:avLst/>
            </a:prstGeom>
            <a:noFill/>
            <a:ln w="9525">
              <a:solidFill>
                <a:schemeClr val="tx1"/>
              </a:solidFill>
              <a:miter lim="800000"/>
              <a:headEnd/>
              <a:tailEnd/>
            </a:ln>
            <a:effectLst/>
          </p:spPr>
          <p:txBody>
            <a:bodyPr wrap="none"/>
            <a:lstStyle/>
            <a:p>
              <a:endParaRPr lang="zh-CN" altLang="en-US"/>
            </a:p>
          </p:txBody>
        </p:sp>
      </p:grpSp>
      <p:grpSp>
        <p:nvGrpSpPr>
          <p:cNvPr id="11" name="Group 814"/>
          <p:cNvGrpSpPr>
            <a:grpSpLocks/>
          </p:cNvGrpSpPr>
          <p:nvPr/>
        </p:nvGrpSpPr>
        <p:grpSpPr bwMode="auto">
          <a:xfrm>
            <a:off x="3657600" y="4876800"/>
            <a:ext cx="1066800" cy="457200"/>
            <a:chOff x="2304" y="3072"/>
            <a:chExt cx="672" cy="288"/>
          </a:xfrm>
        </p:grpSpPr>
        <p:sp>
          <p:nvSpPr>
            <p:cNvPr id="1720" name="Rectangle 696"/>
            <p:cNvSpPr>
              <a:spLocks noChangeArrowheads="1"/>
            </p:cNvSpPr>
            <p:nvPr/>
          </p:nvSpPr>
          <p:spPr bwMode="auto">
            <a:xfrm>
              <a:off x="2304" y="3072"/>
              <a:ext cx="672" cy="288"/>
            </a:xfrm>
            <a:prstGeom prst="rect">
              <a:avLst/>
            </a:prstGeom>
            <a:solidFill>
              <a:schemeClr val="bg1"/>
            </a:solidFill>
            <a:ln w="25400">
              <a:solidFill>
                <a:schemeClr val="tx1"/>
              </a:solidFill>
              <a:miter lim="800000"/>
              <a:headEnd/>
              <a:tailEnd/>
            </a:ln>
            <a:effectLst/>
          </p:spPr>
          <p:txBody>
            <a:bodyPr wrap="none" anchor="ctr"/>
            <a:lstStyle/>
            <a:p>
              <a:pPr algn="ctr"/>
              <a:endParaRPr lang="zh-CN" altLang="zh-CN"/>
            </a:p>
          </p:txBody>
        </p:sp>
        <p:sp>
          <p:nvSpPr>
            <p:cNvPr id="1719" name="Rectangle 695"/>
            <p:cNvSpPr>
              <a:spLocks noChangeArrowheads="1"/>
            </p:cNvSpPr>
            <p:nvPr/>
          </p:nvSpPr>
          <p:spPr bwMode="auto">
            <a:xfrm>
              <a:off x="2400" y="3120"/>
              <a:ext cx="192" cy="192"/>
            </a:xfrm>
            <a:prstGeom prst="rect">
              <a:avLst/>
            </a:prstGeom>
            <a:solidFill>
              <a:srgbClr val="C0C0C0"/>
            </a:solidFill>
            <a:ln w="38100">
              <a:solidFill>
                <a:schemeClr val="tx1"/>
              </a:solidFill>
              <a:miter lim="800000"/>
              <a:headEnd/>
              <a:tailEnd/>
            </a:ln>
            <a:effectLst/>
          </p:spPr>
          <p:txBody>
            <a:bodyPr wrap="none" anchor="ctr"/>
            <a:lstStyle/>
            <a:p>
              <a:endParaRPr lang="zh-CN" altLang="en-US"/>
            </a:p>
          </p:txBody>
        </p:sp>
        <p:sp>
          <p:nvSpPr>
            <p:cNvPr id="1721" name="Rectangle 697"/>
            <p:cNvSpPr>
              <a:spLocks noChangeArrowheads="1"/>
            </p:cNvSpPr>
            <p:nvPr/>
          </p:nvSpPr>
          <p:spPr bwMode="auto">
            <a:xfrm>
              <a:off x="2688" y="3120"/>
              <a:ext cx="192" cy="192"/>
            </a:xfrm>
            <a:prstGeom prst="rect">
              <a:avLst/>
            </a:prstGeom>
            <a:solidFill>
              <a:srgbClr val="C0C0C0"/>
            </a:solidFill>
            <a:ln w="38100">
              <a:solidFill>
                <a:schemeClr val="tx1"/>
              </a:solidFill>
              <a:miter lim="800000"/>
              <a:headEnd/>
              <a:tailEnd/>
            </a:ln>
            <a:effectLst/>
          </p:spPr>
          <p:txBody>
            <a:bodyPr wrap="none" anchor="ctr"/>
            <a:lstStyle/>
            <a:p>
              <a:endParaRPr lang="zh-CN" altLang="en-US"/>
            </a:p>
          </p:txBody>
        </p:sp>
        <p:sp>
          <p:nvSpPr>
            <p:cNvPr id="1723" name="Line 699"/>
            <p:cNvSpPr>
              <a:spLocks noChangeShapeType="1"/>
            </p:cNvSpPr>
            <p:nvPr/>
          </p:nvSpPr>
          <p:spPr bwMode="auto">
            <a:xfrm>
              <a:off x="2592" y="3216"/>
              <a:ext cx="96" cy="0"/>
            </a:xfrm>
            <a:prstGeom prst="line">
              <a:avLst/>
            </a:prstGeom>
            <a:noFill/>
            <a:ln w="9525">
              <a:solidFill>
                <a:schemeClr val="tx1"/>
              </a:solidFill>
              <a:miter lim="800000"/>
              <a:headEnd/>
              <a:tailEnd/>
            </a:ln>
            <a:effectLst/>
          </p:spPr>
          <p:txBody>
            <a:bodyPr wrap="none"/>
            <a:lstStyle/>
            <a:p>
              <a:endParaRPr lang="zh-CN" altLang="en-US"/>
            </a:p>
          </p:txBody>
        </p:sp>
      </p:grpSp>
      <p:sp>
        <p:nvSpPr>
          <p:cNvPr id="1725" name="Line 701"/>
          <p:cNvSpPr>
            <a:spLocks noChangeShapeType="1"/>
          </p:cNvSpPr>
          <p:nvPr/>
        </p:nvSpPr>
        <p:spPr bwMode="auto">
          <a:xfrm>
            <a:off x="3124200" y="5029200"/>
            <a:ext cx="533400" cy="0"/>
          </a:xfrm>
          <a:prstGeom prst="line">
            <a:avLst/>
          </a:prstGeom>
          <a:noFill/>
          <a:ln w="9525">
            <a:solidFill>
              <a:schemeClr val="tx1"/>
            </a:solidFill>
            <a:miter lim="800000"/>
            <a:headEnd/>
            <a:tailEnd/>
          </a:ln>
          <a:effectLst/>
        </p:spPr>
        <p:txBody>
          <a:bodyPr wrap="none"/>
          <a:lstStyle/>
          <a:p>
            <a:endParaRPr lang="zh-CN" altLang="en-US"/>
          </a:p>
        </p:txBody>
      </p:sp>
      <p:grpSp>
        <p:nvGrpSpPr>
          <p:cNvPr id="12" name="Group 732"/>
          <p:cNvGrpSpPr>
            <a:grpSpLocks/>
          </p:cNvGrpSpPr>
          <p:nvPr/>
        </p:nvGrpSpPr>
        <p:grpSpPr bwMode="auto">
          <a:xfrm>
            <a:off x="1676400" y="1905000"/>
            <a:ext cx="1752600" cy="914400"/>
            <a:chOff x="1056" y="1968"/>
            <a:chExt cx="1104" cy="672"/>
          </a:xfrm>
        </p:grpSpPr>
        <p:grpSp>
          <p:nvGrpSpPr>
            <p:cNvPr id="13" name="Group 733"/>
            <p:cNvGrpSpPr>
              <a:grpSpLocks/>
            </p:cNvGrpSpPr>
            <p:nvPr/>
          </p:nvGrpSpPr>
          <p:grpSpPr bwMode="auto">
            <a:xfrm>
              <a:off x="1056" y="1968"/>
              <a:ext cx="336" cy="637"/>
              <a:chOff x="1440" y="1824"/>
              <a:chExt cx="336" cy="672"/>
            </a:xfrm>
          </p:grpSpPr>
          <p:sp>
            <p:nvSpPr>
              <p:cNvPr id="1758" name="Rectangle 734"/>
              <p:cNvSpPr>
                <a:spLocks noChangeArrowheads="1"/>
              </p:cNvSpPr>
              <p:nvPr/>
            </p:nvSpPr>
            <p:spPr bwMode="auto">
              <a:xfrm>
                <a:off x="1440" y="1824"/>
                <a:ext cx="336" cy="528"/>
              </a:xfrm>
              <a:prstGeom prst="rect">
                <a:avLst/>
              </a:prstGeom>
              <a:solidFill>
                <a:srgbClr val="EAEAEA"/>
              </a:solidFill>
              <a:ln w="25400">
                <a:solidFill>
                  <a:schemeClr val="tx1"/>
                </a:solidFill>
                <a:miter lim="800000"/>
                <a:headEnd/>
                <a:tailEnd/>
              </a:ln>
              <a:effectLst/>
            </p:spPr>
            <p:txBody>
              <a:bodyPr wrap="none" anchor="ctr"/>
              <a:lstStyle/>
              <a:p>
                <a:endParaRPr lang="zh-CN" altLang="en-US"/>
              </a:p>
            </p:txBody>
          </p:sp>
          <p:sp>
            <p:nvSpPr>
              <p:cNvPr id="1759" name="Rectangle 735"/>
              <p:cNvSpPr>
                <a:spLocks noChangeArrowheads="1"/>
              </p:cNvSpPr>
              <p:nvPr/>
            </p:nvSpPr>
            <p:spPr bwMode="auto">
              <a:xfrm>
                <a:off x="1440" y="2352"/>
                <a:ext cx="336" cy="144"/>
              </a:xfrm>
              <a:prstGeom prst="rect">
                <a:avLst/>
              </a:prstGeom>
              <a:solidFill>
                <a:srgbClr val="EAEAEA"/>
              </a:solidFill>
              <a:ln w="25400">
                <a:solidFill>
                  <a:schemeClr val="tx1"/>
                </a:solidFill>
                <a:miter lim="800000"/>
                <a:headEnd/>
                <a:tailEnd/>
              </a:ln>
              <a:effectLst/>
            </p:spPr>
            <p:txBody>
              <a:bodyPr wrap="none" anchor="ctr"/>
              <a:lstStyle/>
              <a:p>
                <a:endParaRPr lang="zh-CN" altLang="en-US"/>
              </a:p>
            </p:txBody>
          </p:sp>
          <p:sp>
            <p:nvSpPr>
              <p:cNvPr id="1760" name="Line 736"/>
              <p:cNvSpPr>
                <a:spLocks noChangeShapeType="1"/>
              </p:cNvSpPr>
              <p:nvPr/>
            </p:nvSpPr>
            <p:spPr bwMode="auto">
              <a:xfrm>
                <a:off x="1488"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61" name="Line 737"/>
              <p:cNvSpPr>
                <a:spLocks noChangeShapeType="1"/>
              </p:cNvSpPr>
              <p:nvPr/>
            </p:nvSpPr>
            <p:spPr bwMode="auto">
              <a:xfrm>
                <a:off x="1536"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62" name="Line 738"/>
              <p:cNvSpPr>
                <a:spLocks noChangeShapeType="1"/>
              </p:cNvSpPr>
              <p:nvPr/>
            </p:nvSpPr>
            <p:spPr bwMode="auto">
              <a:xfrm>
                <a:off x="1584"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63" name="Line 739"/>
              <p:cNvSpPr>
                <a:spLocks noChangeShapeType="1"/>
              </p:cNvSpPr>
              <p:nvPr/>
            </p:nvSpPr>
            <p:spPr bwMode="auto">
              <a:xfrm>
                <a:off x="1632"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64" name="Line 740"/>
              <p:cNvSpPr>
                <a:spLocks noChangeShapeType="1"/>
              </p:cNvSpPr>
              <p:nvPr/>
            </p:nvSpPr>
            <p:spPr bwMode="auto">
              <a:xfrm>
                <a:off x="1680"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65" name="Line 741"/>
              <p:cNvSpPr>
                <a:spLocks noChangeShapeType="1"/>
              </p:cNvSpPr>
              <p:nvPr/>
            </p:nvSpPr>
            <p:spPr bwMode="auto">
              <a:xfrm>
                <a:off x="1728" y="2352"/>
                <a:ext cx="0" cy="144"/>
              </a:xfrm>
              <a:prstGeom prst="line">
                <a:avLst/>
              </a:prstGeom>
              <a:noFill/>
              <a:ln w="9525">
                <a:solidFill>
                  <a:schemeClr val="tx1"/>
                </a:solidFill>
                <a:miter lim="800000"/>
                <a:headEnd/>
                <a:tailEnd/>
              </a:ln>
              <a:effectLst/>
            </p:spPr>
            <p:txBody>
              <a:bodyPr wrap="none"/>
              <a:lstStyle/>
              <a:p>
                <a:endParaRPr lang="zh-CN" altLang="en-US"/>
              </a:p>
            </p:txBody>
          </p:sp>
        </p:grpSp>
        <p:grpSp>
          <p:nvGrpSpPr>
            <p:cNvPr id="14" name="Group 742"/>
            <p:cNvGrpSpPr>
              <a:grpSpLocks/>
            </p:cNvGrpSpPr>
            <p:nvPr/>
          </p:nvGrpSpPr>
          <p:grpSpPr bwMode="auto">
            <a:xfrm>
              <a:off x="1632" y="2256"/>
              <a:ext cx="305" cy="336"/>
              <a:chOff x="1680" y="2112"/>
              <a:chExt cx="305" cy="336"/>
            </a:xfrm>
          </p:grpSpPr>
          <p:sp>
            <p:nvSpPr>
              <p:cNvPr id="1767" name="Freeform 743"/>
              <p:cNvSpPr>
                <a:spLocks/>
              </p:cNvSpPr>
              <p:nvPr/>
            </p:nvSpPr>
            <p:spPr bwMode="auto">
              <a:xfrm>
                <a:off x="1680"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sp>
            <p:nvSpPr>
              <p:cNvPr id="1768" name="Freeform 744"/>
              <p:cNvSpPr>
                <a:spLocks/>
              </p:cNvSpPr>
              <p:nvPr/>
            </p:nvSpPr>
            <p:spPr bwMode="auto">
              <a:xfrm>
                <a:off x="1776"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sp>
            <p:nvSpPr>
              <p:cNvPr id="1769" name="Freeform 745"/>
              <p:cNvSpPr>
                <a:spLocks/>
              </p:cNvSpPr>
              <p:nvPr/>
            </p:nvSpPr>
            <p:spPr bwMode="auto">
              <a:xfrm>
                <a:off x="1872"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grpSp>
        <p:sp>
          <p:nvSpPr>
            <p:cNvPr id="1770" name="Text Box 746"/>
            <p:cNvSpPr txBox="1">
              <a:spLocks noChangeArrowheads="1"/>
            </p:cNvSpPr>
            <p:nvPr/>
          </p:nvSpPr>
          <p:spPr bwMode="auto">
            <a:xfrm>
              <a:off x="1488" y="1968"/>
              <a:ext cx="624" cy="380"/>
            </a:xfrm>
            <a:prstGeom prst="rect">
              <a:avLst/>
            </a:prstGeom>
            <a:noFill/>
            <a:ln w="9525">
              <a:noFill/>
              <a:miter lim="800000"/>
              <a:headEnd/>
              <a:tailEnd/>
            </a:ln>
            <a:effectLst/>
          </p:spPr>
          <p:txBody>
            <a:bodyPr>
              <a:spAutoFit/>
            </a:bodyPr>
            <a:lstStyle/>
            <a:p>
              <a:r>
                <a:rPr lang="en-CA" altLang="zh-CN" sz="1400">
                  <a:ea typeface="宋体" pitchFamily="2" charset="-122"/>
                </a:rPr>
                <a:t>User-Level</a:t>
              </a:r>
            </a:p>
            <a:p>
              <a:r>
                <a:rPr lang="en-CA" altLang="zh-CN" sz="1400">
                  <a:ea typeface="宋体" pitchFamily="2" charset="-122"/>
                </a:rPr>
                <a:t>Threads</a:t>
              </a:r>
            </a:p>
          </p:txBody>
        </p:sp>
        <p:sp>
          <p:nvSpPr>
            <p:cNvPr id="1771" name="Rectangle 747"/>
            <p:cNvSpPr>
              <a:spLocks noChangeArrowheads="1"/>
            </p:cNvSpPr>
            <p:nvPr/>
          </p:nvSpPr>
          <p:spPr bwMode="auto">
            <a:xfrm>
              <a:off x="1392" y="1968"/>
              <a:ext cx="768" cy="672"/>
            </a:xfrm>
            <a:prstGeom prst="rect">
              <a:avLst/>
            </a:prstGeom>
            <a:noFill/>
            <a:ln w="31750">
              <a:solidFill>
                <a:schemeClr val="tx1"/>
              </a:solidFill>
              <a:prstDash val="sysDot"/>
              <a:miter lim="800000"/>
              <a:headEnd/>
              <a:tailEnd/>
            </a:ln>
            <a:effectLst/>
          </p:spPr>
          <p:txBody>
            <a:bodyPr wrap="none" anchor="ctr"/>
            <a:lstStyle/>
            <a:p>
              <a:endParaRPr lang="zh-CN" altLang="en-US"/>
            </a:p>
          </p:txBody>
        </p:sp>
      </p:grpSp>
      <p:cxnSp>
        <p:nvCxnSpPr>
          <p:cNvPr id="1775" name="AutoShape 751"/>
          <p:cNvCxnSpPr>
            <a:cxnSpLocks noChangeShapeType="1"/>
            <a:stCxn id="1759" idx="2"/>
          </p:cNvCxnSpPr>
          <p:nvPr/>
        </p:nvCxnSpPr>
        <p:spPr bwMode="auto">
          <a:xfrm rot="16200000" flipH="1">
            <a:off x="1870075" y="2857500"/>
            <a:ext cx="2149475" cy="2003425"/>
          </a:xfrm>
          <a:prstGeom prst="curvedConnector3">
            <a:avLst>
              <a:gd name="adj1" fmla="val 6130"/>
            </a:avLst>
          </a:prstGeom>
          <a:noFill/>
          <a:ln w="19050">
            <a:solidFill>
              <a:schemeClr val="tx1"/>
            </a:solidFill>
            <a:miter lim="800000"/>
            <a:headEnd type="stealth" w="med" len="med"/>
            <a:tailEnd type="stealth" w="med" len="med"/>
          </a:ln>
          <a:effectLst/>
        </p:spPr>
      </p:cxnSp>
      <p:grpSp>
        <p:nvGrpSpPr>
          <p:cNvPr id="15" name="Group 820"/>
          <p:cNvGrpSpPr>
            <a:grpSpLocks/>
          </p:cNvGrpSpPr>
          <p:nvPr/>
        </p:nvGrpSpPr>
        <p:grpSpPr bwMode="auto">
          <a:xfrm>
            <a:off x="4572000" y="1447800"/>
            <a:ext cx="2438400" cy="2895600"/>
            <a:chOff x="2880" y="912"/>
            <a:chExt cx="1536" cy="1824"/>
          </a:xfrm>
        </p:grpSpPr>
        <p:sp>
          <p:nvSpPr>
            <p:cNvPr id="1776" name="Rectangle 752"/>
            <p:cNvSpPr>
              <a:spLocks noChangeArrowheads="1"/>
            </p:cNvSpPr>
            <p:nvPr/>
          </p:nvSpPr>
          <p:spPr bwMode="auto">
            <a:xfrm>
              <a:off x="3072" y="912"/>
              <a:ext cx="1344" cy="1632"/>
            </a:xfrm>
            <a:prstGeom prst="rect">
              <a:avLst/>
            </a:prstGeom>
            <a:solidFill>
              <a:schemeClr val="bg1"/>
            </a:solidFill>
            <a:ln w="38100">
              <a:solidFill>
                <a:schemeClr val="tx1"/>
              </a:solidFill>
              <a:miter lim="800000"/>
              <a:headEnd/>
              <a:tailEnd/>
            </a:ln>
            <a:effectLst/>
          </p:spPr>
          <p:txBody>
            <a:bodyPr wrap="none" anchor="ctr"/>
            <a:lstStyle/>
            <a:p>
              <a:pPr algn="ctr"/>
              <a:endParaRPr lang="zh-CN" altLang="zh-CN"/>
            </a:p>
          </p:txBody>
        </p:sp>
        <p:sp>
          <p:nvSpPr>
            <p:cNvPr id="1777" name="Rectangle 753"/>
            <p:cNvSpPr>
              <a:spLocks noChangeArrowheads="1"/>
            </p:cNvSpPr>
            <p:nvPr/>
          </p:nvSpPr>
          <p:spPr bwMode="auto">
            <a:xfrm>
              <a:off x="2976" y="1008"/>
              <a:ext cx="1344" cy="1632"/>
            </a:xfrm>
            <a:prstGeom prst="rect">
              <a:avLst/>
            </a:prstGeom>
            <a:solidFill>
              <a:schemeClr val="bg1"/>
            </a:solidFill>
            <a:ln w="38100">
              <a:solidFill>
                <a:schemeClr val="tx1"/>
              </a:solidFill>
              <a:miter lim="800000"/>
              <a:headEnd/>
              <a:tailEnd/>
            </a:ln>
            <a:effectLst/>
          </p:spPr>
          <p:txBody>
            <a:bodyPr wrap="none" anchor="ctr"/>
            <a:lstStyle/>
            <a:p>
              <a:pPr algn="ctr"/>
              <a:endParaRPr lang="zh-CN" altLang="zh-CN"/>
            </a:p>
          </p:txBody>
        </p:sp>
        <p:sp>
          <p:nvSpPr>
            <p:cNvPr id="1778" name="Rectangle 754"/>
            <p:cNvSpPr>
              <a:spLocks noChangeArrowheads="1"/>
            </p:cNvSpPr>
            <p:nvPr/>
          </p:nvSpPr>
          <p:spPr bwMode="auto">
            <a:xfrm>
              <a:off x="2880" y="1104"/>
              <a:ext cx="1344" cy="1632"/>
            </a:xfrm>
            <a:prstGeom prst="rect">
              <a:avLst/>
            </a:prstGeom>
            <a:solidFill>
              <a:schemeClr val="bg1"/>
            </a:solidFill>
            <a:ln w="38100">
              <a:solidFill>
                <a:schemeClr val="tx1"/>
              </a:solidFill>
              <a:miter lim="800000"/>
              <a:headEnd/>
              <a:tailEnd/>
            </a:ln>
            <a:effectLst/>
          </p:spPr>
          <p:txBody>
            <a:bodyPr wrap="none" anchor="ctr"/>
            <a:lstStyle/>
            <a:p>
              <a:pPr algn="ctr"/>
              <a:endParaRPr lang="zh-CN" altLang="zh-CN"/>
            </a:p>
          </p:txBody>
        </p:sp>
        <p:grpSp>
          <p:nvGrpSpPr>
            <p:cNvPr id="16" name="Group 755"/>
            <p:cNvGrpSpPr>
              <a:grpSpLocks/>
            </p:cNvGrpSpPr>
            <p:nvPr/>
          </p:nvGrpSpPr>
          <p:grpSpPr bwMode="auto">
            <a:xfrm>
              <a:off x="2880" y="1872"/>
              <a:ext cx="1200" cy="768"/>
              <a:chOff x="960" y="1776"/>
              <a:chExt cx="1200" cy="864"/>
            </a:xfrm>
          </p:grpSpPr>
          <p:sp>
            <p:nvSpPr>
              <p:cNvPr id="1780" name="Text Box 756"/>
              <p:cNvSpPr txBox="1">
                <a:spLocks noChangeArrowheads="1"/>
              </p:cNvSpPr>
              <p:nvPr/>
            </p:nvSpPr>
            <p:spPr bwMode="auto">
              <a:xfrm>
                <a:off x="960" y="1776"/>
                <a:ext cx="602" cy="216"/>
              </a:xfrm>
              <a:prstGeom prst="rect">
                <a:avLst/>
              </a:prstGeom>
              <a:noFill/>
              <a:ln w="9525">
                <a:noFill/>
                <a:miter lim="800000"/>
                <a:headEnd/>
                <a:tailEnd/>
              </a:ln>
              <a:effectLst/>
            </p:spPr>
            <p:txBody>
              <a:bodyPr wrap="none">
                <a:spAutoFit/>
              </a:bodyPr>
              <a:lstStyle/>
              <a:p>
                <a:r>
                  <a:rPr lang="en-CA" altLang="zh-CN" sz="1400">
                    <a:ea typeface="宋体" pitchFamily="2" charset="-122"/>
                  </a:rPr>
                  <a:t>Dispatcher</a:t>
                </a:r>
              </a:p>
            </p:txBody>
          </p:sp>
          <p:grpSp>
            <p:nvGrpSpPr>
              <p:cNvPr id="17" name="Group 757"/>
              <p:cNvGrpSpPr>
                <a:grpSpLocks/>
              </p:cNvGrpSpPr>
              <p:nvPr/>
            </p:nvGrpSpPr>
            <p:grpSpPr bwMode="auto">
              <a:xfrm>
                <a:off x="1056" y="1968"/>
                <a:ext cx="1104" cy="672"/>
                <a:chOff x="1056" y="1968"/>
                <a:chExt cx="1104" cy="672"/>
              </a:xfrm>
            </p:grpSpPr>
            <p:grpSp>
              <p:nvGrpSpPr>
                <p:cNvPr id="18" name="Group 758"/>
                <p:cNvGrpSpPr>
                  <a:grpSpLocks/>
                </p:cNvGrpSpPr>
                <p:nvPr/>
              </p:nvGrpSpPr>
              <p:grpSpPr bwMode="auto">
                <a:xfrm>
                  <a:off x="1056" y="1968"/>
                  <a:ext cx="336" cy="637"/>
                  <a:chOff x="1440" y="1824"/>
                  <a:chExt cx="336" cy="672"/>
                </a:xfrm>
              </p:grpSpPr>
              <p:sp>
                <p:nvSpPr>
                  <p:cNvPr id="1783" name="Rectangle 759"/>
                  <p:cNvSpPr>
                    <a:spLocks noChangeArrowheads="1"/>
                  </p:cNvSpPr>
                  <p:nvPr/>
                </p:nvSpPr>
                <p:spPr bwMode="auto">
                  <a:xfrm>
                    <a:off x="1440" y="1824"/>
                    <a:ext cx="336" cy="528"/>
                  </a:xfrm>
                  <a:prstGeom prst="rect">
                    <a:avLst/>
                  </a:prstGeom>
                  <a:solidFill>
                    <a:srgbClr val="EAEAEA"/>
                  </a:solidFill>
                  <a:ln w="25400">
                    <a:solidFill>
                      <a:schemeClr val="tx1"/>
                    </a:solidFill>
                    <a:miter lim="800000"/>
                    <a:headEnd/>
                    <a:tailEnd/>
                  </a:ln>
                  <a:effectLst/>
                </p:spPr>
                <p:txBody>
                  <a:bodyPr wrap="none" anchor="ctr"/>
                  <a:lstStyle/>
                  <a:p>
                    <a:endParaRPr lang="zh-CN" altLang="en-US"/>
                  </a:p>
                </p:txBody>
              </p:sp>
              <p:sp>
                <p:nvSpPr>
                  <p:cNvPr id="1784" name="Rectangle 760"/>
                  <p:cNvSpPr>
                    <a:spLocks noChangeArrowheads="1"/>
                  </p:cNvSpPr>
                  <p:nvPr/>
                </p:nvSpPr>
                <p:spPr bwMode="auto">
                  <a:xfrm>
                    <a:off x="1440" y="2352"/>
                    <a:ext cx="336" cy="144"/>
                  </a:xfrm>
                  <a:prstGeom prst="rect">
                    <a:avLst/>
                  </a:prstGeom>
                  <a:solidFill>
                    <a:srgbClr val="EAEAEA"/>
                  </a:solidFill>
                  <a:ln w="25400">
                    <a:solidFill>
                      <a:schemeClr val="tx1"/>
                    </a:solidFill>
                    <a:miter lim="800000"/>
                    <a:headEnd/>
                    <a:tailEnd/>
                  </a:ln>
                  <a:effectLst/>
                </p:spPr>
                <p:txBody>
                  <a:bodyPr wrap="none" anchor="ctr"/>
                  <a:lstStyle/>
                  <a:p>
                    <a:endParaRPr lang="zh-CN" altLang="en-US"/>
                  </a:p>
                </p:txBody>
              </p:sp>
              <p:sp>
                <p:nvSpPr>
                  <p:cNvPr id="1785" name="Line 761"/>
                  <p:cNvSpPr>
                    <a:spLocks noChangeShapeType="1"/>
                  </p:cNvSpPr>
                  <p:nvPr/>
                </p:nvSpPr>
                <p:spPr bwMode="auto">
                  <a:xfrm>
                    <a:off x="1488"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86" name="Line 762"/>
                  <p:cNvSpPr>
                    <a:spLocks noChangeShapeType="1"/>
                  </p:cNvSpPr>
                  <p:nvPr/>
                </p:nvSpPr>
                <p:spPr bwMode="auto">
                  <a:xfrm>
                    <a:off x="1536"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87" name="Line 763"/>
                  <p:cNvSpPr>
                    <a:spLocks noChangeShapeType="1"/>
                  </p:cNvSpPr>
                  <p:nvPr/>
                </p:nvSpPr>
                <p:spPr bwMode="auto">
                  <a:xfrm>
                    <a:off x="1584"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88" name="Line 764"/>
                  <p:cNvSpPr>
                    <a:spLocks noChangeShapeType="1"/>
                  </p:cNvSpPr>
                  <p:nvPr/>
                </p:nvSpPr>
                <p:spPr bwMode="auto">
                  <a:xfrm>
                    <a:off x="1632"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89" name="Line 765"/>
                  <p:cNvSpPr>
                    <a:spLocks noChangeShapeType="1"/>
                  </p:cNvSpPr>
                  <p:nvPr/>
                </p:nvSpPr>
                <p:spPr bwMode="auto">
                  <a:xfrm>
                    <a:off x="1680"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790" name="Line 766"/>
                  <p:cNvSpPr>
                    <a:spLocks noChangeShapeType="1"/>
                  </p:cNvSpPr>
                  <p:nvPr/>
                </p:nvSpPr>
                <p:spPr bwMode="auto">
                  <a:xfrm>
                    <a:off x="1728" y="2352"/>
                    <a:ext cx="0" cy="144"/>
                  </a:xfrm>
                  <a:prstGeom prst="line">
                    <a:avLst/>
                  </a:prstGeom>
                  <a:noFill/>
                  <a:ln w="9525">
                    <a:solidFill>
                      <a:schemeClr val="tx1"/>
                    </a:solidFill>
                    <a:miter lim="800000"/>
                    <a:headEnd/>
                    <a:tailEnd/>
                  </a:ln>
                  <a:effectLst/>
                </p:spPr>
                <p:txBody>
                  <a:bodyPr wrap="none"/>
                  <a:lstStyle/>
                  <a:p>
                    <a:endParaRPr lang="zh-CN" altLang="en-US"/>
                  </a:p>
                </p:txBody>
              </p:sp>
            </p:grpSp>
            <p:grpSp>
              <p:nvGrpSpPr>
                <p:cNvPr id="19" name="Group 767"/>
                <p:cNvGrpSpPr>
                  <a:grpSpLocks/>
                </p:cNvGrpSpPr>
                <p:nvPr/>
              </p:nvGrpSpPr>
              <p:grpSpPr bwMode="auto">
                <a:xfrm>
                  <a:off x="1632" y="2256"/>
                  <a:ext cx="305" cy="336"/>
                  <a:chOff x="1680" y="2112"/>
                  <a:chExt cx="305" cy="336"/>
                </a:xfrm>
              </p:grpSpPr>
              <p:sp>
                <p:nvSpPr>
                  <p:cNvPr id="1792" name="Freeform 768"/>
                  <p:cNvSpPr>
                    <a:spLocks/>
                  </p:cNvSpPr>
                  <p:nvPr/>
                </p:nvSpPr>
                <p:spPr bwMode="auto">
                  <a:xfrm>
                    <a:off x="1680"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sp>
                <p:nvSpPr>
                  <p:cNvPr id="1793" name="Freeform 769"/>
                  <p:cNvSpPr>
                    <a:spLocks/>
                  </p:cNvSpPr>
                  <p:nvPr/>
                </p:nvSpPr>
                <p:spPr bwMode="auto">
                  <a:xfrm>
                    <a:off x="1776"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sp>
                <p:nvSpPr>
                  <p:cNvPr id="1794" name="Freeform 770"/>
                  <p:cNvSpPr>
                    <a:spLocks/>
                  </p:cNvSpPr>
                  <p:nvPr/>
                </p:nvSpPr>
                <p:spPr bwMode="auto">
                  <a:xfrm>
                    <a:off x="1872"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grpSp>
            <p:sp>
              <p:nvSpPr>
                <p:cNvPr id="1795" name="Text Box 771"/>
                <p:cNvSpPr txBox="1">
                  <a:spLocks noChangeArrowheads="1"/>
                </p:cNvSpPr>
                <p:nvPr/>
              </p:nvSpPr>
              <p:spPr bwMode="auto">
                <a:xfrm>
                  <a:off x="1488" y="1968"/>
                  <a:ext cx="624" cy="367"/>
                </a:xfrm>
                <a:prstGeom prst="rect">
                  <a:avLst/>
                </a:prstGeom>
                <a:noFill/>
                <a:ln w="9525">
                  <a:noFill/>
                  <a:miter lim="800000"/>
                  <a:headEnd/>
                  <a:tailEnd/>
                </a:ln>
                <a:effectLst/>
              </p:spPr>
              <p:txBody>
                <a:bodyPr>
                  <a:spAutoFit/>
                </a:bodyPr>
                <a:lstStyle/>
                <a:p>
                  <a:r>
                    <a:rPr lang="en-CA" altLang="zh-CN" sz="1400">
                      <a:ea typeface="宋体" pitchFamily="2" charset="-122"/>
                    </a:rPr>
                    <a:t>User-Level</a:t>
                  </a:r>
                </a:p>
                <a:p>
                  <a:r>
                    <a:rPr lang="en-CA" altLang="zh-CN" sz="1400">
                      <a:ea typeface="宋体" pitchFamily="2" charset="-122"/>
                    </a:rPr>
                    <a:t>Threads</a:t>
                  </a:r>
                </a:p>
              </p:txBody>
            </p:sp>
            <p:sp>
              <p:nvSpPr>
                <p:cNvPr id="1796" name="Rectangle 772"/>
                <p:cNvSpPr>
                  <a:spLocks noChangeArrowheads="1"/>
                </p:cNvSpPr>
                <p:nvPr/>
              </p:nvSpPr>
              <p:spPr bwMode="auto">
                <a:xfrm>
                  <a:off x="1392" y="1968"/>
                  <a:ext cx="768" cy="672"/>
                </a:xfrm>
                <a:prstGeom prst="rect">
                  <a:avLst/>
                </a:prstGeom>
                <a:noFill/>
                <a:ln w="31750">
                  <a:solidFill>
                    <a:schemeClr val="tx1"/>
                  </a:solidFill>
                  <a:prstDash val="sysDot"/>
                  <a:miter lim="800000"/>
                  <a:headEnd/>
                  <a:tailEnd/>
                </a:ln>
                <a:effectLst/>
              </p:spPr>
              <p:txBody>
                <a:bodyPr wrap="none" anchor="ctr"/>
                <a:lstStyle/>
                <a:p>
                  <a:endParaRPr lang="zh-CN" altLang="en-US"/>
                </a:p>
              </p:txBody>
            </p:sp>
          </p:grpSp>
        </p:grpSp>
        <p:grpSp>
          <p:nvGrpSpPr>
            <p:cNvPr id="20" name="Group 790"/>
            <p:cNvGrpSpPr>
              <a:grpSpLocks/>
            </p:cNvGrpSpPr>
            <p:nvPr/>
          </p:nvGrpSpPr>
          <p:grpSpPr bwMode="auto">
            <a:xfrm>
              <a:off x="2976" y="1248"/>
              <a:ext cx="1104" cy="576"/>
              <a:chOff x="1056" y="1968"/>
              <a:chExt cx="1104" cy="672"/>
            </a:xfrm>
          </p:grpSpPr>
          <p:grpSp>
            <p:nvGrpSpPr>
              <p:cNvPr id="21" name="Group 791"/>
              <p:cNvGrpSpPr>
                <a:grpSpLocks/>
              </p:cNvGrpSpPr>
              <p:nvPr/>
            </p:nvGrpSpPr>
            <p:grpSpPr bwMode="auto">
              <a:xfrm>
                <a:off x="1056" y="1968"/>
                <a:ext cx="336" cy="637"/>
                <a:chOff x="1440" y="1824"/>
                <a:chExt cx="336" cy="672"/>
              </a:xfrm>
            </p:grpSpPr>
            <p:sp>
              <p:nvSpPr>
                <p:cNvPr id="1816" name="Rectangle 792"/>
                <p:cNvSpPr>
                  <a:spLocks noChangeArrowheads="1"/>
                </p:cNvSpPr>
                <p:nvPr/>
              </p:nvSpPr>
              <p:spPr bwMode="auto">
                <a:xfrm>
                  <a:off x="1440" y="1824"/>
                  <a:ext cx="336" cy="528"/>
                </a:xfrm>
                <a:prstGeom prst="rect">
                  <a:avLst/>
                </a:prstGeom>
                <a:solidFill>
                  <a:srgbClr val="EAEAEA"/>
                </a:solidFill>
                <a:ln w="25400">
                  <a:solidFill>
                    <a:schemeClr val="tx1"/>
                  </a:solidFill>
                  <a:miter lim="800000"/>
                  <a:headEnd/>
                  <a:tailEnd/>
                </a:ln>
                <a:effectLst/>
              </p:spPr>
              <p:txBody>
                <a:bodyPr wrap="none" anchor="ctr"/>
                <a:lstStyle/>
                <a:p>
                  <a:endParaRPr lang="zh-CN" altLang="en-US"/>
                </a:p>
              </p:txBody>
            </p:sp>
            <p:sp>
              <p:nvSpPr>
                <p:cNvPr id="1817" name="Rectangle 793"/>
                <p:cNvSpPr>
                  <a:spLocks noChangeArrowheads="1"/>
                </p:cNvSpPr>
                <p:nvPr/>
              </p:nvSpPr>
              <p:spPr bwMode="auto">
                <a:xfrm>
                  <a:off x="1440" y="2352"/>
                  <a:ext cx="336" cy="144"/>
                </a:xfrm>
                <a:prstGeom prst="rect">
                  <a:avLst/>
                </a:prstGeom>
                <a:solidFill>
                  <a:srgbClr val="EAEAEA"/>
                </a:solidFill>
                <a:ln w="25400">
                  <a:solidFill>
                    <a:schemeClr val="tx1"/>
                  </a:solidFill>
                  <a:miter lim="800000"/>
                  <a:headEnd/>
                  <a:tailEnd/>
                </a:ln>
                <a:effectLst/>
              </p:spPr>
              <p:txBody>
                <a:bodyPr wrap="none" anchor="ctr"/>
                <a:lstStyle/>
                <a:p>
                  <a:endParaRPr lang="zh-CN" altLang="en-US"/>
                </a:p>
              </p:txBody>
            </p:sp>
            <p:sp>
              <p:nvSpPr>
                <p:cNvPr id="1818" name="Line 794"/>
                <p:cNvSpPr>
                  <a:spLocks noChangeShapeType="1"/>
                </p:cNvSpPr>
                <p:nvPr/>
              </p:nvSpPr>
              <p:spPr bwMode="auto">
                <a:xfrm>
                  <a:off x="1488"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819" name="Line 795"/>
                <p:cNvSpPr>
                  <a:spLocks noChangeShapeType="1"/>
                </p:cNvSpPr>
                <p:nvPr/>
              </p:nvSpPr>
              <p:spPr bwMode="auto">
                <a:xfrm>
                  <a:off x="1536"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820" name="Line 796"/>
                <p:cNvSpPr>
                  <a:spLocks noChangeShapeType="1"/>
                </p:cNvSpPr>
                <p:nvPr/>
              </p:nvSpPr>
              <p:spPr bwMode="auto">
                <a:xfrm>
                  <a:off x="1584"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821" name="Line 797"/>
                <p:cNvSpPr>
                  <a:spLocks noChangeShapeType="1"/>
                </p:cNvSpPr>
                <p:nvPr/>
              </p:nvSpPr>
              <p:spPr bwMode="auto">
                <a:xfrm>
                  <a:off x="1632"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822" name="Line 798"/>
                <p:cNvSpPr>
                  <a:spLocks noChangeShapeType="1"/>
                </p:cNvSpPr>
                <p:nvPr/>
              </p:nvSpPr>
              <p:spPr bwMode="auto">
                <a:xfrm>
                  <a:off x="1680" y="2352"/>
                  <a:ext cx="0" cy="144"/>
                </a:xfrm>
                <a:prstGeom prst="line">
                  <a:avLst/>
                </a:prstGeom>
                <a:noFill/>
                <a:ln w="9525">
                  <a:solidFill>
                    <a:schemeClr val="tx1"/>
                  </a:solidFill>
                  <a:miter lim="800000"/>
                  <a:headEnd/>
                  <a:tailEnd/>
                </a:ln>
                <a:effectLst/>
              </p:spPr>
              <p:txBody>
                <a:bodyPr wrap="none"/>
                <a:lstStyle/>
                <a:p>
                  <a:endParaRPr lang="zh-CN" altLang="en-US"/>
                </a:p>
              </p:txBody>
            </p:sp>
            <p:sp>
              <p:nvSpPr>
                <p:cNvPr id="1823" name="Line 799"/>
                <p:cNvSpPr>
                  <a:spLocks noChangeShapeType="1"/>
                </p:cNvSpPr>
                <p:nvPr/>
              </p:nvSpPr>
              <p:spPr bwMode="auto">
                <a:xfrm>
                  <a:off x="1728" y="2352"/>
                  <a:ext cx="0" cy="144"/>
                </a:xfrm>
                <a:prstGeom prst="line">
                  <a:avLst/>
                </a:prstGeom>
                <a:noFill/>
                <a:ln w="9525">
                  <a:solidFill>
                    <a:schemeClr val="tx1"/>
                  </a:solidFill>
                  <a:miter lim="800000"/>
                  <a:headEnd/>
                  <a:tailEnd/>
                </a:ln>
                <a:effectLst/>
              </p:spPr>
              <p:txBody>
                <a:bodyPr wrap="none"/>
                <a:lstStyle/>
                <a:p>
                  <a:endParaRPr lang="zh-CN" altLang="en-US"/>
                </a:p>
              </p:txBody>
            </p:sp>
          </p:grpSp>
          <p:grpSp>
            <p:nvGrpSpPr>
              <p:cNvPr id="22" name="Group 800"/>
              <p:cNvGrpSpPr>
                <a:grpSpLocks/>
              </p:cNvGrpSpPr>
              <p:nvPr/>
            </p:nvGrpSpPr>
            <p:grpSpPr bwMode="auto">
              <a:xfrm>
                <a:off x="1632" y="2256"/>
                <a:ext cx="305" cy="336"/>
                <a:chOff x="1680" y="2112"/>
                <a:chExt cx="305" cy="336"/>
              </a:xfrm>
            </p:grpSpPr>
            <p:sp>
              <p:nvSpPr>
                <p:cNvPr id="1825" name="Freeform 801"/>
                <p:cNvSpPr>
                  <a:spLocks/>
                </p:cNvSpPr>
                <p:nvPr/>
              </p:nvSpPr>
              <p:spPr bwMode="auto">
                <a:xfrm>
                  <a:off x="1680"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sp>
              <p:nvSpPr>
                <p:cNvPr id="1826" name="Freeform 802"/>
                <p:cNvSpPr>
                  <a:spLocks/>
                </p:cNvSpPr>
                <p:nvPr/>
              </p:nvSpPr>
              <p:spPr bwMode="auto">
                <a:xfrm>
                  <a:off x="1776"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sp>
              <p:nvSpPr>
                <p:cNvPr id="1827" name="Freeform 803"/>
                <p:cNvSpPr>
                  <a:spLocks/>
                </p:cNvSpPr>
                <p:nvPr/>
              </p:nvSpPr>
              <p:spPr bwMode="auto">
                <a:xfrm>
                  <a:off x="1872" y="2112"/>
                  <a:ext cx="113" cy="336"/>
                </a:xfrm>
                <a:custGeom>
                  <a:avLst/>
                  <a:gdLst/>
                  <a:ahLst/>
                  <a:cxnLst>
                    <a:cxn ang="0">
                      <a:pos x="160" y="0"/>
                    </a:cxn>
                    <a:cxn ang="0">
                      <a:pos x="100" y="24"/>
                    </a:cxn>
                    <a:cxn ang="0">
                      <a:pos x="184" y="156"/>
                    </a:cxn>
                    <a:cxn ang="0">
                      <a:pos x="88" y="264"/>
                    </a:cxn>
                    <a:cxn ang="0">
                      <a:pos x="64" y="384"/>
                    </a:cxn>
                    <a:cxn ang="0">
                      <a:pos x="136" y="408"/>
                    </a:cxn>
                    <a:cxn ang="0">
                      <a:pos x="172" y="432"/>
                    </a:cxn>
                    <a:cxn ang="0">
                      <a:pos x="160" y="516"/>
                    </a:cxn>
                    <a:cxn ang="0">
                      <a:pos x="88" y="564"/>
                    </a:cxn>
                    <a:cxn ang="0">
                      <a:pos x="76" y="672"/>
                    </a:cxn>
                    <a:cxn ang="0">
                      <a:pos x="124" y="684"/>
                    </a:cxn>
                    <a:cxn ang="0">
                      <a:pos x="172" y="708"/>
                    </a:cxn>
                    <a:cxn ang="0">
                      <a:pos x="112" y="852"/>
                    </a:cxn>
                    <a:cxn ang="0">
                      <a:pos x="124" y="1020"/>
                    </a:cxn>
                    <a:cxn ang="0">
                      <a:pos x="208" y="1044"/>
                    </a:cxn>
                    <a:cxn ang="0">
                      <a:pos x="196" y="1056"/>
                    </a:cxn>
                  </a:cxnLst>
                  <a:rect l="0" t="0" r="r" b="b"/>
                  <a:pathLst>
                    <a:path w="282" h="1093">
                      <a:moveTo>
                        <a:pt x="160" y="0"/>
                      </a:moveTo>
                      <a:cubicBezTo>
                        <a:pt x="140" y="8"/>
                        <a:pt x="118" y="13"/>
                        <a:pt x="100" y="24"/>
                      </a:cubicBezTo>
                      <a:cubicBezTo>
                        <a:pt x="0" y="87"/>
                        <a:pt x="141" y="127"/>
                        <a:pt x="184" y="156"/>
                      </a:cubicBezTo>
                      <a:cubicBezTo>
                        <a:pt x="168" y="268"/>
                        <a:pt x="185" y="240"/>
                        <a:pt x="88" y="264"/>
                      </a:cubicBezTo>
                      <a:cubicBezTo>
                        <a:pt x="45" y="293"/>
                        <a:pt x="7" y="303"/>
                        <a:pt x="64" y="384"/>
                      </a:cubicBezTo>
                      <a:cubicBezTo>
                        <a:pt x="79" y="405"/>
                        <a:pt x="115" y="394"/>
                        <a:pt x="136" y="408"/>
                      </a:cubicBezTo>
                      <a:cubicBezTo>
                        <a:pt x="148" y="416"/>
                        <a:pt x="160" y="424"/>
                        <a:pt x="172" y="432"/>
                      </a:cubicBezTo>
                      <a:cubicBezTo>
                        <a:pt x="168" y="460"/>
                        <a:pt x="175" y="492"/>
                        <a:pt x="160" y="516"/>
                      </a:cubicBezTo>
                      <a:cubicBezTo>
                        <a:pt x="145" y="540"/>
                        <a:pt x="88" y="564"/>
                        <a:pt x="88" y="564"/>
                      </a:cubicBezTo>
                      <a:cubicBezTo>
                        <a:pt x="83" y="579"/>
                        <a:pt x="44" y="647"/>
                        <a:pt x="76" y="672"/>
                      </a:cubicBezTo>
                      <a:cubicBezTo>
                        <a:pt x="89" y="682"/>
                        <a:pt x="109" y="678"/>
                        <a:pt x="124" y="684"/>
                      </a:cubicBezTo>
                      <a:cubicBezTo>
                        <a:pt x="141" y="690"/>
                        <a:pt x="156" y="700"/>
                        <a:pt x="172" y="708"/>
                      </a:cubicBezTo>
                      <a:cubicBezTo>
                        <a:pt x="220" y="781"/>
                        <a:pt x="187" y="827"/>
                        <a:pt x="112" y="852"/>
                      </a:cubicBezTo>
                      <a:cubicBezTo>
                        <a:pt x="74" y="909"/>
                        <a:pt x="56" y="974"/>
                        <a:pt x="124" y="1020"/>
                      </a:cubicBezTo>
                      <a:cubicBezTo>
                        <a:pt x="134" y="1027"/>
                        <a:pt x="202" y="1042"/>
                        <a:pt x="208" y="1044"/>
                      </a:cubicBezTo>
                      <a:cubicBezTo>
                        <a:pt x="282" y="1093"/>
                        <a:pt x="228" y="1056"/>
                        <a:pt x="196" y="1056"/>
                      </a:cubicBezTo>
                    </a:path>
                  </a:pathLst>
                </a:custGeom>
                <a:noFill/>
                <a:ln w="25400">
                  <a:solidFill>
                    <a:srgbClr val="000000"/>
                  </a:solidFill>
                  <a:round/>
                  <a:headEnd/>
                  <a:tailEnd/>
                </a:ln>
              </p:spPr>
              <p:txBody>
                <a:bodyPr/>
                <a:lstStyle/>
                <a:p>
                  <a:endParaRPr lang="zh-CN" altLang="en-US"/>
                </a:p>
              </p:txBody>
            </p:sp>
          </p:grpSp>
          <p:sp>
            <p:nvSpPr>
              <p:cNvPr id="1828" name="Text Box 804"/>
              <p:cNvSpPr txBox="1">
                <a:spLocks noChangeArrowheads="1"/>
              </p:cNvSpPr>
              <p:nvPr/>
            </p:nvSpPr>
            <p:spPr bwMode="auto">
              <a:xfrm>
                <a:off x="1488" y="1968"/>
                <a:ext cx="624" cy="380"/>
              </a:xfrm>
              <a:prstGeom prst="rect">
                <a:avLst/>
              </a:prstGeom>
              <a:noFill/>
              <a:ln w="9525">
                <a:noFill/>
                <a:miter lim="800000"/>
                <a:headEnd/>
                <a:tailEnd/>
              </a:ln>
              <a:effectLst/>
            </p:spPr>
            <p:txBody>
              <a:bodyPr>
                <a:spAutoFit/>
              </a:bodyPr>
              <a:lstStyle/>
              <a:p>
                <a:r>
                  <a:rPr lang="en-CA" altLang="zh-CN" sz="1400">
                    <a:ea typeface="宋体" pitchFamily="2" charset="-122"/>
                  </a:rPr>
                  <a:t>User-Level</a:t>
                </a:r>
              </a:p>
              <a:p>
                <a:r>
                  <a:rPr lang="en-CA" altLang="zh-CN" sz="1400">
                    <a:ea typeface="宋体" pitchFamily="2" charset="-122"/>
                  </a:rPr>
                  <a:t>Threads</a:t>
                </a:r>
              </a:p>
            </p:txBody>
          </p:sp>
          <p:sp>
            <p:nvSpPr>
              <p:cNvPr id="1829" name="Rectangle 805"/>
              <p:cNvSpPr>
                <a:spLocks noChangeArrowheads="1"/>
              </p:cNvSpPr>
              <p:nvPr/>
            </p:nvSpPr>
            <p:spPr bwMode="auto">
              <a:xfrm>
                <a:off x="1392" y="1968"/>
                <a:ext cx="768" cy="672"/>
              </a:xfrm>
              <a:prstGeom prst="rect">
                <a:avLst/>
              </a:prstGeom>
              <a:noFill/>
              <a:ln w="31750">
                <a:solidFill>
                  <a:schemeClr val="tx1"/>
                </a:solidFill>
                <a:prstDash val="sysDot"/>
                <a:miter lim="800000"/>
                <a:headEnd/>
                <a:tailEnd/>
              </a:ln>
              <a:effectLst/>
            </p:spPr>
            <p:txBody>
              <a:bodyPr wrap="none" anchor="ctr"/>
              <a:lstStyle/>
              <a:p>
                <a:endParaRPr lang="zh-CN" altLang="en-US"/>
              </a:p>
            </p:txBody>
          </p:sp>
        </p:grpSp>
      </p:grpSp>
      <p:grpSp>
        <p:nvGrpSpPr>
          <p:cNvPr id="23" name="Group 818"/>
          <p:cNvGrpSpPr>
            <a:grpSpLocks/>
          </p:cNvGrpSpPr>
          <p:nvPr/>
        </p:nvGrpSpPr>
        <p:grpSpPr bwMode="auto">
          <a:xfrm>
            <a:off x="1524000" y="5562600"/>
            <a:ext cx="4641850" cy="914400"/>
            <a:chOff x="960" y="3504"/>
            <a:chExt cx="2924" cy="576"/>
          </a:xfrm>
        </p:grpSpPr>
        <p:sp>
          <p:nvSpPr>
            <p:cNvPr id="1730" name="Rectangle 706"/>
            <p:cNvSpPr>
              <a:spLocks noChangeArrowheads="1"/>
            </p:cNvSpPr>
            <p:nvPr/>
          </p:nvSpPr>
          <p:spPr bwMode="auto">
            <a:xfrm>
              <a:off x="960" y="3504"/>
              <a:ext cx="2208" cy="576"/>
            </a:xfrm>
            <a:prstGeom prst="rect">
              <a:avLst/>
            </a:prstGeom>
            <a:solidFill>
              <a:srgbClr val="EAEAEA"/>
            </a:solidFill>
            <a:ln w="38100">
              <a:solidFill>
                <a:schemeClr val="tx1"/>
              </a:solidFill>
              <a:miter lim="800000"/>
              <a:headEnd/>
              <a:tailEnd/>
            </a:ln>
            <a:effectLst/>
          </p:spPr>
          <p:txBody>
            <a:bodyPr wrap="none" anchor="ctr"/>
            <a:lstStyle/>
            <a:p>
              <a:pPr algn="ctr"/>
              <a:endParaRPr lang="zh-CN" altLang="zh-CN"/>
            </a:p>
          </p:txBody>
        </p:sp>
        <p:sp>
          <p:nvSpPr>
            <p:cNvPr id="1732" name="Text Box 708"/>
            <p:cNvSpPr txBox="1">
              <a:spLocks noChangeArrowheads="1"/>
            </p:cNvSpPr>
            <p:nvPr/>
          </p:nvSpPr>
          <p:spPr bwMode="auto">
            <a:xfrm>
              <a:off x="3264" y="3600"/>
              <a:ext cx="620" cy="326"/>
            </a:xfrm>
            <a:prstGeom prst="rect">
              <a:avLst/>
            </a:prstGeom>
            <a:noFill/>
            <a:ln w="9525">
              <a:noFill/>
              <a:miter lim="800000"/>
              <a:headEnd/>
              <a:tailEnd/>
            </a:ln>
            <a:effectLst/>
          </p:spPr>
          <p:txBody>
            <a:bodyPr wrap="none">
              <a:spAutoFit/>
            </a:bodyPr>
            <a:lstStyle/>
            <a:p>
              <a:r>
                <a:rPr lang="en-CA" altLang="zh-CN" sz="1400">
                  <a:ea typeface="宋体" pitchFamily="2" charset="-122"/>
                </a:rPr>
                <a:t>Scheduling</a:t>
              </a:r>
            </a:p>
            <a:p>
              <a:r>
                <a:rPr lang="en-CA" altLang="zh-CN" sz="1400">
                  <a:ea typeface="宋体" pitchFamily="2" charset="-122"/>
                </a:rPr>
                <a:t>Class 2</a:t>
              </a:r>
            </a:p>
          </p:txBody>
        </p:sp>
        <p:sp>
          <p:nvSpPr>
            <p:cNvPr id="1830" name="Rectangle 806"/>
            <p:cNvSpPr>
              <a:spLocks noChangeArrowheads="1"/>
            </p:cNvSpPr>
            <p:nvPr/>
          </p:nvSpPr>
          <p:spPr bwMode="auto">
            <a:xfrm>
              <a:off x="2304" y="3648"/>
              <a:ext cx="672" cy="288"/>
            </a:xfrm>
            <a:prstGeom prst="rect">
              <a:avLst/>
            </a:prstGeom>
            <a:solidFill>
              <a:schemeClr val="bg1"/>
            </a:solidFill>
            <a:ln w="25400">
              <a:solidFill>
                <a:schemeClr val="tx1"/>
              </a:solidFill>
              <a:miter lim="800000"/>
              <a:headEnd/>
              <a:tailEnd/>
            </a:ln>
            <a:effectLst/>
          </p:spPr>
          <p:txBody>
            <a:bodyPr wrap="none" anchor="ctr"/>
            <a:lstStyle/>
            <a:p>
              <a:pPr algn="ctr"/>
              <a:endParaRPr lang="zh-CN" altLang="zh-CN"/>
            </a:p>
          </p:txBody>
        </p:sp>
        <p:sp>
          <p:nvSpPr>
            <p:cNvPr id="1831" name="Rectangle 807"/>
            <p:cNvSpPr>
              <a:spLocks noChangeArrowheads="1"/>
            </p:cNvSpPr>
            <p:nvPr/>
          </p:nvSpPr>
          <p:spPr bwMode="auto">
            <a:xfrm>
              <a:off x="2400" y="3696"/>
              <a:ext cx="192" cy="192"/>
            </a:xfrm>
            <a:prstGeom prst="rect">
              <a:avLst/>
            </a:prstGeom>
            <a:solidFill>
              <a:srgbClr val="C0C0C0"/>
            </a:solidFill>
            <a:ln w="38100">
              <a:solidFill>
                <a:schemeClr val="tx1"/>
              </a:solidFill>
              <a:miter lim="800000"/>
              <a:headEnd/>
              <a:tailEnd/>
            </a:ln>
            <a:effectLst/>
          </p:spPr>
          <p:txBody>
            <a:bodyPr wrap="none" anchor="ctr"/>
            <a:lstStyle/>
            <a:p>
              <a:endParaRPr lang="zh-CN" altLang="en-US"/>
            </a:p>
          </p:txBody>
        </p:sp>
        <p:sp>
          <p:nvSpPr>
            <p:cNvPr id="1832" name="Rectangle 808"/>
            <p:cNvSpPr>
              <a:spLocks noChangeArrowheads="1"/>
            </p:cNvSpPr>
            <p:nvPr/>
          </p:nvSpPr>
          <p:spPr bwMode="auto">
            <a:xfrm>
              <a:off x="2688" y="3696"/>
              <a:ext cx="192" cy="192"/>
            </a:xfrm>
            <a:prstGeom prst="rect">
              <a:avLst/>
            </a:prstGeom>
            <a:solidFill>
              <a:srgbClr val="C0C0C0"/>
            </a:solidFill>
            <a:ln w="38100">
              <a:solidFill>
                <a:schemeClr val="tx1"/>
              </a:solidFill>
              <a:miter lim="800000"/>
              <a:headEnd/>
              <a:tailEnd/>
            </a:ln>
            <a:effectLst/>
          </p:spPr>
          <p:txBody>
            <a:bodyPr wrap="none" anchor="ctr"/>
            <a:lstStyle/>
            <a:p>
              <a:endParaRPr lang="zh-CN" altLang="en-US"/>
            </a:p>
          </p:txBody>
        </p:sp>
        <p:sp>
          <p:nvSpPr>
            <p:cNvPr id="1833" name="Line 809"/>
            <p:cNvSpPr>
              <a:spLocks noChangeShapeType="1"/>
            </p:cNvSpPr>
            <p:nvPr/>
          </p:nvSpPr>
          <p:spPr bwMode="auto">
            <a:xfrm>
              <a:off x="2592" y="3792"/>
              <a:ext cx="96" cy="0"/>
            </a:xfrm>
            <a:prstGeom prst="line">
              <a:avLst/>
            </a:prstGeom>
            <a:noFill/>
            <a:ln w="9525">
              <a:solidFill>
                <a:schemeClr val="tx1"/>
              </a:solidFill>
              <a:miter lim="800000"/>
              <a:headEnd/>
              <a:tailEnd/>
            </a:ln>
            <a:effectLst/>
          </p:spPr>
          <p:txBody>
            <a:bodyPr wrap="none"/>
            <a:lstStyle/>
            <a:p>
              <a:endParaRPr lang="zh-CN" altLang="en-US"/>
            </a:p>
          </p:txBody>
        </p:sp>
      </p:grpSp>
      <p:cxnSp>
        <p:nvCxnSpPr>
          <p:cNvPr id="1834" name="AutoShape 810"/>
          <p:cNvCxnSpPr>
            <a:cxnSpLocks noChangeShapeType="1"/>
            <a:endCxn id="1832" idx="3"/>
          </p:cNvCxnSpPr>
          <p:nvPr/>
        </p:nvCxnSpPr>
        <p:spPr bwMode="auto">
          <a:xfrm rot="5400000">
            <a:off x="3819525" y="4886325"/>
            <a:ext cx="1905000" cy="361950"/>
          </a:xfrm>
          <a:prstGeom prst="curvedConnector2">
            <a:avLst/>
          </a:prstGeom>
          <a:noFill/>
          <a:ln w="19050">
            <a:solidFill>
              <a:schemeClr val="tx1"/>
            </a:solidFill>
            <a:miter lim="800000"/>
            <a:headEnd type="stealth" w="med" len="med"/>
            <a:tailEnd type="stealth" w="med" len="med"/>
          </a:ln>
          <a:effectLst/>
        </p:spPr>
      </p:cxnSp>
      <p:cxnSp>
        <p:nvCxnSpPr>
          <p:cNvPr id="1835" name="AutoShape 811"/>
          <p:cNvCxnSpPr>
            <a:cxnSpLocks noChangeShapeType="1"/>
            <a:stCxn id="1816" idx="1"/>
            <a:endCxn id="1721" idx="0"/>
          </p:cNvCxnSpPr>
          <p:nvPr/>
        </p:nvCxnSpPr>
        <p:spPr bwMode="auto">
          <a:xfrm rot="10800000" flipV="1">
            <a:off x="4419600" y="2322513"/>
            <a:ext cx="292100" cy="2611437"/>
          </a:xfrm>
          <a:prstGeom prst="curvedConnector2">
            <a:avLst/>
          </a:prstGeom>
          <a:noFill/>
          <a:ln w="19050">
            <a:solidFill>
              <a:schemeClr val="tx1"/>
            </a:solidFill>
            <a:miter lim="800000"/>
            <a:headEnd type="stealth" w="med" len="med"/>
            <a:tailEnd type="stealth" w="med" len="med"/>
          </a:ln>
          <a:effectLst/>
        </p:spPr>
      </p:cxnSp>
      <p:sp>
        <p:nvSpPr>
          <p:cNvPr id="1705" name="Line 681"/>
          <p:cNvSpPr>
            <a:spLocks noChangeShapeType="1"/>
          </p:cNvSpPr>
          <p:nvPr/>
        </p:nvSpPr>
        <p:spPr bwMode="auto">
          <a:xfrm flipV="1">
            <a:off x="990600" y="5029200"/>
            <a:ext cx="762000" cy="76200"/>
          </a:xfrm>
          <a:prstGeom prst="line">
            <a:avLst/>
          </a:prstGeom>
          <a:noFill/>
          <a:ln w="19050">
            <a:solidFill>
              <a:srgbClr val="000000"/>
            </a:solidFill>
            <a:prstDash val="sysDot"/>
            <a:round/>
            <a:headEnd/>
            <a:tailEnd/>
          </a:ln>
        </p:spPr>
        <p:txBody>
          <a:bodyPr/>
          <a:lstStyle/>
          <a:p>
            <a:endParaRPr lang="zh-CN" altLang="en-US"/>
          </a:p>
        </p:txBody>
      </p:sp>
      <p:sp>
        <p:nvSpPr>
          <p:cNvPr id="1703" name="Rectangle 679"/>
          <p:cNvSpPr>
            <a:spLocks noChangeArrowheads="1"/>
          </p:cNvSpPr>
          <p:nvPr/>
        </p:nvSpPr>
        <p:spPr bwMode="auto">
          <a:xfrm>
            <a:off x="1752600" y="4953000"/>
            <a:ext cx="304800" cy="304800"/>
          </a:xfrm>
          <a:prstGeom prst="rect">
            <a:avLst/>
          </a:prstGeom>
          <a:solidFill>
            <a:srgbClr val="C0C0C0"/>
          </a:solidFill>
          <a:ln w="38100">
            <a:solidFill>
              <a:schemeClr val="tx1"/>
            </a:solidFill>
            <a:miter lim="800000"/>
            <a:headEnd/>
            <a:tailEnd/>
          </a:ln>
          <a:effectLst/>
        </p:spPr>
        <p:txBody>
          <a:bodyPr wrap="none" anchor="ctr"/>
          <a:lstStyle/>
          <a:p>
            <a:endParaRPr lang="zh-CN" altLang="en-US"/>
          </a:p>
        </p:txBody>
      </p:sp>
      <p:sp>
        <p:nvSpPr>
          <p:cNvPr id="1712" name="Line 688"/>
          <p:cNvSpPr>
            <a:spLocks noChangeShapeType="1"/>
          </p:cNvSpPr>
          <p:nvPr/>
        </p:nvSpPr>
        <p:spPr bwMode="auto">
          <a:xfrm>
            <a:off x="1905000" y="4114800"/>
            <a:ext cx="0" cy="838200"/>
          </a:xfrm>
          <a:prstGeom prst="line">
            <a:avLst/>
          </a:prstGeom>
          <a:noFill/>
          <a:ln w="19050">
            <a:solidFill>
              <a:schemeClr val="tx1"/>
            </a:solidFill>
            <a:miter lim="800000"/>
            <a:headEnd type="stealth" w="med" len="med"/>
            <a:tailEnd type="stealth"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7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7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18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4" grpId="0" autoUpdateAnimBg="0"/>
      <p:bldP spid="1706" grpId="0" animBg="1"/>
      <p:bldP spid="1708" grpId="0" autoUpdateAnimBg="0"/>
      <p:bldP spid="1709" grpId="0" autoUpdateAnimBg="0"/>
      <p:bldP spid="1725" grpId="0" animBg="1"/>
      <p:bldP spid="1705" grpId="0" animBg="1"/>
      <p:bldP spid="1703" grpId="0" animBg="1"/>
      <p:bldP spid="17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CA" altLang="zh-CN" dirty="0">
                <a:ea typeface="宋体" pitchFamily="2" charset="-122"/>
              </a:rPr>
              <a:t>K42 </a:t>
            </a:r>
            <a:r>
              <a:rPr lang="en-CA" altLang="zh-CN" dirty="0" smtClean="0">
                <a:ea typeface="宋体" pitchFamily="2" charset="-122"/>
              </a:rPr>
              <a:t>OS Architecture</a:t>
            </a:r>
            <a:endParaRPr lang="en-CA" altLang="zh-CN" dirty="0">
              <a:ea typeface="宋体" pitchFamily="2" charset="-122"/>
            </a:endParaRPr>
          </a:p>
        </p:txBody>
      </p:sp>
      <p:sp>
        <p:nvSpPr>
          <p:cNvPr id="2051" name="Rectangle 3"/>
          <p:cNvSpPr>
            <a:spLocks noGrp="1" noChangeArrowheads="1"/>
          </p:cNvSpPr>
          <p:nvPr>
            <p:ph type="body" idx="1"/>
          </p:nvPr>
        </p:nvSpPr>
        <p:spPr>
          <a:xfrm>
            <a:off x="533400" y="1371600"/>
            <a:ext cx="8229600" cy="5257800"/>
          </a:xfrm>
        </p:spPr>
        <p:txBody>
          <a:bodyPr>
            <a:normAutofit lnSpcReduction="10000"/>
          </a:bodyPr>
          <a:lstStyle/>
          <a:p>
            <a:pPr>
              <a:lnSpc>
                <a:spcPct val="90000"/>
              </a:lnSpc>
            </a:pPr>
            <a:r>
              <a:rPr lang="en-CA" altLang="zh-CN" sz="2400">
                <a:ea typeface="宋体" pitchFamily="2" charset="-122"/>
              </a:rPr>
              <a:t>Scalability</a:t>
            </a:r>
          </a:p>
          <a:p>
            <a:pPr lvl="1">
              <a:lnSpc>
                <a:spcPct val="90000"/>
              </a:lnSpc>
            </a:pPr>
            <a:r>
              <a:rPr lang="en-CA" altLang="zh-CN" sz="2000">
                <a:ea typeface="宋体" pitchFamily="2" charset="-122"/>
              </a:rPr>
              <a:t>Shared Memory MPs</a:t>
            </a:r>
          </a:p>
          <a:p>
            <a:pPr lvl="1">
              <a:lnSpc>
                <a:spcPct val="90000"/>
              </a:lnSpc>
            </a:pPr>
            <a:r>
              <a:rPr lang="en-CA" altLang="zh-CN" sz="2000">
                <a:ea typeface="宋体" pitchFamily="2" charset="-122"/>
              </a:rPr>
              <a:t>NUMA Architecture</a:t>
            </a:r>
          </a:p>
          <a:p>
            <a:pPr lvl="1">
              <a:lnSpc>
                <a:spcPct val="90000"/>
              </a:lnSpc>
            </a:pPr>
            <a:r>
              <a:rPr lang="en-CA" altLang="zh-CN" sz="2000">
                <a:ea typeface="宋体" pitchFamily="2" charset="-122"/>
              </a:rPr>
              <a:t>64-bit OS</a:t>
            </a:r>
          </a:p>
          <a:p>
            <a:pPr>
              <a:lnSpc>
                <a:spcPct val="90000"/>
              </a:lnSpc>
            </a:pPr>
            <a:r>
              <a:rPr lang="en-CA" altLang="zh-CN" sz="2400">
                <a:ea typeface="宋体" pitchFamily="2" charset="-122"/>
              </a:rPr>
              <a:t>Object-Oriented</a:t>
            </a:r>
          </a:p>
          <a:p>
            <a:pPr lvl="1">
              <a:lnSpc>
                <a:spcPct val="90000"/>
              </a:lnSpc>
            </a:pPr>
            <a:r>
              <a:rPr lang="en-CA" altLang="zh-CN" sz="2000">
                <a:ea typeface="宋体" pitchFamily="2" charset="-122"/>
              </a:rPr>
              <a:t>Modularity</a:t>
            </a:r>
          </a:p>
          <a:p>
            <a:pPr lvl="1">
              <a:lnSpc>
                <a:spcPct val="90000"/>
              </a:lnSpc>
            </a:pPr>
            <a:r>
              <a:rPr lang="en-CA" altLang="zh-CN" sz="2000">
                <a:ea typeface="宋体" pitchFamily="2" charset="-122"/>
              </a:rPr>
              <a:t>Customizability</a:t>
            </a:r>
          </a:p>
          <a:p>
            <a:pPr lvl="1">
              <a:lnSpc>
                <a:spcPct val="90000"/>
              </a:lnSpc>
            </a:pPr>
            <a:r>
              <a:rPr lang="en-CA" altLang="zh-CN" sz="2000">
                <a:ea typeface="宋体" pitchFamily="2" charset="-122"/>
              </a:rPr>
              <a:t>Uniformity</a:t>
            </a:r>
          </a:p>
          <a:p>
            <a:pPr lvl="1">
              <a:lnSpc>
                <a:spcPct val="90000"/>
              </a:lnSpc>
            </a:pPr>
            <a:r>
              <a:rPr lang="en-CA" altLang="zh-CN" sz="2000">
                <a:ea typeface="宋体" pitchFamily="2" charset="-122"/>
              </a:rPr>
              <a:t>Scalability</a:t>
            </a:r>
          </a:p>
          <a:p>
            <a:pPr>
              <a:lnSpc>
                <a:spcPct val="90000"/>
              </a:lnSpc>
            </a:pPr>
            <a:r>
              <a:rPr lang="en-CA" altLang="zh-CN" sz="2400">
                <a:ea typeface="宋体" pitchFamily="2" charset="-122"/>
              </a:rPr>
              <a:t>Micro-kernel based</a:t>
            </a:r>
          </a:p>
          <a:p>
            <a:pPr lvl="1">
              <a:lnSpc>
                <a:spcPct val="90000"/>
              </a:lnSpc>
            </a:pPr>
            <a:r>
              <a:rPr lang="en-CA" altLang="zh-CN" sz="2000">
                <a:ea typeface="宋体" pitchFamily="2" charset="-122"/>
              </a:rPr>
              <a:t>Customizability</a:t>
            </a:r>
          </a:p>
          <a:p>
            <a:pPr lvl="1">
              <a:lnSpc>
                <a:spcPct val="90000"/>
              </a:lnSpc>
            </a:pPr>
            <a:r>
              <a:rPr lang="en-CA" altLang="zh-CN" sz="2000">
                <a:ea typeface="宋体" pitchFamily="2" charset="-122"/>
              </a:rPr>
              <a:t>Performance</a:t>
            </a:r>
          </a:p>
          <a:p>
            <a:pPr>
              <a:lnSpc>
                <a:spcPct val="90000"/>
              </a:lnSpc>
            </a:pPr>
            <a:r>
              <a:rPr lang="en-CA" altLang="zh-CN" sz="2400">
                <a:ea typeface="宋体" pitchFamily="2" charset="-122"/>
              </a:rPr>
              <a:t>Linux Compatibility</a:t>
            </a:r>
          </a:p>
          <a:p>
            <a:pPr lvl="1">
              <a:lnSpc>
                <a:spcPct val="90000"/>
              </a:lnSpc>
            </a:pPr>
            <a:r>
              <a:rPr lang="en-CA" altLang="zh-CN" sz="2000">
                <a:ea typeface="宋体" pitchFamily="2" charset="-122"/>
              </a:rPr>
              <a:t>API Compatible</a:t>
            </a:r>
          </a:p>
          <a:p>
            <a:pPr lvl="1">
              <a:lnSpc>
                <a:spcPct val="90000"/>
              </a:lnSpc>
            </a:pPr>
            <a:r>
              <a:rPr lang="en-CA" altLang="zh-CN" sz="2000">
                <a:ea typeface="宋体" pitchFamily="2" charset="-122"/>
              </a:rPr>
              <a:t>Binary Compatible</a:t>
            </a:r>
          </a:p>
        </p:txBody>
      </p:sp>
      <p:pic>
        <p:nvPicPr>
          <p:cNvPr id="43" name="Picture 2"/>
          <p:cNvPicPr>
            <a:picLocks noChangeAspect="1" noChangeArrowheads="1"/>
          </p:cNvPicPr>
          <p:nvPr/>
        </p:nvPicPr>
        <p:blipFill>
          <a:blip r:embed="rId2"/>
          <a:srcRect/>
          <a:stretch>
            <a:fillRect/>
          </a:stretch>
        </p:blipFill>
        <p:spPr bwMode="auto">
          <a:xfrm>
            <a:off x="3640436" y="1465243"/>
            <a:ext cx="5119937" cy="4968608"/>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K42 Autonomic Capabilities</a:t>
            </a:r>
            <a:endParaRPr lang="zh-CN" altLang="en-US" dirty="0"/>
          </a:p>
        </p:txBody>
      </p:sp>
      <p:sp>
        <p:nvSpPr>
          <p:cNvPr id="3" name="内容占位符 2"/>
          <p:cNvSpPr>
            <a:spLocks noGrp="1"/>
          </p:cNvSpPr>
          <p:nvPr>
            <p:ph idx="1"/>
          </p:nvPr>
        </p:nvSpPr>
        <p:spPr/>
        <p:txBody>
          <a:bodyPr>
            <a:normAutofit/>
          </a:bodyPr>
          <a:lstStyle/>
          <a:p>
            <a:r>
              <a:rPr lang="en-US" altLang="zh-CN" dirty="0" smtClean="0"/>
              <a:t>OO design allows the support of online reconfiguration and dynamic update through </a:t>
            </a:r>
            <a:r>
              <a:rPr lang="en-US" altLang="zh-CN" i="1" dirty="0" smtClean="0"/>
              <a:t>hot-swap</a:t>
            </a:r>
          </a:p>
          <a:p>
            <a:pPr lvl="1"/>
            <a:r>
              <a:rPr lang="en-US" altLang="zh-CN" dirty="0" smtClean="0"/>
              <a:t>monitoring code, diagnostic code and implementations can be dynamically inserted and removed in functioning systems</a:t>
            </a:r>
          </a:p>
          <a:p>
            <a:pPr lvl="1"/>
            <a:r>
              <a:rPr lang="en-US" altLang="zh-CN" dirty="0" smtClean="0"/>
              <a:t>e.g., caches and memory management policies can be changed at runtime, taking into consideration the current data access patterns in order to always use the best performing policy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5/30/2012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页脚占位符 3"/>
          <p:cNvSpPr>
            <a:spLocks noGrp="1"/>
          </p:cNvSpPr>
          <p:nvPr>
            <p:ph type="ftr" sz="quarter" idx="10"/>
          </p:nvPr>
        </p:nvSpPr>
        <p:spPr>
          <a:noFill/>
        </p:spPr>
        <p:txBody>
          <a:bodyPr/>
          <a:lstStyle/>
          <a:p>
            <a:r>
              <a:rPr lang="en-US" altLang="zh-CN"/>
              <a:t>Tessellation OS</a:t>
            </a:r>
          </a:p>
        </p:txBody>
      </p:sp>
      <p:sp>
        <p:nvSpPr>
          <p:cNvPr id="11267" name="灯片编号占位符 4"/>
          <p:cNvSpPr>
            <a:spLocks noGrp="1"/>
          </p:cNvSpPr>
          <p:nvPr>
            <p:ph type="sldNum" sz="quarter" idx="11"/>
          </p:nvPr>
        </p:nvSpPr>
        <p:spPr>
          <a:noFill/>
        </p:spPr>
        <p:txBody>
          <a:bodyPr/>
          <a:lstStyle/>
          <a:p>
            <a:r>
              <a:rPr lang="en-US" altLang="zh-CN"/>
              <a:t>Tessellation: </a:t>
            </a:r>
            <a:fld id="{29EAA25B-689B-429D-A50F-CA62C898ACAB}" type="slidenum">
              <a:rPr lang="en-US" altLang="zh-CN"/>
              <a:pPr/>
              <a:t>9</a:t>
            </a:fld>
            <a:endParaRPr lang="en-US" altLang="zh-CN"/>
          </a:p>
        </p:txBody>
      </p:sp>
      <p:sp>
        <p:nvSpPr>
          <p:cNvPr id="11268" name="日期占位符 5"/>
          <p:cNvSpPr>
            <a:spLocks noGrp="1"/>
          </p:cNvSpPr>
          <p:nvPr>
            <p:ph type="dt" sz="quarter" idx="12"/>
          </p:nvPr>
        </p:nvSpPr>
        <p:spPr>
          <a:noFill/>
        </p:spPr>
        <p:txBody>
          <a:bodyPr/>
          <a:lstStyle/>
          <a:p>
            <a:r>
              <a:rPr lang="en-US" altLang="zh-CN"/>
              <a:t>November 12th, 2009</a:t>
            </a:r>
          </a:p>
        </p:txBody>
      </p:sp>
      <p:sp>
        <p:nvSpPr>
          <p:cNvPr id="11269" name="Rectangle 2"/>
          <p:cNvSpPr>
            <a:spLocks noGrp="1" noChangeArrowheads="1"/>
          </p:cNvSpPr>
          <p:nvPr>
            <p:ph type="title"/>
          </p:nvPr>
        </p:nvSpPr>
        <p:spPr/>
        <p:txBody>
          <a:bodyPr/>
          <a:lstStyle/>
          <a:p>
            <a:r>
              <a:rPr lang="en-US" altLang="zh-CN" dirty="0" smtClean="0">
                <a:ea typeface="ＭＳ Ｐゴシック" pitchFamily="34" charset="-128"/>
              </a:rPr>
              <a:t>Tessellation OS Outline</a:t>
            </a:r>
          </a:p>
        </p:txBody>
      </p:sp>
      <p:sp>
        <p:nvSpPr>
          <p:cNvPr id="11270" name="Rectangle 3"/>
          <p:cNvSpPr>
            <a:spLocks noGrp="1" noChangeArrowheads="1"/>
          </p:cNvSpPr>
          <p:nvPr>
            <p:ph type="body" idx="1"/>
          </p:nvPr>
        </p:nvSpPr>
        <p:spPr>
          <a:xfrm>
            <a:off x="215900" y="1047750"/>
            <a:ext cx="8712200" cy="5470525"/>
          </a:xfrm>
        </p:spPr>
        <p:txBody>
          <a:bodyPr/>
          <a:lstStyle/>
          <a:p>
            <a:pPr>
              <a:lnSpc>
                <a:spcPct val="90000"/>
              </a:lnSpc>
            </a:pPr>
            <a:r>
              <a:rPr lang="en-US" altLang="zh-CN" sz="2400" dirty="0" smtClean="0">
                <a:ea typeface="ＭＳ Ｐゴシック" pitchFamily="34" charset="-128"/>
              </a:rPr>
              <a:t>Space-Time Partitioning</a:t>
            </a:r>
          </a:p>
          <a:p>
            <a:pPr lvl="1">
              <a:lnSpc>
                <a:spcPct val="90000"/>
              </a:lnSpc>
            </a:pPr>
            <a:r>
              <a:rPr lang="en-US" altLang="zh-CN" sz="2000" dirty="0" err="1" smtClean="0">
                <a:ea typeface="ＭＳ Ｐゴシック" pitchFamily="34" charset="-128"/>
              </a:rPr>
              <a:t>RAPPidS</a:t>
            </a:r>
            <a:r>
              <a:rPr lang="en-US" altLang="zh-CN" sz="2000" dirty="0" smtClean="0">
                <a:ea typeface="ＭＳ Ｐゴシック" pitchFamily="34" charset="-128"/>
              </a:rPr>
              <a:t> goals </a:t>
            </a:r>
          </a:p>
          <a:p>
            <a:pPr lvl="1">
              <a:lnSpc>
                <a:spcPct val="90000"/>
              </a:lnSpc>
            </a:pPr>
            <a:r>
              <a:rPr lang="en-US" altLang="zh-CN" sz="2000" dirty="0" smtClean="0">
                <a:ea typeface="ＭＳ Ｐゴシック" pitchFamily="34" charset="-128"/>
              </a:rPr>
              <a:t>Partitions, </a:t>
            </a:r>
            <a:r>
              <a:rPr lang="en-US" altLang="zh-CN" sz="2000" dirty="0" err="1" smtClean="0">
                <a:ea typeface="ＭＳ Ｐゴシック" pitchFamily="34" charset="-128"/>
              </a:rPr>
              <a:t>QoS</a:t>
            </a:r>
            <a:r>
              <a:rPr lang="en-US" altLang="zh-CN" sz="2000" dirty="0" smtClean="0">
                <a:ea typeface="ＭＳ Ｐゴシック" pitchFamily="34" charset="-128"/>
              </a:rPr>
              <a:t>, and Two-Level Scheduling</a:t>
            </a:r>
          </a:p>
          <a:p>
            <a:pPr>
              <a:lnSpc>
                <a:spcPct val="90000"/>
              </a:lnSpc>
            </a:pPr>
            <a:r>
              <a:rPr lang="en-US" altLang="zh-CN" sz="2400" dirty="0" smtClean="0">
                <a:ea typeface="ＭＳ Ｐゴシック" pitchFamily="34" charset="-128"/>
              </a:rPr>
              <a:t>The Cell Model</a:t>
            </a:r>
          </a:p>
          <a:p>
            <a:pPr lvl="1">
              <a:lnSpc>
                <a:spcPct val="90000"/>
              </a:lnSpc>
            </a:pPr>
            <a:r>
              <a:rPr lang="en-US" altLang="zh-CN" sz="2000" dirty="0" smtClean="0">
                <a:ea typeface="ＭＳ Ｐゴシック" pitchFamily="34" charset="-128"/>
              </a:rPr>
              <a:t>Space-Time Resource Graph</a:t>
            </a:r>
          </a:p>
          <a:p>
            <a:pPr lvl="1">
              <a:lnSpc>
                <a:spcPct val="90000"/>
              </a:lnSpc>
            </a:pPr>
            <a:r>
              <a:rPr lang="en-US" altLang="zh-CN" sz="2000" dirty="0" smtClean="0">
                <a:ea typeface="ＭＳ Ｐゴシック" pitchFamily="34" charset="-128"/>
              </a:rPr>
              <a:t>User-Level Scheduling Support (Lithe)</a:t>
            </a:r>
          </a:p>
          <a:p>
            <a:pPr>
              <a:lnSpc>
                <a:spcPct val="90000"/>
              </a:lnSpc>
            </a:pPr>
            <a:r>
              <a:rPr lang="en-US" altLang="zh-CN" sz="2400" dirty="0" smtClean="0">
                <a:ea typeface="ＭＳ Ｐゴシック" pitchFamily="34" charset="-128"/>
              </a:rPr>
              <a:t>Tessellation implementation</a:t>
            </a:r>
          </a:p>
          <a:p>
            <a:pPr lvl="1">
              <a:lnSpc>
                <a:spcPct val="90000"/>
              </a:lnSpc>
            </a:pPr>
            <a:r>
              <a:rPr lang="en-US" altLang="zh-CN" sz="2000" dirty="0" smtClean="0">
                <a:ea typeface="ＭＳ Ｐゴシック" pitchFamily="34" charset="-128"/>
              </a:rPr>
              <a:t>Hardware Support</a:t>
            </a:r>
          </a:p>
          <a:p>
            <a:pPr lvl="1">
              <a:lnSpc>
                <a:spcPct val="90000"/>
              </a:lnSpc>
            </a:pPr>
            <a:r>
              <a:rPr lang="en-US" altLang="zh-CN" sz="2000" dirty="0" smtClean="0">
                <a:ea typeface="ＭＳ Ｐゴシック" pitchFamily="34" charset="-128"/>
              </a:rPr>
              <a:t>Tessellation Software Stack</a:t>
            </a:r>
          </a:p>
          <a:p>
            <a:pPr lvl="1">
              <a:lnSpc>
                <a:spcPct val="90000"/>
              </a:lnSpc>
            </a:pPr>
            <a:r>
              <a:rPr lang="en-US" altLang="zh-CN" sz="2000" dirty="0" smtClean="0">
                <a:ea typeface="ＭＳ Ｐゴシック" pitchFamily="34" charset="-128"/>
              </a:rPr>
              <a:t>Status</a:t>
            </a:r>
          </a:p>
        </p:txBody>
      </p:sp>
      <p:pic>
        <p:nvPicPr>
          <p:cNvPr id="18434" name="Picture 2"/>
          <p:cNvPicPr>
            <a:picLocks noChangeAspect="1" noChangeArrowheads="1"/>
          </p:cNvPicPr>
          <p:nvPr/>
        </p:nvPicPr>
        <p:blipFill>
          <a:blip r:embed="rId2"/>
          <a:srcRect/>
          <a:stretch>
            <a:fillRect/>
          </a:stretch>
        </p:blipFill>
        <p:spPr bwMode="auto">
          <a:xfrm>
            <a:off x="4400034" y="3607335"/>
            <a:ext cx="4402443" cy="28815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Template2</Template>
  <TotalTime>667</TotalTime>
  <Words>7062</Words>
  <Application>Microsoft Office PowerPoint</Application>
  <PresentationFormat>全屏显示(4:3)</PresentationFormat>
  <Paragraphs>1373</Paragraphs>
  <Slides>88</Slides>
  <Notes>24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91" baseType="lpstr">
      <vt:lpstr>Template2</vt:lpstr>
      <vt:lpstr>Chart</vt:lpstr>
      <vt:lpstr>Image</vt:lpstr>
      <vt:lpstr>Multicore OS</vt:lpstr>
      <vt:lpstr>Uniprocessor Performance (SPECint)</vt:lpstr>
      <vt:lpstr>ManyCore Chips: The future is here</vt:lpstr>
      <vt:lpstr>The AMD 4-Socket, 16-Core Processor</vt:lpstr>
      <vt:lpstr>Intel 8-Socket, 32-Core Opteron Processor</vt:lpstr>
      <vt:lpstr>Older MicroKernel OSes</vt:lpstr>
      <vt:lpstr>Comeback of Micro-Kernels</vt:lpstr>
      <vt:lpstr>Tessellation OS (UC Berkeley)</vt:lpstr>
      <vt:lpstr>Tessellation OS Outline</vt:lpstr>
      <vt:lpstr>The Problem with Current OSs</vt:lpstr>
      <vt:lpstr>Spatial Partitioning</vt:lpstr>
      <vt:lpstr>Defining the Partitioned Environment</vt:lpstr>
      <vt:lpstr>Inter-Cell Communication</vt:lpstr>
      <vt:lpstr>Resource Composition</vt:lpstr>
      <vt:lpstr>Cell ABI</vt:lpstr>
      <vt:lpstr>Cell ABI (Con’t)</vt:lpstr>
      <vt:lpstr>Two Level Scheduling</vt:lpstr>
      <vt:lpstr>Two-Level Scheduling (Cont’)</vt:lpstr>
      <vt:lpstr>Space-Time Partitioning</vt:lpstr>
      <vt:lpstr>Tessellation Architecture</vt:lpstr>
      <vt:lpstr>幻灯片 21</vt:lpstr>
      <vt:lpstr>Tessellation: The Exploded OS</vt:lpstr>
      <vt:lpstr>Tessellation in Server Environment</vt:lpstr>
      <vt:lpstr>Space-Time Resource Graph</vt:lpstr>
      <vt:lpstr>Implementing the Space-Time Graph</vt:lpstr>
      <vt:lpstr>Resource Allocation Architecture</vt:lpstr>
      <vt:lpstr>Guaranteed Resources</vt:lpstr>
      <vt:lpstr>Modeling and Adaptation Policies</vt:lpstr>
      <vt:lpstr>Policies “User” might want to express</vt:lpstr>
      <vt:lpstr>What happens in a Cell Stays in a Cell</vt:lpstr>
      <vt:lpstr>Scheduling inside a cell</vt:lpstr>
      <vt:lpstr>Discussion</vt:lpstr>
      <vt:lpstr>What would we like from the Hardware?</vt:lpstr>
      <vt:lpstr>RAMP Gold:  FAST Emulation of new Hardware</vt:lpstr>
      <vt:lpstr>GUI Service Example</vt:lpstr>
      <vt:lpstr>GuiServ Details</vt:lpstr>
      <vt:lpstr>Conclusion</vt:lpstr>
      <vt:lpstr>Multikernel/BarrelFish (ETHZ, Microsoft)</vt:lpstr>
      <vt:lpstr>Multikernel Design Philosophy</vt:lpstr>
      <vt:lpstr>Explicit Inter-Core Communication</vt:lpstr>
      <vt:lpstr>Conventional Shared Memory</vt:lpstr>
      <vt:lpstr>Message Passing</vt:lpstr>
      <vt:lpstr>Shared Memory vs. Msg Passing (4x4 core AMD Processor)</vt:lpstr>
      <vt:lpstr>Replicated State</vt:lpstr>
      <vt:lpstr>Replication vs. Sharing as Default</vt:lpstr>
      <vt:lpstr>Multikernel Architecture</vt:lpstr>
      <vt:lpstr>Barrelfish: an Implementation of Multikernel</vt:lpstr>
      <vt:lpstr>URPC</vt:lpstr>
      <vt:lpstr>Multikernel Conclusions</vt:lpstr>
      <vt:lpstr>Corey OS (MIT)</vt:lpstr>
      <vt:lpstr>Goal of Corey</vt:lpstr>
      <vt:lpstr>Current practice for scaling the OS</vt:lpstr>
      <vt:lpstr>Corey’s Solution</vt:lpstr>
      <vt:lpstr>New OS Interfaces</vt:lpstr>
      <vt:lpstr>Corey Architecture</vt:lpstr>
      <vt:lpstr>OS Kernel Object Sharing</vt:lpstr>
      <vt:lpstr>Expected vs. Actual Performance</vt:lpstr>
      <vt:lpstr>FD Table is Global Shared Resource</vt:lpstr>
      <vt:lpstr>Problem</vt:lpstr>
      <vt:lpstr>Solution: Shares</vt:lpstr>
      <vt:lpstr>Linux Shares Example</vt:lpstr>
      <vt:lpstr>Linux Shares Has Ideal Performance</vt:lpstr>
      <vt:lpstr>Benefits of Shares</vt:lpstr>
      <vt:lpstr>Two Options for MP Shared-Memory</vt:lpstr>
      <vt:lpstr>Problem</vt:lpstr>
      <vt:lpstr>Address Ranges</vt:lpstr>
      <vt:lpstr>Benefits of Address Ranges</vt:lpstr>
      <vt:lpstr>Kernel Cores</vt:lpstr>
      <vt:lpstr>Corey vs. Multi-Kernel</vt:lpstr>
      <vt:lpstr>Corey OS Summary</vt:lpstr>
      <vt:lpstr>Helios (Microsoft)</vt:lpstr>
      <vt:lpstr>Helios</vt:lpstr>
      <vt:lpstr>Sat Kernels &amp; RPC</vt:lpstr>
      <vt:lpstr>Where Should a Process Execute?</vt:lpstr>
      <vt:lpstr>Affinity Expressed in Manifests</vt:lpstr>
      <vt:lpstr>Platform Affinity</vt:lpstr>
      <vt:lpstr>Comm Affinity (Positive)</vt:lpstr>
      <vt:lpstr>Negative Affinity</vt:lpstr>
      <vt:lpstr>Self-Reference Affinity</vt:lpstr>
      <vt:lpstr>Turning Policies into Actions</vt:lpstr>
      <vt:lpstr>Encapsulating Many Architectures</vt:lpstr>
      <vt:lpstr>Implementation</vt:lpstr>
      <vt:lpstr>Evaluation Platform</vt:lpstr>
      <vt:lpstr>Helios Summary</vt:lpstr>
      <vt:lpstr>K42 OS</vt:lpstr>
      <vt:lpstr>K42 Scheduling</vt:lpstr>
      <vt:lpstr>K42 OS Architecture</vt:lpstr>
      <vt:lpstr>K42 Autonomic Capabilities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89</cp:revision>
  <cp:lastPrinted>2011-02-23T00:18:43Z</cp:lastPrinted>
  <dcterms:created xsi:type="dcterms:W3CDTF">2012-02-18T08:42:39Z</dcterms:created>
  <dcterms:modified xsi:type="dcterms:W3CDTF">2012-05-30T08:32:46Z</dcterms:modified>
</cp:coreProperties>
</file>