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3" r:id="rId1"/>
    <p:sldMasterId id="2147483877" r:id="rId2"/>
    <p:sldMasterId id="2147483890" r:id="rId3"/>
  </p:sldMasterIdLst>
  <p:notesMasterIdLst>
    <p:notesMasterId r:id="rId89"/>
  </p:notesMasterIdLst>
  <p:handoutMasterIdLst>
    <p:handoutMasterId r:id="rId90"/>
  </p:handoutMasterIdLst>
  <p:sldIdLst>
    <p:sldId id="365" r:id="rId4"/>
    <p:sldId id="259" r:id="rId5"/>
    <p:sldId id="260" r:id="rId6"/>
    <p:sldId id="261" r:id="rId7"/>
    <p:sldId id="263" r:id="rId8"/>
    <p:sldId id="265" r:id="rId9"/>
    <p:sldId id="264" r:id="rId10"/>
    <p:sldId id="371" r:id="rId11"/>
    <p:sldId id="266" r:id="rId12"/>
    <p:sldId id="273" r:id="rId13"/>
    <p:sldId id="267" r:id="rId14"/>
    <p:sldId id="268" r:id="rId15"/>
    <p:sldId id="377" r:id="rId16"/>
    <p:sldId id="269" r:id="rId17"/>
    <p:sldId id="270" r:id="rId18"/>
    <p:sldId id="272" r:id="rId19"/>
    <p:sldId id="271" r:id="rId20"/>
    <p:sldId id="278" r:id="rId21"/>
    <p:sldId id="279" r:id="rId22"/>
    <p:sldId id="282" r:id="rId23"/>
    <p:sldId id="283" r:id="rId24"/>
    <p:sldId id="284" r:id="rId25"/>
    <p:sldId id="373" r:id="rId26"/>
    <p:sldId id="372" r:id="rId27"/>
    <p:sldId id="297" r:id="rId28"/>
    <p:sldId id="356" r:id="rId29"/>
    <p:sldId id="286" r:id="rId30"/>
    <p:sldId id="289" r:id="rId31"/>
    <p:sldId id="290" r:id="rId32"/>
    <p:sldId id="291" r:id="rId33"/>
    <p:sldId id="293" r:id="rId34"/>
    <p:sldId id="378" r:id="rId35"/>
    <p:sldId id="294" r:id="rId36"/>
    <p:sldId id="295" r:id="rId37"/>
    <p:sldId id="300" r:id="rId38"/>
    <p:sldId id="388" r:id="rId39"/>
    <p:sldId id="301" r:id="rId40"/>
    <p:sldId id="302" r:id="rId41"/>
    <p:sldId id="304" r:id="rId42"/>
    <p:sldId id="305" r:id="rId43"/>
    <p:sldId id="306" r:id="rId44"/>
    <p:sldId id="307" r:id="rId45"/>
    <p:sldId id="308" r:id="rId46"/>
    <p:sldId id="311" r:id="rId47"/>
    <p:sldId id="315" r:id="rId48"/>
    <p:sldId id="376" r:id="rId49"/>
    <p:sldId id="316" r:id="rId50"/>
    <p:sldId id="370" r:id="rId51"/>
    <p:sldId id="317" r:id="rId52"/>
    <p:sldId id="374" r:id="rId53"/>
    <p:sldId id="375" r:id="rId54"/>
    <p:sldId id="318" r:id="rId55"/>
    <p:sldId id="353" r:id="rId56"/>
    <p:sldId id="319" r:id="rId57"/>
    <p:sldId id="320" r:id="rId58"/>
    <p:sldId id="321" r:id="rId59"/>
    <p:sldId id="354" r:id="rId60"/>
    <p:sldId id="322" r:id="rId61"/>
    <p:sldId id="355" r:id="rId62"/>
    <p:sldId id="323" r:id="rId63"/>
    <p:sldId id="324" r:id="rId64"/>
    <p:sldId id="387" r:id="rId65"/>
    <p:sldId id="327" r:id="rId66"/>
    <p:sldId id="328" r:id="rId67"/>
    <p:sldId id="329" r:id="rId68"/>
    <p:sldId id="330" r:id="rId69"/>
    <p:sldId id="331" r:id="rId70"/>
    <p:sldId id="333" r:id="rId71"/>
    <p:sldId id="334" r:id="rId72"/>
    <p:sldId id="335" r:id="rId73"/>
    <p:sldId id="336" r:id="rId74"/>
    <p:sldId id="337" r:id="rId75"/>
    <p:sldId id="360" r:id="rId76"/>
    <p:sldId id="357" r:id="rId77"/>
    <p:sldId id="358" r:id="rId78"/>
    <p:sldId id="364" r:id="rId79"/>
    <p:sldId id="366" r:id="rId80"/>
    <p:sldId id="367" r:id="rId81"/>
    <p:sldId id="380" r:id="rId82"/>
    <p:sldId id="381" r:id="rId83"/>
    <p:sldId id="384" r:id="rId84"/>
    <p:sldId id="382" r:id="rId85"/>
    <p:sldId id="383" r:id="rId86"/>
    <p:sldId id="385" r:id="rId87"/>
    <p:sldId id="386" r:id="rId88"/>
  </p:sldIdLst>
  <p:sldSz cx="9144000" cy="6858000" type="screen4x3"/>
  <p:notesSz cx="7315200" cy="9601200"/>
  <p:defaultTex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5C0"/>
    <a:srgbClr val="E2F6CE"/>
    <a:srgbClr val="DEF5C8"/>
    <a:srgbClr val="BABABA"/>
    <a:srgbClr val="D7EDBD"/>
    <a:srgbClr val="D2EAB4"/>
    <a:srgbClr val="D3F2B4"/>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9" autoAdjust="0"/>
    <p:restoredTop sz="75820" autoAdjust="0"/>
  </p:normalViewPr>
  <p:slideViewPr>
    <p:cSldViewPr snapToGrid="0">
      <p:cViewPr>
        <p:scale>
          <a:sx n="75" d="100"/>
          <a:sy n="75" d="100"/>
        </p:scale>
        <p:origin x="-744" y="-252"/>
      </p:cViewPr>
      <p:guideLst>
        <p:guide orient="horz" pos="2160"/>
        <p:guide pos="30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202"/>
    </p:cViewPr>
  </p:sorterViewPr>
  <p:notesViewPr>
    <p:cSldViewPr snapToGrid="0">
      <p:cViewPr varScale="1">
        <p:scale>
          <a:sx n="55" d="100"/>
          <a:sy n="55" d="100"/>
        </p:scale>
        <p:origin x="-2568"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8205128205128"/>
          <c:y val="7.1264367816092022E-2"/>
          <c:w val="0.66300366300366465"/>
          <c:h val="0.66896551724138686"/>
        </c:manualLayout>
      </c:layout>
      <c:lineChart>
        <c:grouping val="standard"/>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1.7000000000000066</c:v>
                </c:pt>
                <c:pt idx="2">
                  <c:v>1.55</c:v>
                </c:pt>
                <c:pt idx="3">
                  <c:v>1.4</c:v>
                </c:pt>
                <c:pt idx="4">
                  <c:v>1.4</c:v>
                </c:pt>
              </c:numCache>
            </c:numRef>
          </c:val>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er>
        <c:marker val="1"/>
        <c:axId val="122826752"/>
        <c:axId val="122829056"/>
      </c:lineChart>
      <c:catAx>
        <c:axId val="122826752"/>
        <c:scaling>
          <c:orientation val="minMax"/>
        </c:scaling>
        <c:axPos val="b"/>
        <c:title>
          <c:tx>
            <c:rich>
              <a:bodyPr/>
              <a:lstStyle/>
              <a:p>
                <a:pPr>
                  <a:defRPr sz="1800" b="1" i="0" u="none" strike="noStrike" baseline="0">
                    <a:solidFill>
                      <a:schemeClr val="tx1"/>
                    </a:solidFill>
                    <a:latin typeface="Arial"/>
                    <a:ea typeface="Arial"/>
                    <a:cs typeface="Arial"/>
                  </a:defRPr>
                </a:pPr>
                <a:r>
                  <a:rPr lang="en-US"/>
                  <a:t>Block size (bytes)</a:t>
                </a:r>
              </a:p>
            </c:rich>
          </c:tx>
          <c:layout>
            <c:manualLayout>
              <c:xMode val="edge"/>
              <c:yMode val="edge"/>
              <c:x val="0.33089133089133099"/>
              <c:y val="0.87586206896551699"/>
            </c:manualLayout>
          </c:layout>
          <c:spPr>
            <a:noFill/>
            <a:ln w="25400">
              <a:noFill/>
            </a:ln>
          </c:spPr>
        </c:title>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9056"/>
        <c:crosses val="autoZero"/>
        <c:auto val="1"/>
        <c:lblAlgn val="ctr"/>
        <c:lblOffset val="100"/>
        <c:tickLblSkip val="1"/>
        <c:tickMarkSkip val="1"/>
      </c:catAx>
      <c:valAx>
        <c:axId val="122829056"/>
        <c:scaling>
          <c:orientation val="minMax"/>
        </c:scaling>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21E-2"/>
              <c:y val="0.23218390804597697"/>
            </c:manualLayout>
          </c:layout>
          <c:spPr>
            <a:noFill/>
            <a:ln w="25400">
              <a:noFill/>
            </a:ln>
          </c:spPr>
        </c:title>
        <c:numFmt formatCode="General" sourceLinked="1"/>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6752"/>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142"/>
          <c:w val="0.16117216117216271"/>
          <c:h val="0.32413793103448585"/>
        </c:manualLayout>
      </c:layout>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zh-CN" altLang="zh-CN"/>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zh-CN" altLang="zh-CN"/>
          </a:p>
        </p:txBody>
      </p:sp>
      <p:sp>
        <p:nvSpPr>
          <p:cNvPr id="1208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33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34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D8AF720-472F-4B50-80B7-CC002CB185F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solidFill>
            <a:srgbClr val="FFFFFF"/>
          </a:solidFill>
          <a:ln>
            <a:solidFill>
              <a:srgbClr val="000000"/>
            </a:solidFill>
          </a:ln>
        </p:spPr>
      </p:sp>
      <p:sp>
        <p:nvSpPr>
          <p:cNvPr id="2457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body" idx="1"/>
          </p:nvPr>
        </p:nvSpPr>
        <p:spPr>
          <a:xfrm>
            <a:off x="974726" y="4562475"/>
            <a:ext cx="5365750" cy="4319588"/>
          </a:xfrm>
          <a:ln>
            <a:noFill/>
          </a:ln>
        </p:spPr>
        <p:txBody>
          <a:bodyPr lIns="98215" tIns="48246" rIns="98215" bIns="48246"/>
          <a:lstStyle/>
          <a:p>
            <a:endParaRPr lang="en-US"/>
          </a:p>
        </p:txBody>
      </p:sp>
      <p:sp>
        <p:nvSpPr>
          <p:cNvPr id="1591299" name="Rectangle 3"/>
          <p:cNvSpPr>
            <a:spLocks noGrp="1" noRot="1" noChangeAspect="1" noChangeArrowheads="1" noTextEdit="1"/>
          </p:cNvSpPr>
          <p:nvPr>
            <p:ph type="sldImg"/>
          </p:nvPr>
        </p:nvSpPr>
        <p:spPr>
          <a:xfrm>
            <a:off x="1273175" y="727075"/>
            <a:ext cx="4778375" cy="3584575"/>
          </a:xfrm>
          <a:ln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n-bit Index means cache has 2</a:t>
            </a:r>
            <a:r>
              <a:rPr lang="en-US" baseline="30000" dirty="0" smtClean="0"/>
              <a:t>n</a:t>
            </a:r>
            <a:r>
              <a:rPr lang="en-US" dirty="0" smtClean="0"/>
              <a:t> blocks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n-bit Offset means a block is 2</a:t>
            </a:r>
            <a:r>
              <a:rPr lang="en-US" baseline="30000" dirty="0" smtClean="0"/>
              <a:t>n</a:t>
            </a:r>
            <a:r>
              <a:rPr lang="en-US" dirty="0" smtClean="0"/>
              <a:t> bytes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a:rPr>
              <a:t>Index = (block address) modulo (# of blocks in the cache (4))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Calibri"/>
            </a:endParaRPr>
          </a:p>
          <a:p>
            <a:r>
              <a:rPr lang="en-US" dirty="0" smtClean="0"/>
              <a:t>Memory address format:</a:t>
            </a:r>
          </a:p>
          <a:p>
            <a:pPr lvl="1"/>
            <a:r>
              <a:rPr lang="en-US" dirty="0" smtClean="0"/>
              <a:t>Upper bits of memory address (</a:t>
            </a:r>
            <a:r>
              <a:rPr lang="en-US" i="1" dirty="0" smtClean="0"/>
              <a:t>Tag</a:t>
            </a:r>
            <a:r>
              <a:rPr lang="en-US" dirty="0" smtClean="0"/>
              <a:t>) determine </a:t>
            </a:r>
            <a:r>
              <a:rPr lang="en-US" i="1" dirty="0" smtClean="0"/>
              <a:t>which block in memory</a:t>
            </a:r>
            <a:r>
              <a:rPr lang="en-US" dirty="0" smtClean="0"/>
              <a:t> the block came from.</a:t>
            </a:r>
          </a:p>
          <a:p>
            <a:pPr lvl="1"/>
            <a:r>
              <a:rPr lang="en-US" dirty="0" smtClean="0"/>
              <a:t>Middle bits of memory address (</a:t>
            </a:r>
            <a:r>
              <a:rPr lang="en-US" i="1" dirty="0" smtClean="0"/>
              <a:t>Index</a:t>
            </a:r>
            <a:r>
              <a:rPr lang="en-US" dirty="0" smtClean="0"/>
              <a:t>) determine </a:t>
            </a:r>
            <a:r>
              <a:rPr lang="en-US" i="1" dirty="0" smtClean="0"/>
              <a:t>which block in the cache</a:t>
            </a:r>
            <a:r>
              <a:rPr lang="en-US" dirty="0" smtClean="0"/>
              <a:t> the block is stored.</a:t>
            </a:r>
          </a:p>
          <a:p>
            <a:pPr lvl="1"/>
            <a:r>
              <a:rPr lang="en-US" dirty="0" smtClean="0"/>
              <a:t>Lower bits of address (</a:t>
            </a:r>
            <a:r>
              <a:rPr lang="en-US" i="1" dirty="0" smtClean="0"/>
              <a:t>Offset</a:t>
            </a:r>
            <a:r>
              <a:rPr lang="en-US" dirty="0" smtClean="0"/>
              <a:t>) determine </a:t>
            </a:r>
            <a:r>
              <a:rPr lang="en-US" i="1" dirty="0" smtClean="0"/>
              <a:t>which byte within a block</a:t>
            </a:r>
            <a:r>
              <a:rPr lang="en-US" dirty="0" smtClean="0"/>
              <a:t> it refers to. </a:t>
            </a:r>
          </a:p>
          <a:p>
            <a:pPr lvl="1"/>
            <a:endParaRPr lang="en-US"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Many caching applications don’t have this field</a:t>
            </a:r>
          </a:p>
          <a:p>
            <a:pPr lvl="1"/>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Calibri"/>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19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solidFill>
            <a:srgbClr val="FFFFFF"/>
          </a:solidFill>
          <a:ln>
            <a:solidFill>
              <a:srgbClr val="000000"/>
            </a:solidFill>
          </a:ln>
        </p:spPr>
      </p:sp>
      <p:sp>
        <p:nvSpPr>
          <p:cNvPr id="5529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r>
              <a:rPr lang="en-US" dirty="0" smtClean="0">
                <a:ea typeface="ＭＳ Ｐゴシック" pitchFamily="34" charset="-128"/>
              </a:rPr>
              <a:t>the remaining bits after offset and index are determined; these are </a:t>
            </a:r>
            <a:endParaRPr lang="en-US" dirty="0" smtClean="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276350" y="617538"/>
            <a:ext cx="4783138" cy="3586162"/>
          </a:xfrm>
        </p:spPr>
      </p:sp>
      <p:sp>
        <p:nvSpPr>
          <p:cNvPr id="1661955"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a:t>
            </a:r>
            <a:r>
              <a:rPr lang="en-US" dirty="0" smtClean="0"/>
              <a:t>block</a:t>
            </a:r>
          </a:p>
          <a:p>
            <a:endParaRPr lang="en-US"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23</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2 words (</a:t>
            </a:r>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74726" y="4562475"/>
            <a:ext cx="5365750" cy="4319588"/>
          </a:xfrm>
          <a:noFill/>
          <a:ln>
            <a:noFill/>
          </a:ln>
        </p:spPr>
        <p:txBody>
          <a:bodyPr lIns="98215" tIns="48246" rIns="98215" bIns="48246"/>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273175" y="727075"/>
            <a:ext cx="4778375" cy="3584575"/>
          </a:xfrm>
          <a:ln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274763" y="617538"/>
            <a:ext cx="4779962" cy="3584575"/>
          </a:xfrm>
          <a:solidFill>
            <a:srgbClr val="FFFFFF"/>
          </a:solidFill>
          <a:ln>
            <a:solidFill>
              <a:srgbClr val="000000"/>
            </a:solidFill>
          </a:ln>
        </p:spPr>
      </p:sp>
      <p:sp>
        <p:nvSpPr>
          <p:cNvPr id="65539" name="Rectangle 3"/>
          <p:cNvSpPr>
            <a:spLocks noGrp="1" noChangeArrowheads="1"/>
          </p:cNvSpPr>
          <p:nvPr>
            <p:ph type="body" idx="1"/>
          </p:nvPr>
        </p:nvSpPr>
        <p:spPr>
          <a:xfrm>
            <a:off x="548971" y="4559916"/>
            <a:ext cx="6304896" cy="4322505"/>
          </a:xfrm>
          <a:solidFill>
            <a:srgbClr val="FFFFFF"/>
          </a:solidFill>
          <a:ln>
            <a:solidFill>
              <a:srgbClr val="000000"/>
            </a:solidFill>
          </a:ln>
        </p:spPr>
        <p:txBody>
          <a:bodyPr lIns="96289" tIns="48146" rIns="96289" bIns="48146"/>
          <a:lstStyle/>
          <a:p>
            <a:endParaRPr lang="en-US" smtClean="0">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276350" y="617538"/>
            <a:ext cx="4783138" cy="3586162"/>
          </a:xfrm>
        </p:spPr>
      </p:sp>
      <p:sp>
        <p:nvSpPr>
          <p:cNvPr id="159744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1276350" y="617538"/>
            <a:ext cx="4783138" cy="3586162"/>
          </a:xfrm>
        </p:spPr>
      </p:sp>
      <p:sp>
        <p:nvSpPr>
          <p:cNvPr id="161792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a:t>
            </a:r>
            <a:r>
              <a:rPr lang="en-US" dirty="0" smtClean="0"/>
              <a:t>lecture</a:t>
            </a:r>
          </a:p>
          <a:p>
            <a:r>
              <a:rPr lang="en-US" dirty="0" smtClean="0"/>
              <a:t>Show the 4-bi</a:t>
            </a:r>
            <a:r>
              <a:rPr lang="en-US" baseline="0" dirty="0" smtClean="0"/>
              <a:t>t address mapping – 2-bits of tag, 1-bit of set address (index), 1-bit of word-in-block select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50625" y="4559916"/>
            <a:ext cx="6303242" cy="4320867"/>
          </a:xfrm>
          <a:noFill/>
          <a:ln w="9525"/>
        </p:spPr>
        <p:txBody>
          <a:bodyPr lIns="95631" tIns="46976" rIns="95631" bIns="46976"/>
          <a:lstStyle/>
          <a:p>
            <a:endParaRPr lang="en-US" smtClean="0">
              <a:latin typeface="Arial" pitchFamily="34" charset="0"/>
              <a:ea typeface="ＭＳ Ｐゴシック" pitchFamily="34" charset="-128"/>
            </a:endParaRPr>
          </a:p>
          <a:p>
            <a:r>
              <a:rPr lang="en-US" smtClean="0">
                <a:latin typeface="Arial" pitchFamily="34" charset="0"/>
                <a:ea typeface="ＭＳ Ｐゴシック" pitchFamily="34" charset="-128"/>
              </a:rPr>
              <a:t>Y-axis is performance</a:t>
            </a:r>
          </a:p>
          <a:p>
            <a:r>
              <a:rPr lang="en-US" smtClean="0">
                <a:latin typeface="Arial" pitchFamily="34" charset="0"/>
                <a:ea typeface="ＭＳ Ｐゴシック" pitchFamily="34" charset="-128"/>
              </a:rPr>
              <a:t>X-axis is time</a:t>
            </a:r>
          </a:p>
          <a:p>
            <a:r>
              <a:rPr lang="en-US" smtClean="0">
                <a:latin typeface="Arial" pitchFamily="34" charset="0"/>
                <a:ea typeface="ＭＳ Ｐゴシック" pitchFamily="34" charset="-128"/>
              </a:rPr>
              <a:t>Latency</a:t>
            </a:r>
          </a:p>
          <a:p>
            <a:r>
              <a:rPr lang="en-US" smtClean="0">
                <a:latin typeface="Arial" pitchFamily="34" charset="0"/>
                <a:ea typeface="ＭＳ Ｐゴシック" pitchFamily="34" charset="-128"/>
              </a:rPr>
              <a:t>Cliché: </a:t>
            </a:r>
          </a:p>
          <a:p>
            <a:r>
              <a:rPr lang="en-US" smtClean="0">
                <a:latin typeface="Arial" pitchFamily="34" charset="0"/>
                <a:ea typeface="ＭＳ Ｐゴシック" pitchFamily="34" charset="-128"/>
              </a:rPr>
              <a:t>Not e that x86 didn’t have cache on chip until 1989</a:t>
            </a:r>
          </a:p>
        </p:txBody>
      </p:sp>
      <p:sp>
        <p:nvSpPr>
          <p:cNvPr id="26627" name="Rectangle 3"/>
          <p:cNvSpPr>
            <a:spLocks noGrp="1" noRot="1" noChangeAspect="1" noChangeArrowheads="1" noTextEdit="1"/>
          </p:cNvSpPr>
          <p:nvPr>
            <p:ph type="sldImg"/>
          </p:nvPr>
        </p:nvSpPr>
        <p:spPr>
          <a:xfrm>
            <a:off x="1274763" y="617538"/>
            <a:ext cx="4779962" cy="3584575"/>
          </a:xfrm>
          <a:noFill/>
          <a:ln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a:t>
            </a:r>
            <a:r>
              <a:rPr lang="en-US" dirty="0" smtClean="0"/>
              <a:t>small</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smtClean="0"/>
              <a:t>What if the </a:t>
            </a:r>
            <a:r>
              <a:rPr lang="en-US" dirty="0" err="1" smtClean="0"/>
              <a:t>CPI</a:t>
            </a:r>
            <a:r>
              <a:rPr lang="en-US" baseline="-25000" dirty="0" err="1" smtClean="0"/>
              <a:t>ideal</a:t>
            </a:r>
            <a:r>
              <a:rPr lang="en-US" dirty="0" smtClean="0"/>
              <a:t> is reduced to 1?   </a:t>
            </a:r>
          </a:p>
          <a:p>
            <a:r>
              <a:rPr lang="en-US" dirty="0" smtClean="0"/>
              <a:t>What if the D$ miss rate went up by 1%?  </a:t>
            </a:r>
          </a:p>
          <a:p>
            <a:endParaRPr lang="en-US" dirty="0" smtClean="0"/>
          </a:p>
          <a:p>
            <a:r>
              <a:rPr lang="en-US" dirty="0" smtClean="0"/>
              <a:t>For </a:t>
            </a:r>
            <a:r>
              <a:rPr lang="en-US" dirty="0"/>
              <a:t>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Rot="1" noChangeAspect="1" noChangeArrowheads="1" noTextEdit="1"/>
          </p:cNvSpPr>
          <p:nvPr>
            <p:ph type="sldImg"/>
          </p:nvPr>
        </p:nvSpPr>
        <p:spPr>
          <a:xfrm>
            <a:off x="1276350" y="617538"/>
            <a:ext cx="4783138" cy="3586162"/>
          </a:xfrm>
        </p:spPr>
      </p:sp>
      <p:sp>
        <p:nvSpPr>
          <p:cNvPr id="161280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Let’s look at our 1KB direct mapped cache again.</a:t>
            </a:r>
          </a:p>
          <a:p>
            <a:r>
              <a:rPr lang="en-US" dirty="0"/>
              <a:t>Assume we do a 16-bit write to memory location 0x000000 and causes a cache miss in our 1KB direct mapped cache that has 32-byte block select.</a:t>
            </a:r>
          </a:p>
          <a:p>
            <a:r>
              <a:rPr lang="en-US" dirty="0"/>
              <a:t>After we write the cache tag into the cache and write the 16-bit data into Byte 0 and Byte 1, do we have to read the rest of the block (Byte 2, 3, ... Byte 31) from memory?</a:t>
            </a:r>
          </a:p>
          <a:p>
            <a:r>
              <a:rPr lang="en-US" dirty="0"/>
              <a:t>If we do read the rest of the block in, it is called write allocate.</a:t>
            </a:r>
            <a:r>
              <a:rPr lang="en-US" dirty="0" smtClean="0"/>
              <a:t> But </a:t>
            </a:r>
            <a:r>
              <a:rPr lang="en-US" dirty="0"/>
              <a:t>the type of access we are going to do is likely to be another write.</a:t>
            </a:r>
          </a:p>
          <a:p>
            <a:r>
              <a:rPr lang="en-US" dirty="0"/>
              <a:t>So if even if we do  read in the data, we may end up  overwriting them anyway so it is a common practice to NOT read in the rest of the block on a write miss.</a:t>
            </a:r>
          </a:p>
          <a:p>
            <a:r>
              <a:rPr lang="en-US" dirty="0"/>
              <a:t>If you don’t bring in the rest of the block, or use the more technical term, Write Not Allocate, you better have some way to tell the processor the rest of the block is no longer valid</a:t>
            </a:r>
            <a:r>
              <a:rPr lang="en-US" dirty="0" smtClean="0"/>
              <a:t>.</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D8AF720-472F-4B50-80B7-CC002CB185FA}" type="slidenum">
              <a:rPr lang="en-US" altLang="zh-CN" smtClean="0"/>
              <a:pPr>
                <a:defRPr/>
              </a:pPr>
              <a:t>36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274" name="Rectangle 2"/>
          <p:cNvSpPr>
            <a:spLocks noGrp="1" noRot="1" noChangeAspect="1" noChangeArrowheads="1" noTextEdit="1"/>
          </p:cNvSpPr>
          <p:nvPr>
            <p:ph type="sldImg"/>
          </p:nvPr>
        </p:nvSpPr>
        <p:spPr/>
      </p:sp>
      <p:sp>
        <p:nvSpPr>
          <p:cNvPr id="1718275" name="Rectangle 3"/>
          <p:cNvSpPr>
            <a:spLocks noGrp="1" noChangeArrowheads="1"/>
          </p:cNvSpPr>
          <p:nvPr>
            <p:ph type="body" idx="1"/>
          </p:nvPr>
        </p:nvSpPr>
        <p:spPr>
          <a:ln/>
        </p:spPr>
        <p:txBody>
          <a:bodyPr/>
          <a:lstStyle/>
          <a:p>
            <a:r>
              <a:rPr lang="en-US"/>
              <a:t>Also reduces cache miss penalty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Global miss rate – the fraction of references that miss in all levels of a multilevel cache.  The global miss rate dictates how often we must access the main memory.</a:t>
            </a:r>
          </a:p>
          <a:p>
            <a:pPr eaLnBrk="1" hangingPunct="1"/>
            <a:r>
              <a:rPr lang="en-US"/>
              <a:t>Local miss rate – the fraction of references to one level of a cache that miss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50334" y="4562237"/>
            <a:ext cx="6304279" cy="4320540"/>
          </a:xfrm>
          <a:noFill/>
        </p:spPr>
        <p:txBody>
          <a:bodyPr wrap="square" lIns="98215" tIns="48246" rIns="98215" bIns="48246" numCol="1" anchor="t" anchorCtr="0" compatLnSpc="1">
            <a:prstTxWarp prst="textNoShape">
              <a:avLst/>
            </a:prstTxWarp>
          </a:bodyPr>
          <a:lstStyle/>
          <a:p>
            <a:r>
              <a:rPr lang="en-US"/>
              <a:t>(Capacity miss) That is the cache misses are due to the fact that the cache is simply not large enough to contain all the blocks that are accessed by the program.</a:t>
            </a:r>
          </a:p>
          <a:p>
            <a:r>
              <a:rPr lang="en-US"/>
              <a:t>The solution to reduce the Capacity miss rate is simple: increase the cache size.</a:t>
            </a:r>
          </a:p>
          <a:p>
            <a:r>
              <a:rPr lang="en-US"/>
              <a:t>Here is a summary of other types of cache miss we talked about.</a:t>
            </a:r>
          </a:p>
          <a:p>
            <a:r>
              <a:rPr lang="en-US"/>
              <a:t>First is the Compulsory misses. These are the misses that we cannot avoid.  They are caused when we first start the program.</a:t>
            </a:r>
          </a:p>
          <a:p>
            <a:r>
              <a:rPr lang="en-US"/>
              <a:t>Then we talked about the conflict misses.  They are the misses that caused by multiple memory locations being mapped to the same cache location.</a:t>
            </a:r>
          </a:p>
          <a:p>
            <a:r>
              <a:rPr lang="en-US"/>
              <a:t>There are two solutions to reduce conflict misses.  The first one is, once again, increase the cache size.  The second one is to increase the associativity.</a:t>
            </a:r>
          </a:p>
          <a:p>
            <a:r>
              <a:rPr lang="en-US"/>
              <a:t>For example, say using a 2-way set associative cache instead of directed mapped cache.</a:t>
            </a:r>
          </a:p>
          <a:p>
            <a:r>
              <a:rPr lang="en-US"/>
              <a:t>But keep in mind that cache miss rate is only one part of the equation.  You also have to worry about cache access time and miss penalty.  Do NOT optimize miss rate alone.</a:t>
            </a:r>
          </a:p>
          <a:p>
            <a:r>
              <a:rPr lang="en-US"/>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p>
          <a:p>
            <a:r>
              <a:rPr lang="en-US"/>
              <a:t>+2 = 43 min. (Y:23)</a:t>
            </a:r>
          </a:p>
        </p:txBody>
      </p:sp>
      <p:sp>
        <p:nvSpPr>
          <p:cNvPr id="29699" name="Rectangle 3"/>
          <p:cNvSpPr>
            <a:spLocks noGrp="1" noRot="1" noChangeAspect="1" noChangeArrowheads="1" noTextEdit="1"/>
          </p:cNvSpPr>
          <p:nvPr>
            <p:ph type="sldImg"/>
          </p:nvPr>
        </p:nvSpPr>
        <p:spPr bwMode="auto">
          <a:xfrm>
            <a:off x="1279525" y="619125"/>
            <a:ext cx="4778375" cy="3582988"/>
          </a:xfrm>
          <a:no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program structures lead to temporal and spatial locality in code? </a:t>
            </a:r>
          </a:p>
          <a:p>
            <a:pPr lvl="1"/>
            <a:r>
              <a:rPr lang="en-US" dirty="0" smtClean="0"/>
              <a:t>Loops </a:t>
            </a:r>
          </a:p>
          <a:p>
            <a:r>
              <a:rPr lang="en-US" dirty="0" smtClean="0"/>
              <a:t>In data?</a:t>
            </a: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All of the tags of all of the elements of the set must be searched for a match.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p:txBody>
          <a:bodyPr/>
          <a:lstStyle/>
          <a:p>
            <a:pPr>
              <a:defRPr/>
            </a:pPr>
            <a:r>
              <a:rPr lang="en-AU"/>
              <a:t>Morgan Kaufmann Publishers</a:t>
            </a:r>
          </a:p>
        </p:txBody>
      </p:sp>
      <p:sp>
        <p:nvSpPr>
          <p:cNvPr id="43011" name="Rectangle 3"/>
          <p:cNvSpPr>
            <a:spLocks noGrp="1" noChangeArrowheads="1"/>
          </p:cNvSpPr>
          <p:nvPr>
            <p:ph type="dt" sz="quarter" idx="1"/>
          </p:nvPr>
        </p:nvSpPr>
        <p:spPr/>
        <p:txBody>
          <a:bodyPr/>
          <a:lstStyle/>
          <a:p>
            <a:pPr>
              <a:defRPr/>
            </a:pPr>
            <a:fld id="{1F4A1706-4754-1844-8A36-15CD7D165832}" type="datetime3">
              <a:rPr lang="en-AU"/>
              <a:pPr>
                <a:defRPr/>
              </a:pPr>
              <a:t>12 October, 2011</a:t>
            </a:fld>
            <a:endParaRPr lang="en-AU"/>
          </a:p>
        </p:txBody>
      </p:sp>
      <p:sp>
        <p:nvSpPr>
          <p:cNvPr id="43012"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43013" name="Rectangle 7"/>
          <p:cNvSpPr>
            <a:spLocks noGrp="1" noChangeArrowheads="1"/>
          </p:cNvSpPr>
          <p:nvPr>
            <p:ph type="sldNum" sz="quarter" idx="5"/>
          </p:nvPr>
        </p:nvSpPr>
        <p:spPr/>
        <p:txBody>
          <a:bodyPr/>
          <a:lstStyle/>
          <a:p>
            <a:pPr>
              <a:defRPr/>
            </a:pPr>
            <a:fld id="{EF0C9FEC-62B8-9346-BDB3-49ED12D41593}" type="slidenum">
              <a:rPr lang="en-AU"/>
              <a:pPr>
                <a:defRPr/>
              </a:pPr>
              <a:t>48</a:t>
            </a:fld>
            <a:endParaRPr lang="en-AU"/>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276350" y="617538"/>
            <a:ext cx="4783138" cy="3586162"/>
          </a:xfrm>
          <a:noFill/>
          <a:ln>
            <a:solidFill>
              <a:srgbClr val="000000"/>
            </a:solidFill>
            <a:miter lim="800000"/>
            <a:headEnd/>
            <a:tailEnd/>
          </a:ln>
        </p:spPr>
      </p:sp>
      <p:sp>
        <p:nvSpPr>
          <p:cNvPr id="44035"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276350" y="617538"/>
            <a:ext cx="4783138" cy="3586162"/>
          </a:xfrm>
        </p:spPr>
      </p:sp>
      <p:sp>
        <p:nvSpPr>
          <p:cNvPr id="1661955"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a:t>
            </a:r>
            <a:r>
              <a:rPr lang="en-US" dirty="0" smtClean="0"/>
              <a:t>block</a:t>
            </a:r>
          </a:p>
          <a:p>
            <a:endParaRPr lang="en-US" dirty="0" smtClean="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1276350" y="617538"/>
            <a:ext cx="4783138" cy="3586162"/>
          </a:xfrm>
          <a:noFill/>
          <a:ln>
            <a:solidFill>
              <a:srgbClr val="000000"/>
            </a:solidFill>
            <a:miter lim="800000"/>
            <a:headEnd/>
            <a:tailEnd/>
          </a:ln>
        </p:spPr>
      </p:sp>
      <p:sp>
        <p:nvSpPr>
          <p:cNvPr id="46083"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r>
              <a:rPr lang="en-US" sz="1200" dirty="0" smtClean="0">
                <a:latin typeface="Calibri" charset="0"/>
              </a:rPr>
              <a:t>Q: How do we find it?</a:t>
            </a:r>
          </a:p>
          <a:p>
            <a:endParaRPr lang="en-US" sz="1200" dirty="0" smtClean="0">
              <a:latin typeface="Calibri" charset="0"/>
            </a:endParaRPr>
          </a:p>
          <a:p>
            <a:r>
              <a:rPr lang="en-US" sz="1200" dirty="0" smtClean="0">
                <a:latin typeface="Calibri" charset="0"/>
              </a:rPr>
              <a:t>Use next 1 low order memory address bit to determine which cache set (i.e., modulo the number of sets in the cache)</a:t>
            </a:r>
          </a:p>
          <a:p>
            <a:r>
              <a:rPr lang="en-US" dirty="0" smtClean="0">
                <a:latin typeface="Calibri" charset="0"/>
              </a:rPr>
              <a:t>One word blocks</a:t>
            </a:r>
          </a:p>
          <a:p>
            <a:r>
              <a:rPr lang="en-US" dirty="0" smtClean="0">
                <a:latin typeface="Calibri" charset="0"/>
              </a:rPr>
              <a:t>Two low order bits define the byte in the word (32b words)</a:t>
            </a:r>
          </a:p>
          <a:p>
            <a:pPr eaLnBrk="1" hangingPunct="1">
              <a:spcBef>
                <a:spcPct val="0"/>
              </a:spcBef>
            </a:pPr>
            <a:endParaRPr lang="en-US" sz="1200" dirty="0" smtClean="0">
              <a:solidFill>
                <a:srgbClr val="FF0000"/>
              </a:solidFill>
              <a:latin typeface="Calibri" charset="0"/>
            </a:endParaRPr>
          </a:p>
          <a:p>
            <a:pPr eaLnBrk="1" hangingPunct="1">
              <a:spcBef>
                <a:spcPct val="0"/>
              </a:spcBef>
            </a:pPr>
            <a:endParaRPr lang="en-US" sz="1200" dirty="0" smtClean="0">
              <a:solidFill>
                <a:srgbClr val="FF0000"/>
              </a:solidFill>
              <a:latin typeface="Calibri" charset="0"/>
            </a:endParaRPr>
          </a:p>
          <a:p>
            <a:pPr eaLnBrk="1" hangingPunct="1">
              <a:spcBef>
                <a:spcPct val="0"/>
              </a:spcBef>
            </a:pPr>
            <a:r>
              <a:rPr lang="en-US" sz="1200" dirty="0" smtClean="0">
                <a:solidFill>
                  <a:srgbClr val="FF0000"/>
                </a:solidFill>
                <a:latin typeface="Calibri" charset="0"/>
              </a:rPr>
              <a:t>high order 3 memory address bits</a:t>
            </a:r>
            <a:endParaRPr lang="en-US" dirty="0" smtClean="0"/>
          </a:p>
          <a:p>
            <a:pPr eaLnBrk="1" hangingPunct="1">
              <a:spcBef>
                <a:spcPct val="0"/>
              </a:spcBef>
            </a:pPr>
            <a:r>
              <a:rPr lang="en-US" dirty="0" smtClean="0"/>
              <a:t>For </a:t>
            </a:r>
            <a:r>
              <a:rPr lang="en-US" dirty="0"/>
              <a:t>lecture</a:t>
            </a:r>
          </a:p>
          <a:p>
            <a:pPr eaLnBrk="1" hangingPunct="1">
              <a:spcBef>
                <a:spcPct val="0"/>
              </a:spcBef>
            </a:pPr>
            <a:endParaRPr lang="en-US" dirty="0"/>
          </a:p>
          <a:p>
            <a:pPr eaLnBrk="1" hangingPunct="1">
              <a:spcBef>
                <a:spcPct val="0"/>
              </a:spcBef>
            </a:pPr>
            <a:r>
              <a:rPr lang="en-US" dirty="0"/>
              <a:t>This picture is as opposed to </a:t>
            </a:r>
          </a:p>
          <a:p>
            <a:pPr eaLnBrk="1" hangingPunct="1">
              <a:spcBef>
                <a:spcPct val="0"/>
              </a:spcBef>
            </a:pPr>
            <a:endParaRPr lang="en-US" dirty="0"/>
          </a:p>
          <a:p>
            <a:pPr eaLnBrk="1" hangingPunct="1">
              <a:spcBef>
                <a:spcPct val="0"/>
              </a:spcBef>
            </a:pPr>
            <a:r>
              <a:rPr lang="en-US" dirty="0"/>
              <a:t>Way 0</a:t>
            </a:r>
          </a:p>
          <a:p>
            <a:pPr eaLnBrk="1" hangingPunct="1">
              <a:spcBef>
                <a:spcPct val="0"/>
              </a:spcBef>
            </a:pPr>
            <a:r>
              <a:rPr lang="en-US" dirty="0"/>
              <a:t>              both red                 Set 0</a:t>
            </a:r>
          </a:p>
          <a:p>
            <a:pPr eaLnBrk="1" hangingPunct="1">
              <a:spcBef>
                <a:spcPct val="0"/>
              </a:spcBef>
            </a:pPr>
            <a:r>
              <a:rPr lang="en-US" dirty="0"/>
              <a:t>Way 1</a:t>
            </a:r>
          </a:p>
          <a:p>
            <a:pPr eaLnBrk="1" hangingPunct="1">
              <a:spcBef>
                <a:spcPct val="0"/>
              </a:spcBef>
            </a:pPr>
            <a:r>
              <a:rPr lang="en-US" dirty="0"/>
              <a:t>------------------------------------</a:t>
            </a:r>
          </a:p>
          <a:p>
            <a:pPr eaLnBrk="1" hangingPunct="1">
              <a:spcBef>
                <a:spcPct val="0"/>
              </a:spcBef>
            </a:pPr>
            <a:r>
              <a:rPr lang="en-US" dirty="0"/>
              <a:t>Way 0</a:t>
            </a:r>
          </a:p>
          <a:p>
            <a:pPr eaLnBrk="1" hangingPunct="1">
              <a:spcBef>
                <a:spcPct val="0"/>
              </a:spcBef>
            </a:pPr>
            <a:r>
              <a:rPr lang="en-US" dirty="0"/>
              <a:t>               both green             Set 1</a:t>
            </a:r>
          </a:p>
          <a:p>
            <a:pPr eaLnBrk="1" hangingPunct="1">
              <a:spcBef>
                <a:spcPct val="0"/>
              </a:spcBef>
            </a:pPr>
            <a:r>
              <a:rPr lang="en-US" dirty="0"/>
              <a:t>Way 1</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276350" y="617538"/>
            <a:ext cx="4783138" cy="3586162"/>
          </a:xfrm>
          <a:noFill/>
          <a:ln>
            <a:solidFill>
              <a:srgbClr val="000000"/>
            </a:solidFill>
            <a:miter lim="800000"/>
            <a:headEnd/>
            <a:tailEnd/>
          </a:ln>
        </p:spPr>
      </p:sp>
      <p:sp>
        <p:nvSpPr>
          <p:cNvPr id="50179"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p:txBody>
          <a:bodyPr/>
          <a:lstStyle/>
          <a:p>
            <a:pPr>
              <a:defRPr/>
            </a:pPr>
            <a:r>
              <a:rPr lang="en-AU"/>
              <a:t>Morgan Kaufmann Publishers</a:t>
            </a:r>
          </a:p>
        </p:txBody>
      </p:sp>
      <p:sp>
        <p:nvSpPr>
          <p:cNvPr id="45059" name="Rectangle 3"/>
          <p:cNvSpPr>
            <a:spLocks noGrp="1" noChangeArrowheads="1"/>
          </p:cNvSpPr>
          <p:nvPr>
            <p:ph type="dt" sz="quarter" idx="1"/>
          </p:nvPr>
        </p:nvSpPr>
        <p:spPr/>
        <p:txBody>
          <a:bodyPr/>
          <a:lstStyle/>
          <a:p>
            <a:pPr>
              <a:defRPr/>
            </a:pPr>
            <a:fld id="{05F688A9-AAC3-8C4D-BE02-C84054AA464D}" type="datetime3">
              <a:rPr lang="en-AU"/>
              <a:pPr>
                <a:defRPr/>
              </a:pPr>
              <a:t>12 October, 2011</a:t>
            </a:fld>
            <a:endParaRPr lang="en-AU"/>
          </a:p>
        </p:txBody>
      </p:sp>
      <p:sp>
        <p:nvSpPr>
          <p:cNvPr id="45060"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45061" name="Rectangle 7"/>
          <p:cNvSpPr>
            <a:spLocks noGrp="1" noChangeArrowheads="1"/>
          </p:cNvSpPr>
          <p:nvPr>
            <p:ph type="sldNum" sz="quarter" idx="5"/>
          </p:nvPr>
        </p:nvSpPr>
        <p:spPr/>
        <p:txBody>
          <a:bodyPr/>
          <a:lstStyle/>
          <a:p>
            <a:pPr>
              <a:defRPr/>
            </a:pPr>
            <a:fld id="{02F9F773-EB27-664D-AF58-7373D027B7B6}" type="slidenum">
              <a:rPr lang="en-AU"/>
              <a:pPr>
                <a:defRPr/>
              </a:pPr>
              <a:t>55</a:t>
            </a:fld>
            <a:endParaRPr lang="en-AU"/>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74726" y="4562475"/>
            <a:ext cx="5365750" cy="4319588"/>
          </a:xfrm>
          <a:noFill/>
          <a:ln>
            <a:noFill/>
          </a:ln>
        </p:spPr>
        <p:txBody>
          <a:bodyPr lIns="98215" tIns="48246" rIns="98215" bIns="48246"/>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273175" y="727075"/>
            <a:ext cx="4778375" cy="3584575"/>
          </a:xfrm>
          <a:ln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ea typeface="+mn-ea"/>
                <a:cs typeface="+mn-cs"/>
              </a:rPr>
              <a:t>2</a:t>
            </a:r>
            <a:r>
              <a:rPr lang="en-US" baseline="30000" dirty="0" smtClean="0">
                <a:ea typeface="+mn-ea"/>
                <a:cs typeface="+mn-cs"/>
              </a:rPr>
              <a:t>8</a:t>
            </a:r>
            <a:r>
              <a:rPr lang="en-US" dirty="0" smtClean="0">
                <a:ea typeface="+mn-ea"/>
                <a:cs typeface="+mn-cs"/>
              </a:rPr>
              <a:t> = 256 sets each with four ways (each with one block)</a:t>
            </a:r>
          </a:p>
          <a:p>
            <a:pPr eaLnBrk="1" hangingPunct="1">
              <a:spcBef>
                <a:spcPct val="0"/>
              </a:spcBef>
            </a:pPr>
            <a:endParaRPr lang="en-US" dirty="0" smtClean="0"/>
          </a:p>
          <a:p>
            <a:pPr eaLnBrk="1" hangingPunct="1">
              <a:spcBef>
                <a:spcPct val="0"/>
              </a:spcBef>
            </a:pPr>
            <a:endParaRPr lang="en-US" dirty="0" smtClean="0"/>
          </a:p>
          <a:p>
            <a:pPr eaLnBrk="1" hangingPunct="1">
              <a:spcBef>
                <a:spcPct val="0"/>
              </a:spcBef>
            </a:pPr>
            <a:r>
              <a:rPr lang="en-US" dirty="0" smtClean="0"/>
              <a:t>This </a:t>
            </a:r>
            <a:r>
              <a:rPr lang="en-US" dirty="0"/>
              <a:t>is called a 4-way set associative cache because there are four cache entries for each cache index.  Essentially, you have four direct mapped cache working in parallel.</a:t>
            </a:r>
          </a:p>
          <a:p>
            <a:pPr eaLnBrk="1" hangingPunct="1">
              <a:spcBef>
                <a:spcPct val="0"/>
              </a:spcBef>
            </a:pPr>
            <a:r>
              <a:rPr lang="en-US" dirty="0"/>
              <a:t>This is how it works: the cache index selects a set from the cache. The four tags in the set are compared in parallel with the upper bits of the memory address.</a:t>
            </a:r>
          </a:p>
          <a:p>
            <a:pPr eaLnBrk="1" hangingPunct="1">
              <a:spcBef>
                <a:spcPct val="0"/>
              </a:spcBef>
            </a:pPr>
            <a:r>
              <a:rPr lang="en-US" dirty="0"/>
              <a:t>If no tags match the incoming address tag, we have a cache miss.</a:t>
            </a:r>
          </a:p>
          <a:p>
            <a:pPr eaLnBrk="1" hangingPunct="1">
              <a:spcBef>
                <a:spcPct val="0"/>
              </a:spcBef>
            </a:pPr>
            <a:r>
              <a:rPr lang="en-US" dirty="0"/>
              <a:t>Otherwise, we have a cache hit and we will select the data from the way where the tag matches occur.</a:t>
            </a:r>
          </a:p>
          <a:p>
            <a:pPr eaLnBrk="1" hangingPunct="1">
              <a:spcBef>
                <a:spcPct val="0"/>
              </a:spcBef>
            </a:pPr>
            <a:r>
              <a:rPr lang="en-US" dirty="0"/>
              <a:t>This is simple enough.  What is its disadvantages?</a:t>
            </a:r>
          </a:p>
          <a:p>
            <a:pPr eaLnBrk="1" hangingPunct="1">
              <a:spcBef>
                <a:spcPct val="0"/>
              </a:spcBef>
            </a:pPr>
            <a:endParaRPr lang="en-US" dirty="0"/>
          </a:p>
          <a:p>
            <a:pPr eaLnBrk="1" hangingPunct="1">
              <a:spcBef>
                <a:spcPct val="0"/>
              </a:spcBef>
            </a:pPr>
            <a:r>
              <a:rPr lang="en-US" dirty="0"/>
              <a:t>+1 = 36 min. (Y:16)</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D8AF720-472F-4B50-80B7-CC002CB185FA}" type="slidenum">
              <a:rPr lang="en-US" altLang="zh-CN" smtClean="0"/>
              <a:pPr>
                <a:defRPr/>
              </a:pPr>
              <a:t>60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50863" y="4562475"/>
            <a:ext cx="6303962" cy="4318000"/>
          </a:xfrm>
          <a:noFill/>
          <a:ln>
            <a:noFill/>
          </a:ln>
        </p:spPr>
        <p:txBody>
          <a:bodyPr lIns="95636" tIns="46979" rIns="95636" bIns="46979"/>
          <a:lstStyle/>
          <a:p>
            <a:r>
              <a:rPr lang="en-US" dirty="0"/>
              <a:t>How does the memory hierarchy work?  Well it is rather simple, at least in principle.</a:t>
            </a:r>
          </a:p>
          <a:p>
            <a:r>
              <a:rPr lang="en-US" dirty="0"/>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dirty="0"/>
              <a:t>In order to take advantage of the spatial locality, not ONLY do we move the item that has just been accessed to the upper level, but we ALSO move the data items that are adjacent to it.</a:t>
            </a:r>
          </a:p>
          <a:p>
            <a:endParaRPr lang="en-US" dirty="0"/>
          </a:p>
          <a:p>
            <a:r>
              <a:rPr lang="en-US" dirty="0"/>
              <a:t>+1 = 15 min. (X:55)</a:t>
            </a:r>
          </a:p>
        </p:txBody>
      </p:sp>
      <p:sp>
        <p:nvSpPr>
          <p:cNvPr id="1512451" name="Rectangle 3"/>
          <p:cNvSpPr>
            <a:spLocks noGrp="1" noRot="1" noChangeAspect="1" noChangeArrowheads="1" noTextEdit="1"/>
          </p:cNvSpPr>
          <p:nvPr>
            <p:ph type="sldImg"/>
          </p:nvPr>
        </p:nvSpPr>
        <p:spPr>
          <a:xfrm>
            <a:off x="1279525" y="619125"/>
            <a:ext cx="4778375" cy="3582988"/>
          </a:xfr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For lecture</a:t>
            </a:r>
          </a:p>
          <a:p>
            <a:pPr eaLnBrk="1" hangingPunct="1">
              <a:spcBef>
                <a:spcPct val="0"/>
              </a:spcBef>
            </a:pPr>
            <a:r>
              <a:rPr lang="en-US" dirty="0"/>
              <a:t>In 2008, the greater size and power consumption of CAMs generally leads to 2-way and 4-way set </a:t>
            </a:r>
            <a:r>
              <a:rPr lang="en-US" dirty="0" err="1"/>
              <a:t>associativity</a:t>
            </a:r>
            <a:r>
              <a:rPr lang="en-US" dirty="0"/>
              <a:t> being built from standard SRAMs with comparators with 8-way and above being built using </a:t>
            </a:r>
            <a:r>
              <a:rPr lang="en-US" dirty="0" smtClean="0"/>
              <a:t>CAMs</a:t>
            </a:r>
          </a:p>
          <a:p>
            <a:pPr eaLnBrk="1" hangingPunct="1">
              <a:spcBef>
                <a:spcPct val="0"/>
              </a:spcBef>
            </a:pPr>
            <a:endParaRPr lang="en-US"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Example: moving from 20-bit Tag, </a:t>
            </a:r>
            <a:endParaRPr lang="en-US" dirty="0" smtClean="0">
              <a:ea typeface="+mn-ea"/>
              <a:cs typeface="+mn-cs"/>
            </a:endParaRPr>
          </a:p>
          <a:p>
            <a:pPr eaLnBrk="1" hangingPunct="1">
              <a:spcBef>
                <a:spcPct val="0"/>
              </a:spcBef>
            </a:pP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2400" dirty="0" smtClean="0"/>
              <a:t>Must choose appropriate set (multiplexer) before data is available</a:t>
            </a:r>
          </a:p>
          <a:p>
            <a:pPr eaLnBrk="1" hangingPunct="1">
              <a:spcBef>
                <a:spcPct val="0"/>
              </a:spcBef>
            </a:pPr>
            <a:endParaRPr lang="en-US" dirty="0" smtClean="0"/>
          </a:p>
          <a:p>
            <a:pPr eaLnBrk="1" hangingPunct="1">
              <a:spcBef>
                <a:spcPct val="0"/>
              </a:spcBef>
            </a:pPr>
            <a:r>
              <a:rPr lang="en-US" dirty="0" smtClean="0"/>
              <a:t>First </a:t>
            </a:r>
            <a:r>
              <a:rPr lang="en-US" dirty="0"/>
              <a:t>of all, a N-way set associative cache will need N comparators instead of just one comparator (use the right side of the diagram for direct mapped cache).</a:t>
            </a:r>
          </a:p>
          <a:p>
            <a:pPr eaLnBrk="1" hangingPunct="1">
              <a:spcBef>
                <a:spcPct val="0"/>
              </a:spcBef>
            </a:pPr>
            <a:r>
              <a:rPr lang="en-US" dirty="0"/>
              <a:t>A N-way set associative cache will also be slower than a direct mapped cache because of this extra multiplexer delay.</a:t>
            </a:r>
          </a:p>
          <a:p>
            <a:pPr eaLnBrk="1" hangingPunct="1">
              <a:spcBef>
                <a:spcPct val="0"/>
              </a:spcBef>
            </a:pPr>
            <a:r>
              <a:rPr lang="en-US" dirty="0"/>
              <a:t>Finally, for a N-way set associative cache, the data will be available AFTER the hit/miss signal becomes valid because the hit/</a:t>
            </a:r>
            <a:r>
              <a:rPr lang="en-US" dirty="0" err="1"/>
              <a:t>mis</a:t>
            </a:r>
            <a:r>
              <a:rPr lang="en-US" dirty="0"/>
              <a:t> is needed to control the data MUX.</a:t>
            </a:r>
          </a:p>
          <a:p>
            <a:pPr eaLnBrk="1" hangingPunct="1">
              <a:spcBef>
                <a:spcPct val="0"/>
              </a:spcBef>
            </a:pPr>
            <a:r>
              <a:rPr lang="en-US" dirty="0"/>
              <a:t>For a direct mapped cache, that is everything before the MUX on the right or left side, the cache block will be available BEFORE the hit/miss signal (AND gate output) because the data does not have to go through the comparator.</a:t>
            </a:r>
          </a:p>
          <a:p>
            <a:pPr eaLnBrk="1" hangingPunct="1">
              <a:spcBef>
                <a:spcPct val="0"/>
              </a:spcBef>
            </a:pPr>
            <a:r>
              <a:rPr lang="en-US" dirty="0"/>
              <a:t>This can be an important consideration because the processor can now go ahead and use the data  without  knowing if it is a Hit or Miss.  Just assume it is a hit.</a:t>
            </a:r>
          </a:p>
          <a:p>
            <a:pPr eaLnBrk="1" hangingPunct="1">
              <a:spcBef>
                <a:spcPct val="0"/>
              </a:spcBef>
            </a:pPr>
            <a:r>
              <a:rPr lang="en-US" dirty="0"/>
              <a:t>Since cache hit rate is in the upper 90% range, you will be ahead of the game 90% of the time and for those 10% of the time that you  are wrong,  just make sure you can recover.</a:t>
            </a:r>
          </a:p>
          <a:p>
            <a:pPr eaLnBrk="1" hangingPunct="1">
              <a:spcBef>
                <a:spcPct val="0"/>
              </a:spcBef>
            </a:pPr>
            <a:r>
              <a:rPr lang="en-US" dirty="0"/>
              <a:t>You cannot play this speculation game with a N-way set-associative cache because as I said earlier, the data will not be available to you until the hit/miss signal is valid.</a:t>
            </a:r>
          </a:p>
          <a:p>
            <a:pPr eaLnBrk="1" hangingPunct="1">
              <a:spcBef>
                <a:spcPct val="0"/>
              </a:spcBef>
            </a:pPr>
            <a:endParaRPr lang="en-US" dirty="0"/>
          </a:p>
          <a:p>
            <a:pPr eaLnBrk="1" hangingPunct="1">
              <a:spcBef>
                <a:spcPct val="0"/>
              </a:spcBef>
            </a:pPr>
            <a:r>
              <a:rPr lang="en-US" dirty="0"/>
              <a:t>+2 = 38 min. (Y:18)</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5A70A7-E578-1540-8263-E3B3842894D8}" type="slidenum">
              <a:rPr lang="en-US"/>
              <a:pPr>
                <a:defRPr/>
              </a:pPr>
              <a:t>64</a:t>
            </a:fld>
            <a:endParaRPr lang="en-US"/>
          </a:p>
        </p:txBody>
      </p:sp>
      <p:sp>
        <p:nvSpPr>
          <p:cNvPr id="62467" name="Rectangle 2"/>
          <p:cNvSpPr>
            <a:spLocks noGrp="1" noChangeArrowheads="1"/>
          </p:cNvSpPr>
          <p:nvPr>
            <p:ph type="body" idx="1"/>
          </p:nvPr>
        </p:nvSpPr>
        <p:spPr bwMode="auto">
          <a:xfrm>
            <a:off x="975360" y="4560570"/>
            <a:ext cx="5364480" cy="4320540"/>
          </a:xfrm>
          <a:noFill/>
        </p:spPr>
        <p:txBody>
          <a:bodyPr wrap="square" lIns="95627" tIns="46975" rIns="95627" bIns="46975" numCol="1" anchor="t" anchorCtr="0" compatLnSpc="1">
            <a:prstTxWarp prst="textNoShape">
              <a:avLst/>
            </a:prstTxWarp>
          </a:bodyPr>
          <a:lstStyle/>
          <a:p>
            <a:pPr eaLnBrk="1" hangingPunct="1">
              <a:lnSpc>
                <a:spcPct val="85000"/>
              </a:lnSpc>
              <a:spcBef>
                <a:spcPct val="0"/>
              </a:spcBef>
            </a:pPr>
            <a:r>
              <a:rPr lang="en-US" sz="2800" dirty="0" smtClean="0"/>
              <a:t>When miss occurs, which way’s block selected for replacement?</a:t>
            </a:r>
          </a:p>
          <a:p>
            <a:pPr lvl="1" eaLnBrk="1" hangingPunct="1">
              <a:lnSpc>
                <a:spcPct val="85000"/>
              </a:lnSpc>
              <a:spcBef>
                <a:spcPct val="0"/>
              </a:spcBef>
              <a:buClr>
                <a:schemeClr val="tx1"/>
              </a:buClr>
            </a:pPr>
            <a:r>
              <a:rPr lang="en-US" sz="2400" dirty="0" smtClean="0">
                <a:solidFill>
                  <a:srgbClr val="FF0000"/>
                </a:solidFill>
              </a:rPr>
              <a:t>Least Recently Used </a:t>
            </a:r>
            <a:r>
              <a:rPr lang="en-US" sz="2400" dirty="0" smtClean="0"/>
              <a:t>(LRU): one that has been unused the longest</a:t>
            </a:r>
          </a:p>
          <a:p>
            <a:pPr lvl="2" eaLnBrk="1" hangingPunct="1">
              <a:lnSpc>
                <a:spcPct val="85000"/>
              </a:lnSpc>
              <a:spcBef>
                <a:spcPct val="0"/>
              </a:spcBef>
            </a:pPr>
            <a:r>
              <a:rPr lang="en-US" sz="2000" dirty="0" smtClean="0"/>
              <a:t>Must track when each way’s block was used relative to other blocks in the set</a:t>
            </a:r>
          </a:p>
          <a:p>
            <a:pPr lvl="2" eaLnBrk="1" hangingPunct="1">
              <a:lnSpc>
                <a:spcPct val="85000"/>
              </a:lnSpc>
              <a:spcBef>
                <a:spcPct val="0"/>
              </a:spcBef>
            </a:pPr>
            <a:r>
              <a:rPr lang="en-US" sz="2000" dirty="0" smtClean="0"/>
              <a:t>For 2-way SA $, one bit per set → set to 1 when a block is referenced; reset the other way’s bit (i.e., “last used”)</a:t>
            </a:r>
          </a:p>
          <a:p>
            <a:pPr lvl="2" eaLnBrk="1" hangingPunct="1">
              <a:lnSpc>
                <a:spcPct val="85000"/>
              </a:lnSpc>
              <a:spcBef>
                <a:spcPct val="0"/>
              </a:spcBef>
            </a:pPr>
            <a:endParaRPr lang="en-US" sz="2000" dirty="0" smtClean="0"/>
          </a:p>
          <a:p>
            <a:pPr>
              <a:defRPr/>
            </a:pPr>
            <a:r>
              <a:rPr lang="en-US" dirty="0" smtClean="0"/>
              <a:t>Example of a Simple “Pseudo” LRU Implementation</a:t>
            </a:r>
          </a:p>
          <a:p>
            <a:pPr lvl="1">
              <a:defRPr/>
            </a:pPr>
            <a:r>
              <a:rPr lang="en-US" dirty="0" smtClean="0"/>
              <a:t>Assume 64 Fully Associative entries in a set.</a:t>
            </a:r>
          </a:p>
          <a:p>
            <a:pPr lvl="1">
              <a:defRPr/>
            </a:pPr>
            <a:r>
              <a:rPr lang="en-US" dirty="0" smtClean="0"/>
              <a:t>Hardware replacement pointer points to one cache entry</a:t>
            </a:r>
          </a:p>
          <a:p>
            <a:pPr lvl="1">
              <a:defRPr/>
            </a:pPr>
            <a:r>
              <a:rPr lang="en-US" dirty="0" smtClean="0"/>
              <a:t>Whenever access is made to the entry the pointer points to:</a:t>
            </a:r>
          </a:p>
          <a:p>
            <a:pPr lvl="2">
              <a:defRPr/>
            </a:pPr>
            <a:r>
              <a:rPr lang="en-US" dirty="0" smtClean="0"/>
              <a:t>Move the pointer to the next entry</a:t>
            </a:r>
          </a:p>
          <a:p>
            <a:pPr lvl="1">
              <a:defRPr/>
            </a:pPr>
            <a:r>
              <a:rPr lang="en-US" dirty="0" smtClean="0"/>
              <a:t>Otherwise: do not move the pointer</a:t>
            </a:r>
          </a:p>
          <a:p>
            <a:pPr lvl="2" eaLnBrk="1" hangingPunct="1">
              <a:lnSpc>
                <a:spcPct val="85000"/>
              </a:lnSpc>
              <a:spcBef>
                <a:spcPct val="0"/>
              </a:spcBef>
            </a:pPr>
            <a:endParaRPr lang="en-US" sz="2000" dirty="0" smtClean="0"/>
          </a:p>
          <a:p>
            <a:endParaRPr lang="en-US" dirty="0"/>
          </a:p>
        </p:txBody>
      </p:sp>
      <p:sp>
        <p:nvSpPr>
          <p:cNvPr id="62468" name="Rectangle 3"/>
          <p:cNvSpPr>
            <a:spLocks noGrp="1" noRot="1" noChangeAspect="1" noChangeArrowheads="1" noTextEdit="1"/>
          </p:cNvSpPr>
          <p:nvPr>
            <p:ph type="sldImg"/>
          </p:nvPr>
        </p:nvSpPr>
        <p:spPr bwMode="auto">
          <a:noFill/>
          <a:ln w="9525">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66</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50863" y="4560889"/>
            <a:ext cx="6303962" cy="4319587"/>
          </a:xfrm>
          <a:noFill/>
          <a:ln>
            <a:noFill/>
          </a:ln>
        </p:spPr>
        <p:txBody>
          <a:bodyPr lIns="95646" tIns="46984" rIns="95646" bIns="46984"/>
          <a:lstStyle/>
          <a:p>
            <a:endParaRPr lang="en-US" dirty="0"/>
          </a:p>
          <a:p>
            <a:r>
              <a:rPr lang="en-US" dirty="0"/>
              <a:t>No fancy replacement policy is needed for the direct mapped cache. </a:t>
            </a:r>
          </a:p>
          <a:p>
            <a:r>
              <a:rPr lang="en-US" dirty="0"/>
              <a:t>As a matter of fact, that is what cause direct mapped trouble to begin with: only one place to go in the cache--causes conflict misses.</a:t>
            </a:r>
          </a:p>
          <a:p>
            <a:endParaRPr lang="en-US" dirty="0"/>
          </a:p>
          <a:p>
            <a:r>
              <a:rPr lang="en-US" dirty="0"/>
              <a:t>No fancy replacement policy is needed for the direct mapped cache. </a:t>
            </a:r>
          </a:p>
          <a:p>
            <a:r>
              <a:rPr lang="en-US" dirty="0"/>
              <a:t>As a matter of fact, that is what cause direct mapped trouble to begin with: only one place to go in the cache--causes conflict misses.</a:t>
            </a:r>
          </a:p>
          <a:p>
            <a:endParaRPr lang="en-US" dirty="0"/>
          </a:p>
          <a:p>
            <a:r>
              <a:rPr lang="en-US" dirty="0"/>
              <a:t>Besides working at Sun, I also teach people how to fly whenever I have time.</a:t>
            </a:r>
          </a:p>
          <a:p>
            <a:r>
              <a:rPr lang="en-US" dirty="0"/>
              <a:t>Statistic have shown that if a pilot crashed after an engine failure, he or she is more likely to get killed in a multi-engine light airplane than a single engine airplane.</a:t>
            </a:r>
          </a:p>
          <a:p>
            <a:r>
              <a:rPr lang="en-US" dirty="0"/>
              <a:t>The joke among us flight instructors is that: sure, when the engine quit in a single engine stops, you have one option: sooner or later, you land.  Probably sooner.</a:t>
            </a:r>
          </a:p>
          <a:p>
            <a:r>
              <a:rPr lang="en-US" dirty="0"/>
              <a:t>But in a multi-engine airplane with one engine stops, you have a lot of options.  It is the need to make a decision that kills those people.</a:t>
            </a:r>
          </a:p>
          <a:p>
            <a:endParaRPr lang="en-US" dirty="0"/>
          </a:p>
        </p:txBody>
      </p:sp>
      <p:sp>
        <p:nvSpPr>
          <p:cNvPr id="1655811" name="Rectangle 3"/>
          <p:cNvSpPr>
            <a:spLocks noGrp="1" noRot="1" noChangeAspect="1" noChangeArrowheads="1" noTextEdit="1"/>
          </p:cNvSpPr>
          <p:nvPr>
            <p:ph type="sldImg"/>
          </p:nvPr>
        </p:nvSpPr>
        <p:spPr>
          <a:xfrm>
            <a:off x="1277938" y="620713"/>
            <a:ext cx="4776787" cy="3581400"/>
          </a:xfr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r>
              <a:rPr lang="en-AU"/>
              <a:t>Morgan Kaufmann Publishers</a:t>
            </a:r>
          </a:p>
        </p:txBody>
      </p:sp>
      <p:sp>
        <p:nvSpPr>
          <p:cNvPr id="96259" name="Rectangle 3"/>
          <p:cNvSpPr>
            <a:spLocks noGrp="1" noChangeArrowheads="1"/>
          </p:cNvSpPr>
          <p:nvPr>
            <p:ph type="dt" sz="quarter" idx="1"/>
          </p:nvPr>
        </p:nvSpPr>
        <p:spPr>
          <a:noFill/>
        </p:spPr>
        <p:txBody>
          <a:bodyPr/>
          <a:lstStyle/>
          <a:p>
            <a:fld id="{0F292F83-EC46-0542-AE03-95B887C868F6}" type="datetime3">
              <a:rPr lang="en-AU"/>
              <a:pPr/>
              <a:t>12 October, 2011</a:t>
            </a:fld>
            <a:endParaRPr lang="en-AU"/>
          </a:p>
        </p:txBody>
      </p:sp>
      <p:sp>
        <p:nvSpPr>
          <p:cNvPr id="96260" name="Rectangle 6"/>
          <p:cNvSpPr>
            <a:spLocks noGrp="1" noChangeArrowheads="1"/>
          </p:cNvSpPr>
          <p:nvPr>
            <p:ph type="ftr" sz="quarter" idx="4"/>
          </p:nvPr>
        </p:nvSpPr>
        <p:spPr>
          <a:noFill/>
        </p:spPr>
        <p:txBody>
          <a:bodyPr/>
          <a:lstStyle/>
          <a:p>
            <a:r>
              <a:rPr lang="en-AU"/>
              <a:t>Chapter 5 — Large and Fast: Exploiting Memory Hierarchy</a:t>
            </a:r>
          </a:p>
        </p:txBody>
      </p:sp>
      <p:sp>
        <p:nvSpPr>
          <p:cNvPr id="96261" name="Rectangle 7"/>
          <p:cNvSpPr>
            <a:spLocks noGrp="1" noChangeArrowheads="1"/>
          </p:cNvSpPr>
          <p:nvPr>
            <p:ph type="sldNum" sz="quarter" idx="5"/>
          </p:nvPr>
        </p:nvSpPr>
        <p:spPr>
          <a:noFill/>
        </p:spPr>
        <p:txBody>
          <a:bodyPr/>
          <a:lstStyle/>
          <a:p>
            <a:fld id="{226B5ED9-2239-1C4B-B7A8-1684B4CC7362}" type="slidenum">
              <a:rPr lang="en-AU"/>
              <a:pPr/>
              <a:t>70</a:t>
            </a:fld>
            <a:endParaRPr lang="en-AU"/>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charset="-128"/>
                <a:cs typeface="ＭＳ Ｐゴシック" charset="-128"/>
              </a:rPr>
              <a:t>Morgan Kaufmann Publishers</a:t>
            </a:r>
          </a:p>
        </p:txBody>
      </p:sp>
      <p:sp>
        <p:nvSpPr>
          <p:cNvPr id="52227"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2444DBC4-7DF1-EB40-9673-89CFA0F5C8FE}" type="datetime3">
              <a:rPr lang="en-AU">
                <a:ea typeface="ＭＳ Ｐゴシック" charset="-128"/>
                <a:cs typeface="ＭＳ Ｐゴシック" charset="-128"/>
              </a:rPr>
              <a:pPr fontAlgn="base">
                <a:spcBef>
                  <a:spcPct val="0"/>
                </a:spcBef>
                <a:spcAft>
                  <a:spcPct val="0"/>
                </a:spcAft>
                <a:defRPr/>
              </a:pPr>
              <a:t>12 October, 2011</a:t>
            </a:fld>
            <a:endParaRPr lang="en-AU">
              <a:ea typeface="ＭＳ Ｐゴシック" charset="-128"/>
              <a:cs typeface="ＭＳ Ｐゴシック" charset="-128"/>
            </a:endParaRPr>
          </a:p>
        </p:txBody>
      </p:sp>
      <p:sp>
        <p:nvSpPr>
          <p:cNvPr id="5222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AU">
                <a:ea typeface="ＭＳ Ｐゴシック" charset="-128"/>
                <a:cs typeface="ＭＳ Ｐゴシック" charset="-128"/>
              </a:rPr>
              <a:t>Chapter 5 — Large and Fast: Exploiting Memory Hierarchy</a:t>
            </a:r>
          </a:p>
        </p:txBody>
      </p:sp>
      <p:sp>
        <p:nvSpPr>
          <p:cNvPr id="5222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218950-FA54-5543-94E3-CB306EA56668}" type="slidenum">
              <a:rPr lang="en-AU">
                <a:ea typeface="ＭＳ Ｐゴシック" charset="-128"/>
                <a:cs typeface="ＭＳ Ｐゴシック" charset="-128"/>
              </a:rPr>
              <a:pPr fontAlgn="base">
                <a:spcBef>
                  <a:spcPct val="0"/>
                </a:spcBef>
                <a:spcAft>
                  <a:spcPct val="0"/>
                </a:spcAft>
                <a:defRPr/>
              </a:pPr>
              <a:t>71</a:t>
            </a:fld>
            <a:endParaRPr lang="en-AU">
              <a:ea typeface="ＭＳ Ｐゴシック" charset="-128"/>
              <a:cs typeface="ＭＳ Ｐゴシック" charset="-128"/>
            </a:endParaRPr>
          </a:p>
        </p:txBody>
      </p:sp>
      <p:sp>
        <p:nvSpPr>
          <p:cNvPr id="593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1" dirty="0" smtClean="0"/>
              <a:t>How can you prevent it?</a:t>
            </a:r>
            <a:endParaRPr lang="en-US" i="1" smtClean="0"/>
          </a:p>
          <a:p>
            <a:endParaRPr lang="en-US"/>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75</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body" idx="1"/>
          </p:nvPr>
        </p:nvSpPr>
        <p:spPr>
          <a:xfrm>
            <a:off x="549141" y="4558828"/>
            <a:ext cx="6305732" cy="4321412"/>
          </a:xfrm>
          <a:noFill/>
          <a:ln/>
        </p:spPr>
        <p:txBody>
          <a:bodyPr lIns="97311" tIns="47801" rIns="97311" bIns="47801"/>
          <a:lstStyle/>
          <a:p>
            <a:r>
              <a:rPr lang="en-US" altLang="zh-CN" dirty="0"/>
              <a:t>Let’s summarize today’s lecture.  I know you have heard this many times and many ways but it is still worth repeating.</a:t>
            </a:r>
          </a:p>
          <a:p>
            <a:r>
              <a:rPr lang="en-US" altLang="zh-CN" dirty="0"/>
              <a:t>Memory hierarchy works because of the Principle of Locality which says a program will access a relatively small portion of the address space at any instant of time.</a:t>
            </a:r>
          </a:p>
          <a:p>
            <a:r>
              <a:rPr lang="en-US" altLang="zh-CN" dirty="0"/>
              <a:t>There are two types of locality: temporal locality, or locality in time and spatial locality, or locality in space.</a:t>
            </a:r>
          </a:p>
          <a:p>
            <a:r>
              <a:rPr lang="en-US" altLang="zh-CN" dirty="0"/>
              <a:t>So far, we have covered three major categories of cache misses.</a:t>
            </a:r>
          </a:p>
          <a:p>
            <a:r>
              <a:rPr lang="en-US" altLang="zh-CN" dirty="0"/>
              <a:t>Compulsory misses are cache misses due to cold start. You cannot avoid them but if you are going to run billions of instructions anyway, compulsory misses usually don’t bother you.</a:t>
            </a:r>
          </a:p>
          <a:p>
            <a:r>
              <a:rPr lang="en-US" altLang="zh-CN" dirty="0"/>
              <a:t>Conflict misses are misses caused by multiple memory location being mapped to the same cache location.</a:t>
            </a:r>
          </a:p>
          <a:p>
            <a:r>
              <a:rPr lang="en-US" altLang="zh-CN" dirty="0"/>
              <a:t>The nightmare scenario is the ping pong effect when a block is read into the cache but  before we have a chance to use it, it was immediately forced out by another conflict  miss. </a:t>
            </a:r>
          </a:p>
          <a:p>
            <a:r>
              <a:rPr lang="en-US" altLang="zh-CN" dirty="0"/>
              <a:t>You can reduce Conflict misses by either increase the cache size or increase the </a:t>
            </a:r>
            <a:r>
              <a:rPr lang="en-US" altLang="zh-CN" dirty="0" err="1"/>
              <a:t>associativity</a:t>
            </a:r>
            <a:r>
              <a:rPr lang="en-US" altLang="zh-CN" dirty="0"/>
              <a:t>, or both.</a:t>
            </a:r>
          </a:p>
          <a:p>
            <a:r>
              <a:rPr lang="en-US" altLang="zh-CN" dirty="0"/>
              <a:t>Finally, Capacity misses occurs when the cache is not big enough to contains all the cache blocks required by the program. You can reduce this miss rate by making the cache larger.</a:t>
            </a:r>
          </a:p>
          <a:p>
            <a:r>
              <a:rPr lang="en-US" altLang="zh-CN" dirty="0"/>
              <a:t>There are two write policy as far as cache write is concerned.  Write through requires a write buffer and a nightmare scenario is when the store occurs so frequent that you saturates your write buffer.</a:t>
            </a:r>
          </a:p>
          <a:p>
            <a:r>
              <a:rPr lang="en-US" altLang="zh-CN" dirty="0"/>
              <a:t>The second write polity is write back.  In this case, you only write to the cache and only when the cache block is being replaced do you write the cache block back to memory.</a:t>
            </a:r>
          </a:p>
          <a:p>
            <a:endParaRPr lang="en-US" altLang="zh-CN" dirty="0"/>
          </a:p>
          <a:p>
            <a:r>
              <a:rPr lang="en-US" altLang="zh-CN" dirty="0"/>
              <a:t>+3 = 77 min. (Y:57)</a:t>
            </a:r>
          </a:p>
          <a:p>
            <a:endParaRPr lang="en-US" altLang="zh-CN" dirty="0"/>
          </a:p>
        </p:txBody>
      </p:sp>
      <p:sp>
        <p:nvSpPr>
          <p:cNvPr id="759811" name="Rectangle 3"/>
          <p:cNvSpPr>
            <a:spLocks noGrp="1" noRot="1" noChangeAspect="1" noChangeArrowheads="1" noTextEdit="1"/>
          </p:cNvSpPr>
          <p:nvPr>
            <p:ph type="sldImg"/>
          </p:nvPr>
        </p:nvSpPr>
        <p:spPr>
          <a:xfrm>
            <a:off x="1276350" y="620713"/>
            <a:ext cx="4775200" cy="3581400"/>
          </a:xfrm>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3650" name="Rectangle 2"/>
          <p:cNvSpPr>
            <a:spLocks noGrp="1" noRot="1" noChangeAspect="1" noChangeArrowheads="1" noTextEdit="1"/>
          </p:cNvSpPr>
          <p:nvPr>
            <p:ph type="sldImg"/>
          </p:nvPr>
        </p:nvSpPr>
        <p:spPr bwMode="auto">
          <a:xfrm>
            <a:off x="1276350" y="614363"/>
            <a:ext cx="4784725" cy="3587750"/>
          </a:xfrm>
          <a:prstGeom prst="rect">
            <a:avLst/>
          </a:prstGeom>
          <a:solidFill>
            <a:srgbClr val="FFFFFF"/>
          </a:solidFill>
          <a:ln>
            <a:solidFill>
              <a:srgbClr val="000000"/>
            </a:solidFill>
            <a:miter lim="800000"/>
            <a:headEnd/>
            <a:tailEnd/>
          </a:ln>
        </p:spPr>
      </p:sp>
      <p:sp>
        <p:nvSpPr>
          <p:cNvPr id="2843651" name="Rectangle 3"/>
          <p:cNvSpPr>
            <a:spLocks noGrp="1" noChangeArrowheads="1"/>
          </p:cNvSpPr>
          <p:nvPr>
            <p:ph type="body" idx="1"/>
          </p:nvPr>
        </p:nvSpPr>
        <p:spPr bwMode="auto">
          <a:xfrm>
            <a:off x="550625" y="4561553"/>
            <a:ext cx="6303242" cy="4320868"/>
          </a:xfrm>
          <a:prstGeom prst="rect">
            <a:avLst/>
          </a:prstGeom>
          <a:solidFill>
            <a:srgbClr val="FFFFFF"/>
          </a:solidFill>
          <a:ln>
            <a:solidFill>
              <a:srgbClr val="000000"/>
            </a:solidFill>
            <a:miter lim="800000"/>
            <a:headEnd/>
            <a:tailEnd/>
          </a:ln>
        </p:spPr>
        <p:txBody>
          <a:bodyPr lIns="94681" tIns="47341" rIns="94681" bIns="47341">
            <a:prstTxWarp prst="textNoShape">
              <a:avLst/>
            </a:prstTxWarp>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 You are trying to access memory byte address 0x3434 in a system with a 16 bit address space. What are the corresponding tag, index and offset for a 32-line direct-mapped cache with 1 word blocks? (in hex)</a:t>
            </a:r>
          </a:p>
          <a:p>
            <a:r>
              <a:rPr lang="en-US" dirty="0" smtClean="0"/>
              <a:t>A: The cache has TIO breakdown of 9:5:2 (1 word = 4 Bytes </a:t>
            </a:r>
            <a:r>
              <a:rPr lang="en-US" dirty="0" smtClean="0">
                <a:sym typeface="Wingdings" pitchFamily="2" charset="2"/>
              </a:rPr>
              <a:t> 2 Offset Bits; 32-line cache  5 Index Bits; 16-(5+2)=9 Tag Bits.) Memory address 0x3434 in binary is 0011010000110100 (Online hex converter: </a:t>
            </a:r>
            <a:r>
              <a:rPr lang="en-US" dirty="0" smtClean="0"/>
              <a:t>Online hex converter: </a:t>
            </a:r>
            <a:r>
              <a:rPr lang="en-US" dirty="0" smtClean="0">
                <a:hlinkClick r:id="rId3"/>
              </a:rPr>
              <a:t>http://easycalculation.com/hex-converter.php</a:t>
            </a:r>
            <a:r>
              <a:rPr lang="en-US" dirty="0" smtClean="0"/>
              <a:t>)   </a:t>
            </a:r>
          </a:p>
          <a:p>
            <a:endParaRPr lang="en-US" dirty="0" smtClean="0"/>
          </a:p>
          <a:p>
            <a:r>
              <a:rPr lang="en-US" dirty="0" smtClean="0"/>
              <a:t>You are trying to access memory byte address 0x3434 in a system with a 16 bit address space. What are the corresponding tag, index and offset for a 16-line direct-mapped cache with 4 word blocks? (in hex)</a:t>
            </a:r>
          </a:p>
          <a:p>
            <a:r>
              <a:rPr lang="en-US" dirty="0" smtClean="0"/>
              <a:t>You are trying to access memory byte address 0x3434 in a system with a 16 bit address space. What are the corresponding tag, index and offset for a 1kiB direct-mapped cache with 2 word blocks? (in hex)</a:t>
            </a:r>
          </a:p>
          <a:p>
            <a:r>
              <a:rPr lang="en-US" dirty="0" smtClean="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80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81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82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1170" name="Rectangle 2"/>
          <p:cNvSpPr>
            <a:spLocks noGrp="1" noRot="1" noChangeAspect="1" noChangeArrowheads="1" noTextEdit="1"/>
          </p:cNvSpPr>
          <p:nvPr>
            <p:ph type="sldImg"/>
          </p:nvPr>
        </p:nvSpPr>
        <p:spPr bwMode="auto">
          <a:xfrm>
            <a:off x="3657600" y="2519363"/>
            <a:ext cx="0" cy="0"/>
          </a:xfrm>
          <a:prstGeom prst="rect">
            <a:avLst/>
          </a:prstGeom>
          <a:solidFill>
            <a:srgbClr val="FFFFFF"/>
          </a:solidFill>
          <a:ln>
            <a:solidFill>
              <a:srgbClr val="000000"/>
            </a:solidFill>
            <a:miter lim="800000"/>
            <a:headEnd/>
            <a:tailEnd/>
          </a:ln>
        </p:spPr>
      </p:sp>
      <p:sp>
        <p:nvSpPr>
          <p:cNvPr id="2951171" name="Rectangle 3"/>
          <p:cNvSpPr>
            <a:spLocks noGrp="1" noChangeArrowheads="1"/>
          </p:cNvSpPr>
          <p:nvPr>
            <p:ph type="body" idx="1"/>
          </p:nvPr>
        </p:nvSpPr>
        <p:spPr bwMode="auto">
          <a:xfrm>
            <a:off x="973927" y="6590184"/>
            <a:ext cx="5762539" cy="260332"/>
          </a:xfrm>
          <a:prstGeom prst="rect">
            <a:avLst/>
          </a:prstGeom>
          <a:solidFill>
            <a:srgbClr val="FFFFFF"/>
          </a:solidFill>
          <a:ln>
            <a:solidFill>
              <a:srgbClr val="000000"/>
            </a:solidFill>
            <a:miter lim="800000"/>
            <a:headEnd/>
            <a:tailEnd/>
          </a:ln>
        </p:spPr>
        <p:txBody>
          <a:bodyPr lIns="91416" tIns="45708" rIns="91416" bIns="45708">
            <a:prstTxWarp prst="textNoShape">
              <a:avLst/>
            </a:prstTxWarp>
          </a:bodyPr>
          <a:lstStyle/>
          <a:p>
            <a:pPr marL="236747" indent="-236747"/>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3218" name="Rectangle 2"/>
          <p:cNvSpPr>
            <a:spLocks noGrp="1" noRot="1" noChangeAspect="1" noChangeArrowheads="1" noTextEdit="1"/>
          </p:cNvSpPr>
          <p:nvPr>
            <p:ph type="sldImg"/>
          </p:nvPr>
        </p:nvSpPr>
        <p:spPr bwMode="auto">
          <a:xfrm>
            <a:off x="3657600" y="2519363"/>
            <a:ext cx="0" cy="0"/>
          </a:xfrm>
          <a:prstGeom prst="rect">
            <a:avLst/>
          </a:prstGeom>
          <a:solidFill>
            <a:srgbClr val="FFFFFF"/>
          </a:solidFill>
          <a:ln>
            <a:solidFill>
              <a:srgbClr val="000000"/>
            </a:solidFill>
            <a:miter lim="800000"/>
            <a:headEnd/>
            <a:tailEnd/>
          </a:ln>
        </p:spPr>
      </p:sp>
      <p:sp>
        <p:nvSpPr>
          <p:cNvPr id="2953219" name="Rectangle 3"/>
          <p:cNvSpPr>
            <a:spLocks noGrp="1" noChangeArrowheads="1"/>
          </p:cNvSpPr>
          <p:nvPr>
            <p:ph type="body" idx="1"/>
          </p:nvPr>
        </p:nvSpPr>
        <p:spPr bwMode="auto">
          <a:xfrm>
            <a:off x="973927" y="6590184"/>
            <a:ext cx="5762539" cy="260332"/>
          </a:xfrm>
          <a:prstGeom prst="rect">
            <a:avLst/>
          </a:prstGeom>
          <a:solidFill>
            <a:srgbClr val="FFFFFF"/>
          </a:solidFill>
          <a:ln>
            <a:solidFill>
              <a:srgbClr val="000000"/>
            </a:solidFill>
            <a:miter lim="800000"/>
            <a:headEnd/>
            <a:tailEnd/>
          </a:ln>
        </p:spPr>
        <p:txBody>
          <a:bodyPr lIns="91416" tIns="45708" rIns="91416" bIns="45708">
            <a:prstTxWarp prst="textNoShape">
              <a:avLst/>
            </a:prstTxWarp>
          </a:bodyPr>
          <a:lstStyle/>
          <a:p>
            <a:pPr marL="236747" indent="-236747"/>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1602"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841603" name="Rectangle 3"/>
          <p:cNvSpPr>
            <a:spLocks noGrp="1" noChangeArrowheads="1"/>
          </p:cNvSpPr>
          <p:nvPr>
            <p:ph type="body" idx="1"/>
          </p:nvPr>
        </p:nvSpPr>
        <p:spPr bwMode="auto">
          <a:xfrm>
            <a:off x="550626" y="4563191"/>
            <a:ext cx="6301588" cy="4317593"/>
          </a:xfrm>
          <a:prstGeom prst="rect">
            <a:avLst/>
          </a:prstGeom>
          <a:solidFill>
            <a:srgbClr val="FFFFFF"/>
          </a:solidFill>
          <a:ln>
            <a:solidFill>
              <a:srgbClr val="000000"/>
            </a:solidFill>
            <a:miter lim="800000"/>
            <a:headEnd/>
            <a:tailEnd/>
          </a:ln>
        </p:spPr>
        <p:txBody>
          <a:bodyPr lIns="95071" tIns="47536" rIns="95071" bIns="47536">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a:t>
            </a:r>
            <a:r>
              <a:rPr lang="en-US" dirty="0" smtClean="0"/>
              <a:t>times</a:t>
            </a:r>
          </a:p>
          <a:p>
            <a:endParaRPr lang="en-US" dirty="0" smtClean="0"/>
          </a:p>
          <a:p>
            <a:r>
              <a:rPr lang="en-US" dirty="0" smtClean="0"/>
              <a:t>http://parts.digikey.com/1/parts/1211303-ic-sram-1mbit-10ns-32soj-cy7c109d-10vxi.html</a:t>
            </a:r>
          </a:p>
          <a:p>
            <a:r>
              <a:rPr lang="en-US" dirty="0" smtClean="0"/>
              <a:t>Quantity discount 10ns 1MBit SRAM $2.24,</a:t>
            </a:r>
            <a:r>
              <a:rPr lang="en-US" baseline="0" dirty="0" smtClean="0"/>
              <a:t> $17/Mbyte, $1700/100 </a:t>
            </a:r>
            <a:r>
              <a:rPr lang="en-US" baseline="0" dirty="0" err="1" smtClean="0"/>
              <a:t>Mbyte</a:t>
            </a:r>
            <a:r>
              <a:rPr lang="en-US" baseline="0" dirty="0" smtClean="0"/>
              <a:t>, $17000/GByte</a:t>
            </a:r>
          </a:p>
          <a:p>
            <a:endParaRPr lang="en-US" baseline="0" dirty="0" smtClean="0"/>
          </a:p>
          <a:p>
            <a:r>
              <a:rPr lang="en-US" dirty="0" smtClean="0"/>
              <a:t>http://</a:t>
            </a:r>
            <a:r>
              <a:rPr lang="en-US" dirty="0" err="1" smtClean="0"/>
              <a:t>www.frys.com/template/harddrives</a:t>
            </a:r>
            <a:endParaRPr lang="en-US" dirty="0" smtClean="0"/>
          </a:p>
          <a:p>
            <a:r>
              <a:rPr lang="en-US" dirty="0" smtClean="0"/>
              <a:t>DRAM: 4GB @ $70</a:t>
            </a:r>
            <a:r>
              <a:rPr lang="en-US" baseline="0" dirty="0" smtClean="0"/>
              <a:t> or $17.50 per GB</a:t>
            </a:r>
          </a:p>
          <a:p>
            <a:r>
              <a:rPr lang="en-US" baseline="0" dirty="0" smtClean="0"/>
              <a:t>24GB@$800 = $33/Gbyte</a:t>
            </a:r>
          </a:p>
          <a:p>
            <a:endParaRPr lang="en-US" baseline="0" dirty="0" smtClean="0"/>
          </a:p>
          <a:p>
            <a:r>
              <a:rPr lang="en-US" baseline="0" dirty="0" err="1" smtClean="0"/>
              <a:t>http://www.frys.com/category/Outpost/Hard+Drives+&amp;+Memory/Memory/Notebook+Memory/Apple+-+Mac++Memory/</a:t>
            </a:r>
            <a:endParaRPr lang="en-US" baseline="0" dirty="0" smtClean="0"/>
          </a:p>
          <a:p>
            <a:r>
              <a:rPr lang="en-US" baseline="0" dirty="0" smtClean="0"/>
              <a:t>DDR2 1GB @ $25 per</a:t>
            </a:r>
          </a:p>
          <a:p>
            <a:r>
              <a:rPr lang="en-US" baseline="0" dirty="0" smtClean="0"/>
              <a:t>DDR3 1 GB @ $37.5 per</a:t>
            </a:r>
          </a:p>
          <a:p>
            <a:endParaRPr lang="en-US" baseline="0" dirty="0" smtClean="0"/>
          </a:p>
          <a:p>
            <a:r>
              <a:rPr lang="en-US" baseline="0" dirty="0" smtClean="0"/>
              <a:t>FLASH Media</a:t>
            </a:r>
          </a:p>
          <a:p>
            <a:r>
              <a:rPr lang="en-US" baseline="0" dirty="0" smtClean="0"/>
              <a:t>Approx. $2 per </a:t>
            </a:r>
            <a:r>
              <a:rPr lang="en-US" baseline="0" dirty="0" err="1" smtClean="0"/>
              <a:t>Gbyte</a:t>
            </a:r>
            <a:endParaRPr lang="en-US" baseline="0"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body" idx="1"/>
          </p:nvPr>
        </p:nvSpPr>
        <p:spPr>
          <a:xfrm>
            <a:off x="975360" y="4562237"/>
            <a:ext cx="5364480" cy="4318873"/>
          </a:xfrm>
          <a:ln>
            <a:noFill/>
          </a:ln>
        </p:spPr>
        <p:txBody>
          <a:bodyPr lIns="95636" tIns="46979" rIns="95636" bIns="46979"/>
          <a:lstStyle/>
          <a:p>
            <a:r>
              <a:rPr lang="en-US" dirty="0" smtClean="0"/>
              <a:t>Because the upper level is smaller and built using</a:t>
            </a:r>
            <a:r>
              <a:rPr lang="en-US" baseline="0" dirty="0" smtClean="0"/>
              <a:t> faster memory parts, its hit time will be much smaller than the time to access the next level in the hierarchy (which is the major component of the miss penalty).</a:t>
            </a:r>
            <a:endParaRPr lang="en-US" dirty="0"/>
          </a:p>
        </p:txBody>
      </p:sp>
      <p:sp>
        <p:nvSpPr>
          <p:cNvPr id="1490947" name="Rectangle 3"/>
          <p:cNvSpPr>
            <a:spLocks noGrp="1" noRot="1" noChangeAspect="1" noChangeArrowheads="1" noTextEdit="1"/>
          </p:cNvSpPr>
          <p:nvPr>
            <p:ph type="sldImg"/>
          </p:nvPr>
        </p:nvSpPr>
        <p:spPr>
          <a:xfrm>
            <a:off x="1273175" y="727075"/>
            <a:ext cx="4778375" cy="3584575"/>
          </a:xfrm>
          <a:ln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274763" y="617538"/>
            <a:ext cx="4783137" cy="3586162"/>
          </a:xfrm>
        </p:spPr>
      </p:sp>
      <p:sp>
        <p:nvSpPr>
          <p:cNvPr id="1488899" name="Rectangle 3"/>
          <p:cNvSpPr>
            <a:spLocks noGrp="1" noChangeArrowheads="1"/>
          </p:cNvSpPr>
          <p:nvPr>
            <p:ph type="body" idx="1"/>
          </p:nvPr>
        </p:nvSpPr>
        <p:spPr>
          <a:xfrm>
            <a:off x="550334" y="4560570"/>
            <a:ext cx="6304279" cy="4318874"/>
          </a:xfrm>
          <a:ln/>
        </p:spPr>
        <p:txBody>
          <a:bodyPr lIns="96642" tIns="48321" rIns="96642" bIns="4832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762000" y="1371600"/>
            <a:ext cx="7696200" cy="2057400"/>
          </a:xfrm>
        </p:spPr>
        <p:txBody>
          <a:bodyPr/>
          <a:lstStyle>
            <a:lvl1pPr>
              <a:defRPr sz="5400"/>
            </a:lvl1pPr>
          </a:lstStyle>
          <a:p>
            <a:r>
              <a:rPr lang="en-US" smtClean="0"/>
              <a:t>Click to edit Master title style</a:t>
            </a:r>
            <a:endParaRPr lang="en-US"/>
          </a:p>
        </p:txBody>
      </p:sp>
      <p:sp>
        <p:nvSpPr>
          <p:cNvPr id="10650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r>
              <a:rPr lang="en-US" smtClean="0"/>
              <a:t>Click to edit Master subtitle style</a:t>
            </a:r>
            <a:endParaRPr lang="en-US"/>
          </a:p>
        </p:txBody>
      </p:sp>
      <p:sp>
        <p:nvSpPr>
          <p:cNvPr id="12" name="Rectangle 7"/>
          <p:cNvSpPr>
            <a:spLocks noGrp="1" noChangeArrowheads="1"/>
          </p:cNvSpPr>
          <p:nvPr>
            <p:ph type="sldNum" sz="quarter" idx="10"/>
          </p:nvPr>
        </p:nvSpPr>
        <p:spPr>
          <a:xfrm>
            <a:off x="6553200" y="6248400"/>
            <a:ext cx="21336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C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6864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533400"/>
            <a:ext cx="6076950" cy="5686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10"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11300"/>
            <a:ext cx="8229600" cy="4614863"/>
          </a:xfrm>
        </p:spPr>
        <p:txBody>
          <a:bodyPr/>
          <a:lstStyle>
            <a:lvl1pPr>
              <a:defRPr baseline="0">
                <a:latin typeface="Helvetica (Body)"/>
              </a:defRPr>
            </a:lvl1pPr>
            <a:lvl2pPr>
              <a:defRPr baseline="0">
                <a:latin typeface="Helvetica (Body)"/>
              </a:defRPr>
            </a:lvl2pPr>
            <a:lvl3pPr>
              <a:defRPr baseline="0">
                <a:latin typeface="Helvetica (Body)"/>
              </a:defRPr>
            </a:lvl3pPr>
            <a:lvl4pPr>
              <a:defRPr baseline="0">
                <a:latin typeface="Helvetica (Body)"/>
              </a:defRPr>
            </a:lvl4pPr>
            <a:lvl5pPr>
              <a:defRPr baseline="0">
                <a:latin typeface="Helvetica (Body)"/>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11"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7"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CA"/>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Rectangle 4"/>
          <p:cNvSpPr>
            <a:spLocks noGrp="1" noChangeArrowheads="1"/>
          </p:cNvSpPr>
          <p:nvPr>
            <p:ph type="dt" sz="half" idx="10"/>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762000" y="1371600"/>
            <a:ext cx="7696200" cy="2057400"/>
          </a:xfrm>
        </p:spPr>
        <p:txBody>
          <a:bodyPr/>
          <a:lstStyle>
            <a:lvl1pPr>
              <a:defRPr sz="5400"/>
            </a:lvl1pPr>
          </a:lstStyle>
          <a:p>
            <a:r>
              <a:rPr lang="zh-CN" altLang="en-US" smtClean="0"/>
              <a:t>单击此处编辑母版标题样式</a:t>
            </a:r>
            <a:endParaRPr lang="en-US"/>
          </a:p>
        </p:txBody>
      </p:sp>
      <p:sp>
        <p:nvSpPr>
          <p:cNvPr id="10650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r>
              <a:rPr lang="zh-CN" altLang="en-US" smtClean="0"/>
              <a:t>单击此处编辑母版副标题样式</a:t>
            </a:r>
            <a:endParaRPr lang="en-US"/>
          </a:p>
        </p:txBody>
      </p:sp>
      <p:sp>
        <p:nvSpPr>
          <p:cNvPr id="12" name="Rectangle 7"/>
          <p:cNvSpPr>
            <a:spLocks noGrp="1" noChangeArrowheads="1"/>
          </p:cNvSpPr>
          <p:nvPr>
            <p:ph type="sldNum" sz="quarter" idx="10"/>
          </p:nvPr>
        </p:nvSpPr>
        <p:spPr>
          <a:xfrm>
            <a:off x="6553200" y="6248400"/>
            <a:ext cx="21336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Rectangle 4"/>
          <p:cNvSpPr>
            <a:spLocks noGrp="1" noChangeArrowheads="1"/>
          </p:cNvSpPr>
          <p:nvPr>
            <p:ph type="dt" sz="half" idx="10"/>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Content Placeholder 2"/>
          <p:cNvSpPr>
            <a:spLocks noGrp="1"/>
          </p:cNvSpPr>
          <p:nvPr>
            <p:ph sz="half" idx="1"/>
          </p:nvPr>
        </p:nvSpPr>
        <p:spPr>
          <a:xfrm>
            <a:off x="4572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Content Placeholder 3"/>
          <p:cNvSpPr>
            <a:spLocks noGrp="1"/>
          </p:cNvSpPr>
          <p:nvPr>
            <p:ph sz="half" idx="2"/>
          </p:nvPr>
        </p:nvSpPr>
        <p:spPr>
          <a:xfrm>
            <a:off x="46863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CA"/>
          </a:p>
        </p:txBody>
      </p:sp>
      <p:sp>
        <p:nvSpPr>
          <p:cNvPr id="3" name="Content Placeholder 2"/>
          <p:cNvSpPr>
            <a:spLocks noGrp="1"/>
          </p:cNvSpPr>
          <p:nvPr>
            <p:ph idx="1"/>
          </p:nvPr>
        </p:nvSpPr>
        <p:spPr>
          <a:xfrm>
            <a:off x="457200" y="1587500"/>
            <a:ext cx="8305800" cy="469741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8" name="Rectangle 7"/>
          <p:cNvSpPr>
            <a:spLocks noGrp="1" noChangeArrowheads="1"/>
          </p:cNvSpPr>
          <p:nvPr>
            <p:ph type="sldNum" sz="quarter" idx="10"/>
          </p:nvPr>
        </p:nvSpPr>
        <p:spPr>
          <a:xfrm>
            <a:off x="6553200" y="6299200"/>
            <a:ext cx="21336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457200" y="6299200"/>
            <a:ext cx="4389438" cy="457200"/>
          </a:xfrm>
        </p:spPr>
        <p:txBody>
          <a:bodyPr/>
          <a:lstStyle>
            <a:lvl1pPr>
              <a:defRPr sz="1600"/>
            </a:lvl1pPr>
          </a:lstStyle>
          <a:p>
            <a:pPr>
              <a:defRPr/>
            </a:pPr>
            <a:r>
              <a:rPr lang="en-US" dirty="0" smtClean="0"/>
              <a:t> © </a:t>
            </a:r>
            <a:r>
              <a:rPr lang="en-US" dirty="0" err="1" smtClean="0"/>
              <a:t>Zonghua</a:t>
            </a:r>
            <a:r>
              <a:rPr lang="en-US" dirty="0" smtClean="0"/>
              <a:t> </a:t>
            </a:r>
            <a:r>
              <a:rPr lang="en-US" dirty="0" err="1" smtClean="0"/>
              <a:t>Gu</a:t>
            </a:r>
            <a:r>
              <a:rPr lang="en-US" dirty="0" smtClean="0"/>
              <a:t>, CMPT 300, Fall 2011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C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686425"/>
          </a:xfrm>
        </p:spPr>
        <p:txBody>
          <a:bodyPr vert="eaVert"/>
          <a:lstStyle/>
          <a:p>
            <a:r>
              <a:rPr lang="zh-CN" altLang="en-US" smtClean="0"/>
              <a:t>单击此处编辑母版标题样式</a:t>
            </a:r>
            <a:endParaRPr lang="en-CA"/>
          </a:p>
        </p:txBody>
      </p:sp>
      <p:sp>
        <p:nvSpPr>
          <p:cNvPr id="3" name="Vertical Text Placeholder 2"/>
          <p:cNvSpPr>
            <a:spLocks noGrp="1"/>
          </p:cNvSpPr>
          <p:nvPr>
            <p:ph type="body" orient="vert" idx="1"/>
          </p:nvPr>
        </p:nvSpPr>
        <p:spPr>
          <a:xfrm>
            <a:off x="457200" y="533400"/>
            <a:ext cx="60769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457200" y="1917700"/>
            <a:ext cx="8305800" cy="4302125"/>
          </a:xfrm>
        </p:spPr>
        <p:txBody>
          <a:bodyPr/>
          <a:lstStyle/>
          <a:p>
            <a:pPr lvl="0"/>
            <a:endParaRPr lang="en-CA" noProof="0" smtClean="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533400"/>
            <a:ext cx="8229600" cy="1143000"/>
          </a:xfr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917700"/>
            <a:ext cx="4076700"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86300" y="1917700"/>
            <a:ext cx="4076700"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57200" y="4144963"/>
            <a:ext cx="4076700" cy="207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Content Placeholder 5"/>
          <p:cNvSpPr>
            <a:spLocks noGrp="1"/>
          </p:cNvSpPr>
          <p:nvPr>
            <p:ph sz="quarter" idx="4"/>
          </p:nvPr>
        </p:nvSpPr>
        <p:spPr>
          <a:xfrm>
            <a:off x="4686300" y="4144963"/>
            <a:ext cx="4076700" cy="207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863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457200" y="6248400"/>
            <a:ext cx="4389438" cy="457200"/>
          </a:xfrm>
        </p:spPr>
        <p:txBody>
          <a:bodyPr/>
          <a:lstStyle>
            <a:lvl1pPr>
              <a:defRPr sz="1600"/>
            </a:lvl1pPr>
          </a:lstStyle>
          <a:p>
            <a:pPr>
              <a:defRPr/>
            </a:pPr>
            <a:r>
              <a:rPr lang="en-US" dirty="0" smtClean="0"/>
              <a:t> © </a:t>
            </a:r>
            <a:r>
              <a:rPr lang="en-US" dirty="0" err="1" smtClean="0"/>
              <a:t>Zonghua</a:t>
            </a:r>
            <a:r>
              <a:rPr lang="en-US" dirty="0" smtClean="0"/>
              <a:t> </a:t>
            </a:r>
            <a:r>
              <a:rPr lang="en-US" dirty="0" err="1" smtClean="0"/>
              <a:t>Gu</a:t>
            </a:r>
            <a:r>
              <a:rPr lang="en-US" dirty="0" smtClean="0"/>
              <a:t>, CMPT 300, Fall 2011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3075" name="Rectangle 3"/>
          <p:cNvSpPr>
            <a:spLocks noGrp="1" noChangeArrowheads="1"/>
          </p:cNvSpPr>
          <p:nvPr>
            <p:ph type="body" idx="1"/>
          </p:nvPr>
        </p:nvSpPr>
        <p:spPr bwMode="auto">
          <a:xfrm>
            <a:off x="457200" y="1917700"/>
            <a:ext cx="83058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5478" name="Rectangle 6"/>
          <p:cNvSpPr>
            <a:spLocks noGrp="1" noChangeArrowheads="1"/>
          </p:cNvSpPr>
          <p:nvPr>
            <p:ph type="sldNum" sz="quarter" idx="4"/>
          </p:nvPr>
        </p:nvSpPr>
        <p:spPr bwMode="auto">
          <a:xfrm>
            <a:off x="6781800" y="6364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457200" y="6364288"/>
            <a:ext cx="4389438"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 bg1="lt1" tx1="dk1" bg2="lt2" tx2="dk2" accent1="accent1" accent2="accent2" accent3="accent3" accent4="accent4" accent5="accent5" accent6="accent6" hlink="hlink" folHlink="folHlink"/>
  <p:sldLayoutIdLst>
    <p:sldLayoutId id="2147483864" r:id="rId1"/>
    <p:sldLayoutId id="2147483876"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iming>
    <p:tnLst>
      <p:par>
        <p:cTn id="1" dur="indefinite" restart="never" nodeType="tmRoot"/>
      </p:par>
    </p:tnLst>
  </p:timing>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6"/>
          <p:cNvSpPr>
            <a:spLocks noGrp="1" noChangeArrowheads="1"/>
          </p:cNvSpPr>
          <p:nvPr>
            <p:ph type="sldNum" sz="quarter" idx="4"/>
          </p:nvPr>
        </p:nvSpPr>
        <p:spPr>
          <a:xfrm>
            <a:off x="6781800" y="6364288"/>
            <a:ext cx="1905000" cy="457200"/>
          </a:xfrm>
          <a:prstGeom prst="rect">
            <a:avLst/>
          </a:prstGeom>
        </p:spPr>
        <p:txBody>
          <a:bodyPr/>
          <a:lstStyle>
            <a:lvl1pPr>
              <a:defRPr/>
            </a:lvl1pPr>
          </a:lstStyle>
          <a:p>
            <a:pPr>
              <a:defRPr/>
            </a:pPr>
            <a:fld id="{79ACD604-DE96-4BF4-B014-6BD05026CF1E}" type="slidenum">
              <a:rPr lang="en-US" altLang="zh-CN"/>
              <a:pPr>
                <a:defRPr/>
              </a:pPr>
              <a:t>‹#›</a:t>
            </a:fld>
            <a:endParaRPr lang="en-US" altLang="zh-CN"/>
          </a:p>
        </p:txBody>
      </p:sp>
      <p:sp>
        <p:nvSpPr>
          <p:cNvPr id="10" name="Rectangle 4"/>
          <p:cNvSpPr>
            <a:spLocks noGrp="1" noChangeArrowheads="1"/>
          </p:cNvSpPr>
          <p:nvPr>
            <p:ph type="dt" sz="half" idx="2"/>
          </p:nvPr>
        </p:nvSpPr>
        <p:spPr>
          <a:xfrm>
            <a:off x="457200" y="6248400"/>
            <a:ext cx="4389438" cy="457200"/>
          </a:xfrm>
          <a:prstGeom prst="rect">
            <a:avLst/>
          </a:prstGeo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457200" y="1917700"/>
            <a:ext cx="83058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5478" name="Rectangle 6"/>
          <p:cNvSpPr>
            <a:spLocks noGrp="1" noChangeArrowheads="1"/>
          </p:cNvSpPr>
          <p:nvPr>
            <p:ph type="sldNum" sz="quarter" idx="4"/>
          </p:nvPr>
        </p:nvSpPr>
        <p:spPr bwMode="auto">
          <a:xfrm>
            <a:off x="6781800" y="6364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279400" y="152400"/>
            <a:ext cx="86868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457200" y="6364288"/>
            <a:ext cx="4389438"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Lst>
  <p:timing>
    <p:tnLst>
      <p:par>
        <p:cTn id="1" dur="indefinite" restart="never" nodeType="tmRoot"/>
      </p:par>
    </p:tnLst>
  </p:timing>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csillustrated.berkeley.edu/PDFs/cache-basics.pdf" TargetMode="External"/><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csillustrated.berkeley.edu/PDFs/cache-misses.pdf" TargetMode="Externa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sillustrated.berkeley.edu/PDFs/cache-types.pdf" TargetMode="Externa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10"/>
          </p:nvPr>
        </p:nvSpPr>
        <p:spPr>
          <a:noFill/>
        </p:spPr>
        <p:txBody>
          <a:bodyPr/>
          <a:lstStyle/>
          <a:p>
            <a:fld id="{BB1B93B5-152F-422A-AE64-8E95B3175B19}" type="slidenum">
              <a:rPr lang="en-US" altLang="zh-CN">
                <a:solidFill>
                  <a:srgbClr val="000000"/>
                </a:solidFill>
              </a:rPr>
              <a:pPr/>
              <a:t>0</a:t>
            </a:fld>
            <a:endParaRPr lang="en-US" altLang="zh-CN">
              <a:solidFill>
                <a:srgbClr val="000000"/>
              </a:solidFill>
            </a:endParaRPr>
          </a:p>
        </p:txBody>
      </p:sp>
      <p:sp>
        <p:nvSpPr>
          <p:cNvPr id="5123" name="Rectangle 2"/>
          <p:cNvSpPr>
            <a:spLocks noGrp="1" noChangeArrowheads="1"/>
          </p:cNvSpPr>
          <p:nvPr>
            <p:ph type="ctrTitle"/>
          </p:nvPr>
        </p:nvSpPr>
        <p:spPr/>
        <p:txBody>
          <a:bodyPr/>
          <a:lstStyle/>
          <a:p>
            <a:pPr algn="ctr" eaLnBrk="1" hangingPunct="1"/>
            <a:r>
              <a:rPr lang="en-US" altLang="zh-CN" sz="4800" dirty="0" smtClean="0">
                <a:ea typeface="宋体" charset="-122"/>
              </a:rPr>
              <a:t>CMPT 300</a:t>
            </a:r>
            <a:br>
              <a:rPr lang="en-US" altLang="zh-CN" sz="4800" dirty="0" smtClean="0">
                <a:ea typeface="宋体" charset="-122"/>
              </a:rPr>
            </a:br>
            <a:r>
              <a:rPr lang="en-US" altLang="zh-CN" sz="3600" dirty="0" smtClean="0">
                <a:ea typeface="宋体" charset="-122"/>
              </a:rPr>
              <a:t>Introduction to Operating Systems</a:t>
            </a:r>
            <a:r>
              <a:rPr lang="en-US" altLang="zh-CN" dirty="0" smtClean="0">
                <a:ea typeface="宋体" charset="-122"/>
              </a:rPr>
              <a:t> </a:t>
            </a:r>
          </a:p>
        </p:txBody>
      </p:sp>
      <p:sp>
        <p:nvSpPr>
          <p:cNvPr id="5124" name="Rectangle 3"/>
          <p:cNvSpPr>
            <a:spLocks noGrp="1" noChangeArrowheads="1"/>
          </p:cNvSpPr>
          <p:nvPr>
            <p:ph type="subTitle" idx="1"/>
          </p:nvPr>
        </p:nvSpPr>
        <p:spPr/>
        <p:txBody>
          <a:bodyPr/>
          <a:lstStyle/>
          <a:p>
            <a:pPr eaLnBrk="1" hangingPunct="1"/>
            <a:endParaRPr lang="en-US" altLang="zh-CN" sz="2400" dirty="0" smtClean="0">
              <a:ea typeface="宋体" charset="-122"/>
            </a:endParaRPr>
          </a:p>
          <a:p>
            <a:pPr algn="ctr" eaLnBrk="1" hangingPunct="1"/>
            <a:r>
              <a:rPr lang="en-US" altLang="zh-CN" dirty="0" smtClean="0">
                <a:ea typeface="宋体" charset="-122"/>
              </a:rPr>
              <a:t>Cache</a:t>
            </a:r>
          </a:p>
        </p:txBody>
      </p:sp>
      <p:sp>
        <p:nvSpPr>
          <p:cNvPr id="5" name="TextBox 4"/>
          <p:cNvSpPr txBox="1"/>
          <p:nvPr/>
        </p:nvSpPr>
        <p:spPr>
          <a:xfrm>
            <a:off x="1322327" y="6550223"/>
            <a:ext cx="6394699" cy="307777"/>
          </a:xfrm>
          <a:prstGeom prst="rect">
            <a:avLst/>
          </a:prstGeom>
          <a:noFill/>
        </p:spPr>
        <p:txBody>
          <a:bodyPr wrap="none" rtlCol="0">
            <a:spAutoFit/>
          </a:bodyPr>
          <a:lstStyle/>
          <a:p>
            <a:r>
              <a:rPr lang="en-US" sz="1400" dirty="0" smtClean="0"/>
              <a:t>Acknowledgement: some slides are taken </a:t>
            </a:r>
            <a:r>
              <a:rPr lang="en-US" sz="1400" smtClean="0"/>
              <a:t>from CS61C course </a:t>
            </a:r>
            <a:r>
              <a:rPr lang="en-US" sz="1400" dirty="0" smtClean="0"/>
              <a:t>material at UC Berkeley</a:t>
            </a: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a:t>
            </a:r>
            <a:r>
              <a:rPr lang="en-US" dirty="0" err="1" smtClean="0"/>
              <a:t>Mem</a:t>
            </a:r>
            <a:r>
              <a:rPr lang="en-US" dirty="0" smtClean="0"/>
              <a:t> Hierarchy</a:t>
            </a:r>
            <a:endParaRPr lang="en-US" dirty="0"/>
          </a:p>
        </p:txBody>
      </p:sp>
      <p:sp>
        <p:nvSpPr>
          <p:cNvPr id="3" name="Content Placeholder 2"/>
          <p:cNvSpPr>
            <a:spLocks noGrp="1"/>
          </p:cNvSpPr>
          <p:nvPr>
            <p:ph idx="1"/>
          </p:nvPr>
        </p:nvSpPr>
        <p:spPr/>
        <p:txBody>
          <a:bodyPr>
            <a:normAutofit/>
          </a:bodyPr>
          <a:lstStyle/>
          <a:p>
            <a:r>
              <a:rPr lang="en-US" sz="3600" dirty="0" smtClean="0"/>
              <a:t>Wanted: size of the largest memory available, speed of the fastest memory available</a:t>
            </a:r>
          </a:p>
          <a:p>
            <a:r>
              <a:rPr lang="en-US" sz="3600" dirty="0" smtClean="0"/>
              <a:t>Approach: Memory Hierarchy</a:t>
            </a:r>
          </a:p>
          <a:p>
            <a:pPr lvl="1"/>
            <a:r>
              <a:rPr lang="en-US" sz="3200" dirty="0" smtClean="0"/>
              <a:t>Successively lower levels contain “most used” data from next higher level</a:t>
            </a:r>
          </a:p>
          <a:p>
            <a:pPr lvl="1"/>
            <a:r>
              <a:rPr lang="en-US" sz="3200" dirty="0" smtClean="0"/>
              <a:t>Exploits </a:t>
            </a:r>
            <a:r>
              <a:rPr lang="en-US" sz="3200" i="1" dirty="0" smtClean="0">
                <a:solidFill>
                  <a:srgbClr val="000000"/>
                </a:solidFill>
              </a:rPr>
              <a:t>temporal &amp; spatial locality </a:t>
            </a:r>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9</a:t>
            </a:fld>
            <a:endParaRPr lang="en-US">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2626" name="Rectangle 2"/>
          <p:cNvSpPr>
            <a:spLocks noGrp="1" noChangeArrowheads="1"/>
          </p:cNvSpPr>
          <p:nvPr>
            <p:ph type="title"/>
          </p:nvPr>
        </p:nvSpPr>
        <p:spPr/>
        <p:txBody>
          <a:bodyPr/>
          <a:lstStyle/>
          <a:p>
            <a:r>
              <a:rPr lang="en-US" dirty="0" smtClean="0"/>
              <a:t>Memory Hierarchy</a:t>
            </a:r>
            <a:endParaRPr lang="en-US" dirty="0"/>
          </a:p>
        </p:txBody>
      </p:sp>
      <p:grpSp>
        <p:nvGrpSpPr>
          <p:cNvPr id="2" name="Group 3"/>
          <p:cNvGrpSpPr>
            <a:grpSpLocks/>
          </p:cNvGrpSpPr>
          <p:nvPr/>
        </p:nvGrpSpPr>
        <p:grpSpPr bwMode="auto">
          <a:xfrm>
            <a:off x="628650" y="1144588"/>
            <a:ext cx="7924800" cy="954088"/>
            <a:chOff x="396" y="407"/>
            <a:chExt cx="4992" cy="601"/>
          </a:xfrm>
        </p:grpSpPr>
        <p:sp>
          <p:nvSpPr>
            <p:cNvPr id="2842628" name="Rectangle 4"/>
            <p:cNvSpPr>
              <a:spLocks noChangeArrowheads="1"/>
            </p:cNvSpPr>
            <p:nvPr/>
          </p:nvSpPr>
          <p:spPr bwMode="auto">
            <a:xfrm>
              <a:off x="396" y="407"/>
              <a:ext cx="4992" cy="278"/>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3200" dirty="0">
                  <a:solidFill>
                    <a:prstClr val="black"/>
                  </a:solidFill>
                  <a:latin typeface="Calibri"/>
                </a:rPr>
                <a:t>Processor</a:t>
              </a:r>
            </a:p>
          </p:txBody>
        </p:sp>
        <p:sp>
          <p:nvSpPr>
            <p:cNvPr id="2842629" name="Line 5"/>
            <p:cNvSpPr>
              <a:spLocks noChangeShapeType="1"/>
            </p:cNvSpPr>
            <p:nvPr/>
          </p:nvSpPr>
          <p:spPr bwMode="auto">
            <a:xfrm flipV="1">
              <a:off x="2844" y="720"/>
              <a:ext cx="0" cy="288"/>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3" name="Group 6"/>
          <p:cNvGrpSpPr>
            <a:grpSpLocks/>
          </p:cNvGrpSpPr>
          <p:nvPr/>
        </p:nvGrpSpPr>
        <p:grpSpPr bwMode="auto">
          <a:xfrm>
            <a:off x="704850" y="5527681"/>
            <a:ext cx="7620000" cy="427038"/>
            <a:chOff x="444" y="3168"/>
            <a:chExt cx="4800" cy="269"/>
          </a:xfrm>
        </p:grpSpPr>
        <p:sp>
          <p:nvSpPr>
            <p:cNvPr id="2842631" name="Rectangle 7"/>
            <p:cNvSpPr>
              <a:spLocks noChangeArrowheads="1"/>
            </p:cNvSpPr>
            <p:nvPr/>
          </p:nvSpPr>
          <p:spPr bwMode="auto">
            <a:xfrm>
              <a:off x="828" y="3190"/>
              <a:ext cx="4032" cy="247"/>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800" dirty="0">
                  <a:solidFill>
                    <a:prstClr val="black"/>
                  </a:solidFill>
                  <a:latin typeface="Calibri"/>
                </a:rPr>
                <a:t>Size of memory at each level</a:t>
              </a:r>
            </a:p>
          </p:txBody>
        </p:sp>
        <p:sp>
          <p:nvSpPr>
            <p:cNvPr id="2842632" name="Line 8"/>
            <p:cNvSpPr>
              <a:spLocks noChangeShapeType="1"/>
            </p:cNvSpPr>
            <p:nvPr/>
          </p:nvSpPr>
          <p:spPr bwMode="auto">
            <a:xfrm flipV="1">
              <a:off x="444" y="3168"/>
              <a:ext cx="48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4" name="Group 9"/>
          <p:cNvGrpSpPr>
            <a:grpSpLocks/>
          </p:cNvGrpSpPr>
          <p:nvPr/>
        </p:nvGrpSpPr>
        <p:grpSpPr bwMode="auto">
          <a:xfrm>
            <a:off x="6191250" y="1641475"/>
            <a:ext cx="2514600" cy="3657600"/>
            <a:chOff x="3900" y="720"/>
            <a:chExt cx="1584" cy="2304"/>
          </a:xfrm>
        </p:grpSpPr>
        <p:sp>
          <p:nvSpPr>
            <p:cNvPr id="2842634" name="Rectangle 10"/>
            <p:cNvSpPr>
              <a:spLocks noChangeArrowheads="1"/>
            </p:cNvSpPr>
            <p:nvPr/>
          </p:nvSpPr>
          <p:spPr bwMode="auto">
            <a:xfrm>
              <a:off x="3900" y="816"/>
              <a:ext cx="1536" cy="1061"/>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800" dirty="0">
                  <a:solidFill>
                    <a:prstClr val="black"/>
                  </a:solidFill>
                  <a:latin typeface="Calibri"/>
                </a:rPr>
                <a:t>Increasing</a:t>
              </a:r>
              <a:r>
                <a:rPr lang="en-US" sz="2800" dirty="0" smtClean="0">
                  <a:solidFill>
                    <a:prstClr val="black"/>
                  </a:solidFill>
                  <a:latin typeface="Calibri"/>
                </a:rPr>
                <a:t> distance </a:t>
              </a:r>
              <a:r>
                <a:rPr lang="en-US" sz="2800" dirty="0">
                  <a:solidFill>
                    <a:prstClr val="black"/>
                  </a:solidFill>
                  <a:latin typeface="Calibri"/>
                </a:rPr>
                <a:t>from</a:t>
              </a:r>
              <a:r>
                <a:rPr lang="en-US" sz="2800" dirty="0" smtClean="0">
                  <a:solidFill>
                    <a:prstClr val="black"/>
                  </a:solidFill>
                  <a:latin typeface="Calibri"/>
                </a:rPr>
                <a:t> processor,</a:t>
              </a:r>
              <a:br>
                <a:rPr lang="en-US" sz="2800" dirty="0" smtClean="0">
                  <a:solidFill>
                    <a:prstClr val="black"/>
                  </a:solidFill>
                  <a:latin typeface="Calibri"/>
                </a:rPr>
              </a:br>
              <a:r>
                <a:rPr lang="en-US" sz="2800" dirty="0" smtClean="0">
                  <a:solidFill>
                    <a:prstClr val="black"/>
                  </a:solidFill>
                  <a:latin typeface="Calibri"/>
                </a:rPr>
                <a:t>decreasing  </a:t>
              </a:r>
              <a:r>
                <a:rPr lang="en-US" sz="2800" dirty="0">
                  <a:solidFill>
                    <a:prstClr val="black"/>
                  </a:solidFill>
                  <a:latin typeface="Calibri"/>
                </a:rPr>
                <a:t>speed</a:t>
              </a:r>
            </a:p>
          </p:txBody>
        </p:sp>
        <p:sp>
          <p:nvSpPr>
            <p:cNvPr id="2842635" name="Line 11"/>
            <p:cNvSpPr>
              <a:spLocks noChangeShapeType="1"/>
            </p:cNvSpPr>
            <p:nvPr/>
          </p:nvSpPr>
          <p:spPr bwMode="auto">
            <a:xfrm>
              <a:off x="5484" y="720"/>
              <a:ext cx="0" cy="2304"/>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5" name="Group 12"/>
          <p:cNvGrpSpPr>
            <a:grpSpLocks/>
          </p:cNvGrpSpPr>
          <p:nvPr/>
        </p:nvGrpSpPr>
        <p:grpSpPr bwMode="auto">
          <a:xfrm>
            <a:off x="781050" y="2098675"/>
            <a:ext cx="7467600" cy="3276600"/>
            <a:chOff x="492" y="1008"/>
            <a:chExt cx="4704" cy="2064"/>
          </a:xfrm>
        </p:grpSpPr>
        <p:sp>
          <p:nvSpPr>
            <p:cNvPr id="2842637" name="AutoShape 13"/>
            <p:cNvSpPr>
              <a:spLocks noChangeArrowheads="1"/>
            </p:cNvSpPr>
            <p:nvPr/>
          </p:nvSpPr>
          <p:spPr bwMode="auto">
            <a:xfrm>
              <a:off x="492" y="1008"/>
              <a:ext cx="4704" cy="206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nvGrpSpPr>
            <p:cNvPr id="6" name="Group 14"/>
            <p:cNvGrpSpPr>
              <a:grpSpLocks/>
            </p:cNvGrpSpPr>
            <p:nvPr/>
          </p:nvGrpSpPr>
          <p:grpSpPr bwMode="auto">
            <a:xfrm>
              <a:off x="2220" y="1270"/>
              <a:ext cx="1296" cy="314"/>
              <a:chOff x="2220" y="1270"/>
              <a:chExt cx="1296" cy="314"/>
            </a:xfrm>
          </p:grpSpPr>
          <p:sp>
            <p:nvSpPr>
              <p:cNvPr id="2842639" name="Rectangle 15"/>
              <p:cNvSpPr>
                <a:spLocks noChangeArrowheads="1"/>
              </p:cNvSpPr>
              <p:nvPr/>
            </p:nvSpPr>
            <p:spPr bwMode="auto">
              <a:xfrm>
                <a:off x="2364" y="127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dirty="0">
                    <a:solidFill>
                      <a:prstClr val="black"/>
                    </a:solidFill>
                    <a:latin typeface="Calibri"/>
                  </a:rPr>
                  <a:t>Level 1</a:t>
                </a:r>
              </a:p>
            </p:txBody>
          </p:sp>
          <p:sp>
            <p:nvSpPr>
              <p:cNvPr id="2842640" name="Line 16"/>
              <p:cNvSpPr>
                <a:spLocks noChangeShapeType="1"/>
              </p:cNvSpPr>
              <p:nvPr/>
            </p:nvSpPr>
            <p:spPr bwMode="auto">
              <a:xfrm>
                <a:off x="2220" y="1584"/>
                <a:ext cx="1296"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7" name="Group 17"/>
            <p:cNvGrpSpPr>
              <a:grpSpLocks/>
            </p:cNvGrpSpPr>
            <p:nvPr/>
          </p:nvGrpSpPr>
          <p:grpSpPr bwMode="auto">
            <a:xfrm>
              <a:off x="1788" y="1680"/>
              <a:ext cx="2160" cy="288"/>
              <a:chOff x="1788" y="1680"/>
              <a:chExt cx="2160" cy="288"/>
            </a:xfrm>
          </p:grpSpPr>
          <p:sp>
            <p:nvSpPr>
              <p:cNvPr id="2842642" name="Rectangle 18"/>
              <p:cNvSpPr>
                <a:spLocks noChangeArrowheads="1"/>
              </p:cNvSpPr>
              <p:nvPr/>
            </p:nvSpPr>
            <p:spPr bwMode="auto">
              <a:xfrm>
                <a:off x="2364" y="168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dirty="0">
                    <a:solidFill>
                      <a:prstClr val="black"/>
                    </a:solidFill>
                    <a:latin typeface="Calibri"/>
                  </a:rPr>
                  <a:t>Level 2</a:t>
                </a:r>
              </a:p>
            </p:txBody>
          </p:sp>
          <p:sp>
            <p:nvSpPr>
              <p:cNvPr id="2842643" name="Line 19"/>
              <p:cNvSpPr>
                <a:spLocks noChangeShapeType="1"/>
              </p:cNvSpPr>
              <p:nvPr/>
            </p:nvSpPr>
            <p:spPr bwMode="auto">
              <a:xfrm>
                <a:off x="1788" y="1968"/>
                <a:ext cx="21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sp>
          <p:nvSpPr>
            <p:cNvPr id="2842644" name="Rectangle 20"/>
            <p:cNvSpPr>
              <a:spLocks noChangeArrowheads="1"/>
            </p:cNvSpPr>
            <p:nvPr/>
          </p:nvSpPr>
          <p:spPr bwMode="auto">
            <a:xfrm>
              <a:off x="2364" y="2736"/>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a:solidFill>
                    <a:prstClr val="black"/>
                  </a:solidFill>
                  <a:latin typeface="Calibri"/>
                </a:rPr>
                <a:t>Level n</a:t>
              </a:r>
            </a:p>
          </p:txBody>
        </p:sp>
        <p:grpSp>
          <p:nvGrpSpPr>
            <p:cNvPr id="8" name="Group 21"/>
            <p:cNvGrpSpPr>
              <a:grpSpLocks/>
            </p:cNvGrpSpPr>
            <p:nvPr/>
          </p:nvGrpSpPr>
          <p:grpSpPr bwMode="auto">
            <a:xfrm>
              <a:off x="1308" y="2064"/>
              <a:ext cx="3024" cy="288"/>
              <a:chOff x="1308" y="2064"/>
              <a:chExt cx="3024" cy="288"/>
            </a:xfrm>
          </p:grpSpPr>
          <p:sp>
            <p:nvSpPr>
              <p:cNvPr id="2842646" name="Rectangle 22"/>
              <p:cNvSpPr>
                <a:spLocks noChangeArrowheads="1"/>
              </p:cNvSpPr>
              <p:nvPr/>
            </p:nvSpPr>
            <p:spPr bwMode="auto">
              <a:xfrm>
                <a:off x="2364" y="2064"/>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a:solidFill>
                      <a:prstClr val="black"/>
                    </a:solidFill>
                    <a:latin typeface="Calibri"/>
                  </a:rPr>
                  <a:t>Level 3</a:t>
                </a:r>
              </a:p>
            </p:txBody>
          </p:sp>
          <p:sp>
            <p:nvSpPr>
              <p:cNvPr id="2842647" name="Line 23"/>
              <p:cNvSpPr>
                <a:spLocks noChangeShapeType="1"/>
              </p:cNvSpPr>
              <p:nvPr/>
            </p:nvSpPr>
            <p:spPr bwMode="auto">
              <a:xfrm>
                <a:off x="1308" y="2352"/>
                <a:ext cx="3024"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9" name="Group 24"/>
            <p:cNvGrpSpPr>
              <a:grpSpLocks/>
            </p:cNvGrpSpPr>
            <p:nvPr/>
          </p:nvGrpSpPr>
          <p:grpSpPr bwMode="auto">
            <a:xfrm>
              <a:off x="972" y="2400"/>
              <a:ext cx="3792" cy="288"/>
              <a:chOff x="972" y="2400"/>
              <a:chExt cx="3792" cy="288"/>
            </a:xfrm>
          </p:grpSpPr>
          <p:sp>
            <p:nvSpPr>
              <p:cNvPr id="2842649" name="Line 25"/>
              <p:cNvSpPr>
                <a:spLocks noChangeShapeType="1"/>
              </p:cNvSpPr>
              <p:nvPr/>
            </p:nvSpPr>
            <p:spPr bwMode="auto">
              <a:xfrm>
                <a:off x="972" y="2688"/>
                <a:ext cx="379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sp>
            <p:nvSpPr>
              <p:cNvPr id="2842650" name="Rectangle 26"/>
              <p:cNvSpPr>
                <a:spLocks noChangeArrowheads="1"/>
              </p:cNvSpPr>
              <p:nvPr/>
            </p:nvSpPr>
            <p:spPr bwMode="auto">
              <a:xfrm>
                <a:off x="2364" y="240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a:solidFill>
                      <a:prstClr val="black"/>
                    </a:solidFill>
                    <a:latin typeface="Calibri"/>
                  </a:rPr>
                  <a:t>. . .</a:t>
                </a:r>
              </a:p>
            </p:txBody>
          </p:sp>
        </p:grpSp>
      </p:grpSp>
      <p:sp>
        <p:nvSpPr>
          <p:cNvPr id="2842651" name="Text Box 27"/>
          <p:cNvSpPr txBox="1">
            <a:spLocks noChangeArrowheads="1"/>
          </p:cNvSpPr>
          <p:nvPr/>
        </p:nvSpPr>
        <p:spPr bwMode="auto">
          <a:xfrm>
            <a:off x="381000" y="1870075"/>
            <a:ext cx="1393267" cy="584776"/>
          </a:xfrm>
          <a:prstGeom prst="rect">
            <a:avLst/>
          </a:prstGeom>
          <a:noFill/>
          <a:ln w="12700">
            <a:noFill/>
            <a:miter lim="800000"/>
            <a:headEnd/>
            <a:tailEnd/>
          </a:ln>
          <a:effectLst/>
        </p:spPr>
        <p:txBody>
          <a:bodyPr wrap="none">
            <a:prstTxWarp prst="textNoShape">
              <a:avLst/>
            </a:prstTxWarp>
            <a:spAutoFit/>
          </a:bodyPr>
          <a:lstStyle/>
          <a:p>
            <a:pPr algn="l" defTabSz="457200" eaLnBrk="1" fontAlgn="auto" hangingPunct="1">
              <a:spcBef>
                <a:spcPts val="0"/>
              </a:spcBef>
              <a:spcAft>
                <a:spcPts val="0"/>
              </a:spcAft>
            </a:pPr>
            <a:r>
              <a:rPr lang="en-US" sz="3200" i="1" dirty="0">
                <a:solidFill>
                  <a:prstClr val="black"/>
                </a:solidFill>
                <a:latin typeface="Calibri"/>
              </a:rPr>
              <a:t>Higher</a:t>
            </a:r>
          </a:p>
        </p:txBody>
      </p:sp>
      <p:sp>
        <p:nvSpPr>
          <p:cNvPr id="2842652" name="Text Box 28"/>
          <p:cNvSpPr txBox="1">
            <a:spLocks noChangeArrowheads="1"/>
          </p:cNvSpPr>
          <p:nvPr/>
        </p:nvSpPr>
        <p:spPr bwMode="auto">
          <a:xfrm>
            <a:off x="381000" y="4114800"/>
            <a:ext cx="1249696" cy="523220"/>
          </a:xfrm>
          <a:prstGeom prst="rect">
            <a:avLst/>
          </a:prstGeom>
          <a:noFill/>
          <a:ln w="12700">
            <a:noFill/>
            <a:miter lim="800000"/>
            <a:headEnd/>
            <a:tailEnd/>
          </a:ln>
          <a:effectLst/>
        </p:spPr>
        <p:txBody>
          <a:bodyPr wrap="none">
            <a:prstTxWarp prst="textNoShape">
              <a:avLst/>
            </a:prstTxWarp>
            <a:spAutoFit/>
          </a:bodyPr>
          <a:lstStyle/>
          <a:p>
            <a:pPr algn="l" defTabSz="457200" eaLnBrk="1" fontAlgn="auto" hangingPunct="1">
              <a:spcBef>
                <a:spcPts val="0"/>
              </a:spcBef>
              <a:spcAft>
                <a:spcPts val="0"/>
              </a:spcAft>
            </a:pPr>
            <a:r>
              <a:rPr lang="en-US" sz="2800" i="1" dirty="0">
                <a:solidFill>
                  <a:prstClr val="black"/>
                </a:solidFill>
                <a:latin typeface="18 VAG Rounded Bold   07390"/>
              </a:rPr>
              <a:t>Lower</a:t>
            </a:r>
          </a:p>
        </p:txBody>
      </p:sp>
      <p:grpSp>
        <p:nvGrpSpPr>
          <p:cNvPr id="10" name="Group 29"/>
          <p:cNvGrpSpPr>
            <a:grpSpLocks/>
          </p:cNvGrpSpPr>
          <p:nvPr/>
        </p:nvGrpSpPr>
        <p:grpSpPr bwMode="auto">
          <a:xfrm>
            <a:off x="238125" y="1804988"/>
            <a:ext cx="2135188" cy="3625850"/>
            <a:chOff x="150" y="823"/>
            <a:chExt cx="1345" cy="2284"/>
          </a:xfrm>
        </p:grpSpPr>
        <p:sp>
          <p:nvSpPr>
            <p:cNvPr id="2842654" name="Text Box 30"/>
            <p:cNvSpPr txBox="1">
              <a:spLocks noChangeArrowheads="1"/>
            </p:cNvSpPr>
            <p:nvPr/>
          </p:nvSpPr>
          <p:spPr bwMode="auto">
            <a:xfrm>
              <a:off x="150" y="1237"/>
              <a:ext cx="1345" cy="989"/>
            </a:xfrm>
            <a:prstGeom prst="rect">
              <a:avLst/>
            </a:prstGeom>
            <a:noFill/>
            <a:ln w="12700">
              <a:noFill/>
              <a:miter lim="800000"/>
              <a:headEnd/>
              <a:tailEnd/>
            </a:ln>
            <a:effectLst/>
          </p:spPr>
          <p:txBody>
            <a:bodyPr>
              <a:prstTxWarp prst="textNoShape">
                <a:avLst/>
              </a:prstTxWarp>
              <a:spAutoFit/>
            </a:bodyPr>
            <a:lstStyle/>
            <a:p>
              <a:pPr defTabSz="457200" eaLnBrk="1" fontAlgn="auto" hangingPunct="1">
                <a:spcBef>
                  <a:spcPts val="0"/>
                </a:spcBef>
                <a:spcAft>
                  <a:spcPts val="0"/>
                </a:spcAft>
              </a:pPr>
              <a:r>
                <a:rPr lang="en-US" sz="3200" dirty="0">
                  <a:solidFill>
                    <a:prstClr val="black"/>
                  </a:solidFill>
                  <a:latin typeface="Calibri"/>
                </a:rPr>
                <a:t>Levels in memory hierarchy</a:t>
              </a:r>
            </a:p>
          </p:txBody>
        </p:sp>
        <p:sp>
          <p:nvSpPr>
            <p:cNvPr id="2842655" name="Line 31"/>
            <p:cNvSpPr>
              <a:spLocks noChangeShapeType="1"/>
            </p:cNvSpPr>
            <p:nvPr/>
          </p:nvSpPr>
          <p:spPr bwMode="auto">
            <a:xfrm>
              <a:off x="155" y="823"/>
              <a:ext cx="0" cy="2284"/>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sp>
        <p:nvSpPr>
          <p:cNvPr id="2842656" name="Text Box 32"/>
          <p:cNvSpPr txBox="1">
            <a:spLocks noChangeArrowheads="1"/>
          </p:cNvSpPr>
          <p:nvPr/>
        </p:nvSpPr>
        <p:spPr bwMode="auto">
          <a:xfrm>
            <a:off x="1143000" y="5829300"/>
            <a:ext cx="7086600" cy="695575"/>
          </a:xfrm>
          <a:prstGeom prst="rect">
            <a:avLst/>
          </a:prstGeom>
          <a:noFill/>
          <a:ln w="12700">
            <a:noFill/>
            <a:miter lim="800000"/>
            <a:headEnd/>
            <a:tailEnd/>
          </a:ln>
          <a:effectLst/>
        </p:spPr>
        <p:txBody>
          <a:bodyPr>
            <a:prstTxWarp prst="textNoShape">
              <a:avLst/>
            </a:prstTxWarp>
            <a:spAutoFit/>
          </a:bodyPr>
          <a:lstStyle/>
          <a:p>
            <a:pPr defTabSz="457200" eaLnBrk="1" fontAlgn="auto" hangingPunct="1">
              <a:lnSpc>
                <a:spcPct val="80000"/>
              </a:lnSpc>
              <a:spcBef>
                <a:spcPts val="0"/>
              </a:spcBef>
              <a:spcAft>
                <a:spcPts val="0"/>
              </a:spcAft>
            </a:pPr>
            <a:r>
              <a:rPr lang="en-US" sz="2400" i="1" dirty="0">
                <a:solidFill>
                  <a:prstClr val="black"/>
                </a:solidFill>
                <a:latin typeface="Calibri"/>
              </a:rPr>
              <a:t>As we move to deeper levels the latency goes </a:t>
            </a:r>
            <a:r>
              <a:rPr lang="en-US" sz="2400" i="1" dirty="0" smtClean="0">
                <a:solidFill>
                  <a:prstClr val="black"/>
                </a:solidFill>
                <a:latin typeface="Calibri"/>
              </a:rPr>
              <a:t>up</a:t>
            </a:r>
            <a:br>
              <a:rPr lang="en-US" sz="2400" i="1" dirty="0" smtClean="0">
                <a:solidFill>
                  <a:prstClr val="black"/>
                </a:solidFill>
                <a:latin typeface="Calibri"/>
              </a:rPr>
            </a:br>
            <a:r>
              <a:rPr lang="en-US" sz="2400" i="1" dirty="0" smtClean="0">
                <a:solidFill>
                  <a:prstClr val="black"/>
                </a:solidFill>
                <a:latin typeface="Calibri"/>
              </a:rPr>
              <a:t> </a:t>
            </a:r>
            <a:r>
              <a:rPr lang="en-US" sz="2400" i="1" dirty="0">
                <a:solidFill>
                  <a:prstClr val="black"/>
                </a:solidFill>
                <a:latin typeface="Calibri"/>
              </a:rPr>
              <a:t>and price per bit goes </a:t>
            </a:r>
            <a:r>
              <a:rPr lang="en-US" sz="2400" i="1" dirty="0" smtClean="0">
                <a:solidFill>
                  <a:prstClr val="black"/>
                </a:solidFill>
                <a:latin typeface="Calibri"/>
              </a:rPr>
              <a:t>down. </a:t>
            </a:r>
            <a:endParaRPr lang="en-US" sz="2400" i="1" dirty="0">
              <a:solidFill>
                <a:prstClr val="black"/>
              </a:solidFill>
              <a:latin typeface="Calibri"/>
            </a:endParaRPr>
          </a:p>
        </p:txBody>
      </p:sp>
      <p:sp>
        <p:nvSpPr>
          <p:cNvPr id="34" name="Slide Number Placeholder 33"/>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10</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ou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426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8426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2842656"/>
                                        </p:tgtEl>
                                        <p:attrNameLst>
                                          <p:attrName>style.visibility</p:attrName>
                                        </p:attrNameLst>
                                      </p:cBhvr>
                                      <p:to>
                                        <p:strVal val="visible"/>
                                      </p:to>
                                    </p:set>
                                    <p:anim calcmode="lin" valueType="num">
                                      <p:cBhvr>
                                        <p:cTn id="38" dur="500" fill="hold"/>
                                        <p:tgtEl>
                                          <p:spTgt spid="2842656"/>
                                        </p:tgtEl>
                                        <p:attrNameLst>
                                          <p:attrName>ppt_w</p:attrName>
                                        </p:attrNameLst>
                                      </p:cBhvr>
                                      <p:tavLst>
                                        <p:tav tm="0">
                                          <p:val>
                                            <p:fltVal val="0"/>
                                          </p:val>
                                        </p:tav>
                                        <p:tav tm="100000">
                                          <p:val>
                                            <p:strVal val="#ppt_w"/>
                                          </p:val>
                                        </p:tav>
                                      </p:tavLst>
                                    </p:anim>
                                    <p:anim calcmode="lin" valueType="num">
                                      <p:cBhvr>
                                        <p:cTn id="39" dur="500" fill="hold"/>
                                        <p:tgtEl>
                                          <p:spTgt spid="28426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2651" grpId="0" autoUpdateAnimBg="0"/>
      <p:bldP spid="2842652" grpId="0" autoUpdateAnimBg="0"/>
      <p:bldP spid="284265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578" name="Rectangle 2"/>
          <p:cNvSpPr>
            <a:spLocks noGrp="1" noChangeArrowheads="1"/>
          </p:cNvSpPr>
          <p:nvPr>
            <p:ph type="title"/>
          </p:nvPr>
        </p:nvSpPr>
        <p:spPr/>
        <p:txBody>
          <a:bodyPr/>
          <a:lstStyle/>
          <a:p>
            <a:r>
              <a:rPr lang="en-US" dirty="0" smtClean="0"/>
              <a:t>Cache</a:t>
            </a:r>
            <a:endParaRPr lang="en-US" dirty="0"/>
          </a:p>
        </p:txBody>
      </p:sp>
      <p:sp>
        <p:nvSpPr>
          <p:cNvPr id="2840579" name="Rectangle 3"/>
          <p:cNvSpPr>
            <a:spLocks noGrp="1" noChangeArrowheads="1"/>
          </p:cNvSpPr>
          <p:nvPr>
            <p:ph type="body" idx="1"/>
          </p:nvPr>
        </p:nvSpPr>
        <p:spPr>
          <a:xfrm>
            <a:off x="457200" y="1600200"/>
            <a:ext cx="8229600" cy="4940300"/>
          </a:xfrm>
        </p:spPr>
        <p:txBody>
          <a:bodyPr>
            <a:normAutofit fontScale="85000" lnSpcReduction="10000"/>
          </a:bodyPr>
          <a:lstStyle/>
          <a:p>
            <a:r>
              <a:rPr lang="en-US" dirty="0" smtClean="0"/>
              <a:t>Processor and memory speed mismatch leads us to add a new level: a </a:t>
            </a:r>
            <a:r>
              <a:rPr lang="en-US" i="1" dirty="0" smtClean="0">
                <a:solidFill>
                  <a:srgbClr val="0000FF"/>
                </a:solidFill>
              </a:rPr>
              <a:t>cache</a:t>
            </a:r>
          </a:p>
          <a:p>
            <a:r>
              <a:rPr lang="en-US" dirty="0" smtClean="0"/>
              <a:t>Implemented with same integrated circuit processing technology as processor, integrated on-chip: faster but more expensive than DRAM memory</a:t>
            </a:r>
          </a:p>
          <a:p>
            <a:r>
              <a:rPr lang="en-US" dirty="0" smtClean="0"/>
              <a:t>Modern processors have separate caches for instructions and data, as well as several levels of caches implemented in different sizes</a:t>
            </a:r>
          </a:p>
          <a:p>
            <a:r>
              <a:rPr lang="en-US" dirty="0" smtClean="0"/>
              <a:t>As a pun, often use $ (“cash”) to abbreviate cache, </a:t>
            </a:r>
            <a:br>
              <a:rPr lang="en-US" dirty="0" smtClean="0"/>
            </a:br>
            <a:r>
              <a:rPr lang="en-US" dirty="0" smtClean="0"/>
              <a:t>e.g. D$ = Data Cache, I$ = Instruction Cache</a:t>
            </a:r>
          </a:p>
          <a:p>
            <a:r>
              <a:rPr lang="en-US" i="1" dirty="0" smtClean="0">
                <a:solidFill>
                  <a:srgbClr val="0000FF"/>
                </a:solidFill>
              </a:rPr>
              <a:t>Cache is a copy of a subset of main memory</a:t>
            </a:r>
          </a:p>
          <a:p>
            <a:endParaRPr lang="en-US" dirty="0" smtClean="0"/>
          </a:p>
        </p:txBody>
      </p:sp>
      <p:sp>
        <p:nvSpPr>
          <p:cNvPr id="5" name="Slide Number Placeholder 4"/>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11</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0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40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40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40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40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0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12</a:t>
            </a:fld>
            <a:endParaRPr lang="en-US" altLang="zh-CN"/>
          </a:p>
        </p:txBody>
      </p:sp>
      <p:pic>
        <p:nvPicPr>
          <p:cNvPr id="5122" name="Picture 2"/>
          <p:cNvPicPr>
            <a:picLocks noChangeAspect="1" noChangeArrowheads="1"/>
          </p:cNvPicPr>
          <p:nvPr/>
        </p:nvPicPr>
        <p:blipFill>
          <a:blip r:embed="rId2" cstate="print"/>
          <a:srcRect/>
          <a:stretch>
            <a:fillRect/>
          </a:stretch>
        </p:blipFill>
        <p:spPr bwMode="auto">
          <a:xfrm>
            <a:off x="0" y="0"/>
            <a:ext cx="6207953" cy="6858000"/>
          </a:xfrm>
          <a:prstGeom prst="rect">
            <a:avLst/>
          </a:prstGeom>
          <a:noFill/>
          <a:ln w="9525">
            <a:noFill/>
            <a:miter lim="800000"/>
            <a:headEnd/>
            <a:tailEnd/>
          </a:ln>
        </p:spPr>
      </p:pic>
      <p:sp>
        <p:nvSpPr>
          <p:cNvPr id="7" name="Content Placeholder 2"/>
          <p:cNvSpPr txBox="1">
            <a:spLocks noGrp="1"/>
          </p:cNvSpPr>
          <p:nvPr>
            <p:ph idx="1"/>
          </p:nvPr>
        </p:nvSpPr>
        <p:spPr>
          <a:xfrm>
            <a:off x="6477000" y="1511300"/>
            <a:ext cx="2667000" cy="4614863"/>
          </a:xfrm>
          <a:prstGeom prst="rect">
            <a:avLst/>
          </a:prstGeom>
        </p:spPr>
        <p:txBody>
          <a:bodyPr vert="horz" lIns="91440" tIns="45720" rIns="91440" bIns="45720" rtlCol="0">
            <a:normAutofit/>
          </a:bodyPr>
          <a:lstStyle/>
          <a:p>
            <a:pPr lvl="0"/>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Illustration </a:t>
            </a:r>
            <a:r>
              <a:rPr lang="en-US" sz="3200" dirty="0" smtClean="0">
                <a:latin typeface="Helvetica (Body)"/>
              </a:rPr>
              <a:t>from </a:t>
            </a:r>
            <a:r>
              <a:rPr lang="en-US" dirty="0" smtClean="0">
                <a:hlinkClick r:id="rId3"/>
              </a:rPr>
              <a:t>http://csillustrated.berkeley.edu/PDFs/cache-basics.pdf</a:t>
            </a:r>
            <a:r>
              <a:rPr lang="en-US" dirty="0" smtClean="0"/>
              <a:t> </a:t>
            </a:r>
            <a:endParaRPr kumimoji="0" lang="en-US" sz="3200" b="0" i="0" u="none" strike="noStrike" kern="1200" cap="none" spc="0" normalizeH="0" baseline="0" noProof="0" dirty="0">
              <a:ln>
                <a:noFill/>
              </a:ln>
              <a:solidFill>
                <a:schemeClr val="tx1"/>
              </a:solidFill>
              <a:effectLst/>
              <a:uLnTx/>
              <a:uFillTx/>
              <a:latin typeface="Helvetica (Body)"/>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fontScale="90000"/>
          </a:bodyPr>
          <a:lstStyle/>
          <a:p>
            <a:r>
              <a:rPr lang="en-US" smtClean="0"/>
              <a:t>Memory Hierarchy Technologies</a:t>
            </a:r>
            <a:endParaRPr lang="en-US"/>
          </a:p>
        </p:txBody>
      </p:sp>
      <p:sp>
        <p:nvSpPr>
          <p:cNvPr id="1498115" name="Rectangle 3"/>
          <p:cNvSpPr>
            <a:spLocks noGrp="1" noChangeArrowheads="1"/>
          </p:cNvSpPr>
          <p:nvPr>
            <p:ph type="body" idx="1"/>
          </p:nvPr>
        </p:nvSpPr>
        <p:spPr>
          <a:xfrm>
            <a:off x="457200" y="1600200"/>
            <a:ext cx="8229600" cy="5257800"/>
          </a:xfrm>
        </p:spPr>
        <p:txBody>
          <a:bodyPr>
            <a:normAutofit fontScale="92500" lnSpcReduction="20000"/>
          </a:bodyPr>
          <a:lstStyle/>
          <a:p>
            <a:r>
              <a:rPr lang="en-US" sz="3097" dirty="0" smtClean="0"/>
              <a:t>Caches use SRAM (Static RAM) for speed and technology compatibility</a:t>
            </a:r>
          </a:p>
          <a:p>
            <a:pPr lvl="1"/>
            <a:r>
              <a:rPr lang="en-US" sz="2581" dirty="0" smtClean="0"/>
              <a:t>Fast (typical access times of 0.5 to 2.5 ns)</a:t>
            </a:r>
          </a:p>
          <a:p>
            <a:pPr lvl="1"/>
            <a:r>
              <a:rPr lang="en-US" sz="2581" dirty="0" smtClean="0"/>
              <a:t>Low density (6 transistor cells), higher power, expensive </a:t>
            </a:r>
            <a:br>
              <a:rPr lang="en-US" sz="2581" dirty="0" smtClean="0"/>
            </a:br>
            <a:r>
              <a:rPr lang="en-US" sz="2581" dirty="0" smtClean="0"/>
              <a:t>($2000 to $4000 per GB in 2011)</a:t>
            </a:r>
          </a:p>
          <a:p>
            <a:pPr lvl="1"/>
            <a:r>
              <a:rPr lang="en-US" sz="2581" dirty="0" smtClean="0"/>
              <a:t>Static: content will last as long as power is on</a:t>
            </a:r>
            <a:endParaRPr lang="en-US" dirty="0" smtClean="0"/>
          </a:p>
          <a:p>
            <a:r>
              <a:rPr lang="en-US" sz="2824" dirty="0" smtClean="0"/>
              <a:t>Main memory uses DRAM (Dynamic RAM) for size (density)</a:t>
            </a:r>
          </a:p>
          <a:p>
            <a:pPr lvl="1"/>
            <a:r>
              <a:rPr lang="en-US" sz="2353" dirty="0" smtClean="0"/>
              <a:t>Slower (typical access times of 50 to 70 ns) </a:t>
            </a:r>
          </a:p>
          <a:p>
            <a:pPr lvl="1"/>
            <a:r>
              <a:rPr lang="en-US" sz="2353" dirty="0" smtClean="0"/>
              <a:t>High density (1 transistor cells), lower power, cheaper </a:t>
            </a:r>
            <a:br>
              <a:rPr lang="en-US" sz="2353" dirty="0" smtClean="0"/>
            </a:br>
            <a:r>
              <a:rPr lang="en-US" sz="2353" dirty="0" smtClean="0"/>
              <a:t>($20 to $40 per GB in 2011)</a:t>
            </a:r>
          </a:p>
          <a:p>
            <a:pPr lvl="1"/>
            <a:r>
              <a:rPr lang="en-US" sz="2353" dirty="0" smtClean="0"/>
              <a:t>Dynamic: needs to be “refreshed” regularly (~ every 8 ms)</a:t>
            </a:r>
          </a:p>
          <a:p>
            <a:pPr lvl="2"/>
            <a:r>
              <a:rPr lang="en-US" sz="2118" dirty="0" smtClean="0"/>
              <a:t>Consumes 1% to 2% of the active cycles of the DRAM</a:t>
            </a:r>
          </a:p>
          <a:p>
            <a:endParaRPr lang="en-US" dirty="0" smtClean="0"/>
          </a:p>
          <a:p>
            <a:pPr lvl="1"/>
            <a:endParaRPr lang="en-US" dirty="0"/>
          </a:p>
        </p:txBody>
      </p:sp>
      <p:sp>
        <p:nvSpPr>
          <p:cNvPr id="1498116" name="Rectangle 4"/>
          <p:cNvSpPr>
            <a:spLocks noChangeArrowheads="1"/>
          </p:cNvSpPr>
          <p:nvPr/>
        </p:nvSpPr>
        <p:spPr bwMode="auto">
          <a:xfrm>
            <a:off x="2540000" y="5153431"/>
            <a:ext cx="8305800" cy="328295"/>
          </a:xfrm>
          <a:prstGeom prst="rect">
            <a:avLst/>
          </a:prstGeom>
          <a:noFill/>
          <a:ln w="12700">
            <a:noFill/>
            <a:miter lim="800000"/>
            <a:headEnd/>
            <a:tailEnd/>
          </a:ln>
          <a:effectLst/>
        </p:spPr>
        <p:txBody>
          <a:bodyPr lIns="63500" tIns="25400" rIns="63500" bIns="25400">
            <a:spAutoFit/>
          </a:bodyPr>
          <a:lstStyle/>
          <a:p>
            <a:pPr marL="287338" indent="-287338" algn="l" defTabSz="457200" eaLnBrk="1" fontAlgn="auto" hangingPunct="1">
              <a:spcBef>
                <a:spcPts val="600"/>
              </a:spcBef>
              <a:spcAft>
                <a:spcPts val="0"/>
              </a:spcAft>
              <a:buClr>
                <a:srgbClr val="4F81BD"/>
              </a:buClr>
              <a:buSzPct val="75000"/>
              <a:buFont typeface="Wingdings" pitchFamily="2" charset="2"/>
              <a:buChar char="q"/>
            </a:pPr>
            <a:endParaRPr lang="en-US" dirty="0">
              <a:solidFill>
                <a:prstClr val="black"/>
              </a:solidFill>
              <a:latin typeface="Calibri"/>
            </a:endParaRPr>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13</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ChangeArrowheads="1"/>
          </p:cNvSpPr>
          <p:nvPr/>
        </p:nvSpPr>
        <p:spPr bwMode="auto">
          <a:xfrm>
            <a:off x="609600" y="228600"/>
            <a:ext cx="4284663" cy="477838"/>
          </a:xfrm>
          <a:prstGeom prst="rect">
            <a:avLst/>
          </a:prstGeom>
          <a:noFill/>
          <a:ln w="12700">
            <a:no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9923" name="Rectangle 3"/>
          <p:cNvSpPr>
            <a:spLocks noGrp="1" noChangeArrowheads="1"/>
          </p:cNvSpPr>
          <p:nvPr>
            <p:ph type="title"/>
          </p:nvPr>
        </p:nvSpPr>
        <p:spPr>
          <a:xfrm>
            <a:off x="220129" y="274638"/>
            <a:ext cx="8686800" cy="1143000"/>
          </a:xfrm>
          <a:noFill/>
          <a:ln/>
        </p:spPr>
        <p:txBody>
          <a:bodyPr lIns="90488" tIns="44450" rIns="90488" bIns="44450" anchor="ctr">
            <a:normAutofit fontScale="90000"/>
          </a:bodyPr>
          <a:lstStyle/>
          <a:p>
            <a:r>
              <a:rPr lang="en-US" dirty="0"/>
              <a:t>Characteristics of the </a:t>
            </a:r>
            <a:r>
              <a:rPr lang="en-US" dirty="0" smtClean="0"/>
              <a:t>Memory Hierarchy</a:t>
            </a:r>
            <a:endParaRPr lang="en-US" dirty="0"/>
          </a:p>
        </p:txBody>
      </p:sp>
      <p:sp>
        <p:nvSpPr>
          <p:cNvPr id="1489924" name="AutoShape 4"/>
          <p:cNvSpPr>
            <a:spLocks noChangeArrowheads="1"/>
          </p:cNvSpPr>
          <p:nvPr/>
        </p:nvSpPr>
        <p:spPr bwMode="auto">
          <a:xfrm>
            <a:off x="2057400" y="2537344"/>
            <a:ext cx="4800600" cy="3200400"/>
          </a:xfrm>
          <a:prstGeom prst="triangle">
            <a:avLst>
              <a:gd name="adj" fmla="val 50000"/>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9925" name="Line 5"/>
          <p:cNvSpPr>
            <a:spLocks noChangeShapeType="1"/>
          </p:cNvSpPr>
          <p:nvPr/>
        </p:nvSpPr>
        <p:spPr bwMode="auto">
          <a:xfrm>
            <a:off x="3886200" y="3299344"/>
            <a:ext cx="114300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26" name="Text Box 6"/>
          <p:cNvSpPr txBox="1">
            <a:spLocks noChangeArrowheads="1"/>
          </p:cNvSpPr>
          <p:nvPr/>
        </p:nvSpPr>
        <p:spPr bwMode="auto">
          <a:xfrm>
            <a:off x="457200" y="2842144"/>
            <a:ext cx="1447800" cy="193899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2000" dirty="0">
                <a:solidFill>
                  <a:prstClr val="black"/>
                </a:solidFill>
                <a:latin typeface="Calibri"/>
              </a:rPr>
              <a:t>Increasing distance from the processor in access time</a:t>
            </a:r>
          </a:p>
        </p:txBody>
      </p:sp>
      <p:sp>
        <p:nvSpPr>
          <p:cNvPr id="1489928" name="Text Box 8"/>
          <p:cNvSpPr txBox="1">
            <a:spLocks noChangeArrowheads="1"/>
          </p:cNvSpPr>
          <p:nvPr/>
        </p:nvSpPr>
        <p:spPr bwMode="auto">
          <a:xfrm>
            <a:off x="4191000" y="2842144"/>
            <a:ext cx="838200" cy="3667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b="1">
                <a:solidFill>
                  <a:prstClr val="black"/>
                </a:solidFill>
                <a:latin typeface="Calibri"/>
              </a:rPr>
              <a:t>L1$</a:t>
            </a:r>
          </a:p>
        </p:txBody>
      </p:sp>
      <p:sp>
        <p:nvSpPr>
          <p:cNvPr id="1489929" name="Line 9"/>
          <p:cNvSpPr>
            <a:spLocks noChangeShapeType="1"/>
          </p:cNvSpPr>
          <p:nvPr/>
        </p:nvSpPr>
        <p:spPr bwMode="auto">
          <a:xfrm>
            <a:off x="3352800" y="4061344"/>
            <a:ext cx="220980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30" name="Line 10"/>
          <p:cNvSpPr>
            <a:spLocks noChangeShapeType="1"/>
          </p:cNvSpPr>
          <p:nvPr/>
        </p:nvSpPr>
        <p:spPr bwMode="auto">
          <a:xfrm>
            <a:off x="2743200" y="4823344"/>
            <a:ext cx="342900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31" name="Text Box 11"/>
          <p:cNvSpPr txBox="1">
            <a:spLocks noChangeArrowheads="1"/>
          </p:cNvSpPr>
          <p:nvPr/>
        </p:nvSpPr>
        <p:spPr bwMode="auto">
          <a:xfrm>
            <a:off x="4191000" y="3527944"/>
            <a:ext cx="838200" cy="3667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b="1">
                <a:solidFill>
                  <a:prstClr val="black"/>
                </a:solidFill>
                <a:latin typeface="Calibri"/>
              </a:rPr>
              <a:t>L2$</a:t>
            </a:r>
          </a:p>
        </p:txBody>
      </p:sp>
      <p:sp>
        <p:nvSpPr>
          <p:cNvPr id="1489932" name="Text Box 12"/>
          <p:cNvSpPr txBox="1">
            <a:spLocks noChangeArrowheads="1"/>
          </p:cNvSpPr>
          <p:nvPr/>
        </p:nvSpPr>
        <p:spPr bwMode="auto">
          <a:xfrm>
            <a:off x="3352800" y="4289944"/>
            <a:ext cx="24384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b="1">
                <a:solidFill>
                  <a:prstClr val="black"/>
                </a:solidFill>
                <a:latin typeface="Calibri"/>
              </a:rPr>
              <a:t>Main Memory</a:t>
            </a:r>
          </a:p>
        </p:txBody>
      </p:sp>
      <p:sp>
        <p:nvSpPr>
          <p:cNvPr id="1489933" name="Text Box 13"/>
          <p:cNvSpPr txBox="1">
            <a:spLocks noChangeArrowheads="1"/>
          </p:cNvSpPr>
          <p:nvPr/>
        </p:nvSpPr>
        <p:spPr bwMode="auto">
          <a:xfrm>
            <a:off x="2971800" y="5204344"/>
            <a:ext cx="30480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b="1">
                <a:solidFill>
                  <a:prstClr val="black"/>
                </a:solidFill>
                <a:latin typeface="Calibri"/>
              </a:rPr>
              <a:t>Secondary  Memory</a:t>
            </a:r>
          </a:p>
        </p:txBody>
      </p:sp>
      <p:sp>
        <p:nvSpPr>
          <p:cNvPr id="1489934" name="Line 14"/>
          <p:cNvSpPr>
            <a:spLocks noChangeShapeType="1"/>
          </p:cNvSpPr>
          <p:nvPr/>
        </p:nvSpPr>
        <p:spPr bwMode="auto">
          <a:xfrm>
            <a:off x="1905000" y="2156344"/>
            <a:ext cx="0" cy="350520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35" name="Text Box 15"/>
          <p:cNvSpPr txBox="1">
            <a:spLocks noChangeArrowheads="1"/>
          </p:cNvSpPr>
          <p:nvPr/>
        </p:nvSpPr>
        <p:spPr bwMode="auto">
          <a:xfrm>
            <a:off x="3886200" y="1775344"/>
            <a:ext cx="13017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Processor</a:t>
            </a:r>
          </a:p>
        </p:txBody>
      </p:sp>
      <p:sp>
        <p:nvSpPr>
          <p:cNvPr id="1489936" name="Line 16"/>
          <p:cNvSpPr>
            <a:spLocks noChangeShapeType="1"/>
          </p:cNvSpPr>
          <p:nvPr/>
        </p:nvSpPr>
        <p:spPr bwMode="auto">
          <a:xfrm>
            <a:off x="2057400" y="5966344"/>
            <a:ext cx="4800600"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37" name="Text Box 17"/>
          <p:cNvSpPr txBox="1">
            <a:spLocks noChangeArrowheads="1"/>
          </p:cNvSpPr>
          <p:nvPr/>
        </p:nvSpPr>
        <p:spPr bwMode="auto">
          <a:xfrm>
            <a:off x="1981200" y="6042544"/>
            <a:ext cx="5105400" cy="400110"/>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2000" dirty="0">
                <a:solidFill>
                  <a:prstClr val="black"/>
                </a:solidFill>
                <a:latin typeface="Calibri"/>
              </a:rPr>
              <a:t>(Relative) size of the memory at each level</a:t>
            </a:r>
          </a:p>
        </p:txBody>
      </p:sp>
      <p:grpSp>
        <p:nvGrpSpPr>
          <p:cNvPr id="2" name="Group 18"/>
          <p:cNvGrpSpPr>
            <a:grpSpLocks/>
          </p:cNvGrpSpPr>
          <p:nvPr/>
        </p:nvGrpSpPr>
        <p:grpSpPr bwMode="auto">
          <a:xfrm>
            <a:off x="7010400" y="2003944"/>
            <a:ext cx="1752600" cy="3657600"/>
            <a:chOff x="4416" y="864"/>
            <a:chExt cx="1104" cy="2304"/>
          </a:xfrm>
        </p:grpSpPr>
        <p:sp>
          <p:nvSpPr>
            <p:cNvPr id="1489939" name="Line 19"/>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40" name="Text Box 20"/>
            <p:cNvSpPr txBox="1">
              <a:spLocks noChangeArrowheads="1"/>
            </p:cNvSpPr>
            <p:nvPr/>
          </p:nvSpPr>
          <p:spPr bwMode="auto">
            <a:xfrm>
              <a:off x="4416" y="864"/>
              <a:ext cx="1104" cy="1609"/>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2000" dirty="0">
                  <a:solidFill>
                    <a:srgbClr val="0000FF"/>
                  </a:solidFill>
                  <a:latin typeface="Calibri"/>
                </a:rPr>
                <a:t>Inclusive– what is in L1$ is a subset of what is in L2$  is a subset of what is in MM that is a subset of is in SM</a:t>
              </a:r>
            </a:p>
          </p:txBody>
        </p:sp>
      </p:grpSp>
      <p:grpSp>
        <p:nvGrpSpPr>
          <p:cNvPr id="3" name="Group 30"/>
          <p:cNvGrpSpPr>
            <a:grpSpLocks/>
          </p:cNvGrpSpPr>
          <p:nvPr/>
        </p:nvGrpSpPr>
        <p:grpSpPr bwMode="auto">
          <a:xfrm>
            <a:off x="4495800" y="2232544"/>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31"/>
          <p:cNvGrpSpPr>
            <a:grpSpLocks/>
          </p:cNvGrpSpPr>
          <p:nvPr/>
        </p:nvGrpSpPr>
        <p:grpSpPr bwMode="auto">
          <a:xfrm>
            <a:off x="4495801" y="2256356"/>
            <a:ext cx="1906588" cy="2828926"/>
            <a:chOff x="2832" y="1080"/>
            <a:chExt cx="1201" cy="1782"/>
          </a:xfrm>
        </p:grpSpPr>
        <p:sp>
          <p:nvSpPr>
            <p:cNvPr id="1489945" name="Text Box 25"/>
            <p:cNvSpPr txBox="1">
              <a:spLocks noChangeArrowheads="1"/>
            </p:cNvSpPr>
            <p:nvPr/>
          </p:nvSpPr>
          <p:spPr bwMode="auto">
            <a:xfrm>
              <a:off x="2832" y="1080"/>
              <a:ext cx="1042"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4-8 bytes (word)</a:t>
              </a:r>
            </a:p>
          </p:txBody>
        </p:sp>
        <p:sp>
          <p:nvSpPr>
            <p:cNvPr id="1489946" name="Text Box 26"/>
            <p:cNvSpPr txBox="1">
              <a:spLocks noChangeArrowheads="1"/>
            </p:cNvSpPr>
            <p:nvPr/>
          </p:nvSpPr>
          <p:spPr bwMode="auto">
            <a:xfrm>
              <a:off x="2832" y="2169"/>
              <a:ext cx="1201" cy="2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sz="1600" dirty="0" smtClean="0">
                  <a:solidFill>
                    <a:prstClr val="black"/>
                  </a:solidFill>
                  <a:latin typeface="Calibri"/>
                </a:rPr>
                <a:t>16-128 bytes (block)</a:t>
              </a:r>
              <a:endParaRPr lang="en-US" sz="1600" dirty="0">
                <a:solidFill>
                  <a:prstClr val="black"/>
                </a:solidFill>
                <a:latin typeface="Calibri"/>
              </a:endParaRPr>
            </a:p>
          </p:txBody>
        </p:sp>
        <p:sp>
          <p:nvSpPr>
            <p:cNvPr id="1489947" name="Text Box 27"/>
            <p:cNvSpPr txBox="1">
              <a:spLocks noChangeArrowheads="1"/>
            </p:cNvSpPr>
            <p:nvPr/>
          </p:nvSpPr>
          <p:spPr bwMode="auto">
            <a:xfrm>
              <a:off x="2832" y="2649"/>
              <a:ext cx="1161" cy="2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sz="1600" dirty="0" smtClean="0">
                  <a:solidFill>
                    <a:prstClr val="black"/>
                  </a:solidFill>
                  <a:latin typeface="Calibri"/>
                </a:rPr>
                <a:t>4,096+ bytes (page</a:t>
              </a:r>
              <a:r>
                <a:rPr lang="en-US" sz="1600" dirty="0">
                  <a:solidFill>
                    <a:prstClr val="black"/>
                  </a:solidFill>
                  <a:latin typeface="Calibri"/>
                </a:rPr>
                <a:t>)</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a:solidFill>
                    <a:prstClr val="black"/>
                  </a:solidFill>
                  <a:latin typeface="Calibri"/>
                </a:rPr>
                <a:t>8-32 bytes (block)</a:t>
              </a:r>
            </a:p>
          </p:txBody>
        </p:sp>
      </p:grpSp>
      <p:sp>
        <p:nvSpPr>
          <p:cNvPr id="31" name="Slide Number Placeholder 30"/>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14</a:t>
            </a:fld>
            <a:endParaRPr lang="en-US">
              <a:solidFill>
                <a:prstClr val="black">
                  <a:tint val="75000"/>
                </a:prstClr>
              </a:solidFill>
            </a:endParaRPr>
          </a:p>
        </p:txBody>
      </p:sp>
      <p:sp>
        <p:nvSpPr>
          <p:cNvPr id="33" name="TextBox 32"/>
          <p:cNvSpPr txBox="1"/>
          <p:nvPr/>
        </p:nvSpPr>
        <p:spPr>
          <a:xfrm>
            <a:off x="1991763" y="1502876"/>
            <a:ext cx="1783533" cy="1938992"/>
          </a:xfrm>
          <a:prstGeom prst="rect">
            <a:avLst/>
          </a:prstGeom>
          <a:noFill/>
        </p:spPr>
        <p:txBody>
          <a:bodyPr wrap="square" rtlCol="0">
            <a:spAutoFit/>
          </a:bodyPr>
          <a:lstStyle/>
          <a:p>
            <a:pPr algn="l" defTabSz="457200" eaLnBrk="1" fontAlgn="auto" hangingPunct="1">
              <a:spcBef>
                <a:spcPts val="0"/>
              </a:spcBef>
              <a:spcAft>
                <a:spcPts val="0"/>
              </a:spcAft>
            </a:pPr>
            <a:r>
              <a:rPr lang="en-US" sz="2400" b="1" i="1" dirty="0" smtClean="0">
                <a:solidFill>
                  <a:prstClr val="black"/>
                </a:solidFill>
                <a:latin typeface="Calibri"/>
              </a:rPr>
              <a:t>Block</a:t>
            </a:r>
            <a:r>
              <a:rPr lang="en-US" sz="2400" dirty="0" smtClean="0">
                <a:solidFill>
                  <a:prstClr val="black"/>
                </a:solidFill>
                <a:latin typeface="Calibri"/>
              </a:rPr>
              <a:t> – Unit of transfer between memory and cache</a:t>
            </a:r>
            <a:endParaRPr lang="en-US" sz="2400" b="1" i="1"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4507262" y="2306992"/>
            <a:ext cx="931863" cy="10953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90488" tIns="44450" rIns="90488" bIns="44450">
            <a:spAutoFit/>
          </a:bodyPr>
          <a:lstStyle/>
          <a:p>
            <a:pPr defTabSz="457200" eaLnBrk="1" fontAlgn="auto" hangingPunct="1">
              <a:spcBef>
                <a:spcPts val="0"/>
              </a:spcBef>
              <a:spcAft>
                <a:spcPts val="0"/>
              </a:spcAft>
            </a:pPr>
            <a:r>
              <a:rPr lang="en-US" sz="1600">
                <a:solidFill>
                  <a:srgbClr val="000000"/>
                </a:solidFill>
              </a:rPr>
              <a:t>Second</a:t>
            </a:r>
          </a:p>
          <a:p>
            <a:pPr defTabSz="457200" eaLnBrk="1" fontAlgn="auto" hangingPunct="1">
              <a:spcBef>
                <a:spcPts val="0"/>
              </a:spcBef>
              <a:spcAft>
                <a:spcPts val="0"/>
              </a:spcAft>
            </a:pPr>
            <a:r>
              <a:rPr lang="en-US" sz="1600">
                <a:solidFill>
                  <a:srgbClr val="000000"/>
                </a:solidFill>
              </a:rPr>
              <a:t>Level</a:t>
            </a:r>
          </a:p>
          <a:p>
            <a:pPr defTabSz="457200" eaLnBrk="1" fontAlgn="auto" hangingPunct="1">
              <a:spcBef>
                <a:spcPts val="0"/>
              </a:spcBef>
              <a:spcAft>
                <a:spcPts val="0"/>
              </a:spcAft>
            </a:pPr>
            <a:r>
              <a:rPr lang="en-US" sz="1600">
                <a:solidFill>
                  <a:srgbClr val="000000"/>
                </a:solidFill>
              </a:rPr>
              <a:t>Cache</a:t>
            </a:r>
          </a:p>
          <a:p>
            <a:pPr defTabSz="457200" eaLnBrk="1" fontAlgn="auto" hangingPunct="1">
              <a:spcBef>
                <a:spcPts val="0"/>
              </a:spcBef>
              <a:spcAft>
                <a:spcPts val="0"/>
              </a:spcAft>
            </a:pPr>
            <a:r>
              <a:rPr lang="en-US" sz="1600">
                <a:solidFill>
                  <a:srgbClr val="000000"/>
                </a:solidFill>
              </a:rPr>
              <a:t>(SRAM)</a:t>
            </a:r>
          </a:p>
        </p:txBody>
      </p:sp>
      <p:sp>
        <p:nvSpPr>
          <p:cNvPr id="1487877" name="Rectangle 5"/>
          <p:cNvSpPr>
            <a:spLocks noGrp="1" noChangeArrowheads="1"/>
          </p:cNvSpPr>
          <p:nvPr>
            <p:ph type="title"/>
          </p:nvPr>
        </p:nvSpPr>
        <p:spPr/>
        <p:txBody>
          <a:bodyPr>
            <a:normAutofit/>
          </a:bodyPr>
          <a:lstStyle/>
          <a:p>
            <a:r>
              <a:rPr lang="en-US" dirty="0" smtClean="0"/>
              <a:t>Typical </a:t>
            </a:r>
            <a:r>
              <a:rPr lang="en-US" dirty="0"/>
              <a:t>Memory Hierarchy</a:t>
            </a:r>
          </a:p>
        </p:txBody>
      </p:sp>
      <p:sp>
        <p:nvSpPr>
          <p:cNvPr id="1487878" name="Rectangle 6"/>
          <p:cNvSpPr>
            <a:spLocks noChangeArrowheads="1"/>
          </p:cNvSpPr>
          <p:nvPr/>
        </p:nvSpPr>
        <p:spPr bwMode="auto">
          <a:xfrm>
            <a:off x="1011587" y="1773592"/>
            <a:ext cx="2716213" cy="242888"/>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79" name="Rectangle 7"/>
          <p:cNvSpPr>
            <a:spLocks noChangeArrowheads="1"/>
          </p:cNvSpPr>
          <p:nvPr/>
        </p:nvSpPr>
        <p:spPr bwMode="auto">
          <a:xfrm>
            <a:off x="1925987" y="1697392"/>
            <a:ext cx="835025" cy="333375"/>
          </a:xfrm>
          <a:prstGeom prst="rect">
            <a:avLst/>
          </a:prstGeom>
          <a:noFill/>
          <a:ln w="12700">
            <a:noFill/>
            <a:miter lim="800000"/>
            <a:headEnd/>
            <a:tailEnd/>
          </a:ln>
          <a:effectLst/>
        </p:spPr>
        <p:txBody>
          <a:bodyPr wrap="none" lIns="90488" tIns="44450" rIns="90488" bIns="44450">
            <a:spAutoFit/>
          </a:bodyPr>
          <a:lstStyle/>
          <a:p>
            <a:pPr algn="l" defTabSz="457200" eaLnBrk="1" fontAlgn="auto" hangingPunct="1">
              <a:spcBef>
                <a:spcPts val="0"/>
              </a:spcBef>
              <a:spcAft>
                <a:spcPts val="0"/>
              </a:spcAft>
            </a:pPr>
            <a:r>
              <a:rPr lang="en-US" sz="1600">
                <a:solidFill>
                  <a:prstClr val="black"/>
                </a:solidFill>
                <a:latin typeface="Calibri"/>
              </a:rPr>
              <a:t>Control</a:t>
            </a:r>
          </a:p>
        </p:txBody>
      </p:sp>
      <p:sp>
        <p:nvSpPr>
          <p:cNvPr id="1487880" name="Rectangle 8"/>
          <p:cNvSpPr>
            <a:spLocks noChangeArrowheads="1"/>
          </p:cNvSpPr>
          <p:nvPr/>
        </p:nvSpPr>
        <p:spPr bwMode="auto">
          <a:xfrm>
            <a:off x="962375" y="2230792"/>
            <a:ext cx="1422400" cy="1347788"/>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1" name="Rectangle 9"/>
          <p:cNvSpPr>
            <a:spLocks noChangeArrowheads="1"/>
          </p:cNvSpPr>
          <p:nvPr/>
        </p:nvSpPr>
        <p:spPr bwMode="auto">
          <a:xfrm>
            <a:off x="1011587" y="2764192"/>
            <a:ext cx="1004888" cy="333375"/>
          </a:xfrm>
          <a:prstGeom prst="rect">
            <a:avLst/>
          </a:prstGeom>
          <a:noFill/>
          <a:ln w="12700">
            <a:noFill/>
            <a:miter lim="800000"/>
            <a:headEnd/>
            <a:tailEnd/>
          </a:ln>
          <a:effectLst/>
        </p:spPr>
        <p:txBody>
          <a:bodyPr wrap="none" lIns="90488" tIns="44450" rIns="90488" bIns="44450">
            <a:spAutoFit/>
          </a:bodyPr>
          <a:lstStyle/>
          <a:p>
            <a:pPr algn="l" defTabSz="457200" eaLnBrk="1" fontAlgn="auto" hangingPunct="1">
              <a:spcBef>
                <a:spcPts val="0"/>
              </a:spcBef>
              <a:spcAft>
                <a:spcPts val="0"/>
              </a:spcAft>
            </a:pPr>
            <a:r>
              <a:rPr lang="en-US" sz="1600">
                <a:solidFill>
                  <a:prstClr val="black"/>
                </a:solidFill>
                <a:latin typeface="Calibri"/>
              </a:rPr>
              <a:t>Datapath</a:t>
            </a:r>
          </a:p>
        </p:txBody>
      </p:sp>
      <p:sp>
        <p:nvSpPr>
          <p:cNvPr id="1487882" name="Rectangle 10"/>
          <p:cNvSpPr>
            <a:spLocks noChangeArrowheads="1"/>
          </p:cNvSpPr>
          <p:nvPr/>
        </p:nvSpPr>
        <p:spPr bwMode="auto">
          <a:xfrm>
            <a:off x="7640987" y="1240192"/>
            <a:ext cx="1117600" cy="2432050"/>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3" name="Rectangle 11"/>
          <p:cNvSpPr>
            <a:spLocks noChangeArrowheads="1"/>
          </p:cNvSpPr>
          <p:nvPr/>
        </p:nvSpPr>
        <p:spPr bwMode="auto">
          <a:xfrm>
            <a:off x="7662080" y="2230792"/>
            <a:ext cx="1054777" cy="1074653"/>
          </a:xfrm>
          <a:prstGeom prst="rect">
            <a:avLst/>
          </a:prstGeom>
          <a:noFill/>
          <a:ln w="12700">
            <a:noFill/>
            <a:miter lim="800000"/>
            <a:headEnd/>
            <a:tailEnd/>
          </a:ln>
          <a:effectLst/>
        </p:spPr>
        <p:txBody>
          <a:bodyPr wrap="square" lIns="90488" tIns="44450" rIns="90488" bIns="44450">
            <a:spAutoFit/>
          </a:bodyPr>
          <a:lstStyle/>
          <a:p>
            <a:pPr defTabSz="457200" eaLnBrk="1" fontAlgn="auto" hangingPunct="1">
              <a:spcBef>
                <a:spcPts val="0"/>
              </a:spcBef>
              <a:spcAft>
                <a:spcPts val="0"/>
              </a:spcAft>
            </a:pPr>
            <a:r>
              <a:rPr lang="en-US" sz="1600" dirty="0">
                <a:solidFill>
                  <a:prstClr val="black"/>
                </a:solidFill>
                <a:latin typeface="Calibri"/>
              </a:rPr>
              <a:t>Secondary</a:t>
            </a:r>
          </a:p>
          <a:p>
            <a:pPr defTabSz="457200" eaLnBrk="1" fontAlgn="auto" hangingPunct="1">
              <a:spcBef>
                <a:spcPts val="0"/>
              </a:spcBef>
              <a:spcAft>
                <a:spcPts val="0"/>
              </a:spcAft>
            </a:pPr>
            <a:r>
              <a:rPr lang="en-US" sz="1600" dirty="0">
                <a:solidFill>
                  <a:prstClr val="black"/>
                </a:solidFill>
                <a:latin typeface="Calibri"/>
              </a:rPr>
              <a:t>Memory</a:t>
            </a:r>
          </a:p>
          <a:p>
            <a:pPr defTabSz="457200" eaLnBrk="1" fontAlgn="auto" hangingPunct="1">
              <a:spcBef>
                <a:spcPts val="0"/>
              </a:spcBef>
              <a:spcAft>
                <a:spcPts val="0"/>
              </a:spcAft>
            </a:pPr>
            <a:r>
              <a:rPr lang="en-US" sz="1600" dirty="0">
                <a:solidFill>
                  <a:prstClr val="black"/>
                </a:solidFill>
                <a:latin typeface="Calibri"/>
              </a:rPr>
              <a:t>(</a:t>
            </a:r>
            <a:r>
              <a:rPr lang="en-US" sz="1600" dirty="0" smtClean="0">
                <a:solidFill>
                  <a:prstClr val="black"/>
                </a:solidFill>
                <a:latin typeface="Calibri"/>
              </a:rPr>
              <a:t>Disk</a:t>
            </a:r>
          </a:p>
          <a:p>
            <a:pPr defTabSz="457200" eaLnBrk="1" fontAlgn="auto" hangingPunct="1">
              <a:spcBef>
                <a:spcPts val="0"/>
              </a:spcBef>
              <a:spcAft>
                <a:spcPts val="0"/>
              </a:spcAft>
            </a:pPr>
            <a:r>
              <a:rPr lang="en-US" sz="1600" dirty="0" smtClean="0">
                <a:solidFill>
                  <a:prstClr val="black"/>
                </a:solidFill>
                <a:latin typeface="Calibri"/>
              </a:rPr>
              <a:t>Or Flash)</a:t>
            </a:r>
            <a:endParaRPr lang="en-US" sz="1600" dirty="0">
              <a:solidFill>
                <a:prstClr val="black"/>
              </a:solidFill>
              <a:latin typeface="Calibri"/>
            </a:endParaRPr>
          </a:p>
        </p:txBody>
      </p:sp>
      <p:sp>
        <p:nvSpPr>
          <p:cNvPr id="1487884" name="Rectangle 12"/>
          <p:cNvSpPr>
            <a:spLocks noChangeArrowheads="1"/>
          </p:cNvSpPr>
          <p:nvPr/>
        </p:nvSpPr>
        <p:spPr bwMode="auto">
          <a:xfrm>
            <a:off x="809975" y="1468792"/>
            <a:ext cx="4773506" cy="2219325"/>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5" name="Rectangle 13"/>
          <p:cNvSpPr>
            <a:spLocks noChangeArrowheads="1"/>
          </p:cNvSpPr>
          <p:nvPr/>
        </p:nvSpPr>
        <p:spPr bwMode="auto">
          <a:xfrm>
            <a:off x="2032798" y="1466066"/>
            <a:ext cx="2144713" cy="333375"/>
          </a:xfrm>
          <a:prstGeom prst="rect">
            <a:avLst/>
          </a:prstGeom>
          <a:noFill/>
          <a:ln w="12700">
            <a:noFill/>
            <a:miter lim="800000"/>
            <a:headEnd/>
            <a:tailEnd/>
          </a:ln>
          <a:effectLst/>
        </p:spPr>
        <p:txBody>
          <a:bodyPr wrap="none" lIns="90488" tIns="44450" rIns="90488" bIns="44450">
            <a:spAutoFit/>
          </a:bodyPr>
          <a:lstStyle/>
          <a:p>
            <a:pPr algn="l" defTabSz="457200" eaLnBrk="1" fontAlgn="auto" hangingPunct="1">
              <a:spcBef>
                <a:spcPts val="0"/>
              </a:spcBef>
              <a:spcAft>
                <a:spcPts val="0"/>
              </a:spcAft>
            </a:pPr>
            <a:r>
              <a:rPr lang="en-US" sz="1600" dirty="0">
                <a:solidFill>
                  <a:prstClr val="black"/>
                </a:solidFill>
                <a:latin typeface="Calibri"/>
              </a:rPr>
              <a:t>On-Chip Components</a:t>
            </a:r>
          </a:p>
        </p:txBody>
      </p:sp>
      <p:sp>
        <p:nvSpPr>
          <p:cNvPr id="1487886" name="Line 14"/>
          <p:cNvSpPr>
            <a:spLocks noChangeShapeType="1"/>
          </p:cNvSpPr>
          <p:nvPr/>
        </p:nvSpPr>
        <p:spPr bwMode="auto">
          <a:xfrm flipV="1">
            <a:off x="2230787" y="1087792"/>
            <a:ext cx="5791200" cy="1676400"/>
          </a:xfrm>
          <a:prstGeom prst="line">
            <a:avLst/>
          </a:prstGeom>
          <a:noFill/>
          <a:ln w="28575">
            <a:solidFill>
              <a:schemeClr val="tx1"/>
            </a:solidFill>
            <a:prstDash val="dashDot"/>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7" name="Line 15"/>
          <p:cNvSpPr>
            <a:spLocks noChangeShapeType="1"/>
          </p:cNvSpPr>
          <p:nvPr/>
        </p:nvSpPr>
        <p:spPr bwMode="auto">
          <a:xfrm>
            <a:off x="2327625" y="3537305"/>
            <a:ext cx="5541962" cy="217487"/>
          </a:xfrm>
          <a:prstGeom prst="line">
            <a:avLst/>
          </a:prstGeom>
          <a:noFill/>
          <a:ln w="28575">
            <a:solidFill>
              <a:schemeClr val="tx1"/>
            </a:solidFill>
            <a:prstDash val="dashDot"/>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8" name="Rectangle 16"/>
          <p:cNvSpPr>
            <a:spLocks noChangeArrowheads="1"/>
          </p:cNvSpPr>
          <p:nvPr/>
        </p:nvSpPr>
        <p:spPr bwMode="auto">
          <a:xfrm>
            <a:off x="1952975" y="2830867"/>
            <a:ext cx="355600" cy="693738"/>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9" name="Rectangle 17"/>
          <p:cNvSpPr>
            <a:spLocks noChangeArrowheads="1"/>
          </p:cNvSpPr>
          <p:nvPr/>
        </p:nvSpPr>
        <p:spPr bwMode="auto">
          <a:xfrm rot="5400000">
            <a:off x="1663256" y="3103123"/>
            <a:ext cx="1011238" cy="333375"/>
          </a:xfrm>
          <a:prstGeom prst="rect">
            <a:avLst/>
          </a:prstGeom>
          <a:noFill/>
          <a:ln w="12700">
            <a:noFill/>
            <a:miter lim="800000"/>
            <a:headEnd/>
            <a:tailEnd/>
          </a:ln>
          <a:effectLst/>
        </p:spPr>
        <p:txBody>
          <a:bodyPr lIns="90488" tIns="44450" rIns="90488" bIns="44450">
            <a:spAutoFit/>
          </a:bodyPr>
          <a:lstStyle/>
          <a:p>
            <a:pPr algn="l" defTabSz="457200" eaLnBrk="1" fontAlgn="auto" hangingPunct="1">
              <a:spcBef>
                <a:spcPts val="0"/>
              </a:spcBef>
              <a:spcAft>
                <a:spcPts val="0"/>
              </a:spcAft>
            </a:pPr>
            <a:r>
              <a:rPr lang="en-US" sz="1600">
                <a:solidFill>
                  <a:prstClr val="black"/>
                </a:solidFill>
                <a:latin typeface="Calibri"/>
              </a:rPr>
              <a:t>RegFile</a:t>
            </a:r>
          </a:p>
        </p:txBody>
      </p:sp>
      <p:sp>
        <p:nvSpPr>
          <p:cNvPr id="1487891" name="Rectangle 19" descr="10%"/>
          <p:cNvSpPr>
            <a:spLocks noChangeArrowheads="1"/>
          </p:cNvSpPr>
          <p:nvPr/>
        </p:nvSpPr>
        <p:spPr bwMode="auto">
          <a:xfrm>
            <a:off x="6040787" y="2154592"/>
            <a:ext cx="1041400" cy="1350963"/>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92" name="Rectangle 20"/>
          <p:cNvSpPr>
            <a:spLocks noChangeArrowheads="1"/>
          </p:cNvSpPr>
          <p:nvPr/>
        </p:nvSpPr>
        <p:spPr bwMode="auto">
          <a:xfrm>
            <a:off x="6132862" y="2459392"/>
            <a:ext cx="915988" cy="822325"/>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a:solidFill>
                  <a:srgbClr val="000000"/>
                </a:solidFill>
                <a:latin typeface="Calibri"/>
              </a:rPr>
              <a:t>Main</a:t>
            </a:r>
          </a:p>
          <a:p>
            <a:pPr defTabSz="457200" eaLnBrk="1" fontAlgn="auto" hangingPunct="1">
              <a:spcBef>
                <a:spcPts val="0"/>
              </a:spcBef>
              <a:spcAft>
                <a:spcPts val="0"/>
              </a:spcAft>
            </a:pPr>
            <a:r>
              <a:rPr lang="en-US" sz="1600">
                <a:solidFill>
                  <a:srgbClr val="000000"/>
                </a:solidFill>
                <a:latin typeface="Calibri"/>
              </a:rPr>
              <a:t>Memory</a:t>
            </a:r>
          </a:p>
          <a:p>
            <a:pPr defTabSz="457200" eaLnBrk="1" fontAlgn="auto" hangingPunct="1">
              <a:spcBef>
                <a:spcPts val="0"/>
              </a:spcBef>
              <a:spcAft>
                <a:spcPts val="0"/>
              </a:spcAft>
            </a:pPr>
            <a:r>
              <a:rPr lang="en-US" sz="1600">
                <a:solidFill>
                  <a:srgbClr val="000000"/>
                </a:solidFill>
                <a:latin typeface="Calibri"/>
              </a:rPr>
              <a:t>(DRAM)</a:t>
            </a:r>
          </a:p>
        </p:txBody>
      </p:sp>
      <p:sp>
        <p:nvSpPr>
          <p:cNvPr id="1487893" name="Rectangle 21"/>
          <p:cNvSpPr>
            <a:spLocks noChangeArrowheads="1"/>
          </p:cNvSpPr>
          <p:nvPr/>
        </p:nvSpPr>
        <p:spPr bwMode="auto">
          <a:xfrm rot="5400000">
            <a:off x="3074544" y="2988824"/>
            <a:ext cx="766763" cy="5778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defTabSz="457200" eaLnBrk="1" fontAlgn="auto" hangingPunct="1">
              <a:spcBef>
                <a:spcPts val="0"/>
              </a:spcBef>
              <a:spcAft>
                <a:spcPts val="0"/>
              </a:spcAft>
            </a:pPr>
            <a:r>
              <a:rPr lang="en-US" sz="1600" dirty="0">
                <a:solidFill>
                  <a:srgbClr val="000000"/>
                </a:solidFill>
              </a:rPr>
              <a:t>Data</a:t>
            </a:r>
          </a:p>
          <a:p>
            <a:pPr defTabSz="457200" eaLnBrk="1" fontAlgn="auto" hangingPunct="1">
              <a:spcBef>
                <a:spcPts val="0"/>
              </a:spcBef>
              <a:spcAft>
                <a:spcPts val="0"/>
              </a:spcAft>
            </a:pPr>
            <a:r>
              <a:rPr lang="en-US" sz="1600" dirty="0">
                <a:solidFill>
                  <a:srgbClr val="000000"/>
                </a:solidFill>
              </a:rPr>
              <a:t>Cache</a:t>
            </a:r>
          </a:p>
        </p:txBody>
      </p:sp>
      <p:sp>
        <p:nvSpPr>
          <p:cNvPr id="1487895" name="Rectangle 23"/>
          <p:cNvSpPr>
            <a:spLocks noChangeArrowheads="1"/>
          </p:cNvSpPr>
          <p:nvPr/>
        </p:nvSpPr>
        <p:spPr bwMode="auto">
          <a:xfrm rot="5400000">
            <a:off x="3082480" y="2303024"/>
            <a:ext cx="766763" cy="577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defTabSz="457200" eaLnBrk="1" fontAlgn="auto" hangingPunct="1">
              <a:spcBef>
                <a:spcPts val="0"/>
              </a:spcBef>
              <a:spcAft>
                <a:spcPts val="0"/>
              </a:spcAft>
            </a:pPr>
            <a:r>
              <a:rPr lang="en-US" sz="1600" dirty="0" err="1">
                <a:solidFill>
                  <a:srgbClr val="000000"/>
                </a:solidFill>
              </a:rPr>
              <a:t>Instr</a:t>
            </a:r>
            <a:endParaRPr lang="en-US" sz="1600" dirty="0">
              <a:solidFill>
                <a:srgbClr val="000000"/>
              </a:solidFill>
            </a:endParaRPr>
          </a:p>
          <a:p>
            <a:pPr defTabSz="457200" eaLnBrk="1" fontAlgn="auto" hangingPunct="1">
              <a:spcBef>
                <a:spcPts val="0"/>
              </a:spcBef>
              <a:spcAft>
                <a:spcPts val="0"/>
              </a:spcAft>
            </a:pPr>
            <a:r>
              <a:rPr lang="en-US" sz="1600" dirty="0">
                <a:solidFill>
                  <a:srgbClr val="000000"/>
                </a:solidFill>
              </a:rPr>
              <a:t>Cache</a:t>
            </a:r>
          </a:p>
        </p:txBody>
      </p:sp>
      <p:sp>
        <p:nvSpPr>
          <p:cNvPr id="1487901" name="Rectangle 29"/>
          <p:cNvSpPr>
            <a:spLocks noChangeArrowheads="1"/>
          </p:cNvSpPr>
          <p:nvPr/>
        </p:nvSpPr>
        <p:spPr bwMode="auto">
          <a:xfrm>
            <a:off x="173387" y="3907192"/>
            <a:ext cx="8618432" cy="293670"/>
          </a:xfrm>
          <a:prstGeom prst="rect">
            <a:avLst/>
          </a:prstGeom>
          <a:noFill/>
          <a:ln w="12700">
            <a:noFill/>
            <a:miter lim="800000"/>
            <a:headEnd/>
            <a:tailEnd/>
          </a:ln>
          <a:effectLst/>
        </p:spPr>
        <p:txBody>
          <a:bodyPr wrap="none" lIns="63500" tIns="25400" rIns="63500" bIns="25400">
            <a:spAutoFit/>
          </a:bodyPr>
          <a:lstStyle/>
          <a:p>
            <a:pPr algn="l" defTabSz="457200" eaLnBrk="1" fontAlgn="auto" hangingPunct="1">
              <a:lnSpc>
                <a:spcPct val="85000"/>
              </a:lnSpc>
              <a:spcBef>
                <a:spcPts val="0"/>
              </a:spcBef>
              <a:spcAft>
                <a:spcPts val="0"/>
              </a:spcAft>
            </a:pPr>
            <a:r>
              <a:rPr lang="en-US" b="1" dirty="0">
                <a:solidFill>
                  <a:prstClr val="black"/>
                </a:solidFill>
                <a:latin typeface="Calibri"/>
              </a:rPr>
              <a:t>Speed </a:t>
            </a:r>
            <a:r>
              <a:rPr lang="en-US" b="1" dirty="0" smtClean="0">
                <a:solidFill>
                  <a:prstClr val="black"/>
                </a:solidFill>
                <a:latin typeface="Calibri"/>
              </a:rPr>
              <a:t>(cycles</a:t>
            </a:r>
            <a:r>
              <a:rPr lang="en-US" b="1" dirty="0">
                <a:solidFill>
                  <a:prstClr val="black"/>
                </a:solidFill>
                <a:latin typeface="Calibri"/>
              </a:rPr>
              <a:t>)</a:t>
            </a:r>
            <a:r>
              <a:rPr lang="en-US" b="1" dirty="0" smtClean="0">
                <a:solidFill>
                  <a:prstClr val="black"/>
                </a:solidFill>
                <a:latin typeface="Calibri"/>
              </a:rPr>
              <a:t>:        </a:t>
            </a:r>
            <a:r>
              <a:rPr lang="en-US" dirty="0">
                <a:solidFill>
                  <a:prstClr val="black"/>
                </a:solidFill>
                <a:latin typeface="Calibri"/>
                <a:cs typeface="Arial" charset="0"/>
              </a:rPr>
              <a:t>½</a:t>
            </a:r>
            <a:r>
              <a:rPr lang="en-US" dirty="0">
                <a:solidFill>
                  <a:prstClr val="black"/>
                </a:solidFill>
                <a:latin typeface="Calibri"/>
              </a:rPr>
              <a:t>’s            </a:t>
            </a:r>
            <a:r>
              <a:rPr lang="en-US" dirty="0" smtClean="0">
                <a:solidFill>
                  <a:prstClr val="black"/>
                </a:solidFill>
                <a:latin typeface="Calibri"/>
              </a:rPr>
              <a:t>         1</a:t>
            </a:r>
            <a:r>
              <a:rPr lang="en-US" dirty="0">
                <a:solidFill>
                  <a:prstClr val="black"/>
                </a:solidFill>
                <a:latin typeface="Calibri"/>
              </a:rPr>
              <a:t>’s                 </a:t>
            </a:r>
            <a:r>
              <a:rPr lang="en-US" dirty="0" smtClean="0">
                <a:solidFill>
                  <a:prstClr val="black"/>
                </a:solidFill>
                <a:latin typeface="Calibri"/>
              </a:rPr>
              <a:t>   10</a:t>
            </a:r>
            <a:r>
              <a:rPr lang="en-US" dirty="0">
                <a:solidFill>
                  <a:prstClr val="black"/>
                </a:solidFill>
                <a:latin typeface="Calibri"/>
              </a:rPr>
              <a:t>’s                 </a:t>
            </a:r>
            <a:r>
              <a:rPr lang="en-US" dirty="0" smtClean="0">
                <a:solidFill>
                  <a:prstClr val="black"/>
                </a:solidFill>
                <a:latin typeface="Calibri"/>
              </a:rPr>
              <a:t>      100</a:t>
            </a:r>
            <a:r>
              <a:rPr lang="en-US" dirty="0">
                <a:solidFill>
                  <a:prstClr val="black"/>
                </a:solidFill>
                <a:latin typeface="Calibri"/>
              </a:rPr>
              <a:t>’s       </a:t>
            </a:r>
            <a:r>
              <a:rPr lang="en-US" dirty="0" smtClean="0">
                <a:solidFill>
                  <a:prstClr val="black"/>
                </a:solidFill>
                <a:latin typeface="Calibri"/>
              </a:rPr>
              <a:t>        1,000,000’s</a:t>
            </a:r>
            <a:endParaRPr lang="en-US" dirty="0">
              <a:solidFill>
                <a:prstClr val="black"/>
              </a:solidFill>
              <a:latin typeface="Calibri"/>
            </a:endParaRPr>
          </a:p>
        </p:txBody>
      </p:sp>
      <p:sp>
        <p:nvSpPr>
          <p:cNvPr id="1487902" name="Rectangle 30"/>
          <p:cNvSpPr>
            <a:spLocks noChangeArrowheads="1"/>
          </p:cNvSpPr>
          <p:nvPr/>
        </p:nvSpPr>
        <p:spPr bwMode="auto">
          <a:xfrm>
            <a:off x="173387" y="4288192"/>
            <a:ext cx="7963919" cy="293670"/>
          </a:xfrm>
          <a:prstGeom prst="rect">
            <a:avLst/>
          </a:prstGeom>
          <a:noFill/>
          <a:ln w="12700">
            <a:noFill/>
            <a:miter lim="800000"/>
            <a:headEnd/>
            <a:tailEnd/>
          </a:ln>
          <a:effectLst/>
        </p:spPr>
        <p:txBody>
          <a:bodyPr wrap="none" lIns="63500" tIns="25400" rIns="63500" bIns="25400">
            <a:spAutoFit/>
          </a:bodyPr>
          <a:lstStyle/>
          <a:p>
            <a:pPr algn="l" defTabSz="457200" eaLnBrk="1" fontAlgn="auto" hangingPunct="1">
              <a:lnSpc>
                <a:spcPct val="85000"/>
              </a:lnSpc>
              <a:spcBef>
                <a:spcPts val="0"/>
              </a:spcBef>
              <a:spcAft>
                <a:spcPts val="0"/>
              </a:spcAft>
            </a:pPr>
            <a:r>
              <a:rPr lang="en-US" b="1" dirty="0">
                <a:solidFill>
                  <a:prstClr val="black"/>
                </a:solidFill>
                <a:latin typeface="Calibri"/>
              </a:rPr>
              <a:t>Size (bytes):    </a:t>
            </a:r>
            <a:r>
              <a:rPr lang="en-US" dirty="0">
                <a:solidFill>
                  <a:prstClr val="black"/>
                </a:solidFill>
                <a:latin typeface="Calibri"/>
              </a:rPr>
              <a:t>  </a:t>
            </a:r>
            <a:r>
              <a:rPr lang="en-US" dirty="0" smtClean="0">
                <a:solidFill>
                  <a:prstClr val="black"/>
                </a:solidFill>
                <a:latin typeface="Calibri"/>
              </a:rPr>
              <a:t>   100</a:t>
            </a:r>
            <a:r>
              <a:rPr lang="en-US" dirty="0">
                <a:solidFill>
                  <a:prstClr val="black"/>
                </a:solidFill>
                <a:latin typeface="Calibri"/>
              </a:rPr>
              <a:t>’s   </a:t>
            </a:r>
            <a:r>
              <a:rPr lang="en-US" b="1" dirty="0">
                <a:solidFill>
                  <a:prstClr val="black"/>
                </a:solidFill>
                <a:latin typeface="Calibri"/>
              </a:rPr>
              <a:t>    </a:t>
            </a:r>
            <a:r>
              <a:rPr lang="en-US" b="1" dirty="0" smtClean="0">
                <a:solidFill>
                  <a:prstClr val="black"/>
                </a:solidFill>
                <a:latin typeface="Calibri"/>
              </a:rPr>
              <a:t>  </a:t>
            </a:r>
            <a:r>
              <a:rPr lang="en-US" dirty="0" smtClean="0">
                <a:solidFill>
                  <a:prstClr val="black"/>
                </a:solidFill>
                <a:latin typeface="Calibri"/>
              </a:rPr>
              <a:t>         10K’s                  M’s                          G’s                      T’s</a:t>
            </a:r>
            <a:endParaRPr lang="en-US" dirty="0">
              <a:solidFill>
                <a:prstClr val="black"/>
              </a:solidFill>
              <a:latin typeface="Calibri"/>
            </a:endParaRPr>
          </a:p>
        </p:txBody>
      </p:sp>
      <p:sp>
        <p:nvSpPr>
          <p:cNvPr id="33" name="Slide Number Placeholder 32"/>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15</a:t>
            </a:fld>
            <a:endParaRPr lang="en-US">
              <a:solidFill>
                <a:prstClr val="black">
                  <a:tint val="75000"/>
                </a:prstClr>
              </a:solidFill>
            </a:endParaRPr>
          </a:p>
        </p:txBody>
      </p:sp>
      <p:sp>
        <p:nvSpPr>
          <p:cNvPr id="36" name="Content Placeholder 30"/>
          <p:cNvSpPr>
            <a:spLocks noGrp="1"/>
          </p:cNvSpPr>
          <p:nvPr>
            <p:ph idx="1"/>
          </p:nvPr>
        </p:nvSpPr>
        <p:spPr>
          <a:xfrm>
            <a:off x="320762" y="5179429"/>
            <a:ext cx="8229600" cy="1193800"/>
          </a:xfrm>
        </p:spPr>
        <p:txBody>
          <a:bodyPr>
            <a:normAutofit fontScale="70000" lnSpcReduction="20000"/>
          </a:bodyPr>
          <a:lstStyle/>
          <a:p>
            <a:pPr>
              <a:buClr>
                <a:schemeClr val="tx1"/>
              </a:buClr>
            </a:pPr>
            <a:r>
              <a:rPr lang="en-US" dirty="0" smtClean="0">
                <a:solidFill>
                  <a:srgbClr val="FF0000"/>
                </a:solidFill>
              </a:rPr>
              <a:t>Principle of locality + memory hierarchy </a:t>
            </a:r>
            <a:r>
              <a:rPr lang="en-US" dirty="0" smtClean="0"/>
              <a:t>presents programmer with ≈ as much memory as is available in the </a:t>
            </a:r>
            <a:r>
              <a:rPr lang="en-US" i="1" dirty="0" smtClean="0">
                <a:solidFill>
                  <a:srgbClr val="0000FF"/>
                </a:solidFill>
              </a:rPr>
              <a:t>cheapest</a:t>
            </a:r>
            <a:r>
              <a:rPr lang="en-US" dirty="0" smtClean="0">
                <a:solidFill>
                  <a:srgbClr val="0000FF"/>
                </a:solidFill>
              </a:rPr>
              <a:t> </a:t>
            </a:r>
            <a:r>
              <a:rPr lang="en-US" dirty="0" smtClean="0"/>
              <a:t>technology at the ≈ speed offered by the </a:t>
            </a:r>
            <a:r>
              <a:rPr lang="en-US" i="1" dirty="0" smtClean="0">
                <a:solidFill>
                  <a:srgbClr val="0000FF"/>
                </a:solidFill>
              </a:rPr>
              <a:t>fastest</a:t>
            </a:r>
            <a:r>
              <a:rPr lang="en-US" dirty="0" smtClean="0">
                <a:solidFill>
                  <a:srgbClr val="0000FF"/>
                </a:solidFill>
              </a:rPr>
              <a:t> </a:t>
            </a:r>
            <a:r>
              <a:rPr lang="en-US" dirty="0" smtClean="0"/>
              <a:t>technology</a:t>
            </a:r>
          </a:p>
          <a:p>
            <a:endParaRPr lang="en-US" dirty="0"/>
          </a:p>
        </p:txBody>
      </p:sp>
      <p:grpSp>
        <p:nvGrpSpPr>
          <p:cNvPr id="2" name="Group 29"/>
          <p:cNvGrpSpPr/>
          <p:nvPr/>
        </p:nvGrpSpPr>
        <p:grpSpPr>
          <a:xfrm>
            <a:off x="481357" y="4658696"/>
            <a:ext cx="7924800" cy="293670"/>
            <a:chOff x="481357" y="4658696"/>
            <a:chExt cx="7924800" cy="293670"/>
          </a:xfrm>
        </p:grpSpPr>
        <p:sp>
          <p:nvSpPr>
            <p:cNvPr id="1487903" name="Rectangle 31"/>
            <p:cNvSpPr>
              <a:spLocks noChangeArrowheads="1"/>
            </p:cNvSpPr>
            <p:nvPr/>
          </p:nvSpPr>
          <p:spPr bwMode="auto">
            <a:xfrm>
              <a:off x="481357" y="4658696"/>
              <a:ext cx="7924800" cy="293670"/>
            </a:xfrm>
            <a:prstGeom prst="rect">
              <a:avLst/>
            </a:prstGeom>
            <a:noFill/>
            <a:ln w="12700">
              <a:noFill/>
              <a:miter lim="800000"/>
              <a:headEnd/>
              <a:tailEnd/>
            </a:ln>
            <a:effectLst/>
          </p:spPr>
          <p:txBody>
            <a:bodyPr lIns="63500" tIns="25400" rIns="63500" bIns="25400">
              <a:spAutoFit/>
            </a:bodyPr>
            <a:lstStyle/>
            <a:p>
              <a:pPr algn="l" defTabSz="457200" eaLnBrk="1" fontAlgn="auto" hangingPunct="1">
                <a:lnSpc>
                  <a:spcPct val="85000"/>
                </a:lnSpc>
                <a:spcBef>
                  <a:spcPts val="0"/>
                </a:spcBef>
                <a:spcAft>
                  <a:spcPts val="0"/>
                </a:spcAft>
              </a:pPr>
              <a:r>
                <a:rPr lang="en-US" b="1" dirty="0">
                  <a:solidFill>
                    <a:prstClr val="black"/>
                  </a:solidFill>
                  <a:latin typeface="Calibri"/>
                </a:rPr>
                <a:t> </a:t>
              </a:r>
              <a:r>
                <a:rPr lang="en-US" b="1" dirty="0" smtClean="0">
                  <a:solidFill>
                    <a:prstClr val="black"/>
                  </a:solidFill>
                  <a:latin typeface="Calibri"/>
                </a:rPr>
                <a:t>Cost/bit:         </a:t>
              </a:r>
              <a:r>
                <a:rPr lang="en-US" dirty="0">
                  <a:solidFill>
                    <a:prstClr val="black"/>
                  </a:solidFill>
                  <a:latin typeface="Calibri"/>
                </a:rPr>
                <a:t>highest                                                                             </a:t>
              </a:r>
              <a:r>
                <a:rPr lang="en-US" dirty="0" smtClean="0">
                  <a:solidFill>
                    <a:prstClr val="black"/>
                  </a:solidFill>
                  <a:latin typeface="Calibri"/>
                </a:rPr>
                <a:t>                    </a:t>
              </a:r>
              <a:r>
                <a:rPr lang="en-US" dirty="0">
                  <a:solidFill>
                    <a:prstClr val="black"/>
                  </a:solidFill>
                  <a:latin typeface="Calibri"/>
                </a:rPr>
                <a:t>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fontScale="90000"/>
          </a:bodyPr>
          <a:lstStyle/>
          <a:p>
            <a:r>
              <a:rPr lang="en-US" smtClean="0"/>
              <a:t>How is the Hierarchy Managed?</a:t>
            </a:r>
            <a:endParaRPr lang="en-US"/>
          </a:p>
        </p:txBody>
      </p:sp>
      <p:sp>
        <p:nvSpPr>
          <p:cNvPr id="1515523" name="Rectangle 3"/>
          <p:cNvSpPr>
            <a:spLocks noGrp="1" noChangeArrowheads="1"/>
          </p:cNvSpPr>
          <p:nvPr>
            <p:ph type="body" idx="1"/>
          </p:nvPr>
        </p:nvSpPr>
        <p:spPr/>
        <p:txBody>
          <a:bodyPr>
            <a:normAutofit fontScale="92500"/>
          </a:bodyPr>
          <a:lstStyle/>
          <a:p>
            <a:r>
              <a:rPr lang="en-US" dirty="0" smtClean="0"/>
              <a:t>registers </a:t>
            </a:r>
            <a:r>
              <a:rPr lang="en-US" dirty="0" err="1" smtClean="0">
                <a:sym typeface="Symbol" pitchFamily="18" charset="2"/>
              </a:rPr>
              <a:t></a:t>
            </a:r>
            <a:r>
              <a:rPr lang="en-US" dirty="0" smtClean="0"/>
              <a:t> memory</a:t>
            </a:r>
          </a:p>
          <a:p>
            <a:pPr lvl="1"/>
            <a:r>
              <a:rPr lang="en-US" dirty="0" smtClean="0"/>
              <a:t>By compiler (or assembly level programmer)</a:t>
            </a:r>
          </a:p>
          <a:p>
            <a:r>
              <a:rPr lang="en-US" dirty="0" smtClean="0"/>
              <a:t>cache </a:t>
            </a:r>
            <a:r>
              <a:rPr lang="en-US" dirty="0" err="1" smtClean="0">
                <a:sym typeface="Symbol" pitchFamily="18" charset="2"/>
              </a:rPr>
              <a:t></a:t>
            </a:r>
            <a:r>
              <a:rPr lang="en-US" dirty="0" smtClean="0"/>
              <a:t> main memory</a:t>
            </a:r>
          </a:p>
          <a:p>
            <a:pPr lvl="1"/>
            <a:r>
              <a:rPr lang="en-US" dirty="0" smtClean="0"/>
              <a:t>By the cache controller hardware</a:t>
            </a:r>
          </a:p>
          <a:p>
            <a:r>
              <a:rPr lang="en-US" dirty="0" smtClean="0"/>
              <a:t>main memory </a:t>
            </a:r>
            <a:r>
              <a:rPr lang="en-US" dirty="0" err="1" smtClean="0">
                <a:sym typeface="Symbol" pitchFamily="18" charset="2"/>
              </a:rPr>
              <a:t></a:t>
            </a:r>
            <a:r>
              <a:rPr lang="en-US" dirty="0" smtClean="0"/>
              <a:t> disks (secondary storage)</a:t>
            </a:r>
          </a:p>
          <a:p>
            <a:pPr lvl="1"/>
            <a:r>
              <a:rPr lang="en-US" dirty="0" smtClean="0"/>
              <a:t>By the operating system (virtual memory)</a:t>
            </a:r>
          </a:p>
          <a:p>
            <a:pPr lvl="2"/>
            <a:r>
              <a:rPr lang="en-US" dirty="0" smtClean="0"/>
              <a:t>Virtual to physical address mapping assisted by the hardware (TLB)</a:t>
            </a:r>
          </a:p>
          <a:p>
            <a:pPr lvl="1"/>
            <a:r>
              <a:rPr lang="en-US" dirty="0" smtClean="0"/>
              <a:t>By the programmer (files)</a:t>
            </a: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16</a:t>
            </a:fld>
            <a:endParaRPr lang="en-US">
              <a:solidFill>
                <a:prstClr val="black">
                  <a:tint val="75000"/>
                </a:prstClr>
              </a:solidFill>
            </a:endParaRPr>
          </a:p>
        </p:txBody>
      </p:sp>
      <p:sp>
        <p:nvSpPr>
          <p:cNvPr id="4" name="Rectangle 4"/>
          <p:cNvSpPr>
            <a:spLocks noChangeArrowheads="1"/>
          </p:cNvSpPr>
          <p:nvPr/>
        </p:nvSpPr>
        <p:spPr bwMode="auto">
          <a:xfrm>
            <a:off x="497526" y="2713806"/>
            <a:ext cx="6019800" cy="914400"/>
          </a:xfrm>
          <a:prstGeom prst="rect">
            <a:avLst/>
          </a:prstGeom>
          <a:noFill/>
          <a:ln w="38100">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Management</a:t>
            </a:r>
            <a:endParaRPr lang="en-US" dirty="0"/>
          </a:p>
        </p:txBody>
      </p:sp>
      <p:sp>
        <p:nvSpPr>
          <p:cNvPr id="3" name="Content Placeholder 2"/>
          <p:cNvSpPr>
            <a:spLocks noGrp="1"/>
          </p:cNvSpPr>
          <p:nvPr>
            <p:ph idx="1"/>
          </p:nvPr>
        </p:nvSpPr>
        <p:spPr/>
        <p:txBody>
          <a:bodyPr>
            <a:normAutofit fontScale="92500"/>
          </a:bodyPr>
          <a:lstStyle/>
          <a:p>
            <a:r>
              <a:rPr lang="en-US" dirty="0" smtClean="0"/>
              <a:t>Cache managed automatically by hardware.</a:t>
            </a:r>
          </a:p>
          <a:p>
            <a:r>
              <a:rPr lang="en-US" dirty="0" smtClean="0"/>
              <a:t>Operations available in hardware are limited, scheme needs to be relatively simple.</a:t>
            </a:r>
          </a:p>
          <a:p>
            <a:r>
              <a:rPr lang="en-US" dirty="0" smtClean="0"/>
              <a:t>Where in the cache do we put a block of data from memory?</a:t>
            </a:r>
          </a:p>
          <a:p>
            <a:pPr lvl="1"/>
            <a:r>
              <a:rPr lang="en-US" dirty="0" smtClean="0"/>
              <a:t>How do we find it when we need it?</a:t>
            </a:r>
          </a:p>
          <a:p>
            <a:r>
              <a:rPr lang="en-US" dirty="0" smtClean="0"/>
              <a:t>What is the overall organization of blocks we impose on our cache?</a:t>
            </a: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17</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225425" y="312738"/>
            <a:ext cx="1027113" cy="477837"/>
          </a:xfrm>
          <a:prstGeom prst="rect">
            <a:avLst/>
          </a:prstGeom>
          <a:noFill/>
          <a:ln w="12700">
            <a:no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0276" name="Rectangle 4"/>
          <p:cNvSpPr>
            <a:spLocks noGrp="1" noChangeArrowheads="1"/>
          </p:cNvSpPr>
          <p:nvPr>
            <p:ph type="title"/>
          </p:nvPr>
        </p:nvSpPr>
        <p:spPr/>
        <p:txBody>
          <a:bodyPr/>
          <a:lstStyle/>
          <a:p>
            <a:r>
              <a:rPr lang="en-US" dirty="0" smtClean="0"/>
              <a:t>Direct Mapped Caches</a:t>
            </a:r>
            <a:endParaRPr lang="en-US" dirty="0"/>
          </a:p>
        </p:txBody>
      </p:sp>
      <p:sp>
        <p:nvSpPr>
          <p:cNvPr id="1590275" name="Rectangle 3"/>
          <p:cNvSpPr>
            <a:spLocks noGrp="1" noChangeArrowheads="1"/>
          </p:cNvSpPr>
          <p:nvPr>
            <p:ph type="body" idx="1"/>
          </p:nvPr>
        </p:nvSpPr>
        <p:spPr/>
        <p:txBody>
          <a:bodyPr>
            <a:normAutofit fontScale="92500" lnSpcReduction="10000"/>
          </a:bodyPr>
          <a:lstStyle/>
          <a:p>
            <a:r>
              <a:rPr lang="en-US" dirty="0" smtClean="0"/>
              <a:t>Each memory block</a:t>
            </a:r>
            <a:r>
              <a:rPr lang="en-US" i="1" dirty="0" smtClean="0">
                <a:solidFill>
                  <a:srgbClr val="0000FF"/>
                </a:solidFill>
              </a:rPr>
              <a:t> </a:t>
            </a:r>
            <a:r>
              <a:rPr lang="en-US" dirty="0" smtClean="0"/>
              <a:t>is mapped to exactly one block in the cache</a:t>
            </a:r>
          </a:p>
          <a:p>
            <a:pPr lvl="1"/>
            <a:r>
              <a:rPr lang="en-US" dirty="0" smtClean="0"/>
              <a:t>A “cache block” is also called a “cache line”</a:t>
            </a:r>
          </a:p>
          <a:p>
            <a:pPr lvl="1"/>
            <a:r>
              <a:rPr lang="en-US" dirty="0" smtClean="0"/>
              <a:t>Only need to check this single location to see if block is in cache.</a:t>
            </a:r>
          </a:p>
          <a:p>
            <a:r>
              <a:rPr lang="en-US" dirty="0" smtClean="0"/>
              <a:t>Cache is smaller than memory</a:t>
            </a:r>
          </a:p>
          <a:p>
            <a:pPr lvl="1"/>
            <a:r>
              <a:rPr lang="en-US" dirty="0" smtClean="0"/>
              <a:t>Multiple blocks in memory map to a single block in the cache!</a:t>
            </a:r>
          </a:p>
          <a:p>
            <a:pPr lvl="1"/>
            <a:r>
              <a:rPr lang="en-US" dirty="0" smtClean="0"/>
              <a:t>Need some way of determining the identity of the block.</a:t>
            </a:r>
          </a:p>
          <a:p>
            <a:pPr lvl="1">
              <a:buNone/>
            </a:pPr>
            <a:endParaRPr lang="en-US" dirty="0" smtClean="0"/>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18</a:t>
            </a:fld>
            <a:endParaRPr lang="en-US">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Memory Hierarchy</a:t>
            </a:r>
          </a:p>
          <a:p>
            <a:r>
              <a:rPr lang="en-US" dirty="0" smtClean="0"/>
              <a:t>Direct Mapped Caches</a:t>
            </a:r>
          </a:p>
          <a:p>
            <a:r>
              <a:rPr lang="en-US" dirty="0" smtClean="0"/>
              <a:t>Cache Performance</a:t>
            </a:r>
          </a:p>
          <a:p>
            <a:r>
              <a:rPr lang="en-US" dirty="0" smtClean="0"/>
              <a:t>Set Associative Caches</a:t>
            </a:r>
          </a:p>
          <a:p>
            <a:r>
              <a:rPr lang="en-US" dirty="0" smtClean="0"/>
              <a:t>Multiprocessor Cache Consistency</a:t>
            </a:r>
          </a:p>
          <a:p>
            <a:endParaRPr lang="en-US" dirty="0" smtClean="0"/>
          </a:p>
          <a:p>
            <a:endParaRPr lang="en-US" dirty="0" smtClean="0">
              <a:solidFill>
                <a:schemeClr val="bg1">
                  <a:lumMod val="65000"/>
                </a:schemeClr>
              </a:solidFill>
            </a:endParaRPr>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Mapped Cache</a:t>
            </a:r>
            <a:endParaRPr lang="en-US" dirty="0"/>
          </a:p>
        </p:txBody>
      </p:sp>
      <p:sp>
        <p:nvSpPr>
          <p:cNvPr id="3" name="Content Placeholder 2"/>
          <p:cNvSpPr>
            <a:spLocks noGrp="1"/>
          </p:cNvSpPr>
          <p:nvPr>
            <p:ph idx="1"/>
          </p:nvPr>
        </p:nvSpPr>
        <p:spPr>
          <a:xfrm>
            <a:off x="0" y="3073400"/>
            <a:ext cx="9372600" cy="3784600"/>
          </a:xfrm>
        </p:spPr>
        <p:txBody>
          <a:bodyPr>
            <a:normAutofit fontScale="70000" lnSpcReduction="20000"/>
          </a:bodyPr>
          <a:lstStyle/>
          <a:p>
            <a:r>
              <a:rPr lang="en-US" dirty="0" smtClean="0"/>
              <a:t>Index Used to Lookup Candidates in Cache</a:t>
            </a:r>
          </a:p>
          <a:p>
            <a:pPr lvl="1"/>
            <a:r>
              <a:rPr lang="en-US" dirty="0" smtClean="0"/>
              <a:t>Index identifies the set; </a:t>
            </a:r>
            <a:r>
              <a:rPr lang="en-US" i="1" dirty="0" smtClean="0"/>
              <a:t>which address in the cache</a:t>
            </a:r>
            <a:r>
              <a:rPr lang="en-US" dirty="0" smtClean="0"/>
              <a:t> is the block stored? </a:t>
            </a:r>
          </a:p>
          <a:p>
            <a:r>
              <a:rPr lang="en-US" dirty="0" smtClean="0"/>
              <a:t>Tag used to identify actual copy</a:t>
            </a:r>
          </a:p>
          <a:p>
            <a:pPr lvl="1"/>
            <a:r>
              <a:rPr lang="en-US" dirty="0" smtClean="0"/>
              <a:t>If no candidates match, then declare cache miss; since multiple memory addresses can map to the same cache address, </a:t>
            </a:r>
            <a:r>
              <a:rPr lang="en-US" i="1" dirty="0" smtClean="0"/>
              <a:t>which block in memory</a:t>
            </a:r>
            <a:r>
              <a:rPr lang="en-US" dirty="0" smtClean="0"/>
              <a:t> did the block come from?</a:t>
            </a:r>
          </a:p>
          <a:p>
            <a:r>
              <a:rPr lang="en-US" dirty="0" smtClean="0"/>
              <a:t>Block is minimum quantum of caching</a:t>
            </a:r>
          </a:p>
          <a:p>
            <a:pPr lvl="1"/>
            <a:r>
              <a:rPr lang="en-US" dirty="0" smtClean="0"/>
              <a:t>Offset field used to select data within block; </a:t>
            </a:r>
            <a:r>
              <a:rPr lang="en-US" i="1" dirty="0" smtClean="0"/>
              <a:t>which byte within a block </a:t>
            </a:r>
            <a:r>
              <a:rPr lang="en-US" dirty="0" smtClean="0"/>
              <a:t>is referenced?</a:t>
            </a:r>
          </a:p>
          <a:p>
            <a:r>
              <a:rPr lang="en-US" dirty="0" smtClean="0"/>
              <a:t>Address mapping:</a:t>
            </a:r>
          </a:p>
          <a:p>
            <a:pPr lvl="1"/>
            <a:r>
              <a:rPr lang="en-US" dirty="0" smtClean="0"/>
              <a:t>cache index = (memory </a:t>
            </a:r>
            <a:r>
              <a:rPr lang="en-US" i="1" dirty="0" smtClean="0"/>
              <a:t>block </a:t>
            </a:r>
            <a:r>
              <a:rPr lang="en-US" dirty="0" smtClean="0"/>
              <a:t>address (</a:t>
            </a:r>
            <a:r>
              <a:rPr lang="en-US" dirty="0" err="1" smtClean="0"/>
              <a:t>Tag&amp;Index</a:t>
            </a:r>
            <a:r>
              <a:rPr lang="en-US" dirty="0" smtClean="0"/>
              <a:t>)) modulo (# of </a:t>
            </a:r>
            <a:r>
              <a:rPr lang="en-US" i="1" dirty="0" smtClean="0"/>
              <a:t>blocks </a:t>
            </a:r>
            <a:r>
              <a:rPr lang="en-US" dirty="0" smtClean="0"/>
              <a:t>in the cache)</a:t>
            </a:r>
          </a:p>
          <a:p>
            <a:pPr lvl="1"/>
            <a:endParaRPr lang="en-US" dirty="0" smtClean="0"/>
          </a:p>
          <a:p>
            <a:endParaRPr lang="en-US" dirty="0" smtClean="0"/>
          </a:p>
          <a:p>
            <a:endParaRPr lang="en-US" dirty="0" smtClean="0"/>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19</a:t>
            </a:fld>
            <a:endParaRPr lang="en-US" dirty="0">
              <a:solidFill>
                <a:prstClr val="black">
                  <a:tint val="75000"/>
                </a:prstClr>
              </a:solidFill>
            </a:endParaRPr>
          </a:p>
        </p:txBody>
      </p:sp>
      <p:grpSp>
        <p:nvGrpSpPr>
          <p:cNvPr id="15" name="Group 20"/>
          <p:cNvGrpSpPr>
            <a:grpSpLocks/>
          </p:cNvGrpSpPr>
          <p:nvPr/>
        </p:nvGrpSpPr>
        <p:grpSpPr bwMode="auto">
          <a:xfrm>
            <a:off x="495300" y="1257300"/>
            <a:ext cx="8229600" cy="2173288"/>
            <a:chOff x="288" y="816"/>
            <a:chExt cx="5184" cy="1369"/>
          </a:xfrm>
        </p:grpSpPr>
        <p:grpSp>
          <p:nvGrpSpPr>
            <p:cNvPr id="16" name="Group 3"/>
            <p:cNvGrpSpPr>
              <a:grpSpLocks/>
            </p:cNvGrpSpPr>
            <p:nvPr/>
          </p:nvGrpSpPr>
          <p:grpSpPr bwMode="auto">
            <a:xfrm>
              <a:off x="288" y="816"/>
              <a:ext cx="5184" cy="720"/>
              <a:chOff x="288" y="624"/>
              <a:chExt cx="5184" cy="720"/>
            </a:xfrm>
          </p:grpSpPr>
          <p:sp>
            <p:nvSpPr>
              <p:cNvPr id="25" name="Rectangle 4"/>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nvGrpSpPr>
              <p:cNvPr id="26" name="Group 5"/>
              <p:cNvGrpSpPr>
                <a:grpSpLocks/>
              </p:cNvGrpSpPr>
              <p:nvPr/>
            </p:nvGrpSpPr>
            <p:grpSpPr bwMode="auto">
              <a:xfrm>
                <a:off x="912" y="768"/>
                <a:ext cx="3792" cy="339"/>
                <a:chOff x="1056" y="2041"/>
                <a:chExt cx="3792" cy="339"/>
              </a:xfrm>
            </p:grpSpPr>
            <p:sp>
              <p:nvSpPr>
                <p:cNvPr id="27" name="Rectangle 6"/>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nSpc>
                      <a:spcPct val="100000"/>
                    </a:lnSpc>
                    <a:spcBef>
                      <a:spcPct val="0"/>
                    </a:spcBef>
                    <a:buSzTx/>
                  </a:pPr>
                  <a:endParaRPr lang="en-US" sz="1800" b="0">
                    <a:latin typeface="Arial" charset="0"/>
                  </a:endParaRPr>
                </a:p>
              </p:txBody>
            </p:sp>
            <p:sp>
              <p:nvSpPr>
                <p:cNvPr id="28"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nSpc>
                      <a:spcPct val="100000"/>
                    </a:lnSpc>
                    <a:spcBef>
                      <a:spcPct val="0"/>
                    </a:spcBef>
                    <a:buSzTx/>
                  </a:pPr>
                  <a:endParaRPr lang="en-US" sz="1800" b="0">
                    <a:latin typeface="Arial" charset="0"/>
                  </a:endParaRPr>
                </a:p>
              </p:txBody>
            </p:sp>
            <p:sp>
              <p:nvSpPr>
                <p:cNvPr id="29"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endParaRPr lang="en-US"/>
                </a:p>
              </p:txBody>
            </p:sp>
            <p:sp>
              <p:nvSpPr>
                <p:cNvPr id="30"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endParaRPr lang="en-US"/>
                </a:p>
              </p:txBody>
            </p:sp>
            <p:sp>
              <p:nvSpPr>
                <p:cNvPr id="31" name="Text Box 10"/>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nSpc>
                      <a:spcPct val="90000"/>
                    </a:lnSpc>
                    <a:spcBef>
                      <a:spcPct val="0"/>
                    </a:spcBef>
                    <a:buSzTx/>
                  </a:pPr>
                  <a:r>
                    <a:rPr lang="en-US" sz="1400" b="0">
                      <a:latin typeface="Arial" charset="0"/>
                    </a:rPr>
                    <a:t>Block</a:t>
                  </a:r>
                </a:p>
                <a:p>
                  <a:pPr>
                    <a:lnSpc>
                      <a:spcPct val="90000"/>
                    </a:lnSpc>
                    <a:spcBef>
                      <a:spcPct val="0"/>
                    </a:spcBef>
                    <a:buSzTx/>
                  </a:pPr>
                  <a:r>
                    <a:rPr lang="en-US" sz="1400" b="0">
                      <a:latin typeface="Arial" charset="0"/>
                    </a:rPr>
                    <a:t>offset</a:t>
                  </a:r>
                </a:p>
              </p:txBody>
            </p:sp>
            <p:sp>
              <p:nvSpPr>
                <p:cNvPr id="32" name="Text Box 11"/>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pPr algn="l">
                    <a:lnSpc>
                      <a:spcPct val="100000"/>
                    </a:lnSpc>
                    <a:spcBef>
                      <a:spcPct val="0"/>
                    </a:spcBef>
                    <a:buSzTx/>
                  </a:pPr>
                  <a:r>
                    <a:rPr lang="en-US" sz="1400" b="0">
                      <a:latin typeface="Arial" charset="0"/>
                    </a:rPr>
                    <a:t>Block Address</a:t>
                  </a:r>
                </a:p>
              </p:txBody>
            </p:sp>
            <p:sp>
              <p:nvSpPr>
                <p:cNvPr id="33" name="Text Box 12"/>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pPr algn="l">
                    <a:lnSpc>
                      <a:spcPct val="100000"/>
                    </a:lnSpc>
                    <a:spcBef>
                      <a:spcPct val="0"/>
                    </a:spcBef>
                    <a:buSzTx/>
                  </a:pPr>
                  <a:r>
                    <a:rPr lang="en-US" sz="1400" b="0">
                      <a:latin typeface="Arial" charset="0"/>
                    </a:rPr>
                    <a:t>Tag</a:t>
                  </a:r>
                  <a:endParaRPr lang="en-US" sz="1800" b="0">
                    <a:latin typeface="Arial" charset="0"/>
                  </a:endParaRPr>
                </a:p>
              </p:txBody>
            </p:sp>
            <p:sp>
              <p:nvSpPr>
                <p:cNvPr id="34" name="Text Box 13"/>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pPr algn="l">
                    <a:lnSpc>
                      <a:spcPct val="100000"/>
                    </a:lnSpc>
                    <a:spcBef>
                      <a:spcPct val="0"/>
                    </a:spcBef>
                    <a:buSzTx/>
                  </a:pPr>
                  <a:r>
                    <a:rPr lang="en-US" sz="1400" b="0">
                      <a:latin typeface="Arial" charset="0"/>
                    </a:rPr>
                    <a:t>Index</a:t>
                  </a:r>
                </a:p>
              </p:txBody>
            </p:sp>
          </p:grpSp>
        </p:grpSp>
        <p:sp>
          <p:nvSpPr>
            <p:cNvPr id="17" name="AutoShape 15"/>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endParaRPr lang="en-US"/>
            </a:p>
          </p:txBody>
        </p:sp>
        <p:sp>
          <p:nvSpPr>
            <p:cNvPr id="18" name="Text Box 16"/>
            <p:cNvSpPr txBox="1">
              <a:spLocks noChangeArrowheads="1"/>
            </p:cNvSpPr>
            <p:nvPr/>
          </p:nvSpPr>
          <p:spPr bwMode="auto">
            <a:xfrm>
              <a:off x="3112" y="1568"/>
              <a:ext cx="779" cy="233"/>
            </a:xfrm>
            <a:prstGeom prst="rect">
              <a:avLst/>
            </a:prstGeom>
            <a:noFill/>
            <a:ln w="12700">
              <a:noFill/>
              <a:miter lim="800000"/>
              <a:headEnd/>
              <a:tailEnd/>
            </a:ln>
            <a:effectLst/>
          </p:spPr>
          <p:txBody>
            <a:bodyPr wrap="none">
              <a:spAutoFit/>
            </a:bodyPr>
            <a:lstStyle/>
            <a:p>
              <a:pPr algn="l">
                <a:lnSpc>
                  <a:spcPct val="100000"/>
                </a:lnSpc>
                <a:spcBef>
                  <a:spcPct val="0"/>
                </a:spcBef>
                <a:buSzTx/>
              </a:pPr>
              <a:r>
                <a:rPr lang="en-US" b="0" dirty="0">
                  <a:latin typeface="Arial" charset="0"/>
                </a:rPr>
                <a:t>Set Select</a:t>
              </a:r>
            </a:p>
          </p:txBody>
        </p:sp>
        <p:sp>
          <p:nvSpPr>
            <p:cNvPr id="19" name="AutoShape 17"/>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endParaRPr lang="en-US"/>
            </a:p>
          </p:txBody>
        </p:sp>
        <p:sp>
          <p:nvSpPr>
            <p:cNvPr id="20" name="Text Box 18"/>
            <p:cNvSpPr txBox="1">
              <a:spLocks noChangeArrowheads="1"/>
            </p:cNvSpPr>
            <p:nvPr/>
          </p:nvSpPr>
          <p:spPr bwMode="auto">
            <a:xfrm>
              <a:off x="4049" y="1952"/>
              <a:ext cx="868" cy="233"/>
            </a:xfrm>
            <a:prstGeom prst="rect">
              <a:avLst/>
            </a:prstGeom>
            <a:noFill/>
            <a:ln w="12700">
              <a:noFill/>
              <a:miter lim="800000"/>
              <a:headEnd/>
              <a:tailEnd/>
            </a:ln>
            <a:effectLst/>
          </p:spPr>
          <p:txBody>
            <a:bodyPr wrap="none">
              <a:spAutoFit/>
            </a:bodyPr>
            <a:lstStyle/>
            <a:p>
              <a:pPr>
                <a:lnSpc>
                  <a:spcPct val="100000"/>
                </a:lnSpc>
                <a:spcBef>
                  <a:spcPct val="0"/>
                </a:spcBef>
                <a:buSzTx/>
              </a:pPr>
              <a:r>
                <a:rPr lang="en-US" b="0" dirty="0">
                  <a:latin typeface="Arial" charset="0"/>
                </a:rPr>
                <a:t>Data Select</a:t>
              </a:r>
            </a:p>
          </p:txBody>
        </p:sp>
        <p:sp>
          <p:nvSpPr>
            <p:cNvPr id="21" name="Line 19"/>
            <p:cNvSpPr>
              <a:spLocks noChangeShapeType="1"/>
            </p:cNvSpPr>
            <p:nvPr/>
          </p:nvSpPr>
          <p:spPr bwMode="auto">
            <a:xfrm>
              <a:off x="4388" y="1592"/>
              <a:ext cx="0" cy="432"/>
            </a:xfrm>
            <a:prstGeom prst="line">
              <a:avLst/>
            </a:prstGeom>
            <a:noFill/>
            <a:ln w="57150">
              <a:solidFill>
                <a:srgbClr val="2A40E2"/>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ea typeface="ＭＳ Ｐゴシック" pitchFamily="34" charset="-128"/>
              </a:rPr>
              <a:t>Summary: Tag, Index, Offset</a:t>
            </a:r>
          </a:p>
        </p:txBody>
      </p:sp>
      <p:sp>
        <p:nvSpPr>
          <p:cNvPr id="54275" name="Rectangle 3"/>
          <p:cNvSpPr>
            <a:spLocks noGrp="1" noChangeArrowheads="1"/>
          </p:cNvSpPr>
          <p:nvPr>
            <p:ph type="body" idx="1"/>
          </p:nvPr>
        </p:nvSpPr>
        <p:spPr>
          <a:xfrm>
            <a:off x="649585" y="1522822"/>
            <a:ext cx="7848600" cy="5335178"/>
          </a:xfrm>
        </p:spPr>
        <p:txBody>
          <a:bodyPr>
            <a:normAutofit fontScale="70000" lnSpcReduction="20000"/>
          </a:bodyPr>
          <a:lstStyle/>
          <a:p>
            <a:r>
              <a:rPr lang="en-US" sz="2800" dirty="0" smtClean="0">
                <a:solidFill>
                  <a:schemeClr val="accent2"/>
                </a:solidFill>
                <a:latin typeface="Helvetica (Body)" charset="0"/>
                <a:ea typeface="ＭＳ Ｐゴシック" pitchFamily="34" charset="-128"/>
              </a:rPr>
              <a:t>Tag</a:t>
            </a:r>
          </a:p>
          <a:p>
            <a:pPr lvl="1"/>
            <a:r>
              <a:rPr lang="en-US" dirty="0" smtClean="0">
                <a:ea typeface="ＭＳ Ｐゴシック" pitchFamily="34" charset="-128"/>
              </a:rPr>
              <a:t>used to distinguish between multiple memory addresses that map to a given cache block index</a:t>
            </a:r>
          </a:p>
          <a:p>
            <a:r>
              <a:rPr lang="en-US" sz="2800" dirty="0" smtClean="0">
                <a:solidFill>
                  <a:schemeClr val="accent1"/>
                </a:solidFill>
                <a:ea typeface="ＭＳ Ｐゴシック" pitchFamily="34" charset="-128"/>
              </a:rPr>
              <a:t>Index</a:t>
            </a:r>
          </a:p>
          <a:p>
            <a:pPr lvl="1"/>
            <a:r>
              <a:rPr lang="en-US" dirty="0" smtClean="0">
                <a:ea typeface="ＭＳ Ｐゴシック" pitchFamily="34" charset="-128"/>
              </a:rPr>
              <a:t>specifies the cache block index (which “row”/block of the cache we should look in)</a:t>
            </a:r>
          </a:p>
          <a:p>
            <a:pPr lvl="1"/>
            <a:r>
              <a:rPr lang="en-US" dirty="0" smtClean="0">
                <a:ea typeface="ＭＳ Ｐゴシック" pitchFamily="34" charset="-128"/>
              </a:rPr>
              <a:t>I bits &lt;=&gt; 2</a:t>
            </a:r>
            <a:r>
              <a:rPr lang="en-US" baseline="30000" dirty="0" smtClean="0">
                <a:ea typeface="ＭＳ Ｐゴシック" pitchFamily="34" charset="-128"/>
              </a:rPr>
              <a:t>I</a:t>
            </a:r>
            <a:r>
              <a:rPr lang="en-US" dirty="0" smtClean="0">
                <a:ea typeface="ＭＳ Ｐゴシック" pitchFamily="34" charset="-128"/>
              </a:rPr>
              <a:t> blocks in cache</a:t>
            </a:r>
          </a:p>
          <a:p>
            <a:r>
              <a:rPr lang="en-US" sz="2800" dirty="0" smtClean="0">
                <a:solidFill>
                  <a:srgbClr val="800080"/>
                </a:solidFill>
                <a:ea typeface="ＭＳ Ｐゴシック" pitchFamily="34" charset="-128"/>
              </a:rPr>
              <a:t>Offset</a:t>
            </a:r>
          </a:p>
          <a:p>
            <a:pPr lvl="1"/>
            <a:r>
              <a:rPr lang="en-US" dirty="0" smtClean="0">
                <a:ea typeface="ＭＳ Ｐゴシック" pitchFamily="34" charset="-128"/>
              </a:rPr>
              <a:t>once we’ve found correct cache block index, specifies which byte within the block we want (which “column” in the cache)</a:t>
            </a:r>
          </a:p>
          <a:p>
            <a:pPr lvl="1"/>
            <a:r>
              <a:rPr lang="en-US" dirty="0" smtClean="0">
                <a:ea typeface="ＭＳ Ｐゴシック" pitchFamily="34" charset="-128"/>
              </a:rPr>
              <a:t>O bits &lt;=&gt; 2</a:t>
            </a:r>
            <a:r>
              <a:rPr lang="en-US" baseline="30000" dirty="0" smtClean="0">
                <a:ea typeface="ＭＳ Ｐゴシック" pitchFamily="34" charset="-128"/>
              </a:rPr>
              <a:t>O</a:t>
            </a:r>
            <a:r>
              <a:rPr lang="en-US" dirty="0" smtClean="0">
                <a:ea typeface="ＭＳ Ｐゴシック" pitchFamily="34" charset="-128"/>
              </a:rPr>
              <a:t> bytes per block</a:t>
            </a:r>
          </a:p>
          <a:p>
            <a:r>
              <a:rPr lang="en-US" dirty="0" smtClean="0"/>
              <a:t>Each block in memory maps to one block in the cache.</a:t>
            </a:r>
          </a:p>
          <a:p>
            <a:pPr lvl="1"/>
            <a:r>
              <a:rPr lang="en-US" dirty="0" smtClean="0"/>
              <a:t>Index to determine which block</a:t>
            </a:r>
          </a:p>
          <a:p>
            <a:pPr lvl="1"/>
            <a:r>
              <a:rPr lang="en-US" dirty="0" smtClean="0"/>
              <a:t>Tag to determine if it’s the right block</a:t>
            </a:r>
          </a:p>
          <a:p>
            <a:pPr lvl="1"/>
            <a:r>
              <a:rPr lang="en-US" dirty="0" smtClean="0"/>
              <a:t>Offset to determine which byte within block</a:t>
            </a:r>
          </a:p>
        </p:txBody>
      </p:sp>
      <p:sp>
        <p:nvSpPr>
          <p:cNvPr id="4"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20</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p:txBody>
          <a:bodyPr>
            <a:normAutofit fontScale="90000"/>
          </a:bodyPr>
          <a:lstStyle/>
          <a:p>
            <a:r>
              <a:rPr lang="en-US" dirty="0" smtClean="0"/>
              <a:t>Direct Mapped Cache Example</a:t>
            </a:r>
            <a:endParaRPr lang="en-US" dirty="0"/>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7" name="Text Box 19"/>
          <p:cNvSpPr txBox="1">
            <a:spLocks noChangeArrowheads="1"/>
          </p:cNvSpPr>
          <p:nvPr/>
        </p:nvSpPr>
        <p:spPr bwMode="auto">
          <a:xfrm>
            <a:off x="677862" y="2525703"/>
            <a:ext cx="4381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00</a:t>
            </a:r>
          </a:p>
        </p:txBody>
      </p:sp>
      <p:sp>
        <p:nvSpPr>
          <p:cNvPr id="1660948" name="Text Box 20"/>
          <p:cNvSpPr txBox="1">
            <a:spLocks noChangeArrowheads="1"/>
          </p:cNvSpPr>
          <p:nvPr/>
        </p:nvSpPr>
        <p:spPr bwMode="auto">
          <a:xfrm>
            <a:off x="677862" y="28701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01</a:t>
            </a:r>
          </a:p>
        </p:txBody>
      </p:sp>
      <p:sp>
        <p:nvSpPr>
          <p:cNvPr id="1660949" name="Text Box 21"/>
          <p:cNvSpPr txBox="1">
            <a:spLocks noChangeArrowheads="1"/>
          </p:cNvSpPr>
          <p:nvPr/>
        </p:nvSpPr>
        <p:spPr bwMode="auto">
          <a:xfrm>
            <a:off x="677862" y="31749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10</a:t>
            </a:r>
          </a:p>
        </p:txBody>
      </p:sp>
      <p:sp>
        <p:nvSpPr>
          <p:cNvPr id="1660950" name="Text Box 22"/>
          <p:cNvSpPr txBox="1">
            <a:spLocks noChangeArrowheads="1"/>
          </p:cNvSpPr>
          <p:nvPr/>
        </p:nvSpPr>
        <p:spPr bwMode="auto">
          <a:xfrm>
            <a:off x="677862" y="34797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dirty="0">
                <a:solidFill>
                  <a:prstClr val="black"/>
                </a:solidFill>
                <a:latin typeface="Calibri"/>
              </a:rPr>
              <a:t>Cache</a:t>
            </a:r>
          </a:p>
        </p:txBody>
      </p:sp>
      <p:sp>
        <p:nvSpPr>
          <p:cNvPr id="1660953" name="Text Box 25"/>
          <p:cNvSpPr txBox="1">
            <a:spLocks noChangeArrowheads="1"/>
          </p:cNvSpPr>
          <p:nvPr/>
        </p:nvSpPr>
        <p:spPr bwMode="auto">
          <a:xfrm>
            <a:off x="5715000" y="1117590"/>
            <a:ext cx="3429000" cy="3667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b="1" dirty="0">
                <a:solidFill>
                  <a:prstClr val="black"/>
                </a:solidFill>
                <a:latin typeface="Calibri"/>
              </a:rPr>
              <a:t>Main </a:t>
            </a:r>
            <a:r>
              <a:rPr lang="en-US" b="1" dirty="0" smtClean="0">
                <a:solidFill>
                  <a:prstClr val="black"/>
                </a:solidFill>
                <a:latin typeface="Calibri"/>
              </a:rPr>
              <a:t>Memory -  6 bit addresses </a:t>
            </a:r>
            <a:endParaRPr lang="en-US" b="1" dirty="0">
              <a:solidFill>
                <a:prstClr val="black"/>
              </a:solidFill>
              <a:latin typeface="Calibri"/>
            </a:endParaRP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91" name="Text Box 63"/>
          <p:cNvSpPr txBox="1">
            <a:spLocks noChangeArrowheads="1"/>
          </p:cNvSpPr>
          <p:nvPr/>
        </p:nvSpPr>
        <p:spPr bwMode="auto">
          <a:xfrm>
            <a:off x="220138" y="4190997"/>
            <a:ext cx="3285066" cy="1938992"/>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sz="2000" dirty="0" smtClean="0">
                <a:solidFill>
                  <a:prstClr val="black"/>
                </a:solidFill>
                <a:latin typeface="Calibri"/>
              </a:rPr>
              <a:t>Q: Is the </a:t>
            </a:r>
            <a:r>
              <a:rPr lang="en-US" sz="2000" dirty="0" err="1" smtClean="0">
                <a:solidFill>
                  <a:prstClr val="black"/>
                </a:solidFill>
                <a:latin typeface="Calibri"/>
              </a:rPr>
              <a:t>mem</a:t>
            </a:r>
            <a:r>
              <a:rPr lang="en-US" sz="2000" dirty="0" smtClean="0">
                <a:solidFill>
                  <a:prstClr val="black"/>
                </a:solidFill>
                <a:latin typeface="Calibri"/>
              </a:rPr>
              <a:t> block in cache?</a:t>
            </a:r>
            <a:endParaRPr lang="en-US" sz="2000" dirty="0">
              <a:solidFill>
                <a:prstClr val="black"/>
              </a:solidFill>
              <a:latin typeface="Calibri"/>
            </a:endParaRPr>
          </a:p>
          <a:p>
            <a:pPr algn="l" defTabSz="457200" eaLnBrk="1" fontAlgn="auto" hangingPunct="1">
              <a:spcBef>
                <a:spcPts val="0"/>
              </a:spcBef>
              <a:spcAft>
                <a:spcPts val="0"/>
              </a:spcAft>
            </a:pPr>
            <a:endParaRPr lang="en-US" sz="2000" dirty="0">
              <a:solidFill>
                <a:prstClr val="black"/>
              </a:solidFill>
              <a:latin typeface="Calibri"/>
            </a:endParaRPr>
          </a:p>
          <a:p>
            <a:pPr algn="l" defTabSz="457200" eaLnBrk="1" fontAlgn="auto" hangingPunct="1">
              <a:spcBef>
                <a:spcPts val="0"/>
              </a:spcBef>
              <a:spcAft>
                <a:spcPts val="0"/>
              </a:spcAft>
            </a:pPr>
            <a:r>
              <a:rPr lang="en-US" sz="2000" dirty="0">
                <a:solidFill>
                  <a:prstClr val="black"/>
                </a:solidFill>
                <a:latin typeface="Calibri"/>
              </a:rPr>
              <a:t>Compare the cache </a:t>
            </a:r>
            <a:r>
              <a:rPr lang="en-US" sz="2000" dirty="0">
                <a:solidFill>
                  <a:srgbClr val="FF0000"/>
                </a:solidFill>
                <a:latin typeface="Calibri"/>
              </a:rPr>
              <a:t>tag </a:t>
            </a:r>
            <a:r>
              <a:rPr lang="en-US" sz="2000" dirty="0">
                <a:solidFill>
                  <a:prstClr val="black"/>
                </a:solidFill>
                <a:latin typeface="Calibri"/>
              </a:rPr>
              <a:t>to the </a:t>
            </a:r>
            <a:r>
              <a:rPr lang="en-US" sz="2000" dirty="0">
                <a:solidFill>
                  <a:srgbClr val="FF0000"/>
                </a:solidFill>
                <a:latin typeface="Calibri"/>
              </a:rPr>
              <a:t>high</a:t>
            </a:r>
            <a:r>
              <a:rPr lang="en-US" sz="2000" dirty="0">
                <a:solidFill>
                  <a:srgbClr val="C0504D"/>
                </a:solidFill>
                <a:latin typeface="Calibri"/>
              </a:rPr>
              <a:t> </a:t>
            </a:r>
            <a:r>
              <a:rPr lang="en-US" sz="2000" dirty="0">
                <a:solidFill>
                  <a:srgbClr val="FF0000"/>
                </a:solidFill>
                <a:latin typeface="Calibri"/>
              </a:rPr>
              <a:t>order 2 memory address </a:t>
            </a:r>
            <a:r>
              <a:rPr lang="en-US" sz="2000" dirty="0" smtClean="0">
                <a:solidFill>
                  <a:srgbClr val="FF0000"/>
                </a:solidFill>
                <a:latin typeface="Calibri"/>
              </a:rPr>
              <a:t>bits (Tag) </a:t>
            </a:r>
            <a:r>
              <a:rPr lang="en-US" sz="2000" dirty="0">
                <a:solidFill>
                  <a:prstClr val="black"/>
                </a:solidFill>
                <a:latin typeface="Calibri"/>
              </a:rPr>
              <a:t>to tell if the memory block is in the cache</a:t>
            </a: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11xx</a:t>
            </a:r>
          </a:p>
        </p:txBody>
      </p:sp>
      <p:sp>
        <p:nvSpPr>
          <p:cNvPr id="1661020" name="Text Box 92"/>
          <p:cNvSpPr txBox="1">
            <a:spLocks noChangeArrowheads="1"/>
          </p:cNvSpPr>
          <p:nvPr/>
        </p:nvSpPr>
        <p:spPr bwMode="auto">
          <a:xfrm>
            <a:off x="6248400" y="1574790"/>
            <a:ext cx="2514600" cy="452431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dirty="0" smtClean="0">
                <a:solidFill>
                  <a:srgbClr val="FF0000"/>
                </a:solidFill>
                <a:latin typeface="Calibri"/>
              </a:rPr>
              <a:t>Tag: upper 2 bits </a:t>
            </a:r>
            <a:r>
              <a:rPr lang="en-US" dirty="0" smtClean="0">
                <a:solidFill>
                  <a:srgbClr val="FF0000"/>
                </a:solidFill>
                <a:latin typeface="Calibri"/>
                <a:sym typeface="Wingdings" pitchFamily="2" charset="2"/>
              </a:rPr>
              <a:t> </a:t>
            </a:r>
            <a:r>
              <a:rPr lang="en-US" dirty="0" smtClean="0">
                <a:latin typeface="Calibri"/>
                <a:sym typeface="Wingdings" pitchFamily="2" charset="2"/>
              </a:rPr>
              <a:t>4 memory addresses mapped to the same cache block index</a:t>
            </a:r>
          </a:p>
          <a:p>
            <a:pPr algn="l" defTabSz="457200" eaLnBrk="1" fontAlgn="auto" hangingPunct="1">
              <a:spcBef>
                <a:spcPts val="0"/>
              </a:spcBef>
              <a:spcAft>
                <a:spcPts val="0"/>
              </a:spcAft>
            </a:pPr>
            <a:endParaRPr lang="en-US" dirty="0" smtClean="0">
              <a:latin typeface="Calibri"/>
            </a:endParaRPr>
          </a:p>
          <a:p>
            <a:pPr algn="l" defTabSz="457200" eaLnBrk="1" fontAlgn="auto" hangingPunct="1">
              <a:spcBef>
                <a:spcPts val="0"/>
              </a:spcBef>
              <a:spcAft>
                <a:spcPts val="0"/>
              </a:spcAft>
            </a:pPr>
            <a:r>
              <a:rPr lang="en-US" dirty="0" smtClean="0">
                <a:solidFill>
                  <a:prstClr val="black"/>
                </a:solidFill>
                <a:latin typeface="Calibri"/>
              </a:rPr>
              <a:t>Index: middle 2 bits </a:t>
            </a:r>
            <a:r>
              <a:rPr lang="en-US" dirty="0" smtClean="0">
                <a:solidFill>
                  <a:prstClr val="black"/>
                </a:solidFill>
                <a:latin typeface="Calibri"/>
                <a:sym typeface="Wingdings" pitchFamily="2" charset="2"/>
              </a:rPr>
              <a:t> 4 blocks in cache;  Index defines which cache block index the </a:t>
            </a:r>
            <a:r>
              <a:rPr lang="en-US" dirty="0" err="1" smtClean="0">
                <a:solidFill>
                  <a:prstClr val="black"/>
                </a:solidFill>
                <a:latin typeface="Calibri"/>
                <a:sym typeface="Wingdings" pitchFamily="2" charset="2"/>
              </a:rPr>
              <a:t>mem</a:t>
            </a:r>
            <a:r>
              <a:rPr lang="en-US" dirty="0" smtClean="0">
                <a:solidFill>
                  <a:prstClr val="black"/>
                </a:solidFill>
                <a:latin typeface="Calibri"/>
                <a:sym typeface="Wingdings" pitchFamily="2" charset="2"/>
              </a:rPr>
              <a:t> address is mapped to, by modulo 4 arithmetic</a:t>
            </a:r>
            <a:endParaRPr lang="en-US" dirty="0" smtClean="0">
              <a:solidFill>
                <a:prstClr val="black"/>
              </a:solidFill>
              <a:latin typeface="Calibri"/>
            </a:endParaRPr>
          </a:p>
          <a:p>
            <a:pPr algn="l" defTabSz="457200" eaLnBrk="1" fontAlgn="auto" hangingPunct="1">
              <a:spcBef>
                <a:spcPts val="0"/>
              </a:spcBef>
              <a:spcAft>
                <a:spcPts val="0"/>
              </a:spcAft>
            </a:pPr>
            <a:endParaRPr lang="en-US" dirty="0" smtClean="0">
              <a:solidFill>
                <a:prstClr val="black"/>
              </a:solidFill>
              <a:latin typeface="Calibri"/>
            </a:endParaRPr>
          </a:p>
          <a:p>
            <a:pPr algn="l" defTabSz="457200" eaLnBrk="1" fontAlgn="auto" hangingPunct="1">
              <a:spcBef>
                <a:spcPts val="0"/>
              </a:spcBef>
              <a:spcAft>
                <a:spcPts val="0"/>
              </a:spcAft>
            </a:pPr>
            <a:r>
              <a:rPr lang="en-US" dirty="0" smtClean="0">
                <a:solidFill>
                  <a:prstClr val="black"/>
                </a:solidFill>
                <a:latin typeface="Calibri"/>
              </a:rPr>
              <a:t>Offset: lower 2 bits </a:t>
            </a:r>
            <a:r>
              <a:rPr lang="en-US" dirty="0" smtClean="0">
                <a:solidFill>
                  <a:prstClr val="black"/>
                </a:solidFill>
                <a:latin typeface="Calibri"/>
                <a:sym typeface="Wingdings" pitchFamily="2" charset="2"/>
              </a:rPr>
              <a:t> 1 word (4 bytes) per block; </a:t>
            </a:r>
            <a:r>
              <a:rPr lang="en-US" dirty="0" smtClean="0">
                <a:solidFill>
                  <a:prstClr val="black"/>
                </a:solidFill>
                <a:latin typeface="Calibri"/>
              </a:rPr>
              <a:t>Offset defines </a:t>
            </a:r>
            <a:r>
              <a:rPr lang="en-US" dirty="0">
                <a:solidFill>
                  <a:prstClr val="black"/>
                </a:solidFill>
                <a:latin typeface="Calibri"/>
              </a:rPr>
              <a:t>the byte </a:t>
            </a:r>
            <a:r>
              <a:rPr lang="en-US" dirty="0" smtClean="0">
                <a:solidFill>
                  <a:prstClr val="black"/>
                </a:solidFill>
                <a:latin typeface="Calibri"/>
              </a:rPr>
              <a:t>within </a:t>
            </a:r>
            <a:r>
              <a:rPr lang="en-US" dirty="0">
                <a:solidFill>
                  <a:prstClr val="black"/>
                </a:solidFill>
                <a:latin typeface="Calibri"/>
              </a:rPr>
              <a:t>the </a:t>
            </a:r>
            <a:r>
              <a:rPr lang="en-US" dirty="0" smtClean="0">
                <a:solidFill>
                  <a:prstClr val="black"/>
                </a:solidFill>
                <a:latin typeface="Calibri"/>
              </a:rPr>
              <a:t>cache block</a:t>
            </a:r>
            <a:endParaRPr lang="en-US" dirty="0">
              <a:solidFill>
                <a:prstClr val="black"/>
              </a:solidFill>
              <a:latin typeface="Calibri"/>
            </a:endParaRPr>
          </a:p>
        </p:txBody>
      </p:sp>
      <p:sp>
        <p:nvSpPr>
          <p:cNvPr id="1661022" name="Text Box 94"/>
          <p:cNvSpPr txBox="1">
            <a:spLocks noChangeArrowheads="1"/>
          </p:cNvSpPr>
          <p:nvPr/>
        </p:nvSpPr>
        <p:spPr bwMode="auto">
          <a:xfrm>
            <a:off x="2552700" y="6159500"/>
            <a:ext cx="5905500" cy="369332"/>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dirty="0" smtClean="0">
                <a:latin typeface="Calibri"/>
              </a:rPr>
              <a:t>Index = (block </a:t>
            </a:r>
            <a:r>
              <a:rPr lang="en-US" dirty="0">
                <a:latin typeface="Calibri"/>
              </a:rPr>
              <a:t>address) modulo (# of blocks in the </a:t>
            </a:r>
            <a:r>
              <a:rPr lang="en-US" dirty="0" smtClean="0">
                <a:latin typeface="Calibri"/>
              </a:rPr>
              <a:t>cache (4))</a:t>
            </a:r>
            <a:endParaRPr lang="en-US" dirty="0">
              <a:latin typeface="Calibri"/>
            </a:endParaRP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9" name="Slide Number Placeholder 98"/>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21</a:t>
            </a:fld>
            <a:endParaRPr lang="en-US">
              <a:solidFill>
                <a:prstClr val="black">
                  <a:tint val="75000"/>
                </a:prstClr>
              </a:solidFill>
            </a:endParaRPr>
          </a:p>
        </p:txBody>
      </p:sp>
      <p:sp>
        <p:nvSpPr>
          <p:cNvPr id="103" name="Text Box 19"/>
          <p:cNvSpPr txBox="1">
            <a:spLocks noChangeArrowheads="1"/>
          </p:cNvSpPr>
          <p:nvPr/>
        </p:nvSpPr>
        <p:spPr bwMode="auto">
          <a:xfrm>
            <a:off x="1114425" y="3719503"/>
            <a:ext cx="553357"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1bit</a:t>
            </a:r>
            <a:endParaRPr lang="en-US" dirty="0">
              <a:solidFill>
                <a:prstClr val="black"/>
              </a:solidFill>
              <a:latin typeface="Calibri"/>
            </a:endParaRPr>
          </a:p>
        </p:txBody>
      </p:sp>
      <p:sp>
        <p:nvSpPr>
          <p:cNvPr id="104" name="Text Box 19"/>
          <p:cNvSpPr txBox="1">
            <a:spLocks noChangeArrowheads="1"/>
          </p:cNvSpPr>
          <p:nvPr/>
        </p:nvSpPr>
        <p:spPr bwMode="auto">
          <a:xfrm>
            <a:off x="1597025" y="3719503"/>
            <a:ext cx="643125"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2bits</a:t>
            </a:r>
            <a:endParaRPr lang="en-US" dirty="0">
              <a:solidFill>
                <a:prstClr val="black"/>
              </a:solidFill>
              <a:latin typeface="Calibri"/>
            </a:endParaRPr>
          </a:p>
        </p:txBody>
      </p:sp>
      <p:sp>
        <p:nvSpPr>
          <p:cNvPr id="105" name="Text Box 19"/>
          <p:cNvSpPr txBox="1">
            <a:spLocks noChangeArrowheads="1"/>
          </p:cNvSpPr>
          <p:nvPr/>
        </p:nvSpPr>
        <p:spPr bwMode="auto">
          <a:xfrm>
            <a:off x="2384425" y="3719503"/>
            <a:ext cx="809452"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4Bytes</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60991"/>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4"/>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5"/>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6"/>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91" grpId="0" autoUpdateAnimBg="0"/>
      <p:bldP spid="93" grpId="0" animBg="1"/>
      <p:bldP spid="94" grpId="0" animBg="1"/>
      <p:bldP spid="95" grpId="0" animBg="1"/>
      <p:bldP spid="96" grpId="0" animBg="1"/>
      <p:bldP spid="9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if we flip positions of Tag and Index? Have Index as higher-order bits, and Tag as lower-order bits?</a:t>
            </a:r>
          </a:p>
          <a:p>
            <a:pPr lvl="1"/>
            <a:r>
              <a:rPr lang="en-US" dirty="0" smtClean="0"/>
              <a:t>Exercise: redraw the previous slide with this configuration</a:t>
            </a:r>
          </a:p>
          <a:p>
            <a:r>
              <a:rPr lang="en-US" smtClean="0"/>
              <a:t>Bad idea: </a:t>
            </a:r>
            <a:r>
              <a:rPr lang="en-US" dirty="0" smtClean="0"/>
              <a:t>Neighboring blocks in memory are mapped to the same cache line, since they share the same Index value; </a:t>
            </a:r>
          </a:p>
          <a:p>
            <a:pPr lvl="1"/>
            <a:r>
              <a:rPr lang="en-US" dirty="0" smtClean="0"/>
              <a:t>if memory blocks are accessed sequentially, then each new incoming cache block will immediately replace the previous block at the same cache line, causing cache thrashing </a:t>
            </a:r>
            <a:r>
              <a:rPr lang="en-US" dirty="0" smtClean="0">
                <a:sym typeface="Wingdings" pitchFamily="2" charset="2"/>
              </a:rPr>
              <a:t> cannot exploit spatial locality.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vs. Byte</a:t>
            </a:r>
            <a:endParaRPr lang="en-US" dirty="0"/>
          </a:p>
        </p:txBody>
      </p:sp>
      <p:sp>
        <p:nvSpPr>
          <p:cNvPr id="3" name="Content Placeholder 2"/>
          <p:cNvSpPr>
            <a:spLocks noGrp="1"/>
          </p:cNvSpPr>
          <p:nvPr>
            <p:ph idx="1"/>
          </p:nvPr>
        </p:nvSpPr>
        <p:spPr/>
        <p:txBody>
          <a:bodyPr>
            <a:normAutofit/>
          </a:bodyPr>
          <a:lstStyle/>
          <a:p>
            <a:r>
              <a:rPr lang="en-US" dirty="0" smtClean="0"/>
              <a:t>Most modern CPUs, e.g., MIPS, operate with words (4 bytes), since it is convenient for 32-bit arithmetic. Entire words will be transferred to and from the CPU. </a:t>
            </a:r>
            <a:r>
              <a:rPr lang="en-US" smtClean="0"/>
              <a:t>Hence the only possible byte offsets are multiples of 4.</a:t>
            </a:r>
            <a:endParaRPr lang="en-US" dirty="0" smtClean="0"/>
          </a:p>
          <a:p>
            <a:r>
              <a:rPr lang="en-US" dirty="0" smtClean="0"/>
              <a:t>When we use words as the unit of memory size, we leave out the last 2 bits of offset for byte addressing</a:t>
            </a:r>
          </a:p>
          <a:p>
            <a:endParaRPr lang="en-US" dirty="0" smtClean="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 Mapped Cache Example</a:t>
            </a:r>
            <a:endParaRPr lang="en-US" dirty="0"/>
          </a:p>
        </p:txBody>
      </p:sp>
      <p:sp>
        <p:nvSpPr>
          <p:cNvPr id="3" name="Content Placeholder 2"/>
          <p:cNvSpPr>
            <a:spLocks noGrp="1"/>
          </p:cNvSpPr>
          <p:nvPr>
            <p:ph idx="1"/>
          </p:nvPr>
        </p:nvSpPr>
        <p:spPr>
          <a:xfrm>
            <a:off x="457200" y="1600201"/>
            <a:ext cx="8229600" cy="2222500"/>
          </a:xfrm>
        </p:spPr>
        <p:txBody>
          <a:bodyPr>
            <a:normAutofit fontScale="92500" lnSpcReduction="10000"/>
          </a:bodyPr>
          <a:lstStyle/>
          <a:p>
            <a:r>
              <a:rPr lang="en-US" sz="2400" dirty="0" smtClean="0"/>
              <a:t>8-bit address space. Tag: 3 bits, Index: 2 bits, Offset: 3 bits</a:t>
            </a:r>
          </a:p>
          <a:p>
            <a:r>
              <a:rPr lang="en-US" sz="2400" dirty="0" smtClean="0"/>
              <a:t>Index 2 bits </a:t>
            </a:r>
            <a:r>
              <a:rPr lang="en-US" sz="2400" dirty="0" smtClean="0">
                <a:sym typeface="Wingdings" pitchFamily="2" charset="2"/>
              </a:rPr>
              <a:t> 2^2=4 cache blocks</a:t>
            </a:r>
            <a:endParaRPr lang="en-US" sz="2400" dirty="0" smtClean="0"/>
          </a:p>
          <a:p>
            <a:r>
              <a:rPr lang="en-US" sz="2400" dirty="0" smtClean="0"/>
              <a:t>Offset 3 bits </a:t>
            </a:r>
            <a:r>
              <a:rPr lang="en-US" sz="2400" dirty="0" smtClean="0">
                <a:sym typeface="Wingdings" pitchFamily="2" charset="2"/>
              </a:rPr>
              <a:t> </a:t>
            </a:r>
            <a:r>
              <a:rPr lang="en-US" sz="2400" dirty="0" smtClean="0"/>
              <a:t>8 Bytes/block, </a:t>
            </a:r>
          </a:p>
          <a:p>
            <a:pPr lvl="1"/>
            <a:r>
              <a:rPr lang="en-US" sz="2000" dirty="0" smtClean="0"/>
              <a:t>Cache size = 4 blocks * 8 Bytes/block = 32 Bytes (8 words)</a:t>
            </a:r>
          </a:p>
          <a:p>
            <a:r>
              <a:rPr lang="en-US" sz="2400" dirty="0" smtClean="0"/>
              <a:t>Tag 3 bits </a:t>
            </a:r>
            <a:r>
              <a:rPr lang="en-US" sz="2400" dirty="0" smtClean="0">
                <a:sym typeface="Wingdings" pitchFamily="2" charset="2"/>
              </a:rPr>
              <a:t> </a:t>
            </a:r>
            <a:r>
              <a:rPr lang="en-US" sz="2400" dirty="0" smtClean="0"/>
              <a:t>2^3=8 memory addresses mapped to the same cache index</a:t>
            </a:r>
          </a:p>
          <a:p>
            <a:endParaRPr lang="en-US" sz="2800" dirty="0" smtClean="0"/>
          </a:p>
          <a:p>
            <a:endParaRPr lang="en-US" sz="2800" dirty="0" smtClean="0"/>
          </a:p>
          <a:p>
            <a:endParaRPr lang="en-US" sz="2800" dirty="0" smtClean="0"/>
          </a:p>
          <a:p>
            <a:endParaRPr lang="en-US" sz="2800" dirty="0" smtClean="0"/>
          </a:p>
        </p:txBody>
      </p:sp>
      <p:graphicFrame>
        <p:nvGraphicFramePr>
          <p:cNvPr id="8" name="Table 7"/>
          <p:cNvGraphicFramePr>
            <a:graphicFrameLocks noGrp="1"/>
          </p:cNvGraphicFramePr>
          <p:nvPr/>
        </p:nvGraphicFramePr>
        <p:xfrm>
          <a:off x="1751849" y="4088016"/>
          <a:ext cx="6773990" cy="1854200"/>
        </p:xfrm>
        <a:graphic>
          <a:graphicData uri="http://schemas.openxmlformats.org/drawingml/2006/table">
            <a:tbl>
              <a:tblPr firstRow="1" bandRow="1">
                <a:tableStyleId>{5C22544A-7EE6-4342-B048-85BDC9FD1C3A}</a:tableStyleId>
              </a:tblPr>
              <a:tblGrid>
                <a:gridCol w="300766"/>
                <a:gridCol w="1865014"/>
                <a:gridCol w="606582"/>
                <a:gridCol w="579422"/>
                <a:gridCol w="606582"/>
                <a:gridCol w="561315"/>
                <a:gridCol w="543208"/>
                <a:gridCol w="579421"/>
                <a:gridCol w="561315"/>
                <a:gridCol w="570365"/>
              </a:tblGrid>
              <a:tr h="370840">
                <a:tc>
                  <a:txBody>
                    <a:bodyPr/>
                    <a:lstStyle/>
                    <a:p>
                      <a:pPr algn="ctr"/>
                      <a:r>
                        <a:rPr lang="en-US" dirty="0" smtClean="0"/>
                        <a:t>V</a:t>
                      </a:r>
                      <a:endParaRPr lang="en-US" dirty="0"/>
                    </a:p>
                  </a:txBody>
                  <a:tcPr/>
                </a:tc>
                <a:tc>
                  <a:txBody>
                    <a:bodyPr/>
                    <a:lstStyle/>
                    <a:p>
                      <a:pPr algn="ctr"/>
                      <a:r>
                        <a:rPr lang="en-US" dirty="0" smtClean="0"/>
                        <a:t>Tag</a:t>
                      </a:r>
                      <a:endParaRPr lang="en-US" dirty="0"/>
                    </a:p>
                  </a:txBody>
                  <a:tcPr/>
                </a:tc>
                <a:tc>
                  <a:txBody>
                    <a:bodyPr/>
                    <a:lstStyle/>
                    <a:p>
                      <a:pPr algn="ctr"/>
                      <a:r>
                        <a:rPr lang="en-US" dirty="0" smtClean="0"/>
                        <a:t>000</a:t>
                      </a:r>
                      <a:endParaRPr lang="en-US" dirty="0"/>
                    </a:p>
                  </a:txBody>
                  <a:tcPr/>
                </a:tc>
                <a:tc>
                  <a:txBody>
                    <a:bodyPr/>
                    <a:lstStyle/>
                    <a:p>
                      <a:pPr algn="ctr"/>
                      <a:r>
                        <a:rPr lang="en-US" dirty="0" smtClean="0"/>
                        <a:t>001</a:t>
                      </a:r>
                      <a:endParaRPr lang="en-US" dirty="0"/>
                    </a:p>
                  </a:txBody>
                  <a:tcPr/>
                </a:tc>
                <a:tc>
                  <a:txBody>
                    <a:bodyPr/>
                    <a:lstStyle/>
                    <a:p>
                      <a:pPr algn="ctr"/>
                      <a:r>
                        <a:rPr lang="en-US" dirty="0" smtClean="0"/>
                        <a:t>010</a:t>
                      </a:r>
                      <a:endParaRPr lang="en-US" dirty="0"/>
                    </a:p>
                  </a:txBody>
                  <a:tcPr/>
                </a:tc>
                <a:tc>
                  <a:txBody>
                    <a:bodyPr/>
                    <a:lstStyle/>
                    <a:p>
                      <a:pPr algn="ctr"/>
                      <a:r>
                        <a:rPr lang="en-US" dirty="0" smtClean="0"/>
                        <a:t>011</a:t>
                      </a:r>
                      <a:endParaRPr lang="en-US" dirty="0"/>
                    </a:p>
                  </a:txBody>
                  <a:tcPr/>
                </a:tc>
                <a:tc>
                  <a:txBody>
                    <a:bodyPr/>
                    <a:lstStyle/>
                    <a:p>
                      <a:pPr algn="ctr"/>
                      <a:r>
                        <a:rPr lang="en-US" dirty="0" smtClean="0"/>
                        <a:t>100</a:t>
                      </a:r>
                      <a:endParaRPr lang="en-US" dirty="0"/>
                    </a:p>
                  </a:txBody>
                  <a:tcPr/>
                </a:tc>
                <a:tc>
                  <a:txBody>
                    <a:bodyPr/>
                    <a:lstStyle/>
                    <a:p>
                      <a:pPr algn="ctr"/>
                      <a:r>
                        <a:rPr lang="en-US" dirty="0" smtClean="0"/>
                        <a:t>101</a:t>
                      </a:r>
                      <a:endParaRPr lang="en-US" dirty="0"/>
                    </a:p>
                  </a:txBody>
                  <a:tcPr/>
                </a:tc>
                <a:tc>
                  <a:txBody>
                    <a:bodyPr/>
                    <a:lstStyle/>
                    <a:p>
                      <a:pPr algn="ctr"/>
                      <a:r>
                        <a:rPr lang="en-US" dirty="0" smtClean="0"/>
                        <a:t>110</a:t>
                      </a:r>
                      <a:endParaRPr lang="en-US" dirty="0"/>
                    </a:p>
                  </a:txBody>
                  <a:tcPr/>
                </a:tc>
                <a:tc>
                  <a:txBody>
                    <a:bodyPr/>
                    <a:lstStyle/>
                    <a:p>
                      <a:pPr algn="ctr"/>
                      <a:r>
                        <a:rPr lang="en-US" dirty="0" smtClean="0"/>
                        <a:t>111</a:t>
                      </a: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bl>
          </a:graphicData>
        </a:graphic>
      </p:graphicFrame>
      <p:sp>
        <p:nvSpPr>
          <p:cNvPr id="9" name="TextBox 8"/>
          <p:cNvSpPr txBox="1"/>
          <p:nvPr/>
        </p:nvSpPr>
        <p:spPr>
          <a:xfrm>
            <a:off x="5143501" y="3645403"/>
            <a:ext cx="1850932" cy="400110"/>
          </a:xfrm>
          <a:prstGeom prst="rect">
            <a:avLst/>
          </a:prstGeom>
          <a:noFill/>
        </p:spPr>
        <p:txBody>
          <a:bodyPr wrap="square" rtlCol="0">
            <a:spAutoFit/>
          </a:bodyPr>
          <a:lstStyle/>
          <a:p>
            <a:r>
              <a:rPr lang="en-US" sz="2000" dirty="0" smtClean="0"/>
              <a:t>Byte Offset</a:t>
            </a:r>
            <a:endParaRPr lang="en-US" sz="2400" dirty="0"/>
          </a:p>
        </p:txBody>
      </p:sp>
      <p:sp>
        <p:nvSpPr>
          <p:cNvPr id="10" name="TextBox 9"/>
          <p:cNvSpPr txBox="1"/>
          <p:nvPr/>
        </p:nvSpPr>
        <p:spPr>
          <a:xfrm>
            <a:off x="226336" y="4898556"/>
            <a:ext cx="979281" cy="461665"/>
          </a:xfrm>
          <a:prstGeom prst="rect">
            <a:avLst/>
          </a:prstGeom>
          <a:noFill/>
        </p:spPr>
        <p:txBody>
          <a:bodyPr wrap="square" rtlCol="0">
            <a:spAutoFit/>
          </a:bodyPr>
          <a:lstStyle/>
          <a:p>
            <a:r>
              <a:rPr lang="en-US" sz="2400" dirty="0" smtClean="0"/>
              <a:t>Index</a:t>
            </a:r>
            <a:endParaRPr lang="en-US" sz="2400" dirty="0"/>
          </a:p>
        </p:txBody>
      </p:sp>
      <p:sp>
        <p:nvSpPr>
          <p:cNvPr id="26" name="Rectangle 25"/>
          <p:cNvSpPr/>
          <p:nvPr/>
        </p:nvSpPr>
        <p:spPr>
          <a:xfrm>
            <a:off x="3831125" y="4438335"/>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243245" y="4433179"/>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24</a:t>
            </a:fld>
            <a:endParaRPr lang="en-US" dirty="0">
              <a:solidFill>
                <a:prstClr val="black">
                  <a:tint val="75000"/>
                </a:prstClr>
              </a:solidFill>
            </a:endParaRPr>
          </a:p>
        </p:txBody>
      </p:sp>
      <p:sp>
        <p:nvSpPr>
          <p:cNvPr id="11" name="TextBox 10"/>
          <p:cNvSpPr txBox="1"/>
          <p:nvPr/>
        </p:nvSpPr>
        <p:spPr>
          <a:xfrm>
            <a:off x="1319593" y="4445000"/>
            <a:ext cx="441146" cy="400110"/>
          </a:xfrm>
          <a:prstGeom prst="rect">
            <a:avLst/>
          </a:prstGeom>
          <a:noFill/>
        </p:spPr>
        <p:txBody>
          <a:bodyPr wrap="none" rtlCol="0">
            <a:spAutoFit/>
          </a:bodyPr>
          <a:lstStyle/>
          <a:p>
            <a:r>
              <a:rPr lang="en-US" sz="2000" dirty="0" smtClean="0"/>
              <a:t>00</a:t>
            </a:r>
            <a:endParaRPr lang="en-US" sz="2000" dirty="0"/>
          </a:p>
        </p:txBody>
      </p:sp>
      <p:sp>
        <p:nvSpPr>
          <p:cNvPr id="13" name="TextBox 12"/>
          <p:cNvSpPr txBox="1"/>
          <p:nvPr/>
        </p:nvSpPr>
        <p:spPr>
          <a:xfrm>
            <a:off x="1319593" y="4851400"/>
            <a:ext cx="441146" cy="400110"/>
          </a:xfrm>
          <a:prstGeom prst="rect">
            <a:avLst/>
          </a:prstGeom>
          <a:noFill/>
        </p:spPr>
        <p:txBody>
          <a:bodyPr wrap="none" rtlCol="0">
            <a:spAutoFit/>
          </a:bodyPr>
          <a:lstStyle/>
          <a:p>
            <a:r>
              <a:rPr lang="en-US" sz="2000" dirty="0" smtClean="0"/>
              <a:t>01</a:t>
            </a:r>
            <a:endParaRPr lang="en-US" sz="2000" dirty="0"/>
          </a:p>
        </p:txBody>
      </p:sp>
      <p:sp>
        <p:nvSpPr>
          <p:cNvPr id="14" name="TextBox 13"/>
          <p:cNvSpPr txBox="1"/>
          <p:nvPr/>
        </p:nvSpPr>
        <p:spPr>
          <a:xfrm>
            <a:off x="1319593" y="5207000"/>
            <a:ext cx="441146" cy="400110"/>
          </a:xfrm>
          <a:prstGeom prst="rect">
            <a:avLst/>
          </a:prstGeom>
          <a:noFill/>
        </p:spPr>
        <p:txBody>
          <a:bodyPr wrap="none" rtlCol="0">
            <a:spAutoFit/>
          </a:bodyPr>
          <a:lstStyle/>
          <a:p>
            <a:r>
              <a:rPr lang="en-US" sz="2000" dirty="0" smtClean="0"/>
              <a:t>10</a:t>
            </a:r>
            <a:endParaRPr lang="en-US" sz="2000" dirty="0"/>
          </a:p>
        </p:txBody>
      </p:sp>
      <p:sp>
        <p:nvSpPr>
          <p:cNvPr id="15" name="TextBox 14"/>
          <p:cNvSpPr txBox="1"/>
          <p:nvPr/>
        </p:nvSpPr>
        <p:spPr>
          <a:xfrm>
            <a:off x="1324337" y="5562600"/>
            <a:ext cx="431658" cy="400110"/>
          </a:xfrm>
          <a:prstGeom prst="rect">
            <a:avLst/>
          </a:prstGeom>
          <a:noFill/>
        </p:spPr>
        <p:txBody>
          <a:bodyPr wrap="none" rtlCol="0">
            <a:spAutoFit/>
          </a:bodyPr>
          <a:lstStyle/>
          <a:p>
            <a:r>
              <a:rPr lang="en-US" sz="2000" dirty="0" smtClean="0"/>
              <a:t>11</a:t>
            </a:r>
            <a:endParaRPr lang="en-US" sz="2000" dirty="0"/>
          </a:p>
        </p:txBody>
      </p:sp>
      <p:sp>
        <p:nvSpPr>
          <p:cNvPr id="16" name="TextBox 15"/>
          <p:cNvSpPr txBox="1"/>
          <p:nvPr/>
        </p:nvSpPr>
        <p:spPr>
          <a:xfrm>
            <a:off x="4231900" y="4432300"/>
            <a:ext cx="1576137" cy="461665"/>
          </a:xfrm>
          <a:prstGeom prst="rect">
            <a:avLst/>
          </a:prstGeom>
          <a:noFill/>
        </p:spPr>
        <p:txBody>
          <a:bodyPr wrap="none" rtlCol="0">
            <a:spAutoFit/>
          </a:bodyPr>
          <a:lstStyle/>
          <a:p>
            <a:r>
              <a:rPr lang="en-US" sz="2400" dirty="0" smtClean="0"/>
              <a:t>1 W O R D</a:t>
            </a:r>
            <a:endParaRPr lang="en-US" sz="2400" dirty="0"/>
          </a:p>
        </p:txBody>
      </p:sp>
      <p:sp>
        <p:nvSpPr>
          <p:cNvPr id="17" name="TextBox 16"/>
          <p:cNvSpPr txBox="1"/>
          <p:nvPr/>
        </p:nvSpPr>
        <p:spPr>
          <a:xfrm>
            <a:off x="6683000" y="4432300"/>
            <a:ext cx="1576137" cy="461665"/>
          </a:xfrm>
          <a:prstGeom prst="rect">
            <a:avLst/>
          </a:prstGeom>
          <a:noFill/>
        </p:spPr>
        <p:txBody>
          <a:bodyPr wrap="none" rtlCol="0">
            <a:spAutoFit/>
          </a:bodyPr>
          <a:lstStyle/>
          <a:p>
            <a:r>
              <a:rPr lang="en-US" sz="2400" dirty="0" smtClean="0"/>
              <a:t>1 W O R 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035" name="Rectangle 91"/>
          <p:cNvSpPr>
            <a:spLocks noGrp="1" noChangeArrowheads="1"/>
          </p:cNvSpPr>
          <p:nvPr>
            <p:ph type="body" idx="1"/>
          </p:nvPr>
        </p:nvSpPr>
        <p:spPr>
          <a:xfrm>
            <a:off x="0" y="1066800"/>
            <a:ext cx="9385300" cy="1079500"/>
          </a:xfrm>
          <a:noFill/>
          <a:ln/>
        </p:spPr>
        <p:txBody>
          <a:bodyPr lIns="90488" tIns="44450" rIns="90488" bIns="44450">
            <a:normAutofit fontScale="70000" lnSpcReduction="20000"/>
          </a:bodyPr>
          <a:lstStyle/>
          <a:p>
            <a:pPr marL="342900" indent="-342900">
              <a:lnSpc>
                <a:spcPct val="80000"/>
              </a:lnSpc>
            </a:pPr>
            <a:r>
              <a:rPr lang="en-US" dirty="0" smtClean="0"/>
              <a:t>32 bit address space. Tag: 20 bits; Index: 8 bits; Offset: 4 bits</a:t>
            </a:r>
          </a:p>
          <a:p>
            <a:pPr>
              <a:lnSpc>
                <a:spcPct val="80000"/>
              </a:lnSpc>
            </a:pPr>
            <a:r>
              <a:rPr lang="en-US" dirty="0" smtClean="0"/>
              <a:t>2^8=256 cache blocks, 2^4=16 Bytes/block</a:t>
            </a:r>
          </a:p>
          <a:p>
            <a:pPr lvl="1">
              <a:lnSpc>
                <a:spcPct val="80000"/>
              </a:lnSpc>
            </a:pPr>
            <a:r>
              <a:rPr lang="en-US" dirty="0" smtClean="0"/>
              <a:t>Cache size = 256 blocks * 16 Bytes/block = 4K Bytes (1K words) </a:t>
            </a:r>
          </a:p>
          <a:p>
            <a:pPr>
              <a:lnSpc>
                <a:spcPct val="80000"/>
              </a:lnSpc>
            </a:pPr>
            <a:r>
              <a:rPr lang="en-US" dirty="0" smtClean="0"/>
              <a:t>2^20=1 million memory addresses mapped to each cache index</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8947"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Direct Mapped Cache Example 2</a:t>
            </a:r>
            <a:endParaRPr lang="en-US" dirty="0"/>
          </a:p>
        </p:txBody>
      </p:sp>
      <p:grpSp>
        <p:nvGrpSpPr>
          <p:cNvPr id="2" name="Group 4"/>
          <p:cNvGrpSpPr>
            <a:grpSpLocks/>
          </p:cNvGrpSpPr>
          <p:nvPr/>
        </p:nvGrpSpPr>
        <p:grpSpPr bwMode="auto">
          <a:xfrm>
            <a:off x="914400" y="2645830"/>
            <a:ext cx="3760788" cy="1828800"/>
            <a:chOff x="576" y="1248"/>
            <a:chExt cx="2369" cy="1152"/>
          </a:xfrm>
        </p:grpSpPr>
        <p:grpSp>
          <p:nvGrpSpPr>
            <p:cNvPr id="3" name="Group 5"/>
            <p:cNvGrpSpPr>
              <a:grpSpLocks/>
            </p:cNvGrpSpPr>
            <p:nvPr/>
          </p:nvGrpSpPr>
          <p:grpSpPr bwMode="auto">
            <a:xfrm>
              <a:off x="576" y="1248"/>
              <a:ext cx="2369" cy="1152"/>
              <a:chOff x="576" y="1248"/>
              <a:chExt cx="2369"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13"/>
          <p:cNvGrpSpPr>
            <a:grpSpLocks/>
          </p:cNvGrpSpPr>
          <p:nvPr/>
        </p:nvGrpSpPr>
        <p:grpSpPr bwMode="auto">
          <a:xfrm>
            <a:off x="914400" y="33316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7" name="Text Box 23"/>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dirty="0" smtClean="0">
                  <a:solidFill>
                    <a:prstClr val="black"/>
                  </a:solidFill>
                  <a:latin typeface="Calibri"/>
                </a:rPr>
                <a:t>Data (words)</a:t>
              </a:r>
              <a:endParaRPr lang="en-US" sz="1400" dirty="0">
                <a:solidFill>
                  <a:prstClr val="black"/>
                </a:solidFill>
                <a:latin typeface="Calibri"/>
              </a:endParaRP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dirty="0">
                  <a:solidFill>
                    <a:prstClr val="black"/>
                  </a:solidFill>
                  <a:latin typeface="Calibri"/>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defTabSz="457200" eaLnBrk="1" fontAlgn="auto" hangingPunct="1">
                <a:lnSpc>
                  <a:spcPct val="110000"/>
                </a:lnSpc>
                <a:spcBef>
                  <a:spcPts val="0"/>
                </a:spcBef>
                <a:spcAft>
                  <a:spcPts val="0"/>
                </a:spcAft>
              </a:pPr>
              <a:r>
                <a:rPr lang="en-US" sz="1200">
                  <a:solidFill>
                    <a:prstClr val="black"/>
                  </a:solidFill>
                  <a:latin typeface="Calibri"/>
                </a:rPr>
                <a:t>0</a:t>
              </a:r>
            </a:p>
            <a:p>
              <a:pPr algn="r" defTabSz="457200" eaLnBrk="1" fontAlgn="auto" hangingPunct="1">
                <a:lnSpc>
                  <a:spcPct val="110000"/>
                </a:lnSpc>
                <a:spcBef>
                  <a:spcPts val="0"/>
                </a:spcBef>
                <a:spcAft>
                  <a:spcPts val="0"/>
                </a:spcAft>
              </a:pPr>
              <a:r>
                <a:rPr lang="en-US" sz="1200">
                  <a:solidFill>
                    <a:prstClr val="black"/>
                  </a:solidFill>
                  <a:latin typeface="Calibri"/>
                </a:rPr>
                <a:t>1</a:t>
              </a:r>
            </a:p>
            <a:p>
              <a:pPr algn="r" defTabSz="457200" eaLnBrk="1" fontAlgn="auto" hangingPunct="1">
                <a:lnSpc>
                  <a:spcPct val="110000"/>
                </a:lnSpc>
                <a:spcBef>
                  <a:spcPts val="0"/>
                </a:spcBef>
                <a:spcAft>
                  <a:spcPts val="0"/>
                </a:spcAft>
              </a:pPr>
              <a:r>
                <a:rPr lang="en-US" sz="1200">
                  <a:solidFill>
                    <a:prstClr val="black"/>
                  </a:solidFill>
                  <a:latin typeface="Calibri"/>
                </a:rPr>
                <a:t>2</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253</a:t>
              </a:r>
            </a:p>
            <a:p>
              <a:pPr algn="r" defTabSz="457200" eaLnBrk="1" fontAlgn="auto" hangingPunct="1">
                <a:lnSpc>
                  <a:spcPct val="110000"/>
                </a:lnSpc>
                <a:spcBef>
                  <a:spcPts val="0"/>
                </a:spcBef>
                <a:spcAft>
                  <a:spcPts val="0"/>
                </a:spcAft>
              </a:pPr>
              <a:r>
                <a:rPr lang="en-US" sz="1200">
                  <a:solidFill>
                    <a:prstClr val="black"/>
                  </a:solidFill>
                  <a:latin typeface="Calibri"/>
                </a:rPr>
                <a:t>254</a:t>
              </a:r>
            </a:p>
            <a:p>
              <a:pPr algn="r" defTabSz="457200" eaLnBrk="1" fontAlgn="auto" hangingPunct="1">
                <a:lnSpc>
                  <a:spcPct val="110000"/>
                </a:lnSpc>
                <a:spcBef>
                  <a:spcPts val="0"/>
                </a:spcBef>
                <a:spcAft>
                  <a:spcPts val="0"/>
                </a:spcAft>
              </a:pPr>
              <a:r>
                <a:rPr lang="en-US" sz="1200">
                  <a:solidFill>
                    <a:prstClr val="black"/>
                  </a:solidFill>
                  <a:latin typeface="Calibri"/>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5" name="Group 35"/>
          <p:cNvGrpSpPr>
            <a:grpSpLocks/>
          </p:cNvGrpSpPr>
          <p:nvPr/>
        </p:nvGrpSpPr>
        <p:grpSpPr bwMode="auto">
          <a:xfrm>
            <a:off x="2590800" y="203623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000" dirty="0">
                  <a:solidFill>
                    <a:prstClr val="black"/>
                  </a:solidFill>
                  <a:latin typeface="Calibri"/>
                </a:rPr>
                <a:t>31 30   . . .      </a:t>
              </a:r>
              <a:r>
                <a:rPr lang="en-US" sz="1000" dirty="0" smtClean="0">
                  <a:solidFill>
                    <a:prstClr val="black"/>
                  </a:solidFill>
                  <a:latin typeface="Calibri"/>
                </a:rPr>
                <a:t>           </a:t>
              </a:r>
              <a:r>
                <a:rPr lang="en-US" sz="1000" dirty="0">
                  <a:solidFill>
                    <a:prstClr val="black"/>
                  </a:solidFill>
                  <a:latin typeface="Calibri"/>
                </a:rPr>
                <a:t>13 12</a:t>
              </a:r>
              <a:r>
                <a:rPr lang="en-US" sz="1000" dirty="0" smtClean="0">
                  <a:solidFill>
                    <a:prstClr val="black"/>
                  </a:solidFill>
                  <a:latin typeface="Calibri"/>
                </a:rPr>
                <a:t>  11    </a:t>
              </a:r>
              <a:r>
                <a:rPr lang="en-US" sz="1000" dirty="0">
                  <a:solidFill>
                    <a:prstClr val="black"/>
                  </a:solidFill>
                  <a:latin typeface="Calibri"/>
                </a:rPr>
                <a:t>. . .    4</a:t>
              </a:r>
              <a:r>
                <a:rPr lang="en-US" sz="1000" dirty="0" smtClean="0">
                  <a:solidFill>
                    <a:prstClr val="black"/>
                  </a:solidFill>
                  <a:latin typeface="Calibri"/>
                </a:rPr>
                <a:t>  3  2  1  </a:t>
              </a:r>
              <a:r>
                <a:rPr lang="en-US" sz="1000" dirty="0">
                  <a:solidFill>
                    <a:prstClr val="black"/>
                  </a:solidFill>
                  <a:latin typeface="Calibri"/>
                </a:rPr>
                <a:t>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a:solidFill>
                    <a:prstClr val="black"/>
                  </a:solidFill>
                  <a:latin typeface="Calibri"/>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43"/>
          <p:cNvGrpSpPr>
            <a:grpSpLocks/>
          </p:cNvGrpSpPr>
          <p:nvPr/>
        </p:nvGrpSpPr>
        <p:grpSpPr bwMode="auto">
          <a:xfrm>
            <a:off x="1981200" y="44746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47"/>
          <p:cNvGrpSpPr>
            <a:grpSpLocks/>
          </p:cNvGrpSpPr>
          <p:nvPr/>
        </p:nvGrpSpPr>
        <p:grpSpPr bwMode="auto">
          <a:xfrm>
            <a:off x="762000" y="26458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9" name="Group 58"/>
          <p:cNvGrpSpPr>
            <a:grpSpLocks/>
          </p:cNvGrpSpPr>
          <p:nvPr/>
        </p:nvGrpSpPr>
        <p:grpSpPr bwMode="auto">
          <a:xfrm>
            <a:off x="304800" y="21886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0" name="Group 66"/>
          <p:cNvGrpSpPr>
            <a:grpSpLocks/>
          </p:cNvGrpSpPr>
          <p:nvPr/>
        </p:nvGrpSpPr>
        <p:grpSpPr bwMode="auto">
          <a:xfrm>
            <a:off x="3124200" y="21886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dirty="0">
                  <a:solidFill>
                    <a:prstClr val="black"/>
                  </a:solidFill>
                  <a:latin typeface="Calibri"/>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00" name="TextBox 99"/>
          <p:cNvSpPr txBox="1"/>
          <p:nvPr/>
        </p:nvSpPr>
        <p:spPr>
          <a:xfrm>
            <a:off x="1367074" y="6242742"/>
            <a:ext cx="941560" cy="369332"/>
          </a:xfrm>
          <a:prstGeom prst="rect">
            <a:avLst/>
          </a:prstGeom>
          <a:noFill/>
        </p:spPr>
        <p:txBody>
          <a:bodyPr wrap="square" rtlCol="0">
            <a:spAutoFit/>
          </a:bodyPr>
          <a:lstStyle/>
          <a:p>
            <a:pPr algn="l" defTabSz="457200" eaLnBrk="1" fontAlgn="auto" hangingPunct="1">
              <a:spcBef>
                <a:spcPts val="0"/>
              </a:spcBef>
              <a:spcAft>
                <a:spcPts val="0"/>
              </a:spcAft>
            </a:pPr>
            <a:r>
              <a:rPr lang="en-US" dirty="0" smtClean="0">
                <a:solidFill>
                  <a:prstClr val="black"/>
                </a:solidFill>
                <a:latin typeface="Calibri"/>
              </a:rPr>
              <a:t>and</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ea typeface="ＭＳ Ｐゴシック" pitchFamily="34" charset="-128"/>
              </a:rPr>
              <a:t>Caching Terminology</a:t>
            </a:r>
          </a:p>
        </p:txBody>
      </p:sp>
      <p:sp>
        <p:nvSpPr>
          <p:cNvPr id="64515" name="Rectangle 3"/>
          <p:cNvSpPr>
            <a:spLocks noGrp="1" noChangeArrowheads="1"/>
          </p:cNvSpPr>
          <p:nvPr>
            <p:ph type="body" idx="1"/>
          </p:nvPr>
        </p:nvSpPr>
        <p:spPr>
          <a:xfrm>
            <a:off x="457200" y="1600200"/>
            <a:ext cx="8229600" cy="4791547"/>
          </a:xfrm>
        </p:spPr>
        <p:txBody>
          <a:bodyPr>
            <a:normAutofit/>
          </a:bodyPr>
          <a:lstStyle/>
          <a:p>
            <a:r>
              <a:rPr lang="en-US" dirty="0" smtClean="0">
                <a:ea typeface="ＭＳ Ｐゴシック" pitchFamily="34" charset="-128"/>
              </a:rPr>
              <a:t>When accessing a memory address, 2 things can happen: </a:t>
            </a:r>
          </a:p>
          <a:p>
            <a:pPr lvl="1"/>
            <a:r>
              <a:rPr lang="en-US" dirty="0" smtClean="0">
                <a:solidFill>
                  <a:schemeClr val="accent1"/>
                </a:solidFill>
                <a:ea typeface="ＭＳ Ｐゴシック" pitchFamily="34" charset="-128"/>
              </a:rPr>
              <a:t>cache hit: </a:t>
            </a: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cache block is valid and </a:t>
            </a:r>
            <a:r>
              <a:rPr lang="en-US" dirty="0" smtClean="0">
                <a:ea typeface="ＭＳ Ｐゴシック" pitchFamily="34" charset="-128"/>
              </a:rPr>
              <a:t>refers to the </a:t>
            </a:r>
            <a:r>
              <a:rPr lang="en-US" dirty="0" smtClean="0">
                <a:ea typeface="ＭＳ Ｐゴシック" pitchFamily="34" charset="-128"/>
              </a:rPr>
              <a:t>proper memory address, so read desired word from cache (fast)</a:t>
            </a:r>
          </a:p>
          <a:p>
            <a:pPr lvl="1"/>
            <a:r>
              <a:rPr lang="en-US" dirty="0" smtClean="0">
                <a:solidFill>
                  <a:schemeClr val="accent1"/>
                </a:solidFill>
                <a:ea typeface="ＭＳ Ｐゴシック" pitchFamily="34" charset="-128"/>
              </a:rPr>
              <a:t>cache miss: </a:t>
            </a: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cache block is </a:t>
            </a:r>
            <a:r>
              <a:rPr lang="en-US" dirty="0" smtClean="0">
                <a:ea typeface="ＭＳ Ｐゴシック" pitchFamily="34" charset="-128"/>
              </a:rPr>
              <a:t>invalid, </a:t>
            </a:r>
            <a:r>
              <a:rPr lang="en-US" dirty="0" smtClean="0">
                <a:ea typeface="ＭＳ Ｐゴシック" pitchFamily="34" charset="-128"/>
              </a:rPr>
              <a:t>or </a:t>
            </a:r>
            <a:r>
              <a:rPr lang="en-US" dirty="0" smtClean="0">
                <a:ea typeface="ＭＳ Ｐゴシック" pitchFamily="34" charset="-128"/>
              </a:rPr>
              <a:t>refers to </a:t>
            </a:r>
            <a:r>
              <a:rPr lang="en-US" dirty="0" smtClean="0">
                <a:ea typeface="ＭＳ Ｐゴシック" pitchFamily="34" charset="-128"/>
              </a:rPr>
              <a:t>the wrong memory address, so </a:t>
            </a:r>
            <a:r>
              <a:rPr lang="en-US" dirty="0" smtClean="0">
                <a:ea typeface="ＭＳ Ｐゴシック" pitchFamily="34" charset="-128"/>
              </a:rPr>
              <a:t>read</a:t>
            </a:r>
            <a:r>
              <a:rPr lang="en-US" dirty="0" smtClean="0">
                <a:ea typeface="ＭＳ Ｐゴシック" pitchFamily="34" charset="-128"/>
              </a:rPr>
              <a:t> </a:t>
            </a:r>
            <a:r>
              <a:rPr lang="en-US" dirty="0" smtClean="0">
                <a:ea typeface="ＭＳ Ｐゴシック" pitchFamily="34" charset="-128"/>
              </a:rPr>
              <a:t>from memory (slow)</a:t>
            </a:r>
          </a:p>
        </p:txBody>
      </p:sp>
      <p:sp>
        <p:nvSpPr>
          <p:cNvPr id="4"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26</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normAutofit fontScale="90000"/>
          </a:bodyPr>
          <a:lstStyle/>
          <a:p>
            <a:r>
              <a:rPr lang="en-US" dirty="0"/>
              <a:t>Direct Mapped </a:t>
            </a:r>
            <a:r>
              <a:rPr lang="en-US" dirty="0" smtClean="0"/>
              <a:t>Cache Example</a:t>
            </a:r>
            <a:endParaRPr lang="en-US" dirty="0"/>
          </a:p>
        </p:txBody>
      </p:sp>
      <p:grpSp>
        <p:nvGrpSpPr>
          <p:cNvPr id="2" name="Group 3"/>
          <p:cNvGrpSpPr>
            <a:grpSpLocks/>
          </p:cNvGrpSpPr>
          <p:nvPr/>
        </p:nvGrpSpPr>
        <p:grpSpPr bwMode="auto">
          <a:xfrm>
            <a:off x="1295400" y="2850613"/>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3" name="Group 8"/>
          <p:cNvGrpSpPr>
            <a:grpSpLocks/>
          </p:cNvGrpSpPr>
          <p:nvPr/>
        </p:nvGrpSpPr>
        <p:grpSpPr bwMode="auto">
          <a:xfrm>
            <a:off x="3276600" y="2850613"/>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13"/>
          <p:cNvGrpSpPr>
            <a:grpSpLocks/>
          </p:cNvGrpSpPr>
          <p:nvPr/>
        </p:nvGrpSpPr>
        <p:grpSpPr bwMode="auto">
          <a:xfrm>
            <a:off x="5334000" y="2850613"/>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5" name="Group 18"/>
          <p:cNvGrpSpPr>
            <a:grpSpLocks/>
          </p:cNvGrpSpPr>
          <p:nvPr/>
        </p:nvGrpSpPr>
        <p:grpSpPr bwMode="auto">
          <a:xfrm>
            <a:off x="7391400" y="2850613"/>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23"/>
          <p:cNvGrpSpPr>
            <a:grpSpLocks/>
          </p:cNvGrpSpPr>
          <p:nvPr/>
        </p:nvGrpSpPr>
        <p:grpSpPr bwMode="auto">
          <a:xfrm>
            <a:off x="7391400" y="4679413"/>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28"/>
          <p:cNvGrpSpPr>
            <a:grpSpLocks/>
          </p:cNvGrpSpPr>
          <p:nvPr/>
        </p:nvGrpSpPr>
        <p:grpSpPr bwMode="auto">
          <a:xfrm>
            <a:off x="5334000" y="4679413"/>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8" name="Group 33"/>
          <p:cNvGrpSpPr>
            <a:grpSpLocks/>
          </p:cNvGrpSpPr>
          <p:nvPr/>
        </p:nvGrpSpPr>
        <p:grpSpPr bwMode="auto">
          <a:xfrm>
            <a:off x="3352800" y="4679413"/>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9" name="Group 38"/>
          <p:cNvGrpSpPr>
            <a:grpSpLocks/>
          </p:cNvGrpSpPr>
          <p:nvPr/>
        </p:nvGrpSpPr>
        <p:grpSpPr bwMode="auto">
          <a:xfrm>
            <a:off x="1295400" y="4679413"/>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596459" name="Text Box 43"/>
          <p:cNvSpPr txBox="1">
            <a:spLocks noChangeArrowheads="1"/>
          </p:cNvSpPr>
          <p:nvPr/>
        </p:nvSpPr>
        <p:spPr bwMode="auto">
          <a:xfrm>
            <a:off x="1355725" y="24299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0</a:t>
            </a:r>
          </a:p>
        </p:txBody>
      </p:sp>
      <p:sp>
        <p:nvSpPr>
          <p:cNvPr id="1596460" name="Text Box 44"/>
          <p:cNvSpPr txBox="1">
            <a:spLocks noChangeArrowheads="1"/>
          </p:cNvSpPr>
          <p:nvPr/>
        </p:nvSpPr>
        <p:spPr bwMode="auto">
          <a:xfrm>
            <a:off x="3260725" y="24299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1</a:t>
            </a:r>
          </a:p>
        </p:txBody>
      </p:sp>
      <p:sp>
        <p:nvSpPr>
          <p:cNvPr id="1596461" name="Text Box 45"/>
          <p:cNvSpPr txBox="1">
            <a:spLocks noChangeArrowheads="1"/>
          </p:cNvSpPr>
          <p:nvPr/>
        </p:nvSpPr>
        <p:spPr bwMode="auto">
          <a:xfrm>
            <a:off x="5241925" y="24299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2</a:t>
            </a:r>
          </a:p>
        </p:txBody>
      </p:sp>
      <p:sp>
        <p:nvSpPr>
          <p:cNvPr id="1596462" name="Text Box 46"/>
          <p:cNvSpPr txBox="1">
            <a:spLocks noChangeArrowheads="1"/>
          </p:cNvSpPr>
          <p:nvPr/>
        </p:nvSpPr>
        <p:spPr bwMode="auto">
          <a:xfrm>
            <a:off x="7375525" y="24299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3</a:t>
            </a:r>
          </a:p>
        </p:txBody>
      </p:sp>
      <p:sp>
        <p:nvSpPr>
          <p:cNvPr id="1596463" name="Text Box 47"/>
          <p:cNvSpPr txBox="1">
            <a:spLocks noChangeArrowheads="1"/>
          </p:cNvSpPr>
          <p:nvPr/>
        </p:nvSpPr>
        <p:spPr bwMode="auto">
          <a:xfrm>
            <a:off x="1219200" y="4281480"/>
            <a:ext cx="3111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dirty="0">
                <a:solidFill>
                  <a:prstClr val="black"/>
                </a:solidFill>
                <a:latin typeface="Calibri"/>
              </a:rPr>
              <a:t>4</a:t>
            </a:r>
          </a:p>
        </p:txBody>
      </p:sp>
      <p:sp>
        <p:nvSpPr>
          <p:cNvPr id="1596464" name="Text Box 48"/>
          <p:cNvSpPr txBox="1">
            <a:spLocks noChangeArrowheads="1"/>
          </p:cNvSpPr>
          <p:nvPr/>
        </p:nvSpPr>
        <p:spPr bwMode="auto">
          <a:xfrm>
            <a:off x="3260725" y="42587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3</a:t>
            </a:r>
          </a:p>
        </p:txBody>
      </p:sp>
      <p:sp>
        <p:nvSpPr>
          <p:cNvPr id="1596465" name="Text Box 49"/>
          <p:cNvSpPr txBox="1">
            <a:spLocks noChangeArrowheads="1"/>
          </p:cNvSpPr>
          <p:nvPr/>
        </p:nvSpPr>
        <p:spPr bwMode="auto">
          <a:xfrm>
            <a:off x="5318125" y="42587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4</a:t>
            </a:r>
          </a:p>
        </p:txBody>
      </p:sp>
      <p:sp>
        <p:nvSpPr>
          <p:cNvPr id="1596466" name="Text Box 50"/>
          <p:cNvSpPr txBox="1">
            <a:spLocks noChangeArrowheads="1"/>
          </p:cNvSpPr>
          <p:nvPr/>
        </p:nvSpPr>
        <p:spPr bwMode="auto">
          <a:xfrm>
            <a:off x="7299325" y="4258725"/>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15</a:t>
            </a:r>
          </a:p>
        </p:txBody>
      </p:sp>
      <p:grpSp>
        <p:nvGrpSpPr>
          <p:cNvPr id="10" name="Group 51"/>
          <p:cNvGrpSpPr>
            <a:grpSpLocks/>
          </p:cNvGrpSpPr>
          <p:nvPr/>
        </p:nvGrpSpPr>
        <p:grpSpPr bwMode="auto">
          <a:xfrm>
            <a:off x="762000" y="2850613"/>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1" name="Group 56"/>
          <p:cNvGrpSpPr>
            <a:grpSpLocks/>
          </p:cNvGrpSpPr>
          <p:nvPr/>
        </p:nvGrpSpPr>
        <p:grpSpPr bwMode="auto">
          <a:xfrm>
            <a:off x="2743200" y="2850613"/>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2" name="Group 61"/>
          <p:cNvGrpSpPr>
            <a:grpSpLocks/>
          </p:cNvGrpSpPr>
          <p:nvPr/>
        </p:nvGrpSpPr>
        <p:grpSpPr bwMode="auto">
          <a:xfrm>
            <a:off x="4800600" y="2850613"/>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3" name="Group 66"/>
          <p:cNvGrpSpPr>
            <a:grpSpLocks/>
          </p:cNvGrpSpPr>
          <p:nvPr/>
        </p:nvGrpSpPr>
        <p:grpSpPr bwMode="auto">
          <a:xfrm>
            <a:off x="6858000" y="2850613"/>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4" name="Group 71"/>
          <p:cNvGrpSpPr>
            <a:grpSpLocks/>
          </p:cNvGrpSpPr>
          <p:nvPr/>
        </p:nvGrpSpPr>
        <p:grpSpPr bwMode="auto">
          <a:xfrm>
            <a:off x="762000" y="4679413"/>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5" name="Group 76"/>
          <p:cNvGrpSpPr>
            <a:grpSpLocks/>
          </p:cNvGrpSpPr>
          <p:nvPr/>
        </p:nvGrpSpPr>
        <p:grpSpPr bwMode="auto">
          <a:xfrm>
            <a:off x="2819400" y="4679413"/>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6" name="Group 81"/>
          <p:cNvGrpSpPr>
            <a:grpSpLocks/>
          </p:cNvGrpSpPr>
          <p:nvPr/>
        </p:nvGrpSpPr>
        <p:grpSpPr bwMode="auto">
          <a:xfrm>
            <a:off x="4800600" y="4679413"/>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7" name="Group 86"/>
          <p:cNvGrpSpPr>
            <a:grpSpLocks/>
          </p:cNvGrpSpPr>
          <p:nvPr/>
        </p:nvGrpSpPr>
        <p:grpSpPr bwMode="auto">
          <a:xfrm>
            <a:off x="6858000" y="4679413"/>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596507" name="Rectangle 91"/>
          <p:cNvSpPr>
            <a:spLocks noGrp="1" noChangeArrowheads="1"/>
          </p:cNvSpPr>
          <p:nvPr>
            <p:ph type="body" idx="1"/>
          </p:nvPr>
        </p:nvSpPr>
        <p:spPr>
          <a:xfrm>
            <a:off x="0" y="1363125"/>
            <a:ext cx="9144000" cy="812800"/>
          </a:xfrm>
          <a:noFill/>
          <a:ln/>
        </p:spPr>
        <p:txBody>
          <a:bodyPr>
            <a:normAutofit fontScale="47500" lnSpcReduction="20000"/>
          </a:bodyPr>
          <a:lstStyle/>
          <a:p>
            <a:r>
              <a:rPr lang="en-US" sz="3400" dirty="0" smtClean="0"/>
              <a:t>Consider the 6-bit memory address example; sequence of memory address accesses (Byte offset bits are ignored, so only 4-bit word addresses: Tag 2bits; Index 2bits)</a:t>
            </a:r>
          </a:p>
          <a:p>
            <a:pPr lvl="1" algn="ctr">
              <a:buNone/>
            </a:pPr>
            <a:r>
              <a:rPr lang="en-US" dirty="0" smtClean="0"/>
              <a:t>                                         </a:t>
            </a:r>
            <a:r>
              <a:rPr lang="en-US" sz="3800" dirty="0" smtClean="0"/>
              <a:t>0     1      2       3       4     3     4     15</a:t>
            </a:r>
            <a:endParaRPr lang="en-US" dirty="0" smtClean="0"/>
          </a:p>
          <a:p>
            <a:pPr lvl="1" algn="ctr">
              <a:buFont typeface="Monotype Sorts" pitchFamily="2" charset="2"/>
              <a:buNone/>
            </a:pPr>
            <a:endParaRPr lang="en-US" dirty="0"/>
          </a:p>
        </p:txBody>
      </p:sp>
      <p:sp>
        <p:nvSpPr>
          <p:cNvPr id="1596508" name="Text Box 92"/>
          <p:cNvSpPr txBox="1">
            <a:spLocks noChangeArrowheads="1"/>
          </p:cNvSpPr>
          <p:nvPr/>
        </p:nvSpPr>
        <p:spPr bwMode="auto">
          <a:xfrm>
            <a:off x="822325" y="2833679"/>
            <a:ext cx="14795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Mem(0)</a:t>
            </a:r>
          </a:p>
        </p:txBody>
      </p:sp>
      <p:sp>
        <p:nvSpPr>
          <p:cNvPr id="1596509" name="Text Box 93"/>
          <p:cNvSpPr txBox="1">
            <a:spLocks noChangeArrowheads="1"/>
          </p:cNvSpPr>
          <p:nvPr/>
        </p:nvSpPr>
        <p:spPr bwMode="auto">
          <a:xfrm>
            <a:off x="4860925" y="2777588"/>
            <a:ext cx="1479550" cy="723900"/>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Mem(0)</a:t>
            </a:r>
          </a:p>
          <a:p>
            <a:pPr algn="l" defTabSz="457200" eaLnBrk="1" fontAlgn="auto" hangingPunct="1">
              <a:lnSpc>
                <a:spcPct val="115000"/>
              </a:lnSpc>
              <a:spcBef>
                <a:spcPts val="0"/>
              </a:spcBef>
              <a:spcAft>
                <a:spcPts val="0"/>
              </a:spcAft>
            </a:pPr>
            <a:r>
              <a:rPr lang="en-US" dirty="0">
                <a:solidFill>
                  <a:prstClr val="black"/>
                </a:solidFill>
                <a:latin typeface="Calibri"/>
              </a:rPr>
              <a:t>00    Mem(1)</a:t>
            </a:r>
          </a:p>
        </p:txBody>
      </p:sp>
      <p:sp>
        <p:nvSpPr>
          <p:cNvPr id="1596510" name="Text Box 94"/>
          <p:cNvSpPr txBox="1">
            <a:spLocks noChangeArrowheads="1"/>
          </p:cNvSpPr>
          <p:nvPr/>
        </p:nvSpPr>
        <p:spPr bwMode="auto">
          <a:xfrm>
            <a:off x="2786594" y="2810925"/>
            <a:ext cx="1479550" cy="407988"/>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Mem(0)</a:t>
            </a:r>
          </a:p>
        </p:txBody>
      </p:sp>
      <p:sp>
        <p:nvSpPr>
          <p:cNvPr id="1596511" name="Text Box 95"/>
          <p:cNvSpPr txBox="1">
            <a:spLocks noChangeArrowheads="1"/>
          </p:cNvSpPr>
          <p:nvPr/>
        </p:nvSpPr>
        <p:spPr bwMode="auto">
          <a:xfrm>
            <a:off x="6918325" y="2793991"/>
            <a:ext cx="1479550" cy="1039813"/>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Mem(0)</a:t>
            </a:r>
          </a:p>
          <a:p>
            <a:pPr algn="l" defTabSz="457200" eaLnBrk="1" fontAlgn="auto" hangingPunct="1">
              <a:lnSpc>
                <a:spcPct val="115000"/>
              </a:lnSpc>
              <a:spcBef>
                <a:spcPts val="0"/>
              </a:spcBef>
              <a:spcAft>
                <a:spcPts val="0"/>
              </a:spcAft>
            </a:pPr>
            <a:r>
              <a:rPr lang="en-US" dirty="0">
                <a:solidFill>
                  <a:prstClr val="black"/>
                </a:solidFill>
                <a:latin typeface="Calibri"/>
              </a:rPr>
              <a:t>00    Mem(1)</a:t>
            </a:r>
          </a:p>
          <a:p>
            <a:pPr algn="l" defTabSz="457200" eaLnBrk="1" fontAlgn="auto" hangingPunct="1">
              <a:lnSpc>
                <a:spcPct val="115000"/>
              </a:lnSpc>
              <a:spcBef>
                <a:spcPts val="0"/>
              </a:spcBef>
              <a:spcAft>
                <a:spcPts val="0"/>
              </a:spcAft>
            </a:pPr>
            <a:r>
              <a:rPr lang="en-US" dirty="0">
                <a:solidFill>
                  <a:prstClr val="black"/>
                </a:solidFill>
                <a:latin typeface="Calibri"/>
              </a:rPr>
              <a:t>00    Mem(2)</a:t>
            </a:r>
          </a:p>
        </p:txBody>
      </p:sp>
      <p:sp>
        <p:nvSpPr>
          <p:cNvPr id="1596512" name="Text Box 96"/>
          <p:cNvSpPr txBox="1">
            <a:spLocks noChangeArrowheads="1"/>
          </p:cNvSpPr>
          <p:nvPr/>
        </p:nvSpPr>
        <p:spPr bwMode="auto">
          <a:xfrm>
            <a:off x="1584325" y="24299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3" name="Text Box 97"/>
          <p:cNvSpPr txBox="1">
            <a:spLocks noChangeArrowheads="1"/>
          </p:cNvSpPr>
          <p:nvPr/>
        </p:nvSpPr>
        <p:spPr bwMode="auto">
          <a:xfrm>
            <a:off x="3489325" y="24299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4" name="Text Box 98"/>
          <p:cNvSpPr txBox="1">
            <a:spLocks noChangeArrowheads="1"/>
          </p:cNvSpPr>
          <p:nvPr/>
        </p:nvSpPr>
        <p:spPr bwMode="auto">
          <a:xfrm>
            <a:off x="5546725" y="24299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5" name="Text Box 99"/>
          <p:cNvSpPr txBox="1">
            <a:spLocks noChangeArrowheads="1"/>
          </p:cNvSpPr>
          <p:nvPr/>
        </p:nvSpPr>
        <p:spPr bwMode="auto">
          <a:xfrm>
            <a:off x="7680325" y="24299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6" name="Text Box 100"/>
          <p:cNvSpPr txBox="1">
            <a:spLocks noChangeArrowheads="1"/>
          </p:cNvSpPr>
          <p:nvPr/>
        </p:nvSpPr>
        <p:spPr bwMode="auto">
          <a:xfrm>
            <a:off x="1431925" y="42587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7" name="Text Box 101"/>
          <p:cNvSpPr txBox="1">
            <a:spLocks noChangeArrowheads="1"/>
          </p:cNvSpPr>
          <p:nvPr/>
        </p:nvSpPr>
        <p:spPr bwMode="auto">
          <a:xfrm>
            <a:off x="7680325" y="42587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8" name="Text Box 102"/>
          <p:cNvSpPr txBox="1">
            <a:spLocks noChangeArrowheads="1"/>
          </p:cNvSpPr>
          <p:nvPr/>
        </p:nvSpPr>
        <p:spPr bwMode="auto">
          <a:xfrm>
            <a:off x="3489325" y="4258725"/>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596519" name="Text Box 103"/>
          <p:cNvSpPr txBox="1">
            <a:spLocks noChangeArrowheads="1"/>
          </p:cNvSpPr>
          <p:nvPr/>
        </p:nvSpPr>
        <p:spPr bwMode="auto">
          <a:xfrm>
            <a:off x="5699125" y="4258725"/>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596520" name="Text Box 104"/>
          <p:cNvSpPr txBox="1">
            <a:spLocks noChangeArrowheads="1"/>
          </p:cNvSpPr>
          <p:nvPr/>
        </p:nvSpPr>
        <p:spPr bwMode="auto">
          <a:xfrm>
            <a:off x="822325" y="4639725"/>
            <a:ext cx="1479550" cy="1355725"/>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a:solidFill>
                  <a:prstClr val="black"/>
                </a:solidFill>
                <a:latin typeface="Calibri"/>
              </a:rPr>
              <a:t>00    Mem(0)</a:t>
            </a:r>
          </a:p>
          <a:p>
            <a:pPr algn="l" defTabSz="457200" eaLnBrk="1" fontAlgn="auto" hangingPunct="1">
              <a:lnSpc>
                <a:spcPct val="115000"/>
              </a:lnSpc>
              <a:spcBef>
                <a:spcPts val="0"/>
              </a:spcBef>
              <a:spcAft>
                <a:spcPts val="0"/>
              </a:spcAft>
            </a:pPr>
            <a:r>
              <a:rPr lang="en-US">
                <a:solidFill>
                  <a:prstClr val="black"/>
                </a:solidFill>
                <a:latin typeface="Calibri"/>
              </a:rPr>
              <a:t>00    Mem(1)</a:t>
            </a:r>
          </a:p>
          <a:p>
            <a:pPr algn="l" defTabSz="457200" eaLnBrk="1" fontAlgn="auto" hangingPunct="1">
              <a:lnSpc>
                <a:spcPct val="115000"/>
              </a:lnSpc>
              <a:spcBef>
                <a:spcPts val="0"/>
              </a:spcBef>
              <a:spcAft>
                <a:spcPts val="0"/>
              </a:spcAft>
            </a:pPr>
            <a:r>
              <a:rPr lang="en-US">
                <a:solidFill>
                  <a:prstClr val="black"/>
                </a:solidFill>
                <a:latin typeface="Calibri"/>
              </a:rPr>
              <a:t>00    Mem(2)</a:t>
            </a:r>
          </a:p>
          <a:p>
            <a:pPr algn="l" defTabSz="457200" eaLnBrk="1" fontAlgn="auto" hangingPunct="1">
              <a:lnSpc>
                <a:spcPct val="115000"/>
              </a:lnSpc>
              <a:spcBef>
                <a:spcPts val="0"/>
              </a:spcBef>
              <a:spcAft>
                <a:spcPts val="0"/>
              </a:spcAft>
            </a:pPr>
            <a:r>
              <a:rPr lang="en-US">
                <a:solidFill>
                  <a:prstClr val="black"/>
                </a:solidFill>
                <a:latin typeface="Calibri"/>
              </a:rPr>
              <a:t>00    Mem(3)</a:t>
            </a:r>
          </a:p>
        </p:txBody>
      </p:sp>
      <p:sp>
        <p:nvSpPr>
          <p:cNvPr id="1596521" name="Text Box 105"/>
          <p:cNvSpPr txBox="1">
            <a:spLocks noChangeArrowheads="1"/>
          </p:cNvSpPr>
          <p:nvPr/>
        </p:nvSpPr>
        <p:spPr bwMode="auto">
          <a:xfrm>
            <a:off x="2879725" y="4639725"/>
            <a:ext cx="1479550" cy="1355725"/>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a:solidFill>
                  <a:prstClr val="black"/>
                </a:solidFill>
                <a:latin typeface="Calibri"/>
              </a:rPr>
              <a:t>01    Mem(4)</a:t>
            </a:r>
          </a:p>
          <a:p>
            <a:pPr algn="l" defTabSz="457200" eaLnBrk="1" fontAlgn="auto" hangingPunct="1">
              <a:lnSpc>
                <a:spcPct val="115000"/>
              </a:lnSpc>
              <a:spcBef>
                <a:spcPts val="0"/>
              </a:spcBef>
              <a:spcAft>
                <a:spcPts val="0"/>
              </a:spcAft>
            </a:pPr>
            <a:r>
              <a:rPr lang="en-US">
                <a:solidFill>
                  <a:prstClr val="black"/>
                </a:solidFill>
                <a:latin typeface="Calibri"/>
              </a:rPr>
              <a:t>00    Mem(1)</a:t>
            </a:r>
          </a:p>
          <a:p>
            <a:pPr algn="l" defTabSz="457200" eaLnBrk="1" fontAlgn="auto" hangingPunct="1">
              <a:lnSpc>
                <a:spcPct val="115000"/>
              </a:lnSpc>
              <a:spcBef>
                <a:spcPts val="0"/>
              </a:spcBef>
              <a:spcAft>
                <a:spcPts val="0"/>
              </a:spcAft>
            </a:pPr>
            <a:r>
              <a:rPr lang="en-US">
                <a:solidFill>
                  <a:prstClr val="black"/>
                </a:solidFill>
                <a:latin typeface="Calibri"/>
              </a:rPr>
              <a:t>00    Mem(2)</a:t>
            </a:r>
          </a:p>
          <a:p>
            <a:pPr algn="l" defTabSz="457200" eaLnBrk="1" fontAlgn="auto" hangingPunct="1">
              <a:lnSpc>
                <a:spcPct val="115000"/>
              </a:lnSpc>
              <a:spcBef>
                <a:spcPts val="0"/>
              </a:spcBef>
              <a:spcAft>
                <a:spcPts val="0"/>
              </a:spcAft>
            </a:pPr>
            <a:r>
              <a:rPr lang="en-US">
                <a:solidFill>
                  <a:prstClr val="black"/>
                </a:solidFill>
                <a:latin typeface="Calibri"/>
              </a:rPr>
              <a:t>00    Mem(3)</a:t>
            </a:r>
          </a:p>
        </p:txBody>
      </p:sp>
      <p:sp>
        <p:nvSpPr>
          <p:cNvPr id="1596522" name="Text Box 106"/>
          <p:cNvSpPr txBox="1">
            <a:spLocks noChangeArrowheads="1"/>
          </p:cNvSpPr>
          <p:nvPr/>
        </p:nvSpPr>
        <p:spPr bwMode="auto">
          <a:xfrm>
            <a:off x="4860925" y="4639725"/>
            <a:ext cx="1479550" cy="1355725"/>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a:solidFill>
                  <a:prstClr val="black"/>
                </a:solidFill>
                <a:latin typeface="Calibri"/>
              </a:rPr>
              <a:t>01    Mem(4)</a:t>
            </a:r>
          </a:p>
          <a:p>
            <a:pPr algn="l" defTabSz="457200" eaLnBrk="1" fontAlgn="auto" hangingPunct="1">
              <a:lnSpc>
                <a:spcPct val="115000"/>
              </a:lnSpc>
              <a:spcBef>
                <a:spcPts val="0"/>
              </a:spcBef>
              <a:spcAft>
                <a:spcPts val="0"/>
              </a:spcAft>
            </a:pPr>
            <a:r>
              <a:rPr lang="en-US">
                <a:solidFill>
                  <a:prstClr val="black"/>
                </a:solidFill>
                <a:latin typeface="Calibri"/>
              </a:rPr>
              <a:t>00    Mem(1)</a:t>
            </a:r>
          </a:p>
          <a:p>
            <a:pPr algn="l" defTabSz="457200" eaLnBrk="1" fontAlgn="auto" hangingPunct="1">
              <a:lnSpc>
                <a:spcPct val="115000"/>
              </a:lnSpc>
              <a:spcBef>
                <a:spcPts val="0"/>
              </a:spcBef>
              <a:spcAft>
                <a:spcPts val="0"/>
              </a:spcAft>
            </a:pPr>
            <a:r>
              <a:rPr lang="en-US">
                <a:solidFill>
                  <a:prstClr val="black"/>
                </a:solidFill>
                <a:latin typeface="Calibri"/>
              </a:rPr>
              <a:t>00    Mem(2)</a:t>
            </a:r>
          </a:p>
          <a:p>
            <a:pPr algn="l" defTabSz="457200" eaLnBrk="1" fontAlgn="auto" hangingPunct="1">
              <a:lnSpc>
                <a:spcPct val="115000"/>
              </a:lnSpc>
              <a:spcBef>
                <a:spcPts val="0"/>
              </a:spcBef>
              <a:spcAft>
                <a:spcPts val="0"/>
              </a:spcAft>
            </a:pPr>
            <a:r>
              <a:rPr lang="en-US">
                <a:solidFill>
                  <a:prstClr val="black"/>
                </a:solidFill>
                <a:latin typeface="Calibri"/>
              </a:rPr>
              <a:t>00    Mem(3)</a:t>
            </a:r>
          </a:p>
        </p:txBody>
      </p:sp>
      <p:sp>
        <p:nvSpPr>
          <p:cNvPr id="1596523" name="Text Box 107"/>
          <p:cNvSpPr txBox="1">
            <a:spLocks noChangeArrowheads="1"/>
          </p:cNvSpPr>
          <p:nvPr/>
        </p:nvSpPr>
        <p:spPr bwMode="auto">
          <a:xfrm>
            <a:off x="6918325" y="4639725"/>
            <a:ext cx="1479550" cy="1355725"/>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a:solidFill>
                  <a:prstClr val="black"/>
                </a:solidFill>
                <a:latin typeface="Calibri"/>
              </a:rPr>
              <a:t>01    Mem(4)</a:t>
            </a:r>
          </a:p>
          <a:p>
            <a:pPr algn="l" defTabSz="457200" eaLnBrk="1" fontAlgn="auto" hangingPunct="1">
              <a:lnSpc>
                <a:spcPct val="115000"/>
              </a:lnSpc>
              <a:spcBef>
                <a:spcPts val="0"/>
              </a:spcBef>
              <a:spcAft>
                <a:spcPts val="0"/>
              </a:spcAft>
            </a:pPr>
            <a:r>
              <a:rPr lang="en-US">
                <a:solidFill>
                  <a:prstClr val="black"/>
                </a:solidFill>
                <a:latin typeface="Calibri"/>
              </a:rPr>
              <a:t>00    Mem(1)</a:t>
            </a:r>
          </a:p>
          <a:p>
            <a:pPr algn="l" defTabSz="457200" eaLnBrk="1" fontAlgn="auto" hangingPunct="1">
              <a:lnSpc>
                <a:spcPct val="115000"/>
              </a:lnSpc>
              <a:spcBef>
                <a:spcPts val="0"/>
              </a:spcBef>
              <a:spcAft>
                <a:spcPts val="0"/>
              </a:spcAft>
            </a:pPr>
            <a:r>
              <a:rPr lang="en-US">
                <a:solidFill>
                  <a:prstClr val="black"/>
                </a:solidFill>
                <a:latin typeface="Calibri"/>
              </a:rPr>
              <a:t>00    Mem(2)</a:t>
            </a:r>
          </a:p>
          <a:p>
            <a:pPr algn="l" defTabSz="457200" eaLnBrk="1" fontAlgn="auto" hangingPunct="1">
              <a:lnSpc>
                <a:spcPct val="115000"/>
              </a:lnSpc>
              <a:spcBef>
                <a:spcPts val="0"/>
              </a:spcBef>
              <a:spcAft>
                <a:spcPts val="0"/>
              </a:spcAft>
            </a:pPr>
            <a:r>
              <a:rPr lang="en-US">
                <a:solidFill>
                  <a:prstClr val="black"/>
                </a:solidFill>
                <a:latin typeface="Calibri"/>
              </a:rPr>
              <a:t>00    Mem(3)</a:t>
            </a:r>
          </a:p>
        </p:txBody>
      </p:sp>
      <p:grpSp>
        <p:nvGrpSpPr>
          <p:cNvPr id="18" name="Group 108"/>
          <p:cNvGrpSpPr>
            <a:grpSpLocks/>
          </p:cNvGrpSpPr>
          <p:nvPr/>
        </p:nvGrpSpPr>
        <p:grpSpPr bwMode="auto">
          <a:xfrm>
            <a:off x="441325" y="4487337"/>
            <a:ext cx="1835150" cy="500064"/>
            <a:chOff x="278" y="2567"/>
            <a:chExt cx="1156"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596527"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01</a:t>
              </a:r>
            </a:p>
          </p:txBody>
        </p:sp>
        <p:sp>
          <p:nvSpPr>
            <p:cNvPr id="1596528"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4</a:t>
              </a:r>
            </a:p>
          </p:txBody>
        </p:sp>
      </p:grpSp>
      <p:grpSp>
        <p:nvGrpSpPr>
          <p:cNvPr id="19" name="Group 113"/>
          <p:cNvGrpSpPr>
            <a:grpSpLocks/>
          </p:cNvGrpSpPr>
          <p:nvPr/>
        </p:nvGrpSpPr>
        <p:grpSpPr bwMode="auto">
          <a:xfrm>
            <a:off x="6477000" y="5684300"/>
            <a:ext cx="2266950" cy="442913"/>
            <a:chOff x="4118" y="3095"/>
            <a:chExt cx="1428" cy="279"/>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596532"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11</a:t>
              </a:r>
            </a:p>
          </p:txBody>
        </p:sp>
        <p:sp>
          <p:nvSpPr>
            <p:cNvPr id="1596533"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15</a:t>
              </a:r>
            </a:p>
          </p:txBody>
        </p:sp>
      </p:grpSp>
      <p:sp>
        <p:nvSpPr>
          <p:cNvPr id="1596535" name="Text Box 119"/>
          <p:cNvSpPr txBox="1">
            <a:spLocks noChangeArrowheads="1"/>
          </p:cNvSpPr>
          <p:nvPr/>
        </p:nvSpPr>
        <p:spPr bwMode="auto">
          <a:xfrm>
            <a:off x="2794002" y="3104611"/>
            <a:ext cx="1479550" cy="407987"/>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Mem(1)</a:t>
            </a:r>
          </a:p>
        </p:txBody>
      </p:sp>
      <p:sp>
        <p:nvSpPr>
          <p:cNvPr id="1596536" name="Text Box 120"/>
          <p:cNvSpPr txBox="1">
            <a:spLocks noChangeArrowheads="1"/>
          </p:cNvSpPr>
          <p:nvPr/>
        </p:nvSpPr>
        <p:spPr bwMode="auto">
          <a:xfrm>
            <a:off x="4860925" y="3424758"/>
            <a:ext cx="1479550" cy="407988"/>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Mem(2)</a:t>
            </a:r>
          </a:p>
        </p:txBody>
      </p:sp>
      <p:sp>
        <p:nvSpPr>
          <p:cNvPr id="1596537" name="Text Box 121"/>
          <p:cNvSpPr txBox="1">
            <a:spLocks noChangeArrowheads="1"/>
          </p:cNvSpPr>
          <p:nvPr/>
        </p:nvSpPr>
        <p:spPr bwMode="auto">
          <a:xfrm>
            <a:off x="6918325" y="3731145"/>
            <a:ext cx="1479550" cy="407987"/>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Mem(3)</a:t>
            </a:r>
          </a:p>
        </p:txBody>
      </p:sp>
      <p:sp>
        <p:nvSpPr>
          <p:cNvPr id="1596538" name="Text Box 122"/>
          <p:cNvSpPr txBox="1">
            <a:spLocks noChangeArrowheads="1"/>
          </p:cNvSpPr>
          <p:nvPr/>
        </p:nvSpPr>
        <p:spPr bwMode="auto">
          <a:xfrm>
            <a:off x="330200" y="1909225"/>
            <a:ext cx="3429000" cy="58477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dirty="0" smtClean="0">
                <a:latin typeface="Helvetica (Body)"/>
              </a:rPr>
              <a:t>Start with an empty cache - all </a:t>
            </a:r>
            <a:r>
              <a:rPr lang="en-US" sz="1600" dirty="0" smtClean="0">
                <a:latin typeface="Helvetica (Body)"/>
              </a:rPr>
              <a:t>blocks </a:t>
            </a:r>
            <a:r>
              <a:rPr lang="en-US" sz="1600" dirty="0" smtClean="0">
                <a:latin typeface="Helvetica (Body)"/>
              </a:rPr>
              <a:t>initially marked as not valid</a:t>
            </a:r>
          </a:p>
        </p:txBody>
      </p:sp>
      <p:sp>
        <p:nvSpPr>
          <p:cNvPr id="126" name="TextBox 125"/>
          <p:cNvSpPr txBox="1"/>
          <p:nvPr/>
        </p:nvSpPr>
        <p:spPr>
          <a:xfrm>
            <a:off x="3644900" y="2049846"/>
            <a:ext cx="4455388" cy="369332"/>
          </a:xfrm>
          <a:prstGeom prst="rect">
            <a:avLst/>
          </a:prstGeom>
          <a:noFill/>
        </p:spPr>
        <p:txBody>
          <a:bodyPr wrap="square" rtlCol="0">
            <a:spAutoFit/>
          </a:bodyPr>
          <a:lstStyle/>
          <a:p>
            <a:pPr algn="l" defTabSz="457200" eaLnBrk="1" fontAlgn="auto" hangingPunct="1">
              <a:spcBef>
                <a:spcPts val="0"/>
              </a:spcBef>
              <a:spcAft>
                <a:spcPts val="0"/>
              </a:spcAft>
            </a:pPr>
            <a:r>
              <a:rPr lang="en-US" dirty="0" smtClean="0">
                <a:solidFill>
                  <a:prstClr val="black"/>
                </a:solidFill>
                <a:latin typeface="Calibri"/>
              </a:rPr>
              <a:t>0000 0001 0010 0011 0100 0011 0100 1111</a:t>
            </a:r>
            <a:endParaRPr lang="en-US" dirty="0">
              <a:solidFill>
                <a:prstClr val="black"/>
              </a:solidFill>
              <a:latin typeface="Calibri"/>
            </a:endParaRPr>
          </a:p>
        </p:txBody>
      </p:sp>
      <p:sp>
        <p:nvSpPr>
          <p:cNvPr id="127" name="TextBox 126"/>
          <p:cNvSpPr txBox="1"/>
          <p:nvPr/>
        </p:nvSpPr>
        <p:spPr>
          <a:xfrm>
            <a:off x="746437" y="4095794"/>
            <a:ext cx="649374" cy="369332"/>
          </a:xfrm>
          <a:prstGeom prst="rect">
            <a:avLst/>
          </a:prstGeom>
          <a:noFill/>
        </p:spPr>
        <p:txBody>
          <a:bodyPr wrap="none" rtlCol="0">
            <a:spAutoFit/>
          </a:bodyPr>
          <a:lstStyle/>
          <a:p>
            <a:pPr algn="l" defTabSz="457200" eaLnBrk="1" fontAlgn="auto" hangingPunct="1">
              <a:spcBef>
                <a:spcPts val="0"/>
              </a:spcBef>
              <a:spcAft>
                <a:spcPts val="0"/>
              </a:spcAft>
            </a:pPr>
            <a:r>
              <a:rPr lang="en-US" dirty="0" smtClean="0">
                <a:solidFill>
                  <a:prstClr val="black"/>
                </a:solidFill>
                <a:latin typeface="Calibri"/>
              </a:rPr>
              <a:t>Time</a:t>
            </a:r>
            <a:endParaRPr lang="en-US" dirty="0">
              <a:solidFill>
                <a:prstClr val="black"/>
              </a:solidFill>
              <a:latin typeface="Calibri"/>
            </a:endParaRPr>
          </a:p>
        </p:txBody>
      </p:sp>
      <p:cxnSp>
        <p:nvCxnSpPr>
          <p:cNvPr id="128" name="Straight Arrow Connector 127"/>
          <p:cNvCxnSpPr>
            <a:stCxn id="127" idx="3"/>
          </p:cNvCxnSpPr>
          <p:nvPr/>
        </p:nvCxnSpPr>
        <p:spPr>
          <a:xfrm flipV="1">
            <a:off x="1395811" y="4279900"/>
            <a:ext cx="2439589" cy="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574422" y="5951754"/>
            <a:ext cx="649374" cy="369332"/>
          </a:xfrm>
          <a:prstGeom prst="rect">
            <a:avLst/>
          </a:prstGeom>
          <a:noFill/>
        </p:spPr>
        <p:txBody>
          <a:bodyPr wrap="none" rtlCol="0">
            <a:spAutoFit/>
          </a:bodyPr>
          <a:lstStyle/>
          <a:p>
            <a:pPr algn="l" defTabSz="457200" eaLnBrk="1" fontAlgn="auto" hangingPunct="1">
              <a:spcBef>
                <a:spcPts val="0"/>
              </a:spcBef>
              <a:spcAft>
                <a:spcPts val="0"/>
              </a:spcAft>
            </a:pPr>
            <a:r>
              <a:rPr lang="en-US" dirty="0" smtClean="0">
                <a:solidFill>
                  <a:prstClr val="black"/>
                </a:solidFill>
                <a:latin typeface="Calibri"/>
              </a:rPr>
              <a:t>Time</a:t>
            </a:r>
            <a:endParaRPr lang="en-US" dirty="0">
              <a:solidFill>
                <a:prstClr val="black"/>
              </a:solidFill>
              <a:latin typeface="Calibri"/>
            </a:endParaRPr>
          </a:p>
        </p:txBody>
      </p:sp>
      <p:cxnSp>
        <p:nvCxnSpPr>
          <p:cNvPr id="130" name="Straight Arrow Connector 129"/>
          <p:cNvCxnSpPr>
            <a:stCxn id="129" idx="3"/>
          </p:cNvCxnSpPr>
          <p:nvPr/>
        </p:nvCxnSpPr>
        <p:spPr>
          <a:xfrm flipV="1">
            <a:off x="1223796" y="6134100"/>
            <a:ext cx="2738604" cy="2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Rectangle 110"/>
          <p:cNvSpPr>
            <a:spLocks noChangeArrowheads="1"/>
          </p:cNvSpPr>
          <p:nvPr/>
        </p:nvSpPr>
        <p:spPr bwMode="auto">
          <a:xfrm>
            <a:off x="762000" y="6197592"/>
            <a:ext cx="8153400" cy="355600"/>
          </a:xfrm>
          <a:prstGeom prst="rect">
            <a:avLst/>
          </a:prstGeom>
          <a:noFill/>
          <a:ln w="12700">
            <a:noFill/>
            <a:miter lim="800000"/>
            <a:headEnd/>
            <a:tailEnd/>
          </a:ln>
          <a:effectLst/>
        </p:spPr>
        <p:txBody>
          <a:bodyPr lIns="63500" tIns="25400" rIns="63500" bIns="25400">
            <a:spAutoFit/>
          </a:bodyPr>
          <a:lstStyle/>
          <a:p>
            <a:pPr marL="741363" lvl="1" indent="-246063" algn="l" defTabSz="457200" eaLnBrk="1" fontAlgn="auto" hangingPunct="1">
              <a:spcBef>
                <a:spcPct val="30000"/>
              </a:spcBef>
              <a:spcAft>
                <a:spcPts val="0"/>
              </a:spcAft>
              <a:buSzPct val="75000"/>
              <a:buFont typeface="Arial"/>
              <a:buChar char="•"/>
            </a:pPr>
            <a:r>
              <a:rPr lang="en-US" sz="2000" dirty="0">
                <a:solidFill>
                  <a:prstClr val="black"/>
                </a:solidFill>
                <a:latin typeface="Calibri"/>
              </a:rPr>
              <a:t>8 requests, </a:t>
            </a:r>
            <a:r>
              <a:rPr lang="en-US" sz="2000" dirty="0" smtClean="0">
                <a:solidFill>
                  <a:prstClr val="black"/>
                </a:solidFill>
                <a:latin typeface="Calibri"/>
              </a:rPr>
              <a:t>6 </a:t>
            </a:r>
            <a:r>
              <a:rPr lang="en-US" sz="2000" dirty="0">
                <a:solidFill>
                  <a:prstClr val="black"/>
                </a:solidFill>
                <a:latin typeface="Calibri"/>
              </a:rPr>
              <a:t>misses</a:t>
            </a:r>
          </a:p>
        </p:txBody>
      </p:sp>
      <p:sp>
        <p:nvSpPr>
          <p:cNvPr id="131"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27</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965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96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65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965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965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965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965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965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965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5965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5965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65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5965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965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5965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965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5965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965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5965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27" grpId="0"/>
      <p:bldP spid="129" grpId="0"/>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normAutofit fontScale="90000"/>
          </a:bodyPr>
          <a:lstStyle/>
          <a:p>
            <a:r>
              <a:rPr lang="en-US"/>
              <a:t>Taking Advantage of Spatial Locality </a:t>
            </a:r>
          </a:p>
        </p:txBody>
      </p:sp>
      <p:grpSp>
        <p:nvGrpSpPr>
          <p:cNvPr id="2" name="Group 3"/>
          <p:cNvGrpSpPr>
            <a:grpSpLocks/>
          </p:cNvGrpSpPr>
          <p:nvPr/>
        </p:nvGrpSpPr>
        <p:grpSpPr bwMode="auto">
          <a:xfrm>
            <a:off x="533400" y="2235192"/>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3" name="Group 13"/>
          <p:cNvGrpSpPr>
            <a:grpSpLocks/>
          </p:cNvGrpSpPr>
          <p:nvPr/>
        </p:nvGrpSpPr>
        <p:grpSpPr bwMode="auto">
          <a:xfrm>
            <a:off x="3429000" y="2249480"/>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21"/>
          <p:cNvGrpSpPr>
            <a:grpSpLocks/>
          </p:cNvGrpSpPr>
          <p:nvPr/>
        </p:nvGrpSpPr>
        <p:grpSpPr bwMode="auto">
          <a:xfrm>
            <a:off x="6248400" y="2274880"/>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5" name="Group 29"/>
          <p:cNvGrpSpPr>
            <a:grpSpLocks/>
          </p:cNvGrpSpPr>
          <p:nvPr/>
        </p:nvGrpSpPr>
        <p:grpSpPr bwMode="auto">
          <a:xfrm>
            <a:off x="533400" y="3606792"/>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37"/>
          <p:cNvGrpSpPr>
            <a:grpSpLocks/>
          </p:cNvGrpSpPr>
          <p:nvPr/>
        </p:nvGrpSpPr>
        <p:grpSpPr bwMode="auto">
          <a:xfrm>
            <a:off x="3429000" y="3606792"/>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45"/>
          <p:cNvGrpSpPr>
            <a:grpSpLocks/>
          </p:cNvGrpSpPr>
          <p:nvPr/>
        </p:nvGrpSpPr>
        <p:grpSpPr bwMode="auto">
          <a:xfrm>
            <a:off x="6248400" y="3606792"/>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8" name="Group 53"/>
          <p:cNvGrpSpPr>
            <a:grpSpLocks/>
          </p:cNvGrpSpPr>
          <p:nvPr/>
        </p:nvGrpSpPr>
        <p:grpSpPr bwMode="auto">
          <a:xfrm>
            <a:off x="1905000" y="4978392"/>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9" name="Group 61"/>
          <p:cNvGrpSpPr>
            <a:grpSpLocks/>
          </p:cNvGrpSpPr>
          <p:nvPr/>
        </p:nvGrpSpPr>
        <p:grpSpPr bwMode="auto">
          <a:xfrm>
            <a:off x="4953000" y="4978392"/>
            <a:ext cx="2514600" cy="990600"/>
            <a:chOff x="3120" y="2976"/>
            <a:chExt cx="1584" cy="624"/>
          </a:xfrm>
        </p:grpSpPr>
        <p:sp>
          <p:nvSpPr>
            <p:cNvPr id="1616958"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6965" name="Text Box 69"/>
          <p:cNvSpPr txBox="1">
            <a:spLocks noChangeArrowheads="1"/>
          </p:cNvSpPr>
          <p:nvPr/>
        </p:nvSpPr>
        <p:spPr bwMode="auto">
          <a:xfrm>
            <a:off x="618065" y="2596614"/>
            <a:ext cx="25209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sp>
        <p:nvSpPr>
          <p:cNvPr id="1616966" name="Text Box 70"/>
          <p:cNvSpPr txBox="1">
            <a:spLocks noChangeArrowheads="1"/>
          </p:cNvSpPr>
          <p:nvPr/>
        </p:nvSpPr>
        <p:spPr bwMode="auto">
          <a:xfrm>
            <a:off x="1752600" y="2235192"/>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616967" name="Text Box 71"/>
          <p:cNvSpPr txBox="1">
            <a:spLocks noChangeArrowheads="1"/>
          </p:cNvSpPr>
          <p:nvPr/>
        </p:nvSpPr>
        <p:spPr bwMode="auto">
          <a:xfrm>
            <a:off x="3530598" y="25823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sp>
        <p:nvSpPr>
          <p:cNvPr id="1616968" name="Text Box 72"/>
          <p:cNvSpPr txBox="1">
            <a:spLocks noChangeArrowheads="1"/>
          </p:cNvSpPr>
          <p:nvPr/>
        </p:nvSpPr>
        <p:spPr bwMode="auto">
          <a:xfrm>
            <a:off x="4724400" y="2235192"/>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616969" name="Text Box 73"/>
          <p:cNvSpPr txBox="1">
            <a:spLocks noChangeArrowheads="1"/>
          </p:cNvSpPr>
          <p:nvPr/>
        </p:nvSpPr>
        <p:spPr bwMode="auto">
          <a:xfrm>
            <a:off x="6333065" y="28871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70" name="Text Box 74"/>
          <p:cNvSpPr txBox="1">
            <a:spLocks noChangeArrowheads="1"/>
          </p:cNvSpPr>
          <p:nvPr/>
        </p:nvSpPr>
        <p:spPr bwMode="auto">
          <a:xfrm>
            <a:off x="6316132" y="25823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sp>
        <p:nvSpPr>
          <p:cNvPr id="1616971" name="Text Box 75"/>
          <p:cNvSpPr txBox="1">
            <a:spLocks noChangeArrowheads="1"/>
          </p:cNvSpPr>
          <p:nvPr/>
        </p:nvSpPr>
        <p:spPr bwMode="auto">
          <a:xfrm>
            <a:off x="7543800" y="2235192"/>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616972" name="Text Box 76"/>
          <p:cNvSpPr txBox="1">
            <a:spLocks noChangeArrowheads="1"/>
          </p:cNvSpPr>
          <p:nvPr/>
        </p:nvSpPr>
        <p:spPr bwMode="auto">
          <a:xfrm>
            <a:off x="1828800" y="3606792"/>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616973" name="Text Box 77"/>
          <p:cNvSpPr txBox="1">
            <a:spLocks noChangeArrowheads="1"/>
          </p:cNvSpPr>
          <p:nvPr/>
        </p:nvSpPr>
        <p:spPr bwMode="auto">
          <a:xfrm>
            <a:off x="618065" y="42587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74" name="Text Box 78"/>
          <p:cNvSpPr txBox="1">
            <a:spLocks noChangeArrowheads="1"/>
          </p:cNvSpPr>
          <p:nvPr/>
        </p:nvSpPr>
        <p:spPr bwMode="auto">
          <a:xfrm>
            <a:off x="618065" y="39369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sp>
        <p:nvSpPr>
          <p:cNvPr id="1616975" name="Text Box 79"/>
          <p:cNvSpPr txBox="1">
            <a:spLocks noChangeArrowheads="1"/>
          </p:cNvSpPr>
          <p:nvPr/>
        </p:nvSpPr>
        <p:spPr bwMode="auto">
          <a:xfrm>
            <a:off x="4800600" y="3606792"/>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616977" name="Text Box 81"/>
          <p:cNvSpPr txBox="1">
            <a:spLocks noChangeArrowheads="1"/>
          </p:cNvSpPr>
          <p:nvPr/>
        </p:nvSpPr>
        <p:spPr bwMode="auto">
          <a:xfrm>
            <a:off x="3530598" y="42417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78" name="Text Box 82"/>
          <p:cNvSpPr txBox="1">
            <a:spLocks noChangeArrowheads="1"/>
          </p:cNvSpPr>
          <p:nvPr/>
        </p:nvSpPr>
        <p:spPr bwMode="auto">
          <a:xfrm>
            <a:off x="3530598" y="39369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grpSp>
        <p:nvGrpSpPr>
          <p:cNvPr id="10" name="Group 83"/>
          <p:cNvGrpSpPr>
            <a:grpSpLocks/>
          </p:cNvGrpSpPr>
          <p:nvPr/>
        </p:nvGrpSpPr>
        <p:grpSpPr bwMode="auto">
          <a:xfrm>
            <a:off x="3081341" y="3759192"/>
            <a:ext cx="3130556" cy="533400"/>
            <a:chOff x="1941" y="2208"/>
            <a:chExt cx="1972"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6982" name="Text Box 86"/>
            <p:cNvSpPr txBox="1">
              <a:spLocks noChangeArrowheads="1"/>
            </p:cNvSpPr>
            <p:nvPr/>
          </p:nvSpPr>
          <p:spPr bwMode="auto">
            <a:xfrm>
              <a:off x="1941" y="2208"/>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01</a:t>
              </a:r>
            </a:p>
          </p:txBody>
        </p:sp>
        <p:sp>
          <p:nvSpPr>
            <p:cNvPr id="1616983" name="Text Box 87"/>
            <p:cNvSpPr txBox="1">
              <a:spLocks noChangeArrowheads="1"/>
            </p:cNvSpPr>
            <p:nvPr/>
          </p:nvSpPr>
          <p:spPr bwMode="auto">
            <a:xfrm>
              <a:off x="2971" y="2256"/>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6985" name="Text Box 89"/>
            <p:cNvSpPr txBox="1">
              <a:spLocks noChangeArrowheads="1"/>
            </p:cNvSpPr>
            <p:nvPr/>
          </p:nvSpPr>
          <p:spPr bwMode="auto">
            <a:xfrm>
              <a:off x="3717" y="2256"/>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4</a:t>
              </a:r>
            </a:p>
          </p:txBody>
        </p:sp>
      </p:grpSp>
      <p:sp>
        <p:nvSpPr>
          <p:cNvPr id="1616986" name="Text Box 90"/>
          <p:cNvSpPr txBox="1">
            <a:spLocks noChangeArrowheads="1"/>
          </p:cNvSpPr>
          <p:nvPr/>
        </p:nvSpPr>
        <p:spPr bwMode="auto">
          <a:xfrm>
            <a:off x="7467600" y="3606792"/>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616988" name="Text Box 92"/>
          <p:cNvSpPr txBox="1">
            <a:spLocks noChangeArrowheads="1"/>
          </p:cNvSpPr>
          <p:nvPr/>
        </p:nvSpPr>
        <p:spPr bwMode="auto">
          <a:xfrm>
            <a:off x="6333065" y="42417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89" name="Text Box 93"/>
          <p:cNvSpPr txBox="1">
            <a:spLocks noChangeArrowheads="1"/>
          </p:cNvSpPr>
          <p:nvPr/>
        </p:nvSpPr>
        <p:spPr bwMode="auto">
          <a:xfrm>
            <a:off x="6333065" y="39369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01    Mem(5)    Mem(4)</a:t>
            </a:r>
          </a:p>
        </p:txBody>
      </p:sp>
      <p:sp>
        <p:nvSpPr>
          <p:cNvPr id="1616990" name="Text Box 94"/>
          <p:cNvSpPr txBox="1">
            <a:spLocks noChangeArrowheads="1"/>
          </p:cNvSpPr>
          <p:nvPr/>
        </p:nvSpPr>
        <p:spPr bwMode="auto">
          <a:xfrm>
            <a:off x="3124200" y="4978392"/>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616992" name="Text Box 96"/>
          <p:cNvSpPr txBox="1">
            <a:spLocks noChangeArrowheads="1"/>
          </p:cNvSpPr>
          <p:nvPr/>
        </p:nvSpPr>
        <p:spPr bwMode="auto">
          <a:xfrm>
            <a:off x="1989665" y="56303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93" name="Text Box 97"/>
          <p:cNvSpPr txBox="1">
            <a:spLocks noChangeArrowheads="1"/>
          </p:cNvSpPr>
          <p:nvPr/>
        </p:nvSpPr>
        <p:spPr bwMode="auto">
          <a:xfrm>
            <a:off x="1989665" y="53085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01    Mem(5)    Mem(4)</a:t>
            </a:r>
          </a:p>
        </p:txBody>
      </p:sp>
      <p:sp>
        <p:nvSpPr>
          <p:cNvPr id="1616995" name="Text Box 99"/>
          <p:cNvSpPr txBox="1">
            <a:spLocks noChangeArrowheads="1"/>
          </p:cNvSpPr>
          <p:nvPr/>
        </p:nvSpPr>
        <p:spPr bwMode="auto">
          <a:xfrm>
            <a:off x="5054598" y="5596460"/>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96" name="Text Box 100"/>
          <p:cNvSpPr txBox="1">
            <a:spLocks noChangeArrowheads="1"/>
          </p:cNvSpPr>
          <p:nvPr/>
        </p:nvSpPr>
        <p:spPr bwMode="auto">
          <a:xfrm>
            <a:off x="5054598" y="5291660"/>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01    Mem(5)    Mem(4)</a:t>
            </a:r>
          </a:p>
        </p:txBody>
      </p:sp>
      <p:sp>
        <p:nvSpPr>
          <p:cNvPr id="1616997" name="Text Box 101"/>
          <p:cNvSpPr txBox="1">
            <a:spLocks noChangeArrowheads="1"/>
          </p:cNvSpPr>
          <p:nvPr/>
        </p:nvSpPr>
        <p:spPr bwMode="auto">
          <a:xfrm>
            <a:off x="6477000" y="4978392"/>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grpSp>
        <p:nvGrpSpPr>
          <p:cNvPr id="11" name="Group 102"/>
          <p:cNvGrpSpPr>
            <a:grpSpLocks/>
          </p:cNvGrpSpPr>
          <p:nvPr/>
        </p:nvGrpSpPr>
        <p:grpSpPr bwMode="auto">
          <a:xfrm>
            <a:off x="4605340" y="5453079"/>
            <a:ext cx="3071815" cy="781055"/>
            <a:chOff x="1941" y="2219"/>
            <a:chExt cx="1935" cy="492"/>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7001" name="Text Box 105"/>
            <p:cNvSpPr txBox="1">
              <a:spLocks noChangeArrowheads="1"/>
            </p:cNvSpPr>
            <p:nvPr/>
          </p:nvSpPr>
          <p:spPr bwMode="auto">
            <a:xfrm>
              <a:off x="1941" y="2219"/>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11</a:t>
              </a:r>
            </a:p>
          </p:txBody>
        </p:sp>
        <p:sp>
          <p:nvSpPr>
            <p:cNvPr id="1617002" name="Text Box 106"/>
            <p:cNvSpPr txBox="1">
              <a:spLocks noChangeArrowheads="1"/>
            </p:cNvSpPr>
            <p:nvPr/>
          </p:nvSpPr>
          <p:spPr bwMode="auto">
            <a:xfrm>
              <a:off x="2949" y="2480"/>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7004" name="Text Box 108"/>
            <p:cNvSpPr txBox="1">
              <a:spLocks noChangeArrowheads="1"/>
            </p:cNvSpPr>
            <p:nvPr/>
          </p:nvSpPr>
          <p:spPr bwMode="auto">
            <a:xfrm>
              <a:off x="3600" y="2480"/>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14</a:t>
              </a:r>
            </a:p>
          </p:txBody>
        </p:sp>
      </p:grpSp>
      <p:sp>
        <p:nvSpPr>
          <p:cNvPr id="1617006" name="Rectangle 110"/>
          <p:cNvSpPr>
            <a:spLocks noChangeArrowheads="1"/>
          </p:cNvSpPr>
          <p:nvPr/>
        </p:nvSpPr>
        <p:spPr bwMode="auto">
          <a:xfrm>
            <a:off x="762000" y="6045192"/>
            <a:ext cx="8153400" cy="355600"/>
          </a:xfrm>
          <a:prstGeom prst="rect">
            <a:avLst/>
          </a:prstGeom>
          <a:noFill/>
          <a:ln w="12700">
            <a:noFill/>
            <a:miter lim="800000"/>
            <a:headEnd/>
            <a:tailEnd/>
          </a:ln>
          <a:effectLst/>
        </p:spPr>
        <p:txBody>
          <a:bodyPr lIns="63500" tIns="25400" rIns="63500" bIns="25400">
            <a:spAutoFit/>
          </a:bodyPr>
          <a:lstStyle/>
          <a:p>
            <a:pPr marL="741363" lvl="1" indent="-246063" algn="l" defTabSz="457200" eaLnBrk="1" fontAlgn="auto" hangingPunct="1">
              <a:spcBef>
                <a:spcPct val="30000"/>
              </a:spcBef>
              <a:spcAft>
                <a:spcPts val="0"/>
              </a:spcAft>
              <a:buSzPct val="75000"/>
              <a:buFont typeface="Arial"/>
              <a:buChar char="•"/>
            </a:pPr>
            <a:r>
              <a:rPr lang="en-US" sz="2000" dirty="0">
                <a:solidFill>
                  <a:prstClr val="black"/>
                </a:solidFill>
                <a:latin typeface="Calibri"/>
              </a:rPr>
              <a:t>8 requests, 4 misses</a:t>
            </a:r>
          </a:p>
        </p:txBody>
      </p:sp>
      <p:sp>
        <p:nvSpPr>
          <p:cNvPr id="107" name="Slide Number Placeholder 106"/>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28</a:t>
            </a:fld>
            <a:endParaRPr lang="en-US">
              <a:solidFill>
                <a:prstClr val="black">
                  <a:tint val="75000"/>
                </a:prstClr>
              </a:solidFill>
            </a:endParaRPr>
          </a:p>
        </p:txBody>
      </p:sp>
      <p:sp>
        <p:nvSpPr>
          <p:cNvPr id="114" name="Rectangle 91"/>
          <p:cNvSpPr txBox="1">
            <a:spLocks noChangeArrowheads="1"/>
          </p:cNvSpPr>
          <p:nvPr/>
        </p:nvSpPr>
        <p:spPr>
          <a:xfrm>
            <a:off x="0" y="1350425"/>
            <a:ext cx="9144000" cy="812800"/>
          </a:xfrm>
          <a:prstGeom prst="rect">
            <a:avLst/>
          </a:prstGeom>
          <a:noFill/>
          <a:ln/>
        </p:spPr>
        <p:txBody>
          <a:bodyPr vert="horz" lIns="91440" tIns="45720" rIns="91440" bIns="45720" rtlCol="0">
            <a:noAutofit/>
          </a:bodyPr>
          <a:lstStyle/>
          <a:p>
            <a:pPr marL="342900" indent="-342900" algn="l" defTabSz="457200" eaLnBrk="1" fontAlgn="auto" hangingPunct="1">
              <a:spcBef>
                <a:spcPct val="20000"/>
              </a:spcBef>
              <a:spcAft>
                <a:spcPts val="0"/>
              </a:spcAft>
              <a:buFont typeface="Arial"/>
              <a:buChar char="•"/>
            </a:pPr>
            <a:r>
              <a:rPr kumimoji="0" lang="en-US" sz="1600" b="0" i="0" u="none" strike="noStrike" kern="1200" cap="none" spc="0" normalizeH="0" baseline="0" noProof="0" dirty="0" smtClean="0">
                <a:ln>
                  <a:noFill/>
                </a:ln>
                <a:solidFill>
                  <a:schemeClr val="tx1"/>
                </a:solidFill>
                <a:effectLst/>
                <a:uLnTx/>
                <a:uFillTx/>
                <a:latin typeface="Helvetica (Body)"/>
                <a:ea typeface="+mn-ea"/>
                <a:cs typeface="+mn-cs"/>
              </a:rPr>
              <a:t>Each cache block holds 2 words; so</a:t>
            </a:r>
            <a:r>
              <a:rPr lang="en-US" sz="1600" dirty="0" smtClean="0">
                <a:latin typeface="Helvetica (Body)"/>
              </a:rPr>
              <a:t> Tag 2bits; Index 1bit; Offset 1bit (for 1 of 2 words in block)</a:t>
            </a:r>
            <a:endParaRPr kumimoji="0" lang="en-US" sz="1600" b="0" i="0" u="none" strike="noStrike" kern="1200" cap="none" spc="0" normalizeH="0" baseline="0" noProof="0" dirty="0" smtClean="0">
              <a:ln>
                <a:noFill/>
              </a:ln>
              <a:solidFill>
                <a:schemeClr val="tx1"/>
              </a:solidFill>
              <a:effectLst/>
              <a:uLnTx/>
              <a:uFillTx/>
              <a:latin typeface="Helvetica (Body)"/>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1"/>
                </a:solidFill>
                <a:effectLst/>
                <a:uLnTx/>
                <a:uFillTx/>
                <a:latin typeface="Helvetica (Body)"/>
                <a:ea typeface="+mn-ea"/>
                <a:cs typeface="+mn-cs"/>
              </a:rPr>
              <a:t>                                         </a:t>
            </a:r>
            <a:r>
              <a:rPr kumimoji="0" lang="en-US" b="0" i="0" u="none" strike="noStrike" kern="1200" cap="none" spc="0" normalizeH="0" baseline="0" noProof="0" dirty="0" smtClean="0">
                <a:ln>
                  <a:noFill/>
                </a:ln>
                <a:solidFill>
                  <a:schemeClr val="tx1"/>
                </a:solidFill>
                <a:effectLst/>
                <a:uLnTx/>
                <a:uFillTx/>
                <a:latin typeface="Helvetica (Body)"/>
                <a:ea typeface="+mn-ea"/>
                <a:cs typeface="+mn-cs"/>
              </a:rPr>
              <a:t>0     1      2       3       4     3     4     15</a:t>
            </a:r>
            <a:endParaRPr kumimoji="0" lang="en-US" sz="1400" b="0" i="0" u="none" strike="noStrike" kern="1200" cap="none" spc="0" normalizeH="0" baseline="0" noProof="0" dirty="0" smtClean="0">
              <a:ln>
                <a:noFill/>
              </a:ln>
              <a:solidFill>
                <a:schemeClr val="tx1"/>
              </a:solidFill>
              <a:effectLst/>
              <a:uLnTx/>
              <a:uFillTx/>
              <a:latin typeface="Helvetica (Body)"/>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Monotype Sorts" pitchFamily="2" charset="2"/>
              <a:buNone/>
              <a:tabLst/>
              <a:defRPr/>
            </a:pPr>
            <a:endParaRPr kumimoji="0" lang="en-US" sz="1400" b="0" i="0" u="none" strike="noStrike" kern="1200" cap="none" spc="0" normalizeH="0" baseline="0" noProof="0" dirty="0">
              <a:ln>
                <a:noFill/>
              </a:ln>
              <a:solidFill>
                <a:schemeClr val="tx1"/>
              </a:solidFill>
              <a:effectLst/>
              <a:uLnTx/>
              <a:uFillTx/>
              <a:latin typeface="Helvetica (Body)"/>
              <a:ea typeface="+mn-ea"/>
              <a:cs typeface="+mn-cs"/>
            </a:endParaRPr>
          </a:p>
        </p:txBody>
      </p:sp>
      <p:sp>
        <p:nvSpPr>
          <p:cNvPr id="115" name="Text Box 122"/>
          <p:cNvSpPr txBox="1">
            <a:spLocks noChangeArrowheads="1"/>
          </p:cNvSpPr>
          <p:nvPr/>
        </p:nvSpPr>
        <p:spPr bwMode="auto">
          <a:xfrm>
            <a:off x="190500" y="1794925"/>
            <a:ext cx="3429000" cy="58477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dirty="0" smtClean="0">
                <a:latin typeface="Helvetica (Body)"/>
              </a:rPr>
              <a:t>Start with an empty cache - all blocks </a:t>
            </a:r>
            <a:r>
              <a:rPr lang="en-US" sz="1600" dirty="0" smtClean="0">
                <a:latin typeface="Helvetica (Body)"/>
              </a:rPr>
              <a:t>initially </a:t>
            </a:r>
            <a:r>
              <a:rPr lang="en-US" sz="1600" dirty="0" smtClean="0">
                <a:latin typeface="Helvetica (Body)"/>
              </a:rPr>
              <a:t>marked as not valid</a:t>
            </a:r>
          </a:p>
        </p:txBody>
      </p:sp>
      <p:sp>
        <p:nvSpPr>
          <p:cNvPr id="116" name="TextBox 115"/>
          <p:cNvSpPr txBox="1"/>
          <p:nvPr/>
        </p:nvSpPr>
        <p:spPr>
          <a:xfrm>
            <a:off x="3644900" y="2049846"/>
            <a:ext cx="4455388" cy="369332"/>
          </a:xfrm>
          <a:prstGeom prst="rect">
            <a:avLst/>
          </a:prstGeom>
          <a:noFill/>
        </p:spPr>
        <p:txBody>
          <a:bodyPr wrap="square" rtlCol="0">
            <a:spAutoFit/>
          </a:bodyPr>
          <a:lstStyle/>
          <a:p>
            <a:pPr algn="l" defTabSz="457200" eaLnBrk="1" fontAlgn="auto" hangingPunct="1">
              <a:spcBef>
                <a:spcPts val="0"/>
              </a:spcBef>
              <a:spcAft>
                <a:spcPts val="0"/>
              </a:spcAft>
            </a:pPr>
            <a:r>
              <a:rPr lang="en-US" dirty="0" smtClean="0">
                <a:solidFill>
                  <a:prstClr val="black"/>
                </a:solidFill>
                <a:latin typeface="Calibri"/>
              </a:rPr>
              <a:t>0000 0001 0010 0011 0100 0011 0100 1111</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685800" y="1435634"/>
            <a:ext cx="7848600" cy="5142840"/>
          </a:xfrm>
        </p:spPr>
        <p:txBody>
          <a:bodyPr>
            <a:normAutofit/>
          </a:bodyPr>
          <a:lstStyle/>
          <a:p>
            <a:r>
              <a:rPr lang="en-US" dirty="0" smtClean="0">
                <a:ea typeface="ＭＳ Ｐゴシック" pitchFamily="34" charset="-128"/>
              </a:rPr>
              <a:t>Processor</a:t>
            </a:r>
          </a:p>
          <a:p>
            <a:pPr lvl="1"/>
            <a:r>
              <a:rPr lang="en-US" dirty="0" smtClean="0">
                <a:ea typeface="ＭＳ Ｐゴシック" pitchFamily="34" charset="-128"/>
              </a:rPr>
              <a:t>holds data in register file (~100 Bytes)</a:t>
            </a:r>
          </a:p>
          <a:p>
            <a:pPr lvl="1"/>
            <a:r>
              <a:rPr lang="en-US" dirty="0" smtClean="0">
                <a:ea typeface="ＭＳ Ｐゴシック" pitchFamily="34" charset="-128"/>
              </a:rPr>
              <a:t>Registers accessed on sub-nanosecond timescale</a:t>
            </a:r>
          </a:p>
          <a:p>
            <a:r>
              <a:rPr lang="en-US" dirty="0" smtClean="0">
                <a:ea typeface="ＭＳ Ｐゴシック" pitchFamily="34" charset="-128"/>
              </a:rPr>
              <a:t>Memory (we’ll call “main memory”)</a:t>
            </a:r>
          </a:p>
          <a:p>
            <a:pPr lvl="1"/>
            <a:r>
              <a:rPr lang="en-US" dirty="0" smtClean="0">
                <a:ea typeface="ＭＳ Ｐゴシック" pitchFamily="34" charset="-128"/>
              </a:rPr>
              <a:t>More capacity than registers (~</a:t>
            </a:r>
            <a:r>
              <a:rPr lang="en-US" dirty="0" err="1" smtClean="0">
                <a:ea typeface="ＭＳ Ｐゴシック" pitchFamily="34" charset="-128"/>
              </a:rPr>
              <a:t>Gbytes</a:t>
            </a:r>
            <a:r>
              <a:rPr lang="en-US" dirty="0" smtClean="0">
                <a:ea typeface="ＭＳ Ｐゴシック" pitchFamily="34" charset="-128"/>
              </a:rPr>
              <a:t>)</a:t>
            </a:r>
          </a:p>
          <a:p>
            <a:pPr lvl="1"/>
            <a:r>
              <a:rPr lang="en-US" dirty="0" smtClean="0">
                <a:ea typeface="ＭＳ Ｐゴシック" pitchFamily="34" charset="-128"/>
              </a:rPr>
              <a:t>Access time ~50-100 ns</a:t>
            </a:r>
          </a:p>
          <a:p>
            <a:pPr lvl="1"/>
            <a:r>
              <a:rPr lang="en-US" dirty="0" smtClean="0">
                <a:solidFill>
                  <a:schemeClr val="accent2"/>
                </a:solidFill>
                <a:ea typeface="ＭＳ Ｐゴシック" pitchFamily="34" charset="-128"/>
              </a:rPr>
              <a:t>Hundreds of clock cycles per memory access?!</a:t>
            </a:r>
          </a:p>
          <a:p>
            <a:pPr lvl="1"/>
            <a:endParaRPr lang="en-US" dirty="0" smtClean="0">
              <a:solidFill>
                <a:schemeClr val="accent2"/>
              </a:solidFill>
              <a:ea typeface="ＭＳ Ｐゴシック" pitchFamily="34" charset="-128"/>
            </a:endParaRPr>
          </a:p>
        </p:txBody>
      </p:sp>
      <p:sp>
        <p:nvSpPr>
          <p:cNvPr id="5" name="Title 4"/>
          <p:cNvSpPr>
            <a:spLocks noGrp="1"/>
          </p:cNvSpPr>
          <p:nvPr>
            <p:ph type="title"/>
          </p:nvPr>
        </p:nvSpPr>
        <p:spPr>
          <a:xfrm>
            <a:off x="457199" y="283692"/>
            <a:ext cx="8229600" cy="1143000"/>
          </a:xfrm>
        </p:spPr>
        <p:txBody>
          <a:bodyPr/>
          <a:lstStyle/>
          <a:p>
            <a:r>
              <a:rPr lang="en-US" dirty="0" smtClean="0">
                <a:ea typeface="ＭＳ Ｐゴシック" pitchFamily="34" charset="-128"/>
              </a:rPr>
              <a:t>Storage in a Computer</a:t>
            </a:r>
            <a:endParaRPr lang="en-US" dirty="0"/>
          </a:p>
        </p:txBody>
      </p:sp>
      <p:sp>
        <p:nvSpPr>
          <p:cNvPr id="4"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normAutofit fontScale="90000"/>
          </a:bodyPr>
          <a:lstStyle/>
          <a:p>
            <a:r>
              <a:rPr lang="en-US"/>
              <a:t>Miss Rate vs Block Size vs Cache Size</a:t>
            </a:r>
          </a:p>
        </p:txBody>
      </p:sp>
      <p:graphicFrame>
        <p:nvGraphicFramePr>
          <p:cNvPr id="5" name="Object 3"/>
          <p:cNvGraphicFramePr>
            <a:graphicFrameLocks noGrp="1" noChangeAspect="1"/>
          </p:cNvGraphicFramePr>
          <p:nvPr>
            <p:ph idx="1"/>
          </p:nvPr>
        </p:nvGraphicFramePr>
        <p:xfrm>
          <a:off x="541867" y="1092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623045" name="Rectangle 5"/>
          <p:cNvSpPr>
            <a:spLocks noChangeArrowheads="1"/>
          </p:cNvSpPr>
          <p:nvPr/>
        </p:nvSpPr>
        <p:spPr bwMode="auto">
          <a:xfrm>
            <a:off x="165100" y="5308601"/>
            <a:ext cx="8826500" cy="1549399"/>
          </a:xfrm>
          <a:prstGeom prst="rect">
            <a:avLst/>
          </a:prstGeom>
          <a:noFill/>
          <a:ln w="12700">
            <a:noFill/>
            <a:miter lim="800000"/>
            <a:headEnd/>
            <a:tailEnd/>
          </a:ln>
          <a:effectLst/>
        </p:spPr>
        <p:txBody>
          <a:bodyPr wrap="square" lIns="63500" tIns="25400" rIns="63500" bIns="25400">
            <a:normAutofit fontScale="85000" lnSpcReduction="20000"/>
          </a:bodyPr>
          <a:lstStyle/>
          <a:p>
            <a:pPr marL="287338" indent="-287338" algn="l" defTabSz="457200" eaLnBrk="1" fontAlgn="auto" hangingPunct="1">
              <a:spcBef>
                <a:spcPts val="0"/>
              </a:spcBef>
              <a:spcAft>
                <a:spcPts val="0"/>
              </a:spcAft>
              <a:buSzPct val="75000"/>
              <a:buFont typeface="Arial"/>
              <a:buChar char="•"/>
            </a:pPr>
            <a:r>
              <a:rPr lang="en-US" sz="2400" dirty="0">
                <a:solidFill>
                  <a:prstClr val="black"/>
                </a:solidFill>
                <a:latin typeface="Calibri"/>
              </a:rPr>
              <a:t>Miss rate goes up if the block size becomes a significant fraction of the cache size because the number of blocks that can be held in the same size cache is smaller (increasing capacity misses</a:t>
            </a:r>
            <a:r>
              <a:rPr lang="en-US" sz="2400" dirty="0" smtClean="0">
                <a:solidFill>
                  <a:prstClr val="black"/>
                </a:solidFill>
                <a:latin typeface="Calibri"/>
              </a:rPr>
              <a:t>)</a:t>
            </a:r>
          </a:p>
          <a:p>
            <a:pPr marL="287338" indent="-287338" algn="l" defTabSz="457200" eaLnBrk="1" fontAlgn="auto" hangingPunct="1">
              <a:spcBef>
                <a:spcPts val="0"/>
              </a:spcBef>
              <a:spcAft>
                <a:spcPts val="0"/>
              </a:spcAft>
              <a:buSzPct val="75000"/>
              <a:buFont typeface="Arial"/>
              <a:buChar char="•"/>
            </a:pPr>
            <a:r>
              <a:rPr lang="en-US" sz="2400" dirty="0" smtClean="0"/>
              <a:t>A more serious problem is that the miss penalty goes up, since it is the time to fetch the block from the next lower level of the hierarchy and load it into the cache.</a:t>
            </a:r>
          </a:p>
          <a:p>
            <a:pPr marL="287338" indent="-287338" algn="l" defTabSz="457200" eaLnBrk="1" fontAlgn="auto" hangingPunct="1">
              <a:spcBef>
                <a:spcPts val="0"/>
              </a:spcBef>
              <a:spcAft>
                <a:spcPts val="0"/>
              </a:spcAft>
              <a:buSzPct val="75000"/>
              <a:buFont typeface="Arial"/>
              <a:buChar char="•"/>
            </a:pPr>
            <a:endParaRPr lang="en-US" sz="2400" dirty="0">
              <a:solidFill>
                <a:prstClr val="black"/>
              </a:solidFill>
              <a:latin typeface="Calibri"/>
            </a:endParaRPr>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29</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16230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 Memory Access Time (AMAT)</a:t>
            </a:r>
            <a:endParaRPr lang="en-US" dirty="0"/>
          </a:p>
        </p:txBody>
      </p:sp>
      <p:sp>
        <p:nvSpPr>
          <p:cNvPr id="3" name="Content Placeholder 2"/>
          <p:cNvSpPr>
            <a:spLocks noGrp="1"/>
          </p:cNvSpPr>
          <p:nvPr>
            <p:ph idx="1"/>
          </p:nvPr>
        </p:nvSpPr>
        <p:spPr>
          <a:xfrm>
            <a:off x="533399" y="1549400"/>
            <a:ext cx="8322733" cy="3810000"/>
          </a:xfrm>
        </p:spPr>
        <p:txBody>
          <a:bodyPr>
            <a:normAutofit fontScale="77500" lnSpcReduction="20000"/>
          </a:bodyPr>
          <a:lstStyle/>
          <a:p>
            <a:pPr>
              <a:lnSpc>
                <a:spcPct val="100000"/>
              </a:lnSpc>
              <a:spcBef>
                <a:spcPts val="600"/>
              </a:spcBef>
            </a:pPr>
            <a:r>
              <a:rPr lang="en-US" dirty="0" smtClean="0"/>
              <a:t>Average Memory Access Time (AMAT) is the average to access memory considering both hits and misses</a:t>
            </a:r>
          </a:p>
          <a:p>
            <a:pPr marL="287338" lvl="1" indent="-287338" algn="ctr">
              <a:lnSpc>
                <a:spcPct val="100000"/>
              </a:lnSpc>
              <a:spcBef>
                <a:spcPts val="600"/>
              </a:spcBef>
              <a:buNone/>
            </a:pPr>
            <a:r>
              <a:rPr lang="en-US" sz="3613" dirty="0" smtClean="0">
                <a:solidFill>
                  <a:srgbClr val="FF0000"/>
                </a:solidFill>
              </a:rPr>
              <a:t>AMAT =  Hit Time  +  Miss rate x Miss penalty</a:t>
            </a:r>
            <a:endParaRPr lang="en-US" dirty="0" smtClean="0">
              <a:solidFill>
                <a:schemeClr val="accent2"/>
              </a:solidFill>
            </a:endParaRPr>
          </a:p>
          <a:p>
            <a:pPr>
              <a:lnSpc>
                <a:spcPct val="100000"/>
              </a:lnSpc>
              <a:spcBef>
                <a:spcPts val="600"/>
              </a:spcBef>
            </a:pPr>
            <a:r>
              <a:rPr lang="en-US" dirty="0" smtClean="0"/>
              <a:t>Q:Why is it not “(1-Miss rate) x Hit Time + Miss rate * Miss Time”?</a:t>
            </a:r>
          </a:p>
          <a:p>
            <a:pPr>
              <a:lnSpc>
                <a:spcPct val="100000"/>
              </a:lnSpc>
              <a:spcBef>
                <a:spcPts val="600"/>
              </a:spcBef>
            </a:pPr>
            <a:r>
              <a:rPr lang="en-US" dirty="0" smtClean="0"/>
              <a:t>A: Same, since Miss Time=Hit Time + Miss penalty</a:t>
            </a:r>
          </a:p>
          <a:p>
            <a:pPr>
              <a:lnSpc>
                <a:spcPct val="100000"/>
              </a:lnSpc>
              <a:spcBef>
                <a:spcPts val="600"/>
              </a:spcBef>
            </a:pPr>
            <a:r>
              <a:rPr lang="en-US" dirty="0" smtClean="0"/>
              <a:t>What is the AMAT for a processor with a 200 </a:t>
            </a:r>
            <a:r>
              <a:rPr lang="en-US" dirty="0" err="1" smtClean="0"/>
              <a:t>psec</a:t>
            </a:r>
            <a:r>
              <a:rPr lang="en-US" dirty="0" smtClean="0"/>
              <a:t> clock, a miss penalty of 50 clock cycles, a miss rate of 0.02 misses per instruction and a cache access time of 1 clock cycle?</a:t>
            </a:r>
          </a:p>
          <a:p>
            <a:pPr>
              <a:lnSpc>
                <a:spcPct val="100000"/>
              </a:lnSpc>
              <a:spcBef>
                <a:spcPts val="600"/>
              </a:spcBef>
            </a:pPr>
            <a:endParaRPr lang="en-US" dirty="0" smtClean="0"/>
          </a:p>
          <a:p>
            <a:pPr>
              <a:lnSpc>
                <a:spcPct val="100000"/>
              </a:lnSpc>
              <a:spcBef>
                <a:spcPts val="600"/>
              </a:spcBef>
              <a:buNone/>
            </a:pPr>
            <a:endParaRPr lang="en-US" dirty="0" smtClean="0"/>
          </a:p>
        </p:txBody>
      </p:sp>
      <p:sp>
        <p:nvSpPr>
          <p:cNvPr id="7" name="TextBox 6"/>
          <p:cNvSpPr txBox="1"/>
          <p:nvPr/>
        </p:nvSpPr>
        <p:spPr>
          <a:xfrm>
            <a:off x="2933370" y="5045738"/>
            <a:ext cx="3723796" cy="830997"/>
          </a:xfrm>
          <a:prstGeom prst="rect">
            <a:avLst/>
          </a:prstGeom>
          <a:noFill/>
        </p:spPr>
        <p:txBody>
          <a:bodyPr wrap="none" rtlCol="0">
            <a:spAutoFit/>
          </a:bodyPr>
          <a:lstStyle/>
          <a:p>
            <a:pPr algn="l" defTabSz="457200" eaLnBrk="1" fontAlgn="auto" hangingPunct="1">
              <a:spcBef>
                <a:spcPts val="0"/>
              </a:spcBef>
              <a:spcAft>
                <a:spcPts val="0"/>
              </a:spcAft>
            </a:pPr>
            <a:r>
              <a:rPr lang="en-US" sz="2400" dirty="0" smtClean="0">
                <a:solidFill>
                  <a:prstClr val="black"/>
                </a:solidFill>
                <a:latin typeface="Calibri"/>
              </a:rPr>
              <a:t>1 + 0.02 </a:t>
            </a:r>
            <a:r>
              <a:rPr lang="en-US" sz="2400" dirty="0" err="1" smtClean="0">
                <a:solidFill>
                  <a:prstClr val="black"/>
                </a:solidFill>
                <a:latin typeface="Calibri"/>
              </a:rPr>
              <a:t>x</a:t>
            </a:r>
            <a:r>
              <a:rPr lang="en-US" sz="2400" dirty="0" smtClean="0">
                <a:solidFill>
                  <a:prstClr val="black"/>
                </a:solidFill>
                <a:latin typeface="Calibri"/>
              </a:rPr>
              <a:t> 50 = 2 clock cycles</a:t>
            </a:r>
          </a:p>
          <a:p>
            <a:pPr algn="l" defTabSz="457200" eaLnBrk="1" fontAlgn="auto" hangingPunct="1">
              <a:spcBef>
                <a:spcPts val="0"/>
              </a:spcBef>
              <a:spcAft>
                <a:spcPts val="0"/>
              </a:spcAft>
            </a:pPr>
            <a:r>
              <a:rPr lang="en-US" sz="2400" dirty="0" smtClean="0">
                <a:solidFill>
                  <a:prstClr val="black"/>
                </a:solidFill>
                <a:latin typeface="Calibri"/>
              </a:rPr>
              <a:t>Or 2 </a:t>
            </a:r>
            <a:r>
              <a:rPr lang="en-US" sz="2400" dirty="0" err="1" smtClean="0">
                <a:solidFill>
                  <a:prstClr val="black"/>
                </a:solidFill>
                <a:latin typeface="Calibri"/>
              </a:rPr>
              <a:t>x</a:t>
            </a:r>
            <a:r>
              <a:rPr lang="en-US" sz="2400" dirty="0" smtClean="0">
                <a:solidFill>
                  <a:prstClr val="black"/>
                </a:solidFill>
                <a:latin typeface="Calibri"/>
              </a:rPr>
              <a:t> 200 = 400 </a:t>
            </a:r>
            <a:r>
              <a:rPr lang="en-US" sz="2400" dirty="0" err="1" smtClean="0">
                <a:solidFill>
                  <a:prstClr val="black"/>
                </a:solidFill>
                <a:latin typeface="Calibri"/>
              </a:rPr>
              <a:t>psecs</a:t>
            </a:r>
            <a:endParaRPr lang="en-US" sz="2400" dirty="0">
              <a:solidFill>
                <a:prstClr val="black"/>
              </a:solidFill>
              <a:latin typeface="Calibri"/>
            </a:endParaRP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30</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impact of much larger cache on AMAT?</a:t>
            </a:r>
            <a:endParaRPr lang="en-US" dirty="0"/>
          </a:p>
        </p:txBody>
      </p:sp>
      <p:sp>
        <p:nvSpPr>
          <p:cNvPr id="3" name="Content Placeholder 2"/>
          <p:cNvSpPr>
            <a:spLocks noGrp="1"/>
          </p:cNvSpPr>
          <p:nvPr>
            <p:ph idx="1"/>
          </p:nvPr>
        </p:nvSpPr>
        <p:spPr/>
        <p:txBody>
          <a:bodyPr>
            <a:normAutofit lnSpcReduction="10000"/>
          </a:bodyPr>
          <a:lstStyle/>
          <a:p>
            <a:pPr>
              <a:spcBef>
                <a:spcPts val="600"/>
              </a:spcBef>
            </a:pPr>
            <a:r>
              <a:rPr lang="en-US" dirty="0" smtClean="0">
                <a:solidFill>
                  <a:prstClr val="black"/>
                </a:solidFill>
                <a:latin typeface="Calibri"/>
              </a:rPr>
              <a:t>1) Lower Miss rate</a:t>
            </a:r>
          </a:p>
          <a:p>
            <a:pPr>
              <a:spcBef>
                <a:spcPts val="600"/>
              </a:spcBef>
            </a:pPr>
            <a:r>
              <a:rPr lang="en-US" dirty="0" smtClean="0">
                <a:solidFill>
                  <a:prstClr val="black"/>
                </a:solidFill>
                <a:latin typeface="Calibri"/>
              </a:rPr>
              <a:t>2) Longer Access time (Hit time): smaller is faster </a:t>
            </a:r>
          </a:p>
          <a:p>
            <a:pPr lvl="1">
              <a:spcBef>
                <a:spcPts val="600"/>
              </a:spcBef>
            </a:pPr>
            <a:r>
              <a:rPr lang="en-US" sz="3200" dirty="0" smtClean="0">
                <a:solidFill>
                  <a:prstClr val="black"/>
                </a:solidFill>
                <a:latin typeface="Calibri"/>
              </a:rPr>
              <a:t>Increase in hit time will likely add another stage to the CPU pipeline </a:t>
            </a:r>
          </a:p>
          <a:p>
            <a:pPr>
              <a:spcBef>
                <a:spcPts val="600"/>
              </a:spcBef>
            </a:pPr>
            <a:r>
              <a:rPr lang="en-US" dirty="0" smtClean="0">
                <a:solidFill>
                  <a:prstClr val="black"/>
                </a:solidFill>
                <a:latin typeface="Calibri"/>
              </a:rPr>
              <a:t>At some point, increase in hit time for a larger cache may overshadow the improvement in hit rate, yielding a overall decrease in performance</a:t>
            </a:r>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normAutofit fontScale="90000"/>
          </a:bodyPr>
          <a:lstStyle/>
          <a:p>
            <a:r>
              <a:rPr lang="en-US" dirty="0" smtClean="0"/>
              <a:t>Measuring Cache Performance – Effect on CPI</a:t>
            </a:r>
            <a:endParaRPr lang="en-US" dirty="0"/>
          </a:p>
        </p:txBody>
      </p:sp>
      <p:sp>
        <p:nvSpPr>
          <p:cNvPr id="1674243" name="Rectangle 3"/>
          <p:cNvSpPr>
            <a:spLocks noGrp="1" noChangeArrowheads="1"/>
          </p:cNvSpPr>
          <p:nvPr>
            <p:ph type="body" idx="1"/>
          </p:nvPr>
        </p:nvSpPr>
        <p:spPr>
          <a:xfrm>
            <a:off x="457200" y="1413937"/>
            <a:ext cx="8229600" cy="4525963"/>
          </a:xfrm>
        </p:spPr>
        <p:txBody>
          <a:bodyPr/>
          <a:lstStyle/>
          <a:p>
            <a:r>
              <a:rPr lang="en-US" sz="2000" dirty="0" smtClean="0"/>
              <a:t>Assuming cache hit costs are included as part of the normal CPU execution cycle, then</a:t>
            </a:r>
          </a:p>
          <a:p>
            <a:pPr lvl="1">
              <a:buNone/>
            </a:pPr>
            <a:r>
              <a:rPr lang="en-US" sz="2000" dirty="0" smtClean="0"/>
              <a:t>CPU time = IC (Instruction Count) × CPI (Cycles per Instruction)× CC (Clock Cycle)</a:t>
            </a:r>
          </a:p>
          <a:p>
            <a:pPr lvl="1">
              <a:buNone/>
            </a:pPr>
            <a:r>
              <a:rPr lang="en-US" sz="2000" dirty="0" smtClean="0"/>
              <a:t>=  IC × (</a:t>
            </a:r>
            <a:r>
              <a:rPr lang="en-US" sz="2000" dirty="0" err="1" smtClean="0"/>
              <a:t>CPI</a:t>
            </a:r>
            <a:r>
              <a:rPr lang="en-US" sz="2000" baseline="-25000" dirty="0" err="1" smtClean="0"/>
              <a:t>ideal</a:t>
            </a:r>
            <a:r>
              <a:rPr lang="en-US" sz="2000" dirty="0" smtClean="0"/>
              <a:t> + Average Memory-stall cycles) × CC</a:t>
            </a:r>
            <a:endParaRPr lang="en-US" sz="2000" dirty="0"/>
          </a:p>
        </p:txBody>
      </p:sp>
      <p:sp>
        <p:nvSpPr>
          <p:cNvPr id="9" name="Slide Number Placeholder 8"/>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32</a:t>
            </a:fld>
            <a:endParaRPr lang="en-US">
              <a:solidFill>
                <a:prstClr val="black">
                  <a:tint val="75000"/>
                </a:prstClr>
              </a:solidFill>
            </a:endParaRPr>
          </a:p>
        </p:txBody>
      </p:sp>
      <p:grpSp>
        <p:nvGrpSpPr>
          <p:cNvPr id="2" name="Group 8"/>
          <p:cNvGrpSpPr>
            <a:grpSpLocks/>
          </p:cNvGrpSpPr>
          <p:nvPr/>
        </p:nvGrpSpPr>
        <p:grpSpPr bwMode="auto">
          <a:xfrm>
            <a:off x="2163261" y="3124190"/>
            <a:ext cx="2861708"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pPr algn="l" defTabSz="457200" eaLnBrk="1" fontAlgn="auto" hangingPunct="1">
                <a:spcBef>
                  <a:spcPts val="0"/>
                </a:spcBef>
                <a:spcAft>
                  <a:spcPts val="0"/>
                </a:spcAft>
              </a:pPr>
              <a:endParaRPr lang="en-US">
                <a:solidFill>
                  <a:srgbClr val="FF0000"/>
                </a:solidFill>
                <a:latin typeface="Calibri"/>
              </a:endParaRPr>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2000" dirty="0" err="1">
                  <a:solidFill>
                    <a:srgbClr val="FF0000"/>
                  </a:solidFill>
                  <a:latin typeface="Calibri"/>
                </a:rPr>
                <a:t>CPI</a:t>
              </a:r>
              <a:r>
                <a:rPr lang="en-US" sz="2000" baseline="-25000" dirty="0" err="1">
                  <a:solidFill>
                    <a:srgbClr val="FF0000"/>
                  </a:solidFill>
                  <a:latin typeface="Calibri"/>
                </a:rPr>
                <a:t>stall</a:t>
              </a:r>
              <a:endParaRPr lang="en-US" sz="2000" baseline="-25000" dirty="0">
                <a:solidFill>
                  <a:srgbClr val="FF0000"/>
                </a:solidFill>
                <a:latin typeface="Calibri"/>
              </a:endParaRPr>
            </a:p>
          </p:txBody>
        </p:sp>
      </p:grpSp>
      <p:sp>
        <p:nvSpPr>
          <p:cNvPr id="1674247" name="Rectangle 7"/>
          <p:cNvSpPr>
            <a:spLocks noChangeArrowheads="1"/>
          </p:cNvSpPr>
          <p:nvPr/>
        </p:nvSpPr>
        <p:spPr bwMode="auto">
          <a:xfrm>
            <a:off x="533400" y="3337444"/>
            <a:ext cx="8610600" cy="1750223"/>
          </a:xfrm>
          <a:prstGeom prst="rect">
            <a:avLst/>
          </a:prstGeom>
          <a:noFill/>
          <a:ln w="12700">
            <a:noFill/>
            <a:miter lim="800000"/>
            <a:headEnd/>
            <a:tailEnd/>
          </a:ln>
          <a:effectLst/>
        </p:spPr>
        <p:txBody>
          <a:bodyPr wrap="square" lIns="63500" tIns="25400" rIns="63500" bIns="25400">
            <a:spAutoFit/>
          </a:bodyPr>
          <a:lstStyle/>
          <a:p>
            <a:pPr marL="287338" indent="-287338" algn="l" defTabSz="457200" eaLnBrk="1" fontAlgn="auto" hangingPunct="1">
              <a:spcBef>
                <a:spcPct val="30000"/>
              </a:spcBef>
              <a:spcAft>
                <a:spcPts val="0"/>
              </a:spcAft>
              <a:buSzPct val="75000"/>
              <a:buFont typeface="Arial"/>
              <a:buChar char="•"/>
            </a:pPr>
            <a:endParaRPr lang="en-US" sz="2400" dirty="0" smtClean="0">
              <a:solidFill>
                <a:prstClr val="black"/>
              </a:solidFill>
              <a:latin typeface="Calibri"/>
            </a:endParaRPr>
          </a:p>
          <a:p>
            <a:pPr marL="287338" indent="-287338" algn="l" defTabSz="457200" eaLnBrk="1" fontAlgn="auto" hangingPunct="1">
              <a:spcBef>
                <a:spcPct val="30000"/>
              </a:spcBef>
              <a:spcAft>
                <a:spcPts val="0"/>
              </a:spcAft>
              <a:buSzPct val="75000"/>
              <a:buFont typeface="Arial"/>
              <a:buChar char="•"/>
            </a:pPr>
            <a:r>
              <a:rPr lang="en-US" sz="2400" dirty="0" smtClean="0">
                <a:solidFill>
                  <a:prstClr val="black"/>
                </a:solidFill>
                <a:latin typeface="Calibri"/>
              </a:rPr>
              <a:t>A simple model for Memory-stall cycles</a:t>
            </a:r>
          </a:p>
          <a:p>
            <a:pPr marL="287338" indent="-287338" algn="l" defTabSz="457200" eaLnBrk="1" fontAlgn="auto" hangingPunct="1">
              <a:spcBef>
                <a:spcPct val="30000"/>
              </a:spcBef>
              <a:spcAft>
                <a:spcPts val="0"/>
              </a:spcAft>
              <a:buSzPct val="75000"/>
            </a:pPr>
            <a:r>
              <a:rPr lang="en-US" sz="2400" dirty="0" smtClean="0">
                <a:solidFill>
                  <a:srgbClr val="FF0000"/>
                </a:solidFill>
                <a:latin typeface="Calibri"/>
              </a:rPr>
              <a:t>Memory-stall cycles = accesses/instruction </a:t>
            </a:r>
            <a:r>
              <a:rPr lang="en-US" sz="2400" dirty="0" smtClean="0">
                <a:solidFill>
                  <a:srgbClr val="FF0000"/>
                </a:solidFill>
                <a:latin typeface="Calibri"/>
                <a:cs typeface="Arial" charset="0"/>
              </a:rPr>
              <a:t>× </a:t>
            </a:r>
            <a:r>
              <a:rPr lang="en-US" sz="2400" dirty="0" smtClean="0">
                <a:solidFill>
                  <a:srgbClr val="FF0000"/>
                </a:solidFill>
                <a:latin typeface="Calibri"/>
              </a:rPr>
              <a:t>miss rate </a:t>
            </a:r>
            <a:r>
              <a:rPr lang="en-US" sz="2400" dirty="0" smtClean="0">
                <a:solidFill>
                  <a:srgbClr val="FF0000"/>
                </a:solidFill>
                <a:latin typeface="Calibri"/>
                <a:cs typeface="Arial" charset="0"/>
              </a:rPr>
              <a:t>×</a:t>
            </a:r>
            <a:r>
              <a:rPr lang="en-US" sz="2400" dirty="0" smtClean="0">
                <a:solidFill>
                  <a:srgbClr val="FF0000"/>
                </a:solidFill>
                <a:latin typeface="Calibri"/>
              </a:rPr>
              <a:t>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normAutofit fontScale="90000"/>
          </a:bodyPr>
          <a:lstStyle/>
          <a:p>
            <a:r>
              <a:rPr lang="en-US" smtClean="0"/>
              <a:t>Impacts of Cache Performance</a:t>
            </a:r>
            <a:endParaRPr lang="en-US"/>
          </a:p>
        </p:txBody>
      </p:sp>
      <p:sp>
        <p:nvSpPr>
          <p:cNvPr id="1676291" name="Rectangle 3"/>
          <p:cNvSpPr>
            <a:spLocks noGrp="1" noChangeArrowheads="1"/>
          </p:cNvSpPr>
          <p:nvPr>
            <p:ph type="body" idx="1"/>
          </p:nvPr>
        </p:nvSpPr>
        <p:spPr>
          <a:xfrm>
            <a:off x="457200" y="1468970"/>
            <a:ext cx="8229600" cy="5185830"/>
          </a:xfrm>
        </p:spPr>
        <p:txBody>
          <a:bodyPr>
            <a:normAutofit fontScale="85000" lnSpcReduction="20000"/>
          </a:bodyPr>
          <a:lstStyle/>
          <a:p>
            <a:r>
              <a:rPr lang="en-US" dirty="0" smtClean="0"/>
              <a:t>Relative $ penalty increases as processor performance improves (faster clock rate and/or lower CPI)</a:t>
            </a:r>
          </a:p>
          <a:p>
            <a:pPr lvl="1"/>
            <a:r>
              <a:rPr lang="en-US" dirty="0" smtClean="0"/>
              <a:t>Memory speed unlikely to improve as fast as processor cycle time. When calculating </a:t>
            </a:r>
            <a:r>
              <a:rPr lang="en-US" dirty="0" err="1" smtClean="0"/>
              <a:t>CPI</a:t>
            </a:r>
            <a:r>
              <a:rPr lang="en-US" baseline="-25000" dirty="0" err="1" smtClean="0"/>
              <a:t>stall</a:t>
            </a:r>
            <a:r>
              <a:rPr lang="en-US" dirty="0" smtClean="0"/>
              <a:t>, cache miss penalty is measured in processor clock cycles needed to handle a miss</a:t>
            </a:r>
          </a:p>
          <a:p>
            <a:pPr lvl="1"/>
            <a:r>
              <a:rPr lang="en-US" dirty="0" smtClean="0"/>
              <a:t>Lower the </a:t>
            </a:r>
            <a:r>
              <a:rPr lang="en-US" dirty="0" err="1" smtClean="0"/>
              <a:t>CPI</a:t>
            </a:r>
            <a:r>
              <a:rPr lang="en-US" baseline="-25000" dirty="0" err="1" smtClean="0"/>
              <a:t>ideal</a:t>
            </a:r>
            <a:r>
              <a:rPr lang="en-US" dirty="0" smtClean="0"/>
              <a:t>, more pronounced impact of stalls</a:t>
            </a:r>
          </a:p>
          <a:p>
            <a:r>
              <a:rPr lang="en-US" dirty="0" smtClean="0"/>
              <a:t>Processor with a </a:t>
            </a:r>
            <a:r>
              <a:rPr lang="en-US" dirty="0" err="1" smtClean="0"/>
              <a:t>CPI</a:t>
            </a:r>
            <a:r>
              <a:rPr lang="en-US" baseline="-25000" dirty="0" err="1" smtClean="0"/>
              <a:t>ideal</a:t>
            </a:r>
            <a:r>
              <a:rPr lang="en-US" dirty="0" smtClean="0"/>
              <a:t> of 2, a 100 cycle miss penalty, 36% load/store </a:t>
            </a:r>
            <a:r>
              <a:rPr lang="en-US" dirty="0" err="1" smtClean="0"/>
              <a:t>instr’s</a:t>
            </a:r>
            <a:r>
              <a:rPr lang="en-US" dirty="0" smtClean="0"/>
              <a:t>, and 2% I$ and 4% D$ miss rates</a:t>
            </a:r>
          </a:p>
          <a:p>
            <a:pPr lvl="1"/>
            <a:r>
              <a:rPr lang="en-US" dirty="0" smtClean="0"/>
              <a:t>Memory-stall cycles = 2% × 100 + 36% × 4% × 100 = 3.44</a:t>
            </a:r>
          </a:p>
          <a:p>
            <a:pPr lvl="1"/>
            <a:r>
              <a:rPr lang="en-US" dirty="0" smtClean="0"/>
              <a:t>So                   </a:t>
            </a:r>
            <a:r>
              <a:rPr lang="en-US" dirty="0" err="1" smtClean="0"/>
              <a:t>CPI</a:t>
            </a:r>
            <a:r>
              <a:rPr lang="en-US" baseline="-25000" dirty="0" err="1" smtClean="0"/>
              <a:t>stalls</a:t>
            </a:r>
            <a:r>
              <a:rPr lang="en-US" dirty="0" smtClean="0"/>
              <a:t>  =  2 + 3.44 = 5.44</a:t>
            </a:r>
          </a:p>
          <a:p>
            <a:pPr lvl="1"/>
            <a:r>
              <a:rPr lang="en-US" dirty="0" smtClean="0"/>
              <a:t>More than twice </a:t>
            </a:r>
            <a:r>
              <a:rPr lang="en-US" dirty="0" err="1" smtClean="0"/>
              <a:t>CPI</a:t>
            </a:r>
            <a:r>
              <a:rPr lang="en-US" baseline="-25000" dirty="0" err="1" smtClean="0"/>
              <a:t>ideal</a:t>
            </a:r>
            <a:r>
              <a:rPr lang="en-US" dirty="0" smtClean="0"/>
              <a:t>!</a:t>
            </a:r>
          </a:p>
        </p:txBody>
      </p:sp>
      <p:sp>
        <p:nvSpPr>
          <p:cNvPr id="5" name="Slide Number Placeholder 4"/>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33</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1778" name="Rectangle 2"/>
          <p:cNvSpPr>
            <a:spLocks noGrp="1" noChangeArrowheads="1"/>
          </p:cNvSpPr>
          <p:nvPr>
            <p:ph type="title"/>
          </p:nvPr>
        </p:nvSpPr>
        <p:spPr/>
        <p:txBody>
          <a:bodyPr>
            <a:normAutofit fontScale="90000"/>
          </a:bodyPr>
          <a:lstStyle/>
          <a:p>
            <a:r>
              <a:rPr lang="en-US" dirty="0" smtClean="0"/>
              <a:t>Handling Cache Misses </a:t>
            </a:r>
            <a:br>
              <a:rPr lang="en-US" dirty="0" smtClean="0"/>
            </a:br>
            <a:r>
              <a:rPr lang="en-US" dirty="0" smtClean="0"/>
              <a:t>(Single Word Blocks)</a:t>
            </a:r>
            <a:endParaRPr lang="en-US" dirty="0"/>
          </a:p>
        </p:txBody>
      </p:sp>
      <p:sp>
        <p:nvSpPr>
          <p:cNvPr id="1611779" name="Rectangle 3"/>
          <p:cNvSpPr>
            <a:spLocks noGrp="1" noChangeArrowheads="1"/>
          </p:cNvSpPr>
          <p:nvPr>
            <p:ph type="body" idx="1"/>
          </p:nvPr>
        </p:nvSpPr>
        <p:spPr>
          <a:xfrm>
            <a:off x="457200" y="1600200"/>
            <a:ext cx="8229600" cy="4936067"/>
          </a:xfrm>
        </p:spPr>
        <p:txBody>
          <a:bodyPr>
            <a:normAutofit fontScale="92500" lnSpcReduction="10000"/>
          </a:bodyPr>
          <a:lstStyle/>
          <a:p>
            <a:r>
              <a:rPr lang="en-US" dirty="0" smtClean="0"/>
              <a:t>Read misses (I$ and D$)</a:t>
            </a:r>
          </a:p>
          <a:p>
            <a:pPr lvl="1"/>
            <a:r>
              <a:rPr lang="en-US" dirty="0" smtClean="0"/>
              <a:t>Stall execution, fetch the block from the next level in the memory hierarchy, install it in the cache, send requested word to processor, and then let execution resume</a:t>
            </a:r>
          </a:p>
          <a:p>
            <a:r>
              <a:rPr lang="en-US" dirty="0" smtClean="0"/>
              <a:t>Write misses (D$ only)</a:t>
            </a:r>
          </a:p>
          <a:p>
            <a:pPr lvl="1"/>
            <a:r>
              <a:rPr lang="en-US" dirty="0" smtClean="0">
                <a:solidFill>
                  <a:srgbClr val="FF0000"/>
                </a:solidFill>
              </a:rPr>
              <a:t>Write allocate: </a:t>
            </a:r>
            <a:r>
              <a:rPr lang="en-US" dirty="0" smtClean="0"/>
              <a:t>fetch the block from memory to cache before writing the word from processor to cache</a:t>
            </a:r>
          </a:p>
          <a:p>
            <a:pPr lvl="1">
              <a:buNone/>
            </a:pPr>
            <a:r>
              <a:rPr lang="en-US" dirty="0" smtClean="0"/>
              <a:t>or</a:t>
            </a:r>
          </a:p>
          <a:p>
            <a:pPr lvl="1">
              <a:buClr>
                <a:schemeClr val="tx1"/>
              </a:buClr>
            </a:pPr>
            <a:r>
              <a:rPr lang="en-US" dirty="0" smtClean="0">
                <a:solidFill>
                  <a:srgbClr val="FF0000"/>
                </a:solidFill>
              </a:rPr>
              <a:t>No-write allocate:</a:t>
            </a:r>
            <a:r>
              <a:rPr lang="en-US" dirty="0" smtClean="0"/>
              <a:t> skip the cache write and just write the word to memory</a:t>
            </a:r>
            <a:endParaRPr lang="en-US" dirty="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34</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1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1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1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1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1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1779"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Write-Allocate</a:t>
            </a:r>
            <a:endParaRPr lang="en-US" dirty="0"/>
          </a:p>
        </p:txBody>
      </p:sp>
      <p:sp>
        <p:nvSpPr>
          <p:cNvPr id="3" name="Content Placeholder 2"/>
          <p:cNvSpPr>
            <a:spLocks noGrp="1"/>
          </p:cNvSpPr>
          <p:nvPr>
            <p:ph idx="1"/>
          </p:nvPr>
        </p:nvSpPr>
        <p:spPr>
          <a:xfrm>
            <a:off x="457200" y="1511300"/>
            <a:ext cx="8229600" cy="5346700"/>
          </a:xfrm>
        </p:spPr>
        <p:txBody>
          <a:bodyPr>
            <a:normAutofit fontScale="85000" lnSpcReduction="20000"/>
          </a:bodyPr>
          <a:lstStyle/>
          <a:p>
            <a:r>
              <a:rPr lang="en-US" dirty="0" smtClean="0"/>
              <a:t>Consider a direct-mapped cache with 2-word (8-byte) cache block size. Assume we do a 4-byte write to memory location 0x000000 and causes a cache miss. Do we have to load the entire block (Bytes 0-7) from memory to cache before we write the cache tag and the 4-byte data into Bytes 0-3?</a:t>
            </a:r>
          </a:p>
          <a:p>
            <a:r>
              <a:rPr lang="en-US" dirty="0" smtClean="0"/>
              <a:t>If we do load the block before writing, it is called write allocate. </a:t>
            </a:r>
          </a:p>
          <a:p>
            <a:r>
              <a:rPr lang="en-US" dirty="0" smtClean="0"/>
              <a:t>If not, it is called write-no-allocate</a:t>
            </a:r>
          </a:p>
          <a:p>
            <a:pPr lvl="1"/>
            <a:r>
              <a:rPr lang="en-US" dirty="0" smtClean="0"/>
              <a:t>In this case, you need some way to tell the processor the rest of the block is no longer valid.</a:t>
            </a:r>
          </a:p>
          <a:p>
            <a:pPr lvl="1"/>
            <a:r>
              <a:rPr lang="en-US" dirty="0" smtClean="0"/>
              <a:t>Otherwise, you may have half of the cache block (Bytes 0-3) referring to one memory block, and the other half (Bytes 4-7) referring to another memory block, both mapped to the same cache index!</a:t>
            </a:r>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35</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Cache-Memory Consistency? (1/2)</a:t>
            </a:r>
            <a:endParaRPr lang="en-US" dirty="0"/>
          </a:p>
        </p:txBody>
      </p:sp>
      <p:sp>
        <p:nvSpPr>
          <p:cNvPr id="3" name="Content Placeholder 2"/>
          <p:cNvSpPr>
            <a:spLocks noGrp="1"/>
          </p:cNvSpPr>
          <p:nvPr>
            <p:ph idx="1"/>
          </p:nvPr>
        </p:nvSpPr>
        <p:spPr>
          <a:xfrm>
            <a:off x="457200" y="1600200"/>
            <a:ext cx="8229600" cy="4787900"/>
          </a:xfrm>
        </p:spPr>
        <p:txBody>
          <a:bodyPr>
            <a:normAutofit fontScale="55000" lnSpcReduction="20000"/>
          </a:bodyPr>
          <a:lstStyle/>
          <a:p>
            <a:r>
              <a:rPr lang="en-US" dirty="0" smtClean="0"/>
              <a:t>Need to make sure cache and memory are consistent (know about all updates)</a:t>
            </a:r>
          </a:p>
          <a:p>
            <a:pPr>
              <a:buNone/>
            </a:pPr>
            <a:r>
              <a:rPr lang="en-US" dirty="0" smtClean="0">
                <a:solidFill>
                  <a:srgbClr val="0000FF"/>
                </a:solidFill>
              </a:rPr>
              <a:t>1) Write-Through Policy</a:t>
            </a:r>
            <a:r>
              <a:rPr lang="en-US" dirty="0" smtClean="0"/>
              <a:t>: write cache and write </a:t>
            </a:r>
            <a:r>
              <a:rPr lang="en-US" i="1" dirty="0" smtClean="0"/>
              <a:t>through </a:t>
            </a:r>
            <a:r>
              <a:rPr lang="en-US" dirty="0" smtClean="0"/>
              <a:t>the cache to memory</a:t>
            </a:r>
          </a:p>
          <a:p>
            <a:pPr lvl="1"/>
            <a:r>
              <a:rPr lang="en-US" dirty="0" smtClean="0"/>
              <a:t>Every write eventually gets to memory</a:t>
            </a:r>
          </a:p>
          <a:p>
            <a:pPr lvl="1"/>
            <a:r>
              <a:rPr lang="en-US" dirty="0" smtClean="0"/>
              <a:t>Too slow, so include Write Buffer to allow processor to continue once data in Buffer, </a:t>
            </a:r>
            <a:br>
              <a:rPr lang="en-US" dirty="0" smtClean="0"/>
            </a:br>
            <a:r>
              <a:rPr lang="en-US" dirty="0" smtClean="0"/>
              <a:t>Buffer updates memory in parallel to processor</a:t>
            </a:r>
          </a:p>
          <a:p>
            <a:pPr>
              <a:buNone/>
            </a:pPr>
            <a:r>
              <a:rPr lang="en-US" dirty="0" smtClean="0">
                <a:solidFill>
                  <a:srgbClr val="0000FF"/>
                </a:solidFill>
              </a:rPr>
              <a:t>2) Write-Back Policy</a:t>
            </a:r>
            <a:r>
              <a:rPr lang="en-US" dirty="0" smtClean="0"/>
              <a:t>: write only to cache and then write cache block </a:t>
            </a:r>
            <a:r>
              <a:rPr lang="en-US" i="1" dirty="0" smtClean="0"/>
              <a:t>back </a:t>
            </a:r>
            <a:r>
              <a:rPr lang="en-US" dirty="0" smtClean="0"/>
              <a:t>to memory when evict block from cache</a:t>
            </a:r>
          </a:p>
          <a:p>
            <a:pPr lvl="1"/>
            <a:r>
              <a:rPr lang="en-US" dirty="0" smtClean="0"/>
              <a:t>Writes collected in cache, only single write to memory per block</a:t>
            </a:r>
          </a:p>
          <a:p>
            <a:pPr lvl="1"/>
            <a:r>
              <a:rPr lang="en-US" dirty="0" smtClean="0"/>
              <a:t>Include bit to see if wrote to block or not, and then only write back if bit is set</a:t>
            </a:r>
          </a:p>
          <a:p>
            <a:pPr lvl="2"/>
            <a:r>
              <a:rPr lang="en-US" dirty="0" smtClean="0"/>
              <a:t>Called “</a:t>
            </a:r>
            <a:r>
              <a:rPr lang="en-US" dirty="0" smtClean="0">
                <a:solidFill>
                  <a:srgbClr val="0000FF"/>
                </a:solidFill>
              </a:rPr>
              <a:t>Dirty</a:t>
            </a:r>
            <a:r>
              <a:rPr lang="en-US" dirty="0" smtClean="0"/>
              <a:t>” bit (writing makes it “dirty”)</a:t>
            </a:r>
          </a:p>
          <a:p>
            <a:r>
              <a:rPr lang="en-US" dirty="0" smtClean="0"/>
              <a:t>Typical combinations:</a:t>
            </a:r>
          </a:p>
          <a:p>
            <a:r>
              <a:rPr lang="en-US" dirty="0" smtClean="0"/>
              <a:t>Write-back + write allocate, </a:t>
            </a:r>
          </a:p>
          <a:p>
            <a:pPr lvl="1"/>
            <a:r>
              <a:rPr lang="en-US" dirty="0" smtClean="0"/>
              <a:t>Hoping for a subsequent writes (or reads) to the same location, which is now cached.</a:t>
            </a:r>
          </a:p>
          <a:p>
            <a:r>
              <a:rPr lang="en-US" dirty="0" smtClean="0"/>
              <a:t>Write-through + no-write allocate. </a:t>
            </a:r>
          </a:p>
          <a:p>
            <a:pPr lvl="1"/>
            <a:r>
              <a:rPr lang="en-US" dirty="0" smtClean="0"/>
              <a:t>Consecutive writes have no advantage, since they still need to be written directly to memory</a:t>
            </a:r>
          </a:p>
          <a:p>
            <a:endParaRPr lang="en-US" dirty="0" smtClean="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36</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Write-through vs. Write-back</a:t>
            </a:r>
            <a:endParaRPr lang="en-US" dirty="0"/>
          </a:p>
        </p:txBody>
      </p:sp>
      <p:sp>
        <p:nvSpPr>
          <p:cNvPr id="3" name="Content Placeholder 2"/>
          <p:cNvSpPr>
            <a:spLocks noGrp="1"/>
          </p:cNvSpPr>
          <p:nvPr>
            <p:ph idx="1"/>
          </p:nvPr>
        </p:nvSpPr>
        <p:spPr>
          <a:xfrm>
            <a:off x="457200" y="1600200"/>
            <a:ext cx="8229600" cy="4655577"/>
          </a:xfrm>
        </p:spPr>
        <p:txBody>
          <a:bodyPr>
            <a:normAutofit lnSpcReduction="10000"/>
          </a:bodyPr>
          <a:lstStyle/>
          <a:p>
            <a:pPr>
              <a:lnSpc>
                <a:spcPct val="80000"/>
              </a:lnSpc>
            </a:pPr>
            <a:r>
              <a:rPr lang="en-US" dirty="0" smtClean="0"/>
              <a:t>WT: </a:t>
            </a:r>
          </a:p>
          <a:p>
            <a:pPr lvl="1">
              <a:lnSpc>
                <a:spcPct val="80000"/>
              </a:lnSpc>
            </a:pPr>
            <a:r>
              <a:rPr lang="en-US" dirty="0" smtClean="0"/>
              <a:t>PRO: read misses cannot result in writes</a:t>
            </a:r>
          </a:p>
          <a:p>
            <a:pPr lvl="1">
              <a:lnSpc>
                <a:spcPct val="80000"/>
              </a:lnSpc>
            </a:pPr>
            <a:r>
              <a:rPr lang="en-US" dirty="0" smtClean="0"/>
              <a:t>CON: Processor held up on writes unless writes buffered</a:t>
            </a:r>
          </a:p>
          <a:p>
            <a:pPr>
              <a:lnSpc>
                <a:spcPct val="80000"/>
              </a:lnSpc>
            </a:pPr>
            <a:r>
              <a:rPr lang="en-US" dirty="0" smtClean="0"/>
              <a:t>WB: </a:t>
            </a:r>
          </a:p>
          <a:p>
            <a:pPr lvl="1">
              <a:lnSpc>
                <a:spcPct val="80000"/>
              </a:lnSpc>
            </a:pPr>
            <a:r>
              <a:rPr lang="en-US" dirty="0" smtClean="0"/>
              <a:t>PRO: repeated writes not sent to DRAM</a:t>
            </a:r>
            <a:br>
              <a:rPr lang="en-US" dirty="0" smtClean="0"/>
            </a:br>
            <a:r>
              <a:rPr lang="en-US" dirty="0" smtClean="0"/>
              <a:t>	 processor not held up on writes</a:t>
            </a:r>
          </a:p>
          <a:p>
            <a:pPr lvl="1">
              <a:lnSpc>
                <a:spcPct val="80000"/>
              </a:lnSpc>
            </a:pPr>
            <a:r>
              <a:rPr lang="en-US" dirty="0" smtClean="0"/>
              <a:t>CON: More complex</a:t>
            </a:r>
            <a:br>
              <a:rPr lang="en-US" dirty="0" smtClean="0"/>
            </a:br>
            <a:r>
              <a:rPr lang="en-US" dirty="0" smtClean="0"/>
              <a:t>	 Read miss may require write back of dirty block </a:t>
            </a:r>
          </a:p>
          <a:p>
            <a:pPr lvl="2">
              <a:lnSpc>
                <a:spcPct val="80000"/>
              </a:lnSpc>
            </a:pPr>
            <a:r>
              <a:rPr lang="en-US" dirty="0" smtClean="0"/>
              <a:t>Clean miss: the block being replaced is clean </a:t>
            </a:r>
          </a:p>
          <a:p>
            <a:pPr lvl="2">
              <a:lnSpc>
                <a:spcPct val="80000"/>
              </a:lnSpc>
            </a:pPr>
            <a:r>
              <a:rPr lang="en-US" dirty="0" smtClean="0"/>
              <a:t>Dirty miss: the block being replaced is dirty and needs to be written back to memory</a:t>
            </a:r>
            <a:endParaRPr lang="en-US" dirty="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37</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Recall: Average Memory Access Time (AMAT)</a:t>
            </a:r>
            <a:endParaRPr lang="en-US" dirty="0"/>
          </a:p>
        </p:txBody>
      </p:sp>
      <p:sp>
        <p:nvSpPr>
          <p:cNvPr id="3" name="Content Placeholder 2"/>
          <p:cNvSpPr>
            <a:spLocks noGrp="1"/>
          </p:cNvSpPr>
          <p:nvPr>
            <p:ph idx="1"/>
          </p:nvPr>
        </p:nvSpPr>
        <p:spPr>
          <a:xfrm>
            <a:off x="533399" y="1388532"/>
            <a:ext cx="8322733" cy="4182535"/>
          </a:xfrm>
        </p:spPr>
        <p:txBody>
          <a:bodyPr>
            <a:normAutofit lnSpcReduction="10000"/>
          </a:bodyPr>
          <a:lstStyle/>
          <a:p>
            <a:pPr>
              <a:lnSpc>
                <a:spcPct val="100000"/>
              </a:lnSpc>
              <a:spcBef>
                <a:spcPts val="600"/>
              </a:spcBef>
            </a:pPr>
            <a:r>
              <a:rPr lang="en-US" dirty="0" smtClean="0"/>
              <a:t>Average Memory Access Time (AMAT) is the average to access memory considering both hits and misses</a:t>
            </a:r>
          </a:p>
          <a:p>
            <a:pPr lvl="1">
              <a:lnSpc>
                <a:spcPct val="100000"/>
              </a:lnSpc>
              <a:spcBef>
                <a:spcPts val="600"/>
              </a:spcBef>
            </a:pPr>
            <a:endParaRPr lang="en-US" dirty="0" smtClean="0"/>
          </a:p>
          <a:p>
            <a:pPr marL="287338" lvl="1" indent="-287338" algn="ctr">
              <a:lnSpc>
                <a:spcPct val="100000"/>
              </a:lnSpc>
              <a:spcBef>
                <a:spcPts val="600"/>
              </a:spcBef>
              <a:buNone/>
            </a:pPr>
            <a:r>
              <a:rPr lang="en-US" sz="3613" dirty="0" smtClean="0">
                <a:solidFill>
                  <a:srgbClr val="FF0000"/>
                </a:solidFill>
              </a:rPr>
              <a:t>AMAT =  Time for a hit  +  Miss rate x Miss penalty</a:t>
            </a:r>
          </a:p>
          <a:p>
            <a:pPr marL="287338" lvl="1" indent="-287338">
              <a:lnSpc>
                <a:spcPct val="100000"/>
              </a:lnSpc>
              <a:spcBef>
                <a:spcPts val="600"/>
              </a:spcBef>
            </a:pPr>
            <a:endParaRPr lang="en-US" dirty="0" smtClean="0">
              <a:solidFill>
                <a:schemeClr val="accent2"/>
              </a:solidFill>
            </a:endParaRPr>
          </a:p>
          <a:p>
            <a:pPr>
              <a:lnSpc>
                <a:spcPct val="100000"/>
              </a:lnSpc>
              <a:spcBef>
                <a:spcPts val="600"/>
              </a:spcBef>
            </a:pPr>
            <a:r>
              <a:rPr lang="en-US" dirty="0" smtClean="0"/>
              <a:t>How reduce Miss Penalty?</a:t>
            </a:r>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38</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44786" y="408774"/>
            <a:ext cx="8542338" cy="490537"/>
          </a:xfrm>
        </p:spPr>
        <p:txBody>
          <a:bodyPr>
            <a:normAutofit fontScale="90000"/>
          </a:bodyPr>
          <a:lstStyle/>
          <a:p>
            <a:r>
              <a:rPr lang="en-US" dirty="0" smtClean="0">
                <a:ea typeface="ＭＳ Ｐゴシック" pitchFamily="34" charset="-128"/>
              </a:rPr>
              <a:t>Historical Perspective</a:t>
            </a:r>
          </a:p>
        </p:txBody>
      </p:sp>
      <p:sp>
        <p:nvSpPr>
          <p:cNvPr id="25603" name="Rectangle 312"/>
          <p:cNvSpPr>
            <a:spLocks noGrp="1" noChangeArrowheads="1"/>
          </p:cNvSpPr>
          <p:nvPr>
            <p:ph type="body" idx="1"/>
          </p:nvPr>
        </p:nvSpPr>
        <p:spPr>
          <a:xfrm>
            <a:off x="345667" y="1433230"/>
            <a:ext cx="9144000" cy="2138362"/>
          </a:xfrm>
        </p:spPr>
        <p:txBody>
          <a:bodyPr/>
          <a:lstStyle/>
          <a:p>
            <a:r>
              <a:rPr lang="en-US" dirty="0" smtClean="0">
                <a:ea typeface="ＭＳ Ｐゴシック" pitchFamily="34" charset="-128"/>
              </a:rPr>
              <a:t>1989 first Intel CPU with cache on chip</a:t>
            </a:r>
          </a:p>
          <a:p>
            <a:r>
              <a:rPr lang="en-US" dirty="0" smtClean="0">
                <a:ea typeface="ＭＳ Ｐゴシック" pitchFamily="34" charset="-128"/>
              </a:rPr>
              <a:t>1998 Pentium III has two cache levels on chip</a:t>
            </a:r>
          </a:p>
        </p:txBody>
      </p:sp>
      <p:sp>
        <p:nvSpPr>
          <p:cNvPr id="25604" name="Rectangle 3"/>
          <p:cNvSpPr>
            <a:spLocks noChangeArrowheads="1"/>
          </p:cNvSpPr>
          <p:nvPr/>
        </p:nvSpPr>
        <p:spPr bwMode="auto">
          <a:xfrm>
            <a:off x="7581823" y="2670018"/>
            <a:ext cx="1257300" cy="828675"/>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2400" dirty="0">
                <a:solidFill>
                  <a:prstClr val="black"/>
                </a:solidFill>
                <a:latin typeface="18 VAG Rounded Bold   07390" charset="0"/>
              </a:rPr>
              <a:t>µProc</a:t>
            </a:r>
          </a:p>
          <a:p>
            <a:pPr algn="l" defTabSz="457200" eaLnBrk="1" fontAlgn="auto" hangingPunct="1">
              <a:spcBef>
                <a:spcPts val="0"/>
              </a:spcBef>
              <a:spcAft>
                <a:spcPts val="0"/>
              </a:spcAft>
            </a:pPr>
            <a:r>
              <a:rPr lang="en-US" sz="2400" dirty="0">
                <a:solidFill>
                  <a:prstClr val="black"/>
                </a:solidFill>
                <a:latin typeface="18 VAG Rounded Bold   07390" charset="0"/>
              </a:rPr>
              <a:t>60%/yr.</a:t>
            </a:r>
          </a:p>
        </p:txBody>
      </p:sp>
      <p:sp>
        <p:nvSpPr>
          <p:cNvPr id="25605" name="Rectangle 4"/>
          <p:cNvSpPr>
            <a:spLocks noChangeArrowheads="1"/>
          </p:cNvSpPr>
          <p:nvPr/>
        </p:nvSpPr>
        <p:spPr bwMode="auto">
          <a:xfrm>
            <a:off x="7594523" y="4981418"/>
            <a:ext cx="1257300" cy="828675"/>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2400">
                <a:solidFill>
                  <a:prstClr val="black"/>
                </a:solidFill>
                <a:latin typeface="18 VAG Rounded Bold   07390" charset="0"/>
              </a:rPr>
              <a:t>DRAM</a:t>
            </a:r>
          </a:p>
          <a:p>
            <a:pPr algn="l" defTabSz="457200" eaLnBrk="1" fontAlgn="auto" hangingPunct="1">
              <a:spcBef>
                <a:spcPts val="0"/>
              </a:spcBef>
              <a:spcAft>
                <a:spcPts val="0"/>
              </a:spcAft>
            </a:pPr>
            <a:r>
              <a:rPr lang="en-US" sz="2400">
                <a:solidFill>
                  <a:prstClr val="black"/>
                </a:solidFill>
                <a:latin typeface="18 VAG Rounded Bold   07390" charset="0"/>
              </a:rPr>
              <a:t>7%/yr.</a:t>
            </a:r>
          </a:p>
        </p:txBody>
      </p:sp>
      <p:sp>
        <p:nvSpPr>
          <p:cNvPr id="25606" name="Arc 5"/>
          <p:cNvSpPr>
            <a:spLocks/>
          </p:cNvSpPr>
          <p:nvPr/>
        </p:nvSpPr>
        <p:spPr bwMode="auto">
          <a:xfrm>
            <a:off x="7064298" y="5129056"/>
            <a:ext cx="558800" cy="187325"/>
          </a:xfrm>
          <a:custGeom>
            <a:avLst/>
            <a:gdLst>
              <a:gd name="T0" fmla="*/ 0 w 21600"/>
              <a:gd name="T1" fmla="*/ 187325 h 21599"/>
              <a:gd name="T2" fmla="*/ 557222 w 21600"/>
              <a:gd name="T3" fmla="*/ 0 h 21599"/>
              <a:gd name="T4" fmla="*/ 558800 w 21600"/>
              <a:gd name="T5" fmla="*/ 187325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693"/>
                  <a:pt x="9633" y="32"/>
                  <a:pt x="21538" y="-1"/>
                </a:cubicBezTo>
              </a:path>
              <a:path w="21600" h="21599" stroke="0" extrusionOk="0">
                <a:moveTo>
                  <a:pt x="-1" y="21598"/>
                </a:moveTo>
                <a:cubicBezTo>
                  <a:pt x="-1" y="9693"/>
                  <a:pt x="9633" y="32"/>
                  <a:pt x="21538" y="-1"/>
                </a:cubicBezTo>
                <a:lnTo>
                  <a:pt x="21600" y="21599"/>
                </a:lnTo>
                <a:close/>
              </a:path>
            </a:pathLst>
          </a:custGeom>
          <a:noFill/>
          <a:ln w="25400" cap="rnd">
            <a:solidFill>
              <a:schemeClr val="tx1"/>
            </a:solidFill>
            <a:round/>
            <a:headEnd type="triangle" w="med" len="me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607" name="Line 6"/>
          <p:cNvSpPr>
            <a:spLocks noChangeShapeType="1"/>
          </p:cNvSpPr>
          <p:nvPr/>
        </p:nvSpPr>
        <p:spPr bwMode="auto">
          <a:xfrm>
            <a:off x="1779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08" name="Line 7"/>
          <p:cNvSpPr>
            <a:spLocks noChangeShapeType="1"/>
          </p:cNvSpPr>
          <p:nvPr/>
        </p:nvSpPr>
        <p:spPr bwMode="auto">
          <a:xfrm>
            <a:off x="1855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09" name="Line 8"/>
          <p:cNvSpPr>
            <a:spLocks noChangeShapeType="1"/>
          </p:cNvSpPr>
          <p:nvPr/>
        </p:nvSpPr>
        <p:spPr bwMode="auto">
          <a:xfrm>
            <a:off x="1931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0" name="Line 9"/>
          <p:cNvSpPr>
            <a:spLocks noChangeShapeType="1"/>
          </p:cNvSpPr>
          <p:nvPr/>
        </p:nvSpPr>
        <p:spPr bwMode="auto">
          <a:xfrm>
            <a:off x="2008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1" name="Line 10"/>
          <p:cNvSpPr>
            <a:spLocks noChangeShapeType="1"/>
          </p:cNvSpPr>
          <p:nvPr/>
        </p:nvSpPr>
        <p:spPr bwMode="auto">
          <a:xfrm>
            <a:off x="2084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2" name="Line 11"/>
          <p:cNvSpPr>
            <a:spLocks noChangeShapeType="1"/>
          </p:cNvSpPr>
          <p:nvPr/>
        </p:nvSpPr>
        <p:spPr bwMode="auto">
          <a:xfrm>
            <a:off x="2160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3" name="Line 12"/>
          <p:cNvSpPr>
            <a:spLocks noChangeShapeType="1"/>
          </p:cNvSpPr>
          <p:nvPr/>
        </p:nvSpPr>
        <p:spPr bwMode="auto">
          <a:xfrm>
            <a:off x="2236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4" name="Line 13"/>
          <p:cNvSpPr>
            <a:spLocks noChangeShapeType="1"/>
          </p:cNvSpPr>
          <p:nvPr/>
        </p:nvSpPr>
        <p:spPr bwMode="auto">
          <a:xfrm>
            <a:off x="2312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5" name="Line 14"/>
          <p:cNvSpPr>
            <a:spLocks noChangeShapeType="1"/>
          </p:cNvSpPr>
          <p:nvPr/>
        </p:nvSpPr>
        <p:spPr bwMode="auto">
          <a:xfrm>
            <a:off x="2389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6" name="Line 15"/>
          <p:cNvSpPr>
            <a:spLocks noChangeShapeType="1"/>
          </p:cNvSpPr>
          <p:nvPr/>
        </p:nvSpPr>
        <p:spPr bwMode="auto">
          <a:xfrm>
            <a:off x="2465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7" name="Line 16"/>
          <p:cNvSpPr>
            <a:spLocks noChangeShapeType="1"/>
          </p:cNvSpPr>
          <p:nvPr/>
        </p:nvSpPr>
        <p:spPr bwMode="auto">
          <a:xfrm>
            <a:off x="2541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8" name="Line 17"/>
          <p:cNvSpPr>
            <a:spLocks noChangeShapeType="1"/>
          </p:cNvSpPr>
          <p:nvPr/>
        </p:nvSpPr>
        <p:spPr bwMode="auto">
          <a:xfrm>
            <a:off x="2617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9" name="Line 18"/>
          <p:cNvSpPr>
            <a:spLocks noChangeShapeType="1"/>
          </p:cNvSpPr>
          <p:nvPr/>
        </p:nvSpPr>
        <p:spPr bwMode="auto">
          <a:xfrm>
            <a:off x="2693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0" name="Line 19"/>
          <p:cNvSpPr>
            <a:spLocks noChangeShapeType="1"/>
          </p:cNvSpPr>
          <p:nvPr/>
        </p:nvSpPr>
        <p:spPr bwMode="auto">
          <a:xfrm>
            <a:off x="2770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1" name="Line 20"/>
          <p:cNvSpPr>
            <a:spLocks noChangeShapeType="1"/>
          </p:cNvSpPr>
          <p:nvPr/>
        </p:nvSpPr>
        <p:spPr bwMode="auto">
          <a:xfrm>
            <a:off x="2846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2" name="Line 21"/>
          <p:cNvSpPr>
            <a:spLocks noChangeShapeType="1"/>
          </p:cNvSpPr>
          <p:nvPr/>
        </p:nvSpPr>
        <p:spPr bwMode="auto">
          <a:xfrm>
            <a:off x="2922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3" name="Line 22"/>
          <p:cNvSpPr>
            <a:spLocks noChangeShapeType="1"/>
          </p:cNvSpPr>
          <p:nvPr/>
        </p:nvSpPr>
        <p:spPr bwMode="auto">
          <a:xfrm>
            <a:off x="2998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4" name="Line 23"/>
          <p:cNvSpPr>
            <a:spLocks noChangeShapeType="1"/>
          </p:cNvSpPr>
          <p:nvPr/>
        </p:nvSpPr>
        <p:spPr bwMode="auto">
          <a:xfrm>
            <a:off x="3074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5" name="Line 24"/>
          <p:cNvSpPr>
            <a:spLocks noChangeShapeType="1"/>
          </p:cNvSpPr>
          <p:nvPr/>
        </p:nvSpPr>
        <p:spPr bwMode="auto">
          <a:xfrm>
            <a:off x="3151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6" name="Line 25"/>
          <p:cNvSpPr>
            <a:spLocks noChangeShapeType="1"/>
          </p:cNvSpPr>
          <p:nvPr/>
        </p:nvSpPr>
        <p:spPr bwMode="auto">
          <a:xfrm>
            <a:off x="3227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7" name="Line 26"/>
          <p:cNvSpPr>
            <a:spLocks noChangeShapeType="1"/>
          </p:cNvSpPr>
          <p:nvPr/>
        </p:nvSpPr>
        <p:spPr bwMode="auto">
          <a:xfrm>
            <a:off x="3303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8" name="Line 27"/>
          <p:cNvSpPr>
            <a:spLocks noChangeShapeType="1"/>
          </p:cNvSpPr>
          <p:nvPr/>
        </p:nvSpPr>
        <p:spPr bwMode="auto">
          <a:xfrm>
            <a:off x="3379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9" name="Line 28"/>
          <p:cNvSpPr>
            <a:spLocks noChangeShapeType="1"/>
          </p:cNvSpPr>
          <p:nvPr/>
        </p:nvSpPr>
        <p:spPr bwMode="auto">
          <a:xfrm>
            <a:off x="3455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0" name="Line 29"/>
          <p:cNvSpPr>
            <a:spLocks noChangeShapeType="1"/>
          </p:cNvSpPr>
          <p:nvPr/>
        </p:nvSpPr>
        <p:spPr bwMode="auto">
          <a:xfrm>
            <a:off x="3532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1" name="Line 30"/>
          <p:cNvSpPr>
            <a:spLocks noChangeShapeType="1"/>
          </p:cNvSpPr>
          <p:nvPr/>
        </p:nvSpPr>
        <p:spPr bwMode="auto">
          <a:xfrm>
            <a:off x="3608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2" name="Line 31"/>
          <p:cNvSpPr>
            <a:spLocks noChangeShapeType="1"/>
          </p:cNvSpPr>
          <p:nvPr/>
        </p:nvSpPr>
        <p:spPr bwMode="auto">
          <a:xfrm>
            <a:off x="3684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3" name="Line 32"/>
          <p:cNvSpPr>
            <a:spLocks noChangeShapeType="1"/>
          </p:cNvSpPr>
          <p:nvPr/>
        </p:nvSpPr>
        <p:spPr bwMode="auto">
          <a:xfrm>
            <a:off x="3760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4" name="Line 33"/>
          <p:cNvSpPr>
            <a:spLocks noChangeShapeType="1"/>
          </p:cNvSpPr>
          <p:nvPr/>
        </p:nvSpPr>
        <p:spPr bwMode="auto">
          <a:xfrm>
            <a:off x="3836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5" name="Line 34"/>
          <p:cNvSpPr>
            <a:spLocks noChangeShapeType="1"/>
          </p:cNvSpPr>
          <p:nvPr/>
        </p:nvSpPr>
        <p:spPr bwMode="auto">
          <a:xfrm>
            <a:off x="3913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6" name="Line 35"/>
          <p:cNvSpPr>
            <a:spLocks noChangeShapeType="1"/>
          </p:cNvSpPr>
          <p:nvPr/>
        </p:nvSpPr>
        <p:spPr bwMode="auto">
          <a:xfrm>
            <a:off x="3989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7" name="Line 36"/>
          <p:cNvSpPr>
            <a:spLocks noChangeShapeType="1"/>
          </p:cNvSpPr>
          <p:nvPr/>
        </p:nvSpPr>
        <p:spPr bwMode="auto">
          <a:xfrm>
            <a:off x="4065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8" name="Line 37"/>
          <p:cNvSpPr>
            <a:spLocks noChangeShapeType="1"/>
          </p:cNvSpPr>
          <p:nvPr/>
        </p:nvSpPr>
        <p:spPr bwMode="auto">
          <a:xfrm>
            <a:off x="4141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9" name="Line 38"/>
          <p:cNvSpPr>
            <a:spLocks noChangeShapeType="1"/>
          </p:cNvSpPr>
          <p:nvPr/>
        </p:nvSpPr>
        <p:spPr bwMode="auto">
          <a:xfrm>
            <a:off x="4217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0" name="Line 39"/>
          <p:cNvSpPr>
            <a:spLocks noChangeShapeType="1"/>
          </p:cNvSpPr>
          <p:nvPr/>
        </p:nvSpPr>
        <p:spPr bwMode="auto">
          <a:xfrm>
            <a:off x="4294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1" name="Line 40"/>
          <p:cNvSpPr>
            <a:spLocks noChangeShapeType="1"/>
          </p:cNvSpPr>
          <p:nvPr/>
        </p:nvSpPr>
        <p:spPr bwMode="auto">
          <a:xfrm>
            <a:off x="4370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2" name="Line 41"/>
          <p:cNvSpPr>
            <a:spLocks noChangeShapeType="1"/>
          </p:cNvSpPr>
          <p:nvPr/>
        </p:nvSpPr>
        <p:spPr bwMode="auto">
          <a:xfrm>
            <a:off x="4446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3" name="Line 42"/>
          <p:cNvSpPr>
            <a:spLocks noChangeShapeType="1"/>
          </p:cNvSpPr>
          <p:nvPr/>
        </p:nvSpPr>
        <p:spPr bwMode="auto">
          <a:xfrm>
            <a:off x="4522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4" name="Line 43"/>
          <p:cNvSpPr>
            <a:spLocks noChangeShapeType="1"/>
          </p:cNvSpPr>
          <p:nvPr/>
        </p:nvSpPr>
        <p:spPr bwMode="auto">
          <a:xfrm>
            <a:off x="4598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5" name="Line 44"/>
          <p:cNvSpPr>
            <a:spLocks noChangeShapeType="1"/>
          </p:cNvSpPr>
          <p:nvPr/>
        </p:nvSpPr>
        <p:spPr bwMode="auto">
          <a:xfrm>
            <a:off x="4675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6" name="Line 45"/>
          <p:cNvSpPr>
            <a:spLocks noChangeShapeType="1"/>
          </p:cNvSpPr>
          <p:nvPr/>
        </p:nvSpPr>
        <p:spPr bwMode="auto">
          <a:xfrm>
            <a:off x="4751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7" name="Line 46"/>
          <p:cNvSpPr>
            <a:spLocks noChangeShapeType="1"/>
          </p:cNvSpPr>
          <p:nvPr/>
        </p:nvSpPr>
        <p:spPr bwMode="auto">
          <a:xfrm>
            <a:off x="4827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8" name="Line 47"/>
          <p:cNvSpPr>
            <a:spLocks noChangeShapeType="1"/>
          </p:cNvSpPr>
          <p:nvPr/>
        </p:nvSpPr>
        <p:spPr bwMode="auto">
          <a:xfrm>
            <a:off x="4903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9" name="Line 48"/>
          <p:cNvSpPr>
            <a:spLocks noChangeShapeType="1"/>
          </p:cNvSpPr>
          <p:nvPr/>
        </p:nvSpPr>
        <p:spPr bwMode="auto">
          <a:xfrm>
            <a:off x="4979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0" name="Line 49"/>
          <p:cNvSpPr>
            <a:spLocks noChangeShapeType="1"/>
          </p:cNvSpPr>
          <p:nvPr/>
        </p:nvSpPr>
        <p:spPr bwMode="auto">
          <a:xfrm>
            <a:off x="5056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1" name="Line 50"/>
          <p:cNvSpPr>
            <a:spLocks noChangeShapeType="1"/>
          </p:cNvSpPr>
          <p:nvPr/>
        </p:nvSpPr>
        <p:spPr bwMode="auto">
          <a:xfrm>
            <a:off x="5132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2" name="Line 51"/>
          <p:cNvSpPr>
            <a:spLocks noChangeShapeType="1"/>
          </p:cNvSpPr>
          <p:nvPr/>
        </p:nvSpPr>
        <p:spPr bwMode="auto">
          <a:xfrm>
            <a:off x="5208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3" name="Line 52"/>
          <p:cNvSpPr>
            <a:spLocks noChangeShapeType="1"/>
          </p:cNvSpPr>
          <p:nvPr/>
        </p:nvSpPr>
        <p:spPr bwMode="auto">
          <a:xfrm>
            <a:off x="5284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4" name="Line 53"/>
          <p:cNvSpPr>
            <a:spLocks noChangeShapeType="1"/>
          </p:cNvSpPr>
          <p:nvPr/>
        </p:nvSpPr>
        <p:spPr bwMode="auto">
          <a:xfrm>
            <a:off x="5360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5" name="Line 54"/>
          <p:cNvSpPr>
            <a:spLocks noChangeShapeType="1"/>
          </p:cNvSpPr>
          <p:nvPr/>
        </p:nvSpPr>
        <p:spPr bwMode="auto">
          <a:xfrm>
            <a:off x="5437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6" name="Line 55"/>
          <p:cNvSpPr>
            <a:spLocks noChangeShapeType="1"/>
          </p:cNvSpPr>
          <p:nvPr/>
        </p:nvSpPr>
        <p:spPr bwMode="auto">
          <a:xfrm>
            <a:off x="5513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7" name="Line 56"/>
          <p:cNvSpPr>
            <a:spLocks noChangeShapeType="1"/>
          </p:cNvSpPr>
          <p:nvPr/>
        </p:nvSpPr>
        <p:spPr bwMode="auto">
          <a:xfrm>
            <a:off x="5589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8" name="Line 57"/>
          <p:cNvSpPr>
            <a:spLocks noChangeShapeType="1"/>
          </p:cNvSpPr>
          <p:nvPr/>
        </p:nvSpPr>
        <p:spPr bwMode="auto">
          <a:xfrm>
            <a:off x="5665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9" name="Line 58"/>
          <p:cNvSpPr>
            <a:spLocks noChangeShapeType="1"/>
          </p:cNvSpPr>
          <p:nvPr/>
        </p:nvSpPr>
        <p:spPr bwMode="auto">
          <a:xfrm>
            <a:off x="5741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0" name="Line 59"/>
          <p:cNvSpPr>
            <a:spLocks noChangeShapeType="1"/>
          </p:cNvSpPr>
          <p:nvPr/>
        </p:nvSpPr>
        <p:spPr bwMode="auto">
          <a:xfrm>
            <a:off x="5818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1" name="Line 60"/>
          <p:cNvSpPr>
            <a:spLocks noChangeShapeType="1"/>
          </p:cNvSpPr>
          <p:nvPr/>
        </p:nvSpPr>
        <p:spPr bwMode="auto">
          <a:xfrm>
            <a:off x="5894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2" name="Line 61"/>
          <p:cNvSpPr>
            <a:spLocks noChangeShapeType="1"/>
          </p:cNvSpPr>
          <p:nvPr/>
        </p:nvSpPr>
        <p:spPr bwMode="auto">
          <a:xfrm>
            <a:off x="5970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3" name="Line 62"/>
          <p:cNvSpPr>
            <a:spLocks noChangeShapeType="1"/>
          </p:cNvSpPr>
          <p:nvPr/>
        </p:nvSpPr>
        <p:spPr bwMode="auto">
          <a:xfrm>
            <a:off x="6046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4" name="Line 63"/>
          <p:cNvSpPr>
            <a:spLocks noChangeShapeType="1"/>
          </p:cNvSpPr>
          <p:nvPr/>
        </p:nvSpPr>
        <p:spPr bwMode="auto">
          <a:xfrm>
            <a:off x="6122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5" name="Line 64"/>
          <p:cNvSpPr>
            <a:spLocks noChangeShapeType="1"/>
          </p:cNvSpPr>
          <p:nvPr/>
        </p:nvSpPr>
        <p:spPr bwMode="auto">
          <a:xfrm>
            <a:off x="6199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6" name="Line 65"/>
          <p:cNvSpPr>
            <a:spLocks noChangeShapeType="1"/>
          </p:cNvSpPr>
          <p:nvPr/>
        </p:nvSpPr>
        <p:spPr bwMode="auto">
          <a:xfrm>
            <a:off x="6275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7" name="Line 66"/>
          <p:cNvSpPr>
            <a:spLocks noChangeShapeType="1"/>
          </p:cNvSpPr>
          <p:nvPr/>
        </p:nvSpPr>
        <p:spPr bwMode="auto">
          <a:xfrm>
            <a:off x="6351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8" name="Line 67"/>
          <p:cNvSpPr>
            <a:spLocks noChangeShapeType="1"/>
          </p:cNvSpPr>
          <p:nvPr/>
        </p:nvSpPr>
        <p:spPr bwMode="auto">
          <a:xfrm>
            <a:off x="6427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9" name="Line 68"/>
          <p:cNvSpPr>
            <a:spLocks noChangeShapeType="1"/>
          </p:cNvSpPr>
          <p:nvPr/>
        </p:nvSpPr>
        <p:spPr bwMode="auto">
          <a:xfrm>
            <a:off x="6503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0" name="Line 69"/>
          <p:cNvSpPr>
            <a:spLocks noChangeShapeType="1"/>
          </p:cNvSpPr>
          <p:nvPr/>
        </p:nvSpPr>
        <p:spPr bwMode="auto">
          <a:xfrm>
            <a:off x="6580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1" name="Line 70"/>
          <p:cNvSpPr>
            <a:spLocks noChangeShapeType="1"/>
          </p:cNvSpPr>
          <p:nvPr/>
        </p:nvSpPr>
        <p:spPr bwMode="auto">
          <a:xfrm>
            <a:off x="6656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2" name="Line 71"/>
          <p:cNvSpPr>
            <a:spLocks noChangeShapeType="1"/>
          </p:cNvSpPr>
          <p:nvPr/>
        </p:nvSpPr>
        <p:spPr bwMode="auto">
          <a:xfrm>
            <a:off x="6732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3" name="Line 72"/>
          <p:cNvSpPr>
            <a:spLocks noChangeShapeType="1"/>
          </p:cNvSpPr>
          <p:nvPr/>
        </p:nvSpPr>
        <p:spPr bwMode="auto">
          <a:xfrm>
            <a:off x="6808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4" name="Line 73"/>
          <p:cNvSpPr>
            <a:spLocks noChangeShapeType="1"/>
          </p:cNvSpPr>
          <p:nvPr/>
        </p:nvSpPr>
        <p:spPr bwMode="auto">
          <a:xfrm>
            <a:off x="6884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5" name="Line 74"/>
          <p:cNvSpPr>
            <a:spLocks noChangeShapeType="1"/>
          </p:cNvSpPr>
          <p:nvPr/>
        </p:nvSpPr>
        <p:spPr bwMode="auto">
          <a:xfrm>
            <a:off x="6961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6" name="Line 75"/>
          <p:cNvSpPr>
            <a:spLocks noChangeShapeType="1"/>
          </p:cNvSpPr>
          <p:nvPr/>
        </p:nvSpPr>
        <p:spPr bwMode="auto">
          <a:xfrm>
            <a:off x="1779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7" name="Line 76"/>
          <p:cNvSpPr>
            <a:spLocks noChangeShapeType="1"/>
          </p:cNvSpPr>
          <p:nvPr/>
        </p:nvSpPr>
        <p:spPr bwMode="auto">
          <a:xfrm>
            <a:off x="1855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8" name="Line 77"/>
          <p:cNvSpPr>
            <a:spLocks noChangeShapeType="1"/>
          </p:cNvSpPr>
          <p:nvPr/>
        </p:nvSpPr>
        <p:spPr bwMode="auto">
          <a:xfrm>
            <a:off x="1931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9" name="Line 78"/>
          <p:cNvSpPr>
            <a:spLocks noChangeShapeType="1"/>
          </p:cNvSpPr>
          <p:nvPr/>
        </p:nvSpPr>
        <p:spPr bwMode="auto">
          <a:xfrm>
            <a:off x="2008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0" name="Line 79"/>
          <p:cNvSpPr>
            <a:spLocks noChangeShapeType="1"/>
          </p:cNvSpPr>
          <p:nvPr/>
        </p:nvSpPr>
        <p:spPr bwMode="auto">
          <a:xfrm>
            <a:off x="2084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1" name="Line 80"/>
          <p:cNvSpPr>
            <a:spLocks noChangeShapeType="1"/>
          </p:cNvSpPr>
          <p:nvPr/>
        </p:nvSpPr>
        <p:spPr bwMode="auto">
          <a:xfrm>
            <a:off x="2160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2" name="Line 81"/>
          <p:cNvSpPr>
            <a:spLocks noChangeShapeType="1"/>
          </p:cNvSpPr>
          <p:nvPr/>
        </p:nvSpPr>
        <p:spPr bwMode="auto">
          <a:xfrm>
            <a:off x="2236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3" name="Line 82"/>
          <p:cNvSpPr>
            <a:spLocks noChangeShapeType="1"/>
          </p:cNvSpPr>
          <p:nvPr/>
        </p:nvSpPr>
        <p:spPr bwMode="auto">
          <a:xfrm>
            <a:off x="2312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4" name="Line 83"/>
          <p:cNvSpPr>
            <a:spLocks noChangeShapeType="1"/>
          </p:cNvSpPr>
          <p:nvPr/>
        </p:nvSpPr>
        <p:spPr bwMode="auto">
          <a:xfrm>
            <a:off x="2389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5" name="Line 84"/>
          <p:cNvSpPr>
            <a:spLocks noChangeShapeType="1"/>
          </p:cNvSpPr>
          <p:nvPr/>
        </p:nvSpPr>
        <p:spPr bwMode="auto">
          <a:xfrm>
            <a:off x="2465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6" name="Line 85"/>
          <p:cNvSpPr>
            <a:spLocks noChangeShapeType="1"/>
          </p:cNvSpPr>
          <p:nvPr/>
        </p:nvSpPr>
        <p:spPr bwMode="auto">
          <a:xfrm>
            <a:off x="2541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7" name="Line 86"/>
          <p:cNvSpPr>
            <a:spLocks noChangeShapeType="1"/>
          </p:cNvSpPr>
          <p:nvPr/>
        </p:nvSpPr>
        <p:spPr bwMode="auto">
          <a:xfrm>
            <a:off x="2617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8" name="Line 87"/>
          <p:cNvSpPr>
            <a:spLocks noChangeShapeType="1"/>
          </p:cNvSpPr>
          <p:nvPr/>
        </p:nvSpPr>
        <p:spPr bwMode="auto">
          <a:xfrm>
            <a:off x="2693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9" name="Line 88"/>
          <p:cNvSpPr>
            <a:spLocks noChangeShapeType="1"/>
          </p:cNvSpPr>
          <p:nvPr/>
        </p:nvSpPr>
        <p:spPr bwMode="auto">
          <a:xfrm>
            <a:off x="2770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0" name="Line 89"/>
          <p:cNvSpPr>
            <a:spLocks noChangeShapeType="1"/>
          </p:cNvSpPr>
          <p:nvPr/>
        </p:nvSpPr>
        <p:spPr bwMode="auto">
          <a:xfrm>
            <a:off x="2846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1" name="Line 90"/>
          <p:cNvSpPr>
            <a:spLocks noChangeShapeType="1"/>
          </p:cNvSpPr>
          <p:nvPr/>
        </p:nvSpPr>
        <p:spPr bwMode="auto">
          <a:xfrm>
            <a:off x="2922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2" name="Line 91"/>
          <p:cNvSpPr>
            <a:spLocks noChangeShapeType="1"/>
          </p:cNvSpPr>
          <p:nvPr/>
        </p:nvSpPr>
        <p:spPr bwMode="auto">
          <a:xfrm>
            <a:off x="2998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3" name="Line 92"/>
          <p:cNvSpPr>
            <a:spLocks noChangeShapeType="1"/>
          </p:cNvSpPr>
          <p:nvPr/>
        </p:nvSpPr>
        <p:spPr bwMode="auto">
          <a:xfrm>
            <a:off x="3074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4" name="Line 93"/>
          <p:cNvSpPr>
            <a:spLocks noChangeShapeType="1"/>
          </p:cNvSpPr>
          <p:nvPr/>
        </p:nvSpPr>
        <p:spPr bwMode="auto">
          <a:xfrm>
            <a:off x="3151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5" name="Line 94"/>
          <p:cNvSpPr>
            <a:spLocks noChangeShapeType="1"/>
          </p:cNvSpPr>
          <p:nvPr/>
        </p:nvSpPr>
        <p:spPr bwMode="auto">
          <a:xfrm>
            <a:off x="3227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6" name="Line 95"/>
          <p:cNvSpPr>
            <a:spLocks noChangeShapeType="1"/>
          </p:cNvSpPr>
          <p:nvPr/>
        </p:nvSpPr>
        <p:spPr bwMode="auto">
          <a:xfrm>
            <a:off x="3303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7" name="Line 96"/>
          <p:cNvSpPr>
            <a:spLocks noChangeShapeType="1"/>
          </p:cNvSpPr>
          <p:nvPr/>
        </p:nvSpPr>
        <p:spPr bwMode="auto">
          <a:xfrm>
            <a:off x="3379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8" name="Line 97"/>
          <p:cNvSpPr>
            <a:spLocks noChangeShapeType="1"/>
          </p:cNvSpPr>
          <p:nvPr/>
        </p:nvSpPr>
        <p:spPr bwMode="auto">
          <a:xfrm>
            <a:off x="3455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9" name="Line 98"/>
          <p:cNvSpPr>
            <a:spLocks noChangeShapeType="1"/>
          </p:cNvSpPr>
          <p:nvPr/>
        </p:nvSpPr>
        <p:spPr bwMode="auto">
          <a:xfrm>
            <a:off x="3532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0" name="Line 99"/>
          <p:cNvSpPr>
            <a:spLocks noChangeShapeType="1"/>
          </p:cNvSpPr>
          <p:nvPr/>
        </p:nvSpPr>
        <p:spPr bwMode="auto">
          <a:xfrm>
            <a:off x="3608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1" name="Line 100"/>
          <p:cNvSpPr>
            <a:spLocks noChangeShapeType="1"/>
          </p:cNvSpPr>
          <p:nvPr/>
        </p:nvSpPr>
        <p:spPr bwMode="auto">
          <a:xfrm>
            <a:off x="3684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2" name="Line 101"/>
          <p:cNvSpPr>
            <a:spLocks noChangeShapeType="1"/>
          </p:cNvSpPr>
          <p:nvPr/>
        </p:nvSpPr>
        <p:spPr bwMode="auto">
          <a:xfrm>
            <a:off x="3760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3" name="Line 102"/>
          <p:cNvSpPr>
            <a:spLocks noChangeShapeType="1"/>
          </p:cNvSpPr>
          <p:nvPr/>
        </p:nvSpPr>
        <p:spPr bwMode="auto">
          <a:xfrm>
            <a:off x="3836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4" name="Line 103"/>
          <p:cNvSpPr>
            <a:spLocks noChangeShapeType="1"/>
          </p:cNvSpPr>
          <p:nvPr/>
        </p:nvSpPr>
        <p:spPr bwMode="auto">
          <a:xfrm>
            <a:off x="3913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5" name="Line 104"/>
          <p:cNvSpPr>
            <a:spLocks noChangeShapeType="1"/>
          </p:cNvSpPr>
          <p:nvPr/>
        </p:nvSpPr>
        <p:spPr bwMode="auto">
          <a:xfrm>
            <a:off x="3989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6" name="Line 105"/>
          <p:cNvSpPr>
            <a:spLocks noChangeShapeType="1"/>
          </p:cNvSpPr>
          <p:nvPr/>
        </p:nvSpPr>
        <p:spPr bwMode="auto">
          <a:xfrm>
            <a:off x="4065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7" name="Line 106"/>
          <p:cNvSpPr>
            <a:spLocks noChangeShapeType="1"/>
          </p:cNvSpPr>
          <p:nvPr/>
        </p:nvSpPr>
        <p:spPr bwMode="auto">
          <a:xfrm>
            <a:off x="4141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8" name="Line 107"/>
          <p:cNvSpPr>
            <a:spLocks noChangeShapeType="1"/>
          </p:cNvSpPr>
          <p:nvPr/>
        </p:nvSpPr>
        <p:spPr bwMode="auto">
          <a:xfrm>
            <a:off x="4217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9" name="Line 108"/>
          <p:cNvSpPr>
            <a:spLocks noChangeShapeType="1"/>
          </p:cNvSpPr>
          <p:nvPr/>
        </p:nvSpPr>
        <p:spPr bwMode="auto">
          <a:xfrm>
            <a:off x="4294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0" name="Line 109"/>
          <p:cNvSpPr>
            <a:spLocks noChangeShapeType="1"/>
          </p:cNvSpPr>
          <p:nvPr/>
        </p:nvSpPr>
        <p:spPr bwMode="auto">
          <a:xfrm>
            <a:off x="4370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1" name="Line 110"/>
          <p:cNvSpPr>
            <a:spLocks noChangeShapeType="1"/>
          </p:cNvSpPr>
          <p:nvPr/>
        </p:nvSpPr>
        <p:spPr bwMode="auto">
          <a:xfrm>
            <a:off x="4446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2" name="Line 111"/>
          <p:cNvSpPr>
            <a:spLocks noChangeShapeType="1"/>
          </p:cNvSpPr>
          <p:nvPr/>
        </p:nvSpPr>
        <p:spPr bwMode="auto">
          <a:xfrm>
            <a:off x="4522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3" name="Line 112"/>
          <p:cNvSpPr>
            <a:spLocks noChangeShapeType="1"/>
          </p:cNvSpPr>
          <p:nvPr/>
        </p:nvSpPr>
        <p:spPr bwMode="auto">
          <a:xfrm>
            <a:off x="4598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4" name="Line 113"/>
          <p:cNvSpPr>
            <a:spLocks noChangeShapeType="1"/>
          </p:cNvSpPr>
          <p:nvPr/>
        </p:nvSpPr>
        <p:spPr bwMode="auto">
          <a:xfrm>
            <a:off x="4675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5" name="Line 114"/>
          <p:cNvSpPr>
            <a:spLocks noChangeShapeType="1"/>
          </p:cNvSpPr>
          <p:nvPr/>
        </p:nvSpPr>
        <p:spPr bwMode="auto">
          <a:xfrm>
            <a:off x="4751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6" name="Line 115"/>
          <p:cNvSpPr>
            <a:spLocks noChangeShapeType="1"/>
          </p:cNvSpPr>
          <p:nvPr/>
        </p:nvSpPr>
        <p:spPr bwMode="auto">
          <a:xfrm>
            <a:off x="4827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7" name="Line 116"/>
          <p:cNvSpPr>
            <a:spLocks noChangeShapeType="1"/>
          </p:cNvSpPr>
          <p:nvPr/>
        </p:nvSpPr>
        <p:spPr bwMode="auto">
          <a:xfrm>
            <a:off x="4903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8" name="Line 117"/>
          <p:cNvSpPr>
            <a:spLocks noChangeShapeType="1"/>
          </p:cNvSpPr>
          <p:nvPr/>
        </p:nvSpPr>
        <p:spPr bwMode="auto">
          <a:xfrm>
            <a:off x="4979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9" name="Line 118"/>
          <p:cNvSpPr>
            <a:spLocks noChangeShapeType="1"/>
          </p:cNvSpPr>
          <p:nvPr/>
        </p:nvSpPr>
        <p:spPr bwMode="auto">
          <a:xfrm>
            <a:off x="5056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0" name="Line 119"/>
          <p:cNvSpPr>
            <a:spLocks noChangeShapeType="1"/>
          </p:cNvSpPr>
          <p:nvPr/>
        </p:nvSpPr>
        <p:spPr bwMode="auto">
          <a:xfrm>
            <a:off x="5132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1" name="Line 120"/>
          <p:cNvSpPr>
            <a:spLocks noChangeShapeType="1"/>
          </p:cNvSpPr>
          <p:nvPr/>
        </p:nvSpPr>
        <p:spPr bwMode="auto">
          <a:xfrm>
            <a:off x="5208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2" name="Line 121"/>
          <p:cNvSpPr>
            <a:spLocks noChangeShapeType="1"/>
          </p:cNvSpPr>
          <p:nvPr/>
        </p:nvSpPr>
        <p:spPr bwMode="auto">
          <a:xfrm>
            <a:off x="5284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3" name="Line 122"/>
          <p:cNvSpPr>
            <a:spLocks noChangeShapeType="1"/>
          </p:cNvSpPr>
          <p:nvPr/>
        </p:nvSpPr>
        <p:spPr bwMode="auto">
          <a:xfrm>
            <a:off x="5360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4" name="Line 123"/>
          <p:cNvSpPr>
            <a:spLocks noChangeShapeType="1"/>
          </p:cNvSpPr>
          <p:nvPr/>
        </p:nvSpPr>
        <p:spPr bwMode="auto">
          <a:xfrm>
            <a:off x="5437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5" name="Line 124"/>
          <p:cNvSpPr>
            <a:spLocks noChangeShapeType="1"/>
          </p:cNvSpPr>
          <p:nvPr/>
        </p:nvSpPr>
        <p:spPr bwMode="auto">
          <a:xfrm>
            <a:off x="5513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6" name="Line 125"/>
          <p:cNvSpPr>
            <a:spLocks noChangeShapeType="1"/>
          </p:cNvSpPr>
          <p:nvPr/>
        </p:nvSpPr>
        <p:spPr bwMode="auto">
          <a:xfrm>
            <a:off x="5589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7" name="Line 126"/>
          <p:cNvSpPr>
            <a:spLocks noChangeShapeType="1"/>
          </p:cNvSpPr>
          <p:nvPr/>
        </p:nvSpPr>
        <p:spPr bwMode="auto">
          <a:xfrm>
            <a:off x="5665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8" name="Line 127"/>
          <p:cNvSpPr>
            <a:spLocks noChangeShapeType="1"/>
          </p:cNvSpPr>
          <p:nvPr/>
        </p:nvSpPr>
        <p:spPr bwMode="auto">
          <a:xfrm>
            <a:off x="5741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9" name="Line 128"/>
          <p:cNvSpPr>
            <a:spLocks noChangeShapeType="1"/>
          </p:cNvSpPr>
          <p:nvPr/>
        </p:nvSpPr>
        <p:spPr bwMode="auto">
          <a:xfrm>
            <a:off x="5818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0" name="Line 129"/>
          <p:cNvSpPr>
            <a:spLocks noChangeShapeType="1"/>
          </p:cNvSpPr>
          <p:nvPr/>
        </p:nvSpPr>
        <p:spPr bwMode="auto">
          <a:xfrm>
            <a:off x="5894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1" name="Line 130"/>
          <p:cNvSpPr>
            <a:spLocks noChangeShapeType="1"/>
          </p:cNvSpPr>
          <p:nvPr/>
        </p:nvSpPr>
        <p:spPr bwMode="auto">
          <a:xfrm>
            <a:off x="5970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2" name="Line 131"/>
          <p:cNvSpPr>
            <a:spLocks noChangeShapeType="1"/>
          </p:cNvSpPr>
          <p:nvPr/>
        </p:nvSpPr>
        <p:spPr bwMode="auto">
          <a:xfrm>
            <a:off x="6046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3" name="Line 132"/>
          <p:cNvSpPr>
            <a:spLocks noChangeShapeType="1"/>
          </p:cNvSpPr>
          <p:nvPr/>
        </p:nvSpPr>
        <p:spPr bwMode="auto">
          <a:xfrm>
            <a:off x="6122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4" name="Line 133"/>
          <p:cNvSpPr>
            <a:spLocks noChangeShapeType="1"/>
          </p:cNvSpPr>
          <p:nvPr/>
        </p:nvSpPr>
        <p:spPr bwMode="auto">
          <a:xfrm>
            <a:off x="6199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5" name="Line 134"/>
          <p:cNvSpPr>
            <a:spLocks noChangeShapeType="1"/>
          </p:cNvSpPr>
          <p:nvPr/>
        </p:nvSpPr>
        <p:spPr bwMode="auto">
          <a:xfrm>
            <a:off x="6275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6" name="Line 135"/>
          <p:cNvSpPr>
            <a:spLocks noChangeShapeType="1"/>
          </p:cNvSpPr>
          <p:nvPr/>
        </p:nvSpPr>
        <p:spPr bwMode="auto">
          <a:xfrm>
            <a:off x="6351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7" name="Line 136"/>
          <p:cNvSpPr>
            <a:spLocks noChangeShapeType="1"/>
          </p:cNvSpPr>
          <p:nvPr/>
        </p:nvSpPr>
        <p:spPr bwMode="auto">
          <a:xfrm>
            <a:off x="6427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8" name="Line 137"/>
          <p:cNvSpPr>
            <a:spLocks noChangeShapeType="1"/>
          </p:cNvSpPr>
          <p:nvPr/>
        </p:nvSpPr>
        <p:spPr bwMode="auto">
          <a:xfrm>
            <a:off x="6503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9" name="Line 138"/>
          <p:cNvSpPr>
            <a:spLocks noChangeShapeType="1"/>
          </p:cNvSpPr>
          <p:nvPr/>
        </p:nvSpPr>
        <p:spPr bwMode="auto">
          <a:xfrm>
            <a:off x="6580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0" name="Line 139"/>
          <p:cNvSpPr>
            <a:spLocks noChangeShapeType="1"/>
          </p:cNvSpPr>
          <p:nvPr/>
        </p:nvSpPr>
        <p:spPr bwMode="auto">
          <a:xfrm>
            <a:off x="6656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1" name="Line 140"/>
          <p:cNvSpPr>
            <a:spLocks noChangeShapeType="1"/>
          </p:cNvSpPr>
          <p:nvPr/>
        </p:nvSpPr>
        <p:spPr bwMode="auto">
          <a:xfrm>
            <a:off x="6732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2" name="Line 141"/>
          <p:cNvSpPr>
            <a:spLocks noChangeShapeType="1"/>
          </p:cNvSpPr>
          <p:nvPr/>
        </p:nvSpPr>
        <p:spPr bwMode="auto">
          <a:xfrm>
            <a:off x="6808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3" name="Line 142"/>
          <p:cNvSpPr>
            <a:spLocks noChangeShapeType="1"/>
          </p:cNvSpPr>
          <p:nvPr/>
        </p:nvSpPr>
        <p:spPr bwMode="auto">
          <a:xfrm>
            <a:off x="6884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4" name="Line 143"/>
          <p:cNvSpPr>
            <a:spLocks noChangeShapeType="1"/>
          </p:cNvSpPr>
          <p:nvPr/>
        </p:nvSpPr>
        <p:spPr bwMode="auto">
          <a:xfrm>
            <a:off x="6961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5" name="Line 144"/>
          <p:cNvSpPr>
            <a:spLocks noChangeShapeType="1"/>
          </p:cNvSpPr>
          <p:nvPr/>
        </p:nvSpPr>
        <p:spPr bwMode="auto">
          <a:xfrm>
            <a:off x="1779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6" name="Line 145"/>
          <p:cNvSpPr>
            <a:spLocks noChangeShapeType="1"/>
          </p:cNvSpPr>
          <p:nvPr/>
        </p:nvSpPr>
        <p:spPr bwMode="auto">
          <a:xfrm>
            <a:off x="1855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7" name="Line 146"/>
          <p:cNvSpPr>
            <a:spLocks noChangeShapeType="1"/>
          </p:cNvSpPr>
          <p:nvPr/>
        </p:nvSpPr>
        <p:spPr bwMode="auto">
          <a:xfrm>
            <a:off x="1931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8" name="Line 147"/>
          <p:cNvSpPr>
            <a:spLocks noChangeShapeType="1"/>
          </p:cNvSpPr>
          <p:nvPr/>
        </p:nvSpPr>
        <p:spPr bwMode="auto">
          <a:xfrm>
            <a:off x="2008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9" name="Line 148"/>
          <p:cNvSpPr>
            <a:spLocks noChangeShapeType="1"/>
          </p:cNvSpPr>
          <p:nvPr/>
        </p:nvSpPr>
        <p:spPr bwMode="auto">
          <a:xfrm>
            <a:off x="2084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0" name="Line 149"/>
          <p:cNvSpPr>
            <a:spLocks noChangeShapeType="1"/>
          </p:cNvSpPr>
          <p:nvPr/>
        </p:nvSpPr>
        <p:spPr bwMode="auto">
          <a:xfrm>
            <a:off x="2160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1" name="Line 150"/>
          <p:cNvSpPr>
            <a:spLocks noChangeShapeType="1"/>
          </p:cNvSpPr>
          <p:nvPr/>
        </p:nvSpPr>
        <p:spPr bwMode="auto">
          <a:xfrm>
            <a:off x="2236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2" name="Line 151"/>
          <p:cNvSpPr>
            <a:spLocks noChangeShapeType="1"/>
          </p:cNvSpPr>
          <p:nvPr/>
        </p:nvSpPr>
        <p:spPr bwMode="auto">
          <a:xfrm>
            <a:off x="2312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3" name="Line 152"/>
          <p:cNvSpPr>
            <a:spLocks noChangeShapeType="1"/>
          </p:cNvSpPr>
          <p:nvPr/>
        </p:nvSpPr>
        <p:spPr bwMode="auto">
          <a:xfrm>
            <a:off x="2389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4" name="Line 153"/>
          <p:cNvSpPr>
            <a:spLocks noChangeShapeType="1"/>
          </p:cNvSpPr>
          <p:nvPr/>
        </p:nvSpPr>
        <p:spPr bwMode="auto">
          <a:xfrm>
            <a:off x="2465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5" name="Line 154"/>
          <p:cNvSpPr>
            <a:spLocks noChangeShapeType="1"/>
          </p:cNvSpPr>
          <p:nvPr/>
        </p:nvSpPr>
        <p:spPr bwMode="auto">
          <a:xfrm>
            <a:off x="2541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6" name="Line 155"/>
          <p:cNvSpPr>
            <a:spLocks noChangeShapeType="1"/>
          </p:cNvSpPr>
          <p:nvPr/>
        </p:nvSpPr>
        <p:spPr bwMode="auto">
          <a:xfrm>
            <a:off x="2617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7" name="Line 156"/>
          <p:cNvSpPr>
            <a:spLocks noChangeShapeType="1"/>
          </p:cNvSpPr>
          <p:nvPr/>
        </p:nvSpPr>
        <p:spPr bwMode="auto">
          <a:xfrm>
            <a:off x="2693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8" name="Line 157"/>
          <p:cNvSpPr>
            <a:spLocks noChangeShapeType="1"/>
          </p:cNvSpPr>
          <p:nvPr/>
        </p:nvSpPr>
        <p:spPr bwMode="auto">
          <a:xfrm>
            <a:off x="2770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9" name="Line 158"/>
          <p:cNvSpPr>
            <a:spLocks noChangeShapeType="1"/>
          </p:cNvSpPr>
          <p:nvPr/>
        </p:nvSpPr>
        <p:spPr bwMode="auto">
          <a:xfrm>
            <a:off x="2846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0" name="Line 159"/>
          <p:cNvSpPr>
            <a:spLocks noChangeShapeType="1"/>
          </p:cNvSpPr>
          <p:nvPr/>
        </p:nvSpPr>
        <p:spPr bwMode="auto">
          <a:xfrm>
            <a:off x="2922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1" name="Line 160"/>
          <p:cNvSpPr>
            <a:spLocks noChangeShapeType="1"/>
          </p:cNvSpPr>
          <p:nvPr/>
        </p:nvSpPr>
        <p:spPr bwMode="auto">
          <a:xfrm>
            <a:off x="2998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2" name="Line 161"/>
          <p:cNvSpPr>
            <a:spLocks noChangeShapeType="1"/>
          </p:cNvSpPr>
          <p:nvPr/>
        </p:nvSpPr>
        <p:spPr bwMode="auto">
          <a:xfrm>
            <a:off x="3074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3" name="Line 162"/>
          <p:cNvSpPr>
            <a:spLocks noChangeShapeType="1"/>
          </p:cNvSpPr>
          <p:nvPr/>
        </p:nvSpPr>
        <p:spPr bwMode="auto">
          <a:xfrm>
            <a:off x="3151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4" name="Line 163"/>
          <p:cNvSpPr>
            <a:spLocks noChangeShapeType="1"/>
          </p:cNvSpPr>
          <p:nvPr/>
        </p:nvSpPr>
        <p:spPr bwMode="auto">
          <a:xfrm>
            <a:off x="3227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5" name="Line 164"/>
          <p:cNvSpPr>
            <a:spLocks noChangeShapeType="1"/>
          </p:cNvSpPr>
          <p:nvPr/>
        </p:nvSpPr>
        <p:spPr bwMode="auto">
          <a:xfrm>
            <a:off x="3303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6" name="Line 165"/>
          <p:cNvSpPr>
            <a:spLocks noChangeShapeType="1"/>
          </p:cNvSpPr>
          <p:nvPr/>
        </p:nvSpPr>
        <p:spPr bwMode="auto">
          <a:xfrm>
            <a:off x="3379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7" name="Line 166"/>
          <p:cNvSpPr>
            <a:spLocks noChangeShapeType="1"/>
          </p:cNvSpPr>
          <p:nvPr/>
        </p:nvSpPr>
        <p:spPr bwMode="auto">
          <a:xfrm>
            <a:off x="3455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8" name="Line 167"/>
          <p:cNvSpPr>
            <a:spLocks noChangeShapeType="1"/>
          </p:cNvSpPr>
          <p:nvPr/>
        </p:nvSpPr>
        <p:spPr bwMode="auto">
          <a:xfrm>
            <a:off x="3532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9" name="Line 168"/>
          <p:cNvSpPr>
            <a:spLocks noChangeShapeType="1"/>
          </p:cNvSpPr>
          <p:nvPr/>
        </p:nvSpPr>
        <p:spPr bwMode="auto">
          <a:xfrm>
            <a:off x="3608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0" name="Line 169"/>
          <p:cNvSpPr>
            <a:spLocks noChangeShapeType="1"/>
          </p:cNvSpPr>
          <p:nvPr/>
        </p:nvSpPr>
        <p:spPr bwMode="auto">
          <a:xfrm>
            <a:off x="3684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1" name="Line 170"/>
          <p:cNvSpPr>
            <a:spLocks noChangeShapeType="1"/>
          </p:cNvSpPr>
          <p:nvPr/>
        </p:nvSpPr>
        <p:spPr bwMode="auto">
          <a:xfrm>
            <a:off x="3760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2" name="Line 171"/>
          <p:cNvSpPr>
            <a:spLocks noChangeShapeType="1"/>
          </p:cNvSpPr>
          <p:nvPr/>
        </p:nvSpPr>
        <p:spPr bwMode="auto">
          <a:xfrm>
            <a:off x="3836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3" name="Line 172"/>
          <p:cNvSpPr>
            <a:spLocks noChangeShapeType="1"/>
          </p:cNvSpPr>
          <p:nvPr/>
        </p:nvSpPr>
        <p:spPr bwMode="auto">
          <a:xfrm>
            <a:off x="3913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4" name="Line 173"/>
          <p:cNvSpPr>
            <a:spLocks noChangeShapeType="1"/>
          </p:cNvSpPr>
          <p:nvPr/>
        </p:nvSpPr>
        <p:spPr bwMode="auto">
          <a:xfrm>
            <a:off x="3989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5" name="Line 174"/>
          <p:cNvSpPr>
            <a:spLocks noChangeShapeType="1"/>
          </p:cNvSpPr>
          <p:nvPr/>
        </p:nvSpPr>
        <p:spPr bwMode="auto">
          <a:xfrm>
            <a:off x="4065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6" name="Line 175"/>
          <p:cNvSpPr>
            <a:spLocks noChangeShapeType="1"/>
          </p:cNvSpPr>
          <p:nvPr/>
        </p:nvSpPr>
        <p:spPr bwMode="auto">
          <a:xfrm>
            <a:off x="4141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7" name="Line 176"/>
          <p:cNvSpPr>
            <a:spLocks noChangeShapeType="1"/>
          </p:cNvSpPr>
          <p:nvPr/>
        </p:nvSpPr>
        <p:spPr bwMode="auto">
          <a:xfrm>
            <a:off x="4217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8" name="Line 177"/>
          <p:cNvSpPr>
            <a:spLocks noChangeShapeType="1"/>
          </p:cNvSpPr>
          <p:nvPr/>
        </p:nvSpPr>
        <p:spPr bwMode="auto">
          <a:xfrm>
            <a:off x="4294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9" name="Line 178"/>
          <p:cNvSpPr>
            <a:spLocks noChangeShapeType="1"/>
          </p:cNvSpPr>
          <p:nvPr/>
        </p:nvSpPr>
        <p:spPr bwMode="auto">
          <a:xfrm>
            <a:off x="4370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0" name="Line 179"/>
          <p:cNvSpPr>
            <a:spLocks noChangeShapeType="1"/>
          </p:cNvSpPr>
          <p:nvPr/>
        </p:nvSpPr>
        <p:spPr bwMode="auto">
          <a:xfrm>
            <a:off x="4446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1" name="Line 180"/>
          <p:cNvSpPr>
            <a:spLocks noChangeShapeType="1"/>
          </p:cNvSpPr>
          <p:nvPr/>
        </p:nvSpPr>
        <p:spPr bwMode="auto">
          <a:xfrm>
            <a:off x="4522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2" name="Line 181"/>
          <p:cNvSpPr>
            <a:spLocks noChangeShapeType="1"/>
          </p:cNvSpPr>
          <p:nvPr/>
        </p:nvSpPr>
        <p:spPr bwMode="auto">
          <a:xfrm>
            <a:off x="4598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3" name="Line 182"/>
          <p:cNvSpPr>
            <a:spLocks noChangeShapeType="1"/>
          </p:cNvSpPr>
          <p:nvPr/>
        </p:nvSpPr>
        <p:spPr bwMode="auto">
          <a:xfrm>
            <a:off x="4675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4" name="Line 183"/>
          <p:cNvSpPr>
            <a:spLocks noChangeShapeType="1"/>
          </p:cNvSpPr>
          <p:nvPr/>
        </p:nvSpPr>
        <p:spPr bwMode="auto">
          <a:xfrm>
            <a:off x="4751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5" name="Line 184"/>
          <p:cNvSpPr>
            <a:spLocks noChangeShapeType="1"/>
          </p:cNvSpPr>
          <p:nvPr/>
        </p:nvSpPr>
        <p:spPr bwMode="auto">
          <a:xfrm>
            <a:off x="4827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6" name="Line 185"/>
          <p:cNvSpPr>
            <a:spLocks noChangeShapeType="1"/>
          </p:cNvSpPr>
          <p:nvPr/>
        </p:nvSpPr>
        <p:spPr bwMode="auto">
          <a:xfrm>
            <a:off x="4903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7" name="Line 186"/>
          <p:cNvSpPr>
            <a:spLocks noChangeShapeType="1"/>
          </p:cNvSpPr>
          <p:nvPr/>
        </p:nvSpPr>
        <p:spPr bwMode="auto">
          <a:xfrm>
            <a:off x="4979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8" name="Line 187"/>
          <p:cNvSpPr>
            <a:spLocks noChangeShapeType="1"/>
          </p:cNvSpPr>
          <p:nvPr/>
        </p:nvSpPr>
        <p:spPr bwMode="auto">
          <a:xfrm>
            <a:off x="5056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9" name="Line 188"/>
          <p:cNvSpPr>
            <a:spLocks noChangeShapeType="1"/>
          </p:cNvSpPr>
          <p:nvPr/>
        </p:nvSpPr>
        <p:spPr bwMode="auto">
          <a:xfrm>
            <a:off x="5132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0" name="Line 189"/>
          <p:cNvSpPr>
            <a:spLocks noChangeShapeType="1"/>
          </p:cNvSpPr>
          <p:nvPr/>
        </p:nvSpPr>
        <p:spPr bwMode="auto">
          <a:xfrm>
            <a:off x="5208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1" name="Line 190"/>
          <p:cNvSpPr>
            <a:spLocks noChangeShapeType="1"/>
          </p:cNvSpPr>
          <p:nvPr/>
        </p:nvSpPr>
        <p:spPr bwMode="auto">
          <a:xfrm>
            <a:off x="5284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2" name="Line 191"/>
          <p:cNvSpPr>
            <a:spLocks noChangeShapeType="1"/>
          </p:cNvSpPr>
          <p:nvPr/>
        </p:nvSpPr>
        <p:spPr bwMode="auto">
          <a:xfrm>
            <a:off x="5360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3" name="Line 192"/>
          <p:cNvSpPr>
            <a:spLocks noChangeShapeType="1"/>
          </p:cNvSpPr>
          <p:nvPr/>
        </p:nvSpPr>
        <p:spPr bwMode="auto">
          <a:xfrm>
            <a:off x="5437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4" name="Line 193"/>
          <p:cNvSpPr>
            <a:spLocks noChangeShapeType="1"/>
          </p:cNvSpPr>
          <p:nvPr/>
        </p:nvSpPr>
        <p:spPr bwMode="auto">
          <a:xfrm>
            <a:off x="5513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5" name="Line 194"/>
          <p:cNvSpPr>
            <a:spLocks noChangeShapeType="1"/>
          </p:cNvSpPr>
          <p:nvPr/>
        </p:nvSpPr>
        <p:spPr bwMode="auto">
          <a:xfrm>
            <a:off x="5589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6" name="Line 195"/>
          <p:cNvSpPr>
            <a:spLocks noChangeShapeType="1"/>
          </p:cNvSpPr>
          <p:nvPr/>
        </p:nvSpPr>
        <p:spPr bwMode="auto">
          <a:xfrm>
            <a:off x="5665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7" name="Line 196"/>
          <p:cNvSpPr>
            <a:spLocks noChangeShapeType="1"/>
          </p:cNvSpPr>
          <p:nvPr/>
        </p:nvSpPr>
        <p:spPr bwMode="auto">
          <a:xfrm>
            <a:off x="5741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8" name="Line 197"/>
          <p:cNvSpPr>
            <a:spLocks noChangeShapeType="1"/>
          </p:cNvSpPr>
          <p:nvPr/>
        </p:nvSpPr>
        <p:spPr bwMode="auto">
          <a:xfrm>
            <a:off x="5818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9" name="Line 198"/>
          <p:cNvSpPr>
            <a:spLocks noChangeShapeType="1"/>
          </p:cNvSpPr>
          <p:nvPr/>
        </p:nvSpPr>
        <p:spPr bwMode="auto">
          <a:xfrm>
            <a:off x="5894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0" name="Line 199"/>
          <p:cNvSpPr>
            <a:spLocks noChangeShapeType="1"/>
          </p:cNvSpPr>
          <p:nvPr/>
        </p:nvSpPr>
        <p:spPr bwMode="auto">
          <a:xfrm>
            <a:off x="5970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1" name="Line 200"/>
          <p:cNvSpPr>
            <a:spLocks noChangeShapeType="1"/>
          </p:cNvSpPr>
          <p:nvPr/>
        </p:nvSpPr>
        <p:spPr bwMode="auto">
          <a:xfrm>
            <a:off x="6046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2" name="Line 201"/>
          <p:cNvSpPr>
            <a:spLocks noChangeShapeType="1"/>
          </p:cNvSpPr>
          <p:nvPr/>
        </p:nvSpPr>
        <p:spPr bwMode="auto">
          <a:xfrm>
            <a:off x="6122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3" name="Line 202"/>
          <p:cNvSpPr>
            <a:spLocks noChangeShapeType="1"/>
          </p:cNvSpPr>
          <p:nvPr/>
        </p:nvSpPr>
        <p:spPr bwMode="auto">
          <a:xfrm>
            <a:off x="6199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4" name="Line 203"/>
          <p:cNvSpPr>
            <a:spLocks noChangeShapeType="1"/>
          </p:cNvSpPr>
          <p:nvPr/>
        </p:nvSpPr>
        <p:spPr bwMode="auto">
          <a:xfrm>
            <a:off x="6275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5" name="Line 204"/>
          <p:cNvSpPr>
            <a:spLocks noChangeShapeType="1"/>
          </p:cNvSpPr>
          <p:nvPr/>
        </p:nvSpPr>
        <p:spPr bwMode="auto">
          <a:xfrm>
            <a:off x="6351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6" name="Line 205"/>
          <p:cNvSpPr>
            <a:spLocks noChangeShapeType="1"/>
          </p:cNvSpPr>
          <p:nvPr/>
        </p:nvSpPr>
        <p:spPr bwMode="auto">
          <a:xfrm>
            <a:off x="6427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7" name="Line 206"/>
          <p:cNvSpPr>
            <a:spLocks noChangeShapeType="1"/>
          </p:cNvSpPr>
          <p:nvPr/>
        </p:nvSpPr>
        <p:spPr bwMode="auto">
          <a:xfrm>
            <a:off x="6503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8" name="Line 207"/>
          <p:cNvSpPr>
            <a:spLocks noChangeShapeType="1"/>
          </p:cNvSpPr>
          <p:nvPr/>
        </p:nvSpPr>
        <p:spPr bwMode="auto">
          <a:xfrm>
            <a:off x="6580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9" name="Line 208"/>
          <p:cNvSpPr>
            <a:spLocks noChangeShapeType="1"/>
          </p:cNvSpPr>
          <p:nvPr/>
        </p:nvSpPr>
        <p:spPr bwMode="auto">
          <a:xfrm>
            <a:off x="6656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0" name="Line 209"/>
          <p:cNvSpPr>
            <a:spLocks noChangeShapeType="1"/>
          </p:cNvSpPr>
          <p:nvPr/>
        </p:nvSpPr>
        <p:spPr bwMode="auto">
          <a:xfrm>
            <a:off x="6732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1" name="Line 210"/>
          <p:cNvSpPr>
            <a:spLocks noChangeShapeType="1"/>
          </p:cNvSpPr>
          <p:nvPr/>
        </p:nvSpPr>
        <p:spPr bwMode="auto">
          <a:xfrm>
            <a:off x="6808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2" name="Line 211"/>
          <p:cNvSpPr>
            <a:spLocks noChangeShapeType="1"/>
          </p:cNvSpPr>
          <p:nvPr/>
        </p:nvSpPr>
        <p:spPr bwMode="auto">
          <a:xfrm>
            <a:off x="6884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3" name="Line 212"/>
          <p:cNvSpPr>
            <a:spLocks noChangeShapeType="1"/>
          </p:cNvSpPr>
          <p:nvPr/>
        </p:nvSpPr>
        <p:spPr bwMode="auto">
          <a:xfrm>
            <a:off x="6961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4" name="Line 213"/>
          <p:cNvSpPr>
            <a:spLocks noChangeShapeType="1"/>
          </p:cNvSpPr>
          <p:nvPr/>
        </p:nvSpPr>
        <p:spPr bwMode="auto">
          <a:xfrm flipV="1">
            <a:off x="1627110" y="2990693"/>
            <a:ext cx="0" cy="2908300"/>
          </a:xfrm>
          <a:prstGeom prst="line">
            <a:avLst/>
          </a:prstGeom>
          <a:noFill/>
          <a:ln w="12700">
            <a:solidFill>
              <a:schemeClr val="tx1"/>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5" name="Line 214"/>
          <p:cNvSpPr>
            <a:spLocks noChangeShapeType="1"/>
          </p:cNvSpPr>
          <p:nvPr/>
        </p:nvSpPr>
        <p:spPr bwMode="auto">
          <a:xfrm>
            <a:off x="1589010" y="5905343"/>
            <a:ext cx="635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6" name="Line 215"/>
          <p:cNvSpPr>
            <a:spLocks noChangeShapeType="1"/>
          </p:cNvSpPr>
          <p:nvPr/>
        </p:nvSpPr>
        <p:spPr bwMode="auto">
          <a:xfrm>
            <a:off x="1627110" y="5905343"/>
            <a:ext cx="5359400" cy="0"/>
          </a:xfrm>
          <a:prstGeom prst="line">
            <a:avLst/>
          </a:prstGeom>
          <a:noFill/>
          <a:ln w="12700">
            <a:solidFill>
              <a:schemeClr val="tx1"/>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7" name="Line 216"/>
          <p:cNvSpPr>
            <a:spLocks noChangeShapeType="1"/>
          </p:cNvSpPr>
          <p:nvPr/>
        </p:nvSpPr>
        <p:spPr bwMode="auto">
          <a:xfrm flipV="1">
            <a:off x="16271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8" name="Line 217"/>
          <p:cNvSpPr>
            <a:spLocks noChangeShapeType="1"/>
          </p:cNvSpPr>
          <p:nvPr/>
        </p:nvSpPr>
        <p:spPr bwMode="auto">
          <a:xfrm flipV="1">
            <a:off x="18938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9" name="Line 218"/>
          <p:cNvSpPr>
            <a:spLocks noChangeShapeType="1"/>
          </p:cNvSpPr>
          <p:nvPr/>
        </p:nvSpPr>
        <p:spPr bwMode="auto">
          <a:xfrm flipV="1">
            <a:off x="21732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0" name="Line 219"/>
          <p:cNvSpPr>
            <a:spLocks noChangeShapeType="1"/>
          </p:cNvSpPr>
          <p:nvPr/>
        </p:nvSpPr>
        <p:spPr bwMode="auto">
          <a:xfrm flipV="1">
            <a:off x="24399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1" name="Line 220"/>
          <p:cNvSpPr>
            <a:spLocks noChangeShapeType="1"/>
          </p:cNvSpPr>
          <p:nvPr/>
        </p:nvSpPr>
        <p:spPr bwMode="auto">
          <a:xfrm flipV="1">
            <a:off x="27066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2" name="Line 221"/>
          <p:cNvSpPr>
            <a:spLocks noChangeShapeType="1"/>
          </p:cNvSpPr>
          <p:nvPr/>
        </p:nvSpPr>
        <p:spPr bwMode="auto">
          <a:xfrm flipV="1">
            <a:off x="29733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3" name="Line 222"/>
          <p:cNvSpPr>
            <a:spLocks noChangeShapeType="1"/>
          </p:cNvSpPr>
          <p:nvPr/>
        </p:nvSpPr>
        <p:spPr bwMode="auto">
          <a:xfrm flipV="1">
            <a:off x="32400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4" name="Line 223"/>
          <p:cNvSpPr>
            <a:spLocks noChangeShapeType="1"/>
          </p:cNvSpPr>
          <p:nvPr/>
        </p:nvSpPr>
        <p:spPr bwMode="auto">
          <a:xfrm flipV="1">
            <a:off x="35067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5" name="Line 224"/>
          <p:cNvSpPr>
            <a:spLocks noChangeShapeType="1"/>
          </p:cNvSpPr>
          <p:nvPr/>
        </p:nvSpPr>
        <p:spPr bwMode="auto">
          <a:xfrm flipV="1">
            <a:off x="37734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6" name="Line 225"/>
          <p:cNvSpPr>
            <a:spLocks noChangeShapeType="1"/>
          </p:cNvSpPr>
          <p:nvPr/>
        </p:nvSpPr>
        <p:spPr bwMode="auto">
          <a:xfrm flipV="1">
            <a:off x="40528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7" name="Line 226"/>
          <p:cNvSpPr>
            <a:spLocks noChangeShapeType="1"/>
          </p:cNvSpPr>
          <p:nvPr/>
        </p:nvSpPr>
        <p:spPr bwMode="auto">
          <a:xfrm flipV="1">
            <a:off x="43195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8" name="Line 227"/>
          <p:cNvSpPr>
            <a:spLocks noChangeShapeType="1"/>
          </p:cNvSpPr>
          <p:nvPr/>
        </p:nvSpPr>
        <p:spPr bwMode="auto">
          <a:xfrm flipV="1">
            <a:off x="45862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9" name="Line 228"/>
          <p:cNvSpPr>
            <a:spLocks noChangeShapeType="1"/>
          </p:cNvSpPr>
          <p:nvPr/>
        </p:nvSpPr>
        <p:spPr bwMode="auto">
          <a:xfrm flipV="1">
            <a:off x="48529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0" name="Line 229"/>
          <p:cNvSpPr>
            <a:spLocks noChangeShapeType="1"/>
          </p:cNvSpPr>
          <p:nvPr/>
        </p:nvSpPr>
        <p:spPr bwMode="auto">
          <a:xfrm flipV="1">
            <a:off x="51196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1" name="Line 230"/>
          <p:cNvSpPr>
            <a:spLocks noChangeShapeType="1"/>
          </p:cNvSpPr>
          <p:nvPr/>
        </p:nvSpPr>
        <p:spPr bwMode="auto">
          <a:xfrm flipV="1">
            <a:off x="53863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2" name="Line 231"/>
          <p:cNvSpPr>
            <a:spLocks noChangeShapeType="1"/>
          </p:cNvSpPr>
          <p:nvPr/>
        </p:nvSpPr>
        <p:spPr bwMode="auto">
          <a:xfrm flipV="1">
            <a:off x="56530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3" name="Line 232"/>
          <p:cNvSpPr>
            <a:spLocks noChangeShapeType="1"/>
          </p:cNvSpPr>
          <p:nvPr/>
        </p:nvSpPr>
        <p:spPr bwMode="auto">
          <a:xfrm flipV="1">
            <a:off x="59324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4" name="Line 233"/>
          <p:cNvSpPr>
            <a:spLocks noChangeShapeType="1"/>
          </p:cNvSpPr>
          <p:nvPr/>
        </p:nvSpPr>
        <p:spPr bwMode="auto">
          <a:xfrm flipV="1">
            <a:off x="61991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5" name="Line 234"/>
          <p:cNvSpPr>
            <a:spLocks noChangeShapeType="1"/>
          </p:cNvSpPr>
          <p:nvPr/>
        </p:nvSpPr>
        <p:spPr bwMode="auto">
          <a:xfrm flipV="1">
            <a:off x="64658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6" name="Line 235"/>
          <p:cNvSpPr>
            <a:spLocks noChangeShapeType="1"/>
          </p:cNvSpPr>
          <p:nvPr/>
        </p:nvSpPr>
        <p:spPr bwMode="auto">
          <a:xfrm flipV="1">
            <a:off x="67325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7" name="Line 236"/>
          <p:cNvSpPr>
            <a:spLocks noChangeShapeType="1"/>
          </p:cNvSpPr>
          <p:nvPr/>
        </p:nvSpPr>
        <p:spPr bwMode="auto">
          <a:xfrm flipV="1">
            <a:off x="69992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8" name="Freeform 237"/>
          <p:cNvSpPr>
            <a:spLocks/>
          </p:cNvSpPr>
          <p:nvPr/>
        </p:nvSpPr>
        <p:spPr bwMode="auto">
          <a:xfrm>
            <a:off x="1620760" y="3016093"/>
            <a:ext cx="5373688" cy="2884488"/>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85"/>
              <a:gd name="T64" fmla="*/ 0 h 1817"/>
              <a:gd name="T65" fmla="*/ 3385 w 3385"/>
              <a:gd name="T66" fmla="*/ 1817 h 18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a:solidFill>
              <a:schemeClr val="tx1"/>
            </a:solidFill>
            <a:round/>
            <a:headEnd/>
            <a:tailEnd/>
          </a:ln>
        </p:spPr>
        <p:txBody>
          <a:bodyP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39" name="Freeform 238"/>
          <p:cNvSpPr>
            <a:spLocks/>
          </p:cNvSpPr>
          <p:nvPr/>
        </p:nvSpPr>
        <p:spPr bwMode="auto">
          <a:xfrm>
            <a:off x="1620760" y="5327493"/>
            <a:ext cx="5373688" cy="573088"/>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85"/>
              <a:gd name="T64" fmla="*/ 0 h 361"/>
              <a:gd name="T65" fmla="*/ 3385 w 3385"/>
              <a:gd name="T66" fmla="*/ 361 h 3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a:solidFill>
              <a:schemeClr val="tx1"/>
            </a:solidFill>
            <a:round/>
            <a:headEnd/>
            <a:tailEnd/>
          </a:ln>
        </p:spPr>
        <p:txBody>
          <a:bodyP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0" name="Rectangle 239"/>
          <p:cNvSpPr>
            <a:spLocks noChangeArrowheads="1"/>
          </p:cNvSpPr>
          <p:nvPr/>
        </p:nvSpPr>
        <p:spPr bwMode="auto">
          <a:xfrm>
            <a:off x="1589010" y="5859306"/>
            <a:ext cx="50800" cy="66675"/>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1" name="Rectangle 240"/>
          <p:cNvSpPr>
            <a:spLocks noChangeArrowheads="1"/>
          </p:cNvSpPr>
          <p:nvPr/>
        </p:nvSpPr>
        <p:spPr bwMode="auto">
          <a:xfrm>
            <a:off x="1855710" y="5757706"/>
            <a:ext cx="50800" cy="66675"/>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2" name="Rectangle 241"/>
          <p:cNvSpPr>
            <a:spLocks noChangeArrowheads="1"/>
          </p:cNvSpPr>
          <p:nvPr/>
        </p:nvSpPr>
        <p:spPr bwMode="auto">
          <a:xfrm>
            <a:off x="2135110" y="56767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3" name="Rectangle 242"/>
          <p:cNvSpPr>
            <a:spLocks noChangeArrowheads="1"/>
          </p:cNvSpPr>
          <p:nvPr/>
        </p:nvSpPr>
        <p:spPr bwMode="auto">
          <a:xfrm>
            <a:off x="2401810" y="55878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4" name="Rectangle 243"/>
          <p:cNvSpPr>
            <a:spLocks noChangeArrowheads="1"/>
          </p:cNvSpPr>
          <p:nvPr/>
        </p:nvSpPr>
        <p:spPr bwMode="auto">
          <a:xfrm>
            <a:off x="2668510" y="54862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5" name="Rectangle 244"/>
          <p:cNvSpPr>
            <a:spLocks noChangeArrowheads="1"/>
          </p:cNvSpPr>
          <p:nvPr/>
        </p:nvSpPr>
        <p:spPr bwMode="auto">
          <a:xfrm>
            <a:off x="2935210" y="53973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6" name="Rectangle 245"/>
          <p:cNvSpPr>
            <a:spLocks noChangeArrowheads="1"/>
          </p:cNvSpPr>
          <p:nvPr/>
        </p:nvSpPr>
        <p:spPr bwMode="auto">
          <a:xfrm>
            <a:off x="3201910" y="52957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7" name="Rectangle 246"/>
          <p:cNvSpPr>
            <a:spLocks noChangeArrowheads="1"/>
          </p:cNvSpPr>
          <p:nvPr/>
        </p:nvSpPr>
        <p:spPr bwMode="auto">
          <a:xfrm>
            <a:off x="3468610" y="52068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8" name="Rectangle 247"/>
          <p:cNvSpPr>
            <a:spLocks noChangeArrowheads="1"/>
          </p:cNvSpPr>
          <p:nvPr/>
        </p:nvSpPr>
        <p:spPr bwMode="auto">
          <a:xfrm>
            <a:off x="3735310" y="50417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9" name="Rectangle 248"/>
          <p:cNvSpPr>
            <a:spLocks noChangeArrowheads="1"/>
          </p:cNvSpPr>
          <p:nvPr/>
        </p:nvSpPr>
        <p:spPr bwMode="auto">
          <a:xfrm>
            <a:off x="4014710" y="48639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0" name="Rectangle 249"/>
          <p:cNvSpPr>
            <a:spLocks noChangeArrowheads="1"/>
          </p:cNvSpPr>
          <p:nvPr/>
        </p:nvSpPr>
        <p:spPr bwMode="auto">
          <a:xfrm>
            <a:off x="4281410" y="46988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1" name="Rectangle 250"/>
          <p:cNvSpPr>
            <a:spLocks noChangeArrowheads="1"/>
          </p:cNvSpPr>
          <p:nvPr/>
        </p:nvSpPr>
        <p:spPr bwMode="auto">
          <a:xfrm>
            <a:off x="4548110" y="45210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2" name="Rectangle 251"/>
          <p:cNvSpPr>
            <a:spLocks noChangeArrowheads="1"/>
          </p:cNvSpPr>
          <p:nvPr/>
        </p:nvSpPr>
        <p:spPr bwMode="auto">
          <a:xfrm>
            <a:off x="4814810" y="43559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3" name="Rectangle 252"/>
          <p:cNvSpPr>
            <a:spLocks noChangeArrowheads="1"/>
          </p:cNvSpPr>
          <p:nvPr/>
        </p:nvSpPr>
        <p:spPr bwMode="auto">
          <a:xfrm>
            <a:off x="5081510" y="41781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4" name="Rectangle 253"/>
          <p:cNvSpPr>
            <a:spLocks noChangeArrowheads="1"/>
          </p:cNvSpPr>
          <p:nvPr/>
        </p:nvSpPr>
        <p:spPr bwMode="auto">
          <a:xfrm>
            <a:off x="5348210" y="40130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5" name="Rectangle 254"/>
          <p:cNvSpPr>
            <a:spLocks noChangeArrowheads="1"/>
          </p:cNvSpPr>
          <p:nvPr/>
        </p:nvSpPr>
        <p:spPr bwMode="auto">
          <a:xfrm>
            <a:off x="5614910" y="38352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6" name="Rectangle 255"/>
          <p:cNvSpPr>
            <a:spLocks noChangeArrowheads="1"/>
          </p:cNvSpPr>
          <p:nvPr/>
        </p:nvSpPr>
        <p:spPr bwMode="auto">
          <a:xfrm>
            <a:off x="5894310" y="36701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7" name="Rectangle 256"/>
          <p:cNvSpPr>
            <a:spLocks noChangeArrowheads="1"/>
          </p:cNvSpPr>
          <p:nvPr/>
        </p:nvSpPr>
        <p:spPr bwMode="auto">
          <a:xfrm>
            <a:off x="6161010" y="35050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8" name="Rectangle 257"/>
          <p:cNvSpPr>
            <a:spLocks noChangeArrowheads="1"/>
          </p:cNvSpPr>
          <p:nvPr/>
        </p:nvSpPr>
        <p:spPr bwMode="auto">
          <a:xfrm>
            <a:off x="6427710" y="33272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9" name="Rectangle 258"/>
          <p:cNvSpPr>
            <a:spLocks noChangeArrowheads="1"/>
          </p:cNvSpPr>
          <p:nvPr/>
        </p:nvSpPr>
        <p:spPr bwMode="auto">
          <a:xfrm>
            <a:off x="6694410" y="31621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0" name="Rectangle 259"/>
          <p:cNvSpPr>
            <a:spLocks noChangeArrowheads="1"/>
          </p:cNvSpPr>
          <p:nvPr/>
        </p:nvSpPr>
        <p:spPr bwMode="auto">
          <a:xfrm>
            <a:off x="6961110" y="29843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1" name="Rectangle 260"/>
          <p:cNvSpPr>
            <a:spLocks noChangeArrowheads="1"/>
          </p:cNvSpPr>
          <p:nvPr/>
        </p:nvSpPr>
        <p:spPr bwMode="auto">
          <a:xfrm>
            <a:off x="1589010" y="58593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2" name="Rectangle 261"/>
          <p:cNvSpPr>
            <a:spLocks noChangeArrowheads="1"/>
          </p:cNvSpPr>
          <p:nvPr/>
        </p:nvSpPr>
        <p:spPr bwMode="auto">
          <a:xfrm>
            <a:off x="1855710" y="58339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3" name="Rectangle 262"/>
          <p:cNvSpPr>
            <a:spLocks noChangeArrowheads="1"/>
          </p:cNvSpPr>
          <p:nvPr/>
        </p:nvSpPr>
        <p:spPr bwMode="auto">
          <a:xfrm>
            <a:off x="2135110" y="57958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4" name="Rectangle 263"/>
          <p:cNvSpPr>
            <a:spLocks noChangeArrowheads="1"/>
          </p:cNvSpPr>
          <p:nvPr/>
        </p:nvSpPr>
        <p:spPr bwMode="auto">
          <a:xfrm>
            <a:off x="2401810" y="57704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5" name="Rectangle 264"/>
          <p:cNvSpPr>
            <a:spLocks noChangeArrowheads="1"/>
          </p:cNvSpPr>
          <p:nvPr/>
        </p:nvSpPr>
        <p:spPr bwMode="auto">
          <a:xfrm>
            <a:off x="2668510" y="57450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6" name="Rectangle 265"/>
          <p:cNvSpPr>
            <a:spLocks noChangeArrowheads="1"/>
          </p:cNvSpPr>
          <p:nvPr/>
        </p:nvSpPr>
        <p:spPr bwMode="auto">
          <a:xfrm>
            <a:off x="2935210" y="57196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7" name="Rectangle 266"/>
          <p:cNvSpPr>
            <a:spLocks noChangeArrowheads="1"/>
          </p:cNvSpPr>
          <p:nvPr/>
        </p:nvSpPr>
        <p:spPr bwMode="auto">
          <a:xfrm>
            <a:off x="3201910" y="56815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8" name="Rectangle 267"/>
          <p:cNvSpPr>
            <a:spLocks noChangeArrowheads="1"/>
          </p:cNvSpPr>
          <p:nvPr/>
        </p:nvSpPr>
        <p:spPr bwMode="auto">
          <a:xfrm>
            <a:off x="3468610" y="56640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9" name="Rectangle 268"/>
          <p:cNvSpPr>
            <a:spLocks noChangeArrowheads="1"/>
          </p:cNvSpPr>
          <p:nvPr/>
        </p:nvSpPr>
        <p:spPr bwMode="auto">
          <a:xfrm>
            <a:off x="3735310" y="56386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0" name="Rectangle 269"/>
          <p:cNvSpPr>
            <a:spLocks noChangeArrowheads="1"/>
          </p:cNvSpPr>
          <p:nvPr/>
        </p:nvSpPr>
        <p:spPr bwMode="auto">
          <a:xfrm>
            <a:off x="4014710" y="56132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1" name="Rectangle 270"/>
          <p:cNvSpPr>
            <a:spLocks noChangeArrowheads="1"/>
          </p:cNvSpPr>
          <p:nvPr/>
        </p:nvSpPr>
        <p:spPr bwMode="auto">
          <a:xfrm>
            <a:off x="4281410" y="55751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2" name="Rectangle 271"/>
          <p:cNvSpPr>
            <a:spLocks noChangeArrowheads="1"/>
          </p:cNvSpPr>
          <p:nvPr/>
        </p:nvSpPr>
        <p:spPr bwMode="auto">
          <a:xfrm>
            <a:off x="4548110" y="55497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3" name="Rectangle 272"/>
          <p:cNvSpPr>
            <a:spLocks noChangeArrowheads="1"/>
          </p:cNvSpPr>
          <p:nvPr/>
        </p:nvSpPr>
        <p:spPr bwMode="auto">
          <a:xfrm>
            <a:off x="4814810" y="55243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4" name="Rectangle 273"/>
          <p:cNvSpPr>
            <a:spLocks noChangeArrowheads="1"/>
          </p:cNvSpPr>
          <p:nvPr/>
        </p:nvSpPr>
        <p:spPr bwMode="auto">
          <a:xfrm>
            <a:off x="5081510" y="54989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5" name="Rectangle 274"/>
          <p:cNvSpPr>
            <a:spLocks noChangeArrowheads="1"/>
          </p:cNvSpPr>
          <p:nvPr/>
        </p:nvSpPr>
        <p:spPr bwMode="auto">
          <a:xfrm>
            <a:off x="5348210" y="54608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6" name="Rectangle 275"/>
          <p:cNvSpPr>
            <a:spLocks noChangeArrowheads="1"/>
          </p:cNvSpPr>
          <p:nvPr/>
        </p:nvSpPr>
        <p:spPr bwMode="auto">
          <a:xfrm>
            <a:off x="5614910" y="54354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7" name="Rectangle 276"/>
          <p:cNvSpPr>
            <a:spLocks noChangeArrowheads="1"/>
          </p:cNvSpPr>
          <p:nvPr/>
        </p:nvSpPr>
        <p:spPr bwMode="auto">
          <a:xfrm>
            <a:off x="5894310" y="54100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8" name="Rectangle 277"/>
          <p:cNvSpPr>
            <a:spLocks noChangeArrowheads="1"/>
          </p:cNvSpPr>
          <p:nvPr/>
        </p:nvSpPr>
        <p:spPr bwMode="auto">
          <a:xfrm>
            <a:off x="6161010" y="53846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9" name="Rectangle 278"/>
          <p:cNvSpPr>
            <a:spLocks noChangeArrowheads="1"/>
          </p:cNvSpPr>
          <p:nvPr/>
        </p:nvSpPr>
        <p:spPr bwMode="auto">
          <a:xfrm>
            <a:off x="6427710" y="53465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80" name="Rectangle 279"/>
          <p:cNvSpPr>
            <a:spLocks noChangeArrowheads="1"/>
          </p:cNvSpPr>
          <p:nvPr/>
        </p:nvSpPr>
        <p:spPr bwMode="auto">
          <a:xfrm>
            <a:off x="6694410" y="53211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81" name="Rectangle 280"/>
          <p:cNvSpPr>
            <a:spLocks noChangeArrowheads="1"/>
          </p:cNvSpPr>
          <p:nvPr/>
        </p:nvSpPr>
        <p:spPr bwMode="auto">
          <a:xfrm>
            <a:off x="6961110" y="52957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82" name="Rectangle 281"/>
          <p:cNvSpPr>
            <a:spLocks noChangeArrowheads="1"/>
          </p:cNvSpPr>
          <p:nvPr/>
        </p:nvSpPr>
        <p:spPr bwMode="auto">
          <a:xfrm>
            <a:off x="1222298" y="5648168"/>
            <a:ext cx="315912" cy="520700"/>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1</a:t>
            </a:r>
          </a:p>
        </p:txBody>
      </p:sp>
      <p:sp>
        <p:nvSpPr>
          <p:cNvPr id="25883" name="Rectangle 282"/>
          <p:cNvSpPr>
            <a:spLocks noChangeArrowheads="1"/>
          </p:cNvSpPr>
          <p:nvPr/>
        </p:nvSpPr>
        <p:spPr bwMode="auto">
          <a:xfrm>
            <a:off x="980998" y="4682968"/>
            <a:ext cx="528637" cy="520700"/>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10</a:t>
            </a:r>
          </a:p>
        </p:txBody>
      </p:sp>
      <p:sp>
        <p:nvSpPr>
          <p:cNvPr id="25884" name="Rectangle 283"/>
          <p:cNvSpPr>
            <a:spLocks noChangeArrowheads="1"/>
          </p:cNvSpPr>
          <p:nvPr/>
        </p:nvSpPr>
        <p:spPr bwMode="auto">
          <a:xfrm>
            <a:off x="815898" y="3793968"/>
            <a:ext cx="733425" cy="520700"/>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100</a:t>
            </a:r>
          </a:p>
        </p:txBody>
      </p:sp>
      <p:sp>
        <p:nvSpPr>
          <p:cNvPr id="25885" name="Rectangle 284"/>
          <p:cNvSpPr>
            <a:spLocks noChangeArrowheads="1"/>
          </p:cNvSpPr>
          <p:nvPr/>
        </p:nvSpPr>
        <p:spPr bwMode="auto">
          <a:xfrm>
            <a:off x="574598" y="2739868"/>
            <a:ext cx="952500" cy="520700"/>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1000</a:t>
            </a:r>
          </a:p>
        </p:txBody>
      </p:sp>
      <p:sp>
        <p:nvSpPr>
          <p:cNvPr id="25886" name="Rectangle 285"/>
          <p:cNvSpPr>
            <a:spLocks noChangeArrowheads="1"/>
          </p:cNvSpPr>
          <p:nvPr/>
        </p:nvSpPr>
        <p:spPr bwMode="auto">
          <a:xfrm rot="-5400000">
            <a:off x="12873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1980</a:t>
            </a:r>
          </a:p>
        </p:txBody>
      </p:sp>
      <p:sp>
        <p:nvSpPr>
          <p:cNvPr id="25887" name="Rectangle 286"/>
          <p:cNvSpPr>
            <a:spLocks noChangeArrowheads="1"/>
          </p:cNvSpPr>
          <p:nvPr/>
        </p:nvSpPr>
        <p:spPr bwMode="auto">
          <a:xfrm rot="-5400000">
            <a:off x="15540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1981</a:t>
            </a:r>
          </a:p>
        </p:txBody>
      </p:sp>
      <p:sp>
        <p:nvSpPr>
          <p:cNvPr id="25888" name="Rectangle 287"/>
          <p:cNvSpPr>
            <a:spLocks noChangeArrowheads="1"/>
          </p:cNvSpPr>
          <p:nvPr/>
        </p:nvSpPr>
        <p:spPr bwMode="auto">
          <a:xfrm rot="-5400000">
            <a:off x="20874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1983</a:t>
            </a:r>
          </a:p>
        </p:txBody>
      </p:sp>
      <p:sp>
        <p:nvSpPr>
          <p:cNvPr id="25889" name="Rectangle 288"/>
          <p:cNvSpPr>
            <a:spLocks noChangeArrowheads="1"/>
          </p:cNvSpPr>
          <p:nvPr/>
        </p:nvSpPr>
        <p:spPr bwMode="auto">
          <a:xfrm rot="-5400000">
            <a:off x="23541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1984</a:t>
            </a:r>
          </a:p>
        </p:txBody>
      </p:sp>
      <p:sp>
        <p:nvSpPr>
          <p:cNvPr id="25890" name="Rectangle 289"/>
          <p:cNvSpPr>
            <a:spLocks noChangeArrowheads="1"/>
          </p:cNvSpPr>
          <p:nvPr/>
        </p:nvSpPr>
        <p:spPr bwMode="auto">
          <a:xfrm rot="-5400000">
            <a:off x="26208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1985</a:t>
            </a:r>
          </a:p>
        </p:txBody>
      </p:sp>
      <p:sp>
        <p:nvSpPr>
          <p:cNvPr id="25891" name="Rectangle 290"/>
          <p:cNvSpPr>
            <a:spLocks noChangeArrowheads="1"/>
          </p:cNvSpPr>
          <p:nvPr/>
        </p:nvSpPr>
        <p:spPr bwMode="auto">
          <a:xfrm rot="-5400000">
            <a:off x="29002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1986</a:t>
            </a:r>
          </a:p>
        </p:txBody>
      </p:sp>
      <p:sp>
        <p:nvSpPr>
          <p:cNvPr id="25892" name="Rectangle 291"/>
          <p:cNvSpPr>
            <a:spLocks noChangeArrowheads="1"/>
          </p:cNvSpPr>
          <p:nvPr/>
        </p:nvSpPr>
        <p:spPr bwMode="auto">
          <a:xfrm rot="-5400000">
            <a:off x="31669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1987</a:t>
            </a:r>
          </a:p>
        </p:txBody>
      </p:sp>
      <p:sp>
        <p:nvSpPr>
          <p:cNvPr id="25893" name="Rectangle 292"/>
          <p:cNvSpPr>
            <a:spLocks noChangeArrowheads="1"/>
          </p:cNvSpPr>
          <p:nvPr/>
        </p:nvSpPr>
        <p:spPr bwMode="auto">
          <a:xfrm rot="-5400000">
            <a:off x="34336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1988</a:t>
            </a:r>
          </a:p>
        </p:txBody>
      </p:sp>
      <p:sp>
        <p:nvSpPr>
          <p:cNvPr id="25894" name="Rectangle 293"/>
          <p:cNvSpPr>
            <a:spLocks noChangeArrowheads="1"/>
          </p:cNvSpPr>
          <p:nvPr/>
        </p:nvSpPr>
        <p:spPr bwMode="auto">
          <a:xfrm rot="-5400000">
            <a:off x="3744837" y="6003644"/>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dirty="0">
                <a:solidFill>
                  <a:prstClr val="black"/>
                </a:solidFill>
                <a:latin typeface="18 VAG Rounded Bold   07390" charset="0"/>
              </a:rPr>
              <a:t>1989</a:t>
            </a:r>
          </a:p>
        </p:txBody>
      </p:sp>
      <p:sp>
        <p:nvSpPr>
          <p:cNvPr id="25895" name="Rectangle 294"/>
          <p:cNvSpPr>
            <a:spLocks noChangeArrowheads="1"/>
          </p:cNvSpPr>
          <p:nvPr/>
        </p:nvSpPr>
        <p:spPr bwMode="auto">
          <a:xfrm rot="-5400000">
            <a:off x="3998365" y="6007761"/>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dirty="0">
                <a:solidFill>
                  <a:prstClr val="black"/>
                </a:solidFill>
                <a:latin typeface="18 VAG Rounded Bold   07390" charset="0"/>
              </a:rPr>
              <a:t>1990</a:t>
            </a:r>
          </a:p>
        </p:txBody>
      </p:sp>
      <p:sp>
        <p:nvSpPr>
          <p:cNvPr id="25896" name="Rectangle 295"/>
          <p:cNvSpPr>
            <a:spLocks noChangeArrowheads="1"/>
          </p:cNvSpPr>
          <p:nvPr/>
        </p:nvSpPr>
        <p:spPr bwMode="auto">
          <a:xfrm rot="-5400000">
            <a:off x="42337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1991</a:t>
            </a:r>
          </a:p>
        </p:txBody>
      </p:sp>
      <p:sp>
        <p:nvSpPr>
          <p:cNvPr id="25897" name="Rectangle 296"/>
          <p:cNvSpPr>
            <a:spLocks noChangeArrowheads="1"/>
          </p:cNvSpPr>
          <p:nvPr/>
        </p:nvSpPr>
        <p:spPr bwMode="auto">
          <a:xfrm rot="-5400000">
            <a:off x="45131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1992</a:t>
            </a:r>
          </a:p>
        </p:txBody>
      </p:sp>
      <p:sp>
        <p:nvSpPr>
          <p:cNvPr id="25898" name="Rectangle 297"/>
          <p:cNvSpPr>
            <a:spLocks noChangeArrowheads="1"/>
          </p:cNvSpPr>
          <p:nvPr/>
        </p:nvSpPr>
        <p:spPr bwMode="auto">
          <a:xfrm rot="-5400000">
            <a:off x="47798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1993</a:t>
            </a:r>
          </a:p>
        </p:txBody>
      </p:sp>
      <p:sp>
        <p:nvSpPr>
          <p:cNvPr id="25899" name="Rectangle 298"/>
          <p:cNvSpPr>
            <a:spLocks noChangeArrowheads="1"/>
          </p:cNvSpPr>
          <p:nvPr/>
        </p:nvSpPr>
        <p:spPr bwMode="auto">
          <a:xfrm rot="-5400000">
            <a:off x="50465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1994</a:t>
            </a:r>
          </a:p>
        </p:txBody>
      </p:sp>
      <p:sp>
        <p:nvSpPr>
          <p:cNvPr id="25900" name="Rectangle 299"/>
          <p:cNvSpPr>
            <a:spLocks noChangeArrowheads="1"/>
          </p:cNvSpPr>
          <p:nvPr/>
        </p:nvSpPr>
        <p:spPr bwMode="auto">
          <a:xfrm rot="-5400000">
            <a:off x="53132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1995</a:t>
            </a:r>
          </a:p>
        </p:txBody>
      </p:sp>
      <p:sp>
        <p:nvSpPr>
          <p:cNvPr id="25901" name="Rectangle 300"/>
          <p:cNvSpPr>
            <a:spLocks noChangeArrowheads="1"/>
          </p:cNvSpPr>
          <p:nvPr/>
        </p:nvSpPr>
        <p:spPr bwMode="auto">
          <a:xfrm rot="-5400000">
            <a:off x="55799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1996</a:t>
            </a:r>
          </a:p>
        </p:txBody>
      </p:sp>
      <p:sp>
        <p:nvSpPr>
          <p:cNvPr id="25902" name="Rectangle 301"/>
          <p:cNvSpPr>
            <a:spLocks noChangeArrowheads="1"/>
          </p:cNvSpPr>
          <p:nvPr/>
        </p:nvSpPr>
        <p:spPr bwMode="auto">
          <a:xfrm rot="-5400000">
            <a:off x="58466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1997</a:t>
            </a:r>
          </a:p>
        </p:txBody>
      </p:sp>
      <p:sp>
        <p:nvSpPr>
          <p:cNvPr id="25903" name="Rectangle 302"/>
          <p:cNvSpPr>
            <a:spLocks noChangeArrowheads="1"/>
          </p:cNvSpPr>
          <p:nvPr/>
        </p:nvSpPr>
        <p:spPr bwMode="auto">
          <a:xfrm rot="-5400000">
            <a:off x="61133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1998</a:t>
            </a:r>
          </a:p>
        </p:txBody>
      </p:sp>
      <p:sp>
        <p:nvSpPr>
          <p:cNvPr id="25904" name="Rectangle 303"/>
          <p:cNvSpPr>
            <a:spLocks noChangeArrowheads="1"/>
          </p:cNvSpPr>
          <p:nvPr/>
        </p:nvSpPr>
        <p:spPr bwMode="auto">
          <a:xfrm rot="-5400000">
            <a:off x="63927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1999</a:t>
            </a:r>
          </a:p>
        </p:txBody>
      </p:sp>
      <p:sp>
        <p:nvSpPr>
          <p:cNvPr id="25905" name="Rectangle 304"/>
          <p:cNvSpPr>
            <a:spLocks noChangeArrowheads="1"/>
          </p:cNvSpPr>
          <p:nvPr/>
        </p:nvSpPr>
        <p:spPr bwMode="auto">
          <a:xfrm rot="-5400000">
            <a:off x="66594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2000</a:t>
            </a:r>
          </a:p>
        </p:txBody>
      </p:sp>
      <p:sp>
        <p:nvSpPr>
          <p:cNvPr id="25906" name="Rectangle 305"/>
          <p:cNvSpPr>
            <a:spLocks noChangeArrowheads="1"/>
          </p:cNvSpPr>
          <p:nvPr/>
        </p:nvSpPr>
        <p:spPr bwMode="auto">
          <a:xfrm>
            <a:off x="6876973" y="5422743"/>
            <a:ext cx="541337" cy="242888"/>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1000">
                <a:solidFill>
                  <a:prstClr val="black"/>
                </a:solidFill>
                <a:latin typeface="18 VAG Rounded Bold   07390" charset="0"/>
              </a:rPr>
              <a:t>DRAM</a:t>
            </a:r>
          </a:p>
        </p:txBody>
      </p:sp>
      <p:sp>
        <p:nvSpPr>
          <p:cNvPr id="25907" name="Rectangle 306"/>
          <p:cNvSpPr>
            <a:spLocks noChangeArrowheads="1"/>
          </p:cNvSpPr>
          <p:nvPr/>
        </p:nvSpPr>
        <p:spPr bwMode="auto">
          <a:xfrm>
            <a:off x="6991273" y="2946243"/>
            <a:ext cx="427037" cy="242888"/>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1000">
                <a:solidFill>
                  <a:prstClr val="black"/>
                </a:solidFill>
                <a:latin typeface="18 VAG Rounded Bold   07390" charset="0"/>
              </a:rPr>
              <a:t>CPU</a:t>
            </a:r>
          </a:p>
        </p:txBody>
      </p:sp>
      <p:sp>
        <p:nvSpPr>
          <p:cNvPr id="25908" name="Arc 307"/>
          <p:cNvSpPr>
            <a:spLocks/>
          </p:cNvSpPr>
          <p:nvPr/>
        </p:nvSpPr>
        <p:spPr bwMode="auto">
          <a:xfrm>
            <a:off x="7064298" y="2766856"/>
            <a:ext cx="558800" cy="187325"/>
          </a:xfrm>
          <a:custGeom>
            <a:avLst/>
            <a:gdLst>
              <a:gd name="T0" fmla="*/ 0 w 21600"/>
              <a:gd name="T1" fmla="*/ 187325 h 21599"/>
              <a:gd name="T2" fmla="*/ 557222 w 21600"/>
              <a:gd name="T3" fmla="*/ 0 h 21599"/>
              <a:gd name="T4" fmla="*/ 558800 w 21600"/>
              <a:gd name="T5" fmla="*/ 187325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693"/>
                  <a:pt x="9633" y="32"/>
                  <a:pt x="21538" y="-1"/>
                </a:cubicBezTo>
              </a:path>
              <a:path w="21600" h="21599" stroke="0" extrusionOk="0">
                <a:moveTo>
                  <a:pt x="-1" y="21598"/>
                </a:moveTo>
                <a:cubicBezTo>
                  <a:pt x="-1" y="9693"/>
                  <a:pt x="9633" y="32"/>
                  <a:pt x="21538" y="-1"/>
                </a:cubicBezTo>
                <a:lnTo>
                  <a:pt x="21600" y="21599"/>
                </a:lnTo>
                <a:close/>
              </a:path>
            </a:pathLst>
          </a:custGeom>
          <a:noFill/>
          <a:ln w="25400" cap="rnd">
            <a:solidFill>
              <a:schemeClr val="tx1"/>
            </a:solidFill>
            <a:round/>
            <a:headEnd type="triangle" w="med" len="me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909" name="Rectangle 308"/>
          <p:cNvSpPr>
            <a:spLocks noChangeArrowheads="1"/>
          </p:cNvSpPr>
          <p:nvPr/>
        </p:nvSpPr>
        <p:spPr bwMode="auto">
          <a:xfrm rot="-5400000">
            <a:off x="18588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1982</a:t>
            </a:r>
          </a:p>
        </p:txBody>
      </p:sp>
      <p:sp>
        <p:nvSpPr>
          <p:cNvPr id="25910" name="Line 309"/>
          <p:cNvSpPr>
            <a:spLocks noChangeShapeType="1"/>
          </p:cNvSpPr>
          <p:nvPr/>
        </p:nvSpPr>
        <p:spPr bwMode="auto">
          <a:xfrm>
            <a:off x="6216573" y="3600293"/>
            <a:ext cx="0" cy="1803400"/>
          </a:xfrm>
          <a:prstGeom prst="line">
            <a:avLst/>
          </a:prstGeom>
          <a:noFill/>
          <a:ln w="25400">
            <a:solidFill>
              <a:srgbClr val="FC0128"/>
            </a:solidFill>
            <a:round/>
            <a:headEnd type="triangle" w="med" len="med"/>
            <a:tailEnd type="triangle" w="med" len="me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911" name="Rectangle 310"/>
          <p:cNvSpPr>
            <a:spLocks noChangeArrowheads="1"/>
          </p:cNvSpPr>
          <p:nvPr/>
        </p:nvSpPr>
        <p:spPr bwMode="auto">
          <a:xfrm>
            <a:off x="6192760" y="3801906"/>
            <a:ext cx="2722563" cy="1196975"/>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400" b="1" dirty="0">
                <a:solidFill>
                  <a:srgbClr val="C0504D"/>
                </a:solidFill>
                <a:latin typeface="18 VAG Rounded Bold   07390" charset="0"/>
              </a:rPr>
              <a:t>Processor-Memory</a:t>
            </a:r>
          </a:p>
          <a:p>
            <a:pPr algn="l" defTabSz="457200" eaLnBrk="1" fontAlgn="auto" hangingPunct="1">
              <a:spcBef>
                <a:spcPts val="0"/>
              </a:spcBef>
              <a:spcAft>
                <a:spcPts val="0"/>
              </a:spcAft>
            </a:pPr>
            <a:r>
              <a:rPr lang="en-US" sz="2400" b="1" dirty="0">
                <a:solidFill>
                  <a:srgbClr val="C0504D"/>
                </a:solidFill>
                <a:latin typeface="18 VAG Rounded Bold   07390" charset="0"/>
              </a:rPr>
              <a:t>Performance Gap:</a:t>
            </a:r>
            <a:br>
              <a:rPr lang="en-US" sz="2400" b="1" dirty="0">
                <a:solidFill>
                  <a:srgbClr val="C0504D"/>
                </a:solidFill>
                <a:latin typeface="18 VAG Rounded Bold   07390" charset="0"/>
              </a:rPr>
            </a:br>
            <a:r>
              <a:rPr lang="en-US" sz="2400" b="1" dirty="0">
                <a:solidFill>
                  <a:srgbClr val="C0504D"/>
                </a:solidFill>
                <a:latin typeface="18 VAG Rounded Bold   07390" charset="0"/>
              </a:rPr>
              <a:t>(grows 50% / year)</a:t>
            </a:r>
          </a:p>
        </p:txBody>
      </p:sp>
      <p:sp>
        <p:nvSpPr>
          <p:cNvPr id="25912" name="Rectangle 311"/>
          <p:cNvSpPr>
            <a:spLocks noChangeArrowheads="1"/>
          </p:cNvSpPr>
          <p:nvPr/>
        </p:nvSpPr>
        <p:spPr bwMode="auto">
          <a:xfrm rot="-5400000">
            <a:off x="-471564" y="4040030"/>
            <a:ext cx="2220912" cy="519113"/>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Performance</a:t>
            </a:r>
          </a:p>
        </p:txBody>
      </p:sp>
      <p:sp>
        <p:nvSpPr>
          <p:cNvPr id="313"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Cache Levels</a:t>
            </a:r>
            <a:endParaRPr lang="en-US" dirty="0"/>
          </a:p>
        </p:txBody>
      </p:sp>
      <p:graphicFrame>
        <p:nvGraphicFramePr>
          <p:cNvPr id="7" name="Content Placeholder 6"/>
          <p:cNvGraphicFramePr>
            <a:graphicFrameLocks noGrp="1"/>
          </p:cNvGraphicFramePr>
          <p:nvPr>
            <p:ph idx="1"/>
          </p:nvPr>
        </p:nvGraphicFramePr>
        <p:xfrm>
          <a:off x="1588887" y="3039700"/>
          <a:ext cx="1199580" cy="1052468"/>
        </p:xfrm>
        <a:graphic>
          <a:graphicData uri="http://schemas.openxmlformats.org/drawingml/2006/table">
            <a:tbl>
              <a:tblPr firstRow="1" bandRow="1">
                <a:tableStyleId>{5940675A-B579-460E-94D1-54222C63F5DA}</a:tableStyleId>
              </a:tblPr>
              <a:tblGrid>
                <a:gridCol w="241356"/>
                <a:gridCol w="482714"/>
                <a:gridCol w="475510"/>
              </a:tblGrid>
              <a:tr h="263117">
                <a:tc>
                  <a:txBody>
                    <a:bodyPr/>
                    <a:lstStyle/>
                    <a:p>
                      <a:endParaRPr lang="en-US" sz="500" dirty="0"/>
                    </a:p>
                  </a:txBody>
                  <a:tcPr/>
                </a:tc>
                <a:tc>
                  <a:txBody>
                    <a:bodyPr/>
                    <a:lstStyle/>
                    <a:p>
                      <a:endParaRPr lang="en-US" sz="500" dirty="0"/>
                    </a:p>
                  </a:txBody>
                  <a:tcPr/>
                </a:tc>
                <a:tc>
                  <a:txBody>
                    <a:bodyPr/>
                    <a:lstStyle/>
                    <a:p>
                      <a:endParaRPr lang="en-US" sz="500"/>
                    </a:p>
                  </a:txBody>
                  <a:tcPr/>
                </a:tc>
              </a:tr>
              <a:tr h="263117">
                <a:tc>
                  <a:txBody>
                    <a:bodyPr/>
                    <a:lstStyle/>
                    <a:p>
                      <a:endParaRPr lang="en-US" sz="500"/>
                    </a:p>
                  </a:txBody>
                  <a:tcPr/>
                </a:tc>
                <a:tc>
                  <a:txBody>
                    <a:bodyPr/>
                    <a:lstStyle/>
                    <a:p>
                      <a:endParaRPr lang="en-US" sz="500"/>
                    </a:p>
                  </a:txBody>
                  <a:tcPr/>
                </a:tc>
                <a:tc>
                  <a:txBody>
                    <a:bodyPr/>
                    <a:lstStyle/>
                    <a:p>
                      <a:endParaRPr lang="en-US" sz="500" dirty="0"/>
                    </a:p>
                  </a:txBody>
                  <a:tcPr/>
                </a:tc>
              </a:tr>
              <a:tr h="263117">
                <a:tc>
                  <a:txBody>
                    <a:bodyPr/>
                    <a:lstStyle/>
                    <a:p>
                      <a:endParaRPr lang="en-US" sz="500"/>
                    </a:p>
                  </a:txBody>
                  <a:tcPr/>
                </a:tc>
                <a:tc>
                  <a:txBody>
                    <a:bodyPr/>
                    <a:lstStyle/>
                    <a:p>
                      <a:endParaRPr lang="en-US" sz="500"/>
                    </a:p>
                  </a:txBody>
                  <a:tcPr/>
                </a:tc>
                <a:tc>
                  <a:txBody>
                    <a:bodyPr/>
                    <a:lstStyle/>
                    <a:p>
                      <a:endParaRPr lang="en-US" sz="500" dirty="0"/>
                    </a:p>
                  </a:txBody>
                  <a:tcPr/>
                </a:tc>
              </a:tr>
              <a:tr h="263117">
                <a:tc>
                  <a:txBody>
                    <a:bodyPr/>
                    <a:lstStyle/>
                    <a:p>
                      <a:endParaRPr lang="en-US" sz="500"/>
                    </a:p>
                  </a:txBody>
                  <a:tcPr/>
                </a:tc>
                <a:tc>
                  <a:txBody>
                    <a:bodyPr/>
                    <a:lstStyle/>
                    <a:p>
                      <a:endParaRPr lang="en-US" sz="500"/>
                    </a:p>
                  </a:txBody>
                  <a:tcPr/>
                </a:tc>
                <a:tc>
                  <a:txBody>
                    <a:bodyPr/>
                    <a:lstStyle/>
                    <a:p>
                      <a:endParaRPr lang="en-US" sz="500" dirty="0"/>
                    </a:p>
                  </a:txBody>
                  <a:tcPr/>
                </a:tc>
              </a:tr>
            </a:tbl>
          </a:graphicData>
        </a:graphic>
      </p:graphicFrame>
      <p:sp>
        <p:nvSpPr>
          <p:cNvPr id="8" name="TextBox 7"/>
          <p:cNvSpPr txBox="1"/>
          <p:nvPr/>
        </p:nvSpPr>
        <p:spPr>
          <a:xfrm>
            <a:off x="1955551" y="2625506"/>
            <a:ext cx="570366" cy="369332"/>
          </a:xfrm>
          <a:prstGeom prst="rect">
            <a:avLst/>
          </a:prstGeom>
          <a:noFill/>
        </p:spPr>
        <p:txBody>
          <a:bodyPr wrap="square" rtlCol="0">
            <a:spAutoFit/>
          </a:bodyPr>
          <a:lstStyle/>
          <a:p>
            <a:r>
              <a:rPr lang="en-US" dirty="0" smtClean="0"/>
              <a:t>L1$</a:t>
            </a:r>
            <a:endParaRPr lang="en-US" dirty="0"/>
          </a:p>
        </p:txBody>
      </p:sp>
      <p:graphicFrame>
        <p:nvGraphicFramePr>
          <p:cNvPr id="9" name="Table 8"/>
          <p:cNvGraphicFramePr>
            <a:graphicFrameLocks noGrp="1"/>
          </p:cNvGraphicFramePr>
          <p:nvPr/>
        </p:nvGraphicFramePr>
        <p:xfrm>
          <a:off x="4086132" y="2374776"/>
          <a:ext cx="2043064" cy="2966768"/>
        </p:xfrm>
        <a:graphic>
          <a:graphicData uri="http://schemas.openxmlformats.org/drawingml/2006/table">
            <a:tbl>
              <a:tblPr firstRow="1" bandRow="1">
                <a:tableStyleId>{5940675A-B579-460E-94D1-54222C63F5DA}</a:tableStyleId>
              </a:tblPr>
              <a:tblGrid>
                <a:gridCol w="208280"/>
                <a:gridCol w="498485"/>
                <a:gridCol w="445433"/>
                <a:gridCol w="445433"/>
                <a:gridCol w="445433"/>
              </a:tblGrid>
              <a:tr h="370846">
                <a:tc>
                  <a:txBody>
                    <a:bodyPr/>
                    <a:lstStyle/>
                    <a:p>
                      <a:endParaRPr lang="en-US" sz="500" dirty="0"/>
                    </a:p>
                  </a:txBody>
                  <a:tcPr/>
                </a:tc>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tr>
            </a:tbl>
          </a:graphicData>
        </a:graphic>
      </p:graphicFrame>
      <p:sp>
        <p:nvSpPr>
          <p:cNvPr id="10" name="TextBox 9"/>
          <p:cNvSpPr txBox="1"/>
          <p:nvPr/>
        </p:nvSpPr>
        <p:spPr>
          <a:xfrm>
            <a:off x="4814938" y="1745812"/>
            <a:ext cx="570366" cy="369332"/>
          </a:xfrm>
          <a:prstGeom prst="rect">
            <a:avLst/>
          </a:prstGeom>
          <a:noFill/>
        </p:spPr>
        <p:txBody>
          <a:bodyPr wrap="square" rtlCol="0">
            <a:spAutoFit/>
          </a:bodyPr>
          <a:lstStyle/>
          <a:p>
            <a:r>
              <a:rPr lang="en-US" dirty="0" smtClean="0"/>
              <a:t>L2$</a:t>
            </a:r>
            <a:endParaRPr lang="en-US" dirty="0"/>
          </a:p>
        </p:txBody>
      </p:sp>
      <p:graphicFrame>
        <p:nvGraphicFramePr>
          <p:cNvPr id="11" name="Table 10"/>
          <p:cNvGraphicFramePr>
            <a:graphicFrameLocks noGrp="1"/>
          </p:cNvGraphicFramePr>
          <p:nvPr/>
        </p:nvGraphicFramePr>
        <p:xfrm>
          <a:off x="7626037" y="1620570"/>
          <a:ext cx="911382" cy="1360033"/>
        </p:xfrm>
        <a:graphic>
          <a:graphicData uri="http://schemas.openxmlformats.org/drawingml/2006/table">
            <a:tbl>
              <a:tblPr firstRow="1" bandRow="1">
                <a:tableStyleId>{5940675A-B579-460E-94D1-54222C63F5DA}</a:tableStyleId>
              </a:tblPr>
              <a:tblGrid>
                <a:gridCol w="911382"/>
              </a:tblGrid>
              <a:tr h="178009">
                <a:tc>
                  <a:txBody>
                    <a:bodyPr/>
                    <a:lstStyle/>
                    <a:p>
                      <a:endParaRPr lang="en-US" sz="500" dirty="0"/>
                    </a:p>
                  </a:txBody>
                  <a:tcPr/>
                </a:tc>
              </a:tr>
              <a:tr h="295506">
                <a:tc>
                  <a:txBody>
                    <a:bodyPr/>
                    <a:lstStyle/>
                    <a:p>
                      <a:endParaRPr lang="en-US" sz="500"/>
                    </a:p>
                  </a:txBody>
                  <a:tcPr/>
                </a:tc>
              </a:tr>
              <a:tr h="295506">
                <a:tc>
                  <a:txBody>
                    <a:bodyPr/>
                    <a:lstStyle/>
                    <a:p>
                      <a:endParaRPr lang="en-US" sz="500"/>
                    </a:p>
                  </a:txBody>
                  <a:tcPr/>
                </a:tc>
              </a:tr>
              <a:tr h="295506">
                <a:tc>
                  <a:txBody>
                    <a:bodyPr/>
                    <a:lstStyle/>
                    <a:p>
                      <a:endParaRPr lang="en-US" sz="500" dirty="0"/>
                    </a:p>
                  </a:txBody>
                  <a:tcPr/>
                </a:tc>
              </a:tr>
              <a:tr h="295506">
                <a:tc>
                  <a:txBody>
                    <a:bodyPr/>
                    <a:lstStyle/>
                    <a:p>
                      <a:endParaRPr lang="en-US" sz="500" dirty="0"/>
                    </a:p>
                  </a:txBody>
                  <a:tcPr/>
                </a:tc>
              </a:tr>
            </a:tbl>
          </a:graphicData>
        </a:graphic>
      </p:graphicFrame>
      <p:graphicFrame>
        <p:nvGraphicFramePr>
          <p:cNvPr id="12" name="Table 11"/>
          <p:cNvGraphicFramePr>
            <a:graphicFrameLocks noGrp="1"/>
          </p:cNvGraphicFramePr>
          <p:nvPr/>
        </p:nvGraphicFramePr>
        <p:xfrm>
          <a:off x="7606420" y="4672847"/>
          <a:ext cx="911382" cy="1391465"/>
        </p:xfrm>
        <a:graphic>
          <a:graphicData uri="http://schemas.openxmlformats.org/drawingml/2006/table">
            <a:tbl>
              <a:tblPr firstRow="1" bandRow="1">
                <a:tableStyleId>{5940675A-B579-460E-94D1-54222C63F5DA}</a:tableStyleId>
              </a:tblPr>
              <a:tblGrid>
                <a:gridCol w="911382"/>
              </a:tblGrid>
              <a:tr h="278293">
                <a:tc>
                  <a:txBody>
                    <a:bodyPr/>
                    <a:lstStyle/>
                    <a:p>
                      <a:endParaRPr lang="en-US" sz="500" dirty="0"/>
                    </a:p>
                  </a:txBody>
                  <a:tcPr/>
                </a:tc>
              </a:tr>
              <a:tr h="278293">
                <a:tc>
                  <a:txBody>
                    <a:bodyPr/>
                    <a:lstStyle/>
                    <a:p>
                      <a:endParaRPr lang="en-US" sz="500"/>
                    </a:p>
                  </a:txBody>
                  <a:tcPr/>
                </a:tc>
              </a:tr>
              <a:tr h="278293">
                <a:tc>
                  <a:txBody>
                    <a:bodyPr/>
                    <a:lstStyle/>
                    <a:p>
                      <a:endParaRPr lang="en-US" sz="500"/>
                    </a:p>
                  </a:txBody>
                  <a:tcPr/>
                </a:tc>
              </a:tr>
              <a:tr h="278293">
                <a:tc>
                  <a:txBody>
                    <a:bodyPr/>
                    <a:lstStyle/>
                    <a:p>
                      <a:endParaRPr lang="en-US" sz="500" dirty="0"/>
                    </a:p>
                  </a:txBody>
                  <a:tcPr/>
                </a:tc>
              </a:tr>
              <a:tr h="278293">
                <a:tc>
                  <a:txBody>
                    <a:bodyPr/>
                    <a:lstStyle/>
                    <a:p>
                      <a:endParaRPr lang="en-US" sz="500" dirty="0"/>
                    </a:p>
                  </a:txBody>
                  <a:tcPr/>
                </a:tc>
              </a:tr>
            </a:tbl>
          </a:graphicData>
        </a:graphic>
      </p:graphicFrame>
      <p:sp>
        <p:nvSpPr>
          <p:cNvPr id="13" name="TextBox 12"/>
          <p:cNvSpPr txBox="1"/>
          <p:nvPr/>
        </p:nvSpPr>
        <p:spPr>
          <a:xfrm>
            <a:off x="7342361" y="1176951"/>
            <a:ext cx="1620570" cy="369332"/>
          </a:xfrm>
          <a:prstGeom prst="rect">
            <a:avLst/>
          </a:prstGeom>
          <a:noFill/>
        </p:spPr>
        <p:txBody>
          <a:bodyPr wrap="square" rtlCol="0">
            <a:spAutoFit/>
          </a:bodyPr>
          <a:lstStyle/>
          <a:p>
            <a:r>
              <a:rPr lang="en-US" dirty="0" smtClean="0"/>
              <a:t>Main Memory</a:t>
            </a:r>
            <a:endParaRPr lang="en-US" dirty="0"/>
          </a:p>
        </p:txBody>
      </p:sp>
      <p:cxnSp>
        <p:nvCxnSpPr>
          <p:cNvPr id="15" name="Straight Arrow Connector 14"/>
          <p:cNvCxnSpPr/>
          <p:nvPr/>
        </p:nvCxnSpPr>
        <p:spPr>
          <a:xfrm>
            <a:off x="2888056" y="3612333"/>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272543" y="3601772"/>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930835" y="3060072"/>
            <a:ext cx="479834" cy="1384995"/>
          </a:xfrm>
          <a:prstGeom prst="rect">
            <a:avLst/>
          </a:prstGeom>
          <a:noFill/>
        </p:spPr>
        <p:txBody>
          <a:bodyPr wrap="square" rtlCol="0">
            <a:spAutoFit/>
          </a:bodyPr>
          <a:lstStyle/>
          <a:p>
            <a:r>
              <a:rPr lang="en-US" sz="2800" dirty="0" smtClean="0"/>
              <a:t>.</a:t>
            </a:r>
          </a:p>
          <a:p>
            <a:r>
              <a:rPr lang="en-US" sz="2800" dirty="0" smtClean="0"/>
              <a:t>.</a:t>
            </a:r>
          </a:p>
          <a:p>
            <a:r>
              <a:rPr lang="en-US" sz="2800" dirty="0" smtClean="0"/>
              <a:t>.</a:t>
            </a:r>
            <a:endParaRPr lang="en-US" sz="2800" dirty="0"/>
          </a:p>
        </p:txBody>
      </p:sp>
      <p:graphicFrame>
        <p:nvGraphicFramePr>
          <p:cNvPr id="18" name="Table 17"/>
          <p:cNvGraphicFramePr>
            <a:graphicFrameLocks noGrp="1"/>
          </p:cNvGraphicFramePr>
          <p:nvPr/>
        </p:nvGraphicFramePr>
        <p:xfrm>
          <a:off x="274622" y="3358836"/>
          <a:ext cx="494922" cy="425514"/>
        </p:xfrm>
        <a:graphic>
          <a:graphicData uri="http://schemas.openxmlformats.org/drawingml/2006/table">
            <a:tbl>
              <a:tblPr firstRow="1" bandRow="1">
                <a:tableStyleId>{5940675A-B579-460E-94D1-54222C63F5DA}</a:tableStyleId>
              </a:tblPr>
              <a:tblGrid>
                <a:gridCol w="494922"/>
              </a:tblGrid>
              <a:tr h="425514">
                <a:tc>
                  <a:txBody>
                    <a:bodyPr/>
                    <a:lstStyle/>
                    <a:p>
                      <a:endParaRPr lang="en-US" dirty="0"/>
                    </a:p>
                  </a:txBody>
                  <a:tcPr/>
                </a:tc>
              </a:tr>
            </a:tbl>
          </a:graphicData>
        </a:graphic>
      </p:graphicFrame>
      <p:sp>
        <p:nvSpPr>
          <p:cNvPr id="19" name="TextBox 18"/>
          <p:cNvSpPr txBox="1"/>
          <p:nvPr/>
        </p:nvSpPr>
        <p:spPr>
          <a:xfrm>
            <a:off x="244443" y="2996697"/>
            <a:ext cx="688064" cy="369332"/>
          </a:xfrm>
          <a:prstGeom prst="rect">
            <a:avLst/>
          </a:prstGeom>
          <a:noFill/>
        </p:spPr>
        <p:txBody>
          <a:bodyPr wrap="square" rtlCol="0">
            <a:spAutoFit/>
          </a:bodyPr>
          <a:lstStyle/>
          <a:p>
            <a:r>
              <a:rPr lang="en-US" dirty="0" smtClean="0"/>
              <a:t>CPU</a:t>
            </a:r>
            <a:endParaRPr lang="en-US" dirty="0"/>
          </a:p>
        </p:txBody>
      </p:sp>
      <p:cxnSp>
        <p:nvCxnSpPr>
          <p:cNvPr id="20" name="Straight Arrow Connector 19"/>
          <p:cNvCxnSpPr/>
          <p:nvPr/>
        </p:nvCxnSpPr>
        <p:spPr>
          <a:xfrm>
            <a:off x="831410" y="3610824"/>
            <a:ext cx="734839" cy="15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823866" y="3041965"/>
            <a:ext cx="878186" cy="584775"/>
          </a:xfrm>
          <a:prstGeom prst="rect">
            <a:avLst/>
          </a:prstGeom>
          <a:noFill/>
        </p:spPr>
        <p:txBody>
          <a:bodyPr wrap="square" rtlCol="0">
            <a:spAutoFit/>
          </a:bodyPr>
          <a:lstStyle/>
          <a:p>
            <a:r>
              <a:rPr lang="en-US" sz="1600" dirty="0" err="1" smtClean="0"/>
              <a:t>Mem</a:t>
            </a:r>
            <a:endParaRPr lang="en-US" sz="1600" dirty="0" smtClean="0"/>
          </a:p>
          <a:p>
            <a:r>
              <a:rPr lang="en-US" sz="1600" dirty="0" smtClean="0"/>
              <a:t>Access</a:t>
            </a:r>
            <a:endParaRPr lang="en-US" dirty="0"/>
          </a:p>
        </p:txBody>
      </p:sp>
      <p:cxnSp>
        <p:nvCxnSpPr>
          <p:cNvPr id="25" name="Straight Arrow Connector 24"/>
          <p:cNvCxnSpPr/>
          <p:nvPr/>
        </p:nvCxnSpPr>
        <p:spPr>
          <a:xfrm rot="5400000">
            <a:off x="1818238" y="4870764"/>
            <a:ext cx="2219608" cy="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6200000" flipH="1">
            <a:off x="5139351" y="4831533"/>
            <a:ext cx="2311652" cy="120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flipV="1">
            <a:off x="6400801" y="6094570"/>
            <a:ext cx="1104523" cy="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a:off x="597529" y="6102037"/>
            <a:ext cx="5712740" cy="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06161" y="3277355"/>
            <a:ext cx="823867" cy="923330"/>
          </a:xfrm>
          <a:prstGeom prst="rect">
            <a:avLst/>
          </a:prstGeom>
          <a:noFill/>
        </p:spPr>
        <p:txBody>
          <a:bodyPr wrap="square" rtlCol="0">
            <a:spAutoFit/>
          </a:bodyPr>
          <a:lstStyle/>
          <a:p>
            <a:r>
              <a:rPr lang="en-US" dirty="0" smtClean="0"/>
              <a:t>    Miss</a:t>
            </a:r>
          </a:p>
          <a:p>
            <a:endParaRPr lang="en-US" dirty="0" smtClean="0"/>
          </a:p>
          <a:p>
            <a:r>
              <a:rPr lang="en-US" dirty="0" smtClean="0"/>
              <a:t>Hit</a:t>
            </a:r>
            <a:endParaRPr lang="en-US" dirty="0"/>
          </a:p>
        </p:txBody>
      </p:sp>
      <p:cxnSp>
        <p:nvCxnSpPr>
          <p:cNvPr id="40" name="Straight Arrow Connector 39"/>
          <p:cNvCxnSpPr/>
          <p:nvPr/>
        </p:nvCxnSpPr>
        <p:spPr>
          <a:xfrm rot="16200000" flipV="1">
            <a:off x="-579422" y="4961299"/>
            <a:ext cx="2236208" cy="9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263487" y="3266793"/>
            <a:ext cx="823867" cy="923330"/>
          </a:xfrm>
          <a:prstGeom prst="rect">
            <a:avLst/>
          </a:prstGeom>
          <a:noFill/>
        </p:spPr>
        <p:txBody>
          <a:bodyPr wrap="square" rtlCol="0">
            <a:spAutoFit/>
          </a:bodyPr>
          <a:lstStyle/>
          <a:p>
            <a:r>
              <a:rPr lang="en-US" dirty="0" smtClean="0"/>
              <a:t>    Miss</a:t>
            </a:r>
          </a:p>
          <a:p>
            <a:endParaRPr lang="en-US" dirty="0" smtClean="0"/>
          </a:p>
          <a:p>
            <a:r>
              <a:rPr lang="en-US" dirty="0" smtClean="0"/>
              <a:t>Hit</a:t>
            </a:r>
            <a:endParaRPr lang="en-US" dirty="0"/>
          </a:p>
        </p:txBody>
      </p:sp>
      <p:cxnSp>
        <p:nvCxnSpPr>
          <p:cNvPr id="45" name="Straight Arrow Connector 44"/>
          <p:cNvCxnSpPr/>
          <p:nvPr/>
        </p:nvCxnSpPr>
        <p:spPr>
          <a:xfrm rot="5400000" flipH="1" flipV="1">
            <a:off x="1172424" y="5119735"/>
            <a:ext cx="1928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rot="16200000" flipV="1">
            <a:off x="4851863" y="5776907"/>
            <a:ext cx="642083" cy="6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3176257" y="6118635"/>
            <a:ext cx="3432771" cy="400110"/>
          </a:xfrm>
          <a:prstGeom prst="rect">
            <a:avLst/>
          </a:prstGeom>
          <a:noFill/>
        </p:spPr>
        <p:txBody>
          <a:bodyPr wrap="square" rtlCol="0">
            <a:spAutoFit/>
          </a:bodyPr>
          <a:lstStyle/>
          <a:p>
            <a:r>
              <a:rPr lang="en-US" sz="2000" dirty="0" smtClean="0"/>
              <a:t>Path of Data Back to CPU</a:t>
            </a:r>
            <a:endParaRPr lang="en-US" sz="2400" dirty="0"/>
          </a:p>
        </p:txBody>
      </p:sp>
      <p:sp>
        <p:nvSpPr>
          <p:cNvPr id="31"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39</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6" name="Rectangle 2"/>
          <p:cNvSpPr>
            <a:spLocks noGrp="1" noChangeArrowheads="1"/>
          </p:cNvSpPr>
          <p:nvPr>
            <p:ph type="title"/>
          </p:nvPr>
        </p:nvSpPr>
        <p:spPr/>
        <p:txBody>
          <a:bodyPr/>
          <a:lstStyle/>
          <a:p>
            <a:r>
              <a:rPr lang="en-US" dirty="0" smtClean="0"/>
              <a:t>Multiple Cache Levels</a:t>
            </a:r>
            <a:endParaRPr lang="en-US" dirty="0"/>
          </a:p>
        </p:txBody>
      </p:sp>
      <p:sp>
        <p:nvSpPr>
          <p:cNvPr id="1700867" name="Rectangle 3"/>
          <p:cNvSpPr>
            <a:spLocks noGrp="1" noChangeArrowheads="1"/>
          </p:cNvSpPr>
          <p:nvPr>
            <p:ph type="body" idx="1"/>
          </p:nvPr>
        </p:nvSpPr>
        <p:spPr>
          <a:xfrm>
            <a:off x="457200" y="1600199"/>
            <a:ext cx="8229600" cy="5020733"/>
          </a:xfrm>
        </p:spPr>
        <p:txBody>
          <a:bodyPr>
            <a:normAutofit/>
          </a:bodyPr>
          <a:lstStyle/>
          <a:p>
            <a:r>
              <a:rPr lang="en-US" sz="2400" dirty="0" smtClean="0"/>
              <a:t>With advancing technology, have more room on die for bigger L1 caches and for second level cache – normally a </a:t>
            </a:r>
            <a:r>
              <a:rPr lang="en-US" sz="2400" dirty="0" smtClean="0">
                <a:solidFill>
                  <a:srgbClr val="FF0000"/>
                </a:solidFill>
              </a:rPr>
              <a:t>unified </a:t>
            </a:r>
            <a:r>
              <a:rPr lang="en-US" sz="2400" dirty="0" smtClean="0"/>
              <a:t>L2 cache (i.e., it holds both instructions and data,) and in some cases even a unified L3 cache</a:t>
            </a:r>
          </a:p>
          <a:p>
            <a:endParaRPr lang="en-US" sz="2400" dirty="0" smtClean="0"/>
          </a:p>
          <a:p>
            <a:r>
              <a:rPr lang="en-US" sz="2400" dirty="0" smtClean="0"/>
              <a:t>New AMAT Calculation:</a:t>
            </a:r>
            <a:br>
              <a:rPr lang="en-US" sz="2400" dirty="0" smtClean="0"/>
            </a:br>
            <a:r>
              <a:rPr lang="en-US" sz="2400" dirty="0" smtClean="0"/>
              <a:t>	</a:t>
            </a:r>
            <a:br>
              <a:rPr lang="en-US" sz="2400" dirty="0" smtClean="0"/>
            </a:br>
            <a:r>
              <a:rPr lang="en-US" sz="2400" b="1" dirty="0" smtClean="0"/>
              <a:t>AMAT </a:t>
            </a:r>
            <a:r>
              <a:rPr lang="en-US" sz="2400" dirty="0" smtClean="0"/>
              <a:t>= L1 Hit Time + L1 Miss Rate * </a:t>
            </a:r>
            <a:r>
              <a:rPr lang="en-US" sz="2400" b="1" dirty="0" smtClean="0">
                <a:solidFill>
                  <a:schemeClr val="accent1"/>
                </a:solidFill>
              </a:rPr>
              <a:t>L1 Miss Penalty</a:t>
            </a:r>
            <a:r>
              <a:rPr lang="en-US" sz="2400" dirty="0" smtClean="0"/>
              <a:t/>
            </a:r>
            <a:br>
              <a:rPr lang="en-US" sz="2400" dirty="0" smtClean="0"/>
            </a:br>
            <a:r>
              <a:rPr lang="en-US" sz="2400" b="1" dirty="0" smtClean="0">
                <a:solidFill>
                  <a:schemeClr val="accent1"/>
                </a:solidFill>
              </a:rPr>
              <a:t>L1 Miss Penalty</a:t>
            </a:r>
            <a:r>
              <a:rPr lang="en-US" sz="2400" dirty="0" smtClean="0"/>
              <a:t> = L2 Hit Time + L2 Miss Rate * L2 Miss Penalty</a:t>
            </a:r>
            <a:br>
              <a:rPr lang="en-US" sz="2400" dirty="0" smtClean="0"/>
            </a:br>
            <a:r>
              <a:rPr lang="en-US" sz="2400" dirty="0" smtClean="0"/>
              <a:t/>
            </a:r>
            <a:br>
              <a:rPr lang="en-US" sz="2400" dirty="0" smtClean="0"/>
            </a:br>
            <a:r>
              <a:rPr lang="en-US" sz="2400" dirty="0" smtClean="0"/>
              <a:t>and so forth (final miss penalty is Main Memory access time)</a:t>
            </a:r>
          </a:p>
          <a:p>
            <a:endParaRPr lang="en-US" sz="2400" dirty="0" smtClean="0"/>
          </a:p>
          <a:p>
            <a:endParaRPr lang="en-US" sz="2400" dirty="0" smtClean="0"/>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40</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AMAT Example</a:t>
            </a:r>
            <a:endParaRPr lang="en-US" dirty="0"/>
          </a:p>
        </p:txBody>
      </p:sp>
      <p:sp>
        <p:nvSpPr>
          <p:cNvPr id="3" name="Content Placeholder 2"/>
          <p:cNvSpPr>
            <a:spLocks noGrp="1"/>
          </p:cNvSpPr>
          <p:nvPr>
            <p:ph idx="1"/>
          </p:nvPr>
        </p:nvSpPr>
        <p:spPr/>
        <p:txBody>
          <a:bodyPr/>
          <a:lstStyle/>
          <a:p>
            <a:r>
              <a:rPr lang="en-US" dirty="0" smtClean="0"/>
              <a:t>1 cycle L1 Hit Time, 2% L1 Miss Rate, 5 cycle L2 Hit Time, 5% L2 Miss Rate.</a:t>
            </a:r>
          </a:p>
          <a:p>
            <a:r>
              <a:rPr lang="en-US" dirty="0" smtClean="0"/>
              <a:t>100 cycle Main Memory access time</a:t>
            </a:r>
          </a:p>
          <a:p>
            <a:r>
              <a:rPr lang="en-US" dirty="0" smtClean="0"/>
              <a:t>No L2 Cache:</a:t>
            </a:r>
            <a:br>
              <a:rPr lang="en-US" dirty="0" smtClean="0"/>
            </a:br>
            <a:r>
              <a:rPr lang="en-US" dirty="0" smtClean="0"/>
              <a:t>		AMAT = 1 + .02*100 = 3</a:t>
            </a:r>
          </a:p>
          <a:p>
            <a:r>
              <a:rPr lang="en-US" dirty="0" smtClean="0"/>
              <a:t>With L2 Cache:</a:t>
            </a:r>
            <a:br>
              <a:rPr lang="en-US" dirty="0" smtClean="0"/>
            </a:br>
            <a:r>
              <a:rPr lang="en-US" dirty="0" smtClean="0"/>
              <a:t>		AMAT = 1 + .02*(5 + .05*100) = 1.2!</a:t>
            </a:r>
          </a:p>
          <a:p>
            <a:endParaRPr lang="en-US" dirty="0" smtClean="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41</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vs. Global Miss Rates</a:t>
            </a:r>
            <a:endParaRPr lang="en-US" dirty="0"/>
          </a:p>
        </p:txBody>
      </p:sp>
      <p:sp>
        <p:nvSpPr>
          <p:cNvPr id="3" name="Content Placeholder 2"/>
          <p:cNvSpPr>
            <a:spLocks noGrp="1"/>
          </p:cNvSpPr>
          <p:nvPr>
            <p:ph idx="1"/>
          </p:nvPr>
        </p:nvSpPr>
        <p:spPr>
          <a:xfrm>
            <a:off x="335849" y="1600200"/>
            <a:ext cx="8648098" cy="4813021"/>
          </a:xfrm>
        </p:spPr>
        <p:txBody>
          <a:bodyPr>
            <a:normAutofit fontScale="92500" lnSpcReduction="10000"/>
          </a:bodyPr>
          <a:lstStyle/>
          <a:p>
            <a:r>
              <a:rPr lang="en-US" b="1" i="1" dirty="0" smtClean="0">
                <a:solidFill>
                  <a:schemeClr val="accent1"/>
                </a:solidFill>
              </a:rPr>
              <a:t>Local miss rate </a:t>
            </a:r>
            <a:r>
              <a:rPr lang="en-US" dirty="0" smtClean="0"/>
              <a:t>– the fraction of references to one level of a cache that miss</a:t>
            </a:r>
          </a:p>
          <a:p>
            <a:pPr marL="742950" lvl="2" indent="-342900"/>
            <a:r>
              <a:rPr lang="en-US" dirty="0" smtClean="0"/>
              <a:t>Local Miss rate L2$ = $L2 Misses / L1$ Misses</a:t>
            </a:r>
          </a:p>
          <a:p>
            <a:r>
              <a:rPr lang="en-US" b="1" i="1" dirty="0" smtClean="0">
                <a:solidFill>
                  <a:schemeClr val="accent2"/>
                </a:solidFill>
              </a:rPr>
              <a:t>Global miss rate </a:t>
            </a:r>
            <a:r>
              <a:rPr lang="en-US" dirty="0" smtClean="0"/>
              <a:t>– the fraction of references that miss out of all memory accesses in system.</a:t>
            </a:r>
          </a:p>
          <a:p>
            <a:pPr marL="742950" lvl="2" indent="-342900"/>
            <a:r>
              <a:rPr lang="en-US" dirty="0" smtClean="0"/>
              <a:t>L2$ local miss rate &gt;&gt; than the global miss rate</a:t>
            </a:r>
          </a:p>
          <a:p>
            <a:pPr marL="342900" lvl="1" indent="-342900">
              <a:buFont typeface="Arial"/>
              <a:buChar char="•"/>
            </a:pPr>
            <a:r>
              <a:rPr lang="en-US" dirty="0" smtClean="0">
                <a:solidFill>
                  <a:srgbClr val="000000"/>
                </a:solidFill>
              </a:rPr>
              <a:t>Global Miss rate = L2$ Misses / Total Accesses</a:t>
            </a:r>
          </a:p>
          <a:p>
            <a:pPr marL="342900" lvl="1" indent="-342900">
              <a:buNone/>
            </a:pPr>
            <a:r>
              <a:rPr lang="en-US" dirty="0" smtClean="0">
                <a:solidFill>
                  <a:srgbClr val="000000"/>
                </a:solidFill>
              </a:rPr>
              <a:t>	= L2$ Misses / L1$ Misses </a:t>
            </a:r>
            <a:r>
              <a:rPr lang="en-US" dirty="0" err="1" smtClean="0">
                <a:solidFill>
                  <a:srgbClr val="000000"/>
                </a:solidFill>
              </a:rPr>
              <a:t>x</a:t>
            </a:r>
            <a:r>
              <a:rPr lang="en-US" dirty="0" smtClean="0">
                <a:solidFill>
                  <a:srgbClr val="000000"/>
                </a:solidFill>
              </a:rPr>
              <a:t> L1$ Misses / Total Accesses</a:t>
            </a:r>
          </a:p>
          <a:p>
            <a:pPr marL="342900" lvl="1" indent="-342900">
              <a:buNone/>
            </a:pPr>
            <a:r>
              <a:rPr lang="en-US" dirty="0" smtClean="0">
                <a:solidFill>
                  <a:srgbClr val="000000"/>
                </a:solidFill>
              </a:rPr>
              <a:t>	= Local Miss rate L2$ </a:t>
            </a:r>
            <a:r>
              <a:rPr lang="en-US" dirty="0" err="1" smtClean="0">
                <a:solidFill>
                  <a:srgbClr val="000000"/>
                </a:solidFill>
              </a:rPr>
              <a:t>x</a:t>
            </a:r>
            <a:r>
              <a:rPr lang="en-US" dirty="0" smtClean="0">
                <a:solidFill>
                  <a:srgbClr val="000000"/>
                </a:solidFill>
              </a:rPr>
              <a:t> Local Miss rate L1$</a:t>
            </a:r>
          </a:p>
          <a:p>
            <a:pPr marL="342900" lvl="1" indent="-342900">
              <a:buFont typeface="Arial"/>
              <a:buChar char="•"/>
            </a:pPr>
            <a:r>
              <a:rPr lang="en-US" dirty="0" smtClean="0">
                <a:solidFill>
                  <a:srgbClr val="000000"/>
                </a:solidFill>
              </a:rPr>
              <a:t>AMAT Calculation used </a:t>
            </a:r>
            <a:r>
              <a:rPr lang="en-US" b="1" dirty="0" smtClean="0">
                <a:solidFill>
                  <a:schemeClr val="accent1"/>
                </a:solidFill>
              </a:rPr>
              <a:t>Local Miss Rate</a:t>
            </a:r>
            <a:r>
              <a:rPr lang="en-US" dirty="0" smtClean="0">
                <a:solidFill>
                  <a:srgbClr val="000000"/>
                </a:solidFill>
              </a:rPr>
              <a:t>.</a:t>
            </a:r>
          </a:p>
          <a:p>
            <a:pPr marL="342900" lvl="1" indent="-342900">
              <a:buFont typeface="Arial"/>
              <a:buChar char="•"/>
            </a:pPr>
            <a:endParaRPr lang="en-US" dirty="0" smtClean="0">
              <a:solidFill>
                <a:srgbClr val="000000"/>
              </a:solidFill>
            </a:endParaRPr>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42</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Design Considerations</a:t>
            </a:r>
          </a:p>
        </p:txBody>
      </p:sp>
      <p:sp>
        <p:nvSpPr>
          <p:cNvPr id="1705987" name="Rectangle 3"/>
          <p:cNvSpPr>
            <a:spLocks noGrp="1" noChangeArrowheads="1"/>
          </p:cNvSpPr>
          <p:nvPr>
            <p:ph type="body" idx="1"/>
          </p:nvPr>
        </p:nvSpPr>
        <p:spPr>
          <a:xfrm>
            <a:off x="457200" y="1600200"/>
            <a:ext cx="8450263" cy="5003800"/>
          </a:xfrm>
        </p:spPr>
        <p:txBody>
          <a:bodyPr>
            <a:normAutofit fontScale="85000" lnSpcReduction="20000"/>
          </a:bodyPr>
          <a:lstStyle/>
          <a:p>
            <a:pPr eaLnBrk="1" hangingPunct="1">
              <a:defRPr/>
            </a:pPr>
            <a:r>
              <a:rPr lang="en-US" dirty="0" smtClean="0"/>
              <a:t>Different design considerations for L1$ and L2$</a:t>
            </a:r>
          </a:p>
          <a:p>
            <a:pPr lvl="1" eaLnBrk="1" hangingPunct="1">
              <a:defRPr/>
            </a:pPr>
            <a:r>
              <a:rPr lang="en-US" dirty="0" smtClean="0"/>
              <a:t>L1$ focuses on </a:t>
            </a:r>
            <a:r>
              <a:rPr lang="en-US" dirty="0" smtClean="0">
                <a:solidFill>
                  <a:srgbClr val="FF0000"/>
                </a:solidFill>
              </a:rPr>
              <a:t>fast access</a:t>
            </a:r>
            <a:r>
              <a:rPr lang="en-US" dirty="0" smtClean="0"/>
              <a:t>: minimize hit time to achieve shorter clock cycle, e.g., smaller $</a:t>
            </a:r>
          </a:p>
          <a:p>
            <a:pPr lvl="1" eaLnBrk="1" hangingPunct="1">
              <a:defRPr/>
            </a:pPr>
            <a:r>
              <a:rPr lang="en-US" dirty="0" smtClean="0"/>
              <a:t>L2$ (and L3$) focus on </a:t>
            </a:r>
            <a:r>
              <a:rPr lang="en-US" dirty="0" smtClean="0">
                <a:solidFill>
                  <a:srgbClr val="FF0000"/>
                </a:solidFill>
              </a:rPr>
              <a:t>low miss rate</a:t>
            </a:r>
            <a:r>
              <a:rPr lang="en-US" dirty="0" smtClean="0"/>
              <a:t>: reduce penalty of long main memory access times: e.g., Larger $ with larger block sizes/higher levels of </a:t>
            </a:r>
            <a:r>
              <a:rPr lang="en-US" dirty="0" err="1" smtClean="0"/>
              <a:t>associativity</a:t>
            </a:r>
            <a:endParaRPr lang="en-US" dirty="0" smtClean="0"/>
          </a:p>
          <a:p>
            <a:pPr eaLnBrk="1" hangingPunct="1">
              <a:defRPr/>
            </a:pPr>
            <a:r>
              <a:rPr lang="en-US" dirty="0" smtClean="0"/>
              <a:t>Miss penalty of L1$ is significantly reduced by presence of L2$, so can be smaller/faster even with higher miss rate</a:t>
            </a:r>
          </a:p>
          <a:p>
            <a:pPr eaLnBrk="1" hangingPunct="1">
              <a:defRPr/>
            </a:pPr>
            <a:r>
              <a:rPr lang="en-US" dirty="0" smtClean="0"/>
              <a:t>For the L2$, fast hit time is less important than low miss rate</a:t>
            </a:r>
          </a:p>
          <a:p>
            <a:pPr lvl="1" eaLnBrk="1" hangingPunct="1">
              <a:defRPr/>
            </a:pPr>
            <a:r>
              <a:rPr lang="en-US" dirty="0" smtClean="0"/>
              <a:t>L2$ hit time determines L1$’s miss penalty</a:t>
            </a:r>
          </a:p>
          <a:p>
            <a:pPr lvl="1" eaLnBrk="1" hangingPunct="1">
              <a:defRPr/>
            </a:pPr>
            <a:r>
              <a:rPr lang="en-US" dirty="0" smtClean="0"/>
              <a:t>L2$ local miss rate &gt;&gt; than the global miss rate</a:t>
            </a:r>
            <a:endParaRPr lang="en-US" dirty="0"/>
          </a:p>
        </p:txBody>
      </p:sp>
      <p:sp>
        <p:nvSpPr>
          <p:cNvPr id="10"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43</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5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0598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05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a:lnSpc>
                <a:spcPct val="85000"/>
              </a:lnSpc>
            </a:pPr>
            <a:r>
              <a:rPr lang="en-US" smtClean="0"/>
              <a:t>Sources of Cache Misses:</a:t>
            </a:r>
            <a:br>
              <a:rPr lang="en-US" smtClean="0"/>
            </a:br>
            <a:r>
              <a:rPr lang="en-US" smtClean="0"/>
              <a:t>The 3Cs</a:t>
            </a:r>
          </a:p>
        </p:txBody>
      </p:sp>
      <p:sp>
        <p:nvSpPr>
          <p:cNvPr id="1602563" name="Rectangle 3"/>
          <p:cNvSpPr>
            <a:spLocks noGrp="1" noChangeArrowheads="1"/>
          </p:cNvSpPr>
          <p:nvPr>
            <p:ph type="body" idx="1"/>
          </p:nvPr>
        </p:nvSpPr>
        <p:spPr/>
        <p:txBody>
          <a:bodyPr>
            <a:normAutofit fontScale="70000" lnSpcReduction="20000"/>
          </a:bodyPr>
          <a:lstStyle/>
          <a:p>
            <a:pPr>
              <a:buClr>
                <a:schemeClr val="tx1"/>
              </a:buClr>
              <a:defRPr/>
            </a:pPr>
            <a:r>
              <a:rPr lang="en-US" dirty="0" smtClean="0">
                <a:solidFill>
                  <a:srgbClr val="FF0000"/>
                </a:solidFill>
              </a:rPr>
              <a:t>Compulsory </a:t>
            </a:r>
            <a:r>
              <a:rPr lang="en-US" dirty="0" smtClean="0"/>
              <a:t>(cold start or process migration, 1</a:t>
            </a:r>
            <a:r>
              <a:rPr lang="en-US" baseline="30000" dirty="0" smtClean="0"/>
              <a:t>st</a:t>
            </a:r>
            <a:r>
              <a:rPr lang="en-US" dirty="0" smtClean="0"/>
              <a:t> reference):</a:t>
            </a:r>
          </a:p>
          <a:p>
            <a:pPr lvl="1">
              <a:defRPr/>
            </a:pPr>
            <a:r>
              <a:rPr lang="en-US" dirty="0" smtClean="0"/>
              <a:t>First access to block impossible to avoid; small effect for long running programs</a:t>
            </a:r>
          </a:p>
          <a:p>
            <a:pPr lvl="1">
              <a:defRPr/>
            </a:pPr>
            <a:r>
              <a:rPr lang="en-US" dirty="0" smtClean="0"/>
              <a:t>Solution: increase block size (increases miss penalty; very large blocks could increase miss rate)</a:t>
            </a:r>
          </a:p>
          <a:p>
            <a:pPr>
              <a:buClr>
                <a:schemeClr val="tx1"/>
              </a:buClr>
              <a:defRPr/>
            </a:pPr>
            <a:r>
              <a:rPr lang="en-US" dirty="0" smtClean="0">
                <a:solidFill>
                  <a:srgbClr val="FF0000"/>
                </a:solidFill>
              </a:rPr>
              <a:t>Capacity</a:t>
            </a:r>
            <a:r>
              <a:rPr lang="en-US" dirty="0" smtClean="0"/>
              <a:t>:</a:t>
            </a:r>
          </a:p>
          <a:p>
            <a:pPr lvl="1">
              <a:defRPr/>
            </a:pPr>
            <a:r>
              <a:rPr lang="en-US" dirty="0" smtClean="0"/>
              <a:t>Cache cannot contain all blocks accessed by the program</a:t>
            </a:r>
          </a:p>
          <a:p>
            <a:pPr lvl="1">
              <a:defRPr/>
            </a:pPr>
            <a:r>
              <a:rPr lang="en-US" dirty="0" smtClean="0"/>
              <a:t>Solution: increase cache size (may increase access time)</a:t>
            </a:r>
          </a:p>
          <a:p>
            <a:pPr>
              <a:buClr>
                <a:schemeClr val="tx1"/>
              </a:buClr>
              <a:defRPr/>
            </a:pPr>
            <a:r>
              <a:rPr lang="en-US" dirty="0" smtClean="0">
                <a:solidFill>
                  <a:srgbClr val="FF0000"/>
                </a:solidFill>
              </a:rPr>
              <a:t>Conflict </a:t>
            </a:r>
            <a:r>
              <a:rPr lang="en-US" dirty="0" smtClean="0"/>
              <a:t>(collision):</a:t>
            </a:r>
          </a:p>
          <a:p>
            <a:pPr lvl="1">
              <a:defRPr/>
            </a:pPr>
            <a:r>
              <a:rPr lang="en-US" dirty="0" smtClean="0"/>
              <a:t>Multiple memory locations mapped to the same cache location</a:t>
            </a:r>
          </a:p>
          <a:p>
            <a:pPr lvl="1">
              <a:defRPr/>
            </a:pPr>
            <a:r>
              <a:rPr lang="en-US" dirty="0" smtClean="0"/>
              <a:t>Solution 1: increase cache size</a:t>
            </a:r>
          </a:p>
          <a:p>
            <a:pPr lvl="1">
              <a:defRPr/>
            </a:pPr>
            <a:r>
              <a:rPr lang="en-US" b="1" dirty="0" smtClean="0"/>
              <a:t>Solution 2: increase </a:t>
            </a:r>
            <a:r>
              <a:rPr lang="en-US" b="1" dirty="0" err="1" smtClean="0"/>
              <a:t>associativity</a:t>
            </a:r>
            <a:r>
              <a:rPr lang="en-US" b="1" dirty="0" smtClean="0"/>
              <a:t> (may increase access time)</a:t>
            </a:r>
            <a:endParaRPr lang="en-US" b="1" dirty="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44</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955674" y="0"/>
            <a:ext cx="6753226" cy="6439122"/>
          </a:xfrm>
          <a:prstGeom prst="rect">
            <a:avLst/>
          </a:prstGeom>
          <a:noFill/>
          <a:ln w="9525">
            <a:noFill/>
            <a:miter lim="800000"/>
            <a:headEnd/>
            <a:tailEnd/>
          </a:ln>
        </p:spPr>
      </p:pic>
      <p:sp>
        <p:nvSpPr>
          <p:cNvPr id="7" name="Content Placeholder 2"/>
          <p:cNvSpPr txBox="1">
            <a:spLocks/>
          </p:cNvSpPr>
          <p:nvPr/>
        </p:nvSpPr>
        <p:spPr>
          <a:xfrm>
            <a:off x="292100" y="6489700"/>
            <a:ext cx="8229600" cy="368300"/>
          </a:xfrm>
          <a:prstGeom prst="rect">
            <a:avLst/>
          </a:prstGeom>
        </p:spPr>
        <p:txBody>
          <a:bodyPr vert="horz" lIns="91440" tIns="45720" rIns="91440" bIns="45720" rtlCol="0">
            <a:normAutofit fontScale="55000" lnSpcReduction="20000"/>
          </a:bodyPr>
          <a:lstStyle/>
          <a:p>
            <a:pPr marL="342900" lvl="0" indent="-342900" algn="l" defTabSz="457200" eaLnBrk="1" fontAlgn="auto" hangingPunct="1">
              <a:spcBef>
                <a:spcPct val="20000"/>
              </a:spcBef>
              <a:spcAft>
                <a:spcPts val="0"/>
              </a:spcAft>
              <a:buFont typeface="Arial"/>
              <a:buChar char="•"/>
            </a:pP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Illustration </a:t>
            </a:r>
            <a:r>
              <a:rPr lang="en-US" sz="3200" dirty="0" smtClean="0">
                <a:latin typeface="Helvetica (Body)"/>
              </a:rPr>
              <a:t>from </a:t>
            </a:r>
            <a:r>
              <a:rPr lang="en-US" sz="3200" dirty="0" smtClean="0">
                <a:latin typeface="Helvetica (Body)"/>
                <a:hlinkClick r:id="rId3"/>
              </a:rPr>
              <a:t>http://csillustrated.berkeley.edu/PDFs/cache-misses.pdf</a:t>
            </a:r>
            <a:r>
              <a:rPr lang="en-US" sz="3200" dirty="0" smtClean="0">
                <a:latin typeface="Helvetica (Body)"/>
              </a:rPr>
              <a:t> </a:t>
            </a:r>
            <a:endParaRPr kumimoji="0" lang="en-US" sz="3200" b="0" i="0" u="none" strike="noStrike" kern="1200" cap="none" spc="0" normalizeH="0" baseline="0" noProof="0" dirty="0">
              <a:ln>
                <a:noFill/>
              </a:ln>
              <a:solidFill>
                <a:schemeClr val="tx1"/>
              </a:solidFill>
              <a:effectLst/>
              <a:uLnTx/>
              <a:uFillTx/>
              <a:latin typeface="Helvetica (Body)"/>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Reducing Cache Misses</a:t>
            </a:r>
          </a:p>
        </p:txBody>
      </p:sp>
      <p:sp>
        <p:nvSpPr>
          <p:cNvPr id="1678339" name="Rectangle 3"/>
          <p:cNvSpPr>
            <a:spLocks noGrp="1" noChangeArrowheads="1"/>
          </p:cNvSpPr>
          <p:nvPr>
            <p:ph type="body" idx="1"/>
          </p:nvPr>
        </p:nvSpPr>
        <p:spPr/>
        <p:txBody>
          <a:bodyPr rtlCol="0">
            <a:normAutofit fontScale="85000" lnSpcReduction="20000"/>
          </a:bodyPr>
          <a:lstStyle/>
          <a:p>
            <a:pPr eaLnBrk="1" fontAlgn="auto" hangingPunct="1">
              <a:spcAft>
                <a:spcPts val="0"/>
              </a:spcAft>
              <a:buFont typeface="Arial"/>
              <a:buChar char="•"/>
              <a:defRPr/>
            </a:pPr>
            <a:r>
              <a:rPr lang="en-US" dirty="0" smtClean="0">
                <a:ea typeface="+mn-ea"/>
                <a:cs typeface="+mn-cs"/>
              </a:rPr>
              <a:t>Allow more flexible block placement in cache</a:t>
            </a:r>
          </a:p>
          <a:p>
            <a:pPr eaLnBrk="1" fontAlgn="auto" hangingPunct="1">
              <a:spcAft>
                <a:spcPts val="0"/>
              </a:spcAft>
              <a:buFont typeface="Arial"/>
              <a:buChar char="•"/>
              <a:defRPr/>
            </a:pPr>
            <a:r>
              <a:rPr lang="en-US" i="1" dirty="0" smtClean="0">
                <a:ea typeface="+mn-ea"/>
                <a:cs typeface="+mn-cs"/>
              </a:rPr>
              <a:t>Direct mapped $</a:t>
            </a:r>
            <a:r>
              <a:rPr lang="en-US" dirty="0" smtClean="0">
                <a:ea typeface="+mn-ea"/>
                <a:cs typeface="+mn-cs"/>
              </a:rPr>
              <a:t>: memory block maps to exactly one cache block</a:t>
            </a:r>
          </a:p>
          <a:p>
            <a:pPr eaLnBrk="1" fontAlgn="auto" hangingPunct="1">
              <a:spcAft>
                <a:spcPts val="0"/>
              </a:spcAft>
              <a:buClr>
                <a:schemeClr val="tx1"/>
              </a:buClr>
              <a:buFont typeface="Arial"/>
              <a:buChar char="•"/>
              <a:defRPr/>
            </a:pPr>
            <a:r>
              <a:rPr lang="en-US" i="1" dirty="0" smtClean="0">
                <a:solidFill>
                  <a:srgbClr val="FF0000"/>
                </a:solidFill>
                <a:ea typeface="+mn-ea"/>
                <a:cs typeface="+mn-cs"/>
              </a:rPr>
              <a:t>Fully associative $</a:t>
            </a:r>
            <a:r>
              <a:rPr lang="en-US" dirty="0" smtClean="0">
                <a:ea typeface="+mn-ea"/>
                <a:cs typeface="+mn-cs"/>
              </a:rPr>
              <a:t>: allow a memory block to be mapped to any cache block  </a:t>
            </a:r>
          </a:p>
          <a:p>
            <a:pPr eaLnBrk="1" fontAlgn="auto" hangingPunct="1">
              <a:spcAft>
                <a:spcPts val="0"/>
              </a:spcAft>
              <a:buFont typeface="Arial"/>
              <a:buChar char="•"/>
              <a:defRPr/>
            </a:pPr>
            <a:r>
              <a:rPr lang="en-US" dirty="0" smtClean="0">
                <a:ea typeface="+mn-ea"/>
                <a:cs typeface="+mn-cs"/>
              </a:rPr>
              <a:t>Compromise: divide $ into sets, each of which consists of n addresses (“ways”) (</a:t>
            </a:r>
            <a:r>
              <a:rPr lang="en-US" i="1" dirty="0" smtClean="0">
                <a:solidFill>
                  <a:srgbClr val="FF0000"/>
                </a:solidFill>
                <a:ea typeface="+mn-ea"/>
                <a:cs typeface="+mn-cs"/>
              </a:rPr>
              <a:t>n-way set associative</a:t>
            </a:r>
            <a:r>
              <a:rPr lang="en-US" dirty="0" smtClean="0">
                <a:ea typeface="+mn-ea"/>
                <a:cs typeface="+mn-cs"/>
              </a:rPr>
              <a:t>) to place memory block</a:t>
            </a:r>
          </a:p>
          <a:p>
            <a:pPr lvl="1" eaLnBrk="1" fontAlgn="auto" hangingPunct="1">
              <a:spcAft>
                <a:spcPts val="0"/>
              </a:spcAft>
              <a:buFont typeface="Arial"/>
              <a:buChar char="–"/>
              <a:defRPr/>
            </a:pPr>
            <a:r>
              <a:rPr lang="en-US" dirty="0" smtClean="0">
                <a:ea typeface="+mn-ea"/>
              </a:rPr>
              <a:t>Cache set index=(block address) modulo (# sets in the cache)</a:t>
            </a:r>
          </a:p>
          <a:p>
            <a:pPr lvl="1">
              <a:defRPr/>
            </a:pPr>
            <a:r>
              <a:rPr lang="en-US" dirty="0" smtClean="0"/>
              <a:t>A block can be placed in any of the n addresses (ways) of the cache set it belongs to.</a:t>
            </a:r>
          </a:p>
        </p:txBody>
      </p:sp>
      <p:sp>
        <p:nvSpPr>
          <p:cNvPr id="10"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46</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833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83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8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Block Placement Schemes</a:t>
            </a:r>
            <a:endParaRPr lang="en-US" dirty="0"/>
          </a:p>
        </p:txBody>
      </p:sp>
      <p:sp>
        <p:nvSpPr>
          <p:cNvPr id="3" name="Content Placeholder 2"/>
          <p:cNvSpPr>
            <a:spLocks noGrp="1"/>
          </p:cNvSpPr>
          <p:nvPr>
            <p:ph idx="1"/>
          </p:nvPr>
        </p:nvSpPr>
        <p:spPr/>
        <p:txBody>
          <a:bodyPr/>
          <a:lstStyle/>
          <a:p>
            <a:r>
              <a:rPr lang="en-US" dirty="0" smtClean="0"/>
              <a:t>Example: Block 12 in 5-bit (32-block) memory address space placed in 3-bit (8 block) cache address space.</a:t>
            </a:r>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47</a:t>
            </a:fld>
            <a:endParaRPr lang="en-US" altLang="zh-CN"/>
          </a:p>
        </p:txBody>
      </p:sp>
      <p:grpSp>
        <p:nvGrpSpPr>
          <p:cNvPr id="6" name="Group 86"/>
          <p:cNvGrpSpPr>
            <a:grpSpLocks/>
          </p:cNvGrpSpPr>
          <p:nvPr/>
        </p:nvGrpSpPr>
        <p:grpSpPr bwMode="auto">
          <a:xfrm>
            <a:off x="1435100" y="3275013"/>
            <a:ext cx="5592763" cy="2008187"/>
            <a:chOff x="864" y="703"/>
            <a:chExt cx="3523" cy="1265"/>
          </a:xfrm>
        </p:grpSpPr>
        <p:sp>
          <p:nvSpPr>
            <p:cNvPr id="7"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8"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9"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0"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1"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2"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3"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4"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5"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6"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7"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8"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9"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0"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1"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2"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3"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4"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5"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6"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7"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8"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9"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0"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1"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2"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3"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4"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5"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6"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7"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8" name="Text Box 75"/>
            <p:cNvSpPr txBox="1">
              <a:spLocks noChangeArrowheads="1"/>
            </p:cNvSpPr>
            <p:nvPr/>
          </p:nvSpPr>
          <p:spPr bwMode="auto">
            <a:xfrm>
              <a:off x="1326" y="1776"/>
              <a:ext cx="3061" cy="192"/>
            </a:xfrm>
            <a:prstGeom prst="rect">
              <a:avLst/>
            </a:prstGeom>
            <a:noFill/>
            <a:ln w="12700">
              <a:noFill/>
              <a:miter lim="800000"/>
              <a:headEnd/>
              <a:tailEnd/>
            </a:ln>
            <a:effectLst/>
          </p:spPr>
          <p:txBody>
            <a:bodyPr wrap="none">
              <a:spAutoFit/>
            </a:bodyPr>
            <a:lstStyle/>
            <a:p>
              <a:pPr algn="l"/>
              <a:r>
                <a:rPr lang="en-US" sz="1400" b="1" dirty="0" smtClean="0">
                  <a:solidFill>
                    <a:srgbClr val="000000"/>
                  </a:solidFill>
                  <a:latin typeface="Arial" charset="0"/>
                </a:rPr>
                <a:t>0 1 2 3 4 5 6 7 8 9 0 1 2 3 4 5 6 7 8 9 0 1 2 3 4 5 6 7 8 9 0 1</a:t>
              </a:r>
            </a:p>
          </p:txBody>
        </p:sp>
        <p:sp>
          <p:nvSpPr>
            <p:cNvPr id="39" name="Text Box 76"/>
            <p:cNvSpPr txBox="1">
              <a:spLocks noChangeArrowheads="1"/>
            </p:cNvSpPr>
            <p:nvPr/>
          </p:nvSpPr>
          <p:spPr bwMode="auto">
            <a:xfrm>
              <a:off x="1278" y="703"/>
              <a:ext cx="1651" cy="212"/>
            </a:xfrm>
            <a:prstGeom prst="rect">
              <a:avLst/>
            </a:prstGeom>
            <a:noFill/>
            <a:ln w="12700">
              <a:noFill/>
              <a:miter lim="800000"/>
              <a:headEnd/>
              <a:tailEnd/>
            </a:ln>
            <a:effectLst/>
          </p:spPr>
          <p:txBody>
            <a:bodyPr wrap="none">
              <a:spAutoFit/>
            </a:bodyPr>
            <a:lstStyle/>
            <a:p>
              <a:pPr algn="l"/>
              <a:r>
                <a:rPr lang="en-US" sz="1600" b="1" smtClean="0">
                  <a:solidFill>
                    <a:srgbClr val="000000"/>
                  </a:solidFill>
                  <a:latin typeface="Arial" charset="0"/>
                </a:rPr>
                <a:t>32-Block Address Space:</a:t>
              </a:r>
            </a:p>
          </p:txBody>
        </p:sp>
        <p:sp>
          <p:nvSpPr>
            <p:cNvPr id="40" name="Text Box 77"/>
            <p:cNvSpPr txBox="1">
              <a:spLocks noChangeArrowheads="1"/>
            </p:cNvSpPr>
            <p:nvPr/>
          </p:nvSpPr>
          <p:spPr bwMode="auto">
            <a:xfrm>
              <a:off x="2238" y="1632"/>
              <a:ext cx="2131" cy="192"/>
            </a:xfrm>
            <a:prstGeom prst="rect">
              <a:avLst/>
            </a:prstGeom>
            <a:noFill/>
            <a:ln w="12700">
              <a:noFill/>
              <a:miter lim="800000"/>
              <a:headEnd/>
              <a:tailEnd/>
            </a:ln>
            <a:effectLst/>
          </p:spPr>
          <p:txBody>
            <a:bodyPr wrap="none">
              <a:spAutoFit/>
            </a:bodyPr>
            <a:lstStyle/>
            <a:p>
              <a:pPr algn="l"/>
              <a:r>
                <a:rPr lang="en-US" sz="1400" b="1" dirty="0" smtClean="0">
                  <a:solidFill>
                    <a:srgbClr val="000000"/>
                  </a:solidFill>
                  <a:latin typeface="Arial" charset="0"/>
                </a:rPr>
                <a:t>1 1 1 1 1 1 1 1 1 1 2 2 2 2 2 2 2 2 2 2 3 3</a:t>
              </a:r>
              <a:endParaRPr lang="en-US" b="1" dirty="0" smtClean="0">
                <a:solidFill>
                  <a:srgbClr val="000000"/>
                </a:solidFill>
                <a:latin typeface="Arial" charset="0"/>
              </a:endParaRPr>
            </a:p>
          </p:txBody>
        </p:sp>
        <p:sp>
          <p:nvSpPr>
            <p:cNvPr id="41" name="Text Box 78"/>
            <p:cNvSpPr txBox="1">
              <a:spLocks noChangeArrowheads="1"/>
            </p:cNvSpPr>
            <p:nvPr/>
          </p:nvSpPr>
          <p:spPr bwMode="auto">
            <a:xfrm>
              <a:off x="864" y="1632"/>
              <a:ext cx="420" cy="326"/>
            </a:xfrm>
            <a:prstGeom prst="rect">
              <a:avLst/>
            </a:prstGeom>
            <a:noFill/>
            <a:ln w="12700">
              <a:noFill/>
              <a:miter lim="800000"/>
              <a:headEnd/>
              <a:tailEnd/>
            </a:ln>
            <a:effectLst/>
          </p:spPr>
          <p:txBody>
            <a:bodyPr wrap="none">
              <a:spAutoFit/>
            </a:bodyPr>
            <a:lstStyle/>
            <a:p>
              <a:pPr algn="r"/>
              <a:r>
                <a:rPr lang="en-US" sz="1400" b="1" dirty="0" smtClean="0">
                  <a:solidFill>
                    <a:srgbClr val="000000"/>
                  </a:solidFill>
                  <a:latin typeface="Arial" charset="0"/>
                </a:rPr>
                <a:t>Block</a:t>
              </a:r>
            </a:p>
            <a:p>
              <a:pPr algn="r"/>
              <a:r>
                <a:rPr lang="en-US" sz="1400" b="1" dirty="0" smtClean="0">
                  <a:solidFill>
                    <a:srgbClr val="000000"/>
                  </a:solidFill>
                  <a:latin typeface="Arial" charset="0"/>
                </a:rPr>
                <a:t>no.</a:t>
              </a:r>
              <a:endParaRPr lang="en-US" b="1" dirty="0" smtClean="0">
                <a:solidFill>
                  <a:srgbClr val="000000"/>
                </a:solidFill>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279400" y="274638"/>
            <a:ext cx="8686800" cy="1143000"/>
          </a:xfrm>
        </p:spPr>
        <p:txBody>
          <a:bodyPr>
            <a:normAutofit fontScale="90000"/>
          </a:bodyPr>
          <a:lstStyle/>
          <a:p>
            <a:pPr>
              <a:lnSpc>
                <a:spcPct val="85000"/>
              </a:lnSpc>
            </a:pPr>
            <a:r>
              <a:rPr lang="en-US" dirty="0" smtClean="0"/>
              <a:t>Alternative Block Placement Schemes</a:t>
            </a:r>
          </a:p>
        </p:txBody>
      </p:sp>
      <p:sp>
        <p:nvSpPr>
          <p:cNvPr id="6" name="Content Placeholder 5"/>
          <p:cNvSpPr>
            <a:spLocks noGrp="1"/>
          </p:cNvSpPr>
          <p:nvPr>
            <p:ph idx="1"/>
          </p:nvPr>
        </p:nvSpPr>
        <p:spPr>
          <a:xfrm>
            <a:off x="457200" y="4802188"/>
            <a:ext cx="8229600" cy="2090737"/>
          </a:xfrm>
        </p:spPr>
        <p:txBody>
          <a:bodyPr>
            <a:normAutofit fontScale="70000" lnSpcReduction="20000"/>
          </a:bodyPr>
          <a:lstStyle/>
          <a:p>
            <a:pPr>
              <a:defRPr/>
            </a:pPr>
            <a:r>
              <a:rPr lang="en-US" dirty="0" smtClean="0"/>
              <a:t>DM placement: </a:t>
            </a:r>
            <a:r>
              <a:rPr lang="en-US" dirty="0" err="1" smtClean="0"/>
              <a:t>mem</a:t>
            </a:r>
            <a:r>
              <a:rPr lang="en-US" dirty="0" smtClean="0"/>
              <a:t> block 12 in 8 block cache: only one cache block where </a:t>
            </a:r>
            <a:r>
              <a:rPr lang="en-US" dirty="0" err="1" smtClean="0"/>
              <a:t>mem</a:t>
            </a:r>
            <a:r>
              <a:rPr lang="en-US" dirty="0" smtClean="0"/>
              <a:t> block 12 can be found—(12 modulo 8) = 4</a:t>
            </a:r>
          </a:p>
          <a:p>
            <a:pPr>
              <a:defRPr/>
            </a:pPr>
            <a:r>
              <a:rPr lang="en-US" dirty="0" smtClean="0"/>
              <a:t>SA placement: four sets </a:t>
            </a:r>
            <a:r>
              <a:rPr lang="en-US" dirty="0" err="1" smtClean="0"/>
              <a:t>x</a:t>
            </a:r>
            <a:r>
              <a:rPr lang="en-US" dirty="0" smtClean="0"/>
              <a:t> 2-ways (8 cache blocks), memory block 12 in set (12 mod 4) = 0; either element of the set</a:t>
            </a:r>
          </a:p>
          <a:p>
            <a:pPr>
              <a:defRPr/>
            </a:pPr>
            <a:r>
              <a:rPr lang="en-US" dirty="0" smtClean="0"/>
              <a:t>FA placement: </a:t>
            </a:r>
            <a:r>
              <a:rPr lang="en-US" dirty="0" err="1" smtClean="0"/>
              <a:t>mem</a:t>
            </a:r>
            <a:r>
              <a:rPr lang="en-US" dirty="0" smtClean="0"/>
              <a:t> block 12 can appear in any cache block</a:t>
            </a:r>
            <a:endParaRPr lang="en-US" dirty="0"/>
          </a:p>
        </p:txBody>
      </p:sp>
      <p:pic>
        <p:nvPicPr>
          <p:cNvPr id="32773" name="Picture 4" descr="f05-13-P374493"/>
          <p:cNvPicPr>
            <a:picLocks noChangeAspect="1" noChangeArrowheads="1"/>
          </p:cNvPicPr>
          <p:nvPr/>
        </p:nvPicPr>
        <p:blipFill>
          <a:blip r:embed="rId3" cstate="print"/>
          <a:srcRect/>
          <a:stretch>
            <a:fillRect/>
          </a:stretch>
        </p:blipFill>
        <p:spPr bwMode="auto">
          <a:xfrm>
            <a:off x="173038" y="1243013"/>
            <a:ext cx="8670925" cy="3594100"/>
          </a:xfrm>
          <a:prstGeom prst="rect">
            <a:avLst/>
          </a:prstGeom>
          <a:noFill/>
          <a:ln w="9525">
            <a:noFill/>
            <a:miter lim="800000"/>
            <a:headEnd/>
            <a:tailEnd/>
          </a:ln>
        </p:spPr>
      </p:pic>
      <p:sp>
        <p:nvSpPr>
          <p:cNvPr id="5"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48</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Analogy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Writing a report on a specific topic.</a:t>
            </a:r>
          </a:p>
          <a:p>
            <a:r>
              <a:rPr lang="en-US" dirty="0" smtClean="0"/>
              <a:t>While at library, check out books and keep them on desk.</a:t>
            </a:r>
          </a:p>
          <a:p>
            <a:r>
              <a:rPr lang="en-US" dirty="0" smtClean="0"/>
              <a:t>If need more, check them out and bring to desk.</a:t>
            </a:r>
          </a:p>
          <a:p>
            <a:pPr lvl="1"/>
            <a:r>
              <a:rPr lang="en-US" dirty="0" smtClean="0"/>
              <a:t>But don’t return earlier books since might need them</a:t>
            </a:r>
          </a:p>
          <a:p>
            <a:pPr lvl="1"/>
            <a:r>
              <a:rPr lang="en-US" dirty="0" smtClean="0"/>
              <a:t>Limited space on  desk; Which books to keep?</a:t>
            </a:r>
          </a:p>
          <a:p>
            <a:r>
              <a:rPr lang="en-US" dirty="0" smtClean="0"/>
              <a:t>You hope this collection of ~10 books on desk enough to write report, despite 10 being only 0.00001% of books in the library</a:t>
            </a: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2100" y="6489700"/>
            <a:ext cx="8229600" cy="368300"/>
          </a:xfrm>
        </p:spPr>
        <p:txBody>
          <a:bodyPr>
            <a:normAutofit fontScale="55000" lnSpcReduction="20000"/>
          </a:bodyPr>
          <a:lstStyle/>
          <a:p>
            <a:r>
              <a:rPr lang="en-US" dirty="0" smtClean="0"/>
              <a:t>Illustration from </a:t>
            </a:r>
            <a:r>
              <a:rPr lang="en-US" dirty="0" smtClean="0">
                <a:hlinkClick r:id="rId2"/>
              </a:rPr>
              <a:t>http://csillustrated.berkeley.edu/PDFs/cache-types.pdf</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63550" y="0"/>
            <a:ext cx="7909902" cy="646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50</a:t>
            </a:fld>
            <a:endParaRPr lang="en-US" altLang="zh-CN"/>
          </a:p>
        </p:txBody>
      </p:sp>
      <p:pic>
        <p:nvPicPr>
          <p:cNvPr id="2050" name="Picture 2"/>
          <p:cNvPicPr>
            <a:picLocks noChangeAspect="1" noChangeArrowheads="1"/>
          </p:cNvPicPr>
          <p:nvPr/>
        </p:nvPicPr>
        <p:blipFill>
          <a:blip r:embed="rId2" cstate="print"/>
          <a:srcRect/>
          <a:stretch>
            <a:fillRect/>
          </a:stretch>
        </p:blipFill>
        <p:spPr bwMode="auto">
          <a:xfrm>
            <a:off x="0" y="1863724"/>
            <a:ext cx="9144000" cy="2762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34938"/>
            <a:ext cx="8229600" cy="1143000"/>
          </a:xfrm>
        </p:spPr>
        <p:txBody>
          <a:bodyPr>
            <a:normAutofit/>
          </a:bodyPr>
          <a:lstStyle/>
          <a:p>
            <a:pPr eaLnBrk="1" hangingPunct="1">
              <a:lnSpc>
                <a:spcPct val="85000"/>
              </a:lnSpc>
            </a:pPr>
            <a:r>
              <a:rPr lang="en-US" sz="3200" dirty="0" smtClean="0"/>
              <a:t>Example: 4-Word Direct-Mapped $Worst-Case Reference String</a:t>
            </a:r>
          </a:p>
        </p:txBody>
      </p:sp>
      <p:sp>
        <p:nvSpPr>
          <p:cNvPr id="43011" name="Rectangle 3"/>
          <p:cNvSpPr>
            <a:spLocks noChangeArrowheads="1"/>
          </p:cNvSpPr>
          <p:nvPr/>
        </p:nvSpPr>
        <p:spPr bwMode="auto">
          <a:xfrm>
            <a:off x="12954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2" name="Line 4"/>
          <p:cNvSpPr>
            <a:spLocks noChangeShapeType="1"/>
          </p:cNvSpPr>
          <p:nvPr/>
        </p:nvSpPr>
        <p:spPr bwMode="auto">
          <a:xfrm>
            <a:off x="12954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3" name="Line 5"/>
          <p:cNvSpPr>
            <a:spLocks noChangeShapeType="1"/>
          </p:cNvSpPr>
          <p:nvPr/>
        </p:nvSpPr>
        <p:spPr bwMode="auto">
          <a:xfrm>
            <a:off x="12954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4" name="Line 6"/>
          <p:cNvSpPr>
            <a:spLocks noChangeShapeType="1"/>
          </p:cNvSpPr>
          <p:nvPr/>
        </p:nvSpPr>
        <p:spPr bwMode="auto">
          <a:xfrm>
            <a:off x="12954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5" name="Rectangle 7"/>
          <p:cNvSpPr>
            <a:spLocks noChangeArrowheads="1"/>
          </p:cNvSpPr>
          <p:nvPr/>
        </p:nvSpPr>
        <p:spPr bwMode="auto">
          <a:xfrm>
            <a:off x="32766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6" name="Line 8"/>
          <p:cNvSpPr>
            <a:spLocks noChangeShapeType="1"/>
          </p:cNvSpPr>
          <p:nvPr/>
        </p:nvSpPr>
        <p:spPr bwMode="auto">
          <a:xfrm>
            <a:off x="32766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7" name="Line 9"/>
          <p:cNvSpPr>
            <a:spLocks noChangeShapeType="1"/>
          </p:cNvSpPr>
          <p:nvPr/>
        </p:nvSpPr>
        <p:spPr bwMode="auto">
          <a:xfrm>
            <a:off x="32766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8" name="Line 10"/>
          <p:cNvSpPr>
            <a:spLocks noChangeShapeType="1"/>
          </p:cNvSpPr>
          <p:nvPr/>
        </p:nvSpPr>
        <p:spPr bwMode="auto">
          <a:xfrm>
            <a:off x="32766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9" name="Rectangle 11"/>
          <p:cNvSpPr>
            <a:spLocks noChangeArrowheads="1"/>
          </p:cNvSpPr>
          <p:nvPr/>
        </p:nvSpPr>
        <p:spPr bwMode="auto">
          <a:xfrm>
            <a:off x="53340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0" name="Line 12"/>
          <p:cNvSpPr>
            <a:spLocks noChangeShapeType="1"/>
          </p:cNvSpPr>
          <p:nvPr/>
        </p:nvSpPr>
        <p:spPr bwMode="auto">
          <a:xfrm>
            <a:off x="53340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1" name="Line 13"/>
          <p:cNvSpPr>
            <a:spLocks noChangeShapeType="1"/>
          </p:cNvSpPr>
          <p:nvPr/>
        </p:nvSpPr>
        <p:spPr bwMode="auto">
          <a:xfrm>
            <a:off x="53340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2" name="Line 14"/>
          <p:cNvSpPr>
            <a:spLocks noChangeShapeType="1"/>
          </p:cNvSpPr>
          <p:nvPr/>
        </p:nvSpPr>
        <p:spPr bwMode="auto">
          <a:xfrm>
            <a:off x="53340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3" name="Rectangle 15"/>
          <p:cNvSpPr>
            <a:spLocks noChangeArrowheads="1"/>
          </p:cNvSpPr>
          <p:nvPr/>
        </p:nvSpPr>
        <p:spPr bwMode="auto">
          <a:xfrm>
            <a:off x="73914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4" name="Line 16"/>
          <p:cNvSpPr>
            <a:spLocks noChangeShapeType="1"/>
          </p:cNvSpPr>
          <p:nvPr/>
        </p:nvSpPr>
        <p:spPr bwMode="auto">
          <a:xfrm>
            <a:off x="73914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5" name="Line 17"/>
          <p:cNvSpPr>
            <a:spLocks noChangeShapeType="1"/>
          </p:cNvSpPr>
          <p:nvPr/>
        </p:nvSpPr>
        <p:spPr bwMode="auto">
          <a:xfrm>
            <a:off x="73914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6" name="Line 18"/>
          <p:cNvSpPr>
            <a:spLocks noChangeShapeType="1"/>
          </p:cNvSpPr>
          <p:nvPr/>
        </p:nvSpPr>
        <p:spPr bwMode="auto">
          <a:xfrm>
            <a:off x="73914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7" name="Rectangle 19"/>
          <p:cNvSpPr>
            <a:spLocks noChangeArrowheads="1"/>
          </p:cNvSpPr>
          <p:nvPr/>
        </p:nvSpPr>
        <p:spPr bwMode="auto">
          <a:xfrm>
            <a:off x="73914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8" name="Line 20"/>
          <p:cNvSpPr>
            <a:spLocks noChangeShapeType="1"/>
          </p:cNvSpPr>
          <p:nvPr/>
        </p:nvSpPr>
        <p:spPr bwMode="auto">
          <a:xfrm>
            <a:off x="73914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9" name="Line 21"/>
          <p:cNvSpPr>
            <a:spLocks noChangeShapeType="1"/>
          </p:cNvSpPr>
          <p:nvPr/>
        </p:nvSpPr>
        <p:spPr bwMode="auto">
          <a:xfrm>
            <a:off x="73914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0" name="Line 22"/>
          <p:cNvSpPr>
            <a:spLocks noChangeShapeType="1"/>
          </p:cNvSpPr>
          <p:nvPr/>
        </p:nvSpPr>
        <p:spPr bwMode="auto">
          <a:xfrm>
            <a:off x="73914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1" name="Rectangle 23"/>
          <p:cNvSpPr>
            <a:spLocks noChangeArrowheads="1"/>
          </p:cNvSpPr>
          <p:nvPr/>
        </p:nvSpPr>
        <p:spPr bwMode="auto">
          <a:xfrm>
            <a:off x="53340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2" name="Line 24"/>
          <p:cNvSpPr>
            <a:spLocks noChangeShapeType="1"/>
          </p:cNvSpPr>
          <p:nvPr/>
        </p:nvSpPr>
        <p:spPr bwMode="auto">
          <a:xfrm>
            <a:off x="53340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3" name="Line 25"/>
          <p:cNvSpPr>
            <a:spLocks noChangeShapeType="1"/>
          </p:cNvSpPr>
          <p:nvPr/>
        </p:nvSpPr>
        <p:spPr bwMode="auto">
          <a:xfrm>
            <a:off x="53340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4" name="Line 26"/>
          <p:cNvSpPr>
            <a:spLocks noChangeShapeType="1"/>
          </p:cNvSpPr>
          <p:nvPr/>
        </p:nvSpPr>
        <p:spPr bwMode="auto">
          <a:xfrm>
            <a:off x="53340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5" name="Rectangle 27"/>
          <p:cNvSpPr>
            <a:spLocks noChangeArrowheads="1"/>
          </p:cNvSpPr>
          <p:nvPr/>
        </p:nvSpPr>
        <p:spPr bwMode="auto">
          <a:xfrm>
            <a:off x="33528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6" name="Line 28"/>
          <p:cNvSpPr>
            <a:spLocks noChangeShapeType="1"/>
          </p:cNvSpPr>
          <p:nvPr/>
        </p:nvSpPr>
        <p:spPr bwMode="auto">
          <a:xfrm>
            <a:off x="33528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7" name="Line 29"/>
          <p:cNvSpPr>
            <a:spLocks noChangeShapeType="1"/>
          </p:cNvSpPr>
          <p:nvPr/>
        </p:nvSpPr>
        <p:spPr bwMode="auto">
          <a:xfrm>
            <a:off x="33528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8" name="Line 30"/>
          <p:cNvSpPr>
            <a:spLocks noChangeShapeType="1"/>
          </p:cNvSpPr>
          <p:nvPr/>
        </p:nvSpPr>
        <p:spPr bwMode="auto">
          <a:xfrm>
            <a:off x="33528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9" name="Rectangle 31"/>
          <p:cNvSpPr>
            <a:spLocks noChangeArrowheads="1"/>
          </p:cNvSpPr>
          <p:nvPr/>
        </p:nvSpPr>
        <p:spPr bwMode="auto">
          <a:xfrm>
            <a:off x="12954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40" name="Line 32"/>
          <p:cNvSpPr>
            <a:spLocks noChangeShapeType="1"/>
          </p:cNvSpPr>
          <p:nvPr/>
        </p:nvSpPr>
        <p:spPr bwMode="auto">
          <a:xfrm>
            <a:off x="12954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1" name="Line 33"/>
          <p:cNvSpPr>
            <a:spLocks noChangeShapeType="1"/>
          </p:cNvSpPr>
          <p:nvPr/>
        </p:nvSpPr>
        <p:spPr bwMode="auto">
          <a:xfrm>
            <a:off x="12954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2" name="Line 34"/>
          <p:cNvSpPr>
            <a:spLocks noChangeShapeType="1"/>
          </p:cNvSpPr>
          <p:nvPr/>
        </p:nvSpPr>
        <p:spPr bwMode="auto">
          <a:xfrm>
            <a:off x="12954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3" name="Text Box 35"/>
          <p:cNvSpPr txBox="1">
            <a:spLocks noChangeArrowheads="1"/>
          </p:cNvSpPr>
          <p:nvPr/>
        </p:nvSpPr>
        <p:spPr bwMode="auto">
          <a:xfrm>
            <a:off x="13557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4" name="Text Box 36"/>
          <p:cNvSpPr txBox="1">
            <a:spLocks noChangeArrowheads="1"/>
          </p:cNvSpPr>
          <p:nvPr/>
        </p:nvSpPr>
        <p:spPr bwMode="auto">
          <a:xfrm>
            <a:off x="32607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5" name="Text Box 37"/>
          <p:cNvSpPr txBox="1">
            <a:spLocks noChangeArrowheads="1"/>
          </p:cNvSpPr>
          <p:nvPr/>
        </p:nvSpPr>
        <p:spPr bwMode="auto">
          <a:xfrm>
            <a:off x="52419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6" name="Text Box 38"/>
          <p:cNvSpPr txBox="1">
            <a:spLocks noChangeArrowheads="1"/>
          </p:cNvSpPr>
          <p:nvPr/>
        </p:nvSpPr>
        <p:spPr bwMode="auto">
          <a:xfrm>
            <a:off x="73755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7" name="Text Box 39"/>
          <p:cNvSpPr txBox="1">
            <a:spLocks noChangeArrowheads="1"/>
          </p:cNvSpPr>
          <p:nvPr/>
        </p:nvSpPr>
        <p:spPr bwMode="auto">
          <a:xfrm>
            <a:off x="1219200" y="39116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8" name="Text Box 40"/>
          <p:cNvSpPr txBox="1">
            <a:spLocks noChangeArrowheads="1"/>
          </p:cNvSpPr>
          <p:nvPr/>
        </p:nvSpPr>
        <p:spPr bwMode="auto">
          <a:xfrm>
            <a:off x="3260725" y="38719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9" name="Text Box 41"/>
          <p:cNvSpPr txBox="1">
            <a:spLocks noChangeArrowheads="1"/>
          </p:cNvSpPr>
          <p:nvPr/>
        </p:nvSpPr>
        <p:spPr bwMode="auto">
          <a:xfrm>
            <a:off x="5318125" y="38719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50" name="Text Box 42"/>
          <p:cNvSpPr txBox="1">
            <a:spLocks noChangeArrowheads="1"/>
          </p:cNvSpPr>
          <p:nvPr/>
        </p:nvSpPr>
        <p:spPr bwMode="auto">
          <a:xfrm>
            <a:off x="7299325" y="38719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51" name="Rectangle 43"/>
          <p:cNvSpPr>
            <a:spLocks noChangeArrowheads="1"/>
          </p:cNvSpPr>
          <p:nvPr/>
        </p:nvSpPr>
        <p:spPr bwMode="auto">
          <a:xfrm>
            <a:off x="7620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2" name="Line 44"/>
          <p:cNvSpPr>
            <a:spLocks noChangeShapeType="1"/>
          </p:cNvSpPr>
          <p:nvPr/>
        </p:nvSpPr>
        <p:spPr bwMode="auto">
          <a:xfrm>
            <a:off x="7620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3" name="Line 45"/>
          <p:cNvSpPr>
            <a:spLocks noChangeShapeType="1"/>
          </p:cNvSpPr>
          <p:nvPr/>
        </p:nvSpPr>
        <p:spPr bwMode="auto">
          <a:xfrm>
            <a:off x="7620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4" name="Line 46"/>
          <p:cNvSpPr>
            <a:spLocks noChangeShapeType="1"/>
          </p:cNvSpPr>
          <p:nvPr/>
        </p:nvSpPr>
        <p:spPr bwMode="auto">
          <a:xfrm>
            <a:off x="7620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5" name="Rectangle 47"/>
          <p:cNvSpPr>
            <a:spLocks noChangeArrowheads="1"/>
          </p:cNvSpPr>
          <p:nvPr/>
        </p:nvSpPr>
        <p:spPr bwMode="auto">
          <a:xfrm>
            <a:off x="27432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6" name="Line 48"/>
          <p:cNvSpPr>
            <a:spLocks noChangeShapeType="1"/>
          </p:cNvSpPr>
          <p:nvPr/>
        </p:nvSpPr>
        <p:spPr bwMode="auto">
          <a:xfrm>
            <a:off x="27432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7" name="Line 49"/>
          <p:cNvSpPr>
            <a:spLocks noChangeShapeType="1"/>
          </p:cNvSpPr>
          <p:nvPr/>
        </p:nvSpPr>
        <p:spPr bwMode="auto">
          <a:xfrm>
            <a:off x="27432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8" name="Line 50"/>
          <p:cNvSpPr>
            <a:spLocks noChangeShapeType="1"/>
          </p:cNvSpPr>
          <p:nvPr/>
        </p:nvSpPr>
        <p:spPr bwMode="auto">
          <a:xfrm>
            <a:off x="27432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9" name="Rectangle 51"/>
          <p:cNvSpPr>
            <a:spLocks noChangeArrowheads="1"/>
          </p:cNvSpPr>
          <p:nvPr/>
        </p:nvSpPr>
        <p:spPr bwMode="auto">
          <a:xfrm>
            <a:off x="48006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0" name="Line 52"/>
          <p:cNvSpPr>
            <a:spLocks noChangeShapeType="1"/>
          </p:cNvSpPr>
          <p:nvPr/>
        </p:nvSpPr>
        <p:spPr bwMode="auto">
          <a:xfrm>
            <a:off x="48006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1" name="Line 53"/>
          <p:cNvSpPr>
            <a:spLocks noChangeShapeType="1"/>
          </p:cNvSpPr>
          <p:nvPr/>
        </p:nvSpPr>
        <p:spPr bwMode="auto">
          <a:xfrm>
            <a:off x="48006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2" name="Line 54"/>
          <p:cNvSpPr>
            <a:spLocks noChangeShapeType="1"/>
          </p:cNvSpPr>
          <p:nvPr/>
        </p:nvSpPr>
        <p:spPr bwMode="auto">
          <a:xfrm>
            <a:off x="48006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3" name="Rectangle 55"/>
          <p:cNvSpPr>
            <a:spLocks noChangeArrowheads="1"/>
          </p:cNvSpPr>
          <p:nvPr/>
        </p:nvSpPr>
        <p:spPr bwMode="auto">
          <a:xfrm>
            <a:off x="68580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4" name="Line 56"/>
          <p:cNvSpPr>
            <a:spLocks noChangeShapeType="1"/>
          </p:cNvSpPr>
          <p:nvPr/>
        </p:nvSpPr>
        <p:spPr bwMode="auto">
          <a:xfrm>
            <a:off x="68580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5" name="Line 57"/>
          <p:cNvSpPr>
            <a:spLocks noChangeShapeType="1"/>
          </p:cNvSpPr>
          <p:nvPr/>
        </p:nvSpPr>
        <p:spPr bwMode="auto">
          <a:xfrm>
            <a:off x="68580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6" name="Line 58"/>
          <p:cNvSpPr>
            <a:spLocks noChangeShapeType="1"/>
          </p:cNvSpPr>
          <p:nvPr/>
        </p:nvSpPr>
        <p:spPr bwMode="auto">
          <a:xfrm>
            <a:off x="68580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7" name="Rectangle 59"/>
          <p:cNvSpPr>
            <a:spLocks noChangeArrowheads="1"/>
          </p:cNvSpPr>
          <p:nvPr/>
        </p:nvSpPr>
        <p:spPr bwMode="auto">
          <a:xfrm>
            <a:off x="7620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8" name="Line 60"/>
          <p:cNvSpPr>
            <a:spLocks noChangeShapeType="1"/>
          </p:cNvSpPr>
          <p:nvPr/>
        </p:nvSpPr>
        <p:spPr bwMode="auto">
          <a:xfrm>
            <a:off x="7620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9" name="Line 61"/>
          <p:cNvSpPr>
            <a:spLocks noChangeShapeType="1"/>
          </p:cNvSpPr>
          <p:nvPr/>
        </p:nvSpPr>
        <p:spPr bwMode="auto">
          <a:xfrm>
            <a:off x="7620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0" name="Line 62"/>
          <p:cNvSpPr>
            <a:spLocks noChangeShapeType="1"/>
          </p:cNvSpPr>
          <p:nvPr/>
        </p:nvSpPr>
        <p:spPr bwMode="auto">
          <a:xfrm>
            <a:off x="7620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1" name="Rectangle 63"/>
          <p:cNvSpPr>
            <a:spLocks noChangeArrowheads="1"/>
          </p:cNvSpPr>
          <p:nvPr/>
        </p:nvSpPr>
        <p:spPr bwMode="auto">
          <a:xfrm>
            <a:off x="28194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2" name="Line 64"/>
          <p:cNvSpPr>
            <a:spLocks noChangeShapeType="1"/>
          </p:cNvSpPr>
          <p:nvPr/>
        </p:nvSpPr>
        <p:spPr bwMode="auto">
          <a:xfrm>
            <a:off x="28194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3" name="Line 65"/>
          <p:cNvSpPr>
            <a:spLocks noChangeShapeType="1"/>
          </p:cNvSpPr>
          <p:nvPr/>
        </p:nvSpPr>
        <p:spPr bwMode="auto">
          <a:xfrm>
            <a:off x="28194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4" name="Line 66"/>
          <p:cNvSpPr>
            <a:spLocks noChangeShapeType="1"/>
          </p:cNvSpPr>
          <p:nvPr/>
        </p:nvSpPr>
        <p:spPr bwMode="auto">
          <a:xfrm>
            <a:off x="28194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5" name="Rectangle 67"/>
          <p:cNvSpPr>
            <a:spLocks noChangeArrowheads="1"/>
          </p:cNvSpPr>
          <p:nvPr/>
        </p:nvSpPr>
        <p:spPr bwMode="auto">
          <a:xfrm>
            <a:off x="48006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6" name="Line 68"/>
          <p:cNvSpPr>
            <a:spLocks noChangeShapeType="1"/>
          </p:cNvSpPr>
          <p:nvPr/>
        </p:nvSpPr>
        <p:spPr bwMode="auto">
          <a:xfrm>
            <a:off x="48006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7" name="Line 69"/>
          <p:cNvSpPr>
            <a:spLocks noChangeShapeType="1"/>
          </p:cNvSpPr>
          <p:nvPr/>
        </p:nvSpPr>
        <p:spPr bwMode="auto">
          <a:xfrm>
            <a:off x="48006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8" name="Line 70"/>
          <p:cNvSpPr>
            <a:spLocks noChangeShapeType="1"/>
          </p:cNvSpPr>
          <p:nvPr/>
        </p:nvSpPr>
        <p:spPr bwMode="auto">
          <a:xfrm>
            <a:off x="48006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9" name="Rectangle 71"/>
          <p:cNvSpPr>
            <a:spLocks noChangeArrowheads="1"/>
          </p:cNvSpPr>
          <p:nvPr/>
        </p:nvSpPr>
        <p:spPr bwMode="auto">
          <a:xfrm>
            <a:off x="68580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80" name="Line 72"/>
          <p:cNvSpPr>
            <a:spLocks noChangeShapeType="1"/>
          </p:cNvSpPr>
          <p:nvPr/>
        </p:nvSpPr>
        <p:spPr bwMode="auto">
          <a:xfrm>
            <a:off x="68580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1" name="Line 73"/>
          <p:cNvSpPr>
            <a:spLocks noChangeShapeType="1"/>
          </p:cNvSpPr>
          <p:nvPr/>
        </p:nvSpPr>
        <p:spPr bwMode="auto">
          <a:xfrm>
            <a:off x="68580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2" name="Line 74"/>
          <p:cNvSpPr>
            <a:spLocks noChangeShapeType="1"/>
          </p:cNvSpPr>
          <p:nvPr/>
        </p:nvSpPr>
        <p:spPr bwMode="auto">
          <a:xfrm>
            <a:off x="68580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00587" name="Rectangle 75"/>
          <p:cNvSpPr>
            <a:spLocks noGrp="1" noChangeArrowheads="1"/>
          </p:cNvSpPr>
          <p:nvPr>
            <p:ph type="body" idx="1"/>
          </p:nvPr>
        </p:nvSpPr>
        <p:spPr>
          <a:xfrm>
            <a:off x="533400" y="1168400"/>
            <a:ext cx="8153400" cy="812800"/>
          </a:xfrm>
        </p:spPr>
        <p:txBody>
          <a:bodyPr rtlCol="0">
            <a:normAutofit fontScale="77500" lnSpcReduction="20000"/>
          </a:bodyPr>
          <a:lstStyle/>
          <a:p>
            <a:pPr eaLnBrk="1" fontAlgn="auto" hangingPunct="1">
              <a:spcAft>
                <a:spcPts val="0"/>
              </a:spcAft>
              <a:buFont typeface="Arial"/>
              <a:buChar char="•"/>
              <a:defRPr/>
            </a:pPr>
            <a:r>
              <a:rPr lang="en-US" dirty="0" smtClean="0">
                <a:ea typeface="+mn-ea"/>
                <a:cs typeface="+mn-cs"/>
              </a:rPr>
              <a:t>Consider the sequence of memory accesses</a:t>
            </a:r>
          </a:p>
          <a:p>
            <a:pPr lvl="1" algn="ctr" eaLnBrk="1" fontAlgn="auto" hangingPunct="1">
              <a:spcAft>
                <a:spcPts val="0"/>
              </a:spcAft>
              <a:buFont typeface="Monotype Sorts" pitchFamily="2" charset="2"/>
              <a:buNone/>
              <a:defRPr/>
            </a:pPr>
            <a:r>
              <a:rPr lang="en-US" dirty="0" smtClean="0">
                <a:ea typeface="+mn-ea"/>
              </a:rPr>
              <a:t>              				0(0000)   4(0100)   </a:t>
            </a:r>
            <a:r>
              <a:rPr lang="en-US" dirty="0">
                <a:ea typeface="+mn-ea"/>
              </a:rPr>
              <a:t>0   4   0   4   0   4</a:t>
            </a:r>
          </a:p>
        </p:txBody>
      </p:sp>
      <p:sp>
        <p:nvSpPr>
          <p:cNvPr id="1600589" name="Text Box 77"/>
          <p:cNvSpPr txBox="1">
            <a:spLocks noChangeArrowheads="1"/>
          </p:cNvSpPr>
          <p:nvPr/>
        </p:nvSpPr>
        <p:spPr bwMode="auto">
          <a:xfrm>
            <a:off x="16002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0" name="Text Box 78"/>
          <p:cNvSpPr txBox="1">
            <a:spLocks noChangeArrowheads="1"/>
          </p:cNvSpPr>
          <p:nvPr/>
        </p:nvSpPr>
        <p:spPr bwMode="auto">
          <a:xfrm>
            <a:off x="35052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1" name="Text Box 79"/>
          <p:cNvSpPr txBox="1">
            <a:spLocks noChangeArrowheads="1"/>
          </p:cNvSpPr>
          <p:nvPr/>
        </p:nvSpPr>
        <p:spPr bwMode="auto">
          <a:xfrm>
            <a:off x="54864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2" name="Text Box 80"/>
          <p:cNvSpPr txBox="1">
            <a:spLocks noChangeArrowheads="1"/>
          </p:cNvSpPr>
          <p:nvPr/>
        </p:nvSpPr>
        <p:spPr bwMode="auto">
          <a:xfrm>
            <a:off x="76200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3" name="Text Box 81"/>
          <p:cNvSpPr txBox="1">
            <a:spLocks noChangeArrowheads="1"/>
          </p:cNvSpPr>
          <p:nvPr/>
        </p:nvSpPr>
        <p:spPr bwMode="auto">
          <a:xfrm>
            <a:off x="14478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4" name="Text Box 82"/>
          <p:cNvSpPr txBox="1">
            <a:spLocks noChangeArrowheads="1"/>
          </p:cNvSpPr>
          <p:nvPr/>
        </p:nvSpPr>
        <p:spPr bwMode="auto">
          <a:xfrm>
            <a:off x="35052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5" name="Text Box 83"/>
          <p:cNvSpPr txBox="1">
            <a:spLocks noChangeArrowheads="1"/>
          </p:cNvSpPr>
          <p:nvPr/>
        </p:nvSpPr>
        <p:spPr bwMode="auto">
          <a:xfrm>
            <a:off x="56388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6" name="Text Box 84"/>
          <p:cNvSpPr txBox="1">
            <a:spLocks noChangeArrowheads="1"/>
          </p:cNvSpPr>
          <p:nvPr/>
        </p:nvSpPr>
        <p:spPr bwMode="auto">
          <a:xfrm>
            <a:off x="76200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7" name="Text Box 85"/>
          <p:cNvSpPr txBox="1">
            <a:spLocks noChangeArrowheads="1"/>
          </p:cNvSpPr>
          <p:nvPr/>
        </p:nvSpPr>
        <p:spPr bwMode="auto">
          <a:xfrm>
            <a:off x="838200" y="24177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sp>
        <p:nvSpPr>
          <p:cNvPr id="1600598" name="Text Box 86"/>
          <p:cNvSpPr txBox="1">
            <a:spLocks noChangeArrowheads="1"/>
          </p:cNvSpPr>
          <p:nvPr/>
        </p:nvSpPr>
        <p:spPr bwMode="auto">
          <a:xfrm>
            <a:off x="2789238" y="24177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2" name="Group 87"/>
          <p:cNvGrpSpPr>
            <a:grpSpLocks/>
          </p:cNvGrpSpPr>
          <p:nvPr/>
        </p:nvGrpSpPr>
        <p:grpSpPr bwMode="auto">
          <a:xfrm>
            <a:off x="2514600" y="2141538"/>
            <a:ext cx="1928813" cy="611187"/>
            <a:chOff x="1584" y="901"/>
            <a:chExt cx="1215"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8" name="Text Box 89"/>
            <p:cNvSpPr txBox="1">
              <a:spLocks noChangeArrowheads="1"/>
            </p:cNvSpPr>
            <p:nvPr/>
          </p:nvSpPr>
          <p:spPr bwMode="auto">
            <a:xfrm>
              <a:off x="1584" y="901"/>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04" name="Text Box 92"/>
          <p:cNvSpPr txBox="1">
            <a:spLocks noChangeArrowheads="1"/>
          </p:cNvSpPr>
          <p:nvPr/>
        </p:nvSpPr>
        <p:spPr bwMode="auto">
          <a:xfrm>
            <a:off x="4846638" y="24177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3" name="Group 93"/>
          <p:cNvGrpSpPr>
            <a:grpSpLocks/>
          </p:cNvGrpSpPr>
          <p:nvPr/>
        </p:nvGrpSpPr>
        <p:grpSpPr bwMode="auto">
          <a:xfrm>
            <a:off x="4572000" y="2141538"/>
            <a:ext cx="1943100" cy="627062"/>
            <a:chOff x="2880" y="949"/>
            <a:chExt cx="1224"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36" name="Text Box 97"/>
            <p:cNvSpPr txBox="1">
              <a:spLocks noChangeArrowheads="1"/>
            </p:cNvSpPr>
            <p:nvPr/>
          </p:nvSpPr>
          <p:spPr bwMode="auto">
            <a:xfrm>
              <a:off x="2880" y="949"/>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10" name="Text Box 98"/>
          <p:cNvSpPr txBox="1">
            <a:spLocks noChangeArrowheads="1"/>
          </p:cNvSpPr>
          <p:nvPr/>
        </p:nvSpPr>
        <p:spPr bwMode="auto">
          <a:xfrm>
            <a:off x="6904038" y="24320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4" name="Group 99"/>
          <p:cNvGrpSpPr>
            <a:grpSpLocks/>
          </p:cNvGrpSpPr>
          <p:nvPr/>
        </p:nvGrpSpPr>
        <p:grpSpPr bwMode="auto">
          <a:xfrm>
            <a:off x="6629400" y="2139950"/>
            <a:ext cx="1974850" cy="628650"/>
            <a:chOff x="4176" y="948"/>
            <a:chExt cx="1244"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0" name="Text Box 101"/>
            <p:cNvSpPr txBox="1">
              <a:spLocks noChangeArrowheads="1"/>
            </p:cNvSpPr>
            <p:nvPr/>
          </p:nvSpPr>
          <p:spPr bwMode="auto">
            <a:xfrm>
              <a:off x="4176" y="949"/>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16" name="Text Box 104"/>
          <p:cNvSpPr txBox="1">
            <a:spLocks noChangeArrowheads="1"/>
          </p:cNvSpPr>
          <p:nvPr/>
        </p:nvSpPr>
        <p:spPr bwMode="auto">
          <a:xfrm>
            <a:off x="2897188" y="42465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5" name="Group 105"/>
          <p:cNvGrpSpPr>
            <a:grpSpLocks/>
          </p:cNvGrpSpPr>
          <p:nvPr/>
        </p:nvGrpSpPr>
        <p:grpSpPr bwMode="auto">
          <a:xfrm>
            <a:off x="2590800" y="3925888"/>
            <a:ext cx="1943100" cy="657225"/>
            <a:chOff x="1632" y="3234"/>
            <a:chExt cx="1224"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6" name="Text Box 107"/>
            <p:cNvSpPr txBox="1">
              <a:spLocks noChangeArrowheads="1"/>
            </p:cNvSpPr>
            <p:nvPr/>
          </p:nvSpPr>
          <p:spPr bwMode="auto">
            <a:xfrm>
              <a:off x="1632" y="3234"/>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2" name="Text Box 110"/>
          <p:cNvSpPr txBox="1">
            <a:spLocks noChangeArrowheads="1"/>
          </p:cNvSpPr>
          <p:nvPr/>
        </p:nvSpPr>
        <p:spPr bwMode="auto">
          <a:xfrm>
            <a:off x="6951663" y="42608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6" name="Group 111"/>
          <p:cNvGrpSpPr>
            <a:grpSpLocks/>
          </p:cNvGrpSpPr>
          <p:nvPr/>
        </p:nvGrpSpPr>
        <p:grpSpPr bwMode="auto">
          <a:xfrm>
            <a:off x="6629400" y="3941763"/>
            <a:ext cx="1958975" cy="641350"/>
            <a:chOff x="4176" y="3340"/>
            <a:chExt cx="1234"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2" name="Text Box 113"/>
            <p:cNvSpPr txBox="1">
              <a:spLocks noChangeArrowheads="1"/>
            </p:cNvSpPr>
            <p:nvPr/>
          </p:nvSpPr>
          <p:spPr bwMode="auto">
            <a:xfrm>
              <a:off x="4176" y="3340"/>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8" name="Text Box 116"/>
          <p:cNvSpPr txBox="1">
            <a:spLocks noChangeArrowheads="1"/>
          </p:cNvSpPr>
          <p:nvPr/>
        </p:nvSpPr>
        <p:spPr bwMode="auto">
          <a:xfrm>
            <a:off x="855663" y="42608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7" name="Group 117"/>
          <p:cNvGrpSpPr>
            <a:grpSpLocks/>
          </p:cNvGrpSpPr>
          <p:nvPr/>
        </p:nvGrpSpPr>
        <p:grpSpPr bwMode="auto">
          <a:xfrm>
            <a:off x="533400" y="3956050"/>
            <a:ext cx="1943100" cy="641350"/>
            <a:chOff x="336" y="2428"/>
            <a:chExt cx="1224"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20" name="Text Box 121"/>
            <p:cNvSpPr txBox="1">
              <a:spLocks noChangeArrowheads="1"/>
            </p:cNvSpPr>
            <p:nvPr/>
          </p:nvSpPr>
          <p:spPr bwMode="auto">
            <a:xfrm>
              <a:off x="336" y="2428"/>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34" name="Text Box 122"/>
          <p:cNvSpPr txBox="1">
            <a:spLocks noChangeArrowheads="1"/>
          </p:cNvSpPr>
          <p:nvPr/>
        </p:nvSpPr>
        <p:spPr bwMode="auto">
          <a:xfrm>
            <a:off x="4894263" y="42608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8" name="Group 123"/>
          <p:cNvGrpSpPr>
            <a:grpSpLocks/>
          </p:cNvGrpSpPr>
          <p:nvPr/>
        </p:nvGrpSpPr>
        <p:grpSpPr bwMode="auto">
          <a:xfrm>
            <a:off x="4572000" y="3940175"/>
            <a:ext cx="1958975" cy="642938"/>
            <a:chOff x="2880" y="3291"/>
            <a:chExt cx="1234"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16" name="Text Box 127"/>
            <p:cNvSpPr txBox="1">
              <a:spLocks noChangeArrowheads="1"/>
            </p:cNvSpPr>
            <p:nvPr/>
          </p:nvSpPr>
          <p:spPr bwMode="auto">
            <a:xfrm>
              <a:off x="2880" y="3292"/>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43107" name="Text Box 128"/>
          <p:cNvSpPr txBox="1">
            <a:spLocks noChangeArrowheads="1"/>
          </p:cNvSpPr>
          <p:nvPr/>
        </p:nvSpPr>
        <p:spPr bwMode="auto">
          <a:xfrm>
            <a:off x="457200" y="1549400"/>
            <a:ext cx="3429000" cy="646331"/>
          </a:xfrm>
          <a:prstGeom prst="rect">
            <a:avLst/>
          </a:prstGeom>
          <a:noFill/>
          <a:ln w="12700">
            <a:noFill/>
            <a:miter lim="800000"/>
            <a:headEnd/>
            <a:tailEnd/>
          </a:ln>
        </p:spPr>
        <p:txBody>
          <a:bodyPr>
            <a:prstTxWarp prst="textNoShape">
              <a:avLst/>
            </a:prstTxWarp>
            <a:spAutoFit/>
          </a:bodyPr>
          <a:lstStyle/>
          <a:p>
            <a:r>
              <a:rPr lang="en-US" dirty="0">
                <a:latin typeface="Calibri" charset="0"/>
              </a:rPr>
              <a:t>Start with an empty cache - all blocks initially marked as not valid</a:t>
            </a:r>
          </a:p>
        </p:txBody>
      </p:sp>
      <p:sp>
        <p:nvSpPr>
          <p:cNvPr id="1600641" name="Rectangle 129"/>
          <p:cNvSpPr>
            <a:spLocks noChangeArrowheads="1"/>
          </p:cNvSpPr>
          <p:nvPr/>
        </p:nvSpPr>
        <p:spPr bwMode="auto">
          <a:xfrm>
            <a:off x="304800" y="5842000"/>
            <a:ext cx="8153400" cy="654050"/>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lgn="ctr">
              <a:lnSpc>
                <a:spcPct val="80000"/>
              </a:lnSpc>
              <a:spcBef>
                <a:spcPct val="30000"/>
              </a:spcBef>
              <a:buSzPct val="100000"/>
              <a:buFont typeface="Arial" charset="0"/>
              <a:buChar char="•"/>
            </a:pPr>
            <a:r>
              <a:rPr lang="en-US" sz="2400">
                <a:latin typeface="Calibri" charset="0"/>
              </a:rPr>
              <a:t>Ping pong effect due to conflict misses - two memory locations that map into the same cache block</a:t>
            </a:r>
          </a:p>
        </p:txBody>
      </p:sp>
      <p:sp>
        <p:nvSpPr>
          <p:cNvPr id="1600642" name="Rectangle 130"/>
          <p:cNvSpPr>
            <a:spLocks noChangeArrowheads="1"/>
          </p:cNvSpPr>
          <p:nvPr/>
        </p:nvSpPr>
        <p:spPr bwMode="auto">
          <a:xfrm>
            <a:off x="533400" y="5545138"/>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a:latin typeface="Calibri" charset="0"/>
              </a:rPr>
              <a:t>8 requests, 8 misses</a:t>
            </a:r>
          </a:p>
        </p:txBody>
      </p:sp>
      <p:sp>
        <p:nvSpPr>
          <p:cNvPr id="130"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51</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p:txBody>
          <a:bodyPr>
            <a:normAutofit fontScale="90000"/>
          </a:bodyPr>
          <a:lstStyle/>
          <a:p>
            <a:r>
              <a:rPr lang="en-US" dirty="0" smtClean="0"/>
              <a:t>Recall: Direct Mapped Cache Example</a:t>
            </a:r>
            <a:endParaRPr lang="en-US" dirty="0"/>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7" name="Text Box 19"/>
          <p:cNvSpPr txBox="1">
            <a:spLocks noChangeArrowheads="1"/>
          </p:cNvSpPr>
          <p:nvPr/>
        </p:nvSpPr>
        <p:spPr bwMode="auto">
          <a:xfrm>
            <a:off x="677862" y="2525703"/>
            <a:ext cx="4381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00</a:t>
            </a:r>
          </a:p>
        </p:txBody>
      </p:sp>
      <p:sp>
        <p:nvSpPr>
          <p:cNvPr id="1660948" name="Text Box 20"/>
          <p:cNvSpPr txBox="1">
            <a:spLocks noChangeArrowheads="1"/>
          </p:cNvSpPr>
          <p:nvPr/>
        </p:nvSpPr>
        <p:spPr bwMode="auto">
          <a:xfrm>
            <a:off x="677862" y="28701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01</a:t>
            </a:r>
          </a:p>
        </p:txBody>
      </p:sp>
      <p:sp>
        <p:nvSpPr>
          <p:cNvPr id="1660949" name="Text Box 21"/>
          <p:cNvSpPr txBox="1">
            <a:spLocks noChangeArrowheads="1"/>
          </p:cNvSpPr>
          <p:nvPr/>
        </p:nvSpPr>
        <p:spPr bwMode="auto">
          <a:xfrm>
            <a:off x="677862" y="31749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10</a:t>
            </a:r>
          </a:p>
        </p:txBody>
      </p:sp>
      <p:sp>
        <p:nvSpPr>
          <p:cNvPr id="1660950" name="Text Box 22"/>
          <p:cNvSpPr txBox="1">
            <a:spLocks noChangeArrowheads="1"/>
          </p:cNvSpPr>
          <p:nvPr/>
        </p:nvSpPr>
        <p:spPr bwMode="auto">
          <a:xfrm>
            <a:off x="677862" y="34797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dirty="0">
                <a:solidFill>
                  <a:prstClr val="black"/>
                </a:solidFill>
                <a:latin typeface="Calibri"/>
              </a:rPr>
              <a:t>Cache</a:t>
            </a:r>
          </a:p>
        </p:txBody>
      </p:sp>
      <p:sp>
        <p:nvSpPr>
          <p:cNvPr id="1660953" name="Text Box 25"/>
          <p:cNvSpPr txBox="1">
            <a:spLocks noChangeArrowheads="1"/>
          </p:cNvSpPr>
          <p:nvPr/>
        </p:nvSpPr>
        <p:spPr bwMode="auto">
          <a:xfrm>
            <a:off x="5715000" y="1117590"/>
            <a:ext cx="3429000" cy="3667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b="1" dirty="0">
                <a:solidFill>
                  <a:prstClr val="black"/>
                </a:solidFill>
                <a:latin typeface="Calibri"/>
              </a:rPr>
              <a:t>Main </a:t>
            </a:r>
            <a:r>
              <a:rPr lang="en-US" b="1" dirty="0" smtClean="0">
                <a:solidFill>
                  <a:prstClr val="black"/>
                </a:solidFill>
                <a:latin typeface="Calibri"/>
              </a:rPr>
              <a:t>Memory -  6 bit addresses </a:t>
            </a:r>
            <a:endParaRPr lang="en-US" b="1" dirty="0">
              <a:solidFill>
                <a:prstClr val="black"/>
              </a:solidFill>
              <a:latin typeface="Calibri"/>
            </a:endParaRP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91" name="Text Box 63"/>
          <p:cNvSpPr txBox="1">
            <a:spLocks noChangeArrowheads="1"/>
          </p:cNvSpPr>
          <p:nvPr/>
        </p:nvSpPr>
        <p:spPr bwMode="auto">
          <a:xfrm>
            <a:off x="220138" y="4190997"/>
            <a:ext cx="3285066" cy="1938992"/>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sz="2000" dirty="0" smtClean="0">
                <a:solidFill>
                  <a:prstClr val="black"/>
                </a:solidFill>
                <a:latin typeface="Calibri"/>
              </a:rPr>
              <a:t>Q: Is the </a:t>
            </a:r>
            <a:r>
              <a:rPr lang="en-US" sz="2000" dirty="0" err="1" smtClean="0">
                <a:solidFill>
                  <a:prstClr val="black"/>
                </a:solidFill>
                <a:latin typeface="Calibri"/>
              </a:rPr>
              <a:t>mem</a:t>
            </a:r>
            <a:r>
              <a:rPr lang="en-US" sz="2000" dirty="0" smtClean="0">
                <a:solidFill>
                  <a:prstClr val="black"/>
                </a:solidFill>
                <a:latin typeface="Calibri"/>
              </a:rPr>
              <a:t> block in cache?</a:t>
            </a:r>
            <a:endParaRPr lang="en-US" sz="2000" dirty="0">
              <a:solidFill>
                <a:prstClr val="black"/>
              </a:solidFill>
              <a:latin typeface="Calibri"/>
            </a:endParaRPr>
          </a:p>
          <a:p>
            <a:pPr algn="l" defTabSz="457200" eaLnBrk="1" fontAlgn="auto" hangingPunct="1">
              <a:spcBef>
                <a:spcPts val="0"/>
              </a:spcBef>
              <a:spcAft>
                <a:spcPts val="0"/>
              </a:spcAft>
            </a:pPr>
            <a:endParaRPr lang="en-US" sz="2000" dirty="0">
              <a:solidFill>
                <a:prstClr val="black"/>
              </a:solidFill>
              <a:latin typeface="Calibri"/>
            </a:endParaRPr>
          </a:p>
          <a:p>
            <a:pPr algn="l" defTabSz="457200" eaLnBrk="1" fontAlgn="auto" hangingPunct="1">
              <a:spcBef>
                <a:spcPts val="0"/>
              </a:spcBef>
              <a:spcAft>
                <a:spcPts val="0"/>
              </a:spcAft>
            </a:pPr>
            <a:r>
              <a:rPr lang="en-US" sz="2000" dirty="0">
                <a:solidFill>
                  <a:prstClr val="black"/>
                </a:solidFill>
                <a:latin typeface="Calibri"/>
              </a:rPr>
              <a:t>Compare the cache </a:t>
            </a:r>
            <a:r>
              <a:rPr lang="en-US" sz="2000" dirty="0">
                <a:solidFill>
                  <a:srgbClr val="FF0000"/>
                </a:solidFill>
                <a:latin typeface="Calibri"/>
              </a:rPr>
              <a:t>tag </a:t>
            </a:r>
            <a:r>
              <a:rPr lang="en-US" sz="2000" dirty="0">
                <a:solidFill>
                  <a:prstClr val="black"/>
                </a:solidFill>
                <a:latin typeface="Calibri"/>
              </a:rPr>
              <a:t>to the </a:t>
            </a:r>
            <a:r>
              <a:rPr lang="en-US" sz="2000" dirty="0">
                <a:solidFill>
                  <a:srgbClr val="FF0000"/>
                </a:solidFill>
                <a:latin typeface="Calibri"/>
              </a:rPr>
              <a:t>high</a:t>
            </a:r>
            <a:r>
              <a:rPr lang="en-US" sz="2000" dirty="0">
                <a:solidFill>
                  <a:srgbClr val="C0504D"/>
                </a:solidFill>
                <a:latin typeface="Calibri"/>
              </a:rPr>
              <a:t> </a:t>
            </a:r>
            <a:r>
              <a:rPr lang="en-US" sz="2000" dirty="0">
                <a:solidFill>
                  <a:srgbClr val="FF0000"/>
                </a:solidFill>
                <a:latin typeface="Calibri"/>
              </a:rPr>
              <a:t>order 2 memory address bits </a:t>
            </a:r>
            <a:r>
              <a:rPr lang="en-US" sz="2000" dirty="0">
                <a:solidFill>
                  <a:prstClr val="black"/>
                </a:solidFill>
                <a:latin typeface="Calibri"/>
              </a:rPr>
              <a:t>to tell if the memory block is in the cache</a:t>
            </a: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11xx</a:t>
            </a:r>
          </a:p>
        </p:txBody>
      </p:sp>
      <p:sp>
        <p:nvSpPr>
          <p:cNvPr id="1661020" name="Text Box 92"/>
          <p:cNvSpPr txBox="1">
            <a:spLocks noChangeArrowheads="1"/>
          </p:cNvSpPr>
          <p:nvPr/>
        </p:nvSpPr>
        <p:spPr bwMode="auto">
          <a:xfrm>
            <a:off x="6248400" y="1574790"/>
            <a:ext cx="2514600" cy="452431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dirty="0" smtClean="0">
                <a:solidFill>
                  <a:srgbClr val="FF0000"/>
                </a:solidFill>
                <a:latin typeface="Calibri"/>
              </a:rPr>
              <a:t>Tag: upper 2 bits </a:t>
            </a:r>
            <a:r>
              <a:rPr lang="en-US" dirty="0" smtClean="0">
                <a:solidFill>
                  <a:srgbClr val="FF0000"/>
                </a:solidFill>
                <a:latin typeface="Calibri"/>
                <a:sym typeface="Wingdings" pitchFamily="2" charset="2"/>
              </a:rPr>
              <a:t> </a:t>
            </a:r>
            <a:r>
              <a:rPr lang="en-US" dirty="0" smtClean="0">
                <a:latin typeface="Calibri"/>
                <a:sym typeface="Wingdings" pitchFamily="2" charset="2"/>
              </a:rPr>
              <a:t>4 memory addresses mapped to the same cache block index</a:t>
            </a:r>
          </a:p>
          <a:p>
            <a:pPr algn="l" defTabSz="457200" eaLnBrk="1" fontAlgn="auto" hangingPunct="1">
              <a:spcBef>
                <a:spcPts val="0"/>
              </a:spcBef>
              <a:spcAft>
                <a:spcPts val="0"/>
              </a:spcAft>
            </a:pPr>
            <a:endParaRPr lang="en-US" dirty="0" smtClean="0">
              <a:latin typeface="Calibri"/>
            </a:endParaRPr>
          </a:p>
          <a:p>
            <a:pPr algn="l" defTabSz="457200" eaLnBrk="1" fontAlgn="auto" hangingPunct="1">
              <a:spcBef>
                <a:spcPts val="0"/>
              </a:spcBef>
              <a:spcAft>
                <a:spcPts val="0"/>
              </a:spcAft>
            </a:pPr>
            <a:r>
              <a:rPr lang="en-US" dirty="0" smtClean="0">
                <a:solidFill>
                  <a:prstClr val="black"/>
                </a:solidFill>
                <a:latin typeface="Calibri"/>
              </a:rPr>
              <a:t>Index: middle 2 bits </a:t>
            </a:r>
            <a:r>
              <a:rPr lang="en-US" dirty="0" smtClean="0">
                <a:solidFill>
                  <a:prstClr val="black"/>
                </a:solidFill>
                <a:latin typeface="Calibri"/>
                <a:sym typeface="Wingdings" pitchFamily="2" charset="2"/>
              </a:rPr>
              <a:t> 4 blocks in cache;  Index defines which cache block index the </a:t>
            </a:r>
            <a:r>
              <a:rPr lang="en-US" dirty="0" err="1" smtClean="0">
                <a:solidFill>
                  <a:prstClr val="black"/>
                </a:solidFill>
                <a:latin typeface="Calibri"/>
                <a:sym typeface="Wingdings" pitchFamily="2" charset="2"/>
              </a:rPr>
              <a:t>mem</a:t>
            </a:r>
            <a:r>
              <a:rPr lang="en-US" dirty="0" smtClean="0">
                <a:solidFill>
                  <a:prstClr val="black"/>
                </a:solidFill>
                <a:latin typeface="Calibri"/>
                <a:sym typeface="Wingdings" pitchFamily="2" charset="2"/>
              </a:rPr>
              <a:t> address is mapped to, by modulo 4 arithmetic</a:t>
            </a:r>
            <a:endParaRPr lang="en-US" dirty="0" smtClean="0">
              <a:solidFill>
                <a:prstClr val="black"/>
              </a:solidFill>
              <a:latin typeface="Calibri"/>
            </a:endParaRPr>
          </a:p>
          <a:p>
            <a:pPr algn="l" defTabSz="457200" eaLnBrk="1" fontAlgn="auto" hangingPunct="1">
              <a:spcBef>
                <a:spcPts val="0"/>
              </a:spcBef>
              <a:spcAft>
                <a:spcPts val="0"/>
              </a:spcAft>
            </a:pPr>
            <a:endParaRPr lang="en-US" dirty="0" smtClean="0">
              <a:solidFill>
                <a:prstClr val="black"/>
              </a:solidFill>
              <a:latin typeface="Calibri"/>
            </a:endParaRPr>
          </a:p>
          <a:p>
            <a:pPr algn="l" defTabSz="457200" eaLnBrk="1" fontAlgn="auto" hangingPunct="1">
              <a:spcBef>
                <a:spcPts val="0"/>
              </a:spcBef>
              <a:spcAft>
                <a:spcPts val="0"/>
              </a:spcAft>
            </a:pPr>
            <a:r>
              <a:rPr lang="en-US" dirty="0" smtClean="0">
                <a:solidFill>
                  <a:prstClr val="black"/>
                </a:solidFill>
                <a:latin typeface="Calibri"/>
              </a:rPr>
              <a:t>Offset: lower 2 bits </a:t>
            </a:r>
            <a:r>
              <a:rPr lang="en-US" dirty="0" smtClean="0">
                <a:solidFill>
                  <a:prstClr val="black"/>
                </a:solidFill>
                <a:latin typeface="Calibri"/>
                <a:sym typeface="Wingdings" pitchFamily="2" charset="2"/>
              </a:rPr>
              <a:t> 1 word (4 bytes) per block; </a:t>
            </a:r>
            <a:r>
              <a:rPr lang="en-US" dirty="0" smtClean="0">
                <a:solidFill>
                  <a:prstClr val="black"/>
                </a:solidFill>
                <a:latin typeface="Calibri"/>
              </a:rPr>
              <a:t>Offset defines </a:t>
            </a:r>
            <a:r>
              <a:rPr lang="en-US" dirty="0">
                <a:solidFill>
                  <a:prstClr val="black"/>
                </a:solidFill>
                <a:latin typeface="Calibri"/>
              </a:rPr>
              <a:t>the byte </a:t>
            </a:r>
            <a:r>
              <a:rPr lang="en-US" dirty="0" smtClean="0">
                <a:solidFill>
                  <a:prstClr val="black"/>
                </a:solidFill>
                <a:latin typeface="Calibri"/>
              </a:rPr>
              <a:t>within </a:t>
            </a:r>
            <a:r>
              <a:rPr lang="en-US" dirty="0">
                <a:solidFill>
                  <a:prstClr val="black"/>
                </a:solidFill>
                <a:latin typeface="Calibri"/>
              </a:rPr>
              <a:t>the </a:t>
            </a:r>
            <a:r>
              <a:rPr lang="en-US" dirty="0" smtClean="0">
                <a:solidFill>
                  <a:prstClr val="black"/>
                </a:solidFill>
                <a:latin typeface="Calibri"/>
              </a:rPr>
              <a:t>cache block</a:t>
            </a:r>
            <a:endParaRPr lang="en-US" dirty="0">
              <a:solidFill>
                <a:prstClr val="black"/>
              </a:solidFill>
              <a:latin typeface="Calibri"/>
            </a:endParaRPr>
          </a:p>
        </p:txBody>
      </p:sp>
      <p:sp>
        <p:nvSpPr>
          <p:cNvPr id="1661022" name="Text Box 94"/>
          <p:cNvSpPr txBox="1">
            <a:spLocks noChangeArrowheads="1"/>
          </p:cNvSpPr>
          <p:nvPr/>
        </p:nvSpPr>
        <p:spPr bwMode="auto">
          <a:xfrm>
            <a:off x="2552700" y="6159500"/>
            <a:ext cx="5905500" cy="369332"/>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dirty="0" smtClean="0">
                <a:latin typeface="Calibri"/>
              </a:rPr>
              <a:t>Index = (block </a:t>
            </a:r>
            <a:r>
              <a:rPr lang="en-US" dirty="0">
                <a:latin typeface="Calibri"/>
              </a:rPr>
              <a:t>address) modulo (# of blocks in the </a:t>
            </a:r>
            <a:r>
              <a:rPr lang="en-US" dirty="0" smtClean="0">
                <a:latin typeface="Calibri"/>
              </a:rPr>
              <a:t>cache (4))</a:t>
            </a:r>
            <a:endParaRPr lang="en-US" dirty="0">
              <a:latin typeface="Calibri"/>
            </a:endParaRP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9" name="Slide Number Placeholder 98"/>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52</a:t>
            </a:fld>
            <a:endParaRPr lang="en-US">
              <a:solidFill>
                <a:prstClr val="black">
                  <a:tint val="75000"/>
                </a:prstClr>
              </a:solidFill>
            </a:endParaRPr>
          </a:p>
        </p:txBody>
      </p:sp>
      <p:sp>
        <p:nvSpPr>
          <p:cNvPr id="103" name="Text Box 19"/>
          <p:cNvSpPr txBox="1">
            <a:spLocks noChangeArrowheads="1"/>
          </p:cNvSpPr>
          <p:nvPr/>
        </p:nvSpPr>
        <p:spPr bwMode="auto">
          <a:xfrm>
            <a:off x="1114425" y="3719503"/>
            <a:ext cx="553357"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1bit</a:t>
            </a:r>
            <a:endParaRPr lang="en-US" dirty="0">
              <a:solidFill>
                <a:prstClr val="black"/>
              </a:solidFill>
              <a:latin typeface="Calibri"/>
            </a:endParaRPr>
          </a:p>
        </p:txBody>
      </p:sp>
      <p:sp>
        <p:nvSpPr>
          <p:cNvPr id="104" name="Text Box 19"/>
          <p:cNvSpPr txBox="1">
            <a:spLocks noChangeArrowheads="1"/>
          </p:cNvSpPr>
          <p:nvPr/>
        </p:nvSpPr>
        <p:spPr bwMode="auto">
          <a:xfrm>
            <a:off x="1597025" y="3719503"/>
            <a:ext cx="643125"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2bits</a:t>
            </a:r>
            <a:endParaRPr lang="en-US" dirty="0">
              <a:solidFill>
                <a:prstClr val="black"/>
              </a:solidFill>
              <a:latin typeface="Calibri"/>
            </a:endParaRPr>
          </a:p>
        </p:txBody>
      </p:sp>
      <p:sp>
        <p:nvSpPr>
          <p:cNvPr id="105" name="Text Box 19"/>
          <p:cNvSpPr txBox="1">
            <a:spLocks noChangeArrowheads="1"/>
          </p:cNvSpPr>
          <p:nvPr/>
        </p:nvSpPr>
        <p:spPr bwMode="auto">
          <a:xfrm>
            <a:off x="2384425" y="3719503"/>
            <a:ext cx="643125"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4bits</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60991"/>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4"/>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5"/>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6"/>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91" grpId="0" autoUpdateAnimBg="0"/>
      <p:bldP spid="93" grpId="0" animBg="1"/>
      <p:bldP spid="94" grpId="0" animBg="1"/>
      <p:bldP spid="95" grpId="0" animBg="1"/>
      <p:bldP spid="96" grpId="0" animBg="1"/>
      <p:bldP spid="9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lnSpc>
                <a:spcPct val="85000"/>
              </a:lnSpc>
            </a:pPr>
            <a:r>
              <a:rPr lang="en-US" sz="3200" dirty="0" smtClean="0"/>
              <a:t>Example: 2-Way Set Associative $</a:t>
            </a:r>
            <a:br>
              <a:rPr lang="en-US" sz="3200" dirty="0" smtClean="0"/>
            </a:br>
            <a:r>
              <a:rPr lang="en-US" sz="3200" dirty="0" smtClean="0"/>
              <a:t>(4 words = 2 sets x 2 ways per set)</a:t>
            </a:r>
          </a:p>
        </p:txBody>
      </p:sp>
      <p:grpSp>
        <p:nvGrpSpPr>
          <p:cNvPr id="2" name="Group 3"/>
          <p:cNvGrpSpPr>
            <a:grpSpLocks/>
          </p:cNvGrpSpPr>
          <p:nvPr/>
        </p:nvGrpSpPr>
        <p:grpSpPr bwMode="auto">
          <a:xfrm>
            <a:off x="2209800" y="2768600"/>
            <a:ext cx="990600" cy="1219200"/>
            <a:chOff x="1344" y="1056"/>
            <a:chExt cx="624" cy="768"/>
          </a:xfrm>
        </p:grpSpPr>
        <p:sp>
          <p:nvSpPr>
            <p:cNvPr id="45147"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8"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9"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50"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60" name="Line 8"/>
          <p:cNvSpPr>
            <a:spLocks noChangeShapeType="1"/>
          </p:cNvSpPr>
          <p:nvPr/>
        </p:nvSpPr>
        <p:spPr bwMode="auto">
          <a:xfrm>
            <a:off x="4267200" y="2159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1" name="Line 9"/>
          <p:cNvSpPr>
            <a:spLocks noChangeShapeType="1"/>
          </p:cNvSpPr>
          <p:nvPr/>
        </p:nvSpPr>
        <p:spPr bwMode="auto">
          <a:xfrm>
            <a:off x="4267200" y="1854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2" name="Line 10"/>
          <p:cNvSpPr>
            <a:spLocks noChangeShapeType="1"/>
          </p:cNvSpPr>
          <p:nvPr/>
        </p:nvSpPr>
        <p:spPr bwMode="auto">
          <a:xfrm>
            <a:off x="4267200" y="2463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3" name="Line 11"/>
          <p:cNvSpPr>
            <a:spLocks noChangeShapeType="1"/>
          </p:cNvSpPr>
          <p:nvPr/>
        </p:nvSpPr>
        <p:spPr bwMode="auto">
          <a:xfrm>
            <a:off x="4267200" y="1549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4" name="Line 12"/>
          <p:cNvSpPr>
            <a:spLocks noChangeShapeType="1"/>
          </p:cNvSpPr>
          <p:nvPr/>
        </p:nvSpPr>
        <p:spPr bwMode="auto">
          <a:xfrm>
            <a:off x="4267200" y="1549400"/>
            <a:ext cx="0" cy="36576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5" name="Line 13"/>
          <p:cNvSpPr>
            <a:spLocks noChangeShapeType="1"/>
          </p:cNvSpPr>
          <p:nvPr/>
        </p:nvSpPr>
        <p:spPr bwMode="auto">
          <a:xfrm>
            <a:off x="5257800" y="1549400"/>
            <a:ext cx="0" cy="36576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6" name="Line 14"/>
          <p:cNvSpPr>
            <a:spLocks noChangeShapeType="1"/>
          </p:cNvSpPr>
          <p:nvPr/>
        </p:nvSpPr>
        <p:spPr bwMode="auto">
          <a:xfrm flipH="1" flipV="1">
            <a:off x="4267200" y="5816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7" name="Line 15"/>
          <p:cNvSpPr>
            <a:spLocks noChangeShapeType="1"/>
          </p:cNvSpPr>
          <p:nvPr/>
        </p:nvSpPr>
        <p:spPr bwMode="auto">
          <a:xfrm flipH="1" flipV="1">
            <a:off x="4267200" y="6121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8" name="Line 16"/>
          <p:cNvSpPr>
            <a:spLocks noChangeShapeType="1"/>
          </p:cNvSpPr>
          <p:nvPr/>
        </p:nvSpPr>
        <p:spPr bwMode="auto">
          <a:xfrm flipH="1" flipV="1">
            <a:off x="4267200" y="5511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9" name="Line 17"/>
          <p:cNvSpPr>
            <a:spLocks noChangeShapeType="1"/>
          </p:cNvSpPr>
          <p:nvPr/>
        </p:nvSpPr>
        <p:spPr bwMode="auto">
          <a:xfrm flipH="1" flipV="1">
            <a:off x="4267200" y="6426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0" name="Line 18"/>
          <p:cNvSpPr>
            <a:spLocks noChangeShapeType="1"/>
          </p:cNvSpPr>
          <p:nvPr/>
        </p:nvSpPr>
        <p:spPr bwMode="auto">
          <a:xfrm flipH="1" flipV="1">
            <a:off x="5257800" y="5207000"/>
            <a:ext cx="0" cy="1219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1" name="Text Box 19"/>
          <p:cNvSpPr txBox="1">
            <a:spLocks noChangeArrowheads="1"/>
          </p:cNvSpPr>
          <p:nvPr/>
        </p:nvSpPr>
        <p:spPr bwMode="auto">
          <a:xfrm>
            <a:off x="892175" y="2728913"/>
            <a:ext cx="3111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072" name="Text Box 23"/>
          <p:cNvSpPr txBox="1">
            <a:spLocks noChangeArrowheads="1"/>
          </p:cNvSpPr>
          <p:nvPr/>
        </p:nvSpPr>
        <p:spPr bwMode="auto">
          <a:xfrm>
            <a:off x="457200" y="1854200"/>
            <a:ext cx="8699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Cache</a:t>
            </a:r>
          </a:p>
        </p:txBody>
      </p:sp>
      <p:sp>
        <p:nvSpPr>
          <p:cNvPr id="45075" name="Line 26"/>
          <p:cNvSpPr>
            <a:spLocks noChangeShapeType="1"/>
          </p:cNvSpPr>
          <p:nvPr/>
        </p:nvSpPr>
        <p:spPr bwMode="auto">
          <a:xfrm>
            <a:off x="42672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6" name="Line 27"/>
          <p:cNvSpPr>
            <a:spLocks noChangeShapeType="1"/>
          </p:cNvSpPr>
          <p:nvPr/>
        </p:nvSpPr>
        <p:spPr bwMode="auto">
          <a:xfrm>
            <a:off x="42672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7" name="Line 28"/>
          <p:cNvSpPr>
            <a:spLocks noChangeShapeType="1"/>
          </p:cNvSpPr>
          <p:nvPr/>
        </p:nvSpPr>
        <p:spPr bwMode="auto">
          <a:xfrm>
            <a:off x="42672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8" name="Line 29"/>
          <p:cNvSpPr>
            <a:spLocks noChangeShapeType="1"/>
          </p:cNvSpPr>
          <p:nvPr/>
        </p:nvSpPr>
        <p:spPr bwMode="auto">
          <a:xfrm>
            <a:off x="4267200" y="3683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9" name="Line 30"/>
          <p:cNvSpPr>
            <a:spLocks noChangeShapeType="1"/>
          </p:cNvSpPr>
          <p:nvPr/>
        </p:nvSpPr>
        <p:spPr bwMode="auto">
          <a:xfrm>
            <a:off x="4267200" y="3987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0" name="Line 31"/>
          <p:cNvSpPr>
            <a:spLocks noChangeShapeType="1"/>
          </p:cNvSpPr>
          <p:nvPr/>
        </p:nvSpPr>
        <p:spPr bwMode="auto">
          <a:xfrm>
            <a:off x="4267200" y="4292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1" name="Line 32"/>
          <p:cNvSpPr>
            <a:spLocks noChangeShapeType="1"/>
          </p:cNvSpPr>
          <p:nvPr/>
        </p:nvSpPr>
        <p:spPr bwMode="auto">
          <a:xfrm>
            <a:off x="42672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2" name="Line 33"/>
          <p:cNvSpPr>
            <a:spLocks noChangeShapeType="1"/>
          </p:cNvSpPr>
          <p:nvPr/>
        </p:nvSpPr>
        <p:spPr bwMode="auto">
          <a:xfrm>
            <a:off x="42672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3" name="Line 34"/>
          <p:cNvSpPr>
            <a:spLocks noChangeShapeType="1"/>
          </p:cNvSpPr>
          <p:nvPr/>
        </p:nvSpPr>
        <p:spPr bwMode="auto">
          <a:xfrm>
            <a:off x="42672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3" name="Group 35"/>
          <p:cNvGrpSpPr>
            <a:grpSpLocks/>
          </p:cNvGrpSpPr>
          <p:nvPr/>
        </p:nvGrpSpPr>
        <p:grpSpPr bwMode="auto">
          <a:xfrm>
            <a:off x="1600200" y="2768600"/>
            <a:ext cx="609600" cy="1219200"/>
            <a:chOff x="1344" y="1056"/>
            <a:chExt cx="624" cy="768"/>
          </a:xfrm>
        </p:grpSpPr>
        <p:sp>
          <p:nvSpPr>
            <p:cNvPr id="45143" name="Rectangle 36"/>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4" name="Line 37"/>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5" name="Line 38"/>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6" name="Line 39"/>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85" name="Text Box 40"/>
          <p:cNvSpPr txBox="1">
            <a:spLocks noChangeArrowheads="1"/>
          </p:cNvSpPr>
          <p:nvPr/>
        </p:nvSpPr>
        <p:spPr bwMode="auto">
          <a:xfrm>
            <a:off x="1600200" y="2311400"/>
            <a:ext cx="498475" cy="369888"/>
          </a:xfrm>
          <a:prstGeom prst="rect">
            <a:avLst/>
          </a:prstGeom>
          <a:noFill/>
          <a:ln w="12700">
            <a:noFill/>
            <a:miter lim="800000"/>
            <a:headEnd/>
            <a:tailEnd/>
          </a:ln>
        </p:spPr>
        <p:txBody>
          <a:bodyPr wrap="none">
            <a:prstTxWarp prst="textNoShape">
              <a:avLst/>
            </a:prstTxWarp>
            <a:spAutoFit/>
          </a:bodyPr>
          <a:lstStyle/>
          <a:p>
            <a:r>
              <a:rPr lang="en-US">
                <a:solidFill>
                  <a:srgbClr val="FF0000"/>
                </a:solidFill>
                <a:latin typeface="Calibri" charset="0"/>
              </a:rPr>
              <a:t>Tag</a:t>
            </a:r>
          </a:p>
        </p:txBody>
      </p:sp>
      <p:sp>
        <p:nvSpPr>
          <p:cNvPr id="45086" name="Text Box 41"/>
          <p:cNvSpPr txBox="1">
            <a:spLocks noChangeArrowheads="1"/>
          </p:cNvSpPr>
          <p:nvPr/>
        </p:nvSpPr>
        <p:spPr bwMode="auto">
          <a:xfrm>
            <a:off x="2362200" y="2311400"/>
            <a:ext cx="6667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Data</a:t>
            </a:r>
          </a:p>
        </p:txBody>
      </p:sp>
      <p:sp>
        <p:nvSpPr>
          <p:cNvPr id="45087" name="Rectangle 42" descr="5%"/>
          <p:cNvSpPr>
            <a:spLocks noChangeArrowheads="1"/>
          </p:cNvSpPr>
          <p:nvPr/>
        </p:nvSpPr>
        <p:spPr bwMode="auto">
          <a:xfrm>
            <a:off x="4267200" y="1549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88" name="Rectangle 43" descr="10%"/>
          <p:cNvSpPr>
            <a:spLocks noChangeArrowheads="1"/>
          </p:cNvSpPr>
          <p:nvPr/>
        </p:nvSpPr>
        <p:spPr bwMode="auto">
          <a:xfrm>
            <a:off x="2209800" y="27686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89" name="Rectangle 44" descr="5%"/>
          <p:cNvSpPr>
            <a:spLocks noChangeArrowheads="1"/>
          </p:cNvSpPr>
          <p:nvPr/>
        </p:nvSpPr>
        <p:spPr bwMode="auto">
          <a:xfrm>
            <a:off x="4267200" y="2768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0" name="Rectangle 45" descr="5%"/>
          <p:cNvSpPr>
            <a:spLocks noChangeArrowheads="1"/>
          </p:cNvSpPr>
          <p:nvPr/>
        </p:nvSpPr>
        <p:spPr bwMode="auto">
          <a:xfrm>
            <a:off x="4267200" y="39878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1" name="Rectangle 46" descr="5%"/>
          <p:cNvSpPr>
            <a:spLocks noChangeArrowheads="1"/>
          </p:cNvSpPr>
          <p:nvPr/>
        </p:nvSpPr>
        <p:spPr bwMode="auto">
          <a:xfrm>
            <a:off x="4267200" y="5207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2" name="Rectangle 47" descr="5%"/>
          <p:cNvSpPr>
            <a:spLocks noChangeArrowheads="1"/>
          </p:cNvSpPr>
          <p:nvPr/>
        </p:nvSpPr>
        <p:spPr bwMode="auto">
          <a:xfrm>
            <a:off x="4267200" y="6121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3" name="Rectangle 48" descr="5%"/>
          <p:cNvSpPr>
            <a:spLocks noChangeArrowheads="1"/>
          </p:cNvSpPr>
          <p:nvPr/>
        </p:nvSpPr>
        <p:spPr bwMode="auto">
          <a:xfrm>
            <a:off x="4267200" y="49022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4" name="Rectangle 49" descr="5%"/>
          <p:cNvSpPr>
            <a:spLocks noChangeArrowheads="1"/>
          </p:cNvSpPr>
          <p:nvPr/>
        </p:nvSpPr>
        <p:spPr bwMode="auto">
          <a:xfrm>
            <a:off x="4267200" y="36830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5" name="Rectangle 50" descr="5%"/>
          <p:cNvSpPr>
            <a:spLocks noChangeArrowheads="1"/>
          </p:cNvSpPr>
          <p:nvPr/>
        </p:nvSpPr>
        <p:spPr bwMode="auto">
          <a:xfrm>
            <a:off x="4267200" y="24638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6" name="Rectangle 51" descr="5%"/>
          <p:cNvSpPr>
            <a:spLocks noChangeArrowheads="1"/>
          </p:cNvSpPr>
          <p:nvPr/>
        </p:nvSpPr>
        <p:spPr bwMode="auto">
          <a:xfrm>
            <a:off x="2209800" y="3073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1679422" name="Text Box 62"/>
          <p:cNvSpPr txBox="1">
            <a:spLocks noChangeArrowheads="1"/>
          </p:cNvSpPr>
          <p:nvPr/>
        </p:nvSpPr>
        <p:spPr bwMode="auto">
          <a:xfrm>
            <a:off x="533400" y="4259263"/>
            <a:ext cx="2819400" cy="2246769"/>
          </a:xfrm>
          <a:prstGeom prst="rect">
            <a:avLst/>
          </a:prstGeom>
          <a:noFill/>
          <a:ln w="12700">
            <a:noFill/>
            <a:miter lim="800000"/>
            <a:headEnd/>
            <a:tailEnd/>
          </a:ln>
        </p:spPr>
        <p:txBody>
          <a:bodyPr>
            <a:prstTxWarp prst="textNoShape">
              <a:avLst/>
            </a:prstTxWarp>
            <a:spAutoFit/>
          </a:bodyPr>
          <a:lstStyle/>
          <a:p>
            <a:r>
              <a:rPr lang="en-US" sz="2000" dirty="0">
                <a:latin typeface="Calibri" charset="0"/>
              </a:rPr>
              <a:t>Q: Is it there?</a:t>
            </a:r>
          </a:p>
          <a:p>
            <a:endParaRPr lang="en-US" sz="2000" dirty="0">
              <a:latin typeface="Calibri" charset="0"/>
            </a:endParaRPr>
          </a:p>
          <a:p>
            <a:r>
              <a:rPr lang="en-US" sz="2000" dirty="0">
                <a:latin typeface="Calibri" charset="0"/>
              </a:rPr>
              <a:t>Compare </a:t>
            </a:r>
            <a:r>
              <a:rPr lang="en-US" sz="2000" i="1" dirty="0">
                <a:latin typeface="Calibri" charset="0"/>
              </a:rPr>
              <a:t>all</a:t>
            </a:r>
            <a:r>
              <a:rPr lang="en-US" sz="2000" dirty="0">
                <a:latin typeface="Calibri" charset="0"/>
              </a:rPr>
              <a:t> the cache </a:t>
            </a:r>
            <a:r>
              <a:rPr lang="en-US" sz="2000" dirty="0">
                <a:solidFill>
                  <a:srgbClr val="FF0000"/>
                </a:solidFill>
                <a:latin typeface="Calibri" charset="0"/>
              </a:rPr>
              <a:t>tags </a:t>
            </a:r>
            <a:r>
              <a:rPr lang="en-US" sz="2000" dirty="0">
                <a:latin typeface="Calibri" charset="0"/>
              </a:rPr>
              <a:t>in the set to the </a:t>
            </a:r>
            <a:r>
              <a:rPr lang="en-US" sz="2000" dirty="0" smtClean="0">
                <a:latin typeface="Calibri" charset="0"/>
              </a:rPr>
              <a:t>to the 3 tag bits </a:t>
            </a:r>
            <a:r>
              <a:rPr lang="en-US" sz="2000" dirty="0">
                <a:latin typeface="Calibri" charset="0"/>
              </a:rPr>
              <a:t>tell if the memory block is in the cache</a:t>
            </a:r>
          </a:p>
        </p:txBody>
      </p:sp>
      <p:grpSp>
        <p:nvGrpSpPr>
          <p:cNvPr id="4" name="Group 63"/>
          <p:cNvGrpSpPr>
            <a:grpSpLocks/>
          </p:cNvGrpSpPr>
          <p:nvPr/>
        </p:nvGrpSpPr>
        <p:grpSpPr bwMode="auto">
          <a:xfrm>
            <a:off x="1219200" y="2768600"/>
            <a:ext cx="381000" cy="1219200"/>
            <a:chOff x="1344" y="1056"/>
            <a:chExt cx="624" cy="768"/>
          </a:xfrm>
        </p:grpSpPr>
        <p:sp>
          <p:nvSpPr>
            <p:cNvPr id="45139" name="Rectangle 6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0" name="Line 6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1" name="Line 6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2" name="Line 6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99" name="Text Box 68"/>
          <p:cNvSpPr txBox="1">
            <a:spLocks noChangeArrowheads="1"/>
          </p:cNvSpPr>
          <p:nvPr/>
        </p:nvSpPr>
        <p:spPr bwMode="auto">
          <a:xfrm>
            <a:off x="1219200" y="2311400"/>
            <a:ext cx="33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V</a:t>
            </a:r>
          </a:p>
        </p:txBody>
      </p:sp>
      <p:grpSp>
        <p:nvGrpSpPr>
          <p:cNvPr id="5" name="Group 112"/>
          <p:cNvGrpSpPr>
            <a:grpSpLocks/>
          </p:cNvGrpSpPr>
          <p:nvPr/>
        </p:nvGrpSpPr>
        <p:grpSpPr bwMode="auto">
          <a:xfrm>
            <a:off x="3222625" y="1701800"/>
            <a:ext cx="1044575" cy="1520825"/>
            <a:chOff x="2030" y="624"/>
            <a:chExt cx="658" cy="958"/>
          </a:xfrm>
        </p:grpSpPr>
        <p:sp>
          <p:nvSpPr>
            <p:cNvPr id="45137" name="Line 70"/>
            <p:cNvSpPr>
              <a:spLocks noChangeShapeType="1"/>
            </p:cNvSpPr>
            <p:nvPr/>
          </p:nvSpPr>
          <p:spPr bwMode="auto">
            <a:xfrm flipH="1">
              <a:off x="2030" y="624"/>
              <a:ext cx="658" cy="753"/>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sp>
          <p:nvSpPr>
            <p:cNvPr id="45138" name="Line 72"/>
            <p:cNvSpPr>
              <a:spLocks noChangeShapeType="1"/>
            </p:cNvSpPr>
            <p:nvPr/>
          </p:nvSpPr>
          <p:spPr bwMode="auto">
            <a:xfrm flipH="1">
              <a:off x="2030" y="647"/>
              <a:ext cx="650" cy="935"/>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grpSp>
      <p:grpSp>
        <p:nvGrpSpPr>
          <p:cNvPr id="6" name="Group 113"/>
          <p:cNvGrpSpPr>
            <a:grpSpLocks/>
          </p:cNvGrpSpPr>
          <p:nvPr/>
        </p:nvGrpSpPr>
        <p:grpSpPr bwMode="auto">
          <a:xfrm>
            <a:off x="3200400" y="3540125"/>
            <a:ext cx="1066800" cy="2733675"/>
            <a:chOff x="2016" y="1782"/>
            <a:chExt cx="672" cy="1722"/>
          </a:xfrm>
        </p:grpSpPr>
        <p:sp>
          <p:nvSpPr>
            <p:cNvPr id="45135"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sp>
          <p:nvSpPr>
            <p:cNvPr id="45136" name="Line 87"/>
            <p:cNvSpPr>
              <a:spLocks noChangeShapeType="1"/>
            </p:cNvSpPr>
            <p:nvPr/>
          </p:nvSpPr>
          <p:spPr bwMode="auto">
            <a:xfrm>
              <a:off x="2030" y="1782"/>
              <a:ext cx="658" cy="1722"/>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grpSp>
      <p:sp>
        <p:nvSpPr>
          <p:cNvPr id="45102" name="Text Box 90"/>
          <p:cNvSpPr txBox="1">
            <a:spLocks noChangeArrowheads="1"/>
          </p:cNvSpPr>
          <p:nvPr/>
        </p:nvSpPr>
        <p:spPr bwMode="auto">
          <a:xfrm>
            <a:off x="5213350" y="1487488"/>
            <a:ext cx="990600" cy="4967287"/>
          </a:xfrm>
          <a:prstGeom prst="rect">
            <a:avLst/>
          </a:prstGeom>
          <a:noFill/>
          <a:ln w="12700">
            <a:noFill/>
            <a:miter lim="800000"/>
            <a:headEnd/>
            <a:tailEnd/>
          </a:ln>
        </p:spPr>
        <p:txBody>
          <a:bodyPr>
            <a:prstTxWarp prst="textNoShape">
              <a:avLst/>
            </a:prstTxWarp>
            <a:spAutoFit/>
          </a:bodyPr>
          <a:lstStyle/>
          <a:p>
            <a:pPr>
              <a:lnSpc>
                <a:spcPct val="110000"/>
              </a:lnSpc>
            </a:pPr>
            <a:r>
              <a:rPr lang="en-US" dirty="0">
                <a:solidFill>
                  <a:srgbClr val="FF0000"/>
                </a:solidFill>
                <a:latin typeface="Calibri" charset="0"/>
              </a:rPr>
              <a:t>000</a:t>
            </a:r>
            <a:r>
              <a:rPr lang="en-US" dirty="0">
                <a:latin typeface="Calibri" charset="0"/>
              </a:rPr>
              <a:t>0xx</a:t>
            </a:r>
          </a:p>
          <a:p>
            <a:pPr>
              <a:lnSpc>
                <a:spcPct val="110000"/>
              </a:lnSpc>
            </a:pPr>
            <a:r>
              <a:rPr lang="en-US" dirty="0">
                <a:solidFill>
                  <a:srgbClr val="FF0000"/>
                </a:solidFill>
                <a:latin typeface="Calibri" charset="0"/>
              </a:rPr>
              <a:t>000</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001</a:t>
            </a:r>
            <a:r>
              <a:rPr lang="en-US" dirty="0">
                <a:latin typeface="Calibri" charset="0"/>
              </a:rPr>
              <a:t>0xx</a:t>
            </a:r>
          </a:p>
          <a:p>
            <a:pPr>
              <a:lnSpc>
                <a:spcPct val="110000"/>
              </a:lnSpc>
            </a:pPr>
            <a:r>
              <a:rPr lang="en-US" dirty="0">
                <a:solidFill>
                  <a:srgbClr val="FF0000"/>
                </a:solidFill>
                <a:latin typeface="Calibri" charset="0"/>
              </a:rPr>
              <a:t>001</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010</a:t>
            </a:r>
            <a:r>
              <a:rPr lang="en-US" dirty="0">
                <a:latin typeface="Calibri" charset="0"/>
              </a:rPr>
              <a:t>0xx</a:t>
            </a:r>
          </a:p>
          <a:p>
            <a:pPr>
              <a:lnSpc>
                <a:spcPct val="110000"/>
              </a:lnSpc>
            </a:pPr>
            <a:r>
              <a:rPr lang="en-US" dirty="0">
                <a:solidFill>
                  <a:srgbClr val="FF0000"/>
                </a:solidFill>
                <a:latin typeface="Calibri" charset="0"/>
              </a:rPr>
              <a:t>010</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011</a:t>
            </a:r>
            <a:r>
              <a:rPr lang="en-US" dirty="0">
                <a:latin typeface="Calibri" charset="0"/>
              </a:rPr>
              <a:t>0xx</a:t>
            </a:r>
          </a:p>
          <a:p>
            <a:pPr>
              <a:lnSpc>
                <a:spcPct val="110000"/>
              </a:lnSpc>
            </a:pPr>
            <a:r>
              <a:rPr lang="en-US" dirty="0">
                <a:solidFill>
                  <a:srgbClr val="FF0000"/>
                </a:solidFill>
                <a:latin typeface="Calibri" charset="0"/>
              </a:rPr>
              <a:t>011</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100</a:t>
            </a:r>
            <a:r>
              <a:rPr lang="en-US" dirty="0">
                <a:latin typeface="Calibri" charset="0"/>
              </a:rPr>
              <a:t>0xx</a:t>
            </a:r>
          </a:p>
          <a:p>
            <a:pPr>
              <a:lnSpc>
                <a:spcPct val="110000"/>
              </a:lnSpc>
            </a:pPr>
            <a:r>
              <a:rPr lang="en-US" dirty="0">
                <a:solidFill>
                  <a:srgbClr val="FF0000"/>
                </a:solidFill>
                <a:latin typeface="Calibri" charset="0"/>
              </a:rPr>
              <a:t>100</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101</a:t>
            </a:r>
            <a:r>
              <a:rPr lang="en-US" dirty="0">
                <a:latin typeface="Calibri" charset="0"/>
              </a:rPr>
              <a:t>0xx</a:t>
            </a:r>
          </a:p>
          <a:p>
            <a:pPr>
              <a:lnSpc>
                <a:spcPct val="110000"/>
              </a:lnSpc>
            </a:pPr>
            <a:r>
              <a:rPr lang="en-US" dirty="0">
                <a:solidFill>
                  <a:srgbClr val="FF0000"/>
                </a:solidFill>
                <a:latin typeface="Calibri" charset="0"/>
              </a:rPr>
              <a:t>101</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110</a:t>
            </a:r>
            <a:r>
              <a:rPr lang="en-US" dirty="0">
                <a:latin typeface="Calibri" charset="0"/>
              </a:rPr>
              <a:t>0xx</a:t>
            </a:r>
          </a:p>
          <a:p>
            <a:pPr>
              <a:lnSpc>
                <a:spcPct val="110000"/>
              </a:lnSpc>
            </a:pPr>
            <a:r>
              <a:rPr lang="en-US" dirty="0">
                <a:solidFill>
                  <a:srgbClr val="FF0000"/>
                </a:solidFill>
                <a:latin typeface="Calibri" charset="0"/>
              </a:rPr>
              <a:t>110</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111</a:t>
            </a:r>
            <a:r>
              <a:rPr lang="en-US" dirty="0">
                <a:latin typeface="Calibri" charset="0"/>
              </a:rPr>
              <a:t>0xx</a:t>
            </a:r>
          </a:p>
          <a:p>
            <a:pPr>
              <a:lnSpc>
                <a:spcPct val="110000"/>
              </a:lnSpc>
            </a:pPr>
            <a:r>
              <a:rPr lang="en-US" dirty="0">
                <a:solidFill>
                  <a:srgbClr val="FF0000"/>
                </a:solidFill>
                <a:latin typeface="Calibri" charset="0"/>
              </a:rPr>
              <a:t>111</a:t>
            </a:r>
            <a:r>
              <a:rPr lang="en-US" dirty="0">
                <a:solidFill>
                  <a:srgbClr val="009900"/>
                </a:solidFill>
                <a:latin typeface="Calibri" charset="0"/>
              </a:rPr>
              <a:t>1</a:t>
            </a:r>
            <a:r>
              <a:rPr lang="en-US" dirty="0">
                <a:latin typeface="Calibri" charset="0"/>
              </a:rPr>
              <a:t>xx</a:t>
            </a:r>
          </a:p>
        </p:txBody>
      </p:sp>
      <p:sp>
        <p:nvSpPr>
          <p:cNvPr id="45103" name="Rectangle 92" descr="10%"/>
          <p:cNvSpPr>
            <a:spLocks noChangeArrowheads="1"/>
          </p:cNvSpPr>
          <p:nvPr/>
        </p:nvSpPr>
        <p:spPr bwMode="auto">
          <a:xfrm>
            <a:off x="2209800" y="33782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04" name="Rectangle 93" descr="5%"/>
          <p:cNvSpPr>
            <a:spLocks noChangeArrowheads="1"/>
          </p:cNvSpPr>
          <p:nvPr/>
        </p:nvSpPr>
        <p:spPr bwMode="auto">
          <a:xfrm>
            <a:off x="2209800" y="36830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05" name="Line 94"/>
          <p:cNvSpPr>
            <a:spLocks noChangeShapeType="1"/>
          </p:cNvSpPr>
          <p:nvPr/>
        </p:nvSpPr>
        <p:spPr bwMode="auto">
          <a:xfrm>
            <a:off x="685800" y="3378200"/>
            <a:ext cx="2590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06" name="Text Box 95"/>
          <p:cNvSpPr txBox="1">
            <a:spLocks noChangeArrowheads="1"/>
          </p:cNvSpPr>
          <p:nvPr/>
        </p:nvSpPr>
        <p:spPr bwMode="auto">
          <a:xfrm>
            <a:off x="762000" y="2311400"/>
            <a:ext cx="592342" cy="369332"/>
          </a:xfrm>
          <a:prstGeom prst="rect">
            <a:avLst/>
          </a:prstGeom>
          <a:noFill/>
          <a:ln w="12700">
            <a:noFill/>
            <a:miter lim="800000"/>
            <a:headEnd/>
            <a:tailEnd/>
          </a:ln>
        </p:spPr>
        <p:txBody>
          <a:bodyPr wrap="none">
            <a:prstTxWarp prst="textNoShape">
              <a:avLst/>
            </a:prstTxWarp>
            <a:spAutoFit/>
          </a:bodyPr>
          <a:lstStyle/>
          <a:p>
            <a:r>
              <a:rPr lang="en-US" dirty="0" smtClean="0">
                <a:latin typeface="Calibri" charset="0"/>
              </a:rPr>
              <a:t>Way</a:t>
            </a:r>
            <a:endParaRPr lang="en-US" dirty="0">
              <a:latin typeface="Calibri" charset="0"/>
            </a:endParaRPr>
          </a:p>
        </p:txBody>
      </p:sp>
      <p:sp>
        <p:nvSpPr>
          <p:cNvPr id="45107" name="Rectangle 96" descr="5%"/>
          <p:cNvSpPr>
            <a:spLocks noChangeArrowheads="1"/>
          </p:cNvSpPr>
          <p:nvPr/>
        </p:nvSpPr>
        <p:spPr bwMode="auto">
          <a:xfrm>
            <a:off x="4267200" y="18542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08" name="Rectangle 97" descr="5%"/>
          <p:cNvSpPr>
            <a:spLocks noChangeArrowheads="1"/>
          </p:cNvSpPr>
          <p:nvPr/>
        </p:nvSpPr>
        <p:spPr bwMode="auto">
          <a:xfrm>
            <a:off x="4267200" y="2159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09" name="Rectangle 98" descr="5%"/>
          <p:cNvSpPr>
            <a:spLocks noChangeArrowheads="1"/>
          </p:cNvSpPr>
          <p:nvPr/>
        </p:nvSpPr>
        <p:spPr bwMode="auto">
          <a:xfrm>
            <a:off x="4267200" y="3073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0" name="Rectangle 99" descr="5%"/>
          <p:cNvSpPr>
            <a:spLocks noChangeArrowheads="1"/>
          </p:cNvSpPr>
          <p:nvPr/>
        </p:nvSpPr>
        <p:spPr bwMode="auto">
          <a:xfrm>
            <a:off x="4267200" y="33782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1" name="Rectangle 100" descr="5%"/>
          <p:cNvSpPr>
            <a:spLocks noChangeArrowheads="1"/>
          </p:cNvSpPr>
          <p:nvPr/>
        </p:nvSpPr>
        <p:spPr bwMode="auto">
          <a:xfrm>
            <a:off x="4267200" y="42926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2" name="Rectangle 101" descr="5%"/>
          <p:cNvSpPr>
            <a:spLocks noChangeArrowheads="1"/>
          </p:cNvSpPr>
          <p:nvPr/>
        </p:nvSpPr>
        <p:spPr bwMode="auto">
          <a:xfrm>
            <a:off x="4267200" y="4597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3" name="Rectangle 102" descr="5%"/>
          <p:cNvSpPr>
            <a:spLocks noChangeArrowheads="1"/>
          </p:cNvSpPr>
          <p:nvPr/>
        </p:nvSpPr>
        <p:spPr bwMode="auto">
          <a:xfrm>
            <a:off x="4267200" y="55118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4" name="Rectangle 103" descr="5%"/>
          <p:cNvSpPr>
            <a:spLocks noChangeArrowheads="1"/>
          </p:cNvSpPr>
          <p:nvPr/>
        </p:nvSpPr>
        <p:spPr bwMode="auto">
          <a:xfrm>
            <a:off x="4267200" y="5816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5" name="Text Box 106"/>
          <p:cNvSpPr txBox="1">
            <a:spLocks noChangeArrowheads="1"/>
          </p:cNvSpPr>
          <p:nvPr/>
        </p:nvSpPr>
        <p:spPr bwMode="auto">
          <a:xfrm>
            <a:off x="908050" y="2997200"/>
            <a:ext cx="311150" cy="366713"/>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1</a:t>
            </a:r>
          </a:p>
        </p:txBody>
      </p:sp>
      <p:sp>
        <p:nvSpPr>
          <p:cNvPr id="45116" name="Text Box 107"/>
          <p:cNvSpPr txBox="1">
            <a:spLocks noChangeArrowheads="1"/>
          </p:cNvSpPr>
          <p:nvPr/>
        </p:nvSpPr>
        <p:spPr bwMode="auto">
          <a:xfrm>
            <a:off x="898525" y="3378200"/>
            <a:ext cx="3111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117" name="Text Box 108"/>
          <p:cNvSpPr txBox="1">
            <a:spLocks noChangeArrowheads="1"/>
          </p:cNvSpPr>
          <p:nvPr/>
        </p:nvSpPr>
        <p:spPr bwMode="auto">
          <a:xfrm>
            <a:off x="914400" y="3646488"/>
            <a:ext cx="311150" cy="36671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1</a:t>
            </a:r>
          </a:p>
        </p:txBody>
      </p:sp>
      <p:sp>
        <p:nvSpPr>
          <p:cNvPr id="45118" name="Text Box 109"/>
          <p:cNvSpPr txBox="1">
            <a:spLocks noChangeArrowheads="1"/>
          </p:cNvSpPr>
          <p:nvPr/>
        </p:nvSpPr>
        <p:spPr bwMode="auto">
          <a:xfrm>
            <a:off x="337242" y="2311400"/>
            <a:ext cx="481607" cy="369332"/>
          </a:xfrm>
          <a:prstGeom prst="rect">
            <a:avLst/>
          </a:prstGeom>
          <a:noFill/>
          <a:ln w="12700">
            <a:noFill/>
            <a:miter lim="800000"/>
            <a:headEnd/>
            <a:tailEnd/>
          </a:ln>
        </p:spPr>
        <p:txBody>
          <a:bodyPr wrap="none">
            <a:prstTxWarp prst="textNoShape">
              <a:avLst/>
            </a:prstTxWarp>
            <a:spAutoFit/>
          </a:bodyPr>
          <a:lstStyle/>
          <a:p>
            <a:r>
              <a:rPr lang="en-US" dirty="0" smtClean="0">
                <a:latin typeface="Calibri" charset="0"/>
              </a:rPr>
              <a:t>Set</a:t>
            </a:r>
            <a:endParaRPr lang="en-US" dirty="0">
              <a:latin typeface="Calibri" charset="0"/>
            </a:endParaRPr>
          </a:p>
        </p:txBody>
      </p:sp>
      <p:sp>
        <p:nvSpPr>
          <p:cNvPr id="45119" name="Text Box 110"/>
          <p:cNvSpPr txBox="1">
            <a:spLocks noChangeArrowheads="1"/>
          </p:cNvSpPr>
          <p:nvPr/>
        </p:nvSpPr>
        <p:spPr bwMode="auto">
          <a:xfrm>
            <a:off x="457200" y="2844800"/>
            <a:ext cx="311150" cy="366713"/>
          </a:xfrm>
          <a:prstGeom prst="rect">
            <a:avLst/>
          </a:prstGeom>
          <a:noFill/>
          <a:ln w="12700">
            <a:noFill/>
            <a:miter lim="800000"/>
            <a:headEnd/>
            <a:tailEnd/>
          </a:ln>
        </p:spPr>
        <p:txBody>
          <a:bodyPr wrap="none">
            <a:prstTxWarp prst="textNoShape">
              <a:avLst/>
            </a:prstTxWarp>
            <a:spAutoFit/>
          </a:bodyPr>
          <a:lstStyle/>
          <a:p>
            <a:r>
              <a:rPr lang="en-US" dirty="0">
                <a:solidFill>
                  <a:schemeClr val="accent1"/>
                </a:solidFill>
                <a:latin typeface="Calibri" charset="0"/>
              </a:rPr>
              <a:t>0</a:t>
            </a:r>
          </a:p>
        </p:txBody>
      </p:sp>
      <p:sp>
        <p:nvSpPr>
          <p:cNvPr id="45120" name="Text Box 111"/>
          <p:cNvSpPr txBox="1">
            <a:spLocks noChangeArrowheads="1"/>
          </p:cNvSpPr>
          <p:nvPr/>
        </p:nvSpPr>
        <p:spPr bwMode="auto">
          <a:xfrm>
            <a:off x="457200" y="3530600"/>
            <a:ext cx="311150" cy="366713"/>
          </a:xfrm>
          <a:prstGeom prst="rect">
            <a:avLst/>
          </a:prstGeom>
          <a:noFill/>
          <a:ln w="12700">
            <a:noFill/>
            <a:miter lim="800000"/>
            <a:headEnd/>
            <a:tailEnd/>
          </a:ln>
        </p:spPr>
        <p:txBody>
          <a:bodyPr wrap="none">
            <a:prstTxWarp prst="textNoShape">
              <a:avLst/>
            </a:prstTxWarp>
            <a:spAutoFit/>
          </a:bodyPr>
          <a:lstStyle/>
          <a:p>
            <a:r>
              <a:rPr lang="en-US" dirty="0">
                <a:solidFill>
                  <a:srgbClr val="00B050"/>
                </a:solidFill>
                <a:latin typeface="Calibri" charset="0"/>
              </a:rPr>
              <a:t>1</a:t>
            </a:r>
          </a:p>
        </p:txBody>
      </p:sp>
      <p:sp>
        <p:nvSpPr>
          <p:cNvPr id="82" name="Rectangle 95"/>
          <p:cNvSpPr>
            <a:spLocks noChangeArrowheads="1"/>
          </p:cNvSpPr>
          <p:nvPr/>
        </p:nvSpPr>
        <p:spPr bwMode="auto">
          <a:xfrm>
            <a:off x="1752599" y="3119421"/>
            <a:ext cx="381000"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3" name="Rectangle 95"/>
          <p:cNvSpPr>
            <a:spLocks noChangeArrowheads="1"/>
          </p:cNvSpPr>
          <p:nvPr/>
        </p:nvSpPr>
        <p:spPr bwMode="auto">
          <a:xfrm>
            <a:off x="5359400" y="52070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4" name="Rectangle 95"/>
          <p:cNvSpPr>
            <a:spLocks noChangeArrowheads="1"/>
          </p:cNvSpPr>
          <p:nvPr/>
        </p:nvSpPr>
        <p:spPr bwMode="auto">
          <a:xfrm>
            <a:off x="1752600" y="2844800"/>
            <a:ext cx="381000"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6" name="Rectangle 95"/>
          <p:cNvSpPr>
            <a:spLocks noChangeArrowheads="1"/>
          </p:cNvSpPr>
          <p:nvPr/>
        </p:nvSpPr>
        <p:spPr bwMode="auto">
          <a:xfrm>
            <a:off x="5359400" y="58166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7" name="Rectangle 95"/>
          <p:cNvSpPr>
            <a:spLocks noChangeArrowheads="1"/>
          </p:cNvSpPr>
          <p:nvPr/>
        </p:nvSpPr>
        <p:spPr bwMode="auto">
          <a:xfrm>
            <a:off x="5359400" y="33782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8" name="Rectangle 95"/>
          <p:cNvSpPr>
            <a:spLocks noChangeArrowheads="1"/>
          </p:cNvSpPr>
          <p:nvPr/>
        </p:nvSpPr>
        <p:spPr bwMode="auto">
          <a:xfrm>
            <a:off x="5359400" y="39878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9" name="Rectangle 95"/>
          <p:cNvSpPr>
            <a:spLocks noChangeArrowheads="1"/>
          </p:cNvSpPr>
          <p:nvPr/>
        </p:nvSpPr>
        <p:spPr bwMode="auto">
          <a:xfrm>
            <a:off x="5359400" y="45974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0" name="Rectangle 95"/>
          <p:cNvSpPr>
            <a:spLocks noChangeArrowheads="1"/>
          </p:cNvSpPr>
          <p:nvPr/>
        </p:nvSpPr>
        <p:spPr bwMode="auto">
          <a:xfrm>
            <a:off x="5359400" y="27686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1" name="Rectangle 95"/>
          <p:cNvSpPr>
            <a:spLocks noChangeArrowheads="1"/>
          </p:cNvSpPr>
          <p:nvPr/>
        </p:nvSpPr>
        <p:spPr bwMode="auto">
          <a:xfrm>
            <a:off x="5359400" y="21590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2" name="Rectangle 95"/>
          <p:cNvSpPr>
            <a:spLocks noChangeArrowheads="1"/>
          </p:cNvSpPr>
          <p:nvPr/>
        </p:nvSpPr>
        <p:spPr bwMode="auto">
          <a:xfrm>
            <a:off x="5359400" y="15494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5" name="Rectangle 43" descr="10%"/>
          <p:cNvSpPr>
            <a:spLocks noChangeArrowheads="1"/>
          </p:cNvSpPr>
          <p:nvPr/>
        </p:nvSpPr>
        <p:spPr bwMode="auto">
          <a:xfrm>
            <a:off x="2208292" y="3065856"/>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99" name="Rectangle 93" descr="5%"/>
          <p:cNvSpPr>
            <a:spLocks noChangeArrowheads="1"/>
          </p:cNvSpPr>
          <p:nvPr/>
        </p:nvSpPr>
        <p:spPr bwMode="auto">
          <a:xfrm>
            <a:off x="2217345" y="3382727"/>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288" name="Text Box 25"/>
          <p:cNvSpPr txBox="1">
            <a:spLocks noChangeArrowheads="1"/>
          </p:cNvSpPr>
          <p:nvPr/>
        </p:nvSpPr>
        <p:spPr bwMode="auto">
          <a:xfrm>
            <a:off x="5715000" y="1117590"/>
            <a:ext cx="3429000" cy="3667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b="1" dirty="0">
                <a:solidFill>
                  <a:prstClr val="black"/>
                </a:solidFill>
                <a:latin typeface="Calibri"/>
              </a:rPr>
              <a:t>Main </a:t>
            </a:r>
            <a:r>
              <a:rPr lang="en-US" b="1" dirty="0" smtClean="0">
                <a:solidFill>
                  <a:prstClr val="black"/>
                </a:solidFill>
                <a:latin typeface="Calibri"/>
              </a:rPr>
              <a:t>Memory -  6 bit addresses </a:t>
            </a:r>
            <a:endParaRPr lang="en-US" b="1" dirty="0">
              <a:solidFill>
                <a:prstClr val="black"/>
              </a:solidFill>
              <a:latin typeface="Calibri"/>
            </a:endParaRPr>
          </a:p>
        </p:txBody>
      </p:sp>
      <p:sp>
        <p:nvSpPr>
          <p:cNvPr id="289" name="Text Box 92"/>
          <p:cNvSpPr txBox="1">
            <a:spLocks noChangeArrowheads="1"/>
          </p:cNvSpPr>
          <p:nvPr/>
        </p:nvSpPr>
        <p:spPr bwMode="auto">
          <a:xfrm>
            <a:off x="6248400" y="1574790"/>
            <a:ext cx="2514600" cy="452431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dirty="0" smtClean="0">
                <a:solidFill>
                  <a:srgbClr val="FF0000"/>
                </a:solidFill>
                <a:latin typeface="Calibri"/>
              </a:rPr>
              <a:t>Tag: upper 3 bits </a:t>
            </a:r>
            <a:r>
              <a:rPr lang="en-US" dirty="0" smtClean="0">
                <a:solidFill>
                  <a:srgbClr val="FF0000"/>
                </a:solidFill>
                <a:latin typeface="Calibri"/>
                <a:sym typeface="Wingdings" pitchFamily="2" charset="2"/>
              </a:rPr>
              <a:t> </a:t>
            </a:r>
            <a:r>
              <a:rPr lang="en-US" dirty="0" smtClean="0">
                <a:latin typeface="Calibri"/>
                <a:sym typeface="Wingdings" pitchFamily="2" charset="2"/>
              </a:rPr>
              <a:t>8 memory addresses mapped to the same </a:t>
            </a:r>
            <a:r>
              <a:rPr lang="en-US" b="1" dirty="0" smtClean="0">
                <a:latin typeface="Calibri"/>
                <a:sym typeface="Wingdings" pitchFamily="2" charset="2"/>
              </a:rPr>
              <a:t>cache set index</a:t>
            </a:r>
          </a:p>
          <a:p>
            <a:pPr algn="l" defTabSz="457200" eaLnBrk="1" fontAlgn="auto" hangingPunct="1">
              <a:spcBef>
                <a:spcPts val="0"/>
              </a:spcBef>
              <a:spcAft>
                <a:spcPts val="0"/>
              </a:spcAft>
            </a:pPr>
            <a:endParaRPr lang="en-US" dirty="0" smtClean="0">
              <a:latin typeface="Calibri"/>
            </a:endParaRPr>
          </a:p>
          <a:p>
            <a:pPr algn="l" defTabSz="457200" eaLnBrk="1" fontAlgn="auto" hangingPunct="1">
              <a:spcBef>
                <a:spcPts val="0"/>
              </a:spcBef>
              <a:spcAft>
                <a:spcPts val="0"/>
              </a:spcAft>
            </a:pPr>
            <a:r>
              <a:rPr lang="en-US" dirty="0" smtClean="0">
                <a:solidFill>
                  <a:prstClr val="black"/>
                </a:solidFill>
                <a:latin typeface="Calibri"/>
              </a:rPr>
              <a:t>Index: middle 1 bit </a:t>
            </a:r>
            <a:r>
              <a:rPr lang="en-US" dirty="0" smtClean="0">
                <a:solidFill>
                  <a:prstClr val="black"/>
                </a:solidFill>
                <a:latin typeface="Calibri"/>
                <a:sym typeface="Wingdings" pitchFamily="2" charset="2"/>
              </a:rPr>
              <a:t> 2 </a:t>
            </a:r>
            <a:r>
              <a:rPr lang="en-US" b="1" dirty="0" smtClean="0">
                <a:solidFill>
                  <a:prstClr val="black"/>
                </a:solidFill>
                <a:latin typeface="Calibri"/>
                <a:sym typeface="Wingdings" pitchFamily="2" charset="2"/>
              </a:rPr>
              <a:t>sets</a:t>
            </a:r>
            <a:r>
              <a:rPr lang="en-US" dirty="0" smtClean="0">
                <a:solidFill>
                  <a:prstClr val="black"/>
                </a:solidFill>
                <a:latin typeface="Calibri"/>
                <a:sym typeface="Wingdings" pitchFamily="2" charset="2"/>
              </a:rPr>
              <a:t> of blocks in cache;  Index defines which </a:t>
            </a:r>
            <a:r>
              <a:rPr lang="en-US" b="1" dirty="0" smtClean="0">
                <a:solidFill>
                  <a:prstClr val="black"/>
                </a:solidFill>
                <a:latin typeface="Calibri"/>
                <a:sym typeface="Wingdings" pitchFamily="2" charset="2"/>
              </a:rPr>
              <a:t>set index</a:t>
            </a:r>
            <a:r>
              <a:rPr lang="en-US" dirty="0" smtClean="0">
                <a:solidFill>
                  <a:prstClr val="black"/>
                </a:solidFill>
                <a:latin typeface="Calibri"/>
                <a:sym typeface="Wingdings" pitchFamily="2" charset="2"/>
              </a:rPr>
              <a:t> the </a:t>
            </a:r>
            <a:r>
              <a:rPr lang="en-US" dirty="0" err="1" smtClean="0">
                <a:solidFill>
                  <a:prstClr val="black"/>
                </a:solidFill>
                <a:latin typeface="Calibri"/>
                <a:sym typeface="Wingdings" pitchFamily="2" charset="2"/>
              </a:rPr>
              <a:t>mem</a:t>
            </a:r>
            <a:r>
              <a:rPr lang="en-US" dirty="0" smtClean="0">
                <a:solidFill>
                  <a:prstClr val="black"/>
                </a:solidFill>
                <a:latin typeface="Calibri"/>
                <a:sym typeface="Wingdings" pitchFamily="2" charset="2"/>
              </a:rPr>
              <a:t> address is mapped to, by modulo 2 arithmetic</a:t>
            </a:r>
            <a:endParaRPr lang="en-US" dirty="0" smtClean="0">
              <a:solidFill>
                <a:prstClr val="black"/>
              </a:solidFill>
              <a:latin typeface="Calibri"/>
            </a:endParaRPr>
          </a:p>
          <a:p>
            <a:pPr algn="l" defTabSz="457200" eaLnBrk="1" fontAlgn="auto" hangingPunct="1">
              <a:spcBef>
                <a:spcPts val="0"/>
              </a:spcBef>
              <a:spcAft>
                <a:spcPts val="0"/>
              </a:spcAft>
            </a:pPr>
            <a:endParaRPr lang="en-US" dirty="0" smtClean="0">
              <a:solidFill>
                <a:prstClr val="black"/>
              </a:solidFill>
              <a:latin typeface="Calibri"/>
            </a:endParaRPr>
          </a:p>
          <a:p>
            <a:pPr algn="l" defTabSz="457200" eaLnBrk="1" fontAlgn="auto" hangingPunct="1">
              <a:spcBef>
                <a:spcPts val="0"/>
              </a:spcBef>
              <a:spcAft>
                <a:spcPts val="0"/>
              </a:spcAft>
            </a:pPr>
            <a:r>
              <a:rPr lang="en-US" dirty="0" smtClean="0">
                <a:solidFill>
                  <a:prstClr val="black"/>
                </a:solidFill>
                <a:latin typeface="Calibri"/>
              </a:rPr>
              <a:t>Offset: lower 2 bits </a:t>
            </a:r>
            <a:r>
              <a:rPr lang="en-US" dirty="0" smtClean="0">
                <a:solidFill>
                  <a:prstClr val="black"/>
                </a:solidFill>
                <a:latin typeface="Calibri"/>
                <a:sym typeface="Wingdings" pitchFamily="2" charset="2"/>
              </a:rPr>
              <a:t> 1 word (4 bytes) per block; </a:t>
            </a:r>
            <a:r>
              <a:rPr lang="en-US" dirty="0" smtClean="0">
                <a:solidFill>
                  <a:prstClr val="black"/>
                </a:solidFill>
                <a:latin typeface="Calibri"/>
              </a:rPr>
              <a:t>Offset defines </a:t>
            </a:r>
            <a:r>
              <a:rPr lang="en-US" dirty="0">
                <a:solidFill>
                  <a:prstClr val="black"/>
                </a:solidFill>
                <a:latin typeface="Calibri"/>
              </a:rPr>
              <a:t>the byte </a:t>
            </a:r>
            <a:r>
              <a:rPr lang="en-US" dirty="0" smtClean="0">
                <a:solidFill>
                  <a:prstClr val="black"/>
                </a:solidFill>
                <a:latin typeface="Calibri"/>
              </a:rPr>
              <a:t>within </a:t>
            </a:r>
            <a:r>
              <a:rPr lang="en-US" dirty="0">
                <a:solidFill>
                  <a:prstClr val="black"/>
                </a:solidFill>
                <a:latin typeface="Calibri"/>
              </a:rPr>
              <a:t>the </a:t>
            </a:r>
            <a:r>
              <a:rPr lang="en-US" dirty="0" smtClean="0">
                <a:solidFill>
                  <a:prstClr val="black"/>
                </a:solidFill>
                <a:latin typeface="Calibri"/>
              </a:rPr>
              <a:t>cache block</a:t>
            </a:r>
            <a:endParaRPr lang="en-US" dirty="0">
              <a:solidFill>
                <a:prstClr val="black"/>
              </a:solidFill>
              <a:latin typeface="Calibri"/>
            </a:endParaRPr>
          </a:p>
        </p:txBody>
      </p:sp>
      <p:sp>
        <p:nvSpPr>
          <p:cNvPr id="93"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53</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422"/>
                                        </p:tgtEl>
                                        <p:attrNameLst>
                                          <p:attrName>style.visibility</p:attrName>
                                        </p:attrNameLst>
                                      </p:cBhvr>
                                      <p:to>
                                        <p:strVal val="visible"/>
                                      </p:to>
                                    </p:set>
                                  </p:childTnLst>
                                </p:cTn>
                              </p:par>
                              <p:par>
                                <p:cTn id="7" presetID="1" presetClass="entr" presetSubtype="0" fill="hold" grpId="0" nodeType="withEffect">
                                  <p:stCondLst>
                                    <p:cond delay="200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grpId="0" nodeType="withEffect">
                                  <p:stCondLst>
                                    <p:cond delay="200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2" grpId="0" autoUpdateAnimBg="0"/>
      <p:bldP spid="82" grpId="0" animBg="1"/>
      <p:bldP spid="83" grpId="0" animBg="1"/>
      <p:bldP spid="84" grpId="0" animBg="1"/>
      <p:bldP spid="86" grpId="0" animBg="1"/>
      <p:bldP spid="87" grpId="0" animBg="1"/>
      <p:bldP spid="88" grpId="0" animBg="1"/>
      <p:bldP spid="89" grpId="0" animBg="1"/>
      <p:bldP spid="90" grpId="0" animBg="1"/>
      <p:bldP spid="91" grpId="0" animBg="1"/>
      <p:bldP spid="9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73038"/>
            <a:ext cx="8229600" cy="1143000"/>
          </a:xfrm>
        </p:spPr>
        <p:txBody>
          <a:bodyPr>
            <a:normAutofit fontScale="90000"/>
          </a:bodyPr>
          <a:lstStyle/>
          <a:p>
            <a:pPr eaLnBrk="1" hangingPunct="1">
              <a:lnSpc>
                <a:spcPct val="85000"/>
              </a:lnSpc>
            </a:pPr>
            <a:r>
              <a:rPr lang="en-US" dirty="0" smtClean="0"/>
              <a:t>Example: 4-Word 2-Way SA $</a:t>
            </a:r>
            <a:br>
              <a:rPr lang="en-US" dirty="0" smtClean="0"/>
            </a:br>
            <a:r>
              <a:rPr lang="en-US" dirty="0" smtClean="0"/>
              <a:t>Same Reference String</a:t>
            </a:r>
          </a:p>
        </p:txBody>
      </p:sp>
      <p:sp>
        <p:nvSpPr>
          <p:cNvPr id="49155" name="Rectangle 3"/>
          <p:cNvSpPr>
            <a:spLocks noChangeArrowheads="1"/>
          </p:cNvSpPr>
          <p:nvPr/>
        </p:nvSpPr>
        <p:spPr bwMode="auto">
          <a:xfrm>
            <a:off x="1295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56" name="Line 4"/>
          <p:cNvSpPr>
            <a:spLocks noChangeShapeType="1"/>
          </p:cNvSpPr>
          <p:nvPr/>
        </p:nvSpPr>
        <p:spPr bwMode="auto">
          <a:xfrm>
            <a:off x="1295400" y="36877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7" name="Line 5"/>
          <p:cNvSpPr>
            <a:spLocks noChangeShapeType="1"/>
          </p:cNvSpPr>
          <p:nvPr/>
        </p:nvSpPr>
        <p:spPr bwMode="auto">
          <a:xfrm>
            <a:off x="1295400" y="33829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8" name="Line 6"/>
          <p:cNvSpPr>
            <a:spLocks noChangeShapeType="1"/>
          </p:cNvSpPr>
          <p:nvPr/>
        </p:nvSpPr>
        <p:spPr bwMode="auto">
          <a:xfrm>
            <a:off x="1295400" y="39925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9" name="Rectangle 7"/>
          <p:cNvSpPr>
            <a:spLocks noChangeArrowheads="1"/>
          </p:cNvSpPr>
          <p:nvPr/>
        </p:nvSpPr>
        <p:spPr bwMode="auto">
          <a:xfrm>
            <a:off x="32766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0" name="Line 8"/>
          <p:cNvSpPr>
            <a:spLocks noChangeShapeType="1"/>
          </p:cNvSpPr>
          <p:nvPr/>
        </p:nvSpPr>
        <p:spPr bwMode="auto">
          <a:xfrm>
            <a:off x="3276600" y="36877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1" name="Line 9"/>
          <p:cNvSpPr>
            <a:spLocks noChangeShapeType="1"/>
          </p:cNvSpPr>
          <p:nvPr/>
        </p:nvSpPr>
        <p:spPr bwMode="auto">
          <a:xfrm>
            <a:off x="3276600" y="33829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2" name="Line 10"/>
          <p:cNvSpPr>
            <a:spLocks noChangeShapeType="1"/>
          </p:cNvSpPr>
          <p:nvPr/>
        </p:nvSpPr>
        <p:spPr bwMode="auto">
          <a:xfrm>
            <a:off x="3276600" y="39925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3" name="Rectangle 11"/>
          <p:cNvSpPr>
            <a:spLocks noChangeArrowheads="1"/>
          </p:cNvSpPr>
          <p:nvPr/>
        </p:nvSpPr>
        <p:spPr bwMode="auto">
          <a:xfrm>
            <a:off x="53340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4" name="Line 12"/>
          <p:cNvSpPr>
            <a:spLocks noChangeShapeType="1"/>
          </p:cNvSpPr>
          <p:nvPr/>
        </p:nvSpPr>
        <p:spPr bwMode="auto">
          <a:xfrm>
            <a:off x="5334000" y="36877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5" name="Line 13"/>
          <p:cNvSpPr>
            <a:spLocks noChangeShapeType="1"/>
          </p:cNvSpPr>
          <p:nvPr/>
        </p:nvSpPr>
        <p:spPr bwMode="auto">
          <a:xfrm>
            <a:off x="5334000" y="33829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6" name="Line 14"/>
          <p:cNvSpPr>
            <a:spLocks noChangeShapeType="1"/>
          </p:cNvSpPr>
          <p:nvPr/>
        </p:nvSpPr>
        <p:spPr bwMode="auto">
          <a:xfrm>
            <a:off x="5334000" y="39925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7" name="Rectangle 15"/>
          <p:cNvSpPr>
            <a:spLocks noChangeArrowheads="1"/>
          </p:cNvSpPr>
          <p:nvPr/>
        </p:nvSpPr>
        <p:spPr bwMode="auto">
          <a:xfrm>
            <a:off x="7391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8" name="Line 16"/>
          <p:cNvSpPr>
            <a:spLocks noChangeShapeType="1"/>
          </p:cNvSpPr>
          <p:nvPr/>
        </p:nvSpPr>
        <p:spPr bwMode="auto">
          <a:xfrm>
            <a:off x="7391400" y="36877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9" name="Line 17"/>
          <p:cNvSpPr>
            <a:spLocks noChangeShapeType="1"/>
          </p:cNvSpPr>
          <p:nvPr/>
        </p:nvSpPr>
        <p:spPr bwMode="auto">
          <a:xfrm>
            <a:off x="7391400" y="33829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0" name="Line 18"/>
          <p:cNvSpPr>
            <a:spLocks noChangeShapeType="1"/>
          </p:cNvSpPr>
          <p:nvPr/>
        </p:nvSpPr>
        <p:spPr bwMode="auto">
          <a:xfrm>
            <a:off x="7391400" y="39925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1" name="Text Box 35"/>
          <p:cNvSpPr txBox="1">
            <a:spLocks noChangeArrowheads="1"/>
          </p:cNvSpPr>
          <p:nvPr/>
        </p:nvSpPr>
        <p:spPr bwMode="auto">
          <a:xfrm>
            <a:off x="1355725" y="26574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9172" name="Text Box 36"/>
          <p:cNvSpPr txBox="1">
            <a:spLocks noChangeArrowheads="1"/>
          </p:cNvSpPr>
          <p:nvPr/>
        </p:nvSpPr>
        <p:spPr bwMode="auto">
          <a:xfrm>
            <a:off x="3260725" y="26574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9173" name="Text Box 37"/>
          <p:cNvSpPr txBox="1">
            <a:spLocks noChangeArrowheads="1"/>
          </p:cNvSpPr>
          <p:nvPr/>
        </p:nvSpPr>
        <p:spPr bwMode="auto">
          <a:xfrm>
            <a:off x="5241925" y="26574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9174" name="Text Box 38"/>
          <p:cNvSpPr txBox="1">
            <a:spLocks noChangeArrowheads="1"/>
          </p:cNvSpPr>
          <p:nvPr/>
        </p:nvSpPr>
        <p:spPr bwMode="auto">
          <a:xfrm>
            <a:off x="7375525" y="26574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9175" name="Rectangle 43"/>
          <p:cNvSpPr>
            <a:spLocks noChangeArrowheads="1"/>
          </p:cNvSpPr>
          <p:nvPr/>
        </p:nvSpPr>
        <p:spPr bwMode="auto">
          <a:xfrm>
            <a:off x="762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76" name="Line 44"/>
          <p:cNvSpPr>
            <a:spLocks noChangeShapeType="1"/>
          </p:cNvSpPr>
          <p:nvPr/>
        </p:nvSpPr>
        <p:spPr bwMode="auto">
          <a:xfrm>
            <a:off x="762000" y="36877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7" name="Line 45"/>
          <p:cNvSpPr>
            <a:spLocks noChangeShapeType="1"/>
          </p:cNvSpPr>
          <p:nvPr/>
        </p:nvSpPr>
        <p:spPr bwMode="auto">
          <a:xfrm>
            <a:off x="762000" y="33829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8" name="Line 46"/>
          <p:cNvSpPr>
            <a:spLocks noChangeShapeType="1"/>
          </p:cNvSpPr>
          <p:nvPr/>
        </p:nvSpPr>
        <p:spPr bwMode="auto">
          <a:xfrm>
            <a:off x="762000" y="39925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9" name="Rectangle 47"/>
          <p:cNvSpPr>
            <a:spLocks noChangeArrowheads="1"/>
          </p:cNvSpPr>
          <p:nvPr/>
        </p:nvSpPr>
        <p:spPr bwMode="auto">
          <a:xfrm>
            <a:off x="27432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0" name="Line 48"/>
          <p:cNvSpPr>
            <a:spLocks noChangeShapeType="1"/>
          </p:cNvSpPr>
          <p:nvPr/>
        </p:nvSpPr>
        <p:spPr bwMode="auto">
          <a:xfrm>
            <a:off x="2743200" y="36877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1" name="Line 49"/>
          <p:cNvSpPr>
            <a:spLocks noChangeShapeType="1"/>
          </p:cNvSpPr>
          <p:nvPr/>
        </p:nvSpPr>
        <p:spPr bwMode="auto">
          <a:xfrm>
            <a:off x="2743200" y="33829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2" name="Line 50"/>
          <p:cNvSpPr>
            <a:spLocks noChangeShapeType="1"/>
          </p:cNvSpPr>
          <p:nvPr/>
        </p:nvSpPr>
        <p:spPr bwMode="auto">
          <a:xfrm>
            <a:off x="2743200" y="39925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3" name="Rectangle 51"/>
          <p:cNvSpPr>
            <a:spLocks noChangeArrowheads="1"/>
          </p:cNvSpPr>
          <p:nvPr/>
        </p:nvSpPr>
        <p:spPr bwMode="auto">
          <a:xfrm>
            <a:off x="48006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4" name="Line 52"/>
          <p:cNvSpPr>
            <a:spLocks noChangeShapeType="1"/>
          </p:cNvSpPr>
          <p:nvPr/>
        </p:nvSpPr>
        <p:spPr bwMode="auto">
          <a:xfrm>
            <a:off x="4800600" y="36877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5" name="Line 53"/>
          <p:cNvSpPr>
            <a:spLocks noChangeShapeType="1"/>
          </p:cNvSpPr>
          <p:nvPr/>
        </p:nvSpPr>
        <p:spPr bwMode="auto">
          <a:xfrm>
            <a:off x="4800600" y="33829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6" name="Line 54"/>
          <p:cNvSpPr>
            <a:spLocks noChangeShapeType="1"/>
          </p:cNvSpPr>
          <p:nvPr/>
        </p:nvSpPr>
        <p:spPr bwMode="auto">
          <a:xfrm>
            <a:off x="4800600" y="39925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7" name="Rectangle 55"/>
          <p:cNvSpPr>
            <a:spLocks noChangeArrowheads="1"/>
          </p:cNvSpPr>
          <p:nvPr/>
        </p:nvSpPr>
        <p:spPr bwMode="auto">
          <a:xfrm>
            <a:off x="6858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8" name="Line 56"/>
          <p:cNvSpPr>
            <a:spLocks noChangeShapeType="1"/>
          </p:cNvSpPr>
          <p:nvPr/>
        </p:nvSpPr>
        <p:spPr bwMode="auto">
          <a:xfrm>
            <a:off x="6858000" y="36877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9" name="Line 57"/>
          <p:cNvSpPr>
            <a:spLocks noChangeShapeType="1"/>
          </p:cNvSpPr>
          <p:nvPr/>
        </p:nvSpPr>
        <p:spPr bwMode="auto">
          <a:xfrm>
            <a:off x="6858000" y="33829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90" name="Line 58"/>
          <p:cNvSpPr>
            <a:spLocks noChangeShapeType="1"/>
          </p:cNvSpPr>
          <p:nvPr/>
        </p:nvSpPr>
        <p:spPr bwMode="auto">
          <a:xfrm>
            <a:off x="6858000" y="39925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83532" name="Text Box 76"/>
          <p:cNvSpPr txBox="1">
            <a:spLocks noChangeArrowheads="1"/>
          </p:cNvSpPr>
          <p:nvPr/>
        </p:nvSpPr>
        <p:spPr bwMode="auto">
          <a:xfrm>
            <a:off x="1600200" y="2620963"/>
            <a:ext cx="6540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3" name="Text Box 77"/>
          <p:cNvSpPr txBox="1">
            <a:spLocks noChangeArrowheads="1"/>
          </p:cNvSpPr>
          <p:nvPr/>
        </p:nvSpPr>
        <p:spPr bwMode="auto">
          <a:xfrm>
            <a:off x="3505200" y="2620963"/>
            <a:ext cx="6540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4" name="Text Box 78"/>
          <p:cNvSpPr txBox="1">
            <a:spLocks noChangeArrowheads="1"/>
          </p:cNvSpPr>
          <p:nvPr/>
        </p:nvSpPr>
        <p:spPr bwMode="auto">
          <a:xfrm>
            <a:off x="5486400" y="2620963"/>
            <a:ext cx="4254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35" name="Text Box 79"/>
          <p:cNvSpPr txBox="1">
            <a:spLocks noChangeArrowheads="1"/>
          </p:cNvSpPr>
          <p:nvPr/>
        </p:nvSpPr>
        <p:spPr bwMode="auto">
          <a:xfrm>
            <a:off x="7620000" y="2620963"/>
            <a:ext cx="4254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40" name="Text Box 84"/>
          <p:cNvSpPr txBox="1">
            <a:spLocks noChangeArrowheads="1"/>
          </p:cNvSpPr>
          <p:nvPr/>
        </p:nvSpPr>
        <p:spPr bwMode="auto">
          <a:xfrm>
            <a:off x="762000" y="30321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41" name="Text Box 85"/>
          <p:cNvSpPr txBox="1">
            <a:spLocks noChangeArrowheads="1"/>
          </p:cNvSpPr>
          <p:nvPr/>
        </p:nvSpPr>
        <p:spPr bwMode="auto">
          <a:xfrm>
            <a:off x="2743200" y="30321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49198" name="Text Box 127"/>
          <p:cNvSpPr txBox="1">
            <a:spLocks noChangeArrowheads="1"/>
          </p:cNvSpPr>
          <p:nvPr/>
        </p:nvSpPr>
        <p:spPr bwMode="auto">
          <a:xfrm>
            <a:off x="457200" y="1935163"/>
            <a:ext cx="3429000" cy="646331"/>
          </a:xfrm>
          <a:prstGeom prst="rect">
            <a:avLst/>
          </a:prstGeom>
          <a:noFill/>
          <a:ln w="12700">
            <a:noFill/>
            <a:miter lim="800000"/>
            <a:headEnd/>
            <a:tailEnd/>
          </a:ln>
        </p:spPr>
        <p:txBody>
          <a:bodyPr>
            <a:prstTxWarp prst="textNoShape">
              <a:avLst/>
            </a:prstTxWarp>
            <a:spAutoFit/>
          </a:bodyPr>
          <a:lstStyle/>
          <a:p>
            <a:r>
              <a:rPr lang="en-US" dirty="0">
                <a:latin typeface="Calibri" charset="0"/>
              </a:rPr>
              <a:t>Start with an empty cache - all blocks initially marked as not valid</a:t>
            </a:r>
          </a:p>
        </p:txBody>
      </p:sp>
      <p:sp>
        <p:nvSpPr>
          <p:cNvPr id="49199" name="Line 128"/>
          <p:cNvSpPr>
            <a:spLocks noChangeShapeType="1"/>
          </p:cNvSpPr>
          <p:nvPr/>
        </p:nvSpPr>
        <p:spPr bwMode="auto">
          <a:xfrm>
            <a:off x="457200" y="36877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0" name="Line 129"/>
          <p:cNvSpPr>
            <a:spLocks noChangeShapeType="1"/>
          </p:cNvSpPr>
          <p:nvPr/>
        </p:nvSpPr>
        <p:spPr bwMode="auto">
          <a:xfrm>
            <a:off x="2438400" y="36877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1" name="Line 130"/>
          <p:cNvSpPr>
            <a:spLocks noChangeShapeType="1"/>
          </p:cNvSpPr>
          <p:nvPr/>
        </p:nvSpPr>
        <p:spPr bwMode="auto">
          <a:xfrm>
            <a:off x="4495800" y="36877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2" name="Line 131"/>
          <p:cNvSpPr>
            <a:spLocks noChangeShapeType="1"/>
          </p:cNvSpPr>
          <p:nvPr/>
        </p:nvSpPr>
        <p:spPr bwMode="auto">
          <a:xfrm>
            <a:off x="6553200" y="36877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683592" name="Text Box 136"/>
          <p:cNvSpPr txBox="1">
            <a:spLocks noChangeArrowheads="1"/>
          </p:cNvSpPr>
          <p:nvPr/>
        </p:nvSpPr>
        <p:spPr bwMode="auto">
          <a:xfrm>
            <a:off x="2743200" y="3357248"/>
            <a:ext cx="1606550" cy="36671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010    </a:t>
            </a:r>
            <a:r>
              <a:rPr lang="en-US" dirty="0" err="1">
                <a:latin typeface="Calibri" charset="0"/>
              </a:rPr>
              <a:t>Mem</a:t>
            </a:r>
            <a:r>
              <a:rPr lang="en-US" dirty="0">
                <a:latin typeface="Calibri" charset="0"/>
              </a:rPr>
              <a:t>(4)</a:t>
            </a:r>
          </a:p>
        </p:txBody>
      </p:sp>
      <p:sp>
        <p:nvSpPr>
          <p:cNvPr id="1683593" name="Text Box 137"/>
          <p:cNvSpPr txBox="1">
            <a:spLocks noChangeArrowheads="1"/>
          </p:cNvSpPr>
          <p:nvPr/>
        </p:nvSpPr>
        <p:spPr bwMode="auto">
          <a:xfrm>
            <a:off x="4785196" y="3366302"/>
            <a:ext cx="1606550" cy="36671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010    </a:t>
            </a:r>
            <a:r>
              <a:rPr lang="en-US" dirty="0" err="1">
                <a:latin typeface="Calibri" charset="0"/>
              </a:rPr>
              <a:t>Mem</a:t>
            </a:r>
            <a:r>
              <a:rPr lang="en-US" dirty="0">
                <a:latin typeface="Calibri" charset="0"/>
              </a:rPr>
              <a:t>(4)</a:t>
            </a:r>
          </a:p>
        </p:txBody>
      </p:sp>
      <p:sp>
        <p:nvSpPr>
          <p:cNvPr id="1683594" name="Text Box 138"/>
          <p:cNvSpPr txBox="1">
            <a:spLocks noChangeArrowheads="1"/>
          </p:cNvSpPr>
          <p:nvPr/>
        </p:nvSpPr>
        <p:spPr bwMode="auto">
          <a:xfrm>
            <a:off x="4794250" y="30321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5" name="Text Box 139"/>
          <p:cNvSpPr txBox="1">
            <a:spLocks noChangeArrowheads="1"/>
          </p:cNvSpPr>
          <p:nvPr/>
        </p:nvSpPr>
        <p:spPr bwMode="auto">
          <a:xfrm>
            <a:off x="6851650" y="30464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6" name="Text Box 140"/>
          <p:cNvSpPr txBox="1">
            <a:spLocks noChangeArrowheads="1"/>
          </p:cNvSpPr>
          <p:nvPr/>
        </p:nvSpPr>
        <p:spPr bwMode="auto">
          <a:xfrm>
            <a:off x="6848946" y="3375356"/>
            <a:ext cx="1606550" cy="36671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010    </a:t>
            </a:r>
            <a:r>
              <a:rPr lang="en-US" dirty="0" err="1">
                <a:latin typeface="Calibri" charset="0"/>
              </a:rPr>
              <a:t>Mem</a:t>
            </a:r>
            <a:r>
              <a:rPr lang="en-US" dirty="0">
                <a:latin typeface="Calibri" charset="0"/>
              </a:rPr>
              <a:t>(4)</a:t>
            </a:r>
          </a:p>
        </p:txBody>
      </p:sp>
      <p:sp>
        <p:nvSpPr>
          <p:cNvPr id="1683605" name="Rectangle 149"/>
          <p:cNvSpPr>
            <a:spLocks noChangeArrowheads="1"/>
          </p:cNvSpPr>
          <p:nvPr/>
        </p:nvSpPr>
        <p:spPr bwMode="auto">
          <a:xfrm>
            <a:off x="381000" y="5067300"/>
            <a:ext cx="8153400" cy="1158875"/>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dirty="0">
                <a:latin typeface="Calibri" charset="0"/>
              </a:rPr>
              <a:t>Solves the ping pong effect in a </a:t>
            </a:r>
            <a:r>
              <a:rPr lang="en-US" sz="2400" dirty="0" smtClean="0">
                <a:latin typeface="Calibri" charset="0"/>
              </a:rPr>
              <a:t>direct-mapped </a:t>
            </a:r>
            <a:r>
              <a:rPr lang="en-US" sz="2400" dirty="0">
                <a:latin typeface="Calibri" charset="0"/>
              </a:rPr>
              <a:t>cache due to conflict </a:t>
            </a:r>
            <a:r>
              <a:rPr lang="en-US" sz="2400" dirty="0" smtClean="0">
                <a:latin typeface="Calibri" charset="0"/>
              </a:rPr>
              <a:t>misses, </a:t>
            </a:r>
            <a:r>
              <a:rPr lang="en-US" sz="2400" dirty="0">
                <a:latin typeface="Calibri" charset="0"/>
              </a:rPr>
              <a:t>since now two memory locations </a:t>
            </a:r>
            <a:r>
              <a:rPr lang="en-US" sz="2400" dirty="0" smtClean="0">
                <a:latin typeface="Calibri" charset="0"/>
              </a:rPr>
              <a:t> (0 and 4) that </a:t>
            </a:r>
            <a:r>
              <a:rPr lang="en-US" sz="2400" dirty="0">
                <a:latin typeface="Calibri" charset="0"/>
              </a:rPr>
              <a:t>map into the same cache set can co-exist!</a:t>
            </a:r>
          </a:p>
        </p:txBody>
      </p:sp>
      <p:sp>
        <p:nvSpPr>
          <p:cNvPr id="1683606" name="Rectangle 150"/>
          <p:cNvSpPr>
            <a:spLocks noChangeArrowheads="1"/>
          </p:cNvSpPr>
          <p:nvPr/>
        </p:nvSpPr>
        <p:spPr bwMode="auto">
          <a:xfrm>
            <a:off x="533400" y="46783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a:latin typeface="Calibri" charset="0"/>
              </a:rPr>
              <a:t>8 requests, 2 misses</a:t>
            </a:r>
          </a:p>
        </p:txBody>
      </p:sp>
      <p:sp>
        <p:nvSpPr>
          <p:cNvPr id="65" name="Rectangle 75"/>
          <p:cNvSpPr txBox="1">
            <a:spLocks noChangeArrowheads="1"/>
          </p:cNvSpPr>
          <p:nvPr/>
        </p:nvSpPr>
        <p:spPr>
          <a:xfrm>
            <a:off x="533400" y="1536700"/>
            <a:ext cx="8153400" cy="812800"/>
          </a:xfrm>
          <a:prstGeom prst="rect">
            <a:avLst/>
          </a:prstGeom>
        </p:spPr>
        <p:txBody>
          <a:bodyPr vert="horz" lIns="91440" tIns="45720" rIns="91440" bIns="45720" rtlCol="0">
            <a:normAutofit fontScale="77500" lnSpcReduction="2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Consider the sequence of memory accesses</a:t>
            </a:r>
          </a:p>
          <a:p>
            <a:pPr marL="742950" marR="0" lvl="1" indent="-285750" algn="ctr" defTabSz="457200" rtl="0" eaLnBrk="1" fontAlgn="auto" latinLnBrk="0" hangingPunct="1">
              <a:lnSpc>
                <a:spcPct val="100000"/>
              </a:lnSpc>
              <a:spcBef>
                <a:spcPct val="20000"/>
              </a:spcBef>
              <a:spcAft>
                <a:spcPts val="0"/>
              </a:spcAft>
              <a:buClrTx/>
              <a:buSzTx/>
              <a:buFont typeface="Monotype Sorts"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Helvetica (Body)"/>
                <a:ea typeface="+mn-ea"/>
                <a:cs typeface="+mn-cs"/>
              </a:rPr>
              <a:t>              				0(0000)   4(0100)   0   4   0   4   0   4</a:t>
            </a:r>
            <a:endParaRPr kumimoji="0" lang="en-US" sz="2800" b="0" i="0" u="none" strike="noStrike" kern="1200" cap="none" spc="0" normalizeH="0" baseline="0" noProof="0" dirty="0">
              <a:ln>
                <a:noFill/>
              </a:ln>
              <a:solidFill>
                <a:schemeClr val="tx1"/>
              </a:solidFill>
              <a:effectLst/>
              <a:uLnTx/>
              <a:uFillTx/>
              <a:latin typeface="Helvetica (Body)"/>
              <a:ea typeface="+mn-ea"/>
              <a:cs typeface="+mn-cs"/>
            </a:endParaRPr>
          </a:p>
        </p:txBody>
      </p:sp>
      <p:sp>
        <p:nvSpPr>
          <p:cNvPr id="64"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54</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4" descr="f05-14-P374493"/>
          <p:cNvPicPr>
            <a:picLocks noChangeAspect="1" noChangeArrowheads="1"/>
          </p:cNvPicPr>
          <p:nvPr/>
        </p:nvPicPr>
        <p:blipFill>
          <a:blip r:embed="rId3" cstate="print"/>
          <a:srcRect/>
          <a:stretch>
            <a:fillRect/>
          </a:stretch>
        </p:blipFill>
        <p:spPr bwMode="auto">
          <a:xfrm>
            <a:off x="1874838" y="1465263"/>
            <a:ext cx="5307012" cy="4087812"/>
          </a:xfrm>
          <a:prstGeom prst="rect">
            <a:avLst/>
          </a:prstGeom>
          <a:noFill/>
          <a:ln w="9525">
            <a:noFill/>
            <a:miter lim="800000"/>
            <a:headEnd/>
            <a:tailEnd/>
          </a:ln>
        </p:spPr>
      </p:pic>
      <p:sp>
        <p:nvSpPr>
          <p:cNvPr id="51206" name="Title 6"/>
          <p:cNvSpPr>
            <a:spLocks noGrp="1"/>
          </p:cNvSpPr>
          <p:nvPr>
            <p:ph type="title"/>
          </p:nvPr>
        </p:nvSpPr>
        <p:spPr/>
        <p:txBody>
          <a:bodyPr>
            <a:normAutofit fontScale="90000"/>
          </a:bodyPr>
          <a:lstStyle/>
          <a:p>
            <a:pPr>
              <a:lnSpc>
                <a:spcPct val="85000"/>
              </a:lnSpc>
            </a:pPr>
            <a:r>
              <a:rPr lang="en-US" dirty="0" smtClean="0">
                <a:solidFill>
                  <a:schemeClr val="tx1"/>
                </a:solidFill>
              </a:rPr>
              <a:t>Example: Eight-Block Cache with Different Organizations</a:t>
            </a:r>
          </a:p>
        </p:txBody>
      </p:sp>
      <p:sp>
        <p:nvSpPr>
          <p:cNvPr id="8" name="TextBox 7"/>
          <p:cNvSpPr txBox="1"/>
          <p:nvPr/>
        </p:nvSpPr>
        <p:spPr>
          <a:xfrm>
            <a:off x="246063" y="5621338"/>
            <a:ext cx="8666162" cy="844550"/>
          </a:xfrm>
          <a:prstGeom prst="rect">
            <a:avLst/>
          </a:prstGeom>
          <a:noFill/>
        </p:spPr>
        <p:txBody>
          <a:bodyPr wrap="none">
            <a:spAutoFit/>
          </a:bodyPr>
          <a:lstStyle/>
          <a:p>
            <a:pPr>
              <a:lnSpc>
                <a:spcPct val="90000"/>
              </a:lnSpc>
              <a:defRPr/>
            </a:pPr>
            <a:r>
              <a:rPr lang="en-US" dirty="0">
                <a:latin typeface="+mn-lt"/>
              </a:rPr>
              <a:t>Total size of $ in blocks is equal to </a:t>
            </a:r>
            <a:r>
              <a:rPr lang="en-US" i="1" dirty="0">
                <a:latin typeface="+mn-lt"/>
              </a:rPr>
              <a:t>number of sets </a:t>
            </a:r>
            <a:r>
              <a:rPr lang="en-US" dirty="0" err="1">
                <a:latin typeface="+mn-lt"/>
              </a:rPr>
              <a:t>x</a:t>
            </a:r>
            <a:r>
              <a:rPr lang="en-US" dirty="0">
                <a:latin typeface="+mn-lt"/>
              </a:rPr>
              <a:t> </a:t>
            </a:r>
            <a:r>
              <a:rPr lang="en-US" i="1" dirty="0" err="1">
                <a:latin typeface="+mn-lt"/>
              </a:rPr>
              <a:t>associativity</a:t>
            </a:r>
            <a:r>
              <a:rPr lang="en-US" dirty="0">
                <a:latin typeface="+mn-lt"/>
              </a:rPr>
              <a:t>. For fixed $ size, increasing</a:t>
            </a:r>
            <a:br>
              <a:rPr lang="en-US" dirty="0">
                <a:latin typeface="+mn-lt"/>
              </a:rPr>
            </a:br>
            <a:r>
              <a:rPr lang="en-US" dirty="0" err="1">
                <a:latin typeface="+mn-lt"/>
              </a:rPr>
              <a:t>associativity</a:t>
            </a:r>
            <a:r>
              <a:rPr lang="en-US" dirty="0">
                <a:latin typeface="+mn-lt"/>
              </a:rPr>
              <a:t> decreases number of sets while increasing number of elements per set. With </a:t>
            </a:r>
            <a:br>
              <a:rPr lang="en-US" dirty="0">
                <a:latin typeface="+mn-lt"/>
              </a:rPr>
            </a:br>
            <a:r>
              <a:rPr lang="en-US" dirty="0">
                <a:latin typeface="+mn-lt"/>
              </a:rPr>
              <a:t>eight blocks, an 8-way set-associative $ is same as a fully associative $. </a:t>
            </a:r>
          </a:p>
        </p:txBody>
      </p:sp>
      <p:sp>
        <p:nvSpPr>
          <p:cNvPr id="5"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55</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035" name="Rectangle 91"/>
          <p:cNvSpPr>
            <a:spLocks noGrp="1" noChangeArrowheads="1"/>
          </p:cNvSpPr>
          <p:nvPr>
            <p:ph type="body" idx="1"/>
          </p:nvPr>
        </p:nvSpPr>
        <p:spPr>
          <a:xfrm>
            <a:off x="0" y="1384300"/>
            <a:ext cx="9385300" cy="965200"/>
          </a:xfrm>
          <a:noFill/>
          <a:ln/>
        </p:spPr>
        <p:txBody>
          <a:bodyPr lIns="90488" tIns="44450" rIns="90488" bIns="44450">
            <a:normAutofit fontScale="55000" lnSpcReduction="20000"/>
          </a:bodyPr>
          <a:lstStyle/>
          <a:p>
            <a:pPr marL="342900" indent="-342900">
              <a:lnSpc>
                <a:spcPct val="80000"/>
              </a:lnSpc>
            </a:pPr>
            <a:r>
              <a:rPr lang="en-US" dirty="0" smtClean="0"/>
              <a:t>32 bit address space. Tag: 20 bits; Index: 8 bits; Offset: 4 bits</a:t>
            </a:r>
          </a:p>
          <a:p>
            <a:pPr>
              <a:lnSpc>
                <a:spcPct val="80000"/>
              </a:lnSpc>
            </a:pPr>
            <a:r>
              <a:rPr lang="en-US" dirty="0" smtClean="0"/>
              <a:t>16 Bytes/block, cache size = 2</a:t>
            </a:r>
            <a:r>
              <a:rPr lang="en-US" baseline="30000" dirty="0" smtClean="0"/>
              <a:t>8</a:t>
            </a:r>
            <a:r>
              <a:rPr lang="en-US" dirty="0" smtClean="0"/>
              <a:t>=256 blocks * 16 Bytes/block = 4K Bytes (1K words) </a:t>
            </a:r>
          </a:p>
          <a:p>
            <a:pPr>
              <a:lnSpc>
                <a:spcPct val="80000"/>
              </a:lnSpc>
            </a:pPr>
            <a:r>
              <a:rPr lang="en-US" dirty="0" smtClean="0"/>
              <a:t>2^20=1 million memory addresses mapped to each cache index (blue line)</a:t>
            </a:r>
            <a:br>
              <a:rPr lang="en-US" dirty="0" smtClean="0"/>
            </a:br>
            <a:r>
              <a:rPr lang="en-US" dirty="0" smtClean="0"/>
              <a:t> </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8947" name="Rectangle 3"/>
          <p:cNvSpPr>
            <a:spLocks noGrp="1" noChangeArrowheads="1"/>
          </p:cNvSpPr>
          <p:nvPr>
            <p:ph type="title"/>
          </p:nvPr>
        </p:nvSpPr>
        <p:spPr>
          <a:xfrm>
            <a:off x="457200" y="33338"/>
            <a:ext cx="8229600" cy="1143000"/>
          </a:xfrm>
          <a:noFill/>
          <a:ln/>
        </p:spPr>
        <p:txBody>
          <a:bodyPr lIns="90488" tIns="44450" rIns="90488" bIns="44450" anchor="ctr">
            <a:normAutofit fontScale="90000"/>
          </a:bodyPr>
          <a:lstStyle/>
          <a:p>
            <a:r>
              <a:rPr lang="en-US" dirty="0" smtClean="0"/>
              <a:t>Recall: Direct Mapped Cache Layout Example 2</a:t>
            </a:r>
            <a:endParaRPr lang="en-US" dirty="0"/>
          </a:p>
        </p:txBody>
      </p:sp>
      <p:grpSp>
        <p:nvGrpSpPr>
          <p:cNvPr id="2" name="Group 4"/>
          <p:cNvGrpSpPr>
            <a:grpSpLocks/>
          </p:cNvGrpSpPr>
          <p:nvPr/>
        </p:nvGrpSpPr>
        <p:grpSpPr bwMode="auto">
          <a:xfrm>
            <a:off x="914400" y="2645830"/>
            <a:ext cx="3760788" cy="1828800"/>
            <a:chOff x="576" y="1248"/>
            <a:chExt cx="2369" cy="1152"/>
          </a:xfrm>
        </p:grpSpPr>
        <p:grpSp>
          <p:nvGrpSpPr>
            <p:cNvPr id="3" name="Group 5"/>
            <p:cNvGrpSpPr>
              <a:grpSpLocks/>
            </p:cNvGrpSpPr>
            <p:nvPr/>
          </p:nvGrpSpPr>
          <p:grpSpPr bwMode="auto">
            <a:xfrm>
              <a:off x="576" y="1248"/>
              <a:ext cx="2369" cy="1152"/>
              <a:chOff x="576" y="1248"/>
              <a:chExt cx="2369"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13"/>
          <p:cNvGrpSpPr>
            <a:grpSpLocks/>
          </p:cNvGrpSpPr>
          <p:nvPr/>
        </p:nvGrpSpPr>
        <p:grpSpPr bwMode="auto">
          <a:xfrm>
            <a:off x="914400" y="33316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7" name="Text Box 23"/>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dirty="0" smtClean="0">
                  <a:solidFill>
                    <a:prstClr val="black"/>
                  </a:solidFill>
                  <a:latin typeface="Calibri"/>
                </a:rPr>
                <a:t>Data (words)</a:t>
              </a:r>
              <a:endParaRPr lang="en-US" sz="1400" dirty="0">
                <a:solidFill>
                  <a:prstClr val="black"/>
                </a:solidFill>
                <a:latin typeface="Calibri"/>
              </a:endParaRP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defTabSz="457200" eaLnBrk="1" fontAlgn="auto" hangingPunct="1">
                <a:lnSpc>
                  <a:spcPct val="110000"/>
                </a:lnSpc>
                <a:spcBef>
                  <a:spcPts val="0"/>
                </a:spcBef>
                <a:spcAft>
                  <a:spcPts val="0"/>
                </a:spcAft>
              </a:pPr>
              <a:r>
                <a:rPr lang="en-US" sz="1200">
                  <a:solidFill>
                    <a:prstClr val="black"/>
                  </a:solidFill>
                  <a:latin typeface="Calibri"/>
                </a:rPr>
                <a:t>0</a:t>
              </a:r>
            </a:p>
            <a:p>
              <a:pPr algn="r" defTabSz="457200" eaLnBrk="1" fontAlgn="auto" hangingPunct="1">
                <a:lnSpc>
                  <a:spcPct val="110000"/>
                </a:lnSpc>
                <a:spcBef>
                  <a:spcPts val="0"/>
                </a:spcBef>
                <a:spcAft>
                  <a:spcPts val="0"/>
                </a:spcAft>
              </a:pPr>
              <a:r>
                <a:rPr lang="en-US" sz="1200">
                  <a:solidFill>
                    <a:prstClr val="black"/>
                  </a:solidFill>
                  <a:latin typeface="Calibri"/>
                </a:rPr>
                <a:t>1</a:t>
              </a:r>
            </a:p>
            <a:p>
              <a:pPr algn="r" defTabSz="457200" eaLnBrk="1" fontAlgn="auto" hangingPunct="1">
                <a:lnSpc>
                  <a:spcPct val="110000"/>
                </a:lnSpc>
                <a:spcBef>
                  <a:spcPts val="0"/>
                </a:spcBef>
                <a:spcAft>
                  <a:spcPts val="0"/>
                </a:spcAft>
              </a:pPr>
              <a:r>
                <a:rPr lang="en-US" sz="1200">
                  <a:solidFill>
                    <a:prstClr val="black"/>
                  </a:solidFill>
                  <a:latin typeface="Calibri"/>
                </a:rPr>
                <a:t>2</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253</a:t>
              </a:r>
            </a:p>
            <a:p>
              <a:pPr algn="r" defTabSz="457200" eaLnBrk="1" fontAlgn="auto" hangingPunct="1">
                <a:lnSpc>
                  <a:spcPct val="110000"/>
                </a:lnSpc>
                <a:spcBef>
                  <a:spcPts val="0"/>
                </a:spcBef>
                <a:spcAft>
                  <a:spcPts val="0"/>
                </a:spcAft>
              </a:pPr>
              <a:r>
                <a:rPr lang="en-US" sz="1200">
                  <a:solidFill>
                    <a:prstClr val="black"/>
                  </a:solidFill>
                  <a:latin typeface="Calibri"/>
                </a:rPr>
                <a:t>254</a:t>
              </a:r>
            </a:p>
            <a:p>
              <a:pPr algn="r" defTabSz="457200" eaLnBrk="1" fontAlgn="auto" hangingPunct="1">
                <a:lnSpc>
                  <a:spcPct val="110000"/>
                </a:lnSpc>
                <a:spcBef>
                  <a:spcPts val="0"/>
                </a:spcBef>
                <a:spcAft>
                  <a:spcPts val="0"/>
                </a:spcAft>
              </a:pPr>
              <a:r>
                <a:rPr lang="en-US" sz="1200">
                  <a:solidFill>
                    <a:prstClr val="black"/>
                  </a:solidFill>
                  <a:latin typeface="Calibri"/>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5" name="Group 35"/>
          <p:cNvGrpSpPr>
            <a:grpSpLocks/>
          </p:cNvGrpSpPr>
          <p:nvPr/>
        </p:nvGrpSpPr>
        <p:grpSpPr bwMode="auto">
          <a:xfrm>
            <a:off x="2590800" y="203623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000" dirty="0">
                  <a:solidFill>
                    <a:prstClr val="black"/>
                  </a:solidFill>
                  <a:latin typeface="Calibri"/>
                </a:rPr>
                <a:t>31 30   . . .      </a:t>
              </a:r>
              <a:r>
                <a:rPr lang="en-US" sz="1000" dirty="0" smtClean="0">
                  <a:solidFill>
                    <a:prstClr val="black"/>
                  </a:solidFill>
                  <a:latin typeface="Calibri"/>
                </a:rPr>
                <a:t>           </a:t>
              </a:r>
              <a:r>
                <a:rPr lang="en-US" sz="1000" dirty="0">
                  <a:solidFill>
                    <a:prstClr val="black"/>
                  </a:solidFill>
                  <a:latin typeface="Calibri"/>
                </a:rPr>
                <a:t>13 12</a:t>
              </a:r>
              <a:r>
                <a:rPr lang="en-US" sz="1000" dirty="0" smtClean="0">
                  <a:solidFill>
                    <a:prstClr val="black"/>
                  </a:solidFill>
                  <a:latin typeface="Calibri"/>
                </a:rPr>
                <a:t>  11    </a:t>
              </a:r>
              <a:r>
                <a:rPr lang="en-US" sz="1000" dirty="0">
                  <a:solidFill>
                    <a:prstClr val="black"/>
                  </a:solidFill>
                  <a:latin typeface="Calibri"/>
                </a:rPr>
                <a:t>. . .    4</a:t>
              </a:r>
              <a:r>
                <a:rPr lang="en-US" sz="1000" dirty="0" smtClean="0">
                  <a:solidFill>
                    <a:prstClr val="black"/>
                  </a:solidFill>
                  <a:latin typeface="Calibri"/>
                </a:rPr>
                <a:t>  3  2  1  </a:t>
              </a:r>
              <a:r>
                <a:rPr lang="en-US" sz="1000" dirty="0">
                  <a:solidFill>
                    <a:prstClr val="black"/>
                  </a:solidFill>
                  <a:latin typeface="Calibri"/>
                </a:rPr>
                <a:t>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a:solidFill>
                    <a:prstClr val="black"/>
                  </a:solidFill>
                  <a:latin typeface="Calibri"/>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43"/>
          <p:cNvGrpSpPr>
            <a:grpSpLocks/>
          </p:cNvGrpSpPr>
          <p:nvPr/>
        </p:nvGrpSpPr>
        <p:grpSpPr bwMode="auto">
          <a:xfrm>
            <a:off x="1981200" y="44746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47"/>
          <p:cNvGrpSpPr>
            <a:grpSpLocks/>
          </p:cNvGrpSpPr>
          <p:nvPr/>
        </p:nvGrpSpPr>
        <p:grpSpPr bwMode="auto">
          <a:xfrm>
            <a:off x="762000" y="26458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9" name="Group 58"/>
          <p:cNvGrpSpPr>
            <a:grpSpLocks/>
          </p:cNvGrpSpPr>
          <p:nvPr/>
        </p:nvGrpSpPr>
        <p:grpSpPr bwMode="auto">
          <a:xfrm>
            <a:off x="304800" y="21886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0" name="Group 66"/>
          <p:cNvGrpSpPr>
            <a:grpSpLocks/>
          </p:cNvGrpSpPr>
          <p:nvPr/>
        </p:nvGrpSpPr>
        <p:grpSpPr bwMode="auto">
          <a:xfrm>
            <a:off x="3124200" y="21886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dirty="0">
                  <a:solidFill>
                    <a:prstClr val="black"/>
                  </a:solidFill>
                  <a:latin typeface="Calibri"/>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00" name="TextBox 99"/>
          <p:cNvSpPr txBox="1"/>
          <p:nvPr/>
        </p:nvSpPr>
        <p:spPr>
          <a:xfrm>
            <a:off x="1367074" y="6242742"/>
            <a:ext cx="941560" cy="369332"/>
          </a:xfrm>
          <a:prstGeom prst="rect">
            <a:avLst/>
          </a:prstGeom>
          <a:noFill/>
        </p:spPr>
        <p:txBody>
          <a:bodyPr wrap="square" rtlCol="0">
            <a:spAutoFit/>
          </a:bodyPr>
          <a:lstStyle/>
          <a:p>
            <a:pPr algn="l" defTabSz="457200" eaLnBrk="1" fontAlgn="auto" hangingPunct="1">
              <a:spcBef>
                <a:spcPts val="0"/>
              </a:spcBef>
              <a:spcAft>
                <a:spcPts val="0"/>
              </a:spcAft>
            </a:pPr>
            <a:r>
              <a:rPr lang="en-US" dirty="0" smtClean="0">
                <a:solidFill>
                  <a:prstClr val="black"/>
                </a:solidFill>
                <a:latin typeface="Calibri"/>
              </a:rPr>
              <a:t>and</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42900"/>
            <a:ext cx="8229600" cy="1143000"/>
          </a:xfrm>
        </p:spPr>
        <p:txBody>
          <a:bodyPr>
            <a:normAutofit/>
          </a:bodyPr>
          <a:lstStyle/>
          <a:p>
            <a:pPr eaLnBrk="1" hangingPunct="1"/>
            <a:r>
              <a:rPr lang="en-US" sz="3200" dirty="0"/>
              <a:t>Four-Way </a:t>
            </a:r>
            <a:r>
              <a:rPr lang="en-US" sz="3200" dirty="0" smtClean="0"/>
              <a:t>Set-Associative </a:t>
            </a:r>
            <a:r>
              <a:rPr lang="en-US" sz="3200" dirty="0"/>
              <a:t>Cache</a:t>
            </a:r>
          </a:p>
        </p:txBody>
      </p:sp>
      <p:grpSp>
        <p:nvGrpSpPr>
          <p:cNvPr id="2" name="Group 249"/>
          <p:cNvGrpSpPr>
            <a:grpSpLocks/>
          </p:cNvGrpSpPr>
          <p:nvPr/>
        </p:nvGrpSpPr>
        <p:grpSpPr bwMode="auto">
          <a:xfrm>
            <a:off x="3289300" y="1270000"/>
            <a:ext cx="2835275" cy="498475"/>
            <a:chOff x="2072" y="896"/>
            <a:chExt cx="1786" cy="314"/>
          </a:xfrm>
        </p:grpSpPr>
        <p:sp>
          <p:nvSpPr>
            <p:cNvPr id="53429" name="Line 44"/>
            <p:cNvSpPr>
              <a:spLocks noChangeShapeType="1"/>
            </p:cNvSpPr>
            <p:nvPr/>
          </p:nvSpPr>
          <p:spPr bwMode="auto">
            <a:xfrm flipV="1">
              <a:off x="3026" y="1061"/>
              <a:ext cx="3" cy="149"/>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r>
                <a:rPr lang="en-US" sz="1000">
                  <a:latin typeface="Calibri" charset="0"/>
                </a:rPr>
                <a:t>31 30       . . .                13 12  11     . . .           2  1  0</a:t>
              </a:r>
            </a:p>
          </p:txBody>
        </p:sp>
      </p:grpSp>
      <p:sp>
        <p:nvSpPr>
          <p:cNvPr id="53253" name="Text Box 48"/>
          <p:cNvSpPr txBox="1">
            <a:spLocks noChangeArrowheads="1"/>
          </p:cNvSpPr>
          <p:nvPr/>
        </p:nvSpPr>
        <p:spPr bwMode="auto">
          <a:xfrm>
            <a:off x="6096000" y="1193800"/>
            <a:ext cx="1419225" cy="336550"/>
          </a:xfrm>
          <a:prstGeom prst="rect">
            <a:avLst/>
          </a:prstGeom>
          <a:noFill/>
          <a:ln w="12700">
            <a:noFill/>
            <a:miter lim="800000"/>
            <a:headEnd/>
            <a:tailEnd/>
          </a:ln>
        </p:spPr>
        <p:txBody>
          <a:bodyPr>
            <a:prstTxWarp prst="textNoShape">
              <a:avLst/>
            </a:prstTxWarp>
            <a:spAutoFit/>
          </a:bodyPr>
          <a:lstStyle/>
          <a:p>
            <a:r>
              <a:rPr lang="en-US" sz="1600">
                <a:latin typeface="Calibri" charset="0"/>
              </a:rPr>
              <a:t>Byte offset</a:t>
            </a:r>
          </a:p>
        </p:txBody>
      </p:sp>
      <p:sp>
        <p:nvSpPr>
          <p:cNvPr id="53254" name="Line 49"/>
          <p:cNvSpPr>
            <a:spLocks noChangeShapeType="1"/>
          </p:cNvSpPr>
          <p:nvPr/>
        </p:nvSpPr>
        <p:spPr bwMode="auto">
          <a:xfrm flipH="1">
            <a:off x="5819775" y="1346200"/>
            <a:ext cx="304800" cy="3048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nvGrpSpPr>
          <p:cNvPr id="3" name="Group 162"/>
          <p:cNvGrpSpPr>
            <a:grpSpLocks/>
          </p:cNvGrpSpPr>
          <p:nvPr/>
        </p:nvGrpSpPr>
        <p:grpSpPr bwMode="auto">
          <a:xfrm>
            <a:off x="6477000" y="2411413"/>
            <a:ext cx="2057400" cy="2135187"/>
            <a:chOff x="4128" y="1632"/>
            <a:chExt cx="1296" cy="1345"/>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5" name="Text Box 7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416" name="Text Box 7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417" name="Text Box 7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18" name="Text Box 8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5" name="Group 163"/>
          <p:cNvGrpSpPr>
            <a:grpSpLocks/>
          </p:cNvGrpSpPr>
          <p:nvPr/>
        </p:nvGrpSpPr>
        <p:grpSpPr bwMode="auto">
          <a:xfrm>
            <a:off x="4495800" y="2411413"/>
            <a:ext cx="2057400" cy="2135187"/>
            <a:chOff x="4128" y="1632"/>
            <a:chExt cx="1296" cy="1345"/>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7" name="Text Box 178"/>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98" name="Text Box 179"/>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99" name="Text Box 180"/>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00" name="Text Box 181"/>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7" name="Group 182"/>
          <p:cNvGrpSpPr>
            <a:grpSpLocks/>
          </p:cNvGrpSpPr>
          <p:nvPr/>
        </p:nvGrpSpPr>
        <p:grpSpPr bwMode="auto">
          <a:xfrm>
            <a:off x="2514600" y="2411413"/>
            <a:ext cx="2057400" cy="2135187"/>
            <a:chOff x="4128" y="1632"/>
            <a:chExt cx="1296" cy="1345"/>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9" name="Text Box 197"/>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80" name="Text Box 19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81" name="Text Box 19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82" name="Text Box 20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9" name="Group 258"/>
          <p:cNvGrpSpPr>
            <a:grpSpLocks/>
          </p:cNvGrpSpPr>
          <p:nvPr/>
        </p:nvGrpSpPr>
        <p:grpSpPr bwMode="auto">
          <a:xfrm>
            <a:off x="304800" y="2411413"/>
            <a:ext cx="2286000" cy="2135187"/>
            <a:chOff x="192" y="1632"/>
            <a:chExt cx="1440" cy="1345"/>
          </a:xfrm>
        </p:grpSpPr>
        <p:sp>
          <p:nvSpPr>
            <p:cNvPr id="53355" name="Text Box 77"/>
            <p:cNvSpPr txBox="1">
              <a:spLocks noChangeArrowheads="1"/>
            </p:cNvSpPr>
            <p:nvPr/>
          </p:nvSpPr>
          <p:spPr bwMode="auto">
            <a:xfrm>
              <a:off x="192" y="1632"/>
              <a:ext cx="45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  Index</a:t>
              </a:r>
            </a:p>
          </p:txBody>
        </p:sp>
        <p:grpSp>
          <p:nvGrpSpPr>
            <p:cNvPr id="10" name="Group 201"/>
            <p:cNvGrpSpPr>
              <a:grpSpLocks/>
            </p:cNvGrpSpPr>
            <p:nvPr/>
          </p:nvGrpSpPr>
          <p:grpSpPr bwMode="auto">
            <a:xfrm>
              <a:off x="336" y="1632"/>
              <a:ext cx="1296" cy="1345"/>
              <a:chOff x="4128" y="1632"/>
              <a:chExt cx="1296" cy="1345"/>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1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1" name="Text Box 21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62" name="Text Box 217"/>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63" name="Text Box 218"/>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64" name="Text Box 219"/>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grpSp>
        <p:nvGrpSpPr>
          <p:cNvPr id="12" name="Group 250"/>
          <p:cNvGrpSpPr>
            <a:grpSpLocks/>
          </p:cNvGrpSpPr>
          <p:nvPr/>
        </p:nvGrpSpPr>
        <p:grpSpPr bwMode="auto">
          <a:xfrm>
            <a:off x="533400" y="1752600"/>
            <a:ext cx="5006975" cy="1752600"/>
            <a:chOff x="384" y="1200"/>
            <a:chExt cx="3154" cy="1104"/>
          </a:xfrm>
        </p:grpSpPr>
        <p:sp>
          <p:nvSpPr>
            <p:cNvPr id="53348" name="Line 20"/>
            <p:cNvSpPr>
              <a:spLocks noChangeShapeType="1"/>
            </p:cNvSpPr>
            <p:nvPr/>
          </p:nvSpPr>
          <p:spPr bwMode="auto">
            <a:xfrm>
              <a:off x="3282" y="1291"/>
              <a:ext cx="148"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49" name="Text Box 22"/>
            <p:cNvSpPr txBox="1">
              <a:spLocks noChangeArrowheads="1"/>
            </p:cNvSpPr>
            <p:nvPr/>
          </p:nvSpPr>
          <p:spPr bwMode="auto">
            <a:xfrm>
              <a:off x="3360" y="1248"/>
              <a:ext cx="17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8</a:t>
              </a:r>
            </a:p>
          </p:txBody>
        </p:sp>
        <p:sp>
          <p:nvSpPr>
            <p:cNvPr id="53350" name="Text Box 23"/>
            <p:cNvSpPr txBox="1">
              <a:spLocks noChangeArrowheads="1"/>
            </p:cNvSpPr>
            <p:nvPr/>
          </p:nvSpPr>
          <p:spPr bwMode="auto">
            <a:xfrm>
              <a:off x="2754" y="1370"/>
              <a:ext cx="429"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3351" name="Line 244"/>
            <p:cNvSpPr>
              <a:spLocks noChangeShapeType="1"/>
            </p:cNvSpPr>
            <p:nvPr/>
          </p:nvSpPr>
          <p:spPr bwMode="auto">
            <a:xfrm>
              <a:off x="3360" y="1200"/>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2" name="Line 245"/>
            <p:cNvSpPr>
              <a:spLocks noChangeShapeType="1"/>
            </p:cNvSpPr>
            <p:nvPr/>
          </p:nvSpPr>
          <p:spPr bwMode="auto">
            <a:xfrm>
              <a:off x="384" y="1584"/>
              <a:ext cx="297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nvGrpSpPr>
          <p:cNvPr id="13" name="Group 284"/>
          <p:cNvGrpSpPr>
            <a:grpSpLocks/>
          </p:cNvGrpSpPr>
          <p:nvPr/>
        </p:nvGrpSpPr>
        <p:grpSpPr bwMode="auto">
          <a:xfrm>
            <a:off x="381000" y="1752600"/>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11" name="Text Box 18"/>
            <p:cNvSpPr txBox="1">
              <a:spLocks noChangeArrowheads="1"/>
            </p:cNvSpPr>
            <p:nvPr/>
          </p:nvSpPr>
          <p:spPr bwMode="auto">
            <a:xfrm>
              <a:off x="1296" y="1056"/>
              <a:ext cx="336"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grpSp>
          <p:nvGrpSpPr>
            <p:cNvPr id="14" name="Group 259"/>
            <p:cNvGrpSpPr>
              <a:grpSpLocks/>
            </p:cNvGrpSpPr>
            <p:nvPr/>
          </p:nvGrpSpPr>
          <p:grpSpPr bwMode="auto">
            <a:xfrm>
              <a:off x="240" y="1056"/>
              <a:ext cx="4532" cy="2304"/>
              <a:chOff x="240" y="1200"/>
              <a:chExt cx="4532" cy="2304"/>
            </a:xfrm>
          </p:grpSpPr>
          <p:grpSp>
            <p:nvGrpSpPr>
              <p:cNvPr id="1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grpSp>
        <p:nvGrpSpPr>
          <p:cNvPr id="19" name="Group 300"/>
          <p:cNvGrpSpPr>
            <a:grpSpLocks/>
          </p:cNvGrpSpPr>
          <p:nvPr/>
        </p:nvGrpSpPr>
        <p:grpSpPr bwMode="auto">
          <a:xfrm>
            <a:off x="1143000" y="3479800"/>
            <a:ext cx="7467600" cy="3392488"/>
            <a:chOff x="720" y="2017"/>
            <a:chExt cx="4704" cy="2184"/>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endParaRPr lang="en-US"/>
            </a:p>
          </p:txBody>
        </p:sp>
        <p:grpSp>
          <p:nvGrpSpPr>
            <p:cNvPr id="20" name="Group 299"/>
            <p:cNvGrpSpPr>
              <a:grpSpLocks/>
            </p:cNvGrpSpPr>
            <p:nvPr/>
          </p:nvGrpSpPr>
          <p:grpSpPr bwMode="auto">
            <a:xfrm>
              <a:off x="720" y="3229"/>
              <a:ext cx="4704" cy="972"/>
              <a:chOff x="720" y="3229"/>
              <a:chExt cx="4704" cy="972"/>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276" name="Text Box 57"/>
              <p:cNvSpPr txBox="1">
                <a:spLocks noChangeArrowheads="1"/>
              </p:cNvSpPr>
              <p:nvPr/>
            </p:nvSpPr>
            <p:spPr bwMode="auto">
              <a:xfrm>
                <a:off x="3456" y="3984"/>
                <a:ext cx="386"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Data</a:t>
                </a:r>
              </a:p>
            </p:txBody>
          </p:sp>
          <p:sp>
            <p:nvSpPr>
              <p:cNvPr id="53277" name="Text Box 58"/>
              <p:cNvSpPr txBox="1">
                <a:spLocks noChangeArrowheads="1"/>
              </p:cNvSpPr>
              <p:nvPr/>
            </p:nvSpPr>
            <p:spPr bwMode="auto">
              <a:xfrm>
                <a:off x="5184" y="3229"/>
                <a:ext cx="240" cy="196"/>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80" name="Text Box 262"/>
              <p:cNvSpPr txBox="1">
                <a:spLocks noChangeArrowheads="1"/>
              </p:cNvSpPr>
              <p:nvPr/>
            </p:nvSpPr>
            <p:spPr bwMode="auto">
              <a:xfrm>
                <a:off x="3312" y="3709"/>
                <a:ext cx="69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endParaRPr lang="en-US"/>
              </a:p>
            </p:txBody>
          </p:sp>
        </p:grpSp>
      </p:grpSp>
      <p:sp>
        <p:nvSpPr>
          <p:cNvPr id="53262" name="TextBox 177"/>
          <p:cNvSpPr txBox="1">
            <a:spLocks noChangeArrowheads="1"/>
          </p:cNvSpPr>
          <p:nvPr/>
        </p:nvSpPr>
        <p:spPr bwMode="auto">
          <a:xfrm>
            <a:off x="12954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0</a:t>
            </a:r>
          </a:p>
        </p:txBody>
      </p:sp>
      <p:sp>
        <p:nvSpPr>
          <p:cNvPr id="53263" name="TextBox 178"/>
          <p:cNvSpPr txBox="1">
            <a:spLocks noChangeArrowheads="1"/>
          </p:cNvSpPr>
          <p:nvPr/>
        </p:nvSpPr>
        <p:spPr bwMode="auto">
          <a:xfrm>
            <a:off x="33528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1</a:t>
            </a:r>
          </a:p>
        </p:txBody>
      </p:sp>
      <p:sp>
        <p:nvSpPr>
          <p:cNvPr id="53264" name="TextBox 179"/>
          <p:cNvSpPr txBox="1">
            <a:spLocks noChangeArrowheads="1"/>
          </p:cNvSpPr>
          <p:nvPr/>
        </p:nvSpPr>
        <p:spPr bwMode="auto">
          <a:xfrm>
            <a:off x="53340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2</a:t>
            </a:r>
          </a:p>
        </p:txBody>
      </p:sp>
      <p:sp>
        <p:nvSpPr>
          <p:cNvPr id="53265" name="TextBox 180"/>
          <p:cNvSpPr txBox="1">
            <a:spLocks noChangeArrowheads="1"/>
          </p:cNvSpPr>
          <p:nvPr/>
        </p:nvSpPr>
        <p:spPr bwMode="auto">
          <a:xfrm>
            <a:off x="73152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3</a:t>
            </a:r>
          </a:p>
        </p:txBody>
      </p:sp>
      <p:sp>
        <p:nvSpPr>
          <p:cNvPr id="188" name="Rectangle 91"/>
          <p:cNvSpPr txBox="1">
            <a:spLocks noChangeArrowheads="1"/>
          </p:cNvSpPr>
          <p:nvPr/>
        </p:nvSpPr>
        <p:spPr>
          <a:xfrm>
            <a:off x="330200" y="482600"/>
            <a:ext cx="8813800" cy="1104900"/>
          </a:xfrm>
          <a:prstGeom prst="rect">
            <a:avLst/>
          </a:prstGeom>
          <a:noFill/>
          <a:ln/>
        </p:spPr>
        <p:txBody>
          <a:bodyPr vert="horz" lIns="90488" tIns="44450" rIns="90488" bIns="44450" rtlCol="0">
            <a:normAutofit fontScale="55000" lnSpcReduction="20000"/>
          </a:bodyPr>
          <a:lstStyle/>
          <a:p>
            <a:pPr marL="342900" marR="0" lvl="0" indent="-342900" algn="l" defTabSz="457200" rtl="0" eaLnBrk="1" fontAlgn="auto" latinLnBrk="0" hangingPunct="1">
              <a:lnSpc>
                <a:spcPct val="8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32 bit address space. Tag: 22 bits; Index: 8 bits; Offset: 2 bits</a:t>
            </a:r>
          </a:p>
          <a:p>
            <a:pPr marL="342900" indent="-342900" algn="l" defTabSz="457200" eaLnBrk="1" fontAlgn="auto" hangingPunct="1">
              <a:lnSpc>
                <a:spcPct val="80000"/>
              </a:lnSpc>
              <a:spcBef>
                <a:spcPct val="20000"/>
              </a:spcBef>
              <a:spcAft>
                <a:spcPts val="0"/>
              </a:spcAft>
              <a:buFont typeface="Arial"/>
              <a:buChar char="•"/>
            </a:pP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4 Bytes/block, cache size </a:t>
            </a:r>
            <a:r>
              <a:rPr lang="en-US" sz="3200" dirty="0" smtClean="0">
                <a:latin typeface="Helvetica (Body)"/>
              </a:rPr>
              <a:t>= 4 Ways * </a:t>
            </a:r>
            <a:r>
              <a:rPr lang="en-US" sz="3300" dirty="0" smtClean="0">
                <a:solidFill>
                  <a:prstClr val="black"/>
                </a:solidFill>
                <a:latin typeface="Helvetica (Body)"/>
              </a:rPr>
              <a:t>2</a:t>
            </a:r>
            <a:r>
              <a:rPr lang="en-US" sz="3300" baseline="30000" dirty="0" smtClean="0">
                <a:solidFill>
                  <a:prstClr val="black"/>
                </a:solidFill>
                <a:latin typeface="Helvetica (Body)"/>
              </a:rPr>
              <a:t>8</a:t>
            </a:r>
            <a:r>
              <a:rPr lang="en-US" sz="3300" dirty="0" smtClean="0">
                <a:solidFill>
                  <a:prstClr val="black"/>
                </a:solidFill>
                <a:latin typeface="Helvetica (Body)"/>
              </a:rPr>
              <a:t>=256</a:t>
            </a:r>
            <a:r>
              <a:rPr lang="en-US" sz="3200" dirty="0" smtClean="0">
                <a:latin typeface="Helvetica (Body)"/>
              </a:rPr>
              <a:t> </a:t>
            </a: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blocks/way * 4 Bytes/block = 4K Bytes (1K words) </a:t>
            </a:r>
          </a:p>
          <a:p>
            <a:pPr marL="342900" indent="-342900" algn="l" defTabSz="457200" eaLnBrk="1" fontAlgn="auto" hangingPunct="1">
              <a:lnSpc>
                <a:spcPct val="80000"/>
              </a:lnSpc>
              <a:spcBef>
                <a:spcPct val="20000"/>
              </a:spcBef>
              <a:spcAft>
                <a:spcPts val="0"/>
              </a:spcAft>
              <a:buFont typeface="Arial"/>
              <a:buChar char="•"/>
            </a:pPr>
            <a:r>
              <a:rPr lang="en-US" sz="3200" dirty="0" smtClean="0">
                <a:latin typeface="Helvetica (Body)"/>
              </a:rPr>
              <a:t>2^22=4 million memory addresses mapped to each cache set index (blue line)</a:t>
            </a: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
            </a:r>
            <a:b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b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 </a:t>
            </a:r>
            <a:endParaRPr kumimoji="0" lang="en-US" sz="3200" b="0" i="1" u="none" strike="noStrike" kern="1200" cap="none" spc="0" normalizeH="0" baseline="0" noProof="0" dirty="0">
              <a:ln>
                <a:noFill/>
              </a:ln>
              <a:solidFill>
                <a:schemeClr val="accent1"/>
              </a:solidFill>
              <a:effectLst/>
              <a:uLnTx/>
              <a:uFillTx/>
              <a:latin typeface="Helvetica (Body)"/>
              <a:ea typeface="+mn-ea"/>
              <a:cs typeface="+mn-cs"/>
            </a:endParaRPr>
          </a:p>
        </p:txBody>
      </p:sp>
      <p:sp>
        <p:nvSpPr>
          <p:cNvPr id="189"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57</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a:t>
            </a:r>
            <a:endParaRPr lang="en-US" dirty="0"/>
          </a:p>
        </p:txBody>
      </p:sp>
      <p:sp>
        <p:nvSpPr>
          <p:cNvPr id="3" name="Content Placeholder 2"/>
          <p:cNvSpPr>
            <a:spLocks noGrp="1"/>
          </p:cNvSpPr>
          <p:nvPr>
            <p:ph idx="1"/>
          </p:nvPr>
        </p:nvSpPr>
        <p:spPr>
          <a:xfrm>
            <a:off x="457200" y="1600200"/>
            <a:ext cx="8369300" cy="4749800"/>
          </a:xfrm>
        </p:spPr>
        <p:txBody>
          <a:bodyPr>
            <a:normAutofit fontScale="92500" lnSpcReduction="10000"/>
          </a:bodyPr>
          <a:lstStyle/>
          <a:p>
            <a:pPr>
              <a:spcBef>
                <a:spcPct val="0"/>
              </a:spcBef>
            </a:pPr>
            <a:r>
              <a:rPr lang="en-US" dirty="0" smtClean="0"/>
              <a:t>This is called a 4-way set associative cache because there are 4 cache entries for each cache index.  Essentially, you have four direct mapped cache working in parallel.</a:t>
            </a:r>
          </a:p>
          <a:p>
            <a:pPr lvl="1">
              <a:spcBef>
                <a:spcPct val="0"/>
              </a:spcBef>
            </a:pPr>
            <a:r>
              <a:rPr lang="en-US" dirty="0" smtClean="0"/>
              <a:t>The cache index selects a set from the cache. </a:t>
            </a:r>
          </a:p>
          <a:p>
            <a:pPr lvl="1">
              <a:spcBef>
                <a:spcPct val="0"/>
              </a:spcBef>
            </a:pPr>
            <a:r>
              <a:rPr lang="en-US" dirty="0" smtClean="0"/>
              <a:t>The four tags in the set are compared in parallel with the upper bits (Tag) of the memory address.</a:t>
            </a:r>
          </a:p>
          <a:p>
            <a:pPr lvl="1">
              <a:spcBef>
                <a:spcPct val="0"/>
              </a:spcBef>
            </a:pPr>
            <a:r>
              <a:rPr lang="en-US" dirty="0" smtClean="0"/>
              <a:t>If no tags match the memory address tag, we have a cache miss.</a:t>
            </a:r>
          </a:p>
          <a:p>
            <a:pPr lvl="1">
              <a:spcBef>
                <a:spcPct val="0"/>
              </a:spcBef>
            </a:pPr>
            <a:r>
              <a:rPr lang="en-US" dirty="0" smtClean="0"/>
              <a:t>Otherwise, we have a cache hit and we will select the data from the way where the tag matches occur.</a:t>
            </a:r>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58</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Content Placeholder 2"/>
          <p:cNvSpPr>
            <a:spLocks noGrp="1"/>
          </p:cNvSpPr>
          <p:nvPr>
            <p:ph idx="1"/>
          </p:nvPr>
        </p:nvSpPr>
        <p:spPr/>
        <p:txBody>
          <a:bodyPr>
            <a:normAutofit/>
          </a:bodyPr>
          <a:lstStyle/>
          <a:p>
            <a:r>
              <a:rPr lang="en-US" i="1" dirty="0" smtClean="0">
                <a:solidFill>
                  <a:srgbClr val="0000FF"/>
                </a:solidFill>
              </a:rPr>
              <a:t>Principle of Locality</a:t>
            </a:r>
            <a:r>
              <a:rPr lang="en-US" dirty="0" smtClean="0"/>
              <a:t>: Programs access small portion of address space at any instant of time</a:t>
            </a: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smtClean="0"/>
              <a:t>32 bit address space, 32KB 4-way set associative cache with 8 word blocks. What is the TIO breakdown?</a:t>
            </a:r>
          </a:p>
          <a:p>
            <a:endParaRPr lang="en-US" dirty="0"/>
          </a:p>
        </p:txBody>
      </p:sp>
      <p:graphicFrame>
        <p:nvGraphicFramePr>
          <p:cNvPr id="7" name="Table 6"/>
          <p:cNvGraphicFramePr>
            <a:graphicFrameLocks noGrp="1"/>
          </p:cNvGraphicFramePr>
          <p:nvPr/>
        </p:nvGraphicFramePr>
        <p:xfrm>
          <a:off x="1542106" y="3778062"/>
          <a:ext cx="6096000" cy="2377440"/>
        </p:xfrm>
        <a:graphic>
          <a:graphicData uri="http://schemas.openxmlformats.org/drawingml/2006/table">
            <a:tbl>
              <a:tblPr firstRow="1" bandRow="1">
                <a:tableStyleId>{5940675A-B579-460E-94D1-54222C63F5DA}</a:tableStyleId>
              </a:tblPr>
              <a:tblGrid>
                <a:gridCol w="965703"/>
                <a:gridCol w="5130297"/>
              </a:tblGrid>
              <a:tr h="370840">
                <a:tc>
                  <a:txBody>
                    <a:bodyPr/>
                    <a:lstStyle/>
                    <a:p>
                      <a:r>
                        <a:rPr lang="en-US" sz="2000" b="1" dirty="0" smtClean="0"/>
                        <a:t>1</a:t>
                      </a:r>
                      <a:endParaRPr lang="en-US" sz="2000" b="1" dirty="0"/>
                    </a:p>
                  </a:txBody>
                  <a:tcPr/>
                </a:tc>
                <a:tc>
                  <a:txBody>
                    <a:bodyPr/>
                    <a:lstStyle/>
                    <a:p>
                      <a:r>
                        <a:rPr lang="en-US" sz="2000" b="1" dirty="0" smtClean="0"/>
                        <a:t>T - 21</a:t>
                      </a:r>
                      <a:r>
                        <a:rPr lang="en-US" sz="2000" b="1" baseline="0" dirty="0" smtClean="0"/>
                        <a:t>         I </a:t>
                      </a:r>
                      <a:r>
                        <a:rPr lang="en-US" sz="2000" b="1" dirty="0" smtClean="0"/>
                        <a:t>- </a:t>
                      </a:r>
                      <a:r>
                        <a:rPr lang="en-US" sz="2000" b="1" baseline="0" dirty="0" smtClean="0"/>
                        <a:t>8          O - 3</a:t>
                      </a:r>
                      <a:endParaRPr lang="en-US" sz="2000" b="1" dirty="0"/>
                    </a:p>
                  </a:txBody>
                  <a:tcPr/>
                </a:tc>
              </a:tr>
              <a:tr h="370840">
                <a:tc>
                  <a:txBody>
                    <a:bodyPr/>
                    <a:lstStyle/>
                    <a:p>
                      <a:r>
                        <a:rPr lang="en-US" sz="2000" b="1" dirty="0" smtClean="0"/>
                        <a:t>2</a:t>
                      </a:r>
                      <a:endParaRPr lang="en-US" sz="2000" b="1" dirty="0"/>
                    </a:p>
                  </a:txBody>
                  <a:tcPr/>
                </a:tc>
                <a:tc>
                  <a:txBody>
                    <a:bodyPr/>
                    <a:lstStyle/>
                    <a:p>
                      <a:r>
                        <a:rPr lang="en-US" sz="2000" b="1" dirty="0" smtClean="0"/>
                        <a:t>T - 19         I - 10</a:t>
                      </a:r>
                      <a:r>
                        <a:rPr lang="en-US" sz="2000" b="1" baseline="0" dirty="0" smtClean="0"/>
                        <a:t>        </a:t>
                      </a:r>
                      <a:r>
                        <a:rPr lang="en-US" sz="2000" b="1" dirty="0" smtClean="0"/>
                        <a:t>O - 3</a:t>
                      </a:r>
                      <a:endParaRPr lang="en-US" sz="2000" b="1" dirty="0"/>
                    </a:p>
                  </a:txBody>
                  <a:tcPr/>
                </a:tc>
              </a:tr>
              <a:tr h="370840">
                <a:tc>
                  <a:txBody>
                    <a:bodyPr/>
                    <a:lstStyle/>
                    <a:p>
                      <a:r>
                        <a:rPr lang="en-US" sz="2000" b="1" dirty="0" smtClean="0"/>
                        <a:t>3</a:t>
                      </a:r>
                      <a:endParaRPr lang="en-US" sz="2000" b="1" dirty="0"/>
                    </a:p>
                  </a:txBody>
                  <a:tcPr/>
                </a:tc>
                <a:tc>
                  <a:txBody>
                    <a:bodyPr/>
                    <a:lstStyle/>
                    <a:p>
                      <a:r>
                        <a:rPr lang="en-US" sz="2000" b="1" dirty="0" smtClean="0"/>
                        <a:t>T - 17         I - 12</a:t>
                      </a:r>
                      <a:r>
                        <a:rPr lang="en-US" sz="2000" b="1" baseline="0" dirty="0" smtClean="0"/>
                        <a:t>        </a:t>
                      </a:r>
                      <a:r>
                        <a:rPr lang="en-US" sz="2000" b="1" dirty="0" smtClean="0"/>
                        <a:t>O - 3</a:t>
                      </a:r>
                      <a:endParaRPr lang="en-US" sz="2000" b="1" dirty="0"/>
                    </a:p>
                  </a:txBody>
                  <a:tcPr/>
                </a:tc>
              </a:tr>
              <a:tr h="370840">
                <a:tc>
                  <a:txBody>
                    <a:bodyPr/>
                    <a:lstStyle/>
                    <a:p>
                      <a:r>
                        <a:rPr lang="en-US" sz="2000" b="1" dirty="0" smtClean="0"/>
                        <a:t>4</a:t>
                      </a:r>
                      <a:endParaRPr lang="en-US" sz="2000" b="1" dirty="0"/>
                    </a:p>
                  </a:txBody>
                  <a:tcPr/>
                </a:tc>
                <a:tc>
                  <a:txBody>
                    <a:bodyPr/>
                    <a:lstStyle/>
                    <a:p>
                      <a:r>
                        <a:rPr lang="en-US" sz="2000" b="1" dirty="0" smtClean="0"/>
                        <a:t>T</a:t>
                      </a:r>
                      <a:r>
                        <a:rPr lang="en-US" sz="2000" b="1" baseline="0" dirty="0" smtClean="0"/>
                        <a:t> - 19         I - 8          O - 5</a:t>
                      </a:r>
                      <a:endParaRPr lang="en-US" sz="2000" b="1" dirty="0"/>
                    </a:p>
                  </a:txBody>
                  <a:tcPr/>
                </a:tc>
              </a:tr>
              <a:tr h="370840">
                <a:tc>
                  <a:txBody>
                    <a:bodyPr/>
                    <a:lstStyle/>
                    <a:p>
                      <a:r>
                        <a:rPr lang="en-US" sz="2000" b="1" dirty="0" smtClean="0"/>
                        <a:t>5</a:t>
                      </a:r>
                      <a:endParaRPr lang="en-US" sz="2000" b="1" dirty="0"/>
                    </a:p>
                  </a:txBody>
                  <a:tcPr/>
                </a:tc>
                <a:tc>
                  <a:txBody>
                    <a:bodyPr/>
                    <a:lstStyle/>
                    <a:p>
                      <a:r>
                        <a:rPr lang="en-US" sz="2000" b="1" dirty="0" smtClean="0"/>
                        <a:t>T</a:t>
                      </a:r>
                      <a:r>
                        <a:rPr lang="en-US" sz="2000" b="1" baseline="0" dirty="0" smtClean="0"/>
                        <a:t> - 17         I - 10        O - 5</a:t>
                      </a:r>
                      <a:endParaRPr lang="en-US" sz="2000" b="1" dirty="0"/>
                    </a:p>
                  </a:txBody>
                  <a:tcPr/>
                </a:tc>
              </a:tr>
              <a:tr h="370840">
                <a:tc>
                  <a:txBody>
                    <a:bodyPr/>
                    <a:lstStyle/>
                    <a:p>
                      <a:r>
                        <a:rPr lang="en-US" sz="2000" b="1" dirty="0" smtClean="0"/>
                        <a:t>6</a:t>
                      </a:r>
                      <a:endParaRPr lang="en-US" sz="20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t>T</a:t>
                      </a:r>
                      <a:r>
                        <a:rPr lang="en-US" sz="2000" b="1" baseline="0" dirty="0" smtClean="0"/>
                        <a:t> - 15         I - 12        O - 5</a:t>
                      </a:r>
                      <a:endParaRPr lang="en-US" sz="2000" b="1" dirty="0" smtClean="0"/>
                    </a:p>
                  </a:txBody>
                  <a:tcPr/>
                </a:tc>
              </a:tr>
            </a:tbl>
          </a:graphicData>
        </a:graphic>
      </p:graphicFrame>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59</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Quzz</a:t>
            </a:r>
            <a:r>
              <a:rPr lang="en-US" dirty="0" smtClean="0"/>
              <a:t> Answer</a:t>
            </a:r>
            <a:endParaRPr lang="en-US" dirty="0"/>
          </a:p>
        </p:txBody>
      </p:sp>
      <p:sp>
        <p:nvSpPr>
          <p:cNvPr id="3" name="Content Placeholder 2"/>
          <p:cNvSpPr>
            <a:spLocks noGrp="1"/>
          </p:cNvSpPr>
          <p:nvPr>
            <p:ph idx="1"/>
          </p:nvPr>
        </p:nvSpPr>
        <p:spPr>
          <a:xfrm>
            <a:off x="457200" y="1600201"/>
            <a:ext cx="8229600" cy="1282699"/>
          </a:xfrm>
        </p:spPr>
        <p:txBody>
          <a:bodyPr>
            <a:normAutofit fontScale="92500" lnSpcReduction="20000"/>
          </a:bodyPr>
          <a:lstStyle/>
          <a:p>
            <a:r>
              <a:rPr lang="en-US" dirty="0" smtClean="0"/>
              <a:t>32 bit address space, 32KB 4-way set associative cache with 8-word blocks. What is the TIO breakdown?</a:t>
            </a:r>
          </a:p>
          <a:p>
            <a:endParaRPr lang="en-US" dirty="0"/>
          </a:p>
        </p:txBody>
      </p:sp>
      <p:graphicFrame>
        <p:nvGraphicFramePr>
          <p:cNvPr id="7" name="Table 6"/>
          <p:cNvGraphicFramePr>
            <a:graphicFrameLocks noGrp="1"/>
          </p:cNvGraphicFramePr>
          <p:nvPr/>
        </p:nvGraphicFramePr>
        <p:xfrm>
          <a:off x="1523999" y="3941024"/>
          <a:ext cx="6096000" cy="2377440"/>
        </p:xfrm>
        <a:graphic>
          <a:graphicData uri="http://schemas.openxmlformats.org/drawingml/2006/table">
            <a:tbl>
              <a:tblPr firstRow="1" bandRow="1">
                <a:tableStyleId>{5940675A-B579-460E-94D1-54222C63F5DA}</a:tableStyleId>
              </a:tblPr>
              <a:tblGrid>
                <a:gridCol w="965703"/>
                <a:gridCol w="5130297"/>
              </a:tblGrid>
              <a:tr h="370840">
                <a:tc>
                  <a:txBody>
                    <a:bodyPr/>
                    <a:lstStyle/>
                    <a:p>
                      <a:r>
                        <a:rPr lang="en-US" sz="2000" b="1" dirty="0" smtClean="0"/>
                        <a:t>1</a:t>
                      </a:r>
                      <a:endParaRPr lang="en-US" sz="2000" b="1" dirty="0"/>
                    </a:p>
                  </a:txBody>
                  <a:tcPr/>
                </a:tc>
                <a:tc>
                  <a:txBody>
                    <a:bodyPr/>
                    <a:lstStyle/>
                    <a:p>
                      <a:r>
                        <a:rPr lang="en-US" sz="2000" b="1" dirty="0" smtClean="0"/>
                        <a:t>T - 21</a:t>
                      </a:r>
                      <a:r>
                        <a:rPr lang="en-US" sz="2000" b="1" baseline="0" dirty="0" smtClean="0"/>
                        <a:t>         I </a:t>
                      </a:r>
                      <a:r>
                        <a:rPr lang="en-US" sz="2000" b="1" dirty="0" smtClean="0"/>
                        <a:t>- </a:t>
                      </a:r>
                      <a:r>
                        <a:rPr lang="en-US" sz="2000" b="1" baseline="0" dirty="0" smtClean="0"/>
                        <a:t>8          O - 3</a:t>
                      </a:r>
                      <a:endParaRPr lang="en-US" sz="2000" b="1" dirty="0"/>
                    </a:p>
                  </a:txBody>
                  <a:tcPr/>
                </a:tc>
              </a:tr>
              <a:tr h="370840">
                <a:tc>
                  <a:txBody>
                    <a:bodyPr/>
                    <a:lstStyle/>
                    <a:p>
                      <a:r>
                        <a:rPr lang="en-US" sz="2000" b="1" dirty="0" smtClean="0"/>
                        <a:t>2</a:t>
                      </a:r>
                      <a:endParaRPr lang="en-US" sz="2000" b="1" dirty="0"/>
                    </a:p>
                  </a:txBody>
                  <a:tcPr/>
                </a:tc>
                <a:tc>
                  <a:txBody>
                    <a:bodyPr/>
                    <a:lstStyle/>
                    <a:p>
                      <a:r>
                        <a:rPr lang="en-US" sz="2000" b="1" dirty="0" smtClean="0"/>
                        <a:t>T - 19         I - 10</a:t>
                      </a:r>
                      <a:r>
                        <a:rPr lang="en-US" sz="2000" b="1" baseline="0" dirty="0" smtClean="0"/>
                        <a:t>        </a:t>
                      </a:r>
                      <a:r>
                        <a:rPr lang="en-US" sz="2000" b="1" dirty="0" smtClean="0"/>
                        <a:t>O - 3</a:t>
                      </a:r>
                      <a:endParaRPr lang="en-US" sz="2000" b="1" dirty="0"/>
                    </a:p>
                  </a:txBody>
                  <a:tcPr/>
                </a:tc>
              </a:tr>
              <a:tr h="370840">
                <a:tc>
                  <a:txBody>
                    <a:bodyPr/>
                    <a:lstStyle/>
                    <a:p>
                      <a:r>
                        <a:rPr lang="en-US" sz="2000" b="1" dirty="0" smtClean="0"/>
                        <a:t>3</a:t>
                      </a:r>
                      <a:endParaRPr lang="en-US" sz="2000" b="1" dirty="0"/>
                    </a:p>
                  </a:txBody>
                  <a:tcPr/>
                </a:tc>
                <a:tc>
                  <a:txBody>
                    <a:bodyPr/>
                    <a:lstStyle/>
                    <a:p>
                      <a:r>
                        <a:rPr lang="en-US" sz="2000" b="1" dirty="0" smtClean="0"/>
                        <a:t>T - 17         I - 12</a:t>
                      </a:r>
                      <a:r>
                        <a:rPr lang="en-US" sz="2000" b="1" baseline="0" dirty="0" smtClean="0"/>
                        <a:t>        </a:t>
                      </a:r>
                      <a:r>
                        <a:rPr lang="en-US" sz="2000" b="1" dirty="0" smtClean="0"/>
                        <a:t>O - 3</a:t>
                      </a:r>
                      <a:endParaRPr lang="en-US" sz="2000" b="1" dirty="0"/>
                    </a:p>
                  </a:txBody>
                  <a:tcPr/>
                </a:tc>
              </a:tr>
              <a:tr h="370840">
                <a:tc>
                  <a:txBody>
                    <a:bodyPr/>
                    <a:lstStyle/>
                    <a:p>
                      <a:r>
                        <a:rPr lang="en-US" sz="2000" b="1" dirty="0" smtClean="0"/>
                        <a:t>4</a:t>
                      </a:r>
                      <a:endParaRPr lang="en-US" sz="2000" b="1" dirty="0"/>
                    </a:p>
                  </a:txBody>
                  <a:tcPr/>
                </a:tc>
                <a:tc>
                  <a:txBody>
                    <a:bodyPr/>
                    <a:lstStyle/>
                    <a:p>
                      <a:r>
                        <a:rPr lang="en-US" sz="2000" b="1" dirty="0" smtClean="0"/>
                        <a:t>T</a:t>
                      </a:r>
                      <a:r>
                        <a:rPr lang="en-US" sz="2000" b="1" baseline="0" dirty="0" smtClean="0"/>
                        <a:t> - 19         I - 8          O - 5</a:t>
                      </a:r>
                      <a:endParaRPr lang="en-US" sz="2000" b="1" dirty="0"/>
                    </a:p>
                  </a:txBody>
                  <a:tcPr/>
                </a:tc>
              </a:tr>
              <a:tr h="370840">
                <a:tc>
                  <a:txBody>
                    <a:bodyPr/>
                    <a:lstStyle/>
                    <a:p>
                      <a:r>
                        <a:rPr lang="en-US" sz="2000" b="1" dirty="0" smtClean="0"/>
                        <a:t>5</a:t>
                      </a:r>
                      <a:endParaRPr lang="en-US" sz="2000" b="1" dirty="0"/>
                    </a:p>
                  </a:txBody>
                  <a:tcPr/>
                </a:tc>
                <a:tc>
                  <a:txBody>
                    <a:bodyPr/>
                    <a:lstStyle/>
                    <a:p>
                      <a:r>
                        <a:rPr lang="en-US" sz="2000" b="1" dirty="0" smtClean="0"/>
                        <a:t>T</a:t>
                      </a:r>
                      <a:r>
                        <a:rPr lang="en-US" sz="2000" b="1" baseline="0" dirty="0" smtClean="0"/>
                        <a:t> - 17         I - 10        O - 5</a:t>
                      </a:r>
                      <a:endParaRPr lang="en-US" sz="2000" b="1" dirty="0"/>
                    </a:p>
                  </a:txBody>
                  <a:tcPr/>
                </a:tc>
              </a:tr>
              <a:tr h="370840">
                <a:tc>
                  <a:txBody>
                    <a:bodyPr/>
                    <a:lstStyle/>
                    <a:p>
                      <a:r>
                        <a:rPr lang="en-US" sz="2000" b="1" dirty="0" smtClean="0"/>
                        <a:t>6</a:t>
                      </a:r>
                      <a:endParaRPr lang="en-US" sz="20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t>T</a:t>
                      </a:r>
                      <a:r>
                        <a:rPr lang="en-US" sz="2000" b="1" baseline="0" dirty="0" smtClean="0"/>
                        <a:t> - 15         I - 12        O - 5</a:t>
                      </a:r>
                      <a:endParaRPr lang="en-US" sz="2000" b="1" dirty="0" smtClean="0"/>
                    </a:p>
                  </a:txBody>
                  <a:tcPr/>
                </a:tc>
              </a:tr>
            </a:tbl>
          </a:graphicData>
        </a:graphic>
      </p:graphicFrame>
      <p:sp>
        <p:nvSpPr>
          <p:cNvPr id="8" name="Rectangle 7"/>
          <p:cNvSpPr/>
          <p:nvPr/>
        </p:nvSpPr>
        <p:spPr>
          <a:xfrm>
            <a:off x="1312752" y="5088047"/>
            <a:ext cx="4037846" cy="488887"/>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381877" y="2661719"/>
            <a:ext cx="4626321" cy="1200329"/>
          </a:xfrm>
          <a:prstGeom prst="rect">
            <a:avLst/>
          </a:prstGeom>
          <a:noFill/>
        </p:spPr>
        <p:txBody>
          <a:bodyPr wrap="square" rtlCol="0">
            <a:spAutoFit/>
          </a:bodyPr>
          <a:lstStyle/>
          <a:p>
            <a:r>
              <a:rPr lang="en-US" b="1" dirty="0" smtClean="0">
                <a:solidFill>
                  <a:schemeClr val="accent2"/>
                </a:solidFill>
              </a:rPr>
              <a:t>8 word blocks =&gt; 32 bytes / block =&gt; O = 5</a:t>
            </a:r>
          </a:p>
          <a:p>
            <a:r>
              <a:rPr lang="en-US" b="1" dirty="0" smtClean="0">
                <a:solidFill>
                  <a:schemeClr val="accent2"/>
                </a:solidFill>
              </a:rPr>
              <a:t>32 KB / (32 bytes / block) = 2^10 blocks total</a:t>
            </a:r>
          </a:p>
          <a:p>
            <a:r>
              <a:rPr lang="en-US" b="1" dirty="0" smtClean="0">
                <a:solidFill>
                  <a:schemeClr val="accent2"/>
                </a:solidFill>
              </a:rPr>
              <a:t>2^10 blocks / (4 blocks / set) = 2^8 sets total</a:t>
            </a:r>
          </a:p>
          <a:p>
            <a:r>
              <a:rPr lang="en-US" b="1" dirty="0" smtClean="0">
                <a:solidFill>
                  <a:schemeClr val="accent2"/>
                </a:solidFill>
              </a:rPr>
              <a:t>Index bits will index into sets =&gt; I = 8</a:t>
            </a:r>
            <a:endParaRPr lang="en-US" b="1" dirty="0">
              <a:solidFill>
                <a:schemeClr val="accent2"/>
              </a:solidFill>
            </a:endParaRPr>
          </a:p>
        </p:txBody>
      </p:sp>
      <p:sp>
        <p:nvSpPr>
          <p:cNvPr id="10"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60</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Answer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32 bit address space, 32KB direct-mapped cache with 8-word blocks.</a:t>
            </a:r>
          </a:p>
          <a:p>
            <a:pPr lvl="1"/>
            <a:r>
              <a:rPr lang="en-US" dirty="0" smtClean="0"/>
              <a:t>T - 17, I - 10, O – 5</a:t>
            </a:r>
          </a:p>
          <a:p>
            <a:r>
              <a:rPr lang="en-US" dirty="0" smtClean="0"/>
              <a:t>32 bit address space, 32KB fully-associative cache with 8-word blocks.</a:t>
            </a:r>
          </a:p>
          <a:p>
            <a:pPr lvl="1"/>
            <a:r>
              <a:rPr lang="en-US" dirty="0" smtClean="0"/>
              <a:t>T - 27, I - 0, O – 5</a:t>
            </a:r>
          </a:p>
          <a:p>
            <a:r>
              <a:rPr lang="en-US" dirty="0" smtClean="0"/>
              <a:t>For a direct-mapped cache, when do you have 0 Tag bits? </a:t>
            </a:r>
          </a:p>
          <a:p>
            <a:pPr lvl="1"/>
            <a:r>
              <a:rPr lang="en-US" dirty="0" smtClean="0"/>
              <a:t>When the cache size is equal to memory size, which is obviously unrealistic. Hence you always have tag bits!</a:t>
            </a:r>
          </a:p>
          <a:p>
            <a:pPr>
              <a:buNone/>
            </a:pPr>
            <a:endParaRPr lang="en-US" dirty="0" smtClean="0"/>
          </a:p>
          <a:p>
            <a:pPr lvl="1"/>
            <a:endParaRPr lang="en-US" dirty="0" smtClean="0"/>
          </a:p>
          <a:p>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61</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t>Range of </a:t>
            </a:r>
            <a:r>
              <a:rPr lang="en-US" dirty="0" smtClean="0"/>
              <a:t>Set-Associative </a:t>
            </a:r>
            <a:r>
              <a:rPr lang="en-US" dirty="0"/>
              <a:t>Caches</a:t>
            </a:r>
          </a:p>
        </p:txBody>
      </p:sp>
      <p:sp>
        <p:nvSpPr>
          <p:cNvPr id="1696771" name="Rectangle 3"/>
          <p:cNvSpPr>
            <a:spLocks noGrp="1" noChangeArrowheads="1"/>
          </p:cNvSpPr>
          <p:nvPr>
            <p:ph type="body" idx="1"/>
          </p:nvPr>
        </p:nvSpPr>
        <p:spPr>
          <a:xfrm>
            <a:off x="469900" y="1552575"/>
            <a:ext cx="8153400" cy="1876425"/>
          </a:xfrm>
        </p:spPr>
        <p:txBody>
          <a:bodyPr rtlCol="0">
            <a:normAutofit fontScale="77500" lnSpcReduction="20000"/>
          </a:bodyPr>
          <a:lstStyle/>
          <a:p>
            <a:pPr eaLnBrk="1" fontAlgn="auto" hangingPunct="1">
              <a:spcAft>
                <a:spcPts val="0"/>
              </a:spcAft>
              <a:buFont typeface="Arial"/>
              <a:buChar char="•"/>
              <a:defRPr/>
            </a:pPr>
            <a:r>
              <a:rPr lang="en-US" dirty="0">
                <a:ea typeface="+mn-ea"/>
                <a:cs typeface="+mn-cs"/>
              </a:rPr>
              <a:t>For a </a:t>
            </a:r>
            <a:r>
              <a:rPr lang="en-US" dirty="0" smtClean="0">
                <a:ea typeface="+mn-ea"/>
                <a:cs typeface="+mn-cs"/>
              </a:rPr>
              <a:t>fixed-size </a:t>
            </a:r>
            <a:r>
              <a:rPr lang="en-US" dirty="0">
                <a:ea typeface="+mn-ea"/>
                <a:cs typeface="+mn-cs"/>
              </a:rPr>
              <a:t>cache, each increase by a factor of two in </a:t>
            </a:r>
            <a:r>
              <a:rPr lang="en-US" dirty="0" err="1">
                <a:ea typeface="+mn-ea"/>
                <a:cs typeface="+mn-cs"/>
              </a:rPr>
              <a:t>associativity</a:t>
            </a:r>
            <a:r>
              <a:rPr lang="en-US" dirty="0">
                <a:ea typeface="+mn-ea"/>
                <a:cs typeface="+mn-cs"/>
              </a:rPr>
              <a:t> doubles the number of blocks per set (i.e., the number or ways) and halves the number of sets – decreases the size of the index by 1 bit and increases the size of the tag by 1 </a:t>
            </a:r>
            <a:r>
              <a:rPr lang="en-US" dirty="0" smtClean="0">
                <a:ea typeface="+mn-ea"/>
                <a:cs typeface="+mn-cs"/>
              </a:rPr>
              <a:t>bit</a:t>
            </a:r>
          </a:p>
        </p:txBody>
      </p:sp>
      <p:sp>
        <p:nvSpPr>
          <p:cNvPr id="57348" name="Rectangle 4"/>
          <p:cNvSpPr>
            <a:spLocks noChangeArrowheads="1"/>
          </p:cNvSpPr>
          <p:nvPr/>
        </p:nvSpPr>
        <p:spPr bwMode="auto">
          <a:xfrm>
            <a:off x="774700" y="4013200"/>
            <a:ext cx="6831013" cy="3048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7349" name="Line 5"/>
          <p:cNvSpPr>
            <a:spLocks noChangeShapeType="1"/>
          </p:cNvSpPr>
          <p:nvPr/>
        </p:nvSpPr>
        <p:spPr bwMode="auto">
          <a:xfrm>
            <a:off x="5929313" y="40132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0" name="Line 6"/>
          <p:cNvSpPr>
            <a:spLocks noChangeShapeType="1"/>
          </p:cNvSpPr>
          <p:nvPr/>
        </p:nvSpPr>
        <p:spPr bwMode="auto">
          <a:xfrm>
            <a:off x="3871913" y="40132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1" name="Line 7"/>
          <p:cNvSpPr>
            <a:spLocks noChangeShapeType="1"/>
          </p:cNvSpPr>
          <p:nvPr/>
        </p:nvSpPr>
        <p:spPr bwMode="auto">
          <a:xfrm>
            <a:off x="7148513" y="40132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2" name="Text Box 8"/>
          <p:cNvSpPr txBox="1">
            <a:spLocks noChangeArrowheads="1"/>
          </p:cNvSpPr>
          <p:nvPr/>
        </p:nvSpPr>
        <p:spPr bwMode="auto">
          <a:xfrm>
            <a:off x="5929313" y="4013200"/>
            <a:ext cx="1235075"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Block offset</a:t>
            </a:r>
          </a:p>
        </p:txBody>
      </p:sp>
      <p:sp>
        <p:nvSpPr>
          <p:cNvPr id="57353" name="Text Box 9"/>
          <p:cNvSpPr txBox="1">
            <a:spLocks noChangeArrowheads="1"/>
          </p:cNvSpPr>
          <p:nvPr/>
        </p:nvSpPr>
        <p:spPr bwMode="auto">
          <a:xfrm>
            <a:off x="7072313" y="4013200"/>
            <a:ext cx="1146175"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Byte offset</a:t>
            </a:r>
          </a:p>
        </p:txBody>
      </p:sp>
      <p:sp>
        <p:nvSpPr>
          <p:cNvPr id="57354" name="Text Box 10"/>
          <p:cNvSpPr txBox="1">
            <a:spLocks noChangeArrowheads="1"/>
          </p:cNvSpPr>
          <p:nvPr/>
        </p:nvSpPr>
        <p:spPr bwMode="auto">
          <a:xfrm>
            <a:off x="4562475" y="4013200"/>
            <a:ext cx="681038"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7355" name="Text Box 11"/>
          <p:cNvSpPr txBox="1">
            <a:spLocks noChangeArrowheads="1"/>
          </p:cNvSpPr>
          <p:nvPr/>
        </p:nvSpPr>
        <p:spPr bwMode="auto">
          <a:xfrm>
            <a:off x="2195513" y="4013200"/>
            <a:ext cx="533400"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grpSp>
        <p:nvGrpSpPr>
          <p:cNvPr id="2" name="Group 12"/>
          <p:cNvGrpSpPr>
            <a:grpSpLocks/>
          </p:cNvGrpSpPr>
          <p:nvPr/>
        </p:nvGrpSpPr>
        <p:grpSpPr bwMode="auto">
          <a:xfrm>
            <a:off x="823913" y="4622800"/>
            <a:ext cx="3048000" cy="457200"/>
            <a:chOff x="624" y="2496"/>
            <a:chExt cx="1920" cy="288"/>
          </a:xfrm>
        </p:grpSpPr>
        <p:sp>
          <p:nvSpPr>
            <p:cNvPr id="57381"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83" name="Text Box 15"/>
            <p:cNvSpPr txBox="1">
              <a:spLocks noChangeArrowheads="1"/>
            </p:cNvSpPr>
            <p:nvPr/>
          </p:nvSpPr>
          <p:spPr bwMode="auto">
            <a:xfrm>
              <a:off x="624" y="2496"/>
              <a:ext cx="1660"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Decreasing associativity</a:t>
              </a:r>
            </a:p>
          </p:txBody>
        </p:sp>
      </p:grpSp>
      <p:grpSp>
        <p:nvGrpSpPr>
          <p:cNvPr id="3" name="Group 16"/>
          <p:cNvGrpSpPr>
            <a:grpSpLocks/>
          </p:cNvGrpSpPr>
          <p:nvPr/>
        </p:nvGrpSpPr>
        <p:grpSpPr bwMode="auto">
          <a:xfrm>
            <a:off x="3871913" y="5032375"/>
            <a:ext cx="4673600" cy="1190625"/>
            <a:chOff x="2544" y="2832"/>
            <a:chExt cx="2944" cy="750"/>
          </a:xfrm>
        </p:grpSpPr>
        <p:sp>
          <p:nvSpPr>
            <p:cNvPr id="57378"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9"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80" name="Text Box 19"/>
            <p:cNvSpPr txBox="1">
              <a:spLocks noChangeArrowheads="1"/>
            </p:cNvSpPr>
            <p:nvPr/>
          </p:nvSpPr>
          <p:spPr bwMode="auto">
            <a:xfrm>
              <a:off x="3828" y="2832"/>
              <a:ext cx="1660" cy="750"/>
            </a:xfrm>
            <a:prstGeom prst="rect">
              <a:avLst/>
            </a:prstGeom>
            <a:noFill/>
            <a:ln w="12700">
              <a:noFill/>
              <a:miter lim="800000"/>
              <a:headEnd/>
              <a:tailEnd/>
            </a:ln>
          </p:spPr>
          <p:txBody>
            <a:bodyPr wrap="none">
              <a:prstTxWarp prst="textNoShape">
                <a:avLst/>
              </a:prstTxWarp>
              <a:spAutoFit/>
            </a:bodyPr>
            <a:lstStyle/>
            <a:p>
              <a:r>
                <a:rPr lang="en-US">
                  <a:latin typeface="Calibri" charset="0"/>
                </a:rPr>
                <a:t>Fully associative</a:t>
              </a:r>
            </a:p>
            <a:p>
              <a:r>
                <a:rPr lang="en-US">
                  <a:latin typeface="Calibri" charset="0"/>
                </a:rPr>
                <a:t>(only one set)</a:t>
              </a:r>
            </a:p>
            <a:p>
              <a:r>
                <a:rPr lang="en-US">
                  <a:latin typeface="Calibri" charset="0"/>
                </a:rPr>
                <a:t>Tag is all the bits except</a:t>
              </a:r>
            </a:p>
            <a:p>
              <a:r>
                <a:rPr lang="en-US">
                  <a:latin typeface="Calibri" charset="0"/>
                </a:rPr>
                <a:t>block and byte offset</a:t>
              </a:r>
            </a:p>
          </p:txBody>
        </p:sp>
      </p:grpSp>
      <p:grpSp>
        <p:nvGrpSpPr>
          <p:cNvPr id="4" name="Group 20"/>
          <p:cNvGrpSpPr>
            <a:grpSpLocks/>
          </p:cNvGrpSpPr>
          <p:nvPr/>
        </p:nvGrpSpPr>
        <p:grpSpPr bwMode="auto">
          <a:xfrm>
            <a:off x="1433513" y="5230813"/>
            <a:ext cx="2438400" cy="1276350"/>
            <a:chOff x="960" y="3168"/>
            <a:chExt cx="1536" cy="804"/>
          </a:xfrm>
        </p:grpSpPr>
        <p:sp>
          <p:nvSpPr>
            <p:cNvPr id="57375"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6"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77" name="Text Box 23"/>
            <p:cNvSpPr txBox="1">
              <a:spLocks noChangeArrowheads="1"/>
            </p:cNvSpPr>
            <p:nvPr/>
          </p:nvSpPr>
          <p:spPr bwMode="auto">
            <a:xfrm>
              <a:off x="960" y="3216"/>
              <a:ext cx="1505" cy="756"/>
            </a:xfrm>
            <a:prstGeom prst="rect">
              <a:avLst/>
            </a:prstGeom>
            <a:noFill/>
            <a:ln w="12700">
              <a:noFill/>
              <a:miter lim="800000"/>
              <a:headEnd/>
              <a:tailEnd/>
            </a:ln>
          </p:spPr>
          <p:txBody>
            <a:bodyPr>
              <a:prstTxWarp prst="textNoShape">
                <a:avLst/>
              </a:prstTxWarp>
              <a:spAutoFit/>
            </a:bodyPr>
            <a:lstStyle/>
            <a:p>
              <a:r>
                <a:rPr lang="en-US">
                  <a:latin typeface="Calibri" charset="0"/>
                </a:rPr>
                <a:t>Direct mapped</a:t>
              </a:r>
            </a:p>
            <a:p>
              <a:r>
                <a:rPr lang="en-US">
                  <a:latin typeface="Calibri" charset="0"/>
                </a:rPr>
                <a:t>(only one way)</a:t>
              </a:r>
            </a:p>
            <a:p>
              <a:r>
                <a:rPr lang="en-US">
                  <a:latin typeface="Calibri" charset="0"/>
                </a:rPr>
                <a:t>Smaller tags, only a single comparator</a:t>
              </a:r>
            </a:p>
          </p:txBody>
        </p:sp>
      </p:grpSp>
      <p:grpSp>
        <p:nvGrpSpPr>
          <p:cNvPr id="5" name="Group 24"/>
          <p:cNvGrpSpPr>
            <a:grpSpLocks/>
          </p:cNvGrpSpPr>
          <p:nvPr/>
        </p:nvGrpSpPr>
        <p:grpSpPr bwMode="auto">
          <a:xfrm>
            <a:off x="3871913" y="4394200"/>
            <a:ext cx="2914650" cy="457200"/>
            <a:chOff x="2544" y="2256"/>
            <a:chExt cx="1836" cy="288"/>
          </a:xfrm>
        </p:grpSpPr>
        <p:sp>
          <p:nvSpPr>
            <p:cNvPr id="57372"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3" name="Text Box 26"/>
            <p:cNvSpPr txBox="1">
              <a:spLocks noChangeArrowheads="1"/>
            </p:cNvSpPr>
            <p:nvPr/>
          </p:nvSpPr>
          <p:spPr bwMode="auto">
            <a:xfrm>
              <a:off x="2784" y="2304"/>
              <a:ext cx="15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Increasing associativity</a:t>
              </a:r>
            </a:p>
          </p:txBody>
        </p:sp>
        <p:sp>
          <p:nvSpPr>
            <p:cNvPr id="57374"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6" name="Group 37"/>
          <p:cNvGrpSpPr>
            <a:grpSpLocks/>
          </p:cNvGrpSpPr>
          <p:nvPr/>
        </p:nvGrpSpPr>
        <p:grpSpPr bwMode="auto">
          <a:xfrm>
            <a:off x="4176713" y="3327400"/>
            <a:ext cx="1517650" cy="793750"/>
            <a:chOff x="2448" y="1968"/>
            <a:chExt cx="956" cy="500"/>
          </a:xfrm>
        </p:grpSpPr>
        <p:sp>
          <p:nvSpPr>
            <p:cNvPr id="57370"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1" name="Text Box 30"/>
            <p:cNvSpPr txBox="1">
              <a:spLocks noChangeArrowheads="1"/>
            </p:cNvSpPr>
            <p:nvPr/>
          </p:nvSpPr>
          <p:spPr bwMode="auto">
            <a:xfrm>
              <a:off x="2448" y="1968"/>
              <a:ext cx="956"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Selects the set</a:t>
              </a:r>
            </a:p>
          </p:txBody>
        </p:sp>
      </p:grpSp>
      <p:grpSp>
        <p:nvGrpSpPr>
          <p:cNvPr id="7" name="Group 38"/>
          <p:cNvGrpSpPr>
            <a:grpSpLocks/>
          </p:cNvGrpSpPr>
          <p:nvPr/>
        </p:nvGrpSpPr>
        <p:grpSpPr bwMode="auto">
          <a:xfrm>
            <a:off x="1509713" y="3327400"/>
            <a:ext cx="2139950" cy="793750"/>
            <a:chOff x="960" y="1968"/>
            <a:chExt cx="1348" cy="500"/>
          </a:xfrm>
        </p:grpSpPr>
        <p:sp>
          <p:nvSpPr>
            <p:cNvPr id="57368" name="Text Box 31"/>
            <p:cNvSpPr txBox="1">
              <a:spLocks noChangeArrowheads="1"/>
            </p:cNvSpPr>
            <p:nvPr/>
          </p:nvSpPr>
          <p:spPr bwMode="auto">
            <a:xfrm>
              <a:off x="960" y="1968"/>
              <a:ext cx="1348"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Used for tag compare</a:t>
              </a:r>
            </a:p>
          </p:txBody>
        </p:sp>
        <p:sp>
          <p:nvSpPr>
            <p:cNvPr id="57369"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grpSp>
        <p:nvGrpSpPr>
          <p:cNvPr id="8" name="Group 36"/>
          <p:cNvGrpSpPr>
            <a:grpSpLocks/>
          </p:cNvGrpSpPr>
          <p:nvPr/>
        </p:nvGrpSpPr>
        <p:grpSpPr bwMode="auto">
          <a:xfrm>
            <a:off x="5853113" y="3327400"/>
            <a:ext cx="2770187" cy="793750"/>
            <a:chOff x="3504" y="1968"/>
            <a:chExt cx="1745" cy="500"/>
          </a:xfrm>
        </p:grpSpPr>
        <p:sp>
          <p:nvSpPr>
            <p:cNvPr id="57366"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67" name="Text Box 34"/>
            <p:cNvSpPr txBox="1">
              <a:spLocks noChangeArrowheads="1"/>
            </p:cNvSpPr>
            <p:nvPr/>
          </p:nvSpPr>
          <p:spPr bwMode="auto">
            <a:xfrm>
              <a:off x="3504" y="1968"/>
              <a:ext cx="1745"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Selects the word in the block</a:t>
              </a:r>
            </a:p>
          </p:txBody>
        </p:sp>
      </p:grpSp>
      <p:sp>
        <p:nvSpPr>
          <p:cNvPr id="3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62</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pPr eaLnBrk="1" hangingPunct="1"/>
            <a:r>
              <a:rPr lang="en-US" dirty="0" smtClean="0"/>
              <a:t>Costs of Set-Associative Caches</a:t>
            </a:r>
          </a:p>
        </p:txBody>
      </p:sp>
      <p:sp>
        <p:nvSpPr>
          <p:cNvPr id="1695747" name="Rectangle 3"/>
          <p:cNvSpPr>
            <a:spLocks noGrp="1" noChangeArrowheads="1"/>
          </p:cNvSpPr>
          <p:nvPr>
            <p:ph type="body" idx="1"/>
          </p:nvPr>
        </p:nvSpPr>
        <p:spPr/>
        <p:txBody>
          <a:bodyPr>
            <a:normAutofit/>
          </a:bodyPr>
          <a:lstStyle/>
          <a:p>
            <a:pPr eaLnBrk="1" hangingPunct="1">
              <a:lnSpc>
                <a:spcPct val="85000"/>
              </a:lnSpc>
              <a:spcBef>
                <a:spcPct val="0"/>
              </a:spcBef>
            </a:pPr>
            <a:r>
              <a:rPr lang="en-US" sz="2800" dirty="0" smtClean="0"/>
              <a:t>N-way set-associative cache costs</a:t>
            </a:r>
          </a:p>
          <a:p>
            <a:pPr lvl="1">
              <a:lnSpc>
                <a:spcPct val="85000"/>
              </a:lnSpc>
              <a:spcBef>
                <a:spcPct val="0"/>
              </a:spcBef>
            </a:pPr>
            <a:r>
              <a:rPr lang="en-US" sz="2400" dirty="0" smtClean="0"/>
              <a:t>A N-way SA cache will need N parallel comparators for tag comparisons instead of just one comparator for DM cache</a:t>
            </a:r>
          </a:p>
          <a:p>
            <a:pPr lvl="1">
              <a:lnSpc>
                <a:spcPct val="85000"/>
              </a:lnSpc>
              <a:spcBef>
                <a:spcPct val="0"/>
              </a:spcBef>
            </a:pPr>
            <a:r>
              <a:rPr lang="en-US" sz="2400" dirty="0" smtClean="0"/>
              <a:t>It is slower than a DM cache because of this extra multiplexer delay. </a:t>
            </a:r>
            <a:r>
              <a:rPr lang="en-US" sz="2400" dirty="0" smtClean="0">
                <a:sym typeface="Wingdings" pitchFamily="2" charset="2"/>
              </a:rPr>
              <a:t> Hit time is larger.</a:t>
            </a:r>
            <a:endParaRPr lang="en-US" sz="2400" dirty="0" smtClean="0"/>
          </a:p>
        </p:txBody>
      </p:sp>
      <p:sp>
        <p:nvSpPr>
          <p:cNvPr id="10"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63</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p:txBody>
          <a:bodyPr>
            <a:normAutofit fontScale="90000"/>
          </a:bodyPr>
          <a:lstStyle/>
          <a:p>
            <a:r>
              <a:rPr lang="en-US" smtClean="0"/>
              <a:t>Cache Block Replacement Policies</a:t>
            </a:r>
          </a:p>
        </p:txBody>
      </p:sp>
      <p:sp>
        <p:nvSpPr>
          <p:cNvPr id="1093647" name="Rectangle 15"/>
          <p:cNvSpPr>
            <a:spLocks noGrp="1" noChangeArrowheads="1"/>
          </p:cNvSpPr>
          <p:nvPr>
            <p:ph type="body" idx="1"/>
          </p:nvPr>
        </p:nvSpPr>
        <p:spPr>
          <a:xfrm>
            <a:off x="457200" y="1625600"/>
            <a:ext cx="8229600" cy="4525963"/>
          </a:xfrm>
        </p:spPr>
        <p:txBody>
          <a:bodyPr>
            <a:normAutofit/>
          </a:bodyPr>
          <a:lstStyle/>
          <a:p>
            <a:pPr>
              <a:defRPr/>
            </a:pPr>
            <a:r>
              <a:rPr lang="en-US" dirty="0" smtClean="0"/>
              <a:t>Random Replacement</a:t>
            </a:r>
          </a:p>
          <a:p>
            <a:pPr lvl="1">
              <a:defRPr/>
            </a:pPr>
            <a:r>
              <a:rPr lang="en-US" dirty="0" smtClean="0"/>
              <a:t>Hardware randomly selects a cache block and throws it out</a:t>
            </a:r>
          </a:p>
          <a:p>
            <a:pPr>
              <a:defRPr/>
            </a:pPr>
            <a:r>
              <a:rPr lang="en-US" dirty="0" smtClean="0"/>
              <a:t>Least Recently Used</a:t>
            </a:r>
          </a:p>
          <a:p>
            <a:pPr lvl="1">
              <a:defRPr/>
            </a:pPr>
            <a:r>
              <a:rPr lang="en-US" dirty="0" smtClean="0"/>
              <a:t>Hardware keeps track of access history</a:t>
            </a:r>
          </a:p>
          <a:p>
            <a:pPr lvl="1">
              <a:defRPr/>
            </a:pPr>
            <a:r>
              <a:rPr lang="en-US" dirty="0" smtClean="0"/>
              <a:t>Replace the block that has not been used for the longest time</a:t>
            </a:r>
          </a:p>
        </p:txBody>
      </p:sp>
      <p:sp>
        <p:nvSpPr>
          <p:cNvPr id="6"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64</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cstate="print"/>
          <a:srcRect/>
          <a:stretch>
            <a:fillRect/>
          </a:stretch>
        </p:blipFill>
        <p:spPr bwMode="auto">
          <a:xfrm>
            <a:off x="1727200" y="2068253"/>
            <a:ext cx="5653088" cy="3910271"/>
          </a:xfrm>
          <a:prstGeom prst="rect">
            <a:avLst/>
          </a:prstGeom>
          <a:noFill/>
          <a:ln w="9525">
            <a:noFill/>
            <a:miter lim="800000"/>
            <a:headEnd/>
            <a:tailEnd/>
          </a:ln>
        </p:spPr>
      </p:pic>
      <p:sp>
        <p:nvSpPr>
          <p:cNvPr id="1702914" name="Rectangle 2"/>
          <p:cNvSpPr>
            <a:spLocks noGrp="1" noChangeArrowheads="1"/>
          </p:cNvSpPr>
          <p:nvPr>
            <p:ph type="title"/>
          </p:nvPr>
        </p:nvSpPr>
        <p:spPr>
          <a:xfrm>
            <a:off x="457200" y="68262"/>
            <a:ext cx="8229600" cy="1143001"/>
          </a:xfrm>
        </p:spPr>
        <p:txBody>
          <a:bodyPr rtlCol="0">
            <a:normAutofit fontScale="90000"/>
          </a:bodyPr>
          <a:lstStyle/>
          <a:p>
            <a:pPr eaLnBrk="1" fontAlgn="auto" hangingPunct="1">
              <a:spcAft>
                <a:spcPts val="0"/>
              </a:spcAft>
              <a:defRPr/>
            </a:pPr>
            <a:r>
              <a:rPr lang="en-US" dirty="0">
                <a:ea typeface="+mj-ea"/>
                <a:cs typeface="+mj-cs"/>
              </a:rPr>
              <a:t>Benefits of </a:t>
            </a:r>
            <a:r>
              <a:rPr lang="en-US" dirty="0" smtClean="0">
                <a:ea typeface="+mj-ea"/>
                <a:cs typeface="+mj-cs"/>
              </a:rPr>
              <a:t>Set-Associative </a:t>
            </a:r>
            <a:r>
              <a:rPr lang="en-US" dirty="0">
                <a:ea typeface="+mj-ea"/>
                <a:cs typeface="+mj-cs"/>
              </a:rPr>
              <a:t>Caches</a:t>
            </a:r>
          </a:p>
        </p:txBody>
      </p:sp>
      <p:sp>
        <p:nvSpPr>
          <p:cNvPr id="1702915" name="Rectangle 3"/>
          <p:cNvSpPr>
            <a:spLocks noGrp="1" noChangeArrowheads="1"/>
          </p:cNvSpPr>
          <p:nvPr>
            <p:ph idx="1"/>
          </p:nvPr>
        </p:nvSpPr>
        <p:spPr>
          <a:xfrm>
            <a:off x="457200" y="1422399"/>
            <a:ext cx="8229600" cy="3851275"/>
          </a:xfrm>
        </p:spPr>
        <p:txBody>
          <a:bodyPr>
            <a:normAutofit/>
          </a:bodyPr>
          <a:lstStyle/>
          <a:p>
            <a:pPr eaLnBrk="1" hangingPunct="1"/>
            <a:r>
              <a:rPr lang="en-US" sz="2400" dirty="0" smtClean="0"/>
              <a:t>Choice of DM $ or SA $ depends on the cost of a miss versus the cost of implementation</a:t>
            </a:r>
          </a:p>
        </p:txBody>
      </p:sp>
      <p:sp>
        <p:nvSpPr>
          <p:cNvPr id="1702944" name="Rectangle 32"/>
          <p:cNvSpPr>
            <a:spLocks noChangeArrowheads="1"/>
          </p:cNvSpPr>
          <p:nvPr/>
        </p:nvSpPr>
        <p:spPr bwMode="auto">
          <a:xfrm>
            <a:off x="533400" y="5668963"/>
            <a:ext cx="8001000" cy="790575"/>
          </a:xfrm>
          <a:prstGeom prst="rect">
            <a:avLst/>
          </a:prstGeom>
          <a:solidFill>
            <a:schemeClr val="bg1"/>
          </a:solid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a:latin typeface="Calibri" charset="0"/>
              </a:rPr>
              <a:t>Largest gains are in going from direct mapped to 2-way </a:t>
            </a:r>
            <a:br>
              <a:rPr lang="en-US" sz="2400">
                <a:latin typeface="Calibri" charset="0"/>
              </a:rPr>
            </a:br>
            <a:r>
              <a:rPr lang="en-US" sz="2400">
                <a:latin typeface="Calibri" charset="0"/>
              </a:rPr>
              <a:t>(20%+ reduction in miss rate)</a:t>
            </a:r>
          </a:p>
        </p:txBody>
      </p:sp>
      <p:sp>
        <p:nvSpPr>
          <p:cNvPr id="9"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65</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Calculate 3C’s using Cache Simulator</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i="1" dirty="0" smtClean="0">
                <a:solidFill>
                  <a:srgbClr val="0000FF"/>
                </a:solidFill>
              </a:rPr>
              <a:t>Compulsory</a:t>
            </a:r>
            <a:r>
              <a:rPr lang="en-US" dirty="0" smtClean="0"/>
              <a:t>: set cache size to infinity and fully associative, and count number of misses</a:t>
            </a:r>
          </a:p>
          <a:p>
            <a:pPr marL="514350" indent="-514350">
              <a:buFont typeface="+mj-lt"/>
              <a:buAutoNum type="arabicPeriod"/>
            </a:pPr>
            <a:r>
              <a:rPr lang="en-US" sz="3243" i="1" dirty="0" smtClean="0">
                <a:solidFill>
                  <a:srgbClr val="0000FF"/>
                </a:solidFill>
              </a:rPr>
              <a:t>Capacity</a:t>
            </a:r>
            <a:r>
              <a:rPr lang="en-US" dirty="0" smtClean="0"/>
              <a:t>: Change cache size from infinity, usually in powers of 2, and count misses for each reduction in size</a:t>
            </a:r>
          </a:p>
          <a:p>
            <a:pPr marL="971550" lvl="1" indent="-514350"/>
            <a:r>
              <a:rPr lang="en-US" dirty="0" smtClean="0"/>
              <a:t>16 MB, 8 MB, 4 MB, … 128 KB, 64 KB, 16 KB</a:t>
            </a:r>
          </a:p>
          <a:p>
            <a:pPr marL="514350" indent="-514350">
              <a:buFont typeface="+mj-lt"/>
              <a:buAutoNum type="arabicPeriod"/>
            </a:pPr>
            <a:r>
              <a:rPr lang="en-US" sz="3243" i="1" dirty="0" smtClean="0">
                <a:solidFill>
                  <a:srgbClr val="0000FF"/>
                </a:solidFill>
              </a:rPr>
              <a:t>Conflict</a:t>
            </a:r>
            <a:r>
              <a:rPr lang="en-US" dirty="0" smtClean="0"/>
              <a:t>: Change from fully associative to </a:t>
            </a:r>
            <a:r>
              <a:rPr lang="en-US" dirty="0" err="1" smtClean="0"/>
              <a:t>n</a:t>
            </a:r>
            <a:r>
              <a:rPr lang="en-US" dirty="0" smtClean="0"/>
              <a:t>-way set associative while counting misses</a:t>
            </a:r>
          </a:p>
          <a:p>
            <a:pPr marL="971550" lvl="1" indent="-514350"/>
            <a:r>
              <a:rPr lang="en-US" dirty="0" smtClean="0"/>
              <a:t>Fully associative, 16-way, 8-way, 4-way, 2-way, 1-way</a:t>
            </a:r>
            <a:endParaRPr lang="en-US" dirty="0"/>
          </a:p>
        </p:txBody>
      </p:sp>
      <p:sp>
        <p:nvSpPr>
          <p:cNvPr id="10"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66</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457200" y="274638"/>
            <a:ext cx="8686800" cy="1143000"/>
          </a:xfrm>
        </p:spPr>
        <p:txBody>
          <a:bodyPr>
            <a:normAutofit fontScale="90000"/>
          </a:bodyPr>
          <a:lstStyle/>
          <a:p>
            <a:r>
              <a:rPr lang="en-US" dirty="0" smtClean="0"/>
              <a:t>Improving Cache Performance: Summary</a:t>
            </a:r>
            <a:endParaRPr lang="en-US" dirty="0"/>
          </a:p>
        </p:txBody>
      </p:sp>
      <p:sp>
        <p:nvSpPr>
          <p:cNvPr id="1650691" name="Rectangle 3"/>
          <p:cNvSpPr>
            <a:spLocks noGrp="1" noChangeArrowheads="1"/>
          </p:cNvSpPr>
          <p:nvPr>
            <p:ph type="body" idx="1"/>
          </p:nvPr>
        </p:nvSpPr>
        <p:spPr>
          <a:xfrm>
            <a:off x="457200" y="1600200"/>
            <a:ext cx="8686800" cy="5003800"/>
          </a:xfrm>
        </p:spPr>
        <p:txBody>
          <a:bodyPr>
            <a:normAutofit/>
          </a:bodyPr>
          <a:lstStyle/>
          <a:p>
            <a:pPr>
              <a:buNone/>
            </a:pPr>
            <a:r>
              <a:rPr lang="en-US" dirty="0" smtClean="0"/>
              <a:t>1. Reduce the time to hit in the cache</a:t>
            </a:r>
          </a:p>
          <a:p>
            <a:pPr lvl="1"/>
            <a:r>
              <a:rPr lang="en-US" dirty="0" smtClean="0"/>
              <a:t>Smaller cache</a:t>
            </a:r>
          </a:p>
          <a:p>
            <a:pPr lvl="1"/>
            <a:r>
              <a:rPr lang="en-US" dirty="0" smtClean="0"/>
              <a:t>1 word blocks (no multiplexor/selector to pick word)</a:t>
            </a:r>
          </a:p>
          <a:p>
            <a:pPr>
              <a:buNone/>
            </a:pPr>
            <a:r>
              <a:rPr lang="en-US" dirty="0" smtClean="0"/>
              <a:t>2. Reduce the miss rate</a:t>
            </a:r>
          </a:p>
          <a:p>
            <a:pPr lvl="1"/>
            <a:r>
              <a:rPr lang="en-US" dirty="0" smtClean="0"/>
              <a:t>Bigger cache</a:t>
            </a:r>
          </a:p>
          <a:p>
            <a:pPr lvl="1"/>
            <a:r>
              <a:rPr lang="en-US" dirty="0" smtClean="0"/>
              <a:t>Larger blocks (16 to 64 bytes typical)</a:t>
            </a:r>
          </a:p>
          <a:p>
            <a:pPr lvl="1"/>
            <a:r>
              <a:rPr lang="en-US" dirty="0" smtClean="0"/>
              <a:t>More flexible placement  by increasing </a:t>
            </a:r>
            <a:r>
              <a:rPr lang="en-US" dirty="0" err="1" smtClean="0"/>
              <a:t>associativity</a:t>
            </a:r>
            <a:endParaRPr lang="en-US" dirty="0" smtClean="0"/>
          </a:p>
        </p:txBody>
      </p:sp>
      <p:sp>
        <p:nvSpPr>
          <p:cNvPr id="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67</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a:xfrm>
            <a:off x="457200" y="274638"/>
            <a:ext cx="8686800" cy="1143000"/>
          </a:xfrm>
        </p:spPr>
        <p:txBody>
          <a:bodyPr>
            <a:normAutofit fontScale="90000"/>
          </a:bodyPr>
          <a:lstStyle/>
          <a:p>
            <a:r>
              <a:rPr lang="en-US" dirty="0" smtClean="0"/>
              <a:t>Improving Cache Performance: Summary</a:t>
            </a:r>
            <a:endParaRPr lang="en-US" b="1" dirty="0"/>
          </a:p>
        </p:txBody>
      </p:sp>
      <p:sp>
        <p:nvSpPr>
          <p:cNvPr id="1651715" name="Rectangle 3"/>
          <p:cNvSpPr>
            <a:spLocks noGrp="1" noChangeArrowheads="1"/>
          </p:cNvSpPr>
          <p:nvPr>
            <p:ph type="body" idx="1"/>
          </p:nvPr>
        </p:nvSpPr>
        <p:spPr/>
        <p:txBody>
          <a:bodyPr>
            <a:normAutofit fontScale="92500" lnSpcReduction="10000"/>
          </a:bodyPr>
          <a:lstStyle/>
          <a:p>
            <a:pPr>
              <a:buNone/>
            </a:pPr>
            <a:r>
              <a:rPr lang="en-US" dirty="0" smtClean="0"/>
              <a:t>3. Reduce the miss penalty</a:t>
            </a:r>
          </a:p>
          <a:p>
            <a:pPr lvl="1"/>
            <a:r>
              <a:rPr lang="en-US" dirty="0" smtClean="0"/>
              <a:t>Smaller blocks</a:t>
            </a:r>
          </a:p>
          <a:p>
            <a:pPr lvl="1"/>
            <a:r>
              <a:rPr lang="en-US" dirty="0" smtClean="0"/>
              <a:t>Use multiple cache levels </a:t>
            </a:r>
          </a:p>
          <a:p>
            <a:pPr lvl="2"/>
            <a:r>
              <a:rPr lang="en-US" dirty="0" smtClean="0"/>
              <a:t>L2 cache not tied to processor clock rate</a:t>
            </a:r>
          </a:p>
          <a:p>
            <a:pPr lvl="1"/>
            <a:r>
              <a:rPr lang="en-US" dirty="0" smtClean="0"/>
              <a:t>Write-back instead of write-through:</a:t>
            </a:r>
          </a:p>
          <a:p>
            <a:pPr lvl="2"/>
            <a:r>
              <a:rPr lang="en-US" dirty="0" smtClean="0"/>
              <a:t>Use a write buffer to hold dirty blocks being replaced so don’t have to wait for the write to complete before reading. Check write buffer on read miss – may get lucky </a:t>
            </a:r>
          </a:p>
          <a:p>
            <a:pPr lvl="1"/>
            <a:r>
              <a:rPr lang="en-US" dirty="0" smtClean="0"/>
              <a:t>Faster backing store/improved memory bandwidth</a:t>
            </a:r>
            <a:endParaRPr lang="en-US" dirty="0"/>
          </a:p>
        </p:txBody>
      </p:sp>
      <p:sp>
        <p:nvSpPr>
          <p:cNvPr id="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68</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smtClean="0"/>
              <a:t>Locality</a:t>
            </a:r>
            <a:endParaRPr lang="en-US" dirty="0"/>
          </a:p>
        </p:txBody>
      </p:sp>
      <p:sp>
        <p:nvSpPr>
          <p:cNvPr id="1511427" name="Rectangle 3"/>
          <p:cNvSpPr>
            <a:spLocks noGrp="1" noChangeArrowheads="1"/>
          </p:cNvSpPr>
          <p:nvPr>
            <p:ph type="body" idx="1"/>
          </p:nvPr>
        </p:nvSpPr>
        <p:spPr/>
        <p:txBody>
          <a:bodyPr>
            <a:normAutofit fontScale="92500" lnSpcReduction="10000"/>
          </a:bodyPr>
          <a:lstStyle/>
          <a:p>
            <a:r>
              <a:rPr lang="en-US" i="1" dirty="0" smtClean="0">
                <a:solidFill>
                  <a:srgbClr val="0000FF"/>
                </a:solidFill>
              </a:rPr>
              <a:t>Temporal Locality </a:t>
            </a:r>
            <a:r>
              <a:rPr lang="en-US" dirty="0" smtClean="0"/>
              <a:t>(locality in time)</a:t>
            </a:r>
          </a:p>
          <a:p>
            <a:pPr lvl="1"/>
            <a:r>
              <a:rPr lang="en-US" dirty="0" smtClean="0"/>
              <a:t>Go back to same book on desktop multiple times</a:t>
            </a:r>
          </a:p>
          <a:p>
            <a:pPr lvl="1"/>
            <a:r>
              <a:rPr lang="en-US" dirty="0" smtClean="0"/>
              <a:t>If a memory location is referenced then it will tend to be referenced again soon</a:t>
            </a:r>
          </a:p>
          <a:p>
            <a:r>
              <a:rPr lang="en-US" i="1" dirty="0" smtClean="0">
                <a:solidFill>
                  <a:srgbClr val="0000FF"/>
                </a:solidFill>
              </a:rPr>
              <a:t>Spatial Locality</a:t>
            </a:r>
            <a:r>
              <a:rPr lang="en-US" dirty="0" smtClean="0">
                <a:solidFill>
                  <a:srgbClr val="0000FF"/>
                </a:solidFill>
              </a:rPr>
              <a:t> </a:t>
            </a:r>
            <a:r>
              <a:rPr lang="en-US" dirty="0" smtClean="0"/>
              <a:t>(locality in space)</a:t>
            </a:r>
          </a:p>
          <a:p>
            <a:pPr lvl="1"/>
            <a:r>
              <a:rPr lang="en-US" dirty="0" smtClean="0"/>
              <a:t>When go to book shelf, pick up multiple books on the same topic since library stores related books together</a:t>
            </a:r>
          </a:p>
          <a:p>
            <a:pPr lvl="1"/>
            <a:r>
              <a:rPr lang="en-US" dirty="0" smtClean="0"/>
              <a:t>If a memory location is referenced, the locations with nearby addresses will tend to be referenced soon</a:t>
            </a:r>
          </a:p>
        </p:txBody>
      </p:sp>
      <p:sp>
        <p:nvSpPr>
          <p:cNvPr id="7" name="Slide Number Placeholder 6"/>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1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a:bodyPr>
          <a:lstStyle/>
          <a:p>
            <a:r>
              <a:rPr lang="en-US" dirty="0" smtClean="0">
                <a:solidFill>
                  <a:schemeClr val="tx1"/>
                </a:solidFill>
              </a:rPr>
              <a:t>The </a:t>
            </a:r>
            <a:r>
              <a:rPr lang="en-US" dirty="0">
                <a:solidFill>
                  <a:schemeClr val="tx1"/>
                </a:solidFill>
              </a:rPr>
              <a:t>Cache Design </a:t>
            </a:r>
            <a:r>
              <a:rPr lang="en-US" dirty="0" smtClean="0">
                <a:solidFill>
                  <a:schemeClr val="tx1"/>
                </a:solidFill>
              </a:rPr>
              <a:t>Space</a:t>
            </a:r>
            <a:endParaRPr lang="en-US" dirty="0">
              <a:solidFill>
                <a:schemeClr val="tx1"/>
              </a:solidFill>
            </a:endParaRPr>
          </a:p>
        </p:txBody>
      </p:sp>
      <p:sp>
        <p:nvSpPr>
          <p:cNvPr id="1654787" name="Rectangle 3"/>
          <p:cNvSpPr>
            <a:spLocks noGrp="1" noChangeArrowheads="1"/>
          </p:cNvSpPr>
          <p:nvPr>
            <p:ph type="body" idx="4294967295"/>
          </p:nvPr>
        </p:nvSpPr>
        <p:spPr>
          <a:xfrm>
            <a:off x="338667" y="1515530"/>
            <a:ext cx="5410200" cy="5254625"/>
          </a:xfrm>
          <a:noFill/>
          <a:ln/>
        </p:spPr>
        <p:txBody>
          <a:bodyPr>
            <a:normAutofit fontScale="85000" lnSpcReduction="20000"/>
          </a:bodyPr>
          <a:lstStyle/>
          <a:p>
            <a:r>
              <a:rPr lang="en-US" dirty="0"/>
              <a:t>Several interacting dimensions</a:t>
            </a:r>
            <a:endParaRPr lang="en-US" dirty="0" smtClean="0"/>
          </a:p>
          <a:p>
            <a:pPr lvl="1"/>
            <a:r>
              <a:rPr lang="en-US" dirty="0"/>
              <a:t>C</a:t>
            </a:r>
            <a:r>
              <a:rPr lang="en-US" dirty="0" smtClean="0"/>
              <a:t>ache </a:t>
            </a:r>
            <a:r>
              <a:rPr lang="en-US" dirty="0"/>
              <a:t>size</a:t>
            </a:r>
            <a:endParaRPr lang="en-US" dirty="0" smtClean="0"/>
          </a:p>
          <a:p>
            <a:pPr lvl="1"/>
            <a:r>
              <a:rPr lang="en-US" dirty="0"/>
              <a:t>B</a:t>
            </a:r>
            <a:r>
              <a:rPr lang="en-US" dirty="0" smtClean="0"/>
              <a:t>lock </a:t>
            </a:r>
            <a:r>
              <a:rPr lang="en-US" dirty="0"/>
              <a:t>size</a:t>
            </a:r>
            <a:endParaRPr lang="en-US" dirty="0" smtClean="0"/>
          </a:p>
          <a:p>
            <a:pPr lvl="1"/>
            <a:r>
              <a:rPr lang="en-US" dirty="0" err="1" smtClean="0"/>
              <a:t>Associativity</a:t>
            </a:r>
            <a:endParaRPr lang="en-US" dirty="0" smtClean="0"/>
          </a:p>
          <a:p>
            <a:pPr lvl="1"/>
            <a:r>
              <a:rPr lang="en-US" dirty="0" smtClean="0"/>
              <a:t>Write-through vs. write-back</a:t>
            </a:r>
          </a:p>
          <a:p>
            <a:pPr lvl="1"/>
            <a:r>
              <a:rPr lang="en-US" dirty="0" smtClean="0"/>
              <a:t>Write-allocate </a:t>
            </a:r>
            <a:r>
              <a:rPr lang="en-US" dirty="0" err="1" smtClean="0"/>
              <a:t>vs</a:t>
            </a:r>
            <a:r>
              <a:rPr lang="en-US" dirty="0" smtClean="0"/>
              <a:t> write-no-allocate</a:t>
            </a:r>
          </a:p>
          <a:p>
            <a:pPr lvl="1"/>
            <a:r>
              <a:rPr lang="en-US" dirty="0" smtClean="0"/>
              <a:t>Replacement policy (for associative cache)</a:t>
            </a:r>
          </a:p>
          <a:p>
            <a:r>
              <a:rPr lang="en-US" dirty="0" smtClean="0"/>
              <a:t>Optimal </a:t>
            </a:r>
            <a:r>
              <a:rPr lang="en-US" dirty="0"/>
              <a:t>choice is a compromise</a:t>
            </a:r>
            <a:endParaRPr lang="en-US" dirty="0" smtClean="0"/>
          </a:p>
          <a:p>
            <a:pPr lvl="1"/>
            <a:r>
              <a:rPr lang="en-US" dirty="0"/>
              <a:t>D</a:t>
            </a:r>
            <a:r>
              <a:rPr lang="en-US" dirty="0" smtClean="0"/>
              <a:t>epends </a:t>
            </a:r>
            <a:r>
              <a:rPr lang="en-US" dirty="0"/>
              <a:t>on access characteristics</a:t>
            </a:r>
            <a:endParaRPr lang="en-US" dirty="0" smtClean="0"/>
          </a:p>
          <a:p>
            <a:pPr lvl="2"/>
            <a:r>
              <a:rPr lang="en-US" dirty="0"/>
              <a:t>W</a:t>
            </a:r>
            <a:r>
              <a:rPr lang="en-US" dirty="0" smtClean="0"/>
              <a:t>orkload</a:t>
            </a:r>
          </a:p>
          <a:p>
            <a:pPr lvl="2"/>
            <a:r>
              <a:rPr lang="en-US" dirty="0"/>
              <a:t>U</a:t>
            </a:r>
            <a:r>
              <a:rPr lang="en-US" dirty="0" smtClean="0"/>
              <a:t>se </a:t>
            </a:r>
            <a:r>
              <a:rPr lang="en-US" dirty="0"/>
              <a:t>(I-cache, D-</a:t>
            </a:r>
            <a:r>
              <a:rPr lang="en-US" dirty="0" smtClean="0"/>
              <a:t>cache)</a:t>
            </a:r>
          </a:p>
          <a:p>
            <a:pPr lvl="1"/>
            <a:r>
              <a:rPr lang="en-US" dirty="0"/>
              <a:t>D</a:t>
            </a:r>
            <a:r>
              <a:rPr lang="en-US" dirty="0" smtClean="0"/>
              <a:t>epends </a:t>
            </a:r>
            <a:r>
              <a:rPr lang="en-US" dirty="0"/>
              <a:t>on technology / cost</a:t>
            </a:r>
          </a:p>
          <a:p>
            <a:r>
              <a:rPr lang="en-US" dirty="0"/>
              <a:t>Simplicity often wins</a:t>
            </a:r>
          </a:p>
        </p:txBody>
      </p:sp>
      <p:sp>
        <p:nvSpPr>
          <p:cNvPr id="1654788" name="Line 4"/>
          <p:cNvSpPr>
            <a:spLocks noChangeShapeType="1"/>
          </p:cNvSpPr>
          <p:nvPr/>
        </p:nvSpPr>
        <p:spPr bwMode="auto">
          <a:xfrm flipV="1">
            <a:off x="6477000" y="1813976"/>
            <a:ext cx="0" cy="1308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89" name="Line 5"/>
          <p:cNvSpPr>
            <a:spLocks noChangeShapeType="1"/>
          </p:cNvSpPr>
          <p:nvPr/>
        </p:nvSpPr>
        <p:spPr bwMode="auto">
          <a:xfrm flipV="1">
            <a:off x="6483350" y="2575976"/>
            <a:ext cx="1282700" cy="546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0" name="Line 6"/>
          <p:cNvSpPr>
            <a:spLocks noChangeShapeType="1"/>
          </p:cNvSpPr>
          <p:nvPr/>
        </p:nvSpPr>
        <p:spPr bwMode="auto">
          <a:xfrm>
            <a:off x="6483350" y="3122076"/>
            <a:ext cx="749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1" name="Rectangle 7"/>
          <p:cNvSpPr>
            <a:spLocks noChangeArrowheads="1"/>
          </p:cNvSpPr>
          <p:nvPr/>
        </p:nvSpPr>
        <p:spPr bwMode="auto">
          <a:xfrm>
            <a:off x="7300913" y="2201326"/>
            <a:ext cx="1382391" cy="335989"/>
          </a:xfrm>
          <a:prstGeom prst="rect">
            <a:avLst/>
          </a:prstGeom>
          <a:noFill/>
          <a:ln w="12700">
            <a:noFill/>
            <a:miter lim="800000"/>
            <a:headEnd/>
            <a:tailEnd/>
          </a:ln>
          <a:effectLst/>
        </p:spPr>
        <p:txBody>
          <a:bodyPr wrap="none" lIns="90488" tIns="44450" rIns="90488" bIns="44450">
            <a:spAutoFit/>
          </a:bodyPr>
          <a:lstStyle/>
          <a:p>
            <a:r>
              <a:rPr lang="en-US" sz="1600" b="1" dirty="0" smtClean="0">
                <a:solidFill>
                  <a:schemeClr val="tx1"/>
                </a:solidFill>
              </a:rPr>
              <a:t>(Associativity)</a:t>
            </a:r>
            <a:endParaRPr lang="en-US" sz="1600" b="1" dirty="0">
              <a:solidFill>
                <a:schemeClr val="tx1"/>
              </a:solidFill>
            </a:endParaRPr>
          </a:p>
        </p:txBody>
      </p:sp>
      <p:sp>
        <p:nvSpPr>
          <p:cNvPr id="1654792" name="Rectangle 8"/>
          <p:cNvSpPr>
            <a:spLocks noChangeArrowheads="1"/>
          </p:cNvSpPr>
          <p:nvPr/>
        </p:nvSpPr>
        <p:spPr bwMode="auto">
          <a:xfrm>
            <a:off x="6005513" y="1439326"/>
            <a:ext cx="12525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Cache Size</a:t>
            </a:r>
          </a:p>
        </p:txBody>
      </p:sp>
      <p:sp>
        <p:nvSpPr>
          <p:cNvPr id="1654793" name="Rectangle 9"/>
          <p:cNvSpPr>
            <a:spLocks noChangeArrowheads="1"/>
          </p:cNvSpPr>
          <p:nvPr/>
        </p:nvSpPr>
        <p:spPr bwMode="auto">
          <a:xfrm>
            <a:off x="6919913" y="3649126"/>
            <a:ext cx="11969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Block Size</a:t>
            </a:r>
          </a:p>
        </p:txBody>
      </p:sp>
      <p:sp>
        <p:nvSpPr>
          <p:cNvPr id="1654794" name="Line 10"/>
          <p:cNvSpPr>
            <a:spLocks noChangeShapeType="1"/>
          </p:cNvSpPr>
          <p:nvPr/>
        </p:nvSpPr>
        <p:spPr bwMode="auto">
          <a:xfrm flipV="1">
            <a:off x="6336239" y="4647138"/>
            <a:ext cx="0" cy="1155700"/>
          </a:xfrm>
          <a:prstGeom prst="line">
            <a:avLst/>
          </a:prstGeom>
          <a:noFill/>
          <a:ln w="12700">
            <a:solidFill>
              <a:schemeClr val="tx1"/>
            </a:solidFill>
            <a:round/>
            <a:headEnd/>
            <a:tailEnd/>
          </a:ln>
          <a:effectLst/>
        </p:spPr>
        <p:txBody>
          <a:bodyPr wrap="none" anchor="ctr"/>
          <a:lstStyle/>
          <a:p>
            <a:endParaRPr lang="en-US"/>
          </a:p>
        </p:txBody>
      </p:sp>
      <p:sp>
        <p:nvSpPr>
          <p:cNvPr id="1654795" name="Rectangle 11"/>
          <p:cNvSpPr>
            <a:spLocks noChangeArrowheads="1"/>
          </p:cNvSpPr>
          <p:nvPr/>
        </p:nvSpPr>
        <p:spPr bwMode="auto">
          <a:xfrm>
            <a:off x="5788552" y="4653488"/>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Bad</a:t>
            </a:r>
          </a:p>
        </p:txBody>
      </p:sp>
      <p:sp>
        <p:nvSpPr>
          <p:cNvPr id="1654796" name="Rectangle 12"/>
          <p:cNvSpPr>
            <a:spLocks noChangeArrowheads="1"/>
          </p:cNvSpPr>
          <p:nvPr/>
        </p:nvSpPr>
        <p:spPr bwMode="auto">
          <a:xfrm>
            <a:off x="5636152" y="5491688"/>
            <a:ext cx="7112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Good</a:t>
            </a:r>
          </a:p>
        </p:txBody>
      </p:sp>
      <p:sp>
        <p:nvSpPr>
          <p:cNvPr id="1654797" name="Line 13"/>
          <p:cNvSpPr>
            <a:spLocks noChangeShapeType="1"/>
          </p:cNvSpPr>
          <p:nvPr/>
        </p:nvSpPr>
        <p:spPr bwMode="auto">
          <a:xfrm>
            <a:off x="6342589" y="5796488"/>
            <a:ext cx="1816100" cy="0"/>
          </a:xfrm>
          <a:prstGeom prst="line">
            <a:avLst/>
          </a:prstGeom>
          <a:noFill/>
          <a:ln w="12700">
            <a:solidFill>
              <a:schemeClr val="tx1"/>
            </a:solidFill>
            <a:round/>
            <a:headEnd/>
            <a:tailEnd/>
          </a:ln>
          <a:effectLst/>
        </p:spPr>
        <p:txBody>
          <a:bodyPr wrap="none" anchor="ctr"/>
          <a:lstStyle/>
          <a:p>
            <a:endParaRPr lang="en-US"/>
          </a:p>
        </p:txBody>
      </p:sp>
      <p:sp>
        <p:nvSpPr>
          <p:cNvPr id="1654798" name="Rectangle 14"/>
          <p:cNvSpPr>
            <a:spLocks noChangeArrowheads="1"/>
          </p:cNvSpPr>
          <p:nvPr/>
        </p:nvSpPr>
        <p:spPr bwMode="auto">
          <a:xfrm>
            <a:off x="6321952" y="5872688"/>
            <a:ext cx="6429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Less</a:t>
            </a:r>
          </a:p>
        </p:txBody>
      </p:sp>
      <p:sp>
        <p:nvSpPr>
          <p:cNvPr id="1654799" name="Rectangle 15"/>
          <p:cNvSpPr>
            <a:spLocks noChangeArrowheads="1"/>
          </p:cNvSpPr>
          <p:nvPr/>
        </p:nvSpPr>
        <p:spPr bwMode="auto">
          <a:xfrm>
            <a:off x="7922152" y="5872688"/>
            <a:ext cx="6667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More</a:t>
            </a:r>
          </a:p>
        </p:txBody>
      </p:sp>
      <p:sp>
        <p:nvSpPr>
          <p:cNvPr id="1654800" name="Arc 16"/>
          <p:cNvSpPr>
            <a:spLocks/>
          </p:cNvSpPr>
          <p:nvPr/>
        </p:nvSpPr>
        <p:spPr bwMode="auto">
          <a:xfrm>
            <a:off x="6496577"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1654801" name="Arc 17"/>
          <p:cNvSpPr>
            <a:spLocks/>
          </p:cNvSpPr>
          <p:nvPr/>
        </p:nvSpPr>
        <p:spPr bwMode="auto">
          <a:xfrm>
            <a:off x="6641039"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1654802" name="Rectangle 18"/>
          <p:cNvSpPr>
            <a:spLocks noChangeArrowheads="1"/>
          </p:cNvSpPr>
          <p:nvPr/>
        </p:nvSpPr>
        <p:spPr bwMode="auto">
          <a:xfrm>
            <a:off x="63219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A</a:t>
            </a:r>
          </a:p>
        </p:txBody>
      </p:sp>
      <p:sp>
        <p:nvSpPr>
          <p:cNvPr id="1654803" name="Rectangle 19"/>
          <p:cNvSpPr>
            <a:spLocks noChangeArrowheads="1"/>
          </p:cNvSpPr>
          <p:nvPr/>
        </p:nvSpPr>
        <p:spPr bwMode="auto">
          <a:xfrm>
            <a:off x="77697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B</a:t>
            </a:r>
          </a:p>
        </p:txBody>
      </p:sp>
      <p:grpSp>
        <p:nvGrpSpPr>
          <p:cNvPr id="2" name="Group 20"/>
          <p:cNvGrpSpPr>
            <a:grpSpLocks/>
          </p:cNvGrpSpPr>
          <p:nvPr/>
        </p:nvGrpSpPr>
        <p:grpSpPr bwMode="auto">
          <a:xfrm>
            <a:off x="6579127"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endParaRPr lang="en-US"/>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endParaRPr lang="en-US"/>
            </a:p>
          </p:txBody>
        </p:sp>
      </p:grpSp>
      <p:cxnSp>
        <p:nvCxnSpPr>
          <p:cNvPr id="26" name="直接连接符 6"/>
          <p:cNvCxnSpPr/>
          <p:nvPr/>
        </p:nvCxnSpPr>
        <p:spPr bwMode="auto">
          <a:xfrm>
            <a:off x="431800" y="149860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69</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4" descr="f05-39-P374493"/>
          <p:cNvPicPr>
            <a:picLocks noChangeAspect="1" noChangeArrowheads="1"/>
          </p:cNvPicPr>
          <p:nvPr/>
        </p:nvPicPr>
        <p:blipFill>
          <a:blip r:embed="rId3" cstate="print"/>
          <a:srcRect/>
          <a:stretch>
            <a:fillRect/>
          </a:stretch>
        </p:blipFill>
        <p:spPr bwMode="auto">
          <a:xfrm>
            <a:off x="1767417" y="0"/>
            <a:ext cx="6335183" cy="4991880"/>
          </a:xfrm>
          <a:prstGeom prst="rect">
            <a:avLst/>
          </a:prstGeom>
          <a:noFill/>
          <a:ln w="9525">
            <a:noFill/>
            <a:miter lim="800000"/>
            <a:headEnd/>
            <a:tailEnd/>
          </a:ln>
        </p:spPr>
      </p:pic>
      <p:sp>
        <p:nvSpPr>
          <p:cNvPr id="5" name="Rectangle 3"/>
          <p:cNvSpPr txBox="1">
            <a:spLocks noChangeArrowheads="1"/>
          </p:cNvSpPr>
          <p:nvPr/>
        </p:nvSpPr>
        <p:spPr>
          <a:xfrm>
            <a:off x="0" y="4940300"/>
            <a:ext cx="9359900" cy="1829855"/>
          </a:xfrm>
          <a:prstGeom prst="rect">
            <a:avLst/>
          </a:prstGeom>
          <a:noFill/>
          <a:ln/>
        </p:spPr>
        <p:txBody>
          <a:bodyPr vert="horz" lIns="91440" tIns="45720" rIns="91440" bIns="45720" rtlCol="0">
            <a:normAutofit fontScale="85000" lnSpcReduction="1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L1</a:t>
            </a:r>
            <a:r>
              <a:rPr kumimoji="0" lang="en-US" sz="32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L2L3</a:t>
            </a:r>
          </a:p>
          <a:p>
            <a:pPr marL="800100" lvl="1" indent="-342900" algn="l" defTabSz="457200" eaLnBrk="1" fontAlgn="auto" hangingPunct="1">
              <a:spcBef>
                <a:spcPct val="20000"/>
              </a:spcBef>
              <a:spcAft>
                <a:spcPts val="0"/>
              </a:spcAft>
              <a:buFont typeface="Arial"/>
              <a:buChar char="•"/>
            </a:pPr>
            <a:r>
              <a:rPr lang="en-US" sz="3200" dirty="0" smtClean="0">
                <a:latin typeface="+mn-lt"/>
                <a:sym typeface="Wingdings" pitchFamily="2" charset="2"/>
              </a:rPr>
              <a:t>Size increasing</a:t>
            </a:r>
          </a:p>
          <a:p>
            <a:pPr marL="800100" lvl="1" indent="-342900" algn="l" defTabSz="457200" eaLnBrk="1" fontAlgn="auto" hangingPunct="1">
              <a:spcBef>
                <a:spcPct val="20000"/>
              </a:spcBef>
              <a:spcAft>
                <a:spcPts val="0"/>
              </a:spcAft>
              <a:buFont typeface="Arial"/>
              <a:buChar cha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sym typeface="Wingdings" pitchFamily="2" charset="2"/>
              </a:rPr>
              <a:t>Associativity</a:t>
            </a:r>
            <a:r>
              <a:rPr kumimoji="0" lang="en-US" sz="3200" b="0" i="0" u="none" strike="noStrike" kern="1200" cap="none" spc="0" normalizeH="0" noProof="0" dirty="0" smtClean="0">
                <a:ln>
                  <a:noFill/>
                </a:ln>
                <a:solidFill>
                  <a:schemeClr val="tx1"/>
                </a:solidFill>
                <a:effectLst/>
                <a:uLnTx/>
                <a:uFillTx/>
                <a:latin typeface="+mn-lt"/>
                <a:ea typeface="+mn-ea"/>
                <a:cs typeface="+mn-cs"/>
                <a:sym typeface="Wingdings" pitchFamily="2" charset="2"/>
              </a:rPr>
              <a:t> increasing </a:t>
            </a:r>
          </a:p>
          <a:p>
            <a:pPr marL="800100" lvl="1" indent="-342900" algn="l" defTabSz="457200" eaLnBrk="1" fontAlgn="auto" hangingPunct="1">
              <a:spcBef>
                <a:spcPct val="20000"/>
              </a:spcBef>
              <a:spcAft>
                <a:spcPts val="0"/>
              </a:spcAft>
              <a:buFont typeface="Arial"/>
              <a:buChar char="•"/>
            </a:pPr>
            <a:r>
              <a:rPr lang="en-US" sz="3200" dirty="0" smtClean="0">
                <a:latin typeface="+mn-lt"/>
                <a:sym typeface="Wingdings" pitchFamily="2" charset="2"/>
              </a:rPr>
              <a:t>Both </a:t>
            </a:r>
            <a:r>
              <a:rPr kumimoji="0" lang="en-US" sz="3200" b="0" i="0" u="none" strike="noStrike" kern="1200" cap="none" spc="0" normalizeH="0" noProof="0" dirty="0" smtClean="0">
                <a:ln>
                  <a:noFill/>
                </a:ln>
                <a:solidFill>
                  <a:schemeClr val="tx1"/>
                </a:solidFill>
                <a:effectLst/>
                <a:uLnTx/>
                <a:uFillTx/>
                <a:latin typeface="+mn-lt"/>
                <a:ea typeface="+mn-ea"/>
                <a:cs typeface="+mn-cs"/>
                <a:sym typeface="Wingdings" pitchFamily="2" charset="2"/>
              </a:rPr>
              <a:t>cause </a:t>
            </a:r>
            <a:r>
              <a:rPr lang="en-US" sz="3200" baseline="0" dirty="0" smtClean="0">
                <a:latin typeface="+mn-lt"/>
                <a:sym typeface="Wingdings" pitchFamily="2" charset="2"/>
              </a:rPr>
              <a:t>hit time to increase, and miss rate to decrease</a:t>
            </a:r>
            <a:r>
              <a:rPr lang="en-US" sz="3200" dirty="0" smtClean="0">
                <a:latin typeface="+mn-lt"/>
                <a:sym typeface="Wingdings" pitchFamily="2" charset="2"/>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0"/>
          <p:cNvSpPr>
            <a:spLocks noGrp="1"/>
          </p:cNvSpPr>
          <p:nvPr>
            <p:ph idx="1"/>
          </p:nvPr>
        </p:nvSpPr>
        <p:spPr>
          <a:xfrm>
            <a:off x="457200" y="5588000"/>
            <a:ext cx="8229600" cy="914400"/>
          </a:xfrm>
        </p:spPr>
        <p:txBody>
          <a:bodyPr>
            <a:normAutofit fontScale="85000" lnSpcReduction="20000"/>
          </a:bodyPr>
          <a:lstStyle/>
          <a:p>
            <a:r>
              <a:rPr lang="en-US" sz="2400" dirty="0" smtClean="0"/>
              <a:t>4 cores, 32KB I$/32-KB D$ L1$, 512KB L2$. L1$ and L2$ are private to each core</a:t>
            </a:r>
          </a:p>
          <a:p>
            <a:r>
              <a:rPr lang="en-US" sz="2400" dirty="0" smtClean="0"/>
              <a:t>Share one single 8-MB L3$ </a:t>
            </a:r>
          </a:p>
        </p:txBody>
      </p:sp>
      <p:pic>
        <p:nvPicPr>
          <p:cNvPr id="58374" name="Picture 4" descr="f05-37-P374493"/>
          <p:cNvPicPr>
            <a:picLocks noChangeAspect="1" noChangeArrowheads="1"/>
          </p:cNvPicPr>
          <p:nvPr/>
        </p:nvPicPr>
        <p:blipFill>
          <a:blip r:embed="rId3" cstate="print"/>
          <a:srcRect/>
          <a:stretch>
            <a:fillRect/>
          </a:stretch>
        </p:blipFill>
        <p:spPr bwMode="auto">
          <a:xfrm>
            <a:off x="1258888" y="1255713"/>
            <a:ext cx="6697662" cy="4394200"/>
          </a:xfrm>
          <a:prstGeom prst="rect">
            <a:avLst/>
          </a:prstGeom>
          <a:noFill/>
          <a:ln w="9525">
            <a:noFill/>
            <a:miter lim="800000"/>
            <a:headEnd/>
            <a:tailEnd/>
          </a:ln>
        </p:spPr>
      </p:pic>
      <p:sp>
        <p:nvSpPr>
          <p:cNvPr id="58375" name="Title 9"/>
          <p:cNvSpPr>
            <a:spLocks noGrp="1"/>
          </p:cNvSpPr>
          <p:nvPr>
            <p:ph type="title"/>
          </p:nvPr>
        </p:nvSpPr>
        <p:spPr/>
        <p:txBody>
          <a:bodyPr/>
          <a:lstStyle/>
          <a:p>
            <a:r>
              <a:rPr lang="en-US" smtClean="0"/>
              <a:t>Intel Nehalem Die Photo</a:t>
            </a:r>
          </a:p>
        </p:txBody>
      </p:sp>
      <p:sp>
        <p:nvSpPr>
          <p:cNvPr id="11"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71</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Keeping Multiple Caches Coherent</a:t>
            </a:r>
            <a:endParaRPr lang="en-US" dirty="0"/>
          </a:p>
        </p:txBody>
      </p:sp>
      <p:sp>
        <p:nvSpPr>
          <p:cNvPr id="3" name="Content Placeholder 2"/>
          <p:cNvSpPr>
            <a:spLocks noGrp="1"/>
          </p:cNvSpPr>
          <p:nvPr>
            <p:ph idx="1"/>
          </p:nvPr>
        </p:nvSpPr>
        <p:spPr>
          <a:xfrm>
            <a:off x="457200" y="1600200"/>
            <a:ext cx="8229600" cy="4783667"/>
          </a:xfrm>
        </p:spPr>
        <p:txBody>
          <a:bodyPr>
            <a:normAutofit fontScale="92500" lnSpcReduction="10000"/>
          </a:bodyPr>
          <a:lstStyle/>
          <a:p>
            <a:r>
              <a:rPr lang="en-US" dirty="0" smtClean="0"/>
              <a:t>HW Architect’s job: shared memory =&gt; keep cache values coherent</a:t>
            </a:r>
          </a:p>
          <a:p>
            <a:r>
              <a:rPr lang="en-US" dirty="0" smtClean="0"/>
              <a:t>One approach: When any processor has cache miss or writes, notify other processors via interconnection network</a:t>
            </a:r>
          </a:p>
          <a:p>
            <a:pPr lvl="1"/>
            <a:r>
              <a:rPr lang="en-US" dirty="0" smtClean="0"/>
              <a:t>If only reading, many processors can have copies</a:t>
            </a:r>
          </a:p>
          <a:p>
            <a:pPr lvl="1"/>
            <a:r>
              <a:rPr lang="en-US" dirty="0" smtClean="0"/>
              <a:t>If a processor writes, invalidate all other copies, and write through to memory</a:t>
            </a:r>
          </a:p>
          <a:p>
            <a:r>
              <a:rPr lang="en-US" dirty="0" smtClean="0"/>
              <a:t>Shared written result can “ping-pong” between caches</a:t>
            </a:r>
          </a:p>
          <a:p>
            <a:pPr lvl="1"/>
            <a:endParaRPr lang="en-US" dirty="0" smtClean="0"/>
          </a:p>
        </p:txBody>
      </p:sp>
      <p:sp>
        <p:nvSpPr>
          <p:cNvPr id="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72</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What if? </a:t>
            </a:r>
          </a:p>
          <a:p>
            <a:pPr lvl="1"/>
            <a:r>
              <a:rPr lang="en-US" dirty="0" smtClean="0"/>
              <a:t>Processors 1 and 2 read Memory[1000] (value  20)</a:t>
            </a:r>
            <a:endParaRPr lang="en-US" dirty="0"/>
          </a:p>
        </p:txBody>
      </p:sp>
      <p:grpSp>
        <p:nvGrpSpPr>
          <p:cNvPr id="83" name="Group 63"/>
          <p:cNvGrpSpPr/>
          <p:nvPr/>
        </p:nvGrpSpPr>
        <p:grpSpPr>
          <a:xfrm>
            <a:off x="1591731" y="3733799"/>
            <a:ext cx="5333998" cy="2514600"/>
            <a:chOff x="1524000" y="1066800"/>
            <a:chExt cx="5638800" cy="3048000"/>
          </a:xfrm>
        </p:grpSpPr>
        <p:sp>
          <p:nvSpPr>
            <p:cNvPr id="93"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4" name="Text Box 6"/>
            <p:cNvSpPr txBox="1">
              <a:spLocks noChangeArrowheads="1"/>
            </p:cNvSpPr>
            <p:nvPr/>
          </p:nvSpPr>
          <p:spPr bwMode="auto">
            <a:xfrm>
              <a:off x="1954568" y="1203325"/>
              <a:ext cx="435853" cy="410368"/>
            </a:xfrm>
            <a:prstGeom prst="rect">
              <a:avLst/>
            </a:prstGeom>
            <a:noFill/>
            <a:ln w="12700">
              <a:noFill/>
              <a:miter lim="800000"/>
              <a:headEnd/>
              <a:tailEnd/>
            </a:ln>
            <a:effectLst/>
          </p:spPr>
          <p:txBody>
            <a:bodyPr wrap="none">
              <a:spAutoFit/>
            </a:bodyPr>
            <a:lstStyle/>
            <a:p>
              <a:r>
                <a:rPr lang="en-US" sz="1600" b="1" dirty="0" smtClean="0">
                  <a:solidFill>
                    <a:schemeClr val="tx1"/>
                  </a:solidFill>
                </a:rPr>
                <a:t>P0</a:t>
              </a:r>
              <a:endParaRPr lang="en-US" sz="1600" b="1" dirty="0">
                <a:solidFill>
                  <a:schemeClr val="tx1"/>
                </a:solidFill>
              </a:endParaRPr>
            </a:p>
          </p:txBody>
        </p:sp>
        <p:sp>
          <p:nvSpPr>
            <p:cNvPr id="95"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6"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7" name="Text Box 9"/>
            <p:cNvSpPr txBox="1">
              <a:spLocks noChangeArrowheads="1"/>
            </p:cNvSpPr>
            <p:nvPr/>
          </p:nvSpPr>
          <p:spPr bwMode="auto">
            <a:xfrm>
              <a:off x="3646843" y="1219200"/>
              <a:ext cx="435853" cy="410368"/>
            </a:xfrm>
            <a:prstGeom prst="rect">
              <a:avLst/>
            </a:prstGeom>
            <a:noFill/>
            <a:ln w="12700">
              <a:noFill/>
              <a:miter lim="800000"/>
              <a:headEnd/>
              <a:tailEnd/>
            </a:ln>
            <a:effectLst/>
          </p:spPr>
          <p:txBody>
            <a:bodyPr wrap="none">
              <a:spAutoFit/>
            </a:bodyPr>
            <a:lstStyle/>
            <a:p>
              <a:r>
                <a:rPr lang="en-US" sz="1600" b="1" dirty="0" smtClean="0">
                  <a:solidFill>
                    <a:schemeClr val="tx1"/>
                  </a:solidFill>
                </a:rPr>
                <a:t>P1</a:t>
              </a:r>
              <a:endParaRPr lang="en-US" sz="1600" b="1" dirty="0">
                <a:solidFill>
                  <a:schemeClr val="tx1"/>
                </a:solidFill>
              </a:endParaRPr>
            </a:p>
          </p:txBody>
        </p:sp>
        <p:sp>
          <p:nvSpPr>
            <p:cNvPr id="98" name="Text Box 10"/>
            <p:cNvSpPr txBox="1">
              <a:spLocks noChangeArrowheads="1"/>
            </p:cNvSpPr>
            <p:nvPr/>
          </p:nvSpPr>
          <p:spPr bwMode="auto">
            <a:xfrm>
              <a:off x="6313843" y="1219200"/>
              <a:ext cx="435853" cy="410368"/>
            </a:xfrm>
            <a:prstGeom prst="rect">
              <a:avLst/>
            </a:prstGeom>
            <a:noFill/>
            <a:ln w="12700">
              <a:noFill/>
              <a:miter lim="800000"/>
              <a:headEnd/>
              <a:tailEnd/>
            </a:ln>
            <a:effectLst/>
          </p:spPr>
          <p:txBody>
            <a:bodyPr wrap="none">
              <a:spAutoFit/>
            </a:bodyPr>
            <a:lstStyle/>
            <a:p>
              <a:r>
                <a:rPr lang="en-US" sz="1600" b="1" dirty="0" smtClean="0">
                  <a:solidFill>
                    <a:schemeClr val="tx1"/>
                  </a:solidFill>
                </a:rPr>
                <a:t>P2</a:t>
              </a:r>
              <a:endParaRPr lang="en-US" sz="1600" b="1" dirty="0">
                <a:solidFill>
                  <a:schemeClr val="tx1"/>
                </a:solidFill>
              </a:endParaRPr>
            </a:p>
          </p:txBody>
        </p:sp>
        <p:sp>
          <p:nvSpPr>
            <p:cNvPr id="99"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0"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1"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2"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03"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04"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05"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106"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7"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108"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9"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110"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1"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2"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3"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4"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5"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6"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7"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85" name="TextBox 84"/>
          <p:cNvSpPr txBox="1"/>
          <p:nvPr/>
        </p:nvSpPr>
        <p:spPr>
          <a:xfrm>
            <a:off x="3843866" y="5808133"/>
            <a:ext cx="444653" cy="400110"/>
          </a:xfrm>
          <a:prstGeom prst="rect">
            <a:avLst/>
          </a:prstGeom>
          <a:noFill/>
        </p:spPr>
        <p:txBody>
          <a:bodyPr wrap="none" rtlCol="0">
            <a:spAutoFit/>
          </a:bodyPr>
          <a:lstStyle/>
          <a:p>
            <a:r>
              <a:rPr lang="en-US" sz="2000" b="1" dirty="0" smtClean="0">
                <a:solidFill>
                  <a:srgbClr val="3366FF"/>
                </a:solidFill>
              </a:rPr>
              <a:t>20</a:t>
            </a:r>
            <a:endParaRPr lang="en-US" sz="2000" b="1" dirty="0">
              <a:solidFill>
                <a:srgbClr val="3366FF"/>
              </a:solidFill>
            </a:endParaRPr>
          </a:p>
        </p:txBody>
      </p:sp>
      <p:sp>
        <p:nvSpPr>
          <p:cNvPr id="118" name="TextBox 117"/>
          <p:cNvSpPr txBox="1"/>
          <p:nvPr/>
        </p:nvSpPr>
        <p:spPr>
          <a:xfrm>
            <a:off x="3335867" y="45042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119" name="TextBox 118"/>
          <p:cNvSpPr txBox="1"/>
          <p:nvPr/>
        </p:nvSpPr>
        <p:spPr>
          <a:xfrm>
            <a:off x="5842000" y="4521200"/>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73</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What if? </a:t>
            </a:r>
          </a:p>
          <a:p>
            <a:pPr lvl="1"/>
            <a:r>
              <a:rPr lang="en-US" dirty="0" smtClean="0"/>
              <a:t>Processors 1 and 2 read Memory[1000]</a:t>
            </a:r>
          </a:p>
          <a:p>
            <a:pPr lvl="1"/>
            <a:r>
              <a:rPr lang="en-US" dirty="0" smtClean="0"/>
              <a:t>Processor 0 writes Memory[1000] with 40</a:t>
            </a:r>
          </a:p>
        </p:txBody>
      </p:sp>
      <p:grpSp>
        <p:nvGrpSpPr>
          <p:cNvPr id="7" name="Group 63"/>
          <p:cNvGrpSpPr/>
          <p:nvPr/>
        </p:nvGrpSpPr>
        <p:grpSpPr>
          <a:xfrm>
            <a:off x="1591731" y="3733799"/>
            <a:ext cx="5334000" cy="2514600"/>
            <a:chOff x="1524000" y="1066800"/>
            <a:chExt cx="5638800" cy="3048000"/>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 name="Text Box 6"/>
            <p:cNvSpPr txBox="1">
              <a:spLocks noChangeArrowheads="1"/>
            </p:cNvSpPr>
            <p:nvPr/>
          </p:nvSpPr>
          <p:spPr bwMode="auto">
            <a:xfrm>
              <a:off x="1584325" y="1203325"/>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2" name="Text Box 9"/>
            <p:cNvSpPr txBox="1">
              <a:spLocks noChangeArrowheads="1"/>
            </p:cNvSpPr>
            <p:nvPr/>
          </p:nvSpPr>
          <p:spPr bwMode="auto">
            <a:xfrm>
              <a:off x="3276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3" name="Text Box 10"/>
            <p:cNvSpPr txBox="1">
              <a:spLocks noChangeArrowheads="1"/>
            </p:cNvSpPr>
            <p:nvPr/>
          </p:nvSpPr>
          <p:spPr bwMode="auto">
            <a:xfrm>
              <a:off x="5943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7"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8"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9"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2"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4"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33" name="TextBox 32"/>
          <p:cNvSpPr txBox="1"/>
          <p:nvPr/>
        </p:nvSpPr>
        <p:spPr>
          <a:xfrm>
            <a:off x="2506134" y="3810000"/>
            <a:ext cx="301660"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4080934" y="3826933"/>
            <a:ext cx="301660" cy="369332"/>
          </a:xfrm>
          <a:prstGeom prst="rect">
            <a:avLst/>
          </a:prstGeom>
          <a:noFill/>
        </p:spPr>
        <p:txBody>
          <a:bodyPr wrap="none" rtlCol="0">
            <a:spAutoFit/>
          </a:bodyPr>
          <a:lstStyle/>
          <a:p>
            <a:r>
              <a:rPr lang="en-US" dirty="0" smtClean="0"/>
              <a:t>1</a:t>
            </a:r>
            <a:endParaRPr lang="en-US" dirty="0"/>
          </a:p>
        </p:txBody>
      </p:sp>
      <p:sp>
        <p:nvSpPr>
          <p:cNvPr id="35" name="TextBox 34"/>
          <p:cNvSpPr txBox="1"/>
          <p:nvPr/>
        </p:nvSpPr>
        <p:spPr>
          <a:xfrm>
            <a:off x="6603982" y="3843866"/>
            <a:ext cx="301660" cy="369332"/>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335867" y="45042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8" name="TextBox 37"/>
          <p:cNvSpPr txBox="1"/>
          <p:nvPr/>
        </p:nvSpPr>
        <p:spPr>
          <a:xfrm>
            <a:off x="5842000" y="4521200"/>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9" name="TextBox 38"/>
          <p:cNvSpPr txBox="1"/>
          <p:nvPr/>
        </p:nvSpPr>
        <p:spPr>
          <a:xfrm>
            <a:off x="7095066" y="3674533"/>
            <a:ext cx="1815521" cy="1569660"/>
          </a:xfrm>
          <a:prstGeom prst="rect">
            <a:avLst/>
          </a:prstGeom>
          <a:noFill/>
        </p:spPr>
        <p:txBody>
          <a:bodyPr wrap="none" rtlCol="0">
            <a:spAutoFit/>
          </a:bodyPr>
          <a:lstStyle/>
          <a:p>
            <a:r>
              <a:rPr lang="en-US" sz="2400" dirty="0" smtClean="0"/>
              <a:t>Processor 0</a:t>
            </a:r>
          </a:p>
          <a:p>
            <a:r>
              <a:rPr lang="en-US" sz="2400" i="1" dirty="0" smtClean="0">
                <a:solidFill>
                  <a:srgbClr val="FF0000"/>
                </a:solidFill>
              </a:rPr>
              <a:t>Write</a:t>
            </a:r>
          </a:p>
          <a:p>
            <a:r>
              <a:rPr lang="en-US" sz="2400" i="1" dirty="0" smtClean="0">
                <a:solidFill>
                  <a:srgbClr val="FF0000"/>
                </a:solidFill>
              </a:rPr>
              <a:t>Invalidates</a:t>
            </a:r>
          </a:p>
          <a:p>
            <a:r>
              <a:rPr lang="en-US" sz="2400" dirty="0" smtClean="0"/>
              <a:t>Other Copies</a:t>
            </a:r>
          </a:p>
        </p:txBody>
      </p:sp>
      <p:sp>
        <p:nvSpPr>
          <p:cNvPr id="40" name="TextBox 39"/>
          <p:cNvSpPr txBox="1"/>
          <p:nvPr/>
        </p:nvSpPr>
        <p:spPr>
          <a:xfrm>
            <a:off x="762000" y="3860800"/>
            <a:ext cx="704640" cy="400110"/>
          </a:xfrm>
          <a:prstGeom prst="rect">
            <a:avLst/>
          </a:prstGeom>
          <a:solidFill>
            <a:srgbClr val="FFFFFF"/>
          </a:solid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42" name="TextBox 41"/>
          <p:cNvSpPr txBox="1"/>
          <p:nvPr/>
        </p:nvSpPr>
        <p:spPr>
          <a:xfrm>
            <a:off x="1794934" y="4504266"/>
            <a:ext cx="941283" cy="369332"/>
          </a:xfrm>
          <a:prstGeom prst="rect">
            <a:avLst/>
          </a:prstGeom>
          <a:solidFill>
            <a:srgbClr val="FFFFFF"/>
          </a:solidFill>
        </p:spPr>
        <p:txBody>
          <a:bodyPr wrap="none" rtlCol="0">
            <a:spAutoFit/>
          </a:bodyPr>
          <a:lstStyle/>
          <a:p>
            <a:r>
              <a:rPr lang="en-US" dirty="0" smtClean="0">
                <a:solidFill>
                  <a:srgbClr val="3366FF"/>
                </a:solidFill>
              </a:rPr>
              <a:t>1000 </a:t>
            </a:r>
            <a:r>
              <a:rPr lang="en-US" b="1" dirty="0" smtClean="0">
                <a:solidFill>
                  <a:srgbClr val="3366FF"/>
                </a:solidFill>
              </a:rPr>
              <a:t>40</a:t>
            </a:r>
            <a:endParaRPr lang="en-US" b="1" dirty="0">
              <a:solidFill>
                <a:srgbClr val="3366FF"/>
              </a:solidFill>
            </a:endParaRPr>
          </a:p>
        </p:txBody>
      </p:sp>
      <p:sp>
        <p:nvSpPr>
          <p:cNvPr id="45" name="TextBox 44"/>
          <p:cNvSpPr txBox="1"/>
          <p:nvPr/>
        </p:nvSpPr>
        <p:spPr>
          <a:xfrm>
            <a:off x="2980267" y="58250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40</a:t>
            </a:r>
            <a:endParaRPr lang="en-US" sz="2000" b="1" dirty="0">
              <a:solidFill>
                <a:srgbClr val="3366FF"/>
              </a:solidFill>
            </a:endParaRPr>
          </a:p>
        </p:txBody>
      </p:sp>
      <p:sp>
        <p:nvSpPr>
          <p:cNvPr id="46"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74</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09 0.02523 C 0.02326 0.05556 0.04861 0.08611 0.05902 0.09931 " pathEditMode="relative" ptsTypes="aA">
                                      <p:cBhvr>
                                        <p:cTn id="6" dur="2000" fill="hold"/>
                                        <p:tgtEl>
                                          <p:spTgt spid="40">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5903 0.0993 C 0.07222 0.09421 0.08576 0.08935 0.09166 0.10671 C 0.09757 0.12407 0.07778 0.18866 0.09427 0.20301 C 0.11076 0.21736 0.15035 0.20509 0.19045 0.19305 " pathEditMode="relative" rAng="0" ptsTypes="aaaA">
                                      <p:cBhvr>
                                        <p:cTn id="10" dur="2000" fill="hold"/>
                                        <p:tgtEl>
                                          <p:spTgt spid="40">
                                            <p:txEl>
                                              <p:pRg st="0" end="0"/>
                                            </p:txEl>
                                          </p:spTgt>
                                        </p:tgtEl>
                                        <p:attrNameLst>
                                          <p:attrName>ppt_x</p:attrName>
                                          <p:attrName>ppt_y</p:attrName>
                                        </p:attrNameLst>
                                      </p:cBhvr>
                                      <p:rCtr x="66" y="54"/>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0">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build="allAtOnce" animBg="1"/>
      <p:bldP spid="42" grpId="0" animBg="1"/>
      <p:bldP spid="4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False Sharing</a:t>
            </a:r>
            <a:endParaRPr lang="en-US" dirty="0"/>
          </a:p>
        </p:txBody>
      </p:sp>
      <p:sp>
        <p:nvSpPr>
          <p:cNvPr id="3" name="Content Placeholder 2"/>
          <p:cNvSpPr>
            <a:spLocks noGrp="1"/>
          </p:cNvSpPr>
          <p:nvPr>
            <p:ph idx="1"/>
          </p:nvPr>
        </p:nvSpPr>
        <p:spPr/>
        <p:txBody>
          <a:bodyPr>
            <a:normAutofit/>
          </a:bodyPr>
          <a:lstStyle/>
          <a:p>
            <a:r>
              <a:rPr lang="en-US" dirty="0" smtClean="0"/>
              <a:t>Suppose block size is 32 bytes</a:t>
            </a:r>
          </a:p>
          <a:p>
            <a:r>
              <a:rPr lang="en-US" dirty="0" smtClean="0"/>
              <a:t>Suppose Processor 0 reading and writing variable X, Processor 1 reading and writing variable Y</a:t>
            </a:r>
          </a:p>
          <a:p>
            <a:r>
              <a:rPr lang="en-US" dirty="0" smtClean="0"/>
              <a:t>Suppose X is at address 4000,  Y in 4012</a:t>
            </a:r>
          </a:p>
          <a:p>
            <a:pPr lvl="1"/>
            <a:r>
              <a:rPr lang="en-US" dirty="0" smtClean="0"/>
              <a:t>Two variables are in the same cache block, even though they have different addresses</a:t>
            </a:r>
          </a:p>
          <a:p>
            <a:r>
              <a:rPr lang="en-US" dirty="0" smtClean="0"/>
              <a:t>Effect called </a:t>
            </a:r>
            <a:r>
              <a:rPr lang="en-US" i="1" dirty="0" smtClean="0">
                <a:solidFill>
                  <a:srgbClr val="FF0000"/>
                </a:solidFill>
              </a:rPr>
              <a:t>false sharing </a:t>
            </a:r>
          </a:p>
          <a:p>
            <a:endParaRPr lang="en-US" dirty="0"/>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75</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1435670" y="304800"/>
            <a:ext cx="6080575" cy="728405"/>
          </a:xfrm>
          <a:noFill/>
          <a:ln/>
        </p:spPr>
        <p:txBody>
          <a:bodyPr wrap="none" lIns="63500" tIns="25400" rIns="63500" bIns="25400" anchor="t">
            <a:spAutoFit/>
          </a:bodyPr>
          <a:lstStyle/>
          <a:p>
            <a:r>
              <a:rPr lang="en-US" altLang="zh-CN" dirty="0">
                <a:ea typeface="宋体" charset="-122"/>
              </a:rPr>
              <a:t>Summary #</a:t>
            </a:r>
            <a:r>
              <a:rPr lang="en-US" altLang="zh-CN" dirty="0" smtClean="0">
                <a:ea typeface="宋体" charset="-122"/>
              </a:rPr>
              <a:t>1/2: Cache</a:t>
            </a:r>
            <a:endParaRPr lang="en-US" altLang="zh-CN" dirty="0">
              <a:ea typeface="宋体" charset="-122"/>
            </a:endParaRPr>
          </a:p>
        </p:txBody>
      </p:sp>
      <p:sp>
        <p:nvSpPr>
          <p:cNvPr id="758787" name="Rectangle 3"/>
          <p:cNvSpPr>
            <a:spLocks noGrp="1" noChangeArrowheads="1"/>
          </p:cNvSpPr>
          <p:nvPr>
            <p:ph type="body" idx="1"/>
          </p:nvPr>
        </p:nvSpPr>
        <p:spPr>
          <a:xfrm>
            <a:off x="76201" y="1494971"/>
            <a:ext cx="8574314" cy="4778744"/>
          </a:xfrm>
          <a:noFill/>
          <a:ln/>
        </p:spPr>
        <p:txBody>
          <a:bodyPr wrap="square" lIns="63500" tIns="25400" rIns="63500" bIns="25400">
            <a:spAutoFit/>
          </a:bodyPr>
          <a:lstStyle/>
          <a:p>
            <a:pPr>
              <a:lnSpc>
                <a:spcPct val="80000"/>
              </a:lnSpc>
              <a:spcBef>
                <a:spcPct val="20000"/>
              </a:spcBef>
            </a:pPr>
            <a:r>
              <a:rPr lang="en-US" altLang="zh-CN" dirty="0">
                <a:ea typeface="宋体" charset="-122"/>
              </a:rPr>
              <a:t>The Principle of Locality:</a:t>
            </a:r>
          </a:p>
          <a:p>
            <a:pPr lvl="1">
              <a:lnSpc>
                <a:spcPct val="80000"/>
              </a:lnSpc>
              <a:spcBef>
                <a:spcPct val="20000"/>
              </a:spcBef>
            </a:pPr>
            <a:r>
              <a:rPr lang="en-US" altLang="zh-CN" dirty="0">
                <a:ea typeface="宋体" charset="-122"/>
              </a:rPr>
              <a:t>Program likely to access a relatively small portion of the address space at any instant of time.</a:t>
            </a:r>
          </a:p>
          <a:p>
            <a:pPr lvl="2">
              <a:lnSpc>
                <a:spcPct val="80000"/>
              </a:lnSpc>
              <a:spcBef>
                <a:spcPct val="20000"/>
              </a:spcBef>
            </a:pPr>
            <a:r>
              <a:rPr lang="en-US" altLang="zh-CN" dirty="0">
                <a:solidFill>
                  <a:schemeClr val="hlink"/>
                </a:solidFill>
                <a:ea typeface="宋体" charset="-122"/>
              </a:rPr>
              <a:t>Temporal Locality</a:t>
            </a:r>
            <a:r>
              <a:rPr lang="en-US" altLang="zh-CN" dirty="0">
                <a:ea typeface="宋体" charset="-122"/>
              </a:rPr>
              <a:t>: Locality in Time</a:t>
            </a:r>
          </a:p>
          <a:p>
            <a:pPr lvl="2">
              <a:lnSpc>
                <a:spcPct val="80000"/>
              </a:lnSpc>
              <a:spcBef>
                <a:spcPct val="20000"/>
              </a:spcBef>
            </a:pPr>
            <a:r>
              <a:rPr lang="en-US" altLang="zh-CN" dirty="0">
                <a:solidFill>
                  <a:schemeClr val="hlink"/>
                </a:solidFill>
                <a:ea typeface="宋体" charset="-122"/>
              </a:rPr>
              <a:t>Spatial Locality</a:t>
            </a:r>
            <a:r>
              <a:rPr lang="en-US" altLang="zh-CN" dirty="0">
                <a:ea typeface="宋体" charset="-122"/>
              </a:rPr>
              <a:t>: Locality in Space</a:t>
            </a:r>
          </a:p>
          <a:p>
            <a:pPr>
              <a:lnSpc>
                <a:spcPct val="80000"/>
              </a:lnSpc>
              <a:spcBef>
                <a:spcPct val="20000"/>
              </a:spcBef>
            </a:pPr>
            <a:r>
              <a:rPr lang="en-US" altLang="zh-CN" dirty="0" smtClean="0">
                <a:ea typeface="宋体" charset="-122"/>
              </a:rPr>
              <a:t>Three Major </a:t>
            </a:r>
            <a:r>
              <a:rPr lang="en-US" altLang="zh-CN" dirty="0">
                <a:ea typeface="宋体" charset="-122"/>
              </a:rPr>
              <a:t>Categories of Cache Misses:</a:t>
            </a:r>
          </a:p>
          <a:p>
            <a:pPr lvl="1">
              <a:lnSpc>
                <a:spcPct val="80000"/>
              </a:lnSpc>
              <a:spcBef>
                <a:spcPct val="20000"/>
              </a:spcBef>
            </a:pPr>
            <a:r>
              <a:rPr lang="en-US" altLang="zh-CN" dirty="0">
                <a:solidFill>
                  <a:schemeClr val="hlink"/>
                </a:solidFill>
                <a:ea typeface="宋体" charset="-122"/>
              </a:rPr>
              <a:t>Compulsory Misses</a:t>
            </a:r>
            <a:r>
              <a:rPr lang="en-US" altLang="zh-CN" dirty="0">
                <a:ea typeface="宋体" charset="-122"/>
              </a:rPr>
              <a:t>: sad facts of life.  Example: cold start misses.</a:t>
            </a:r>
          </a:p>
          <a:p>
            <a:pPr lvl="1">
              <a:lnSpc>
                <a:spcPct val="80000"/>
              </a:lnSpc>
              <a:spcBef>
                <a:spcPct val="20000"/>
              </a:spcBef>
            </a:pPr>
            <a:r>
              <a:rPr lang="en-US" altLang="zh-CN" dirty="0">
                <a:solidFill>
                  <a:schemeClr val="hlink"/>
                </a:solidFill>
                <a:ea typeface="宋体" charset="-122"/>
              </a:rPr>
              <a:t>Conflict Misses</a:t>
            </a:r>
            <a:r>
              <a:rPr lang="en-US" altLang="zh-CN" dirty="0">
                <a:ea typeface="宋体" charset="-122"/>
              </a:rPr>
              <a:t>: increase cache size and/or </a:t>
            </a:r>
            <a:r>
              <a:rPr lang="en-US" altLang="zh-CN" dirty="0" err="1">
                <a:ea typeface="宋体" charset="-122"/>
              </a:rPr>
              <a:t>associativity</a:t>
            </a:r>
            <a:endParaRPr lang="en-US" altLang="zh-CN" dirty="0">
              <a:ea typeface="宋体" charset="-122"/>
            </a:endParaRPr>
          </a:p>
          <a:p>
            <a:pPr lvl="1">
              <a:lnSpc>
                <a:spcPct val="80000"/>
              </a:lnSpc>
              <a:spcBef>
                <a:spcPct val="20000"/>
              </a:spcBef>
            </a:pPr>
            <a:r>
              <a:rPr lang="en-US" altLang="zh-CN" dirty="0">
                <a:solidFill>
                  <a:schemeClr val="hlink"/>
                </a:solidFill>
                <a:ea typeface="宋体" charset="-122"/>
              </a:rPr>
              <a:t>Capacity Misses</a:t>
            </a:r>
            <a:r>
              <a:rPr lang="en-US" altLang="zh-CN" dirty="0">
                <a:ea typeface="宋体" charset="-122"/>
              </a:rPr>
              <a:t>: increase cache </a:t>
            </a:r>
            <a:r>
              <a:rPr lang="en-US" altLang="zh-CN" dirty="0" smtClean="0">
                <a:ea typeface="宋体" charset="-122"/>
              </a:rPr>
              <a:t>size</a:t>
            </a:r>
            <a:endParaRPr lang="en-US" altLang="zh-CN" dirty="0">
              <a:ea typeface="宋体" charset="-122"/>
            </a:endParaRPr>
          </a:p>
        </p:txBody>
      </p:sp>
      <p:sp>
        <p:nvSpPr>
          <p:cNvPr id="4"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76</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Summary #1/2: Cache</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80000"/>
              </a:lnSpc>
            </a:pPr>
            <a:r>
              <a:rPr lang="en-US" altLang="zh-CN" dirty="0" smtClean="0">
                <a:ea typeface="宋体" charset="-122"/>
              </a:rPr>
              <a:t>Cache Organizations:</a:t>
            </a:r>
          </a:p>
          <a:p>
            <a:pPr lvl="1">
              <a:lnSpc>
                <a:spcPct val="80000"/>
              </a:lnSpc>
            </a:pPr>
            <a:r>
              <a:rPr lang="en-US" altLang="zh-CN" dirty="0" smtClean="0">
                <a:ea typeface="宋体" charset="-122"/>
              </a:rPr>
              <a:t>Direct Mapped: single block per set</a:t>
            </a:r>
          </a:p>
          <a:p>
            <a:pPr lvl="1">
              <a:lnSpc>
                <a:spcPct val="80000"/>
              </a:lnSpc>
            </a:pPr>
            <a:r>
              <a:rPr lang="en-US" altLang="zh-CN" dirty="0" smtClean="0">
                <a:ea typeface="宋体" charset="-122"/>
              </a:rPr>
              <a:t>Set associative: more than one block per set</a:t>
            </a:r>
          </a:p>
          <a:p>
            <a:pPr lvl="1">
              <a:lnSpc>
                <a:spcPct val="80000"/>
              </a:lnSpc>
            </a:pPr>
            <a:r>
              <a:rPr lang="en-US" altLang="zh-CN" dirty="0" smtClean="0">
                <a:ea typeface="宋体" charset="-122"/>
              </a:rPr>
              <a:t>Fully associative: all entries equivalent</a:t>
            </a:r>
          </a:p>
          <a:p>
            <a:pPr>
              <a:lnSpc>
                <a:spcPct val="80000"/>
              </a:lnSpc>
            </a:pPr>
            <a:r>
              <a:rPr lang="en-US" altLang="zh-CN" dirty="0" smtClean="0">
                <a:ea typeface="宋体" charset="-122"/>
              </a:rPr>
              <a:t>Set-</a:t>
            </a:r>
            <a:r>
              <a:rPr lang="en-US" altLang="zh-CN" dirty="0" err="1" smtClean="0">
                <a:ea typeface="宋体" charset="-122"/>
              </a:rPr>
              <a:t>associativity</a:t>
            </a:r>
            <a:r>
              <a:rPr lang="en-US" altLang="zh-CN" dirty="0" smtClean="0">
                <a:ea typeface="宋体" charset="-122"/>
              </a:rPr>
              <a:t> - Reduce Cache Miss Rate</a:t>
            </a:r>
          </a:p>
          <a:p>
            <a:pPr lvl="1">
              <a:lnSpc>
                <a:spcPct val="80000"/>
              </a:lnSpc>
            </a:pPr>
            <a:r>
              <a:rPr lang="en-US" altLang="zh-CN" dirty="0" smtClean="0">
                <a:ea typeface="宋体" charset="-122"/>
              </a:rPr>
              <a:t>Memory block maps into more than 1 cache block</a:t>
            </a:r>
          </a:p>
          <a:p>
            <a:pPr lvl="1">
              <a:lnSpc>
                <a:spcPct val="80000"/>
              </a:lnSpc>
            </a:pPr>
            <a:r>
              <a:rPr lang="en-US" altLang="zh-CN" dirty="0" smtClean="0">
                <a:ea typeface="宋体" charset="-122"/>
              </a:rPr>
              <a:t>N-way: N possible places in cache to hold a memory block</a:t>
            </a:r>
          </a:p>
          <a:p>
            <a:pPr>
              <a:lnSpc>
                <a:spcPct val="80000"/>
              </a:lnSpc>
            </a:pPr>
            <a:r>
              <a:rPr lang="en-US" altLang="zh-CN" dirty="0" smtClean="0">
                <a:ea typeface="宋体" charset="-122"/>
              </a:rPr>
              <a:t>Multi-level caches - Reduce Cache Miss Penalty</a:t>
            </a:r>
          </a:p>
          <a:p>
            <a:pPr lvl="1">
              <a:lnSpc>
                <a:spcPct val="80000"/>
              </a:lnSpc>
            </a:pPr>
            <a:r>
              <a:rPr lang="en-US" altLang="zh-CN" dirty="0" smtClean="0">
                <a:ea typeface="宋体" charset="-122"/>
              </a:rPr>
              <a:t>Optimize first level to be fast!</a:t>
            </a:r>
          </a:p>
          <a:p>
            <a:pPr lvl="1">
              <a:lnSpc>
                <a:spcPct val="80000"/>
              </a:lnSpc>
            </a:pPr>
            <a:r>
              <a:rPr lang="en-US" altLang="zh-CN" dirty="0" smtClean="0">
                <a:ea typeface="宋体" charset="-122"/>
              </a:rPr>
              <a:t>Optimize 2nd and 3rd levels to minimize the memory access penalty</a:t>
            </a:r>
          </a:p>
          <a:p>
            <a:pPr>
              <a:lnSpc>
                <a:spcPct val="80000"/>
              </a:lnSpc>
            </a:pPr>
            <a:r>
              <a:rPr lang="en-US" altLang="zh-CN" dirty="0" smtClean="0">
                <a:ea typeface="宋体" charset="-122"/>
              </a:rPr>
              <a:t>Lots of cache parameters!</a:t>
            </a:r>
          </a:p>
          <a:p>
            <a:pPr lvl="1">
              <a:lnSpc>
                <a:spcPct val="80000"/>
              </a:lnSpc>
            </a:pPr>
            <a:r>
              <a:rPr lang="en-US" altLang="zh-CN" dirty="0" smtClean="0">
                <a:ea typeface="宋体" charset="-122"/>
              </a:rPr>
              <a:t>Write-back vs. write through, write-allocate, block size, cache size, </a:t>
            </a:r>
            <a:r>
              <a:rPr lang="en-US" altLang="zh-CN" dirty="0" err="1" smtClean="0">
                <a:ea typeface="宋体" charset="-122"/>
              </a:rPr>
              <a:t>associativity</a:t>
            </a:r>
            <a:r>
              <a:rPr lang="en-US" altLang="zh-CN" dirty="0" smtClean="0">
                <a:ea typeface="宋体" charset="-122"/>
              </a:rPr>
              <a:t>, etc.</a:t>
            </a:r>
          </a:p>
          <a:p>
            <a:pPr>
              <a:lnSpc>
                <a:spcPct val="80000"/>
              </a:lnSpc>
            </a:pPr>
            <a:endParaRPr lang="en-US" altLang="zh-CN" dirty="0" smtClean="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9ACD604-DE96-4BF4-B014-6BD05026CF1E}" type="slidenum">
              <a:rPr lang="en-US" altLang="zh-CN" smtClean="0"/>
              <a:pPr>
                <a:defRPr/>
              </a:pPr>
              <a:t>77</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Q: Consider 32-bit address space; a direct-mapped cache with size 16KB;each cache block is 4 words. What is the TIO breakdown?</a:t>
            </a:r>
          </a:p>
          <a:p>
            <a:r>
              <a:rPr lang="en-US" dirty="0" smtClean="0"/>
              <a:t>A: </a:t>
            </a:r>
          </a:p>
          <a:p>
            <a:r>
              <a:rPr lang="en-US" dirty="0" smtClean="0"/>
              <a:t>Cache size = 16KB = 16 * 2^10 bytes</a:t>
            </a:r>
          </a:p>
          <a:p>
            <a:r>
              <a:rPr lang="en-US" dirty="0" smtClean="0"/>
              <a:t>Cache block size = 4 words = 4 * 4 bytes = 16 bytes = 2^4</a:t>
            </a:r>
          </a:p>
          <a:p>
            <a:r>
              <a:rPr lang="en-US" dirty="0" smtClean="0"/>
              <a:t>Number of cache blocks= 16 * 2^10 bytes / 16 bytes = 2^10</a:t>
            </a:r>
          </a:p>
          <a:p>
            <a:r>
              <a:rPr lang="en-US" dirty="0" smtClean="0"/>
              <a:t>Index bits = 10</a:t>
            </a:r>
          </a:p>
          <a:p>
            <a:r>
              <a:rPr lang="en-US" dirty="0" smtClean="0"/>
              <a:t>Offset bits = 4</a:t>
            </a:r>
          </a:p>
          <a:p>
            <a:r>
              <a:rPr lang="en-US" dirty="0" smtClean="0"/>
              <a:t>Tag bits = 32 – 10 – 4 = 18</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78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Locality Exist?</a:t>
            </a:r>
            <a:endParaRPr lang="en-US" dirty="0"/>
          </a:p>
        </p:txBody>
      </p:sp>
      <p:sp>
        <p:nvSpPr>
          <p:cNvPr id="3" name="Content Placeholder 2"/>
          <p:cNvSpPr>
            <a:spLocks noGrp="1"/>
          </p:cNvSpPr>
          <p:nvPr>
            <p:ph idx="1"/>
          </p:nvPr>
        </p:nvSpPr>
        <p:spPr/>
        <p:txBody>
          <a:bodyPr/>
          <a:lstStyle/>
          <a:p>
            <a:pPr>
              <a:lnSpc>
                <a:spcPct val="80000"/>
              </a:lnSpc>
            </a:pPr>
            <a:r>
              <a:rPr lang="en-US" dirty="0" smtClean="0"/>
              <a:t>Instruction accesses spend a lot of time on the same page (since accesses mostly sequential, loop body tends to be small)</a:t>
            </a:r>
          </a:p>
          <a:p>
            <a:pPr>
              <a:lnSpc>
                <a:spcPct val="80000"/>
              </a:lnSpc>
            </a:pPr>
            <a:r>
              <a:rPr lang="en-US" dirty="0" smtClean="0"/>
              <a:t>Stack accesses have definite locality of reference</a:t>
            </a:r>
          </a:p>
          <a:p>
            <a:pPr>
              <a:lnSpc>
                <a:spcPct val="80000"/>
              </a:lnSpc>
            </a:pPr>
            <a:r>
              <a:rPr lang="en-US" dirty="0" smtClean="0"/>
              <a:t>Data accesses have less locality, but still some, depending </a:t>
            </a:r>
            <a:r>
              <a:rPr lang="en-US" smtClean="0"/>
              <a:t>on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II</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Q: Consider 32-bit address space; a </a:t>
            </a:r>
            <a:r>
              <a:rPr lang="en-US" dirty="0" smtClean="0">
                <a:solidFill>
                  <a:srgbClr val="FF0000"/>
                </a:solidFill>
              </a:rPr>
              <a:t>two-way set-associative cache </a:t>
            </a:r>
            <a:r>
              <a:rPr lang="en-US" dirty="0" smtClean="0"/>
              <a:t>with size 16KB;each cache block is 4 words. What is the TIO breakdown?</a:t>
            </a:r>
          </a:p>
          <a:p>
            <a:r>
              <a:rPr lang="en-US" dirty="0" smtClean="0"/>
              <a:t>A: </a:t>
            </a:r>
          </a:p>
          <a:p>
            <a:r>
              <a:rPr lang="en-US" dirty="0" smtClean="0"/>
              <a:t>Cache size = 16 * 2^10 bytes</a:t>
            </a:r>
          </a:p>
          <a:p>
            <a:r>
              <a:rPr lang="en-US" dirty="0" smtClean="0"/>
              <a:t>cache block size = 16 bytes</a:t>
            </a:r>
          </a:p>
          <a:p>
            <a:r>
              <a:rPr lang="en-US" dirty="0" smtClean="0"/>
              <a:t>Set size = cache block size * set </a:t>
            </a:r>
            <a:r>
              <a:rPr lang="en-US" dirty="0" err="1" smtClean="0"/>
              <a:t>associativity</a:t>
            </a:r>
            <a:r>
              <a:rPr lang="en-US" dirty="0" smtClean="0"/>
              <a:t> = 16 bytes * 2 = 32 bytes</a:t>
            </a:r>
          </a:p>
          <a:p>
            <a:r>
              <a:rPr lang="en-US" dirty="0" smtClean="0"/>
              <a:t>Number of sets = 16 * 2^10 bytes / 32 bytes = 2^9</a:t>
            </a:r>
          </a:p>
          <a:p>
            <a:r>
              <a:rPr lang="en-US" dirty="0" smtClean="0">
                <a:solidFill>
                  <a:srgbClr val="FF0000"/>
                </a:solidFill>
              </a:rPr>
              <a:t>Index bits = 9</a:t>
            </a:r>
          </a:p>
          <a:p>
            <a:r>
              <a:rPr lang="en-US" dirty="0" smtClean="0"/>
              <a:t>Offset bits = 4</a:t>
            </a:r>
          </a:p>
          <a:p>
            <a:r>
              <a:rPr lang="en-US" dirty="0" smtClean="0">
                <a:solidFill>
                  <a:srgbClr val="FF0000"/>
                </a:solidFill>
              </a:rPr>
              <a:t>Tag bits = 32 – 9 – 4 = 19</a:t>
            </a:r>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79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III</a:t>
            </a:r>
            <a:endParaRPr lang="en-US" dirty="0"/>
          </a:p>
        </p:txBody>
      </p:sp>
      <p:sp>
        <p:nvSpPr>
          <p:cNvPr id="3" name="Content Placeholder 2"/>
          <p:cNvSpPr>
            <a:spLocks noGrp="1"/>
          </p:cNvSpPr>
          <p:nvPr>
            <p:ph idx="1"/>
          </p:nvPr>
        </p:nvSpPr>
        <p:spPr/>
        <p:txBody>
          <a:bodyPr/>
          <a:lstStyle/>
          <a:p>
            <a:r>
              <a:rPr lang="en-US" dirty="0" smtClean="0"/>
              <a:t>Q: How many 32-bit integers can be stored in a byte-addressed direct-mapped cache with 15 tag bits, 15 index bits, and 2 offset bits? </a:t>
            </a:r>
          </a:p>
          <a:p>
            <a:r>
              <a:rPr lang="en-US" dirty="0" smtClean="0"/>
              <a:t>A: Each cache block is 2^2=4 Bytes and can store one 32-bit integer. The cache has a total number of 2^15=32K blocks, hence it can store 32K integers. </a:t>
            </a:r>
            <a:endParaRPr lang="en-US" baseline="30000" dirty="0" smtClean="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80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IV</a:t>
            </a:r>
            <a:endParaRPr lang="en-US" dirty="0"/>
          </a:p>
        </p:txBody>
      </p:sp>
      <p:sp>
        <p:nvSpPr>
          <p:cNvPr id="3" name="Content Placeholder 2"/>
          <p:cNvSpPr>
            <a:spLocks noGrp="1"/>
          </p:cNvSpPr>
          <p:nvPr>
            <p:ph idx="1"/>
          </p:nvPr>
        </p:nvSpPr>
        <p:spPr>
          <a:xfrm>
            <a:off x="457200" y="1511300"/>
            <a:ext cx="8229600" cy="4978400"/>
          </a:xfrm>
        </p:spPr>
        <p:txBody>
          <a:bodyPr>
            <a:normAutofit fontScale="70000" lnSpcReduction="20000"/>
          </a:bodyPr>
          <a:lstStyle/>
          <a:p>
            <a:r>
              <a:rPr lang="en-US" dirty="0" smtClean="0"/>
              <a:t>Consider 8-bit address space; a direct mapped, write-back, write-allocate cache that can hold two blocks of 8 Bytes each. The cache is initially empty. The following sequence of memory operations are made, where each reference is a byte address of a 4-byte number (Only consider word aligned word addresses, i.e. locations 0, 4, 8, and so on. </a:t>
            </a:r>
            <a:r>
              <a:rPr lang="en-US" dirty="0" err="1" smtClean="0"/>
              <a:t>lw</a:t>
            </a:r>
            <a:r>
              <a:rPr lang="en-US" dirty="0" smtClean="0"/>
              <a:t>: load word; </a:t>
            </a:r>
            <a:r>
              <a:rPr lang="en-US" dirty="0" err="1" smtClean="0"/>
              <a:t>sw</a:t>
            </a:r>
            <a:r>
              <a:rPr lang="en-US" dirty="0" smtClean="0"/>
              <a:t>: store word) : </a:t>
            </a:r>
          </a:p>
          <a:p>
            <a:pPr lvl="1"/>
            <a:r>
              <a:rPr lang="en-US" dirty="0" err="1" smtClean="0"/>
              <a:t>lw</a:t>
            </a:r>
            <a:r>
              <a:rPr lang="en-US" dirty="0" smtClean="0"/>
              <a:t> 0</a:t>
            </a:r>
          </a:p>
          <a:p>
            <a:pPr lvl="1"/>
            <a:r>
              <a:rPr lang="en-US" dirty="0" err="1" smtClean="0"/>
              <a:t>sw</a:t>
            </a:r>
            <a:r>
              <a:rPr lang="en-US" dirty="0" smtClean="0"/>
              <a:t> 44</a:t>
            </a:r>
          </a:p>
          <a:p>
            <a:pPr lvl="1"/>
            <a:r>
              <a:rPr lang="en-US" dirty="0" err="1" smtClean="0"/>
              <a:t>lw</a:t>
            </a:r>
            <a:r>
              <a:rPr lang="en-US" dirty="0" smtClean="0"/>
              <a:t> 52</a:t>
            </a:r>
          </a:p>
          <a:p>
            <a:pPr lvl="1"/>
            <a:r>
              <a:rPr lang="en-US" dirty="0" err="1" smtClean="0"/>
              <a:t>lw</a:t>
            </a:r>
            <a:r>
              <a:rPr lang="en-US" dirty="0" smtClean="0"/>
              <a:t> 88</a:t>
            </a:r>
          </a:p>
          <a:p>
            <a:pPr lvl="1"/>
            <a:r>
              <a:rPr lang="en-US" dirty="0" err="1" smtClean="0"/>
              <a:t>lw</a:t>
            </a:r>
            <a:r>
              <a:rPr lang="en-US" dirty="0" smtClean="0"/>
              <a:t> 0</a:t>
            </a:r>
          </a:p>
          <a:p>
            <a:pPr lvl="1"/>
            <a:r>
              <a:rPr lang="en-US" dirty="0" err="1" smtClean="0"/>
              <a:t>sw</a:t>
            </a:r>
            <a:r>
              <a:rPr lang="en-US" dirty="0" smtClean="0"/>
              <a:t> 52 </a:t>
            </a:r>
          </a:p>
          <a:p>
            <a:pPr lvl="1"/>
            <a:r>
              <a:rPr lang="en-US" dirty="0" err="1" smtClean="0"/>
              <a:t>lw</a:t>
            </a:r>
            <a:r>
              <a:rPr lang="en-US" dirty="0" smtClean="0"/>
              <a:t> 68 </a:t>
            </a:r>
          </a:p>
          <a:p>
            <a:pPr lvl="1"/>
            <a:r>
              <a:rPr lang="en-US" dirty="0" err="1" smtClean="0"/>
              <a:t>lw</a:t>
            </a:r>
            <a:r>
              <a:rPr lang="en-US" dirty="0" smtClean="0"/>
              <a:t> 44 </a:t>
            </a:r>
          </a:p>
          <a:p>
            <a:r>
              <a:rPr lang="en-US" dirty="0" smtClean="0"/>
              <a:t>Work out the cache behavior after each operation.</a:t>
            </a:r>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81</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IV Answer</a:t>
            </a:r>
            <a:endParaRPr lang="en-US" dirty="0"/>
          </a:p>
        </p:txBody>
      </p:sp>
      <p:sp>
        <p:nvSpPr>
          <p:cNvPr id="3" name="Content Placeholder 2"/>
          <p:cNvSpPr>
            <a:spLocks noGrp="1"/>
          </p:cNvSpPr>
          <p:nvPr>
            <p:ph idx="1"/>
          </p:nvPr>
        </p:nvSpPr>
        <p:spPr>
          <a:xfrm>
            <a:off x="457200" y="1219200"/>
            <a:ext cx="8229600" cy="5638800"/>
          </a:xfrm>
        </p:spPr>
        <p:txBody>
          <a:bodyPr>
            <a:normAutofit fontScale="55000" lnSpcReduction="20000"/>
          </a:bodyPr>
          <a:lstStyle/>
          <a:p>
            <a:r>
              <a:rPr lang="en-US" dirty="0" smtClean="0"/>
              <a:t>Tag: 4 Index: 1 Offset: 3. The low-order 3 bits of an address specifies the byte address, and the next 1 bit is the index. I'll write addresses as a triple of </a:t>
            </a:r>
            <a:r>
              <a:rPr lang="en-US" dirty="0" err="1" smtClean="0"/>
              <a:t>tag:index:offset</a:t>
            </a:r>
            <a:r>
              <a:rPr lang="en-US" dirty="0" smtClean="0"/>
              <a:t>. We have: </a:t>
            </a:r>
          </a:p>
          <a:p>
            <a:r>
              <a:rPr lang="en-US" dirty="0" err="1" smtClean="0"/>
              <a:t>lw</a:t>
            </a:r>
            <a:r>
              <a:rPr lang="en-US" dirty="0" smtClean="0"/>
              <a:t> 0   = 0000:0:000 </a:t>
            </a:r>
          </a:p>
          <a:p>
            <a:pPr lvl="1"/>
            <a:r>
              <a:rPr lang="en-US" dirty="0" smtClean="0"/>
              <a:t>Bytes 0-7 loaded into cache index 0.</a:t>
            </a:r>
          </a:p>
          <a:p>
            <a:r>
              <a:rPr lang="en-US" dirty="0" err="1" smtClean="0"/>
              <a:t>sw</a:t>
            </a:r>
            <a:r>
              <a:rPr lang="en-US" dirty="0" smtClean="0"/>
              <a:t> 44= 0010:1:100 </a:t>
            </a:r>
          </a:p>
          <a:p>
            <a:pPr lvl="1"/>
            <a:r>
              <a:rPr lang="en-US" dirty="0" smtClean="0"/>
              <a:t>Bytes 40-47 loaded into cache index 1; bytes 44-47 modified; block marked "dirty".</a:t>
            </a:r>
          </a:p>
          <a:p>
            <a:r>
              <a:rPr lang="en-US" dirty="0" err="1" smtClean="0"/>
              <a:t>lw</a:t>
            </a:r>
            <a:r>
              <a:rPr lang="en-US" dirty="0" smtClean="0"/>
              <a:t> 52 =  0011:0:100  </a:t>
            </a:r>
          </a:p>
          <a:p>
            <a:pPr lvl="1"/>
            <a:r>
              <a:rPr lang="en-US" dirty="0" smtClean="0"/>
              <a:t>Bytes 48-55 loaded into cache index 0; Clean miss  (since replaced block was clean), previous block discarded</a:t>
            </a:r>
          </a:p>
          <a:p>
            <a:r>
              <a:rPr lang="en-US" dirty="0" err="1" smtClean="0"/>
              <a:t>lw</a:t>
            </a:r>
            <a:r>
              <a:rPr lang="en-US" dirty="0" smtClean="0"/>
              <a:t> 88 =  0101:1:000 </a:t>
            </a:r>
          </a:p>
          <a:p>
            <a:pPr lvl="1"/>
            <a:r>
              <a:rPr lang="en-US" dirty="0" smtClean="0"/>
              <a:t>Bytes 88-95 loaded into cache index 1; Dirty miss (since replaced block was dirty); previous (dirty) contents written back to memory; block marked "clean“</a:t>
            </a:r>
          </a:p>
          <a:p>
            <a:r>
              <a:rPr lang="en-US" dirty="0" err="1" smtClean="0"/>
              <a:t>lw</a:t>
            </a:r>
            <a:r>
              <a:rPr lang="en-US" dirty="0" smtClean="0"/>
              <a:t> 0 = 0000:0:000 </a:t>
            </a:r>
          </a:p>
          <a:p>
            <a:pPr lvl="1"/>
            <a:r>
              <a:rPr lang="en-US" dirty="0" smtClean="0"/>
              <a:t>Bytes 0-7 loaded into cache index 0. Clean miss; block marked “clean”</a:t>
            </a:r>
          </a:p>
          <a:p>
            <a:r>
              <a:rPr lang="en-US" dirty="0" err="1" smtClean="0"/>
              <a:t>sw</a:t>
            </a:r>
            <a:r>
              <a:rPr lang="en-US" dirty="0" smtClean="0"/>
              <a:t> 52 = 0011:0:100 </a:t>
            </a:r>
          </a:p>
          <a:p>
            <a:pPr lvl="1"/>
            <a:r>
              <a:rPr lang="en-US" dirty="0" smtClean="0"/>
              <a:t>Bytes 48-55 loaded into cache index 0. Clean miss. bytes 52-55 modified; block marked "dirty". </a:t>
            </a:r>
          </a:p>
          <a:p>
            <a:r>
              <a:rPr lang="en-US" dirty="0" err="1" smtClean="0"/>
              <a:t>lw</a:t>
            </a:r>
            <a:r>
              <a:rPr lang="en-US" dirty="0" smtClean="0"/>
              <a:t> 68 = 0010:0:100 </a:t>
            </a:r>
          </a:p>
          <a:p>
            <a:pPr lvl="1"/>
            <a:r>
              <a:rPr lang="en-US" dirty="0" smtClean="0"/>
              <a:t>Bytes 64-71 brought into cache index 0; Dirty miss; previous (dirty) contents written back to memory; block marked “clean”. </a:t>
            </a:r>
          </a:p>
          <a:p>
            <a:r>
              <a:rPr lang="en-US" dirty="0" err="1" smtClean="0"/>
              <a:t>lw</a:t>
            </a:r>
            <a:r>
              <a:rPr lang="en-US" dirty="0" smtClean="0"/>
              <a:t> 44 = 0010:1:100 </a:t>
            </a:r>
          </a:p>
          <a:p>
            <a:pPr lvl="1"/>
            <a:r>
              <a:rPr lang="en-US" dirty="0" smtClean="0"/>
              <a:t>Bytes 40-47 loaded into cache index1; Clean miss; block marked "clean".</a:t>
            </a:r>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82</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0146" name="Rectangle 2"/>
          <p:cNvSpPr>
            <a:spLocks noGrp="1" noChangeArrowheads="1"/>
          </p:cNvSpPr>
          <p:nvPr>
            <p:ph type="title"/>
          </p:nvPr>
        </p:nvSpPr>
        <p:spPr>
          <a:xfrm>
            <a:off x="762000" y="152400"/>
            <a:ext cx="6019800" cy="474663"/>
          </a:xfrm>
        </p:spPr>
        <p:txBody>
          <a:bodyPr>
            <a:normAutofit fontScale="90000"/>
          </a:bodyPr>
          <a:lstStyle/>
          <a:p>
            <a:r>
              <a:rPr lang="en-US" dirty="0" smtClean="0"/>
              <a:t>Quiz V </a:t>
            </a:r>
            <a:endParaRPr lang="en-US" dirty="0"/>
          </a:p>
        </p:txBody>
      </p:sp>
      <p:sp>
        <p:nvSpPr>
          <p:cNvPr id="2950147" name="Rectangle 3"/>
          <p:cNvSpPr>
            <a:spLocks noGrp="1" noChangeArrowheads="1"/>
          </p:cNvSpPr>
          <p:nvPr>
            <p:ph type="body" idx="1"/>
          </p:nvPr>
        </p:nvSpPr>
        <p:spPr>
          <a:xfrm>
            <a:off x="76200" y="3733800"/>
            <a:ext cx="7391400" cy="2355850"/>
          </a:xfrm>
          <a:noFill/>
        </p:spPr>
        <p:txBody>
          <a:bodyPr>
            <a:normAutofit lnSpcReduction="10000"/>
          </a:bodyPr>
          <a:lstStyle/>
          <a:p>
            <a:pPr marL="803275" lvl="1" indent="-688975">
              <a:lnSpc>
                <a:spcPct val="75000"/>
              </a:lnSpc>
              <a:buFont typeface="Times" pitchFamily="-65" charset="0"/>
              <a:buAutoNum type="alphaUcPeriod"/>
              <a:tabLst>
                <a:tab pos="738188" algn="l"/>
              </a:tabLst>
            </a:pPr>
            <a:r>
              <a:rPr lang="en-US" sz="2500" dirty="0" smtClean="0"/>
              <a:t>For a given cache size: a larger block size can cause a lower hit rate than a smaller one.</a:t>
            </a:r>
            <a:endParaRPr lang="en-US" sz="2500" dirty="0"/>
          </a:p>
          <a:p>
            <a:pPr marL="803275" lvl="1" indent="-688975">
              <a:lnSpc>
                <a:spcPct val="75000"/>
              </a:lnSpc>
              <a:buFont typeface="Times" pitchFamily="-65" charset="0"/>
              <a:buAutoNum type="alphaUcPeriod"/>
              <a:tabLst>
                <a:tab pos="738188" algn="l"/>
              </a:tabLst>
            </a:pPr>
            <a:r>
              <a:rPr lang="en-US" sz="2500" dirty="0"/>
              <a:t>If you know your computer’s cache size, you can often </a:t>
            </a:r>
            <a:r>
              <a:rPr lang="en-US" sz="2500" dirty="0">
                <a:solidFill>
                  <a:schemeClr val="accent2"/>
                </a:solidFill>
              </a:rPr>
              <a:t>make your code run faster</a:t>
            </a:r>
            <a:r>
              <a:rPr lang="en-US" sz="2500" dirty="0"/>
              <a:t>.</a:t>
            </a:r>
          </a:p>
          <a:p>
            <a:pPr marL="803275" lvl="1" indent="-688975">
              <a:lnSpc>
                <a:spcPct val="75000"/>
              </a:lnSpc>
              <a:buFont typeface="Times" pitchFamily="-65" charset="0"/>
              <a:buAutoNum type="alphaUcPeriod"/>
              <a:tabLst>
                <a:tab pos="738188" algn="l"/>
              </a:tabLst>
            </a:pPr>
            <a:r>
              <a:rPr lang="en-US" sz="2500" dirty="0"/>
              <a:t>Memory hierarchies take advantage of </a:t>
            </a:r>
            <a:r>
              <a:rPr lang="en-US" sz="2500" dirty="0">
                <a:solidFill>
                  <a:schemeClr val="accent2"/>
                </a:solidFill>
              </a:rPr>
              <a:t>spatial locality </a:t>
            </a:r>
            <a:r>
              <a:rPr lang="en-US" sz="2500" dirty="0"/>
              <a:t>by keeping the most recent data items </a:t>
            </a:r>
            <a:r>
              <a:rPr lang="en-US" sz="2500" dirty="0">
                <a:solidFill>
                  <a:schemeClr val="accent2"/>
                </a:solidFill>
              </a:rPr>
              <a:t>closer </a:t>
            </a:r>
            <a:r>
              <a:rPr lang="en-US" sz="2500" dirty="0"/>
              <a:t>to the processor.</a:t>
            </a:r>
          </a:p>
        </p:txBody>
      </p:sp>
      <p:sp>
        <p:nvSpPr>
          <p:cNvPr id="2950148" name="Rectangle 4"/>
          <p:cNvSpPr>
            <a:spLocks noChangeArrowheads="1"/>
          </p:cNvSpPr>
          <p:nvPr/>
        </p:nvSpPr>
        <p:spPr bwMode="auto">
          <a:xfrm>
            <a:off x="7556500" y="3706813"/>
            <a:ext cx="1371600" cy="2895600"/>
          </a:xfrm>
          <a:prstGeom prst="rect">
            <a:avLst/>
          </a:prstGeom>
          <a:noFill/>
          <a:ln w="12700">
            <a:solidFill>
              <a:schemeClr val="tx1"/>
            </a:solidFill>
            <a:miter lim="800000"/>
            <a:headEnd/>
            <a:tailEnd/>
          </a:ln>
          <a:effectLst/>
        </p:spPr>
        <p:txBody>
          <a:bodyPr lIns="90487" tIns="44450" rIns="90487" bIns="44450">
            <a:prstTxWarp prst="textNoShape">
              <a:avLst/>
            </a:prstTxWarp>
          </a:bodyPr>
          <a:lstStyle/>
          <a:p>
            <a:pPr marL="203200" indent="-203200">
              <a:lnSpc>
                <a:spcPct val="85000"/>
              </a:lnSpc>
              <a:buSzPct val="100000"/>
              <a:buFont typeface="Times" pitchFamily="-65" charset="0"/>
              <a:buNone/>
            </a:pPr>
            <a:r>
              <a:rPr lang="en-US" sz="2400" b="1" dirty="0">
                <a:solidFill>
                  <a:schemeClr val="tx1"/>
                </a:solidFill>
                <a:latin typeface="Courier New" pitchFamily="-65" charset="0"/>
              </a:rPr>
              <a:t>   ABC</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1: </a:t>
            </a:r>
            <a:r>
              <a:rPr lang="en-US" sz="2400" b="1" dirty="0">
                <a:latin typeface="Courier New" pitchFamily="-65" charset="0"/>
              </a:rPr>
              <a:t>FFF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1: </a:t>
            </a:r>
            <a:r>
              <a:rPr lang="en-US" sz="2400" b="1" dirty="0">
                <a:latin typeface="Courier New" pitchFamily="-65" charset="0"/>
              </a:rPr>
              <a:t>FF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a:solidFill>
                  <a:schemeClr val="tx1"/>
                </a:solidFill>
                <a:latin typeface="Courier New" pitchFamily="-65" charset="0"/>
              </a:rPr>
              <a:t>2: </a:t>
            </a:r>
            <a:r>
              <a:rPr lang="en-US" sz="2400" b="1" dirty="0">
                <a:latin typeface="Courier New" pitchFamily="-65" charset="0"/>
              </a:rPr>
              <a:t>F</a:t>
            </a:r>
            <a:r>
              <a:rPr lang="en-US" sz="2400" b="1" dirty="0">
                <a:solidFill>
                  <a:schemeClr val="tx1"/>
                </a:solidFill>
                <a:latin typeface="Courier New" pitchFamily="-65" charset="0"/>
              </a:rPr>
              <a: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2</a:t>
            </a:r>
            <a:r>
              <a:rPr lang="en-US" sz="2400" b="1" dirty="0" smtClean="0">
                <a:solidFill>
                  <a:schemeClr val="tx1"/>
                </a:solidFill>
                <a:latin typeface="Courier New" pitchFamily="-65" charset="0"/>
              </a:rPr>
              <a:t>: </a:t>
            </a:r>
            <a:r>
              <a:rPr lang="en-US" sz="2400" b="1" dirty="0">
                <a:latin typeface="Courier New" pitchFamily="-65" charset="0"/>
              </a:rPr>
              <a:t>F</a:t>
            </a:r>
            <a:r>
              <a:rPr lang="en-US" sz="2400" b="1" dirty="0">
                <a:solidFill>
                  <a:schemeClr val="tx1"/>
                </a:solidFill>
                <a:latin typeface="Courier New" pitchFamily="-65" charset="0"/>
              </a:rPr>
              <a:t>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3: </a:t>
            </a:r>
            <a:r>
              <a:rPr lang="en-US" sz="2400" b="1" dirty="0">
                <a:solidFill>
                  <a:schemeClr val="tx1"/>
                </a:solidFill>
                <a:latin typeface="Courier New" pitchFamily="-65" charset="0"/>
              </a:rPr>
              <a:t>T</a:t>
            </a:r>
            <a:r>
              <a:rPr lang="en-US" sz="2400" b="1" dirty="0">
                <a:latin typeface="Courier New" pitchFamily="-65" charset="0"/>
              </a:rPr>
              <a:t>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3</a:t>
            </a:r>
            <a:r>
              <a:rPr lang="en-US" sz="2400" b="1" dirty="0" smtClean="0">
                <a:solidFill>
                  <a:schemeClr val="tx1"/>
                </a:solidFill>
                <a:latin typeface="Courier New" pitchFamily="-65" charset="0"/>
              </a:rPr>
              <a:t>: </a:t>
            </a:r>
            <a:r>
              <a:rPr lang="en-US" sz="2400" b="1" dirty="0">
                <a:solidFill>
                  <a:schemeClr val="tx1"/>
                </a:solidFill>
                <a:latin typeface="Courier New" pitchFamily="-65" charset="0"/>
              </a:rPr>
              <a:t>T</a:t>
            </a:r>
            <a:r>
              <a:rPr lang="en-US" sz="2400" b="1" dirty="0">
                <a:latin typeface="Courier New" pitchFamily="-65" charset="0"/>
              </a:rPr>
              <a:t>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4: </a:t>
            </a:r>
            <a:r>
              <a:rPr lang="en-US" sz="2400" b="1" dirty="0">
                <a:solidFill>
                  <a:schemeClr val="tx1"/>
                </a:solidFill>
                <a:latin typeface="Courier New" pitchFamily="-65" charset="0"/>
              </a:rPr>
              <a:t>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5: </a:t>
            </a:r>
            <a:r>
              <a:rPr lang="en-US" sz="2400" b="1" dirty="0">
                <a:solidFill>
                  <a:schemeClr val="tx1"/>
                </a:solidFill>
                <a:latin typeface="Courier New" pitchFamily="-65" charset="0"/>
              </a:rPr>
              <a:t>TTT</a:t>
            </a:r>
          </a:p>
        </p:txBody>
      </p:sp>
    </p:spTree>
    <p:extLst>
      <p:ext uri="{BB962C8B-B14F-4D97-AF65-F5344CB8AC3E}">
        <p14:creationId xmlns="" xmlns:p14="http://schemas.microsoft.com/office/powerpoint/2010/main" val="3227827694"/>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2194" name="Rectangle 2"/>
          <p:cNvSpPr>
            <a:spLocks noGrp="1" noChangeArrowheads="1"/>
          </p:cNvSpPr>
          <p:nvPr>
            <p:ph type="title"/>
          </p:nvPr>
        </p:nvSpPr>
        <p:spPr>
          <a:xfrm>
            <a:off x="762000" y="152400"/>
            <a:ext cx="7391400" cy="474663"/>
          </a:xfrm>
        </p:spPr>
        <p:txBody>
          <a:bodyPr>
            <a:normAutofit fontScale="90000"/>
          </a:bodyPr>
          <a:lstStyle/>
          <a:p>
            <a:r>
              <a:rPr lang="en-US" dirty="0" smtClean="0"/>
              <a:t>Quiz V Answer</a:t>
            </a:r>
            <a:endParaRPr lang="en-US" dirty="0"/>
          </a:p>
        </p:txBody>
      </p:sp>
      <p:sp>
        <p:nvSpPr>
          <p:cNvPr id="2952197" name="Rectangle 5"/>
          <p:cNvSpPr>
            <a:spLocks noChangeArrowheads="1"/>
          </p:cNvSpPr>
          <p:nvPr/>
        </p:nvSpPr>
        <p:spPr bwMode="auto">
          <a:xfrm>
            <a:off x="76200" y="1143000"/>
            <a:ext cx="8915400" cy="1584280"/>
          </a:xfrm>
          <a:prstGeom prst="rect">
            <a:avLst/>
          </a:prstGeom>
          <a:solidFill>
            <a:schemeClr val="bg1"/>
          </a:solidFill>
          <a:ln w="12700">
            <a:noFill/>
            <a:miter lim="800000"/>
            <a:headEnd/>
            <a:tailEnd/>
          </a:ln>
          <a:effectLst/>
        </p:spPr>
        <p:txBody>
          <a:bodyPr lIns="63500" tIns="25400" rIns="63500" bIns="25400">
            <a:prstTxWarp prst="textNoShape">
              <a:avLst/>
            </a:prstTxWarp>
            <a:spAutoFit/>
          </a:bodyPr>
          <a:lstStyle/>
          <a:p>
            <a:pPr marL="803275" lvl="1" indent="-688975">
              <a:lnSpc>
                <a:spcPct val="75000"/>
              </a:lnSpc>
              <a:spcBef>
                <a:spcPct val="40000"/>
              </a:spcBef>
              <a:buSzPct val="100000"/>
              <a:buFont typeface="Arial" pitchFamily="-65" charset="0"/>
              <a:buAutoNum type="alphaUcPeriod"/>
              <a:tabLst>
                <a:tab pos="738188" algn="l"/>
              </a:tabLst>
            </a:pPr>
            <a:r>
              <a:rPr lang="en-US" sz="2500" b="1" dirty="0" smtClean="0">
                <a:solidFill>
                  <a:schemeClr val="accent2"/>
                </a:solidFill>
                <a:ea typeface="ＭＳ Ｐゴシック" pitchFamily="-65" charset="-128"/>
              </a:rPr>
              <a:t>Yes – if the block size gets too big, fetches become more expensive and the big blocks force out more useful data.</a:t>
            </a:r>
            <a:endParaRPr lang="en-US" sz="2500" b="1" dirty="0">
              <a:solidFill>
                <a:schemeClr val="accent2"/>
              </a:solidFill>
              <a:ea typeface="ＭＳ Ｐゴシック" pitchFamily="-65" charset="-128"/>
            </a:endParaRPr>
          </a:p>
          <a:p>
            <a:pPr marL="803275" lvl="1" indent="-688975">
              <a:lnSpc>
                <a:spcPct val="75000"/>
              </a:lnSpc>
              <a:spcBef>
                <a:spcPct val="40000"/>
              </a:spcBef>
              <a:buSzPct val="100000"/>
              <a:buFont typeface="Arial" pitchFamily="-65" charset="0"/>
              <a:buAutoNum type="alphaUcPeriod"/>
              <a:tabLst>
                <a:tab pos="738188" algn="l"/>
              </a:tabLst>
            </a:pPr>
            <a:r>
              <a:rPr lang="en-US" sz="2500" b="1" dirty="0">
                <a:solidFill>
                  <a:schemeClr val="accent2"/>
                </a:solidFill>
                <a:ea typeface="ＭＳ Ｐゴシック" pitchFamily="-65" charset="-128"/>
              </a:rPr>
              <a:t>Certainly! That’s call “tuning”</a:t>
            </a:r>
            <a:endParaRPr lang="en-US" sz="2500" b="1" dirty="0">
              <a:solidFill>
                <a:srgbClr val="0D407F"/>
              </a:solidFill>
              <a:ea typeface="ＭＳ Ｐゴシック" pitchFamily="-65" charset="-128"/>
            </a:endParaRPr>
          </a:p>
          <a:p>
            <a:pPr marL="803275" lvl="1" indent="-688975">
              <a:lnSpc>
                <a:spcPct val="75000"/>
              </a:lnSpc>
              <a:spcBef>
                <a:spcPct val="40000"/>
              </a:spcBef>
              <a:buSzPct val="100000"/>
              <a:buFontTx/>
              <a:buAutoNum type="alphaUcPeriod"/>
              <a:tabLst>
                <a:tab pos="738188" algn="l"/>
              </a:tabLst>
            </a:pPr>
            <a:r>
              <a:rPr lang="en-US" sz="2500" b="1" dirty="0">
                <a:ea typeface="ＭＳ Ｐゴシック" pitchFamily="-65" charset="-128"/>
              </a:rPr>
              <a:t>“Most Recent” items </a:t>
            </a:r>
            <a:r>
              <a:rPr lang="en-US" sz="2800" b="1" dirty="0" err="1">
                <a:latin typeface="Symbol" pitchFamily="-65" charset="2"/>
                <a:ea typeface="ＭＳ Ｐゴシック" pitchFamily="-65" charset="-128"/>
              </a:rPr>
              <a:t></a:t>
            </a:r>
            <a:r>
              <a:rPr lang="en-US" sz="2500" b="1" dirty="0">
                <a:ea typeface="ＭＳ Ｐゴシック" pitchFamily="-65" charset="-128"/>
              </a:rPr>
              <a:t> </a:t>
            </a:r>
            <a:r>
              <a:rPr lang="en-US" sz="2500" b="1" u="sng" dirty="0">
                <a:ea typeface="ＭＳ Ｐゴシック" pitchFamily="-65" charset="-128"/>
              </a:rPr>
              <a:t>Temporal</a:t>
            </a:r>
            <a:r>
              <a:rPr lang="en-US" sz="2500" b="1" dirty="0">
                <a:ea typeface="ＭＳ Ｐゴシック" pitchFamily="-65" charset="-128"/>
              </a:rPr>
              <a:t> locality</a:t>
            </a:r>
          </a:p>
        </p:txBody>
      </p:sp>
      <p:sp>
        <p:nvSpPr>
          <p:cNvPr id="2952198" name="AutoShape 6"/>
          <p:cNvSpPr>
            <a:spLocks noChangeArrowheads="1"/>
          </p:cNvSpPr>
          <p:nvPr/>
        </p:nvSpPr>
        <p:spPr bwMode="auto">
          <a:xfrm>
            <a:off x="7493000" y="5880100"/>
            <a:ext cx="1455738" cy="381000"/>
          </a:xfrm>
          <a:prstGeom prst="roundRect">
            <a:avLst>
              <a:gd name="adj" fmla="val 44583"/>
            </a:avLst>
          </a:prstGeom>
          <a:noFill/>
          <a:ln w="76200">
            <a:solidFill>
              <a:schemeClr val="tx1"/>
            </a:solidFill>
            <a:round/>
            <a:headEnd/>
            <a:tailEnd/>
          </a:ln>
          <a:effectLst/>
        </p:spPr>
        <p:txBody>
          <a:bodyPr anchor="ctr">
            <a:prstTxWarp prst="textNoShape">
              <a:avLst/>
            </a:prstTxWarp>
            <a:spAutoFit/>
          </a:bodyPr>
          <a:lstStyle/>
          <a:p>
            <a:endParaRPr lang="en-US"/>
          </a:p>
        </p:txBody>
      </p:sp>
      <p:sp>
        <p:nvSpPr>
          <p:cNvPr id="7" name="Rectangle 4"/>
          <p:cNvSpPr>
            <a:spLocks noChangeArrowheads="1"/>
          </p:cNvSpPr>
          <p:nvPr/>
        </p:nvSpPr>
        <p:spPr bwMode="auto">
          <a:xfrm>
            <a:off x="7556500" y="3706813"/>
            <a:ext cx="1371600" cy="2895600"/>
          </a:xfrm>
          <a:prstGeom prst="rect">
            <a:avLst/>
          </a:prstGeom>
          <a:noFill/>
          <a:ln w="12700">
            <a:solidFill>
              <a:schemeClr val="tx1"/>
            </a:solidFill>
            <a:miter lim="800000"/>
            <a:headEnd/>
            <a:tailEnd/>
          </a:ln>
          <a:effectLst/>
        </p:spPr>
        <p:txBody>
          <a:bodyPr lIns="90487" tIns="44450" rIns="90487" bIns="44450">
            <a:prstTxWarp prst="textNoShape">
              <a:avLst/>
            </a:prstTxWarp>
          </a:bodyPr>
          <a:lstStyle/>
          <a:p>
            <a:pPr marL="203200" indent="-203200">
              <a:lnSpc>
                <a:spcPct val="85000"/>
              </a:lnSpc>
              <a:buSzPct val="100000"/>
              <a:buFont typeface="Times" pitchFamily="-65" charset="0"/>
              <a:buNone/>
            </a:pPr>
            <a:r>
              <a:rPr lang="en-US" sz="2400" b="1" dirty="0">
                <a:solidFill>
                  <a:schemeClr val="tx1"/>
                </a:solidFill>
                <a:latin typeface="Courier New" pitchFamily="-65" charset="0"/>
              </a:rPr>
              <a:t>   ABC</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1: </a:t>
            </a:r>
            <a:r>
              <a:rPr lang="en-US" sz="2400" b="1" dirty="0">
                <a:latin typeface="Courier New" pitchFamily="-65" charset="0"/>
              </a:rPr>
              <a:t>FFF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1: </a:t>
            </a:r>
            <a:r>
              <a:rPr lang="en-US" sz="2400" b="1" dirty="0">
                <a:latin typeface="Courier New" pitchFamily="-65" charset="0"/>
              </a:rPr>
              <a:t>FF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a:solidFill>
                  <a:schemeClr val="tx1"/>
                </a:solidFill>
                <a:latin typeface="Courier New" pitchFamily="-65" charset="0"/>
              </a:rPr>
              <a:t>2: </a:t>
            </a:r>
            <a:r>
              <a:rPr lang="en-US" sz="2400" b="1" dirty="0">
                <a:latin typeface="Courier New" pitchFamily="-65" charset="0"/>
              </a:rPr>
              <a:t>F</a:t>
            </a:r>
            <a:r>
              <a:rPr lang="en-US" sz="2400" b="1" dirty="0">
                <a:solidFill>
                  <a:schemeClr val="tx1"/>
                </a:solidFill>
                <a:latin typeface="Courier New" pitchFamily="-65" charset="0"/>
              </a:rPr>
              <a: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2</a:t>
            </a:r>
            <a:r>
              <a:rPr lang="en-US" sz="2400" b="1" dirty="0" smtClean="0">
                <a:solidFill>
                  <a:schemeClr val="tx1"/>
                </a:solidFill>
                <a:latin typeface="Courier New" pitchFamily="-65" charset="0"/>
              </a:rPr>
              <a:t>: </a:t>
            </a:r>
            <a:r>
              <a:rPr lang="en-US" sz="2400" b="1" dirty="0">
                <a:latin typeface="Courier New" pitchFamily="-65" charset="0"/>
              </a:rPr>
              <a:t>F</a:t>
            </a:r>
            <a:r>
              <a:rPr lang="en-US" sz="2400" b="1" dirty="0">
                <a:solidFill>
                  <a:schemeClr val="tx1"/>
                </a:solidFill>
                <a:latin typeface="Courier New" pitchFamily="-65" charset="0"/>
              </a:rPr>
              <a:t>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3: </a:t>
            </a:r>
            <a:r>
              <a:rPr lang="en-US" sz="2400" b="1" dirty="0">
                <a:solidFill>
                  <a:schemeClr val="tx1"/>
                </a:solidFill>
                <a:latin typeface="Courier New" pitchFamily="-65" charset="0"/>
              </a:rPr>
              <a:t>T</a:t>
            </a:r>
            <a:r>
              <a:rPr lang="en-US" sz="2400" b="1" dirty="0">
                <a:latin typeface="Courier New" pitchFamily="-65" charset="0"/>
              </a:rPr>
              <a:t>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3</a:t>
            </a:r>
            <a:r>
              <a:rPr lang="en-US" sz="2400" b="1" dirty="0" smtClean="0">
                <a:solidFill>
                  <a:schemeClr val="tx1"/>
                </a:solidFill>
                <a:latin typeface="Courier New" pitchFamily="-65" charset="0"/>
              </a:rPr>
              <a:t>: </a:t>
            </a:r>
            <a:r>
              <a:rPr lang="en-US" sz="2400" b="1" dirty="0">
                <a:solidFill>
                  <a:schemeClr val="tx1"/>
                </a:solidFill>
                <a:latin typeface="Courier New" pitchFamily="-65" charset="0"/>
              </a:rPr>
              <a:t>T</a:t>
            </a:r>
            <a:r>
              <a:rPr lang="en-US" sz="2400" b="1" dirty="0">
                <a:latin typeface="Courier New" pitchFamily="-65" charset="0"/>
              </a:rPr>
              <a:t>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4: </a:t>
            </a:r>
            <a:r>
              <a:rPr lang="en-US" sz="2400" b="1" dirty="0">
                <a:solidFill>
                  <a:schemeClr val="tx1"/>
                </a:solidFill>
                <a:latin typeface="Courier New" pitchFamily="-65" charset="0"/>
              </a:rPr>
              <a:t>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5: </a:t>
            </a:r>
            <a:r>
              <a:rPr lang="en-US" sz="2400" b="1" dirty="0">
                <a:solidFill>
                  <a:schemeClr val="tx1"/>
                </a:solidFill>
                <a:latin typeface="Courier New" pitchFamily="-65" charset="0"/>
              </a:rPr>
              <a:t>TTT</a:t>
            </a:r>
          </a:p>
        </p:txBody>
      </p:sp>
    </p:spTree>
    <p:extLst>
      <p:ext uri="{BB962C8B-B14F-4D97-AF65-F5344CB8AC3E}">
        <p14:creationId xmlns="" xmlns:p14="http://schemas.microsoft.com/office/powerpoint/2010/main" val="2171965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952197">
                                            <p:txEl>
                                              <p:pRg st="0" end="0"/>
                                            </p:txEl>
                                          </p:spTgt>
                                        </p:tgtEl>
                                        <p:attrNameLst>
                                          <p:attrName>style.visibility</p:attrName>
                                        </p:attrNameLst>
                                      </p:cBhvr>
                                      <p:to>
                                        <p:strVal val="visible"/>
                                      </p:to>
                                    </p:set>
                                    <p:anim calcmode="lin" valueType="num">
                                      <p:cBhvr>
                                        <p:cTn id="7" dur="1000" fill="hold"/>
                                        <p:tgtEl>
                                          <p:spTgt spid="295219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95219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95219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9521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2952197">
                                            <p:txEl>
                                              <p:pRg st="1" end="1"/>
                                            </p:txEl>
                                          </p:spTgt>
                                        </p:tgtEl>
                                        <p:attrNameLst>
                                          <p:attrName>style.visibility</p:attrName>
                                        </p:attrNameLst>
                                      </p:cBhvr>
                                      <p:to>
                                        <p:strVal val="visible"/>
                                      </p:to>
                                    </p:set>
                                    <p:anim calcmode="lin" valueType="num">
                                      <p:cBhvr>
                                        <p:cTn id="15" dur="1000" fill="hold"/>
                                        <p:tgtEl>
                                          <p:spTgt spid="2952197">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952197">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952197">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295219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2952197">
                                            <p:txEl>
                                              <p:pRg st="2" end="2"/>
                                            </p:txEl>
                                          </p:spTgt>
                                        </p:tgtEl>
                                        <p:attrNameLst>
                                          <p:attrName>style.visibility</p:attrName>
                                        </p:attrNameLst>
                                      </p:cBhvr>
                                      <p:to>
                                        <p:strVal val="visible"/>
                                      </p:to>
                                    </p:set>
                                    <p:anim calcmode="lin" valueType="num">
                                      <p:cBhvr>
                                        <p:cTn id="23" dur="1000" fill="hold"/>
                                        <p:tgtEl>
                                          <p:spTgt spid="2952197">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952197">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952197">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295219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2952198"/>
                                        </p:tgtEl>
                                        <p:attrNameLst>
                                          <p:attrName>style.visibility</p:attrName>
                                        </p:attrNameLst>
                                      </p:cBhvr>
                                      <p:to>
                                        <p:strVal val="visible"/>
                                      </p:to>
                                    </p:set>
                                    <p:anim calcmode="lin" valueType="num">
                                      <p:cBhvr>
                                        <p:cTn id="31" dur="500" fill="hold"/>
                                        <p:tgtEl>
                                          <p:spTgt spid="2952198"/>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2952198"/>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2952198"/>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2952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197" grpId="0" build="p"/>
      <p:bldP spid="29521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hardware exploit principle of locality?</a:t>
            </a:r>
            <a:endParaRPr lang="en-US" dirty="0"/>
          </a:p>
        </p:txBody>
      </p:sp>
      <p:sp>
        <p:nvSpPr>
          <p:cNvPr id="3" name="Content Placeholder 2"/>
          <p:cNvSpPr>
            <a:spLocks noGrp="1"/>
          </p:cNvSpPr>
          <p:nvPr>
            <p:ph idx="1"/>
          </p:nvPr>
        </p:nvSpPr>
        <p:spPr/>
        <p:txBody>
          <a:bodyPr/>
          <a:lstStyle/>
          <a:p>
            <a:r>
              <a:rPr lang="en-US" dirty="0" smtClean="0"/>
              <a:t>Offer a hierarchy of memories where </a:t>
            </a:r>
          </a:p>
          <a:p>
            <a:pPr lvl="1"/>
            <a:r>
              <a:rPr lang="en-US" dirty="0" smtClean="0"/>
              <a:t>closest to processor is fastest </a:t>
            </a:r>
            <a:br>
              <a:rPr lang="en-US" dirty="0" smtClean="0"/>
            </a:br>
            <a:r>
              <a:rPr lang="en-US" dirty="0" smtClean="0"/>
              <a:t>(and most expensive per bit so smallest)</a:t>
            </a:r>
          </a:p>
          <a:p>
            <a:pPr lvl="1"/>
            <a:r>
              <a:rPr lang="en-US" dirty="0" smtClean="0"/>
              <a:t>furthest from processor is largest </a:t>
            </a:r>
            <a:br>
              <a:rPr lang="en-US" dirty="0" smtClean="0"/>
            </a:br>
            <a:r>
              <a:rPr lang="en-US" dirty="0" smtClean="0"/>
              <a:t>(and least expensive per bit so slowest)</a:t>
            </a:r>
          </a:p>
          <a:p>
            <a:r>
              <a:rPr lang="en-US" dirty="0" smtClean="0"/>
              <a:t>Goal is to create illusion of memory almost as fast as fastest memory and almost as large as biggest memory of the hierarchy</a:t>
            </a:r>
            <a:endParaRPr lang="en-US" dirty="0"/>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8</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652</TotalTime>
  <Words>9430</Words>
  <Application>Microsoft Office PowerPoint</Application>
  <PresentationFormat>On-screen Show (4:3)</PresentationFormat>
  <Paragraphs>1370</Paragraphs>
  <Slides>85</Slides>
  <Notes>54</Notes>
  <HiddenSlides>0</HiddenSlides>
  <MMClips>0</MMClips>
  <ScaleCrop>false</ScaleCrop>
  <HeadingPairs>
    <vt:vector size="4" baseType="variant">
      <vt:variant>
        <vt:lpstr>Theme</vt:lpstr>
      </vt:variant>
      <vt:variant>
        <vt:i4>3</vt:i4>
      </vt:variant>
      <vt:variant>
        <vt:lpstr>Slide Titles</vt:lpstr>
      </vt:variant>
      <vt:variant>
        <vt:i4>85</vt:i4>
      </vt:variant>
    </vt:vector>
  </HeadingPairs>
  <TitlesOfParts>
    <vt:vector size="88" baseType="lpstr">
      <vt:lpstr>lecture</vt:lpstr>
      <vt:lpstr>Office Theme</vt:lpstr>
      <vt:lpstr>1_lecture</vt:lpstr>
      <vt:lpstr>CMPT 300 Introduction to Operating Systems </vt:lpstr>
      <vt:lpstr>Agenda</vt:lpstr>
      <vt:lpstr>Storage in a Computer</vt:lpstr>
      <vt:lpstr>Historical Perspective</vt:lpstr>
      <vt:lpstr>Library Analogy</vt:lpstr>
      <vt:lpstr>Principle of Locality</vt:lpstr>
      <vt:lpstr>Locality</vt:lpstr>
      <vt:lpstr>Does Locality Exist?</vt:lpstr>
      <vt:lpstr>How does hardware exploit principle of locality?</vt:lpstr>
      <vt:lpstr>Motivation for Mem Hierarchy</vt:lpstr>
      <vt:lpstr>Memory Hierarchy</vt:lpstr>
      <vt:lpstr>Cache</vt:lpstr>
      <vt:lpstr>Slide 12</vt:lpstr>
      <vt:lpstr>Memory Hierarchy Technologies</vt:lpstr>
      <vt:lpstr>Characteristics of the Memory Hierarchy</vt:lpstr>
      <vt:lpstr>Typical Memory Hierarchy</vt:lpstr>
      <vt:lpstr>How is the Hierarchy Managed?</vt:lpstr>
      <vt:lpstr>Cache Management</vt:lpstr>
      <vt:lpstr>Direct Mapped Caches</vt:lpstr>
      <vt:lpstr>Direct Mapped Cache</vt:lpstr>
      <vt:lpstr>Summary: Tag, Index, Offset</vt:lpstr>
      <vt:lpstr>Direct Mapped Cache Example</vt:lpstr>
      <vt:lpstr>Quiz</vt:lpstr>
      <vt:lpstr>Word vs. Byte</vt:lpstr>
      <vt:lpstr>Direct Mapped Cache Example</vt:lpstr>
      <vt:lpstr>Direct Mapped Cache Example 2</vt:lpstr>
      <vt:lpstr>Caching Terminology</vt:lpstr>
      <vt:lpstr>Direct Mapped Cache Example</vt:lpstr>
      <vt:lpstr>Taking Advantage of Spatial Locality </vt:lpstr>
      <vt:lpstr>Miss Rate vs Block Size vs Cache Size</vt:lpstr>
      <vt:lpstr>Average Memory Access Time (AMAT)</vt:lpstr>
      <vt:lpstr>Potential impact of much larger cache on AMAT?</vt:lpstr>
      <vt:lpstr>Measuring Cache Performance – Effect on CPI</vt:lpstr>
      <vt:lpstr>Impacts of Cache Performance</vt:lpstr>
      <vt:lpstr>Handling Cache Misses  (Single Word Blocks)</vt:lpstr>
      <vt:lpstr>Write-Allocate</vt:lpstr>
      <vt:lpstr>Cache-Memory Consistency? (1/2)</vt:lpstr>
      <vt:lpstr>Write-through vs. Write-back</vt:lpstr>
      <vt:lpstr>Recall: Average Memory Access Time (AMAT)</vt:lpstr>
      <vt:lpstr>Multiple Cache Levels</vt:lpstr>
      <vt:lpstr>Multiple Cache Levels</vt:lpstr>
      <vt:lpstr>New AMAT Example</vt:lpstr>
      <vt:lpstr>Local vs. Global Miss Rates</vt:lpstr>
      <vt:lpstr>Design Considerations</vt:lpstr>
      <vt:lpstr>Sources of Cache Misses: The 3Cs</vt:lpstr>
      <vt:lpstr>Slide 45</vt:lpstr>
      <vt:lpstr>Reducing Cache Misses</vt:lpstr>
      <vt:lpstr>Alternative Block Placement Schemes</vt:lpstr>
      <vt:lpstr>Alternative Block Placement Schemes</vt:lpstr>
      <vt:lpstr>Slide 49</vt:lpstr>
      <vt:lpstr>Slide 50</vt:lpstr>
      <vt:lpstr>Example: 4-Word Direct-Mapped $Worst-Case Reference String</vt:lpstr>
      <vt:lpstr>Recall: Direct Mapped Cache Example</vt:lpstr>
      <vt:lpstr>Example: 2-Way Set Associative $ (4 words = 2 sets x 2 ways per set)</vt:lpstr>
      <vt:lpstr>Example: 4-Word 2-Way SA $ Same Reference String</vt:lpstr>
      <vt:lpstr>Example: Eight-Block Cache with Different Organizations</vt:lpstr>
      <vt:lpstr>Recall: Direct Mapped Cache Layout Example 2</vt:lpstr>
      <vt:lpstr>Four-Way Set-Associative Cache</vt:lpstr>
      <vt:lpstr>Explanations</vt:lpstr>
      <vt:lpstr>Quiz</vt:lpstr>
      <vt:lpstr>Quzz Answer</vt:lpstr>
      <vt:lpstr>Quiz Answer Cont’</vt:lpstr>
      <vt:lpstr>Range of Set-Associative Caches</vt:lpstr>
      <vt:lpstr>Costs of Set-Associative Caches</vt:lpstr>
      <vt:lpstr>Cache Block Replacement Policies</vt:lpstr>
      <vt:lpstr>Benefits of Set-Associative Caches</vt:lpstr>
      <vt:lpstr>How to Calculate 3C’s using Cache Simulator</vt:lpstr>
      <vt:lpstr>Improving Cache Performance: Summary</vt:lpstr>
      <vt:lpstr>Improving Cache Performance: Summary</vt:lpstr>
      <vt:lpstr>The Cache Design Space</vt:lpstr>
      <vt:lpstr>Slide 70</vt:lpstr>
      <vt:lpstr>Intel Nehalem Die Photo</vt:lpstr>
      <vt:lpstr>Keeping Multiple Caches Coherent</vt:lpstr>
      <vt:lpstr>Shared Memory and Caches</vt:lpstr>
      <vt:lpstr>Shared Memory and Caches</vt:lpstr>
      <vt:lpstr>False Sharing</vt:lpstr>
      <vt:lpstr>Summary #1/2: Cache</vt:lpstr>
      <vt:lpstr>Summary #1/2: Cache</vt:lpstr>
      <vt:lpstr>Quiz I</vt:lpstr>
      <vt:lpstr>Quiz II</vt:lpstr>
      <vt:lpstr>Quiz III</vt:lpstr>
      <vt:lpstr>Quiz IV</vt:lpstr>
      <vt:lpstr>Quiz IV Answer</vt:lpstr>
      <vt:lpstr>Quiz V </vt:lpstr>
      <vt:lpstr>Quiz V Answer</vt:lpstr>
    </vt:vector>
  </TitlesOfParts>
  <Company>Simon Fraser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300 Introduction to Operating Systems </dc:title>
  <dc:creator>Administrator</dc:creator>
  <cp:lastModifiedBy>Administrator</cp:lastModifiedBy>
  <cp:revision>96</cp:revision>
  <dcterms:created xsi:type="dcterms:W3CDTF">2011-09-18T03:25:06Z</dcterms:created>
  <dcterms:modified xsi:type="dcterms:W3CDTF">2011-10-13T04:34:19Z</dcterms:modified>
</cp:coreProperties>
</file>