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handoutMasterIdLst>
    <p:handoutMasterId r:id="rId55"/>
  </p:handoutMasterIdLst>
  <p:sldIdLst>
    <p:sldId id="257" r:id="rId2"/>
    <p:sldId id="292" r:id="rId3"/>
    <p:sldId id="361" r:id="rId4"/>
    <p:sldId id="359" r:id="rId5"/>
    <p:sldId id="360" r:id="rId6"/>
    <p:sldId id="316" r:id="rId7"/>
    <p:sldId id="317" r:id="rId8"/>
    <p:sldId id="318" r:id="rId9"/>
    <p:sldId id="319" r:id="rId10"/>
    <p:sldId id="320" r:id="rId11"/>
    <p:sldId id="321" r:id="rId12"/>
    <p:sldId id="322" r:id="rId13"/>
    <p:sldId id="323" r:id="rId14"/>
    <p:sldId id="305" r:id="rId15"/>
    <p:sldId id="325" r:id="rId16"/>
    <p:sldId id="324" r:id="rId17"/>
    <p:sldId id="326" r:id="rId18"/>
    <p:sldId id="327" r:id="rId19"/>
    <p:sldId id="328" r:id="rId20"/>
    <p:sldId id="330" r:id="rId21"/>
    <p:sldId id="309" r:id="rId22"/>
    <p:sldId id="332" r:id="rId23"/>
    <p:sldId id="310" r:id="rId24"/>
    <p:sldId id="333" r:id="rId25"/>
    <p:sldId id="337" r:id="rId26"/>
    <p:sldId id="334" r:id="rId27"/>
    <p:sldId id="338" r:id="rId28"/>
    <p:sldId id="314" r:id="rId29"/>
    <p:sldId id="339" r:id="rId30"/>
    <p:sldId id="362" r:id="rId31"/>
    <p:sldId id="363" r:id="rId32"/>
    <p:sldId id="364" r:id="rId33"/>
    <p:sldId id="365" r:id="rId34"/>
    <p:sldId id="366" r:id="rId35"/>
    <p:sldId id="367" r:id="rId36"/>
    <p:sldId id="373" r:id="rId37"/>
    <p:sldId id="368" r:id="rId38"/>
    <p:sldId id="344" r:id="rId39"/>
    <p:sldId id="346" r:id="rId40"/>
    <p:sldId id="345" r:id="rId41"/>
    <p:sldId id="369" r:id="rId42"/>
    <p:sldId id="349" r:id="rId43"/>
    <p:sldId id="350" r:id="rId44"/>
    <p:sldId id="370" r:id="rId45"/>
    <p:sldId id="371" r:id="rId46"/>
    <p:sldId id="352" r:id="rId47"/>
    <p:sldId id="353" r:id="rId48"/>
    <p:sldId id="354" r:id="rId49"/>
    <p:sldId id="301" r:id="rId50"/>
    <p:sldId id="355" r:id="rId51"/>
    <p:sldId id="302" r:id="rId52"/>
    <p:sldId id="372"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DC4712"/>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500" autoAdjust="0"/>
    <p:restoredTop sz="79724" autoAdjust="0"/>
  </p:normalViewPr>
  <p:slideViewPr>
    <p:cSldViewPr snapToGrid="0">
      <p:cViewPr varScale="1">
        <p:scale>
          <a:sx n="86" d="100"/>
          <a:sy n="86" d="100"/>
        </p:scale>
        <p:origin x="-2250"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906"/>
    </p:cViewPr>
  </p:sorterViewPr>
  <p:notesViewPr>
    <p:cSldViewPr snapToGrid="0" snapToObjects="1">
      <p:cViewPr varScale="1">
        <p:scale>
          <a:sx n="125" d="100"/>
          <a:sy n="125" d="100"/>
        </p:scale>
        <p:origin x="-2368" y="-10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2/29/2012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2/29/2012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smtClean="0">
                <a:solidFill>
                  <a:srgbClr val="FF0000"/>
                </a:solidFill>
              </a:rPr>
              <a:t>Software Fault Protection with ARINC 653,</a:t>
            </a:r>
            <a:r>
              <a:rPr lang="en-US" altLang="zh-CN" sz="1200" baseline="0" dirty="0" smtClean="0">
                <a:solidFill>
                  <a:srgbClr val="FF0000"/>
                </a:solidFill>
              </a:rPr>
              <a:t> </a:t>
            </a:r>
            <a:r>
              <a:rPr lang="en-US" altLang="zh-CN" sz="1200" dirty="0" smtClean="0">
                <a:solidFill>
                  <a:srgbClr val="FF0000"/>
                </a:solidFill>
              </a:rPr>
              <a:t>Allen Goldberg, 2007</a:t>
            </a:r>
            <a:endParaRPr lang="zh-CN" altLang="en-US" sz="1200" dirty="0" smtClean="0">
              <a:solidFill>
                <a:srgbClr val="FF0000"/>
              </a:solidFill>
            </a:endParaRPr>
          </a:p>
          <a:p>
            <a:r>
              <a:rPr lang="en-US" altLang="zh-CN" dirty="0" smtClean="0"/>
              <a:t>Jean-Charles Fabre, Marc-Olivier </a:t>
            </a:r>
            <a:r>
              <a:rPr lang="en-US" altLang="zh-CN" dirty="0" err="1" smtClean="0"/>
              <a:t>Killijian</a:t>
            </a:r>
            <a:r>
              <a:rPr lang="en-US" altLang="zh-CN" dirty="0" smtClean="0"/>
              <a:t>, François </a:t>
            </a:r>
            <a:r>
              <a:rPr lang="en-US" altLang="zh-CN" dirty="0" err="1" smtClean="0"/>
              <a:t>Taïani</a:t>
            </a:r>
            <a:r>
              <a:rPr lang="en-US" altLang="zh-CN" dirty="0" smtClean="0"/>
              <a:t>: Robustness of automotive applications using reflective computing: lessons learnt. SAC 2011: 230-235</a:t>
            </a:r>
          </a:p>
          <a:p>
            <a:r>
              <a:rPr lang="en-US" altLang="zh-CN" dirty="0" err="1" smtClean="0"/>
              <a:t>Miruna</a:t>
            </a:r>
            <a:r>
              <a:rPr lang="en-US" altLang="zh-CN" dirty="0" smtClean="0"/>
              <a:t> </a:t>
            </a:r>
            <a:r>
              <a:rPr lang="en-US" altLang="zh-CN" dirty="0" err="1" smtClean="0"/>
              <a:t>Stoicescu</a:t>
            </a:r>
            <a:r>
              <a:rPr lang="en-US" altLang="zh-CN" dirty="0" smtClean="0"/>
              <a:t>, Jean-Charles Fabre, </a:t>
            </a:r>
            <a:r>
              <a:rPr lang="en-US" altLang="zh-CN" dirty="0" err="1" smtClean="0"/>
              <a:t>Matthieu</a:t>
            </a:r>
            <a:r>
              <a:rPr lang="en-US" altLang="zh-CN" dirty="0" smtClean="0"/>
              <a:t> Roy: Architecting Resilient Computing Systems: Overall Approach and Open Issues. SERENE 2011: 48-62</a:t>
            </a:r>
          </a:p>
          <a:p>
            <a:r>
              <a:rPr lang="en-US" altLang="zh-CN" dirty="0" smtClean="0"/>
              <a:t>Jean-Charles Fabre, Marc-Olivier </a:t>
            </a:r>
            <a:r>
              <a:rPr lang="en-US" altLang="zh-CN" dirty="0" err="1" smtClean="0"/>
              <a:t>Killijian</a:t>
            </a:r>
            <a:r>
              <a:rPr lang="en-US" altLang="zh-CN" dirty="0" smtClean="0"/>
              <a:t>, Thomas </a:t>
            </a:r>
            <a:r>
              <a:rPr lang="en-US" altLang="zh-CN" dirty="0" err="1" smtClean="0"/>
              <a:t>Pareaud</a:t>
            </a:r>
            <a:r>
              <a:rPr lang="en-US" altLang="zh-CN" dirty="0" smtClean="0"/>
              <a:t>: Towards On-line Adaptation of Fault Tolerance Mechanisms. EDCC 2010: 45-54</a:t>
            </a:r>
          </a:p>
          <a:p>
            <a:r>
              <a:rPr lang="en-US" altLang="zh-CN" dirty="0" smtClean="0"/>
              <a:t>Caroline Lu, Jean-Charles Fabre, Marc-Olivier </a:t>
            </a:r>
            <a:r>
              <a:rPr lang="en-US" altLang="zh-CN" dirty="0" err="1" smtClean="0"/>
              <a:t>Killijian</a:t>
            </a:r>
            <a:r>
              <a:rPr lang="en-US" altLang="zh-CN" dirty="0" smtClean="0"/>
              <a:t>: Robustness of Modular Multi-layered Software in the Automotive Domain: a Wrapping-based Approach. ETFA 2009: 1-8</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2"/>
            <a:r>
              <a:rPr lang="en-US" altLang="zh-CN" sz="3600" dirty="0" smtClean="0"/>
              <a:t>“</a:t>
            </a:r>
            <a:r>
              <a:rPr lang="en-US" altLang="zh-CN" dirty="0" err="1" smtClean="0"/>
              <a:t>GetScheduleTableStatus</a:t>
            </a:r>
            <a:r>
              <a:rPr lang="en-US" altLang="zh-CN" sz="3600" dirty="0" smtClean="0"/>
              <a:t>”, “</a:t>
            </a:r>
            <a:r>
              <a:rPr lang="en-US" altLang="zh-CN" dirty="0" err="1" smtClean="0"/>
              <a:t>GetCounterValue</a:t>
            </a:r>
            <a:r>
              <a:rPr lang="en-US" altLang="zh-CN" sz="3600" dirty="0" smtClean="0"/>
              <a:t>”,</a:t>
            </a:r>
          </a:p>
          <a:p>
            <a:r>
              <a:rPr lang="en-US" altLang="zh-CN" sz="3600" dirty="0" smtClean="0"/>
              <a:t>“</a:t>
            </a:r>
            <a:r>
              <a:rPr lang="en-US" altLang="zh-CN" dirty="0" err="1" smtClean="0"/>
              <a:t>GetElapsedCounterValue</a:t>
            </a:r>
            <a:endParaRPr lang="en-US" altLang="zh-CN" dirty="0" smtClean="0"/>
          </a:p>
          <a:p>
            <a:pPr lvl="2"/>
            <a:r>
              <a:rPr lang="en-US" altLang="zh-CN" sz="3600"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44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r>
              <a:rPr lang="en-US" altLang="zh-CN" dirty="0" smtClean="0"/>
              <a:t>to </a:t>
            </a:r>
            <a:r>
              <a:rPr lang="en-US" altLang="zh-CN" dirty="0" err="1" smtClean="0"/>
              <a:t>reexecute</a:t>
            </a:r>
            <a:r>
              <a:rPr lang="en-US" altLang="zh-CN" dirty="0" smtClean="0"/>
              <a:t> the same treatment with right entries. The</a:t>
            </a:r>
          </a:p>
          <a:p>
            <a:r>
              <a:rPr lang="en-US" altLang="zh-CN" dirty="0" smtClean="0"/>
              <a:t>activation of a task may be synchronous or</a:t>
            </a:r>
          </a:p>
          <a:p>
            <a:r>
              <a:rPr lang="en-US" altLang="zh-CN" dirty="0" smtClean="0"/>
              <a:t>asynchronous.</a:t>
            </a:r>
          </a:p>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46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Before S3, if S1 is older than 4 executions of S2, S1 must be re-executed before S3.</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50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dirty="0" smtClean="0"/>
              <a:t>•Specific: How to specify, design, and implement such a system using a </a:t>
            </a:r>
            <a:r>
              <a:rPr lang="en-US" altLang="zh-CN" i="1" dirty="0" smtClean="0"/>
              <a:t>model-based framework? </a:t>
            </a:r>
          </a:p>
          <a:p>
            <a:endParaRPr lang="zh-CN" altLang="en-US" dirty="0" smtClean="0"/>
          </a:p>
          <a:p>
            <a:r>
              <a:rPr lang="en-US" altLang="zh-CN" b="1" dirty="0" smtClean="0"/>
              <a:t>The larger picture: </a:t>
            </a:r>
          </a:p>
          <a:p>
            <a:r>
              <a:rPr lang="en-US" altLang="zh-CN" dirty="0" smtClean="0"/>
              <a:t>•General: Software Health Management must be integrated with System Health Management – ‘Software Health Effects’ must be understood on the System (Vehicle) Level. </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zh-CN" i="1" dirty="0" smtClean="0"/>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Mainly implemented via APEX </a:t>
            </a:r>
          </a:p>
          <a:p>
            <a:r>
              <a:rPr lang="en-US" altLang="zh-CN" dirty="0" smtClean="0"/>
              <a:t>•RMI interactions use threads </a:t>
            </a:r>
          </a:p>
        </p:txBody>
      </p:sp>
      <p:sp>
        <p:nvSpPr>
          <p:cNvPr id="4" name="灯片编号占位符 3"/>
          <p:cNvSpPr>
            <a:spLocks noGrp="1"/>
          </p:cNvSpPr>
          <p:nvPr>
            <p:ph type="sldNum" sz="quarter" idx="10"/>
          </p:nvPr>
        </p:nvSpPr>
        <p:spPr/>
        <p:txBody>
          <a:bodyPr/>
          <a:lstStyle/>
          <a:p>
            <a:fld id="{EF97FDFF-7B9F-7D4D-BFC0-AAD1F3D3D3CB}"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How do we implement all these? </a:t>
            </a:r>
          </a:p>
          <a:p>
            <a:r>
              <a:rPr lang="en-US" altLang="zh-CN" dirty="0" smtClean="0"/>
              <a:t>–Use a modeling language + generate code as needed </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Low-level, packet-oriented monitoring is ineffective. </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Goal: </a:t>
            </a:r>
            <a:r>
              <a:rPr lang="en-US" altLang="zh-CN" dirty="0" smtClean="0">
                <a:solidFill>
                  <a:srgbClr val="FF0000"/>
                </a:solidFill>
              </a:rPr>
              <a:t>Minimally intrusive </a:t>
            </a:r>
            <a:r>
              <a:rPr lang="en-US" altLang="zh-CN" dirty="0" smtClean="0"/>
              <a:t>monitoring – as little overhead as possible.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–Can be specified on a per-component basis </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19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Diagnosis engine uses TFPG-model to hypothesize the fault-source(s) that could have triggered a specific set of alarms. </a:t>
            </a:r>
          </a:p>
          <a:p>
            <a:r>
              <a:rPr lang="en-US" altLang="zh-CN" dirty="0" smtClean="0"/>
              <a:t>It is possible that the observed alarm set (observable discrepancies) could be explained by multiple hypotheses (fault source). </a:t>
            </a:r>
          </a:p>
          <a:p>
            <a:r>
              <a:rPr lang="en-US" altLang="zh-CN" dirty="0" smtClean="0"/>
              <a:t>Thresholds based on hypothesis metrics such as Plausibility and Robustness are used to prune the hypotheses set.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20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r>
              <a:rPr lang="en-US" altLang="zh-CN" dirty="0" smtClean="0"/>
              <a:t>., in current practice</a:t>
            </a:r>
          </a:p>
          <a:p>
            <a:r>
              <a:rPr lang="en-US" altLang="zh-CN" dirty="0" smtClean="0"/>
              <a:t>the response to an out-of-memory error may be a processor</a:t>
            </a:r>
          </a:p>
          <a:p>
            <a:r>
              <a:rPr lang="en-US" altLang="zh-CN" dirty="0" smtClean="0"/>
              <a:t>reboot. In F</a:t>
            </a:r>
            <a:r>
              <a:rPr lang="en-US" altLang="zh-CN" sz="800" dirty="0" smtClean="0"/>
              <a:t>AILSAFE </a:t>
            </a:r>
            <a:r>
              <a:rPr lang="en-US" altLang="zh-CN" dirty="0" smtClean="0"/>
              <a:t>the fault protection system will </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32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Originally proposed in the context</a:t>
            </a:r>
          </a:p>
          <a:p>
            <a:r>
              <a:rPr lang="en-US" altLang="zh-CN" dirty="0" smtClean="0"/>
              <a:t>of programming languages [1], reflection can be applied to</a:t>
            </a:r>
          </a:p>
          <a:p>
            <a:r>
              <a:rPr lang="en-US" altLang="zh-CN" dirty="0" smtClean="0"/>
              <a:t>solve elegantly a range of cross-cutting computational problems,</a:t>
            </a:r>
          </a:p>
          <a:p>
            <a:r>
              <a:rPr lang="en-US" altLang="zh-CN" dirty="0" smtClean="0"/>
              <a:t>from tracing, and encryption, through to hardening in real-time</a:t>
            </a:r>
          </a:p>
          <a:p>
            <a:r>
              <a:rPr lang="en-US" altLang="zh-CN" dirty="0" smtClean="0"/>
              <a:t>OSs [2], and replication [3,4,5,6]. It can also be credited to have</a:t>
            </a:r>
          </a:p>
          <a:p>
            <a:r>
              <a:rPr lang="en-US" altLang="zh-CN" dirty="0" smtClean="0"/>
              <a:t>strongly influenced novel programming practices such as aspect</a:t>
            </a:r>
          </a:p>
          <a:p>
            <a:r>
              <a:rPr lang="en-US" altLang="zh-CN" dirty="0" smtClean="0"/>
              <a:t>orientations. In architectural terms, a</a:t>
            </a:r>
          </a:p>
          <a:p>
            <a:r>
              <a:rPr lang="en-US" altLang="zh-CN" dirty="0" smtClean="0"/>
              <a:t>(guiding a rocket, computing a braking profile, processing a payroll) </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39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2522AE9-B1C6-B042-A107-EE906DAFE47A}" type="datetime1">
              <a:rPr lang="en-US" smtClean="0"/>
              <a:pPr/>
              <a:t>2/29/2012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D4F11291-2B30-3D42-A075-BF4A8873D0D5}" type="datetime1">
              <a:rPr lang="en-US" smtClean="0"/>
              <a:pPr/>
              <a:t>2/29/2012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1961FA4-0376-9A4A-8001-3635594315D3}" type="datetime1">
              <a:rPr lang="en-US" smtClean="0"/>
              <a:pPr/>
              <a:t>2/29/2012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zh-CN" altLang="en-US" smtClean="0"/>
              <a:t>单击此处编辑母版标题样式</a:t>
            </a:r>
            <a:endParaRPr lang="en-US"/>
          </a:p>
        </p:txBody>
      </p:sp>
      <p:sp>
        <p:nvSpPr>
          <p:cNvPr id="3" name="Text Placeholder 2"/>
          <p:cNvSpPr>
            <a:spLocks noGrp="1"/>
          </p:cNvSpPr>
          <p:nvPr>
            <p:ph type="body" sz="half" idx="1"/>
          </p:nvPr>
        </p:nvSpPr>
        <p:spPr>
          <a:xfrm>
            <a:off x="685800" y="1143000"/>
            <a:ext cx="3848100" cy="21383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quarter" idx="2"/>
          </p:nvPr>
        </p:nvSpPr>
        <p:spPr>
          <a:xfrm>
            <a:off x="4686300" y="1143000"/>
            <a:ext cx="3848100" cy="992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Content Placeholder 4"/>
          <p:cNvSpPr>
            <a:spLocks noGrp="1"/>
          </p:cNvSpPr>
          <p:nvPr>
            <p:ph sz="quarter" idx="3"/>
          </p:nvPr>
        </p:nvSpPr>
        <p:spPr>
          <a:xfrm>
            <a:off x="4686300" y="2287588"/>
            <a:ext cx="3848100" cy="99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39282" y="103718"/>
            <a:ext cx="8648344" cy="1143000"/>
          </a:xfrm>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230736" y="1350236"/>
            <a:ext cx="8665436" cy="515311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a:xfrm>
            <a:off x="457200" y="6544362"/>
            <a:ext cx="2133600" cy="365125"/>
          </a:xfrm>
        </p:spPr>
        <p:txBody>
          <a:bodyPr/>
          <a:lstStyle/>
          <a:p>
            <a:fld id="{43978029-9DF7-7445-88EF-08A8BCC03D5B}" type="datetime1">
              <a:rPr lang="en-US" smtClean="0"/>
              <a:pPr/>
              <a:t>2/29/2012</a:t>
            </a:fld>
            <a:endParaRPr lang="en-US"/>
          </a:p>
        </p:txBody>
      </p:sp>
      <p:sp>
        <p:nvSpPr>
          <p:cNvPr id="5" name="Footer Placeholder 4"/>
          <p:cNvSpPr>
            <a:spLocks noGrp="1"/>
          </p:cNvSpPr>
          <p:nvPr>
            <p:ph type="ftr" sz="quarter" idx="11"/>
          </p:nvPr>
        </p:nvSpPr>
        <p:spPr>
          <a:xfrm>
            <a:off x="3124200" y="6544362"/>
            <a:ext cx="2895600" cy="365125"/>
          </a:xfrm>
        </p:spPr>
        <p:txBody>
          <a:bodyPr/>
          <a:lstStyle/>
          <a:p>
            <a:r>
              <a:rPr lang="en-US" smtClean="0"/>
              <a:t>Spring 2011 -- Lecture #11</a:t>
            </a:r>
            <a:endParaRPr lang="en-US"/>
          </a:p>
        </p:txBody>
      </p:sp>
      <p:sp>
        <p:nvSpPr>
          <p:cNvPr id="6" name="Slide Number Placeholder 5"/>
          <p:cNvSpPr>
            <a:spLocks noGrp="1"/>
          </p:cNvSpPr>
          <p:nvPr>
            <p:ph type="sldNum" sz="quarter" idx="12"/>
          </p:nvPr>
        </p:nvSpPr>
        <p:spPr>
          <a:xfrm>
            <a:off x="6553200" y="6544362"/>
            <a:ext cx="2133600" cy="365125"/>
          </a:xfrm>
        </p:spPr>
        <p:txBody>
          <a:bodyPr/>
          <a:lstStyle/>
          <a:p>
            <a:fld id="{3CC63E4C-4642-794D-A2FD-70F6B81535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BF1B337-2382-054B-9CBC-B5E6411EBFC8}" type="datetime1">
              <a:rPr lang="en-US" smtClean="0"/>
              <a:pPr/>
              <a:t>2/29/2012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4"/>
          <p:cNvSpPr>
            <a:spLocks noGrp="1"/>
          </p:cNvSpPr>
          <p:nvPr>
            <p:ph type="dt" sz="half" idx="10"/>
          </p:nvPr>
        </p:nvSpPr>
        <p:spPr/>
        <p:txBody>
          <a:bodyPr/>
          <a:lstStyle/>
          <a:p>
            <a:fld id="{20CED5B6-3291-6D46-85CD-2C693E79C6ED}" type="datetime1">
              <a:rPr lang="en-US" smtClean="0"/>
              <a:pPr/>
              <a:t>2/29/2012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29890781-A657-344A-B5F5-E7E27B755F8D}" type="datetime1">
              <a:rPr lang="en-US" smtClean="0"/>
              <a:pPr/>
              <a:t>2/29/2012</a:t>
            </a:fld>
            <a:endParaRPr lang="en-US"/>
          </a:p>
        </p:txBody>
      </p:sp>
      <p:sp>
        <p:nvSpPr>
          <p:cNvPr id="8" name="Footer Placeholder 7"/>
          <p:cNvSpPr>
            <a:spLocks noGrp="1"/>
          </p:cNvSpPr>
          <p:nvPr>
            <p:ph type="ftr" sz="quarter" idx="11"/>
          </p:nvPr>
        </p:nvSpPr>
        <p:spPr/>
        <p:txBody>
          <a:bodyPr/>
          <a:lstStyle/>
          <a:p>
            <a:r>
              <a:rPr lang="en-US" smtClean="0"/>
              <a:t>Spring 2011 -- Lecture #11</a:t>
            </a:r>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E25C27C2-B258-D042-8C37-02CB7DB48EA7}" type="datetime1">
              <a:rPr lang="en-US" smtClean="0"/>
              <a:pPr/>
              <a:t>2/29/2012</a:t>
            </a:fld>
            <a:endParaRPr lang="en-US"/>
          </a:p>
        </p:txBody>
      </p:sp>
      <p:sp>
        <p:nvSpPr>
          <p:cNvPr id="4" name="Footer Placeholder 3"/>
          <p:cNvSpPr>
            <a:spLocks noGrp="1"/>
          </p:cNvSpPr>
          <p:nvPr>
            <p:ph type="ftr" sz="quarter" idx="11"/>
          </p:nvPr>
        </p:nvSpPr>
        <p:spPr/>
        <p:txBody>
          <a:bodyPr/>
          <a:lstStyle/>
          <a:p>
            <a:r>
              <a:rPr lang="en-US" smtClean="0"/>
              <a:t>Spring 2011 -- Lecture #11</a:t>
            </a:r>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E2F40-4452-5E42-ADDE-AC114AFD9781}" type="datetime1">
              <a:rPr lang="en-US" smtClean="0"/>
              <a:pPr/>
              <a:t>2/29/2012</a:t>
            </a:fld>
            <a:endParaRPr lang="en-US"/>
          </a:p>
        </p:txBody>
      </p:sp>
      <p:sp>
        <p:nvSpPr>
          <p:cNvPr id="3" name="Footer Placeholder 2"/>
          <p:cNvSpPr>
            <a:spLocks noGrp="1"/>
          </p:cNvSpPr>
          <p:nvPr>
            <p:ph type="ftr" sz="quarter" idx="11"/>
          </p:nvPr>
        </p:nvSpPr>
        <p:spPr/>
        <p:txBody>
          <a:bodyPr/>
          <a:lstStyle/>
          <a:p>
            <a:r>
              <a:rPr lang="en-US" smtClean="0"/>
              <a:t>Spring 2011 -- Lecture #11</a:t>
            </a:r>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6D50A32-0882-CC44-8C88-9E3A1DD8E6FF}" type="datetime1">
              <a:rPr lang="en-US" smtClean="0"/>
              <a:pPr/>
              <a:t>2/29/2012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438934B-CF74-4240-9435-A7755750A14A}" type="datetime1">
              <a:rPr lang="en-US" smtClean="0"/>
              <a:pPr/>
              <a:t>2/29/2012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371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6373" y="1307508"/>
            <a:ext cx="8673981" cy="498219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726D6-095E-2A47-BF9C-15C211CC03CA}" type="datetime1">
              <a:rPr lang="en-US" smtClean="0"/>
              <a:pPr/>
              <a:t>2/29/2012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Spring 2011 -- Lecture #11</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Software Health Management</a:t>
            </a:r>
            <a:endParaRPr lang="en-US" i="1" dirty="0"/>
          </a:p>
        </p:txBody>
      </p:sp>
      <p:sp>
        <p:nvSpPr>
          <p:cNvPr id="3" name="Subtitle 2"/>
          <p:cNvSpPr>
            <a:spLocks noGrp="1"/>
          </p:cNvSpPr>
          <p:nvPr>
            <p:ph type="subTitle" idx="1"/>
          </p:nvPr>
        </p:nvSpPr>
        <p:spPr/>
        <p:txBody>
          <a:bodyPr>
            <a:normAutofit/>
          </a:bodyPr>
          <a:lstStyle/>
          <a:p>
            <a:r>
              <a:rPr lang="en-US" dirty="0" smtClean="0"/>
              <a:t>Instructor:</a:t>
            </a:r>
            <a:br>
              <a:rPr lang="en-US" dirty="0" smtClean="0"/>
            </a:br>
            <a:r>
              <a:rPr lang="en-US" dirty="0" err="1" smtClean="0"/>
              <a:t>Zonghua</a:t>
            </a:r>
            <a:r>
              <a:rPr lang="en-US" dirty="0" smtClean="0"/>
              <a:t> </a:t>
            </a:r>
            <a:r>
              <a:rPr lang="en-US" dirty="0" err="1" smtClean="0"/>
              <a:t>Gu</a:t>
            </a:r>
            <a:endParaRPr lang="en-US" dirty="0" smtClean="0"/>
          </a:p>
        </p:txBody>
      </p:sp>
      <p:sp>
        <p:nvSpPr>
          <p:cNvPr id="4" name="Slide Number Placeholder 3"/>
          <p:cNvSpPr>
            <a:spLocks noGrp="1"/>
          </p:cNvSpPr>
          <p:nvPr>
            <p:ph type="sldNum" sz="quarter" idx="12"/>
          </p:nvPr>
        </p:nvSpPr>
        <p:spPr/>
        <p:txBody>
          <a:bodyPr/>
          <a:lstStyle/>
          <a:p>
            <a:fld id="{F4BA2A7E-5181-A840-825F-018EFA86BC7E}" type="slidenum">
              <a:rPr lang="en-US" smtClean="0"/>
              <a:pPr/>
              <a:t>1</a:t>
            </a:fld>
            <a:endParaRPr lang="en-US"/>
          </a:p>
        </p:txBody>
      </p:sp>
      <p:sp>
        <p:nvSpPr>
          <p:cNvPr id="8" name="Footer Placeholder 7"/>
          <p:cNvSpPr>
            <a:spLocks noGrp="1"/>
          </p:cNvSpPr>
          <p:nvPr>
            <p:ph type="ftr" sz="quarter" idx="11"/>
          </p:nvPr>
        </p:nvSpPr>
        <p:spPr/>
        <p:txBody>
          <a:bodyPr/>
          <a:lstStyle/>
          <a:p>
            <a:r>
              <a:rPr lang="en-US" smtClean="0"/>
              <a:t>Spring 2011 -- Lecture #11</a:t>
            </a:r>
            <a:endParaRPr lang="en-US" dirty="0"/>
          </a:p>
        </p:txBody>
      </p:sp>
      <p:sp>
        <p:nvSpPr>
          <p:cNvPr id="9" name="Date Placeholder 8"/>
          <p:cNvSpPr>
            <a:spLocks noGrp="1"/>
          </p:cNvSpPr>
          <p:nvPr>
            <p:ph type="dt" sz="half" idx="10"/>
          </p:nvPr>
        </p:nvSpPr>
        <p:spPr/>
        <p:txBody>
          <a:bodyPr/>
          <a:lstStyle/>
          <a:p>
            <a:fld id="{A3E8E8DC-A926-074D-8C54-DA0784BE7FC6}" type="datetime1">
              <a:rPr lang="en-US" smtClean="0"/>
              <a:pPr/>
              <a:t>2/29/2012</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Component Interactions</a:t>
            </a:r>
            <a:endParaRPr lang="zh-CN" altLang="en-US" dirty="0"/>
          </a:p>
        </p:txBody>
      </p:sp>
      <p:sp>
        <p:nvSpPr>
          <p:cNvPr id="3" name="内容占位符 2"/>
          <p:cNvSpPr>
            <a:spLocks noGrp="1"/>
          </p:cNvSpPr>
          <p:nvPr>
            <p:ph idx="1"/>
          </p:nvPr>
        </p:nvSpPr>
        <p:spPr>
          <a:xfrm>
            <a:off x="230736" y="4219460"/>
            <a:ext cx="8665436" cy="2283890"/>
          </a:xfrm>
        </p:spPr>
        <p:txBody>
          <a:bodyPr>
            <a:normAutofit fontScale="62500" lnSpcReduction="20000"/>
          </a:bodyPr>
          <a:lstStyle/>
          <a:p>
            <a:r>
              <a:rPr lang="en-US" altLang="zh-CN" dirty="0" smtClean="0"/>
              <a:t>Components can interact via asynchronous/event-triggered and synchronous/call-driven connections. </a:t>
            </a:r>
          </a:p>
          <a:p>
            <a:r>
              <a:rPr lang="en-US" altLang="zh-CN" dirty="0" smtClean="0"/>
              <a:t>Example: The </a:t>
            </a:r>
            <a:r>
              <a:rPr lang="en-US" altLang="zh-CN" i="1" dirty="0" smtClean="0"/>
              <a:t>Sampler component is triggered periodically and it publishes an event upon each activation. The GPS component subscribes to this event and is triggered sporadically to obtain GPS data from the receiver, and when ready it publishes its own output event. The Display component is triggered sporadically via this event and it uses a required interface to retrieve the position data from the GPS component. </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10</a:t>
            </a:fld>
            <a:endParaRPr lang="en-US"/>
          </a:p>
        </p:txBody>
      </p:sp>
      <p:pic>
        <p:nvPicPr>
          <p:cNvPr id="37890" name="Picture 2"/>
          <p:cNvPicPr>
            <a:picLocks noChangeAspect="1" noChangeArrowheads="1"/>
          </p:cNvPicPr>
          <p:nvPr/>
        </p:nvPicPr>
        <p:blipFill>
          <a:blip r:embed="rId2"/>
          <a:srcRect/>
          <a:stretch>
            <a:fillRect/>
          </a:stretch>
        </p:blipFill>
        <p:spPr bwMode="auto">
          <a:xfrm>
            <a:off x="325629" y="940622"/>
            <a:ext cx="8448675" cy="33242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ACM: The ARINC Component Model </a:t>
            </a:r>
            <a:endParaRPr lang="zh-CN" altLang="en-US" dirty="0"/>
          </a:p>
        </p:txBody>
      </p:sp>
      <p:sp>
        <p:nvSpPr>
          <p:cNvPr id="3" name="内容占位符 2"/>
          <p:cNvSpPr>
            <a:spLocks noGrp="1"/>
          </p:cNvSpPr>
          <p:nvPr>
            <p:ph idx="1"/>
          </p:nvPr>
        </p:nvSpPr>
        <p:spPr>
          <a:xfrm>
            <a:off x="0" y="1156771"/>
            <a:ext cx="5695720" cy="5346579"/>
          </a:xfrm>
        </p:spPr>
        <p:txBody>
          <a:bodyPr>
            <a:normAutofit fontScale="70000" lnSpcReduction="20000"/>
          </a:bodyPr>
          <a:lstStyle/>
          <a:p>
            <a:r>
              <a:rPr lang="en-US" altLang="zh-CN" dirty="0" smtClean="0"/>
              <a:t>Each ‘input interface’ has its own process </a:t>
            </a:r>
          </a:p>
          <a:p>
            <a:pPr lvl="1"/>
            <a:r>
              <a:rPr lang="en-US" altLang="zh-CN" dirty="0" smtClean="0"/>
              <a:t>Process must obtain read-write/lock on component </a:t>
            </a:r>
          </a:p>
          <a:p>
            <a:r>
              <a:rPr lang="en-US" altLang="zh-CN" dirty="0" smtClean="0"/>
              <a:t>Asynchronous publisher (subscriber) interface: </a:t>
            </a:r>
          </a:p>
          <a:p>
            <a:pPr lvl="1"/>
            <a:r>
              <a:rPr lang="en-US" altLang="zh-CN" dirty="0" smtClean="0"/>
              <a:t>Listener (publisher) process </a:t>
            </a:r>
          </a:p>
          <a:p>
            <a:pPr lvl="1"/>
            <a:r>
              <a:rPr lang="en-US" altLang="zh-CN" dirty="0" smtClean="0"/>
              <a:t>Pushes (receives) one event (a </a:t>
            </a:r>
            <a:r>
              <a:rPr lang="en-US" altLang="zh-CN" dirty="0" err="1" smtClean="0"/>
              <a:t>struct</a:t>
            </a:r>
            <a:r>
              <a:rPr lang="en-US" altLang="zh-CN" dirty="0" smtClean="0"/>
              <a:t>), with a validity flag </a:t>
            </a:r>
          </a:p>
          <a:p>
            <a:pPr lvl="1"/>
            <a:r>
              <a:rPr lang="en-US" altLang="zh-CN" dirty="0" smtClean="0"/>
              <a:t>Can be event-triggered or time-triggered (i.e. 4 variations) </a:t>
            </a:r>
          </a:p>
          <a:p>
            <a:r>
              <a:rPr lang="en-US" altLang="zh-CN" dirty="0" smtClean="0"/>
              <a:t>Synchronous provided (required) interface: </a:t>
            </a:r>
          </a:p>
          <a:p>
            <a:pPr lvl="1"/>
            <a:r>
              <a:rPr lang="en-US" altLang="zh-CN" dirty="0" smtClean="0"/>
              <a:t>Handles incoming synchronous RMI call </a:t>
            </a:r>
          </a:p>
          <a:p>
            <a:pPr lvl="1"/>
            <a:r>
              <a:rPr lang="en-US" altLang="zh-CN" dirty="0" smtClean="0"/>
              <a:t>Forwards outgoing synchronous RMI call </a:t>
            </a:r>
          </a:p>
          <a:p>
            <a:r>
              <a:rPr lang="en-US" altLang="zh-CN" dirty="0" smtClean="0"/>
              <a:t>Other interfaces: </a:t>
            </a:r>
          </a:p>
          <a:p>
            <a:pPr lvl="1"/>
            <a:r>
              <a:rPr lang="en-US" altLang="zh-CN" dirty="0" smtClean="0"/>
              <a:t>State: to observe component state variables </a:t>
            </a:r>
          </a:p>
          <a:p>
            <a:pPr lvl="1"/>
            <a:r>
              <a:rPr lang="en-US" altLang="zh-CN" dirty="0" smtClean="0"/>
              <a:t>Resource: to monitor resource usage </a:t>
            </a:r>
          </a:p>
          <a:p>
            <a:pPr lvl="1"/>
            <a:r>
              <a:rPr lang="en-US" altLang="zh-CN" dirty="0" smtClean="0"/>
              <a:t>Trigger: to monitor execution timing </a:t>
            </a:r>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11</a:t>
            </a:fld>
            <a:endParaRPr lang="en-US"/>
          </a:p>
        </p:txBody>
      </p:sp>
      <p:pic>
        <p:nvPicPr>
          <p:cNvPr id="38914" name="Picture 2"/>
          <p:cNvPicPr>
            <a:picLocks noChangeAspect="1" noChangeArrowheads="1"/>
          </p:cNvPicPr>
          <p:nvPr/>
        </p:nvPicPr>
        <p:blipFill>
          <a:blip r:embed="rId2"/>
          <a:srcRect/>
          <a:stretch>
            <a:fillRect/>
          </a:stretch>
        </p:blipFill>
        <p:spPr bwMode="auto">
          <a:xfrm>
            <a:off x="5284994" y="4131324"/>
            <a:ext cx="3859005" cy="240167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ACM Implementation</a:t>
            </a:r>
            <a:endParaRPr lang="zh-CN" altLang="en-US" dirty="0"/>
          </a:p>
        </p:txBody>
      </p:sp>
      <p:sp>
        <p:nvSpPr>
          <p:cNvPr id="3" name="内容占位符 2"/>
          <p:cNvSpPr>
            <a:spLocks noGrp="1"/>
          </p:cNvSpPr>
          <p:nvPr>
            <p:ph idx="1"/>
          </p:nvPr>
        </p:nvSpPr>
        <p:spPr>
          <a:xfrm>
            <a:off x="230736" y="1350237"/>
            <a:ext cx="8665436" cy="2252280"/>
          </a:xfrm>
        </p:spPr>
        <p:txBody>
          <a:bodyPr>
            <a:normAutofit fontScale="85000" lnSpcReduction="20000"/>
          </a:bodyPr>
          <a:lstStyle/>
          <a:p>
            <a:r>
              <a:rPr lang="en-US" altLang="zh-CN" dirty="0" smtClean="0"/>
              <a:t>ARINC-653 Emulator </a:t>
            </a:r>
          </a:p>
          <a:p>
            <a:pPr lvl="1"/>
            <a:r>
              <a:rPr lang="en-US" altLang="zh-CN" dirty="0" smtClean="0"/>
              <a:t>Emulates APEX services using Linux API-s </a:t>
            </a:r>
          </a:p>
          <a:p>
            <a:pPr lvl="1"/>
            <a:r>
              <a:rPr lang="en-US" altLang="zh-CN" dirty="0" err="1" smtClean="0"/>
              <a:t>Partition</a:t>
            </a:r>
            <a:r>
              <a:rPr lang="en-US" altLang="zh-CN" dirty="0" err="1" smtClean="0">
                <a:sym typeface="Wingdings" pitchFamily="2" charset="2"/>
              </a:rPr>
              <a:t></a:t>
            </a:r>
            <a:r>
              <a:rPr lang="en-US" altLang="zh-CN" dirty="0" err="1" smtClean="0"/>
              <a:t>Process</a:t>
            </a:r>
            <a:r>
              <a:rPr lang="en-US" altLang="zh-CN" dirty="0" smtClean="0"/>
              <a:t>, </a:t>
            </a:r>
            <a:r>
              <a:rPr lang="en-US" altLang="zh-CN" dirty="0" err="1" smtClean="0"/>
              <a:t>Process</a:t>
            </a:r>
            <a:r>
              <a:rPr lang="en-US" altLang="zh-CN" dirty="0" err="1" smtClean="0">
                <a:sym typeface="Wingdings" pitchFamily="2" charset="2"/>
              </a:rPr>
              <a:t></a:t>
            </a:r>
            <a:r>
              <a:rPr lang="en-US" altLang="zh-CN" dirty="0" err="1" smtClean="0"/>
              <a:t>Thread</a:t>
            </a:r>
            <a:r>
              <a:rPr lang="en-US" altLang="zh-CN" dirty="0" smtClean="0"/>
              <a:t> </a:t>
            </a:r>
          </a:p>
          <a:p>
            <a:pPr lvl="1"/>
            <a:r>
              <a:rPr lang="en-US" altLang="zh-CN" dirty="0" smtClean="0"/>
              <a:t>Module manager: schedules partition set </a:t>
            </a:r>
          </a:p>
          <a:p>
            <a:pPr lvl="1"/>
            <a:r>
              <a:rPr lang="en-US" altLang="zh-CN" dirty="0" smtClean="0"/>
              <a:t>Partition level scheduler: schedules threads within partition </a:t>
            </a:r>
          </a:p>
          <a:p>
            <a:pPr lvl="1"/>
            <a:r>
              <a:rPr lang="en-US" altLang="zh-CN" dirty="0" smtClean="0"/>
              <a:t>Based on CCM (CORBA Component Model)</a:t>
            </a:r>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12</a:t>
            </a:fld>
            <a:endParaRPr lang="en-US"/>
          </a:p>
        </p:txBody>
      </p:sp>
      <p:pic>
        <p:nvPicPr>
          <p:cNvPr id="39938" name="Picture 2"/>
          <p:cNvPicPr>
            <a:picLocks noChangeAspect="1" noChangeArrowheads="1"/>
          </p:cNvPicPr>
          <p:nvPr/>
        </p:nvPicPr>
        <p:blipFill>
          <a:blip r:embed="rId3"/>
          <a:srcRect/>
          <a:stretch>
            <a:fillRect/>
          </a:stretch>
        </p:blipFill>
        <p:spPr bwMode="auto">
          <a:xfrm>
            <a:off x="1949984" y="3536414"/>
            <a:ext cx="5373497" cy="309573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Health Management </a:t>
            </a:r>
            <a:endParaRPr lang="zh-CN" altLang="en-US" dirty="0"/>
          </a:p>
        </p:txBody>
      </p:sp>
      <p:sp>
        <p:nvSpPr>
          <p:cNvPr id="3" name="内容占位符 2"/>
          <p:cNvSpPr>
            <a:spLocks noGrp="1"/>
          </p:cNvSpPr>
          <p:nvPr>
            <p:ph idx="1"/>
          </p:nvPr>
        </p:nvSpPr>
        <p:spPr/>
        <p:txBody>
          <a:bodyPr>
            <a:normAutofit/>
          </a:bodyPr>
          <a:lstStyle/>
          <a:p>
            <a:r>
              <a:rPr lang="en-US" altLang="zh-CN" dirty="0" smtClean="0"/>
              <a:t>What are the components? </a:t>
            </a:r>
          </a:p>
          <a:p>
            <a:pPr lvl="1"/>
            <a:r>
              <a:rPr lang="en-US" altLang="zh-CN" dirty="0" smtClean="0"/>
              <a:t>Component model </a:t>
            </a:r>
          </a:p>
          <a:p>
            <a:r>
              <a:rPr lang="en-US" altLang="zh-CN" dirty="0" smtClean="0"/>
              <a:t>How do we monitor them? </a:t>
            </a:r>
          </a:p>
          <a:p>
            <a:pPr lvl="1"/>
            <a:r>
              <a:rPr lang="en-US" altLang="zh-CN" dirty="0" smtClean="0"/>
              <a:t>Monitor interfaces </a:t>
            </a:r>
          </a:p>
          <a:p>
            <a:r>
              <a:rPr lang="en-US" altLang="zh-CN" dirty="0" smtClean="0"/>
              <a:t>How do we detect anomalies? </a:t>
            </a:r>
          </a:p>
          <a:p>
            <a:pPr lvl="1"/>
            <a:r>
              <a:rPr lang="en-US" altLang="zh-CN" dirty="0" smtClean="0"/>
              <a:t>Based on specs for anomalous/correct behavior </a:t>
            </a:r>
          </a:p>
          <a:p>
            <a:r>
              <a:rPr lang="en-US" altLang="zh-CN" dirty="0" smtClean="0"/>
              <a:t>How do we mitigate? </a:t>
            </a:r>
          </a:p>
          <a:p>
            <a:pPr lvl="1"/>
            <a:r>
              <a:rPr lang="en-US" altLang="zh-CN" dirty="0" smtClean="0"/>
              <a:t>React to detection events / current state of health manager </a:t>
            </a:r>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CLHM &amp; SLHM</a:t>
            </a:r>
            <a:endParaRPr lang="zh-CN" altLang="en-US" dirty="0"/>
          </a:p>
        </p:txBody>
      </p:sp>
      <p:sp>
        <p:nvSpPr>
          <p:cNvPr id="3" name="内容占位符 2"/>
          <p:cNvSpPr>
            <a:spLocks noGrp="1"/>
          </p:cNvSpPr>
          <p:nvPr>
            <p:ph idx="1"/>
          </p:nvPr>
        </p:nvSpPr>
        <p:spPr/>
        <p:txBody>
          <a:bodyPr>
            <a:normAutofit/>
          </a:bodyPr>
          <a:lstStyle/>
          <a:p>
            <a:r>
              <a:rPr lang="en-US" altLang="zh-CN" dirty="0" smtClean="0"/>
              <a:t>Component-level health management: (CLHM) provides localized and limited functionality for managing the health of one component by detecting anomalies, mitigating its effects using a reactive timed state machine – on the level of individual components. It also reports to higher-level SLHM</a:t>
            </a:r>
          </a:p>
          <a:p>
            <a:r>
              <a:rPr lang="en-US" altLang="zh-CN" dirty="0" smtClean="0"/>
              <a:t>System-Level Health Manager (SLHM) manages the overall health of the system i.e. assembly of all components.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Component Monitoring</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15</a:t>
            </a:fld>
            <a:endParaRPr lang="en-US"/>
          </a:p>
        </p:txBody>
      </p:sp>
      <p:pic>
        <p:nvPicPr>
          <p:cNvPr id="40963" name="Picture 3"/>
          <p:cNvPicPr>
            <a:picLocks noChangeAspect="1" noChangeArrowheads="1"/>
          </p:cNvPicPr>
          <p:nvPr/>
        </p:nvPicPr>
        <p:blipFill>
          <a:blip r:embed="rId2"/>
          <a:srcRect/>
          <a:stretch>
            <a:fillRect/>
          </a:stretch>
        </p:blipFill>
        <p:spPr bwMode="auto">
          <a:xfrm>
            <a:off x="217812" y="1050792"/>
            <a:ext cx="8617715" cy="537118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Component Monitoring Cont’</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b="1" dirty="0" smtClean="0"/>
              <a:t>Purpose: to detect anomalies in the context of components. </a:t>
            </a:r>
          </a:p>
          <a:p>
            <a:r>
              <a:rPr lang="en-US" altLang="zh-CN" dirty="0" smtClean="0"/>
              <a:t>Component monitoring must happen on the ‘right’ level of abstraction such that meaningful conditions for the component’s health could be formulated. </a:t>
            </a:r>
          </a:p>
          <a:p>
            <a:pPr lvl="1"/>
            <a:r>
              <a:rPr lang="en-US" altLang="zh-CN" dirty="0" smtClean="0"/>
              <a:t>Monitor </a:t>
            </a:r>
            <a:r>
              <a:rPr lang="en-US" altLang="zh-CN" dirty="0" smtClean="0">
                <a:solidFill>
                  <a:srgbClr val="FF0000"/>
                </a:solidFill>
              </a:rPr>
              <a:t>events</a:t>
            </a:r>
            <a:r>
              <a:rPr lang="en-US" altLang="zh-CN" dirty="0" smtClean="0"/>
              <a:t>: trigger on the appearance of the event, access data associated with the event (if any) </a:t>
            </a:r>
          </a:p>
          <a:p>
            <a:pPr lvl="1"/>
            <a:r>
              <a:rPr lang="en-US" altLang="zh-CN" dirty="0" smtClean="0"/>
              <a:t>Monitor </a:t>
            </a:r>
            <a:r>
              <a:rPr lang="en-US" altLang="zh-CN" dirty="0" smtClean="0">
                <a:solidFill>
                  <a:srgbClr val="FF0000"/>
                </a:solidFill>
              </a:rPr>
              <a:t>interfaces</a:t>
            </a:r>
            <a:r>
              <a:rPr lang="en-US" altLang="zh-CN" dirty="0" smtClean="0"/>
              <a:t>: trigger on the execution of the method call, before and after execution of the method, access call parameters </a:t>
            </a:r>
          </a:p>
          <a:p>
            <a:pPr lvl="1"/>
            <a:r>
              <a:rPr lang="en-US" altLang="zh-CN" dirty="0" smtClean="0"/>
              <a:t>Observe state: query values of state variables. </a:t>
            </a:r>
          </a:p>
          <a:p>
            <a:pPr lvl="1"/>
            <a:r>
              <a:rPr lang="en-US" altLang="zh-CN" dirty="0" smtClean="0"/>
              <a:t>Monitor </a:t>
            </a:r>
            <a:r>
              <a:rPr lang="en-US" altLang="zh-CN" dirty="0" smtClean="0">
                <a:solidFill>
                  <a:srgbClr val="FF0000"/>
                </a:solidFill>
              </a:rPr>
              <a:t>resource usage</a:t>
            </a:r>
            <a:r>
              <a:rPr lang="en-US" altLang="zh-CN" dirty="0" smtClean="0"/>
              <a:t>: keep track of dynamic and stack memory usage, and keep track of generic resource allocation/de-allocation operations (including timing) </a:t>
            </a:r>
          </a:p>
          <a:p>
            <a:pPr lvl="1"/>
            <a:r>
              <a:rPr lang="en-US" altLang="zh-CN" dirty="0" smtClean="0"/>
              <a:t>Monitor </a:t>
            </a:r>
            <a:r>
              <a:rPr lang="en-US" altLang="zh-CN" dirty="0" smtClean="0">
                <a:solidFill>
                  <a:srgbClr val="FF0000"/>
                </a:solidFill>
              </a:rPr>
              <a:t>control flow/triggering</a:t>
            </a:r>
            <a:r>
              <a:rPr lang="en-US" altLang="zh-CN" dirty="0" smtClean="0"/>
              <a:t>: detect invocation and return, keep track of timing (execution time, invocation frequency) </a:t>
            </a:r>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Basic Component Monitoring</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Monitor: </a:t>
            </a:r>
          </a:p>
          <a:p>
            <a:pPr lvl="1"/>
            <a:r>
              <a:rPr lang="en-US" altLang="zh-CN" dirty="0" smtClean="0"/>
              <a:t>method execution time </a:t>
            </a:r>
          </a:p>
          <a:p>
            <a:pPr lvl="1"/>
            <a:r>
              <a:rPr lang="en-US" altLang="zh-CN" dirty="0" smtClean="0"/>
              <a:t>pre- and post-condition on methods </a:t>
            </a:r>
          </a:p>
          <a:p>
            <a:pPr lvl="1"/>
            <a:r>
              <a:rPr lang="en-US" altLang="zh-CN" dirty="0" smtClean="0"/>
              <a:t>code execution for exceptions </a:t>
            </a:r>
          </a:p>
          <a:p>
            <a:r>
              <a:rPr lang="en-US" altLang="zh-CN" dirty="0" smtClean="0"/>
              <a:t>Conditions are defined over </a:t>
            </a:r>
            <a:r>
              <a:rPr lang="en-US" altLang="zh-CN" dirty="0" smtClean="0">
                <a:solidFill>
                  <a:srgbClr val="FF0000"/>
                </a:solidFill>
              </a:rPr>
              <a:t>values and rates of method parameters and component state variables </a:t>
            </a:r>
          </a:p>
          <a:p>
            <a:pPr lvl="1"/>
            <a:r>
              <a:rPr lang="en-US" altLang="zh-CN" dirty="0" smtClean="0">
                <a:solidFill>
                  <a:srgbClr val="FF0000"/>
                </a:solidFill>
              </a:rPr>
              <a:t>Insufficient</a:t>
            </a:r>
            <a:r>
              <a:rPr lang="en-US" altLang="zh-CN" dirty="0" smtClean="0"/>
              <a:t> to determine whether the component is invoked correctly or whether it is in a correct state. </a:t>
            </a:r>
          </a:p>
          <a:p>
            <a:pPr lvl="1"/>
            <a:r>
              <a:rPr lang="en-US" altLang="zh-CN" dirty="0" smtClean="0"/>
              <a:t>Example: Component c supports operations x(),y(),z() and the legal  sequences of these operations are expressed using the following  regular expression: ( x; y+; z; )* </a:t>
            </a:r>
          </a:p>
          <a:p>
            <a:pPr lvl="1"/>
            <a:r>
              <a:rPr lang="en-US" altLang="zh-CN" dirty="0" smtClean="0"/>
              <a:t>Pre/post conditions are insufficient</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Extended Component Monitoring</a:t>
            </a:r>
            <a:endParaRPr lang="zh-CN" altLang="en-US" dirty="0"/>
          </a:p>
        </p:txBody>
      </p:sp>
      <p:sp>
        <p:nvSpPr>
          <p:cNvPr id="3" name="内容占位符 2"/>
          <p:cNvSpPr>
            <a:spLocks noGrp="1"/>
          </p:cNvSpPr>
          <p:nvPr>
            <p:ph idx="1"/>
          </p:nvPr>
        </p:nvSpPr>
        <p:spPr>
          <a:xfrm>
            <a:off x="230736" y="1350236"/>
            <a:ext cx="8703944" cy="2516684"/>
          </a:xfrm>
        </p:spPr>
        <p:txBody>
          <a:bodyPr>
            <a:normAutofit fontScale="77500" lnSpcReduction="20000"/>
          </a:bodyPr>
          <a:lstStyle/>
          <a:p>
            <a:r>
              <a:rPr lang="en-US" altLang="zh-CN" b="1" dirty="0" smtClean="0"/>
              <a:t>Extended component monitoring: </a:t>
            </a:r>
          </a:p>
          <a:p>
            <a:pPr lvl="1"/>
            <a:r>
              <a:rPr lang="en-US" altLang="zh-CN" dirty="0" smtClean="0"/>
              <a:t>Track component state with an observer automata </a:t>
            </a:r>
          </a:p>
          <a:p>
            <a:pPr lvl="1"/>
            <a:r>
              <a:rPr lang="en-US" altLang="zh-CN" dirty="0" smtClean="0"/>
              <a:t>The observer automata can also capture the fault mitigation logic </a:t>
            </a:r>
          </a:p>
          <a:p>
            <a:r>
              <a:rPr lang="en-US" altLang="zh-CN" dirty="0" smtClean="0"/>
              <a:t>Example: ‘File’ component </a:t>
            </a:r>
          </a:p>
          <a:p>
            <a:pPr lvl="1"/>
            <a:r>
              <a:rPr lang="en-US" altLang="zh-CN" dirty="0" smtClean="0"/>
              <a:t>Legal sequences of operations start with an open(), followed by arbitrary number of read() or write() operations, followed by a close().</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18</a:t>
            </a:fld>
            <a:endParaRPr lang="en-US"/>
          </a:p>
        </p:txBody>
      </p:sp>
      <p:pic>
        <p:nvPicPr>
          <p:cNvPr id="41986" name="Picture 2"/>
          <p:cNvPicPr>
            <a:picLocks noChangeAspect="1" noChangeArrowheads="1"/>
          </p:cNvPicPr>
          <p:nvPr/>
        </p:nvPicPr>
        <p:blipFill>
          <a:blip r:embed="rId2"/>
          <a:srcRect/>
          <a:stretch>
            <a:fillRect/>
          </a:stretch>
        </p:blipFill>
        <p:spPr bwMode="auto">
          <a:xfrm>
            <a:off x="225559" y="3641476"/>
            <a:ext cx="8296275" cy="29241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ACM Modeling Language: Monitoring</a:t>
            </a:r>
            <a:endParaRPr lang="zh-CN" altLang="en-US" dirty="0"/>
          </a:p>
        </p:txBody>
      </p:sp>
      <p:sp>
        <p:nvSpPr>
          <p:cNvPr id="3" name="内容占位符 2"/>
          <p:cNvSpPr>
            <a:spLocks noGrp="1"/>
          </p:cNvSpPr>
          <p:nvPr>
            <p:ph idx="1"/>
          </p:nvPr>
        </p:nvSpPr>
        <p:spPr>
          <a:xfrm>
            <a:off x="230736" y="1350236"/>
            <a:ext cx="6500570" cy="5153114"/>
          </a:xfrm>
        </p:spPr>
        <p:txBody>
          <a:bodyPr>
            <a:normAutofit fontScale="85000" lnSpcReduction="20000"/>
          </a:bodyPr>
          <a:lstStyle/>
          <a:p>
            <a:r>
              <a:rPr lang="en-US" altLang="zh-CN" dirty="0" smtClean="0"/>
              <a:t>Monitoring on component interfaces </a:t>
            </a:r>
          </a:p>
          <a:p>
            <a:pPr lvl="1"/>
            <a:r>
              <a:rPr lang="en-US" altLang="zh-CN" dirty="0" smtClean="0"/>
              <a:t>Subscriber </a:t>
            </a:r>
            <a:r>
              <a:rPr lang="en-US" altLang="zh-CN" dirty="0" err="1" smtClean="0"/>
              <a:t>port</a:t>
            </a:r>
            <a:r>
              <a:rPr lang="en-US" altLang="zh-CN" dirty="0" err="1" smtClean="0">
                <a:sym typeface="Wingdings" pitchFamily="2" charset="2"/>
              </a:rPr>
              <a:t></a:t>
            </a:r>
            <a:r>
              <a:rPr lang="en-US" altLang="zh-CN" dirty="0" err="1" smtClean="0"/>
              <a:t>‘Subscriber</a:t>
            </a:r>
            <a:r>
              <a:rPr lang="en-US" altLang="zh-CN" dirty="0" smtClean="0"/>
              <a:t> process’ and </a:t>
            </a:r>
          </a:p>
          <a:p>
            <a:pPr lvl="1"/>
            <a:r>
              <a:rPr lang="en-US" altLang="zh-CN" dirty="0" smtClean="0"/>
              <a:t>Publisher </a:t>
            </a:r>
            <a:r>
              <a:rPr lang="en-US" altLang="zh-CN" dirty="0" err="1" smtClean="0"/>
              <a:t>port</a:t>
            </a:r>
            <a:r>
              <a:rPr lang="en-US" altLang="zh-CN" dirty="0" err="1" smtClean="0">
                <a:sym typeface="Wingdings" pitchFamily="2" charset="2"/>
              </a:rPr>
              <a:t></a:t>
            </a:r>
            <a:r>
              <a:rPr lang="en-US" altLang="zh-CN" dirty="0" err="1" smtClean="0"/>
              <a:t>‘Publisher</a:t>
            </a:r>
            <a:r>
              <a:rPr lang="en-US" altLang="zh-CN" dirty="0" smtClean="0"/>
              <a:t> process’ </a:t>
            </a:r>
          </a:p>
          <a:p>
            <a:pPr lvl="2"/>
            <a:r>
              <a:rPr lang="en-US" altLang="zh-CN" dirty="0" smtClean="0"/>
              <a:t>Monitor: pre-conditions and post-conditions </a:t>
            </a:r>
          </a:p>
          <a:p>
            <a:pPr lvl="2"/>
            <a:r>
              <a:rPr lang="en-US" altLang="zh-CN" dirty="0" smtClean="0"/>
              <a:t>On subscriber: Data validity (‘age’ of data) </a:t>
            </a:r>
          </a:p>
          <a:p>
            <a:pPr lvl="2"/>
            <a:r>
              <a:rPr lang="en-US" altLang="zh-CN" dirty="0" smtClean="0"/>
              <a:t>Deadline (hard / soft) </a:t>
            </a:r>
          </a:p>
          <a:p>
            <a:pPr lvl="1"/>
            <a:r>
              <a:rPr lang="en-US" altLang="zh-CN" dirty="0" smtClean="0"/>
              <a:t>Provided </a:t>
            </a:r>
            <a:r>
              <a:rPr lang="en-US" altLang="zh-CN" dirty="0" err="1" smtClean="0"/>
              <a:t>interface</a:t>
            </a:r>
            <a:r>
              <a:rPr lang="en-US" altLang="zh-CN" dirty="0" err="1" smtClean="0">
                <a:sym typeface="Wingdings" pitchFamily="2" charset="2"/>
              </a:rPr>
              <a:t></a:t>
            </a:r>
            <a:r>
              <a:rPr lang="en-US" altLang="zh-CN" dirty="0" err="1" smtClean="0"/>
              <a:t>‘Provider</a:t>
            </a:r>
            <a:r>
              <a:rPr lang="en-US" altLang="zh-CN" dirty="0" smtClean="0"/>
              <a:t> methods’ and </a:t>
            </a:r>
          </a:p>
          <a:p>
            <a:pPr lvl="1"/>
            <a:r>
              <a:rPr lang="en-US" altLang="zh-CN" dirty="0" smtClean="0"/>
              <a:t>Required interface </a:t>
            </a:r>
            <a:r>
              <a:rPr lang="en-US" altLang="zh-CN" dirty="0" smtClean="0">
                <a:sym typeface="Wingdings" pitchFamily="2" charset="2"/>
              </a:rPr>
              <a:t></a:t>
            </a:r>
            <a:r>
              <a:rPr lang="en-US" altLang="zh-CN" dirty="0" smtClean="0"/>
              <a:t>‘Required methods’ </a:t>
            </a:r>
          </a:p>
          <a:p>
            <a:pPr lvl="2"/>
            <a:r>
              <a:rPr lang="en-US" altLang="zh-CN" dirty="0" smtClean="0"/>
              <a:t>Monitor: pre-conditions and post-conditions </a:t>
            </a:r>
          </a:p>
          <a:p>
            <a:pPr lvl="2"/>
            <a:r>
              <a:rPr lang="en-US" altLang="zh-CN" dirty="0" smtClean="0"/>
              <a:t>Deadline (hard / soft) </a:t>
            </a:r>
          </a:p>
          <a:p>
            <a:r>
              <a:rPr lang="en-US" altLang="zh-CN" dirty="0" smtClean="0"/>
              <a:t>Monitoring language: </a:t>
            </a:r>
          </a:p>
          <a:p>
            <a:pPr lvl="1"/>
            <a:r>
              <a:rPr lang="en-US" altLang="zh-CN" dirty="0" smtClean="0"/>
              <a:t>Simple, named expressions over input (output) parameters, component state, delta(</a:t>
            </a:r>
            <a:r>
              <a:rPr lang="en-US" altLang="zh-CN" dirty="0" err="1" smtClean="0"/>
              <a:t>var</a:t>
            </a:r>
            <a:r>
              <a:rPr lang="en-US" altLang="zh-CN" dirty="0" smtClean="0"/>
              <a:t>), and rate(</a:t>
            </a:r>
            <a:r>
              <a:rPr lang="en-US" altLang="zh-CN" dirty="0" err="1" smtClean="0"/>
              <a:t>var,dt</a:t>
            </a:r>
            <a:r>
              <a:rPr lang="en-US" altLang="zh-CN" dirty="0" smtClean="0"/>
              <a:t>). The expression yields a Boolean condition. </a:t>
            </a:r>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19</a:t>
            </a:fld>
            <a:endParaRPr lang="en-US"/>
          </a:p>
        </p:txBody>
      </p:sp>
      <p:pic>
        <p:nvPicPr>
          <p:cNvPr id="43010" name="Picture 2"/>
          <p:cNvPicPr>
            <a:picLocks noChangeAspect="1" noChangeArrowheads="1"/>
          </p:cNvPicPr>
          <p:nvPr/>
        </p:nvPicPr>
        <p:blipFill>
          <a:blip r:embed="rId3"/>
          <a:srcRect/>
          <a:stretch>
            <a:fillRect/>
          </a:stretch>
        </p:blipFill>
        <p:spPr bwMode="auto">
          <a:xfrm>
            <a:off x="6643171" y="1054694"/>
            <a:ext cx="2500829" cy="5657117"/>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ARINC 653 Architecture</a:t>
            </a:r>
            <a:endParaRPr lang="zh-CN" altLang="en-US" dirty="0"/>
          </a:p>
        </p:txBody>
      </p:sp>
      <p:sp>
        <p:nvSpPr>
          <p:cNvPr id="3" name="内容占位符 2"/>
          <p:cNvSpPr>
            <a:spLocks noGrp="1"/>
          </p:cNvSpPr>
          <p:nvPr>
            <p:ph idx="1"/>
          </p:nvPr>
        </p:nvSpPr>
        <p:spPr>
          <a:xfrm>
            <a:off x="230736" y="1350235"/>
            <a:ext cx="8665436" cy="2241263"/>
          </a:xfrm>
        </p:spPr>
        <p:txBody>
          <a:bodyPr>
            <a:normAutofit fontScale="85000" lnSpcReduction="10000"/>
          </a:bodyPr>
          <a:lstStyle/>
          <a:p>
            <a:r>
              <a:rPr lang="en-US" altLang="zh-CN" dirty="0" smtClean="0"/>
              <a:t>ARINC 653 standard defines an Application Executive, or APEX, which provides OS and middleware services for Integrated Modular Avionics.</a:t>
            </a:r>
          </a:p>
          <a:p>
            <a:r>
              <a:rPr lang="en-US" altLang="zh-CN" dirty="0" smtClean="0"/>
              <a:t>Temporal partitioning: TDMA scheduling of partitions</a:t>
            </a:r>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a:t>
            </a:fld>
            <a:endParaRPr lang="en-US"/>
          </a:p>
        </p:txBody>
      </p:sp>
      <p:pic>
        <p:nvPicPr>
          <p:cNvPr id="24578" name="Picture 2"/>
          <p:cNvPicPr>
            <a:picLocks noChangeAspect="1" noChangeArrowheads="1"/>
          </p:cNvPicPr>
          <p:nvPr/>
        </p:nvPicPr>
        <p:blipFill>
          <a:blip r:embed="rId2"/>
          <a:srcRect/>
          <a:stretch>
            <a:fillRect/>
          </a:stretch>
        </p:blipFill>
        <p:spPr bwMode="auto">
          <a:xfrm>
            <a:off x="1503328" y="3051672"/>
            <a:ext cx="6496419" cy="344828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Fault Diagnosis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20</a:t>
            </a:fld>
            <a:endParaRPr lang="en-US"/>
          </a:p>
        </p:txBody>
      </p:sp>
      <p:pic>
        <p:nvPicPr>
          <p:cNvPr id="45058" name="Picture 2"/>
          <p:cNvPicPr>
            <a:picLocks noChangeAspect="1" noChangeArrowheads="1"/>
          </p:cNvPicPr>
          <p:nvPr/>
        </p:nvPicPr>
        <p:blipFill>
          <a:blip r:embed="rId3"/>
          <a:srcRect/>
          <a:stretch>
            <a:fillRect/>
          </a:stretch>
        </p:blipFill>
        <p:spPr bwMode="auto">
          <a:xfrm>
            <a:off x="439297" y="1303261"/>
            <a:ext cx="8349960" cy="521872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Timed Failure Propagation</a:t>
            </a:r>
            <a:br>
              <a:rPr lang="en-US" altLang="zh-CN" dirty="0" smtClean="0"/>
            </a:br>
            <a:r>
              <a:rPr lang="en-US" altLang="zh-CN" dirty="0" smtClean="0"/>
              <a:t>Graph (TFPG)</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TFPGs are causal models that capture the temporal characteristics of failure propagation in dynamic systems.</a:t>
            </a:r>
          </a:p>
          <a:p>
            <a:pPr lvl="1"/>
            <a:r>
              <a:rPr lang="en-US" altLang="zh-CN" dirty="0" smtClean="0"/>
              <a:t>Nodes represent either failure modes (fault causes), or discrepancies (off-nominal conditions that are the effects of failure modes). </a:t>
            </a:r>
          </a:p>
          <a:p>
            <a:pPr lvl="1"/>
            <a:r>
              <a:rPr lang="en-US" altLang="zh-CN" dirty="0" smtClean="0"/>
              <a:t>Edges between nodes capture the propagation of the failure effect</a:t>
            </a:r>
          </a:p>
          <a:p>
            <a:r>
              <a:rPr lang="en-US" altLang="zh-CN" dirty="0" smtClean="0"/>
              <a:t>Used to derive efficient reasoning algorithms that implement fault diagnostics: </a:t>
            </a:r>
          </a:p>
          <a:p>
            <a:pPr lvl="1"/>
            <a:r>
              <a:rPr lang="en-US" altLang="zh-CN" dirty="0" smtClean="0"/>
              <a:t>fault source identification by tracing observed discrepancies back to their originating failure modes.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TFPG Example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22</a:t>
            </a:fld>
            <a:endParaRPr lang="en-US"/>
          </a:p>
        </p:txBody>
      </p:sp>
      <p:pic>
        <p:nvPicPr>
          <p:cNvPr id="47106" name="Picture 2"/>
          <p:cNvPicPr>
            <a:picLocks noChangeAspect="1" noChangeArrowheads="1"/>
          </p:cNvPicPr>
          <p:nvPr/>
        </p:nvPicPr>
        <p:blipFill>
          <a:blip r:embed="rId2"/>
          <a:srcRect/>
          <a:stretch>
            <a:fillRect/>
          </a:stretch>
        </p:blipFill>
        <p:spPr bwMode="auto">
          <a:xfrm>
            <a:off x="0" y="1383479"/>
            <a:ext cx="9144000" cy="4256154"/>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TFPG Model of a Publisher/Subscriber Interaction</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23</a:t>
            </a:fld>
            <a:endParaRPr lang="en-US"/>
          </a:p>
        </p:txBody>
      </p:sp>
      <p:pic>
        <p:nvPicPr>
          <p:cNvPr id="9218" name="Picture 2"/>
          <p:cNvPicPr>
            <a:picLocks noChangeAspect="1" noChangeArrowheads="1"/>
          </p:cNvPicPr>
          <p:nvPr/>
        </p:nvPicPr>
        <p:blipFill>
          <a:blip r:embed="rId2"/>
          <a:srcRect/>
          <a:stretch>
            <a:fillRect/>
          </a:stretch>
        </p:blipFill>
        <p:spPr bwMode="auto">
          <a:xfrm>
            <a:off x="1619479" y="1220090"/>
            <a:ext cx="6158429" cy="56379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CLHM</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24</a:t>
            </a:fld>
            <a:endParaRPr lang="en-US"/>
          </a:p>
        </p:txBody>
      </p:sp>
      <p:pic>
        <p:nvPicPr>
          <p:cNvPr id="48130" name="Picture 2"/>
          <p:cNvPicPr>
            <a:picLocks noChangeAspect="1" noChangeArrowheads="1"/>
          </p:cNvPicPr>
          <p:nvPr/>
        </p:nvPicPr>
        <p:blipFill>
          <a:blip r:embed="rId2"/>
          <a:srcRect/>
          <a:stretch>
            <a:fillRect/>
          </a:stretch>
        </p:blipFill>
        <p:spPr bwMode="auto">
          <a:xfrm>
            <a:off x="0" y="1324951"/>
            <a:ext cx="9104751" cy="487754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CLHM Example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25</a:t>
            </a:fld>
            <a:endParaRPr lang="en-US"/>
          </a:p>
        </p:txBody>
      </p:sp>
      <p:pic>
        <p:nvPicPr>
          <p:cNvPr id="49154" name="Picture 2"/>
          <p:cNvPicPr>
            <a:picLocks noChangeAspect="1" noChangeArrowheads="1"/>
          </p:cNvPicPr>
          <p:nvPr/>
        </p:nvPicPr>
        <p:blipFill>
          <a:blip r:embed="rId2"/>
          <a:srcRect/>
          <a:stretch>
            <a:fillRect/>
          </a:stretch>
        </p:blipFill>
        <p:spPr bwMode="auto">
          <a:xfrm>
            <a:off x="329532" y="1136000"/>
            <a:ext cx="8639175" cy="546735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
            </a:r>
            <a:br>
              <a:rPr lang="zh-CN" altLang="en-US" dirty="0" smtClean="0"/>
            </a:br>
            <a:r>
              <a:rPr lang="en-US" altLang="zh-CN" dirty="0" smtClean="0"/>
              <a:t>Sequence of Events: Local Fault Detection &amp; Mitigation</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26</a:t>
            </a:fld>
            <a:endParaRPr lang="en-US"/>
          </a:p>
        </p:txBody>
      </p:sp>
      <p:pic>
        <p:nvPicPr>
          <p:cNvPr id="50178" name="Picture 2"/>
          <p:cNvPicPr>
            <a:picLocks noChangeAspect="1" noChangeArrowheads="1"/>
          </p:cNvPicPr>
          <p:nvPr/>
        </p:nvPicPr>
        <p:blipFill>
          <a:blip r:embed="rId2"/>
          <a:srcRect/>
          <a:stretch>
            <a:fillRect/>
          </a:stretch>
        </p:blipFill>
        <p:spPr bwMode="auto">
          <a:xfrm>
            <a:off x="214026" y="974936"/>
            <a:ext cx="8782050" cy="559117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System-level Fault Mitigation </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27</a:t>
            </a:fld>
            <a:endParaRPr lang="en-US"/>
          </a:p>
        </p:txBody>
      </p:sp>
      <p:pic>
        <p:nvPicPr>
          <p:cNvPr id="46082" name="Picture 2"/>
          <p:cNvPicPr>
            <a:picLocks noChangeAspect="1" noChangeArrowheads="1"/>
          </p:cNvPicPr>
          <p:nvPr/>
        </p:nvPicPr>
        <p:blipFill>
          <a:blip r:embed="rId2"/>
          <a:srcRect/>
          <a:stretch>
            <a:fillRect/>
          </a:stretch>
        </p:blipFill>
        <p:spPr bwMode="auto">
          <a:xfrm>
            <a:off x="547401" y="1318180"/>
            <a:ext cx="8115300" cy="5191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SLHM Strategy Example</a:t>
            </a:r>
            <a:endParaRPr lang="zh-CN" altLang="en-US" dirty="0"/>
          </a:p>
        </p:txBody>
      </p:sp>
      <p:sp>
        <p:nvSpPr>
          <p:cNvPr id="3" name="内容占位符 2"/>
          <p:cNvSpPr>
            <a:spLocks noGrp="1"/>
          </p:cNvSpPr>
          <p:nvPr>
            <p:ph idx="1"/>
          </p:nvPr>
        </p:nvSpPr>
        <p:spPr>
          <a:xfrm>
            <a:off x="230736" y="4153363"/>
            <a:ext cx="8665436" cy="2735581"/>
          </a:xfrm>
        </p:spPr>
        <p:txBody>
          <a:bodyPr>
            <a:normAutofit fontScale="85000" lnSpcReduction="10000"/>
          </a:bodyPr>
          <a:lstStyle/>
          <a:p>
            <a:r>
              <a:rPr lang="en-US" altLang="zh-CN" dirty="0" smtClean="0"/>
              <a:t>An initial command is issued to RESET the Accelerometer component, hoping that this will get the Accelerometer to work correctly. </a:t>
            </a:r>
          </a:p>
          <a:p>
            <a:r>
              <a:rPr lang="en-US" altLang="zh-CN" dirty="0" smtClean="0"/>
              <a:t>If despite the reset, the same Accelerometer is identified as a fault-source within a specified time-limit, then command is issued to STOP the Accelerometer.</a:t>
            </a:r>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28</a:t>
            </a:fld>
            <a:endParaRPr lang="en-US"/>
          </a:p>
        </p:txBody>
      </p:sp>
      <p:pic>
        <p:nvPicPr>
          <p:cNvPr id="11266" name="Picture 2"/>
          <p:cNvPicPr>
            <a:picLocks noChangeAspect="1" noChangeArrowheads="1"/>
          </p:cNvPicPr>
          <p:nvPr/>
        </p:nvPicPr>
        <p:blipFill>
          <a:blip r:embed="rId2"/>
          <a:srcRect/>
          <a:stretch>
            <a:fillRect/>
          </a:stretch>
        </p:blipFill>
        <p:spPr bwMode="auto">
          <a:xfrm>
            <a:off x="736040" y="1104152"/>
            <a:ext cx="7720595" cy="3148357"/>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Health Mitigation Actions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29</a:t>
            </a:fld>
            <a:endParaRPr lang="en-US"/>
          </a:p>
        </p:txBody>
      </p:sp>
      <p:pic>
        <p:nvPicPr>
          <p:cNvPr id="44034" name="Picture 2"/>
          <p:cNvPicPr>
            <a:picLocks noChangeAspect="1" noChangeArrowheads="1"/>
          </p:cNvPicPr>
          <p:nvPr/>
        </p:nvPicPr>
        <p:blipFill>
          <a:blip r:embed="rId2"/>
          <a:srcRect/>
          <a:stretch>
            <a:fillRect/>
          </a:stretch>
        </p:blipFill>
        <p:spPr bwMode="auto">
          <a:xfrm>
            <a:off x="0" y="1424218"/>
            <a:ext cx="9144000" cy="390849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ARINC 653 Layers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a:t>
            </a:fld>
            <a:endParaRPr lang="en-US"/>
          </a:p>
        </p:txBody>
      </p:sp>
      <p:pic>
        <p:nvPicPr>
          <p:cNvPr id="27650" name="Picture 2"/>
          <p:cNvPicPr>
            <a:picLocks noChangeAspect="1" noChangeArrowheads="1"/>
          </p:cNvPicPr>
          <p:nvPr/>
        </p:nvPicPr>
        <p:blipFill>
          <a:blip r:embed="rId2"/>
          <a:srcRect/>
          <a:stretch>
            <a:fillRect/>
          </a:stretch>
        </p:blipFill>
        <p:spPr bwMode="auto">
          <a:xfrm>
            <a:off x="962025" y="1241349"/>
            <a:ext cx="7219950" cy="512445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FAILSAFE Project</a:t>
            </a:r>
            <a:br>
              <a:rPr lang="en-US" altLang="zh-CN" dirty="0" smtClean="0"/>
            </a:br>
            <a:r>
              <a:rPr lang="en-US" altLang="zh-CN" dirty="0" smtClean="0"/>
              <a:t>Software Health Management</a:t>
            </a:r>
            <a:endParaRPr lang="zh-CN" altLang="en-US" dirty="0"/>
          </a:p>
        </p:txBody>
      </p:sp>
      <p:sp>
        <p:nvSpPr>
          <p:cNvPr id="3" name="内容占位符 2"/>
          <p:cNvSpPr>
            <a:spLocks noGrp="1"/>
          </p:cNvSpPr>
          <p:nvPr>
            <p:ph idx="1"/>
          </p:nvPr>
        </p:nvSpPr>
        <p:spPr/>
        <p:txBody>
          <a:bodyPr/>
          <a:lstStyle/>
          <a:p>
            <a:pPr algn="ctr"/>
            <a:r>
              <a:rPr lang="en-US" altLang="zh-CN" dirty="0" smtClean="0">
                <a:solidFill>
                  <a:srgbClr val="FF0000"/>
                </a:solidFill>
              </a:rPr>
              <a:t>Matthew R. Barry, PhD, PE</a:t>
            </a:r>
          </a:p>
          <a:p>
            <a:pPr algn="ctr"/>
            <a:r>
              <a:rPr lang="en-US" altLang="zh-CN" dirty="0" smtClean="0">
                <a:solidFill>
                  <a:srgbClr val="FF0000"/>
                </a:solidFill>
              </a:rPr>
              <a:t>Principal Investigator</a:t>
            </a:r>
          </a:p>
          <a:p>
            <a:pPr algn="ctr"/>
            <a:r>
              <a:rPr lang="en-US" altLang="zh-CN" dirty="0" smtClean="0">
                <a:solidFill>
                  <a:srgbClr val="FF0000"/>
                </a:solidFill>
              </a:rPr>
              <a:t>Kestrel Technology, LLC</a:t>
            </a:r>
          </a:p>
          <a:p>
            <a:pPr algn="ctr"/>
            <a:r>
              <a:rPr lang="en-US" altLang="zh-CN" dirty="0" smtClean="0">
                <a:solidFill>
                  <a:srgbClr val="FF0000"/>
                </a:solidFill>
              </a:rPr>
              <a:t>January 2008</a:t>
            </a:r>
            <a:endParaRPr lang="zh-CN" altLang="en-US" dirty="0">
              <a:solidFill>
                <a:srgbClr val="FF0000"/>
              </a:solidFill>
            </a:endParaRPr>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FAILSAFE Overview</a:t>
            </a:r>
            <a:endParaRPr lang="zh-CN" altLang="en-US" dirty="0"/>
          </a:p>
        </p:txBody>
      </p:sp>
      <p:sp>
        <p:nvSpPr>
          <p:cNvPr id="3" name="内容占位符 2"/>
          <p:cNvSpPr>
            <a:spLocks noGrp="1"/>
          </p:cNvSpPr>
          <p:nvPr>
            <p:ph idx="1"/>
          </p:nvPr>
        </p:nvSpPr>
        <p:spPr/>
        <p:txBody>
          <a:bodyPr/>
          <a:lstStyle/>
          <a:p>
            <a:r>
              <a:rPr lang="en-US" altLang="zh-CN" dirty="0" smtClean="0"/>
              <a:t>Integrate various models of software performance and fault recovery to provide system-level software health management capabilities under ARINC 653 for high-assurance applications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31</a:t>
            </a:fld>
            <a:endParaRPr lang="en-US"/>
          </a:p>
        </p:txBody>
      </p:sp>
      <p:pic>
        <p:nvPicPr>
          <p:cNvPr id="7" name="Picture 3"/>
          <p:cNvPicPr>
            <a:picLocks noChangeAspect="1" noChangeArrowheads="1"/>
          </p:cNvPicPr>
          <p:nvPr/>
        </p:nvPicPr>
        <p:blipFill>
          <a:blip r:embed="rId2"/>
          <a:srcRect/>
          <a:stretch>
            <a:fillRect/>
          </a:stretch>
        </p:blipFill>
        <p:spPr bwMode="auto">
          <a:xfrm>
            <a:off x="2637040" y="3591499"/>
            <a:ext cx="5159397" cy="3266502"/>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Addressed</a:t>
            </a:r>
            <a:endParaRPr lang="zh-CN" altLang="en-US" dirty="0"/>
          </a:p>
        </p:txBody>
      </p:sp>
      <p:sp>
        <p:nvSpPr>
          <p:cNvPr id="3" name="内容占位符 2"/>
          <p:cNvSpPr>
            <a:spLocks noGrp="1"/>
          </p:cNvSpPr>
          <p:nvPr>
            <p:ph idx="1"/>
          </p:nvPr>
        </p:nvSpPr>
        <p:spPr/>
        <p:txBody>
          <a:bodyPr>
            <a:normAutofit/>
          </a:bodyPr>
          <a:lstStyle/>
          <a:p>
            <a:r>
              <a:rPr lang="en-US" altLang="zh-CN" dirty="0" smtClean="0"/>
              <a:t>Current failure recovery strategies prescribe limited actions in response to error conditions</a:t>
            </a:r>
          </a:p>
          <a:p>
            <a:pPr lvl="1"/>
            <a:r>
              <a:rPr lang="en-US" altLang="zh-CN" dirty="0" smtClean="0"/>
              <a:t>reboot or failover to backup hardware</a:t>
            </a:r>
          </a:p>
          <a:p>
            <a:r>
              <a:rPr lang="en-US" altLang="zh-CN" dirty="0" smtClean="0"/>
              <a:t>FAILSAFE proposes finer-grained granularity of fault protection, such that failures in a subsystem are isolated while the rest of the flight software continues to operate normally</a:t>
            </a:r>
          </a:p>
          <a:p>
            <a:pPr lvl="1"/>
            <a:r>
              <a:rPr lang="en-US" altLang="zh-CN" dirty="0" smtClean="0"/>
              <a:t>e.g., monitor memory allocation to identify a component with memory leaks </a:t>
            </a:r>
            <a:r>
              <a:rPr lang="en-US" altLang="zh-CN" dirty="0" smtClean="0">
                <a:solidFill>
                  <a:srgbClr val="FF0000"/>
                </a:solidFill>
              </a:rPr>
              <a:t>before</a:t>
            </a:r>
            <a:r>
              <a:rPr lang="en-US" altLang="zh-CN" dirty="0" smtClean="0"/>
              <a:t> memory is exhausted, and restart the faulty component.</a:t>
            </a:r>
          </a:p>
          <a:p>
            <a:pPr lvl="1"/>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FAILSAFE Framework Components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33</a:t>
            </a:fld>
            <a:endParaRPr lang="en-US"/>
          </a:p>
        </p:txBody>
      </p:sp>
      <p:pic>
        <p:nvPicPr>
          <p:cNvPr id="25602" name="Picture 2"/>
          <p:cNvPicPr>
            <a:picLocks noChangeAspect="1" noChangeArrowheads="1"/>
          </p:cNvPicPr>
          <p:nvPr/>
        </p:nvPicPr>
        <p:blipFill>
          <a:blip r:embed="rId2"/>
          <a:srcRect/>
          <a:stretch>
            <a:fillRect/>
          </a:stretch>
        </p:blipFill>
        <p:spPr bwMode="auto">
          <a:xfrm>
            <a:off x="0" y="1775036"/>
            <a:ext cx="4461831" cy="3212212"/>
          </a:xfrm>
          <a:prstGeom prst="rect">
            <a:avLst/>
          </a:prstGeom>
          <a:noFill/>
          <a:ln w="9525">
            <a:noFill/>
            <a:miter lim="800000"/>
            <a:headEnd/>
            <a:tailEnd/>
          </a:ln>
          <a:effectLst/>
        </p:spPr>
      </p:pic>
      <p:pic>
        <p:nvPicPr>
          <p:cNvPr id="9" name="Picture 2"/>
          <p:cNvPicPr>
            <a:picLocks noChangeAspect="1" noChangeArrowheads="1"/>
          </p:cNvPicPr>
          <p:nvPr/>
        </p:nvPicPr>
        <p:blipFill>
          <a:blip r:embed="rId3"/>
          <a:srcRect/>
          <a:stretch>
            <a:fillRect/>
          </a:stretch>
        </p:blipFill>
        <p:spPr bwMode="auto">
          <a:xfrm>
            <a:off x="4457705" y="1582702"/>
            <a:ext cx="4686295" cy="34740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FAILSAFE Framework</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34</a:t>
            </a:fld>
            <a:endParaRPr lang="en-US"/>
          </a:p>
        </p:txBody>
      </p:sp>
      <p:pic>
        <p:nvPicPr>
          <p:cNvPr id="26628" name="Picture 4"/>
          <p:cNvPicPr>
            <a:picLocks noChangeAspect="1" noChangeArrowheads="1"/>
          </p:cNvPicPr>
          <p:nvPr/>
        </p:nvPicPr>
        <p:blipFill>
          <a:blip r:embed="rId2"/>
          <a:srcRect/>
          <a:stretch>
            <a:fillRect/>
          </a:stretch>
        </p:blipFill>
        <p:spPr bwMode="auto">
          <a:xfrm>
            <a:off x="1089040" y="1154707"/>
            <a:ext cx="7228696" cy="55061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Mission Data System (MDS)</a:t>
            </a:r>
            <a:endParaRPr lang="zh-CN" altLang="en-US" dirty="0"/>
          </a:p>
        </p:txBody>
      </p:sp>
      <p:sp>
        <p:nvSpPr>
          <p:cNvPr id="3" name="内容占位符 2"/>
          <p:cNvSpPr>
            <a:spLocks noGrp="1"/>
          </p:cNvSpPr>
          <p:nvPr>
            <p:ph idx="1"/>
          </p:nvPr>
        </p:nvSpPr>
        <p:spPr>
          <a:xfrm>
            <a:off x="230736" y="5299113"/>
            <a:ext cx="8665436" cy="1204237"/>
          </a:xfrm>
        </p:spPr>
        <p:txBody>
          <a:bodyPr>
            <a:normAutofit fontScale="62500" lnSpcReduction="20000"/>
          </a:bodyPr>
          <a:lstStyle/>
          <a:p>
            <a:r>
              <a:rPr lang="en-US" altLang="zh-CN" dirty="0" smtClean="0"/>
              <a:t>MDS has three parts:</a:t>
            </a:r>
          </a:p>
          <a:p>
            <a:pPr lvl="1"/>
            <a:r>
              <a:rPr lang="en-US" altLang="zh-CN" dirty="0" smtClean="0"/>
              <a:t>An information and control system architecture</a:t>
            </a:r>
          </a:p>
          <a:p>
            <a:pPr lvl="1"/>
            <a:r>
              <a:rPr lang="en-US" altLang="zh-CN" dirty="0" smtClean="0"/>
              <a:t>A systems engineering methodology</a:t>
            </a:r>
          </a:p>
          <a:p>
            <a:pPr lvl="1"/>
            <a:r>
              <a:rPr lang="en-US" altLang="zh-CN" dirty="0" smtClean="0"/>
              <a:t>Reusable and adaptable framework software</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35</a:t>
            </a:fld>
            <a:endParaRPr lang="en-US"/>
          </a:p>
        </p:txBody>
      </p:sp>
      <p:pic>
        <p:nvPicPr>
          <p:cNvPr id="55298" name="Picture 2"/>
          <p:cNvPicPr>
            <a:picLocks noChangeAspect="1" noChangeArrowheads="1"/>
          </p:cNvPicPr>
          <p:nvPr/>
        </p:nvPicPr>
        <p:blipFill>
          <a:blip r:embed="rId2"/>
          <a:srcRect/>
          <a:stretch>
            <a:fillRect/>
          </a:stretch>
        </p:blipFill>
        <p:spPr bwMode="auto">
          <a:xfrm>
            <a:off x="1145754" y="1055667"/>
            <a:ext cx="6701412" cy="4258767"/>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State Effects Diagram</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36</a:t>
            </a:fld>
            <a:endParaRPr lang="en-US"/>
          </a:p>
        </p:txBody>
      </p:sp>
      <p:pic>
        <p:nvPicPr>
          <p:cNvPr id="61442" name="Picture 2"/>
          <p:cNvPicPr>
            <a:picLocks noChangeAspect="1" noChangeArrowheads="1"/>
          </p:cNvPicPr>
          <p:nvPr/>
        </p:nvPicPr>
        <p:blipFill>
          <a:blip r:embed="rId2"/>
          <a:srcRect/>
          <a:stretch>
            <a:fillRect/>
          </a:stretch>
        </p:blipFill>
        <p:spPr bwMode="auto">
          <a:xfrm>
            <a:off x="1905918" y="1273245"/>
            <a:ext cx="5825111" cy="5313982"/>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 Application</a:t>
            </a:r>
            <a:endParaRPr lang="zh-CN" altLang="en-US" dirty="0"/>
          </a:p>
        </p:txBody>
      </p:sp>
      <p:sp>
        <p:nvSpPr>
          <p:cNvPr id="3" name="内容占位符 2"/>
          <p:cNvSpPr>
            <a:spLocks noGrp="1"/>
          </p:cNvSpPr>
          <p:nvPr>
            <p:ph idx="1"/>
          </p:nvPr>
        </p:nvSpPr>
        <p:spPr/>
        <p:txBody>
          <a:bodyPr/>
          <a:lstStyle/>
          <a:p>
            <a:r>
              <a:rPr lang="en-US" altLang="zh-CN" dirty="0" smtClean="0"/>
              <a:t>Shuttle Abort Control System (ACS) application running under the Wind River Systems </a:t>
            </a:r>
            <a:r>
              <a:rPr lang="en-US" altLang="zh-CN" dirty="0" err="1" smtClean="0"/>
              <a:t>VxWorks</a:t>
            </a:r>
            <a:r>
              <a:rPr lang="en-US" altLang="zh-CN" dirty="0" smtClean="0"/>
              <a:t>, or Vx653.  There are 3 partitions:</a:t>
            </a:r>
          </a:p>
          <a:p>
            <a:pPr lvl="1"/>
            <a:r>
              <a:rPr lang="en-US" altLang="zh-CN" dirty="0" smtClean="0"/>
              <a:t>Application itself runs in 2 partitions, one partition allocated to the sequencing behavior and one partition allocated to I/O.</a:t>
            </a:r>
          </a:p>
          <a:p>
            <a:pPr lvl="1"/>
            <a:r>
              <a:rPr lang="en-US" altLang="zh-CN" dirty="0" smtClean="0"/>
              <a:t>HM runs in its own partition.</a:t>
            </a:r>
          </a:p>
          <a:p>
            <a:pPr lvl="1"/>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solidFill>
                  <a:srgbClr val="FF0000"/>
                </a:solidFill>
              </a:rPr>
              <a:t>Caroline Lu, Jean-Charles Fabre, Marc-Olivier </a:t>
            </a:r>
            <a:r>
              <a:rPr lang="en-US" altLang="zh-CN" dirty="0" err="1" smtClean="0">
                <a:solidFill>
                  <a:srgbClr val="FF0000"/>
                </a:solidFill>
              </a:rPr>
              <a:t>Killijian</a:t>
            </a:r>
            <a:r>
              <a:rPr lang="en-US" altLang="zh-CN" dirty="0" smtClean="0">
                <a:solidFill>
                  <a:srgbClr val="FF0000"/>
                </a:solidFill>
              </a:rPr>
              <a:t>: Robustness of Modular Multi-layered Software in the Automotive Domain: a Wrapping-based Approach. ETFA 2009: 1-8</a:t>
            </a:r>
          </a:p>
          <a:p>
            <a:endParaRPr lang="en-US" altLang="zh-CN" dirty="0" smtClean="0">
              <a:solidFill>
                <a:srgbClr val="FF0000"/>
              </a:solidFill>
            </a:endParaRPr>
          </a:p>
          <a:p>
            <a:endParaRPr lang="zh-CN" altLang="en-US" dirty="0">
              <a:solidFill>
                <a:srgbClr val="FF0000"/>
              </a:solidFill>
            </a:endParaRPr>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Reflective System</a:t>
            </a:r>
            <a:endParaRPr lang="zh-CN" altLang="en-US" dirty="0"/>
          </a:p>
        </p:txBody>
      </p:sp>
      <p:sp>
        <p:nvSpPr>
          <p:cNvPr id="3" name="内容占位符 2"/>
          <p:cNvSpPr>
            <a:spLocks noGrp="1"/>
          </p:cNvSpPr>
          <p:nvPr>
            <p:ph idx="1"/>
          </p:nvPr>
        </p:nvSpPr>
        <p:spPr>
          <a:xfrm>
            <a:off x="230736" y="1350236"/>
            <a:ext cx="4253129" cy="5153114"/>
          </a:xfrm>
        </p:spPr>
        <p:txBody>
          <a:bodyPr>
            <a:normAutofit fontScale="85000" lnSpcReduction="10000"/>
          </a:bodyPr>
          <a:lstStyle/>
          <a:p>
            <a:r>
              <a:rPr lang="en-US" altLang="zh-CN" dirty="0" smtClean="0"/>
              <a:t>Computational reflection refers to a computing system’s ability to reason about and act upon itself.</a:t>
            </a:r>
          </a:p>
          <a:p>
            <a:r>
              <a:rPr lang="en-US" altLang="zh-CN" dirty="0" smtClean="0"/>
              <a:t>A reflective system distinguishes between a </a:t>
            </a:r>
            <a:r>
              <a:rPr lang="en-US" altLang="zh-CN" dirty="0" smtClean="0">
                <a:solidFill>
                  <a:srgbClr val="FF0000"/>
                </a:solidFill>
              </a:rPr>
              <a:t>base level</a:t>
            </a:r>
            <a:r>
              <a:rPr lang="en-US" altLang="zh-CN" dirty="0" smtClean="0"/>
              <a:t>, where the system’s primary functions are implemented, and a </a:t>
            </a:r>
            <a:r>
              <a:rPr lang="en-US" altLang="zh-CN" dirty="0" smtClean="0">
                <a:solidFill>
                  <a:srgbClr val="FF0000"/>
                </a:solidFill>
              </a:rPr>
              <a:t>meta-level</a:t>
            </a:r>
            <a:r>
              <a:rPr lang="en-US" altLang="zh-CN" dirty="0" smtClean="0"/>
              <a:t>, where computation about the base level takes place</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39</a:t>
            </a:fld>
            <a:endParaRPr lang="en-US"/>
          </a:p>
        </p:txBody>
      </p:sp>
      <p:pic>
        <p:nvPicPr>
          <p:cNvPr id="52226" name="Picture 2"/>
          <p:cNvPicPr>
            <a:picLocks noChangeAspect="1" noChangeArrowheads="1"/>
          </p:cNvPicPr>
          <p:nvPr/>
        </p:nvPicPr>
        <p:blipFill>
          <a:blip r:embed="rId3"/>
          <a:srcRect/>
          <a:stretch>
            <a:fillRect/>
          </a:stretch>
        </p:blipFill>
        <p:spPr bwMode="auto">
          <a:xfrm>
            <a:off x="4340646" y="1709928"/>
            <a:ext cx="4803354" cy="2521761"/>
          </a:xfrm>
          <a:prstGeom prst="rect">
            <a:avLst/>
          </a:prstGeom>
          <a:noFill/>
          <a:ln w="9525">
            <a:noFill/>
            <a:miter lim="800000"/>
            <a:headEnd/>
            <a:tailEnd/>
          </a:ln>
          <a:effectLst/>
        </p:spPr>
      </p:pic>
      <p:pic>
        <p:nvPicPr>
          <p:cNvPr id="52227" name="Picture 3"/>
          <p:cNvPicPr>
            <a:picLocks noChangeAspect="1" noChangeArrowheads="1"/>
          </p:cNvPicPr>
          <p:nvPr/>
        </p:nvPicPr>
        <p:blipFill>
          <a:blip r:embed="rId4"/>
          <a:srcRect/>
          <a:stretch>
            <a:fillRect/>
          </a:stretch>
        </p:blipFill>
        <p:spPr bwMode="auto">
          <a:xfrm>
            <a:off x="4340646" y="4282700"/>
            <a:ext cx="4803353" cy="2294459"/>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Health Monitoring in ARINC 653</a:t>
            </a:r>
            <a:endParaRPr lang="zh-CN" altLang="en-US" dirty="0"/>
          </a:p>
        </p:txBody>
      </p:sp>
      <p:sp>
        <p:nvSpPr>
          <p:cNvPr id="3" name="内容占位符 2"/>
          <p:cNvSpPr>
            <a:spLocks noGrp="1"/>
          </p:cNvSpPr>
          <p:nvPr>
            <p:ph idx="1"/>
          </p:nvPr>
        </p:nvSpPr>
        <p:spPr>
          <a:xfrm>
            <a:off x="230736" y="1350235"/>
            <a:ext cx="8665436" cy="2781089"/>
          </a:xfrm>
        </p:spPr>
        <p:txBody>
          <a:bodyPr>
            <a:normAutofit fontScale="92500" lnSpcReduction="20000"/>
          </a:bodyPr>
          <a:lstStyle/>
          <a:p>
            <a:r>
              <a:rPr lang="en-US" altLang="zh-CN" dirty="0" smtClean="0"/>
              <a:t>ARINC 653 provides a </a:t>
            </a:r>
            <a:r>
              <a:rPr lang="en-US" altLang="zh-CN" dirty="0" smtClean="0">
                <a:solidFill>
                  <a:srgbClr val="FF0000"/>
                </a:solidFill>
              </a:rPr>
              <a:t>health monitoring </a:t>
            </a:r>
            <a:r>
              <a:rPr lang="en-US" altLang="zh-CN" dirty="0" smtClean="0"/>
              <a:t>capability intended to detect and respond to both hardware and software faults at the process, partition, module, and system levels.</a:t>
            </a:r>
          </a:p>
          <a:p>
            <a:r>
              <a:rPr lang="en-US" altLang="zh-CN" dirty="0" smtClean="0">
                <a:solidFill>
                  <a:srgbClr val="FF0000"/>
                </a:solidFill>
              </a:rPr>
              <a:t>Fault response </a:t>
            </a:r>
            <a:r>
              <a:rPr lang="en-US" altLang="zh-CN" dirty="0" smtClean="0"/>
              <a:t>is done by looking up the </a:t>
            </a:r>
            <a:r>
              <a:rPr lang="en-US" altLang="zh-CN" dirty="0" smtClean="0">
                <a:solidFill>
                  <a:srgbClr val="FF0000"/>
                </a:solidFill>
              </a:rPr>
              <a:t>System Health Management (HM) Tables</a:t>
            </a:r>
            <a:r>
              <a:rPr lang="en-US" altLang="zh-CN" dirty="0" smtClean="0"/>
              <a:t>, which is indexed by </a:t>
            </a:r>
            <a:r>
              <a:rPr lang="en-US" altLang="zh-CN" dirty="0" err="1" smtClean="0"/>
              <a:t>errorId</a:t>
            </a:r>
            <a:r>
              <a:rPr lang="en-US" altLang="zh-CN" dirty="0" smtClean="0"/>
              <a:t> and system state. </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a:t>
            </a:fld>
            <a:endParaRPr lang="en-US"/>
          </a:p>
        </p:txBody>
      </p:sp>
      <p:pic>
        <p:nvPicPr>
          <p:cNvPr id="56322" name="Picture 2"/>
          <p:cNvPicPr>
            <a:picLocks noChangeAspect="1" noChangeArrowheads="1"/>
          </p:cNvPicPr>
          <p:nvPr/>
        </p:nvPicPr>
        <p:blipFill>
          <a:blip r:embed="rId2"/>
          <a:srcRect/>
          <a:stretch>
            <a:fillRect/>
          </a:stretch>
        </p:blipFill>
        <p:spPr bwMode="auto">
          <a:xfrm>
            <a:off x="2363061" y="4012434"/>
            <a:ext cx="4219575" cy="26670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Defensive SW Framework</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40</a:t>
            </a:fld>
            <a:endParaRPr lang="en-US"/>
          </a:p>
        </p:txBody>
      </p:sp>
      <p:pic>
        <p:nvPicPr>
          <p:cNvPr id="51203" name="Picture 3"/>
          <p:cNvPicPr>
            <a:picLocks noChangeAspect="1" noChangeArrowheads="1"/>
          </p:cNvPicPr>
          <p:nvPr/>
        </p:nvPicPr>
        <p:blipFill>
          <a:blip r:embed="rId2"/>
          <a:srcRect/>
          <a:stretch>
            <a:fillRect/>
          </a:stretch>
        </p:blipFill>
        <p:spPr bwMode="auto">
          <a:xfrm>
            <a:off x="945902" y="1163715"/>
            <a:ext cx="7228614" cy="5344059"/>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Logging Infrastructure: Bracket Tables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b="1" i="1" dirty="0" smtClean="0"/>
              <a:t>The execution trace from OS viewpoint: </a:t>
            </a:r>
          </a:p>
          <a:p>
            <a:pPr lvl="1"/>
            <a:r>
              <a:rPr lang="en-US" altLang="zh-CN" dirty="0" smtClean="0"/>
              <a:t>when a critical task starts execution, an “opening-bracket table” entry is filled basically with the task identifier and a timestamp. The “closing-bracket-table” stores the same type of information, when the task ends</a:t>
            </a:r>
          </a:p>
          <a:p>
            <a:r>
              <a:rPr lang="en-US" altLang="zh-CN" b="1" i="1" dirty="0" smtClean="0"/>
              <a:t>The execution trace from application viewpoint:</a:t>
            </a:r>
          </a:p>
          <a:p>
            <a:pPr lvl="1"/>
            <a:r>
              <a:rPr lang="en-US" altLang="zh-CN" dirty="0" smtClean="0"/>
              <a:t>when a critical application-level function starts and ends.</a:t>
            </a:r>
          </a:p>
          <a:p>
            <a:r>
              <a:rPr lang="en-US" altLang="zh-CN" b="1" i="1" dirty="0" smtClean="0"/>
              <a:t>The control event trace: </a:t>
            </a:r>
          </a:p>
          <a:p>
            <a:pPr lvl="1"/>
            <a:r>
              <a:rPr lang="en-US" altLang="zh-CN" dirty="0" smtClean="0"/>
              <a:t>when an activation event (that impacts directly or indirectly the activation of a task) happens, an “opening-bracket-table” entry is filled basically with parameters that characterize the event, the current running task identifier, and a timestamp. The “closing-bracket-table” stores the same type of information, when the termination event occurs.</a:t>
            </a:r>
          </a:p>
          <a:p>
            <a:r>
              <a:rPr lang="en-US" altLang="zh-CN" b="1" i="1" dirty="0" smtClean="0"/>
              <a:t>The data event trace: </a:t>
            </a:r>
          </a:p>
          <a:p>
            <a:pPr lvl="1"/>
            <a:r>
              <a:rPr lang="en-US" altLang="zh-CN" dirty="0" smtClean="0"/>
              <a:t>when a critical data is written</a:t>
            </a:r>
            <a:r>
              <a:rPr lang="en-US" altLang="zh-CN" b="1" i="1" dirty="0" smtClean="0"/>
              <a:t>, </a:t>
            </a:r>
            <a:r>
              <a:rPr lang="en-US" altLang="zh-CN" dirty="0" smtClean="0"/>
              <a:t>an “opening-bracket-table” entry is filled basically with the data, the function identifier that produces the data, the task identifier in which it runs and a timestamp. The “closing-bracket-table” stores the same type of information, when the data is read.</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48270" y="103718"/>
            <a:ext cx="4139356" cy="1143000"/>
          </a:xfrm>
        </p:spPr>
        <p:txBody>
          <a:bodyPr/>
          <a:lstStyle/>
          <a:p>
            <a:r>
              <a:rPr lang="en-US" altLang="zh-CN" dirty="0" smtClean="0"/>
              <a:t>Error Detection</a:t>
            </a:r>
            <a:endParaRPr lang="zh-CN" altLang="en-US" dirty="0"/>
          </a:p>
        </p:txBody>
      </p:sp>
      <p:sp>
        <p:nvSpPr>
          <p:cNvPr id="3" name="内容占位符 2"/>
          <p:cNvSpPr>
            <a:spLocks noGrp="1"/>
          </p:cNvSpPr>
          <p:nvPr>
            <p:ph idx="1"/>
          </p:nvPr>
        </p:nvSpPr>
        <p:spPr>
          <a:xfrm>
            <a:off x="4748270" y="1350236"/>
            <a:ext cx="4147902" cy="5153114"/>
          </a:xfrm>
        </p:spPr>
        <p:txBody>
          <a:bodyPr>
            <a:normAutofit fontScale="92500" lnSpcReduction="10000"/>
          </a:bodyPr>
          <a:lstStyle/>
          <a:p>
            <a:r>
              <a:rPr lang="en-US" altLang="zh-CN" dirty="0" smtClean="0"/>
              <a:t>Example Property to be checked</a:t>
            </a:r>
          </a:p>
          <a:p>
            <a:r>
              <a:rPr lang="en-US" altLang="zh-CN" dirty="0" smtClean="0"/>
              <a:t>“Acknowledgement of reception of Message 1, notified to Task 1, at latest 2ms after Message 1 has been sent, allows Task1 to activate Task 2, else Task 3 must be activated”.</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42</a:t>
            </a:fld>
            <a:endParaRPr lang="en-US"/>
          </a:p>
        </p:txBody>
      </p:sp>
      <p:pic>
        <p:nvPicPr>
          <p:cNvPr id="1026" name="Picture 2"/>
          <p:cNvPicPr>
            <a:picLocks noChangeAspect="1" noChangeArrowheads="1"/>
          </p:cNvPicPr>
          <p:nvPr/>
        </p:nvPicPr>
        <p:blipFill>
          <a:blip r:embed="rId2"/>
          <a:srcRect/>
          <a:stretch>
            <a:fillRect/>
          </a:stretch>
        </p:blipFill>
        <p:spPr bwMode="auto">
          <a:xfrm>
            <a:off x="0" y="-2"/>
            <a:ext cx="4792337" cy="6893327"/>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Error Recovery</a:t>
            </a:r>
            <a:endParaRPr lang="zh-CN" altLang="en-US" dirty="0"/>
          </a:p>
        </p:txBody>
      </p:sp>
      <p:sp>
        <p:nvSpPr>
          <p:cNvPr id="3" name="内容占位符 2"/>
          <p:cNvSpPr>
            <a:spLocks noGrp="1"/>
          </p:cNvSpPr>
          <p:nvPr>
            <p:ph idx="1"/>
          </p:nvPr>
        </p:nvSpPr>
        <p:spPr/>
        <p:txBody>
          <a:bodyPr/>
          <a:lstStyle/>
          <a:p>
            <a:r>
              <a:rPr lang="en-US" altLang="zh-CN" dirty="0" smtClean="0"/>
              <a:t>Each “checking routine” is associated with one or more “recovery routines”.</a:t>
            </a:r>
          </a:p>
          <a:p>
            <a:pPr lvl="1"/>
            <a:r>
              <a:rPr lang="en-US" altLang="zh-CN" dirty="0" smtClean="0"/>
              <a:t>Recov_P1</a:t>
            </a:r>
          </a:p>
          <a:p>
            <a:pPr lvl="2"/>
            <a:r>
              <a:rPr lang="en-US" altLang="zh-CN" dirty="0" smtClean="0"/>
              <a:t>{/* Error: Task 2 must not be activated but Task 3 */</a:t>
            </a:r>
          </a:p>
          <a:p>
            <a:pPr lvl="2"/>
            <a:r>
              <a:rPr lang="en-US" altLang="zh-CN" dirty="0" err="1" smtClean="0"/>
              <a:t>ActivateTask</a:t>
            </a:r>
            <a:r>
              <a:rPr lang="en-US" altLang="zh-CN" dirty="0" smtClean="0"/>
              <a:t> (Task3); }</a:t>
            </a:r>
          </a:p>
          <a:p>
            <a:r>
              <a:rPr lang="en-US" altLang="zh-CN" dirty="0" smtClean="0"/>
              <a:t>Control flow error recovery.</a:t>
            </a:r>
          </a:p>
          <a:p>
            <a:r>
              <a:rPr lang="en-US" altLang="zh-CN" dirty="0" smtClean="0"/>
              <a:t>Dataflow error recovery</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Instrumentation</a:t>
            </a:r>
            <a:endParaRPr lang="zh-CN" altLang="en-US" dirty="0"/>
          </a:p>
        </p:txBody>
      </p:sp>
      <p:sp>
        <p:nvSpPr>
          <p:cNvPr id="3" name="内容占位符 2"/>
          <p:cNvSpPr>
            <a:spLocks noGrp="1"/>
          </p:cNvSpPr>
          <p:nvPr>
            <p:ph idx="1"/>
          </p:nvPr>
        </p:nvSpPr>
        <p:spPr>
          <a:xfrm>
            <a:off x="230736" y="1162947"/>
            <a:ext cx="8665436" cy="3199730"/>
          </a:xfrm>
        </p:spPr>
        <p:txBody>
          <a:bodyPr>
            <a:normAutofit/>
          </a:bodyPr>
          <a:lstStyle/>
          <a:p>
            <a:r>
              <a:rPr lang="en-US" altLang="zh-CN" dirty="0" smtClean="0"/>
              <a:t>Two types:</a:t>
            </a:r>
          </a:p>
          <a:p>
            <a:pPr lvl="1"/>
            <a:r>
              <a:rPr lang="en-US" altLang="zh-CN" dirty="0" smtClean="0">
                <a:solidFill>
                  <a:srgbClr val="FF0000"/>
                </a:solidFill>
              </a:rPr>
              <a:t>Hooks</a:t>
            </a:r>
          </a:p>
          <a:p>
            <a:pPr lvl="2"/>
            <a:r>
              <a:rPr lang="en-US" altLang="zh-CN" dirty="0" smtClean="0"/>
              <a:t>invoked by the OS at specified times, such as tasks context switch, startup, shutdown, or detected errors.</a:t>
            </a:r>
          </a:p>
          <a:p>
            <a:pPr lvl="1"/>
            <a:r>
              <a:rPr lang="en-US" altLang="zh-CN" dirty="0" smtClean="0">
                <a:solidFill>
                  <a:srgbClr val="FF0000"/>
                </a:solidFill>
              </a:rPr>
              <a:t>Basic services </a:t>
            </a:r>
            <a:r>
              <a:rPr lang="en-US" altLang="zh-CN" dirty="0" smtClean="0"/>
              <a:t>(sensor &amp; actuator)</a:t>
            </a:r>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44</a:t>
            </a:fld>
            <a:endParaRPr lang="en-US"/>
          </a:p>
        </p:txBody>
      </p:sp>
      <p:pic>
        <p:nvPicPr>
          <p:cNvPr id="60418" name="Picture 2"/>
          <p:cNvPicPr>
            <a:picLocks noChangeAspect="1" noChangeArrowheads="1"/>
          </p:cNvPicPr>
          <p:nvPr/>
        </p:nvPicPr>
        <p:blipFill>
          <a:blip r:embed="rId3"/>
          <a:srcRect/>
          <a:stretch>
            <a:fillRect/>
          </a:stretch>
        </p:blipFill>
        <p:spPr bwMode="auto">
          <a:xfrm>
            <a:off x="1794258" y="4366409"/>
            <a:ext cx="5467350" cy="2333625"/>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Basic Services</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solidFill>
                  <a:srgbClr val="FF0000"/>
                </a:solidFill>
              </a:rPr>
              <a:t>Basic sensor services</a:t>
            </a:r>
          </a:p>
          <a:p>
            <a:pPr lvl="1"/>
            <a:r>
              <a:rPr lang="en-US" altLang="zh-CN" dirty="0" smtClean="0"/>
              <a:t>OSEK defines the running task identifier (“</a:t>
            </a:r>
            <a:r>
              <a:rPr lang="en-US" altLang="zh-CN" dirty="0" err="1" smtClean="0"/>
              <a:t>GetTaskID</a:t>
            </a:r>
            <a:r>
              <a:rPr lang="en-US" altLang="zh-CN" dirty="0" smtClean="0"/>
              <a:t>”), the task state (“</a:t>
            </a:r>
            <a:r>
              <a:rPr lang="en-US" altLang="zh-CN" dirty="0" err="1" smtClean="0"/>
              <a:t>GetTaskState</a:t>
            </a:r>
            <a:r>
              <a:rPr lang="en-US" altLang="zh-CN" dirty="0" smtClean="0"/>
              <a:t>”), the current state of event mask of a task (“</a:t>
            </a:r>
            <a:r>
              <a:rPr lang="en-US" altLang="zh-CN" dirty="0" err="1" smtClean="0"/>
              <a:t>GetEvent</a:t>
            </a:r>
            <a:r>
              <a:rPr lang="en-US" altLang="zh-CN" dirty="0" smtClean="0"/>
              <a:t>”), alarm characteristics (“</a:t>
            </a:r>
            <a:r>
              <a:rPr lang="en-US" altLang="zh-CN" dirty="0" err="1" smtClean="0"/>
              <a:t>GetAlarmBase</a:t>
            </a:r>
            <a:r>
              <a:rPr lang="en-US" altLang="zh-CN" dirty="0" smtClean="0"/>
              <a:t>”, “</a:t>
            </a:r>
            <a:r>
              <a:rPr lang="en-US" altLang="zh-CN" dirty="0" err="1" smtClean="0"/>
              <a:t>GetAlarm</a:t>
            </a:r>
            <a:r>
              <a:rPr lang="en-US" altLang="zh-CN" dirty="0" smtClean="0"/>
              <a:t>”), and the current mode (“</a:t>
            </a:r>
            <a:r>
              <a:rPr lang="en-US" altLang="zh-CN" dirty="0" err="1" smtClean="0"/>
              <a:t>GetActiveApplicationMode</a:t>
            </a:r>
            <a:r>
              <a:rPr lang="en-US" altLang="zh-CN" dirty="0" smtClean="0"/>
              <a:t>”). </a:t>
            </a:r>
          </a:p>
          <a:p>
            <a:pPr lvl="1"/>
            <a:r>
              <a:rPr lang="en-US" altLang="zh-CN" dirty="0" smtClean="0"/>
              <a:t>AUTOSAR defines additional interfaces : “</a:t>
            </a:r>
            <a:r>
              <a:rPr lang="en-US" altLang="zh-CN" sz="3200" dirty="0" err="1" smtClean="0"/>
              <a:t>GetISRID</a:t>
            </a:r>
            <a:r>
              <a:rPr lang="en-US" altLang="zh-CN" dirty="0" smtClean="0"/>
              <a:t>” to get the identifier of interrupt routines, “</a:t>
            </a:r>
            <a:r>
              <a:rPr lang="en-US" altLang="zh-CN" sz="3200" dirty="0" err="1" smtClean="0"/>
              <a:t>GetApplicationID</a:t>
            </a:r>
            <a:r>
              <a:rPr lang="en-US" altLang="zh-CN" dirty="0" smtClean="0"/>
              <a:t>” to get the identifier of a sort of partition (if the OS uses memory protection), and information about predefined schedule tables.</a:t>
            </a:r>
          </a:p>
          <a:p>
            <a:r>
              <a:rPr lang="en-US" altLang="zh-CN" dirty="0" smtClean="0">
                <a:solidFill>
                  <a:srgbClr val="FF0000"/>
                </a:solidFill>
              </a:rPr>
              <a:t>Basic actuator services</a:t>
            </a:r>
          </a:p>
          <a:p>
            <a:pPr lvl="1"/>
            <a:r>
              <a:rPr lang="en-US" altLang="zh-CN" dirty="0" smtClean="0"/>
              <a:t>Control flow</a:t>
            </a:r>
          </a:p>
          <a:p>
            <a:pPr lvl="1"/>
            <a:r>
              <a:rPr lang="en-US" altLang="zh-CN" dirty="0" smtClean="0"/>
              <a:t>Dataflow </a:t>
            </a:r>
            <a:endParaRPr lang="zh-CN" altLang="en-US" dirty="0" smtClean="0"/>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Control Flow Recovery Strategy</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Actions on control flow concern the life cycle of tasks and can be classified into 3 categories:</a:t>
            </a:r>
          </a:p>
          <a:p>
            <a:pPr lvl="1"/>
            <a:r>
              <a:rPr lang="en-US" altLang="zh-CN" i="1" dirty="0" smtClean="0"/>
              <a:t>End of task execution: </a:t>
            </a:r>
          </a:p>
          <a:p>
            <a:pPr lvl="2"/>
            <a:r>
              <a:rPr lang="en-US" altLang="zh-CN" i="1" dirty="0" smtClean="0"/>
              <a:t>terminate the </a:t>
            </a:r>
            <a:r>
              <a:rPr lang="en-US" altLang="zh-CN" dirty="0" smtClean="0"/>
              <a:t>erroneous task.</a:t>
            </a:r>
          </a:p>
          <a:p>
            <a:pPr lvl="1"/>
            <a:r>
              <a:rPr lang="en-US" altLang="zh-CN" i="1" dirty="0" smtClean="0"/>
              <a:t>Start of task execution: </a:t>
            </a:r>
          </a:p>
          <a:p>
            <a:pPr lvl="2"/>
            <a:r>
              <a:rPr lang="en-US" altLang="zh-CN" dirty="0" smtClean="0"/>
              <a:t>launch a degraded task if switch to degraded mode is decided; or to launch the expected task after error detection on sequence of execution; or else to launch again the same task from the beginning </a:t>
            </a:r>
          </a:p>
          <a:p>
            <a:pPr lvl="1"/>
            <a:r>
              <a:rPr lang="en-US" altLang="zh-CN" i="1" dirty="0" smtClean="0"/>
              <a:t>Suspension of task execution:</a:t>
            </a:r>
          </a:p>
          <a:p>
            <a:pPr lvl="2"/>
            <a:r>
              <a:rPr lang="en-US" altLang="zh-CN" dirty="0" smtClean="0"/>
              <a:t>temporarily stop the current execution, to allow the  execution of another action/task.</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47</a:t>
            </a:fld>
            <a:endParaRPr lang="en-US"/>
          </a:p>
        </p:txBody>
      </p:sp>
      <p:pic>
        <p:nvPicPr>
          <p:cNvPr id="30722" name="Picture 2"/>
          <p:cNvPicPr>
            <a:picLocks noChangeAspect="1" noChangeArrowheads="1"/>
          </p:cNvPicPr>
          <p:nvPr/>
        </p:nvPicPr>
        <p:blipFill>
          <a:blip r:embed="rId2"/>
          <a:srcRect/>
          <a:stretch>
            <a:fillRect/>
          </a:stretch>
        </p:blipFill>
        <p:spPr bwMode="auto">
          <a:xfrm>
            <a:off x="1126481" y="429658"/>
            <a:ext cx="7213430" cy="6114361"/>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Flow Recovery Strategy</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Actions on </a:t>
            </a:r>
            <a:r>
              <a:rPr lang="en-US" altLang="zh-CN" i="1" dirty="0" smtClean="0"/>
              <a:t>data flow relate </a:t>
            </a:r>
            <a:r>
              <a:rPr lang="en-US" altLang="zh-CN" dirty="0" smtClean="0"/>
              <a:t>data value or timing:</a:t>
            </a:r>
          </a:p>
          <a:p>
            <a:pPr lvl="1"/>
            <a:r>
              <a:rPr lang="en-US" altLang="zh-CN" i="1" dirty="0" smtClean="0"/>
              <a:t>Production of correct or degraded data: </a:t>
            </a:r>
          </a:p>
          <a:p>
            <a:pPr lvl="2"/>
            <a:r>
              <a:rPr lang="en-US" altLang="zh-CN" dirty="0" smtClean="0"/>
              <a:t>Overwrite the preceding erroneous data by the right one.</a:t>
            </a:r>
          </a:p>
          <a:p>
            <a:pPr lvl="1"/>
            <a:r>
              <a:rPr lang="en-US" altLang="zh-CN" i="1" dirty="0" smtClean="0"/>
              <a:t>Consumption of correct or degraded data: </a:t>
            </a:r>
          </a:p>
          <a:p>
            <a:pPr lvl="2"/>
            <a:r>
              <a:rPr lang="en-US" altLang="zh-CN" i="1" dirty="0" smtClean="0"/>
              <a:t>Call the data </a:t>
            </a:r>
            <a:r>
              <a:rPr lang="en-US" altLang="zh-CN" dirty="0" smtClean="0"/>
              <a:t>consumption instruction again to get the correct value which is has been updated by the recovery strategy.</a:t>
            </a:r>
          </a:p>
          <a:p>
            <a:pPr lvl="1"/>
            <a:r>
              <a:rPr lang="en-US" altLang="zh-CN" i="1" dirty="0" smtClean="0"/>
              <a:t>Renewal of data request: </a:t>
            </a:r>
          </a:p>
          <a:p>
            <a:pPr lvl="2"/>
            <a:r>
              <a:rPr lang="en-US" altLang="zh-CN" i="1" dirty="0" smtClean="0"/>
              <a:t>Call the data production or </a:t>
            </a:r>
            <a:r>
              <a:rPr lang="en-US" altLang="zh-CN" dirty="0" smtClean="0"/>
              <a:t>consumption instruction again, when timeout reception or acknowledgement of emission is missed.</a:t>
            </a:r>
          </a:p>
          <a:p>
            <a:pPr lvl="1"/>
            <a:r>
              <a:rPr lang="en-US" altLang="zh-CN" i="1" dirty="0" smtClean="0"/>
              <a:t>Inhibition or delay of data: </a:t>
            </a:r>
          </a:p>
          <a:p>
            <a:pPr lvl="2"/>
            <a:r>
              <a:rPr lang="en-US" altLang="zh-CN" i="1" dirty="0" smtClean="0"/>
              <a:t>When invalid or </a:t>
            </a:r>
            <a:r>
              <a:rPr lang="en-US" altLang="zh-CN" dirty="0" smtClean="0"/>
              <a:t>untimely data is received, the recovery strategy acts a filter, to transmit only right data to the application.</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Application Example</a:t>
            </a:r>
            <a:endParaRPr lang="zh-CN" altLang="en-US" dirty="0"/>
          </a:p>
        </p:txBody>
      </p:sp>
      <p:sp>
        <p:nvSpPr>
          <p:cNvPr id="3" name="内容占位符 2"/>
          <p:cNvSpPr>
            <a:spLocks noGrp="1"/>
          </p:cNvSpPr>
          <p:nvPr>
            <p:ph idx="1"/>
          </p:nvPr>
        </p:nvSpPr>
        <p:spPr>
          <a:xfrm>
            <a:off x="230736" y="4737252"/>
            <a:ext cx="8665436" cy="2120748"/>
          </a:xfrm>
        </p:spPr>
        <p:txBody>
          <a:bodyPr>
            <a:normAutofit/>
          </a:bodyPr>
          <a:lstStyle/>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49</a:t>
            </a:fld>
            <a:endParaRPr lang="en-US"/>
          </a:p>
        </p:txBody>
      </p:sp>
      <p:pic>
        <p:nvPicPr>
          <p:cNvPr id="31746" name="Picture 2"/>
          <p:cNvPicPr>
            <a:picLocks noChangeAspect="1" noChangeArrowheads="1"/>
          </p:cNvPicPr>
          <p:nvPr/>
        </p:nvPicPr>
        <p:blipFill>
          <a:blip r:embed="rId2"/>
          <a:srcRect/>
          <a:stretch>
            <a:fillRect/>
          </a:stretch>
        </p:blipFill>
        <p:spPr bwMode="auto">
          <a:xfrm>
            <a:off x="147350" y="1180068"/>
            <a:ext cx="8732245" cy="3518689"/>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ARINC 653 HM</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a:t>
            </a:fld>
            <a:endParaRPr lang="en-US"/>
          </a:p>
        </p:txBody>
      </p:sp>
      <p:pic>
        <p:nvPicPr>
          <p:cNvPr id="57346" name="Picture 2"/>
          <p:cNvPicPr>
            <a:picLocks noChangeAspect="1" noChangeArrowheads="1"/>
          </p:cNvPicPr>
          <p:nvPr/>
        </p:nvPicPr>
        <p:blipFill>
          <a:blip r:embed="rId2"/>
          <a:srcRect/>
          <a:stretch>
            <a:fillRect/>
          </a:stretch>
        </p:blipFill>
        <p:spPr bwMode="auto">
          <a:xfrm>
            <a:off x="638978" y="1399143"/>
            <a:ext cx="7895996" cy="54010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 and Data Flow Assertions</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Control flow assertion</a:t>
            </a:r>
          </a:p>
          <a:p>
            <a:pPr lvl="1"/>
            <a:r>
              <a:rPr lang="en-US" altLang="zh-CN" dirty="0" smtClean="0"/>
              <a:t>At Execution Control Point, critical sequences of execution are expected</a:t>
            </a:r>
          </a:p>
          <a:p>
            <a:pPr lvl="1"/>
            <a:r>
              <a:rPr lang="en-US" altLang="zh-CN" dirty="0" smtClean="0"/>
              <a:t>The expected periodic atomic sequence pattern are S1= {Runnable1, Runnable2}, S2= {Runnable3, Runnable4}, S3= {Runnable5, Runnable6}. If S1 or S3 atomic sequence is broken, it has to be re-executed.  If S2 is broken, degraded values are taken. </a:t>
            </a:r>
          </a:p>
          <a:p>
            <a:r>
              <a:rPr lang="en-US" altLang="zh-CN" dirty="0" smtClean="0"/>
              <a:t>Dataflow assertion</a:t>
            </a:r>
          </a:p>
          <a:p>
            <a:pPr lvl="1"/>
            <a:r>
              <a:rPr lang="en-US" altLang="zh-CN" dirty="0" smtClean="0"/>
              <a:t>At Execution Control Point, several critical data must be all produced before being consumed. </a:t>
            </a:r>
          </a:p>
          <a:p>
            <a:pPr lvl="1"/>
            <a:r>
              <a:rPr lang="en-US" altLang="zh-CN" dirty="0" smtClean="0"/>
              <a:t>Each </a:t>
            </a:r>
            <a:r>
              <a:rPr lang="en-US" altLang="zh-CN" dirty="0" err="1" smtClean="0"/>
              <a:t>runnable</a:t>
            </a:r>
            <a:r>
              <a:rPr lang="en-US" altLang="zh-CN" dirty="0" smtClean="0"/>
              <a:t> must have its inputs available before it can run. If the produced data is inconsistent with the consumed data, the logged data is taken as an input. If the produced data is invalid, a default value is taken.</a:t>
            </a:r>
            <a:endParaRPr lang="zh-CN" altLang="en-US" dirty="0" smtClean="0"/>
          </a:p>
          <a:p>
            <a:pPr lvl="1"/>
            <a:endParaRPr lang="en-US" altLang="zh-CN" dirty="0" smtClean="0"/>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230736" y="1350236"/>
            <a:ext cx="4517534" cy="5153114"/>
          </a:xfrm>
        </p:spPr>
        <p:txBody>
          <a:bodyPr>
            <a:normAutofit fontScale="77500" lnSpcReduction="20000"/>
          </a:bodyPr>
          <a:lstStyle/>
          <a:p>
            <a:r>
              <a:rPr lang="en-US" altLang="zh-CN" dirty="0" smtClean="0"/>
              <a:t>Error detection</a:t>
            </a:r>
          </a:p>
          <a:p>
            <a:pPr lvl="1"/>
            <a:r>
              <a:rPr lang="en-US" altLang="zh-CN" dirty="0" smtClean="0"/>
              <a:t>Check_P1()</a:t>
            </a:r>
          </a:p>
          <a:p>
            <a:r>
              <a:rPr lang="en-US" altLang="zh-CN" dirty="0" smtClean="0"/>
              <a:t>Error recovery</a:t>
            </a:r>
          </a:p>
          <a:p>
            <a:pPr lvl="1"/>
            <a:r>
              <a:rPr lang="en-US" altLang="zh-CN" dirty="0" smtClean="0"/>
              <a:t>Re-execution of </a:t>
            </a:r>
            <a:r>
              <a:rPr lang="en-US" altLang="zh-CN" dirty="0" err="1" smtClean="0"/>
              <a:t>runnables</a:t>
            </a:r>
            <a:r>
              <a:rPr lang="en-US" altLang="zh-CN" dirty="0" smtClean="0"/>
              <a:t> is implemented by the “</a:t>
            </a:r>
            <a:r>
              <a:rPr lang="en-US" altLang="zh-CN" sz="2800" dirty="0" err="1" smtClean="0"/>
              <a:t>ChainTask</a:t>
            </a:r>
            <a:r>
              <a:rPr lang="en-US" altLang="zh-CN" dirty="0" smtClean="0"/>
              <a:t>” OS service, that terminates the current task and activates the requested one.</a:t>
            </a:r>
          </a:p>
          <a:p>
            <a:pPr lvl="1"/>
            <a:r>
              <a:rPr lang="en-US" altLang="zh-CN" dirty="0" smtClean="0"/>
              <a:t>Decision to take default value is realized by a “</a:t>
            </a:r>
            <a:r>
              <a:rPr lang="en-US" altLang="zh-CN" sz="2800" dirty="0" err="1" smtClean="0"/>
              <a:t>Rte_Write</a:t>
            </a:r>
            <a:r>
              <a:rPr lang="en-US" altLang="zh-CN" dirty="0" smtClean="0"/>
              <a:t>”  RTE service</a:t>
            </a:r>
          </a:p>
          <a:p>
            <a:r>
              <a:rPr lang="en-US" altLang="zh-CN" dirty="0" smtClean="0"/>
              <a:t>Hooks</a:t>
            </a:r>
          </a:p>
          <a:p>
            <a:pPr lvl="1"/>
            <a:r>
              <a:rPr lang="en-US" altLang="zh-CN" dirty="0" smtClean="0"/>
              <a:t>Use OS hooks routines: “</a:t>
            </a:r>
            <a:r>
              <a:rPr lang="en-US" altLang="zh-CN" sz="2800" dirty="0" err="1" smtClean="0"/>
              <a:t>PreTaskHook</a:t>
            </a:r>
            <a:r>
              <a:rPr lang="en-US" altLang="zh-CN" dirty="0" smtClean="0"/>
              <a:t>” and “</a:t>
            </a:r>
            <a:r>
              <a:rPr lang="en-US" altLang="zh-CN" sz="2800" dirty="0" err="1" smtClean="0"/>
              <a:t>PostTaskHook</a:t>
            </a:r>
            <a:r>
              <a:rPr lang="en-US" altLang="zh-CN" dirty="0" smtClean="0"/>
              <a:t>”, that occur at each context task switch.</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51</a:t>
            </a:fld>
            <a:endParaRPr lang="en-US"/>
          </a:p>
        </p:txBody>
      </p:sp>
      <p:pic>
        <p:nvPicPr>
          <p:cNvPr id="32770" name="Picture 2"/>
          <p:cNvPicPr>
            <a:picLocks noChangeAspect="1" noChangeArrowheads="1"/>
          </p:cNvPicPr>
          <p:nvPr/>
        </p:nvPicPr>
        <p:blipFill>
          <a:blip r:embed="rId2"/>
          <a:srcRect/>
          <a:stretch>
            <a:fillRect/>
          </a:stretch>
        </p:blipFill>
        <p:spPr bwMode="auto">
          <a:xfrm>
            <a:off x="4697089" y="0"/>
            <a:ext cx="4446911" cy="68580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Comparisons </a:t>
            </a:r>
            <a:endParaRPr lang="zh-CN" altLang="en-US" dirty="0"/>
          </a:p>
        </p:txBody>
      </p:sp>
      <p:graphicFrame>
        <p:nvGraphicFramePr>
          <p:cNvPr id="7" name="内容占位符 6"/>
          <p:cNvGraphicFramePr>
            <a:graphicFrameLocks noGrp="1"/>
          </p:cNvGraphicFramePr>
          <p:nvPr>
            <p:ph idx="1"/>
          </p:nvPr>
        </p:nvGraphicFramePr>
        <p:xfrm>
          <a:off x="230188" y="1350963"/>
          <a:ext cx="8462120" cy="3666890"/>
        </p:xfrm>
        <a:graphic>
          <a:graphicData uri="http://schemas.openxmlformats.org/drawingml/2006/table">
            <a:tbl>
              <a:tblPr firstRow="1" bandRow="1">
                <a:tableStyleId>{5C22544A-7EE6-4342-B048-85BDC9FD1C3A}</a:tableStyleId>
              </a:tblPr>
              <a:tblGrid>
                <a:gridCol w="2115530"/>
                <a:gridCol w="2115530"/>
                <a:gridCol w="2115530"/>
                <a:gridCol w="2115530"/>
              </a:tblGrid>
              <a:tr h="740810">
                <a:tc>
                  <a:txBody>
                    <a:bodyPr/>
                    <a:lstStyle/>
                    <a:p>
                      <a:endParaRPr lang="zh-CN" altLang="en-US" dirty="0"/>
                    </a:p>
                  </a:txBody>
                  <a:tcPr/>
                </a:tc>
                <a:tc>
                  <a:txBody>
                    <a:bodyPr/>
                    <a:lstStyle/>
                    <a:p>
                      <a:r>
                        <a:rPr lang="en-US" altLang="zh-CN" dirty="0" smtClean="0"/>
                        <a:t>Model-based HM (</a:t>
                      </a:r>
                      <a:r>
                        <a:rPr lang="en-US" altLang="zh-CN" dirty="0" err="1" smtClean="0"/>
                        <a:t>Dubey</a:t>
                      </a:r>
                      <a:r>
                        <a:rPr lang="en-US" altLang="zh-CN" dirty="0" smtClean="0"/>
                        <a:t> et al)</a:t>
                      </a:r>
                      <a:endParaRPr lang="zh-CN" altLang="en-US" dirty="0"/>
                    </a:p>
                  </a:txBody>
                  <a:tcPr/>
                </a:tc>
                <a:tc>
                  <a:txBody>
                    <a:bodyPr/>
                    <a:lstStyle/>
                    <a:p>
                      <a:r>
                        <a:rPr lang="en-US" altLang="zh-CN" dirty="0" smtClean="0"/>
                        <a:t>FAILSAFE (Barry et al)</a:t>
                      </a:r>
                      <a:endParaRPr lang="zh-CN" altLang="en-US" dirty="0"/>
                    </a:p>
                  </a:txBody>
                  <a:tcPr/>
                </a:tc>
                <a:tc>
                  <a:txBody>
                    <a:bodyPr/>
                    <a:lstStyle/>
                    <a:p>
                      <a:r>
                        <a:rPr lang="en-US" altLang="zh-CN" dirty="0" smtClean="0"/>
                        <a:t>AUTOSAR-Based (Lu et al)</a:t>
                      </a:r>
                      <a:endParaRPr lang="zh-CN" altLang="en-US" dirty="0"/>
                    </a:p>
                  </a:txBody>
                  <a:tcPr/>
                </a:tc>
              </a:tr>
              <a:tr h="599947">
                <a:tc>
                  <a:txBody>
                    <a:bodyPr/>
                    <a:lstStyle/>
                    <a:p>
                      <a:r>
                        <a:rPr lang="en-US" altLang="zh-CN" dirty="0" smtClean="0"/>
                        <a:t>Application domain</a:t>
                      </a:r>
                      <a:endParaRPr lang="zh-CN" altLang="en-US" dirty="0"/>
                    </a:p>
                  </a:txBody>
                  <a:tcPr/>
                </a:tc>
                <a:tc>
                  <a:txBody>
                    <a:bodyPr/>
                    <a:lstStyle/>
                    <a:p>
                      <a:r>
                        <a:rPr lang="en-US" altLang="zh-CN" dirty="0" smtClean="0"/>
                        <a:t>Aerospace (ARINC 653)</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Aerospace (ARINC 653)</a:t>
                      </a:r>
                      <a:endParaRPr lang="zh-CN" altLang="en-US" dirty="0" smtClean="0"/>
                    </a:p>
                  </a:txBody>
                  <a:tcPr/>
                </a:tc>
                <a:tc>
                  <a:txBody>
                    <a:bodyPr/>
                    <a:lstStyle/>
                    <a:p>
                      <a:r>
                        <a:rPr lang="en-US" altLang="zh-CN" dirty="0" smtClean="0"/>
                        <a:t>Automotive (AUTOSAR)</a:t>
                      </a:r>
                      <a:endParaRPr lang="zh-CN" altLang="en-US" dirty="0"/>
                    </a:p>
                  </a:txBody>
                  <a:tcPr/>
                </a:tc>
              </a:tr>
              <a:tr h="599947">
                <a:tc>
                  <a:txBody>
                    <a:bodyPr/>
                    <a:lstStyle/>
                    <a:p>
                      <a:r>
                        <a:rPr lang="en-US" altLang="zh-CN" dirty="0" smtClean="0"/>
                        <a:t>Property Specification</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Temporal</a:t>
                      </a:r>
                      <a:r>
                        <a:rPr lang="en-US" altLang="zh-CN" baseline="0" dirty="0" smtClean="0"/>
                        <a:t> Logic</a:t>
                      </a:r>
                      <a:endParaRPr lang="zh-CN" altLang="en-US" dirty="0" smtClean="0"/>
                    </a:p>
                  </a:txBody>
                  <a:tcPr/>
                </a:tc>
                <a:tc>
                  <a:txBody>
                    <a:bodyPr/>
                    <a:lstStyle/>
                    <a:p>
                      <a:r>
                        <a:rPr lang="en-US" altLang="zh-CN" dirty="0" smtClean="0"/>
                        <a:t>Temporal</a:t>
                      </a:r>
                      <a:r>
                        <a:rPr lang="en-US" altLang="zh-CN" baseline="0" dirty="0" smtClean="0"/>
                        <a:t> Logic</a:t>
                      </a:r>
                      <a:endParaRPr lang="zh-CN" altLang="en-US" dirty="0"/>
                    </a:p>
                  </a:txBody>
                  <a:tcPr/>
                </a:tc>
                <a:tc>
                  <a:txBody>
                    <a:bodyPr/>
                    <a:lstStyle/>
                    <a:p>
                      <a:r>
                        <a:rPr lang="en-US" altLang="zh-CN" dirty="0" smtClean="0"/>
                        <a:t>Informal </a:t>
                      </a:r>
                      <a:endParaRPr lang="zh-CN" altLang="en-US" dirty="0"/>
                    </a:p>
                  </a:txBody>
                  <a:tcPr/>
                </a:tc>
              </a:tr>
              <a:tr h="342827">
                <a:tc>
                  <a:txBody>
                    <a:bodyPr/>
                    <a:lstStyle/>
                    <a:p>
                      <a:r>
                        <a:rPr lang="en-US" altLang="zh-CN" dirty="0" smtClean="0"/>
                        <a:t>SW Sensors</a:t>
                      </a:r>
                      <a:endParaRPr lang="zh-CN" altLang="en-US" dirty="0"/>
                    </a:p>
                  </a:txBody>
                  <a:tcPr/>
                </a:tc>
                <a:tc>
                  <a:txBody>
                    <a:bodyPr/>
                    <a:lstStyle/>
                    <a:p>
                      <a:r>
                        <a:rPr lang="en-US" altLang="zh-CN" dirty="0" smtClean="0"/>
                        <a:t>Logging</a:t>
                      </a:r>
                      <a:endParaRPr lang="zh-CN" altLang="en-US" dirty="0"/>
                    </a:p>
                  </a:txBody>
                  <a:tcPr/>
                </a:tc>
                <a:tc>
                  <a:txBody>
                    <a:bodyPr/>
                    <a:lstStyle/>
                    <a:p>
                      <a:r>
                        <a:rPr lang="en-US" altLang="zh-CN" dirty="0" smtClean="0"/>
                        <a:t>Logging</a:t>
                      </a:r>
                      <a:endParaRPr lang="zh-CN" altLang="en-US" dirty="0"/>
                    </a:p>
                  </a:txBody>
                  <a:tcPr/>
                </a:tc>
                <a:tc>
                  <a:txBody>
                    <a:bodyPr/>
                    <a:lstStyle/>
                    <a:p>
                      <a:r>
                        <a:rPr lang="en-US" altLang="zh-CN" dirty="0" smtClean="0"/>
                        <a:t>Logging tables</a:t>
                      </a:r>
                      <a:endParaRPr lang="zh-CN" altLang="en-US" dirty="0"/>
                    </a:p>
                  </a:txBody>
                  <a:tcPr/>
                </a:tc>
              </a:tr>
              <a:tr h="599947">
                <a:tc>
                  <a:txBody>
                    <a:bodyPr/>
                    <a:lstStyle/>
                    <a:p>
                      <a:r>
                        <a:rPr lang="en-US" altLang="zh-CN" dirty="0" smtClean="0"/>
                        <a:t>Fault Diagnosis</a:t>
                      </a:r>
                      <a:endParaRPr lang="zh-CN" altLang="en-US" dirty="0"/>
                    </a:p>
                  </a:txBody>
                  <a:tcPr/>
                </a:tc>
                <a:tc>
                  <a:txBody>
                    <a:bodyPr/>
                    <a:lstStyle/>
                    <a:p>
                      <a:r>
                        <a:rPr lang="en-US" altLang="zh-CN" dirty="0" smtClean="0"/>
                        <a:t>TFPG</a:t>
                      </a:r>
                      <a:endParaRPr lang="zh-CN" altLang="en-US" dirty="0"/>
                    </a:p>
                  </a:txBody>
                  <a:tcPr/>
                </a:tc>
                <a:tc>
                  <a:txBody>
                    <a:bodyPr/>
                    <a:lstStyle/>
                    <a:p>
                      <a:r>
                        <a:rPr lang="en-US" altLang="zh-CN" dirty="0" smtClean="0"/>
                        <a:t>State-Effects Diagram</a:t>
                      </a:r>
                      <a:endParaRPr lang="zh-CN" altLang="en-US" dirty="0"/>
                    </a:p>
                  </a:txBody>
                  <a:tcPr/>
                </a:tc>
                <a:tc>
                  <a:txBody>
                    <a:bodyPr/>
                    <a:lstStyle/>
                    <a:p>
                      <a:r>
                        <a:rPr lang="en-US" altLang="zh-CN" dirty="0" smtClean="0"/>
                        <a:t>None</a:t>
                      </a:r>
                      <a:endParaRPr lang="zh-CN" altLang="en-US" dirty="0"/>
                    </a:p>
                  </a:txBody>
                  <a:tcPr/>
                </a:tc>
              </a:tr>
              <a:tr h="612980">
                <a:tc>
                  <a:txBody>
                    <a:bodyPr/>
                    <a:lstStyle/>
                    <a:p>
                      <a:r>
                        <a:rPr lang="en-US" altLang="zh-CN" dirty="0" smtClean="0"/>
                        <a:t>SW Actuators</a:t>
                      </a:r>
                      <a:endParaRPr lang="zh-CN" altLang="en-US" dirty="0"/>
                    </a:p>
                  </a:txBody>
                  <a:tcPr/>
                </a:tc>
                <a:tc>
                  <a:txBody>
                    <a:bodyPr/>
                    <a:lstStyle/>
                    <a:p>
                      <a:r>
                        <a:rPr lang="en-US" altLang="zh-CN" dirty="0" smtClean="0"/>
                        <a:t>ARINC 653 API</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ARINC 653 API</a:t>
                      </a:r>
                      <a:endParaRPr lang="zh-CN" altLang="en-US" dirty="0" smtClean="0"/>
                    </a:p>
                    <a:p>
                      <a:endParaRPr lang="zh-CN" altLang="en-US" dirty="0"/>
                    </a:p>
                  </a:txBody>
                  <a:tcPr/>
                </a:tc>
                <a:tc>
                  <a:txBody>
                    <a:bodyPr/>
                    <a:lstStyle/>
                    <a:p>
                      <a:r>
                        <a:rPr lang="en-US" altLang="zh-CN" dirty="0" smtClean="0"/>
                        <a:t>AUTOSAR API</a:t>
                      </a:r>
                      <a:endParaRPr lang="zh-CN" altLang="en-US" dirty="0"/>
                    </a:p>
                  </a:txBody>
                  <a:tcPr/>
                </a:tc>
              </a:tr>
            </a:tbl>
          </a:graphicData>
        </a:graphic>
      </p:graphicFrame>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b="1" dirty="0" smtClean="0">
                <a:solidFill>
                  <a:srgbClr val="FF0000"/>
                </a:solidFill>
              </a:rPr>
              <a:t>MODEL-BASED SOFTWARE HEALTH MANAGEMENT </a:t>
            </a:r>
          </a:p>
          <a:p>
            <a:pPr lvl="1"/>
            <a:r>
              <a:rPr lang="en-US" altLang="zh-CN" b="1" dirty="0" smtClean="0">
                <a:solidFill>
                  <a:srgbClr val="FF0000"/>
                </a:solidFill>
              </a:rPr>
              <a:t>NASA Cooperative Agreement NNX08AY49A </a:t>
            </a:r>
          </a:p>
          <a:p>
            <a:pPr lvl="1"/>
            <a:r>
              <a:rPr lang="en-US" altLang="zh-CN" dirty="0" err="1" smtClean="0">
                <a:solidFill>
                  <a:srgbClr val="FF0000"/>
                </a:solidFill>
              </a:rPr>
              <a:t>Abhishek</a:t>
            </a:r>
            <a:r>
              <a:rPr lang="en-US" altLang="zh-CN" dirty="0" smtClean="0">
                <a:solidFill>
                  <a:srgbClr val="FF0000"/>
                </a:solidFill>
              </a:rPr>
              <a:t> </a:t>
            </a:r>
            <a:r>
              <a:rPr lang="en-US" altLang="zh-CN" dirty="0" err="1" smtClean="0">
                <a:solidFill>
                  <a:srgbClr val="FF0000"/>
                </a:solidFill>
              </a:rPr>
              <a:t>Dubey</a:t>
            </a:r>
            <a:r>
              <a:rPr lang="en-US" altLang="zh-CN" dirty="0" smtClean="0">
                <a:solidFill>
                  <a:srgbClr val="FF0000"/>
                </a:solidFill>
              </a:rPr>
              <a:t>, </a:t>
            </a:r>
            <a:r>
              <a:rPr lang="en-US" altLang="zh-CN" i="1" dirty="0" smtClean="0">
                <a:solidFill>
                  <a:srgbClr val="FF0000"/>
                </a:solidFill>
              </a:rPr>
              <a:t>Gabor </a:t>
            </a:r>
            <a:r>
              <a:rPr lang="en-US" altLang="zh-CN" i="1" dirty="0" err="1" smtClean="0">
                <a:solidFill>
                  <a:srgbClr val="FF0000"/>
                </a:solidFill>
              </a:rPr>
              <a:t>Karsai</a:t>
            </a:r>
            <a:r>
              <a:rPr lang="en-US" altLang="zh-CN" i="1" dirty="0" smtClean="0">
                <a:solidFill>
                  <a:srgbClr val="FF0000"/>
                </a:solidFill>
              </a:rPr>
              <a:t>, </a:t>
            </a:r>
            <a:r>
              <a:rPr lang="en-US" altLang="zh-CN" dirty="0" smtClean="0">
                <a:solidFill>
                  <a:srgbClr val="FF0000"/>
                </a:solidFill>
              </a:rPr>
              <a:t>Nag </a:t>
            </a:r>
            <a:r>
              <a:rPr lang="en-US" altLang="zh-CN" dirty="0" err="1" smtClean="0">
                <a:solidFill>
                  <a:srgbClr val="FF0000"/>
                </a:solidFill>
              </a:rPr>
              <a:t>Mahadevan</a:t>
            </a:r>
            <a:r>
              <a:rPr lang="en-US" altLang="zh-CN" dirty="0" smtClean="0">
                <a:solidFill>
                  <a:srgbClr val="FF0000"/>
                </a:solidFill>
              </a:rPr>
              <a:t>, Vanderbilt University</a:t>
            </a:r>
            <a:endParaRPr lang="zh-CN" altLang="en-US" dirty="0">
              <a:solidFill>
                <a:srgbClr val="FF0000"/>
              </a:solidFill>
            </a:endParaRPr>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Statement</a:t>
            </a:r>
            <a:endParaRPr lang="zh-CN" altLang="en-US" dirty="0"/>
          </a:p>
        </p:txBody>
      </p:sp>
      <p:sp>
        <p:nvSpPr>
          <p:cNvPr id="3" name="内容占位符 2"/>
          <p:cNvSpPr>
            <a:spLocks noGrp="1"/>
          </p:cNvSpPr>
          <p:nvPr>
            <p:ph idx="1"/>
          </p:nvPr>
        </p:nvSpPr>
        <p:spPr/>
        <p:txBody>
          <a:bodyPr>
            <a:normAutofit/>
          </a:bodyPr>
          <a:lstStyle/>
          <a:p>
            <a:r>
              <a:rPr lang="en-US" altLang="zh-CN" dirty="0" smtClean="0"/>
              <a:t>Embedded software is a complex engineering artifact that can have latent faults, uncaught by testing and verification. Such faults become apparent during operation when unforeseen modes and/or (system) faults appear. </a:t>
            </a:r>
          </a:p>
          <a:p>
            <a:r>
              <a:rPr lang="en-US" altLang="zh-CN" b="1" dirty="0" smtClean="0"/>
              <a:t>The problem: </a:t>
            </a:r>
          </a:p>
          <a:p>
            <a:pPr lvl="1"/>
            <a:r>
              <a:rPr lang="en-US" altLang="zh-CN" dirty="0" smtClean="0"/>
              <a:t>How to construct a </a:t>
            </a:r>
            <a:r>
              <a:rPr lang="en-US" altLang="zh-CN" i="1" dirty="0" smtClean="0"/>
              <a:t>Software Health Management system that detects such faults, isolates their source/s, prognosticates their progression, and takes mitigation actions in the system context? </a:t>
            </a:r>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Key Ideas</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Use </a:t>
            </a:r>
            <a:r>
              <a:rPr lang="en-US" altLang="zh-CN" i="1" dirty="0" smtClean="0"/>
              <a:t>software components as units of fault management: detection, diagnosis, and mitigation </a:t>
            </a:r>
          </a:p>
          <a:p>
            <a:pPr lvl="1"/>
            <a:r>
              <a:rPr lang="en-US" altLang="zh-CN" dirty="0" smtClean="0"/>
              <a:t>Components must be observable, provide fault isolation, and be capable of mitigation </a:t>
            </a:r>
          </a:p>
          <a:p>
            <a:r>
              <a:rPr lang="en-US" altLang="zh-CN" dirty="0" smtClean="0"/>
              <a:t>Use a two-level architecture: </a:t>
            </a:r>
          </a:p>
          <a:p>
            <a:pPr lvl="1"/>
            <a:r>
              <a:rPr lang="en-US" altLang="zh-CN" dirty="0" smtClean="0"/>
              <a:t>Component level: detect anomalies and mitigate locally </a:t>
            </a:r>
          </a:p>
          <a:p>
            <a:pPr lvl="1"/>
            <a:r>
              <a:rPr lang="en-US" altLang="zh-CN" dirty="0" smtClean="0"/>
              <a:t>System level: received anomaly reports, isolate faulty component(s), and mitigate on the component </a:t>
            </a:r>
          </a:p>
          <a:p>
            <a:r>
              <a:rPr lang="en-US" altLang="zh-CN" dirty="0" smtClean="0"/>
              <a:t>Use models to represent </a:t>
            </a:r>
          </a:p>
          <a:p>
            <a:pPr lvl="1"/>
            <a:r>
              <a:rPr lang="en-US" altLang="zh-CN" dirty="0" smtClean="0"/>
              <a:t>anomalous conditions </a:t>
            </a:r>
          </a:p>
          <a:p>
            <a:pPr lvl="1"/>
            <a:r>
              <a:rPr lang="en-US" altLang="zh-CN" dirty="0" smtClean="0"/>
              <a:t>fault cascades </a:t>
            </a:r>
          </a:p>
          <a:p>
            <a:pPr lvl="1"/>
            <a:r>
              <a:rPr lang="en-US" altLang="zh-CN" dirty="0" smtClean="0"/>
              <a:t>mitigation actions (when / what) </a:t>
            </a:r>
          </a:p>
          <a:p>
            <a:r>
              <a:rPr lang="en-US" altLang="zh-CN" dirty="0" smtClean="0"/>
              <a:t>Use model-based generators to synthesize code artifacts </a:t>
            </a:r>
          </a:p>
          <a:p>
            <a:pPr lvl="1"/>
            <a:r>
              <a:rPr lang="en-US" altLang="zh-CN" dirty="0" smtClean="0"/>
              <a:t>Developer can use higher-level abstractions to design and implement the software health management functions of a system </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Component Model</a:t>
            </a:r>
            <a:endParaRPr lang="zh-CN" altLang="en-US" dirty="0"/>
          </a:p>
        </p:txBody>
      </p:sp>
      <p:sp>
        <p:nvSpPr>
          <p:cNvPr id="3" name="内容占位符 2"/>
          <p:cNvSpPr>
            <a:spLocks noGrp="1"/>
          </p:cNvSpPr>
          <p:nvPr>
            <p:ph idx="1"/>
          </p:nvPr>
        </p:nvSpPr>
        <p:spPr>
          <a:xfrm>
            <a:off x="230736" y="4329627"/>
            <a:ext cx="8665436" cy="2451254"/>
          </a:xfrm>
        </p:spPr>
        <p:txBody>
          <a:bodyPr>
            <a:normAutofit fontScale="70000" lnSpcReduction="20000"/>
          </a:bodyPr>
          <a:lstStyle/>
          <a:p>
            <a:r>
              <a:rPr lang="en-US" altLang="zh-CN" dirty="0" smtClean="0"/>
              <a:t>A component is a unit (containing potentially many objects). The component is parameterized, has state, it consumes resources, publishes and subscribes to events, provides interfaces and requires interfaces from other components. </a:t>
            </a:r>
          </a:p>
          <a:p>
            <a:r>
              <a:rPr lang="en-US" altLang="zh-CN" dirty="0" smtClean="0"/>
              <a:t>Publish/Subscribe: Event-driven, asynchronous communication </a:t>
            </a:r>
          </a:p>
          <a:p>
            <a:r>
              <a:rPr lang="en-US" altLang="zh-CN" dirty="0" smtClean="0"/>
              <a:t>Required/Provided: Synchronous communication using call/return semantics. </a:t>
            </a:r>
          </a:p>
          <a:p>
            <a:r>
              <a:rPr lang="en-US" altLang="zh-CN" dirty="0" smtClean="0"/>
              <a:t>Triggering can be periodic or sporadic. </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2/29/2012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9</a:t>
            </a:fld>
            <a:endParaRPr lang="en-US"/>
          </a:p>
        </p:txBody>
      </p:sp>
      <p:pic>
        <p:nvPicPr>
          <p:cNvPr id="36866" name="Picture 2"/>
          <p:cNvPicPr>
            <a:picLocks noChangeAspect="1" noChangeArrowheads="1"/>
          </p:cNvPicPr>
          <p:nvPr/>
        </p:nvPicPr>
        <p:blipFill>
          <a:blip r:embed="rId2"/>
          <a:srcRect/>
          <a:stretch>
            <a:fillRect/>
          </a:stretch>
        </p:blipFill>
        <p:spPr bwMode="auto">
          <a:xfrm>
            <a:off x="1830006" y="1020438"/>
            <a:ext cx="5397060" cy="3321268"/>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Templat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469</TotalTime>
  <Words>3228</Words>
  <Application>Microsoft Office PowerPoint</Application>
  <PresentationFormat>全屏显示(4:3)</PresentationFormat>
  <Paragraphs>447</Paragraphs>
  <Slides>52</Slides>
  <Notes>12</Notes>
  <HiddenSlides>0</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Template2</vt:lpstr>
      <vt:lpstr>Software Health Management</vt:lpstr>
      <vt:lpstr>ARINC 653 Architecture</vt:lpstr>
      <vt:lpstr>ARINC 653 Layers</vt:lpstr>
      <vt:lpstr>Health Monitoring in ARINC 653</vt:lpstr>
      <vt:lpstr>ARINC 653 HM</vt:lpstr>
      <vt:lpstr>幻灯片 6</vt:lpstr>
      <vt:lpstr>Problem Statement</vt:lpstr>
      <vt:lpstr>Key Ideas</vt:lpstr>
      <vt:lpstr>Component Model</vt:lpstr>
      <vt:lpstr>Component Interactions</vt:lpstr>
      <vt:lpstr>ACM: The ARINC Component Model </vt:lpstr>
      <vt:lpstr>ACM Implementation</vt:lpstr>
      <vt:lpstr>Health Management </vt:lpstr>
      <vt:lpstr>CLHM &amp; SLHM</vt:lpstr>
      <vt:lpstr>Component Monitoring</vt:lpstr>
      <vt:lpstr>Component Monitoring Cont’</vt:lpstr>
      <vt:lpstr>Basic Component Monitoring</vt:lpstr>
      <vt:lpstr>Extended Component Monitoring</vt:lpstr>
      <vt:lpstr>ACM Modeling Language: Monitoring</vt:lpstr>
      <vt:lpstr>Fault Diagnosis</vt:lpstr>
      <vt:lpstr>Timed Failure Propagation Graph (TFPG)</vt:lpstr>
      <vt:lpstr>TFPG Example</vt:lpstr>
      <vt:lpstr>TFPG Model of a Publisher/Subscriber Interaction</vt:lpstr>
      <vt:lpstr>CLHM</vt:lpstr>
      <vt:lpstr>CLHM Example</vt:lpstr>
      <vt:lpstr> Sequence of Events: Local Fault Detection &amp; Mitigation</vt:lpstr>
      <vt:lpstr>System-level Fault Mitigation </vt:lpstr>
      <vt:lpstr>SLHM Strategy Example</vt:lpstr>
      <vt:lpstr>Health Mitigation Actions</vt:lpstr>
      <vt:lpstr>FAILSAFE Project Software Health Management</vt:lpstr>
      <vt:lpstr>FAILSAFE Overview</vt:lpstr>
      <vt:lpstr>Problem Addressed</vt:lpstr>
      <vt:lpstr>FAILSAFE Framework Components</vt:lpstr>
      <vt:lpstr>FAILSAFE Framework</vt:lpstr>
      <vt:lpstr>Mission Data System (MDS)</vt:lpstr>
      <vt:lpstr>State Effects Diagram</vt:lpstr>
      <vt:lpstr>Demo Application</vt:lpstr>
      <vt:lpstr>幻灯片 38</vt:lpstr>
      <vt:lpstr>Reflective System</vt:lpstr>
      <vt:lpstr>Defensive SW Framework</vt:lpstr>
      <vt:lpstr>Logging Infrastructure: Bracket Tables</vt:lpstr>
      <vt:lpstr>Error Detection</vt:lpstr>
      <vt:lpstr>Error Recovery</vt:lpstr>
      <vt:lpstr>Instrumentation</vt:lpstr>
      <vt:lpstr>Basic Services</vt:lpstr>
      <vt:lpstr>Control Flow Recovery Strategy</vt:lpstr>
      <vt:lpstr>幻灯片 47</vt:lpstr>
      <vt:lpstr>Data Flow Recovery Strategy</vt:lpstr>
      <vt:lpstr>Application Example</vt:lpstr>
      <vt:lpstr>Control and Data Flow Assertions</vt:lpstr>
      <vt:lpstr>幻灯片 51</vt:lpstr>
      <vt:lpstr>Comparisons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 Caches</dc:title>
  <dc:creator>sam</dc:creator>
  <cp:lastModifiedBy>sam</cp:lastModifiedBy>
  <cp:revision>81</cp:revision>
  <cp:lastPrinted>2011-02-23T00:18:43Z</cp:lastPrinted>
  <dcterms:created xsi:type="dcterms:W3CDTF">2012-02-29T02:28:56Z</dcterms:created>
  <dcterms:modified xsi:type="dcterms:W3CDTF">2012-02-29T12:20:49Z</dcterms:modified>
</cp:coreProperties>
</file>