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57" r:id="rId2"/>
    <p:sldId id="357" r:id="rId3"/>
    <p:sldId id="359" r:id="rId4"/>
    <p:sldId id="360" r:id="rId5"/>
    <p:sldId id="361" r:id="rId6"/>
    <p:sldId id="362" r:id="rId7"/>
    <p:sldId id="363" r:id="rId8"/>
    <p:sldId id="320" r:id="rId9"/>
    <p:sldId id="321" r:id="rId10"/>
    <p:sldId id="322" r:id="rId11"/>
    <p:sldId id="323" r:id="rId12"/>
    <p:sldId id="324" r:id="rId13"/>
    <p:sldId id="365" r:id="rId14"/>
    <p:sldId id="325" r:id="rId15"/>
    <p:sldId id="326" r:id="rId16"/>
    <p:sldId id="327" r:id="rId17"/>
    <p:sldId id="329" r:id="rId18"/>
    <p:sldId id="358" r:id="rId19"/>
    <p:sldId id="273" r:id="rId20"/>
    <p:sldId id="272" r:id="rId21"/>
    <p:sldId id="259" r:id="rId22"/>
    <p:sldId id="258" r:id="rId23"/>
    <p:sldId id="261" r:id="rId24"/>
    <p:sldId id="260" r:id="rId25"/>
    <p:sldId id="282" r:id="rId26"/>
    <p:sldId id="269" r:id="rId27"/>
    <p:sldId id="263" r:id="rId28"/>
    <p:sldId id="266" r:id="rId29"/>
    <p:sldId id="267" r:id="rId30"/>
    <p:sldId id="268" r:id="rId31"/>
    <p:sldId id="264" r:id="rId32"/>
    <p:sldId id="271" r:id="rId33"/>
    <p:sldId id="270" r:id="rId34"/>
    <p:sldId id="283" r:id="rId35"/>
    <p:sldId id="284" r:id="rId36"/>
    <p:sldId id="285" r:id="rId37"/>
    <p:sldId id="286" r:id="rId38"/>
    <p:sldId id="287" r:id="rId39"/>
    <p:sldId id="288" r:id="rId40"/>
    <p:sldId id="289" r:id="rId41"/>
    <p:sldId id="35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00" autoAdjust="0"/>
    <p:restoredTop sz="87662" autoAdjust="0"/>
  </p:normalViewPr>
  <p:slideViewPr>
    <p:cSldViewPr snapToGrid="0">
      <p:cViewPr varScale="1">
        <p:scale>
          <a:sx n="95" d="100"/>
          <a:sy n="95" d="100"/>
        </p:scale>
        <p:origin x="-201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618"/>
    </p:cViewPr>
  </p:sorterViewPr>
  <p:notesViewPr>
    <p:cSldViewPr snapToGrid="0" snapToObjects="1">
      <p:cViewPr varScale="1">
        <p:scale>
          <a:sx n="125" d="100"/>
          <a:sy n="125" d="100"/>
        </p:scale>
        <p:origin x="-23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3/7/2012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3/7/2012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en-US" altLang="zh-CN" dirty="0" smtClean="0"/>
              <a:t>., in current practice</a:t>
            </a:r>
          </a:p>
          <a:p>
            <a:r>
              <a:rPr lang="en-US" altLang="zh-CN" dirty="0" smtClean="0"/>
              <a:t>the response to an out-of-memory error may be a processor</a:t>
            </a:r>
          </a:p>
          <a:p>
            <a:r>
              <a:rPr lang="en-US" altLang="zh-CN" dirty="0" smtClean="0"/>
              <a:t>reboot. In F</a:t>
            </a:r>
            <a:r>
              <a:rPr lang="en-US" altLang="zh-CN" sz="800" dirty="0" smtClean="0"/>
              <a:t>AILSAFE </a:t>
            </a:r>
            <a:r>
              <a:rPr lang="en-US" altLang="zh-CN" dirty="0" smtClean="0"/>
              <a:t>the fault protection system will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 Puts some constraints on mapping of </a:t>
            </a:r>
            <a:r>
              <a:rPr lang="en-US" altLang="zh-CN" dirty="0" err="1" smtClean="0"/>
              <a:t>runnables</a:t>
            </a:r>
            <a:r>
              <a:rPr lang="en-US" altLang="zh-CN" dirty="0" smtClean="0"/>
              <a:t> to tasks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3 functions: detection of the aliveness error, the arrival rate error and the program flow error</a:t>
            </a:r>
          </a:p>
          <a:p>
            <a:endParaRPr lang="en-US" altLang="zh-CN" dirty="0" smtClean="0"/>
          </a:p>
          <a:p>
            <a:r>
              <a:rPr lang="en-US" altLang="zh-CN" dirty="0" smtClean="0"/>
              <a:t>Slider changes</a:t>
            </a:r>
          </a:p>
          <a:p>
            <a:endParaRPr lang="en-US" altLang="zh-CN" dirty="0" smtClean="0"/>
          </a:p>
          <a:p>
            <a:r>
              <a:rPr lang="en-US" altLang="zh-CN" dirty="0" smtClean="0"/>
              <a:t>Arrival Rate Counter (ARC).</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GN&amp;C reside in individual processes</a:t>
            </a:r>
          </a:p>
          <a:p>
            <a:r>
              <a:rPr lang="en-US" altLang="zh-CN" dirty="0" smtClean="0"/>
              <a:t>ISWHM executive is a separate process, which reads information about sensors, signals, OS information from shared resources</a:t>
            </a:r>
          </a:p>
          <a:p>
            <a:r>
              <a:rPr lang="en-US" altLang="zh-CN" dirty="0" smtClean="0"/>
              <a:t> </a:t>
            </a:r>
          </a:p>
          <a:p>
            <a:endParaRPr lang="en-US" altLang="zh-CN" dirty="0" smtClean="0"/>
          </a:p>
          <a:p>
            <a:r>
              <a:rPr lang="en-US" altLang="zh-CN" dirty="0" smtClean="0"/>
              <a:t>(available from </a:t>
            </a:r>
            <a:r>
              <a:rPr lang="en-US" altLang="zh-CN" dirty="0" err="1" smtClean="0"/>
              <a:t>Mathworks</a:t>
            </a:r>
            <a:endParaRPr lang="en-US" altLang="zh-CN" dirty="0" smtClean="0"/>
          </a:p>
          <a:p>
            <a:r>
              <a:rPr lang="en-US" altLang="zh-CN" dirty="0" smtClean="0"/>
              <a:t>website); C code for </a:t>
            </a:r>
            <a:r>
              <a:rPr lang="en-US" altLang="zh-CN" dirty="0" err="1" smtClean="0"/>
              <a:t>Simulink</a:t>
            </a:r>
            <a:r>
              <a:rPr lang="en-US" altLang="zh-CN" dirty="0" smtClean="0"/>
              <a:t> model + external</a:t>
            </a:r>
          </a:p>
          <a:p>
            <a:r>
              <a:rPr lang="en-US" altLang="zh-CN" dirty="0" smtClean="0"/>
              <a:t>functions have been generated using </a:t>
            </a:r>
            <a:r>
              <a:rPr lang="en-US" altLang="zh-CN" dirty="0" err="1" smtClean="0"/>
              <a:t>Mathwork’s</a:t>
            </a:r>
            <a:endParaRPr lang="en-US" altLang="zh-CN" dirty="0" smtClean="0"/>
          </a:p>
          <a:p>
            <a:r>
              <a:rPr lang="en-US" altLang="zh-CN" dirty="0" smtClean="0"/>
              <a:t>RTW</a:t>
            </a:r>
          </a:p>
          <a:p>
            <a:r>
              <a:rPr lang="en-US" altLang="zh-CN" dirty="0" smtClean="0"/>
              <a:t>which features multiple</a:t>
            </a:r>
          </a:p>
          <a:p>
            <a:r>
              <a:rPr lang="en-US" altLang="zh-CN" dirty="0" smtClean="0"/>
              <a:t>processes, shared resources, semaphores, etc. to</a:t>
            </a:r>
          </a:p>
          <a:p>
            <a:r>
              <a:rPr lang="en-US" altLang="zh-CN" dirty="0" smtClean="0"/>
              <a:t>Carry</a:t>
            </a:r>
          </a:p>
          <a:p>
            <a:endParaRPr lang="en-US" altLang="zh-CN" dirty="0" smtClean="0"/>
          </a:p>
          <a:p>
            <a:r>
              <a:rPr lang="en-US" altLang="zh-CN" dirty="0" smtClean="0"/>
              <a:t>No device drivers were emulated</a:t>
            </a:r>
            <a:r>
              <a:rPr lang="en-US" altLang="zh-CN" dirty="0" smtClean="0"/>
              <a:t>.</a:t>
            </a:r>
          </a:p>
          <a:p>
            <a:endParaRPr lang="en-US" altLang="zh-CN" dirty="0" smtClean="0"/>
          </a:p>
          <a:p>
            <a:r>
              <a:rPr lang="en-US" altLang="zh-CN" dirty="0" smtClean="0"/>
              <a:t>Shuttle Abort Control System (ACS) application running under the Wind River Systems </a:t>
            </a:r>
            <a:r>
              <a:rPr lang="en-US" altLang="zh-CN" dirty="0" err="1" smtClean="0"/>
              <a:t>VxWorks</a:t>
            </a:r>
            <a:r>
              <a:rPr lang="en-US" altLang="zh-CN" dirty="0" smtClean="0"/>
              <a:t>, or Vx653.  There are 3 partitions:</a:t>
            </a:r>
          </a:p>
          <a:p>
            <a:pPr lvl="1"/>
            <a:r>
              <a:rPr lang="en-US" altLang="zh-CN" dirty="0" smtClean="0"/>
              <a:t>Application itself runs in 2 partitions, one partition allocated to the sequencing behavior and one partition allocated to I/O.</a:t>
            </a:r>
          </a:p>
          <a:p>
            <a:pPr lvl="1"/>
            <a:r>
              <a:rPr lang="en-US" altLang="zh-CN" dirty="0" smtClean="0"/>
              <a:t>HM runs in its own partition.</a:t>
            </a:r>
          </a:p>
          <a:p>
            <a:pPr lvl="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ISWHM takes multiple information sources into account</a:t>
            </a:r>
          </a:p>
          <a:p>
            <a:pPr lvl="1"/>
            <a:r>
              <a:rPr lang="en-US" altLang="zh-CN" dirty="0" smtClean="0"/>
              <a:t>– radar altimeter</a:t>
            </a:r>
          </a:p>
          <a:p>
            <a:pPr lvl="1"/>
            <a:r>
              <a:rPr lang="en-US" altLang="zh-CN" dirty="0" smtClean="0"/>
              <a:t>– position of stick</a:t>
            </a:r>
          </a:p>
          <a:p>
            <a:pPr lvl="1"/>
            <a:r>
              <a:rPr lang="en-US" altLang="zh-CN" dirty="0" smtClean="0"/>
              <a:t>– pressure altimeter</a:t>
            </a:r>
          </a:p>
          <a:p>
            <a:pPr lvl="1"/>
            <a:r>
              <a:rPr lang="en-US" altLang="zh-CN" dirty="0" smtClean="0"/>
              <a:t>– length and severity of error signals</a:t>
            </a:r>
          </a:p>
          <a:p>
            <a:r>
              <a:rPr lang="en-US" altLang="zh-CN" dirty="0" smtClean="0"/>
              <a:t>Bayesian reasoning combines these sensor readings and produces most likely explanation</a:t>
            </a:r>
          </a:p>
          <a:p>
            <a:pPr lvl="1"/>
            <a:r>
              <a:rPr lang="en-US" altLang="zh-CN" dirty="0" smtClean="0"/>
              <a:t>(in this case: do not trust radar altimeter reading)</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solidFill>
                  <a:srgbClr val="FF0000"/>
                </a:solidFill>
              </a:rPr>
              <a:t>Antonio </a:t>
            </a:r>
            <a:r>
              <a:rPr lang="en-US" dirty="0" err="1" smtClean="0">
                <a:solidFill>
                  <a:srgbClr val="FF0000"/>
                </a:solidFill>
              </a:rPr>
              <a:t>Bovenzi</a:t>
            </a:r>
            <a:r>
              <a:rPr lang="en-US" dirty="0" smtClean="0">
                <a:solidFill>
                  <a:srgbClr val="FF0000"/>
                </a:solidFill>
              </a:rPr>
              <a:t>, Marcello Cinque, </a:t>
            </a:r>
            <a:r>
              <a:rPr lang="en-US" dirty="0" err="1" smtClean="0">
                <a:solidFill>
                  <a:srgbClr val="FF0000"/>
                </a:solidFill>
              </a:rPr>
              <a:t>Domenico</a:t>
            </a:r>
            <a:r>
              <a:rPr lang="en-US" dirty="0" smtClean="0">
                <a:solidFill>
                  <a:srgbClr val="FF0000"/>
                </a:solidFill>
              </a:rPr>
              <a:t> </a:t>
            </a:r>
            <a:r>
              <a:rPr lang="en-US" dirty="0" err="1" smtClean="0">
                <a:solidFill>
                  <a:srgbClr val="FF0000"/>
                </a:solidFill>
              </a:rPr>
              <a:t>Cotroneo</a:t>
            </a:r>
            <a:r>
              <a:rPr lang="en-US" dirty="0" smtClean="0">
                <a:solidFill>
                  <a:srgbClr val="FF0000"/>
                </a:solidFill>
              </a:rPr>
              <a:t>, Roberto </a:t>
            </a:r>
            <a:r>
              <a:rPr lang="en-US" dirty="0" err="1" smtClean="0">
                <a:solidFill>
                  <a:srgbClr val="FF0000"/>
                </a:solidFill>
              </a:rPr>
              <a:t>Natella</a:t>
            </a:r>
            <a:r>
              <a:rPr lang="en-US" dirty="0" smtClean="0">
                <a:solidFill>
                  <a:srgbClr val="FF0000"/>
                </a:solidFill>
              </a:rPr>
              <a:t>, Gabriella </a:t>
            </a:r>
            <a:r>
              <a:rPr lang="en-US" dirty="0" err="1" smtClean="0">
                <a:solidFill>
                  <a:srgbClr val="FF0000"/>
                </a:solidFill>
              </a:rPr>
              <a:t>Carrozza</a:t>
            </a:r>
            <a:r>
              <a:rPr lang="en-US" dirty="0" smtClean="0">
                <a:solidFill>
                  <a:srgbClr val="FF0000"/>
                </a:solidFill>
              </a:rPr>
              <a:t>: OS-level hang detection in complex software systems. IJCCBS 2(3/4): 352-377 (2011)</a:t>
            </a:r>
          </a:p>
        </p:txBody>
      </p:sp>
      <p:sp>
        <p:nvSpPr>
          <p:cNvPr id="4" name="灯片编号占位符 3"/>
          <p:cNvSpPr>
            <a:spLocks noGrp="1"/>
          </p:cNvSpPr>
          <p:nvPr>
            <p:ph type="sldNum" sz="quarter" idx="10"/>
          </p:nvPr>
        </p:nvSpPr>
        <p:spPr/>
        <p:txBody>
          <a:bodyPr/>
          <a:lstStyle/>
          <a:p>
            <a:fld id="{EF97FDFF-7B9F-7D4D-BFC0-AAD1F3D3D3CB}"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Passive Hang. It occurs when a process (or one of its threads) is </a:t>
            </a:r>
            <a:r>
              <a:rPr lang="en-US" altLang="zh-CN" sz="1200" kern="1200" baseline="0" dirty="0" err="1" smtClean="0">
                <a:solidFill>
                  <a:schemeClr val="tx1"/>
                </a:solidFill>
                <a:latin typeface="+mn-lt"/>
                <a:ea typeface="+mn-ea"/>
                <a:cs typeface="+mn-cs"/>
              </a:rPr>
              <a:t>indenitely</a:t>
            </a:r>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blocked, e.g., it waits for shared resources that will never be released (i.e., it</a:t>
            </a:r>
          </a:p>
          <a:p>
            <a:r>
              <a:rPr lang="en-US" altLang="zh-CN" sz="1200" kern="1200" baseline="0" dirty="0" smtClean="0">
                <a:solidFill>
                  <a:schemeClr val="tx1"/>
                </a:solidFill>
                <a:latin typeface="+mn-lt"/>
                <a:ea typeface="+mn-ea"/>
                <a:cs typeface="+mn-cs"/>
              </a:rPr>
              <a:t>encounters a deadlock).</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 Dependability and diagnosis services are part of a larger framework for on-board diagnosis</a:t>
            </a:r>
          </a:p>
          <a:p>
            <a:r>
              <a:rPr lang="en-US" altLang="zh-CN" dirty="0" smtClean="0"/>
              <a:t>.. Fault management framework</a:t>
            </a:r>
          </a:p>
        </p:txBody>
      </p:sp>
      <p:sp>
        <p:nvSpPr>
          <p:cNvPr id="4" name="灯片编号占位符 3"/>
          <p:cNvSpPr>
            <a:spLocks noGrp="1"/>
          </p:cNvSpPr>
          <p:nvPr>
            <p:ph type="sldNum" sz="quarter" idx="10"/>
          </p:nvPr>
        </p:nvSpPr>
        <p:spPr/>
        <p:txBody>
          <a:bodyPr/>
          <a:lstStyle/>
          <a:p>
            <a:fld id="{EF97FDFF-7B9F-7D4D-BFC0-AAD1F3D3D3CB}" type="slidenum">
              <a:rPr lang="en-US" smtClean="0"/>
              <a:pPr/>
              <a:t>42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 (atomic code sequence of</a:t>
            </a:r>
          </a:p>
          <a:p>
            <a:r>
              <a:rPr lang="en-US" altLang="zh-CN" dirty="0" smtClean="0"/>
              <a:t>applications)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other dependability software services in the EASIS software</a:t>
            </a:r>
          </a:p>
          <a:p>
            <a:r>
              <a:rPr lang="en-US" altLang="zh-CN" dirty="0" smtClean="0"/>
              <a:t>topology, such as the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a general fault handling service in the platform, to</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[10] </a:t>
            </a:r>
            <a:r>
              <a:rPr lang="en-US" altLang="zh-CN" sz="1200" kern="1200" baseline="0" dirty="0" err="1" smtClean="0">
                <a:solidFill>
                  <a:schemeClr val="tx1"/>
                </a:solidFill>
                <a:latin typeface="+mn-lt"/>
                <a:ea typeface="+mn-ea"/>
                <a:cs typeface="+mn-cs"/>
              </a:rPr>
              <a:t>Nahmsuk</a:t>
            </a:r>
            <a:r>
              <a:rPr lang="en-US" altLang="zh-CN" sz="1200" kern="1200" baseline="0" dirty="0" smtClean="0">
                <a:solidFill>
                  <a:schemeClr val="tx1"/>
                </a:solidFill>
                <a:latin typeface="+mn-lt"/>
                <a:ea typeface="+mn-ea"/>
                <a:cs typeface="+mn-cs"/>
              </a:rPr>
              <a:t> Oh, P. </a:t>
            </a:r>
            <a:r>
              <a:rPr lang="en-US" altLang="zh-CN" sz="1200" kern="1200" baseline="0" dirty="0" err="1" smtClean="0">
                <a:solidFill>
                  <a:schemeClr val="tx1"/>
                </a:solidFill>
                <a:latin typeface="+mn-lt"/>
                <a:ea typeface="+mn-ea"/>
                <a:cs typeface="+mn-cs"/>
              </a:rPr>
              <a:t>Shirvani</a:t>
            </a:r>
            <a:r>
              <a:rPr lang="en-US" altLang="zh-CN" sz="1200" kern="1200" baseline="0" dirty="0" smtClean="0">
                <a:solidFill>
                  <a:schemeClr val="tx1"/>
                </a:solidFill>
                <a:latin typeface="+mn-lt"/>
                <a:ea typeface="+mn-ea"/>
                <a:cs typeface="+mn-cs"/>
              </a:rPr>
              <a:t>, E. </a:t>
            </a:r>
            <a:r>
              <a:rPr lang="en-US" altLang="zh-CN" sz="1200" kern="1200" baseline="0" dirty="0" err="1" smtClean="0">
                <a:solidFill>
                  <a:schemeClr val="tx1"/>
                </a:solidFill>
                <a:latin typeface="+mn-lt"/>
                <a:ea typeface="+mn-ea"/>
                <a:cs typeface="+mn-cs"/>
              </a:rPr>
              <a:t>McCluskey</a:t>
            </a:r>
            <a:r>
              <a:rPr lang="en-US" altLang="zh-CN" sz="1200" kern="1200" baseline="0" dirty="0" smtClean="0">
                <a:solidFill>
                  <a:schemeClr val="tx1"/>
                </a:solidFill>
                <a:latin typeface="+mn-lt"/>
                <a:ea typeface="+mn-ea"/>
                <a:cs typeface="+mn-cs"/>
              </a:rPr>
              <a:t>, "Control-</a:t>
            </a:r>
          </a:p>
          <a:p>
            <a:r>
              <a:rPr lang="en-US" altLang="zh-CN" sz="1200" kern="1200" baseline="0" dirty="0" smtClean="0">
                <a:solidFill>
                  <a:schemeClr val="tx1"/>
                </a:solidFill>
                <a:latin typeface="+mn-lt"/>
                <a:ea typeface="+mn-ea"/>
                <a:cs typeface="+mn-cs"/>
              </a:rPr>
              <a:t>Flow Checking by Software Signatures," </a:t>
            </a:r>
            <a:r>
              <a:rPr lang="en-US" altLang="zh-CN" sz="1200" i="1" kern="1200" baseline="0" dirty="0" smtClean="0">
                <a:solidFill>
                  <a:schemeClr val="tx1"/>
                </a:solidFill>
                <a:latin typeface="+mn-lt"/>
                <a:ea typeface="+mn-ea"/>
                <a:cs typeface="+mn-cs"/>
              </a:rPr>
              <a:t>IEEE</a:t>
            </a:r>
          </a:p>
          <a:p>
            <a:r>
              <a:rPr lang="en-US" altLang="zh-CN" sz="1200" i="1" kern="1200" baseline="0" dirty="0" smtClean="0">
                <a:solidFill>
                  <a:schemeClr val="tx1"/>
                </a:solidFill>
                <a:latin typeface="+mn-lt"/>
                <a:ea typeface="+mn-ea"/>
                <a:cs typeface="+mn-cs"/>
              </a:rPr>
              <a:t>Transaction on Reliability, vol. 51, Mar-2002, pp. 111-</a:t>
            </a:r>
          </a:p>
          <a:p>
            <a:r>
              <a:rPr lang="en-US" altLang="zh-CN" sz="1200" kern="1200" baseline="0" dirty="0" smtClean="0">
                <a:solidFill>
                  <a:schemeClr val="tx1"/>
                </a:solidFill>
                <a:latin typeface="+mn-lt"/>
                <a:ea typeface="+mn-ea"/>
                <a:cs typeface="+mn-cs"/>
              </a:rPr>
              <a:t>121.</a:t>
            </a:r>
          </a:p>
          <a:p>
            <a:r>
              <a:rPr lang="en-US" altLang="zh-CN" sz="1200" kern="1200" baseline="0" dirty="0" smtClean="0">
                <a:solidFill>
                  <a:schemeClr val="tx1"/>
                </a:solidFill>
                <a:latin typeface="+mn-lt"/>
                <a:ea typeface="+mn-ea"/>
                <a:cs typeface="+mn-cs"/>
              </a:rPr>
              <a:t>[13] T. Michel, et al., "A New Approach to Program Flow</a:t>
            </a:r>
          </a:p>
          <a:p>
            <a:r>
              <a:rPr lang="en-US" altLang="zh-CN" sz="1200" kern="1200" baseline="0" dirty="0" smtClean="0">
                <a:solidFill>
                  <a:schemeClr val="tx1"/>
                </a:solidFill>
                <a:latin typeface="+mn-lt"/>
                <a:ea typeface="+mn-ea"/>
                <a:cs typeface="+mn-cs"/>
              </a:rPr>
              <a:t>Checking without Program Modification", </a:t>
            </a:r>
            <a:r>
              <a:rPr lang="en-US" altLang="zh-CN" sz="1200" i="1" kern="1200" baseline="0" dirty="0" smtClean="0">
                <a:solidFill>
                  <a:schemeClr val="tx1"/>
                </a:solidFill>
                <a:latin typeface="+mn-lt"/>
                <a:ea typeface="+mn-ea"/>
                <a:cs typeface="+mn-cs"/>
              </a:rPr>
              <a:t>Proc. 21st</a:t>
            </a:r>
          </a:p>
          <a:p>
            <a:r>
              <a:rPr lang="en-US" altLang="zh-CN" sz="1200" i="1" kern="1200" baseline="0" dirty="0" smtClean="0">
                <a:solidFill>
                  <a:schemeClr val="tx1"/>
                </a:solidFill>
                <a:latin typeface="+mn-lt"/>
                <a:ea typeface="+mn-ea"/>
                <a:cs typeface="+mn-cs"/>
              </a:rPr>
              <a:t>Symposium on Fault-Tolerant Computing, pp. 334-341,</a:t>
            </a:r>
          </a:p>
          <a:p>
            <a:r>
              <a:rPr lang="en-US" altLang="zh-CN" sz="1200" kern="1200" baseline="0" dirty="0" smtClean="0">
                <a:solidFill>
                  <a:schemeClr val="tx1"/>
                </a:solidFill>
                <a:latin typeface="+mn-lt"/>
                <a:ea typeface="+mn-ea"/>
                <a:cs typeface="+mn-cs"/>
              </a:rPr>
              <a:t>1991</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39282" y="103718"/>
            <a:ext cx="8648344" cy="1143000"/>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230736" y="1350236"/>
            <a:ext cx="8665436" cy="51531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3/7/2012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3/7/2012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3/7/2012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3/7/2012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3/7/2012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3/7/2012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3/7/2012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3/7/2012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371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307508"/>
            <a:ext cx="8673981" cy="49821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3/7/2012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SHM Cont’</a:t>
            </a:r>
            <a:endParaRPr lang="en-US" i="1" dirty="0"/>
          </a:p>
        </p:txBody>
      </p:sp>
      <p:sp>
        <p:nvSpPr>
          <p:cNvPr id="3" name="Subtitle 2"/>
          <p:cNvSpPr>
            <a:spLocks noGrp="1"/>
          </p:cNvSpPr>
          <p:nvPr>
            <p:ph type="subTitle" idx="1"/>
          </p:nvPr>
        </p:nvSpPr>
        <p:spPr/>
        <p:txBody>
          <a:bodyPr>
            <a:normAutofit/>
          </a:bodyPr>
          <a:lstStyle/>
          <a:p>
            <a:r>
              <a:rPr lang="en-US" dirty="0" smtClean="0"/>
              <a:t>Instructor:</a:t>
            </a:r>
            <a:br>
              <a:rPr lang="en-US" dirty="0" smtClean="0"/>
            </a:br>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3/7/2012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BN for ISWHM</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 Bayesian ISWHM model</a:t>
            </a:r>
          </a:p>
          <a:p>
            <a:pPr lvl="1"/>
            <a:r>
              <a:rPr lang="en-US" altLang="zh-CN" dirty="0" smtClean="0"/>
              <a:t>is a static BN (i.e., no temporal/dynamic BN)</a:t>
            </a:r>
          </a:p>
          <a:p>
            <a:pPr lvl="1"/>
            <a:r>
              <a:rPr lang="en-US" altLang="zh-CN" dirty="0" smtClean="0"/>
              <a:t>uses a </a:t>
            </a:r>
            <a:r>
              <a:rPr lang="en-US" altLang="zh-CN" dirty="0" err="1" smtClean="0"/>
              <a:t>discretized</a:t>
            </a:r>
            <a:r>
              <a:rPr lang="en-US" altLang="zh-CN" dirty="0" smtClean="0"/>
              <a:t> BN</a:t>
            </a:r>
          </a:p>
          <a:p>
            <a:pPr lvl="1"/>
            <a:r>
              <a:rPr lang="en-US" altLang="zh-CN" dirty="0" smtClean="0"/>
              <a:t>processes data from</a:t>
            </a:r>
          </a:p>
          <a:p>
            <a:pPr lvl="2"/>
            <a:r>
              <a:rPr lang="en-US" altLang="zh-CN" dirty="0" smtClean="0"/>
              <a:t>• software sensors</a:t>
            </a:r>
          </a:p>
          <a:p>
            <a:pPr lvl="2"/>
            <a:r>
              <a:rPr lang="en-US" altLang="zh-CN" dirty="0" smtClean="0"/>
              <a:t>• operating system/middleware</a:t>
            </a:r>
          </a:p>
          <a:p>
            <a:pPr lvl="2"/>
            <a:r>
              <a:rPr lang="en-US" altLang="zh-CN" dirty="0" smtClean="0"/>
              <a:t>• hardware sensors</a:t>
            </a:r>
          </a:p>
          <a:p>
            <a:r>
              <a:rPr lang="en-US" altLang="zh-CN" dirty="0" smtClean="0"/>
              <a:t>posterior distributions on health nodes provide information about their status</a:t>
            </a:r>
          </a:p>
          <a:p>
            <a:r>
              <a:rPr lang="en-US" altLang="zh-CN" dirty="0" smtClean="0"/>
              <a:t>additional reasoning method for: sensitivity analysis and affected components</a:t>
            </a:r>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Network Nodes</a:t>
            </a:r>
            <a:endParaRPr lang="zh-CN" altLang="en-US" dirty="0"/>
          </a:p>
        </p:txBody>
      </p:sp>
      <p:sp>
        <p:nvSpPr>
          <p:cNvPr id="3" name="内容占位符 2"/>
          <p:cNvSpPr>
            <a:spLocks noGrp="1"/>
          </p:cNvSpPr>
          <p:nvPr>
            <p:ph idx="1"/>
          </p:nvPr>
        </p:nvSpPr>
        <p:spPr>
          <a:xfrm>
            <a:off x="230736" y="1350236"/>
            <a:ext cx="6401418" cy="5153114"/>
          </a:xfrm>
        </p:spPr>
        <p:txBody>
          <a:bodyPr>
            <a:normAutofit fontScale="92500"/>
          </a:bodyPr>
          <a:lstStyle/>
          <a:p>
            <a:r>
              <a:rPr lang="en-US" altLang="zh-CN" dirty="0" smtClean="0"/>
              <a:t>command node </a:t>
            </a:r>
            <a:r>
              <a:rPr lang="en-US" altLang="zh-CN" i="1" dirty="0" smtClean="0"/>
              <a:t>C: external inputs (ground truth)</a:t>
            </a:r>
          </a:p>
          <a:p>
            <a:r>
              <a:rPr lang="en-US" altLang="zh-CN" dirty="0" smtClean="0"/>
              <a:t>sensor node </a:t>
            </a:r>
            <a:r>
              <a:rPr lang="en-US" altLang="zh-CN" i="1" dirty="0" smtClean="0"/>
              <a:t>S: process measurements that can </a:t>
            </a:r>
            <a:r>
              <a:rPr lang="en-US" altLang="zh-CN" dirty="0" smtClean="0"/>
              <a:t>be noisy, bad or unreliable</a:t>
            </a:r>
          </a:p>
          <a:p>
            <a:r>
              <a:rPr lang="en-US" altLang="zh-CN" dirty="0" smtClean="0"/>
              <a:t>health node </a:t>
            </a:r>
            <a:r>
              <a:rPr lang="en-US" altLang="zh-CN" i="1" dirty="0" smtClean="0"/>
              <a:t>H: reflects health of sensor or </a:t>
            </a:r>
            <a:r>
              <a:rPr lang="en-US" altLang="zh-CN" dirty="0" smtClean="0"/>
              <a:t>(software) component</a:t>
            </a:r>
          </a:p>
          <a:p>
            <a:r>
              <a:rPr lang="en-US" altLang="zh-CN" dirty="0" smtClean="0"/>
              <a:t>status node </a:t>
            </a:r>
            <a:r>
              <a:rPr lang="en-US" altLang="zh-CN" i="1" dirty="0" smtClean="0"/>
              <a:t>U: unobservable status</a:t>
            </a:r>
          </a:p>
          <a:p>
            <a:r>
              <a:rPr lang="en-US" altLang="zh-CN" dirty="0" smtClean="0"/>
              <a:t>behavioral node </a:t>
            </a:r>
            <a:r>
              <a:rPr lang="en-US" altLang="zh-CN" i="1" dirty="0" smtClean="0"/>
              <a:t>B: used to detect behavioral </a:t>
            </a:r>
            <a:r>
              <a:rPr lang="en-US" altLang="zh-CN" dirty="0" smtClean="0"/>
              <a:t>patterns (e.g., oscillation)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11</a:t>
            </a:fld>
            <a:endParaRPr lang="en-US"/>
          </a:p>
        </p:txBody>
      </p:sp>
      <p:pic>
        <p:nvPicPr>
          <p:cNvPr id="8194" name="Picture 2"/>
          <p:cNvPicPr>
            <a:picLocks noChangeAspect="1" noChangeArrowheads="1"/>
          </p:cNvPicPr>
          <p:nvPr/>
        </p:nvPicPr>
        <p:blipFill>
          <a:blip r:embed="rId2"/>
          <a:srcRect/>
          <a:stretch>
            <a:fillRect/>
          </a:stretch>
        </p:blipFill>
        <p:spPr bwMode="auto">
          <a:xfrm>
            <a:off x="6419850" y="2925725"/>
            <a:ext cx="2724150" cy="32099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ISWHM Bayesian Health Model</a:t>
            </a:r>
            <a:endParaRPr lang="zh-CN" altLang="en-US" dirty="0"/>
          </a:p>
        </p:txBody>
      </p:sp>
      <p:sp>
        <p:nvSpPr>
          <p:cNvPr id="3" name="内容占位符 2"/>
          <p:cNvSpPr>
            <a:spLocks noGrp="1"/>
          </p:cNvSpPr>
          <p:nvPr>
            <p:ph idx="1"/>
          </p:nvPr>
        </p:nvSpPr>
        <p:spPr>
          <a:xfrm>
            <a:off x="230736" y="3922004"/>
            <a:ext cx="8665436" cy="2581345"/>
          </a:xfrm>
        </p:spPr>
        <p:txBody>
          <a:bodyPr>
            <a:normAutofit fontScale="92500" lnSpcReduction="20000"/>
          </a:bodyPr>
          <a:lstStyle/>
          <a:p>
            <a:r>
              <a:rPr lang="en-US" altLang="zh-CN" dirty="0" smtClean="0"/>
              <a:t>BN edges reflect the structure of the system/software and capture substantial design knowledge.</a:t>
            </a:r>
          </a:p>
          <a:p>
            <a:r>
              <a:rPr lang="en-US" altLang="zh-CN" dirty="0" smtClean="0"/>
              <a:t>Fault analysis reveals a number of network patterns</a:t>
            </a:r>
          </a:p>
          <a:p>
            <a:r>
              <a:rPr lang="en-US" altLang="zh-CN" dirty="0" smtClean="0"/>
              <a:t>Bayesian health models can be constructed in a modularized manner</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12</a:t>
            </a:fld>
            <a:endParaRPr lang="en-US"/>
          </a:p>
        </p:txBody>
      </p:sp>
      <p:pic>
        <p:nvPicPr>
          <p:cNvPr id="7170" name="Picture 2"/>
          <p:cNvPicPr>
            <a:picLocks noChangeAspect="1" noChangeArrowheads="1"/>
          </p:cNvPicPr>
          <p:nvPr/>
        </p:nvPicPr>
        <p:blipFill>
          <a:blip r:embed="rId2"/>
          <a:srcRect/>
          <a:stretch>
            <a:fillRect/>
          </a:stretch>
        </p:blipFill>
        <p:spPr bwMode="auto">
          <a:xfrm>
            <a:off x="0" y="1478728"/>
            <a:ext cx="5123244" cy="241022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Application</a:t>
            </a:r>
            <a:endParaRPr lang="zh-CN" altLang="en-US" dirty="0"/>
          </a:p>
        </p:txBody>
      </p:sp>
      <p:sp>
        <p:nvSpPr>
          <p:cNvPr id="3" name="内容占位符 2"/>
          <p:cNvSpPr>
            <a:spLocks noGrp="1"/>
          </p:cNvSpPr>
          <p:nvPr>
            <p:ph idx="1"/>
          </p:nvPr>
        </p:nvSpPr>
        <p:spPr>
          <a:xfrm>
            <a:off x="230736" y="1350236"/>
            <a:ext cx="3396719" cy="5153114"/>
          </a:xfrm>
        </p:spPr>
        <p:txBody>
          <a:bodyPr>
            <a:normAutofit fontScale="62500" lnSpcReduction="20000"/>
          </a:bodyPr>
          <a:lstStyle/>
          <a:p>
            <a:r>
              <a:rPr lang="en-US" altLang="zh-CN" dirty="0" smtClean="0"/>
              <a:t>The GN&amp;C software of an aircraft </a:t>
            </a:r>
            <a:r>
              <a:rPr lang="en-US" altLang="zh-CN" dirty="0" smtClean="0"/>
              <a:t>communicates with </a:t>
            </a:r>
            <a:r>
              <a:rPr lang="en-US" altLang="zh-CN" dirty="0" smtClean="0"/>
              <a:t>the aircraft’s sensors and actuators using a global </a:t>
            </a:r>
            <a:r>
              <a:rPr lang="en-US" altLang="zh-CN" dirty="0" smtClean="0"/>
              <a:t>message queue. </a:t>
            </a:r>
            <a:r>
              <a:rPr lang="en-US" altLang="zh-CN" dirty="0" smtClean="0"/>
              <a:t>This queue is also used to </a:t>
            </a:r>
            <a:r>
              <a:rPr lang="en-US" altLang="zh-CN" dirty="0" smtClean="0"/>
              <a:t>route data </a:t>
            </a:r>
            <a:r>
              <a:rPr lang="en-US" altLang="zh-CN" dirty="0" smtClean="0"/>
              <a:t>from a science camera to a transmitter, which </a:t>
            </a:r>
            <a:r>
              <a:rPr lang="en-US" altLang="zh-CN" dirty="0" smtClean="0"/>
              <a:t>downlinks the </a:t>
            </a:r>
            <a:r>
              <a:rPr lang="en-US" altLang="zh-CN" dirty="0" smtClean="0"/>
              <a:t>images. Furthermore, all messages going through </a:t>
            </a:r>
            <a:r>
              <a:rPr lang="en-US" altLang="zh-CN" dirty="0" smtClean="0"/>
              <a:t>the message </a:t>
            </a:r>
            <a:r>
              <a:rPr lang="en-US" altLang="zh-CN" dirty="0" smtClean="0"/>
              <a:t>queue are being logged to an on-board file </a:t>
            </a:r>
            <a:r>
              <a:rPr lang="en-US" altLang="zh-CN" dirty="0" smtClean="0"/>
              <a:t>system using </a:t>
            </a:r>
            <a:r>
              <a:rPr lang="en-US" altLang="zh-CN" dirty="0" smtClean="0"/>
              <a:t>blocking writes</a:t>
            </a:r>
            <a:r>
              <a:rPr lang="en-US" altLang="zh-CN" dirty="0" smtClean="0"/>
              <a:t>.</a:t>
            </a:r>
          </a:p>
          <a:p>
            <a:r>
              <a:rPr lang="en-US" altLang="zh-CN" dirty="0" smtClean="0"/>
              <a:t>Problems can be caused by:</a:t>
            </a:r>
          </a:p>
          <a:p>
            <a:pPr lvl="1"/>
            <a:r>
              <a:rPr lang="en-US" altLang="zh-CN" dirty="0" smtClean="0"/>
              <a:t>Overfull data storage (file system)</a:t>
            </a:r>
          </a:p>
          <a:p>
            <a:pPr lvl="1"/>
            <a:r>
              <a:rPr lang="en-US" altLang="zh-CN" dirty="0" smtClean="0"/>
              <a:t>Logging of messages into an almost full storage or slow (blocking) telemetry</a:t>
            </a:r>
            <a:r>
              <a:rPr lang="en-US" altLang="zh-CN" dirty="0" smtClean="0"/>
              <a:t>)</a:t>
            </a:r>
            <a:endParaRPr lang="zh-CN" altLang="en-US" dirty="0" smtClean="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13</a:t>
            </a:fld>
            <a:endParaRPr lang="en-US"/>
          </a:p>
        </p:txBody>
      </p:sp>
      <p:pic>
        <p:nvPicPr>
          <p:cNvPr id="7" name="Picture 2"/>
          <p:cNvPicPr>
            <a:picLocks noChangeAspect="1" noChangeArrowheads="1"/>
          </p:cNvPicPr>
          <p:nvPr/>
        </p:nvPicPr>
        <p:blipFill>
          <a:blip r:embed="rId2"/>
          <a:srcRect/>
          <a:stretch>
            <a:fillRect/>
          </a:stretch>
        </p:blipFill>
        <p:spPr bwMode="auto">
          <a:xfrm>
            <a:off x="3592168" y="1456489"/>
            <a:ext cx="5551831" cy="461271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Architecture</a:t>
            </a:r>
            <a:endParaRPr lang="zh-CN" altLang="en-US" dirty="0"/>
          </a:p>
        </p:txBody>
      </p:sp>
      <p:sp>
        <p:nvSpPr>
          <p:cNvPr id="3" name="内容占位符 2"/>
          <p:cNvSpPr>
            <a:spLocks noGrp="1"/>
          </p:cNvSpPr>
          <p:nvPr>
            <p:ph idx="1"/>
          </p:nvPr>
        </p:nvSpPr>
        <p:spPr>
          <a:xfrm>
            <a:off x="230736" y="1350236"/>
            <a:ext cx="8665436" cy="2461600"/>
          </a:xfrm>
        </p:spPr>
        <p:txBody>
          <a:bodyPr>
            <a:normAutofit fontScale="77500" lnSpcReduction="20000"/>
          </a:bodyPr>
          <a:lstStyle/>
          <a:p>
            <a:r>
              <a:rPr lang="en-US" altLang="zh-CN" dirty="0" smtClean="0"/>
              <a:t>A small workstation-based aircraft GN&amp;C model</a:t>
            </a:r>
          </a:p>
          <a:p>
            <a:pPr lvl="1"/>
            <a:r>
              <a:rPr lang="en-US" altLang="zh-CN" dirty="0" smtClean="0"/>
              <a:t>F16 </a:t>
            </a:r>
            <a:r>
              <a:rPr lang="en-US" altLang="zh-CN" dirty="0" err="1" smtClean="0"/>
              <a:t>Simulink</a:t>
            </a:r>
            <a:r>
              <a:rPr lang="en-US" altLang="zh-CN" dirty="0" smtClean="0"/>
              <a:t> plant model</a:t>
            </a:r>
          </a:p>
          <a:p>
            <a:pPr lvl="1"/>
            <a:r>
              <a:rPr lang="en-US" altLang="zh-CN" dirty="0" smtClean="0"/>
              <a:t>An emulated OSEK RTOS kernel, </a:t>
            </a:r>
          </a:p>
          <a:p>
            <a:pPr lvl="1"/>
            <a:r>
              <a:rPr lang="en-US" altLang="zh-CN" dirty="0" smtClean="0"/>
              <a:t>Application processes: GN&amp;C software, ISWHM executive, and the plant. </a:t>
            </a:r>
          </a:p>
          <a:p>
            <a:pPr lvl="1"/>
            <a:r>
              <a:rPr lang="en-US" altLang="zh-CN" dirty="0" smtClean="0"/>
              <a:t>External logging and data analysis</a:t>
            </a:r>
          </a:p>
          <a:p>
            <a:pPr lvl="1"/>
            <a:r>
              <a:rPr lang="en-US" altLang="zh-CN" dirty="0" smtClean="0"/>
              <a:t>Fault injection capability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14</a:t>
            </a:fld>
            <a:endParaRPr lang="en-US"/>
          </a:p>
        </p:txBody>
      </p:sp>
      <p:pic>
        <p:nvPicPr>
          <p:cNvPr id="7" name="Picture 2"/>
          <p:cNvPicPr>
            <a:picLocks noChangeAspect="1" noChangeArrowheads="1"/>
          </p:cNvPicPr>
          <p:nvPr/>
        </p:nvPicPr>
        <p:blipFill>
          <a:blip r:embed="rId3"/>
          <a:srcRect/>
          <a:stretch>
            <a:fillRect/>
          </a:stretch>
        </p:blipFill>
        <p:spPr bwMode="auto">
          <a:xfrm>
            <a:off x="758786" y="3654846"/>
            <a:ext cx="8001000" cy="2971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Sensors</a:t>
            </a:r>
            <a:endParaRPr lang="zh-CN" altLang="en-US" dirty="0"/>
          </a:p>
        </p:txBody>
      </p:sp>
      <p:sp>
        <p:nvSpPr>
          <p:cNvPr id="3" name="内容占位符 2"/>
          <p:cNvSpPr>
            <a:spLocks noGrp="1"/>
          </p:cNvSpPr>
          <p:nvPr>
            <p:ph idx="1"/>
          </p:nvPr>
        </p:nvSpPr>
        <p:spPr>
          <a:xfrm>
            <a:off x="230736" y="1350236"/>
            <a:ext cx="4737871" cy="5153114"/>
          </a:xfrm>
        </p:spPr>
        <p:txBody>
          <a:bodyPr>
            <a:normAutofit/>
          </a:bodyPr>
          <a:lstStyle/>
          <a:p>
            <a:r>
              <a:rPr lang="en-US" altLang="zh-CN" dirty="0" smtClean="0"/>
              <a:t>Software and Sensor signals are time series</a:t>
            </a:r>
          </a:p>
          <a:p>
            <a:r>
              <a:rPr lang="en-US" altLang="zh-CN" dirty="0" smtClean="0"/>
              <a:t>Signals are obtained from many sources</a:t>
            </a:r>
          </a:p>
          <a:p>
            <a:r>
              <a:rPr lang="en-US" altLang="zh-CN" dirty="0" smtClean="0"/>
              <a:t>We perform feature extraction (e.g., min, moving average, FFT,...) to use discrete BN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pic>
        <p:nvPicPr>
          <p:cNvPr id="5122" name="Picture 2"/>
          <p:cNvPicPr>
            <a:picLocks noChangeAspect="1" noChangeArrowheads="1"/>
          </p:cNvPicPr>
          <p:nvPr/>
        </p:nvPicPr>
        <p:blipFill>
          <a:blip r:embed="rId3"/>
          <a:srcRect/>
          <a:stretch>
            <a:fillRect/>
          </a:stretch>
        </p:blipFill>
        <p:spPr bwMode="auto">
          <a:xfrm>
            <a:off x="5221996" y="991098"/>
            <a:ext cx="3657600" cy="567961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Analyzed Fault Scenarios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1. File system (data storage) based faults</a:t>
            </a:r>
          </a:p>
          <a:p>
            <a:r>
              <a:rPr lang="en-US" altLang="zh-CN" dirty="0" smtClean="0"/>
              <a:t>2. Inverted/crossed signals</a:t>
            </a:r>
          </a:p>
          <a:p>
            <a:r>
              <a:rPr lang="en-US" altLang="zh-CN" dirty="0" smtClean="0"/>
              <a:t>3. Bad signal ranges</a:t>
            </a:r>
          </a:p>
          <a:p>
            <a:r>
              <a:rPr lang="en-US" altLang="zh-CN" dirty="0" smtClean="0"/>
              <a:t>4. Inappropriate Signal Handling</a:t>
            </a:r>
          </a:p>
          <a:p>
            <a:r>
              <a:rPr lang="en-US" altLang="zh-CN" dirty="0" smtClean="0"/>
              <a:t>5. Resource Allocation/Blocking</a:t>
            </a:r>
          </a:p>
          <a:p>
            <a:r>
              <a:rPr lang="en-US" altLang="zh-CN" dirty="0" smtClean="0"/>
              <a:t>6. Priority Inversion</a:t>
            </a:r>
          </a:p>
          <a:p>
            <a:r>
              <a:rPr lang="en-US" altLang="zh-CN" dirty="0" smtClean="0"/>
              <a:t>7. Transient signals</a:t>
            </a:r>
          </a:p>
          <a:p>
            <a:r>
              <a:rPr lang="en-US" altLang="zh-CN" dirty="0" smtClean="0"/>
              <a:t>8. Bad/overlapping </a:t>
            </a:r>
            <a:r>
              <a:rPr lang="en-US" altLang="zh-CN" dirty="0" err="1" smtClean="0"/>
              <a:t>deadbands</a:t>
            </a:r>
            <a:endParaRPr lang="en-US" altLang="zh-CN" dirty="0" smtClean="0"/>
          </a:p>
          <a:p>
            <a:r>
              <a:rPr lang="en-US" altLang="zh-CN" dirty="0" smtClean="0"/>
              <a:t>9. Component-based diagnosis</a:t>
            </a:r>
          </a:p>
          <a:p>
            <a:r>
              <a:rPr lang="en-US" altLang="zh-CN" dirty="0" smtClean="0"/>
              <a:t>10. Navigation: geometry-based fault detection</a:t>
            </a:r>
          </a:p>
          <a:p>
            <a:r>
              <a:rPr lang="en-US" altLang="zh-CN" dirty="0" smtClean="0"/>
              <a:t>11. date line crossing</a:t>
            </a:r>
          </a:p>
          <a:p>
            <a:r>
              <a:rPr lang="en-US" altLang="zh-CN" dirty="0" smtClean="0"/>
              <a:t>12. Euler angles</a:t>
            </a:r>
          </a:p>
          <a:p>
            <a:r>
              <a:rPr lang="en-US" altLang="zh-CN" dirty="0" smtClean="0"/>
              <a:t>13. Signal quality and bias</a:t>
            </a:r>
          </a:p>
          <a:p>
            <a:r>
              <a:rPr lang="en-US" altLang="zh-CN" dirty="0" smtClean="0"/>
              <a:t>14. Byzantine logic for redundant components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ISWHM Model</a:t>
            </a:r>
            <a:endParaRPr lang="zh-CN" altLang="en-US" dirty="0"/>
          </a:p>
        </p:txBody>
      </p:sp>
      <p:sp>
        <p:nvSpPr>
          <p:cNvPr id="3" name="内容占位符 2"/>
          <p:cNvSpPr>
            <a:spLocks noGrp="1"/>
          </p:cNvSpPr>
          <p:nvPr>
            <p:ph idx="1"/>
          </p:nvPr>
        </p:nvSpPr>
        <p:spPr>
          <a:xfrm>
            <a:off x="5221994" y="1350236"/>
            <a:ext cx="3674177" cy="5153114"/>
          </a:xfrm>
        </p:spPr>
        <p:txBody>
          <a:bodyPr>
            <a:normAutofit/>
          </a:bodyPr>
          <a:lstStyle/>
          <a:p>
            <a:r>
              <a:rPr lang="en-US" altLang="zh-CN" dirty="0" smtClean="0"/>
              <a:t>Shown: modular extension of BN</a:t>
            </a:r>
          </a:p>
          <a:p>
            <a:r>
              <a:rPr lang="en-US" altLang="zh-CN" dirty="0" smtClean="0"/>
              <a:t>a </a:t>
            </a:r>
            <a:r>
              <a:rPr lang="en-US" altLang="zh-CN" dirty="0" err="1" smtClean="0"/>
              <a:t>systemwide</a:t>
            </a:r>
            <a:r>
              <a:rPr lang="en-US" altLang="zh-CN" dirty="0" smtClean="0"/>
              <a:t> “vibration / oscillation” sensor uses Fast Fourier transform (FFT) to detect vibration and or oscillation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17</a:t>
            </a:fld>
            <a:endParaRPr lang="en-US"/>
          </a:p>
        </p:txBody>
      </p:sp>
      <p:pic>
        <p:nvPicPr>
          <p:cNvPr id="3074" name="Picture 2"/>
          <p:cNvPicPr>
            <a:picLocks noChangeAspect="1" noChangeArrowheads="1"/>
          </p:cNvPicPr>
          <p:nvPr/>
        </p:nvPicPr>
        <p:blipFill>
          <a:blip r:embed="rId2"/>
          <a:srcRect/>
          <a:stretch>
            <a:fillRect/>
          </a:stretch>
        </p:blipFill>
        <p:spPr bwMode="auto">
          <a:xfrm>
            <a:off x="198305" y="1286617"/>
            <a:ext cx="5023690" cy="503657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18</a:t>
            </a:fld>
            <a:endParaRPr lang="en-US"/>
          </a:p>
        </p:txBody>
      </p:sp>
      <p:pic>
        <p:nvPicPr>
          <p:cNvPr id="1026" name="Picture 2"/>
          <p:cNvPicPr>
            <a:picLocks noChangeAspect="1" noChangeArrowheads="1"/>
          </p:cNvPicPr>
          <p:nvPr/>
        </p:nvPicPr>
        <p:blipFill>
          <a:blip r:embed="rId2"/>
          <a:srcRect/>
          <a:stretch>
            <a:fillRect/>
          </a:stretch>
        </p:blipFill>
        <p:spPr bwMode="auto">
          <a:xfrm>
            <a:off x="1295957" y="320813"/>
            <a:ext cx="6772872" cy="604984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smtClean="0">
                <a:solidFill>
                  <a:srgbClr val="FF0000"/>
                </a:solidFill>
              </a:rPr>
              <a:t>Antonio </a:t>
            </a:r>
            <a:r>
              <a:rPr lang="en-US" altLang="zh-CN" dirty="0" err="1" smtClean="0">
                <a:solidFill>
                  <a:srgbClr val="FF0000"/>
                </a:solidFill>
              </a:rPr>
              <a:t>Bovenzi</a:t>
            </a:r>
            <a:r>
              <a:rPr lang="en-US" altLang="zh-CN" dirty="0" smtClean="0">
                <a:solidFill>
                  <a:srgbClr val="FF0000"/>
                </a:solidFill>
              </a:rPr>
              <a:t>, Marcello Cinque, </a:t>
            </a:r>
            <a:r>
              <a:rPr lang="en-US" altLang="zh-CN" dirty="0" err="1" smtClean="0">
                <a:solidFill>
                  <a:srgbClr val="FF0000"/>
                </a:solidFill>
              </a:rPr>
              <a:t>Domenico</a:t>
            </a:r>
            <a:r>
              <a:rPr lang="en-US" altLang="zh-CN" dirty="0" smtClean="0">
                <a:solidFill>
                  <a:srgbClr val="FF0000"/>
                </a:solidFill>
              </a:rPr>
              <a:t> </a:t>
            </a:r>
            <a:r>
              <a:rPr lang="en-US" altLang="zh-CN" dirty="0" err="1" smtClean="0">
                <a:solidFill>
                  <a:srgbClr val="FF0000"/>
                </a:solidFill>
              </a:rPr>
              <a:t>Cotroneo</a:t>
            </a:r>
            <a:r>
              <a:rPr lang="en-US" altLang="zh-CN" dirty="0" smtClean="0">
                <a:solidFill>
                  <a:srgbClr val="FF0000"/>
                </a:solidFill>
              </a:rPr>
              <a:t>, Roberto </a:t>
            </a:r>
            <a:r>
              <a:rPr lang="en-US" altLang="zh-CN" dirty="0" err="1" smtClean="0">
                <a:solidFill>
                  <a:srgbClr val="FF0000"/>
                </a:solidFill>
              </a:rPr>
              <a:t>Natella</a:t>
            </a:r>
            <a:r>
              <a:rPr lang="en-US" altLang="zh-CN" dirty="0" smtClean="0">
                <a:solidFill>
                  <a:srgbClr val="FF0000"/>
                </a:solidFill>
              </a:rPr>
              <a:t>, Gabriella </a:t>
            </a:r>
            <a:r>
              <a:rPr lang="en-US" altLang="zh-CN" dirty="0" err="1" smtClean="0">
                <a:solidFill>
                  <a:srgbClr val="FF0000"/>
                </a:solidFill>
              </a:rPr>
              <a:t>Carrozza</a:t>
            </a:r>
            <a:r>
              <a:rPr lang="en-US" altLang="zh-CN" dirty="0" smtClean="0">
                <a:solidFill>
                  <a:srgbClr val="FF0000"/>
                </a:solidFill>
              </a:rPr>
              <a:t>: OS-level hang detection in complex software systems. IJCCBS 2(3/4): 352-377 (2011)</a:t>
            </a:r>
          </a:p>
          <a:p>
            <a:r>
              <a:rPr lang="en-US" altLang="zh-CN" dirty="0" smtClean="0"/>
              <a:t>Many </a:t>
            </a:r>
            <a:r>
              <a:rPr lang="en-US" altLang="zh-CN" dirty="0" smtClean="0"/>
              <a:t>critical services are nowadays provided by large and complex software systems. However the increasing complexity introduces several sources of non-determinism, which may lead to hang failures: the system appears to be running, but part of its services are perceived as unresponsive. On-line monitoring is the only way to detect and to promptly react to such failures. However, when dealing with Over-The-Shelf based systems, on-line detection can be tricky since instrumentation and log data collection may not be feasible in practice. </a:t>
            </a:r>
          </a:p>
          <a:p>
            <a:r>
              <a:rPr lang="en-US" altLang="zh-CN" dirty="0" smtClean="0"/>
              <a:t>In this paper, a detection framework to cope with software hangs is proposed. The framework enables the non-intrusive monitoring of complex systems, based on multiple sources of data gathered at the Operating System (OS) level. Collected data are then combined to reveal hang failures. The framework is evaluated through a fault injection campaign on two complex systems from the Air Traffic Management (ATM) domain. Results show that the combination of several monitors at the OS level is effective to detect hang failures in terms of coverage and false positives and with a negligible impact on performance.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smtClean="0">
                <a:solidFill>
                  <a:srgbClr val="FF0000"/>
                </a:solidFill>
              </a:rPr>
              <a:t>Matthew </a:t>
            </a:r>
            <a:r>
              <a:rPr lang="en-US" altLang="zh-CN" dirty="0" smtClean="0">
                <a:solidFill>
                  <a:srgbClr val="FF0000"/>
                </a:solidFill>
              </a:rPr>
              <a:t>Barry, </a:t>
            </a:r>
            <a:r>
              <a:rPr lang="en-US" altLang="zh-CN" dirty="0" smtClean="0">
                <a:solidFill>
                  <a:srgbClr val="FF0000"/>
                </a:solidFill>
              </a:rPr>
              <a:t>Gregory Horvath, Prototype Implementation of a </a:t>
            </a:r>
            <a:r>
              <a:rPr lang="en-US" altLang="zh-CN" dirty="0" smtClean="0">
                <a:solidFill>
                  <a:srgbClr val="FF0000"/>
                </a:solidFill>
              </a:rPr>
              <a:t>Goal-Based Software </a:t>
            </a:r>
            <a:r>
              <a:rPr lang="en-US" altLang="zh-CN" dirty="0" smtClean="0">
                <a:solidFill>
                  <a:srgbClr val="FF0000"/>
                </a:solidFill>
              </a:rPr>
              <a:t>Health Management </a:t>
            </a:r>
            <a:r>
              <a:rPr lang="en-US" altLang="zh-CN" dirty="0" smtClean="0">
                <a:solidFill>
                  <a:srgbClr val="FF0000"/>
                </a:solidFill>
              </a:rPr>
              <a:t>Service, SMC-IT 2009</a:t>
            </a:r>
          </a:p>
          <a:p>
            <a:r>
              <a:rPr lang="en-US" altLang="zh-CN" dirty="0" smtClean="0"/>
              <a:t>The FAILSAFE project is developing concepts </a:t>
            </a:r>
            <a:r>
              <a:rPr lang="en-US" altLang="zh-CN" dirty="0" smtClean="0"/>
              <a:t>and prototype </a:t>
            </a:r>
            <a:r>
              <a:rPr lang="en-US" altLang="zh-CN" dirty="0" smtClean="0"/>
              <a:t>implementations for software health management </a:t>
            </a:r>
            <a:r>
              <a:rPr lang="en-US" altLang="zh-CN" dirty="0" smtClean="0"/>
              <a:t>in mission-critical </a:t>
            </a:r>
            <a:r>
              <a:rPr lang="en-US" altLang="zh-CN" dirty="0" smtClean="0"/>
              <a:t>real-time embedded systems. The project </a:t>
            </a:r>
            <a:r>
              <a:rPr lang="en-US" altLang="zh-CN" dirty="0" smtClean="0"/>
              <a:t>unites features </a:t>
            </a:r>
            <a:r>
              <a:rPr lang="en-US" altLang="zh-CN" dirty="0" smtClean="0"/>
              <a:t>of the industry standard ARINC 653 Avionics </a:t>
            </a:r>
            <a:r>
              <a:rPr lang="en-US" altLang="zh-CN" dirty="0" smtClean="0"/>
              <a:t>Application Software </a:t>
            </a:r>
            <a:r>
              <a:rPr lang="en-US" altLang="zh-CN" dirty="0" smtClean="0"/>
              <a:t>Standard Interface and JPL’s Mission </a:t>
            </a:r>
            <a:r>
              <a:rPr lang="en-US" altLang="zh-CN" dirty="0" smtClean="0"/>
              <a:t>Data System </a:t>
            </a:r>
            <a:r>
              <a:rPr lang="en-US" altLang="zh-CN" dirty="0" smtClean="0"/>
              <a:t>(MDS) technology. The ARINC 653 standard </a:t>
            </a:r>
            <a:r>
              <a:rPr lang="en-US" altLang="zh-CN" dirty="0" smtClean="0"/>
              <a:t>establishes requirements </a:t>
            </a:r>
            <a:r>
              <a:rPr lang="en-US" altLang="zh-CN" dirty="0" smtClean="0"/>
              <a:t>for the services provided by partitioned </a:t>
            </a:r>
            <a:r>
              <a:rPr lang="en-US" altLang="zh-CN" dirty="0" smtClean="0"/>
              <a:t>real-time operating </a:t>
            </a:r>
            <a:r>
              <a:rPr lang="en-US" altLang="zh-CN" dirty="0" smtClean="0"/>
              <a:t>systems. The MDS technology provides a state </a:t>
            </a:r>
            <a:r>
              <a:rPr lang="en-US" altLang="zh-CN" dirty="0" smtClean="0"/>
              <a:t>analysis method</a:t>
            </a:r>
            <a:r>
              <a:rPr lang="en-US" altLang="zh-CN" dirty="0" smtClean="0"/>
              <a:t>, canonical architecture, and software framework </a:t>
            </a:r>
            <a:r>
              <a:rPr lang="en-US" altLang="zh-CN" dirty="0" smtClean="0"/>
              <a:t>that facilitates </a:t>
            </a:r>
            <a:r>
              <a:rPr lang="en-US" altLang="zh-CN" dirty="0" smtClean="0"/>
              <a:t>the design and implementation of </a:t>
            </a:r>
            <a:r>
              <a:rPr lang="en-US" altLang="zh-CN" dirty="0" smtClean="0"/>
              <a:t>software-intensive complex </a:t>
            </a:r>
            <a:r>
              <a:rPr lang="en-US" altLang="zh-CN" dirty="0" smtClean="0"/>
              <a:t>systems. We use the MDS technology to provide </a:t>
            </a:r>
            <a:r>
              <a:rPr lang="en-US" altLang="zh-CN" dirty="0" smtClean="0"/>
              <a:t>the health </a:t>
            </a:r>
            <a:r>
              <a:rPr lang="en-US" altLang="zh-CN" dirty="0" smtClean="0"/>
              <a:t>management function for an ARINC 653 </a:t>
            </a:r>
            <a:r>
              <a:rPr lang="en-US" altLang="zh-CN" dirty="0" smtClean="0"/>
              <a:t>application implementation</a:t>
            </a:r>
            <a:r>
              <a:rPr lang="en-US" altLang="zh-CN" dirty="0" smtClean="0"/>
              <a:t>. In particular, we focus on showing how </a:t>
            </a:r>
            <a:r>
              <a:rPr lang="en-US" altLang="zh-CN" dirty="0" smtClean="0"/>
              <a:t>this combination </a:t>
            </a:r>
            <a:r>
              <a:rPr lang="en-US" altLang="zh-CN" dirty="0" smtClean="0"/>
              <a:t>enables reasoning about and recovering from </a:t>
            </a:r>
            <a:r>
              <a:rPr lang="en-US" altLang="zh-CN" dirty="0" smtClean="0"/>
              <a:t>application software </a:t>
            </a:r>
            <a:r>
              <a:rPr lang="en-US" altLang="zh-CN" dirty="0" smtClean="0"/>
              <a:t>problems.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Anomaly Based Detection</a:t>
            </a:r>
            <a:endParaRPr lang="zh-CN" altLang="en-US" dirty="0"/>
          </a:p>
        </p:txBody>
      </p:sp>
      <p:sp>
        <p:nvSpPr>
          <p:cNvPr id="3" name="内容占位符 2"/>
          <p:cNvSpPr>
            <a:spLocks noGrp="1"/>
          </p:cNvSpPr>
          <p:nvPr>
            <p:ph idx="1"/>
          </p:nvPr>
        </p:nvSpPr>
        <p:spPr/>
        <p:txBody>
          <a:bodyPr/>
          <a:lstStyle/>
          <a:p>
            <a:r>
              <a:rPr lang="en-US" altLang="zh-CN" dirty="0" smtClean="0"/>
              <a:t>These techniques rely on </a:t>
            </a:r>
          </a:p>
          <a:p>
            <a:pPr lvl="1"/>
            <a:r>
              <a:rPr lang="en-US" altLang="zh-CN" dirty="0" smtClean="0"/>
              <a:t>(</a:t>
            </a:r>
            <a:r>
              <a:rPr lang="en-US" altLang="zh-CN" dirty="0" err="1" smtClean="0"/>
              <a:t>i</a:t>
            </a:r>
            <a:r>
              <a:rPr lang="en-US" altLang="zh-CN" dirty="0" smtClean="0"/>
              <a:t>) the continuous monitoring of the status of system variables (e.g., CPU consumption)</a:t>
            </a:r>
          </a:p>
          <a:p>
            <a:pPr lvl="1"/>
            <a:r>
              <a:rPr lang="en-US" altLang="zh-CN" dirty="0" smtClean="0"/>
              <a:t>(ii) comparison of these data with traces of normal and anomalous executions.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System Architecture</a:t>
            </a:r>
            <a:endParaRPr lang="zh-CN" altLang="en-US" dirty="0"/>
          </a:p>
        </p:txBody>
      </p:sp>
      <p:sp>
        <p:nvSpPr>
          <p:cNvPr id="3" name="内容占位符 2"/>
          <p:cNvSpPr>
            <a:spLocks noGrp="1"/>
          </p:cNvSpPr>
          <p:nvPr>
            <p:ph idx="1"/>
          </p:nvPr>
        </p:nvSpPr>
        <p:spPr>
          <a:xfrm>
            <a:off x="0" y="1350236"/>
            <a:ext cx="3789802" cy="5153114"/>
          </a:xfrm>
        </p:spPr>
        <p:txBody>
          <a:bodyPr/>
          <a:lstStyle/>
          <a:p>
            <a:r>
              <a:rPr lang="en-US" altLang="zh-CN" dirty="0" smtClean="0"/>
              <a:t>DU: Detectable Units</a:t>
            </a:r>
          </a:p>
          <a:p>
            <a:pPr lvl="1"/>
            <a:r>
              <a:rPr lang="en-US" altLang="zh-CN" dirty="0" smtClean="0"/>
              <a:t>A DU represents the atomic software entity that can be monitored to detect failures.</a:t>
            </a:r>
          </a:p>
          <a:p>
            <a:pPr lvl="1"/>
            <a:r>
              <a:rPr lang="en-US" altLang="zh-CN" dirty="0" smtClean="0"/>
              <a:t>SW process in this paper</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21</a:t>
            </a:fld>
            <a:endParaRPr lang="en-US"/>
          </a:p>
        </p:txBody>
      </p:sp>
      <p:pic>
        <p:nvPicPr>
          <p:cNvPr id="1026" name="Picture 2"/>
          <p:cNvPicPr>
            <a:picLocks noChangeAspect="1" noChangeArrowheads="1"/>
          </p:cNvPicPr>
          <p:nvPr/>
        </p:nvPicPr>
        <p:blipFill>
          <a:blip r:embed="rId2"/>
          <a:srcRect/>
          <a:stretch>
            <a:fillRect/>
          </a:stretch>
        </p:blipFill>
        <p:spPr bwMode="auto">
          <a:xfrm>
            <a:off x="3624098" y="1309286"/>
            <a:ext cx="5156345" cy="503643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 Hangs</a:t>
            </a:r>
            <a:endParaRPr lang="zh-CN" altLang="en-US" dirty="0"/>
          </a:p>
        </p:txBody>
      </p:sp>
      <p:sp>
        <p:nvSpPr>
          <p:cNvPr id="3" name="内容占位符 2"/>
          <p:cNvSpPr>
            <a:spLocks noGrp="1"/>
          </p:cNvSpPr>
          <p:nvPr>
            <p:ph idx="1"/>
          </p:nvPr>
        </p:nvSpPr>
        <p:spPr/>
        <p:txBody>
          <a:bodyPr/>
          <a:lstStyle/>
          <a:p>
            <a:r>
              <a:rPr lang="en-US" altLang="zh-CN" dirty="0" smtClean="0"/>
              <a:t>Active Hang</a:t>
            </a:r>
          </a:p>
          <a:p>
            <a:pPr lvl="1"/>
            <a:r>
              <a:rPr lang="en-US" altLang="zh-CN" dirty="0" smtClean="0"/>
              <a:t>a process is still running but its activity may be no longer perceived by other processes because one of its threads consumes CPU cycles improperly</a:t>
            </a:r>
          </a:p>
          <a:p>
            <a:r>
              <a:rPr lang="en-US" altLang="zh-CN" dirty="0" smtClean="0"/>
              <a:t>Passive Hang. </a:t>
            </a:r>
          </a:p>
          <a:p>
            <a:pPr lvl="1"/>
            <a:r>
              <a:rPr lang="en-US" altLang="zh-CN" dirty="0" smtClean="0"/>
              <a:t>a process (or one of its threads) is indefinitely blocked (deadlocked)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 Goals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High coverage, </a:t>
            </a:r>
          </a:p>
          <a:p>
            <a:pPr lvl="1"/>
            <a:r>
              <a:rPr lang="en-US" altLang="zh-CN" dirty="0" smtClean="0"/>
              <a:t>ability to notify a  failure, when the system is actually affected by a hang;</a:t>
            </a:r>
          </a:p>
          <a:p>
            <a:r>
              <a:rPr lang="en-US" altLang="zh-CN" dirty="0" smtClean="0"/>
              <a:t>Low false positive rate,</a:t>
            </a:r>
          </a:p>
          <a:p>
            <a:pPr lvl="1"/>
            <a:r>
              <a:rPr lang="en-US" altLang="zh-CN" dirty="0" smtClean="0"/>
              <a:t>ability of avoiding false alarms when the DU is actually working properly;</a:t>
            </a:r>
          </a:p>
          <a:p>
            <a:r>
              <a:rPr lang="en-US" altLang="zh-CN" dirty="0" smtClean="0"/>
              <a:t>Low latency</a:t>
            </a:r>
          </a:p>
          <a:p>
            <a:pPr lvl="1"/>
            <a:r>
              <a:rPr lang="en-US" altLang="zh-CN" dirty="0" smtClean="0"/>
              <a:t>in order to trigger alarms in due time.</a:t>
            </a:r>
          </a:p>
          <a:p>
            <a:r>
              <a:rPr lang="en-US" altLang="zh-CN" dirty="0" smtClean="0"/>
              <a:t>Low overhead</a:t>
            </a:r>
          </a:p>
          <a:p>
            <a:pPr lvl="1"/>
            <a:r>
              <a:rPr lang="en-US" altLang="zh-CN" dirty="0" smtClean="0"/>
              <a:t>in order to minimize the impact on the mission of the system as a whole.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Detection Architecture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24</a:t>
            </a:fld>
            <a:endParaRPr lang="en-US"/>
          </a:p>
        </p:txBody>
      </p:sp>
      <p:pic>
        <p:nvPicPr>
          <p:cNvPr id="2050" name="Picture 2"/>
          <p:cNvPicPr>
            <a:picLocks noChangeAspect="1" noChangeArrowheads="1"/>
          </p:cNvPicPr>
          <p:nvPr/>
        </p:nvPicPr>
        <p:blipFill>
          <a:blip r:embed="rId2"/>
          <a:srcRect/>
          <a:stretch>
            <a:fillRect/>
          </a:stretch>
        </p:blipFill>
        <p:spPr bwMode="auto">
          <a:xfrm>
            <a:off x="-25885" y="2355887"/>
            <a:ext cx="9169886" cy="409999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Detailed Framework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25</a:t>
            </a:fld>
            <a:endParaRPr lang="en-US"/>
          </a:p>
        </p:txBody>
      </p:sp>
      <p:pic>
        <p:nvPicPr>
          <p:cNvPr id="16386" name="Picture 2"/>
          <p:cNvPicPr>
            <a:picLocks noChangeAspect="1" noChangeArrowheads="1"/>
          </p:cNvPicPr>
          <p:nvPr/>
        </p:nvPicPr>
        <p:blipFill>
          <a:blip r:embed="rId2"/>
          <a:srcRect/>
          <a:stretch>
            <a:fillRect/>
          </a:stretch>
        </p:blipFill>
        <p:spPr bwMode="auto">
          <a:xfrm>
            <a:off x="1480276" y="1350153"/>
            <a:ext cx="6253565" cy="550784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Monitored Variables</a:t>
            </a:r>
            <a:endParaRPr lang="zh-CN" altLang="en-US" dirty="0"/>
          </a:p>
        </p:txBody>
      </p:sp>
      <p:sp>
        <p:nvSpPr>
          <p:cNvPr id="3" name="内容占位符 2"/>
          <p:cNvSpPr>
            <a:spLocks noGrp="1"/>
          </p:cNvSpPr>
          <p:nvPr>
            <p:ph idx="1"/>
          </p:nvPr>
        </p:nvSpPr>
        <p:spPr/>
        <p:txBody>
          <a:bodyPr/>
          <a:lstStyle/>
          <a:p>
            <a:r>
              <a:rPr lang="en-US" altLang="zh-CN" dirty="0" smtClean="0"/>
              <a:t>1. System call error codes;</a:t>
            </a:r>
          </a:p>
          <a:p>
            <a:r>
              <a:rPr lang="en-US" altLang="zh-CN" dirty="0" smtClean="0"/>
              <a:t>2. OS signals;</a:t>
            </a:r>
          </a:p>
          <a:p>
            <a:r>
              <a:rPr lang="en-US" altLang="zh-CN" dirty="0" smtClean="0"/>
              <a:t>3. Task scheduling timeouts;</a:t>
            </a:r>
          </a:p>
          <a:p>
            <a:r>
              <a:rPr lang="en-US" altLang="zh-CN" dirty="0" smtClean="0"/>
              <a:t>4. Waiting time for critical sections;</a:t>
            </a:r>
          </a:p>
          <a:p>
            <a:r>
              <a:rPr lang="en-US" altLang="zh-CN" dirty="0" smtClean="0"/>
              <a:t>5. Holding time in critical sections;</a:t>
            </a:r>
          </a:p>
          <a:p>
            <a:r>
              <a:rPr lang="en-US" altLang="zh-CN" dirty="0" smtClean="0"/>
              <a:t>6. Process and thread exit codes;</a:t>
            </a:r>
          </a:p>
          <a:p>
            <a:r>
              <a:rPr lang="en-US" altLang="zh-CN" dirty="0" smtClean="0"/>
              <a:t>7. Network sockets timeouts;</a:t>
            </a:r>
          </a:p>
          <a:p>
            <a:r>
              <a:rPr lang="en-US" altLang="zh-CN" dirty="0" smtClean="0"/>
              <a:t>8. I/O throughput.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Monitors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27</a:t>
            </a:fld>
            <a:endParaRPr lang="en-US"/>
          </a:p>
        </p:txBody>
      </p:sp>
      <p:pic>
        <p:nvPicPr>
          <p:cNvPr id="3074" name="Picture 2"/>
          <p:cNvPicPr>
            <a:picLocks noChangeAspect="1" noChangeArrowheads="1"/>
          </p:cNvPicPr>
          <p:nvPr/>
        </p:nvPicPr>
        <p:blipFill>
          <a:blip r:embed="rId2"/>
          <a:srcRect/>
          <a:stretch>
            <a:fillRect/>
          </a:stretch>
        </p:blipFill>
        <p:spPr bwMode="auto">
          <a:xfrm>
            <a:off x="0" y="1650408"/>
            <a:ext cx="9144000" cy="479558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Alert Generation</a:t>
            </a:r>
            <a:endParaRPr lang="zh-CN" altLang="en-US" dirty="0"/>
          </a:p>
        </p:txBody>
      </p:sp>
      <p:sp>
        <p:nvSpPr>
          <p:cNvPr id="3" name="内容占位符 2"/>
          <p:cNvSpPr>
            <a:spLocks noGrp="1"/>
          </p:cNvSpPr>
          <p:nvPr>
            <p:ph idx="1"/>
          </p:nvPr>
        </p:nvSpPr>
        <p:spPr>
          <a:xfrm>
            <a:off x="230736" y="1350236"/>
            <a:ext cx="8665436" cy="4059046"/>
          </a:xfrm>
        </p:spPr>
        <p:txBody>
          <a:bodyPr>
            <a:normAutofit fontScale="92500"/>
          </a:bodyPr>
          <a:lstStyle/>
          <a:p>
            <a:r>
              <a:rPr lang="en-US" altLang="zh-CN" dirty="0" smtClean="0"/>
              <a:t>Variable v</a:t>
            </a:r>
            <a:r>
              <a:rPr lang="en-US" altLang="zh-CN" baseline="-25000" dirty="0" smtClean="0"/>
              <a:t>i</a:t>
            </a:r>
            <a:r>
              <a:rPr lang="en-US" altLang="zh-CN" dirty="0" smtClean="0"/>
              <a:t> represents an event occurred for an OS</a:t>
            </a:r>
          </a:p>
          <a:p>
            <a:r>
              <a:rPr lang="en-US" altLang="zh-CN" dirty="0" smtClean="0"/>
              <a:t>Range </a:t>
            </a:r>
            <a:r>
              <a:rPr lang="en-US" altLang="zh-CN" dirty="0" err="1" smtClean="0"/>
              <a:t>r</a:t>
            </a:r>
            <a:r>
              <a:rPr lang="en-US" altLang="zh-CN" baseline="-25000" dirty="0" err="1" smtClean="0"/>
              <a:t>i</a:t>
            </a:r>
            <a:r>
              <a:rPr lang="en-US" altLang="zh-CN" dirty="0" smtClean="0"/>
              <a:t> models the expected behavior of the DU with respect to the monitored resource </a:t>
            </a:r>
          </a:p>
          <a:p>
            <a:pPr lvl="1"/>
            <a:r>
              <a:rPr lang="en-US" altLang="zh-CN" dirty="0" smtClean="0"/>
              <a:t>e.g., a thread waited for 10ms before entering a critical section)</a:t>
            </a:r>
          </a:p>
          <a:p>
            <a:r>
              <a:rPr lang="en-US" altLang="zh-CN" dirty="0" smtClean="0"/>
              <a:t>An alert is produced if the value of the observed variable v</a:t>
            </a:r>
            <a:r>
              <a:rPr lang="en-US" altLang="zh-CN" baseline="-25000" dirty="0" smtClean="0"/>
              <a:t>i</a:t>
            </a:r>
            <a:r>
              <a:rPr lang="en-US" altLang="zh-CN" dirty="0" smtClean="0"/>
              <a:t> is out of a range </a:t>
            </a:r>
            <a:r>
              <a:rPr lang="en-US" altLang="zh-CN" dirty="0" err="1" smtClean="0"/>
              <a:t>r</a:t>
            </a:r>
            <a:r>
              <a:rPr lang="en-US" altLang="zh-CN" baseline="-25000" dirty="0" err="1" smtClean="0"/>
              <a:t>i</a:t>
            </a:r>
            <a:r>
              <a:rPr lang="en-US" altLang="zh-CN" dirty="0" smtClean="0"/>
              <a:t> for L</a:t>
            </a:r>
            <a:r>
              <a:rPr lang="en-US" altLang="zh-CN" baseline="-25000" dirty="0" smtClean="0"/>
              <a:t>i</a:t>
            </a:r>
            <a:r>
              <a:rPr lang="en-US" altLang="zh-CN" dirty="0" smtClean="0"/>
              <a:t> consecutive times in a period T</a:t>
            </a:r>
            <a:r>
              <a:rPr lang="en-US" altLang="zh-CN" baseline="-25000" dirty="0" smtClean="0"/>
              <a:t>i</a:t>
            </a:r>
          </a:p>
          <a:p>
            <a:pPr lvl="1"/>
            <a:endParaRPr lang="zh-CN" altLang="en-US" baseline="-25000" dirty="0" smtClean="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28</a:t>
            </a:fld>
            <a:endParaRPr lang="en-US"/>
          </a:p>
        </p:txBody>
      </p:sp>
      <p:pic>
        <p:nvPicPr>
          <p:cNvPr id="5122" name="Picture 2"/>
          <p:cNvPicPr>
            <a:picLocks noChangeAspect="1" noChangeArrowheads="1"/>
          </p:cNvPicPr>
          <p:nvPr/>
        </p:nvPicPr>
        <p:blipFill>
          <a:blip r:embed="rId2"/>
          <a:srcRect/>
          <a:stretch>
            <a:fillRect/>
          </a:stretch>
        </p:blipFill>
        <p:spPr bwMode="auto">
          <a:xfrm>
            <a:off x="953273" y="5248993"/>
            <a:ext cx="7144123" cy="86595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Bayesian Inference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29</a:t>
            </a:fld>
            <a:endParaRPr lang="en-US"/>
          </a:p>
        </p:txBody>
      </p:sp>
      <p:pic>
        <p:nvPicPr>
          <p:cNvPr id="6146" name="Picture 2"/>
          <p:cNvPicPr>
            <a:picLocks noChangeAspect="1" noChangeArrowheads="1"/>
          </p:cNvPicPr>
          <p:nvPr/>
        </p:nvPicPr>
        <p:blipFill>
          <a:blip r:embed="rId2"/>
          <a:srcRect/>
          <a:stretch>
            <a:fillRect/>
          </a:stretch>
        </p:blipFill>
        <p:spPr bwMode="auto">
          <a:xfrm>
            <a:off x="1254030" y="962025"/>
            <a:ext cx="6657975" cy="58959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FAILSAFE Overview</a:t>
            </a:r>
            <a:endParaRPr lang="zh-CN" altLang="en-US" dirty="0"/>
          </a:p>
        </p:txBody>
      </p:sp>
      <p:sp>
        <p:nvSpPr>
          <p:cNvPr id="3" name="内容占位符 2"/>
          <p:cNvSpPr>
            <a:spLocks noGrp="1"/>
          </p:cNvSpPr>
          <p:nvPr>
            <p:ph idx="1"/>
          </p:nvPr>
        </p:nvSpPr>
        <p:spPr/>
        <p:txBody>
          <a:bodyPr/>
          <a:lstStyle/>
          <a:p>
            <a:r>
              <a:rPr lang="en-US" altLang="zh-CN" dirty="0" smtClean="0"/>
              <a:t>Integrate various models of software performance and fault recovery to provide system-level software health management capabilities under ARINC 653 for high-assurance applications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a:t>
            </a:fld>
            <a:endParaRPr lang="en-US"/>
          </a:p>
        </p:txBody>
      </p:sp>
      <p:pic>
        <p:nvPicPr>
          <p:cNvPr id="7" name="Picture 3"/>
          <p:cNvPicPr>
            <a:picLocks noChangeAspect="1" noChangeArrowheads="1"/>
          </p:cNvPicPr>
          <p:nvPr/>
        </p:nvPicPr>
        <p:blipFill>
          <a:blip r:embed="rId2"/>
          <a:srcRect/>
          <a:stretch>
            <a:fillRect/>
          </a:stretch>
        </p:blipFill>
        <p:spPr bwMode="auto">
          <a:xfrm>
            <a:off x="2637040" y="3591499"/>
            <a:ext cx="5159397" cy="326650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Parameter Tuning</a:t>
            </a:r>
            <a:endParaRPr lang="zh-CN" altLang="en-US" dirty="0"/>
          </a:p>
        </p:txBody>
      </p:sp>
      <p:sp>
        <p:nvSpPr>
          <p:cNvPr id="3" name="内容占位符 2"/>
          <p:cNvSpPr>
            <a:spLocks noGrp="1"/>
          </p:cNvSpPr>
          <p:nvPr>
            <p:ph idx="1"/>
          </p:nvPr>
        </p:nvSpPr>
        <p:spPr>
          <a:xfrm>
            <a:off x="230736" y="1350236"/>
            <a:ext cx="8665436" cy="5281918"/>
          </a:xfrm>
        </p:spPr>
        <p:txBody>
          <a:bodyPr>
            <a:normAutofit/>
          </a:bodyPr>
          <a:lstStyle/>
          <a:p>
            <a:r>
              <a:rPr lang="en-US" altLang="zh-CN" dirty="0" smtClean="0"/>
              <a:t>The parameters </a:t>
            </a:r>
            <a:r>
              <a:rPr lang="en-US" altLang="zh-CN" dirty="0" err="1" smtClean="0"/>
              <a:t>r</a:t>
            </a:r>
            <a:r>
              <a:rPr lang="en-US" altLang="zh-CN" baseline="-25000" dirty="0" err="1" smtClean="0"/>
              <a:t>i</a:t>
            </a:r>
            <a:r>
              <a:rPr lang="en-US" altLang="zh-CN" dirty="0" smtClean="0"/>
              <a:t>, L</a:t>
            </a:r>
            <a:r>
              <a:rPr lang="en-US" altLang="zh-CN" baseline="-25000" dirty="0" smtClean="0"/>
              <a:t>i</a:t>
            </a:r>
            <a:r>
              <a:rPr lang="en-US" altLang="zh-CN" dirty="0" smtClean="0"/>
              <a:t> and T</a:t>
            </a:r>
            <a:r>
              <a:rPr lang="en-US" altLang="zh-CN" baseline="-25000" dirty="0" smtClean="0"/>
              <a:t>i</a:t>
            </a:r>
            <a:r>
              <a:rPr lang="en-US" altLang="zh-CN" dirty="0" smtClean="0"/>
              <a:t> are tuned during a preliminary training phase.</a:t>
            </a:r>
          </a:p>
          <a:p>
            <a:r>
              <a:rPr lang="en-US" altLang="zh-CN" dirty="0" smtClean="0"/>
              <a:t>Distribution of the v</a:t>
            </a:r>
            <a:r>
              <a:rPr lang="en-US" altLang="zh-CN" baseline="-25000" dirty="0" smtClean="0"/>
              <a:t>i</a:t>
            </a:r>
            <a:r>
              <a:rPr lang="en-US" altLang="zh-CN" dirty="0" smtClean="0"/>
              <a:t> (i.e., the frequency of values of v</a:t>
            </a:r>
            <a:r>
              <a:rPr lang="en-US" altLang="zh-CN" baseline="-25000" dirty="0" smtClean="0"/>
              <a:t>i</a:t>
            </a:r>
            <a:r>
              <a:rPr lang="en-US" altLang="zh-CN" dirty="0" smtClean="0"/>
              <a:t>) is analyzed first, then a range </a:t>
            </a:r>
            <a:r>
              <a:rPr lang="en-US" altLang="zh-CN" dirty="0" err="1" smtClean="0"/>
              <a:t>r</a:t>
            </a:r>
            <a:r>
              <a:rPr lang="en-US" altLang="zh-CN" baseline="-25000" dirty="0" err="1" smtClean="0"/>
              <a:t>i</a:t>
            </a:r>
            <a:r>
              <a:rPr lang="en-US" altLang="zh-CN" dirty="0" smtClean="0"/>
              <a:t> that includes the most of the distribution is selected.</a:t>
            </a:r>
          </a:p>
          <a:p>
            <a:r>
              <a:rPr lang="en-US" altLang="zh-CN" dirty="0" smtClean="0"/>
              <a:t>Heuristics</a:t>
            </a:r>
          </a:p>
          <a:p>
            <a:pPr lvl="1"/>
            <a:r>
              <a:rPr lang="en-US" altLang="zh-CN" dirty="0" smtClean="0"/>
              <a:t>the range can be selected by mean and the standard deviation:</a:t>
            </a:r>
          </a:p>
          <a:p>
            <a:pPr lvl="1"/>
            <a:endParaRPr lang="en-US" altLang="zh-CN" dirty="0" smtClean="0"/>
          </a:p>
          <a:p>
            <a:pPr lvl="1"/>
            <a:r>
              <a:rPr lang="en-US" altLang="zh-CN" dirty="0" smtClean="0"/>
              <a:t>Or min and max</a:t>
            </a:r>
          </a:p>
          <a:p>
            <a:pPr lvl="1"/>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30</a:t>
            </a:fld>
            <a:endParaRPr lang="en-US"/>
          </a:p>
        </p:txBody>
      </p:sp>
      <p:pic>
        <p:nvPicPr>
          <p:cNvPr id="7170" name="Picture 2"/>
          <p:cNvPicPr>
            <a:picLocks noChangeAspect="1" noChangeArrowheads="1"/>
          </p:cNvPicPr>
          <p:nvPr/>
        </p:nvPicPr>
        <p:blipFill>
          <a:blip r:embed="rId2"/>
          <a:srcRect/>
          <a:stretch>
            <a:fillRect/>
          </a:stretch>
        </p:blipFill>
        <p:spPr bwMode="auto">
          <a:xfrm>
            <a:off x="2276418" y="5434413"/>
            <a:ext cx="4102348" cy="48644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571818" y="6101967"/>
            <a:ext cx="3126437" cy="4337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 in Linux</a:t>
            </a:r>
            <a:endParaRPr lang="zh-CN" altLang="en-US" dirty="0"/>
          </a:p>
        </p:txBody>
      </p:sp>
      <p:sp>
        <p:nvSpPr>
          <p:cNvPr id="3" name="内容占位符 2"/>
          <p:cNvSpPr>
            <a:spLocks noGrp="1"/>
          </p:cNvSpPr>
          <p:nvPr>
            <p:ph idx="1"/>
          </p:nvPr>
        </p:nvSpPr>
        <p:spPr/>
        <p:txBody>
          <a:bodyPr/>
          <a:lstStyle/>
          <a:p>
            <a:r>
              <a:rPr lang="en-US" altLang="zh-CN" dirty="0" smtClean="0"/>
              <a:t>Detection framework is implemented as a Linux Loadable Kernel Module</a:t>
            </a:r>
          </a:p>
          <a:p>
            <a:pPr lvl="1"/>
            <a:r>
              <a:rPr lang="en-US" altLang="zh-CN" dirty="0" err="1" smtClean="0"/>
              <a:t>KProbes</a:t>
            </a:r>
            <a:r>
              <a:rPr lang="en-US" altLang="zh-CN" dirty="0" smtClean="0"/>
              <a:t>  framework to place breakpoints into kernel code</a:t>
            </a:r>
          </a:p>
          <a:p>
            <a:pPr lvl="1"/>
            <a:r>
              <a:rPr lang="en-US" altLang="zh-CN" dirty="0" err="1" smtClean="0"/>
              <a:t>SystemTap</a:t>
            </a:r>
            <a:r>
              <a:rPr lang="en-US" altLang="zh-CN" dirty="0" smtClean="0"/>
              <a:t> tool for programming breakpoint handlers w/ scripting language 	</a:t>
            </a:r>
          </a:p>
          <a:p>
            <a:pPr lvl="1"/>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 in Windows</a:t>
            </a:r>
            <a:endParaRPr lang="zh-CN" altLang="en-US" dirty="0"/>
          </a:p>
        </p:txBody>
      </p:sp>
      <p:sp>
        <p:nvSpPr>
          <p:cNvPr id="3" name="内容占位符 2"/>
          <p:cNvSpPr>
            <a:spLocks noGrp="1"/>
          </p:cNvSpPr>
          <p:nvPr>
            <p:ph idx="1"/>
          </p:nvPr>
        </p:nvSpPr>
        <p:spPr>
          <a:xfrm>
            <a:off x="230736" y="1350236"/>
            <a:ext cx="3030257" cy="5153114"/>
          </a:xfrm>
        </p:spPr>
        <p:txBody>
          <a:bodyPr>
            <a:normAutofit fontScale="62500" lnSpcReduction="20000"/>
          </a:bodyPr>
          <a:lstStyle/>
          <a:p>
            <a:r>
              <a:rPr lang="en-US" altLang="zh-CN" dirty="0" smtClean="0"/>
              <a:t>Event Tracing for Windows (ETW)</a:t>
            </a:r>
          </a:p>
          <a:p>
            <a:pPr lvl="1"/>
            <a:r>
              <a:rPr lang="en-US" altLang="zh-CN" dirty="0" smtClean="0"/>
              <a:t>ETW collects data from trace providers, which are components of the OS (kernel level) or of individual applications (user-mode level) that report actions or events.</a:t>
            </a:r>
          </a:p>
          <a:p>
            <a:r>
              <a:rPr lang="en-US" altLang="zh-CN" dirty="0" smtClean="0"/>
              <a:t>Events monitored by this tool include:</a:t>
            </a:r>
          </a:p>
          <a:p>
            <a:pPr lvl="1"/>
            <a:r>
              <a:rPr lang="en-US" altLang="zh-CN" dirty="0" smtClean="0"/>
              <a:t>Process (Thread) creations or terminations, </a:t>
            </a:r>
          </a:p>
          <a:p>
            <a:pPr lvl="1"/>
            <a:r>
              <a:rPr lang="en-US" altLang="zh-CN" dirty="0" smtClean="0"/>
              <a:t>system call, disk I/O, </a:t>
            </a:r>
          </a:p>
          <a:p>
            <a:pPr lvl="1"/>
            <a:r>
              <a:rPr lang="en-US" altLang="zh-CN" dirty="0" smtClean="0"/>
              <a:t>TCP/UDP</a:t>
            </a:r>
          </a:p>
          <a:p>
            <a:pPr lvl="1"/>
            <a:r>
              <a:rPr lang="en-US" altLang="zh-CN" dirty="0" smtClean="0"/>
              <a:t>network I/O</a:t>
            </a:r>
          </a:p>
          <a:p>
            <a:pPr lvl="1"/>
            <a:r>
              <a:rPr lang="en-US" altLang="zh-CN" dirty="0" smtClean="0"/>
              <a:t>context switches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32</a:t>
            </a:fld>
            <a:endParaRPr lang="en-US"/>
          </a:p>
        </p:txBody>
      </p:sp>
      <p:pic>
        <p:nvPicPr>
          <p:cNvPr id="10242" name="Picture 2"/>
          <p:cNvPicPr>
            <a:picLocks noChangeAspect="1" noChangeArrowheads="1"/>
          </p:cNvPicPr>
          <p:nvPr/>
        </p:nvPicPr>
        <p:blipFill>
          <a:blip r:embed="rId2"/>
          <a:srcRect/>
          <a:stretch>
            <a:fillRect/>
          </a:stretch>
        </p:blipFill>
        <p:spPr bwMode="auto">
          <a:xfrm>
            <a:off x="3312368" y="1328909"/>
            <a:ext cx="5831632" cy="383800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33</a:t>
            </a:fld>
            <a:endParaRPr lang="en-US"/>
          </a:p>
        </p:txBody>
      </p:sp>
      <p:pic>
        <p:nvPicPr>
          <p:cNvPr id="8194" name="Picture 2"/>
          <p:cNvPicPr>
            <a:picLocks noChangeAspect="1" noChangeArrowheads="1"/>
          </p:cNvPicPr>
          <p:nvPr/>
        </p:nvPicPr>
        <p:blipFill>
          <a:blip r:embed="rId2"/>
          <a:srcRect/>
          <a:stretch>
            <a:fillRect/>
          </a:stretch>
        </p:blipFill>
        <p:spPr bwMode="auto">
          <a:xfrm>
            <a:off x="649881" y="158770"/>
            <a:ext cx="7827656" cy="644033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err="1" smtClean="0">
                <a:solidFill>
                  <a:srgbClr val="FF0000"/>
                </a:solidFill>
              </a:rPr>
              <a:t>Domenico</a:t>
            </a:r>
            <a:r>
              <a:rPr lang="en-US" altLang="zh-CN" dirty="0" smtClean="0">
                <a:solidFill>
                  <a:srgbClr val="FF0000"/>
                </a:solidFill>
              </a:rPr>
              <a:t> </a:t>
            </a:r>
            <a:r>
              <a:rPr lang="en-US" altLang="zh-CN" dirty="0" err="1" smtClean="0">
                <a:solidFill>
                  <a:srgbClr val="FF0000"/>
                </a:solidFill>
              </a:rPr>
              <a:t>Cotroneo</a:t>
            </a:r>
            <a:r>
              <a:rPr lang="en-US" altLang="zh-CN" dirty="0" smtClean="0">
                <a:solidFill>
                  <a:srgbClr val="FF0000"/>
                </a:solidFill>
              </a:rPr>
              <a:t>, </a:t>
            </a:r>
            <a:r>
              <a:rPr lang="en-US" altLang="zh-CN" dirty="0" err="1" smtClean="0">
                <a:solidFill>
                  <a:srgbClr val="FF0000"/>
                </a:solidFill>
              </a:rPr>
              <a:t>Domenico</a:t>
            </a:r>
            <a:r>
              <a:rPr lang="en-US" altLang="zh-CN" dirty="0" smtClean="0">
                <a:solidFill>
                  <a:srgbClr val="FF0000"/>
                </a:solidFill>
              </a:rPr>
              <a:t> Di Leo, Roberto </a:t>
            </a:r>
            <a:r>
              <a:rPr lang="en-US" altLang="zh-CN" dirty="0" err="1" smtClean="0">
                <a:solidFill>
                  <a:srgbClr val="FF0000"/>
                </a:solidFill>
              </a:rPr>
              <a:t>Natella</a:t>
            </a:r>
            <a:r>
              <a:rPr lang="en-US" altLang="zh-CN" dirty="0" smtClean="0">
                <a:solidFill>
                  <a:srgbClr val="FF0000"/>
                </a:solidFill>
              </a:rPr>
              <a:t>, Adaptive Monitoring in Microkernel Oss, DSN Workshop 2010</a:t>
            </a:r>
          </a:p>
          <a:p>
            <a:r>
              <a:rPr lang="en-US" altLang="zh-CN" dirty="0" smtClean="0"/>
              <a:t>The microkernel architecture has been investigated by both industries and the academia for the development of dependable Operating Systems (OSs). This work copes with a relevant issue for this architecture, namely unresponsive components because of deadlocks and infinite loops. In particular, a monitor sends heartbeat messages to a component that should reply within a timeout. The timeout choice is tricky, since it should be dynamically adapted to the load conditions of the system. Therefore, our approach is based on an adaptive heartbeat mechanism, in which the timeout is estimated from past response times. We implement and compare three estimation algorithms for the choice of the timeout in the context of the </a:t>
            </a:r>
            <a:r>
              <a:rPr lang="en-US" altLang="zh-CN" dirty="0" err="1" smtClean="0"/>
              <a:t>Minix</a:t>
            </a:r>
            <a:r>
              <a:rPr lang="en-US" altLang="zh-CN" dirty="0" smtClean="0"/>
              <a:t> 3 OS. From the analysis we derive useful guidelines for choosing the best algorithm with respect to system requirements.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Heartbeat Timeout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Heartbeat mechanism, </a:t>
            </a:r>
          </a:p>
          <a:p>
            <a:pPr lvl="1"/>
            <a:r>
              <a:rPr lang="en-US" altLang="zh-CN" dirty="0" smtClean="0"/>
              <a:t>a “ping” message is periodically sent to a component, and it is deemed unresponsive if a reply is not received within a timeout.</a:t>
            </a:r>
          </a:p>
          <a:p>
            <a:pPr lvl="1"/>
            <a:r>
              <a:rPr lang="en-US" altLang="zh-CN" dirty="0" smtClean="0"/>
              <a:t>Timeout too short</a:t>
            </a:r>
          </a:p>
          <a:p>
            <a:pPr lvl="2"/>
            <a:r>
              <a:rPr lang="en-US" altLang="zh-CN" dirty="0" smtClean="0"/>
              <a:t>a component that is performing a time-consuming computation can be erroneously considered unresponsive. </a:t>
            </a:r>
          </a:p>
          <a:p>
            <a:pPr lvl="1"/>
            <a:r>
              <a:rPr lang="en-US" altLang="zh-CN" dirty="0" smtClean="0"/>
              <a:t>Timeout too long</a:t>
            </a:r>
          </a:p>
          <a:p>
            <a:pPr lvl="2"/>
            <a:r>
              <a:rPr lang="en-US" altLang="zh-CN" dirty="0" smtClean="0"/>
              <a:t>an unresponsive component is detected after a long delay</a:t>
            </a:r>
          </a:p>
          <a:p>
            <a:r>
              <a:rPr lang="en-US" altLang="zh-CN" dirty="0" smtClean="0"/>
              <a:t>Expected response time from a correct component can vary because of random factors, such as the user workload, I/O, and memory management.</a:t>
            </a:r>
          </a:p>
          <a:p>
            <a:r>
              <a:rPr lang="en-US" altLang="zh-CN" dirty="0" smtClean="0"/>
              <a:t>Solution:</a:t>
            </a:r>
          </a:p>
          <a:p>
            <a:pPr lvl="1"/>
            <a:r>
              <a:rPr lang="en-US" altLang="zh-CN" dirty="0" smtClean="0"/>
              <a:t>adaptively select the timeout, based on the history of response times of the component.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Assumption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Assumption: past response times can be used to estimate the near future.</a:t>
            </a:r>
          </a:p>
          <a:p>
            <a:r>
              <a:rPr lang="en-US" altLang="zh-CN" dirty="0" smtClean="0"/>
              <a:t>Example:</a:t>
            </a:r>
          </a:p>
          <a:p>
            <a:pPr lvl="1"/>
            <a:r>
              <a:rPr lang="en-US" altLang="zh-CN" dirty="0" smtClean="0"/>
              <a:t>A page fault is followed by more page faults when the memory references access to new data or instructions;</a:t>
            </a:r>
          </a:p>
          <a:p>
            <a:pPr lvl="1"/>
            <a:r>
              <a:rPr lang="en-US" altLang="zh-CN" dirty="0" smtClean="0"/>
              <a:t>If a memory allocation or I/O operation is slowed down by memory exhaustion or fragmentation, following operations will likely be slow;</a:t>
            </a:r>
          </a:p>
          <a:p>
            <a:pPr lvl="1"/>
            <a:r>
              <a:rPr lang="en-US" altLang="zh-CN" dirty="0" smtClean="0"/>
              <a:t>An intensive user workload will likely last until the user gets his work done.</a:t>
            </a:r>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EWMA (Exponential Weighted Moving Average)</a:t>
            </a:r>
            <a:endParaRPr lang="zh-CN" altLang="en-US" dirty="0"/>
          </a:p>
        </p:txBody>
      </p:sp>
      <p:sp>
        <p:nvSpPr>
          <p:cNvPr id="3" name="内容占位符 2"/>
          <p:cNvSpPr>
            <a:spLocks noGrp="1"/>
          </p:cNvSpPr>
          <p:nvPr>
            <p:ph idx="1"/>
          </p:nvPr>
        </p:nvSpPr>
        <p:spPr/>
        <p:txBody>
          <a:bodyPr>
            <a:normAutofit/>
          </a:bodyPr>
          <a:lstStyle/>
          <a:p>
            <a:r>
              <a:rPr lang="en-US" altLang="zh-CN" dirty="0" smtClean="0"/>
              <a:t>Adopted by the TCP protocol to estimate the Round-Trip Time (RTT) over a connection. In this context, the RTT is exploited to set a timeout for TCP segments (i.e., segments are retransmitted if an acknowledge is not received within the timeout).</a:t>
            </a:r>
          </a:p>
          <a:p>
            <a:endParaRPr lang="en-US" altLang="zh-CN" dirty="0" smtClean="0"/>
          </a:p>
          <a:p>
            <a:endParaRPr lang="en-US" altLang="zh-CN" dirty="0" smtClean="0"/>
          </a:p>
          <a:p>
            <a:r>
              <a:rPr lang="en-US" altLang="zh-CN" dirty="0" smtClean="0"/>
              <a:t>Two other algorithms are mentioned in the </a:t>
            </a:r>
            <a:r>
              <a:rPr lang="en-US" altLang="zh-CN" dirty="0" err="1" smtClean="0"/>
              <a:t>papr</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37</a:t>
            </a:fld>
            <a:endParaRPr lang="en-US"/>
          </a:p>
        </p:txBody>
      </p:sp>
      <p:pic>
        <p:nvPicPr>
          <p:cNvPr id="15362" name="Picture 2"/>
          <p:cNvPicPr>
            <a:picLocks noChangeAspect="1" noChangeArrowheads="1"/>
          </p:cNvPicPr>
          <p:nvPr/>
        </p:nvPicPr>
        <p:blipFill>
          <a:blip r:embed="rId2"/>
          <a:srcRect/>
          <a:stretch>
            <a:fillRect/>
          </a:stretch>
        </p:blipFill>
        <p:spPr bwMode="auto">
          <a:xfrm>
            <a:off x="1520327" y="4298243"/>
            <a:ext cx="5906590" cy="111283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MINIX-3 Microkernel</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38</a:t>
            </a:fld>
            <a:endParaRPr lang="en-US"/>
          </a:p>
        </p:txBody>
      </p:sp>
      <p:pic>
        <p:nvPicPr>
          <p:cNvPr id="11266" name="Picture 2"/>
          <p:cNvPicPr>
            <a:picLocks noChangeAspect="1" noChangeArrowheads="1"/>
          </p:cNvPicPr>
          <p:nvPr/>
        </p:nvPicPr>
        <p:blipFill>
          <a:blip r:embed="rId2"/>
          <a:srcRect/>
          <a:stretch>
            <a:fillRect/>
          </a:stretch>
        </p:blipFill>
        <p:spPr bwMode="auto">
          <a:xfrm>
            <a:off x="491626" y="1301367"/>
            <a:ext cx="7897967" cy="511044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Overview</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39</a:t>
            </a:fld>
            <a:endParaRPr lang="en-US"/>
          </a:p>
        </p:txBody>
      </p:sp>
      <p:pic>
        <p:nvPicPr>
          <p:cNvPr id="12290" name="Picture 2"/>
          <p:cNvPicPr>
            <a:picLocks noChangeAspect="1" noChangeArrowheads="1"/>
          </p:cNvPicPr>
          <p:nvPr/>
        </p:nvPicPr>
        <p:blipFill>
          <a:blip r:embed="rId2"/>
          <a:srcRect/>
          <a:stretch>
            <a:fillRect/>
          </a:stretch>
        </p:blipFill>
        <p:spPr bwMode="auto">
          <a:xfrm>
            <a:off x="0" y="1591077"/>
            <a:ext cx="9144000" cy="449450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Addressed</a:t>
            </a:r>
            <a:endParaRPr lang="zh-CN" altLang="en-US" dirty="0"/>
          </a:p>
        </p:txBody>
      </p:sp>
      <p:sp>
        <p:nvSpPr>
          <p:cNvPr id="3" name="内容占位符 2"/>
          <p:cNvSpPr>
            <a:spLocks noGrp="1"/>
          </p:cNvSpPr>
          <p:nvPr>
            <p:ph idx="1"/>
          </p:nvPr>
        </p:nvSpPr>
        <p:spPr/>
        <p:txBody>
          <a:bodyPr>
            <a:normAutofit/>
          </a:bodyPr>
          <a:lstStyle/>
          <a:p>
            <a:r>
              <a:rPr lang="en-US" altLang="zh-CN" dirty="0" smtClean="0"/>
              <a:t>Current failure recovery strategies prescribe limited actions in response to error conditions</a:t>
            </a:r>
          </a:p>
          <a:p>
            <a:pPr lvl="1"/>
            <a:r>
              <a:rPr lang="en-US" altLang="zh-CN" dirty="0" smtClean="0"/>
              <a:t>reboot or failover to backup hardware</a:t>
            </a:r>
          </a:p>
          <a:p>
            <a:r>
              <a:rPr lang="en-US" altLang="zh-CN" dirty="0" smtClean="0"/>
              <a:t>FAILSAFE proposes finer-grained granularity of fault protection, such that failures in a subsystem are isolated while the rest of the flight software continues to operate normally</a:t>
            </a:r>
          </a:p>
          <a:p>
            <a:pPr lvl="1"/>
            <a:r>
              <a:rPr lang="en-US" altLang="zh-CN" dirty="0" smtClean="0"/>
              <a:t>e.g., monitor memory allocation to identify a component with memory leaks before memory is exhausted, and restart the faulty component.</a:t>
            </a:r>
          </a:p>
          <a:p>
            <a:pPr lvl="1"/>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40</a:t>
            </a:fld>
            <a:endParaRPr lang="en-US"/>
          </a:p>
        </p:txBody>
      </p:sp>
      <p:pic>
        <p:nvPicPr>
          <p:cNvPr id="13314" name="Picture 2"/>
          <p:cNvPicPr>
            <a:picLocks noChangeAspect="1" noChangeArrowheads="1"/>
          </p:cNvPicPr>
          <p:nvPr/>
        </p:nvPicPr>
        <p:blipFill>
          <a:blip r:embed="rId2"/>
          <a:srcRect/>
          <a:stretch>
            <a:fillRect/>
          </a:stretch>
        </p:blipFill>
        <p:spPr bwMode="auto">
          <a:xfrm>
            <a:off x="1725058" y="1346583"/>
            <a:ext cx="6125336" cy="528557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solidFill>
                  <a:srgbClr val="FF0000"/>
                </a:solidFill>
              </a:rPr>
              <a:t>Concept and Prototyping of a Fault Management Framework for Automotive Safety Relevant Systems, Xi Chen, DSN 2007</a:t>
            </a:r>
          </a:p>
          <a:p>
            <a:r>
              <a:rPr lang="en-US" altLang="zh-CN" dirty="0" smtClean="0"/>
              <a:t>One </a:t>
            </a:r>
            <a:r>
              <a:rPr lang="en-US" altLang="zh-CN" dirty="0" smtClean="0"/>
              <a:t>of the notable trends and challenges in the automotive electronics for the </a:t>
            </a:r>
            <a:r>
              <a:rPr lang="en-US" altLang="zh-CN" dirty="0" smtClean="0"/>
              <a:t>future Integrated </a:t>
            </a:r>
            <a:r>
              <a:rPr lang="en-US" altLang="zh-CN" dirty="0" smtClean="0"/>
              <a:t>Safety System is the increasing density of application </a:t>
            </a:r>
            <a:r>
              <a:rPr lang="en-US" altLang="zh-CN" dirty="0" smtClean="0"/>
              <a:t>software components </a:t>
            </a:r>
            <a:r>
              <a:rPr lang="en-US" altLang="zh-CN" dirty="0" smtClean="0"/>
              <a:t>with high dependability requirements</a:t>
            </a:r>
            <a:r>
              <a:rPr lang="en-US" altLang="zh-CN" dirty="0" smtClean="0"/>
              <a:t>. In </a:t>
            </a:r>
            <a:r>
              <a:rPr lang="en-US" altLang="zh-CN" dirty="0" smtClean="0"/>
              <a:t>the industry partnership EASIS, compiled of leading European OEMs </a:t>
            </a:r>
            <a:r>
              <a:rPr lang="en-US" altLang="zh-CN" dirty="0" smtClean="0"/>
              <a:t>and suppliers</a:t>
            </a:r>
            <a:r>
              <a:rPr lang="en-US" altLang="zh-CN" dirty="0" smtClean="0"/>
              <a:t>, a dependability software service “Fault Management Framework” </a:t>
            </a:r>
            <a:r>
              <a:rPr lang="en-US" altLang="zh-CN" dirty="0" smtClean="0"/>
              <a:t>is designed</a:t>
            </a:r>
            <a:r>
              <a:rPr lang="en-US" altLang="zh-CN" dirty="0" smtClean="0"/>
              <a:t>, prototyped and validated in order to manage the fault detection </a:t>
            </a:r>
            <a:r>
              <a:rPr lang="en-US" altLang="zh-CN" dirty="0" smtClean="0"/>
              <a:t>and coordinated </a:t>
            </a:r>
            <a:r>
              <a:rPr lang="en-US" altLang="zh-CN" dirty="0" smtClean="0"/>
              <a:t>ECU and system wide fault treatment.</a:t>
            </a:r>
          </a:p>
          <a:p>
            <a:r>
              <a:rPr lang="en-US" altLang="zh-CN" dirty="0" smtClean="0"/>
              <a:t>This paper proposes the application of the Fault Management Framework </a:t>
            </a:r>
            <a:r>
              <a:rPr lang="en-US" altLang="zh-CN" dirty="0" smtClean="0"/>
              <a:t>service with  error </a:t>
            </a:r>
            <a:r>
              <a:rPr lang="en-US" altLang="zh-CN" dirty="0" smtClean="0"/>
              <a:t>state management, supervision, logging and dynamic </a:t>
            </a:r>
            <a:r>
              <a:rPr lang="en-US" altLang="zh-CN" dirty="0" smtClean="0"/>
              <a:t>reconfiguration service </a:t>
            </a:r>
            <a:r>
              <a:rPr lang="en-US" altLang="zh-CN" dirty="0" smtClean="0"/>
              <a:t>for safety critical automotive systems. The prototyping of the </a:t>
            </a:r>
            <a:r>
              <a:rPr lang="en-US" altLang="zh-CN" dirty="0" smtClean="0"/>
              <a:t>Fault Management </a:t>
            </a:r>
            <a:r>
              <a:rPr lang="en-US" altLang="zh-CN" dirty="0" smtClean="0"/>
              <a:t>Framework, following the approach of “virtual integration”, was </a:t>
            </a:r>
            <a:r>
              <a:rPr lang="en-US" altLang="zh-CN" dirty="0" smtClean="0"/>
              <a:t>initiated with </a:t>
            </a:r>
            <a:r>
              <a:rPr lang="en-US" altLang="zh-CN" dirty="0" smtClean="0"/>
              <a:t>a model-based design with </a:t>
            </a:r>
            <a:r>
              <a:rPr lang="en-US" altLang="zh-CN" dirty="0" err="1" smtClean="0"/>
              <a:t>Matlab</a:t>
            </a:r>
            <a:r>
              <a:rPr lang="en-US" altLang="zh-CN" dirty="0" smtClean="0"/>
              <a:t>/</a:t>
            </a:r>
            <a:r>
              <a:rPr lang="en-US" altLang="zh-CN" dirty="0" err="1" smtClean="0"/>
              <a:t>Simulink</a:t>
            </a:r>
            <a:r>
              <a:rPr lang="en-US" altLang="zh-CN" dirty="0" smtClean="0"/>
              <a:t> and evaluated with the </a:t>
            </a:r>
            <a:r>
              <a:rPr lang="en-US" altLang="zh-CN" dirty="0" smtClean="0"/>
              <a:t>Software-in-the-Loop </a:t>
            </a:r>
            <a:r>
              <a:rPr lang="en-US" altLang="zh-CN" dirty="0" smtClean="0"/>
              <a:t>test. The interaction of the Fault Management Framework with </a:t>
            </a:r>
            <a:r>
              <a:rPr lang="en-US" altLang="zh-CN" dirty="0" smtClean="0"/>
              <a:t>other dependability </a:t>
            </a:r>
            <a:r>
              <a:rPr lang="en-US" altLang="zh-CN" dirty="0" smtClean="0"/>
              <a:t>software services was validated at last on a </a:t>
            </a:r>
            <a:r>
              <a:rPr lang="en-US" altLang="zh-CN" dirty="0" err="1" smtClean="0"/>
              <a:t>Freescale</a:t>
            </a:r>
            <a:r>
              <a:rPr lang="en-US" altLang="zh-CN" dirty="0" smtClean="0"/>
              <a:t> </a:t>
            </a:r>
            <a:r>
              <a:rPr lang="en-US" altLang="zh-CN" dirty="0" smtClean="0"/>
              <a:t>microcontroller S12XF </a:t>
            </a:r>
            <a:r>
              <a:rPr lang="en-US" altLang="zh-CN" dirty="0" smtClean="0"/>
              <a:t>in a Hardware-in-the-Loop </a:t>
            </a:r>
            <a:r>
              <a:rPr lang="en-US" altLang="zh-CN" dirty="0" err="1" smtClean="0"/>
              <a:t>validator</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Management Framework</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Main goals</a:t>
            </a:r>
          </a:p>
          <a:p>
            <a:pPr lvl="1"/>
            <a:r>
              <a:rPr lang="en-US" altLang="zh-CN" dirty="0" smtClean="0"/>
              <a:t>To give a global view of the fault management issue</a:t>
            </a:r>
          </a:p>
          <a:p>
            <a:pPr lvl="1"/>
            <a:r>
              <a:rPr lang="en-US" altLang="zh-CN" dirty="0" smtClean="0"/>
              <a:t>To ensure the consistency of the fault management strategies</a:t>
            </a:r>
          </a:p>
          <a:p>
            <a:pPr lvl="1"/>
            <a:r>
              <a:rPr lang="en-US" altLang="zh-CN" dirty="0" smtClean="0"/>
              <a:t>To define central software artifacts for in-vehicle fault management and dependability</a:t>
            </a:r>
          </a:p>
          <a:p>
            <a:r>
              <a:rPr lang="en-US" altLang="zh-CN" dirty="0" smtClean="0"/>
              <a:t>Focus of activities</a:t>
            </a:r>
          </a:p>
          <a:p>
            <a:pPr lvl="1"/>
            <a:r>
              <a:rPr lang="en-US" altLang="zh-CN" dirty="0" smtClean="0"/>
              <a:t>Act upon error detection notification</a:t>
            </a:r>
          </a:p>
          <a:p>
            <a:pPr lvl="1"/>
            <a:r>
              <a:rPr lang="en-US" altLang="zh-CN" dirty="0" smtClean="0"/>
              <a:t>Trace and identify faults</a:t>
            </a:r>
          </a:p>
          <a:p>
            <a:pPr lvl="1"/>
            <a:r>
              <a:rPr lang="en-US" altLang="zh-CN" dirty="0" smtClean="0"/>
              <a:t>Tolerate faults</a:t>
            </a:r>
          </a:p>
          <a:p>
            <a:pPr lvl="1"/>
            <a:r>
              <a:rPr lang="en-US" altLang="zh-CN" dirty="0" smtClean="0"/>
              <a:t>Other dependability activities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Management Framework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43</a:t>
            </a:fld>
            <a:endParaRPr lang="en-US"/>
          </a:p>
        </p:txBody>
      </p:sp>
      <p:pic>
        <p:nvPicPr>
          <p:cNvPr id="6146" name="Picture 2"/>
          <p:cNvPicPr>
            <a:picLocks noChangeAspect="1" noChangeArrowheads="1"/>
          </p:cNvPicPr>
          <p:nvPr/>
        </p:nvPicPr>
        <p:blipFill>
          <a:blip r:embed="rId2"/>
          <a:srcRect/>
          <a:stretch>
            <a:fillRect/>
          </a:stretch>
        </p:blipFill>
        <p:spPr bwMode="auto">
          <a:xfrm>
            <a:off x="1513902" y="1363738"/>
            <a:ext cx="5867400" cy="521017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State Manager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Fault State Manager: the FSM is the core of the FMF since it receives the error reported from the software component and dispatches events to other units and software components. 4 sub-units</a:t>
            </a:r>
          </a:p>
          <a:p>
            <a:pPr lvl="1"/>
            <a:r>
              <a:rPr lang="en-US" altLang="zh-CN" dirty="0" smtClean="0"/>
              <a:t>1. The filtering unit handles the filtering algorithms.</a:t>
            </a:r>
          </a:p>
          <a:p>
            <a:pPr lvl="1"/>
            <a:r>
              <a:rPr lang="en-US" altLang="zh-CN" dirty="0" smtClean="0"/>
              <a:t>2. The combiner unit is responsible for updating the combined error.</a:t>
            </a:r>
          </a:p>
          <a:p>
            <a:pPr lvl="1"/>
            <a:r>
              <a:rPr lang="en-US" altLang="zh-CN" dirty="0" smtClean="0"/>
              <a:t>3. The event dispatcher unit dispatches error events (i.e. change of error status) to event handlers.</a:t>
            </a:r>
          </a:p>
          <a:p>
            <a:pPr lvl="1"/>
            <a:r>
              <a:rPr lang="en-US" altLang="zh-CN" dirty="0" smtClean="0"/>
              <a:t>4. The communication unit is responsible for distributing error information between the ECU local FMFs for a system wide fault treatment.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Supervision, Reconfiguration and Logging</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Supervision Unit:  decides which actions to perform next</a:t>
            </a:r>
            <a:r>
              <a:rPr lang="zh-CN" altLang="en-US" dirty="0" smtClean="0"/>
              <a:t>。 </a:t>
            </a:r>
            <a:r>
              <a:rPr lang="en-US" altLang="zh-CN" dirty="0" smtClean="0"/>
              <a:t>Implemented as a final state machine.</a:t>
            </a:r>
          </a:p>
          <a:p>
            <a:r>
              <a:rPr lang="en-US" altLang="zh-CN" dirty="0" smtClean="0"/>
              <a:t>Reconfiguration Unit: provide mechanisms to reconfigure functions, </a:t>
            </a:r>
            <a:r>
              <a:rPr lang="en-US" altLang="zh-CN" dirty="0" err="1" smtClean="0"/>
              <a:t>runnables</a:t>
            </a:r>
            <a:r>
              <a:rPr lang="en-US" altLang="zh-CN" dirty="0" smtClean="0"/>
              <a:t> and tasks of the ECU. Functions can be activated or deactivated while tasks can additionally be restarted. Invoked by the Supervision Unit.</a:t>
            </a:r>
          </a:p>
          <a:p>
            <a:r>
              <a:rPr lang="en-US" altLang="zh-CN" dirty="0" smtClean="0"/>
              <a:t>Logging Unit: the Logging Unit is responsible for managing the error history in non volatile memory, useful for later fault removal.</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Watchdog Functions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46</a:t>
            </a:fld>
            <a:endParaRPr lang="en-US"/>
          </a:p>
        </p:txBody>
      </p:sp>
      <p:sp>
        <p:nvSpPr>
          <p:cNvPr id="7" name="内容占位符 2"/>
          <p:cNvSpPr txBox="1">
            <a:spLocks/>
          </p:cNvSpPr>
          <p:nvPr/>
        </p:nvSpPr>
        <p:spPr>
          <a:xfrm>
            <a:off x="0" y="1388125"/>
            <a:ext cx="8923663" cy="637114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3 functions: </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aliveness monitoring, </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arrival rate monitoring</a:t>
            </a:r>
          </a:p>
          <a:p>
            <a:pPr marL="800100" lvl="1" indent="-342900">
              <a:spcBef>
                <a:spcPct val="20000"/>
              </a:spcBef>
              <a:buFont typeface="Arial"/>
              <a:buChar cha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the program control flow checking</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SW Watchdog informs Fault Management Framework, which can undertake different fault treatments depending on the source, type and severity of the detected faults.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Watchdog</a:t>
            </a:r>
            <a:endParaRPr lang="zh-CN" altLang="en-US" dirty="0"/>
          </a:p>
        </p:txBody>
      </p:sp>
      <p:sp>
        <p:nvSpPr>
          <p:cNvPr id="3" name="内容占位符 2"/>
          <p:cNvSpPr>
            <a:spLocks noGrp="1"/>
          </p:cNvSpPr>
          <p:nvPr>
            <p:ph idx="1"/>
          </p:nvPr>
        </p:nvSpPr>
        <p:spPr>
          <a:xfrm>
            <a:off x="0" y="1350236"/>
            <a:ext cx="3734717" cy="5153114"/>
          </a:xfrm>
        </p:spPr>
        <p:txBody>
          <a:bodyPr>
            <a:normAutofit fontScale="85000" lnSpcReduction="10000"/>
          </a:bodyPr>
          <a:lstStyle/>
          <a:p>
            <a:pPr lvl="0"/>
            <a:r>
              <a:rPr lang="en-US" altLang="zh-CN" dirty="0" smtClean="0"/>
              <a:t>Heartbeat monitoring: record heartbeats from </a:t>
            </a:r>
            <a:r>
              <a:rPr lang="en-US" altLang="zh-CN" dirty="0" err="1" smtClean="0"/>
              <a:t>runnables</a:t>
            </a:r>
            <a:endParaRPr lang="en-US" altLang="zh-CN" dirty="0" smtClean="0"/>
          </a:p>
          <a:p>
            <a:pPr lvl="0"/>
            <a:r>
              <a:rPr lang="en-US" altLang="zh-CN" dirty="0" smtClean="0"/>
              <a:t>Control Flow Checking: monitors execution sequences of </a:t>
            </a:r>
            <a:r>
              <a:rPr lang="en-US" altLang="zh-CN" dirty="0" err="1" smtClean="0"/>
              <a:t>runnables</a:t>
            </a:r>
            <a:endParaRPr lang="en-US" altLang="zh-CN" dirty="0" smtClean="0"/>
          </a:p>
          <a:p>
            <a:pPr lvl="0"/>
            <a:r>
              <a:rPr lang="en-US" altLang="zh-CN" dirty="0" smtClean="0"/>
              <a:t>Task State Indication Unit: compares # detected errors to predefined thresholds</a:t>
            </a:r>
          </a:p>
          <a:p>
            <a:pPr lvl="0"/>
            <a:endParaRPr lang="en-US" altLang="zh-CN" dirty="0" smtClean="0"/>
          </a:p>
          <a:p>
            <a:pPr lvl="0"/>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47</a:t>
            </a:fld>
            <a:endParaRPr lang="en-US"/>
          </a:p>
        </p:txBody>
      </p:sp>
      <p:pic>
        <p:nvPicPr>
          <p:cNvPr id="2050" name="Picture 2"/>
          <p:cNvPicPr>
            <a:picLocks noChangeAspect="1" noChangeArrowheads="1"/>
          </p:cNvPicPr>
          <p:nvPr/>
        </p:nvPicPr>
        <p:blipFill>
          <a:blip r:embed="rId3"/>
          <a:srcRect/>
          <a:stretch>
            <a:fillRect/>
          </a:stretch>
        </p:blipFill>
        <p:spPr bwMode="auto">
          <a:xfrm>
            <a:off x="3590778" y="1310982"/>
            <a:ext cx="5553221" cy="497964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Heartbeat Monitoring</a:t>
            </a:r>
            <a:endParaRPr lang="zh-CN" altLang="en-US" dirty="0"/>
          </a:p>
        </p:txBody>
      </p:sp>
      <p:sp>
        <p:nvSpPr>
          <p:cNvPr id="3" name="内容占位符 2"/>
          <p:cNvSpPr>
            <a:spLocks noGrp="1"/>
          </p:cNvSpPr>
          <p:nvPr>
            <p:ph idx="1"/>
          </p:nvPr>
        </p:nvSpPr>
        <p:spPr/>
        <p:txBody>
          <a:bodyPr/>
          <a:lstStyle/>
          <a:p>
            <a:r>
              <a:rPr lang="en-US" altLang="zh-CN" dirty="0" smtClean="0"/>
              <a:t>Heartbeats of each </a:t>
            </a:r>
            <a:r>
              <a:rPr lang="en-US" altLang="zh-CN" dirty="0" err="1" smtClean="0"/>
              <a:t>runnable</a:t>
            </a:r>
            <a:r>
              <a:rPr lang="en-US" altLang="zh-CN" dirty="0" smtClean="0"/>
              <a:t> in each monitoring period are saved in its Aliveness Counter (AC) and Arrival Rate Counter (ARC).</a:t>
            </a:r>
          </a:p>
          <a:p>
            <a:r>
              <a:rPr lang="en-US" altLang="zh-CN" dirty="0" smtClean="0"/>
              <a:t>The monitoring periods are recorded in the Cycle Counter for Aliveness (CCA) and Cycle Counter for Arrival Rate (CCAR).</a:t>
            </a:r>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Heartbeat &amp; Exec Time Monitoring</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49</a:t>
            </a:fld>
            <a:endParaRPr lang="en-US"/>
          </a:p>
        </p:txBody>
      </p:sp>
      <p:pic>
        <p:nvPicPr>
          <p:cNvPr id="11266" name="Picture 2"/>
          <p:cNvPicPr>
            <a:picLocks noChangeAspect="1" noChangeArrowheads="1"/>
          </p:cNvPicPr>
          <p:nvPr/>
        </p:nvPicPr>
        <p:blipFill>
          <a:blip r:embed="rId2"/>
          <a:srcRect/>
          <a:stretch>
            <a:fillRect/>
          </a:stretch>
        </p:blipFill>
        <p:spPr bwMode="auto">
          <a:xfrm>
            <a:off x="0" y="1636693"/>
            <a:ext cx="9111167" cy="462639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FAILSAFE Framework Components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pic>
        <p:nvPicPr>
          <p:cNvPr id="25602" name="Picture 2"/>
          <p:cNvPicPr>
            <a:picLocks noChangeAspect="1" noChangeArrowheads="1"/>
          </p:cNvPicPr>
          <p:nvPr/>
        </p:nvPicPr>
        <p:blipFill>
          <a:blip r:embed="rId2"/>
          <a:srcRect/>
          <a:stretch>
            <a:fillRect/>
          </a:stretch>
        </p:blipFill>
        <p:spPr bwMode="auto">
          <a:xfrm>
            <a:off x="0" y="1775036"/>
            <a:ext cx="4461831" cy="3212212"/>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4457705" y="1582702"/>
            <a:ext cx="4686295" cy="34740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Task-Level Errors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50</a:t>
            </a:fld>
            <a:endParaRPr lang="en-US"/>
          </a:p>
        </p:txBody>
      </p:sp>
      <p:pic>
        <p:nvPicPr>
          <p:cNvPr id="13314" name="Picture 2"/>
          <p:cNvPicPr>
            <a:picLocks noChangeAspect="1" noChangeArrowheads="1"/>
          </p:cNvPicPr>
          <p:nvPr/>
        </p:nvPicPr>
        <p:blipFill>
          <a:blip r:embed="rId2"/>
          <a:srcRect/>
          <a:stretch>
            <a:fillRect/>
          </a:stretch>
        </p:blipFill>
        <p:spPr bwMode="auto">
          <a:xfrm>
            <a:off x="132203" y="1996061"/>
            <a:ext cx="8850003" cy="437168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Program Flow Checking</a:t>
            </a:r>
            <a:endParaRPr lang="zh-CN" altLang="en-US" dirty="0"/>
          </a:p>
        </p:txBody>
      </p:sp>
      <p:sp>
        <p:nvSpPr>
          <p:cNvPr id="3" name="内容占位符 2"/>
          <p:cNvSpPr>
            <a:spLocks noGrp="1"/>
          </p:cNvSpPr>
          <p:nvPr>
            <p:ph idx="1"/>
          </p:nvPr>
        </p:nvSpPr>
        <p:spPr/>
        <p:txBody>
          <a:bodyPr/>
          <a:lstStyle/>
          <a:p>
            <a:r>
              <a:rPr lang="en-US" altLang="zh-CN" dirty="0" smtClean="0"/>
              <a:t>Detects </a:t>
            </a:r>
            <a:r>
              <a:rPr lang="en-US" altLang="zh-CN" dirty="0" err="1" smtClean="0"/>
              <a:t>runnable</a:t>
            </a:r>
            <a:r>
              <a:rPr lang="en-US" altLang="zh-CN" dirty="0" smtClean="0"/>
              <a:t>-level errors (within each task)</a:t>
            </a:r>
          </a:p>
          <a:p>
            <a:r>
              <a:rPr lang="en-US" altLang="zh-CN" dirty="0" smtClean="0"/>
              <a:t>A look-up table stores all possible predecessor/successor relationships of the monitored </a:t>
            </a:r>
            <a:r>
              <a:rPr lang="en-US" altLang="zh-CN" dirty="0" err="1" smtClean="0"/>
              <a:t>runnables</a:t>
            </a:r>
            <a:r>
              <a:rPr lang="en-US" altLang="zh-CN" dirty="0" smtClean="0"/>
              <a:t>; They are compared to the actual execution sequence to detect control flow errors.</a:t>
            </a:r>
          </a:p>
          <a:p>
            <a:pPr lvl="1"/>
            <a:r>
              <a:rPr lang="en-US" altLang="zh-CN" dirty="0" smtClean="0"/>
              <a:t>Other methods (not adopted) embedded signatures as proposed in [10], or with the watchdog processor as discussed in [13]</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Program Flow Checking Example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52</a:t>
            </a:fld>
            <a:endParaRPr lang="en-US"/>
          </a:p>
        </p:txBody>
      </p:sp>
      <p:pic>
        <p:nvPicPr>
          <p:cNvPr id="12290" name="Picture 2"/>
          <p:cNvPicPr>
            <a:picLocks noChangeAspect="1" noChangeArrowheads="1"/>
          </p:cNvPicPr>
          <p:nvPr/>
        </p:nvPicPr>
        <p:blipFill>
          <a:blip r:embed="rId2"/>
          <a:srcRect/>
          <a:stretch>
            <a:fillRect/>
          </a:stretch>
        </p:blipFill>
        <p:spPr bwMode="auto">
          <a:xfrm>
            <a:off x="0" y="1808717"/>
            <a:ext cx="9100450" cy="3909037"/>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Task State Indication</a:t>
            </a:r>
            <a:endParaRPr lang="zh-CN" altLang="en-US" dirty="0"/>
          </a:p>
        </p:txBody>
      </p:sp>
      <p:sp>
        <p:nvSpPr>
          <p:cNvPr id="3" name="内容占位符 2"/>
          <p:cNvSpPr>
            <a:spLocks noGrp="1"/>
          </p:cNvSpPr>
          <p:nvPr>
            <p:ph idx="1"/>
          </p:nvPr>
        </p:nvSpPr>
        <p:spPr/>
        <p:txBody>
          <a:bodyPr>
            <a:normAutofit/>
          </a:bodyPr>
          <a:lstStyle/>
          <a:p>
            <a:r>
              <a:rPr lang="en-US" altLang="zh-CN" dirty="0" smtClean="0"/>
              <a:t>Task State Indication Unit keeps an error indication vector. If one of the elements in the error indication vector reaches the threshold, the whole task will be considered faulty.</a:t>
            </a:r>
          </a:p>
          <a:p>
            <a:pPr lvl="1"/>
            <a:r>
              <a:rPr lang="en-US" altLang="zh-CN" dirty="0" smtClean="0"/>
              <a:t>If the global ECU state is “faulty”, the ECU might be subjected to a software reset depending on the requirements and constraints of applications.</a:t>
            </a:r>
          </a:p>
          <a:p>
            <a:pPr lvl="1"/>
            <a:r>
              <a:rPr lang="en-US" altLang="zh-CN" dirty="0" smtClean="0"/>
              <a:t>If the global ECU state is “OK”, the “faulty” application software components might be restarted or terminated.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Mitigation: Reconfiguration</a:t>
            </a:r>
            <a:endParaRPr lang="zh-CN" altLang="en-US" dirty="0"/>
          </a:p>
        </p:txBody>
      </p:sp>
      <p:sp>
        <p:nvSpPr>
          <p:cNvPr id="3" name="内容占位符 2"/>
          <p:cNvSpPr>
            <a:spLocks noGrp="1"/>
          </p:cNvSpPr>
          <p:nvPr>
            <p:ph idx="1"/>
          </p:nvPr>
        </p:nvSpPr>
        <p:spPr/>
        <p:txBody>
          <a:bodyPr>
            <a:normAutofit/>
          </a:bodyPr>
          <a:lstStyle/>
          <a:p>
            <a:r>
              <a:rPr lang="en-US" altLang="zh-CN" b="1" dirty="0" smtClean="0"/>
              <a:t>Reconfiguration can be triggered by the FMF at </a:t>
            </a:r>
            <a:r>
              <a:rPr lang="en-US" altLang="zh-CN" dirty="0" smtClean="0"/>
              <a:t>3</a:t>
            </a:r>
            <a:r>
              <a:rPr lang="en-US" altLang="zh-CN" b="1" dirty="0" smtClean="0"/>
              <a:t> levels</a:t>
            </a:r>
          </a:p>
          <a:p>
            <a:pPr lvl="1"/>
            <a:r>
              <a:rPr lang="en-US" altLang="zh-CN" b="1" dirty="0" smtClean="0"/>
              <a:t>Reconfiguration of active task set</a:t>
            </a:r>
          </a:p>
          <a:p>
            <a:pPr lvl="2"/>
            <a:r>
              <a:rPr lang="en-US" altLang="zh-CN" dirty="0" smtClean="0"/>
              <a:t>Switch between predefined task sets</a:t>
            </a:r>
          </a:p>
          <a:p>
            <a:pPr lvl="1"/>
            <a:r>
              <a:rPr lang="en-US" altLang="zh-CN" b="1" dirty="0" smtClean="0"/>
              <a:t>Functional inhibition</a:t>
            </a:r>
          </a:p>
          <a:p>
            <a:pPr lvl="2"/>
            <a:r>
              <a:rPr lang="en-US" altLang="zh-CN" dirty="0" smtClean="0"/>
              <a:t>Passive </a:t>
            </a:r>
            <a:r>
              <a:rPr lang="en-US" altLang="zh-CN" dirty="0" err="1" smtClean="0"/>
              <a:t>w.r.t</a:t>
            </a:r>
            <a:r>
              <a:rPr lang="en-US" altLang="zh-CN" dirty="0" smtClean="0"/>
              <a:t>. </a:t>
            </a:r>
            <a:r>
              <a:rPr lang="en-US" altLang="zh-CN" dirty="0" err="1" smtClean="0"/>
              <a:t>platform</a:t>
            </a:r>
            <a:r>
              <a:rPr lang="en-US" altLang="zh-CN" dirty="0" err="1" smtClean="0">
                <a:sym typeface="Wingdings" pitchFamily="2" charset="2"/>
              </a:rPr>
              <a:t></a:t>
            </a:r>
            <a:r>
              <a:rPr lang="en-US" altLang="zh-CN" dirty="0" err="1" smtClean="0"/>
              <a:t>application</a:t>
            </a:r>
            <a:r>
              <a:rPr lang="en-US" altLang="zh-CN" dirty="0" smtClean="0"/>
              <a:t> receives info and has to act on this</a:t>
            </a:r>
          </a:p>
          <a:p>
            <a:pPr lvl="1"/>
            <a:r>
              <a:rPr lang="en-US" altLang="zh-CN" b="1" dirty="0" smtClean="0"/>
              <a:t>ECU level reset</a:t>
            </a:r>
          </a:p>
          <a:p>
            <a:pPr lvl="2"/>
            <a:r>
              <a:rPr lang="en-US" altLang="zh-CN" dirty="0" smtClean="0"/>
              <a:t>If all else fails </a:t>
            </a:r>
            <a:r>
              <a:rPr lang="en-US" altLang="zh-CN" dirty="0" smtClean="0">
                <a:sym typeface="Wingdings" pitchFamily="2" charset="2"/>
              </a:rPr>
              <a:t></a:t>
            </a:r>
            <a:r>
              <a:rPr lang="en-US" altLang="zh-CN" dirty="0" smtClean="0"/>
              <a:t>Ctrl-Alt-Del the ECU</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EASIS </a:t>
            </a:r>
            <a:r>
              <a:rPr lang="en-US" altLang="zh-CN" dirty="0" err="1" smtClean="0"/>
              <a:t>Validator</a:t>
            </a:r>
            <a:endParaRPr lang="zh-CN" altLang="en-US" dirty="0"/>
          </a:p>
        </p:txBody>
      </p:sp>
      <p:sp>
        <p:nvSpPr>
          <p:cNvPr id="3" name="内容占位符 2"/>
          <p:cNvSpPr>
            <a:spLocks noGrp="1"/>
          </p:cNvSpPr>
          <p:nvPr>
            <p:ph idx="1"/>
          </p:nvPr>
        </p:nvSpPr>
        <p:spPr/>
        <p:txBody>
          <a:bodyPr/>
          <a:lstStyle/>
          <a:p>
            <a:r>
              <a:rPr lang="en-US" altLang="zh-CN" dirty="0" smtClean="0"/>
              <a:t>A Hardware-in-the-Loop (</a:t>
            </a:r>
            <a:r>
              <a:rPr lang="en-US" altLang="zh-CN" dirty="0" err="1" smtClean="0"/>
              <a:t>HiL</a:t>
            </a:r>
            <a:r>
              <a:rPr lang="en-US" altLang="zh-CN" dirty="0" smtClean="0"/>
              <a:t>) system hosting a number of ISS-applications, such as the driver assistance applications, </a:t>
            </a:r>
            <a:r>
              <a:rPr lang="en-US" altLang="zh-CN" dirty="0" err="1" smtClean="0"/>
              <a:t>SafeLane</a:t>
            </a:r>
            <a:r>
              <a:rPr lang="en-US" altLang="zh-CN" dirty="0" smtClean="0"/>
              <a:t> and </a:t>
            </a:r>
            <a:r>
              <a:rPr lang="en-US" altLang="zh-CN" dirty="0" err="1" smtClean="0"/>
              <a:t>SafeSpeed</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Injection</a:t>
            </a:r>
            <a:endParaRPr lang="zh-CN" altLang="en-US" dirty="0"/>
          </a:p>
        </p:txBody>
      </p:sp>
      <p:sp>
        <p:nvSpPr>
          <p:cNvPr id="3" name="内容占位符 2"/>
          <p:cNvSpPr>
            <a:spLocks noGrp="1"/>
          </p:cNvSpPr>
          <p:nvPr>
            <p:ph idx="1"/>
          </p:nvPr>
        </p:nvSpPr>
        <p:spPr>
          <a:xfrm>
            <a:off x="230736" y="1350236"/>
            <a:ext cx="2721784" cy="5153114"/>
          </a:xfrm>
        </p:spPr>
        <p:txBody>
          <a:bodyPr/>
          <a:lstStyle/>
          <a:p>
            <a:r>
              <a:rPr lang="en-US" altLang="zh-CN" dirty="0" smtClean="0"/>
              <a:t>Injection of sensor faults</a:t>
            </a:r>
          </a:p>
          <a:p>
            <a:r>
              <a:rPr lang="en-US" altLang="zh-CN" dirty="0" smtClean="0"/>
              <a:t>Injection of task timing faults by changing task periods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56</a:t>
            </a:fld>
            <a:endParaRPr lang="en-US"/>
          </a:p>
        </p:txBody>
      </p:sp>
      <p:pic>
        <p:nvPicPr>
          <p:cNvPr id="7170" name="Picture 2"/>
          <p:cNvPicPr>
            <a:picLocks noChangeAspect="1" noChangeArrowheads="1"/>
          </p:cNvPicPr>
          <p:nvPr/>
        </p:nvPicPr>
        <p:blipFill>
          <a:blip r:embed="rId2"/>
          <a:srcRect/>
          <a:stretch>
            <a:fillRect/>
          </a:stretch>
        </p:blipFill>
        <p:spPr bwMode="auto">
          <a:xfrm>
            <a:off x="2820318" y="1347440"/>
            <a:ext cx="6141560" cy="5100469"/>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57</a:t>
            </a:fld>
            <a:endParaRPr lang="en-US"/>
          </a:p>
        </p:txBody>
      </p:sp>
      <p:pic>
        <p:nvPicPr>
          <p:cNvPr id="8194" name="Picture 2"/>
          <p:cNvPicPr>
            <a:picLocks noChangeAspect="1" noChangeArrowheads="1"/>
          </p:cNvPicPr>
          <p:nvPr/>
        </p:nvPicPr>
        <p:blipFill>
          <a:blip r:embed="rId2"/>
          <a:srcRect/>
          <a:stretch>
            <a:fillRect/>
          </a:stretch>
        </p:blipFill>
        <p:spPr bwMode="auto">
          <a:xfrm>
            <a:off x="1135139" y="1336253"/>
            <a:ext cx="6890904" cy="5229799"/>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Example</a:t>
            </a:r>
            <a:endParaRPr lang="zh-CN" altLang="en-US" dirty="0"/>
          </a:p>
        </p:txBody>
      </p:sp>
      <p:sp>
        <p:nvSpPr>
          <p:cNvPr id="3" name="内容占位符 2"/>
          <p:cNvSpPr>
            <a:spLocks noGrp="1"/>
          </p:cNvSpPr>
          <p:nvPr>
            <p:ph idx="1"/>
          </p:nvPr>
        </p:nvSpPr>
        <p:spPr>
          <a:xfrm>
            <a:off x="230736" y="1350236"/>
            <a:ext cx="8665436" cy="2241263"/>
          </a:xfrm>
        </p:spPr>
        <p:txBody>
          <a:bodyPr>
            <a:normAutofit fontScale="92500" lnSpcReduction="10000"/>
          </a:bodyPr>
          <a:lstStyle/>
          <a:p>
            <a:r>
              <a:rPr lang="en-US" altLang="zh-CN" dirty="0" smtClean="0"/>
              <a:t>The application has 3 </a:t>
            </a:r>
            <a:r>
              <a:rPr lang="en-US" altLang="zh-CN" dirty="0" err="1" smtClean="0"/>
              <a:t>runnables</a:t>
            </a:r>
            <a:r>
              <a:rPr lang="en-US" altLang="zh-CN" dirty="0" smtClean="0"/>
              <a:t>: </a:t>
            </a:r>
            <a:r>
              <a:rPr lang="en-US" altLang="zh-CN" i="1" dirty="0" err="1" smtClean="0"/>
              <a:t>GetSensorValue</a:t>
            </a:r>
            <a:r>
              <a:rPr lang="en-US" altLang="zh-CN" i="1" dirty="0" smtClean="0"/>
              <a:t>, </a:t>
            </a:r>
            <a:r>
              <a:rPr lang="en-US" altLang="zh-CN" i="1" dirty="0" err="1" smtClean="0"/>
              <a:t>SAFE_CC_process</a:t>
            </a:r>
            <a:r>
              <a:rPr lang="en-US" altLang="zh-CN" i="1" dirty="0" smtClean="0"/>
              <a:t>, </a:t>
            </a:r>
            <a:r>
              <a:rPr lang="en-US" altLang="zh-CN" i="1" dirty="0" err="1" smtClean="0"/>
              <a:t>Speed_process</a:t>
            </a:r>
            <a:endParaRPr lang="en-US" altLang="zh-CN" i="1" dirty="0" smtClean="0"/>
          </a:p>
          <a:p>
            <a:r>
              <a:rPr lang="en-US" altLang="zh-CN" dirty="0" smtClean="0"/>
              <a:t>These are triggered as function-call subsystems by the </a:t>
            </a:r>
            <a:r>
              <a:rPr lang="en-US" altLang="zh-CN" dirty="0" err="1" smtClean="0"/>
              <a:t>Stateflow</a:t>
            </a:r>
            <a:r>
              <a:rPr lang="en-US" altLang="zh-CN" dirty="0" smtClean="0"/>
              <a:t> chart </a:t>
            </a:r>
            <a:r>
              <a:rPr lang="en-US" altLang="zh-CN" i="1" dirty="0" err="1" smtClean="0"/>
              <a:t>SafeSpeed</a:t>
            </a:r>
            <a:r>
              <a:rPr lang="en-US" altLang="zh-CN" i="1" dirty="0" smtClean="0"/>
              <a:t>, </a:t>
            </a:r>
            <a:r>
              <a:rPr lang="en-US" altLang="zh-CN" dirty="0" smtClean="0"/>
              <a:t>which defines their execution sequence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58</a:t>
            </a:fld>
            <a:endParaRPr lang="en-US"/>
          </a:p>
        </p:txBody>
      </p:sp>
      <p:pic>
        <p:nvPicPr>
          <p:cNvPr id="3074" name="Picture 2"/>
          <p:cNvPicPr>
            <a:picLocks noChangeAspect="1" noChangeArrowheads="1"/>
          </p:cNvPicPr>
          <p:nvPr/>
        </p:nvPicPr>
        <p:blipFill>
          <a:blip r:embed="rId2"/>
          <a:srcRect/>
          <a:stretch>
            <a:fillRect/>
          </a:stretch>
        </p:blipFill>
        <p:spPr bwMode="auto">
          <a:xfrm>
            <a:off x="-7445" y="3581399"/>
            <a:ext cx="9151445" cy="3276601"/>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 Watchdog</a:t>
            </a:r>
            <a:endParaRPr lang="zh-CN" altLang="en-US" dirty="0"/>
          </a:p>
        </p:txBody>
      </p:sp>
      <p:sp>
        <p:nvSpPr>
          <p:cNvPr id="3" name="内容占位符 2"/>
          <p:cNvSpPr>
            <a:spLocks noGrp="1"/>
          </p:cNvSpPr>
          <p:nvPr>
            <p:ph idx="1"/>
          </p:nvPr>
        </p:nvSpPr>
        <p:spPr>
          <a:xfrm>
            <a:off x="230736" y="881350"/>
            <a:ext cx="8665436" cy="2049138"/>
          </a:xfrm>
        </p:spPr>
        <p:txBody>
          <a:bodyPr>
            <a:normAutofit fontScale="85000" lnSpcReduction="20000"/>
          </a:bodyPr>
          <a:lstStyle/>
          <a:p>
            <a:r>
              <a:rPr lang="en-US" altLang="zh-CN" dirty="0" smtClean="0"/>
              <a:t>“Time Scalar” slider is used to change execution frequency</a:t>
            </a:r>
          </a:p>
          <a:p>
            <a:r>
              <a:rPr lang="en-US" altLang="zh-CN" dirty="0" smtClean="0"/>
              <a:t>Upper fig shows Aliveness </a:t>
            </a:r>
            <a:r>
              <a:rPr lang="en-US" altLang="zh-CN" dirty="0" smtClean="0"/>
              <a:t>Counter (AC) </a:t>
            </a:r>
            <a:r>
              <a:rPr lang="en-US" altLang="zh-CN" dirty="0" smtClean="0"/>
              <a:t>and Cycle Counter for Aliveness (CCA)</a:t>
            </a:r>
            <a:endParaRPr lang="en-US" altLang="zh-CN" dirty="0" smtClean="0"/>
          </a:p>
          <a:p>
            <a:r>
              <a:rPr lang="en-US" altLang="zh-CN" dirty="0" smtClean="0"/>
              <a:t>Lower fig shows “AM </a:t>
            </a:r>
            <a:r>
              <a:rPr lang="en-US" altLang="zh-CN" dirty="0" smtClean="0"/>
              <a:t>Result” (Aliveness Monitoring Result) indicates the detection of the </a:t>
            </a:r>
            <a:r>
              <a:rPr lang="en-US" altLang="zh-CN" dirty="0" smtClean="0"/>
              <a:t>error at time 2.2.</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59</a:t>
            </a:fld>
            <a:endParaRPr lang="en-US"/>
          </a:p>
        </p:txBody>
      </p:sp>
      <p:pic>
        <p:nvPicPr>
          <p:cNvPr id="4098" name="Picture 2"/>
          <p:cNvPicPr>
            <a:picLocks noChangeAspect="1" noChangeArrowheads="1"/>
          </p:cNvPicPr>
          <p:nvPr/>
        </p:nvPicPr>
        <p:blipFill>
          <a:blip r:embed="rId3"/>
          <a:srcRect/>
          <a:stretch>
            <a:fillRect/>
          </a:stretch>
        </p:blipFill>
        <p:spPr bwMode="auto">
          <a:xfrm>
            <a:off x="1367125" y="2774874"/>
            <a:ext cx="6343650" cy="3886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FAILSAFE Framework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pic>
        <p:nvPicPr>
          <p:cNvPr id="26628" name="Picture 4"/>
          <p:cNvPicPr>
            <a:picLocks noChangeAspect="1" noChangeArrowheads="1"/>
          </p:cNvPicPr>
          <p:nvPr/>
        </p:nvPicPr>
        <p:blipFill>
          <a:blip r:embed="rId2"/>
          <a:srcRect/>
          <a:stretch>
            <a:fillRect/>
          </a:stretch>
        </p:blipFill>
        <p:spPr bwMode="auto">
          <a:xfrm>
            <a:off x="1089040" y="1154707"/>
            <a:ext cx="7228696" cy="5506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Diagnosis</a:t>
            </a:r>
            <a:endParaRPr lang="zh-CN" altLang="en-US" dirty="0"/>
          </a:p>
        </p:txBody>
      </p:sp>
      <p:sp>
        <p:nvSpPr>
          <p:cNvPr id="3" name="内容占位符 2"/>
          <p:cNvSpPr>
            <a:spLocks noGrp="1"/>
          </p:cNvSpPr>
          <p:nvPr>
            <p:ph idx="1"/>
          </p:nvPr>
        </p:nvSpPr>
        <p:spPr>
          <a:xfrm>
            <a:off x="230736" y="1024932"/>
            <a:ext cx="8665436" cy="1927588"/>
          </a:xfrm>
        </p:spPr>
        <p:txBody>
          <a:bodyPr>
            <a:normAutofit fontScale="77500" lnSpcReduction="20000"/>
          </a:bodyPr>
          <a:lstStyle/>
          <a:p>
            <a:r>
              <a:rPr lang="en-US" altLang="zh-CN" dirty="0" smtClean="0"/>
              <a:t>The aliveness errors detected by the heartbeat monitoring unit are actually caused by program flow errors, which are reported with the plot “PFC Result” (Program Flow Checking Result</a:t>
            </a:r>
            <a:r>
              <a:rPr lang="en-US" altLang="zh-CN" dirty="0" smtClean="0"/>
              <a:t>).</a:t>
            </a:r>
          </a:p>
          <a:p>
            <a:r>
              <a:rPr lang="en-US" altLang="zh-CN" dirty="0" smtClean="0"/>
              <a:t>After detection </a:t>
            </a:r>
            <a:r>
              <a:rPr lang="en-US" altLang="zh-CN" dirty="0" smtClean="0"/>
              <a:t>of three program flow errors </a:t>
            </a:r>
            <a:r>
              <a:rPr lang="en-US" altLang="zh-CN" dirty="0" smtClean="0"/>
              <a:t>(the </a:t>
            </a:r>
            <a:r>
              <a:rPr lang="en-US" altLang="zh-CN" dirty="0" smtClean="0"/>
              <a:t>threshold), the task state is set to “faulty</a:t>
            </a:r>
            <a:r>
              <a:rPr lang="en-US" altLang="zh-CN" dirty="0" smtClean="0"/>
              <a:t>” (“</a:t>
            </a:r>
            <a:r>
              <a:rPr lang="en-US" altLang="zh-CN" smtClean="0"/>
              <a:t>task state” button is red).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60</a:t>
            </a:fld>
            <a:endParaRPr lang="en-US"/>
          </a:p>
        </p:txBody>
      </p:sp>
      <p:pic>
        <p:nvPicPr>
          <p:cNvPr id="5122" name="Picture 2"/>
          <p:cNvPicPr>
            <a:picLocks noChangeAspect="1" noChangeArrowheads="1"/>
          </p:cNvPicPr>
          <p:nvPr/>
        </p:nvPicPr>
        <p:blipFill>
          <a:blip r:embed="rId2"/>
          <a:srcRect/>
          <a:stretch>
            <a:fillRect/>
          </a:stretch>
        </p:blipFill>
        <p:spPr bwMode="auto">
          <a:xfrm>
            <a:off x="1553378" y="2741508"/>
            <a:ext cx="6074310" cy="379419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 Effects Diagram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7</a:t>
            </a:fld>
            <a:endParaRPr lang="en-US"/>
          </a:p>
        </p:txBody>
      </p:sp>
      <p:pic>
        <p:nvPicPr>
          <p:cNvPr id="61442" name="Picture 2"/>
          <p:cNvPicPr>
            <a:picLocks noChangeAspect="1" noChangeArrowheads="1"/>
          </p:cNvPicPr>
          <p:nvPr/>
        </p:nvPicPr>
        <p:blipFill>
          <a:blip r:embed="rId2"/>
          <a:srcRect/>
          <a:stretch>
            <a:fillRect/>
          </a:stretch>
        </p:blipFill>
        <p:spPr bwMode="auto">
          <a:xfrm>
            <a:off x="1905918" y="1273245"/>
            <a:ext cx="5825111" cy="531398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ISWHM for Aircraft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ISWHM monitors the on-board software and sensors in order to:</a:t>
            </a:r>
          </a:p>
          <a:p>
            <a:pPr lvl="1"/>
            <a:r>
              <a:rPr lang="en-US" altLang="zh-CN" dirty="0" smtClean="0"/>
              <a:t>Detect failures </a:t>
            </a:r>
            <a:r>
              <a:rPr lang="en-US" altLang="zh-CN" dirty="0" smtClean="0"/>
              <a:t>in hardware components </a:t>
            </a:r>
            <a:r>
              <a:rPr lang="en-US" altLang="zh-CN" i="1" dirty="0" smtClean="0"/>
              <a:t>and software</a:t>
            </a:r>
          </a:p>
          <a:p>
            <a:pPr lvl="1"/>
            <a:r>
              <a:rPr lang="en-US" altLang="zh-CN" dirty="0" smtClean="0"/>
              <a:t>perform on-board reasoning to detect most likely root cause(s)</a:t>
            </a:r>
          </a:p>
          <a:p>
            <a:pPr lvl="1"/>
            <a:r>
              <a:rPr lang="en-US" altLang="zh-CN" dirty="0" smtClean="0"/>
              <a:t>annunciate failures or initiate mitigation actions</a:t>
            </a:r>
          </a:p>
          <a:p>
            <a:r>
              <a:rPr lang="en-US" altLang="zh-CN" dirty="0" smtClean="0"/>
              <a:t>Non-functional requirements:</a:t>
            </a:r>
          </a:p>
          <a:p>
            <a:pPr lvl="1"/>
            <a:r>
              <a:rPr lang="en-US" altLang="zh-CN" dirty="0" smtClean="0"/>
              <a:t>small computational footprint</a:t>
            </a:r>
          </a:p>
          <a:p>
            <a:pPr lvl="1"/>
            <a:r>
              <a:rPr lang="en-US" altLang="zh-CN" dirty="0" smtClean="0"/>
              <a:t>few false positives and false negatives</a:t>
            </a:r>
          </a:p>
          <a:p>
            <a:pPr lvl="1"/>
            <a:r>
              <a:rPr lang="en-US" altLang="zh-CN" dirty="0" smtClean="0"/>
              <a:t>techniques/tools for V&amp;V of ISWHM</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SWHM </a:t>
            </a:r>
            <a:r>
              <a:rPr lang="en-US" altLang="zh-CN" dirty="0" smtClean="0"/>
              <a:t>Architecture</a:t>
            </a:r>
            <a:endParaRPr lang="zh-CN" altLang="en-US" dirty="0"/>
          </a:p>
        </p:txBody>
      </p:sp>
      <p:sp>
        <p:nvSpPr>
          <p:cNvPr id="3" name="内容占位符 2"/>
          <p:cNvSpPr>
            <a:spLocks noGrp="1"/>
          </p:cNvSpPr>
          <p:nvPr>
            <p:ph idx="1"/>
          </p:nvPr>
        </p:nvSpPr>
        <p:spPr>
          <a:xfrm>
            <a:off x="0" y="1340188"/>
            <a:ext cx="8691824" cy="5153114"/>
          </a:xfrm>
        </p:spPr>
        <p:txBody>
          <a:bodyPr>
            <a:normAutofit/>
          </a:bodyPr>
          <a:lstStyle/>
          <a:p>
            <a:r>
              <a:rPr lang="en-US" altLang="zh-CN" dirty="0" smtClean="0"/>
              <a:t>SWHM </a:t>
            </a:r>
            <a:r>
              <a:rPr lang="en-US" altLang="zh-CN" dirty="0" smtClean="0"/>
              <a:t>monitors</a:t>
            </a:r>
          </a:p>
          <a:p>
            <a:pPr lvl="1"/>
            <a:r>
              <a:rPr lang="en-US" altLang="zh-CN" dirty="0" smtClean="0"/>
              <a:t>Software</a:t>
            </a:r>
            <a:endParaRPr lang="en-US" altLang="zh-CN" dirty="0" smtClean="0"/>
          </a:p>
          <a:p>
            <a:pPr lvl="1"/>
            <a:r>
              <a:rPr lang="en-US" altLang="zh-CN" dirty="0" smtClean="0"/>
              <a:t>OS</a:t>
            </a:r>
            <a:endParaRPr lang="en-US" altLang="zh-CN" dirty="0" smtClean="0"/>
          </a:p>
          <a:p>
            <a:pPr lvl="1"/>
            <a:r>
              <a:rPr lang="en-US" altLang="zh-CN" dirty="0" smtClean="0"/>
              <a:t>hardware </a:t>
            </a:r>
            <a:r>
              <a:rPr lang="en-US" altLang="zh-CN" dirty="0" smtClean="0"/>
              <a:t>sensors</a:t>
            </a:r>
          </a:p>
          <a:p>
            <a:r>
              <a:rPr lang="en-US" altLang="zh-CN" dirty="0" smtClean="0"/>
              <a:t>Use </a:t>
            </a:r>
            <a:r>
              <a:rPr lang="en-US" altLang="zh-CN" dirty="0" smtClean="0"/>
              <a:t>Bayesian </a:t>
            </a:r>
            <a:r>
              <a:rPr lang="en-US" altLang="zh-CN" dirty="0" smtClean="0"/>
              <a:t>Networks </a:t>
            </a:r>
            <a:r>
              <a:rPr lang="en-US" altLang="zh-CN" dirty="0" smtClean="0"/>
              <a:t>for modeling</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3/7/2012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415</TotalTime>
  <Words>3684</Words>
  <Application>Microsoft Office PowerPoint</Application>
  <PresentationFormat>全屏显示(4:3)</PresentationFormat>
  <Paragraphs>485</Paragraphs>
  <Slides>60</Slides>
  <Notes>11</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Template</vt:lpstr>
      <vt:lpstr>SHM Cont’</vt:lpstr>
      <vt:lpstr>幻灯片 2</vt:lpstr>
      <vt:lpstr>FAILSAFE Overview</vt:lpstr>
      <vt:lpstr>Problem Addressed</vt:lpstr>
      <vt:lpstr>FAILSAFE Framework Components</vt:lpstr>
      <vt:lpstr>FAILSAFE Framework</vt:lpstr>
      <vt:lpstr>State Effects Diagram</vt:lpstr>
      <vt:lpstr>ISWHM for Aircraft</vt:lpstr>
      <vt:lpstr>SWHM Architecture</vt:lpstr>
      <vt:lpstr>BN for ISWHM</vt:lpstr>
      <vt:lpstr>Bayesian Network Nodes</vt:lpstr>
      <vt:lpstr>ISWHM Bayesian Health Model</vt:lpstr>
      <vt:lpstr>Demo Application</vt:lpstr>
      <vt:lpstr>Demo Architecture</vt:lpstr>
      <vt:lpstr>SW Sensors</vt:lpstr>
      <vt:lpstr>Analyzed Fault Scenarios</vt:lpstr>
      <vt:lpstr>ISWHM Model</vt:lpstr>
      <vt:lpstr>幻灯片 18</vt:lpstr>
      <vt:lpstr>幻灯片 19</vt:lpstr>
      <vt:lpstr>Anomaly Based Detection</vt:lpstr>
      <vt:lpstr>System Architecture</vt:lpstr>
      <vt:lpstr>OS Hangs</vt:lpstr>
      <vt:lpstr>Design Goals</vt:lpstr>
      <vt:lpstr>Detection Architecture</vt:lpstr>
      <vt:lpstr>Detailed Framework</vt:lpstr>
      <vt:lpstr>Monitored Variables</vt:lpstr>
      <vt:lpstr>Monitors</vt:lpstr>
      <vt:lpstr>Alert Generation</vt:lpstr>
      <vt:lpstr>Bayesian Inference</vt:lpstr>
      <vt:lpstr>Parameter Tuning</vt:lpstr>
      <vt:lpstr>Implementation in Linux</vt:lpstr>
      <vt:lpstr>Implementation in Windows</vt:lpstr>
      <vt:lpstr>幻灯片 33</vt:lpstr>
      <vt:lpstr>幻灯片 34</vt:lpstr>
      <vt:lpstr>Heartbeat Timeout</vt:lpstr>
      <vt:lpstr>Assumption</vt:lpstr>
      <vt:lpstr>EWMA (Exponential Weighted Moving Average)</vt:lpstr>
      <vt:lpstr>MINIX-3 Microkernel</vt:lpstr>
      <vt:lpstr>Framework Overview</vt:lpstr>
      <vt:lpstr>幻灯片 40</vt:lpstr>
      <vt:lpstr>幻灯片 41</vt:lpstr>
      <vt:lpstr>Fault Management Framework</vt:lpstr>
      <vt:lpstr>Fault Management Framework</vt:lpstr>
      <vt:lpstr>Fault State Manager</vt:lpstr>
      <vt:lpstr>Supervision, Reconfiguration and Logging</vt:lpstr>
      <vt:lpstr>SW Watchdog Functions</vt:lpstr>
      <vt:lpstr>SW Watchdog</vt:lpstr>
      <vt:lpstr>Heartbeat Monitoring</vt:lpstr>
      <vt:lpstr>Heartbeat &amp; Exec Time Monitoring</vt:lpstr>
      <vt:lpstr>Task-Level Errors</vt:lpstr>
      <vt:lpstr>Program Flow Checking</vt:lpstr>
      <vt:lpstr>Program Flow Checking Example</vt:lpstr>
      <vt:lpstr>Task State Indication</vt:lpstr>
      <vt:lpstr>Fault Mitigation: Reconfiguration</vt:lpstr>
      <vt:lpstr>EASIS Validator</vt:lpstr>
      <vt:lpstr>Fault Injection</vt:lpstr>
      <vt:lpstr>幻灯片 57</vt:lpstr>
      <vt:lpstr>Application Example</vt:lpstr>
      <vt:lpstr>SW Watchdog</vt:lpstr>
      <vt:lpstr>Fault Diagnosis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62</cp:revision>
  <cp:lastPrinted>2011-02-23T00:18:43Z</cp:lastPrinted>
  <dcterms:created xsi:type="dcterms:W3CDTF">2012-03-07T02:59:16Z</dcterms:created>
  <dcterms:modified xsi:type="dcterms:W3CDTF">2012-03-07T10:15:01Z</dcterms:modified>
</cp:coreProperties>
</file>