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7" r:id="rId2"/>
    <p:sldId id="293" r:id="rId3"/>
    <p:sldId id="340" r:id="rId4"/>
    <p:sldId id="294" r:id="rId5"/>
    <p:sldId id="295" r:id="rId6"/>
    <p:sldId id="296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308" r:id="rId15"/>
    <p:sldId id="310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8" r:id="rId25"/>
    <p:sldId id="329" r:id="rId26"/>
    <p:sldId id="330" r:id="rId27"/>
    <p:sldId id="331" r:id="rId28"/>
    <p:sldId id="332" r:id="rId29"/>
    <p:sldId id="259" r:id="rId30"/>
    <p:sldId id="261" r:id="rId31"/>
    <p:sldId id="341" r:id="rId32"/>
    <p:sldId id="333" r:id="rId33"/>
    <p:sldId id="334" r:id="rId34"/>
    <p:sldId id="335" r:id="rId35"/>
    <p:sldId id="337" r:id="rId36"/>
    <p:sldId id="338" r:id="rId37"/>
    <p:sldId id="265" r:id="rId38"/>
    <p:sldId id="266" r:id="rId39"/>
    <p:sldId id="267" r:id="rId40"/>
    <p:sldId id="268" r:id="rId41"/>
    <p:sldId id="343" r:id="rId42"/>
    <p:sldId id="344" r:id="rId43"/>
    <p:sldId id="345" r:id="rId44"/>
    <p:sldId id="269" r:id="rId45"/>
    <p:sldId id="270" r:id="rId46"/>
    <p:sldId id="271" r:id="rId47"/>
    <p:sldId id="272" r:id="rId48"/>
    <p:sldId id="273" r:id="rId49"/>
    <p:sldId id="275" r:id="rId50"/>
    <p:sldId id="276" r:id="rId51"/>
    <p:sldId id="277" r:id="rId52"/>
    <p:sldId id="278" r:id="rId53"/>
    <p:sldId id="279" r:id="rId54"/>
    <p:sldId id="280" r:id="rId55"/>
    <p:sldId id="283" r:id="rId56"/>
    <p:sldId id="286" r:id="rId57"/>
    <p:sldId id="289" r:id="rId58"/>
    <p:sldId id="290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500" autoAdjust="0"/>
    <p:restoredTop sz="79724" autoAdjust="0"/>
  </p:normalViewPr>
  <p:slideViewPr>
    <p:cSldViewPr snapToGrid="0">
      <p:cViewPr varScale="1">
        <p:scale>
          <a:sx n="86" d="100"/>
          <a:sy n="86" d="100"/>
        </p:scale>
        <p:origin x="-22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3468" y="3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0AEF1F-12C8-4E47-B395-7BF76263A108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2031504" y="681870"/>
            <a:ext cx="3000375" cy="22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914400" lvl="2">
              <a:lnSpc>
                <a:spcPct val="100000"/>
              </a:lnSpc>
              <a:spcBef>
                <a:spcPts val="900"/>
              </a:spcBef>
              <a:tabLst>
                <a:tab pos="217488" algn="l"/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</a:tabLst>
            </a:pPr>
            <a:r>
              <a:rPr lang="en-GB" altLang="zh-CN" dirty="0" smtClean="0">
                <a:ea typeface="宋体" pitchFamily="2" charset="-122"/>
              </a:rPr>
              <a:t>Software utilizing latest hardware technologies easily keep up with, and usually out-paces, advances in hardware technology</a:t>
            </a:r>
          </a:p>
          <a:p>
            <a:pPr marL="914400" lvl="2">
              <a:lnSpc>
                <a:spcPct val="100000"/>
              </a:lnSpc>
              <a:spcBef>
                <a:spcPts val="900"/>
              </a:spcBef>
              <a:tabLst>
                <a:tab pos="217488" algn="l"/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</a:tabLst>
            </a:pPr>
            <a:r>
              <a:rPr lang="en-GB" altLang="zh-CN" dirty="0" smtClean="0">
                <a:ea typeface="宋体" pitchFamily="2" charset="-122"/>
              </a:rPr>
              <a:t>If you don't believe that, go shopping (for a mobile phone)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>
                <a:ea typeface="宋体" pitchFamily="2" charset="-122"/>
              </a:rPr>
              <a:t>(on a </a:t>
            </a:r>
            <a:r>
              <a:rPr lang="en-US" altLang="zh-CN" sz="1200" dirty="0" err="1" smtClean="0">
                <a:ea typeface="宋体" pitchFamily="2" charset="-122"/>
              </a:rPr>
              <a:t>Sparc</a:t>
            </a:r>
            <a:r>
              <a:rPr lang="en-US" altLang="zh-CN" sz="1200" dirty="0" smtClean="0">
                <a:ea typeface="宋体" pitchFamily="2" charset="-122"/>
              </a:rPr>
              <a:t>) </a:t>
            </a:r>
            <a:r>
              <a:rPr lang="en-US" altLang="zh-CN" sz="2600" dirty="0" smtClean="0">
                <a:ea typeface="宋体" pitchFamily="2" charset="-122"/>
              </a:rPr>
              <a:t>Scheduling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Uses preemptive priority with round robin scheduling to accommodate for both real-time and non-real-time tasks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Native API,  POSIX API, </a:t>
            </a:r>
            <a:r>
              <a:rPr lang="en-GB" dirty="0" smtClean="0">
                <a:cs typeface="Arial" pitchFamily="34" charset="0"/>
              </a:rPr>
              <a:t>µITRON</a:t>
            </a:r>
            <a:r>
              <a:rPr lang="en-GB" dirty="0" smtClean="0"/>
              <a:t> API, C API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ea typeface="新細明體" pitchFamily="18" charset="-120"/>
              </a:rPr>
              <a:t>Support for interrupts and DSRs</a:t>
            </a: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Host debug and communications support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Mini </a:t>
            </a:r>
            <a:r>
              <a:rPr lang="en-US" altLang="zh-CN" sz="1200" dirty="0" err="1" smtClean="0">
                <a:ea typeface="宋体" pitchFamily="2" charset="-122"/>
              </a:rPr>
              <a:t>Realtime</a:t>
            </a:r>
            <a:r>
              <a:rPr lang="en-US" altLang="zh-CN" sz="1200" dirty="0" smtClean="0">
                <a:ea typeface="宋体" pitchFamily="2" charset="-122"/>
              </a:rPr>
              <a:t> Kernel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Message Queue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ea typeface="宋体" pitchFamily="2" charset="-122"/>
                <a:cs typeface="Arial" pitchFamily="34" charset="0"/>
              </a:rPr>
              <a:t>Majority of source code common to all supported development tools </a:t>
            </a:r>
          </a:p>
          <a:p>
            <a:r>
              <a:rPr lang="en-US" altLang="zh-CN" sz="1200" dirty="0" smtClean="0">
                <a:ea typeface="宋体" pitchFamily="2" charset="-122"/>
                <a:cs typeface="Arial" pitchFamily="34" charset="0"/>
              </a:rPr>
              <a:t>RTOS kernel uses multiple priority lists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ea typeface="宋体" pitchFamily="2" charset="-122"/>
              </a:rPr>
              <a:t>MicroC</a:t>
            </a:r>
            <a:r>
              <a:rPr lang="en-US" altLang="zh-CN" sz="1200" dirty="0" smtClean="0">
                <a:ea typeface="宋体" pitchFamily="2" charset="-122"/>
              </a:rPr>
              <a:t>/OS has been designed as a small footprint real time pre-emptive OS that was designed for embedded use on 8 bit platforms </a:t>
            </a:r>
            <a:r>
              <a:rPr lang="en-US" altLang="zh-CN" sz="1200" dirty="0" err="1" smtClean="0">
                <a:ea typeface="宋体" pitchFamily="2" charset="-122"/>
              </a:rPr>
              <a:t>upwardsOver</a:t>
            </a:r>
            <a:r>
              <a:rPr lang="en-US" altLang="zh-CN" sz="1200" dirty="0" smtClean="0">
                <a:ea typeface="宋体" pitchFamily="2" charset="-122"/>
              </a:rPr>
              <a:t> 100 microprocessors are supported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Also known as µC/OS II or </a:t>
            </a:r>
            <a:r>
              <a:rPr lang="en-US" altLang="zh-CN" sz="1200" dirty="0" err="1" smtClean="0">
                <a:ea typeface="宋体" pitchFamily="2" charset="-122"/>
              </a:rPr>
              <a:t>uC</a:t>
            </a:r>
            <a:r>
              <a:rPr lang="en-US" altLang="zh-CN" sz="1200" dirty="0" smtClean="0">
                <a:ea typeface="宋体" pitchFamily="2" charset="-122"/>
              </a:rPr>
              <a:t>/OSII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µC/OS II features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reentrant functions and is portable to different processors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operating system uses semaphores to restrict access to resources shared by multiple elements of the system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pitchFamily="2" charset="-122"/>
              </a:rPr>
              <a:t>µC/OS II is a multitasking operating system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1D1642-815C-4C75-B72F-74384A094C71}" type="slidenum">
              <a:rPr lang="en-GB" altLang="zh-CN"/>
              <a:pPr/>
              <a:t>29</a:t>
            </a:fld>
            <a:endParaRPr lang="en-GB" altLang="zh-CN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058169" y="653143"/>
            <a:ext cx="4284761" cy="32657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BCCE6C-6A5A-4D75-8D02-580E2D864E95}" type="slidenum">
              <a:rPr lang="en-GB" altLang="zh-CN"/>
              <a:pPr/>
              <a:t>30</a:t>
            </a:fld>
            <a:endParaRPr lang="en-GB" altLang="zh-CN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2018110" y="681870"/>
            <a:ext cx="3031629" cy="22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Not because of the Kernel’s Real-Time Performance!</a:t>
            </a:r>
          </a:p>
          <a:p>
            <a:pPr lvl="1">
              <a:lnSpc>
                <a:spcPct val="10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UNIX-legacy Operating Systems were designed with operating principles focused on </a:t>
            </a:r>
            <a:r>
              <a:rPr lang="en-GB" altLang="zh-CN" b="1" dirty="0" smtClean="0">
                <a:ea typeface="宋体" pitchFamily="2" charset="-122"/>
              </a:rPr>
              <a:t>throughput</a:t>
            </a:r>
            <a:r>
              <a:rPr lang="en-GB" altLang="zh-CN" dirty="0" smtClean="0">
                <a:ea typeface="宋体" pitchFamily="2" charset="-122"/>
              </a:rPr>
              <a:t> and </a:t>
            </a:r>
            <a:r>
              <a:rPr lang="en-GB" altLang="zh-CN" b="1" dirty="0" smtClean="0">
                <a:ea typeface="宋体" pitchFamily="2" charset="-122"/>
              </a:rPr>
              <a:t>progress</a:t>
            </a:r>
          </a:p>
          <a:p>
            <a:pPr lvl="2">
              <a:lnSpc>
                <a:spcPct val="10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User tasks should not stall under heavy load</a:t>
            </a:r>
          </a:p>
          <a:p>
            <a:pPr lvl="2">
              <a:lnSpc>
                <a:spcPct val="10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System resources must be shared fairly between users</a:t>
            </a:r>
          </a:p>
          <a:p>
            <a:pPr lvl="1">
              <a:lnSpc>
                <a:spcPct val="10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Fairness, progress and resource-sharing conflict with the requirements of time-critical applications</a:t>
            </a:r>
          </a:p>
          <a:p>
            <a:pPr lvl="2">
              <a:lnSpc>
                <a:spcPct val="10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VIP vs. General Admission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 smtClean="0">
                <a:ea typeface="宋体" pitchFamily="2" charset="-122"/>
              </a:rPr>
              <a:t>User tasks should not stall under heavy load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Absolutely, positively, first time every time</a:t>
            </a:r>
          </a:p>
          <a:p>
            <a:r>
              <a:rPr lang="en-GB" sz="1200" dirty="0" smtClean="0"/>
              <a:t>(except for fatal errors).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Predictable delays.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By its small size and limited operations.</a:t>
            </a: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Finer timer resolution.</a:t>
            </a:r>
            <a:endParaRPr lang="en-US" altLang="zh-CN" sz="2600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FIFO.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Used to pass information between real-time process and ordinary Linux process.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Designed to never block the real-time task.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ea typeface="굴림" pitchFamily="34" charset="-127"/>
              </a:rPr>
              <a:t>A broad variety of services which make </a:t>
            </a:r>
            <a:r>
              <a:rPr lang="en-US" altLang="ko-KR" sz="1200" dirty="0" err="1" smtClean="0">
                <a:ea typeface="굴림" pitchFamily="34" charset="-127"/>
              </a:rPr>
              <a:t>realtime</a:t>
            </a:r>
            <a:r>
              <a:rPr lang="en-US" altLang="ko-KR" sz="1200" dirty="0" smtClean="0">
                <a:ea typeface="굴림" pitchFamily="34" charset="-127"/>
              </a:rPr>
              <a:t> programmers' </a:t>
            </a:r>
            <a:r>
              <a:rPr lang="en-US" altLang="ko-KR" sz="1200" dirty="0" err="1" smtClean="0">
                <a:ea typeface="굴림" pitchFamily="34" charset="-127"/>
              </a:rPr>
              <a:t>lifes</a:t>
            </a:r>
            <a:r>
              <a:rPr lang="en-US" altLang="ko-KR" sz="1200" dirty="0" smtClean="0">
                <a:ea typeface="굴림" pitchFamily="34" charset="-127"/>
              </a:rPr>
              <a:t> easier</a:t>
            </a:r>
            <a:endParaRPr lang="en-US" altLang="zh-CN" sz="1200" dirty="0" smtClean="0">
              <a:ea typeface="宋体" pitchFamily="2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RTAI provides deterministic response to interrupts, POSIX compliant and native RTAI </a:t>
            </a:r>
            <a:r>
              <a:rPr lang="en-US" altLang="zh-CN" sz="1200" dirty="0" err="1" smtClean="0">
                <a:ea typeface="宋体" pitchFamily="2" charset="-122"/>
              </a:rPr>
              <a:t>realtime</a:t>
            </a:r>
            <a:r>
              <a:rPr lang="en-US" altLang="zh-CN" sz="1200" dirty="0" smtClean="0">
                <a:ea typeface="宋体" pitchFamily="2" charset="-122"/>
              </a:rPr>
              <a:t> tasks.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Hard real-time extension to the Linux kernel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Consists of: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1 I/F to Linux HW Management (HAL): basically a data structure.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3 basic components (dispatcher, scheduler, </a:t>
            </a:r>
            <a:r>
              <a:rPr lang="en-US" altLang="zh-CN" sz="2000" dirty="0" err="1" smtClean="0">
                <a:ea typeface="宋体" charset="-122"/>
              </a:rPr>
              <a:t>fifo's</a:t>
            </a:r>
            <a:r>
              <a:rPr lang="en-US" altLang="zh-CN" sz="2000" dirty="0" smtClean="0">
                <a:ea typeface="宋体" charset="-122"/>
              </a:rPr>
              <a:t>).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1 I/F (set of functions) used in user tasks to initialize and start the components.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From a Linux point of view these entities populate modules.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宋体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ea typeface="굴림" pitchFamily="34" charset="-127"/>
              </a:rPr>
              <a:t>RTAI is very much module oriented</a:t>
            </a:r>
          </a:p>
          <a:p>
            <a:r>
              <a:rPr lang="en-GB" sz="2600" dirty="0" smtClean="0"/>
              <a:t>RTAI provides better real-time support than </a:t>
            </a:r>
            <a:r>
              <a:rPr lang="en-GB" sz="2600" dirty="0" err="1" smtClean="0"/>
              <a:t>RTLinux</a:t>
            </a:r>
            <a:endParaRPr lang="en-GB" sz="2600" dirty="0" smtClean="0"/>
          </a:p>
          <a:p>
            <a:pPr lvl="1"/>
            <a:r>
              <a:rPr lang="en-GB" sz="2400" dirty="0" smtClean="0"/>
              <a:t>soft real-time in user space along with hard real-time in kernel space</a:t>
            </a:r>
          </a:p>
          <a:p>
            <a:pPr lvl="1"/>
            <a:r>
              <a:rPr lang="en-GB" sz="2400" dirty="0" smtClean="0"/>
              <a:t>excellent performance in terms of low jitter and low latency</a:t>
            </a:r>
          </a:p>
          <a:p>
            <a:pPr lvl="1"/>
            <a:r>
              <a:rPr lang="en-GB" sz="2400" dirty="0" smtClean="0"/>
              <a:t>better C++ support and more complete feature set</a:t>
            </a:r>
          </a:p>
          <a:p>
            <a:pPr lvl="1"/>
            <a:r>
              <a:rPr lang="en-GB" sz="2400" dirty="0" smtClean="0"/>
              <a:t>availability of LXRT which allows user space applications in kernel space</a:t>
            </a:r>
          </a:p>
          <a:p>
            <a:pPr lvl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6427F8-BBEC-4DAD-9D59-236B95626F9A}" type="slidenum">
              <a:rPr lang="en-GB" altLang="zh-CN"/>
              <a:pPr/>
              <a:t>37</a:t>
            </a:fld>
            <a:endParaRPr lang="en-GB" altLang="zh-CN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 smtClean="0">
                <a:ea typeface="宋体" pitchFamily="2" charset="-122"/>
              </a:rPr>
              <a:t>What Happened?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 smtClean="0">
                <a:ea typeface="宋体" pitchFamily="2" charset="-122"/>
              </a:rPr>
              <a:t>In 2003-04 Linux 2.6 RT Technology Regressed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4009CF-2AB9-4874-B189-2610767638C4}" type="slidenum">
              <a:rPr lang="en-GB" altLang="zh-CN"/>
              <a:pPr/>
              <a:t>38</a:t>
            </a:fld>
            <a:endParaRPr lang="en-GB" altLang="zh-CN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714375" lvl="1" indent="-228600" eaLnBrk="1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Critical sections are shared by Processes, Interrupts and CPUs.</a:t>
            </a:r>
          </a:p>
          <a:p>
            <a:pPr marL="714375" lvl="1" indent="-228600" eaLnBrk="1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Effective protection is provided by the Spin-Lock Subsystem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Maintenance, community education, policing / regression testing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3B7F6C-3989-49EE-BBF2-D3DDB19CDC46}" type="slidenum">
              <a:rPr lang="en-GB" altLang="zh-CN"/>
              <a:pPr/>
              <a:t>39</a:t>
            </a:fld>
            <a:endParaRPr lang="en-GB" altLang="zh-CN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714375" lvl="1" indent="-228600">
              <a:lnSpc>
                <a:spcPct val="100000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smtClean="0">
                <a:ea typeface="宋体" pitchFamily="2" charset="-122"/>
              </a:rPr>
              <a:t>Unbounded </a:t>
            </a:r>
            <a:r>
              <a:rPr lang="en-GB" altLang="zh-CN" dirty="0" err="1" smtClean="0">
                <a:ea typeface="宋体" pitchFamily="2" charset="-122"/>
              </a:rPr>
              <a:t>SoftIRQ</a:t>
            </a:r>
            <a:r>
              <a:rPr lang="en-GB" altLang="zh-CN" dirty="0" smtClean="0">
                <a:ea typeface="宋体" pitchFamily="2" charset="-122"/>
              </a:rPr>
              <a:t> subsystem (“Bottom Half Processing”)</a:t>
            </a:r>
          </a:p>
          <a:p>
            <a:pPr marL="998538" lvl="2" indent="-146050">
              <a:lnSpc>
                <a:spcPct val="100000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smtClean="0">
                <a:ea typeface="宋体" pitchFamily="2" charset="-122"/>
              </a:rPr>
              <a:t>Activated by HW IRQs (Timers, SCSI, Network)</a:t>
            </a:r>
          </a:p>
          <a:p>
            <a:pPr marL="998538" lvl="2" indent="-146050">
              <a:lnSpc>
                <a:spcPct val="100000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err="1" smtClean="0">
                <a:ea typeface="宋体" pitchFamily="2" charset="-122"/>
              </a:rPr>
              <a:t>SoftIRQs</a:t>
            </a:r>
            <a:r>
              <a:rPr lang="en-GB" altLang="zh-CN" dirty="0" smtClean="0">
                <a:ea typeface="宋体" pitchFamily="2" charset="-122"/>
              </a:rPr>
              <a:t> re-activate, iterate</a:t>
            </a:r>
          </a:p>
          <a:p>
            <a:pPr marL="714375" lvl="1" indent="-228600">
              <a:lnSpc>
                <a:spcPts val="2775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smtClean="0">
                <a:ea typeface="宋体" pitchFamily="2" charset="-122"/>
              </a:rPr>
              <a:t>Driver-level adaptations </a:t>
            </a:r>
          </a:p>
          <a:p>
            <a:pPr marL="998538" lvl="2" indent="-146050">
              <a:lnSpc>
                <a:spcPts val="2100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smtClean="0">
                <a:ea typeface="宋体" pitchFamily="2" charset="-122"/>
              </a:rPr>
              <a:t>Network Driver NAPI adaption reduces </a:t>
            </a:r>
            <a:r>
              <a:rPr lang="en-GB" altLang="zh-CN" dirty="0" err="1" smtClean="0">
                <a:ea typeface="宋体" pitchFamily="2" charset="-122"/>
              </a:rPr>
              <a:t>D.o.S</a:t>
            </a:r>
            <a:r>
              <a:rPr lang="en-GB" altLang="zh-CN" dirty="0" smtClean="0">
                <a:ea typeface="宋体" pitchFamily="2" charset="-122"/>
              </a:rPr>
              <a:t>. effects of high packet loads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9D0E73-246B-405A-AFC4-FEC610E25639}" type="slidenum">
              <a:rPr lang="en-GB" altLang="zh-CN"/>
              <a:pPr/>
              <a:t>40</a:t>
            </a:fld>
            <a:endParaRPr lang="en-GB" altLang="zh-CN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A05AD-02CC-4F19-B2F8-B5427E2475C2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72A3-CB79-483D-B581-C623F9DF6A34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700" dirty="0" err="1" smtClean="0">
                <a:ea typeface="新細明體" pitchFamily="18" charset="-120"/>
              </a:rPr>
              <a:t>Interprocess</a:t>
            </a:r>
            <a:r>
              <a:rPr lang="en-US" altLang="zh-TW" sz="2700" dirty="0" smtClean="0">
                <a:ea typeface="新細明體" pitchFamily="18" charset="-120"/>
              </a:rPr>
              <a:t> communication (IPC)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0F91D-9B15-46F0-8ED5-78D74D2DB073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CD3BC1-DFA6-456C-BC3E-59882C5B322F}" type="slidenum">
              <a:rPr lang="en-GB" altLang="zh-CN"/>
              <a:pPr/>
              <a:t>44</a:t>
            </a:fld>
            <a:endParaRPr lang="en-GB" altLang="zh-CN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sz="1200" dirty="0" smtClean="0">
                <a:ea typeface="宋体" pitchFamily="2" charset="-122"/>
              </a:rPr>
              <a:t>Interrupt off paths and  </a:t>
            </a:r>
            <a:r>
              <a:rPr lang="en-GB" altLang="zh-CN" dirty="0" smtClean="0">
                <a:ea typeface="宋体" pitchFamily="2" charset="-122"/>
              </a:rPr>
              <a:t>Optimization Flexibility</a:t>
            </a:r>
          </a:p>
          <a:p>
            <a:pPr marL="865188" lvl="1" indent="-365125">
              <a:lnSpc>
                <a:spcPct val="100000"/>
              </a:lnSpc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 smtClean="0">
                <a:ea typeface="宋体" pitchFamily="2" charset="-122"/>
              </a:rPr>
              <a:t>RT Tasks designed to use Kernel-resources in managed ways can reduce or eliminate Priority-Inheritance delays</a:t>
            </a:r>
          </a:p>
          <a:p>
            <a:pPr marL="457200" indent="-457200">
              <a:lnSpc>
                <a:spcPct val="100000"/>
              </a:lnSpc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 smtClean="0">
                <a:ea typeface="宋体" pitchFamily="2" charset="-122"/>
              </a:rPr>
              <a:t>Adequate Instrumentation</a:t>
            </a:r>
          </a:p>
          <a:p>
            <a:pPr marL="865188" lvl="1" indent="-365125">
              <a:lnSpc>
                <a:spcPct val="100000"/>
              </a:lnSpc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 smtClean="0">
                <a:ea typeface="宋体" pitchFamily="2" charset="-122"/>
              </a:rPr>
              <a:t>Latency timing, latency triggers &amp; stack tracing, histograms</a:t>
            </a:r>
          </a:p>
          <a:p>
            <a:pPr marL="457200" indent="-457200">
              <a:lnSpc>
                <a:spcPct val="100000"/>
              </a:lnSpc>
              <a:buClr>
                <a:srgbClr val="009999"/>
              </a:buClr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 smtClean="0">
                <a:ea typeface="宋体" pitchFamily="2" charset="-122"/>
              </a:rPr>
              <a:t>Design Flexibility </a:t>
            </a:r>
          </a:p>
          <a:p>
            <a:pPr marL="865188" lvl="1" indent="-365125">
              <a:lnSpc>
                <a:spcPct val="100000"/>
              </a:lnSpc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 smtClean="0">
                <a:ea typeface="宋体" pitchFamily="2" charset="-122"/>
              </a:rPr>
              <a:t>Provides Full Access to Kernel Resources to RT Tasks</a:t>
            </a:r>
          </a:p>
          <a:p>
            <a:pPr marL="865188" lvl="1" indent="-365125">
              <a:lnSpc>
                <a:spcPct val="100000"/>
              </a:lnSpc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 smtClean="0">
                <a:ea typeface="宋体" pitchFamily="2" charset="-122"/>
              </a:rPr>
              <a:t>Supports existing driver and application code </a:t>
            </a:r>
          </a:p>
          <a:p>
            <a:pPr marL="865188" lvl="1" indent="-365125">
              <a:lnSpc>
                <a:spcPct val="100000"/>
              </a:lnSpc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 smtClean="0">
                <a:ea typeface="宋体" pitchFamily="2" charset="-122"/>
              </a:rPr>
              <a:t>User-space Real-Time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791158-788C-49E6-ADAD-C8EC5682E79A}" type="slidenum">
              <a:rPr lang="en-GB" altLang="zh-CN"/>
              <a:pPr/>
              <a:t>45</a:t>
            </a:fld>
            <a:endParaRPr lang="en-GB" altLang="zh-CN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IRQ-Disable Virtualization for Drivers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IRQ threads disabled without masking hardware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>
              <a:ea typeface="宋体" pitchFamily="2" charset="-122"/>
            </a:endParaRP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User-Space </a:t>
            </a:r>
            <a:r>
              <a:rPr lang="en-GB" altLang="zh-CN" dirty="0" err="1" smtClean="0">
                <a:ea typeface="宋体" pitchFamily="2" charset="-122"/>
              </a:rPr>
              <a:t>Mutex</a:t>
            </a:r>
            <a:r>
              <a:rPr lang="en-GB" altLang="zh-CN" dirty="0" smtClean="0">
                <a:ea typeface="宋体" pitchFamily="2" charset="-122"/>
              </a:rPr>
              <a:t> 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Robustness / Dead-Owner / Priority Queuing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A291EE-F5A4-4E43-80F5-11188E3FC465}" type="slidenum">
              <a:rPr lang="en-GB" altLang="zh-CN"/>
              <a:pPr/>
              <a:t>46</a:t>
            </a:fld>
            <a:endParaRPr lang="en-GB" altLang="zh-CN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2018110" y="681870"/>
            <a:ext cx="3031629" cy="22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lvl="2">
              <a:lnSpc>
                <a:spcPct val="8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marL="712788" lvl="1" indent="-255588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Incoming IRQ returns immediately </a:t>
            </a:r>
          </a:p>
          <a:p>
            <a:pPr lvl="2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IRQ activates corresponding Handler-thread (</a:t>
            </a:r>
            <a:r>
              <a:rPr lang="en-GB" altLang="zh-CN" dirty="0" err="1" smtClean="0">
                <a:ea typeface="宋体" pitchFamily="2" charset="-122"/>
              </a:rPr>
              <a:t>wake_up_process</a:t>
            </a:r>
            <a:r>
              <a:rPr lang="en-GB" altLang="zh-CN" dirty="0" smtClean="0">
                <a:ea typeface="宋体" pitchFamily="2" charset="-122"/>
              </a:rPr>
              <a:t>)</a:t>
            </a:r>
          </a:p>
          <a:p>
            <a:pPr marL="712788" lvl="1" indent="-255588">
              <a:lnSpc>
                <a:spcPct val="8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RT IRQs operate in Vacated IRQ execution-space</a:t>
            </a:r>
          </a:p>
          <a:p>
            <a:pPr lvl="2">
              <a:lnSpc>
                <a:spcPct val="8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RT IRQs do not contend with common IRQs - Runs at IRQ Priority</a:t>
            </a:r>
          </a:p>
          <a:p>
            <a:pPr lvl="2">
              <a:lnSpc>
                <a:spcPct val="80000"/>
              </a:lnSpc>
              <a:spcAft>
                <a:spcPts val="22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RT IRQ Latency Predictable </a:t>
            </a:r>
          </a:p>
          <a:p>
            <a:pPr lvl="2">
              <a:lnSpc>
                <a:spcPct val="80000"/>
              </a:lnSpc>
              <a:spcAft>
                <a:spcPts val="22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Subject to Minimal Variation</a:t>
            </a:r>
          </a:p>
          <a:p>
            <a:pPr marL="712788" lvl="1" indent="-255588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Promoted </a:t>
            </a:r>
            <a:r>
              <a:rPr lang="en-GB" altLang="zh-CN" dirty="0" err="1" smtClean="0">
                <a:ea typeface="宋体" pitchFamily="2" charset="-122"/>
              </a:rPr>
              <a:t>SoftIRQ</a:t>
            </a:r>
            <a:r>
              <a:rPr lang="en-GB" altLang="zh-CN" dirty="0" smtClean="0">
                <a:ea typeface="宋体" pitchFamily="2" charset="-122"/>
              </a:rPr>
              <a:t> Daemon Processes ALL Bottom-half activity</a:t>
            </a:r>
          </a:p>
          <a:p>
            <a:pPr lvl="2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 smtClean="0">
                <a:ea typeface="宋体" pitchFamily="2" charset="-122"/>
              </a:rPr>
              <a:t>SoftIRQs</a:t>
            </a:r>
            <a:r>
              <a:rPr lang="en-GB" altLang="zh-CN" dirty="0" smtClean="0">
                <a:ea typeface="宋体" pitchFamily="2" charset="-122"/>
              </a:rPr>
              <a:t> </a:t>
            </a:r>
            <a:r>
              <a:rPr lang="en-GB" altLang="zh-CN" dirty="0" err="1" smtClean="0">
                <a:ea typeface="宋体" pitchFamily="2" charset="-122"/>
              </a:rPr>
              <a:t>Preemptible</a:t>
            </a:r>
            <a:endParaRPr lang="en-GB" altLang="zh-CN" dirty="0" smtClean="0">
              <a:ea typeface="宋体" pitchFamily="2" charset="-122"/>
            </a:endParaRPr>
          </a:p>
          <a:p>
            <a:pPr lvl="2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marL="712788" lvl="1" indent="-255588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Functionality of IRQ Handlers does not require IRQ context</a:t>
            </a:r>
          </a:p>
          <a:p>
            <a:pPr lvl="2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no special “IRQ Mode” Instructions</a:t>
            </a:r>
          </a:p>
          <a:p>
            <a:pPr lvl="2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IRQ Thread can have private stack </a:t>
            </a:r>
          </a:p>
          <a:p>
            <a:pPr lvl="2">
              <a:lnSpc>
                <a:spcPts val="2100"/>
              </a:lnSpc>
              <a:spcBef>
                <a:spcPct val="0"/>
              </a:spcBef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Default: IRQs run in threads</a:t>
            </a:r>
          </a:p>
          <a:p>
            <a:pPr lvl="2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292A05-1422-497D-8230-7DFB73D3346C}" type="slidenum">
              <a:rPr lang="en-GB" altLang="zh-CN"/>
              <a:pPr/>
              <a:t>47</a:t>
            </a:fld>
            <a:endParaRPr lang="en-GB" altLang="zh-CN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2018110" y="681870"/>
            <a:ext cx="3031629" cy="22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D6C801-1F36-40B7-A340-9A71A610F368}" type="slidenum">
              <a:rPr lang="en-GB" altLang="zh-CN"/>
              <a:pPr/>
              <a:t>48</a:t>
            </a:fld>
            <a:endParaRPr lang="en-GB" altLang="zh-CN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 smtClean="0">
                <a:ea typeface="宋体" pitchFamily="2" charset="-122"/>
              </a:rPr>
              <a:t>Preemptible</a:t>
            </a:r>
            <a:r>
              <a:rPr lang="en-GB" altLang="zh-CN" dirty="0" smtClean="0">
                <a:ea typeface="宋体" pitchFamily="2" charset="-122"/>
              </a:rPr>
              <a:t> alternative to spin-locked / non-</a:t>
            </a:r>
            <a:r>
              <a:rPr lang="en-GB" altLang="zh-CN" dirty="0" err="1" smtClean="0">
                <a:ea typeface="宋体" pitchFamily="2" charset="-122"/>
              </a:rPr>
              <a:t>preemptible</a:t>
            </a:r>
            <a:r>
              <a:rPr lang="en-GB" altLang="zh-CN" dirty="0" smtClean="0">
                <a:ea typeface="宋体" pitchFamily="2" charset="-122"/>
              </a:rPr>
              <a:t> regions 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Expands on “</a:t>
            </a:r>
            <a:r>
              <a:rPr lang="en-GB" altLang="zh-CN" dirty="0" err="1" smtClean="0">
                <a:ea typeface="宋体" pitchFamily="2" charset="-122"/>
              </a:rPr>
              <a:t>Preemptible</a:t>
            </a:r>
            <a:r>
              <a:rPr lang="en-GB" altLang="zh-CN" dirty="0" smtClean="0">
                <a:ea typeface="宋体" pitchFamily="2" charset="-122"/>
              </a:rPr>
              <a:t> Kernel” Concept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Spinlock typing preserved (maps </a:t>
            </a:r>
            <a:r>
              <a:rPr lang="en-GB" altLang="zh-CN" dirty="0" err="1" smtClean="0">
                <a:ea typeface="宋体" pitchFamily="2" charset="-122"/>
              </a:rPr>
              <a:t>spin_lock</a:t>
            </a:r>
            <a:r>
              <a:rPr lang="en-GB" altLang="zh-CN" dirty="0" smtClean="0">
                <a:ea typeface="宋体" pitchFamily="2" charset="-122"/>
              </a:rPr>
              <a:t> to RT or non-RT function )</a:t>
            </a:r>
          </a:p>
          <a:p>
            <a:pPr marL="714375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ClrTx/>
              <a:buSzTx/>
              <a:buFontTx/>
              <a:buNone/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CN" dirty="0" smtClean="0">
                <a:ea typeface="宋体" pitchFamily="2" charset="-122"/>
              </a:rPr>
              <a:t>Enabler for User-space Real-Time Condition Variables &amp; </a:t>
            </a:r>
            <a:r>
              <a:rPr lang="en-GB" altLang="zh-CN" dirty="0" err="1" smtClean="0">
                <a:ea typeface="宋体" pitchFamily="2" charset="-122"/>
              </a:rPr>
              <a:t>Mutexes</a:t>
            </a:r>
            <a:r>
              <a:rPr lang="en-GB" altLang="zh-CN" dirty="0" smtClean="0">
                <a:ea typeface="宋体" pitchFamily="2" charset="-122"/>
              </a:rPr>
              <a:t>  Fundamental RT Technology</a:t>
            </a:r>
          </a:p>
          <a:p>
            <a:pPr marL="714375" lvl="1" indent="-228600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marL="320675" indent="-312738">
              <a:lnSpc>
                <a:spcPct val="102000"/>
              </a:lnSpc>
              <a:tabLst>
                <a:tab pos="32067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000" dirty="0" err="1" smtClean="0">
                <a:latin typeface="Verdana" pitchFamily="34" charset="0"/>
                <a:ea typeface="宋体" pitchFamily="2" charset="-122"/>
              </a:rPr>
              <a:t>Preprocessor</a:t>
            </a:r>
            <a:r>
              <a:rPr lang="en-GB" altLang="zh-CN" sz="2000" dirty="0" smtClean="0">
                <a:latin typeface="Verdana" pitchFamily="34" charset="0"/>
                <a:ea typeface="宋体" pitchFamily="2" charset="-122"/>
              </a:rPr>
              <a:t> determines static function mapping</a:t>
            </a:r>
          </a:p>
          <a:p>
            <a:pPr lvl="1">
              <a:lnSpc>
                <a:spcPct val="102000"/>
              </a:lnSpc>
              <a:tabLst>
                <a:tab pos="32067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800" dirty="0" smtClean="0">
                <a:latin typeface="Verdana" pitchFamily="34" charset="0"/>
                <a:ea typeface="宋体" pitchFamily="2" charset="-122"/>
              </a:rPr>
              <a:t>Compile-time mapping, based on declared type</a:t>
            </a:r>
          </a:p>
          <a:p>
            <a:pPr marL="320675" indent="-312738">
              <a:lnSpc>
                <a:spcPct val="102000"/>
              </a:lnSpc>
              <a:tabLst>
                <a:tab pos="32067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	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#define </a:t>
            </a:r>
            <a:r>
              <a:rPr lang="en-GB" altLang="zh-CN" sz="14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spin_lock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(lock)  PICK_OP(</a:t>
            </a:r>
            <a:r>
              <a:rPr lang="en-GB" altLang="zh-CN" sz="14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raw_spinlock_t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spin, _lock, lock)</a:t>
            </a:r>
          </a:p>
          <a:p>
            <a:pPr marL="320675" indent="-312738">
              <a:lnSpc>
                <a:spcPct val="102000"/>
              </a:lnSpc>
              <a:tabLst>
                <a:tab pos="32067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marL="320675" indent="-312738">
              <a:lnSpc>
                <a:spcPct val="124000"/>
              </a:lnSpc>
              <a:tabLst>
                <a:tab pos="32067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dirty="0" smtClean="0">
                <a:solidFill>
                  <a:srgbClr val="000000"/>
                </a:solidFill>
                <a:ea typeface="宋体" pitchFamily="2" charset="-122"/>
              </a:rPr>
              <a:t>PICK_OP</a:t>
            </a:r>
            <a:br>
              <a:rPr lang="en-GB" altLang="zh-CN" sz="1600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#define PICK_OP(type, </a:t>
            </a:r>
            <a:r>
              <a:rPr lang="en-GB" altLang="zh-CN" sz="14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optype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op, lock) \</a:t>
            </a:r>
            <a:b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do { \</a:t>
            </a:r>
            <a:b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if (TYPE_EQUAL((lock), type))</a:t>
            </a:r>
            <a:b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	_raw_##</a:t>
            </a:r>
            <a:r>
              <a:rPr lang="en-GB" altLang="zh-CN" sz="14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optype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##op((type *)(lock)); \</a:t>
            </a:r>
            <a:b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else if (TYPE_EQUAL(lock, </a:t>
            </a:r>
            <a:r>
              <a:rPr lang="en-GB" altLang="zh-CN" sz="14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spinlock_t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))     \</a:t>
            </a:r>
            <a:b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	_spin##op((</a:t>
            </a:r>
            <a:r>
              <a:rPr lang="en-GB" altLang="zh-CN" sz="14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spinlock_t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*)(lock));   \</a:t>
            </a:r>
            <a:b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else __</a:t>
            </a:r>
            <a:r>
              <a:rPr lang="en-GB" altLang="zh-CN" sz="14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bad_spinlock_type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();                \</a:t>
            </a:r>
            <a:b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} while (0)</a:t>
            </a:r>
          </a:p>
          <a:p>
            <a:pPr marL="320675" indent="-312738">
              <a:lnSpc>
                <a:spcPct val="124000"/>
              </a:lnSpc>
              <a:tabLst>
                <a:tab pos="32067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dirty="0" smtClean="0">
                <a:solidFill>
                  <a:srgbClr val="000000"/>
                </a:solidFill>
                <a:ea typeface="宋体" pitchFamily="2" charset="-122"/>
              </a:rPr>
              <a:t>TYPE_EQUAL</a:t>
            </a:r>
            <a:br>
              <a:rPr lang="en-GB" altLang="zh-CN" sz="1600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#define TYPE_EQUAL(lock, type) \</a:t>
            </a:r>
            <a:b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__</a:t>
            </a:r>
            <a:r>
              <a:rPr lang="en-GB" altLang="zh-CN" sz="14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builtin_types_compatible_p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GB" altLang="zh-CN" sz="14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typeof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(lock), type 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*)</a:t>
            </a:r>
          </a:p>
          <a:p>
            <a:pPr marL="320675" indent="-312738">
              <a:lnSpc>
                <a:spcPct val="124000"/>
              </a:lnSpc>
              <a:tabLst>
                <a:tab pos="32067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marL="714375" lvl="1" indent="-228600">
              <a:lnSpc>
                <a:spcPct val="10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Deadlock Detection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Identify Lock-Ordering errors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Reveal Locking cycles</a:t>
            </a:r>
          </a:p>
          <a:p>
            <a:pPr marL="320675" indent="-312738">
              <a:lnSpc>
                <a:spcPct val="124000"/>
              </a:lnSpc>
              <a:tabLst>
                <a:tab pos="32067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DFCD1E-0011-49E4-BC6E-6897B139D028}" type="slidenum">
              <a:rPr lang="en-GB" altLang="zh-CN"/>
              <a:pPr/>
              <a:t>49</a:t>
            </a:fld>
            <a:endParaRPr lang="en-GB" altLang="zh-CN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018110" y="681870"/>
            <a:ext cx="3031629" cy="22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A9E964-5BA2-4B5D-A74B-2EA5F07E9E8F}" type="slidenum">
              <a:rPr lang="en-GB" altLang="zh-CN"/>
              <a:pPr/>
              <a:t>50</a:t>
            </a:fld>
            <a:endParaRPr lang="en-GB" altLang="zh-CN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048F08-F3B7-403E-95BA-5866964E0852}" type="slidenum">
              <a:rPr lang="en-GB" altLang="zh-CN"/>
              <a:pPr/>
              <a:t>51</a:t>
            </a:fld>
            <a:endParaRPr lang="en-GB" altLang="zh-CN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110" y="681870"/>
            <a:ext cx="3031629" cy="22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 smtClean="0">
                <a:ea typeface="宋体" pitchFamily="2" charset="-122"/>
              </a:rPr>
              <a:t>Far exceeds most stringent Audio performance requirements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FC52FA-FFD8-47E2-8957-4C82075AEA01}" type="slidenum">
              <a:rPr lang="en-GB" altLang="zh-CN"/>
              <a:pPr/>
              <a:t>52</a:t>
            </a:fld>
            <a:endParaRPr lang="en-GB" altLang="zh-CN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071562" y="653143"/>
            <a:ext cx="4268391" cy="32657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itchFamily="18" charset="0"/>
                <a:ea typeface="宋体" pitchFamily="2" charset="-122"/>
              </a:rPr>
              <a:t>Commercial </a:t>
            </a:r>
            <a:r>
              <a:rPr lang="en-US" altLang="zh-CN" sz="2600" dirty="0" err="1" smtClean="0">
                <a:latin typeface="Times New Roman" pitchFamily="18" charset="0"/>
                <a:ea typeface="宋体" pitchFamily="2" charset="-122"/>
              </a:rPr>
              <a:t>RTOSes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</a:rPr>
              <a:t> different from traditional OS – gives more predictability</a:t>
            </a:r>
          </a:p>
          <a:p>
            <a:r>
              <a:rPr lang="en-US" altLang="zh-CN" sz="2600" dirty="0" smtClean="0">
                <a:latin typeface="Times New Roman" pitchFamily="18" charset="0"/>
                <a:ea typeface="宋体" pitchFamily="2" charset="-122"/>
              </a:rPr>
              <a:t>Used in the following areas such as: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Embedded Systems or Industrial Control Systems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Parallel and Distributed Systems</a:t>
            </a:r>
          </a:p>
          <a:p>
            <a:pPr lvl="1"/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itchFamily="18" charset="0"/>
                <a:ea typeface="宋体" pitchFamily="2" charset="-122"/>
              </a:rPr>
              <a:t>Can be classified into </a:t>
            </a:r>
            <a:r>
              <a:rPr lang="en-US" altLang="zh-CN" sz="1200" dirty="0" err="1" smtClean="0">
                <a:latin typeface="Times New Roman" pitchFamily="18" charset="0"/>
                <a:ea typeface="宋体" pitchFamily="2" charset="-122"/>
              </a:rPr>
              <a:t>Uniprocessor</a:t>
            </a:r>
            <a:r>
              <a:rPr lang="en-US" altLang="zh-CN" sz="1200" dirty="0" smtClean="0">
                <a:latin typeface="Times New Roman" pitchFamily="18" charset="0"/>
                <a:ea typeface="宋体" pitchFamily="2" charset="-122"/>
              </a:rPr>
              <a:t>, Multiprocessor or Distributed Real-Time OS</a:t>
            </a:r>
          </a:p>
          <a:p>
            <a:pPr lvl="1"/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514EF8-7543-4236-9A13-574D98747852}" type="slidenum">
              <a:rPr lang="en-GB" altLang="zh-CN"/>
              <a:pPr/>
              <a:t>53</a:t>
            </a:fld>
            <a:endParaRPr lang="en-GB" altLang="zh-CN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F679C-39CC-48A8-B975-3C464D28415C}" type="slidenum">
              <a:rPr lang="en-GB" altLang="zh-CN"/>
              <a:pPr/>
              <a:t>54</a:t>
            </a:fld>
            <a:endParaRPr lang="en-GB" altLang="zh-CN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018110" y="684893"/>
            <a:ext cx="3031629" cy="22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E24D82-0AD5-4548-898C-CCF62186BCAE}" type="slidenum">
              <a:rPr lang="en-GB" altLang="zh-CN"/>
              <a:pPr/>
              <a:t>55</a:t>
            </a:fld>
            <a:endParaRPr lang="en-GB" altLang="zh-CN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018110" y="684893"/>
            <a:ext cx="3031629" cy="22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F0EE55-5D47-4EA1-A713-6E4532189765}" type="slidenum">
              <a:rPr lang="en-GB" altLang="zh-CN"/>
              <a:pPr/>
              <a:t>56</a:t>
            </a:fld>
            <a:endParaRPr lang="en-GB" altLang="zh-CN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368597-46CB-455D-8BD9-E71EA6436330}" type="slidenum">
              <a:rPr lang="en-GB" altLang="zh-CN"/>
              <a:pPr/>
              <a:t>57</a:t>
            </a:fld>
            <a:endParaRPr lang="en-GB" altLang="zh-CN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lvl="2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Rate-Monotonic scheduling of RT tasks in independent VMs</a:t>
            </a:r>
          </a:p>
          <a:p>
            <a:pPr lvl="2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Per-VM </a:t>
            </a:r>
            <a:r>
              <a:rPr lang="en-GB" altLang="zh-CN" dirty="0" err="1" smtClean="0">
                <a:ea typeface="宋体" pitchFamily="2" charset="-122"/>
              </a:rPr>
              <a:t>QoS</a:t>
            </a:r>
            <a:r>
              <a:rPr lang="en-GB" altLang="zh-CN" dirty="0" smtClean="0">
                <a:ea typeface="宋体" pitchFamily="2" charset="-122"/>
              </a:rPr>
              <a:t> guarantees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 smtClean="0">
                <a:ea typeface="宋体" pitchFamily="2" charset="-122"/>
              </a:rPr>
              <a:t>User-Space Robust </a:t>
            </a:r>
            <a:r>
              <a:rPr lang="en-GB" altLang="zh-CN" dirty="0" err="1" smtClean="0">
                <a:ea typeface="宋体" pitchFamily="2" charset="-122"/>
              </a:rPr>
              <a:t>Mutex</a:t>
            </a:r>
            <a:endParaRPr lang="en-GB" altLang="zh-CN" dirty="0" smtClean="0">
              <a:ea typeface="宋体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C055BE-D1BA-4788-A12F-95FAF3E95810}" type="slidenum">
              <a:rPr lang="en-GB" altLang="zh-CN"/>
              <a:pPr/>
              <a:t>58</a:t>
            </a:fld>
            <a:endParaRPr lang="en-GB" altLang="zh-CN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018110" y="681870"/>
            <a:ext cx="3031629" cy="2286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02114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 smtClean="0">
                <a:ea typeface="宋体" pitchFamily="2" charset="-122"/>
              </a:rPr>
              <a:t>Contributions from Community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sz="12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200" dirty="0" smtClean="0">
                <a:ea typeface="宋体" pitchFamily="2" charset="-122"/>
              </a:rPr>
              <a:t>Can function as a multipurpose UNIX OS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There is no context switch when sending a message to a KPI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For example, when a RFS (Request for Service) message is sent to a File System KPI, this does not request a context switch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Hence run-time overhead is minimum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Further, inter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ea typeface="宋体" pitchFamily="2" charset="-122"/>
              </a:rPr>
              <a:t>Applications make I/O requests to I/O system through system calls </a:t>
            </a:r>
          </a:p>
          <a:p>
            <a:r>
              <a:rPr lang="en-US" altLang="zh-CN" sz="1200" dirty="0" smtClean="0">
                <a:ea typeface="宋体" pitchFamily="2" charset="-122"/>
              </a:rPr>
              <a:t>Kernel directs I/O request to the device driver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ea typeface="宋体" pitchFamily="2" charset="-122"/>
              </a:rPr>
              <a:t>fitting in a minimal fashion on a single floppy, and is considered to be both very fast and fairly "complete."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ea typeface="宋体" pitchFamily="2" charset="-122"/>
              </a:rPr>
              <a:t>Current Version: </a:t>
            </a:r>
            <a:r>
              <a:rPr lang="en-US" altLang="zh-CN" sz="1200" dirty="0" err="1" smtClean="0">
                <a:ea typeface="宋体" pitchFamily="2" charset="-122"/>
              </a:rPr>
              <a:t>VxWorks</a:t>
            </a:r>
            <a:r>
              <a:rPr lang="en-US" altLang="zh-CN" sz="1200" dirty="0" smtClean="0">
                <a:ea typeface="宋体" pitchFamily="2" charset="-122"/>
              </a:rPr>
              <a:t> 6.0 </a:t>
            </a:r>
            <a:r>
              <a:rPr lang="en-US" altLang="zh-CN" sz="1200" dirty="0" smtClean="0">
                <a:ea typeface="宋体" pitchFamily="2" charset="-122"/>
                <a:sym typeface="Wingdings" pitchFamily="2" charset="2"/>
              </a:rPr>
              <a:t></a:t>
            </a:r>
            <a:endParaRPr lang="en-US" altLang="zh-CN" sz="1200" dirty="0" smtClean="0">
              <a:ea typeface="宋体" pitchFamily="2" charset="-122"/>
            </a:endParaRPr>
          </a:p>
          <a:p>
            <a:r>
              <a:rPr lang="en-US" altLang="zh-CN" sz="1200" dirty="0" err="1" smtClean="0">
                <a:ea typeface="宋体" pitchFamily="2" charset="-122"/>
              </a:rPr>
              <a:t>VxWorks</a:t>
            </a:r>
            <a:r>
              <a:rPr lang="en-US" altLang="zh-CN" sz="1200" dirty="0" smtClean="0">
                <a:ea typeface="宋体" pitchFamily="2" charset="-122"/>
              </a:rPr>
              <a:t> is the most established and most widely deployed device software operating system.</a:t>
            </a:r>
          </a:p>
          <a:p>
            <a:r>
              <a:rPr lang="en-US" altLang="zh-CN" sz="1200" dirty="0" smtClean="0">
                <a:ea typeface="宋体" pitchFamily="2" charset="-122"/>
              </a:rPr>
              <a:t>Currently more than 300 million devices running </a:t>
            </a:r>
            <a:r>
              <a:rPr lang="en-US" altLang="zh-CN" sz="1200" dirty="0" err="1" smtClean="0">
                <a:ea typeface="宋体" pitchFamily="2" charset="-122"/>
              </a:rPr>
              <a:t>VxWorks</a:t>
            </a:r>
            <a:r>
              <a:rPr lang="en-US" altLang="zh-CN" sz="1200" dirty="0" smtClean="0">
                <a:ea typeface="宋体" pitchFamily="2" charset="-122"/>
              </a:rPr>
              <a:t> enabled.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04200" cy="915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25900" cy="4933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5500" y="1295400"/>
            <a:ext cx="4025900" cy="4933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>
          <a:xfrm>
            <a:off x="2286000" y="6245225"/>
            <a:ext cx="4325938" cy="471488"/>
          </a:xfrm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>
          <a:xfrm>
            <a:off x="6629400" y="6245225"/>
            <a:ext cx="2032000" cy="471488"/>
          </a:xfrm>
        </p:spPr>
        <p:txBody>
          <a:bodyPr/>
          <a:lstStyle>
            <a:lvl1pPr>
              <a:defRPr/>
            </a:lvl1pPr>
          </a:lstStyle>
          <a:p>
            <a:fld id="{B8F71551-78C3-46DE-883B-DF5044F9BEAD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152"/>
            <a:ext cx="8310785" cy="4982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Real Time Operating Systems &amp; Real-Time Linux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0327" y="6356350"/>
            <a:ext cx="7260115" cy="365125"/>
          </a:xfrm>
        </p:spPr>
        <p:txBody>
          <a:bodyPr/>
          <a:lstStyle/>
          <a:p>
            <a:r>
              <a:rPr lang="en-US" dirty="0" smtClean="0"/>
              <a:t>Acknowledgements: Some slides are taken from </a:t>
            </a:r>
            <a:r>
              <a:rPr lang="en-US" dirty="0" err="1" smtClean="0"/>
              <a:t>MontaVista</a:t>
            </a:r>
            <a:r>
              <a:rPr lang="en-US" dirty="0" smtClean="0"/>
              <a:t> website material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3/14/2012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Lynx OS </a:t>
            </a:r>
            <a:r>
              <a:rPr lang="en-US" altLang="zh-CN" dirty="0" smtClean="0">
                <a:ea typeface="宋体" pitchFamily="2" charset="-122"/>
              </a:rPr>
              <a:t>Interrupt Handling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ea typeface="宋体" pitchFamily="2" charset="-122"/>
              </a:rPr>
              <a:t>Each device driver has an interrupt handler and kernel thread</a:t>
            </a:r>
          </a:p>
          <a:p>
            <a:pPr lvl="1"/>
            <a:r>
              <a:rPr lang="en-US" altLang="zh-CN" sz="2200" dirty="0" smtClean="0">
                <a:ea typeface="宋体" pitchFamily="2" charset="-122"/>
              </a:rPr>
              <a:t>The </a:t>
            </a:r>
            <a:r>
              <a:rPr lang="en-US" altLang="zh-CN" sz="2200" dirty="0">
                <a:ea typeface="宋体" pitchFamily="2" charset="-122"/>
              </a:rPr>
              <a:t>interrupt handler carries the first step of interrupt </a:t>
            </a:r>
            <a:r>
              <a:rPr lang="en-US" altLang="zh-CN" sz="2200" dirty="0" smtClean="0">
                <a:ea typeface="宋体" pitchFamily="2" charset="-122"/>
              </a:rPr>
              <a:t>handling; If </a:t>
            </a:r>
            <a:r>
              <a:rPr lang="en-US" altLang="zh-CN" sz="2200" dirty="0">
                <a:ea typeface="宋体" pitchFamily="2" charset="-122"/>
              </a:rPr>
              <a:t>it does not complete the processing, it sets an asynchronous trap to the kernel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Later, when kernel can respond to the software interrupt, it schedules an instance of the kernel thread to complete the interrupt processing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QNX/ Neutrino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POSIX-compliant Unix-like real-time operating system.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Microkernel design – kernel provides essential threads and real-time services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use of a microkernel allows users (developers) to turn off any functionality they do not require without having to change the OS itself.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The </a:t>
            </a:r>
            <a:r>
              <a:rPr lang="en-US" altLang="zh-CN" sz="2600" dirty="0" smtClean="0">
                <a:ea typeface="宋体" pitchFamily="2" charset="-122"/>
              </a:rPr>
              <a:t>kernel </a:t>
            </a:r>
            <a:r>
              <a:rPr lang="en-US" altLang="zh-CN" sz="2600" dirty="0" smtClean="0">
                <a:ea typeface="宋体" pitchFamily="2" charset="-122"/>
              </a:rPr>
              <a:t>is </a:t>
            </a:r>
            <a:r>
              <a:rPr lang="en-US" altLang="zh-CN" sz="2600" dirty="0">
                <a:ea typeface="宋体" pitchFamily="2" charset="-122"/>
              </a:rPr>
              <a:t>quite </a:t>
            </a:r>
            <a:r>
              <a:rPr lang="en-US" altLang="zh-CN" sz="2600" dirty="0" smtClean="0">
                <a:ea typeface="宋体" pitchFamily="2" charset="-122"/>
              </a:rPr>
              <a:t>small (footprint is 12kb).</a:t>
            </a:r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QNX/ Neutrino (contd..)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pitchFamily="2" charset="-122"/>
              </a:rPr>
              <a:t>Typical Microkernel:</a:t>
            </a:r>
          </a:p>
          <a:p>
            <a:pPr lvl="1"/>
            <a:r>
              <a:rPr lang="en-US" altLang="zh-CN" sz="2200" dirty="0" smtClean="0">
                <a:ea typeface="宋体" pitchFamily="2" charset="-122"/>
              </a:rPr>
              <a:t>Every </a:t>
            </a:r>
            <a:r>
              <a:rPr lang="en-US" altLang="zh-CN" sz="2200" dirty="0">
                <a:ea typeface="宋体" pitchFamily="2" charset="-122"/>
              </a:rPr>
              <a:t>driver, application, protocol stack, and file system runs outside the kernel, in the safety of memory-protected user space.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As a result, virtually any component can fail - and be automatically restarted -without affecting other components or the kernel.</a:t>
            </a:r>
          </a:p>
          <a:p>
            <a:r>
              <a:rPr lang="en-US" altLang="zh-CN" sz="2600" dirty="0">
                <a:ea typeface="宋体" pitchFamily="2" charset="-122"/>
              </a:rPr>
              <a:t>Maximize application portability with extensive support for the POSIX standard, which lets you quickly migrate Linux, Unix, and other open source programs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QNX/ Neutrino (contd..)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QNX is a message passing operating system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Messages are basic means of </a:t>
            </a:r>
            <a:r>
              <a:rPr lang="en-US" altLang="zh-CN" dirty="0" smtClean="0">
                <a:ea typeface="宋体" pitchFamily="2" charset="-122"/>
              </a:rPr>
              <a:t>IPC </a:t>
            </a:r>
            <a:r>
              <a:rPr lang="en-US" altLang="zh-CN" dirty="0">
                <a:ea typeface="宋体" pitchFamily="2" charset="-122"/>
              </a:rPr>
              <a:t>among </a:t>
            </a:r>
            <a:r>
              <a:rPr lang="en-US" altLang="zh-CN" dirty="0" smtClean="0">
                <a:ea typeface="宋体" pitchFamily="2" charset="-122"/>
              </a:rPr>
              <a:t>threads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Follows a message based priority tracking </a:t>
            </a:r>
            <a:r>
              <a:rPr lang="en-US" altLang="zh-CN" dirty="0" smtClean="0">
                <a:ea typeface="宋体" pitchFamily="2" charset="-122"/>
              </a:rPr>
              <a:t>feature</a:t>
            </a:r>
          </a:p>
          <a:p>
            <a:pPr lvl="2"/>
            <a:r>
              <a:rPr lang="en-US" altLang="zh-CN" dirty="0" err="1" smtClean="0">
                <a:ea typeface="宋体" pitchFamily="2" charset="-122"/>
              </a:rPr>
              <a:t>Msg</a:t>
            </a:r>
            <a:r>
              <a:rPr lang="en-US" altLang="zh-CN" dirty="0" smtClean="0">
                <a:ea typeface="宋体" pitchFamily="2" charset="-122"/>
              </a:rPr>
              <a:t> receiver priority is determined by </a:t>
            </a:r>
            <a:r>
              <a:rPr lang="en-US" altLang="zh-CN" dirty="0" err="1" smtClean="0">
                <a:ea typeface="宋体" pitchFamily="2" charset="-122"/>
              </a:rPr>
              <a:t>msg</a:t>
            </a:r>
            <a:r>
              <a:rPr lang="en-US" altLang="zh-CN" dirty="0" smtClean="0">
                <a:ea typeface="宋体" pitchFamily="2" charset="-122"/>
              </a:rPr>
              <a:t> sender priority</a:t>
            </a: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VxWorks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253" y="1295401"/>
            <a:ext cx="8978747" cy="91899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600" dirty="0" smtClean="0">
                <a:ea typeface="宋体" pitchFamily="2" charset="-122"/>
              </a:rPr>
              <a:t>From Wind River (part of Intel)</a:t>
            </a:r>
            <a:endParaRPr lang="en-US" altLang="zh-CN" sz="2600" dirty="0">
              <a:ea typeface="宋体" pitchFamily="2" charset="-122"/>
            </a:endParaRPr>
          </a:p>
          <a:p>
            <a:r>
              <a:rPr lang="en-US" altLang="zh-CN" sz="2600" dirty="0" smtClean="0">
                <a:ea typeface="宋体" pitchFamily="2" charset="-122"/>
              </a:rPr>
              <a:t>The </a:t>
            </a:r>
            <a:r>
              <a:rPr lang="en-US" altLang="zh-CN" sz="2600" dirty="0">
                <a:ea typeface="宋体" pitchFamily="2" charset="-122"/>
              </a:rPr>
              <a:t>core </a:t>
            </a:r>
            <a:r>
              <a:rPr lang="en-US" altLang="zh-CN" sz="2600" dirty="0" smtClean="0">
                <a:ea typeface="宋体" pitchFamily="2" charset="-122"/>
              </a:rPr>
              <a:t>attributes: </a:t>
            </a:r>
            <a:r>
              <a:rPr lang="en-US" altLang="zh-CN" sz="2600" dirty="0">
                <a:ea typeface="宋体" pitchFamily="2" charset="-122"/>
              </a:rPr>
              <a:t>high performance, reliability, determinism, low latency and scalability.</a:t>
            </a:r>
          </a:p>
          <a:p>
            <a:endParaRPr lang="en-US" altLang="zh-CN" sz="2600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838200" y="2209800"/>
            <a:ext cx="7848600" cy="441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838200" y="5410200"/>
            <a:ext cx="78486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838200" y="4648200"/>
            <a:ext cx="78486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838200" y="3886200"/>
            <a:ext cx="78486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838200" y="3124200"/>
            <a:ext cx="78486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3429000" y="3124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6248400" y="3124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2590800" y="5715000"/>
            <a:ext cx="44958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828800" y="2362200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Real-Time Embedded Application</a:t>
            </a:r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1143000" y="33528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Graphics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581400" y="33528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Multiprocessing   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6477000" y="32766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Internet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1143000" y="4038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Java Support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3657600" y="4038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POSIX Library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6324600" y="40386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File System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1295400" y="4800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1219200" y="487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1143000" y="48768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1066800" y="48768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1066800" y="495300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WindNet Networking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2971800" y="5791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2895600" y="5867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2743200" y="5867400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3300"/>
                </a:solidFill>
                <a:ea typeface="宋体" pitchFamily="2" charset="-122"/>
              </a:rPr>
              <a:t>Wind </a:t>
            </a:r>
            <a:r>
              <a:rPr lang="en-US" altLang="zh-CN" sz="2000" b="1" dirty="0" smtClean="0">
                <a:solidFill>
                  <a:srgbClr val="FF3300"/>
                </a:solidFill>
                <a:ea typeface="宋体" pitchFamily="2" charset="-122"/>
              </a:rPr>
              <a:t>Microkernel</a:t>
            </a:r>
            <a:endParaRPr lang="en-US" altLang="zh-CN" sz="2000" b="1" dirty="0">
              <a:solidFill>
                <a:srgbClr val="FF3300"/>
              </a:solidFill>
              <a:ea typeface="宋体" pitchFamily="2" charset="-122"/>
            </a:endParaRP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914400" y="57150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Core OS</a:t>
            </a:r>
            <a:r>
              <a:rPr lang="en-US" altLang="zh-CN" sz="1800">
                <a:ea typeface="宋体" pitchFamily="2" charset="-122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VxWorks  (contd..)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MMU-based memory protection</a:t>
            </a:r>
            <a:endParaRPr lang="en-US" altLang="zh-CN" sz="22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Extensive POSIX 1003.1, .1b, .1c compatibility (including </a:t>
            </a:r>
            <a:r>
              <a:rPr lang="en-US" altLang="zh-CN" sz="2600" dirty="0" err="1" smtClean="0">
                <a:ea typeface="宋体" pitchFamily="2" charset="-122"/>
              </a:rPr>
              <a:t>pthreads</a:t>
            </a:r>
            <a:r>
              <a:rPr lang="en-US" altLang="zh-CN" sz="2600" dirty="0" smtClean="0">
                <a:ea typeface="宋体" pitchFamily="2" charset="-122"/>
              </a:rPr>
              <a:t> )</a:t>
            </a:r>
          </a:p>
          <a:p>
            <a:r>
              <a:rPr lang="en-US" altLang="zh-CN" sz="2600" dirty="0" smtClean="0">
                <a:ea typeface="宋体" pitchFamily="2" charset="-122"/>
              </a:rPr>
              <a:t>To reduce </a:t>
            </a:r>
            <a:r>
              <a:rPr lang="en-US" altLang="zh-CN" sz="2600" dirty="0" smtClean="0">
                <a:ea typeface="宋体" pitchFamily="2" charset="-122"/>
              </a:rPr>
              <a:t>context-switch </a:t>
            </a:r>
            <a:r>
              <a:rPr lang="en-US" altLang="zh-CN" sz="2600" dirty="0">
                <a:ea typeface="宋体" pitchFamily="2" charset="-122"/>
              </a:rPr>
              <a:t>time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Saves only those register windows that are actually in </a:t>
            </a:r>
            <a:r>
              <a:rPr lang="en-US" altLang="zh-CN" sz="2200" dirty="0" smtClean="0">
                <a:ea typeface="宋体" pitchFamily="2" charset="-122"/>
              </a:rPr>
              <a:t>use</a:t>
            </a:r>
            <a:endParaRPr lang="en-US" altLang="zh-CN" sz="2200" dirty="0">
              <a:ea typeface="宋体" pitchFamily="2" charset="-122"/>
            </a:endParaRPr>
          </a:p>
          <a:p>
            <a:pPr lvl="1"/>
            <a:r>
              <a:rPr lang="en-US" altLang="zh-CN" sz="2200" dirty="0">
                <a:ea typeface="宋体" pitchFamily="2" charset="-122"/>
              </a:rPr>
              <a:t>When a task’s context is restored, only the relevant register window is restored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To increase </a:t>
            </a:r>
            <a:r>
              <a:rPr lang="en-US" altLang="zh-CN" sz="2200" dirty="0" smtClean="0">
                <a:ea typeface="宋体" pitchFamily="2" charset="-122"/>
              </a:rPr>
              <a:t>responsiveness, </a:t>
            </a:r>
            <a:r>
              <a:rPr lang="en-US" altLang="zh-CN" sz="2200" dirty="0">
                <a:ea typeface="宋体" pitchFamily="2" charset="-122"/>
              </a:rPr>
              <a:t>it saves the register windows in a register cache – useful for recurring tasks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VxWorks  (contd..)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ea typeface="宋体" pitchFamily="2" charset="-122"/>
              </a:rPr>
              <a:t>Distinguishing features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efficient POSIX-compliant memory management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multiprocessor facilities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shell for user interface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symbolic and source level debugging capabilities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performance monitoring</a:t>
            </a:r>
          </a:p>
          <a:p>
            <a:r>
              <a:rPr lang="en-US" altLang="zh-CN" sz="2600" dirty="0" smtClean="0">
                <a:ea typeface="宋体" pitchFamily="2" charset="-122"/>
              </a:rPr>
              <a:t>Used in the Mars </a:t>
            </a:r>
            <a:r>
              <a:rPr lang="en-US" altLang="zh-CN" sz="2600" dirty="0">
                <a:ea typeface="宋体" pitchFamily="2" charset="-122"/>
              </a:rPr>
              <a:t>Exploration Rovers </a:t>
            </a:r>
            <a:r>
              <a:rPr lang="en-US" altLang="zh-CN" sz="2600" i="1" dirty="0">
                <a:ea typeface="宋体" pitchFamily="2" charset="-122"/>
              </a:rPr>
              <a:t>Spirit</a:t>
            </a:r>
            <a:r>
              <a:rPr lang="en-US" altLang="zh-CN" sz="2600" dirty="0">
                <a:ea typeface="宋体" pitchFamily="2" charset="-122"/>
              </a:rPr>
              <a:t> and </a:t>
            </a:r>
            <a:r>
              <a:rPr lang="en-US" altLang="zh-CN" sz="2600" i="1" dirty="0">
                <a:ea typeface="宋体" pitchFamily="2" charset="-122"/>
              </a:rPr>
              <a:t>Opportunity</a:t>
            </a:r>
            <a:r>
              <a:rPr lang="en-US" altLang="zh-CN" sz="2600" dirty="0">
                <a:ea typeface="宋体" pitchFamily="2" charset="-122"/>
              </a:rPr>
              <a:t> and the Mars Reconnaissance </a:t>
            </a:r>
            <a:r>
              <a:rPr lang="en-US" altLang="zh-CN" sz="2600" dirty="0" smtClean="0">
                <a:ea typeface="宋体" pitchFamily="2" charset="-122"/>
              </a:rPr>
              <a:t>Orbiter</a:t>
            </a: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Open-Source </a:t>
            </a:r>
            <a:r>
              <a:rPr lang="en-US" altLang="zh-CN" dirty="0" err="1" smtClean="0">
                <a:ea typeface="宋体" pitchFamily="2" charset="-122"/>
              </a:rPr>
              <a:t>RTOSes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 err="1" smtClean="0">
                <a:ea typeface="宋体" pitchFamily="2" charset="-122"/>
              </a:rPr>
              <a:t>eCos</a:t>
            </a:r>
            <a:endParaRPr lang="en-US" altLang="zh-CN" sz="2600" dirty="0">
              <a:ea typeface="宋体" pitchFamily="2" charset="-122"/>
            </a:endParaRPr>
          </a:p>
          <a:p>
            <a:r>
              <a:rPr lang="en-US" altLang="zh-CN" sz="2600" dirty="0">
                <a:ea typeface="宋体" pitchFamily="2" charset="-122"/>
              </a:rPr>
              <a:t>Free RTOS</a:t>
            </a:r>
          </a:p>
          <a:p>
            <a:r>
              <a:rPr lang="en-US" altLang="zh-CN" sz="2600" dirty="0" err="1" smtClean="0">
                <a:ea typeface="宋体" pitchFamily="2" charset="-122"/>
              </a:rPr>
              <a:t>MicroC</a:t>
            </a:r>
            <a:r>
              <a:rPr lang="en-US" altLang="zh-CN" sz="2600" dirty="0" smtClean="0">
                <a:ea typeface="宋体" pitchFamily="2" charset="-122"/>
              </a:rPr>
              <a:t>/OS</a:t>
            </a:r>
            <a:endParaRPr lang="en-US" altLang="zh-CN" sz="26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eCos </a:t>
            </a:r>
            <a:r>
              <a:rPr lang="en-US" altLang="zh-CN" sz="2300">
                <a:ea typeface="宋体" pitchFamily="2" charset="-122"/>
              </a:rPr>
              <a:t>( Embedded Configurable OS )</a:t>
            </a:r>
            <a:br>
              <a:rPr lang="en-US" altLang="zh-CN" sz="2300">
                <a:ea typeface="宋体" pitchFamily="2" charset="-122"/>
              </a:rPr>
            </a:br>
            <a:endParaRPr lang="en-US" altLang="zh-CN" sz="2300">
              <a:ea typeface="宋体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30725"/>
          </a:xfrm>
        </p:spPr>
        <p:txBody>
          <a:bodyPr/>
          <a:lstStyle/>
          <a:p>
            <a:pPr>
              <a:lnSpc>
                <a:spcPct val="89000"/>
              </a:lnSpc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dirty="0" smtClean="0"/>
              <a:t>Highly </a:t>
            </a:r>
            <a:r>
              <a:rPr lang="en-GB" dirty="0"/>
              <a:t>Configurable </a:t>
            </a:r>
            <a:r>
              <a:rPr lang="en-GB" dirty="0" smtClean="0"/>
              <a:t>RTOS</a:t>
            </a:r>
            <a:endParaRPr lang="en-GB" dirty="0"/>
          </a:p>
          <a:p>
            <a:pPr lvl="1">
              <a:lnSpc>
                <a:spcPct val="89000"/>
              </a:lnSpc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dirty="0" smtClean="0"/>
              <a:t>Application-specific</a:t>
            </a:r>
            <a:endParaRPr lang="en-GB" dirty="0"/>
          </a:p>
          <a:p>
            <a:pPr lvl="1">
              <a:lnSpc>
                <a:spcPct val="89000"/>
              </a:lnSpc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US" altLang="zh-CN" dirty="0">
                <a:ea typeface="宋体" pitchFamily="2" charset="-122"/>
              </a:rPr>
              <a:t>Multiple implementation of kernel functions including scheduling, allocating memory and interrupt handling</a:t>
            </a:r>
            <a:endParaRPr lang="en-GB" dirty="0"/>
          </a:p>
          <a:p>
            <a:pPr>
              <a:lnSpc>
                <a:spcPct val="89000"/>
              </a:lnSpc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dirty="0"/>
              <a:t>Easily Portable</a:t>
            </a:r>
          </a:p>
          <a:p>
            <a:pPr lvl="1">
              <a:lnSpc>
                <a:spcPct val="89000"/>
              </a:lnSpc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dirty="0"/>
              <a:t>Hardware Abstraction Language (HAL)</a:t>
            </a:r>
          </a:p>
          <a:p>
            <a:pPr>
              <a:buFont typeface="Wingdings" pitchFamily="2" charset="2"/>
              <a:buNone/>
            </a:pPr>
            <a:endParaRPr lang="en-US" altLang="zh-TW" sz="26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eCos ( Contd …)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zh-TW" dirty="0" err="1">
                <a:ea typeface="新細明體" pitchFamily="18" charset="-120"/>
              </a:rPr>
              <a:t>eCos</a:t>
            </a:r>
            <a:r>
              <a:rPr lang="en-US" altLang="zh-TW" dirty="0">
                <a:ea typeface="新細明體" pitchFamily="18" charset="-120"/>
              </a:rPr>
              <a:t> is targeted at high-volume applications in consumer electronics, telecommunications, automotive, and other deeply embedded applications.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No </a:t>
            </a:r>
            <a:r>
              <a:rPr lang="en-US" altLang="zh-CN" dirty="0" smtClean="0">
                <a:ea typeface="宋体" pitchFamily="2" charset="-122"/>
              </a:rPr>
              <a:t>kernel/user </a:t>
            </a:r>
            <a:r>
              <a:rPr lang="en-US" altLang="zh-CN" dirty="0">
                <a:ea typeface="宋体" pitchFamily="2" charset="-122"/>
              </a:rPr>
              <a:t>mode </a:t>
            </a:r>
            <a:r>
              <a:rPr lang="en-US" altLang="zh-CN" dirty="0" smtClean="0">
                <a:ea typeface="宋体" pitchFamily="2" charset="-122"/>
              </a:rPr>
              <a:t>separation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Less protection, better efficiency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Implemented </a:t>
            </a:r>
            <a:r>
              <a:rPr lang="en-US" altLang="zh-CN" dirty="0">
                <a:ea typeface="宋体" pitchFamily="2" charset="-122"/>
              </a:rPr>
              <a:t>using C++</a:t>
            </a:r>
          </a:p>
          <a:p>
            <a:r>
              <a:rPr lang="en-US" altLang="zh-CN" dirty="0">
                <a:ea typeface="宋体" pitchFamily="2" charset="-122"/>
              </a:rPr>
              <a:t>GNU debugger (GDB) </a:t>
            </a:r>
            <a:r>
              <a:rPr lang="en-US" altLang="zh-CN" dirty="0" smtClean="0">
                <a:ea typeface="宋体" pitchFamily="2" charset="-122"/>
              </a:rPr>
              <a:t>support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What is Real Time ?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ea typeface="宋体" pitchFamily="2" charset="-122"/>
              </a:rPr>
              <a:t>“ Real time in operating systems</a:t>
            </a:r>
            <a:r>
              <a:rPr lang="en-US" altLang="zh-CN" sz="2600" dirty="0" smtClean="0">
                <a:ea typeface="宋体" pitchFamily="2" charset="-122"/>
              </a:rPr>
              <a:t>:  </a:t>
            </a:r>
            <a:r>
              <a:rPr lang="en-US" altLang="zh-CN" sz="2600" dirty="0">
                <a:ea typeface="宋体" pitchFamily="2" charset="-122"/>
              </a:rPr>
              <a:t>The ability of the operating system to provide a required level of service in a bounded response time.”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					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- POSIX Standard 1003.1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eCos ( Contd …)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Features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Choice of scheduling algorithms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Choice of memory-allocation strategies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Timers and counters</a:t>
            </a:r>
            <a:endParaRPr lang="en-GB" dirty="0"/>
          </a:p>
          <a:p>
            <a:pPr lvl="1"/>
            <a:r>
              <a:rPr lang="en-US" altLang="zh-TW" dirty="0" smtClean="0">
                <a:ea typeface="新細明體" pitchFamily="18" charset="-120"/>
              </a:rPr>
              <a:t>Exception </a:t>
            </a:r>
            <a:r>
              <a:rPr lang="en-US" altLang="zh-TW" dirty="0">
                <a:ea typeface="新細明體" pitchFamily="18" charset="-120"/>
              </a:rPr>
              <a:t>handling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ISO C </a:t>
            </a:r>
            <a:r>
              <a:rPr lang="en-US" altLang="zh-TW" dirty="0" smtClean="0">
                <a:ea typeface="新細明體" pitchFamily="18" charset="-120"/>
              </a:rPr>
              <a:t>library, </a:t>
            </a:r>
            <a:r>
              <a:rPr lang="en-US" altLang="zh-TW" dirty="0">
                <a:ea typeface="新細明體" pitchFamily="18" charset="-120"/>
              </a:rPr>
              <a:t>Math library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Rich set of synchronization </a:t>
            </a:r>
            <a:r>
              <a:rPr lang="en-US" altLang="zh-TW" dirty="0" smtClean="0">
                <a:ea typeface="新細明體" pitchFamily="18" charset="-120"/>
              </a:rPr>
              <a:t>primitives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eCos ( Contd …)</a:t>
            </a:r>
          </a:p>
        </p:txBody>
      </p:sp>
      <p:sp>
        <p:nvSpPr>
          <p:cNvPr id="77832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172200"/>
            <a:ext cx="7848600" cy="492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http://www.cotsjournalonline.com/home/article.php?id=100164</a:t>
            </a:r>
          </a:p>
        </p:txBody>
      </p:sp>
      <p:pic>
        <p:nvPicPr>
          <p:cNvPr id="77835" name="Picture 11" descr="C:\Documents and Settings\Administrator\Desktop\rtos\eco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3914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FreeRTOS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4530725"/>
          </a:xfrm>
        </p:spPr>
        <p:txBody>
          <a:bodyPr/>
          <a:lstStyle/>
          <a:p>
            <a:pPr marL="571500" indent="-571500"/>
            <a:r>
              <a:rPr lang="en-US" altLang="zh-CN" sz="2400" dirty="0">
                <a:ea typeface="宋体" pitchFamily="2" charset="-122"/>
              </a:rPr>
              <a:t>Simple , Portable , Royalty free , Concise</a:t>
            </a:r>
          </a:p>
          <a:p>
            <a:pPr marL="571500" indent="-571500"/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Cross </a:t>
            </a:r>
            <a:r>
              <a:rPr lang="en-US" altLang="zh-CN" sz="2400" dirty="0">
                <a:ea typeface="宋体" pitchFamily="2" charset="-122"/>
                <a:cs typeface="Arial" pitchFamily="34" charset="0"/>
              </a:rPr>
              <a:t>development from a standard Windows host</a:t>
            </a:r>
            <a:endParaRPr lang="en-US" altLang="zh-CN" sz="2400" dirty="0">
              <a:ea typeface="宋体" pitchFamily="2" charset="-122"/>
            </a:endParaRPr>
          </a:p>
          <a:p>
            <a:pPr marL="571500" indent="-571500"/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Choices </a:t>
            </a:r>
            <a:r>
              <a:rPr lang="en-US" altLang="zh-CN" sz="2400" dirty="0">
                <a:ea typeface="宋体" pitchFamily="2" charset="-122"/>
                <a:cs typeface="Arial" pitchFamily="34" charset="0"/>
              </a:rPr>
              <a:t>of </a:t>
            </a: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different scheduling policies</a:t>
            </a:r>
            <a:endParaRPr lang="en-US" altLang="zh-CN" sz="2400" dirty="0">
              <a:ea typeface="宋体" pitchFamily="2" charset="-122"/>
              <a:cs typeface="Arial" pitchFamily="34" charset="0"/>
            </a:endParaRPr>
          </a:p>
          <a:p>
            <a:pPr marL="839788" lvl="1" indent="-495300"/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Pre-emptive</a:t>
            </a: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: Always runs the highest available task. Tasks of identical priority share CPU time (fully pre-emptive with round robin time slicing). </a:t>
            </a:r>
          </a:p>
          <a:p>
            <a:pPr marL="839788" lvl="1" indent="-495300">
              <a:buSzPct val="65000"/>
            </a:pP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Cooperative</a:t>
            </a: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: Context switches only occur if a task blocks, or explicitly calls </a:t>
            </a:r>
            <a:r>
              <a:rPr lang="en-US" altLang="zh-CN" sz="2400" dirty="0" err="1" smtClean="0">
                <a:ea typeface="宋体" pitchFamily="2" charset="-122"/>
                <a:cs typeface="Arial" pitchFamily="34" charset="0"/>
              </a:rPr>
              <a:t>taskYIELD</a:t>
            </a: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().</a:t>
            </a:r>
            <a:endParaRPr lang="en-US" altLang="zh-CN" sz="2000" dirty="0" smtClean="0">
              <a:ea typeface="宋体" pitchFamily="2" charset="-122"/>
              <a:cs typeface="Arial" pitchFamily="34" charset="0"/>
            </a:endParaRPr>
          </a:p>
          <a:p>
            <a:pPr marL="571500" indent="-571500"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FreeRTOS ( Contd 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ea typeface="宋体" pitchFamily="2" charset="-122"/>
                <a:cs typeface="Arial" pitchFamily="34" charset="0"/>
              </a:rPr>
              <a:t>Supports </a:t>
            </a:r>
            <a:r>
              <a:rPr lang="en-US" altLang="zh-CN" sz="2600" dirty="0">
                <a:ea typeface="宋体" pitchFamily="2" charset="-122"/>
                <a:cs typeface="Arial" pitchFamily="34" charset="0"/>
              </a:rPr>
              <a:t>8, 16 and 32bit microcontrollers including ARM7, AVR, 8051, MSP430 and x86</a:t>
            </a:r>
            <a:r>
              <a:rPr lang="en-US" altLang="zh-CN" sz="2600" dirty="0" smtClean="0">
                <a:ea typeface="宋体" pitchFamily="2" charset="-122"/>
                <a:cs typeface="Arial" pitchFamily="34" charset="0"/>
              </a:rPr>
              <a:t>.</a:t>
            </a:r>
          </a:p>
          <a:p>
            <a:pPr lvl="1"/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Ports are available for the Philips ARM7, TI MSP430, </a:t>
            </a:r>
            <a:r>
              <a:rPr lang="en-US" altLang="zh-CN" sz="2400" dirty="0" err="1" smtClean="0">
                <a:ea typeface="宋体" pitchFamily="2" charset="-122"/>
                <a:cs typeface="Arial" pitchFamily="34" charset="0"/>
              </a:rPr>
              <a:t>Renesas</a:t>
            </a: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 (Hitachi) H8/S, Atmel AVR, Motorola/</a:t>
            </a:r>
            <a:r>
              <a:rPr lang="en-US" altLang="zh-CN" sz="2400" dirty="0" err="1" smtClean="0">
                <a:ea typeface="宋体" pitchFamily="2" charset="-122"/>
                <a:cs typeface="Arial" pitchFamily="34" charset="0"/>
              </a:rPr>
              <a:t>Freescale</a:t>
            </a: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 HCS12, Motorola/</a:t>
            </a:r>
            <a:r>
              <a:rPr lang="en-US" altLang="zh-CN" sz="2400" dirty="0" err="1" smtClean="0">
                <a:ea typeface="宋体" pitchFamily="2" charset="-122"/>
                <a:cs typeface="Arial" pitchFamily="34" charset="0"/>
              </a:rPr>
              <a:t>Freescale</a:t>
            </a: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dirty="0" err="1" smtClean="0">
                <a:ea typeface="宋体" pitchFamily="2" charset="-122"/>
                <a:cs typeface="Arial" pitchFamily="34" charset="0"/>
              </a:rPr>
              <a:t>ColdFire</a:t>
            </a:r>
            <a:r>
              <a:rPr lang="en-US" altLang="zh-CN" sz="2400" dirty="0" smtClean="0">
                <a:ea typeface="宋体" pitchFamily="2" charset="-122"/>
                <a:cs typeface="Arial" pitchFamily="34" charset="0"/>
              </a:rPr>
              <a:t>, and others.</a:t>
            </a:r>
          </a:p>
          <a:p>
            <a:r>
              <a:rPr lang="en-US" altLang="zh-CN" sz="2600" dirty="0" smtClean="0">
                <a:ea typeface="宋体" pitchFamily="2" charset="-122"/>
                <a:cs typeface="Arial" pitchFamily="34" charset="0"/>
              </a:rPr>
              <a:t>A smaller </a:t>
            </a:r>
            <a:r>
              <a:rPr lang="en-US" altLang="zh-CN" sz="2600" dirty="0">
                <a:ea typeface="宋体" pitchFamily="2" charset="-122"/>
                <a:cs typeface="Arial" pitchFamily="34" charset="0"/>
              </a:rPr>
              <a:t>and easier real-time processing alternative for applications </a:t>
            </a:r>
            <a:r>
              <a:rPr lang="en-US" altLang="zh-CN" sz="2600" dirty="0" smtClean="0">
                <a:ea typeface="宋体" pitchFamily="2" charset="-122"/>
                <a:cs typeface="Arial" pitchFamily="34" charset="0"/>
              </a:rPr>
              <a:t>where larger </a:t>
            </a:r>
            <a:r>
              <a:rPr lang="en-US" altLang="zh-CN" sz="2600" dirty="0" err="1" smtClean="0">
                <a:ea typeface="宋体" pitchFamily="2" charset="-122"/>
                <a:cs typeface="Arial" pitchFamily="34" charset="0"/>
              </a:rPr>
              <a:t>RTOSes</a:t>
            </a:r>
            <a:r>
              <a:rPr lang="en-US" altLang="zh-CN" sz="2600" dirty="0" smtClean="0">
                <a:ea typeface="宋体" pitchFamily="2" charset="-122"/>
                <a:cs typeface="Arial" pitchFamily="34" charset="0"/>
              </a:rPr>
              <a:t>  won't fit, </a:t>
            </a:r>
            <a:r>
              <a:rPr lang="en-US" altLang="zh-CN" sz="2600" dirty="0" smtClean="0">
                <a:ea typeface="宋体" pitchFamily="2" charset="-122"/>
                <a:cs typeface="Arial" pitchFamily="34" charset="0"/>
              </a:rPr>
              <a:t>like </a:t>
            </a:r>
            <a:r>
              <a:rPr lang="en-US" altLang="zh-CN" sz="2600" dirty="0" err="1">
                <a:ea typeface="宋体" pitchFamily="2" charset="-122"/>
                <a:cs typeface="Arial" pitchFamily="34" charset="0"/>
              </a:rPr>
              <a:t>eCos</a:t>
            </a:r>
            <a:r>
              <a:rPr lang="en-US" altLang="zh-CN" sz="2600" dirty="0">
                <a:ea typeface="宋体" pitchFamily="2" charset="-122"/>
                <a:cs typeface="Arial" pitchFamily="34" charset="0"/>
              </a:rPr>
              <a:t> and embedded Linux (or Real Time Linux</a:t>
            </a:r>
            <a:r>
              <a:rPr lang="en-US" altLang="zh-CN" sz="2600" dirty="0" smtClean="0">
                <a:ea typeface="宋体" pitchFamily="2" charset="-122"/>
                <a:cs typeface="Arial" pitchFamily="34" charset="0"/>
              </a:rPr>
              <a:t>).</a:t>
            </a:r>
            <a:endParaRPr lang="en-US" altLang="zh-CN" sz="2600" dirty="0">
              <a:ea typeface="宋体" pitchFamily="2" charset="-122"/>
            </a:endParaRPr>
          </a:p>
          <a:p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MicroC</a:t>
            </a:r>
            <a:r>
              <a:rPr lang="en-US" altLang="zh-CN" dirty="0" smtClean="0">
                <a:ea typeface="宋体" pitchFamily="2" charset="-122"/>
              </a:rPr>
              <a:t>/OS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Highly </a:t>
            </a:r>
            <a:r>
              <a:rPr lang="en-US" altLang="zh-CN" sz="2800" dirty="0">
                <a:ea typeface="宋体" pitchFamily="2" charset="-122"/>
              </a:rPr>
              <a:t>portable, </a:t>
            </a:r>
            <a:r>
              <a:rPr lang="en-US" altLang="zh-CN" sz="2800" dirty="0" err="1">
                <a:ea typeface="宋体" pitchFamily="2" charset="-122"/>
              </a:rPr>
              <a:t>ROMable</a:t>
            </a:r>
            <a:r>
              <a:rPr lang="en-US" altLang="zh-CN" sz="2800" dirty="0">
                <a:ea typeface="宋体" pitchFamily="2" charset="-122"/>
              </a:rPr>
              <a:t>, very scalable, preemptive real-time, multitasking kernel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Has </a:t>
            </a:r>
            <a:r>
              <a:rPr lang="en-US" altLang="zh-CN" sz="2800" dirty="0">
                <a:ea typeface="宋体" pitchFamily="2" charset="-122"/>
              </a:rPr>
              <a:t>ports for most popular processors and boards in the market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Suitable </a:t>
            </a:r>
            <a:r>
              <a:rPr lang="en-US" altLang="zh-CN" sz="2800" dirty="0">
                <a:ea typeface="宋体" pitchFamily="2" charset="-122"/>
              </a:rPr>
              <a:t>for use in safety critical embedded systems such as aviation, medical systems and nuclear installations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Approved </a:t>
            </a:r>
            <a:r>
              <a:rPr lang="en-US" altLang="zh-CN" sz="2400" dirty="0">
                <a:ea typeface="宋体" pitchFamily="2" charset="-122"/>
              </a:rPr>
              <a:t>for use in </a:t>
            </a:r>
            <a:r>
              <a:rPr lang="en-US" altLang="zh-CN" sz="2400" dirty="0" smtClean="0">
                <a:ea typeface="宋体" pitchFamily="2" charset="-122"/>
              </a:rPr>
              <a:t>DO-178B </a:t>
            </a:r>
            <a:r>
              <a:rPr lang="en-US" altLang="zh-CN" sz="2400" dirty="0">
                <a:ea typeface="宋体" pitchFamily="2" charset="-122"/>
              </a:rPr>
              <a:t>aerospace </a:t>
            </a:r>
            <a:r>
              <a:rPr lang="en-US" altLang="zh-CN" sz="2400" dirty="0" smtClean="0">
                <a:ea typeface="宋体" pitchFamily="2" charset="-122"/>
              </a:rPr>
              <a:t>systems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MicroC</a:t>
            </a:r>
            <a:r>
              <a:rPr lang="en-US" altLang="zh-CN" dirty="0" smtClean="0">
                <a:ea typeface="宋体" pitchFamily="2" charset="-122"/>
              </a:rPr>
              <a:t>/OS 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Contd</a:t>
            </a:r>
            <a:r>
              <a:rPr lang="en-US" altLang="zh-CN" dirty="0">
                <a:ea typeface="宋体" pitchFamily="2" charset="-122"/>
              </a:rPr>
              <a:t> 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kernel </a:t>
            </a:r>
            <a:r>
              <a:rPr lang="en-US" altLang="zh-CN" sz="2800" dirty="0">
                <a:ea typeface="宋体" pitchFamily="2" charset="-122"/>
              </a:rPr>
              <a:t>is preemptive real time, managing up to 64 tasks, with up to 56 tasks for </a:t>
            </a:r>
            <a:r>
              <a:rPr lang="en-US" altLang="zh-CN" sz="2800" dirty="0" smtClean="0">
                <a:ea typeface="宋体" pitchFamily="2" charset="-122"/>
              </a:rPr>
              <a:t>application tasks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Each task has a unique priority and its own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Round robin </a:t>
            </a:r>
            <a:r>
              <a:rPr lang="en-US" altLang="zh-CN" sz="2400" dirty="0" smtClean="0">
                <a:ea typeface="宋体" pitchFamily="2" charset="-122"/>
              </a:rPr>
              <a:t>scheduling between same-priority tasks </a:t>
            </a:r>
            <a:r>
              <a:rPr lang="en-US" altLang="zh-CN" sz="2400" dirty="0">
                <a:ea typeface="宋体" pitchFamily="2" charset="-122"/>
              </a:rPr>
              <a:t>is not supported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Memory </a:t>
            </a:r>
            <a:r>
              <a:rPr lang="en-US" altLang="zh-CN" sz="2800" dirty="0">
                <a:ea typeface="宋体" pitchFamily="2" charset="-122"/>
              </a:rPr>
              <a:t>management is performed using fixed size partitions.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MicroC</a:t>
            </a:r>
            <a:r>
              <a:rPr lang="en-US" altLang="zh-CN" dirty="0" smtClean="0">
                <a:ea typeface="宋体" pitchFamily="2" charset="-122"/>
              </a:rPr>
              <a:t>/OS 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Contd</a:t>
            </a:r>
            <a:r>
              <a:rPr lang="en-US" altLang="zh-CN" dirty="0">
                <a:ea typeface="宋体" pitchFamily="2" charset="-122"/>
              </a:rPr>
              <a:t> 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53072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Each thread (task) </a:t>
            </a:r>
            <a:r>
              <a:rPr lang="en-US" altLang="zh-CN" dirty="0">
                <a:ea typeface="宋体" pitchFamily="2" charset="-122"/>
              </a:rPr>
              <a:t>is an infinite loop and can be in any one of the following 5 states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Dormant, Ready, Running, Waiting, ISR </a:t>
            </a:r>
          </a:p>
          <a:p>
            <a:r>
              <a:rPr lang="en-US" altLang="zh-CN" dirty="0" smtClean="0">
                <a:ea typeface="宋体" pitchFamily="2" charset="-122"/>
              </a:rPr>
              <a:t>IPC services include </a:t>
            </a:r>
            <a:r>
              <a:rPr lang="en-US" altLang="zh-CN" dirty="0">
                <a:ea typeface="宋体" pitchFamily="2" charset="-122"/>
              </a:rPr>
              <a:t>mailboxes, queues, and semaphores </a:t>
            </a:r>
          </a:p>
          <a:p>
            <a:endParaRPr lang="en-US" altLang="zh-CN" sz="2600" dirty="0">
              <a:ea typeface="宋体" pitchFamily="2" charset="-122"/>
            </a:endParaRPr>
          </a:p>
          <a:p>
            <a:endParaRPr lang="en-US" altLang="zh-CN" sz="2600" dirty="0">
              <a:ea typeface="宋体" pitchFamily="2" charset="-122"/>
            </a:endParaRPr>
          </a:p>
          <a:p>
            <a:endParaRPr lang="en-US" altLang="zh-CN" sz="2600" dirty="0">
              <a:ea typeface="宋体" pitchFamily="2" charset="-122"/>
            </a:endParaRPr>
          </a:p>
          <a:p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Other RTOS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46184" y="1479014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*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Opensource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                      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*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Commercial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	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*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 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Nut/OS 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			         * BeOS 		* µ</a:t>
            </a:r>
            <a:r>
              <a:rPr kumimoji="0" lang="en-US" altLang="zh-CN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nOS</a:t>
            </a: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	* TRON Project		         * </a:t>
            </a:r>
            <a:r>
              <a:rPr kumimoji="0" lang="en-US" altLang="zh-CN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ChorusOS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 	* RMX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					         * </a:t>
            </a:r>
            <a:r>
              <a:rPr kumimoji="0" lang="en-US" altLang="zh-CN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MicroC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/OS-II	* RSX-11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					         * OS-9	 	* RT-11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					         * </a:t>
            </a:r>
            <a:r>
              <a:rPr kumimoji="0" lang="en-US" altLang="zh-CN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OSEKtime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             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* 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RTOS-UH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					         * </a:t>
            </a:r>
            <a:r>
              <a:rPr kumimoji="0" lang="en-US" altLang="zh-CN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pSOS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  	 	* VRTX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Arial" pitchFamily="34" charset="0"/>
              </a:rPr>
              <a:t>					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438400"/>
            <a:ext cx="7623175" cy="1752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Real-Time Linux &amp; PREEMPT_RT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 dirty="0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82697FA-3920-4CF8-BF07-D19E564F87F7}" type="slidenum">
              <a:rPr lang="en-GB" altLang="zh-CN"/>
              <a:pPr/>
              <a:t>29</a:t>
            </a:fld>
            <a:endParaRPr lang="en-GB" altLang="zh-CN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8913"/>
            <a:ext cx="7151688" cy="778675"/>
          </a:xfrm>
          <a:ln/>
        </p:spPr>
        <p:txBody>
          <a:bodyPr lIns="0" tIns="0" rIns="0" bIns="0">
            <a:spAutoFit/>
          </a:bodyPr>
          <a:lstStyle/>
          <a:p>
            <a:pPr>
              <a:lnSpc>
                <a:spcPct val="12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 smtClean="0">
                <a:ea typeface="宋体" pitchFamily="2" charset="-122"/>
              </a:rPr>
              <a:t>Outline</a:t>
            </a:r>
            <a:endParaRPr lang="en-GB" altLang="zh-CN" dirty="0">
              <a:ea typeface="宋体" pitchFamily="2" charset="-122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1"/>
            <a:ext cx="8828088" cy="5301067"/>
          </a:xfrm>
          <a:ln/>
        </p:spPr>
        <p:txBody>
          <a:bodyPr wrap="square" lIns="0" tIns="0" rIns="0" bIns="0">
            <a:spAutoFit/>
          </a:bodyPr>
          <a:lstStyle/>
          <a:p>
            <a:pPr marL="266700" indent="-266700">
              <a:lnSpc>
                <a:spcPct val="124000"/>
              </a:lnSpc>
              <a:spcBef>
                <a:spcPct val="0"/>
              </a:spcBef>
              <a:buClr>
                <a:srgbClr val="005596"/>
              </a:buClr>
              <a:buFont typeface="Nimbus Roman No9 L" pitchFamily="16" charset="0"/>
              <a:buNone/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400" dirty="0">
                <a:ea typeface="宋体" pitchFamily="2" charset="-122"/>
              </a:rPr>
              <a:t>Real-Time Linux Background</a:t>
            </a:r>
          </a:p>
          <a:p>
            <a:pPr marL="708025" lvl="1" indent="-250825">
              <a:lnSpc>
                <a:spcPct val="124000"/>
              </a:lnSpc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000" dirty="0">
                <a:ea typeface="宋体" pitchFamily="2" charset="-122"/>
              </a:rPr>
              <a:t>Real-Time Linux Evolution</a:t>
            </a:r>
          </a:p>
          <a:p>
            <a:pPr marL="708025" lvl="1" indent="-250825">
              <a:lnSpc>
                <a:spcPct val="124000"/>
              </a:lnSpc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000" dirty="0">
                <a:ea typeface="宋体" pitchFamily="2" charset="-122"/>
              </a:rPr>
              <a:t>Real-Time Linux Enablers</a:t>
            </a:r>
          </a:p>
          <a:p>
            <a:pPr marL="266700" indent="-266700">
              <a:lnSpc>
                <a:spcPct val="124000"/>
              </a:lnSpc>
              <a:spcBef>
                <a:spcPct val="0"/>
              </a:spcBef>
              <a:buClr>
                <a:srgbClr val="005596"/>
              </a:buClr>
              <a:buFont typeface="Nimbus Roman No9 L" pitchFamily="16" charset="0"/>
              <a:buNone/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400" dirty="0">
                <a:ea typeface="宋体" pitchFamily="2" charset="-122"/>
              </a:rPr>
              <a:t>Real-Time Inhibitors </a:t>
            </a:r>
          </a:p>
          <a:p>
            <a:pPr marL="708025" lvl="1" indent="-250825">
              <a:lnSpc>
                <a:spcPct val="124000"/>
              </a:lnSpc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000" dirty="0">
                <a:ea typeface="宋体" pitchFamily="2" charset="-122"/>
              </a:rPr>
              <a:t>Interrupt Latency</a:t>
            </a:r>
          </a:p>
          <a:p>
            <a:pPr marL="708025" lvl="1" indent="-250825">
              <a:lnSpc>
                <a:spcPct val="124000"/>
              </a:lnSpc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000" dirty="0">
                <a:ea typeface="宋体" pitchFamily="2" charset="-122"/>
              </a:rPr>
              <a:t>Kernel Locking</a:t>
            </a:r>
          </a:p>
          <a:p>
            <a:pPr marL="708025" lvl="1" indent="-250825">
              <a:lnSpc>
                <a:spcPct val="124000"/>
              </a:lnSpc>
              <a:spcBef>
                <a:spcPct val="0"/>
              </a:spcBef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000" dirty="0">
                <a:ea typeface="宋体" pitchFamily="2" charset="-122"/>
              </a:rPr>
              <a:t>Legacy Locking</a:t>
            </a:r>
          </a:p>
          <a:p>
            <a:pPr marL="266700" indent="-266700">
              <a:lnSpc>
                <a:spcPct val="124000"/>
              </a:lnSpc>
              <a:spcBef>
                <a:spcPct val="0"/>
              </a:spcBef>
              <a:buClr>
                <a:srgbClr val="005596"/>
              </a:buClr>
              <a:buFont typeface="Nimbus Roman No9 L" pitchFamily="16" charset="0"/>
              <a:buNone/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400" dirty="0">
                <a:ea typeface="宋体" pitchFamily="2" charset="-122"/>
              </a:rPr>
              <a:t>Real-Time Kernel</a:t>
            </a:r>
          </a:p>
          <a:p>
            <a:pPr marL="708025" lvl="1" indent="-250825">
              <a:lnSpc>
                <a:spcPct val="124000"/>
              </a:lnSpc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000" dirty="0">
                <a:ea typeface="宋体" pitchFamily="2" charset="-122"/>
              </a:rPr>
              <a:t>Interrupt Handlers, PI </a:t>
            </a:r>
            <a:r>
              <a:rPr lang="en-GB" altLang="zh-CN" sz="2000" dirty="0" err="1">
                <a:ea typeface="宋体" pitchFamily="2" charset="-122"/>
              </a:rPr>
              <a:t>Mutex</a:t>
            </a:r>
            <a:endParaRPr lang="en-GB" altLang="zh-CN" sz="2000" dirty="0">
              <a:ea typeface="宋体" pitchFamily="2" charset="-122"/>
            </a:endParaRPr>
          </a:p>
          <a:p>
            <a:pPr marL="708025" lvl="1" indent="-250825">
              <a:lnSpc>
                <a:spcPct val="124000"/>
              </a:lnSpc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000" dirty="0">
                <a:ea typeface="宋体" pitchFamily="2" charset="-122"/>
              </a:rPr>
              <a:t>Performance / Benchmarks</a:t>
            </a:r>
          </a:p>
          <a:p>
            <a:pPr marL="708025" lvl="1" indent="-250825">
              <a:lnSpc>
                <a:spcPct val="124000"/>
              </a:lnSpc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000" dirty="0">
                <a:ea typeface="宋体" pitchFamily="2" charset="-122"/>
              </a:rPr>
              <a:t>Acceptance</a:t>
            </a:r>
          </a:p>
          <a:p>
            <a:pPr marL="708025" lvl="1" indent="-250825">
              <a:lnSpc>
                <a:spcPct val="124000"/>
              </a:lnSpc>
              <a:tabLst>
                <a:tab pos="266700" algn="l"/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</a:tabLst>
            </a:pPr>
            <a:r>
              <a:rPr lang="en-GB" altLang="zh-CN" sz="2000" dirty="0" smtClean="0">
                <a:ea typeface="宋体" pitchFamily="2" charset="-122"/>
              </a:rPr>
              <a:t>Virtualization </a:t>
            </a:r>
            <a:endParaRPr lang="en-GB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31955CE-58A1-4153-BA1B-A1DE04A86EBA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434" y="332342"/>
            <a:ext cx="8212138" cy="923925"/>
          </a:xfrm>
          <a:ln/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Real-Time in Handheld &amp; Embedded Systems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24848"/>
            <a:ext cx="8915400" cy="3683060"/>
          </a:xfrm>
          <a:ln/>
        </p:spPr>
        <p:txBody>
          <a:bodyPr wrap="square">
            <a:spAutoFit/>
          </a:bodyPr>
          <a:lstStyle/>
          <a:p>
            <a:pPr marL="217488" indent="-217488">
              <a:spcBef>
                <a:spcPts val="1200"/>
              </a:spcBef>
              <a:tabLst>
                <a:tab pos="217488" algn="l"/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</a:tabLst>
            </a:pPr>
            <a:r>
              <a:rPr lang="en-GB" altLang="zh-CN" dirty="0">
                <a:ea typeface="宋体" pitchFamily="2" charset="-122"/>
              </a:rPr>
              <a:t>Cost / Performance / Power / Weight Compromise</a:t>
            </a:r>
          </a:p>
          <a:p>
            <a:pPr marL="557213" lvl="1" indent="-223838">
              <a:lnSpc>
                <a:spcPct val="100000"/>
              </a:lnSpc>
              <a:spcBef>
                <a:spcPts val="1000"/>
              </a:spcBef>
              <a:tabLst>
                <a:tab pos="217488" algn="l"/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</a:tabLst>
            </a:pPr>
            <a:r>
              <a:rPr lang="en-GB" altLang="zh-CN" dirty="0">
                <a:ea typeface="宋体" pitchFamily="2" charset="-122"/>
              </a:rPr>
              <a:t>Competitive, High-Volume, Low-margin Markets</a:t>
            </a:r>
          </a:p>
          <a:p>
            <a:pPr marL="557213" lvl="1" indent="-223838">
              <a:lnSpc>
                <a:spcPct val="100000"/>
              </a:lnSpc>
              <a:spcBef>
                <a:spcPts val="1000"/>
              </a:spcBef>
              <a:tabLst>
                <a:tab pos="217488" algn="l"/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</a:tabLst>
            </a:pPr>
            <a:r>
              <a:rPr lang="en-GB" altLang="zh-CN" dirty="0">
                <a:ea typeface="宋体" pitchFamily="2" charset="-122"/>
              </a:rPr>
              <a:t>Maximum Feature-set, Add-ons, Responsive UI feel</a:t>
            </a:r>
          </a:p>
          <a:p>
            <a:pPr marL="557213" lvl="1" indent="-223838">
              <a:lnSpc>
                <a:spcPct val="100000"/>
              </a:lnSpc>
              <a:spcBef>
                <a:spcPts val="1000"/>
              </a:spcBef>
              <a:tabLst>
                <a:tab pos="217488" algn="l"/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</a:tabLst>
            </a:pPr>
            <a:r>
              <a:rPr lang="en-GB" altLang="zh-CN" dirty="0">
                <a:ea typeface="宋体" pitchFamily="2" charset="-122"/>
              </a:rPr>
              <a:t>Device specs: minimal CPU &amp; Memory &amp; Battery Powered</a:t>
            </a:r>
          </a:p>
          <a:p>
            <a:pPr marL="557213" lvl="1" indent="-223838">
              <a:lnSpc>
                <a:spcPct val="100000"/>
              </a:lnSpc>
              <a:spcBef>
                <a:spcPts val="1000"/>
              </a:spcBef>
              <a:tabLst>
                <a:tab pos="217488" algn="l"/>
                <a:tab pos="354013" algn="l"/>
                <a:tab pos="811213" algn="l"/>
                <a:tab pos="1268413" algn="l"/>
                <a:tab pos="1725613" algn="l"/>
                <a:tab pos="2182813" algn="l"/>
                <a:tab pos="2640013" algn="l"/>
                <a:tab pos="3097213" algn="l"/>
                <a:tab pos="3554413" algn="l"/>
                <a:tab pos="4011613" algn="l"/>
                <a:tab pos="4468813" algn="l"/>
                <a:tab pos="4926013" algn="l"/>
                <a:tab pos="5383213" algn="l"/>
                <a:tab pos="5840413" algn="l"/>
                <a:tab pos="6297613" algn="l"/>
                <a:tab pos="6754813" algn="l"/>
                <a:tab pos="7212013" algn="l"/>
                <a:tab pos="7669213" algn="l"/>
                <a:tab pos="8126413" algn="l"/>
                <a:tab pos="8583613" algn="l"/>
                <a:tab pos="9040813" algn="l"/>
              </a:tabLst>
            </a:pPr>
            <a:r>
              <a:rPr lang="en-GB" altLang="zh-CN" dirty="0" smtClean="0">
                <a:ea typeface="宋体" pitchFamily="2" charset="-122"/>
              </a:rPr>
              <a:t>Real-time </a:t>
            </a:r>
            <a:r>
              <a:rPr lang="en-GB" altLang="zh-CN" dirty="0">
                <a:ea typeface="宋体" pitchFamily="2" charset="-122"/>
              </a:rPr>
              <a:t>Requirements will </a:t>
            </a:r>
            <a:r>
              <a:rPr lang="en-GB" altLang="zh-CN" b="1" dirty="0">
                <a:ea typeface="宋体" pitchFamily="2" charset="-122"/>
              </a:rPr>
              <a:t>never</a:t>
            </a:r>
            <a:r>
              <a:rPr lang="en-GB" altLang="zh-CN" dirty="0">
                <a:ea typeface="宋体" pitchFamily="2" charset="-122"/>
              </a:rPr>
              <a:t> be alleviated by Improvements in Hardware Performance / </a:t>
            </a:r>
            <a:r>
              <a:rPr lang="en-GB" altLang="zh-CN" dirty="0" smtClean="0">
                <a:ea typeface="宋体" pitchFamily="2" charset="-122"/>
              </a:rPr>
              <a:t>Efficiency</a:t>
            </a: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52B5B15-E89D-4DF6-BBA7-18A9DD59A268}" type="slidenum">
              <a:rPr lang="en-GB" altLang="zh-CN"/>
              <a:pPr/>
              <a:t>30</a:t>
            </a:fld>
            <a:endParaRPr lang="en-GB" altLang="zh-CN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84602" y="240783"/>
            <a:ext cx="8330588" cy="907941"/>
          </a:xfrm>
          <a:ln/>
        </p:spPr>
        <p:txBody>
          <a:bodyPr wrap="square" tIns="182880" rIns="182880" anchor="b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 smtClean="0">
                <a:ea typeface="宋体" pitchFamily="2" charset="-122"/>
              </a:rPr>
              <a:t>Linux </a:t>
            </a:r>
            <a:r>
              <a:rPr lang="en-GB" altLang="zh-CN" dirty="0">
                <a:ea typeface="宋体" pitchFamily="2" charset="-122"/>
              </a:rPr>
              <a:t>in Real-Time </a:t>
            </a:r>
            <a:r>
              <a:rPr lang="en-GB" altLang="zh-CN" dirty="0" smtClean="0">
                <a:ea typeface="宋体" pitchFamily="2" charset="-122"/>
              </a:rPr>
              <a:t>Systems</a:t>
            </a:r>
            <a:endParaRPr lang="en-GB" altLang="zh-CN" dirty="0">
              <a:ea typeface="宋体" pitchFamily="2" charset="-122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634" y="1057620"/>
            <a:ext cx="8717096" cy="5541484"/>
          </a:xfrm>
          <a:ln/>
        </p:spPr>
        <p:txBody>
          <a:bodyPr>
            <a:normAutofit fontScale="92500"/>
          </a:bodyPr>
          <a:lstStyle/>
          <a:p>
            <a:pPr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UNIX systems (and Linux) are historically not Real-Time OS</a:t>
            </a:r>
          </a:p>
          <a:p>
            <a:pPr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Linux has lagged many commercial Unix's in Real-Time performance-enhancement and Real-Time capabilities</a:t>
            </a:r>
          </a:p>
          <a:p>
            <a:pPr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UNIX-legacy Operating Systems were designed with operating principles focused on </a:t>
            </a:r>
            <a:r>
              <a:rPr lang="en-GB" altLang="zh-CN" b="1" dirty="0" smtClean="0">
                <a:ea typeface="宋体" pitchFamily="2" charset="-122"/>
              </a:rPr>
              <a:t>throughput</a:t>
            </a:r>
            <a:r>
              <a:rPr lang="en-GB" altLang="zh-CN" dirty="0" smtClean="0">
                <a:ea typeface="宋体" pitchFamily="2" charset="-122"/>
              </a:rPr>
              <a:t> and </a:t>
            </a:r>
            <a:r>
              <a:rPr lang="en-GB" altLang="zh-CN" b="1" dirty="0" smtClean="0">
                <a:ea typeface="宋体" pitchFamily="2" charset="-122"/>
              </a:rPr>
              <a:t>progress</a:t>
            </a:r>
          </a:p>
          <a:p>
            <a:pPr lvl="1"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System </a:t>
            </a:r>
            <a:r>
              <a:rPr lang="en-GB" altLang="zh-CN" dirty="0" smtClean="0">
                <a:ea typeface="宋体" pitchFamily="2" charset="-122"/>
              </a:rPr>
              <a:t>resources must be shared fairly between users</a:t>
            </a:r>
          </a:p>
          <a:p>
            <a:pPr lvl="1"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Fairness, progress and resource-sharing conflict with the requirements of time-critical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8636"/>
            <a:ext cx="8310785" cy="5434714"/>
          </a:xfrm>
        </p:spPr>
        <p:txBody>
          <a:bodyPr/>
          <a:lstStyle/>
          <a:p>
            <a:r>
              <a:rPr lang="en-US" altLang="zh-CN" dirty="0" smtClean="0"/>
              <a:t>Dual-kernel </a:t>
            </a:r>
            <a:r>
              <a:rPr lang="en-US" altLang="zh-CN" dirty="0" smtClean="0"/>
              <a:t>approach</a:t>
            </a:r>
          </a:p>
          <a:p>
            <a:pPr lvl="1"/>
            <a:r>
              <a:rPr lang="en-US" altLang="zh-CN" dirty="0" smtClean="0"/>
              <a:t>Keep the regular Linux kernel intact</a:t>
            </a:r>
          </a:p>
          <a:p>
            <a:pPr lvl="1"/>
            <a:r>
              <a:rPr lang="en-US" altLang="zh-CN" dirty="0" smtClean="0"/>
              <a:t>Insert a small micro-kernel beneath regular Linux kernel</a:t>
            </a:r>
          </a:p>
          <a:p>
            <a:pPr lvl="2"/>
            <a:r>
              <a:rPr lang="en-US" altLang="zh-CN" dirty="0" smtClean="0"/>
              <a:t>Linux kernel handles non-real-time tasks/micro-kernel handles real-time tasks</a:t>
            </a:r>
          </a:p>
          <a:p>
            <a:pPr lvl="1"/>
            <a:r>
              <a:rPr lang="en-US" altLang="zh-CN" dirty="0" smtClean="0"/>
              <a:t>e.g. RT-Linux,. RTAI, </a:t>
            </a:r>
            <a:r>
              <a:rPr lang="en-US" altLang="zh-CN" dirty="0" err="1" smtClean="0"/>
              <a:t>Xenomai</a:t>
            </a:r>
            <a:endParaRPr lang="en-US" altLang="zh-CN" dirty="0" smtClean="0"/>
          </a:p>
          <a:p>
            <a:r>
              <a:rPr lang="en-US" altLang="zh-CN" dirty="0" smtClean="0"/>
              <a:t>Enhancing Linux kernel </a:t>
            </a:r>
          </a:p>
          <a:p>
            <a:pPr lvl="1"/>
            <a:r>
              <a:rPr lang="en-US" altLang="zh-CN" dirty="0" smtClean="0"/>
              <a:t>e.g. PREEMPT_RT </a:t>
            </a:r>
            <a:r>
              <a:rPr lang="en-US" altLang="zh-CN" dirty="0" smtClean="0"/>
              <a:t>patch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RT-Linux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Available as a patch to the regular Linux kernel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Provides an RT API for developers</a:t>
            </a:r>
          </a:p>
          <a:p>
            <a:pPr>
              <a:lnSpc>
                <a:spcPct val="90000"/>
              </a:lnSpc>
            </a:pPr>
            <a:r>
              <a:rPr lang="en-GB" sz="2600" dirty="0" smtClean="0">
                <a:ea typeface="굴림" pitchFamily="34" charset="-127"/>
              </a:rPr>
              <a:t>Runs </a:t>
            </a:r>
            <a:r>
              <a:rPr lang="en-GB" sz="2600" dirty="0">
                <a:ea typeface="굴림" pitchFamily="34" charset="-127"/>
              </a:rPr>
              <a:t>a Linux kernel as an idle thread (lowest priority) of the real-time kernel.</a:t>
            </a:r>
          </a:p>
          <a:p>
            <a:pPr>
              <a:lnSpc>
                <a:spcPct val="90000"/>
              </a:lnSpc>
            </a:pPr>
            <a:r>
              <a:rPr lang="en-GB" sz="2600" dirty="0" smtClean="0">
                <a:ea typeface="굴림" pitchFamily="34" charset="-127"/>
              </a:rPr>
              <a:t>RT </a:t>
            </a:r>
            <a:r>
              <a:rPr lang="en-GB" sz="2600" dirty="0">
                <a:ea typeface="굴림" pitchFamily="34" charset="-127"/>
              </a:rPr>
              <a:t>kernel and RT applications are kept as simple as possible and </a:t>
            </a:r>
            <a:r>
              <a:rPr lang="en-GB" sz="2600" dirty="0" smtClean="0">
                <a:ea typeface="굴림" pitchFamily="34" charset="-127"/>
              </a:rPr>
              <a:t>non-real-time applications </a:t>
            </a:r>
            <a:r>
              <a:rPr lang="en-GB" sz="2600" dirty="0">
                <a:ea typeface="굴림" pitchFamily="34" charset="-127"/>
              </a:rPr>
              <a:t>(GUIs, file systems) are handled by </a:t>
            </a:r>
            <a:r>
              <a:rPr lang="en-GB" sz="2600" dirty="0" smtClean="0">
                <a:ea typeface="굴림" pitchFamily="34" charset="-127"/>
              </a:rPr>
              <a:t>standard Linux kernel.</a:t>
            </a:r>
            <a:endParaRPr lang="en-US" altLang="zh-CN" sz="2600" dirty="0"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RTLinux ( Contd 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Real time threads and interrupt handlers never delayed by </a:t>
            </a:r>
            <a:r>
              <a:rPr lang="en-US" altLang="zh-CN" sz="2400" dirty="0" smtClean="0">
                <a:ea typeface="宋体" pitchFamily="2" charset="-122"/>
              </a:rPr>
              <a:t>non-real-time threads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Micro-kernel: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Very </a:t>
            </a:r>
            <a:r>
              <a:rPr lang="en-US" altLang="zh-CN" sz="2400" dirty="0">
                <a:ea typeface="宋体" pitchFamily="2" charset="-122"/>
              </a:rPr>
              <a:t>small and fast, this does not cause big </a:t>
            </a:r>
            <a:r>
              <a:rPr lang="en-US" altLang="zh-CN" sz="2400" dirty="0" smtClean="0">
                <a:ea typeface="宋体" pitchFamily="2" charset="-122"/>
              </a:rPr>
              <a:t>delays.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Supports EDF (Earliest Deadline First) and Fixed-Priority schedulers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Linux </a:t>
            </a:r>
            <a:r>
              <a:rPr lang="en-US" altLang="zh-CN" dirty="0" err="1" smtClean="0">
                <a:ea typeface="宋体" pitchFamily="2" charset="-122"/>
              </a:rPr>
              <a:t>vs</a:t>
            </a:r>
            <a:r>
              <a:rPr lang="en-US" altLang="zh-CN" dirty="0" smtClean="0">
                <a:ea typeface="宋体" pitchFamily="2" charset="-122"/>
              </a:rPr>
              <a:t> RT-Linux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58374" name="Picture 1030" descr="LinuxKernel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70324" y="950208"/>
            <a:ext cx="5155894" cy="2912116"/>
          </a:xfrm>
          <a:noFill/>
          <a:ln/>
        </p:spPr>
      </p:pic>
      <p:pic>
        <p:nvPicPr>
          <p:cNvPr id="4" name="Picture 6" descr="RtLKern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81340" y="3869677"/>
            <a:ext cx="5165974" cy="2855644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ea typeface="宋体" pitchFamily="2" charset="-122"/>
              </a:rPr>
              <a:t>RTAI (Real Time Application Interface)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600" dirty="0" smtClean="0">
                <a:ea typeface="굴림" pitchFamily="34" charset="-127"/>
              </a:rPr>
              <a:t>A </a:t>
            </a:r>
            <a:r>
              <a:rPr lang="en-US" altLang="ko-KR" sz="2600" dirty="0">
                <a:ea typeface="굴림" pitchFamily="34" charset="-127"/>
              </a:rPr>
              <a:t>patch to the Linux kernel which introduces a hardware abstraction layer</a:t>
            </a:r>
            <a:r>
              <a:rPr lang="en-US" altLang="zh-CN" sz="2600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Linux kernel is run as </a:t>
            </a:r>
            <a:r>
              <a:rPr lang="en-US" altLang="zh-CN" sz="2600" dirty="0">
                <a:ea typeface="宋体" pitchFamily="2" charset="-122"/>
              </a:rPr>
              <a:t>a background task running when no real time </a:t>
            </a:r>
            <a:r>
              <a:rPr lang="en-US" altLang="zh-CN" sz="2600" dirty="0" smtClean="0">
                <a:ea typeface="宋体" pitchFamily="2" charset="-122"/>
              </a:rPr>
              <a:t>task is running. 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ea typeface="굴림" pitchFamily="34" charset="-127"/>
              </a:rPr>
              <a:t>Linux application is able to execute without any modification</a:t>
            </a:r>
          </a:p>
          <a:p>
            <a:pPr lvl="1">
              <a:lnSpc>
                <a:spcPct val="9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6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600" dirty="0">
              <a:ea typeface="宋体" pitchFamily="2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161622"/>
            <a:ext cx="53213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RTAI ( Contd 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Real </a:t>
            </a:r>
            <a:r>
              <a:rPr lang="en-US" altLang="ko-KR" dirty="0">
                <a:ea typeface="굴림" pitchFamily="34" charset="-127"/>
              </a:rPr>
              <a:t>time scheduler module 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Task functions 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Timing functions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Semaphore functions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Mailbox functions</a:t>
            </a:r>
          </a:p>
          <a:p>
            <a:pPr lvl="1">
              <a:lnSpc>
                <a:spcPct val="90000"/>
              </a:lnSpc>
            </a:pPr>
            <a:r>
              <a:rPr lang="en-US" altLang="ko-KR" dirty="0" err="1">
                <a:ea typeface="굴림" pitchFamily="34" charset="-127"/>
              </a:rPr>
              <a:t>Intertask</a:t>
            </a:r>
            <a:r>
              <a:rPr lang="en-US" altLang="ko-KR" dirty="0">
                <a:ea typeface="굴림" pitchFamily="34" charset="-127"/>
              </a:rPr>
              <a:t> communication functions </a:t>
            </a:r>
          </a:p>
          <a:p>
            <a:pPr>
              <a:lnSpc>
                <a:spcPct val="90000"/>
              </a:lnSpc>
            </a:pPr>
            <a:r>
              <a:rPr lang="en-US" altLang="ko-KR" dirty="0" err="1">
                <a:ea typeface="굴림" pitchFamily="34" charset="-127"/>
              </a:rPr>
              <a:t>Fifo</a:t>
            </a:r>
            <a:r>
              <a:rPr lang="en-US" altLang="ko-KR" dirty="0">
                <a:ea typeface="굴림" pitchFamily="34" charset="-127"/>
              </a:rPr>
              <a:t> services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Shared memory</a:t>
            </a:r>
          </a:p>
          <a:p>
            <a:pPr>
              <a:lnSpc>
                <a:spcPct val="90000"/>
              </a:lnSpc>
            </a:pPr>
            <a:r>
              <a:rPr lang="en-US" altLang="ko-KR" dirty="0" err="1">
                <a:ea typeface="굴림" pitchFamily="34" charset="-127"/>
              </a:rPr>
              <a:t>Posix</a:t>
            </a:r>
            <a:r>
              <a:rPr lang="en-US" altLang="ko-KR" dirty="0">
                <a:ea typeface="굴림" pitchFamily="34" charset="-127"/>
              </a:rPr>
              <a:t> </a:t>
            </a:r>
            <a:r>
              <a:rPr lang="en-US" altLang="ko-KR" dirty="0" err="1">
                <a:ea typeface="굴림" pitchFamily="34" charset="-127"/>
              </a:rPr>
              <a:t>pthread</a:t>
            </a:r>
            <a:r>
              <a:rPr lang="en-US" altLang="ko-KR" dirty="0">
                <a:ea typeface="굴림" pitchFamily="34" charset="-127"/>
              </a:rPr>
              <a:t> and </a:t>
            </a:r>
            <a:r>
              <a:rPr lang="en-US" altLang="ko-KR" dirty="0" err="1">
                <a:ea typeface="굴림" pitchFamily="34" charset="-127"/>
              </a:rPr>
              <a:t>pqueue</a:t>
            </a:r>
            <a:r>
              <a:rPr lang="en-US" altLang="ko-KR" dirty="0">
                <a:ea typeface="굴림" pitchFamily="34" charset="-127"/>
              </a:rPr>
              <a:t>(</a:t>
            </a:r>
            <a:r>
              <a:rPr lang="en-US" altLang="ko-KR" dirty="0" err="1">
                <a:ea typeface="굴림" pitchFamily="34" charset="-127"/>
              </a:rPr>
              <a:t>msg</a:t>
            </a:r>
            <a:r>
              <a:rPr lang="en-US" altLang="ko-KR" dirty="0">
                <a:ea typeface="굴림" pitchFamily="34" charset="-127"/>
              </a:rPr>
              <a:t> queue)</a:t>
            </a:r>
          </a:p>
          <a:p>
            <a:pPr>
              <a:lnSpc>
                <a:spcPct val="90000"/>
              </a:lnSpc>
            </a:pPr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7D24F24-0E5F-4B0B-A7AC-158B0C4FCBC5}" type="slidenum">
              <a:rPr lang="en-GB" altLang="zh-CN"/>
              <a:pPr/>
              <a:t>37</a:t>
            </a:fld>
            <a:endParaRPr lang="en-GB" altLang="zh-CN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251553"/>
            <a:ext cx="8234363" cy="5222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Real-Time and Linux Kernel Evolution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79653"/>
            <a:ext cx="8839200" cy="4278094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009999"/>
              </a:buClr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Gradual Kernel Optimizations over Time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SMP Critical sections (Linux 2.x)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Low-Latency Patches (Linux 2.2)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>
                <a:ea typeface="宋体" pitchFamily="2" charset="-122"/>
              </a:rPr>
              <a:t>Preemption</a:t>
            </a:r>
            <a:r>
              <a:rPr lang="en-GB" altLang="zh-CN" dirty="0">
                <a:ea typeface="宋体" pitchFamily="2" charset="-122"/>
              </a:rPr>
              <a:t> Points / Kernel Tuning (Linux 2.2 / 2.4)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 Kernel Patches (Linux 2.4) 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Fixed-time “O(1)” Scheduler (Linux 2.6) 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Voluntary </a:t>
            </a:r>
            <a:r>
              <a:rPr lang="en-GB" altLang="zh-CN" dirty="0" err="1">
                <a:ea typeface="宋体" pitchFamily="2" charset="-122"/>
              </a:rPr>
              <a:t>Preemption</a:t>
            </a:r>
            <a:r>
              <a:rPr lang="en-GB" altLang="zh-CN" dirty="0">
                <a:ea typeface="宋体" pitchFamily="2" charset="-122"/>
              </a:rPr>
              <a:t> (Linux 2.6)</a:t>
            </a:r>
          </a:p>
          <a:p>
            <a:pPr>
              <a:lnSpc>
                <a:spcPct val="10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851F73A-FB91-47B4-87C6-A5D83F46E839}" type="slidenum">
              <a:rPr lang="en-GB" altLang="zh-CN"/>
              <a:pPr/>
              <a:t>38</a:t>
            </a:fld>
            <a:endParaRPr lang="en-GB" altLang="zh-CN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1553" y="341274"/>
            <a:ext cx="8234363" cy="5207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Real-Time Inhibitor: Critical Section Locking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355075"/>
            <a:ext cx="8305800" cy="3746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15913" indent="-315913" eaLnBrk="1" hangingPunct="1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Font typeface="Arial" pitchFamily="34" charset="0"/>
              <a:buNone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Linux 2.6 Kernel Critical Sections are Non-</a:t>
            </a:r>
            <a:r>
              <a:rPr lang="en-GB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Preemptible</a:t>
            </a:r>
            <a:endParaRPr lang="en-GB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714375" lvl="1" indent="-228600" eaLnBrk="1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Critical sections protect shared resources, e.g. hardware registers, I/O ports, and data in RAM</a:t>
            </a:r>
          </a:p>
          <a:p>
            <a:pPr marL="714375" lvl="1" indent="-228600" eaLnBrk="1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Critical </a:t>
            </a:r>
            <a:r>
              <a:rPr lang="en-GB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sections must be locked and unlocked</a:t>
            </a:r>
          </a:p>
          <a:p>
            <a:pPr marL="714375" lvl="1" indent="-228600" eaLnBrk="1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Locked critical sections are not </a:t>
            </a:r>
            <a:r>
              <a:rPr lang="en-GB" altLang="zh-CN" sz="20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preemptible</a:t>
            </a:r>
            <a:endParaRPr lang="en-GB" altLang="zh-CN" sz="20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714375" lvl="1" indent="-228600" eaLnBrk="1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Linux 2.6 Kernel has 11,000 critical sections</a:t>
            </a:r>
          </a:p>
          <a:p>
            <a:pPr marL="714375" lvl="1" indent="-228600" eaLnBrk="1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Exhaustive Kernel testing to identify worst-case code paths</a:t>
            </a:r>
          </a:p>
          <a:p>
            <a:pPr marL="714375" lvl="1" indent="-228600" eaLnBrk="1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Labor</a:t>
            </a:r>
            <a:r>
              <a:rPr lang="en-GB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-intensive cleanup of critical sections</a:t>
            </a:r>
          </a:p>
          <a:p>
            <a:pPr marL="714375" lvl="1" indent="-228600" eaLnBrk="1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Worst-case critical section length </a:t>
            </a:r>
            <a:r>
              <a:rPr lang="en-GB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after cleanup still not </a:t>
            </a:r>
            <a:r>
              <a:rPr lang="en-GB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acceptable</a:t>
            </a:r>
          </a:p>
          <a:p>
            <a:pPr marL="714375" lvl="1" indent="-228600">
              <a:spcBef>
                <a:spcPts val="500"/>
              </a:spcBef>
              <a:buFont typeface="Arial" pitchFamily="34" charset="0"/>
              <a:buChar char="–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</a:pPr>
            <a:r>
              <a:rPr lang="en-GB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No control over 3</a:t>
            </a:r>
            <a:r>
              <a:rPr lang="en-GB" altLang="zh-CN" sz="2000" baseline="33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rd</a:t>
            </a:r>
            <a:r>
              <a:rPr lang="en-GB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party </a:t>
            </a:r>
            <a:r>
              <a:rPr lang="en-GB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drivers</a:t>
            </a:r>
            <a:endParaRPr lang="en-GB" altLang="zh-CN" sz="200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A59A9C9-FA99-462D-AD88-D7DF48BDDE90}" type="slidenum">
              <a:rPr lang="en-GB" altLang="zh-CN"/>
              <a:pPr/>
              <a:t>39</a:t>
            </a:fld>
            <a:endParaRPr lang="en-GB" altLang="zh-CN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3838" y="228600"/>
            <a:ext cx="8234362" cy="5222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ea typeface="宋体" pitchFamily="2" charset="-122"/>
              </a:rPr>
              <a:t>Real-Time Inhibitor: Interrupt Handlers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3874907"/>
          </a:xfrm>
          <a:ln/>
        </p:spPr>
        <p:txBody>
          <a:bodyPr>
            <a:spAutoFit/>
          </a:bodyPr>
          <a:lstStyle/>
          <a:p>
            <a:pPr marL="315913" indent="-315913">
              <a:lnSpc>
                <a:spcPct val="100000"/>
              </a:lnSpc>
              <a:buClr>
                <a:srgbClr val="009999"/>
              </a:buClr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Linux 2.6 Kernel: Unbounded IRQ subsystem latencies</a:t>
            </a:r>
          </a:p>
          <a:p>
            <a:pPr marL="714375" lvl="1" indent="-228600">
              <a:lnSpc>
                <a:spcPct val="100000"/>
              </a:lnSpc>
              <a:spcAft>
                <a:spcPts val="250"/>
              </a:spcAft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smtClean="0">
                <a:ea typeface="宋体" pitchFamily="2" charset="-122"/>
              </a:rPr>
              <a:t>Interrupts </a:t>
            </a:r>
            <a:r>
              <a:rPr lang="en-GB" altLang="zh-CN" dirty="0">
                <a:ea typeface="宋体" pitchFamily="2" charset="-122"/>
              </a:rPr>
              <a:t>cannot be </a:t>
            </a:r>
            <a:r>
              <a:rPr lang="en-GB" altLang="zh-CN" dirty="0" err="1">
                <a:ea typeface="宋体" pitchFamily="2" charset="-122"/>
              </a:rPr>
              <a:t>preempted</a:t>
            </a:r>
            <a:endParaRPr lang="en-GB" altLang="zh-CN" dirty="0">
              <a:ea typeface="宋体" pitchFamily="2" charset="-122"/>
            </a:endParaRPr>
          </a:p>
          <a:p>
            <a:pPr marL="714375" lvl="1" indent="-228600">
              <a:lnSpc>
                <a:spcPct val="100000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smtClean="0">
                <a:ea typeface="宋体" pitchFamily="2" charset="-122"/>
              </a:rPr>
              <a:t>Interrupts always have higher priority than application tasks</a:t>
            </a:r>
            <a:endParaRPr lang="en-GB" altLang="zh-CN" dirty="0">
              <a:ea typeface="宋体" pitchFamily="2" charset="-122"/>
            </a:endParaRPr>
          </a:p>
          <a:p>
            <a:pPr marL="998538" lvl="2" indent="-146050">
              <a:lnSpc>
                <a:spcPct val="100000"/>
              </a:lnSpc>
              <a:spcAft>
                <a:spcPts val="250"/>
              </a:spcAft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smtClean="0">
                <a:ea typeface="宋体" pitchFamily="2" charset="-122"/>
              </a:rPr>
              <a:t>Interrupt handlers </a:t>
            </a:r>
            <a:r>
              <a:rPr lang="en-GB" altLang="zh-CN" dirty="0">
                <a:ea typeface="宋体" pitchFamily="2" charset="-122"/>
              </a:rPr>
              <a:t>always </a:t>
            </a:r>
            <a:r>
              <a:rPr lang="en-GB" altLang="zh-CN" dirty="0" err="1" smtClean="0">
                <a:ea typeface="宋体" pitchFamily="2" charset="-122"/>
              </a:rPr>
              <a:t>preempt</a:t>
            </a:r>
            <a:r>
              <a:rPr lang="en-GB" altLang="zh-CN" dirty="0" smtClean="0">
                <a:ea typeface="宋体" pitchFamily="2" charset="-122"/>
              </a:rPr>
              <a:t> </a:t>
            </a:r>
            <a:r>
              <a:rPr lang="en-GB" altLang="zh-CN" dirty="0" smtClean="0">
                <a:ea typeface="宋体" pitchFamily="2" charset="-122"/>
              </a:rPr>
              <a:t>application tasks unconditionally</a:t>
            </a:r>
          </a:p>
          <a:p>
            <a:pPr marL="998538" lvl="2" indent="-146050">
              <a:spcAft>
                <a:spcPts val="250"/>
              </a:spcAft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smtClean="0">
                <a:ea typeface="宋体" pitchFamily="2" charset="-122"/>
              </a:rPr>
              <a:t>Task latency increases with hardware-interrupt </a:t>
            </a:r>
            <a:r>
              <a:rPr lang="en-GB" altLang="zh-CN" dirty="0" smtClean="0">
                <a:ea typeface="宋体" pitchFamily="2" charset="-122"/>
              </a:rPr>
              <a:t>load</a:t>
            </a:r>
            <a:endParaRPr lang="en-GB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Soft </a:t>
            </a:r>
            <a:r>
              <a:rPr lang="en-US" altLang="zh-CN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eal-Time Systems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>
              <a:lnSpc>
                <a:spcPct val="89000"/>
              </a:lnSpc>
              <a:spcBef>
                <a:spcPts val="700"/>
              </a:spcBef>
            </a:pPr>
            <a:r>
              <a:rPr lang="en-US" altLang="zh-CN" sz="2600" dirty="0">
                <a:ea typeface="宋体" pitchFamily="2" charset="-122"/>
              </a:rPr>
              <a:t>In a soft real-time system, it is considered undesirable, but not catastrophic, if deadlines are occasionally missed.</a:t>
            </a:r>
            <a:endParaRPr lang="en-GB" sz="2600" dirty="0"/>
          </a:p>
          <a:p>
            <a:pPr lvl="1">
              <a:lnSpc>
                <a:spcPct val="89000"/>
              </a:lnSpc>
              <a:spcBef>
                <a:spcPts val="700"/>
              </a:spcBef>
            </a:pPr>
            <a:r>
              <a:rPr lang="en-GB" sz="2200" dirty="0"/>
              <a:t>Also known as “</a:t>
            </a:r>
            <a:r>
              <a:rPr lang="en-GB" sz="2200" dirty="0" smtClean="0"/>
              <a:t>best-effort</a:t>
            </a:r>
            <a:r>
              <a:rPr lang="en-GB" sz="2200" dirty="0"/>
              <a:t>” systems</a:t>
            </a:r>
          </a:p>
          <a:p>
            <a:pPr>
              <a:lnSpc>
                <a:spcPct val="89000"/>
              </a:lnSpc>
              <a:spcBef>
                <a:spcPts val="700"/>
              </a:spcBef>
            </a:pPr>
            <a:r>
              <a:rPr lang="en-GB" sz="2600" dirty="0" smtClean="0"/>
              <a:t>Examples</a:t>
            </a:r>
            <a:r>
              <a:rPr lang="en-GB" sz="2600" dirty="0"/>
              <a:t>:</a:t>
            </a:r>
          </a:p>
          <a:p>
            <a:pPr lvl="1">
              <a:lnSpc>
                <a:spcPct val="89000"/>
              </a:lnSpc>
              <a:spcBef>
                <a:spcPts val="700"/>
              </a:spcBef>
            </a:pPr>
            <a:r>
              <a:rPr lang="en-GB" sz="2400" dirty="0"/>
              <a:t>multimedia transmission and reception, </a:t>
            </a:r>
          </a:p>
          <a:p>
            <a:pPr lvl="1">
              <a:lnSpc>
                <a:spcPct val="89000"/>
              </a:lnSpc>
              <a:spcBef>
                <a:spcPts val="700"/>
              </a:spcBef>
            </a:pPr>
            <a:r>
              <a:rPr lang="en-GB" sz="2400" dirty="0"/>
              <a:t>networking, telecom (cellular) networks,</a:t>
            </a:r>
          </a:p>
          <a:p>
            <a:pPr lvl="1">
              <a:lnSpc>
                <a:spcPct val="89000"/>
              </a:lnSpc>
              <a:spcBef>
                <a:spcPts val="700"/>
              </a:spcBef>
            </a:pPr>
            <a:r>
              <a:rPr lang="en-GB" sz="2400" dirty="0"/>
              <a:t>web </a:t>
            </a:r>
            <a:r>
              <a:rPr lang="en-GB" sz="2400" dirty="0" smtClean="0"/>
              <a:t>servers</a:t>
            </a:r>
            <a:endParaRPr lang="en-GB" sz="2400" dirty="0"/>
          </a:p>
          <a:p>
            <a:pPr lvl="1">
              <a:lnSpc>
                <a:spcPct val="89000"/>
              </a:lnSpc>
              <a:spcBef>
                <a:spcPts val="700"/>
              </a:spcBef>
            </a:pPr>
            <a:r>
              <a:rPr lang="en-GB" sz="2400" dirty="0"/>
              <a:t> computer games.</a:t>
            </a:r>
          </a:p>
          <a:p>
            <a:pPr>
              <a:buFont typeface="Wingdings" pitchFamily="2" charset="2"/>
              <a:buNone/>
            </a:pPr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86BE64-63B1-4622-ADEF-63DEF7AC1241}" type="slidenum">
              <a:rPr lang="en-GB" altLang="zh-CN"/>
              <a:pPr/>
              <a:t>40</a:t>
            </a:fld>
            <a:endParaRPr lang="en-GB" altLang="zh-CN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23838" y="228600"/>
            <a:ext cx="8234362" cy="5222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ea typeface="宋体" pitchFamily="2" charset="-122"/>
              </a:rPr>
              <a:t>Real-Time Inhibitor: Legacy Locking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618602"/>
          </a:xfrm>
          <a:ln/>
        </p:spPr>
        <p:txBody>
          <a:bodyPr>
            <a:normAutofit fontScale="92500"/>
          </a:bodyPr>
          <a:lstStyle/>
          <a:p>
            <a:pPr marL="315913" indent="-315913">
              <a:lnSpc>
                <a:spcPct val="100000"/>
              </a:lnSpc>
              <a:buClr>
                <a:srgbClr val="009999"/>
              </a:buClr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Existing Locking Subsystems are not Priority-Aware</a:t>
            </a:r>
          </a:p>
          <a:p>
            <a:pPr marL="714375" lvl="1" indent="-228600">
              <a:lnSpc>
                <a:spcPct val="100000"/>
              </a:lnSpc>
              <a:spcAft>
                <a:spcPts val="250"/>
              </a:spcAft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System semaphore</a:t>
            </a:r>
          </a:p>
          <a:p>
            <a:pPr lvl="2">
              <a:lnSpc>
                <a:spcPts val="2388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 smtClean="0">
                <a:ea typeface="宋体" pitchFamily="2" charset="-122"/>
              </a:rPr>
              <a:t>No </a:t>
            </a:r>
            <a:r>
              <a:rPr lang="en-GB" altLang="zh-CN" dirty="0">
                <a:ea typeface="宋体" pitchFamily="2" charset="-122"/>
              </a:rPr>
              <a:t>support for priority inheritance</a:t>
            </a:r>
          </a:p>
          <a:p>
            <a:pPr lvl="2">
              <a:lnSpc>
                <a:spcPts val="2388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No priority ordering of waiters</a:t>
            </a:r>
          </a:p>
          <a:p>
            <a:pPr marL="714375" lvl="1" indent="-228600">
              <a:lnSpc>
                <a:spcPct val="100000"/>
              </a:lnSpc>
              <a:spcAft>
                <a:spcPts val="250"/>
              </a:spcAft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Big Kernel Lock (BKL) </a:t>
            </a:r>
          </a:p>
          <a:p>
            <a:pPr lvl="2">
              <a:lnSpc>
                <a:spcPts val="2388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Originally non-</a:t>
            </a: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, now </a:t>
            </a: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 using system semaphore</a:t>
            </a:r>
          </a:p>
          <a:p>
            <a:pPr lvl="3">
              <a:lnSpc>
                <a:spcPts val="2388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Can be released by blocking tasks, re-acquired upon wake-up</a:t>
            </a:r>
          </a:p>
          <a:p>
            <a:pPr lvl="2">
              <a:lnSpc>
                <a:spcPts val="2388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No priority-awareness, or priority inheritance for contending tasks</a:t>
            </a:r>
          </a:p>
          <a:p>
            <a:pPr marL="714375" lvl="1" indent="-228600">
              <a:lnSpc>
                <a:spcPct val="100000"/>
              </a:lnSpc>
              <a:spcAft>
                <a:spcPts val="250"/>
              </a:spcAft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RCU (Read-Copy-Update) Locks in Network subsystem </a:t>
            </a:r>
          </a:p>
          <a:p>
            <a:pPr lvl="2">
              <a:lnSpc>
                <a:spcPts val="2388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Read-optimized cached locking requiring race-free invalidation</a:t>
            </a:r>
          </a:p>
          <a:p>
            <a:pPr marL="714375" lvl="1" indent="-228600">
              <a:lnSpc>
                <a:spcPct val="100000"/>
              </a:lnSpc>
              <a:spcAft>
                <a:spcPts val="250"/>
              </a:spcAft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Read – Write Locks</a:t>
            </a:r>
          </a:p>
          <a:p>
            <a:pPr lvl="2">
              <a:lnSpc>
                <a:spcPts val="2388"/>
              </a:lnSpc>
              <a:tabLst>
                <a:tab pos="315913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zh-CN" dirty="0">
                <a:ea typeface="宋体" pitchFamily="2" charset="-122"/>
              </a:rPr>
              <a:t>Classical blocking / starvation issues with no priority awareness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Priority Inversion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4751388"/>
            <a:ext cx="8759825" cy="180181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Priority inversion: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Tau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 is delayed by Tau</a:t>
            </a:r>
            <a:r>
              <a:rPr lang="en-US" altLang="zh-CN" baseline="-25000" smtClean="0">
                <a:ea typeface="宋体" charset="-122"/>
              </a:rPr>
              <a:t>2 </a:t>
            </a:r>
            <a:r>
              <a:rPr lang="en-US" altLang="zh-CN" smtClean="0">
                <a:ea typeface="宋体" charset="-122"/>
              </a:rPr>
              <a:t>for an unbounded amount of time</a:t>
            </a:r>
            <a:endParaRPr lang="zh-CN" altLang="zh-CN" baseline="-25000" smtClean="0">
              <a:ea typeface="宋体" charset="-122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"/>
            <a:ext cx="77978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17500"/>
            <a:ext cx="8759825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8759825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AF6C4B0-FF9C-4F72-B8FD-34A74ECCAD29}" type="slidenum">
              <a:rPr lang="en-GB" altLang="zh-CN"/>
              <a:pPr/>
              <a:t>44</a:t>
            </a:fld>
            <a:endParaRPr lang="en-GB" altLang="zh-CN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34363" cy="5222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ea typeface="宋体" pitchFamily="2" charset="-122"/>
              </a:rPr>
              <a:t>The Fully Preemptible Linux Kernel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2891048"/>
          </a:xfrm>
          <a:ln/>
        </p:spPr>
        <p:txBody>
          <a:bodyPr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9999"/>
              </a:buClr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>
                <a:ea typeface="宋体" pitchFamily="2" charset="-122"/>
              </a:rPr>
              <a:t>Dramatic Reduction in 2.6 </a:t>
            </a:r>
            <a:r>
              <a:rPr lang="en-GB" altLang="zh-CN" dirty="0" err="1">
                <a:ea typeface="宋体" pitchFamily="2" charset="-122"/>
              </a:rPr>
              <a:t>Preemption</a:t>
            </a:r>
            <a:r>
              <a:rPr lang="en-GB" altLang="zh-CN" dirty="0">
                <a:ea typeface="宋体" pitchFamily="2" charset="-122"/>
              </a:rPr>
              <a:t> Latencies</a:t>
            </a:r>
          </a:p>
          <a:p>
            <a:pPr marL="865188" lvl="1" indent="-365125">
              <a:lnSpc>
                <a:spcPct val="100000"/>
              </a:lnSpc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>
                <a:ea typeface="宋体" pitchFamily="2" charset="-122"/>
              </a:rPr>
              <a:t>Multiple Concurrent Tasks in Independent Critical Sections</a:t>
            </a:r>
          </a:p>
          <a:p>
            <a:pPr marL="865188" lvl="1" indent="-365125">
              <a:lnSpc>
                <a:spcPct val="100000"/>
              </a:lnSpc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>
                <a:ea typeface="宋体" pitchFamily="2" charset="-122"/>
              </a:rPr>
              <a:t>Generally Fully </a:t>
            </a: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 </a:t>
            </a:r>
            <a:r>
              <a:rPr lang="en-GB" altLang="zh-CN" dirty="0">
                <a:latin typeface="Wingdings" pitchFamily="2" charset="2"/>
                <a:ea typeface="宋体" pitchFamily="2" charset="-122"/>
              </a:rPr>
              <a:t></a:t>
            </a:r>
            <a:r>
              <a:rPr lang="en-GB" altLang="zh-CN" dirty="0">
                <a:ea typeface="宋体" pitchFamily="2" charset="-122"/>
              </a:rPr>
              <a:t> “No Delays”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>
                <a:ea typeface="宋体" pitchFamily="2" charset="-122"/>
              </a:rPr>
              <a:t>Non-</a:t>
            </a: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: </a:t>
            </a:r>
            <a:r>
              <a:rPr lang="en-GB" altLang="zh-CN" dirty="0" smtClean="0">
                <a:ea typeface="宋体" pitchFamily="2" charset="-122"/>
              </a:rPr>
              <a:t>lowest-level </a:t>
            </a:r>
            <a:r>
              <a:rPr lang="en-GB" altLang="zh-CN" dirty="0">
                <a:ea typeface="宋体" pitchFamily="2" charset="-122"/>
              </a:rPr>
              <a:t>interrupt management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>
                <a:ea typeface="宋体" pitchFamily="2" charset="-122"/>
              </a:rPr>
              <a:t>Non-</a:t>
            </a: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: Scheduling and context switching </a:t>
            </a:r>
            <a:r>
              <a:rPr lang="en-GB" altLang="zh-CN" dirty="0" smtClean="0">
                <a:ea typeface="宋体" pitchFamily="2" charset="-122"/>
              </a:rPr>
              <a:t>code</a:t>
            </a: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48E1FCF-9290-464F-864B-9E7CE4E3C304}" type="slidenum">
              <a:rPr lang="en-GB" altLang="zh-CN"/>
              <a:pPr/>
              <a:t>45</a:t>
            </a:fld>
            <a:endParaRPr lang="en-GB" altLang="zh-CN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34363" cy="5222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Linux Real-Time Technology Overview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907771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009999"/>
              </a:buClr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Linux 2.6 Kernel Real-Time Technology Enhancements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 Interrupt Handlers in Thread Context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Integrated </a:t>
            </a:r>
            <a:r>
              <a:rPr lang="en-GB" altLang="zh-CN" dirty="0">
                <a:ea typeface="宋体" pitchFamily="2" charset="-122"/>
              </a:rPr>
              <a:t>Kernel </a:t>
            </a:r>
            <a:r>
              <a:rPr lang="en-GB" altLang="zh-CN" dirty="0" err="1">
                <a:ea typeface="宋体" pitchFamily="2" charset="-122"/>
              </a:rPr>
              <a:t>Mutex</a:t>
            </a:r>
            <a:r>
              <a:rPr lang="en-GB" altLang="zh-CN" dirty="0">
                <a:ea typeface="宋体" pitchFamily="2" charset="-122"/>
              </a:rPr>
              <a:t> with Priority Inheritance (PI)</a:t>
            </a:r>
          </a:p>
          <a:p>
            <a:pPr lvl="2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 PI </a:t>
            </a:r>
            <a:r>
              <a:rPr lang="en-GB" altLang="zh-CN" dirty="0" err="1">
                <a:ea typeface="宋体" pitchFamily="2" charset="-122"/>
              </a:rPr>
              <a:t>Mutex</a:t>
            </a:r>
            <a:r>
              <a:rPr lang="en-GB" altLang="zh-CN" dirty="0">
                <a:ea typeface="宋体" pitchFamily="2" charset="-122"/>
              </a:rPr>
              <a:t> protects Kernel Critical Sections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PI </a:t>
            </a:r>
            <a:r>
              <a:rPr lang="en-GB" altLang="zh-CN" dirty="0" err="1">
                <a:ea typeface="宋体" pitchFamily="2" charset="-122"/>
              </a:rPr>
              <a:t>Mutex</a:t>
            </a:r>
            <a:r>
              <a:rPr lang="en-GB" altLang="zh-CN" dirty="0">
                <a:ea typeface="宋体" pitchFamily="2" charset="-122"/>
              </a:rPr>
              <a:t> Substituted for Non-</a:t>
            </a: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 Kernel (SMP) Locks  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Big Kernel Lock (BKL) converted to PI </a:t>
            </a:r>
            <a:r>
              <a:rPr lang="en-GB" altLang="zh-CN" dirty="0" err="1">
                <a:ea typeface="宋体" pitchFamily="2" charset="-122"/>
              </a:rPr>
              <a:t>Mutex</a:t>
            </a:r>
            <a:endParaRPr lang="en-GB" altLang="zh-CN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Spin-Locks converted to PI </a:t>
            </a:r>
            <a:r>
              <a:rPr lang="en-GB" altLang="zh-CN" dirty="0" err="1">
                <a:ea typeface="宋体" pitchFamily="2" charset="-122"/>
              </a:rPr>
              <a:t>Mutex</a:t>
            </a:r>
            <a:endParaRPr lang="en-GB" altLang="zh-CN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Read-Write Locks converted to PI </a:t>
            </a:r>
            <a:r>
              <a:rPr lang="en-GB" altLang="zh-CN" dirty="0" err="1">
                <a:ea typeface="宋体" pitchFamily="2" charset="-122"/>
              </a:rPr>
              <a:t>Mutex</a:t>
            </a:r>
            <a:r>
              <a:rPr lang="en-GB" altLang="zh-CN" dirty="0">
                <a:ea typeface="宋体" pitchFamily="2" charset="-122"/>
              </a:rPr>
              <a:t> 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RCU </a:t>
            </a:r>
            <a:r>
              <a:rPr lang="en-GB" altLang="zh-CN" dirty="0" err="1">
                <a:ea typeface="宋体" pitchFamily="2" charset="-122"/>
              </a:rPr>
              <a:t>Preemption</a:t>
            </a:r>
            <a:r>
              <a:rPr lang="en-GB" altLang="zh-CN" dirty="0">
                <a:ea typeface="宋体" pitchFamily="2" charset="-122"/>
              </a:rPr>
              <a:t> Enhancements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High Resolution </a:t>
            </a:r>
            <a:r>
              <a:rPr lang="en-GB" altLang="zh-CN" dirty="0" smtClean="0">
                <a:ea typeface="宋体" pitchFamily="2" charset="-122"/>
              </a:rPr>
              <a:t>Timers</a:t>
            </a: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B0737FD-5A5A-418C-9685-C58AAA26BA13}" type="slidenum">
              <a:rPr lang="en-GB" altLang="zh-CN"/>
              <a:pPr/>
              <a:t>46</a:t>
            </a:fld>
            <a:endParaRPr lang="en-GB" altLang="zh-CN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30163"/>
            <a:ext cx="8991600" cy="907941"/>
          </a:xfrm>
          <a:ln/>
        </p:spPr>
        <p:txBody>
          <a:bodyPr wrap="square" tIns="182880" rIns="182880" anchor="b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Thread-Context Interrupt Handlers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080375" cy="3470181"/>
          </a:xfrm>
          <a:ln/>
        </p:spPr>
        <p:txBody>
          <a:bodyPr>
            <a:spAutoFit/>
          </a:bodyPr>
          <a:lstStyle/>
          <a:p>
            <a:pPr>
              <a:lnSpc>
                <a:spcPct val="8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Real-Time Solution: Interrupts in Thread Context</a:t>
            </a:r>
          </a:p>
          <a:p>
            <a:pPr marL="712788" lvl="1" indent="-255588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Demote </a:t>
            </a:r>
            <a:r>
              <a:rPr lang="en-GB" altLang="zh-CN" dirty="0">
                <a:ea typeface="宋体" pitchFamily="2" charset="-122"/>
              </a:rPr>
              <a:t>IRQ Handler Execution to Thread-based function</a:t>
            </a:r>
          </a:p>
          <a:p>
            <a:pPr lvl="2">
              <a:lnSpc>
                <a:spcPct val="8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IRQ Handlers scheduled in bounded-time by O(1) scheduler</a:t>
            </a:r>
          </a:p>
          <a:p>
            <a:pPr lvl="2">
              <a:lnSpc>
                <a:spcPct val="8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Inter-leaving of RT and IRQ tasks</a:t>
            </a:r>
          </a:p>
          <a:p>
            <a:pPr lvl="2">
              <a:lnSpc>
                <a:spcPct val="8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Real-Time tasks </a:t>
            </a:r>
            <a:r>
              <a:rPr lang="en-GB" altLang="zh-CN" dirty="0" smtClean="0">
                <a:ea typeface="宋体" pitchFamily="2" charset="-122"/>
              </a:rPr>
              <a:t>can have higher priority </a:t>
            </a:r>
            <a:r>
              <a:rPr lang="en-GB" altLang="zh-CN" dirty="0">
                <a:ea typeface="宋体" pitchFamily="2" charset="-122"/>
              </a:rPr>
              <a:t>than IRQ </a:t>
            </a:r>
            <a:r>
              <a:rPr lang="en-GB" altLang="zh-CN" dirty="0" smtClean="0">
                <a:ea typeface="宋体" pitchFamily="2" charset="-122"/>
              </a:rPr>
              <a:t>handlers</a:t>
            </a: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6513518-A3D7-469B-A000-B26E7870FA0E}" type="slidenum">
              <a:rPr lang="en-GB" altLang="zh-CN"/>
              <a:pPr/>
              <a:t>47</a:t>
            </a:fld>
            <a:endParaRPr lang="en-GB" altLang="zh-CN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399" y="30163"/>
            <a:ext cx="8451773" cy="907941"/>
          </a:xfrm>
          <a:ln/>
        </p:spPr>
        <p:txBody>
          <a:bodyPr wrap="square" tIns="182880" rIns="182880" anchor="b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Thread-Context Interrupt Handlers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84894" cy="5607586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Threaded IRQs Pros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RT IRQs do not contend with common IRQs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IRQ Processing does not Interfere with task execution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Flexible priority assignment</a:t>
            </a:r>
          </a:p>
          <a:p>
            <a:pPr lvl="2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can be arranged to emulate hardware-based priorities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Interrupts run fully </a:t>
            </a:r>
            <a:r>
              <a:rPr lang="en-GB" altLang="zh-CN" dirty="0" err="1">
                <a:ea typeface="宋体" pitchFamily="2" charset="-122"/>
              </a:rPr>
              <a:t>preemptible</a:t>
            </a:r>
            <a:endParaRPr lang="en-GB" altLang="zh-CN" dirty="0">
              <a:ea typeface="宋体" pitchFamily="2" charset="-122"/>
            </a:endParaRPr>
          </a:p>
          <a:p>
            <a:pPr>
              <a:lnSpc>
                <a:spcPct val="100000"/>
              </a:lnSpc>
              <a:spcAft>
                <a:spcPts val="27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Threaded IRQs Cons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IRQ-Thread Overhead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Scheduler must run to activate IRQ Threads</a:t>
            </a:r>
          </a:p>
          <a:p>
            <a:pPr lvl="1">
              <a:lnSpc>
                <a:spcPct val="100000"/>
              </a:lnSpc>
              <a:spcAft>
                <a:spcPts val="22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IRQ Thread Latency</a:t>
            </a:r>
          </a:p>
          <a:p>
            <a:pPr lvl="2">
              <a:lnSpc>
                <a:spcPct val="100000"/>
              </a:lnSpc>
              <a:spcAft>
                <a:spcPts val="22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IRQs no longer running at the highest priority</a:t>
            </a:r>
          </a:p>
          <a:p>
            <a:pPr lvl="2">
              <a:lnSpc>
                <a:spcPct val="100000"/>
              </a:lnSpc>
              <a:spcAft>
                <a:spcPts val="22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Context-switch </a:t>
            </a:r>
            <a:r>
              <a:rPr lang="en-GB" altLang="zh-CN" dirty="0">
                <a:ea typeface="宋体" pitchFamily="2" charset="-122"/>
              </a:rPr>
              <a:t>required to handle IRQ</a:t>
            </a:r>
          </a:p>
          <a:p>
            <a:pPr lvl="2">
              <a:lnSpc>
                <a:spcPct val="100000"/>
              </a:lnSpc>
              <a:spcAft>
                <a:spcPts val="225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Response-Time / Throughput </a:t>
            </a:r>
            <a:r>
              <a:rPr lang="en-GB" altLang="zh-CN" dirty="0" err="1">
                <a:ea typeface="宋体" pitchFamily="2" charset="-122"/>
              </a:rPr>
              <a:t>tradeoff</a:t>
            </a: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D50129C-5F71-4411-9425-682A31AB32B3}" type="slidenum">
              <a:rPr lang="en-GB" altLang="zh-CN"/>
              <a:pPr/>
              <a:t>48</a:t>
            </a:fld>
            <a:endParaRPr lang="en-GB" altLang="zh-CN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34363" cy="5222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ea typeface="宋体" pitchFamily="2" charset="-122"/>
              </a:rPr>
              <a:t>Priority-Inheriting Kernel Mutex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838200"/>
            <a:ext cx="8843962" cy="298697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New </a:t>
            </a:r>
            <a:r>
              <a:rPr lang="en-GB" altLang="zh-CN" dirty="0" smtClean="0">
                <a:ea typeface="宋体" pitchFamily="2" charset="-122"/>
              </a:rPr>
              <a:t>Synchronization </a:t>
            </a:r>
            <a:r>
              <a:rPr lang="en-GB" altLang="zh-CN" dirty="0">
                <a:ea typeface="宋体" pitchFamily="2" charset="-122"/>
              </a:rPr>
              <a:t>Primitive</a:t>
            </a:r>
            <a:r>
              <a:rPr lang="en-GB" altLang="zh-CN" sz="2800" dirty="0">
                <a:ea typeface="宋体" pitchFamily="2" charset="-122"/>
              </a:rPr>
              <a:t> </a:t>
            </a:r>
          </a:p>
          <a:p>
            <a:pPr marL="714375" lvl="1" indent="-228600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Priority </a:t>
            </a:r>
            <a:r>
              <a:rPr lang="en-GB" altLang="zh-CN" dirty="0">
                <a:ea typeface="宋体" pitchFamily="2" charset="-122"/>
              </a:rPr>
              <a:t>Inheritance 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Eliminate Priority Inversion delays</a:t>
            </a:r>
          </a:p>
          <a:p>
            <a:pPr marL="714375" lvl="1" indent="-228600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Priority-ordered O(1) Wait queues</a:t>
            </a:r>
          </a:p>
          <a:p>
            <a:pPr lvl="2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Constant-time Waiter-list processing</a:t>
            </a:r>
          </a:p>
          <a:p>
            <a:pPr lvl="2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Minimize Task Wake-Up </a:t>
            </a:r>
            <a:r>
              <a:rPr lang="en-GB" altLang="zh-CN" dirty="0" smtClean="0">
                <a:ea typeface="宋体" pitchFamily="2" charset="-122"/>
              </a:rPr>
              <a:t>latencies</a:t>
            </a: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28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3DFA67C-09C7-4FCE-8872-F9143A49E977}" type="slidenum">
              <a:rPr lang="en-GB" altLang="zh-CN"/>
              <a:pPr/>
              <a:t>49</a:t>
            </a:fld>
            <a:endParaRPr lang="en-GB" altLang="zh-CN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399" y="30163"/>
            <a:ext cx="8672111" cy="907941"/>
          </a:xfrm>
          <a:ln/>
        </p:spPr>
        <p:txBody>
          <a:bodyPr wrap="square" tIns="182880" rIns="182880" anchor="b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Real-Time Linux Kernel Evolution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455025" cy="769506"/>
          </a:xfrm>
          <a:ln/>
        </p:spPr>
        <p:txBody>
          <a:bodyPr>
            <a:spAutoFit/>
          </a:bodyPr>
          <a:lstStyle/>
          <a:p>
            <a:pPr>
              <a:lnSpc>
                <a:spcPct val="154000"/>
              </a:lnSpc>
              <a:spcBef>
                <a:spcPts val="1000"/>
              </a:spcBef>
              <a:spcAft>
                <a:spcPts val="250"/>
              </a:spcAft>
              <a:buClr>
                <a:srgbClr val="009999"/>
              </a:buClr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SMP-Oriented </a:t>
            </a:r>
            <a:r>
              <a:rPr lang="en-GB" altLang="zh-CN" dirty="0">
                <a:ea typeface="宋体" pitchFamily="2" charset="-122"/>
              </a:rPr>
              <a:t>Linux Kernel </a:t>
            </a:r>
            <a:r>
              <a:rPr lang="en-GB" altLang="zh-CN" dirty="0" smtClean="0">
                <a:ea typeface="宋体" pitchFamily="2" charset="-122"/>
              </a:rPr>
              <a:t>Optimizations </a:t>
            </a:r>
            <a:endParaRPr lang="en-GB" altLang="zh-CN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1025" y="1647825"/>
            <a:ext cx="7845425" cy="4175125"/>
            <a:chOff x="366" y="1038"/>
            <a:chExt cx="4942" cy="2630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2154" y="2990"/>
              <a:ext cx="3155" cy="678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600">
                  <a:solidFill>
                    <a:srgbClr val="000000"/>
                  </a:solidFill>
                  <a:ea typeface="宋体" pitchFamily="2" charset="-122"/>
                </a:rPr>
                <a:t>Kernel Critical sections Preemptible</a:t>
              </a:r>
              <a:br>
                <a:rPr lang="en-GB" altLang="zh-CN" sz="1600">
                  <a:solidFill>
                    <a:srgbClr val="000000"/>
                  </a:solidFill>
                  <a:ea typeface="宋体" pitchFamily="2" charset="-122"/>
                </a:rPr>
              </a:br>
              <a:r>
                <a:rPr lang="en-GB" altLang="zh-CN" sz="1600">
                  <a:solidFill>
                    <a:srgbClr val="000000"/>
                  </a:solidFill>
                  <a:ea typeface="宋体" pitchFamily="2" charset="-122"/>
                </a:rPr>
                <a:t>IRQ Subsystem Prioritized and Preemptible</a:t>
              </a:r>
              <a:br>
                <a:rPr lang="en-GB" altLang="zh-CN" sz="1600">
                  <a:solidFill>
                    <a:srgbClr val="000000"/>
                  </a:solidFill>
                  <a:ea typeface="宋体" pitchFamily="2" charset="-122"/>
                </a:rPr>
              </a:br>
              <a:r>
                <a:rPr lang="en-GB" altLang="zh-CN" sz="1600">
                  <a:solidFill>
                    <a:srgbClr val="000000"/>
                  </a:solidFill>
                  <a:ea typeface="宋体" pitchFamily="2" charset="-122"/>
                </a:rPr>
                <a:t>Mutex Locks with Priority Inheritance </a:t>
              </a:r>
            </a:p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600">
                  <a:solidFill>
                    <a:srgbClr val="000000"/>
                  </a:solidFill>
                  <a:ea typeface="宋体" pitchFamily="2" charset="-122"/>
                </a:rPr>
                <a:t>High-Resolution Timers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366" y="2990"/>
              <a:ext cx="1788" cy="678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>
                  <a:solidFill>
                    <a:srgbClr val="000000"/>
                  </a:solidFill>
                  <a:ea typeface="宋体" pitchFamily="2" charset="-122"/>
                </a:rPr>
                <a:t>“RT-Preempt” Kernel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154" y="2519"/>
              <a:ext cx="3155" cy="471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ea typeface="宋体" pitchFamily="2" charset="-122"/>
                </a:rPr>
                <a:t>Kernel Preemption outside Critical Sections,</a:t>
              </a:r>
              <a:br>
                <a:rPr lang="en-GB" altLang="zh-CN" sz="1800">
                  <a:solidFill>
                    <a:srgbClr val="000000"/>
                  </a:solidFill>
                  <a:ea typeface="宋体" pitchFamily="2" charset="-122"/>
                </a:rPr>
              </a:br>
              <a:r>
                <a:rPr lang="en-GB" altLang="zh-CN" sz="1800">
                  <a:solidFill>
                    <a:srgbClr val="000000"/>
                  </a:solidFill>
                  <a:ea typeface="宋体" pitchFamily="2" charset="-122"/>
                </a:rPr>
                <a:t>Preemptible “BKL”, O(1) Scheduler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366" y="2519"/>
              <a:ext cx="1788" cy="471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>
                  <a:solidFill>
                    <a:srgbClr val="000000"/>
                  </a:solidFill>
                  <a:ea typeface="宋体" pitchFamily="2" charset="-122"/>
                </a:rPr>
                <a:t>Current Kernel 2.6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154" y="2049"/>
              <a:ext cx="3155" cy="472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dirty="0">
                  <a:solidFill>
                    <a:srgbClr val="000000"/>
                  </a:solidFill>
                  <a:ea typeface="宋体" pitchFamily="2" charset="-122"/>
                </a:rPr>
                <a:t>Kernel </a:t>
              </a:r>
              <a:r>
                <a:rPr lang="en-GB" altLang="zh-CN" sz="1800" dirty="0" err="1">
                  <a:solidFill>
                    <a:srgbClr val="000000"/>
                  </a:solidFill>
                  <a:ea typeface="宋体" pitchFamily="2" charset="-122"/>
                </a:rPr>
                <a:t>Preemption</a:t>
              </a:r>
              <a:r>
                <a:rPr lang="en-GB" altLang="zh-CN" sz="1800" dirty="0">
                  <a:solidFill>
                    <a:srgbClr val="000000"/>
                  </a:solidFill>
                  <a:ea typeface="宋体" pitchFamily="2" charset="-122"/>
                </a:rPr>
                <a:t> outside Critical Sections</a:t>
              </a:r>
              <a:br>
                <a:rPr lang="en-GB" altLang="zh-CN" sz="1800" dirty="0">
                  <a:solidFill>
                    <a:srgbClr val="000000"/>
                  </a:solidFill>
                  <a:ea typeface="宋体" pitchFamily="2" charset="-122"/>
                </a:rPr>
              </a:br>
              <a:r>
                <a:rPr lang="en-GB" altLang="zh-CN" sz="1800" dirty="0">
                  <a:solidFill>
                    <a:srgbClr val="000000"/>
                  </a:solidFill>
                  <a:ea typeface="宋体" pitchFamily="2" charset="-122"/>
                </a:rPr>
                <a:t>Spin-locked Critical Sections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66" y="2049"/>
              <a:ext cx="1788" cy="472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>
                  <a:solidFill>
                    <a:srgbClr val="000000"/>
                  </a:solidFill>
                  <a:ea typeface="宋体" pitchFamily="2" charset="-122"/>
                </a:rPr>
                <a:t>“Preempt” Kernel 2.4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154" y="1710"/>
              <a:ext cx="3155" cy="339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ea typeface="宋体" pitchFamily="2" charset="-122"/>
                </a:rPr>
                <a:t>No preemption, Spin-locked Critical Sections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66" y="1710"/>
              <a:ext cx="1788" cy="339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>
                  <a:solidFill>
                    <a:srgbClr val="000000"/>
                  </a:solidFill>
                  <a:ea typeface="宋体" pitchFamily="2" charset="-122"/>
                </a:rPr>
                <a:t>SMP Kernel 2.2 - 2.4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154" y="1368"/>
              <a:ext cx="3155" cy="342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ea typeface="宋体" pitchFamily="2" charset="-122"/>
                </a:rPr>
                <a:t>No Kernel preemption, “BKL” SMP Lock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366" y="1368"/>
              <a:ext cx="1788" cy="342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>
                  <a:solidFill>
                    <a:srgbClr val="000000"/>
                  </a:solidFill>
                  <a:ea typeface="宋体" pitchFamily="2" charset="-122"/>
                </a:rPr>
                <a:t>SMP Kernel 2.x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2154" y="1038"/>
              <a:ext cx="3155" cy="330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ea typeface="宋体" pitchFamily="2" charset="-122"/>
                </a:rPr>
                <a:t>No Kernel preemption</a:t>
              </a: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366" y="1038"/>
              <a:ext cx="1788" cy="330"/>
            </a:xfrm>
            <a:prstGeom prst="rect">
              <a:avLst/>
            </a:prstGeom>
            <a:noFill/>
            <a:ln w="936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lIns="90000" tIns="91440" rIns="90000" bIns="91440"/>
            <a:lstStyle/>
            <a:p>
              <a:pPr>
                <a:lnSpc>
                  <a:spcPct val="100000"/>
                </a:lnSpc>
                <a:spcAft>
                  <a:spcPts val="2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ea typeface="宋体" pitchFamily="2" charset="-122"/>
                </a:rPr>
                <a:t>Early Kernel 1.x	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366" y="1038"/>
              <a:ext cx="4942" cy="1"/>
            </a:xfrm>
            <a:prstGeom prst="line">
              <a:avLst/>
            </a:prstGeom>
            <a:noFill/>
            <a:ln w="2844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366" y="1368"/>
              <a:ext cx="4942" cy="1"/>
            </a:xfrm>
            <a:prstGeom prst="line">
              <a:avLst/>
            </a:prstGeom>
            <a:noFill/>
            <a:ln w="126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366" y="1710"/>
              <a:ext cx="4942" cy="1"/>
            </a:xfrm>
            <a:prstGeom prst="line">
              <a:avLst/>
            </a:prstGeom>
            <a:noFill/>
            <a:ln w="126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366" y="2049"/>
              <a:ext cx="4942" cy="1"/>
            </a:xfrm>
            <a:prstGeom prst="line">
              <a:avLst/>
            </a:prstGeom>
            <a:noFill/>
            <a:ln w="126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366" y="2519"/>
              <a:ext cx="4942" cy="1"/>
            </a:xfrm>
            <a:prstGeom prst="line">
              <a:avLst/>
            </a:prstGeom>
            <a:noFill/>
            <a:ln w="126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366" y="2990"/>
              <a:ext cx="4942" cy="1"/>
            </a:xfrm>
            <a:prstGeom prst="line">
              <a:avLst/>
            </a:prstGeom>
            <a:noFill/>
            <a:ln w="126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366" y="3668"/>
              <a:ext cx="4942" cy="1"/>
            </a:xfrm>
            <a:prstGeom prst="line">
              <a:avLst/>
            </a:prstGeom>
            <a:noFill/>
            <a:ln w="2844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366" y="1038"/>
              <a:ext cx="1" cy="2630"/>
            </a:xfrm>
            <a:prstGeom prst="line">
              <a:avLst/>
            </a:prstGeom>
            <a:noFill/>
            <a:ln w="2844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154" y="1038"/>
              <a:ext cx="1" cy="2630"/>
            </a:xfrm>
            <a:prstGeom prst="line">
              <a:avLst/>
            </a:prstGeom>
            <a:noFill/>
            <a:ln w="126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5308" y="1038"/>
              <a:ext cx="1" cy="2630"/>
            </a:xfrm>
            <a:prstGeom prst="line">
              <a:avLst/>
            </a:prstGeom>
            <a:noFill/>
            <a:ln w="2844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Hard </a:t>
            </a:r>
            <a:r>
              <a:rPr lang="en-US" altLang="zh-CN" dirty="0" smtClean="0">
                <a:ea typeface="宋体" pitchFamily="2" charset="-122"/>
              </a:rPr>
              <a:t>Real-Time </a:t>
            </a:r>
            <a:r>
              <a:rPr lang="en-US" altLang="zh-CN" dirty="0" smtClean="0">
                <a:ea typeface="宋体" pitchFamily="2" charset="-122"/>
              </a:rPr>
              <a:t>Systems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A hard real-time system has time-critical deadlines that must be met; otherwise a catastrophic system failure can occur.</a:t>
            </a:r>
          </a:p>
          <a:p>
            <a:pPr lvl="1">
              <a:lnSpc>
                <a:spcPct val="89000"/>
              </a:lnSpc>
            </a:pPr>
            <a:r>
              <a:rPr lang="en-GB" sz="2200" dirty="0" smtClean="0"/>
              <a:t>Requires </a:t>
            </a:r>
            <a:r>
              <a:rPr lang="en-GB" sz="2200" dirty="0"/>
              <a:t>formal verification/guarantees of being to always meet its hard </a:t>
            </a:r>
            <a:r>
              <a:rPr lang="en-GB" sz="2200" dirty="0" smtClean="0"/>
              <a:t>deadlines</a:t>
            </a:r>
            <a:endParaRPr lang="en-GB" sz="2200" dirty="0"/>
          </a:p>
          <a:p>
            <a:pPr>
              <a:lnSpc>
                <a:spcPct val="89000"/>
              </a:lnSpc>
            </a:pPr>
            <a:r>
              <a:rPr lang="en-GB" sz="2600" dirty="0"/>
              <a:t>Examples:</a:t>
            </a:r>
          </a:p>
          <a:p>
            <a:pPr lvl="1">
              <a:lnSpc>
                <a:spcPct val="89000"/>
              </a:lnSpc>
            </a:pPr>
            <a:r>
              <a:rPr lang="en-GB" dirty="0"/>
              <a:t>air traffic control</a:t>
            </a:r>
          </a:p>
          <a:p>
            <a:pPr lvl="1">
              <a:lnSpc>
                <a:spcPct val="89000"/>
              </a:lnSpc>
            </a:pPr>
            <a:r>
              <a:rPr lang="en-GB" dirty="0"/>
              <a:t>vehicle subsystems control</a:t>
            </a:r>
          </a:p>
          <a:p>
            <a:pPr lvl="1">
              <a:lnSpc>
                <a:spcPct val="89000"/>
              </a:lnSpc>
            </a:pPr>
            <a:r>
              <a:rPr lang="en-US" altLang="zh-CN" dirty="0" smtClean="0">
                <a:ea typeface="宋体" pitchFamily="2" charset="-122"/>
              </a:rPr>
              <a:t>nuclear </a:t>
            </a:r>
            <a:r>
              <a:rPr lang="en-US" altLang="zh-CN" dirty="0">
                <a:ea typeface="宋体" pitchFamily="2" charset="-122"/>
              </a:rPr>
              <a:t>power plant control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页脚占位符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47" name="灯片编号占位符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72962BB-65BF-44B1-B7C5-772ECFC36AFB}" type="slidenum">
              <a:rPr lang="en-GB" altLang="zh-CN"/>
              <a:pPr/>
              <a:t>50</a:t>
            </a:fld>
            <a:endParaRPr lang="en-GB" altLang="zh-CN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39713" y="2284413"/>
            <a:ext cx="8451850" cy="1063625"/>
            <a:chOff x="151" y="1439"/>
            <a:chExt cx="5324" cy="67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966" y="1439"/>
              <a:ext cx="4509" cy="670"/>
              <a:chOff x="966" y="1439"/>
              <a:chExt cx="4509" cy="670"/>
            </a:xfrm>
          </p:grpSpPr>
          <p:sp>
            <p:nvSpPr>
              <p:cNvPr id="21507" name="Rectangle 3"/>
              <p:cNvSpPr>
                <a:spLocks noChangeArrowheads="1"/>
              </p:cNvSpPr>
              <p:nvPr/>
            </p:nvSpPr>
            <p:spPr bwMode="auto">
              <a:xfrm>
                <a:off x="966" y="1440"/>
                <a:ext cx="4510" cy="670"/>
              </a:xfrm>
              <a:prstGeom prst="rect">
                <a:avLst/>
              </a:prstGeom>
              <a:solidFill>
                <a:srgbClr val="008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8" name="AutoShape 4"/>
              <p:cNvSpPr>
                <a:spLocks noChangeArrowheads="1"/>
              </p:cNvSpPr>
              <p:nvPr/>
            </p:nvSpPr>
            <p:spPr bwMode="auto">
              <a:xfrm flipV="1">
                <a:off x="1062" y="1439"/>
                <a:ext cx="2255" cy="670"/>
              </a:xfrm>
              <a:custGeom>
                <a:avLst/>
                <a:gdLst>
                  <a:gd name="G0" fmla="+- 814 0 0"/>
                  <a:gd name="G1" fmla="+- 21600 0 814"/>
                  <a:gd name="G2" fmla="*/ 814 1 2"/>
                  <a:gd name="G3" fmla="+- 21600 0 G2"/>
                  <a:gd name="G4" fmla="+/ 814 21600 2"/>
                  <a:gd name="G5" fmla="+/ G1 0 2"/>
                  <a:gd name="G6" fmla="*/ 21600 21600 814"/>
                  <a:gd name="G7" fmla="*/ G6 1 2"/>
                  <a:gd name="G8" fmla="+- 21600 0 G7"/>
                  <a:gd name="G9" fmla="*/ 21600 1 2"/>
                  <a:gd name="G10" fmla="+- 814 0 G9"/>
                  <a:gd name="G11" fmla="?: G10 G8 0"/>
                  <a:gd name="G12" fmla="?: G10 G7 21600"/>
                  <a:gd name="T0" fmla="*/ 21193 w 21600"/>
                  <a:gd name="T1" fmla="*/ 10800 h 21600"/>
                  <a:gd name="T2" fmla="*/ 10800 w 21600"/>
                  <a:gd name="T3" fmla="*/ 21600 h 21600"/>
                  <a:gd name="T4" fmla="*/ 407 w 21600"/>
                  <a:gd name="T5" fmla="*/ 10800 h 21600"/>
                  <a:gd name="T6" fmla="*/ 10800 w 21600"/>
                  <a:gd name="T7" fmla="*/ 0 h 21600"/>
                  <a:gd name="T8" fmla="*/ 2207 w 21600"/>
                  <a:gd name="T9" fmla="*/ 2207 h 21600"/>
                  <a:gd name="T10" fmla="*/ 19393 w 21600"/>
                  <a:gd name="T11" fmla="*/ 1939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814" y="21600"/>
                    </a:lnTo>
                    <a:lnTo>
                      <a:pt x="2078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9" name="AutoShape 5"/>
              <p:cNvSpPr>
                <a:spLocks noChangeArrowheads="1"/>
              </p:cNvSpPr>
              <p:nvPr/>
            </p:nvSpPr>
            <p:spPr bwMode="auto">
              <a:xfrm flipV="1">
                <a:off x="3556" y="1439"/>
                <a:ext cx="1824" cy="670"/>
              </a:xfrm>
              <a:custGeom>
                <a:avLst/>
                <a:gdLst>
                  <a:gd name="G0" fmla="+- 814 0 0"/>
                  <a:gd name="G1" fmla="+- 21600 0 814"/>
                  <a:gd name="G2" fmla="*/ 814 1 2"/>
                  <a:gd name="G3" fmla="+- 21600 0 G2"/>
                  <a:gd name="G4" fmla="+/ 814 21600 2"/>
                  <a:gd name="G5" fmla="+/ G1 0 2"/>
                  <a:gd name="G6" fmla="*/ 21600 21600 814"/>
                  <a:gd name="G7" fmla="*/ G6 1 2"/>
                  <a:gd name="G8" fmla="+- 21600 0 G7"/>
                  <a:gd name="G9" fmla="*/ 21600 1 2"/>
                  <a:gd name="G10" fmla="+- 814 0 G9"/>
                  <a:gd name="G11" fmla="?: G10 G8 0"/>
                  <a:gd name="G12" fmla="?: G10 G7 21600"/>
                  <a:gd name="T0" fmla="*/ 21193 w 21600"/>
                  <a:gd name="T1" fmla="*/ 10800 h 21600"/>
                  <a:gd name="T2" fmla="*/ 10800 w 21600"/>
                  <a:gd name="T3" fmla="*/ 21600 h 21600"/>
                  <a:gd name="T4" fmla="*/ 407 w 21600"/>
                  <a:gd name="T5" fmla="*/ 10800 h 21600"/>
                  <a:gd name="T6" fmla="*/ 10800 w 21600"/>
                  <a:gd name="T7" fmla="*/ 0 h 21600"/>
                  <a:gd name="T8" fmla="*/ 2207 w 21600"/>
                  <a:gd name="T9" fmla="*/ 2207 h 21600"/>
                  <a:gd name="T10" fmla="*/ 19393 w 21600"/>
                  <a:gd name="T11" fmla="*/ 1939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814" y="21600"/>
                    </a:lnTo>
                    <a:lnTo>
                      <a:pt x="2078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0" name="AutoShape 6"/>
              <p:cNvSpPr>
                <a:spLocks noChangeArrowheads="1"/>
              </p:cNvSpPr>
              <p:nvPr/>
            </p:nvSpPr>
            <p:spPr bwMode="auto">
              <a:xfrm flipV="1">
                <a:off x="3316" y="1439"/>
                <a:ext cx="240" cy="670"/>
              </a:xfrm>
              <a:custGeom>
                <a:avLst/>
                <a:gdLst>
                  <a:gd name="G0" fmla="+- 4859 0 0"/>
                  <a:gd name="G1" fmla="+- 21600 0 4859"/>
                  <a:gd name="G2" fmla="*/ 4859 1 2"/>
                  <a:gd name="G3" fmla="+- 21600 0 G2"/>
                  <a:gd name="G4" fmla="+/ 4859 21600 2"/>
                  <a:gd name="G5" fmla="+/ G1 0 2"/>
                  <a:gd name="G6" fmla="*/ 21600 21600 4859"/>
                  <a:gd name="G7" fmla="*/ G6 1 2"/>
                  <a:gd name="G8" fmla="+- 21600 0 G7"/>
                  <a:gd name="G9" fmla="*/ 21600 1 2"/>
                  <a:gd name="G10" fmla="+- 4859 0 G9"/>
                  <a:gd name="G11" fmla="?: G10 G8 0"/>
                  <a:gd name="G12" fmla="?: G10 G7 21600"/>
                  <a:gd name="T0" fmla="*/ 19170 w 21600"/>
                  <a:gd name="T1" fmla="*/ 10800 h 21600"/>
                  <a:gd name="T2" fmla="*/ 10800 w 21600"/>
                  <a:gd name="T3" fmla="*/ 21600 h 21600"/>
                  <a:gd name="T4" fmla="*/ 2430 w 21600"/>
                  <a:gd name="T5" fmla="*/ 10800 h 21600"/>
                  <a:gd name="T6" fmla="*/ 10800 w 21600"/>
                  <a:gd name="T7" fmla="*/ 0 h 21600"/>
                  <a:gd name="T8" fmla="*/ 4230 w 21600"/>
                  <a:gd name="T9" fmla="*/ 4230 h 21600"/>
                  <a:gd name="T10" fmla="*/ 17370 w 21600"/>
                  <a:gd name="T11" fmla="*/ 1737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59" y="21600"/>
                    </a:lnTo>
                    <a:lnTo>
                      <a:pt x="1674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51" y="1494"/>
              <a:ext cx="641" cy="4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latin typeface="Verdana" pitchFamily="34" charset="0"/>
                  <a:ea typeface="宋体" pitchFamily="2" charset="-122"/>
                </a:rPr>
                <a:t>Kernels </a:t>
              </a:r>
            </a:p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latin typeface="Verdana" pitchFamily="34" charset="0"/>
                  <a:ea typeface="宋体" pitchFamily="2" charset="-122"/>
                </a:rPr>
                <a:t>2.2-2.4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0963" y="3581400"/>
            <a:ext cx="8659812" cy="1063625"/>
            <a:chOff x="51" y="2256"/>
            <a:chExt cx="5455" cy="670"/>
          </a:xfrm>
        </p:grpSpPr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996" y="2256"/>
              <a:ext cx="4511" cy="671"/>
            </a:xfrm>
            <a:prstGeom prst="rect">
              <a:avLst/>
            </a:prstGeom>
            <a:solidFill>
              <a:srgbClr val="00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51" y="2303"/>
              <a:ext cx="880" cy="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latin typeface="Verdana" pitchFamily="34" charset="0"/>
                  <a:ea typeface="宋体" pitchFamily="2" charset="-122"/>
                </a:rPr>
                <a:t>Preemptible</a:t>
              </a:r>
            </a:p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latin typeface="Verdana" pitchFamily="34" charset="0"/>
                  <a:ea typeface="宋体" pitchFamily="2" charset="-122"/>
                </a:rPr>
                <a:t>Kernel 2.4</a:t>
              </a:r>
            </a:p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latin typeface="Verdana" pitchFamily="34" charset="0"/>
                  <a:ea typeface="宋体" pitchFamily="2" charset="-122"/>
                </a:rPr>
                <a:t>Kernel 2.6</a:t>
              </a:r>
            </a:p>
          </p:txBody>
        </p:sp>
      </p:grpSp>
      <p:sp>
        <p:nvSpPr>
          <p:cNvPr id="21515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36525"/>
            <a:ext cx="9342304" cy="769441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Kernel Evolution: </a:t>
            </a:r>
            <a:r>
              <a:rPr lang="en-GB" altLang="zh-CN" dirty="0" err="1">
                <a:ea typeface="宋体" pitchFamily="2" charset="-122"/>
              </a:rPr>
              <a:t>Preemptible</a:t>
            </a:r>
            <a:r>
              <a:rPr lang="en-GB" altLang="zh-CN" dirty="0">
                <a:ea typeface="宋体" pitchFamily="2" charset="-122"/>
              </a:rPr>
              <a:t> Code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590800" y="2284413"/>
            <a:ext cx="5024438" cy="1062037"/>
            <a:chOff x="1632" y="1439"/>
            <a:chExt cx="3165" cy="669"/>
          </a:xfrm>
        </p:grpSpPr>
        <p:sp>
          <p:nvSpPr>
            <p:cNvPr id="21517" name="AutoShape 13"/>
            <p:cNvSpPr>
              <a:spLocks noChangeArrowheads="1"/>
            </p:cNvSpPr>
            <p:nvPr/>
          </p:nvSpPr>
          <p:spPr bwMode="auto">
            <a:xfrm flipV="1">
              <a:off x="3838" y="1439"/>
              <a:ext cx="48" cy="670"/>
            </a:xfrm>
            <a:custGeom>
              <a:avLst/>
              <a:gdLst>
                <a:gd name="G0" fmla="+- 814 0 0"/>
                <a:gd name="G1" fmla="+- 21600 0 814"/>
                <a:gd name="G2" fmla="*/ 814 1 2"/>
                <a:gd name="G3" fmla="+- 21600 0 G2"/>
                <a:gd name="G4" fmla="+/ 814 21600 2"/>
                <a:gd name="G5" fmla="+/ G1 0 2"/>
                <a:gd name="G6" fmla="*/ 21600 21600 814"/>
                <a:gd name="G7" fmla="*/ G6 1 2"/>
                <a:gd name="G8" fmla="+- 21600 0 G7"/>
                <a:gd name="G9" fmla="*/ 21600 1 2"/>
                <a:gd name="G10" fmla="+- 814 0 G9"/>
                <a:gd name="G11" fmla="?: G10 G8 0"/>
                <a:gd name="G12" fmla="?: G10 G7 21600"/>
                <a:gd name="T0" fmla="*/ 21193 w 21600"/>
                <a:gd name="T1" fmla="*/ 10800 h 21600"/>
                <a:gd name="T2" fmla="*/ 10800 w 21600"/>
                <a:gd name="T3" fmla="*/ 21600 h 21600"/>
                <a:gd name="T4" fmla="*/ 407 w 21600"/>
                <a:gd name="T5" fmla="*/ 10800 h 21600"/>
                <a:gd name="T6" fmla="*/ 10800 w 21600"/>
                <a:gd name="T7" fmla="*/ 0 h 21600"/>
                <a:gd name="T8" fmla="*/ 2207 w 21600"/>
                <a:gd name="T9" fmla="*/ 2207 h 21600"/>
                <a:gd name="T10" fmla="*/ 19393 w 21600"/>
                <a:gd name="T11" fmla="*/ 1939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14" y="21600"/>
                  </a:lnTo>
                  <a:lnTo>
                    <a:pt x="207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AutoShape 14"/>
            <p:cNvSpPr>
              <a:spLocks noChangeArrowheads="1"/>
            </p:cNvSpPr>
            <p:nvPr/>
          </p:nvSpPr>
          <p:spPr bwMode="auto">
            <a:xfrm flipV="1">
              <a:off x="4750" y="1439"/>
              <a:ext cx="48" cy="670"/>
            </a:xfrm>
            <a:custGeom>
              <a:avLst/>
              <a:gdLst>
                <a:gd name="G0" fmla="+- 814 0 0"/>
                <a:gd name="G1" fmla="+- 21600 0 814"/>
                <a:gd name="G2" fmla="*/ 814 1 2"/>
                <a:gd name="G3" fmla="+- 21600 0 G2"/>
                <a:gd name="G4" fmla="+/ 814 21600 2"/>
                <a:gd name="G5" fmla="+/ G1 0 2"/>
                <a:gd name="G6" fmla="*/ 21600 21600 814"/>
                <a:gd name="G7" fmla="*/ G6 1 2"/>
                <a:gd name="G8" fmla="+- 21600 0 G7"/>
                <a:gd name="G9" fmla="*/ 21600 1 2"/>
                <a:gd name="G10" fmla="+- 814 0 G9"/>
                <a:gd name="G11" fmla="?: G10 G8 0"/>
                <a:gd name="G12" fmla="?: G10 G7 21600"/>
                <a:gd name="T0" fmla="*/ 21193 w 21600"/>
                <a:gd name="T1" fmla="*/ 10800 h 21600"/>
                <a:gd name="T2" fmla="*/ 10800 w 21600"/>
                <a:gd name="T3" fmla="*/ 21600 h 21600"/>
                <a:gd name="T4" fmla="*/ 407 w 21600"/>
                <a:gd name="T5" fmla="*/ 10800 h 21600"/>
                <a:gd name="T6" fmla="*/ 10800 w 21600"/>
                <a:gd name="T7" fmla="*/ 0 h 21600"/>
                <a:gd name="T8" fmla="*/ 2207 w 21600"/>
                <a:gd name="T9" fmla="*/ 2207 h 21600"/>
                <a:gd name="T10" fmla="*/ 19393 w 21600"/>
                <a:gd name="T11" fmla="*/ 1939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14" y="21600"/>
                  </a:lnTo>
                  <a:lnTo>
                    <a:pt x="207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AutoShape 15"/>
            <p:cNvSpPr>
              <a:spLocks noChangeArrowheads="1"/>
            </p:cNvSpPr>
            <p:nvPr/>
          </p:nvSpPr>
          <p:spPr bwMode="auto">
            <a:xfrm flipV="1">
              <a:off x="2687" y="1439"/>
              <a:ext cx="48" cy="670"/>
            </a:xfrm>
            <a:custGeom>
              <a:avLst/>
              <a:gdLst>
                <a:gd name="G0" fmla="+- 814 0 0"/>
                <a:gd name="G1" fmla="+- 21600 0 814"/>
                <a:gd name="G2" fmla="*/ 814 1 2"/>
                <a:gd name="G3" fmla="+- 21600 0 G2"/>
                <a:gd name="G4" fmla="+/ 814 21600 2"/>
                <a:gd name="G5" fmla="+/ G1 0 2"/>
                <a:gd name="G6" fmla="*/ 21600 21600 814"/>
                <a:gd name="G7" fmla="*/ G6 1 2"/>
                <a:gd name="G8" fmla="+- 21600 0 G7"/>
                <a:gd name="G9" fmla="*/ 21600 1 2"/>
                <a:gd name="G10" fmla="+- 814 0 G9"/>
                <a:gd name="G11" fmla="?: G10 G8 0"/>
                <a:gd name="G12" fmla="?: G10 G7 21600"/>
                <a:gd name="T0" fmla="*/ 21193 w 21600"/>
                <a:gd name="T1" fmla="*/ 10800 h 21600"/>
                <a:gd name="T2" fmla="*/ 10800 w 21600"/>
                <a:gd name="T3" fmla="*/ 21600 h 21600"/>
                <a:gd name="T4" fmla="*/ 407 w 21600"/>
                <a:gd name="T5" fmla="*/ 10800 h 21600"/>
                <a:gd name="T6" fmla="*/ 10800 w 21600"/>
                <a:gd name="T7" fmla="*/ 0 h 21600"/>
                <a:gd name="T8" fmla="*/ 2207 w 21600"/>
                <a:gd name="T9" fmla="*/ 2207 h 21600"/>
                <a:gd name="T10" fmla="*/ 19393 w 21600"/>
                <a:gd name="T11" fmla="*/ 1939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14" y="21600"/>
                  </a:lnTo>
                  <a:lnTo>
                    <a:pt x="207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AutoShape 16"/>
            <p:cNvSpPr>
              <a:spLocks noChangeArrowheads="1"/>
            </p:cNvSpPr>
            <p:nvPr/>
          </p:nvSpPr>
          <p:spPr bwMode="auto">
            <a:xfrm flipV="1">
              <a:off x="1632" y="1439"/>
              <a:ext cx="48" cy="670"/>
            </a:xfrm>
            <a:custGeom>
              <a:avLst/>
              <a:gdLst>
                <a:gd name="G0" fmla="+- 814 0 0"/>
                <a:gd name="G1" fmla="+- 21600 0 814"/>
                <a:gd name="G2" fmla="*/ 814 1 2"/>
                <a:gd name="G3" fmla="+- 21600 0 G2"/>
                <a:gd name="G4" fmla="+/ 814 21600 2"/>
                <a:gd name="G5" fmla="+/ G1 0 2"/>
                <a:gd name="G6" fmla="*/ 21600 21600 814"/>
                <a:gd name="G7" fmla="*/ G6 1 2"/>
                <a:gd name="G8" fmla="+- 21600 0 G7"/>
                <a:gd name="G9" fmla="*/ 21600 1 2"/>
                <a:gd name="G10" fmla="+- 814 0 G9"/>
                <a:gd name="G11" fmla="?: G10 G8 0"/>
                <a:gd name="G12" fmla="?: G10 G7 21600"/>
                <a:gd name="T0" fmla="*/ 21193 w 21600"/>
                <a:gd name="T1" fmla="*/ 10800 h 21600"/>
                <a:gd name="T2" fmla="*/ 10800 w 21600"/>
                <a:gd name="T3" fmla="*/ 21600 h 21600"/>
                <a:gd name="T4" fmla="*/ 407 w 21600"/>
                <a:gd name="T5" fmla="*/ 10800 h 21600"/>
                <a:gd name="T6" fmla="*/ 10800 w 21600"/>
                <a:gd name="T7" fmla="*/ 0 h 21600"/>
                <a:gd name="T8" fmla="*/ 2207 w 21600"/>
                <a:gd name="T9" fmla="*/ 2207 h 21600"/>
                <a:gd name="T10" fmla="*/ 19393 w 21600"/>
                <a:gd name="T11" fmla="*/ 1939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14" y="21600"/>
                  </a:lnTo>
                  <a:lnTo>
                    <a:pt x="207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752600" y="3578225"/>
            <a:ext cx="5862638" cy="1062038"/>
            <a:chOff x="1104" y="2254"/>
            <a:chExt cx="3693" cy="669"/>
          </a:xfrm>
        </p:grpSpPr>
        <p:sp>
          <p:nvSpPr>
            <p:cNvPr id="21522" name="AutoShape 18"/>
            <p:cNvSpPr>
              <a:spLocks noChangeArrowheads="1"/>
            </p:cNvSpPr>
            <p:nvPr/>
          </p:nvSpPr>
          <p:spPr bwMode="auto">
            <a:xfrm flipV="1">
              <a:off x="1104" y="2254"/>
              <a:ext cx="192" cy="670"/>
            </a:xfrm>
            <a:custGeom>
              <a:avLst/>
              <a:gdLst>
                <a:gd name="G0" fmla="+- 5737 0 0"/>
                <a:gd name="G1" fmla="+- 21600 0 5737"/>
                <a:gd name="G2" fmla="*/ 5737 1 2"/>
                <a:gd name="G3" fmla="+- 21600 0 G2"/>
                <a:gd name="G4" fmla="+/ 5737 21600 2"/>
                <a:gd name="G5" fmla="+/ G1 0 2"/>
                <a:gd name="G6" fmla="*/ 21600 21600 5737"/>
                <a:gd name="G7" fmla="*/ G6 1 2"/>
                <a:gd name="G8" fmla="+- 21600 0 G7"/>
                <a:gd name="G9" fmla="*/ 21600 1 2"/>
                <a:gd name="G10" fmla="+- 5737 0 G9"/>
                <a:gd name="G11" fmla="?: G10 G8 0"/>
                <a:gd name="G12" fmla="?: G10 G7 21600"/>
                <a:gd name="T0" fmla="*/ 18731 w 21600"/>
                <a:gd name="T1" fmla="*/ 10800 h 21600"/>
                <a:gd name="T2" fmla="*/ 10800 w 21600"/>
                <a:gd name="T3" fmla="*/ 21600 h 21600"/>
                <a:gd name="T4" fmla="*/ 2869 w 21600"/>
                <a:gd name="T5" fmla="*/ 10800 h 21600"/>
                <a:gd name="T6" fmla="*/ 10800 w 21600"/>
                <a:gd name="T7" fmla="*/ 0 h 21600"/>
                <a:gd name="T8" fmla="*/ 4669 w 21600"/>
                <a:gd name="T9" fmla="*/ 4669 h 21600"/>
                <a:gd name="T10" fmla="*/ 16931 w 21600"/>
                <a:gd name="T11" fmla="*/ 169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737" y="21600"/>
                  </a:lnTo>
                  <a:lnTo>
                    <a:pt x="1586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AutoShape 19"/>
            <p:cNvSpPr>
              <a:spLocks noChangeArrowheads="1"/>
            </p:cNvSpPr>
            <p:nvPr/>
          </p:nvSpPr>
          <p:spPr bwMode="auto">
            <a:xfrm flipV="1">
              <a:off x="3598" y="2254"/>
              <a:ext cx="192" cy="670"/>
            </a:xfrm>
            <a:custGeom>
              <a:avLst/>
              <a:gdLst>
                <a:gd name="G0" fmla="+- 5849 0 0"/>
                <a:gd name="G1" fmla="+- 21600 0 5849"/>
                <a:gd name="G2" fmla="*/ 5849 1 2"/>
                <a:gd name="G3" fmla="+- 21600 0 G2"/>
                <a:gd name="G4" fmla="+/ 5849 21600 2"/>
                <a:gd name="G5" fmla="+/ G1 0 2"/>
                <a:gd name="G6" fmla="*/ 21600 21600 5849"/>
                <a:gd name="G7" fmla="*/ G6 1 2"/>
                <a:gd name="G8" fmla="+- 21600 0 G7"/>
                <a:gd name="G9" fmla="*/ 21600 1 2"/>
                <a:gd name="G10" fmla="+- 5849 0 G9"/>
                <a:gd name="G11" fmla="?: G10 G8 0"/>
                <a:gd name="G12" fmla="?: G10 G7 21600"/>
                <a:gd name="T0" fmla="*/ 18675 w 21600"/>
                <a:gd name="T1" fmla="*/ 10800 h 21600"/>
                <a:gd name="T2" fmla="*/ 10800 w 21600"/>
                <a:gd name="T3" fmla="*/ 21600 h 21600"/>
                <a:gd name="T4" fmla="*/ 2925 w 21600"/>
                <a:gd name="T5" fmla="*/ 10800 h 21600"/>
                <a:gd name="T6" fmla="*/ 10800 w 21600"/>
                <a:gd name="T7" fmla="*/ 0 h 21600"/>
                <a:gd name="T8" fmla="*/ 4725 w 21600"/>
                <a:gd name="T9" fmla="*/ 4725 h 21600"/>
                <a:gd name="T10" fmla="*/ 16875 w 21600"/>
                <a:gd name="T11" fmla="*/ 1687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849" y="21600"/>
                  </a:lnTo>
                  <a:lnTo>
                    <a:pt x="1575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AutoShape 20"/>
            <p:cNvSpPr>
              <a:spLocks noChangeArrowheads="1"/>
            </p:cNvSpPr>
            <p:nvPr/>
          </p:nvSpPr>
          <p:spPr bwMode="auto">
            <a:xfrm flipV="1">
              <a:off x="3358" y="2254"/>
              <a:ext cx="144" cy="670"/>
            </a:xfrm>
            <a:custGeom>
              <a:avLst/>
              <a:gdLst>
                <a:gd name="G0" fmla="+- 4859 0 0"/>
                <a:gd name="G1" fmla="+- 21600 0 4859"/>
                <a:gd name="G2" fmla="*/ 4859 1 2"/>
                <a:gd name="G3" fmla="+- 21600 0 G2"/>
                <a:gd name="G4" fmla="+/ 4859 21600 2"/>
                <a:gd name="G5" fmla="+/ G1 0 2"/>
                <a:gd name="G6" fmla="*/ 21600 21600 4859"/>
                <a:gd name="G7" fmla="*/ G6 1 2"/>
                <a:gd name="G8" fmla="+- 21600 0 G7"/>
                <a:gd name="G9" fmla="*/ 21600 1 2"/>
                <a:gd name="G10" fmla="+- 4859 0 G9"/>
                <a:gd name="G11" fmla="?: G10 G8 0"/>
                <a:gd name="G12" fmla="?: G10 G7 21600"/>
                <a:gd name="T0" fmla="*/ 19170 w 21600"/>
                <a:gd name="T1" fmla="*/ 10800 h 21600"/>
                <a:gd name="T2" fmla="*/ 10800 w 21600"/>
                <a:gd name="T3" fmla="*/ 21600 h 21600"/>
                <a:gd name="T4" fmla="*/ 2430 w 21600"/>
                <a:gd name="T5" fmla="*/ 10800 h 21600"/>
                <a:gd name="T6" fmla="*/ 10800 w 21600"/>
                <a:gd name="T7" fmla="*/ 0 h 21600"/>
                <a:gd name="T8" fmla="*/ 4230 w 21600"/>
                <a:gd name="T9" fmla="*/ 4230 h 21600"/>
                <a:gd name="T10" fmla="*/ 17370 w 21600"/>
                <a:gd name="T11" fmla="*/ 173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59" y="21600"/>
                  </a:lnTo>
                  <a:lnTo>
                    <a:pt x="1674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AutoShape 21"/>
            <p:cNvSpPr>
              <a:spLocks noChangeArrowheads="1"/>
            </p:cNvSpPr>
            <p:nvPr/>
          </p:nvSpPr>
          <p:spPr bwMode="auto">
            <a:xfrm flipV="1">
              <a:off x="2496" y="2254"/>
              <a:ext cx="192" cy="670"/>
            </a:xfrm>
            <a:custGeom>
              <a:avLst/>
              <a:gdLst>
                <a:gd name="G0" fmla="+- 5737 0 0"/>
                <a:gd name="G1" fmla="+- 21600 0 5737"/>
                <a:gd name="G2" fmla="*/ 5737 1 2"/>
                <a:gd name="G3" fmla="+- 21600 0 G2"/>
                <a:gd name="G4" fmla="+/ 5737 21600 2"/>
                <a:gd name="G5" fmla="+/ G1 0 2"/>
                <a:gd name="G6" fmla="*/ 21600 21600 5737"/>
                <a:gd name="G7" fmla="*/ G6 1 2"/>
                <a:gd name="G8" fmla="+- 21600 0 G7"/>
                <a:gd name="G9" fmla="*/ 21600 1 2"/>
                <a:gd name="G10" fmla="+- 5737 0 G9"/>
                <a:gd name="G11" fmla="?: G10 G8 0"/>
                <a:gd name="G12" fmla="?: G10 G7 21600"/>
                <a:gd name="T0" fmla="*/ 18731 w 21600"/>
                <a:gd name="T1" fmla="*/ 10800 h 21600"/>
                <a:gd name="T2" fmla="*/ 10800 w 21600"/>
                <a:gd name="T3" fmla="*/ 21600 h 21600"/>
                <a:gd name="T4" fmla="*/ 2869 w 21600"/>
                <a:gd name="T5" fmla="*/ 10800 h 21600"/>
                <a:gd name="T6" fmla="*/ 10800 w 21600"/>
                <a:gd name="T7" fmla="*/ 0 h 21600"/>
                <a:gd name="T8" fmla="*/ 4669 w 21600"/>
                <a:gd name="T9" fmla="*/ 4669 h 21600"/>
                <a:gd name="T10" fmla="*/ 16931 w 21600"/>
                <a:gd name="T11" fmla="*/ 169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737" y="21600"/>
                  </a:lnTo>
                  <a:lnTo>
                    <a:pt x="1586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AutoShape 22"/>
            <p:cNvSpPr>
              <a:spLocks noChangeArrowheads="1"/>
            </p:cNvSpPr>
            <p:nvPr/>
          </p:nvSpPr>
          <p:spPr bwMode="auto">
            <a:xfrm flipV="1">
              <a:off x="4606" y="2254"/>
              <a:ext cx="192" cy="670"/>
            </a:xfrm>
            <a:custGeom>
              <a:avLst/>
              <a:gdLst>
                <a:gd name="G0" fmla="+- 5849 0 0"/>
                <a:gd name="G1" fmla="+- 21600 0 5849"/>
                <a:gd name="G2" fmla="*/ 5849 1 2"/>
                <a:gd name="G3" fmla="+- 21600 0 G2"/>
                <a:gd name="G4" fmla="+/ 5849 21600 2"/>
                <a:gd name="G5" fmla="+/ G1 0 2"/>
                <a:gd name="G6" fmla="*/ 21600 21600 5849"/>
                <a:gd name="G7" fmla="*/ G6 1 2"/>
                <a:gd name="G8" fmla="+- 21600 0 G7"/>
                <a:gd name="G9" fmla="*/ 21600 1 2"/>
                <a:gd name="G10" fmla="+- 5849 0 G9"/>
                <a:gd name="G11" fmla="?: G10 G8 0"/>
                <a:gd name="G12" fmla="?: G10 G7 21600"/>
                <a:gd name="T0" fmla="*/ 18675 w 21600"/>
                <a:gd name="T1" fmla="*/ 10800 h 21600"/>
                <a:gd name="T2" fmla="*/ 10800 w 21600"/>
                <a:gd name="T3" fmla="*/ 21600 h 21600"/>
                <a:gd name="T4" fmla="*/ 2925 w 21600"/>
                <a:gd name="T5" fmla="*/ 10800 h 21600"/>
                <a:gd name="T6" fmla="*/ 10800 w 21600"/>
                <a:gd name="T7" fmla="*/ 0 h 21600"/>
                <a:gd name="T8" fmla="*/ 4725 w 21600"/>
                <a:gd name="T9" fmla="*/ 4725 h 21600"/>
                <a:gd name="T10" fmla="*/ 16875 w 21600"/>
                <a:gd name="T11" fmla="*/ 1687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849" y="21600"/>
                  </a:lnTo>
                  <a:lnTo>
                    <a:pt x="1575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600200" y="6010275"/>
            <a:ext cx="5370513" cy="341313"/>
            <a:chOff x="1008" y="3786"/>
            <a:chExt cx="3383" cy="215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008" y="3820"/>
              <a:ext cx="144" cy="143"/>
            </a:xfrm>
            <a:prstGeom prst="rect">
              <a:avLst/>
            </a:prstGeom>
            <a:solidFill>
              <a:srgbClr val="00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1297" y="3786"/>
              <a:ext cx="845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600" b="1">
                  <a:solidFill>
                    <a:srgbClr val="008000"/>
                  </a:solidFill>
                  <a:latin typeface="Verdana" pitchFamily="34" charset="0"/>
                  <a:ea typeface="宋体" pitchFamily="2" charset="-122"/>
                </a:rPr>
                <a:t>Preemptible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2974" y="3820"/>
              <a:ext cx="144" cy="143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3257" y="3786"/>
              <a:ext cx="1135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600" b="1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Non-Preemptible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61925" y="987425"/>
            <a:ext cx="8566150" cy="1068388"/>
            <a:chOff x="102" y="622"/>
            <a:chExt cx="5396" cy="673"/>
          </a:xfrm>
        </p:grpSpPr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989" y="622"/>
              <a:ext cx="4509" cy="673"/>
              <a:chOff x="989" y="622"/>
              <a:chExt cx="4509" cy="673"/>
            </a:xfrm>
          </p:grpSpPr>
          <p:sp>
            <p:nvSpPr>
              <p:cNvPr id="21534" name="Rectangle 30"/>
              <p:cNvSpPr>
                <a:spLocks noChangeArrowheads="1"/>
              </p:cNvSpPr>
              <p:nvPr/>
            </p:nvSpPr>
            <p:spPr bwMode="auto">
              <a:xfrm>
                <a:off x="989" y="624"/>
                <a:ext cx="4510" cy="671"/>
              </a:xfrm>
              <a:prstGeom prst="rect">
                <a:avLst/>
              </a:prstGeom>
              <a:solidFill>
                <a:srgbClr val="008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AutoShape 31"/>
              <p:cNvSpPr>
                <a:spLocks noChangeArrowheads="1"/>
              </p:cNvSpPr>
              <p:nvPr/>
            </p:nvSpPr>
            <p:spPr bwMode="auto">
              <a:xfrm flipV="1">
                <a:off x="1085" y="622"/>
                <a:ext cx="2255" cy="671"/>
              </a:xfrm>
              <a:custGeom>
                <a:avLst/>
                <a:gdLst>
                  <a:gd name="G0" fmla="+- 814 0 0"/>
                  <a:gd name="G1" fmla="+- 21600 0 814"/>
                  <a:gd name="G2" fmla="*/ 814 1 2"/>
                  <a:gd name="G3" fmla="+- 21600 0 G2"/>
                  <a:gd name="G4" fmla="+/ 814 21600 2"/>
                  <a:gd name="G5" fmla="+/ G1 0 2"/>
                  <a:gd name="G6" fmla="*/ 21600 21600 814"/>
                  <a:gd name="G7" fmla="*/ G6 1 2"/>
                  <a:gd name="G8" fmla="+- 21600 0 G7"/>
                  <a:gd name="G9" fmla="*/ 21600 1 2"/>
                  <a:gd name="G10" fmla="+- 814 0 G9"/>
                  <a:gd name="G11" fmla="?: G10 G8 0"/>
                  <a:gd name="G12" fmla="?: G10 G7 21600"/>
                  <a:gd name="T0" fmla="*/ 21193 w 21600"/>
                  <a:gd name="T1" fmla="*/ 10800 h 21600"/>
                  <a:gd name="T2" fmla="*/ 10800 w 21600"/>
                  <a:gd name="T3" fmla="*/ 21600 h 21600"/>
                  <a:gd name="T4" fmla="*/ 407 w 21600"/>
                  <a:gd name="T5" fmla="*/ 10800 h 21600"/>
                  <a:gd name="T6" fmla="*/ 10800 w 21600"/>
                  <a:gd name="T7" fmla="*/ 0 h 21600"/>
                  <a:gd name="T8" fmla="*/ 2207 w 21600"/>
                  <a:gd name="T9" fmla="*/ 2207 h 21600"/>
                  <a:gd name="T10" fmla="*/ 19393 w 21600"/>
                  <a:gd name="T11" fmla="*/ 1939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814" y="21600"/>
                    </a:lnTo>
                    <a:lnTo>
                      <a:pt x="2078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6" name="AutoShape 32"/>
              <p:cNvSpPr>
                <a:spLocks noChangeArrowheads="1"/>
              </p:cNvSpPr>
              <p:nvPr/>
            </p:nvSpPr>
            <p:spPr bwMode="auto">
              <a:xfrm flipV="1">
                <a:off x="3579" y="622"/>
                <a:ext cx="1824" cy="671"/>
              </a:xfrm>
              <a:custGeom>
                <a:avLst/>
                <a:gdLst>
                  <a:gd name="G0" fmla="+- 814 0 0"/>
                  <a:gd name="G1" fmla="+- 21600 0 814"/>
                  <a:gd name="G2" fmla="*/ 814 1 2"/>
                  <a:gd name="G3" fmla="+- 21600 0 G2"/>
                  <a:gd name="G4" fmla="+/ 814 21600 2"/>
                  <a:gd name="G5" fmla="+/ G1 0 2"/>
                  <a:gd name="G6" fmla="*/ 21600 21600 814"/>
                  <a:gd name="G7" fmla="*/ G6 1 2"/>
                  <a:gd name="G8" fmla="+- 21600 0 G7"/>
                  <a:gd name="G9" fmla="*/ 21600 1 2"/>
                  <a:gd name="G10" fmla="+- 814 0 G9"/>
                  <a:gd name="G11" fmla="?: G10 G8 0"/>
                  <a:gd name="G12" fmla="?: G10 G7 21600"/>
                  <a:gd name="T0" fmla="*/ 21193 w 21600"/>
                  <a:gd name="T1" fmla="*/ 10800 h 21600"/>
                  <a:gd name="T2" fmla="*/ 10800 w 21600"/>
                  <a:gd name="T3" fmla="*/ 21600 h 21600"/>
                  <a:gd name="T4" fmla="*/ 407 w 21600"/>
                  <a:gd name="T5" fmla="*/ 10800 h 21600"/>
                  <a:gd name="T6" fmla="*/ 10800 w 21600"/>
                  <a:gd name="T7" fmla="*/ 0 h 21600"/>
                  <a:gd name="T8" fmla="*/ 2207 w 21600"/>
                  <a:gd name="T9" fmla="*/ 2207 h 21600"/>
                  <a:gd name="T10" fmla="*/ 19393 w 21600"/>
                  <a:gd name="T11" fmla="*/ 1939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814" y="21600"/>
                    </a:lnTo>
                    <a:lnTo>
                      <a:pt x="2078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7" name="AutoShape 33"/>
              <p:cNvSpPr>
                <a:spLocks noChangeArrowheads="1"/>
              </p:cNvSpPr>
              <p:nvPr/>
            </p:nvSpPr>
            <p:spPr bwMode="auto">
              <a:xfrm flipV="1">
                <a:off x="3339" y="622"/>
                <a:ext cx="240" cy="671"/>
              </a:xfrm>
              <a:custGeom>
                <a:avLst/>
                <a:gdLst>
                  <a:gd name="G0" fmla="+- 4859 0 0"/>
                  <a:gd name="G1" fmla="+- 21600 0 4859"/>
                  <a:gd name="G2" fmla="*/ 4859 1 2"/>
                  <a:gd name="G3" fmla="+- 21600 0 G2"/>
                  <a:gd name="G4" fmla="+/ 4859 21600 2"/>
                  <a:gd name="G5" fmla="+/ G1 0 2"/>
                  <a:gd name="G6" fmla="*/ 21600 21600 4859"/>
                  <a:gd name="G7" fmla="*/ G6 1 2"/>
                  <a:gd name="G8" fmla="+- 21600 0 G7"/>
                  <a:gd name="G9" fmla="*/ 21600 1 2"/>
                  <a:gd name="G10" fmla="+- 4859 0 G9"/>
                  <a:gd name="G11" fmla="?: G10 G8 0"/>
                  <a:gd name="G12" fmla="?: G10 G7 21600"/>
                  <a:gd name="T0" fmla="*/ 19170 w 21600"/>
                  <a:gd name="T1" fmla="*/ 10800 h 21600"/>
                  <a:gd name="T2" fmla="*/ 10800 w 21600"/>
                  <a:gd name="T3" fmla="*/ 21600 h 21600"/>
                  <a:gd name="T4" fmla="*/ 2430 w 21600"/>
                  <a:gd name="T5" fmla="*/ 10800 h 21600"/>
                  <a:gd name="T6" fmla="*/ 10800 w 21600"/>
                  <a:gd name="T7" fmla="*/ 0 h 21600"/>
                  <a:gd name="T8" fmla="*/ 4230 w 21600"/>
                  <a:gd name="T9" fmla="*/ 4230 h 21600"/>
                  <a:gd name="T10" fmla="*/ 17370 w 21600"/>
                  <a:gd name="T11" fmla="*/ 1737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59" y="21600"/>
                    </a:lnTo>
                    <a:lnTo>
                      <a:pt x="1674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102" y="640"/>
              <a:ext cx="769" cy="2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latin typeface="Verdana" pitchFamily="34" charset="0"/>
                  <a:ea typeface="宋体" pitchFamily="2" charset="-122"/>
                </a:rPr>
                <a:t>Kernel 2.0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139700" y="4876800"/>
            <a:ext cx="8601075" cy="1063625"/>
            <a:chOff x="88" y="3072"/>
            <a:chExt cx="5418" cy="670"/>
          </a:xfrm>
        </p:grpSpPr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996" y="3072"/>
              <a:ext cx="4511" cy="671"/>
            </a:xfrm>
            <a:prstGeom prst="rect">
              <a:avLst/>
            </a:prstGeom>
            <a:solidFill>
              <a:srgbClr val="008000"/>
            </a:solidFill>
            <a:ln w="936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88" y="3119"/>
              <a:ext cx="817" cy="412"/>
            </a:xfrm>
            <a:prstGeom prst="rect">
              <a:avLst/>
            </a:prstGeom>
            <a:noFill/>
            <a:ln w="936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latin typeface="Verdana" pitchFamily="34" charset="0"/>
                  <a:ea typeface="宋体" pitchFamily="2" charset="-122"/>
                </a:rPr>
                <a:t>Real-Time </a:t>
              </a:r>
            </a:p>
            <a:p>
              <a:pPr algn="ctr">
                <a:lnSpc>
                  <a:spcPct val="102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>
                  <a:solidFill>
                    <a:srgbClr val="000000"/>
                  </a:solidFill>
                  <a:latin typeface="Verdana" pitchFamily="34" charset="0"/>
                  <a:ea typeface="宋体" pitchFamily="2" charset="-122"/>
                </a:rPr>
                <a:t>Kernel 2.6</a:t>
              </a:r>
            </a:p>
          </p:txBody>
        </p:sp>
      </p:grp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2438400" y="4876800"/>
            <a:ext cx="1588" cy="10668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>
            <a:off x="2819400" y="4876800"/>
            <a:ext cx="1588" cy="10668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3733800" y="4876800"/>
            <a:ext cx="1588" cy="10668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>
            <a:off x="5181600" y="4876800"/>
            <a:ext cx="1588" cy="10668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6019800" y="4876800"/>
            <a:ext cx="1588" cy="10668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7086600" y="4876800"/>
            <a:ext cx="1588" cy="10668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7924800" y="4876800"/>
            <a:ext cx="1588" cy="10668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6882A3-0215-4468-870A-673CE98F95A4}" type="slidenum">
              <a:rPr lang="en-GB" altLang="zh-CN"/>
              <a:pPr/>
              <a:t>51</a:t>
            </a:fld>
            <a:endParaRPr lang="en-GB" altLang="zh-CN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30163"/>
            <a:ext cx="8991600" cy="657225"/>
          </a:xfrm>
          <a:ln/>
        </p:spPr>
        <p:txBody>
          <a:bodyPr tIns="182880" rIns="182880" anchor="b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ea typeface="宋体" pitchFamily="2" charset="-122"/>
              </a:rPr>
              <a:t>Real-Time Linux 2.6 Performance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04313" cy="566267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Real-Time Linux 2.6 Kernel Performance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Enables </a:t>
            </a:r>
            <a:r>
              <a:rPr lang="en-GB" altLang="zh-CN" dirty="0">
                <a:ea typeface="宋体" pitchFamily="2" charset="-122"/>
              </a:rPr>
              <a:t>sub-millisecond control-loop response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Enables Hard Real Time for qualified RT-aware Applications</a:t>
            </a:r>
          </a:p>
          <a:p>
            <a:pPr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>
              <a:ea typeface="宋体" pitchFamily="2" charset="-122"/>
            </a:endParaRPr>
          </a:p>
          <a:p>
            <a:pPr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SMP Kernel Performance</a:t>
            </a:r>
          </a:p>
          <a:p>
            <a:pPr lvl="1"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Increased </a:t>
            </a:r>
            <a:r>
              <a:rPr lang="en-GB" altLang="zh-CN" dirty="0" err="1" smtClean="0">
                <a:ea typeface="宋体" pitchFamily="2" charset="-122"/>
              </a:rPr>
              <a:t>preemption</a:t>
            </a:r>
            <a:r>
              <a:rPr lang="en-GB" altLang="zh-CN" dirty="0" smtClean="0">
                <a:ea typeface="宋体" pitchFamily="2" charset="-122"/>
              </a:rPr>
              <a:t> in the Kernel also increases SMP throughput / efficiency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SMP-safe </a:t>
            </a:r>
            <a:r>
              <a:rPr lang="en-GB" altLang="zh-CN" dirty="0">
                <a:ea typeface="宋体" pitchFamily="2" charset="-122"/>
              </a:rPr>
              <a:t>code is by definition </a:t>
            </a:r>
            <a:r>
              <a:rPr lang="en-GB" altLang="zh-CN" dirty="0" err="1">
                <a:ea typeface="宋体" pitchFamily="2" charset="-122"/>
              </a:rPr>
              <a:t>preemptible</a:t>
            </a:r>
            <a:endParaRPr lang="en-GB" altLang="zh-CN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Any code that allows concurrent execution by multiple CPUs, also allows context switching and therefore </a:t>
            </a:r>
            <a:r>
              <a:rPr lang="en-GB" altLang="zh-CN" dirty="0" err="1" smtClean="0">
                <a:ea typeface="宋体" pitchFamily="2" charset="-122"/>
              </a:rPr>
              <a:t>preemption</a:t>
            </a: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5364163" y="3213100"/>
            <a:ext cx="1008062" cy="431800"/>
          </a:xfrm>
          <a:prstGeom prst="rect">
            <a:avLst/>
          </a:prstGeom>
          <a:solidFill>
            <a:srgbClr val="E3F4FE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43213" y="3213100"/>
            <a:ext cx="1008062" cy="431800"/>
          </a:xfrm>
          <a:prstGeom prst="rect">
            <a:avLst/>
          </a:prstGeom>
          <a:solidFill>
            <a:srgbClr val="E3F4FE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-42863"/>
            <a:ext cx="7162800" cy="923926"/>
          </a:xfrm>
          <a:ln/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ea typeface="宋体" pitchFamily="2" charset="-122"/>
              </a:rPr>
              <a:t>FRD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39750" y="3429000"/>
            <a:ext cx="8424863" cy="144463"/>
          </a:xfrm>
          <a:prstGeom prst="rect">
            <a:avLst/>
          </a:prstGeom>
          <a:gradFill rotWithShape="0">
            <a:gsLst>
              <a:gs pos="0">
                <a:srgbClr val="6699CC"/>
              </a:gs>
              <a:gs pos="100000">
                <a:srgbClr val="FFFFFF"/>
              </a:gs>
            </a:gsLst>
            <a:lin ang="10800000" scaled="1"/>
          </a:gradFill>
          <a:ln w="9360">
            <a:solidFill>
              <a:srgbClr val="0051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900113" y="2997200"/>
            <a:ext cx="473075" cy="304800"/>
          </a:xfrm>
          <a:prstGeom prst="irregularSeal2">
            <a:avLst/>
          </a:prstGeom>
          <a:noFill/>
          <a:ln w="9360">
            <a:solidFill>
              <a:srgbClr val="0051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187450" y="3302000"/>
            <a:ext cx="1588" cy="457200"/>
          </a:xfrm>
          <a:prstGeom prst="line">
            <a:avLst/>
          </a:prstGeom>
          <a:noFill/>
          <a:ln w="19080">
            <a:solidFill>
              <a:srgbClr val="0051A4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987675" y="3302000"/>
            <a:ext cx="1588" cy="457200"/>
          </a:xfrm>
          <a:prstGeom prst="line">
            <a:avLst/>
          </a:prstGeom>
          <a:noFill/>
          <a:ln w="19080">
            <a:solidFill>
              <a:srgbClr val="0051A4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522913" y="3302000"/>
            <a:ext cx="1587" cy="457200"/>
          </a:xfrm>
          <a:prstGeom prst="line">
            <a:avLst/>
          </a:prstGeom>
          <a:noFill/>
          <a:ln w="19080">
            <a:solidFill>
              <a:srgbClr val="0051A4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7667625" y="3284538"/>
            <a:ext cx="1588" cy="457200"/>
          </a:xfrm>
          <a:prstGeom prst="line">
            <a:avLst/>
          </a:prstGeom>
          <a:noFill/>
          <a:ln w="19080">
            <a:solidFill>
              <a:srgbClr val="0051A4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2138" y="3667125"/>
            <a:ext cx="1697037" cy="1192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IRQ handler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Schedules</a:t>
            </a: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Thread 1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697163" y="2684463"/>
            <a:ext cx="18811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Thread 1 runs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825750" y="3789363"/>
            <a:ext cx="1417638" cy="1192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Thread 1</a:t>
            </a:r>
          </a:p>
          <a:p>
            <a:pPr algn="r" rtl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Schedules</a:t>
            </a:r>
          </a:p>
          <a:p>
            <a:pPr algn="r" rtl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Thread 2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067300" y="2649538"/>
            <a:ext cx="188118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Thread 2 runs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877050" y="3860800"/>
            <a:ext cx="5381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etc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843213" y="3141663"/>
            <a:ext cx="1587" cy="3024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2987675" y="3141663"/>
            <a:ext cx="1588" cy="3024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5364163" y="3141663"/>
            <a:ext cx="1587" cy="3024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1187450" y="3141663"/>
            <a:ext cx="1588" cy="3024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1187450" y="5876925"/>
            <a:ext cx="16557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987675" y="5876925"/>
            <a:ext cx="23764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527175" y="5316538"/>
            <a:ext cx="4524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latin typeface="Symbol" pitchFamily="18" charset="2"/>
                <a:ea typeface="宋体" pitchFamily="2" charset="-122"/>
              </a:rPr>
              <a:t></a:t>
            </a: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t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3851275" y="5300663"/>
            <a:ext cx="4524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0000"/>
                </a:solidFill>
                <a:latin typeface="Symbol" pitchFamily="18" charset="2"/>
                <a:ea typeface="宋体" pitchFamily="2" charset="-122"/>
              </a:rPr>
              <a:t></a:t>
            </a:r>
            <a:r>
              <a:rPr lang="en-GB" altLang="zh-CN">
                <a:solidFill>
                  <a:srgbClr val="000000"/>
                </a:solidFill>
                <a:ea typeface="宋体" pitchFamily="2" charset="-122"/>
              </a:rPr>
              <a:t>t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19113" y="904875"/>
            <a:ext cx="329565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51A4"/>
              </a:buClr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51A4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Fast Real-time Domain</a:t>
            </a:r>
          </a:p>
          <a:p>
            <a:pPr>
              <a:lnSpc>
                <a:spcPct val="100000"/>
              </a:lnSpc>
              <a:buClr>
                <a:srgbClr val="0051A4"/>
              </a:buClr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solidFill>
                  <a:srgbClr val="0051A4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Measurement tool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4C4A888-A1FF-4A1D-B277-7653B2A37673}" type="slidenum">
              <a:rPr lang="en-GB" altLang="zh-CN"/>
              <a:pPr/>
              <a:t>53</a:t>
            </a:fld>
            <a:endParaRPr lang="en-GB" altLang="zh-CN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34363" cy="5222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ea typeface="宋体" pitchFamily="2" charset="-122"/>
              </a:rPr>
              <a:t>Benchmarks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73149"/>
            <a:ext cx="8378328" cy="5360701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ea typeface="宋体" pitchFamily="2" charset="-122"/>
              </a:rPr>
              <a:t>Target machine: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Intel® Celeron® 800 MHz</a:t>
            </a:r>
          </a:p>
          <a:p>
            <a:pPr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ea typeface="宋体" pitchFamily="2" charset="-122"/>
              </a:rPr>
              <a:t>Workload applied to the target system: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>
                <a:ea typeface="宋体" pitchFamily="2" charset="-122"/>
              </a:rPr>
              <a:t>Lmbench</a:t>
            </a:r>
            <a:endParaRPr lang="en-GB" altLang="zh-CN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>
                <a:ea typeface="宋体" pitchFamily="2" charset="-122"/>
              </a:rPr>
              <a:t>Netperf</a:t>
            </a:r>
            <a:endParaRPr lang="en-GB" altLang="zh-CN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>
                <a:ea typeface="宋体" pitchFamily="2" charset="-122"/>
              </a:rPr>
              <a:t>Hackbench</a:t>
            </a:r>
            <a:endParaRPr lang="en-GB" altLang="zh-CN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err="1">
                <a:ea typeface="宋体" pitchFamily="2" charset="-122"/>
              </a:rPr>
              <a:t>Dbench</a:t>
            </a:r>
            <a:endParaRPr lang="en-GB" altLang="zh-CN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Video Playback via </a:t>
            </a:r>
            <a:r>
              <a:rPr lang="en-GB" altLang="zh-CN" dirty="0" err="1">
                <a:ea typeface="宋体" pitchFamily="2" charset="-122"/>
              </a:rPr>
              <a:t>MPlayer</a:t>
            </a:r>
            <a:endParaRPr lang="en-GB" altLang="zh-CN" dirty="0">
              <a:ea typeface="宋体" pitchFamily="2" charset="-122"/>
            </a:endParaRPr>
          </a:p>
          <a:p>
            <a:pPr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ea typeface="宋体" pitchFamily="2" charset="-122"/>
              </a:rPr>
              <a:t>CPU utilization during test: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100% most of the time</a:t>
            </a:r>
          </a:p>
          <a:p>
            <a:pPr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ea typeface="宋体" pitchFamily="2" charset="-122"/>
              </a:rPr>
              <a:t>Test Duration: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20 hours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D20CB6C-55C8-4BEC-B58C-C91EF7D0E8E1}" type="slidenum">
              <a:rPr lang="en-GB" altLang="zh-CN"/>
              <a:pPr/>
              <a:t>54</a:t>
            </a:fld>
            <a:endParaRPr lang="en-GB" altLang="zh-CN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4399"/>
            <a:ext cx="8991600" cy="907941"/>
          </a:xfrm>
          <a:ln/>
        </p:spPr>
        <p:txBody>
          <a:bodyPr wrap="square" tIns="182880" rIns="182880" anchor="b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Linux 2.6 Kernel – No </a:t>
            </a:r>
            <a:r>
              <a:rPr lang="en-GB" altLang="zh-CN" dirty="0" err="1">
                <a:ea typeface="宋体" pitchFamily="2" charset="-122"/>
              </a:rPr>
              <a:t>Preemption</a:t>
            </a:r>
            <a:endParaRPr lang="en-GB" altLang="zh-CN" dirty="0">
              <a:ea typeface="宋体" pitchFamily="2" charset="-122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487488" y="1763713"/>
            <a:ext cx="6169025" cy="27463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3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>
                <a:solidFill>
                  <a:srgbClr val="000000"/>
                </a:solidFill>
                <a:ea typeface="宋体" pitchFamily="2" charset="-122"/>
              </a:rPr>
              <a:t>Line Chart Title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41300" y="5827713"/>
            <a:ext cx="3367088" cy="155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53975" indent="-53975">
              <a:lnSpc>
                <a:spcPct val="127000"/>
              </a:lnSpc>
              <a:tabLst>
                <a:tab pos="53975" algn="l"/>
                <a:tab pos="511175" algn="l"/>
                <a:tab pos="968375" algn="l"/>
                <a:tab pos="1425575" algn="l"/>
                <a:tab pos="1882775" algn="l"/>
                <a:tab pos="2339975" algn="l"/>
                <a:tab pos="2797175" algn="l"/>
                <a:tab pos="3254375" algn="l"/>
                <a:tab pos="3711575" algn="l"/>
                <a:tab pos="4168775" algn="l"/>
                <a:tab pos="4625975" algn="l"/>
                <a:tab pos="5083175" algn="l"/>
                <a:tab pos="5540375" algn="l"/>
                <a:tab pos="5997575" algn="l"/>
                <a:tab pos="6454775" algn="l"/>
                <a:tab pos="6911975" algn="l"/>
                <a:tab pos="7369175" algn="l"/>
                <a:tab pos="7826375" algn="l"/>
                <a:tab pos="8283575" algn="l"/>
                <a:tab pos="8740775" algn="l"/>
                <a:tab pos="9197975" algn="l"/>
              </a:tabLst>
            </a:pPr>
            <a:r>
              <a:rPr lang="en-GB" altLang="zh-CN" sz="800">
                <a:solidFill>
                  <a:srgbClr val="000000"/>
                </a:solidFill>
                <a:ea typeface="宋体" pitchFamily="2" charset="-122"/>
              </a:rPr>
              <a:t>Source: 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133475"/>
            <a:ext cx="6391275" cy="4494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604810E-37C5-4D51-B8B3-1907A87A9D2E}" type="slidenum">
              <a:rPr lang="en-GB" altLang="zh-CN"/>
              <a:pPr/>
              <a:t>55</a:t>
            </a:fld>
            <a:endParaRPr lang="en-GB" altLang="zh-CN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-264405" y="30163"/>
            <a:ext cx="9408405" cy="1585049"/>
          </a:xfrm>
          <a:ln/>
        </p:spPr>
        <p:txBody>
          <a:bodyPr wrap="square" tIns="182880" rIns="182880" anchor="b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Linux 2.6 Kernel – Real-Time </a:t>
            </a:r>
            <a:r>
              <a:rPr lang="en-GB" altLang="zh-CN" dirty="0" err="1">
                <a:ea typeface="宋体" pitchFamily="2" charset="-122"/>
              </a:rPr>
              <a:t>Preemption</a:t>
            </a:r>
            <a:endParaRPr lang="en-GB" altLang="zh-CN" dirty="0">
              <a:ea typeface="宋体" pitchFamily="2" charset="-122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487488" y="1763713"/>
            <a:ext cx="6169025" cy="27463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3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>
                <a:solidFill>
                  <a:srgbClr val="000000"/>
                </a:solidFill>
                <a:ea typeface="宋体" pitchFamily="2" charset="-122"/>
              </a:rPr>
              <a:t>Line Chart Title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1300" y="5827713"/>
            <a:ext cx="3367088" cy="155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53975" indent="-53975">
              <a:lnSpc>
                <a:spcPct val="127000"/>
              </a:lnSpc>
              <a:tabLst>
                <a:tab pos="53975" algn="l"/>
                <a:tab pos="511175" algn="l"/>
                <a:tab pos="968375" algn="l"/>
                <a:tab pos="1425575" algn="l"/>
                <a:tab pos="1882775" algn="l"/>
                <a:tab pos="2339975" algn="l"/>
                <a:tab pos="2797175" algn="l"/>
                <a:tab pos="3254375" algn="l"/>
                <a:tab pos="3711575" algn="l"/>
                <a:tab pos="4168775" algn="l"/>
                <a:tab pos="4625975" algn="l"/>
                <a:tab pos="5083175" algn="l"/>
                <a:tab pos="5540375" algn="l"/>
                <a:tab pos="5997575" algn="l"/>
                <a:tab pos="6454775" algn="l"/>
                <a:tab pos="6911975" algn="l"/>
                <a:tab pos="7369175" algn="l"/>
                <a:tab pos="7826375" algn="l"/>
                <a:tab pos="8283575" algn="l"/>
                <a:tab pos="8740775" algn="l"/>
                <a:tab pos="9197975" algn="l"/>
              </a:tabLst>
            </a:pPr>
            <a:r>
              <a:rPr lang="en-GB" altLang="zh-CN" sz="800">
                <a:solidFill>
                  <a:srgbClr val="000000"/>
                </a:solidFill>
                <a:ea typeface="宋体" pitchFamily="2" charset="-122"/>
              </a:rPr>
              <a:t>Source: 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6816" y="1596183"/>
            <a:ext cx="6391275" cy="4494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0DC80FB-F64E-47C3-A39D-5599879F7F2A}" type="slidenum">
              <a:rPr lang="en-GB" altLang="zh-CN"/>
              <a:pPr/>
              <a:t>56</a:t>
            </a:fld>
            <a:endParaRPr lang="en-GB" altLang="zh-CN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04313" cy="769441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Real-Time Response vs. Throughput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3370263"/>
          </a:xfrm>
          <a:ln/>
        </p:spPr>
        <p:txBody>
          <a:bodyPr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700"/>
              </a:spcBef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dirty="0">
                <a:ea typeface="宋体" pitchFamily="2" charset="-122"/>
              </a:rPr>
              <a:t>Efficiency and Responsiveness are Inversely Related</a:t>
            </a:r>
          </a:p>
          <a:p>
            <a:pPr marL="865188" lvl="1" indent="-365125">
              <a:lnSpc>
                <a:spcPct val="100000"/>
              </a:lnSpc>
              <a:spcBef>
                <a:spcPts val="600"/>
              </a:spcBef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sz="2400" dirty="0" smtClean="0">
                <a:ea typeface="宋体" pitchFamily="2" charset="-122"/>
              </a:rPr>
              <a:t>Real-Time </a:t>
            </a:r>
            <a:r>
              <a:rPr lang="en-GB" altLang="zh-CN" sz="2400" dirty="0" err="1" smtClean="0">
                <a:ea typeface="宋体" pitchFamily="2" charset="-122"/>
              </a:rPr>
              <a:t>Preemption</a:t>
            </a:r>
            <a:r>
              <a:rPr lang="en-GB" altLang="zh-CN" sz="2400" dirty="0" smtClean="0">
                <a:ea typeface="宋体" pitchFamily="2" charset="-122"/>
              </a:rPr>
              <a:t> introduces overheads</a:t>
            </a:r>
            <a:endParaRPr lang="en-GB" altLang="zh-CN" sz="2400" dirty="0">
              <a:ea typeface="宋体" pitchFamily="2" charset="-122"/>
            </a:endParaRPr>
          </a:p>
          <a:p>
            <a:pPr marL="1173163" lvl="2" indent="-325438">
              <a:lnSpc>
                <a:spcPct val="100000"/>
              </a:lnSpc>
              <a:spcBef>
                <a:spcPts val="500"/>
              </a:spcBef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sz="2000" dirty="0" err="1">
                <a:ea typeface="宋体" pitchFamily="2" charset="-122"/>
              </a:rPr>
              <a:t>Mutex</a:t>
            </a:r>
            <a:r>
              <a:rPr lang="en-GB" altLang="zh-CN" sz="2000" dirty="0">
                <a:ea typeface="宋体" pitchFamily="2" charset="-122"/>
              </a:rPr>
              <a:t> Operations more complex than spinlock operations</a:t>
            </a:r>
          </a:p>
          <a:p>
            <a:pPr marL="1173163" lvl="2" indent="-325438">
              <a:lnSpc>
                <a:spcPct val="100000"/>
              </a:lnSpc>
              <a:spcBef>
                <a:spcPts val="500"/>
              </a:spcBef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sz="2000" dirty="0" smtClean="0">
                <a:ea typeface="宋体" pitchFamily="2" charset="-122"/>
              </a:rPr>
              <a:t>Interrupt </a:t>
            </a:r>
            <a:r>
              <a:rPr lang="en-GB" altLang="zh-CN" sz="2000" dirty="0">
                <a:ea typeface="宋体" pitchFamily="2" charset="-122"/>
              </a:rPr>
              <a:t>overhead</a:t>
            </a:r>
          </a:p>
          <a:p>
            <a:pPr lvl="3">
              <a:lnSpc>
                <a:spcPct val="100000"/>
              </a:lnSpc>
              <a:spcBef>
                <a:spcPts val="450"/>
              </a:spcBef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sz="1800" dirty="0">
                <a:ea typeface="宋体" pitchFamily="2" charset="-122"/>
              </a:rPr>
              <a:t>Additional Task Switching</a:t>
            </a:r>
          </a:p>
          <a:p>
            <a:pPr lvl="3">
              <a:lnSpc>
                <a:spcPct val="100000"/>
              </a:lnSpc>
              <a:spcBef>
                <a:spcPts val="450"/>
              </a:spcBef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r>
              <a:rPr lang="en-GB" altLang="zh-CN" sz="1800" dirty="0">
                <a:ea typeface="宋体" pitchFamily="2" charset="-122"/>
              </a:rPr>
              <a:t>Interrupt </a:t>
            </a:r>
            <a:r>
              <a:rPr lang="en-GB" altLang="zh-CN" sz="1800" dirty="0" err="1">
                <a:ea typeface="宋体" pitchFamily="2" charset="-122"/>
              </a:rPr>
              <a:t>Preemption</a:t>
            </a:r>
            <a:r>
              <a:rPr lang="en-GB" altLang="zh-CN" sz="1800" dirty="0">
                <a:ea typeface="宋体" pitchFamily="2" charset="-122"/>
              </a:rPr>
              <a:t> </a:t>
            </a:r>
            <a:r>
              <a:rPr lang="en-GB" altLang="zh-CN" sz="1800" dirty="0">
                <a:latin typeface="Wingdings" pitchFamily="2" charset="2"/>
                <a:ea typeface="宋体" pitchFamily="2" charset="-122"/>
              </a:rPr>
              <a:t></a:t>
            </a:r>
            <a:r>
              <a:rPr lang="en-GB" altLang="zh-CN" sz="1800" dirty="0">
                <a:ea typeface="宋体" pitchFamily="2" charset="-122"/>
              </a:rPr>
              <a:t> Interrupt throughput reduction</a:t>
            </a:r>
          </a:p>
          <a:p>
            <a:pPr marL="1173163" lvl="2" indent="-325438">
              <a:lnSpc>
                <a:spcPct val="100000"/>
              </a:lnSpc>
              <a:buFont typeface="Arial" pitchFamily="34" charset="0"/>
              <a:buNone/>
              <a:tabLst>
                <a:tab pos="457200" algn="l"/>
                <a:tab pos="593725" algn="l"/>
                <a:tab pos="1050925" algn="l"/>
                <a:tab pos="1508125" algn="l"/>
                <a:tab pos="1965325" algn="l"/>
                <a:tab pos="2422525" algn="l"/>
                <a:tab pos="2879725" algn="l"/>
                <a:tab pos="3336925" algn="l"/>
                <a:tab pos="3794125" algn="l"/>
                <a:tab pos="4251325" algn="l"/>
                <a:tab pos="4708525" algn="l"/>
                <a:tab pos="5165725" algn="l"/>
                <a:tab pos="5622925" algn="l"/>
                <a:tab pos="6080125" algn="l"/>
                <a:tab pos="6537325" algn="l"/>
                <a:tab pos="6994525" algn="l"/>
                <a:tab pos="7451725" algn="l"/>
                <a:tab pos="7908925" algn="l"/>
                <a:tab pos="8366125" algn="l"/>
                <a:tab pos="8823325" algn="l"/>
                <a:tab pos="9280525" algn="l"/>
              </a:tabLst>
            </a:pPr>
            <a:endParaRPr lang="en-GB" altLang="zh-CN" dirty="0">
              <a:ea typeface="宋体" pitchFamily="2" charset="-122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508500"/>
            <a:ext cx="3810000" cy="143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35013" y="5084763"/>
            <a:ext cx="1217612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66CC66"/>
              </a:buClr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700" b="1">
                <a:solidFill>
                  <a:srgbClr val="66CC66"/>
                </a:solidFill>
                <a:latin typeface="Verdana" pitchFamily="34" charset="0"/>
                <a:ea typeface="宋体" pitchFamily="2" charset="-122"/>
              </a:rPr>
              <a:t>Throughput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337300" y="5060950"/>
            <a:ext cx="21780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66CC66"/>
              </a:buClr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700" b="1">
                <a:solidFill>
                  <a:srgbClr val="66CC66"/>
                </a:solidFill>
                <a:latin typeface="Verdana" pitchFamily="34" charset="0"/>
                <a:ea typeface="宋体" pitchFamily="2" charset="-122"/>
              </a:rPr>
              <a:t>High responsiveness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81F2A60-79C7-490C-9543-572E11A4B5B4}" type="slidenum">
              <a:rPr lang="en-GB" altLang="zh-CN"/>
              <a:pPr/>
              <a:t>57</a:t>
            </a:fld>
            <a:endParaRPr lang="en-GB" altLang="zh-CN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50077" cy="769441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宋体" pitchFamily="2" charset="-122"/>
              </a:rPr>
              <a:t>Real-Time and Linux Kernel Evolution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4676665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009999"/>
              </a:buClr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Today</a:t>
            </a: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Real–Time </a:t>
            </a:r>
            <a:r>
              <a:rPr lang="en-GB" altLang="zh-CN" dirty="0" err="1">
                <a:ea typeface="宋体" pitchFamily="2" charset="-122"/>
              </a:rPr>
              <a:t>Preemption</a:t>
            </a:r>
            <a:endParaRPr lang="en-GB" altLang="zh-CN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High </a:t>
            </a:r>
            <a:r>
              <a:rPr lang="en-GB" altLang="zh-CN" dirty="0">
                <a:ea typeface="宋体" pitchFamily="2" charset="-122"/>
              </a:rPr>
              <a:t>Resolution Timers</a:t>
            </a:r>
          </a:p>
          <a:p>
            <a:pPr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Future Innovation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RT “awareness” extensions to Power-management subsystem</a:t>
            </a:r>
          </a:p>
          <a:p>
            <a:pPr lvl="2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Quick CPU </a:t>
            </a:r>
            <a:r>
              <a:rPr lang="en-GB" altLang="zh-CN" dirty="0" err="1">
                <a:ea typeface="宋体" pitchFamily="2" charset="-122"/>
              </a:rPr>
              <a:t>Power+Freq</a:t>
            </a:r>
            <a:r>
              <a:rPr lang="en-GB" altLang="zh-CN" dirty="0">
                <a:ea typeface="宋体" pitchFamily="2" charset="-122"/>
              </a:rPr>
              <a:t> Ramp for RT Tasks</a:t>
            </a:r>
          </a:p>
          <a:p>
            <a:pPr lvl="2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Power Level Scheduling Classes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Virtualization / Hypervisor support for </a:t>
            </a:r>
            <a:r>
              <a:rPr lang="en-GB" altLang="zh-CN" dirty="0" smtClean="0">
                <a:ea typeface="宋体" pitchFamily="2" charset="-122"/>
              </a:rPr>
              <a:t>Real-Time</a:t>
            </a: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zh-CN"/>
              <a:t>Brief History of Real-Time Linux - Linux World 2006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8F7E208-1D57-436B-9199-45B707DF794E}" type="slidenum">
              <a:rPr lang="en-GB" altLang="zh-CN"/>
              <a:pPr/>
              <a:t>58</a:t>
            </a:fld>
            <a:endParaRPr lang="en-GB" altLang="zh-CN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399" y="30163"/>
            <a:ext cx="8848381" cy="907941"/>
          </a:xfrm>
          <a:ln/>
        </p:spPr>
        <p:txBody>
          <a:bodyPr wrap="square" tIns="182880" rIns="182880" anchor="b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 smtClean="0">
                <a:ea typeface="宋体" pitchFamily="2" charset="-122"/>
              </a:rPr>
              <a:t>Open </a:t>
            </a:r>
            <a:r>
              <a:rPr lang="en-GB" altLang="zh-CN" dirty="0">
                <a:ea typeface="宋体" pitchFamily="2" charset="-122"/>
              </a:rPr>
              <a:t>Source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080375" cy="442274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Ongoing Real-Time Development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Patch against current Community Kernel (2.6.16)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Maintained by Ingo </a:t>
            </a:r>
            <a:r>
              <a:rPr lang="en-GB" altLang="zh-CN" dirty="0" smtClean="0">
                <a:ea typeface="宋体" pitchFamily="2" charset="-122"/>
              </a:rPr>
              <a:t>Molnar from </a:t>
            </a:r>
            <a:r>
              <a:rPr lang="en-GB" altLang="zh-CN" dirty="0" err="1" smtClean="0">
                <a:ea typeface="宋体" pitchFamily="2" charset="-122"/>
              </a:rPr>
              <a:t>RedHat</a:t>
            </a:r>
            <a:endParaRPr lang="en-GB" altLang="zh-CN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Architectures</a:t>
            </a:r>
            <a:r>
              <a:rPr lang="en-GB" altLang="zh-CN" dirty="0">
                <a:ea typeface="宋体" pitchFamily="2" charset="-122"/>
              </a:rPr>
              <a:t>: i386, x86_64, PPC 32/64, Arm</a:t>
            </a:r>
          </a:p>
          <a:p>
            <a:pPr lvl="1">
              <a:lnSpc>
                <a:spcPct val="100000"/>
              </a:lnSpc>
              <a:spcAft>
                <a:spcPts val="250"/>
              </a:spcAft>
              <a:buFont typeface="Arial" pitchFamily="34" charset="0"/>
              <a:buNone/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>
              <a:ea typeface="宋体" pitchFamily="2" charset="-122"/>
            </a:endParaRPr>
          </a:p>
          <a:p>
            <a:pPr>
              <a:lnSpc>
                <a:spcPct val="100000"/>
              </a:lnSpc>
              <a:spcAft>
                <a:spcPts val="250"/>
              </a:spcAft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宋体" pitchFamily="2" charset="-122"/>
              </a:rPr>
              <a:t>Download from: </a:t>
            </a:r>
          </a:p>
          <a:p>
            <a:pPr lvl="1">
              <a:buFont typeface="Arial" pitchFamily="34" charset="0"/>
              <a:buNone/>
              <a:tabLst>
                <a:tab pos="31750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宋体" pitchFamily="2" charset="-122"/>
              </a:rPr>
              <a:t>http://www.kernel.org/pub/linux/kernel/projects/rt/</a:t>
            </a:r>
            <a:endParaRPr lang="en-GB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pitchFamily="18" charset="-120"/>
              </a:rPr>
              <a:t>Components of an RTOS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ea typeface="新細明體" pitchFamily="18" charset="-120"/>
              </a:rPr>
              <a:t>Task (process or thread) </a:t>
            </a:r>
            <a:r>
              <a:rPr lang="en-US" altLang="zh-TW" sz="2600" dirty="0">
                <a:ea typeface="新細明體" pitchFamily="18" charset="-120"/>
              </a:rPr>
              <a:t>management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Scheduler 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Synchronization </a:t>
            </a:r>
            <a:r>
              <a:rPr lang="en-US" altLang="zh-TW" sz="2400" dirty="0" smtClean="0">
                <a:ea typeface="新細明體" pitchFamily="18" charset="-120"/>
              </a:rPr>
              <a:t>mechanism (</a:t>
            </a:r>
            <a:r>
              <a:rPr lang="en-US" altLang="zh-TW" sz="2300" dirty="0" smtClean="0">
                <a:ea typeface="新細明體" pitchFamily="18" charset="-120"/>
              </a:rPr>
              <a:t>semaphores, monitors)</a:t>
            </a:r>
            <a:endParaRPr lang="en-US" altLang="zh-TW" sz="23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ea typeface="新細明體" pitchFamily="18" charset="-120"/>
              </a:rPr>
              <a:t>Memory management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ea typeface="新細明體" pitchFamily="18" charset="-120"/>
              </a:rPr>
              <a:t>Interrupt service mechanism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ea typeface="新細明體" pitchFamily="18" charset="-120"/>
              </a:rPr>
              <a:t>I/O </a:t>
            </a:r>
            <a:r>
              <a:rPr lang="en-US" altLang="zh-TW" sz="2600" dirty="0" smtClean="0">
                <a:ea typeface="新細明體" pitchFamily="18" charset="-120"/>
              </a:rPr>
              <a:t>management</a:t>
            </a:r>
            <a:endParaRPr lang="en-US" altLang="zh-TW" sz="26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ea typeface="新細明體" pitchFamily="18" charset="-120"/>
              </a:rPr>
              <a:t>Development Environments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ea typeface="新細明體" pitchFamily="18" charset="-120"/>
              </a:rPr>
              <a:t>Communication subsystems 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ea typeface="新細明體" pitchFamily="18" charset="-120"/>
              </a:rPr>
              <a:t>Board Support Packages (BSP</a:t>
            </a:r>
            <a:r>
              <a:rPr lang="en-US" altLang="zh-TW" sz="2600" dirty="0" smtClean="0">
                <a:ea typeface="新細明體" pitchFamily="18" charset="-120"/>
              </a:rPr>
              <a:t>)</a:t>
            </a:r>
            <a:endParaRPr lang="en-US" altLang="zh-TW" sz="2600" dirty="0">
              <a:ea typeface="新細明體" pitchFamily="18" charset="-120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zh-TW" sz="3200" dirty="0">
              <a:ea typeface="新細明體" pitchFamily="18" charset="-120"/>
            </a:endParaRPr>
          </a:p>
          <a:p>
            <a:pPr lvl="2">
              <a:lnSpc>
                <a:spcPct val="90000"/>
              </a:lnSpc>
            </a:pPr>
            <a:endParaRPr lang="en-US" altLang="zh-TW" sz="32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Commercial RTOS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en-US" altLang="zh-CN" sz="2600" dirty="0" err="1" smtClean="0">
                <a:latin typeface="Times New Roman" pitchFamily="18" charset="0"/>
                <a:ea typeface="宋体" pitchFamily="2" charset="-122"/>
              </a:rPr>
              <a:t>LynxOS</a:t>
            </a:r>
            <a:endParaRPr lang="en-US" altLang="zh-CN" sz="2600" dirty="0" smtClean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600" dirty="0" smtClean="0">
                <a:latin typeface="Times New Roman" pitchFamily="18" charset="0"/>
                <a:ea typeface="宋体" pitchFamily="2" charset="-122"/>
              </a:rPr>
              <a:t>QNX/Neutrino</a:t>
            </a:r>
          </a:p>
          <a:p>
            <a:r>
              <a:rPr lang="en-US" altLang="zh-CN" sz="2600" dirty="0" smtClean="0">
                <a:latin typeface="Times New Roman" pitchFamily="18" charset="0"/>
                <a:ea typeface="宋体" pitchFamily="2" charset="-122"/>
              </a:rPr>
              <a:t>VRTX</a:t>
            </a:r>
          </a:p>
          <a:p>
            <a:r>
              <a:rPr lang="en-US" altLang="zh-CN" sz="2600" dirty="0" err="1" smtClean="0">
                <a:latin typeface="Times New Roman" pitchFamily="18" charset="0"/>
                <a:ea typeface="宋体" pitchFamily="2" charset="-122"/>
              </a:rPr>
              <a:t>VxWorks</a:t>
            </a:r>
            <a:endParaRPr lang="en-US" altLang="zh-CN" sz="2600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Lynx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Microkernel design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Kernel </a:t>
            </a:r>
            <a:r>
              <a:rPr lang="en-US" altLang="zh-CN" sz="2200" dirty="0">
                <a:ea typeface="宋体" pitchFamily="2" charset="-122"/>
              </a:rPr>
              <a:t>footprint is </a:t>
            </a:r>
            <a:r>
              <a:rPr lang="en-US" altLang="zh-CN" sz="2200" dirty="0" smtClean="0">
                <a:ea typeface="宋体" pitchFamily="2" charset="-122"/>
              </a:rPr>
              <a:t>small (28KB)</a:t>
            </a: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Small </a:t>
            </a:r>
            <a:r>
              <a:rPr lang="en-US" altLang="zh-CN" sz="2600" dirty="0">
                <a:ea typeface="宋体" pitchFamily="2" charset="-122"/>
              </a:rPr>
              <a:t>kernel provides essential services in scheduling, interrupt dispatching and synchronization</a:t>
            </a:r>
          </a:p>
          <a:p>
            <a:r>
              <a:rPr lang="en-US" altLang="zh-CN" sz="2600" dirty="0" smtClean="0">
                <a:ea typeface="宋体" pitchFamily="2" charset="-122"/>
              </a:rPr>
              <a:t>Memory protection through hardware MMUs</a:t>
            </a: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Self-hosted system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development can be done in the same machine as target execution </a:t>
            </a:r>
          </a:p>
          <a:p>
            <a:endParaRPr lang="en-US" altLang="zh-CN" sz="2600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Lynx </a:t>
            </a:r>
            <a:r>
              <a:rPr lang="en-US" altLang="zh-CN" dirty="0" smtClean="0">
                <a:ea typeface="宋体" pitchFamily="2" charset="-122"/>
              </a:rPr>
              <a:t>OS: KPIs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Other services are provided by kernel lightweight service modules, called Kernel Plug-Ins (KPIs)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New KPIs can be added to the microkernel and can be configured to support I/O, file systems, TCP/IP, streams and sockets</a:t>
            </a: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KPIs </a:t>
            </a:r>
            <a:r>
              <a:rPr lang="en-US" altLang="zh-CN" sz="2600" dirty="0">
                <a:ea typeface="宋体" pitchFamily="2" charset="-122"/>
              </a:rPr>
              <a:t>are multi-threaded, which means each KPI can create as many threads as it want</a:t>
            </a: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Inter-KPI </a:t>
            </a:r>
            <a:r>
              <a:rPr lang="en-US" altLang="zh-CN" sz="2600" dirty="0">
                <a:ea typeface="宋体" pitchFamily="2" charset="-122"/>
              </a:rPr>
              <a:t>communication incurs minimal </a:t>
            </a:r>
            <a:r>
              <a:rPr lang="en-US" altLang="zh-CN" sz="2600" dirty="0" smtClean="0">
                <a:ea typeface="宋体" pitchFamily="2" charset="-122"/>
              </a:rPr>
              <a:t>overhead, consuming </a:t>
            </a:r>
            <a:r>
              <a:rPr lang="en-US" altLang="zh-CN" sz="2600" dirty="0">
                <a:ea typeface="宋体" pitchFamily="2" charset="-122"/>
              </a:rPr>
              <a:t>only very few </a:t>
            </a:r>
            <a:r>
              <a:rPr lang="en-US" altLang="zh-CN" sz="2600" dirty="0" smtClean="0">
                <a:ea typeface="宋体" pitchFamily="2" charset="-122"/>
              </a:rPr>
              <a:t>instructions</a:t>
            </a:r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</Template>
  <TotalTime>85</TotalTime>
  <Words>3459</Words>
  <Application>Microsoft Office PowerPoint</Application>
  <PresentationFormat>全屏显示(4:3)</PresentationFormat>
  <Paragraphs>614</Paragraphs>
  <Slides>58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Template2</vt:lpstr>
      <vt:lpstr>Real Time Operating Systems &amp; Real-Time Linux</vt:lpstr>
      <vt:lpstr>What is Real Time ?</vt:lpstr>
      <vt:lpstr>Real-Time in Handheld &amp; Embedded Systems</vt:lpstr>
      <vt:lpstr>Soft Real-Time Systems</vt:lpstr>
      <vt:lpstr>Hard Real-Time Systems</vt:lpstr>
      <vt:lpstr>Components of an RTOS</vt:lpstr>
      <vt:lpstr>Commercial RTOS </vt:lpstr>
      <vt:lpstr>Lynx OS</vt:lpstr>
      <vt:lpstr>Lynx OS: KPIs</vt:lpstr>
      <vt:lpstr>Lynx OS Interrupt Handling</vt:lpstr>
      <vt:lpstr>QNX/ Neutrino</vt:lpstr>
      <vt:lpstr>QNX/ Neutrino (contd..)</vt:lpstr>
      <vt:lpstr>QNX/ Neutrino (contd..)</vt:lpstr>
      <vt:lpstr>VxWorks</vt:lpstr>
      <vt:lpstr>VxWorks  (contd..)</vt:lpstr>
      <vt:lpstr>VxWorks  (contd..)</vt:lpstr>
      <vt:lpstr>Open-Source RTOSes</vt:lpstr>
      <vt:lpstr>eCos ( Embedded Configurable OS ) </vt:lpstr>
      <vt:lpstr>eCos ( Contd …)</vt:lpstr>
      <vt:lpstr>eCos ( Contd …)</vt:lpstr>
      <vt:lpstr>eCos ( Contd …)</vt:lpstr>
      <vt:lpstr>FreeRTOS</vt:lpstr>
      <vt:lpstr>FreeRTOS ( Contd )</vt:lpstr>
      <vt:lpstr>MicroC/OS</vt:lpstr>
      <vt:lpstr>MicroC/OS ( Contd )</vt:lpstr>
      <vt:lpstr>MicroC/OS ( Contd )</vt:lpstr>
      <vt:lpstr>Other RTOS</vt:lpstr>
      <vt:lpstr>Real-Time Linux &amp; PREEMPT_RT</vt:lpstr>
      <vt:lpstr>Outline</vt:lpstr>
      <vt:lpstr>Linux in Real-Time Systems</vt:lpstr>
      <vt:lpstr>Two Approaches</vt:lpstr>
      <vt:lpstr>RT-Linux</vt:lpstr>
      <vt:lpstr>RTLinux ( Contd )</vt:lpstr>
      <vt:lpstr>Linux vs RT-Linux</vt:lpstr>
      <vt:lpstr>RTAI (Real Time Application Interface)</vt:lpstr>
      <vt:lpstr>RTAI ( Contd )</vt:lpstr>
      <vt:lpstr>Real-Time and Linux Kernel Evolution</vt:lpstr>
      <vt:lpstr>Real-Time Inhibitor: Critical Section Locking</vt:lpstr>
      <vt:lpstr>Real-Time Inhibitor: Interrupt Handlers</vt:lpstr>
      <vt:lpstr>Real-Time Inhibitor: Legacy Locking</vt:lpstr>
      <vt:lpstr>Priority Inversion</vt:lpstr>
      <vt:lpstr>幻灯片 42</vt:lpstr>
      <vt:lpstr>幻灯片 43</vt:lpstr>
      <vt:lpstr>The Fully Preemptible Linux Kernel</vt:lpstr>
      <vt:lpstr>Linux Real-Time Technology Overview</vt:lpstr>
      <vt:lpstr>Thread-Context Interrupt Handlers</vt:lpstr>
      <vt:lpstr>Thread-Context Interrupt Handlers</vt:lpstr>
      <vt:lpstr>Priority-Inheriting Kernel Mutex</vt:lpstr>
      <vt:lpstr>Real-Time Linux Kernel Evolution</vt:lpstr>
      <vt:lpstr>Kernel Evolution: Preemptible Code</vt:lpstr>
      <vt:lpstr>Real-Time Linux 2.6 Performance</vt:lpstr>
      <vt:lpstr>FRD</vt:lpstr>
      <vt:lpstr>Benchmarks</vt:lpstr>
      <vt:lpstr>Linux 2.6 Kernel – No Preemption</vt:lpstr>
      <vt:lpstr>Linux 2.6 Kernel – Real-Time Preemption</vt:lpstr>
      <vt:lpstr>Real-Time Response vs. Throughput</vt:lpstr>
      <vt:lpstr>Real-Time and Linux Kernel Evolution</vt:lpstr>
      <vt:lpstr>Open 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18</cp:revision>
  <cp:lastPrinted>2011-02-23T00:18:43Z</cp:lastPrinted>
  <dcterms:created xsi:type="dcterms:W3CDTF">2012-02-22T09:27:46Z</dcterms:created>
  <dcterms:modified xsi:type="dcterms:W3CDTF">2012-03-14T12:19:03Z</dcterms:modified>
</cp:coreProperties>
</file>