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drawings/drawing1.xml" ContentType="application/vnd.openxmlformats-officedocument.drawingml.chartshap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7" r:id="rId2"/>
    <p:sldId id="333" r:id="rId3"/>
    <p:sldId id="258" r:id="rId4"/>
    <p:sldId id="259" r:id="rId5"/>
    <p:sldId id="260" r:id="rId6"/>
    <p:sldId id="261" r:id="rId7"/>
    <p:sldId id="345" r:id="rId8"/>
    <p:sldId id="262" r:id="rId9"/>
    <p:sldId id="350" r:id="rId10"/>
    <p:sldId id="263" r:id="rId11"/>
    <p:sldId id="264" r:id="rId12"/>
    <p:sldId id="351" r:id="rId13"/>
    <p:sldId id="352" r:id="rId14"/>
    <p:sldId id="267" r:id="rId15"/>
    <p:sldId id="268" r:id="rId16"/>
    <p:sldId id="269" r:id="rId17"/>
    <p:sldId id="359" r:id="rId18"/>
    <p:sldId id="360" r:id="rId19"/>
    <p:sldId id="361" r:id="rId20"/>
    <p:sldId id="362" r:id="rId21"/>
    <p:sldId id="357" r:id="rId22"/>
    <p:sldId id="358" r:id="rId23"/>
    <p:sldId id="342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36" r:id="rId35"/>
    <p:sldId id="280" r:id="rId36"/>
    <p:sldId id="281" r:id="rId37"/>
    <p:sldId id="282" r:id="rId38"/>
    <p:sldId id="283" r:id="rId39"/>
    <p:sldId id="296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335" r:id="rId53"/>
    <p:sldId id="313" r:id="rId54"/>
    <p:sldId id="355" r:id="rId55"/>
    <p:sldId id="314" r:id="rId56"/>
    <p:sldId id="315" r:id="rId57"/>
    <p:sldId id="316" r:id="rId58"/>
    <p:sldId id="347" r:id="rId59"/>
    <p:sldId id="348" r:id="rId60"/>
    <p:sldId id="353" r:id="rId61"/>
    <p:sldId id="356" r:id="rId62"/>
    <p:sldId id="349" r:id="rId63"/>
    <p:sldId id="343" r:id="rId64"/>
    <p:sldId id="344" r:id="rId65"/>
    <p:sldId id="388" r:id="rId66"/>
    <p:sldId id="389" r:id="rId67"/>
    <p:sldId id="391" r:id="rId68"/>
    <p:sldId id="392" r:id="rId69"/>
    <p:sldId id="390" r:id="rId70"/>
    <p:sldId id="393" r:id="rId71"/>
    <p:sldId id="394" r:id="rId72"/>
    <p:sldId id="396" r:id="rId73"/>
    <p:sldId id="397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4" r:id="rId9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500" autoAdjust="0"/>
    <p:restoredTop sz="79724" autoAdjust="0"/>
  </p:normalViewPr>
  <p:slideViewPr>
    <p:cSldViewPr snapToGrid="0">
      <p:cViewPr varScale="1">
        <p:scale>
          <a:sx n="86" d="100"/>
          <a:sy n="86" d="100"/>
        </p:scale>
        <p:origin x="-22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16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Users\abhinavpathak\Desktop\celog\Energy\benchmark\fig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"/>
  <c:chart>
    <c:autoTitleDeleted val="1"/>
    <c:plotArea>
      <c:layout>
        <c:manualLayout>
          <c:layoutTarget val="inner"/>
          <c:xMode val="edge"/>
          <c:yMode val="edge"/>
          <c:x val="0.19942712890055367"/>
          <c:y val="5.1400554097404488E-2"/>
          <c:w val="0.78722185768446673"/>
          <c:h val="0.49867564205183584"/>
        </c:manualLayout>
      </c:layout>
      <c:barChart>
        <c:barDir val="col"/>
        <c:grouping val="clustered"/>
        <c:ser>
          <c:idx val="0"/>
          <c:order val="0"/>
          <c:tx>
            <c:strRef>
              <c:f>[figs.xlsx]combined!$E$1</c:f>
              <c:strCache>
                <c:ptCount val="1"/>
                <c:pt idx="0">
                  <c:v>FSM</c:v>
                </c:pt>
              </c:strCache>
            </c:strRef>
          </c:tx>
          <c:spPr>
            <a:pattFill prst="smConfetti">
              <a:fgClr>
                <a:srgbClr val="40699C"/>
              </a:fgClr>
              <a:bgClr>
                <a:srgbClr val="FFFFFF"/>
              </a:bgClr>
            </a:pattFill>
            <a:ln>
              <a:solidFill>
                <a:schemeClr val="tx1"/>
              </a:solidFill>
            </a:ln>
          </c:spPr>
          <c:cat>
            <c:strRef>
              <c:f>[figs.xlsx]combined!$A$2:$A$17</c:f>
              <c:strCache>
                <c:ptCount val="16"/>
                <c:pt idx="0">
                  <c:v>csort</c:v>
                </c:pt>
                <c:pt idx="1">
                  <c:v>dropbear</c:v>
                </c:pt>
                <c:pt idx="2">
                  <c:v>maps</c:v>
                </c:pt>
                <c:pt idx="3">
                  <c:v>facebook</c:v>
                </c:pt>
                <c:pt idx="4">
                  <c:v>youtube</c:v>
                </c:pt>
                <c:pt idx="6">
                  <c:v>game</c:v>
                </c:pt>
                <c:pt idx="7">
                  <c:v>chess</c:v>
                </c:pt>
                <c:pt idx="8">
                  <c:v>diskB</c:v>
                </c:pt>
                <c:pt idx="9">
                  <c:v>netB</c:v>
                </c:pt>
                <c:pt idx="10">
                  <c:v>ie.cnn</c:v>
                </c:pt>
                <c:pt idx="11">
                  <c:v>pviewer</c:v>
                </c:pt>
                <c:pt idx="12">
                  <c:v>docConv</c:v>
                </c:pt>
                <c:pt idx="13">
                  <c:v>virusScan</c:v>
                </c:pt>
                <c:pt idx="14">
                  <c:v>youtube</c:v>
                </c:pt>
                <c:pt idx="15">
                  <c:v>puploader</c:v>
                </c:pt>
              </c:strCache>
            </c:strRef>
          </c:cat>
          <c:val>
            <c:numRef>
              <c:f>[figs.xlsx]combined!$E$2:$E$17</c:f>
              <c:numCache>
                <c:formatCode>General</c:formatCode>
                <c:ptCount val="16"/>
                <c:pt idx="0">
                  <c:v>0.23</c:v>
                </c:pt>
                <c:pt idx="1">
                  <c:v>0.8</c:v>
                </c:pt>
                <c:pt idx="2">
                  <c:v>0.54</c:v>
                </c:pt>
                <c:pt idx="3">
                  <c:v>3.58</c:v>
                </c:pt>
                <c:pt idx="4">
                  <c:v>3.4</c:v>
                </c:pt>
                <c:pt idx="6">
                  <c:v>3.1</c:v>
                </c:pt>
                <c:pt idx="7">
                  <c:v>1.2</c:v>
                </c:pt>
                <c:pt idx="8">
                  <c:v>1.1859268447250499</c:v>
                </c:pt>
                <c:pt idx="9">
                  <c:v>1.47</c:v>
                </c:pt>
                <c:pt idx="10">
                  <c:v>2.08</c:v>
                </c:pt>
                <c:pt idx="11">
                  <c:v>1.1000000000000001</c:v>
                </c:pt>
                <c:pt idx="12">
                  <c:v>1.53904702263716</c:v>
                </c:pt>
                <c:pt idx="13">
                  <c:v>2.73149196925654</c:v>
                </c:pt>
                <c:pt idx="14">
                  <c:v>3</c:v>
                </c:pt>
                <c:pt idx="15">
                  <c:v>1.1000000000000001</c:v>
                </c:pt>
              </c:numCache>
            </c:numRef>
          </c:val>
        </c:ser>
        <c:ser>
          <c:idx val="1"/>
          <c:order val="1"/>
          <c:tx>
            <c:strRef>
              <c:f>[figs.xlsx]combined!$F$1</c:f>
              <c:strCache>
                <c:ptCount val="1"/>
                <c:pt idx="0">
                  <c:v>LR</c:v>
                </c:pt>
              </c:strCache>
            </c:strRef>
          </c:tx>
          <c:spPr>
            <a:pattFill prst="trellis">
              <a:fgClr>
                <a:srgbClr val="93A9CF"/>
              </a:fgClr>
              <a:bgClr>
                <a:srgbClr val="FFFFFF"/>
              </a:bgClr>
            </a:pattFill>
            <a:ln>
              <a:solidFill>
                <a:schemeClr val="tx1"/>
              </a:solidFill>
            </a:ln>
          </c:spPr>
          <c:dLbls>
            <c:dLbl>
              <c:idx val="0"/>
              <c:delete val="1"/>
            </c:dLbl>
            <c:dLbl>
              <c:idx val="1"/>
              <c:layout>
                <c:manualLayout>
                  <c:x val="0.38888888888889561"/>
                  <c:y val="-3.447635313316341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20</a:t>
                    </a:r>
                  </a:p>
                </c:rich>
              </c:tx>
              <c:showVal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layout>
                <c:manualLayout>
                  <c:x val="-0.12222222222222362"/>
                  <c:y val="0.30043341213553976"/>
                </c:manualLayout>
              </c:layout>
              <c:showVal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layout>
                <c:manualLayout>
                  <c:x val="-8.6111111111110819E-2"/>
                  <c:y val="0.26595744680851063"/>
                </c:manualLayout>
              </c:layout>
              <c:showVal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layout>
                <c:manualLayout>
                  <c:x val="-0.10833333333333336"/>
                  <c:y val="1.47754137115839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18</a:t>
                    </a:r>
                  </a:p>
                </c:rich>
              </c:tx>
              <c:showVal val="1"/>
            </c:dLbl>
            <c:dLbl>
              <c:idx val="15"/>
              <c:delete val="1"/>
            </c:dLbl>
            <c:txPr>
              <a:bodyPr/>
              <a:lstStyle/>
              <a:p>
                <a:pPr>
                  <a:defRPr lang="en-US"/>
                </a:pPr>
                <a:endParaRPr lang="zh-CN"/>
              </a:p>
            </c:txPr>
            <c:showVal val="1"/>
          </c:dLbls>
          <c:cat>
            <c:strRef>
              <c:f>[figs.xlsx]combined!$A$2:$A$17</c:f>
              <c:strCache>
                <c:ptCount val="16"/>
                <c:pt idx="0">
                  <c:v>csort</c:v>
                </c:pt>
                <c:pt idx="1">
                  <c:v>dropbear</c:v>
                </c:pt>
                <c:pt idx="2">
                  <c:v>maps</c:v>
                </c:pt>
                <c:pt idx="3">
                  <c:v>facebook</c:v>
                </c:pt>
                <c:pt idx="4">
                  <c:v>youtube</c:v>
                </c:pt>
                <c:pt idx="6">
                  <c:v>game</c:v>
                </c:pt>
                <c:pt idx="7">
                  <c:v>chess</c:v>
                </c:pt>
                <c:pt idx="8">
                  <c:v>diskB</c:v>
                </c:pt>
                <c:pt idx="9">
                  <c:v>netB</c:v>
                </c:pt>
                <c:pt idx="10">
                  <c:v>ie.cnn</c:v>
                </c:pt>
                <c:pt idx="11">
                  <c:v>pviewer</c:v>
                </c:pt>
                <c:pt idx="12">
                  <c:v>docConv</c:v>
                </c:pt>
                <c:pt idx="13">
                  <c:v>virusScan</c:v>
                </c:pt>
                <c:pt idx="14">
                  <c:v>youtube</c:v>
                </c:pt>
                <c:pt idx="15">
                  <c:v>puploader</c:v>
                </c:pt>
              </c:strCache>
            </c:strRef>
          </c:cat>
          <c:val>
            <c:numRef>
              <c:f>[figs.xlsx]combined!$F$2:$F$17</c:f>
              <c:numCache>
                <c:formatCode>General</c:formatCode>
                <c:ptCount val="16"/>
                <c:pt idx="0">
                  <c:v>5.2</c:v>
                </c:pt>
                <c:pt idx="1">
                  <c:v>10.200000000000001</c:v>
                </c:pt>
                <c:pt idx="3">
                  <c:v>3.77</c:v>
                </c:pt>
                <c:pt idx="4">
                  <c:v>6.75</c:v>
                </c:pt>
                <c:pt idx="6">
                  <c:v>1.2</c:v>
                </c:pt>
                <c:pt idx="7">
                  <c:v>3.1</c:v>
                </c:pt>
                <c:pt idx="8">
                  <c:v>20.25</c:v>
                </c:pt>
                <c:pt idx="9">
                  <c:v>7.67</c:v>
                </c:pt>
                <c:pt idx="10">
                  <c:v>0.37370000000000031</c:v>
                </c:pt>
                <c:pt idx="11">
                  <c:v>17.809999999999999</c:v>
                </c:pt>
                <c:pt idx="12">
                  <c:v>3.5</c:v>
                </c:pt>
                <c:pt idx="13">
                  <c:v>4.2</c:v>
                </c:pt>
                <c:pt idx="14">
                  <c:v>12.1</c:v>
                </c:pt>
                <c:pt idx="15">
                  <c:v>13</c:v>
                </c:pt>
              </c:numCache>
            </c:numRef>
          </c:val>
        </c:ser>
        <c:axId val="328038272"/>
        <c:axId val="329113984"/>
      </c:barChart>
      <c:catAx>
        <c:axId val="32803827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US" sz="2400"/>
            </a:pPr>
            <a:endParaRPr lang="zh-CN"/>
          </a:p>
        </c:txPr>
        <c:crossAx val="329113984"/>
        <c:crossesAt val="0.1"/>
        <c:auto val="1"/>
        <c:lblAlgn val="ctr"/>
        <c:lblOffset val="100"/>
        <c:tickLblSkip val="1"/>
      </c:catAx>
      <c:valAx>
        <c:axId val="329113984"/>
        <c:scaling>
          <c:orientation val="minMax"/>
          <c:max val="15"/>
          <c:min val="0"/>
        </c:scaling>
        <c:axPos val="l"/>
        <c:majorGridlines>
          <c:spPr>
            <a:ln w="3175">
              <a:prstDash val="sysDot"/>
            </a:ln>
          </c:spPr>
        </c:majorGridlines>
        <c:minorGridlines>
          <c:spPr>
            <a:ln>
              <a:solidFill>
                <a:prstClr val="black">
                  <a:tint val="50000"/>
                  <a:shade val="95000"/>
                  <a:satMod val="105000"/>
                  <a:alpha val="41000"/>
                </a:prstClr>
              </a:solidFill>
              <a:prstDash val="sysDot"/>
            </a:ln>
          </c:spPr>
        </c:minorGridlines>
        <c:title>
          <c:tx>
            <c:rich>
              <a:bodyPr rot="-5400000" vert="horz"/>
              <a:lstStyle/>
              <a:p>
                <a:pPr>
                  <a:defRPr lang="en-US" sz="2400"/>
                </a:pPr>
                <a:r>
                  <a:rPr lang="en-US" sz="2400"/>
                  <a:t>Error % </a:t>
                </a:r>
              </a:p>
            </c:rich>
          </c:tx>
          <c:layout/>
        </c:title>
        <c:numFmt formatCode="General" sourceLinked="1"/>
        <c:minorTickMark val="in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328038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2.2795931758530251E-2"/>
          <c:y val="0.64198784770697992"/>
          <c:w val="0.16331517935258089"/>
          <c:h val="0.21025801517718243"/>
        </c:manualLayout>
      </c:layout>
      <c:spPr>
        <a:solidFill>
          <a:schemeClr val="bg1"/>
        </a:solidFill>
        <a:ln>
          <a:solidFill>
            <a:srgbClr val="4F81BD"/>
          </a:solidFill>
        </a:ln>
      </c:spPr>
      <c:txPr>
        <a:bodyPr/>
        <a:lstStyle/>
        <a:p>
          <a:pPr>
            <a:defRPr lang="en-US" sz="2400"/>
          </a:pPr>
          <a:endParaRPr lang="zh-CN"/>
        </a:p>
      </c:txPr>
    </c:legend>
    <c:plotVisOnly val="1"/>
    <c:dispBlanksAs val="gap"/>
  </c:chart>
  <c:spPr>
    <a:ln>
      <a:noFill/>
    </a:ln>
  </c:spPr>
  <c:txPr>
    <a:bodyPr/>
    <a:lstStyle/>
    <a:p>
      <a:pPr>
        <a:defRPr sz="2000"/>
      </a:pPr>
      <a:endParaRPr lang="zh-CN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0.475</cdr:x>
      <cdr:y>0.07388</cdr:y>
    </cdr:from>
    <cdr:to>
      <cdr:x>0.60834</cdr:x>
      <cdr:y>0.16623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71700" y="190501"/>
          <a:ext cx="609630" cy="2381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WM6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0.33654</cdr:x>
      <cdr:y>0.07692</cdr:y>
    </cdr:from>
    <cdr:to>
      <cdr:x>0.48654</cdr:x>
      <cdr:y>0.17296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667000" y="304800"/>
          <a:ext cx="1188720" cy="3805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Android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0.4697</cdr:x>
      <cdr:y>0.05498</cdr:y>
    </cdr:from>
    <cdr:to>
      <cdr:x>0.4697</cdr:x>
      <cdr:y>0.54626</cdr:y>
    </cdr:to>
    <cdr:sp macro="" textlink="">
      <cdr:nvSpPr>
        <cdr:cNvPr id="6" name="Straight Connector 5"/>
        <cdr:cNvSpPr/>
      </cdr:nvSpPr>
      <cdr:spPr>
        <a:xfrm xmlns:a="http://schemas.openxmlformats.org/drawingml/2006/main" rot="16200000" flipH="1">
          <a:off x="1708576" y="799929"/>
          <a:ext cx="1307249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63613" eaLnBrk="0" hangingPunct="0"/>
            <a:r>
              <a:rPr kumimoji="0" lang="en-US" altLang="ko-KR" sz="1000" i="1"/>
              <a:t>2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>
              <a:ea typeface="Malgun Gothic" pitchFamily="34" charset="-127"/>
            </a:endParaRPr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8425" tIns="49212" rIns="98425" bIns="49212"/>
          <a:lstStyle/>
          <a:p>
            <a:endParaRPr lang="en-US" altLang="ko-KR" smtClean="0">
              <a:latin typeface="Arial" pitchFamily="34" charset="0"/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这三个方法都是本地方法。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与另两个本地方法不同的是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,fork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方法生成的子进程是一个半初始化的进程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它也是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zy2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进程。如果父进程之前已经调用过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addNewHeap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则不再调用它。这里使用的是写时复制技术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zy2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进程是共享同一个堆的。整个初始化到这里就结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束了。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forkAndSpecialize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则不同。首先它创建的子进程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将不再是一个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zygote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即离开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Zygote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模式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不能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再创建子进程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它会启动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HeapWorker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一个主要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执行对象的终结函数和引用对象的清理和归队工作的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和调试线程。其次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它一定会执行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addNewHeap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创建一个新的堆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因为一个运行特定任务的进程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不应该和其它进程共享一个堆。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forkSystemServer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forkAndSpecialize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很相似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唯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一的不同点是用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forkSystemServer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创建的子进程一旦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结束就会立即终止创建它的父进程。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系统调用可以知道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父子进程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之后各自堆栈互不相关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但是共享程序正文段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也就是虚拟机核心库代码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dex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文件除外。这样设计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一方面是为了节省内存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另一方面也发挥了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程的长处。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, which often cause large interrupt latencies or that disable a set of interrupts, will not be entered </a:t>
            </a:r>
          </a:p>
          <a:p>
            <a:endParaRPr lang="en-US" altLang="zh-CN" dirty="0" smtClean="0"/>
          </a:p>
          <a:p>
            <a:r>
              <a:rPr lang="en-US" dirty="0" smtClean="0"/>
              <a:t>until the </a:t>
            </a:r>
            <a:r>
              <a:rPr lang="en-US" dirty="0" err="1" smtClean="0"/>
              <a:t>wakelocks</a:t>
            </a:r>
            <a:r>
              <a:rPr lang="en-US" dirty="0" smtClean="0"/>
              <a:t> are released.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PowerManager</a:t>
            </a:r>
            <a:r>
              <a:rPr lang="en-US" dirty="0" smtClean="0"/>
              <a:t> pm = (</a:t>
            </a:r>
            <a:r>
              <a:rPr lang="en-US" dirty="0" err="1" smtClean="0"/>
              <a:t>PowerManager</a:t>
            </a:r>
            <a:r>
              <a:rPr lang="en-US" dirty="0" smtClean="0"/>
              <a:t>)</a:t>
            </a:r>
            <a:r>
              <a:rPr lang="en-US" dirty="0" err="1" smtClean="0"/>
              <a:t>mContext.getSystemService</a:t>
            </a:r>
            <a:r>
              <a:rPr lang="en-US" dirty="0" smtClean="0"/>
              <a:t>( </a:t>
            </a:r>
            <a:r>
              <a:rPr lang="en-US" dirty="0" err="1" smtClean="0"/>
              <a:t>Context.POWER_SERVICE</a:t>
            </a:r>
            <a:r>
              <a:rPr lang="en-US" dirty="0" smtClean="0"/>
              <a:t>); </a:t>
            </a:r>
          </a:p>
          <a:p>
            <a:r>
              <a:rPr lang="en-US" dirty="0" err="1" smtClean="0"/>
              <a:t>PowerManager.WakeLock</a:t>
            </a:r>
            <a:r>
              <a:rPr lang="en-US" dirty="0" smtClean="0"/>
              <a:t> </a:t>
            </a:r>
            <a:r>
              <a:rPr lang="en-US" dirty="0" err="1" smtClean="0"/>
              <a:t>wl</a:t>
            </a:r>
            <a:r>
              <a:rPr lang="en-US" dirty="0" smtClean="0"/>
              <a:t> = </a:t>
            </a:r>
            <a:r>
              <a:rPr lang="en-US" dirty="0" err="1" smtClean="0"/>
              <a:t>pm.newWakeLock</a:t>
            </a:r>
            <a:r>
              <a:rPr lang="en-US" dirty="0" smtClean="0"/>
              <a:t>( </a:t>
            </a:r>
            <a:r>
              <a:rPr lang="en-US" dirty="0" err="1" smtClean="0"/>
              <a:t>PowerManager.SCREEN_DIM_WAKE_LOCK</a:t>
            </a:r>
            <a:r>
              <a:rPr lang="en-US" dirty="0" smtClean="0"/>
              <a:t> | </a:t>
            </a:r>
            <a:r>
              <a:rPr lang="en-US" dirty="0" err="1" smtClean="0"/>
              <a:t>PowerManager.ON_AFTER_RELEASE</a:t>
            </a:r>
            <a:r>
              <a:rPr lang="en-US" dirty="0" smtClean="0"/>
              <a:t>, TAG); </a:t>
            </a:r>
          </a:p>
          <a:p>
            <a:r>
              <a:rPr lang="en-US" dirty="0" err="1" smtClean="0"/>
              <a:t>wl.acquire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// ... </a:t>
            </a:r>
          </a:p>
          <a:p>
            <a:r>
              <a:rPr lang="en-US" dirty="0" err="1" smtClean="0"/>
              <a:t>wl.release</a:t>
            </a:r>
            <a:r>
              <a:rPr lang="en-US" dirty="0" smtClean="0"/>
              <a:t>();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fonts large</a:t>
            </a:r>
          </a:p>
          <a:p>
            <a:r>
              <a:rPr lang="en-US" dirty="0" smtClean="0"/>
              <a:t>Blue color not visible</a:t>
            </a:r>
          </a:p>
          <a:p>
            <a:r>
              <a:rPr lang="en-US" dirty="0" smtClean="0"/>
              <a:t>Put down LR somewhere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Opening/closing sockets cost</a:t>
            </a:r>
            <a:r>
              <a:rPr lang="en-US" baseline="0" dirty="0" smtClean="0"/>
              <a:t> energy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Devices do interact in terms of energy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Energy does not scale linearly</a:t>
            </a:r>
          </a:p>
          <a:p>
            <a:endParaRPr lang="en-US" baseline="0" dirty="0" smtClean="0"/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 that do not imply utilization can change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states.Many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systems calls that do not imply high utilization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components can send the components to high or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power states. This could be due to power optimizations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in device drivers. For example, on windows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mobile, file open, close, create, delete system calls trigger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power level change in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device driver; after these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the component remains in a high power state for a few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seconds. Figure 1(a) gives the example of file open on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 phone. Similarly, a socket close system call immediately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ends the high tail power state of the NIC on windows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touch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shown in Figure 1(d). Such low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power optimizations are typically done in the device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and they also break the utilization-power-state correlation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 in utilization-based power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After socket close at time 8, power</a:t>
            </a:r>
            <a:r>
              <a:rPr lang="en-US" baseline="0" dirty="0" smtClean="0"/>
              <a:t> consumption for &lt;2 seconds. </a:t>
            </a:r>
          </a:p>
          <a:p>
            <a:endParaRPr lang="en-US" baseline="0" dirty="0" smtClean="0"/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calls that do not imply utilization can change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</a:t>
            </a:r>
            <a:r>
              <a:rPr lang="en-US" altLang="zh-CN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states.Many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systems calls that do not imply high utilization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components can send the components to high or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power states. This could be due to power optimizations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programmed in device drivers. For example, on windows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mobile, file open, close, create, delete system calls trigger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power level change in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sdcard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device driver; after these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the component remains in a high power state for a few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seconds. Figure 1(a) gives the example of file open on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 phone. Similarly, a socket close system call immediately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ends the high tail power state of the NIC on windows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touch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shown in Figure 1(d). Such low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power optimizations are typically done in the device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drivers and they also break the utilization-power-state correlation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 in utilization-based power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do interact in terms of energy</a:t>
            </a:r>
          </a:p>
          <a:p>
            <a:pPr marL="228600" indent="-228600">
              <a:buAutoNum type="arabicParenBoth"/>
            </a:pPr>
            <a:r>
              <a:rPr lang="en-US" dirty="0" smtClean="0"/>
              <a:t>Send 10 </a:t>
            </a:r>
            <a:r>
              <a:rPr lang="en-US" dirty="0" err="1" smtClean="0"/>
              <a:t>mb</a:t>
            </a:r>
            <a:r>
              <a:rPr lang="en-US" baseline="0" dirty="0" smtClean="0"/>
              <a:t> of data 180mA (2) spin CPU for 10 million cycles 200mA</a:t>
            </a:r>
          </a:p>
          <a:p>
            <a:pPr marL="228600" indent="-228600">
              <a:buNone/>
            </a:pPr>
            <a:r>
              <a:rPr lang="en-US" baseline="0" dirty="0" smtClean="0"/>
              <a:t>(3) 180 – 200 – 180 – 200 – When the last CPU spin is over, 110mA.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what are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say here</a:t>
            </a:r>
          </a:p>
          <a:p>
            <a:r>
              <a:rPr lang="en-US" dirty="0" smtClean="0"/>
              <a:t>Make fig fonts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E1EE-75DE-4EF7-890B-AE6A356D0C1F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en-US" altLang="zh-CN" smtClean="0"/>
              <a:t>Use pinning to handle tail side-effects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103718"/>
            <a:ext cx="864834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1531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dirty="0" smtClean="0"/>
              <a:t>Spring 2012 -- Lecture #8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cs.purdue.edu/~pathaka/papers/2012-eurosys-pathak.pdf" TargetMode="External"/><Relationship Id="rId2" Type="http://schemas.openxmlformats.org/officeDocument/2006/relationships/hyperlink" Target="http://web.ics.purdue.edu/~pathak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ics.purdue.edu/~pathaka/papers/2011-eurosys-pathak.pdf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wmf"/><Relationship Id="rId4" Type="http://schemas.openxmlformats.org/officeDocument/2006/relationships/image" Target="../media/image3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Android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err="1" smtClean="0"/>
              <a:t>Zonghua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4/14/2012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Binder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Binder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Driver to facilitate IPC between applications and services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Problems of Linux IPC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Applications and Services may run in separate processes but must communicate and share data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IPC can introduce significant processing overhead and security hole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Properties of Binder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High performance IPC through shared memory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Per-process thread pool for processing requests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Reference counting and mapping of object references across processes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Synchronous IPC calls between processes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A special device driver /dev/binder</a:t>
            </a: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Binder (Cont)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363557" y="4805327"/>
            <a:ext cx="8780443" cy="2052673"/>
          </a:xfrm>
        </p:spPr>
        <p:txBody>
          <a:bodyPr>
            <a:normAutofit fontScale="85000" lnSpcReduction="10000"/>
          </a:bodyPr>
          <a:lstStyle/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 pool of threads is associated to each service application to process incoming IPC.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Binder performs mapping of object between two processes.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Binder uses an object reference as an address in a process’s memory space.</a:t>
            </a:r>
            <a:endParaRPr lang="ko-KR" altLang="en-US" dirty="0" smtClean="0">
              <a:ea typeface="Gulim" pitchFamily="34" charset="-127"/>
            </a:endParaRPr>
          </a:p>
        </p:txBody>
      </p:sp>
      <p:pic>
        <p:nvPicPr>
          <p:cNvPr id="9220" name="그림 1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9144" y="1023048"/>
            <a:ext cx="6438976" cy="374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CN" sz="4400" kern="1200" dirty="0">
                <a:solidFill>
                  <a:srgbClr val="FF0000"/>
                </a:solidFill>
                <a:latin typeface="+mj-lt"/>
                <a:ea typeface="Gulim" pitchFamily="34" charset="-127"/>
                <a:cs typeface="+mj-cs"/>
              </a:rPr>
              <a:t>Low Memory Killer</a:t>
            </a:r>
            <a:endParaRPr lang="zh-CN" altLang="en-US" sz="4400" kern="1200" dirty="0">
              <a:solidFill>
                <a:srgbClr val="FF0000"/>
              </a:solidFill>
              <a:latin typeface="+mj-lt"/>
              <a:ea typeface="Gulim" pitchFamily="34" charset="-127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Upon detecting memory shortage, the kernel can select a process with low priority and kills it. </a:t>
            </a:r>
          </a:p>
          <a:p>
            <a:r>
              <a:rPr lang="en-US" altLang="zh-CN" dirty="0" smtClean="0"/>
              <a:t>It's OK. because specification in the Android component life cycle states that each application component is responsible for preserving its own state 	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869" y="1252709"/>
            <a:ext cx="85439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- Runtime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19100" y="2971800"/>
            <a:ext cx="8318500" cy="368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Core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Providing most of the functionality available in the core libraries of the Java language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APIs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Data Structures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Utilities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File Access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Network Access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Graphics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Etc</a:t>
            </a:r>
          </a:p>
        </p:txBody>
      </p:sp>
      <p:pic>
        <p:nvPicPr>
          <p:cNvPr id="12292" name="내용 개체 틀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20843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그림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676400"/>
            <a:ext cx="26193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Android S/W Stack – </a:t>
            </a:r>
            <a:r>
              <a:rPr lang="en-US" altLang="zh-CN" dirty="0" err="1" smtClean="0">
                <a:ea typeface="Gulim" pitchFamily="34" charset="-127"/>
              </a:rPr>
              <a:t>Dalvik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50776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err="1" smtClean="0">
                <a:ea typeface="Gulim" pitchFamily="34" charset="-127"/>
              </a:rPr>
              <a:t>Dalvik</a:t>
            </a:r>
            <a:r>
              <a:rPr lang="en-US" altLang="ko-KR" dirty="0" smtClean="0">
                <a:ea typeface="Gulim" pitchFamily="34" charset="-127"/>
              </a:rPr>
              <a:t> Virtual Machine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Providing environment on which every Android application runs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Each Android application runs in its own process, with its own instance of the </a:t>
            </a:r>
            <a:r>
              <a:rPr lang="en-US" altLang="ko-KR" dirty="0" err="1" smtClean="0">
                <a:ea typeface="Gulim" pitchFamily="34" charset="-127"/>
              </a:rPr>
              <a:t>Dalvik</a:t>
            </a:r>
            <a:r>
              <a:rPr lang="en-US" altLang="ko-KR" dirty="0" smtClean="0">
                <a:ea typeface="Gulim" pitchFamily="34" charset="-127"/>
              </a:rPr>
              <a:t> VM</a:t>
            </a:r>
          </a:p>
          <a:p>
            <a:r>
              <a:rPr lang="en-US" altLang="zh-CN" dirty="0" smtClean="0"/>
              <a:t>Compared to JVM:</a:t>
            </a:r>
          </a:p>
          <a:p>
            <a:pPr lvl="1"/>
            <a:r>
              <a:rPr lang="en-US" altLang="zh-CN" dirty="0" smtClean="0"/>
              <a:t>Android Java = Java SE – AWT/Swing + Android API</a:t>
            </a:r>
          </a:p>
          <a:p>
            <a:pPr lvl="1"/>
            <a:r>
              <a:rPr lang="en-US" altLang="zh-CN" dirty="0" smtClean="0"/>
              <a:t>16-bit, register-based (vs. 8-bit, stack-based JVM)</a:t>
            </a:r>
          </a:p>
          <a:p>
            <a:pPr lvl="1"/>
            <a:r>
              <a:rPr lang="en-US" altLang="zh-CN" dirty="0" smtClean="0"/>
              <a:t>Runs 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 files (vs. byte-code in JVM)</a:t>
            </a:r>
          </a:p>
          <a:p>
            <a:pPr lvl="1"/>
            <a:r>
              <a:rPr lang="en-US" altLang="zh-CN" dirty="0" smtClean="0"/>
              <a:t>More efficient and compact implementation (</a:t>
            </a:r>
            <a:r>
              <a:rPr lang="en-US" altLang="ko-KR" dirty="0" smtClean="0">
                <a:ea typeface="Gulim" pitchFamily="34" charset="-127"/>
              </a:rPr>
              <a:t>so that a device can run multiple VMs efficiently</a:t>
            </a:r>
            <a:r>
              <a:rPr lang="zh-CN" altLang="en-US" dirty="0" smtClean="0">
                <a:ea typeface="Gulim" pitchFamily="34" charset="-127"/>
              </a:rPr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Different set of Java libraries than Java SDK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Has JIT (Just-In-Time) compilation &amp; concurrent Garbage collection (similar to JVM)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Android S/W Stack – </a:t>
            </a:r>
            <a:r>
              <a:rPr lang="en-US" altLang="zh-CN" dirty="0" err="1" smtClean="0">
                <a:ea typeface="Gulim" pitchFamily="34" charset="-127"/>
              </a:rPr>
              <a:t>Dalvik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-33667" y="1046602"/>
            <a:ext cx="8665436" cy="54567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err="1" smtClean="0">
                <a:ea typeface="Gulim" pitchFamily="34" charset="-127"/>
              </a:rPr>
              <a:t>Dalvik</a:t>
            </a:r>
            <a:r>
              <a:rPr lang="en-US" altLang="ko-KR" dirty="0" smtClean="0">
                <a:ea typeface="Gulim" pitchFamily="34" charset="-127"/>
              </a:rPr>
              <a:t> Virtual Machine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Execut</a:t>
            </a:r>
            <a:r>
              <a:rPr lang="en-US" altLang="zh-CN" dirty="0" smtClean="0">
                <a:ea typeface="Gulim" pitchFamily="34" charset="-127"/>
              </a:rPr>
              <a:t>es</a:t>
            </a:r>
            <a:r>
              <a:rPr lang="en-US" altLang="ko-KR" dirty="0" smtClean="0">
                <a:ea typeface="Gulim" pitchFamily="34" charset="-127"/>
              </a:rPr>
              <a:t> the </a:t>
            </a:r>
            <a:r>
              <a:rPr lang="en-US" altLang="ko-KR" dirty="0" err="1" smtClean="0">
                <a:ea typeface="Gulim" pitchFamily="34" charset="-127"/>
              </a:rPr>
              <a:t>Dalvik</a:t>
            </a:r>
            <a:r>
              <a:rPr lang="en-US" altLang="ko-KR" dirty="0" smtClean="0">
                <a:ea typeface="Gulim" pitchFamily="34" charset="-127"/>
              </a:rPr>
              <a:t> Executable (.</a:t>
            </a:r>
            <a:r>
              <a:rPr lang="en-US" altLang="ko-KR" dirty="0" err="1" smtClean="0">
                <a:ea typeface="Gulim" pitchFamily="34" charset="-127"/>
              </a:rPr>
              <a:t>dex</a:t>
            </a:r>
            <a:r>
              <a:rPr lang="en-US" altLang="ko-KR" dirty="0" smtClean="0">
                <a:ea typeface="Gulim" pitchFamily="34" charset="-127"/>
              </a:rPr>
              <a:t>) format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.</a:t>
            </a:r>
            <a:r>
              <a:rPr lang="en-US" altLang="ko-KR" dirty="0" err="1" smtClean="0">
                <a:ea typeface="Gulim" pitchFamily="34" charset="-127"/>
              </a:rPr>
              <a:t>dex</a:t>
            </a:r>
            <a:r>
              <a:rPr lang="en-US" altLang="ko-KR" dirty="0" smtClean="0">
                <a:ea typeface="Gulim" pitchFamily="34" charset="-127"/>
              </a:rPr>
              <a:t> format is optimized for minimal memory footprint.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Compilation</a:t>
            </a:r>
          </a:p>
          <a:p>
            <a:pPr lvl="2" eaLnBrk="1" hangingPunct="1">
              <a:buNone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Arial" pitchFamily="34" charset="0"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Arial" pitchFamily="34" charset="0"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Relies on Linux Kernel for: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Threading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Low-level memory management</a:t>
            </a:r>
          </a:p>
          <a:p>
            <a:pPr lvl="1" eaLnBrk="1" hangingPunct="1">
              <a:buFont typeface="Arial" pitchFamily="34" charset="0"/>
              <a:buNone/>
            </a:pPr>
            <a:endParaRPr lang="ko-KR" altLang="en-US" dirty="0" smtClean="0">
              <a:ea typeface="Gulim" pitchFamily="34" charset="-127"/>
            </a:endParaRPr>
          </a:p>
        </p:txBody>
      </p:sp>
      <p:pic>
        <p:nvPicPr>
          <p:cNvPr id="14340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914" y="3265009"/>
            <a:ext cx="4533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9484" y="2456762"/>
            <a:ext cx="3303197" cy="440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 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public class Demo {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    public static void </a:t>
            </a:r>
            <a:r>
              <a:rPr lang="en-US" altLang="zh-CN" sz="3200" dirty="0" err="1" smtClean="0">
                <a:ea typeface="楷体_GB2312" pitchFamily="49" charset="-122"/>
              </a:rPr>
              <a:t>foo</a:t>
            </a:r>
            <a:r>
              <a:rPr lang="en-US" altLang="zh-CN" sz="3200" dirty="0" smtClean="0">
                <a:ea typeface="楷体_GB2312" pitchFamily="49" charset="-122"/>
              </a:rPr>
              <a:t>() {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        </a:t>
            </a:r>
            <a:r>
              <a:rPr lang="en-US" altLang="zh-CN" sz="3200" dirty="0" err="1" smtClean="0">
                <a:ea typeface="楷体_GB2312" pitchFamily="49" charset="-122"/>
              </a:rPr>
              <a:t>int</a:t>
            </a:r>
            <a:r>
              <a:rPr lang="en-US" altLang="zh-CN" sz="3200" dirty="0" smtClean="0">
                <a:ea typeface="楷体_GB2312" pitchFamily="49" charset="-122"/>
              </a:rPr>
              <a:t> a = 1;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        </a:t>
            </a:r>
            <a:r>
              <a:rPr lang="en-US" altLang="zh-CN" sz="3200" dirty="0" err="1" smtClean="0">
                <a:ea typeface="楷体_GB2312" pitchFamily="49" charset="-122"/>
              </a:rPr>
              <a:t>int</a:t>
            </a:r>
            <a:r>
              <a:rPr lang="en-US" altLang="zh-CN" sz="3200" dirty="0" smtClean="0">
                <a:ea typeface="楷体_GB2312" pitchFamily="49" charset="-122"/>
              </a:rPr>
              <a:t> b = 2;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        </a:t>
            </a:r>
            <a:r>
              <a:rPr lang="en-US" altLang="zh-CN" sz="3200" dirty="0" err="1" smtClean="0">
                <a:ea typeface="楷体_GB2312" pitchFamily="49" charset="-122"/>
              </a:rPr>
              <a:t>int</a:t>
            </a:r>
            <a:r>
              <a:rPr lang="en-US" altLang="zh-CN" sz="3200" dirty="0" smtClean="0">
                <a:ea typeface="楷体_GB2312" pitchFamily="49" charset="-122"/>
              </a:rPr>
              <a:t> c = (a + b) * 5;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    }  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ea typeface="楷体_GB2312" pitchFamily="49" charset="-122"/>
              </a:rPr>
              <a:t>}  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Byte Code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8217" y="1354443"/>
            <a:ext cx="2409825" cy="503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0:  iconst_1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1:  istore_0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2:  iconst_2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3:  istore_1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4:  iload_0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5:  iload_1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6:  </a:t>
            </a:r>
            <a:r>
              <a:rPr lang="en-US" altLang="zh-CN" sz="2000" dirty="0" err="1">
                <a:solidFill>
                  <a:srgbClr val="333333"/>
                </a:solidFill>
              </a:rPr>
              <a:t>iadd</a:t>
            </a:r>
            <a:r>
              <a:rPr lang="en-US" altLang="zh-CN" sz="2000" dirty="0">
                <a:solidFill>
                  <a:srgbClr val="333333"/>
                </a:solidFill>
              </a:rPr>
              <a:t>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7:  iconst_5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8:  </a:t>
            </a:r>
            <a:r>
              <a:rPr lang="en-US" altLang="zh-CN" sz="2000" dirty="0" err="1">
                <a:solidFill>
                  <a:srgbClr val="333333"/>
                </a:solidFill>
              </a:rPr>
              <a:t>imul</a:t>
            </a:r>
            <a:r>
              <a:rPr lang="en-US" altLang="zh-CN" sz="2000" dirty="0">
                <a:solidFill>
                  <a:srgbClr val="333333"/>
                </a:solidFill>
              </a:rPr>
              <a:t>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9:  istore_2  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33"/>
                </a:solidFill>
              </a:rPr>
              <a:t>10: return  </a:t>
            </a:r>
            <a:endParaRPr lang="zh-CN" altLang="en-US" sz="2000" dirty="0">
              <a:solidFill>
                <a:srgbClr val="333333"/>
              </a:solidFill>
            </a:endParaRPr>
          </a:p>
        </p:txBody>
      </p:sp>
      <p:pic>
        <p:nvPicPr>
          <p:cNvPr id="8" name="Picture 6" descr="f2629890-07dc-34f5-9102-9274e5dafffc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3963" y="1368253"/>
            <a:ext cx="4700587" cy="3492500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04613" y="5038553"/>
            <a:ext cx="4103687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10 bytes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9   reads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10 writes </a:t>
            </a:r>
            <a:endParaRPr lang="zh-CN" altLang="en-US" sz="24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Bytecode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c6b17556-f5e0-3da2-979a-178cfe1f934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3263900"/>
            <a:ext cx="5521325" cy="3360738"/>
          </a:xfrm>
          <a:prstGeom prst="rect">
            <a:avLst/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21388" y="4076700"/>
            <a:ext cx="260350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5 bytes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4 reads</a:t>
            </a:r>
          </a:p>
          <a:p>
            <a:pPr marL="609600" indent="-609600" eaLnBrk="0" hangingPunct="0">
              <a:lnSpc>
                <a:spcPct val="8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</a:rPr>
              <a:t>4 writes  </a:t>
            </a:r>
            <a:endParaRPr lang="zh-CN" altLang="en-US" sz="2400" dirty="0">
              <a:solidFill>
                <a:srgbClr val="333333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0333" y="1093750"/>
            <a:ext cx="8229600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333333"/>
                </a:solidFill>
              </a:rPr>
              <a:t>0000: const/4       v0, #</a:t>
            </a:r>
            <a:r>
              <a:rPr lang="en-US" altLang="zh-CN" sz="1800" dirty="0" err="1">
                <a:solidFill>
                  <a:srgbClr val="333333"/>
                </a:solidFill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</a:rPr>
              <a:t> 1 // #1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333333"/>
                </a:solidFill>
              </a:rPr>
              <a:t>0001: const/4       v1, #</a:t>
            </a:r>
            <a:r>
              <a:rPr lang="en-US" altLang="zh-CN" sz="1800" dirty="0" err="1">
                <a:solidFill>
                  <a:srgbClr val="333333"/>
                </a:solidFill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</a:rPr>
              <a:t> 2 // #2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333333"/>
                </a:solidFill>
              </a:rPr>
              <a:t>0002: add-</a:t>
            </a:r>
            <a:r>
              <a:rPr lang="en-US" altLang="zh-CN" sz="1800" dirty="0" err="1">
                <a:solidFill>
                  <a:srgbClr val="333333"/>
                </a:solidFill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</a:rPr>
              <a:t>/2addr v0, v1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333333"/>
                </a:solidFill>
              </a:rPr>
              <a:t>0003: </a:t>
            </a:r>
            <a:r>
              <a:rPr lang="en-US" altLang="zh-CN" sz="1800" dirty="0" err="1">
                <a:solidFill>
                  <a:srgbClr val="333333"/>
                </a:solidFill>
              </a:rPr>
              <a:t>mul-int</a:t>
            </a:r>
            <a:r>
              <a:rPr lang="en-US" altLang="zh-CN" sz="1800" dirty="0">
                <a:solidFill>
                  <a:srgbClr val="333333"/>
                </a:solidFill>
              </a:rPr>
              <a:t>/lit8  v0, v0, #</a:t>
            </a:r>
            <a:r>
              <a:rPr lang="en-US" altLang="zh-CN" sz="1800" dirty="0" err="1">
                <a:solidFill>
                  <a:srgbClr val="333333"/>
                </a:solidFill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</a:rPr>
              <a:t> 5 // #05  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7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1800" dirty="0">
                <a:solidFill>
                  <a:srgbClr val="333333"/>
                </a:solidFill>
              </a:rPr>
              <a:t>0005: return-void  </a:t>
            </a:r>
            <a:endParaRPr lang="zh-CN" altLang="en-US" sz="18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 smtClean="0"/>
              <a:t>Overview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Size Comparison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Group 52"/>
          <p:cNvGraphicFramePr>
            <a:graphicFrameLocks/>
          </p:cNvGraphicFramePr>
          <p:nvPr/>
        </p:nvGraphicFramePr>
        <p:xfrm>
          <a:off x="411201" y="1366092"/>
          <a:ext cx="8345487" cy="5207954"/>
        </p:xfrm>
        <a:graphic>
          <a:graphicData uri="http://schemas.openxmlformats.org/drawingml/2006/table">
            <a:tbl>
              <a:tblPr/>
              <a:tblGrid>
                <a:gridCol w="2095500"/>
                <a:gridCol w="1423987"/>
                <a:gridCol w="773113"/>
                <a:gridCol w="1335087"/>
                <a:gridCol w="682625"/>
                <a:gridCol w="1333500"/>
                <a:gridCol w="701675"/>
              </a:tblGrid>
              <a:tr h="8207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Contents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Uncompressed jar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Compressed jar File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Uncompressed dex File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8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Bytes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Bytes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 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523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Common System Libraries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21445320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10662048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10311972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Web browser Application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470312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232065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209248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5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Alarm check Application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119200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61658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53020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JNI: Java Native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21152"/>
            <a:ext cx="4759287" cy="5336848"/>
          </a:xfrm>
        </p:spPr>
        <p:txBody>
          <a:bodyPr>
            <a:normAutofit fontScale="92500" lnSpcReduction="10000"/>
          </a:bodyPr>
          <a:lstStyle/>
          <a:p>
            <a:pPr defTabSz="914400"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Java interface to non-Java code. It is Java's link to the "outside world" </a:t>
            </a:r>
          </a:p>
          <a:p>
            <a:pPr lvl="1" defTabSz="914400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Native methods are compiled into a dynamic link library (.</a:t>
            </a:r>
            <a:r>
              <a:rPr lang="en-US" altLang="zh-CN" sz="2200" dirty="0" err="1" smtClean="0">
                <a:ea typeface="宋体" pitchFamily="2" charset="-122"/>
              </a:rPr>
              <a:t>dll</a:t>
            </a:r>
            <a:r>
              <a:rPr lang="en-US" altLang="zh-CN" sz="2200" dirty="0" smtClean="0">
                <a:ea typeface="宋体" pitchFamily="2" charset="-122"/>
              </a:rPr>
              <a:t>, .so, etc.)</a:t>
            </a:r>
          </a:p>
          <a:p>
            <a:pPr lvl="1" defTabSz="914400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OS loads and links the library into the process that is running the Java Virtual Machine</a:t>
            </a:r>
          </a:p>
          <a:p>
            <a:pPr defTabSz="914400">
              <a:lnSpc>
                <a:spcPct val="90000"/>
              </a:lnSpc>
            </a:pPr>
            <a:r>
              <a:rPr lang="en-US" altLang="zh-CN" sz="2600" dirty="0" smtClean="0">
                <a:ea typeface="宋体" pitchFamily="2" charset="-122"/>
              </a:rPr>
              <a:t>Part of the Java Developer Kit(JDK), serves as a glue between java side and native side of an application</a:t>
            </a:r>
          </a:p>
          <a:p>
            <a:pPr lvl="1" defTabSz="914400">
              <a:lnSpc>
                <a:spcPct val="90000"/>
              </a:lnSpc>
            </a:pPr>
            <a:r>
              <a:rPr lang="en-US" altLang="zh-CN" sz="2200" dirty="0" smtClean="0">
                <a:ea typeface="宋体" pitchFamily="2" charset="-122"/>
              </a:rPr>
              <a:t>Allows Java code that runs inside a Java Virtual Machine (JVM) to interoperate with applications and libraries written in other programming languages, such as C, C++, and assembly</a:t>
            </a:r>
            <a:endParaRPr lang="zh-CN" altLang="en-US" sz="2200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lum bright="-18000"/>
          </a:blip>
          <a:srcRect/>
          <a:stretch>
            <a:fillRect/>
          </a:stretch>
        </p:blipFill>
        <p:spPr bwMode="auto">
          <a:xfrm>
            <a:off x="4715527" y="3128789"/>
            <a:ext cx="4428473" cy="2924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vs. 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2012 -- Lecture #6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4" y="1336311"/>
            <a:ext cx="9140386" cy="533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dirty="0" smtClean="0">
                <a:ea typeface="Gulim" pitchFamily="34" charset="-127"/>
              </a:rPr>
              <a:t>Android Libraries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Android S/W Stack - Libraries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>
          <a:xfrm>
            <a:off x="419100" y="3505200"/>
            <a:ext cx="8318500" cy="3149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Including a set of C/C++ libraries used by components of the Android system</a:t>
            </a: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Exposed to developers through the Android application framework</a:t>
            </a:r>
          </a:p>
          <a:p>
            <a:pPr eaLnBrk="1" hangingPunct="1"/>
            <a:endParaRPr lang="ko-KR" altLang="en-US" smtClean="0">
              <a:ea typeface="Gulim" pitchFamily="34" charset="-127"/>
            </a:endParaRPr>
          </a:p>
        </p:txBody>
      </p:sp>
      <p:pic>
        <p:nvPicPr>
          <p:cNvPr id="15364" name="내용 개체 틀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20843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그림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716088"/>
            <a:ext cx="3571875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Features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System C Library (Bionic)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Media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Surface Manager (Surface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Audio Manager (Audio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 smtClean="0">
                <a:ea typeface="Gulim" pitchFamily="34" charset="-127"/>
              </a:rPr>
              <a:t>LibWebCore</a:t>
            </a:r>
            <a:r>
              <a:rPr lang="en-US" altLang="ko-KR" dirty="0" smtClean="0">
                <a:ea typeface="Gulim" pitchFamily="34" charset="-127"/>
              </a:rPr>
              <a:t> (</a:t>
            </a:r>
            <a:r>
              <a:rPr lang="en-US" altLang="ko-KR" dirty="0" err="1" smtClean="0">
                <a:ea typeface="Gulim" pitchFamily="34" charset="-127"/>
              </a:rPr>
              <a:t>WebKit</a:t>
            </a:r>
            <a:r>
              <a:rPr lang="en-US" altLang="ko-KR" dirty="0" smtClean="0">
                <a:ea typeface="Gulim" pitchFamily="34" charset="-127"/>
              </a:rPr>
              <a:t>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SGL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3D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 smtClean="0">
                <a:ea typeface="Gulim" pitchFamily="34" charset="-127"/>
              </a:rPr>
              <a:t>FreeType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 smtClean="0">
                <a:ea typeface="Gulim" pitchFamily="34" charset="-127"/>
              </a:rPr>
              <a:t>SQLite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Bionic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Custom libc implementation optimized for embedded use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Problem with GNU libc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mtClean="0">
              <a:ea typeface="Guli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70682" y="3492348"/>
          <a:ext cx="7086600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3000"/>
                <a:gridCol w="5943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1E5384"/>
                          </a:solidFill>
                        </a:rPr>
                        <a:t>License</a:t>
                      </a:r>
                      <a:endParaRPr lang="ko-KR" altLang="en-US" sz="2400" b="1" dirty="0">
                        <a:solidFill>
                          <a:srgbClr val="1E538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7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authors want to keep GPL out of user-space.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1E5384"/>
                          </a:solidFill>
                        </a:rPr>
                        <a:t>Size</a:t>
                      </a:r>
                      <a:endParaRPr lang="ko-KR" altLang="en-US" sz="2400" b="1" dirty="0">
                        <a:solidFill>
                          <a:srgbClr val="1E538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7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</a:rPr>
                        <a:t>Libc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 will load in each process, so it needs to be small.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1E5384"/>
                          </a:solidFill>
                        </a:rPr>
                        <a:t>Speed</a:t>
                      </a:r>
                      <a:endParaRPr lang="ko-KR" altLang="en-US" sz="2400" b="1" dirty="0">
                        <a:solidFill>
                          <a:srgbClr val="1E538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F7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Limited CPU power means it needs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</a:rPr>
                        <a:t> to be fast.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Bionic (Cont)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BSD license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Small size and fast code paths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Very fast and small custom </a:t>
            </a:r>
            <a:r>
              <a:rPr lang="en-US" altLang="ko-KR" dirty="0" err="1" smtClean="0">
                <a:ea typeface="Gulim" pitchFamily="34" charset="-127"/>
              </a:rPr>
              <a:t>pthread</a:t>
            </a:r>
            <a:r>
              <a:rPr lang="en-US" altLang="ko-KR" dirty="0" smtClean="0">
                <a:ea typeface="Gulim" pitchFamily="34" charset="-127"/>
              </a:rPr>
              <a:t> implementation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No support for certain POSIX features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No compatibility with GNU </a:t>
            </a:r>
            <a:r>
              <a:rPr lang="en-US" altLang="ko-KR" dirty="0" err="1" smtClean="0">
                <a:ea typeface="Gulim" pitchFamily="34" charset="-127"/>
              </a:rPr>
              <a:t>libc</a:t>
            </a:r>
            <a:endParaRPr lang="en-US" altLang="ko-KR" dirty="0" smtClean="0">
              <a:ea typeface="Gulim" pitchFamily="34" charset="-127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All native code must be compiled with bionic</a:t>
            </a:r>
          </a:p>
          <a:p>
            <a:pPr lvl="2" eaLnBrk="1" hangingPunct="1">
              <a:buFont typeface="Wingdings" pitchFamily="2" charset="2"/>
              <a:buChar char="Ø"/>
            </a:pP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WebKit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An application framework that provides foundation for building a web browser based on open source WebKit browser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Ability to render pages in full (desktop) view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Full CSS, JavaScript, DOM, AJAX support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smtClean="0">
                <a:ea typeface="Gulim" pitchFamily="34" charset="-127"/>
              </a:rPr>
              <a:t>Support for single-column and adaptive view rendering</a:t>
            </a:r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Media Framework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 media framework based on </a:t>
            </a:r>
            <a:r>
              <a:rPr lang="en-US" altLang="ko-KR" dirty="0" err="1" smtClean="0">
                <a:ea typeface="Gulim" pitchFamily="34" charset="-127"/>
              </a:rPr>
              <a:t>PacketVideo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OpenCore</a:t>
            </a:r>
            <a:r>
              <a:rPr lang="en-US" altLang="ko-KR" dirty="0" smtClean="0">
                <a:ea typeface="Gulim" pitchFamily="34" charset="-127"/>
              </a:rPr>
              <a:t> platform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Support for standard video, audio, still-frame formats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Support for hardware/software codec plug-ins</a:t>
            </a:r>
          </a:p>
          <a:p>
            <a:pPr lvl="2" eaLnBrk="1" hangingPunct="1">
              <a:buFont typeface="Wingdings" pitchFamily="2" charset="2"/>
              <a:buChar char="Ø"/>
            </a:pPr>
            <a:endParaRPr lang="en-US" altLang="ko-KR" dirty="0" smtClean="0">
              <a:ea typeface="Gulim" pitchFamily="34" charset="-127"/>
            </a:endParaRPr>
          </a:p>
          <a:p>
            <a:pPr eaLnBrk="1" hangingPunct="1"/>
            <a:r>
              <a:rPr lang="en-US" altLang="ko-KR" dirty="0" err="1" smtClean="0">
                <a:ea typeface="Gulim" pitchFamily="34" charset="-127"/>
              </a:rPr>
              <a:t>SQLite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Light-weight relational database management system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Back end for most platform data </a:t>
            </a:r>
            <a:r>
              <a:rPr lang="en-US" altLang="ko-KR" dirty="0" err="1" smtClean="0">
                <a:ea typeface="Gulim" pitchFamily="34" charset="-127"/>
              </a:rPr>
              <a:t>storgae</a:t>
            </a:r>
            <a:endParaRPr lang="en-US" altLang="ko-KR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kumimoji="0"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9100" y="1587500"/>
            <a:ext cx="8318500" cy="9271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ts val="2600"/>
              </a:lnSpc>
            </a:pPr>
            <a:r>
              <a:rPr lang="en-US" altLang="ko-KR" smtClean="0">
                <a:ea typeface="Gulim" pitchFamily="34" charset="-127"/>
              </a:rPr>
              <a:t>A S/W stack for mobile devices developed and managed by OHA</a:t>
            </a:r>
          </a:p>
          <a:p>
            <a:pPr eaLnBrk="1" hangingPunct="1">
              <a:lnSpc>
                <a:spcPts val="2600"/>
              </a:lnSpc>
            </a:pPr>
            <a:r>
              <a:rPr lang="en-US" altLang="ko-KR" smtClean="0">
                <a:ea typeface="Gulim" pitchFamily="34" charset="-127"/>
              </a:rPr>
              <a:t>A free S/W under Apache License</a:t>
            </a:r>
          </a:p>
          <a:p>
            <a:pPr eaLnBrk="1" hangingPunct="1">
              <a:lnSpc>
                <a:spcPts val="2600"/>
              </a:lnSpc>
              <a:buFont typeface="Wingdings" pitchFamily="2" charset="2"/>
              <a:buNone/>
            </a:pPr>
            <a:endParaRPr lang="en-US" altLang="ko-KR" smtClean="0">
              <a:ea typeface="Gulim" pitchFamily="34" charset="-127"/>
            </a:endParaRPr>
          </a:p>
        </p:txBody>
      </p:sp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1600200" y="3048000"/>
            <a:ext cx="5943600" cy="2057400"/>
            <a:chOff x="1600200" y="2743200"/>
            <a:chExt cx="5943600" cy="205740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600200" y="2743200"/>
              <a:ext cx="5943600" cy="2057400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905000" y="4191000"/>
              <a:ext cx="5334000" cy="381000"/>
            </a:xfrm>
            <a:prstGeom prst="roundRect">
              <a:avLst/>
            </a:prstGeom>
            <a:solidFill>
              <a:srgbClr val="1E538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r>
                <a:rPr kumimoji="0" lang="en-US" altLang="ko-KR">
                  <a:solidFill>
                    <a:srgbClr val="E4E28A"/>
                  </a:solidFill>
                  <a:latin typeface="Berlin Sans FB Demi"/>
                  <a:ea typeface="Gulim" pitchFamily="34" charset="-127"/>
                </a:rPr>
                <a:t>Operating System (Linux Kernel 2.6)</a:t>
              </a:r>
              <a:endParaRPr kumimoji="0" lang="ko-KR" altLang="en-US">
                <a:solidFill>
                  <a:srgbClr val="E4E28A"/>
                </a:solidFill>
                <a:latin typeface="Berlin Sans FB Demi"/>
                <a:ea typeface="Gulim" pitchFamily="34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905000" y="3733800"/>
              <a:ext cx="5334000" cy="381000"/>
            </a:xfrm>
            <a:prstGeom prst="roundRect">
              <a:avLst/>
            </a:prstGeom>
            <a:solidFill>
              <a:srgbClr val="4F81BD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r>
                <a:rPr kumimoji="0" lang="en-US" altLang="ko-KR">
                  <a:solidFill>
                    <a:srgbClr val="E4E28A"/>
                  </a:solidFill>
                  <a:latin typeface="Berlin Sans FB Demi"/>
                  <a:ea typeface="Gulim" pitchFamily="34" charset="-127"/>
                </a:rPr>
                <a:t>Middleware</a:t>
              </a:r>
              <a:endParaRPr kumimoji="0" lang="ko-KR" altLang="en-US">
                <a:solidFill>
                  <a:srgbClr val="E4E28A"/>
                </a:solidFill>
                <a:latin typeface="Berlin Sans FB Demi"/>
                <a:ea typeface="Gulim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905000" y="3276600"/>
              <a:ext cx="5334000" cy="381000"/>
            </a:xfrm>
            <a:prstGeom prst="roundRect">
              <a:avLst/>
            </a:prstGeom>
            <a:solidFill>
              <a:srgbClr val="9EB9D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/>
              <a:r>
                <a:rPr kumimoji="0" lang="en-US" altLang="ko-KR">
                  <a:solidFill>
                    <a:srgbClr val="E4E28A"/>
                  </a:solidFill>
                  <a:latin typeface="Berlin Sans FB Demi"/>
                  <a:ea typeface="Gulim" pitchFamily="34" charset="-127"/>
                </a:rPr>
                <a:t>Key Applications</a:t>
              </a:r>
              <a:endParaRPr kumimoji="0" lang="ko-KR" altLang="en-US">
                <a:solidFill>
                  <a:srgbClr val="E4E28A"/>
                </a:solidFill>
                <a:latin typeface="Berlin Sans FB Demi"/>
                <a:ea typeface="Gulim" pitchFamily="34" charset="-127"/>
              </a:endParaRPr>
            </a:p>
          </p:txBody>
        </p:sp>
        <p:sp>
          <p:nvSpPr>
            <p:cNvPr id="3083" name="TextBox 10"/>
            <p:cNvSpPr txBox="1">
              <a:spLocks noChangeArrowheads="1"/>
            </p:cNvSpPr>
            <p:nvPr/>
          </p:nvSpPr>
          <p:spPr bwMode="auto">
            <a:xfrm>
              <a:off x="1676400" y="2754868"/>
              <a:ext cx="2209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ko-KR">
                  <a:latin typeface="Berlin Sans FB Demi"/>
                </a:rPr>
                <a:t>Android</a:t>
              </a:r>
              <a:endParaRPr kumimoji="0" lang="ko-KR" altLang="en-US">
                <a:latin typeface="Berlin Sans FB Demi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Surface Manager (Surface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Providing system-wide surface composer, handling all surface rendering to frame buffer device </a:t>
            </a:r>
            <a:br>
              <a:rPr lang="en-US" altLang="ko-KR" smtClean="0">
                <a:ea typeface="Gulim" pitchFamily="34" charset="-127"/>
              </a:rPr>
            </a:b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Operation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 smtClean="0">
              <a:ea typeface="Gulim" pitchFamily="34" charset="-127"/>
            </a:endParaRPr>
          </a:p>
        </p:txBody>
      </p:sp>
      <p:pic>
        <p:nvPicPr>
          <p:cNvPr id="21508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0938" y="3851048"/>
            <a:ext cx="6850062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Surface Manager (Cont)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Properties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Can combine 2D and 3D surfaces and surfaces from multiple applications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Surfaces passed as buffers via Binder IPC calls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Can use OpenGL ES and 2D hardware accelerator for its compositions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Double-buffering using page-flip</a:t>
            </a:r>
            <a:endParaRPr lang="ko-KR" altLang="en-US" dirty="0" smtClean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Audio Manager (Audio Flinger)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Processing multiple audio streams into PCM audio out paths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Operation</a:t>
            </a:r>
          </a:p>
          <a:p>
            <a:pPr lvl="1" eaLnBrk="1" hangingPunct="1">
              <a:buFont typeface="Arial" pitchFamily="34" charset="0"/>
              <a:buNone/>
            </a:pPr>
            <a:endParaRPr lang="ko-KR" altLang="en-US" smtClean="0">
              <a:ea typeface="Gulim" pitchFamily="34" charset="-127"/>
            </a:endParaRPr>
          </a:p>
        </p:txBody>
      </p:sp>
      <p:pic>
        <p:nvPicPr>
          <p:cNvPr id="23556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002803"/>
            <a:ext cx="6640513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Libraries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SGL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The underlying 2D graphics engine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 smtClean="0">
              <a:ea typeface="Gulim" pitchFamily="34" charset="-127"/>
            </a:endParaRP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3D Libraries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An implementation based on OpenGL ES 1.0 APIs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Using either H/W 3D acceleration (if available) or the included optimized 3D S/W rasterizer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 smtClean="0">
              <a:ea typeface="Gulim" pitchFamily="34" charset="-127"/>
            </a:endParaRP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FreeType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Rendering bitmap and vector font</a:t>
            </a:r>
            <a:endParaRPr lang="ko-KR" altLang="en-US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 smtClean="0"/>
              <a:t>Android Application Framework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App Framework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419100" y="3352800"/>
            <a:ext cx="8318500" cy="3302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Enabling and simplifying the reuse of components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Developers have full access to the same framework APIs used by the core applications.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Users are allowed to replace components.</a:t>
            </a:r>
          </a:p>
        </p:txBody>
      </p:sp>
      <p:pic>
        <p:nvPicPr>
          <p:cNvPr id="25604" name="내용 개체 틀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20843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그림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752600"/>
            <a:ext cx="586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304800" y="298450"/>
            <a:ext cx="8839200" cy="908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App Framework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Features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>
              <a:ea typeface="Guli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5800" y="2133600"/>
          <a:ext cx="8001000" cy="3571875"/>
        </p:xfrm>
        <a:graphic>
          <a:graphicData uri="http://schemas.openxmlformats.org/drawingml/2006/table">
            <a:tbl>
              <a:tblPr/>
              <a:tblGrid>
                <a:gridCol w="1495425"/>
                <a:gridCol w="65055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Feature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Role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B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View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System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Used to build an application, including lists, grids, text</a:t>
                      </a:r>
                      <a:b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</a:b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boxes, buttons, and embedded web browser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Content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Provider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Enabling applications to access data from other </a:t>
                      </a:r>
                      <a:b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</a:b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applications or to share their own data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Resource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Manager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Providing access to non-code resources (localized string</a:t>
                      </a:r>
                      <a:b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</a:b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, graphics, and layout files)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Notification Manager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Enabling all applications to display customer alerts in the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status bar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Activity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Manager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Managing the lifecycle of applications and providing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a common navigation backstack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- Application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19100" y="2819400"/>
            <a:ext cx="8318500" cy="38354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provides a set of core applications: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Email Client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SMS Program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Calendar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Maps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Browser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Contacts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Etc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ko-KR" smtClean="0">
              <a:ea typeface="Gulim" pitchFamily="34" charset="-127"/>
            </a:endParaRP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All applications are written using the Java language.</a:t>
            </a:r>
            <a:endParaRPr lang="ko-KR" altLang="en-US" smtClean="0">
              <a:ea typeface="Gulim" pitchFamily="34" charset="-127"/>
            </a:endParaRPr>
          </a:p>
        </p:txBody>
      </p:sp>
      <p:pic>
        <p:nvPicPr>
          <p:cNvPr id="27652" name="내용 개체 틀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2084388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그림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1676400"/>
            <a:ext cx="6499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Android Application Package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Gulim" pitchFamily="34" charset="-127"/>
            </a:endParaRPr>
          </a:p>
        </p:txBody>
      </p:sp>
      <p:sp>
        <p:nvSpPr>
          <p:cNvPr id="3075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1231900"/>
          </a:xfrm>
        </p:spPr>
        <p:txBody>
          <a:bodyPr/>
          <a:lstStyle/>
          <a:p>
            <a:pPr eaLnBrk="1" hangingPunct="1"/>
            <a:r>
              <a:rPr lang="en-US" altLang="ko-KR" sz="1800" smtClean="0">
                <a:solidFill>
                  <a:srgbClr val="17375E"/>
                </a:solidFill>
                <a:ea typeface="Gulim" pitchFamily="34" charset="-127"/>
              </a:rPr>
              <a:t>Android applications are written in Java.</a:t>
            </a:r>
          </a:p>
          <a:p>
            <a:pPr eaLnBrk="1" hangingPunct="1"/>
            <a:r>
              <a:rPr lang="en-US" altLang="ko-KR" sz="1800" smtClean="0">
                <a:solidFill>
                  <a:srgbClr val="17375E"/>
                </a:solidFill>
                <a:ea typeface="Gulim" pitchFamily="34" charset="-127"/>
              </a:rPr>
              <a:t>An Android application is bundled by the </a:t>
            </a:r>
            <a:r>
              <a:rPr lang="en-US" altLang="ko-KR" sz="1800" smtClean="0">
                <a:solidFill>
                  <a:srgbClr val="0070C0"/>
                </a:solidFill>
                <a:ea typeface="Gulim" pitchFamily="34" charset="-127"/>
              </a:rPr>
              <a:t>aapt</a:t>
            </a:r>
            <a:r>
              <a:rPr lang="en-US" altLang="ko-KR" sz="1800" smtClean="0">
                <a:solidFill>
                  <a:srgbClr val="17375E"/>
                </a:solidFill>
                <a:ea typeface="Gulim" pitchFamily="34" charset="-127"/>
              </a:rPr>
              <a:t> tool into an Android package (.apk)</a:t>
            </a:r>
            <a:endParaRPr lang="ko-KR" altLang="en-US" sz="1800" smtClean="0">
              <a:solidFill>
                <a:srgbClr val="17375E"/>
              </a:solidFill>
              <a:ea typeface="Gulim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2000" y="3200400"/>
            <a:ext cx="34290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endParaRPr kumimoji="0" lang="ko-KR" altLang="en-US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077" name="TextBox 11"/>
          <p:cNvSpPr txBox="1">
            <a:spLocks noChangeArrowheads="1"/>
          </p:cNvSpPr>
          <p:nvPr/>
        </p:nvSpPr>
        <p:spPr bwMode="auto">
          <a:xfrm>
            <a:off x="762000" y="31353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1800">
                <a:latin typeface="HY목각파임B" pitchFamily="18" charset="-127"/>
                <a:ea typeface="HY목각파임B" pitchFamily="18" charset="-127"/>
              </a:rPr>
              <a:t>.apk </a:t>
            </a:r>
            <a:endParaRPr kumimoji="0" lang="ko-KR" altLang="en-US" sz="180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3" name="모서리가 접힌 도형 12"/>
          <p:cNvSpPr/>
          <p:nvPr/>
        </p:nvSpPr>
        <p:spPr>
          <a:xfrm>
            <a:off x="914400" y="3810000"/>
            <a:ext cx="1143000" cy="152400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800">
                <a:solidFill>
                  <a:srgbClr val="17375E"/>
                </a:solidFill>
                <a:latin typeface="HY목각파임B" pitchFamily="18" charset="-127"/>
                <a:ea typeface="HY목각파임B" pitchFamily="18" charset="-127"/>
              </a:rPr>
              <a:t>Java Code</a:t>
            </a:r>
          </a:p>
          <a:p>
            <a:pPr algn="ctr" eaLnBrk="0" latinLnBrk="0" hangingPunct="0"/>
            <a:endParaRPr kumimoji="0" lang="en-US" altLang="ko-KR">
              <a:solidFill>
                <a:srgbClr val="FFFFFF"/>
              </a:solidFill>
              <a:ea typeface="Gulim" pitchFamily="34" charset="-127"/>
            </a:endParaRPr>
          </a:p>
          <a:p>
            <a:pPr algn="ctr" eaLnBrk="0" latinLnBrk="0" hangingPunct="0"/>
            <a:endParaRPr kumimoji="0" lang="ko-KR" altLang="en-US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62200" y="3810000"/>
            <a:ext cx="16764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800">
                <a:solidFill>
                  <a:srgbClr val="17375E"/>
                </a:solidFill>
                <a:latin typeface="HY목각파임B" pitchFamily="18" charset="-127"/>
                <a:ea typeface="HY목각파임B" pitchFamily="18" charset="-127"/>
              </a:rPr>
              <a:t>Data Files</a:t>
            </a:r>
            <a:endParaRPr kumimoji="0" lang="ko-KR" altLang="en-US" sz="1800">
              <a:solidFill>
                <a:srgbClr val="17375E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5" name="배지 14"/>
          <p:cNvSpPr/>
          <p:nvPr/>
        </p:nvSpPr>
        <p:spPr>
          <a:xfrm>
            <a:off x="2438400" y="4495800"/>
            <a:ext cx="1600200" cy="762000"/>
          </a:xfrm>
          <a:prstGeom prst="plaqu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400">
                <a:solidFill>
                  <a:srgbClr val="17375E"/>
                </a:solidFill>
                <a:latin typeface="HY목각파임B" pitchFamily="18" charset="-127"/>
                <a:ea typeface="HY목각파임B" pitchFamily="18" charset="-127"/>
              </a:rPr>
              <a:t>Resources </a:t>
            </a:r>
          </a:p>
          <a:p>
            <a:pPr algn="ctr" eaLnBrk="0" latinLnBrk="0" hangingPunct="0"/>
            <a:r>
              <a:rPr kumimoji="0" lang="en-US" altLang="ko-KR" sz="1400">
                <a:solidFill>
                  <a:srgbClr val="17375E"/>
                </a:solidFill>
                <a:latin typeface="HY목각파임B" pitchFamily="18" charset="-127"/>
                <a:ea typeface="HY목각파임B" pitchFamily="18" charset="-127"/>
              </a:rPr>
              <a:t>Files</a:t>
            </a:r>
            <a:endParaRPr kumimoji="0" lang="ko-KR" altLang="en-US" sz="1400">
              <a:solidFill>
                <a:srgbClr val="17375E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081" name="TextBox 15"/>
          <p:cNvSpPr txBox="1">
            <a:spLocks noChangeArrowheads="1"/>
          </p:cNvSpPr>
          <p:nvPr/>
        </p:nvSpPr>
        <p:spPr bwMode="auto">
          <a:xfrm>
            <a:off x="4419600" y="3975100"/>
            <a:ext cx="41148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>
              <a:buFont typeface="Arial" pitchFamily="34" charset="0"/>
              <a:buChar char="•"/>
            </a:pPr>
            <a:r>
              <a:rPr kumimoji="0" lang="en-US" altLang="ko-KR" sz="1600">
                <a:latin typeface="Corbel" pitchFamily="34" charset="0"/>
              </a:rPr>
              <a:t> res/layout: declaration layout files</a:t>
            </a:r>
          </a:p>
          <a:p>
            <a:pPr eaLnBrk="0" latinLnBrk="0" hangingPunct="0">
              <a:buFont typeface="Arial" pitchFamily="34" charset="0"/>
              <a:buChar char="•"/>
            </a:pPr>
            <a:r>
              <a:rPr kumimoji="0" lang="en-US" altLang="ko-KR" sz="1600">
                <a:latin typeface="Corbel" pitchFamily="34" charset="0"/>
              </a:rPr>
              <a:t> res/drawable: intended for drawing</a:t>
            </a:r>
          </a:p>
          <a:p>
            <a:pPr eaLnBrk="0" latinLnBrk="0" hangingPunct="0">
              <a:buFont typeface="Arial" pitchFamily="34" charset="0"/>
              <a:buChar char="•"/>
            </a:pPr>
            <a:r>
              <a:rPr kumimoji="0" lang="en-US" altLang="ko-KR" sz="1600">
                <a:latin typeface="Corbel" pitchFamily="34" charset="0"/>
              </a:rPr>
              <a:t> res/admin: bitmaps, animations for transitions</a:t>
            </a:r>
          </a:p>
          <a:p>
            <a:pPr eaLnBrk="0" latinLnBrk="0" hangingPunct="0">
              <a:buFont typeface="Arial" pitchFamily="34" charset="0"/>
              <a:buChar char="•"/>
            </a:pPr>
            <a:r>
              <a:rPr kumimoji="0" lang="en-US" altLang="ko-KR" sz="1600">
                <a:latin typeface="Corbel" pitchFamily="34" charset="0"/>
              </a:rPr>
              <a:t> res/values: externalized values</a:t>
            </a:r>
          </a:p>
          <a:p>
            <a:pPr lvl="2" eaLnBrk="0" latinLnBrk="0" hangingPunct="0">
              <a:buFont typeface="Wingdings" pitchFamily="2" charset="2"/>
              <a:buChar char="Ø"/>
            </a:pPr>
            <a:r>
              <a:rPr kumimoji="0" lang="en-US" altLang="ko-KR" sz="1600" b="1">
                <a:latin typeface="Corbel" pitchFamily="34" charset="0"/>
              </a:rPr>
              <a:t>strings</a:t>
            </a:r>
            <a:r>
              <a:rPr kumimoji="0" lang="en-US" altLang="ko-KR" sz="1600">
                <a:latin typeface="Corbel" pitchFamily="34" charset="0"/>
              </a:rPr>
              <a:t>, </a:t>
            </a:r>
            <a:r>
              <a:rPr kumimoji="0" lang="en-US" altLang="ko-KR" sz="1600" b="1">
                <a:latin typeface="Corbel" pitchFamily="34" charset="0"/>
              </a:rPr>
              <a:t>colors</a:t>
            </a:r>
            <a:r>
              <a:rPr kumimoji="0" lang="en-US" altLang="ko-KR" sz="1600">
                <a:latin typeface="Corbel" pitchFamily="34" charset="0"/>
              </a:rPr>
              <a:t>, </a:t>
            </a:r>
            <a:r>
              <a:rPr kumimoji="0" lang="en-US" altLang="ko-KR" sz="1600" b="1">
                <a:latin typeface="Corbel" pitchFamily="34" charset="0"/>
              </a:rPr>
              <a:t>styles</a:t>
            </a:r>
            <a:r>
              <a:rPr kumimoji="0" lang="en-US" altLang="ko-KR" sz="1600">
                <a:latin typeface="Corbel" pitchFamily="34" charset="0"/>
              </a:rPr>
              <a:t>, etc</a:t>
            </a:r>
          </a:p>
          <a:p>
            <a:pPr eaLnBrk="0" latinLnBrk="0" hangingPunct="0">
              <a:buFont typeface="Arial" pitchFamily="34" charset="0"/>
              <a:buChar char="•"/>
            </a:pPr>
            <a:r>
              <a:rPr kumimoji="0" lang="en-US" altLang="ko-KR" sz="1600">
                <a:latin typeface="Corbel" pitchFamily="34" charset="0"/>
              </a:rPr>
              <a:t> res/xml: general XML files used at runtime</a:t>
            </a:r>
          </a:p>
          <a:p>
            <a:pPr eaLnBrk="0" latinLnBrk="0" hangingPunct="0">
              <a:buFont typeface="Arial" pitchFamily="34" charset="0"/>
              <a:buChar char="•"/>
            </a:pPr>
            <a:r>
              <a:rPr kumimoji="0" lang="en-US" altLang="ko-KR" sz="1600">
                <a:latin typeface="Corbel" pitchFamily="34" charset="0"/>
              </a:rPr>
              <a:t> res/raw: binary files (e.g. sound)</a:t>
            </a:r>
            <a:endParaRPr kumimoji="0" lang="ko-KR" altLang="en-US" sz="1600">
              <a:latin typeface="Corbel" pitchFamily="34" charset="0"/>
            </a:endParaRPr>
          </a:p>
        </p:txBody>
      </p:sp>
      <p:sp>
        <p:nvSpPr>
          <p:cNvPr id="17" name="왼쪽 중괄호 16"/>
          <p:cNvSpPr/>
          <p:nvPr/>
        </p:nvSpPr>
        <p:spPr>
          <a:xfrm>
            <a:off x="4114800" y="4114800"/>
            <a:ext cx="304800" cy="1600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latinLnBrk="0" hangingPunct="0"/>
            <a:endParaRPr kumimoji="0" lang="ko-KR" altLang="en-US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Android Component Model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Gulim" pitchFamily="34" charset="-127"/>
            </a:endParaRPr>
          </a:p>
        </p:txBody>
      </p:sp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 Android application is packaged in a .apk file.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A .apk file is a collection of components.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Components share a Linux process: by default, one process per .apk file.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.apk files are isolated and communicate with each other via Intents or AIDL.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Every component has a managed lifecycle.</a:t>
            </a:r>
          </a:p>
          <a:p>
            <a:pPr eaLnBrk="1" hangingPunct="1"/>
            <a:endParaRPr lang="ko-KR" altLang="en-US" smtClean="0">
              <a:ea typeface="Gulim" pitchFamily="34" charset="-127"/>
            </a:endParaRPr>
          </a:p>
        </p:txBody>
      </p:sp>
      <p:grpSp>
        <p:nvGrpSpPr>
          <p:cNvPr id="3" name="그룹 14"/>
          <p:cNvGrpSpPr>
            <a:grpSpLocks/>
          </p:cNvGrpSpPr>
          <p:nvPr/>
        </p:nvGrpSpPr>
        <p:grpSpPr bwMode="auto">
          <a:xfrm>
            <a:off x="3429000" y="2362200"/>
            <a:ext cx="2209800" cy="2362200"/>
            <a:chOff x="762000" y="2133600"/>
            <a:chExt cx="2590800" cy="2819400"/>
          </a:xfrm>
        </p:grpSpPr>
        <p:sp>
          <p:nvSpPr>
            <p:cNvPr id="4" name="직사각형 3"/>
            <p:cNvSpPr/>
            <p:nvPr/>
          </p:nvSpPr>
          <p:spPr>
            <a:xfrm>
              <a:off x="762000" y="2133600"/>
              <a:ext cx="2590800" cy="2819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16390" name="TextBox 4"/>
            <p:cNvSpPr txBox="1">
              <a:spLocks noChangeArrowheads="1"/>
            </p:cNvSpPr>
            <p:nvPr/>
          </p:nvSpPr>
          <p:spPr bwMode="auto">
            <a:xfrm>
              <a:off x="762000" y="2133600"/>
              <a:ext cx="14478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200"/>
                <a:t>Application (.apk)</a:t>
              </a:r>
              <a:endParaRPr kumimoji="0" lang="ko-KR" altLang="en-US" sz="12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8310" y="2438657"/>
              <a:ext cx="2438181" cy="2438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16392" name="TextBox 6"/>
            <p:cNvSpPr txBox="1">
              <a:spLocks noChangeArrowheads="1"/>
            </p:cNvSpPr>
            <p:nvPr/>
          </p:nvSpPr>
          <p:spPr bwMode="auto">
            <a:xfrm>
              <a:off x="838200" y="2438400"/>
              <a:ext cx="14478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200"/>
                <a:t>Process</a:t>
              </a:r>
              <a:endParaRPr kumimoji="0" lang="ko-KR" altLang="en-US" sz="120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914619" y="2819502"/>
              <a:ext cx="1066472" cy="3808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Activity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33710" y="2819502"/>
              <a:ext cx="1066471" cy="3808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Activity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14619" y="3276140"/>
              <a:ext cx="1066472" cy="38084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Activity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33710" y="3276140"/>
              <a:ext cx="1066471" cy="38084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Activity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14619" y="3810461"/>
              <a:ext cx="2285562" cy="38084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Content Provider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4619" y="4342888"/>
              <a:ext cx="1066472" cy="38084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Service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133710" y="4342888"/>
              <a:ext cx="1066471" cy="38084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Service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OHA (Open Handset Alliance)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7886700" cy="50673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 business alliance consisting of 47 companies to develop open standards for mobile devices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>
              <a:ea typeface="Gulim" pitchFamily="34" charset="-127"/>
            </a:endParaRPr>
          </a:p>
        </p:txBody>
      </p:sp>
      <p:pic>
        <p:nvPicPr>
          <p:cNvPr id="4100" name="그림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5995988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Application Components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Gulim" pitchFamily="34" charset="-127"/>
            </a:endParaRP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applications do not have a single entry point (e.g. no main() function).</a:t>
            </a: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They have essential components that the system can instantiate and run as needed.</a:t>
            </a: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Four basic components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mtClean="0">
                <a:ea typeface="Gulim" pitchFamily="34" charset="-127"/>
              </a:rPr>
              <a:t> </a:t>
            </a:r>
            <a:endParaRPr lang="ko-KR" altLang="en-US" smtClean="0">
              <a:ea typeface="Gulim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0402" y="4227111"/>
          <a:ext cx="7543800" cy="1857375"/>
        </p:xfrm>
        <a:graphic>
          <a:graphicData uri="http://schemas.openxmlformats.org/drawingml/2006/table">
            <a:tbl>
              <a:tblPr/>
              <a:tblGrid>
                <a:gridCol w="2133600"/>
                <a:gridCol w="5410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Components</a:t>
                      </a:r>
                      <a:endParaRPr kumimoji="0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Description</a:t>
                      </a:r>
                      <a:endParaRPr kumimoji="0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Activity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UI component typically corresponding to one screen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Service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Background process without UI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Broadcast Receiver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Component that responds to broadcast Intents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Content Provider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Gulim" pitchFamily="34" charset="-127"/>
                        </a:rPr>
                        <a:t>Component that enables applications to share data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ea typeface="Gulim" pitchFamily="34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Components - Activity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Gulim" pitchFamily="34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29845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An activity is usually a single screen:</a:t>
            </a:r>
            <a:endParaRPr lang="ko-KR" altLang="en-US" sz="2800" dirty="0" smtClean="0">
              <a:ea typeface="Gulim" pitchFamily="34" charset="-127"/>
            </a:endParaRP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Implemented as a single class extending </a:t>
            </a:r>
            <a:r>
              <a:rPr lang="en-US" altLang="ko-KR" i="1" dirty="0" smtClean="0">
                <a:ea typeface="Gulim" pitchFamily="34" charset="-127"/>
              </a:rPr>
              <a:t>Activity</a:t>
            </a:r>
            <a:r>
              <a:rPr lang="en-US" altLang="ko-KR" dirty="0" smtClean="0">
                <a:ea typeface="Gulim" pitchFamily="34" charset="-127"/>
              </a:rPr>
              <a:t>.</a:t>
            </a:r>
            <a:endParaRPr lang="ko-KR" altLang="en-US" sz="2800" dirty="0" smtClean="0">
              <a:ea typeface="Gulim" pitchFamily="34" charset="-127"/>
            </a:endParaRP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Displays user interface controls (views).</a:t>
            </a:r>
            <a:endParaRPr lang="ko-KR" altLang="en-US" sz="2800" dirty="0" smtClean="0">
              <a:ea typeface="Gulim" pitchFamily="34" charset="-127"/>
            </a:endParaRP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Reacts on user input/events.</a:t>
            </a:r>
            <a:endParaRPr lang="ko-KR" altLang="en-US" sz="2800" dirty="0" smtClean="0">
              <a:ea typeface="Gulim" pitchFamily="34" charset="-127"/>
            </a:endParaRPr>
          </a:p>
          <a:p>
            <a:pPr eaLnBrk="1" hangingPunct="1"/>
            <a:r>
              <a:rPr lang="en-US" altLang="ko-KR" dirty="0" smtClean="0">
                <a:ea typeface="Gulim" pitchFamily="34" charset="-127"/>
              </a:rPr>
              <a:t>An application typically consists of several screens:</a:t>
            </a:r>
            <a:endParaRPr lang="ko-KR" altLang="en-US" sz="2800" dirty="0" smtClean="0">
              <a:ea typeface="Gulim" pitchFamily="34" charset="-127"/>
            </a:endParaRP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Each screen is implemented by one activity.</a:t>
            </a:r>
            <a:endParaRPr lang="ko-KR" altLang="en-US" sz="2800" dirty="0" smtClean="0">
              <a:ea typeface="Gulim" pitchFamily="34" charset="-127"/>
            </a:endParaRP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Moving to the next screen means starting a new activity.</a:t>
            </a:r>
            <a:endParaRPr lang="ko-KR" altLang="en-US" sz="2800" dirty="0" smtClean="0">
              <a:ea typeface="Gulim" pitchFamily="34" charset="-127"/>
            </a:endParaRP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An activity may return a result to the previous activity.</a:t>
            </a:r>
            <a:endParaRPr lang="ko-KR" altLang="en-US" sz="2800" dirty="0" smtClean="0">
              <a:ea typeface="Gulim" pitchFamily="34" charset="-127"/>
            </a:endParaRPr>
          </a:p>
        </p:txBody>
      </p:sp>
      <p:pic>
        <p:nvPicPr>
          <p:cNvPr id="5124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4572000"/>
            <a:ext cx="4495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Components - Activity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12319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Typically, one of the activities is marked as the first one that should be presented to the user when the application is launched.</a:t>
            </a: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Created “Activity” must be defined into the application’s manifest.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>
              <a:ea typeface="Gulim" pitchFamily="34" charset="-127"/>
            </a:endParaRPr>
          </a:p>
        </p:txBody>
      </p:sp>
      <p:pic>
        <p:nvPicPr>
          <p:cNvPr id="6148" name="그림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8348" y="3081432"/>
            <a:ext cx="6899469" cy="106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Components - Service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Gulim" pitchFamily="34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34417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A service does not have a visual user interface, but rather runs in the background for an indefinite period time.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ko-KR" dirty="0" smtClean="0">
                <a:ea typeface="Gulim" pitchFamily="34" charset="-127"/>
              </a:rPr>
              <a:t>Example: music player, network download, etc</a:t>
            </a:r>
          </a:p>
          <a:p>
            <a:pPr eaLnBrk="1" hangingPunct="1"/>
            <a:r>
              <a:rPr lang="en-US" altLang="ko-KR" dirty="0" smtClean="0">
                <a:ea typeface="Gulim" pitchFamily="34" charset="-127"/>
              </a:rPr>
              <a:t>Each service extends the </a:t>
            </a:r>
            <a:r>
              <a:rPr lang="en-US" altLang="ko-KR" i="1" dirty="0" smtClean="0">
                <a:ea typeface="Gulim" pitchFamily="34" charset="-127"/>
              </a:rPr>
              <a:t>Service</a:t>
            </a:r>
            <a:r>
              <a:rPr lang="en-US" altLang="ko-KR" dirty="0" smtClean="0">
                <a:ea typeface="Gulim" pitchFamily="34" charset="-127"/>
              </a:rPr>
              <a:t> base class.</a:t>
            </a:r>
          </a:p>
          <a:p>
            <a:pPr eaLnBrk="1" hangingPunct="1"/>
            <a:r>
              <a:rPr lang="en-US" altLang="ko-KR" dirty="0" smtClean="0">
                <a:ea typeface="Gulim" pitchFamily="34" charset="-127"/>
              </a:rPr>
              <a:t>It is possible to bind to a running service and start the service if it's not already running.</a:t>
            </a:r>
          </a:p>
          <a:p>
            <a:pPr eaLnBrk="1" hangingPunct="1"/>
            <a:r>
              <a:rPr lang="en-US" altLang="ko-KR" dirty="0" smtClean="0">
                <a:ea typeface="Gulim" pitchFamily="34" charset="-127"/>
              </a:rPr>
              <a:t>While connected, it is possible </a:t>
            </a:r>
            <a:r>
              <a:rPr lang="en-US" altLang="zh-CN" dirty="0" smtClean="0">
                <a:ea typeface="Gulim" pitchFamily="34" charset="-127"/>
              </a:rPr>
              <a:t>to </a:t>
            </a:r>
            <a:r>
              <a:rPr lang="en-US" altLang="ko-KR" dirty="0" smtClean="0">
                <a:ea typeface="Gulim" pitchFamily="34" charset="-127"/>
              </a:rPr>
              <a:t>communicate with the service through an interface defined in an AIDL (Android Interface Definition Language).</a:t>
            </a:r>
          </a:p>
          <a:p>
            <a:pPr eaLnBrk="1" hangingPunct="1"/>
            <a:endParaRPr lang="ko-KR" altLang="en-US" dirty="0" smtClean="0">
              <a:ea typeface="Gulim" pitchFamily="34" charset="-127"/>
            </a:endParaRPr>
          </a:p>
        </p:txBody>
      </p:sp>
      <p:grpSp>
        <p:nvGrpSpPr>
          <p:cNvPr id="3" name="그룹 22"/>
          <p:cNvGrpSpPr>
            <a:grpSpLocks/>
          </p:cNvGrpSpPr>
          <p:nvPr/>
        </p:nvGrpSpPr>
        <p:grpSpPr bwMode="auto">
          <a:xfrm>
            <a:off x="762000" y="4953000"/>
            <a:ext cx="7924800" cy="1676400"/>
            <a:chOff x="762000" y="4953000"/>
            <a:chExt cx="7924800" cy="1676400"/>
          </a:xfrm>
        </p:grpSpPr>
        <p:sp>
          <p:nvSpPr>
            <p:cNvPr id="4" name="직사각형 3"/>
            <p:cNvSpPr/>
            <p:nvPr/>
          </p:nvSpPr>
          <p:spPr>
            <a:xfrm>
              <a:off x="838200" y="4953000"/>
              <a:ext cx="1143000" cy="1143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914400" y="5029200"/>
              <a:ext cx="990600" cy="533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14400" y="5638800"/>
              <a:ext cx="457200" cy="152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47800" y="5638800"/>
              <a:ext cx="457200" cy="152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4400" y="5867400"/>
              <a:ext cx="457200" cy="152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47800" y="5867400"/>
              <a:ext cx="457200" cy="152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7189" name="TextBox 9"/>
            <p:cNvSpPr txBox="1">
              <a:spLocks noChangeArrowheads="1"/>
            </p:cNvSpPr>
            <p:nvPr/>
          </p:nvSpPr>
          <p:spPr bwMode="auto">
            <a:xfrm>
              <a:off x="762000" y="6093023"/>
              <a:ext cx="1371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kumimoji="0" lang="en-US" altLang="ko-KR" sz="140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Media Player</a:t>
              </a:r>
            </a:p>
            <a:p>
              <a:pPr algn="ctr" eaLnBrk="0" latinLnBrk="0" hangingPunct="0"/>
              <a:r>
                <a:rPr kumimoji="0" lang="en-US" altLang="ko-KR" sz="140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Activity</a:t>
              </a:r>
              <a:endParaRPr kumimoji="0" lang="ko-KR" altLang="en-US" sz="1400">
                <a:latin typeface="Meiryo" pitchFamily="34" charset="-128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486400" y="5105400"/>
              <a:ext cx="1143000" cy="762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600">
                  <a:solidFill>
                    <a:schemeClr val="tx2"/>
                  </a:solidFill>
                  <a:latin typeface="Meiryo" pitchFamily="34" charset="-128"/>
                  <a:ea typeface="Meiryo" pitchFamily="34" charset="-128"/>
                  <a:cs typeface="Meiryo" pitchFamily="34" charset="-128"/>
                </a:rPr>
                <a:t>Service</a:t>
              </a:r>
              <a:endParaRPr kumimoji="0" lang="ko-KR" altLang="en-US" sz="1600">
                <a:solidFill>
                  <a:schemeClr val="tx2"/>
                </a:solidFill>
                <a:latin typeface="Meiryo" pitchFamily="34" charset="-128"/>
                <a:ea typeface="Gulim" pitchFamily="34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6637338" y="5210175"/>
              <a:ext cx="492125" cy="423863"/>
            </a:xfrm>
            <a:custGeom>
              <a:avLst/>
              <a:gdLst>
                <a:gd name="connsiteX0" fmla="*/ 0 w 492711"/>
                <a:gd name="connsiteY0" fmla="*/ 134644 h 424648"/>
                <a:gd name="connsiteX1" fmla="*/ 266330 w 492711"/>
                <a:gd name="connsiteY1" fmla="*/ 10357 h 424648"/>
                <a:gd name="connsiteX2" fmla="*/ 488272 w 492711"/>
                <a:gd name="connsiteY2" fmla="*/ 196788 h 424648"/>
                <a:gd name="connsiteX3" fmla="*/ 292963 w 492711"/>
                <a:gd name="connsiteY3" fmla="*/ 409852 h 424648"/>
                <a:gd name="connsiteX4" fmla="*/ 17755 w 492711"/>
                <a:gd name="connsiteY4" fmla="*/ 285565 h 4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11" h="424648">
                  <a:moveTo>
                    <a:pt x="0" y="134644"/>
                  </a:moveTo>
                  <a:cubicBezTo>
                    <a:pt x="92475" y="67322"/>
                    <a:pt x="184951" y="0"/>
                    <a:pt x="266330" y="10357"/>
                  </a:cubicBezTo>
                  <a:cubicBezTo>
                    <a:pt x="347709" y="20714"/>
                    <a:pt x="483833" y="130205"/>
                    <a:pt x="488272" y="196788"/>
                  </a:cubicBezTo>
                  <a:cubicBezTo>
                    <a:pt x="492711" y="263371"/>
                    <a:pt x="371382" y="395056"/>
                    <a:pt x="292963" y="409852"/>
                  </a:cubicBezTo>
                  <a:cubicBezTo>
                    <a:pt x="214544" y="424648"/>
                    <a:pt x="116149" y="355106"/>
                    <a:pt x="17755" y="285565"/>
                  </a:cubicBezTo>
                </a:path>
              </a:pathLst>
            </a:custGeom>
            <a:ln w="25400">
              <a:solidFill>
                <a:schemeClr val="tx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latinLnBrk="0" hangingPunct="0">
                <a:defRPr/>
              </a:pPr>
              <a:endParaRPr kumimoji="0" lang="ko-KR" altLang="en-US">
                <a:ea typeface="굴림" charset="-127"/>
              </a:endParaRPr>
            </a:p>
          </p:txBody>
        </p:sp>
        <p:sp>
          <p:nvSpPr>
            <p:cNvPr id="7192" name="TextBox 12"/>
            <p:cNvSpPr txBox="1">
              <a:spLocks noChangeArrowheads="1"/>
            </p:cNvSpPr>
            <p:nvPr/>
          </p:nvSpPr>
          <p:spPr bwMode="auto">
            <a:xfrm>
              <a:off x="6705600" y="5635823"/>
              <a:ext cx="1981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400" i="1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Background running</a:t>
              </a:r>
            </a:p>
            <a:p>
              <a:pPr eaLnBrk="0" latinLnBrk="0" hangingPunct="0"/>
              <a:r>
                <a:rPr kumimoji="0" lang="en-US" altLang="ko-KR" sz="1400" i="1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for playback</a:t>
              </a:r>
              <a:endParaRPr kumimoji="0" lang="ko-KR" altLang="en-US" sz="1400" i="1">
                <a:latin typeface="Meiryo" pitchFamily="34" charset="-128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352800" y="6172200"/>
              <a:ext cx="1143000" cy="4572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600">
                  <a:solidFill>
                    <a:schemeClr val="tx2"/>
                  </a:solidFill>
                  <a:latin typeface="Meiryo" pitchFamily="34" charset="-128"/>
                  <a:ea typeface="Meiryo" pitchFamily="34" charset="-128"/>
                  <a:cs typeface="Meiryo" pitchFamily="34" charset="-128"/>
                </a:rPr>
                <a:t>Binder</a:t>
              </a:r>
              <a:endParaRPr kumimoji="0" lang="ko-KR" altLang="en-US" sz="1600">
                <a:solidFill>
                  <a:schemeClr val="tx2"/>
                </a:solidFill>
                <a:latin typeface="Meiryo" pitchFamily="34" charset="-128"/>
                <a:ea typeface="Gulim" pitchFamily="34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rot="10800000">
              <a:off x="1981200" y="5181600"/>
              <a:ext cx="3505200" cy="15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11" idx="1"/>
            </p:cNvCxnSpPr>
            <p:nvPr/>
          </p:nvCxnSpPr>
          <p:spPr>
            <a:xfrm>
              <a:off x="1981200" y="5486400"/>
              <a:ext cx="3505200" cy="158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>
              <a:off x="1981200" y="5713413"/>
              <a:ext cx="3505200" cy="158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7" name="TextBox 17"/>
            <p:cNvSpPr txBox="1">
              <a:spLocks noChangeArrowheads="1"/>
            </p:cNvSpPr>
            <p:nvPr/>
          </p:nvSpPr>
          <p:spPr bwMode="auto">
            <a:xfrm>
              <a:off x="3200400" y="4953000"/>
              <a:ext cx="1143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200" i="1"/>
                <a:t>Notification</a:t>
              </a:r>
              <a:endParaRPr kumimoji="0" lang="ko-KR" altLang="en-US" sz="1200" i="1"/>
            </a:p>
          </p:txBody>
        </p:sp>
        <p:sp>
          <p:nvSpPr>
            <p:cNvPr id="7198" name="TextBox 18"/>
            <p:cNvSpPr txBox="1">
              <a:spLocks noChangeArrowheads="1"/>
            </p:cNvSpPr>
            <p:nvPr/>
          </p:nvSpPr>
          <p:spPr bwMode="auto">
            <a:xfrm>
              <a:off x="3048000" y="5438001"/>
              <a:ext cx="12954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200" i="1"/>
                <a:t>Communication</a:t>
              </a:r>
              <a:endParaRPr kumimoji="0" lang="ko-KR" altLang="en-US" sz="1200" i="1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86200" y="5334000"/>
              <a:ext cx="76200" cy="8382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accent1">
                  <a:shade val="50000"/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7200" name="TextBox 20"/>
            <p:cNvSpPr txBox="1">
              <a:spLocks noChangeArrowheads="1"/>
            </p:cNvSpPr>
            <p:nvPr/>
          </p:nvSpPr>
          <p:spPr bwMode="auto">
            <a:xfrm>
              <a:off x="3200400" y="5715000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200" i="1"/>
                <a:t>Pause/rewind</a:t>
              </a:r>
            </a:p>
            <a:p>
              <a:pPr eaLnBrk="0" latinLnBrk="0" hangingPunct="0"/>
              <a:r>
                <a:rPr kumimoji="0" lang="en-US" altLang="ko-KR" sz="1200" i="1"/>
                <a:t>/stop/restart</a:t>
              </a:r>
              <a:endParaRPr kumimoji="0" lang="ko-KR" altLang="en-US" sz="1200" i="1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Components - Service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7747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Adding a "Service" with Android is quite similar than for an "Activity".</a:t>
            </a:r>
          </a:p>
        </p:txBody>
      </p:sp>
      <p:pic>
        <p:nvPicPr>
          <p:cNvPr id="8196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743200"/>
            <a:ext cx="60198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Components - Broadcast Receivers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Gulim" pitchFamily="34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18415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 broadcast receiver is a component that receives and reacts to broadcast announcements (Intents).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Many broadcasts originate in system code.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ko-KR" i="1" smtClean="0">
                <a:ea typeface="Gulim" pitchFamily="34" charset="-127"/>
              </a:rPr>
              <a:t>		E.g. announcements that the time zone has changed, that the battery is low, etc.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mtClean="0">
              <a:ea typeface="Gulim" pitchFamily="34" charset="-127"/>
            </a:endParaRPr>
          </a:p>
        </p:txBody>
      </p:sp>
      <p:grpSp>
        <p:nvGrpSpPr>
          <p:cNvPr id="3" name="그룹 18"/>
          <p:cNvGrpSpPr>
            <a:grpSpLocks/>
          </p:cNvGrpSpPr>
          <p:nvPr/>
        </p:nvGrpSpPr>
        <p:grpSpPr bwMode="auto">
          <a:xfrm>
            <a:off x="1524000" y="3962400"/>
            <a:ext cx="5638800" cy="2209800"/>
            <a:chOff x="2209800" y="4038600"/>
            <a:chExt cx="4495800" cy="1371600"/>
          </a:xfrm>
        </p:grpSpPr>
        <p:grpSp>
          <p:nvGrpSpPr>
            <p:cNvPr id="4" name="그룹 3"/>
            <p:cNvGrpSpPr>
              <a:grpSpLocks/>
            </p:cNvGrpSpPr>
            <p:nvPr/>
          </p:nvGrpSpPr>
          <p:grpSpPr bwMode="auto">
            <a:xfrm>
              <a:off x="2209800" y="4800600"/>
              <a:ext cx="609600" cy="609600"/>
              <a:chOff x="685800" y="3505200"/>
              <a:chExt cx="838200" cy="8382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85800" y="3504749"/>
                <a:ext cx="838849" cy="8386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/>
                <a:endParaRPr kumimoji="0" lang="ko-KR" altLang="en-US">
                  <a:solidFill>
                    <a:srgbClr val="FFFFFF"/>
                  </a:solidFill>
                  <a:ea typeface="Gulim" pitchFamily="34" charset="-127"/>
                </a:endParaRPr>
              </a:p>
            </p:txBody>
          </p:sp>
          <p:pic>
            <p:nvPicPr>
              <p:cNvPr id="9235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 rot="-7454409">
                <a:off x="735977" y="3809288"/>
                <a:ext cx="719339" cy="317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그룹 6"/>
            <p:cNvGrpSpPr>
              <a:grpSpLocks/>
            </p:cNvGrpSpPr>
            <p:nvPr/>
          </p:nvGrpSpPr>
          <p:grpSpPr bwMode="auto">
            <a:xfrm>
              <a:off x="3505200" y="4800600"/>
              <a:ext cx="609600" cy="609600"/>
              <a:chOff x="1752600" y="3505200"/>
              <a:chExt cx="838200" cy="83820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751804" y="3504749"/>
                <a:ext cx="838849" cy="8386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/>
                <a:endParaRPr kumimoji="0" lang="ko-KR" altLang="en-US">
                  <a:solidFill>
                    <a:srgbClr val="FFFFFF"/>
                  </a:solidFill>
                  <a:ea typeface="Gulim" pitchFamily="34" charset="-127"/>
                </a:endParaRPr>
              </a:p>
            </p:txBody>
          </p:sp>
          <p:sp>
            <p:nvSpPr>
              <p:cNvPr id="9" name="타원형 설명선 8"/>
              <p:cNvSpPr/>
              <p:nvPr/>
            </p:nvSpPr>
            <p:spPr>
              <a:xfrm>
                <a:off x="1828380" y="3657846"/>
                <a:ext cx="685698" cy="456585"/>
              </a:xfrm>
              <a:prstGeom prst="wedgeEllipseCallou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/>
                <a:endParaRPr kumimoji="0" lang="ko-KR" altLang="en-US" sz="9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endParaRPr>
              </a:p>
            </p:txBody>
          </p:sp>
          <p:sp>
            <p:nvSpPr>
              <p:cNvPr id="9233" name="TextBox 9"/>
              <p:cNvSpPr txBox="1">
                <a:spLocks noChangeArrowheads="1"/>
              </p:cNvSpPr>
              <p:nvPr/>
            </p:nvSpPr>
            <p:spPr bwMode="auto">
              <a:xfrm>
                <a:off x="1828800" y="3733801"/>
                <a:ext cx="762000" cy="3808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latinLnBrk="0" hangingPunct="0"/>
                <a:r>
                  <a:rPr kumimoji="0" lang="en-US" altLang="ko-KR" sz="1200">
                    <a:latin typeface="Arial Black" pitchFamily="34" charset="0"/>
                  </a:rPr>
                  <a:t>SMS</a:t>
                </a:r>
                <a:endParaRPr kumimoji="0" lang="ko-KR" altLang="en-US" sz="1200">
                  <a:latin typeface="Arial Black" pitchFamily="34" charset="0"/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2209800" y="4038600"/>
              <a:ext cx="1904893" cy="38132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Broadcast Receiver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 rot="5400000">
              <a:off x="2437839" y="4724260"/>
              <a:ext cx="152728" cy="1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>
              <a:off x="3733153" y="4723768"/>
              <a:ext cx="151743" cy="126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514836" y="4648529"/>
              <a:ext cx="1294820" cy="98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11" idx="2"/>
            </p:cNvCxnSpPr>
            <p:nvPr/>
          </p:nvCxnSpPr>
          <p:spPr>
            <a:xfrm rot="16200000" flipH="1">
              <a:off x="3065258" y="4517551"/>
              <a:ext cx="199040" cy="379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410780" y="4038600"/>
              <a:ext cx="1294820" cy="38132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Activity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cxnSp>
          <p:nvCxnSpPr>
            <p:cNvPr id="17" name="직선 연결선 16"/>
            <p:cNvCxnSpPr>
              <a:stCxn id="11" idx="3"/>
              <a:endCxn id="16" idx="1"/>
            </p:cNvCxnSpPr>
            <p:nvPr/>
          </p:nvCxnSpPr>
          <p:spPr>
            <a:xfrm>
              <a:off x="4114693" y="4228772"/>
              <a:ext cx="1296086" cy="197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0" name="TextBox 17"/>
            <p:cNvSpPr txBox="1">
              <a:spLocks noChangeArrowheads="1"/>
            </p:cNvSpPr>
            <p:nvPr/>
          </p:nvSpPr>
          <p:spPr bwMode="auto">
            <a:xfrm>
              <a:off x="4267200" y="4415135"/>
              <a:ext cx="1828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>
                <a:buFont typeface="Arial" pitchFamily="34" charset="0"/>
                <a:buChar char="•"/>
              </a:pPr>
              <a:r>
                <a:rPr kumimoji="0" lang="en-US" altLang="ko-KR" sz="1200" i="1"/>
                <a:t>Get incoming calls</a:t>
              </a:r>
            </a:p>
            <a:p>
              <a:pPr eaLnBrk="0" latinLnBrk="0" hangingPunct="0">
                <a:buFont typeface="Arial" pitchFamily="34" charset="0"/>
                <a:buChar char="•"/>
              </a:pPr>
              <a:r>
                <a:rPr kumimoji="0" lang="en-US" altLang="ko-KR" sz="1200" i="1"/>
                <a:t>Get incoming SMS</a:t>
              </a:r>
              <a:endParaRPr kumimoji="0" lang="ko-KR" altLang="en-US" sz="1200" i="1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Components - Broadcast Receivers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A broadcast receiver is a component that receives and reacts to broadcast announcements.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Applications can also initiate broadcasts.</a:t>
            </a:r>
            <a:endParaRPr lang="ko-KR" altLang="en-US" sz="2800" dirty="0" smtClean="0">
              <a:ea typeface="Gulim" pitchFamily="34" charset="-127"/>
            </a:endParaRPr>
          </a:p>
          <a:p>
            <a:pPr lvl="2" eaLnBrk="1" hangingPunct="1">
              <a:buFontTx/>
              <a:buNone/>
            </a:pPr>
            <a:r>
              <a:rPr lang="en-US" altLang="ko-KR" i="1" dirty="0" smtClean="0">
                <a:ea typeface="Gulim" pitchFamily="34" charset="-127"/>
              </a:rPr>
              <a:t>E.g. to let other applications know that some data has been downloaded to the device and is available for them to use.</a:t>
            </a:r>
            <a:endParaRPr lang="en-US" altLang="ko-KR" sz="2800" i="1" dirty="0" smtClean="0">
              <a:ea typeface="Gulim" pitchFamily="34" charset="-127"/>
            </a:endParaRPr>
          </a:p>
          <a:p>
            <a:pPr lvl="2" eaLnBrk="1" hangingPunct="1">
              <a:buFontTx/>
              <a:buNone/>
            </a:pPr>
            <a:endParaRPr lang="ko-KR" altLang="en-US" sz="2800" dirty="0" smtClean="0">
              <a:ea typeface="Gulim" pitchFamily="34" charset="-127"/>
            </a:endParaRPr>
          </a:p>
          <a:p>
            <a:pPr eaLnBrk="1" hangingPunct="1"/>
            <a:r>
              <a:rPr lang="en-US" altLang="ko-KR" dirty="0" smtClean="0">
                <a:ea typeface="Gulim" pitchFamily="34" charset="-127"/>
              </a:rPr>
              <a:t>All receivers extend the </a:t>
            </a:r>
            <a:r>
              <a:rPr lang="en-US" altLang="ko-KR" i="1" dirty="0" err="1" smtClean="0">
                <a:ea typeface="Gulim" pitchFamily="34" charset="-127"/>
              </a:rPr>
              <a:t>BroadcastReceiver</a:t>
            </a:r>
            <a:r>
              <a:rPr lang="en-US" altLang="ko-KR" dirty="0" smtClean="0">
                <a:ea typeface="Gulim" pitchFamily="34" charset="-127"/>
              </a:rPr>
              <a:t> base class.</a:t>
            </a:r>
          </a:p>
          <a:p>
            <a:pPr eaLnBrk="1" hangingPunct="1"/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Components - Content Providers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Gulim" pitchFamily="34" charset="-127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19100" y="5029200"/>
            <a:ext cx="8318500" cy="1625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A content provider makes a specific set of the application's data available to other applications.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The data can be stored in the file system, in an </a:t>
            </a:r>
            <a:r>
              <a:rPr lang="en-US" altLang="ko-KR" dirty="0" err="1" smtClean="0">
                <a:ea typeface="Gulim" pitchFamily="34" charset="-127"/>
              </a:rPr>
              <a:t>SQLite</a:t>
            </a:r>
            <a:r>
              <a:rPr lang="en-US" altLang="ko-KR" dirty="0" smtClean="0">
                <a:ea typeface="Gulim" pitchFamily="34" charset="-127"/>
              </a:rPr>
              <a:t> DB, or in any other manner that makes sense.</a:t>
            </a:r>
            <a:endParaRPr lang="ko-KR" altLang="en-US" dirty="0" smtClean="0">
              <a:ea typeface="Gulim" pitchFamily="34" charset="-127"/>
            </a:endParaRPr>
          </a:p>
        </p:txBody>
      </p:sp>
      <p:grpSp>
        <p:nvGrpSpPr>
          <p:cNvPr id="3" name="그룹 3"/>
          <p:cNvGrpSpPr>
            <a:grpSpLocks/>
          </p:cNvGrpSpPr>
          <p:nvPr/>
        </p:nvGrpSpPr>
        <p:grpSpPr bwMode="auto">
          <a:xfrm>
            <a:off x="1066800" y="1600200"/>
            <a:ext cx="6858000" cy="2971800"/>
            <a:chOff x="685800" y="838200"/>
            <a:chExt cx="6858000" cy="29718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66800" y="16764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Activity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5800" y="1371600"/>
              <a:ext cx="1828800" cy="1295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11271" name="TextBox 6"/>
            <p:cNvSpPr txBox="1">
              <a:spLocks noChangeArrowheads="1"/>
            </p:cNvSpPr>
            <p:nvPr/>
          </p:nvSpPr>
          <p:spPr bwMode="auto">
            <a:xfrm>
              <a:off x="685800" y="1371600"/>
              <a:ext cx="10668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200"/>
                <a:t>Application</a:t>
              </a:r>
              <a:endParaRPr kumimoji="0" lang="ko-KR" altLang="en-US" sz="120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971800" y="11430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Activity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19400" y="838200"/>
              <a:ext cx="2590800" cy="1905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11274" name="TextBox 9"/>
            <p:cNvSpPr txBox="1">
              <a:spLocks noChangeArrowheads="1"/>
            </p:cNvSpPr>
            <p:nvPr/>
          </p:nvSpPr>
          <p:spPr bwMode="auto">
            <a:xfrm>
              <a:off x="2819400" y="838200"/>
              <a:ext cx="10668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200"/>
                <a:t>Application</a:t>
              </a:r>
              <a:endParaRPr kumimoji="0" lang="ko-KR" altLang="en-US" sz="12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191000" y="1143000"/>
              <a:ext cx="1066800" cy="38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Activity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276600" y="2209800"/>
              <a:ext cx="1676400" cy="381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Content Provider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096000" y="1676400"/>
              <a:ext cx="1066800" cy="381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Service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15000" y="1371600"/>
              <a:ext cx="1828800" cy="1295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endParaRPr kumimoji="0" lang="ko-KR" altLang="en-US">
                <a:solidFill>
                  <a:srgbClr val="FFFFFF"/>
                </a:solidFill>
                <a:ea typeface="Gulim" pitchFamily="34" charset="-127"/>
              </a:endParaRPr>
            </a:p>
          </p:txBody>
        </p:sp>
        <p:sp>
          <p:nvSpPr>
            <p:cNvPr id="11279" name="TextBox 14"/>
            <p:cNvSpPr txBox="1">
              <a:spLocks noChangeArrowheads="1"/>
            </p:cNvSpPr>
            <p:nvPr/>
          </p:nvSpPr>
          <p:spPr bwMode="auto">
            <a:xfrm>
              <a:off x="5715000" y="1371600"/>
              <a:ext cx="10668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200"/>
                <a:t>Application</a:t>
              </a:r>
              <a:endParaRPr kumimoji="0" lang="ko-KR" altLang="en-US" sz="1200"/>
            </a:p>
          </p:txBody>
        </p:sp>
        <p:sp>
          <p:nvSpPr>
            <p:cNvPr id="16" name="순서도: 카드 15"/>
            <p:cNvSpPr/>
            <p:nvPr/>
          </p:nvSpPr>
          <p:spPr>
            <a:xfrm>
              <a:off x="2286000" y="3124200"/>
              <a:ext cx="762000" cy="685800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Data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grpSp>
          <p:nvGrpSpPr>
            <p:cNvPr id="4" name="그룹 20"/>
            <p:cNvGrpSpPr/>
            <p:nvPr/>
          </p:nvGrpSpPr>
          <p:grpSpPr>
            <a:xfrm>
              <a:off x="3276600" y="3124200"/>
              <a:ext cx="838200" cy="685800"/>
              <a:chOff x="3276600" y="3124200"/>
              <a:chExt cx="838200" cy="6858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순서도: 자기 디스크 15"/>
              <p:cNvSpPr/>
              <p:nvPr/>
            </p:nvSpPr>
            <p:spPr>
              <a:xfrm>
                <a:off x="3276600" y="35814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  <p:sp>
            <p:nvSpPr>
              <p:cNvPr id="44" name="순서도: 자기 디스크 43"/>
              <p:cNvSpPr/>
              <p:nvPr/>
            </p:nvSpPr>
            <p:spPr>
              <a:xfrm>
                <a:off x="3276600" y="33528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  <p:sp>
            <p:nvSpPr>
              <p:cNvPr id="45" name="순서도: 자기 디스크 17"/>
              <p:cNvSpPr/>
              <p:nvPr/>
            </p:nvSpPr>
            <p:spPr>
              <a:xfrm>
                <a:off x="3276600" y="31242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</p:grpSp>
        <p:sp>
          <p:nvSpPr>
            <p:cNvPr id="11282" name="TextBox 17"/>
            <p:cNvSpPr txBox="1">
              <a:spLocks noChangeArrowheads="1"/>
            </p:cNvSpPr>
            <p:nvPr/>
          </p:nvSpPr>
          <p:spPr bwMode="auto">
            <a:xfrm>
              <a:off x="3352800" y="3352800"/>
              <a:ext cx="1143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latinLnBrk="0" hangingPunct="0"/>
              <a:r>
                <a:rPr kumimoji="0" lang="en-US" altLang="ko-KR" sz="1200">
                  <a:latin typeface="Arial Black" pitchFamily="34" charset="0"/>
                </a:rPr>
                <a:t>SQLite</a:t>
              </a:r>
              <a:endParaRPr kumimoji="0" lang="ko-KR" altLang="en-US" sz="1200">
                <a:latin typeface="Arial Black" pitchFamily="34" charset="0"/>
              </a:endParaRPr>
            </a:p>
          </p:txBody>
        </p:sp>
        <p:sp>
          <p:nvSpPr>
            <p:cNvPr id="19" name="순서도: 카드 18"/>
            <p:cNvSpPr/>
            <p:nvPr/>
          </p:nvSpPr>
          <p:spPr>
            <a:xfrm>
              <a:off x="4343400" y="3124200"/>
              <a:ext cx="762000" cy="685800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XML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grpSp>
          <p:nvGrpSpPr>
            <p:cNvPr id="7" name="그룹 21"/>
            <p:cNvGrpSpPr/>
            <p:nvPr/>
          </p:nvGrpSpPr>
          <p:grpSpPr>
            <a:xfrm>
              <a:off x="5562600" y="3124200"/>
              <a:ext cx="838200" cy="685800"/>
              <a:chOff x="3276600" y="3124200"/>
              <a:chExt cx="838200" cy="6858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순서도: 자기 디스크 39"/>
              <p:cNvSpPr/>
              <p:nvPr/>
            </p:nvSpPr>
            <p:spPr>
              <a:xfrm>
                <a:off x="3276600" y="35814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  <p:sp>
            <p:nvSpPr>
              <p:cNvPr id="41" name="순서도: 자기 디스크 40"/>
              <p:cNvSpPr/>
              <p:nvPr/>
            </p:nvSpPr>
            <p:spPr>
              <a:xfrm>
                <a:off x="3276600" y="33528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  <p:sp>
            <p:nvSpPr>
              <p:cNvPr id="42" name="순서도: 자기 디스크 41"/>
              <p:cNvSpPr/>
              <p:nvPr/>
            </p:nvSpPr>
            <p:spPr>
              <a:xfrm>
                <a:off x="3276600" y="3124200"/>
                <a:ext cx="838200" cy="228600"/>
              </a:xfrm>
              <a:prstGeom prst="flowChartMagneticDisk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latinLnBrk="0" hangingPunct="0">
                  <a:defRPr/>
                </a:pPr>
                <a:endParaRPr kumimoji="0" lang="ko-KR" altLang="en-US"/>
              </a:p>
            </p:txBody>
          </p:sp>
        </p:grpSp>
        <p:sp>
          <p:nvSpPr>
            <p:cNvPr id="11285" name="TextBox 20"/>
            <p:cNvSpPr txBox="1">
              <a:spLocks noChangeArrowheads="1"/>
            </p:cNvSpPr>
            <p:nvPr/>
          </p:nvSpPr>
          <p:spPr bwMode="auto">
            <a:xfrm>
              <a:off x="5410200" y="3272135"/>
              <a:ext cx="1143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kumimoji="0" lang="en-US" altLang="ko-KR" sz="1200">
                  <a:latin typeface="Arial Black" pitchFamily="34" charset="0"/>
                </a:rPr>
                <a:t>Remote </a:t>
              </a:r>
            </a:p>
            <a:p>
              <a:pPr algn="ctr" eaLnBrk="0" latinLnBrk="0" hangingPunct="0"/>
              <a:r>
                <a:rPr kumimoji="0" lang="en-US" altLang="ko-KR" sz="1200">
                  <a:latin typeface="Arial Black" pitchFamily="34" charset="0"/>
                </a:rPr>
                <a:t>Store</a:t>
              </a:r>
              <a:endParaRPr kumimoji="0" lang="ko-KR" altLang="en-US" sz="1200">
                <a:latin typeface="Arial Black" pitchFamily="34" charset="0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2438400" y="2514600"/>
              <a:ext cx="838200" cy="15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953000" y="2514600"/>
              <a:ext cx="838200" cy="15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048000" y="1903413"/>
              <a:ext cx="228600" cy="317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 flipV="1">
              <a:off x="2857501" y="1712912"/>
              <a:ext cx="381000" cy="317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10800000">
              <a:off x="4953000" y="1905000"/>
              <a:ext cx="228600" cy="15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 flipH="1" flipV="1">
              <a:off x="4990307" y="1713706"/>
              <a:ext cx="381000" cy="1587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743200" y="2895600"/>
              <a:ext cx="19812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5400000">
              <a:off x="2629694" y="3009106"/>
              <a:ext cx="2286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>
              <a:off x="3618707" y="3009106"/>
              <a:ext cx="228600" cy="158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>
              <a:off x="4609307" y="3009106"/>
              <a:ext cx="228600" cy="158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12" idx="2"/>
            </p:cNvCxnSpPr>
            <p:nvPr/>
          </p:nvCxnSpPr>
          <p:spPr>
            <a:xfrm rot="5400000" flipH="1" flipV="1">
              <a:off x="3962401" y="2743200"/>
              <a:ext cx="304800" cy="317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42" idx="1"/>
            </p:cNvCxnSpPr>
            <p:nvPr/>
          </p:nvCxnSpPr>
          <p:spPr>
            <a:xfrm rot="16200000" flipV="1">
              <a:off x="5162550" y="2305050"/>
              <a:ext cx="533400" cy="11049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762000" y="2209800"/>
              <a:ext cx="1676400" cy="38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Content Resolver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791200" y="2209800"/>
              <a:ext cx="1676400" cy="38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Content Resolver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cxnSp>
          <p:nvCxnSpPr>
            <p:cNvPr id="36" name="직선 연결선 35"/>
            <p:cNvCxnSpPr>
              <a:stCxn id="34" idx="0"/>
            </p:cNvCxnSpPr>
            <p:nvPr/>
          </p:nvCxnSpPr>
          <p:spPr>
            <a:xfrm rot="5400000" flipH="1" flipV="1">
              <a:off x="1524794" y="2132806"/>
              <a:ext cx="152400" cy="15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5400000" flipH="1" flipV="1">
              <a:off x="6553994" y="2132806"/>
              <a:ext cx="152400" cy="158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37"/>
            <p:cNvSpPr/>
            <p:nvPr/>
          </p:nvSpPr>
          <p:spPr>
            <a:xfrm>
              <a:off x="3276600" y="1676400"/>
              <a:ext cx="1676400" cy="38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latinLnBrk="0" hangingPunct="0"/>
              <a:r>
                <a:rPr kumimoji="0" lang="en-US" altLang="ko-KR" sz="1200">
                  <a:solidFill>
                    <a:schemeClr val="tx1"/>
                  </a:solidFill>
                  <a:latin typeface="Arial Black" pitchFamily="34" charset="0"/>
                  <a:ea typeface="Gulim" pitchFamily="34" charset="-127"/>
                </a:rPr>
                <a:t>Content Resolver</a:t>
              </a:r>
              <a:endParaRPr kumimoji="0" lang="ko-KR" altLang="en-US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 rot="5400000" flipH="1" flipV="1">
              <a:off x="4037807" y="2132806"/>
              <a:ext cx="152400" cy="1587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Components - Content Providers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Using a content provider is the only way to share data between Android applications.</a:t>
            </a:r>
          </a:p>
          <a:p>
            <a:pPr eaLnBrk="1" hangingPunct="1"/>
            <a:r>
              <a:rPr lang="en-US" altLang="ko-KR" dirty="0" smtClean="0">
                <a:ea typeface="Gulim" pitchFamily="34" charset="-127"/>
              </a:rPr>
              <a:t>It extends the </a:t>
            </a:r>
            <a:r>
              <a:rPr lang="en-US" altLang="ko-KR" i="1" dirty="0" err="1" smtClean="0">
                <a:ea typeface="Gulim" pitchFamily="34" charset="-127"/>
              </a:rPr>
              <a:t>ContentProvider</a:t>
            </a:r>
            <a:r>
              <a:rPr lang="en-US" altLang="ko-KR" dirty="0" smtClean="0">
                <a:ea typeface="Gulim" pitchFamily="34" charset="-127"/>
              </a:rPr>
              <a:t> base class and implements a standard set of methods to allow access to a data store.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Querying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Delete, update, and insert data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eaLnBrk="1" hangingPunct="1"/>
            <a:r>
              <a:rPr lang="en-US" altLang="ko-KR" dirty="0" smtClean="0">
                <a:ea typeface="Gulim" pitchFamily="34" charset="-127"/>
              </a:rPr>
              <a:t>Applications do not call these methods directly.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They use a </a:t>
            </a:r>
            <a:r>
              <a:rPr lang="en-US" altLang="ko-KR" i="1" dirty="0" err="1" smtClean="0">
                <a:ea typeface="Gulim" pitchFamily="34" charset="-127"/>
              </a:rPr>
              <a:t>ContentResolver</a:t>
            </a:r>
            <a:r>
              <a:rPr lang="en-US" altLang="ko-KR" dirty="0" smtClean="0">
                <a:ea typeface="Gulim" pitchFamily="34" charset="-127"/>
              </a:rPr>
              <a:t> object and call its methods instead.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 </a:t>
            </a:r>
            <a:r>
              <a:rPr lang="en-US" altLang="ko-KR" i="1" dirty="0" err="1" smtClean="0">
                <a:ea typeface="Gulim" pitchFamily="34" charset="-127"/>
              </a:rPr>
              <a:t>ContentResolver</a:t>
            </a:r>
            <a:r>
              <a:rPr lang="en-US" altLang="ko-KR" dirty="0" smtClean="0">
                <a:ea typeface="Gulim" pitchFamily="34" charset="-127"/>
              </a:rPr>
              <a:t> can talk to any content provider.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ea typeface="Gulim" pitchFamily="34" charset="-127"/>
            </a:endParaRPr>
          </a:p>
          <a:p>
            <a:pPr eaLnBrk="1" hangingPunct="1"/>
            <a:r>
              <a:rPr lang="en-US" altLang="ko-KR" dirty="0" smtClean="0">
                <a:ea typeface="Gulim" pitchFamily="34" charset="-127"/>
              </a:rPr>
              <a:t>Content is represented by URI and MIME type.</a:t>
            </a:r>
          </a:p>
          <a:p>
            <a:pPr eaLnBrk="1" hangingPunct="1"/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Intents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Gulim" pitchFamily="34" charset="-127"/>
            </a:endParaRP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15367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Intents are simple message objects each of which consists of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Action to be performed (MAIN/VIEW/EDIT/PICK/DELETE/DIAL/etc)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Data to operate on (URI)</a:t>
            </a:r>
          </a:p>
          <a:p>
            <a:pPr eaLnBrk="1" hangingPunct="1"/>
            <a:endParaRPr lang="ko-KR" altLang="en-US" smtClean="0">
              <a:ea typeface="Gulim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9200" y="3200400"/>
            <a:ext cx="6934200" cy="1600200"/>
          </a:xfrm>
          <a:prstGeom prst="rect">
            <a:avLst/>
          </a:prstGeom>
          <a:solidFill>
            <a:srgbClr val="FFF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kumimoji="0" lang="en-US" altLang="ko-KR" sz="1400" b="1" i="1">
                <a:solidFill>
                  <a:srgbClr val="32379A"/>
                </a:solidFill>
                <a:latin typeface="Cambria Math" pitchFamily="18" charset="0"/>
                <a:ea typeface="Gulim" pitchFamily="34" charset="-127"/>
              </a:rPr>
              <a:t>startActivity(new Intent(Intent.VIEW_ACTION, Uri.parse("http://www.fhnw.ch"));</a:t>
            </a:r>
          </a:p>
          <a:p>
            <a:endParaRPr kumimoji="0" lang="en-US" altLang="ko-KR" sz="1400" b="1" i="1">
              <a:solidFill>
                <a:srgbClr val="32379A"/>
              </a:solidFill>
              <a:latin typeface="Cambria Math" pitchFamily="18" charset="0"/>
              <a:ea typeface="Gulim" pitchFamily="34" charset="-127"/>
            </a:endParaRPr>
          </a:p>
          <a:p>
            <a:r>
              <a:rPr kumimoji="0" lang="en-US" altLang="ko-KR" sz="1400" b="1" i="1">
                <a:solidFill>
                  <a:srgbClr val="32379A"/>
                </a:solidFill>
                <a:latin typeface="Cambria Math" pitchFamily="18" charset="0"/>
                <a:ea typeface="Gulim" pitchFamily="34" charset="-127"/>
              </a:rPr>
              <a:t>startActivity(new Intent(Intent.VIEW_ACTION, Uri.parse("geo:47.480843,8.211293"));</a:t>
            </a:r>
          </a:p>
          <a:p>
            <a:endParaRPr kumimoji="0" lang="en-US" altLang="ko-KR" sz="1400" b="1" i="1">
              <a:solidFill>
                <a:srgbClr val="32379A"/>
              </a:solidFill>
              <a:latin typeface="Cambria Math" pitchFamily="18" charset="0"/>
              <a:ea typeface="Gulim" pitchFamily="34" charset="-127"/>
            </a:endParaRPr>
          </a:p>
          <a:p>
            <a:r>
              <a:rPr kumimoji="0" lang="en-US" altLang="ko-KR" sz="1400" b="1" i="1">
                <a:solidFill>
                  <a:srgbClr val="32379A"/>
                </a:solidFill>
                <a:latin typeface="Cambria Math" pitchFamily="18" charset="0"/>
                <a:ea typeface="Gulim" pitchFamily="34" charset="-127"/>
              </a:rPr>
              <a:t>startActivity(new Intent(Intent.EDIT_ACTION,Uri.parse("content://contacts/people/1"));</a:t>
            </a:r>
            <a:endParaRPr kumimoji="0" lang="ko-KR" altLang="en-US" sz="1400" i="1">
              <a:solidFill>
                <a:srgbClr val="32379A"/>
              </a:solidFill>
              <a:latin typeface="Cambria Math" pitchFamily="18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Software Stack</a:t>
            </a:r>
            <a:endParaRPr lang="ko-KR" altLang="en-US" smtClean="0">
              <a:ea typeface="Gulim" pitchFamily="34" charset="-127"/>
            </a:endParaRPr>
          </a:p>
        </p:txBody>
      </p:sp>
      <p:pic>
        <p:nvPicPr>
          <p:cNvPr id="5123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588257"/>
            <a:ext cx="3891919" cy="2075289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5954" y="1136458"/>
            <a:ext cx="5199160" cy="524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Intents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14605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Intent Filters</a:t>
            </a:r>
            <a:endParaRPr lang="ko-KR" altLang="en-US" sz="280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A component's intent filters in the manifest file inform Android of the kinds of intents the component is able to handle.</a:t>
            </a:r>
            <a:endParaRPr lang="ko-KR" altLang="en-US" sz="280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An example</a:t>
            </a:r>
            <a:endParaRPr lang="ko-KR" altLang="en-US" sz="2800" smtClean="0">
              <a:ea typeface="Gulim" pitchFamily="34" charset="-127"/>
            </a:endParaRPr>
          </a:p>
          <a:p>
            <a:pPr eaLnBrk="1" hangingPunct="1"/>
            <a:endParaRPr lang="ko-KR" altLang="en-US" smtClean="0">
              <a:ea typeface="Gulim" pitchFamily="34" charset="-127"/>
            </a:endParaRPr>
          </a:p>
        </p:txBody>
      </p:sp>
      <p:pic>
        <p:nvPicPr>
          <p:cNvPr id="14340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389" y="3062690"/>
            <a:ext cx="7960195" cy="343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Intents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Intent Filters</a:t>
            </a:r>
            <a:r>
              <a:rPr lang="ko-KR" altLang="en-US" smtClean="0">
                <a:ea typeface="Gulim" pitchFamily="34" charset="-127"/>
              </a:rPr>
              <a:t> </a:t>
            </a:r>
            <a:r>
              <a:rPr lang="en-US" altLang="ko-KR" smtClean="0">
                <a:ea typeface="Gulim" pitchFamily="34" charset="-127"/>
              </a:rPr>
              <a:t>(Cont)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mtClean="0">
                <a:ea typeface="Gulim" pitchFamily="34" charset="-127"/>
              </a:rPr>
              <a:t>An example (Cont)</a:t>
            </a:r>
          </a:p>
          <a:p>
            <a:pPr marL="1371600" lvl="2" indent="-457200" eaLnBrk="1" hangingPunct="1">
              <a:buFontTx/>
              <a:buAutoNum type="circleNumDbPlain"/>
            </a:pPr>
            <a:r>
              <a:rPr lang="en-US" altLang="ko-KR" smtClean="0">
                <a:ea typeface="Gulim" pitchFamily="34" charset="-127"/>
              </a:rPr>
              <a:t>A component can have any number of intent filters, each one declaring a different set of capabilities.</a:t>
            </a:r>
          </a:p>
          <a:p>
            <a:pPr marL="1371600" lvl="2" indent="-457200" eaLnBrk="1" hangingPunct="1">
              <a:buFontTx/>
              <a:buAutoNum type="circleNumDbPlain"/>
            </a:pPr>
            <a:r>
              <a:rPr lang="en-US" altLang="ko-KR" smtClean="0">
                <a:ea typeface="Gulim" pitchFamily="34" charset="-127"/>
              </a:rPr>
              <a:t>The first filter in the example indicates that the activity is the entry point for the application.</a:t>
            </a:r>
          </a:p>
          <a:p>
            <a:pPr marL="1371600" lvl="2" indent="-457200" eaLnBrk="1" hangingPunct="1">
              <a:buFontTx/>
              <a:buAutoNum type="circleNumDbPlain"/>
            </a:pPr>
            <a:r>
              <a:rPr lang="en-US" altLang="ko-KR" smtClean="0">
                <a:ea typeface="Gulim" pitchFamily="34" charset="-127"/>
              </a:rPr>
              <a:t>The second filter declares an action that the activity can perform on a particular type of data.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ko-KR" altLang="en-US" smtClean="0">
              <a:ea typeface="Gulim" pitchFamily="34" charset="-127"/>
            </a:endParaRPr>
          </a:p>
          <a:p>
            <a:pPr eaLnBrk="1" hangingPunct="1"/>
            <a:endParaRPr lang="ko-KR" altLang="en-US" sz="280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 smtClean="0"/>
              <a:t>Processes &amp; Threads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Gulim" pitchFamily="34" charset="-127"/>
            </a:endParaRPr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419100" y="1587500"/>
            <a:ext cx="8318500" cy="44323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Processes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When the first of an application's components needs to be run, Android starts a Linux process for it with a single thread of execution (</a:t>
            </a:r>
            <a:r>
              <a:rPr lang="en-US" altLang="ko-KR" dirty="0" smtClean="0">
                <a:solidFill>
                  <a:schemeClr val="accent1"/>
                </a:solidFill>
                <a:ea typeface="Gulim" pitchFamily="34" charset="-127"/>
              </a:rPr>
              <a:t>Main Thread</a:t>
            </a:r>
            <a:r>
              <a:rPr lang="en-US" altLang="ko-KR" dirty="0" smtClean="0">
                <a:ea typeface="Gulim" pitchFamily="34" charset="-127"/>
              </a:rPr>
              <a:t>).</a:t>
            </a: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Android may decide to kill a process to reclaim resources.</a:t>
            </a:r>
          </a:p>
          <a:p>
            <a:pPr lvl="1" eaLnBrk="1" hangingPunct="1">
              <a:buFont typeface="Arial" pitchFamily="34" charset="0"/>
              <a:buNone/>
            </a:pP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37132" y="3938530"/>
            <a:ext cx="137160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rPr>
              <a:t>Application (.apk)</a:t>
            </a:r>
            <a:endParaRPr kumimoji="0" lang="ko-KR" altLang="en-US" sz="1200">
              <a:solidFill>
                <a:schemeClr val="tx1"/>
              </a:solidFill>
              <a:latin typeface="Arial Black" pitchFamily="34" charset="0"/>
              <a:ea typeface="Gulim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42132" y="3938530"/>
            <a:ext cx="1371600" cy="457200"/>
          </a:xfrm>
          <a:prstGeom prst="roundRect">
            <a:avLst/>
          </a:prstGeom>
          <a:solidFill>
            <a:srgbClr val="FFFFC1"/>
          </a:solidFill>
          <a:ln>
            <a:solidFill>
              <a:srgbClr val="C9C4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rPr>
              <a:t>Process</a:t>
            </a:r>
            <a:endParaRPr kumimoji="0" lang="ko-KR" altLang="en-US" sz="1200">
              <a:solidFill>
                <a:schemeClr val="tx1"/>
              </a:solidFill>
              <a:latin typeface="Arial Black" pitchFamily="34" charset="0"/>
              <a:ea typeface="Gulim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47132" y="3938530"/>
            <a:ext cx="13716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/>
            <a:r>
              <a:rPr kumimoji="0" lang="en-US" altLang="ko-KR" sz="1200">
                <a:solidFill>
                  <a:schemeClr val="tx1"/>
                </a:solidFill>
                <a:latin typeface="Arial Black" pitchFamily="34" charset="0"/>
                <a:ea typeface="Gulim" pitchFamily="34" charset="-127"/>
              </a:rPr>
              <a:t>Main Thread</a:t>
            </a:r>
            <a:endParaRPr kumimoji="0" lang="ko-KR" altLang="en-US" sz="1200">
              <a:solidFill>
                <a:schemeClr val="tx1"/>
              </a:solidFill>
              <a:latin typeface="Arial Black" pitchFamily="34" charset="0"/>
              <a:ea typeface="Gulim" pitchFamily="34" charset="-127"/>
            </a:endParaRPr>
          </a:p>
        </p:txBody>
      </p:sp>
      <p:cxnSp>
        <p:nvCxnSpPr>
          <p:cNvPr id="7" name="직선 연결선 6"/>
          <p:cNvCxnSpPr>
            <a:stCxn id="4" idx="3"/>
            <a:endCxn id="5" idx="1"/>
          </p:cNvCxnSpPr>
          <p:nvPr/>
        </p:nvCxnSpPr>
        <p:spPr>
          <a:xfrm>
            <a:off x="3308732" y="4167130"/>
            <a:ext cx="5334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213732" y="4167130"/>
            <a:ext cx="53340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1" name="TextBox 8"/>
          <p:cNvSpPr txBox="1">
            <a:spLocks noChangeArrowheads="1"/>
          </p:cNvSpPr>
          <p:nvPr/>
        </p:nvSpPr>
        <p:spPr bwMode="auto">
          <a:xfrm>
            <a:off x="3384932" y="3938530"/>
            <a:ext cx="685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Candara" pitchFamily="34" charset="0"/>
              </a:rPr>
              <a:t>1</a:t>
            </a:r>
            <a:endParaRPr kumimoji="0" lang="ko-KR" altLang="en-US" sz="1400">
              <a:latin typeface="Candara" pitchFamily="34" charset="0"/>
            </a:endParaRPr>
          </a:p>
        </p:txBody>
      </p:sp>
      <p:sp>
        <p:nvSpPr>
          <p:cNvPr id="33802" name="TextBox 9"/>
          <p:cNvSpPr txBox="1">
            <a:spLocks noChangeArrowheads="1"/>
          </p:cNvSpPr>
          <p:nvPr/>
        </p:nvSpPr>
        <p:spPr bwMode="auto">
          <a:xfrm>
            <a:off x="5289932" y="3938530"/>
            <a:ext cx="685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kumimoji="0" lang="en-US" altLang="ko-KR" sz="1400">
                <a:latin typeface="Candara" pitchFamily="34" charset="0"/>
              </a:rPr>
              <a:t>1</a:t>
            </a:r>
            <a:endParaRPr kumimoji="0" lang="ko-KR" altLang="en-US" sz="140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2964156" cy="515311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One-to-one correspondence between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applications and Linux kernel processes</a:t>
            </a:r>
          </a:p>
          <a:p>
            <a:pPr lvl="1"/>
            <a:r>
              <a:rPr lang="en-US" altLang="zh-CN" dirty="0" smtClean="0"/>
              <a:t>Each app runs in its own process</a:t>
            </a:r>
          </a:p>
          <a:p>
            <a:r>
              <a:rPr lang="en-US" altLang="zh-CN" dirty="0" smtClean="0"/>
              <a:t>Each process has its own copy of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VM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9027" y="1675884"/>
            <a:ext cx="6114973" cy="411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Process (Cont)</a:t>
            </a:r>
          </a:p>
          <a:p>
            <a:pPr marL="742950" lvl="1" indent="-28575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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We can specify a process where an individual component should run by setting a process name to “process” attribute of &lt;activity&gt;, &lt;service&gt;, &lt;receiver&gt;, or &lt;provider&gt;.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Each component can run in its own process.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Some components share a process while others do not.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Components of different applications also can run in the same process.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marL="742950" lvl="1" indent="-285750" eaLnBrk="1" hangingPunct="1"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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We can set a default value that applies to all components by setting a default process to "process” attribute of &lt;application&gt;.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eaLnBrk="1" hangingPunct="1"/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Threads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Main Thread</a:t>
            </a: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All components are instantiated in the main thread of the specified process.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marL="1143000" lvl="2" indent="-228600" eaLnBrk="1" hangingPunct="1">
              <a:lnSpc>
                <a:spcPct val="115000"/>
              </a:lnSpc>
              <a:spcAft>
                <a:spcPct val="0"/>
              </a:spcAft>
              <a:buFont typeface="Wingdings" pitchFamily="2" charset="2"/>
              <a:buChar char=""/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System calls to the components are dispatched from the main thread.</a:t>
            </a:r>
            <a:endParaRPr lang="ko-KR" altLang="en-US" sz="2800" dirty="0" smtClean="0">
              <a:ea typeface="Malgun Gothic" pitchFamily="34" charset="-127"/>
              <a:cs typeface="Times New Roman" pitchFamily="18" charset="0"/>
            </a:endParaRPr>
          </a:p>
          <a:p>
            <a:pPr lvl="3" eaLnBrk="1" hangingPunct="1">
              <a:lnSpc>
                <a:spcPct val="115000"/>
              </a:lnSpc>
              <a:buFont typeface="Wingdings" pitchFamily="2" charset="2"/>
              <a:buChar char=""/>
            </a:pPr>
            <a:r>
              <a:rPr lang="en-US" altLang="ko-KR" dirty="0" smtClean="0">
                <a:latin typeface="Comic Sans MS" pitchFamily="66" charset="0"/>
                <a:ea typeface="Malgun Gothic" pitchFamily="34" charset="-127"/>
                <a:cs typeface="Times New Roman" pitchFamily="18" charset="0"/>
              </a:rPr>
              <a:t>Methods that respond to those calls always run in the main thread of the process.</a:t>
            </a:r>
            <a:endParaRPr lang="ko-KR" altLang="en-US" sz="2800" dirty="0" smtClean="0">
              <a:latin typeface="Comic Sans MS" pitchFamily="66" charset="0"/>
              <a:ea typeface="Malgun Gothic" pitchFamily="34" charset="-127"/>
              <a:cs typeface="Times New Roman" pitchFamily="18" charset="0"/>
            </a:endParaRPr>
          </a:p>
          <a:p>
            <a:pPr lvl="3" eaLnBrk="1" hangingPunct="1">
              <a:lnSpc>
                <a:spcPct val="115000"/>
              </a:lnSpc>
              <a:buFont typeface="Wingdings" pitchFamily="2" charset="2"/>
              <a:buChar char=""/>
            </a:pPr>
            <a:r>
              <a:rPr lang="en-US" altLang="ko-KR" dirty="0" smtClean="0">
                <a:latin typeface="Comic Sans MS" pitchFamily="66" charset="0"/>
                <a:ea typeface="Malgun Gothic" pitchFamily="34" charset="-127"/>
                <a:cs typeface="Times New Roman" pitchFamily="18" charset="0"/>
              </a:rPr>
              <a:t>Components in main thread should not perform long or blocking operations (e.g. network downloads, computation loops)</a:t>
            </a:r>
            <a:endParaRPr lang="ko-KR" altLang="en-US" sz="2800" dirty="0" smtClean="0">
              <a:latin typeface="Comic Sans MS" pitchFamily="66" charset="0"/>
              <a:ea typeface="Malgun Gothic" pitchFamily="34" charset="-127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Processes and Threads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Threads</a:t>
            </a:r>
            <a:r>
              <a:rPr lang="ko-KR" altLang="en-US" dirty="0" smtClean="0">
                <a:ea typeface="Gulim" pitchFamily="34" charset="-127"/>
              </a:rPr>
              <a:t> </a:t>
            </a:r>
            <a:r>
              <a:rPr lang="en-US" altLang="ko-KR" dirty="0" smtClean="0">
                <a:ea typeface="Gulim" pitchFamily="34" charset="-127"/>
              </a:rPr>
              <a:t>(Cont)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Anything that may not be completed quickly should be assigned to a different thread.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Threads are created in code using standard Java Thread objects.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Some convenience classes Android provides for managing threads: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i="1" dirty="0" err="1" smtClean="0">
                <a:ea typeface="Gulim" pitchFamily="34" charset="-127"/>
              </a:rPr>
              <a:t>Looper</a:t>
            </a:r>
            <a:r>
              <a:rPr lang="en-US" altLang="ko-KR" dirty="0" smtClean="0">
                <a:ea typeface="Gulim" pitchFamily="34" charset="-127"/>
              </a:rPr>
              <a:t> for running a message loop within a thread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i="1" dirty="0" smtClean="0">
                <a:ea typeface="Gulim" pitchFamily="34" charset="-127"/>
              </a:rPr>
              <a:t>Handler</a:t>
            </a:r>
            <a:r>
              <a:rPr lang="en-US" altLang="ko-KR" dirty="0" smtClean="0">
                <a:ea typeface="Gulim" pitchFamily="34" charset="-127"/>
              </a:rPr>
              <a:t> for processing messages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i="1" dirty="0" err="1" smtClean="0">
                <a:ea typeface="Gulim" pitchFamily="34" charset="-127"/>
              </a:rPr>
              <a:t>HandlerThread</a:t>
            </a:r>
            <a:r>
              <a:rPr lang="en-US" altLang="ko-KR" dirty="0" smtClean="0">
                <a:ea typeface="Gulim" pitchFamily="34" charset="-127"/>
              </a:rPr>
              <a:t> for providing a handy way for starting a new thread that has a </a:t>
            </a:r>
            <a:r>
              <a:rPr lang="en-US" altLang="ko-KR" dirty="0" err="1" smtClean="0">
                <a:ea typeface="Gulim" pitchFamily="34" charset="-127"/>
              </a:rPr>
              <a:t>looper</a:t>
            </a:r>
            <a:endParaRPr lang="en-US" altLang="ko-KR" dirty="0" smtClean="0">
              <a:ea typeface="Gulim" pitchFamily="34" charset="-127"/>
            </a:endParaRPr>
          </a:p>
          <a:p>
            <a:pPr eaLnBrk="1" hangingPunct="1"/>
            <a:endParaRPr lang="en-US" altLang="ko-KR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Zygote Process Forks Child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22" y="1272104"/>
            <a:ext cx="84867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Zygote (Cont)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Zygote process preloads typical (approx. 1800) classes and dynamic link libraries so that child processes start quickly.</a:t>
            </a:r>
          </a:p>
          <a:p>
            <a:r>
              <a:rPr lang="en-US" altLang="zh-CN" dirty="0" smtClean="0"/>
              <a:t>Copy-on-write</a:t>
            </a:r>
          </a:p>
          <a:p>
            <a:pPr lvl="1"/>
            <a:r>
              <a:rPr lang="en-US" altLang="zh-CN" dirty="0" smtClean="0"/>
              <a:t>Only when new process writes page, new page is allocated.</a:t>
            </a:r>
          </a:p>
          <a:p>
            <a:pPr lvl="1"/>
            <a:r>
              <a:rPr lang="en-US" altLang="zh-CN" dirty="0" smtClean="0"/>
              <a:t>All pages not be written are shared among all zygote children.</a:t>
            </a:r>
          </a:p>
          <a:p>
            <a:r>
              <a:rPr lang="en-US" altLang="zh-CN" dirty="0" smtClean="0"/>
              <a:t>Does not use Linux exec() system call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Linux Kernel</a:t>
            </a:r>
            <a:endParaRPr lang="ko-KR" altLang="en-US" smtClean="0">
              <a:ea typeface="Gulim" pitchFamily="34" charset="-127"/>
            </a:endParaRPr>
          </a:p>
        </p:txBody>
      </p:sp>
      <p:pic>
        <p:nvPicPr>
          <p:cNvPr id="6147" name="내용 개체 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600200"/>
            <a:ext cx="2084388" cy="1111250"/>
          </a:xfrm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1676400"/>
            <a:ext cx="7132638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19100" y="3124200"/>
            <a:ext cx="8318500" cy="353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92100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82" charset="2"/>
              <a:buChar char="l"/>
              <a:defRPr/>
            </a:pPr>
            <a:r>
              <a:rPr kumimoji="0" lang="en-US" sz="2000" kern="0" dirty="0">
                <a:latin typeface="+mn-lt"/>
                <a:ea typeface="+mn-ea"/>
              </a:rPr>
              <a:t>Relying on Linux Kernel 2.6 for core system services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Memory and Process Management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Network Stack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Driver Model</a:t>
            </a:r>
          </a:p>
          <a:p>
            <a:pPr marL="749300" lvl="1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en-US" sz="2000" kern="0" dirty="0">
                <a:latin typeface="+mn-lt"/>
                <a:ea typeface="+mn-ea"/>
              </a:rPr>
              <a:t>Security</a:t>
            </a:r>
          </a:p>
          <a:p>
            <a:pPr marL="292100" indent="-292100" latinLnBrk="1">
              <a:lnSpc>
                <a:spcPts val="2600"/>
              </a:lnSpc>
              <a:spcBef>
                <a:spcPts val="6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Wingdings" pitchFamily="82" charset="2"/>
              <a:buChar char="l"/>
              <a:defRPr/>
            </a:pPr>
            <a:r>
              <a:rPr kumimoji="0" lang="en-US" sz="2000" kern="0" dirty="0">
                <a:latin typeface="+mn-lt"/>
                <a:ea typeface="+mn-ea"/>
              </a:rPr>
              <a:t>Providing an abstraction layer between the H/W and the rest of </a:t>
            </a:r>
            <a:br>
              <a:rPr kumimoji="0" lang="en-US" sz="2000" kern="0" dirty="0">
                <a:latin typeface="+mn-lt"/>
                <a:ea typeface="+mn-ea"/>
              </a:rPr>
            </a:br>
            <a:r>
              <a:rPr kumimoji="0" lang="en-US" sz="2000" kern="0" dirty="0">
                <a:latin typeface="+mn-lt"/>
                <a:ea typeface="+mn-ea"/>
              </a:rPr>
              <a:t>the S/W stack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Zygote (Cont)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32202" y="1046602"/>
            <a:ext cx="3525397" cy="545674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Only Zygote processes can fork child processes</a:t>
            </a:r>
          </a:p>
          <a:p>
            <a:pPr lvl="1"/>
            <a:r>
              <a:rPr lang="en-US" altLang="zh-CN" dirty="0" smtClean="0"/>
              <a:t>fork() ,creates a zygote process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err="1" smtClean="0"/>
              <a:t>forkAndSpecialize</a:t>
            </a:r>
            <a:r>
              <a:rPr lang="en-US" altLang="zh-CN" dirty="0" smtClean="0"/>
              <a:t> ( ) , creates a non-zygote process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err="1" smtClean="0"/>
              <a:t>forkSystemServer</a:t>
            </a:r>
            <a:r>
              <a:rPr lang="en-US" altLang="zh-CN" dirty="0" smtClean="0"/>
              <a:t> ( ) , creates a system server process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5406" y="1371083"/>
            <a:ext cx="5467751" cy="508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4385" y="0"/>
            <a:ext cx="3080764" cy="572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3106757" cy="443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59276" y="0"/>
            <a:ext cx="2974554" cy="605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156771" y="5949108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fork()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23559" y="5949108"/>
            <a:ext cx="258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forkAndSpecialize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6489" y="5949108"/>
            <a:ext cx="269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forkSystemServer</a:t>
            </a:r>
            <a:r>
              <a:rPr lang="en-US" altLang="zh-CN" sz="2400" dirty="0" smtClean="0"/>
              <a:t> ( 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UID &amp; GID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UID(user id) and GID(group id) is used for managing multi-user, as in usual Linux system.</a:t>
            </a:r>
          </a:p>
          <a:p>
            <a:r>
              <a:rPr lang="en-US" altLang="zh-CN" dirty="0" smtClean="0"/>
              <a:t>Android use this mechanism to isolate applications.</a:t>
            </a:r>
          </a:p>
          <a:p>
            <a:pPr lvl="1"/>
            <a:r>
              <a:rPr lang="en-US" altLang="zh-CN" dirty="0" smtClean="0"/>
              <a:t>Each application has unique UID.</a:t>
            </a:r>
          </a:p>
          <a:p>
            <a:pPr lvl="1"/>
            <a:r>
              <a:rPr lang="en-US" altLang="zh-CN" dirty="0" smtClean="0"/>
              <a:t>Can not read/write other application's files.</a:t>
            </a:r>
          </a:p>
          <a:p>
            <a:r>
              <a:rPr lang="en-US" altLang="zh-CN" dirty="0" smtClean="0"/>
              <a:t>Zygote runs as UID=0 (root). After forking, each child process’ UID is changed by </a:t>
            </a:r>
            <a:r>
              <a:rPr lang="en-US" altLang="zh-CN" dirty="0" err="1" smtClean="0"/>
              <a:t>setuid</a:t>
            </a:r>
            <a:r>
              <a:rPr lang="en-US" altLang="zh-CN" dirty="0" smtClean="0"/>
              <a:t>() system call.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Startup Sequence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24" y="923580"/>
            <a:ext cx="8745884" cy="547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Runtime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76" y="982854"/>
            <a:ext cx="9043424" cy="562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dirty="0" smtClean="0">
                <a:ea typeface="Gulim" pitchFamily="34" charset="-127"/>
              </a:rPr>
              <a:t>Android Power Management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Gulim" pitchFamily="34" charset="-127"/>
              </a:rPr>
              <a:t>Android Power Management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Problem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Mobile devices depend on battery power and batteries have limited capacity.</a:t>
            </a:r>
          </a:p>
          <a:p>
            <a:pPr lvl="1">
              <a:buFontTx/>
              <a:buNone/>
            </a:pPr>
            <a:endParaRPr lang="en-US" altLang="ko-KR" dirty="0" smtClean="0">
              <a:ea typeface="Gulim" pitchFamily="34" charset="-127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Properties of Power Management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PM is built on top of standard Linux Power Management.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PM supports more aggressive power management policy.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Components make requests to keep the power on through “</a:t>
            </a:r>
            <a:r>
              <a:rPr lang="en-US" altLang="ko-KR" dirty="0" smtClean="0">
                <a:solidFill>
                  <a:srgbClr val="0070C0"/>
                </a:solidFill>
                <a:ea typeface="Gulim" pitchFamily="34" charset="-127"/>
              </a:rPr>
              <a:t>Wake Locks</a:t>
            </a:r>
            <a:r>
              <a:rPr lang="en-US" altLang="ko-KR" dirty="0" smtClean="0">
                <a:ea typeface="Gulim" pitchFamily="34" charset="-127"/>
              </a:rPr>
              <a:t>”.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ko-KR" dirty="0" smtClean="0">
                <a:ea typeface="Gulim" pitchFamily="34" charset="-127"/>
              </a:rPr>
              <a:t>PM supports several different types of wake “Wake Locks”.</a:t>
            </a: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Wake 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locked </a:t>
            </a:r>
            <a:r>
              <a:rPr lang="en-US" dirty="0" err="1" smtClean="0"/>
              <a:t>wakelock</a:t>
            </a:r>
            <a:r>
              <a:rPr lang="en-US" dirty="0" smtClean="0"/>
              <a:t>, depending on its type, prevents the system from entering suspend or other low-power states. </a:t>
            </a:r>
          </a:p>
          <a:p>
            <a:r>
              <a:rPr lang="en-US" dirty="0" smtClean="0"/>
              <a:t>There are two settings for a </a:t>
            </a:r>
            <a:r>
              <a:rPr lang="en-US" dirty="0" err="1" smtClean="0"/>
              <a:t>wakelock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WAKE_LOCK_SUSPEND: prevents a full system suspend. </a:t>
            </a:r>
          </a:p>
          <a:p>
            <a:pPr lvl="1"/>
            <a:r>
              <a:rPr lang="en-US" dirty="0" smtClean="0"/>
              <a:t>WAKE_LOCK_IDLE: prevents low-power states from being entered from idle.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 Locks (Cont’)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Application holds </a:t>
            </a:r>
            <a:r>
              <a:rPr lang="en-US" altLang="zh-CN" dirty="0" err="1" smtClean="0"/>
              <a:t>wakelock</a:t>
            </a:r>
            <a:r>
              <a:rPr lang="en-US" altLang="zh-CN" dirty="0" smtClean="0"/>
              <a:t> on power state</a:t>
            </a:r>
          </a:p>
          <a:p>
            <a:r>
              <a:rPr lang="en-US" altLang="zh-CN" dirty="0" smtClean="0"/>
              <a:t>If no </a:t>
            </a:r>
            <a:r>
              <a:rPr lang="en-US" altLang="zh-CN" dirty="0" err="1" smtClean="0"/>
              <a:t>wakelocks</a:t>
            </a:r>
            <a:r>
              <a:rPr lang="en-US" altLang="zh-CN" dirty="0" smtClean="0"/>
              <a:t> are held, Android powers down</a:t>
            </a:r>
          </a:p>
          <a:p>
            <a:r>
              <a:rPr lang="en-US" altLang="zh-CN" dirty="0" smtClean="0"/>
              <a:t>Ex:</a:t>
            </a:r>
          </a:p>
          <a:p>
            <a:pPr lvl="1"/>
            <a:r>
              <a:rPr lang="en-US" altLang="zh-CN" dirty="0" smtClean="0"/>
              <a:t>PARTIAL_WAKE_LOCK</a:t>
            </a:r>
          </a:p>
          <a:p>
            <a:pPr lvl="2"/>
            <a:r>
              <a:rPr lang="en-US" altLang="zh-CN" dirty="0" smtClean="0"/>
              <a:t>CPU on, screen off, keyboard off</a:t>
            </a:r>
          </a:p>
          <a:p>
            <a:pPr lvl="1"/>
            <a:r>
              <a:rPr lang="en-US" altLang="zh-CN" dirty="0" smtClean="0"/>
              <a:t>SCREEN_DIM_WAKE_LOCK</a:t>
            </a:r>
          </a:p>
          <a:p>
            <a:pPr lvl="2"/>
            <a:r>
              <a:rPr lang="en-US" altLang="zh-CN" dirty="0" smtClean="0"/>
              <a:t>CPU on, screen dim, keyboard off</a:t>
            </a:r>
          </a:p>
          <a:p>
            <a:pPr lvl="1"/>
            <a:r>
              <a:rPr lang="en-US" altLang="zh-CN" dirty="0" smtClean="0"/>
              <a:t>SCREEN_BRIGHT_WAKE_LOCK</a:t>
            </a:r>
          </a:p>
          <a:p>
            <a:pPr lvl="2"/>
            <a:r>
              <a:rPr lang="en-US" altLang="zh-CN" dirty="0" smtClean="0"/>
              <a:t>CPU on, screen bright, keyboard off</a:t>
            </a:r>
          </a:p>
          <a:p>
            <a:pPr lvl="1"/>
            <a:r>
              <a:rPr lang="en-US" altLang="zh-CN" dirty="0" smtClean="0"/>
              <a:t>FULL_WAKE_LOCK</a:t>
            </a:r>
          </a:p>
          <a:p>
            <a:pPr lvl="2"/>
            <a:r>
              <a:rPr lang="en-US" altLang="zh-CN" dirty="0" smtClean="0"/>
              <a:t>CPU on, screen on, keyboard bright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ea typeface="Gulim" pitchFamily="34" charset="-127"/>
              </a:rPr>
              <a:t>Android Power Management in Action</a:t>
            </a:r>
            <a:endParaRPr lang="ko-KR" altLang="en-US" dirty="0" smtClean="0">
              <a:ea typeface="Gulim" pitchFamily="34" charset="-127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dirty="0" smtClean="0">
              <a:ea typeface="Gulim" pitchFamily="34" charset="-127"/>
            </a:endParaRPr>
          </a:p>
        </p:txBody>
      </p:sp>
      <p:pic>
        <p:nvPicPr>
          <p:cNvPr id="11268" name="그림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913" y="2152650"/>
            <a:ext cx="4510087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5486400" y="2209800"/>
            <a:ext cx="3352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ü"/>
            </a:pPr>
            <a:r>
              <a:rPr kumimoji="0" lang="en-US" altLang="ko-KR" sz="2000">
                <a:latin typeface="Comic Sans MS" pitchFamily="66" charset="0"/>
              </a:rPr>
              <a:t>If there are no active wake locks, CPU will be turned off.</a:t>
            </a:r>
          </a:p>
          <a:p>
            <a:pPr eaLnBrk="0" hangingPunct="0"/>
            <a:endParaRPr kumimoji="0" lang="en-US" altLang="ko-KR" sz="2000">
              <a:latin typeface="Comic Sans MS" pitchFamily="66" charset="0"/>
            </a:endParaRPr>
          </a:p>
          <a:p>
            <a:pPr eaLnBrk="0" hangingPunct="0">
              <a:buFont typeface="Wingdings" pitchFamily="2" charset="2"/>
              <a:buChar char="ü"/>
            </a:pPr>
            <a:r>
              <a:rPr kumimoji="0" lang="en-US" altLang="ko-KR" sz="2000">
                <a:latin typeface="Comic Sans MS" pitchFamily="66" charset="0"/>
              </a:rPr>
              <a:t>If there are no partial wake locks, screen and keyboard will be turned off.</a:t>
            </a:r>
            <a:endParaRPr kumimoji="0" lang="ko-KR" altLang="en-US" sz="2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Directory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308" y="1285360"/>
            <a:ext cx="8244569" cy="513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 Procedures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power management calls follow the same basic format:</a:t>
            </a:r>
          </a:p>
          <a:p>
            <a:pPr lvl="1"/>
            <a:r>
              <a:rPr lang="en-US" dirty="0" smtClean="0"/>
              <a:t>Acquire handle to the </a:t>
            </a:r>
            <a:r>
              <a:rPr lang="en-US" dirty="0" err="1" smtClean="0"/>
              <a:t>PowerManager</a:t>
            </a:r>
            <a:r>
              <a:rPr lang="en-US" dirty="0" smtClean="0"/>
              <a:t> service.</a:t>
            </a:r>
          </a:p>
          <a:p>
            <a:pPr lvl="1"/>
            <a:r>
              <a:rPr lang="en-US" dirty="0" smtClean="0"/>
              <a:t>Create a wake lock and specify the power management flags for screen, timeout, etc.</a:t>
            </a:r>
          </a:p>
          <a:p>
            <a:pPr lvl="1"/>
            <a:r>
              <a:rPr lang="en-US" dirty="0" smtClean="0"/>
              <a:t>Acquire wake lock.</a:t>
            </a:r>
          </a:p>
          <a:p>
            <a:pPr lvl="1"/>
            <a:r>
              <a:rPr lang="en-US" dirty="0" smtClean="0"/>
              <a:t>Perform operation (play MP3, open HTML page, etc.).</a:t>
            </a:r>
          </a:p>
          <a:p>
            <a:pPr lvl="1"/>
            <a:r>
              <a:rPr lang="en-US" dirty="0" smtClean="0"/>
              <a:t>Release wake lock.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Wakelock</a:t>
            </a:r>
            <a:r>
              <a:rPr lang="en-US" altLang="zh-CN" dirty="0" smtClean="0"/>
              <a:t>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PowerManager</a:t>
            </a:r>
            <a:r>
              <a:rPr lang="en-US" altLang="zh-CN" dirty="0" smtClean="0"/>
              <a:t> pm = (</a:t>
            </a:r>
            <a:r>
              <a:rPr lang="en-US" altLang="zh-CN" dirty="0" err="1" smtClean="0"/>
              <a:t>PowerManager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GetSystemService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Context.POWER_SERVICE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PowerManager.WakeLock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pm.newWakeLock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PowerManager.SCREEN_DIM_WAKE_LOCK</a:t>
            </a:r>
            <a:r>
              <a:rPr lang="en-US" altLang="zh-CN" dirty="0" smtClean="0"/>
              <a:t>, “tag”);</a:t>
            </a:r>
          </a:p>
          <a:p>
            <a:r>
              <a:rPr lang="en-US" altLang="zh-CN" dirty="0" err="1" smtClean="0"/>
              <a:t>wl.acquire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//..screen stays on here</a:t>
            </a:r>
          </a:p>
          <a:p>
            <a:r>
              <a:rPr lang="en-US" altLang="zh-CN" dirty="0" err="1" smtClean="0"/>
              <a:t>wl.release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 Paper on 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Abhinav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Pathak</a:t>
            </a:r>
            <a:r>
              <a:rPr lang="en-US" dirty="0" smtClean="0"/>
              <a:t>, et al, </a:t>
            </a:r>
          </a:p>
          <a:p>
            <a:r>
              <a:rPr lang="en-US" dirty="0" smtClean="0"/>
              <a:t>Where is the energy spent inside my app? Fine Grained Energy Accounting on </a:t>
            </a:r>
            <a:r>
              <a:rPr lang="en-US" dirty="0" err="1" smtClean="0"/>
              <a:t>Smartphones</a:t>
            </a:r>
            <a:r>
              <a:rPr lang="en-US" dirty="0" smtClean="0"/>
              <a:t> with </a:t>
            </a:r>
            <a:r>
              <a:rPr lang="en-US" dirty="0" err="1" smtClean="0"/>
              <a:t>Eprof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Eurosys</a:t>
            </a:r>
            <a:r>
              <a:rPr lang="en-US" dirty="0" smtClean="0">
                <a:hlinkClick r:id="rId3"/>
              </a:rPr>
              <a:t> 2012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Fine Grained Power Modeling for </a:t>
            </a:r>
            <a:r>
              <a:rPr lang="en-US" dirty="0" err="1" smtClean="0"/>
              <a:t>Smartphones</a:t>
            </a:r>
            <a:r>
              <a:rPr lang="en-US" dirty="0" smtClean="0"/>
              <a:t> Using System Call Tracing, </a:t>
            </a:r>
            <a:r>
              <a:rPr lang="en-US" dirty="0" err="1" smtClean="0">
                <a:hlinkClick r:id="rId4"/>
              </a:rPr>
              <a:t>Eurosys</a:t>
            </a:r>
            <a:r>
              <a:rPr lang="en-US" dirty="0" smtClean="0">
                <a:hlinkClick r:id="rId4"/>
              </a:rPr>
              <a:t> 2011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 smtClean="0">
                <a:solidFill>
                  <a:schemeClr val="accent6">
                    <a:lumMod val="50000"/>
                  </a:schemeClr>
                </a:solidFill>
              </a:rPr>
              <a:t>Developed</a:t>
            </a:r>
            <a:r>
              <a:rPr lang="en-US" sz="5100" dirty="0" smtClean="0"/>
              <a:t> fine-grained energy modeling: Predicts fine grained energy consumption using FSM of mobile applications</a:t>
            </a:r>
          </a:p>
          <a:p>
            <a:pPr lvl="1"/>
            <a:endParaRPr lang="en-US" sz="5100" dirty="0" smtClean="0"/>
          </a:p>
          <a:p>
            <a:pPr lvl="1"/>
            <a:endParaRPr lang="en-US" sz="5100" dirty="0" smtClean="0"/>
          </a:p>
          <a:p>
            <a:r>
              <a:rPr lang="en-US" sz="5100" dirty="0" smtClean="0">
                <a:solidFill>
                  <a:schemeClr val="accent6">
                    <a:lumMod val="50000"/>
                  </a:schemeClr>
                </a:solidFill>
              </a:rPr>
              <a:t>Implemented</a:t>
            </a:r>
            <a:r>
              <a:rPr lang="en-US" sz="5100" dirty="0" smtClean="0"/>
              <a:t> on Windows Mobile 6.x and Android</a:t>
            </a:r>
          </a:p>
          <a:p>
            <a:pPr>
              <a:buNone/>
            </a:pPr>
            <a:endParaRPr lang="en-US" sz="5100" dirty="0" smtClean="0"/>
          </a:p>
          <a:p>
            <a:endParaRPr lang="en-US" sz="5100" dirty="0" smtClean="0"/>
          </a:p>
          <a:p>
            <a:r>
              <a:rPr lang="en-US" sz="5100" dirty="0" smtClean="0">
                <a:solidFill>
                  <a:schemeClr val="accent6">
                    <a:lumMod val="50000"/>
                  </a:schemeClr>
                </a:solidFill>
              </a:rPr>
              <a:t>Demonstrated</a:t>
            </a:r>
            <a:r>
              <a:rPr lang="en-US" sz="5100" dirty="0" smtClean="0"/>
              <a:t> improved accuracy in fine-grained </a:t>
            </a:r>
            <a:r>
              <a:rPr lang="en-US" sz="5100" smtClean="0"/>
              <a:t>energy estimation over </a:t>
            </a:r>
            <a:r>
              <a:rPr lang="en-US" sz="5100" dirty="0" smtClean="0"/>
              <a:t>state-of-art utilization based models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6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Towards Understanding Energy Drain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Key Question: Where is energy being spent?</a:t>
            </a:r>
          </a:p>
          <a:p>
            <a:pPr lvl="1"/>
            <a:r>
              <a:rPr lang="en-US" dirty="0" smtClean="0"/>
              <a:t>Which component/process/thread/function(?) 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Approach 1: Use Power Meter</a:t>
            </a:r>
          </a:p>
          <a:p>
            <a:pPr lvl="1"/>
            <a:r>
              <a:rPr lang="en-US" dirty="0" smtClean="0"/>
              <a:t>Buy an expensive equipment ($770)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Only reports entire device energy</a:t>
            </a:r>
            <a:br>
              <a:rPr lang="en-US" dirty="0" smtClean="0"/>
            </a:br>
            <a:r>
              <a:rPr lang="en-US" dirty="0" smtClean="0"/>
              <a:t>consumption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Approach 2 : Develop Online Power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066" t="20370" r="8678" b="20370"/>
          <a:stretch>
            <a:fillRect/>
          </a:stretch>
        </p:blipFill>
        <p:spPr bwMode="auto">
          <a:xfrm>
            <a:off x="6248400" y="2548467"/>
            <a:ext cx="2790825" cy="248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Generic Power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5058229" y="2362200"/>
            <a:ext cx="1799771" cy="2362200"/>
            <a:chOff x="1524000" y="2438400"/>
            <a:chExt cx="1799771" cy="2362200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7895" t="4211" r="7895" b="7368"/>
            <a:stretch>
              <a:fillRect/>
            </a:stretch>
          </p:blipFill>
          <p:spPr bwMode="auto">
            <a:xfrm>
              <a:off x="1524000" y="2438400"/>
              <a:ext cx="179977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42"/>
            <p:cNvSpPr txBox="1"/>
            <p:nvPr/>
          </p:nvSpPr>
          <p:spPr>
            <a:xfrm>
              <a:off x="1571171" y="29718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Prediction</a:t>
              </a:r>
            </a:p>
            <a:p>
              <a:pPr algn="ctr"/>
              <a:r>
                <a:rPr lang="en-US" sz="2400" dirty="0" smtClean="0"/>
                <a:t>Phase</a:t>
              </a:r>
              <a:endParaRPr lang="en-US" sz="2400" dirty="0"/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0" y="1447800"/>
            <a:ext cx="4724400" cy="3146524"/>
            <a:chOff x="0" y="1447800"/>
            <a:chExt cx="4724400" cy="3146524"/>
          </a:xfrm>
        </p:grpSpPr>
        <p:grpSp>
          <p:nvGrpSpPr>
            <p:cNvPr id="6" name="Group 47"/>
            <p:cNvGrpSpPr/>
            <p:nvPr/>
          </p:nvGrpSpPr>
          <p:grpSpPr>
            <a:xfrm>
              <a:off x="0" y="1447800"/>
              <a:ext cx="4724400" cy="3146524"/>
              <a:chOff x="0" y="1295400"/>
              <a:chExt cx="4724400" cy="314652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0" y="2133600"/>
                <a:ext cx="185685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Actual</a:t>
                </a:r>
                <a:br>
                  <a:rPr lang="en-US" sz="2400" dirty="0" smtClean="0"/>
                </a:br>
                <a:r>
                  <a:rPr lang="en-US" sz="2400" dirty="0" smtClean="0"/>
                  <a:t>Power</a:t>
                </a:r>
                <a:br>
                  <a:rPr lang="en-US" sz="2400" dirty="0" smtClean="0"/>
                </a:br>
                <a:r>
                  <a:rPr lang="en-US" sz="2400" dirty="0" smtClean="0"/>
                  <a:t>Consumption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Power meter</a:t>
                </a:r>
                <a:endParaRPr lang="en-US" sz="2400" dirty="0"/>
              </a:p>
            </p:txBody>
          </p:sp>
          <p:sp>
            <p:nvSpPr>
              <p:cNvPr id="30" name="Down Arrow 29"/>
              <p:cNvSpPr/>
              <p:nvPr/>
            </p:nvSpPr>
            <p:spPr>
              <a:xfrm rot="16200000">
                <a:off x="533400" y="2971800"/>
                <a:ext cx="533400" cy="12954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43"/>
              <p:cNvGrpSpPr/>
              <p:nvPr/>
            </p:nvGrpSpPr>
            <p:grpSpPr>
              <a:xfrm>
                <a:off x="2269708" y="1295400"/>
                <a:ext cx="1616492" cy="838200"/>
                <a:chOff x="2803895" y="1295400"/>
                <a:chExt cx="1616492" cy="838200"/>
              </a:xfrm>
            </p:grpSpPr>
            <p:sp>
              <p:nvSpPr>
                <p:cNvPr id="29" name="Down Arrow 28"/>
                <p:cNvSpPr/>
                <p:nvPr/>
              </p:nvSpPr>
              <p:spPr>
                <a:xfrm>
                  <a:off x="2803895" y="1295400"/>
                  <a:ext cx="533400" cy="8382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261095" y="1295400"/>
                  <a:ext cx="11592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Triggers</a:t>
                  </a:r>
                  <a:endParaRPr lang="en-US" sz="24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728615" y="3200400"/>
                <a:ext cx="99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Model</a:t>
                </a:r>
                <a:endParaRPr lang="en-US" sz="2400" dirty="0"/>
              </a:p>
            </p:txBody>
          </p:sp>
        </p:grpSp>
        <p:sp>
          <p:nvSpPr>
            <p:cNvPr id="25" name="Bent Arrow 24"/>
            <p:cNvSpPr/>
            <p:nvPr/>
          </p:nvSpPr>
          <p:spPr>
            <a:xfrm rot="5400000">
              <a:off x="3657600" y="2590800"/>
              <a:ext cx="762000" cy="7620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4114800" y="1447800"/>
            <a:ext cx="4676255" cy="3124200"/>
            <a:chOff x="4114800" y="1447800"/>
            <a:chExt cx="4676255" cy="3124200"/>
          </a:xfrm>
        </p:grpSpPr>
        <p:grpSp>
          <p:nvGrpSpPr>
            <p:cNvPr id="9" name="Group 48"/>
            <p:cNvGrpSpPr/>
            <p:nvPr/>
          </p:nvGrpSpPr>
          <p:grpSpPr>
            <a:xfrm>
              <a:off x="5486400" y="1447800"/>
              <a:ext cx="3304655" cy="3081992"/>
              <a:chOff x="6242598" y="1447800"/>
              <a:chExt cx="3304655" cy="308199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690398" y="2590800"/>
                <a:ext cx="185685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Predicted</a:t>
                </a:r>
                <a:br>
                  <a:rPr lang="en-US" sz="2400" dirty="0" smtClean="0"/>
                </a:br>
                <a:r>
                  <a:rPr lang="en-US" sz="2400" dirty="0" smtClean="0"/>
                  <a:t>Power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Consumption</a:t>
                </a:r>
                <a:endParaRPr lang="en-US" sz="2400" dirty="0"/>
              </a:p>
            </p:txBody>
          </p:sp>
          <p:sp>
            <p:nvSpPr>
              <p:cNvPr id="34" name="Down Arrow 33"/>
              <p:cNvSpPr/>
              <p:nvPr/>
            </p:nvSpPr>
            <p:spPr>
              <a:xfrm rot="16200000">
                <a:off x="8185698" y="3086100"/>
                <a:ext cx="533400" cy="12192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44"/>
              <p:cNvGrpSpPr/>
              <p:nvPr/>
            </p:nvGrpSpPr>
            <p:grpSpPr>
              <a:xfrm>
                <a:off x="6242598" y="1447800"/>
                <a:ext cx="1616492" cy="838200"/>
                <a:chOff x="5785398" y="1447800"/>
                <a:chExt cx="1616492" cy="838200"/>
              </a:xfrm>
            </p:grpSpPr>
            <p:sp>
              <p:nvSpPr>
                <p:cNvPr id="33" name="Down Arrow 32"/>
                <p:cNvSpPr/>
                <p:nvPr/>
              </p:nvSpPr>
              <p:spPr>
                <a:xfrm>
                  <a:off x="5785398" y="1447800"/>
                  <a:ext cx="533400" cy="838200"/>
                </a:xfrm>
                <a:prstGeom prst="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242598" y="1447800"/>
                  <a:ext cx="11592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Triggers</a:t>
                  </a:r>
                  <a:endParaRPr lang="en-US" sz="2400" dirty="0"/>
                </a:p>
              </p:txBody>
            </p:sp>
          </p:grpSp>
        </p:grpSp>
        <p:sp>
          <p:nvSpPr>
            <p:cNvPr id="26" name="Bent Arrow 25"/>
            <p:cNvSpPr/>
            <p:nvPr/>
          </p:nvSpPr>
          <p:spPr>
            <a:xfrm rot="10800000" flipH="1">
              <a:off x="4114800" y="3886200"/>
              <a:ext cx="838200" cy="685800"/>
            </a:xfrm>
            <a:prstGeom prst="bentArrow">
              <a:avLst>
                <a:gd name="adj1" fmla="val 27997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1828800" y="2362200"/>
            <a:ext cx="1799771" cy="2362200"/>
            <a:chOff x="1524000" y="2438400"/>
            <a:chExt cx="1799771" cy="2362200"/>
          </a:xfrm>
        </p:grpSpPr>
        <p:pic>
          <p:nvPicPr>
            <p:cNvPr id="4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7895" t="4211" r="7895" b="7368"/>
            <a:stretch>
              <a:fillRect/>
            </a:stretch>
          </p:blipFill>
          <p:spPr bwMode="auto">
            <a:xfrm>
              <a:off x="1524000" y="2438400"/>
              <a:ext cx="179977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1600200" y="29718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Phase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Smartphone Power Modeling </a:t>
            </a:r>
            <a:br>
              <a:rPr lang="en-US" dirty="0" smtClean="0"/>
            </a:br>
            <a:r>
              <a:rPr lang="en-US" dirty="0" smtClean="0"/>
              <a:t>State-of-Art: Utilization Based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5058229" y="2362200"/>
            <a:ext cx="1799771" cy="2362200"/>
            <a:chOff x="1524000" y="2438400"/>
            <a:chExt cx="1799771" cy="2362200"/>
          </a:xfrm>
        </p:grpSpPr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7895" t="4211" r="7895" b="7368"/>
            <a:stretch>
              <a:fillRect/>
            </a:stretch>
          </p:blipFill>
          <p:spPr bwMode="auto">
            <a:xfrm>
              <a:off x="1524000" y="2438400"/>
              <a:ext cx="179977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42"/>
            <p:cNvSpPr txBox="1"/>
            <p:nvPr/>
          </p:nvSpPr>
          <p:spPr>
            <a:xfrm>
              <a:off x="1571171" y="29718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Prediction</a:t>
              </a:r>
            </a:p>
            <a:p>
              <a:pPr algn="ctr"/>
              <a:r>
                <a:rPr lang="en-US" sz="2400" dirty="0" smtClean="0"/>
                <a:t>Phase</a:t>
              </a:r>
              <a:endParaRPr lang="en-US" sz="2400" dirty="0"/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0" y="1447800"/>
            <a:ext cx="4724400" cy="3146524"/>
            <a:chOff x="0" y="1447800"/>
            <a:chExt cx="4724400" cy="3146524"/>
          </a:xfrm>
        </p:grpSpPr>
        <p:grpSp>
          <p:nvGrpSpPr>
            <p:cNvPr id="6" name="Group 47"/>
            <p:cNvGrpSpPr/>
            <p:nvPr/>
          </p:nvGrpSpPr>
          <p:grpSpPr>
            <a:xfrm>
              <a:off x="0" y="1447800"/>
              <a:ext cx="4724400" cy="3146524"/>
              <a:chOff x="0" y="1295400"/>
              <a:chExt cx="4724400" cy="314652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0" y="2133600"/>
                <a:ext cx="185685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Actual</a:t>
                </a:r>
                <a:br>
                  <a:rPr lang="en-US" sz="2400" dirty="0" smtClean="0"/>
                </a:br>
                <a:r>
                  <a:rPr lang="en-US" sz="2400" dirty="0" smtClean="0"/>
                  <a:t>Power</a:t>
                </a:r>
                <a:br>
                  <a:rPr lang="en-US" sz="2400" dirty="0" smtClean="0"/>
                </a:br>
                <a:r>
                  <a:rPr lang="en-US" sz="2400" dirty="0" smtClean="0"/>
                  <a:t>Consumption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Power meter</a:t>
                </a:r>
                <a:endParaRPr lang="en-US" sz="2400" dirty="0"/>
              </a:p>
            </p:txBody>
          </p:sp>
          <p:sp>
            <p:nvSpPr>
              <p:cNvPr id="30" name="Down Arrow 29"/>
              <p:cNvSpPr/>
              <p:nvPr/>
            </p:nvSpPr>
            <p:spPr>
              <a:xfrm rot="16200000">
                <a:off x="533400" y="2971800"/>
                <a:ext cx="533400" cy="12954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43"/>
              <p:cNvGrpSpPr/>
              <p:nvPr/>
            </p:nvGrpSpPr>
            <p:grpSpPr>
              <a:xfrm>
                <a:off x="2269708" y="1295400"/>
                <a:ext cx="1911444" cy="838200"/>
                <a:chOff x="2803895" y="1295400"/>
                <a:chExt cx="1911444" cy="838200"/>
              </a:xfrm>
            </p:grpSpPr>
            <p:sp>
              <p:nvSpPr>
                <p:cNvPr id="29" name="Down Arrow 28"/>
                <p:cNvSpPr/>
                <p:nvPr/>
              </p:nvSpPr>
              <p:spPr>
                <a:xfrm>
                  <a:off x="2803895" y="1295400"/>
                  <a:ext cx="533400" cy="838200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261095" y="1295400"/>
                  <a:ext cx="145424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Triggers</a:t>
                  </a:r>
                </a:p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Utilization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728615" y="3200400"/>
                <a:ext cx="99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Model</a:t>
                </a:r>
                <a:endParaRPr lang="en-US" sz="2400" dirty="0"/>
              </a:p>
            </p:txBody>
          </p:sp>
        </p:grpSp>
        <p:sp>
          <p:nvSpPr>
            <p:cNvPr id="25" name="Bent Arrow 24"/>
            <p:cNvSpPr/>
            <p:nvPr/>
          </p:nvSpPr>
          <p:spPr>
            <a:xfrm rot="5400000">
              <a:off x="3657600" y="2590800"/>
              <a:ext cx="762000" cy="76200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4114800" y="1447800"/>
            <a:ext cx="4676255" cy="3124200"/>
            <a:chOff x="4114800" y="1447800"/>
            <a:chExt cx="4676255" cy="3124200"/>
          </a:xfrm>
        </p:grpSpPr>
        <p:grpSp>
          <p:nvGrpSpPr>
            <p:cNvPr id="9" name="Group 48"/>
            <p:cNvGrpSpPr/>
            <p:nvPr/>
          </p:nvGrpSpPr>
          <p:grpSpPr>
            <a:xfrm>
              <a:off x="5486400" y="1447800"/>
              <a:ext cx="3304655" cy="3081992"/>
              <a:chOff x="6242598" y="1447800"/>
              <a:chExt cx="3304655" cy="308199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690398" y="2590800"/>
                <a:ext cx="185685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Predicted</a:t>
                </a:r>
                <a:br>
                  <a:rPr lang="en-US" sz="2400" dirty="0" smtClean="0"/>
                </a:br>
                <a:r>
                  <a:rPr lang="en-US" sz="2400" dirty="0" smtClean="0"/>
                  <a:t>Power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Consumption</a:t>
                </a:r>
                <a:endParaRPr lang="en-US" sz="2400" dirty="0"/>
              </a:p>
            </p:txBody>
          </p:sp>
          <p:sp>
            <p:nvSpPr>
              <p:cNvPr id="34" name="Down Arrow 33"/>
              <p:cNvSpPr/>
              <p:nvPr/>
            </p:nvSpPr>
            <p:spPr>
              <a:xfrm rot="16200000">
                <a:off x="8185698" y="3086100"/>
                <a:ext cx="533400" cy="12192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44"/>
              <p:cNvGrpSpPr/>
              <p:nvPr/>
            </p:nvGrpSpPr>
            <p:grpSpPr>
              <a:xfrm>
                <a:off x="6242598" y="1447800"/>
                <a:ext cx="1911444" cy="838200"/>
                <a:chOff x="5785398" y="1447800"/>
                <a:chExt cx="1911444" cy="838200"/>
              </a:xfrm>
            </p:grpSpPr>
            <p:sp>
              <p:nvSpPr>
                <p:cNvPr id="33" name="Down Arrow 32"/>
                <p:cNvSpPr/>
                <p:nvPr/>
              </p:nvSpPr>
              <p:spPr>
                <a:xfrm>
                  <a:off x="5785398" y="1447800"/>
                  <a:ext cx="533400" cy="838200"/>
                </a:xfrm>
                <a:prstGeom prst="down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242598" y="1447800"/>
                  <a:ext cx="145424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Triggers</a:t>
                  </a:r>
                </a:p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Utilization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26" name="Bent Arrow 25"/>
            <p:cNvSpPr/>
            <p:nvPr/>
          </p:nvSpPr>
          <p:spPr>
            <a:xfrm rot="10800000" flipH="1">
              <a:off x="4114800" y="3886200"/>
              <a:ext cx="838200" cy="685800"/>
            </a:xfrm>
            <a:prstGeom prst="bentArrow">
              <a:avLst>
                <a:gd name="adj1" fmla="val 27997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1828800" y="2362200"/>
            <a:ext cx="1799771" cy="2362200"/>
            <a:chOff x="1524000" y="2438400"/>
            <a:chExt cx="1799771" cy="2362200"/>
          </a:xfrm>
        </p:grpSpPr>
        <p:pic>
          <p:nvPicPr>
            <p:cNvPr id="4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7895" t="4211" r="7895" b="7368"/>
            <a:stretch>
              <a:fillRect/>
            </a:stretch>
          </p:blipFill>
          <p:spPr bwMode="auto">
            <a:xfrm>
              <a:off x="1524000" y="2438400"/>
              <a:ext cx="179977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1600200" y="29718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Phase</a:t>
              </a:r>
              <a:endParaRPr lang="en-US" sz="24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66800" y="5943600"/>
            <a:ext cx="686021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Model =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Net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Net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CPU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E</a:t>
            </a:r>
            <a:r>
              <a:rPr lang="en-US" sz="2400" baseline="-25000" dirty="0" smtClean="0">
                <a:solidFill>
                  <a:srgbClr val="FF0000"/>
                </a:solidFill>
              </a:rPr>
              <a:t>CPU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Disk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Disk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5257800"/>
            <a:ext cx="853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Linear Regression (LR) and Superimposition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Smartphone Power Modeling</a:t>
            </a:r>
            <a:br>
              <a:rPr lang="en-US" dirty="0" smtClean="0"/>
            </a:br>
            <a:r>
              <a:rPr lang="en-US" dirty="0" smtClean="0"/>
              <a:t>State-of-Art: Utilization Based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3999" cy="1828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Fundamental (yet intuitive) assumption</a:t>
            </a:r>
            <a:br>
              <a:rPr lang="en-US" dirty="0" smtClean="0"/>
            </a:br>
            <a:r>
              <a:rPr lang="en-US" i="1" dirty="0" smtClean="0">
                <a:solidFill>
                  <a:srgbClr val="0070C0"/>
                </a:solidFill>
              </a:rPr>
              <a:t>(Only active) Utilization =&gt; power consumption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895600"/>
            <a:ext cx="9144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dirty="0" smtClean="0"/>
              <a:t>Second assumption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0070C0"/>
                </a:solidFill>
              </a:rPr>
              <a:t>Energy scales linearly with amount of work</a:t>
            </a:r>
            <a:endParaRPr lang="en-US" sz="28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11" y="4038600"/>
            <a:ext cx="9143999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dirty="0" smtClean="0"/>
              <a:t>Third assumption</a:t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0070C0"/>
                </a:solidFill>
              </a:rPr>
              <a:t> Components power consumption add linearly</a:t>
            </a: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2050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133600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67062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2" y="4310062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0" y="5309209"/>
            <a:ext cx="9155781" cy="1477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Hard to correlate energy with its consumers: which process/thread/function? 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New ‘exotic’ devices do not have quantitative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utlization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(Ex. Camera/GPS)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1394553"/>
            <a:ext cx="686021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Model =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Net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Net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CPU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E</a:t>
            </a:r>
            <a:r>
              <a:rPr lang="en-US" sz="2400" baseline="-25000" dirty="0" smtClean="0">
                <a:solidFill>
                  <a:srgbClr val="FF0000"/>
                </a:solidFill>
              </a:rPr>
              <a:t>CPU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Util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Disk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* </a:t>
            </a:r>
            <a:r>
              <a:rPr lang="en-US" sz="2400" dirty="0" err="1" smtClean="0">
                <a:solidFill>
                  <a:srgbClr val="FF0000"/>
                </a:solidFill>
              </a:rPr>
              <a:t>E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Disk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9571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(Only active) Utilization </a:t>
            </a:r>
            <a:r>
              <a:rPr lang="en-US" dirty="0" smtClean="0"/>
              <a:t>=&gt; Power Consumption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334000" cy="224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19882"/>
            <a:ext cx="5263841" cy="218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1" y="1981200"/>
            <a:ext cx="2057399" cy="92333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File open/delete/</a:t>
            </a:r>
            <a:br>
              <a:rPr lang="en-US" dirty="0" smtClean="0"/>
            </a:br>
            <a:r>
              <a:rPr lang="en-US" dirty="0" smtClean="0"/>
              <a:t>close/create </a:t>
            </a:r>
            <a:br>
              <a:rPr lang="en-US" dirty="0" smtClean="0"/>
            </a:br>
            <a:r>
              <a:rPr lang="en-US" dirty="0" smtClean="0"/>
              <a:t>change power state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4053282"/>
            <a:ext cx="2133600" cy="92333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Several components </a:t>
            </a:r>
            <a:br>
              <a:rPr lang="en-US" dirty="0" smtClean="0"/>
            </a:br>
            <a:r>
              <a:rPr lang="en-US" dirty="0" smtClean="0"/>
              <a:t>have tail states </a:t>
            </a:r>
            <a:br>
              <a:rPr lang="en-US" dirty="0" smtClean="0"/>
            </a:br>
            <a:r>
              <a:rPr lang="en-US" dirty="0" smtClean="0"/>
              <a:t>(3G, disk,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n-US" dirty="0" err="1" smtClean="0"/>
              <a:t>gps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2" descr="C:\Users\t-abhip\AppData\Local\Microsoft\Windows\Temporary Internet Files\Content.IE5\1PJB83TA\MC900351855[1].wm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1669"/>
          <a:stretch/>
        </p:blipFill>
        <p:spPr bwMode="auto">
          <a:xfrm rot="5400000">
            <a:off x="-160951" y="4366633"/>
            <a:ext cx="1463675" cy="6845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0" t="15005" r="11206" b="12233"/>
          <a:stretch/>
        </p:blipFill>
        <p:spPr bwMode="auto">
          <a:xfrm>
            <a:off x="152400" y="1981200"/>
            <a:ext cx="1187778" cy="111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6" y="152400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" y="556731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(a) Systems calls that do not imply high utilization of components can send the components to high or low power states, due to power optimizations programmed in device drivers.</a:t>
            </a:r>
          </a:p>
          <a:p>
            <a:r>
              <a:rPr lang="en-US" altLang="zh-CN" dirty="0" smtClean="0"/>
              <a:t>(c)Device stays at high power state for a period of time after active I/O activities, even when device is idle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015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Energy scales linearly with amount of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6" y="152400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3924000" cy="167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0"/>
            <a:ext cx="3924000" cy="169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34200" y="1905000"/>
            <a:ext cx="182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(1)  Send packets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@ &lt; 50pkts/s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3048000" y="2133600"/>
            <a:ext cx="3134586" cy="609601"/>
            <a:chOff x="3048000" y="2133600"/>
            <a:chExt cx="3134586" cy="609601"/>
          </a:xfrm>
        </p:grpSpPr>
        <p:sp>
          <p:nvSpPr>
            <p:cNvPr id="6" name="Rectangle 5"/>
            <p:cNvSpPr/>
            <p:nvPr/>
          </p:nvSpPr>
          <p:spPr>
            <a:xfrm>
              <a:off x="3048000" y="2133600"/>
              <a:ext cx="15240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648200" y="2133600"/>
              <a:ext cx="0" cy="60960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92462" y="2250775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+100-125mA</a:t>
              </a:r>
              <a:endParaRPr lang="en-US" dirty="0"/>
            </a:p>
          </p:txBody>
        </p:sp>
      </p:grpSp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065" r="19525"/>
          <a:stretch/>
        </p:blipFill>
        <p:spPr bwMode="auto">
          <a:xfrm>
            <a:off x="0" y="1600200"/>
            <a:ext cx="218734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934200" y="4434824"/>
            <a:ext cx="182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(2)  Send packets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@ &gt; 50pkts/s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2" name="Picture 2" descr="C:\Users\t-abhip\AppData\Local\Microsoft\Windows\Temporary Internet Files\Content.IE5\1PJB83TA\MC900351855[1].wm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1669"/>
          <a:stretch/>
        </p:blipFill>
        <p:spPr bwMode="auto">
          <a:xfrm rot="5400000">
            <a:off x="7687179" y="3162913"/>
            <a:ext cx="1463675" cy="6845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9"/>
          <p:cNvGrpSpPr/>
          <p:nvPr/>
        </p:nvGrpSpPr>
        <p:grpSpPr>
          <a:xfrm>
            <a:off x="3124200" y="4038600"/>
            <a:ext cx="2514600" cy="1295400"/>
            <a:chOff x="3124200" y="4038600"/>
            <a:chExt cx="2514600" cy="1295400"/>
          </a:xfrm>
        </p:grpSpPr>
        <p:grpSp>
          <p:nvGrpSpPr>
            <p:cNvPr id="10" name="Group 16"/>
            <p:cNvGrpSpPr/>
            <p:nvPr/>
          </p:nvGrpSpPr>
          <p:grpSpPr>
            <a:xfrm>
              <a:off x="3665738" y="4114800"/>
              <a:ext cx="1112797" cy="1102027"/>
              <a:chOff x="3665738" y="4114800"/>
              <a:chExt cx="1112797" cy="1102027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3665738" y="4114800"/>
                <a:ext cx="0" cy="11020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810000" y="4724400"/>
                <a:ext cx="96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+325mA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3124200" y="4038600"/>
              <a:ext cx="2514600" cy="1295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28600" y="5562600"/>
            <a:ext cx="180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WM6.5 on </a:t>
            </a:r>
            <a:r>
              <a:rPr lang="en-US" dirty="0" err="1" smtClean="0"/>
              <a:t>Tytn</a:t>
            </a:r>
            <a:r>
              <a:rPr lang="en-US" dirty="0" smtClean="0"/>
              <a:t> II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42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Android S/W Stack – Linux Kernel (Cont)</a:t>
            </a:r>
            <a:endParaRPr lang="ko-KR" altLang="en-US" smtClean="0">
              <a:ea typeface="Gulim" pitchFamily="34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Gulim" pitchFamily="34" charset="-127"/>
              </a:rPr>
              <a:t>Kernel Enhancements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Alarm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Kernel Debugger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 smtClean="0">
                <a:ea typeface="Gulim" pitchFamily="34" charset="-127"/>
              </a:rPr>
              <a:t>Ashmem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Binder for IPC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err="1" smtClean="0">
                <a:ea typeface="Gulim" pitchFamily="34" charset="-127"/>
              </a:rPr>
              <a:t>Wakelock</a:t>
            </a:r>
            <a:r>
              <a:rPr lang="en-US" altLang="ko-KR" dirty="0" smtClean="0">
                <a:ea typeface="Gulim" pitchFamily="34" charset="-127"/>
              </a:rPr>
              <a:t> for Power Management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Low Memory Killer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Gulim" pitchFamily="34" charset="-127"/>
              </a:rPr>
              <a:t>Logger</a:t>
            </a:r>
            <a:endParaRPr lang="ko-KR" altLang="en-US" dirty="0" smtClean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72" y="4262586"/>
            <a:ext cx="3961048" cy="172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65" y="1418444"/>
            <a:ext cx="3913035" cy="169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Components power consumption add linearly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4" y="1447800"/>
            <a:ext cx="3884136" cy="167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t-abhip\AppData\Local\Microsoft\Windows\Temporary Internet Files\Content.IE5\1PJB83TA\MC900351855[1].wm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1669"/>
          <a:stretch/>
        </p:blipFill>
        <p:spPr bwMode="auto">
          <a:xfrm rot="5400000">
            <a:off x="-336367" y="3536767"/>
            <a:ext cx="1263846" cy="591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10" y="3579918"/>
            <a:ext cx="1176547" cy="86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4122"/>
          <p:cNvGrpSpPr/>
          <p:nvPr/>
        </p:nvGrpSpPr>
        <p:grpSpPr>
          <a:xfrm>
            <a:off x="911365" y="2057400"/>
            <a:ext cx="1091697" cy="599050"/>
            <a:chOff x="838200" y="1997748"/>
            <a:chExt cx="1091697" cy="599050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838200" y="1997748"/>
              <a:ext cx="0" cy="59301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61362" y="2227466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+180mA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" name="Group 4121"/>
          <p:cNvGrpSpPr/>
          <p:nvPr/>
        </p:nvGrpSpPr>
        <p:grpSpPr>
          <a:xfrm>
            <a:off x="2364264" y="2287640"/>
            <a:ext cx="1120935" cy="392070"/>
            <a:chOff x="2286000" y="2287640"/>
            <a:chExt cx="1120935" cy="39207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286000" y="2287640"/>
              <a:ext cx="0" cy="37936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438400" y="2310378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+110mA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1" name="Picture 2" descr="C:\Users\t-abhip\AppData\Local\Microsoft\Windows\Temporary Internet Files\Content.IE5\CMFP5VTE\MC900432537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94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6" y="152400"/>
            <a:ext cx="871538" cy="8715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4118"/>
          <p:cNvGrpSpPr/>
          <p:nvPr/>
        </p:nvGrpSpPr>
        <p:grpSpPr>
          <a:xfrm>
            <a:off x="306863" y="1411069"/>
            <a:ext cx="649537" cy="1203706"/>
            <a:chOff x="228599" y="1411069"/>
            <a:chExt cx="649537" cy="1203706"/>
          </a:xfrm>
        </p:grpSpPr>
        <p:cxnSp>
          <p:nvCxnSpPr>
            <p:cNvPr id="7" name="Straight Arrow Connector 6"/>
            <p:cNvCxnSpPr>
              <a:stCxn id="43" idx="2"/>
            </p:cNvCxnSpPr>
            <p:nvPr/>
          </p:nvCxnSpPr>
          <p:spPr>
            <a:xfrm>
              <a:off x="553368" y="2057400"/>
              <a:ext cx="28115" cy="557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28599" y="1411069"/>
              <a:ext cx="649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</a:t>
              </a:r>
            </a:p>
            <a:p>
              <a:r>
                <a:rPr lang="en-US" dirty="0" smtClean="0"/>
                <a:t>start</a:t>
              </a:r>
              <a:endParaRPr lang="en-US" dirty="0"/>
            </a:p>
          </p:txBody>
        </p:sp>
      </p:grpSp>
      <p:grpSp>
        <p:nvGrpSpPr>
          <p:cNvPr id="8" name="Group 4119"/>
          <p:cNvGrpSpPr/>
          <p:nvPr/>
        </p:nvGrpSpPr>
        <p:grpSpPr>
          <a:xfrm>
            <a:off x="1535258" y="1432100"/>
            <a:ext cx="1236236" cy="625300"/>
            <a:chOff x="1456994" y="1432100"/>
            <a:chExt cx="1236236" cy="625300"/>
          </a:xfrm>
        </p:grpSpPr>
        <p:cxnSp>
          <p:nvCxnSpPr>
            <p:cNvPr id="14" name="Straight Arrow Connector 13"/>
            <p:cNvCxnSpPr>
              <a:stCxn id="44" idx="2"/>
            </p:cNvCxnSpPr>
            <p:nvPr/>
          </p:nvCxnSpPr>
          <p:spPr>
            <a:xfrm flipH="1">
              <a:off x="1752600" y="1801432"/>
              <a:ext cx="322512" cy="255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56994" y="143210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Send done</a:t>
              </a:r>
            </a:p>
          </p:txBody>
        </p:sp>
      </p:grpSp>
      <p:grpSp>
        <p:nvGrpSpPr>
          <p:cNvPr id="11" name="Group 4120"/>
          <p:cNvGrpSpPr/>
          <p:nvPr/>
        </p:nvGrpSpPr>
        <p:grpSpPr>
          <a:xfrm>
            <a:off x="2569170" y="1621903"/>
            <a:ext cx="1328569" cy="670534"/>
            <a:chOff x="2490906" y="1621903"/>
            <a:chExt cx="1328569" cy="670534"/>
          </a:xfrm>
        </p:grpSpPr>
        <p:cxnSp>
          <p:nvCxnSpPr>
            <p:cNvPr id="17" name="Straight Arrow Connector 16"/>
            <p:cNvCxnSpPr>
              <a:stCxn id="45" idx="2"/>
            </p:cNvCxnSpPr>
            <p:nvPr/>
          </p:nvCxnSpPr>
          <p:spPr>
            <a:xfrm>
              <a:off x="3155191" y="1991235"/>
              <a:ext cx="502409" cy="301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490906" y="1621903"/>
              <a:ext cx="1328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</p:grpSp>
      <p:grpSp>
        <p:nvGrpSpPr>
          <p:cNvPr id="12" name="Group 4123"/>
          <p:cNvGrpSpPr/>
          <p:nvPr/>
        </p:nvGrpSpPr>
        <p:grpSpPr>
          <a:xfrm>
            <a:off x="5128941" y="1475146"/>
            <a:ext cx="1091966" cy="1175266"/>
            <a:chOff x="4761751" y="1491734"/>
            <a:chExt cx="1091966" cy="117526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953000" y="1926474"/>
              <a:ext cx="228600" cy="7405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61751" y="14917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Spin_CPU</a:t>
              </a:r>
              <a:endParaRPr lang="en-US" dirty="0"/>
            </a:p>
          </p:txBody>
        </p:sp>
      </p:grpSp>
      <p:grpSp>
        <p:nvGrpSpPr>
          <p:cNvPr id="13" name="Group 4125"/>
          <p:cNvGrpSpPr/>
          <p:nvPr/>
        </p:nvGrpSpPr>
        <p:grpSpPr>
          <a:xfrm>
            <a:off x="7059836" y="1475146"/>
            <a:ext cx="1569019" cy="1175266"/>
            <a:chOff x="6692646" y="1491734"/>
            <a:chExt cx="1569019" cy="1175266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7620000" y="1861066"/>
              <a:ext cx="223102" cy="8059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692646" y="1491734"/>
              <a:ext cx="1569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Spin_CPU</a:t>
              </a:r>
              <a:r>
                <a:rPr lang="en-US" dirty="0" smtClean="0"/>
                <a:t> Stop</a:t>
              </a:r>
              <a:endParaRPr lang="en-US" dirty="0"/>
            </a:p>
          </p:txBody>
        </p:sp>
      </p:grpSp>
      <p:grpSp>
        <p:nvGrpSpPr>
          <p:cNvPr id="15" name="Group 67"/>
          <p:cNvGrpSpPr/>
          <p:nvPr/>
        </p:nvGrpSpPr>
        <p:grpSpPr>
          <a:xfrm>
            <a:off x="1874084" y="4311768"/>
            <a:ext cx="1213794" cy="646331"/>
            <a:chOff x="1893218" y="4301660"/>
            <a:chExt cx="1213794" cy="64633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753021" y="4670992"/>
              <a:ext cx="161713" cy="21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893218" y="4301660"/>
              <a:ext cx="1213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Send(2mb)</a:t>
              </a:r>
              <a:endParaRPr lang="en-US" dirty="0"/>
            </a:p>
            <a:p>
              <a:r>
                <a:rPr lang="en-US" dirty="0" smtClean="0"/>
                <a:t>(i = 1)</a:t>
              </a:r>
              <a:endParaRPr lang="en-US" dirty="0"/>
            </a:p>
          </p:txBody>
        </p:sp>
      </p:grpSp>
      <p:grpSp>
        <p:nvGrpSpPr>
          <p:cNvPr id="16" name="Group 64"/>
          <p:cNvGrpSpPr/>
          <p:nvPr/>
        </p:nvGrpSpPr>
        <p:grpSpPr>
          <a:xfrm>
            <a:off x="2490906" y="3238478"/>
            <a:ext cx="1547218" cy="1481984"/>
            <a:chOff x="2490906" y="3238478"/>
            <a:chExt cx="1547218" cy="1481984"/>
          </a:xfrm>
        </p:grpSpPr>
        <p:cxnSp>
          <p:nvCxnSpPr>
            <p:cNvPr id="46" name="Straight Arrow Connector 45"/>
            <p:cNvCxnSpPr>
              <a:stCxn id="67" idx="2"/>
            </p:cNvCxnSpPr>
            <p:nvPr/>
          </p:nvCxnSpPr>
          <p:spPr>
            <a:xfrm>
              <a:off x="3264515" y="3884809"/>
              <a:ext cx="0" cy="8356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490906" y="3238478"/>
              <a:ext cx="1547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Spin_CPU</a:t>
              </a:r>
              <a:r>
                <a:rPr lang="en-US" dirty="0" smtClean="0"/>
                <a:t>(2M)</a:t>
              </a:r>
              <a:endParaRPr lang="en-US" dirty="0"/>
            </a:p>
            <a:p>
              <a:r>
                <a:rPr lang="en-US" dirty="0" smtClean="0"/>
                <a:t>(i = 1)</a:t>
              </a:r>
              <a:endParaRPr lang="en-US" dirty="0"/>
            </a:p>
          </p:txBody>
        </p:sp>
      </p:grpSp>
      <p:grpSp>
        <p:nvGrpSpPr>
          <p:cNvPr id="18" name="Group 63"/>
          <p:cNvGrpSpPr/>
          <p:nvPr/>
        </p:nvGrpSpPr>
        <p:grpSpPr>
          <a:xfrm>
            <a:off x="4064017" y="3294161"/>
            <a:ext cx="1213794" cy="1552721"/>
            <a:chOff x="4906866" y="3256752"/>
            <a:chExt cx="1213794" cy="1552721"/>
          </a:xfrm>
        </p:grpSpPr>
        <p:cxnSp>
          <p:nvCxnSpPr>
            <p:cNvPr id="40" name="Straight Arrow Connector 39"/>
            <p:cNvCxnSpPr>
              <a:stCxn id="72" idx="2"/>
            </p:cNvCxnSpPr>
            <p:nvPr/>
          </p:nvCxnSpPr>
          <p:spPr>
            <a:xfrm>
              <a:off x="5513763" y="3903083"/>
              <a:ext cx="552648" cy="906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4906866" y="3256752"/>
              <a:ext cx="1213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Send(2mb)</a:t>
              </a:r>
              <a:endParaRPr lang="en-US" dirty="0"/>
            </a:p>
            <a:p>
              <a:r>
                <a:rPr lang="en-US" dirty="0" smtClean="0"/>
                <a:t>(i = 5)</a:t>
              </a:r>
              <a:endParaRPr lang="en-US" dirty="0"/>
            </a:p>
          </p:txBody>
        </p:sp>
      </p:grpSp>
      <p:sp>
        <p:nvSpPr>
          <p:cNvPr id="4106" name="TextBox 4105"/>
          <p:cNvSpPr txBox="1"/>
          <p:nvPr/>
        </p:nvSpPr>
        <p:spPr>
          <a:xfrm>
            <a:off x="659747" y="3256753"/>
            <a:ext cx="1854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Send(10mb);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sleep();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Socket.close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07" name="TextBox 4106"/>
          <p:cNvSpPr txBox="1"/>
          <p:nvPr/>
        </p:nvSpPr>
        <p:spPr>
          <a:xfrm>
            <a:off x="7020561" y="315297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(2)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Spin_CPU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(10M);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08" name="TextBox 4107"/>
          <p:cNvSpPr txBox="1"/>
          <p:nvPr/>
        </p:nvSpPr>
        <p:spPr>
          <a:xfrm>
            <a:off x="426019" y="4817472"/>
            <a:ext cx="1821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(3)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for (i in 1 to 5){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Send(2mb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Spin_CPU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(2M);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Sleep();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Socket.close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();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9" name="Group 4124"/>
          <p:cNvGrpSpPr/>
          <p:nvPr/>
        </p:nvGrpSpPr>
        <p:grpSpPr>
          <a:xfrm>
            <a:off x="6158390" y="1945523"/>
            <a:ext cx="1088193" cy="669252"/>
            <a:chOff x="5791200" y="1962111"/>
            <a:chExt cx="1088193" cy="669252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5791200" y="1962111"/>
              <a:ext cx="0" cy="669252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910858" y="213202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+200mA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1" name="Group 69"/>
          <p:cNvGrpSpPr/>
          <p:nvPr/>
        </p:nvGrpSpPr>
        <p:grpSpPr>
          <a:xfrm>
            <a:off x="2552714" y="4897961"/>
            <a:ext cx="968535" cy="868508"/>
            <a:chOff x="2808269" y="4992340"/>
            <a:chExt cx="968535" cy="868508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3220934" y="4992340"/>
              <a:ext cx="0" cy="594434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808269" y="5491516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+180mA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Group 70"/>
          <p:cNvGrpSpPr/>
          <p:nvPr/>
        </p:nvGrpSpPr>
        <p:grpSpPr>
          <a:xfrm>
            <a:off x="3200400" y="4846882"/>
            <a:ext cx="968535" cy="669252"/>
            <a:chOff x="3458121" y="4888883"/>
            <a:chExt cx="968535" cy="669252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3491176" y="4888883"/>
              <a:ext cx="0" cy="669252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458121" y="5147401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50000"/>
                    </a:schemeClr>
                  </a:solidFill>
                </a:rPr>
                <a:t>+</a:t>
              </a:r>
              <a:r>
                <a:rPr lang="en-US" u="sng" dirty="0" smtClean="0">
                  <a:solidFill>
                    <a:schemeClr val="bg2">
                      <a:lumMod val="50000"/>
                    </a:schemeClr>
                  </a:solidFill>
                </a:rPr>
                <a:t>200mA</a:t>
              </a:r>
              <a:endParaRPr lang="en-US" u="sng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oup 127"/>
          <p:cNvGrpSpPr/>
          <p:nvPr/>
        </p:nvGrpSpPr>
        <p:grpSpPr>
          <a:xfrm>
            <a:off x="5548790" y="3345240"/>
            <a:ext cx="1499128" cy="1444290"/>
            <a:chOff x="4906866" y="3256752"/>
            <a:chExt cx="1499128" cy="1444290"/>
          </a:xfrm>
        </p:grpSpPr>
        <p:cxnSp>
          <p:nvCxnSpPr>
            <p:cNvPr id="129" name="Straight Arrow Connector 128"/>
            <p:cNvCxnSpPr>
              <a:stCxn id="130" idx="2"/>
            </p:cNvCxnSpPr>
            <p:nvPr/>
          </p:nvCxnSpPr>
          <p:spPr>
            <a:xfrm flipH="1">
              <a:off x="4906867" y="3903083"/>
              <a:ext cx="749563" cy="7979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4906866" y="3256752"/>
              <a:ext cx="14991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Spin_cpu</a:t>
              </a:r>
              <a:r>
                <a:rPr lang="en-US" dirty="0" smtClean="0"/>
                <a:t>(2M)</a:t>
              </a:r>
              <a:endParaRPr lang="en-US" dirty="0"/>
            </a:p>
            <a:p>
              <a:r>
                <a:rPr lang="en-US" dirty="0" smtClean="0"/>
                <a:t>(i = 5)</a:t>
              </a:r>
              <a:endParaRPr lang="en-US" dirty="0"/>
            </a:p>
          </p:txBody>
        </p:sp>
      </p:grpSp>
      <p:grpSp>
        <p:nvGrpSpPr>
          <p:cNvPr id="25" name="Group 131"/>
          <p:cNvGrpSpPr/>
          <p:nvPr/>
        </p:nvGrpSpPr>
        <p:grpSpPr>
          <a:xfrm>
            <a:off x="5223562" y="5139507"/>
            <a:ext cx="1410801" cy="1166724"/>
            <a:chOff x="4810238" y="2500741"/>
            <a:chExt cx="1410801" cy="1166724"/>
          </a:xfrm>
        </p:grpSpPr>
        <p:cxnSp>
          <p:nvCxnSpPr>
            <p:cNvPr id="133" name="Straight Arrow Connector 132"/>
            <p:cNvCxnSpPr>
              <a:stCxn id="134" idx="0"/>
            </p:cNvCxnSpPr>
            <p:nvPr/>
          </p:nvCxnSpPr>
          <p:spPr>
            <a:xfrm flipH="1" flipV="1">
              <a:off x="5515638" y="2500741"/>
              <a:ext cx="1" cy="7973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4810238" y="3298133"/>
              <a:ext cx="141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Network tail</a:t>
              </a:r>
              <a:endParaRPr lang="en-US" dirty="0"/>
            </a:p>
          </p:txBody>
        </p:sp>
      </p:grpSp>
      <p:grpSp>
        <p:nvGrpSpPr>
          <p:cNvPr id="27" name="Group 143"/>
          <p:cNvGrpSpPr/>
          <p:nvPr/>
        </p:nvGrpSpPr>
        <p:grpSpPr>
          <a:xfrm>
            <a:off x="6158390" y="5123814"/>
            <a:ext cx="2184715" cy="915979"/>
            <a:chOff x="4036324" y="2751486"/>
            <a:chExt cx="2184715" cy="915979"/>
          </a:xfrm>
        </p:grpSpPr>
        <p:cxnSp>
          <p:nvCxnSpPr>
            <p:cNvPr id="145" name="Straight Arrow Connector 144"/>
            <p:cNvCxnSpPr>
              <a:stCxn id="146" idx="0"/>
            </p:cNvCxnSpPr>
            <p:nvPr/>
          </p:nvCxnSpPr>
          <p:spPr>
            <a:xfrm flipH="1" flipV="1">
              <a:off x="4036324" y="2751486"/>
              <a:ext cx="1479315" cy="5466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10238" y="3298133"/>
              <a:ext cx="1410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</p:grpSp>
      <p:grpSp>
        <p:nvGrpSpPr>
          <p:cNvPr id="31" name="Group 149"/>
          <p:cNvGrpSpPr/>
          <p:nvPr/>
        </p:nvGrpSpPr>
        <p:grpSpPr>
          <a:xfrm>
            <a:off x="4739294" y="5128138"/>
            <a:ext cx="1072075" cy="438199"/>
            <a:chOff x="1213925" y="2287640"/>
            <a:chExt cx="1072075" cy="438199"/>
          </a:xfrm>
        </p:grpSpPr>
        <p:cxnSp>
          <p:nvCxnSpPr>
            <p:cNvPr id="151" name="Straight Arrow Connector 150"/>
            <p:cNvCxnSpPr/>
            <p:nvPr/>
          </p:nvCxnSpPr>
          <p:spPr>
            <a:xfrm flipV="1">
              <a:off x="2286000" y="2287640"/>
              <a:ext cx="0" cy="37936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1213925" y="2356507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+</a:t>
              </a:r>
              <a:r>
                <a:rPr lang="en-US" u="sng" dirty="0" smtClean="0">
                  <a:solidFill>
                    <a:srgbClr val="FF0000"/>
                  </a:solidFill>
                </a:rPr>
                <a:t>110mA</a:t>
              </a:r>
              <a:endParaRPr lang="en-US" u="sng" dirty="0">
                <a:solidFill>
                  <a:srgbClr val="FF0000"/>
                </a:solidFill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0" y="838200"/>
            <a:ext cx="221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WM6.5 on HTC Touch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38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/>
      <p:bldP spid="410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543017"/>
            <a:ext cx="784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What have we learnt so far?</a:t>
            </a:r>
          </a:p>
          <a:p>
            <a:r>
              <a:rPr lang="en-US" sz="2400" dirty="0" smtClean="0"/>
              <a:t>Simple (state-of-art) energy modeling assumptions are wrong</a:t>
            </a:r>
          </a:p>
          <a:p>
            <a:r>
              <a:rPr lang="en-US" sz="2400" dirty="0" smtClean="0"/>
              <a:t>There exits a notion of power states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2514600"/>
            <a:ext cx="6400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What have we hinted so far?</a:t>
            </a:r>
          </a:p>
          <a:p>
            <a:r>
              <a:rPr lang="en-US" sz="2400" dirty="0" smtClean="0"/>
              <a:t>Device drivers have intelligent power control rules</a:t>
            </a:r>
          </a:p>
          <a:p>
            <a:r>
              <a:rPr lang="en-US" sz="2400" dirty="0" smtClean="0"/>
              <a:t>System calls play a role in power consumption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4495800"/>
            <a:ext cx="8991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Challenges in fine-grained power modeling?</a:t>
            </a:r>
          </a:p>
          <a:p>
            <a:r>
              <a:rPr lang="en-US" sz="2400" dirty="0" smtClean="0"/>
              <a:t>Device drivers are closed source (no code/no information)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673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 As Power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3528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Advantages:</a:t>
            </a:r>
          </a:p>
          <a:p>
            <a:pPr lvl="1"/>
            <a:r>
              <a:rPr lang="en-US" dirty="0" smtClean="0"/>
              <a:t>Encapsulates utilization based triggers</a:t>
            </a:r>
          </a:p>
          <a:p>
            <a:pPr lvl="2"/>
            <a:r>
              <a:rPr lang="en-US" dirty="0" smtClean="0"/>
              <a:t>Parameters of system calls</a:t>
            </a:r>
          </a:p>
          <a:p>
            <a:pPr lvl="1"/>
            <a:r>
              <a:rPr lang="en-US" dirty="0" smtClean="0"/>
              <a:t>Captures power behavior of ones that do not</a:t>
            </a:r>
            <a:br>
              <a:rPr lang="en-US" dirty="0" smtClean="0"/>
            </a:br>
            <a:r>
              <a:rPr lang="en-US" dirty="0" smtClean="0"/>
              <a:t>necessarily imply utilization</a:t>
            </a:r>
          </a:p>
          <a:p>
            <a:pPr lvl="1"/>
            <a:r>
              <a:rPr lang="en-US" dirty="0" smtClean="0"/>
              <a:t>Can be traced back to process, thread, function</a:t>
            </a:r>
          </a:p>
          <a:p>
            <a:pPr lvl="2"/>
            <a:r>
              <a:rPr lang="en-US" dirty="0" smtClean="0"/>
              <a:t>Eases energy accounting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0668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observation: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call is the interface through which an application communicates with the underlying system (hardware) and outside world (Internet, GPS, etc.)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438400"/>
            <a:ext cx="85344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 Idea: Use System Calls as triggers in power modeling</a:t>
            </a:r>
          </a:p>
        </p:txBody>
      </p:sp>
    </p:spTree>
    <p:extLst>
      <p:ext uri="{BB962C8B-B14F-4D97-AF65-F5344CB8AC3E}">
        <p14:creationId xmlns:p14="http://schemas.microsoft.com/office/powerpoint/2010/main" xmlns="" val="22023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Finite-State-Machine (FSM) </a:t>
            </a:r>
            <a:br>
              <a:rPr lang="en-US" dirty="0" smtClean="0"/>
            </a:br>
            <a:r>
              <a:rPr lang="en-US" dirty="0" smtClean="0"/>
              <a:t>as Power Model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We Use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Finite-State-Machine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(FSM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Nodes:</a:t>
            </a:r>
            <a:r>
              <a:rPr lang="en-US" dirty="0" smtClean="0"/>
              <a:t> Power states </a:t>
            </a:r>
          </a:p>
          <a:p>
            <a:pPr lvl="1"/>
            <a:r>
              <a:rPr lang="en-US" dirty="0" smtClean="0"/>
              <a:t>Base State: No activity on phone</a:t>
            </a:r>
          </a:p>
          <a:p>
            <a:pPr lvl="1"/>
            <a:r>
              <a:rPr lang="en-US" dirty="0" smtClean="0"/>
              <a:t>Productive state: Actual utilization</a:t>
            </a:r>
          </a:p>
          <a:p>
            <a:pPr lvl="1"/>
            <a:r>
              <a:rPr lang="en-US" dirty="0" smtClean="0"/>
              <a:t>Tail state: No-useful work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Edges:</a:t>
            </a:r>
            <a:r>
              <a:rPr lang="en-US" dirty="0" smtClean="0"/>
              <a:t> Transition rules</a:t>
            </a:r>
          </a:p>
          <a:p>
            <a:pPr lvl="1"/>
            <a:r>
              <a:rPr lang="en-US" dirty="0" smtClean="0"/>
              <a:t>System calls (start/completion)</a:t>
            </a:r>
          </a:p>
          <a:p>
            <a:pPr lvl="1"/>
            <a:r>
              <a:rPr lang="en-US" dirty="0" smtClean="0"/>
              <a:t>Workload (Ex: 50 </a:t>
            </a:r>
            <a:r>
              <a:rPr lang="en-US" dirty="0" err="1" smtClean="0"/>
              <a:t>pkts</a:t>
            </a:r>
            <a:r>
              <a:rPr lang="en-US" dirty="0" smtClean="0"/>
              <a:t>/sec)</a:t>
            </a:r>
          </a:p>
          <a:p>
            <a:pPr lvl="1"/>
            <a:r>
              <a:rPr lang="en-US" dirty="0" smtClean="0"/>
              <a:t>Timeout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5562600" y="3733800"/>
            <a:ext cx="3185160" cy="2209800"/>
            <a:chOff x="5562600" y="3733800"/>
            <a:chExt cx="3185160" cy="2209800"/>
          </a:xfrm>
        </p:grpSpPr>
        <p:grpSp>
          <p:nvGrpSpPr>
            <p:cNvPr id="6" name="Group 16"/>
            <p:cNvGrpSpPr/>
            <p:nvPr/>
          </p:nvGrpSpPr>
          <p:grpSpPr>
            <a:xfrm>
              <a:off x="5562600" y="3733800"/>
              <a:ext cx="3185160" cy="2209800"/>
              <a:chOff x="5562600" y="1676400"/>
              <a:chExt cx="3185160" cy="2209800"/>
            </a:xfrm>
          </p:grpSpPr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562600" y="1676400"/>
                <a:ext cx="97536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State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7772400" y="1905000"/>
                <a:ext cx="97536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State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6477000" y="2971800"/>
                <a:ext cx="97536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State 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7" idx="6"/>
                <a:endCxn id="8" idx="2"/>
              </p:cNvCxnSpPr>
              <p:nvPr/>
            </p:nvCxnSpPr>
            <p:spPr>
              <a:xfrm>
                <a:off x="6537960" y="2133600"/>
                <a:ext cx="123444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8" idx="4"/>
                <a:endCxn id="9" idx="6"/>
              </p:cNvCxnSpPr>
              <p:nvPr/>
            </p:nvCxnSpPr>
            <p:spPr>
              <a:xfrm rot="5400000">
                <a:off x="7551420" y="2720340"/>
                <a:ext cx="609600" cy="8077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9" idx="1"/>
                <a:endCxn id="7" idx="4"/>
              </p:cNvCxnSpPr>
              <p:nvPr/>
            </p:nvCxnSpPr>
            <p:spPr>
              <a:xfrm rot="16200000" flipV="1">
                <a:off x="6077604" y="2563477"/>
                <a:ext cx="514911" cy="5695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629400" y="1828800"/>
                <a:ext cx="1196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Transitions</a:t>
                </a:r>
                <a:endParaRPr lang="en-US" dirty="0"/>
              </a:p>
            </p:txBody>
          </p:sp>
        </p:grpSp>
        <p:cxnSp>
          <p:nvCxnSpPr>
            <p:cNvPr id="18" name="Curved Connector 17"/>
            <p:cNvCxnSpPr>
              <a:stCxn id="8" idx="0"/>
              <a:endCxn id="8" idx="6"/>
            </p:cNvCxnSpPr>
            <p:nvPr/>
          </p:nvCxnSpPr>
          <p:spPr>
            <a:xfrm rot="16200000" flipH="1">
              <a:off x="8275320" y="3947160"/>
              <a:ext cx="457200" cy="487680"/>
            </a:xfrm>
            <a:prstGeom prst="curvedConnector4">
              <a:avLst>
                <a:gd name="adj1" fmla="val -60150"/>
                <a:gd name="adj2" fmla="val 15530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278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Power Model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Systematic ‘Brute Force’ Approach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Step 1 : </a:t>
            </a:r>
            <a:r>
              <a:rPr lang="en-US" sz="2400" dirty="0" smtClean="0">
                <a:solidFill>
                  <a:srgbClr val="0070C0"/>
                </a:solidFill>
              </a:rPr>
              <a:t>Model Single System Call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Step 2 : </a:t>
            </a:r>
            <a:r>
              <a:rPr lang="en-US" sz="2400" dirty="0" smtClean="0">
                <a:solidFill>
                  <a:srgbClr val="0070C0"/>
                </a:solidFill>
              </a:rPr>
              <a:t>Model Multiple System Calls for Same Component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Step 3 : </a:t>
            </a:r>
            <a:r>
              <a:rPr lang="en-US" sz="2400" dirty="0" smtClean="0">
                <a:solidFill>
                  <a:srgbClr val="0070C0"/>
                </a:solidFill>
              </a:rPr>
              <a:t>Model Multiple Components (Entire Phone)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dirty="0" smtClean="0"/>
              <a:t>Requires domain knowledge</a:t>
            </a:r>
          </a:p>
          <a:p>
            <a:pPr lvl="1"/>
            <a:r>
              <a:rPr lang="en-US" dirty="0" smtClean="0"/>
              <a:t>Semantics of system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Single System Call FSM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14478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System call: </a:t>
            </a:r>
            <a:r>
              <a:rPr lang="en-US" sz="2800" b="1" dirty="0" smtClean="0"/>
              <a:t>read</a:t>
            </a:r>
            <a:r>
              <a:rPr lang="en-US" sz="2800" dirty="0" smtClean="0"/>
              <a:t> (</a:t>
            </a:r>
            <a:r>
              <a:rPr lang="en-US" sz="2800" dirty="0" err="1" smtClean="0"/>
              <a:t>fd</a:t>
            </a:r>
            <a:r>
              <a:rPr lang="en-US" sz="2800" dirty="0" smtClean="0"/>
              <a:t>, </a:t>
            </a:r>
            <a:r>
              <a:rPr lang="en-US" sz="2800" dirty="0" err="1" smtClean="0"/>
              <a:t>buf</a:t>
            </a:r>
            <a:r>
              <a:rPr lang="en-US" sz="2800" dirty="0" smtClean="0"/>
              <a:t>, size);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219200"/>
            <a:ext cx="221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WM6.5 on HTC Touch</a:t>
            </a:r>
            <a:endParaRPr lang="en-US" dirty="0"/>
          </a:p>
        </p:txBody>
      </p:sp>
      <p:grpSp>
        <p:nvGrpSpPr>
          <p:cNvPr id="5" name="Group 22"/>
          <p:cNvGrpSpPr/>
          <p:nvPr/>
        </p:nvGrpSpPr>
        <p:grpSpPr>
          <a:xfrm>
            <a:off x="685800" y="1981200"/>
            <a:ext cx="3962400" cy="2438400"/>
            <a:chOff x="685800" y="1981200"/>
            <a:chExt cx="3962400" cy="2438400"/>
          </a:xfrm>
        </p:grpSpPr>
        <p:grpSp>
          <p:nvGrpSpPr>
            <p:cNvPr id="6" name="Group 15"/>
            <p:cNvGrpSpPr>
              <a:grpSpLocks noChangeAspect="1"/>
            </p:cNvGrpSpPr>
            <p:nvPr/>
          </p:nvGrpSpPr>
          <p:grpSpPr>
            <a:xfrm>
              <a:off x="685800" y="2710186"/>
              <a:ext cx="3962400" cy="1709414"/>
              <a:chOff x="143098" y="2133600"/>
              <a:chExt cx="4446092" cy="213360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3098" y="2133600"/>
                <a:ext cx="4446092" cy="198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38400" y="4001209"/>
                <a:ext cx="666750" cy="265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990600" y="1981200"/>
              <a:ext cx="3581400" cy="70788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Measured power consumption +</a:t>
              </a:r>
              <a:br>
                <a:rPr lang="en-US" sz="2000" dirty="0" smtClean="0"/>
              </a:br>
              <a:r>
                <a:rPr lang="en-US" sz="2000" dirty="0" smtClean="0"/>
                <a:t>system calls (trigger)</a:t>
              </a:r>
              <a:endParaRPr lang="en-US" sz="2000" dirty="0"/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658416" y="4267200"/>
            <a:ext cx="3913584" cy="2590800"/>
            <a:chOff x="658416" y="4267200"/>
            <a:chExt cx="3913584" cy="2590800"/>
          </a:xfrm>
        </p:grpSpPr>
        <p:grpSp>
          <p:nvGrpSpPr>
            <p:cNvPr id="10" name="Group 16"/>
            <p:cNvGrpSpPr>
              <a:grpSpLocks noChangeAspect="1"/>
            </p:cNvGrpSpPr>
            <p:nvPr/>
          </p:nvGrpSpPr>
          <p:grpSpPr>
            <a:xfrm>
              <a:off x="658416" y="5118629"/>
              <a:ext cx="3913584" cy="1739371"/>
              <a:chOff x="304800" y="4191000"/>
              <a:chExt cx="4391317" cy="2170991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b="17063"/>
              <a:stretch>
                <a:fillRect/>
              </a:stretch>
            </p:blipFill>
            <p:spPr bwMode="auto">
              <a:xfrm>
                <a:off x="304800" y="4191000"/>
                <a:ext cx="4391317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62200" y="6096000"/>
                <a:ext cx="666750" cy="265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990600" y="4724400"/>
              <a:ext cx="3581400" cy="40011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Modeled power consumption</a:t>
              </a:r>
              <a:endParaRPr lang="en-US" sz="2000" dirty="0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2057400" y="4267200"/>
              <a:ext cx="304800" cy="38100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24"/>
          <p:cNvGrpSpPr/>
          <p:nvPr/>
        </p:nvGrpSpPr>
        <p:grpSpPr>
          <a:xfrm>
            <a:off x="4953000" y="2438400"/>
            <a:ext cx="3986485" cy="3810000"/>
            <a:chOff x="4953000" y="2667000"/>
            <a:chExt cx="3986485" cy="3810000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57800" y="2667000"/>
              <a:ext cx="3681685" cy="1975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Bent Arrow 20"/>
            <p:cNvSpPr/>
            <p:nvPr/>
          </p:nvSpPr>
          <p:spPr>
            <a:xfrm rot="16200000" flipV="1">
              <a:off x="5562600" y="4953000"/>
              <a:ext cx="914400" cy="2133600"/>
            </a:xfrm>
            <a:prstGeom prst="bentArrow">
              <a:avLst>
                <a:gd name="adj1" fmla="val 25899"/>
                <a:gd name="adj2" fmla="val 27023"/>
                <a:gd name="adj3" fmla="val 42160"/>
                <a:gd name="adj4" fmla="val 43750"/>
              </a:avLst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8400" y="4953000"/>
              <a:ext cx="1371600" cy="40011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FSM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5611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Modeling Multiple System Calls of Same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Observation: A component can only </a:t>
            </a:r>
            <a:br>
              <a:rPr lang="en-US" dirty="0" smtClean="0"/>
            </a:br>
            <a:r>
              <a:rPr lang="en-US" dirty="0" smtClean="0"/>
              <a:t>have a small finite number of power states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Identify and merge similar power states</a:t>
            </a:r>
          </a:p>
          <a:p>
            <a:pPr lvl="1"/>
            <a:r>
              <a:rPr lang="en-US" dirty="0" smtClean="0"/>
              <a:t>Obey programming order</a:t>
            </a:r>
          </a:p>
          <a:p>
            <a:pPr lvl="1"/>
            <a:r>
              <a:rPr lang="en-US" dirty="0" smtClean="0"/>
              <a:t>Model concurrent system calls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23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WiFi</a:t>
            </a:r>
            <a:r>
              <a:rPr lang="en-US" dirty="0" smtClean="0"/>
              <a:t> 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990600" y="1066800"/>
            <a:ext cx="3886200" cy="2667000"/>
            <a:chOff x="4876800" y="3276600"/>
            <a:chExt cx="4267200" cy="2819400"/>
          </a:xfrm>
        </p:grpSpPr>
        <p:grpSp>
          <p:nvGrpSpPr>
            <p:cNvPr id="5" name="Group 19"/>
            <p:cNvGrpSpPr/>
            <p:nvPr/>
          </p:nvGrpSpPr>
          <p:grpSpPr>
            <a:xfrm>
              <a:off x="4876800" y="3276600"/>
              <a:ext cx="4267200" cy="2819400"/>
              <a:chOff x="5562600" y="1524000"/>
              <a:chExt cx="4267200" cy="28194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562600" y="1676400"/>
                <a:ext cx="1219200" cy="1143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Base State +0mA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72400" y="1676400"/>
                <a:ext cx="1219200" cy="1143000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Low Net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+125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2" idx="6"/>
                <a:endCxn id="23" idx="2"/>
              </p:cNvCxnSpPr>
              <p:nvPr/>
            </p:nvCxnSpPr>
            <p:spPr>
              <a:xfrm>
                <a:off x="6781800" y="22479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3"/>
                <a:endCxn id="22" idx="5"/>
              </p:cNvCxnSpPr>
              <p:nvPr/>
            </p:nvCxnSpPr>
            <p:spPr>
              <a:xfrm rot="5400000">
                <a:off x="7277100" y="1978164"/>
                <a:ext cx="1588" cy="13476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705600" y="236220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done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781800" y="1524000"/>
                <a:ext cx="1104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&lt; 50</a:t>
                </a:r>
              </a:p>
              <a:p>
                <a:r>
                  <a:rPr lang="en-US" dirty="0" err="1" smtClean="0"/>
                  <a:t>Pkts</a:t>
                </a:r>
                <a:r>
                  <a:rPr lang="en-US" dirty="0" smtClean="0"/>
                  <a:t>/sec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772400" y="3200400"/>
                <a:ext cx="1219200" cy="1143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 Tail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+280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562600" y="3200400"/>
                <a:ext cx="1219200" cy="1143000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High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+325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705600" y="3886200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done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934200" y="342900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725010" y="2743200"/>
                <a:ext cx="1104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&gt; 50</a:t>
                </a:r>
              </a:p>
              <a:p>
                <a:r>
                  <a:rPr lang="en-US" dirty="0" err="1" smtClean="0"/>
                  <a:t>Pkts</a:t>
                </a:r>
                <a:r>
                  <a:rPr lang="en-US" dirty="0" smtClean="0"/>
                  <a:t>/sec</a:t>
                </a:r>
                <a:endParaRPr lang="en-US" dirty="0"/>
              </a:p>
            </p:txBody>
          </p:sp>
        </p:grpSp>
        <p:cxnSp>
          <p:nvCxnSpPr>
            <p:cNvPr id="19" name="Straight Arrow Connector 18"/>
            <p:cNvCxnSpPr>
              <a:stCxn id="23" idx="4"/>
              <a:endCxn id="28" idx="0"/>
            </p:cNvCxnSpPr>
            <p:nvPr/>
          </p:nvCxnSpPr>
          <p:spPr>
            <a:xfrm rot="5400000">
              <a:off x="7505700" y="47625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8" idx="2"/>
              <a:endCxn id="29" idx="6"/>
            </p:cNvCxnSpPr>
            <p:nvPr/>
          </p:nvCxnSpPr>
          <p:spPr>
            <a:xfrm rot="10800000">
              <a:off x="6096000" y="55245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9" idx="5"/>
              <a:endCxn id="28" idx="3"/>
            </p:cNvCxnSpPr>
            <p:nvPr/>
          </p:nvCxnSpPr>
          <p:spPr>
            <a:xfrm rot="16200000" flipH="1">
              <a:off x="6591300" y="5254764"/>
              <a:ext cx="1588" cy="13476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5867400" y="1219200"/>
            <a:ext cx="2790478" cy="2362200"/>
            <a:chOff x="5562600" y="1676400"/>
            <a:chExt cx="3200400" cy="2667000"/>
          </a:xfrm>
        </p:grpSpPr>
        <p:sp>
          <p:nvSpPr>
            <p:cNvPr id="38" name="Oval 37"/>
            <p:cNvSpPr/>
            <p:nvPr/>
          </p:nvSpPr>
          <p:spPr>
            <a:xfrm>
              <a:off x="5562600" y="1676400"/>
              <a:ext cx="12192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Base State +0mA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44" idx="1"/>
              <a:endCxn id="38" idx="5"/>
            </p:cNvCxnSpPr>
            <p:nvPr/>
          </p:nvCxnSpPr>
          <p:spPr>
            <a:xfrm rot="16200000" flipV="1">
              <a:off x="6804912" y="2450352"/>
              <a:ext cx="715776" cy="11190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96000" y="3124200"/>
              <a:ext cx="1328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543800" y="3200400"/>
              <a:ext cx="12192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 Tail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+280 </a:t>
              </a:r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98718" y="1676400"/>
              <a:ext cx="1328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</p:grpSp>
      <p:cxnSp>
        <p:nvCxnSpPr>
          <p:cNvPr id="56" name="Shape 55"/>
          <p:cNvCxnSpPr>
            <a:stCxn id="38" idx="6"/>
            <a:endCxn id="38" idx="7"/>
          </p:cNvCxnSpPr>
          <p:nvPr/>
        </p:nvCxnSpPr>
        <p:spPr>
          <a:xfrm flipH="1" flipV="1">
            <a:off x="6774761" y="1367458"/>
            <a:ext cx="155679" cy="357928"/>
          </a:xfrm>
          <a:prstGeom prst="curvedConnector4">
            <a:avLst>
              <a:gd name="adj1" fmla="val -146841"/>
              <a:gd name="adj2" fmla="val 20528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4"/>
          <p:cNvGrpSpPr/>
          <p:nvPr/>
        </p:nvGrpSpPr>
        <p:grpSpPr>
          <a:xfrm>
            <a:off x="1752600" y="4038600"/>
            <a:ext cx="5486400" cy="2819400"/>
            <a:chOff x="1752600" y="4038600"/>
            <a:chExt cx="5486400" cy="2819400"/>
          </a:xfrm>
        </p:grpSpPr>
        <p:grpSp>
          <p:nvGrpSpPr>
            <p:cNvPr id="8" name="Group 58"/>
            <p:cNvGrpSpPr/>
            <p:nvPr/>
          </p:nvGrpSpPr>
          <p:grpSpPr>
            <a:xfrm>
              <a:off x="2971800" y="4038600"/>
              <a:ext cx="4267200" cy="2819400"/>
              <a:chOff x="4876800" y="3276600"/>
              <a:chExt cx="4267200" cy="2819400"/>
            </a:xfrm>
          </p:grpSpPr>
          <p:grpSp>
            <p:nvGrpSpPr>
              <p:cNvPr id="9" name="Group 19"/>
              <p:cNvGrpSpPr/>
              <p:nvPr/>
            </p:nvGrpSpPr>
            <p:grpSpPr>
              <a:xfrm>
                <a:off x="4876800" y="3276600"/>
                <a:ext cx="4267200" cy="2819400"/>
                <a:chOff x="5562600" y="1524000"/>
                <a:chExt cx="4267200" cy="2819400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5562600" y="1676400"/>
                  <a:ext cx="1219200" cy="1143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Base State +0mA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772400" y="1676400"/>
                  <a:ext cx="1219200" cy="1143000"/>
                </a:xfrm>
                <a:prstGeom prst="ellipse">
                  <a:avLst/>
                </a:prstGeom>
                <a:solidFill>
                  <a:schemeClr val="accent1">
                    <a:alpha val="1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Low Net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+125 </a:t>
                  </a:r>
                  <a:r>
                    <a:rPr lang="en-US" dirty="0" err="1" smtClean="0">
                      <a:solidFill>
                        <a:schemeClr val="tx1"/>
                      </a:solidFill>
                    </a:rPr>
                    <a:t>mA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Arrow Connector 65"/>
                <p:cNvCxnSpPr>
                  <a:stCxn id="64" idx="6"/>
                  <a:endCxn id="65" idx="2"/>
                </p:cNvCxnSpPr>
                <p:nvPr/>
              </p:nvCxnSpPr>
              <p:spPr>
                <a:xfrm>
                  <a:off x="6781800" y="2247900"/>
                  <a:ext cx="990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65" idx="3"/>
                  <a:endCxn id="64" idx="5"/>
                </p:cNvCxnSpPr>
                <p:nvPr/>
              </p:nvCxnSpPr>
              <p:spPr>
                <a:xfrm rot="5400000">
                  <a:off x="7277100" y="1978164"/>
                  <a:ext cx="1588" cy="13476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6705600" y="2362200"/>
                  <a:ext cx="1183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Send done</a:t>
                  </a:r>
                  <a:endParaRPr lang="en-US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781800" y="1524000"/>
                  <a:ext cx="11047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Send &lt; 50</a:t>
                  </a:r>
                </a:p>
                <a:p>
                  <a:r>
                    <a:rPr lang="en-US" dirty="0" err="1" smtClean="0"/>
                    <a:t>Pkts</a:t>
                  </a:r>
                  <a:r>
                    <a:rPr lang="en-US" dirty="0" smtClean="0"/>
                    <a:t>/sec</a:t>
                  </a:r>
                  <a:endParaRPr lang="en-US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772400" y="3200400"/>
                  <a:ext cx="1219200" cy="1143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Net Tail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+280 </a:t>
                  </a:r>
                  <a:r>
                    <a:rPr lang="en-US" dirty="0" err="1" smtClean="0">
                      <a:solidFill>
                        <a:schemeClr val="tx1"/>
                      </a:solidFill>
                    </a:rPr>
                    <a:t>mA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5562600" y="3200400"/>
                  <a:ext cx="1219200" cy="1143000"/>
                </a:xfrm>
                <a:prstGeom prst="ellipse">
                  <a:avLst/>
                </a:prstGeom>
                <a:solidFill>
                  <a:schemeClr val="accent1">
                    <a:alpha val="1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High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Net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+325 </a:t>
                  </a:r>
                  <a:r>
                    <a:rPr lang="en-US" dirty="0" err="1" smtClean="0">
                      <a:solidFill>
                        <a:schemeClr val="tx1"/>
                      </a:solidFill>
                    </a:rPr>
                    <a:t>mA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705600" y="3886200"/>
                  <a:ext cx="1183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Send done</a:t>
                  </a:r>
                  <a:endParaRPr lang="en-US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6934200" y="3429000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Send</a:t>
                  </a:r>
                  <a:endParaRPr lang="en-US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725010" y="2743200"/>
                  <a:ext cx="11047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Send &gt; 50</a:t>
                  </a:r>
                </a:p>
                <a:p>
                  <a:r>
                    <a:rPr lang="en-US" dirty="0" err="1" smtClean="0"/>
                    <a:t>Pkts</a:t>
                  </a:r>
                  <a:r>
                    <a:rPr lang="en-US" dirty="0" smtClean="0"/>
                    <a:t>/sec</a:t>
                  </a:r>
                  <a:endParaRPr lang="en-US" dirty="0"/>
                </a:p>
              </p:txBody>
            </p:sp>
          </p:grpSp>
          <p:cxnSp>
            <p:nvCxnSpPr>
              <p:cNvPr id="61" name="Straight Arrow Connector 60"/>
              <p:cNvCxnSpPr>
                <a:stCxn id="65" idx="4"/>
                <a:endCxn id="70" idx="0"/>
              </p:cNvCxnSpPr>
              <p:nvPr/>
            </p:nvCxnSpPr>
            <p:spPr>
              <a:xfrm rot="5400000">
                <a:off x="7505700" y="4762500"/>
                <a:ext cx="381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70" idx="2"/>
                <a:endCxn id="71" idx="6"/>
              </p:cNvCxnSpPr>
              <p:nvPr/>
            </p:nvCxnSpPr>
            <p:spPr>
              <a:xfrm rot="10800000">
                <a:off x="6096000" y="55245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71" idx="5"/>
                <a:endCxn id="70" idx="3"/>
              </p:cNvCxnSpPr>
              <p:nvPr/>
            </p:nvCxnSpPr>
            <p:spPr>
              <a:xfrm rot="16200000" flipH="1">
                <a:off x="6591300" y="5254764"/>
                <a:ext cx="1588" cy="13476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hape 76"/>
            <p:cNvCxnSpPr>
              <a:stCxn id="64" idx="2"/>
              <a:endCxn id="64" idx="3"/>
            </p:cNvCxnSpPr>
            <p:nvPr/>
          </p:nvCxnSpPr>
          <p:spPr>
            <a:xfrm rot="10800000" flipH="1" flipV="1">
              <a:off x="2971800" y="4762500"/>
              <a:ext cx="178548" cy="404112"/>
            </a:xfrm>
            <a:prstGeom prst="curvedConnector4">
              <a:avLst>
                <a:gd name="adj1" fmla="val -606022"/>
                <a:gd name="adj2" fmla="val 24927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0" idx="1"/>
              <a:endCxn id="64" idx="5"/>
            </p:cNvCxnSpPr>
            <p:nvPr/>
          </p:nvCxnSpPr>
          <p:spPr>
            <a:xfrm rot="16200000" flipV="1">
              <a:off x="4328412" y="4850652"/>
              <a:ext cx="715776" cy="13476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191000" y="5410200"/>
              <a:ext cx="1158400" cy="327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52600" y="5257800"/>
              <a:ext cx="1158400" cy="327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Socket close</a:t>
              </a:r>
              <a:endParaRPr lang="en-US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0" y="12192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SEND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372891" y="1295400"/>
            <a:ext cx="77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CLOSE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685800"/>
            <a:ext cx="22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WM6.5 on HTC </a:t>
            </a:r>
            <a:r>
              <a:rPr lang="en-US" dirty="0" err="1" smtClean="0"/>
              <a:t>Tytn</a:t>
            </a:r>
            <a:r>
              <a:rPr lang="en-US" dirty="0" smtClean="0"/>
              <a:t>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Modeling Multiple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Observation: Different components may interact with each other’s power consumption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Try to reach different combination of states</a:t>
            </a:r>
          </a:p>
          <a:p>
            <a:pPr lvl="1"/>
            <a:r>
              <a:rPr lang="en-US" dirty="0" smtClean="0"/>
              <a:t>Construct new states and transitions in FSM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23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Mobile 6.5</a:t>
            </a:r>
          </a:p>
          <a:p>
            <a:pPr lvl="1"/>
            <a:r>
              <a:rPr lang="en-US" dirty="0" smtClean="0"/>
              <a:t>Extended </a:t>
            </a:r>
            <a:r>
              <a:rPr lang="en-US" dirty="0" err="1" smtClean="0"/>
              <a:t>CeLog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System Tap: Logs kernel events</a:t>
            </a:r>
          </a:p>
          <a:p>
            <a:pPr lvl="1"/>
            <a:r>
              <a:rPr lang="en-US" dirty="0" smtClean="0"/>
              <a:t>Android debugging framework: Custom logging in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95400"/>
            <a:ext cx="538163" cy="4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38" y="3429000"/>
            <a:ext cx="484462" cy="48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Gulim" pitchFamily="34" charset="-127"/>
              </a:rPr>
              <a:t>Ashmem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Android / Anonymous </a:t>
            </a:r>
            <a:r>
              <a:rPr lang="en-US" altLang="zh-CN" dirty="0" err="1" smtClean="0"/>
              <a:t>SHared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MEMory</a:t>
            </a:r>
            <a:r>
              <a:rPr lang="en-US" altLang="zh-CN" dirty="0" smtClean="0"/>
              <a:t> subsystem</a:t>
            </a:r>
          </a:p>
          <a:p>
            <a:pPr lvl="1"/>
            <a:r>
              <a:rPr lang="en-US" altLang="zh-CN" dirty="0" smtClean="0"/>
              <a:t>$(TOP)/system/core/</a:t>
            </a:r>
            <a:r>
              <a:rPr lang="en-US" altLang="zh-CN" dirty="0" err="1" smtClean="0"/>
              <a:t>cutils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ashmem.h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ashmem_create_region</a:t>
            </a:r>
            <a:r>
              <a:rPr lang="en-US" altLang="zh-CN" dirty="0" smtClean="0"/>
              <a:t>(const char *name,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size)→returns </a:t>
            </a:r>
            <a:r>
              <a:rPr lang="en-US" altLang="zh-CN" dirty="0" err="1" smtClean="0"/>
              <a:t>fd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ashmem_set_prot_region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prot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ashmem_pin_region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offset,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ashmem_unpin_region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offset,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Kernel reclaims not ‘pin’ </a:t>
            </a:r>
            <a:r>
              <a:rPr lang="en-US" altLang="zh-CN" dirty="0" err="1" smtClean="0"/>
              <a:t>ed</a:t>
            </a:r>
            <a:r>
              <a:rPr lang="en-US" altLang="zh-CN" dirty="0" smtClean="0"/>
              <a:t> memory</a:t>
            </a:r>
          </a:p>
          <a:p>
            <a:r>
              <a:rPr lang="en-US" altLang="zh-CN" dirty="0" smtClean="0"/>
              <a:t>Similar to </a:t>
            </a:r>
            <a:r>
              <a:rPr lang="en-US" altLang="zh-CN" dirty="0" smtClean="0">
                <a:solidFill>
                  <a:srgbClr val="FF0000"/>
                </a:solidFill>
              </a:rPr>
              <a:t>weak reference </a:t>
            </a:r>
            <a:r>
              <a:rPr lang="en-US" altLang="zh-CN" dirty="0" smtClean="0"/>
              <a:t>of Java. Useful for implementing cache.</a:t>
            </a:r>
          </a:p>
          <a:p>
            <a:r>
              <a:rPr lang="en-US" altLang="zh-CN" dirty="0" smtClean="0"/>
              <a:t>Accessed as </a:t>
            </a:r>
            <a:r>
              <a:rPr lang="en-US" altLang="zh-CN" dirty="0" err="1" smtClean="0">
                <a:solidFill>
                  <a:srgbClr val="FF0000"/>
                </a:solidFill>
              </a:rPr>
              <a:t>android.os.MemoryFile</a:t>
            </a:r>
            <a:r>
              <a:rPr lang="en-US" altLang="zh-CN" dirty="0" smtClean="0"/>
              <a:t> from Java program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Handsets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784455" y="1038225"/>
            <a:ext cx="7216545" cy="3857307"/>
            <a:chOff x="784455" y="1038225"/>
            <a:chExt cx="7216545" cy="385730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092200"/>
              <a:ext cx="2422504" cy="3803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3065" r="19525"/>
            <a:stretch/>
          </p:blipFill>
          <p:spPr bwMode="auto">
            <a:xfrm>
              <a:off x="784455" y="1038225"/>
              <a:ext cx="2187345" cy="3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1803" r="11008"/>
            <a:stretch/>
          </p:blipFill>
          <p:spPr bwMode="auto">
            <a:xfrm>
              <a:off x="5945957" y="1092200"/>
              <a:ext cx="2055043" cy="3803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2736426"/>
              </p:ext>
            </p:extLst>
          </p:nvPr>
        </p:nvGraphicFramePr>
        <p:xfrm>
          <a:off x="525452" y="5029200"/>
          <a:ext cx="7772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HTC </a:t>
                      </a:r>
                      <a:r>
                        <a:rPr lang="en-US" dirty="0" err="1" smtClean="0"/>
                        <a:t>Tytn</a:t>
                      </a:r>
                      <a:r>
                        <a:rPr lang="en-US" dirty="0" smtClean="0"/>
                        <a:t>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HTC Touch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HTC</a:t>
                      </a:r>
                      <a:r>
                        <a:rPr lang="en-US" baseline="0" dirty="0" smtClean="0"/>
                        <a:t> Magic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 6.5 (CE</a:t>
                      </a:r>
                      <a:r>
                        <a:rPr lang="en-US" baseline="0" dirty="0" smtClean="0"/>
                        <a:t> 5.2)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 6.5 (CE</a:t>
                      </a:r>
                      <a:r>
                        <a:rPr lang="en-US" baseline="0" dirty="0" smtClean="0"/>
                        <a:t> 5.2)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 (Linux</a:t>
                      </a:r>
                      <a:r>
                        <a:rPr lang="en-US" baseline="0" dirty="0" smtClean="0"/>
                        <a:t> 2.6.34)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28303"/>
            <a:ext cx="538163" cy="4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28303"/>
            <a:ext cx="538163" cy="49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66125"/>
            <a:ext cx="484462" cy="48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of FSM for Entire 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600" y="3189745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Base State </a:t>
            </a:r>
            <a:r>
              <a:rPr lang="en-US" dirty="0" smtClean="0">
                <a:solidFill>
                  <a:schemeClr val="tx1"/>
                </a:solidFill>
              </a:rPr>
              <a:t>+0mA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73"/>
          <p:cNvGrpSpPr/>
          <p:nvPr/>
        </p:nvGrpSpPr>
        <p:grpSpPr>
          <a:xfrm>
            <a:off x="1651046" y="3037345"/>
            <a:ext cx="2387554" cy="1295400"/>
            <a:chOff x="1651046" y="3993954"/>
            <a:chExt cx="2387554" cy="1295400"/>
          </a:xfrm>
        </p:grpSpPr>
        <p:sp>
          <p:nvSpPr>
            <p:cNvPr id="16" name="Oval 15"/>
            <p:cNvSpPr/>
            <p:nvPr/>
          </p:nvSpPr>
          <p:spPr>
            <a:xfrm>
              <a:off x="2819400" y="4146354"/>
              <a:ext cx="1219200" cy="114300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Low Net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+125 </a:t>
              </a:r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6"/>
              <a:endCxn id="16" idx="2"/>
            </p:cNvCxnSpPr>
            <p:nvPr/>
          </p:nvCxnSpPr>
          <p:spPr>
            <a:xfrm>
              <a:off x="1828800" y="4717854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  <a:endCxn id="15" idx="5"/>
            </p:cNvCxnSpPr>
            <p:nvPr/>
          </p:nvCxnSpPr>
          <p:spPr>
            <a:xfrm rot="5400000">
              <a:off x="2324100" y="4448118"/>
              <a:ext cx="1588" cy="13476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52600" y="4832154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done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8800" y="3993954"/>
              <a:ext cx="1104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 &lt; 50</a:t>
              </a:r>
            </a:p>
            <a:p>
              <a:r>
                <a:rPr lang="en-US" dirty="0" err="1" smtClean="0"/>
                <a:t>Pkts</a:t>
              </a:r>
              <a:r>
                <a:rPr lang="en-US" dirty="0" smtClean="0"/>
                <a:t>/sec</a:t>
              </a:r>
              <a:endParaRPr lang="en-US" dirty="0"/>
            </a:p>
          </p:txBody>
        </p:sp>
      </p:grpSp>
      <p:grpSp>
        <p:nvGrpSpPr>
          <p:cNvPr id="5" name="Group 76"/>
          <p:cNvGrpSpPr/>
          <p:nvPr/>
        </p:nvGrpSpPr>
        <p:grpSpPr>
          <a:xfrm>
            <a:off x="3962400" y="3189745"/>
            <a:ext cx="4343400" cy="1359932"/>
            <a:chOff x="3962400" y="4146354"/>
            <a:chExt cx="4343400" cy="1359932"/>
          </a:xfrm>
        </p:grpSpPr>
        <p:sp>
          <p:nvSpPr>
            <p:cNvPr id="24" name="TextBox 23"/>
            <p:cNvSpPr txBox="1"/>
            <p:nvPr/>
          </p:nvSpPr>
          <p:spPr>
            <a:xfrm>
              <a:off x="6324600" y="4321077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Send</a:t>
              </a:r>
              <a:endParaRPr lang="en-US" dirty="0"/>
            </a:p>
          </p:txBody>
        </p:sp>
        <p:grpSp>
          <p:nvGrpSpPr>
            <p:cNvPr id="6" name="Group 74"/>
            <p:cNvGrpSpPr/>
            <p:nvPr/>
          </p:nvGrpSpPr>
          <p:grpSpPr>
            <a:xfrm>
              <a:off x="3962400" y="4146354"/>
              <a:ext cx="4343400" cy="1359932"/>
              <a:chOff x="3962400" y="4146354"/>
              <a:chExt cx="4343400" cy="135993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029200" y="4146354"/>
                <a:ext cx="1219200" cy="1143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Net Tail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+270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086600" y="4146354"/>
                <a:ext cx="1219200" cy="1143000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High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Net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+325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96000" y="5136954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done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62400" y="4755954"/>
                <a:ext cx="1104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Send &gt; 50</a:t>
                </a:r>
              </a:p>
              <a:p>
                <a:r>
                  <a:rPr lang="en-US" dirty="0" err="1" smtClean="0"/>
                  <a:t>Pkts</a:t>
                </a:r>
                <a:r>
                  <a:rPr lang="en-US" dirty="0" smtClean="0"/>
                  <a:t>/sec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038600" y="4766609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1" idx="6"/>
                <a:endCxn id="22" idx="2"/>
              </p:cNvCxnSpPr>
              <p:nvPr/>
            </p:nvCxnSpPr>
            <p:spPr>
              <a:xfrm>
                <a:off x="6248400" y="4717854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2" idx="3"/>
                <a:endCxn id="21" idx="5"/>
              </p:cNvCxnSpPr>
              <p:nvPr/>
            </p:nvCxnSpPr>
            <p:spPr>
              <a:xfrm rot="5400000">
                <a:off x="6667500" y="4524318"/>
                <a:ext cx="1588" cy="1195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72"/>
          <p:cNvGrpSpPr/>
          <p:nvPr/>
        </p:nvGrpSpPr>
        <p:grpSpPr>
          <a:xfrm>
            <a:off x="4572000" y="1253191"/>
            <a:ext cx="1676400" cy="2103942"/>
            <a:chOff x="4572000" y="2209800"/>
            <a:chExt cx="1676400" cy="2103942"/>
          </a:xfrm>
        </p:grpSpPr>
        <p:sp>
          <p:nvSpPr>
            <p:cNvPr id="51" name="Oval 50"/>
            <p:cNvSpPr/>
            <p:nvPr/>
          </p:nvSpPr>
          <p:spPr>
            <a:xfrm>
              <a:off x="4876800" y="2209800"/>
              <a:ext cx="1371600" cy="1219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Net Tail + CPU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+300 </a:t>
              </a:r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hape 52"/>
            <p:cNvCxnSpPr>
              <a:stCxn id="21" idx="1"/>
            </p:cNvCxnSpPr>
            <p:nvPr/>
          </p:nvCxnSpPr>
          <p:spPr>
            <a:xfrm rot="16200000" flipV="1">
              <a:off x="4697209" y="3803203"/>
              <a:ext cx="994933" cy="2614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51" idx="5"/>
              <a:endCxn id="21" idx="7"/>
            </p:cNvCxnSpPr>
            <p:nvPr/>
          </p:nvCxnSpPr>
          <p:spPr>
            <a:xfrm rot="16200000" flipH="1">
              <a:off x="5527048" y="3770938"/>
              <a:ext cx="1063290" cy="2231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572000" y="317807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CPU</a:t>
              </a:r>
              <a:endParaRPr lang="en-US" dirty="0"/>
            </a:p>
          </p:txBody>
        </p:sp>
      </p:grpSp>
      <p:grpSp>
        <p:nvGrpSpPr>
          <p:cNvPr id="8" name="Group 75"/>
          <p:cNvGrpSpPr/>
          <p:nvPr/>
        </p:nvGrpSpPr>
        <p:grpSpPr>
          <a:xfrm>
            <a:off x="1650252" y="4165357"/>
            <a:ext cx="3988548" cy="852175"/>
            <a:chOff x="1650252" y="5121966"/>
            <a:chExt cx="3988548" cy="852175"/>
          </a:xfrm>
        </p:grpSpPr>
        <p:sp>
          <p:nvSpPr>
            <p:cNvPr id="9" name="TextBox 8"/>
            <p:cNvSpPr txBox="1"/>
            <p:nvPr/>
          </p:nvSpPr>
          <p:spPr>
            <a:xfrm>
              <a:off x="2895600" y="5604809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Timeout 1.7s</a:t>
              </a:r>
              <a:endParaRPr lang="en-US" dirty="0"/>
            </a:p>
          </p:txBody>
        </p:sp>
        <p:cxnSp>
          <p:nvCxnSpPr>
            <p:cNvPr id="118" name="Curved Connector 117"/>
            <p:cNvCxnSpPr>
              <a:stCxn id="21" idx="4"/>
              <a:endCxn id="15" idx="5"/>
            </p:cNvCxnSpPr>
            <p:nvPr/>
          </p:nvCxnSpPr>
          <p:spPr>
            <a:xfrm rot="5400000" flipH="1">
              <a:off x="3560832" y="3211386"/>
              <a:ext cx="167388" cy="3988548"/>
            </a:xfrm>
            <a:prstGeom prst="curvedConnector3">
              <a:avLst>
                <a:gd name="adj1" fmla="val -13656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0"/>
          <p:cNvGrpSpPr/>
          <p:nvPr/>
        </p:nvGrpSpPr>
        <p:grpSpPr>
          <a:xfrm>
            <a:off x="152400" y="1405591"/>
            <a:ext cx="2359941" cy="1952336"/>
            <a:chOff x="152400" y="2362200"/>
            <a:chExt cx="2359941" cy="1952336"/>
          </a:xfrm>
        </p:grpSpPr>
        <p:sp>
          <p:nvSpPr>
            <p:cNvPr id="97" name="Oval 96"/>
            <p:cNvSpPr/>
            <p:nvPr/>
          </p:nvSpPr>
          <p:spPr>
            <a:xfrm>
              <a:off x="609600" y="2362200"/>
              <a:ext cx="1219200" cy="1143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High CPU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+130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5" idx="1"/>
              <a:endCxn id="97" idx="3"/>
            </p:cNvCxnSpPr>
            <p:nvPr/>
          </p:nvCxnSpPr>
          <p:spPr>
            <a:xfrm rot="5400000" flipH="1" flipV="1">
              <a:off x="300183" y="3825777"/>
              <a:ext cx="975930" cy="15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52400" y="3547409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CPU (</a:t>
              </a:r>
              <a:r>
                <a:rPr lang="en-US" dirty="0" err="1" smtClean="0"/>
                <a:t>ctx_in</a:t>
              </a:r>
              <a:r>
                <a:rPr lang="en-US" dirty="0" smtClean="0"/>
                <a:t>)      </a:t>
              </a:r>
              <a:r>
                <a:rPr lang="en-US" dirty="0" err="1" smtClean="0"/>
                <a:t>ctx_out</a:t>
              </a:r>
              <a:endParaRPr lang="en-US" dirty="0"/>
            </a:p>
          </p:txBody>
        </p:sp>
        <p:cxnSp>
          <p:nvCxnSpPr>
            <p:cNvPr id="121" name="Straight Arrow Connector 120"/>
            <p:cNvCxnSpPr>
              <a:stCxn id="97" idx="5"/>
              <a:endCxn id="15" idx="7"/>
            </p:cNvCxnSpPr>
            <p:nvPr/>
          </p:nvCxnSpPr>
          <p:spPr>
            <a:xfrm rot="5400000">
              <a:off x="1162287" y="3825777"/>
              <a:ext cx="975930" cy="15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65"/>
          <p:cNvGrpSpPr/>
          <p:nvPr/>
        </p:nvGrpSpPr>
        <p:grpSpPr>
          <a:xfrm>
            <a:off x="0" y="4166150"/>
            <a:ext cx="1905000" cy="2387050"/>
            <a:chOff x="0" y="4166150"/>
            <a:chExt cx="1905000" cy="2387050"/>
          </a:xfrm>
        </p:grpSpPr>
        <p:sp>
          <p:nvSpPr>
            <p:cNvPr id="110" name="Oval 109"/>
            <p:cNvSpPr/>
            <p:nvPr/>
          </p:nvSpPr>
          <p:spPr>
            <a:xfrm>
              <a:off x="609600" y="5410200"/>
              <a:ext cx="1219200" cy="1143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High Disk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+125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>
              <a:stCxn id="15" idx="3"/>
              <a:endCxn id="110" idx="1"/>
            </p:cNvCxnSpPr>
            <p:nvPr/>
          </p:nvCxnSpPr>
          <p:spPr>
            <a:xfrm rot="5400000">
              <a:off x="82033" y="4871472"/>
              <a:ext cx="1412231" cy="158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0" y="4343400"/>
              <a:ext cx="190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Disk: Read</a:t>
              </a:r>
              <a:br>
                <a:rPr lang="en-US" dirty="0" smtClean="0"/>
              </a:br>
              <a:r>
                <a:rPr lang="en-US" dirty="0" smtClean="0"/>
                <a:t>/write/open/close/create/delete</a:t>
              </a:r>
              <a:endParaRPr lang="en-US" dirty="0"/>
            </a:p>
          </p:txBody>
        </p:sp>
      </p:grpSp>
      <p:grpSp>
        <p:nvGrpSpPr>
          <p:cNvPr id="26" name="Group 166"/>
          <p:cNvGrpSpPr/>
          <p:nvPr/>
        </p:nvGrpSpPr>
        <p:grpSpPr>
          <a:xfrm>
            <a:off x="1651046" y="5410200"/>
            <a:ext cx="2692354" cy="1228130"/>
            <a:chOff x="1651046" y="5410200"/>
            <a:chExt cx="2692354" cy="1228130"/>
          </a:xfrm>
        </p:grpSpPr>
        <p:sp>
          <p:nvSpPr>
            <p:cNvPr id="130" name="Oval 129"/>
            <p:cNvSpPr/>
            <p:nvPr/>
          </p:nvSpPr>
          <p:spPr>
            <a:xfrm>
              <a:off x="3124200" y="5410200"/>
              <a:ext cx="1219200" cy="11430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Disk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b="1" dirty="0" smtClean="0">
                  <a:solidFill>
                    <a:schemeClr val="tx1"/>
                  </a:solidFill>
                </a:rPr>
                <a:t>Tail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+75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Arrow Connector 130"/>
            <p:cNvCxnSpPr>
              <a:stCxn id="110" idx="5"/>
              <a:endCxn id="130" idx="3"/>
            </p:cNvCxnSpPr>
            <p:nvPr/>
          </p:nvCxnSpPr>
          <p:spPr>
            <a:xfrm rot="16200000" flipH="1">
              <a:off x="2476500" y="5559564"/>
              <a:ext cx="1588" cy="16524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0" idx="2"/>
              <a:endCxn id="110" idx="6"/>
            </p:cNvCxnSpPr>
            <p:nvPr/>
          </p:nvCxnSpPr>
          <p:spPr>
            <a:xfrm rot="10800000">
              <a:off x="1828800" y="5981700"/>
              <a:ext cx="1295400" cy="158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676400" y="5715000"/>
              <a:ext cx="15800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Disk</a:t>
              </a:r>
            </a:p>
            <a:p>
              <a:endParaRPr lang="en-US" dirty="0" smtClean="0"/>
            </a:p>
            <a:p>
              <a:r>
                <a:rPr lang="en-US" dirty="0" smtClean="0"/>
                <a:t>Call completed</a:t>
              </a:r>
              <a:endParaRPr lang="en-US" dirty="0"/>
            </a:p>
          </p:txBody>
        </p:sp>
      </p:grpSp>
      <p:grpSp>
        <p:nvGrpSpPr>
          <p:cNvPr id="27" name="Group 167"/>
          <p:cNvGrpSpPr/>
          <p:nvPr/>
        </p:nvGrpSpPr>
        <p:grpSpPr>
          <a:xfrm>
            <a:off x="1219201" y="4332745"/>
            <a:ext cx="2083548" cy="1244843"/>
            <a:chOff x="1219201" y="4332745"/>
            <a:chExt cx="2083548" cy="1244843"/>
          </a:xfrm>
        </p:grpSpPr>
        <p:cxnSp>
          <p:nvCxnSpPr>
            <p:cNvPr id="140" name="Straight Arrow Connector 139"/>
            <p:cNvCxnSpPr>
              <a:stCxn id="130" idx="1"/>
              <a:endCxn id="15" idx="4"/>
            </p:cNvCxnSpPr>
            <p:nvPr/>
          </p:nvCxnSpPr>
          <p:spPr>
            <a:xfrm rot="16200000" flipV="1">
              <a:off x="1638553" y="3913393"/>
              <a:ext cx="1244843" cy="208354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057400" y="5029200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Timeout 3s</a:t>
              </a:r>
              <a:endParaRPr lang="en-US" dirty="0"/>
            </a:p>
          </p:txBody>
        </p:sp>
      </p:grpSp>
      <p:grpSp>
        <p:nvGrpSpPr>
          <p:cNvPr id="28" name="Group 168"/>
          <p:cNvGrpSpPr/>
          <p:nvPr/>
        </p:nvGrpSpPr>
        <p:grpSpPr>
          <a:xfrm>
            <a:off x="4165646" y="5410200"/>
            <a:ext cx="2463754" cy="1143000"/>
            <a:chOff x="4165646" y="5410200"/>
            <a:chExt cx="2463754" cy="1143000"/>
          </a:xfrm>
        </p:grpSpPr>
        <p:sp>
          <p:nvSpPr>
            <p:cNvPr id="146" name="Oval 145"/>
            <p:cNvSpPr/>
            <p:nvPr/>
          </p:nvSpPr>
          <p:spPr>
            <a:xfrm>
              <a:off x="5410200" y="5410200"/>
              <a:ext cx="12192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DTail</a:t>
              </a:r>
              <a:r>
                <a:rPr lang="en-US" b="1" dirty="0" smtClean="0">
                  <a:solidFill>
                    <a:schemeClr val="tx1"/>
                  </a:solidFill>
                </a:rPr>
                <a:t>+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b="1" dirty="0" smtClean="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+130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Straight Arrow Connector 146"/>
            <p:cNvCxnSpPr>
              <a:stCxn id="130" idx="6"/>
              <a:endCxn id="146" idx="2"/>
            </p:cNvCxnSpPr>
            <p:nvPr/>
          </p:nvCxnSpPr>
          <p:spPr>
            <a:xfrm>
              <a:off x="4343400" y="5981700"/>
              <a:ext cx="10668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495800" y="563880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CPU</a:t>
              </a:r>
              <a:endParaRPr lang="en-US" dirty="0"/>
            </a:p>
          </p:txBody>
        </p:sp>
        <p:cxnSp>
          <p:nvCxnSpPr>
            <p:cNvPr id="149" name="Straight Arrow Connector 148"/>
            <p:cNvCxnSpPr>
              <a:stCxn id="146" idx="3"/>
              <a:endCxn id="130" idx="5"/>
            </p:cNvCxnSpPr>
            <p:nvPr/>
          </p:nvCxnSpPr>
          <p:spPr>
            <a:xfrm rot="5400000">
              <a:off x="4876800" y="5673864"/>
              <a:ext cx="1588" cy="14238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065" r="19525"/>
          <a:stretch/>
        </p:blipFill>
        <p:spPr bwMode="auto">
          <a:xfrm>
            <a:off x="7543800" y="1143000"/>
            <a:ext cx="87493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913518" y="2667000"/>
            <a:ext cx="22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WM6.5 on HTC </a:t>
            </a:r>
            <a:r>
              <a:rPr lang="en-US" dirty="0" err="1" smtClean="0"/>
              <a:t>Tytn</a:t>
            </a:r>
            <a:r>
              <a:rPr lang="en-US" dirty="0" smtClean="0"/>
              <a:t> 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End-To-End Energy Estimation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="" xmlns:p14="http://schemas.microsoft.com/office/powerpoint/2010/main" val="3051714985"/>
              </p:ext>
            </p:extLst>
          </p:nvPr>
        </p:nvGraphicFramePr>
        <p:xfrm>
          <a:off x="304800" y="1295400"/>
          <a:ext cx="7924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1981200" y="5410200"/>
            <a:ext cx="5562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prstClr val="black"/>
                </a:solidFill>
              </a:rPr>
              <a:t>FSM: under 4%</a:t>
            </a:r>
          </a:p>
          <a:p>
            <a:pPr algn="ctr"/>
            <a:r>
              <a:rPr lang="en-US" sz="2800" dirty="0" smtClean="0">
                <a:solidFill>
                  <a:prstClr val="black"/>
                </a:solidFill>
              </a:rPr>
              <a:t>LR: 1% – 20%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28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0" y="1447800"/>
            <a:ext cx="4800600" cy="2971800"/>
            <a:chOff x="0" y="1371600"/>
            <a:chExt cx="4668249" cy="289559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t="7895"/>
            <a:stretch>
              <a:fillRect/>
            </a:stretch>
          </p:blipFill>
          <p:spPr bwMode="auto">
            <a:xfrm>
              <a:off x="0" y="1371600"/>
              <a:ext cx="4668249" cy="2895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7400" y="2362200"/>
              <a:ext cx="2111903" cy="1350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 t="7646"/>
          <a:stretch>
            <a:fillRect/>
          </a:stretch>
        </p:blipFill>
        <p:spPr bwMode="auto">
          <a:xfrm>
            <a:off x="4648200" y="1524000"/>
            <a:ext cx="4365445" cy="295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Fine-Grained </a:t>
            </a:r>
            <a:r>
              <a:rPr lang="en-US" dirty="0" smtClean="0"/>
              <a:t>Energy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1726585"/>
              </p:ext>
            </p:extLst>
          </p:nvPr>
        </p:nvGraphicFramePr>
        <p:xfrm>
          <a:off x="533400" y="4724400"/>
          <a:ext cx="8382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0493"/>
                <a:gridCol w="44015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FSM based on System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 (State-of-art)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14"/>
          <p:cNvGrpSpPr/>
          <p:nvPr/>
        </p:nvGrpSpPr>
        <p:grpSpPr>
          <a:xfrm>
            <a:off x="1295400" y="2057400"/>
            <a:ext cx="6324600" cy="4495800"/>
            <a:chOff x="-609600" y="1530285"/>
            <a:chExt cx="6324600" cy="4495800"/>
          </a:xfrm>
        </p:grpSpPr>
        <p:sp>
          <p:nvSpPr>
            <p:cNvPr id="5" name="Rectangle 4"/>
            <p:cNvSpPr/>
            <p:nvPr/>
          </p:nvSpPr>
          <p:spPr>
            <a:xfrm>
              <a:off x="152400" y="5187885"/>
              <a:ext cx="5562600" cy="838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FSM: 80</a:t>
              </a:r>
              <a:r>
                <a:rPr lang="en-US" baseline="30000" dirty="0" smtClean="0">
                  <a:solidFill>
                    <a:prstClr val="black"/>
                  </a:solidFill>
                </a:rPr>
                <a:t>th</a:t>
              </a:r>
              <a:r>
                <a:rPr lang="en-US" dirty="0" smtClean="0">
                  <a:solidFill>
                    <a:prstClr val="black"/>
                  </a:solidFill>
                </a:rPr>
                <a:t> percentile error less than 10% for all apps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LR: 10</a:t>
              </a:r>
              <a:r>
                <a:rPr lang="en-US" baseline="30000" dirty="0" smtClean="0">
                  <a:solidFill>
                    <a:prstClr val="black"/>
                  </a:solidFill>
                </a:rPr>
                <a:t>th</a:t>
              </a:r>
              <a:r>
                <a:rPr lang="en-US" dirty="0" smtClean="0">
                  <a:solidFill>
                    <a:prstClr val="black"/>
                  </a:solidFill>
                </a:rPr>
                <a:t> percentile error less than 10% for all apps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rot="5400000" flipH="1" flipV="1">
              <a:off x="2381250" y="3759135"/>
              <a:ext cx="1981200" cy="8763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0"/>
            </p:cNvCxnSpPr>
            <p:nvPr/>
          </p:nvCxnSpPr>
          <p:spPr>
            <a:xfrm rot="16200000" flipV="1">
              <a:off x="-666750" y="1587435"/>
              <a:ext cx="3657600" cy="35433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715000" y="1447800"/>
            <a:ext cx="1981200" cy="266700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990600"/>
            <a:ext cx="7133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CDF of  energy estimation error per 50ms time interval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4324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Paper Contains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Detailed FSM construction</a:t>
            </a:r>
          </a:p>
          <a:p>
            <a:pPr lvl="1"/>
            <a:r>
              <a:rPr lang="en-US" dirty="0" smtClean="0"/>
              <a:t>Handling special cases (CPU Frequency, </a:t>
            </a:r>
            <a:r>
              <a:rPr lang="en-US" dirty="0" err="1" smtClean="0"/>
              <a:t>WiFi</a:t>
            </a:r>
            <a:r>
              <a:rPr lang="en-US" dirty="0" smtClean="0"/>
              <a:t> Signal Strength)</a:t>
            </a:r>
          </a:p>
          <a:p>
            <a:pPr lvl="1"/>
            <a:r>
              <a:rPr lang="en-US" dirty="0" smtClean="0"/>
              <a:t>FSM for 3 </a:t>
            </a:r>
            <a:r>
              <a:rPr lang="en-US" dirty="0" err="1" smtClean="0"/>
              <a:t>smartphones</a:t>
            </a:r>
            <a:endParaRPr lang="en-US" dirty="0" smtClean="0"/>
          </a:p>
          <a:p>
            <a:pPr lvl="1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Detailed Accuracy Results</a:t>
            </a:r>
          </a:p>
          <a:p>
            <a:pPr lvl="1"/>
            <a:r>
              <a:rPr lang="en-US" dirty="0" smtClean="0"/>
              <a:t>Why our model performs better than state-of-art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Logging Overhead</a:t>
            </a:r>
          </a:p>
          <a:p>
            <a:pPr lvl="1"/>
            <a:r>
              <a:rPr lang="en-US" dirty="0" smtClean="0"/>
              <a:t>Under 10% overhead on both the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Application: Energy Profiler</a:t>
            </a:r>
          </a:p>
          <a:p>
            <a:pPr lvl="1"/>
            <a:r>
              <a:rPr lang="en-US" dirty="0" smtClean="0"/>
              <a:t>Call-Graph Energy profiler for </a:t>
            </a:r>
            <a:r>
              <a:rPr lang="en-US" dirty="0" err="1" smtClean="0"/>
              <a:t>smartphone</a:t>
            </a:r>
            <a:r>
              <a:rPr lang="en-US" dirty="0" smtClean="0"/>
              <a:t> apps</a:t>
            </a:r>
          </a:p>
          <a:p>
            <a:pPr lvl="1"/>
            <a:r>
              <a:rPr lang="en-US" dirty="0" smtClean="0"/>
              <a:t>Generates source code heat map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F178-3C9D-45FA-BEF1-23FE8E6F17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Eprof</a:t>
            </a:r>
            <a:r>
              <a:rPr lang="en-US" altLang="zh-CN" dirty="0" smtClean="0"/>
              <a:t>: Energy Profiler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Measure per function (thread/process) energy consumption of an application</a:t>
            </a:r>
          </a:p>
          <a:p>
            <a:r>
              <a:rPr lang="en-US" altLang="zh-CN" dirty="0" smtClean="0"/>
              <a:t>Challenge</a:t>
            </a:r>
          </a:p>
          <a:p>
            <a:pPr lvl="1"/>
            <a:r>
              <a:rPr lang="en-US" altLang="zh-CN" dirty="0" smtClean="0"/>
              <a:t>Correct energy accounting (tail energy, component interaction)</a:t>
            </a:r>
          </a:p>
          <a:p>
            <a:r>
              <a:rPr lang="en-US" altLang="zh-CN" dirty="0" smtClean="0"/>
              <a:t>Approach:</a:t>
            </a:r>
          </a:p>
          <a:p>
            <a:pPr lvl="1"/>
            <a:r>
              <a:rPr lang="en-US" altLang="zh-CN" dirty="0" smtClean="0"/>
              <a:t>Build FSM power models</a:t>
            </a:r>
          </a:p>
          <a:p>
            <a:pPr lvl="2"/>
            <a:r>
              <a:rPr lang="en-US" altLang="zh-CN" dirty="0" err="1" smtClean="0"/>
              <a:t>Syscalls</a:t>
            </a:r>
            <a:r>
              <a:rPr lang="en-US" altLang="zh-CN" dirty="0" smtClean="0"/>
              <a:t> can be traced to process/thread</a:t>
            </a:r>
          </a:p>
          <a:p>
            <a:pPr lvl="1"/>
            <a:r>
              <a:rPr lang="en-US" altLang="zh-CN" dirty="0" smtClean="0"/>
              <a:t>Manual or compiler-assisted marking of function boundaries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470</TotalTime>
  <Words>5032</Words>
  <Application>Microsoft Office PowerPoint</Application>
  <PresentationFormat>全屏显示(4:3)</PresentationFormat>
  <Paragraphs>1059</Paragraphs>
  <Slides>95</Slides>
  <Notes>69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96" baseType="lpstr">
      <vt:lpstr>Template</vt:lpstr>
      <vt:lpstr>Android</vt:lpstr>
      <vt:lpstr>幻灯片 2</vt:lpstr>
      <vt:lpstr>Android</vt:lpstr>
      <vt:lpstr>OHA (Open Handset Alliance)</vt:lpstr>
      <vt:lpstr>Android Software Stack</vt:lpstr>
      <vt:lpstr>Android S/W Stack – Linux Kernel</vt:lpstr>
      <vt:lpstr>Directory Structure</vt:lpstr>
      <vt:lpstr>Android S/W Stack – Linux Kernel (Cont)</vt:lpstr>
      <vt:lpstr>Ashmem</vt:lpstr>
      <vt:lpstr>Binder</vt:lpstr>
      <vt:lpstr>Binder (Cont)</vt:lpstr>
      <vt:lpstr>Low Memory Killer</vt:lpstr>
      <vt:lpstr>Logger</vt:lpstr>
      <vt:lpstr>Android S/W Stack - Runtime</vt:lpstr>
      <vt:lpstr>Android S/W Stack – Dalvik</vt:lpstr>
      <vt:lpstr>Android S/W Stack – Dalvik</vt:lpstr>
      <vt:lpstr>Example Source code</vt:lpstr>
      <vt:lpstr>Java Byte Code</vt:lpstr>
      <vt:lpstr>Android Bytecode</vt:lpstr>
      <vt:lpstr>File Size Comparison</vt:lpstr>
      <vt:lpstr>JNI: Java Native Interface</vt:lpstr>
      <vt:lpstr>Android vs. Linux</vt:lpstr>
      <vt:lpstr>幻灯片 23</vt:lpstr>
      <vt:lpstr>Android S/W Stack - Libraries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Android S/W Stack – Libraries (Cont)</vt:lpstr>
      <vt:lpstr>幻灯片 34</vt:lpstr>
      <vt:lpstr>Android S/W Stack – App Framework</vt:lpstr>
      <vt:lpstr>Android S/W Stack – App Framework (Cont)</vt:lpstr>
      <vt:lpstr>Android S/W Stack - Application</vt:lpstr>
      <vt:lpstr>Android Application Package</vt:lpstr>
      <vt:lpstr>Android Component Model</vt:lpstr>
      <vt:lpstr>Application Components</vt:lpstr>
      <vt:lpstr>Components - Activity</vt:lpstr>
      <vt:lpstr>Components - Activity (Cont)</vt:lpstr>
      <vt:lpstr>Components - Service</vt:lpstr>
      <vt:lpstr>Components - Service (Cont)</vt:lpstr>
      <vt:lpstr>Components - Broadcast Receivers</vt:lpstr>
      <vt:lpstr>Components - Broadcast Receivers (Cont)</vt:lpstr>
      <vt:lpstr>Components - Content Providers</vt:lpstr>
      <vt:lpstr>Components - Content Providers (Cont)</vt:lpstr>
      <vt:lpstr>Intents</vt:lpstr>
      <vt:lpstr>Intents (Cont)</vt:lpstr>
      <vt:lpstr>Intents (Cont)</vt:lpstr>
      <vt:lpstr>幻灯片 52</vt:lpstr>
      <vt:lpstr>Processes and Threads</vt:lpstr>
      <vt:lpstr>Process Model</vt:lpstr>
      <vt:lpstr>Processes and Threads (Cont)</vt:lpstr>
      <vt:lpstr>Processes and Threads (Cont)</vt:lpstr>
      <vt:lpstr>Processes and Threads (Cont)</vt:lpstr>
      <vt:lpstr>Zygote Process Forks Child Processes</vt:lpstr>
      <vt:lpstr>Zygote (Cont)</vt:lpstr>
      <vt:lpstr>Zygote (Cont)</vt:lpstr>
      <vt:lpstr>幻灯片 61</vt:lpstr>
      <vt:lpstr>UID &amp; GID</vt:lpstr>
      <vt:lpstr>Startup Sequence</vt:lpstr>
      <vt:lpstr>Runtime Processes</vt:lpstr>
      <vt:lpstr>幻灯片 65</vt:lpstr>
      <vt:lpstr>Android Power Management</vt:lpstr>
      <vt:lpstr>Wake Locks</vt:lpstr>
      <vt:lpstr>Wake Locks (Cont’)</vt:lpstr>
      <vt:lpstr>Android Power Management in Action</vt:lpstr>
      <vt:lpstr>PM Procedures</vt:lpstr>
      <vt:lpstr>Wakelock Example</vt:lpstr>
      <vt:lpstr>Research Paper on PM</vt:lpstr>
      <vt:lpstr>Main Contributions</vt:lpstr>
      <vt:lpstr>Towards Understanding Energy Drain</vt:lpstr>
      <vt:lpstr>Generic Power Modeling</vt:lpstr>
      <vt:lpstr>Smartphone Power Modeling  State-of-Art: Utilization Based (1/2)</vt:lpstr>
      <vt:lpstr>Smartphone Power Modeling State-of-Art: Utilization Based (2/2)</vt:lpstr>
      <vt:lpstr>(Only active) Utilization =&gt; Power Consumption</vt:lpstr>
      <vt:lpstr>Energy scales linearly with amount of work</vt:lpstr>
      <vt:lpstr>Components power consumption add linearly</vt:lpstr>
      <vt:lpstr>幻灯片 81</vt:lpstr>
      <vt:lpstr>System Calls As Power Triggers</vt:lpstr>
      <vt:lpstr>Finite-State-Machine (FSM)  as Power Model Representation</vt:lpstr>
      <vt:lpstr>FSM Power Model Construction</vt:lpstr>
      <vt:lpstr>Step 1: Single System Call FSM</vt:lpstr>
      <vt:lpstr>Step 2: Modeling Multiple System Calls of Same Component</vt:lpstr>
      <vt:lpstr>Step 2: WiFi NIC</vt:lpstr>
      <vt:lpstr>Step 3: Modeling Multiple Components</vt:lpstr>
      <vt:lpstr>Implementation</vt:lpstr>
      <vt:lpstr>Evaluation: Handsets Used</vt:lpstr>
      <vt:lpstr>Snapshot of FSM for Entire Phone</vt:lpstr>
      <vt:lpstr>End-To-End Energy Estimation Error</vt:lpstr>
      <vt:lpstr>Fine-Grained Energy Estimation</vt:lpstr>
      <vt:lpstr>Paper Contains … </vt:lpstr>
      <vt:lpstr>Eprof: Energy Profiler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62</cp:revision>
  <cp:lastPrinted>2011-02-23T00:18:43Z</cp:lastPrinted>
  <dcterms:created xsi:type="dcterms:W3CDTF">2012-03-07T12:23:22Z</dcterms:created>
  <dcterms:modified xsi:type="dcterms:W3CDTF">2012-04-14T12:57:07Z</dcterms:modified>
</cp:coreProperties>
</file>