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7" r:id="rId2"/>
    <p:sldId id="333" r:id="rId3"/>
    <p:sldId id="258" r:id="rId4"/>
    <p:sldId id="259" r:id="rId5"/>
    <p:sldId id="260" r:id="rId6"/>
    <p:sldId id="261" r:id="rId7"/>
    <p:sldId id="345" r:id="rId8"/>
    <p:sldId id="262" r:id="rId9"/>
    <p:sldId id="350" r:id="rId10"/>
    <p:sldId id="263" r:id="rId11"/>
    <p:sldId id="264" r:id="rId12"/>
    <p:sldId id="351" r:id="rId13"/>
    <p:sldId id="352" r:id="rId14"/>
    <p:sldId id="267" r:id="rId15"/>
    <p:sldId id="268" r:id="rId16"/>
    <p:sldId id="269" r:id="rId17"/>
    <p:sldId id="359" r:id="rId18"/>
    <p:sldId id="360" r:id="rId19"/>
    <p:sldId id="361" r:id="rId20"/>
    <p:sldId id="362" r:id="rId21"/>
    <p:sldId id="357" r:id="rId22"/>
    <p:sldId id="358" r:id="rId23"/>
    <p:sldId id="342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35" r:id="rId35"/>
    <p:sldId id="313" r:id="rId36"/>
    <p:sldId id="355" r:id="rId37"/>
    <p:sldId id="314" r:id="rId38"/>
    <p:sldId id="315" r:id="rId39"/>
    <p:sldId id="316" r:id="rId40"/>
    <p:sldId id="347" r:id="rId41"/>
    <p:sldId id="348" r:id="rId42"/>
    <p:sldId id="353" r:id="rId43"/>
    <p:sldId id="356" r:id="rId44"/>
    <p:sldId id="349" r:id="rId45"/>
    <p:sldId id="343" r:id="rId46"/>
    <p:sldId id="344" r:id="rId47"/>
    <p:sldId id="388" r:id="rId48"/>
    <p:sldId id="389" r:id="rId49"/>
    <p:sldId id="391" r:id="rId50"/>
    <p:sldId id="392" r:id="rId51"/>
    <p:sldId id="390" r:id="rId52"/>
    <p:sldId id="393" r:id="rId53"/>
    <p:sldId id="394" r:id="rId54"/>
    <p:sldId id="395" r:id="rId55"/>
    <p:sldId id="396" r:id="rId56"/>
    <p:sldId id="435" r:id="rId57"/>
    <p:sldId id="437" r:id="rId58"/>
    <p:sldId id="438" r:id="rId59"/>
    <p:sldId id="436" r:id="rId60"/>
    <p:sldId id="397" r:id="rId61"/>
    <p:sldId id="408" r:id="rId62"/>
    <p:sldId id="409" r:id="rId63"/>
    <p:sldId id="411" r:id="rId64"/>
    <p:sldId id="412" r:id="rId65"/>
    <p:sldId id="433" r:id="rId66"/>
    <p:sldId id="399" r:id="rId67"/>
    <p:sldId id="407" r:id="rId68"/>
    <p:sldId id="400" r:id="rId69"/>
    <p:sldId id="401" r:id="rId70"/>
    <p:sldId id="434" r:id="rId71"/>
    <p:sldId id="402" r:id="rId72"/>
    <p:sldId id="403" r:id="rId73"/>
    <p:sldId id="404" r:id="rId74"/>
    <p:sldId id="405" r:id="rId75"/>
    <p:sldId id="406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0" autoAdjust="0"/>
    <p:restoredTop sz="90292" autoAdjust="0"/>
  </p:normalViewPr>
  <p:slideViewPr>
    <p:cSldViewPr snapToGrid="0">
      <p:cViewPr varScale="1">
        <p:scale>
          <a:sx n="103" d="100"/>
          <a:sy n="103" d="100"/>
        </p:scale>
        <p:origin x="-18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2506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6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5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这三个方法都是本地方法。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与另两个本地方法不同的是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,fork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方法生成的子进程是一个半初始化的进程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它也是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zy2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进程。如果父进程之前已经调用过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addNewHeap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则不再调用它。这里使用的是写时复制技术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zy2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进程是共享同一个堆的。整个初始化到这里就结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束了。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forkAndSpecialize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则不同。首先它创建的子进程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将不再是一个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zygote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即离开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Zygote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模式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不能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再创建子进程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它会启动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HeapWorker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一个主要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执行对象的终结函数和引用对象的清理和归队工作的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和调试线程。其次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它一定会执行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addNewHeap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创建一个新的堆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因为一个运行特定任务的进程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不应该和其它进程共享一个堆。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forkSystemServer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forkAndSpecialize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很相似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唯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一的不同点是用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forkSystemServer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创建的子进程一旦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结束就会立即终止创建它的父进程。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系统调用可以知道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父子进程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之后各自堆栈互不相关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但是共享程序正文段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也就是虚拟机核心库代码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dex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文件除外。这样设计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一方面是为了节省内存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另一方面也发挥了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程的长处。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, which often cause large interrupt latencies or that disable a set of interrupts, will not be entered </a:t>
            </a:r>
          </a:p>
          <a:p>
            <a:endParaRPr lang="en-US" altLang="zh-CN" dirty="0" smtClean="0"/>
          </a:p>
          <a:p>
            <a:r>
              <a:rPr lang="en-US" dirty="0" smtClean="0"/>
              <a:t>until the </a:t>
            </a:r>
            <a:r>
              <a:rPr lang="en-US" dirty="0" err="1" smtClean="0"/>
              <a:t>wakelocks</a:t>
            </a:r>
            <a:r>
              <a:rPr lang="en-US" dirty="0" smtClean="0"/>
              <a:t> are released.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PowerManager</a:t>
            </a:r>
            <a:r>
              <a:rPr lang="en-US" dirty="0" smtClean="0"/>
              <a:t> pm = (</a:t>
            </a:r>
            <a:r>
              <a:rPr lang="en-US" dirty="0" err="1" smtClean="0"/>
              <a:t>PowerManager</a:t>
            </a:r>
            <a:r>
              <a:rPr lang="en-US" dirty="0" smtClean="0"/>
              <a:t>)</a:t>
            </a:r>
            <a:r>
              <a:rPr lang="en-US" dirty="0" err="1" smtClean="0"/>
              <a:t>mContext.getSystemService</a:t>
            </a:r>
            <a:r>
              <a:rPr lang="en-US" dirty="0" smtClean="0"/>
              <a:t>( </a:t>
            </a:r>
            <a:r>
              <a:rPr lang="en-US" dirty="0" err="1" smtClean="0"/>
              <a:t>Context.POWER_SERVICE</a:t>
            </a:r>
            <a:r>
              <a:rPr lang="en-US" dirty="0" smtClean="0"/>
              <a:t>); </a:t>
            </a:r>
          </a:p>
          <a:p>
            <a:r>
              <a:rPr lang="en-US" dirty="0" err="1" smtClean="0"/>
              <a:t>PowerManager.WakeLock</a:t>
            </a:r>
            <a:r>
              <a:rPr lang="en-US" dirty="0" smtClean="0"/>
              <a:t> </a:t>
            </a:r>
            <a:r>
              <a:rPr lang="en-US" dirty="0" err="1" smtClean="0"/>
              <a:t>wl</a:t>
            </a:r>
            <a:r>
              <a:rPr lang="en-US" dirty="0" smtClean="0"/>
              <a:t> = </a:t>
            </a:r>
            <a:r>
              <a:rPr lang="en-US" dirty="0" err="1" smtClean="0"/>
              <a:t>pm.newWakeLock</a:t>
            </a:r>
            <a:r>
              <a:rPr lang="en-US" dirty="0" smtClean="0"/>
              <a:t>( </a:t>
            </a:r>
            <a:r>
              <a:rPr lang="en-US" dirty="0" err="1" smtClean="0"/>
              <a:t>PowerManager.SCREEN_DIM_WAKE_LOCK</a:t>
            </a:r>
            <a:r>
              <a:rPr lang="en-US" dirty="0" smtClean="0"/>
              <a:t> | </a:t>
            </a:r>
            <a:r>
              <a:rPr lang="en-US" dirty="0" err="1" smtClean="0"/>
              <a:t>PowerManager.ON_AFTER_RELEASE</a:t>
            </a:r>
            <a:r>
              <a:rPr lang="en-US" dirty="0" smtClean="0"/>
              <a:t>, TAG); </a:t>
            </a:r>
          </a:p>
          <a:p>
            <a:r>
              <a:rPr lang="en-US" dirty="0" err="1" smtClean="0"/>
              <a:t>wl.acquire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// ... </a:t>
            </a:r>
          </a:p>
          <a:p>
            <a:r>
              <a:rPr lang="en-US" dirty="0" err="1" smtClean="0"/>
              <a:t>wl.release</a:t>
            </a:r>
            <a:r>
              <a:rPr lang="en-US" dirty="0" smtClean="0"/>
              <a:t>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Encapsulated priority selection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27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Internal process importance </a:t>
            </a:r>
          </a:p>
          <a:p>
            <a:pPr lvl="1"/>
            <a:r>
              <a:rPr lang="en-US" altLang="zh-CN" dirty="0" smtClean="0"/>
              <a:t>Depends on the application class (background / foreground) </a:t>
            </a:r>
          </a:p>
          <a:p>
            <a:pPr lvl="1"/>
            <a:r>
              <a:rPr lang="en-US" altLang="zh-CN" dirty="0" smtClean="0"/>
              <a:t>Reflected in OOM (Out-of-Memory) adjustment values </a:t>
            </a:r>
            <a:r>
              <a:rPr lang="zh-CN" altLang="en-US" dirty="0" smtClean="0"/>
              <a:t>𝑎𝑑𝑗𝑝 </a:t>
            </a:r>
          </a:p>
          <a:p>
            <a:r>
              <a:rPr lang="en-US" altLang="zh-CN" dirty="0" smtClean="0"/>
              <a:t>Built-in OOM process killer </a:t>
            </a:r>
          </a:p>
          <a:p>
            <a:pPr lvl="1"/>
            <a:r>
              <a:rPr lang="en-US" altLang="zh-CN" dirty="0" smtClean="0"/>
              <a:t>Killing “unimportant” processes first </a:t>
            </a:r>
          </a:p>
          <a:p>
            <a:pPr lvl="1"/>
            <a:r>
              <a:rPr lang="en-US" altLang="zh-CN" dirty="0" smtClean="0"/>
              <a:t>Memory thresholds </a:t>
            </a:r>
            <a:r>
              <a:rPr lang="zh-CN" altLang="en-US" dirty="0" smtClean="0"/>
              <a:t>𝑚𝑒𝑚</a:t>
            </a:r>
            <a:r>
              <a:rPr lang="zh-CN" altLang="en-US" baseline="-25000" dirty="0" smtClean="0"/>
              <a:t>𝑡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corresponding levels </a:t>
            </a:r>
            <a:r>
              <a:rPr lang="zh-CN" altLang="en-US" dirty="0" smtClean="0"/>
              <a:t>𝑎𝑑𝑗</a:t>
            </a:r>
            <a:r>
              <a:rPr lang="zh-CN" altLang="en-US" baseline="-25000" dirty="0" smtClean="0"/>
              <a:t>𝑡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Example with </a:t>
            </a:r>
            <a:r>
              <a:rPr lang="zh-CN" altLang="en-US" dirty="0" smtClean="0"/>
              <a:t>𝑚𝑒𝑚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20 </a:t>
            </a:r>
            <a:r>
              <a:rPr lang="zh-CN" altLang="en-US" dirty="0" smtClean="0"/>
              <a:t>𝑀𝐵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𝑎𝑑𝑗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7 </a:t>
            </a:r>
          </a:p>
          <a:p>
            <a:pPr lvl="1"/>
            <a:r>
              <a:rPr lang="en-US" altLang="zh-CN" dirty="0" smtClean="0"/>
              <a:t>Terminate processes with </a:t>
            </a:r>
            <a:r>
              <a:rPr lang="zh-CN" altLang="en-US" dirty="0" smtClean="0"/>
              <a:t>𝑎𝑑𝑗</a:t>
            </a:r>
            <a:r>
              <a:rPr lang="zh-CN" altLang="en-US" baseline="-25000" dirty="0" smtClean="0"/>
              <a:t>𝑝</a:t>
            </a:r>
            <a:r>
              <a:rPr lang="zh-CN" altLang="en-US" dirty="0" smtClean="0"/>
              <a:t>≥ </a:t>
            </a:r>
            <a:r>
              <a:rPr lang="en-US" altLang="zh-CN" dirty="0" smtClean="0"/>
              <a:t>7 on </a:t>
            </a:r>
            <a:r>
              <a:rPr lang="zh-CN" altLang="en-US" dirty="0" smtClean="0"/>
              <a:t>𝑚𝑒𝑚</a:t>
            </a:r>
            <a:r>
              <a:rPr lang="zh-CN" altLang="en-US" baseline="-25000" dirty="0" smtClean="0"/>
              <a:t>𝑓𝑟𝑒𝑒</a:t>
            </a:r>
            <a:r>
              <a:rPr lang="zh-CN" altLang="en-US" dirty="0" smtClean="0"/>
              <a:t> ≤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𝑀𝐵</a:t>
            </a:r>
            <a:endParaRPr lang="en-US" altLang="zh-CN" dirty="0" smtClean="0"/>
          </a:p>
          <a:p>
            <a:r>
              <a:rPr lang="en-US" altLang="zh-CN" dirty="0" smtClean="0"/>
              <a:t>RT processes must get lowest possible </a:t>
            </a:r>
            <a:r>
              <a:rPr lang="zh-CN" altLang="en-US" dirty="0" smtClean="0"/>
              <a:t>𝑎𝑑𝑗</a:t>
            </a:r>
            <a:r>
              <a:rPr lang="zh-CN" altLang="en-US" baseline="-25000" dirty="0" smtClean="0"/>
              <a:t>𝑝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 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Each RT process has a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flag </a:t>
            </a:r>
            <a:r>
              <a:rPr lang="en-US" altLang="zh-CN" i="1" dirty="0" err="1" smtClean="0"/>
              <a:t>isRealtime</a:t>
            </a:r>
            <a:r>
              <a:rPr lang="en-US" altLang="zh-CN" dirty="0" smtClean="0"/>
              <a:t> set to 1, indicating that its </a:t>
            </a:r>
            <a:r>
              <a:rPr lang="en-US" altLang="zh-CN" i="1" dirty="0" err="1" smtClean="0"/>
              <a:t>oom_adj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should be the lowest possible value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3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described</a:t>
            </a:r>
          </a:p>
          <a:p>
            <a:r>
              <a:rPr lang="en-US" altLang="zh-CN" dirty="0" smtClean="0"/>
              <a:t>above, this method encapsulates invocation of the</a:t>
            </a:r>
          </a:p>
          <a:p>
            <a:r>
              <a:rPr lang="en-US" altLang="zh-CN" i="1" dirty="0" err="1" smtClean="0"/>
              <a:t>renice</a:t>
            </a:r>
            <a:r>
              <a:rPr lang="en-US" altLang="zh-CN" dirty="0" smtClean="0"/>
              <a:t> tool, which changes the priority value and scheduling</a:t>
            </a:r>
          </a:p>
          <a:p>
            <a:r>
              <a:rPr lang="en-US" altLang="zh-CN" dirty="0" smtClean="0"/>
              <a:t>class for the underlying Linux process.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5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Background service based on </a:t>
            </a:r>
            <a:r>
              <a:rPr lang="en-US" altLang="zh-CN" dirty="0" err="1" smtClean="0"/>
              <a:t>ServiceRT</a:t>
            </a:r>
            <a:r>
              <a:rPr lang="en-US" altLang="zh-CN" dirty="0" smtClean="0"/>
              <a:t> class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dirty="0" smtClean="0"/>
              <a:t>Spring 2012 -- Lecture #8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Android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11/11/2012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Binder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Binder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Driver to facilitate IPC between applications and services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Problems of Linux IPC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Applications and Services may run in separate processes but must communicate and share data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IPC can introduce significant processing overhead and security hole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 of Binder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High performance IPC through shared memory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Per-process thread pool for processing requests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Reference counting and mapping of object references across processes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Synchronous IPC calls between processes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A special device driver /dev/binder</a:t>
            </a: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Binder (Cont)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363557" y="4805327"/>
            <a:ext cx="8780443" cy="2052673"/>
          </a:xfrm>
        </p:spPr>
        <p:txBody>
          <a:bodyPr>
            <a:normAutofit fontScale="85000" lnSpcReduction="10000"/>
          </a:bodyPr>
          <a:lstStyle/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 pool of threads is associated to each service application to process incoming IPC.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Binder performs mapping of object between two processes.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Binder uses an object reference as an address in a process’s memory space.</a:t>
            </a:r>
            <a:endParaRPr lang="ko-KR" altLang="en-US" dirty="0" smtClean="0">
              <a:ea typeface="Gulim" pitchFamily="34" charset="-127"/>
            </a:endParaRPr>
          </a:p>
        </p:txBody>
      </p:sp>
      <p:pic>
        <p:nvPicPr>
          <p:cNvPr id="9220" name="그림 1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9144" y="1023048"/>
            <a:ext cx="6438976" cy="374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CN" sz="4400" kern="1200" dirty="0">
                <a:solidFill>
                  <a:srgbClr val="FF0000"/>
                </a:solidFill>
                <a:latin typeface="+mj-lt"/>
                <a:ea typeface="Gulim" pitchFamily="34" charset="-127"/>
                <a:cs typeface="+mj-cs"/>
              </a:rPr>
              <a:t>Low Memory Killer</a:t>
            </a:r>
            <a:endParaRPr lang="zh-CN" altLang="en-US" sz="4400" kern="1200" dirty="0">
              <a:solidFill>
                <a:srgbClr val="FF0000"/>
              </a:solidFill>
              <a:latin typeface="+mj-lt"/>
              <a:ea typeface="Gulim" pitchFamily="34" charset="-127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Upon detecting memory shortage, the kernel can select a process with low priority and kills it. </a:t>
            </a:r>
          </a:p>
          <a:p>
            <a:r>
              <a:rPr lang="en-US" altLang="zh-CN" dirty="0" smtClean="0"/>
              <a:t>It's OK. because specification in the Android component life cycle states that each application component is responsible for preserving its own state 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869" y="1252709"/>
            <a:ext cx="85439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- Runtime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19100" y="2971800"/>
            <a:ext cx="8318500" cy="368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Core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Providing most of the functionality available in the core libraries of the Java language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APIs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Data Structures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Utilities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File Access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Network Access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Graphics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Etc</a:t>
            </a:r>
          </a:p>
        </p:txBody>
      </p:sp>
      <p:pic>
        <p:nvPicPr>
          <p:cNvPr id="12292" name="내용 개체 틀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20843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그림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676400"/>
            <a:ext cx="2619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Android S/W Stack – </a:t>
            </a:r>
            <a:r>
              <a:rPr lang="en-US" altLang="zh-CN" dirty="0" err="1" smtClean="0">
                <a:ea typeface="Gulim" pitchFamily="34" charset="-127"/>
              </a:rPr>
              <a:t>Dalvik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50776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Virtual Machine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Providing environment on which every Android application runs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Each Android application runs in its own process, with its own instance of the </a:t>
            </a:r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VM</a:t>
            </a:r>
          </a:p>
          <a:p>
            <a:r>
              <a:rPr lang="en-US" altLang="zh-CN" dirty="0" smtClean="0"/>
              <a:t>Compared to JVM:</a:t>
            </a:r>
          </a:p>
          <a:p>
            <a:pPr lvl="1"/>
            <a:r>
              <a:rPr lang="en-US" altLang="zh-CN" dirty="0" smtClean="0"/>
              <a:t>Android Java = Java SE – AWT/Swing + Android API</a:t>
            </a:r>
          </a:p>
          <a:p>
            <a:pPr lvl="1"/>
            <a:r>
              <a:rPr lang="en-US" altLang="zh-CN" dirty="0" smtClean="0"/>
              <a:t>16-bit, register-based (vs. 8-bit, stack-based JVM)</a:t>
            </a:r>
          </a:p>
          <a:p>
            <a:pPr lvl="1"/>
            <a:r>
              <a:rPr lang="en-US" altLang="zh-CN" dirty="0" smtClean="0"/>
              <a:t>Runs 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files (vs. byte-code in JVM)</a:t>
            </a:r>
          </a:p>
          <a:p>
            <a:pPr lvl="1"/>
            <a:r>
              <a:rPr lang="en-US" altLang="zh-CN" dirty="0" smtClean="0"/>
              <a:t>More efficient and compact implementation (</a:t>
            </a:r>
            <a:r>
              <a:rPr lang="en-US" altLang="ko-KR" dirty="0" smtClean="0">
                <a:ea typeface="Gulim" pitchFamily="34" charset="-127"/>
              </a:rPr>
              <a:t>so that a device can run multiple VMs efficiently</a:t>
            </a:r>
            <a:r>
              <a:rPr lang="zh-CN" altLang="en-US" dirty="0" smtClean="0">
                <a:ea typeface="Gulim" pitchFamily="34" charset="-127"/>
              </a:rPr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Different set of Java libraries than Java SDK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Has JIT (Just-In-Time) compilation &amp; concurrent Garbage collection (similar to JVM)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Android S/W Stack – </a:t>
            </a:r>
            <a:r>
              <a:rPr lang="en-US" altLang="zh-CN" dirty="0" err="1" smtClean="0">
                <a:ea typeface="Gulim" pitchFamily="34" charset="-127"/>
              </a:rPr>
              <a:t>Dalvik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-33667" y="1046602"/>
            <a:ext cx="8665436" cy="54567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Virtual Machine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Execut</a:t>
            </a:r>
            <a:r>
              <a:rPr lang="en-US" altLang="zh-CN" dirty="0" smtClean="0">
                <a:ea typeface="Gulim" pitchFamily="34" charset="-127"/>
              </a:rPr>
              <a:t>es</a:t>
            </a:r>
            <a:r>
              <a:rPr lang="en-US" altLang="ko-KR" dirty="0" smtClean="0">
                <a:ea typeface="Gulim" pitchFamily="34" charset="-127"/>
              </a:rPr>
              <a:t> the </a:t>
            </a:r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Executable (.</a:t>
            </a:r>
            <a:r>
              <a:rPr lang="en-US" altLang="ko-KR" dirty="0" err="1" smtClean="0">
                <a:ea typeface="Gulim" pitchFamily="34" charset="-127"/>
              </a:rPr>
              <a:t>dex</a:t>
            </a:r>
            <a:r>
              <a:rPr lang="en-US" altLang="ko-KR" dirty="0" smtClean="0">
                <a:ea typeface="Gulim" pitchFamily="34" charset="-127"/>
              </a:rPr>
              <a:t>) format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.</a:t>
            </a:r>
            <a:r>
              <a:rPr lang="en-US" altLang="ko-KR" dirty="0" err="1" smtClean="0">
                <a:ea typeface="Gulim" pitchFamily="34" charset="-127"/>
              </a:rPr>
              <a:t>dex</a:t>
            </a:r>
            <a:r>
              <a:rPr lang="en-US" altLang="ko-KR" dirty="0" smtClean="0">
                <a:ea typeface="Gulim" pitchFamily="34" charset="-127"/>
              </a:rPr>
              <a:t> format is optimized for minimal memory footprint.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Compilation</a:t>
            </a:r>
          </a:p>
          <a:p>
            <a:pPr lvl="2" eaLnBrk="1" hangingPunct="1"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Arial" pitchFamily="34" charset="0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Arial" pitchFamily="34" charset="0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Relies on Linux Kernel for: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Threading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Low-level memory management</a:t>
            </a:r>
          </a:p>
          <a:p>
            <a:pPr lvl="1" eaLnBrk="1" hangingPunct="1">
              <a:buFont typeface="Arial" pitchFamily="34" charset="0"/>
              <a:buNone/>
            </a:pPr>
            <a:endParaRPr lang="ko-KR" altLang="en-US" dirty="0" smtClean="0">
              <a:ea typeface="Gulim" pitchFamily="34" charset="-127"/>
            </a:endParaRPr>
          </a:p>
        </p:txBody>
      </p:sp>
      <p:pic>
        <p:nvPicPr>
          <p:cNvPr id="14340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914" y="3265009"/>
            <a:ext cx="4533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9484" y="2456762"/>
            <a:ext cx="3303197" cy="440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public class Demo {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public static void </a:t>
            </a:r>
            <a:r>
              <a:rPr lang="en-US" altLang="zh-CN" sz="3200" dirty="0" err="1" smtClean="0">
                <a:ea typeface="楷体_GB2312" pitchFamily="49" charset="-122"/>
              </a:rPr>
              <a:t>foo</a:t>
            </a:r>
            <a:r>
              <a:rPr lang="en-US" altLang="zh-CN" sz="3200" dirty="0" smtClean="0">
                <a:ea typeface="楷体_GB2312" pitchFamily="49" charset="-122"/>
              </a:rPr>
              <a:t>() {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    </a:t>
            </a:r>
            <a:r>
              <a:rPr lang="en-US" altLang="zh-CN" sz="3200" dirty="0" err="1" smtClean="0">
                <a:ea typeface="楷体_GB2312" pitchFamily="49" charset="-122"/>
              </a:rPr>
              <a:t>int</a:t>
            </a:r>
            <a:r>
              <a:rPr lang="en-US" altLang="zh-CN" sz="3200" dirty="0" smtClean="0">
                <a:ea typeface="楷体_GB2312" pitchFamily="49" charset="-122"/>
              </a:rPr>
              <a:t> a = 1;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    </a:t>
            </a:r>
            <a:r>
              <a:rPr lang="en-US" altLang="zh-CN" sz="3200" dirty="0" err="1" smtClean="0">
                <a:ea typeface="楷体_GB2312" pitchFamily="49" charset="-122"/>
              </a:rPr>
              <a:t>int</a:t>
            </a:r>
            <a:r>
              <a:rPr lang="en-US" altLang="zh-CN" sz="3200" dirty="0" smtClean="0">
                <a:ea typeface="楷体_GB2312" pitchFamily="49" charset="-122"/>
              </a:rPr>
              <a:t> b = 2;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    </a:t>
            </a:r>
            <a:r>
              <a:rPr lang="en-US" altLang="zh-CN" sz="3200" dirty="0" err="1" smtClean="0">
                <a:ea typeface="楷体_GB2312" pitchFamily="49" charset="-122"/>
              </a:rPr>
              <a:t>int</a:t>
            </a:r>
            <a:r>
              <a:rPr lang="en-US" altLang="zh-CN" sz="3200" dirty="0" smtClean="0">
                <a:ea typeface="楷体_GB2312" pitchFamily="49" charset="-122"/>
              </a:rPr>
              <a:t> c = (a + b) * 5;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}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}  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Byte Code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217" y="1354443"/>
            <a:ext cx="24098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0:  iconst_1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1:  istore_0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2:  iconst_2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3:  istore_1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4:  iload_0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5:  iload_1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6:  </a:t>
            </a:r>
            <a:r>
              <a:rPr lang="en-US" altLang="zh-CN" sz="2000" dirty="0" err="1">
                <a:solidFill>
                  <a:srgbClr val="333333"/>
                </a:solidFill>
              </a:rPr>
              <a:t>iadd</a:t>
            </a:r>
            <a:r>
              <a:rPr lang="en-US" altLang="zh-CN" sz="2000" dirty="0">
                <a:solidFill>
                  <a:srgbClr val="333333"/>
                </a:solidFill>
              </a:rPr>
              <a:t>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7:  iconst_5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8:  </a:t>
            </a:r>
            <a:r>
              <a:rPr lang="en-US" altLang="zh-CN" sz="2000" dirty="0" err="1">
                <a:solidFill>
                  <a:srgbClr val="333333"/>
                </a:solidFill>
              </a:rPr>
              <a:t>imul</a:t>
            </a:r>
            <a:r>
              <a:rPr lang="en-US" altLang="zh-CN" sz="2000" dirty="0">
                <a:solidFill>
                  <a:srgbClr val="333333"/>
                </a:solidFill>
              </a:rPr>
              <a:t>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9:  istore_2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10: return  </a:t>
            </a:r>
            <a:endParaRPr lang="zh-CN" altLang="en-US" sz="2000" dirty="0">
              <a:solidFill>
                <a:srgbClr val="333333"/>
              </a:solidFill>
            </a:endParaRPr>
          </a:p>
        </p:txBody>
      </p:sp>
      <p:pic>
        <p:nvPicPr>
          <p:cNvPr id="8" name="Picture 6" descr="f2629890-07dc-34f5-9102-9274e5dafffc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3963" y="1368253"/>
            <a:ext cx="4700587" cy="3492500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04613" y="5038553"/>
            <a:ext cx="4103687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10 bytes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9   reads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10 writes </a:t>
            </a:r>
            <a:endParaRPr lang="zh-CN" altLang="en-US" sz="24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Bytecode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c6b17556-f5e0-3da2-979a-178cfe1f934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3263900"/>
            <a:ext cx="5521325" cy="3360738"/>
          </a:xfrm>
          <a:prstGeom prst="rect">
            <a:avLst/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21388" y="4076700"/>
            <a:ext cx="26035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5 bytes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4 reads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4 writes  </a:t>
            </a:r>
            <a:endParaRPr lang="zh-CN" altLang="en-US" sz="2400" dirty="0">
              <a:solidFill>
                <a:srgbClr val="333333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0333" y="1093750"/>
            <a:ext cx="82296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0000: const/4       v0, #</a:t>
            </a:r>
            <a:r>
              <a:rPr lang="en-US" altLang="zh-CN" sz="1800" dirty="0" err="1">
                <a:solidFill>
                  <a:srgbClr val="333333"/>
                </a:solidFill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</a:rPr>
              <a:t> 1 // #1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0001: const/4       v1, #</a:t>
            </a:r>
            <a:r>
              <a:rPr lang="en-US" altLang="zh-CN" sz="1800" dirty="0" err="1">
                <a:solidFill>
                  <a:srgbClr val="333333"/>
                </a:solidFill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</a:rPr>
              <a:t> 2 // #2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0002: add-</a:t>
            </a:r>
            <a:r>
              <a:rPr lang="en-US" altLang="zh-CN" sz="1800" dirty="0" err="1">
                <a:solidFill>
                  <a:srgbClr val="333333"/>
                </a:solidFill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</a:rPr>
              <a:t>/2addr v0, v1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0003: </a:t>
            </a:r>
            <a:r>
              <a:rPr lang="en-US" altLang="zh-CN" sz="1800" dirty="0" err="1">
                <a:solidFill>
                  <a:srgbClr val="333333"/>
                </a:solidFill>
              </a:rPr>
              <a:t>mul-int</a:t>
            </a:r>
            <a:r>
              <a:rPr lang="en-US" altLang="zh-CN" sz="1800" dirty="0">
                <a:solidFill>
                  <a:srgbClr val="333333"/>
                </a:solidFill>
              </a:rPr>
              <a:t>/lit8  v0, v0, #</a:t>
            </a:r>
            <a:r>
              <a:rPr lang="en-US" altLang="zh-CN" sz="1800" dirty="0" err="1">
                <a:solidFill>
                  <a:srgbClr val="333333"/>
                </a:solidFill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</a:rPr>
              <a:t> 5 // #05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0005: return-void  </a:t>
            </a:r>
            <a:endParaRPr lang="zh-CN" altLang="en-US" sz="1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Overview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Size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Group 52"/>
          <p:cNvGraphicFramePr>
            <a:graphicFrameLocks/>
          </p:cNvGraphicFramePr>
          <p:nvPr/>
        </p:nvGraphicFramePr>
        <p:xfrm>
          <a:off x="411201" y="1366092"/>
          <a:ext cx="8345487" cy="5207954"/>
        </p:xfrm>
        <a:graphic>
          <a:graphicData uri="http://schemas.openxmlformats.org/drawingml/2006/table">
            <a:tbl>
              <a:tblPr/>
              <a:tblGrid>
                <a:gridCol w="2095500"/>
                <a:gridCol w="1423987"/>
                <a:gridCol w="773113"/>
                <a:gridCol w="1335087"/>
                <a:gridCol w="682625"/>
                <a:gridCol w="1333500"/>
                <a:gridCol w="701675"/>
              </a:tblGrid>
              <a:tr h="8207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Uncompressed jar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Compressed jar File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Uncompressed dex File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8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Bytes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Bytes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2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Common System Libraries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21445320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10662048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10311972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Web browser Application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470312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232065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209248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Alarm check Application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119200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61658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53020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JNI: Java Native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21152"/>
            <a:ext cx="4759287" cy="5336848"/>
          </a:xfrm>
        </p:spPr>
        <p:txBody>
          <a:bodyPr>
            <a:normAutofit fontScale="92500" lnSpcReduction="10000"/>
          </a:bodyPr>
          <a:lstStyle/>
          <a:p>
            <a:pPr defTabSz="914400"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Java interface to non-Java code. It is Java's link to the "outside world" </a:t>
            </a:r>
          </a:p>
          <a:p>
            <a:pPr lvl="1" defTabSz="914400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Native methods are compiled into a dynamic link library (.</a:t>
            </a:r>
            <a:r>
              <a:rPr lang="en-US" altLang="zh-CN" sz="2200" dirty="0" err="1" smtClean="0">
                <a:ea typeface="宋体" pitchFamily="2" charset="-122"/>
              </a:rPr>
              <a:t>dll</a:t>
            </a:r>
            <a:r>
              <a:rPr lang="en-US" altLang="zh-CN" sz="2200" dirty="0" smtClean="0">
                <a:ea typeface="宋体" pitchFamily="2" charset="-122"/>
              </a:rPr>
              <a:t>, .so, etc.)</a:t>
            </a:r>
          </a:p>
          <a:p>
            <a:pPr lvl="1" defTabSz="914400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OS loads and links the library into the process that is running the Java Virtual Machine</a:t>
            </a:r>
          </a:p>
          <a:p>
            <a:pPr defTabSz="914400"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Part of the Java Developer Kit(JDK), serves as a glue between java side and native side of an application</a:t>
            </a:r>
          </a:p>
          <a:p>
            <a:pPr lvl="1" defTabSz="914400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Allows Java code that runs inside a Java Virtual Machine (JVM) to interoperate with applications and libraries written in other programming languages, such as C, C++, and assembly</a:t>
            </a:r>
            <a:endParaRPr lang="zh-CN" altLang="en-US" sz="2200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/>
          <a:stretch>
            <a:fillRect/>
          </a:stretch>
        </p:blipFill>
        <p:spPr bwMode="auto">
          <a:xfrm>
            <a:off x="4715527" y="3128789"/>
            <a:ext cx="4428473" cy="2924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vs.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4" y="1336311"/>
            <a:ext cx="9140386" cy="533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dirty="0" smtClean="0">
                <a:ea typeface="Gulim" pitchFamily="34" charset="-127"/>
              </a:rPr>
              <a:t>Android Libraries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Android S/W Stack - Libraries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19100" y="3505200"/>
            <a:ext cx="8318500" cy="3149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Including a set of C/C++ libraries used by components of the Android system</a:t>
            </a: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Exposed to developers through the Android application framework</a:t>
            </a:r>
          </a:p>
          <a:p>
            <a:pPr eaLnBrk="1" hangingPunct="1"/>
            <a:endParaRPr lang="ko-KR" altLang="en-US" smtClean="0">
              <a:ea typeface="Gulim" pitchFamily="34" charset="-127"/>
            </a:endParaRPr>
          </a:p>
        </p:txBody>
      </p:sp>
      <p:pic>
        <p:nvPicPr>
          <p:cNvPr id="15364" name="내용 개체 틀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20843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그림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716088"/>
            <a:ext cx="3571875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Features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System C Library (Bionic)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Media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Surface Manager (Surface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Audio Manager (Audio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LibWebCore</a:t>
            </a:r>
            <a:r>
              <a:rPr lang="en-US" altLang="ko-KR" dirty="0" smtClean="0">
                <a:ea typeface="Gulim" pitchFamily="34" charset="-127"/>
              </a:rPr>
              <a:t> (</a:t>
            </a:r>
            <a:r>
              <a:rPr lang="en-US" altLang="ko-KR" dirty="0" err="1" smtClean="0">
                <a:ea typeface="Gulim" pitchFamily="34" charset="-127"/>
              </a:rPr>
              <a:t>WebKit</a:t>
            </a:r>
            <a:r>
              <a:rPr lang="en-US" altLang="ko-KR" dirty="0" smtClean="0">
                <a:ea typeface="Gulim" pitchFamily="34" charset="-127"/>
              </a:rPr>
              <a:t>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SGL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3D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FreeType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SQLite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Bionic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Custom libc implementation optimized for embedded use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Problem with GNU libc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mtClean="0">
              <a:ea typeface="Guli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0682" y="3492348"/>
          <a:ext cx="7086600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3000"/>
                <a:gridCol w="5943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1E5384"/>
                          </a:solidFill>
                        </a:rPr>
                        <a:t>License</a:t>
                      </a:r>
                      <a:endParaRPr lang="ko-KR" altLang="en-US" sz="2400" b="1" dirty="0">
                        <a:solidFill>
                          <a:srgbClr val="1E538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7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authors want to keep GPL out of user-space.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1E5384"/>
                          </a:solidFill>
                        </a:rPr>
                        <a:t>Size</a:t>
                      </a:r>
                      <a:endParaRPr lang="ko-KR" altLang="en-US" sz="2400" b="1" dirty="0">
                        <a:solidFill>
                          <a:srgbClr val="1E538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7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Libc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will load in each process, so it needs to be small.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1E5384"/>
                          </a:solidFill>
                        </a:rPr>
                        <a:t>Speed</a:t>
                      </a:r>
                      <a:endParaRPr lang="ko-KR" altLang="en-US" sz="2400" b="1" dirty="0">
                        <a:solidFill>
                          <a:srgbClr val="1E538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7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Limited CPU power means it needs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to be fast.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Bionic (Cont)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BSD license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Small size and fast code paths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Very fast and small custom </a:t>
            </a:r>
            <a:r>
              <a:rPr lang="en-US" altLang="ko-KR" dirty="0" err="1" smtClean="0">
                <a:ea typeface="Gulim" pitchFamily="34" charset="-127"/>
              </a:rPr>
              <a:t>pthread</a:t>
            </a:r>
            <a:r>
              <a:rPr lang="en-US" altLang="ko-KR" dirty="0" smtClean="0">
                <a:ea typeface="Gulim" pitchFamily="34" charset="-127"/>
              </a:rPr>
              <a:t> implementation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No support for certain POSIX features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No compatibility with GNU </a:t>
            </a:r>
            <a:r>
              <a:rPr lang="en-US" altLang="ko-KR" dirty="0" err="1" smtClean="0">
                <a:ea typeface="Gulim" pitchFamily="34" charset="-127"/>
              </a:rPr>
              <a:t>libc</a:t>
            </a:r>
            <a:endParaRPr lang="en-US" altLang="ko-KR" dirty="0" smtClean="0">
              <a:ea typeface="Gulim" pitchFamily="34" charset="-127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All native code must be compiled with bionic</a:t>
            </a:r>
          </a:p>
          <a:p>
            <a:pPr lvl="2" eaLnBrk="1" hangingPunct="1">
              <a:buFont typeface="Wingdings" pitchFamily="2" charset="2"/>
              <a:buChar char="Ø"/>
            </a:pP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WebKit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An application framework that provides foundation for building a web browser based on open source WebKit browser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Ability to render pages in full (desktop) view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Full CSS, JavaScript, DOM, AJAX support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Support for single-column and adaptive view rendering</a:t>
            </a:r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Media Framework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 media framework based on </a:t>
            </a:r>
            <a:r>
              <a:rPr lang="en-US" altLang="ko-KR" dirty="0" err="1" smtClean="0">
                <a:ea typeface="Gulim" pitchFamily="34" charset="-127"/>
              </a:rPr>
              <a:t>PacketVideo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OpenCore</a:t>
            </a:r>
            <a:r>
              <a:rPr lang="en-US" altLang="ko-KR" dirty="0" smtClean="0">
                <a:ea typeface="Gulim" pitchFamily="34" charset="-127"/>
              </a:rPr>
              <a:t> platform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Support for standard video, audio, still-frame formats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Support for hardware/software codec plug-ins</a:t>
            </a:r>
          </a:p>
          <a:p>
            <a:pPr lvl="2" eaLnBrk="1" hangingPunct="1">
              <a:buFont typeface="Wingdings" pitchFamily="2" charset="2"/>
              <a:buChar char="Ø"/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/>
            <a:r>
              <a:rPr lang="en-US" altLang="ko-KR" dirty="0" err="1" smtClean="0">
                <a:ea typeface="Gulim" pitchFamily="34" charset="-127"/>
              </a:rPr>
              <a:t>SQLite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Light-weight relational database management system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Back end for most platform data </a:t>
            </a:r>
            <a:r>
              <a:rPr lang="en-US" altLang="ko-KR" dirty="0" err="1" smtClean="0">
                <a:ea typeface="Gulim" pitchFamily="34" charset="-127"/>
              </a:rPr>
              <a:t>storgae</a:t>
            </a:r>
            <a:endParaRPr lang="en-US" altLang="ko-KR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9100" y="1587500"/>
            <a:ext cx="8318500" cy="9271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ts val="2600"/>
              </a:lnSpc>
            </a:pPr>
            <a:r>
              <a:rPr lang="en-US" altLang="ko-KR" smtClean="0">
                <a:ea typeface="Gulim" pitchFamily="34" charset="-127"/>
              </a:rPr>
              <a:t>A S/W stack for mobile devices developed and managed by OHA</a:t>
            </a:r>
          </a:p>
          <a:p>
            <a:pPr eaLnBrk="1" hangingPunct="1">
              <a:lnSpc>
                <a:spcPts val="2600"/>
              </a:lnSpc>
            </a:pPr>
            <a:r>
              <a:rPr lang="en-US" altLang="ko-KR" smtClean="0">
                <a:ea typeface="Gulim" pitchFamily="34" charset="-127"/>
              </a:rPr>
              <a:t>A free S/W under Apache License</a:t>
            </a:r>
          </a:p>
          <a:p>
            <a:pPr eaLnBrk="1" hangingPunct="1">
              <a:lnSpc>
                <a:spcPts val="2600"/>
              </a:lnSpc>
              <a:buFont typeface="Wingdings" pitchFamily="2" charset="2"/>
              <a:buNone/>
            </a:pPr>
            <a:endParaRPr lang="en-US" altLang="ko-KR" smtClean="0">
              <a:ea typeface="Gulim" pitchFamily="34" charset="-127"/>
            </a:endParaRPr>
          </a:p>
        </p:txBody>
      </p:sp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1600200" y="3048000"/>
            <a:ext cx="5943600" cy="2057400"/>
            <a:chOff x="1600200" y="2743200"/>
            <a:chExt cx="5943600" cy="205740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600200" y="2743200"/>
              <a:ext cx="5943600" cy="2057400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905000" y="4191000"/>
              <a:ext cx="5334000" cy="381000"/>
            </a:xfrm>
            <a:prstGeom prst="roundRect">
              <a:avLst/>
            </a:prstGeom>
            <a:solidFill>
              <a:srgbClr val="1E538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r>
                <a:rPr kumimoji="0" lang="en-US" altLang="ko-KR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Operating System (Linux Kernel 2.6)</a:t>
              </a:r>
              <a:endParaRPr kumimoji="0" lang="ko-KR" altLang="en-US">
                <a:solidFill>
                  <a:srgbClr val="E4E28A"/>
                </a:solidFill>
                <a:latin typeface="Berlin Sans FB Demi"/>
                <a:ea typeface="Gulim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905000" y="3733800"/>
              <a:ext cx="5334000" cy="381000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r>
                <a:rPr kumimoji="0" lang="en-US" altLang="ko-KR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Middleware</a:t>
              </a:r>
              <a:endParaRPr kumimoji="0" lang="ko-KR" altLang="en-US">
                <a:solidFill>
                  <a:srgbClr val="E4E28A"/>
                </a:solidFill>
                <a:latin typeface="Berlin Sans FB Demi"/>
                <a:ea typeface="Gulim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905000" y="3276600"/>
              <a:ext cx="5334000" cy="381000"/>
            </a:xfrm>
            <a:prstGeom prst="roundRect">
              <a:avLst/>
            </a:prstGeom>
            <a:solidFill>
              <a:srgbClr val="9EB9D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r>
                <a:rPr kumimoji="0" lang="en-US" altLang="ko-KR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Key Applications</a:t>
              </a:r>
              <a:endParaRPr kumimoji="0" lang="ko-KR" altLang="en-US">
                <a:solidFill>
                  <a:srgbClr val="E4E28A"/>
                </a:solidFill>
                <a:latin typeface="Berlin Sans FB Demi"/>
                <a:ea typeface="Gulim" pitchFamily="34" charset="-127"/>
              </a:endParaRPr>
            </a:p>
          </p:txBody>
        </p:sp>
        <p:sp>
          <p:nvSpPr>
            <p:cNvPr id="3083" name="TextBox 10"/>
            <p:cNvSpPr txBox="1">
              <a:spLocks noChangeArrowheads="1"/>
            </p:cNvSpPr>
            <p:nvPr/>
          </p:nvSpPr>
          <p:spPr bwMode="auto">
            <a:xfrm>
              <a:off x="1676400" y="2754868"/>
              <a:ext cx="2209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ko-KR">
                  <a:latin typeface="Berlin Sans FB Demi"/>
                </a:rPr>
                <a:t>Android</a:t>
              </a:r>
              <a:endParaRPr kumimoji="0" lang="ko-KR" altLang="en-US">
                <a:latin typeface="Berlin Sans FB Dem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Surface Manager (Surface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Providing system-wide surface composer, handling all surface rendering to frame buffer device </a:t>
            </a:r>
            <a:br>
              <a:rPr lang="en-US" altLang="ko-KR" smtClean="0">
                <a:ea typeface="Gulim" pitchFamily="34" charset="-127"/>
              </a:rPr>
            </a:b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Operation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 smtClean="0">
              <a:ea typeface="Gulim" pitchFamily="34" charset="-127"/>
            </a:endParaRPr>
          </a:p>
        </p:txBody>
      </p:sp>
      <p:pic>
        <p:nvPicPr>
          <p:cNvPr id="21508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3851048"/>
            <a:ext cx="6850062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Surface Manager (Cont)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Can combine 2D and 3D surfaces and surfaces from multiple applications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Surfaces passed as buffers via Binder IPC calls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Can use OpenGL ES and 2D hardware accelerator for its compositions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Double-buffering using page-flip</a:t>
            </a:r>
            <a:endParaRPr lang="ko-KR" altLang="en-US" dirty="0" smtClean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Audio Manager (Audio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Processing multiple audio streams into PCM audio out paths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Operation</a:t>
            </a:r>
          </a:p>
          <a:p>
            <a:pPr lvl="1" eaLnBrk="1" hangingPunct="1">
              <a:buFont typeface="Arial" pitchFamily="34" charset="0"/>
              <a:buNone/>
            </a:pPr>
            <a:endParaRPr lang="ko-KR" altLang="en-US" smtClean="0">
              <a:ea typeface="Gulim" pitchFamily="34" charset="-127"/>
            </a:endParaRPr>
          </a:p>
        </p:txBody>
      </p:sp>
      <p:pic>
        <p:nvPicPr>
          <p:cNvPr id="23556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002803"/>
            <a:ext cx="6640513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SGL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The underlying 2D graphics engine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 smtClean="0">
              <a:ea typeface="Gulim" pitchFamily="34" charset="-127"/>
            </a:endParaRP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3D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An implementation based on OpenGL ES 1.0 APIs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Using either H/W 3D acceleration (if available) or the included optimized 3D S/W rasterizer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 smtClean="0">
              <a:ea typeface="Gulim" pitchFamily="34" charset="-127"/>
            </a:endParaRP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FreeType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Rendering bitmap and vector font</a:t>
            </a:r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Processes &amp; Threads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4432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Processes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When the first of an application's components needs to be run, Android starts a Linux process for it with a single thread of execution (</a:t>
            </a:r>
            <a:r>
              <a:rPr lang="en-US" altLang="ko-KR" dirty="0" smtClean="0">
                <a:solidFill>
                  <a:schemeClr val="accent1"/>
                </a:solidFill>
                <a:ea typeface="Gulim" pitchFamily="34" charset="-127"/>
              </a:rPr>
              <a:t>Main Thread</a:t>
            </a:r>
            <a:r>
              <a:rPr lang="en-US" altLang="ko-KR" dirty="0" smtClean="0">
                <a:ea typeface="Gulim" pitchFamily="34" charset="-127"/>
              </a:rPr>
              <a:t>).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Android may decide to kill a process to reclaim resources.</a:t>
            </a:r>
          </a:p>
          <a:p>
            <a:pPr lvl="1" eaLnBrk="1" hangingPunct="1">
              <a:buFont typeface="Arial" pitchFamily="34" charset="0"/>
              <a:buNone/>
            </a:pP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37132" y="3938530"/>
            <a:ext cx="137160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rPr>
              <a:t>Application (.apk)</a:t>
            </a:r>
            <a:endParaRPr kumimoji="0" lang="ko-KR" altLang="en-US" sz="1200">
              <a:solidFill>
                <a:schemeClr val="tx1"/>
              </a:solidFill>
              <a:latin typeface="Arial Black" pitchFamily="34" charset="0"/>
              <a:ea typeface="Gulim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42132" y="3938530"/>
            <a:ext cx="1371600" cy="457200"/>
          </a:xfrm>
          <a:prstGeom prst="roundRect">
            <a:avLst/>
          </a:prstGeom>
          <a:solidFill>
            <a:srgbClr val="FFFFC1"/>
          </a:solidFill>
          <a:ln>
            <a:solidFill>
              <a:srgbClr val="C9C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rPr>
              <a:t>Process</a:t>
            </a:r>
            <a:endParaRPr kumimoji="0" lang="ko-KR" altLang="en-US" sz="1200">
              <a:solidFill>
                <a:schemeClr val="tx1"/>
              </a:solidFill>
              <a:latin typeface="Arial Black" pitchFamily="34" charset="0"/>
              <a:ea typeface="Gulim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47132" y="3938530"/>
            <a:ext cx="1371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rPr>
              <a:t>Main Thread</a:t>
            </a:r>
            <a:endParaRPr kumimoji="0" lang="ko-KR" altLang="en-US" sz="1200">
              <a:solidFill>
                <a:schemeClr val="tx1"/>
              </a:solidFill>
              <a:latin typeface="Arial Black" pitchFamily="34" charset="0"/>
              <a:ea typeface="Gulim" pitchFamily="34" charset="-127"/>
            </a:endParaRPr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3308732" y="4167130"/>
            <a:ext cx="5334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13732" y="4167130"/>
            <a:ext cx="5334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TextBox 8"/>
          <p:cNvSpPr txBox="1">
            <a:spLocks noChangeArrowheads="1"/>
          </p:cNvSpPr>
          <p:nvPr/>
        </p:nvSpPr>
        <p:spPr bwMode="auto">
          <a:xfrm>
            <a:off x="3384932" y="3938530"/>
            <a:ext cx="685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Candara" pitchFamily="34" charset="0"/>
              </a:rPr>
              <a:t>1</a:t>
            </a:r>
            <a:endParaRPr kumimoji="0" lang="ko-KR" altLang="en-US" sz="1400">
              <a:latin typeface="Candara" pitchFamily="34" charset="0"/>
            </a:endParaRPr>
          </a:p>
        </p:txBody>
      </p:sp>
      <p:sp>
        <p:nvSpPr>
          <p:cNvPr id="33802" name="TextBox 9"/>
          <p:cNvSpPr txBox="1">
            <a:spLocks noChangeArrowheads="1"/>
          </p:cNvSpPr>
          <p:nvPr/>
        </p:nvSpPr>
        <p:spPr bwMode="auto">
          <a:xfrm>
            <a:off x="5289932" y="3938530"/>
            <a:ext cx="685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Candara" pitchFamily="34" charset="0"/>
              </a:rPr>
              <a:t>1</a:t>
            </a:r>
            <a:endParaRPr kumimoji="0" lang="ko-KR" altLang="en-US" sz="140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2964156" cy="515311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One-to-one correspondence between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applications and Linux kernel processes</a:t>
            </a:r>
          </a:p>
          <a:p>
            <a:pPr lvl="1"/>
            <a:r>
              <a:rPr lang="en-US" altLang="zh-CN" dirty="0" smtClean="0"/>
              <a:t>Each app runs in its own process</a:t>
            </a:r>
          </a:p>
          <a:p>
            <a:r>
              <a:rPr lang="en-US" altLang="zh-CN" dirty="0" smtClean="0"/>
              <a:t>Each process has its own copy of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VM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9027" y="1675884"/>
            <a:ext cx="6114973" cy="41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Process (Cont)</a:t>
            </a:r>
          </a:p>
          <a:p>
            <a:pPr marL="742950" lvl="1" indent="-28575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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We can specify a process where an individual component should run by setting a process name to “process” attribute of &lt;activity&gt;, &lt;service&gt;, &lt;receiver&gt;, or &lt;provider&gt;.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Each component can run in its own process.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Some components share a process while others do not.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Components of different applications also can run in the same process.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742950" lvl="1" indent="-285750" eaLnBrk="1" hangingPunct="1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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We can set a default value that applies to all components by setting a default process to "process” attribute of &lt;application&gt;.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eaLnBrk="1" hangingPunct="1"/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Threads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Main Thread</a:t>
            </a: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All components are instantiated in the main thread of the specified process.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System calls to the components are dispatched from the main thread.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lvl="3" eaLnBrk="1" hangingPunct="1">
              <a:lnSpc>
                <a:spcPct val="115000"/>
              </a:lnSpc>
              <a:buFont typeface="Wingdings" pitchFamily="2" charset="2"/>
              <a:buChar char=""/>
            </a:pPr>
            <a:r>
              <a:rPr lang="en-US" altLang="ko-KR" dirty="0" smtClean="0">
                <a:latin typeface="Comic Sans MS" pitchFamily="66" charset="0"/>
                <a:ea typeface="Malgun Gothic" pitchFamily="34" charset="-127"/>
                <a:cs typeface="Times New Roman" pitchFamily="18" charset="0"/>
              </a:rPr>
              <a:t>Methods that respond to those calls always run in the main thread of the process.</a:t>
            </a:r>
            <a:endParaRPr lang="ko-KR" altLang="en-US" sz="2800" dirty="0" smtClean="0">
              <a:latin typeface="Comic Sans MS" pitchFamily="66" charset="0"/>
              <a:ea typeface="Malgun Gothic" pitchFamily="34" charset="-127"/>
              <a:cs typeface="Times New Roman" pitchFamily="18" charset="0"/>
            </a:endParaRPr>
          </a:p>
          <a:p>
            <a:pPr lvl="3" eaLnBrk="1" hangingPunct="1">
              <a:lnSpc>
                <a:spcPct val="115000"/>
              </a:lnSpc>
              <a:buFont typeface="Wingdings" pitchFamily="2" charset="2"/>
              <a:buChar char=""/>
            </a:pPr>
            <a:r>
              <a:rPr lang="en-US" altLang="ko-KR" dirty="0" smtClean="0">
                <a:latin typeface="Comic Sans MS" pitchFamily="66" charset="0"/>
                <a:ea typeface="Malgun Gothic" pitchFamily="34" charset="-127"/>
                <a:cs typeface="Times New Roman" pitchFamily="18" charset="0"/>
              </a:rPr>
              <a:t>Components in main thread should not perform long or blocking operations (e.g. network downloads, computation loops)</a:t>
            </a:r>
            <a:endParaRPr lang="ko-KR" altLang="en-US" sz="2800" dirty="0" smtClean="0">
              <a:latin typeface="Comic Sans MS" pitchFamily="66" charset="0"/>
              <a:ea typeface="Malgun Gothic" pitchFamily="34" charset="-127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Threads</a:t>
            </a:r>
            <a:r>
              <a:rPr lang="ko-KR" altLang="en-US" dirty="0" smtClean="0">
                <a:ea typeface="Gulim" pitchFamily="34" charset="-127"/>
              </a:rPr>
              <a:t> </a:t>
            </a:r>
            <a:r>
              <a:rPr lang="en-US" altLang="ko-KR" dirty="0" smtClean="0">
                <a:ea typeface="Gulim" pitchFamily="34" charset="-127"/>
              </a:rPr>
              <a:t>(Cont)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Anything that may not be completed quickly should be assigned to a different thread.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Threads are created in code using standard Java Thread objects.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Some convenience classes Android provides for managing threads: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err="1" smtClean="0">
                <a:ea typeface="Gulim" pitchFamily="34" charset="-127"/>
              </a:rPr>
              <a:t>Looper</a:t>
            </a:r>
            <a:r>
              <a:rPr lang="en-US" altLang="ko-KR" dirty="0" smtClean="0">
                <a:ea typeface="Gulim" pitchFamily="34" charset="-127"/>
              </a:rPr>
              <a:t> for running a message loop within a thread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smtClean="0">
                <a:ea typeface="Gulim" pitchFamily="34" charset="-127"/>
              </a:rPr>
              <a:t>Handler</a:t>
            </a:r>
            <a:r>
              <a:rPr lang="en-US" altLang="ko-KR" dirty="0" smtClean="0">
                <a:ea typeface="Gulim" pitchFamily="34" charset="-127"/>
              </a:rPr>
              <a:t> for processing messages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err="1" smtClean="0">
                <a:ea typeface="Gulim" pitchFamily="34" charset="-127"/>
              </a:rPr>
              <a:t>HandlerThread</a:t>
            </a:r>
            <a:r>
              <a:rPr lang="en-US" altLang="ko-KR" dirty="0" smtClean="0">
                <a:ea typeface="Gulim" pitchFamily="34" charset="-127"/>
              </a:rPr>
              <a:t> for providing a handy way for starting a new thread that has a </a:t>
            </a:r>
            <a:r>
              <a:rPr lang="en-US" altLang="ko-KR" dirty="0" err="1" smtClean="0">
                <a:ea typeface="Gulim" pitchFamily="34" charset="-127"/>
              </a:rPr>
              <a:t>looper</a:t>
            </a:r>
            <a:endParaRPr lang="en-US" altLang="ko-KR" dirty="0" smtClean="0">
              <a:ea typeface="Gulim" pitchFamily="34" charset="-127"/>
            </a:endParaRPr>
          </a:p>
          <a:p>
            <a:pPr eaLnBrk="1" hangingPunct="1"/>
            <a:endParaRPr lang="en-US" altLang="ko-KR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OHA (Open Handset Alliance)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7886700" cy="50673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 business alliance consisting of 47 companies to develop open standards for mobile devices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>
              <a:ea typeface="Gulim" pitchFamily="34" charset="-127"/>
            </a:endParaRPr>
          </a:p>
        </p:txBody>
      </p:sp>
      <p:pic>
        <p:nvPicPr>
          <p:cNvPr id="4100" name="그림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5995988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Zygote Process Forks Child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22" y="1272104"/>
            <a:ext cx="84867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Zygote (Cont)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Zygote process preloads typical (approx. 1800) classes and dynamic link libraries so that child processes start quickly.</a:t>
            </a:r>
          </a:p>
          <a:p>
            <a:r>
              <a:rPr lang="en-US" altLang="zh-CN" dirty="0" smtClean="0"/>
              <a:t>Copy-on-write</a:t>
            </a:r>
          </a:p>
          <a:p>
            <a:pPr lvl="1"/>
            <a:r>
              <a:rPr lang="en-US" altLang="zh-CN" dirty="0" smtClean="0"/>
              <a:t>Only when new process writes page, new page is allocated.</a:t>
            </a:r>
          </a:p>
          <a:p>
            <a:pPr lvl="1"/>
            <a:r>
              <a:rPr lang="en-US" altLang="zh-CN" dirty="0" smtClean="0"/>
              <a:t>All pages not be written are shared among all zygote children.</a:t>
            </a:r>
          </a:p>
          <a:p>
            <a:r>
              <a:rPr lang="en-US" altLang="zh-CN" dirty="0" smtClean="0"/>
              <a:t>Does not use Linux exec() system call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Zygote (Cont)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2202" y="1046602"/>
            <a:ext cx="3525397" cy="545674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Only Zygote processes can fork child processes</a:t>
            </a:r>
          </a:p>
          <a:p>
            <a:pPr lvl="1"/>
            <a:r>
              <a:rPr lang="en-US" altLang="zh-CN" dirty="0" smtClean="0"/>
              <a:t>fork() ,creates a zygote process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err="1" smtClean="0"/>
              <a:t>forkAndSpecialize</a:t>
            </a:r>
            <a:r>
              <a:rPr lang="en-US" altLang="zh-CN" dirty="0" smtClean="0"/>
              <a:t> ( ) , creates a non-zygote process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err="1" smtClean="0"/>
              <a:t>forkSystemServer</a:t>
            </a:r>
            <a:r>
              <a:rPr lang="en-US" altLang="zh-CN" dirty="0" smtClean="0"/>
              <a:t> ( ) , creates a system server process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406" y="1371083"/>
            <a:ext cx="5467751" cy="508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4385" y="0"/>
            <a:ext cx="3080764" cy="572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106757" cy="443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59276" y="0"/>
            <a:ext cx="2974554" cy="605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156771" y="5949108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fork()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23559" y="5949108"/>
            <a:ext cx="258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forkAndSpecialize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6489" y="5949108"/>
            <a:ext cx="269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forkSystemServer</a:t>
            </a:r>
            <a:r>
              <a:rPr lang="en-US" altLang="zh-CN" sz="2400" dirty="0" smtClean="0"/>
              <a:t> ( 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UID &amp; GID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UID(user id) and GID(group id) is used for managing multi-user, as in usual Linux system.</a:t>
            </a:r>
          </a:p>
          <a:p>
            <a:r>
              <a:rPr lang="en-US" altLang="zh-CN" dirty="0" smtClean="0"/>
              <a:t>Android use this mechanism to isolate applications.</a:t>
            </a:r>
          </a:p>
          <a:p>
            <a:pPr lvl="1"/>
            <a:r>
              <a:rPr lang="en-US" altLang="zh-CN" dirty="0" smtClean="0"/>
              <a:t>Each application has unique UID.</a:t>
            </a:r>
          </a:p>
          <a:p>
            <a:pPr lvl="1"/>
            <a:r>
              <a:rPr lang="en-US" altLang="zh-CN" dirty="0" smtClean="0"/>
              <a:t>Can not read/write other application's files.</a:t>
            </a:r>
          </a:p>
          <a:p>
            <a:r>
              <a:rPr lang="en-US" altLang="zh-CN" dirty="0" smtClean="0"/>
              <a:t>Zygote runs as UID=0 (root). After forking, each child process’ UID is changed by </a:t>
            </a:r>
            <a:r>
              <a:rPr lang="en-US" altLang="zh-CN" dirty="0" err="1" smtClean="0"/>
              <a:t>setuid</a:t>
            </a:r>
            <a:r>
              <a:rPr lang="en-US" altLang="zh-CN" dirty="0" smtClean="0"/>
              <a:t>() system call.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Startup Sequence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24" y="923580"/>
            <a:ext cx="8745884" cy="547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76" y="982854"/>
            <a:ext cx="9043424" cy="562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dirty="0" smtClean="0">
                <a:ea typeface="Gulim" pitchFamily="34" charset="-127"/>
              </a:rPr>
              <a:t>Android Power Management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Gulim" pitchFamily="34" charset="-127"/>
              </a:rPr>
              <a:t>Android Power Management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Problem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Mobile devices depend on battery power and batteries have limited capacity.</a:t>
            </a:r>
          </a:p>
          <a:p>
            <a:pPr lvl="1">
              <a:buFontTx/>
              <a:buNone/>
            </a:pPr>
            <a:endParaRPr lang="en-US" altLang="ko-KR" dirty="0" smtClean="0">
              <a:ea typeface="Gulim" pitchFamily="34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 of Power Management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PM is built on top of standard Linux Power Management.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PM supports more aggressive power management policy.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Components make requests to keep the power on through “</a:t>
            </a:r>
            <a:r>
              <a:rPr lang="en-US" altLang="ko-KR" dirty="0" smtClean="0">
                <a:solidFill>
                  <a:srgbClr val="0070C0"/>
                </a:solidFill>
                <a:ea typeface="Gulim" pitchFamily="34" charset="-127"/>
              </a:rPr>
              <a:t>Wake Locks</a:t>
            </a:r>
            <a:r>
              <a:rPr lang="en-US" altLang="ko-KR" dirty="0" smtClean="0">
                <a:ea typeface="Gulim" pitchFamily="34" charset="-127"/>
              </a:rPr>
              <a:t>”.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PM supports several different types of wake “Wake Locks”.</a:t>
            </a: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Wake 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locked </a:t>
            </a:r>
            <a:r>
              <a:rPr lang="en-US" dirty="0" err="1" smtClean="0"/>
              <a:t>wakelock</a:t>
            </a:r>
            <a:r>
              <a:rPr lang="en-US" dirty="0" smtClean="0"/>
              <a:t>, depending on its type, prevents the system from entering suspend or other low-power states. </a:t>
            </a:r>
          </a:p>
          <a:p>
            <a:r>
              <a:rPr lang="en-US" dirty="0" smtClean="0"/>
              <a:t>There are two settings for a </a:t>
            </a:r>
            <a:r>
              <a:rPr lang="en-US" dirty="0" err="1" smtClean="0"/>
              <a:t>wakelock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WAKE_LOCK_SUSPEND: prevents a full system suspend. </a:t>
            </a:r>
          </a:p>
          <a:p>
            <a:pPr lvl="1"/>
            <a:r>
              <a:rPr lang="en-US" dirty="0" smtClean="0"/>
              <a:t>WAKE_LOCK_IDLE: prevents low-power states from being entered from idle.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Software Stack</a:t>
            </a:r>
            <a:endParaRPr lang="ko-KR" altLang="en-US" smtClean="0">
              <a:ea typeface="Gulim" pitchFamily="34" charset="-127"/>
            </a:endParaRPr>
          </a:p>
        </p:txBody>
      </p:sp>
      <p:pic>
        <p:nvPicPr>
          <p:cNvPr id="5123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588257"/>
            <a:ext cx="3891919" cy="2075289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5954" y="1136458"/>
            <a:ext cx="5199160" cy="524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 Locks (Cont’)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Application holds </a:t>
            </a:r>
            <a:r>
              <a:rPr lang="en-US" altLang="zh-CN" dirty="0" err="1" smtClean="0"/>
              <a:t>wakelock</a:t>
            </a:r>
            <a:r>
              <a:rPr lang="en-US" altLang="zh-CN" dirty="0" smtClean="0"/>
              <a:t> on power state</a:t>
            </a:r>
          </a:p>
          <a:p>
            <a:r>
              <a:rPr lang="en-US" altLang="zh-CN" dirty="0" smtClean="0"/>
              <a:t>If no </a:t>
            </a:r>
            <a:r>
              <a:rPr lang="en-US" altLang="zh-CN" dirty="0" err="1" smtClean="0"/>
              <a:t>wakelocks</a:t>
            </a:r>
            <a:r>
              <a:rPr lang="en-US" altLang="zh-CN" dirty="0" smtClean="0"/>
              <a:t> are held, Android powers down</a:t>
            </a:r>
          </a:p>
          <a:p>
            <a:r>
              <a:rPr lang="en-US" altLang="zh-CN" dirty="0" smtClean="0"/>
              <a:t>Ex:</a:t>
            </a:r>
          </a:p>
          <a:p>
            <a:pPr lvl="1"/>
            <a:r>
              <a:rPr lang="en-US" altLang="zh-CN" dirty="0" smtClean="0"/>
              <a:t>PARTIAL_WAKE_LOCK</a:t>
            </a:r>
          </a:p>
          <a:p>
            <a:pPr lvl="2"/>
            <a:r>
              <a:rPr lang="en-US" altLang="zh-CN" dirty="0" smtClean="0"/>
              <a:t>CPU on, screen off, keyboard off</a:t>
            </a:r>
          </a:p>
          <a:p>
            <a:pPr lvl="1"/>
            <a:r>
              <a:rPr lang="en-US" altLang="zh-CN" dirty="0" smtClean="0"/>
              <a:t>SCREEN_DIM_WAKE_LOCK</a:t>
            </a:r>
          </a:p>
          <a:p>
            <a:pPr lvl="2"/>
            <a:r>
              <a:rPr lang="en-US" altLang="zh-CN" dirty="0" smtClean="0"/>
              <a:t>CPU on, screen dim, keyboard off</a:t>
            </a:r>
          </a:p>
          <a:p>
            <a:pPr lvl="1"/>
            <a:r>
              <a:rPr lang="en-US" altLang="zh-CN" dirty="0" smtClean="0"/>
              <a:t>SCREEN_BRIGHT_WAKE_LOCK</a:t>
            </a:r>
          </a:p>
          <a:p>
            <a:pPr lvl="2"/>
            <a:r>
              <a:rPr lang="en-US" altLang="zh-CN" dirty="0" smtClean="0"/>
              <a:t>CPU on, screen bright, keyboard off</a:t>
            </a:r>
          </a:p>
          <a:p>
            <a:pPr lvl="1"/>
            <a:r>
              <a:rPr lang="en-US" altLang="zh-CN" dirty="0" smtClean="0"/>
              <a:t>FULL_WAKE_LOCK</a:t>
            </a:r>
          </a:p>
          <a:p>
            <a:pPr lvl="2"/>
            <a:r>
              <a:rPr lang="en-US" altLang="zh-CN" dirty="0" smtClean="0"/>
              <a:t>CPU on, screen on, keyboard bright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ea typeface="Gulim" pitchFamily="34" charset="-127"/>
              </a:rPr>
              <a:t>Android Power Management in Action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ea typeface="Gulim" pitchFamily="34" charset="-127"/>
            </a:endParaRPr>
          </a:p>
        </p:txBody>
      </p:sp>
      <p:pic>
        <p:nvPicPr>
          <p:cNvPr id="11268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913" y="2152650"/>
            <a:ext cx="4510087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5486400" y="2209800"/>
            <a:ext cx="3352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ü"/>
            </a:pPr>
            <a:r>
              <a:rPr kumimoji="0" lang="en-US" altLang="ko-KR" sz="2000">
                <a:latin typeface="Comic Sans MS" pitchFamily="66" charset="0"/>
              </a:rPr>
              <a:t>If there are no active wake locks, CPU will be turned off.</a:t>
            </a:r>
          </a:p>
          <a:p>
            <a:pPr eaLnBrk="0" hangingPunct="0"/>
            <a:endParaRPr kumimoji="0" lang="en-US" altLang="ko-KR" sz="2000">
              <a:latin typeface="Comic Sans MS" pitchFamily="66" charset="0"/>
            </a:endParaRPr>
          </a:p>
          <a:p>
            <a:pPr eaLnBrk="0" hangingPunct="0">
              <a:buFont typeface="Wingdings" pitchFamily="2" charset="2"/>
              <a:buChar char="ü"/>
            </a:pPr>
            <a:r>
              <a:rPr kumimoji="0" lang="en-US" altLang="ko-KR" sz="2000">
                <a:latin typeface="Comic Sans MS" pitchFamily="66" charset="0"/>
              </a:rPr>
              <a:t>If there are no partial wake locks, screen and keyboard will be turned off.</a:t>
            </a:r>
            <a:endParaRPr kumimoji="0" lang="ko-KR" altLang="en-US" sz="2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power management calls follow the same basic format:</a:t>
            </a:r>
          </a:p>
          <a:p>
            <a:pPr lvl="1"/>
            <a:r>
              <a:rPr lang="en-US" dirty="0" smtClean="0"/>
              <a:t>Acquire handle to the </a:t>
            </a:r>
            <a:r>
              <a:rPr lang="en-US" dirty="0" err="1" smtClean="0"/>
              <a:t>PowerManager</a:t>
            </a:r>
            <a:r>
              <a:rPr lang="en-US" dirty="0" smtClean="0"/>
              <a:t> service.</a:t>
            </a:r>
          </a:p>
          <a:p>
            <a:pPr lvl="1"/>
            <a:r>
              <a:rPr lang="en-US" dirty="0" smtClean="0"/>
              <a:t>Create a wake lock and specify the power management flags for screen, timeout, etc.</a:t>
            </a:r>
          </a:p>
          <a:p>
            <a:pPr lvl="1"/>
            <a:r>
              <a:rPr lang="en-US" dirty="0" smtClean="0"/>
              <a:t>Acquire wake lock.</a:t>
            </a:r>
          </a:p>
          <a:p>
            <a:pPr lvl="1"/>
            <a:r>
              <a:rPr lang="en-US" dirty="0" smtClean="0"/>
              <a:t>Perform operation (play MP3, open HTML page, etc.).</a:t>
            </a:r>
          </a:p>
          <a:p>
            <a:pPr lvl="1"/>
            <a:r>
              <a:rPr lang="en-US" dirty="0" smtClean="0"/>
              <a:t>Release wake lock.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Wakelock</a:t>
            </a:r>
            <a:r>
              <a:rPr lang="en-US" altLang="zh-CN" dirty="0" smtClean="0"/>
              <a:t>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PowerManager</a:t>
            </a:r>
            <a:r>
              <a:rPr lang="en-US" altLang="zh-CN" dirty="0" smtClean="0"/>
              <a:t> pm = (</a:t>
            </a:r>
            <a:r>
              <a:rPr lang="en-US" altLang="zh-CN" dirty="0" err="1" smtClean="0"/>
              <a:t>PowerManager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GetSystemService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Context.POWER_SERVICE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PowerManager.WakeLock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pm.newWakeLock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PowerManager.SCREEN_DIM_WAKE_LOCK</a:t>
            </a:r>
            <a:r>
              <a:rPr lang="en-US" altLang="zh-CN" dirty="0" smtClean="0"/>
              <a:t>, “tag”);</a:t>
            </a:r>
          </a:p>
          <a:p>
            <a:r>
              <a:rPr lang="en-US" altLang="zh-CN" dirty="0" err="1" smtClean="0"/>
              <a:t>wl.acquire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//..screen stays on here</a:t>
            </a:r>
          </a:p>
          <a:p>
            <a:r>
              <a:rPr lang="en-US" altLang="zh-CN" dirty="0" err="1" smtClean="0"/>
              <a:t>wl.release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1328309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Android &amp; Real-Time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225964" y="5756671"/>
            <a:ext cx="503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 Real-time Extension to the Android Platform</a:t>
            </a:r>
          </a:p>
          <a:p>
            <a:r>
              <a:rPr lang="en-US" altLang="zh-CN" dirty="0"/>
              <a:t>Igor </a:t>
            </a:r>
            <a:r>
              <a:rPr lang="en-US" altLang="zh-CN" dirty="0" err="1" smtClean="0"/>
              <a:t>Kalkov</a:t>
            </a:r>
            <a:r>
              <a:rPr lang="en-US" altLang="zh-CN" dirty="0" smtClean="0"/>
              <a:t> et al, JTRES 2012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0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5" y="5655640"/>
            <a:ext cx="8743143" cy="1010974"/>
          </a:xfrm>
        </p:spPr>
        <p:txBody>
          <a:bodyPr>
            <a:normAutofit fontScale="55000" lnSpcReduction="20000"/>
          </a:bodyPr>
          <a:lstStyle/>
          <a:p>
            <a:r>
              <a:rPr lang="pt-BR" altLang="zh-CN" dirty="0"/>
              <a:t>[4] C. Maia, L. Nogueira, and L. M. Pinho. </a:t>
            </a:r>
            <a:r>
              <a:rPr lang="pt-BR" altLang="zh-CN" dirty="0" smtClean="0"/>
              <a:t>Evaluating </a:t>
            </a:r>
            <a:r>
              <a:rPr lang="en-US" altLang="zh-CN" dirty="0" smtClean="0"/>
              <a:t>Android </a:t>
            </a:r>
            <a:r>
              <a:rPr lang="en-US" altLang="zh-CN" dirty="0"/>
              <a:t>OS for Embedded Real-Time Systems.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Proceedings </a:t>
            </a:r>
            <a:r>
              <a:rPr lang="en-US" altLang="zh-CN" i="1" dirty="0"/>
              <a:t>of the 6th International Workshop </a:t>
            </a:r>
            <a:r>
              <a:rPr lang="en-US" altLang="zh-CN" i="1" dirty="0" smtClean="0"/>
              <a:t>on Operating </a:t>
            </a:r>
            <a:r>
              <a:rPr lang="en-US" altLang="zh-CN" i="1" dirty="0"/>
              <a:t>Systems Platforms for Embedded </a:t>
            </a:r>
            <a:r>
              <a:rPr lang="en-US" altLang="zh-CN" i="1" dirty="0" smtClean="0"/>
              <a:t>Real-Time </a:t>
            </a:r>
            <a:r>
              <a:rPr lang="fr-FR" altLang="zh-CN" i="1" dirty="0" smtClean="0"/>
              <a:t>Applications</a:t>
            </a:r>
            <a:r>
              <a:rPr lang="fr-FR" altLang="zh-CN" dirty="0"/>
              <a:t>, OSPERT 2010, pages 63–70, </a:t>
            </a:r>
            <a:r>
              <a:rPr lang="fr-FR" altLang="zh-CN" dirty="0" smtClean="0"/>
              <a:t>Brussels, </a:t>
            </a:r>
            <a:r>
              <a:rPr lang="en-US" altLang="zh-CN" dirty="0" smtClean="0"/>
              <a:t>Belgium</a:t>
            </a:r>
            <a:r>
              <a:rPr lang="en-US" altLang="zh-CN" dirty="0"/>
              <a:t>, 2010.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30" y="0"/>
            <a:ext cx="6572391" cy="56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884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(a) Partly RT 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RT Linux kernel</a:t>
            </a:r>
          </a:p>
          <a:p>
            <a:r>
              <a:rPr lang="en-US" altLang="zh-CN" dirty="0" smtClean="0"/>
              <a:t>RT </a:t>
            </a:r>
            <a:r>
              <a:rPr lang="en-US" altLang="zh-CN" dirty="0"/>
              <a:t>applications </a:t>
            </a:r>
            <a:r>
              <a:rPr lang="en-US" altLang="zh-CN" dirty="0" smtClean="0"/>
              <a:t>are </a:t>
            </a:r>
            <a:r>
              <a:rPr lang="en-US" altLang="zh-CN" dirty="0"/>
              <a:t>written in </a:t>
            </a:r>
            <a:r>
              <a:rPr lang="en-US" altLang="zh-CN" dirty="0" smtClean="0"/>
              <a:t>C and run on top of RT Linux natively</a:t>
            </a:r>
          </a:p>
          <a:p>
            <a:r>
              <a:rPr lang="en-US" altLang="zh-CN" dirty="0" smtClean="0"/>
              <a:t>Non-RT Android applications run on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VM</a:t>
            </a:r>
          </a:p>
          <a:p>
            <a:r>
              <a:rPr lang="en-US" altLang="zh-CN" dirty="0" smtClean="0"/>
              <a:t>Drawback: Android applications cannot be RT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27" y="4191864"/>
            <a:ext cx="3407531" cy="229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118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(b) Android with Full RT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RT Linux kernel</a:t>
            </a:r>
          </a:p>
          <a:p>
            <a:r>
              <a:rPr lang="en-US" altLang="zh-CN" dirty="0" smtClean="0"/>
              <a:t>Run RT-JVM alongside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VM</a:t>
            </a:r>
          </a:p>
          <a:p>
            <a:pPr lvl="1"/>
            <a:r>
              <a:rPr lang="en-US" altLang="zh-CN" dirty="0" smtClean="0"/>
              <a:t>RT applications are written in Java and run on RT-JVM; non-RT applications run on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VM</a:t>
            </a:r>
          </a:p>
          <a:p>
            <a:r>
              <a:rPr lang="en-US" altLang="zh-CN" dirty="0" smtClean="0"/>
              <a:t>Drawback: </a:t>
            </a:r>
            <a:r>
              <a:rPr lang="en-US" altLang="zh-CN" dirty="0"/>
              <a:t>Android applications cannot be </a:t>
            </a:r>
            <a:r>
              <a:rPr lang="en-US" altLang="zh-CN" dirty="0" smtClean="0"/>
              <a:t>RT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97" y="4064000"/>
            <a:ext cx="3741054" cy="252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92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(d) Android on Top of RT-Hypervisor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8719300" cy="250132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Use </a:t>
            </a:r>
            <a:r>
              <a:rPr lang="en-US" altLang="zh-CN" i="1" dirty="0" smtClean="0"/>
              <a:t>virtualization</a:t>
            </a:r>
          </a:p>
          <a:p>
            <a:r>
              <a:rPr lang="en-US" altLang="zh-CN" dirty="0" smtClean="0"/>
              <a:t>RT applications are written in C and run on top of the RT Hypervisor</a:t>
            </a:r>
          </a:p>
          <a:p>
            <a:r>
              <a:rPr lang="en-US" altLang="zh-CN" dirty="0" smtClean="0"/>
              <a:t>Android framework is unmodified; non-RT applications run on Android</a:t>
            </a:r>
          </a:p>
          <a:p>
            <a:r>
              <a:rPr lang="en-US" altLang="zh-CN" dirty="0" smtClean="0"/>
              <a:t>Typically on multicore processor, and each occupies a separate core.</a:t>
            </a:r>
          </a:p>
          <a:p>
            <a:r>
              <a:rPr lang="en-US" altLang="zh-CN" dirty="0" smtClean="0"/>
              <a:t>Drawback: </a:t>
            </a:r>
            <a:r>
              <a:rPr lang="en-US" altLang="zh-CN" dirty="0"/>
              <a:t>Android applications cannot be </a:t>
            </a:r>
            <a:r>
              <a:rPr lang="en-US" altLang="zh-CN" dirty="0" smtClean="0"/>
              <a:t>RT; not very suitable for single-core systems for performance reasons.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90" y="3787159"/>
            <a:ext cx="3491345" cy="27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80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(c) Android extended with 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RT Linux kernel</a:t>
            </a:r>
          </a:p>
          <a:p>
            <a:r>
              <a:rPr lang="en-US" altLang="zh-CN" dirty="0" smtClean="0"/>
              <a:t>Extend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VM to make it RT</a:t>
            </a:r>
          </a:p>
          <a:p>
            <a:r>
              <a:rPr lang="en-US" altLang="zh-CN" dirty="0" smtClean="0"/>
              <a:t>Approach adopted in the paper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46" y="3370984"/>
            <a:ext cx="5014265" cy="329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6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Linux Kernel</a:t>
            </a:r>
            <a:endParaRPr lang="ko-KR" altLang="en-US" smtClean="0">
              <a:ea typeface="Gulim" pitchFamily="34" charset="-127"/>
            </a:endParaRPr>
          </a:p>
        </p:txBody>
      </p:sp>
      <p:pic>
        <p:nvPicPr>
          <p:cNvPr id="6147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600200"/>
            <a:ext cx="2084388" cy="1111250"/>
          </a:xfrm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676400"/>
            <a:ext cx="7132638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19100" y="3124200"/>
            <a:ext cx="8318500" cy="353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92100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82" charset="2"/>
              <a:buChar char="l"/>
              <a:defRPr/>
            </a:pPr>
            <a:r>
              <a:rPr kumimoji="0" lang="en-US" sz="2000" kern="0" dirty="0">
                <a:latin typeface="+mn-lt"/>
                <a:ea typeface="+mn-ea"/>
              </a:rPr>
              <a:t>Relying on Linux Kernel 2.6 for core system services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Memory and Process Management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Network Stack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Driver Model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Security</a:t>
            </a:r>
          </a:p>
          <a:p>
            <a:pPr marL="292100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82" charset="2"/>
              <a:buChar char="l"/>
              <a:defRPr/>
            </a:pPr>
            <a:r>
              <a:rPr kumimoji="0" lang="en-US" sz="2000" kern="0" dirty="0">
                <a:latin typeface="+mn-lt"/>
                <a:ea typeface="+mn-ea"/>
              </a:rPr>
              <a:t>Providing an abstraction layer between the H/W and the rest of </a:t>
            </a:r>
            <a:br>
              <a:rPr kumimoji="0" lang="en-US" sz="2000" kern="0" dirty="0">
                <a:latin typeface="+mn-lt"/>
                <a:ea typeface="+mn-ea"/>
              </a:rPr>
            </a:br>
            <a:r>
              <a:rPr kumimoji="0" lang="en-US" sz="2000" kern="0" dirty="0">
                <a:latin typeface="+mn-lt"/>
                <a:ea typeface="+mn-ea"/>
              </a:rPr>
              <a:t>the S/W stack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Changed Made to 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267111"/>
            <a:ext cx="3958493" cy="542001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Improved Linux kernel v2.6.29 </a:t>
            </a:r>
          </a:p>
          <a:p>
            <a:pPr lvl="1"/>
            <a:r>
              <a:rPr lang="en-US" altLang="zh-CN" dirty="0"/>
              <a:t>Patched with PREEMPT_RT </a:t>
            </a:r>
          </a:p>
          <a:p>
            <a:pPr lvl="1"/>
            <a:r>
              <a:rPr lang="en-US" altLang="zh-CN" dirty="0"/>
              <a:t>Enabled priority scheduling </a:t>
            </a:r>
          </a:p>
          <a:p>
            <a:r>
              <a:rPr lang="en-US" altLang="zh-CN" dirty="0" smtClean="0"/>
              <a:t>Extended </a:t>
            </a:r>
            <a:r>
              <a:rPr lang="en-US" altLang="zh-CN" dirty="0"/>
              <a:t>Activity Manager </a:t>
            </a:r>
          </a:p>
          <a:p>
            <a:pPr lvl="1"/>
            <a:r>
              <a:rPr lang="en-US" altLang="zh-CN" dirty="0" smtClean="0"/>
              <a:t>Reliable </a:t>
            </a:r>
            <a:r>
              <a:rPr lang="en-US" altLang="zh-CN" dirty="0"/>
              <a:t>execution of RT apps </a:t>
            </a:r>
          </a:p>
          <a:p>
            <a:pPr lvl="1"/>
            <a:r>
              <a:rPr lang="en-US" altLang="zh-CN" dirty="0" smtClean="0"/>
              <a:t>Bypassing </a:t>
            </a:r>
            <a:r>
              <a:rPr lang="en-US" altLang="zh-CN" dirty="0"/>
              <a:t>OOM process killer </a:t>
            </a:r>
            <a:r>
              <a:rPr lang="en-US" altLang="zh-CN" dirty="0" smtClean="0"/>
              <a:t>  </a:t>
            </a:r>
          </a:p>
          <a:p>
            <a:r>
              <a:rPr lang="en-US" altLang="zh-CN" dirty="0" smtClean="0"/>
              <a:t>Modified </a:t>
            </a:r>
            <a:r>
              <a:rPr lang="en-US" altLang="zh-CN" dirty="0" err="1"/>
              <a:t>Dalvik</a:t>
            </a:r>
            <a:r>
              <a:rPr lang="en-US" altLang="zh-CN" dirty="0"/>
              <a:t> VM </a:t>
            </a:r>
          </a:p>
          <a:p>
            <a:pPr lvl="1"/>
            <a:r>
              <a:rPr lang="en-US" altLang="zh-CN" dirty="0" smtClean="0"/>
              <a:t>Explicit </a:t>
            </a:r>
            <a:r>
              <a:rPr lang="en-US" altLang="zh-CN" dirty="0"/>
              <a:t>memory management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99" y="1010093"/>
            <a:ext cx="4670201" cy="555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057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RT-PREEMPT Patch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5" y="1350236"/>
            <a:ext cx="4148105" cy="5153114"/>
          </a:xfrm>
        </p:spPr>
        <p:txBody>
          <a:bodyPr/>
          <a:lstStyle/>
          <a:p>
            <a:r>
              <a:rPr lang="en-US" altLang="zh-CN" dirty="0" smtClean="0"/>
              <a:t>Hard ISR: HW Interrupt Service Routine</a:t>
            </a:r>
          </a:p>
          <a:p>
            <a:r>
              <a:rPr lang="en-US" altLang="zh-CN" dirty="0" smtClean="0"/>
              <a:t>Virtual ISR or Soft IRQ: </a:t>
            </a:r>
            <a:r>
              <a:rPr lang="en-US" altLang="zh-CN" dirty="0"/>
              <a:t>interrupt </a:t>
            </a:r>
            <a:r>
              <a:rPr lang="en-US" altLang="zh-CN" dirty="0" smtClean="0"/>
              <a:t>handlers converted into </a:t>
            </a:r>
            <a:r>
              <a:rPr lang="en-US" altLang="zh-CN" dirty="0" err="1"/>
              <a:t>preemptible</a:t>
            </a:r>
            <a:r>
              <a:rPr lang="en-US" altLang="zh-CN" dirty="0"/>
              <a:t> Linux kernel </a:t>
            </a:r>
            <a:r>
              <a:rPr lang="en-US" altLang="zh-CN" dirty="0" smtClean="0"/>
              <a:t>threads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41" y="1583316"/>
            <a:ext cx="4700501" cy="33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296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Kernel Modifications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 </a:t>
            </a:r>
            <a:r>
              <a:rPr lang="en-US" altLang="zh-CN" dirty="0" smtClean="0"/>
              <a:t>2.2 distribution </a:t>
            </a:r>
            <a:r>
              <a:rPr lang="en-US" altLang="zh-CN" dirty="0"/>
              <a:t>is based </a:t>
            </a:r>
            <a:r>
              <a:rPr lang="en-US" altLang="zh-CN" dirty="0" smtClean="0"/>
              <a:t>on a modified version of Linux </a:t>
            </a:r>
            <a:r>
              <a:rPr lang="en-US" altLang="zh-CN" dirty="0"/>
              <a:t>kernel </a:t>
            </a:r>
            <a:r>
              <a:rPr lang="en-US" altLang="zh-CN" dirty="0" smtClean="0"/>
              <a:t>version 2.6.29.</a:t>
            </a:r>
          </a:p>
          <a:p>
            <a:r>
              <a:rPr lang="en-US" altLang="zh-CN" dirty="0" smtClean="0"/>
              <a:t>RT-PREEMPT patch is designed for the mainline Linux kernel; needs modification to work with Android’s modified Linux kernel</a:t>
            </a:r>
          </a:p>
          <a:p>
            <a:r>
              <a:rPr lang="en-US" altLang="zh-CN" dirty="0" smtClean="0"/>
              <a:t>Authors manually ported RT-PREEMPT patch to work with 2 versions of Android Linux</a:t>
            </a:r>
          </a:p>
          <a:p>
            <a:pPr lvl="1"/>
            <a:r>
              <a:rPr lang="en-US" altLang="zh-CN" dirty="0" smtClean="0"/>
              <a:t>Goldfish kernel used in Android emulator</a:t>
            </a:r>
          </a:p>
          <a:p>
            <a:pPr lvl="1"/>
            <a:r>
              <a:rPr lang="en-US" altLang="zh-CN" dirty="0" smtClean="0"/>
              <a:t>Kernel designed </a:t>
            </a:r>
            <a:r>
              <a:rPr lang="en-US" altLang="zh-CN" dirty="0"/>
              <a:t>for real </a:t>
            </a:r>
            <a:r>
              <a:rPr lang="en-US" altLang="zh-CN" dirty="0" smtClean="0"/>
              <a:t>HW device,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34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Grant Root Privileges?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RT </a:t>
            </a:r>
            <a:r>
              <a:rPr lang="en-US" altLang="zh-CN" dirty="0"/>
              <a:t>applications require root privileges in order </a:t>
            </a:r>
            <a:r>
              <a:rPr lang="en-US" altLang="zh-CN" dirty="0" smtClean="0"/>
              <a:t>to change </a:t>
            </a:r>
            <a:r>
              <a:rPr lang="en-US" altLang="zh-CN" dirty="0"/>
              <a:t>the current Linux scheduling class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But it is unacceptable to allow </a:t>
            </a:r>
            <a:r>
              <a:rPr lang="en-US" altLang="zh-CN" dirty="0"/>
              <a:t>unrestricted access to the </a:t>
            </a:r>
            <a:r>
              <a:rPr lang="en-US" altLang="zh-CN" i="1" dirty="0" err="1"/>
              <a:t>su</a:t>
            </a:r>
            <a:r>
              <a:rPr lang="en-US" altLang="zh-CN" dirty="0"/>
              <a:t> </a:t>
            </a:r>
            <a:r>
              <a:rPr lang="en-US" altLang="zh-CN" dirty="0" smtClean="0"/>
              <a:t>command, which </a:t>
            </a:r>
            <a:r>
              <a:rPr lang="en-US" altLang="zh-CN" dirty="0"/>
              <a:t>grants the user root privileges on </a:t>
            </a:r>
            <a:r>
              <a:rPr lang="en-US" altLang="zh-CN" dirty="0" smtClean="0"/>
              <a:t>Linux.</a:t>
            </a:r>
          </a:p>
          <a:p>
            <a:r>
              <a:rPr lang="en-US" altLang="zh-CN" dirty="0" smtClean="0"/>
              <a:t>Authors adapted an open-source access control software called </a:t>
            </a:r>
            <a:r>
              <a:rPr lang="en-US" altLang="zh-CN" i="1" dirty="0" err="1" smtClean="0"/>
              <a:t>superuser</a:t>
            </a:r>
            <a:r>
              <a:rPr lang="en-US" altLang="zh-CN" dirty="0" smtClean="0"/>
              <a:t>, </a:t>
            </a:r>
            <a:r>
              <a:rPr lang="en-US" altLang="zh-CN" dirty="0"/>
              <a:t>for controlling </a:t>
            </a:r>
            <a:r>
              <a:rPr lang="en-US" altLang="zh-CN" dirty="0" smtClean="0"/>
              <a:t>privileged access </a:t>
            </a:r>
          </a:p>
          <a:p>
            <a:pPr lvl="1"/>
            <a:r>
              <a:rPr lang="en-US" altLang="zh-CN" dirty="0" smtClean="0"/>
              <a:t>Intercept </a:t>
            </a:r>
            <a:r>
              <a:rPr lang="en-US" altLang="zh-CN" dirty="0"/>
              <a:t>all internal calls to the </a:t>
            </a:r>
            <a:r>
              <a:rPr lang="en-US" altLang="zh-CN" dirty="0" err="1"/>
              <a:t>su</a:t>
            </a:r>
            <a:r>
              <a:rPr lang="en-US" altLang="zh-CN" dirty="0"/>
              <a:t> command by </a:t>
            </a:r>
            <a:r>
              <a:rPr lang="en-US" altLang="zh-CN" dirty="0" smtClean="0"/>
              <a:t>replacing its </a:t>
            </a:r>
            <a:r>
              <a:rPr lang="en-US" altLang="zh-CN" dirty="0"/>
              <a:t>binary in the system directory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Every </a:t>
            </a:r>
            <a:r>
              <a:rPr lang="en-US" altLang="zh-CN" dirty="0"/>
              <a:t>request for root privileges from a running </a:t>
            </a:r>
            <a:r>
              <a:rPr lang="en-US" altLang="zh-CN" dirty="0" smtClean="0"/>
              <a:t>application is </a:t>
            </a:r>
            <a:r>
              <a:rPr lang="en-US" altLang="zh-CN" dirty="0"/>
              <a:t>redirected to the device user as a GUI </a:t>
            </a:r>
            <a:r>
              <a:rPr lang="en-US" altLang="zh-CN" dirty="0" smtClean="0"/>
              <a:t>dialog asking for permission.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3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Set RT </a:t>
            </a:r>
            <a:r>
              <a:rPr lang="en-US" altLang="zh-CN" dirty="0" err="1" smtClean="0"/>
              <a:t>Sched</a:t>
            </a:r>
            <a:r>
              <a:rPr lang="en-US" altLang="zh-CN" dirty="0" smtClean="0"/>
              <a:t> Class &amp; Priorities?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Linux scheduler uses priorities within the range [0..99] for handling real-time tasks and the range [100..139] for all other tasks. (Smaller value denotes higher priority)</a:t>
            </a:r>
          </a:p>
          <a:p>
            <a:r>
              <a:rPr lang="en-US" altLang="zh-CN" dirty="0" smtClean="0"/>
              <a:t>System call </a:t>
            </a:r>
            <a:r>
              <a:rPr lang="en-US" altLang="zh-CN" i="1" dirty="0" err="1"/>
              <a:t>sched_setscheduler</a:t>
            </a:r>
            <a:r>
              <a:rPr lang="en-US" altLang="zh-CN" i="1" dirty="0" smtClean="0"/>
              <a:t>()</a:t>
            </a:r>
            <a:r>
              <a:rPr lang="en-US" altLang="zh-CN" dirty="0" smtClean="0"/>
              <a:t> can be used to set scheduling class and priority</a:t>
            </a:r>
          </a:p>
          <a:p>
            <a:r>
              <a:rPr lang="en-US" altLang="zh-CN" dirty="0" smtClean="0"/>
              <a:t>But it is implemented in a native C library, hence not directly accessible to Android apps</a:t>
            </a:r>
          </a:p>
          <a:p>
            <a:r>
              <a:rPr lang="en-US" altLang="zh-CN" dirty="0" smtClean="0"/>
              <a:t>Android system toolbox contains a tool called </a:t>
            </a:r>
            <a:r>
              <a:rPr lang="en-US" altLang="zh-CN" i="1" dirty="0" err="1" smtClean="0"/>
              <a:t>renice</a:t>
            </a:r>
            <a:r>
              <a:rPr lang="en-US" altLang="zh-CN" dirty="0" smtClean="0"/>
              <a:t>, which allows Android apps to call </a:t>
            </a:r>
            <a:r>
              <a:rPr lang="en-US" altLang="zh-CN" i="1" dirty="0" err="1" smtClean="0"/>
              <a:t>sched_setscheduler</a:t>
            </a:r>
            <a:r>
              <a:rPr lang="en-US" altLang="zh-CN" i="1" dirty="0"/>
              <a:t>()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92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 Memory Killer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5" y="1209953"/>
            <a:ext cx="8820901" cy="251230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Android assigns every </a:t>
            </a:r>
            <a:r>
              <a:rPr lang="en-US" altLang="zh-CN" dirty="0" smtClean="0"/>
              <a:t>running process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a specific </a:t>
            </a:r>
            <a:r>
              <a:rPr lang="en-US" altLang="zh-CN" i="1" dirty="0"/>
              <a:t>Out Of Memory </a:t>
            </a:r>
            <a:r>
              <a:rPr lang="en-US" altLang="zh-CN" dirty="0"/>
              <a:t>(OOM) </a:t>
            </a:r>
            <a:r>
              <a:rPr lang="en-US" altLang="zh-CN" dirty="0" smtClean="0"/>
              <a:t>Adjustment Value </a:t>
            </a:r>
            <a:r>
              <a:rPr lang="en-US" altLang="zh-CN" i="1" dirty="0" err="1" smtClean="0"/>
              <a:t>oom_adj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). More important processes have lower values of </a:t>
            </a:r>
            <a:r>
              <a:rPr lang="en-US" altLang="zh-CN" i="1" dirty="0" err="1" smtClean="0"/>
              <a:t>oom_adj</a:t>
            </a:r>
            <a:r>
              <a:rPr lang="en-US" altLang="zh-CN" i="1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Android defines </a:t>
            </a:r>
            <a:r>
              <a:rPr lang="en-US" altLang="zh-CN" dirty="0"/>
              <a:t>memory threshold values </a:t>
            </a:r>
            <a:r>
              <a:rPr lang="en-US" altLang="zh-CN" i="1" dirty="0" err="1" smtClean="0"/>
              <a:t>m_thr</a:t>
            </a:r>
            <a:r>
              <a:rPr lang="en-US" altLang="zh-CN" i="1" baseline="-25000" dirty="0" err="1" smtClean="0"/>
              <a:t>l</a:t>
            </a:r>
            <a:r>
              <a:rPr lang="en-US" altLang="zh-CN" dirty="0"/>
              <a:t>, </a:t>
            </a:r>
            <a:r>
              <a:rPr lang="en-US" altLang="zh-CN" dirty="0" smtClean="0"/>
              <a:t>with six </a:t>
            </a:r>
            <a:r>
              <a:rPr lang="en-US" altLang="zh-CN" dirty="0"/>
              <a:t>different levels of available system </a:t>
            </a:r>
            <a:r>
              <a:rPr lang="en-US" altLang="zh-CN" dirty="0" smtClean="0"/>
              <a:t>resources. For </a:t>
            </a:r>
            <a:r>
              <a:rPr lang="en-US" altLang="zh-CN" dirty="0"/>
              <a:t>every moment in time, the set of killable </a:t>
            </a:r>
            <a:r>
              <a:rPr lang="en-US" altLang="zh-CN" dirty="0" smtClean="0"/>
              <a:t>applications depends </a:t>
            </a:r>
            <a:r>
              <a:rPr lang="en-US" altLang="zh-CN" dirty="0"/>
              <a:t>on the amount of the currently available </a:t>
            </a:r>
            <a:r>
              <a:rPr lang="en-US" altLang="zh-CN" dirty="0" smtClean="0"/>
              <a:t>memory 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free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as (</a:t>
            </a:r>
            <a:r>
              <a:rPr lang="en-US" altLang="zh-CN" i="1" dirty="0" smtClean="0"/>
              <a:t>l∈ </a:t>
            </a:r>
            <a:r>
              <a:rPr lang="en-US" altLang="zh-CN" dirty="0"/>
              <a:t>[0</a:t>
            </a:r>
            <a:r>
              <a:rPr lang="en-US" altLang="zh-CN" i="1" dirty="0"/>
              <a:t>, ..., </a:t>
            </a:r>
            <a:r>
              <a:rPr lang="en-US" altLang="zh-CN" dirty="0"/>
              <a:t>5</a:t>
            </a:r>
            <a:r>
              <a:rPr lang="en-US" altLang="zh-CN" dirty="0" smtClean="0"/>
              <a:t>])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16" y="3534469"/>
            <a:ext cx="5739319" cy="44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7957" y="3984307"/>
            <a:ext cx="8665436" cy="2545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 example, values </a:t>
            </a:r>
            <a:r>
              <a:rPr lang="en-US" altLang="zh-CN" i="1" dirty="0" smtClean="0"/>
              <a:t>mem_thr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5120 pages </a:t>
            </a:r>
            <a:r>
              <a:rPr lang="en-US" altLang="zh-CN" dirty="0"/>
              <a:t>and </a:t>
            </a:r>
            <a:r>
              <a:rPr lang="en-US" altLang="zh-CN" i="1" dirty="0" smtClean="0"/>
              <a:t>adj_thr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= 7 will cause low memory killer </a:t>
            </a:r>
            <a:r>
              <a:rPr lang="en-US" altLang="zh-CN" dirty="0" smtClean="0"/>
              <a:t>to start </a:t>
            </a:r>
            <a:r>
              <a:rPr lang="en-US" altLang="zh-CN" dirty="0"/>
              <a:t>terminating processes with </a:t>
            </a:r>
            <a:r>
              <a:rPr lang="en-US" altLang="zh-CN" i="1" dirty="0" err="1" smtClean="0"/>
              <a:t>oom_adj</a:t>
            </a:r>
            <a:r>
              <a:rPr lang="en-US" altLang="zh-CN" i="1" dirty="0" smtClean="0"/>
              <a:t> </a:t>
            </a:r>
            <a:r>
              <a:rPr lang="en-US" altLang="zh-CN" i="1" dirty="0"/>
              <a:t>&gt; </a:t>
            </a:r>
            <a:r>
              <a:rPr lang="en-US" altLang="zh-CN" dirty="0"/>
              <a:t>7 as </a:t>
            </a:r>
            <a:r>
              <a:rPr lang="en-US" altLang="zh-CN" dirty="0" smtClean="0"/>
              <a:t>soon as the </a:t>
            </a:r>
            <a:r>
              <a:rPr lang="en-US" altLang="zh-CN" dirty="0"/>
              <a:t>amount of free memory gets lower than 20 </a:t>
            </a:r>
            <a:r>
              <a:rPr lang="en-US" altLang="zh-CN" dirty="0" smtClean="0"/>
              <a:t>MB (5120 pages with 4KB each=20 MB).</a:t>
            </a:r>
            <a:endParaRPr lang="en-US" altLang="zh-CN" dirty="0"/>
          </a:p>
          <a:p>
            <a:r>
              <a:rPr lang="en-US" altLang="zh-CN" dirty="0"/>
              <a:t>RT processes must get lowest possible </a:t>
            </a:r>
            <a:r>
              <a:rPr lang="zh-CN" altLang="en-US" dirty="0"/>
              <a:t>𝑎𝑑𝑗</a:t>
            </a:r>
            <a:r>
              <a:rPr lang="zh-CN" altLang="en-US" baseline="-25000" dirty="0"/>
              <a:t>𝑝</a:t>
            </a:r>
            <a:r>
              <a:rPr lang="zh-CN" altLang="en-US" dirty="0"/>
              <a:t> </a:t>
            </a:r>
            <a:r>
              <a:rPr lang="en-US" altLang="zh-CN" dirty="0"/>
              <a:t>values </a:t>
            </a:r>
          </a:p>
        </p:txBody>
      </p:sp>
    </p:spTree>
    <p:extLst>
      <p:ext uri="{BB962C8B-B14F-4D97-AF65-F5344CB8AC3E}">
        <p14:creationId xmlns:p14="http://schemas.microsoft.com/office/powerpoint/2010/main" val="2694290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Management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Advantages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 smtClean="0"/>
              <a:t>Smart </a:t>
            </a:r>
            <a:r>
              <a:rPr lang="en-US" altLang="zh-CN" dirty="0"/>
              <a:t>low memory process killer </a:t>
            </a:r>
          </a:p>
          <a:p>
            <a:pPr lvl="1"/>
            <a:r>
              <a:rPr lang="en-US" altLang="zh-CN" dirty="0" smtClean="0"/>
              <a:t>Process-independent </a:t>
            </a:r>
            <a:r>
              <a:rPr lang="en-US" altLang="zh-CN" dirty="0"/>
              <a:t>GC (</a:t>
            </a:r>
            <a:r>
              <a:rPr lang="en-US" altLang="zh-CN" dirty="0" err="1"/>
              <a:t>Dalvik</a:t>
            </a:r>
            <a:r>
              <a:rPr lang="en-US" altLang="zh-CN" dirty="0"/>
              <a:t> VM) </a:t>
            </a:r>
          </a:p>
          <a:p>
            <a:r>
              <a:rPr lang="en-US" altLang="zh-CN" dirty="0" smtClean="0"/>
              <a:t>Disadvantages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 smtClean="0"/>
              <a:t>Mark-and-sweep </a:t>
            </a:r>
            <a:r>
              <a:rPr lang="en-US" altLang="zh-CN" dirty="0"/>
              <a:t>algorithm </a:t>
            </a:r>
          </a:p>
          <a:p>
            <a:pPr lvl="1"/>
            <a:r>
              <a:rPr lang="en-US" altLang="zh-CN" dirty="0" smtClean="0"/>
              <a:t>Execution </a:t>
            </a:r>
            <a:r>
              <a:rPr lang="en-US" altLang="zh-CN" dirty="0"/>
              <a:t>of all threads is suspended (up to 200 </a:t>
            </a:r>
            <a:r>
              <a:rPr lang="en-US" altLang="zh-CN" dirty="0" err="1"/>
              <a:t>ms</a:t>
            </a:r>
            <a:r>
              <a:rPr lang="en-US" altLang="zh-CN" dirty="0"/>
              <a:t>) </a:t>
            </a:r>
            <a:r>
              <a:rPr lang="en-US" altLang="zh-CN" dirty="0" smtClean="0"/>
              <a:t>during GC</a:t>
            </a:r>
            <a:endParaRPr lang="en-US" altLang="zh-CN" dirty="0"/>
          </a:p>
          <a:p>
            <a:r>
              <a:rPr lang="en-US" altLang="zh-CN" dirty="0" smtClean="0"/>
              <a:t>No </a:t>
            </a:r>
            <a:r>
              <a:rPr lang="en-US" altLang="zh-CN" dirty="0"/>
              <a:t>reliable prediction of process behavior </a:t>
            </a:r>
          </a:p>
          <a:p>
            <a:r>
              <a:rPr lang="en-US" altLang="zh-CN" dirty="0" smtClean="0"/>
              <a:t>Explicit </a:t>
            </a:r>
            <a:r>
              <a:rPr lang="en-US" altLang="zh-CN" dirty="0"/>
              <a:t>allocation control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79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 &amp; Sweep 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5" y="1350236"/>
            <a:ext cx="8913265" cy="272663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The DVM garbage collector uses </a:t>
            </a:r>
            <a:r>
              <a:rPr lang="en-US" altLang="zh-CN" i="1" dirty="0" smtClean="0"/>
              <a:t>mark </a:t>
            </a:r>
            <a:r>
              <a:rPr lang="en-US" altLang="zh-CN" i="1" dirty="0"/>
              <a:t>and sweep </a:t>
            </a:r>
            <a:r>
              <a:rPr lang="en-US" altLang="zh-CN" i="1" dirty="0" smtClean="0"/>
              <a:t>algorithm</a:t>
            </a:r>
            <a:r>
              <a:rPr lang="en-US" altLang="zh-CN" dirty="0" smtClean="0"/>
              <a:t>, which </a:t>
            </a:r>
            <a:r>
              <a:rPr lang="en-US" altLang="zh-CN" dirty="0"/>
              <a:t>works in two </a:t>
            </a:r>
            <a:r>
              <a:rPr lang="en-US" altLang="zh-CN" dirty="0" smtClean="0"/>
              <a:t>phases. 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the mark </a:t>
            </a:r>
            <a:r>
              <a:rPr lang="en-US" altLang="zh-CN" dirty="0" smtClean="0"/>
              <a:t>phase, </a:t>
            </a:r>
            <a:r>
              <a:rPr lang="en-US" altLang="zh-CN" dirty="0"/>
              <a:t>every referenced object is marked as </a:t>
            </a:r>
            <a:r>
              <a:rPr lang="en-US" altLang="zh-CN" i="1" dirty="0"/>
              <a:t>being in use </a:t>
            </a:r>
            <a:r>
              <a:rPr lang="en-US" altLang="zh-CN" dirty="0"/>
              <a:t>by </a:t>
            </a:r>
            <a:r>
              <a:rPr lang="en-US" altLang="zh-CN" dirty="0" smtClean="0"/>
              <a:t>setting the corresponding </a:t>
            </a:r>
            <a:r>
              <a:rPr lang="en-US" altLang="zh-CN" i="1" dirty="0" smtClean="0"/>
              <a:t>Mark Bits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smtClean="0"/>
              <a:t>sweep phase, GC frees </a:t>
            </a:r>
            <a:r>
              <a:rPr lang="en-US" altLang="zh-CN" dirty="0"/>
              <a:t>all unmarked objects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Two </a:t>
            </a:r>
            <a:r>
              <a:rPr lang="en-US" altLang="zh-CN" dirty="0"/>
              <a:t>different approaches to </a:t>
            </a:r>
            <a:r>
              <a:rPr lang="en-US" altLang="zh-CN" dirty="0" smtClean="0"/>
              <a:t>marking </a:t>
            </a:r>
            <a:r>
              <a:rPr lang="en-US" altLang="zh-CN" dirty="0"/>
              <a:t>objects </a:t>
            </a:r>
            <a:r>
              <a:rPr lang="en-US" altLang="zh-CN" dirty="0" smtClean="0"/>
              <a:t>in memory </a:t>
            </a:r>
            <a:r>
              <a:rPr lang="en-US" altLang="zh-CN" dirty="0"/>
              <a:t>for garbage </a:t>
            </a:r>
            <a:r>
              <a:rPr lang="en-US" altLang="zh-CN" dirty="0" smtClean="0"/>
              <a:t>collection: </a:t>
            </a:r>
            <a:r>
              <a:rPr lang="en-US" altLang="zh-CN" i="1" dirty="0"/>
              <a:t>embedded</a:t>
            </a:r>
            <a:r>
              <a:rPr lang="en-US" altLang="zh-CN" dirty="0"/>
              <a:t> or </a:t>
            </a:r>
            <a:r>
              <a:rPr lang="en-US" altLang="zh-CN" i="1" dirty="0" smtClean="0"/>
              <a:t>separate</a:t>
            </a:r>
            <a:r>
              <a:rPr lang="en-US" altLang="zh-CN" dirty="0" smtClean="0"/>
              <a:t> mark </a:t>
            </a:r>
            <a:r>
              <a:rPr lang="en-US" altLang="zh-CN" dirty="0"/>
              <a:t>bits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Android uses separate mark bits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18" y="4076869"/>
            <a:ext cx="4350328" cy="249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669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Explicit Memory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162387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Instead of relying </a:t>
            </a:r>
            <a:r>
              <a:rPr lang="en-US" altLang="zh-CN" dirty="0"/>
              <a:t>on automatic </a:t>
            </a:r>
            <a:r>
              <a:rPr lang="en-US" altLang="zh-CN" dirty="0" smtClean="0"/>
              <a:t>Mark &amp; Sweep GC, add APIs (blue text in figure) to enable developers to explicitly free memory when necessary.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82" y="2833984"/>
            <a:ext cx="5335790" cy="384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3085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 err="1"/>
              <a:t>ServiceRT</a:t>
            </a:r>
            <a:r>
              <a:rPr lang="en-US" altLang="zh-CN" dirty="0"/>
              <a:t> 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190096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Introduce </a:t>
            </a:r>
            <a:r>
              <a:rPr lang="en-US" altLang="zh-CN" dirty="0"/>
              <a:t>new class </a:t>
            </a:r>
            <a:r>
              <a:rPr lang="en-US" altLang="zh-CN" i="1" dirty="0"/>
              <a:t>ServiceRT.java</a:t>
            </a:r>
            <a:r>
              <a:rPr lang="en-US" altLang="zh-CN" dirty="0"/>
              <a:t> </a:t>
            </a:r>
            <a:r>
              <a:rPr lang="en-US" altLang="zh-CN" dirty="0" smtClean="0"/>
              <a:t>as user-friendly encapsulation of RT-related APIs</a:t>
            </a:r>
            <a:endParaRPr lang="en-US" altLang="zh-CN" dirty="0"/>
          </a:p>
          <a:p>
            <a:pPr lvl="1"/>
            <a:r>
              <a:rPr lang="en-US" altLang="zh-CN" dirty="0" smtClean="0"/>
              <a:t>Extends </a:t>
            </a:r>
            <a:r>
              <a:rPr lang="en-US" altLang="zh-CN" dirty="0"/>
              <a:t>Android’s native Service.java class </a:t>
            </a:r>
          </a:p>
          <a:p>
            <a:pPr lvl="1"/>
            <a:r>
              <a:rPr lang="en-US" altLang="zh-CN" dirty="0" smtClean="0"/>
              <a:t>API </a:t>
            </a:r>
            <a:r>
              <a:rPr lang="en-US" altLang="zh-CN" dirty="0"/>
              <a:t>for priority selection for own process </a:t>
            </a:r>
          </a:p>
          <a:p>
            <a:pPr lvl="1"/>
            <a:r>
              <a:rPr lang="en-US" altLang="zh-CN" dirty="0" smtClean="0"/>
              <a:t>API </a:t>
            </a:r>
            <a:r>
              <a:rPr lang="en-US" altLang="zh-CN" dirty="0"/>
              <a:t>for explicit memory </a:t>
            </a:r>
            <a:r>
              <a:rPr lang="en-US" altLang="zh-CN" dirty="0" err="1"/>
              <a:t>deallocation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61" y="3177309"/>
            <a:ext cx="7061897" cy="319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21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Directory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308" y="1285360"/>
            <a:ext cx="8244569" cy="513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ServiceRT</a:t>
            </a:r>
            <a:r>
              <a:rPr lang="en-US" altLang="zh-CN" dirty="0" smtClean="0"/>
              <a:t>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5"/>
            <a:ext cx="8665436" cy="251980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After spawning a new Linux process, </a:t>
            </a:r>
            <a:r>
              <a:rPr lang="en-US" altLang="zh-CN" dirty="0" smtClean="0"/>
              <a:t>Android instantiates </a:t>
            </a:r>
            <a:r>
              <a:rPr lang="en-US" altLang="zh-CN" dirty="0"/>
              <a:t>a new </a:t>
            </a:r>
            <a:r>
              <a:rPr lang="en-US" altLang="zh-CN" i="1" dirty="0" err="1" smtClean="0"/>
              <a:t>ServiceRT</a:t>
            </a:r>
            <a:r>
              <a:rPr lang="en-US" altLang="zh-CN" dirty="0" smtClean="0"/>
              <a:t> </a:t>
            </a:r>
            <a:r>
              <a:rPr lang="en-US" altLang="zh-CN" dirty="0"/>
              <a:t>object, registers it in the </a:t>
            </a:r>
            <a:r>
              <a:rPr lang="en-US" altLang="zh-CN" dirty="0" smtClean="0"/>
              <a:t>system and </a:t>
            </a:r>
            <a:r>
              <a:rPr lang="en-US" altLang="zh-CN" dirty="0"/>
              <a:t>resets the </a:t>
            </a:r>
            <a:r>
              <a:rPr lang="en-US" altLang="zh-CN" i="1" dirty="0" err="1" smtClean="0"/>
              <a:t>oom_adj</a:t>
            </a:r>
            <a:r>
              <a:rPr lang="en-US" altLang="zh-CN" i="1" dirty="0" smtClean="0"/>
              <a:t> </a:t>
            </a:r>
            <a:r>
              <a:rPr lang="en-US" altLang="zh-CN" dirty="0"/>
              <a:t>value according to the object’s properties.</a:t>
            </a:r>
          </a:p>
          <a:p>
            <a:r>
              <a:rPr lang="en-US" altLang="zh-CN" dirty="0"/>
              <a:t>After initialization finishes, the service is </a:t>
            </a:r>
            <a:r>
              <a:rPr lang="en-US" altLang="zh-CN" dirty="0" smtClean="0"/>
              <a:t>executed with </a:t>
            </a:r>
            <a:r>
              <a:rPr lang="en-US" altLang="zh-CN" dirty="0"/>
              <a:t>standard application priority, like a non-real-time service.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service internally </a:t>
            </a:r>
            <a:r>
              <a:rPr lang="en-US" altLang="zh-CN" dirty="0" smtClean="0"/>
              <a:t>calls </a:t>
            </a:r>
            <a:r>
              <a:rPr lang="en-US" altLang="zh-CN" i="1" dirty="0" err="1" smtClean="0"/>
              <a:t>setProcessPriority</a:t>
            </a:r>
            <a:r>
              <a:rPr lang="en-US" altLang="zh-CN" i="1" dirty="0" smtClean="0"/>
              <a:t>()</a:t>
            </a:r>
            <a:r>
              <a:rPr lang="en-US" altLang="zh-CN" dirty="0" smtClean="0"/>
              <a:t>, which calls </a:t>
            </a:r>
            <a:r>
              <a:rPr lang="en-US" altLang="zh-CN" i="1" dirty="0" err="1" smtClean="0"/>
              <a:t>renice</a:t>
            </a:r>
            <a:r>
              <a:rPr lang="en-US" altLang="zh-CN" dirty="0" smtClean="0"/>
              <a:t> </a:t>
            </a:r>
            <a:r>
              <a:rPr lang="en-US" altLang="zh-CN" dirty="0"/>
              <a:t>to acquire real-time priority. </a:t>
            </a:r>
            <a:r>
              <a:rPr lang="en-US" altLang="zh-CN" dirty="0" smtClean="0"/>
              <a:t>The corresponding service </a:t>
            </a:r>
            <a:r>
              <a:rPr lang="en-US" altLang="zh-CN" dirty="0"/>
              <a:t>is then running with real-time priority. </a:t>
            </a:r>
            <a:endParaRPr lang="en-US" altLang="zh-CN" dirty="0" smtClean="0"/>
          </a:p>
          <a:p>
            <a:r>
              <a:rPr lang="en-US" altLang="zh-CN" dirty="0" smtClean="0"/>
              <a:t>From this </a:t>
            </a:r>
            <a:r>
              <a:rPr lang="en-US" altLang="zh-CN" dirty="0"/>
              <a:t>moment on, it can be used for execution of </a:t>
            </a:r>
            <a:r>
              <a:rPr lang="en-US" altLang="zh-CN" dirty="0" smtClean="0"/>
              <a:t>time-critical tasks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64" y="3715327"/>
            <a:ext cx="43434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947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33102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Testing </a:t>
            </a:r>
            <a:r>
              <a:rPr lang="en-US" altLang="zh-CN" dirty="0"/>
              <a:t>device: HTC Dream </a:t>
            </a:r>
            <a:r>
              <a:rPr lang="en-US" altLang="zh-CN" dirty="0" smtClean="0"/>
              <a:t>phone with </a:t>
            </a:r>
            <a:r>
              <a:rPr lang="en-US" altLang="zh-CN" dirty="0"/>
              <a:t>528 MHz MSM7201A </a:t>
            </a:r>
            <a:r>
              <a:rPr lang="en-US" altLang="zh-CN" dirty="0" smtClean="0"/>
              <a:t>ARM11 processor </a:t>
            </a:r>
            <a:r>
              <a:rPr lang="en-US" altLang="zh-CN" dirty="0"/>
              <a:t>and 192 MB of RAM.</a:t>
            </a:r>
          </a:p>
          <a:p>
            <a:r>
              <a:rPr lang="en-US" altLang="zh-CN" dirty="0" smtClean="0"/>
              <a:t>Test </a:t>
            </a:r>
            <a:r>
              <a:rPr lang="en-US" altLang="zh-CN" dirty="0"/>
              <a:t>1: Periodic execution </a:t>
            </a:r>
          </a:p>
          <a:p>
            <a:pPr lvl="1"/>
            <a:r>
              <a:rPr lang="en-US" altLang="zh-CN" dirty="0" smtClean="0"/>
              <a:t>Compare </a:t>
            </a:r>
            <a:r>
              <a:rPr lang="en-US" altLang="zh-CN" dirty="0"/>
              <a:t>scheduled &amp; actual execution time </a:t>
            </a:r>
          </a:p>
          <a:p>
            <a:pPr lvl="1"/>
            <a:r>
              <a:rPr lang="en-US" altLang="zh-CN" dirty="0" smtClean="0"/>
              <a:t>Period </a:t>
            </a:r>
            <a:r>
              <a:rPr lang="zh-CN" altLang="en-US" dirty="0" smtClean="0"/>
              <a:t>𝑡</a:t>
            </a:r>
            <a:r>
              <a:rPr lang="zh-CN" altLang="en-US" baseline="-25000" dirty="0" smtClean="0"/>
              <a:t>𝑃</a:t>
            </a:r>
            <a:r>
              <a:rPr lang="zh-CN" altLang="en-US" dirty="0" smtClean="0"/>
              <a:t> </a:t>
            </a:r>
            <a:r>
              <a:rPr lang="en-US" altLang="zh-CN" dirty="0"/>
              <a:t>= 1 </a:t>
            </a:r>
            <a:r>
              <a:rPr lang="zh-CN" altLang="en-US" dirty="0"/>
              <a:t>𝑚𝑠 </a:t>
            </a:r>
            <a:r>
              <a:rPr lang="en-US" altLang="zh-CN" dirty="0"/>
              <a:t>to </a:t>
            </a:r>
            <a:r>
              <a:rPr lang="zh-CN" altLang="en-US" dirty="0"/>
              <a:t>𝑡</a:t>
            </a:r>
            <a:r>
              <a:rPr lang="zh-CN" altLang="en-US" baseline="-25000" dirty="0"/>
              <a:t>𝑃</a:t>
            </a:r>
            <a:r>
              <a:rPr lang="zh-CN" altLang="en-US" dirty="0"/>
              <a:t> </a:t>
            </a:r>
            <a:r>
              <a:rPr lang="en-US" altLang="zh-CN" dirty="0"/>
              <a:t>= 1 </a:t>
            </a:r>
            <a:r>
              <a:rPr lang="zh-CN" altLang="en-US" dirty="0"/>
              <a:t>𝑠 </a:t>
            </a:r>
          </a:p>
          <a:p>
            <a:pPr lvl="1"/>
            <a:r>
              <a:rPr lang="en-US" altLang="zh-CN" dirty="0" smtClean="0"/>
              <a:t>Running </a:t>
            </a:r>
            <a:r>
              <a:rPr lang="en-US" altLang="zh-CN" dirty="0"/>
              <a:t>time </a:t>
            </a:r>
            <a:r>
              <a:rPr lang="zh-CN" altLang="en-US" dirty="0"/>
              <a:t>𝑇 </a:t>
            </a:r>
            <a:r>
              <a:rPr lang="en-US" altLang="zh-CN" dirty="0"/>
              <a:t>= 20 </a:t>
            </a:r>
            <a:r>
              <a:rPr lang="zh-CN" altLang="en-US" dirty="0"/>
              <a:t>𝑠 </a:t>
            </a:r>
            <a:r>
              <a:rPr lang="en-US" altLang="zh-CN" dirty="0"/>
              <a:t>to </a:t>
            </a:r>
            <a:r>
              <a:rPr lang="zh-CN" altLang="en-US" dirty="0"/>
              <a:t>𝑇 </a:t>
            </a:r>
            <a:r>
              <a:rPr lang="en-US" altLang="zh-CN" dirty="0"/>
              <a:t>= 1 ℎ </a:t>
            </a:r>
          </a:p>
          <a:p>
            <a:pPr lvl="1"/>
            <a:r>
              <a:rPr lang="en-US" altLang="zh-CN" dirty="0" smtClean="0"/>
              <a:t>Different </a:t>
            </a:r>
            <a:r>
              <a:rPr lang="en-US" altLang="zh-CN" dirty="0"/>
              <a:t>process priorities </a:t>
            </a:r>
          </a:p>
          <a:p>
            <a:pPr lvl="1"/>
            <a:r>
              <a:rPr lang="en-US" altLang="zh-CN" dirty="0" smtClean="0"/>
              <a:t>Idle </a:t>
            </a:r>
            <a:r>
              <a:rPr lang="en-US" altLang="zh-CN" dirty="0"/>
              <a:t>system or high CPU load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8" y="4660467"/>
            <a:ext cx="8095510" cy="183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5705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Latency Evaluation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</a:t>
            </a:r>
            <a:r>
              <a:rPr lang="en-US" altLang="zh-CN" dirty="0"/>
              <a:t>state: </a:t>
            </a:r>
            <a:r>
              <a:rPr lang="en-US" altLang="zh-CN" b="1" dirty="0"/>
              <a:t>idle </a:t>
            </a:r>
            <a:endParaRPr lang="en-US" altLang="zh-CN" dirty="0"/>
          </a:p>
          <a:p>
            <a:r>
              <a:rPr lang="zh-CN" altLang="en-US" dirty="0" smtClean="0"/>
              <a:t>𝑡</a:t>
            </a:r>
            <a:r>
              <a:rPr lang="zh-CN" altLang="en-US" baseline="-25000" dirty="0" smtClean="0"/>
              <a:t>𝑃</a:t>
            </a:r>
            <a:r>
              <a:rPr lang="zh-CN" altLang="en-US" dirty="0" smtClean="0"/>
              <a:t> </a:t>
            </a:r>
            <a:r>
              <a:rPr lang="en-US" altLang="zh-CN" dirty="0"/>
              <a:t>= 5 </a:t>
            </a:r>
            <a:r>
              <a:rPr lang="zh-CN" altLang="en-US" dirty="0"/>
              <a:t>𝑚𝑠 </a:t>
            </a:r>
          </a:p>
          <a:p>
            <a:r>
              <a:rPr lang="zh-CN" altLang="en-US" dirty="0" smtClean="0"/>
              <a:t>𝑇 </a:t>
            </a:r>
            <a:r>
              <a:rPr lang="en-US" altLang="zh-CN" dirty="0"/>
              <a:t>= 20 </a:t>
            </a:r>
            <a:r>
              <a:rPr lang="zh-CN" altLang="en-US" dirty="0"/>
              <a:t>𝑠 </a:t>
            </a:r>
          </a:p>
          <a:p>
            <a:r>
              <a:rPr lang="en-US" altLang="zh-CN" dirty="0" smtClean="0"/>
              <a:t>Priorities</a:t>
            </a:r>
            <a:r>
              <a:rPr lang="en-US" altLang="zh-CN" dirty="0"/>
              <a:t>: 120 (default) vs. 40 (real-time)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81" y="3742316"/>
            <a:ext cx="82200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701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Latency Evaluation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</a:t>
            </a:r>
            <a:r>
              <a:rPr lang="en-US" altLang="zh-CN" dirty="0"/>
              <a:t>state: </a:t>
            </a:r>
            <a:r>
              <a:rPr lang="en-US" altLang="zh-CN" b="1" dirty="0"/>
              <a:t>under load </a:t>
            </a:r>
            <a:endParaRPr lang="en-US" altLang="zh-CN" dirty="0"/>
          </a:p>
          <a:p>
            <a:r>
              <a:rPr lang="zh-CN" altLang="en-US" dirty="0" smtClean="0"/>
              <a:t>𝑡</a:t>
            </a:r>
            <a:r>
              <a:rPr lang="zh-CN" altLang="en-US" baseline="-25000" dirty="0" smtClean="0"/>
              <a:t>𝑃</a:t>
            </a:r>
            <a:r>
              <a:rPr lang="zh-CN" altLang="en-US" dirty="0" smtClean="0"/>
              <a:t> </a:t>
            </a:r>
            <a:r>
              <a:rPr lang="en-US" altLang="zh-CN" dirty="0"/>
              <a:t>= 5 </a:t>
            </a:r>
            <a:r>
              <a:rPr lang="zh-CN" altLang="en-US" dirty="0"/>
              <a:t>𝑚𝑠 </a:t>
            </a:r>
          </a:p>
          <a:p>
            <a:r>
              <a:rPr lang="zh-CN" altLang="en-US" dirty="0" smtClean="0"/>
              <a:t>𝑇 </a:t>
            </a:r>
            <a:r>
              <a:rPr lang="en-US" altLang="zh-CN" dirty="0"/>
              <a:t>= 20 </a:t>
            </a:r>
            <a:r>
              <a:rPr lang="zh-CN" altLang="en-US" dirty="0"/>
              <a:t>𝑠 </a:t>
            </a:r>
          </a:p>
          <a:p>
            <a:r>
              <a:rPr lang="en-US" altLang="zh-CN" dirty="0" smtClean="0"/>
              <a:t>Priorities</a:t>
            </a:r>
            <a:r>
              <a:rPr lang="en-US" altLang="zh-CN" dirty="0"/>
              <a:t>: 120 (default) vs. 40 (real-time)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3663950"/>
            <a:ext cx="82581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09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Management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4230428" cy="515311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Test </a:t>
            </a:r>
            <a:r>
              <a:rPr lang="en-US" altLang="zh-CN" dirty="0"/>
              <a:t>2: Continuous data receiving </a:t>
            </a:r>
          </a:p>
          <a:p>
            <a:pPr lvl="1"/>
            <a:r>
              <a:rPr lang="en-US" altLang="zh-CN" dirty="0" smtClean="0"/>
              <a:t>Over </a:t>
            </a:r>
            <a:r>
              <a:rPr lang="en-US" altLang="zh-CN" dirty="0"/>
              <a:t>a 54 Mbit Wi-Fi connection </a:t>
            </a:r>
          </a:p>
          <a:p>
            <a:pPr lvl="1"/>
            <a:r>
              <a:rPr lang="en-US" altLang="zh-CN" dirty="0" smtClean="0"/>
              <a:t>Count</a:t>
            </a:r>
            <a:r>
              <a:rPr lang="en-US" altLang="zh-CN" dirty="0"/>
              <a:t>: 2000 packets </a:t>
            </a:r>
          </a:p>
          <a:p>
            <a:pPr lvl="1"/>
            <a:r>
              <a:rPr lang="en-US" altLang="zh-CN" dirty="0" smtClean="0"/>
              <a:t>Size</a:t>
            </a:r>
            <a:r>
              <a:rPr lang="en-US" altLang="zh-CN" dirty="0"/>
              <a:t>: ~ 1 </a:t>
            </a:r>
            <a:r>
              <a:rPr lang="en-US" altLang="zh-CN" dirty="0" err="1"/>
              <a:t>kB</a:t>
            </a:r>
            <a:r>
              <a:rPr lang="en-US" altLang="zh-CN" dirty="0"/>
              <a:t> each </a:t>
            </a:r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be released after processing </a:t>
            </a:r>
            <a:endParaRPr lang="en-US" altLang="zh-CN" dirty="0" smtClean="0"/>
          </a:p>
          <a:p>
            <a:r>
              <a:rPr lang="en-US" altLang="zh-CN" dirty="0" smtClean="0"/>
              <a:t>Test </a:t>
            </a:r>
            <a:r>
              <a:rPr lang="en-US" altLang="zh-CN" dirty="0"/>
              <a:t>3: Explicit object </a:t>
            </a:r>
            <a:r>
              <a:rPr lang="en-US" altLang="zh-CN" dirty="0" err="1"/>
              <a:t>deallocation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smtClean="0"/>
              <a:t>Allocate </a:t>
            </a:r>
            <a:r>
              <a:rPr lang="en-US" altLang="zh-CN" dirty="0"/>
              <a:t>an object of a given size </a:t>
            </a:r>
          </a:p>
          <a:p>
            <a:pPr lvl="1"/>
            <a:r>
              <a:rPr lang="en-US" altLang="zh-CN" dirty="0" smtClean="0"/>
              <a:t>Free </a:t>
            </a:r>
            <a:r>
              <a:rPr lang="en-US" altLang="zh-CN" dirty="0"/>
              <a:t>it immediately </a:t>
            </a:r>
          </a:p>
          <a:p>
            <a:pPr lvl="1"/>
            <a:r>
              <a:rPr lang="en-US" altLang="zh-CN" dirty="0" smtClean="0"/>
              <a:t>Measure </a:t>
            </a:r>
            <a:r>
              <a:rPr lang="en-US" altLang="zh-CN" dirty="0"/>
              <a:t>the elapsed time </a:t>
            </a:r>
          </a:p>
          <a:p>
            <a:pPr lvl="1"/>
            <a:r>
              <a:rPr lang="en-US" altLang="zh-CN" dirty="0" smtClean="0"/>
              <a:t>Calculate </a:t>
            </a:r>
            <a:r>
              <a:rPr lang="en-US" altLang="zh-CN" dirty="0"/>
              <a:t>average of 10 cycles 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different sizes: 1 Byte to 8 MB 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69" y="1239981"/>
            <a:ext cx="4114340" cy="518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3237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New </a:t>
            </a:r>
            <a:r>
              <a:rPr lang="en-US" altLang="zh-CN" dirty="0"/>
              <a:t>approach </a:t>
            </a:r>
          </a:p>
          <a:p>
            <a:pPr lvl="1"/>
            <a:r>
              <a:rPr lang="en-US" altLang="zh-CN" dirty="0" smtClean="0"/>
              <a:t>Patched </a:t>
            </a:r>
            <a:r>
              <a:rPr lang="en-US" altLang="zh-CN" dirty="0"/>
              <a:t>Linux kernel &amp; Android components </a:t>
            </a:r>
          </a:p>
          <a:p>
            <a:pPr lvl="1"/>
            <a:r>
              <a:rPr lang="en-US" altLang="zh-CN" dirty="0" smtClean="0"/>
              <a:t>Handling </a:t>
            </a:r>
            <a:r>
              <a:rPr lang="en-US" altLang="zh-CN" dirty="0"/>
              <a:t>of OOM adjustment values 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Linux real-time priorities for Android applications </a:t>
            </a:r>
          </a:p>
          <a:p>
            <a:pPr lvl="1"/>
            <a:r>
              <a:rPr lang="en-US" altLang="zh-CN" dirty="0" smtClean="0"/>
              <a:t>Explicit </a:t>
            </a:r>
            <a:r>
              <a:rPr lang="en-US" altLang="zh-CN" dirty="0"/>
              <a:t>memory management </a:t>
            </a:r>
          </a:p>
          <a:p>
            <a:r>
              <a:rPr lang="en-US" altLang="zh-CN" dirty="0" smtClean="0"/>
              <a:t>Evaluation </a:t>
            </a:r>
            <a:endParaRPr lang="en-US" altLang="zh-CN" dirty="0"/>
          </a:p>
          <a:p>
            <a:pPr lvl="1"/>
            <a:r>
              <a:rPr lang="en-US" altLang="zh-CN" dirty="0" smtClean="0"/>
              <a:t>Avoiding </a:t>
            </a:r>
            <a:r>
              <a:rPr lang="en-US" altLang="zh-CN" dirty="0"/>
              <a:t>undesired invocations of the GC </a:t>
            </a:r>
          </a:p>
          <a:p>
            <a:pPr lvl="1"/>
            <a:r>
              <a:rPr lang="en-US" altLang="zh-CN" dirty="0" smtClean="0"/>
              <a:t>Scheduling </a:t>
            </a:r>
            <a:r>
              <a:rPr lang="en-US" altLang="zh-CN" dirty="0"/>
              <a:t>latency &lt; 2 </a:t>
            </a:r>
            <a:r>
              <a:rPr lang="en-US" altLang="zh-CN" dirty="0" err="1"/>
              <a:t>ms</a:t>
            </a:r>
            <a:r>
              <a:rPr lang="en-US" altLang="zh-CN" dirty="0"/>
              <a:t> for real-time processes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#8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Linux Kernel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Kernel Enhancements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Alarm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Kernel Debugger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Ashmem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Binder for IPC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Wakelock</a:t>
            </a:r>
            <a:r>
              <a:rPr lang="en-US" altLang="ko-KR" dirty="0" smtClean="0">
                <a:ea typeface="Gulim" pitchFamily="34" charset="-127"/>
              </a:rPr>
              <a:t> for Power Management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Low Memory Killer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Logger</a:t>
            </a: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Gulim" pitchFamily="34" charset="-127"/>
              </a:rPr>
              <a:t>Ashmem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Android / Anonymous </a:t>
            </a:r>
            <a:r>
              <a:rPr lang="en-US" altLang="zh-CN" dirty="0" err="1" smtClean="0"/>
              <a:t>SHared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MEMory</a:t>
            </a:r>
            <a:r>
              <a:rPr lang="en-US" altLang="zh-CN" dirty="0" smtClean="0"/>
              <a:t> subsystem</a:t>
            </a:r>
          </a:p>
          <a:p>
            <a:pPr lvl="1"/>
            <a:r>
              <a:rPr lang="en-US" altLang="zh-CN" dirty="0" smtClean="0"/>
              <a:t>$(TOP)/system/core/</a:t>
            </a:r>
            <a:r>
              <a:rPr lang="en-US" altLang="zh-CN" dirty="0" err="1" smtClean="0"/>
              <a:t>cutils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ashmem.h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ashmem_create_region</a:t>
            </a:r>
            <a:r>
              <a:rPr lang="en-US" altLang="zh-CN" dirty="0" smtClean="0"/>
              <a:t>(const char *name,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size)→returns </a:t>
            </a:r>
            <a:r>
              <a:rPr lang="en-US" altLang="zh-CN" dirty="0" err="1" smtClean="0"/>
              <a:t>fd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ashmem_set_prot_region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prot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ashmem_pin_region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offset,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ashmem_unpin_region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offset,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Kernel reclaims not ‘pin’ 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memory</a:t>
            </a:r>
          </a:p>
          <a:p>
            <a:r>
              <a:rPr lang="en-US" altLang="zh-CN" dirty="0" smtClean="0"/>
              <a:t>Similar to </a:t>
            </a:r>
            <a:r>
              <a:rPr lang="en-US" altLang="zh-CN" dirty="0" smtClean="0">
                <a:solidFill>
                  <a:srgbClr val="FF0000"/>
                </a:solidFill>
              </a:rPr>
              <a:t>weak reference </a:t>
            </a:r>
            <a:r>
              <a:rPr lang="en-US" altLang="zh-CN" dirty="0" smtClean="0"/>
              <a:t>of Java. Useful for implementing cache.</a:t>
            </a:r>
          </a:p>
          <a:p>
            <a:r>
              <a:rPr lang="en-US" altLang="zh-CN" dirty="0" smtClean="0"/>
              <a:t>Accessed as </a:t>
            </a:r>
            <a:r>
              <a:rPr lang="en-US" altLang="zh-CN" dirty="0" err="1" smtClean="0">
                <a:solidFill>
                  <a:srgbClr val="FF0000"/>
                </a:solidFill>
              </a:rPr>
              <a:t>android.os.MemoryFile</a:t>
            </a:r>
            <a:r>
              <a:rPr lang="en-US" altLang="zh-CN" dirty="0" smtClean="0"/>
              <a:t> from Java program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644</TotalTime>
  <Words>3938</Words>
  <Application>Microsoft Office PowerPoint</Application>
  <PresentationFormat>全屏显示(4:3)</PresentationFormat>
  <Paragraphs>676</Paragraphs>
  <Slides>75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Template</vt:lpstr>
      <vt:lpstr>Android</vt:lpstr>
      <vt:lpstr>PowerPoint 演示文稿</vt:lpstr>
      <vt:lpstr>Android</vt:lpstr>
      <vt:lpstr>OHA (Open Handset Alliance)</vt:lpstr>
      <vt:lpstr>Android Software Stack</vt:lpstr>
      <vt:lpstr>Android S/W Stack – Linux Kernel</vt:lpstr>
      <vt:lpstr>Directory Structure</vt:lpstr>
      <vt:lpstr>Android S/W Stack – Linux Kernel (Cont)</vt:lpstr>
      <vt:lpstr>Ashmem</vt:lpstr>
      <vt:lpstr>Binder</vt:lpstr>
      <vt:lpstr>Binder (Cont)</vt:lpstr>
      <vt:lpstr>Low Memory Killer</vt:lpstr>
      <vt:lpstr>Logger</vt:lpstr>
      <vt:lpstr>Android S/W Stack - Runtime</vt:lpstr>
      <vt:lpstr>Android S/W Stack – Dalvik</vt:lpstr>
      <vt:lpstr>Android S/W Stack – Dalvik</vt:lpstr>
      <vt:lpstr>Example Source code</vt:lpstr>
      <vt:lpstr>Java Byte Code</vt:lpstr>
      <vt:lpstr>Android Bytecode</vt:lpstr>
      <vt:lpstr>File Size Comparison</vt:lpstr>
      <vt:lpstr>JNI: Java Native Interface</vt:lpstr>
      <vt:lpstr>Android vs. Linux</vt:lpstr>
      <vt:lpstr>PowerPoint 演示文稿</vt:lpstr>
      <vt:lpstr>Android S/W Stack - Libraries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PowerPoint 演示文稿</vt:lpstr>
      <vt:lpstr>Processes and Threads</vt:lpstr>
      <vt:lpstr>Process Model</vt:lpstr>
      <vt:lpstr>Processes and Threads (Cont)</vt:lpstr>
      <vt:lpstr>Processes and Threads (Cont)</vt:lpstr>
      <vt:lpstr>Processes and Threads (Cont)</vt:lpstr>
      <vt:lpstr>Zygote Process Forks Child Processes</vt:lpstr>
      <vt:lpstr>Zygote (Cont)</vt:lpstr>
      <vt:lpstr>Zygote (Cont)</vt:lpstr>
      <vt:lpstr>PowerPoint 演示文稿</vt:lpstr>
      <vt:lpstr>UID &amp; GID</vt:lpstr>
      <vt:lpstr>Startup Sequence</vt:lpstr>
      <vt:lpstr>Runtime Processes</vt:lpstr>
      <vt:lpstr>PowerPoint 演示文稿</vt:lpstr>
      <vt:lpstr>Android Power Management</vt:lpstr>
      <vt:lpstr>Wake Locks</vt:lpstr>
      <vt:lpstr>Wake Locks (Cont’)</vt:lpstr>
      <vt:lpstr>Android Power Management in Action</vt:lpstr>
      <vt:lpstr>PM Procedures</vt:lpstr>
      <vt:lpstr>Wakelock Example</vt:lpstr>
      <vt:lpstr>PowerPoint 演示文稿</vt:lpstr>
      <vt:lpstr>PowerPoint 演示文稿</vt:lpstr>
      <vt:lpstr>(a) Partly RT Android</vt:lpstr>
      <vt:lpstr>(b) Android with Full RT Support</vt:lpstr>
      <vt:lpstr>(d) Android on Top of RT-Hypervisor</vt:lpstr>
      <vt:lpstr>(c) Android extended with RT</vt:lpstr>
      <vt:lpstr>Changed Made to Android</vt:lpstr>
      <vt:lpstr>RT-PREEMPT Patch</vt:lpstr>
      <vt:lpstr>Linux Kernel Modifications</vt:lpstr>
      <vt:lpstr>How to Grant Root Privileges?</vt:lpstr>
      <vt:lpstr>How to Set RT Sched Class &amp; Priorities?</vt:lpstr>
      <vt:lpstr>Low Memory Killer</vt:lpstr>
      <vt:lpstr>Memory Management Issues</vt:lpstr>
      <vt:lpstr>Mark &amp; Sweep GC</vt:lpstr>
      <vt:lpstr>Explicit Memory Management</vt:lpstr>
      <vt:lpstr>New ServiceRT Class</vt:lpstr>
      <vt:lpstr>Using ServiceRT Class</vt:lpstr>
      <vt:lpstr>Evaluation</vt:lpstr>
      <vt:lpstr>Latency Evaluation (1)</vt:lpstr>
      <vt:lpstr>Latency Evaluation (2)</vt:lpstr>
      <vt:lpstr>Memory Management Evaluation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118</cp:revision>
  <cp:lastPrinted>2011-02-23T00:18:43Z</cp:lastPrinted>
  <dcterms:created xsi:type="dcterms:W3CDTF">2012-03-07T12:23:22Z</dcterms:created>
  <dcterms:modified xsi:type="dcterms:W3CDTF">2012-11-11T13:05:13Z</dcterms:modified>
</cp:coreProperties>
</file>