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79" r:id="rId3"/>
    <p:sldId id="260" r:id="rId4"/>
    <p:sldId id="262" r:id="rId5"/>
    <p:sldId id="263" r:id="rId6"/>
    <p:sldId id="264" r:id="rId7"/>
    <p:sldId id="380" r:id="rId8"/>
    <p:sldId id="267" r:id="rId9"/>
    <p:sldId id="304" r:id="rId10"/>
    <p:sldId id="306" r:id="rId11"/>
    <p:sldId id="308" r:id="rId12"/>
    <p:sldId id="307" r:id="rId13"/>
    <p:sldId id="309" r:id="rId14"/>
    <p:sldId id="3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85076" autoAdjust="0"/>
  </p:normalViewPr>
  <p:slideViewPr>
    <p:cSldViewPr snapToGrid="0">
      <p:cViewPr varScale="1">
        <p:scale>
          <a:sx n="99" d="100"/>
          <a:sy n="99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278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Sources of Power Dissipation</a:t>
            </a:r>
          </a:p>
          <a:p>
            <a:r>
              <a:rPr lang="en-US" altLang="zh-CN" dirty="0" smtClean="0"/>
              <a:t>2. Reducing Power Consumption</a:t>
            </a:r>
          </a:p>
          <a:p>
            <a:r>
              <a:rPr lang="en-US" altLang="zh-CN" dirty="0" smtClean="0"/>
              <a:t>3. System Level Power Optimization</a:t>
            </a:r>
          </a:p>
          <a:p>
            <a:r>
              <a:rPr lang="en-US" altLang="zh-CN" dirty="0" smtClean="0"/>
              <a:t>4. Dynamic Power Management</a:t>
            </a:r>
          </a:p>
          <a:p>
            <a:r>
              <a:rPr lang="en-US" altLang="zh-CN" dirty="0" smtClean="0"/>
              <a:t>5. Mapping and Scheduling for Low Energy</a:t>
            </a:r>
          </a:p>
          <a:p>
            <a:r>
              <a:rPr lang="en-US" altLang="zh-CN" dirty="0" smtClean="0"/>
              <a:t>6. Real-Time Scheduling with Dynamic Voltage Scaling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=number of CPU cycles to finish running the task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sz="1200" dirty="0" smtClean="0"/>
              <a:t>Sometimes we are concerned about power consumption:</a:t>
            </a:r>
          </a:p>
          <a:p>
            <a:r>
              <a:rPr lang="en-US" altLang="zh-CN" sz="1200" dirty="0" smtClean="0"/>
              <a:t>	- heath dissipation, cooling:</a:t>
            </a:r>
          </a:p>
          <a:p>
            <a:r>
              <a:rPr lang="en-US" altLang="zh-CN" sz="1200" dirty="0" smtClean="0"/>
              <a:t>	- physical deterioration due to temperature.</a:t>
            </a:r>
          </a:p>
          <a:p>
            <a:r>
              <a:rPr lang="en-US" altLang="zh-CN" sz="1200" dirty="0" smtClean="0"/>
              <a:t>•  Sometimes we want to reduce total energy consumption:</a:t>
            </a:r>
          </a:p>
          <a:p>
            <a:r>
              <a:rPr lang="en-US" altLang="zh-CN" sz="1200" dirty="0" smtClean="0"/>
              <a:t>	- battery life.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Reduce number of cycles N</a:t>
            </a:r>
            <a:r>
              <a:rPr lang="en-US" altLang="zh-CN" baseline="-25000" dirty="0" smtClean="0"/>
              <a:t>CY</a:t>
            </a:r>
            <a:r>
              <a:rPr lang="en-US" altLang="zh-CN" dirty="0" smtClean="0"/>
              <a:t>=f*t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scheduling problem:</a:t>
            </a:r>
          </a:p>
          <a:p>
            <a:pPr lvl="1"/>
            <a:r>
              <a:rPr lang="en-US" altLang="zh-CN" dirty="0" smtClean="0"/>
              <a:t>Which task to execute at a certain moment on a certain processor so that time constraints are fulfilled?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Reduce voltage at time 0 to V = 2.5V</a:t>
            </a:r>
          </a:p>
          <a:p>
            <a:pPr lvl="1"/>
            <a:r>
              <a:rPr lang="en-US" altLang="zh-CN" dirty="0" smtClean="0"/>
              <a:t>CPU frequency: 50*(2.5/5) = 25MHz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Energy per cycle: 40*(2.5/5)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10nJ/cycle.</a:t>
            </a:r>
          </a:p>
          <a:p>
            <a:pPr lvl="1"/>
            <a:r>
              <a:rPr lang="en-US" altLang="zh-CN" dirty="0" smtClean="0"/>
              <a:t>Execution time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 smtClean="0"/>
              <a:t>=750*10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(cycles)/50*10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(cycles/sec) + 250*10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(cycles)/25*10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(cycles/sec) =15+10=25s</a:t>
            </a:r>
          </a:p>
          <a:p>
            <a:pPr lvl="1"/>
            <a:r>
              <a:rPr lang="en-US" altLang="zh-CN" dirty="0" smtClean="0"/>
              <a:t>Total energy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total</a:t>
            </a:r>
            <a:r>
              <a:rPr lang="en-US" altLang="zh-CN" dirty="0" smtClean="0"/>
              <a:t>=750*10</a:t>
            </a:r>
            <a:r>
              <a:rPr lang="en-US" altLang="zh-CN" baseline="30000" dirty="0" smtClean="0"/>
              <a:t>6 </a:t>
            </a:r>
            <a:r>
              <a:rPr lang="en-US" altLang="zh-CN" dirty="0" smtClean="0"/>
              <a:t>(cycles) * 40 (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/cycle) + 250*10</a:t>
            </a:r>
            <a:r>
              <a:rPr lang="en-US" altLang="zh-CN" baseline="30000" dirty="0" smtClean="0"/>
              <a:t>6 </a:t>
            </a:r>
            <a:r>
              <a:rPr lang="en-US" altLang="zh-CN" dirty="0" smtClean="0"/>
              <a:t>(cycles) * 10 (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/cycle)=32.5 J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Reduce voltage at time 0</a:t>
            </a:r>
            <a:r>
              <a:rPr lang="el-GR" altLang="zh-CN" dirty="0" smtClean="0"/>
              <a:t>: 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DD</a:t>
            </a:r>
            <a:r>
              <a:rPr lang="en-US" altLang="zh-CN" dirty="0" smtClean="0"/>
              <a:t> = 4V</a:t>
            </a:r>
          </a:p>
          <a:p>
            <a:pPr lvl="1"/>
            <a:r>
              <a:rPr lang="en-US" altLang="zh-CN" dirty="0" smtClean="0"/>
              <a:t>Energy per cycle : 40*(4/5)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25nJ/cycle.</a:t>
            </a:r>
          </a:p>
          <a:p>
            <a:pPr lvl="1"/>
            <a:r>
              <a:rPr lang="en-US" altLang="zh-CN" dirty="0" smtClean="0"/>
              <a:t>CPU frequency: 50*(4/5) = 40MHz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</a:t>
            </a:r>
            <a:r>
              <a:rPr lang="en-US" smtClean="0"/>
              <a:t>Management with DVFS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3/27/2014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96" y="1055269"/>
            <a:ext cx="8930603" cy="280612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Consider a task </a:t>
            </a:r>
            <a:r>
              <a:rPr lang="el-GR" altLang="zh-CN" dirty="0" smtClean="0"/>
              <a:t>τ</a:t>
            </a:r>
            <a:r>
              <a:rPr lang="en-US" altLang="zh-CN" dirty="0" smtClean="0"/>
              <a:t>, and CPU runs at full speed until </a:t>
            </a:r>
            <a:r>
              <a:rPr lang="el-GR" altLang="zh-CN" dirty="0" smtClean="0"/>
              <a:t>τ </a:t>
            </a:r>
            <a:r>
              <a:rPr lang="en-US" altLang="zh-CN" dirty="0" smtClean="0"/>
              <a:t>finishes</a:t>
            </a:r>
            <a:r>
              <a:rPr lang="el-GR" altLang="zh-CN" dirty="0" smtClean="0"/>
              <a:t>:</a:t>
            </a:r>
          </a:p>
          <a:p>
            <a:pPr lvl="1"/>
            <a:r>
              <a:rPr lang="en-US" altLang="zh-CN" dirty="0" smtClean="0"/>
              <a:t>Processor </a:t>
            </a:r>
            <a:r>
              <a:rPr lang="en-US" altLang="zh-CN" dirty="0"/>
              <a:t>nominal (maximum) voltage: 5V.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Total </a:t>
            </a:r>
            <a:r>
              <a:rPr lang="en-US" altLang="zh-CN" dirty="0"/>
              <a:t>computation: 10</a:t>
            </a:r>
            <a:r>
              <a:rPr lang="en-US" altLang="zh-CN" baseline="30000" dirty="0"/>
              <a:t>9</a:t>
            </a:r>
            <a:r>
              <a:rPr lang="en-US" altLang="zh-CN" dirty="0"/>
              <a:t> execution </a:t>
            </a:r>
            <a:r>
              <a:rPr lang="en-US" altLang="zh-CN" dirty="0" smtClean="0"/>
              <a:t>cycles; </a:t>
            </a:r>
            <a:r>
              <a:rPr lang="en-US" altLang="zh-CN" dirty="0"/>
              <a:t>deadline: 25 seconds.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</a:t>
            </a:r>
            <a:r>
              <a:rPr lang="en-US" altLang="zh-CN" dirty="0"/>
              <a:t>frequency: 50MHz (50 million cycles/sec) at nominal </a:t>
            </a:r>
            <a:r>
              <a:rPr lang="en-US" altLang="zh-CN" dirty="0" smtClean="0"/>
              <a:t>voltage;</a:t>
            </a:r>
            <a:r>
              <a:rPr lang="en-US" altLang="zh-CN" dirty="0"/>
              <a:t> Energy per cycle: 40 </a:t>
            </a:r>
            <a:r>
              <a:rPr lang="en-US" altLang="zh-CN" dirty="0" err="1"/>
              <a:t>nJ</a:t>
            </a:r>
            <a:r>
              <a:rPr lang="en-US" altLang="zh-CN" dirty="0"/>
              <a:t>/cycle at nominal voltage. </a:t>
            </a:r>
          </a:p>
          <a:p>
            <a:pPr lvl="1"/>
            <a:r>
              <a:rPr lang="en-US" altLang="zh-CN" dirty="0" smtClean="0"/>
              <a:t>Execution time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/>
              <a:t>=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 </a:t>
            </a:r>
            <a:r>
              <a:rPr lang="en-US" altLang="zh-CN" dirty="0" smtClean="0"/>
              <a:t>(cycles)/50*10</a:t>
            </a:r>
            <a:r>
              <a:rPr lang="en-US" altLang="zh-CN" baseline="30000" dirty="0" smtClean="0"/>
              <a:t>6 </a:t>
            </a:r>
            <a:r>
              <a:rPr lang="en-US" altLang="zh-CN" dirty="0" smtClean="0"/>
              <a:t>(cycles/sec)=20 s</a:t>
            </a:r>
            <a:endParaRPr lang="en-US" altLang="zh-CN" baseline="30000" dirty="0" smtClean="0"/>
          </a:p>
          <a:p>
            <a:pPr lvl="1"/>
            <a:r>
              <a:rPr lang="en-US" altLang="zh-CN" dirty="0" smtClean="0"/>
              <a:t>Total energy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total</a:t>
            </a:r>
            <a:r>
              <a:rPr lang="en-US" altLang="zh-CN" dirty="0" smtClean="0"/>
              <a:t> = </a:t>
            </a:r>
            <a:r>
              <a:rPr lang="en-US" altLang="zh-CN" dirty="0"/>
              <a:t>10</a:t>
            </a:r>
            <a:r>
              <a:rPr lang="en-US" altLang="zh-CN" baseline="30000" dirty="0"/>
              <a:t>9 </a:t>
            </a:r>
            <a:r>
              <a:rPr lang="en-US" altLang="zh-CN" dirty="0"/>
              <a:t>(cycles</a:t>
            </a:r>
            <a:r>
              <a:rPr lang="en-US" altLang="zh-CN" dirty="0" smtClean="0"/>
              <a:t>) * 40 (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/cycle)=40 J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472" y="3861396"/>
            <a:ext cx="6828361" cy="269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Reduced </a:t>
            </a:r>
            <a:r>
              <a:rPr lang="en-US" altLang="zh-CN" dirty="0" smtClean="0"/>
              <a:t>Voltage &amp; Frequency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04" y="1200334"/>
            <a:ext cx="8665436" cy="22188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Reduce voltage at time </a:t>
            </a:r>
            <a:r>
              <a:rPr lang="en-US" altLang="zh-CN" dirty="0" smtClean="0"/>
              <a:t>0 </a:t>
            </a:r>
            <a:r>
              <a:rPr lang="en-US" altLang="zh-CN" dirty="0"/>
              <a:t>to V = </a:t>
            </a:r>
            <a:r>
              <a:rPr lang="en-US" altLang="zh-CN" dirty="0" smtClean="0"/>
              <a:t>4V</a:t>
            </a:r>
            <a:endParaRPr lang="en-US" altLang="zh-CN" dirty="0"/>
          </a:p>
          <a:p>
            <a:pPr lvl="1"/>
            <a:r>
              <a:rPr lang="en-US" altLang="zh-CN" dirty="0"/>
              <a:t>CPU frequency: 50</a:t>
            </a:r>
            <a:r>
              <a:rPr lang="en-US" altLang="zh-CN" dirty="0" smtClean="0"/>
              <a:t>*(4/5</a:t>
            </a:r>
            <a:r>
              <a:rPr lang="en-US" altLang="zh-CN" dirty="0"/>
              <a:t>) = </a:t>
            </a:r>
            <a:r>
              <a:rPr lang="en-US" altLang="zh-CN" dirty="0" smtClean="0"/>
              <a:t>40MHz</a:t>
            </a:r>
            <a:r>
              <a:rPr lang="zh-CN" altLang="en-US" dirty="0"/>
              <a:t>；</a:t>
            </a:r>
            <a:r>
              <a:rPr lang="en-US" altLang="zh-CN" dirty="0"/>
              <a:t>Energy per cycle: 40</a:t>
            </a:r>
            <a:r>
              <a:rPr lang="en-US" altLang="zh-CN" dirty="0" smtClean="0"/>
              <a:t>*(4/5)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25nJ/cycle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Execution time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 smtClean="0"/>
              <a:t>= 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(cycles)/40*10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cycles/sec)=25 s</a:t>
            </a:r>
            <a:endParaRPr lang="en-US" altLang="zh-CN" dirty="0"/>
          </a:p>
          <a:p>
            <a:pPr lvl="1"/>
            <a:r>
              <a:rPr lang="en-US" altLang="zh-CN" dirty="0"/>
              <a:t>Total energy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total</a:t>
            </a:r>
            <a:r>
              <a:rPr lang="en-US" altLang="zh-CN" dirty="0" smtClean="0"/>
              <a:t>= 10</a:t>
            </a:r>
            <a:r>
              <a:rPr lang="en-US" altLang="zh-CN" baseline="30000" dirty="0"/>
              <a:t>9</a:t>
            </a:r>
            <a:r>
              <a:rPr lang="en-US" altLang="zh-CN" baseline="30000" dirty="0" smtClean="0"/>
              <a:t> </a:t>
            </a:r>
            <a:r>
              <a:rPr lang="en-US" altLang="zh-CN" dirty="0"/>
              <a:t>(cycles) * </a:t>
            </a:r>
            <a:r>
              <a:rPr lang="en-US" altLang="zh-CN" dirty="0" smtClean="0"/>
              <a:t>25 </a:t>
            </a:r>
            <a:r>
              <a:rPr lang="en-US" altLang="zh-CN" dirty="0"/>
              <a:t>(</a:t>
            </a:r>
            <a:r>
              <a:rPr lang="en-US" altLang="zh-CN" dirty="0" err="1"/>
              <a:t>nJ</a:t>
            </a:r>
            <a:r>
              <a:rPr lang="en-US" altLang="zh-CN" dirty="0"/>
              <a:t>/cycle</a:t>
            </a:r>
            <a:r>
              <a:rPr lang="en-US" altLang="zh-CN" dirty="0" smtClean="0"/>
              <a:t>) = 25 J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617" y="3419208"/>
            <a:ext cx="8000257" cy="306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Reduced Voltage &amp; Frequency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61885"/>
            <a:ext cx="9144000" cy="23892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Reduce voltage at time 15 to V = 2.5V</a:t>
            </a:r>
          </a:p>
          <a:p>
            <a:pPr lvl="1"/>
            <a:r>
              <a:rPr lang="en-US" altLang="zh-CN" dirty="0" smtClean="0"/>
              <a:t>CPU </a:t>
            </a:r>
            <a:r>
              <a:rPr lang="en-US" altLang="zh-CN" dirty="0"/>
              <a:t>frequency: 50*(2.5/5) = </a:t>
            </a:r>
            <a:r>
              <a:rPr lang="en-US" altLang="zh-CN" dirty="0" smtClean="0"/>
              <a:t>25MHz</a:t>
            </a:r>
            <a:r>
              <a:rPr lang="zh-CN" altLang="en-US" dirty="0" smtClean="0"/>
              <a:t>；</a:t>
            </a:r>
            <a:r>
              <a:rPr lang="en-US" altLang="zh-CN" dirty="0"/>
              <a:t>Energy per cycle: 40*(2.5/5)</a:t>
            </a:r>
            <a:r>
              <a:rPr lang="en-US" altLang="zh-CN" baseline="30000" dirty="0"/>
              <a:t>2</a:t>
            </a:r>
            <a:r>
              <a:rPr lang="en-US" altLang="zh-CN" dirty="0"/>
              <a:t> = 10nJ/cycle.</a:t>
            </a:r>
          </a:p>
          <a:p>
            <a:pPr lvl="1"/>
            <a:r>
              <a:rPr lang="en-US" altLang="zh-CN" dirty="0"/>
              <a:t>Execution </a:t>
            </a:r>
            <a:r>
              <a:rPr lang="en-US" altLang="zh-CN" dirty="0" smtClean="0"/>
              <a:t>time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 smtClean="0"/>
              <a:t>=750*10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(cycles)/50*10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(cycles/sec</a:t>
            </a:r>
            <a:r>
              <a:rPr lang="en-US" altLang="zh-CN" dirty="0" smtClean="0"/>
              <a:t>) + 250*10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(cycles)/25*10</a:t>
            </a:r>
            <a:r>
              <a:rPr lang="en-US" altLang="zh-CN" baseline="30000" dirty="0" smtClean="0"/>
              <a:t>6</a:t>
            </a:r>
            <a:r>
              <a:rPr lang="en-US" altLang="zh-CN" dirty="0"/>
              <a:t> (cycles/sec</a:t>
            </a:r>
            <a:r>
              <a:rPr lang="en-US" altLang="zh-CN" dirty="0" smtClean="0"/>
              <a:t>) =15+10=25 s</a:t>
            </a:r>
          </a:p>
          <a:p>
            <a:pPr lvl="1"/>
            <a:r>
              <a:rPr lang="en-US" altLang="zh-CN" dirty="0" smtClean="0"/>
              <a:t>Total energy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total</a:t>
            </a:r>
            <a:r>
              <a:rPr lang="en-US" altLang="zh-CN" dirty="0" smtClean="0"/>
              <a:t>=750*10</a:t>
            </a:r>
            <a:r>
              <a:rPr lang="en-US" altLang="zh-CN" baseline="30000" dirty="0" smtClean="0"/>
              <a:t>6 </a:t>
            </a:r>
            <a:r>
              <a:rPr lang="en-US" altLang="zh-CN" dirty="0"/>
              <a:t>(cycles) * 40 (</a:t>
            </a:r>
            <a:r>
              <a:rPr lang="en-US" altLang="zh-CN" dirty="0" err="1"/>
              <a:t>nJ</a:t>
            </a:r>
            <a:r>
              <a:rPr lang="en-US" altLang="zh-CN" dirty="0"/>
              <a:t>/cycle</a:t>
            </a:r>
            <a:r>
              <a:rPr lang="en-US" altLang="zh-CN" dirty="0" smtClean="0"/>
              <a:t>) + 250*10</a:t>
            </a:r>
            <a:r>
              <a:rPr lang="en-US" altLang="zh-CN" baseline="30000" dirty="0" smtClean="0"/>
              <a:t>6 </a:t>
            </a:r>
            <a:r>
              <a:rPr lang="en-US" altLang="zh-CN" dirty="0"/>
              <a:t>(cycles) * </a:t>
            </a:r>
            <a:r>
              <a:rPr lang="en-US" altLang="zh-CN" dirty="0" smtClean="0"/>
              <a:t>10 </a:t>
            </a:r>
            <a:r>
              <a:rPr lang="en-US" altLang="zh-CN" dirty="0"/>
              <a:t>(</a:t>
            </a:r>
            <a:r>
              <a:rPr lang="en-US" altLang="zh-CN" dirty="0" err="1"/>
              <a:t>nJ</a:t>
            </a:r>
            <a:r>
              <a:rPr lang="en-US" altLang="zh-CN" dirty="0"/>
              <a:t>/cycle</a:t>
            </a:r>
            <a:r>
              <a:rPr lang="en-US" altLang="zh-CN" dirty="0" smtClean="0"/>
              <a:t>)=32.5 J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291" y="3559320"/>
            <a:ext cx="8109536" cy="297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a processor uses a single supply voltage and completes a program at exactly the deadline moment, the energy consumption is minimized.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[Zhang10]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Xiao Zhang et al, An Evaluation of Per-Chip </a:t>
            </a:r>
            <a:r>
              <a:rPr lang="en-US" altLang="zh-CN" dirty="0" smtClean="0"/>
              <a:t>Non-Uniform Frequency </a:t>
            </a:r>
            <a:r>
              <a:rPr lang="en-US" altLang="zh-CN" dirty="0"/>
              <a:t>Scaling on </a:t>
            </a:r>
            <a:r>
              <a:rPr lang="en-US" altLang="zh-CN" dirty="0" smtClean="0"/>
              <a:t>Multicores, 2010</a:t>
            </a:r>
          </a:p>
          <a:p>
            <a:r>
              <a:rPr lang="en-US" altLang="zh-CN" i="1" dirty="0" smtClean="0"/>
              <a:t>Similarity grouping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On a multi-chip system, group applications with </a:t>
            </a:r>
            <a:r>
              <a:rPr lang="en-US" altLang="zh-CN" dirty="0"/>
              <a:t>similar last level </a:t>
            </a:r>
            <a:r>
              <a:rPr lang="en-US" altLang="zh-CN" dirty="0" smtClean="0"/>
              <a:t>cache (LLC) </a:t>
            </a:r>
            <a:r>
              <a:rPr lang="en-US" altLang="zh-CN" dirty="0"/>
              <a:t>miss ratios to </a:t>
            </a:r>
            <a:r>
              <a:rPr lang="en-US" altLang="zh-CN" dirty="0" smtClean="0"/>
              <a:t>run on </a:t>
            </a:r>
            <a:r>
              <a:rPr lang="en-US" altLang="zh-CN" dirty="0"/>
              <a:t>the same multicore processor </a:t>
            </a:r>
            <a:r>
              <a:rPr lang="en-US" altLang="zh-CN" dirty="0" smtClean="0"/>
              <a:t>chip, in order to lower the voltage/frequency of the chip running memory-intensive tasks w/ high LLC miss ratios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Question from audience</a:t>
            </a:r>
          </a:p>
          <a:p>
            <a:pPr lvl="1"/>
            <a:r>
              <a:rPr lang="en-US" altLang="zh-CN" dirty="0"/>
              <a:t>On a multi-chip system, tasks running on different  chips may interfere with each other. Even though they do not share CPU, the share the bus, interconnect, memory controller, etc.</a:t>
            </a:r>
          </a:p>
          <a:p>
            <a:r>
              <a:rPr lang="en-US" altLang="zh-CN" dirty="0" smtClean="0"/>
              <a:t>Answer: Their </a:t>
            </a:r>
            <a:r>
              <a:rPr lang="en-US" altLang="zh-CN" dirty="0"/>
              <a:t>Frequency-to-Performance Model did not consider this interference, hence may not be very accurate.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for Power Awareness  </a:t>
            </a:r>
          </a:p>
        </p:txBody>
      </p:sp>
      <p:sp>
        <p:nvSpPr>
          <p:cNvPr id="110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10623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8258" y="1565686"/>
            <a:ext cx="6473413" cy="49690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Where does the Power Go?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208954" y="3038620"/>
            <a:ext cx="2590800" cy="2354262"/>
          </a:xfrm>
          <a:prstGeom prst="rect">
            <a:avLst/>
          </a:prstGeom>
          <a:solidFill>
            <a:srgbClr val="0099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/>
            <a:r>
              <a:rPr lang="en-US" altLang="zh-CN" sz="1800" b="1" i="1">
                <a:solidFill>
                  <a:schemeClr val="bg2"/>
                </a:solidFill>
                <a:ea typeface="宋体" pitchFamily="2" charset="-122"/>
              </a:rPr>
              <a:t>Power Supply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318491" y="3570432"/>
            <a:ext cx="727075" cy="1763713"/>
          </a:xfrm>
          <a:prstGeom prst="can">
            <a:avLst>
              <a:gd name="adj" fmla="val 60644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 rot="16200000">
            <a:off x="1083541" y="440387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Battery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143991" y="3206895"/>
            <a:ext cx="1512888" cy="911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DC-DC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Converter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3933104" y="3837132"/>
            <a:ext cx="4217987" cy="1528763"/>
            <a:chOff x="2459" y="3291"/>
            <a:chExt cx="2427" cy="963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2459" y="3291"/>
              <a:ext cx="2427" cy="9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/>
            <a:p>
              <a:pPr algn="r"/>
              <a:r>
                <a:rPr lang="en-US" altLang="zh-CN" sz="1800" b="1" i="1">
                  <a:solidFill>
                    <a:schemeClr val="bg2"/>
                  </a:solidFill>
                  <a:ea typeface="宋体" pitchFamily="2" charset="-122"/>
                </a:rPr>
                <a:t>Communication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548" y="3414"/>
              <a:ext cx="935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Radio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Modem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696" y="3404"/>
              <a:ext cx="1077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RF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Transceiver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3912466" y="1708295"/>
            <a:ext cx="4230688" cy="1919287"/>
            <a:chOff x="2294" y="1889"/>
            <a:chExt cx="2665" cy="1209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294" y="1889"/>
              <a:ext cx="2665" cy="120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altLang="zh-CN" sz="1800" b="1" i="1" dirty="0">
                  <a:solidFill>
                    <a:schemeClr val="bg2"/>
                  </a:solidFill>
                  <a:ea typeface="宋体" pitchFamily="2" charset="-122"/>
                </a:rPr>
                <a:t>Processing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2408" y="2136"/>
              <a:ext cx="1367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Programmable</a:t>
              </a:r>
            </a:p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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Ps &amp; DSPs</a:t>
              </a:r>
            </a:p>
            <a:p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(apps, protocols etc.)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943" y="2637"/>
              <a:ext cx="935" cy="3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Memory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940" y="2142"/>
              <a:ext cx="935" cy="3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ASICs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196254" y="1708295"/>
            <a:ext cx="2606675" cy="1247775"/>
          </a:xfrm>
          <a:prstGeom prst="rect">
            <a:avLst/>
          </a:prstGeom>
          <a:solidFill>
            <a:srgbClr val="00FF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altLang="zh-CN" sz="1800" b="1" i="1">
                <a:solidFill>
                  <a:schemeClr val="bg2"/>
                </a:solidFill>
                <a:ea typeface="宋体" pitchFamily="2" charset="-122"/>
              </a:rPr>
              <a:t>Peripherals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1361354" y="2030557"/>
            <a:ext cx="939800" cy="8413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Disk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2394816" y="2041670"/>
            <a:ext cx="1289050" cy="769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Display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869858" y="666531"/>
            <a:ext cx="1820576" cy="990085"/>
          </a:xfrm>
          <a:prstGeom prst="wedgeEllipseCallout">
            <a:avLst>
              <a:gd name="adj1" fmla="val -78790"/>
              <a:gd name="adj2" fmla="val 1177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 focus on CPU power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Leakage vs. Dynamic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Leakage power (static power) is consumed even if the circuit is idle (standby mode). The only way to avoid it is to turn off the CPU.</a:t>
            </a:r>
          </a:p>
          <a:p>
            <a:pPr lvl="1"/>
            <a:r>
              <a:rPr lang="en-US" altLang="zh-CN" dirty="0"/>
              <a:t>The only way to </a:t>
            </a:r>
            <a:r>
              <a:rPr lang="en-US" altLang="zh-CN" dirty="0" smtClean="0"/>
              <a:t>reduce leakage power is to turn off the power supply</a:t>
            </a:r>
            <a:endParaRPr lang="zh-CN" altLang="en-US" dirty="0"/>
          </a:p>
          <a:p>
            <a:r>
              <a:rPr lang="en-US" altLang="zh-CN" dirty="0" smtClean="0"/>
              <a:t>Dynamic power is still the main source of power consumption.</a:t>
            </a:r>
          </a:p>
          <a:p>
            <a:pPr lvl="1"/>
            <a:r>
              <a:rPr lang="en-US" altLang="zh-CN" dirty="0" smtClean="0"/>
              <a:t>In the past, Leakage power was considered negligible compared to dynamic power.</a:t>
            </a:r>
          </a:p>
          <a:p>
            <a:pPr lvl="1"/>
            <a:r>
              <a:rPr lang="en-US" altLang="zh-CN" dirty="0" smtClean="0"/>
              <a:t>Today, Leakage power is approaching or exceeding size of dynamic power.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Power/Energy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179872"/>
            <a:ext cx="9001754" cy="560438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Power consumption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P=ɑ</a:t>
            </a:r>
            <a:r>
              <a:rPr lang="zh-CN" altLang="en-US" dirty="0" smtClean="0"/>
              <a:t>*</a:t>
            </a:r>
            <a:r>
              <a:rPr lang="en-US" altLang="zh-CN" dirty="0" smtClean="0"/>
              <a:t>C*V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*f</a:t>
            </a:r>
          </a:p>
          <a:p>
            <a:pPr lvl="1"/>
            <a:r>
              <a:rPr lang="en-US" altLang="zh-CN" dirty="0" smtClean="0"/>
              <a:t>ɑ: switching factor</a:t>
            </a:r>
          </a:p>
          <a:p>
            <a:pPr lvl="1"/>
            <a:r>
              <a:rPr lang="en-US" altLang="zh-CN" dirty="0" smtClean="0"/>
              <a:t>C: effective capacitance</a:t>
            </a:r>
          </a:p>
          <a:p>
            <a:pPr lvl="1"/>
            <a:r>
              <a:rPr lang="en-US" altLang="zh-CN" dirty="0" smtClean="0"/>
              <a:t>V: operating voltage</a:t>
            </a:r>
          </a:p>
          <a:p>
            <a:pPr lvl="1"/>
            <a:r>
              <a:rPr lang="en-US" altLang="zh-CN" dirty="0" smtClean="0"/>
              <a:t>f: operating frequency</a:t>
            </a:r>
          </a:p>
          <a:p>
            <a:r>
              <a:rPr lang="en-US" altLang="zh-CN" dirty="0" smtClean="0"/>
              <a:t>Energy consumption for task with execution time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E=P*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exe</a:t>
            </a:r>
            <a:r>
              <a:rPr lang="en-US" altLang="zh-CN" dirty="0" smtClean="0"/>
              <a:t>=ɑ</a:t>
            </a:r>
            <a:r>
              <a:rPr lang="zh-CN" altLang="en-US" dirty="0"/>
              <a:t>*</a:t>
            </a:r>
            <a:r>
              <a:rPr lang="en-US" altLang="zh-CN" dirty="0" smtClean="0"/>
              <a:t>C*V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*f*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exe</a:t>
            </a:r>
            <a:r>
              <a:rPr lang="en-US" altLang="zh-CN" dirty="0" smtClean="0"/>
              <a:t>=ɑ</a:t>
            </a:r>
            <a:r>
              <a:rPr lang="zh-CN" altLang="en-US" dirty="0"/>
              <a:t>*</a:t>
            </a:r>
            <a:r>
              <a:rPr lang="en-US" altLang="zh-CN" dirty="0" smtClean="0"/>
              <a:t>C*V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cycles</a:t>
            </a:r>
            <a:endParaRPr lang="en-US" altLang="zh-CN" baseline="-25000" dirty="0" smtClean="0"/>
          </a:p>
          <a:p>
            <a:pPr lvl="1"/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cycles</a:t>
            </a:r>
            <a:r>
              <a:rPr lang="en-US" altLang="zh-CN" dirty="0" smtClean="0"/>
              <a:t>: total execution </a:t>
            </a:r>
            <a:r>
              <a:rPr lang="en-US" altLang="zh-CN" dirty="0"/>
              <a:t>cycles. (it is obvious that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exe</a:t>
            </a:r>
            <a:r>
              <a:rPr lang="en-US" altLang="zh-CN" dirty="0"/>
              <a:t>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cycles</a:t>
            </a:r>
            <a:r>
              <a:rPr lang="en-US" altLang="zh-CN" dirty="0"/>
              <a:t>/f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r>
              <a:rPr lang="en-US" altLang="zh-CN" dirty="0" smtClean="0"/>
              <a:t>Assuming f </a:t>
            </a:r>
            <a:r>
              <a:rPr lang="zh-CN" altLang="en-US" dirty="0"/>
              <a:t>∝ </a:t>
            </a:r>
            <a:r>
              <a:rPr lang="en-US" altLang="zh-CN" dirty="0" smtClean="0"/>
              <a:t>V (approximation):</a:t>
            </a:r>
          </a:p>
          <a:p>
            <a:pPr lvl="1"/>
            <a:r>
              <a:rPr lang="en-US" altLang="zh-CN" dirty="0" smtClean="0"/>
              <a:t>P </a:t>
            </a:r>
            <a:r>
              <a:rPr lang="zh-CN" altLang="en-US" dirty="0"/>
              <a:t>∝ </a:t>
            </a:r>
            <a:r>
              <a:rPr lang="en-US" altLang="zh-CN" dirty="0" smtClean="0"/>
              <a:t>V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 </a:t>
            </a:r>
            <a:r>
              <a:rPr lang="zh-CN" altLang="en-US" dirty="0"/>
              <a:t>∝ </a:t>
            </a:r>
            <a:r>
              <a:rPr lang="en-US" altLang="zh-CN" dirty="0" smtClean="0"/>
              <a:t>f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; E  </a:t>
            </a:r>
            <a:r>
              <a:rPr lang="zh-CN" altLang="en-US" dirty="0"/>
              <a:t>∝ </a:t>
            </a:r>
            <a:r>
              <a:rPr lang="en-US" altLang="zh-CN" dirty="0" smtClean="0"/>
              <a:t>V</a:t>
            </a:r>
            <a:r>
              <a:rPr lang="en-US" altLang="zh-CN" baseline="30000" dirty="0" smtClean="0"/>
              <a:t>2 </a:t>
            </a:r>
            <a:r>
              <a:rPr lang="zh-CN" altLang="en-US" dirty="0" smtClean="0"/>
              <a:t>∝ </a:t>
            </a:r>
            <a:r>
              <a:rPr lang="en-US" altLang="zh-CN" dirty="0" smtClean="0"/>
              <a:t>f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endParaRPr lang="en-US" altLang="zh-CN" baseline="300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4608" y="4230255"/>
            <a:ext cx="8665436" cy="241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Reducing Power Consumption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29759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Given power consumption P=ɑ</a:t>
            </a:r>
            <a:r>
              <a:rPr lang="zh-CN" altLang="en-US" dirty="0"/>
              <a:t>*</a:t>
            </a:r>
            <a:r>
              <a:rPr lang="en-US" altLang="zh-CN" dirty="0" smtClean="0"/>
              <a:t>C*V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*f, we can reduce P by:</a:t>
            </a:r>
            <a:endParaRPr lang="en-US" altLang="zh-CN" dirty="0"/>
          </a:p>
          <a:p>
            <a:pPr lvl="1"/>
            <a:r>
              <a:rPr lang="en-US" altLang="zh-CN" dirty="0" smtClean="0"/>
              <a:t>At device level: </a:t>
            </a:r>
          </a:p>
          <a:p>
            <a:pPr lvl="2"/>
            <a:r>
              <a:rPr lang="en-US" altLang="zh-CN" dirty="0" smtClean="0"/>
              <a:t>reduce capacitance C</a:t>
            </a:r>
          </a:p>
          <a:p>
            <a:pPr lvl="1"/>
            <a:r>
              <a:rPr lang="en-US" altLang="zh-CN" dirty="0" smtClean="0"/>
              <a:t>At system level: </a:t>
            </a:r>
          </a:p>
          <a:p>
            <a:pPr lvl="2"/>
            <a:r>
              <a:rPr lang="en-US" altLang="zh-CN" dirty="0" smtClean="0"/>
              <a:t>Reduce </a:t>
            </a:r>
            <a:r>
              <a:rPr lang="en-US" altLang="zh-CN" dirty="0"/>
              <a:t>CPU voltage V</a:t>
            </a:r>
            <a:endParaRPr lang="en-US" altLang="zh-CN" baseline="-25000" dirty="0"/>
          </a:p>
          <a:p>
            <a:pPr lvl="2"/>
            <a:r>
              <a:rPr lang="en-US" altLang="zh-CN" dirty="0"/>
              <a:t>Reduce CPU frequency f</a:t>
            </a:r>
            <a:endParaRPr lang="en-US" altLang="zh-CN" baseline="-25000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6" y="4309106"/>
            <a:ext cx="8941403" cy="217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vs. Energy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Which is more important?</a:t>
            </a:r>
          </a:p>
          <a:p>
            <a:pPr>
              <a:defRPr/>
            </a:pPr>
            <a:r>
              <a:rPr lang="en-US" altLang="zh-CN" dirty="0" smtClean="0"/>
              <a:t>Sometimes </a:t>
            </a:r>
            <a:r>
              <a:rPr lang="en-US" altLang="zh-CN" dirty="0"/>
              <a:t>we </a:t>
            </a:r>
            <a:r>
              <a:rPr lang="en-US" altLang="zh-CN" dirty="0" smtClean="0"/>
              <a:t>care </a:t>
            </a:r>
            <a:r>
              <a:rPr lang="en-US" altLang="zh-CN" dirty="0"/>
              <a:t>about power consumption:</a:t>
            </a:r>
          </a:p>
          <a:p>
            <a:pPr lvl="1"/>
            <a:r>
              <a:rPr lang="en-US" altLang="zh-CN" dirty="0" smtClean="0"/>
              <a:t>heat </a:t>
            </a:r>
            <a:r>
              <a:rPr lang="en-US" altLang="zh-CN" dirty="0"/>
              <a:t>dissipation, </a:t>
            </a:r>
            <a:r>
              <a:rPr lang="en-US" altLang="zh-CN" dirty="0" smtClean="0"/>
              <a:t>cooling</a:t>
            </a:r>
            <a:endParaRPr lang="en-US" altLang="zh-CN" dirty="0"/>
          </a:p>
          <a:p>
            <a:pPr lvl="1"/>
            <a:r>
              <a:rPr lang="en-US" altLang="zh-CN" dirty="0" smtClean="0"/>
              <a:t>physical </a:t>
            </a:r>
            <a:r>
              <a:rPr lang="en-US" altLang="zh-CN" dirty="0"/>
              <a:t>deterioration due to </a:t>
            </a:r>
            <a:r>
              <a:rPr lang="en-US" altLang="zh-CN" dirty="0" smtClean="0"/>
              <a:t>temperature.</a:t>
            </a:r>
          </a:p>
          <a:p>
            <a:r>
              <a:rPr lang="en-US" altLang="zh-CN" dirty="0" smtClean="0"/>
              <a:t>Sometimes </a:t>
            </a:r>
            <a:r>
              <a:rPr lang="en-US" altLang="zh-CN" dirty="0"/>
              <a:t>we </a:t>
            </a:r>
            <a:r>
              <a:rPr lang="en-US" altLang="zh-CN" dirty="0" smtClean="0"/>
              <a:t>care about </a:t>
            </a:r>
            <a:r>
              <a:rPr lang="en-US" altLang="zh-CN" dirty="0"/>
              <a:t>total energy consumption:</a:t>
            </a:r>
          </a:p>
          <a:p>
            <a:pPr lvl="1"/>
            <a:r>
              <a:rPr lang="en-US" altLang="zh-CN" dirty="0" smtClean="0"/>
              <a:t>battery life</a:t>
            </a:r>
            <a:r>
              <a:rPr lang="en-US" altLang="zh-CN" dirty="0"/>
              <a:t> </a:t>
            </a:r>
            <a:r>
              <a:rPr lang="en-US" altLang="zh-CN" dirty="0" smtClean="0"/>
              <a:t>for portable devices</a:t>
            </a:r>
          </a:p>
          <a:p>
            <a:pPr lvl="1"/>
            <a:r>
              <a:rPr lang="en-US" altLang="zh-CN" dirty="0" smtClean="0"/>
              <a:t>power bills (money) for large servers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 Voltage and Frequency Scaling</a:t>
            </a:r>
            <a:br>
              <a:rPr lang="en-US" altLang="zh-CN" dirty="0"/>
            </a:br>
            <a:r>
              <a:rPr lang="en-US" altLang="zh-CN" dirty="0" smtClean="0"/>
              <a:t>(DVFS)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device can be run at different speeds at several different (</a:t>
            </a:r>
            <a:r>
              <a:rPr lang="en-US" altLang="zh-CN" dirty="0"/>
              <a:t>supply </a:t>
            </a:r>
            <a:r>
              <a:rPr lang="en-US" altLang="zh-CN" dirty="0" smtClean="0"/>
              <a:t>voltage, CPU frequency) pairs</a:t>
            </a:r>
            <a:endParaRPr lang="en-US" dirty="0" smtClean="0"/>
          </a:p>
          <a:p>
            <a:r>
              <a:rPr lang="en-US" dirty="0"/>
              <a:t>Supply voltage can be chosen by the OS through execution of particular instructions</a:t>
            </a:r>
            <a:r>
              <a:rPr lang="en-US" dirty="0" smtClean="0"/>
              <a:t>. CPU </a:t>
            </a:r>
            <a:r>
              <a:rPr lang="en-US" altLang="zh-CN" dirty="0" smtClean="0"/>
              <a:t>frequency </a:t>
            </a:r>
            <a:r>
              <a:rPr lang="en-US" altLang="zh-CN" dirty="0"/>
              <a:t>is automatically adjusted to fit the current supply voltage.</a:t>
            </a:r>
          </a:p>
          <a:p>
            <a:r>
              <a:rPr lang="en-US" dirty="0" smtClean="0"/>
              <a:t>Execution of jobs can be slowed down to save power as long as all jobs are completed by their deadline.</a:t>
            </a:r>
          </a:p>
          <a:p>
            <a:pPr lvl="1"/>
            <a:endParaRPr 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 w/ DVFS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Reducing </a:t>
            </a:r>
            <a:r>
              <a:rPr lang="en-US" altLang="zh-CN" dirty="0"/>
              <a:t>supply voltage increases execution time!</a:t>
            </a:r>
            <a:endParaRPr lang="zh-CN" altLang="en-US" dirty="0"/>
          </a:p>
          <a:p>
            <a:r>
              <a:rPr lang="en-US" altLang="zh-CN" dirty="0" smtClean="0"/>
              <a:t>The scheduling problem:</a:t>
            </a:r>
          </a:p>
          <a:p>
            <a:pPr lvl="1"/>
            <a:r>
              <a:rPr lang="en-US" altLang="zh-CN" dirty="0" smtClean="0"/>
              <a:t>Which task to execute at a certain moment on a certain processor, </a:t>
            </a:r>
            <a:r>
              <a:rPr lang="en-US" altLang="zh-CN" i="1" dirty="0" smtClean="0"/>
              <a:t>and at which voltage level, so that time constraints are fulfilled and energy consumption is minimized?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913</TotalTime>
  <Words>1059</Words>
  <Application>Microsoft Office PowerPoint</Application>
  <PresentationFormat>全屏显示(4:3)</PresentationFormat>
  <Paragraphs>153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Symbol</vt:lpstr>
      <vt:lpstr>Template</vt:lpstr>
      <vt:lpstr>Power Management with DVFS</vt:lpstr>
      <vt:lpstr>The Case for Power Awareness  </vt:lpstr>
      <vt:lpstr>Where does the Power Go?</vt:lpstr>
      <vt:lpstr>Leakage vs. Dynamic</vt:lpstr>
      <vt:lpstr>Dynamic Power/Energy</vt:lpstr>
      <vt:lpstr>Reducing Power Consumption</vt:lpstr>
      <vt:lpstr>Power vs. Energy</vt:lpstr>
      <vt:lpstr>Dynamic Voltage and Frequency Scaling (DVFS)</vt:lpstr>
      <vt:lpstr>Scheduling w/ DVFS</vt:lpstr>
      <vt:lpstr>Example</vt:lpstr>
      <vt:lpstr>Reduced Voltage &amp; Frequency</vt:lpstr>
      <vt:lpstr>Reduced Voltage &amp; Frequency</vt:lpstr>
      <vt:lpstr>Basic Principle</vt:lpstr>
      <vt:lpstr>[Zhang10]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Zonghua Gu</cp:lastModifiedBy>
  <cp:revision>129</cp:revision>
  <cp:lastPrinted>2011-02-23T00:18:43Z</cp:lastPrinted>
  <dcterms:created xsi:type="dcterms:W3CDTF">2012-04-24T12:50:09Z</dcterms:created>
  <dcterms:modified xsi:type="dcterms:W3CDTF">2014-03-27T05:53:22Z</dcterms:modified>
</cp:coreProperties>
</file>