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9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4B5-E3CC-BB4C-AEB2-1A929C9BB9A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4B5-E3CC-BB4C-AEB2-1A929C9BB9A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4B5-E3CC-BB4C-AEB2-1A929C9BB9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b="0" dirty="0" smtClean="0"/>
              <a:t>On NUMA systems you must migrate both threads </a:t>
            </a:r>
            <a:r>
              <a:rPr lang="en-US" sz="800" b="0" dirty="0" smtClean="0">
                <a:solidFill>
                  <a:srgbClr val="FF0000"/>
                </a:solidFill>
              </a:rPr>
              <a:t>and memory</a:t>
            </a:r>
          </a:p>
          <a:p>
            <a:pPr lvl="0"/>
            <a:endParaRPr lang="en-US" sz="800" b="0" dirty="0" smtClean="0"/>
          </a:p>
          <a:p>
            <a:pPr lvl="0"/>
            <a:r>
              <a:rPr lang="en-US" sz="800" b="0" dirty="0" smtClean="0"/>
              <a:t>Clavis is the contention-aware scheduling daemon for NUMA systems that:</a:t>
            </a:r>
          </a:p>
          <a:p>
            <a:pPr lvl="2"/>
            <a:r>
              <a:rPr lang="en-US" sz="800" b="0" dirty="0" smtClean="0"/>
              <a:t>migrates the memory along with the application</a:t>
            </a:r>
          </a:p>
          <a:p>
            <a:pPr lvl="2"/>
            <a:r>
              <a:rPr lang="en-US" sz="800" b="0" dirty="0" smtClean="0"/>
              <a:t>eliminates excessive migrations by trying to keep the workload on their old nodes, if possible</a:t>
            </a:r>
          </a:p>
          <a:p>
            <a:pPr lvl="2"/>
            <a:r>
              <a:rPr lang="en-US" sz="800" b="0" dirty="0" smtClean="0"/>
              <a:t>utilizes Instruction Based Sampling to perform partial memory migration of “hot” pages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that two competing threads A and B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on cores C1 and C2 on a system shown in Figure 1.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contention-aware scheduler would detect that A and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compete and migrate one of the threads, for example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B, to a core in a different memory domain, for example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C5. Now A and B are not competing for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last-level (L3) cache, and on UMA systems this would be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eliminate contention. But on a NUMA system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1, A and B are still competing for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memory controller at Memory Node #1 (MC in Figure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5), assuming that their memory is physically located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Node #1. So by simply migrating thread B to another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domain, the scheduler does not eliminate one of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significant sources of contention – contention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memory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DAE27-B156-3A4C-B208-ADD53559E741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3581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3581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0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3581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3581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0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914400"/>
            <a:ext cx="2038350" cy="4876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962650" cy="4876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3581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4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4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419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484784"/>
            <a:ext cx="9144000" cy="5373216"/>
          </a:xfrm>
          <a:prstGeom prst="rect">
            <a:avLst/>
          </a:prstGeom>
          <a:solidFill>
            <a:srgbClr val="363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2936"/>
            <a:ext cx="8153400" cy="60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ALL CAPS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38736"/>
            <a:ext cx="8077200" cy="457200"/>
          </a:xfrm>
        </p:spPr>
        <p:txBody>
          <a:bodyPr/>
          <a:lstStyle>
            <a:lvl1pPr marL="0" indent="0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4048"/>
            <a:ext cx="511033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accent1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9E0927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363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83" name="Picture 11" descr="SFU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434340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4174232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4174232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2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4174232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4174232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4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4174232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382000" y="0"/>
            <a:ext cx="76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rgbClr val="363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29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ALL CAPS 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text Helvetica 18 points/never go under 12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    </a:t>
            </a:r>
          </a:p>
        </p:txBody>
      </p:sp>
      <p:pic>
        <p:nvPicPr>
          <p:cNvPr id="1039" name="Picture 15" descr="SFU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48400"/>
            <a:ext cx="2743200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5542384" cy="3810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Talk by Sergey Blagodurov  Stony Brook University</a:t>
            </a:r>
            <a:endParaRPr lang="en-US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INPro-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–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–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–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Case for NUMA-aware Contention Management on Multicore Systems</a:t>
            </a:r>
            <a:br>
              <a:rPr lang="en-US" altLang="zh-CN" dirty="0"/>
            </a:br>
            <a:r>
              <a:rPr lang="en-US" altLang="zh-CN" dirty="0"/>
              <a:t>Sergey </a:t>
            </a:r>
            <a:r>
              <a:rPr lang="en-US" altLang="zh-CN" dirty="0" err="1" smtClean="0"/>
              <a:t>Blagodurov</a:t>
            </a:r>
            <a:r>
              <a:rPr lang="en-US" altLang="zh-CN" dirty="0" smtClean="0"/>
              <a:t> et al, USENIX ATC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Placement of Threads and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980728"/>
            <a:ext cx="4131568" cy="57248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We run a target application, denoted </a:t>
            </a:r>
            <a:r>
              <a:rPr lang="en-US" altLang="zh-CN" dirty="0" smtClean="0"/>
              <a:t>as T </a:t>
            </a:r>
            <a:r>
              <a:rPr lang="en-US" altLang="zh-CN" dirty="0"/>
              <a:t>with a set of three competing </a:t>
            </a:r>
            <a:r>
              <a:rPr lang="en-US" altLang="zh-CN" dirty="0" smtClean="0"/>
              <a:t> applications</a:t>
            </a:r>
            <a:r>
              <a:rPr lang="en-US" altLang="zh-CN" dirty="0"/>
              <a:t>, </a:t>
            </a:r>
            <a:r>
              <a:rPr lang="en-US" altLang="zh-CN" dirty="0" smtClean="0"/>
              <a:t>denoted as </a:t>
            </a:r>
            <a:r>
              <a:rPr lang="en-US" altLang="zh-CN" dirty="0"/>
              <a:t>C. The memory of the target application is </a:t>
            </a:r>
            <a:r>
              <a:rPr lang="en-US" altLang="zh-CN" dirty="0" smtClean="0"/>
              <a:t>denoted MT</a:t>
            </a:r>
            <a:r>
              <a:rPr lang="en-US" altLang="zh-CN" dirty="0"/>
              <a:t>, and the memory of the competing applications </a:t>
            </a:r>
            <a:r>
              <a:rPr lang="en-US" altLang="zh-CN" dirty="0" smtClean="0"/>
              <a:t>is denoted </a:t>
            </a:r>
            <a:r>
              <a:rPr lang="en-US" altLang="zh-CN" dirty="0"/>
              <a:t>MC.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CA: Cache contention</a:t>
            </a:r>
          </a:p>
          <a:p>
            <a:pPr lvl="1"/>
            <a:r>
              <a:rPr lang="en-US" altLang="zh-CN" dirty="0" smtClean="0"/>
              <a:t>MC: Memory Controller</a:t>
            </a:r>
          </a:p>
          <a:p>
            <a:pPr lvl="1"/>
            <a:r>
              <a:rPr lang="en-US" altLang="zh-CN" dirty="0" smtClean="0"/>
              <a:t>IC: Interconnect</a:t>
            </a:r>
          </a:p>
          <a:p>
            <a:pPr lvl="1"/>
            <a:r>
              <a:rPr lang="en-US" altLang="zh-CN" dirty="0" smtClean="0"/>
              <a:t>RL: Remote Latency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9911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1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t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" y="188640"/>
            <a:ext cx="8052286" cy="4896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388424" cy="5262880"/>
          </a:xfrm>
          <a:prstGeom prst="rect">
            <a:avLst/>
          </a:prstGeom>
          <a:solidFill>
            <a:srgbClr val="4F81BD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1484784"/>
            <a:ext cx="4176464" cy="2159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216000" bIns="21600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Memory Controller (MC)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Interconnect (IC)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contention are key factors hurting performance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>
                <a:solidFill>
                  <a:srgbClr val="FFFFFF"/>
                </a:solidFill>
              </a:rPr>
              <a:t>Dominant </a:t>
            </a:r>
            <a:r>
              <a:rPr lang="en-US" sz="2800" dirty="0" smtClean="0">
                <a:solidFill>
                  <a:srgbClr val="FFFFFF"/>
                </a:solidFill>
              </a:rPr>
              <a:t>degradation factors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11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7772400" cy="4114800"/>
          </a:xfrm>
        </p:spPr>
        <p:txBody>
          <a:bodyPr/>
          <a:lstStyle/>
          <a:p>
            <a:r>
              <a:rPr lang="en-US" sz="2400" b="1" dirty="0" smtClean="0"/>
              <a:t>Characterization method</a:t>
            </a:r>
          </a:p>
          <a:p>
            <a:pPr lvl="1"/>
            <a:r>
              <a:rPr lang="en-US" sz="2400" dirty="0" smtClean="0"/>
              <a:t>Given two threads, decide if they will hurt each other’s performance if co-scheduled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Scheduling algorithm</a:t>
            </a:r>
          </a:p>
          <a:p>
            <a:pPr lvl="1"/>
            <a:r>
              <a:rPr lang="en-US" sz="2400" dirty="0" smtClean="0"/>
              <a:t>Separate threads that are expected to interfere</a:t>
            </a:r>
          </a:p>
          <a:p>
            <a:pPr lvl="1"/>
            <a:endParaRPr lang="en-US" sz="24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135830" y="1844824"/>
            <a:ext cx="500066" cy="500066"/>
          </a:xfrm>
          <a:prstGeom prst="ellipse">
            <a:avLst/>
          </a:prstGeom>
          <a:solidFill>
            <a:srgbClr val="BFBFB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5990" y="1844824"/>
            <a:ext cx="500066" cy="500066"/>
          </a:xfrm>
          <a:prstGeom prst="ellipse">
            <a:avLst/>
          </a:prstGeom>
          <a:solidFill>
            <a:srgbClr val="BFBFB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Documents and Settings\Sasha\Local Settings\Temporary Internet Files\Content.IE5\60KG8T7T\MC90038355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968" y="1700808"/>
            <a:ext cx="434340" cy="956462"/>
          </a:xfrm>
          <a:prstGeom prst="rect">
            <a:avLst/>
          </a:prstGeom>
          <a:noFill/>
        </p:spPr>
      </p:pic>
      <p:pic>
        <p:nvPicPr>
          <p:cNvPr id="1027" name="Picture 3" descr="C:\Documents and Settings\Sasha\Local Settings\Temporary Internet Files\Content.IE5\60KG8T7T\MC90038355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075655"/>
            <a:ext cx="648072" cy="793505"/>
          </a:xfrm>
          <a:prstGeom prst="rect">
            <a:avLst/>
          </a:prstGeom>
          <a:noFill/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31840" y="4005064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72000" y="4005064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>
                <a:solidFill>
                  <a:srgbClr val="FFFFFF"/>
                </a:solidFill>
              </a:rPr>
              <a:t>Contention-Aware Scheduling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12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78296"/>
            <a:ext cx="8208912" cy="4114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Limited observability</a:t>
            </a:r>
          </a:p>
          <a:p>
            <a:pPr lvl="1"/>
            <a:r>
              <a:rPr lang="en-US" sz="2400" dirty="0" smtClean="0"/>
              <a:t>We do not know for sure if threads compete                   and how severely!</a:t>
            </a:r>
            <a:endParaRPr lang="en-US" sz="2400" i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Trial and error infeasible on large systems</a:t>
            </a:r>
            <a:endParaRPr lang="en-CA" sz="2400" b="1" dirty="0" smtClean="0"/>
          </a:p>
          <a:p>
            <a:pPr lvl="1"/>
            <a:r>
              <a:rPr lang="en-US" sz="2400" dirty="0" smtClean="0"/>
              <a:t>Can’t try all possible combinations</a:t>
            </a:r>
          </a:p>
          <a:p>
            <a:pPr lvl="1"/>
            <a:r>
              <a:rPr lang="en-US" sz="2400" dirty="0" smtClean="0"/>
              <a:t>Even sampling becomes difficult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A good trade-off: measure LLC Miss rate!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Threads </a:t>
            </a:r>
            <a:r>
              <a:rPr lang="en-US" sz="2400" dirty="0"/>
              <a:t>interfere if they have high miss </a:t>
            </a:r>
            <a:r>
              <a:rPr lang="en-US" sz="2400" dirty="0" smtClean="0"/>
              <a:t>rates</a:t>
            </a:r>
            <a:endParaRPr lang="en-US" sz="2400" dirty="0"/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account for </a:t>
            </a:r>
            <a:r>
              <a:rPr lang="en-US" sz="2400" dirty="0" smtClean="0"/>
              <a:t>cache contention impact</a:t>
            </a:r>
            <a:endParaRPr lang="en-US" sz="24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rgbClr val="FFFFFF"/>
                </a:solidFill>
              </a:rPr>
              <a:t>Characterization Method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13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rgbClr val="FFFFFF"/>
                </a:solidFill>
              </a:rPr>
              <a:t>Miss rate as a predictor for contention penalty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 descr="missrate-deg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4" y="686752"/>
            <a:ext cx="8012666" cy="382236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4164" y="4653136"/>
            <a:ext cx="8140244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i="1" dirty="0" smtClean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14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571472" y="893876"/>
            <a:ext cx="70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Goal: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isolate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threads that compete for shared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resources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and pull the memory to the local node upon migration</a:t>
            </a:r>
            <a:endParaRPr lang="en-CA" sz="2000" i="1" dirty="0">
              <a:solidFill>
                <a:srgbClr val="00000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226560" y="1778000"/>
            <a:ext cx="5720" cy="277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28596" y="1626778"/>
            <a:ext cx="7648604" cy="202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4745860" y="2679826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6746124" y="2679826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5245926" y="267982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C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246190" y="267982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9512" y="4149080"/>
            <a:ext cx="184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Domain 1</a:t>
            </a:r>
            <a:endParaRPr lang="en-CA" sz="2000" dirty="0" smtClean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43760" y="4149080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Domain 2</a:t>
            </a:r>
            <a:endParaRPr lang="en-CA" sz="2000" dirty="0" smtClean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39920" y="4149080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Domain 1</a:t>
            </a:r>
            <a:endParaRPr lang="en-CA" sz="2000" dirty="0" smtClean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90640" y="4149080"/>
            <a:ext cx="18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Domain 2</a:t>
            </a:r>
            <a:endParaRPr lang="en-CA" sz="2000" dirty="0" smtClean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0" y="4653136"/>
            <a:ext cx="8388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000000"/>
                </a:solidFill>
                <a:cs typeface="Times New Roman" pitchFamily="18" charset="0"/>
              </a:rPr>
              <a:t>Migrate competing threads </a:t>
            </a:r>
            <a:r>
              <a:rPr lang="en-US" sz="2000" b="1" i="1" dirty="0" smtClean="0">
                <a:solidFill>
                  <a:srgbClr val="FF0000"/>
                </a:solidFill>
                <a:cs typeface="Times New Roman" pitchFamily="18" charset="0"/>
              </a:rPr>
              <a:t>along with memory</a:t>
            </a:r>
            <a:r>
              <a:rPr lang="en-US" sz="2000" b="1" i="1" dirty="0" smtClean="0">
                <a:solidFill>
                  <a:srgbClr val="000000"/>
                </a:solidFill>
                <a:cs typeface="Times New Roman" pitchFamily="18" charset="0"/>
              </a:rPr>
              <a:t> to different domains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73828" y="1916832"/>
            <a:ext cx="1855474" cy="2263192"/>
            <a:chOff x="85086" y="1916832"/>
            <a:chExt cx="1855474" cy="2263192"/>
          </a:xfrm>
        </p:grpSpPr>
        <p:sp>
          <p:nvSpPr>
            <p:cNvPr id="64" name="Rectangle 63"/>
            <p:cNvSpPr/>
            <p:nvPr/>
          </p:nvSpPr>
          <p:spPr>
            <a:xfrm>
              <a:off x="85086" y="1916832"/>
              <a:ext cx="1855474" cy="226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79512" y="3054213"/>
              <a:ext cx="1673298" cy="993364"/>
            </a:xfrm>
            <a:prstGeom prst="roundRect">
              <a:avLst>
                <a:gd name="adj" fmla="val 7555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Memory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node 1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608" y="2032000"/>
              <a:ext cx="783071" cy="694271"/>
            </a:xfrm>
            <a:prstGeom prst="roundRect">
              <a:avLst>
                <a:gd name="adj" fmla="val 7555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51851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MC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480479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HT</a:t>
              </a: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79512" y="2032274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83557" y="2525369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612182" y="2033244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612182" y="2525369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rgbClr val="FFFFFF"/>
                </a:solidFill>
              </a:rPr>
              <a:t>Server-level scheduling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179512" y="1988840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11560" y="1988840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pSp>
        <p:nvGrpSpPr>
          <p:cNvPr id="3" name="Group 157"/>
          <p:cNvGrpSpPr/>
          <p:nvPr/>
        </p:nvGrpSpPr>
        <p:grpSpPr>
          <a:xfrm>
            <a:off x="2140462" y="1916832"/>
            <a:ext cx="1855474" cy="2263192"/>
            <a:chOff x="85086" y="1916832"/>
            <a:chExt cx="1855474" cy="2263192"/>
          </a:xfrm>
        </p:grpSpPr>
        <p:sp>
          <p:nvSpPr>
            <p:cNvPr id="159" name="Rectangle 158"/>
            <p:cNvSpPr/>
            <p:nvPr/>
          </p:nvSpPr>
          <p:spPr>
            <a:xfrm>
              <a:off x="85086" y="1916832"/>
              <a:ext cx="1855474" cy="2263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179512" y="3054213"/>
              <a:ext cx="1673298" cy="993364"/>
            </a:xfrm>
            <a:prstGeom prst="roundRect">
              <a:avLst>
                <a:gd name="adj" fmla="val 7555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Memory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node </a:t>
              </a:r>
              <a:r>
                <a:rPr lang="en-US" sz="2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43608" y="2032000"/>
              <a:ext cx="783071" cy="694271"/>
            </a:xfrm>
            <a:prstGeom prst="roundRect">
              <a:avLst>
                <a:gd name="adj" fmla="val 7555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1051851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MC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480479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HT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79512" y="2032274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183557" y="2525369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612182" y="2033244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612182" y="2525369"/>
              <a:ext cx="355503" cy="399575"/>
            </a:xfrm>
            <a:prstGeom prst="roundRect">
              <a:avLst>
                <a:gd name="adj" fmla="val 7555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6388934" y="1916832"/>
            <a:ext cx="1855474" cy="226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347456" y="2032000"/>
            <a:ext cx="783071" cy="694271"/>
          </a:xfrm>
          <a:prstGeom prst="roundRect">
            <a:avLst>
              <a:gd name="adj" fmla="val 7555"/>
            </a:avLst>
          </a:prstGeom>
          <a:solidFill>
            <a:srgbClr val="FFA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483360" y="2032274"/>
            <a:ext cx="355503" cy="399575"/>
          </a:xfrm>
          <a:prstGeom prst="roundRect">
            <a:avLst>
              <a:gd name="adj" fmla="val 7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487405" y="2525369"/>
            <a:ext cx="355503" cy="399575"/>
          </a:xfrm>
          <a:prstGeom prst="roundRect">
            <a:avLst>
              <a:gd name="adj" fmla="val 755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916030" y="2033244"/>
            <a:ext cx="355503" cy="399575"/>
          </a:xfrm>
          <a:prstGeom prst="roundRect">
            <a:avLst>
              <a:gd name="adj" fmla="val 755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6916030" y="2525369"/>
            <a:ext cx="355503" cy="399575"/>
          </a:xfrm>
          <a:prstGeom prst="roundRect">
            <a:avLst>
              <a:gd name="adj" fmla="val 7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444718" y="1916832"/>
            <a:ext cx="1855474" cy="226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403240" y="2032000"/>
            <a:ext cx="783071" cy="694271"/>
          </a:xfrm>
          <a:prstGeom prst="roundRect">
            <a:avLst>
              <a:gd name="adj" fmla="val 7555"/>
            </a:avLst>
          </a:prstGeom>
          <a:solidFill>
            <a:srgbClr val="FFA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4539144" y="2726271"/>
            <a:ext cx="3617514" cy="1321306"/>
            <a:chOff x="4539144" y="2726271"/>
            <a:chExt cx="3617514" cy="1321306"/>
          </a:xfrm>
        </p:grpSpPr>
        <p:sp>
          <p:nvSpPr>
            <p:cNvPr id="172" name="Rounded Rectangle 171"/>
            <p:cNvSpPr/>
            <p:nvPr/>
          </p:nvSpPr>
          <p:spPr>
            <a:xfrm>
              <a:off x="7355699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MC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7784327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HT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6483360" y="3054213"/>
              <a:ext cx="1673298" cy="993364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Memory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node 2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4539144" y="3054213"/>
              <a:ext cx="1673298" cy="993364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</a:rPr>
                <a:t>Memory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</a:rPr>
                <a:t>node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1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5411483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MC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840111" y="2726271"/>
              <a:ext cx="346199" cy="198673"/>
            </a:xfrm>
            <a:prstGeom prst="roundRect">
              <a:avLst>
                <a:gd name="adj" fmla="val 7555"/>
              </a:avLst>
            </a:prstGeom>
            <a:solidFill>
              <a:srgbClr val="FFA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HT</a:t>
              </a:r>
            </a:p>
          </p:txBody>
        </p:sp>
      </p:grpSp>
      <p:sp>
        <p:nvSpPr>
          <p:cNvPr id="184" name="Rounded Rectangle 183"/>
          <p:cNvSpPr/>
          <p:nvPr/>
        </p:nvSpPr>
        <p:spPr>
          <a:xfrm>
            <a:off x="4539144" y="2032274"/>
            <a:ext cx="355503" cy="399575"/>
          </a:xfrm>
          <a:prstGeom prst="roundRect">
            <a:avLst>
              <a:gd name="adj" fmla="val 755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543189" y="2525369"/>
            <a:ext cx="355503" cy="399575"/>
          </a:xfrm>
          <a:prstGeom prst="roundRect">
            <a:avLst>
              <a:gd name="adj" fmla="val 7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4971814" y="2033244"/>
            <a:ext cx="355503" cy="399575"/>
          </a:xfrm>
          <a:prstGeom prst="roundRect">
            <a:avLst>
              <a:gd name="adj" fmla="val 7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4971814" y="2525369"/>
            <a:ext cx="355503" cy="399575"/>
          </a:xfrm>
          <a:prstGeom prst="roundRect">
            <a:avLst>
              <a:gd name="adj" fmla="val 755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2631774" y="1988840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X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2195736" y="249688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Y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>
            <a:spLocks noChangeArrowheads="1"/>
          </p:cNvSpPr>
          <p:nvPr/>
        </p:nvSpPr>
        <p:spPr bwMode="auto">
          <a:xfrm>
            <a:off x="4427984" y="1988840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>
            <a:spLocks noChangeArrowheads="1"/>
          </p:cNvSpPr>
          <p:nvPr/>
        </p:nvSpPr>
        <p:spPr bwMode="auto">
          <a:xfrm>
            <a:off x="4427984" y="245225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Y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>
            <a:spLocks noChangeArrowheads="1"/>
          </p:cNvSpPr>
          <p:nvPr/>
        </p:nvSpPr>
        <p:spPr bwMode="auto">
          <a:xfrm>
            <a:off x="6448198" y="1988840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0192" y="364594"/>
            <a:ext cx="363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Sort threads by LLC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missrate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231340" y="33664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16016" y="33664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736230" y="33664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X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7168278" y="33664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Y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79512" y="249688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C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11560" y="249688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2631774" y="249289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Z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99726" y="1988840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220072" y="33265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C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728118" y="33664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228184" y="33265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596336" y="332656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Z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860032" y="1988840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X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4860032" y="2496886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D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880246" y="2424878"/>
            <a:ext cx="500066" cy="500066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Z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>
            <a:spLocks noChangeArrowheads="1"/>
          </p:cNvSpPr>
          <p:nvPr/>
        </p:nvSpPr>
        <p:spPr bwMode="auto">
          <a:xfrm>
            <a:off x="6876256" y="1988840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B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6448198" y="2424878"/>
            <a:ext cx="500066" cy="500066"/>
          </a:xfrm>
          <a:prstGeom prst="ellipse">
            <a:avLst/>
          </a:prstGeom>
          <a:solidFill>
            <a:srgbClr val="FFA7A4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C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15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8028384" y="-27384"/>
            <a:ext cx="1115616" cy="52851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rgbClr val="FFFFFF"/>
                </a:solidFill>
              </a:rPr>
              <a:t>Server-level results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Picture 4" descr="dino-m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68760"/>
            <a:ext cx="3312368" cy="2465873"/>
          </a:xfrm>
          <a:prstGeom prst="rect">
            <a:avLst/>
          </a:prstGeom>
        </p:spPr>
      </p:pic>
      <p:pic>
        <p:nvPicPr>
          <p:cNvPr id="6" name="Picture 5" descr="dino-la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2" y="1012224"/>
            <a:ext cx="2776364" cy="2371570"/>
          </a:xfrm>
          <a:prstGeom prst="rect">
            <a:avLst/>
          </a:prstGeom>
        </p:spPr>
      </p:pic>
      <p:pic>
        <p:nvPicPr>
          <p:cNvPr id="2" name="Picture 1" descr="dino-spec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286279"/>
            <a:ext cx="2555776" cy="21427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3568" y="3501008"/>
            <a:ext cx="1512168" cy="288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</a:rPr>
              <a:t>SPEC CPU 2006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97010" y="3806641"/>
            <a:ext cx="1512168" cy="288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</a:rPr>
              <a:t>SPEC MPI 2007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6256" y="3501008"/>
            <a:ext cx="1512168" cy="288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</a:rPr>
              <a:t>LAMP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16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NUMA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285860"/>
            <a:ext cx="3915544" cy="54197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</a:t>
            </a:r>
            <a:r>
              <a:rPr lang="en-US" altLang="zh-CN" dirty="0" smtClean="0"/>
              <a:t>multiple memory </a:t>
            </a:r>
            <a:r>
              <a:rPr lang="en-US" altLang="zh-CN" dirty="0"/>
              <a:t>nodes, one per memory </a:t>
            </a:r>
            <a:r>
              <a:rPr lang="en-US" altLang="zh-CN" dirty="0" smtClean="0"/>
              <a:t>domain</a:t>
            </a:r>
          </a:p>
          <a:p>
            <a:r>
              <a:rPr lang="en-US" altLang="zh-CN" dirty="0" smtClean="0"/>
              <a:t>Local nodes can be accessed in less time than remote ones, and each node has its own memory controller.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9434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3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</a:t>
            </a:r>
            <a:r>
              <a:rPr lang="en-US" altLang="zh-CN" smtClean="0"/>
              <a:t>Migration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1124744"/>
            <a:ext cx="4275584" cy="603157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Suppose that two competing threads A and </a:t>
            </a:r>
            <a:r>
              <a:rPr lang="en-US" altLang="zh-CN" dirty="0" smtClean="0"/>
              <a:t>B run </a:t>
            </a:r>
            <a:r>
              <a:rPr lang="en-US" altLang="zh-CN" dirty="0"/>
              <a:t>on cores C1 and C2 on a system shown in Figure </a:t>
            </a:r>
            <a:r>
              <a:rPr lang="en-US" altLang="zh-CN" dirty="0" smtClean="0"/>
              <a:t>1. A </a:t>
            </a:r>
            <a:r>
              <a:rPr lang="en-US" altLang="zh-CN" dirty="0"/>
              <a:t>contention-aware scheduler would detect that A </a:t>
            </a:r>
            <a:r>
              <a:rPr lang="en-US" altLang="zh-CN" dirty="0" smtClean="0"/>
              <a:t>and B </a:t>
            </a:r>
            <a:r>
              <a:rPr lang="en-US" altLang="zh-CN" dirty="0"/>
              <a:t>compete and migrate one of the threads, for </a:t>
            </a:r>
            <a:r>
              <a:rPr lang="en-US" altLang="zh-CN" dirty="0" smtClean="0"/>
              <a:t>example thread </a:t>
            </a:r>
            <a:r>
              <a:rPr lang="en-US" altLang="zh-CN" dirty="0"/>
              <a:t>B, to a core in a different memory domain, for </a:t>
            </a:r>
            <a:r>
              <a:rPr lang="en-US" altLang="zh-CN" dirty="0" smtClean="0"/>
              <a:t>example core </a:t>
            </a:r>
            <a:r>
              <a:rPr lang="en-US" altLang="zh-CN" dirty="0"/>
              <a:t>C5. Now A and B are not competing for </a:t>
            </a:r>
            <a:r>
              <a:rPr lang="en-US" altLang="zh-CN" dirty="0" smtClean="0"/>
              <a:t>the last-level </a:t>
            </a:r>
            <a:r>
              <a:rPr lang="en-US" altLang="zh-CN" dirty="0"/>
              <a:t>(L3) cache, and on UMA systems this would </a:t>
            </a:r>
            <a:r>
              <a:rPr lang="en-US" altLang="zh-CN" dirty="0" smtClean="0"/>
              <a:t>be sufficient </a:t>
            </a:r>
            <a:r>
              <a:rPr lang="en-US" altLang="zh-CN" dirty="0"/>
              <a:t>to eliminate contention. But on a NUMA </a:t>
            </a:r>
            <a:r>
              <a:rPr lang="en-US" altLang="zh-CN" dirty="0" smtClean="0"/>
              <a:t>system shown </a:t>
            </a:r>
            <a:r>
              <a:rPr lang="en-US" altLang="zh-CN" dirty="0"/>
              <a:t>in Figure 1, A and B are still competing </a:t>
            </a:r>
            <a:r>
              <a:rPr lang="en-US" altLang="zh-CN" dirty="0" smtClean="0"/>
              <a:t>for the </a:t>
            </a:r>
            <a:r>
              <a:rPr lang="en-US" altLang="zh-CN" dirty="0"/>
              <a:t>memory controller at Memory Node #1 (MC in </a:t>
            </a:r>
            <a:r>
              <a:rPr lang="en-US" altLang="zh-CN" dirty="0" smtClean="0"/>
              <a:t>Figure 5</a:t>
            </a:r>
            <a:r>
              <a:rPr lang="en-US" altLang="zh-CN" dirty="0"/>
              <a:t>), assuming that their memory is physically </a:t>
            </a:r>
            <a:r>
              <a:rPr lang="en-US" altLang="zh-CN" dirty="0" smtClean="0"/>
              <a:t>located in </a:t>
            </a:r>
            <a:r>
              <a:rPr lang="en-US" altLang="zh-CN" dirty="0"/>
              <a:t>Node #1. So by simply migrating thread B to </a:t>
            </a:r>
            <a:r>
              <a:rPr lang="en-US" altLang="zh-CN" dirty="0" smtClean="0"/>
              <a:t>another memory </a:t>
            </a:r>
            <a:r>
              <a:rPr lang="en-US" altLang="zh-CN" dirty="0"/>
              <a:t>domain, the scheduler does not eliminate one </a:t>
            </a:r>
            <a:r>
              <a:rPr lang="en-US" altLang="zh-CN" dirty="0" smtClean="0"/>
              <a:t>of the </a:t>
            </a:r>
            <a:r>
              <a:rPr lang="en-US" altLang="zh-CN" dirty="0"/>
              <a:t>most significant sources of contention – </a:t>
            </a:r>
            <a:r>
              <a:rPr lang="en-US" altLang="zh-CN" dirty="0" smtClean="0"/>
              <a:t>contention for </a:t>
            </a:r>
            <a:r>
              <a:rPr lang="en-US" altLang="zh-CN" dirty="0"/>
              <a:t>the memory controller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9434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-850999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Flowchart: Document 34"/>
          <p:cNvSpPr/>
          <p:nvPr/>
        </p:nvSpPr>
        <p:spPr>
          <a:xfrm>
            <a:off x="107504" y="260648"/>
            <a:ext cx="4176464" cy="475252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8" name="Rectangle 77"/>
          <p:cNvSpPr/>
          <p:nvPr/>
        </p:nvSpPr>
        <p:spPr>
          <a:xfrm flipV="1">
            <a:off x="238018" y="624444"/>
            <a:ext cx="3848572" cy="1619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400" b="1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8535" y="2796160"/>
            <a:ext cx="1435659" cy="587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Memory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Controller</a:t>
            </a:r>
            <a:endParaRPr lang="en-CA" sz="1400" b="1" dirty="0" smtClean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17829" y="2800849"/>
            <a:ext cx="1930855" cy="587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solidFill>
                  <a:srgbClr val="000000"/>
                </a:solidFill>
              </a:rPr>
              <a:t>HyperTransport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759045" y="3427596"/>
            <a:ext cx="262062" cy="433452"/>
          </a:xfrm>
          <a:prstGeom prst="up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892" y="1710303"/>
            <a:ext cx="3579041" cy="4441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Shared L3 Cache</a:t>
            </a:r>
            <a:endParaRPr lang="en-CA" sz="1400" b="1" dirty="0" smtClean="0">
              <a:solidFill>
                <a:srgbClr val="000000"/>
              </a:solidFill>
            </a:endParaRPr>
          </a:p>
        </p:txBody>
      </p:sp>
      <p:sp>
        <p:nvSpPr>
          <p:cNvPr id="83" name="Double Brace 82"/>
          <p:cNvSpPr/>
          <p:nvPr/>
        </p:nvSpPr>
        <p:spPr>
          <a:xfrm>
            <a:off x="368535" y="2305714"/>
            <a:ext cx="3523890" cy="391732"/>
          </a:xfrm>
          <a:prstGeom prst="bracePair">
            <a:avLst>
              <a:gd name="adj" fmla="val 11200"/>
            </a:avLst>
          </a:prstGeom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System Request Interface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Crossbar switch</a:t>
            </a:r>
            <a:endParaRPr lang="en-CA" sz="1400" b="1" dirty="0">
              <a:solidFill>
                <a:srgbClr val="000000"/>
              </a:solidFill>
            </a:endParaRPr>
          </a:p>
        </p:txBody>
      </p:sp>
      <p:sp>
        <p:nvSpPr>
          <p:cNvPr id="85" name="Quad Arrow 84"/>
          <p:cNvSpPr/>
          <p:nvPr/>
        </p:nvSpPr>
        <p:spPr>
          <a:xfrm>
            <a:off x="467544" y="2257950"/>
            <a:ext cx="517925" cy="514842"/>
          </a:xfrm>
          <a:prstGeom prst="quad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8535" y="723160"/>
            <a:ext cx="841725" cy="489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Core 0</a:t>
            </a:r>
            <a:endParaRPr lang="en-CA" sz="4800" b="1" dirty="0" smtClean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8535" y="1212824"/>
            <a:ext cx="841725" cy="4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L1, L2 cache</a:t>
            </a:r>
            <a:endParaRPr lang="en-CA" sz="4800" b="1" dirty="0" smtClean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82136" y="727067"/>
            <a:ext cx="841725" cy="489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Core 1</a:t>
            </a:r>
            <a:endParaRPr lang="en-CA" sz="4800" b="1" dirty="0" smtClean="0">
              <a:solidFill>
                <a:srgbClr val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82136" y="1216731"/>
            <a:ext cx="841725" cy="4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L1, L2 cache</a:t>
            </a:r>
            <a:endParaRPr lang="en-CA" sz="4800" b="1" dirty="0" smtClean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195737" y="727067"/>
            <a:ext cx="841725" cy="489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Core 2</a:t>
            </a:r>
            <a:endParaRPr lang="en-CA" sz="4800" b="1" dirty="0" smtClean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95737" y="1216731"/>
            <a:ext cx="841725" cy="4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L1, L2 cache</a:t>
            </a:r>
            <a:endParaRPr lang="en-CA" sz="4800" b="1" dirty="0" smtClean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109338" y="727067"/>
            <a:ext cx="841725" cy="489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Core 3</a:t>
            </a:r>
            <a:endParaRPr lang="en-CA" sz="4800" b="1" dirty="0" smtClean="0">
              <a:solidFill>
                <a:srgbClr val="FFFF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09338" y="1216731"/>
            <a:ext cx="841725" cy="4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L1, L2 cache</a:t>
            </a:r>
            <a:endParaRPr lang="en-CA" sz="4800" b="1" dirty="0" smtClean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8535" y="3933056"/>
            <a:ext cx="1553776" cy="69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Memory node 0</a:t>
            </a:r>
            <a:endParaRPr lang="en-CA" sz="1400" b="1" dirty="0">
              <a:solidFill>
                <a:srgbClr val="FFFFFF"/>
              </a:solidFill>
            </a:endParaRPr>
          </a:p>
        </p:txBody>
      </p:sp>
      <p:sp>
        <p:nvSpPr>
          <p:cNvPr id="95" name="Up-Down Arrow 94"/>
          <p:cNvSpPr/>
          <p:nvPr/>
        </p:nvSpPr>
        <p:spPr>
          <a:xfrm>
            <a:off x="1151621" y="3427596"/>
            <a:ext cx="262062" cy="433452"/>
          </a:xfrm>
          <a:prstGeom prst="up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7504" y="260648"/>
            <a:ext cx="195771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NUMA Domain 0</a:t>
            </a:r>
            <a:endParaRPr lang="en-CA" sz="1600" b="1" dirty="0">
              <a:solidFill>
                <a:srgbClr val="000000"/>
              </a:solidFill>
            </a:endParaRPr>
          </a:p>
        </p:txBody>
      </p:sp>
      <p:sp>
        <p:nvSpPr>
          <p:cNvPr id="98" name="Quad Arrow 97"/>
          <p:cNvSpPr/>
          <p:nvPr/>
        </p:nvSpPr>
        <p:spPr>
          <a:xfrm>
            <a:off x="3275856" y="2254863"/>
            <a:ext cx="517925" cy="514842"/>
          </a:xfrm>
          <a:prstGeom prst="quad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99" name="Up-Down Arrow 98"/>
          <p:cNvSpPr/>
          <p:nvPr/>
        </p:nvSpPr>
        <p:spPr>
          <a:xfrm>
            <a:off x="2339752" y="3429000"/>
            <a:ext cx="262062" cy="4334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2876344" y="3429000"/>
            <a:ext cx="262062" cy="4334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101" name="Up-Down Arrow 100"/>
          <p:cNvSpPr/>
          <p:nvPr/>
        </p:nvSpPr>
        <p:spPr>
          <a:xfrm>
            <a:off x="3380400" y="3429000"/>
            <a:ext cx="262062" cy="43345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srgbClr val="000000"/>
              </a:solidFill>
              <a:latin typeface="Adobe Garamond Pro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79712" y="3861048"/>
            <a:ext cx="1930855" cy="288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rgbClr val="000000"/>
                </a:solidFill>
              </a:rPr>
              <a:t>to other domains</a:t>
            </a:r>
          </a:p>
        </p:txBody>
      </p:sp>
      <p:sp>
        <p:nvSpPr>
          <p:cNvPr id="104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rgbClr val="FFFFFF"/>
                </a:solidFill>
              </a:rPr>
              <a:t>An AMD </a:t>
            </a:r>
            <a:r>
              <a:rPr lang="en-US" sz="2800" dirty="0">
                <a:solidFill>
                  <a:srgbClr val="FFFFFF"/>
                </a:solidFill>
              </a:rPr>
              <a:t>Opteron 8356 Barcelona domain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31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4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158746" y="0"/>
            <a:ext cx="4246174" cy="530120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Four </a:t>
            </a:r>
            <a:r>
              <a:rPr lang="en-US" altLang="zh-CN" dirty="0"/>
              <a:t>sources of performance </a:t>
            </a:r>
            <a:r>
              <a:rPr lang="en-US" altLang="zh-CN" dirty="0" smtClean="0"/>
              <a:t>degradation that </a:t>
            </a:r>
            <a:r>
              <a:rPr lang="en-US" altLang="zh-CN" dirty="0"/>
              <a:t>can occur on modern NUMA </a:t>
            </a:r>
            <a:r>
              <a:rPr lang="en-US" altLang="zh-CN" dirty="0" smtClean="0"/>
              <a:t>systems</a:t>
            </a:r>
          </a:p>
          <a:p>
            <a:pPr lvl="1"/>
            <a:r>
              <a:rPr lang="en-US" altLang="zh-CN" dirty="0" smtClean="0"/>
              <a:t>Contention </a:t>
            </a:r>
            <a:r>
              <a:rPr lang="en-US" altLang="zh-CN" dirty="0"/>
              <a:t>for the shared last-level cache (</a:t>
            </a:r>
            <a:r>
              <a:rPr lang="en-US" altLang="zh-CN" dirty="0">
                <a:solidFill>
                  <a:srgbClr val="FF0000"/>
                </a:solidFill>
              </a:rPr>
              <a:t>CA</a:t>
            </a:r>
            <a:r>
              <a:rPr lang="en-US" altLang="zh-CN" dirty="0" smtClean="0"/>
              <a:t>). This </a:t>
            </a:r>
            <a:r>
              <a:rPr lang="en-US" altLang="zh-CN" dirty="0"/>
              <a:t>also includes contention for the system </a:t>
            </a:r>
            <a:r>
              <a:rPr lang="en-US" altLang="zh-CN" dirty="0" smtClean="0"/>
              <a:t>request queue </a:t>
            </a:r>
            <a:r>
              <a:rPr lang="en-US" altLang="zh-CN" dirty="0"/>
              <a:t>and the crossbar.</a:t>
            </a:r>
          </a:p>
          <a:p>
            <a:pPr lvl="1"/>
            <a:r>
              <a:rPr lang="en-US" altLang="zh-CN" dirty="0" smtClean="0"/>
              <a:t>Contention </a:t>
            </a:r>
            <a:r>
              <a:rPr lang="en-US" altLang="zh-CN" dirty="0"/>
              <a:t>for the memory controller (</a:t>
            </a:r>
            <a:r>
              <a:rPr lang="en-US" altLang="zh-CN" dirty="0">
                <a:solidFill>
                  <a:srgbClr val="FF0000"/>
                </a:solidFill>
              </a:rPr>
              <a:t>MC</a:t>
            </a:r>
            <a:r>
              <a:rPr lang="en-US" altLang="zh-CN" dirty="0"/>
              <a:t>). </a:t>
            </a:r>
            <a:r>
              <a:rPr lang="en-US" altLang="zh-CN" dirty="0" smtClean="0"/>
              <a:t>This also </a:t>
            </a:r>
            <a:r>
              <a:rPr lang="en-US" altLang="zh-CN" dirty="0"/>
              <a:t>includes contention for the DRAM </a:t>
            </a:r>
            <a:r>
              <a:rPr lang="en-US" altLang="zh-CN" dirty="0" smtClean="0"/>
              <a:t>prefetching unit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Contention </a:t>
            </a:r>
            <a:r>
              <a:rPr lang="en-US" altLang="zh-CN" dirty="0"/>
              <a:t>for the inter-domain interconnect (</a:t>
            </a:r>
            <a:r>
              <a:rPr lang="en-US" altLang="zh-CN" dirty="0">
                <a:solidFill>
                  <a:srgbClr val="FF0000"/>
                </a:solidFill>
              </a:rPr>
              <a:t>IC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 smtClean="0"/>
              <a:t>Remote </a:t>
            </a:r>
            <a:r>
              <a:rPr lang="en-US" altLang="zh-CN" dirty="0"/>
              <a:t>access latency, occurring when a </a:t>
            </a:r>
            <a:r>
              <a:rPr lang="en-US" altLang="zh-CN" dirty="0" smtClean="0"/>
              <a:t>thread’s memory </a:t>
            </a:r>
            <a:r>
              <a:rPr lang="en-US" altLang="zh-CN" dirty="0"/>
              <a:t>is placed in a remote node (</a:t>
            </a:r>
            <a:r>
              <a:rPr lang="en-US" altLang="zh-CN" dirty="0">
                <a:solidFill>
                  <a:srgbClr val="FF0000"/>
                </a:solidFill>
              </a:rPr>
              <a:t>RL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ocument 34"/>
          <p:cNvSpPr/>
          <p:nvPr/>
        </p:nvSpPr>
        <p:spPr>
          <a:xfrm>
            <a:off x="974970" y="191613"/>
            <a:ext cx="2509705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1263000" y="293116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01208"/>
            <a:ext cx="8153400" cy="1424136"/>
          </a:xfrm>
        </p:spPr>
        <p:txBody>
          <a:bodyPr/>
          <a:lstStyle/>
          <a:p>
            <a:r>
              <a:rPr lang="en-US" sz="2800" dirty="0" smtClean="0"/>
              <a:t>An AMD </a:t>
            </a:r>
            <a:r>
              <a:rPr lang="en-US" sz="2800" dirty="0"/>
              <a:t>Opteron </a:t>
            </a:r>
            <a:r>
              <a:rPr lang="en-US" sz="2800" dirty="0" smtClean="0"/>
              <a:t>system with</a:t>
            </a:r>
            <a:br>
              <a:rPr lang="en-US" sz="2800" dirty="0" smtClean="0"/>
            </a:br>
            <a:r>
              <a:rPr lang="en-US" sz="2800" dirty="0" smtClean="0"/>
              <a:t>4 domains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Up-Down Arrow 139"/>
          <p:cNvSpPr/>
          <p:nvPr/>
        </p:nvSpPr>
        <p:spPr>
          <a:xfrm rot="5400000">
            <a:off x="4024735" y="1049200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5009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16523" y="1520672"/>
            <a:ext cx="1193742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37965" y="1085205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35009" y="36512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5009" y="72231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9065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39065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3121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</a:t>
            </a:r>
            <a:r>
              <a:rPr lang="en-US" sz="1000" b="1" dirty="0">
                <a:solidFill>
                  <a:srgbClr val="FFFFFF"/>
                </a:solidFill>
              </a:rPr>
              <a:t>8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43121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47177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7177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628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0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595982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0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61" name="Flowchart: Document 34"/>
          <p:cNvSpPr/>
          <p:nvPr/>
        </p:nvSpPr>
        <p:spPr>
          <a:xfrm rot="10800000" flipH="1">
            <a:off x="971601" y="2669380"/>
            <a:ext cx="2513074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125242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5009" y="3389461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6523" y="3392881"/>
            <a:ext cx="1193540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25046" y="3785540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0553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0553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2628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2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585407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2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07" name="Flowchart: Document 34"/>
          <p:cNvSpPr/>
          <p:nvPr/>
        </p:nvSpPr>
        <p:spPr>
          <a:xfrm flipH="1">
            <a:off x="4852824" y="188640"/>
            <a:ext cx="2531808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08" name="Rectangle 107"/>
          <p:cNvSpPr/>
          <p:nvPr/>
        </p:nvSpPr>
        <p:spPr>
          <a:xfrm flipV="1">
            <a:off x="4961724" y="290143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95368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68851" y="1517252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36689" y="1082232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33733" y="36215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33733" y="719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7789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7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7789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41845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1845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45901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5901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92987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1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671973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1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22" name="Flowchart: Document 34"/>
          <p:cNvSpPr/>
          <p:nvPr/>
        </p:nvSpPr>
        <p:spPr>
          <a:xfrm rot="10800000">
            <a:off x="4852827" y="2669380"/>
            <a:ext cx="2520280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23" name="Rectangle 122"/>
          <p:cNvSpPr/>
          <p:nvPr/>
        </p:nvSpPr>
        <p:spPr>
          <a:xfrm flipV="1">
            <a:off x="496233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92987" y="3389460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8851" y="3392881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92987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3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671973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3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39505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6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39505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40741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40741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844797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797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28916" y="3784484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34423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34423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43375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543375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44611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9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4611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48667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48667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5" name="Up-Down Arrow 154"/>
          <p:cNvSpPr/>
          <p:nvPr/>
        </p:nvSpPr>
        <p:spPr>
          <a:xfrm rot="5400000">
            <a:off x="4024735" y="2921408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6" name="Up-Down Arrow 155"/>
          <p:cNvSpPr/>
          <p:nvPr/>
        </p:nvSpPr>
        <p:spPr>
          <a:xfrm rot="10800000">
            <a:off x="2548571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7" name="Up-Down Arrow 156"/>
          <p:cNvSpPr/>
          <p:nvPr/>
        </p:nvSpPr>
        <p:spPr>
          <a:xfrm rot="10800000">
            <a:off x="5500899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9" name="Up-Down Arrow 158"/>
          <p:cNvSpPr/>
          <p:nvPr/>
        </p:nvSpPr>
        <p:spPr>
          <a:xfrm rot="3226546">
            <a:off x="4045113" y="1952162"/>
            <a:ext cx="288032" cy="1294362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78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5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ocument 34"/>
          <p:cNvSpPr/>
          <p:nvPr/>
        </p:nvSpPr>
        <p:spPr>
          <a:xfrm>
            <a:off x="974970" y="191613"/>
            <a:ext cx="2509705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1263000" y="293116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01208"/>
            <a:ext cx="8153400" cy="920080"/>
          </a:xfrm>
        </p:spPr>
        <p:txBody>
          <a:bodyPr/>
          <a:lstStyle/>
          <a:p>
            <a:r>
              <a:rPr lang="en-US" sz="2800" dirty="0"/>
              <a:t>Contention for the shared last-level cache (CA)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Up-Down Arrow 139"/>
          <p:cNvSpPr/>
          <p:nvPr/>
        </p:nvSpPr>
        <p:spPr>
          <a:xfrm rot="5400000">
            <a:off x="4024735" y="1049200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5009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16523" y="1520672"/>
            <a:ext cx="1193742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37965" y="1085205"/>
            <a:ext cx="1974644" cy="324000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35009" y="36512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5009" y="72231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9065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39065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3121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</a:t>
            </a:r>
            <a:r>
              <a:rPr lang="en-US" sz="1000" b="1" dirty="0">
                <a:solidFill>
                  <a:srgbClr val="FFFFFF"/>
                </a:solidFill>
              </a:rPr>
              <a:t>8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43121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47177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7177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628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0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595982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0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61" name="Flowchart: Document 34"/>
          <p:cNvSpPr/>
          <p:nvPr/>
        </p:nvSpPr>
        <p:spPr>
          <a:xfrm rot="10800000" flipH="1">
            <a:off x="971601" y="2669380"/>
            <a:ext cx="2513074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125242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5009" y="3389461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6523" y="3392881"/>
            <a:ext cx="1193540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25046" y="3785540"/>
            <a:ext cx="1974644" cy="324000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0553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0553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2628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2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585407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2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07" name="Flowchart: Document 34"/>
          <p:cNvSpPr/>
          <p:nvPr/>
        </p:nvSpPr>
        <p:spPr>
          <a:xfrm flipH="1">
            <a:off x="4852824" y="188640"/>
            <a:ext cx="2531808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08" name="Rectangle 107"/>
          <p:cNvSpPr/>
          <p:nvPr/>
        </p:nvSpPr>
        <p:spPr>
          <a:xfrm flipV="1">
            <a:off x="4961724" y="290143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95368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68851" y="1517252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36689" y="1082232"/>
            <a:ext cx="1974644" cy="324000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33733" y="36215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33733" y="719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7789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7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7789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41845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1845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45901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5901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92987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1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671973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1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22" name="Flowchart: Document 34"/>
          <p:cNvSpPr/>
          <p:nvPr/>
        </p:nvSpPr>
        <p:spPr>
          <a:xfrm rot="10800000">
            <a:off x="4852827" y="2669380"/>
            <a:ext cx="2520280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23" name="Rectangle 122"/>
          <p:cNvSpPr/>
          <p:nvPr/>
        </p:nvSpPr>
        <p:spPr>
          <a:xfrm flipV="1">
            <a:off x="496233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92987" y="3389460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8851" y="3392881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92987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3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671973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3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39505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6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39505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40741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40741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844797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797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28916" y="3784484"/>
            <a:ext cx="1974644" cy="324000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34423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34423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43375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543375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44611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9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4611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48667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48667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5" name="Up-Down Arrow 154"/>
          <p:cNvSpPr/>
          <p:nvPr/>
        </p:nvSpPr>
        <p:spPr>
          <a:xfrm rot="5400000">
            <a:off x="4024735" y="2921408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6" name="Up-Down Arrow 155"/>
          <p:cNvSpPr/>
          <p:nvPr/>
        </p:nvSpPr>
        <p:spPr>
          <a:xfrm rot="10800000">
            <a:off x="2548571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7" name="Up-Down Arrow 156"/>
          <p:cNvSpPr/>
          <p:nvPr/>
        </p:nvSpPr>
        <p:spPr>
          <a:xfrm rot="10800000">
            <a:off x="5500899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9" name="Up-Down Arrow 158"/>
          <p:cNvSpPr/>
          <p:nvPr/>
        </p:nvSpPr>
        <p:spPr>
          <a:xfrm rot="3226546">
            <a:off x="4045113" y="1952162"/>
            <a:ext cx="288032" cy="1294362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79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6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ocument 34"/>
          <p:cNvSpPr/>
          <p:nvPr/>
        </p:nvSpPr>
        <p:spPr>
          <a:xfrm>
            <a:off x="974970" y="191613"/>
            <a:ext cx="2509705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1263000" y="293116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Up-Down Arrow 139"/>
          <p:cNvSpPr/>
          <p:nvPr/>
        </p:nvSpPr>
        <p:spPr>
          <a:xfrm rot="5400000">
            <a:off x="4024735" y="1049200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5009" y="1517252"/>
            <a:ext cx="709506" cy="288031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16523" y="1520672"/>
            <a:ext cx="1193742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37965" y="1085205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35009" y="36512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5009" y="72231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9065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39065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3121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</a:t>
            </a:r>
            <a:r>
              <a:rPr lang="en-US" sz="1000" b="1" dirty="0">
                <a:solidFill>
                  <a:srgbClr val="FFFFFF"/>
                </a:solidFill>
              </a:rPr>
              <a:t>8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43121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47177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7177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628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0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595982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0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61" name="Flowchart: Document 34"/>
          <p:cNvSpPr/>
          <p:nvPr/>
        </p:nvSpPr>
        <p:spPr>
          <a:xfrm rot="10800000" flipH="1">
            <a:off x="971601" y="2669380"/>
            <a:ext cx="2513074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125242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5009" y="3389461"/>
            <a:ext cx="709506" cy="288031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6523" y="3392881"/>
            <a:ext cx="1193540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25046" y="3785540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0553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0553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2628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2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585407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2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07" name="Flowchart: Document 34"/>
          <p:cNvSpPr/>
          <p:nvPr/>
        </p:nvSpPr>
        <p:spPr>
          <a:xfrm flipH="1">
            <a:off x="4852824" y="188640"/>
            <a:ext cx="2531808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08" name="Rectangle 107"/>
          <p:cNvSpPr/>
          <p:nvPr/>
        </p:nvSpPr>
        <p:spPr>
          <a:xfrm flipV="1">
            <a:off x="4961724" y="290143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95368" y="1517252"/>
            <a:ext cx="709506" cy="288031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68851" y="1517252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36689" y="1082232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33733" y="36215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33733" y="719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7789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7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7789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41845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1845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45901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5901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92987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1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671973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1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22" name="Flowchart: Document 34"/>
          <p:cNvSpPr/>
          <p:nvPr/>
        </p:nvSpPr>
        <p:spPr>
          <a:xfrm rot="10800000">
            <a:off x="4852827" y="2669380"/>
            <a:ext cx="2520280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23" name="Rectangle 122"/>
          <p:cNvSpPr/>
          <p:nvPr/>
        </p:nvSpPr>
        <p:spPr>
          <a:xfrm flipV="1">
            <a:off x="496233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92987" y="3389460"/>
            <a:ext cx="709506" cy="288031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8851" y="3392881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92987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3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671973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3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39505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6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39505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40741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40741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844797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797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28916" y="3784484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34423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34423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43375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543375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44611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9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4611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48667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48667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5" name="Up-Down Arrow 154"/>
          <p:cNvSpPr/>
          <p:nvPr/>
        </p:nvSpPr>
        <p:spPr>
          <a:xfrm rot="5400000">
            <a:off x="4024735" y="2921408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6" name="Up-Down Arrow 155"/>
          <p:cNvSpPr/>
          <p:nvPr/>
        </p:nvSpPr>
        <p:spPr>
          <a:xfrm rot="10800000">
            <a:off x="2548571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7" name="Up-Down Arrow 156"/>
          <p:cNvSpPr/>
          <p:nvPr/>
        </p:nvSpPr>
        <p:spPr>
          <a:xfrm rot="10800000">
            <a:off x="5500899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9" name="Up-Down Arrow 158"/>
          <p:cNvSpPr/>
          <p:nvPr/>
        </p:nvSpPr>
        <p:spPr>
          <a:xfrm rot="3226546">
            <a:off x="4045113" y="1952162"/>
            <a:ext cx="288032" cy="1294362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251520" y="5301208"/>
            <a:ext cx="8153400" cy="9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DINPro-Medium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/>
            <a:r>
              <a:rPr lang="en-US" sz="2800" dirty="0">
                <a:solidFill>
                  <a:srgbClr val="FFFFFF"/>
                </a:solidFill>
              </a:rPr>
              <a:t>Contention for the memory controller (MC)</a:t>
            </a:r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80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7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ocument 34"/>
          <p:cNvSpPr/>
          <p:nvPr/>
        </p:nvSpPr>
        <p:spPr>
          <a:xfrm>
            <a:off x="974970" y="191613"/>
            <a:ext cx="2509705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1263000" y="293116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Up-Down Arrow 139"/>
          <p:cNvSpPr/>
          <p:nvPr/>
        </p:nvSpPr>
        <p:spPr>
          <a:xfrm rot="5400000">
            <a:off x="4024735" y="1049200"/>
            <a:ext cx="288032" cy="1224136"/>
          </a:xfrm>
          <a:prstGeom prst="upDownArrow">
            <a:avLst/>
          </a:prstGeom>
          <a:solidFill>
            <a:srgbClr val="FF311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5009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16523" y="1520672"/>
            <a:ext cx="1193742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37965" y="1085205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35009" y="36512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5009" y="72231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9065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39065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3121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</a:t>
            </a:r>
            <a:r>
              <a:rPr lang="en-US" sz="1000" b="1" dirty="0">
                <a:solidFill>
                  <a:srgbClr val="FFFFFF"/>
                </a:solidFill>
              </a:rPr>
              <a:t>8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43121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47177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7177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628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0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595982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0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61" name="Flowchart: Document 34"/>
          <p:cNvSpPr/>
          <p:nvPr/>
        </p:nvSpPr>
        <p:spPr>
          <a:xfrm rot="10800000" flipH="1">
            <a:off x="971601" y="2669380"/>
            <a:ext cx="2513074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125242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5009" y="3389461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6523" y="3392881"/>
            <a:ext cx="1193540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25046" y="3785540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0553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0553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2628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2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585407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2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07" name="Flowchart: Document 34"/>
          <p:cNvSpPr/>
          <p:nvPr/>
        </p:nvSpPr>
        <p:spPr>
          <a:xfrm flipH="1">
            <a:off x="4852824" y="188640"/>
            <a:ext cx="2531808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08" name="Rectangle 107"/>
          <p:cNvSpPr/>
          <p:nvPr/>
        </p:nvSpPr>
        <p:spPr>
          <a:xfrm flipV="1">
            <a:off x="4961724" y="290143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95368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68851" y="1517252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36689" y="1082232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33733" y="36215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33733" y="719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7789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7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7789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41845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1845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45901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5901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92987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1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671973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1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22" name="Flowchart: Document 34"/>
          <p:cNvSpPr/>
          <p:nvPr/>
        </p:nvSpPr>
        <p:spPr>
          <a:xfrm rot="10800000">
            <a:off x="4852827" y="2669380"/>
            <a:ext cx="2520280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23" name="Rectangle 122"/>
          <p:cNvSpPr/>
          <p:nvPr/>
        </p:nvSpPr>
        <p:spPr>
          <a:xfrm flipV="1">
            <a:off x="496233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92987" y="3389460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8851" y="3392881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92987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3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671973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3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39505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6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39505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40741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40741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844797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797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28916" y="3784484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34423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34423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43375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543375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44611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9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4611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48667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48667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5" name="Up-Down Arrow 154"/>
          <p:cNvSpPr/>
          <p:nvPr/>
        </p:nvSpPr>
        <p:spPr>
          <a:xfrm rot="5400000">
            <a:off x="4024735" y="2921408"/>
            <a:ext cx="288032" cy="1224136"/>
          </a:xfrm>
          <a:prstGeom prst="upDownArrow">
            <a:avLst/>
          </a:prstGeom>
          <a:solidFill>
            <a:srgbClr val="FF311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6" name="Up-Down Arrow 155"/>
          <p:cNvSpPr/>
          <p:nvPr/>
        </p:nvSpPr>
        <p:spPr>
          <a:xfrm rot="10800000">
            <a:off x="2548571" y="2021308"/>
            <a:ext cx="288032" cy="1152128"/>
          </a:xfrm>
          <a:prstGeom prst="upDownArrow">
            <a:avLst/>
          </a:prstGeom>
          <a:solidFill>
            <a:srgbClr val="FF311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7" name="Up-Down Arrow 156"/>
          <p:cNvSpPr/>
          <p:nvPr/>
        </p:nvSpPr>
        <p:spPr>
          <a:xfrm rot="10800000">
            <a:off x="5500899" y="2021308"/>
            <a:ext cx="288032" cy="1152128"/>
          </a:xfrm>
          <a:prstGeom prst="upDownArrow">
            <a:avLst/>
          </a:prstGeom>
          <a:solidFill>
            <a:srgbClr val="FF311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9" name="Up-Down Arrow 158"/>
          <p:cNvSpPr/>
          <p:nvPr/>
        </p:nvSpPr>
        <p:spPr>
          <a:xfrm rot="3226546">
            <a:off x="4045113" y="1952162"/>
            <a:ext cx="288032" cy="1294362"/>
          </a:xfrm>
          <a:prstGeom prst="upDownArrow">
            <a:avLst/>
          </a:prstGeom>
          <a:solidFill>
            <a:srgbClr val="FF311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01208"/>
            <a:ext cx="8153400" cy="920080"/>
          </a:xfrm>
        </p:spPr>
        <p:txBody>
          <a:bodyPr/>
          <a:lstStyle/>
          <a:p>
            <a:r>
              <a:rPr lang="en-US" sz="2800" dirty="0"/>
              <a:t>Contention for the inter-domain interconnect (IC)</a:t>
            </a:r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80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8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ocument 34"/>
          <p:cNvSpPr/>
          <p:nvPr/>
        </p:nvSpPr>
        <p:spPr>
          <a:xfrm>
            <a:off x="974970" y="191613"/>
            <a:ext cx="2509705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1263000" y="293116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165225" y="-7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Up-Down Arrow 139"/>
          <p:cNvSpPr/>
          <p:nvPr/>
        </p:nvSpPr>
        <p:spPr>
          <a:xfrm rot="5400000">
            <a:off x="4024735" y="1049200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35009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16523" y="1520672"/>
            <a:ext cx="1193742" cy="284611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37965" y="1085205"/>
            <a:ext cx="1974644" cy="3240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35009" y="36512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5009" y="722315"/>
            <a:ext cx="464400" cy="295276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9065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39065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43121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</a:t>
            </a:r>
            <a:r>
              <a:rPr lang="en-US" sz="1000" b="1" dirty="0">
                <a:solidFill>
                  <a:srgbClr val="FFFFFF"/>
                </a:solidFill>
              </a:rPr>
              <a:t>8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43121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47177" y="367975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7177" y="725165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628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0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595982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0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61" name="Flowchart: Document 34"/>
          <p:cNvSpPr/>
          <p:nvPr/>
        </p:nvSpPr>
        <p:spPr>
          <a:xfrm rot="10800000" flipH="1">
            <a:off x="971601" y="2669380"/>
            <a:ext cx="2513074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125242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5009" y="3389461"/>
            <a:ext cx="709506" cy="288031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6523" y="3392881"/>
            <a:ext cx="1193540" cy="284611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25046" y="3785540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0553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2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0553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32628" y="2813396"/>
            <a:ext cx="709506" cy="504056"/>
          </a:xfrm>
          <a:prstGeom prst="rect">
            <a:avLst/>
          </a:prstGeom>
          <a:solidFill>
            <a:srgbClr val="FF311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2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585407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2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07" name="Flowchart: Document 34"/>
          <p:cNvSpPr/>
          <p:nvPr/>
        </p:nvSpPr>
        <p:spPr>
          <a:xfrm flipH="1">
            <a:off x="4852824" y="188640"/>
            <a:ext cx="2531808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08" name="Rectangle 107"/>
          <p:cNvSpPr/>
          <p:nvPr/>
        </p:nvSpPr>
        <p:spPr>
          <a:xfrm flipV="1">
            <a:off x="4961724" y="290143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95368" y="1517252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68851" y="1517252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36689" y="1082232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33733" y="36215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33733" y="719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37789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7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7789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41845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41845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45901" y="365002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5901" y="72219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92987" y="1877292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1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671973" y="706218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1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22" name="Flowchart: Document 34"/>
          <p:cNvSpPr/>
          <p:nvPr/>
        </p:nvSpPr>
        <p:spPr>
          <a:xfrm rot="10800000">
            <a:off x="4852827" y="2669380"/>
            <a:ext cx="2520280" cy="233375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23" name="Rectangle 122"/>
          <p:cNvSpPr/>
          <p:nvPr/>
        </p:nvSpPr>
        <p:spPr>
          <a:xfrm flipV="1">
            <a:off x="4962335" y="3720211"/>
            <a:ext cx="2123351" cy="1181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92987" y="3389460"/>
            <a:ext cx="709506" cy="288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MC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68851" y="3392881"/>
            <a:ext cx="1152128" cy="284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HT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92987" y="2813396"/>
            <a:ext cx="709506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Memory node 3</a:t>
            </a:r>
            <a:endParaRPr lang="en-CA" sz="1000" b="1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671973" y="4234610"/>
            <a:ext cx="108012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</a:rPr>
              <a:t>NUMA Domain 3</a:t>
            </a:r>
            <a:endParaRPr lang="en-CA" sz="105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39505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6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39505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40741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10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340741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844797" y="4472430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14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44797" y="4184398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28916" y="3784484"/>
            <a:ext cx="1974644" cy="32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Shared L3 Cache</a:t>
            </a:r>
            <a:endParaRPr lang="en-CA" sz="1000" b="1" dirty="0" smtClean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34423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34423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43375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5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543375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44611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9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4611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48667" y="4471374"/>
            <a:ext cx="464400" cy="35719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</a:rPr>
              <a:t>Core 13</a:t>
            </a:r>
            <a:endParaRPr lang="en-CA" sz="3200" b="1" dirty="0" smtClean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48667" y="4183342"/>
            <a:ext cx="464400" cy="29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L1, L2 cache</a:t>
            </a:r>
            <a:endParaRPr lang="en-CA" sz="3200" b="1" dirty="0" smtClean="0">
              <a:solidFill>
                <a:srgbClr val="000000"/>
              </a:solidFill>
            </a:endParaRPr>
          </a:p>
        </p:txBody>
      </p:sp>
      <p:sp>
        <p:nvSpPr>
          <p:cNvPr id="155" name="Up-Down Arrow 154"/>
          <p:cNvSpPr/>
          <p:nvPr/>
        </p:nvSpPr>
        <p:spPr>
          <a:xfrm rot="5400000">
            <a:off x="4024735" y="2921408"/>
            <a:ext cx="288032" cy="122413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6" name="Up-Down Arrow 155"/>
          <p:cNvSpPr/>
          <p:nvPr/>
        </p:nvSpPr>
        <p:spPr>
          <a:xfrm rot="10800000">
            <a:off x="2548571" y="2021308"/>
            <a:ext cx="288032" cy="1152128"/>
          </a:xfrm>
          <a:prstGeom prst="upDownArrow">
            <a:avLst/>
          </a:prstGeom>
          <a:solidFill>
            <a:srgbClr val="008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7" name="Up-Down Arrow 156"/>
          <p:cNvSpPr/>
          <p:nvPr/>
        </p:nvSpPr>
        <p:spPr>
          <a:xfrm rot="10800000">
            <a:off x="5500899" y="2021308"/>
            <a:ext cx="288032" cy="1152128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159" name="Up-Down Arrow 158"/>
          <p:cNvSpPr/>
          <p:nvPr/>
        </p:nvSpPr>
        <p:spPr>
          <a:xfrm rot="3226546">
            <a:off x="4045113" y="1952162"/>
            <a:ext cx="288032" cy="1294362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700" b="1">
              <a:solidFill>
                <a:srgbClr val="000000"/>
              </a:solidFill>
              <a:latin typeface="DINPro-Medium"/>
            </a:endParaRPr>
          </a:p>
        </p:txBody>
      </p:sp>
      <p:sp>
        <p:nvSpPr>
          <p:cNvPr id="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01208"/>
            <a:ext cx="8153400" cy="920080"/>
          </a:xfrm>
        </p:spPr>
        <p:txBody>
          <a:bodyPr/>
          <a:lstStyle/>
          <a:p>
            <a:r>
              <a:rPr lang="en-US" sz="2800" dirty="0"/>
              <a:t>Remote access latency (RL)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331640" y="332656"/>
            <a:ext cx="500066" cy="500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520" y="6237312"/>
            <a:ext cx="417423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i="1" dirty="0" smtClean="0">
                <a:solidFill>
                  <a:srgbClr val="FFFFFF"/>
                </a:solidFill>
              </a:rPr>
              <a:t>Talk by Sergey Blagodurov  </a:t>
            </a:r>
          </a:p>
          <a:p>
            <a:r>
              <a:rPr lang="en-US" i="1" dirty="0" smtClean="0">
                <a:solidFill>
                  <a:srgbClr val="FFFFFF"/>
                </a:solidFill>
              </a:rPr>
              <a:t>Stony Brook University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80" name="Footer Placeholder 3"/>
          <p:cNvSpPr txBox="1">
            <a:spLocks/>
          </p:cNvSpPr>
          <p:nvPr/>
        </p:nvSpPr>
        <p:spPr>
          <a:xfrm>
            <a:off x="4283968" y="6360368"/>
            <a:ext cx="576064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  <a:fld id="{3BEE4B59-255E-4E82-90DC-7E99B5233061}" type="slidenum">
              <a:rPr lang="en-US" smtClean="0">
                <a:solidFill>
                  <a:srgbClr val="FFFFFF"/>
                </a:solidFill>
              </a:rPr>
              <a:pPr algn="ctr"/>
              <a:t>9</a:t>
            </a:fld>
            <a:r>
              <a:rPr lang="en-US" dirty="0" smtClean="0">
                <a:solidFill>
                  <a:srgbClr val="FFFFFF"/>
                </a:solidFill>
              </a:rPr>
              <a:t>-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FU_Template_Beta_0.2">
  <a:themeElements>
    <a:clrScheme name="SFU_Template_Beta_0.2 13">
      <a:dk1>
        <a:srgbClr val="000000"/>
      </a:dk1>
      <a:lt1>
        <a:srgbClr val="FFFFFF"/>
      </a:lt1>
      <a:dk2>
        <a:srgbClr val="FFFFFF"/>
      </a:dk2>
      <a:lt2>
        <a:srgbClr val="464847"/>
      </a:lt2>
      <a:accent1>
        <a:srgbClr val="9E0927"/>
      </a:accent1>
      <a:accent2>
        <a:srgbClr val="003874"/>
      </a:accent2>
      <a:accent3>
        <a:srgbClr val="FFFFFF"/>
      </a:accent3>
      <a:accent4>
        <a:srgbClr val="000000"/>
      </a:accent4>
      <a:accent5>
        <a:srgbClr val="CCAAAC"/>
      </a:accent5>
      <a:accent6>
        <a:srgbClr val="003268"/>
      </a:accent6>
      <a:hlink>
        <a:srgbClr val="006AA8"/>
      </a:hlink>
      <a:folHlink>
        <a:srgbClr val="BA2B48"/>
      </a:folHlink>
    </a:clrScheme>
    <a:fontScheme name="SFU_Template_Beta_0.2">
      <a:majorFont>
        <a:latin typeface="DINPro-Medium"/>
        <a:ea typeface="ＭＳ Ｐゴシック"/>
        <a:cs typeface="ＭＳ Ｐゴシック"/>
      </a:majorFont>
      <a:minorFont>
        <a:latin typeface="Helvetic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SFU_Template_Beta_0.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_Template_Beta_0.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_Template_Beta_0.2 13">
        <a:dk1>
          <a:srgbClr val="000000"/>
        </a:dk1>
        <a:lt1>
          <a:srgbClr val="FFFFFF"/>
        </a:lt1>
        <a:dk2>
          <a:srgbClr val="FFFFFF"/>
        </a:dk2>
        <a:lt2>
          <a:srgbClr val="464847"/>
        </a:lt2>
        <a:accent1>
          <a:srgbClr val="9E0927"/>
        </a:accent1>
        <a:accent2>
          <a:srgbClr val="003874"/>
        </a:accent2>
        <a:accent3>
          <a:srgbClr val="FFFFFF"/>
        </a:accent3>
        <a:accent4>
          <a:srgbClr val="000000"/>
        </a:accent4>
        <a:accent5>
          <a:srgbClr val="CCAAAC"/>
        </a:accent5>
        <a:accent6>
          <a:srgbClr val="003268"/>
        </a:accent6>
        <a:hlink>
          <a:srgbClr val="006AA8"/>
        </a:hlink>
        <a:folHlink>
          <a:srgbClr val="BA2B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_Template2</Template>
  <TotalTime>66</TotalTime>
  <Words>1683</Words>
  <Application>Microsoft Office PowerPoint</Application>
  <PresentationFormat>全屏显示(4:3)</PresentationFormat>
  <Paragraphs>455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_Template2</vt:lpstr>
      <vt:lpstr>SFU_Template_Beta_0.2</vt:lpstr>
      <vt:lpstr>A Case for NUMA-aware Contention Management on Multicore Systems Sergey Blagodurov et al, USENIX ATC 2011</vt:lpstr>
      <vt:lpstr>A NUMA System</vt:lpstr>
      <vt:lpstr>Thread Migration Example</vt:lpstr>
      <vt:lpstr>PowerPoint 演示文稿</vt:lpstr>
      <vt:lpstr>An AMD Opteron system with 4 domains </vt:lpstr>
      <vt:lpstr>Contention for the shared last-level cache (CA)</vt:lpstr>
      <vt:lpstr>PowerPoint 演示文稿</vt:lpstr>
      <vt:lpstr>Contention for the inter-domain interconnect (IC)</vt:lpstr>
      <vt:lpstr>Remote access latency (RL)</vt:lpstr>
      <vt:lpstr>Placement of Threads and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sam</cp:lastModifiedBy>
  <cp:revision>15</cp:revision>
  <dcterms:created xsi:type="dcterms:W3CDTF">2013-10-09T08:57:13Z</dcterms:created>
  <dcterms:modified xsi:type="dcterms:W3CDTF">2013-10-09T10:04:00Z</dcterms:modified>
</cp:coreProperties>
</file>