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7" r:id="rId3"/>
    <p:sldId id="288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77" r:id="rId30"/>
    <p:sldId id="291" r:id="rId31"/>
    <p:sldId id="292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0500" autoAdjust="0"/>
    <p:restoredTop sz="79724" autoAdjust="0"/>
  </p:normalViewPr>
  <p:slideViewPr>
    <p:cSldViewPr snapToObjects="1">
      <p:cViewPr varScale="1">
        <p:scale>
          <a:sx n="86" d="100"/>
          <a:sy n="86" d="100"/>
        </p:scale>
        <p:origin x="-22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Res: rate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Accuracy: how stable</a:t>
            </a:r>
            <a:r>
              <a:rPr lang="en-US" altLang="zh-CN" baseline="0" dirty="0" smtClean="0"/>
              <a:t> is </a:t>
            </a:r>
            <a:r>
              <a:rPr lang="en-US" altLang="zh-CN" baseline="0" dirty="0" err="1" smtClean="0"/>
              <a:t>t</a:t>
            </a:r>
            <a:r>
              <a:rPr lang="en-US" altLang="zh-CN" sz="1200" baseline="0" dirty="0" err="1" smtClean="0">
                <a:sym typeface="Wingdings" pitchFamily="2" charset="2"/>
              </a:rPr>
              <a:t>Accuracy</a:t>
            </a:r>
            <a:r>
              <a:rPr lang="en-US" altLang="zh-CN" sz="1200" baseline="0" dirty="0" smtClean="0">
                <a:sym typeface="Wingdings" pitchFamily="2" charset="2"/>
              </a:rPr>
              <a:t>:</a:t>
            </a:r>
            <a:r>
              <a:rPr lang="en-US" altLang="zh-CN" sz="1200" dirty="0" smtClean="0">
                <a:sym typeface="Wingdings" pitchFamily="2" charset="2"/>
              </a:rPr>
              <a:t> how stable is the time-keeping device</a:t>
            </a:r>
            <a:endParaRPr kumimoji="0" lang="en-US" altLang="zh-C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every 111 us (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 global interrupt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User mode POSIX clocks and timers based on CLOCK_REALTIME(</a:t>
            </a:r>
            <a:r>
              <a:rPr lang="en-US" altLang="zh-CN" dirty="0" err="1" smtClean="0"/>
              <a:t>clock_gettime</a:t>
            </a:r>
            <a:r>
              <a:rPr lang="en-US" altLang="zh-CN" dirty="0" smtClean="0"/>
              <a:t>() and </a:t>
            </a:r>
            <a:r>
              <a:rPr lang="en-US" altLang="zh-CN" dirty="0" err="1" smtClean="0"/>
              <a:t>timer_create</a:t>
            </a:r>
            <a:r>
              <a:rPr lang="en-US" altLang="zh-CN" dirty="0" smtClean="0"/>
              <a:t>() system calls)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Global timer interrupt handler reads a high-res time device (TSC or PMT)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Introduced in 1997 by Finn Arne </a:t>
            </a:r>
            <a:r>
              <a:rPr lang="en-US" altLang="zh-CN" dirty="0" err="1" smtClean="0"/>
              <a:t>Gangstad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since max timer delay is 2</a:t>
            </a:r>
            <a:r>
              <a:rPr lang="en-US" altLang="zh-CN" baseline="30000" dirty="0" smtClean="0"/>
              <a:t>32</a:t>
            </a:r>
            <a:r>
              <a:rPr lang="en-US" altLang="zh-CN" dirty="0" smtClean="0"/>
              <a:t>-1 ticks: about 50 days with HZ=1000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Avg</a:t>
            </a:r>
            <a:r>
              <a:rPr lang="en-US" altLang="zh-CN" dirty="0" smtClean="0"/>
              <a:t>-case time complexity is O(1); worst-case complexity is O(n), when timers are moved all the way from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group to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group.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Advance the current pointer so it points to the next list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Merge large, duplicated portions of arch-specific code into a common, arch-independent layer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opaque how can kernel check when </a:t>
            </a:r>
            <a:r>
              <a:rPr lang="en-US" altLang="zh-CN" dirty="0" err="1" smtClean="0"/>
              <a:t>hrtimer</a:t>
            </a:r>
            <a:r>
              <a:rPr lang="en-US" altLang="zh-CN" baseline="0" dirty="0" smtClean="0"/>
              <a:t> has expired?</a:t>
            </a:r>
          </a:p>
          <a:p>
            <a:endParaRPr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Tasks associated w/ expired timers can be run “immediately”, or in HRIMER_SOFTIRQ for later processing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Aims to clean up time-keeping code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2012 -- Lecture #5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Timers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0327" y="6356350"/>
            <a:ext cx="7260115" cy="365125"/>
          </a:xfrm>
        </p:spPr>
        <p:txBody>
          <a:bodyPr/>
          <a:lstStyle/>
          <a:p>
            <a:r>
              <a:rPr lang="en-US" dirty="0" smtClean="0"/>
              <a:t>Acknowledgements: Some slides are taken from Daniel P. Bovet and Marco </a:t>
            </a:r>
            <a:r>
              <a:rPr lang="en-US" dirty="0" err="1" smtClean="0"/>
              <a:t>Cesati’s</a:t>
            </a:r>
            <a:r>
              <a:rPr lang="en-US" dirty="0" smtClean="0"/>
              <a:t> talk at </a:t>
            </a:r>
            <a:r>
              <a:rPr lang="en-US" dirty="0" err="1" smtClean="0"/>
              <a:t>HiPEAC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 Timers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scheduling task executions after a predefined interval of time</a:t>
            </a:r>
          </a:p>
          <a:p>
            <a:r>
              <a:rPr lang="en-US" altLang="zh-CN" dirty="0" smtClean="0"/>
              <a:t>A SW timer is described by a strut of type </a:t>
            </a:r>
            <a:r>
              <a:rPr lang="en-US" altLang="zh-CN" dirty="0" err="1" smtClean="0"/>
              <a:t>timer_list</a:t>
            </a:r>
            <a:r>
              <a:rPr lang="en-US" altLang="zh-CN" dirty="0" smtClean="0"/>
              <a:t>, with fields:</a:t>
            </a:r>
          </a:p>
          <a:p>
            <a:pPr lvl="1"/>
            <a:r>
              <a:rPr lang="en-US" altLang="zh-CN" dirty="0" smtClean="0"/>
              <a:t>A pointer to the task to be invoked</a:t>
            </a:r>
          </a:p>
          <a:p>
            <a:pPr lvl="1"/>
            <a:r>
              <a:rPr lang="en-US" altLang="zh-CN" dirty="0" smtClean="0"/>
              <a:t>Expiration time, as a value of jiffies_64</a:t>
            </a:r>
          </a:p>
          <a:p>
            <a:r>
              <a:rPr lang="en-US" altLang="zh-CN" dirty="0" smtClean="0"/>
              <a:t>SW timers are local to each CPU</a:t>
            </a:r>
          </a:p>
          <a:p>
            <a:pPr lvl="1"/>
            <a:r>
              <a:rPr lang="en-US" altLang="zh-CN" dirty="0" smtClean="0"/>
              <a:t>All pending SW timers are stored in per-CPU </a:t>
            </a:r>
            <a:r>
              <a:rPr lang="en-US" altLang="zh-CN" i="1" dirty="0" smtClean="0"/>
              <a:t>timer wheels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142984"/>
            <a:ext cx="8665436" cy="328614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Groups pending timers according to their expire times</a:t>
            </a:r>
          </a:p>
          <a:p>
            <a:r>
              <a:rPr lang="en-US" altLang="zh-CN" dirty="0" smtClean="0"/>
              <a:t>Consists of several arrays of </a:t>
            </a:r>
            <a:r>
              <a:rPr lang="en-US" altLang="zh-CN" i="1" u="sng" dirty="0" err="1" smtClean="0"/>
              <a:t>timer_list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structs</a:t>
            </a:r>
            <a:endParaRPr lang="en-US" altLang="zh-CN" dirty="0" smtClean="0"/>
          </a:p>
          <a:p>
            <a:r>
              <a:rPr lang="en-US" altLang="zh-CN" dirty="0" smtClean="0"/>
              <a:t>A compromise between</a:t>
            </a:r>
          </a:p>
          <a:p>
            <a:pPr lvl="1"/>
            <a:r>
              <a:rPr lang="en-US" altLang="zh-CN" dirty="0" smtClean="0"/>
              <a:t>One sorted doubly-linked list</a:t>
            </a:r>
          </a:p>
          <a:p>
            <a:pPr lvl="2"/>
            <a:r>
              <a:rPr lang="en-US" altLang="zh-CN" dirty="0" smtClean="0"/>
              <a:t>space-efficient but slow</a:t>
            </a:r>
          </a:p>
          <a:p>
            <a:pPr lvl="1"/>
            <a:r>
              <a:rPr lang="en-US" altLang="zh-CN" dirty="0" smtClean="0"/>
              <a:t>An array containing one unsorted list for each expire tick in the future</a:t>
            </a:r>
          </a:p>
          <a:p>
            <a:pPr lvl="2"/>
            <a:r>
              <a:rPr lang="en-US" altLang="zh-CN" dirty="0" smtClean="0"/>
              <a:t>huge but time-efficient </a:t>
            </a:r>
          </a:p>
          <a:p>
            <a:r>
              <a:rPr lang="en-US" altLang="zh-CN" dirty="0" smtClean="0"/>
              <a:t>All future expire times (in ticks) are collected in 5 groups: [1,2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], (2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,2</a:t>
            </a:r>
            <a:r>
              <a:rPr lang="en-US" altLang="zh-CN" baseline="30000" dirty="0" smtClean="0"/>
              <a:t>14</a:t>
            </a:r>
            <a:r>
              <a:rPr lang="en-US" altLang="zh-CN" dirty="0" smtClean="0"/>
              <a:t>], (2</a:t>
            </a:r>
            <a:r>
              <a:rPr lang="en-US" altLang="zh-CN" baseline="30000" dirty="0" smtClean="0"/>
              <a:t>14</a:t>
            </a:r>
            <a:r>
              <a:rPr lang="en-US" altLang="zh-CN" dirty="0" smtClean="0"/>
              <a:t>,2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], (2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,2</a:t>
            </a:r>
            <a:r>
              <a:rPr lang="en-US" altLang="zh-CN" baseline="30000" dirty="0" smtClean="0"/>
              <a:t>26</a:t>
            </a:r>
            <a:r>
              <a:rPr lang="en-US" altLang="zh-CN" dirty="0" smtClean="0"/>
              <a:t>], (2</a:t>
            </a:r>
            <a:r>
              <a:rPr lang="en-US" altLang="zh-CN" baseline="30000" dirty="0" smtClean="0"/>
              <a:t>26</a:t>
            </a:r>
            <a:r>
              <a:rPr lang="en-US" altLang="zh-CN" dirty="0" smtClean="0"/>
              <a:t>,2</a:t>
            </a:r>
            <a:r>
              <a:rPr lang="en-US" altLang="zh-CN" baseline="30000" dirty="0" smtClean="0"/>
              <a:t>32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group includes 256 unsorted lists for 256 future expire ticks (from </a:t>
            </a:r>
            <a:r>
              <a:rPr lang="en-US" altLang="zh-CN" i="1" dirty="0" smtClean="0"/>
              <a:t>jiffies</a:t>
            </a:r>
            <a:r>
              <a:rPr lang="en-US" altLang="zh-CN" dirty="0" smtClean="0"/>
              <a:t> to </a:t>
            </a:r>
            <a:r>
              <a:rPr lang="en-US" altLang="zh-CN" i="1" dirty="0" smtClean="0"/>
              <a:t>jiffies+255</a:t>
            </a:r>
            <a:r>
              <a:rPr lang="en-US" altLang="zh-CN" dirty="0" smtClean="0"/>
              <a:t>) ; the other groups include 64 unsorted lists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200203"/>
            <a:ext cx="5244761" cy="234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Wheel Cont’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After 256 ticks, all lists in the [1,2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] group have been checked, so </a:t>
            </a:r>
            <a:r>
              <a:rPr lang="en-US" altLang="zh-CN" i="1" dirty="0" smtClean="0"/>
              <a:t>replenish</a:t>
            </a:r>
            <a:r>
              <a:rPr lang="en-US" altLang="zh-CN" dirty="0" smtClean="0"/>
              <a:t> the group by moving (</a:t>
            </a:r>
            <a:r>
              <a:rPr lang="en-US" altLang="zh-CN" i="1" dirty="0" smtClean="0"/>
              <a:t>cascading</a:t>
            </a:r>
            <a:r>
              <a:rPr lang="en-US" altLang="zh-CN" dirty="0" smtClean="0"/>
              <a:t>) timers from the current list of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group into the appropriate lists of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group</a:t>
            </a:r>
          </a:p>
          <a:p>
            <a:r>
              <a:rPr lang="en-US" altLang="zh-CN" dirty="0" smtClean="0"/>
              <a:t>After 64*256=16384 ticks, all lists in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group have been checked, so replenish this group by moving timers from the current list of the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group into the proper lists of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group</a:t>
            </a:r>
          </a:p>
          <a:p>
            <a:r>
              <a:rPr lang="en-US" altLang="zh-CN" dirty="0" smtClean="0"/>
              <a:t>And so on…</a:t>
            </a:r>
          </a:p>
          <a:p>
            <a:r>
              <a:rPr lang="en-US" altLang="zh-CN" dirty="0" smtClean="0"/>
              <a:t>The last group is never replenished</a:t>
            </a:r>
          </a:p>
          <a:p>
            <a:r>
              <a:rPr lang="en-US" altLang="zh-CN" dirty="0" smtClean="0"/>
              <a:t>Consider HZ=1000</a:t>
            </a:r>
          </a:p>
          <a:p>
            <a:pPr lvl="1"/>
            <a:r>
              <a:rPr lang="en-US" altLang="zh-CN" dirty="0" smtClean="0"/>
              <a:t>TV1 is visited for each tick (once every 1 ms)</a:t>
            </a:r>
          </a:p>
          <a:p>
            <a:pPr lvl="1"/>
            <a:r>
              <a:rPr lang="en-US" altLang="zh-CN" dirty="0" smtClean="0"/>
              <a:t>TV2 is visited every 256 ticks (once every 256 ms)</a:t>
            </a:r>
          </a:p>
          <a:p>
            <a:pPr lvl="1"/>
            <a:r>
              <a:rPr lang="en-US" altLang="zh-CN" dirty="0" smtClean="0"/>
              <a:t>TV3 is visited every 64*256=16384 ticks (once every 16s)</a:t>
            </a:r>
          </a:p>
          <a:p>
            <a:pPr lvl="1"/>
            <a:r>
              <a:rPr lang="en-US" altLang="zh-CN" dirty="0" smtClean="0"/>
              <a:t>TV4 is visited every 17 minutes</a:t>
            </a:r>
          </a:p>
          <a:p>
            <a:pPr lvl="1"/>
            <a:r>
              <a:rPr lang="en-US" altLang="zh-CN" dirty="0" smtClean="0"/>
              <a:t>TV5 is visited every 19 hrs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 Wheels Cont’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Time complexity:</a:t>
            </a:r>
          </a:p>
          <a:p>
            <a:pPr lvl="1"/>
            <a:r>
              <a:rPr lang="en-US" altLang="zh-CN" dirty="0" smtClean="0"/>
              <a:t>Insertion and deletion is constant time O(1)</a:t>
            </a:r>
          </a:p>
          <a:p>
            <a:pPr lvl="2"/>
            <a:r>
              <a:rPr lang="en-US" altLang="zh-CN" dirty="0" smtClean="0"/>
              <a:t>Simply append timer to the corresponding list.</a:t>
            </a:r>
          </a:p>
          <a:p>
            <a:pPr lvl="1"/>
            <a:r>
              <a:rPr lang="en-US" altLang="zh-CN" dirty="0" smtClean="0"/>
              <a:t>Expiring is O(n):</a:t>
            </a:r>
          </a:p>
          <a:p>
            <a:pPr lvl="2"/>
            <a:r>
              <a:rPr lang="en-US" altLang="zh-CN" dirty="0" smtClean="0"/>
              <a:t>Keep a pointer to the current list in each group</a:t>
            </a:r>
          </a:p>
          <a:p>
            <a:pPr lvl="2"/>
            <a:r>
              <a:rPr lang="en-US" altLang="zh-CN" dirty="0" smtClean="0"/>
              <a:t>Execute all pending timers in the current list of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group [1,2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In the worst-case, timers are moved all the way from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group to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group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Problems w/ the Old Timekeeping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Assumption: time is measured and handled in terms of number of ticks</a:t>
            </a:r>
          </a:p>
          <a:p>
            <a:r>
              <a:rPr lang="en-US" altLang="zh-CN" dirty="0" smtClean="0"/>
              <a:t>Timer wheel is not scalable to large number of pending timers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Timekeeping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Restructuring of wall-clock time code: Generic Time Of Day (GTOD)</a:t>
            </a:r>
          </a:p>
          <a:p>
            <a:r>
              <a:rPr lang="en-US" altLang="zh-CN" dirty="0" smtClean="0"/>
              <a:t>High resolution timers (</a:t>
            </a:r>
            <a:r>
              <a:rPr lang="en-US" altLang="zh-CN" dirty="0" err="1" smtClean="0"/>
              <a:t>hrtimers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Restructuring of Metronome clock devices (</a:t>
            </a:r>
            <a:r>
              <a:rPr lang="en-US" altLang="zh-CN" dirty="0" err="1" smtClean="0"/>
              <a:t>clockevent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Restructuring of Tick code (dynamic ticks)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GTOD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John </a:t>
            </a:r>
            <a:r>
              <a:rPr lang="en-US" altLang="zh-CN" dirty="0" err="1" smtClean="0"/>
              <a:t>Stuitz</a:t>
            </a:r>
            <a:endParaRPr lang="en-US" altLang="zh-CN" dirty="0" smtClean="0"/>
          </a:p>
          <a:p>
            <a:r>
              <a:rPr lang="en-US" altLang="zh-CN" dirty="0" smtClean="0"/>
              <a:t>Separate wall clock time management from system time management (SW timers)</a:t>
            </a:r>
          </a:p>
          <a:p>
            <a:r>
              <a:rPr lang="en-US" altLang="zh-CN" dirty="0" smtClean="0"/>
              <a:t>Use </a:t>
            </a:r>
            <a:r>
              <a:rPr lang="en-US" altLang="zh-CN" i="1" dirty="0" err="1" smtClean="0"/>
              <a:t>nano</a:t>
            </a:r>
            <a:r>
              <a:rPr lang="en-US" altLang="zh-CN" i="1" dirty="0" smtClean="0"/>
              <a:t>-seconds</a:t>
            </a:r>
            <a:r>
              <a:rPr lang="en-US" altLang="zh-CN" dirty="0" smtClean="0"/>
              <a:t> rather than ticks as internal time base value (a 64-bit counter can keep about 585 years)</a:t>
            </a:r>
          </a:p>
          <a:p>
            <a:r>
              <a:rPr lang="en-US" altLang="zh-CN" dirty="0" smtClean="0"/>
              <a:t>Code data structure of GTOD framework is an abstract representation of a time-keeping HW device: the </a:t>
            </a:r>
            <a:r>
              <a:rPr lang="en-US" altLang="zh-CN" i="1" dirty="0" err="1" smtClean="0"/>
              <a:t>clocksource</a:t>
            </a:r>
            <a:r>
              <a:rPr lang="en-US" altLang="zh-CN" dirty="0" smtClean="0"/>
              <a:t> data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Resolution Timers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Traditional timers have a resolution of 1 tick = 10 ms</a:t>
            </a:r>
          </a:p>
          <a:p>
            <a:pPr lvl="1"/>
            <a:r>
              <a:rPr lang="en-US" altLang="zh-CN" dirty="0" smtClean="0"/>
              <a:t>Not suitable for many real-time applications. </a:t>
            </a:r>
          </a:p>
          <a:p>
            <a:r>
              <a:rPr lang="en-US" altLang="zh-CN" dirty="0" smtClean="0"/>
              <a:t>Multimedia, gaming and networking applications require timers with higher resolution:</a:t>
            </a:r>
          </a:p>
          <a:p>
            <a:pPr lvl="1"/>
            <a:r>
              <a:rPr lang="en-US" altLang="zh-CN" dirty="0" smtClean="0"/>
              <a:t>Playing a 60-fps MPEG video stream requires timer resolution of 16.67ms</a:t>
            </a:r>
          </a:p>
          <a:p>
            <a:pPr lvl="1"/>
            <a:r>
              <a:rPr lang="en-US" altLang="zh-CN" dirty="0" smtClean="0"/>
              <a:t>Video frame rates up to 1000 fps are used for recording high-speed events like vehicle crash tests</a:t>
            </a:r>
          </a:p>
          <a:p>
            <a:pPr lvl="1"/>
            <a:r>
              <a:rPr lang="en-US" altLang="zh-CN" dirty="0" smtClean="0"/>
              <a:t>GB-Ethernet with 1500-byte packets requires sending one packet every 12 us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Resolution Timer Wheel?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bad idea!</a:t>
            </a:r>
          </a:p>
          <a:p>
            <a:r>
              <a:rPr lang="en-US" altLang="zh-CN" dirty="0" smtClean="0"/>
              <a:t>Timer wheel is based on jiffies_64, has O(n) worst-case complexity</a:t>
            </a:r>
          </a:p>
          <a:p>
            <a:r>
              <a:rPr lang="en-US" altLang="zh-CN" dirty="0" smtClean="0"/>
              <a:t>KURT-Linux (1998)	</a:t>
            </a:r>
          </a:p>
          <a:p>
            <a:pPr lvl="1"/>
            <a:r>
              <a:rPr lang="en-US" altLang="zh-CN" dirty="0" smtClean="0"/>
              <a:t>Lists of pending timers inside the wheel </a:t>
            </a:r>
            <a:r>
              <a:rPr lang="en-US" altLang="zh-CN" i="1" dirty="0" smtClean="0"/>
              <a:t>sorted</a:t>
            </a:r>
            <a:r>
              <a:rPr lang="en-US" altLang="zh-CN" dirty="0" smtClean="0"/>
              <a:t> according to the </a:t>
            </a:r>
            <a:r>
              <a:rPr lang="en-US" altLang="zh-CN" i="1" dirty="0" smtClean="0"/>
              <a:t>sub-tick expire time</a:t>
            </a:r>
          </a:p>
          <a:p>
            <a:pPr lvl="1"/>
            <a:r>
              <a:rPr lang="en-US" altLang="zh-CN" dirty="0" smtClean="0"/>
              <a:t>Insertion and deletion operations increased from O(1) to O(n)</a:t>
            </a:r>
          </a:p>
          <a:p>
            <a:pPr lvl="1"/>
            <a:r>
              <a:rPr lang="en-US" altLang="zh-CN" dirty="0" smtClean="0"/>
              <a:t>Expiring increased from O(n) to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Too slow!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hrtimers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Linux 2.6.16 (2006) introduced </a:t>
            </a:r>
            <a:r>
              <a:rPr lang="en-US" altLang="zh-CN" i="1" dirty="0" err="1" smtClean="0"/>
              <a:t>hrtimers</a:t>
            </a:r>
            <a:r>
              <a:rPr lang="en-US" altLang="zh-CN" dirty="0" smtClean="0"/>
              <a:t> by T. </a:t>
            </a:r>
            <a:r>
              <a:rPr lang="en-US" altLang="zh-CN" dirty="0" err="1" smtClean="0"/>
              <a:t>Gleixner</a:t>
            </a:r>
            <a:r>
              <a:rPr lang="en-US" altLang="zh-CN" dirty="0" smtClean="0"/>
              <a:t> and I. Molnar</a:t>
            </a:r>
          </a:p>
          <a:p>
            <a:r>
              <a:rPr lang="en-US" altLang="zh-CN" dirty="0" smtClean="0"/>
              <a:t>Separate data structure for</a:t>
            </a:r>
          </a:p>
          <a:p>
            <a:pPr lvl="1"/>
            <a:r>
              <a:rPr lang="en-US" altLang="zh-CN" dirty="0" smtClean="0"/>
              <a:t>Normal timers (timer wheel)</a:t>
            </a:r>
          </a:p>
          <a:p>
            <a:pPr lvl="1"/>
            <a:r>
              <a:rPr lang="en-US" altLang="zh-CN" dirty="0" smtClean="0"/>
              <a:t>High-res timers (red-black tree)</a:t>
            </a:r>
          </a:p>
          <a:p>
            <a:r>
              <a:rPr lang="en-US" altLang="zh-CN" dirty="0" smtClean="0"/>
              <a:t>Time represented in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-seconds (not ticks)</a:t>
            </a:r>
          </a:p>
          <a:p>
            <a:r>
              <a:rPr lang="en-US" altLang="zh-CN" dirty="0" smtClean="0"/>
              <a:t>Also used for:</a:t>
            </a:r>
          </a:p>
          <a:p>
            <a:pPr lvl="1"/>
            <a:r>
              <a:rPr lang="en-US" altLang="zh-CN" dirty="0" err="1" smtClean="0"/>
              <a:t>syscalls</a:t>
            </a:r>
            <a:r>
              <a:rPr lang="en-US" altLang="zh-CN" dirty="0" smtClean="0"/>
              <a:t>: </a:t>
            </a:r>
            <a:r>
              <a:rPr lang="en-US" altLang="zh-CN" i="1" dirty="0" err="1" smtClean="0"/>
              <a:t>nanosleep</a:t>
            </a:r>
            <a:r>
              <a:rPr lang="en-US" altLang="zh-CN" i="1" dirty="0" smtClean="0"/>
              <a:t>(), </a:t>
            </a:r>
            <a:r>
              <a:rPr lang="en-US" altLang="zh-CN" i="1" dirty="0" err="1" smtClean="0"/>
              <a:t>setitimer</a:t>
            </a:r>
            <a:r>
              <a:rPr lang="en-US" altLang="zh-CN" i="1" dirty="0" smtClean="0"/>
              <a:t>(), </a:t>
            </a:r>
            <a:r>
              <a:rPr lang="en-US" altLang="zh-CN" dirty="0" smtClean="0"/>
              <a:t>POSIX interval timers…</a:t>
            </a:r>
          </a:p>
          <a:p>
            <a:pPr lvl="1"/>
            <a:r>
              <a:rPr lang="en-US" altLang="zh-CN" dirty="0" err="1" smtClean="0"/>
              <a:t>futex</a:t>
            </a:r>
            <a:r>
              <a:rPr lang="en-US" altLang="zh-CN" dirty="0" smtClean="0"/>
              <a:t> (fast user-space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) timed operations</a:t>
            </a:r>
          </a:p>
          <a:p>
            <a:pPr lvl="1"/>
            <a:r>
              <a:rPr lang="en-US" altLang="zh-CN" dirty="0" smtClean="0"/>
              <a:t>Dynamic ticks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 HW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Real-Time Clock (RTC): battery-powered device that keeps current date-and-time even when computer is powered off</a:t>
            </a:r>
          </a:p>
          <a:p>
            <a:pPr lvl="1"/>
            <a:r>
              <a:rPr lang="en-US" altLang="zh-CN" dirty="0" smtClean="0"/>
              <a:t>e.g. Motorola 146818 chip in PCs</a:t>
            </a:r>
          </a:p>
          <a:p>
            <a:pPr lvl="1"/>
            <a:r>
              <a:rPr lang="en-US" altLang="zh-CN" dirty="0" smtClean="0"/>
              <a:t>Only used by the kernel at bootstrap time</a:t>
            </a:r>
          </a:p>
          <a:p>
            <a:r>
              <a:rPr lang="en-US" altLang="zh-CN" dirty="0" smtClean="0"/>
              <a:t>Timestamp Counter (TSC): monotonically increasing counter driven by memory bus clock signal</a:t>
            </a:r>
          </a:p>
          <a:p>
            <a:r>
              <a:rPr lang="en-US" altLang="zh-CN" dirty="0" smtClean="0"/>
              <a:t>Programmable Interval Timer (PIT): device that generates periodic or one-shot interrupts </a:t>
            </a:r>
          </a:p>
          <a:p>
            <a:pPr lvl="1"/>
            <a:r>
              <a:rPr lang="en-US" altLang="zh-CN" dirty="0" smtClean="0"/>
              <a:t>e.g., 8254 chip in PCs</a:t>
            </a:r>
          </a:p>
          <a:p>
            <a:r>
              <a:rPr lang="en-US" altLang="zh-CN" dirty="0" smtClean="0"/>
              <a:t>CPU Local Timer (LOC): device that raises local interrupts</a:t>
            </a:r>
          </a:p>
          <a:p>
            <a:pPr lvl="1"/>
            <a:r>
              <a:rPr lang="en-US" altLang="zh-CN" dirty="0" smtClean="0"/>
              <a:t>e.g., </a:t>
            </a:r>
            <a:r>
              <a:rPr lang="en-US" altLang="zh-CN" i="1" dirty="0" smtClean="0"/>
              <a:t>APIC Local Timer</a:t>
            </a:r>
            <a:r>
              <a:rPr lang="en-US" altLang="zh-CN" dirty="0" smtClean="0"/>
              <a:t> in IA-32 CPUs, or </a:t>
            </a:r>
            <a:r>
              <a:rPr lang="en-US" altLang="zh-CN" i="1" dirty="0" err="1" smtClean="0"/>
              <a:t>Decrementer</a:t>
            </a:r>
            <a:r>
              <a:rPr lang="en-US" altLang="zh-CN" dirty="0" smtClean="0"/>
              <a:t> in Power CPUs</a:t>
            </a:r>
          </a:p>
          <a:p>
            <a:r>
              <a:rPr lang="en-US" altLang="zh-CN" dirty="0" smtClean="0"/>
              <a:t>High-Precision Event Timer (HPET): device that generates high-resolution timer interrupts</a:t>
            </a:r>
          </a:p>
          <a:p>
            <a:pPr lvl="1"/>
            <a:r>
              <a:rPr lang="en-US" altLang="zh-CN" dirty="0" smtClean="0"/>
              <a:t>Not very common</a:t>
            </a:r>
          </a:p>
          <a:p>
            <a:r>
              <a:rPr lang="en-US" altLang="zh-CN" dirty="0" smtClean="0"/>
              <a:t>APIC Power Management Timer (PMT): monotone counter included in all ACPI-compliant computers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Timers and Timeouts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</a:t>
            </a:r>
            <a:r>
              <a:rPr lang="en-US" altLang="zh-CN" dirty="0" smtClean="0"/>
              <a:t>different goals</a:t>
            </a:r>
          </a:p>
          <a:p>
            <a:pPr lvl="1"/>
            <a:r>
              <a:rPr lang="en-US" altLang="zh-CN" i="1" dirty="0" smtClean="0"/>
              <a:t>Timers</a:t>
            </a:r>
            <a:r>
              <a:rPr lang="en-US" altLang="zh-CN" dirty="0" smtClean="0"/>
              <a:t> for OS task scheduling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Timers are fine-grained, and likely to expire</a:t>
            </a:r>
          </a:p>
          <a:p>
            <a:pPr lvl="2"/>
            <a:r>
              <a:rPr lang="en-US" altLang="zh-CN" dirty="0" smtClean="0"/>
              <a:t>Use high-res timers managed by red-black trees</a:t>
            </a:r>
          </a:p>
          <a:p>
            <a:pPr lvl="1"/>
            <a:r>
              <a:rPr lang="en-US" altLang="zh-CN" i="1" dirty="0" smtClean="0"/>
              <a:t>Timeouts</a:t>
            </a:r>
            <a:r>
              <a:rPr lang="en-US" altLang="zh-CN" dirty="0" smtClean="0"/>
              <a:t> for catching </a:t>
            </a:r>
            <a:r>
              <a:rPr lang="en-US" altLang="zh-CN" dirty="0" smtClean="0"/>
              <a:t>anomalous events</a:t>
            </a:r>
          </a:p>
          <a:p>
            <a:pPr lvl="2"/>
            <a:r>
              <a:rPr lang="en-US" altLang="zh-CN" dirty="0" smtClean="0"/>
              <a:t>HW device fails to raise an interrupt in a few ms</a:t>
            </a:r>
          </a:p>
          <a:p>
            <a:pPr lvl="2"/>
            <a:r>
              <a:rPr lang="en-US" altLang="zh-CN" dirty="0" smtClean="0"/>
              <a:t>An I/O disk operation does not complete in a few ms</a:t>
            </a:r>
          </a:p>
          <a:p>
            <a:pPr lvl="2"/>
            <a:r>
              <a:rPr lang="en-US" altLang="zh-CN" dirty="0" smtClean="0"/>
              <a:t>A TCP packet is not confirmed in a few ms</a:t>
            </a:r>
          </a:p>
          <a:p>
            <a:pPr lvl="2"/>
            <a:r>
              <a:rPr lang="en-US" altLang="zh-CN" i="1" dirty="0" smtClean="0"/>
              <a:t>Timeouts are coarse-grained, and not likely to expire</a:t>
            </a:r>
          </a:p>
          <a:p>
            <a:pPr lvl="2"/>
            <a:r>
              <a:rPr lang="en-US" altLang="zh-CN" dirty="0" smtClean="0"/>
              <a:t>Use normal timers managed by timer wheels</a:t>
            </a:r>
          </a:p>
          <a:p>
            <a:pPr lvl="3"/>
            <a:r>
              <a:rPr lang="en-US" altLang="zh-CN" dirty="0" smtClean="0"/>
              <a:t>Insertion, removal: O(1), timeouts: O(n), but usually canceled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hrtimers</a:t>
            </a:r>
            <a:r>
              <a:rPr lang="en-US" altLang="zh-CN" dirty="0" smtClean="0"/>
              <a:t> 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Time values stored in </a:t>
            </a:r>
            <a:r>
              <a:rPr lang="en-US" altLang="zh-CN" i="1" dirty="0" err="1" smtClean="0"/>
              <a:t>ktime_t</a:t>
            </a:r>
            <a:r>
              <a:rPr lang="en-US" altLang="zh-CN" dirty="0" smtClean="0"/>
              <a:t> data type:</a:t>
            </a:r>
          </a:p>
          <a:p>
            <a:pPr lvl="1"/>
            <a:r>
              <a:rPr lang="en-US" altLang="zh-CN" dirty="0" smtClean="0"/>
              <a:t>On 64-bit arch, a 64-bit counter storing time in ns</a:t>
            </a:r>
          </a:p>
          <a:p>
            <a:pPr lvl="1"/>
            <a:r>
              <a:rPr lang="en-US" altLang="zh-CN" dirty="0" smtClean="0"/>
              <a:t>On 32-bit arch, a 64-bit union storing time in (s, ns)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err="1" smtClean="0"/>
              <a:t>hrtimer</a:t>
            </a:r>
            <a:r>
              <a:rPr lang="en-US" altLang="zh-CN" dirty="0" smtClean="0"/>
              <a:t> can be based one of the two possible clock bases: CLOCK_MONOTONIC (system time) and CLOCK_REALTIME (wall clock time)</a:t>
            </a:r>
          </a:p>
          <a:p>
            <a:r>
              <a:rPr lang="en-US" altLang="zh-CN" dirty="0" smtClean="0"/>
              <a:t>At </a:t>
            </a:r>
            <a:r>
              <a:rPr lang="en-US" altLang="zh-CN" smtClean="0"/>
              <a:t>system startup time, </a:t>
            </a:r>
            <a:r>
              <a:rPr lang="en-US" altLang="zh-CN" dirty="0" err="1" smtClean="0"/>
              <a:t>hrtimers</a:t>
            </a:r>
            <a:r>
              <a:rPr lang="en-US" altLang="zh-CN" dirty="0" smtClean="0"/>
              <a:t> are in “legacy mode” triggered by the local timer interrupt; switch to high-res mode after initialization if a sub-tick clock event source is available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Clock Event Subsystem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Introduced in Linux 2.6.21 by T. </a:t>
            </a:r>
            <a:r>
              <a:rPr lang="en-US" altLang="zh-CN" dirty="0" err="1" smtClean="0"/>
              <a:t>Gleixner</a:t>
            </a:r>
            <a:r>
              <a:rPr lang="en-US" altLang="zh-CN" dirty="0" smtClean="0"/>
              <a:t> and I Molnar</a:t>
            </a:r>
          </a:p>
          <a:p>
            <a:r>
              <a:rPr lang="en-US" altLang="zh-CN" dirty="0" smtClean="0"/>
              <a:t>Core data structure is an abstract representation of a HW device raising “event interrupts”: the </a:t>
            </a:r>
            <a:r>
              <a:rPr lang="en-US" altLang="zh-CN" i="1" dirty="0" err="1" smtClean="0"/>
              <a:t>clock_event_device</a:t>
            </a:r>
            <a:r>
              <a:rPr lang="en-US" altLang="zh-CN" dirty="0" smtClean="0"/>
              <a:t> data structure</a:t>
            </a:r>
          </a:p>
          <a:p>
            <a:r>
              <a:rPr lang="en-US" altLang="zh-CN" dirty="0" smtClean="0"/>
              <a:t>Currently 3 devices available</a:t>
            </a:r>
          </a:p>
          <a:p>
            <a:pPr lvl="1"/>
            <a:r>
              <a:rPr lang="en-US" altLang="zh-CN" i="1" dirty="0" err="1" smtClean="0"/>
              <a:t>hpet_clockevent</a:t>
            </a:r>
            <a:endParaRPr lang="en-US" altLang="zh-CN" i="1" dirty="0" smtClean="0"/>
          </a:p>
          <a:p>
            <a:pPr lvl="1"/>
            <a:r>
              <a:rPr lang="en-US" altLang="zh-CN" i="1" dirty="0" err="1" smtClean="0"/>
              <a:t>pit_clockevent</a:t>
            </a:r>
            <a:endParaRPr lang="en-US" altLang="zh-CN" i="1" dirty="0" smtClean="0"/>
          </a:p>
          <a:p>
            <a:pPr lvl="1"/>
            <a:r>
              <a:rPr lang="en-US" altLang="zh-CN" i="1" dirty="0" err="1" smtClean="0"/>
              <a:t>lapic_clockevent</a:t>
            </a:r>
            <a:endParaRPr lang="en-US" altLang="zh-CN" i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Handling Timers and Timeouts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4484140" cy="5153114"/>
          </a:xfrm>
        </p:spPr>
        <p:txBody>
          <a:bodyPr/>
          <a:lstStyle/>
          <a:p>
            <a:r>
              <a:rPr lang="en-US" altLang="zh-CN" dirty="0" smtClean="0"/>
              <a:t>Old timers (timeouts)</a:t>
            </a:r>
          </a:p>
          <a:p>
            <a:pPr lvl="1"/>
            <a:r>
              <a:rPr lang="en-US" altLang="zh-CN" dirty="0" smtClean="0"/>
              <a:t>Stored in time wheel</a:t>
            </a:r>
          </a:p>
          <a:p>
            <a:pPr lvl="1"/>
            <a:r>
              <a:rPr lang="en-US" altLang="zh-CN" i="1" dirty="0" smtClean="0"/>
              <a:t>Periodically</a:t>
            </a:r>
            <a:r>
              <a:rPr lang="en-US" altLang="zh-CN" dirty="0" smtClean="0"/>
              <a:t> checked at every tick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59860" y="1391248"/>
            <a:ext cx="4484140" cy="2537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hrtimers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 in red-black tree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every interrupt raised by a clock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event device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expire time of the nearest timer is checked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8730" y="3929066"/>
            <a:ext cx="8795270" cy="2286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Periodic ticks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still present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Clock event devices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programmed to raise an interrupt at time of the nearest event of interest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altLang="zh-CN" sz="2800" baseline="0" dirty="0" smtClean="0"/>
              <a:t>A</a:t>
            </a:r>
            <a:r>
              <a:rPr lang="en-US" altLang="zh-CN" sz="2800" dirty="0" smtClean="0"/>
              <a:t> tick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Expire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of a </a:t>
            </a:r>
            <a:r>
              <a:rPr kumimoji="0" lang="en-US" altLang="zh-C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hrtimer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Ticks in the Clock Event Subsystem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Two different updating modes</a:t>
            </a:r>
          </a:p>
          <a:p>
            <a:pPr lvl="1"/>
            <a:r>
              <a:rPr lang="en-US" altLang="zh-CN" dirty="0" smtClean="0"/>
              <a:t>Periodic ticks: </a:t>
            </a:r>
            <a:r>
              <a:rPr lang="en-US" altLang="zh-CN" i="1" dirty="0" smtClean="0"/>
              <a:t>jiffies_64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xtime</a:t>
            </a:r>
            <a:r>
              <a:rPr lang="en-US" altLang="zh-CN" dirty="0" smtClean="0"/>
              <a:t> variables are updated periodically by the interrupt handler of the local metronome of a predefined CPU </a:t>
            </a:r>
          </a:p>
          <a:p>
            <a:pPr lvl="2"/>
            <a:r>
              <a:rPr lang="en-US" altLang="zh-CN" dirty="0" smtClean="0"/>
              <a:t>used when the </a:t>
            </a:r>
            <a:r>
              <a:rPr lang="en-US" altLang="zh-CN" dirty="0" err="1" smtClean="0"/>
              <a:t>hrtimers</a:t>
            </a:r>
            <a:r>
              <a:rPr lang="en-US" altLang="zh-CN" dirty="0" smtClean="0"/>
              <a:t> framework is in legacy, low-resolution mode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One-shot ticks:  each clock event device is programmed to raise an interrupt that catches either the next high-res event of the next tick, whichever comes first: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handler runs and updates </a:t>
            </a:r>
            <a:r>
              <a:rPr lang="en-US" altLang="zh-CN" i="1" dirty="0" smtClean="0"/>
              <a:t>jiffies_64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xtime</a:t>
            </a:r>
            <a:r>
              <a:rPr lang="en-US" altLang="zh-CN" dirty="0" smtClean="0"/>
              <a:t>, if tick boundary is crossed</a:t>
            </a:r>
          </a:p>
          <a:p>
            <a:r>
              <a:rPr lang="en-US" altLang="zh-CN" dirty="0" smtClean="0"/>
              <a:t>Also defined a “broadcast mode”: a global clock event device sends broadcast interrupts to the sleeping CPUs (called IPI, Inter-Processor Interrupt)</a:t>
            </a:r>
          </a:p>
          <a:p>
            <a:pPr lvl="1"/>
            <a:r>
              <a:rPr lang="en-US" altLang="zh-CN" dirty="0" smtClean="0"/>
              <a:t>To fix a HW problem: IA-32’s local APIC timers stop counting when CPU is in sleep state C3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Are Higher Tick Frequencies Beneficial?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can select tick frequency at kernel compile time (100Hz, 250Hz, 300Hz, 1000Hz)</a:t>
            </a:r>
          </a:p>
          <a:p>
            <a:r>
              <a:rPr lang="en-US" altLang="zh-CN" dirty="0" smtClean="0"/>
              <a:t>Higher tick frequency:</a:t>
            </a:r>
          </a:p>
          <a:p>
            <a:pPr lvl="1"/>
            <a:r>
              <a:rPr lang="en-US" altLang="zh-CN" dirty="0" smtClean="0"/>
              <a:t>OS overhead is large</a:t>
            </a:r>
          </a:p>
          <a:p>
            <a:pPr lvl="1"/>
            <a:r>
              <a:rPr lang="en-US" altLang="zh-CN" dirty="0" smtClean="0"/>
              <a:t>Power consumption is higher</a:t>
            </a:r>
          </a:p>
          <a:p>
            <a:pPr lvl="1"/>
            <a:r>
              <a:rPr lang="en-US" altLang="zh-CN" dirty="0" smtClean="0"/>
              <a:t>Clock synchronization in cluster computing is difficult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Ticks Overhead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Timer frequency HZ=1000</a:t>
            </a:r>
          </a:p>
          <a:p>
            <a:r>
              <a:rPr lang="en-US" altLang="zh-CN" dirty="0" smtClean="0"/>
              <a:t>A CPU-intensive task is interrupted 99 times out of 100 just to keep track of time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Much Do Ticks Cost?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Consider an SMP machine with 8 1.6GHz CPUs running Linux with HZ=1000</a:t>
            </a:r>
          </a:p>
          <a:p>
            <a:pPr lvl="1"/>
            <a:r>
              <a:rPr lang="en-US" altLang="zh-CN" dirty="0" smtClean="0"/>
              <a:t>Local and global timer interrupts occur at an average rate of 9 events in 1 ms (1 global interrupt, 8 local interrupts)</a:t>
            </a:r>
          </a:p>
          <a:p>
            <a:pPr lvl="1"/>
            <a:r>
              <a:rPr lang="en-US" altLang="zh-CN" dirty="0" err="1" smtClean="0"/>
              <a:t>Avg</a:t>
            </a:r>
            <a:r>
              <a:rPr lang="en-US" altLang="zh-CN" dirty="0" smtClean="0"/>
              <a:t> exec time of a timer interrupt handler: 1.6 us (2600 cycles)</a:t>
            </a:r>
          </a:p>
          <a:p>
            <a:pPr lvl="1"/>
            <a:r>
              <a:rPr lang="en-US" altLang="zh-CN" dirty="0" smtClean="0"/>
              <a:t>For each timer interrupt, two context switches: from user to kernel mode; and back to user mode. They cost roughly 2.9 us (2*2300 cycles)</a:t>
            </a:r>
          </a:p>
          <a:p>
            <a:pPr lvl="1"/>
            <a:r>
              <a:rPr lang="en-US" altLang="zh-CN" dirty="0" smtClean="0"/>
              <a:t>Total time spent by each CPU to handle ticks</a:t>
            </a:r>
          </a:p>
          <a:p>
            <a:pPr lvl="2"/>
            <a:r>
              <a:rPr lang="en-US" altLang="zh-CN" dirty="0" smtClean="0"/>
              <a:t>(1+1/8)*(1.6+2.9)=5 us every ms, about 0.5%</a:t>
            </a:r>
          </a:p>
          <a:p>
            <a:pPr lvl="2"/>
            <a:r>
              <a:rPr lang="en-US" altLang="zh-CN" dirty="0" smtClean="0"/>
              <a:t>1 is for its local interrupt, 1/8 is for the global interrupt</a:t>
            </a:r>
          </a:p>
          <a:p>
            <a:r>
              <a:rPr lang="en-US" altLang="zh-CN" dirty="0" smtClean="0"/>
              <a:t>If we consider cache pollution, overhead is even higher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Removing Ticks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ticks is like </a:t>
            </a:r>
            <a:r>
              <a:rPr lang="en-US" altLang="zh-CN" dirty="0" smtClean="0">
                <a:solidFill>
                  <a:srgbClr val="FF0000"/>
                </a:solidFill>
              </a:rPr>
              <a:t>polling</a:t>
            </a:r>
            <a:r>
              <a:rPr lang="en-US" altLang="zh-CN" dirty="0" smtClean="0"/>
              <a:t> an HW device waiting for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 interesting to happen</a:t>
            </a:r>
          </a:p>
          <a:p>
            <a:r>
              <a:rPr lang="en-US" altLang="zh-CN" dirty="0" smtClean="0"/>
              <a:t>To remove ticks, we need to switch from polling to events</a:t>
            </a:r>
          </a:p>
          <a:p>
            <a:pPr lvl="1"/>
            <a:r>
              <a:rPr lang="en-US" altLang="zh-CN" dirty="0" smtClean="0"/>
              <a:t>One-shot instead of periodic timers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Tickless</a:t>
            </a:r>
            <a:r>
              <a:rPr lang="en-US" altLang="zh-CN" dirty="0" smtClean="0"/>
              <a:t> Idle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When CPU becomes idle, local clock-event device is programmed to raise an interrupt catching the next timer or </a:t>
            </a:r>
            <a:r>
              <a:rPr lang="en-US" altLang="zh-CN" dirty="0" err="1" smtClean="0"/>
              <a:t>hrtimer</a:t>
            </a:r>
            <a:r>
              <a:rPr lang="en-US" altLang="zh-CN" dirty="0" smtClean="0"/>
              <a:t> expire time</a:t>
            </a:r>
          </a:p>
          <a:p>
            <a:r>
              <a:rPr lang="en-US" altLang="zh-CN" dirty="0" smtClean="0"/>
              <a:t>Some bookkeeping is needed to determine how much time the 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 been idle and adjust the per-CPU timekeeping data structures</a:t>
            </a:r>
          </a:p>
          <a:p>
            <a:r>
              <a:rPr lang="en-US" altLang="zh-CN" dirty="0" smtClean="0"/>
              <a:t>Problem #1: fetching the next expiring </a:t>
            </a:r>
            <a:r>
              <a:rPr lang="en-US" altLang="zh-CN" dirty="0" err="1" smtClean="0"/>
              <a:t>hrtimer</a:t>
            </a:r>
            <a:r>
              <a:rPr lang="en-US" altLang="zh-CN" dirty="0" smtClean="0"/>
              <a:t> from the red-black tree is a fast operation, but finding the next expiring timer in the timer wheel is a slow operation (maybe OK, since the CPU is idle, anyway.)</a:t>
            </a:r>
          </a:p>
          <a:p>
            <a:r>
              <a:rPr lang="en-US" altLang="zh-CN" dirty="0" smtClean="0"/>
              <a:t>Problem #2: internal counter size and frequency of time HW devices limit the max delay of an one-shot interrupt (e.g., 27 ms for PIT and 1 s for local APIC timer </a:t>
            </a:r>
            <a:r>
              <a:rPr lang="en-US" altLang="zh-CN" dirty="0" smtClean="0">
                <a:sym typeface="Wingdings" pitchFamily="2" charset="2"/>
              </a:rPr>
              <a:t> too small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 practice, ticks are not eliminated, but slowed down: e.g., once per second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 HW Devices Comparison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2" y="1643050"/>
          <a:ext cx="843042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085"/>
                <a:gridCol w="1686085"/>
                <a:gridCol w="1686085"/>
                <a:gridCol w="1686085"/>
                <a:gridCol w="1686085"/>
              </a:tblGrid>
              <a:tr h="3571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Device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Clock Source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Freq</a:t>
                      </a:r>
                      <a:r>
                        <a:rPr lang="en-US" altLang="zh-CN" sz="2400" baseline="0" dirty="0" smtClean="0"/>
                        <a:t> Range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IRQ Capable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Resolution</a:t>
                      </a:r>
                      <a:endParaRPr lang="zh-CN" altLang="en-US" sz="2400" dirty="0"/>
                    </a:p>
                  </a:txBody>
                  <a:tcPr/>
                </a:tc>
              </a:tr>
              <a:tr h="38271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RTC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Own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2-8192 Hz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Yes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Low</a:t>
                      </a:r>
                      <a:endParaRPr lang="zh-CN" altLang="en-US" sz="2400" dirty="0"/>
                    </a:p>
                  </a:txBody>
                  <a:tcPr/>
                </a:tc>
              </a:tr>
              <a:tr h="38271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TSC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Bus Freq/k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</a:tr>
              <a:tr h="38271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PIT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Own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&lt;=1.2kHz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Yes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Low</a:t>
                      </a:r>
                      <a:endParaRPr lang="zh-CN" altLang="en-US" sz="2400" dirty="0"/>
                    </a:p>
                  </a:txBody>
                  <a:tcPr/>
                </a:tc>
              </a:tr>
              <a:tr h="38271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LOC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Bus Freq/k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Yes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</a:tr>
              <a:tr h="38271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HPET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Own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&gt;= 10MHz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Yes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</a:tr>
              <a:tr h="38271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PMT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Own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3.58 MHz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Good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30736" y="5209210"/>
            <a:ext cx="8665436" cy="129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Resolution: high frequency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high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resolution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Recall: Traditional Timer Architecture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525398"/>
            <a:ext cx="131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Global</a:t>
            </a:r>
          </a:p>
          <a:p>
            <a:r>
              <a:rPr lang="en-US" altLang="zh-CN" dirty="0" smtClean="0"/>
              <a:t>Metronome</a:t>
            </a:r>
          </a:p>
          <a:p>
            <a:r>
              <a:rPr lang="en-US" altLang="zh-CN" dirty="0" smtClean="0"/>
              <a:t>(PIT, HPET)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667000" y="4118472"/>
            <a:ext cx="1119182" cy="5249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jiffies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67000" y="3262911"/>
            <a:ext cx="1119182" cy="5249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2474" y="5715016"/>
            <a:ext cx="131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</a:t>
            </a:r>
          </a:p>
          <a:p>
            <a:r>
              <a:rPr lang="en-US" altLang="zh-CN" dirty="0" smtClean="0"/>
              <a:t>Metronome</a:t>
            </a:r>
          </a:p>
          <a:p>
            <a:r>
              <a:rPr lang="en-US" altLang="zh-CN" dirty="0" smtClean="0"/>
              <a:t>(LOC)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57818" y="4448728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 Time Sharing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57818" y="5621032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 Timers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8040" y="4118472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sleep()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089" y="1904703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089" y="3262911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>
            <a:off x="1485865" y="3525398"/>
            <a:ext cx="11049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485865" y="3786297"/>
            <a:ext cx="1104935" cy="499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09567" y="4690772"/>
            <a:ext cx="1271581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Statistics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858812" y="440422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云形标注 27"/>
          <p:cNvSpPr/>
          <p:nvPr/>
        </p:nvSpPr>
        <p:spPr>
          <a:xfrm>
            <a:off x="2209800" y="1530468"/>
            <a:ext cx="9144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NTP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553200" y="3214793"/>
            <a:ext cx="1805014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gettimeofday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86" y="194111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Clock</a:t>
            </a:r>
          </a:p>
          <a:p>
            <a:r>
              <a:rPr lang="en-US" altLang="zh-CN" dirty="0" smtClean="0"/>
              <a:t>(RTC)</a:t>
            </a:r>
            <a:endParaRPr lang="zh-CN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3658" y="1928802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3920059" y="1862728"/>
            <a:ext cx="1203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High-Res</a:t>
            </a:r>
          </a:p>
          <a:p>
            <a:r>
              <a:rPr lang="en-US" altLang="zh-CN" dirty="0" smtClean="0"/>
              <a:t>Clock Dev</a:t>
            </a:r>
          </a:p>
          <a:p>
            <a:r>
              <a:rPr lang="en-US" altLang="zh-CN" dirty="0" smtClean="0"/>
              <a:t>(TSC, PMT)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553200" y="1928802"/>
            <a:ext cx="2019328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 Functions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udelay</a:t>
            </a:r>
            <a:r>
              <a:rPr lang="en-US" altLang="zh-CN" dirty="0" smtClean="0">
                <a:solidFill>
                  <a:schemeClr val="tx1"/>
                </a:solidFill>
              </a:rPr>
              <a:t>(), </a:t>
            </a:r>
            <a:r>
              <a:rPr lang="en-US" altLang="zh-CN" dirty="0" err="1" smtClean="0">
                <a:solidFill>
                  <a:schemeClr val="tx1"/>
                </a:solidFill>
              </a:rPr>
              <a:t>ndelay</a:t>
            </a:r>
            <a:r>
              <a:rPr lang="en-US" altLang="zh-CN" dirty="0" smtClean="0">
                <a:solidFill>
                  <a:schemeClr val="tx1"/>
                </a:solidFill>
              </a:rPr>
              <a:t>())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715016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接箭头连接符 37"/>
          <p:cNvCxnSpPr/>
          <p:nvPr/>
        </p:nvCxnSpPr>
        <p:spPr>
          <a:xfrm rot="5400000">
            <a:off x="2702953" y="5201703"/>
            <a:ext cx="10250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920059" y="3526986"/>
            <a:ext cx="2509329" cy="3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857884" y="2254355"/>
            <a:ext cx="61995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6980938" y="5092028"/>
            <a:ext cx="89716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676572" y="6072206"/>
            <a:ext cx="1580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562869" y="4817852"/>
            <a:ext cx="1560789" cy="897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6200000" flipH="1">
            <a:off x="2538463" y="2584606"/>
            <a:ext cx="914400" cy="2570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>
            <a:off x="1552472" y="2300394"/>
            <a:ext cx="1314657" cy="9144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3074" y="5744312"/>
            <a:ext cx="1271581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Per-CPU Statistics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248048" y="6060127"/>
            <a:ext cx="304424" cy="136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Tickless</a:t>
            </a:r>
            <a:r>
              <a:rPr lang="en-US" altLang="zh-CN" dirty="0" smtClean="0"/>
              <a:t> Timer Architecture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1650209" y="4118472"/>
            <a:ext cx="1119182" cy="5249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jiffies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67000" y="3262911"/>
            <a:ext cx="1119182" cy="5249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2475" y="5715015"/>
            <a:ext cx="130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Alarm Clock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57818" y="4448728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 Time Sharing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57818" y="5621032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 Timers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8040" y="4118472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sleep()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089" y="1904703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圆角矩形 21"/>
          <p:cNvSpPr/>
          <p:nvPr/>
        </p:nvSpPr>
        <p:spPr>
          <a:xfrm>
            <a:off x="509567" y="4690772"/>
            <a:ext cx="1271581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Statistics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云形标注 27"/>
          <p:cNvSpPr/>
          <p:nvPr/>
        </p:nvSpPr>
        <p:spPr>
          <a:xfrm>
            <a:off x="2209800" y="1530468"/>
            <a:ext cx="9144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NTP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553200" y="3214793"/>
            <a:ext cx="1805014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gettimeofday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86" y="194111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Clock</a:t>
            </a:r>
          </a:p>
          <a:p>
            <a:r>
              <a:rPr lang="en-US" altLang="zh-CN" dirty="0" smtClean="0"/>
              <a:t>(RTC)</a:t>
            </a:r>
            <a:endParaRPr lang="zh-CN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3658" y="1928802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3920059" y="1862728"/>
            <a:ext cx="1203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High-Res</a:t>
            </a:r>
          </a:p>
          <a:p>
            <a:r>
              <a:rPr lang="en-US" altLang="zh-CN" dirty="0" smtClean="0"/>
              <a:t>Clock Dev</a:t>
            </a:r>
          </a:p>
          <a:p>
            <a:r>
              <a:rPr lang="en-US" altLang="zh-CN" dirty="0" smtClean="0"/>
              <a:t>(TSC, PMT)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553200" y="1928802"/>
            <a:ext cx="2019328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 Functions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udelay</a:t>
            </a:r>
            <a:r>
              <a:rPr lang="en-US" altLang="zh-CN" dirty="0" smtClean="0">
                <a:solidFill>
                  <a:schemeClr val="tx1"/>
                </a:solidFill>
              </a:rPr>
              <a:t>(), </a:t>
            </a:r>
            <a:r>
              <a:rPr lang="en-US" altLang="zh-CN" dirty="0" err="1" smtClean="0">
                <a:solidFill>
                  <a:schemeClr val="tx1"/>
                </a:solidFill>
              </a:rPr>
              <a:t>ndelay</a:t>
            </a:r>
            <a:r>
              <a:rPr lang="en-US" altLang="zh-CN" dirty="0" smtClean="0">
                <a:solidFill>
                  <a:schemeClr val="tx1"/>
                </a:solidFill>
              </a:rPr>
              <a:t>())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5715016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接箭头连接符 37"/>
          <p:cNvCxnSpPr/>
          <p:nvPr/>
        </p:nvCxnSpPr>
        <p:spPr>
          <a:xfrm rot="16200000" flipH="1">
            <a:off x="2273928" y="4774266"/>
            <a:ext cx="1024244" cy="85725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920059" y="3526986"/>
            <a:ext cx="2509329" cy="3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857884" y="2254355"/>
            <a:ext cx="61995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6980938" y="5092028"/>
            <a:ext cx="89716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676572" y="6072206"/>
            <a:ext cx="1580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562869" y="4817852"/>
            <a:ext cx="1560789" cy="897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6200000" flipH="1">
            <a:off x="2538463" y="2584606"/>
            <a:ext cx="914400" cy="2570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>
            <a:off x="1552472" y="2300394"/>
            <a:ext cx="1314657" cy="9144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3074" y="5744312"/>
            <a:ext cx="1271581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Per-CPU Statistics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60" idx="3"/>
            <a:endCxn id="11" idx="1"/>
          </p:cNvCxnSpPr>
          <p:nvPr/>
        </p:nvCxnSpPr>
        <p:spPr>
          <a:xfrm>
            <a:off x="1314655" y="6030064"/>
            <a:ext cx="237820" cy="811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781148" y="5262276"/>
            <a:ext cx="1074752" cy="51251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2351396" y="4720911"/>
            <a:ext cx="1726568" cy="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Tickless</a:t>
            </a:r>
            <a:r>
              <a:rPr lang="en-US" altLang="zh-CN" dirty="0" smtClean="0"/>
              <a:t> System Based on Linux 2.6.21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246718"/>
            <a:ext cx="4252734" cy="5153114"/>
          </a:xfrm>
        </p:spPr>
        <p:txBody>
          <a:bodyPr/>
          <a:lstStyle/>
          <a:p>
            <a:r>
              <a:rPr lang="en-US" altLang="zh-CN" dirty="0" err="1" smtClean="0"/>
              <a:t>Tickless</a:t>
            </a:r>
            <a:r>
              <a:rPr lang="en-US" altLang="zh-CN" dirty="0" smtClean="0"/>
              <a:t> kernel</a:t>
            </a:r>
          </a:p>
          <a:p>
            <a:pPr lvl="1"/>
            <a:r>
              <a:rPr lang="en-US" altLang="zh-CN" dirty="0" smtClean="0"/>
              <a:t>When programming a clock event device, raise an interrupt at the nearest:</a:t>
            </a:r>
          </a:p>
          <a:p>
            <a:pPr lvl="2"/>
            <a:r>
              <a:rPr lang="en-US" altLang="zh-CN" dirty="0" err="1" smtClean="0"/>
              <a:t>hrtimer</a:t>
            </a:r>
            <a:r>
              <a:rPr lang="en-US" altLang="zh-CN" dirty="0" smtClean="0"/>
              <a:t> expire time</a:t>
            </a:r>
          </a:p>
          <a:p>
            <a:pPr lvl="2"/>
            <a:r>
              <a:rPr lang="en-US" altLang="zh-CN" dirty="0" smtClean="0"/>
              <a:t>(old) timer expire time</a:t>
            </a:r>
          </a:p>
          <a:p>
            <a:pPr lvl="2"/>
            <a:r>
              <a:rPr lang="en-US" altLang="zh-CN" dirty="0" smtClean="0"/>
              <a:t>Quantum exhaust time of the current task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246718"/>
            <a:ext cx="3966982" cy="515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sz="3200" dirty="0" smtClean="0"/>
              <a:t>Tick-based kernel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programming a clock event device, raise an interrupt at the nearest: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lang="en-US" altLang="zh-CN" sz="2800" baseline="0" dirty="0" err="1" smtClean="0"/>
              <a:t>hrtimer</a:t>
            </a:r>
            <a:r>
              <a:rPr lang="en-US" altLang="zh-CN" sz="2800" dirty="0" smtClean="0"/>
              <a:t> expire time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tick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Get Valid Stats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CPU usage statistics gathering requires some changes</a:t>
            </a:r>
          </a:p>
          <a:p>
            <a:pPr lvl="1"/>
            <a:r>
              <a:rPr lang="en-US" altLang="zh-CN" dirty="0" smtClean="0"/>
              <a:t>Determine percentage of time spent in user and kernel modes</a:t>
            </a:r>
          </a:p>
          <a:p>
            <a:r>
              <a:rPr lang="en-US" altLang="zh-CN" dirty="0" smtClean="0"/>
              <a:t>Traditional tick-based kernel uses a Monte-Carlo sampling technique</a:t>
            </a:r>
          </a:p>
          <a:p>
            <a:pPr lvl="1"/>
            <a:r>
              <a:rPr lang="en-US" altLang="zh-CN" dirty="0" smtClean="0"/>
              <a:t>Since ticks occur at a fixed-rate, the kernel determines whether the CPU is in user or kernel mode when a timer interrupt occurs, and updates the statistics accordingly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tickless</a:t>
            </a:r>
            <a:r>
              <a:rPr lang="en-US" altLang="zh-CN" dirty="0" smtClean="0"/>
              <a:t> kernel, this technique is no longer reliable, since timer interrupts are no longer periodic</a:t>
            </a:r>
          </a:p>
          <a:p>
            <a:pPr lvl="1"/>
            <a:r>
              <a:rPr lang="en-US" altLang="zh-CN" dirty="0" smtClean="0"/>
              <a:t>One solution might be to read a clock source device whenever the task switches between user and kernel modes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Metronomes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 metronome is a device that raises periodic  timer interrupts</a:t>
            </a:r>
          </a:p>
          <a:p>
            <a:r>
              <a:rPr lang="en-US" altLang="zh-CN" dirty="0" smtClean="0"/>
              <a:t>On IA-32 two different HW devices may work as metronomes</a:t>
            </a:r>
          </a:p>
          <a:p>
            <a:pPr lvl="1"/>
            <a:r>
              <a:rPr lang="en-US" altLang="zh-CN" dirty="0" smtClean="0"/>
              <a:t>PIT (or HPET) raises global interrupts (IRQ 0)</a:t>
            </a:r>
          </a:p>
          <a:p>
            <a:pPr lvl="1"/>
            <a:r>
              <a:rPr lang="en-US" altLang="zh-CN" dirty="0" smtClean="0"/>
              <a:t>APIC Local Timer raises CPU-specific local interrupts</a:t>
            </a:r>
          </a:p>
          <a:p>
            <a:r>
              <a:rPr lang="en-US" altLang="zh-CN" dirty="0" smtClean="0"/>
              <a:t>Global timer interrupts (ticks) are used to keep track of system time and wall-clock time</a:t>
            </a:r>
          </a:p>
          <a:p>
            <a:r>
              <a:rPr lang="en-US" altLang="zh-CN" dirty="0" smtClean="0"/>
              <a:t>Local timer interrupts are used to periodically trigger tasks</a:t>
            </a:r>
          </a:p>
          <a:p>
            <a:r>
              <a:rPr lang="en-US" altLang="zh-CN" dirty="0" smtClean="0"/>
              <a:t>Global and local timer interrupts are raised with the same frequency, but not necessarily phase-aligned</a:t>
            </a:r>
          </a:p>
          <a:p>
            <a:pPr lvl="1"/>
            <a:r>
              <a:rPr lang="en-US" altLang="zh-CN" dirty="0" smtClean="0"/>
              <a:t>Frequency can be selected at compile time: e.g., 100 Hz, 250 Hz, 300 Hz, 1000Hz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Time elapsed since the computer’s bootstrap</a:t>
            </a:r>
          </a:p>
          <a:p>
            <a:r>
              <a:rPr lang="en-US" altLang="zh-CN" dirty="0" smtClean="0"/>
              <a:t>Stored in the </a:t>
            </a:r>
            <a:r>
              <a:rPr lang="en-US" altLang="zh-CN" i="1" dirty="0" smtClean="0"/>
              <a:t>jiffies_64</a:t>
            </a:r>
            <a:r>
              <a:rPr lang="en-US" altLang="zh-CN" dirty="0" smtClean="0"/>
              <a:t> variable as number of ticks since bootstrap</a:t>
            </a:r>
            <a:endParaRPr lang="zh-CN" altLang="en-US" dirty="0" smtClean="0"/>
          </a:p>
          <a:p>
            <a:r>
              <a:rPr lang="en-US" altLang="zh-CN" dirty="0" smtClean="0"/>
              <a:t>Used for:</a:t>
            </a:r>
          </a:p>
          <a:p>
            <a:pPr lvl="1"/>
            <a:r>
              <a:rPr lang="en-US" altLang="zh-CN" dirty="0" smtClean="0"/>
              <a:t>Implementing OS scheduling</a:t>
            </a:r>
          </a:p>
          <a:p>
            <a:pPr lvl="1"/>
            <a:r>
              <a:rPr lang="en-US" altLang="zh-CN" dirty="0" smtClean="0"/>
              <a:t>Handling HW device timeouts</a:t>
            </a:r>
          </a:p>
          <a:p>
            <a:pPr lvl="1"/>
            <a:r>
              <a:rPr lang="en-US" altLang="zh-CN" dirty="0" smtClean="0"/>
              <a:t>Delayed execution of tasks (e.g., sending NACK in TCP)</a:t>
            </a:r>
          </a:p>
          <a:p>
            <a:pPr lvl="1"/>
            <a:r>
              <a:rPr lang="en-US" altLang="zh-CN" dirty="0" smtClean="0"/>
              <a:t>Keeping track of resource usage statistics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i="1" dirty="0" smtClean="0"/>
              <a:t>sleep(), </a:t>
            </a:r>
            <a:r>
              <a:rPr lang="en-US" altLang="zh-CN" i="1" dirty="0" err="1" smtClean="0"/>
              <a:t>usleep</a:t>
            </a:r>
            <a:r>
              <a:rPr lang="en-US" altLang="zh-CN" i="1" dirty="0" smtClean="0"/>
              <a:t>(), </a:t>
            </a:r>
            <a:r>
              <a:rPr lang="en-US" altLang="zh-CN" i="1" dirty="0" err="1" smtClean="0"/>
              <a:t>nanosleep</a:t>
            </a:r>
            <a:r>
              <a:rPr lang="en-US" altLang="zh-CN" i="1" dirty="0" smtClean="0"/>
              <a:t>() </a:t>
            </a:r>
            <a:r>
              <a:rPr lang="en-US" altLang="zh-CN" dirty="0" err="1" smtClean="0"/>
              <a:t>syscalls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user-mode alarms (</a:t>
            </a:r>
            <a:r>
              <a:rPr lang="en-US" altLang="zh-CN" i="1" dirty="0" smtClean="0"/>
              <a:t>alarm()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setitimer</a:t>
            </a:r>
            <a:r>
              <a:rPr lang="en-US" altLang="zh-CN" i="1" dirty="0" smtClean="0"/>
              <a:t>() </a:t>
            </a:r>
            <a:r>
              <a:rPr lang="en-US" altLang="zh-CN" dirty="0" err="1" smtClean="0"/>
              <a:t>syscalls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For user-mode POSIX clocks and timers based on CLOCK_MONOTONIC (</a:t>
            </a:r>
            <a:r>
              <a:rPr lang="en-US" altLang="zh-CN" i="1" dirty="0" err="1" smtClean="0"/>
              <a:t>clock_gettime</a:t>
            </a:r>
            <a:r>
              <a:rPr lang="en-US" altLang="zh-CN" i="1" dirty="0" smtClean="0"/>
              <a:t>() </a:t>
            </a:r>
            <a:r>
              <a:rPr lang="en-US" altLang="zh-CN" dirty="0" smtClean="0"/>
              <a:t>and </a:t>
            </a:r>
            <a:r>
              <a:rPr lang="en-US" altLang="zh-CN" i="1" dirty="0" err="1" smtClean="0"/>
              <a:t>timer_create</a:t>
            </a:r>
            <a:r>
              <a:rPr lang="en-US" altLang="zh-CN" i="1" dirty="0" smtClean="0"/>
              <a:t>() </a:t>
            </a:r>
            <a:r>
              <a:rPr lang="en-US" altLang="zh-CN" dirty="0" err="1" smtClean="0"/>
              <a:t>syscalls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Wall Clock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Current date and time</a:t>
            </a:r>
          </a:p>
          <a:p>
            <a:r>
              <a:rPr lang="en-US" altLang="zh-CN" dirty="0" smtClean="0"/>
              <a:t>Stored in the </a:t>
            </a:r>
            <a:r>
              <a:rPr lang="en-US" altLang="zh-CN" i="1" dirty="0" err="1" smtClean="0"/>
              <a:t>xtime</a:t>
            </a:r>
            <a:r>
              <a:rPr lang="en-US" altLang="zh-CN" dirty="0" smtClean="0"/>
              <a:t> variable with 2 fields</a:t>
            </a:r>
          </a:p>
          <a:p>
            <a:pPr lvl="1"/>
            <a:r>
              <a:rPr lang="en-US" altLang="zh-CN" dirty="0" smtClean="0"/>
              <a:t>Number of seconds elapsed since the Epoch (00:00:00 UTC, 1970-01-01).</a:t>
            </a:r>
          </a:p>
          <a:p>
            <a:pPr lvl="1"/>
            <a:r>
              <a:rPr lang="en-US" altLang="zh-CN" dirty="0" smtClean="0"/>
              <a:t>Number of ns elapsed in the last second, updated once per tick</a:t>
            </a:r>
          </a:p>
          <a:p>
            <a:r>
              <a:rPr lang="en-US" altLang="zh-CN" dirty="0" smtClean="0"/>
              <a:t>Used for</a:t>
            </a:r>
          </a:p>
          <a:p>
            <a:pPr lvl="1"/>
            <a:r>
              <a:rPr lang="en-US" altLang="zh-CN" i="1" dirty="0" err="1" smtClean="0"/>
              <a:t>gettimeofday</a:t>
            </a:r>
            <a:r>
              <a:rPr lang="en-US" altLang="zh-CN" i="1" dirty="0" smtClean="0"/>
              <a:t>() </a:t>
            </a:r>
            <a:r>
              <a:rPr lang="en-US" altLang="zh-CN" dirty="0" err="1" smtClean="0"/>
              <a:t>syscall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 system timestamps</a:t>
            </a:r>
          </a:p>
          <a:p>
            <a:r>
              <a:rPr lang="en-US" altLang="zh-CN" dirty="0" smtClean="0"/>
              <a:t>Value of </a:t>
            </a:r>
            <a:r>
              <a:rPr lang="en-US" altLang="zh-CN" i="1" dirty="0" err="1" smtClean="0"/>
              <a:t>xtime</a:t>
            </a:r>
            <a:r>
              <a:rPr lang="en-US" altLang="zh-CN" dirty="0" smtClean="0"/>
              <a:t> can be adjusted by</a:t>
            </a:r>
          </a:p>
          <a:p>
            <a:pPr lvl="1"/>
            <a:r>
              <a:rPr lang="en-US" altLang="zh-CN" dirty="0" smtClean="0"/>
              <a:t>System administrator (</a:t>
            </a:r>
            <a:r>
              <a:rPr lang="en-US" altLang="zh-CN" i="1" dirty="0" err="1" smtClean="0"/>
              <a:t>settimeofday</a:t>
            </a:r>
            <a:r>
              <a:rPr lang="en-US" altLang="zh-CN" i="1" dirty="0" smtClean="0"/>
              <a:t>() 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user-mode application (</a:t>
            </a:r>
            <a:r>
              <a:rPr lang="en-US" altLang="zh-CN" i="1" dirty="0" err="1" smtClean="0"/>
              <a:t>adjtime</a:t>
            </a:r>
            <a:r>
              <a:rPr lang="en-US" altLang="zh-CN" i="1" dirty="0" smtClean="0"/>
              <a:t>(</a:t>
            </a:r>
            <a:r>
              <a:rPr lang="en-US" altLang="zh-CN" dirty="0" smtClean="0"/>
              <a:t>) C library function)</a:t>
            </a:r>
          </a:p>
          <a:p>
            <a:pPr lvl="1"/>
            <a:r>
              <a:rPr lang="en-US" altLang="zh-CN" dirty="0" smtClean="0"/>
              <a:t>A daemon adopting a clock-sync protocol like NTP (</a:t>
            </a:r>
            <a:r>
              <a:rPr lang="en-US" altLang="zh-CN" i="1" dirty="0" err="1" smtClean="0"/>
              <a:t>adjtimex</a:t>
            </a:r>
            <a:r>
              <a:rPr lang="en-US" altLang="zh-CN" i="1" dirty="0" smtClean="0"/>
              <a:t>() 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Not necessarily monotone!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214159"/>
          </a:xfrm>
        </p:spPr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525398"/>
            <a:ext cx="131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Global</a:t>
            </a:r>
          </a:p>
          <a:p>
            <a:r>
              <a:rPr lang="en-US" altLang="zh-CN" dirty="0" smtClean="0"/>
              <a:t>Metronome</a:t>
            </a:r>
          </a:p>
          <a:p>
            <a:r>
              <a:rPr lang="en-US" altLang="zh-CN" dirty="0" smtClean="0"/>
              <a:t>(PIT, HPET)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667000" y="4118472"/>
            <a:ext cx="1119182" cy="5249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jiffies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67000" y="3262911"/>
            <a:ext cx="1119182" cy="5249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2474" y="5715016"/>
            <a:ext cx="131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</a:t>
            </a:r>
          </a:p>
          <a:p>
            <a:r>
              <a:rPr lang="en-US" altLang="zh-CN" dirty="0" smtClean="0"/>
              <a:t>Metronome</a:t>
            </a:r>
          </a:p>
          <a:p>
            <a:r>
              <a:rPr lang="en-US" altLang="zh-CN" dirty="0" smtClean="0"/>
              <a:t>(LOC)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57818" y="4448728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 Time Sharing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57818" y="5621032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 Timers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8040" y="4118472"/>
            <a:ext cx="1428760" cy="694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sleep()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089" y="1904703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089" y="3262911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>
            <a:off x="1485865" y="3525398"/>
            <a:ext cx="11049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485865" y="3786297"/>
            <a:ext cx="1104935" cy="499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09567" y="4690772"/>
            <a:ext cx="1271581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Statistics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858812" y="440422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云形标注 27"/>
          <p:cNvSpPr/>
          <p:nvPr/>
        </p:nvSpPr>
        <p:spPr>
          <a:xfrm>
            <a:off x="2209800" y="1530468"/>
            <a:ext cx="9144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NTP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553200" y="3214793"/>
            <a:ext cx="1805014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gettimeofday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86" y="194111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Clock</a:t>
            </a:r>
          </a:p>
          <a:p>
            <a:r>
              <a:rPr lang="en-US" altLang="zh-CN" dirty="0" smtClean="0"/>
              <a:t>(RTC)</a:t>
            </a:r>
            <a:endParaRPr lang="zh-CN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3658" y="1928802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3920059" y="1862728"/>
            <a:ext cx="1203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High-Res</a:t>
            </a:r>
          </a:p>
          <a:p>
            <a:r>
              <a:rPr lang="en-US" altLang="zh-CN" dirty="0" smtClean="0"/>
              <a:t>Clock Dev</a:t>
            </a:r>
          </a:p>
          <a:p>
            <a:r>
              <a:rPr lang="en-US" altLang="zh-CN" dirty="0" smtClean="0"/>
              <a:t>(TSC, PMT)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553200" y="1928802"/>
            <a:ext cx="2019328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 Functions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udelay</a:t>
            </a:r>
            <a:r>
              <a:rPr lang="en-US" altLang="zh-CN" dirty="0" smtClean="0">
                <a:solidFill>
                  <a:schemeClr val="tx1"/>
                </a:solidFill>
              </a:rPr>
              <a:t>(), </a:t>
            </a:r>
            <a:r>
              <a:rPr lang="en-US" altLang="zh-CN" dirty="0" err="1" smtClean="0">
                <a:solidFill>
                  <a:schemeClr val="tx1"/>
                </a:solidFill>
              </a:rPr>
              <a:t>ndelay</a:t>
            </a:r>
            <a:r>
              <a:rPr lang="en-US" altLang="zh-CN" dirty="0" smtClean="0">
                <a:solidFill>
                  <a:schemeClr val="tx1"/>
                </a:solidFill>
              </a:rPr>
              <a:t>())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715016"/>
            <a:ext cx="685776" cy="6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接箭头连接符 37"/>
          <p:cNvCxnSpPr/>
          <p:nvPr/>
        </p:nvCxnSpPr>
        <p:spPr>
          <a:xfrm rot="5400000">
            <a:off x="2702953" y="5201703"/>
            <a:ext cx="10250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920059" y="3526986"/>
            <a:ext cx="2509329" cy="3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857884" y="2254355"/>
            <a:ext cx="61995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6980938" y="5092028"/>
            <a:ext cx="89716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676572" y="6072206"/>
            <a:ext cx="1580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562869" y="4817852"/>
            <a:ext cx="1560789" cy="897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6200000" flipH="1">
            <a:off x="2538463" y="2584606"/>
            <a:ext cx="914400" cy="2570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>
            <a:off x="1552472" y="2300394"/>
            <a:ext cx="1314657" cy="9144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3074" y="5744312"/>
            <a:ext cx="1271581" cy="5715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Per-CPU Statistics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248048" y="6060127"/>
            <a:ext cx="304424" cy="136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Handling Wall Clock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xtime</a:t>
            </a:r>
            <a:r>
              <a:rPr lang="en-US" altLang="zh-CN" dirty="0" smtClean="0"/>
              <a:t> is initialized by reading the Real-Time Clock at startup; updated once per tick by global timer interrupt handler</a:t>
            </a:r>
          </a:p>
          <a:p>
            <a:r>
              <a:rPr lang="en-US" altLang="zh-CN" dirty="0" smtClean="0"/>
              <a:t>In order to achieve sub-tick precision</a:t>
            </a:r>
          </a:p>
          <a:p>
            <a:pPr lvl="1"/>
            <a:r>
              <a:rPr lang="en-US" altLang="zh-CN" i="1" dirty="0" err="1" smtClean="0"/>
              <a:t>gettimeofday</a:t>
            </a:r>
            <a:r>
              <a:rPr lang="en-US" altLang="zh-CN" i="1" dirty="0" smtClean="0"/>
              <a:t>()</a:t>
            </a:r>
            <a:r>
              <a:rPr lang="en-US" altLang="zh-CN" dirty="0" smtClean="0"/>
              <a:t> reads a high-res time device and computes how much time has elapsed since last tick occurrence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Time 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In multiprocessor systems, Linux makes use of local timer interrupt handlers for efficiency reasons</a:t>
            </a:r>
          </a:p>
          <a:p>
            <a:pPr lvl="1"/>
            <a:r>
              <a:rPr lang="en-US" altLang="zh-CN" dirty="0" smtClean="0"/>
              <a:t>Local timer interrupt handlers make use of </a:t>
            </a:r>
            <a:r>
              <a:rPr lang="en-US" altLang="zh-CN" i="1" dirty="0" smtClean="0"/>
              <a:t>per-CPU variables</a:t>
            </a:r>
            <a:r>
              <a:rPr lang="en-US" altLang="zh-CN" dirty="0" smtClean="0"/>
              <a:t>, which do not require explicit synchronization mechanisms and avoid contention on the HW caches</a:t>
            </a:r>
          </a:p>
          <a:p>
            <a:r>
              <a:rPr lang="en-US" altLang="zh-CN" dirty="0" smtClean="0"/>
              <a:t>Local timer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handler reads </a:t>
            </a:r>
            <a:r>
              <a:rPr lang="en-US" altLang="zh-CN" i="1" dirty="0" smtClean="0"/>
              <a:t>jiffies_64</a:t>
            </a:r>
            <a:r>
              <a:rPr lang="en-US" altLang="zh-CN" dirty="0" smtClean="0"/>
              <a:t> and:</a:t>
            </a:r>
          </a:p>
          <a:p>
            <a:pPr lvl="1"/>
            <a:r>
              <a:rPr lang="en-US" altLang="zh-CN" dirty="0" smtClean="0"/>
              <a:t>Checks whether currently-running task has exhausted its allowed time quantum; if so, triggers the OS scheduler</a:t>
            </a:r>
          </a:p>
          <a:p>
            <a:pPr lvl="1"/>
            <a:r>
              <a:rPr lang="en-US" altLang="zh-CN" dirty="0" smtClean="0"/>
              <a:t>Checks whether some SW timer is expired; if so, triggers tasks associated with the SW timer</a:t>
            </a:r>
          </a:p>
          <a:p>
            <a:pPr lvl="1"/>
            <a:r>
              <a:rPr lang="en-US" altLang="zh-CN" dirty="0" smtClean="0"/>
              <a:t>Updates 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 stats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271</TotalTime>
  <Words>2802</Words>
  <Application>Microsoft Office PowerPoint</Application>
  <PresentationFormat>全屏显示(4:3)</PresentationFormat>
  <Paragraphs>452</Paragraphs>
  <Slides>33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Template</vt:lpstr>
      <vt:lpstr>Linux Timers</vt:lpstr>
      <vt:lpstr>Timer HW Devices</vt:lpstr>
      <vt:lpstr>Timer HW Devices Comparison</vt:lpstr>
      <vt:lpstr>Metronomes</vt:lpstr>
      <vt:lpstr>System Time</vt:lpstr>
      <vt:lpstr>Wall Clock Time</vt:lpstr>
      <vt:lpstr>幻灯片 7</vt:lpstr>
      <vt:lpstr>Handling Wall Clock Time</vt:lpstr>
      <vt:lpstr>Local Time Interrupts</vt:lpstr>
      <vt:lpstr>SW Timers</vt:lpstr>
      <vt:lpstr>Timer Wheel</vt:lpstr>
      <vt:lpstr>Time Wheel Cont’</vt:lpstr>
      <vt:lpstr>Timer Wheels Cont’</vt:lpstr>
      <vt:lpstr>Problems w/ the Old Timekeeping Architecture</vt:lpstr>
      <vt:lpstr>New Timekeeping Architecture</vt:lpstr>
      <vt:lpstr>GTOD Framework</vt:lpstr>
      <vt:lpstr>High Resolution Timers</vt:lpstr>
      <vt:lpstr>High Resolution Timer Wheel?</vt:lpstr>
      <vt:lpstr>hrtimers</vt:lpstr>
      <vt:lpstr>Timers and Timeouts</vt:lpstr>
      <vt:lpstr>hrtimers Internals</vt:lpstr>
      <vt:lpstr>Clock Event Subsystem</vt:lpstr>
      <vt:lpstr>Handling Timers and Timeouts</vt:lpstr>
      <vt:lpstr>Ticks in the Clock Event Subsystem</vt:lpstr>
      <vt:lpstr>Are Higher Tick Frequencies Beneficial?</vt:lpstr>
      <vt:lpstr>Ticks Overhead</vt:lpstr>
      <vt:lpstr>How Much Do Ticks Cost?</vt:lpstr>
      <vt:lpstr>Removing Ticks</vt:lpstr>
      <vt:lpstr>Tickless Idle Mode</vt:lpstr>
      <vt:lpstr>Recall: Traditional Timer Architecture</vt:lpstr>
      <vt:lpstr>Tickless Timer Architecture</vt:lpstr>
      <vt:lpstr>A Tickless System Based on Linux 2.6.21</vt:lpstr>
      <vt:lpstr>How to Get Valid Stats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94</cp:revision>
  <cp:lastPrinted>2011-02-23T00:18:43Z</cp:lastPrinted>
  <dcterms:created xsi:type="dcterms:W3CDTF">2012-03-21T06:19:19Z</dcterms:created>
  <dcterms:modified xsi:type="dcterms:W3CDTF">2012-03-22T06:13:20Z</dcterms:modified>
</cp:coreProperties>
</file>