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7" r:id="rId2"/>
    <p:sldId id="283" r:id="rId3"/>
    <p:sldId id="317" r:id="rId4"/>
    <p:sldId id="319" r:id="rId5"/>
    <p:sldId id="313" r:id="rId6"/>
    <p:sldId id="314" r:id="rId7"/>
    <p:sldId id="315" r:id="rId8"/>
    <p:sldId id="316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6" r:id="rId31"/>
    <p:sldId id="305" r:id="rId32"/>
    <p:sldId id="311" r:id="rId33"/>
    <p:sldId id="312" r:id="rId34"/>
    <p:sldId id="307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C471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500" autoAdjust="0"/>
    <p:restoredTop sz="79724" autoAdjust="0"/>
  </p:normalViewPr>
  <p:slideViewPr>
    <p:cSldViewPr snapToGrid="0">
      <p:cViewPr varScale="1">
        <p:scale>
          <a:sx n="86" d="100"/>
          <a:sy n="86" d="100"/>
        </p:scale>
        <p:origin x="-22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>
      <p:cViewPr varScale="1">
        <p:scale>
          <a:sx n="125" d="100"/>
          <a:sy n="125" d="100"/>
        </p:scale>
        <p:origin x="-2368" y="-10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Users\abhinavpathak\Desktop\celog\Energy\benchmark\fig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3"/>
  <c:chart>
    <c:autoTitleDeleted val="1"/>
    <c:plotArea>
      <c:layout>
        <c:manualLayout>
          <c:layoutTarget val="inner"/>
          <c:xMode val="edge"/>
          <c:yMode val="edge"/>
          <c:x val="0.19942712890055367"/>
          <c:y val="5.1400554097404488E-2"/>
          <c:w val="0.78722185768446606"/>
          <c:h val="0.49867564205183584"/>
        </c:manualLayout>
      </c:layout>
      <c:barChart>
        <c:barDir val="col"/>
        <c:grouping val="clustered"/>
        <c:ser>
          <c:idx val="0"/>
          <c:order val="0"/>
          <c:tx>
            <c:strRef>
              <c:f>[figs.xlsx]combined!$E$1</c:f>
              <c:strCache>
                <c:ptCount val="1"/>
                <c:pt idx="0">
                  <c:v>FSM</c:v>
                </c:pt>
              </c:strCache>
            </c:strRef>
          </c:tx>
          <c:spPr>
            <a:pattFill prst="smConfetti">
              <a:fgClr>
                <a:srgbClr val="40699C"/>
              </a:fgClr>
              <a:bgClr>
                <a:srgbClr val="FFFFFF"/>
              </a:bgClr>
            </a:pattFill>
            <a:ln>
              <a:solidFill>
                <a:schemeClr val="tx1"/>
              </a:solidFill>
            </a:ln>
          </c:spPr>
          <c:cat>
            <c:strRef>
              <c:f>[figs.xlsx]combined!$A$2:$A$17</c:f>
              <c:strCache>
                <c:ptCount val="16"/>
                <c:pt idx="0">
                  <c:v>csort</c:v>
                </c:pt>
                <c:pt idx="1">
                  <c:v>dropbear</c:v>
                </c:pt>
                <c:pt idx="2">
                  <c:v>maps</c:v>
                </c:pt>
                <c:pt idx="3">
                  <c:v>facebook</c:v>
                </c:pt>
                <c:pt idx="4">
                  <c:v>youtube</c:v>
                </c:pt>
                <c:pt idx="6">
                  <c:v>game</c:v>
                </c:pt>
                <c:pt idx="7">
                  <c:v>chess</c:v>
                </c:pt>
                <c:pt idx="8">
                  <c:v>diskB</c:v>
                </c:pt>
                <c:pt idx="9">
                  <c:v>netB</c:v>
                </c:pt>
                <c:pt idx="10">
                  <c:v>ie.cnn</c:v>
                </c:pt>
                <c:pt idx="11">
                  <c:v>pviewer</c:v>
                </c:pt>
                <c:pt idx="12">
                  <c:v>docConv</c:v>
                </c:pt>
                <c:pt idx="13">
                  <c:v>virusScan</c:v>
                </c:pt>
                <c:pt idx="14">
                  <c:v>youtube</c:v>
                </c:pt>
                <c:pt idx="15">
                  <c:v>puploader</c:v>
                </c:pt>
              </c:strCache>
            </c:strRef>
          </c:cat>
          <c:val>
            <c:numRef>
              <c:f>[figs.xlsx]combined!$E$2:$E$17</c:f>
              <c:numCache>
                <c:formatCode>General</c:formatCode>
                <c:ptCount val="16"/>
                <c:pt idx="0">
                  <c:v>0.23</c:v>
                </c:pt>
                <c:pt idx="1">
                  <c:v>0.8</c:v>
                </c:pt>
                <c:pt idx="2">
                  <c:v>0.54</c:v>
                </c:pt>
                <c:pt idx="3">
                  <c:v>3.58</c:v>
                </c:pt>
                <c:pt idx="4">
                  <c:v>3.4</c:v>
                </c:pt>
                <c:pt idx="6">
                  <c:v>3.1</c:v>
                </c:pt>
                <c:pt idx="7">
                  <c:v>1.2</c:v>
                </c:pt>
                <c:pt idx="8">
                  <c:v>1.1859268447250499</c:v>
                </c:pt>
                <c:pt idx="9">
                  <c:v>1.47</c:v>
                </c:pt>
                <c:pt idx="10">
                  <c:v>2.08</c:v>
                </c:pt>
                <c:pt idx="11">
                  <c:v>1.1000000000000001</c:v>
                </c:pt>
                <c:pt idx="12">
                  <c:v>1.53904702263716</c:v>
                </c:pt>
                <c:pt idx="13">
                  <c:v>2.73149196925654</c:v>
                </c:pt>
                <c:pt idx="14">
                  <c:v>3</c:v>
                </c:pt>
                <c:pt idx="15">
                  <c:v>1.1000000000000001</c:v>
                </c:pt>
              </c:numCache>
            </c:numRef>
          </c:val>
        </c:ser>
        <c:ser>
          <c:idx val="1"/>
          <c:order val="1"/>
          <c:tx>
            <c:strRef>
              <c:f>[figs.xlsx]combined!$F$1</c:f>
              <c:strCache>
                <c:ptCount val="1"/>
                <c:pt idx="0">
                  <c:v>LR</c:v>
                </c:pt>
              </c:strCache>
            </c:strRef>
          </c:tx>
          <c:spPr>
            <a:pattFill prst="trellis">
              <a:fgClr>
                <a:srgbClr val="93A9CF"/>
              </a:fgClr>
              <a:bgClr>
                <a:srgbClr val="FFFFFF"/>
              </a:bgClr>
            </a:pattFill>
            <a:ln>
              <a:solidFill>
                <a:schemeClr val="tx1"/>
              </a:solidFill>
            </a:ln>
          </c:spPr>
          <c:dLbls>
            <c:dLbl>
              <c:idx val="0"/>
              <c:delete val="1"/>
            </c:dLbl>
            <c:dLbl>
              <c:idx val="1"/>
              <c:layout>
                <c:manualLayout>
                  <c:x val="0.38888888888889511"/>
                  <c:y val="-3.447635313316341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20</a:t>
                    </a:r>
                  </a:p>
                </c:rich>
              </c:tx>
              <c:showVal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layout>
                <c:manualLayout>
                  <c:x val="-0.12222222222222352"/>
                  <c:y val="0.30043341213553976"/>
                </c:manualLayout>
              </c:layout>
              <c:showVal val="1"/>
            </c:dLbl>
            <c:dLbl>
              <c:idx val="9"/>
              <c:delete val="1"/>
            </c:dLbl>
            <c:dLbl>
              <c:idx val="10"/>
              <c:delete val="1"/>
            </c:dLbl>
            <c:dLbl>
              <c:idx val="11"/>
              <c:layout>
                <c:manualLayout>
                  <c:x val="-8.6111111111110819E-2"/>
                  <c:y val="0.26595744680851063"/>
                </c:manualLayout>
              </c:layout>
              <c:showVal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4"/>
              <c:layout>
                <c:manualLayout>
                  <c:x val="-0.10833333333333336"/>
                  <c:y val="1.4775413711583925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18</a:t>
                    </a:r>
                  </a:p>
                </c:rich>
              </c:tx>
              <c:showVal val="1"/>
            </c:dLbl>
            <c:dLbl>
              <c:idx val="15"/>
              <c:delete val="1"/>
            </c:dLbl>
            <c:txPr>
              <a:bodyPr/>
              <a:lstStyle/>
              <a:p>
                <a:pPr>
                  <a:defRPr lang="en-US"/>
                </a:pPr>
                <a:endParaRPr lang="zh-CN"/>
              </a:p>
            </c:txPr>
            <c:showVal val="1"/>
          </c:dLbls>
          <c:cat>
            <c:strRef>
              <c:f>[figs.xlsx]combined!$A$2:$A$17</c:f>
              <c:strCache>
                <c:ptCount val="16"/>
                <c:pt idx="0">
                  <c:v>csort</c:v>
                </c:pt>
                <c:pt idx="1">
                  <c:v>dropbear</c:v>
                </c:pt>
                <c:pt idx="2">
                  <c:v>maps</c:v>
                </c:pt>
                <c:pt idx="3">
                  <c:v>facebook</c:v>
                </c:pt>
                <c:pt idx="4">
                  <c:v>youtube</c:v>
                </c:pt>
                <c:pt idx="6">
                  <c:v>game</c:v>
                </c:pt>
                <c:pt idx="7">
                  <c:v>chess</c:v>
                </c:pt>
                <c:pt idx="8">
                  <c:v>diskB</c:v>
                </c:pt>
                <c:pt idx="9">
                  <c:v>netB</c:v>
                </c:pt>
                <c:pt idx="10">
                  <c:v>ie.cnn</c:v>
                </c:pt>
                <c:pt idx="11">
                  <c:v>pviewer</c:v>
                </c:pt>
                <c:pt idx="12">
                  <c:v>docConv</c:v>
                </c:pt>
                <c:pt idx="13">
                  <c:v>virusScan</c:v>
                </c:pt>
                <c:pt idx="14">
                  <c:v>youtube</c:v>
                </c:pt>
                <c:pt idx="15">
                  <c:v>puploader</c:v>
                </c:pt>
              </c:strCache>
            </c:strRef>
          </c:cat>
          <c:val>
            <c:numRef>
              <c:f>[figs.xlsx]combined!$F$2:$F$17</c:f>
              <c:numCache>
                <c:formatCode>General</c:formatCode>
                <c:ptCount val="16"/>
                <c:pt idx="0">
                  <c:v>5.2</c:v>
                </c:pt>
                <c:pt idx="1">
                  <c:v>10.200000000000001</c:v>
                </c:pt>
                <c:pt idx="3">
                  <c:v>3.77</c:v>
                </c:pt>
                <c:pt idx="4">
                  <c:v>6.75</c:v>
                </c:pt>
                <c:pt idx="6">
                  <c:v>1.2</c:v>
                </c:pt>
                <c:pt idx="7">
                  <c:v>3.1</c:v>
                </c:pt>
                <c:pt idx="8">
                  <c:v>20.25</c:v>
                </c:pt>
                <c:pt idx="9">
                  <c:v>7.67</c:v>
                </c:pt>
                <c:pt idx="10">
                  <c:v>0.37370000000000031</c:v>
                </c:pt>
                <c:pt idx="11">
                  <c:v>17.809999999999999</c:v>
                </c:pt>
                <c:pt idx="12">
                  <c:v>3.5</c:v>
                </c:pt>
                <c:pt idx="13">
                  <c:v>4.2</c:v>
                </c:pt>
                <c:pt idx="14">
                  <c:v>12.1</c:v>
                </c:pt>
                <c:pt idx="15">
                  <c:v>13</c:v>
                </c:pt>
              </c:numCache>
            </c:numRef>
          </c:val>
        </c:ser>
        <c:axId val="227636736"/>
        <c:axId val="234152320"/>
      </c:barChart>
      <c:catAx>
        <c:axId val="22763673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2400"/>
            </a:pPr>
            <a:endParaRPr lang="zh-CN"/>
          </a:p>
        </c:txPr>
        <c:crossAx val="234152320"/>
        <c:crossesAt val="0.1"/>
        <c:auto val="1"/>
        <c:lblAlgn val="ctr"/>
        <c:lblOffset val="100"/>
        <c:tickLblSkip val="1"/>
      </c:catAx>
      <c:valAx>
        <c:axId val="234152320"/>
        <c:scaling>
          <c:orientation val="minMax"/>
          <c:max val="15"/>
          <c:min val="0"/>
        </c:scaling>
        <c:axPos val="l"/>
        <c:majorGridlines>
          <c:spPr>
            <a:ln w="3175">
              <a:prstDash val="sysDot"/>
            </a:ln>
          </c:spPr>
        </c:majorGridlines>
        <c:minorGridlines>
          <c:spPr>
            <a:ln>
              <a:solidFill>
                <a:prstClr val="black">
                  <a:tint val="50000"/>
                  <a:shade val="95000"/>
                  <a:satMod val="105000"/>
                  <a:alpha val="41000"/>
                </a:prstClr>
              </a:solidFill>
              <a:prstDash val="sysDot"/>
            </a:ln>
          </c:spPr>
        </c:minorGridlines>
        <c:title>
          <c:tx>
            <c:rich>
              <a:bodyPr rot="-5400000" vert="horz"/>
              <a:lstStyle/>
              <a:p>
                <a:pPr>
                  <a:defRPr lang="en-US" sz="2400"/>
                </a:pPr>
                <a:r>
                  <a:rPr lang="en-US" sz="2400"/>
                  <a:t>Error % </a:t>
                </a:r>
              </a:p>
            </c:rich>
          </c:tx>
          <c:layout/>
        </c:title>
        <c:numFmt formatCode="General" sourceLinked="1"/>
        <c:minorTickMark val="in"/>
        <c:tickLblPos val="nextTo"/>
        <c:txPr>
          <a:bodyPr/>
          <a:lstStyle/>
          <a:p>
            <a:pPr>
              <a:defRPr lang="en-US"/>
            </a:pPr>
            <a:endParaRPr lang="zh-CN"/>
          </a:p>
        </c:txPr>
        <c:crossAx val="2276367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2.2795931758530251E-2"/>
          <c:y val="0.64198784770697992"/>
          <c:w val="0.16331517935258089"/>
          <c:h val="0.21025801517718229"/>
        </c:manualLayout>
      </c:layout>
      <c:spPr>
        <a:solidFill>
          <a:schemeClr val="bg1"/>
        </a:solidFill>
        <a:ln>
          <a:solidFill>
            <a:srgbClr val="4F81BD"/>
          </a:solidFill>
        </a:ln>
      </c:spPr>
      <c:txPr>
        <a:bodyPr/>
        <a:lstStyle/>
        <a:p>
          <a:pPr>
            <a:defRPr lang="en-US" sz="2400"/>
          </a:pPr>
          <a:endParaRPr lang="zh-CN"/>
        </a:p>
      </c:txPr>
    </c:legend>
    <c:plotVisOnly val="1"/>
    <c:dispBlanksAs val="gap"/>
  </c:chart>
  <c:spPr>
    <a:ln>
      <a:noFill/>
    </a:ln>
  </c:spPr>
  <c:txPr>
    <a:bodyPr/>
    <a:lstStyle/>
    <a:p>
      <a:pPr>
        <a:defRPr sz="2000"/>
      </a:pPr>
      <a:endParaRPr lang="zh-CN"/>
    </a:p>
  </c:txPr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0.475</cdr:x>
      <cdr:y>0.07388</cdr:y>
    </cdr:from>
    <cdr:to>
      <cdr:x>0.60834</cdr:x>
      <cdr:y>0.16623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171700" y="190501"/>
          <a:ext cx="609630" cy="23813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b="1" dirty="0"/>
            <a:t>WM6</a:t>
          </a:r>
          <a:endParaRPr lang="en-US" sz="1100" b="1" dirty="0"/>
        </a:p>
      </cdr:txBody>
    </cdr:sp>
  </cdr:relSizeAnchor>
  <cdr:relSizeAnchor xmlns:cdr="http://schemas.openxmlformats.org/drawingml/2006/chartDrawing">
    <cdr:from>
      <cdr:x>0.33654</cdr:x>
      <cdr:y>0.07692</cdr:y>
    </cdr:from>
    <cdr:to>
      <cdr:x>0.48654</cdr:x>
      <cdr:y>0.17296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667000" y="304800"/>
          <a:ext cx="1188720" cy="3805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b="1" dirty="0"/>
            <a:t>Android</a:t>
          </a:r>
          <a:endParaRPr lang="en-US" sz="1100" b="1" dirty="0"/>
        </a:p>
      </cdr:txBody>
    </cdr:sp>
  </cdr:relSizeAnchor>
  <cdr:relSizeAnchor xmlns:cdr="http://schemas.openxmlformats.org/drawingml/2006/chartDrawing">
    <cdr:from>
      <cdr:x>0.4697</cdr:x>
      <cdr:y>0.05498</cdr:y>
    </cdr:from>
    <cdr:to>
      <cdr:x>0.4697</cdr:x>
      <cdr:y>0.54626</cdr:y>
    </cdr:to>
    <cdr:sp macro="" textlink="">
      <cdr:nvSpPr>
        <cdr:cNvPr id="6" name="Straight Connector 5"/>
        <cdr:cNvSpPr/>
      </cdr:nvSpPr>
      <cdr:spPr>
        <a:xfrm xmlns:a="http://schemas.openxmlformats.org/drawingml/2006/main" rot="16200000" flipH="1">
          <a:off x="1708576" y="799929"/>
          <a:ext cx="1307249" cy="0"/>
        </a:xfrm>
        <a:prstGeom xmlns:a="http://schemas.openxmlformats.org/drawingml/2006/main" prst="line">
          <a:avLst/>
        </a:prstGeom>
        <a:ln xmlns:a="http://schemas.openxmlformats.org/drawingml/2006/main" w="2540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33265-5E23-BF49-B6BF-1934B9BC786E}" type="datetimeFigureOut">
              <a:rPr lang="en-US" smtClean="0"/>
              <a:pPr/>
              <a:t>4/14/2012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D7F38-D411-9B47-AFF4-70C571B83B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A1BC7-CCFC-484A-97F3-979F740C57F6}" type="datetimeFigureOut">
              <a:rPr lang="en-US" smtClean="0"/>
              <a:pPr/>
              <a:t>4/14/2012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7FDFF-7B9F-7D4D-BFC0-AAD1F3D3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, which often cause large interrupt latencies or that disable a set of interrupts, will not be entered </a:t>
            </a:r>
          </a:p>
          <a:p>
            <a:endParaRPr lang="en-US" altLang="zh-CN" dirty="0" smtClean="0"/>
          </a:p>
          <a:p>
            <a:r>
              <a:rPr lang="en-US" dirty="0" smtClean="0"/>
              <a:t>until the </a:t>
            </a:r>
            <a:r>
              <a:rPr lang="en-US" dirty="0" err="1" smtClean="0"/>
              <a:t>wakelocks</a:t>
            </a:r>
            <a:r>
              <a:rPr lang="en-US" dirty="0" smtClean="0"/>
              <a:t> are released.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what are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to say here</a:t>
            </a:r>
          </a:p>
          <a:p>
            <a:r>
              <a:rPr lang="en-US" dirty="0" smtClean="0"/>
              <a:t>Make fig fonts larger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 altLang="zh-CN" dirty="0" smtClean="0"/>
          </a:p>
          <a:p>
            <a:pPr lvl="1"/>
            <a:r>
              <a:rPr lang="en-US" altLang="zh-CN" smtClean="0"/>
              <a:t>Use pinning to handle tail side-effects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asking the user which applications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he/she wants to prioritize and then makes suggestions on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applications should be killed in order to maximize the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remaining battery life.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fonts large</a:t>
            </a:r>
          </a:p>
          <a:p>
            <a:r>
              <a:rPr lang="en-US" dirty="0" smtClean="0"/>
              <a:t>Blue color not visible</a:t>
            </a:r>
          </a:p>
          <a:p>
            <a:r>
              <a:rPr lang="en-US" dirty="0" smtClean="0"/>
              <a:t>Put down LR somewhere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Opening/closing sockets cost</a:t>
            </a:r>
            <a:r>
              <a:rPr lang="en-US" baseline="0" dirty="0" smtClean="0"/>
              <a:t> energy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Devices do interact in terms of energy</a:t>
            </a:r>
          </a:p>
          <a:p>
            <a:endParaRPr lang="en-US" baseline="0" dirty="0" smtClean="0"/>
          </a:p>
          <a:p>
            <a:r>
              <a:rPr lang="en-US" baseline="0" dirty="0" smtClean="0"/>
              <a:t>Energy does not scale linearly</a:t>
            </a:r>
          </a:p>
          <a:p>
            <a:endParaRPr lang="en-US" baseline="0" dirty="0" smtClean="0"/>
          </a:p>
          <a:p>
            <a:r>
              <a:rPr lang="en-US" altLang="zh-CN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calls that do not imply utilization can change</a:t>
            </a:r>
          </a:p>
          <a:p>
            <a:r>
              <a:rPr lang="en-US" altLang="zh-CN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 </a:t>
            </a:r>
            <a:r>
              <a:rPr lang="en-US" altLang="zh-CN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states.Many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systems calls that do not imply high utilization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components can send the components to high or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 power states. This could be due to power optimizations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programmed in device drivers. For example, on windows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mobile, file open, close, create, delete system calls trigger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power level change in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device driver; after these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 the component remains in a high power state for a few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seconds. Figure 1(a) gives the example of file open on the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touch phone. Similarly, a socket close system call immediately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ends the high tail power state of the NIC on windows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mobile touch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smartphones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shown in Figure 1(d). Such low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 power optimizations are typically done in the device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drivers and they also break the utilization-power-state correlation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assumption in utilization-based power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After socket close at time 8, power</a:t>
            </a:r>
            <a:r>
              <a:rPr lang="en-US" baseline="0" dirty="0" smtClean="0"/>
              <a:t> consumption for &lt;2 seconds. </a:t>
            </a:r>
          </a:p>
          <a:p>
            <a:endParaRPr lang="en-US" baseline="0" dirty="0" smtClean="0"/>
          </a:p>
          <a:p>
            <a:r>
              <a:rPr lang="en-US" altLang="zh-CN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calls that do not imply utilization can change</a:t>
            </a:r>
          </a:p>
          <a:p>
            <a:r>
              <a:rPr lang="en-US" altLang="zh-CN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 </a:t>
            </a:r>
            <a:r>
              <a:rPr lang="en-US" altLang="zh-CN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states.Many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systems calls that do not imply high utilization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components can send the components to high or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 power states. This could be due to power optimizations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programmed in device drivers. For example, on windows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mobile, file open, close, create, delete system calls trigger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power level change in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device driver; after these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 the component remains in a high power state for a few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seconds. Figure 1(a) gives the example of file open on the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touch phone. Similarly, a socket close system call immediately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ends the high tail power state of the NIC on windows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mobile touch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smartphones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shown in Figure 1(d). Such low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 power optimizations are typically done in the device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drivers and they also break the utilization-power-state correlation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assumption in utilization-based power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Devices do interact in terms of energy</a:t>
            </a:r>
          </a:p>
          <a:p>
            <a:pPr marL="228600" indent="-228600">
              <a:buAutoNum type="arabicParenBoth"/>
            </a:pPr>
            <a:r>
              <a:rPr lang="en-US" dirty="0" smtClean="0"/>
              <a:t>Send 10 </a:t>
            </a:r>
            <a:r>
              <a:rPr lang="en-US" dirty="0" err="1" smtClean="0"/>
              <a:t>mb</a:t>
            </a:r>
            <a:r>
              <a:rPr lang="en-US" baseline="0" dirty="0" smtClean="0"/>
              <a:t> of data 180mA (2) spin CPU for 10 million cycles 200mA</a:t>
            </a:r>
          </a:p>
          <a:p>
            <a:pPr marL="228600" indent="-228600">
              <a:buNone/>
            </a:pPr>
            <a:r>
              <a:rPr lang="en-US" baseline="0" dirty="0" smtClean="0"/>
              <a:t>(3) 180 – 200 – 180 – 200 – When the last CPU spin is over, 110mA.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2AE9-B1C6-B042-A107-EE906DAFE47A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1291-2B30-3D42-A075-BF4A8873D0D5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1FA4-0376-9A4A-8001-3635594315D3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992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2287588"/>
            <a:ext cx="3848100" cy="99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1152"/>
            <a:ext cx="8310785" cy="49821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4362"/>
            <a:ext cx="2133600" cy="365125"/>
          </a:xfrm>
        </p:spPr>
        <p:txBody>
          <a:bodyPr/>
          <a:lstStyle/>
          <a:p>
            <a:fld id="{43978029-9DF7-7445-88EF-08A8BCC03D5B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4362"/>
            <a:ext cx="2895600" cy="365125"/>
          </a:xfrm>
        </p:spPr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4362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B337-2382-054B-9CBC-B5E6411EBFC8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D5B6-3291-6D46-85CD-2C693E79C6ED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0781-A657-344A-B5F5-E7E27B755F8D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27C2-B258-D042-8C37-02CB7DB48EA7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2F40-4452-5E42-ADDE-AC114AFD9781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0A32-0882-CC44-8C88-9E3A1DD8E6FF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934B-CF74-4240-9435-A7755750A14A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373" y="1486968"/>
            <a:ext cx="8673981" cy="4802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726D6-095E-2A47-BF9C-15C211CC03CA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Spring 2011 -- Lecture #11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eb.ics.purdue.edu/~pathaka/papers/2012-eurosys-pathak.pdf" TargetMode="External"/><Relationship Id="rId2" Type="http://schemas.openxmlformats.org/officeDocument/2006/relationships/hyperlink" Target="http://web.ics.purdue.edu/~pathak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.ics.purdue.edu/~pathaka/papers/2011-eurosys-pathak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&amp; Mobile Device Power Management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Zonghua</a:t>
            </a:r>
            <a:r>
              <a:rPr lang="en-US" dirty="0" smtClean="0"/>
              <a:t> </a:t>
            </a:r>
            <a:r>
              <a:rPr lang="en-US" dirty="0" err="1" smtClean="0"/>
              <a:t>Gu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2A7E-5181-A840-825F-018EFA86BC7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E8DC-A926-074D-8C54-DA0784BE7FC6}" type="datetime1">
              <a:rPr lang="en-US" smtClean="0"/>
              <a:pPr/>
              <a:t>4/14/2012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Generic Power Modeling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5058229" y="2362200"/>
            <a:ext cx="1799771" cy="2362200"/>
            <a:chOff x="1524000" y="2438400"/>
            <a:chExt cx="1799771" cy="2362200"/>
          </a:xfrm>
        </p:grpSpPr>
        <p:pic>
          <p:nvPicPr>
            <p:cNvPr id="42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7895" t="4211" r="7895" b="7368"/>
            <a:stretch>
              <a:fillRect/>
            </a:stretch>
          </p:blipFill>
          <p:spPr bwMode="auto">
            <a:xfrm>
              <a:off x="1524000" y="2438400"/>
              <a:ext cx="1799771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42"/>
            <p:cNvSpPr txBox="1"/>
            <p:nvPr/>
          </p:nvSpPr>
          <p:spPr>
            <a:xfrm>
              <a:off x="1571171" y="2971800"/>
              <a:ext cx="16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Prediction</a:t>
              </a:r>
            </a:p>
            <a:p>
              <a:pPr algn="ctr"/>
              <a:r>
                <a:rPr lang="en-US" sz="2400" dirty="0" smtClean="0"/>
                <a:t>Phase</a:t>
              </a:r>
              <a:endParaRPr lang="en-US" sz="2400" dirty="0"/>
            </a:p>
          </p:txBody>
        </p:sp>
      </p:grpSp>
      <p:grpSp>
        <p:nvGrpSpPr>
          <p:cNvPr id="5" name="Group 26"/>
          <p:cNvGrpSpPr/>
          <p:nvPr/>
        </p:nvGrpSpPr>
        <p:grpSpPr>
          <a:xfrm>
            <a:off x="0" y="1447800"/>
            <a:ext cx="4724400" cy="3146524"/>
            <a:chOff x="0" y="1447800"/>
            <a:chExt cx="4724400" cy="3146524"/>
          </a:xfrm>
        </p:grpSpPr>
        <p:grpSp>
          <p:nvGrpSpPr>
            <p:cNvPr id="6" name="Group 47"/>
            <p:cNvGrpSpPr/>
            <p:nvPr/>
          </p:nvGrpSpPr>
          <p:grpSpPr>
            <a:xfrm>
              <a:off x="0" y="1447800"/>
              <a:ext cx="4724400" cy="3146524"/>
              <a:chOff x="0" y="1295400"/>
              <a:chExt cx="4724400" cy="3146524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0" y="2133600"/>
                <a:ext cx="1856855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Actual</a:t>
                </a:r>
                <a:br>
                  <a:rPr lang="en-US" sz="2400" dirty="0" smtClean="0"/>
                </a:br>
                <a:r>
                  <a:rPr lang="en-US" sz="2400" dirty="0" smtClean="0"/>
                  <a:t>Power</a:t>
                </a:r>
                <a:br>
                  <a:rPr lang="en-US" sz="2400" dirty="0" smtClean="0"/>
                </a:br>
                <a:r>
                  <a:rPr lang="en-US" sz="2400" dirty="0" smtClean="0"/>
                  <a:t>Consumption</a:t>
                </a:r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Power meter</a:t>
                </a:r>
                <a:endParaRPr lang="en-US" sz="2400" dirty="0"/>
              </a:p>
            </p:txBody>
          </p:sp>
          <p:sp>
            <p:nvSpPr>
              <p:cNvPr id="30" name="Down Arrow 29"/>
              <p:cNvSpPr/>
              <p:nvPr/>
            </p:nvSpPr>
            <p:spPr>
              <a:xfrm rot="16200000">
                <a:off x="533400" y="2971800"/>
                <a:ext cx="533400" cy="12954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43"/>
              <p:cNvGrpSpPr/>
              <p:nvPr/>
            </p:nvGrpSpPr>
            <p:grpSpPr>
              <a:xfrm>
                <a:off x="2269708" y="1295400"/>
                <a:ext cx="1616492" cy="838200"/>
                <a:chOff x="2803895" y="1295400"/>
                <a:chExt cx="1616492" cy="838200"/>
              </a:xfrm>
            </p:grpSpPr>
            <p:sp>
              <p:nvSpPr>
                <p:cNvPr id="29" name="Down Arrow 28"/>
                <p:cNvSpPr/>
                <p:nvPr/>
              </p:nvSpPr>
              <p:spPr>
                <a:xfrm>
                  <a:off x="2803895" y="1295400"/>
                  <a:ext cx="533400" cy="838200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261095" y="1295400"/>
                  <a:ext cx="115929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Triggers</a:t>
                  </a:r>
                  <a:endParaRPr lang="en-US" sz="2400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3728615" y="3200400"/>
                <a:ext cx="995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Model</a:t>
                </a:r>
                <a:endParaRPr lang="en-US" sz="2400" dirty="0"/>
              </a:p>
            </p:txBody>
          </p:sp>
        </p:grpSp>
        <p:sp>
          <p:nvSpPr>
            <p:cNvPr id="25" name="Bent Arrow 24"/>
            <p:cNvSpPr/>
            <p:nvPr/>
          </p:nvSpPr>
          <p:spPr>
            <a:xfrm rot="5400000">
              <a:off x="3657600" y="2590800"/>
              <a:ext cx="762000" cy="76200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27"/>
          <p:cNvGrpSpPr/>
          <p:nvPr/>
        </p:nvGrpSpPr>
        <p:grpSpPr>
          <a:xfrm>
            <a:off x="4114800" y="1447800"/>
            <a:ext cx="4676255" cy="3124200"/>
            <a:chOff x="4114800" y="1447800"/>
            <a:chExt cx="4676255" cy="3124200"/>
          </a:xfrm>
        </p:grpSpPr>
        <p:grpSp>
          <p:nvGrpSpPr>
            <p:cNvPr id="9" name="Group 48"/>
            <p:cNvGrpSpPr/>
            <p:nvPr/>
          </p:nvGrpSpPr>
          <p:grpSpPr>
            <a:xfrm>
              <a:off x="5486400" y="1447800"/>
              <a:ext cx="3304655" cy="3081992"/>
              <a:chOff x="6242598" y="1447800"/>
              <a:chExt cx="3304655" cy="308199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690398" y="2590800"/>
                <a:ext cx="185685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Predicted</a:t>
                </a:r>
                <a:br>
                  <a:rPr lang="en-US" sz="2400" dirty="0" smtClean="0"/>
                </a:br>
                <a:r>
                  <a:rPr lang="en-US" sz="2400" dirty="0" smtClean="0"/>
                  <a:t>Power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>Consumption</a:t>
                </a:r>
                <a:endParaRPr lang="en-US" sz="2400" dirty="0"/>
              </a:p>
            </p:txBody>
          </p:sp>
          <p:sp>
            <p:nvSpPr>
              <p:cNvPr id="34" name="Down Arrow 33"/>
              <p:cNvSpPr/>
              <p:nvPr/>
            </p:nvSpPr>
            <p:spPr>
              <a:xfrm rot="16200000">
                <a:off x="8185698" y="3086100"/>
                <a:ext cx="533400" cy="1219200"/>
              </a:xfrm>
              <a:prstGeom prst="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44"/>
              <p:cNvGrpSpPr/>
              <p:nvPr/>
            </p:nvGrpSpPr>
            <p:grpSpPr>
              <a:xfrm>
                <a:off x="6242598" y="1447800"/>
                <a:ext cx="1616492" cy="838200"/>
                <a:chOff x="5785398" y="1447800"/>
                <a:chExt cx="1616492" cy="838200"/>
              </a:xfrm>
            </p:grpSpPr>
            <p:sp>
              <p:nvSpPr>
                <p:cNvPr id="33" name="Down Arrow 32"/>
                <p:cNvSpPr/>
                <p:nvPr/>
              </p:nvSpPr>
              <p:spPr>
                <a:xfrm>
                  <a:off x="5785398" y="1447800"/>
                  <a:ext cx="533400" cy="838200"/>
                </a:xfrm>
                <a:prstGeom prst="downArrow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6242598" y="1447800"/>
                  <a:ext cx="115929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Triggers</a:t>
                  </a:r>
                  <a:endParaRPr lang="en-US" sz="2400" dirty="0"/>
                </a:p>
              </p:txBody>
            </p:sp>
          </p:grpSp>
        </p:grpSp>
        <p:sp>
          <p:nvSpPr>
            <p:cNvPr id="26" name="Bent Arrow 25"/>
            <p:cNvSpPr/>
            <p:nvPr/>
          </p:nvSpPr>
          <p:spPr>
            <a:xfrm rot="10800000" flipH="1">
              <a:off x="4114800" y="3886200"/>
              <a:ext cx="838200" cy="685800"/>
            </a:xfrm>
            <a:prstGeom prst="bentArrow">
              <a:avLst>
                <a:gd name="adj1" fmla="val 27997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40"/>
          <p:cNvGrpSpPr/>
          <p:nvPr/>
        </p:nvGrpSpPr>
        <p:grpSpPr>
          <a:xfrm>
            <a:off x="1828800" y="2362200"/>
            <a:ext cx="1799771" cy="2362200"/>
            <a:chOff x="1524000" y="2438400"/>
            <a:chExt cx="1799771" cy="2362200"/>
          </a:xfrm>
        </p:grpSpPr>
        <p:pic>
          <p:nvPicPr>
            <p:cNvPr id="40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7895" t="4211" r="7895" b="7368"/>
            <a:stretch>
              <a:fillRect/>
            </a:stretch>
          </p:blipFill>
          <p:spPr bwMode="auto">
            <a:xfrm>
              <a:off x="1524000" y="2438400"/>
              <a:ext cx="1799771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TextBox 40"/>
            <p:cNvSpPr txBox="1"/>
            <p:nvPr/>
          </p:nvSpPr>
          <p:spPr>
            <a:xfrm>
              <a:off x="1600200" y="2971800"/>
              <a:ext cx="16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Training</a:t>
              </a:r>
            </a:p>
            <a:p>
              <a:pPr algn="ctr"/>
              <a:r>
                <a:rPr lang="en-US" sz="2400" dirty="0" smtClean="0"/>
                <a:t>Phase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Smartphone Power Modeling </a:t>
            </a:r>
            <a:br>
              <a:rPr lang="en-US" dirty="0" smtClean="0"/>
            </a:br>
            <a:r>
              <a:rPr lang="en-US" dirty="0" smtClean="0"/>
              <a:t>State-of-Art: Utilization Based (1/2)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5058229" y="2362200"/>
            <a:ext cx="1799771" cy="2362200"/>
            <a:chOff x="1524000" y="2438400"/>
            <a:chExt cx="1799771" cy="2362200"/>
          </a:xfrm>
        </p:grpSpPr>
        <p:pic>
          <p:nvPicPr>
            <p:cNvPr id="42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7895" t="4211" r="7895" b="7368"/>
            <a:stretch>
              <a:fillRect/>
            </a:stretch>
          </p:blipFill>
          <p:spPr bwMode="auto">
            <a:xfrm>
              <a:off x="1524000" y="2438400"/>
              <a:ext cx="1799771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42"/>
            <p:cNvSpPr txBox="1"/>
            <p:nvPr/>
          </p:nvSpPr>
          <p:spPr>
            <a:xfrm>
              <a:off x="1571171" y="2971800"/>
              <a:ext cx="16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Prediction</a:t>
              </a:r>
            </a:p>
            <a:p>
              <a:pPr algn="ctr"/>
              <a:r>
                <a:rPr lang="en-US" sz="2400" dirty="0" smtClean="0"/>
                <a:t>Phase</a:t>
              </a:r>
              <a:endParaRPr lang="en-US" sz="2400" dirty="0"/>
            </a:p>
          </p:txBody>
        </p:sp>
      </p:grpSp>
      <p:grpSp>
        <p:nvGrpSpPr>
          <p:cNvPr id="5" name="Group 26"/>
          <p:cNvGrpSpPr/>
          <p:nvPr/>
        </p:nvGrpSpPr>
        <p:grpSpPr>
          <a:xfrm>
            <a:off x="0" y="1447800"/>
            <a:ext cx="4724400" cy="3146524"/>
            <a:chOff x="0" y="1447800"/>
            <a:chExt cx="4724400" cy="3146524"/>
          </a:xfrm>
        </p:grpSpPr>
        <p:grpSp>
          <p:nvGrpSpPr>
            <p:cNvPr id="6" name="Group 47"/>
            <p:cNvGrpSpPr/>
            <p:nvPr/>
          </p:nvGrpSpPr>
          <p:grpSpPr>
            <a:xfrm>
              <a:off x="0" y="1447800"/>
              <a:ext cx="4724400" cy="3146524"/>
              <a:chOff x="0" y="1295400"/>
              <a:chExt cx="4724400" cy="3146524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0" y="2133600"/>
                <a:ext cx="1856855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Actual</a:t>
                </a:r>
                <a:br>
                  <a:rPr lang="en-US" sz="2400" dirty="0" smtClean="0"/>
                </a:br>
                <a:r>
                  <a:rPr lang="en-US" sz="2400" dirty="0" smtClean="0"/>
                  <a:t>Power</a:t>
                </a:r>
                <a:br>
                  <a:rPr lang="en-US" sz="2400" dirty="0" smtClean="0"/>
                </a:br>
                <a:r>
                  <a:rPr lang="en-US" sz="2400" dirty="0" smtClean="0"/>
                  <a:t>Consumption</a:t>
                </a:r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Power meter</a:t>
                </a:r>
                <a:endParaRPr lang="en-US" sz="2400" dirty="0"/>
              </a:p>
            </p:txBody>
          </p:sp>
          <p:sp>
            <p:nvSpPr>
              <p:cNvPr id="30" name="Down Arrow 29"/>
              <p:cNvSpPr/>
              <p:nvPr/>
            </p:nvSpPr>
            <p:spPr>
              <a:xfrm rot="16200000">
                <a:off x="533400" y="2971800"/>
                <a:ext cx="533400" cy="12954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43"/>
              <p:cNvGrpSpPr/>
              <p:nvPr/>
            </p:nvGrpSpPr>
            <p:grpSpPr>
              <a:xfrm>
                <a:off x="2269708" y="1295400"/>
                <a:ext cx="1911444" cy="838200"/>
                <a:chOff x="2803895" y="1295400"/>
                <a:chExt cx="1911444" cy="838200"/>
              </a:xfrm>
            </p:grpSpPr>
            <p:sp>
              <p:nvSpPr>
                <p:cNvPr id="29" name="Down Arrow 28"/>
                <p:cNvSpPr/>
                <p:nvPr/>
              </p:nvSpPr>
              <p:spPr>
                <a:xfrm>
                  <a:off x="2803895" y="1295400"/>
                  <a:ext cx="533400" cy="838200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261095" y="1295400"/>
                  <a:ext cx="1454244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Triggers</a:t>
                  </a:r>
                </a:p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Utilization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3728615" y="3200400"/>
                <a:ext cx="995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Model</a:t>
                </a:r>
                <a:endParaRPr lang="en-US" sz="2400" dirty="0"/>
              </a:p>
            </p:txBody>
          </p:sp>
        </p:grpSp>
        <p:sp>
          <p:nvSpPr>
            <p:cNvPr id="25" name="Bent Arrow 24"/>
            <p:cNvSpPr/>
            <p:nvPr/>
          </p:nvSpPr>
          <p:spPr>
            <a:xfrm rot="5400000">
              <a:off x="3657600" y="2590800"/>
              <a:ext cx="762000" cy="76200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27"/>
          <p:cNvGrpSpPr/>
          <p:nvPr/>
        </p:nvGrpSpPr>
        <p:grpSpPr>
          <a:xfrm>
            <a:off x="4114800" y="1447800"/>
            <a:ext cx="4676255" cy="3124200"/>
            <a:chOff x="4114800" y="1447800"/>
            <a:chExt cx="4676255" cy="3124200"/>
          </a:xfrm>
        </p:grpSpPr>
        <p:grpSp>
          <p:nvGrpSpPr>
            <p:cNvPr id="9" name="Group 48"/>
            <p:cNvGrpSpPr/>
            <p:nvPr/>
          </p:nvGrpSpPr>
          <p:grpSpPr>
            <a:xfrm>
              <a:off x="5486400" y="1447800"/>
              <a:ext cx="3304655" cy="3081992"/>
              <a:chOff x="6242598" y="1447800"/>
              <a:chExt cx="3304655" cy="308199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690398" y="2590800"/>
                <a:ext cx="185685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Predicted</a:t>
                </a:r>
                <a:br>
                  <a:rPr lang="en-US" sz="2400" dirty="0" smtClean="0"/>
                </a:br>
                <a:r>
                  <a:rPr lang="en-US" sz="2400" dirty="0" smtClean="0"/>
                  <a:t>Power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>Consumption</a:t>
                </a:r>
                <a:endParaRPr lang="en-US" sz="2400" dirty="0"/>
              </a:p>
            </p:txBody>
          </p:sp>
          <p:sp>
            <p:nvSpPr>
              <p:cNvPr id="34" name="Down Arrow 33"/>
              <p:cNvSpPr/>
              <p:nvPr/>
            </p:nvSpPr>
            <p:spPr>
              <a:xfrm rot="16200000">
                <a:off x="8185698" y="3086100"/>
                <a:ext cx="533400" cy="1219200"/>
              </a:xfrm>
              <a:prstGeom prst="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44"/>
              <p:cNvGrpSpPr/>
              <p:nvPr/>
            </p:nvGrpSpPr>
            <p:grpSpPr>
              <a:xfrm>
                <a:off x="6242598" y="1447800"/>
                <a:ext cx="1911444" cy="838200"/>
                <a:chOff x="5785398" y="1447800"/>
                <a:chExt cx="1911444" cy="838200"/>
              </a:xfrm>
            </p:grpSpPr>
            <p:sp>
              <p:nvSpPr>
                <p:cNvPr id="33" name="Down Arrow 32"/>
                <p:cNvSpPr/>
                <p:nvPr/>
              </p:nvSpPr>
              <p:spPr>
                <a:xfrm>
                  <a:off x="5785398" y="1447800"/>
                  <a:ext cx="533400" cy="838200"/>
                </a:xfrm>
                <a:prstGeom prst="downArrow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6242598" y="1447800"/>
                  <a:ext cx="1454244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Triggers</a:t>
                  </a:r>
                </a:p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Utilization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26" name="Bent Arrow 25"/>
            <p:cNvSpPr/>
            <p:nvPr/>
          </p:nvSpPr>
          <p:spPr>
            <a:xfrm rot="10800000" flipH="1">
              <a:off x="4114800" y="3886200"/>
              <a:ext cx="838200" cy="685800"/>
            </a:xfrm>
            <a:prstGeom prst="bentArrow">
              <a:avLst>
                <a:gd name="adj1" fmla="val 27997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40"/>
          <p:cNvGrpSpPr/>
          <p:nvPr/>
        </p:nvGrpSpPr>
        <p:grpSpPr>
          <a:xfrm>
            <a:off x="1828800" y="2362200"/>
            <a:ext cx="1799771" cy="2362200"/>
            <a:chOff x="1524000" y="2438400"/>
            <a:chExt cx="1799771" cy="2362200"/>
          </a:xfrm>
        </p:grpSpPr>
        <p:pic>
          <p:nvPicPr>
            <p:cNvPr id="40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7895" t="4211" r="7895" b="7368"/>
            <a:stretch>
              <a:fillRect/>
            </a:stretch>
          </p:blipFill>
          <p:spPr bwMode="auto">
            <a:xfrm>
              <a:off x="1524000" y="2438400"/>
              <a:ext cx="1799771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TextBox 40"/>
            <p:cNvSpPr txBox="1"/>
            <p:nvPr/>
          </p:nvSpPr>
          <p:spPr>
            <a:xfrm>
              <a:off x="1600200" y="2971800"/>
              <a:ext cx="16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Training</a:t>
              </a:r>
            </a:p>
            <a:p>
              <a:pPr algn="ctr"/>
              <a:r>
                <a:rPr lang="en-US" sz="2400" dirty="0" smtClean="0"/>
                <a:t>Phase</a:t>
              </a:r>
              <a:endParaRPr lang="en-US" sz="24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66800" y="5943600"/>
            <a:ext cx="686021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Model = 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Util</a:t>
            </a:r>
            <a:r>
              <a:rPr lang="en-US" sz="2400" baseline="-25000" dirty="0" err="1" smtClean="0">
                <a:solidFill>
                  <a:srgbClr val="0070C0"/>
                </a:solidFill>
              </a:rPr>
              <a:t>Net</a:t>
            </a:r>
            <a:r>
              <a:rPr lang="en-US" sz="2400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>
                <a:solidFill>
                  <a:srgbClr val="FF0000"/>
                </a:solidFill>
              </a:rPr>
              <a:t>* </a:t>
            </a:r>
            <a:r>
              <a:rPr lang="en-US" sz="2400" dirty="0" err="1" smtClean="0">
                <a:solidFill>
                  <a:srgbClr val="FF0000"/>
                </a:solidFill>
              </a:rPr>
              <a:t>E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Net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+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Util</a:t>
            </a:r>
            <a:r>
              <a:rPr lang="en-US" sz="2400" baseline="-25000" dirty="0" err="1" smtClean="0">
                <a:solidFill>
                  <a:srgbClr val="0070C0"/>
                </a:solidFill>
              </a:rPr>
              <a:t>CPU</a:t>
            </a:r>
            <a:r>
              <a:rPr lang="en-US" sz="2400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>
                <a:solidFill>
                  <a:srgbClr val="FF0000"/>
                </a:solidFill>
              </a:rPr>
              <a:t>* E</a:t>
            </a:r>
            <a:r>
              <a:rPr lang="en-US" sz="2400" baseline="-25000" dirty="0" smtClean="0">
                <a:solidFill>
                  <a:srgbClr val="FF0000"/>
                </a:solidFill>
              </a:rPr>
              <a:t>CPU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+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Util</a:t>
            </a:r>
            <a:r>
              <a:rPr lang="en-US" sz="2400" baseline="-25000" dirty="0" err="1" smtClean="0">
                <a:solidFill>
                  <a:srgbClr val="0070C0"/>
                </a:solidFill>
              </a:rPr>
              <a:t>Disk</a:t>
            </a:r>
            <a:r>
              <a:rPr lang="en-US" sz="2400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>
                <a:solidFill>
                  <a:srgbClr val="FF0000"/>
                </a:solidFill>
              </a:rPr>
              <a:t>* </a:t>
            </a:r>
            <a:r>
              <a:rPr lang="en-US" sz="2400" dirty="0" err="1" smtClean="0">
                <a:solidFill>
                  <a:srgbClr val="FF0000"/>
                </a:solidFill>
              </a:rPr>
              <a:t>E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Disk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81000" y="5257800"/>
            <a:ext cx="8537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Linear Regression (LR) and Superimposition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Smartphone Power Modeling</a:t>
            </a:r>
            <a:br>
              <a:rPr lang="en-US" dirty="0" smtClean="0"/>
            </a:br>
            <a:r>
              <a:rPr lang="en-US" dirty="0" smtClean="0"/>
              <a:t>State-of-Art: Utilization Based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9143999" cy="18288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Fundamental (yet intuitive) assumption</a:t>
            </a:r>
            <a:br>
              <a:rPr lang="en-US" dirty="0" smtClean="0"/>
            </a:br>
            <a:r>
              <a:rPr lang="en-US" i="1" dirty="0" smtClean="0">
                <a:solidFill>
                  <a:srgbClr val="0070C0"/>
                </a:solidFill>
              </a:rPr>
              <a:t>(Only active) Utilization =&gt; power consumption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2895600"/>
            <a:ext cx="9144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en-US" sz="2800" dirty="0" smtClean="0"/>
              <a:t>Second assumption</a:t>
            </a:r>
            <a:br>
              <a:rPr lang="en-US" sz="2800" dirty="0" smtClean="0"/>
            </a:br>
            <a:r>
              <a:rPr lang="en-US" sz="2800" i="1" dirty="0" smtClean="0">
                <a:solidFill>
                  <a:srgbClr val="0070C0"/>
                </a:solidFill>
              </a:rPr>
              <a:t>Energy scales linearly with amount of work</a:t>
            </a:r>
            <a:endParaRPr lang="en-US" sz="28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211" y="4038600"/>
            <a:ext cx="9143999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en-US" sz="2800" dirty="0" smtClean="0"/>
              <a:t>Third assumption</a:t>
            </a:r>
            <a:br>
              <a:rPr lang="en-US" sz="2800" dirty="0" smtClean="0"/>
            </a:br>
            <a:r>
              <a:rPr lang="en-US" sz="2800" i="1" dirty="0" smtClean="0">
                <a:solidFill>
                  <a:srgbClr val="0070C0"/>
                </a:solidFill>
              </a:rPr>
              <a:t> Components power consumption add linearly</a:t>
            </a:r>
            <a:endParaRPr lang="en-US" dirty="0" smtClean="0"/>
          </a:p>
          <a:p>
            <a:pPr marL="0" indent="0" algn="ctr">
              <a:buFont typeface="Arial" pitchFamily="34" charset="0"/>
              <a:buNone/>
            </a:pPr>
            <a:endParaRPr lang="en-US" dirty="0" smtClean="0"/>
          </a:p>
        </p:txBody>
      </p:sp>
      <p:pic>
        <p:nvPicPr>
          <p:cNvPr id="2050" name="Picture 2" descr="C:\Users\t-abhip\AppData\Local\Microsoft\Windows\Temporary Internet Files\Content.IE5\CMFP5VTE\MC90043253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133600"/>
            <a:ext cx="871538" cy="87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-abhip\AppData\Local\Microsoft\Windows\Temporary Internet Files\Content.IE5\CMFP5VTE\MC90043253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167062"/>
            <a:ext cx="871538" cy="87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-abhip\AppData\Local\Microsoft\Windows\Temporary Internet Files\Content.IE5\CMFP5VTE\MC90043253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3262" y="4310062"/>
            <a:ext cx="871538" cy="87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0" y="5309209"/>
            <a:ext cx="9155781" cy="1477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Hard to correlate energy with its consumers: which process/thread/function? </a:t>
            </a:r>
          </a:p>
          <a:p>
            <a:pPr algn="ctr">
              <a:buNone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New ‘exotic’ devices do not have quantitative </a:t>
            </a:r>
            <a:r>
              <a:rPr lang="en-US" sz="2800" dirty="0" err="1" smtClean="0">
                <a:solidFill>
                  <a:schemeClr val="accent6">
                    <a:lumMod val="50000"/>
                  </a:schemeClr>
                </a:solidFill>
              </a:rPr>
              <a:t>utlization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(Ex. Camera/GPS)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3000" y="1394553"/>
            <a:ext cx="686021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Model = 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Util</a:t>
            </a:r>
            <a:r>
              <a:rPr lang="en-US" sz="2400" baseline="-25000" dirty="0" err="1" smtClean="0">
                <a:solidFill>
                  <a:srgbClr val="0070C0"/>
                </a:solidFill>
              </a:rPr>
              <a:t>Net</a:t>
            </a:r>
            <a:r>
              <a:rPr lang="en-US" sz="2400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>
                <a:solidFill>
                  <a:srgbClr val="FF0000"/>
                </a:solidFill>
              </a:rPr>
              <a:t>* </a:t>
            </a:r>
            <a:r>
              <a:rPr lang="en-US" sz="2400" dirty="0" err="1" smtClean="0">
                <a:solidFill>
                  <a:srgbClr val="FF0000"/>
                </a:solidFill>
              </a:rPr>
              <a:t>E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Net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+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Util</a:t>
            </a:r>
            <a:r>
              <a:rPr lang="en-US" sz="2400" baseline="-25000" dirty="0" err="1" smtClean="0">
                <a:solidFill>
                  <a:srgbClr val="0070C0"/>
                </a:solidFill>
              </a:rPr>
              <a:t>CPU</a:t>
            </a:r>
            <a:r>
              <a:rPr lang="en-US" sz="2400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>
                <a:solidFill>
                  <a:srgbClr val="FF0000"/>
                </a:solidFill>
              </a:rPr>
              <a:t>* E</a:t>
            </a:r>
            <a:r>
              <a:rPr lang="en-US" sz="2400" baseline="-25000" dirty="0" smtClean="0">
                <a:solidFill>
                  <a:srgbClr val="FF0000"/>
                </a:solidFill>
              </a:rPr>
              <a:t>CPU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+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Util</a:t>
            </a:r>
            <a:r>
              <a:rPr lang="en-US" sz="2400" baseline="-25000" dirty="0" err="1" smtClean="0">
                <a:solidFill>
                  <a:srgbClr val="0070C0"/>
                </a:solidFill>
              </a:rPr>
              <a:t>Disk</a:t>
            </a:r>
            <a:r>
              <a:rPr lang="en-US" sz="2400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>
                <a:solidFill>
                  <a:srgbClr val="FF0000"/>
                </a:solidFill>
              </a:rPr>
              <a:t>* </a:t>
            </a:r>
            <a:r>
              <a:rPr lang="en-US" sz="2400" dirty="0" err="1" smtClean="0">
                <a:solidFill>
                  <a:srgbClr val="FF0000"/>
                </a:solidFill>
              </a:rPr>
              <a:t>E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Disk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69571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(Only active) Utilization </a:t>
            </a:r>
            <a:r>
              <a:rPr lang="en-US" dirty="0" smtClean="0"/>
              <a:t>=&gt; Power Consumption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1600"/>
            <a:ext cx="5334000" cy="2248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519882"/>
            <a:ext cx="5263841" cy="218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1" y="1981200"/>
            <a:ext cx="2057399" cy="92333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File open/delete/</a:t>
            </a:r>
            <a:br>
              <a:rPr lang="en-US" dirty="0" smtClean="0"/>
            </a:br>
            <a:r>
              <a:rPr lang="en-US" dirty="0" smtClean="0"/>
              <a:t>close/create </a:t>
            </a:r>
            <a:br>
              <a:rPr lang="en-US" dirty="0" smtClean="0"/>
            </a:br>
            <a:r>
              <a:rPr lang="en-US" dirty="0" smtClean="0"/>
              <a:t>change power state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0" y="4053282"/>
            <a:ext cx="2133600" cy="92333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Several components </a:t>
            </a:r>
            <a:br>
              <a:rPr lang="en-US" dirty="0" smtClean="0"/>
            </a:br>
            <a:r>
              <a:rPr lang="en-US" dirty="0" smtClean="0"/>
              <a:t>have tail states </a:t>
            </a:r>
            <a:br>
              <a:rPr lang="en-US" dirty="0" smtClean="0"/>
            </a:br>
            <a:r>
              <a:rPr lang="en-US" dirty="0" smtClean="0"/>
              <a:t>(3G, disk, </a:t>
            </a:r>
            <a:r>
              <a:rPr lang="en-US" dirty="0" err="1" smtClean="0"/>
              <a:t>wifi</a:t>
            </a:r>
            <a:r>
              <a:rPr lang="en-US" dirty="0" smtClean="0"/>
              <a:t>, </a:t>
            </a:r>
            <a:r>
              <a:rPr lang="en-US" dirty="0" err="1" smtClean="0"/>
              <a:t>gps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1" name="Picture 2" descr="C:\Users\t-abhip\AppData\Local\Microsoft\Windows\Temporary Internet Files\Content.IE5\1PJB83TA\MC900351855[1].wmf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1669"/>
          <a:stretch/>
        </p:blipFill>
        <p:spPr bwMode="auto">
          <a:xfrm rot="5400000">
            <a:off x="-160951" y="4366633"/>
            <a:ext cx="1463675" cy="68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100" t="15005" r="11206" b="12233"/>
          <a:stretch/>
        </p:blipFill>
        <p:spPr bwMode="auto">
          <a:xfrm>
            <a:off x="152400" y="1981200"/>
            <a:ext cx="1187778" cy="111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 descr="C:\Users\t-abhip\AppData\Local\Microsoft\Windows\Temporary Internet Files\Content.IE5\CMFP5VTE\MC900432537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sharpenSoften amount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00326" y="152400"/>
            <a:ext cx="871538" cy="87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1" y="5567316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(a) Systems calls that do not imply high utilization of components can send the components to high or low power states, due to power optimizations programmed in device drivers.</a:t>
            </a:r>
          </a:p>
          <a:p>
            <a:r>
              <a:rPr lang="en-US" altLang="zh-CN" dirty="0" smtClean="0"/>
              <a:t>(c)Device stays at high power state for a period of time after active I/O activities, even when device is idle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0157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Energy scales linearly with amount of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C:\Users\t-abhip\AppData\Local\Microsoft\Windows\Temporary Internet Files\Content.IE5\CMFP5VTE\MC90043253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00326" y="152400"/>
            <a:ext cx="871538" cy="87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47800"/>
            <a:ext cx="3924000" cy="167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962400"/>
            <a:ext cx="3924000" cy="169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34200" y="1905000"/>
            <a:ext cx="1827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(1)  Send packets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    @ &lt; 50pkts/s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3048000" y="2133600"/>
            <a:ext cx="3134586" cy="609601"/>
            <a:chOff x="3048000" y="2133600"/>
            <a:chExt cx="3134586" cy="609601"/>
          </a:xfrm>
        </p:grpSpPr>
        <p:sp>
          <p:nvSpPr>
            <p:cNvPr id="6" name="Rectangle 5"/>
            <p:cNvSpPr/>
            <p:nvPr/>
          </p:nvSpPr>
          <p:spPr>
            <a:xfrm>
              <a:off x="3048000" y="2133600"/>
              <a:ext cx="1524000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4648200" y="2133600"/>
              <a:ext cx="0" cy="60960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792462" y="2250775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+100-125mA</a:t>
              </a:r>
              <a:endParaRPr lang="en-US" dirty="0"/>
            </a:p>
          </p:txBody>
        </p:sp>
      </p:grpSp>
      <p:pic>
        <p:nvPicPr>
          <p:cNvPr id="18" name="Picture 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065" r="19525"/>
          <a:stretch/>
        </p:blipFill>
        <p:spPr bwMode="auto">
          <a:xfrm>
            <a:off x="0" y="1600200"/>
            <a:ext cx="218734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934200" y="4434824"/>
            <a:ext cx="1827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(2)  Send packets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    @ &gt; 50pkts/s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2" name="Picture 2" descr="C:\Users\t-abhip\AppData\Local\Microsoft\Windows\Temporary Internet Files\Content.IE5\1PJB83TA\MC900351855[1].wmf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1669"/>
          <a:stretch/>
        </p:blipFill>
        <p:spPr bwMode="auto">
          <a:xfrm rot="5400000">
            <a:off x="7687179" y="3162913"/>
            <a:ext cx="1463675" cy="68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19"/>
          <p:cNvGrpSpPr/>
          <p:nvPr/>
        </p:nvGrpSpPr>
        <p:grpSpPr>
          <a:xfrm>
            <a:off x="3124200" y="4038600"/>
            <a:ext cx="2514600" cy="1295400"/>
            <a:chOff x="3124200" y="4038600"/>
            <a:chExt cx="2514600" cy="1295400"/>
          </a:xfrm>
        </p:grpSpPr>
        <p:grpSp>
          <p:nvGrpSpPr>
            <p:cNvPr id="10" name="Group 16"/>
            <p:cNvGrpSpPr/>
            <p:nvPr/>
          </p:nvGrpSpPr>
          <p:grpSpPr>
            <a:xfrm>
              <a:off x="3665738" y="4114800"/>
              <a:ext cx="1112797" cy="1102027"/>
              <a:chOff x="3665738" y="4114800"/>
              <a:chExt cx="1112797" cy="1102027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V="1">
                <a:off x="3665738" y="4114800"/>
                <a:ext cx="0" cy="11020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3810000" y="4724400"/>
                <a:ext cx="968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+325mA</a:t>
                </a:r>
                <a:endParaRPr lang="en-US" dirty="0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3124200" y="4038600"/>
              <a:ext cx="2514600" cy="1295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28600" y="5562600"/>
            <a:ext cx="180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WM6.5 on </a:t>
            </a:r>
            <a:r>
              <a:rPr lang="en-US" dirty="0" err="1" smtClean="0"/>
              <a:t>Tytn</a:t>
            </a:r>
            <a:r>
              <a:rPr lang="en-US" dirty="0" smtClean="0"/>
              <a:t>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421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2972" y="4262586"/>
            <a:ext cx="3961048" cy="172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2365" y="1418444"/>
            <a:ext cx="3913035" cy="169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Components power consumption add linearly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6864" y="1447800"/>
            <a:ext cx="3884136" cy="1679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C:\Users\t-abhip\AppData\Local\Microsoft\Windows\Temporary Internet Files\Content.IE5\1PJB83TA\MC900351855[1].wmf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1669"/>
          <a:stretch/>
        </p:blipFill>
        <p:spPr bwMode="auto">
          <a:xfrm rot="5400000">
            <a:off x="-336367" y="3536767"/>
            <a:ext cx="1263846" cy="59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83610" y="3579918"/>
            <a:ext cx="1176547" cy="86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4122"/>
          <p:cNvGrpSpPr/>
          <p:nvPr/>
        </p:nvGrpSpPr>
        <p:grpSpPr>
          <a:xfrm>
            <a:off x="911365" y="2057400"/>
            <a:ext cx="1091697" cy="599050"/>
            <a:chOff x="838200" y="1997748"/>
            <a:chExt cx="1091697" cy="599050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838200" y="1997748"/>
              <a:ext cx="0" cy="593012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961362" y="2227466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+180mA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" name="Group 4121"/>
          <p:cNvGrpSpPr/>
          <p:nvPr/>
        </p:nvGrpSpPr>
        <p:grpSpPr>
          <a:xfrm>
            <a:off x="2364264" y="2287640"/>
            <a:ext cx="1120935" cy="392070"/>
            <a:chOff x="2286000" y="2287640"/>
            <a:chExt cx="1120935" cy="392070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2286000" y="2287640"/>
              <a:ext cx="0" cy="37936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438400" y="2310378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+110mA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51" name="Picture 2" descr="C:\Users\t-abhip\AppData\Local\Microsoft\Windows\Temporary Internet Files\Content.IE5\CMFP5VTE\MC900432537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sharpenSoften amount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00326" y="152400"/>
            <a:ext cx="871538" cy="87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4118"/>
          <p:cNvGrpSpPr/>
          <p:nvPr/>
        </p:nvGrpSpPr>
        <p:grpSpPr>
          <a:xfrm>
            <a:off x="306863" y="1411069"/>
            <a:ext cx="649537" cy="1203706"/>
            <a:chOff x="228599" y="1411069"/>
            <a:chExt cx="649537" cy="1203706"/>
          </a:xfrm>
        </p:grpSpPr>
        <p:cxnSp>
          <p:nvCxnSpPr>
            <p:cNvPr id="7" name="Straight Arrow Connector 6"/>
            <p:cNvCxnSpPr>
              <a:stCxn id="43" idx="2"/>
            </p:cNvCxnSpPr>
            <p:nvPr/>
          </p:nvCxnSpPr>
          <p:spPr>
            <a:xfrm>
              <a:off x="553368" y="2057400"/>
              <a:ext cx="28115" cy="5573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28599" y="1411069"/>
              <a:ext cx="6495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</a:t>
              </a:r>
            </a:p>
            <a:p>
              <a:r>
                <a:rPr lang="en-US" dirty="0" smtClean="0"/>
                <a:t>start</a:t>
              </a:r>
              <a:endParaRPr lang="en-US" dirty="0"/>
            </a:p>
          </p:txBody>
        </p:sp>
      </p:grpSp>
      <p:grpSp>
        <p:nvGrpSpPr>
          <p:cNvPr id="8" name="Group 4119"/>
          <p:cNvGrpSpPr/>
          <p:nvPr/>
        </p:nvGrpSpPr>
        <p:grpSpPr>
          <a:xfrm>
            <a:off x="1535258" y="1432100"/>
            <a:ext cx="1236236" cy="625300"/>
            <a:chOff x="1456994" y="1432100"/>
            <a:chExt cx="1236236" cy="625300"/>
          </a:xfrm>
        </p:grpSpPr>
        <p:cxnSp>
          <p:nvCxnSpPr>
            <p:cNvPr id="14" name="Straight Arrow Connector 13"/>
            <p:cNvCxnSpPr>
              <a:stCxn id="44" idx="2"/>
            </p:cNvCxnSpPr>
            <p:nvPr/>
          </p:nvCxnSpPr>
          <p:spPr>
            <a:xfrm flipH="1">
              <a:off x="1752600" y="1801432"/>
              <a:ext cx="322512" cy="2559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456994" y="1432100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Send done</a:t>
              </a:r>
            </a:p>
          </p:txBody>
        </p:sp>
      </p:grpSp>
      <p:grpSp>
        <p:nvGrpSpPr>
          <p:cNvPr id="11" name="Group 4120"/>
          <p:cNvGrpSpPr/>
          <p:nvPr/>
        </p:nvGrpSpPr>
        <p:grpSpPr>
          <a:xfrm>
            <a:off x="2569170" y="1621903"/>
            <a:ext cx="1328569" cy="670534"/>
            <a:chOff x="2490906" y="1621903"/>
            <a:chExt cx="1328569" cy="670534"/>
          </a:xfrm>
        </p:grpSpPr>
        <p:cxnSp>
          <p:nvCxnSpPr>
            <p:cNvPr id="17" name="Straight Arrow Connector 16"/>
            <p:cNvCxnSpPr>
              <a:stCxn id="45" idx="2"/>
            </p:cNvCxnSpPr>
            <p:nvPr/>
          </p:nvCxnSpPr>
          <p:spPr>
            <a:xfrm>
              <a:off x="3155191" y="1991235"/>
              <a:ext cx="502409" cy="3012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490906" y="1621903"/>
              <a:ext cx="1328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Socket close</a:t>
              </a:r>
              <a:endParaRPr lang="en-US" dirty="0"/>
            </a:p>
          </p:txBody>
        </p:sp>
      </p:grpSp>
      <p:grpSp>
        <p:nvGrpSpPr>
          <p:cNvPr id="12" name="Group 4123"/>
          <p:cNvGrpSpPr/>
          <p:nvPr/>
        </p:nvGrpSpPr>
        <p:grpSpPr>
          <a:xfrm>
            <a:off x="5128941" y="1475146"/>
            <a:ext cx="1091966" cy="1175266"/>
            <a:chOff x="4761751" y="1491734"/>
            <a:chExt cx="1091966" cy="1175266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4953000" y="1926474"/>
              <a:ext cx="228600" cy="7405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761751" y="14917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Spin_CPU</a:t>
              </a:r>
              <a:endParaRPr lang="en-US" dirty="0"/>
            </a:p>
          </p:txBody>
        </p:sp>
      </p:grpSp>
      <p:grpSp>
        <p:nvGrpSpPr>
          <p:cNvPr id="13" name="Group 4125"/>
          <p:cNvGrpSpPr/>
          <p:nvPr/>
        </p:nvGrpSpPr>
        <p:grpSpPr>
          <a:xfrm>
            <a:off x="7059836" y="1475146"/>
            <a:ext cx="1569019" cy="1175266"/>
            <a:chOff x="6692646" y="1491734"/>
            <a:chExt cx="1569019" cy="1175266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7620000" y="1861066"/>
              <a:ext cx="223102" cy="8059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692646" y="1491734"/>
              <a:ext cx="1569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Spin_CPU</a:t>
              </a:r>
              <a:r>
                <a:rPr lang="en-US" dirty="0" smtClean="0"/>
                <a:t> Stop</a:t>
              </a:r>
              <a:endParaRPr lang="en-US" dirty="0"/>
            </a:p>
          </p:txBody>
        </p:sp>
      </p:grpSp>
      <p:grpSp>
        <p:nvGrpSpPr>
          <p:cNvPr id="15" name="Group 67"/>
          <p:cNvGrpSpPr/>
          <p:nvPr/>
        </p:nvGrpSpPr>
        <p:grpSpPr>
          <a:xfrm>
            <a:off x="1874084" y="4311768"/>
            <a:ext cx="1213794" cy="646331"/>
            <a:chOff x="1893218" y="4301660"/>
            <a:chExt cx="1213794" cy="646331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2753021" y="4670992"/>
              <a:ext cx="161713" cy="2168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893218" y="4301660"/>
              <a:ext cx="1213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Send(2mb)</a:t>
              </a:r>
              <a:endParaRPr lang="en-US" dirty="0"/>
            </a:p>
            <a:p>
              <a:r>
                <a:rPr lang="en-US" dirty="0" smtClean="0"/>
                <a:t>(i = 1)</a:t>
              </a:r>
              <a:endParaRPr lang="en-US" dirty="0"/>
            </a:p>
          </p:txBody>
        </p:sp>
      </p:grpSp>
      <p:grpSp>
        <p:nvGrpSpPr>
          <p:cNvPr id="16" name="Group 64"/>
          <p:cNvGrpSpPr/>
          <p:nvPr/>
        </p:nvGrpSpPr>
        <p:grpSpPr>
          <a:xfrm>
            <a:off x="2490906" y="3238478"/>
            <a:ext cx="1547218" cy="1481984"/>
            <a:chOff x="2490906" y="3238478"/>
            <a:chExt cx="1547218" cy="1481984"/>
          </a:xfrm>
        </p:grpSpPr>
        <p:cxnSp>
          <p:nvCxnSpPr>
            <p:cNvPr id="46" name="Straight Arrow Connector 45"/>
            <p:cNvCxnSpPr>
              <a:stCxn id="67" idx="2"/>
            </p:cNvCxnSpPr>
            <p:nvPr/>
          </p:nvCxnSpPr>
          <p:spPr>
            <a:xfrm>
              <a:off x="3264515" y="3884809"/>
              <a:ext cx="0" cy="8356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490906" y="3238478"/>
              <a:ext cx="15472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Spin_CPU</a:t>
              </a:r>
              <a:r>
                <a:rPr lang="en-US" dirty="0" smtClean="0"/>
                <a:t>(2M)</a:t>
              </a:r>
              <a:endParaRPr lang="en-US" dirty="0"/>
            </a:p>
            <a:p>
              <a:r>
                <a:rPr lang="en-US" dirty="0" smtClean="0"/>
                <a:t>(i = 1)</a:t>
              </a:r>
              <a:endParaRPr lang="en-US" dirty="0"/>
            </a:p>
          </p:txBody>
        </p:sp>
      </p:grpSp>
      <p:grpSp>
        <p:nvGrpSpPr>
          <p:cNvPr id="18" name="Group 63"/>
          <p:cNvGrpSpPr/>
          <p:nvPr/>
        </p:nvGrpSpPr>
        <p:grpSpPr>
          <a:xfrm>
            <a:off x="4064017" y="3294161"/>
            <a:ext cx="1213794" cy="1552721"/>
            <a:chOff x="4906866" y="3256752"/>
            <a:chExt cx="1213794" cy="1552721"/>
          </a:xfrm>
        </p:grpSpPr>
        <p:cxnSp>
          <p:nvCxnSpPr>
            <p:cNvPr id="40" name="Straight Arrow Connector 39"/>
            <p:cNvCxnSpPr>
              <a:stCxn id="72" idx="2"/>
            </p:cNvCxnSpPr>
            <p:nvPr/>
          </p:nvCxnSpPr>
          <p:spPr>
            <a:xfrm>
              <a:off x="5513763" y="3903083"/>
              <a:ext cx="552648" cy="906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4906866" y="3256752"/>
              <a:ext cx="1213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Send(2mb)</a:t>
              </a:r>
              <a:endParaRPr lang="en-US" dirty="0"/>
            </a:p>
            <a:p>
              <a:r>
                <a:rPr lang="en-US" dirty="0" smtClean="0"/>
                <a:t>(i = 5)</a:t>
              </a:r>
              <a:endParaRPr lang="en-US" dirty="0"/>
            </a:p>
          </p:txBody>
        </p:sp>
      </p:grpSp>
      <p:sp>
        <p:nvSpPr>
          <p:cNvPr id="4106" name="TextBox 4105"/>
          <p:cNvSpPr txBox="1"/>
          <p:nvPr/>
        </p:nvSpPr>
        <p:spPr>
          <a:xfrm>
            <a:off x="659747" y="3256753"/>
            <a:ext cx="1854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Send(10mb);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   sleep();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Socket.close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();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07" name="TextBox 4106"/>
          <p:cNvSpPr txBox="1"/>
          <p:nvPr/>
        </p:nvSpPr>
        <p:spPr>
          <a:xfrm>
            <a:off x="7020561" y="3152970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(2)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Spin_CPU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(10M);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08" name="TextBox 4107"/>
          <p:cNvSpPr txBox="1"/>
          <p:nvPr/>
        </p:nvSpPr>
        <p:spPr>
          <a:xfrm>
            <a:off x="426019" y="4817472"/>
            <a:ext cx="18213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(3)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for (i in 1 to 5){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Send(2mb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);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Spin_CPU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(2M);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Sleep();</a:t>
            </a: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Socket.close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();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9" name="Group 4124"/>
          <p:cNvGrpSpPr/>
          <p:nvPr/>
        </p:nvGrpSpPr>
        <p:grpSpPr>
          <a:xfrm>
            <a:off x="6158390" y="1945523"/>
            <a:ext cx="1088193" cy="669252"/>
            <a:chOff x="5791200" y="1962111"/>
            <a:chExt cx="1088193" cy="669252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5791200" y="1962111"/>
              <a:ext cx="0" cy="669252"/>
            </a:xfrm>
            <a:prstGeom prst="straightConnector1">
              <a:avLst/>
            </a:prstGeom>
            <a:ln w="25400">
              <a:solidFill>
                <a:srgbClr val="00B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5910858" y="2132021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+200mA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1" name="Group 69"/>
          <p:cNvGrpSpPr/>
          <p:nvPr/>
        </p:nvGrpSpPr>
        <p:grpSpPr>
          <a:xfrm>
            <a:off x="2552714" y="4897961"/>
            <a:ext cx="968535" cy="868508"/>
            <a:chOff x="2808269" y="4992340"/>
            <a:chExt cx="968535" cy="868508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3220934" y="4992340"/>
              <a:ext cx="0" cy="594434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808269" y="5491516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+180mA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2" name="Group 70"/>
          <p:cNvGrpSpPr/>
          <p:nvPr/>
        </p:nvGrpSpPr>
        <p:grpSpPr>
          <a:xfrm>
            <a:off x="3200400" y="4846882"/>
            <a:ext cx="968535" cy="669252"/>
            <a:chOff x="3458121" y="4888883"/>
            <a:chExt cx="968535" cy="669252"/>
          </a:xfrm>
        </p:grpSpPr>
        <p:cxnSp>
          <p:nvCxnSpPr>
            <p:cNvPr id="57" name="Straight Arrow Connector 56"/>
            <p:cNvCxnSpPr/>
            <p:nvPr/>
          </p:nvCxnSpPr>
          <p:spPr>
            <a:xfrm flipV="1">
              <a:off x="3491176" y="4888883"/>
              <a:ext cx="0" cy="669252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3458121" y="5147401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+</a:t>
              </a:r>
              <a:r>
                <a:rPr lang="en-US" u="sng" dirty="0" smtClean="0">
                  <a:solidFill>
                    <a:schemeClr val="bg2">
                      <a:lumMod val="50000"/>
                    </a:schemeClr>
                  </a:solidFill>
                </a:rPr>
                <a:t>200mA</a:t>
              </a:r>
              <a:endParaRPr lang="en-US" u="sng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3" name="Group 127"/>
          <p:cNvGrpSpPr/>
          <p:nvPr/>
        </p:nvGrpSpPr>
        <p:grpSpPr>
          <a:xfrm>
            <a:off x="5548790" y="3345240"/>
            <a:ext cx="1499128" cy="1444290"/>
            <a:chOff x="4906866" y="3256752"/>
            <a:chExt cx="1499128" cy="1444290"/>
          </a:xfrm>
        </p:grpSpPr>
        <p:cxnSp>
          <p:nvCxnSpPr>
            <p:cNvPr id="129" name="Straight Arrow Connector 128"/>
            <p:cNvCxnSpPr>
              <a:stCxn id="130" idx="2"/>
            </p:cNvCxnSpPr>
            <p:nvPr/>
          </p:nvCxnSpPr>
          <p:spPr>
            <a:xfrm flipH="1">
              <a:off x="4906867" y="3903083"/>
              <a:ext cx="749563" cy="7979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906866" y="3256752"/>
              <a:ext cx="14991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Spin_cpu</a:t>
              </a:r>
              <a:r>
                <a:rPr lang="en-US" dirty="0" smtClean="0"/>
                <a:t>(2M)</a:t>
              </a:r>
              <a:endParaRPr lang="en-US" dirty="0"/>
            </a:p>
            <a:p>
              <a:r>
                <a:rPr lang="en-US" dirty="0" smtClean="0"/>
                <a:t>(i = 5)</a:t>
              </a:r>
              <a:endParaRPr lang="en-US" dirty="0"/>
            </a:p>
          </p:txBody>
        </p:sp>
      </p:grpSp>
      <p:grpSp>
        <p:nvGrpSpPr>
          <p:cNvPr id="25" name="Group 131"/>
          <p:cNvGrpSpPr/>
          <p:nvPr/>
        </p:nvGrpSpPr>
        <p:grpSpPr>
          <a:xfrm>
            <a:off x="5223562" y="5139507"/>
            <a:ext cx="1410801" cy="1166724"/>
            <a:chOff x="4810238" y="2500741"/>
            <a:chExt cx="1410801" cy="1166724"/>
          </a:xfrm>
        </p:grpSpPr>
        <p:cxnSp>
          <p:nvCxnSpPr>
            <p:cNvPr id="133" name="Straight Arrow Connector 132"/>
            <p:cNvCxnSpPr>
              <a:stCxn id="134" idx="0"/>
            </p:cNvCxnSpPr>
            <p:nvPr/>
          </p:nvCxnSpPr>
          <p:spPr>
            <a:xfrm flipH="1" flipV="1">
              <a:off x="5515638" y="2500741"/>
              <a:ext cx="1" cy="7973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4810238" y="3298133"/>
              <a:ext cx="1410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Network tail</a:t>
              </a:r>
              <a:endParaRPr lang="en-US" dirty="0"/>
            </a:p>
          </p:txBody>
        </p:sp>
      </p:grpSp>
      <p:grpSp>
        <p:nvGrpSpPr>
          <p:cNvPr id="27" name="Group 143"/>
          <p:cNvGrpSpPr/>
          <p:nvPr/>
        </p:nvGrpSpPr>
        <p:grpSpPr>
          <a:xfrm>
            <a:off x="6158390" y="5123814"/>
            <a:ext cx="2184715" cy="915979"/>
            <a:chOff x="4036324" y="2751486"/>
            <a:chExt cx="2184715" cy="915979"/>
          </a:xfrm>
        </p:grpSpPr>
        <p:cxnSp>
          <p:nvCxnSpPr>
            <p:cNvPr id="145" name="Straight Arrow Connector 144"/>
            <p:cNvCxnSpPr>
              <a:stCxn id="146" idx="0"/>
            </p:cNvCxnSpPr>
            <p:nvPr/>
          </p:nvCxnSpPr>
          <p:spPr>
            <a:xfrm flipH="1" flipV="1">
              <a:off x="4036324" y="2751486"/>
              <a:ext cx="1479315" cy="5466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4810238" y="3298133"/>
              <a:ext cx="1410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Socket close</a:t>
              </a:r>
              <a:endParaRPr lang="en-US" dirty="0"/>
            </a:p>
          </p:txBody>
        </p:sp>
      </p:grpSp>
      <p:grpSp>
        <p:nvGrpSpPr>
          <p:cNvPr id="31" name="Group 149"/>
          <p:cNvGrpSpPr/>
          <p:nvPr/>
        </p:nvGrpSpPr>
        <p:grpSpPr>
          <a:xfrm>
            <a:off x="4739294" y="5128138"/>
            <a:ext cx="1072075" cy="438199"/>
            <a:chOff x="1213925" y="2287640"/>
            <a:chExt cx="1072075" cy="438199"/>
          </a:xfrm>
        </p:grpSpPr>
        <p:cxnSp>
          <p:nvCxnSpPr>
            <p:cNvPr id="151" name="Straight Arrow Connector 150"/>
            <p:cNvCxnSpPr/>
            <p:nvPr/>
          </p:nvCxnSpPr>
          <p:spPr>
            <a:xfrm flipV="1">
              <a:off x="2286000" y="2287640"/>
              <a:ext cx="0" cy="37936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1213925" y="2356507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</a:t>
              </a:r>
              <a:r>
                <a:rPr lang="en-US" u="sng" dirty="0" smtClean="0">
                  <a:solidFill>
                    <a:srgbClr val="FF0000"/>
                  </a:solidFill>
                </a:rPr>
                <a:t>110mA</a:t>
              </a:r>
              <a:endParaRPr lang="en-US" u="sng" dirty="0">
                <a:solidFill>
                  <a:srgbClr val="FF0000"/>
                </a:solidFill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0" y="838200"/>
            <a:ext cx="221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WM6.5 on HTC Touch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388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7" grpId="0"/>
      <p:bldP spid="410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543017"/>
            <a:ext cx="7848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What have we learnt so far?</a:t>
            </a:r>
          </a:p>
          <a:p>
            <a:r>
              <a:rPr lang="en-US" sz="2400" dirty="0" smtClean="0"/>
              <a:t>Simple (state-of-art) energy modeling assumptions are wrong</a:t>
            </a:r>
          </a:p>
          <a:p>
            <a:r>
              <a:rPr lang="en-US" sz="2400" dirty="0" smtClean="0"/>
              <a:t>There exits a notion of power states</a:t>
            </a:r>
            <a:endParaRPr lang="en-US" sz="2400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43200" y="2514600"/>
            <a:ext cx="6400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What have we hinted so far?</a:t>
            </a:r>
          </a:p>
          <a:p>
            <a:r>
              <a:rPr lang="en-US" sz="2400" dirty="0" smtClean="0"/>
              <a:t>Device drivers have intelligent power control rules</a:t>
            </a:r>
          </a:p>
          <a:p>
            <a:r>
              <a:rPr lang="en-US" sz="2400" dirty="0" smtClean="0"/>
              <a:t>System calls play a role in power consumption</a:t>
            </a:r>
          </a:p>
          <a:p>
            <a:endParaRPr lang="en-US" sz="2000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4495800"/>
            <a:ext cx="89916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Challenges in fine-grained power modeling?</a:t>
            </a:r>
          </a:p>
          <a:p>
            <a:r>
              <a:rPr lang="en-US" sz="2400" dirty="0" smtClean="0"/>
              <a:t>Device drivers are closed source (no code/no information)</a:t>
            </a:r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673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System Calls As Power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352800"/>
            <a:ext cx="8229600" cy="3048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Advantages:</a:t>
            </a:r>
          </a:p>
          <a:p>
            <a:pPr lvl="1"/>
            <a:r>
              <a:rPr lang="en-US" dirty="0" smtClean="0"/>
              <a:t>Encapsulates utilization based triggers</a:t>
            </a:r>
          </a:p>
          <a:p>
            <a:pPr lvl="2"/>
            <a:r>
              <a:rPr lang="en-US" dirty="0" smtClean="0"/>
              <a:t>Parameters of system calls</a:t>
            </a:r>
          </a:p>
          <a:p>
            <a:pPr lvl="1"/>
            <a:r>
              <a:rPr lang="en-US" dirty="0" smtClean="0"/>
              <a:t>Captures power behavior of ones that do not</a:t>
            </a:r>
            <a:br>
              <a:rPr lang="en-US" dirty="0" smtClean="0"/>
            </a:br>
            <a:r>
              <a:rPr lang="en-US" dirty="0" smtClean="0"/>
              <a:t>necessarily imply utilization</a:t>
            </a:r>
          </a:p>
          <a:p>
            <a:pPr lvl="1"/>
            <a:r>
              <a:rPr lang="en-US" dirty="0" smtClean="0"/>
              <a:t>Can be traced back to process, thread, function</a:t>
            </a:r>
          </a:p>
          <a:p>
            <a:pPr lvl="2"/>
            <a:r>
              <a:rPr lang="en-US" dirty="0" smtClean="0"/>
              <a:t>Eases energy accounting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0668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 observation: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 call is the interface through which an application communicates with the underlying system (hardware) and outside world (Internet, GPS, etc.)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438400"/>
            <a:ext cx="8534400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 Idea: Use System Calls as triggers in power modeling</a:t>
            </a:r>
          </a:p>
        </p:txBody>
      </p:sp>
    </p:spTree>
    <p:extLst>
      <p:ext uri="{BB962C8B-B14F-4D97-AF65-F5344CB8AC3E}">
        <p14:creationId xmlns="" xmlns:p14="http://schemas.microsoft.com/office/powerpoint/2010/main" val="220238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Finite-State-Machine (FSM) </a:t>
            </a:r>
            <a:br>
              <a:rPr lang="en-US" dirty="0" smtClean="0"/>
            </a:br>
            <a:r>
              <a:rPr lang="en-US" dirty="0" smtClean="0"/>
              <a:t>as Power Model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We Use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Finite-State-Machine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(FSM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Nodes:</a:t>
            </a:r>
            <a:r>
              <a:rPr lang="en-US" dirty="0" smtClean="0"/>
              <a:t> Power states </a:t>
            </a:r>
          </a:p>
          <a:p>
            <a:pPr lvl="1"/>
            <a:r>
              <a:rPr lang="en-US" dirty="0" smtClean="0"/>
              <a:t>Base State: No activity on phone</a:t>
            </a:r>
          </a:p>
          <a:p>
            <a:pPr lvl="1"/>
            <a:r>
              <a:rPr lang="en-US" dirty="0" smtClean="0"/>
              <a:t>Productive state: Actual utilization</a:t>
            </a:r>
          </a:p>
          <a:p>
            <a:pPr lvl="1"/>
            <a:r>
              <a:rPr lang="en-US" dirty="0" smtClean="0"/>
              <a:t>Tail state: No-useful work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Edges:</a:t>
            </a:r>
            <a:r>
              <a:rPr lang="en-US" dirty="0" smtClean="0"/>
              <a:t> Transition rules</a:t>
            </a:r>
          </a:p>
          <a:p>
            <a:pPr lvl="1"/>
            <a:r>
              <a:rPr lang="en-US" dirty="0" smtClean="0"/>
              <a:t>System calls (start/completion)</a:t>
            </a:r>
          </a:p>
          <a:p>
            <a:pPr lvl="1"/>
            <a:r>
              <a:rPr lang="en-US" dirty="0" smtClean="0"/>
              <a:t>Workload (Ex: 50 </a:t>
            </a:r>
            <a:r>
              <a:rPr lang="en-US" dirty="0" err="1" smtClean="0"/>
              <a:t>pkts</a:t>
            </a:r>
            <a:r>
              <a:rPr lang="en-US" dirty="0" smtClean="0"/>
              <a:t>/sec)</a:t>
            </a:r>
          </a:p>
          <a:p>
            <a:pPr lvl="1"/>
            <a:r>
              <a:rPr lang="en-US" dirty="0" smtClean="0"/>
              <a:t>Timeout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22"/>
          <p:cNvGrpSpPr/>
          <p:nvPr/>
        </p:nvGrpSpPr>
        <p:grpSpPr>
          <a:xfrm>
            <a:off x="5562600" y="3733800"/>
            <a:ext cx="3185160" cy="2209800"/>
            <a:chOff x="5562600" y="3733800"/>
            <a:chExt cx="3185160" cy="2209800"/>
          </a:xfrm>
        </p:grpSpPr>
        <p:grpSp>
          <p:nvGrpSpPr>
            <p:cNvPr id="6" name="Group 16"/>
            <p:cNvGrpSpPr/>
            <p:nvPr/>
          </p:nvGrpSpPr>
          <p:grpSpPr>
            <a:xfrm>
              <a:off x="5562600" y="3733800"/>
              <a:ext cx="3185160" cy="2209800"/>
              <a:chOff x="5562600" y="1676400"/>
              <a:chExt cx="3185160" cy="2209800"/>
            </a:xfrm>
          </p:grpSpPr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5562600" y="1676400"/>
                <a:ext cx="975360" cy="914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State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7772400" y="1905000"/>
                <a:ext cx="975360" cy="914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State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6477000" y="2971800"/>
                <a:ext cx="975360" cy="914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State 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7" idx="6"/>
                <a:endCxn id="8" idx="2"/>
              </p:cNvCxnSpPr>
              <p:nvPr/>
            </p:nvCxnSpPr>
            <p:spPr>
              <a:xfrm>
                <a:off x="6537960" y="2133600"/>
                <a:ext cx="123444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8" idx="4"/>
                <a:endCxn id="9" idx="6"/>
              </p:cNvCxnSpPr>
              <p:nvPr/>
            </p:nvCxnSpPr>
            <p:spPr>
              <a:xfrm rot="5400000">
                <a:off x="7551420" y="2720340"/>
                <a:ext cx="609600" cy="8077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9" idx="1"/>
                <a:endCxn id="7" idx="4"/>
              </p:cNvCxnSpPr>
              <p:nvPr/>
            </p:nvCxnSpPr>
            <p:spPr>
              <a:xfrm rot="16200000" flipV="1">
                <a:off x="6077604" y="2563477"/>
                <a:ext cx="514911" cy="5695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6629400" y="1828800"/>
                <a:ext cx="11963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Transitions</a:t>
                </a:r>
                <a:endParaRPr lang="en-US" dirty="0"/>
              </a:p>
            </p:txBody>
          </p:sp>
        </p:grpSp>
        <p:cxnSp>
          <p:nvCxnSpPr>
            <p:cNvPr id="18" name="Curved Connector 17"/>
            <p:cNvCxnSpPr>
              <a:stCxn id="8" idx="0"/>
              <a:endCxn id="8" idx="6"/>
            </p:cNvCxnSpPr>
            <p:nvPr/>
          </p:nvCxnSpPr>
          <p:spPr>
            <a:xfrm rot="16200000" flipH="1">
              <a:off x="8275320" y="3947160"/>
              <a:ext cx="457200" cy="487680"/>
            </a:xfrm>
            <a:prstGeom prst="curvedConnector4">
              <a:avLst>
                <a:gd name="adj1" fmla="val -60150"/>
                <a:gd name="adj2" fmla="val 15530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62788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Power Model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830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Systematic ‘Brute Force’ Approach</a:t>
            </a:r>
          </a:p>
          <a:p>
            <a:pPr lvl="1"/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Step 1 : </a:t>
            </a:r>
            <a:r>
              <a:rPr lang="en-US" sz="2400" dirty="0" smtClean="0">
                <a:solidFill>
                  <a:srgbClr val="0070C0"/>
                </a:solidFill>
              </a:rPr>
              <a:t>Model Single System Call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lvl="1"/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Step 2 : </a:t>
            </a:r>
            <a:r>
              <a:rPr lang="en-US" sz="2400" dirty="0" smtClean="0">
                <a:solidFill>
                  <a:srgbClr val="0070C0"/>
                </a:solidFill>
              </a:rPr>
              <a:t>Model Multiple System Calls for Same Component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lvl="1"/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Step 3 : </a:t>
            </a:r>
            <a:r>
              <a:rPr lang="en-US" sz="2400" dirty="0" smtClean="0">
                <a:solidFill>
                  <a:srgbClr val="0070C0"/>
                </a:solidFill>
              </a:rPr>
              <a:t>Model Multiple Components (Entire Phone)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2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dirty="0" smtClean="0"/>
              <a:t>Requires domain knowledge</a:t>
            </a:r>
          </a:p>
          <a:p>
            <a:pPr lvl="1"/>
            <a:r>
              <a:rPr lang="en-US" dirty="0" smtClean="0"/>
              <a:t>Semantics of system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Smartphone is Energy Constrained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Energy: One of the most critical issues in smartphones</a:t>
            </a:r>
          </a:p>
          <a:p>
            <a:pPr lvl="1"/>
            <a:r>
              <a:rPr lang="en-US" dirty="0" smtClean="0"/>
              <a:t>Limited battery lifetime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Battery energy density only</a:t>
            </a:r>
            <a:br>
              <a:rPr lang="en-US" dirty="0" smtClean="0"/>
            </a:br>
            <a:r>
              <a:rPr lang="en-US" dirty="0" smtClean="0"/>
              <a:t>doubled in last 15 yrs</a:t>
            </a:r>
          </a:p>
          <a:p>
            <a:endParaRPr lang="en-US" dirty="0" smtClean="0"/>
          </a:p>
          <a:p>
            <a:r>
              <a:rPr lang="en-US" dirty="0" smtClean="0"/>
              <a:t>Smartphone capability has increased drastically</a:t>
            </a:r>
          </a:p>
          <a:p>
            <a:pPr lvl="1"/>
            <a:r>
              <a:rPr lang="en-US" dirty="0" smtClean="0"/>
              <a:t>Multiple Components: GPS, 3G, retina display, ….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-2245" t="2254" r="-4374" b="-1705"/>
          <a:stretch>
            <a:fillRect/>
          </a:stretch>
        </p:blipFill>
        <p:spPr bwMode="auto">
          <a:xfrm>
            <a:off x="5257800" y="1828800"/>
            <a:ext cx="4038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1021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1: Single System Call FSM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2200" y="14478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System call: </a:t>
            </a:r>
            <a:r>
              <a:rPr lang="en-US" sz="2800" b="1" dirty="0" smtClean="0"/>
              <a:t>read</a:t>
            </a:r>
            <a:r>
              <a:rPr lang="en-US" sz="2800" dirty="0" smtClean="0"/>
              <a:t> (</a:t>
            </a:r>
            <a:r>
              <a:rPr lang="en-US" sz="2800" dirty="0" err="1" smtClean="0"/>
              <a:t>fd</a:t>
            </a:r>
            <a:r>
              <a:rPr lang="en-US" sz="2800" dirty="0" smtClean="0"/>
              <a:t>, </a:t>
            </a:r>
            <a:r>
              <a:rPr lang="en-US" sz="2800" dirty="0" err="1" smtClean="0"/>
              <a:t>buf</a:t>
            </a:r>
            <a:r>
              <a:rPr lang="en-US" sz="2800" dirty="0" smtClean="0"/>
              <a:t>, size);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219200"/>
            <a:ext cx="221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WM6.5 on HTC Touch</a:t>
            </a:r>
            <a:endParaRPr lang="en-US" dirty="0"/>
          </a:p>
        </p:txBody>
      </p:sp>
      <p:grpSp>
        <p:nvGrpSpPr>
          <p:cNvPr id="5" name="Group 22"/>
          <p:cNvGrpSpPr/>
          <p:nvPr/>
        </p:nvGrpSpPr>
        <p:grpSpPr>
          <a:xfrm>
            <a:off x="685800" y="1981200"/>
            <a:ext cx="3962400" cy="2438400"/>
            <a:chOff x="685800" y="1981200"/>
            <a:chExt cx="3962400" cy="2438400"/>
          </a:xfrm>
        </p:grpSpPr>
        <p:grpSp>
          <p:nvGrpSpPr>
            <p:cNvPr id="6" name="Group 15"/>
            <p:cNvGrpSpPr>
              <a:grpSpLocks noChangeAspect="1"/>
            </p:cNvGrpSpPr>
            <p:nvPr/>
          </p:nvGrpSpPr>
          <p:grpSpPr>
            <a:xfrm>
              <a:off x="685800" y="2710186"/>
              <a:ext cx="3962400" cy="1709414"/>
              <a:chOff x="143098" y="2133600"/>
              <a:chExt cx="4446092" cy="2133600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3098" y="2133600"/>
                <a:ext cx="4446092" cy="1981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438400" y="4001209"/>
                <a:ext cx="666750" cy="2659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8" name="TextBox 17"/>
            <p:cNvSpPr txBox="1"/>
            <p:nvPr/>
          </p:nvSpPr>
          <p:spPr>
            <a:xfrm>
              <a:off x="990600" y="1981200"/>
              <a:ext cx="3581400" cy="707886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Measured power consumption +</a:t>
              </a:r>
              <a:br>
                <a:rPr lang="en-US" sz="2000" dirty="0" smtClean="0"/>
              </a:br>
              <a:r>
                <a:rPr lang="en-US" sz="2000" dirty="0" smtClean="0"/>
                <a:t>system calls (trigger)</a:t>
              </a:r>
              <a:endParaRPr lang="en-US" sz="2000" dirty="0"/>
            </a:p>
          </p:txBody>
        </p:sp>
      </p:grpSp>
      <p:grpSp>
        <p:nvGrpSpPr>
          <p:cNvPr id="9" name="Group 23"/>
          <p:cNvGrpSpPr/>
          <p:nvPr/>
        </p:nvGrpSpPr>
        <p:grpSpPr>
          <a:xfrm>
            <a:off x="658416" y="4267200"/>
            <a:ext cx="3913584" cy="2590800"/>
            <a:chOff x="658416" y="4267200"/>
            <a:chExt cx="3913584" cy="2590800"/>
          </a:xfrm>
        </p:grpSpPr>
        <p:grpSp>
          <p:nvGrpSpPr>
            <p:cNvPr id="10" name="Group 16"/>
            <p:cNvGrpSpPr>
              <a:grpSpLocks noChangeAspect="1"/>
            </p:cNvGrpSpPr>
            <p:nvPr/>
          </p:nvGrpSpPr>
          <p:grpSpPr>
            <a:xfrm>
              <a:off x="658416" y="5118629"/>
              <a:ext cx="3913584" cy="1739371"/>
              <a:chOff x="304800" y="4191000"/>
              <a:chExt cx="4391317" cy="2170991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b="17063"/>
              <a:stretch>
                <a:fillRect/>
              </a:stretch>
            </p:blipFill>
            <p:spPr bwMode="auto">
              <a:xfrm>
                <a:off x="304800" y="4191000"/>
                <a:ext cx="4391317" cy="1905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362200" y="6096000"/>
                <a:ext cx="666750" cy="2659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9" name="TextBox 18"/>
            <p:cNvSpPr txBox="1"/>
            <p:nvPr/>
          </p:nvSpPr>
          <p:spPr>
            <a:xfrm>
              <a:off x="990600" y="4724400"/>
              <a:ext cx="3581400" cy="40011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Modeled power consumption</a:t>
              </a:r>
              <a:endParaRPr lang="en-US" sz="2000" dirty="0"/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2057400" y="4267200"/>
              <a:ext cx="304800" cy="38100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24"/>
          <p:cNvGrpSpPr/>
          <p:nvPr/>
        </p:nvGrpSpPr>
        <p:grpSpPr>
          <a:xfrm>
            <a:off x="4953000" y="2438400"/>
            <a:ext cx="3986485" cy="3810000"/>
            <a:chOff x="4953000" y="2667000"/>
            <a:chExt cx="3986485" cy="3810000"/>
          </a:xfrm>
        </p:grpSpPr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257800" y="2667000"/>
              <a:ext cx="3681685" cy="1975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Bent Arrow 20"/>
            <p:cNvSpPr/>
            <p:nvPr/>
          </p:nvSpPr>
          <p:spPr>
            <a:xfrm rot="16200000" flipV="1">
              <a:off x="5562600" y="4953000"/>
              <a:ext cx="914400" cy="2133600"/>
            </a:xfrm>
            <a:prstGeom prst="bentArrow">
              <a:avLst>
                <a:gd name="adj1" fmla="val 25899"/>
                <a:gd name="adj2" fmla="val 27023"/>
                <a:gd name="adj3" fmla="val 42160"/>
                <a:gd name="adj4" fmla="val 43750"/>
              </a:avLst>
            </a:prstGeom>
            <a:solidFill>
              <a:srgbClr val="00B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48400" y="4953000"/>
              <a:ext cx="1371600" cy="40011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FSM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56114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 Modeling Multiple System Calls of Same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Observation: A component can only </a:t>
            </a:r>
            <a:br>
              <a:rPr lang="en-US" dirty="0" smtClean="0"/>
            </a:br>
            <a:r>
              <a:rPr lang="en-US" dirty="0" smtClean="0"/>
              <a:t>have a small finite number of power states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Identify and merge similar power states</a:t>
            </a:r>
          </a:p>
          <a:p>
            <a:pPr lvl="1"/>
            <a:r>
              <a:rPr lang="en-US" dirty="0" smtClean="0"/>
              <a:t>Obey programming order</a:t>
            </a:r>
          </a:p>
          <a:p>
            <a:pPr lvl="1"/>
            <a:r>
              <a:rPr lang="en-US" dirty="0" smtClean="0"/>
              <a:t>Model concurrent system calls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233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</a:t>
            </a:r>
            <a:r>
              <a:rPr lang="en-US" dirty="0" err="1" smtClean="0"/>
              <a:t>WiFi</a:t>
            </a:r>
            <a:r>
              <a:rPr lang="en-US" dirty="0" smtClean="0"/>
              <a:t> NIC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16"/>
          <p:cNvGrpSpPr/>
          <p:nvPr/>
        </p:nvGrpSpPr>
        <p:grpSpPr>
          <a:xfrm>
            <a:off x="990600" y="1066800"/>
            <a:ext cx="3886200" cy="2667000"/>
            <a:chOff x="4876800" y="3276600"/>
            <a:chExt cx="4267200" cy="2819400"/>
          </a:xfrm>
        </p:grpSpPr>
        <p:grpSp>
          <p:nvGrpSpPr>
            <p:cNvPr id="5" name="Group 19"/>
            <p:cNvGrpSpPr/>
            <p:nvPr/>
          </p:nvGrpSpPr>
          <p:grpSpPr>
            <a:xfrm>
              <a:off x="4876800" y="3276600"/>
              <a:ext cx="4267200" cy="2819400"/>
              <a:chOff x="5562600" y="1524000"/>
              <a:chExt cx="4267200" cy="28194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5562600" y="1676400"/>
                <a:ext cx="1219200" cy="1143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Base State +0mA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772400" y="1676400"/>
                <a:ext cx="1219200" cy="1143000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Low Net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+125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2" idx="6"/>
                <a:endCxn id="23" idx="2"/>
              </p:cNvCxnSpPr>
              <p:nvPr/>
            </p:nvCxnSpPr>
            <p:spPr>
              <a:xfrm>
                <a:off x="6781800" y="2247900"/>
                <a:ext cx="990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23" idx="3"/>
                <a:endCxn id="22" idx="5"/>
              </p:cNvCxnSpPr>
              <p:nvPr/>
            </p:nvCxnSpPr>
            <p:spPr>
              <a:xfrm rot="5400000">
                <a:off x="7277100" y="1978164"/>
                <a:ext cx="1588" cy="13476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6705600" y="2362200"/>
                <a:ext cx="11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Send done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781800" y="1524000"/>
                <a:ext cx="11047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Send &lt; 50</a:t>
                </a:r>
              </a:p>
              <a:p>
                <a:r>
                  <a:rPr lang="en-US" dirty="0" err="1" smtClean="0"/>
                  <a:t>Pkts</a:t>
                </a:r>
                <a:r>
                  <a:rPr lang="en-US" dirty="0" smtClean="0"/>
                  <a:t>/sec</a:t>
                </a:r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7772400" y="3200400"/>
                <a:ext cx="1219200" cy="1143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Net Tail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+280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562600" y="3200400"/>
                <a:ext cx="1219200" cy="1143000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High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Net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+325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705600" y="3886200"/>
                <a:ext cx="11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Send done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934200" y="3429000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Send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725010" y="2743200"/>
                <a:ext cx="11047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Send &gt; 50</a:t>
                </a:r>
              </a:p>
              <a:p>
                <a:r>
                  <a:rPr lang="en-US" dirty="0" err="1" smtClean="0"/>
                  <a:t>Pkts</a:t>
                </a:r>
                <a:r>
                  <a:rPr lang="en-US" dirty="0" smtClean="0"/>
                  <a:t>/sec</a:t>
                </a:r>
                <a:endParaRPr lang="en-US" dirty="0"/>
              </a:p>
            </p:txBody>
          </p:sp>
        </p:grpSp>
        <p:cxnSp>
          <p:nvCxnSpPr>
            <p:cNvPr id="19" name="Straight Arrow Connector 18"/>
            <p:cNvCxnSpPr>
              <a:stCxn id="23" idx="4"/>
              <a:endCxn id="28" idx="0"/>
            </p:cNvCxnSpPr>
            <p:nvPr/>
          </p:nvCxnSpPr>
          <p:spPr>
            <a:xfrm rot="5400000">
              <a:off x="7505700" y="47625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28" idx="2"/>
              <a:endCxn id="29" idx="6"/>
            </p:cNvCxnSpPr>
            <p:nvPr/>
          </p:nvCxnSpPr>
          <p:spPr>
            <a:xfrm rot="10800000">
              <a:off x="6096000" y="5524500"/>
              <a:ext cx="990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9" idx="5"/>
              <a:endCxn id="28" idx="3"/>
            </p:cNvCxnSpPr>
            <p:nvPr/>
          </p:nvCxnSpPr>
          <p:spPr>
            <a:xfrm rot="16200000" flipH="1">
              <a:off x="6591300" y="5254764"/>
              <a:ext cx="1588" cy="13476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9"/>
          <p:cNvGrpSpPr/>
          <p:nvPr/>
        </p:nvGrpSpPr>
        <p:grpSpPr>
          <a:xfrm>
            <a:off x="5867400" y="1219200"/>
            <a:ext cx="2790478" cy="2362200"/>
            <a:chOff x="5562600" y="1676400"/>
            <a:chExt cx="3200400" cy="2667000"/>
          </a:xfrm>
        </p:grpSpPr>
        <p:sp>
          <p:nvSpPr>
            <p:cNvPr id="38" name="Oval 37"/>
            <p:cNvSpPr/>
            <p:nvPr/>
          </p:nvSpPr>
          <p:spPr>
            <a:xfrm>
              <a:off x="5562600" y="1676400"/>
              <a:ext cx="1219200" cy="1143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Base State +0mA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/>
            <p:cNvCxnSpPr>
              <a:stCxn id="44" idx="1"/>
              <a:endCxn id="38" idx="5"/>
            </p:cNvCxnSpPr>
            <p:nvPr/>
          </p:nvCxnSpPr>
          <p:spPr>
            <a:xfrm rot="16200000" flipV="1">
              <a:off x="6804912" y="2450352"/>
              <a:ext cx="715776" cy="11190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096000" y="3124200"/>
              <a:ext cx="1328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Socket close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7543800" y="3200400"/>
              <a:ext cx="1219200" cy="1143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Net Tail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+280 </a:t>
              </a:r>
              <a:r>
                <a:rPr lang="en-US" dirty="0" err="1" smtClean="0">
                  <a:solidFill>
                    <a:schemeClr val="tx1"/>
                  </a:solidFill>
                </a:rPr>
                <a:t>mA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98718" y="1676400"/>
              <a:ext cx="1328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Socket close</a:t>
              </a:r>
              <a:endParaRPr lang="en-US" dirty="0"/>
            </a:p>
          </p:txBody>
        </p:sp>
      </p:grpSp>
      <p:cxnSp>
        <p:nvCxnSpPr>
          <p:cNvPr id="56" name="Shape 55"/>
          <p:cNvCxnSpPr>
            <a:stCxn id="38" idx="6"/>
            <a:endCxn id="38" idx="7"/>
          </p:cNvCxnSpPr>
          <p:nvPr/>
        </p:nvCxnSpPr>
        <p:spPr>
          <a:xfrm flipH="1" flipV="1">
            <a:off x="6774761" y="1367458"/>
            <a:ext cx="155679" cy="357928"/>
          </a:xfrm>
          <a:prstGeom prst="curvedConnector4">
            <a:avLst>
              <a:gd name="adj1" fmla="val -146841"/>
              <a:gd name="adj2" fmla="val 20528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84"/>
          <p:cNvGrpSpPr/>
          <p:nvPr/>
        </p:nvGrpSpPr>
        <p:grpSpPr>
          <a:xfrm>
            <a:off x="1752600" y="4038600"/>
            <a:ext cx="5486400" cy="2819400"/>
            <a:chOff x="1752600" y="4038600"/>
            <a:chExt cx="5486400" cy="2819400"/>
          </a:xfrm>
        </p:grpSpPr>
        <p:grpSp>
          <p:nvGrpSpPr>
            <p:cNvPr id="8" name="Group 58"/>
            <p:cNvGrpSpPr/>
            <p:nvPr/>
          </p:nvGrpSpPr>
          <p:grpSpPr>
            <a:xfrm>
              <a:off x="2971800" y="4038600"/>
              <a:ext cx="4267200" cy="2819400"/>
              <a:chOff x="4876800" y="3276600"/>
              <a:chExt cx="4267200" cy="2819400"/>
            </a:xfrm>
          </p:grpSpPr>
          <p:grpSp>
            <p:nvGrpSpPr>
              <p:cNvPr id="9" name="Group 19"/>
              <p:cNvGrpSpPr/>
              <p:nvPr/>
            </p:nvGrpSpPr>
            <p:grpSpPr>
              <a:xfrm>
                <a:off x="4876800" y="3276600"/>
                <a:ext cx="4267200" cy="2819400"/>
                <a:chOff x="5562600" y="1524000"/>
                <a:chExt cx="4267200" cy="2819400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5562600" y="1676400"/>
                  <a:ext cx="1219200" cy="1143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Base State +0mA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7772400" y="1676400"/>
                  <a:ext cx="1219200" cy="1143000"/>
                </a:xfrm>
                <a:prstGeom prst="ellipse">
                  <a:avLst/>
                </a:prstGeom>
                <a:solidFill>
                  <a:schemeClr val="accent1">
                    <a:alpha val="1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Low Net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+125 </a:t>
                  </a:r>
                  <a:r>
                    <a:rPr lang="en-US" dirty="0" err="1" smtClean="0">
                      <a:solidFill>
                        <a:schemeClr val="tx1"/>
                      </a:solidFill>
                    </a:rPr>
                    <a:t>mA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6" name="Straight Arrow Connector 65"/>
                <p:cNvCxnSpPr>
                  <a:stCxn id="64" idx="6"/>
                  <a:endCxn id="65" idx="2"/>
                </p:cNvCxnSpPr>
                <p:nvPr/>
              </p:nvCxnSpPr>
              <p:spPr>
                <a:xfrm>
                  <a:off x="6781800" y="2247900"/>
                  <a:ext cx="990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>
                  <a:stCxn id="65" idx="3"/>
                  <a:endCxn id="64" idx="5"/>
                </p:cNvCxnSpPr>
                <p:nvPr/>
              </p:nvCxnSpPr>
              <p:spPr>
                <a:xfrm rot="5400000">
                  <a:off x="7277100" y="1978164"/>
                  <a:ext cx="1588" cy="134769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6705600" y="2362200"/>
                  <a:ext cx="11833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Send done</a:t>
                  </a:r>
                  <a:endParaRPr lang="en-US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6781800" y="1524000"/>
                  <a:ext cx="110479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Send &lt; 50</a:t>
                  </a:r>
                </a:p>
                <a:p>
                  <a:r>
                    <a:rPr lang="en-US" dirty="0" err="1" smtClean="0"/>
                    <a:t>Pkts</a:t>
                  </a:r>
                  <a:r>
                    <a:rPr lang="en-US" dirty="0" smtClean="0"/>
                    <a:t>/sec</a:t>
                  </a:r>
                  <a:endParaRPr lang="en-US" dirty="0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7772400" y="3200400"/>
                  <a:ext cx="1219200" cy="1143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Net Tail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+280 </a:t>
                  </a:r>
                  <a:r>
                    <a:rPr lang="en-US" dirty="0" err="1" smtClean="0">
                      <a:solidFill>
                        <a:schemeClr val="tx1"/>
                      </a:solidFill>
                    </a:rPr>
                    <a:t>mA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5562600" y="3200400"/>
                  <a:ext cx="1219200" cy="1143000"/>
                </a:xfrm>
                <a:prstGeom prst="ellipse">
                  <a:avLst/>
                </a:prstGeom>
                <a:solidFill>
                  <a:schemeClr val="accent1">
                    <a:alpha val="1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High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Net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+325 </a:t>
                  </a:r>
                  <a:r>
                    <a:rPr lang="en-US" dirty="0" err="1" smtClean="0">
                      <a:solidFill>
                        <a:schemeClr val="tx1"/>
                      </a:solidFill>
                    </a:rPr>
                    <a:t>mA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6705600" y="3886200"/>
                  <a:ext cx="11833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Send done</a:t>
                  </a:r>
                  <a:endParaRPr lang="en-US" dirty="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6934200" y="3429000"/>
                  <a:ext cx="6495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Send</a:t>
                  </a:r>
                  <a:endParaRPr lang="en-US" dirty="0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8725010" y="2743200"/>
                  <a:ext cx="110479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Send &gt; 50</a:t>
                  </a:r>
                </a:p>
                <a:p>
                  <a:r>
                    <a:rPr lang="en-US" dirty="0" err="1" smtClean="0"/>
                    <a:t>Pkts</a:t>
                  </a:r>
                  <a:r>
                    <a:rPr lang="en-US" dirty="0" smtClean="0"/>
                    <a:t>/sec</a:t>
                  </a:r>
                  <a:endParaRPr lang="en-US" dirty="0"/>
                </a:p>
              </p:txBody>
            </p:sp>
          </p:grpSp>
          <p:cxnSp>
            <p:nvCxnSpPr>
              <p:cNvPr id="61" name="Straight Arrow Connector 60"/>
              <p:cNvCxnSpPr>
                <a:stCxn id="65" idx="4"/>
                <a:endCxn id="70" idx="0"/>
              </p:cNvCxnSpPr>
              <p:nvPr/>
            </p:nvCxnSpPr>
            <p:spPr>
              <a:xfrm rot="5400000">
                <a:off x="7505700" y="4762500"/>
                <a:ext cx="381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70" idx="2"/>
                <a:endCxn id="71" idx="6"/>
              </p:cNvCxnSpPr>
              <p:nvPr/>
            </p:nvCxnSpPr>
            <p:spPr>
              <a:xfrm rot="10800000">
                <a:off x="6096000" y="5524500"/>
                <a:ext cx="990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71" idx="5"/>
                <a:endCxn id="70" idx="3"/>
              </p:cNvCxnSpPr>
              <p:nvPr/>
            </p:nvCxnSpPr>
            <p:spPr>
              <a:xfrm rot="16200000" flipH="1">
                <a:off x="6591300" y="5254764"/>
                <a:ext cx="1588" cy="13476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hape 76"/>
            <p:cNvCxnSpPr>
              <a:stCxn id="64" idx="2"/>
              <a:endCxn id="64" idx="3"/>
            </p:cNvCxnSpPr>
            <p:nvPr/>
          </p:nvCxnSpPr>
          <p:spPr>
            <a:xfrm rot="10800000" flipH="1" flipV="1">
              <a:off x="2971800" y="4762500"/>
              <a:ext cx="178548" cy="404112"/>
            </a:xfrm>
            <a:prstGeom prst="curvedConnector4">
              <a:avLst>
                <a:gd name="adj1" fmla="val -606022"/>
                <a:gd name="adj2" fmla="val 24927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0" idx="1"/>
              <a:endCxn id="64" idx="5"/>
            </p:cNvCxnSpPr>
            <p:nvPr/>
          </p:nvCxnSpPr>
          <p:spPr>
            <a:xfrm rot="16200000" flipV="1">
              <a:off x="4328412" y="4850652"/>
              <a:ext cx="715776" cy="13476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191000" y="5410200"/>
              <a:ext cx="1158400" cy="3271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Socket close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752600" y="5257800"/>
              <a:ext cx="1158400" cy="3271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Socket close</a:t>
              </a:r>
              <a:endParaRPr lang="en-US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0" y="12192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SEND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372891" y="1295400"/>
            <a:ext cx="77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CLOSE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0" y="685800"/>
            <a:ext cx="223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WM6.5 on HTC </a:t>
            </a:r>
            <a:r>
              <a:rPr lang="en-US" dirty="0" err="1" smtClean="0"/>
              <a:t>Tytn</a:t>
            </a:r>
            <a:r>
              <a:rPr lang="en-US" dirty="0" smtClean="0"/>
              <a:t> 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 Modeling Multiple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Observation: Different components may interact with each other’s power consumption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Try to reach different combination of states</a:t>
            </a:r>
          </a:p>
          <a:p>
            <a:pPr lvl="1"/>
            <a:r>
              <a:rPr lang="en-US" dirty="0" smtClean="0"/>
              <a:t>Construct new states and transitions in FSM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233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Mobile 6.5</a:t>
            </a:r>
          </a:p>
          <a:p>
            <a:pPr lvl="1"/>
            <a:r>
              <a:rPr lang="en-US" dirty="0" smtClean="0"/>
              <a:t>Extended </a:t>
            </a:r>
            <a:r>
              <a:rPr lang="en-US" dirty="0" err="1" smtClean="0"/>
              <a:t>CeLog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System Tap: Logs kernel events</a:t>
            </a:r>
          </a:p>
          <a:p>
            <a:pPr lvl="1"/>
            <a:r>
              <a:rPr lang="en-US" dirty="0" smtClean="0"/>
              <a:t>Android debugging framework: Custom logging in </a:t>
            </a:r>
            <a:r>
              <a:rPr lang="en-US" dirty="0" err="1" smtClean="0"/>
              <a:t>Dalvik</a:t>
            </a:r>
            <a:r>
              <a:rPr lang="en-US" dirty="0" smtClean="0"/>
              <a:t> 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95400"/>
            <a:ext cx="538163" cy="497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4938" y="3429000"/>
            <a:ext cx="484462" cy="48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Handsets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784455" y="1038225"/>
            <a:ext cx="7216545" cy="3857307"/>
            <a:chOff x="784455" y="1038225"/>
            <a:chExt cx="7216545" cy="3857307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1092200"/>
              <a:ext cx="2422504" cy="3803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3065" r="19525"/>
            <a:stretch/>
          </p:blipFill>
          <p:spPr bwMode="auto">
            <a:xfrm>
              <a:off x="784455" y="1038225"/>
              <a:ext cx="2187345" cy="381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1803" r="11008"/>
            <a:stretch/>
          </p:blipFill>
          <p:spPr bwMode="auto">
            <a:xfrm>
              <a:off x="5945957" y="1092200"/>
              <a:ext cx="2055043" cy="3803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62736426"/>
              </p:ext>
            </p:extLst>
          </p:nvPr>
        </p:nvGraphicFramePr>
        <p:xfrm>
          <a:off x="525452" y="5029200"/>
          <a:ext cx="77724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HTC </a:t>
                      </a:r>
                      <a:r>
                        <a:rPr lang="en-US" dirty="0" err="1" smtClean="0"/>
                        <a:t>Tytn</a:t>
                      </a:r>
                      <a:r>
                        <a:rPr lang="en-US" dirty="0" smtClean="0"/>
                        <a:t> 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HTC Touch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HTC</a:t>
                      </a:r>
                      <a:r>
                        <a:rPr lang="en-US" baseline="0" dirty="0" smtClean="0"/>
                        <a:t> Magic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 6.5 (CE</a:t>
                      </a:r>
                      <a:r>
                        <a:rPr lang="en-US" baseline="0" dirty="0" smtClean="0"/>
                        <a:t> 5.2)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Win 6.5 (CE</a:t>
                      </a:r>
                      <a:r>
                        <a:rPr lang="en-US" baseline="0" dirty="0" smtClean="0"/>
                        <a:t> 5.2)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Android (Linux</a:t>
                      </a:r>
                      <a:r>
                        <a:rPr lang="en-US" baseline="0" dirty="0" smtClean="0"/>
                        <a:t> 2.6.34)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28303"/>
            <a:ext cx="538163" cy="497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328303"/>
            <a:ext cx="538163" cy="497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366125"/>
            <a:ext cx="484462" cy="48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of FSM for Entire Phone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9600" y="3189745"/>
            <a:ext cx="12192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Base State </a:t>
            </a:r>
            <a:r>
              <a:rPr lang="en-US" dirty="0" smtClean="0">
                <a:solidFill>
                  <a:schemeClr val="tx1"/>
                </a:solidFill>
              </a:rPr>
              <a:t>+0mA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 73"/>
          <p:cNvGrpSpPr/>
          <p:nvPr/>
        </p:nvGrpSpPr>
        <p:grpSpPr>
          <a:xfrm>
            <a:off x="1651046" y="3037345"/>
            <a:ext cx="2387554" cy="1295400"/>
            <a:chOff x="1651046" y="3993954"/>
            <a:chExt cx="2387554" cy="1295400"/>
          </a:xfrm>
        </p:grpSpPr>
        <p:sp>
          <p:nvSpPr>
            <p:cNvPr id="16" name="Oval 15"/>
            <p:cNvSpPr/>
            <p:nvPr/>
          </p:nvSpPr>
          <p:spPr>
            <a:xfrm>
              <a:off x="2819400" y="4146354"/>
              <a:ext cx="1219200" cy="114300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Low Net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+125 </a:t>
              </a:r>
              <a:r>
                <a:rPr lang="en-US" dirty="0" err="1" smtClean="0">
                  <a:solidFill>
                    <a:schemeClr val="tx1"/>
                  </a:solidFill>
                </a:rPr>
                <a:t>mA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6"/>
              <a:endCxn id="16" idx="2"/>
            </p:cNvCxnSpPr>
            <p:nvPr/>
          </p:nvCxnSpPr>
          <p:spPr>
            <a:xfrm>
              <a:off x="1828800" y="4717854"/>
              <a:ext cx="990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6" idx="3"/>
              <a:endCxn id="15" idx="5"/>
            </p:cNvCxnSpPr>
            <p:nvPr/>
          </p:nvCxnSpPr>
          <p:spPr>
            <a:xfrm rot="5400000">
              <a:off x="2324100" y="4448118"/>
              <a:ext cx="1588" cy="13476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52600" y="4832154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done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28800" y="3993954"/>
              <a:ext cx="11047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&lt; 50</a:t>
              </a:r>
            </a:p>
            <a:p>
              <a:r>
                <a:rPr lang="en-US" dirty="0" err="1" smtClean="0"/>
                <a:t>Pkts</a:t>
              </a:r>
              <a:r>
                <a:rPr lang="en-US" dirty="0" smtClean="0"/>
                <a:t>/sec</a:t>
              </a:r>
              <a:endParaRPr lang="en-US" dirty="0"/>
            </a:p>
          </p:txBody>
        </p:sp>
      </p:grpSp>
      <p:grpSp>
        <p:nvGrpSpPr>
          <p:cNvPr id="5" name="Group 76"/>
          <p:cNvGrpSpPr/>
          <p:nvPr/>
        </p:nvGrpSpPr>
        <p:grpSpPr>
          <a:xfrm>
            <a:off x="3962400" y="3189745"/>
            <a:ext cx="4343400" cy="1359932"/>
            <a:chOff x="3962400" y="4146354"/>
            <a:chExt cx="4343400" cy="1359932"/>
          </a:xfrm>
        </p:grpSpPr>
        <p:sp>
          <p:nvSpPr>
            <p:cNvPr id="24" name="TextBox 23"/>
            <p:cNvSpPr txBox="1"/>
            <p:nvPr/>
          </p:nvSpPr>
          <p:spPr>
            <a:xfrm>
              <a:off x="6324600" y="4321077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</a:t>
              </a:r>
              <a:endParaRPr lang="en-US" dirty="0"/>
            </a:p>
          </p:txBody>
        </p:sp>
        <p:grpSp>
          <p:nvGrpSpPr>
            <p:cNvPr id="6" name="Group 74"/>
            <p:cNvGrpSpPr/>
            <p:nvPr/>
          </p:nvGrpSpPr>
          <p:grpSpPr>
            <a:xfrm>
              <a:off x="3962400" y="4146354"/>
              <a:ext cx="4343400" cy="1359932"/>
              <a:chOff x="3962400" y="4146354"/>
              <a:chExt cx="4343400" cy="1359932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029200" y="4146354"/>
                <a:ext cx="1219200" cy="1143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Net Tail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+270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086600" y="4146354"/>
                <a:ext cx="1219200" cy="1143000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High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Net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+325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096000" y="5136954"/>
                <a:ext cx="11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Send done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962400" y="4755954"/>
                <a:ext cx="11047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Send &gt; 50</a:t>
                </a:r>
              </a:p>
              <a:p>
                <a:r>
                  <a:rPr lang="en-US" dirty="0" err="1" smtClean="0"/>
                  <a:t>Pkts</a:t>
                </a:r>
                <a:r>
                  <a:rPr lang="en-US" dirty="0" smtClean="0"/>
                  <a:t>/sec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4038600" y="4766609"/>
                <a:ext cx="990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21" idx="6"/>
                <a:endCxn id="22" idx="2"/>
              </p:cNvCxnSpPr>
              <p:nvPr/>
            </p:nvCxnSpPr>
            <p:spPr>
              <a:xfrm>
                <a:off x="6248400" y="4717854"/>
                <a:ext cx="838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22" idx="3"/>
                <a:endCxn id="21" idx="5"/>
              </p:cNvCxnSpPr>
              <p:nvPr/>
            </p:nvCxnSpPr>
            <p:spPr>
              <a:xfrm rot="5400000">
                <a:off x="6667500" y="4524318"/>
                <a:ext cx="1588" cy="1195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72"/>
          <p:cNvGrpSpPr/>
          <p:nvPr/>
        </p:nvGrpSpPr>
        <p:grpSpPr>
          <a:xfrm>
            <a:off x="4572000" y="1253191"/>
            <a:ext cx="1676400" cy="2103942"/>
            <a:chOff x="4572000" y="2209800"/>
            <a:chExt cx="1676400" cy="2103942"/>
          </a:xfrm>
        </p:grpSpPr>
        <p:sp>
          <p:nvSpPr>
            <p:cNvPr id="51" name="Oval 50"/>
            <p:cNvSpPr/>
            <p:nvPr/>
          </p:nvSpPr>
          <p:spPr>
            <a:xfrm>
              <a:off x="4876800" y="2209800"/>
              <a:ext cx="1371600" cy="1219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Net Tail + CPU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+300 </a:t>
              </a:r>
              <a:r>
                <a:rPr lang="en-US" dirty="0" err="1" smtClean="0">
                  <a:solidFill>
                    <a:schemeClr val="tx1"/>
                  </a:solidFill>
                </a:rPr>
                <a:t>mA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hape 52"/>
            <p:cNvCxnSpPr>
              <a:stCxn id="21" idx="1"/>
            </p:cNvCxnSpPr>
            <p:nvPr/>
          </p:nvCxnSpPr>
          <p:spPr>
            <a:xfrm rot="16200000" flipV="1">
              <a:off x="4697209" y="3803203"/>
              <a:ext cx="994933" cy="26146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hape 56"/>
            <p:cNvCxnSpPr>
              <a:stCxn id="51" idx="5"/>
              <a:endCxn id="21" idx="7"/>
            </p:cNvCxnSpPr>
            <p:nvPr/>
          </p:nvCxnSpPr>
          <p:spPr>
            <a:xfrm rot="16200000" flipH="1">
              <a:off x="5527048" y="3770938"/>
              <a:ext cx="1063290" cy="22318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572000" y="3178077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CPU</a:t>
              </a:r>
              <a:endParaRPr lang="en-US" dirty="0"/>
            </a:p>
          </p:txBody>
        </p:sp>
      </p:grpSp>
      <p:grpSp>
        <p:nvGrpSpPr>
          <p:cNvPr id="8" name="Group 75"/>
          <p:cNvGrpSpPr/>
          <p:nvPr/>
        </p:nvGrpSpPr>
        <p:grpSpPr>
          <a:xfrm>
            <a:off x="1650252" y="4165357"/>
            <a:ext cx="3988548" cy="852175"/>
            <a:chOff x="1650252" y="5121966"/>
            <a:chExt cx="3988548" cy="852175"/>
          </a:xfrm>
        </p:grpSpPr>
        <p:sp>
          <p:nvSpPr>
            <p:cNvPr id="9" name="TextBox 8"/>
            <p:cNvSpPr txBox="1"/>
            <p:nvPr/>
          </p:nvSpPr>
          <p:spPr>
            <a:xfrm>
              <a:off x="2895600" y="5604809"/>
              <a:ext cx="1404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Timeout 1.7s</a:t>
              </a:r>
              <a:endParaRPr lang="en-US" dirty="0"/>
            </a:p>
          </p:txBody>
        </p:sp>
        <p:cxnSp>
          <p:nvCxnSpPr>
            <p:cNvPr id="118" name="Curved Connector 117"/>
            <p:cNvCxnSpPr>
              <a:stCxn id="21" idx="4"/>
              <a:endCxn id="15" idx="5"/>
            </p:cNvCxnSpPr>
            <p:nvPr/>
          </p:nvCxnSpPr>
          <p:spPr>
            <a:xfrm rot="5400000" flipH="1">
              <a:off x="3560832" y="3211386"/>
              <a:ext cx="167388" cy="3988548"/>
            </a:xfrm>
            <a:prstGeom prst="curvedConnector3">
              <a:avLst>
                <a:gd name="adj1" fmla="val -13656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70"/>
          <p:cNvGrpSpPr/>
          <p:nvPr/>
        </p:nvGrpSpPr>
        <p:grpSpPr>
          <a:xfrm>
            <a:off x="152400" y="1405591"/>
            <a:ext cx="2359941" cy="1952336"/>
            <a:chOff x="152400" y="2362200"/>
            <a:chExt cx="2359941" cy="1952336"/>
          </a:xfrm>
        </p:grpSpPr>
        <p:sp>
          <p:nvSpPr>
            <p:cNvPr id="97" name="Oval 96"/>
            <p:cNvSpPr/>
            <p:nvPr/>
          </p:nvSpPr>
          <p:spPr>
            <a:xfrm>
              <a:off x="609600" y="2362200"/>
              <a:ext cx="1219200" cy="11430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High CPU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+130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mA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Straight Arrow Connector 104"/>
            <p:cNvCxnSpPr>
              <a:stCxn id="15" idx="1"/>
              <a:endCxn id="97" idx="3"/>
            </p:cNvCxnSpPr>
            <p:nvPr/>
          </p:nvCxnSpPr>
          <p:spPr>
            <a:xfrm rot="5400000" flipH="1" flipV="1">
              <a:off x="300183" y="3825777"/>
              <a:ext cx="975930" cy="158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152400" y="3547409"/>
              <a:ext cx="235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CPU (</a:t>
              </a:r>
              <a:r>
                <a:rPr lang="en-US" dirty="0" err="1" smtClean="0"/>
                <a:t>ctx_in</a:t>
              </a:r>
              <a:r>
                <a:rPr lang="en-US" dirty="0" smtClean="0"/>
                <a:t>)      </a:t>
              </a:r>
              <a:r>
                <a:rPr lang="en-US" dirty="0" err="1" smtClean="0"/>
                <a:t>ctx_out</a:t>
              </a:r>
              <a:endParaRPr lang="en-US" dirty="0"/>
            </a:p>
          </p:txBody>
        </p:sp>
        <p:cxnSp>
          <p:nvCxnSpPr>
            <p:cNvPr id="121" name="Straight Arrow Connector 120"/>
            <p:cNvCxnSpPr>
              <a:stCxn id="97" idx="5"/>
              <a:endCxn id="15" idx="7"/>
            </p:cNvCxnSpPr>
            <p:nvPr/>
          </p:nvCxnSpPr>
          <p:spPr>
            <a:xfrm rot="5400000">
              <a:off x="1162287" y="3825777"/>
              <a:ext cx="975930" cy="158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65"/>
          <p:cNvGrpSpPr/>
          <p:nvPr/>
        </p:nvGrpSpPr>
        <p:grpSpPr>
          <a:xfrm>
            <a:off x="0" y="4166150"/>
            <a:ext cx="1905000" cy="2387050"/>
            <a:chOff x="0" y="4166150"/>
            <a:chExt cx="1905000" cy="2387050"/>
          </a:xfrm>
        </p:grpSpPr>
        <p:sp>
          <p:nvSpPr>
            <p:cNvPr id="110" name="Oval 109"/>
            <p:cNvSpPr/>
            <p:nvPr/>
          </p:nvSpPr>
          <p:spPr>
            <a:xfrm>
              <a:off x="609600" y="5410200"/>
              <a:ext cx="1219200" cy="11430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High Disk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+125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mA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9" name="Straight Arrow Connector 118"/>
            <p:cNvCxnSpPr>
              <a:stCxn id="15" idx="3"/>
              <a:endCxn id="110" idx="1"/>
            </p:cNvCxnSpPr>
            <p:nvPr/>
          </p:nvCxnSpPr>
          <p:spPr>
            <a:xfrm rot="5400000">
              <a:off x="82033" y="4871472"/>
              <a:ext cx="1412231" cy="158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0" y="4343400"/>
              <a:ext cx="1905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Disk: Read</a:t>
              </a:r>
              <a:br>
                <a:rPr lang="en-US" dirty="0" smtClean="0"/>
              </a:br>
              <a:r>
                <a:rPr lang="en-US" dirty="0" smtClean="0"/>
                <a:t>/write/open/close/create/delete</a:t>
              </a:r>
              <a:endParaRPr lang="en-US" dirty="0"/>
            </a:p>
          </p:txBody>
        </p:sp>
      </p:grpSp>
      <p:grpSp>
        <p:nvGrpSpPr>
          <p:cNvPr id="26" name="Group 166"/>
          <p:cNvGrpSpPr/>
          <p:nvPr/>
        </p:nvGrpSpPr>
        <p:grpSpPr>
          <a:xfrm>
            <a:off x="1651046" y="5410200"/>
            <a:ext cx="2692354" cy="1228130"/>
            <a:chOff x="1651046" y="5410200"/>
            <a:chExt cx="2692354" cy="1228130"/>
          </a:xfrm>
        </p:grpSpPr>
        <p:sp>
          <p:nvSpPr>
            <p:cNvPr id="130" name="Oval 129"/>
            <p:cNvSpPr/>
            <p:nvPr/>
          </p:nvSpPr>
          <p:spPr>
            <a:xfrm>
              <a:off x="3124200" y="5410200"/>
              <a:ext cx="1219200" cy="11430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Disk</a:t>
              </a:r>
              <a:br>
                <a:rPr lang="en-US" b="1" dirty="0" smtClean="0">
                  <a:solidFill>
                    <a:schemeClr val="tx1"/>
                  </a:solidFill>
                </a:rPr>
              </a:br>
              <a:r>
                <a:rPr lang="en-US" b="1" dirty="0" smtClean="0">
                  <a:solidFill>
                    <a:schemeClr val="tx1"/>
                  </a:solidFill>
                </a:rPr>
                <a:t>Tail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+75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mA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1" name="Straight Arrow Connector 130"/>
            <p:cNvCxnSpPr>
              <a:stCxn id="110" idx="5"/>
              <a:endCxn id="130" idx="3"/>
            </p:cNvCxnSpPr>
            <p:nvPr/>
          </p:nvCxnSpPr>
          <p:spPr>
            <a:xfrm rot="16200000" flipH="1">
              <a:off x="2476500" y="5559564"/>
              <a:ext cx="1588" cy="165249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0" idx="2"/>
              <a:endCxn id="110" idx="6"/>
            </p:cNvCxnSpPr>
            <p:nvPr/>
          </p:nvCxnSpPr>
          <p:spPr>
            <a:xfrm rot="10800000">
              <a:off x="1828800" y="5981700"/>
              <a:ext cx="1295400" cy="158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1676400" y="5715000"/>
              <a:ext cx="158004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      Disk</a:t>
              </a:r>
            </a:p>
            <a:p>
              <a:endParaRPr lang="en-US" dirty="0" smtClean="0"/>
            </a:p>
            <a:p>
              <a:r>
                <a:rPr lang="en-US" dirty="0" smtClean="0"/>
                <a:t>Call completed</a:t>
              </a:r>
              <a:endParaRPr lang="en-US" dirty="0"/>
            </a:p>
          </p:txBody>
        </p:sp>
      </p:grpSp>
      <p:grpSp>
        <p:nvGrpSpPr>
          <p:cNvPr id="27" name="Group 167"/>
          <p:cNvGrpSpPr/>
          <p:nvPr/>
        </p:nvGrpSpPr>
        <p:grpSpPr>
          <a:xfrm>
            <a:off x="1219201" y="4332745"/>
            <a:ext cx="2083548" cy="1244843"/>
            <a:chOff x="1219201" y="4332745"/>
            <a:chExt cx="2083548" cy="1244843"/>
          </a:xfrm>
        </p:grpSpPr>
        <p:cxnSp>
          <p:nvCxnSpPr>
            <p:cNvPr id="140" name="Straight Arrow Connector 139"/>
            <p:cNvCxnSpPr>
              <a:stCxn id="130" idx="1"/>
              <a:endCxn id="15" idx="4"/>
            </p:cNvCxnSpPr>
            <p:nvPr/>
          </p:nvCxnSpPr>
          <p:spPr>
            <a:xfrm rot="16200000" flipV="1">
              <a:off x="1638553" y="3913393"/>
              <a:ext cx="1244843" cy="208354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2057400" y="5029200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Timeout 3s</a:t>
              </a:r>
              <a:endParaRPr lang="en-US" dirty="0"/>
            </a:p>
          </p:txBody>
        </p:sp>
      </p:grpSp>
      <p:grpSp>
        <p:nvGrpSpPr>
          <p:cNvPr id="28" name="Group 168"/>
          <p:cNvGrpSpPr/>
          <p:nvPr/>
        </p:nvGrpSpPr>
        <p:grpSpPr>
          <a:xfrm>
            <a:off x="4165646" y="5410200"/>
            <a:ext cx="2463754" cy="1143000"/>
            <a:chOff x="4165646" y="5410200"/>
            <a:chExt cx="2463754" cy="1143000"/>
          </a:xfrm>
        </p:grpSpPr>
        <p:sp>
          <p:nvSpPr>
            <p:cNvPr id="146" name="Oval 145"/>
            <p:cNvSpPr/>
            <p:nvPr/>
          </p:nvSpPr>
          <p:spPr>
            <a:xfrm>
              <a:off x="5410200" y="5410200"/>
              <a:ext cx="1219200" cy="1143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DTail</a:t>
              </a:r>
              <a:r>
                <a:rPr lang="en-US" b="1" dirty="0" smtClean="0">
                  <a:solidFill>
                    <a:schemeClr val="tx1"/>
                  </a:solidFill>
                </a:rPr>
                <a:t>+</a:t>
              </a:r>
              <a:br>
                <a:rPr lang="en-US" b="1" dirty="0" smtClean="0">
                  <a:solidFill>
                    <a:schemeClr val="tx1"/>
                  </a:solidFill>
                </a:rPr>
              </a:br>
              <a:r>
                <a:rPr lang="en-US" b="1" dirty="0" smtClean="0">
                  <a:solidFill>
                    <a:schemeClr val="tx1"/>
                  </a:solidFill>
                </a:rPr>
                <a:t>CPU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+130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mA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7" name="Straight Arrow Connector 146"/>
            <p:cNvCxnSpPr>
              <a:stCxn id="130" idx="6"/>
              <a:endCxn id="146" idx="2"/>
            </p:cNvCxnSpPr>
            <p:nvPr/>
          </p:nvCxnSpPr>
          <p:spPr>
            <a:xfrm>
              <a:off x="4343400" y="5981700"/>
              <a:ext cx="10668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4495800" y="5638800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CPU</a:t>
              </a:r>
              <a:endParaRPr lang="en-US" dirty="0"/>
            </a:p>
          </p:txBody>
        </p:sp>
        <p:cxnSp>
          <p:nvCxnSpPr>
            <p:cNvPr id="149" name="Straight Arrow Connector 148"/>
            <p:cNvCxnSpPr>
              <a:stCxn id="146" idx="3"/>
              <a:endCxn id="130" idx="5"/>
            </p:cNvCxnSpPr>
            <p:nvPr/>
          </p:nvCxnSpPr>
          <p:spPr>
            <a:xfrm rot="5400000">
              <a:off x="4876800" y="5673864"/>
              <a:ext cx="1588" cy="14238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065" r="19525"/>
          <a:stretch/>
        </p:blipFill>
        <p:spPr bwMode="auto">
          <a:xfrm>
            <a:off x="7543800" y="1143000"/>
            <a:ext cx="874938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6913518" y="2667000"/>
            <a:ext cx="223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WM6.5 on HTC </a:t>
            </a:r>
            <a:r>
              <a:rPr lang="en-US" dirty="0" err="1" smtClean="0"/>
              <a:t>Tytn</a:t>
            </a:r>
            <a:r>
              <a:rPr lang="en-US" dirty="0" smtClean="0"/>
              <a:t> 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End-To-End Energy Estimation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xmlns="" val="3051714985"/>
              </p:ext>
            </p:extLst>
          </p:nvPr>
        </p:nvGraphicFramePr>
        <p:xfrm>
          <a:off x="304800" y="1295400"/>
          <a:ext cx="79248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1981200" y="5410200"/>
            <a:ext cx="5562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prstClr val="black"/>
                </a:solidFill>
              </a:rPr>
              <a:t>FSM: under 4%</a:t>
            </a:r>
          </a:p>
          <a:p>
            <a:pPr algn="ctr"/>
            <a:r>
              <a:rPr lang="en-US" sz="2800" dirty="0" smtClean="0">
                <a:solidFill>
                  <a:prstClr val="black"/>
                </a:solidFill>
              </a:rPr>
              <a:t>LR: 1% – 20%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28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8"/>
          <p:cNvGrpSpPr/>
          <p:nvPr/>
        </p:nvGrpSpPr>
        <p:grpSpPr>
          <a:xfrm>
            <a:off x="0" y="1447800"/>
            <a:ext cx="4800600" cy="2971800"/>
            <a:chOff x="0" y="1371600"/>
            <a:chExt cx="4668249" cy="2895599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t="7895"/>
            <a:stretch>
              <a:fillRect/>
            </a:stretch>
          </p:blipFill>
          <p:spPr bwMode="auto">
            <a:xfrm>
              <a:off x="0" y="1371600"/>
              <a:ext cx="4668249" cy="2895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57400" y="2362200"/>
              <a:ext cx="2111903" cy="1350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 t="7646"/>
          <a:stretch>
            <a:fillRect/>
          </a:stretch>
        </p:blipFill>
        <p:spPr bwMode="auto">
          <a:xfrm>
            <a:off x="4648200" y="1524000"/>
            <a:ext cx="4365445" cy="2958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Fine-Grained </a:t>
            </a:r>
            <a:r>
              <a:rPr lang="en-US" dirty="0" smtClean="0"/>
              <a:t>Energy Estimation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1726585"/>
              </p:ext>
            </p:extLst>
          </p:nvPr>
        </p:nvGraphicFramePr>
        <p:xfrm>
          <a:off x="533400" y="4724400"/>
          <a:ext cx="838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0493"/>
                <a:gridCol w="44015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FSM based on System calls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Linear</a:t>
                      </a:r>
                      <a:r>
                        <a:rPr lang="en-US" baseline="0" dirty="0" smtClean="0"/>
                        <a:t> Regression (State-of-art)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Group 14"/>
          <p:cNvGrpSpPr/>
          <p:nvPr/>
        </p:nvGrpSpPr>
        <p:grpSpPr>
          <a:xfrm>
            <a:off x="1295400" y="2057400"/>
            <a:ext cx="6324600" cy="4495800"/>
            <a:chOff x="-609600" y="1530285"/>
            <a:chExt cx="6324600" cy="4495800"/>
          </a:xfrm>
        </p:grpSpPr>
        <p:sp>
          <p:nvSpPr>
            <p:cNvPr id="5" name="Rectangle 4"/>
            <p:cNvSpPr/>
            <p:nvPr/>
          </p:nvSpPr>
          <p:spPr>
            <a:xfrm>
              <a:off x="152400" y="5187885"/>
              <a:ext cx="55626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FSM: 80</a:t>
              </a:r>
              <a:r>
                <a:rPr lang="en-US" baseline="30000" dirty="0" smtClean="0">
                  <a:solidFill>
                    <a:prstClr val="black"/>
                  </a:solidFill>
                </a:rPr>
                <a:t>th</a:t>
              </a:r>
              <a:r>
                <a:rPr lang="en-US" dirty="0" smtClean="0">
                  <a:solidFill>
                    <a:prstClr val="black"/>
                  </a:solidFill>
                </a:rPr>
                <a:t> percentile error less than 10% for all apps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LR: 10</a:t>
              </a:r>
              <a:r>
                <a:rPr lang="en-US" baseline="30000" dirty="0" smtClean="0">
                  <a:solidFill>
                    <a:prstClr val="black"/>
                  </a:solidFill>
                </a:rPr>
                <a:t>th</a:t>
              </a:r>
              <a:r>
                <a:rPr lang="en-US" dirty="0" smtClean="0">
                  <a:solidFill>
                    <a:prstClr val="black"/>
                  </a:solidFill>
                </a:rPr>
                <a:t> percentile error less than 10% for all apps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0"/>
            </p:cNvCxnSpPr>
            <p:nvPr/>
          </p:nvCxnSpPr>
          <p:spPr>
            <a:xfrm rot="5400000" flipH="1" flipV="1">
              <a:off x="2381250" y="3759135"/>
              <a:ext cx="1981200" cy="8763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0"/>
            </p:cNvCxnSpPr>
            <p:nvPr/>
          </p:nvCxnSpPr>
          <p:spPr>
            <a:xfrm rot="16200000" flipV="1">
              <a:off x="-666750" y="1587435"/>
              <a:ext cx="3657600" cy="35433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5715000" y="1447800"/>
            <a:ext cx="1981200" cy="2667000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66800" y="990600"/>
            <a:ext cx="7133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CDF of  energy estimation error per 50ms time interval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43245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Paper Contains 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562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Detailed FSM construction</a:t>
            </a:r>
          </a:p>
          <a:p>
            <a:pPr lvl="1"/>
            <a:r>
              <a:rPr lang="en-US" dirty="0" smtClean="0"/>
              <a:t>Handling special cases (CPU Frequency, </a:t>
            </a:r>
            <a:r>
              <a:rPr lang="en-US" dirty="0" err="1" smtClean="0"/>
              <a:t>WiFi</a:t>
            </a:r>
            <a:r>
              <a:rPr lang="en-US" dirty="0" smtClean="0"/>
              <a:t> Signal Strength)</a:t>
            </a:r>
          </a:p>
          <a:p>
            <a:pPr lvl="1"/>
            <a:r>
              <a:rPr lang="en-US" dirty="0" smtClean="0"/>
              <a:t>FSM for 3 </a:t>
            </a:r>
            <a:r>
              <a:rPr lang="en-US" dirty="0" err="1" smtClean="0"/>
              <a:t>smartphones</a:t>
            </a:r>
            <a:endParaRPr lang="en-US" dirty="0" smtClean="0"/>
          </a:p>
          <a:p>
            <a:pPr lvl="1"/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Detailed Accuracy Results</a:t>
            </a:r>
          </a:p>
          <a:p>
            <a:pPr lvl="1"/>
            <a:r>
              <a:rPr lang="en-US" dirty="0" smtClean="0"/>
              <a:t>Why our model performs better than state-of-art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Logging Overhead</a:t>
            </a:r>
          </a:p>
          <a:p>
            <a:pPr lvl="1"/>
            <a:r>
              <a:rPr lang="en-US" dirty="0" smtClean="0"/>
              <a:t>Under 10% overhead on both the </a:t>
            </a:r>
            <a:r>
              <a:rPr lang="en-US" dirty="0" err="1" smtClean="0"/>
              <a:t>OSes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Application: Energy Profiler</a:t>
            </a:r>
          </a:p>
          <a:p>
            <a:pPr lvl="1"/>
            <a:r>
              <a:rPr lang="en-US" dirty="0" smtClean="0"/>
              <a:t>Call-Graph Energy profiler for </a:t>
            </a:r>
            <a:r>
              <a:rPr lang="en-US" dirty="0" err="1" smtClean="0"/>
              <a:t>smartphone</a:t>
            </a:r>
            <a:r>
              <a:rPr lang="en-US" dirty="0" smtClean="0"/>
              <a:t> apps</a:t>
            </a:r>
          </a:p>
          <a:p>
            <a:pPr lvl="1"/>
            <a:r>
              <a:rPr lang="en-US" dirty="0" smtClean="0"/>
              <a:t>Generates source code heat map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Application holds </a:t>
            </a:r>
            <a:r>
              <a:rPr lang="en-US" altLang="zh-CN" dirty="0" err="1" smtClean="0"/>
              <a:t>wakelock</a:t>
            </a:r>
            <a:r>
              <a:rPr lang="en-US" altLang="zh-CN" dirty="0" smtClean="0"/>
              <a:t> on power state</a:t>
            </a:r>
          </a:p>
          <a:p>
            <a:r>
              <a:rPr lang="en-US" altLang="zh-CN" dirty="0" smtClean="0"/>
              <a:t>If no </a:t>
            </a:r>
            <a:r>
              <a:rPr lang="en-US" altLang="zh-CN" dirty="0" err="1" smtClean="0"/>
              <a:t>wakelocks</a:t>
            </a:r>
            <a:r>
              <a:rPr lang="en-US" altLang="zh-CN" dirty="0" smtClean="0"/>
              <a:t> are held, Android powers down</a:t>
            </a:r>
          </a:p>
          <a:p>
            <a:r>
              <a:rPr lang="en-US" altLang="zh-CN" dirty="0" smtClean="0"/>
              <a:t>Ex:</a:t>
            </a:r>
          </a:p>
          <a:p>
            <a:pPr lvl="1"/>
            <a:r>
              <a:rPr lang="en-US" altLang="zh-CN" dirty="0" smtClean="0"/>
              <a:t>PARTIAL_WAKE_LOCK</a:t>
            </a:r>
          </a:p>
          <a:p>
            <a:pPr lvl="2"/>
            <a:r>
              <a:rPr lang="en-US" altLang="zh-CN" dirty="0" smtClean="0"/>
              <a:t>CPU on, screen off, keyboard off</a:t>
            </a:r>
          </a:p>
          <a:p>
            <a:pPr lvl="1"/>
            <a:r>
              <a:rPr lang="en-US" altLang="zh-CN" dirty="0" smtClean="0"/>
              <a:t>SCREEN_DIM_WAKE_LOCK</a:t>
            </a:r>
          </a:p>
          <a:p>
            <a:pPr lvl="2"/>
            <a:r>
              <a:rPr lang="en-US" altLang="zh-CN" dirty="0" smtClean="0"/>
              <a:t>CPU on, screen dim, keyboard off</a:t>
            </a:r>
          </a:p>
          <a:p>
            <a:pPr lvl="1"/>
            <a:r>
              <a:rPr lang="en-US" altLang="zh-CN" dirty="0" smtClean="0"/>
              <a:t>SCREEN_BRIGHT_WAKE_LOCK</a:t>
            </a:r>
          </a:p>
          <a:p>
            <a:pPr lvl="2"/>
            <a:r>
              <a:rPr lang="en-US" altLang="zh-CN" dirty="0" smtClean="0"/>
              <a:t>CPU on, screen bright, keyboard off</a:t>
            </a:r>
          </a:p>
          <a:p>
            <a:pPr lvl="1"/>
            <a:r>
              <a:rPr lang="en-US" altLang="zh-CN" dirty="0" smtClean="0"/>
              <a:t>FULL_WAKE_LOCK</a:t>
            </a:r>
          </a:p>
          <a:p>
            <a:pPr lvl="2"/>
            <a:r>
              <a:rPr lang="en-US" altLang="zh-CN" dirty="0" smtClean="0"/>
              <a:t>CPU on, screen on, keyboard bright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Eprof</a:t>
            </a:r>
            <a:r>
              <a:rPr lang="en-US" altLang="zh-CN" dirty="0" smtClean="0"/>
              <a:t>: Energy Profiler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Problem</a:t>
            </a:r>
          </a:p>
          <a:p>
            <a:pPr lvl="1"/>
            <a:r>
              <a:rPr lang="en-US" altLang="zh-CN" dirty="0" smtClean="0"/>
              <a:t>Measure per function (thread/process) energy consumption of an application</a:t>
            </a:r>
          </a:p>
          <a:p>
            <a:r>
              <a:rPr lang="en-US" altLang="zh-CN" dirty="0" smtClean="0"/>
              <a:t>Challenge</a:t>
            </a:r>
          </a:p>
          <a:p>
            <a:pPr lvl="1"/>
            <a:r>
              <a:rPr lang="en-US" altLang="zh-CN" dirty="0" smtClean="0"/>
              <a:t>Correct energy accounting (tail energy, component interaction)</a:t>
            </a:r>
          </a:p>
          <a:p>
            <a:r>
              <a:rPr lang="en-US" altLang="zh-CN" dirty="0" smtClean="0"/>
              <a:t>Approach:</a:t>
            </a:r>
          </a:p>
          <a:p>
            <a:pPr lvl="1"/>
            <a:r>
              <a:rPr lang="en-US" altLang="zh-CN" dirty="0" smtClean="0"/>
              <a:t>Build FSM power models</a:t>
            </a:r>
          </a:p>
          <a:p>
            <a:pPr lvl="2"/>
            <a:r>
              <a:rPr lang="en-US" altLang="zh-CN" dirty="0" err="1" smtClean="0"/>
              <a:t>Syscalls</a:t>
            </a:r>
            <a:r>
              <a:rPr lang="en-US" altLang="zh-CN" dirty="0" smtClean="0"/>
              <a:t> can be traced to process/thread</a:t>
            </a:r>
          </a:p>
          <a:p>
            <a:pPr lvl="1"/>
            <a:r>
              <a:rPr lang="en-US" altLang="zh-CN" dirty="0" smtClean="0"/>
              <a:t>Manual or compiler-assisted marking of function boundaries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5100" dirty="0" smtClean="0">
                <a:solidFill>
                  <a:schemeClr val="accent6">
                    <a:lumMod val="50000"/>
                  </a:schemeClr>
                </a:solidFill>
              </a:rPr>
              <a:t>Developed</a:t>
            </a:r>
            <a:r>
              <a:rPr lang="en-US" sz="5100" dirty="0" smtClean="0"/>
              <a:t> fine-grained energy modeling: Predicts fine grained energy consumption using FSM of mobile applications</a:t>
            </a:r>
          </a:p>
          <a:p>
            <a:pPr lvl="1"/>
            <a:endParaRPr lang="en-US" sz="5100" dirty="0" smtClean="0"/>
          </a:p>
          <a:p>
            <a:pPr lvl="1"/>
            <a:endParaRPr lang="en-US" sz="5100" dirty="0" smtClean="0"/>
          </a:p>
          <a:p>
            <a:r>
              <a:rPr lang="en-US" sz="5100" dirty="0" smtClean="0">
                <a:solidFill>
                  <a:schemeClr val="accent6">
                    <a:lumMod val="50000"/>
                  </a:schemeClr>
                </a:solidFill>
              </a:rPr>
              <a:t>Implemented</a:t>
            </a:r>
            <a:r>
              <a:rPr lang="en-US" sz="5100" dirty="0" smtClean="0"/>
              <a:t> on Windows Mobile 6.x and Android</a:t>
            </a:r>
          </a:p>
          <a:p>
            <a:pPr>
              <a:buNone/>
            </a:pPr>
            <a:endParaRPr lang="en-US" sz="5100" dirty="0" smtClean="0"/>
          </a:p>
          <a:p>
            <a:endParaRPr lang="en-US" sz="5100" dirty="0" smtClean="0"/>
          </a:p>
          <a:p>
            <a:r>
              <a:rPr lang="en-US" sz="5100" dirty="0" smtClean="0">
                <a:solidFill>
                  <a:schemeClr val="accent6">
                    <a:lumMod val="50000"/>
                  </a:schemeClr>
                </a:solidFill>
              </a:rPr>
              <a:t>Demonstrated</a:t>
            </a:r>
            <a:r>
              <a:rPr lang="en-US" sz="5100" dirty="0" smtClean="0"/>
              <a:t> improved accuracy in fine-grained </a:t>
            </a:r>
            <a:r>
              <a:rPr lang="en-US" sz="5100" smtClean="0"/>
              <a:t>energy estimation over </a:t>
            </a:r>
            <a:r>
              <a:rPr lang="en-US" sz="5100" dirty="0" smtClean="0"/>
              <a:t>state-of-art utilization based models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66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Power Guru: Implementing Smart Power Management on the Android Platform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Hans Fredrik </a:t>
            </a:r>
            <a:r>
              <a:rPr lang="en-US" altLang="zh-CN" dirty="0" err="1" smtClean="0"/>
              <a:t>Unelsroed</a:t>
            </a:r>
            <a:r>
              <a:rPr lang="en-US" altLang="zh-CN" dirty="0" smtClean="0"/>
              <a:t>, UCSD, 2011</a:t>
            </a:r>
          </a:p>
          <a:p>
            <a:r>
              <a:rPr lang="en-US" altLang="zh-CN" dirty="0" smtClean="0"/>
              <a:t>A smart power management system for the Android OS that makes multi-tasking more battery friendly. </a:t>
            </a:r>
          </a:p>
          <a:p>
            <a:r>
              <a:rPr lang="en-US" altLang="zh-CN" dirty="0" smtClean="0"/>
              <a:t>We do this by looking at the currently running applications and asking the user which applications he/she wants to prioritize and then makes suggestions on which applications should be killed in order to maximize the remaining battery life.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Power Guru GUI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0978" y="1156771"/>
            <a:ext cx="3949403" cy="54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Hans Fredrik </a:t>
            </a:r>
            <a:r>
              <a:rPr lang="en-US" altLang="zh-CN" dirty="0" err="1" smtClean="0"/>
              <a:t>Unelsroed</a:t>
            </a:r>
            <a:r>
              <a:rPr lang="en-US" altLang="zh-CN" dirty="0" smtClean="0"/>
              <a:t> et al,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Wakelock</a:t>
            </a:r>
            <a:r>
              <a:rPr lang="en-US" altLang="zh-CN" dirty="0" smtClean="0"/>
              <a:t>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PowerManager</a:t>
            </a:r>
            <a:r>
              <a:rPr lang="en-US" altLang="zh-CN" dirty="0" smtClean="0"/>
              <a:t> pm = (</a:t>
            </a:r>
            <a:r>
              <a:rPr lang="en-US" altLang="zh-CN" dirty="0" err="1" smtClean="0"/>
              <a:t>PowerManager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GetSystemService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Context.POWER_SERVICE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PowerManager.WakeLock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pm.newWakeLock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PowerManager.SCREEN_DIM_WAKE_LOCK</a:t>
            </a:r>
            <a:r>
              <a:rPr lang="en-US" altLang="zh-CN" dirty="0" smtClean="0"/>
              <a:t>, “tag”);</a:t>
            </a:r>
          </a:p>
          <a:p>
            <a:r>
              <a:rPr lang="en-US" altLang="zh-CN" dirty="0" err="1" smtClean="0"/>
              <a:t>wl.acquire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//..screen stays on here</a:t>
            </a:r>
          </a:p>
          <a:p>
            <a:r>
              <a:rPr lang="en-US" altLang="zh-CN" dirty="0" err="1" smtClean="0"/>
              <a:t>wl.release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PM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4870" y="1322023"/>
            <a:ext cx="5476654" cy="517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Wake Locks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locked </a:t>
            </a:r>
            <a:r>
              <a:rPr lang="en-US" dirty="0" err="1" smtClean="0"/>
              <a:t>wakelock</a:t>
            </a:r>
            <a:r>
              <a:rPr lang="en-US" dirty="0" smtClean="0"/>
              <a:t>, depending on its type, prevents the system from entering suspend or other low-power states. </a:t>
            </a:r>
          </a:p>
          <a:p>
            <a:r>
              <a:rPr lang="en-US" dirty="0" smtClean="0"/>
              <a:t>There are two settings for a </a:t>
            </a:r>
            <a:r>
              <a:rPr lang="en-US" dirty="0" err="1" smtClean="0"/>
              <a:t>wakelock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WAKE_LOCK_SUSPEND: prevents a full system suspend. </a:t>
            </a:r>
          </a:p>
          <a:p>
            <a:pPr lvl="1"/>
            <a:r>
              <a:rPr lang="en-US" dirty="0" smtClean="0"/>
              <a:t>WAKE_LOCK_IDLE: prevents low-power states from being entered from idle.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PM Procedures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All power management calls follow the same basic format:</a:t>
            </a:r>
          </a:p>
          <a:p>
            <a:pPr lvl="1"/>
            <a:r>
              <a:rPr lang="en-US" dirty="0" smtClean="0"/>
              <a:t>Acquire handle to the </a:t>
            </a:r>
            <a:r>
              <a:rPr lang="en-US" dirty="0" err="1" smtClean="0"/>
              <a:t>PowerManager</a:t>
            </a:r>
            <a:r>
              <a:rPr lang="en-US" dirty="0" smtClean="0"/>
              <a:t> service.</a:t>
            </a:r>
          </a:p>
          <a:p>
            <a:pPr lvl="1"/>
            <a:r>
              <a:rPr lang="en-US" dirty="0" smtClean="0"/>
              <a:t>Create a wake lock and specify the power management flags for screen, timeout, etc.</a:t>
            </a:r>
          </a:p>
          <a:p>
            <a:pPr lvl="1"/>
            <a:r>
              <a:rPr lang="en-US" dirty="0" smtClean="0"/>
              <a:t>Acquire wake lock.</a:t>
            </a:r>
          </a:p>
          <a:p>
            <a:pPr lvl="1"/>
            <a:r>
              <a:rPr lang="en-US" dirty="0" smtClean="0"/>
              <a:t>Perform operation (play MP3, open HTML page, etc.).</a:t>
            </a:r>
          </a:p>
          <a:p>
            <a:pPr lvl="1"/>
            <a:r>
              <a:rPr lang="en-US" dirty="0" smtClean="0"/>
              <a:t>Release wake lock.</a:t>
            </a:r>
          </a:p>
          <a:p>
            <a:r>
              <a:rPr lang="en-US" dirty="0" err="1" smtClean="0"/>
              <a:t>PowerManager</a:t>
            </a:r>
            <a:r>
              <a:rPr lang="en-US" dirty="0" smtClean="0"/>
              <a:t> pm = (</a:t>
            </a:r>
            <a:r>
              <a:rPr lang="en-US" dirty="0" err="1" smtClean="0"/>
              <a:t>PowerManager</a:t>
            </a:r>
            <a:r>
              <a:rPr lang="en-US" dirty="0" smtClean="0"/>
              <a:t>)</a:t>
            </a:r>
            <a:r>
              <a:rPr lang="en-US" dirty="0" err="1" smtClean="0"/>
              <a:t>mContext.getSystemService</a:t>
            </a:r>
            <a:r>
              <a:rPr lang="en-US" dirty="0" smtClean="0"/>
              <a:t>( </a:t>
            </a:r>
            <a:r>
              <a:rPr lang="en-US" dirty="0" err="1" smtClean="0"/>
              <a:t>Context.POWER_SERVICE</a:t>
            </a:r>
            <a:r>
              <a:rPr lang="en-US" dirty="0" smtClean="0"/>
              <a:t>); </a:t>
            </a:r>
          </a:p>
          <a:p>
            <a:r>
              <a:rPr lang="en-US" dirty="0" err="1" smtClean="0"/>
              <a:t>PowerManager.WakeLock</a:t>
            </a:r>
            <a:r>
              <a:rPr lang="en-US" dirty="0" smtClean="0"/>
              <a:t> </a:t>
            </a:r>
            <a:r>
              <a:rPr lang="en-US" dirty="0" err="1" smtClean="0"/>
              <a:t>wl</a:t>
            </a:r>
            <a:r>
              <a:rPr lang="en-US" dirty="0" smtClean="0"/>
              <a:t> = </a:t>
            </a:r>
            <a:r>
              <a:rPr lang="en-US" dirty="0" err="1" smtClean="0"/>
              <a:t>pm.newWakeLock</a:t>
            </a:r>
            <a:r>
              <a:rPr lang="en-US" dirty="0" smtClean="0"/>
              <a:t>( </a:t>
            </a:r>
            <a:r>
              <a:rPr lang="en-US" dirty="0" err="1" smtClean="0"/>
              <a:t>PowerManager.SCREEN_DIM_WAKE_LOCK</a:t>
            </a:r>
            <a:r>
              <a:rPr lang="en-US" dirty="0" smtClean="0"/>
              <a:t> | </a:t>
            </a:r>
            <a:r>
              <a:rPr lang="en-US" dirty="0" err="1" smtClean="0"/>
              <a:t>PowerManager.ON_AFTER_RELEASE</a:t>
            </a:r>
            <a:r>
              <a:rPr lang="en-US" dirty="0" smtClean="0"/>
              <a:t>, TAG); </a:t>
            </a:r>
          </a:p>
          <a:p>
            <a:r>
              <a:rPr lang="en-US" dirty="0" err="1" smtClean="0"/>
              <a:t>wl.acquire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// ... </a:t>
            </a:r>
          </a:p>
          <a:p>
            <a:r>
              <a:rPr lang="en-US" dirty="0" err="1" smtClean="0"/>
              <a:t>wl.release</a:t>
            </a:r>
            <a:r>
              <a:rPr lang="en-US" dirty="0" smtClean="0"/>
              <a:t>();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Research Paper on PM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Abhinav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Pathak</a:t>
            </a:r>
            <a:r>
              <a:rPr lang="en-US" dirty="0" smtClean="0"/>
              <a:t>, et al, </a:t>
            </a:r>
          </a:p>
          <a:p>
            <a:r>
              <a:rPr lang="en-US" dirty="0" smtClean="0"/>
              <a:t>Where </a:t>
            </a:r>
            <a:r>
              <a:rPr lang="en-US" dirty="0" smtClean="0"/>
              <a:t>is the energy spent inside my app? Fine Grained Energy Accounting on </a:t>
            </a:r>
            <a:r>
              <a:rPr lang="en-US" dirty="0" err="1" smtClean="0"/>
              <a:t>Smartphones</a:t>
            </a:r>
            <a:r>
              <a:rPr lang="en-US" dirty="0" smtClean="0"/>
              <a:t> with </a:t>
            </a:r>
            <a:r>
              <a:rPr lang="en-US" dirty="0" err="1" smtClean="0"/>
              <a:t>Eprof</a:t>
            </a:r>
            <a:r>
              <a:rPr lang="en-US" dirty="0" smtClean="0"/>
              <a:t>, </a:t>
            </a:r>
            <a:r>
              <a:rPr lang="en-US" dirty="0" err="1" smtClean="0">
                <a:hlinkClick r:id="rId3"/>
              </a:rPr>
              <a:t>Eurosys</a:t>
            </a:r>
            <a:r>
              <a:rPr lang="en-US" dirty="0" smtClean="0">
                <a:hlinkClick r:id="rId3"/>
              </a:rPr>
              <a:t> 2012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Fine </a:t>
            </a:r>
            <a:r>
              <a:rPr lang="en-US" dirty="0" smtClean="0"/>
              <a:t>Grained Power Modeling for </a:t>
            </a:r>
            <a:r>
              <a:rPr lang="en-US" dirty="0" err="1" smtClean="0"/>
              <a:t>Smartphones</a:t>
            </a:r>
            <a:r>
              <a:rPr lang="en-US" dirty="0" smtClean="0"/>
              <a:t> Using System Call </a:t>
            </a:r>
            <a:r>
              <a:rPr lang="en-US" dirty="0" smtClean="0"/>
              <a:t>Tracing, </a:t>
            </a:r>
            <a:r>
              <a:rPr lang="en-US" dirty="0" err="1" smtClean="0">
                <a:hlinkClick r:id="rId4"/>
              </a:rPr>
              <a:t>Eurosys</a:t>
            </a:r>
            <a:r>
              <a:rPr lang="en-US" dirty="0" smtClean="0">
                <a:hlinkClick r:id="rId4"/>
              </a:rPr>
              <a:t> 2011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Towards Understanding Energy Drain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678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Key Question: Where is energy being spent?</a:t>
            </a:r>
          </a:p>
          <a:p>
            <a:pPr lvl="1"/>
            <a:r>
              <a:rPr lang="en-US" dirty="0" smtClean="0"/>
              <a:t>Which component/process/thread/function(?) 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Approach 1: Use Power Meter</a:t>
            </a:r>
          </a:p>
          <a:p>
            <a:pPr lvl="1"/>
            <a:r>
              <a:rPr lang="en-US" dirty="0" smtClean="0"/>
              <a:t>Buy an expensive equipment ($770)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Only reports entire device energy</a:t>
            </a:r>
            <a:br>
              <a:rPr lang="en-US" dirty="0" smtClean="0"/>
            </a:br>
            <a:r>
              <a:rPr lang="en-US" dirty="0" smtClean="0"/>
              <a:t>consumption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Approach 2 : Develop Online Power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2066" t="20370" r="8678" b="20370"/>
          <a:stretch>
            <a:fillRect/>
          </a:stretch>
        </p:blipFill>
        <p:spPr bwMode="auto">
          <a:xfrm>
            <a:off x="6248400" y="2548467"/>
            <a:ext cx="2790825" cy="2480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112</TotalTime>
  <Words>2020</Words>
  <Application>Microsoft Office PowerPoint</Application>
  <PresentationFormat>全屏显示(4:3)</PresentationFormat>
  <Paragraphs>500</Paragraphs>
  <Slides>34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Template</vt:lpstr>
      <vt:lpstr>Android &amp; Mobile Device Power Management</vt:lpstr>
      <vt:lpstr>Smartphone is Energy Constrained</vt:lpstr>
      <vt:lpstr>幻灯片 3</vt:lpstr>
      <vt:lpstr>Wakelock Example</vt:lpstr>
      <vt:lpstr>Android PM Architecture</vt:lpstr>
      <vt:lpstr>Wake Locks</vt:lpstr>
      <vt:lpstr>PM Procedures</vt:lpstr>
      <vt:lpstr>Research Paper on PM</vt:lpstr>
      <vt:lpstr>Towards Understanding Energy Drain</vt:lpstr>
      <vt:lpstr>Generic Power Modeling</vt:lpstr>
      <vt:lpstr>Smartphone Power Modeling  State-of-Art: Utilization Based (1/2)</vt:lpstr>
      <vt:lpstr>Smartphone Power Modeling State-of-Art: Utilization Based (2/2)</vt:lpstr>
      <vt:lpstr>(Only active) Utilization =&gt; Power Consumption</vt:lpstr>
      <vt:lpstr>Energy scales linearly with amount of work</vt:lpstr>
      <vt:lpstr>Components power consumption add linearly</vt:lpstr>
      <vt:lpstr>幻灯片 16</vt:lpstr>
      <vt:lpstr>System Calls As Power Triggers</vt:lpstr>
      <vt:lpstr>Finite-State-Machine (FSM)  as Power Model Representation</vt:lpstr>
      <vt:lpstr>FSM Power Model Construction</vt:lpstr>
      <vt:lpstr>Step 1: Single System Call FSM</vt:lpstr>
      <vt:lpstr>Step 2: Modeling Multiple System Calls of Same Component</vt:lpstr>
      <vt:lpstr>Step 2: WiFi NIC</vt:lpstr>
      <vt:lpstr>Step 3: Modeling Multiple Components</vt:lpstr>
      <vt:lpstr>Implementation</vt:lpstr>
      <vt:lpstr>Evaluation: Handsets Used</vt:lpstr>
      <vt:lpstr>Snapshot of FSM for Entire Phone</vt:lpstr>
      <vt:lpstr>End-To-End Energy Estimation Error</vt:lpstr>
      <vt:lpstr>Fine-Grained Energy Estimation</vt:lpstr>
      <vt:lpstr>Paper Contains … </vt:lpstr>
      <vt:lpstr>Eprof: Energy Profiler</vt:lpstr>
      <vt:lpstr>Main Contributions</vt:lpstr>
      <vt:lpstr>Power Guru: Implementing Smart Power Management on the Android Platform</vt:lpstr>
      <vt:lpstr>Power Guru GUI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Great Ideas in Computer Architecture (Machine Structures) Caches</dc:title>
  <dc:creator>sam</dc:creator>
  <cp:lastModifiedBy>sam</cp:lastModifiedBy>
  <cp:revision>17</cp:revision>
  <cp:lastPrinted>2011-02-23T00:18:43Z</cp:lastPrinted>
  <dcterms:created xsi:type="dcterms:W3CDTF">2012-02-22T07:29:16Z</dcterms:created>
  <dcterms:modified xsi:type="dcterms:W3CDTF">2012-04-14T12:49:09Z</dcterms:modified>
</cp:coreProperties>
</file>