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91304" autoAdjust="0"/>
  </p:normalViewPr>
  <p:slideViewPr>
    <p:cSldViewPr snapToGrid="0">
      <p:cViewPr varScale="1"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152"/>
            <a:ext cx="8310785" cy="4982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486968"/>
            <a:ext cx="8673981" cy="480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Interrupt Management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2/21/2012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Interrupt Accounting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Measure the average execution time of a bottom half (</a:t>
            </a:r>
            <a:r>
              <a:rPr lang="en-US" altLang="zh-CN" dirty="0" smtClean="0"/>
              <a:t>BH) across </a:t>
            </a:r>
            <a:r>
              <a:rPr lang="en-US" altLang="zh-CN" dirty="0" smtClean="0"/>
              <a:t>multiple BH executions</a:t>
            </a:r>
          </a:p>
          <a:p>
            <a:pPr lvl="1"/>
            <a:r>
              <a:rPr lang="en-US" altLang="zh-CN" dirty="0" smtClean="0"/>
              <a:t>On </a:t>
            </a:r>
            <a:r>
              <a:rPr lang="en-US" altLang="zh-CN" dirty="0" smtClean="0"/>
              <a:t>x86 use </a:t>
            </a:r>
            <a:r>
              <a:rPr lang="en-US" altLang="zh-CN" dirty="0" err="1" smtClean="0"/>
              <a:t>rdtsc</a:t>
            </a:r>
            <a:r>
              <a:rPr lang="en-US" altLang="zh-CN" dirty="0" smtClean="0"/>
              <a:t> since time granularity typically &lt; 1 </a:t>
            </a:r>
            <a:r>
              <a:rPr lang="en-US" altLang="zh-CN" dirty="0" smtClean="0"/>
              <a:t>clock tick</a:t>
            </a:r>
            <a:endParaRPr lang="en-US" altLang="zh-CN" dirty="0" smtClean="0"/>
          </a:p>
          <a:p>
            <a:r>
              <a:rPr lang="en-US" altLang="zh-CN" dirty="0" smtClean="0"/>
              <a:t>Measure total # </a:t>
            </a:r>
            <a:r>
              <a:rPr lang="en-US" altLang="zh-CN" dirty="0" smtClean="0"/>
              <a:t>interrupts processed and # processed </a:t>
            </a:r>
            <a:r>
              <a:rPr lang="en-US" altLang="zh-CN" dirty="0" smtClean="0"/>
              <a:t>for each </a:t>
            </a:r>
            <a:r>
              <a:rPr lang="en-US" altLang="zh-CN" dirty="0" smtClean="0"/>
              <a:t>process in 1 clock tick</a:t>
            </a:r>
          </a:p>
          <a:p>
            <a:r>
              <a:rPr lang="en-US" altLang="zh-CN" dirty="0" smtClean="0"/>
              <a:t>Adjust </a:t>
            </a:r>
            <a:r>
              <a:rPr lang="en-US" altLang="zh-CN" dirty="0" smtClean="0"/>
              <a:t>system CPU time for processes due to </a:t>
            </a:r>
            <a:r>
              <a:rPr lang="en-US" altLang="zh-CN" dirty="0" smtClean="0"/>
              <a:t>mischarged interrupt </a:t>
            </a:r>
            <a:r>
              <a:rPr lang="en-US" altLang="zh-CN" dirty="0" smtClean="0"/>
              <a:t>costs</a:t>
            </a:r>
          </a:p>
          <a:p>
            <a:r>
              <a:rPr lang="en-US" altLang="zh-CN" dirty="0" smtClean="0"/>
              <a:t>For </a:t>
            </a:r>
            <a:r>
              <a:rPr lang="en-US" altLang="zh-CN" dirty="0" smtClean="0"/>
              <a:t>simplicity, focus on interrupts for one device </a:t>
            </a:r>
            <a:r>
              <a:rPr lang="en-US" altLang="zh-CN" smtClean="0"/>
              <a:t>type </a:t>
            </a:r>
            <a:r>
              <a:rPr lang="en-US" altLang="zh-CN" smtClean="0"/>
              <a:t>(NIC</a:t>
            </a:r>
            <a:r>
              <a:rPr lang="en-US" altLang="zh-CN" dirty="0" smtClean="0"/>
              <a:t>) but idea applies to all I/O devices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Process-Aware Interrupt</a:t>
            </a:r>
            <a:br>
              <a:rPr lang="en-US" altLang="zh-CN" b="1" dirty="0" smtClean="0"/>
            </a:br>
            <a:r>
              <a:rPr lang="en-US" altLang="zh-CN" b="1" dirty="0" smtClean="0"/>
              <a:t>Scheduling &amp; Accounting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Rich West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of 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Asynchronous events e.g., from hardware completing I/O requests </a:t>
            </a:r>
            <a:r>
              <a:rPr lang="en-US" altLang="zh-CN" dirty="0" smtClean="0"/>
              <a:t>and timer </a:t>
            </a:r>
            <a:r>
              <a:rPr lang="en-US" altLang="zh-CN" dirty="0" smtClean="0"/>
              <a:t>interrupts…</a:t>
            </a:r>
          </a:p>
          <a:p>
            <a:pPr lvl="1"/>
            <a:r>
              <a:rPr lang="en-US" altLang="zh-CN" dirty="0" smtClean="0"/>
              <a:t>Affect </a:t>
            </a:r>
            <a:r>
              <a:rPr lang="en-US" altLang="zh-CN" dirty="0" smtClean="0"/>
              <a:t>process/thread scheduling decisions</a:t>
            </a:r>
          </a:p>
          <a:p>
            <a:pPr lvl="1"/>
            <a:r>
              <a:rPr lang="en-US" altLang="zh-CN" dirty="0" smtClean="0"/>
              <a:t>Typically </a:t>
            </a:r>
            <a:r>
              <a:rPr lang="en-US" altLang="zh-CN" dirty="0" smtClean="0"/>
              <a:t>invoke interrupt handlers at priorities above those </a:t>
            </a:r>
            <a:r>
              <a:rPr lang="en-US" altLang="zh-CN" dirty="0" smtClean="0"/>
              <a:t>of processes/threads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i.e</a:t>
            </a:r>
            <a:r>
              <a:rPr lang="en-US" altLang="zh-CN" dirty="0" smtClean="0"/>
              <a:t>., interrupt scheduling disparate from </a:t>
            </a:r>
            <a:r>
              <a:rPr lang="en-US" altLang="zh-CN" dirty="0" smtClean="0"/>
              <a:t>process/thread scheduling</a:t>
            </a:r>
            <a:endParaRPr lang="en-US" altLang="zh-CN" dirty="0" smtClean="0"/>
          </a:p>
          <a:p>
            <a:r>
              <a:rPr lang="en-US" altLang="zh-CN" dirty="0" smtClean="0"/>
              <a:t>Time </a:t>
            </a:r>
            <a:r>
              <a:rPr lang="en-US" altLang="zh-CN" dirty="0" smtClean="0"/>
              <a:t>spent handling interrupts impacts the timeliness of RT tasks </a:t>
            </a:r>
            <a:r>
              <a:rPr lang="en-US" altLang="zh-CN" dirty="0" smtClean="0"/>
              <a:t>and their </a:t>
            </a:r>
            <a:r>
              <a:rPr lang="en-US" altLang="zh-CN" dirty="0" smtClean="0"/>
              <a:t>ability to meet deadlines</a:t>
            </a:r>
          </a:p>
          <a:p>
            <a:r>
              <a:rPr lang="en-US" altLang="zh-CN" dirty="0" smtClean="0"/>
              <a:t>Overhead </a:t>
            </a:r>
            <a:r>
              <a:rPr lang="en-US" altLang="zh-CN" dirty="0" smtClean="0"/>
              <a:t>of handling an interrupt is charged to the process that </a:t>
            </a:r>
            <a:r>
              <a:rPr lang="en-US" altLang="zh-CN" dirty="0" smtClean="0"/>
              <a:t>is running </a:t>
            </a:r>
            <a:r>
              <a:rPr lang="en-US" altLang="zh-CN" dirty="0" smtClean="0"/>
              <a:t>when the interrupt occurs</a:t>
            </a:r>
          </a:p>
          <a:p>
            <a:pPr lvl="1"/>
            <a:r>
              <a:rPr lang="en-US" altLang="zh-CN" dirty="0" smtClean="0"/>
              <a:t>Not </a:t>
            </a:r>
            <a:r>
              <a:rPr lang="en-US" altLang="zh-CN" dirty="0" smtClean="0"/>
              <a:t>necessarily the process associated (if any) with the interrupt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properly account for interrupt processing </a:t>
            </a:r>
            <a:r>
              <a:rPr lang="en-US" altLang="zh-CN" dirty="0" smtClean="0"/>
              <a:t>and correctly </a:t>
            </a:r>
            <a:r>
              <a:rPr lang="en-US" altLang="zh-CN" dirty="0" smtClean="0"/>
              <a:t>charge CPU time overheads to correct </a:t>
            </a:r>
            <a:r>
              <a:rPr lang="en-US" altLang="zh-CN" dirty="0" smtClean="0"/>
              <a:t>process, where </a:t>
            </a:r>
            <a:r>
              <a:rPr lang="en-US" altLang="zh-CN" dirty="0" smtClean="0"/>
              <a:t>possible</a:t>
            </a:r>
          </a:p>
          <a:p>
            <a:r>
              <a:rPr lang="en-US" altLang="zh-CN" dirty="0" smtClean="0"/>
              <a:t>How </a:t>
            </a:r>
            <a:r>
              <a:rPr lang="en-US" altLang="zh-CN" dirty="0" smtClean="0"/>
              <a:t>to schedule deferrable interrupt handling so </a:t>
            </a:r>
            <a:r>
              <a:rPr lang="en-US" altLang="zh-CN" dirty="0" smtClean="0"/>
              <a:t>that predictable </a:t>
            </a:r>
            <a:r>
              <a:rPr lang="en-US" altLang="zh-CN" dirty="0" smtClean="0"/>
              <a:t>task execution is guaranteed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Interrupt service routines are often split into “top” </a:t>
            </a:r>
            <a:r>
              <a:rPr lang="en-US" altLang="zh-CN" dirty="0" smtClean="0"/>
              <a:t>and “bottom</a:t>
            </a:r>
            <a:r>
              <a:rPr lang="en-US" altLang="zh-CN" dirty="0" smtClean="0"/>
              <a:t>” halves</a:t>
            </a:r>
          </a:p>
          <a:p>
            <a:pPr lvl="1"/>
            <a:r>
              <a:rPr lang="en-US" altLang="zh-CN" dirty="0" smtClean="0"/>
              <a:t>Idea </a:t>
            </a:r>
            <a:r>
              <a:rPr lang="en-US" altLang="zh-CN" dirty="0" smtClean="0"/>
              <a:t>is to avoid lengthy periods of time in “</a:t>
            </a:r>
            <a:r>
              <a:rPr lang="en-US" altLang="zh-CN" dirty="0" smtClean="0"/>
              <a:t>interrupt context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Top </a:t>
            </a:r>
            <a:r>
              <a:rPr lang="en-US" altLang="zh-CN" dirty="0" smtClean="0"/>
              <a:t>half executed at time of interrupt but bottom half </a:t>
            </a:r>
            <a:r>
              <a:rPr lang="en-US" altLang="zh-CN" dirty="0" smtClean="0"/>
              <a:t>may be </a:t>
            </a:r>
            <a:r>
              <a:rPr lang="en-US" altLang="zh-CN" dirty="0" smtClean="0"/>
              <a:t>deferred (e.g., to a schedulable thread)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1152"/>
            <a:ext cx="4600575" cy="498219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Traditional approach:</a:t>
            </a:r>
          </a:p>
          <a:p>
            <a:r>
              <a:rPr lang="en-US" altLang="zh-CN" dirty="0" smtClean="0"/>
              <a:t>(1) </a:t>
            </a:r>
            <a:r>
              <a:rPr lang="en-US" altLang="zh-CN" dirty="0" smtClean="0"/>
              <a:t>I/O service request via kernel</a:t>
            </a:r>
          </a:p>
          <a:p>
            <a:r>
              <a:rPr lang="en-US" altLang="zh-CN" dirty="0" smtClean="0"/>
              <a:t>(2) </a:t>
            </a:r>
            <a:r>
              <a:rPr lang="en-US" altLang="zh-CN" dirty="0" smtClean="0"/>
              <a:t>OS sends request to </a:t>
            </a:r>
            <a:r>
              <a:rPr lang="en-US" altLang="zh-CN" dirty="0" smtClean="0"/>
              <a:t>device via </a:t>
            </a:r>
            <a:r>
              <a:rPr lang="en-US" altLang="zh-CN" dirty="0" smtClean="0"/>
              <a:t>driver code</a:t>
            </a:r>
            <a:r>
              <a:rPr lang="en-US" altLang="zh-CN" dirty="0" smtClean="0"/>
              <a:t>;  </a:t>
            </a:r>
            <a:r>
              <a:rPr lang="en-US" altLang="zh-CN" dirty="0" smtClean="0"/>
              <a:t>Hardware device responds </a:t>
            </a:r>
            <a:r>
              <a:rPr lang="en-US" altLang="zh-CN" dirty="0" smtClean="0"/>
              <a:t>w/an </a:t>
            </a:r>
            <a:r>
              <a:rPr lang="en-US" altLang="zh-CN" dirty="0" smtClean="0"/>
              <a:t>interrupt, handled by </a:t>
            </a:r>
            <a:r>
              <a:rPr lang="en-US" altLang="zh-CN" dirty="0" smtClean="0"/>
              <a:t>a “top </a:t>
            </a:r>
            <a:r>
              <a:rPr lang="en-US" altLang="zh-CN" dirty="0" smtClean="0"/>
              <a:t>half”</a:t>
            </a:r>
          </a:p>
          <a:p>
            <a:r>
              <a:rPr lang="en-US" altLang="zh-CN" dirty="0" smtClean="0"/>
              <a:t>(3) </a:t>
            </a:r>
            <a:r>
              <a:rPr lang="en-US" altLang="zh-CN" dirty="0" smtClean="0"/>
              <a:t>Deferrable “bottom </a:t>
            </a:r>
            <a:r>
              <a:rPr lang="en-US" altLang="zh-CN" dirty="0" smtClean="0"/>
              <a:t>half” completes </a:t>
            </a:r>
            <a:r>
              <a:rPr lang="en-US" altLang="zh-CN" dirty="0" smtClean="0"/>
              <a:t>service for </a:t>
            </a:r>
            <a:r>
              <a:rPr lang="en-US" altLang="zh-CN" dirty="0" smtClean="0"/>
              <a:t>prior interrupt </a:t>
            </a:r>
            <a:r>
              <a:rPr lang="en-US" altLang="zh-CN" dirty="0" smtClean="0"/>
              <a:t>and wakes </a:t>
            </a:r>
            <a:r>
              <a:rPr lang="en-US" altLang="zh-CN" dirty="0" smtClean="0"/>
              <a:t>waiting process(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) – Usually runs </a:t>
            </a:r>
            <a:r>
              <a:rPr lang="en-US" altLang="zh-CN" dirty="0" smtClean="0"/>
              <a:t>w/ interrupts </a:t>
            </a:r>
            <a:r>
              <a:rPr lang="en-US" altLang="zh-CN" dirty="0" smtClean="0"/>
              <a:t>enabled</a:t>
            </a:r>
          </a:p>
          <a:p>
            <a:r>
              <a:rPr lang="en-US" altLang="zh-CN" dirty="0" smtClean="0"/>
              <a:t>(4) </a:t>
            </a:r>
            <a:r>
              <a:rPr lang="en-US" altLang="zh-CN" dirty="0" smtClean="0"/>
              <a:t>A woken process can then </a:t>
            </a:r>
            <a:r>
              <a:rPr lang="en-US" altLang="zh-CN" dirty="0" smtClean="0"/>
              <a:t>be scheduled </a:t>
            </a:r>
            <a:r>
              <a:rPr lang="en-US" altLang="zh-CN" dirty="0" smtClean="0"/>
              <a:t>to resume </a:t>
            </a:r>
            <a:r>
              <a:rPr lang="en-US" altLang="zh-CN" dirty="0" smtClean="0"/>
              <a:t>after blocking </a:t>
            </a:r>
            <a:r>
              <a:rPr lang="en-US" altLang="zh-CN" dirty="0" smtClean="0"/>
              <a:t>I/O request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414463"/>
            <a:ext cx="4029075" cy="524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A real-time or high-priority blocked process waiting on </a:t>
            </a:r>
            <a:r>
              <a:rPr lang="en-US" altLang="zh-CN" dirty="0" smtClean="0"/>
              <a:t>I/O may </a:t>
            </a:r>
            <a:r>
              <a:rPr lang="en-US" altLang="zh-CN" dirty="0" smtClean="0"/>
              <a:t>be unduly delayed by a deferred bottom half</a:t>
            </a:r>
          </a:p>
          <a:p>
            <a:pPr lvl="1"/>
            <a:r>
              <a:rPr lang="en-US" altLang="zh-CN" dirty="0" smtClean="0"/>
              <a:t>Mismatch </a:t>
            </a:r>
            <a:r>
              <a:rPr lang="en-US" altLang="zh-CN" dirty="0" smtClean="0"/>
              <a:t>between bottom half priority and process</a:t>
            </a:r>
          </a:p>
          <a:p>
            <a:r>
              <a:rPr lang="en-US" altLang="zh-CN" dirty="0" smtClean="0"/>
              <a:t>Interrupt </a:t>
            </a:r>
            <a:r>
              <a:rPr lang="en-US" altLang="zh-CN" dirty="0" smtClean="0"/>
              <a:t>handling takes place in context of an </a:t>
            </a:r>
            <a:r>
              <a:rPr lang="en-US" altLang="zh-CN" dirty="0" smtClean="0"/>
              <a:t>arbitrary process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May </a:t>
            </a:r>
            <a:r>
              <a:rPr lang="en-US" altLang="zh-CN" dirty="0" smtClean="0"/>
              <a:t>lead to incorrect CPU time accounting</a:t>
            </a:r>
          </a:p>
          <a:p>
            <a:r>
              <a:rPr lang="en-US" altLang="zh-CN" dirty="0" smtClean="0"/>
              <a:t>Why </a:t>
            </a:r>
            <a:r>
              <a:rPr lang="en-US" altLang="zh-CN" dirty="0" smtClean="0"/>
              <a:t>not schedule bottom halves in accordance </a:t>
            </a:r>
            <a:r>
              <a:rPr lang="en-US" altLang="zh-CN" dirty="0" smtClean="0"/>
              <a:t>with priorities </a:t>
            </a:r>
            <a:r>
              <a:rPr lang="en-US" altLang="zh-CN" dirty="0" smtClean="0"/>
              <a:t>of processes affected by their execution?</a:t>
            </a:r>
          </a:p>
          <a:p>
            <a:r>
              <a:rPr lang="en-US" altLang="zh-CN" dirty="0" smtClean="0"/>
              <a:t>For </a:t>
            </a:r>
            <a:r>
              <a:rPr lang="en-US" altLang="zh-CN" dirty="0" smtClean="0"/>
              <a:t>fairness and predictability: charge CPU time of </a:t>
            </a:r>
            <a:r>
              <a:rPr lang="en-US" altLang="zh-CN" dirty="0" smtClean="0"/>
              <a:t>interrupt handling </a:t>
            </a:r>
            <a:r>
              <a:rPr lang="en-US" altLang="zh-CN" dirty="0" smtClean="0"/>
              <a:t>to affected process(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), where possible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Process-Aware Interrupt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Not all interrupts associated with specific processes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 smtClean="0"/>
              <a:t>., timer interrupt to update system clock tick, IPIs…</a:t>
            </a:r>
          </a:p>
          <a:p>
            <a:pPr lvl="1"/>
            <a:r>
              <a:rPr lang="en-US" altLang="zh-CN" dirty="0" smtClean="0"/>
              <a:t>Not </a:t>
            </a:r>
            <a:r>
              <a:rPr lang="en-US" altLang="zh-CN" dirty="0" smtClean="0"/>
              <a:t>necessarily a problem if we can account for </a:t>
            </a:r>
            <a:r>
              <a:rPr lang="en-US" altLang="zh-CN" dirty="0" smtClean="0"/>
              <a:t>such costs </a:t>
            </a:r>
            <a:r>
              <a:rPr lang="en-US" altLang="zh-CN" dirty="0" smtClean="0"/>
              <a:t>in execution time of tasks e.g., during scheduling</a:t>
            </a:r>
          </a:p>
          <a:p>
            <a:r>
              <a:rPr lang="en-US" altLang="zh-CN" dirty="0" smtClean="0"/>
              <a:t>I/O </a:t>
            </a:r>
            <a:r>
              <a:rPr lang="en-US" altLang="zh-CN" dirty="0" smtClean="0"/>
              <a:t>requests via </a:t>
            </a:r>
            <a:r>
              <a:rPr lang="en-US" altLang="zh-CN" dirty="0" err="1" smtClean="0"/>
              <a:t>syscalls</a:t>
            </a:r>
            <a:r>
              <a:rPr lang="en-US" altLang="zh-CN" dirty="0" smtClean="0"/>
              <a:t> (e.g., read/write) associate </a:t>
            </a:r>
            <a:r>
              <a:rPr lang="en-US" altLang="zh-CN" dirty="0" smtClean="0"/>
              <a:t>a process </a:t>
            </a:r>
            <a:r>
              <a:rPr lang="en-US" altLang="zh-CN" dirty="0" smtClean="0"/>
              <a:t>with a device that may generate an interrupt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smtClean="0"/>
              <a:t>this class of interrupts we assign process priorities </a:t>
            </a:r>
            <a:r>
              <a:rPr lang="en-US" altLang="zh-CN" dirty="0" smtClean="0"/>
              <a:t>to bottom </a:t>
            </a:r>
            <a:r>
              <a:rPr lang="en-US" altLang="zh-CN" dirty="0" smtClean="0"/>
              <a:t>half (deferrable) interrupt handling</a:t>
            </a:r>
          </a:p>
          <a:p>
            <a:pPr lvl="1"/>
            <a:r>
              <a:rPr lang="en-US" altLang="zh-CN" dirty="0" smtClean="0"/>
              <a:t>Allow </a:t>
            </a:r>
            <a:r>
              <a:rPr lang="en-US" altLang="zh-CN" dirty="0" smtClean="0"/>
              <a:t>top halves to run </a:t>
            </a:r>
            <a:r>
              <a:rPr lang="en-US" altLang="zh-CN" dirty="0" smtClean="0"/>
              <a:t>immediately, but consider dependency </a:t>
            </a:r>
            <a:r>
              <a:rPr lang="en-US" altLang="zh-CN" dirty="0" smtClean="0"/>
              <a:t>between bottom halves and processes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BH Scheduling &amp; Accounting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21152"/>
            <a:ext cx="5972175" cy="49821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Modify Linux kernel to include </a:t>
            </a:r>
            <a:r>
              <a:rPr lang="en-US" altLang="zh-CN" dirty="0" smtClean="0"/>
              <a:t>interrupt accounting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TSC (Timestamp Counter) </a:t>
            </a:r>
            <a:r>
              <a:rPr lang="en-US" altLang="zh-CN" dirty="0" smtClean="0"/>
              <a:t>measurements on bottom halves</a:t>
            </a:r>
          </a:p>
          <a:p>
            <a:pPr lvl="1"/>
            <a:r>
              <a:rPr lang="en-US" altLang="zh-CN" dirty="0" smtClean="0"/>
              <a:t>Determine </a:t>
            </a:r>
            <a:r>
              <a:rPr lang="en-US" altLang="zh-CN" dirty="0" smtClean="0"/>
              <a:t>target process for </a:t>
            </a:r>
            <a:r>
              <a:rPr lang="en-US" altLang="zh-CN" dirty="0" smtClean="0"/>
              <a:t>interrupt processing </a:t>
            </a:r>
            <a:r>
              <a:rPr lang="en-US" altLang="zh-CN" dirty="0" smtClean="0"/>
              <a:t>and update system </a:t>
            </a:r>
            <a:r>
              <a:rPr lang="en-US" altLang="zh-CN" dirty="0" smtClean="0"/>
              <a:t>time accordingly</a:t>
            </a:r>
            <a:endParaRPr lang="en-US" altLang="zh-CN" dirty="0" smtClean="0"/>
          </a:p>
          <a:p>
            <a:r>
              <a:rPr lang="en-US" altLang="zh-CN" dirty="0" smtClean="0"/>
              <a:t>BH/interrupt </a:t>
            </a:r>
            <a:r>
              <a:rPr lang="en-US" altLang="zh-CN" dirty="0" smtClean="0"/>
              <a:t>scheduler </a:t>
            </a:r>
            <a:r>
              <a:rPr lang="en-US" altLang="zh-CN" dirty="0" smtClean="0"/>
              <a:t>immediately between </a:t>
            </a:r>
            <a:r>
              <a:rPr lang="en-US" altLang="zh-CN" i="1" dirty="0" err="1" smtClean="0"/>
              <a:t>do_irq</a:t>
            </a:r>
            <a:r>
              <a:rPr lang="en-US" altLang="zh-CN" i="1" dirty="0" smtClean="0"/>
              <a:t>() and </a:t>
            </a:r>
            <a:r>
              <a:rPr lang="en-US" altLang="zh-CN" i="1" dirty="0" err="1" smtClean="0"/>
              <a:t>do_softirq</a:t>
            </a:r>
            <a:r>
              <a:rPr lang="en-US" altLang="zh-CN" i="1" dirty="0" smtClean="0"/>
              <a:t>()</a:t>
            </a:r>
          </a:p>
          <a:p>
            <a:pPr lvl="1"/>
            <a:r>
              <a:rPr lang="en-US" altLang="zh-CN" dirty="0" smtClean="0"/>
              <a:t>Predict </a:t>
            </a:r>
            <a:r>
              <a:rPr lang="en-US" altLang="zh-CN" dirty="0" smtClean="0"/>
              <a:t>target process associated </a:t>
            </a:r>
            <a:r>
              <a:rPr lang="en-US" altLang="zh-CN" dirty="0" smtClean="0"/>
              <a:t>with interrupt </a:t>
            </a:r>
            <a:r>
              <a:rPr lang="en-US" altLang="zh-CN" dirty="0" smtClean="0"/>
              <a:t>and set BH </a:t>
            </a:r>
            <a:r>
              <a:rPr lang="en-US" altLang="zh-CN" dirty="0" smtClean="0"/>
              <a:t>priority accordingly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7450" y="2262188"/>
            <a:ext cx="28765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634</Words>
  <Application>Microsoft Office PowerPoint</Application>
  <PresentationFormat>全屏显示(4:3)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Template2</vt:lpstr>
      <vt:lpstr>Interrupt Management</vt:lpstr>
      <vt:lpstr>Process-Aware Interrupt Scheduling &amp; Accounting</vt:lpstr>
      <vt:lpstr>Problem of Interrupts</vt:lpstr>
      <vt:lpstr>Goals</vt:lpstr>
      <vt:lpstr>Linux Int Handling</vt:lpstr>
      <vt:lpstr>Linux Int Handling</vt:lpstr>
      <vt:lpstr>Problems</vt:lpstr>
      <vt:lpstr>Process-Aware Interrupt Handling</vt:lpstr>
      <vt:lpstr>BH Scheduling &amp; Accounting</vt:lpstr>
      <vt:lpstr>Interrupt Accounting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5</cp:revision>
  <cp:lastPrinted>2011-02-23T00:18:43Z</cp:lastPrinted>
  <dcterms:created xsi:type="dcterms:W3CDTF">2012-02-21T11:08:57Z</dcterms:created>
  <dcterms:modified xsi:type="dcterms:W3CDTF">2012-02-21T11:27:58Z</dcterms:modified>
</cp:coreProperties>
</file>