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57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C7EE07-BFF7-4FBA-89E5-6BAD4FE10133}">
  <a:tblStyle styleId="{59C7EE07-BFF7-4FBA-89E5-6BAD4FE10133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EF81953-E6BC-484A-9505-845E5D9B9C65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2660777-5EBC-40E2-81CA-50190CD489F5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9923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We need at least 2 cores. We are addressing just core replication, not memory, disks etc...</a:t>
            </a:r>
          </a:p>
          <a:p>
            <a:endParaRPr lang="en"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We need at least 2 cores. We are addressing just core replication, not memory, disks etc...</a:t>
            </a:r>
          </a:p>
          <a:p>
            <a:endParaRPr lang="en"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We need at least 2 cores. We are addressing just core replication, not memory, disks etc...</a:t>
            </a:r>
          </a:p>
          <a:p>
            <a:endParaRPr lang="en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We need at least 2 cores. We are addressing just core replication, not memory, disks etc...</a:t>
            </a:r>
          </a:p>
          <a:p>
            <a:endParaRPr lang="en"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We need at least 2 cores. We are addressing just core replication, not memory, disks etc...</a:t>
            </a:r>
          </a:p>
          <a:p>
            <a:endParaRPr lang="en"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
</a:t>
            </a: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We need at least 2 cores. We are addressing just core replication, not memory, disks etc...</a:t>
            </a:r>
          </a:p>
          <a:p>
            <a:endParaRPr lang="en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We need at least 2 cores. We are addressing just core replication, not memory, disks etc...</a:t>
            </a:r>
          </a:p>
          <a:p>
            <a:endParaRPr lang="en"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We need at least 2 cores. We are addressing just core replication, not memory, disks etc...</a:t>
            </a:r>
          </a:p>
          <a:p>
            <a:endParaRPr lang="en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We need at least 2 cores. We are addressing just core replication, not memory, disks etc...</a:t>
            </a:r>
          </a:p>
          <a:p>
            <a:endParaRPr lang="en"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50825" y="4900612"/>
            <a:ext cx="5184775" cy="544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 idx="2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95287" y="188911"/>
            <a:ext cx="8229600" cy="981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855786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02050" y="4539237"/>
            <a:ext cx="8739900" cy="5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A Flexible Approach to Improving System Reliability with Virtual Lockstep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202049" y="5886392"/>
            <a:ext cx="8367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</a:rPr>
              <a:t>Authors: Casey M. Jeffery, Renato J. O. Figueiredo</a:t>
            </a:r>
          </a:p>
          <a:p>
            <a:endParaRPr lang="en" sz="1800" b="1" dirty="0">
              <a:solidFill>
                <a:schemeClr val="lt1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>
            <a:off x="8048853" y="193477"/>
            <a:ext cx="893097" cy="116699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95287" y="493712"/>
            <a:ext cx="8229600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Evaluation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23737" y="1222554"/>
            <a:ext cx="8372699" cy="85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indent="0" algn="ctr" rtl="0">
              <a:lnSpc>
                <a:spcPct val="150000"/>
              </a:lnSpc>
              <a:buNone/>
            </a:pPr>
            <a:r>
              <a:rPr lang="en" sz="2400"/>
              <a:t>Does the additional logic produces overhead?</a:t>
            </a:r>
          </a:p>
        </p:txBody>
      </p:sp>
      <p:sp>
        <p:nvSpPr>
          <p:cNvPr id="202" name="Shape 202"/>
          <p:cNvSpPr/>
          <p:nvPr/>
        </p:nvSpPr>
        <p:spPr>
          <a:xfrm>
            <a:off x="753237" y="1998654"/>
            <a:ext cx="3752850" cy="41814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03" name="Shape 203"/>
          <p:cNvSpPr/>
          <p:nvPr/>
        </p:nvSpPr>
        <p:spPr>
          <a:xfrm>
            <a:off x="4924537" y="3170229"/>
            <a:ext cx="3771900" cy="27051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204" name="Shape 204"/>
          <p:cNvSpPr/>
          <p:nvPr/>
        </p:nvSpPr>
        <p:spPr>
          <a:xfrm>
            <a:off x="3650225" y="5879625"/>
            <a:ext cx="737400" cy="309600"/>
          </a:xfrm>
          <a:prstGeom prst="ellips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4940700" y="1991200"/>
            <a:ext cx="2654400" cy="534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Of course it does: almost 14%</a:t>
            </a:r>
          </a:p>
          <a:p>
            <a:pPr>
              <a:buNone/>
            </a:pPr>
            <a:r>
              <a:rPr lang="en"/>
              <a:t>(like nested virtualization)</a:t>
            </a:r>
          </a:p>
        </p:txBody>
      </p:sp>
      <p:cxnSp>
        <p:nvCxnSpPr>
          <p:cNvPr id="206" name="Shape 206"/>
          <p:cNvCxnSpPr>
            <a:stCxn id="204" idx="6"/>
          </p:cNvCxnSpPr>
          <p:nvPr/>
        </p:nvCxnSpPr>
        <p:spPr>
          <a:xfrm>
            <a:off x="4387625" y="6034425"/>
            <a:ext cx="2949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4683125" y="2247350"/>
            <a:ext cx="0" cy="3797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4673400" y="2238025"/>
            <a:ext cx="2673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5056225" y="2864229"/>
            <a:ext cx="3502500" cy="534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/>
              <a:t>What if we add more replication?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984350" y="5826400"/>
            <a:ext cx="3281399" cy="368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200"/>
              <a:t>{D, T, Q}MR = guest OS + {1, 2, 3} replicas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95287" y="493712"/>
            <a:ext cx="8229600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Evaluation</a:t>
            </a:r>
          </a:p>
        </p:txBody>
      </p:sp>
      <p:sp>
        <p:nvSpPr>
          <p:cNvPr id="216" name="Shape 216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23737" y="1222554"/>
            <a:ext cx="8372699" cy="85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indent="0" algn="ctr" rtl="0">
              <a:lnSpc>
                <a:spcPct val="150000"/>
              </a:lnSpc>
              <a:buNone/>
            </a:pPr>
            <a:r>
              <a:rPr lang="en" sz="2400"/>
              <a:t>Which errors virtual lockstep can correct?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29696" y="4707948"/>
            <a:ext cx="3539700" cy="1205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lang="en" sz="1200" b="1"/>
              <a:t>CR0 </a:t>
            </a:r>
            <a:r>
              <a:rPr lang="en" sz="1200"/>
              <a:t>= System wide flags: operation mode, </a:t>
            </a:r>
          </a:p>
          <a:p>
            <a:pPr marL="0" lvl="0" indent="457200" rtl="0">
              <a:buNone/>
            </a:pPr>
            <a:r>
              <a:rPr lang="en" sz="1200"/>
              <a:t>paging, caching, ...</a:t>
            </a:r>
          </a:p>
          <a:p>
            <a:endParaRPr lang="en" sz="1200"/>
          </a:p>
          <a:p>
            <a:pPr marL="0" lvl="0" indent="0" rtl="0">
              <a:buNone/>
            </a:pPr>
            <a:r>
              <a:rPr lang="en" sz="1200" b="1"/>
              <a:t>CR3 </a:t>
            </a:r>
            <a:r>
              <a:rPr lang="en" sz="1200"/>
              <a:t>= Page directory base address</a:t>
            </a:r>
          </a:p>
          <a:p>
            <a:endParaRPr lang="en" sz="1200"/>
          </a:p>
          <a:p>
            <a:pPr marL="0" lvl="0" indent="0" rtl="0">
              <a:buNone/>
            </a:pPr>
            <a:r>
              <a:rPr lang="en" sz="1200" b="1"/>
              <a:t>CR4</a:t>
            </a:r>
            <a:r>
              <a:rPr lang="en" sz="1200"/>
              <a:t> = Page size, page global enable,  PAE, ...</a:t>
            </a:r>
          </a:p>
        </p:txBody>
      </p:sp>
      <p:sp>
        <p:nvSpPr>
          <p:cNvPr id="219" name="Shape 219"/>
          <p:cNvSpPr/>
          <p:nvPr/>
        </p:nvSpPr>
        <p:spPr>
          <a:xfrm>
            <a:off x="529696" y="1862600"/>
            <a:ext cx="3619500" cy="26098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20" name="Shape 220"/>
          <p:cNvSpPr txBox="1"/>
          <p:nvPr/>
        </p:nvSpPr>
        <p:spPr>
          <a:xfrm>
            <a:off x="4406075" y="2173725"/>
            <a:ext cx="4442999" cy="200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/>
              <a:t>Crash</a:t>
            </a:r>
            <a:r>
              <a:rPr lang="en"/>
              <a:t> </a:t>
            </a:r>
            <a:r>
              <a:rPr lang="en" sz="1700"/>
              <a:t>→system fails and stop executing</a:t>
            </a:r>
          </a:p>
          <a:p>
            <a:endParaRPr lang="en" sz="1700"/>
          </a:p>
          <a:p>
            <a:pPr lvl="0" rtl="0">
              <a:buNone/>
            </a:pPr>
            <a:r>
              <a:rPr lang="en" b="1"/>
              <a:t>Lockstep fail</a:t>
            </a:r>
            <a:r>
              <a:rPr lang="en"/>
              <a:t> </a:t>
            </a:r>
            <a:r>
              <a:rPr lang="en" sz="1700"/>
              <a:t>→error detected using I/O </a:t>
            </a:r>
          </a:p>
          <a:p>
            <a:pPr marL="914400" lvl="0" indent="457200" rtl="0">
              <a:buNone/>
            </a:pPr>
            <a:r>
              <a:rPr lang="en" sz="1700"/>
              <a:t>comparison (no fingerprinting)</a:t>
            </a:r>
          </a:p>
          <a:p>
            <a:endParaRPr lang="en" sz="1700"/>
          </a:p>
          <a:p>
            <a:pPr marL="0" lvl="0" indent="0" rtl="0">
              <a:buNone/>
            </a:pPr>
            <a:r>
              <a:rPr lang="en" sz="1700" b="1"/>
              <a:t>Hang </a:t>
            </a:r>
            <a:r>
              <a:rPr lang="en" sz="1700"/>
              <a:t>→no progress made, but the system </a:t>
            </a:r>
          </a:p>
          <a:p>
            <a:pPr marL="457200" lvl="0" indent="0" rtl="0">
              <a:buClr>
                <a:srgbClr val="000000"/>
              </a:buClr>
              <a:buSzPct val="64705"/>
              <a:buFont typeface="Arial"/>
              <a:buNone/>
            </a:pPr>
            <a:r>
              <a:rPr lang="en" sz="1700"/>
              <a:t>       keeps executing</a:t>
            </a:r>
          </a:p>
          <a:p>
            <a:endParaRPr lang="en" sz="1700"/>
          </a:p>
        </p:txBody>
      </p:sp>
      <p:sp>
        <p:nvSpPr>
          <p:cNvPr id="221" name="Shape 221"/>
          <p:cNvSpPr txBox="1"/>
          <p:nvPr/>
        </p:nvSpPr>
        <p:spPr>
          <a:xfrm>
            <a:off x="4149196" y="4682175"/>
            <a:ext cx="4839300" cy="1065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✓ In the majority of cases, </a:t>
            </a:r>
            <a:r>
              <a:rPr lang="en" b="1"/>
              <a:t>traditional</a:t>
            </a:r>
            <a:r>
              <a:rPr lang="en"/>
              <a:t> lockstep is enough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✗ Some CR bits cause crashes before any visible I/O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95287" y="493712"/>
            <a:ext cx="8229600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Evaluation</a:t>
            </a:r>
          </a:p>
        </p:txBody>
      </p:sp>
      <p:sp>
        <p:nvSpPr>
          <p:cNvPr id="227" name="Shape 227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23737" y="1222554"/>
            <a:ext cx="8372699" cy="85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indent="0" algn="ctr" rtl="0">
              <a:lnSpc>
                <a:spcPct val="150000"/>
              </a:lnSpc>
              <a:buNone/>
            </a:pPr>
            <a:r>
              <a:rPr lang="en" sz="2400"/>
              <a:t>Which errors virtual lockstep can correct?</a:t>
            </a:r>
          </a:p>
        </p:txBody>
      </p:sp>
      <p:sp>
        <p:nvSpPr>
          <p:cNvPr id="229" name="Shape 229"/>
          <p:cNvSpPr/>
          <p:nvPr/>
        </p:nvSpPr>
        <p:spPr>
          <a:xfrm>
            <a:off x="445525" y="1793150"/>
            <a:ext cx="8243415" cy="291479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30" name="Shape 230"/>
          <p:cNvSpPr txBox="1"/>
          <p:nvPr/>
        </p:nvSpPr>
        <p:spPr>
          <a:xfrm>
            <a:off x="529696" y="4707948"/>
            <a:ext cx="3032700" cy="1205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200" b="1"/>
              <a:t>RAX</a:t>
            </a:r>
            <a:r>
              <a:rPr lang="en" sz="1200"/>
              <a:t>- </a:t>
            </a:r>
            <a:r>
              <a:rPr lang="en" sz="1200" b="1"/>
              <a:t>RDX</a:t>
            </a:r>
            <a:r>
              <a:rPr lang="en" sz="1200"/>
              <a:t> = General purpose registers</a:t>
            </a:r>
          </a:p>
          <a:p>
            <a:pPr lvl="0" rtl="0">
              <a:buNone/>
            </a:pPr>
            <a:r>
              <a:rPr lang="en" sz="1200" b="1"/>
              <a:t>RBP</a:t>
            </a:r>
            <a:r>
              <a:rPr lang="en" sz="1200"/>
              <a:t>, </a:t>
            </a:r>
            <a:r>
              <a:rPr lang="en" sz="1200" b="1"/>
              <a:t>RSP</a:t>
            </a:r>
            <a:r>
              <a:rPr lang="en" sz="1200"/>
              <a:t> = Stack pointers</a:t>
            </a:r>
          </a:p>
          <a:p>
            <a:pPr lvl="0" rtl="0">
              <a:buNone/>
            </a:pPr>
            <a:r>
              <a:rPr lang="en" sz="1200" b="1"/>
              <a:t>RIP</a:t>
            </a:r>
            <a:r>
              <a:rPr lang="en" sz="1200"/>
              <a:t> 	        = Instruction pointer</a:t>
            </a:r>
          </a:p>
          <a:p>
            <a:pPr lvl="0" rtl="0">
              <a:buNone/>
            </a:pPr>
            <a:r>
              <a:rPr lang="en" sz="1200" b="1"/>
              <a:t>RSI</a:t>
            </a:r>
            <a:r>
              <a:rPr lang="en" sz="1200"/>
              <a:t>, </a:t>
            </a:r>
            <a:r>
              <a:rPr lang="en" sz="1200" b="1"/>
              <a:t>RDI</a:t>
            </a:r>
            <a:r>
              <a:rPr lang="en" sz="1200"/>
              <a:t>    = Source, dest. pointers</a:t>
            </a:r>
          </a:p>
          <a:p>
            <a:pPr lvl="0" rtl="0">
              <a:buNone/>
            </a:pPr>
            <a:r>
              <a:rPr lang="en" sz="1200" b="1"/>
              <a:t>RFLAGS</a:t>
            </a:r>
            <a:r>
              <a:rPr lang="en" sz="1200"/>
              <a:t>   = Status, control, system flags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832132" y="4882500"/>
            <a:ext cx="4018799" cy="1581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/>
              <a:t>✓ </a:t>
            </a:r>
            <a:r>
              <a:rPr lang="en"/>
              <a:t>Not so many of these registers produce a </a:t>
            </a:r>
          </a:p>
          <a:p>
            <a:pPr lvl="0" indent="457200" rtl="0">
              <a:buNone/>
            </a:pPr>
            <a:r>
              <a:rPr lang="en"/>
              <a:t>visible difference in I/O operations</a:t>
            </a:r>
          </a:p>
          <a:p>
            <a:endParaRPr lang="en"/>
          </a:p>
          <a:p>
            <a:pPr lvl="0" rtl="0">
              <a:buNone/>
            </a:pPr>
            <a:r>
              <a:rPr lang="en" sz="1800"/>
              <a:t>✓ </a:t>
            </a:r>
            <a:r>
              <a:rPr lang="en"/>
              <a:t>For those who do, </a:t>
            </a:r>
            <a:r>
              <a:rPr lang="en" b="1"/>
              <a:t>traditional </a:t>
            </a:r>
            <a:r>
              <a:rPr lang="en"/>
              <a:t>lockstep is </a:t>
            </a:r>
          </a:p>
          <a:p>
            <a:pPr lvl="0" indent="457200" rtl="0">
              <a:buNone/>
            </a:pPr>
            <a:r>
              <a:rPr lang="en"/>
              <a:t>a solution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95287" y="493712"/>
            <a:ext cx="8229600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Evaluation</a:t>
            </a:r>
          </a:p>
        </p:txBody>
      </p:sp>
      <p:sp>
        <p:nvSpPr>
          <p:cNvPr id="237" name="Shape 237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23737" y="1222554"/>
            <a:ext cx="8372699" cy="85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indent="0" algn="ctr" rtl="0">
              <a:lnSpc>
                <a:spcPct val="150000"/>
              </a:lnSpc>
              <a:buNone/>
            </a:pPr>
            <a:r>
              <a:rPr lang="en" sz="2400"/>
              <a:t>How fingerprinting performs with respect to v. lockstep?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456894" y="2477295"/>
            <a:ext cx="3392099" cy="2195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b="1"/>
              <a:t>Better</a:t>
            </a:r>
          </a:p>
          <a:p>
            <a:endParaRPr lang="en" b="1"/>
          </a:p>
          <a:p>
            <a:pPr lvl="0" algn="ctr" rtl="0">
              <a:buNone/>
            </a:pPr>
            <a:r>
              <a:rPr lang="en" sz="1700"/>
              <a:t>errors are detected earlier</a:t>
            </a:r>
          </a:p>
          <a:p>
            <a:endParaRPr lang="en" sz="1700"/>
          </a:p>
          <a:p>
            <a:endParaRPr lang="en" sz="1700"/>
          </a:p>
          <a:p>
            <a:pPr marL="0" lvl="0" indent="0" algn="ctr" rtl="0">
              <a:buNone/>
            </a:pPr>
            <a:r>
              <a:rPr lang="en" b="1"/>
              <a:t>Same or worse</a:t>
            </a:r>
          </a:p>
          <a:p>
            <a:endParaRPr lang="en" b="1"/>
          </a:p>
          <a:p>
            <a:pPr marL="0" lvl="0" indent="0" algn="ctr" rtl="0">
              <a:buNone/>
            </a:pPr>
            <a:r>
              <a:rPr lang="en" sz="1700"/>
              <a:t>error detected at the same </a:t>
            </a:r>
            <a:r>
              <a:rPr lang="en" sz="1700" i="1"/>
              <a:t>VM exit </a:t>
            </a:r>
            <a:r>
              <a:rPr lang="en" sz="1700"/>
              <a:t>or later</a:t>
            </a:r>
          </a:p>
          <a:p>
            <a:endParaRPr lang="en" sz="1700"/>
          </a:p>
        </p:txBody>
      </p:sp>
      <p:sp>
        <p:nvSpPr>
          <p:cNvPr id="240" name="Shape 240"/>
          <p:cNvSpPr/>
          <p:nvPr/>
        </p:nvSpPr>
        <p:spPr>
          <a:xfrm>
            <a:off x="552337" y="1883500"/>
            <a:ext cx="4497565" cy="331948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cxnSp>
        <p:nvCxnSpPr>
          <p:cNvPr id="241" name="Shape 241"/>
          <p:cNvCxnSpPr/>
          <p:nvPr/>
        </p:nvCxnSpPr>
        <p:spPr>
          <a:xfrm>
            <a:off x="6503650" y="3490450"/>
            <a:ext cx="12414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2" name="Shape 242"/>
          <p:cNvSpPr txBox="1"/>
          <p:nvPr/>
        </p:nvSpPr>
        <p:spPr>
          <a:xfrm>
            <a:off x="1671750" y="5328604"/>
            <a:ext cx="6096000" cy="1166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Aft>
                <a:spcPts val="1000"/>
              </a:spcAft>
              <a:buNone/>
            </a:pPr>
            <a:r>
              <a:rPr lang="en" sz="2400"/>
              <a:t>Aamer Charania</a:t>
            </a:r>
            <a:r>
              <a:rPr lang="en" sz="2400">
                <a:solidFill>
                  <a:srgbClr val="333333"/>
                </a:solidFill>
              </a:rPr>
              <a:t> </a:t>
            </a:r>
          </a:p>
          <a:p>
            <a:pPr>
              <a:buNone/>
            </a:pPr>
            <a:r>
              <a:rPr lang="en" sz="1800"/>
              <a:t>Any idea about how to reduce fingerprinting </a:t>
            </a:r>
            <a:r>
              <a:rPr lang="en" sz="1800" b="1"/>
              <a:t>overhead</a:t>
            </a:r>
            <a:r>
              <a:rPr lang="en" sz="1800"/>
              <a:t>?</a:t>
            </a:r>
          </a:p>
        </p:txBody>
      </p:sp>
      <p:sp>
        <p:nvSpPr>
          <p:cNvPr id="243" name="Shape 243"/>
          <p:cNvSpPr/>
          <p:nvPr/>
        </p:nvSpPr>
        <p:spPr>
          <a:xfrm>
            <a:off x="700087" y="5323429"/>
            <a:ext cx="952500" cy="10191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244" name="Shape 244"/>
          <p:cNvSpPr/>
          <p:nvPr/>
        </p:nvSpPr>
        <p:spPr>
          <a:xfrm>
            <a:off x="645238" y="5268614"/>
            <a:ext cx="6996299" cy="1124700"/>
          </a:xfrm>
          <a:prstGeom prst="roundRect">
            <a:avLst>
              <a:gd name="adj" fmla="val 7377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95287" y="493712"/>
            <a:ext cx="8229600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Evaluation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23737" y="1222554"/>
            <a:ext cx="8372699" cy="85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indent="0" algn="ctr" rtl="0">
              <a:lnSpc>
                <a:spcPct val="150000"/>
              </a:lnSpc>
              <a:buNone/>
            </a:pPr>
            <a:r>
              <a:rPr lang="en" sz="2400"/>
              <a:t>Error propagation analysis</a:t>
            </a:r>
          </a:p>
        </p:txBody>
      </p:sp>
      <p:sp>
        <p:nvSpPr>
          <p:cNvPr id="252" name="Shape 252"/>
          <p:cNvSpPr/>
          <p:nvPr/>
        </p:nvSpPr>
        <p:spPr>
          <a:xfrm>
            <a:off x="4146750" y="2202425"/>
            <a:ext cx="4621135" cy="339280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53" name="Shape 253"/>
          <p:cNvSpPr txBox="1"/>
          <p:nvPr/>
        </p:nvSpPr>
        <p:spPr>
          <a:xfrm>
            <a:off x="1000625" y="2355400"/>
            <a:ext cx="2039100" cy="792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How to read the graph:</a:t>
            </a:r>
          </a:p>
        </p:txBody>
      </p:sp>
      <p:sp>
        <p:nvSpPr>
          <p:cNvPr id="254" name="Shape 254"/>
          <p:cNvSpPr/>
          <p:nvPr/>
        </p:nvSpPr>
        <p:spPr>
          <a:xfrm>
            <a:off x="4472650" y="4890275"/>
            <a:ext cx="562199" cy="230400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255" name="Shape 255"/>
          <p:cNvCxnSpPr>
            <a:stCxn id="254" idx="2"/>
          </p:cNvCxnSpPr>
          <p:nvPr/>
        </p:nvCxnSpPr>
        <p:spPr>
          <a:xfrm rot="10800000">
            <a:off x="2979250" y="5005475"/>
            <a:ext cx="1493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" name="Shape 256"/>
          <p:cNvSpPr txBox="1"/>
          <p:nvPr/>
        </p:nvSpPr>
        <p:spPr>
          <a:xfrm>
            <a:off x="757840" y="4819628"/>
            <a:ext cx="2221499" cy="358499"/>
          </a:xfrm>
          <a:prstGeom prst="rect">
            <a:avLst/>
          </a:prstGeom>
          <a:noFill/>
          <a:ln w="9525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1200"/>
              <a:t>if an error is </a:t>
            </a:r>
            <a:r>
              <a:rPr lang="en" sz="1200" b="1"/>
              <a:t>injected</a:t>
            </a:r>
            <a:r>
              <a:rPr lang="en" sz="1200"/>
              <a:t> in CR0...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18225" y="2990228"/>
            <a:ext cx="2343299" cy="358499"/>
          </a:xfrm>
          <a:prstGeom prst="rect">
            <a:avLst/>
          </a:prstGeom>
          <a:noFill/>
          <a:ln w="9525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1200"/>
              <a:t>...a </a:t>
            </a:r>
            <a:r>
              <a:rPr lang="en" sz="1200" b="1"/>
              <a:t>divergence</a:t>
            </a:r>
            <a:r>
              <a:rPr lang="en" sz="1200"/>
              <a:t> is detected in...</a:t>
            </a:r>
          </a:p>
        </p:txBody>
      </p:sp>
      <p:sp>
        <p:nvSpPr>
          <p:cNvPr id="258" name="Shape 258"/>
          <p:cNvSpPr/>
          <p:nvPr/>
        </p:nvSpPr>
        <p:spPr>
          <a:xfrm>
            <a:off x="672436" y="3350925"/>
            <a:ext cx="527925" cy="1474825"/>
          </a:xfrm>
          <a:custGeom>
            <a:avLst/>
            <a:gdLst/>
            <a:ahLst/>
            <a:cxnLst/>
            <a:rect l="0" t="0" r="0" b="0"/>
            <a:pathLst>
              <a:path w="21117" h="58993" extrusionOk="0">
                <a:moveTo>
                  <a:pt x="18905" y="58993"/>
                </a:moveTo>
                <a:cubicBezTo>
                  <a:pt x="16385" y="56657"/>
                  <a:pt x="6860" y="50451"/>
                  <a:pt x="3788" y="44982"/>
                </a:cubicBezTo>
                <a:cubicBezTo>
                  <a:pt x="715" y="39512"/>
                  <a:pt x="-821" y="31954"/>
                  <a:pt x="469" y="26178"/>
                </a:cubicBezTo>
                <a:cubicBezTo>
                  <a:pt x="1759" y="20401"/>
                  <a:pt x="8089" y="14687"/>
                  <a:pt x="11531" y="10324"/>
                </a:cubicBezTo>
                <a:cubicBezTo>
                  <a:pt x="14972" y="5961"/>
                  <a:pt x="19519" y="1720"/>
                  <a:pt x="21117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cxnSp>
        <p:nvCxnSpPr>
          <p:cNvPr id="259" name="Shape 259"/>
          <p:cNvCxnSpPr>
            <a:stCxn id="257" idx="3"/>
          </p:cNvCxnSpPr>
          <p:nvPr/>
        </p:nvCxnSpPr>
        <p:spPr>
          <a:xfrm>
            <a:off x="3161524" y="3169478"/>
            <a:ext cx="1873499" cy="1554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0" name="Shape 260"/>
          <p:cNvCxnSpPr/>
          <p:nvPr/>
        </p:nvCxnSpPr>
        <p:spPr>
          <a:xfrm>
            <a:off x="3151450" y="3166575"/>
            <a:ext cx="2417999" cy="1557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3135676" y="2748714"/>
            <a:ext cx="711600" cy="5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3000"/>
              <a:t>...</a:t>
            </a:r>
          </a:p>
        </p:txBody>
      </p:sp>
      <p:sp>
        <p:nvSpPr>
          <p:cNvPr id="262" name="Shape 262"/>
          <p:cNvSpPr/>
          <p:nvPr/>
        </p:nvSpPr>
        <p:spPr>
          <a:xfrm>
            <a:off x="4011775" y="2380322"/>
            <a:ext cx="147599" cy="2242800"/>
          </a:xfrm>
          <a:prstGeom prst="leftBrace">
            <a:avLst>
              <a:gd name="adj1" fmla="val 28333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263" name="Shape 263"/>
          <p:cNvCxnSpPr/>
          <p:nvPr/>
        </p:nvCxnSpPr>
        <p:spPr>
          <a:xfrm flipH="1">
            <a:off x="3124824" y="4160025"/>
            <a:ext cx="940200" cy="9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4" name="Shape 264"/>
          <p:cNvSpPr txBox="1"/>
          <p:nvPr/>
        </p:nvSpPr>
        <p:spPr>
          <a:xfrm>
            <a:off x="1396498" y="3985425"/>
            <a:ext cx="1689000" cy="358499"/>
          </a:xfrm>
          <a:prstGeom prst="rect">
            <a:avLst/>
          </a:prstGeom>
          <a:noFill/>
          <a:ln w="9525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1200"/>
              <a:t>...in the X% of cases.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745677" y="5847500"/>
            <a:ext cx="7598700" cy="543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 b="1"/>
              <a:t>Fingerprinting optimization</a:t>
            </a:r>
            <a:r>
              <a:rPr lang="en" sz="1800"/>
              <a:t>: perform hashing on the set of register </a:t>
            </a:r>
          </a:p>
          <a:p>
            <a:pPr marL="2743200" lvl="0" indent="457200" rtl="0">
              <a:buNone/>
            </a:pPr>
            <a:r>
              <a:rPr lang="en" sz="1800"/>
              <a:t>which are always affected.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95287" y="493712"/>
            <a:ext cx="8514299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en"/>
              <a:t>Conclusions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00975" y="1561500"/>
            <a:ext cx="8535000" cy="4858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20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Can Virtual Lockstep achieve the same </a:t>
            </a:r>
          </a:p>
          <a:p>
            <a:pPr lvl="0" indent="457200" rtl="0">
              <a:lnSpc>
                <a:spcPct val="200000"/>
              </a:lnSpc>
              <a:buNone/>
            </a:pPr>
            <a:r>
              <a:rPr lang="en" sz="2400"/>
              <a:t>goals as the hardware approach ?</a:t>
            </a:r>
          </a:p>
          <a:p>
            <a:pPr marL="457200" lvl="0" indent="-381000" rtl="0">
              <a:lnSpc>
                <a:spcPct val="20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Can we catch all the faults?</a:t>
            </a:r>
          </a:p>
          <a:p>
            <a:pPr marL="457200" lvl="0" indent="-381000" rtl="0">
              <a:lnSpc>
                <a:spcPct val="20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Is the overhead acceptable?</a:t>
            </a:r>
          </a:p>
          <a:p>
            <a:pPr marL="457200" lvl="0" indent="-381000" rtl="0">
              <a:lnSpc>
                <a:spcPct val="20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Can the overhead be improved?</a:t>
            </a:r>
          </a:p>
          <a:p>
            <a:pPr marL="457200" lvl="0" indent="-381000" rtl="0">
              <a:lnSpc>
                <a:spcPct val="20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Can we assign more cores to</a:t>
            </a:r>
          </a:p>
          <a:p>
            <a:pPr lvl="0" indent="457200" rtl="0">
              <a:lnSpc>
                <a:spcPct val="200000"/>
              </a:lnSpc>
              <a:buNone/>
            </a:pPr>
            <a:r>
              <a:rPr lang="en" sz="2400"/>
              <a:t>a lockstepped guest OS?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158975" y="1950375"/>
            <a:ext cx="988800" cy="5588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3000" b="1"/>
              <a:t>YES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158975" y="2970600"/>
            <a:ext cx="988800" cy="5588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3000" b="1"/>
              <a:t>YES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7158975" y="3701650"/>
            <a:ext cx="988800" cy="558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3000" b="1"/>
              <a:t>Y/N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158975" y="4432600"/>
            <a:ext cx="988800" cy="558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3000" b="1"/>
              <a:t>WIP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7158975" y="5401925"/>
            <a:ext cx="988800" cy="558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3000" b="1"/>
              <a:t>NO</a:t>
            </a:r>
          </a:p>
        </p:txBody>
      </p:sp>
      <p:sp>
        <p:nvSpPr>
          <p:cNvPr id="277" name="Shape 277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95287" y="390447"/>
            <a:ext cx="8229600" cy="855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The rise of errors</a:t>
            </a:r>
          </a:p>
        </p:txBody>
      </p:sp>
      <p:sp>
        <p:nvSpPr>
          <p:cNvPr id="50" name="Shape 50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1" name="Shape 51"/>
          <p:cNvSpPr/>
          <p:nvPr/>
        </p:nvSpPr>
        <p:spPr>
          <a:xfrm>
            <a:off x="395287" y="1141359"/>
            <a:ext cx="4580813" cy="410888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52" name="Shape 52"/>
          <p:cNvSpPr txBox="1"/>
          <p:nvPr/>
        </p:nvSpPr>
        <p:spPr>
          <a:xfrm>
            <a:off x="5353900" y="1262175"/>
            <a:ext cx="3419999" cy="931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2400"/>
              <a:t>Incrementing the transistor density</a:t>
            </a:r>
          </a:p>
        </p:txBody>
      </p:sp>
      <p:cxnSp>
        <p:nvCxnSpPr>
          <p:cNvPr id="53" name="Shape 53"/>
          <p:cNvCxnSpPr>
            <a:stCxn id="52" idx="2"/>
          </p:cNvCxnSpPr>
          <p:nvPr/>
        </p:nvCxnSpPr>
        <p:spPr>
          <a:xfrm>
            <a:off x="7063899" y="2193375"/>
            <a:ext cx="0" cy="769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54"/>
          <p:cNvSpPr txBox="1"/>
          <p:nvPr/>
        </p:nvSpPr>
        <p:spPr>
          <a:xfrm>
            <a:off x="5568700" y="3035025"/>
            <a:ext cx="2990400" cy="931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2400"/>
              <a:t>Incrementing the </a:t>
            </a:r>
            <a:r>
              <a:rPr lang="en" sz="2400" b="1">
                <a:solidFill>
                  <a:srgbClr val="FF0000"/>
                </a:solidFill>
              </a:rPr>
              <a:t>error</a:t>
            </a:r>
            <a:r>
              <a:rPr lang="en" sz="2400"/>
              <a:t> rate*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557828" y="6195075"/>
            <a:ext cx="4816499" cy="39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/>
              <a:t>*The reliability of a single transistor doesn't improve much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282207" y="4006542"/>
            <a:ext cx="3527699" cy="9312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2400"/>
              <a:t>Could affect: registers, bus, memory, cache, ...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31050" y="5349325"/>
            <a:ext cx="8487600" cy="698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2400"/>
              <a:t>Have you ever faced a system crash due to a machine error?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95287" y="417512"/>
            <a:ext cx="8229600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Hardware approach</a:t>
            </a:r>
          </a:p>
        </p:txBody>
      </p:sp>
      <p:sp>
        <p:nvSpPr>
          <p:cNvPr id="63" name="Shape 63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46112"/>
            <a:ext cx="8229600" cy="7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indent="0" algn="ctr" rtl="0">
              <a:lnSpc>
                <a:spcPct val="150000"/>
              </a:lnSpc>
              <a:buNone/>
            </a:pPr>
            <a:r>
              <a:rPr lang="en" sz="2400" u="sng"/>
              <a:t>Key idea: use redundancy in hardware to address errors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61962" y="1949912"/>
            <a:ext cx="1647299" cy="698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2400" i="1"/>
              <a:t>Examples: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5132887" y="4618362"/>
            <a:ext cx="3671100" cy="1020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lang="en" sz="2400"/>
              <a:t>2. </a:t>
            </a:r>
            <a:r>
              <a:rPr lang="en" sz="2400" b="1"/>
              <a:t>Replicated execution</a:t>
            </a:r>
            <a:r>
              <a:rPr lang="en" sz="2400"/>
              <a:t> </a:t>
            </a:r>
          </a:p>
          <a:p>
            <a:pPr marL="0" lvl="0" indent="457200" rtl="0">
              <a:buNone/>
            </a:pPr>
            <a:r>
              <a:rPr lang="en" sz="2400"/>
              <a:t>for (elite) processors </a:t>
            </a:r>
          </a:p>
        </p:txBody>
      </p:sp>
      <p:sp>
        <p:nvSpPr>
          <p:cNvPr id="67" name="Shape 67"/>
          <p:cNvSpPr/>
          <p:nvPr/>
        </p:nvSpPr>
        <p:spPr>
          <a:xfrm>
            <a:off x="4237524" y="2246200"/>
            <a:ext cx="4286250" cy="16954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8" name="Shape 68"/>
          <p:cNvSpPr txBox="1"/>
          <p:nvPr/>
        </p:nvSpPr>
        <p:spPr>
          <a:xfrm>
            <a:off x="547687" y="2648312"/>
            <a:ext cx="3492000" cy="1253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lang="en" sz="2400"/>
              <a:t>1. </a:t>
            </a:r>
            <a:r>
              <a:rPr lang="en" sz="2400" b="1"/>
              <a:t>ECC</a:t>
            </a:r>
            <a:r>
              <a:rPr lang="en" sz="2400"/>
              <a:t> for memory and </a:t>
            </a:r>
          </a:p>
          <a:p>
            <a:pPr marL="0" lvl="0" indent="457200" rtl="0">
              <a:buNone/>
            </a:pPr>
            <a:r>
              <a:rPr lang="en" sz="2400"/>
              <a:t>caches.</a:t>
            </a:r>
          </a:p>
          <a:p>
            <a:pPr marL="0" lvl="0" indent="457200" rtl="0">
              <a:buNone/>
            </a:pPr>
            <a:r>
              <a:rPr lang="en" sz="2400"/>
              <a:t>TRM, Hamming, ...</a:t>
            </a:r>
          </a:p>
        </p:txBody>
      </p:sp>
      <p:sp>
        <p:nvSpPr>
          <p:cNvPr id="69" name="Shape 69"/>
          <p:cNvSpPr/>
          <p:nvPr/>
        </p:nvSpPr>
        <p:spPr>
          <a:xfrm>
            <a:off x="1402450" y="56282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>
                <a:solidFill>
                  <a:srgbClr val="FFFFFF"/>
                </a:solidFill>
              </a:rPr>
              <a:t>instr 1</a:t>
            </a:r>
          </a:p>
        </p:txBody>
      </p:sp>
      <p:sp>
        <p:nvSpPr>
          <p:cNvPr id="70" name="Shape 70"/>
          <p:cNvSpPr/>
          <p:nvPr/>
        </p:nvSpPr>
        <p:spPr>
          <a:xfrm>
            <a:off x="2154550" y="56282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2</a:t>
            </a:r>
          </a:p>
        </p:txBody>
      </p:sp>
      <p:sp>
        <p:nvSpPr>
          <p:cNvPr id="71" name="Shape 71"/>
          <p:cNvSpPr/>
          <p:nvPr/>
        </p:nvSpPr>
        <p:spPr>
          <a:xfrm>
            <a:off x="2908237" y="56282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3</a:t>
            </a:r>
          </a:p>
        </p:txBody>
      </p:sp>
      <p:sp>
        <p:nvSpPr>
          <p:cNvPr id="72" name="Shape 72"/>
          <p:cNvSpPr/>
          <p:nvPr/>
        </p:nvSpPr>
        <p:spPr>
          <a:xfrm>
            <a:off x="3660337" y="56282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4</a:t>
            </a:r>
          </a:p>
        </p:txBody>
      </p:sp>
      <p:sp>
        <p:nvSpPr>
          <p:cNvPr id="73" name="Shape 73"/>
          <p:cNvSpPr/>
          <p:nvPr/>
        </p:nvSpPr>
        <p:spPr>
          <a:xfrm>
            <a:off x="1389530" y="4340046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1</a:t>
            </a:r>
          </a:p>
        </p:txBody>
      </p:sp>
      <p:sp>
        <p:nvSpPr>
          <p:cNvPr id="74" name="Shape 74"/>
          <p:cNvSpPr/>
          <p:nvPr/>
        </p:nvSpPr>
        <p:spPr>
          <a:xfrm>
            <a:off x="2141631" y="4340046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2</a:t>
            </a:r>
          </a:p>
        </p:txBody>
      </p:sp>
      <p:sp>
        <p:nvSpPr>
          <p:cNvPr id="75" name="Shape 75"/>
          <p:cNvSpPr/>
          <p:nvPr/>
        </p:nvSpPr>
        <p:spPr>
          <a:xfrm>
            <a:off x="2895317" y="4340046"/>
            <a:ext cx="752099" cy="501299"/>
          </a:xfrm>
          <a:prstGeom prst="rect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3</a:t>
            </a:r>
          </a:p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(error)</a:t>
            </a:r>
          </a:p>
        </p:txBody>
      </p:sp>
      <p:sp>
        <p:nvSpPr>
          <p:cNvPr id="76" name="Shape 76"/>
          <p:cNvSpPr/>
          <p:nvPr/>
        </p:nvSpPr>
        <p:spPr>
          <a:xfrm>
            <a:off x="3647417" y="4340046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4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27506" y="4380246"/>
            <a:ext cx="770100" cy="268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CPU 1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20075" y="5583555"/>
            <a:ext cx="931200" cy="590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/>
              <a:t>CPU 1</a:t>
            </a:r>
          </a:p>
          <a:p>
            <a:pPr lvl="0" algn="ctr" rtl="0">
              <a:buNone/>
            </a:pPr>
            <a:r>
              <a:rPr lang="en"/>
              <a:t>(replica)</a:t>
            </a:r>
          </a:p>
        </p:txBody>
      </p:sp>
      <p:cxnSp>
        <p:nvCxnSpPr>
          <p:cNvPr id="79" name="Shape 79"/>
          <p:cNvCxnSpPr>
            <a:stCxn id="74" idx="1"/>
          </p:cNvCxnSpPr>
          <p:nvPr/>
        </p:nvCxnSpPr>
        <p:spPr>
          <a:xfrm>
            <a:off x="2141631" y="4590696"/>
            <a:ext cx="0" cy="1004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80"/>
          <p:cNvSpPr txBox="1"/>
          <p:nvPr/>
        </p:nvSpPr>
        <p:spPr>
          <a:xfrm>
            <a:off x="1504500" y="4964150"/>
            <a:ext cx="716100" cy="304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check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2899055" y="4590696"/>
            <a:ext cx="0" cy="1004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3643148" y="4590696"/>
            <a:ext cx="0" cy="1004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83"/>
          <p:cNvSpPr txBox="1"/>
          <p:nvPr/>
        </p:nvSpPr>
        <p:spPr>
          <a:xfrm>
            <a:off x="4161324" y="5011925"/>
            <a:ext cx="984899" cy="376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b="1"/>
              <a:t>rollback</a:t>
            </a:r>
          </a:p>
        </p:txBody>
      </p:sp>
      <p:sp>
        <p:nvSpPr>
          <p:cNvPr id="84" name="Shape 84"/>
          <p:cNvSpPr/>
          <p:nvPr/>
        </p:nvSpPr>
        <p:spPr>
          <a:xfrm>
            <a:off x="2918675" y="4861275"/>
            <a:ext cx="1171725" cy="552100"/>
          </a:xfrm>
          <a:custGeom>
            <a:avLst/>
            <a:gdLst/>
            <a:ahLst/>
            <a:cxnLst/>
            <a:rect l="0" t="0" r="0" b="0"/>
            <a:pathLst>
              <a:path w="46869" h="22084" extrusionOk="0">
                <a:moveTo>
                  <a:pt x="30082" y="0"/>
                </a:moveTo>
                <a:cubicBezTo>
                  <a:pt x="32588" y="1193"/>
                  <a:pt x="42735" y="3820"/>
                  <a:pt x="45123" y="7163"/>
                </a:cubicBezTo>
                <a:cubicBezTo>
                  <a:pt x="47510" y="10505"/>
                  <a:pt x="47510" y="17906"/>
                  <a:pt x="44407" y="20055"/>
                </a:cubicBezTo>
                <a:cubicBezTo>
                  <a:pt x="41303" y="22203"/>
                  <a:pt x="33902" y="23158"/>
                  <a:pt x="26501" y="20055"/>
                </a:cubicBezTo>
                <a:cubicBezTo>
                  <a:pt x="19099" y="16951"/>
                  <a:pt x="4416" y="4536"/>
                  <a:pt x="0" y="1433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95287" y="417512"/>
            <a:ext cx="8229600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Virtual Lockstep</a:t>
            </a:r>
          </a:p>
        </p:txBody>
      </p:sp>
      <p:sp>
        <p:nvSpPr>
          <p:cNvPr id="90" name="Shape 90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138279"/>
            <a:ext cx="8372699" cy="478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The protected guest OS runs on a </a:t>
            </a:r>
            <a:r>
              <a:rPr lang="en" sz="2400" b="1"/>
              <a:t>hypervisor </a:t>
            </a:r>
            <a:r>
              <a:rPr lang="en" sz="2400"/>
              <a:t>(KVM)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1"/>
              <a:t>Virtual processors</a:t>
            </a:r>
            <a:r>
              <a:rPr lang="en" sz="2400"/>
              <a:t> are fingerprinted at each </a:t>
            </a:r>
            <a:r>
              <a:rPr lang="en" sz="2400" i="1"/>
              <a:t>VM exit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A </a:t>
            </a:r>
            <a:r>
              <a:rPr lang="en" sz="2400" b="1"/>
              <a:t>replica</a:t>
            </a:r>
            <a:r>
              <a:rPr lang="en" sz="2400"/>
              <a:t> of the OS executes on a different CPU</a:t>
            </a:r>
          </a:p>
        </p:txBody>
      </p:sp>
      <p:sp>
        <p:nvSpPr>
          <p:cNvPr id="92" name="Shape 92"/>
          <p:cNvSpPr/>
          <p:nvPr/>
        </p:nvSpPr>
        <p:spPr>
          <a:xfrm>
            <a:off x="457200" y="3093575"/>
            <a:ext cx="4633615" cy="271306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3" name="Shape 93"/>
          <p:cNvSpPr txBox="1"/>
          <p:nvPr/>
        </p:nvSpPr>
        <p:spPr>
          <a:xfrm>
            <a:off x="5103200" y="3455850"/>
            <a:ext cx="3527399" cy="2291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000"/>
              <a:t>A first-glance comparison with the hardware approach?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95287" y="493712"/>
            <a:ext cx="8229600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Virtual Lockstep &amp; Non-determinism</a:t>
            </a:r>
          </a:p>
        </p:txBody>
      </p:sp>
      <p:sp>
        <p:nvSpPr>
          <p:cNvPr id="99" name="Shape 99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23737" y="1474712"/>
            <a:ext cx="8372699" cy="1384499"/>
          </a:xfrm>
          <a:prstGeom prst="rect">
            <a:avLst/>
          </a:prstGeom>
          <a:noFill/>
          <a:ln w="9525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 lvl="0" indent="0" algn="ctr" rtl="0">
              <a:lnSpc>
                <a:spcPct val="150000"/>
              </a:lnSpc>
              <a:buNone/>
            </a:pPr>
            <a:r>
              <a:rPr lang="en" sz="2400" b="1"/>
              <a:t>To run error checking on two replicas, </a:t>
            </a:r>
          </a:p>
          <a:p>
            <a:pPr lvl="0" indent="0" algn="ctr" rtl="0">
              <a:lnSpc>
                <a:spcPct val="150000"/>
              </a:lnSpc>
              <a:buNone/>
            </a:pPr>
            <a:r>
              <a:rPr lang="en" sz="2400" b="1"/>
              <a:t>they have to behave in a comparable manner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57200" y="3358629"/>
            <a:ext cx="8372699" cy="254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lvl="0" indent="-317500" rtl="0">
              <a:lnSpc>
                <a:spcPct val="150000"/>
              </a:lnSpc>
              <a:buClr>
                <a:schemeClr val="dk1"/>
              </a:buClr>
              <a:buSzPct val="46666"/>
              <a:buFont typeface="Wingdings"/>
              <a:buChar char="§"/>
            </a:pPr>
            <a:r>
              <a:rPr lang="en" sz="3000"/>
              <a:t>Which are all the sources of non-determinism in modern architectures?</a:t>
            </a:r>
          </a:p>
          <a:p>
            <a:endParaRPr lang="en" sz="3000"/>
          </a:p>
          <a:p>
            <a:pPr marL="457200" lvl="0" indent="-317500" rtl="0">
              <a:lnSpc>
                <a:spcPct val="150000"/>
              </a:lnSpc>
              <a:buClr>
                <a:schemeClr val="dk1"/>
              </a:buClr>
              <a:buSzPct val="46666"/>
              <a:buFont typeface="Wingdings"/>
              <a:buChar char="§"/>
            </a:pPr>
            <a:r>
              <a:rPr lang="en" sz="3000"/>
              <a:t>Which one we need to address?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/>
          <p:nvPr/>
        </p:nvCxnSpPr>
        <p:spPr>
          <a:xfrm>
            <a:off x="2154550" y="5980600"/>
            <a:ext cx="0" cy="366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95287" y="417512"/>
            <a:ext cx="8229600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Virtual Lockstep (2)</a:t>
            </a:r>
          </a:p>
        </p:txBody>
      </p:sp>
      <p:sp>
        <p:nvSpPr>
          <p:cNvPr id="108" name="Shape 108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1000" y="1138279"/>
            <a:ext cx="8515799" cy="27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The protected OS and its replica start with the </a:t>
            </a:r>
            <a:r>
              <a:rPr lang="en" sz="2400" b="1"/>
              <a:t>same state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Each </a:t>
            </a:r>
            <a:r>
              <a:rPr lang="en" sz="2400" b="1"/>
              <a:t>non-deterministic</a:t>
            </a:r>
            <a:r>
              <a:rPr lang="en" sz="2400"/>
              <a:t> value produced by the OS is put in a </a:t>
            </a:r>
            <a:r>
              <a:rPr lang="en" sz="2400" b="1"/>
              <a:t>buffer</a:t>
            </a:r>
            <a:r>
              <a:rPr lang="en" sz="2400"/>
              <a:t> and consumed by the replica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1"/>
              <a:t>Interrupts </a:t>
            </a:r>
            <a:r>
              <a:rPr lang="en" sz="2400"/>
              <a:t>are buffered by the hypervisor and delivered to both OSes at the next </a:t>
            </a:r>
            <a:r>
              <a:rPr lang="en" sz="2400" b="1"/>
              <a:t>synchronization point</a:t>
            </a:r>
            <a:r>
              <a:rPr lang="en" sz="2400"/>
              <a:t> (</a:t>
            </a:r>
            <a:r>
              <a:rPr lang="en" sz="2400" i="1"/>
              <a:t>VM exit</a:t>
            </a:r>
            <a:r>
              <a:rPr lang="en" sz="2400"/>
              <a:t>)</a:t>
            </a:r>
          </a:p>
        </p:txBody>
      </p:sp>
      <p:sp>
        <p:nvSpPr>
          <p:cNvPr id="110" name="Shape 110"/>
          <p:cNvSpPr/>
          <p:nvPr/>
        </p:nvSpPr>
        <p:spPr>
          <a:xfrm>
            <a:off x="1402450" y="55520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1</a:t>
            </a:r>
          </a:p>
        </p:txBody>
      </p:sp>
      <p:sp>
        <p:nvSpPr>
          <p:cNvPr id="111" name="Shape 111"/>
          <p:cNvSpPr/>
          <p:nvPr/>
        </p:nvSpPr>
        <p:spPr>
          <a:xfrm>
            <a:off x="2908237" y="55520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3</a:t>
            </a:r>
          </a:p>
        </p:txBody>
      </p:sp>
      <p:sp>
        <p:nvSpPr>
          <p:cNvPr id="112" name="Shape 112"/>
          <p:cNvSpPr/>
          <p:nvPr/>
        </p:nvSpPr>
        <p:spPr>
          <a:xfrm>
            <a:off x="3660337" y="55520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4</a:t>
            </a:r>
          </a:p>
        </p:txBody>
      </p:sp>
      <p:sp>
        <p:nvSpPr>
          <p:cNvPr id="113" name="Shape 113"/>
          <p:cNvSpPr/>
          <p:nvPr/>
        </p:nvSpPr>
        <p:spPr>
          <a:xfrm>
            <a:off x="5614900" y="4210146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1</a:t>
            </a:r>
          </a:p>
        </p:txBody>
      </p:sp>
      <p:sp>
        <p:nvSpPr>
          <p:cNvPr id="114" name="Shape 114"/>
          <p:cNvSpPr/>
          <p:nvPr/>
        </p:nvSpPr>
        <p:spPr>
          <a:xfrm>
            <a:off x="6367000" y="4210146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200">
                <a:solidFill>
                  <a:srgbClr val="FFFFFF"/>
                </a:solidFill>
              </a:rPr>
              <a:t>RDTSC</a:t>
            </a:r>
          </a:p>
        </p:txBody>
      </p:sp>
      <p:sp>
        <p:nvSpPr>
          <p:cNvPr id="115" name="Shape 115"/>
          <p:cNvSpPr/>
          <p:nvPr/>
        </p:nvSpPr>
        <p:spPr>
          <a:xfrm>
            <a:off x="7872786" y="4210146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4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852875" y="4250346"/>
            <a:ext cx="770100" cy="268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CPU 1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20075" y="5507355"/>
            <a:ext cx="931200" cy="590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/>
              <a:t>CPU 1</a:t>
            </a:r>
          </a:p>
          <a:p>
            <a:pPr lvl="0" algn="ctr" rtl="0">
              <a:buNone/>
            </a:pPr>
            <a:r>
              <a:rPr lang="en"/>
              <a:t>(replica)</a:t>
            </a:r>
          </a:p>
        </p:txBody>
      </p:sp>
      <p:sp>
        <p:nvSpPr>
          <p:cNvPr id="118" name="Shape 118"/>
          <p:cNvSpPr/>
          <p:nvPr/>
        </p:nvSpPr>
        <p:spPr>
          <a:xfrm>
            <a:off x="7119100" y="4210146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3</a:t>
            </a:r>
          </a:p>
        </p:txBody>
      </p:sp>
      <p:sp>
        <p:nvSpPr>
          <p:cNvPr id="119" name="Shape 119"/>
          <p:cNvSpPr/>
          <p:nvPr/>
        </p:nvSpPr>
        <p:spPr>
          <a:xfrm>
            <a:off x="2633775" y="4369475"/>
            <a:ext cx="1665300" cy="716100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2633775" y="3977479"/>
            <a:ext cx="1665300" cy="268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1800"/>
              <a:t>Shared buffer</a:t>
            </a:r>
          </a:p>
        </p:txBody>
      </p:sp>
      <p:sp>
        <p:nvSpPr>
          <p:cNvPr id="121" name="Shape 121"/>
          <p:cNvSpPr/>
          <p:nvPr/>
        </p:nvSpPr>
        <p:spPr>
          <a:xfrm>
            <a:off x="2154550" y="55520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200">
                <a:solidFill>
                  <a:srgbClr val="FFFFFF"/>
                </a:solidFill>
              </a:rPr>
              <a:t>RDTSC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636361" y="4359925"/>
            <a:ext cx="1342800" cy="3759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/>
              <a:t>RTDSC Value</a:t>
            </a:r>
          </a:p>
        </p:txBody>
      </p:sp>
      <p:sp>
        <p:nvSpPr>
          <p:cNvPr id="123" name="Shape 123"/>
          <p:cNvSpPr/>
          <p:nvPr/>
        </p:nvSpPr>
        <p:spPr>
          <a:xfrm>
            <a:off x="4010950" y="4565276"/>
            <a:ext cx="2770950" cy="846825"/>
          </a:xfrm>
          <a:custGeom>
            <a:avLst/>
            <a:gdLst/>
            <a:ahLst/>
            <a:cxnLst/>
            <a:rect l="0" t="0" r="0" b="0"/>
            <a:pathLst>
              <a:path w="110838" h="33873" extrusionOk="0">
                <a:moveTo>
                  <a:pt x="110301" y="6476"/>
                </a:moveTo>
                <a:cubicBezTo>
                  <a:pt x="110301" y="8624"/>
                  <a:pt x="111375" y="15310"/>
                  <a:pt x="110301" y="19369"/>
                </a:cubicBezTo>
                <a:cubicBezTo>
                  <a:pt x="109226" y="23427"/>
                  <a:pt x="107555" y="28441"/>
                  <a:pt x="103855" y="30829"/>
                </a:cubicBezTo>
                <a:cubicBezTo>
                  <a:pt x="100154" y="33216"/>
                  <a:pt x="94304" y="34052"/>
                  <a:pt x="88097" y="33694"/>
                </a:cubicBezTo>
                <a:cubicBezTo>
                  <a:pt x="81889" y="33335"/>
                  <a:pt x="72936" y="31903"/>
                  <a:pt x="66610" y="28680"/>
                </a:cubicBezTo>
                <a:cubicBezTo>
                  <a:pt x="60283" y="25456"/>
                  <a:pt x="54911" y="18055"/>
                  <a:pt x="50137" y="14355"/>
                </a:cubicBezTo>
                <a:cubicBezTo>
                  <a:pt x="45362" y="10654"/>
                  <a:pt x="43691" y="8744"/>
                  <a:pt x="37961" y="6476"/>
                </a:cubicBezTo>
                <a:cubicBezTo>
                  <a:pt x="32231" y="4207"/>
                  <a:pt x="22083" y="1820"/>
                  <a:pt x="15757" y="746"/>
                </a:cubicBezTo>
                <a:cubicBezTo>
                  <a:pt x="9430" y="-328"/>
                  <a:pt x="2626" y="149"/>
                  <a:pt x="0" y="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24" name="Shape 124"/>
          <p:cNvSpPr txBox="1"/>
          <p:nvPr/>
        </p:nvSpPr>
        <p:spPr>
          <a:xfrm>
            <a:off x="5125700" y="5027000"/>
            <a:ext cx="447600" cy="35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/>
              <a:t>1</a:t>
            </a:r>
          </a:p>
        </p:txBody>
      </p:sp>
      <p:sp>
        <p:nvSpPr>
          <p:cNvPr id="125" name="Shape 125"/>
          <p:cNvSpPr/>
          <p:nvPr/>
        </p:nvSpPr>
        <p:spPr>
          <a:xfrm>
            <a:off x="1793592" y="4475008"/>
            <a:ext cx="856500" cy="1093775"/>
          </a:xfrm>
          <a:custGeom>
            <a:avLst/>
            <a:gdLst/>
            <a:ahLst/>
            <a:cxnLst/>
            <a:rect l="0" t="0" r="0" b="0"/>
            <a:pathLst>
              <a:path w="34260" h="43751" extrusionOk="0">
                <a:moveTo>
                  <a:pt x="27813" y="43751"/>
                </a:moveTo>
                <a:cubicBezTo>
                  <a:pt x="27455" y="42079"/>
                  <a:pt x="27574" y="36468"/>
                  <a:pt x="25665" y="33723"/>
                </a:cubicBezTo>
                <a:cubicBezTo>
                  <a:pt x="23755" y="30977"/>
                  <a:pt x="20412" y="29664"/>
                  <a:pt x="16354" y="27277"/>
                </a:cubicBezTo>
                <a:cubicBezTo>
                  <a:pt x="12295" y="24889"/>
                  <a:pt x="3581" y="22980"/>
                  <a:pt x="1313" y="19399"/>
                </a:cubicBezTo>
                <a:cubicBezTo>
                  <a:pt x="-955" y="15817"/>
                  <a:pt x="0" y="9013"/>
                  <a:pt x="2745" y="5790"/>
                </a:cubicBezTo>
                <a:cubicBezTo>
                  <a:pt x="5490" y="2566"/>
                  <a:pt x="12533" y="179"/>
                  <a:pt x="17786" y="60"/>
                </a:cubicBezTo>
                <a:cubicBezTo>
                  <a:pt x="23038" y="-59"/>
                  <a:pt x="31514" y="4238"/>
                  <a:pt x="34260" y="5074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126" name="Shape 126"/>
          <p:cNvSpPr txBox="1"/>
          <p:nvPr/>
        </p:nvSpPr>
        <p:spPr>
          <a:xfrm>
            <a:off x="1365850" y="4635246"/>
            <a:ext cx="447600" cy="35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/>
              <a:t>2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6367000" y="4536996"/>
            <a:ext cx="0" cy="178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28" name="Shape 128"/>
          <p:cNvSpPr txBox="1"/>
          <p:nvPr/>
        </p:nvSpPr>
        <p:spPr>
          <a:xfrm>
            <a:off x="4817900" y="6155087"/>
            <a:ext cx="948900" cy="250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800"/>
              <a:t>VM exit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2126250" y="6392450"/>
            <a:ext cx="2560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5837350" y="6392450"/>
            <a:ext cx="525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hape 135"/>
          <p:cNvCxnSpPr/>
          <p:nvPr/>
        </p:nvCxnSpPr>
        <p:spPr>
          <a:xfrm>
            <a:off x="3427467" y="5371000"/>
            <a:ext cx="0" cy="366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95287" y="417512"/>
            <a:ext cx="8229600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Virtual Lockstep (3)</a:t>
            </a:r>
          </a:p>
        </p:txBody>
      </p:sp>
      <p:sp>
        <p:nvSpPr>
          <p:cNvPr id="137" name="Shape 137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1000" y="1138279"/>
            <a:ext cx="8515799" cy="27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The protected OS and its replica start with the </a:t>
            </a:r>
            <a:r>
              <a:rPr lang="en" sz="2400" b="1"/>
              <a:t>same state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Each </a:t>
            </a:r>
            <a:r>
              <a:rPr lang="en" sz="2400" b="1"/>
              <a:t>non-deterministic</a:t>
            </a:r>
            <a:r>
              <a:rPr lang="en" sz="2400"/>
              <a:t> value produced by the OS is put in a </a:t>
            </a:r>
            <a:r>
              <a:rPr lang="en" sz="2400" b="1"/>
              <a:t>buffer</a:t>
            </a:r>
            <a:r>
              <a:rPr lang="en" sz="2400"/>
              <a:t> and consumed by the replica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1"/>
              <a:t>Interrupts </a:t>
            </a:r>
            <a:r>
              <a:rPr lang="en" sz="2400"/>
              <a:t>are buffered by the hypervisor and delivered to both OSes at the next </a:t>
            </a:r>
            <a:r>
              <a:rPr lang="en" sz="2400" b="1"/>
              <a:t>synchronization point</a:t>
            </a:r>
            <a:r>
              <a:rPr lang="en" sz="2400"/>
              <a:t> (</a:t>
            </a:r>
            <a:r>
              <a:rPr lang="en" sz="2400" i="1"/>
              <a:t>VM exit</a:t>
            </a:r>
            <a:r>
              <a:rPr lang="en" sz="240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1173850" y="50186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1</a:t>
            </a:r>
          </a:p>
        </p:txBody>
      </p:sp>
      <p:sp>
        <p:nvSpPr>
          <p:cNvPr id="140" name="Shape 140"/>
          <p:cNvSpPr/>
          <p:nvPr/>
        </p:nvSpPr>
        <p:spPr>
          <a:xfrm>
            <a:off x="2679637" y="50186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3</a:t>
            </a:r>
          </a:p>
        </p:txBody>
      </p:sp>
      <p:sp>
        <p:nvSpPr>
          <p:cNvPr id="141" name="Shape 141"/>
          <p:cNvSpPr/>
          <p:nvPr/>
        </p:nvSpPr>
        <p:spPr>
          <a:xfrm>
            <a:off x="3431737" y="50186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4</a:t>
            </a:r>
          </a:p>
        </p:txBody>
      </p:sp>
      <p:sp>
        <p:nvSpPr>
          <p:cNvPr id="142" name="Shape 142"/>
          <p:cNvSpPr/>
          <p:nvPr/>
        </p:nvSpPr>
        <p:spPr>
          <a:xfrm>
            <a:off x="2033500" y="3981546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1</a:t>
            </a:r>
          </a:p>
        </p:txBody>
      </p:sp>
      <p:sp>
        <p:nvSpPr>
          <p:cNvPr id="143" name="Shape 143"/>
          <p:cNvSpPr/>
          <p:nvPr/>
        </p:nvSpPr>
        <p:spPr>
          <a:xfrm>
            <a:off x="2785600" y="3981546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200">
                <a:solidFill>
                  <a:srgbClr val="FFFFFF"/>
                </a:solidFill>
              </a:rPr>
              <a:t>instr 2</a:t>
            </a:r>
          </a:p>
        </p:txBody>
      </p:sp>
      <p:sp>
        <p:nvSpPr>
          <p:cNvPr id="144" name="Shape 144"/>
          <p:cNvSpPr/>
          <p:nvPr/>
        </p:nvSpPr>
        <p:spPr>
          <a:xfrm>
            <a:off x="4291387" y="3981546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4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084300" y="3936846"/>
            <a:ext cx="931200" cy="590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/>
              <a:t>CPU 1</a:t>
            </a:r>
          </a:p>
          <a:p>
            <a:pPr lvl="0" algn="ctr" rtl="0">
              <a:buNone/>
            </a:pPr>
            <a:r>
              <a:rPr lang="en"/>
              <a:t>(replica)</a:t>
            </a:r>
          </a:p>
        </p:txBody>
      </p:sp>
      <p:sp>
        <p:nvSpPr>
          <p:cNvPr id="146" name="Shape 146"/>
          <p:cNvSpPr/>
          <p:nvPr/>
        </p:nvSpPr>
        <p:spPr>
          <a:xfrm>
            <a:off x="3537700" y="3981546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FFFFFF"/>
                </a:solidFill>
              </a:rPr>
              <a:t>instr 3</a:t>
            </a:r>
          </a:p>
        </p:txBody>
      </p:sp>
      <p:sp>
        <p:nvSpPr>
          <p:cNvPr id="147" name="Shape 147"/>
          <p:cNvSpPr/>
          <p:nvPr/>
        </p:nvSpPr>
        <p:spPr>
          <a:xfrm>
            <a:off x="1925950" y="5018655"/>
            <a:ext cx="752099" cy="501299"/>
          </a:xfrm>
          <a:prstGeom prst="rect">
            <a:avLst/>
          </a:prstGeom>
          <a:solidFill>
            <a:srgbClr val="8E7CC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200">
                <a:solidFill>
                  <a:srgbClr val="FFFFFF"/>
                </a:solidFill>
              </a:rPr>
              <a:t>instr 2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4291700" y="4310775"/>
            <a:ext cx="0" cy="1360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49" name="Shape 149"/>
          <p:cNvSpPr txBox="1"/>
          <p:nvPr/>
        </p:nvSpPr>
        <p:spPr>
          <a:xfrm>
            <a:off x="4970300" y="5545487"/>
            <a:ext cx="948900" cy="250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/>
              <a:t>VM exit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3421650" y="5782850"/>
            <a:ext cx="14708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1" name="Shape 151"/>
          <p:cNvSpPr txBox="1"/>
          <p:nvPr/>
        </p:nvSpPr>
        <p:spPr>
          <a:xfrm>
            <a:off x="300850" y="5135055"/>
            <a:ext cx="770100" cy="268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CPU 1</a:t>
            </a:r>
          </a:p>
        </p:txBody>
      </p:sp>
      <p:sp>
        <p:nvSpPr>
          <p:cNvPr id="152" name="Shape 152"/>
          <p:cNvSpPr/>
          <p:nvPr/>
        </p:nvSpPr>
        <p:spPr>
          <a:xfrm>
            <a:off x="1199700" y="6052225"/>
            <a:ext cx="4601700" cy="429599"/>
          </a:xfrm>
          <a:prstGeom prst="cube">
            <a:avLst>
              <a:gd name="adj" fmla="val 25000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153" name="Shape 153"/>
          <p:cNvCxnSpPr/>
          <p:nvPr/>
        </p:nvCxnSpPr>
        <p:spPr>
          <a:xfrm>
            <a:off x="1499525" y="6195475"/>
            <a:ext cx="0" cy="286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2490125" y="6195475"/>
            <a:ext cx="0" cy="286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1494950" y="6173000"/>
            <a:ext cx="680399" cy="179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intr 1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561750" y="6173000"/>
            <a:ext cx="680399" cy="179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intr 2</a:t>
            </a:r>
          </a:p>
        </p:txBody>
      </p:sp>
      <p:sp>
        <p:nvSpPr>
          <p:cNvPr id="157" name="Shape 157"/>
          <p:cNvSpPr/>
          <p:nvPr/>
        </p:nvSpPr>
        <p:spPr>
          <a:xfrm>
            <a:off x="6726092" y="4369475"/>
            <a:ext cx="1665300" cy="913199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6726092" y="3977479"/>
            <a:ext cx="1665300" cy="268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1800"/>
              <a:t>Shared buffer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728679" y="4359925"/>
            <a:ext cx="1342800" cy="3759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/>
              <a:t>Intr 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728679" y="4740925"/>
            <a:ext cx="1342800" cy="3759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/>
              <a:t>Intr 2</a:t>
            </a:r>
          </a:p>
        </p:txBody>
      </p:sp>
      <p:sp>
        <p:nvSpPr>
          <p:cNvPr id="161" name="Shape 161"/>
          <p:cNvSpPr/>
          <p:nvPr/>
        </p:nvSpPr>
        <p:spPr>
          <a:xfrm>
            <a:off x="5765725" y="5282275"/>
            <a:ext cx="1915950" cy="1041525"/>
          </a:xfrm>
          <a:custGeom>
            <a:avLst/>
            <a:gdLst/>
            <a:ahLst/>
            <a:cxnLst/>
            <a:rect l="0" t="0" r="0" b="0"/>
            <a:pathLst>
              <a:path w="76638" h="41661" extrusionOk="0">
                <a:moveTo>
                  <a:pt x="0" y="40826"/>
                </a:moveTo>
                <a:cubicBezTo>
                  <a:pt x="8833" y="40706"/>
                  <a:pt x="41064" y="43093"/>
                  <a:pt x="53002" y="40109"/>
                </a:cubicBezTo>
                <a:cubicBezTo>
                  <a:pt x="64939" y="37124"/>
                  <a:pt x="67684" y="29604"/>
                  <a:pt x="71624" y="22920"/>
                </a:cubicBezTo>
                <a:cubicBezTo>
                  <a:pt x="75563" y="16235"/>
                  <a:pt x="75802" y="3820"/>
                  <a:pt x="76638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62" name="Shape 162"/>
          <p:cNvSpPr txBox="1"/>
          <p:nvPr/>
        </p:nvSpPr>
        <p:spPr>
          <a:xfrm>
            <a:off x="623350" y="6083450"/>
            <a:ext cx="447600" cy="35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/>
              <a:t>1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853825" y="5737600"/>
            <a:ext cx="447600" cy="35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/>
              <a:t>2</a:t>
            </a:r>
          </a:p>
        </p:txBody>
      </p:sp>
      <p:cxnSp>
        <p:nvCxnSpPr>
          <p:cNvPr id="164" name="Shape 164"/>
          <p:cNvCxnSpPr/>
          <p:nvPr/>
        </p:nvCxnSpPr>
        <p:spPr>
          <a:xfrm rot="10800000">
            <a:off x="3437979" y="4852675"/>
            <a:ext cx="3290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3437979" y="4624075"/>
            <a:ext cx="3290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6" name="Shape 166"/>
          <p:cNvCxnSpPr/>
          <p:nvPr/>
        </p:nvCxnSpPr>
        <p:spPr>
          <a:xfrm>
            <a:off x="3440037" y="4619750"/>
            <a:ext cx="0" cy="41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4296144" y="4467350"/>
            <a:ext cx="0" cy="41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5318125" y="5018655"/>
            <a:ext cx="447600" cy="35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/>
              <a:t>3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980495" y="6074312"/>
            <a:ext cx="1844699" cy="340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800"/>
              <a:t>(physical layer)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2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95287" y="417512"/>
            <a:ext cx="8229600" cy="9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0" indent="0" rtl="0">
              <a:buNone/>
            </a:pPr>
            <a:r>
              <a:rPr lang="en" sz="3600"/>
              <a:t>Virtual Lockstep (4)</a:t>
            </a:r>
          </a:p>
        </p:txBody>
      </p:sp>
      <p:sp>
        <p:nvSpPr>
          <p:cNvPr id="175" name="Shape 175"/>
          <p:cNvSpPr/>
          <p:nvPr/>
        </p:nvSpPr>
        <p:spPr>
          <a:xfrm>
            <a:off x="8371374" y="5926051"/>
            <a:ext cx="717924" cy="931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81000" y="1138279"/>
            <a:ext cx="8498100" cy="478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At each </a:t>
            </a:r>
            <a:r>
              <a:rPr lang="en" sz="2400" i="1"/>
              <a:t>VM exit, </a:t>
            </a:r>
            <a:r>
              <a:rPr lang="en" sz="2400"/>
              <a:t>calculate a </a:t>
            </a:r>
            <a:r>
              <a:rPr lang="en" sz="2400" b="1"/>
              <a:t>fast hash</a:t>
            </a:r>
            <a:r>
              <a:rPr lang="en" sz="2400"/>
              <a:t> (fingerprint) for the state of </a:t>
            </a:r>
            <a:r>
              <a:rPr lang="en" sz="2400" b="1"/>
              <a:t>both</a:t>
            </a:r>
            <a:r>
              <a:rPr lang="en" sz="2400"/>
              <a:t> (the virtual CPUs of) the OS and its replica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If</a:t>
            </a:r>
            <a:r>
              <a:rPr lang="en" sz="2400" b="1"/>
              <a:t> </a:t>
            </a:r>
            <a:r>
              <a:rPr lang="en" sz="2400"/>
              <a:t>2 fingerprints </a:t>
            </a:r>
            <a:r>
              <a:rPr lang="en" sz="2400" b="1"/>
              <a:t>mismatch, </a:t>
            </a:r>
            <a:r>
              <a:rPr lang="en" sz="2400"/>
              <a:t>error is detected -&gt; </a:t>
            </a:r>
            <a:r>
              <a:rPr lang="en" sz="2400" b="1"/>
              <a:t>rollback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Moreover, type of </a:t>
            </a:r>
            <a:r>
              <a:rPr lang="en" sz="2400" b="1"/>
              <a:t>inputs</a:t>
            </a:r>
            <a:r>
              <a:rPr lang="en" sz="2400"/>
              <a:t> and system </a:t>
            </a:r>
            <a:r>
              <a:rPr lang="en" sz="2400" b="1"/>
              <a:t>outputs</a:t>
            </a:r>
            <a:r>
              <a:rPr lang="en" sz="2400"/>
              <a:t> are checked</a:t>
            </a:r>
          </a:p>
        </p:txBody>
      </p:sp>
      <p:sp>
        <p:nvSpPr>
          <p:cNvPr id="177" name="Shape 177"/>
          <p:cNvSpPr/>
          <p:nvPr/>
        </p:nvSpPr>
        <p:spPr>
          <a:xfrm>
            <a:off x="3615344" y="3085445"/>
            <a:ext cx="4856666" cy="363645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78" name="Shape 178"/>
          <p:cNvSpPr txBox="1"/>
          <p:nvPr/>
        </p:nvSpPr>
        <p:spPr>
          <a:xfrm>
            <a:off x="358130" y="3701975"/>
            <a:ext cx="3241199" cy="2471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2400"/>
              <a:t>Input type check</a:t>
            </a:r>
          </a:p>
          <a:p>
            <a:pPr lvl="0" algn="ctr" rtl="0">
              <a:buNone/>
            </a:pPr>
            <a:r>
              <a:rPr lang="en" sz="2400"/>
              <a:t>+</a:t>
            </a:r>
          </a:p>
          <a:p>
            <a:pPr lvl="0" algn="ctr" rtl="0">
              <a:buNone/>
            </a:pPr>
            <a:r>
              <a:rPr lang="en" sz="2400"/>
              <a:t>Output value check</a:t>
            </a:r>
          </a:p>
          <a:p>
            <a:pPr lvl="0" algn="ctr" rtl="0">
              <a:buNone/>
            </a:pPr>
            <a:r>
              <a:rPr lang="en" sz="2400"/>
              <a:t>+</a:t>
            </a:r>
          </a:p>
          <a:p>
            <a:pPr lvl="0" algn="ctr" rtl="0">
              <a:buNone/>
            </a:pPr>
            <a:r>
              <a:rPr lang="en" sz="2400"/>
              <a:t>CPU fingerprinting</a:t>
            </a:r>
          </a:p>
          <a:p>
            <a:pPr lvl="0" algn="ctr" rtl="0">
              <a:buNone/>
            </a:pPr>
            <a:r>
              <a:rPr lang="en" sz="2400"/>
              <a:t>=</a:t>
            </a:r>
          </a:p>
          <a:p>
            <a:pPr algn="ctr">
              <a:buNone/>
            </a:pPr>
            <a:r>
              <a:rPr lang="en" sz="2400" b="1"/>
              <a:t>early error detection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3581200" y="4154200"/>
            <a:ext cx="1414799" cy="55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0" name="Shape 180"/>
          <p:cNvCxnSpPr>
            <a:stCxn id="178" idx="3"/>
          </p:cNvCxnSpPr>
          <p:nvPr/>
        </p:nvCxnSpPr>
        <p:spPr>
          <a:xfrm>
            <a:off x="3599330" y="4937525"/>
            <a:ext cx="1432200" cy="9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399718" y="3099559"/>
            <a:ext cx="8491800" cy="1268400"/>
          </a:xfrm>
          <a:prstGeom prst="rect">
            <a:avLst/>
          </a:prstGeom>
          <a:solidFill>
            <a:srgbClr val="070D1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95287" y="493712"/>
            <a:ext cx="8514299" cy="77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en"/>
              <a:t>Discussion</a:t>
            </a:r>
          </a:p>
          <a:p>
            <a:endParaRPr lang="en"/>
          </a:p>
        </p:txBody>
      </p:sp>
      <p:sp>
        <p:nvSpPr>
          <p:cNvPr id="187" name="Shape 187"/>
          <p:cNvSpPr/>
          <p:nvPr/>
        </p:nvSpPr>
        <p:spPr>
          <a:xfrm>
            <a:off x="7596321" y="3145820"/>
            <a:ext cx="1180777" cy="118077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88" name="Shape 188"/>
          <p:cNvSpPr/>
          <p:nvPr/>
        </p:nvSpPr>
        <p:spPr>
          <a:xfrm>
            <a:off x="413356" y="1332884"/>
            <a:ext cx="8491800" cy="1268400"/>
          </a:xfrm>
          <a:prstGeom prst="rect">
            <a:avLst/>
          </a:prstGeom>
          <a:solidFill>
            <a:srgbClr val="070D1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766912" y="1355727"/>
            <a:ext cx="7202100" cy="12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Aft>
                <a:spcPts val="100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Holly Decker</a:t>
            </a:r>
          </a:p>
          <a:p>
            <a:pPr lvl="0" rtl="0"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If virtual lock-stepping does away with specialized hw, under what scenarios or applications would users want lock-stepping capability?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78318" y="3130844"/>
            <a:ext cx="6965399" cy="12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Aft>
                <a:spcPts val="100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Steven Dalton</a:t>
            </a:r>
          </a:p>
          <a:p>
            <a:pPr lvl="0" rtl="0"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Should applications requiring a high level of fault- tolerance be identified and executed using lockstep?</a:t>
            </a:r>
          </a:p>
        </p:txBody>
      </p:sp>
      <p:sp>
        <p:nvSpPr>
          <p:cNvPr id="191" name="Shape 191"/>
          <p:cNvSpPr/>
          <p:nvPr/>
        </p:nvSpPr>
        <p:spPr>
          <a:xfrm>
            <a:off x="413356" y="4883950"/>
            <a:ext cx="8491800" cy="1268400"/>
          </a:xfrm>
          <a:prstGeom prst="rect">
            <a:avLst/>
          </a:prstGeom>
          <a:solidFill>
            <a:srgbClr val="070D1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863556" y="4915234"/>
            <a:ext cx="6965399" cy="12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Aft>
                <a:spcPts val="100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Fred Douglas</a:t>
            </a:r>
          </a:p>
          <a:p>
            <a:pPr lvl="0" rtl="0"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Instead of a cycle-by-cycle sync, [...] shouldn't it be possible to do the same thing in hardware at just a slightly higher level?</a:t>
            </a:r>
          </a:p>
        </p:txBody>
      </p:sp>
      <p:sp>
        <p:nvSpPr>
          <p:cNvPr id="193" name="Shape 193"/>
          <p:cNvSpPr/>
          <p:nvPr/>
        </p:nvSpPr>
        <p:spPr>
          <a:xfrm>
            <a:off x="478318" y="4940465"/>
            <a:ext cx="1155377" cy="112364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94" name="Shape 194"/>
          <p:cNvSpPr/>
          <p:nvPr/>
        </p:nvSpPr>
        <p:spPr>
          <a:xfrm>
            <a:off x="445882" y="1383253"/>
            <a:ext cx="1220247" cy="116766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1023</Words>
  <Application>Microsoft Office PowerPoint</Application>
  <PresentationFormat>全屏显示(4:3)</PresentationFormat>
  <Paragraphs>185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/>
      <vt:lpstr/>
      <vt:lpstr>A Flexible Approach to Improving System Reliability with Virtual Lockstep</vt:lpstr>
      <vt:lpstr>The rise of errors</vt:lpstr>
      <vt:lpstr>Hardware approach</vt:lpstr>
      <vt:lpstr>Virtual Lockstep</vt:lpstr>
      <vt:lpstr>Virtual Lockstep &amp; Non-determinism</vt:lpstr>
      <vt:lpstr>Virtual Lockstep (2)</vt:lpstr>
      <vt:lpstr>Virtual Lockstep (3)</vt:lpstr>
      <vt:lpstr>Virtual Lockstep (4)</vt:lpstr>
      <vt:lpstr>Discussion </vt:lpstr>
      <vt:lpstr>Evaluation</vt:lpstr>
      <vt:lpstr>Evaluation</vt:lpstr>
      <vt:lpstr>Evaluation</vt:lpstr>
      <vt:lpstr>Evaluation</vt:lpstr>
      <vt:lpstr>Evaluation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Flexible Approach to Improving System Reliability with Virtual Lockstep</dc:title>
  <dc:creator>sam</dc:creator>
  <cp:lastModifiedBy>sam</cp:lastModifiedBy>
  <cp:revision>2</cp:revision>
  <dcterms:modified xsi:type="dcterms:W3CDTF">2013-09-16T05:05:25Z</dcterms:modified>
</cp:coreProperties>
</file>