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98" r:id="rId3"/>
    <p:sldId id="300" r:id="rId4"/>
    <p:sldId id="299" r:id="rId5"/>
    <p:sldId id="294" r:id="rId6"/>
    <p:sldId id="282" r:id="rId7"/>
    <p:sldId id="283" r:id="rId8"/>
    <p:sldId id="284" r:id="rId9"/>
    <p:sldId id="285" r:id="rId10"/>
    <p:sldId id="286" r:id="rId11"/>
    <p:sldId id="281" r:id="rId12"/>
    <p:sldId id="280" r:id="rId13"/>
    <p:sldId id="275" r:id="rId14"/>
    <p:sldId id="276" r:id="rId15"/>
    <p:sldId id="277" r:id="rId16"/>
    <p:sldId id="278" r:id="rId17"/>
    <p:sldId id="279" r:id="rId18"/>
    <p:sldId id="274"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88" r:id="rId32"/>
    <p:sldId id="289" r:id="rId33"/>
    <p:sldId id="290" r:id="rId34"/>
    <p:sldId id="291" r:id="rId35"/>
    <p:sldId id="292" r:id="rId36"/>
    <p:sldId id="293" r:id="rId37"/>
    <p:sldId id="295" r:id="rId38"/>
    <p:sldId id="296" r:id="rId39"/>
    <p:sldId id="297"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9" r:id="rId66"/>
    <p:sldId id="326" r:id="rId67"/>
    <p:sldId id="327" r:id="rId68"/>
    <p:sldId id="328" r:id="rId69"/>
    <p:sldId id="330"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104" d="100"/>
          <a:sy n="104" d="100"/>
        </p:scale>
        <p:origin x="-1740" y="-8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C79E34-1517-49D0-AC7E-8D0879ACD4C3}" type="datetimeFigureOut">
              <a:rPr lang="zh-CN" altLang="en-US" smtClean="0"/>
              <a:pPr/>
              <a:t>2012/3/7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8ECE6A-AE2F-49B6-9342-0C848A373F3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en-US" altLang="zh-CN" dirty="0" smtClean="0"/>
              <a:t>Upon arrival of a new diagnosis result, the consumer triggers the state-machine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Application actors form applications; one application may be split across multiple application actors, potentially on different nodes and modules.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procedure to start a driver is a strictly defined sequence of events, as illustrated</a:t>
            </a:r>
          </a:p>
          <a:p>
            <a:r>
              <a:rPr lang="en-US" altLang="zh-CN" dirty="0" smtClean="0"/>
              <a:t>in Fig. 2.5. The steps are as follows: (1) the administrator decides on a driver</a:t>
            </a:r>
          </a:p>
          <a:p>
            <a:r>
              <a:rPr lang="en-US" altLang="zh-CN" dirty="0" smtClean="0"/>
              <a:t>policy and calls the service utility, which performs some sanity checks and (2) forwards</a:t>
            </a:r>
          </a:p>
          <a:p>
            <a:r>
              <a:rPr lang="en-US" altLang="zh-CN" dirty="0" smtClean="0"/>
              <a:t>the request to the driver manager. The driver manager verifies that the caller is authorized and stores the policy. Then the driver is started by the driver manager: (3)</a:t>
            </a:r>
          </a:p>
          <a:p>
            <a:r>
              <a:rPr lang="en-US" altLang="zh-CN" dirty="0" smtClean="0"/>
              <a:t>it creates a new process for the driver and looks up the IPC endpoint that uniquely</a:t>
            </a:r>
          </a:p>
          <a:p>
            <a:r>
              <a:rPr lang="en-US" altLang="zh-CN" dirty="0" smtClean="0"/>
              <a:t>identifies the process, (4) it informs other parts of the system about the new process</a:t>
            </a:r>
          </a:p>
          <a:p>
            <a:r>
              <a:rPr lang="en-US" altLang="zh-CN" dirty="0" smtClean="0"/>
              <a:t>and the privileges granted by the isolation policy, and (5) it executes the driver</a:t>
            </a:r>
          </a:p>
          <a:p>
            <a:r>
              <a:rPr lang="en-US" altLang="zh-CN" dirty="0" smtClean="0"/>
              <a:t>binary once the process has been properly isolated. Finally, (6) the details of the</a:t>
            </a:r>
          </a:p>
          <a:p>
            <a:r>
              <a:rPr lang="en-US" altLang="zh-CN" dirty="0" smtClean="0"/>
              <a:t>newly started driver are published in the data store and (7) dependent components</a:t>
            </a:r>
          </a:p>
          <a:p>
            <a:r>
              <a:rPr lang="en-US" altLang="zh-CN" dirty="0" smtClean="0"/>
              <a:t>are notified about the new system configuration.</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A number of techniques have been proposed for low-latency and</a:t>
            </a:r>
          </a:p>
          <a:p>
            <a:r>
              <a:rPr lang="en-US" altLang="zh-CN" sz="1200" kern="1200" baseline="0" dirty="0" smtClean="0">
                <a:solidFill>
                  <a:schemeClr val="tx1"/>
                </a:solidFill>
                <a:latin typeface="+mn-lt"/>
                <a:ea typeface="+mn-ea"/>
                <a:cs typeface="+mn-cs"/>
              </a:rPr>
              <a:t>low-cost hang detection, e.g., SHD in RMK [15], KHM [16], hardware watchdog [17], and Linux</a:t>
            </a:r>
          </a:p>
          <a:p>
            <a:r>
              <a:rPr lang="en-US" altLang="zh-CN" sz="1200" kern="1200" baseline="0" dirty="0" smtClean="0">
                <a:solidFill>
                  <a:schemeClr val="tx1"/>
                </a:solidFill>
                <a:latin typeface="+mn-lt"/>
                <a:ea typeface="+mn-ea"/>
                <a:cs typeface="+mn-cs"/>
              </a:rPr>
              <a:t>NMI watchdog [18]. These techniques are either not systematically evaluated ([16], [17], [18]) or</a:t>
            </a:r>
          </a:p>
          <a:p>
            <a:r>
              <a:rPr lang="en-US" altLang="zh-CN" sz="1200" kern="1200" baseline="0" dirty="0" smtClean="0">
                <a:solidFill>
                  <a:schemeClr val="tx1"/>
                </a:solidFill>
                <a:latin typeface="+mn-lt"/>
                <a:ea typeface="+mn-ea"/>
                <a:cs typeface="+mn-cs"/>
              </a:rPr>
              <a:t>are evaluated through injection of memory or processor errors ([15]) in the program execution.</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kern="1200" baseline="0" dirty="0" smtClean="0">
                <a:solidFill>
                  <a:schemeClr val="tx1"/>
                </a:solidFill>
                <a:latin typeface="+mn-lt"/>
                <a:ea typeface="+mn-ea"/>
                <a:cs typeface="+mn-cs"/>
              </a:rPr>
              <a:t>An application process, </a:t>
            </a:r>
            <a:r>
              <a:rPr lang="en-US" altLang="zh-CN" sz="1200" i="1" kern="1200" baseline="0" dirty="0" smtClean="0">
                <a:solidFill>
                  <a:schemeClr val="tx1"/>
                </a:solidFill>
                <a:latin typeface="+mn-lt"/>
                <a:ea typeface="+mn-ea"/>
                <a:cs typeface="+mn-cs"/>
              </a:rPr>
              <a:t>app1, enters the kernel mode to execute a system call, or to handle an</a:t>
            </a:r>
          </a:p>
          <a:p>
            <a:r>
              <a:rPr lang="en-US" altLang="zh-CN" sz="1200" kern="1200" baseline="0" dirty="0" smtClean="0">
                <a:solidFill>
                  <a:schemeClr val="tx1"/>
                </a:solidFill>
                <a:latin typeface="+mn-lt"/>
                <a:ea typeface="+mn-ea"/>
                <a:cs typeface="+mn-cs"/>
              </a:rPr>
              <a:t>interrupt (step 1 in Figure 7). After the kernel mode processing completes, the Linux system</a:t>
            </a:r>
          </a:p>
          <a:p>
            <a:r>
              <a:rPr lang="en-US" altLang="zh-CN" sz="1200" kern="1200" baseline="0" dirty="0" smtClean="0">
                <a:solidFill>
                  <a:schemeClr val="tx1"/>
                </a:solidFill>
                <a:latin typeface="+mn-lt"/>
                <a:ea typeface="+mn-ea"/>
                <a:cs typeface="+mn-cs"/>
              </a:rPr>
              <a:t>checks whether the time-slice assigned to </a:t>
            </a:r>
            <a:r>
              <a:rPr lang="en-US" altLang="zh-CN" sz="1200" i="1" kern="1200" baseline="0" dirty="0" smtClean="0">
                <a:solidFill>
                  <a:schemeClr val="tx1"/>
                </a:solidFill>
                <a:latin typeface="+mn-lt"/>
                <a:ea typeface="+mn-ea"/>
                <a:cs typeface="+mn-cs"/>
              </a:rPr>
              <a:t>app1 is used up. If the time-slice is used up, the system</a:t>
            </a:r>
          </a:p>
          <a:p>
            <a:r>
              <a:rPr lang="en-US" altLang="zh-CN" sz="1200" kern="1200" baseline="0" dirty="0" smtClean="0">
                <a:solidFill>
                  <a:schemeClr val="tx1"/>
                </a:solidFill>
                <a:latin typeface="+mn-lt"/>
                <a:ea typeface="+mn-ea"/>
                <a:cs typeface="+mn-cs"/>
              </a:rPr>
              <a:t>invokes the scheduler (step 2). In a typical case, when the RMK is not deployed, the scheduler completes the context switch, and transfers the control to the next application process, </a:t>
            </a:r>
            <a:r>
              <a:rPr lang="en-US" altLang="zh-CN" sz="1200" i="1" kern="1200" baseline="0" dirty="0" smtClean="0">
                <a:solidFill>
                  <a:schemeClr val="tx1"/>
                </a:solidFill>
                <a:latin typeface="+mn-lt"/>
                <a:ea typeface="+mn-ea"/>
                <a:cs typeface="+mn-cs"/>
              </a:rPr>
              <a:t>app2 (step</a:t>
            </a:r>
          </a:p>
          <a:p>
            <a:r>
              <a:rPr lang="en-US" altLang="zh-CN" sz="1200" kern="1200" baseline="0" dirty="0" smtClean="0">
                <a:solidFill>
                  <a:schemeClr val="tx1"/>
                </a:solidFill>
                <a:latin typeface="+mn-lt"/>
                <a:ea typeface="+mn-ea"/>
                <a:cs typeface="+mn-cs"/>
              </a:rPr>
              <a:t>9, the dotted line).</a:t>
            </a:r>
          </a:p>
          <a:p>
            <a:r>
              <a:rPr lang="en-US" altLang="zh-CN" sz="1200" kern="1200" baseline="0" dirty="0" smtClean="0">
                <a:solidFill>
                  <a:schemeClr val="tx1"/>
                </a:solidFill>
                <a:latin typeface="+mn-lt"/>
                <a:ea typeface="+mn-ea"/>
                <a:cs typeface="+mn-cs"/>
              </a:rPr>
              <a:t>When the RMK is deployed, the scheduler entry point (the address of the first instruction of the</a:t>
            </a:r>
          </a:p>
          <a:p>
            <a:r>
              <a:rPr lang="en-US" altLang="zh-CN" sz="1200" kern="1200" baseline="0" dirty="0" smtClean="0">
                <a:solidFill>
                  <a:schemeClr val="tx1"/>
                </a:solidFill>
                <a:latin typeface="+mn-lt"/>
                <a:ea typeface="+mn-ea"/>
                <a:cs typeface="+mn-cs"/>
              </a:rPr>
              <a:t>scheduler) is written into a breakpoint register, and the debug control register is properly</a:t>
            </a:r>
          </a:p>
          <a:p>
            <a:r>
              <a:rPr lang="en-US" altLang="zh-CN" sz="1200" kern="1200" baseline="0" dirty="0" smtClean="0">
                <a:solidFill>
                  <a:schemeClr val="tx1"/>
                </a:solidFill>
                <a:latin typeface="+mn-lt"/>
                <a:ea typeface="+mn-ea"/>
                <a:cs typeface="+mn-cs"/>
              </a:rPr>
              <a:t>configured so that whenever the instruction at the breakpoint is to be executed, a debug exception</a:t>
            </a:r>
          </a:p>
          <a:p>
            <a:r>
              <a:rPr lang="en-US" altLang="zh-CN" sz="1200" kern="1200" baseline="0" dirty="0" smtClean="0">
                <a:solidFill>
                  <a:schemeClr val="tx1"/>
                </a:solidFill>
                <a:latin typeface="+mn-lt"/>
                <a:ea typeface="+mn-ea"/>
                <a:cs typeface="+mn-cs"/>
              </a:rPr>
              <a:t>fault is raised by the processor (steps 3, 4). The DB exception interrupt handler registered in the</a:t>
            </a:r>
          </a:p>
          <a:p>
            <a:r>
              <a:rPr lang="en-US" altLang="zh-CN" sz="1200" kern="1200" baseline="0" dirty="0" smtClean="0">
                <a:solidFill>
                  <a:schemeClr val="tx1"/>
                </a:solidFill>
                <a:latin typeface="+mn-lt"/>
                <a:ea typeface="+mn-ea"/>
                <a:cs typeface="+mn-cs"/>
              </a:rPr>
              <a:t>system’s interrupt vector table points to the custom exception handler, </a:t>
            </a:r>
            <a:r>
              <a:rPr lang="en-US" altLang="zh-CN" sz="1200" kern="1200" baseline="0" dirty="0" err="1" smtClean="0">
                <a:solidFill>
                  <a:schemeClr val="tx1"/>
                </a:solidFill>
                <a:latin typeface="+mn-lt"/>
                <a:ea typeface="+mn-ea"/>
                <a:cs typeface="+mn-cs"/>
              </a:rPr>
              <a:t>my_DB_exp</a:t>
            </a:r>
            <a:r>
              <a:rPr lang="en-US" altLang="zh-CN" sz="1200" kern="1200" baseline="0" dirty="0" smtClean="0">
                <a:solidFill>
                  <a:schemeClr val="tx1"/>
                </a:solidFill>
                <a:latin typeface="+mn-lt"/>
                <a:ea typeface="+mn-ea"/>
                <a:cs typeface="+mn-cs"/>
              </a:rPr>
              <a:t> (step 5). This</a:t>
            </a:r>
          </a:p>
          <a:p>
            <a:r>
              <a:rPr lang="en-US" altLang="zh-CN" sz="1200" kern="1200" baseline="0" dirty="0" smtClean="0">
                <a:solidFill>
                  <a:schemeClr val="tx1"/>
                </a:solidFill>
                <a:latin typeface="+mn-lt"/>
                <a:ea typeface="+mn-ea"/>
                <a:cs typeface="+mn-cs"/>
              </a:rPr>
              <a:t>exception handler performs three tasks: (</a:t>
            </a:r>
            <a:r>
              <a:rPr lang="en-US" altLang="zh-CN" sz="1200" kern="1200" baseline="0" dirty="0" err="1" smtClean="0">
                <a:solidFill>
                  <a:schemeClr val="tx1"/>
                </a:solidFill>
                <a:latin typeface="+mn-lt"/>
                <a:ea typeface="+mn-ea"/>
                <a:cs typeface="+mn-cs"/>
              </a:rPr>
              <a:t>i</a:t>
            </a:r>
            <a:r>
              <a:rPr lang="en-US" altLang="zh-CN" sz="1200" kern="1200" baseline="0" dirty="0" smtClean="0">
                <a:solidFill>
                  <a:schemeClr val="tx1"/>
                </a:solidFill>
                <a:latin typeface="+mn-lt"/>
                <a:ea typeface="+mn-ea"/>
                <a:cs typeface="+mn-cs"/>
              </a:rPr>
              <a:t>) it reads, and sets hardware counters in the processor,</a:t>
            </a:r>
          </a:p>
          <a:p>
            <a:r>
              <a:rPr lang="en-US" altLang="zh-CN" sz="1200" kern="1200" baseline="0" dirty="0" smtClean="0">
                <a:solidFill>
                  <a:schemeClr val="tx1"/>
                </a:solidFill>
                <a:latin typeface="+mn-lt"/>
                <a:ea typeface="+mn-ea"/>
                <a:cs typeface="+mn-cs"/>
              </a:rPr>
              <a:t>and executes the detection algorithm (i.e., </a:t>
            </a:r>
            <a:r>
              <a:rPr lang="en-US" altLang="zh-CN" sz="1200" kern="1200" baseline="0" dirty="0" err="1" smtClean="0">
                <a:solidFill>
                  <a:schemeClr val="tx1"/>
                </a:solidFill>
                <a:latin typeface="+mn-lt"/>
                <a:ea typeface="+mn-ea"/>
                <a:cs typeface="+mn-cs"/>
              </a:rPr>
              <a:t>os_hang_check</a:t>
            </a:r>
            <a:r>
              <a:rPr lang="en-US" altLang="zh-CN" sz="1200" kern="1200" baseline="0" dirty="0" smtClean="0">
                <a:solidFill>
                  <a:schemeClr val="tx1"/>
                </a:solidFill>
                <a:latin typeface="+mn-lt"/>
                <a:ea typeface="+mn-ea"/>
                <a:cs typeface="+mn-cs"/>
              </a:rPr>
              <a:t>()); (ii) it calls the original debug</a:t>
            </a:r>
          </a:p>
          <a:p>
            <a:r>
              <a:rPr lang="en-US" altLang="zh-CN" sz="1200" kern="1200" baseline="0" dirty="0" smtClean="0">
                <a:solidFill>
                  <a:schemeClr val="tx1"/>
                </a:solidFill>
                <a:latin typeface="+mn-lt"/>
                <a:ea typeface="+mn-ea"/>
                <a:cs typeface="+mn-cs"/>
              </a:rPr>
              <a:t>exception handler (step 6); and (iii) it writes the scheduler entry point into the breakpoint register,</a:t>
            </a:r>
          </a:p>
          <a:p>
            <a:r>
              <a:rPr lang="en-US" altLang="zh-CN" sz="1200" kern="1200" baseline="0" dirty="0" smtClean="0">
                <a:solidFill>
                  <a:schemeClr val="tx1"/>
                </a:solidFill>
                <a:latin typeface="+mn-lt"/>
                <a:ea typeface="+mn-ea"/>
                <a:cs typeface="+mn-cs"/>
              </a:rPr>
              <a:t>configures the debug control register to enable repeating the same processing on the next context</a:t>
            </a:r>
          </a:p>
          <a:p>
            <a:r>
              <a:rPr lang="en-US" altLang="zh-CN" sz="1200" kern="1200" baseline="0" dirty="0" smtClean="0">
                <a:solidFill>
                  <a:schemeClr val="tx1"/>
                </a:solidFill>
                <a:latin typeface="+mn-lt"/>
                <a:ea typeface="+mn-ea"/>
                <a:cs typeface="+mn-cs"/>
              </a:rPr>
              <a:t>switch, and then returns to the scheduler11 (step 8). The third task is required because the original</a:t>
            </a:r>
          </a:p>
          <a:p>
            <a:r>
              <a:rPr lang="en-US" altLang="zh-CN" sz="1200" kern="1200" baseline="0" dirty="0" smtClean="0">
                <a:solidFill>
                  <a:schemeClr val="tx1"/>
                </a:solidFill>
                <a:latin typeface="+mn-lt"/>
                <a:ea typeface="+mn-ea"/>
                <a:cs typeface="+mn-cs"/>
              </a:rPr>
              <a:t>debug exception handler by default disables the debug exception. After returning to the scheduler, the typical processing resumes (the next process is scheduled) (steps 9, 10). Steps 3-8 are</a:t>
            </a:r>
          </a:p>
          <a:p>
            <a:r>
              <a:rPr lang="en-US" altLang="zh-CN" sz="1200" kern="1200" baseline="0" dirty="0" smtClean="0">
                <a:solidFill>
                  <a:schemeClr val="tx1"/>
                </a:solidFill>
                <a:latin typeface="+mn-lt"/>
                <a:ea typeface="+mn-ea"/>
                <a:cs typeface="+mn-cs"/>
              </a:rPr>
              <a:t>provided in the P_SCHL pin with the support of P_DBR, and P_INTR.</a:t>
            </a:r>
          </a:p>
          <a:p>
            <a:r>
              <a:rPr lang="en-US" altLang="zh-CN" sz="1200" kern="1200" baseline="0" dirty="0" smtClean="0">
                <a:solidFill>
                  <a:schemeClr val="tx1"/>
                </a:solidFill>
                <a:latin typeface="+mn-lt"/>
                <a:ea typeface="+mn-ea"/>
                <a:cs typeface="+mn-cs"/>
              </a:rPr>
              <a:t>Two performance counters, MSR_IQ_Counter0 and MSR_IQ_Counter2, are used for profiling</a:t>
            </a:r>
          </a:p>
          <a:p>
            <a:r>
              <a:rPr lang="en-US" altLang="zh-CN" sz="1200" kern="1200" baseline="0" dirty="0" smtClean="0">
                <a:solidFill>
                  <a:schemeClr val="tx1"/>
                </a:solidFill>
                <a:latin typeface="+mn-lt"/>
                <a:ea typeface="+mn-ea"/>
                <a:cs typeface="+mn-cs"/>
              </a:rPr>
              <a:t>and checking, respectively. The Time Stamp Counter is used to handle processor-halt cases. When</a:t>
            </a:r>
          </a:p>
          <a:p>
            <a:r>
              <a:rPr lang="en-US" altLang="zh-CN" sz="1200" kern="1200" baseline="0" dirty="0" smtClean="0">
                <a:solidFill>
                  <a:schemeClr val="tx1"/>
                </a:solidFill>
                <a:latin typeface="+mn-lt"/>
                <a:ea typeface="+mn-ea"/>
                <a:cs typeface="+mn-cs"/>
              </a:rPr>
              <a:t>a system hang occurs, MSR_IQ_Counter2 decrements to zero, and triggers a performance</a:t>
            </a:r>
          </a:p>
          <a:p>
            <a:r>
              <a:rPr lang="en-US" altLang="zh-CN" sz="1200" kern="1200" baseline="0" dirty="0" smtClean="0">
                <a:solidFill>
                  <a:schemeClr val="tx1"/>
                </a:solidFill>
                <a:latin typeface="+mn-lt"/>
                <a:ea typeface="+mn-ea"/>
                <a:cs typeface="+mn-cs"/>
              </a:rPr>
              <a:t>monitor interrupt (PMI) into the NMI generator in the local APIC. The NMI generator raises the</a:t>
            </a:r>
          </a:p>
          <a:p>
            <a:r>
              <a:rPr lang="en-US" altLang="zh-CN" sz="1200" kern="1200" baseline="0" dirty="0" smtClean="0">
                <a:solidFill>
                  <a:schemeClr val="tx1"/>
                </a:solidFill>
                <a:latin typeface="+mn-lt"/>
                <a:ea typeface="+mn-ea"/>
                <a:cs typeface="+mn-cs"/>
              </a:rPr>
              <a:t>NMI to the processor, where the interrupt is converted to the EVT_NMI event, and the registered</a:t>
            </a:r>
          </a:p>
          <a:p>
            <a:r>
              <a:rPr lang="en-US" altLang="zh-CN" sz="1200" kern="1200" baseline="0" dirty="0" smtClean="0">
                <a:solidFill>
                  <a:schemeClr val="tx1"/>
                </a:solidFill>
                <a:latin typeface="+mn-lt"/>
                <a:ea typeface="+mn-ea"/>
                <a:cs typeface="+mn-cs"/>
              </a:rPr>
              <a:t>callback function, </a:t>
            </a:r>
            <a:r>
              <a:rPr lang="en-US" altLang="zh-CN" sz="1200" kern="1200" baseline="0" dirty="0" err="1" smtClean="0">
                <a:solidFill>
                  <a:schemeClr val="tx1"/>
                </a:solidFill>
                <a:latin typeface="+mn-lt"/>
                <a:ea typeface="+mn-ea"/>
                <a:cs typeface="+mn-cs"/>
              </a:rPr>
              <a:t>os_hang_reboot</a:t>
            </a:r>
            <a:r>
              <a:rPr lang="en-US" altLang="zh-CN" sz="1200" kern="1200" baseline="0" dirty="0" smtClean="0">
                <a:solidFill>
                  <a:schemeClr val="tx1"/>
                </a:solidFill>
                <a:latin typeface="+mn-lt"/>
                <a:ea typeface="+mn-ea"/>
                <a:cs typeface="+mn-cs"/>
              </a:rPr>
              <a:t>(), reboots the system. The corresponding control flow is</a:t>
            </a:r>
          </a:p>
          <a:p>
            <a:r>
              <a:rPr lang="en-US" altLang="zh-CN" sz="1200" kern="1200" baseline="0" dirty="0" smtClean="0">
                <a:solidFill>
                  <a:schemeClr val="tx1"/>
                </a:solidFill>
                <a:latin typeface="+mn-lt"/>
                <a:ea typeface="+mn-ea"/>
                <a:cs typeface="+mn-cs"/>
              </a:rPr>
              <a:t>depicted by dashed lines in Figure 7.</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commands to change velocity (top panel) result in firings of jets. </a:t>
            </a:r>
          </a:p>
          <a:p>
            <a:r>
              <a:rPr lang="en-US" altLang="zh-CN" dirty="0" smtClean="0"/>
              <a:t>Middle panel: the measured velocity, acceleration, and fuel use</a:t>
            </a:r>
          </a:p>
          <a:p>
            <a:r>
              <a:rPr lang="en-US" altLang="zh-CN" dirty="0" smtClean="0"/>
              <a:t>Bottom panel shows the posterior probability of the SSHM health nodes. Values close to 1 correspond to healthy software and components.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r>
              <a:rPr lang="en-US" altLang="zh-CN" sz="1200" kern="1200" baseline="0" dirty="0" smtClean="0">
                <a:solidFill>
                  <a:schemeClr val="tx1"/>
                </a:solidFill>
                <a:latin typeface="+mn-lt"/>
                <a:ea typeface="+mn-ea"/>
                <a:cs typeface="+mn-cs"/>
              </a:rPr>
              <a:t>In Figure 5, we look at two different failure traces. Here,</a:t>
            </a:r>
          </a:p>
          <a:p>
            <a:r>
              <a:rPr lang="en-US" altLang="zh-CN" sz="1200" kern="1200" baseline="0" dirty="0" smtClean="0">
                <a:solidFill>
                  <a:schemeClr val="tx1"/>
                </a:solidFill>
                <a:latin typeface="+mn-lt"/>
                <a:ea typeface="+mn-ea"/>
                <a:cs typeface="+mn-cs"/>
              </a:rPr>
              <a:t>initially the same change in velocity as in Figure 4 is commanded:</a:t>
            </a:r>
          </a:p>
          <a:p>
            <a:r>
              <a:rPr lang="en-US" altLang="zh-CN" sz="1200" kern="1200" baseline="0" dirty="0" smtClean="0">
                <a:solidFill>
                  <a:schemeClr val="tx1"/>
                </a:solidFill>
                <a:latin typeface="+mn-lt"/>
                <a:ea typeface="+mn-ea"/>
                <a:cs typeface="+mn-cs"/>
              </a:rPr>
              <a:t>commanded firing at around </a:t>
            </a:r>
            <a:r>
              <a:rPr lang="en-US" altLang="zh-CN" sz="1200" i="1" kern="1200" baseline="0" dirty="0" smtClean="0">
                <a:solidFill>
                  <a:schemeClr val="tx1"/>
                </a:solidFill>
                <a:latin typeface="+mn-lt"/>
                <a:ea typeface="+mn-ea"/>
                <a:cs typeface="+mn-cs"/>
              </a:rPr>
              <a:t>T = 8 and T = 18</a:t>
            </a:r>
          </a:p>
          <a:p>
            <a:r>
              <a:rPr lang="en-US" altLang="zh-CN" sz="1200" kern="1200" baseline="0" dirty="0" smtClean="0">
                <a:solidFill>
                  <a:schemeClr val="tx1"/>
                </a:solidFill>
                <a:latin typeface="+mn-lt"/>
                <a:ea typeface="+mn-ea"/>
                <a:cs typeface="+mn-cs"/>
              </a:rPr>
              <a:t>causes measured acceleration and thus an increase in velocity.</a:t>
            </a:r>
          </a:p>
          <a:p>
            <a:r>
              <a:rPr lang="en-US" altLang="zh-CN" sz="1200" kern="1200" baseline="0" dirty="0" smtClean="0">
                <a:solidFill>
                  <a:schemeClr val="tx1"/>
                </a:solidFill>
                <a:latin typeface="+mn-lt"/>
                <a:ea typeface="+mn-ea"/>
                <a:cs typeface="+mn-cs"/>
              </a:rPr>
              <a:t>The left trace is a situation where we measure no acceleration,</a:t>
            </a:r>
          </a:p>
          <a:p>
            <a:r>
              <a:rPr lang="en-US" altLang="zh-CN" sz="1200" kern="1200" baseline="0" dirty="0" smtClean="0">
                <a:solidFill>
                  <a:schemeClr val="tx1"/>
                </a:solidFill>
                <a:latin typeface="+mn-lt"/>
                <a:ea typeface="+mn-ea"/>
                <a:cs typeface="+mn-cs"/>
              </a:rPr>
              <a:t>because a no change-velocity command had been</a:t>
            </a:r>
          </a:p>
          <a:p>
            <a:r>
              <a:rPr lang="en-US" altLang="zh-CN" sz="1200" kern="1200" baseline="0" dirty="0" smtClean="0">
                <a:solidFill>
                  <a:schemeClr val="tx1"/>
                </a:solidFill>
                <a:latin typeface="+mn-lt"/>
                <a:ea typeface="+mn-ea"/>
                <a:cs typeface="+mn-cs"/>
              </a:rPr>
              <a:t>given. Initially, health nodes for the jets, the accelerometer, and</a:t>
            </a:r>
          </a:p>
          <a:p>
            <a:r>
              <a:rPr lang="en-US" altLang="zh-CN" sz="1200" kern="1200" baseline="0" dirty="0" smtClean="0">
                <a:solidFill>
                  <a:schemeClr val="tx1"/>
                </a:solidFill>
                <a:latin typeface="+mn-lt"/>
                <a:ea typeface="+mn-ea"/>
                <a:cs typeface="+mn-cs"/>
              </a:rPr>
              <a:t>5For an overview see http://www.cs.ubc.ca/</a:t>
            </a:r>
            <a:r>
              <a:rPr lang="en-US" altLang="zh-CN" sz="1200" i="1" kern="1200" baseline="0" dirty="0" smtClean="0">
                <a:solidFill>
                  <a:schemeClr val="tx1"/>
                </a:solidFill>
                <a:latin typeface="+mn-lt"/>
                <a:ea typeface="+mn-ea"/>
                <a:cs typeface="+mn-cs"/>
              </a:rPr>
              <a:t>∼</a:t>
            </a:r>
            <a:r>
              <a:rPr lang="en-US" altLang="zh-CN" sz="1200" i="1" kern="1200" baseline="0" dirty="0" err="1" smtClean="0">
                <a:solidFill>
                  <a:schemeClr val="tx1"/>
                </a:solidFill>
                <a:latin typeface="+mn-lt"/>
                <a:ea typeface="+mn-ea"/>
                <a:cs typeface="+mn-cs"/>
              </a:rPr>
              <a:t>murphyk</a:t>
            </a:r>
            <a:r>
              <a:rPr lang="en-US" altLang="zh-CN" sz="1200" i="1" kern="1200" baseline="0" dirty="0" smtClean="0">
                <a:solidFill>
                  <a:schemeClr val="tx1"/>
                </a:solidFill>
                <a:latin typeface="+mn-lt"/>
                <a:ea typeface="+mn-ea"/>
                <a:cs typeface="+mn-cs"/>
              </a:rPr>
              <a:t>/</a:t>
            </a:r>
            <a:r>
              <a:rPr lang="en-US" altLang="zh-CN" sz="1200" i="1" kern="1200" baseline="0" dirty="0" err="1" smtClean="0">
                <a:solidFill>
                  <a:schemeClr val="tx1"/>
                </a:solidFill>
                <a:latin typeface="+mn-lt"/>
                <a:ea typeface="+mn-ea"/>
                <a:cs typeface="+mn-cs"/>
              </a:rPr>
              <a:t>Bayes</a:t>
            </a:r>
            <a:r>
              <a:rPr lang="en-US" altLang="zh-CN" sz="1200" i="1" kern="1200" baseline="0" dirty="0" smtClean="0">
                <a:solidFill>
                  <a:schemeClr val="tx1"/>
                </a:solidFill>
                <a:latin typeface="+mn-lt"/>
                <a:ea typeface="+mn-ea"/>
                <a:cs typeface="+mn-cs"/>
              </a:rPr>
              <a:t>/bnsoft.html.</a:t>
            </a:r>
          </a:p>
          <a:p>
            <a:r>
              <a:rPr lang="en-US" altLang="zh-CN" sz="1200" kern="1200" baseline="0" dirty="0" smtClean="0">
                <a:solidFill>
                  <a:schemeClr val="tx1"/>
                </a:solidFill>
                <a:latin typeface="+mn-lt"/>
                <a:ea typeface="+mn-ea"/>
                <a:cs typeface="+mn-cs"/>
              </a:rPr>
              <a:t>0 5 10 15 20 25 30 35 40 45 50</a:t>
            </a:r>
          </a:p>
          <a:p>
            <a:r>
              <a:rPr lang="zh-CN" altLang="en-US" sz="1200" kern="1200" baseline="0" dirty="0" smtClean="0">
                <a:solidFill>
                  <a:schemeClr val="tx1"/>
                </a:solidFill>
                <a:latin typeface="+mn-lt"/>
                <a:ea typeface="+mn-ea"/>
                <a:cs typeface="+mn-cs"/>
              </a:rPr>
              <a:t>−</a:t>
            </a:r>
            <a:r>
              <a:rPr lang="en-US" altLang="zh-CN" sz="1200" kern="1200" baseline="0" dirty="0" smtClean="0">
                <a:solidFill>
                  <a:schemeClr val="tx1"/>
                </a:solidFill>
                <a:latin typeface="+mn-lt"/>
                <a:ea typeface="+mn-ea"/>
                <a:cs typeface="+mn-cs"/>
              </a:rPr>
              <a:t>0.5</a:t>
            </a:r>
          </a:p>
          <a:p>
            <a:r>
              <a:rPr lang="en-US" altLang="zh-CN" sz="1200" kern="1200" baseline="0" dirty="0" smtClean="0">
                <a:solidFill>
                  <a:schemeClr val="tx1"/>
                </a:solidFill>
                <a:latin typeface="+mn-lt"/>
                <a:ea typeface="+mn-ea"/>
                <a:cs typeface="+mn-cs"/>
              </a:rPr>
              <a:t>0</a:t>
            </a:r>
          </a:p>
          <a:p>
            <a:r>
              <a:rPr lang="en-US" altLang="zh-CN" sz="1200" kern="1200" baseline="0" dirty="0" smtClean="0">
                <a:solidFill>
                  <a:schemeClr val="tx1"/>
                </a:solidFill>
                <a:latin typeface="+mn-lt"/>
                <a:ea typeface="+mn-ea"/>
                <a:cs typeface="+mn-cs"/>
              </a:rPr>
              <a:t>0.5</a:t>
            </a:r>
          </a:p>
          <a:p>
            <a:r>
              <a:rPr lang="en-US" altLang="zh-CN" sz="1200" kern="1200" baseline="0" dirty="0" smtClean="0">
                <a:solidFill>
                  <a:schemeClr val="tx1"/>
                </a:solidFill>
                <a:latin typeface="+mn-lt"/>
                <a:ea typeface="+mn-ea"/>
                <a:cs typeface="+mn-cs"/>
              </a:rPr>
              <a:t>1</a:t>
            </a:r>
          </a:p>
          <a:p>
            <a:r>
              <a:rPr lang="en-US" altLang="zh-CN" sz="1200" kern="1200" baseline="0" dirty="0" smtClean="0">
                <a:solidFill>
                  <a:schemeClr val="tx1"/>
                </a:solidFill>
                <a:latin typeface="+mn-lt"/>
                <a:ea typeface="+mn-ea"/>
                <a:cs typeface="+mn-cs"/>
              </a:rPr>
              <a:t>1.5</a:t>
            </a:r>
          </a:p>
          <a:p>
            <a:r>
              <a:rPr lang="en-US" altLang="zh-CN" sz="1200" kern="1200" baseline="0" dirty="0" err="1" smtClean="0">
                <a:solidFill>
                  <a:schemeClr val="tx1"/>
                </a:solidFill>
                <a:latin typeface="+mn-lt"/>
                <a:ea typeface="+mn-ea"/>
                <a:cs typeface="+mn-cs"/>
              </a:rPr>
              <a:t>cmd_f_jet</a:t>
            </a:r>
            <a:endParaRPr lang="en-US" altLang="zh-CN" sz="1200" kern="1200" baseline="0" dirty="0" smtClean="0">
              <a:solidFill>
                <a:schemeClr val="tx1"/>
              </a:solidFill>
              <a:latin typeface="+mn-lt"/>
              <a:ea typeface="+mn-ea"/>
              <a:cs typeface="+mn-cs"/>
            </a:endParaRPr>
          </a:p>
          <a:p>
            <a:r>
              <a:rPr lang="en-US" altLang="zh-CN" sz="1200" kern="1200" baseline="0" dirty="0" err="1" smtClean="0">
                <a:solidFill>
                  <a:schemeClr val="tx1"/>
                </a:solidFill>
                <a:latin typeface="+mn-lt"/>
                <a:ea typeface="+mn-ea"/>
                <a:cs typeface="+mn-cs"/>
              </a:rPr>
              <a:t>cmd_r_jet</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0 5 10 15 20 25 30 35 40 45 50</a:t>
            </a:r>
          </a:p>
          <a:p>
            <a:r>
              <a:rPr lang="zh-CN" altLang="en-US" sz="1200" kern="1200" baseline="0" dirty="0" smtClean="0">
                <a:solidFill>
                  <a:schemeClr val="tx1"/>
                </a:solidFill>
                <a:latin typeface="+mn-lt"/>
                <a:ea typeface="+mn-ea"/>
                <a:cs typeface="+mn-cs"/>
              </a:rPr>
              <a:t>−</a:t>
            </a:r>
            <a:r>
              <a:rPr lang="en-US" altLang="zh-CN" sz="1200" kern="1200" baseline="0" dirty="0" smtClean="0">
                <a:solidFill>
                  <a:schemeClr val="tx1"/>
                </a:solidFill>
                <a:latin typeface="+mn-lt"/>
                <a:ea typeface="+mn-ea"/>
                <a:cs typeface="+mn-cs"/>
              </a:rPr>
              <a:t>0.2</a:t>
            </a:r>
          </a:p>
          <a:p>
            <a:r>
              <a:rPr lang="en-US" altLang="zh-CN" sz="1200" kern="1200" baseline="0" dirty="0" smtClean="0">
                <a:solidFill>
                  <a:schemeClr val="tx1"/>
                </a:solidFill>
                <a:latin typeface="+mn-lt"/>
                <a:ea typeface="+mn-ea"/>
                <a:cs typeface="+mn-cs"/>
              </a:rPr>
              <a:t>0</a:t>
            </a:r>
          </a:p>
          <a:p>
            <a:r>
              <a:rPr lang="en-US" altLang="zh-CN" sz="1200" kern="1200" baseline="0" dirty="0" smtClean="0">
                <a:solidFill>
                  <a:schemeClr val="tx1"/>
                </a:solidFill>
                <a:latin typeface="+mn-lt"/>
                <a:ea typeface="+mn-ea"/>
                <a:cs typeface="+mn-cs"/>
              </a:rPr>
              <a:t>0.2</a:t>
            </a:r>
          </a:p>
          <a:p>
            <a:r>
              <a:rPr lang="en-US" altLang="zh-CN" sz="1200" kern="1200" baseline="0" dirty="0" smtClean="0">
                <a:solidFill>
                  <a:schemeClr val="tx1"/>
                </a:solidFill>
                <a:latin typeface="+mn-lt"/>
                <a:ea typeface="+mn-ea"/>
                <a:cs typeface="+mn-cs"/>
              </a:rPr>
              <a:t>0.4</a:t>
            </a:r>
          </a:p>
          <a:p>
            <a:r>
              <a:rPr lang="en-US" altLang="zh-CN" sz="1200" kern="1200" baseline="0" dirty="0" smtClean="0">
                <a:solidFill>
                  <a:schemeClr val="tx1"/>
                </a:solidFill>
                <a:latin typeface="+mn-lt"/>
                <a:ea typeface="+mn-ea"/>
                <a:cs typeface="+mn-cs"/>
              </a:rPr>
              <a:t>time</a:t>
            </a:r>
          </a:p>
          <a:p>
            <a:r>
              <a:rPr lang="en-US" altLang="zh-CN" sz="1200" kern="1200" baseline="0" dirty="0" smtClean="0">
                <a:solidFill>
                  <a:schemeClr val="tx1"/>
                </a:solidFill>
                <a:latin typeface="+mn-lt"/>
                <a:ea typeface="+mn-ea"/>
                <a:cs typeface="+mn-cs"/>
              </a:rPr>
              <a:t>velocity</a:t>
            </a:r>
          </a:p>
          <a:p>
            <a:r>
              <a:rPr lang="en-US" altLang="zh-CN" sz="1200" kern="1200" baseline="0" dirty="0" smtClean="0">
                <a:solidFill>
                  <a:schemeClr val="tx1"/>
                </a:solidFill>
                <a:latin typeface="+mn-lt"/>
                <a:ea typeface="+mn-ea"/>
                <a:cs typeface="+mn-cs"/>
              </a:rPr>
              <a:t>acceleration</a:t>
            </a:r>
          </a:p>
          <a:p>
            <a:r>
              <a:rPr lang="en-US" altLang="zh-CN" sz="1200" kern="1200" baseline="0" dirty="0" smtClean="0">
                <a:solidFill>
                  <a:schemeClr val="tx1"/>
                </a:solidFill>
                <a:latin typeface="+mn-lt"/>
                <a:ea typeface="+mn-ea"/>
                <a:cs typeface="+mn-cs"/>
              </a:rPr>
              <a:t>fuel use</a:t>
            </a:r>
          </a:p>
          <a:p>
            <a:r>
              <a:rPr lang="en-US" altLang="zh-CN" sz="1200" kern="1200" baseline="0" dirty="0" smtClean="0">
                <a:solidFill>
                  <a:schemeClr val="tx1"/>
                </a:solidFill>
                <a:latin typeface="+mn-lt"/>
                <a:ea typeface="+mn-ea"/>
                <a:cs typeface="+mn-cs"/>
              </a:rPr>
              <a:t>0 5 10 15 20 25 30 35 40 45 50</a:t>
            </a:r>
          </a:p>
          <a:p>
            <a:r>
              <a:rPr lang="en-US" altLang="zh-CN" sz="1200" kern="1200" baseline="0" dirty="0" smtClean="0">
                <a:solidFill>
                  <a:schemeClr val="tx1"/>
                </a:solidFill>
                <a:latin typeface="+mn-lt"/>
                <a:ea typeface="+mn-ea"/>
                <a:cs typeface="+mn-cs"/>
              </a:rPr>
              <a:t>0</a:t>
            </a:r>
          </a:p>
          <a:p>
            <a:r>
              <a:rPr lang="en-US" altLang="zh-CN" sz="1200" kern="1200" baseline="0" dirty="0" smtClean="0">
                <a:solidFill>
                  <a:schemeClr val="tx1"/>
                </a:solidFill>
                <a:latin typeface="+mn-lt"/>
                <a:ea typeface="+mn-ea"/>
                <a:cs typeface="+mn-cs"/>
              </a:rPr>
              <a:t>0.5</a:t>
            </a:r>
          </a:p>
          <a:p>
            <a:r>
              <a:rPr lang="en-US" altLang="zh-CN" sz="1200" kern="1200" baseline="0" dirty="0" smtClean="0">
                <a:solidFill>
                  <a:schemeClr val="tx1"/>
                </a:solidFill>
                <a:latin typeface="+mn-lt"/>
                <a:ea typeface="+mn-ea"/>
                <a:cs typeface="+mn-cs"/>
              </a:rPr>
              <a:t>1</a:t>
            </a:r>
          </a:p>
          <a:p>
            <a:r>
              <a:rPr lang="en-US" altLang="zh-CN" sz="1200" kern="1200" baseline="0" dirty="0" smtClean="0">
                <a:solidFill>
                  <a:schemeClr val="tx1"/>
                </a:solidFill>
                <a:latin typeface="+mn-lt"/>
                <a:ea typeface="+mn-ea"/>
                <a:cs typeface="+mn-cs"/>
              </a:rPr>
              <a:t>H_SW</a:t>
            </a:r>
          </a:p>
          <a:p>
            <a:r>
              <a:rPr lang="en-US" altLang="zh-CN" sz="1200" kern="1200" baseline="0" dirty="0" err="1" smtClean="0">
                <a:solidFill>
                  <a:schemeClr val="tx1"/>
                </a:solidFill>
                <a:latin typeface="+mn-lt"/>
                <a:ea typeface="+mn-ea"/>
                <a:cs typeface="+mn-cs"/>
              </a:rPr>
              <a:t>H_f_jet</a:t>
            </a:r>
            <a:endParaRPr lang="en-US" altLang="zh-CN" sz="1200" kern="1200" baseline="0" dirty="0" smtClean="0">
              <a:solidFill>
                <a:schemeClr val="tx1"/>
              </a:solidFill>
              <a:latin typeface="+mn-lt"/>
              <a:ea typeface="+mn-ea"/>
              <a:cs typeface="+mn-cs"/>
            </a:endParaRPr>
          </a:p>
          <a:p>
            <a:r>
              <a:rPr lang="en-US" altLang="zh-CN" sz="1200" kern="1200" baseline="0" dirty="0" err="1" smtClean="0">
                <a:solidFill>
                  <a:schemeClr val="tx1"/>
                </a:solidFill>
                <a:latin typeface="+mn-lt"/>
                <a:ea typeface="+mn-ea"/>
                <a:cs typeface="+mn-cs"/>
              </a:rPr>
              <a:t>H_r_jet</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Fig. 4. Nominal trace of spacecraft status. Different speeds were commanded</a:t>
            </a:r>
          </a:p>
          <a:p>
            <a:r>
              <a:rPr lang="en-US" altLang="zh-CN" sz="1200" kern="1200" baseline="0" dirty="0" smtClean="0">
                <a:solidFill>
                  <a:schemeClr val="tx1"/>
                </a:solidFill>
                <a:latin typeface="+mn-lt"/>
                <a:ea typeface="+mn-ea"/>
                <a:cs typeface="+mn-cs"/>
              </a:rPr>
              <a:t>at different times. The bang-bang controller produces jet commands (1=on) for</a:t>
            </a:r>
          </a:p>
          <a:p>
            <a:r>
              <a:rPr lang="en-US" altLang="zh-CN" sz="1200" kern="1200" baseline="0" dirty="0" smtClean="0">
                <a:solidFill>
                  <a:schemeClr val="tx1"/>
                </a:solidFill>
                <a:latin typeface="+mn-lt"/>
                <a:ea typeface="+mn-ea"/>
                <a:cs typeface="+mn-cs"/>
              </a:rPr>
              <a:t>the forward (x) and reverse (o) jet (top). Measured sensor signals: acceleration</a:t>
            </a:r>
          </a:p>
          <a:p>
            <a:r>
              <a:rPr lang="en-US" altLang="zh-CN" sz="1200" kern="1200" baseline="0" dirty="0" smtClean="0">
                <a:solidFill>
                  <a:schemeClr val="tx1"/>
                </a:solidFill>
                <a:latin typeface="+mn-lt"/>
                <a:ea typeface="+mn-ea"/>
                <a:cs typeface="+mn-cs"/>
              </a:rPr>
              <a:t>(dashed), fuel consumption signal (0.4=jet(s) on) as well as true (unobservable)</a:t>
            </a:r>
          </a:p>
          <a:p>
            <a:r>
              <a:rPr lang="en-US" altLang="zh-CN" sz="1200" kern="1200" baseline="0" dirty="0" smtClean="0">
                <a:solidFill>
                  <a:schemeClr val="tx1"/>
                </a:solidFill>
                <a:latin typeface="+mn-lt"/>
                <a:ea typeface="+mn-ea"/>
                <a:cs typeface="+mn-cs"/>
              </a:rPr>
              <a:t>spacecraft velocity are shown in the middle panel. Bottom panel shows</a:t>
            </a:r>
          </a:p>
          <a:p>
            <a:r>
              <a:rPr lang="en-US" altLang="zh-CN" sz="1200" kern="1200" baseline="0" dirty="0" smtClean="0">
                <a:solidFill>
                  <a:schemeClr val="tx1"/>
                </a:solidFill>
                <a:latin typeface="+mn-lt"/>
                <a:ea typeface="+mn-ea"/>
                <a:cs typeface="+mn-cs"/>
              </a:rPr>
              <a:t>posterior probabilities for the health nodes for the software (H SW), for the</a:t>
            </a:r>
          </a:p>
          <a:p>
            <a:r>
              <a:rPr lang="en-US" altLang="zh-CN" sz="1200" kern="1200" baseline="0" dirty="0" smtClean="0">
                <a:solidFill>
                  <a:schemeClr val="tx1"/>
                </a:solidFill>
                <a:latin typeface="+mn-lt"/>
                <a:ea typeface="+mn-ea"/>
                <a:cs typeface="+mn-cs"/>
              </a:rPr>
              <a:t>forward (H f jet), and the reverse (H f jet) jet. All probabilities are close to</a:t>
            </a:r>
          </a:p>
          <a:p>
            <a:r>
              <a:rPr lang="en-US" altLang="zh-CN" sz="1200" kern="1200" baseline="0" dirty="0" smtClean="0">
                <a:solidFill>
                  <a:schemeClr val="tx1"/>
                </a:solidFill>
                <a:latin typeface="+mn-lt"/>
                <a:ea typeface="+mn-ea"/>
                <a:cs typeface="+mn-cs"/>
              </a:rPr>
              <a:t>1 indicating a healthy system state.</a:t>
            </a:r>
          </a:p>
          <a:p>
            <a:r>
              <a:rPr lang="en-US" altLang="zh-CN" sz="1200" kern="1200" baseline="0" dirty="0" smtClean="0">
                <a:solidFill>
                  <a:schemeClr val="tx1"/>
                </a:solidFill>
                <a:latin typeface="+mn-lt"/>
                <a:ea typeface="+mn-ea"/>
                <a:cs typeface="+mn-cs"/>
              </a:rPr>
              <a:t>the software all show high-probability values for “healthy”.</a:t>
            </a:r>
          </a:p>
          <a:p>
            <a:r>
              <a:rPr lang="en-US" altLang="zh-CN" sz="1200" kern="1200" baseline="0" dirty="0" smtClean="0">
                <a:solidFill>
                  <a:schemeClr val="tx1"/>
                </a:solidFill>
                <a:latin typeface="+mn-lt"/>
                <a:ea typeface="+mn-ea"/>
                <a:cs typeface="+mn-cs"/>
              </a:rPr>
              <a:t>However, after </a:t>
            </a:r>
            <a:r>
              <a:rPr lang="en-US" altLang="zh-CN" sz="1200" i="1" kern="1200" baseline="0" dirty="0" smtClean="0">
                <a:solidFill>
                  <a:schemeClr val="tx1"/>
                </a:solidFill>
                <a:latin typeface="+mn-lt"/>
                <a:ea typeface="+mn-ea"/>
                <a:cs typeface="+mn-cs"/>
              </a:rPr>
              <a:t>T = 23, no acceleration can be measured,</a:t>
            </a:r>
          </a:p>
          <a:p>
            <a:r>
              <a:rPr lang="en-US" altLang="zh-CN" sz="1200" kern="1200" baseline="0" dirty="0" smtClean="0">
                <a:solidFill>
                  <a:schemeClr val="tx1"/>
                </a:solidFill>
                <a:latin typeface="+mn-lt"/>
                <a:ea typeface="+mn-ea"/>
                <a:cs typeface="+mn-cs"/>
              </a:rPr>
              <a:t>despite the fact that the jet is still supposed to fire (</a:t>
            </a:r>
            <a:r>
              <a:rPr lang="en-US" altLang="zh-CN" sz="1200" kern="1200" baseline="0" dirty="0" err="1" smtClean="0">
                <a:solidFill>
                  <a:schemeClr val="tx1"/>
                </a:solidFill>
                <a:latin typeface="+mn-lt"/>
                <a:ea typeface="+mn-ea"/>
                <a:cs typeface="+mn-cs"/>
              </a:rPr>
              <a:t>Cmd</a:t>
            </a:r>
            <a:r>
              <a:rPr lang="en-US" altLang="zh-CN" sz="1200" kern="1200" baseline="0" dirty="0" smtClean="0">
                <a:solidFill>
                  <a:schemeClr val="tx1"/>
                </a:solidFill>
                <a:latin typeface="+mn-lt"/>
                <a:ea typeface="+mn-ea"/>
                <a:cs typeface="+mn-cs"/>
              </a:rPr>
              <a:t> f jet</a:t>
            </a:r>
          </a:p>
          <a:p>
            <a:r>
              <a:rPr lang="en-US" altLang="zh-CN" sz="1200" kern="1200" baseline="0" dirty="0" smtClean="0">
                <a:solidFill>
                  <a:schemeClr val="tx1"/>
                </a:solidFill>
                <a:latin typeface="+mn-lt"/>
                <a:ea typeface="+mn-ea"/>
                <a:cs typeface="+mn-cs"/>
              </a:rPr>
              <a:t>is set). Two things could have caused this: the accelerometer</a:t>
            </a:r>
          </a:p>
          <a:p>
            <a:r>
              <a:rPr lang="en-US" altLang="zh-CN" sz="1200" kern="1200" baseline="0" dirty="0" smtClean="0">
                <a:solidFill>
                  <a:schemeClr val="tx1"/>
                </a:solidFill>
                <a:latin typeface="+mn-lt"/>
                <a:ea typeface="+mn-ea"/>
                <a:cs typeface="+mn-cs"/>
              </a:rPr>
              <a:t>could have produced bad measurements, the jet might not</a:t>
            </a:r>
          </a:p>
          <a:p>
            <a:r>
              <a:rPr lang="en-US" altLang="zh-CN" sz="1200" kern="1200" baseline="0" dirty="0" smtClean="0">
                <a:solidFill>
                  <a:schemeClr val="tx1"/>
                </a:solidFill>
                <a:latin typeface="+mn-lt"/>
                <a:ea typeface="+mn-ea"/>
                <a:cs typeface="+mn-cs"/>
              </a:rPr>
              <a:t>be working, or (the </a:t>
            </a:r>
            <a:r>
              <a:rPr lang="en-US" altLang="zh-CN" sz="1200" kern="1200" baseline="0" dirty="0" err="1" smtClean="0">
                <a:solidFill>
                  <a:schemeClr val="tx1"/>
                </a:solidFill>
                <a:latin typeface="+mn-lt"/>
                <a:ea typeface="+mn-ea"/>
                <a:cs typeface="+mn-cs"/>
              </a:rPr>
              <a:t>unmodeled</a:t>
            </a:r>
            <a:r>
              <a:rPr lang="en-US" altLang="zh-CN" sz="1200" kern="1200" baseline="0" dirty="0" smtClean="0">
                <a:solidFill>
                  <a:schemeClr val="tx1"/>
                </a:solidFill>
                <a:latin typeface="+mn-lt"/>
                <a:ea typeface="+mn-ea"/>
                <a:cs typeface="+mn-cs"/>
              </a:rPr>
              <a:t> situation that) the spacecraft</a:t>
            </a:r>
          </a:p>
          <a:p>
            <a:r>
              <a:rPr lang="en-US" altLang="zh-CN" sz="1200" kern="1200" baseline="0" dirty="0" smtClean="0">
                <a:solidFill>
                  <a:schemeClr val="tx1"/>
                </a:solidFill>
                <a:latin typeface="+mn-lt"/>
                <a:ea typeface="+mn-ea"/>
                <a:cs typeface="+mn-cs"/>
              </a:rPr>
              <a:t>has landed and jet firing does not produce any acceleration.</a:t>
            </a:r>
          </a:p>
          <a:p>
            <a:r>
              <a:rPr lang="en-US" altLang="zh-CN" sz="1200" kern="1200" baseline="0" dirty="0" smtClean="0">
                <a:solidFill>
                  <a:schemeClr val="tx1"/>
                </a:solidFill>
                <a:latin typeface="+mn-lt"/>
                <a:ea typeface="+mn-ea"/>
                <a:cs typeface="+mn-cs"/>
              </a:rPr>
              <a:t>The Bayesian network can easily disambiguate these scenarios</a:t>
            </a:r>
          </a:p>
          <a:p>
            <a:r>
              <a:rPr lang="en-US" altLang="zh-CN" sz="1200" kern="1200" baseline="0" dirty="0" smtClean="0">
                <a:solidFill>
                  <a:schemeClr val="tx1"/>
                </a:solidFill>
                <a:latin typeface="+mn-lt"/>
                <a:ea typeface="+mn-ea"/>
                <a:cs typeface="+mn-cs"/>
              </a:rPr>
              <a:t>and comes up with the (injected) most probable fault—an</a:t>
            </a:r>
          </a:p>
          <a:p>
            <a:r>
              <a:rPr lang="en-US" altLang="zh-CN" sz="1200" kern="1200" baseline="0" dirty="0" smtClean="0">
                <a:solidFill>
                  <a:schemeClr val="tx1"/>
                </a:solidFill>
                <a:latin typeface="+mn-lt"/>
                <a:ea typeface="+mn-ea"/>
                <a:cs typeface="+mn-cs"/>
              </a:rPr>
              <a:t>nonoperational (e.g., iced-up) jet—because it detects that no</a:t>
            </a:r>
          </a:p>
          <a:p>
            <a:r>
              <a:rPr lang="en-US" altLang="zh-CN" sz="1200" kern="1200" baseline="0" dirty="0" smtClean="0">
                <a:solidFill>
                  <a:schemeClr val="tx1"/>
                </a:solidFill>
                <a:latin typeface="+mn-lt"/>
                <a:ea typeface="+mn-ea"/>
                <a:cs typeface="+mn-cs"/>
              </a:rPr>
              <a:t>fuel has been consumed. The health node for the jet (H f jet)</a:t>
            </a:r>
          </a:p>
          <a:p>
            <a:r>
              <a:rPr lang="en-US" altLang="zh-CN" sz="1200" kern="1200" baseline="0" dirty="0" smtClean="0">
                <a:solidFill>
                  <a:schemeClr val="tx1"/>
                </a:solidFill>
                <a:latin typeface="+mn-lt"/>
                <a:ea typeface="+mn-ea"/>
                <a:cs typeface="+mn-cs"/>
              </a:rPr>
              <a:t>clearly indicates this situation.</a:t>
            </a:r>
          </a:p>
          <a:p>
            <a:r>
              <a:rPr lang="en-US" altLang="zh-CN" sz="1200" kern="1200" baseline="0" dirty="0" smtClean="0">
                <a:solidFill>
                  <a:schemeClr val="tx1"/>
                </a:solidFill>
                <a:latin typeface="+mn-lt"/>
                <a:ea typeface="+mn-ea"/>
                <a:cs typeface="+mn-cs"/>
              </a:rPr>
              <a:t>In Figure 5 (right), we again start out with the original</a:t>
            </a:r>
          </a:p>
          <a:p>
            <a:r>
              <a:rPr lang="en-US" altLang="zh-CN" sz="1200" kern="1200" baseline="0" dirty="0" smtClean="0">
                <a:solidFill>
                  <a:schemeClr val="tx1"/>
                </a:solidFill>
                <a:latin typeface="+mn-lt"/>
                <a:ea typeface="+mn-ea"/>
                <a:cs typeface="+mn-cs"/>
              </a:rPr>
              <a:t>healthy scenario. However, around </a:t>
            </a:r>
            <a:r>
              <a:rPr lang="en-US" altLang="zh-CN" sz="1200" i="1" kern="1200" baseline="0" dirty="0" smtClean="0">
                <a:solidFill>
                  <a:schemeClr val="tx1"/>
                </a:solidFill>
                <a:latin typeface="+mn-lt"/>
                <a:ea typeface="+mn-ea"/>
                <a:cs typeface="+mn-cs"/>
              </a:rPr>
              <a:t>T = 42, no acceleration</a:t>
            </a:r>
          </a:p>
          <a:p>
            <a:r>
              <a:rPr lang="en-US" altLang="zh-CN" sz="1200" kern="1200" baseline="0" dirty="0" smtClean="0">
                <a:solidFill>
                  <a:schemeClr val="tx1"/>
                </a:solidFill>
                <a:latin typeface="+mn-lt"/>
                <a:ea typeface="+mn-ea"/>
                <a:cs typeface="+mn-cs"/>
              </a:rPr>
              <a:t>is measured. However, fuel is consumed, and both thrusters</a:t>
            </a:r>
          </a:p>
          <a:p>
            <a:r>
              <a:rPr lang="en-US" altLang="zh-CN" sz="1200" kern="1200" baseline="0" dirty="0" smtClean="0">
                <a:solidFill>
                  <a:schemeClr val="tx1"/>
                </a:solidFill>
                <a:latin typeface="+mn-lt"/>
                <a:ea typeface="+mn-ea"/>
                <a:cs typeface="+mn-cs"/>
              </a:rPr>
              <a:t>should fire (</a:t>
            </a:r>
            <a:r>
              <a:rPr lang="en-US" altLang="zh-CN" sz="1200" kern="1200" baseline="0" dirty="0" err="1" smtClean="0">
                <a:solidFill>
                  <a:schemeClr val="tx1"/>
                </a:solidFill>
                <a:latin typeface="+mn-lt"/>
                <a:ea typeface="+mn-ea"/>
                <a:cs typeface="+mn-cs"/>
              </a:rPr>
              <a:t>Cmd</a:t>
            </a:r>
            <a:r>
              <a:rPr lang="en-US" altLang="zh-CN" sz="1200" kern="1200" baseline="0" dirty="0" smtClean="0">
                <a:solidFill>
                  <a:schemeClr val="tx1"/>
                </a:solidFill>
                <a:latin typeface="+mn-lt"/>
                <a:ea typeface="+mn-ea"/>
                <a:cs typeface="+mn-cs"/>
              </a:rPr>
              <a:t> f jet and </a:t>
            </a:r>
            <a:r>
              <a:rPr lang="en-US" altLang="zh-CN" sz="1200" kern="1200" baseline="0" dirty="0" err="1" smtClean="0">
                <a:solidFill>
                  <a:schemeClr val="tx1"/>
                </a:solidFill>
                <a:latin typeface="+mn-lt"/>
                <a:ea typeface="+mn-ea"/>
                <a:cs typeface="+mn-cs"/>
              </a:rPr>
              <a:t>Cmd</a:t>
            </a:r>
            <a:r>
              <a:rPr lang="en-US" altLang="zh-CN" sz="1200" kern="1200" baseline="0" dirty="0" smtClean="0">
                <a:solidFill>
                  <a:schemeClr val="tx1"/>
                </a:solidFill>
                <a:latin typeface="+mn-lt"/>
                <a:ea typeface="+mn-ea"/>
                <a:cs typeface="+mn-cs"/>
              </a:rPr>
              <a:t> r jet are set). This situation</a:t>
            </a:r>
          </a:p>
          <a:p>
            <a:r>
              <a:rPr lang="en-US" altLang="zh-CN" sz="1200" kern="1200" baseline="0" dirty="0" smtClean="0">
                <a:solidFill>
                  <a:schemeClr val="tx1"/>
                </a:solidFill>
                <a:latin typeface="+mn-lt"/>
                <a:ea typeface="+mn-ea"/>
                <a:cs typeface="+mn-cs"/>
              </a:rPr>
              <a:t>indicates that the thrusters are operational, but their actions</a:t>
            </a:r>
          </a:p>
          <a:p>
            <a:r>
              <a:rPr lang="en-US" altLang="zh-CN" sz="1200" kern="1200" baseline="0" dirty="0" smtClean="0">
                <a:solidFill>
                  <a:schemeClr val="tx1"/>
                </a:solidFill>
                <a:latin typeface="+mn-lt"/>
                <a:ea typeface="+mn-ea"/>
                <a:cs typeface="+mn-cs"/>
              </a:rPr>
              <a:t>cancel out. As the health model reflects the fact that at no</a:t>
            </a:r>
          </a:p>
          <a:p>
            <a:r>
              <a:rPr lang="en-US" altLang="zh-CN" sz="1200" kern="1200" baseline="0" dirty="0" smtClean="0">
                <a:solidFill>
                  <a:schemeClr val="tx1"/>
                </a:solidFill>
                <a:latin typeface="+mn-lt"/>
                <a:ea typeface="+mn-ea"/>
                <a:cs typeface="+mn-cs"/>
              </a:rPr>
              <a:t>time both thrusters should be operational, reasoning reveals</a:t>
            </a:r>
          </a:p>
          <a:p>
            <a:r>
              <a:rPr lang="en-US" altLang="zh-CN" sz="1200" kern="1200" baseline="0" dirty="0" smtClean="0">
                <a:solidFill>
                  <a:schemeClr val="tx1"/>
                </a:solidFill>
                <a:latin typeface="+mn-lt"/>
                <a:ea typeface="+mn-ea"/>
                <a:cs typeface="+mn-cs"/>
              </a:rPr>
              <a:t>that there is a software problem. In fact, the injected failure</a:t>
            </a:r>
          </a:p>
          <a:p>
            <a:r>
              <a:rPr lang="en-US" altLang="zh-CN" sz="1200" kern="1200" baseline="0" smtClean="0">
                <a:solidFill>
                  <a:schemeClr val="tx1"/>
                </a:solidFill>
                <a:latin typeface="+mn-lt"/>
                <a:ea typeface="+mn-ea"/>
                <a:cs typeface="+mn-cs"/>
              </a:rPr>
              <a:t>is a mess-up of the thresholds of the bang-bang controller.  </a:t>
            </a:r>
            <a:endParaRPr lang="zh-CN" altLang="en-US"/>
          </a:p>
        </p:txBody>
      </p:sp>
      <p:sp>
        <p:nvSpPr>
          <p:cNvPr id="4" name="灯片编号占位符 3"/>
          <p:cNvSpPr>
            <a:spLocks noGrp="1"/>
          </p:cNvSpPr>
          <p:nvPr>
            <p:ph type="sldNum" sz="quarter" idx="10"/>
          </p:nvPr>
        </p:nvSpPr>
        <p:spPr/>
        <p:txBody>
          <a:bodyPr/>
          <a:lstStyle/>
          <a:p>
            <a:fld id="{EF97FDFF-7B9F-7D4D-BFC0-AAD1F3D3D3CB}" type="slidenum">
              <a:rPr lang="en-US" smtClean="0"/>
              <a:pPr/>
              <a:t>67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Faults were artificially injected and turned on after a fixed number of iterations , including accelerometer 6 and 5 </a:t>
            </a:r>
          </a:p>
          <a:p>
            <a:r>
              <a:rPr lang="en-US" altLang="zh-CN" dirty="0" smtClean="0"/>
              <a:t>The </a:t>
            </a:r>
            <a:r>
              <a:rPr lang="en-US" altLang="zh-CN" dirty="0" err="1" smtClean="0"/>
              <a:t>Diagnoser</a:t>
            </a:r>
            <a:r>
              <a:rPr lang="en-US" altLang="zh-CN" dirty="0" smtClean="0"/>
              <a:t> was able to determine that the problem was caused by accelerometer 5 and shut it down. </a:t>
            </a:r>
          </a:p>
          <a:p>
            <a:r>
              <a:rPr lang="en-US" altLang="zh-CN" dirty="0" smtClean="0"/>
              <a:t>Thereafter, the redundancy management algorithm in the ADIRU processor was able to reconfigure itself to use a different set of regression equations that did not use Accelerometer 5 or 6, and prevented a system-wide failure.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Monitoring Specification Language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11</a:t>
            </a:fld>
            <a:endParaRPr lang="en-US"/>
          </a:p>
        </p:txBody>
      </p:sp>
      <p:pic>
        <p:nvPicPr>
          <p:cNvPr id="7170" name="Picture 2"/>
          <p:cNvPicPr>
            <a:picLocks noChangeAspect="1" noChangeArrowheads="1"/>
          </p:cNvPicPr>
          <p:nvPr/>
        </p:nvPicPr>
        <p:blipFill>
          <a:blip r:embed="rId2"/>
          <a:srcRect/>
          <a:stretch>
            <a:fillRect/>
          </a:stretch>
        </p:blipFill>
        <p:spPr bwMode="auto">
          <a:xfrm>
            <a:off x="1502023" y="1202799"/>
            <a:ext cx="6507239" cy="550096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smtClean="0"/>
              <a:t>1. Aggregator: </a:t>
            </a:r>
          </a:p>
          <a:p>
            <a:pPr lvl="1"/>
            <a:r>
              <a:rPr lang="en-US" altLang="zh-CN" dirty="0" smtClean="0"/>
              <a:t>Integrates (collates) health information coming from components (typically in one </a:t>
            </a:r>
            <a:r>
              <a:rPr lang="en-US" altLang="zh-CN" dirty="0" err="1" smtClean="0"/>
              <a:t>hyperperiod</a:t>
            </a:r>
            <a:r>
              <a:rPr lang="en-US" altLang="zh-CN" dirty="0" smtClean="0"/>
              <a:t>) </a:t>
            </a:r>
          </a:p>
          <a:p>
            <a:r>
              <a:rPr lang="en-US" altLang="zh-CN" dirty="0" smtClean="0"/>
              <a:t>2. </a:t>
            </a:r>
            <a:r>
              <a:rPr lang="en-US" altLang="zh-CN" dirty="0" err="1" smtClean="0"/>
              <a:t>Diagnoser</a:t>
            </a:r>
            <a:r>
              <a:rPr lang="en-US" altLang="zh-CN" dirty="0" smtClean="0"/>
              <a:t>: </a:t>
            </a:r>
          </a:p>
          <a:p>
            <a:pPr lvl="1"/>
            <a:r>
              <a:rPr lang="en-US" altLang="zh-CN" dirty="0" smtClean="0"/>
              <a:t>Performs fault diagnosis, based on the fault propagation graph model </a:t>
            </a:r>
          </a:p>
          <a:p>
            <a:pPr lvl="1"/>
            <a:r>
              <a:rPr lang="en-US" altLang="zh-CN" dirty="0" smtClean="0"/>
              <a:t>Ranks hypotheses </a:t>
            </a:r>
          </a:p>
          <a:p>
            <a:pPr lvl="1"/>
            <a:r>
              <a:rPr lang="en-US" altLang="zh-CN" dirty="0" smtClean="0"/>
              <a:t>Component that appears in all hypotheses is chosen for mitigation</a:t>
            </a:r>
          </a:p>
          <a:p>
            <a:r>
              <a:rPr lang="en-US" altLang="zh-CN" dirty="0" smtClean="0"/>
              <a:t>3. Response Engine: </a:t>
            </a:r>
          </a:p>
          <a:p>
            <a:r>
              <a:rPr lang="en-US" altLang="zh-CN" dirty="0" smtClean="0"/>
              <a:t>–Issues mitigation actions to components based on diagnosis results </a:t>
            </a:r>
          </a:p>
          <a:p>
            <a:r>
              <a:rPr lang="en-US" altLang="zh-CN" dirty="0" smtClean="0"/>
              <a:t>–Based on a state machine model that maps diagnostic results to mitigation actions </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Safety Supervision Layer</a:t>
            </a:r>
            <a:br>
              <a:rPr lang="en-US" altLang="zh-CN" b="1" dirty="0" smtClean="0"/>
            </a:br>
            <a:r>
              <a:rPr lang="en-US" altLang="zh-CN" dirty="0" smtClean="0"/>
              <a:t>Fault Detection for Operating Systems in Fail-Safe Environments</a:t>
            </a:r>
            <a:endParaRPr lang="zh-CN" altLang="en-US" dirty="0"/>
          </a:p>
        </p:txBody>
      </p:sp>
      <p:sp>
        <p:nvSpPr>
          <p:cNvPr id="3" name="内容占位符 2"/>
          <p:cNvSpPr>
            <a:spLocks noGrp="1"/>
          </p:cNvSpPr>
          <p:nvPr>
            <p:ph idx="1"/>
          </p:nvPr>
        </p:nvSpPr>
        <p:spPr/>
        <p:txBody>
          <a:bodyPr/>
          <a:lstStyle/>
          <a:p>
            <a:r>
              <a:rPr lang="en-US" altLang="zh-CN" dirty="0" smtClean="0"/>
              <a:t>Andreas </a:t>
            </a:r>
            <a:r>
              <a:rPr lang="en-US" altLang="zh-CN" dirty="0" err="1" smtClean="0"/>
              <a:t>Gerstinger</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14</a:t>
            </a:fld>
            <a:endParaRPr lang="en-US"/>
          </a:p>
        </p:txBody>
      </p:sp>
      <p:pic>
        <p:nvPicPr>
          <p:cNvPr id="33794" name="Picture 2"/>
          <p:cNvPicPr>
            <a:picLocks noChangeAspect="1" noChangeArrowheads="1"/>
          </p:cNvPicPr>
          <p:nvPr/>
        </p:nvPicPr>
        <p:blipFill>
          <a:blip r:embed="rId2"/>
          <a:srcRect/>
          <a:stretch>
            <a:fillRect/>
          </a:stretch>
        </p:blipFill>
        <p:spPr bwMode="auto">
          <a:xfrm>
            <a:off x="1603307" y="313981"/>
            <a:ext cx="6154691" cy="654401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Safe POSIX Message Passing</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15</a:t>
            </a:fld>
            <a:endParaRPr lang="en-US"/>
          </a:p>
        </p:txBody>
      </p:sp>
      <p:pic>
        <p:nvPicPr>
          <p:cNvPr id="34818" name="Picture 2"/>
          <p:cNvPicPr>
            <a:picLocks noChangeAspect="1" noChangeArrowheads="1"/>
          </p:cNvPicPr>
          <p:nvPr/>
        </p:nvPicPr>
        <p:blipFill>
          <a:blip r:embed="rId2"/>
          <a:srcRect/>
          <a:stretch>
            <a:fillRect/>
          </a:stretch>
        </p:blipFill>
        <p:spPr bwMode="auto">
          <a:xfrm>
            <a:off x="670021" y="1692639"/>
            <a:ext cx="7781925" cy="44862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16</a:t>
            </a:fld>
            <a:endParaRPr lang="en-US"/>
          </a:p>
        </p:txBody>
      </p:sp>
      <p:pic>
        <p:nvPicPr>
          <p:cNvPr id="35842" name="Picture 2"/>
          <p:cNvPicPr>
            <a:picLocks noChangeAspect="1" noChangeArrowheads="1"/>
          </p:cNvPicPr>
          <p:nvPr/>
        </p:nvPicPr>
        <p:blipFill>
          <a:blip r:embed="rId2"/>
          <a:srcRect/>
          <a:stretch>
            <a:fillRect/>
          </a:stretch>
        </p:blipFill>
        <p:spPr bwMode="auto">
          <a:xfrm>
            <a:off x="2290763" y="1476375"/>
            <a:ext cx="4562475" cy="39052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3"/>
          <p:cNvPicPr>
            <a:picLocks noChangeAspect="1" noChangeArrowheads="1"/>
          </p:cNvPicPr>
          <p:nvPr/>
        </p:nvPicPr>
        <p:blipFill>
          <a:blip r:embed="rId2"/>
          <a:srcRect/>
          <a:stretch>
            <a:fillRect/>
          </a:stretch>
        </p:blipFill>
        <p:spPr bwMode="auto">
          <a:xfrm>
            <a:off x="0" y="1210306"/>
            <a:ext cx="4439798" cy="371757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F6MDA</a:t>
            </a:r>
            <a:endParaRPr lang="zh-CN" altLang="en-US" dirty="0"/>
          </a:p>
        </p:txBody>
      </p:sp>
      <p:sp>
        <p:nvSpPr>
          <p:cNvPr id="3" name="内容占位符 2"/>
          <p:cNvSpPr>
            <a:spLocks noGrp="1"/>
          </p:cNvSpPr>
          <p:nvPr>
            <p:ph idx="1"/>
          </p:nvPr>
        </p:nvSpPr>
        <p:spPr>
          <a:xfrm>
            <a:off x="230736" y="1350236"/>
            <a:ext cx="8665436" cy="2395499"/>
          </a:xfrm>
        </p:spPr>
        <p:txBody>
          <a:bodyPr>
            <a:normAutofit fontScale="55000" lnSpcReduction="20000"/>
          </a:bodyPr>
          <a:lstStyle/>
          <a:p>
            <a:r>
              <a:rPr lang="en-US" altLang="zh-CN" dirty="0" smtClean="0"/>
              <a:t>(</a:t>
            </a:r>
            <a:r>
              <a:rPr lang="en-US" altLang="zh-CN" dirty="0" err="1" smtClean="0"/>
              <a:t>i</a:t>
            </a:r>
            <a:r>
              <a:rPr lang="en-US" altLang="zh-CN" dirty="0" smtClean="0"/>
              <a:t>) F6OS, an operating system that provides core abstractions for concurrency, synchronization, resource management, and secure communications; </a:t>
            </a:r>
          </a:p>
          <a:p>
            <a:r>
              <a:rPr lang="en-US" altLang="zh-CN" dirty="0" smtClean="0"/>
              <a:t>(ii) F6ORB, a middleware layer that implements the essential communication services for the distributed system; </a:t>
            </a:r>
          </a:p>
          <a:p>
            <a:r>
              <a:rPr lang="en-US" altLang="zh-CN" dirty="0" smtClean="0"/>
              <a:t>(iii) F6COM, a component model that defines how components are built and how applications are constructed from components. Components are grouped into actors, which are temporally and spatially isolated from each other, and may be distributed and replicated across nodes. Platform actors provide system-level services.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19</a:t>
            </a:fld>
            <a:endParaRPr lang="en-US"/>
          </a:p>
        </p:txBody>
      </p:sp>
      <p:pic>
        <p:nvPicPr>
          <p:cNvPr id="22530" name="Picture 2"/>
          <p:cNvPicPr>
            <a:picLocks noChangeAspect="1" noChangeArrowheads="1"/>
          </p:cNvPicPr>
          <p:nvPr/>
        </p:nvPicPr>
        <p:blipFill>
          <a:blip r:embed="rId3"/>
          <a:srcRect/>
          <a:stretch>
            <a:fillRect/>
          </a:stretch>
        </p:blipFill>
        <p:spPr bwMode="auto">
          <a:xfrm>
            <a:off x="1981272" y="3360145"/>
            <a:ext cx="6134699" cy="349785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F6OS</a:t>
            </a:r>
            <a:endParaRPr lang="zh-CN" altLang="en-US" dirty="0"/>
          </a:p>
        </p:txBody>
      </p:sp>
      <p:sp>
        <p:nvSpPr>
          <p:cNvPr id="3" name="内容占位符 2"/>
          <p:cNvSpPr>
            <a:spLocks noGrp="1"/>
          </p:cNvSpPr>
          <p:nvPr>
            <p:ph idx="1"/>
          </p:nvPr>
        </p:nvSpPr>
        <p:spPr/>
        <p:txBody>
          <a:bodyPr/>
          <a:lstStyle/>
          <a:p>
            <a:r>
              <a:rPr lang="en-US" altLang="zh-CN" dirty="0" smtClean="0"/>
              <a:t>An ARINC-653 compliant RTOS based on TDMA</a:t>
            </a:r>
            <a:r>
              <a:rPr lang="zh-CN" altLang="en-US" dirty="0" smtClean="0"/>
              <a:t> </a:t>
            </a:r>
            <a:r>
              <a:rPr lang="en-US" altLang="zh-CN" dirty="0" smtClean="0"/>
              <a:t>scheduling of temporal partitions</a:t>
            </a:r>
          </a:p>
          <a:p>
            <a:r>
              <a:rPr lang="en-US" altLang="zh-CN" dirty="0" smtClean="0"/>
              <a:t>Actor: OS process with separate address space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20</a:t>
            </a:fld>
            <a:endParaRPr lang="en-US"/>
          </a:p>
        </p:txBody>
      </p:sp>
      <p:pic>
        <p:nvPicPr>
          <p:cNvPr id="12290" name="Picture 2"/>
          <p:cNvPicPr>
            <a:picLocks noChangeAspect="1" noChangeArrowheads="1"/>
          </p:cNvPicPr>
          <p:nvPr/>
        </p:nvPicPr>
        <p:blipFill>
          <a:blip r:embed="rId2"/>
          <a:srcRect/>
          <a:stretch>
            <a:fillRect/>
          </a:stretch>
        </p:blipFill>
        <p:spPr bwMode="auto">
          <a:xfrm>
            <a:off x="0" y="3806332"/>
            <a:ext cx="8903036" cy="266057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21</a:t>
            </a:fld>
            <a:endParaRPr lang="en-US"/>
          </a:p>
        </p:txBody>
      </p:sp>
      <p:pic>
        <p:nvPicPr>
          <p:cNvPr id="13314" name="Picture 2"/>
          <p:cNvPicPr>
            <a:picLocks noChangeAspect="1" noChangeArrowheads="1"/>
          </p:cNvPicPr>
          <p:nvPr/>
        </p:nvPicPr>
        <p:blipFill>
          <a:blip r:embed="rId2"/>
          <a:srcRect/>
          <a:stretch>
            <a:fillRect/>
          </a:stretch>
        </p:blipFill>
        <p:spPr bwMode="auto">
          <a:xfrm>
            <a:off x="948656" y="1428750"/>
            <a:ext cx="7562170" cy="54292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1350236"/>
            <a:ext cx="2577947" cy="5153114"/>
          </a:xfrm>
        </p:spPr>
        <p:txBody>
          <a:bodyPr>
            <a:normAutofit fontScale="47500" lnSpcReduction="20000"/>
          </a:bodyPr>
          <a:lstStyle/>
          <a:p>
            <a:r>
              <a:rPr lang="en-US" altLang="zh-CN" dirty="0" smtClean="0"/>
              <a:t>F6OS networking layer supports three use cases: transmit, receive, and forward.</a:t>
            </a:r>
          </a:p>
          <a:p>
            <a:r>
              <a:rPr lang="en-US" altLang="zh-CN" dirty="0" smtClean="0"/>
              <a:t>The routing table, which is periodically refreshed by the CRM, determines the network device for the transmit and forward cases and the read endpoint for the receive case.</a:t>
            </a:r>
          </a:p>
          <a:p>
            <a:r>
              <a:rPr lang="en-US" altLang="zh-CN" dirty="0" smtClean="0"/>
              <a:t>The classification rules are maintained per mounted network device. </a:t>
            </a:r>
          </a:p>
          <a:p>
            <a:r>
              <a:rPr lang="en-US" altLang="zh-CN" dirty="0" smtClean="0"/>
              <a:t>Based on these rules, F6OS inserts each message into the priority queue that conforms to the </a:t>
            </a:r>
            <a:r>
              <a:rPr lang="en-US" altLang="zh-CN" dirty="0" err="1" smtClean="0"/>
              <a:t>QoS</a:t>
            </a:r>
            <a:r>
              <a:rPr lang="en-US" altLang="zh-CN" dirty="0" smtClean="0"/>
              <a:t> class of the message.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22</a:t>
            </a:fld>
            <a:endParaRPr lang="en-US"/>
          </a:p>
        </p:txBody>
      </p:sp>
      <p:pic>
        <p:nvPicPr>
          <p:cNvPr id="14338" name="Picture 2"/>
          <p:cNvPicPr>
            <a:picLocks noChangeAspect="1" noChangeArrowheads="1"/>
          </p:cNvPicPr>
          <p:nvPr/>
        </p:nvPicPr>
        <p:blipFill>
          <a:blip r:embed="rId2"/>
          <a:srcRect/>
          <a:stretch>
            <a:fillRect/>
          </a:stretch>
        </p:blipFill>
        <p:spPr bwMode="auto">
          <a:xfrm>
            <a:off x="2566930" y="1288974"/>
            <a:ext cx="6577070" cy="517986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smtClean="0"/>
              <a:t>two communication mechanisms between</a:t>
            </a:r>
          </a:p>
          <a:p>
            <a:r>
              <a:rPr lang="en-US" altLang="zh-CN" dirty="0" smtClean="0"/>
              <a:t>actors, described in the next two subsections:</a:t>
            </a:r>
          </a:p>
          <a:p>
            <a:r>
              <a:rPr lang="en-US" altLang="zh-CN" dirty="0" smtClean="0"/>
              <a:t> Synchronous and asynchronous point-to-point communication,</a:t>
            </a:r>
          </a:p>
          <a:p>
            <a:r>
              <a:rPr lang="en-US" altLang="zh-CN" dirty="0" smtClean="0"/>
              <a:t>built using a subset of the Common Object Request</a:t>
            </a:r>
          </a:p>
          <a:p>
            <a:r>
              <a:rPr lang="en-US" altLang="zh-CN" dirty="0" smtClean="0"/>
              <a:t>Broker Architecture (CORBA) standard [9]. This interaction</a:t>
            </a:r>
          </a:p>
          <a:p>
            <a:r>
              <a:rPr lang="en-US" altLang="zh-CN" dirty="0" smtClean="0"/>
              <a:t>is mostly suitable for control or management aspects, where</a:t>
            </a:r>
          </a:p>
          <a:p>
            <a:r>
              <a:rPr lang="en-US" altLang="zh-CN" dirty="0" smtClean="0"/>
              <a:t>a request is often accompanied by a response.</a:t>
            </a:r>
          </a:p>
          <a:p>
            <a:r>
              <a:rPr lang="en-US" altLang="zh-CN" dirty="0" smtClean="0"/>
              <a:t> Anonymous publish/subscribe, built using a subset of the</a:t>
            </a:r>
          </a:p>
          <a:p>
            <a:r>
              <a:rPr lang="en-US" altLang="zh-CN" dirty="0" smtClean="0"/>
              <a:t>Data Distribution Service (DDS) standard [10].</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F6ORB</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24</a:t>
            </a:fld>
            <a:endParaRPr lang="en-US"/>
          </a:p>
        </p:txBody>
      </p:sp>
      <p:pic>
        <p:nvPicPr>
          <p:cNvPr id="16386" name="Picture 2"/>
          <p:cNvPicPr>
            <a:picLocks noChangeAspect="1" noChangeArrowheads="1"/>
          </p:cNvPicPr>
          <p:nvPr/>
        </p:nvPicPr>
        <p:blipFill>
          <a:blip r:embed="rId2"/>
          <a:srcRect/>
          <a:stretch>
            <a:fillRect/>
          </a:stretch>
        </p:blipFill>
        <p:spPr bwMode="auto">
          <a:xfrm>
            <a:off x="2005013" y="2038350"/>
            <a:ext cx="5133975" cy="27813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25</a:t>
            </a:fld>
            <a:endParaRPr lang="en-US"/>
          </a:p>
        </p:txBody>
      </p:sp>
      <p:pic>
        <p:nvPicPr>
          <p:cNvPr id="15362" name="Picture 2"/>
          <p:cNvPicPr>
            <a:picLocks noChangeAspect="1" noChangeArrowheads="1"/>
          </p:cNvPicPr>
          <p:nvPr/>
        </p:nvPicPr>
        <p:blipFill>
          <a:blip r:embed="rId2"/>
          <a:srcRect/>
          <a:stretch>
            <a:fillRect/>
          </a:stretch>
        </p:blipFill>
        <p:spPr bwMode="auto">
          <a:xfrm>
            <a:off x="1862138" y="1285875"/>
            <a:ext cx="5419725" cy="42862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26</a:t>
            </a:fld>
            <a:endParaRPr lang="en-US"/>
          </a:p>
        </p:txBody>
      </p:sp>
      <p:pic>
        <p:nvPicPr>
          <p:cNvPr id="17410" name="Picture 2"/>
          <p:cNvPicPr>
            <a:picLocks noChangeAspect="1" noChangeArrowheads="1"/>
          </p:cNvPicPr>
          <p:nvPr/>
        </p:nvPicPr>
        <p:blipFill>
          <a:blip r:embed="rId2"/>
          <a:srcRect/>
          <a:stretch>
            <a:fillRect/>
          </a:stretch>
        </p:blipFill>
        <p:spPr bwMode="auto">
          <a:xfrm>
            <a:off x="1885950" y="619125"/>
            <a:ext cx="5372100" cy="56197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27</a:t>
            </a:fld>
            <a:endParaRPr lang="en-US"/>
          </a:p>
        </p:txBody>
      </p:sp>
      <p:pic>
        <p:nvPicPr>
          <p:cNvPr id="18434" name="Picture 2"/>
          <p:cNvPicPr>
            <a:picLocks noChangeAspect="1" noChangeArrowheads="1"/>
          </p:cNvPicPr>
          <p:nvPr/>
        </p:nvPicPr>
        <p:blipFill>
          <a:blip r:embed="rId2"/>
          <a:srcRect/>
          <a:stretch>
            <a:fillRect/>
          </a:stretch>
        </p:blipFill>
        <p:spPr bwMode="auto">
          <a:xfrm>
            <a:off x="2081213" y="1347788"/>
            <a:ext cx="4981575" cy="41624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28</a:t>
            </a:fld>
            <a:endParaRPr lang="en-US"/>
          </a:p>
        </p:txBody>
      </p:sp>
      <p:pic>
        <p:nvPicPr>
          <p:cNvPr id="19458" name="Picture 2"/>
          <p:cNvPicPr>
            <a:picLocks noChangeAspect="1" noChangeArrowheads="1"/>
          </p:cNvPicPr>
          <p:nvPr/>
        </p:nvPicPr>
        <p:blipFill>
          <a:blip r:embed="rId2"/>
          <a:srcRect/>
          <a:stretch>
            <a:fillRect/>
          </a:stretch>
        </p:blipFill>
        <p:spPr bwMode="auto">
          <a:xfrm>
            <a:off x="1824038" y="2147888"/>
            <a:ext cx="5495925" cy="25622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29</a:t>
            </a:fld>
            <a:endParaRPr lang="en-US"/>
          </a:p>
        </p:txBody>
      </p:sp>
      <p:pic>
        <p:nvPicPr>
          <p:cNvPr id="20482" name="Picture 2"/>
          <p:cNvPicPr>
            <a:picLocks noChangeAspect="1" noChangeArrowheads="1"/>
          </p:cNvPicPr>
          <p:nvPr/>
        </p:nvPicPr>
        <p:blipFill>
          <a:blip r:embed="rId2"/>
          <a:srcRect/>
          <a:stretch>
            <a:fillRect/>
          </a:stretch>
        </p:blipFill>
        <p:spPr bwMode="auto">
          <a:xfrm>
            <a:off x="1814513" y="1352550"/>
            <a:ext cx="5514975" cy="41529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a:t>
            </a:fld>
            <a:endParaRPr lang="en-US"/>
          </a:p>
        </p:txBody>
      </p:sp>
      <p:pic>
        <p:nvPicPr>
          <p:cNvPr id="15362" name="Picture 2"/>
          <p:cNvPicPr>
            <a:picLocks noChangeAspect="1" noChangeArrowheads="1"/>
          </p:cNvPicPr>
          <p:nvPr/>
        </p:nvPicPr>
        <p:blipFill>
          <a:blip r:embed="rId2"/>
          <a:srcRect/>
          <a:stretch>
            <a:fillRect/>
          </a:stretch>
        </p:blipFill>
        <p:spPr bwMode="auto">
          <a:xfrm>
            <a:off x="0" y="1471268"/>
            <a:ext cx="9144000" cy="4771869"/>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30</a:t>
            </a:fld>
            <a:endParaRPr lang="en-US"/>
          </a:p>
        </p:txBody>
      </p:sp>
      <p:pic>
        <p:nvPicPr>
          <p:cNvPr id="21506" name="Picture 2"/>
          <p:cNvPicPr>
            <a:picLocks noChangeAspect="1" noChangeArrowheads="1"/>
          </p:cNvPicPr>
          <p:nvPr/>
        </p:nvPicPr>
        <p:blipFill>
          <a:blip r:embed="rId2"/>
          <a:srcRect/>
          <a:stretch>
            <a:fillRect/>
          </a:stretch>
        </p:blipFill>
        <p:spPr bwMode="auto">
          <a:xfrm>
            <a:off x="1719263" y="1928813"/>
            <a:ext cx="5705475" cy="30003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31</a:t>
            </a:fld>
            <a:endParaRPr lang="en-US"/>
          </a:p>
        </p:txBody>
      </p:sp>
      <p:pic>
        <p:nvPicPr>
          <p:cNvPr id="29698" name="Picture 2"/>
          <p:cNvPicPr>
            <a:picLocks noChangeAspect="1" noChangeArrowheads="1"/>
          </p:cNvPicPr>
          <p:nvPr/>
        </p:nvPicPr>
        <p:blipFill>
          <a:blip r:embed="rId2"/>
          <a:srcRect/>
          <a:stretch>
            <a:fillRect/>
          </a:stretch>
        </p:blipFill>
        <p:spPr bwMode="auto">
          <a:xfrm>
            <a:off x="1838325" y="2381250"/>
            <a:ext cx="5467350" cy="20955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Development Steps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32</a:t>
            </a:fld>
            <a:endParaRPr lang="en-US"/>
          </a:p>
        </p:txBody>
      </p:sp>
      <p:pic>
        <p:nvPicPr>
          <p:cNvPr id="53250" name="Picture 2"/>
          <p:cNvPicPr>
            <a:picLocks noChangeAspect="1" noChangeArrowheads="1"/>
          </p:cNvPicPr>
          <p:nvPr/>
        </p:nvPicPr>
        <p:blipFill>
          <a:blip r:embed="rId2"/>
          <a:srcRect/>
          <a:stretch>
            <a:fillRect/>
          </a:stretch>
        </p:blipFill>
        <p:spPr bwMode="auto">
          <a:xfrm>
            <a:off x="1776413" y="2119313"/>
            <a:ext cx="5591175" cy="26193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33</a:t>
            </a:fld>
            <a:endParaRPr lang="en-US"/>
          </a:p>
        </p:txBody>
      </p:sp>
      <p:pic>
        <p:nvPicPr>
          <p:cNvPr id="7" name="Picture 2"/>
          <p:cNvPicPr>
            <a:picLocks noChangeAspect="1" noChangeArrowheads="1"/>
          </p:cNvPicPr>
          <p:nvPr/>
        </p:nvPicPr>
        <p:blipFill>
          <a:blip r:embed="rId2"/>
          <a:srcRect/>
          <a:stretch>
            <a:fillRect/>
          </a:stretch>
        </p:blipFill>
        <p:spPr bwMode="auto">
          <a:xfrm>
            <a:off x="1071538" y="2042660"/>
            <a:ext cx="7358114" cy="459626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Defensive Software</a:t>
            </a:r>
            <a:endParaRPr lang="zh-CN" altLang="en-US" dirty="0"/>
          </a:p>
        </p:txBody>
      </p:sp>
      <p:sp>
        <p:nvSpPr>
          <p:cNvPr id="3" name="内容占位符 2"/>
          <p:cNvSpPr>
            <a:spLocks noGrp="1"/>
          </p:cNvSpPr>
          <p:nvPr>
            <p:ph idx="1"/>
          </p:nvPr>
        </p:nvSpPr>
        <p:spPr>
          <a:xfrm>
            <a:off x="132202" y="1350235"/>
            <a:ext cx="9011798" cy="3618372"/>
          </a:xfrm>
        </p:spPr>
        <p:txBody>
          <a:bodyPr>
            <a:normAutofit/>
          </a:bodyPr>
          <a:lstStyle/>
          <a:p>
            <a:r>
              <a:rPr lang="en-US" altLang="zh-CN" dirty="0" smtClean="0"/>
              <a:t>Logging tables and three types of services</a:t>
            </a:r>
          </a:p>
          <a:p>
            <a:pPr lvl="1"/>
            <a:r>
              <a:rPr lang="en-US" altLang="zh-CN" dirty="0" smtClean="0"/>
              <a:t>(</a:t>
            </a:r>
            <a:r>
              <a:rPr lang="en-US" altLang="zh-CN" dirty="0" err="1" smtClean="0"/>
              <a:t>i</a:t>
            </a:r>
            <a:r>
              <a:rPr lang="en-US" altLang="zh-CN" dirty="0" smtClean="0"/>
              <a:t>) information logging (“</a:t>
            </a:r>
            <a:r>
              <a:rPr lang="en-US" altLang="zh-CN" i="1" dirty="0" smtClean="0"/>
              <a:t>logging routines”), </a:t>
            </a:r>
          </a:p>
          <a:p>
            <a:pPr lvl="1"/>
            <a:r>
              <a:rPr lang="en-US" altLang="zh-CN" i="1" dirty="0" smtClean="0"/>
              <a:t>(ii) error </a:t>
            </a:r>
            <a:r>
              <a:rPr lang="en-US" altLang="zh-CN" dirty="0" smtClean="0"/>
              <a:t>detection (“</a:t>
            </a:r>
            <a:r>
              <a:rPr lang="en-US" altLang="zh-CN" i="1" dirty="0" smtClean="0"/>
              <a:t>checking routines”), and </a:t>
            </a:r>
          </a:p>
          <a:p>
            <a:pPr lvl="1"/>
            <a:r>
              <a:rPr lang="en-US" altLang="zh-CN" i="1" dirty="0" smtClean="0"/>
              <a:t>(iii) error recovery </a:t>
            </a:r>
            <a:r>
              <a:rPr lang="en-US" altLang="zh-CN" dirty="0" smtClean="0"/>
              <a:t>(“</a:t>
            </a:r>
            <a:r>
              <a:rPr lang="en-US" altLang="zh-CN" i="1" dirty="0" smtClean="0"/>
              <a:t>recovery routines”).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34</a:t>
            </a:fld>
            <a:endParaRPr lang="en-US"/>
          </a:p>
        </p:txBody>
      </p:sp>
      <p:pic>
        <p:nvPicPr>
          <p:cNvPr id="3074" name="Picture 2"/>
          <p:cNvPicPr>
            <a:picLocks noChangeAspect="1" noChangeArrowheads="1"/>
          </p:cNvPicPr>
          <p:nvPr/>
        </p:nvPicPr>
        <p:blipFill>
          <a:blip r:embed="rId2"/>
          <a:srcRect/>
          <a:stretch>
            <a:fillRect/>
          </a:stretch>
        </p:blipFill>
        <p:spPr bwMode="auto">
          <a:xfrm>
            <a:off x="1542879" y="3712684"/>
            <a:ext cx="5987260" cy="257737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Bracket Tables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b="1" i="1" dirty="0" smtClean="0"/>
              <a:t>The execution trace from OS viewpoint: </a:t>
            </a:r>
          </a:p>
          <a:p>
            <a:pPr lvl="1"/>
            <a:r>
              <a:rPr lang="en-US" altLang="zh-CN" dirty="0" smtClean="0"/>
              <a:t>when a critical task starts execution, an “opening-bracket table” entry is filled basically with the task identifier and a timestamp. The “closing-bracket-table” stores the same type of information, when the task ends</a:t>
            </a:r>
          </a:p>
          <a:p>
            <a:r>
              <a:rPr lang="en-US" altLang="zh-CN" b="1" i="1" dirty="0" smtClean="0"/>
              <a:t>The execution trace from application viewpoint:</a:t>
            </a:r>
          </a:p>
          <a:p>
            <a:pPr lvl="1"/>
            <a:r>
              <a:rPr lang="en-US" altLang="zh-CN" dirty="0" smtClean="0"/>
              <a:t>when a critical application-level function starts and ends.</a:t>
            </a:r>
          </a:p>
          <a:p>
            <a:r>
              <a:rPr lang="en-US" altLang="zh-CN" b="1" i="1" dirty="0" smtClean="0"/>
              <a:t>The control event trace: </a:t>
            </a:r>
          </a:p>
          <a:p>
            <a:pPr lvl="1"/>
            <a:r>
              <a:rPr lang="en-US" altLang="zh-CN" dirty="0" smtClean="0"/>
              <a:t>when an activation event (that impacts directly or indirectly the activation of a task) happens, an “opening-bracket-table” entry is filled basically with parameters that characterize the event, the current running task identifier, and a timestamp. The “closing-bracket-table” stores the same type of information, when the termination event occurs.</a:t>
            </a:r>
          </a:p>
          <a:p>
            <a:r>
              <a:rPr lang="en-US" altLang="zh-CN" b="1" i="1" dirty="0" smtClean="0"/>
              <a:t>The data event trace: </a:t>
            </a:r>
          </a:p>
          <a:p>
            <a:pPr lvl="1"/>
            <a:r>
              <a:rPr lang="en-US" altLang="zh-CN" dirty="0" smtClean="0"/>
              <a:t>when a critical data is written</a:t>
            </a:r>
            <a:r>
              <a:rPr lang="en-US" altLang="zh-CN" b="1" i="1" dirty="0" smtClean="0"/>
              <a:t>, </a:t>
            </a:r>
            <a:r>
              <a:rPr lang="en-US" altLang="zh-CN" dirty="0" smtClean="0"/>
              <a:t>an “opening-bracket-table” entry is filled basically with the data, the function identifier that produces the data, the task identifier in which it runs and a timestamp. The “closing-bracket-table” stores the same type of information, when the data is read.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36</a:t>
            </a:fld>
            <a:endParaRPr lang="en-US"/>
          </a:p>
        </p:txBody>
      </p:sp>
      <p:pic>
        <p:nvPicPr>
          <p:cNvPr id="2050" name="Picture 2"/>
          <p:cNvPicPr>
            <a:picLocks noChangeAspect="1" noChangeArrowheads="1"/>
          </p:cNvPicPr>
          <p:nvPr/>
        </p:nvPicPr>
        <p:blipFill>
          <a:blip r:embed="rId2"/>
          <a:srcRect/>
          <a:stretch>
            <a:fillRect/>
          </a:stretch>
        </p:blipFill>
        <p:spPr bwMode="auto">
          <a:xfrm>
            <a:off x="1862138" y="2105025"/>
            <a:ext cx="5419725" cy="26479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State Machine for Property Monitoring</a:t>
            </a:r>
            <a:endParaRPr lang="zh-CN" altLang="en-US" dirty="0"/>
          </a:p>
        </p:txBody>
      </p:sp>
      <p:sp>
        <p:nvSpPr>
          <p:cNvPr id="3" name="内容占位符 2"/>
          <p:cNvSpPr>
            <a:spLocks noGrp="1"/>
          </p:cNvSpPr>
          <p:nvPr>
            <p:ph idx="1"/>
          </p:nvPr>
        </p:nvSpPr>
        <p:spPr>
          <a:xfrm>
            <a:off x="230736" y="1350236"/>
            <a:ext cx="3845505" cy="5153114"/>
          </a:xfrm>
        </p:spPr>
        <p:txBody>
          <a:bodyPr>
            <a:normAutofit fontScale="62500" lnSpcReduction="20000"/>
          </a:bodyPr>
          <a:lstStyle/>
          <a:p>
            <a:r>
              <a:rPr lang="en-US" altLang="zh-CN" dirty="0" smtClean="0"/>
              <a:t>3 properties:</a:t>
            </a:r>
          </a:p>
          <a:p>
            <a:r>
              <a:rPr lang="en-US" altLang="zh-CN" dirty="0" smtClean="0"/>
              <a:t>1. The Sensor is deemed faulty if the time between any two measurements sent to Estimator is greater than 50 ms, or if the time between two consecutive measurements is greater than 10 </a:t>
            </a:r>
            <a:r>
              <a:rPr lang="en-US" altLang="zh-CN" dirty="0" err="1" smtClean="0"/>
              <a:t>ms.</a:t>
            </a:r>
            <a:endParaRPr lang="en-US" altLang="zh-CN" dirty="0" smtClean="0"/>
          </a:p>
          <a:p>
            <a:r>
              <a:rPr lang="en-US" altLang="zh-CN" dirty="0" smtClean="0"/>
              <a:t>2. The Estimator is deemed faulty if it does not respond</a:t>
            </a:r>
          </a:p>
          <a:p>
            <a:r>
              <a:rPr lang="en-US" altLang="zh-CN" dirty="0" smtClean="0"/>
              <a:t>to a request from Flight Control within 10 </a:t>
            </a:r>
            <a:r>
              <a:rPr lang="en-US" altLang="zh-CN" dirty="0" err="1" smtClean="0"/>
              <a:t>ms.</a:t>
            </a:r>
            <a:endParaRPr lang="en-US" altLang="zh-CN" dirty="0" smtClean="0"/>
          </a:p>
          <a:p>
            <a:r>
              <a:rPr lang="en-US" altLang="zh-CN" dirty="0" smtClean="0"/>
              <a:t>3. The Flight Control is deemed faulty if it does not remove a value from the channel E within  100 ms after it was sent.</a:t>
            </a:r>
          </a:p>
          <a:p>
            <a:r>
              <a:rPr lang="en-US" altLang="zh-CN" dirty="0" smtClean="0"/>
              <a:t>FSM for monitoring property 1 is shown. (The other 2 are omitted.)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37</a:t>
            </a:fld>
            <a:endParaRPr lang="en-US"/>
          </a:p>
        </p:txBody>
      </p:sp>
      <p:pic>
        <p:nvPicPr>
          <p:cNvPr id="58370" name="Picture 2"/>
          <p:cNvPicPr>
            <a:picLocks noChangeAspect="1" noChangeArrowheads="1"/>
          </p:cNvPicPr>
          <p:nvPr/>
        </p:nvPicPr>
        <p:blipFill>
          <a:blip r:embed="rId2"/>
          <a:srcRect/>
          <a:stretch>
            <a:fillRect/>
          </a:stretch>
        </p:blipFill>
        <p:spPr bwMode="auto">
          <a:xfrm>
            <a:off x="3863980" y="1431103"/>
            <a:ext cx="5280020" cy="5101899"/>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Error Detection Strategy</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38</a:t>
            </a:fld>
            <a:endParaRPr lang="en-US"/>
          </a:p>
        </p:txBody>
      </p:sp>
      <p:pic>
        <p:nvPicPr>
          <p:cNvPr id="59394" name="Picture 2"/>
          <p:cNvPicPr>
            <a:picLocks noChangeAspect="1" noChangeArrowheads="1"/>
          </p:cNvPicPr>
          <p:nvPr/>
        </p:nvPicPr>
        <p:blipFill>
          <a:blip r:embed="rId2"/>
          <a:srcRect/>
          <a:stretch>
            <a:fillRect/>
          </a:stretch>
        </p:blipFill>
        <p:spPr bwMode="auto">
          <a:xfrm>
            <a:off x="1819563" y="3762031"/>
            <a:ext cx="5438775" cy="27051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Unwanted System Events (USE)</a:t>
            </a:r>
            <a:endParaRPr lang="zh-CN" altLang="en-US" dirty="0"/>
          </a:p>
        </p:txBody>
      </p:sp>
      <p:sp>
        <p:nvSpPr>
          <p:cNvPr id="3" name="内容占位符 2"/>
          <p:cNvSpPr>
            <a:spLocks noGrp="1"/>
          </p:cNvSpPr>
          <p:nvPr>
            <p:ph idx="1"/>
          </p:nvPr>
        </p:nvSpPr>
        <p:spPr/>
        <p:txBody>
          <a:bodyPr/>
          <a:lstStyle/>
          <a:p>
            <a:r>
              <a:rPr lang="en-US" altLang="zh-CN" i="1" dirty="0" smtClean="0"/>
              <a:t>“The system is blocked (more than 1 second) in mode A, while the engine status is equal to 2, whereas it should switch to mode B”.</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39</a:t>
            </a:fld>
            <a:endParaRPr lang="en-US"/>
          </a:p>
        </p:txBody>
      </p:sp>
      <p:pic>
        <p:nvPicPr>
          <p:cNvPr id="28674" name="Picture 2"/>
          <p:cNvPicPr>
            <a:picLocks noChangeAspect="1" noChangeArrowheads="1"/>
          </p:cNvPicPr>
          <p:nvPr/>
        </p:nvPicPr>
        <p:blipFill>
          <a:blip r:embed="rId2"/>
          <a:srcRect/>
          <a:stretch>
            <a:fillRect/>
          </a:stretch>
        </p:blipFill>
        <p:spPr bwMode="auto">
          <a:xfrm>
            <a:off x="2034793" y="3581400"/>
            <a:ext cx="5162550" cy="3276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BUILDING A DEPENDABLE OPERATING SYSTEM: FAULT TOLERANCE IN MINIX 3</a:t>
            </a:r>
            <a:endParaRPr lang="zh-CN" altLang="en-US" dirty="0"/>
          </a:p>
        </p:txBody>
      </p:sp>
      <p:sp>
        <p:nvSpPr>
          <p:cNvPr id="3" name="内容占位符 2"/>
          <p:cNvSpPr>
            <a:spLocks noGrp="1"/>
          </p:cNvSpPr>
          <p:nvPr>
            <p:ph idx="1"/>
          </p:nvPr>
        </p:nvSpPr>
        <p:spPr/>
        <p:txBody>
          <a:bodyPr/>
          <a:lstStyle/>
          <a:p>
            <a:r>
              <a:rPr lang="en-US" altLang="zh-CN" b="1" dirty="0" smtClean="0"/>
              <a:t>JORRIT NIEK HERDER, PhD Thesis 2010</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42</a:t>
            </a:fld>
            <a:endParaRPr lang="en-US"/>
          </a:p>
        </p:txBody>
      </p:sp>
      <p:pic>
        <p:nvPicPr>
          <p:cNvPr id="29698" name="Picture 2"/>
          <p:cNvPicPr>
            <a:picLocks noChangeAspect="1" noChangeArrowheads="1"/>
          </p:cNvPicPr>
          <p:nvPr/>
        </p:nvPicPr>
        <p:blipFill>
          <a:blip r:embed="rId2"/>
          <a:srcRect/>
          <a:stretch>
            <a:fillRect/>
          </a:stretch>
        </p:blipFill>
        <p:spPr bwMode="auto">
          <a:xfrm>
            <a:off x="123240" y="1508718"/>
            <a:ext cx="8890132" cy="5103097"/>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43</a:t>
            </a:fld>
            <a:endParaRPr lang="en-US"/>
          </a:p>
        </p:txBody>
      </p:sp>
      <p:pic>
        <p:nvPicPr>
          <p:cNvPr id="30722" name="Picture 2"/>
          <p:cNvPicPr>
            <a:picLocks noChangeAspect="1" noChangeArrowheads="1"/>
          </p:cNvPicPr>
          <p:nvPr/>
        </p:nvPicPr>
        <p:blipFill>
          <a:blip r:embed="rId3"/>
          <a:srcRect/>
          <a:stretch>
            <a:fillRect/>
          </a:stretch>
        </p:blipFill>
        <p:spPr bwMode="auto">
          <a:xfrm>
            <a:off x="615607" y="1507670"/>
            <a:ext cx="8013519" cy="455148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44</a:t>
            </a:fld>
            <a:endParaRPr lang="en-US"/>
          </a:p>
        </p:txBody>
      </p:sp>
      <p:pic>
        <p:nvPicPr>
          <p:cNvPr id="31746" name="Picture 2"/>
          <p:cNvPicPr>
            <a:picLocks noChangeAspect="1" noChangeArrowheads="1"/>
          </p:cNvPicPr>
          <p:nvPr/>
        </p:nvPicPr>
        <p:blipFill>
          <a:blip r:embed="rId2"/>
          <a:srcRect/>
          <a:stretch>
            <a:fillRect/>
          </a:stretch>
        </p:blipFill>
        <p:spPr bwMode="auto">
          <a:xfrm>
            <a:off x="101249" y="1281530"/>
            <a:ext cx="9042751" cy="5395599"/>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Chapter 3 </a:t>
            </a:r>
            <a:r>
              <a:rPr lang="en-US" altLang="zh-CN" b="1" dirty="0" smtClean="0"/>
              <a:t>Fault Isolation</a:t>
            </a:r>
            <a:endParaRPr lang="zh-CN" altLang="en-US" dirty="0"/>
          </a:p>
        </p:txBody>
      </p:sp>
      <p:sp>
        <p:nvSpPr>
          <p:cNvPr id="3" name="内容占位符 2"/>
          <p:cNvSpPr>
            <a:spLocks noGrp="1"/>
          </p:cNvSpPr>
          <p:nvPr>
            <p:ph idx="1"/>
          </p:nvPr>
        </p:nvSpPr>
        <p:spPr/>
        <p:txBody>
          <a:bodyPr/>
          <a:lstStyle/>
          <a:p>
            <a:r>
              <a:rPr lang="en-US" altLang="zh-CN" b="1" dirty="0" smtClean="0"/>
              <a:t>3.1.1 The Principle of Least Authority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46</a:t>
            </a:fld>
            <a:endParaRPr lang="en-US"/>
          </a:p>
        </p:txBody>
      </p:sp>
      <p:pic>
        <p:nvPicPr>
          <p:cNvPr id="32770" name="Picture 2"/>
          <p:cNvPicPr>
            <a:picLocks noChangeAspect="1" noChangeArrowheads="1"/>
          </p:cNvPicPr>
          <p:nvPr/>
        </p:nvPicPr>
        <p:blipFill>
          <a:blip r:embed="rId2"/>
          <a:srcRect/>
          <a:stretch>
            <a:fillRect/>
          </a:stretch>
        </p:blipFill>
        <p:spPr bwMode="auto">
          <a:xfrm>
            <a:off x="218638" y="1619877"/>
            <a:ext cx="8652172" cy="4509617"/>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30736" y="1350236"/>
            <a:ext cx="8665436" cy="5359036"/>
          </a:xfrm>
        </p:spPr>
        <p:txBody>
          <a:bodyPr>
            <a:normAutofit fontScale="40000" lnSpcReduction="20000"/>
          </a:bodyPr>
          <a:lstStyle/>
          <a:p>
            <a:r>
              <a:rPr lang="en-US" altLang="zh-CN" dirty="0" smtClean="0"/>
              <a:t>PROVIDING APPLICATION-AWARE RELIABILITY THROUGH OS/HYPERVISOR-LEVEL TECHNIQUES, Long Wang, PhD Thesis UIUC 2010</a:t>
            </a:r>
          </a:p>
          <a:p>
            <a:r>
              <a:rPr lang="en-US" altLang="zh-CN" dirty="0" smtClean="0"/>
              <a:t>Operating systems and hypervisors enable the collection and extraction of rich information on application and system execution characteristics. This thesis describes a Reliability </a:t>
            </a:r>
            <a:r>
              <a:rPr lang="en-US" altLang="zh-CN" dirty="0" err="1" smtClean="0"/>
              <a:t>MicroKernel</a:t>
            </a:r>
            <a:r>
              <a:rPr lang="en-US" altLang="zh-CN" dirty="0" smtClean="0"/>
              <a:t> (RMK) architecture, which provides an infrastructure that enables the design and deployment of software modules for providing application-aware error detection and recovery. The purpose of the RMK is to provide an automatic approach for low-latency crash/hang detection and rapid recovery via checkpoint. We first demonstrate how the RMK works in a native system and then enhance the RMK to work in VMs. In a native system, the RMK is installed as a device driver, while in a virtualized system, the RMK is both installed as a device driver in VMs and deployed as a </a:t>
            </a:r>
            <a:r>
              <a:rPr lang="en-US" altLang="zh-CN" dirty="0" err="1" smtClean="0"/>
              <a:t>hypercall</a:t>
            </a:r>
            <a:r>
              <a:rPr lang="en-US" altLang="zh-CN" dirty="0" smtClean="0"/>
              <a:t> (which is like a system call) in a hypervisor. Our approach is transparent to applications and VMs, i.e., it is not required to modify or recompile the kernel source code in a native system or in a VM.</a:t>
            </a:r>
          </a:p>
          <a:p>
            <a:r>
              <a:rPr lang="en-US" altLang="zh-CN" dirty="0" smtClean="0"/>
              <a:t>The implemented RMK modules include OS/application crash detection, system hang detection, and transparent checkpoint. Traditionally, an external hardware watchdog is used to force a system reboot whenever the watchdog is not reset within a predefined timeout interval. The detection latency might be significant because the timeout interval for resetting the watchdog timer is usually a matter of seconds to reduce false alarms. The approach in this thesis enables low-latency OS-hang detection (within hundreds of milliseconds or less) by measuring the count of instructions executed between two consecutive context switches and checking if the count exceeds a predefined threshold value.</a:t>
            </a:r>
          </a:p>
          <a:p>
            <a:r>
              <a:rPr lang="en-US" altLang="zh-CN" dirty="0" smtClean="0"/>
              <a:t>The RMK is enhanced to support virtualized environments. Specifically, we present the description, implementation, and experimental assessment of VM-</a:t>
            </a:r>
            <a:r>
              <a:rPr lang="el-GR" altLang="zh-CN" dirty="0" smtClean="0"/>
              <a:t>μ</a:t>
            </a:r>
            <a:r>
              <a:rPr lang="en-US" altLang="zh-CN" dirty="0" smtClean="0"/>
              <a:t>Checkpoint, a VM </a:t>
            </a:r>
            <a:r>
              <a:rPr lang="en-US" altLang="zh-CN" dirty="0" err="1" smtClean="0"/>
              <a:t>checkpointing</a:t>
            </a:r>
            <a:r>
              <a:rPr lang="en-US" altLang="zh-CN" dirty="0" smtClean="0"/>
              <a:t> framework to protect both the guest OS and applications against runtime errors. Compared with the existing VM checkpoint techniques, our VM-</a:t>
            </a:r>
            <a:r>
              <a:rPr lang="el-GR" altLang="zh-CN" dirty="0" smtClean="0"/>
              <a:t>μ</a:t>
            </a:r>
            <a:r>
              <a:rPr lang="en-US" altLang="zh-CN" dirty="0" smtClean="0"/>
              <a:t>Checkpoint has small overhead and rapid recovery, handles non-fail-stop errors, and runs at high frequency (tens of checkpoints per second) to reduce the </a:t>
            </a:r>
            <a:r>
              <a:rPr lang="en-US" altLang="zh-CN" dirty="0" err="1" smtClean="0"/>
              <a:t>recomputation</a:t>
            </a:r>
            <a:r>
              <a:rPr lang="en-US" altLang="zh-CN" dirty="0" smtClean="0"/>
              <a:t> necessary when recovering a VM from a failure. The key point of VM-</a:t>
            </a:r>
            <a:r>
              <a:rPr lang="el-GR" altLang="zh-CN" dirty="0" smtClean="0"/>
              <a:t>μ</a:t>
            </a:r>
            <a:r>
              <a:rPr lang="en-US" altLang="zh-CN" dirty="0" smtClean="0"/>
              <a:t>Checkpoint is that we do an incremental checkpoint by considering the whole memory of the protected VM as part of the checkpoint.</a:t>
            </a:r>
          </a:p>
          <a:p>
            <a:r>
              <a:rPr lang="en-US" altLang="zh-CN" dirty="0" smtClean="0"/>
              <a:t>The RMK prototype has been implemented in both Linux and Windows systems on a Pentium 4 processor and is also implemented in the </a:t>
            </a:r>
            <a:r>
              <a:rPr lang="en-US" altLang="zh-CN" dirty="0" err="1" smtClean="0"/>
              <a:t>Xen</a:t>
            </a:r>
            <a:r>
              <a:rPr lang="en-US" altLang="zh-CN" dirty="0" smtClean="0"/>
              <a:t> VMM.</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Reliability </a:t>
            </a:r>
            <a:r>
              <a:rPr lang="en-US" altLang="zh-CN" dirty="0" err="1" smtClean="0"/>
              <a:t>MicroKernel</a:t>
            </a:r>
            <a:r>
              <a:rPr lang="en-US" altLang="zh-CN" dirty="0" smtClean="0"/>
              <a:t> (RMK)</a:t>
            </a:r>
            <a:endParaRPr lang="zh-CN" altLang="en-US" dirty="0"/>
          </a:p>
        </p:txBody>
      </p:sp>
      <p:sp>
        <p:nvSpPr>
          <p:cNvPr id="3" name="内容占位符 2"/>
          <p:cNvSpPr>
            <a:spLocks noGrp="1"/>
          </p:cNvSpPr>
          <p:nvPr>
            <p:ph idx="1"/>
          </p:nvPr>
        </p:nvSpPr>
        <p:spPr/>
        <p:txBody>
          <a:bodyPr/>
          <a:lstStyle/>
          <a:p>
            <a:r>
              <a:rPr lang="en-US" altLang="zh-CN" dirty="0" smtClean="0"/>
              <a:t>Implemented as an OS device driver. Includes 3 modules: </a:t>
            </a:r>
          </a:p>
          <a:p>
            <a:pPr lvl="1"/>
            <a:r>
              <a:rPr lang="en-US" altLang="zh-CN" dirty="0" smtClean="0"/>
              <a:t>OS/application crash detection, </a:t>
            </a:r>
          </a:p>
          <a:p>
            <a:pPr lvl="1"/>
            <a:r>
              <a:rPr lang="en-US" altLang="zh-CN" dirty="0" smtClean="0"/>
              <a:t>system hang detection, </a:t>
            </a:r>
          </a:p>
          <a:p>
            <a:pPr lvl="1"/>
            <a:r>
              <a:rPr lang="en-US" altLang="zh-CN" dirty="0" smtClean="0"/>
              <a:t>transparent checkpoint.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Jean-Charles Fabre, Marc-Olivier </a:t>
            </a:r>
            <a:r>
              <a:rPr lang="en-US" altLang="zh-CN" dirty="0" err="1" smtClean="0"/>
              <a:t>Killijian</a:t>
            </a:r>
            <a:r>
              <a:rPr lang="en-US" altLang="zh-CN" dirty="0" smtClean="0"/>
              <a:t>, François </a:t>
            </a:r>
            <a:r>
              <a:rPr lang="en-US" altLang="zh-CN" dirty="0" err="1" smtClean="0"/>
              <a:t>Taïani</a:t>
            </a:r>
            <a:r>
              <a:rPr lang="en-US" altLang="zh-CN" dirty="0" smtClean="0"/>
              <a:t>: Robustness of automotive applications using reflective computing: lessons learnt. SAC 2011: 230-235</a:t>
            </a:r>
          </a:p>
          <a:p>
            <a:r>
              <a:rPr lang="en-US" altLang="zh-CN" dirty="0" err="1" smtClean="0"/>
              <a:t>Miruna</a:t>
            </a:r>
            <a:r>
              <a:rPr lang="en-US" altLang="zh-CN" dirty="0" smtClean="0"/>
              <a:t> </a:t>
            </a:r>
            <a:r>
              <a:rPr lang="en-US" altLang="zh-CN" dirty="0" err="1" smtClean="0"/>
              <a:t>Stoicescu</a:t>
            </a:r>
            <a:r>
              <a:rPr lang="en-US" altLang="zh-CN" dirty="0" smtClean="0"/>
              <a:t>, Jean-Charles Fabre, </a:t>
            </a:r>
            <a:r>
              <a:rPr lang="en-US" altLang="zh-CN" dirty="0" err="1" smtClean="0"/>
              <a:t>Matthieu</a:t>
            </a:r>
            <a:r>
              <a:rPr lang="en-US" altLang="zh-CN" dirty="0" smtClean="0"/>
              <a:t> Roy: Architecting Resilient Computing Systems: Overall Approach and Open Issues. SERENE 2011: 48-62</a:t>
            </a:r>
          </a:p>
          <a:p>
            <a:r>
              <a:rPr lang="en-US" altLang="zh-CN" dirty="0" smtClean="0"/>
              <a:t>Jean-Charles Fabre, Marc-Olivier </a:t>
            </a:r>
            <a:r>
              <a:rPr lang="en-US" altLang="zh-CN" dirty="0" err="1" smtClean="0"/>
              <a:t>Killijian</a:t>
            </a:r>
            <a:r>
              <a:rPr lang="en-US" altLang="zh-CN" dirty="0" smtClean="0"/>
              <a:t>, Thomas </a:t>
            </a:r>
            <a:r>
              <a:rPr lang="en-US" altLang="zh-CN" dirty="0" err="1" smtClean="0"/>
              <a:t>Pareaud</a:t>
            </a:r>
            <a:r>
              <a:rPr lang="en-US" altLang="zh-CN" dirty="0" smtClean="0"/>
              <a:t>: Towards On-line Adaptation of Fault Tolerance Mechanisms. EDCC 2010: 45-54</a:t>
            </a:r>
          </a:p>
          <a:p>
            <a:r>
              <a:rPr lang="en-US" altLang="zh-CN" dirty="0" smtClean="0"/>
              <a:t>Caroline Lu, Jean-Charles Fabre, Marc-Olivier </a:t>
            </a:r>
            <a:r>
              <a:rPr lang="en-US" altLang="zh-CN" dirty="0" err="1" smtClean="0"/>
              <a:t>Killijian</a:t>
            </a:r>
            <a:r>
              <a:rPr lang="en-US" altLang="zh-CN" dirty="0" smtClean="0"/>
              <a:t>: Robustness of Modular Multi-layered Software in the Automotive Domain: a Wrapping-based Approach. ETFA 2009: 1-8</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50</a:t>
            </a:fld>
            <a:endParaRPr lang="en-US"/>
          </a:p>
        </p:txBody>
      </p:sp>
      <p:pic>
        <p:nvPicPr>
          <p:cNvPr id="17410" name="Picture 2"/>
          <p:cNvPicPr>
            <a:picLocks noChangeAspect="1" noChangeArrowheads="1"/>
          </p:cNvPicPr>
          <p:nvPr/>
        </p:nvPicPr>
        <p:blipFill>
          <a:blip r:embed="rId2"/>
          <a:srcRect/>
          <a:stretch>
            <a:fillRect/>
          </a:stretch>
        </p:blipFill>
        <p:spPr bwMode="auto">
          <a:xfrm>
            <a:off x="-41109" y="459494"/>
            <a:ext cx="9185110" cy="6073507"/>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51</a:t>
            </a:fld>
            <a:endParaRPr lang="en-US"/>
          </a:p>
        </p:txBody>
      </p:sp>
      <p:pic>
        <p:nvPicPr>
          <p:cNvPr id="18434" name="Picture 2"/>
          <p:cNvPicPr>
            <a:picLocks noChangeAspect="1" noChangeArrowheads="1"/>
          </p:cNvPicPr>
          <p:nvPr/>
        </p:nvPicPr>
        <p:blipFill>
          <a:blip r:embed="rId2"/>
          <a:srcRect/>
          <a:stretch>
            <a:fillRect/>
          </a:stretch>
        </p:blipFill>
        <p:spPr bwMode="auto">
          <a:xfrm>
            <a:off x="-5365" y="1841767"/>
            <a:ext cx="9149365" cy="4041239"/>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System-Level RMK Interface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53</a:t>
            </a:fld>
            <a:endParaRPr lang="en-US"/>
          </a:p>
        </p:txBody>
      </p:sp>
      <p:pic>
        <p:nvPicPr>
          <p:cNvPr id="19458" name="Picture 2"/>
          <p:cNvPicPr>
            <a:picLocks noChangeAspect="1" noChangeArrowheads="1"/>
          </p:cNvPicPr>
          <p:nvPr/>
        </p:nvPicPr>
        <p:blipFill>
          <a:blip r:embed="rId2"/>
          <a:srcRect/>
          <a:stretch>
            <a:fillRect/>
          </a:stretch>
        </p:blipFill>
        <p:spPr bwMode="auto">
          <a:xfrm>
            <a:off x="0" y="2168602"/>
            <a:ext cx="9143219" cy="4077962"/>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54</a:t>
            </a:fld>
            <a:endParaRPr lang="en-US"/>
          </a:p>
        </p:txBody>
      </p:sp>
      <p:pic>
        <p:nvPicPr>
          <p:cNvPr id="21506" name="Picture 2"/>
          <p:cNvPicPr>
            <a:picLocks noChangeAspect="1" noChangeArrowheads="1"/>
          </p:cNvPicPr>
          <p:nvPr/>
        </p:nvPicPr>
        <p:blipFill>
          <a:blip r:embed="rId2"/>
          <a:srcRect/>
          <a:stretch>
            <a:fillRect/>
          </a:stretch>
        </p:blipFill>
        <p:spPr bwMode="auto">
          <a:xfrm>
            <a:off x="2317381" y="0"/>
            <a:ext cx="5687078" cy="5542384"/>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2276669" y="5500194"/>
            <a:ext cx="5710335" cy="1242204"/>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Application-Level RMK Interface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56</a:t>
            </a:fld>
            <a:endParaRPr lang="en-US"/>
          </a:p>
        </p:txBody>
      </p:sp>
      <p:pic>
        <p:nvPicPr>
          <p:cNvPr id="22530" name="Picture 2"/>
          <p:cNvPicPr>
            <a:picLocks noChangeAspect="1" noChangeArrowheads="1"/>
          </p:cNvPicPr>
          <p:nvPr/>
        </p:nvPicPr>
        <p:blipFill>
          <a:blip r:embed="rId2"/>
          <a:srcRect/>
          <a:stretch>
            <a:fillRect/>
          </a:stretch>
        </p:blipFill>
        <p:spPr bwMode="auto">
          <a:xfrm>
            <a:off x="102264" y="1439538"/>
            <a:ext cx="9041736" cy="4905277"/>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57</a:t>
            </a:fld>
            <a:endParaRPr lang="en-US"/>
          </a:p>
        </p:txBody>
      </p:sp>
      <p:pic>
        <p:nvPicPr>
          <p:cNvPr id="23554" name="Picture 2"/>
          <p:cNvPicPr>
            <a:picLocks noChangeAspect="1" noChangeArrowheads="1"/>
          </p:cNvPicPr>
          <p:nvPr/>
        </p:nvPicPr>
        <p:blipFill>
          <a:blip r:embed="rId2"/>
          <a:srcRect/>
          <a:stretch>
            <a:fillRect/>
          </a:stretch>
        </p:blipFill>
        <p:spPr bwMode="auto">
          <a:xfrm>
            <a:off x="181656" y="276711"/>
            <a:ext cx="8962344" cy="6295349"/>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Pin Interface</a:t>
            </a:r>
            <a:endParaRPr lang="zh-CN" altLang="en-US" dirty="0"/>
          </a:p>
        </p:txBody>
      </p:sp>
      <p:sp>
        <p:nvSpPr>
          <p:cNvPr id="3" name="内容占位符 2"/>
          <p:cNvSpPr>
            <a:spLocks noGrp="1"/>
          </p:cNvSpPr>
          <p:nvPr>
            <p:ph idx="1"/>
          </p:nvPr>
        </p:nvSpPr>
        <p:spPr/>
        <p:txBody>
          <a:bodyPr/>
          <a:lstStyle/>
          <a:p>
            <a:r>
              <a:rPr lang="en-US" altLang="zh-CN" dirty="0" smtClean="0"/>
              <a:t>Two sets</a:t>
            </a:r>
          </a:p>
          <a:p>
            <a:pPr lvl="1"/>
            <a:r>
              <a:rPr lang="en-US" altLang="zh-CN" dirty="0" smtClean="0"/>
              <a:t>A set of operations the pin can perform. </a:t>
            </a:r>
          </a:p>
          <a:p>
            <a:pPr lvl="2"/>
            <a:r>
              <a:rPr lang="en-US" altLang="zh-CN" dirty="0" smtClean="0"/>
              <a:t>In the case of P_SCHL, operations include INTERCEPT, and RESTORE</a:t>
            </a:r>
          </a:p>
          <a:p>
            <a:pPr lvl="1"/>
            <a:r>
              <a:rPr lang="en-US" altLang="zh-CN" dirty="0" smtClean="0"/>
              <a:t>A set of events the pin can produce given a trigger condition (a process context switch in the case of P_SCHL pin). </a:t>
            </a:r>
          </a:p>
          <a:p>
            <a:pPr lvl="2"/>
            <a:r>
              <a:rPr lang="en-US" altLang="zh-CN" dirty="0" smtClean="0"/>
              <a:t>In the case of P_SCHL, the event set includes EVT_CONTSWITCH</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3.1. System Hang Detection Module (SHD)</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Fault model for a system hang is that an OS in a hang state does not relinquish the processor and does not schedule any processes.</a:t>
            </a:r>
          </a:p>
          <a:p>
            <a:r>
              <a:rPr lang="en-US" altLang="zh-CN" dirty="0" smtClean="0"/>
              <a:t>Detection steps:</a:t>
            </a:r>
          </a:p>
          <a:p>
            <a:pPr lvl="1"/>
            <a:r>
              <a:rPr lang="en-US" altLang="zh-CN" dirty="0" smtClean="0"/>
              <a:t>1. Use OS-level counters to separately track instructions executed by the application processes and OS.</a:t>
            </a:r>
          </a:p>
          <a:p>
            <a:pPr lvl="1"/>
            <a:r>
              <a:rPr lang="en-US" altLang="zh-CN" dirty="0" smtClean="0"/>
              <a:t>2. Observe periodically (e.g., on each context switch) whether the instruction count in each counter changes between the consecutive readings.</a:t>
            </a:r>
          </a:p>
          <a:p>
            <a:pPr lvl="1"/>
            <a:r>
              <a:rPr lang="en-US" altLang="zh-CN" dirty="0" smtClean="0"/>
              <a:t>3. If the contents of the OS counter continue to change and the counters associated with application processes are frozen, this is a clear indication of a system hang.</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Case Study: Air Data Inertial Reference Unit (ADIRU)</a:t>
            </a:r>
            <a:endParaRPr lang="zh-CN" altLang="en-US" dirty="0"/>
          </a:p>
        </p:txBody>
      </p:sp>
      <p:sp>
        <p:nvSpPr>
          <p:cNvPr id="3" name="内容占位符 2"/>
          <p:cNvSpPr>
            <a:spLocks noGrp="1"/>
          </p:cNvSpPr>
          <p:nvPr>
            <p:ph idx="1"/>
          </p:nvPr>
        </p:nvSpPr>
        <p:spPr>
          <a:xfrm>
            <a:off x="143220" y="1350236"/>
            <a:ext cx="3073706" cy="5153114"/>
          </a:xfrm>
        </p:spPr>
        <p:txBody>
          <a:bodyPr>
            <a:normAutofit fontScale="70000" lnSpcReduction="20000"/>
          </a:bodyPr>
          <a:lstStyle/>
          <a:p>
            <a:r>
              <a:rPr lang="en-US" altLang="zh-CN" dirty="0" smtClean="0"/>
              <a:t>Two ADIRU units: primary and secondary. </a:t>
            </a:r>
          </a:p>
          <a:p>
            <a:r>
              <a:rPr lang="en-US" altLang="zh-CN" dirty="0" smtClean="0"/>
              <a:t>The primary ADIRU is divided into 4 Fault Containment Areas (FCA), with each FCA containing multiple Fault Containment Modules (FCM):</a:t>
            </a:r>
          </a:p>
          <a:p>
            <a:pPr lvl="1"/>
            <a:r>
              <a:rPr lang="en-US" altLang="zh-CN" dirty="0" smtClean="0"/>
              <a:t>accelerometers (6 FCM), </a:t>
            </a:r>
          </a:p>
          <a:p>
            <a:pPr lvl="1"/>
            <a:r>
              <a:rPr lang="en-US" altLang="zh-CN" dirty="0" smtClean="0"/>
              <a:t>gyros (6 FCM), </a:t>
            </a:r>
          </a:p>
          <a:p>
            <a:pPr lvl="1"/>
            <a:r>
              <a:rPr lang="en-US" altLang="zh-CN" dirty="0" smtClean="0"/>
              <a:t>processors (4 FCM),</a:t>
            </a:r>
          </a:p>
          <a:p>
            <a:pPr lvl="1"/>
            <a:r>
              <a:rPr lang="en-US" altLang="zh-CN" dirty="0" smtClean="0"/>
              <a:t>power supplies (3 FCM), </a:t>
            </a:r>
          </a:p>
          <a:p>
            <a:pPr lvl="1"/>
            <a:r>
              <a:rPr lang="en-US" altLang="zh-CN" dirty="0" smtClean="0"/>
              <a:t>ARINC 629 bus (3 FCM).</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a:t>
            </a:fld>
            <a:endParaRPr lang="en-US"/>
          </a:p>
        </p:txBody>
      </p:sp>
      <p:pic>
        <p:nvPicPr>
          <p:cNvPr id="4098" name="Picture 2"/>
          <p:cNvPicPr>
            <a:picLocks noChangeAspect="1" noChangeArrowheads="1"/>
          </p:cNvPicPr>
          <p:nvPr/>
        </p:nvPicPr>
        <p:blipFill>
          <a:blip r:embed="rId2"/>
          <a:srcRect/>
          <a:stretch>
            <a:fillRect/>
          </a:stretch>
        </p:blipFill>
        <p:spPr bwMode="auto">
          <a:xfrm>
            <a:off x="3018473" y="1304466"/>
            <a:ext cx="6125527" cy="55535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30735" y="1350236"/>
            <a:ext cx="3100293" cy="5153114"/>
          </a:xfrm>
        </p:spPr>
        <p:txBody>
          <a:bodyPr>
            <a:normAutofit fontScale="70000" lnSpcReduction="20000"/>
          </a:bodyPr>
          <a:lstStyle/>
          <a:p>
            <a:r>
              <a:rPr lang="en-US" altLang="zh-CN" dirty="0" smtClean="0"/>
              <a:t>Profiling counter keeps track of the number of instructions executed in the current time slice by a process</a:t>
            </a:r>
          </a:p>
          <a:p>
            <a:r>
              <a:rPr lang="en-US" altLang="zh-CN" dirty="0" smtClean="0"/>
              <a:t>Checking counter maintains a “check value” that is the  running count of the maximum number of instructions executed in a time-slice, and obtained over a sliding window of about 50 time-slices.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60</a:t>
            </a:fld>
            <a:endParaRPr lang="en-US"/>
          </a:p>
        </p:txBody>
      </p:sp>
      <p:pic>
        <p:nvPicPr>
          <p:cNvPr id="25602" name="Picture 2"/>
          <p:cNvPicPr>
            <a:picLocks noChangeAspect="1" noChangeArrowheads="1"/>
          </p:cNvPicPr>
          <p:nvPr/>
        </p:nvPicPr>
        <p:blipFill>
          <a:blip r:embed="rId2"/>
          <a:srcRect/>
          <a:stretch>
            <a:fillRect/>
          </a:stretch>
        </p:blipFill>
        <p:spPr bwMode="auto">
          <a:xfrm>
            <a:off x="3295676" y="1946988"/>
            <a:ext cx="5848323" cy="3949959"/>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61</a:t>
            </a:fld>
            <a:endParaRPr lang="en-US"/>
          </a:p>
        </p:txBody>
      </p:sp>
      <p:pic>
        <p:nvPicPr>
          <p:cNvPr id="26626" name="Picture 2"/>
          <p:cNvPicPr>
            <a:picLocks noChangeAspect="1" noChangeArrowheads="1"/>
          </p:cNvPicPr>
          <p:nvPr/>
        </p:nvPicPr>
        <p:blipFill>
          <a:blip r:embed="rId3"/>
          <a:srcRect/>
          <a:stretch>
            <a:fillRect/>
          </a:stretch>
        </p:blipFill>
        <p:spPr bwMode="auto">
          <a:xfrm>
            <a:off x="19596" y="1595438"/>
            <a:ext cx="9024268" cy="417088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3.2. Application Hang Detection Module (AHD)</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Applications threads may hang due to incorrect function parameters, hardware faults, deadlock, or failed I/O.</a:t>
            </a:r>
          </a:p>
          <a:p>
            <a:r>
              <a:rPr lang="en-US" altLang="zh-CN" dirty="0" smtClean="0"/>
              <a:t>The unit of monitoring is a code section, a block of code with a single entry.</a:t>
            </a:r>
          </a:p>
          <a:p>
            <a:r>
              <a:rPr lang="en-US" altLang="zh-CN" dirty="0" smtClean="0"/>
              <a:t>The AHD keeps a logical counter for every thread running in a monitored code section. An array of counters monitor a multithreaded application,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63</a:t>
            </a:fld>
            <a:endParaRPr lang="en-US"/>
          </a:p>
        </p:txBody>
      </p:sp>
      <p:pic>
        <p:nvPicPr>
          <p:cNvPr id="27650" name="Picture 2"/>
          <p:cNvPicPr>
            <a:picLocks noChangeAspect="1" noChangeArrowheads="1"/>
          </p:cNvPicPr>
          <p:nvPr/>
        </p:nvPicPr>
        <p:blipFill>
          <a:blip r:embed="rId2"/>
          <a:srcRect/>
          <a:stretch>
            <a:fillRect/>
          </a:stretch>
        </p:blipFill>
        <p:spPr bwMode="auto">
          <a:xfrm>
            <a:off x="1337740" y="1283361"/>
            <a:ext cx="6428608" cy="5328454"/>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64</a:t>
            </a:fld>
            <a:endParaRPr lang="en-US"/>
          </a:p>
        </p:txBody>
      </p:sp>
      <p:pic>
        <p:nvPicPr>
          <p:cNvPr id="28674" name="Picture 2"/>
          <p:cNvPicPr>
            <a:picLocks noChangeAspect="1" noChangeArrowheads="1"/>
          </p:cNvPicPr>
          <p:nvPr/>
        </p:nvPicPr>
        <p:blipFill>
          <a:blip r:embed="rId2"/>
          <a:srcRect/>
          <a:stretch>
            <a:fillRect/>
          </a:stretch>
        </p:blipFill>
        <p:spPr bwMode="auto">
          <a:xfrm>
            <a:off x="311500" y="543552"/>
            <a:ext cx="8581396" cy="6068729"/>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30736" y="1350236"/>
            <a:ext cx="2931105" cy="5153114"/>
          </a:xfrm>
        </p:spPr>
        <p:txBody>
          <a:bodyPr>
            <a:normAutofit/>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66</a:t>
            </a:fld>
            <a:endParaRPr lang="en-US"/>
          </a:p>
        </p:txBody>
      </p:sp>
      <p:pic>
        <p:nvPicPr>
          <p:cNvPr id="2051" name="Picture 3"/>
          <p:cNvPicPr>
            <a:picLocks noChangeAspect="1" noChangeArrowheads="1"/>
          </p:cNvPicPr>
          <p:nvPr/>
        </p:nvPicPr>
        <p:blipFill>
          <a:blip r:embed="rId3"/>
          <a:srcRect/>
          <a:stretch>
            <a:fillRect/>
          </a:stretch>
        </p:blipFill>
        <p:spPr bwMode="auto">
          <a:xfrm>
            <a:off x="3690651" y="0"/>
            <a:ext cx="3150824" cy="216166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588239" y="426100"/>
            <a:ext cx="6390620" cy="6206053"/>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67</a:t>
            </a:fld>
            <a:endParaRPr lang="en-US"/>
          </a:p>
        </p:txBody>
      </p:sp>
      <p:pic>
        <p:nvPicPr>
          <p:cNvPr id="10242" name="Picture 2"/>
          <p:cNvPicPr>
            <a:picLocks noChangeAspect="1" noChangeArrowheads="1"/>
          </p:cNvPicPr>
          <p:nvPr/>
        </p:nvPicPr>
        <p:blipFill>
          <a:blip r:embed="rId3"/>
          <a:srcRect/>
          <a:stretch>
            <a:fillRect/>
          </a:stretch>
        </p:blipFill>
        <p:spPr bwMode="auto">
          <a:xfrm>
            <a:off x="0" y="2821123"/>
            <a:ext cx="9144000" cy="377652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68</a:t>
            </a:fld>
            <a:endParaRPr lang="en-US"/>
          </a:p>
        </p:txBody>
      </p:sp>
      <p:pic>
        <p:nvPicPr>
          <p:cNvPr id="7" name="Picture 2"/>
          <p:cNvPicPr>
            <a:picLocks noChangeAspect="1" noChangeArrowheads="1"/>
          </p:cNvPicPr>
          <p:nvPr/>
        </p:nvPicPr>
        <p:blipFill>
          <a:blip r:embed="rId2"/>
          <a:srcRect/>
          <a:stretch>
            <a:fillRect/>
          </a:stretch>
        </p:blipFill>
        <p:spPr bwMode="auto">
          <a:xfrm>
            <a:off x="2617481" y="1619480"/>
            <a:ext cx="6526519" cy="4109291"/>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Agreement Protocol</a:t>
            </a:r>
            <a:endParaRPr lang="zh-CN" altLang="en-US" dirty="0"/>
          </a:p>
        </p:txBody>
      </p:sp>
      <p:sp>
        <p:nvSpPr>
          <p:cNvPr id="3" name="内容占位符 2"/>
          <p:cNvSpPr>
            <a:spLocks noGrp="1"/>
          </p:cNvSpPr>
          <p:nvPr>
            <p:ph idx="1"/>
          </p:nvPr>
        </p:nvSpPr>
        <p:spPr/>
        <p:txBody>
          <a:bodyPr/>
          <a:lstStyle/>
          <a:p>
            <a:r>
              <a:rPr lang="en-US" altLang="zh-CN" dirty="0" smtClean="0"/>
              <a:t>Signed Message Protocol for handling Byzantine faults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69</a:t>
            </a:fld>
            <a:endParaRPr lang="en-US"/>
          </a:p>
        </p:txBody>
      </p:sp>
      <p:pic>
        <p:nvPicPr>
          <p:cNvPr id="14338" name="Picture 2"/>
          <p:cNvPicPr>
            <a:picLocks noChangeAspect="1" noChangeArrowheads="1"/>
          </p:cNvPicPr>
          <p:nvPr/>
        </p:nvPicPr>
        <p:blipFill>
          <a:blip r:embed="rId2"/>
          <a:srcRect/>
          <a:stretch>
            <a:fillRect/>
          </a:stretch>
        </p:blipFill>
        <p:spPr bwMode="auto">
          <a:xfrm>
            <a:off x="223206" y="3562005"/>
            <a:ext cx="8477250" cy="31051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a:t>
            </a:fld>
            <a:endParaRPr lang="en-US"/>
          </a:p>
        </p:txBody>
      </p:sp>
      <p:pic>
        <p:nvPicPr>
          <p:cNvPr id="6146" name="Picture 2"/>
          <p:cNvPicPr>
            <a:picLocks noChangeAspect="1" noChangeArrowheads="1"/>
          </p:cNvPicPr>
          <p:nvPr/>
        </p:nvPicPr>
        <p:blipFill>
          <a:blip r:embed="rId2"/>
          <a:srcRect/>
          <a:stretch>
            <a:fillRect/>
          </a:stretch>
        </p:blipFill>
        <p:spPr bwMode="auto">
          <a:xfrm>
            <a:off x="4207632" y="0"/>
            <a:ext cx="4936368" cy="6858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 y="1350236"/>
            <a:ext cx="3161841" cy="5153114"/>
          </a:xfrm>
        </p:spPr>
        <p:txBody>
          <a:bodyPr>
            <a:normAutofit fontScale="70000" lnSpcReduction="20000"/>
          </a:bodyPr>
          <a:lstStyle/>
          <a:p>
            <a:r>
              <a:rPr lang="en-US" altLang="zh-CN" dirty="0" smtClean="0"/>
              <a:t>The shaded gray decision boxes are monitors. When an anomaly is detected by a monitor, it is always reported to the local component health manager. Deadline violation is always monitored in parallel by the underlying framework. </a:t>
            </a:r>
          </a:p>
          <a:p>
            <a:r>
              <a:rPr lang="en-US" altLang="zh-CN" dirty="0" smtClean="0"/>
              <a:t>White boxes represent the possible mitigation actions taken by the local health manager.</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a:t>
            </a:fld>
            <a:endParaRPr lang="en-US"/>
          </a:p>
        </p:txBody>
      </p:sp>
      <p:pic>
        <p:nvPicPr>
          <p:cNvPr id="5122" name="Picture 2"/>
          <p:cNvPicPr>
            <a:picLocks noChangeAspect="1" noChangeArrowheads="1"/>
          </p:cNvPicPr>
          <p:nvPr/>
        </p:nvPicPr>
        <p:blipFill>
          <a:blip r:embed="rId2"/>
          <a:srcRect/>
          <a:stretch>
            <a:fillRect/>
          </a:stretch>
        </p:blipFill>
        <p:spPr bwMode="auto">
          <a:xfrm>
            <a:off x="2710147" y="1528589"/>
            <a:ext cx="6433853" cy="422221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SLHM</a:t>
            </a:r>
            <a:endParaRPr lang="zh-CN" altLang="en-US" dirty="0"/>
          </a:p>
        </p:txBody>
      </p:sp>
      <p:sp>
        <p:nvSpPr>
          <p:cNvPr id="3" name="内容占位符 2"/>
          <p:cNvSpPr>
            <a:spLocks noGrp="1"/>
          </p:cNvSpPr>
          <p:nvPr>
            <p:ph idx="1"/>
          </p:nvPr>
        </p:nvSpPr>
        <p:spPr/>
        <p:txBody>
          <a:bodyPr/>
          <a:lstStyle/>
          <a:p>
            <a:r>
              <a:rPr lang="en-US" altLang="zh-CN" dirty="0" smtClean="0"/>
              <a:t>An </a:t>
            </a:r>
            <a:r>
              <a:rPr lang="en-US" altLang="zh-CN" dirty="0" err="1" smtClean="0"/>
              <a:t>aperiodic</a:t>
            </a:r>
            <a:r>
              <a:rPr lang="en-US" altLang="zh-CN" dirty="0" smtClean="0"/>
              <a:t> consumer, modeled with hierarchical timed state machine, receives the diagnosis results from the Diagnosis-Engine Component, and issues commands to other ARINC 653 processes (defined by ARINC-653)</a:t>
            </a:r>
          </a:p>
          <a:p>
            <a:pPr lvl="1"/>
            <a:r>
              <a:rPr lang="en-US" altLang="zh-CN" dirty="0" smtClean="0"/>
              <a:t>RESET, STOP, CHECKPOINT and RESTORE</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3683</Words>
  <PresentationFormat>全屏显示(4:3)</PresentationFormat>
  <Paragraphs>419</Paragraphs>
  <Slides>69</Slides>
  <Notes>8</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Office 主题</vt:lpstr>
      <vt:lpstr>幻灯片 1</vt:lpstr>
      <vt:lpstr>幻灯片 2</vt:lpstr>
      <vt:lpstr>幻灯片 3</vt:lpstr>
      <vt:lpstr>幻灯片 4</vt:lpstr>
      <vt:lpstr>References</vt:lpstr>
      <vt:lpstr>Case Study: Air Data Inertial Reference Unit (ADIRU)</vt:lpstr>
      <vt:lpstr>幻灯片 7</vt:lpstr>
      <vt:lpstr>幻灯片 8</vt:lpstr>
      <vt:lpstr>SLHM</vt:lpstr>
      <vt:lpstr>Experiments</vt:lpstr>
      <vt:lpstr>Monitoring Specification Language</vt:lpstr>
      <vt:lpstr>幻灯片 12</vt:lpstr>
      <vt:lpstr>Safety Supervision Layer Fault Detection for Operating Systems in Fail-Safe Environments</vt:lpstr>
      <vt:lpstr>幻灯片 14</vt:lpstr>
      <vt:lpstr>Safe POSIX Message Passing</vt:lpstr>
      <vt:lpstr>幻灯片 16</vt:lpstr>
      <vt:lpstr>幻灯片 17</vt:lpstr>
      <vt:lpstr>幻灯片 18</vt:lpstr>
      <vt:lpstr>F6MDA</vt:lpstr>
      <vt:lpstr>F6OS</vt:lpstr>
      <vt:lpstr>幻灯片 21</vt:lpstr>
      <vt:lpstr>幻灯片 22</vt:lpstr>
      <vt:lpstr>幻灯片 23</vt:lpstr>
      <vt:lpstr>F6ORB</vt:lpstr>
      <vt:lpstr>幻灯片 25</vt:lpstr>
      <vt:lpstr>幻灯片 26</vt:lpstr>
      <vt:lpstr>幻灯片 27</vt:lpstr>
      <vt:lpstr>幻灯片 28</vt:lpstr>
      <vt:lpstr>幻灯片 29</vt:lpstr>
      <vt:lpstr>幻灯片 30</vt:lpstr>
      <vt:lpstr>幻灯片 31</vt:lpstr>
      <vt:lpstr>Development Steps</vt:lpstr>
      <vt:lpstr>幻灯片 33</vt:lpstr>
      <vt:lpstr>Defensive Software</vt:lpstr>
      <vt:lpstr>Bracket Tables</vt:lpstr>
      <vt:lpstr>幻灯片 36</vt:lpstr>
      <vt:lpstr>State Machine for Property Monitoring</vt:lpstr>
      <vt:lpstr>Error Detection Strategy</vt:lpstr>
      <vt:lpstr>Unwanted System Events (USE)</vt:lpstr>
      <vt:lpstr>幻灯片 40</vt:lpstr>
      <vt:lpstr>BUILDING A DEPENDABLE OPERATING SYSTEM: FAULT TOLERANCE IN MINIX 3</vt:lpstr>
      <vt:lpstr>幻灯片 42</vt:lpstr>
      <vt:lpstr>幻灯片 43</vt:lpstr>
      <vt:lpstr>幻灯片 44</vt:lpstr>
      <vt:lpstr>Chapter 3 Fault Isolation</vt:lpstr>
      <vt:lpstr>幻灯片 46</vt:lpstr>
      <vt:lpstr>幻灯片 47</vt:lpstr>
      <vt:lpstr>幻灯片 48</vt:lpstr>
      <vt:lpstr>Reliability MicroKernel (RMK)</vt:lpstr>
      <vt:lpstr>幻灯片 50</vt:lpstr>
      <vt:lpstr>幻灯片 51</vt:lpstr>
      <vt:lpstr>System-Level RMK Interface</vt:lpstr>
      <vt:lpstr>幻灯片 53</vt:lpstr>
      <vt:lpstr>幻灯片 54</vt:lpstr>
      <vt:lpstr>Application-Level RMK Interface</vt:lpstr>
      <vt:lpstr>幻灯片 56</vt:lpstr>
      <vt:lpstr>幻灯片 57</vt:lpstr>
      <vt:lpstr>Pin Interface</vt:lpstr>
      <vt:lpstr>3.1. System Hang Detection Module (SHD)</vt:lpstr>
      <vt:lpstr>幻灯片 60</vt:lpstr>
      <vt:lpstr>幻灯片 61</vt:lpstr>
      <vt:lpstr>3.2. Application Hang Detection Module (AHD)</vt:lpstr>
      <vt:lpstr>幻灯片 63</vt:lpstr>
      <vt:lpstr>幻灯片 64</vt:lpstr>
      <vt:lpstr>幻灯片 65</vt:lpstr>
      <vt:lpstr>幻灯片 66</vt:lpstr>
      <vt:lpstr>幻灯片 67</vt:lpstr>
      <vt:lpstr>幻灯片 68</vt:lpstr>
      <vt:lpstr>Agreement Protocol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sam</dc:creator>
  <cp:lastModifiedBy>sam</cp:lastModifiedBy>
  <cp:revision>32</cp:revision>
  <dcterms:created xsi:type="dcterms:W3CDTF">2012-02-21T13:40:44Z</dcterms:created>
  <dcterms:modified xsi:type="dcterms:W3CDTF">2012-03-07T10:16:56Z</dcterms:modified>
</cp:coreProperties>
</file>