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7" r:id="rId2"/>
    <p:sldId id="275" r:id="rId3"/>
    <p:sldId id="286" r:id="rId4"/>
    <p:sldId id="276" r:id="rId5"/>
    <p:sldId id="277" r:id="rId6"/>
    <p:sldId id="285" r:id="rId7"/>
    <p:sldId id="278" r:id="rId8"/>
    <p:sldId id="279" r:id="rId9"/>
    <p:sldId id="284" r:id="rId10"/>
    <p:sldId id="280" r:id="rId11"/>
    <p:sldId id="281" r:id="rId12"/>
    <p:sldId id="282" r:id="rId13"/>
    <p:sldId id="283" r:id="rId14"/>
    <p:sldId id="262" r:id="rId15"/>
    <p:sldId id="261" r:id="rId16"/>
    <p:sldId id="264" r:id="rId17"/>
    <p:sldId id="265" r:id="rId18"/>
    <p:sldId id="263" r:id="rId19"/>
    <p:sldId id="258" r:id="rId20"/>
    <p:sldId id="259" r:id="rId21"/>
    <p:sldId id="266" r:id="rId22"/>
    <p:sldId id="268" r:id="rId23"/>
    <p:sldId id="269" r:id="rId24"/>
    <p:sldId id="270" r:id="rId25"/>
    <p:sldId id="271" r:id="rId26"/>
    <p:sldId id="272" r:id="rId27"/>
    <p:sldId id="273" r:id="rId28"/>
    <p:sldId id="26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79724" autoAdjust="0"/>
  </p:normalViewPr>
  <p:slideViewPr>
    <p:cSldViewPr snapToGrid="0">
      <p:cViewPr varScale="1">
        <p:scale>
          <a:sx n="86" d="100"/>
          <a:sy n="86" d="100"/>
        </p:scale>
        <p:origin x="-1590" y="-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4110"/>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3/28/2012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200" dirty="0" smtClean="0">
                <a:ea typeface="굴림" pitchFamily="34" charset="-127"/>
              </a:rPr>
              <a:t>A broad variety of services which make </a:t>
            </a:r>
            <a:r>
              <a:rPr lang="en-US" altLang="ko-KR" sz="1200" dirty="0" err="1" smtClean="0">
                <a:ea typeface="굴림" pitchFamily="34" charset="-127"/>
              </a:rPr>
              <a:t>realtime</a:t>
            </a:r>
            <a:r>
              <a:rPr lang="en-US" altLang="ko-KR" sz="1200" dirty="0" smtClean="0">
                <a:ea typeface="굴림" pitchFamily="34" charset="-127"/>
              </a:rPr>
              <a:t> programmers' </a:t>
            </a:r>
            <a:r>
              <a:rPr lang="en-US" altLang="ko-KR" sz="1200" dirty="0" err="1" smtClean="0">
                <a:ea typeface="굴림" pitchFamily="34" charset="-127"/>
              </a:rPr>
              <a:t>lifes</a:t>
            </a:r>
            <a:r>
              <a:rPr lang="en-US" altLang="ko-KR" sz="1200" dirty="0" smtClean="0">
                <a:ea typeface="굴림" pitchFamily="34" charset="-127"/>
              </a:rPr>
              <a:t> easier</a:t>
            </a:r>
            <a:endParaRPr lang="en-US" altLang="zh-CN" sz="1200" dirty="0" smtClean="0">
              <a:ea typeface="宋体" pitchFamily="2" charset="-122"/>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RTAI provides deterministic response to interrupts, POSIX compliant and native RTAI </a:t>
            </a:r>
            <a:r>
              <a:rPr lang="en-US" altLang="zh-CN" sz="1200" dirty="0" err="1" smtClean="0">
                <a:ea typeface="宋体" pitchFamily="2" charset="-122"/>
              </a:rPr>
              <a:t>realtime</a:t>
            </a:r>
            <a:r>
              <a:rPr lang="en-US" altLang="zh-CN" sz="1200" dirty="0" smtClean="0">
                <a:ea typeface="宋体" pitchFamily="2" charset="-122"/>
              </a:rPr>
              <a:t> tasks.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Hard real-time extension to the Linux kernel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ea typeface="宋体" pitchFamily="2" charset="-122"/>
            </a:endParaRPr>
          </a:p>
          <a:p>
            <a:pPr>
              <a:lnSpc>
                <a:spcPct val="80000"/>
              </a:lnSpc>
            </a:pPr>
            <a:r>
              <a:rPr lang="en-US" altLang="zh-CN" sz="2400" dirty="0" smtClean="0">
                <a:ea typeface="宋体" charset="-122"/>
              </a:rPr>
              <a:t>Consists of:</a:t>
            </a:r>
          </a:p>
          <a:p>
            <a:pPr lvl="1">
              <a:lnSpc>
                <a:spcPct val="80000"/>
              </a:lnSpc>
            </a:pPr>
            <a:r>
              <a:rPr lang="en-US" altLang="zh-CN" sz="2000" dirty="0" smtClean="0">
                <a:ea typeface="宋体" charset="-122"/>
              </a:rPr>
              <a:t>1 I/F to Linux HW Management (HAL): basically a data structure.</a:t>
            </a:r>
          </a:p>
          <a:p>
            <a:pPr lvl="1">
              <a:lnSpc>
                <a:spcPct val="80000"/>
              </a:lnSpc>
            </a:pPr>
            <a:r>
              <a:rPr lang="en-US" altLang="zh-CN" sz="2000" dirty="0" smtClean="0">
                <a:ea typeface="宋体" charset="-122"/>
              </a:rPr>
              <a:t>3 basic components (dispatcher, scheduler, </a:t>
            </a:r>
            <a:r>
              <a:rPr lang="en-US" altLang="zh-CN" sz="2000" dirty="0" err="1" smtClean="0">
                <a:ea typeface="宋体" charset="-122"/>
              </a:rPr>
              <a:t>fifo's</a:t>
            </a:r>
            <a:r>
              <a:rPr lang="en-US" altLang="zh-CN" sz="2000" dirty="0" smtClean="0">
                <a:ea typeface="宋体" charset="-122"/>
              </a:rPr>
              <a:t>).</a:t>
            </a:r>
          </a:p>
          <a:p>
            <a:pPr lvl="1">
              <a:lnSpc>
                <a:spcPct val="80000"/>
              </a:lnSpc>
            </a:pPr>
            <a:r>
              <a:rPr lang="en-US" altLang="zh-CN" sz="2000" dirty="0" smtClean="0">
                <a:ea typeface="宋体" charset="-122"/>
              </a:rPr>
              <a:t>1 I/F (set of functions) used in user tasks to initialize and start the components.</a:t>
            </a:r>
          </a:p>
          <a:p>
            <a:pPr>
              <a:lnSpc>
                <a:spcPct val="80000"/>
              </a:lnSpc>
            </a:pPr>
            <a:r>
              <a:rPr lang="en-US" altLang="zh-CN" sz="2400" dirty="0" smtClean="0">
                <a:ea typeface="宋体" charset="-122"/>
              </a:rPr>
              <a:t>From a Linux point of view these entities populate modules.</a:t>
            </a:r>
          </a:p>
          <a:p>
            <a:pPr>
              <a:lnSpc>
                <a:spcPct val="80000"/>
              </a:lnSpc>
            </a:pPr>
            <a:endParaRPr lang="en-US" altLang="zh-CN" sz="2400" dirty="0" smtClean="0">
              <a:ea typeface="宋体" charset="-12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estimates the energy that would be saved on the device by offloading the RPC over executing it locally</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3/28/2012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3/28/2012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3/28/2012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457200" y="1521152"/>
            <a:ext cx="8310785" cy="49821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3/28/2012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3/28/2012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3/28/2012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3/28/2012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3/28/2012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3/28/2012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3/28/2012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3/28/2012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486968"/>
            <a:ext cx="8673981" cy="48027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3/28/2012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erkeley.intel-research.net/bgchun/clonecloud/" TargetMode="External"/><Relationship Id="rId2" Type="http://schemas.openxmlformats.org/officeDocument/2006/relationships/hyperlink" Target="http://www.thinkair.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t.wiki.kernel.org/" TargetMode="External"/><Relationship Id="rId2" Type="http://schemas.openxmlformats.org/officeDocument/2006/relationships/hyperlink" Target="https://lwn.net/images/conf/rtlws-2011/proc/Claudi.pdf" TargetMode="External"/><Relationship Id="rId1" Type="http://schemas.openxmlformats.org/officeDocument/2006/relationships/slideLayout" Target="../slideLayouts/slideLayout2.xml"/><Relationship Id="rId5" Type="http://schemas.openxmlformats.org/officeDocument/2006/relationships/hyperlink" Target="https://lwn.net/images/conf/rtlws-2011/proc/Peter.pdf" TargetMode="External"/><Relationship Id="rId4" Type="http://schemas.openxmlformats.org/officeDocument/2006/relationships/hyperlink" Target="http://www.ece.gatech.edu/~vkm/Android_Real_Time.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mbed.chinaitlab.com/linux/874901.html" TargetMode="External"/><Relationship Id="rId2" Type="http://schemas.openxmlformats.org/officeDocument/2006/relationships/hyperlink" Target="http://www.xenomai.org/" TargetMode="External"/><Relationship Id="rId1" Type="http://schemas.openxmlformats.org/officeDocument/2006/relationships/slideLayout" Target="../slideLayouts/slideLayout2.xml"/><Relationship Id="rId5" Type="http://schemas.openxmlformats.org/officeDocument/2006/relationships/hyperlink" Target="http://hi.baidu.com/ilbx/blog/item/717feed17870d5da562c845a.html" TargetMode="External"/><Relationship Id="rId4" Type="http://schemas.openxmlformats.org/officeDocument/2006/relationships/hyperlink" Target="https://www.rtai.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Mobile Cloud</a:t>
            </a:r>
            <a:endParaRPr lang="en-US" i="1" dirty="0"/>
          </a:p>
        </p:txBody>
      </p:sp>
      <p:sp>
        <p:nvSpPr>
          <p:cNvPr id="3" name="Subtitle 2"/>
          <p:cNvSpPr>
            <a:spLocks noGrp="1"/>
          </p:cNvSpPr>
          <p:nvPr>
            <p:ph type="subTitle" idx="1"/>
          </p:nvPr>
        </p:nvSpPr>
        <p:spPr/>
        <p:txBody>
          <a:bodyPr>
            <a:normAutofit/>
          </a:bodyPr>
          <a:lstStyle/>
          <a:p>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3/28/2012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rPr>
              <a:t>Enhancing </a:t>
            </a:r>
            <a:r>
              <a:rPr lang="en-US" altLang="zh-CN" dirty="0" err="1" smtClean="0">
                <a:solidFill>
                  <a:srgbClr val="FF0000"/>
                </a:solidFill>
              </a:rPr>
              <a:t>OSGi</a:t>
            </a:r>
            <a:r>
              <a:rPr lang="en-US" altLang="zh-CN" dirty="0" smtClean="0">
                <a:solidFill>
                  <a:srgbClr val="FF0000"/>
                </a:solidFill>
              </a:rPr>
              <a:t> with real-time Java support</a:t>
            </a:r>
            <a:endParaRPr lang="zh-CN" altLang="en-US" dirty="0">
              <a:solidFill>
                <a:srgbClr val="FF0000"/>
              </a:solidFill>
            </a:endParaRPr>
          </a:p>
        </p:txBody>
      </p:sp>
      <p:sp>
        <p:nvSpPr>
          <p:cNvPr id="3" name="内容占位符 2"/>
          <p:cNvSpPr>
            <a:spLocks noGrp="1"/>
          </p:cNvSpPr>
          <p:nvPr>
            <p:ph idx="1"/>
          </p:nvPr>
        </p:nvSpPr>
        <p:spPr/>
        <p:txBody>
          <a:bodyPr>
            <a:normAutofit fontScale="70000" lnSpcReduction="20000"/>
          </a:bodyPr>
          <a:lstStyle/>
          <a:p>
            <a:r>
              <a:rPr lang="en-US" altLang="zh-CN" dirty="0" smtClean="0"/>
              <a:t>P. </a:t>
            </a:r>
            <a:r>
              <a:rPr lang="en-US" altLang="zh-CN" dirty="0" err="1" smtClean="0"/>
              <a:t>Basanta</a:t>
            </a:r>
            <a:r>
              <a:rPr lang="en-US" altLang="zh-CN" dirty="0" smtClean="0"/>
              <a:t>-Val*,†, M. </a:t>
            </a:r>
            <a:r>
              <a:rPr lang="en-US" altLang="zh-CN" dirty="0" err="1" smtClean="0"/>
              <a:t>García-Valls</a:t>
            </a:r>
            <a:r>
              <a:rPr lang="en-US" altLang="zh-CN" dirty="0" smtClean="0"/>
              <a:t> and I. </a:t>
            </a:r>
            <a:r>
              <a:rPr lang="en-US" altLang="zh-CN" dirty="0" err="1" smtClean="0"/>
              <a:t>Estévez</a:t>
            </a:r>
            <a:r>
              <a:rPr lang="en-US" altLang="zh-CN" dirty="0" smtClean="0"/>
              <a:t>-Ayres</a:t>
            </a:r>
            <a:r>
              <a:rPr lang="zh-CN" altLang="en-US" dirty="0" smtClean="0"/>
              <a:t>， </a:t>
            </a:r>
            <a:r>
              <a:rPr lang="en-US" altLang="zh-CN" dirty="0" smtClean="0"/>
              <a:t>SPE 2012</a:t>
            </a:r>
          </a:p>
          <a:p>
            <a:r>
              <a:rPr lang="en-US" altLang="zh-CN" dirty="0" err="1" smtClean="0"/>
              <a:t>OSGi</a:t>
            </a:r>
            <a:r>
              <a:rPr lang="en-US" altLang="zh-CN" dirty="0" smtClean="0"/>
              <a:t> was designed with embedded systems in mind, its current support is insufficient for coping with </a:t>
            </a:r>
            <a:r>
              <a:rPr lang="en-US" altLang="zh-CN" dirty="0" smtClean="0"/>
              <a:t>one main </a:t>
            </a:r>
            <a:r>
              <a:rPr lang="en-US" altLang="zh-CN" dirty="0" smtClean="0"/>
              <a:t>characteristic of many embedded systems: real-time performance. This article analyzes different </a:t>
            </a:r>
            <a:r>
              <a:rPr lang="en-US" altLang="zh-CN" dirty="0" smtClean="0"/>
              <a:t>key issues </a:t>
            </a:r>
            <a:r>
              <a:rPr lang="en-US" altLang="zh-CN" dirty="0" smtClean="0"/>
              <a:t>in providing </a:t>
            </a:r>
            <a:r>
              <a:rPr lang="en-US" altLang="zh-CN" dirty="0" err="1" smtClean="0"/>
              <a:t>OSGi</a:t>
            </a:r>
            <a:r>
              <a:rPr lang="en-US" altLang="zh-CN" dirty="0" smtClean="0"/>
              <a:t> with real-time Java performance covering motivational issues, and different </a:t>
            </a:r>
            <a:r>
              <a:rPr lang="en-US" altLang="zh-CN" dirty="0" smtClean="0"/>
              <a:t>integration ways </a:t>
            </a:r>
            <a:r>
              <a:rPr lang="en-US" altLang="zh-CN" dirty="0" smtClean="0"/>
              <a:t>and challenges stemming from the integration. It also contributes a general framework </a:t>
            </a:r>
            <a:r>
              <a:rPr lang="en-US" altLang="zh-CN" dirty="0" smtClean="0"/>
              <a:t>for introducing </a:t>
            </a:r>
            <a:r>
              <a:rPr lang="en-US" altLang="zh-CN" dirty="0" smtClean="0"/>
              <a:t>real-time performance in </a:t>
            </a:r>
            <a:r>
              <a:rPr lang="en-US" altLang="zh-CN" dirty="0" err="1" smtClean="0"/>
              <a:t>OSGi</a:t>
            </a:r>
            <a:r>
              <a:rPr lang="en-US" altLang="zh-CN" dirty="0" smtClean="0"/>
              <a:t>, which is called the real-time for </a:t>
            </a:r>
            <a:r>
              <a:rPr lang="en-US" altLang="zh-CN" dirty="0" err="1" smtClean="0"/>
              <a:t>OSGi</a:t>
            </a:r>
            <a:r>
              <a:rPr lang="en-US" altLang="zh-CN" dirty="0" smtClean="0"/>
              <a:t> framework. The </a:t>
            </a:r>
            <a:r>
              <a:rPr lang="en-US" altLang="zh-CN" dirty="0" smtClean="0"/>
              <a:t>framework uses </a:t>
            </a:r>
            <a:r>
              <a:rPr lang="en-US" altLang="zh-CN" dirty="0" smtClean="0"/>
              <a:t>real-time Java virtual machines and the real-time specification for Java. The adoption of </a:t>
            </a:r>
            <a:r>
              <a:rPr lang="en-US" altLang="zh-CN" dirty="0" smtClean="0"/>
              <a:t>this framework </a:t>
            </a:r>
            <a:r>
              <a:rPr lang="en-US" altLang="zh-CN" dirty="0" smtClean="0"/>
              <a:t>allows cyber-physical systems to experience real-time Java performance in their </a:t>
            </a:r>
            <a:r>
              <a:rPr lang="en-US" altLang="zh-CN" dirty="0" smtClean="0"/>
              <a:t>applications. The </a:t>
            </a:r>
            <a:r>
              <a:rPr lang="en-US" altLang="zh-CN" dirty="0" smtClean="0"/>
              <a:t>framework introduces several integration levels for </a:t>
            </a:r>
            <a:r>
              <a:rPr lang="en-US" altLang="zh-CN" dirty="0" err="1" smtClean="0"/>
              <a:t>OSGi</a:t>
            </a:r>
            <a:r>
              <a:rPr lang="en-US" altLang="zh-CN" dirty="0" smtClean="0"/>
              <a:t> and real-time specification for Java, and </a:t>
            </a:r>
            <a:r>
              <a:rPr lang="en-US" altLang="zh-CN" dirty="0" smtClean="0"/>
              <a:t>specific real-time </a:t>
            </a:r>
            <a:r>
              <a:rPr lang="en-US" altLang="zh-CN" dirty="0" err="1" smtClean="0"/>
              <a:t>OSGi</a:t>
            </a:r>
            <a:r>
              <a:rPr lang="en-US" altLang="zh-CN" dirty="0" smtClean="0"/>
              <a:t> services. An empirical implementation was carried out using standard software, </a:t>
            </a:r>
            <a:r>
              <a:rPr lang="en-US" altLang="zh-CN" dirty="0" smtClean="0"/>
              <a:t>which was </a:t>
            </a:r>
            <a:r>
              <a:rPr lang="en-US" altLang="zh-CN" dirty="0" smtClean="0"/>
              <a:t>extended with the new defined services.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642910" y="0"/>
            <a:ext cx="8089176" cy="3721828"/>
          </a:xfrm>
          <a:prstGeom prst="rect">
            <a:avLst/>
          </a:prstGeom>
          <a:noFill/>
          <a:ln w="9525">
            <a:noFill/>
            <a:miter lim="800000"/>
            <a:headEnd/>
            <a:tailEnd/>
          </a:ln>
          <a:effectLst/>
        </p:spPr>
      </p:pic>
      <p:sp>
        <p:nvSpPr>
          <p:cNvPr id="5" name="标题 4"/>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428596" y="3714752"/>
            <a:ext cx="8396202" cy="314324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Level-0 Integration</a:t>
            </a:r>
            <a:endParaRPr lang="zh-CN" altLang="en-US" dirty="0"/>
          </a:p>
        </p:txBody>
      </p:sp>
      <p:sp>
        <p:nvSpPr>
          <p:cNvPr id="3" name="内容占位符 2"/>
          <p:cNvSpPr>
            <a:spLocks noGrp="1"/>
          </p:cNvSpPr>
          <p:nvPr>
            <p:ph idx="1"/>
          </p:nvPr>
        </p:nvSpPr>
        <p:spPr>
          <a:xfrm>
            <a:off x="152400" y="1524000"/>
            <a:ext cx="3848096" cy="5181600"/>
          </a:xfrm>
        </p:spPr>
        <p:txBody>
          <a:bodyPr>
            <a:normAutofit fontScale="62500" lnSpcReduction="20000"/>
          </a:bodyPr>
          <a:lstStyle/>
          <a:p>
            <a:r>
              <a:rPr lang="en-US" altLang="zh-CN" dirty="0" smtClean="0"/>
              <a:t>Application </a:t>
            </a:r>
            <a:r>
              <a:rPr lang="en-US" altLang="zh-CN" dirty="0" smtClean="0"/>
              <a:t>sees real-time Java as another API available for </a:t>
            </a:r>
            <a:r>
              <a:rPr lang="en-US" altLang="zh-CN" dirty="0" smtClean="0"/>
              <a:t>applications. There are </a:t>
            </a:r>
            <a:r>
              <a:rPr lang="en-US" altLang="zh-CN" dirty="0" smtClean="0"/>
              <a:t>no changes in </a:t>
            </a:r>
            <a:r>
              <a:rPr lang="en-US" altLang="zh-CN" dirty="0" err="1" smtClean="0"/>
              <a:t>OSGi</a:t>
            </a:r>
            <a:endParaRPr lang="en-US" altLang="zh-CN" dirty="0" smtClean="0"/>
          </a:p>
          <a:p>
            <a:r>
              <a:rPr lang="en-US" altLang="zh-CN" dirty="0" smtClean="0"/>
              <a:t>VM should </a:t>
            </a:r>
            <a:r>
              <a:rPr lang="en-US" altLang="zh-CN" dirty="0" smtClean="0"/>
              <a:t>support </a:t>
            </a:r>
            <a:r>
              <a:rPr lang="en-US" altLang="zh-CN" dirty="0" err="1" smtClean="0"/>
              <a:t>javax.realtime</a:t>
            </a:r>
            <a:r>
              <a:rPr lang="en-US" altLang="zh-CN" dirty="0" smtClean="0"/>
              <a:t> </a:t>
            </a:r>
            <a:r>
              <a:rPr lang="en-US" altLang="zh-CN" dirty="0" smtClean="0"/>
              <a:t>API.</a:t>
            </a:r>
          </a:p>
          <a:p>
            <a:r>
              <a:rPr lang="en-US" altLang="zh-CN" dirty="0" smtClean="0"/>
              <a:t>OS </a:t>
            </a:r>
            <a:r>
              <a:rPr lang="en-US" altLang="zh-CN" dirty="0" smtClean="0"/>
              <a:t>should offer </a:t>
            </a:r>
            <a:r>
              <a:rPr lang="en-US" altLang="zh-CN" dirty="0" smtClean="0"/>
              <a:t>real-time </a:t>
            </a:r>
            <a:r>
              <a:rPr lang="en-US" altLang="zh-CN" dirty="0" smtClean="0"/>
              <a:t>performance to </a:t>
            </a:r>
            <a:r>
              <a:rPr lang="en-US" altLang="zh-CN" dirty="0" smtClean="0"/>
              <a:t>the real-time </a:t>
            </a:r>
            <a:r>
              <a:rPr lang="en-US" altLang="zh-CN" dirty="0" smtClean="0"/>
              <a:t>Java virtual machine.</a:t>
            </a:r>
          </a:p>
          <a:p>
            <a:r>
              <a:rPr lang="en-US" altLang="zh-CN" dirty="0" smtClean="0"/>
              <a:t>The </a:t>
            </a:r>
            <a:r>
              <a:rPr lang="en-US" altLang="zh-CN" dirty="0" err="1" smtClean="0"/>
              <a:t>OSGi</a:t>
            </a:r>
            <a:r>
              <a:rPr lang="en-US" altLang="zh-CN" dirty="0" smtClean="0"/>
              <a:t> engine should export </a:t>
            </a:r>
            <a:r>
              <a:rPr lang="en-US" altLang="zh-CN" dirty="0" err="1" smtClean="0"/>
              <a:t>javax.realtime</a:t>
            </a:r>
            <a:r>
              <a:rPr lang="en-US" altLang="zh-CN" dirty="0" smtClean="0"/>
              <a:t> to the bundles. By default, the </a:t>
            </a:r>
            <a:r>
              <a:rPr lang="en-US" altLang="zh-CN" dirty="0" err="1" smtClean="0"/>
              <a:t>OSGi</a:t>
            </a:r>
            <a:endParaRPr lang="en-US" altLang="zh-CN" dirty="0" smtClean="0"/>
          </a:p>
          <a:p>
            <a:r>
              <a:rPr lang="en-US" altLang="zh-CN" dirty="0" smtClean="0"/>
              <a:t>environment hides all javax.* classes to the upper layers. To access to the API, it requires</a:t>
            </a:r>
          </a:p>
          <a:p>
            <a:r>
              <a:rPr lang="en-US" altLang="zh-CN" dirty="0" smtClean="0"/>
              <a:t>that the API is exported in the framework.</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810000" y="1500174"/>
            <a:ext cx="5334000" cy="39338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buNone/>
            </a:pPr>
            <a:r>
              <a:rPr lang="en-US" altLang="zh-CN" sz="4400" dirty="0" smtClean="0">
                <a:solidFill>
                  <a:srgbClr val="FF0000"/>
                </a:solidFill>
              </a:rPr>
              <a:t>Mobile cloud: offloading computation from mobile device to </a:t>
            </a:r>
            <a:r>
              <a:rPr lang="en-US" altLang="zh-CN" sz="4400" dirty="0" smtClean="0">
                <a:solidFill>
                  <a:srgbClr val="FF0000"/>
                </a:solidFill>
              </a:rPr>
              <a:t>server</a:t>
            </a:r>
            <a:endParaRPr lang="en-US" altLang="zh-CN" sz="4400" dirty="0" smtClean="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Remote Execution Approaches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Two approaches:</a:t>
            </a:r>
          </a:p>
          <a:p>
            <a:pPr lvl="1"/>
            <a:r>
              <a:rPr lang="en-US" altLang="zh-CN" dirty="0" smtClean="0"/>
              <a:t>MAUI (Microsoft) and </a:t>
            </a:r>
            <a:r>
              <a:rPr lang="en-US" altLang="zh-CN" dirty="0" err="1" smtClean="0"/>
              <a:t>Chroma</a:t>
            </a:r>
            <a:r>
              <a:rPr lang="en-US" altLang="zh-CN" dirty="0" smtClean="0"/>
              <a:t>: conduct remote execution in the granularity of RPCs and their inputs and outputs.</a:t>
            </a:r>
          </a:p>
          <a:p>
            <a:pPr lvl="1"/>
            <a:r>
              <a:rPr lang="en-US" altLang="zh-CN" dirty="0" err="1" smtClean="0"/>
              <a:t>CloneCloud</a:t>
            </a:r>
            <a:r>
              <a:rPr lang="en-US" altLang="zh-CN" dirty="0" smtClean="0"/>
              <a:t> and Cloudlets: conduct remote execution by migrating a VM from the mobile device to a remote server by emulating the entire mobile OS on the server, in order to preserve the software environment of executed functions.</a:t>
            </a:r>
          </a:p>
          <a:p>
            <a:r>
              <a:rPr lang="en-US" altLang="zh-CN" dirty="0" smtClean="0"/>
              <a:t>RPC migration is more lightweight, and adapts well to unstable wireless network conditions.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MARS: adaptive remote execution for multi-threaded mobile devices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MARS, the first adaptive, online and lightweight RPC-based remote execution scheduler supporting multi-threaded and multi-core systems. </a:t>
            </a:r>
          </a:p>
          <a:p>
            <a:r>
              <a:rPr lang="en-US" altLang="zh-CN" dirty="0" smtClean="0"/>
              <a:t>MARS uses an efficient offloading decision algorithm that takes into account the inherent trade-offs between communication and computation delays and power consumption. Due to its lightweight design, MARS runs on the device itself, instantly adapts its decisions to changing wireless resources, and supports any number of threads and cores.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41524" y="1521152"/>
            <a:ext cx="4902506" cy="4982198"/>
          </a:xfrm>
        </p:spPr>
        <p:txBody>
          <a:bodyPr>
            <a:normAutofit/>
          </a:bodyPr>
          <a:lstStyle/>
          <a:p>
            <a:r>
              <a:rPr lang="en-US" altLang="zh-CN" dirty="0" smtClean="0"/>
              <a:t>A priority queue of all candidate RPCs, sorted by POR</a:t>
            </a:r>
          </a:p>
          <a:p>
            <a:pPr lvl="1"/>
            <a:r>
              <a:rPr lang="en-US" altLang="zh-CN" dirty="0" smtClean="0"/>
              <a:t>Highest POR RPC is sent to remote server</a:t>
            </a:r>
          </a:p>
          <a:p>
            <a:pPr lvl="1"/>
            <a:r>
              <a:rPr lang="en-US" altLang="zh-CN" dirty="0" smtClean="0"/>
              <a:t>Lowest POR RPC is executed locally</a:t>
            </a:r>
          </a:p>
          <a:p>
            <a:r>
              <a:rPr lang="en-US" altLang="zh-CN" dirty="0" smtClean="0"/>
              <a:t>Similarly: EOR (</a:t>
            </a:r>
            <a:r>
              <a:rPr lang="en-US" altLang="zh-CN" dirty="0" err="1" smtClean="0"/>
              <a:t>Enery</a:t>
            </a:r>
            <a:r>
              <a:rPr lang="en-US" altLang="zh-CN" dirty="0" smtClean="0"/>
              <a:t> Offload Rank)</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pic>
        <p:nvPicPr>
          <p:cNvPr id="2050" name="Picture 2"/>
          <p:cNvPicPr>
            <a:picLocks noChangeAspect="1" noChangeArrowheads="1"/>
          </p:cNvPicPr>
          <p:nvPr/>
        </p:nvPicPr>
        <p:blipFill>
          <a:blip r:embed="rId3"/>
          <a:srcRect/>
          <a:stretch>
            <a:fillRect/>
          </a:stretch>
        </p:blipFill>
        <p:spPr bwMode="auto">
          <a:xfrm>
            <a:off x="5971141" y="1186609"/>
            <a:ext cx="2974554" cy="376576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602514" y="5442333"/>
            <a:ext cx="5396282" cy="11685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MARS Algorithm</a:t>
            </a:r>
            <a:endParaRPr lang="zh-CN" altLang="en-US" dirty="0"/>
          </a:p>
        </p:txBody>
      </p:sp>
      <p:sp>
        <p:nvSpPr>
          <p:cNvPr id="3" name="内容占位符 2"/>
          <p:cNvSpPr>
            <a:spLocks noGrp="1"/>
          </p:cNvSpPr>
          <p:nvPr>
            <p:ph idx="1"/>
          </p:nvPr>
        </p:nvSpPr>
        <p:spPr>
          <a:xfrm>
            <a:off x="424149" y="1521152"/>
            <a:ext cx="4379205" cy="4982198"/>
          </a:xfrm>
        </p:spPr>
        <p:txBody>
          <a:bodyPr>
            <a:normAutofit fontScale="85000" lnSpcReduction="20000"/>
          </a:bodyPr>
          <a:lstStyle/>
          <a:p>
            <a:r>
              <a:rPr lang="en-US" altLang="zh-CN" dirty="0" smtClean="0"/>
              <a:t>First, given a set of remote execution RPCs, it attempts to keep both the network and the CPU fully utilized at all times, as long as using a resource will significantly improve the energy efficiency of the mobile device. </a:t>
            </a:r>
          </a:p>
          <a:p>
            <a:r>
              <a:rPr lang="en-US" altLang="zh-CN" dirty="0" smtClean="0"/>
              <a:t>Second, remote execution RPCs with high POR are executed remotely, and RPCs with low POR are executed locally.</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4714130" y="1491984"/>
            <a:ext cx="4231222" cy="500796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MAUI vs. </a:t>
            </a:r>
            <a:r>
              <a:rPr lang="en-US" altLang="zh-CN" smtClean="0"/>
              <a:t>MARS</a:t>
            </a:r>
            <a:endParaRPr lang="zh-CN" altLang="en-US"/>
          </a:p>
        </p:txBody>
      </p:sp>
      <p:sp>
        <p:nvSpPr>
          <p:cNvPr id="3" name="内容占位符 2"/>
          <p:cNvSpPr>
            <a:spLocks noGrp="1"/>
          </p:cNvSpPr>
          <p:nvPr>
            <p:ph idx="1"/>
          </p:nvPr>
        </p:nvSpPr>
        <p:spPr/>
        <p:txBody>
          <a:bodyPr/>
          <a:lstStyle/>
          <a:p>
            <a:r>
              <a:rPr lang="en-US" altLang="zh-CN" dirty="0" smtClean="0"/>
              <a:t>MAUI uses ILP to find optimal partitioning of the application task graph</a:t>
            </a:r>
          </a:p>
          <a:p>
            <a:pPr lvl="1"/>
            <a:r>
              <a:rPr lang="en-US" altLang="zh-CN" dirty="0" smtClean="0"/>
              <a:t>Computationally intensive, runs on the server</a:t>
            </a:r>
          </a:p>
          <a:p>
            <a:r>
              <a:rPr lang="en-US" altLang="zh-CN" dirty="0" smtClean="0"/>
              <a:t>MARS uses lightweight heuristics</a:t>
            </a:r>
          </a:p>
          <a:p>
            <a:pPr lvl="1"/>
            <a:r>
              <a:rPr lang="en-US" altLang="zh-CN" dirty="0" smtClean="0"/>
              <a:t>Very efficient, runs on the device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CloneCloud</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Developed by Intel Research Lab Berkeley: move the smart phones to the cloud computing environment.</a:t>
            </a:r>
          </a:p>
          <a:p>
            <a:r>
              <a:rPr lang="en-US" altLang="zh-CN" dirty="0" err="1" smtClean="0"/>
              <a:t>CloneCloud</a:t>
            </a:r>
            <a:r>
              <a:rPr lang="en-US" altLang="zh-CN" dirty="0" smtClean="0"/>
              <a:t> uses a smart phone’s high-speed network connection to communicate with a copy of itself that lives in a cloud-computing environment on remote servers.</a:t>
            </a:r>
          </a:p>
          <a:p>
            <a:r>
              <a:rPr lang="en-US" altLang="zh-CN" dirty="0" smtClean="0"/>
              <a:t>The clone on the Cloud is much more powerful than the actual smart phone and when the user executes a particular task, it is done either on the phone or on the cloud depending on the resources needed for the task. In the later case the results are reintegrated back on the smart phone.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Topics</a:t>
            </a:r>
            <a:endParaRPr lang="zh-CN" altLang="en-US" dirty="0"/>
          </a:p>
        </p:txBody>
      </p:sp>
      <p:sp>
        <p:nvSpPr>
          <p:cNvPr id="3" name="内容占位符 2"/>
          <p:cNvSpPr>
            <a:spLocks noGrp="1"/>
          </p:cNvSpPr>
          <p:nvPr>
            <p:ph idx="1"/>
          </p:nvPr>
        </p:nvSpPr>
        <p:spPr/>
        <p:txBody>
          <a:bodyPr/>
          <a:lstStyle/>
          <a:p>
            <a:r>
              <a:rPr lang="en-US" altLang="zh-CN" dirty="0" smtClean="0"/>
              <a:t>Performance Evaluation of Android or </a:t>
            </a:r>
            <a:r>
              <a:rPr lang="en-US" altLang="zh-CN" dirty="0" smtClean="0"/>
              <a:t>Linux (Easy)</a:t>
            </a:r>
          </a:p>
          <a:p>
            <a:r>
              <a:rPr lang="en-US" altLang="zh-CN" dirty="0" smtClean="0"/>
              <a:t>Integrating Android with </a:t>
            </a:r>
            <a:r>
              <a:rPr lang="en-US" altLang="zh-CN" dirty="0" err="1" smtClean="0"/>
              <a:t>Xenomai</a:t>
            </a:r>
            <a:r>
              <a:rPr lang="en-US" altLang="zh-CN" dirty="0" smtClean="0"/>
              <a:t> or RTAI (Hard)</a:t>
            </a:r>
          </a:p>
          <a:p>
            <a:r>
              <a:rPr lang="en-US" altLang="zh-CN" dirty="0" smtClean="0"/>
              <a:t>Enhancing </a:t>
            </a:r>
            <a:r>
              <a:rPr lang="en-US" altLang="zh-CN" dirty="0" err="1" smtClean="0"/>
              <a:t>OSGi</a:t>
            </a:r>
            <a:r>
              <a:rPr lang="en-US" altLang="zh-CN" dirty="0" smtClean="0"/>
              <a:t> with real-time Java </a:t>
            </a:r>
            <a:r>
              <a:rPr lang="en-US" altLang="zh-CN" dirty="0" smtClean="0"/>
              <a:t>support (Medium)</a:t>
            </a:r>
          </a:p>
          <a:p>
            <a:r>
              <a:rPr lang="en-US" altLang="zh-CN" dirty="0" smtClean="0"/>
              <a:t>Mobile cloud: </a:t>
            </a:r>
            <a:r>
              <a:rPr lang="en-US" altLang="zh-CN" dirty="0" smtClean="0"/>
              <a:t>offloading computation from mobile device to server (Hard)</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CloneCloud</a:t>
            </a:r>
            <a:r>
              <a:rPr lang="en-US" altLang="zh-CN" dirty="0" smtClean="0"/>
              <a:t>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pic>
        <p:nvPicPr>
          <p:cNvPr id="1026" name="Picture 2"/>
          <p:cNvPicPr>
            <a:picLocks noChangeAspect="1" noChangeArrowheads="1"/>
          </p:cNvPicPr>
          <p:nvPr/>
        </p:nvPicPr>
        <p:blipFill>
          <a:blip r:embed="rId2"/>
          <a:srcRect/>
          <a:stretch>
            <a:fillRect/>
          </a:stretch>
        </p:blipFill>
        <p:spPr bwMode="auto">
          <a:xfrm>
            <a:off x="206566" y="1384567"/>
            <a:ext cx="8686800" cy="51244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ThinkAir</a:t>
            </a:r>
            <a:endParaRPr lang="zh-CN" altLang="en-US" dirty="0"/>
          </a:p>
        </p:txBody>
      </p:sp>
      <p:sp>
        <p:nvSpPr>
          <p:cNvPr id="3" name="内容占位符 2"/>
          <p:cNvSpPr>
            <a:spLocks noGrp="1"/>
          </p:cNvSpPr>
          <p:nvPr>
            <p:ph idx="1"/>
          </p:nvPr>
        </p:nvSpPr>
        <p:spPr>
          <a:xfrm>
            <a:off x="0" y="1521152"/>
            <a:ext cx="4638101" cy="4982198"/>
          </a:xfrm>
        </p:spPr>
        <p:txBody>
          <a:bodyPr>
            <a:normAutofit fontScale="70000" lnSpcReduction="20000"/>
          </a:bodyPr>
          <a:lstStyle/>
          <a:p>
            <a:r>
              <a:rPr lang="en-US" altLang="zh-CN" dirty="0" err="1" smtClean="0"/>
              <a:t>ThinkAir</a:t>
            </a:r>
            <a:r>
              <a:rPr lang="en-US" altLang="zh-CN" dirty="0" smtClean="0"/>
              <a:t> exploits the concept of </a:t>
            </a:r>
            <a:r>
              <a:rPr lang="en-US" altLang="zh-CN" dirty="0" err="1" smtClean="0"/>
              <a:t>smartphone</a:t>
            </a:r>
            <a:r>
              <a:rPr lang="en-US" altLang="zh-CN" dirty="0" smtClean="0"/>
              <a:t> virtualization in the cloud and provides method-level computation  offloading, parallelizing method execution using multiple VM images.</a:t>
            </a:r>
          </a:p>
          <a:p>
            <a:pPr lvl="1"/>
            <a:r>
              <a:rPr lang="en-US" altLang="zh-CN" dirty="0" smtClean="0"/>
              <a:t>(1) provides an efficient way to perform on-demand resource allocation,</a:t>
            </a:r>
          </a:p>
          <a:p>
            <a:pPr lvl="1"/>
            <a:r>
              <a:rPr lang="en-US" altLang="zh-CN" dirty="0" smtClean="0"/>
              <a:t>(2) exploits parallelism by dynamically creating, resuming, and destroying VMs in the cloud when needed</a:t>
            </a:r>
            <a:r>
              <a:rPr lang="en-US" altLang="zh-CN" dirty="0" smtClean="0"/>
              <a:t>.</a:t>
            </a:r>
          </a:p>
          <a:p>
            <a:r>
              <a:rPr lang="en-US" altLang="zh-CN" dirty="0" smtClean="0"/>
              <a:t>Any method to be considered for offloading is annotated with @Remote</a:t>
            </a:r>
            <a:r>
              <a:rPr lang="en-US" altLang="zh-CN" dirty="0" smtClean="0"/>
              <a:t>.</a:t>
            </a:r>
            <a:endParaRPr lang="zh-CN" altLang="en-US" dirty="0" smtClean="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pic>
        <p:nvPicPr>
          <p:cNvPr id="7" name="Picture 2"/>
          <p:cNvPicPr>
            <a:picLocks noChangeAspect="1" noChangeArrowheads="1"/>
          </p:cNvPicPr>
          <p:nvPr/>
        </p:nvPicPr>
        <p:blipFill>
          <a:blip r:embed="rId2"/>
          <a:srcRect/>
          <a:stretch>
            <a:fillRect/>
          </a:stretch>
        </p:blipFill>
        <p:spPr bwMode="auto">
          <a:xfrm>
            <a:off x="5244029" y="935327"/>
            <a:ext cx="3734718" cy="57003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Profiler </a:t>
            </a:r>
            <a:endParaRPr lang="zh-CN" altLang="en-US" dirty="0"/>
          </a:p>
        </p:txBody>
      </p:sp>
      <p:sp>
        <p:nvSpPr>
          <p:cNvPr id="3" name="内容占位符 2"/>
          <p:cNvSpPr>
            <a:spLocks noGrp="1"/>
          </p:cNvSpPr>
          <p:nvPr>
            <p:ph idx="1"/>
          </p:nvPr>
        </p:nvSpPr>
        <p:spPr/>
        <p:txBody>
          <a:bodyPr>
            <a:normAutofit/>
          </a:bodyPr>
          <a:lstStyle/>
          <a:p>
            <a:r>
              <a:rPr lang="en-US" altLang="zh-CN" dirty="0" smtClean="0"/>
              <a:t>Three profilers (hardware, software, and network)</a:t>
            </a:r>
          </a:p>
          <a:p>
            <a:r>
              <a:rPr lang="en-US" altLang="zh-CN" dirty="0" smtClean="0"/>
              <a:t>Use Android </a:t>
            </a:r>
            <a:r>
              <a:rPr lang="en-US" altLang="zh-CN" dirty="0" smtClean="0">
                <a:solidFill>
                  <a:srgbClr val="FF0000"/>
                </a:solidFill>
              </a:rPr>
              <a:t>intents</a:t>
            </a:r>
            <a:r>
              <a:rPr lang="en-US" altLang="zh-CN" dirty="0" smtClean="0"/>
              <a:t> to register listeners with the system to track battery levels, data connectivity presence, and connection types (</a:t>
            </a:r>
            <a:r>
              <a:rPr lang="en-US" altLang="zh-CN" dirty="0" err="1" smtClean="0"/>
              <a:t>WiFi</a:t>
            </a:r>
            <a:r>
              <a:rPr lang="en-US" altLang="zh-CN" dirty="0" smtClean="0"/>
              <a:t>, cellular, etc.) and subtypes (GPRS, UMTS, etc.).</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 Profiler</a:t>
            </a:r>
            <a:endParaRPr lang="zh-CN" altLang="en-US" dirty="0"/>
          </a:p>
        </p:txBody>
      </p:sp>
      <p:sp>
        <p:nvSpPr>
          <p:cNvPr id="3" name="内容占位符 2"/>
          <p:cNvSpPr>
            <a:spLocks noGrp="1"/>
          </p:cNvSpPr>
          <p:nvPr>
            <p:ph idx="1"/>
          </p:nvPr>
        </p:nvSpPr>
        <p:spPr/>
        <p:txBody>
          <a:bodyPr>
            <a:normAutofit/>
          </a:bodyPr>
          <a:lstStyle/>
          <a:p>
            <a:r>
              <a:rPr lang="en-US" altLang="zh-CN" dirty="0" smtClean="0"/>
              <a:t>CPU. The CPU can be idle or have a utilization from 1–100% as well as different frequencies;</a:t>
            </a:r>
          </a:p>
          <a:p>
            <a:r>
              <a:rPr lang="en-US" altLang="zh-CN" dirty="0" smtClean="0"/>
              <a:t>Screen. The LCD screen has a brightness level between 0–255;</a:t>
            </a:r>
          </a:p>
          <a:p>
            <a:r>
              <a:rPr lang="en-US" altLang="zh-CN" dirty="0" err="1" smtClean="0"/>
              <a:t>WiFi</a:t>
            </a:r>
            <a:r>
              <a:rPr lang="en-US" altLang="zh-CN" dirty="0" smtClean="0"/>
              <a:t>. The power state of </a:t>
            </a:r>
            <a:r>
              <a:rPr lang="en-US" altLang="zh-CN" dirty="0" err="1" smtClean="0"/>
              <a:t>WiFi</a:t>
            </a:r>
            <a:r>
              <a:rPr lang="en-US" altLang="zh-CN" dirty="0" smtClean="0"/>
              <a:t> interface is either low or high;</a:t>
            </a:r>
          </a:p>
          <a:p>
            <a:r>
              <a:rPr lang="en-US" altLang="zh-CN" dirty="0" smtClean="0"/>
              <a:t>3G. The 3G radio can be either idle, or in use with a shared or dedicated channel.</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Profiler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Uses the standard Android Debug API to record the following information.</a:t>
            </a:r>
          </a:p>
          <a:p>
            <a:pPr lvl="1"/>
            <a:r>
              <a:rPr lang="en-US" altLang="zh-CN" dirty="0" smtClean="0"/>
              <a:t>Overall execution time of the method;</a:t>
            </a:r>
          </a:p>
          <a:p>
            <a:pPr lvl="1"/>
            <a:r>
              <a:rPr lang="en-US" altLang="zh-CN" dirty="0" smtClean="0"/>
              <a:t>Thread CPU time of the method, to discount the affect of pre-emption by another process;</a:t>
            </a:r>
          </a:p>
          <a:p>
            <a:pPr lvl="1"/>
            <a:r>
              <a:rPr lang="en-US" altLang="zh-CN" dirty="0" smtClean="0"/>
              <a:t>Number of instructions executed;</a:t>
            </a:r>
          </a:p>
          <a:p>
            <a:pPr lvl="1"/>
            <a:r>
              <a:rPr lang="en-US" altLang="zh-CN" dirty="0" smtClean="0"/>
              <a:t>Number of method calls;</a:t>
            </a:r>
          </a:p>
          <a:p>
            <a:pPr lvl="1"/>
            <a:r>
              <a:rPr lang="en-US" altLang="zh-CN" dirty="0" smtClean="0"/>
              <a:t>Thread memory allocation size;</a:t>
            </a:r>
          </a:p>
          <a:p>
            <a:pPr lvl="1"/>
            <a:r>
              <a:rPr lang="en-US" altLang="zh-CN" dirty="0" smtClean="0"/>
              <a:t>Garbage Collector invocation count, both for the current thread and globally.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Network Profiler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Combines both intent and instrumentation-based profiling.</a:t>
            </a:r>
          </a:p>
          <a:p>
            <a:r>
              <a:rPr lang="en-US" altLang="zh-CN" dirty="0" smtClean="0"/>
              <a:t>In addition, the Network Profiler tracks several other parameters for the </a:t>
            </a:r>
            <a:r>
              <a:rPr lang="en-US" altLang="zh-CN" dirty="0" err="1" smtClean="0"/>
              <a:t>WiFi</a:t>
            </a:r>
            <a:r>
              <a:rPr lang="en-US" altLang="zh-CN" dirty="0" smtClean="0"/>
              <a:t> and 3G interfaces, including </a:t>
            </a:r>
          </a:p>
          <a:p>
            <a:pPr lvl="1"/>
            <a:r>
              <a:rPr lang="en-US" altLang="zh-CN" dirty="0" smtClean="0"/>
              <a:t>the number of packets transmitted and received per second</a:t>
            </a:r>
          </a:p>
          <a:p>
            <a:pPr lvl="1"/>
            <a:r>
              <a:rPr lang="en-US" altLang="zh-CN" dirty="0" smtClean="0"/>
              <a:t>uplink channel rate and uplink data rate for the </a:t>
            </a:r>
            <a:r>
              <a:rPr lang="en-US" altLang="zh-CN" dirty="0" err="1" smtClean="0"/>
              <a:t>WiFi</a:t>
            </a:r>
            <a:r>
              <a:rPr lang="en-US" altLang="zh-CN" dirty="0" smtClean="0"/>
              <a:t> interface, </a:t>
            </a:r>
          </a:p>
          <a:p>
            <a:pPr lvl="1"/>
            <a:r>
              <a:rPr lang="en-US" altLang="zh-CN" dirty="0" smtClean="0"/>
              <a:t>receiving and transmitting data rate for the 3G interface.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Energy Estimation Model</a:t>
            </a:r>
            <a:endParaRPr lang="zh-CN" altLang="en-US" dirty="0"/>
          </a:p>
        </p:txBody>
      </p:sp>
      <p:sp>
        <p:nvSpPr>
          <p:cNvPr id="3" name="内容占位符 2"/>
          <p:cNvSpPr>
            <a:spLocks noGrp="1"/>
          </p:cNvSpPr>
          <p:nvPr>
            <p:ph idx="1"/>
          </p:nvPr>
        </p:nvSpPr>
        <p:spPr/>
        <p:txBody>
          <a:bodyPr>
            <a:normAutofit/>
          </a:bodyPr>
          <a:lstStyle/>
          <a:p>
            <a:r>
              <a:rPr lang="en-US" altLang="zh-CN" dirty="0" smtClean="0"/>
              <a:t>Uses </a:t>
            </a:r>
            <a:r>
              <a:rPr lang="en-US" altLang="zh-CN" dirty="0" err="1" smtClean="0"/>
              <a:t>PowerTutor</a:t>
            </a:r>
            <a:r>
              <a:rPr lang="en-US" altLang="zh-CN" dirty="0" smtClean="0"/>
              <a:t> model which accounts for power consumption of CPU, LCD screen, GPS, </a:t>
            </a:r>
            <a:r>
              <a:rPr lang="en-US" altLang="zh-CN" dirty="0" err="1" smtClean="0"/>
              <a:t>WiFi</a:t>
            </a:r>
            <a:r>
              <a:rPr lang="en-US" altLang="zh-CN" dirty="0" smtClean="0"/>
              <a:t>, 3G, and audio interfaces on HTC Dream and HTC Magic phones.</a:t>
            </a:r>
          </a:p>
          <a:p>
            <a:r>
              <a:rPr lang="en-US" altLang="zh-CN" dirty="0" smtClean="0"/>
              <a:t>We modify the original </a:t>
            </a:r>
            <a:r>
              <a:rPr lang="en-US" altLang="zh-CN" dirty="0" err="1" smtClean="0"/>
              <a:t>PowerTutor</a:t>
            </a:r>
            <a:r>
              <a:rPr lang="en-US" altLang="zh-CN" dirty="0" smtClean="0"/>
              <a:t> model to accommodate the fact that certain components such as GPS and audio have to operate locally and cannot be migrated to the cloud.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Setup</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Four different connectivity scenarios</a:t>
            </a:r>
          </a:p>
          <a:p>
            <a:pPr lvl="1"/>
            <a:r>
              <a:rPr lang="en-US" altLang="zh-CN" dirty="0" smtClean="0"/>
              <a:t>Phone. Everything is executed on the phone;</a:t>
            </a:r>
          </a:p>
          <a:p>
            <a:pPr lvl="1"/>
            <a:r>
              <a:rPr lang="en-US" altLang="zh-CN" dirty="0" err="1" smtClean="0"/>
              <a:t>WiFi</a:t>
            </a:r>
            <a:r>
              <a:rPr lang="en-US" altLang="zh-CN" dirty="0" smtClean="0"/>
              <a:t>-Local. The phone directly connects to a </a:t>
            </a:r>
            <a:r>
              <a:rPr lang="en-US" altLang="zh-CN" dirty="0" err="1" smtClean="0"/>
              <a:t>WiFi</a:t>
            </a:r>
            <a:r>
              <a:rPr lang="en-US" altLang="zh-CN" dirty="0" smtClean="0"/>
              <a:t> router attached to the cloud server via </a:t>
            </a:r>
            <a:r>
              <a:rPr lang="en-US" altLang="zh-CN" dirty="0" err="1" smtClean="0"/>
              <a:t>WiFi</a:t>
            </a:r>
            <a:r>
              <a:rPr lang="en-US" altLang="zh-CN" dirty="0" smtClean="0"/>
              <a:t> link;</a:t>
            </a:r>
          </a:p>
          <a:p>
            <a:pPr lvl="1"/>
            <a:r>
              <a:rPr lang="en-US" altLang="zh-CN" dirty="0" err="1" smtClean="0"/>
              <a:t>WiFi</a:t>
            </a:r>
            <a:r>
              <a:rPr lang="en-US" altLang="zh-CN" dirty="0" smtClean="0"/>
              <a:t>-Internet. The phone connects to the cloud server using a normal </a:t>
            </a:r>
            <a:r>
              <a:rPr lang="en-US" altLang="zh-CN" dirty="0" err="1" smtClean="0"/>
              <a:t>WiFi</a:t>
            </a:r>
            <a:r>
              <a:rPr lang="en-US" altLang="zh-CN" dirty="0" smtClean="0"/>
              <a:t> access point via the Internet;</a:t>
            </a:r>
          </a:p>
          <a:p>
            <a:pPr lvl="1"/>
            <a:r>
              <a:rPr lang="en-US" altLang="zh-CN" dirty="0" smtClean="0"/>
              <a:t>3G. The phone is connected to the cloud using 3G data network.</a:t>
            </a:r>
          </a:p>
          <a:p>
            <a:r>
              <a:rPr lang="en-US" altLang="zh-CN" dirty="0" smtClean="0"/>
              <a:t>Application examples</a:t>
            </a:r>
          </a:p>
          <a:p>
            <a:pPr lvl="1"/>
            <a:r>
              <a:rPr lang="en-US" altLang="zh-CN" dirty="0" smtClean="0"/>
              <a:t>N-Queens puzzle</a:t>
            </a:r>
          </a:p>
          <a:p>
            <a:pPr lvl="1"/>
            <a:r>
              <a:rPr lang="en-US" altLang="zh-CN" dirty="0" smtClean="0"/>
              <a:t>Face detection</a:t>
            </a:r>
          </a:p>
          <a:p>
            <a:pPr lvl="1"/>
            <a:r>
              <a:rPr lang="en-US" altLang="zh-CN" dirty="0" smtClean="0"/>
              <a:t>Virus scanning</a:t>
            </a:r>
          </a:p>
          <a:p>
            <a:pPr lvl="1"/>
            <a:r>
              <a:rPr lang="en-US" altLang="zh-CN" dirty="0" smtClean="0"/>
              <a:t>Images combiner</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pPr>
              <a:lnSpc>
                <a:spcPct val="80000"/>
              </a:lnSpc>
            </a:pPr>
            <a:r>
              <a:rPr lang="en-US" sz="2800" dirty="0" err="1" smtClean="0"/>
              <a:t>Asaf</a:t>
            </a:r>
            <a:r>
              <a:rPr lang="en-US" sz="2800" dirty="0" smtClean="0"/>
              <a:t> </a:t>
            </a:r>
            <a:r>
              <a:rPr lang="en-US" sz="2800" dirty="0" err="1" smtClean="0"/>
              <a:t>Cidon</a:t>
            </a:r>
            <a:r>
              <a:rPr lang="en-US" sz="2800" dirty="0" smtClean="0"/>
              <a:t>, </a:t>
            </a:r>
            <a:r>
              <a:rPr lang="en-US" sz="2800" dirty="0" err="1" smtClean="0"/>
              <a:t>Tomer</a:t>
            </a:r>
            <a:r>
              <a:rPr lang="en-US" sz="2800" dirty="0" smtClean="0"/>
              <a:t> M. London, </a:t>
            </a:r>
            <a:r>
              <a:rPr lang="en-US" sz="2800" dirty="0" err="1" smtClean="0"/>
              <a:t>Sachin</a:t>
            </a:r>
            <a:r>
              <a:rPr lang="en-US" sz="2800" dirty="0" smtClean="0"/>
              <a:t> </a:t>
            </a:r>
            <a:r>
              <a:rPr lang="en-US" sz="2800" dirty="0" err="1" smtClean="0"/>
              <a:t>Katti</a:t>
            </a:r>
            <a:r>
              <a:rPr lang="en-US" sz="2800" dirty="0" smtClean="0"/>
              <a:t>, Christos </a:t>
            </a:r>
            <a:r>
              <a:rPr lang="en-US" sz="2800" dirty="0" err="1" smtClean="0"/>
              <a:t>Kozyrakis</a:t>
            </a:r>
            <a:r>
              <a:rPr lang="en-US" sz="2800" dirty="0" smtClean="0"/>
              <a:t>, Mendel </a:t>
            </a:r>
            <a:r>
              <a:rPr lang="en-US" sz="2800" dirty="0" err="1" smtClean="0"/>
              <a:t>Rosenblum</a:t>
            </a:r>
            <a:r>
              <a:rPr lang="en-US" sz="2800" dirty="0" smtClean="0"/>
              <a:t> (Stanford), </a:t>
            </a:r>
            <a:r>
              <a:rPr lang="en-US" altLang="zh-CN" sz="2700" dirty="0" smtClean="0"/>
              <a:t>MARS: adaptive remote execution for multi-threaded mobile devices, </a:t>
            </a:r>
            <a:r>
              <a:rPr lang="en-US" altLang="zh-CN" sz="2700" dirty="0" err="1" smtClean="0"/>
              <a:t>MobiHeld</a:t>
            </a:r>
            <a:r>
              <a:rPr lang="en-US" altLang="zh-CN" sz="2700" dirty="0" smtClean="0"/>
              <a:t> </a:t>
            </a:r>
            <a:r>
              <a:rPr lang="en-US" altLang="zh-CN" sz="2700" dirty="0" smtClean="0"/>
              <a:t>2011</a:t>
            </a:r>
          </a:p>
          <a:p>
            <a:pPr>
              <a:lnSpc>
                <a:spcPct val="80000"/>
              </a:lnSpc>
            </a:pPr>
            <a:r>
              <a:rPr lang="en-US" altLang="zh-CN" sz="2700" dirty="0" err="1" smtClean="0"/>
              <a:t>Sokol</a:t>
            </a:r>
            <a:r>
              <a:rPr lang="en-US" altLang="zh-CN" sz="2700" dirty="0" smtClean="0"/>
              <a:t> </a:t>
            </a:r>
            <a:r>
              <a:rPr lang="en-US" altLang="zh-CN" sz="2700" dirty="0" err="1" smtClean="0"/>
              <a:t>Kosta</a:t>
            </a:r>
            <a:r>
              <a:rPr lang="en-US" altLang="zh-CN" sz="2700" dirty="0" smtClean="0"/>
              <a:t>, </a:t>
            </a:r>
            <a:r>
              <a:rPr lang="en-US" altLang="zh-CN" sz="2700" dirty="0" err="1" smtClean="0"/>
              <a:t>Andrius</a:t>
            </a:r>
            <a:r>
              <a:rPr lang="en-US" altLang="zh-CN" sz="2700" dirty="0" smtClean="0"/>
              <a:t> </a:t>
            </a:r>
            <a:r>
              <a:rPr lang="en-US" altLang="zh-CN" sz="2700" dirty="0" err="1" smtClean="0"/>
              <a:t>Aucinas</a:t>
            </a:r>
            <a:r>
              <a:rPr lang="en-US" altLang="zh-CN" sz="2700" dirty="0" smtClean="0"/>
              <a:t>, Pan </a:t>
            </a:r>
            <a:r>
              <a:rPr lang="en-US" altLang="zh-CN" sz="2700" dirty="0" err="1" smtClean="0"/>
              <a:t>Hui</a:t>
            </a:r>
            <a:r>
              <a:rPr lang="en-US" altLang="zh-CN" sz="2700" dirty="0" smtClean="0"/>
              <a:t>, Richard </a:t>
            </a:r>
            <a:r>
              <a:rPr lang="en-US" altLang="zh-CN" sz="2700" dirty="0" err="1" smtClean="0"/>
              <a:t>Mortier</a:t>
            </a:r>
            <a:r>
              <a:rPr lang="en-US" altLang="zh-CN" sz="2700" dirty="0" smtClean="0"/>
              <a:t>, </a:t>
            </a:r>
            <a:r>
              <a:rPr lang="en-US" altLang="zh-CN" sz="2700" dirty="0" err="1" smtClean="0"/>
              <a:t>Xinwen</a:t>
            </a:r>
            <a:r>
              <a:rPr lang="en-US" altLang="zh-CN" sz="2700" dirty="0" smtClean="0"/>
              <a:t> Zhang: Unleashing the Power of Mobile Cloud Computing using </a:t>
            </a:r>
            <a:r>
              <a:rPr lang="en-US" altLang="zh-CN" sz="2700" dirty="0" err="1" smtClean="0"/>
              <a:t>ThinkAir</a:t>
            </a:r>
            <a:r>
              <a:rPr lang="en-US" altLang="zh-CN" sz="2700" dirty="0" smtClean="0"/>
              <a:t> INFOCOM: 2012</a:t>
            </a:r>
          </a:p>
          <a:p>
            <a:pPr lvl="1">
              <a:lnSpc>
                <a:spcPct val="80000"/>
              </a:lnSpc>
            </a:pPr>
            <a:r>
              <a:rPr lang="en-US" sz="2400" dirty="0" smtClean="0">
                <a:hlinkClick r:id="rId2"/>
              </a:rPr>
              <a:t>http</a:t>
            </a:r>
            <a:r>
              <a:rPr lang="en-US" sz="2400" dirty="0" smtClean="0">
                <a:hlinkClick r:id="rId2"/>
              </a:rPr>
              <a:t>://www.thinkair.net</a:t>
            </a:r>
            <a:r>
              <a:rPr lang="en-US" sz="2400" dirty="0" smtClean="0">
                <a:hlinkClick r:id="rId2"/>
              </a:rPr>
              <a:t>/</a:t>
            </a:r>
            <a:r>
              <a:rPr lang="en-US" sz="2400" dirty="0" smtClean="0"/>
              <a:t> </a:t>
            </a:r>
            <a:endParaRPr lang="en-US" sz="2400" dirty="0" smtClean="0"/>
          </a:p>
          <a:p>
            <a:pPr>
              <a:lnSpc>
                <a:spcPct val="80000"/>
              </a:lnSpc>
            </a:pPr>
            <a:r>
              <a:rPr lang="en-US" altLang="zh-CN" sz="2800" dirty="0" smtClean="0"/>
              <a:t>Intel </a:t>
            </a:r>
            <a:r>
              <a:rPr lang="en-US" altLang="zh-CN" sz="2800" dirty="0" err="1" smtClean="0"/>
              <a:t>CloneCloud</a:t>
            </a:r>
            <a:endParaRPr lang="en-US" altLang="zh-CN" sz="2800" dirty="0" smtClean="0"/>
          </a:p>
          <a:p>
            <a:pPr lvl="1">
              <a:lnSpc>
                <a:spcPct val="80000"/>
              </a:lnSpc>
            </a:pPr>
            <a:r>
              <a:rPr lang="en-US" altLang="zh-CN" sz="2300" dirty="0" smtClean="0">
                <a:hlinkClick r:id="rId3"/>
              </a:rPr>
              <a:t>http://berkeley.intel-research.net/bgchun/clonecloud</a:t>
            </a:r>
            <a:r>
              <a:rPr lang="en-US" altLang="zh-CN" sz="2300" dirty="0" smtClean="0">
                <a:hlinkClick r:id="rId3"/>
              </a:rPr>
              <a:t>/</a:t>
            </a:r>
            <a:r>
              <a:rPr lang="en-US" altLang="zh-CN" sz="2300" dirty="0" smtClean="0"/>
              <a:t> </a:t>
            </a:r>
            <a:endParaRPr lang="en-US" altLang="zh-CN" sz="2300" dirty="0" smtClean="0"/>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buNone/>
            </a:pPr>
            <a:r>
              <a:rPr lang="en-US" altLang="zh-CN" sz="4400" dirty="0" smtClean="0">
                <a:solidFill>
                  <a:srgbClr val="FF0000"/>
                </a:solidFill>
                <a:cs typeface="+mj-cs"/>
              </a:rPr>
              <a:t>Performance Evaluation of Android or Linux</a:t>
            </a:r>
            <a:endParaRPr lang="en-US" altLang="zh-CN" sz="4800" dirty="0" smtClean="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Performance </a:t>
            </a:r>
            <a:r>
              <a:rPr lang="en-US" altLang="zh-CN" dirty="0" smtClean="0"/>
              <a:t>Evaluation </a:t>
            </a:r>
            <a:r>
              <a:rPr lang="en-US" altLang="zh-CN" dirty="0" smtClean="0"/>
              <a:t>of </a:t>
            </a:r>
            <a:r>
              <a:rPr lang="en-US" altLang="zh-CN" dirty="0" smtClean="0"/>
              <a:t>Android or Linux</a:t>
            </a:r>
            <a:endParaRPr lang="zh-CN" altLang="en-US" dirty="0"/>
          </a:p>
        </p:txBody>
      </p:sp>
      <p:sp>
        <p:nvSpPr>
          <p:cNvPr id="3" name="内容占位符 2"/>
          <p:cNvSpPr>
            <a:spLocks noGrp="1"/>
          </p:cNvSpPr>
          <p:nvPr>
            <p:ph idx="1"/>
          </p:nvPr>
        </p:nvSpPr>
        <p:spPr/>
        <p:txBody>
          <a:bodyPr/>
          <a:lstStyle/>
          <a:p>
            <a:r>
              <a:rPr lang="en-US" altLang="zh-CN" dirty="0" smtClean="0"/>
              <a:t>Run some real-time performance benchmarks on Android running on an embedded HW platform, </a:t>
            </a:r>
          </a:p>
          <a:p>
            <a:pPr lvl="1"/>
            <a:r>
              <a:rPr lang="en-US" altLang="zh-CN" dirty="0" smtClean="0"/>
              <a:t>Can use a laptop computer, or a mobile phone, or an embedded development board.</a:t>
            </a:r>
          </a:p>
          <a:p>
            <a:pPr lvl="1"/>
            <a:r>
              <a:rPr lang="en-US" altLang="zh-CN" dirty="0" smtClean="0"/>
              <a:t>Can run Java applications on </a:t>
            </a:r>
            <a:r>
              <a:rPr lang="en-US" altLang="zh-CN" dirty="0" err="1" smtClean="0"/>
              <a:t>Dalvik</a:t>
            </a:r>
            <a:r>
              <a:rPr lang="en-US" altLang="zh-CN" dirty="0" smtClean="0"/>
              <a:t> VM, or native C applications (e.g</a:t>
            </a:r>
            <a:r>
              <a:rPr lang="en-US" altLang="zh-CN" dirty="0" smtClean="0"/>
              <a:t>., </a:t>
            </a:r>
            <a:r>
              <a:rPr lang="en-US" altLang="zh-CN" dirty="0" err="1" smtClean="0"/>
              <a:t>rt</a:t>
            </a:r>
            <a:r>
              <a:rPr lang="en-US" altLang="zh-CN" dirty="0" smtClean="0"/>
              <a:t>-tests, </a:t>
            </a:r>
            <a:r>
              <a:rPr lang="en-US" altLang="zh-CN" dirty="0" err="1" smtClean="0"/>
              <a:t>Lachesis</a:t>
            </a:r>
            <a:r>
              <a:rPr lang="en-US" altLang="zh-CN" dirty="0" smtClean="0"/>
              <a:t>…) through JNI (Java-Native Interface)</a:t>
            </a:r>
          </a:p>
          <a:p>
            <a:pPr lvl="1"/>
            <a:r>
              <a:rPr lang="en-US" altLang="zh-CN" dirty="0" smtClean="0"/>
              <a:t>Can run performance comparisons between </a:t>
            </a:r>
            <a:r>
              <a:rPr lang="en-US" altLang="zh-CN" dirty="0" err="1" smtClean="0"/>
              <a:t>Davik</a:t>
            </a:r>
            <a:r>
              <a:rPr lang="en-US" altLang="zh-CN" dirty="0" smtClean="0"/>
              <a:t> applications and Native C applications</a:t>
            </a:r>
          </a:p>
          <a:p>
            <a:pPr lvl="1"/>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Andrea </a:t>
            </a:r>
            <a:r>
              <a:rPr lang="en-US" altLang="zh-CN" dirty="0" err="1" smtClean="0"/>
              <a:t>Claudi</a:t>
            </a:r>
            <a:r>
              <a:rPr lang="en-US" altLang="zh-CN" dirty="0" smtClean="0"/>
              <a:t> and Aldo Franco </a:t>
            </a:r>
            <a:r>
              <a:rPr lang="en-US" altLang="zh-CN" dirty="0" err="1" smtClean="0"/>
              <a:t>Dragoni</a:t>
            </a:r>
            <a:r>
              <a:rPr lang="en-US" altLang="zh-CN" dirty="0" smtClean="0"/>
              <a:t>, </a:t>
            </a:r>
            <a:r>
              <a:rPr lang="en-US" altLang="zh-CN" dirty="0" err="1" smtClean="0"/>
              <a:t>Lachesis</a:t>
            </a:r>
            <a:r>
              <a:rPr lang="en-US" altLang="zh-CN" dirty="0" smtClean="0"/>
              <a:t>: a </a:t>
            </a:r>
            <a:r>
              <a:rPr lang="en-US" altLang="zh-CN" dirty="0" err="1" smtClean="0"/>
              <a:t>testsuite</a:t>
            </a:r>
            <a:r>
              <a:rPr lang="en-US" altLang="zh-CN" dirty="0" smtClean="0"/>
              <a:t> for Linux based real-time </a:t>
            </a:r>
            <a:r>
              <a:rPr lang="en-US" altLang="zh-CN" dirty="0" smtClean="0"/>
              <a:t>systems, Real-Time Linux Workshop 2011</a:t>
            </a:r>
          </a:p>
          <a:p>
            <a:pPr lvl="1"/>
            <a:r>
              <a:rPr lang="en-US" altLang="zh-CN" dirty="0" smtClean="0">
                <a:hlinkClick r:id="rId2"/>
              </a:rPr>
              <a:t>https://</a:t>
            </a:r>
            <a:r>
              <a:rPr lang="en-US" altLang="zh-CN" dirty="0" smtClean="0">
                <a:hlinkClick r:id="rId2"/>
              </a:rPr>
              <a:t>lwn.net/images/conf/rtlws-2011/proc/Claudi.pdf</a:t>
            </a:r>
            <a:r>
              <a:rPr lang="en-US" altLang="zh-CN" dirty="0" smtClean="0"/>
              <a:t> </a:t>
            </a:r>
          </a:p>
          <a:p>
            <a:r>
              <a:rPr lang="en-US" altLang="zh-CN" dirty="0" smtClean="0"/>
              <a:t>RT-Tests</a:t>
            </a:r>
          </a:p>
          <a:p>
            <a:pPr lvl="1"/>
            <a:r>
              <a:rPr lang="en-US" altLang="zh-CN" dirty="0" smtClean="0">
                <a:hlinkClick r:id="rId3"/>
              </a:rPr>
              <a:t>https</a:t>
            </a:r>
            <a:r>
              <a:rPr lang="en-US" altLang="zh-CN" dirty="0" smtClean="0">
                <a:hlinkClick r:id="rId3"/>
              </a:rPr>
              <a:t>://rt.wiki.kernel.org</a:t>
            </a:r>
            <a:r>
              <a:rPr lang="en-US" altLang="zh-CN" dirty="0" smtClean="0">
                <a:hlinkClick r:id="rId3"/>
              </a:rPr>
              <a:t>/</a:t>
            </a:r>
            <a:r>
              <a:rPr lang="en-US" altLang="zh-CN" dirty="0" smtClean="0"/>
              <a:t> </a:t>
            </a:r>
          </a:p>
          <a:p>
            <a:r>
              <a:rPr lang="en-US" altLang="zh-CN" dirty="0" err="1" smtClean="0"/>
              <a:t>Bhupinder</a:t>
            </a:r>
            <a:r>
              <a:rPr lang="en-US" altLang="zh-CN" dirty="0" smtClean="0"/>
              <a:t> S. </a:t>
            </a:r>
            <a:r>
              <a:rPr lang="en-US" altLang="zh-CN" dirty="0" err="1" smtClean="0"/>
              <a:t>Mongia</a:t>
            </a:r>
            <a:r>
              <a:rPr lang="en-US" altLang="zh-CN" dirty="0" smtClean="0"/>
              <a:t> et al, Reliable Real-Time Applications on Android OS</a:t>
            </a:r>
            <a:endParaRPr lang="en-US" altLang="zh-CN" dirty="0" smtClean="0">
              <a:hlinkClick r:id="rId4"/>
            </a:endParaRPr>
          </a:p>
          <a:p>
            <a:pPr lvl="1"/>
            <a:r>
              <a:rPr lang="en-US" altLang="zh-CN" dirty="0" smtClean="0">
                <a:hlinkClick r:id="rId4"/>
              </a:rPr>
              <a:t>www.ece.gatech.edu/~vkm/Android_Real_Time.pdf</a:t>
            </a:r>
            <a:endParaRPr lang="en-US" altLang="zh-CN" dirty="0" smtClean="0"/>
          </a:p>
          <a:p>
            <a:r>
              <a:rPr lang="en-US" altLang="zh-CN" dirty="0" err="1" smtClean="0"/>
              <a:t>Sangchul</a:t>
            </a:r>
            <a:r>
              <a:rPr lang="en-US" altLang="zh-CN" dirty="0" smtClean="0"/>
              <a:t> Lee </a:t>
            </a:r>
            <a:r>
              <a:rPr lang="en-US" altLang="zh-CN" dirty="0" smtClean="0"/>
              <a:t>and Jae </a:t>
            </a:r>
            <a:r>
              <a:rPr lang="en-US" altLang="zh-CN" dirty="0" err="1" smtClean="0"/>
              <a:t>Wook</a:t>
            </a:r>
            <a:r>
              <a:rPr lang="en-US" altLang="zh-CN" dirty="0" smtClean="0"/>
              <a:t> </a:t>
            </a:r>
            <a:r>
              <a:rPr lang="en-US" altLang="zh-CN" dirty="0" err="1" smtClean="0"/>
              <a:t>Jeon</a:t>
            </a:r>
            <a:r>
              <a:rPr lang="en-US" altLang="zh-CN" dirty="0" smtClean="0"/>
              <a:t>, Evaluating Performance of Android Platform Using Native C </a:t>
            </a:r>
            <a:r>
              <a:rPr lang="en-US" altLang="zh-CN" dirty="0" smtClean="0"/>
              <a:t>for Embedded Systems, </a:t>
            </a:r>
            <a:r>
              <a:rPr lang="en-US" altLang="zh-CN" dirty="0" smtClean="0"/>
              <a:t>International Conference on Control, Automation and Systems </a:t>
            </a:r>
            <a:r>
              <a:rPr lang="en-US" altLang="zh-CN" dirty="0" smtClean="0"/>
              <a:t>2010</a:t>
            </a:r>
          </a:p>
          <a:p>
            <a:r>
              <a:rPr lang="en-US" altLang="zh-CN" dirty="0" smtClean="0"/>
              <a:t>Cheng-Min </a:t>
            </a:r>
            <a:r>
              <a:rPr lang="en-US" altLang="zh-CN" dirty="0" smtClean="0"/>
              <a:t>Lin et al</a:t>
            </a:r>
            <a:r>
              <a:rPr lang="en-US" altLang="zh-CN" dirty="0" smtClean="0"/>
              <a:t>, Benchmark </a:t>
            </a:r>
            <a:r>
              <a:rPr lang="en-US" altLang="zh-CN" dirty="0" err="1" smtClean="0"/>
              <a:t>Dalvik</a:t>
            </a:r>
            <a:r>
              <a:rPr lang="en-US" altLang="zh-CN" dirty="0" smtClean="0"/>
              <a:t> and Native Code for Android </a:t>
            </a:r>
            <a:r>
              <a:rPr lang="en-US" altLang="zh-CN" dirty="0" smtClean="0"/>
              <a:t>System, Second </a:t>
            </a:r>
            <a:r>
              <a:rPr lang="en-US" altLang="zh-CN" dirty="0" smtClean="0"/>
              <a:t>International Conference on Innovations in Bio-inspired Computing and </a:t>
            </a:r>
            <a:r>
              <a:rPr lang="en-US" altLang="zh-CN" dirty="0" smtClean="0"/>
              <a:t>Applications </a:t>
            </a:r>
            <a:r>
              <a:rPr lang="en-US" altLang="zh-CN" dirty="0" smtClean="0"/>
              <a:t>2011 </a:t>
            </a:r>
            <a:endParaRPr lang="en-US" altLang="zh-CN" dirty="0" smtClean="0"/>
          </a:p>
          <a:p>
            <a:r>
              <a:rPr lang="en-US" altLang="zh-CN" dirty="0" smtClean="0"/>
              <a:t>Adam </a:t>
            </a:r>
            <a:r>
              <a:rPr lang="en-US" altLang="zh-CN" dirty="0" err="1" smtClean="0"/>
              <a:t>Lackorzynski</a:t>
            </a:r>
            <a:r>
              <a:rPr lang="en-US" altLang="zh-CN" dirty="0" smtClean="0"/>
              <a:t>, Real-Time </a:t>
            </a:r>
            <a:r>
              <a:rPr lang="en-US" altLang="zh-CN" dirty="0" smtClean="0"/>
              <a:t>Performance of </a:t>
            </a:r>
            <a:r>
              <a:rPr lang="en-US" altLang="zh-CN" dirty="0" smtClean="0"/>
              <a:t>L4Linux, </a:t>
            </a:r>
            <a:r>
              <a:rPr lang="en-US" altLang="zh-CN" dirty="0" smtClean="0"/>
              <a:t>Real-Time Linux Workshop 2011</a:t>
            </a:r>
            <a:endParaRPr lang="en-US" altLang="zh-CN" dirty="0" smtClean="0"/>
          </a:p>
          <a:p>
            <a:pPr lvl="1"/>
            <a:r>
              <a:rPr lang="en-US" altLang="zh-CN" dirty="0" smtClean="0">
                <a:hlinkClick r:id="rId5"/>
              </a:rPr>
              <a:t>https://</a:t>
            </a:r>
            <a:r>
              <a:rPr lang="en-US" altLang="zh-CN" dirty="0" smtClean="0">
                <a:hlinkClick r:id="rId5"/>
              </a:rPr>
              <a:t>lwn.net/images/conf/rtlws-2011/proc/Peter.pdf</a:t>
            </a:r>
            <a:r>
              <a:rPr lang="en-US" altLang="zh-CN" dirty="0" smtClean="0"/>
              <a:t> </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buNone/>
            </a:pPr>
            <a:r>
              <a:rPr lang="en-US" altLang="zh-CN" sz="4400" dirty="0" smtClean="0">
                <a:solidFill>
                  <a:srgbClr val="FF0000"/>
                </a:solidFill>
              </a:rPr>
              <a:t>Integrating Android with </a:t>
            </a:r>
            <a:r>
              <a:rPr lang="en-US" altLang="zh-CN" sz="4400" dirty="0" err="1" smtClean="0">
                <a:solidFill>
                  <a:srgbClr val="FF0000"/>
                </a:solidFill>
              </a:rPr>
              <a:t>Xenomai</a:t>
            </a:r>
            <a:r>
              <a:rPr lang="en-US" altLang="zh-CN" sz="4400" dirty="0" smtClean="0">
                <a:solidFill>
                  <a:srgbClr val="FF0000"/>
                </a:solidFill>
              </a:rPr>
              <a:t> or RTAI</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Autofit/>
          </a:bodyPr>
          <a:lstStyle/>
          <a:p>
            <a:r>
              <a:rPr lang="en-US" altLang="zh-CN" dirty="0" smtClean="0"/>
              <a:t>Integrating Android with </a:t>
            </a:r>
            <a:r>
              <a:rPr lang="en-US" altLang="zh-CN" dirty="0" err="1" smtClean="0"/>
              <a:t>Xenomai</a:t>
            </a:r>
            <a:r>
              <a:rPr lang="en-US" altLang="zh-CN" dirty="0" smtClean="0"/>
              <a:t> or RTAI</a:t>
            </a:r>
            <a:endParaRPr lang="en-US" altLang="zh-CN" dirty="0" smtClean="0">
              <a:ea typeface="宋体" pitchFamily="2" charset="-122"/>
            </a:endParaRPr>
          </a:p>
        </p:txBody>
      </p:sp>
      <p:sp>
        <p:nvSpPr>
          <p:cNvPr id="69635" name="Rectangle 3"/>
          <p:cNvSpPr>
            <a:spLocks noGrp="1" noChangeArrowheads="1"/>
          </p:cNvSpPr>
          <p:nvPr>
            <p:ph type="body" idx="1"/>
          </p:nvPr>
        </p:nvSpPr>
        <p:spPr>
          <a:xfrm>
            <a:off x="304800" y="1371601"/>
            <a:ext cx="8410604" cy="2128837"/>
          </a:xfrm>
        </p:spPr>
        <p:txBody>
          <a:bodyPr>
            <a:normAutofit fontScale="85000" lnSpcReduction="10000"/>
          </a:bodyPr>
          <a:lstStyle/>
          <a:p>
            <a:pPr>
              <a:lnSpc>
                <a:spcPct val="90000"/>
              </a:lnSpc>
            </a:pPr>
            <a:r>
              <a:rPr lang="en-US" altLang="ko-KR" sz="2800" dirty="0" smtClean="0">
                <a:ea typeface="굴림" pitchFamily="34" charset="-127"/>
              </a:rPr>
              <a:t>RTAI or </a:t>
            </a:r>
            <a:r>
              <a:rPr lang="en-US" altLang="ko-KR" sz="2800" dirty="0" err="1" smtClean="0">
                <a:ea typeface="굴림" pitchFamily="34" charset="-127"/>
              </a:rPr>
              <a:t>Xenomai</a:t>
            </a:r>
            <a:r>
              <a:rPr lang="en-US" altLang="ko-KR" sz="2800" dirty="0" smtClean="0">
                <a:ea typeface="굴림" pitchFamily="34" charset="-127"/>
              </a:rPr>
              <a:t>: A </a:t>
            </a:r>
            <a:r>
              <a:rPr lang="en-US" altLang="ko-KR" sz="2800" dirty="0">
                <a:ea typeface="굴림" pitchFamily="34" charset="-127"/>
              </a:rPr>
              <a:t>patch to the Linux kernel which introduces a hardware abstraction layer</a:t>
            </a:r>
            <a:r>
              <a:rPr lang="en-US" altLang="zh-CN" sz="2800" dirty="0">
                <a:ea typeface="宋体" pitchFamily="2" charset="-122"/>
              </a:rPr>
              <a:t> </a:t>
            </a:r>
          </a:p>
          <a:p>
            <a:pPr lvl="1">
              <a:lnSpc>
                <a:spcPct val="90000"/>
              </a:lnSpc>
            </a:pPr>
            <a:r>
              <a:rPr lang="en-US" altLang="zh-CN" sz="2400" dirty="0" smtClean="0">
                <a:ea typeface="宋体" pitchFamily="2" charset="-122"/>
              </a:rPr>
              <a:t>Linux kernel is run as </a:t>
            </a:r>
            <a:r>
              <a:rPr lang="en-US" altLang="zh-CN" sz="2400" dirty="0">
                <a:ea typeface="宋体" pitchFamily="2" charset="-122"/>
              </a:rPr>
              <a:t>a background task </a:t>
            </a:r>
            <a:r>
              <a:rPr lang="en-US" altLang="zh-CN" sz="2400" dirty="0" smtClean="0">
                <a:ea typeface="宋体" pitchFamily="2" charset="-122"/>
              </a:rPr>
              <a:t>that runs when </a:t>
            </a:r>
            <a:r>
              <a:rPr lang="en-US" altLang="zh-CN" sz="2400" dirty="0">
                <a:ea typeface="宋体" pitchFamily="2" charset="-122"/>
              </a:rPr>
              <a:t>no real time </a:t>
            </a:r>
            <a:r>
              <a:rPr lang="en-US" altLang="zh-CN" sz="2400" dirty="0" smtClean="0">
                <a:ea typeface="宋体" pitchFamily="2" charset="-122"/>
              </a:rPr>
              <a:t>task is running. </a:t>
            </a:r>
          </a:p>
          <a:p>
            <a:pPr lvl="1">
              <a:lnSpc>
                <a:spcPct val="90000"/>
              </a:lnSpc>
            </a:pPr>
            <a:r>
              <a:rPr lang="en-US" altLang="ko-KR" dirty="0" smtClean="0">
                <a:ea typeface="굴림" pitchFamily="34" charset="-127"/>
              </a:rPr>
              <a:t>Linux application is able to execute without any </a:t>
            </a:r>
            <a:r>
              <a:rPr lang="en-US" altLang="ko-KR" dirty="0" smtClean="0">
                <a:ea typeface="굴림" pitchFamily="34" charset="-127"/>
              </a:rPr>
              <a:t>modification</a:t>
            </a:r>
          </a:p>
          <a:p>
            <a:pPr>
              <a:lnSpc>
                <a:spcPct val="90000"/>
              </a:lnSpc>
            </a:pPr>
            <a:r>
              <a:rPr lang="en-US" altLang="zh-CN" sz="2800" dirty="0" smtClean="0">
                <a:ea typeface="굴림" pitchFamily="34" charset="-127"/>
              </a:rPr>
              <a:t>Idea: port Android to run on top of RTAI or </a:t>
            </a:r>
            <a:r>
              <a:rPr lang="en-US" altLang="zh-CN" sz="2800" dirty="0" err="1" smtClean="0">
                <a:ea typeface="굴림" pitchFamily="34" charset="-127"/>
              </a:rPr>
              <a:t>Xenomai</a:t>
            </a:r>
            <a:endParaRPr lang="en-US" altLang="ko-KR" sz="2800" dirty="0" smtClean="0">
              <a:ea typeface="굴림" pitchFamily="34" charset="-127"/>
            </a:endParaRPr>
          </a:p>
          <a:p>
            <a:pPr lvl="1">
              <a:lnSpc>
                <a:spcPct val="90000"/>
              </a:lnSpc>
            </a:pPr>
            <a:endParaRPr lang="en-US" altLang="zh-CN" sz="2200" dirty="0">
              <a:ea typeface="宋体" pitchFamily="2" charset="-122"/>
            </a:endParaRPr>
          </a:p>
          <a:p>
            <a:pPr>
              <a:lnSpc>
                <a:spcPct val="90000"/>
              </a:lnSpc>
            </a:pPr>
            <a:endParaRPr lang="en-US" altLang="zh-CN" sz="2600" dirty="0">
              <a:ea typeface="宋体" pitchFamily="2" charset="-122"/>
            </a:endParaRPr>
          </a:p>
          <a:p>
            <a:pPr>
              <a:lnSpc>
                <a:spcPct val="90000"/>
              </a:lnSpc>
            </a:pPr>
            <a:endParaRPr lang="en-US" altLang="zh-CN" sz="2600" dirty="0">
              <a:ea typeface="宋体" pitchFamily="2" charset="-122"/>
            </a:endParaRPr>
          </a:p>
        </p:txBody>
      </p:sp>
      <p:pic>
        <p:nvPicPr>
          <p:cNvPr id="3074" name="Picture 2"/>
          <p:cNvPicPr>
            <a:picLocks noChangeAspect="1" noChangeArrowheads="1"/>
          </p:cNvPicPr>
          <p:nvPr/>
        </p:nvPicPr>
        <p:blipFill>
          <a:blip r:embed="rId3"/>
          <a:srcRect/>
          <a:stretch>
            <a:fillRect/>
          </a:stretch>
        </p:blipFill>
        <p:spPr bwMode="auto">
          <a:xfrm>
            <a:off x="2214546" y="3357562"/>
            <a:ext cx="4877015" cy="3500438"/>
          </a:xfrm>
          <a:prstGeom prst="rect">
            <a:avLst/>
          </a:prstGeom>
          <a:noFill/>
          <a:ln w="9525">
            <a:noFill/>
            <a:miter lim="800000"/>
            <a:headEnd/>
            <a:tailEnd/>
          </a:ln>
          <a:effectLst/>
        </p:spPr>
      </p:pic>
      <p:sp>
        <p:nvSpPr>
          <p:cNvPr id="7" name="椭圆 6"/>
          <p:cNvSpPr/>
          <p:nvPr/>
        </p:nvSpPr>
        <p:spPr>
          <a:xfrm>
            <a:off x="5929322" y="4214818"/>
            <a:ext cx="1357290" cy="5000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smtClean="0"/>
              <a:t>Android</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Xenomai</a:t>
            </a:r>
            <a:r>
              <a:rPr lang="en-US" altLang="zh-CN" dirty="0" smtClean="0"/>
              <a:t> Website</a:t>
            </a:r>
          </a:p>
          <a:p>
            <a:pPr lvl="1"/>
            <a:r>
              <a:rPr lang="en-US" altLang="zh-CN" dirty="0" smtClean="0">
                <a:hlinkClick r:id="rId2"/>
              </a:rPr>
              <a:t>http://</a:t>
            </a:r>
            <a:r>
              <a:rPr lang="en-US" altLang="zh-CN" dirty="0" smtClean="0">
                <a:hlinkClick r:id="rId2"/>
              </a:rPr>
              <a:t>www.xenomai.org</a:t>
            </a:r>
            <a:r>
              <a:rPr lang="en-US" altLang="zh-CN" dirty="0" smtClean="0"/>
              <a:t> </a:t>
            </a:r>
            <a:endParaRPr lang="en-US" altLang="zh-CN" dirty="0" smtClean="0"/>
          </a:p>
          <a:p>
            <a:r>
              <a:rPr lang="zh-CN" altLang="en-US" dirty="0" smtClean="0"/>
              <a:t>实时</a:t>
            </a:r>
            <a:r>
              <a:rPr lang="zh-CN" altLang="en-US" dirty="0" smtClean="0"/>
              <a:t>化解决方案</a:t>
            </a:r>
            <a:r>
              <a:rPr lang="en-US" altLang="zh-CN" dirty="0" err="1" smtClean="0"/>
              <a:t>Xenomai</a:t>
            </a:r>
            <a:r>
              <a:rPr lang="zh-CN" altLang="en-US" dirty="0" smtClean="0"/>
              <a:t>的原理及</a:t>
            </a:r>
            <a:r>
              <a:rPr lang="zh-CN" altLang="en-US" dirty="0" smtClean="0"/>
              <a:t>应用</a:t>
            </a:r>
            <a:endParaRPr lang="en-US" altLang="zh-CN" dirty="0" smtClean="0"/>
          </a:p>
          <a:p>
            <a:pPr lvl="1"/>
            <a:r>
              <a:rPr lang="en-US" altLang="zh-CN" dirty="0" smtClean="0">
                <a:hlinkClick r:id="rId3"/>
              </a:rPr>
              <a:t>http://</a:t>
            </a:r>
            <a:r>
              <a:rPr lang="en-US" altLang="zh-CN" dirty="0" smtClean="0">
                <a:hlinkClick r:id="rId3"/>
              </a:rPr>
              <a:t>embed.chinaitlab.com/linux/874901.html</a:t>
            </a:r>
            <a:endParaRPr lang="en-US" altLang="zh-CN" dirty="0" smtClean="0"/>
          </a:p>
          <a:p>
            <a:r>
              <a:rPr lang="zh-CN" altLang="en-US" dirty="0" smtClean="0"/>
              <a:t>韩守谦</a:t>
            </a:r>
            <a:r>
              <a:rPr lang="zh-CN" altLang="en-US" dirty="0" smtClean="0"/>
              <a:t>，裴</a:t>
            </a:r>
            <a:r>
              <a:rPr lang="zh-CN" altLang="en-US" dirty="0" smtClean="0"/>
              <a:t>海龙</a:t>
            </a:r>
            <a:r>
              <a:rPr lang="zh-CN" altLang="en-US" dirty="0" smtClean="0"/>
              <a:t>，王清阳</a:t>
            </a:r>
            <a:r>
              <a:rPr lang="en-US" altLang="zh-CN" dirty="0" smtClean="0"/>
              <a:t>, </a:t>
            </a:r>
            <a:r>
              <a:rPr lang="zh-CN" altLang="en-US" dirty="0" smtClean="0"/>
              <a:t>基于</a:t>
            </a:r>
            <a:r>
              <a:rPr lang="en-US" altLang="zh-CN" dirty="0" err="1" smtClean="0"/>
              <a:t>Xenomai</a:t>
            </a:r>
            <a:r>
              <a:rPr lang="zh-CN" altLang="en-US" dirty="0" smtClean="0"/>
              <a:t>的实时嵌入式</a:t>
            </a:r>
            <a:r>
              <a:rPr lang="en-US" altLang="zh-CN" dirty="0" smtClean="0"/>
              <a:t>Linux</a:t>
            </a:r>
            <a:r>
              <a:rPr lang="zh-CN" altLang="en-US" dirty="0" smtClean="0"/>
              <a:t>操作系统的</a:t>
            </a:r>
            <a:r>
              <a:rPr lang="zh-CN" altLang="en-US" dirty="0" smtClean="0"/>
              <a:t>构建</a:t>
            </a:r>
            <a:r>
              <a:rPr lang="en-US" altLang="zh-CN" dirty="0" smtClean="0"/>
              <a:t>,</a:t>
            </a:r>
            <a:r>
              <a:rPr lang="zh-CN" altLang="en-US" dirty="0" smtClean="0"/>
              <a:t>计算机工程与</a:t>
            </a:r>
            <a:r>
              <a:rPr lang="zh-CN" altLang="en-US" dirty="0" smtClean="0"/>
              <a:t>设计</a:t>
            </a:r>
            <a:r>
              <a:rPr lang="en-US" altLang="zh-CN" dirty="0" smtClean="0"/>
              <a:t>, 2011, 32(1)</a:t>
            </a:r>
          </a:p>
          <a:p>
            <a:r>
              <a:rPr lang="en-US" dirty="0" smtClean="0"/>
              <a:t>RTAI Website</a:t>
            </a:r>
          </a:p>
          <a:p>
            <a:pPr lvl="1"/>
            <a:r>
              <a:rPr lang="en-US" dirty="0" smtClean="0">
                <a:hlinkClick r:id="rId4"/>
              </a:rPr>
              <a:t>https</a:t>
            </a:r>
            <a:r>
              <a:rPr lang="en-US" dirty="0" smtClean="0">
                <a:hlinkClick r:id="rId4"/>
              </a:rPr>
              <a:t>://www.rtai.org</a:t>
            </a:r>
            <a:r>
              <a:rPr lang="en-US" dirty="0" smtClean="0">
                <a:hlinkClick r:id="rId4"/>
              </a:rPr>
              <a:t>/</a:t>
            </a:r>
            <a:r>
              <a:rPr lang="en-US" dirty="0" smtClean="0"/>
              <a:t> </a:t>
            </a:r>
            <a:endParaRPr lang="en-US" dirty="0" smtClean="0"/>
          </a:p>
          <a:p>
            <a:r>
              <a:rPr lang="en-US" dirty="0" smtClean="0"/>
              <a:t>RTAI</a:t>
            </a:r>
            <a:r>
              <a:rPr lang="zh-CN" altLang="en-US" dirty="0" smtClean="0"/>
              <a:t>分析</a:t>
            </a:r>
            <a:endParaRPr lang="en-US" altLang="zh-CN" dirty="0" smtClean="0"/>
          </a:p>
          <a:p>
            <a:pPr lvl="1"/>
            <a:r>
              <a:rPr lang="en-US" altLang="zh-CN" dirty="0" smtClean="0">
                <a:hlinkClick r:id="rId5"/>
              </a:rPr>
              <a:t>http://</a:t>
            </a:r>
            <a:r>
              <a:rPr lang="en-US" altLang="zh-CN" dirty="0" smtClean="0">
                <a:hlinkClick r:id="rId5"/>
              </a:rPr>
              <a:t>hi.baidu.com/ilbx/blog/item/717feed17870d5da562c845a.html</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buNone/>
            </a:pPr>
            <a:r>
              <a:rPr lang="en-US" altLang="zh-CN" sz="4400" dirty="0" smtClean="0">
                <a:solidFill>
                  <a:srgbClr val="FF0000"/>
                </a:solidFill>
              </a:rPr>
              <a:t>Enhancing </a:t>
            </a:r>
            <a:r>
              <a:rPr lang="en-US" altLang="zh-CN" sz="4400" dirty="0" err="1" smtClean="0">
                <a:solidFill>
                  <a:srgbClr val="FF0000"/>
                </a:solidFill>
              </a:rPr>
              <a:t>OSGi</a:t>
            </a:r>
            <a:r>
              <a:rPr lang="en-US" altLang="zh-CN" sz="4400" dirty="0" smtClean="0">
                <a:solidFill>
                  <a:srgbClr val="FF0000"/>
                </a:solidFill>
              </a:rPr>
              <a:t> with real-time Java support</a:t>
            </a:r>
          </a:p>
        </p:txBody>
      </p:sp>
      <p:sp>
        <p:nvSpPr>
          <p:cNvPr id="4" name="日期占位符 3"/>
          <p:cNvSpPr>
            <a:spLocks noGrp="1"/>
          </p:cNvSpPr>
          <p:nvPr>
            <p:ph type="dt" sz="half" idx="10"/>
          </p:nvPr>
        </p:nvSpPr>
        <p:spPr/>
        <p:txBody>
          <a:bodyPr/>
          <a:lstStyle/>
          <a:p>
            <a:fld id="{43978029-9DF7-7445-88EF-08A8BCC03D5B}" type="datetime1">
              <a:rPr lang="en-US" smtClean="0"/>
              <a:pPr/>
              <a:t>3/28/2012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61</TotalTime>
  <Words>1749</Words>
  <Application>Microsoft Office PowerPoint</Application>
  <PresentationFormat>全屏显示(4:3)</PresentationFormat>
  <Paragraphs>199</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Template</vt:lpstr>
      <vt:lpstr>Mobile Cloud</vt:lpstr>
      <vt:lpstr>Topics</vt:lpstr>
      <vt:lpstr>幻灯片 3</vt:lpstr>
      <vt:lpstr>Performance Evaluation of Android or Linux</vt:lpstr>
      <vt:lpstr>References</vt:lpstr>
      <vt:lpstr>幻灯片 6</vt:lpstr>
      <vt:lpstr>Integrating Android with Xenomai or RTAI</vt:lpstr>
      <vt:lpstr>References</vt:lpstr>
      <vt:lpstr>幻灯片 9</vt:lpstr>
      <vt:lpstr>Enhancing OSGi with real-time Java support</vt:lpstr>
      <vt:lpstr>幻灯片 11</vt:lpstr>
      <vt:lpstr>Level-0 Integration</vt:lpstr>
      <vt:lpstr>幻灯片 13</vt:lpstr>
      <vt:lpstr>Remote Execution Approaches</vt:lpstr>
      <vt:lpstr>MARS: adaptive remote execution for multi-threaded mobile devices</vt:lpstr>
      <vt:lpstr>幻灯片 16</vt:lpstr>
      <vt:lpstr>MARS Algorithm</vt:lpstr>
      <vt:lpstr>MAUI vs. MARS</vt:lpstr>
      <vt:lpstr>CloneCloud</vt:lpstr>
      <vt:lpstr>CloneCloud Architecture</vt:lpstr>
      <vt:lpstr>ThinkAir</vt:lpstr>
      <vt:lpstr>Profiler </vt:lpstr>
      <vt:lpstr>HW Profiler</vt:lpstr>
      <vt:lpstr>SW Profiler</vt:lpstr>
      <vt:lpstr>Network Profiler</vt:lpstr>
      <vt:lpstr>Energy Estimation Model</vt:lpstr>
      <vt:lpstr>Experiment Setup</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25</cp:revision>
  <cp:lastPrinted>2011-02-23T00:18:43Z</cp:lastPrinted>
  <dcterms:created xsi:type="dcterms:W3CDTF">2012-02-22T08:42:48Z</dcterms:created>
  <dcterms:modified xsi:type="dcterms:W3CDTF">2012-03-28T06:42:08Z</dcterms:modified>
</cp:coreProperties>
</file>