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2" r:id="rId4"/>
    <p:sldId id="260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0" autoAdjust="0"/>
    <p:restoredTop sz="95535" autoAdjust="0"/>
  </p:normalViewPr>
  <p:slideViewPr>
    <p:cSldViewPr snapToGrid="0">
      <p:cViewPr>
        <p:scale>
          <a:sx n="100" d="100"/>
          <a:sy n="100" d="100"/>
        </p:scale>
        <p:origin x="-186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 FP7 SP1 Cooperation agreement 217643, “ASSET Road - Advanced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and Driver Support for Essential Road Transport,” 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 FP6 Project IST-2004-028062, “Close Communications for Cooperation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Cybercars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,” 2009.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FP7 SCP8-GA-2009-233976, “SAFETRIP: Satellite Applications For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Emergency handling, Traffic alerts, Road safety and Incident Prevention,”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[4] International Organization for Standardization, “ISO 15765: Road vehicles,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Diagnostics on Controller Area Networks (CAN),” 2004.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 U. Hernandez, A.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Perallos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Sainz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Angulo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“Vehicle on board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platform: Communications test and prototyping,” in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Intelligent Vehicles</a:t>
            </a: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Symposium (IV), 2010 IEEE, pp. 967 –972, 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[6] M.-C. Chen, J.-L. Chen, and T.-W. Chang, “Android/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-based vehicular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management system,”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Elsevier Computer Communications,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vol. 34, no. 2, pp. 169 – 183, 2011.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[7]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Tarik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Al-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Tony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Savarimuthu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Maryam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Purvis, “Android-based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in-vehicle infotainment system 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aivi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),” in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Science Postgraduate</a:t>
            </a: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2010, (Dunedin, New Zealand), pp. 51–52, October 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[8] Y.-H. Cheng, W.-K.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Kuo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S.-L. Su, “An android system design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implementation for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telematics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services,” in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Intelligent Computing</a:t>
            </a: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Intelligent Systems (ICIS), 2010 IEEE International Conference on,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vol. 2, pp. 206 –210, 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[9] C.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Spelta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V. Manzoni, A.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Corti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Goggi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S.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Savaresi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“Smartphone-based vehicle-to-driver/environment interaction system for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motorcycles,”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Systems Letters, IEEE, vol. 2, no. 2, pp. 39 –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42, 2010.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C. Thompson, J. White, B. Dougherty, A. Albright, and D. C. Schmidt,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“Using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detect car accidents and provide situational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awareness to emergency responders.,” in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MOBILWARE’10, (Chicago,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IL, USA), pp. 29–42, 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[11] SAE International - Vehicle Architecture For Data Communications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“Class B Data Communications Network Interface,” 2006.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[12] International Organization for Standardization, “ISO 9141-2:1994/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Amd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1:1996,” 1996.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[13] International Organization for Standardization, “ISO 14230-1:1999: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Road vehicles, Diagnostic systems, Keyword Protocol 2000,” 1999.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International Organization for Standardization, “ISO 15031-6: Road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vehicles – Communication between vehicle and external equipment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emissions-related diagnostics – Part 6: Diagnostic trouble code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definitions,” 2010.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152"/>
            <a:ext cx="8310785" cy="4982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486968"/>
            <a:ext cx="8673981" cy="480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Suggested Project Topics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3/25/2012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 shown in Fig. 3, the simulator allows the</a:t>
            </a:r>
          </a:p>
          <a:p>
            <a:r>
              <a:rPr lang="en-US" altLang="zh-CN" dirty="0" smtClean="0"/>
              <a:t>simulation of vehicular environments, through the</a:t>
            </a:r>
          </a:p>
          <a:p>
            <a:r>
              <a:rPr lang="en-US" altLang="zh-CN" dirty="0" smtClean="0"/>
              <a:t>insertion of a map. This scenario represented a very</a:t>
            </a:r>
          </a:p>
          <a:p>
            <a:r>
              <a:rPr lang="en-US" altLang="zh-CN" dirty="0" smtClean="0"/>
              <a:t>simple and resembles reality. This scenario is simplified</a:t>
            </a:r>
          </a:p>
          <a:p>
            <a:r>
              <a:rPr lang="en-US" altLang="zh-CN" dirty="0" smtClean="0"/>
              <a:t>to represent de campus of the University of </a:t>
            </a:r>
            <a:r>
              <a:rPr lang="en-US" altLang="zh-CN" dirty="0" err="1" smtClean="0"/>
              <a:t>Deusto</a:t>
            </a:r>
            <a:r>
              <a:rPr lang="en-US" altLang="zh-CN" dirty="0" smtClean="0"/>
              <a:t> and</a:t>
            </a:r>
          </a:p>
          <a:p>
            <a:r>
              <a:rPr lang="en-US" altLang="zh-CN" smtClean="0"/>
              <a:t>it consists of three RSU and one OBU..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Vehicle On Board Platform: Communications Test and Prototyping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Unai</a:t>
            </a:r>
            <a:r>
              <a:rPr lang="en-US" altLang="zh-CN" dirty="0" smtClean="0"/>
              <a:t> Hernandez, </a:t>
            </a:r>
            <a:r>
              <a:rPr lang="en-US" altLang="zh-CN" dirty="0" err="1" smtClean="0"/>
              <a:t>Asier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Perallos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Member, IEEE, </a:t>
            </a:r>
            <a:r>
              <a:rPr lang="en-US" altLang="zh-CN" i="1" dirty="0" err="1" smtClean="0"/>
              <a:t>Nekane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Sainz</a:t>
            </a:r>
            <a:r>
              <a:rPr lang="en-US" altLang="zh-CN" i="1" dirty="0" smtClean="0"/>
              <a:t>, and Ignacio </a:t>
            </a:r>
            <a:r>
              <a:rPr lang="en-US" altLang="zh-CN" i="1" dirty="0" err="1" smtClean="0"/>
              <a:t>Angulo</a:t>
            </a:r>
            <a:endParaRPr lang="en-US" altLang="zh-CN" i="1" dirty="0" smtClean="0"/>
          </a:p>
          <a:p>
            <a:r>
              <a:rPr lang="en-US" altLang="zh-CN" dirty="0" smtClean="0"/>
              <a:t>This paper describes the process </a:t>
            </a:r>
            <a:r>
              <a:rPr lang="en-US" altLang="zh-CN" dirty="0" smtClean="0"/>
              <a:t>of prototyping </a:t>
            </a:r>
            <a:r>
              <a:rPr lang="en-US" altLang="zh-CN" dirty="0" smtClean="0"/>
              <a:t>and testing an in-vehicle embedded </a:t>
            </a:r>
            <a:r>
              <a:rPr lang="en-US" altLang="zh-CN" dirty="0" smtClean="0"/>
              <a:t>system which </a:t>
            </a:r>
            <a:r>
              <a:rPr lang="en-US" altLang="zh-CN" dirty="0" smtClean="0"/>
              <a:t>allows the driver to communicate with his </a:t>
            </a:r>
            <a:r>
              <a:rPr lang="en-US" altLang="zh-CN" dirty="0" smtClean="0"/>
              <a:t>vehicle, with </a:t>
            </a:r>
            <a:r>
              <a:rPr lang="en-US" altLang="zh-CN" dirty="0" smtClean="0"/>
              <a:t>the gadgets inside it (PDAs, cellular, sensor </a:t>
            </a:r>
            <a:r>
              <a:rPr lang="en-US" altLang="zh-CN" dirty="0" smtClean="0"/>
              <a:t>networks, and </a:t>
            </a:r>
            <a:r>
              <a:rPr lang="en-US" altLang="zh-CN" dirty="0" smtClean="0"/>
              <a:t>so on) and with the road infrastructure in order </a:t>
            </a:r>
            <a:r>
              <a:rPr lang="en-US" altLang="zh-CN" dirty="0" smtClean="0"/>
              <a:t>to consume </a:t>
            </a:r>
            <a:r>
              <a:rPr lang="en-US" altLang="zh-CN" dirty="0" smtClean="0"/>
              <a:t>intelligent transport services. The result of </a:t>
            </a:r>
            <a:r>
              <a:rPr lang="en-US" altLang="zh-CN" dirty="0" smtClean="0"/>
              <a:t>the presented </a:t>
            </a:r>
            <a:r>
              <a:rPr lang="en-US" altLang="zh-CN" dirty="0" smtClean="0"/>
              <a:t>work is an on board prototype and two </a:t>
            </a:r>
            <a:r>
              <a:rPr lang="en-US" altLang="zh-CN" dirty="0" smtClean="0"/>
              <a:t>services which </a:t>
            </a:r>
            <a:r>
              <a:rPr lang="en-US" altLang="zh-CN" dirty="0" smtClean="0"/>
              <a:t>have been developed to validate </a:t>
            </a:r>
            <a:r>
              <a:rPr lang="en-US" altLang="zh-CN" dirty="0" smtClean="0"/>
              <a:t>some characteristics </a:t>
            </a:r>
            <a:r>
              <a:rPr lang="en-US" altLang="zh-CN" dirty="0" smtClean="0"/>
              <a:t>of this embedded prototype.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Schmidt. Using </a:t>
            </a:r>
            <a:r>
              <a:rPr lang="en-US" altLang="zh-CN" dirty="0" err="1" smtClean="0"/>
              <a:t>Smartphones</a:t>
            </a:r>
            <a:r>
              <a:rPr lang="en-US" altLang="zh-CN" dirty="0" smtClean="0"/>
              <a:t> and Wireless Mobile Networks to Detect Car Accidents</a:t>
            </a:r>
            <a:br>
              <a:rPr lang="en-US" altLang="zh-CN" dirty="0" smtClean="0"/>
            </a:br>
            <a:r>
              <a:rPr lang="en-US" altLang="zh-CN" dirty="0" smtClean="0"/>
              <a:t>and Provide Situational Awareness to Emergency Responders.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Jorge </a:t>
            </a:r>
            <a:r>
              <a:rPr lang="en-US" altLang="zh-CN" dirty="0" err="1" smtClean="0"/>
              <a:t>Zaldivar</a:t>
            </a:r>
            <a:r>
              <a:rPr lang="en-US" altLang="zh-CN" dirty="0" smtClean="0"/>
              <a:t>, Carlos T. </a:t>
            </a:r>
            <a:r>
              <a:rPr lang="en-US" altLang="zh-CN" dirty="0" err="1" smtClean="0"/>
              <a:t>Calafate</a:t>
            </a:r>
            <a:r>
              <a:rPr lang="en-US" altLang="zh-CN" dirty="0" smtClean="0"/>
              <a:t>, Juan Carlos Cano, </a:t>
            </a:r>
            <a:r>
              <a:rPr lang="en-US" altLang="zh-CN" dirty="0" err="1" smtClean="0"/>
              <a:t>Pietro</a:t>
            </a:r>
            <a:r>
              <a:rPr lang="en-US" altLang="zh-CN" dirty="0" smtClean="0"/>
              <a:t> </a:t>
            </a:r>
            <a:r>
              <a:rPr lang="en-US" altLang="zh-CN" dirty="0" smtClean="0"/>
              <a:t>Manzoni</a:t>
            </a:r>
          </a:p>
          <a:p>
            <a:r>
              <a:rPr lang="en-US" altLang="zh-CN" dirty="0" smtClean="0"/>
              <a:t>we propose an </a:t>
            </a:r>
            <a:r>
              <a:rPr lang="en-US" altLang="zh-CN" dirty="0" err="1" smtClean="0"/>
              <a:t>Androidbased</a:t>
            </a:r>
            <a:r>
              <a:rPr lang="en-US" altLang="zh-CN" dirty="0" smtClean="0"/>
              <a:t> application </a:t>
            </a:r>
            <a:r>
              <a:rPr lang="en-US" altLang="zh-CN" dirty="0" smtClean="0"/>
              <a:t>that monitors the vehicle through an On </a:t>
            </a:r>
            <a:r>
              <a:rPr lang="en-US" altLang="zh-CN" dirty="0" smtClean="0"/>
              <a:t>Board Diagnostics </a:t>
            </a:r>
            <a:r>
              <a:rPr lang="en-US" altLang="zh-CN" dirty="0" smtClean="0"/>
              <a:t>(OBD-II) interface, being able to detect </a:t>
            </a:r>
            <a:r>
              <a:rPr lang="en-US" altLang="zh-CN" dirty="0" smtClean="0"/>
              <a:t>accidents. Our </a:t>
            </a:r>
            <a:r>
              <a:rPr lang="en-US" altLang="zh-CN" dirty="0" smtClean="0"/>
              <a:t>proposed application estimates the G force experienced </a:t>
            </a:r>
            <a:r>
              <a:rPr lang="en-US" altLang="zh-CN" dirty="0" smtClean="0"/>
              <a:t>by the </a:t>
            </a:r>
            <a:r>
              <a:rPr lang="en-US" altLang="zh-CN" dirty="0" smtClean="0"/>
              <a:t>passengers in case of a frontal collision, which is used </a:t>
            </a:r>
            <a:r>
              <a:rPr lang="en-US" altLang="zh-CN" dirty="0" smtClean="0"/>
              <a:t>together with </a:t>
            </a:r>
            <a:r>
              <a:rPr lang="en-US" altLang="zh-CN" dirty="0" smtClean="0"/>
              <a:t>airbag triggers to detect accidents. The application reacts </a:t>
            </a:r>
            <a:r>
              <a:rPr lang="en-US" altLang="zh-CN" dirty="0" smtClean="0"/>
              <a:t>to positive </a:t>
            </a:r>
            <a:r>
              <a:rPr lang="en-US" altLang="zh-CN" dirty="0" smtClean="0"/>
              <a:t>detection by sending details about the accident </a:t>
            </a:r>
            <a:r>
              <a:rPr lang="en-US" altLang="zh-CN" dirty="0" smtClean="0"/>
              <a:t>through either </a:t>
            </a:r>
            <a:r>
              <a:rPr lang="en-US" altLang="zh-CN" dirty="0" smtClean="0"/>
              <a:t>e-mail or SMS to pre-defined destinations, </a:t>
            </a:r>
            <a:r>
              <a:rPr lang="en-US" altLang="zh-CN" dirty="0" smtClean="0"/>
              <a:t>immediately followed </a:t>
            </a:r>
            <a:r>
              <a:rPr lang="en-US" altLang="zh-CN" dirty="0" smtClean="0"/>
              <a:t>by an automatic phone call to the emergency services.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"/>
            <a:ext cx="8310785" cy="638905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Hernandez et al. [5] developed a prototype of an </a:t>
            </a:r>
            <a:r>
              <a:rPr lang="en-US" altLang="zh-CN" dirty="0" smtClean="0"/>
              <a:t>on-board unit </a:t>
            </a:r>
            <a:r>
              <a:rPr lang="en-US" altLang="zh-CN" dirty="0" smtClean="0"/>
              <a:t>that allows the driver to communicate with his </a:t>
            </a:r>
            <a:r>
              <a:rPr lang="en-US" altLang="zh-CN" dirty="0" smtClean="0"/>
              <a:t>vehicle, as </a:t>
            </a:r>
            <a:r>
              <a:rPr lang="en-US" altLang="zh-CN" dirty="0" smtClean="0"/>
              <a:t>well as with other available devices (PDAs, cellular, </a:t>
            </a:r>
            <a:r>
              <a:rPr lang="en-US" altLang="zh-CN" dirty="0" smtClean="0"/>
              <a:t>sensor networks</a:t>
            </a:r>
            <a:r>
              <a:rPr lang="en-US" altLang="zh-CN" dirty="0" smtClean="0"/>
              <a:t>, and so on) and with the road infrastructure in </a:t>
            </a:r>
            <a:r>
              <a:rPr lang="en-US" altLang="zh-CN" dirty="0" smtClean="0"/>
              <a:t>order to </a:t>
            </a:r>
            <a:r>
              <a:rPr lang="en-US" altLang="zh-CN" dirty="0" smtClean="0"/>
              <a:t>consume intelligent transport services. In their work, </a:t>
            </a:r>
            <a:r>
              <a:rPr lang="en-US" altLang="zh-CN" dirty="0" smtClean="0"/>
              <a:t>they proposed </a:t>
            </a:r>
            <a:r>
              <a:rPr lang="en-US" altLang="zh-CN" dirty="0" smtClean="0"/>
              <a:t>two new services based on </a:t>
            </a:r>
            <a:r>
              <a:rPr lang="en-US" altLang="zh-CN" dirty="0" smtClean="0"/>
              <a:t>vehicle-to-infrastructure communications</a:t>
            </a:r>
            <a:r>
              <a:rPr lang="en-US" altLang="zh-CN" dirty="0" smtClean="0"/>
              <a:t>: a) real-time traffic reports, and b) </a:t>
            </a:r>
            <a:r>
              <a:rPr lang="en-US" altLang="zh-CN" dirty="0" smtClean="0"/>
              <a:t>eco-driving support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Chen et al. [6] proposed a vehicular Android/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en-US" altLang="zh-CN" dirty="0" smtClean="0"/>
              <a:t>platform that </a:t>
            </a:r>
            <a:r>
              <a:rPr lang="en-US" altLang="zh-CN" dirty="0" smtClean="0"/>
              <a:t>allows diagnosing or managing the system status of a </a:t>
            </a:r>
            <a:r>
              <a:rPr lang="en-US" altLang="zh-CN" dirty="0" smtClean="0"/>
              <a:t>vehicular platform </a:t>
            </a:r>
            <a:r>
              <a:rPr lang="en-US" altLang="zh-CN" dirty="0" smtClean="0"/>
              <a:t>remotely, and also to use visual intelligence </a:t>
            </a:r>
            <a:r>
              <a:rPr lang="en-US" altLang="zh-CN" dirty="0" smtClean="0"/>
              <a:t>to continually </a:t>
            </a:r>
            <a:r>
              <a:rPr lang="en-US" altLang="zh-CN" dirty="0" smtClean="0"/>
              <a:t>update their application services based on </a:t>
            </a:r>
            <a:r>
              <a:rPr lang="en-US" altLang="zh-CN" dirty="0" err="1" smtClean="0"/>
              <a:t>contextawareness</a:t>
            </a:r>
            <a:r>
              <a:rPr lang="en-US" altLang="zh-CN" dirty="0" smtClean="0"/>
              <a:t> without </a:t>
            </a:r>
            <a:r>
              <a:rPr lang="en-US" altLang="zh-CN" dirty="0" smtClean="0"/>
              <a:t>user intervention. Experiments made </a:t>
            </a:r>
            <a:r>
              <a:rPr lang="en-US" altLang="zh-CN" dirty="0" smtClean="0"/>
              <a:t>in a </a:t>
            </a:r>
            <a:r>
              <a:rPr lang="en-US" altLang="zh-CN" dirty="0" smtClean="0"/>
              <a:t>vehicular </a:t>
            </a:r>
            <a:r>
              <a:rPr lang="en-US" altLang="zh-CN" dirty="0" err="1" smtClean="0"/>
              <a:t>testbed</a:t>
            </a:r>
            <a:r>
              <a:rPr lang="en-US" altLang="zh-CN" dirty="0" smtClean="0"/>
              <a:t> showed that the proposed </a:t>
            </a:r>
            <a:r>
              <a:rPr lang="en-US" altLang="zh-CN" dirty="0" smtClean="0"/>
              <a:t>Android/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platform </a:t>
            </a:r>
            <a:r>
              <a:rPr lang="en-US" altLang="zh-CN" dirty="0" smtClean="0"/>
              <a:t>has lighter applications and higher performance </a:t>
            </a:r>
            <a:r>
              <a:rPr lang="en-US" altLang="zh-CN" dirty="0" smtClean="0"/>
              <a:t>than a </a:t>
            </a:r>
            <a:r>
              <a:rPr lang="en-US" altLang="zh-CN" dirty="0" smtClean="0"/>
              <a:t>pure Android platform when performing complicated operations.</a:t>
            </a:r>
          </a:p>
          <a:p>
            <a:r>
              <a:rPr lang="en-US" altLang="zh-CN" dirty="0" smtClean="0"/>
              <a:t>Al-</a:t>
            </a:r>
            <a:r>
              <a:rPr lang="en-US" altLang="zh-CN" dirty="0" err="1" smtClean="0"/>
              <a:t>Ani</a:t>
            </a:r>
            <a:r>
              <a:rPr lang="en-US" altLang="zh-CN" dirty="0" smtClean="0"/>
              <a:t> et al. [7] proposed using an Android-based </a:t>
            </a:r>
            <a:r>
              <a:rPr lang="en-US" altLang="zh-CN" dirty="0" smtClean="0"/>
              <a:t>terminal as </a:t>
            </a:r>
            <a:r>
              <a:rPr lang="en-US" altLang="zh-CN" dirty="0" smtClean="0"/>
              <a:t>a replacement to the vehicle’s stereo system to </a:t>
            </a:r>
            <a:r>
              <a:rPr lang="en-US" altLang="zh-CN" dirty="0" smtClean="0"/>
              <a:t>provide a </a:t>
            </a:r>
            <a:r>
              <a:rPr lang="en-US" altLang="zh-CN" dirty="0" smtClean="0"/>
              <a:t>High Fidelity In-Vehicle Infotainment System (IVI). </a:t>
            </a:r>
            <a:r>
              <a:rPr lang="en-US" altLang="zh-CN" dirty="0" smtClean="0"/>
              <a:t>Such system </a:t>
            </a:r>
            <a:r>
              <a:rPr lang="en-US" altLang="zh-CN" dirty="0" smtClean="0"/>
              <a:t>provides informative and interactive material that </a:t>
            </a:r>
            <a:r>
              <a:rPr lang="en-US" altLang="zh-CN" dirty="0" smtClean="0"/>
              <a:t>will extend </a:t>
            </a:r>
            <a:r>
              <a:rPr lang="en-US" altLang="zh-CN" dirty="0" smtClean="0"/>
              <a:t>the driver experience by providing capabilities from </a:t>
            </a:r>
            <a:r>
              <a:rPr lang="en-US" altLang="zh-CN" dirty="0" smtClean="0"/>
              <a:t>a mobile-based </a:t>
            </a:r>
            <a:r>
              <a:rPr lang="en-US" altLang="zh-CN" dirty="0" smtClean="0"/>
              <a:t>operating system.</a:t>
            </a:r>
          </a:p>
          <a:p>
            <a:r>
              <a:rPr lang="en-US" altLang="zh-CN" dirty="0" smtClean="0"/>
              <a:t>Cheng et al. [8] proposed an Android-based mobile </a:t>
            </a:r>
            <a:r>
              <a:rPr lang="en-US" altLang="zh-CN" dirty="0" smtClean="0"/>
              <a:t>device platform </a:t>
            </a:r>
            <a:r>
              <a:rPr lang="en-US" altLang="zh-CN" dirty="0" smtClean="0"/>
              <a:t>which provides network management </a:t>
            </a:r>
            <a:r>
              <a:rPr lang="en-US" altLang="zh-CN" dirty="0" smtClean="0"/>
              <a:t>functionalities to </a:t>
            </a:r>
            <a:r>
              <a:rPr lang="en-US" altLang="zh-CN" dirty="0" smtClean="0"/>
              <a:t>guarantee the communication quality. In order to </a:t>
            </a:r>
            <a:r>
              <a:rPr lang="en-US" altLang="zh-CN" dirty="0" smtClean="0"/>
              <a:t>achieve ubiquitous </a:t>
            </a:r>
            <a:r>
              <a:rPr lang="en-US" altLang="zh-CN" dirty="0" smtClean="0"/>
              <a:t>computing, the proposed algorithm supports </a:t>
            </a:r>
            <a:r>
              <a:rPr lang="en-US" altLang="zh-CN" dirty="0" smtClean="0"/>
              <a:t>seamless handover </a:t>
            </a:r>
            <a:r>
              <a:rPr lang="en-US" altLang="zh-CN" dirty="0" smtClean="0"/>
              <a:t>via effective resource and handover </a:t>
            </a:r>
            <a:r>
              <a:rPr lang="en-US" altLang="zh-CN" dirty="0" smtClean="0"/>
              <a:t>management between </a:t>
            </a:r>
            <a:r>
              <a:rPr lang="en-US" altLang="zh-CN" dirty="0" smtClean="0"/>
              <a:t>heterogeneous networks.</a:t>
            </a:r>
          </a:p>
          <a:p>
            <a:r>
              <a:rPr lang="en-US" altLang="zh-CN" dirty="0" err="1" smtClean="0"/>
              <a:t>Spelta</a:t>
            </a:r>
            <a:r>
              <a:rPr lang="en-US" altLang="zh-CN" dirty="0" smtClean="0"/>
              <a:t> et al. [9] implemented a system for a </a:t>
            </a:r>
            <a:r>
              <a:rPr lang="en-US" altLang="zh-CN" dirty="0" smtClean="0"/>
              <a:t>vehicle-to-driver and </a:t>
            </a:r>
            <a:r>
              <a:rPr lang="en-US" altLang="zh-CN" dirty="0" smtClean="0"/>
              <a:t>vehicle-to-environment communication, based on a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 core </a:t>
            </a:r>
            <a:r>
              <a:rPr lang="en-US" altLang="zh-CN" dirty="0" smtClean="0"/>
              <a:t>and Bluetooth communication. Since authors </a:t>
            </a:r>
            <a:r>
              <a:rPr lang="en-US" altLang="zh-CN" dirty="0" smtClean="0"/>
              <a:t>focus on </a:t>
            </a:r>
            <a:r>
              <a:rPr lang="en-US" altLang="zh-CN" dirty="0" smtClean="0"/>
              <a:t>motorcycles, they equip them with an embedded </a:t>
            </a:r>
            <a:r>
              <a:rPr lang="en-US" altLang="zh-CN" dirty="0" err="1" smtClean="0"/>
              <a:t>CANBluetooth</a:t>
            </a:r>
            <a:r>
              <a:rPr lang="en-US" altLang="zh-CN" dirty="0" smtClean="0"/>
              <a:t> converter </a:t>
            </a:r>
            <a:r>
              <a:rPr lang="en-US" altLang="zh-CN" dirty="0" smtClean="0"/>
              <a:t>that is interfaced with the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, which </a:t>
            </a:r>
            <a:r>
              <a:rPr lang="en-US" altLang="zh-CN" dirty="0" smtClean="0"/>
              <a:t>acts as a gateway toward an audio helmet and a </a:t>
            </a:r>
            <a:r>
              <a:rPr lang="en-US" altLang="zh-CN" dirty="0" smtClean="0"/>
              <a:t>web server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When focusing specifically on the support for </a:t>
            </a:r>
            <a:r>
              <a:rPr lang="en-US" altLang="zh-CN" dirty="0" smtClean="0"/>
              <a:t>accidents and </a:t>
            </a:r>
            <a:r>
              <a:rPr lang="en-US" altLang="zh-CN" dirty="0" smtClean="0"/>
              <a:t>emergency services using mobile phones, very few </a:t>
            </a:r>
            <a:r>
              <a:rPr lang="en-US" altLang="zh-CN" dirty="0" smtClean="0"/>
              <a:t>works are </a:t>
            </a:r>
            <a:r>
              <a:rPr lang="en-US" altLang="zh-CN" dirty="0" smtClean="0"/>
              <a:t>available. Thompson et al. [10] describe solutions </a:t>
            </a:r>
            <a:r>
              <a:rPr lang="en-US" altLang="zh-CN" dirty="0" smtClean="0"/>
              <a:t>to key </a:t>
            </a:r>
            <a:r>
              <a:rPr lang="en-US" altLang="zh-CN" dirty="0" smtClean="0"/>
              <a:t>issues associated with detecting traffic accidents, </a:t>
            </a:r>
            <a:r>
              <a:rPr lang="en-US" altLang="zh-CN" dirty="0" smtClean="0"/>
              <a:t>and detail </a:t>
            </a:r>
            <a:r>
              <a:rPr lang="en-US" altLang="zh-CN" dirty="0" smtClean="0"/>
              <a:t>how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-based accident detection can </a:t>
            </a:r>
            <a:r>
              <a:rPr lang="en-US" altLang="zh-CN" dirty="0" smtClean="0"/>
              <a:t>reduce overall </a:t>
            </a:r>
            <a:r>
              <a:rPr lang="en-US" altLang="zh-CN" dirty="0" smtClean="0"/>
              <a:t>traffic congestion and improve the response time </a:t>
            </a:r>
            <a:r>
              <a:rPr lang="en-US" altLang="zh-CN" dirty="0" smtClean="0"/>
              <a:t>of emergency </a:t>
            </a:r>
            <a:r>
              <a:rPr lang="en-US" altLang="zh-CN" dirty="0" smtClean="0"/>
              <a:t>services. They also develop a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-based accident </a:t>
            </a:r>
            <a:r>
              <a:rPr lang="en-US" altLang="zh-CN" dirty="0" smtClean="0"/>
              <a:t>detection system, and empirically analyze its </a:t>
            </a:r>
            <a:r>
              <a:rPr lang="en-US" altLang="zh-CN" dirty="0" smtClean="0"/>
              <a:t>ability to </a:t>
            </a:r>
            <a:r>
              <a:rPr lang="en-US" altLang="zh-CN" dirty="0" smtClean="0"/>
              <a:t>detect false positives, as well as its capabilities for accident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System-Wide Profiling and Optimization with Virtual </a:t>
            </a:r>
            <a:r>
              <a:rPr lang="en-US" altLang="zh-CN" dirty="0" smtClean="0"/>
              <a:t>Machines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Shih-</a:t>
            </a:r>
            <a:r>
              <a:rPr lang="en-US" altLang="zh-CN" dirty="0" err="1" smtClean="0"/>
              <a:t>Hao</a:t>
            </a:r>
            <a:r>
              <a:rPr lang="en-US" altLang="zh-CN" dirty="0" smtClean="0"/>
              <a:t> </a:t>
            </a:r>
            <a:r>
              <a:rPr lang="en-US" altLang="zh-CN" dirty="0" smtClean="0"/>
              <a:t>Hung1</a:t>
            </a:r>
            <a:r>
              <a:rPr lang="en-US" altLang="zh-CN" i="1" dirty="0" smtClean="0"/>
              <a:t>,2, </a:t>
            </a:r>
            <a:r>
              <a:rPr lang="en-US" altLang="zh-CN" i="1" dirty="0" err="1" smtClean="0"/>
              <a:t>Tei</a:t>
            </a:r>
            <a:r>
              <a:rPr lang="en-US" altLang="zh-CN" i="1" dirty="0" smtClean="0"/>
              <a:t>-Wei Kuo1,2, Chi-</a:t>
            </a:r>
            <a:r>
              <a:rPr lang="en-US" altLang="zh-CN" i="1" dirty="0" err="1" smtClean="0"/>
              <a:t>Sheng</a:t>
            </a:r>
            <a:r>
              <a:rPr lang="en-US" altLang="zh-CN" i="1" dirty="0" smtClean="0"/>
              <a:t> Shih1,2, and </a:t>
            </a:r>
            <a:r>
              <a:rPr lang="en-US" altLang="zh-CN" i="1" dirty="0" err="1" smtClean="0"/>
              <a:t>Chia-Heng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Tu,ASPDAC</a:t>
            </a:r>
            <a:r>
              <a:rPr lang="en-US" altLang="zh-CN" i="1" dirty="0" smtClean="0"/>
              <a:t> 12</a:t>
            </a:r>
          </a:p>
          <a:p>
            <a:r>
              <a:rPr lang="en-US" altLang="zh-CN" dirty="0" smtClean="0"/>
              <a:t>While virtual machines do </a:t>
            </a:r>
            <a:r>
              <a:rPr lang="en-US" altLang="zh-CN" dirty="0" smtClean="0"/>
              <a:t>not model </a:t>
            </a:r>
            <a:r>
              <a:rPr lang="en-US" altLang="zh-CN" dirty="0" smtClean="0"/>
              <a:t>the hardware components in the emulated system, we </a:t>
            </a:r>
            <a:r>
              <a:rPr lang="en-US" altLang="zh-CN" dirty="0" smtClean="0"/>
              <a:t>can ease </a:t>
            </a:r>
            <a:r>
              <a:rPr lang="en-US" altLang="zh-CN" dirty="0" smtClean="0"/>
              <a:t>the effort of building a simulation environment by </a:t>
            </a:r>
            <a:r>
              <a:rPr lang="en-US" altLang="zh-CN" dirty="0" smtClean="0"/>
              <a:t>leveraging the </a:t>
            </a:r>
            <a:r>
              <a:rPr lang="en-US" altLang="zh-CN" dirty="0" smtClean="0"/>
              <a:t>infrastructure of virtual machines and adding </a:t>
            </a:r>
            <a:r>
              <a:rPr lang="en-US" altLang="zh-CN" dirty="0" smtClean="0"/>
              <a:t>performance and </a:t>
            </a:r>
            <a:r>
              <a:rPr lang="en-US" altLang="zh-CN" dirty="0" smtClean="0"/>
              <a:t>power models. Moreover, multiple sets of the </a:t>
            </a:r>
            <a:r>
              <a:rPr lang="en-US" altLang="zh-CN" dirty="0" smtClean="0"/>
              <a:t>performance and </a:t>
            </a:r>
            <a:r>
              <a:rPr lang="en-US" altLang="zh-CN" dirty="0" smtClean="0"/>
              <a:t>energy models can be selectively used to verify if the </a:t>
            </a:r>
            <a:r>
              <a:rPr lang="en-US" altLang="zh-CN" dirty="0" smtClean="0"/>
              <a:t>speed of </a:t>
            </a:r>
            <a:r>
              <a:rPr lang="en-US" altLang="zh-CN" dirty="0" smtClean="0"/>
              <a:t>the simulated system impacts the software behavior. </a:t>
            </a:r>
            <a:r>
              <a:rPr lang="en-US" altLang="zh-CN" dirty="0" smtClean="0"/>
              <a:t>Finally, performance </a:t>
            </a:r>
            <a:r>
              <a:rPr lang="en-US" altLang="zh-CN" dirty="0" smtClean="0"/>
              <a:t>monitoring facilities can be integrated to work </a:t>
            </a:r>
            <a:r>
              <a:rPr lang="en-US" altLang="zh-CN" dirty="0" smtClean="0"/>
              <a:t>with profiling </a:t>
            </a:r>
            <a:r>
              <a:rPr lang="en-US" altLang="zh-CN" dirty="0" smtClean="0"/>
              <a:t>tools.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Tu. A virtual timing device for program</a:t>
            </a:r>
            <a:br>
              <a:rPr lang="en-US" altLang="zh-CN" dirty="0" smtClean="0"/>
            </a:br>
            <a:r>
              <a:rPr lang="en-US" altLang="zh-CN" dirty="0" smtClean="0"/>
              <a:t>performance analysis. Tu. A virtual timing device for program</a:t>
            </a:r>
            <a:br>
              <a:rPr lang="en-US" altLang="zh-CN" dirty="0" smtClean="0"/>
            </a:br>
            <a:r>
              <a:rPr lang="en-US" altLang="zh-CN" dirty="0" smtClean="0"/>
              <a:t>performance analysis.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237</TotalTime>
  <Words>1346</Words>
  <Application>Microsoft Office PowerPoint</Application>
  <PresentationFormat>全屏显示(4:3)</PresentationFormat>
  <Paragraphs>87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Template</vt:lpstr>
      <vt:lpstr>Suggested Project Topics</vt:lpstr>
      <vt:lpstr>幻灯片 2</vt:lpstr>
      <vt:lpstr>Vehicle On Board Platform: Communications Test and Prototyping</vt:lpstr>
      <vt:lpstr>Schmidt. Using Smartphones and Wireless Mobile Networks to Detect Car Accidents and Provide Situational Awareness to Emergency Responders.</vt:lpstr>
      <vt:lpstr>幻灯片 5</vt:lpstr>
      <vt:lpstr>System-Wide Profiling and Optimization with Virtual Machines</vt:lpstr>
      <vt:lpstr>Tu. A virtual timing device for program performance analysis. Tu. A virtual timing device for program performance analysis.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24</cp:revision>
  <cp:lastPrinted>2011-02-23T00:18:43Z</cp:lastPrinted>
  <dcterms:created xsi:type="dcterms:W3CDTF">2012-02-22T04:05:37Z</dcterms:created>
  <dcterms:modified xsi:type="dcterms:W3CDTF">2012-03-25T14:08:02Z</dcterms:modified>
</cp:coreProperties>
</file>