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57" r:id="rId2"/>
    <p:sldId id="302" r:id="rId3"/>
    <p:sldId id="309" r:id="rId4"/>
    <p:sldId id="304" r:id="rId5"/>
    <p:sldId id="306" r:id="rId6"/>
    <p:sldId id="308" r:id="rId7"/>
    <p:sldId id="307" r:id="rId8"/>
    <p:sldId id="305" r:id="rId9"/>
    <p:sldId id="303" r:id="rId10"/>
    <p:sldId id="298" r:id="rId11"/>
    <p:sldId id="273" r:id="rId12"/>
    <p:sldId id="275" r:id="rId13"/>
    <p:sldId id="274" r:id="rId14"/>
    <p:sldId id="258" r:id="rId15"/>
    <p:sldId id="276" r:id="rId16"/>
    <p:sldId id="283" r:id="rId17"/>
    <p:sldId id="281" r:id="rId18"/>
    <p:sldId id="282" r:id="rId19"/>
    <p:sldId id="267" r:id="rId20"/>
    <p:sldId id="268" r:id="rId21"/>
    <p:sldId id="269" r:id="rId22"/>
    <p:sldId id="266" r:id="rId23"/>
    <p:sldId id="259" r:id="rId24"/>
    <p:sldId id="260" r:id="rId25"/>
    <p:sldId id="277" r:id="rId26"/>
    <p:sldId id="280" r:id="rId27"/>
    <p:sldId id="261" r:id="rId28"/>
    <p:sldId id="278" r:id="rId29"/>
    <p:sldId id="262" r:id="rId30"/>
    <p:sldId id="279" r:id="rId31"/>
    <p:sldId id="270" r:id="rId32"/>
    <p:sldId id="271" r:id="rId33"/>
    <p:sldId id="272" r:id="rId34"/>
    <p:sldId id="263" r:id="rId35"/>
    <p:sldId id="264" r:id="rId36"/>
    <p:sldId id="26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00"/>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0500" autoAdjust="0"/>
    <p:restoredTop sz="79724" autoAdjust="0"/>
  </p:normalViewPr>
  <p:slideViewPr>
    <p:cSldViewPr snapToGrid="0">
      <p:cViewPr varScale="1">
        <p:scale>
          <a:sx n="86" d="100"/>
          <a:sy n="86" d="100"/>
        </p:scale>
        <p:origin x="-2250" y="-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5472"/>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 including selection of the spare module that replaces the faulty</a:t>
            </a:r>
          </a:p>
          <a:p>
            <a:r>
              <a:rPr lang="en-US" altLang="zh-CN" dirty="0" smtClean="0"/>
              <a:t>Module</a:t>
            </a:r>
          </a:p>
          <a:p>
            <a:endParaRPr lang="en-US" altLang="zh-CN" dirty="0" smtClean="0"/>
          </a:p>
          <a:p>
            <a:r>
              <a:rPr lang="en-US" altLang="zh-CN" sz="1200" kern="1200" baseline="0" dirty="0" smtClean="0">
                <a:solidFill>
                  <a:schemeClr val="tx1"/>
                </a:solidFill>
                <a:latin typeface="+mn-lt"/>
                <a:ea typeface="+mn-ea"/>
                <a:cs typeface="+mn-cs"/>
              </a:rPr>
              <a:t>An alternative architecture for Reconfigurable IMA platform</a:t>
            </a:r>
          </a:p>
          <a:p>
            <a:r>
              <a:rPr lang="en-US" altLang="zh-CN" sz="1200" kern="1200" baseline="0" dirty="0" smtClean="0">
                <a:solidFill>
                  <a:schemeClr val="tx1"/>
                </a:solidFill>
                <a:latin typeface="+mn-lt"/>
                <a:ea typeface="+mn-ea"/>
                <a:cs typeface="+mn-cs"/>
              </a:rPr>
              <a:t>was proposed in the DIANA project [EJS+10]. This architecture</a:t>
            </a:r>
          </a:p>
          <a:p>
            <a:r>
              <a:rPr lang="en-US" altLang="zh-CN" sz="1200" kern="1200" baseline="0" dirty="0" smtClean="0">
                <a:solidFill>
                  <a:schemeClr val="tx1"/>
                </a:solidFill>
                <a:latin typeface="+mn-lt"/>
                <a:ea typeface="+mn-ea"/>
                <a:cs typeface="+mn-cs"/>
              </a:rPr>
              <a:t>shares the goals and assumptions of the SCARLETT</a:t>
            </a:r>
          </a:p>
          <a:p>
            <a:r>
              <a:rPr lang="en-US" altLang="zh-CN" sz="1200" kern="1200" baseline="0" dirty="0" smtClean="0">
                <a:solidFill>
                  <a:schemeClr val="tx1"/>
                </a:solidFill>
                <a:latin typeface="+mn-lt"/>
                <a:ea typeface="+mn-ea"/>
                <a:cs typeface="+mn-cs"/>
              </a:rPr>
              <a:t>architecture. The goal is also to improve aircraft operational</a:t>
            </a:r>
          </a:p>
          <a:p>
            <a:r>
              <a:rPr lang="en-US" altLang="zh-CN" sz="1200" kern="1200" baseline="0" dirty="0" smtClean="0">
                <a:solidFill>
                  <a:schemeClr val="tx1"/>
                </a:solidFill>
                <a:latin typeface="+mn-lt"/>
                <a:ea typeface="+mn-ea"/>
                <a:cs typeface="+mn-cs"/>
              </a:rPr>
              <a:t>reliability and it is assumed that the set of authorized configurations</a:t>
            </a:r>
          </a:p>
          <a:p>
            <a:r>
              <a:rPr lang="en-US" altLang="zh-CN" sz="1200" kern="1200" baseline="0" dirty="0" smtClean="0">
                <a:solidFill>
                  <a:schemeClr val="tx1"/>
                </a:solidFill>
                <a:latin typeface="+mn-lt"/>
                <a:ea typeface="+mn-ea"/>
                <a:cs typeface="+mn-cs"/>
              </a:rPr>
              <a:t>is computed off-line. The DIANA architecture</a:t>
            </a:r>
          </a:p>
          <a:p>
            <a:r>
              <a:rPr lang="en-US" altLang="zh-CN" sz="1200" kern="1200" baseline="0" dirty="0" smtClean="0">
                <a:solidFill>
                  <a:schemeClr val="tx1"/>
                </a:solidFill>
                <a:latin typeface="+mn-lt"/>
                <a:ea typeface="+mn-ea"/>
                <a:cs typeface="+mn-cs"/>
              </a:rPr>
              <a:t>is different because Fault detection, Fault diagnosis, Reconfiguration</a:t>
            </a:r>
          </a:p>
          <a:p>
            <a:r>
              <a:rPr lang="en-US" altLang="zh-CN" sz="1200" kern="1200" baseline="0" dirty="0" smtClean="0">
                <a:solidFill>
                  <a:schemeClr val="tx1"/>
                </a:solidFill>
                <a:latin typeface="+mn-lt"/>
                <a:ea typeface="+mn-ea"/>
                <a:cs typeface="+mn-cs"/>
              </a:rPr>
              <a:t>Supervision and Data Loading are implemented</a:t>
            </a:r>
          </a:p>
          <a:p>
            <a:r>
              <a:rPr lang="en-US" altLang="zh-CN" sz="1200" kern="1200" baseline="0" dirty="0" smtClean="0">
                <a:solidFill>
                  <a:schemeClr val="tx1"/>
                </a:solidFill>
                <a:latin typeface="+mn-lt"/>
                <a:ea typeface="+mn-ea"/>
                <a:cs typeface="+mn-cs"/>
              </a:rPr>
              <a:t>in a distributed way whereas they are implemented in a</a:t>
            </a:r>
          </a:p>
          <a:p>
            <a:r>
              <a:rPr lang="en-US" altLang="zh-CN" sz="1200" kern="1200" baseline="0" dirty="0" smtClean="0">
                <a:solidFill>
                  <a:schemeClr val="tx1"/>
                </a:solidFill>
                <a:latin typeface="+mn-lt"/>
                <a:ea typeface="+mn-ea"/>
                <a:cs typeface="+mn-cs"/>
              </a:rPr>
              <a:t>centralized way in the SCARLETT architecture. In the DIANA</a:t>
            </a:r>
          </a:p>
          <a:p>
            <a:r>
              <a:rPr lang="en-US" altLang="zh-CN" sz="1200" kern="1200" baseline="0" dirty="0" smtClean="0">
                <a:solidFill>
                  <a:schemeClr val="tx1"/>
                </a:solidFill>
                <a:latin typeface="+mn-lt"/>
                <a:ea typeface="+mn-ea"/>
                <a:cs typeface="+mn-cs"/>
              </a:rPr>
              <a:t>architecture, each module hosts a component that is able to</a:t>
            </a:r>
          </a:p>
          <a:p>
            <a:r>
              <a:rPr lang="en-US" altLang="zh-CN" sz="1200" kern="1200" baseline="0" dirty="0" smtClean="0">
                <a:solidFill>
                  <a:schemeClr val="tx1"/>
                </a:solidFill>
                <a:latin typeface="+mn-lt"/>
                <a:ea typeface="+mn-ea"/>
                <a:cs typeface="+mn-cs"/>
              </a:rPr>
              <a:t>test the health status of its module and to exchange it with</a:t>
            </a:r>
          </a:p>
          <a:p>
            <a:r>
              <a:rPr lang="en-US" altLang="zh-CN" sz="1200" kern="1200" baseline="0" dirty="0" smtClean="0">
                <a:solidFill>
                  <a:schemeClr val="tx1"/>
                </a:solidFill>
                <a:latin typeface="+mn-lt"/>
                <a:ea typeface="+mn-ea"/>
                <a:cs typeface="+mn-cs"/>
              </a:rPr>
              <a:t>other modules until a consensus is reached on the identity of</a:t>
            </a:r>
          </a:p>
          <a:p>
            <a:r>
              <a:rPr lang="en-US" altLang="zh-CN" sz="1200" kern="1200" baseline="0" dirty="0" smtClean="0">
                <a:solidFill>
                  <a:schemeClr val="tx1"/>
                </a:solidFill>
                <a:latin typeface="+mn-lt"/>
                <a:ea typeface="+mn-ea"/>
                <a:cs typeface="+mn-cs"/>
              </a:rPr>
              <a:t>faulty modules. Then, based on the result of the consensus</a:t>
            </a:r>
          </a:p>
          <a:p>
            <a:r>
              <a:rPr lang="en-US" altLang="zh-CN" sz="1200" kern="1200" baseline="0" dirty="0" smtClean="0">
                <a:solidFill>
                  <a:schemeClr val="tx1"/>
                </a:solidFill>
                <a:latin typeface="+mn-lt"/>
                <a:ea typeface="+mn-ea"/>
                <a:cs typeface="+mn-cs"/>
              </a:rPr>
              <a:t>protocol, the non-faulty modules select the new configuration</a:t>
            </a:r>
          </a:p>
          <a:p>
            <a:r>
              <a:rPr lang="en-US" altLang="zh-CN" sz="1200" kern="1200" baseline="0" dirty="0" smtClean="0">
                <a:solidFill>
                  <a:schemeClr val="tx1"/>
                </a:solidFill>
                <a:latin typeface="+mn-lt"/>
                <a:ea typeface="+mn-ea"/>
                <a:cs typeface="+mn-cs"/>
              </a:rPr>
              <a:t>and they load the new applications. The authors claim that</a:t>
            </a:r>
          </a:p>
          <a:p>
            <a:r>
              <a:rPr lang="en-US" altLang="zh-CN" sz="1200" kern="1200" baseline="0" dirty="0" smtClean="0">
                <a:solidFill>
                  <a:schemeClr val="tx1"/>
                </a:solidFill>
                <a:latin typeface="+mn-lt"/>
                <a:ea typeface="+mn-ea"/>
                <a:cs typeface="+mn-cs"/>
              </a:rPr>
              <a:t>the distributed implementation improves the availability and</a:t>
            </a:r>
          </a:p>
          <a:p>
            <a:r>
              <a:rPr lang="en-US" altLang="zh-CN" sz="1200" kern="1200" baseline="0" dirty="0" smtClean="0">
                <a:solidFill>
                  <a:schemeClr val="tx1"/>
                </a:solidFill>
                <a:latin typeface="+mn-lt"/>
                <a:ea typeface="+mn-ea"/>
                <a:cs typeface="+mn-cs"/>
              </a:rPr>
              <a:t>integrity of reconfiguration mechanisms. In the SCARLETT</a:t>
            </a:r>
          </a:p>
          <a:p>
            <a:r>
              <a:rPr lang="en-US" altLang="zh-CN" sz="1200" kern="1200" baseline="0" dirty="0" smtClean="0">
                <a:solidFill>
                  <a:schemeClr val="tx1"/>
                </a:solidFill>
                <a:latin typeface="+mn-lt"/>
                <a:ea typeface="+mn-ea"/>
                <a:cs typeface="+mn-cs"/>
              </a:rPr>
              <a:t>architecture, the loss of Centralized maintenance, Reconfiguration</a:t>
            </a:r>
          </a:p>
          <a:p>
            <a:r>
              <a:rPr lang="en-US" altLang="zh-CN" sz="1200" kern="1200" baseline="0" dirty="0" smtClean="0">
                <a:solidFill>
                  <a:schemeClr val="tx1"/>
                </a:solidFill>
                <a:latin typeface="+mn-lt"/>
                <a:ea typeface="+mn-ea"/>
                <a:cs typeface="+mn-cs"/>
              </a:rPr>
              <a:t>Supervisor or Data Loading leads to the loss of reconfiguration.</a:t>
            </a:r>
          </a:p>
          <a:p>
            <a:r>
              <a:rPr lang="en-US" altLang="zh-CN" sz="1200" kern="1200" baseline="0" dirty="0" smtClean="0">
                <a:solidFill>
                  <a:schemeClr val="tx1"/>
                </a:solidFill>
                <a:latin typeface="+mn-lt"/>
                <a:ea typeface="+mn-ea"/>
                <a:cs typeface="+mn-cs"/>
              </a:rPr>
              <a:t>This is not the case in the DIANA architecture. But</a:t>
            </a:r>
          </a:p>
          <a:p>
            <a:r>
              <a:rPr lang="en-US" altLang="zh-CN" sz="1200" kern="1200" baseline="0" dirty="0" smtClean="0">
                <a:solidFill>
                  <a:schemeClr val="tx1"/>
                </a:solidFill>
                <a:latin typeface="+mn-lt"/>
                <a:ea typeface="+mn-ea"/>
                <a:cs typeface="+mn-cs"/>
              </a:rPr>
              <a:t>to achieve this improvement this architecture relies on a complex</a:t>
            </a:r>
          </a:p>
          <a:p>
            <a:r>
              <a:rPr lang="en-US" altLang="zh-CN" sz="1200" kern="1200" baseline="0" dirty="0" smtClean="0">
                <a:solidFill>
                  <a:schemeClr val="tx1"/>
                </a:solidFill>
                <a:latin typeface="+mn-lt"/>
                <a:ea typeface="+mn-ea"/>
                <a:cs typeface="+mn-cs"/>
              </a:rPr>
              <a:t>and resource-consuming protocol between the modules</a:t>
            </a:r>
          </a:p>
          <a:p>
            <a:r>
              <a:rPr lang="en-US" altLang="zh-CN" sz="1200" kern="1200" baseline="0" dirty="0" smtClean="0">
                <a:solidFill>
                  <a:schemeClr val="tx1"/>
                </a:solidFill>
                <a:latin typeface="+mn-lt"/>
                <a:ea typeface="+mn-ea"/>
                <a:cs typeface="+mn-cs"/>
              </a:rPr>
              <a:t>in order to reach a consensus. The SCARLETT architecture</a:t>
            </a:r>
          </a:p>
          <a:p>
            <a:r>
              <a:rPr lang="en-US" altLang="zh-CN" sz="1200" kern="1200" baseline="0" dirty="0" smtClean="0">
                <a:solidFill>
                  <a:schemeClr val="tx1"/>
                </a:solidFill>
                <a:latin typeface="+mn-lt"/>
                <a:ea typeface="+mn-ea"/>
                <a:cs typeface="+mn-cs"/>
              </a:rPr>
              <a:t>brings a significant operational reliability improvement with</a:t>
            </a:r>
          </a:p>
          <a:p>
            <a:r>
              <a:rPr lang="en-US" altLang="zh-CN" sz="1200" kern="1200" baseline="0" dirty="0" smtClean="0">
                <a:solidFill>
                  <a:schemeClr val="tx1"/>
                </a:solidFill>
                <a:latin typeface="+mn-lt"/>
                <a:ea typeface="+mn-ea"/>
                <a:cs typeface="+mn-cs"/>
              </a:rPr>
              <a:t>a simpler architecture that inter-operates with existing system</a:t>
            </a:r>
          </a:p>
          <a:p>
            <a:r>
              <a:rPr lang="en-US" altLang="zh-CN" sz="1200" kern="1200" baseline="0" dirty="0" smtClean="0">
                <a:solidFill>
                  <a:schemeClr val="tx1"/>
                </a:solidFill>
                <a:latin typeface="+mn-lt"/>
                <a:ea typeface="+mn-ea"/>
                <a:cs typeface="+mn-cs"/>
              </a:rPr>
              <a:t>architectures for Maintenance and Data Loading.</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feature allows safety and non safety applications to be implemented on the same ECU. </a:t>
            </a:r>
          </a:p>
          <a:p>
            <a:r>
              <a:rPr lang="en-US" altLang="zh-CN" dirty="0" smtClean="0"/>
              <a:t>In this way, the defensive behavior of basic software modules provides a low-cost efficient way to prevent fault propagation for applications with low and medium integrity levels.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Time determinism and timing constraints modeling </a:t>
            </a:r>
            <a:r>
              <a:rPr lang="en-US" altLang="zh-CN" dirty="0" smtClean="0"/>
              <a:t>allow modeling and implementing proper and deterministic timing behavior of applications and basic software. They include synchronized time bases (i.e. a "global time") across ECU networks, synchronized execution and deterministic timing of application software components, as well as support for controlling the timing behavior and detection of timing violations at run-time. The AUTOSAR specification of timing extensions provides means to specify timing constraints like end-to-end (e.g. sensor-to-actuator or communication) delays, minimum/maximum execution times of </a:t>
            </a:r>
            <a:r>
              <a:rPr lang="en-US" altLang="zh-CN" dirty="0" err="1" smtClean="0"/>
              <a:t>runnable</a:t>
            </a:r>
            <a:r>
              <a:rPr lang="en-US" altLang="zh-CN" dirty="0" smtClean="0"/>
              <a:t> entities, or constraints on the triggering rate of events.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Dependability and diagnosis services are part of a larger framework for on-board diagnosis</a:t>
            </a:r>
          </a:p>
          <a:p>
            <a:r>
              <a:rPr lang="en-US" altLang="zh-CN" dirty="0" smtClean="0"/>
              <a:t>.. Fault management framework</a:t>
            </a:r>
          </a:p>
        </p:txBody>
      </p:sp>
      <p:sp>
        <p:nvSpPr>
          <p:cNvPr id="4" name="灯片编号占位符 3"/>
          <p:cNvSpPr>
            <a:spLocks noGrp="1"/>
          </p:cNvSpPr>
          <p:nvPr>
            <p:ph type="sldNum" sz="quarter" idx="10"/>
          </p:nvPr>
        </p:nvSpPr>
        <p:spPr/>
        <p:txBody>
          <a:bodyPr/>
          <a:lstStyle/>
          <a:p>
            <a:fld id="{EF97FDFF-7B9F-7D4D-BFC0-AAD1F3D3D3CB}"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(atomic code sequence of</a:t>
            </a:r>
          </a:p>
          <a:p>
            <a:r>
              <a:rPr lang="en-US" altLang="zh-CN" dirty="0" smtClean="0"/>
              <a:t>applications)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other dependability software services in the EASIS software</a:t>
            </a:r>
          </a:p>
          <a:p>
            <a:r>
              <a:rPr lang="en-US" altLang="zh-CN" dirty="0" smtClean="0"/>
              <a:t>topology, such as the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 general fault handling service in the platform, to</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[10] </a:t>
            </a:r>
            <a:r>
              <a:rPr lang="en-US" altLang="zh-CN" sz="1200" kern="1200" baseline="0" dirty="0" err="1" smtClean="0">
                <a:solidFill>
                  <a:schemeClr val="tx1"/>
                </a:solidFill>
                <a:latin typeface="+mn-lt"/>
                <a:ea typeface="+mn-ea"/>
                <a:cs typeface="+mn-cs"/>
              </a:rPr>
              <a:t>Nahmsuk</a:t>
            </a:r>
            <a:r>
              <a:rPr lang="en-US" altLang="zh-CN" sz="1200" kern="1200" baseline="0" dirty="0" smtClean="0">
                <a:solidFill>
                  <a:schemeClr val="tx1"/>
                </a:solidFill>
                <a:latin typeface="+mn-lt"/>
                <a:ea typeface="+mn-ea"/>
                <a:cs typeface="+mn-cs"/>
              </a:rPr>
              <a:t> Oh, P. </a:t>
            </a:r>
            <a:r>
              <a:rPr lang="en-US" altLang="zh-CN" sz="1200" kern="1200" baseline="0" dirty="0" err="1" smtClean="0">
                <a:solidFill>
                  <a:schemeClr val="tx1"/>
                </a:solidFill>
                <a:latin typeface="+mn-lt"/>
                <a:ea typeface="+mn-ea"/>
                <a:cs typeface="+mn-cs"/>
              </a:rPr>
              <a:t>Shirvani</a:t>
            </a:r>
            <a:r>
              <a:rPr lang="en-US" altLang="zh-CN" sz="1200" kern="1200" baseline="0" dirty="0" smtClean="0">
                <a:solidFill>
                  <a:schemeClr val="tx1"/>
                </a:solidFill>
                <a:latin typeface="+mn-lt"/>
                <a:ea typeface="+mn-ea"/>
                <a:cs typeface="+mn-cs"/>
              </a:rPr>
              <a:t>, E. </a:t>
            </a:r>
            <a:r>
              <a:rPr lang="en-US" altLang="zh-CN" sz="1200" kern="1200" baseline="0" dirty="0" err="1" smtClean="0">
                <a:solidFill>
                  <a:schemeClr val="tx1"/>
                </a:solidFill>
                <a:latin typeface="+mn-lt"/>
                <a:ea typeface="+mn-ea"/>
                <a:cs typeface="+mn-cs"/>
              </a:rPr>
              <a:t>McCluskey</a:t>
            </a:r>
            <a:r>
              <a:rPr lang="en-US" altLang="zh-CN" sz="1200" kern="1200" baseline="0" dirty="0" smtClean="0">
                <a:solidFill>
                  <a:schemeClr val="tx1"/>
                </a:solidFill>
                <a:latin typeface="+mn-lt"/>
                <a:ea typeface="+mn-ea"/>
                <a:cs typeface="+mn-cs"/>
              </a:rPr>
              <a:t>, "Control-</a:t>
            </a:r>
          </a:p>
          <a:p>
            <a:r>
              <a:rPr lang="en-US" altLang="zh-CN" sz="1200" kern="1200" baseline="0" dirty="0" smtClean="0">
                <a:solidFill>
                  <a:schemeClr val="tx1"/>
                </a:solidFill>
                <a:latin typeface="+mn-lt"/>
                <a:ea typeface="+mn-ea"/>
                <a:cs typeface="+mn-cs"/>
              </a:rPr>
              <a:t>Flow Checking by Software Signatures," </a:t>
            </a:r>
            <a:r>
              <a:rPr lang="en-US" altLang="zh-CN" sz="1200" i="1" kern="1200" baseline="0" dirty="0" smtClean="0">
                <a:solidFill>
                  <a:schemeClr val="tx1"/>
                </a:solidFill>
                <a:latin typeface="+mn-lt"/>
                <a:ea typeface="+mn-ea"/>
                <a:cs typeface="+mn-cs"/>
              </a:rPr>
              <a:t>IEEE</a:t>
            </a:r>
          </a:p>
          <a:p>
            <a:r>
              <a:rPr lang="en-US" altLang="zh-CN" sz="1200" i="1" kern="1200" baseline="0" dirty="0" smtClean="0">
                <a:solidFill>
                  <a:schemeClr val="tx1"/>
                </a:solidFill>
                <a:latin typeface="+mn-lt"/>
                <a:ea typeface="+mn-ea"/>
                <a:cs typeface="+mn-cs"/>
              </a:rPr>
              <a:t>Transaction on Reliability, vol. 51, Mar-2002, pp. 111-</a:t>
            </a:r>
          </a:p>
          <a:p>
            <a:r>
              <a:rPr lang="en-US" altLang="zh-CN" sz="1200" kern="1200" baseline="0" dirty="0" smtClean="0">
                <a:solidFill>
                  <a:schemeClr val="tx1"/>
                </a:solidFill>
                <a:latin typeface="+mn-lt"/>
                <a:ea typeface="+mn-ea"/>
                <a:cs typeface="+mn-cs"/>
              </a:rPr>
              <a:t>121.</a:t>
            </a:r>
          </a:p>
          <a:p>
            <a:r>
              <a:rPr lang="en-US" altLang="zh-CN" sz="1200" kern="1200" baseline="0" dirty="0" smtClean="0">
                <a:solidFill>
                  <a:schemeClr val="tx1"/>
                </a:solidFill>
                <a:latin typeface="+mn-lt"/>
                <a:ea typeface="+mn-ea"/>
                <a:cs typeface="+mn-cs"/>
              </a:rPr>
              <a:t>[13] T. Michel, et al., "A New Approach to Program Flow</a:t>
            </a:r>
          </a:p>
          <a:p>
            <a:r>
              <a:rPr lang="en-US" altLang="zh-CN" sz="1200" kern="1200" baseline="0" dirty="0" smtClean="0">
                <a:solidFill>
                  <a:schemeClr val="tx1"/>
                </a:solidFill>
                <a:latin typeface="+mn-lt"/>
                <a:ea typeface="+mn-ea"/>
                <a:cs typeface="+mn-cs"/>
              </a:rPr>
              <a:t>Checking without Program Modification", </a:t>
            </a:r>
            <a:r>
              <a:rPr lang="en-US" altLang="zh-CN" sz="1200" i="1" kern="1200" baseline="0" dirty="0" smtClean="0">
                <a:solidFill>
                  <a:schemeClr val="tx1"/>
                </a:solidFill>
                <a:latin typeface="+mn-lt"/>
                <a:ea typeface="+mn-ea"/>
                <a:cs typeface="+mn-cs"/>
              </a:rPr>
              <a:t>Proc. 21st</a:t>
            </a:r>
          </a:p>
          <a:p>
            <a:r>
              <a:rPr lang="en-US" altLang="zh-CN" sz="1200" i="1" kern="1200" baseline="0" dirty="0" smtClean="0">
                <a:solidFill>
                  <a:schemeClr val="tx1"/>
                </a:solidFill>
                <a:latin typeface="+mn-lt"/>
                <a:ea typeface="+mn-ea"/>
                <a:cs typeface="+mn-cs"/>
              </a:rPr>
              <a:t>Symposium on Fault-Tolerant Computing, pp. 334-341,</a:t>
            </a:r>
          </a:p>
          <a:p>
            <a:r>
              <a:rPr lang="en-US" altLang="zh-CN" sz="1200" kern="1200" baseline="0" dirty="0" smtClean="0">
                <a:solidFill>
                  <a:schemeClr val="tx1"/>
                </a:solidFill>
                <a:latin typeface="+mn-lt"/>
                <a:ea typeface="+mn-ea"/>
                <a:cs typeface="+mn-cs"/>
              </a:rPr>
              <a:t>1991</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 Puts some constraints on mapping of </a:t>
            </a:r>
            <a:r>
              <a:rPr lang="en-US" altLang="zh-CN" dirty="0" err="1" smtClean="0"/>
              <a:t>runnables</a:t>
            </a:r>
            <a:r>
              <a:rPr lang="en-US" altLang="zh-CN" dirty="0" smtClean="0"/>
              <a:t> to tasks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3 functions: detection of the aliveness error, the arrival rate error and the program flow error</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3/7/2012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3/7/2012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3/7/2012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3/7/2012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SHM</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3/7/2012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AUTOSAR specifies a Function Inhibition Manager (FIM), which can inhibit, based on certain events (e.g. errors), the execution of a function.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AUTOSAR Features for Functional Safety</a:t>
            </a:r>
            <a:endParaRPr lang="zh-CN" altLang="en-US" dirty="0"/>
          </a:p>
        </p:txBody>
      </p:sp>
      <p:sp>
        <p:nvSpPr>
          <p:cNvPr id="3" name="内容占位符 2"/>
          <p:cNvSpPr>
            <a:spLocks noGrp="1"/>
          </p:cNvSpPr>
          <p:nvPr>
            <p:ph idx="1"/>
          </p:nvPr>
        </p:nvSpPr>
        <p:spPr>
          <a:xfrm>
            <a:off x="230736" y="1350236"/>
            <a:ext cx="8665436" cy="5292936"/>
          </a:xfrm>
        </p:spPr>
        <p:txBody>
          <a:bodyPr>
            <a:normAutofit fontScale="62500" lnSpcReduction="20000"/>
          </a:bodyPr>
          <a:lstStyle/>
          <a:p>
            <a:r>
              <a:rPr lang="en-US" altLang="zh-CN" dirty="0" smtClean="0">
                <a:solidFill>
                  <a:srgbClr val="FF0000"/>
                </a:solidFill>
              </a:rPr>
              <a:t>Memory partitioning </a:t>
            </a:r>
            <a:r>
              <a:rPr lang="en-US" altLang="zh-CN" dirty="0" smtClean="0"/>
              <a:t>provides a fault containment technique to separate software applications from each other in order to avoid any data corruption between applications. </a:t>
            </a:r>
          </a:p>
          <a:p>
            <a:r>
              <a:rPr lang="en-US" altLang="zh-CN" dirty="0" smtClean="0">
                <a:solidFill>
                  <a:srgbClr val="FF0000"/>
                </a:solidFill>
              </a:rPr>
              <a:t>Defensive behavior </a:t>
            </a:r>
            <a:r>
              <a:rPr lang="en-US" altLang="zh-CN" dirty="0" smtClean="0"/>
              <a:t>is a solution preventing data corruption and wrong service calls in the AUTOSAR basic software on microcontrollers having no hardware support for memory partitioning. </a:t>
            </a:r>
          </a:p>
          <a:p>
            <a:r>
              <a:rPr lang="en-US" altLang="zh-CN" dirty="0" smtClean="0"/>
              <a:t>Support for dual microcontroller architectures targets</a:t>
            </a:r>
            <a:r>
              <a:rPr lang="en-US" altLang="zh-CN" dirty="0" smtClean="0">
                <a:solidFill>
                  <a:srgbClr val="FF0000"/>
                </a:solidFill>
              </a:rPr>
              <a:t> detection of faults in the core microcontroller by a secondary unit.</a:t>
            </a:r>
          </a:p>
          <a:p>
            <a:r>
              <a:rPr lang="en-US" altLang="zh-CN" dirty="0" smtClean="0">
                <a:solidFill>
                  <a:srgbClr val="FF0000"/>
                </a:solidFill>
              </a:rPr>
              <a:t>Program flow monitoring </a:t>
            </a:r>
            <a:r>
              <a:rPr lang="en-US" altLang="zh-CN" dirty="0" smtClean="0"/>
              <a:t>controls the temporal and logical behavior of applications by checking, at specified points of code execution, if the timing and logical order of execution requirements are met.</a:t>
            </a:r>
          </a:p>
          <a:p>
            <a:r>
              <a:rPr lang="en-US" altLang="zh-CN" dirty="0" smtClean="0"/>
              <a:t>The </a:t>
            </a:r>
            <a:r>
              <a:rPr lang="en-US" altLang="zh-CN" dirty="0" smtClean="0">
                <a:solidFill>
                  <a:srgbClr val="FF0000"/>
                </a:solidFill>
              </a:rPr>
              <a:t>end-to-end communication protection </a:t>
            </a:r>
            <a:r>
              <a:rPr lang="en-US" altLang="zh-CN" dirty="0" smtClean="0"/>
              <a:t>library is providing a state of the art safety protocol at application level to protect applications against the effects of faults within the communication link (e.g. random hardware faults or systematic faults within the software implementing the AUTOSAR communication infrastructure).</a:t>
            </a:r>
          </a:p>
          <a:p>
            <a:r>
              <a:rPr lang="en-US" altLang="zh-CN" dirty="0" smtClean="0"/>
              <a:t>The AUTOSAR BSW provides modules to </a:t>
            </a:r>
            <a:r>
              <a:rPr lang="en-US" altLang="zh-CN" dirty="0" smtClean="0">
                <a:solidFill>
                  <a:srgbClr val="FF0000"/>
                </a:solidFill>
              </a:rPr>
              <a:t>test hardware </a:t>
            </a:r>
            <a:r>
              <a:rPr lang="en-US" altLang="zh-CN" dirty="0" smtClean="0"/>
              <a:t>(e.g. RAM-Test, Core-Test) and to check the integrity of stored data (e.g. EEPROM Manager).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E2E Protection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pic>
        <p:nvPicPr>
          <p:cNvPr id="9220" name="Picture 4"/>
          <p:cNvPicPr>
            <a:picLocks noChangeAspect="1" noChangeArrowheads="1"/>
          </p:cNvPicPr>
          <p:nvPr/>
        </p:nvPicPr>
        <p:blipFill>
          <a:blip r:embed="rId2"/>
          <a:srcRect/>
          <a:stretch>
            <a:fillRect/>
          </a:stretch>
        </p:blipFill>
        <p:spPr bwMode="auto">
          <a:xfrm>
            <a:off x="0" y="1172550"/>
            <a:ext cx="9144000" cy="53743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pic>
        <p:nvPicPr>
          <p:cNvPr id="1026" name="Picture 2"/>
          <p:cNvPicPr>
            <a:picLocks noChangeAspect="1" noChangeArrowheads="1"/>
          </p:cNvPicPr>
          <p:nvPr/>
        </p:nvPicPr>
        <p:blipFill>
          <a:blip r:embed="rId2"/>
          <a:srcRect/>
          <a:stretch>
            <a:fillRect/>
          </a:stretch>
        </p:blipFill>
        <p:spPr bwMode="auto">
          <a:xfrm>
            <a:off x="1624757" y="1922557"/>
            <a:ext cx="6940085" cy="41587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10242" name="Picture 2"/>
          <p:cNvPicPr>
            <a:picLocks noChangeAspect="1" noChangeArrowheads="1"/>
          </p:cNvPicPr>
          <p:nvPr/>
        </p:nvPicPr>
        <p:blipFill>
          <a:blip r:embed="rId2"/>
          <a:srcRect/>
          <a:stretch>
            <a:fillRect/>
          </a:stretch>
        </p:blipFill>
        <p:spPr bwMode="auto">
          <a:xfrm>
            <a:off x="1203421" y="1302400"/>
            <a:ext cx="6715125" cy="52006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759" y="3492347"/>
            <a:ext cx="4594034" cy="2985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30736" y="1350236"/>
            <a:ext cx="8665436" cy="588733"/>
          </a:xfrm>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sp>
        <p:nvSpPr>
          <p:cNvPr id="7" name="矩形 6"/>
          <p:cNvSpPr/>
          <p:nvPr/>
        </p:nvSpPr>
        <p:spPr>
          <a:xfrm>
            <a:off x="572877" y="6048260"/>
            <a:ext cx="4384713" cy="3415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ECU HW Platform</a:t>
            </a:r>
            <a:endParaRPr lang="zh-CN" altLang="en-US" dirty="0">
              <a:solidFill>
                <a:srgbClr val="000000"/>
              </a:solidFill>
            </a:endParaRPr>
          </a:p>
        </p:txBody>
      </p:sp>
      <p:sp>
        <p:nvSpPr>
          <p:cNvPr id="8" name="矩形 7"/>
          <p:cNvSpPr/>
          <p:nvPr/>
        </p:nvSpPr>
        <p:spPr>
          <a:xfrm>
            <a:off x="561860" y="5596569"/>
            <a:ext cx="4417764" cy="36355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Microcontroller Abstraction Layer</a:t>
            </a:r>
            <a:endParaRPr lang="zh-CN" altLang="en-US" dirty="0">
              <a:solidFill>
                <a:srgbClr val="000000"/>
              </a:solidFill>
            </a:endParaRPr>
          </a:p>
        </p:txBody>
      </p:sp>
      <p:sp>
        <p:nvSpPr>
          <p:cNvPr id="9" name="矩形 8"/>
          <p:cNvSpPr/>
          <p:nvPr/>
        </p:nvSpPr>
        <p:spPr>
          <a:xfrm>
            <a:off x="571040" y="4924540"/>
            <a:ext cx="4417764" cy="5949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AUTOSAR</a:t>
            </a:r>
            <a:r>
              <a:rPr lang="zh-CN" altLang="en-US" dirty="0" smtClean="0">
                <a:solidFill>
                  <a:srgbClr val="000000"/>
                </a:solidFill>
              </a:rPr>
              <a:t> </a:t>
            </a:r>
            <a:r>
              <a:rPr lang="en-US" altLang="zh-CN" dirty="0" smtClean="0">
                <a:solidFill>
                  <a:srgbClr val="000000"/>
                </a:solidFill>
              </a:rPr>
              <a:t>OS (BSW)</a:t>
            </a:r>
            <a:endParaRPr lang="zh-CN" altLang="en-US" dirty="0">
              <a:solidFill>
                <a:srgbClr val="000000"/>
              </a:solidFill>
            </a:endParaRPr>
          </a:p>
        </p:txBody>
      </p:sp>
      <p:sp>
        <p:nvSpPr>
          <p:cNvPr id="10" name="矩形 9"/>
          <p:cNvSpPr/>
          <p:nvPr/>
        </p:nvSpPr>
        <p:spPr>
          <a:xfrm>
            <a:off x="569204" y="4250675"/>
            <a:ext cx="4417764" cy="5949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AUTOSAR</a:t>
            </a:r>
            <a:r>
              <a:rPr lang="zh-CN" altLang="en-US" dirty="0" smtClean="0">
                <a:solidFill>
                  <a:srgbClr val="000000"/>
                </a:solidFill>
              </a:rPr>
              <a:t> </a:t>
            </a:r>
            <a:r>
              <a:rPr lang="en-US" altLang="zh-CN" dirty="0" smtClean="0">
                <a:solidFill>
                  <a:srgbClr val="000000"/>
                </a:solidFill>
              </a:rPr>
              <a:t>RTE</a:t>
            </a:r>
            <a:endParaRPr lang="zh-CN" altLang="en-US" dirty="0">
              <a:solidFill>
                <a:srgbClr val="000000"/>
              </a:solidFill>
            </a:endParaRPr>
          </a:p>
        </p:txBody>
      </p:sp>
      <p:sp>
        <p:nvSpPr>
          <p:cNvPr id="11" name="矩形 10"/>
          <p:cNvSpPr/>
          <p:nvPr/>
        </p:nvSpPr>
        <p:spPr>
          <a:xfrm>
            <a:off x="578385" y="3565793"/>
            <a:ext cx="1305499" cy="5949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SWC1</a:t>
            </a:r>
            <a:endParaRPr lang="zh-CN" altLang="en-US" dirty="0">
              <a:solidFill>
                <a:srgbClr val="000000"/>
              </a:solidFill>
            </a:endParaRPr>
          </a:p>
        </p:txBody>
      </p:sp>
      <p:sp>
        <p:nvSpPr>
          <p:cNvPr id="12" name="矩形 11"/>
          <p:cNvSpPr/>
          <p:nvPr/>
        </p:nvSpPr>
        <p:spPr>
          <a:xfrm>
            <a:off x="2129929" y="3565793"/>
            <a:ext cx="1305499" cy="5949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SWC2</a:t>
            </a:r>
            <a:endParaRPr lang="zh-CN" altLang="en-US" dirty="0">
              <a:solidFill>
                <a:srgbClr val="000000"/>
              </a:solidFill>
            </a:endParaRPr>
          </a:p>
        </p:txBody>
      </p:sp>
      <p:sp>
        <p:nvSpPr>
          <p:cNvPr id="13" name="矩形 12"/>
          <p:cNvSpPr/>
          <p:nvPr/>
        </p:nvSpPr>
        <p:spPr>
          <a:xfrm>
            <a:off x="3661271" y="3565793"/>
            <a:ext cx="1305499" cy="5949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00"/>
                </a:solidFill>
              </a:rPr>
              <a:t>SWC3</a:t>
            </a:r>
            <a:endParaRPr lang="zh-CN" altLang="en-US" dirty="0">
              <a:solidFill>
                <a:srgbClr val="000000"/>
              </a:solidFill>
            </a:endParaRPr>
          </a:p>
        </p:txBody>
      </p:sp>
      <p:sp>
        <p:nvSpPr>
          <p:cNvPr id="15" name="矩形 14"/>
          <p:cNvSpPr/>
          <p:nvPr/>
        </p:nvSpPr>
        <p:spPr>
          <a:xfrm>
            <a:off x="5209142" y="3501528"/>
            <a:ext cx="1555215" cy="2985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Agreement Protocol</a:t>
            </a:r>
            <a:endParaRPr lang="zh-CN" altLang="en-US" dirty="0"/>
          </a:p>
        </p:txBody>
      </p:sp>
      <p:sp>
        <p:nvSpPr>
          <p:cNvPr id="3" name="内容占位符 2"/>
          <p:cNvSpPr>
            <a:spLocks noGrp="1"/>
          </p:cNvSpPr>
          <p:nvPr>
            <p:ph idx="1"/>
          </p:nvPr>
        </p:nvSpPr>
        <p:spPr/>
        <p:txBody>
          <a:bodyPr/>
          <a:lstStyle/>
          <a:p>
            <a:r>
              <a:rPr lang="en-US" altLang="zh-CN" dirty="0" smtClean="0"/>
              <a:t>Signed Message Protocol for handling Byzantine faults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pic>
        <p:nvPicPr>
          <p:cNvPr id="14338" name="Picture 2"/>
          <p:cNvPicPr>
            <a:picLocks noChangeAspect="1" noChangeArrowheads="1"/>
          </p:cNvPicPr>
          <p:nvPr/>
        </p:nvPicPr>
        <p:blipFill>
          <a:blip r:embed="rId2"/>
          <a:srcRect/>
          <a:stretch>
            <a:fillRect/>
          </a:stretch>
        </p:blipFill>
        <p:spPr bwMode="auto">
          <a:xfrm>
            <a:off x="223206" y="3562005"/>
            <a:ext cx="8477250" cy="31051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Main goals</a:t>
            </a:r>
          </a:p>
          <a:p>
            <a:pPr lvl="1"/>
            <a:r>
              <a:rPr lang="en-US" altLang="zh-CN" dirty="0" smtClean="0"/>
              <a:t>To give a global view of the fault management issue</a:t>
            </a:r>
          </a:p>
          <a:p>
            <a:pPr lvl="1"/>
            <a:r>
              <a:rPr lang="en-US" altLang="zh-CN" dirty="0" smtClean="0"/>
              <a:t>To ensure the consistency of the fault management strategies</a:t>
            </a:r>
          </a:p>
          <a:p>
            <a:pPr lvl="1"/>
            <a:r>
              <a:rPr lang="en-US" altLang="zh-CN" dirty="0" smtClean="0"/>
              <a:t>To define central software artifacts for in-vehicle fault management and dependability</a:t>
            </a:r>
          </a:p>
          <a:p>
            <a:r>
              <a:rPr lang="en-US" altLang="zh-CN" dirty="0" smtClean="0"/>
              <a:t>Focus of activities</a:t>
            </a:r>
          </a:p>
          <a:p>
            <a:pPr lvl="1"/>
            <a:r>
              <a:rPr lang="en-US" altLang="zh-CN" dirty="0" smtClean="0"/>
              <a:t>Act upon error detection notification</a:t>
            </a:r>
          </a:p>
          <a:p>
            <a:pPr lvl="1"/>
            <a:r>
              <a:rPr lang="en-US" altLang="zh-CN" dirty="0" smtClean="0"/>
              <a:t>Trace and identify faults</a:t>
            </a:r>
          </a:p>
          <a:p>
            <a:pPr lvl="1"/>
            <a:r>
              <a:rPr lang="en-US" altLang="zh-CN" dirty="0" smtClean="0"/>
              <a:t>Tolerate faults</a:t>
            </a:r>
          </a:p>
          <a:p>
            <a:pPr lvl="1"/>
            <a:r>
              <a:rPr lang="en-US" altLang="zh-CN" dirty="0" smtClean="0"/>
              <a:t>Other dependability activities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pic>
        <p:nvPicPr>
          <p:cNvPr id="6146" name="Picture 2"/>
          <p:cNvPicPr>
            <a:picLocks noChangeAspect="1" noChangeArrowheads="1"/>
          </p:cNvPicPr>
          <p:nvPr/>
        </p:nvPicPr>
        <p:blipFill>
          <a:blip r:embed="rId2"/>
          <a:srcRect/>
          <a:stretch>
            <a:fillRect/>
          </a:stretch>
        </p:blipFill>
        <p:spPr bwMode="auto">
          <a:xfrm>
            <a:off x="1513902" y="1363738"/>
            <a:ext cx="5867400" cy="52101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Claire </a:t>
            </a:r>
            <a:r>
              <a:rPr lang="en-US" altLang="zh-CN" dirty="0" err="1" smtClean="0"/>
              <a:t>Pagetti</a:t>
            </a:r>
            <a:r>
              <a:rPr lang="en-US" altLang="zh-CN" dirty="0" smtClean="0"/>
              <a:t>, Pierre </a:t>
            </a:r>
            <a:r>
              <a:rPr lang="en-US" altLang="zh-CN" dirty="0" err="1" smtClean="0"/>
              <a:t>Bieber</a:t>
            </a:r>
            <a:r>
              <a:rPr lang="en-US" altLang="zh-CN" dirty="0" smtClean="0"/>
              <a:t>, </a:t>
            </a:r>
            <a:r>
              <a:rPr lang="en-US" altLang="zh-CN" dirty="0" err="1" smtClean="0"/>
              <a:t>Julien</a:t>
            </a:r>
            <a:r>
              <a:rPr lang="en-US" altLang="zh-CN" dirty="0" smtClean="0"/>
              <a:t> Brunel, </a:t>
            </a:r>
            <a:r>
              <a:rPr lang="en-US" altLang="zh-CN" dirty="0" err="1" smtClean="0"/>
              <a:t>Kushal</a:t>
            </a:r>
            <a:r>
              <a:rPr lang="en-US" altLang="zh-CN" dirty="0" smtClean="0"/>
              <a:t> Gupta, Eric </a:t>
            </a:r>
            <a:r>
              <a:rPr lang="en-US" altLang="zh-CN" dirty="0" err="1" smtClean="0"/>
              <a:t>Noulard</a:t>
            </a:r>
            <a:r>
              <a:rPr lang="en-US" altLang="zh-CN" dirty="0" smtClean="0"/>
              <a:t>, Thierry </a:t>
            </a:r>
            <a:r>
              <a:rPr lang="en-US" altLang="zh-CN" dirty="0" err="1" smtClean="0"/>
              <a:t>Planche</a:t>
            </a:r>
            <a:r>
              <a:rPr lang="en-US" altLang="zh-CN" dirty="0" smtClean="0"/>
              <a:t>, Francois </a:t>
            </a:r>
            <a:r>
              <a:rPr lang="en-US" altLang="zh-CN" dirty="0" err="1" smtClean="0"/>
              <a:t>Vialard</a:t>
            </a:r>
            <a:r>
              <a:rPr lang="en-US" altLang="zh-CN" dirty="0" smtClean="0"/>
              <a:t>, </a:t>
            </a:r>
            <a:r>
              <a:rPr lang="en-US" altLang="zh-CN" dirty="0" err="1" smtClean="0"/>
              <a:t>Cl´ement</a:t>
            </a:r>
            <a:r>
              <a:rPr lang="en-US" altLang="zh-CN" dirty="0" smtClean="0"/>
              <a:t> </a:t>
            </a:r>
            <a:r>
              <a:rPr lang="en-US" altLang="zh-CN" dirty="0" err="1" smtClean="0"/>
              <a:t>Ketchedji</a:t>
            </a:r>
            <a:r>
              <a:rPr lang="en-US" altLang="zh-CN" dirty="0" smtClean="0"/>
              <a:t>, Bernard </a:t>
            </a:r>
            <a:r>
              <a:rPr lang="en-US" altLang="zh-CN" dirty="0" err="1" smtClean="0"/>
              <a:t>B´esinet</a:t>
            </a:r>
            <a:r>
              <a:rPr lang="en-US" altLang="zh-CN" dirty="0" smtClean="0"/>
              <a:t>, Philippe </a:t>
            </a:r>
            <a:r>
              <a:rPr lang="en-US" altLang="zh-CN" dirty="0" err="1" smtClean="0"/>
              <a:t>Despres</a:t>
            </a:r>
            <a:r>
              <a:rPr lang="en-US" altLang="zh-CN" dirty="0" smtClean="0"/>
              <a:t>, Reconfigurable IMA platform: from safety assessment to test scenarios on the SCARLETT demonstrator, ERTS 2012</a:t>
            </a:r>
          </a:p>
          <a:p>
            <a:r>
              <a:rPr lang="en-US" altLang="zh-CN" dirty="0" smtClean="0"/>
              <a:t>Christian Engel, Eric Jenny, Peter H. Schmitt, Rodrigo </a:t>
            </a:r>
            <a:r>
              <a:rPr lang="en-US" altLang="zh-CN" dirty="0" err="1" smtClean="0"/>
              <a:t>Coutinhoz</a:t>
            </a:r>
            <a:r>
              <a:rPr lang="en-US" altLang="zh-CN" dirty="0" smtClean="0"/>
              <a:t>, Tobias </a:t>
            </a:r>
            <a:r>
              <a:rPr lang="en-US" altLang="zh-CN" dirty="0" err="1" smtClean="0"/>
              <a:t>Schoofs</a:t>
            </a:r>
            <a:r>
              <a:rPr lang="en-US" altLang="zh-CN" dirty="0" smtClean="0"/>
              <a:t>, Enhanced </a:t>
            </a:r>
            <a:r>
              <a:rPr lang="en-US" altLang="zh-CN" dirty="0" err="1" smtClean="0"/>
              <a:t>Dispatchability</a:t>
            </a:r>
            <a:r>
              <a:rPr lang="en-US" altLang="zh-CN" dirty="0" smtClean="0"/>
              <a:t> of Aircrafts using Multi-Static Configurations, ERTS 2010</a:t>
            </a:r>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State Manager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Fault State Manager: the FSM is the core of the FMF since it receives the error reported from the software component and dispatches events to other units and software components. 4 sub-units</a:t>
            </a:r>
          </a:p>
          <a:p>
            <a:pPr lvl="1"/>
            <a:r>
              <a:rPr lang="en-US" altLang="zh-CN" dirty="0" smtClean="0"/>
              <a:t>1. The filtering unit handles the filtering algorithms.</a:t>
            </a:r>
          </a:p>
          <a:p>
            <a:pPr lvl="1"/>
            <a:r>
              <a:rPr lang="en-US" altLang="zh-CN" dirty="0" smtClean="0"/>
              <a:t>2. The combiner unit is responsible for updating the combined error.</a:t>
            </a:r>
          </a:p>
          <a:p>
            <a:pPr lvl="1"/>
            <a:r>
              <a:rPr lang="en-US" altLang="zh-CN" dirty="0" smtClean="0"/>
              <a:t>3. The event dispatcher unit dispatches error events (i.e. change of error status) to event handlers.</a:t>
            </a:r>
          </a:p>
          <a:p>
            <a:pPr lvl="1"/>
            <a:r>
              <a:rPr lang="en-US" altLang="zh-CN" dirty="0" smtClean="0"/>
              <a:t>4. The communication unit is responsible for distributing error information between the ECU local FMFs for a system wide fault treatment.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Supervision, Reconfiguration and Logging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Supervision Unit:  decides which actions to perform next</a:t>
            </a:r>
            <a:r>
              <a:rPr lang="zh-CN" altLang="en-US" dirty="0" smtClean="0"/>
              <a:t>。 </a:t>
            </a:r>
            <a:r>
              <a:rPr lang="en-US" altLang="zh-CN" dirty="0" smtClean="0"/>
              <a:t>Implemented as a final state machine.</a:t>
            </a:r>
          </a:p>
          <a:p>
            <a:r>
              <a:rPr lang="en-US" altLang="zh-CN" dirty="0" smtClean="0"/>
              <a:t>Reconfiguration Unit: provide mechanisms to reconfigure functions, </a:t>
            </a:r>
            <a:r>
              <a:rPr lang="en-US" altLang="zh-CN" dirty="0" err="1" smtClean="0"/>
              <a:t>runnables</a:t>
            </a:r>
            <a:r>
              <a:rPr lang="en-US" altLang="zh-CN" dirty="0" smtClean="0"/>
              <a:t> and tasks of the ECU. Functions can be activated or deactivated while tasks can additionally be restarted. Invoked by the Supervision Unit.</a:t>
            </a:r>
          </a:p>
          <a:p>
            <a:r>
              <a:rPr lang="en-US" altLang="zh-CN" dirty="0" smtClean="0"/>
              <a:t>Logging Unit: the Logging Unit is responsible for managing the error history in non volatile memory, useful for later fault removal.</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 Functions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sp>
        <p:nvSpPr>
          <p:cNvPr id="7" name="内容占位符 2"/>
          <p:cNvSpPr txBox="1">
            <a:spLocks/>
          </p:cNvSpPr>
          <p:nvPr/>
        </p:nvSpPr>
        <p:spPr>
          <a:xfrm>
            <a:off x="0" y="1388125"/>
            <a:ext cx="8923663" cy="637114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 functions: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aliveness monitoring,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arrival rate monitoring</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the program control flow checking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SW Watchdog informs Fault Management Framework, which can undertake different fault treatments depending on the source, type and severity of the detected faults.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0" y="1350236"/>
            <a:ext cx="3734717" cy="5153114"/>
          </a:xfrm>
        </p:spPr>
        <p:txBody>
          <a:bodyPr>
            <a:normAutofit fontScale="85000" lnSpcReduction="10000"/>
          </a:bodyPr>
          <a:lstStyle/>
          <a:p>
            <a:pPr lvl="0"/>
            <a:r>
              <a:rPr lang="en-US" altLang="zh-CN" dirty="0" smtClean="0"/>
              <a:t>Heartbeat monitoring: record heartbeats from </a:t>
            </a:r>
            <a:r>
              <a:rPr lang="en-US" altLang="zh-CN" dirty="0" err="1" smtClean="0"/>
              <a:t>runnables</a:t>
            </a:r>
            <a:endParaRPr lang="en-US" altLang="zh-CN" dirty="0" smtClean="0"/>
          </a:p>
          <a:p>
            <a:pPr lvl="0"/>
            <a:r>
              <a:rPr lang="en-US" altLang="zh-CN" dirty="0" smtClean="0"/>
              <a:t>Control Flow Checking: monitors execution sequences of </a:t>
            </a:r>
            <a:r>
              <a:rPr lang="en-US" altLang="zh-CN" dirty="0" err="1" smtClean="0"/>
              <a:t>runnables</a:t>
            </a:r>
            <a:endParaRPr lang="en-US" altLang="zh-CN" dirty="0" smtClean="0"/>
          </a:p>
          <a:p>
            <a:pPr lvl="0"/>
            <a:r>
              <a:rPr lang="en-US" altLang="zh-CN" dirty="0" smtClean="0"/>
              <a:t>Task State Indication Unit: compares # detected errors to predefined thresholds</a:t>
            </a:r>
          </a:p>
          <a:p>
            <a:pPr lvl="0"/>
            <a:endParaRPr lang="en-US" altLang="zh-CN" dirty="0" smtClean="0"/>
          </a:p>
          <a:p>
            <a:pPr lvl="0"/>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pic>
        <p:nvPicPr>
          <p:cNvPr id="2050" name="Picture 2"/>
          <p:cNvPicPr>
            <a:picLocks noChangeAspect="1" noChangeArrowheads="1"/>
          </p:cNvPicPr>
          <p:nvPr/>
        </p:nvPicPr>
        <p:blipFill>
          <a:blip r:embed="rId3"/>
          <a:srcRect/>
          <a:stretch>
            <a:fillRect/>
          </a:stretch>
        </p:blipFill>
        <p:spPr bwMode="auto">
          <a:xfrm>
            <a:off x="3590778" y="1310982"/>
            <a:ext cx="5553221" cy="497964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Heartbeat Monitoring</a:t>
            </a:r>
            <a:endParaRPr lang="zh-CN" altLang="en-US" dirty="0"/>
          </a:p>
        </p:txBody>
      </p:sp>
      <p:sp>
        <p:nvSpPr>
          <p:cNvPr id="3" name="内容占位符 2"/>
          <p:cNvSpPr>
            <a:spLocks noGrp="1"/>
          </p:cNvSpPr>
          <p:nvPr>
            <p:ph idx="1"/>
          </p:nvPr>
        </p:nvSpPr>
        <p:spPr/>
        <p:txBody>
          <a:bodyPr/>
          <a:lstStyle/>
          <a:p>
            <a:r>
              <a:rPr lang="en-US" altLang="zh-CN" dirty="0" smtClean="0"/>
              <a:t>Heartbeats of each </a:t>
            </a:r>
            <a:r>
              <a:rPr lang="en-US" altLang="zh-CN" dirty="0" err="1" smtClean="0"/>
              <a:t>runnable</a:t>
            </a:r>
            <a:r>
              <a:rPr lang="en-US" altLang="zh-CN" dirty="0" smtClean="0"/>
              <a:t> in each monitoring period are saved in its Aliveness Counter (AC) and Arrival Rate Counter (ARC).</a:t>
            </a:r>
          </a:p>
          <a:p>
            <a:r>
              <a:rPr lang="en-US" altLang="zh-CN" dirty="0" smtClean="0"/>
              <a:t>The monitoring periods are recorded in the Cycle Counter for Aliveness (CCA) and Cycle Counter for Arrival Rate (CCAR).</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Heartbeat &amp; Exec Time Monitoring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11266" name="Picture 2"/>
          <p:cNvPicPr>
            <a:picLocks noChangeAspect="1" noChangeArrowheads="1"/>
          </p:cNvPicPr>
          <p:nvPr/>
        </p:nvPicPr>
        <p:blipFill>
          <a:blip r:embed="rId2"/>
          <a:srcRect/>
          <a:stretch>
            <a:fillRect/>
          </a:stretch>
        </p:blipFill>
        <p:spPr bwMode="auto">
          <a:xfrm>
            <a:off x="0" y="1636693"/>
            <a:ext cx="9111167" cy="462639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Task-Level Errors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pic>
        <p:nvPicPr>
          <p:cNvPr id="13314" name="Picture 2"/>
          <p:cNvPicPr>
            <a:picLocks noChangeAspect="1" noChangeArrowheads="1"/>
          </p:cNvPicPr>
          <p:nvPr/>
        </p:nvPicPr>
        <p:blipFill>
          <a:blip r:embed="rId2"/>
          <a:srcRect/>
          <a:stretch>
            <a:fillRect/>
          </a:stretch>
        </p:blipFill>
        <p:spPr bwMode="auto">
          <a:xfrm>
            <a:off x="132203" y="1996061"/>
            <a:ext cx="8850003" cy="437168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a:t>
            </a:r>
            <a:endParaRPr lang="zh-CN" altLang="en-US" dirty="0"/>
          </a:p>
        </p:txBody>
      </p:sp>
      <p:sp>
        <p:nvSpPr>
          <p:cNvPr id="3" name="内容占位符 2"/>
          <p:cNvSpPr>
            <a:spLocks noGrp="1"/>
          </p:cNvSpPr>
          <p:nvPr>
            <p:ph idx="1"/>
          </p:nvPr>
        </p:nvSpPr>
        <p:spPr/>
        <p:txBody>
          <a:bodyPr/>
          <a:lstStyle/>
          <a:p>
            <a:r>
              <a:rPr lang="en-US" altLang="zh-CN" dirty="0" smtClean="0"/>
              <a:t>Detects </a:t>
            </a:r>
            <a:r>
              <a:rPr lang="en-US" altLang="zh-CN" dirty="0" err="1" smtClean="0"/>
              <a:t>runnable</a:t>
            </a:r>
            <a:r>
              <a:rPr lang="en-US" altLang="zh-CN" dirty="0" smtClean="0"/>
              <a:t>-level errors (within each task)</a:t>
            </a:r>
          </a:p>
          <a:p>
            <a:r>
              <a:rPr lang="en-US" altLang="zh-CN" dirty="0" smtClean="0"/>
              <a:t>A look-up table stores all possible predecessor/successor relationships of the monitored </a:t>
            </a:r>
            <a:r>
              <a:rPr lang="en-US" altLang="zh-CN" dirty="0" err="1" smtClean="0"/>
              <a:t>runnables</a:t>
            </a:r>
            <a:r>
              <a:rPr lang="en-US" altLang="zh-CN" dirty="0" smtClean="0"/>
              <a:t>; They are compared to the actual execution sequence to detect control flow errors.</a:t>
            </a:r>
          </a:p>
          <a:p>
            <a:pPr lvl="1"/>
            <a:r>
              <a:rPr lang="en-US" altLang="zh-CN" dirty="0" smtClean="0"/>
              <a:t>Other methods (not adopted) embedded signatures as proposed in [10], or with the watchdog processor as discussed in [13]</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pic>
        <p:nvPicPr>
          <p:cNvPr id="12290" name="Picture 2"/>
          <p:cNvPicPr>
            <a:picLocks noChangeAspect="1" noChangeArrowheads="1"/>
          </p:cNvPicPr>
          <p:nvPr/>
        </p:nvPicPr>
        <p:blipFill>
          <a:blip r:embed="rId2"/>
          <a:srcRect/>
          <a:stretch>
            <a:fillRect/>
          </a:stretch>
        </p:blipFill>
        <p:spPr bwMode="auto">
          <a:xfrm>
            <a:off x="0" y="1808717"/>
            <a:ext cx="9100450" cy="390903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Task State Indication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Task State Indication Unit keeps an error indication vector. If one of the elements in the error indication vector reaches the threshold, the whole task will be considered faulty.</a:t>
            </a:r>
          </a:p>
          <a:p>
            <a:pPr lvl="1"/>
            <a:r>
              <a:rPr lang="en-US" altLang="zh-CN" dirty="0" smtClean="0"/>
              <a:t>If the global ECU state is “faulty”, the ECU might be subjected to a software reset depending on the requirements and constraints of applications.</a:t>
            </a:r>
          </a:p>
          <a:p>
            <a:pPr lvl="1"/>
            <a:r>
              <a:rPr lang="en-US" altLang="zh-CN" dirty="0" smtClean="0"/>
              <a:t>If the global ECU state is “OK”, the “faulty” application software components might be restarted or terminated.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Multi-static reconfiguration </a:t>
            </a:r>
          </a:p>
          <a:p>
            <a:pPr lvl="1"/>
            <a:r>
              <a:rPr lang="en-US" altLang="zh-CN" dirty="0" smtClean="0"/>
              <a:t>a set of pre-qualified configurations from which the active one will be autonomously selected according to the system health state at system start-up.</a:t>
            </a:r>
          </a:p>
          <a:p>
            <a:r>
              <a:rPr lang="en-US" altLang="zh-CN" dirty="0" smtClean="0"/>
              <a:t>Configuration selection mechanism based on a Byzantine </a:t>
            </a:r>
            <a:r>
              <a:rPr lang="en-US" altLang="zh-CN" smtClean="0"/>
              <a:t>Agreement algorithm</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Mitigation: Reconfiguration</a:t>
            </a:r>
            <a:endParaRPr lang="zh-CN" altLang="en-US" dirty="0"/>
          </a:p>
        </p:txBody>
      </p:sp>
      <p:sp>
        <p:nvSpPr>
          <p:cNvPr id="3" name="内容占位符 2"/>
          <p:cNvSpPr>
            <a:spLocks noGrp="1"/>
          </p:cNvSpPr>
          <p:nvPr>
            <p:ph idx="1"/>
          </p:nvPr>
        </p:nvSpPr>
        <p:spPr/>
        <p:txBody>
          <a:bodyPr>
            <a:normAutofit/>
          </a:bodyPr>
          <a:lstStyle/>
          <a:p>
            <a:r>
              <a:rPr lang="en-US" altLang="zh-CN" b="1" dirty="0" smtClean="0"/>
              <a:t>Reconfiguration can be triggered by the FMF at </a:t>
            </a:r>
            <a:r>
              <a:rPr lang="en-US" altLang="zh-CN" dirty="0" smtClean="0"/>
              <a:t>3</a:t>
            </a:r>
            <a:r>
              <a:rPr lang="en-US" altLang="zh-CN" b="1" dirty="0" smtClean="0"/>
              <a:t> levels</a:t>
            </a:r>
          </a:p>
          <a:p>
            <a:pPr lvl="1"/>
            <a:r>
              <a:rPr lang="en-US" altLang="zh-CN" b="1" dirty="0" smtClean="0"/>
              <a:t>Reconfiguration of active task set</a:t>
            </a:r>
          </a:p>
          <a:p>
            <a:pPr lvl="2"/>
            <a:r>
              <a:rPr lang="en-US" altLang="zh-CN" dirty="0" smtClean="0"/>
              <a:t>Switch between predefined task sets</a:t>
            </a:r>
          </a:p>
          <a:p>
            <a:pPr lvl="1"/>
            <a:r>
              <a:rPr lang="en-US" altLang="zh-CN" b="1" dirty="0" smtClean="0"/>
              <a:t>Functional inhibition</a:t>
            </a:r>
          </a:p>
          <a:p>
            <a:pPr lvl="2"/>
            <a:r>
              <a:rPr lang="en-US" altLang="zh-CN" dirty="0" smtClean="0"/>
              <a:t>Passive </a:t>
            </a:r>
            <a:r>
              <a:rPr lang="en-US" altLang="zh-CN" dirty="0" err="1" smtClean="0"/>
              <a:t>w.r.t</a:t>
            </a:r>
            <a:r>
              <a:rPr lang="en-US" altLang="zh-CN" dirty="0" smtClean="0"/>
              <a:t>. </a:t>
            </a:r>
            <a:r>
              <a:rPr lang="en-US" altLang="zh-CN" dirty="0" err="1" smtClean="0"/>
              <a:t>platform</a:t>
            </a:r>
            <a:r>
              <a:rPr lang="en-US" altLang="zh-CN" dirty="0" err="1" smtClean="0">
                <a:sym typeface="Wingdings" pitchFamily="2" charset="2"/>
              </a:rPr>
              <a:t></a:t>
            </a:r>
            <a:r>
              <a:rPr lang="en-US" altLang="zh-CN" dirty="0" err="1" smtClean="0"/>
              <a:t>application</a:t>
            </a:r>
            <a:r>
              <a:rPr lang="en-US" altLang="zh-CN" dirty="0" smtClean="0"/>
              <a:t> receives info and has to act on this</a:t>
            </a:r>
          </a:p>
          <a:p>
            <a:pPr lvl="1"/>
            <a:r>
              <a:rPr lang="en-US" altLang="zh-CN" b="1" dirty="0" smtClean="0"/>
              <a:t>ECU level reset</a:t>
            </a:r>
          </a:p>
          <a:p>
            <a:pPr lvl="2"/>
            <a:r>
              <a:rPr lang="en-US" altLang="zh-CN" dirty="0" smtClean="0"/>
              <a:t>If all else fails </a:t>
            </a:r>
            <a:r>
              <a:rPr lang="en-US" altLang="zh-CN" dirty="0" smtClean="0">
                <a:sym typeface="Wingdings" pitchFamily="2" charset="2"/>
              </a:rPr>
              <a:t></a:t>
            </a:r>
            <a:r>
              <a:rPr lang="en-US" altLang="zh-CN" dirty="0" smtClean="0"/>
              <a:t>Ctrl-Alt-Del the ECU</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EASIS </a:t>
            </a:r>
            <a:r>
              <a:rPr lang="en-US" altLang="zh-CN" dirty="0" err="1" smtClean="0"/>
              <a:t>Validator</a:t>
            </a:r>
            <a:endParaRPr lang="zh-CN" altLang="en-US" dirty="0"/>
          </a:p>
        </p:txBody>
      </p:sp>
      <p:sp>
        <p:nvSpPr>
          <p:cNvPr id="3" name="内容占位符 2"/>
          <p:cNvSpPr>
            <a:spLocks noGrp="1"/>
          </p:cNvSpPr>
          <p:nvPr>
            <p:ph idx="1"/>
          </p:nvPr>
        </p:nvSpPr>
        <p:spPr/>
        <p:txBody>
          <a:bodyPr/>
          <a:lstStyle/>
          <a:p>
            <a:r>
              <a:rPr lang="en-US" altLang="zh-CN" dirty="0" smtClean="0"/>
              <a:t>A Hardware-in-the-Loop (</a:t>
            </a:r>
            <a:r>
              <a:rPr lang="en-US" altLang="zh-CN" dirty="0" err="1" smtClean="0"/>
              <a:t>HiL</a:t>
            </a:r>
            <a:r>
              <a:rPr lang="en-US" altLang="zh-CN" dirty="0" smtClean="0"/>
              <a:t>) system hosting a number of ISS-applications, such as the driver assistance applications, </a:t>
            </a:r>
            <a:r>
              <a:rPr lang="en-US" altLang="zh-CN" dirty="0" err="1" smtClean="0"/>
              <a:t>SafeLane</a:t>
            </a:r>
            <a:r>
              <a:rPr lang="en-US" altLang="zh-CN" dirty="0" smtClean="0"/>
              <a:t> and </a:t>
            </a:r>
            <a:r>
              <a:rPr lang="en-US" altLang="zh-CN" dirty="0" err="1" smtClean="0"/>
              <a:t>SafeSpeed</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Injection</a:t>
            </a:r>
            <a:endParaRPr lang="zh-CN" altLang="en-US" dirty="0"/>
          </a:p>
        </p:txBody>
      </p:sp>
      <p:sp>
        <p:nvSpPr>
          <p:cNvPr id="3" name="内容占位符 2"/>
          <p:cNvSpPr>
            <a:spLocks noGrp="1"/>
          </p:cNvSpPr>
          <p:nvPr>
            <p:ph idx="1"/>
          </p:nvPr>
        </p:nvSpPr>
        <p:spPr>
          <a:xfrm>
            <a:off x="230736" y="1350236"/>
            <a:ext cx="2721784" cy="5153114"/>
          </a:xfrm>
        </p:spPr>
        <p:txBody>
          <a:bodyPr/>
          <a:lstStyle/>
          <a:p>
            <a:r>
              <a:rPr lang="en-US" altLang="zh-CN" dirty="0" smtClean="0"/>
              <a:t>Injection of sensor faults</a:t>
            </a:r>
          </a:p>
          <a:p>
            <a:r>
              <a:rPr lang="en-US" altLang="zh-CN" dirty="0" smtClean="0"/>
              <a:t>Injection of task timing faults by changing task periods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7170" name="Picture 2"/>
          <p:cNvPicPr>
            <a:picLocks noChangeAspect="1" noChangeArrowheads="1"/>
          </p:cNvPicPr>
          <p:nvPr/>
        </p:nvPicPr>
        <p:blipFill>
          <a:blip r:embed="rId2"/>
          <a:srcRect/>
          <a:stretch>
            <a:fillRect/>
          </a:stretch>
        </p:blipFill>
        <p:spPr bwMode="auto">
          <a:xfrm>
            <a:off x="2820318" y="1347440"/>
            <a:ext cx="6141560" cy="510046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pic>
        <p:nvPicPr>
          <p:cNvPr id="8194" name="Picture 2"/>
          <p:cNvPicPr>
            <a:picLocks noChangeAspect="1" noChangeArrowheads="1"/>
          </p:cNvPicPr>
          <p:nvPr/>
        </p:nvPicPr>
        <p:blipFill>
          <a:blip r:embed="rId2"/>
          <a:srcRect/>
          <a:stretch>
            <a:fillRect/>
          </a:stretch>
        </p:blipFill>
        <p:spPr bwMode="auto">
          <a:xfrm>
            <a:off x="1135139" y="1336253"/>
            <a:ext cx="6890904" cy="522979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Example</a:t>
            </a:r>
            <a:endParaRPr lang="zh-CN" altLang="en-US" dirty="0"/>
          </a:p>
        </p:txBody>
      </p:sp>
      <p:sp>
        <p:nvSpPr>
          <p:cNvPr id="3" name="内容占位符 2"/>
          <p:cNvSpPr>
            <a:spLocks noGrp="1"/>
          </p:cNvSpPr>
          <p:nvPr>
            <p:ph idx="1"/>
          </p:nvPr>
        </p:nvSpPr>
        <p:spPr>
          <a:xfrm>
            <a:off x="230736" y="1350236"/>
            <a:ext cx="8665436" cy="2241263"/>
          </a:xfrm>
        </p:spPr>
        <p:txBody>
          <a:bodyPr>
            <a:normAutofit fontScale="92500" lnSpcReduction="10000"/>
          </a:bodyPr>
          <a:lstStyle/>
          <a:p>
            <a:r>
              <a:rPr lang="en-US" altLang="zh-CN" dirty="0" smtClean="0"/>
              <a:t>The application has 3 </a:t>
            </a:r>
            <a:r>
              <a:rPr lang="en-US" altLang="zh-CN" dirty="0" err="1" smtClean="0"/>
              <a:t>runnables</a:t>
            </a:r>
            <a:r>
              <a:rPr lang="en-US" altLang="zh-CN" dirty="0" smtClean="0"/>
              <a:t>: </a:t>
            </a:r>
            <a:r>
              <a:rPr lang="en-US" altLang="zh-CN" i="1" dirty="0" err="1" smtClean="0"/>
              <a:t>GetSensorValue</a:t>
            </a:r>
            <a:r>
              <a:rPr lang="en-US" altLang="zh-CN" i="1" dirty="0" smtClean="0"/>
              <a:t>, </a:t>
            </a:r>
            <a:r>
              <a:rPr lang="en-US" altLang="zh-CN" i="1" dirty="0" err="1" smtClean="0"/>
              <a:t>SAFE_CC_process</a:t>
            </a:r>
            <a:r>
              <a:rPr lang="en-US" altLang="zh-CN" i="1" dirty="0" smtClean="0"/>
              <a:t>, </a:t>
            </a:r>
            <a:r>
              <a:rPr lang="en-US" altLang="zh-CN" i="1" dirty="0" err="1" smtClean="0"/>
              <a:t>Speed_process</a:t>
            </a:r>
            <a:endParaRPr lang="en-US" altLang="zh-CN" i="1" dirty="0" smtClean="0"/>
          </a:p>
          <a:p>
            <a:r>
              <a:rPr lang="en-US" altLang="zh-CN" dirty="0" smtClean="0"/>
              <a:t>These are triggered as function-call subsystems by the </a:t>
            </a:r>
            <a:r>
              <a:rPr lang="en-US" altLang="zh-CN" dirty="0" err="1" smtClean="0"/>
              <a:t>Stateflow</a:t>
            </a:r>
            <a:r>
              <a:rPr lang="en-US" altLang="zh-CN" dirty="0" smtClean="0"/>
              <a:t> chart </a:t>
            </a:r>
            <a:r>
              <a:rPr lang="en-US" altLang="zh-CN" i="1" dirty="0" err="1" smtClean="0"/>
              <a:t>SafeSpeed</a:t>
            </a:r>
            <a:r>
              <a:rPr lang="en-US" altLang="zh-CN" i="1" dirty="0" smtClean="0"/>
              <a:t>, </a:t>
            </a:r>
            <a:r>
              <a:rPr lang="en-US" altLang="zh-CN" dirty="0" smtClean="0"/>
              <a:t>which defines their execution sequence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pic>
        <p:nvPicPr>
          <p:cNvPr id="3074" name="Picture 2"/>
          <p:cNvPicPr>
            <a:picLocks noChangeAspect="1" noChangeArrowheads="1"/>
          </p:cNvPicPr>
          <p:nvPr/>
        </p:nvPicPr>
        <p:blipFill>
          <a:blip r:embed="rId2"/>
          <a:srcRect/>
          <a:stretch>
            <a:fillRect/>
          </a:stretch>
        </p:blipFill>
        <p:spPr bwMode="auto">
          <a:xfrm>
            <a:off x="-7445" y="3581399"/>
            <a:ext cx="9151445" cy="327660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230736" y="881350"/>
            <a:ext cx="8665436" cy="2049138"/>
          </a:xfrm>
        </p:spPr>
        <p:txBody>
          <a:bodyPr>
            <a:normAutofit lnSpcReduction="10000"/>
          </a:bodyPr>
          <a:lstStyle/>
          <a:p>
            <a:r>
              <a:rPr lang="en-US" altLang="zh-CN" dirty="0" smtClean="0"/>
              <a:t>Aliveness Counter (AC) and Arrival Rate Counter (ARC).</a:t>
            </a:r>
          </a:p>
          <a:p>
            <a:r>
              <a:rPr lang="en-US" altLang="zh-CN" dirty="0" smtClean="0"/>
              <a:t>AM Result” (Aliveness Monitoring Result) indicates the detection of the errors.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4098" name="Picture 2"/>
          <p:cNvPicPr>
            <a:picLocks noChangeAspect="1" noChangeArrowheads="1"/>
          </p:cNvPicPr>
          <p:nvPr/>
        </p:nvPicPr>
        <p:blipFill>
          <a:blip r:embed="rId3"/>
          <a:srcRect/>
          <a:stretch>
            <a:fillRect/>
          </a:stretch>
        </p:blipFill>
        <p:spPr bwMode="auto">
          <a:xfrm>
            <a:off x="1367125" y="2774874"/>
            <a:ext cx="6343650" cy="3886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Diagnosis</a:t>
            </a:r>
            <a:endParaRPr lang="zh-CN" altLang="en-US" dirty="0"/>
          </a:p>
        </p:txBody>
      </p:sp>
      <p:sp>
        <p:nvSpPr>
          <p:cNvPr id="3" name="内容占位符 2"/>
          <p:cNvSpPr>
            <a:spLocks noGrp="1"/>
          </p:cNvSpPr>
          <p:nvPr>
            <p:ph idx="1"/>
          </p:nvPr>
        </p:nvSpPr>
        <p:spPr>
          <a:xfrm>
            <a:off x="230736" y="1350236"/>
            <a:ext cx="8665436" cy="1602284"/>
          </a:xfrm>
        </p:spPr>
        <p:txBody>
          <a:bodyPr>
            <a:normAutofit fontScale="70000" lnSpcReduction="20000"/>
          </a:bodyPr>
          <a:lstStyle/>
          <a:p>
            <a:r>
              <a:rPr lang="en-US" altLang="zh-CN" dirty="0" smtClean="0"/>
              <a:t>The aliveness errors detected by the heartbeat monitoring unit are actually caused by program flow errors, which are reported with the plot “PFC Result” (Program Flow Checking Result). After the detection of three program flow errors (which here is set as the threshold), the task state is set to “faulty”.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pic>
        <p:nvPicPr>
          <p:cNvPr id="5122" name="Picture 2"/>
          <p:cNvPicPr>
            <a:picLocks noChangeAspect="1" noChangeArrowheads="1"/>
          </p:cNvPicPr>
          <p:nvPr/>
        </p:nvPicPr>
        <p:blipFill>
          <a:blip r:embed="rId2"/>
          <a:srcRect/>
          <a:stretch>
            <a:fillRect/>
          </a:stretch>
        </p:blipFill>
        <p:spPr bwMode="auto">
          <a:xfrm>
            <a:off x="1553378" y="2741508"/>
            <a:ext cx="6074310" cy="379419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Reconfig</a:t>
            </a:r>
            <a:r>
              <a:rPr lang="en-US" altLang="zh-CN" dirty="0" smtClean="0"/>
              <a:t> Example</a:t>
            </a:r>
            <a:endParaRPr lang="zh-CN" altLang="en-US" dirty="0"/>
          </a:p>
        </p:txBody>
      </p:sp>
      <p:sp>
        <p:nvSpPr>
          <p:cNvPr id="3" name="内容占位符 2"/>
          <p:cNvSpPr>
            <a:spLocks noGrp="1"/>
          </p:cNvSpPr>
          <p:nvPr>
            <p:ph idx="1"/>
          </p:nvPr>
        </p:nvSpPr>
        <p:spPr>
          <a:xfrm>
            <a:off x="230736" y="4263528"/>
            <a:ext cx="8665436" cy="2239821"/>
          </a:xfrm>
        </p:spPr>
        <p:txBody>
          <a:bodyPr>
            <a:normAutofit fontScale="85000" lnSpcReduction="10000"/>
          </a:bodyPr>
          <a:lstStyle/>
          <a:p>
            <a:r>
              <a:rPr lang="en-US" altLang="zh-CN" dirty="0" smtClean="0"/>
              <a:t>Module M5 is a spare initially shut down. If some failure occurs on moduleM1, the applications initially hosted on this module can be reconfigured on the spare M5 and all communications from and to M1 (VL1,VL2,VL3) must also be rerouted according to this new allocation.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pic>
        <p:nvPicPr>
          <p:cNvPr id="1026" name="Picture 2"/>
          <p:cNvPicPr>
            <a:picLocks noChangeAspect="1" noChangeArrowheads="1"/>
          </p:cNvPicPr>
          <p:nvPr/>
        </p:nvPicPr>
        <p:blipFill>
          <a:blip r:embed="rId2"/>
          <a:srcRect/>
          <a:stretch>
            <a:fillRect/>
          </a:stretch>
        </p:blipFill>
        <p:spPr bwMode="auto">
          <a:xfrm>
            <a:off x="1079653" y="1377797"/>
            <a:ext cx="7398067" cy="289674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30736" y="4285562"/>
            <a:ext cx="8665436" cy="2423710"/>
          </a:xfrm>
        </p:spPr>
        <p:txBody>
          <a:bodyPr>
            <a:normAutofit fontScale="47500" lnSpcReduction="20000"/>
          </a:bodyPr>
          <a:lstStyle/>
          <a:p>
            <a:r>
              <a:rPr lang="en-US" altLang="zh-CN" dirty="0" smtClean="0"/>
              <a:t>Reconfiguration Supervisor (RS) is the central entity that controls all reconfiguration activities. </a:t>
            </a:r>
          </a:p>
          <a:p>
            <a:r>
              <a:rPr lang="en-US" altLang="zh-CN" dirty="0" smtClean="0"/>
              <a:t>Centralized Maintenance System (CMS) hosts the fault detection and diagnosis function which periodically checks all computing modules (CPMs) for their health and elaborates a consolidated diagnostic. </a:t>
            </a:r>
          </a:p>
          <a:p>
            <a:r>
              <a:rPr lang="en-US" altLang="zh-CN" dirty="0" smtClean="0"/>
              <a:t>Cabinet Manager (CM) monitors the reconfiguration activities, shuts down the failed module and powers up a spare (SPR). A CM is associated with every cabinet (or cluster) where a cabinet consists of a switch and all the modules connected to the switch. </a:t>
            </a:r>
          </a:p>
          <a:p>
            <a:r>
              <a:rPr lang="en-US" altLang="zh-CN" dirty="0" smtClean="0"/>
              <a:t>Data Loading and Configuration System (DLCS) comes into play at the end of the reconfiguration. Its main function is to load the spare with the application, to collect and control the loaded configuration.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2050" name="Picture 2"/>
          <p:cNvPicPr>
            <a:picLocks noChangeAspect="1" noChangeArrowheads="1"/>
          </p:cNvPicPr>
          <p:nvPr/>
        </p:nvPicPr>
        <p:blipFill>
          <a:blip r:embed="rId3"/>
          <a:srcRect/>
          <a:stretch>
            <a:fillRect/>
          </a:stretch>
        </p:blipFill>
        <p:spPr bwMode="auto">
          <a:xfrm>
            <a:off x="0" y="516990"/>
            <a:ext cx="8924925" cy="37528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Module 5 </a:t>
            </a:r>
            <a:endParaRPr lang="zh-CN" altLang="en-US" dirty="0"/>
          </a:p>
        </p:txBody>
      </p:sp>
      <p:sp>
        <p:nvSpPr>
          <p:cNvPr id="3" name="内容占位符 2"/>
          <p:cNvSpPr>
            <a:spLocks noGrp="1"/>
          </p:cNvSpPr>
          <p:nvPr>
            <p:ph idx="1"/>
          </p:nvPr>
        </p:nvSpPr>
        <p:spPr>
          <a:xfrm>
            <a:off x="1" y="1350236"/>
            <a:ext cx="3558448" cy="5153114"/>
          </a:xfrm>
        </p:spPr>
        <p:txBody>
          <a:bodyPr>
            <a:normAutofit fontScale="62500" lnSpcReduction="20000"/>
          </a:bodyPr>
          <a:lstStyle/>
          <a:p>
            <a:r>
              <a:rPr lang="en-US" altLang="zh-CN" dirty="0" smtClean="0"/>
              <a:t>The Module first sends its health status to the CMS, that informs the RS that module 5 is faulty. </a:t>
            </a:r>
          </a:p>
          <a:p>
            <a:r>
              <a:rPr lang="en-US" altLang="zh-CN" dirty="0" smtClean="0"/>
              <a:t>The RS sends a request for fault confirmation to the </a:t>
            </a:r>
            <a:r>
              <a:rPr lang="en-US" altLang="zh-CN" dirty="0" err="1" smtClean="0"/>
              <a:t>function”Module</a:t>
            </a:r>
            <a:r>
              <a:rPr lang="en-US" altLang="zh-CN" dirty="0" smtClean="0"/>
              <a:t> Test” of the Cabinet Manager. </a:t>
            </a:r>
          </a:p>
          <a:p>
            <a:r>
              <a:rPr lang="en-US" altLang="zh-CN" dirty="0" smtClean="0"/>
              <a:t>If the fault is confirmed then the Cabinet Manager will switch off the faulty module and inform the RS that module 5 is faulty and that reconfiguration should be performed </a:t>
            </a:r>
          </a:p>
          <a:p>
            <a:r>
              <a:rPr lang="en-US" altLang="zh-CN" dirty="0" smtClean="0"/>
              <a:t>otherwise the Cabinet Manager informs the RS that no reconfiguration is needed.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pic>
        <p:nvPicPr>
          <p:cNvPr id="3075" name="Picture 3"/>
          <p:cNvPicPr>
            <a:picLocks noChangeAspect="1" noChangeArrowheads="1"/>
          </p:cNvPicPr>
          <p:nvPr/>
        </p:nvPicPr>
        <p:blipFill>
          <a:blip r:embed="rId2"/>
          <a:srcRect/>
          <a:stretch>
            <a:fillRect/>
          </a:stretch>
        </p:blipFill>
        <p:spPr bwMode="auto">
          <a:xfrm>
            <a:off x="3463486" y="2466920"/>
            <a:ext cx="5680514" cy="357032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DIANA Project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NASA</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2726</TotalTime>
  <Words>2211</Words>
  <Application>Microsoft Office PowerPoint</Application>
  <PresentationFormat>全屏显示(4:3)</PresentationFormat>
  <Paragraphs>270</Paragraphs>
  <Slides>36</Slides>
  <Notes>8</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Template</vt:lpstr>
      <vt:lpstr>SHM</vt:lpstr>
      <vt:lpstr>幻灯片 2</vt:lpstr>
      <vt:lpstr>幻灯片 3</vt:lpstr>
      <vt:lpstr>Reconfig Example</vt:lpstr>
      <vt:lpstr>幻灯片 5</vt:lpstr>
      <vt:lpstr>Module 5 </vt:lpstr>
      <vt:lpstr>DIANA Project</vt:lpstr>
      <vt:lpstr>幻灯片 8</vt:lpstr>
      <vt:lpstr>幻灯片 9</vt:lpstr>
      <vt:lpstr>幻灯片 10</vt:lpstr>
      <vt:lpstr>幻灯片 11</vt:lpstr>
      <vt:lpstr>AUTOSAR Features for Functional Safety</vt:lpstr>
      <vt:lpstr>E2E Protection</vt:lpstr>
      <vt:lpstr>幻灯片 14</vt:lpstr>
      <vt:lpstr>幻灯片 15</vt:lpstr>
      <vt:lpstr>幻灯片 16</vt:lpstr>
      <vt:lpstr>Agreement Protocol</vt:lpstr>
      <vt:lpstr>Fault Management Framework</vt:lpstr>
      <vt:lpstr>Fault Management Framework</vt:lpstr>
      <vt:lpstr>Fault State Manager</vt:lpstr>
      <vt:lpstr>Supervision, Reconfiguration and Logging</vt:lpstr>
      <vt:lpstr>SW Watchdog Functions</vt:lpstr>
      <vt:lpstr>SW Watchdog</vt:lpstr>
      <vt:lpstr>Heartbeat Monitoring</vt:lpstr>
      <vt:lpstr>Heartbeat &amp; Exec Time Monitoring</vt:lpstr>
      <vt:lpstr>Task-Level Errors</vt:lpstr>
      <vt:lpstr>Program Flow Checking</vt:lpstr>
      <vt:lpstr>Program Flow Checking Example</vt:lpstr>
      <vt:lpstr>Task State Indication</vt:lpstr>
      <vt:lpstr>Fault Mitigation: Reconfiguration</vt:lpstr>
      <vt:lpstr>EASIS Validator</vt:lpstr>
      <vt:lpstr>Fault Injection</vt:lpstr>
      <vt:lpstr>幻灯片 33</vt:lpstr>
      <vt:lpstr>Application Example</vt:lpstr>
      <vt:lpstr>SW Watchdog</vt:lpstr>
      <vt:lpstr>Fault Diagnosis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284</cp:revision>
  <cp:lastPrinted>2011-02-23T00:18:43Z</cp:lastPrinted>
  <dcterms:created xsi:type="dcterms:W3CDTF">2012-03-01T02:41:59Z</dcterms:created>
  <dcterms:modified xsi:type="dcterms:W3CDTF">2012-03-07T10:16:52Z</dcterms:modified>
</cp:coreProperties>
</file>